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sldIdLst>
    <p:sldId id="256" r:id="rId2"/>
    <p:sldId id="283" r:id="rId3"/>
    <p:sldId id="257" r:id="rId4"/>
    <p:sldId id="260" r:id="rId5"/>
    <p:sldId id="284" r:id="rId6"/>
    <p:sldId id="285" r:id="rId7"/>
    <p:sldId id="286" r:id="rId8"/>
    <p:sldId id="287" r:id="rId9"/>
    <p:sldId id="288" r:id="rId10"/>
    <p:sldId id="289" r:id="rId11"/>
    <p:sldId id="290" r:id="rId12"/>
    <p:sldId id="291" r:id="rId13"/>
    <p:sldId id="292" r:id="rId14"/>
    <p:sldId id="294" r:id="rId15"/>
    <p:sldId id="295" r:id="rId16"/>
    <p:sldId id="297" r:id="rId17"/>
    <p:sldId id="298" r:id="rId18"/>
    <p:sldId id="299" r:id="rId19"/>
    <p:sldId id="300" r:id="rId20"/>
    <p:sldId id="301" r:id="rId21"/>
    <p:sldId id="302" r:id="rId22"/>
    <p:sldId id="303" r:id="rId23"/>
    <p:sldId id="304" r:id="rId24"/>
    <p:sldId id="305" r:id="rId25"/>
    <p:sldId id="306" r:id="rId26"/>
    <p:sldId id="308" r:id="rId27"/>
    <p:sldId id="309" r:id="rId28"/>
    <p:sldId id="310" r:id="rId29"/>
    <p:sldId id="311" r:id="rId30"/>
    <p:sldId id="313" r:id="rId31"/>
    <p:sldId id="314" r:id="rId32"/>
    <p:sldId id="316" r:id="rId33"/>
    <p:sldId id="315" r:id="rId34"/>
    <p:sldId id="318" r:id="rId35"/>
    <p:sldId id="319" r:id="rId36"/>
    <p:sldId id="320" r:id="rId37"/>
    <p:sldId id="321" r:id="rId38"/>
    <p:sldId id="323" r:id="rId39"/>
    <p:sldId id="324" r:id="rId40"/>
    <p:sldId id="325" r:id="rId41"/>
    <p:sldId id="327" r:id="rId42"/>
    <p:sldId id="326" r:id="rId43"/>
    <p:sldId id="328" r:id="rId44"/>
    <p:sldId id="329" r:id="rId45"/>
    <p:sldId id="330" r:id="rId46"/>
    <p:sldId id="331" r:id="rId47"/>
    <p:sldId id="332" r:id="rId48"/>
    <p:sldId id="337" r:id="rId49"/>
    <p:sldId id="334" r:id="rId50"/>
    <p:sldId id="335" r:id="rId51"/>
    <p:sldId id="333" r:id="rId52"/>
    <p:sldId id="339" r:id="rId53"/>
    <p:sldId id="336" r:id="rId54"/>
    <p:sldId id="340" r:id="rId55"/>
    <p:sldId id="341" r:id="rId56"/>
    <p:sldId id="342" r:id="rId57"/>
    <p:sldId id="343" r:id="rId58"/>
    <p:sldId id="344" r:id="rId59"/>
    <p:sldId id="345" r:id="rId60"/>
    <p:sldId id="346" r:id="rId61"/>
    <p:sldId id="347" r:id="rId62"/>
    <p:sldId id="348" r:id="rId63"/>
    <p:sldId id="350" r:id="rId64"/>
    <p:sldId id="351" r:id="rId65"/>
    <p:sldId id="352" r:id="rId66"/>
    <p:sldId id="353" r:id="rId67"/>
    <p:sldId id="354" r:id="rId68"/>
    <p:sldId id="355" r:id="rId69"/>
    <p:sldId id="357" r:id="rId70"/>
    <p:sldId id="356" r:id="rId71"/>
    <p:sldId id="358" r:id="rId72"/>
    <p:sldId id="349" r:id="rId73"/>
    <p:sldId id="282" r:id="rId7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004B7D"/>
    <a:srgbClr val="4BAF32"/>
    <a:srgbClr val="0070C0"/>
    <a:srgbClr val="008BEA"/>
    <a:srgbClr val="4C4B50"/>
    <a:srgbClr val="D9D9D9"/>
    <a:srgbClr val="595959"/>
    <a:srgbClr val="008EEE"/>
    <a:srgbClr val="F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114" d="100"/>
          <a:sy n="114" d="100"/>
        </p:scale>
        <p:origin x="426"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1B0EBD6-49B5-4A5C-8973-D27FC9376CCF}" type="datetimeFigureOut">
              <a:rPr lang="zh-CN" altLang="en-US" smtClean="0"/>
              <a:pPr/>
              <a:t>2022/8/9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1891A58-BDF2-4AD2-BB8D-BB1262B1FDAD}" type="slidenum">
              <a:rPr lang="zh-CN" altLang="en-US" smtClean="0"/>
              <a:pPr/>
              <a:t>‹#›</a:t>
            </a:fld>
            <a:endParaRPr lang="zh-CN" altLang="en-US"/>
          </a:p>
        </p:txBody>
      </p:sp>
    </p:spTree>
    <p:extLst>
      <p:ext uri="{BB962C8B-B14F-4D97-AF65-F5344CB8AC3E}">
        <p14:creationId xmlns:p14="http://schemas.microsoft.com/office/powerpoint/2010/main" val="423495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a:t>
            </a:fld>
            <a:endParaRPr lang="zh-CN" altLang="en-US"/>
          </a:p>
        </p:txBody>
      </p:sp>
    </p:spTree>
    <p:extLst>
      <p:ext uri="{BB962C8B-B14F-4D97-AF65-F5344CB8AC3E}">
        <p14:creationId xmlns:p14="http://schemas.microsoft.com/office/powerpoint/2010/main" val="1401540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10</a:t>
            </a:fld>
            <a:endParaRPr lang="zh-CN" altLang="en-US"/>
          </a:p>
        </p:txBody>
      </p:sp>
    </p:spTree>
    <p:extLst>
      <p:ext uri="{BB962C8B-B14F-4D97-AF65-F5344CB8AC3E}">
        <p14:creationId xmlns:p14="http://schemas.microsoft.com/office/powerpoint/2010/main" val="3799731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11</a:t>
            </a:fld>
            <a:endParaRPr lang="zh-CN" altLang="en-US"/>
          </a:p>
        </p:txBody>
      </p:sp>
    </p:spTree>
    <p:extLst>
      <p:ext uri="{BB962C8B-B14F-4D97-AF65-F5344CB8AC3E}">
        <p14:creationId xmlns:p14="http://schemas.microsoft.com/office/powerpoint/2010/main" val="146330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12</a:t>
            </a:fld>
            <a:endParaRPr lang="zh-CN" altLang="en-US"/>
          </a:p>
        </p:txBody>
      </p:sp>
    </p:spTree>
    <p:extLst>
      <p:ext uri="{BB962C8B-B14F-4D97-AF65-F5344CB8AC3E}">
        <p14:creationId xmlns:p14="http://schemas.microsoft.com/office/powerpoint/2010/main" val="4093936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13</a:t>
            </a:fld>
            <a:endParaRPr lang="zh-CN" altLang="en-US"/>
          </a:p>
        </p:txBody>
      </p:sp>
    </p:spTree>
    <p:extLst>
      <p:ext uri="{BB962C8B-B14F-4D97-AF65-F5344CB8AC3E}">
        <p14:creationId xmlns:p14="http://schemas.microsoft.com/office/powerpoint/2010/main" val="146986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14</a:t>
            </a:fld>
            <a:endParaRPr lang="zh-CN" altLang="en-US"/>
          </a:p>
        </p:txBody>
      </p:sp>
    </p:spTree>
    <p:extLst>
      <p:ext uri="{BB962C8B-B14F-4D97-AF65-F5344CB8AC3E}">
        <p14:creationId xmlns:p14="http://schemas.microsoft.com/office/powerpoint/2010/main" val="316212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15</a:t>
            </a:fld>
            <a:endParaRPr lang="zh-CN" altLang="en-US"/>
          </a:p>
        </p:txBody>
      </p:sp>
    </p:spTree>
    <p:extLst>
      <p:ext uri="{BB962C8B-B14F-4D97-AF65-F5344CB8AC3E}">
        <p14:creationId xmlns:p14="http://schemas.microsoft.com/office/powerpoint/2010/main" val="397208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16</a:t>
            </a:fld>
            <a:endParaRPr lang="zh-CN" altLang="en-US"/>
          </a:p>
        </p:txBody>
      </p:sp>
    </p:spTree>
    <p:extLst>
      <p:ext uri="{BB962C8B-B14F-4D97-AF65-F5344CB8AC3E}">
        <p14:creationId xmlns:p14="http://schemas.microsoft.com/office/powerpoint/2010/main" val="2395003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17</a:t>
            </a:fld>
            <a:endParaRPr lang="zh-CN" altLang="en-US"/>
          </a:p>
        </p:txBody>
      </p:sp>
    </p:spTree>
    <p:extLst>
      <p:ext uri="{BB962C8B-B14F-4D97-AF65-F5344CB8AC3E}">
        <p14:creationId xmlns:p14="http://schemas.microsoft.com/office/powerpoint/2010/main" val="1610763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18</a:t>
            </a:fld>
            <a:endParaRPr lang="zh-CN" altLang="en-US"/>
          </a:p>
        </p:txBody>
      </p:sp>
    </p:spTree>
    <p:extLst>
      <p:ext uri="{BB962C8B-B14F-4D97-AF65-F5344CB8AC3E}">
        <p14:creationId xmlns:p14="http://schemas.microsoft.com/office/powerpoint/2010/main" val="169848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19</a:t>
            </a:fld>
            <a:endParaRPr lang="zh-CN" altLang="en-US"/>
          </a:p>
        </p:txBody>
      </p:sp>
    </p:spTree>
    <p:extLst>
      <p:ext uri="{BB962C8B-B14F-4D97-AF65-F5344CB8AC3E}">
        <p14:creationId xmlns:p14="http://schemas.microsoft.com/office/powerpoint/2010/main" val="389843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a:t>
            </a:fld>
            <a:endParaRPr lang="zh-CN" altLang="en-US"/>
          </a:p>
        </p:txBody>
      </p:sp>
    </p:spTree>
    <p:extLst>
      <p:ext uri="{BB962C8B-B14F-4D97-AF65-F5344CB8AC3E}">
        <p14:creationId xmlns:p14="http://schemas.microsoft.com/office/powerpoint/2010/main" val="3702276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20</a:t>
            </a:fld>
            <a:endParaRPr lang="zh-CN" altLang="en-US"/>
          </a:p>
        </p:txBody>
      </p:sp>
    </p:spTree>
    <p:extLst>
      <p:ext uri="{BB962C8B-B14F-4D97-AF65-F5344CB8AC3E}">
        <p14:creationId xmlns:p14="http://schemas.microsoft.com/office/powerpoint/2010/main" val="2569298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21</a:t>
            </a:fld>
            <a:endParaRPr lang="zh-CN" altLang="en-US"/>
          </a:p>
        </p:txBody>
      </p:sp>
    </p:spTree>
    <p:extLst>
      <p:ext uri="{BB962C8B-B14F-4D97-AF65-F5344CB8AC3E}">
        <p14:creationId xmlns:p14="http://schemas.microsoft.com/office/powerpoint/2010/main" val="3759480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22</a:t>
            </a:fld>
            <a:endParaRPr lang="zh-CN" altLang="en-US"/>
          </a:p>
        </p:txBody>
      </p:sp>
    </p:spTree>
    <p:extLst>
      <p:ext uri="{BB962C8B-B14F-4D97-AF65-F5344CB8AC3E}">
        <p14:creationId xmlns:p14="http://schemas.microsoft.com/office/powerpoint/2010/main" val="4146892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23</a:t>
            </a:fld>
            <a:endParaRPr lang="zh-CN" altLang="en-US"/>
          </a:p>
        </p:txBody>
      </p:sp>
    </p:spTree>
    <p:extLst>
      <p:ext uri="{BB962C8B-B14F-4D97-AF65-F5344CB8AC3E}">
        <p14:creationId xmlns:p14="http://schemas.microsoft.com/office/powerpoint/2010/main" val="4026847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24</a:t>
            </a:fld>
            <a:endParaRPr lang="zh-CN" altLang="en-US"/>
          </a:p>
        </p:txBody>
      </p:sp>
    </p:spTree>
    <p:extLst>
      <p:ext uri="{BB962C8B-B14F-4D97-AF65-F5344CB8AC3E}">
        <p14:creationId xmlns:p14="http://schemas.microsoft.com/office/powerpoint/2010/main" val="2751994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25</a:t>
            </a:fld>
            <a:endParaRPr lang="zh-CN" altLang="en-US"/>
          </a:p>
        </p:txBody>
      </p:sp>
    </p:spTree>
    <p:extLst>
      <p:ext uri="{BB962C8B-B14F-4D97-AF65-F5344CB8AC3E}">
        <p14:creationId xmlns:p14="http://schemas.microsoft.com/office/powerpoint/2010/main" val="1089162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26</a:t>
            </a:fld>
            <a:endParaRPr lang="zh-CN" altLang="en-US"/>
          </a:p>
        </p:txBody>
      </p:sp>
    </p:spTree>
    <p:extLst>
      <p:ext uri="{BB962C8B-B14F-4D97-AF65-F5344CB8AC3E}">
        <p14:creationId xmlns:p14="http://schemas.microsoft.com/office/powerpoint/2010/main" val="1704965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27</a:t>
            </a:fld>
            <a:endParaRPr lang="zh-CN" altLang="en-US"/>
          </a:p>
        </p:txBody>
      </p:sp>
    </p:spTree>
    <p:extLst>
      <p:ext uri="{BB962C8B-B14F-4D97-AF65-F5344CB8AC3E}">
        <p14:creationId xmlns:p14="http://schemas.microsoft.com/office/powerpoint/2010/main" val="1863025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28</a:t>
            </a:fld>
            <a:endParaRPr lang="zh-CN" altLang="en-US"/>
          </a:p>
        </p:txBody>
      </p:sp>
    </p:spTree>
    <p:extLst>
      <p:ext uri="{BB962C8B-B14F-4D97-AF65-F5344CB8AC3E}">
        <p14:creationId xmlns:p14="http://schemas.microsoft.com/office/powerpoint/2010/main" val="3180183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29</a:t>
            </a:fld>
            <a:endParaRPr lang="zh-CN" altLang="en-US"/>
          </a:p>
        </p:txBody>
      </p:sp>
    </p:spTree>
    <p:extLst>
      <p:ext uri="{BB962C8B-B14F-4D97-AF65-F5344CB8AC3E}">
        <p14:creationId xmlns:p14="http://schemas.microsoft.com/office/powerpoint/2010/main" val="165831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a:t>
            </a:fld>
            <a:endParaRPr lang="zh-CN" altLang="en-US"/>
          </a:p>
        </p:txBody>
      </p:sp>
    </p:spTree>
    <p:extLst>
      <p:ext uri="{BB962C8B-B14F-4D97-AF65-F5344CB8AC3E}">
        <p14:creationId xmlns:p14="http://schemas.microsoft.com/office/powerpoint/2010/main" val="385652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30</a:t>
            </a:fld>
            <a:endParaRPr lang="zh-CN" altLang="en-US"/>
          </a:p>
        </p:txBody>
      </p:sp>
    </p:spTree>
    <p:extLst>
      <p:ext uri="{BB962C8B-B14F-4D97-AF65-F5344CB8AC3E}">
        <p14:creationId xmlns:p14="http://schemas.microsoft.com/office/powerpoint/2010/main" val="3730738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31</a:t>
            </a:fld>
            <a:endParaRPr lang="zh-CN" altLang="en-US"/>
          </a:p>
        </p:txBody>
      </p:sp>
    </p:spTree>
    <p:extLst>
      <p:ext uri="{BB962C8B-B14F-4D97-AF65-F5344CB8AC3E}">
        <p14:creationId xmlns:p14="http://schemas.microsoft.com/office/powerpoint/2010/main" val="2718444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32</a:t>
            </a:fld>
            <a:endParaRPr lang="zh-CN" altLang="en-US"/>
          </a:p>
        </p:txBody>
      </p:sp>
    </p:spTree>
    <p:extLst>
      <p:ext uri="{BB962C8B-B14F-4D97-AF65-F5344CB8AC3E}">
        <p14:creationId xmlns:p14="http://schemas.microsoft.com/office/powerpoint/2010/main" val="208072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33</a:t>
            </a:fld>
            <a:endParaRPr lang="zh-CN" altLang="en-US"/>
          </a:p>
        </p:txBody>
      </p:sp>
    </p:spTree>
    <p:extLst>
      <p:ext uri="{BB962C8B-B14F-4D97-AF65-F5344CB8AC3E}">
        <p14:creationId xmlns:p14="http://schemas.microsoft.com/office/powerpoint/2010/main" val="93204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34</a:t>
            </a:fld>
            <a:endParaRPr lang="zh-CN" altLang="en-US"/>
          </a:p>
        </p:txBody>
      </p:sp>
    </p:spTree>
    <p:extLst>
      <p:ext uri="{BB962C8B-B14F-4D97-AF65-F5344CB8AC3E}">
        <p14:creationId xmlns:p14="http://schemas.microsoft.com/office/powerpoint/2010/main" val="2537934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35</a:t>
            </a:fld>
            <a:endParaRPr lang="zh-CN" altLang="en-US"/>
          </a:p>
        </p:txBody>
      </p:sp>
    </p:spTree>
    <p:extLst>
      <p:ext uri="{BB962C8B-B14F-4D97-AF65-F5344CB8AC3E}">
        <p14:creationId xmlns:p14="http://schemas.microsoft.com/office/powerpoint/2010/main" val="3439617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36</a:t>
            </a:fld>
            <a:endParaRPr lang="zh-CN" altLang="en-US"/>
          </a:p>
        </p:txBody>
      </p:sp>
    </p:spTree>
    <p:extLst>
      <p:ext uri="{BB962C8B-B14F-4D97-AF65-F5344CB8AC3E}">
        <p14:creationId xmlns:p14="http://schemas.microsoft.com/office/powerpoint/2010/main" val="1621156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37</a:t>
            </a:fld>
            <a:endParaRPr lang="zh-CN" altLang="en-US"/>
          </a:p>
        </p:txBody>
      </p:sp>
    </p:spTree>
    <p:extLst>
      <p:ext uri="{BB962C8B-B14F-4D97-AF65-F5344CB8AC3E}">
        <p14:creationId xmlns:p14="http://schemas.microsoft.com/office/powerpoint/2010/main" val="166053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38</a:t>
            </a:fld>
            <a:endParaRPr lang="zh-CN" altLang="en-US"/>
          </a:p>
        </p:txBody>
      </p:sp>
    </p:spTree>
    <p:extLst>
      <p:ext uri="{BB962C8B-B14F-4D97-AF65-F5344CB8AC3E}">
        <p14:creationId xmlns:p14="http://schemas.microsoft.com/office/powerpoint/2010/main" val="3709249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39</a:t>
            </a:fld>
            <a:endParaRPr lang="zh-CN" altLang="en-US"/>
          </a:p>
        </p:txBody>
      </p:sp>
    </p:spTree>
    <p:extLst>
      <p:ext uri="{BB962C8B-B14F-4D97-AF65-F5344CB8AC3E}">
        <p14:creationId xmlns:p14="http://schemas.microsoft.com/office/powerpoint/2010/main" val="202470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a:t>
            </a:fld>
            <a:endParaRPr lang="zh-CN" altLang="en-US"/>
          </a:p>
        </p:txBody>
      </p:sp>
    </p:spTree>
    <p:extLst>
      <p:ext uri="{BB962C8B-B14F-4D97-AF65-F5344CB8AC3E}">
        <p14:creationId xmlns:p14="http://schemas.microsoft.com/office/powerpoint/2010/main" val="2614241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40</a:t>
            </a:fld>
            <a:endParaRPr lang="zh-CN" altLang="en-US"/>
          </a:p>
        </p:txBody>
      </p:sp>
    </p:spTree>
    <p:extLst>
      <p:ext uri="{BB962C8B-B14F-4D97-AF65-F5344CB8AC3E}">
        <p14:creationId xmlns:p14="http://schemas.microsoft.com/office/powerpoint/2010/main" val="962499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41</a:t>
            </a:fld>
            <a:endParaRPr lang="zh-CN" altLang="en-US"/>
          </a:p>
        </p:txBody>
      </p:sp>
    </p:spTree>
    <p:extLst>
      <p:ext uri="{BB962C8B-B14F-4D97-AF65-F5344CB8AC3E}">
        <p14:creationId xmlns:p14="http://schemas.microsoft.com/office/powerpoint/2010/main" val="3117163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42</a:t>
            </a:fld>
            <a:endParaRPr lang="zh-CN" altLang="en-US"/>
          </a:p>
        </p:txBody>
      </p:sp>
    </p:spTree>
    <p:extLst>
      <p:ext uri="{BB962C8B-B14F-4D97-AF65-F5344CB8AC3E}">
        <p14:creationId xmlns:p14="http://schemas.microsoft.com/office/powerpoint/2010/main" val="3207593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43</a:t>
            </a:fld>
            <a:endParaRPr lang="zh-CN" altLang="en-US"/>
          </a:p>
        </p:txBody>
      </p:sp>
    </p:spTree>
    <p:extLst>
      <p:ext uri="{BB962C8B-B14F-4D97-AF65-F5344CB8AC3E}">
        <p14:creationId xmlns:p14="http://schemas.microsoft.com/office/powerpoint/2010/main" val="2399819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44</a:t>
            </a:fld>
            <a:endParaRPr lang="zh-CN" altLang="en-US"/>
          </a:p>
        </p:txBody>
      </p:sp>
    </p:spTree>
    <p:extLst>
      <p:ext uri="{BB962C8B-B14F-4D97-AF65-F5344CB8AC3E}">
        <p14:creationId xmlns:p14="http://schemas.microsoft.com/office/powerpoint/2010/main" val="3331201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45</a:t>
            </a:fld>
            <a:endParaRPr lang="zh-CN" altLang="en-US"/>
          </a:p>
        </p:txBody>
      </p:sp>
    </p:spTree>
    <p:extLst>
      <p:ext uri="{BB962C8B-B14F-4D97-AF65-F5344CB8AC3E}">
        <p14:creationId xmlns:p14="http://schemas.microsoft.com/office/powerpoint/2010/main" val="3817798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46</a:t>
            </a:fld>
            <a:endParaRPr lang="zh-CN" altLang="en-US"/>
          </a:p>
        </p:txBody>
      </p:sp>
    </p:spTree>
    <p:extLst>
      <p:ext uri="{BB962C8B-B14F-4D97-AF65-F5344CB8AC3E}">
        <p14:creationId xmlns:p14="http://schemas.microsoft.com/office/powerpoint/2010/main" val="1600847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47</a:t>
            </a:fld>
            <a:endParaRPr lang="zh-CN" altLang="en-US"/>
          </a:p>
        </p:txBody>
      </p:sp>
    </p:spTree>
    <p:extLst>
      <p:ext uri="{BB962C8B-B14F-4D97-AF65-F5344CB8AC3E}">
        <p14:creationId xmlns:p14="http://schemas.microsoft.com/office/powerpoint/2010/main" val="1084651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48</a:t>
            </a:fld>
            <a:endParaRPr lang="zh-CN" altLang="en-US"/>
          </a:p>
        </p:txBody>
      </p:sp>
    </p:spTree>
    <p:extLst>
      <p:ext uri="{BB962C8B-B14F-4D97-AF65-F5344CB8AC3E}">
        <p14:creationId xmlns:p14="http://schemas.microsoft.com/office/powerpoint/2010/main" val="162952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49</a:t>
            </a:fld>
            <a:endParaRPr lang="zh-CN" altLang="en-US"/>
          </a:p>
        </p:txBody>
      </p:sp>
    </p:spTree>
    <p:extLst>
      <p:ext uri="{BB962C8B-B14F-4D97-AF65-F5344CB8AC3E}">
        <p14:creationId xmlns:p14="http://schemas.microsoft.com/office/powerpoint/2010/main" val="331710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a:t>
            </a:fld>
            <a:endParaRPr lang="zh-CN" altLang="en-US"/>
          </a:p>
        </p:txBody>
      </p:sp>
    </p:spTree>
    <p:extLst>
      <p:ext uri="{BB962C8B-B14F-4D97-AF65-F5344CB8AC3E}">
        <p14:creationId xmlns:p14="http://schemas.microsoft.com/office/powerpoint/2010/main" val="2104650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50</a:t>
            </a:fld>
            <a:endParaRPr lang="zh-CN" altLang="en-US"/>
          </a:p>
        </p:txBody>
      </p:sp>
    </p:spTree>
    <p:extLst>
      <p:ext uri="{BB962C8B-B14F-4D97-AF65-F5344CB8AC3E}">
        <p14:creationId xmlns:p14="http://schemas.microsoft.com/office/powerpoint/2010/main" val="1614216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51</a:t>
            </a:fld>
            <a:endParaRPr lang="zh-CN" altLang="en-US"/>
          </a:p>
        </p:txBody>
      </p:sp>
    </p:spTree>
    <p:extLst>
      <p:ext uri="{BB962C8B-B14F-4D97-AF65-F5344CB8AC3E}">
        <p14:creationId xmlns:p14="http://schemas.microsoft.com/office/powerpoint/2010/main" val="4110159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52</a:t>
            </a:fld>
            <a:endParaRPr lang="zh-CN" altLang="en-US"/>
          </a:p>
        </p:txBody>
      </p:sp>
    </p:spTree>
    <p:extLst>
      <p:ext uri="{BB962C8B-B14F-4D97-AF65-F5344CB8AC3E}">
        <p14:creationId xmlns:p14="http://schemas.microsoft.com/office/powerpoint/2010/main" val="3965553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53</a:t>
            </a:fld>
            <a:endParaRPr lang="zh-CN" altLang="en-US"/>
          </a:p>
        </p:txBody>
      </p:sp>
    </p:spTree>
    <p:extLst>
      <p:ext uri="{BB962C8B-B14F-4D97-AF65-F5344CB8AC3E}">
        <p14:creationId xmlns:p14="http://schemas.microsoft.com/office/powerpoint/2010/main" val="2528105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54</a:t>
            </a:fld>
            <a:endParaRPr lang="zh-CN" altLang="en-US"/>
          </a:p>
        </p:txBody>
      </p:sp>
    </p:spTree>
    <p:extLst>
      <p:ext uri="{BB962C8B-B14F-4D97-AF65-F5344CB8AC3E}">
        <p14:creationId xmlns:p14="http://schemas.microsoft.com/office/powerpoint/2010/main" val="1934752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55</a:t>
            </a:fld>
            <a:endParaRPr lang="zh-CN" altLang="en-US"/>
          </a:p>
        </p:txBody>
      </p:sp>
    </p:spTree>
    <p:extLst>
      <p:ext uri="{BB962C8B-B14F-4D97-AF65-F5344CB8AC3E}">
        <p14:creationId xmlns:p14="http://schemas.microsoft.com/office/powerpoint/2010/main" val="4032001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56</a:t>
            </a:fld>
            <a:endParaRPr lang="zh-CN" altLang="en-US"/>
          </a:p>
        </p:txBody>
      </p:sp>
    </p:spTree>
    <p:extLst>
      <p:ext uri="{BB962C8B-B14F-4D97-AF65-F5344CB8AC3E}">
        <p14:creationId xmlns:p14="http://schemas.microsoft.com/office/powerpoint/2010/main" val="1050442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57</a:t>
            </a:fld>
            <a:endParaRPr lang="zh-CN" altLang="en-US"/>
          </a:p>
        </p:txBody>
      </p:sp>
    </p:spTree>
    <p:extLst>
      <p:ext uri="{BB962C8B-B14F-4D97-AF65-F5344CB8AC3E}">
        <p14:creationId xmlns:p14="http://schemas.microsoft.com/office/powerpoint/2010/main" val="2583236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58</a:t>
            </a:fld>
            <a:endParaRPr lang="zh-CN" altLang="en-US"/>
          </a:p>
        </p:txBody>
      </p:sp>
    </p:spTree>
    <p:extLst>
      <p:ext uri="{BB962C8B-B14F-4D97-AF65-F5344CB8AC3E}">
        <p14:creationId xmlns:p14="http://schemas.microsoft.com/office/powerpoint/2010/main" val="27131672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59</a:t>
            </a:fld>
            <a:endParaRPr lang="zh-CN" altLang="en-US"/>
          </a:p>
        </p:txBody>
      </p:sp>
    </p:spTree>
    <p:extLst>
      <p:ext uri="{BB962C8B-B14F-4D97-AF65-F5344CB8AC3E}">
        <p14:creationId xmlns:p14="http://schemas.microsoft.com/office/powerpoint/2010/main" val="333701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a:t>
            </a:fld>
            <a:endParaRPr lang="zh-CN" altLang="en-US"/>
          </a:p>
        </p:txBody>
      </p:sp>
    </p:spTree>
    <p:extLst>
      <p:ext uri="{BB962C8B-B14F-4D97-AF65-F5344CB8AC3E}">
        <p14:creationId xmlns:p14="http://schemas.microsoft.com/office/powerpoint/2010/main" val="3320271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60</a:t>
            </a:fld>
            <a:endParaRPr lang="zh-CN" altLang="en-US"/>
          </a:p>
        </p:txBody>
      </p:sp>
    </p:spTree>
    <p:extLst>
      <p:ext uri="{BB962C8B-B14F-4D97-AF65-F5344CB8AC3E}">
        <p14:creationId xmlns:p14="http://schemas.microsoft.com/office/powerpoint/2010/main" val="2604054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61</a:t>
            </a:fld>
            <a:endParaRPr lang="zh-CN" altLang="en-US"/>
          </a:p>
        </p:txBody>
      </p:sp>
    </p:spTree>
    <p:extLst>
      <p:ext uri="{BB962C8B-B14F-4D97-AF65-F5344CB8AC3E}">
        <p14:creationId xmlns:p14="http://schemas.microsoft.com/office/powerpoint/2010/main" val="25662670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62</a:t>
            </a:fld>
            <a:endParaRPr lang="zh-CN" altLang="en-US"/>
          </a:p>
        </p:txBody>
      </p:sp>
    </p:spTree>
    <p:extLst>
      <p:ext uri="{BB962C8B-B14F-4D97-AF65-F5344CB8AC3E}">
        <p14:creationId xmlns:p14="http://schemas.microsoft.com/office/powerpoint/2010/main" val="1972735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63</a:t>
            </a:fld>
            <a:endParaRPr lang="zh-CN" altLang="en-US"/>
          </a:p>
        </p:txBody>
      </p:sp>
    </p:spTree>
    <p:extLst>
      <p:ext uri="{BB962C8B-B14F-4D97-AF65-F5344CB8AC3E}">
        <p14:creationId xmlns:p14="http://schemas.microsoft.com/office/powerpoint/2010/main" val="12594153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64</a:t>
            </a:fld>
            <a:endParaRPr lang="zh-CN" altLang="en-US"/>
          </a:p>
        </p:txBody>
      </p:sp>
    </p:spTree>
    <p:extLst>
      <p:ext uri="{BB962C8B-B14F-4D97-AF65-F5344CB8AC3E}">
        <p14:creationId xmlns:p14="http://schemas.microsoft.com/office/powerpoint/2010/main" val="23509674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65</a:t>
            </a:fld>
            <a:endParaRPr lang="zh-CN" altLang="en-US"/>
          </a:p>
        </p:txBody>
      </p:sp>
    </p:spTree>
    <p:extLst>
      <p:ext uri="{BB962C8B-B14F-4D97-AF65-F5344CB8AC3E}">
        <p14:creationId xmlns:p14="http://schemas.microsoft.com/office/powerpoint/2010/main" val="21088450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66</a:t>
            </a:fld>
            <a:endParaRPr lang="zh-CN" altLang="en-US"/>
          </a:p>
        </p:txBody>
      </p:sp>
    </p:spTree>
    <p:extLst>
      <p:ext uri="{BB962C8B-B14F-4D97-AF65-F5344CB8AC3E}">
        <p14:creationId xmlns:p14="http://schemas.microsoft.com/office/powerpoint/2010/main" val="2968397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67</a:t>
            </a:fld>
            <a:endParaRPr lang="zh-CN" altLang="en-US"/>
          </a:p>
        </p:txBody>
      </p:sp>
    </p:spTree>
    <p:extLst>
      <p:ext uri="{BB962C8B-B14F-4D97-AF65-F5344CB8AC3E}">
        <p14:creationId xmlns:p14="http://schemas.microsoft.com/office/powerpoint/2010/main" val="8451843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68</a:t>
            </a:fld>
            <a:endParaRPr lang="zh-CN" altLang="en-US"/>
          </a:p>
        </p:txBody>
      </p:sp>
    </p:spTree>
    <p:extLst>
      <p:ext uri="{BB962C8B-B14F-4D97-AF65-F5344CB8AC3E}">
        <p14:creationId xmlns:p14="http://schemas.microsoft.com/office/powerpoint/2010/main" val="632942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69</a:t>
            </a:fld>
            <a:endParaRPr lang="zh-CN" altLang="en-US"/>
          </a:p>
        </p:txBody>
      </p:sp>
    </p:spTree>
    <p:extLst>
      <p:ext uri="{BB962C8B-B14F-4D97-AF65-F5344CB8AC3E}">
        <p14:creationId xmlns:p14="http://schemas.microsoft.com/office/powerpoint/2010/main" val="51532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7</a:t>
            </a:fld>
            <a:endParaRPr lang="zh-CN" altLang="en-US"/>
          </a:p>
        </p:txBody>
      </p:sp>
    </p:spTree>
    <p:extLst>
      <p:ext uri="{BB962C8B-B14F-4D97-AF65-F5344CB8AC3E}">
        <p14:creationId xmlns:p14="http://schemas.microsoft.com/office/powerpoint/2010/main" val="3420995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70</a:t>
            </a:fld>
            <a:endParaRPr lang="zh-CN" altLang="en-US"/>
          </a:p>
        </p:txBody>
      </p:sp>
    </p:spTree>
    <p:extLst>
      <p:ext uri="{BB962C8B-B14F-4D97-AF65-F5344CB8AC3E}">
        <p14:creationId xmlns:p14="http://schemas.microsoft.com/office/powerpoint/2010/main" val="14001534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71</a:t>
            </a:fld>
            <a:endParaRPr lang="zh-CN" altLang="en-US"/>
          </a:p>
        </p:txBody>
      </p:sp>
    </p:spTree>
    <p:extLst>
      <p:ext uri="{BB962C8B-B14F-4D97-AF65-F5344CB8AC3E}">
        <p14:creationId xmlns:p14="http://schemas.microsoft.com/office/powerpoint/2010/main" val="33363436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72</a:t>
            </a:fld>
            <a:endParaRPr lang="zh-CN" altLang="en-US"/>
          </a:p>
        </p:txBody>
      </p:sp>
    </p:spTree>
    <p:extLst>
      <p:ext uri="{BB962C8B-B14F-4D97-AF65-F5344CB8AC3E}">
        <p14:creationId xmlns:p14="http://schemas.microsoft.com/office/powerpoint/2010/main" val="26490764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73</a:t>
            </a:fld>
            <a:endParaRPr lang="zh-CN" altLang="en-US"/>
          </a:p>
        </p:txBody>
      </p:sp>
    </p:spTree>
    <p:extLst>
      <p:ext uri="{BB962C8B-B14F-4D97-AF65-F5344CB8AC3E}">
        <p14:creationId xmlns:p14="http://schemas.microsoft.com/office/powerpoint/2010/main" val="2724454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8</a:t>
            </a:fld>
            <a:endParaRPr lang="zh-CN" altLang="en-US"/>
          </a:p>
        </p:txBody>
      </p:sp>
    </p:spTree>
    <p:extLst>
      <p:ext uri="{BB962C8B-B14F-4D97-AF65-F5344CB8AC3E}">
        <p14:creationId xmlns:p14="http://schemas.microsoft.com/office/powerpoint/2010/main" val="289248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891A58-BDF2-4AD2-BB8D-BB1262B1FDAD}" type="slidenum">
              <a:rPr lang="zh-CN" altLang="en-US" smtClean="0"/>
              <a:pPr/>
              <a:t>9</a:t>
            </a:fld>
            <a:endParaRPr lang="zh-CN" altLang="en-US"/>
          </a:p>
        </p:txBody>
      </p:sp>
    </p:spTree>
    <p:extLst>
      <p:ext uri="{BB962C8B-B14F-4D97-AF65-F5344CB8AC3E}">
        <p14:creationId xmlns:p14="http://schemas.microsoft.com/office/powerpoint/2010/main" val="876989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2022/8/9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emf"/><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33.jpeg"/><Relationship Id="rId4" Type="http://schemas.microsoft.com/office/2007/relationships/hdphoto" Target="../media/hdphoto8.wdp"/></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6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microsoft.com/office/2007/relationships/hdphoto" Target="../media/hdphoto9.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350428" y="1281596"/>
            <a:ext cx="9588500" cy="4216706"/>
          </a:xfrm>
          <a:prstGeom prst="roundRect">
            <a:avLst/>
          </a:prstGeom>
          <a:solidFill>
            <a:srgbClr val="FFFFFF">
              <a:alpha val="61961"/>
            </a:srgbClr>
          </a:solidFill>
          <a:ln>
            <a:solidFill>
              <a:schemeClr val="bg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041997" y="2900978"/>
            <a:ext cx="8333646" cy="8489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867"/>
              </a:lnSpc>
            </a:pPr>
            <a:r>
              <a:rPr lang="zh-CN" altLang="en-US" sz="5400" b="1" dirty="0">
                <a:solidFill>
                  <a:srgbClr val="004B7D"/>
                </a:solidFill>
                <a:latin typeface="微软雅黑" pitchFamily="34" charset="-122"/>
                <a:ea typeface="微软雅黑" pitchFamily="34" charset="-122"/>
              </a:rPr>
              <a:t>班组安全培训</a:t>
            </a:r>
          </a:p>
        </p:txBody>
      </p:sp>
      <p:sp>
        <p:nvSpPr>
          <p:cNvPr id="13" name="矩形 12"/>
          <p:cNvSpPr/>
          <p:nvPr/>
        </p:nvSpPr>
        <p:spPr>
          <a:xfrm>
            <a:off x="1753098" y="1933807"/>
            <a:ext cx="1881283" cy="8489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867"/>
              </a:lnSpc>
            </a:pPr>
            <a:r>
              <a:rPr lang="en-US" altLang="zh-CN" sz="6000" b="1" dirty="0">
                <a:solidFill>
                  <a:srgbClr val="4BAF32"/>
                </a:solidFill>
                <a:latin typeface="微软雅黑" pitchFamily="34" charset="-122"/>
                <a:ea typeface="微软雅黑" pitchFamily="34" charset="-122"/>
              </a:rPr>
              <a:t>EHS</a:t>
            </a:r>
            <a:endParaRPr lang="en-US" altLang="zh-CN" sz="4800" b="1" dirty="0">
              <a:solidFill>
                <a:srgbClr val="4BAF32"/>
              </a:solidFill>
              <a:latin typeface="微软雅黑" pitchFamily="34" charset="-122"/>
              <a:ea typeface="微软雅黑" pitchFamily="34" charset="-122"/>
            </a:endParaRPr>
          </a:p>
        </p:txBody>
      </p:sp>
      <p:sp>
        <p:nvSpPr>
          <p:cNvPr id="11" name="TextBox 31"/>
          <p:cNvSpPr txBox="1"/>
          <p:nvPr/>
        </p:nvSpPr>
        <p:spPr>
          <a:xfrm>
            <a:off x="1966494" y="4038053"/>
            <a:ext cx="1881283" cy="7452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867"/>
              </a:lnSpc>
            </a:pPr>
            <a:r>
              <a:rPr lang="zh-CN" altLang="en-US" sz="2800" b="1" dirty="0">
                <a:solidFill>
                  <a:schemeClr val="tx1">
                    <a:lumMod val="75000"/>
                    <a:lumOff val="25000"/>
                  </a:schemeClr>
                </a:solidFill>
                <a:latin typeface="微软雅黑" pitchFamily="34" charset="-122"/>
                <a:ea typeface="微软雅黑" pitchFamily="34" charset="-122"/>
              </a:rPr>
              <a:t>培训讲师： </a:t>
            </a:r>
          </a:p>
        </p:txBody>
      </p:sp>
      <p:grpSp>
        <p:nvGrpSpPr>
          <p:cNvPr id="14" name="组合 13"/>
          <p:cNvGrpSpPr/>
          <p:nvPr/>
        </p:nvGrpSpPr>
        <p:grpSpPr>
          <a:xfrm>
            <a:off x="2041997" y="2976622"/>
            <a:ext cx="872856" cy="617217"/>
            <a:chOff x="4681372" y="217956"/>
            <a:chExt cx="1080799" cy="764260"/>
          </a:xfrm>
        </p:grpSpPr>
        <p:sp>
          <p:nvSpPr>
            <p:cNvPr id="21" name="等腰三角形 20"/>
            <p:cNvSpPr/>
            <p:nvPr/>
          </p:nvSpPr>
          <p:spPr>
            <a:xfrm>
              <a:off x="5043714" y="362857"/>
              <a:ext cx="718457" cy="619359"/>
            </a:xfrm>
            <a:prstGeom prs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22" name="等腰三角形 21"/>
            <p:cNvSpPr/>
            <p:nvPr/>
          </p:nvSpPr>
          <p:spPr>
            <a:xfrm flipV="1">
              <a:off x="4681372" y="217956"/>
              <a:ext cx="718457" cy="619359"/>
            </a:xfrm>
            <a:prstGeom prs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grpSp>
      <p:grpSp>
        <p:nvGrpSpPr>
          <p:cNvPr id="18" name="组合 17"/>
          <p:cNvGrpSpPr/>
          <p:nvPr/>
        </p:nvGrpSpPr>
        <p:grpSpPr>
          <a:xfrm flipV="1">
            <a:off x="2041997" y="3856315"/>
            <a:ext cx="7152342" cy="94291"/>
            <a:chOff x="2002628" y="2785315"/>
            <a:chExt cx="5022628" cy="117558"/>
          </a:xfrm>
        </p:grpSpPr>
        <p:sp>
          <p:nvSpPr>
            <p:cNvPr id="19" name="矩形 18"/>
            <p:cNvSpPr/>
            <p:nvPr/>
          </p:nvSpPr>
          <p:spPr>
            <a:xfrm>
              <a:off x="2002628" y="2785324"/>
              <a:ext cx="2511315" cy="117548"/>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20" name="矩形 19"/>
            <p:cNvSpPr/>
            <p:nvPr/>
          </p:nvSpPr>
          <p:spPr>
            <a:xfrm>
              <a:off x="4513942" y="2785315"/>
              <a:ext cx="2511314" cy="117558"/>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rgbClr val="004B7D"/>
                </a:solidFill>
              </a:endParaRPr>
            </a:p>
          </p:txBody>
        </p:sp>
      </p:grpSp>
      <p:sp>
        <p:nvSpPr>
          <p:cNvPr id="27" name="TextBox 31">
            <a:extLst>
              <a:ext uri="{FF2B5EF4-FFF2-40B4-BE49-F238E27FC236}">
                <a16:creationId xmlns:a16="http://schemas.microsoft.com/office/drawing/2014/main" id="{16AE80CA-4D9A-445A-8D1F-6C3F140313BA}"/>
              </a:ext>
            </a:extLst>
          </p:cNvPr>
          <p:cNvSpPr txBox="1"/>
          <p:nvPr/>
        </p:nvSpPr>
        <p:spPr>
          <a:xfrm>
            <a:off x="5070146" y="4002919"/>
            <a:ext cx="3472721" cy="7452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867"/>
              </a:lnSpc>
            </a:pPr>
            <a:r>
              <a:rPr lang="zh-CN" altLang="en-US" sz="2800" b="1" dirty="0">
                <a:solidFill>
                  <a:schemeClr val="tx1">
                    <a:lumMod val="75000"/>
                    <a:lumOff val="25000"/>
                  </a:schemeClr>
                </a:solidFill>
                <a:latin typeface="微软雅黑" pitchFamily="34" charset="-122"/>
                <a:ea typeface="微软雅黑" pitchFamily="34" charset="-122"/>
              </a:rPr>
              <a:t>培训日期：</a:t>
            </a:r>
            <a:r>
              <a:rPr lang="en-US" altLang="zh-CN" sz="2800" b="1" dirty="0">
                <a:solidFill>
                  <a:schemeClr val="tx1">
                    <a:lumMod val="75000"/>
                    <a:lumOff val="25000"/>
                  </a:schemeClr>
                </a:solidFill>
                <a:latin typeface="微软雅黑" pitchFamily="34" charset="-122"/>
                <a:ea typeface="微软雅黑" pitchFamily="34" charset="-122"/>
              </a:rPr>
              <a:t>XXXX</a:t>
            </a:r>
            <a:r>
              <a:rPr lang="zh-CN" altLang="en-US" sz="2800" b="1" dirty="0">
                <a:solidFill>
                  <a:schemeClr val="tx1">
                    <a:lumMod val="75000"/>
                    <a:lumOff val="25000"/>
                  </a:schemeClr>
                </a:solidFill>
                <a:latin typeface="微软雅黑" pitchFamily="34" charset="-122"/>
                <a:ea typeface="微软雅黑" pitchFamily="34" charset="-122"/>
              </a:rPr>
              <a:t>年 </a:t>
            </a:r>
          </a:p>
        </p:txBody>
      </p:sp>
      <p:sp>
        <p:nvSpPr>
          <p:cNvPr id="3" name="直角三角形 2"/>
          <p:cNvSpPr/>
          <p:nvPr/>
        </p:nvSpPr>
        <p:spPr>
          <a:xfrm>
            <a:off x="0" y="4467084"/>
            <a:ext cx="5600700" cy="2390916"/>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直角三角形 22"/>
          <p:cNvSpPr/>
          <p:nvPr/>
        </p:nvSpPr>
        <p:spPr>
          <a:xfrm>
            <a:off x="0" y="4938931"/>
            <a:ext cx="5600700" cy="1919069"/>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flipH="1" flipV="1">
            <a:off x="4409405" y="-1"/>
            <a:ext cx="7782595" cy="3085489"/>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flipH="1" flipV="1">
            <a:off x="4409404" y="-1"/>
            <a:ext cx="7782595" cy="2476568"/>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5616">
        <p14:prism/>
      </p:transition>
    </mc:Choice>
    <mc:Fallback xmlns="">
      <p:transition spd="slow" advTm="561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D698758D-1BD2-4560-8449-49E0007326DB}"/>
              </a:ext>
            </a:extLst>
          </p:cNvPr>
          <p:cNvSpPr/>
          <p:nvPr/>
        </p:nvSpPr>
        <p:spPr>
          <a:xfrm>
            <a:off x="5484408" y="3103180"/>
            <a:ext cx="5934334" cy="35028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7117822C-AEC9-4685-A38F-78B4ABFDB999}"/>
              </a:ext>
            </a:extLst>
          </p:cNvPr>
          <p:cNvSpPr/>
          <p:nvPr/>
        </p:nvSpPr>
        <p:spPr>
          <a:xfrm>
            <a:off x="5484408" y="1210486"/>
            <a:ext cx="5934334" cy="16701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班组长的作用和义务</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37" name="TextBox 23">
            <a:extLst>
              <a:ext uri="{FF2B5EF4-FFF2-40B4-BE49-F238E27FC236}">
                <a16:creationId xmlns:a16="http://schemas.microsoft.com/office/drawing/2014/main" id="{6893DC12-003A-468E-83AD-52BF837C3B31}"/>
              </a:ext>
            </a:extLst>
          </p:cNvPr>
          <p:cNvSpPr txBox="1"/>
          <p:nvPr/>
        </p:nvSpPr>
        <p:spPr>
          <a:xfrm>
            <a:off x="6189708" y="1442249"/>
            <a:ext cx="1371956"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信息管理</a:t>
            </a:r>
          </a:p>
        </p:txBody>
      </p:sp>
      <p:sp>
        <p:nvSpPr>
          <p:cNvPr id="19" name="next-arrow_17950">
            <a:extLst>
              <a:ext uri="{FF2B5EF4-FFF2-40B4-BE49-F238E27FC236}">
                <a16:creationId xmlns:a16="http://schemas.microsoft.com/office/drawing/2014/main" id="{95EEF66A-4E3B-46B5-A0A2-3A88C8FE52D4}"/>
              </a:ext>
            </a:extLst>
          </p:cNvPr>
          <p:cNvSpPr>
            <a:spLocks noChangeAspect="1"/>
          </p:cNvSpPr>
          <p:nvPr/>
        </p:nvSpPr>
        <p:spPr bwMode="auto">
          <a:xfrm>
            <a:off x="5628342" y="1348582"/>
            <a:ext cx="556030" cy="609685"/>
          </a:xfrm>
          <a:custGeom>
            <a:avLst/>
            <a:gdLst>
              <a:gd name="connsiteX0" fmla="*/ 257952 w 552598"/>
              <a:gd name="connsiteY0" fmla="*/ 238897 h 605921"/>
              <a:gd name="connsiteX1" fmla="*/ 252845 w 552598"/>
              <a:gd name="connsiteY1" fmla="*/ 243996 h 605921"/>
              <a:gd name="connsiteX2" fmla="*/ 252845 w 552598"/>
              <a:gd name="connsiteY2" fmla="*/ 308986 h 605921"/>
              <a:gd name="connsiteX3" fmla="*/ 228056 w 552598"/>
              <a:gd name="connsiteY3" fmla="*/ 308986 h 605921"/>
              <a:gd name="connsiteX4" fmla="*/ 225642 w 552598"/>
              <a:gd name="connsiteY4" fmla="*/ 314085 h 605921"/>
              <a:gd name="connsiteX5" fmla="*/ 273271 w 552598"/>
              <a:gd name="connsiteY5" fmla="*/ 372123 h 605921"/>
              <a:gd name="connsiteX6" fmla="*/ 279306 w 552598"/>
              <a:gd name="connsiteY6" fmla="*/ 372123 h 605921"/>
              <a:gd name="connsiteX7" fmla="*/ 327027 w 552598"/>
              <a:gd name="connsiteY7" fmla="*/ 314085 h 605921"/>
              <a:gd name="connsiteX8" fmla="*/ 324520 w 552598"/>
              <a:gd name="connsiteY8" fmla="*/ 308986 h 605921"/>
              <a:gd name="connsiteX9" fmla="*/ 299731 w 552598"/>
              <a:gd name="connsiteY9" fmla="*/ 308986 h 605921"/>
              <a:gd name="connsiteX10" fmla="*/ 299731 w 552598"/>
              <a:gd name="connsiteY10" fmla="*/ 243996 h 605921"/>
              <a:gd name="connsiteX11" fmla="*/ 294718 w 552598"/>
              <a:gd name="connsiteY11" fmla="*/ 238897 h 605921"/>
              <a:gd name="connsiteX12" fmla="*/ 260737 w 552598"/>
              <a:gd name="connsiteY12" fmla="*/ 130146 h 605921"/>
              <a:gd name="connsiteX13" fmla="*/ 291932 w 552598"/>
              <a:gd name="connsiteY13" fmla="*/ 130146 h 605921"/>
              <a:gd name="connsiteX14" fmla="*/ 303445 w 552598"/>
              <a:gd name="connsiteY14" fmla="*/ 141642 h 605921"/>
              <a:gd name="connsiteX15" fmla="*/ 303445 w 552598"/>
              <a:gd name="connsiteY15" fmla="*/ 167602 h 605921"/>
              <a:gd name="connsiteX16" fmla="*/ 353580 w 552598"/>
              <a:gd name="connsiteY16" fmla="*/ 188369 h 605921"/>
              <a:gd name="connsiteX17" fmla="*/ 371963 w 552598"/>
              <a:gd name="connsiteY17" fmla="*/ 170012 h 605921"/>
              <a:gd name="connsiteX18" fmla="*/ 388118 w 552598"/>
              <a:gd name="connsiteY18" fmla="*/ 170012 h 605921"/>
              <a:gd name="connsiteX19" fmla="*/ 410215 w 552598"/>
              <a:gd name="connsiteY19" fmla="*/ 192077 h 605921"/>
              <a:gd name="connsiteX20" fmla="*/ 410215 w 552598"/>
              <a:gd name="connsiteY20" fmla="*/ 208209 h 605921"/>
              <a:gd name="connsiteX21" fmla="*/ 391832 w 552598"/>
              <a:gd name="connsiteY21" fmla="*/ 226566 h 605921"/>
              <a:gd name="connsiteX22" fmla="*/ 412628 w 552598"/>
              <a:gd name="connsiteY22" fmla="*/ 276630 h 605921"/>
              <a:gd name="connsiteX23" fmla="*/ 438625 w 552598"/>
              <a:gd name="connsiteY23" fmla="*/ 276630 h 605921"/>
              <a:gd name="connsiteX24" fmla="*/ 450137 w 552598"/>
              <a:gd name="connsiteY24" fmla="*/ 288126 h 605921"/>
              <a:gd name="connsiteX25" fmla="*/ 450137 w 552598"/>
              <a:gd name="connsiteY25" fmla="*/ 319277 h 605921"/>
              <a:gd name="connsiteX26" fmla="*/ 438625 w 552598"/>
              <a:gd name="connsiteY26" fmla="*/ 330773 h 605921"/>
              <a:gd name="connsiteX27" fmla="*/ 412628 w 552598"/>
              <a:gd name="connsiteY27" fmla="*/ 330773 h 605921"/>
              <a:gd name="connsiteX28" fmla="*/ 391832 w 552598"/>
              <a:gd name="connsiteY28" fmla="*/ 380838 h 605921"/>
              <a:gd name="connsiteX29" fmla="*/ 410215 w 552598"/>
              <a:gd name="connsiteY29" fmla="*/ 399102 h 605921"/>
              <a:gd name="connsiteX30" fmla="*/ 410215 w 552598"/>
              <a:gd name="connsiteY30" fmla="*/ 415326 h 605921"/>
              <a:gd name="connsiteX31" fmla="*/ 388118 w 552598"/>
              <a:gd name="connsiteY31" fmla="*/ 437299 h 605921"/>
              <a:gd name="connsiteX32" fmla="*/ 371963 w 552598"/>
              <a:gd name="connsiteY32" fmla="*/ 437299 h 605921"/>
              <a:gd name="connsiteX33" fmla="*/ 353580 w 552598"/>
              <a:gd name="connsiteY33" fmla="*/ 419035 h 605921"/>
              <a:gd name="connsiteX34" fmla="*/ 303445 w 552598"/>
              <a:gd name="connsiteY34" fmla="*/ 439802 h 605921"/>
              <a:gd name="connsiteX35" fmla="*/ 303445 w 552598"/>
              <a:gd name="connsiteY35" fmla="*/ 465761 h 605921"/>
              <a:gd name="connsiteX36" fmla="*/ 291932 w 552598"/>
              <a:gd name="connsiteY36" fmla="*/ 477257 h 605921"/>
              <a:gd name="connsiteX37" fmla="*/ 260737 w 552598"/>
              <a:gd name="connsiteY37" fmla="*/ 477257 h 605921"/>
              <a:gd name="connsiteX38" fmla="*/ 249224 w 552598"/>
              <a:gd name="connsiteY38" fmla="*/ 465761 h 605921"/>
              <a:gd name="connsiteX39" fmla="*/ 249224 w 552598"/>
              <a:gd name="connsiteY39" fmla="*/ 439802 h 605921"/>
              <a:gd name="connsiteX40" fmla="*/ 199089 w 552598"/>
              <a:gd name="connsiteY40" fmla="*/ 419035 h 605921"/>
              <a:gd name="connsiteX41" fmla="*/ 180799 w 552598"/>
              <a:gd name="connsiteY41" fmla="*/ 437299 h 605921"/>
              <a:gd name="connsiteX42" fmla="*/ 164551 w 552598"/>
              <a:gd name="connsiteY42" fmla="*/ 437299 h 605921"/>
              <a:gd name="connsiteX43" fmla="*/ 142547 w 552598"/>
              <a:gd name="connsiteY43" fmla="*/ 415326 h 605921"/>
              <a:gd name="connsiteX44" fmla="*/ 142547 w 552598"/>
              <a:gd name="connsiteY44" fmla="*/ 399102 h 605921"/>
              <a:gd name="connsiteX45" fmla="*/ 160837 w 552598"/>
              <a:gd name="connsiteY45" fmla="*/ 380838 h 605921"/>
              <a:gd name="connsiteX46" fmla="*/ 140041 w 552598"/>
              <a:gd name="connsiteY46" fmla="*/ 330773 h 605921"/>
              <a:gd name="connsiteX47" fmla="*/ 114044 w 552598"/>
              <a:gd name="connsiteY47" fmla="*/ 330773 h 605921"/>
              <a:gd name="connsiteX48" fmla="*/ 102532 w 552598"/>
              <a:gd name="connsiteY48" fmla="*/ 319277 h 605921"/>
              <a:gd name="connsiteX49" fmla="*/ 102532 w 552598"/>
              <a:gd name="connsiteY49" fmla="*/ 288126 h 605921"/>
              <a:gd name="connsiteX50" fmla="*/ 114044 w 552598"/>
              <a:gd name="connsiteY50" fmla="*/ 276630 h 605921"/>
              <a:gd name="connsiteX51" fmla="*/ 140041 w 552598"/>
              <a:gd name="connsiteY51" fmla="*/ 276630 h 605921"/>
              <a:gd name="connsiteX52" fmla="*/ 160837 w 552598"/>
              <a:gd name="connsiteY52" fmla="*/ 226566 h 605921"/>
              <a:gd name="connsiteX53" fmla="*/ 142547 w 552598"/>
              <a:gd name="connsiteY53" fmla="*/ 208209 h 605921"/>
              <a:gd name="connsiteX54" fmla="*/ 142547 w 552598"/>
              <a:gd name="connsiteY54" fmla="*/ 192077 h 605921"/>
              <a:gd name="connsiteX55" fmla="*/ 164551 w 552598"/>
              <a:gd name="connsiteY55" fmla="*/ 170012 h 605921"/>
              <a:gd name="connsiteX56" fmla="*/ 180799 w 552598"/>
              <a:gd name="connsiteY56" fmla="*/ 170012 h 605921"/>
              <a:gd name="connsiteX57" fmla="*/ 199089 w 552598"/>
              <a:gd name="connsiteY57" fmla="*/ 188369 h 605921"/>
              <a:gd name="connsiteX58" fmla="*/ 249224 w 552598"/>
              <a:gd name="connsiteY58" fmla="*/ 167602 h 605921"/>
              <a:gd name="connsiteX59" fmla="*/ 249224 w 552598"/>
              <a:gd name="connsiteY59" fmla="*/ 141642 h 605921"/>
              <a:gd name="connsiteX60" fmla="*/ 260737 w 552598"/>
              <a:gd name="connsiteY60" fmla="*/ 130146 h 605921"/>
              <a:gd name="connsiteX61" fmla="*/ 438507 w 552598"/>
              <a:gd name="connsiteY61" fmla="*/ 79551 h 605921"/>
              <a:gd name="connsiteX62" fmla="*/ 552598 w 552598"/>
              <a:gd name="connsiteY62" fmla="*/ 302952 h 605921"/>
              <a:gd name="connsiteX63" fmla="*/ 276329 w 552598"/>
              <a:gd name="connsiteY63" fmla="*/ 578821 h 605921"/>
              <a:gd name="connsiteX64" fmla="*/ 276329 w 552598"/>
              <a:gd name="connsiteY64" fmla="*/ 602737 h 605921"/>
              <a:gd name="connsiteX65" fmla="*/ 271316 w 552598"/>
              <a:gd name="connsiteY65" fmla="*/ 605332 h 605921"/>
              <a:gd name="connsiteX66" fmla="*/ 206426 w 552598"/>
              <a:gd name="connsiteY66" fmla="*/ 560837 h 605921"/>
              <a:gd name="connsiteX67" fmla="*/ 206426 w 552598"/>
              <a:gd name="connsiteY67" fmla="*/ 555553 h 605921"/>
              <a:gd name="connsiteX68" fmla="*/ 271316 w 552598"/>
              <a:gd name="connsiteY68" fmla="*/ 511059 h 605921"/>
              <a:gd name="connsiteX69" fmla="*/ 276329 w 552598"/>
              <a:gd name="connsiteY69" fmla="*/ 513654 h 605921"/>
              <a:gd name="connsiteX70" fmla="*/ 276329 w 552598"/>
              <a:gd name="connsiteY70" fmla="*/ 537663 h 605921"/>
              <a:gd name="connsiteX71" fmla="*/ 511381 w 552598"/>
              <a:gd name="connsiteY71" fmla="*/ 302952 h 605921"/>
              <a:gd name="connsiteX72" fmla="*/ 414278 w 552598"/>
              <a:gd name="connsiteY72" fmla="*/ 112830 h 605921"/>
              <a:gd name="connsiteX73" fmla="*/ 281414 w 552598"/>
              <a:gd name="connsiteY73" fmla="*/ 589 h 605921"/>
              <a:gd name="connsiteX74" fmla="*/ 346313 w 552598"/>
              <a:gd name="connsiteY74" fmla="*/ 45086 h 605921"/>
              <a:gd name="connsiteX75" fmla="*/ 346313 w 552598"/>
              <a:gd name="connsiteY75" fmla="*/ 50277 h 605921"/>
              <a:gd name="connsiteX76" fmla="*/ 281414 w 552598"/>
              <a:gd name="connsiteY76" fmla="*/ 94775 h 605921"/>
              <a:gd name="connsiteX77" fmla="*/ 276308 w 552598"/>
              <a:gd name="connsiteY77" fmla="*/ 92179 h 605921"/>
              <a:gd name="connsiteX78" fmla="*/ 276308 w 552598"/>
              <a:gd name="connsiteY78" fmla="*/ 68262 h 605921"/>
              <a:gd name="connsiteX79" fmla="*/ 41223 w 552598"/>
              <a:gd name="connsiteY79" fmla="*/ 303077 h 605921"/>
              <a:gd name="connsiteX80" fmla="*/ 138432 w 552598"/>
              <a:gd name="connsiteY80" fmla="*/ 493302 h 605921"/>
              <a:gd name="connsiteX81" fmla="*/ 114200 w 552598"/>
              <a:gd name="connsiteY81" fmla="*/ 526582 h 605921"/>
              <a:gd name="connsiteX82" fmla="*/ 0 w 552598"/>
              <a:gd name="connsiteY82" fmla="*/ 303077 h 605921"/>
              <a:gd name="connsiteX83" fmla="*/ 276308 w 552598"/>
              <a:gd name="connsiteY83" fmla="*/ 27195 h 605921"/>
              <a:gd name="connsiteX84" fmla="*/ 276308 w 552598"/>
              <a:gd name="connsiteY84" fmla="*/ 3185 h 605921"/>
              <a:gd name="connsiteX85" fmla="*/ 281414 w 552598"/>
              <a:gd name="connsiteY85" fmla="*/ 589 h 60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52598" h="605921">
                <a:moveTo>
                  <a:pt x="257952" y="238897"/>
                </a:moveTo>
                <a:cubicBezTo>
                  <a:pt x="255074" y="238897"/>
                  <a:pt x="252845" y="241122"/>
                  <a:pt x="252845" y="243996"/>
                </a:cubicBezTo>
                <a:lnTo>
                  <a:pt x="252845" y="308986"/>
                </a:lnTo>
                <a:lnTo>
                  <a:pt x="228056" y="308986"/>
                </a:lnTo>
                <a:cubicBezTo>
                  <a:pt x="225364" y="308986"/>
                  <a:pt x="223878" y="311953"/>
                  <a:pt x="225642" y="314085"/>
                </a:cubicBezTo>
                <a:lnTo>
                  <a:pt x="273271" y="372123"/>
                </a:lnTo>
                <a:cubicBezTo>
                  <a:pt x="274849" y="373977"/>
                  <a:pt x="277727" y="373977"/>
                  <a:pt x="279306" y="372123"/>
                </a:cubicBezTo>
                <a:lnTo>
                  <a:pt x="327027" y="314085"/>
                </a:lnTo>
                <a:cubicBezTo>
                  <a:pt x="328605" y="311953"/>
                  <a:pt x="327213" y="308894"/>
                  <a:pt x="324520" y="308986"/>
                </a:cubicBezTo>
                <a:lnTo>
                  <a:pt x="299731" y="308986"/>
                </a:lnTo>
                <a:lnTo>
                  <a:pt x="299731" y="243996"/>
                </a:lnTo>
                <a:cubicBezTo>
                  <a:pt x="299731" y="241122"/>
                  <a:pt x="297503" y="238897"/>
                  <a:pt x="294718" y="238897"/>
                </a:cubicBezTo>
                <a:close/>
                <a:moveTo>
                  <a:pt x="260737" y="130146"/>
                </a:moveTo>
                <a:lnTo>
                  <a:pt x="291932" y="130146"/>
                </a:lnTo>
                <a:cubicBezTo>
                  <a:pt x="298431" y="130146"/>
                  <a:pt x="303445" y="135338"/>
                  <a:pt x="303445" y="141642"/>
                </a:cubicBezTo>
                <a:lnTo>
                  <a:pt x="303445" y="167602"/>
                </a:lnTo>
                <a:cubicBezTo>
                  <a:pt x="321642" y="171125"/>
                  <a:pt x="338632" y="178356"/>
                  <a:pt x="353580" y="188369"/>
                </a:cubicBezTo>
                <a:lnTo>
                  <a:pt x="371963" y="170012"/>
                </a:lnTo>
                <a:cubicBezTo>
                  <a:pt x="376420" y="165562"/>
                  <a:pt x="383661" y="165562"/>
                  <a:pt x="388118" y="170012"/>
                </a:cubicBezTo>
                <a:lnTo>
                  <a:pt x="410215" y="192077"/>
                </a:lnTo>
                <a:cubicBezTo>
                  <a:pt x="414671" y="196528"/>
                  <a:pt x="414671" y="203759"/>
                  <a:pt x="410215" y="208209"/>
                </a:cubicBezTo>
                <a:lnTo>
                  <a:pt x="391832" y="226566"/>
                </a:lnTo>
                <a:cubicBezTo>
                  <a:pt x="401859" y="241400"/>
                  <a:pt x="409100" y="258459"/>
                  <a:pt x="412628" y="276630"/>
                </a:cubicBezTo>
                <a:lnTo>
                  <a:pt x="438625" y="276630"/>
                </a:lnTo>
                <a:cubicBezTo>
                  <a:pt x="445124" y="276630"/>
                  <a:pt x="450137" y="281822"/>
                  <a:pt x="450137" y="288126"/>
                </a:cubicBezTo>
                <a:lnTo>
                  <a:pt x="450137" y="319277"/>
                </a:lnTo>
                <a:cubicBezTo>
                  <a:pt x="450137" y="325674"/>
                  <a:pt x="444938" y="330773"/>
                  <a:pt x="438625" y="330773"/>
                </a:cubicBezTo>
                <a:lnTo>
                  <a:pt x="412628" y="330773"/>
                </a:lnTo>
                <a:cubicBezTo>
                  <a:pt x="409100" y="348945"/>
                  <a:pt x="401859" y="365818"/>
                  <a:pt x="391832" y="380838"/>
                </a:cubicBezTo>
                <a:lnTo>
                  <a:pt x="410215" y="399102"/>
                </a:lnTo>
                <a:cubicBezTo>
                  <a:pt x="414671" y="403552"/>
                  <a:pt x="414671" y="410876"/>
                  <a:pt x="410215" y="415326"/>
                </a:cubicBezTo>
                <a:lnTo>
                  <a:pt x="388118" y="437299"/>
                </a:lnTo>
                <a:cubicBezTo>
                  <a:pt x="383661" y="441749"/>
                  <a:pt x="376420" y="441749"/>
                  <a:pt x="371963" y="437299"/>
                </a:cubicBezTo>
                <a:lnTo>
                  <a:pt x="353580" y="419035"/>
                </a:lnTo>
                <a:cubicBezTo>
                  <a:pt x="338725" y="429047"/>
                  <a:pt x="321642" y="436186"/>
                  <a:pt x="303445" y="439802"/>
                </a:cubicBezTo>
                <a:lnTo>
                  <a:pt x="303445" y="465761"/>
                </a:lnTo>
                <a:cubicBezTo>
                  <a:pt x="303445" y="472158"/>
                  <a:pt x="298246" y="477257"/>
                  <a:pt x="291932" y="477257"/>
                </a:cubicBezTo>
                <a:lnTo>
                  <a:pt x="260737" y="477257"/>
                </a:lnTo>
                <a:cubicBezTo>
                  <a:pt x="254331" y="477257"/>
                  <a:pt x="249224" y="472065"/>
                  <a:pt x="249224" y="465761"/>
                </a:cubicBezTo>
                <a:lnTo>
                  <a:pt x="249224" y="439802"/>
                </a:lnTo>
                <a:cubicBezTo>
                  <a:pt x="231027" y="436186"/>
                  <a:pt x="214130" y="429047"/>
                  <a:pt x="199089" y="419035"/>
                </a:cubicBezTo>
                <a:lnTo>
                  <a:pt x="180799" y="437299"/>
                </a:lnTo>
                <a:cubicBezTo>
                  <a:pt x="176342" y="441749"/>
                  <a:pt x="169008" y="441749"/>
                  <a:pt x="164551" y="437299"/>
                </a:cubicBezTo>
                <a:lnTo>
                  <a:pt x="142547" y="415326"/>
                </a:lnTo>
                <a:cubicBezTo>
                  <a:pt x="138091" y="410876"/>
                  <a:pt x="138091" y="403552"/>
                  <a:pt x="142547" y="399102"/>
                </a:cubicBezTo>
                <a:lnTo>
                  <a:pt x="160837" y="380838"/>
                </a:lnTo>
                <a:cubicBezTo>
                  <a:pt x="150810" y="366004"/>
                  <a:pt x="143661" y="348945"/>
                  <a:pt x="140041" y="330773"/>
                </a:cubicBezTo>
                <a:lnTo>
                  <a:pt x="114044" y="330773"/>
                </a:lnTo>
                <a:cubicBezTo>
                  <a:pt x="107638" y="330773"/>
                  <a:pt x="102532" y="325582"/>
                  <a:pt x="102532" y="319277"/>
                </a:cubicBezTo>
                <a:lnTo>
                  <a:pt x="102532" y="288126"/>
                </a:lnTo>
                <a:cubicBezTo>
                  <a:pt x="102532" y="281636"/>
                  <a:pt x="107731" y="276630"/>
                  <a:pt x="114044" y="276630"/>
                </a:cubicBezTo>
                <a:lnTo>
                  <a:pt x="140041" y="276630"/>
                </a:lnTo>
                <a:cubicBezTo>
                  <a:pt x="143661" y="258459"/>
                  <a:pt x="150810" y="241492"/>
                  <a:pt x="160837" y="226566"/>
                </a:cubicBezTo>
                <a:lnTo>
                  <a:pt x="142547" y="208209"/>
                </a:lnTo>
                <a:cubicBezTo>
                  <a:pt x="138091" y="203759"/>
                  <a:pt x="138091" y="196528"/>
                  <a:pt x="142547" y="192077"/>
                </a:cubicBezTo>
                <a:lnTo>
                  <a:pt x="164551" y="170012"/>
                </a:lnTo>
                <a:cubicBezTo>
                  <a:pt x="169008" y="165562"/>
                  <a:pt x="176342" y="165562"/>
                  <a:pt x="180799" y="170012"/>
                </a:cubicBezTo>
                <a:lnTo>
                  <a:pt x="199089" y="188369"/>
                </a:lnTo>
                <a:cubicBezTo>
                  <a:pt x="213944" y="178356"/>
                  <a:pt x="231027" y="171125"/>
                  <a:pt x="249224" y="167602"/>
                </a:cubicBezTo>
                <a:lnTo>
                  <a:pt x="249224" y="141642"/>
                </a:lnTo>
                <a:cubicBezTo>
                  <a:pt x="249224" y="135153"/>
                  <a:pt x="254424" y="130146"/>
                  <a:pt x="260737" y="130146"/>
                </a:cubicBezTo>
                <a:close/>
                <a:moveTo>
                  <a:pt x="438507" y="79551"/>
                </a:moveTo>
                <a:cubicBezTo>
                  <a:pt x="510081" y="131462"/>
                  <a:pt x="552598" y="214890"/>
                  <a:pt x="552598" y="302952"/>
                </a:cubicBezTo>
                <a:cubicBezTo>
                  <a:pt x="552598" y="455069"/>
                  <a:pt x="428760" y="578821"/>
                  <a:pt x="276329" y="578821"/>
                </a:cubicBezTo>
                <a:lnTo>
                  <a:pt x="276329" y="602737"/>
                </a:lnTo>
                <a:cubicBezTo>
                  <a:pt x="276329" y="605332"/>
                  <a:pt x="273358" y="606815"/>
                  <a:pt x="271316" y="605332"/>
                </a:cubicBezTo>
                <a:lnTo>
                  <a:pt x="206426" y="560837"/>
                </a:lnTo>
                <a:cubicBezTo>
                  <a:pt x="204569" y="559539"/>
                  <a:pt x="204569" y="556759"/>
                  <a:pt x="206426" y="555553"/>
                </a:cubicBezTo>
                <a:lnTo>
                  <a:pt x="271316" y="511059"/>
                </a:lnTo>
                <a:cubicBezTo>
                  <a:pt x="273544" y="509575"/>
                  <a:pt x="276329" y="511059"/>
                  <a:pt x="276329" y="513654"/>
                </a:cubicBezTo>
                <a:lnTo>
                  <a:pt x="276329" y="537663"/>
                </a:lnTo>
                <a:cubicBezTo>
                  <a:pt x="405923" y="537663"/>
                  <a:pt x="511381" y="432358"/>
                  <a:pt x="511381" y="302952"/>
                </a:cubicBezTo>
                <a:cubicBezTo>
                  <a:pt x="511381" y="228053"/>
                  <a:pt x="475176" y="156954"/>
                  <a:pt x="414278" y="112830"/>
                </a:cubicBezTo>
                <a:close/>
                <a:moveTo>
                  <a:pt x="281414" y="589"/>
                </a:moveTo>
                <a:lnTo>
                  <a:pt x="346313" y="45086"/>
                </a:lnTo>
                <a:cubicBezTo>
                  <a:pt x="348170" y="46384"/>
                  <a:pt x="348170" y="49072"/>
                  <a:pt x="346313" y="50277"/>
                </a:cubicBezTo>
                <a:lnTo>
                  <a:pt x="281414" y="94775"/>
                </a:lnTo>
                <a:cubicBezTo>
                  <a:pt x="279186" y="96258"/>
                  <a:pt x="276308" y="94775"/>
                  <a:pt x="276308" y="92179"/>
                </a:cubicBezTo>
                <a:lnTo>
                  <a:pt x="276308" y="68262"/>
                </a:lnTo>
                <a:cubicBezTo>
                  <a:pt x="146695" y="68262"/>
                  <a:pt x="41223" y="173665"/>
                  <a:pt x="41223" y="303077"/>
                </a:cubicBezTo>
                <a:cubicBezTo>
                  <a:pt x="41223" y="377980"/>
                  <a:pt x="77526" y="449176"/>
                  <a:pt x="138432" y="493302"/>
                </a:cubicBezTo>
                <a:lnTo>
                  <a:pt x="114200" y="526582"/>
                </a:lnTo>
                <a:cubicBezTo>
                  <a:pt x="42709" y="474762"/>
                  <a:pt x="0" y="391237"/>
                  <a:pt x="0" y="303077"/>
                </a:cubicBezTo>
                <a:cubicBezTo>
                  <a:pt x="0" y="150953"/>
                  <a:pt x="123948" y="27195"/>
                  <a:pt x="276308" y="27195"/>
                </a:cubicBezTo>
                <a:lnTo>
                  <a:pt x="276308" y="3185"/>
                </a:lnTo>
                <a:cubicBezTo>
                  <a:pt x="276308" y="589"/>
                  <a:pt x="279279" y="-894"/>
                  <a:pt x="281414" y="589"/>
                </a:cubicBezTo>
                <a:close/>
              </a:path>
            </a:pathLst>
          </a:custGeom>
          <a:solidFill>
            <a:srgbClr val="4BAF32"/>
          </a:solidFill>
          <a:ln>
            <a:noFill/>
          </a:ln>
        </p:spPr>
        <p:txBody>
          <a:bodyPr/>
          <a:lstStyle/>
          <a:p>
            <a:endParaRPr lang="zh-CN" altLang="en-US"/>
          </a:p>
        </p:txBody>
      </p:sp>
      <p:sp>
        <p:nvSpPr>
          <p:cNvPr id="2" name="矩形 1">
            <a:extLst>
              <a:ext uri="{FF2B5EF4-FFF2-40B4-BE49-F238E27FC236}">
                <a16:creationId xmlns:a16="http://schemas.microsoft.com/office/drawing/2014/main" id="{25B7FCE5-CD62-4EDC-B3AA-DD9067B460FD}"/>
              </a:ext>
            </a:extLst>
          </p:cNvPr>
          <p:cNvSpPr/>
          <p:nvPr/>
        </p:nvSpPr>
        <p:spPr>
          <a:xfrm>
            <a:off x="6189708" y="1919921"/>
            <a:ext cx="5011691"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处于联系管理人员和作业人员的立场，应正确管理信息（信息管理）。</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1478E42A-676B-469A-9EF7-D74EF713DA4C}"/>
              </a:ext>
            </a:extLst>
          </p:cNvPr>
          <p:cNvSpPr/>
          <p:nvPr/>
        </p:nvSpPr>
        <p:spPr>
          <a:xfrm>
            <a:off x="5583600" y="3861873"/>
            <a:ext cx="5835143" cy="2744149"/>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在工作的推进过程中，不能缺少报告、联系与商谈。</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班长所处的立场，是将管理人员的信息传达给作业人员，并将第一线作业人员的想法传达给管理人员，即处于将各种信息予以疏通整理的位置。</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如果班长没有正确和迅速地处理信息，必将使业务进展受阻，甚至可以说工作岗位的信息管理离不开班长的力量。</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TextBox 23">
            <a:extLst>
              <a:ext uri="{FF2B5EF4-FFF2-40B4-BE49-F238E27FC236}">
                <a16:creationId xmlns:a16="http://schemas.microsoft.com/office/drawing/2014/main" id="{3FE5045E-329E-47E3-8847-F48D8595EFAC}"/>
              </a:ext>
            </a:extLst>
          </p:cNvPr>
          <p:cNvSpPr txBox="1"/>
          <p:nvPr/>
        </p:nvSpPr>
        <p:spPr>
          <a:xfrm>
            <a:off x="6189709" y="3409563"/>
            <a:ext cx="3309891"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信息的传达有助于工作推进</a:t>
            </a:r>
          </a:p>
        </p:txBody>
      </p:sp>
      <p:sp>
        <p:nvSpPr>
          <p:cNvPr id="44" name="next-arrow_17950">
            <a:extLst>
              <a:ext uri="{FF2B5EF4-FFF2-40B4-BE49-F238E27FC236}">
                <a16:creationId xmlns:a16="http://schemas.microsoft.com/office/drawing/2014/main" id="{0E88E3DB-33A9-4EA0-A228-2417DC3AD3E9}"/>
              </a:ext>
            </a:extLst>
          </p:cNvPr>
          <p:cNvSpPr>
            <a:spLocks noChangeAspect="1"/>
          </p:cNvSpPr>
          <p:nvPr/>
        </p:nvSpPr>
        <p:spPr bwMode="auto">
          <a:xfrm>
            <a:off x="5583600" y="3288849"/>
            <a:ext cx="550144" cy="54911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rgbClr val="004B7D"/>
          </a:solidFill>
          <a:ln>
            <a:noFill/>
          </a:ln>
        </p:spPr>
        <p:txBody>
          <a:bodyPr/>
          <a:lstStyle/>
          <a:p>
            <a:endParaRPr lang="zh-CN" altLang="en-US"/>
          </a:p>
        </p:txBody>
      </p:sp>
      <p:pic>
        <p:nvPicPr>
          <p:cNvPr id="5" name="图片 4">
            <a:extLst>
              <a:ext uri="{FF2B5EF4-FFF2-40B4-BE49-F238E27FC236}">
                <a16:creationId xmlns:a16="http://schemas.microsoft.com/office/drawing/2014/main" id="{38A8BEF9-EB94-48DC-8D76-472D36C4C0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10000" r="90000"/>
                    </a14:imgEffect>
                  </a14:imgLayer>
                </a14:imgProps>
              </a:ext>
              <a:ext uri="{28A0092B-C50C-407E-A947-70E740481C1C}">
                <a14:useLocalDpi xmlns:a14="http://schemas.microsoft.com/office/drawing/2010/main" val="0"/>
              </a:ext>
            </a:extLst>
          </a:blip>
          <a:stretch>
            <a:fillRect/>
          </a:stretch>
        </p:blipFill>
        <p:spPr>
          <a:xfrm>
            <a:off x="212598" y="575911"/>
            <a:ext cx="4349380" cy="6213400"/>
          </a:xfrm>
          <a:prstGeom prst="rect">
            <a:avLst/>
          </a:prstGeom>
        </p:spPr>
      </p:pic>
    </p:spTree>
    <p:extLst>
      <p:ext uri="{BB962C8B-B14F-4D97-AF65-F5344CB8AC3E}">
        <p14:creationId xmlns:p14="http://schemas.microsoft.com/office/powerpoint/2010/main" val="1033450344"/>
      </p:ext>
    </p:extLst>
  </p:cSld>
  <p:clrMapOvr>
    <a:masterClrMapping/>
  </p:clrMapOvr>
  <mc:AlternateContent xmlns:mc="http://schemas.openxmlformats.org/markup-compatibility/2006" xmlns:p14="http://schemas.microsoft.com/office/powerpoint/2010/main">
    <mc:Choice Requires="p14">
      <p:transition spd="slow" p14:dur="1400" advTm="15912">
        <p14:doors dir="vert"/>
      </p:transition>
    </mc:Choice>
    <mc:Fallback xmlns="">
      <p:transition spd="slow" advTm="1591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班组长的职责与作用</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7" name="矩形">
            <a:extLst>
              <a:ext uri="{FF2B5EF4-FFF2-40B4-BE49-F238E27FC236}">
                <a16:creationId xmlns:a16="http://schemas.microsoft.com/office/drawing/2014/main" id="{7CDC3BDF-645F-42E9-B262-FFCFA7896B74}"/>
              </a:ext>
            </a:extLst>
          </p:cNvPr>
          <p:cNvSpPr/>
          <p:nvPr/>
        </p:nvSpPr>
        <p:spPr>
          <a:xfrm>
            <a:off x="1288611" y="1578540"/>
            <a:ext cx="2444797" cy="400110"/>
          </a:xfrm>
          <a:prstGeom prst="rect">
            <a:avLst/>
          </a:prstGeom>
          <a:solidFill>
            <a:srgbClr val="004B7D"/>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ctr">
              <a:spcBef>
                <a:spcPct val="50000"/>
              </a:spcBef>
              <a:spcAft>
                <a:spcPts val="0"/>
              </a:spcAft>
              <a:buNone/>
            </a:pPr>
            <a:r>
              <a:rPr lang="zh-CN" altLang="en-US" sz="200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  发现问题</a:t>
            </a:r>
          </a:p>
        </p:txBody>
      </p:sp>
      <p:sp>
        <p:nvSpPr>
          <p:cNvPr id="19" name="矩形">
            <a:extLst>
              <a:ext uri="{FF2B5EF4-FFF2-40B4-BE49-F238E27FC236}">
                <a16:creationId xmlns:a16="http://schemas.microsoft.com/office/drawing/2014/main" id="{A839100D-5192-4977-BFA4-7AB80F3F0914}"/>
              </a:ext>
            </a:extLst>
          </p:cNvPr>
          <p:cNvSpPr/>
          <p:nvPr/>
        </p:nvSpPr>
        <p:spPr>
          <a:xfrm>
            <a:off x="1354371" y="3342255"/>
            <a:ext cx="2444798" cy="400110"/>
          </a:xfrm>
          <a:prstGeom prst="rect">
            <a:avLst/>
          </a:prstGeom>
          <a:solidFill>
            <a:srgbClr val="004B7D"/>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ctr">
              <a:spcBef>
                <a:spcPct val="50000"/>
              </a:spcBef>
              <a:spcAft>
                <a:spcPts val="0"/>
              </a:spcAft>
              <a:buNone/>
            </a:pPr>
            <a:r>
              <a:rPr lang="zh-CN" altLang="en-US" sz="200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  分析问题</a:t>
            </a:r>
          </a:p>
        </p:txBody>
      </p:sp>
      <p:sp>
        <p:nvSpPr>
          <p:cNvPr id="21" name="矩形">
            <a:extLst>
              <a:ext uri="{FF2B5EF4-FFF2-40B4-BE49-F238E27FC236}">
                <a16:creationId xmlns:a16="http://schemas.microsoft.com/office/drawing/2014/main" id="{24B56D70-4C90-4ABE-AD83-8ECC6E9AA927}"/>
              </a:ext>
            </a:extLst>
          </p:cNvPr>
          <p:cNvSpPr/>
          <p:nvPr/>
        </p:nvSpPr>
        <p:spPr>
          <a:xfrm>
            <a:off x="1288611" y="5218673"/>
            <a:ext cx="2444798" cy="400110"/>
          </a:xfrm>
          <a:prstGeom prst="rect">
            <a:avLst/>
          </a:prstGeom>
          <a:solidFill>
            <a:srgbClr val="004B7D"/>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ctr">
              <a:spcBef>
                <a:spcPct val="50000"/>
              </a:spcBef>
              <a:spcAft>
                <a:spcPts val="0"/>
              </a:spcAft>
              <a:buNone/>
            </a:pPr>
            <a:r>
              <a:rPr lang="zh-CN" altLang="en-US" sz="200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  解决问题</a:t>
            </a:r>
          </a:p>
        </p:txBody>
      </p:sp>
      <p:sp>
        <p:nvSpPr>
          <p:cNvPr id="23" name="下箭头">
            <a:extLst>
              <a:ext uri="{FF2B5EF4-FFF2-40B4-BE49-F238E27FC236}">
                <a16:creationId xmlns:a16="http://schemas.microsoft.com/office/drawing/2014/main" id="{1FFC46BE-C71E-4097-BCE7-079B94FCD287}"/>
              </a:ext>
            </a:extLst>
          </p:cNvPr>
          <p:cNvSpPr/>
          <p:nvPr/>
        </p:nvSpPr>
        <p:spPr>
          <a:xfrm>
            <a:off x="2193924" y="2252864"/>
            <a:ext cx="687295" cy="866852"/>
          </a:xfrm>
          <a:prstGeom prst="downArrow">
            <a:avLst>
              <a:gd name="adj1" fmla="val 50000"/>
              <a:gd name="adj2" fmla="val 45511"/>
            </a:avLst>
          </a:prstGeom>
          <a:solidFill>
            <a:srgbClr val="FF5D5D"/>
          </a:solidFill>
          <a:ln w="9525" cap="flat" cmpd="sng">
            <a:noFill/>
            <a:prstDash val="solid"/>
            <a:round/>
          </a:ln>
          <a:effectLst>
            <a:outerShdw blurRad="50800" dist="38100" dir="5400000" rotWithShape="0">
              <a:srgbClr val="000000">
                <a:alpha val="34509"/>
              </a:srgbClr>
            </a:outerShdw>
          </a:effectLst>
        </p:spPr>
      </p:sp>
      <p:sp>
        <p:nvSpPr>
          <p:cNvPr id="24" name="下箭头">
            <a:extLst>
              <a:ext uri="{FF2B5EF4-FFF2-40B4-BE49-F238E27FC236}">
                <a16:creationId xmlns:a16="http://schemas.microsoft.com/office/drawing/2014/main" id="{D2B2359F-6E34-4A69-937C-1A3ABC0E0594}"/>
              </a:ext>
            </a:extLst>
          </p:cNvPr>
          <p:cNvSpPr/>
          <p:nvPr/>
        </p:nvSpPr>
        <p:spPr>
          <a:xfrm>
            <a:off x="2193924" y="4154833"/>
            <a:ext cx="687295" cy="866852"/>
          </a:xfrm>
          <a:prstGeom prst="downArrow">
            <a:avLst>
              <a:gd name="adj1" fmla="val 50000"/>
              <a:gd name="adj2" fmla="val 45511"/>
            </a:avLst>
          </a:prstGeom>
          <a:solidFill>
            <a:srgbClr val="FF5D5D"/>
          </a:solidFill>
          <a:ln w="9525" cap="flat" cmpd="sng">
            <a:noFill/>
            <a:prstDash val="solid"/>
            <a:round/>
          </a:ln>
          <a:effectLst>
            <a:outerShdw blurRad="50800" dist="38100" dir="5400000" rotWithShape="0">
              <a:srgbClr val="000000">
                <a:alpha val="34509"/>
              </a:srgbClr>
            </a:outerShdw>
          </a:effectLst>
        </p:spPr>
      </p:sp>
      <p:grpSp>
        <p:nvGrpSpPr>
          <p:cNvPr id="8" name="组合 7">
            <a:extLst>
              <a:ext uri="{FF2B5EF4-FFF2-40B4-BE49-F238E27FC236}">
                <a16:creationId xmlns:a16="http://schemas.microsoft.com/office/drawing/2014/main" id="{937FDCB9-FC02-4630-A673-A21810EC604E}"/>
              </a:ext>
            </a:extLst>
          </p:cNvPr>
          <p:cNvGrpSpPr/>
          <p:nvPr/>
        </p:nvGrpSpPr>
        <p:grpSpPr>
          <a:xfrm>
            <a:off x="5946285" y="1430277"/>
            <a:ext cx="5024616" cy="4188506"/>
            <a:chOff x="5538628" y="1506790"/>
            <a:chExt cx="5024616" cy="4188506"/>
          </a:xfrm>
        </p:grpSpPr>
        <p:sp>
          <p:nvSpPr>
            <p:cNvPr id="26" name="işļîḍè">
              <a:extLst>
                <a:ext uri="{FF2B5EF4-FFF2-40B4-BE49-F238E27FC236}">
                  <a16:creationId xmlns:a16="http://schemas.microsoft.com/office/drawing/2014/main" id="{0D4CE773-5411-4162-8D63-F3838B3A206C}"/>
                </a:ext>
              </a:extLst>
            </p:cNvPr>
            <p:cNvSpPr/>
            <p:nvPr/>
          </p:nvSpPr>
          <p:spPr>
            <a:xfrm>
              <a:off x="6997321" y="2617062"/>
              <a:ext cx="1870749" cy="1870589"/>
            </a:xfrm>
            <a:prstGeom prst="frame">
              <a:avLst>
                <a:gd name="adj1" fmla="val 21336"/>
              </a:avLst>
            </a:prstGeom>
            <a:pattFill prst="pct5">
              <a:fgClr>
                <a:srgbClr val="E4E6EA"/>
              </a:fgClr>
              <a:bgClr>
                <a:srgbClr val="ADB5BF"/>
              </a:bgClr>
            </a:patt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7" name="ïşlíde">
              <a:extLst>
                <a:ext uri="{FF2B5EF4-FFF2-40B4-BE49-F238E27FC236}">
                  <a16:creationId xmlns:a16="http://schemas.microsoft.com/office/drawing/2014/main" id="{30C88245-714C-46B1-AE71-0352FFCEF554}"/>
                </a:ext>
              </a:extLst>
            </p:cNvPr>
            <p:cNvGrpSpPr/>
            <p:nvPr/>
          </p:nvGrpSpPr>
          <p:grpSpPr>
            <a:xfrm>
              <a:off x="5860925" y="1978650"/>
              <a:ext cx="1532191" cy="1509586"/>
              <a:chOff x="2806700" y="1498598"/>
              <a:chExt cx="2787651" cy="2746522"/>
            </a:xfrm>
          </p:grpSpPr>
          <p:sp>
            <p:nvSpPr>
              <p:cNvPr id="75" name="îṥľîďe">
                <a:extLst>
                  <a:ext uri="{FF2B5EF4-FFF2-40B4-BE49-F238E27FC236}">
                    <a16:creationId xmlns:a16="http://schemas.microsoft.com/office/drawing/2014/main" id="{81A99E28-7BFE-4F6D-9C07-3D0C4901205C}"/>
                  </a:ext>
                </a:extLst>
              </p:cNvPr>
              <p:cNvSpPr/>
              <p:nvPr/>
            </p:nvSpPr>
            <p:spPr>
              <a:xfrm>
                <a:off x="2806700" y="2547937"/>
                <a:ext cx="2787651" cy="1697183"/>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rgbClr val="008BE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6" name="iṥľîḋe">
                <a:extLst>
                  <a:ext uri="{FF2B5EF4-FFF2-40B4-BE49-F238E27FC236}">
                    <a16:creationId xmlns:a16="http://schemas.microsoft.com/office/drawing/2014/main" id="{5886F11D-CC42-4244-8153-EED9CC57C325}"/>
                  </a:ext>
                </a:extLst>
              </p:cNvPr>
              <p:cNvSpPr/>
              <p:nvPr/>
            </p:nvSpPr>
            <p:spPr>
              <a:xfrm>
                <a:off x="2806700" y="1498600"/>
                <a:ext cx="1333500" cy="1333500"/>
              </a:xfrm>
              <a:prstGeom prst="rect">
                <a:avLst/>
              </a:prstGeom>
              <a:solidFill>
                <a:srgbClr val="0070C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77" name="ï$lïďè">
                <a:extLst>
                  <a:ext uri="{FF2B5EF4-FFF2-40B4-BE49-F238E27FC236}">
                    <a16:creationId xmlns:a16="http://schemas.microsoft.com/office/drawing/2014/main" id="{5C473E16-0140-4BE7-89A4-6BCDD17D912A}"/>
                  </a:ext>
                </a:extLst>
              </p:cNvPr>
              <p:cNvSpPr/>
              <p:nvPr/>
            </p:nvSpPr>
            <p:spPr>
              <a:xfrm rot="11379122">
                <a:off x="4139870" y="1499101"/>
                <a:ext cx="6265" cy="3399"/>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8" name="ïS1iďe">
                <a:extLst>
                  <a:ext uri="{FF2B5EF4-FFF2-40B4-BE49-F238E27FC236}">
                    <a16:creationId xmlns:a16="http://schemas.microsoft.com/office/drawing/2014/main" id="{D0E89301-26D7-43A8-8FA3-CDD9827B983C}"/>
                  </a:ext>
                </a:extLst>
              </p:cNvPr>
              <p:cNvSpPr/>
              <p:nvPr/>
            </p:nvSpPr>
            <p:spPr>
              <a:xfrm>
                <a:off x="4130886" y="1498598"/>
                <a:ext cx="1463465" cy="2517751"/>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rgbClr val="008EE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28" name="îṡḻíḑè">
              <a:extLst>
                <a:ext uri="{FF2B5EF4-FFF2-40B4-BE49-F238E27FC236}">
                  <a16:creationId xmlns:a16="http://schemas.microsoft.com/office/drawing/2014/main" id="{2ED47CEA-EF61-4CE2-9972-EC368B1EDD33}"/>
                </a:ext>
              </a:extLst>
            </p:cNvPr>
            <p:cNvGrpSpPr/>
            <p:nvPr/>
          </p:nvGrpSpPr>
          <p:grpSpPr>
            <a:xfrm>
              <a:off x="8465885" y="1978653"/>
              <a:ext cx="1532191" cy="1509586"/>
              <a:chOff x="6854360" y="1201310"/>
              <a:chExt cx="2168918" cy="2136918"/>
            </a:xfrm>
          </p:grpSpPr>
          <p:sp>
            <p:nvSpPr>
              <p:cNvPr id="71" name="iṥliḓè">
                <a:extLst>
                  <a:ext uri="{FF2B5EF4-FFF2-40B4-BE49-F238E27FC236}">
                    <a16:creationId xmlns:a16="http://schemas.microsoft.com/office/drawing/2014/main" id="{AA77107A-C9D1-4B7F-9116-7FFE75BC8C37}"/>
                  </a:ext>
                </a:extLst>
              </p:cNvPr>
              <p:cNvSpPr/>
              <p:nvPr/>
            </p:nvSpPr>
            <p:spPr>
              <a:xfrm flipH="1">
                <a:off x="6854360" y="2017743"/>
                <a:ext cx="2168918" cy="1320485"/>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rgbClr val="FF43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2" name="išlíḍe">
                <a:extLst>
                  <a:ext uri="{FF2B5EF4-FFF2-40B4-BE49-F238E27FC236}">
                    <a16:creationId xmlns:a16="http://schemas.microsoft.com/office/drawing/2014/main" id="{7D736E37-E57C-40A6-BB99-AF5260A21418}"/>
                  </a:ext>
                </a:extLst>
              </p:cNvPr>
              <p:cNvSpPr/>
              <p:nvPr/>
            </p:nvSpPr>
            <p:spPr>
              <a:xfrm flipH="1">
                <a:off x="7985755" y="1201312"/>
                <a:ext cx="1037523" cy="1037523"/>
              </a:xfrm>
              <a:prstGeom prst="rect">
                <a:avLst/>
              </a:prstGeom>
              <a:solidFill>
                <a:srgbClr val="FF5D5D"/>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73" name="îş1íḋe">
                <a:extLst>
                  <a:ext uri="{FF2B5EF4-FFF2-40B4-BE49-F238E27FC236}">
                    <a16:creationId xmlns:a16="http://schemas.microsoft.com/office/drawing/2014/main" id="{FAEE1FDF-0698-4409-BA66-35BDF1F3ED69}"/>
                  </a:ext>
                </a:extLst>
              </p:cNvPr>
              <p:cNvSpPr/>
              <p:nvPr/>
            </p:nvSpPr>
            <p:spPr>
              <a:xfrm rot="10220878" flipH="1">
                <a:off x="7981137" y="1201701"/>
                <a:ext cx="4874" cy="2645"/>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4" name="iṧḷíḍe">
                <a:extLst>
                  <a:ext uri="{FF2B5EF4-FFF2-40B4-BE49-F238E27FC236}">
                    <a16:creationId xmlns:a16="http://schemas.microsoft.com/office/drawing/2014/main" id="{5CBEC717-262C-4C22-9171-D85E81084FA5}"/>
                  </a:ext>
                </a:extLst>
              </p:cNvPr>
              <p:cNvSpPr/>
              <p:nvPr/>
            </p:nvSpPr>
            <p:spPr>
              <a:xfrm flipH="1">
                <a:off x="6854360" y="1201310"/>
                <a:ext cx="1138642" cy="1958924"/>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rgbClr val="FF8F8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29" name="îşliḑé">
              <a:extLst>
                <a:ext uri="{FF2B5EF4-FFF2-40B4-BE49-F238E27FC236}">
                  <a16:creationId xmlns:a16="http://schemas.microsoft.com/office/drawing/2014/main" id="{1155103F-E013-4103-BB2D-280E631CDCBA}"/>
                </a:ext>
              </a:extLst>
            </p:cNvPr>
            <p:cNvGrpSpPr/>
            <p:nvPr/>
          </p:nvGrpSpPr>
          <p:grpSpPr>
            <a:xfrm>
              <a:off x="5860925" y="3616486"/>
              <a:ext cx="1532191" cy="1509586"/>
              <a:chOff x="3166867" y="3519772"/>
              <a:chExt cx="2168918" cy="2136918"/>
            </a:xfrm>
          </p:grpSpPr>
          <p:sp>
            <p:nvSpPr>
              <p:cNvPr id="67" name="is1iḓè">
                <a:extLst>
                  <a:ext uri="{FF2B5EF4-FFF2-40B4-BE49-F238E27FC236}">
                    <a16:creationId xmlns:a16="http://schemas.microsoft.com/office/drawing/2014/main" id="{DB0DDD74-DE31-489A-895C-554F385E5321}"/>
                  </a:ext>
                </a:extLst>
              </p:cNvPr>
              <p:cNvSpPr/>
              <p:nvPr/>
            </p:nvSpPr>
            <p:spPr>
              <a:xfrm flipV="1">
                <a:off x="3166867" y="3519772"/>
                <a:ext cx="2168918" cy="1320485"/>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rgbClr val="FF43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8" name="íṩļíḑè">
                <a:extLst>
                  <a:ext uri="{FF2B5EF4-FFF2-40B4-BE49-F238E27FC236}">
                    <a16:creationId xmlns:a16="http://schemas.microsoft.com/office/drawing/2014/main" id="{EBFAE1B7-17BC-4755-869C-3EF69211901E}"/>
                  </a:ext>
                </a:extLst>
              </p:cNvPr>
              <p:cNvSpPr/>
              <p:nvPr/>
            </p:nvSpPr>
            <p:spPr>
              <a:xfrm flipV="1">
                <a:off x="3166867" y="4619165"/>
                <a:ext cx="1037523" cy="1037523"/>
              </a:xfrm>
              <a:prstGeom prst="rect">
                <a:avLst/>
              </a:prstGeom>
              <a:solidFill>
                <a:srgbClr val="FF5D5D"/>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69" name="ïşḻiḑè">
                <a:extLst>
                  <a:ext uri="{FF2B5EF4-FFF2-40B4-BE49-F238E27FC236}">
                    <a16:creationId xmlns:a16="http://schemas.microsoft.com/office/drawing/2014/main" id="{248EB3B3-A9DD-40DC-BAA3-9DA593B0838B}"/>
                  </a:ext>
                </a:extLst>
              </p:cNvPr>
              <p:cNvSpPr/>
              <p:nvPr/>
            </p:nvSpPr>
            <p:spPr>
              <a:xfrm rot="10220878" flipV="1">
                <a:off x="4204133" y="5653654"/>
                <a:ext cx="4874" cy="2645"/>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0" name="ïŝḷiḋê">
                <a:extLst>
                  <a:ext uri="{FF2B5EF4-FFF2-40B4-BE49-F238E27FC236}">
                    <a16:creationId xmlns:a16="http://schemas.microsoft.com/office/drawing/2014/main" id="{32114B2E-AFC1-4279-9BD6-B9B7977458D4}"/>
                  </a:ext>
                </a:extLst>
              </p:cNvPr>
              <p:cNvSpPr/>
              <p:nvPr/>
            </p:nvSpPr>
            <p:spPr>
              <a:xfrm flipV="1">
                <a:off x="4197143" y="3697766"/>
                <a:ext cx="1138642" cy="1958924"/>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rgbClr val="FF8F8F"/>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0" name="î$ļíḋé">
              <a:extLst>
                <a:ext uri="{FF2B5EF4-FFF2-40B4-BE49-F238E27FC236}">
                  <a16:creationId xmlns:a16="http://schemas.microsoft.com/office/drawing/2014/main" id="{12B457ED-E8CB-4EE3-BDC4-DF1F84780A83}"/>
                </a:ext>
              </a:extLst>
            </p:cNvPr>
            <p:cNvGrpSpPr/>
            <p:nvPr/>
          </p:nvGrpSpPr>
          <p:grpSpPr>
            <a:xfrm>
              <a:off x="8465885" y="3616486"/>
              <a:ext cx="1532191" cy="1509586"/>
              <a:chOff x="6854360" y="3519772"/>
              <a:chExt cx="2168918" cy="2136918"/>
            </a:xfrm>
          </p:grpSpPr>
          <p:sp>
            <p:nvSpPr>
              <p:cNvPr id="58" name="íṩḷide">
                <a:extLst>
                  <a:ext uri="{FF2B5EF4-FFF2-40B4-BE49-F238E27FC236}">
                    <a16:creationId xmlns:a16="http://schemas.microsoft.com/office/drawing/2014/main" id="{86577302-997E-4A3D-8328-CB1F6579EB7E}"/>
                  </a:ext>
                </a:extLst>
              </p:cNvPr>
              <p:cNvSpPr/>
              <p:nvPr/>
            </p:nvSpPr>
            <p:spPr>
              <a:xfrm flipH="1" flipV="1">
                <a:off x="6854360" y="3519772"/>
                <a:ext cx="2168918" cy="1320485"/>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rgbClr val="008EE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4" name="íṧ1iďé">
                <a:extLst>
                  <a:ext uri="{FF2B5EF4-FFF2-40B4-BE49-F238E27FC236}">
                    <a16:creationId xmlns:a16="http://schemas.microsoft.com/office/drawing/2014/main" id="{DB9E3CBA-F360-43B2-A2D6-22EE18C36053}"/>
                  </a:ext>
                </a:extLst>
              </p:cNvPr>
              <p:cNvSpPr/>
              <p:nvPr/>
            </p:nvSpPr>
            <p:spPr>
              <a:xfrm flipH="1" flipV="1">
                <a:off x="7985755" y="4619165"/>
                <a:ext cx="1037523" cy="1037523"/>
              </a:xfrm>
              <a:prstGeom prst="rect">
                <a:avLst/>
              </a:prstGeom>
              <a:solidFill>
                <a:srgbClr val="0070C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65" name="iş1îdê">
                <a:extLst>
                  <a:ext uri="{FF2B5EF4-FFF2-40B4-BE49-F238E27FC236}">
                    <a16:creationId xmlns:a16="http://schemas.microsoft.com/office/drawing/2014/main" id="{52150766-D183-4D99-A27C-3757B54AFD32}"/>
                  </a:ext>
                </a:extLst>
              </p:cNvPr>
              <p:cNvSpPr/>
              <p:nvPr/>
            </p:nvSpPr>
            <p:spPr>
              <a:xfrm rot="11379122" flipH="1" flipV="1">
                <a:off x="7981137" y="5653654"/>
                <a:ext cx="4874" cy="2645"/>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6" name="í$ľîḍè">
                <a:extLst>
                  <a:ext uri="{FF2B5EF4-FFF2-40B4-BE49-F238E27FC236}">
                    <a16:creationId xmlns:a16="http://schemas.microsoft.com/office/drawing/2014/main" id="{B9DBAD4A-00E7-44D9-AD3F-AB740CAC4528}"/>
                  </a:ext>
                </a:extLst>
              </p:cNvPr>
              <p:cNvSpPr/>
              <p:nvPr/>
            </p:nvSpPr>
            <p:spPr>
              <a:xfrm flipH="1" flipV="1">
                <a:off x="6854360" y="3697766"/>
                <a:ext cx="1138642" cy="1958924"/>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rgbClr val="008BE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6" name="文本框 5">
              <a:extLst>
                <a:ext uri="{FF2B5EF4-FFF2-40B4-BE49-F238E27FC236}">
                  <a16:creationId xmlns:a16="http://schemas.microsoft.com/office/drawing/2014/main" id="{9867776C-C352-4F50-ABF1-2A593FCE1D1E}"/>
                </a:ext>
              </a:extLst>
            </p:cNvPr>
            <p:cNvSpPr txBox="1"/>
            <p:nvPr/>
          </p:nvSpPr>
          <p:spPr>
            <a:xfrm>
              <a:off x="5662226" y="1506790"/>
              <a:ext cx="113033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哪台设备</a:t>
              </a:r>
            </a:p>
          </p:txBody>
        </p:sp>
        <p:sp>
          <p:nvSpPr>
            <p:cNvPr id="80" name="文本框 79">
              <a:extLst>
                <a:ext uri="{FF2B5EF4-FFF2-40B4-BE49-F238E27FC236}">
                  <a16:creationId xmlns:a16="http://schemas.microsoft.com/office/drawing/2014/main" id="{CDD43353-907F-4B72-9943-563B4DE398FA}"/>
                </a:ext>
              </a:extLst>
            </p:cNvPr>
            <p:cNvSpPr txBox="1"/>
            <p:nvPr/>
          </p:nvSpPr>
          <p:spPr>
            <a:xfrm>
              <a:off x="9432908" y="1536372"/>
              <a:ext cx="113033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谁</a:t>
              </a:r>
            </a:p>
          </p:txBody>
        </p:sp>
        <p:sp>
          <p:nvSpPr>
            <p:cNvPr id="81" name="文本框 80">
              <a:extLst>
                <a:ext uri="{FF2B5EF4-FFF2-40B4-BE49-F238E27FC236}">
                  <a16:creationId xmlns:a16="http://schemas.microsoft.com/office/drawing/2014/main" id="{122ECF1D-26AA-46E6-AA2F-174FFDDD2FCE}"/>
                </a:ext>
              </a:extLst>
            </p:cNvPr>
            <p:cNvSpPr txBox="1"/>
            <p:nvPr/>
          </p:nvSpPr>
          <p:spPr>
            <a:xfrm>
              <a:off x="8923601" y="5321628"/>
              <a:ext cx="1606775"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哪个作业环境 </a:t>
              </a:r>
            </a:p>
          </p:txBody>
        </p:sp>
        <p:sp>
          <p:nvSpPr>
            <p:cNvPr id="82" name="文本框 81">
              <a:extLst>
                <a:ext uri="{FF2B5EF4-FFF2-40B4-BE49-F238E27FC236}">
                  <a16:creationId xmlns:a16="http://schemas.microsoft.com/office/drawing/2014/main" id="{800ACC29-1B5C-4EF4-94CC-16920C77F589}"/>
                </a:ext>
              </a:extLst>
            </p:cNvPr>
            <p:cNvSpPr txBox="1"/>
            <p:nvPr/>
          </p:nvSpPr>
          <p:spPr>
            <a:xfrm>
              <a:off x="5538628" y="5325964"/>
              <a:ext cx="173089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哪种作业方法</a:t>
              </a:r>
            </a:p>
          </p:txBody>
        </p:sp>
        <p:sp>
          <p:nvSpPr>
            <p:cNvPr id="7" name="文本框 6">
              <a:extLst>
                <a:ext uri="{FF2B5EF4-FFF2-40B4-BE49-F238E27FC236}">
                  <a16:creationId xmlns:a16="http://schemas.microsoft.com/office/drawing/2014/main" id="{8FA23681-9E04-49D4-BAE2-701159DE5F6B}"/>
                </a:ext>
              </a:extLst>
            </p:cNvPr>
            <p:cNvSpPr txBox="1"/>
            <p:nvPr/>
          </p:nvSpPr>
          <p:spPr>
            <a:xfrm>
              <a:off x="5937148" y="2081963"/>
              <a:ext cx="580491" cy="461665"/>
            </a:xfrm>
            <a:prstGeom prst="rect">
              <a:avLst/>
            </a:prstGeom>
            <a:noFill/>
          </p:spPr>
          <p:txBody>
            <a:bodyPr wrap="square" rtlCol="0">
              <a:spAutoFit/>
            </a:bodyPr>
            <a:lstStyle/>
            <a:p>
              <a:r>
                <a:rPr lang="en-US" altLang="zh-CN" sz="2400" dirty="0">
                  <a:solidFill>
                    <a:schemeClr val="bg1"/>
                  </a:solidFill>
                </a:rPr>
                <a:t>01</a:t>
              </a:r>
              <a:endParaRPr lang="zh-CN" altLang="en-US" sz="2400" dirty="0">
                <a:solidFill>
                  <a:schemeClr val="bg1"/>
                </a:solidFill>
              </a:endParaRPr>
            </a:p>
          </p:txBody>
        </p:sp>
        <p:sp>
          <p:nvSpPr>
            <p:cNvPr id="83" name="文本框 82">
              <a:extLst>
                <a:ext uri="{FF2B5EF4-FFF2-40B4-BE49-F238E27FC236}">
                  <a16:creationId xmlns:a16="http://schemas.microsoft.com/office/drawing/2014/main" id="{6CED329B-A77D-4CD3-8E85-7D4D36E8A62F}"/>
                </a:ext>
              </a:extLst>
            </p:cNvPr>
            <p:cNvSpPr txBox="1"/>
            <p:nvPr/>
          </p:nvSpPr>
          <p:spPr>
            <a:xfrm>
              <a:off x="9377079" y="2081963"/>
              <a:ext cx="580491" cy="461665"/>
            </a:xfrm>
            <a:prstGeom prst="rect">
              <a:avLst/>
            </a:prstGeom>
            <a:noFill/>
          </p:spPr>
          <p:txBody>
            <a:bodyPr wrap="square" rtlCol="0">
              <a:spAutoFit/>
            </a:bodyPr>
            <a:lstStyle/>
            <a:p>
              <a:r>
                <a:rPr lang="en-US" altLang="zh-CN" sz="2400" dirty="0">
                  <a:solidFill>
                    <a:schemeClr val="bg1"/>
                  </a:solidFill>
                </a:rPr>
                <a:t>02</a:t>
              </a:r>
              <a:endParaRPr lang="zh-CN" altLang="en-US" sz="2400" dirty="0">
                <a:solidFill>
                  <a:schemeClr val="bg1"/>
                </a:solidFill>
              </a:endParaRPr>
            </a:p>
          </p:txBody>
        </p:sp>
        <p:sp>
          <p:nvSpPr>
            <p:cNvPr id="84" name="文本框 83">
              <a:extLst>
                <a:ext uri="{FF2B5EF4-FFF2-40B4-BE49-F238E27FC236}">
                  <a16:creationId xmlns:a16="http://schemas.microsoft.com/office/drawing/2014/main" id="{5141101C-6A60-493D-BF61-64ABC1F1901C}"/>
                </a:ext>
              </a:extLst>
            </p:cNvPr>
            <p:cNvSpPr txBox="1"/>
            <p:nvPr/>
          </p:nvSpPr>
          <p:spPr>
            <a:xfrm>
              <a:off x="9377079" y="4544982"/>
              <a:ext cx="580491" cy="461665"/>
            </a:xfrm>
            <a:prstGeom prst="rect">
              <a:avLst/>
            </a:prstGeom>
            <a:noFill/>
          </p:spPr>
          <p:txBody>
            <a:bodyPr wrap="square" rtlCol="0">
              <a:spAutoFit/>
            </a:bodyPr>
            <a:lstStyle/>
            <a:p>
              <a:r>
                <a:rPr lang="en-US" altLang="zh-CN" sz="2400" dirty="0">
                  <a:solidFill>
                    <a:schemeClr val="bg1"/>
                  </a:solidFill>
                </a:rPr>
                <a:t>03</a:t>
              </a:r>
              <a:endParaRPr lang="zh-CN" altLang="en-US" sz="2400" dirty="0">
                <a:solidFill>
                  <a:schemeClr val="bg1"/>
                </a:solidFill>
              </a:endParaRPr>
            </a:p>
          </p:txBody>
        </p:sp>
        <p:sp>
          <p:nvSpPr>
            <p:cNvPr id="85" name="文本框 84">
              <a:extLst>
                <a:ext uri="{FF2B5EF4-FFF2-40B4-BE49-F238E27FC236}">
                  <a16:creationId xmlns:a16="http://schemas.microsoft.com/office/drawing/2014/main" id="{14AC9D38-CE2C-4938-AC79-0FF19FA0A29D}"/>
                </a:ext>
              </a:extLst>
            </p:cNvPr>
            <p:cNvSpPr txBox="1"/>
            <p:nvPr/>
          </p:nvSpPr>
          <p:spPr>
            <a:xfrm>
              <a:off x="5954842" y="4544982"/>
              <a:ext cx="580491" cy="461665"/>
            </a:xfrm>
            <a:prstGeom prst="rect">
              <a:avLst/>
            </a:prstGeom>
            <a:noFill/>
          </p:spPr>
          <p:txBody>
            <a:bodyPr wrap="square" rtlCol="0">
              <a:spAutoFit/>
            </a:bodyPr>
            <a:lstStyle/>
            <a:p>
              <a:r>
                <a:rPr lang="en-US" altLang="zh-CN" sz="2400" dirty="0">
                  <a:solidFill>
                    <a:schemeClr val="bg1"/>
                  </a:solidFill>
                </a:rPr>
                <a:t>04</a:t>
              </a:r>
              <a:endParaRPr lang="zh-CN" altLang="en-US" sz="2400" dirty="0">
                <a:solidFill>
                  <a:schemeClr val="bg1"/>
                </a:solidFill>
              </a:endParaRPr>
            </a:p>
          </p:txBody>
        </p:sp>
        <p:sp>
          <p:nvSpPr>
            <p:cNvPr id="86" name="question-mark-round-button_20573">
              <a:extLst>
                <a:ext uri="{FF2B5EF4-FFF2-40B4-BE49-F238E27FC236}">
                  <a16:creationId xmlns:a16="http://schemas.microsoft.com/office/drawing/2014/main" id="{CEC50E94-3073-49B9-93CC-3EC47A865D48}"/>
                </a:ext>
              </a:extLst>
            </p:cNvPr>
            <p:cNvSpPr>
              <a:spLocks noChangeAspect="1"/>
            </p:cNvSpPr>
            <p:nvPr/>
          </p:nvSpPr>
          <p:spPr bwMode="auto">
            <a:xfrm>
              <a:off x="7566589" y="3135835"/>
              <a:ext cx="705787" cy="704802"/>
            </a:xfrm>
            <a:custGeom>
              <a:avLst/>
              <a:gdLst>
                <a:gd name="T0" fmla="*/ 2069 w 4137"/>
                <a:gd name="T1" fmla="*/ 0 h 4137"/>
                <a:gd name="T2" fmla="*/ 0 w 4137"/>
                <a:gd name="T3" fmla="*/ 2069 h 4137"/>
                <a:gd name="T4" fmla="*/ 2069 w 4137"/>
                <a:gd name="T5" fmla="*/ 4137 h 4137"/>
                <a:gd name="T6" fmla="*/ 4137 w 4137"/>
                <a:gd name="T7" fmla="*/ 2069 h 4137"/>
                <a:gd name="T8" fmla="*/ 2069 w 4137"/>
                <a:gd name="T9" fmla="*/ 0 h 4137"/>
                <a:gd name="T10" fmla="*/ 1991 w 4137"/>
                <a:gd name="T11" fmla="*/ 3038 h 4137"/>
                <a:gd name="T12" fmla="*/ 1826 w 4137"/>
                <a:gd name="T13" fmla="*/ 2865 h 4137"/>
                <a:gd name="T14" fmla="*/ 1993 w 4137"/>
                <a:gd name="T15" fmla="*/ 2689 h 4137"/>
                <a:gd name="T16" fmla="*/ 2158 w 4137"/>
                <a:gd name="T17" fmla="*/ 2865 h 4137"/>
                <a:gd name="T18" fmla="*/ 1991 w 4137"/>
                <a:gd name="T19" fmla="*/ 3038 h 4137"/>
                <a:gd name="T20" fmla="*/ 2261 w 4137"/>
                <a:gd name="T21" fmla="*/ 1993 h 4137"/>
                <a:gd name="T22" fmla="*/ 2102 w 4137"/>
                <a:gd name="T23" fmla="*/ 2403 h 4137"/>
                <a:gd name="T24" fmla="*/ 2105 w 4137"/>
                <a:gd name="T25" fmla="*/ 2475 h 4137"/>
                <a:gd name="T26" fmla="*/ 1888 w 4137"/>
                <a:gd name="T27" fmla="*/ 2475 h 4137"/>
                <a:gd name="T28" fmla="*/ 1882 w 4137"/>
                <a:gd name="T29" fmla="*/ 2403 h 4137"/>
                <a:gd name="T30" fmla="*/ 2055 w 4137"/>
                <a:gd name="T31" fmla="*/ 1921 h 4137"/>
                <a:gd name="T32" fmla="*/ 2250 w 4137"/>
                <a:gd name="T33" fmla="*/ 1539 h 4137"/>
                <a:gd name="T34" fmla="*/ 1985 w 4137"/>
                <a:gd name="T35" fmla="*/ 1300 h 4137"/>
                <a:gd name="T36" fmla="*/ 1704 w 4137"/>
                <a:gd name="T37" fmla="*/ 1386 h 4137"/>
                <a:gd name="T38" fmla="*/ 1637 w 4137"/>
                <a:gd name="T39" fmla="*/ 1211 h 4137"/>
                <a:gd name="T40" fmla="*/ 2035 w 4137"/>
                <a:gd name="T41" fmla="*/ 1099 h 4137"/>
                <a:gd name="T42" fmla="*/ 2500 w 4137"/>
                <a:gd name="T43" fmla="*/ 1509 h 4137"/>
                <a:gd name="T44" fmla="*/ 2261 w 4137"/>
                <a:gd name="T45" fmla="*/ 1993 h 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37" h="4137">
                  <a:moveTo>
                    <a:pt x="2069" y="0"/>
                  </a:moveTo>
                  <a:cubicBezTo>
                    <a:pt x="928" y="0"/>
                    <a:pt x="0" y="928"/>
                    <a:pt x="0" y="2069"/>
                  </a:cubicBezTo>
                  <a:cubicBezTo>
                    <a:pt x="0" y="3209"/>
                    <a:pt x="928" y="4137"/>
                    <a:pt x="2069" y="4137"/>
                  </a:cubicBezTo>
                  <a:cubicBezTo>
                    <a:pt x="3209" y="4137"/>
                    <a:pt x="4137" y="3209"/>
                    <a:pt x="4137" y="2069"/>
                  </a:cubicBezTo>
                  <a:cubicBezTo>
                    <a:pt x="4137" y="928"/>
                    <a:pt x="3209" y="0"/>
                    <a:pt x="2069" y="0"/>
                  </a:cubicBezTo>
                  <a:close/>
                  <a:moveTo>
                    <a:pt x="1991" y="3038"/>
                  </a:moveTo>
                  <a:cubicBezTo>
                    <a:pt x="1893" y="3038"/>
                    <a:pt x="1826" y="2962"/>
                    <a:pt x="1826" y="2865"/>
                  </a:cubicBezTo>
                  <a:cubicBezTo>
                    <a:pt x="1826" y="2762"/>
                    <a:pt x="1896" y="2689"/>
                    <a:pt x="1993" y="2689"/>
                  </a:cubicBezTo>
                  <a:cubicBezTo>
                    <a:pt x="2091" y="2689"/>
                    <a:pt x="2158" y="2762"/>
                    <a:pt x="2158" y="2865"/>
                  </a:cubicBezTo>
                  <a:cubicBezTo>
                    <a:pt x="2158" y="2962"/>
                    <a:pt x="2094" y="3038"/>
                    <a:pt x="1991" y="3038"/>
                  </a:cubicBezTo>
                  <a:close/>
                  <a:moveTo>
                    <a:pt x="2261" y="1993"/>
                  </a:moveTo>
                  <a:cubicBezTo>
                    <a:pt x="2138" y="2138"/>
                    <a:pt x="2094" y="2261"/>
                    <a:pt x="2102" y="2403"/>
                  </a:cubicBezTo>
                  <a:lnTo>
                    <a:pt x="2105" y="2475"/>
                  </a:lnTo>
                  <a:lnTo>
                    <a:pt x="1888" y="2475"/>
                  </a:lnTo>
                  <a:lnTo>
                    <a:pt x="1882" y="2403"/>
                  </a:lnTo>
                  <a:cubicBezTo>
                    <a:pt x="1865" y="2252"/>
                    <a:pt x="1915" y="2088"/>
                    <a:pt x="2055" y="1921"/>
                  </a:cubicBezTo>
                  <a:cubicBezTo>
                    <a:pt x="2180" y="1773"/>
                    <a:pt x="2250" y="1665"/>
                    <a:pt x="2250" y="1539"/>
                  </a:cubicBezTo>
                  <a:cubicBezTo>
                    <a:pt x="2250" y="1397"/>
                    <a:pt x="2160" y="1303"/>
                    <a:pt x="1985" y="1300"/>
                  </a:cubicBezTo>
                  <a:cubicBezTo>
                    <a:pt x="1885" y="1300"/>
                    <a:pt x="1773" y="1333"/>
                    <a:pt x="1704" y="1386"/>
                  </a:cubicBezTo>
                  <a:lnTo>
                    <a:pt x="1637" y="1211"/>
                  </a:lnTo>
                  <a:cubicBezTo>
                    <a:pt x="1729" y="1144"/>
                    <a:pt x="1888" y="1099"/>
                    <a:pt x="2035" y="1099"/>
                  </a:cubicBezTo>
                  <a:cubicBezTo>
                    <a:pt x="2355" y="1099"/>
                    <a:pt x="2500" y="1297"/>
                    <a:pt x="2500" y="1509"/>
                  </a:cubicBezTo>
                  <a:cubicBezTo>
                    <a:pt x="2500" y="1698"/>
                    <a:pt x="2394" y="1835"/>
                    <a:pt x="2261" y="1993"/>
                  </a:cubicBezTo>
                  <a:close/>
                </a:path>
              </a:pathLst>
            </a:custGeom>
            <a:solidFill>
              <a:schemeClr val="bg1">
                <a:lumMod val="50000"/>
              </a:schemeClr>
            </a:solidFill>
            <a:ln>
              <a:noFill/>
            </a:ln>
          </p:spPr>
        </p:sp>
      </p:grpSp>
    </p:spTree>
    <p:extLst>
      <p:ext uri="{BB962C8B-B14F-4D97-AF65-F5344CB8AC3E}">
        <p14:creationId xmlns:p14="http://schemas.microsoft.com/office/powerpoint/2010/main" val="80499540"/>
      </p:ext>
    </p:extLst>
  </p:cSld>
  <p:clrMapOvr>
    <a:masterClrMapping/>
  </p:clrMapOvr>
  <mc:AlternateContent xmlns:mc="http://schemas.openxmlformats.org/markup-compatibility/2006" xmlns:p14="http://schemas.microsoft.com/office/powerpoint/2010/main">
    <mc:Choice Requires="p14">
      <p:transition spd="slow" p14:dur="1600" advTm="15912">
        <p14:conveyor dir="l"/>
      </p:transition>
    </mc:Choice>
    <mc:Fallback xmlns="">
      <p:transition spd="slow" advTm="1591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a:extLst>
              <a:ext uri="{FF2B5EF4-FFF2-40B4-BE49-F238E27FC236}">
                <a16:creationId xmlns:a16="http://schemas.microsoft.com/office/drawing/2014/main" id="{6E5A2ED5-0EBD-4FCC-A610-48B9A84360F5}"/>
              </a:ext>
            </a:extLst>
          </p:cNvPr>
          <p:cNvSpPr/>
          <p:nvPr/>
        </p:nvSpPr>
        <p:spPr>
          <a:xfrm>
            <a:off x="932456" y="1123833"/>
            <a:ext cx="10469601" cy="17530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案例一</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79" name="warehouse-clipboard_73490">
            <a:extLst>
              <a:ext uri="{FF2B5EF4-FFF2-40B4-BE49-F238E27FC236}">
                <a16:creationId xmlns:a16="http://schemas.microsoft.com/office/drawing/2014/main" id="{3E61C8DB-F46A-4853-B14B-169C4355EB67}"/>
              </a:ext>
            </a:extLst>
          </p:cNvPr>
          <p:cNvSpPr>
            <a:spLocks noChangeAspect="1"/>
          </p:cNvSpPr>
          <p:nvPr/>
        </p:nvSpPr>
        <p:spPr bwMode="auto">
          <a:xfrm>
            <a:off x="1284923" y="1198833"/>
            <a:ext cx="455990" cy="461628"/>
          </a:xfrm>
          <a:custGeom>
            <a:avLst/>
            <a:gdLst>
              <a:gd name="T0" fmla="*/ 4863 w 6733"/>
              <a:gd name="T1" fmla="*/ 2522 h 6827"/>
              <a:gd name="T2" fmla="*/ 4863 w 6733"/>
              <a:gd name="T3" fmla="*/ 2057 h 6827"/>
              <a:gd name="T4" fmla="*/ 4533 w 6733"/>
              <a:gd name="T5" fmla="*/ 2057 h 6827"/>
              <a:gd name="T6" fmla="*/ 4769 w 6733"/>
              <a:gd name="T7" fmla="*/ 1309 h 6827"/>
              <a:gd name="T8" fmla="*/ 3460 w 6733"/>
              <a:gd name="T9" fmla="*/ 0 h 6827"/>
              <a:gd name="T10" fmla="*/ 2431 w 6733"/>
              <a:gd name="T11" fmla="*/ 501 h 6827"/>
              <a:gd name="T12" fmla="*/ 1402 w 6733"/>
              <a:gd name="T13" fmla="*/ 0 h 6827"/>
              <a:gd name="T14" fmla="*/ 93 w 6733"/>
              <a:gd name="T15" fmla="*/ 1309 h 6827"/>
              <a:gd name="T16" fmla="*/ 329 w 6733"/>
              <a:gd name="T17" fmla="*/ 2057 h 6827"/>
              <a:gd name="T18" fmla="*/ 0 w 6733"/>
              <a:gd name="T19" fmla="*/ 2057 h 6827"/>
              <a:gd name="T20" fmla="*/ 0 w 6733"/>
              <a:gd name="T21" fmla="*/ 5237 h 6827"/>
              <a:gd name="T22" fmla="*/ 1844 w 6733"/>
              <a:gd name="T23" fmla="*/ 5237 h 6827"/>
              <a:gd name="T24" fmla="*/ 1266 w 6733"/>
              <a:gd name="T25" fmla="*/ 6827 h 6827"/>
              <a:gd name="T26" fmla="*/ 1863 w 6733"/>
              <a:gd name="T27" fmla="*/ 6827 h 6827"/>
              <a:gd name="T28" fmla="*/ 2431 w 6733"/>
              <a:gd name="T29" fmla="*/ 5263 h 6827"/>
              <a:gd name="T30" fmla="*/ 3000 w 6733"/>
              <a:gd name="T31" fmla="*/ 6827 h 6827"/>
              <a:gd name="T32" fmla="*/ 3597 w 6733"/>
              <a:gd name="T33" fmla="*/ 6827 h 6827"/>
              <a:gd name="T34" fmla="*/ 3019 w 6733"/>
              <a:gd name="T35" fmla="*/ 5237 h 6827"/>
              <a:gd name="T36" fmla="*/ 4863 w 6733"/>
              <a:gd name="T37" fmla="*/ 5237 h 6827"/>
              <a:gd name="T38" fmla="*/ 4863 w 6733"/>
              <a:gd name="T39" fmla="*/ 4772 h 6827"/>
              <a:gd name="T40" fmla="*/ 6733 w 6733"/>
              <a:gd name="T41" fmla="*/ 5333 h 6827"/>
              <a:gd name="T42" fmla="*/ 6733 w 6733"/>
              <a:gd name="T43" fmla="*/ 1961 h 6827"/>
              <a:gd name="T44" fmla="*/ 4863 w 6733"/>
              <a:gd name="T45" fmla="*/ 2522 h 6827"/>
              <a:gd name="T46" fmla="*/ 1683 w 6733"/>
              <a:gd name="T47" fmla="*/ 3741 h 6827"/>
              <a:gd name="T48" fmla="*/ 1122 w 6733"/>
              <a:gd name="T49" fmla="*/ 3741 h 6827"/>
              <a:gd name="T50" fmla="*/ 1122 w 6733"/>
              <a:gd name="T51" fmla="*/ 3180 h 6827"/>
              <a:gd name="T52" fmla="*/ 1683 w 6733"/>
              <a:gd name="T53" fmla="*/ 3180 h 6827"/>
              <a:gd name="T54" fmla="*/ 1683 w 6733"/>
              <a:gd name="T55" fmla="*/ 3741 h 6827"/>
              <a:gd name="T56" fmla="*/ 1402 w 6733"/>
              <a:gd name="T57" fmla="*/ 2057 h 6827"/>
              <a:gd name="T58" fmla="*/ 654 w 6733"/>
              <a:gd name="T59" fmla="*/ 1309 h 6827"/>
              <a:gd name="T60" fmla="*/ 1402 w 6733"/>
              <a:gd name="T61" fmla="*/ 561 h 6827"/>
              <a:gd name="T62" fmla="*/ 2151 w 6733"/>
              <a:gd name="T63" fmla="*/ 1309 h 6827"/>
              <a:gd name="T64" fmla="*/ 1402 w 6733"/>
              <a:gd name="T65" fmla="*/ 2057 h 6827"/>
              <a:gd name="T66" fmla="*/ 2805 w 6733"/>
              <a:gd name="T67" fmla="*/ 3741 h 6827"/>
              <a:gd name="T68" fmla="*/ 2244 w 6733"/>
              <a:gd name="T69" fmla="*/ 3741 h 6827"/>
              <a:gd name="T70" fmla="*/ 2244 w 6733"/>
              <a:gd name="T71" fmla="*/ 3180 h 6827"/>
              <a:gd name="T72" fmla="*/ 2805 w 6733"/>
              <a:gd name="T73" fmla="*/ 3180 h 6827"/>
              <a:gd name="T74" fmla="*/ 2805 w 6733"/>
              <a:gd name="T75" fmla="*/ 3741 h 6827"/>
              <a:gd name="T76" fmla="*/ 3460 w 6733"/>
              <a:gd name="T77" fmla="*/ 2057 h 6827"/>
              <a:gd name="T78" fmla="*/ 2712 w 6733"/>
              <a:gd name="T79" fmla="*/ 1309 h 6827"/>
              <a:gd name="T80" fmla="*/ 3460 w 6733"/>
              <a:gd name="T81" fmla="*/ 561 h 6827"/>
              <a:gd name="T82" fmla="*/ 4208 w 6733"/>
              <a:gd name="T83" fmla="*/ 1309 h 6827"/>
              <a:gd name="T84" fmla="*/ 3460 w 6733"/>
              <a:gd name="T85" fmla="*/ 2057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33" h="6827">
                <a:moveTo>
                  <a:pt x="4863" y="2522"/>
                </a:moveTo>
                <a:lnTo>
                  <a:pt x="4863" y="2057"/>
                </a:lnTo>
                <a:lnTo>
                  <a:pt x="4533" y="2057"/>
                </a:lnTo>
                <a:cubicBezTo>
                  <a:pt x="4682" y="1845"/>
                  <a:pt x="4769" y="1587"/>
                  <a:pt x="4769" y="1309"/>
                </a:cubicBezTo>
                <a:cubicBezTo>
                  <a:pt x="4769" y="587"/>
                  <a:pt x="4182" y="0"/>
                  <a:pt x="3460" y="0"/>
                </a:cubicBezTo>
                <a:cubicBezTo>
                  <a:pt x="3043" y="0"/>
                  <a:pt x="2671" y="196"/>
                  <a:pt x="2431" y="501"/>
                </a:cubicBezTo>
                <a:cubicBezTo>
                  <a:pt x="2191" y="196"/>
                  <a:pt x="1819" y="0"/>
                  <a:pt x="1402" y="0"/>
                </a:cubicBezTo>
                <a:cubicBezTo>
                  <a:pt x="681" y="0"/>
                  <a:pt x="93" y="587"/>
                  <a:pt x="93" y="1309"/>
                </a:cubicBezTo>
                <a:cubicBezTo>
                  <a:pt x="93" y="1587"/>
                  <a:pt x="181" y="1845"/>
                  <a:pt x="329" y="2057"/>
                </a:cubicBezTo>
                <a:lnTo>
                  <a:pt x="0" y="2057"/>
                </a:lnTo>
                <a:lnTo>
                  <a:pt x="0" y="5237"/>
                </a:lnTo>
                <a:lnTo>
                  <a:pt x="1844" y="5237"/>
                </a:lnTo>
                <a:lnTo>
                  <a:pt x="1266" y="6827"/>
                </a:lnTo>
                <a:lnTo>
                  <a:pt x="1863" y="6827"/>
                </a:lnTo>
                <a:lnTo>
                  <a:pt x="2431" y="5263"/>
                </a:lnTo>
                <a:lnTo>
                  <a:pt x="3000" y="6827"/>
                </a:lnTo>
                <a:lnTo>
                  <a:pt x="3597" y="6827"/>
                </a:lnTo>
                <a:lnTo>
                  <a:pt x="3019" y="5237"/>
                </a:lnTo>
                <a:lnTo>
                  <a:pt x="4863" y="5237"/>
                </a:lnTo>
                <a:lnTo>
                  <a:pt x="4863" y="4772"/>
                </a:lnTo>
                <a:lnTo>
                  <a:pt x="6733" y="5333"/>
                </a:lnTo>
                <a:lnTo>
                  <a:pt x="6733" y="1961"/>
                </a:lnTo>
                <a:lnTo>
                  <a:pt x="4863" y="2522"/>
                </a:lnTo>
                <a:close/>
                <a:moveTo>
                  <a:pt x="1683" y="3741"/>
                </a:moveTo>
                <a:lnTo>
                  <a:pt x="1122" y="3741"/>
                </a:lnTo>
                <a:lnTo>
                  <a:pt x="1122" y="3180"/>
                </a:lnTo>
                <a:lnTo>
                  <a:pt x="1683" y="3180"/>
                </a:lnTo>
                <a:lnTo>
                  <a:pt x="1683" y="3741"/>
                </a:lnTo>
                <a:close/>
                <a:moveTo>
                  <a:pt x="1402" y="2057"/>
                </a:moveTo>
                <a:cubicBezTo>
                  <a:pt x="990" y="2057"/>
                  <a:pt x="654" y="1722"/>
                  <a:pt x="654" y="1309"/>
                </a:cubicBezTo>
                <a:cubicBezTo>
                  <a:pt x="654" y="897"/>
                  <a:pt x="990" y="561"/>
                  <a:pt x="1402" y="561"/>
                </a:cubicBezTo>
                <a:cubicBezTo>
                  <a:pt x="1815" y="561"/>
                  <a:pt x="2151" y="897"/>
                  <a:pt x="2151" y="1309"/>
                </a:cubicBezTo>
                <a:cubicBezTo>
                  <a:pt x="2151" y="1722"/>
                  <a:pt x="1815" y="2057"/>
                  <a:pt x="1402" y="2057"/>
                </a:cubicBezTo>
                <a:close/>
                <a:moveTo>
                  <a:pt x="2805" y="3741"/>
                </a:moveTo>
                <a:lnTo>
                  <a:pt x="2244" y="3741"/>
                </a:lnTo>
                <a:lnTo>
                  <a:pt x="2244" y="3180"/>
                </a:lnTo>
                <a:lnTo>
                  <a:pt x="2805" y="3180"/>
                </a:lnTo>
                <a:lnTo>
                  <a:pt x="2805" y="3741"/>
                </a:lnTo>
                <a:close/>
                <a:moveTo>
                  <a:pt x="3460" y="2057"/>
                </a:moveTo>
                <a:cubicBezTo>
                  <a:pt x="3047" y="2057"/>
                  <a:pt x="2712" y="1722"/>
                  <a:pt x="2712" y="1309"/>
                </a:cubicBezTo>
                <a:cubicBezTo>
                  <a:pt x="2712" y="897"/>
                  <a:pt x="3047" y="561"/>
                  <a:pt x="3460" y="561"/>
                </a:cubicBezTo>
                <a:cubicBezTo>
                  <a:pt x="3872" y="561"/>
                  <a:pt x="4208" y="897"/>
                  <a:pt x="4208" y="1309"/>
                </a:cubicBezTo>
                <a:cubicBezTo>
                  <a:pt x="4208" y="1722"/>
                  <a:pt x="3872" y="2057"/>
                  <a:pt x="3460" y="2057"/>
                </a:cubicBezTo>
                <a:close/>
              </a:path>
            </a:pathLst>
          </a:custGeom>
          <a:solidFill>
            <a:srgbClr val="FF5D5D"/>
          </a:solidFill>
          <a:ln>
            <a:noFill/>
          </a:ln>
        </p:spPr>
        <p:txBody>
          <a:bodyPr/>
          <a:lstStyle/>
          <a:p>
            <a:endParaRPr lang="zh-CN" altLang="en-US"/>
          </a:p>
        </p:txBody>
      </p:sp>
      <p:sp>
        <p:nvSpPr>
          <p:cNvPr id="45" name="TextBox 23">
            <a:extLst>
              <a:ext uri="{FF2B5EF4-FFF2-40B4-BE49-F238E27FC236}">
                <a16:creationId xmlns:a16="http://schemas.microsoft.com/office/drawing/2014/main" id="{9E466540-C72C-4EC7-8E5F-A844ECFFBC19}"/>
              </a:ext>
            </a:extLst>
          </p:cNvPr>
          <p:cNvSpPr txBox="1"/>
          <p:nvPr/>
        </p:nvSpPr>
        <p:spPr>
          <a:xfrm>
            <a:off x="1759069" y="1229611"/>
            <a:ext cx="1347788"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FF5D5D"/>
                </a:solidFill>
                <a:latin typeface="微软雅黑" panose="020B0503020204020204" pitchFamily="34" charset="-122"/>
                <a:ea typeface="微软雅黑" panose="020B0503020204020204" pitchFamily="34" charset="-122"/>
              </a:rPr>
              <a:t>事故经过</a:t>
            </a:r>
          </a:p>
        </p:txBody>
      </p:sp>
      <p:sp>
        <p:nvSpPr>
          <p:cNvPr id="47" name="TextBox 23">
            <a:extLst>
              <a:ext uri="{FF2B5EF4-FFF2-40B4-BE49-F238E27FC236}">
                <a16:creationId xmlns:a16="http://schemas.microsoft.com/office/drawing/2014/main" id="{0BDB69C7-8F57-4187-9367-567092E3378D}"/>
              </a:ext>
            </a:extLst>
          </p:cNvPr>
          <p:cNvSpPr txBox="1"/>
          <p:nvPr/>
        </p:nvSpPr>
        <p:spPr>
          <a:xfrm>
            <a:off x="1759069" y="1629684"/>
            <a:ext cx="9328031" cy="124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3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某加油站在业务人员不在位的情况下，随意借用不懂业务的警卫战士顶班作业，组织汽车油罐车卸油。作业人员在作业前没有测量，对接收油罐空容量心中无数。工作时不坚守岗位，致使现场失控达</a:t>
            </a: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30 </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分钟，造成溢油事故的发生。随后两名作业人员进入罐室（地下室）查看情况发生火灾爆炸，造成</a:t>
            </a: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人中度烧伤。</a:t>
            </a: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6 </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个</a:t>
            </a: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25 </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立方米罐和</a:t>
            </a: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台加油机被烧毁。</a:t>
            </a:r>
          </a:p>
        </p:txBody>
      </p:sp>
      <p:sp>
        <p:nvSpPr>
          <p:cNvPr id="49" name="矩形 48">
            <a:extLst>
              <a:ext uri="{FF2B5EF4-FFF2-40B4-BE49-F238E27FC236}">
                <a16:creationId xmlns:a16="http://schemas.microsoft.com/office/drawing/2014/main" id="{957473F8-86C2-4AED-A282-E813E60DB23A}"/>
              </a:ext>
            </a:extLst>
          </p:cNvPr>
          <p:cNvSpPr/>
          <p:nvPr/>
        </p:nvSpPr>
        <p:spPr>
          <a:xfrm>
            <a:off x="932456" y="3019232"/>
            <a:ext cx="10469601" cy="15340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3" name="warehouse-clipboard_73490">
            <a:extLst>
              <a:ext uri="{FF2B5EF4-FFF2-40B4-BE49-F238E27FC236}">
                <a16:creationId xmlns:a16="http://schemas.microsoft.com/office/drawing/2014/main" id="{166AE3C4-7FC3-42D3-8522-F08D8C9AB4D5}"/>
              </a:ext>
            </a:extLst>
          </p:cNvPr>
          <p:cNvSpPr>
            <a:spLocks noChangeAspect="1"/>
          </p:cNvSpPr>
          <p:nvPr/>
        </p:nvSpPr>
        <p:spPr bwMode="auto">
          <a:xfrm>
            <a:off x="1293839" y="3139407"/>
            <a:ext cx="450984" cy="46162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84423" h="598216">
                <a:moveTo>
                  <a:pt x="479667" y="528695"/>
                </a:moveTo>
                <a:cubicBezTo>
                  <a:pt x="479180" y="528938"/>
                  <a:pt x="478937" y="529181"/>
                  <a:pt x="478693" y="529424"/>
                </a:cubicBezTo>
                <a:cubicBezTo>
                  <a:pt x="483076" y="532827"/>
                  <a:pt x="487459" y="536230"/>
                  <a:pt x="491842" y="539633"/>
                </a:cubicBezTo>
                <a:cubicBezTo>
                  <a:pt x="492816" y="538175"/>
                  <a:pt x="493790" y="536959"/>
                  <a:pt x="495007" y="535501"/>
                </a:cubicBezTo>
                <a:cubicBezTo>
                  <a:pt x="494764" y="535501"/>
                  <a:pt x="494764" y="535501"/>
                  <a:pt x="494520" y="535501"/>
                </a:cubicBezTo>
                <a:cubicBezTo>
                  <a:pt x="492329" y="535258"/>
                  <a:pt x="488920" y="534772"/>
                  <a:pt x="486972" y="534042"/>
                </a:cubicBezTo>
                <a:cubicBezTo>
                  <a:pt x="485024" y="534285"/>
                  <a:pt x="483563" y="533313"/>
                  <a:pt x="482589" y="531855"/>
                </a:cubicBezTo>
                <a:cubicBezTo>
                  <a:pt x="481372" y="531125"/>
                  <a:pt x="480398" y="529910"/>
                  <a:pt x="479667" y="528695"/>
                </a:cubicBezTo>
                <a:close/>
                <a:moveTo>
                  <a:pt x="507912" y="467438"/>
                </a:moveTo>
                <a:cubicBezTo>
                  <a:pt x="504503" y="472300"/>
                  <a:pt x="500607" y="476675"/>
                  <a:pt x="496468" y="481051"/>
                </a:cubicBezTo>
                <a:cubicBezTo>
                  <a:pt x="490868" y="488829"/>
                  <a:pt x="485024" y="496365"/>
                  <a:pt x="478937" y="503414"/>
                </a:cubicBezTo>
                <a:cubicBezTo>
                  <a:pt x="491598" y="492475"/>
                  <a:pt x="501094" y="480321"/>
                  <a:pt x="507912" y="467438"/>
                </a:cubicBezTo>
                <a:close/>
                <a:moveTo>
                  <a:pt x="390549" y="359753"/>
                </a:moveTo>
                <a:cubicBezTo>
                  <a:pt x="367417" y="364371"/>
                  <a:pt x="342338" y="387464"/>
                  <a:pt x="343068" y="411529"/>
                </a:cubicBezTo>
                <a:cubicBezTo>
                  <a:pt x="344042" y="438754"/>
                  <a:pt x="379592" y="460632"/>
                  <a:pt x="405159" y="450665"/>
                </a:cubicBezTo>
                <a:cubicBezTo>
                  <a:pt x="423664" y="443130"/>
                  <a:pt x="430969" y="420766"/>
                  <a:pt x="428534" y="402292"/>
                </a:cubicBezTo>
                <a:cubicBezTo>
                  <a:pt x="425612" y="379442"/>
                  <a:pt x="411002" y="366802"/>
                  <a:pt x="390549" y="359753"/>
                </a:cubicBezTo>
                <a:close/>
                <a:moveTo>
                  <a:pt x="381296" y="192756"/>
                </a:moveTo>
                <a:cubicBezTo>
                  <a:pt x="413437" y="193242"/>
                  <a:pt x="443630" y="205639"/>
                  <a:pt x="472362" y="219738"/>
                </a:cubicBezTo>
                <a:cubicBezTo>
                  <a:pt x="476015" y="221682"/>
                  <a:pt x="477963" y="226544"/>
                  <a:pt x="476745" y="230433"/>
                </a:cubicBezTo>
                <a:cubicBezTo>
                  <a:pt x="473336" y="239913"/>
                  <a:pt x="470171" y="257172"/>
                  <a:pt x="463110" y="267868"/>
                </a:cubicBezTo>
                <a:cubicBezTo>
                  <a:pt x="472849" y="274431"/>
                  <a:pt x="481615" y="282210"/>
                  <a:pt x="489894" y="290718"/>
                </a:cubicBezTo>
                <a:cubicBezTo>
                  <a:pt x="497199" y="279536"/>
                  <a:pt x="507912" y="267139"/>
                  <a:pt x="519356" y="261062"/>
                </a:cubicBezTo>
                <a:cubicBezTo>
                  <a:pt x="522522" y="259360"/>
                  <a:pt x="525931" y="259846"/>
                  <a:pt x="528365" y="261305"/>
                </a:cubicBezTo>
                <a:cubicBezTo>
                  <a:pt x="532505" y="258388"/>
                  <a:pt x="539810" y="258631"/>
                  <a:pt x="542001" y="263979"/>
                </a:cubicBezTo>
                <a:cubicBezTo>
                  <a:pt x="553689" y="291690"/>
                  <a:pt x="569272" y="317943"/>
                  <a:pt x="583151" y="344925"/>
                </a:cubicBezTo>
                <a:cubicBezTo>
                  <a:pt x="585586" y="349543"/>
                  <a:pt x="584612" y="355863"/>
                  <a:pt x="579499" y="358294"/>
                </a:cubicBezTo>
                <a:cubicBezTo>
                  <a:pt x="566107" y="365344"/>
                  <a:pt x="552715" y="372150"/>
                  <a:pt x="539323" y="378713"/>
                </a:cubicBezTo>
                <a:cubicBezTo>
                  <a:pt x="545410" y="403994"/>
                  <a:pt x="545897" y="430003"/>
                  <a:pt x="538592" y="454312"/>
                </a:cubicBezTo>
                <a:cubicBezTo>
                  <a:pt x="544679" y="457229"/>
                  <a:pt x="550767" y="460146"/>
                  <a:pt x="556854" y="462333"/>
                </a:cubicBezTo>
                <a:cubicBezTo>
                  <a:pt x="562454" y="464278"/>
                  <a:pt x="566350" y="471084"/>
                  <a:pt x="562698" y="476675"/>
                </a:cubicBezTo>
                <a:cubicBezTo>
                  <a:pt x="565133" y="480564"/>
                  <a:pt x="564889" y="486155"/>
                  <a:pt x="561480" y="489072"/>
                </a:cubicBezTo>
                <a:cubicBezTo>
                  <a:pt x="537375" y="509491"/>
                  <a:pt x="523252" y="536473"/>
                  <a:pt x="512782" y="565886"/>
                </a:cubicBezTo>
                <a:cubicBezTo>
                  <a:pt x="510834" y="570991"/>
                  <a:pt x="506208" y="573908"/>
                  <a:pt x="500851" y="572692"/>
                </a:cubicBezTo>
                <a:cubicBezTo>
                  <a:pt x="479667" y="568074"/>
                  <a:pt x="467249" y="555677"/>
                  <a:pt x="461405" y="538661"/>
                </a:cubicBezTo>
                <a:cubicBezTo>
                  <a:pt x="440465" y="549113"/>
                  <a:pt x="419038" y="555677"/>
                  <a:pt x="397610" y="558351"/>
                </a:cubicBezTo>
                <a:cubicBezTo>
                  <a:pt x="397367" y="568317"/>
                  <a:pt x="396149" y="578526"/>
                  <a:pt x="395662" y="588736"/>
                </a:cubicBezTo>
                <a:cubicBezTo>
                  <a:pt x="395419" y="593841"/>
                  <a:pt x="391523" y="598216"/>
                  <a:pt x="386166" y="598216"/>
                </a:cubicBezTo>
                <a:cubicBezTo>
                  <a:pt x="354025" y="597487"/>
                  <a:pt x="322858" y="592139"/>
                  <a:pt x="292178" y="582173"/>
                </a:cubicBezTo>
                <a:cubicBezTo>
                  <a:pt x="287552" y="580471"/>
                  <a:pt x="284874" y="576096"/>
                  <a:pt x="286091" y="570991"/>
                </a:cubicBezTo>
                <a:cubicBezTo>
                  <a:pt x="289013" y="558837"/>
                  <a:pt x="292909" y="547655"/>
                  <a:pt x="299727" y="538904"/>
                </a:cubicBezTo>
                <a:cubicBezTo>
                  <a:pt x="282439" y="528208"/>
                  <a:pt x="267099" y="513624"/>
                  <a:pt x="254437" y="494906"/>
                </a:cubicBezTo>
                <a:cubicBezTo>
                  <a:pt x="242019" y="505359"/>
                  <a:pt x="226923" y="512165"/>
                  <a:pt x="213044" y="520916"/>
                </a:cubicBezTo>
                <a:cubicBezTo>
                  <a:pt x="208174" y="524076"/>
                  <a:pt x="199652" y="521402"/>
                  <a:pt x="198678" y="515082"/>
                </a:cubicBezTo>
                <a:cubicBezTo>
                  <a:pt x="193077" y="478863"/>
                  <a:pt x="183094" y="443616"/>
                  <a:pt x="173111" y="408369"/>
                </a:cubicBezTo>
                <a:cubicBezTo>
                  <a:pt x="171650" y="403507"/>
                  <a:pt x="174815" y="397187"/>
                  <a:pt x="179929" y="396215"/>
                </a:cubicBezTo>
                <a:cubicBezTo>
                  <a:pt x="194538" y="393298"/>
                  <a:pt x="209878" y="391596"/>
                  <a:pt x="224731" y="393298"/>
                </a:cubicBezTo>
                <a:cubicBezTo>
                  <a:pt x="225949" y="393541"/>
                  <a:pt x="227166" y="393784"/>
                  <a:pt x="228384" y="394270"/>
                </a:cubicBezTo>
                <a:cubicBezTo>
                  <a:pt x="230575" y="371664"/>
                  <a:pt x="237393" y="349543"/>
                  <a:pt x="248837" y="330826"/>
                </a:cubicBezTo>
                <a:cubicBezTo>
                  <a:pt x="246645" y="328881"/>
                  <a:pt x="244454" y="326451"/>
                  <a:pt x="242263" y="324263"/>
                </a:cubicBezTo>
                <a:cubicBezTo>
                  <a:pt x="236662" y="321103"/>
                  <a:pt x="232036" y="316970"/>
                  <a:pt x="227653" y="311866"/>
                </a:cubicBezTo>
                <a:cubicBezTo>
                  <a:pt x="225949" y="310650"/>
                  <a:pt x="224975" y="308949"/>
                  <a:pt x="224488" y="307247"/>
                </a:cubicBezTo>
                <a:cubicBezTo>
                  <a:pt x="222540" y="304816"/>
                  <a:pt x="221079" y="302142"/>
                  <a:pt x="219374" y="299225"/>
                </a:cubicBezTo>
                <a:cubicBezTo>
                  <a:pt x="217183" y="295093"/>
                  <a:pt x="217670" y="289988"/>
                  <a:pt x="221079" y="286585"/>
                </a:cubicBezTo>
                <a:cubicBezTo>
                  <a:pt x="239828" y="268111"/>
                  <a:pt x="262472" y="250366"/>
                  <a:pt x="286822" y="240157"/>
                </a:cubicBezTo>
                <a:cubicBezTo>
                  <a:pt x="289744" y="238941"/>
                  <a:pt x="292909" y="238698"/>
                  <a:pt x="295831" y="239427"/>
                </a:cubicBezTo>
                <a:cubicBezTo>
                  <a:pt x="300214" y="237726"/>
                  <a:pt x="306057" y="238698"/>
                  <a:pt x="308249" y="243317"/>
                </a:cubicBezTo>
                <a:cubicBezTo>
                  <a:pt x="311171" y="250366"/>
                  <a:pt x="316528" y="255228"/>
                  <a:pt x="321884" y="260332"/>
                </a:cubicBezTo>
                <a:cubicBezTo>
                  <a:pt x="334546" y="252554"/>
                  <a:pt x="347451" y="247692"/>
                  <a:pt x="360356" y="245018"/>
                </a:cubicBezTo>
                <a:cubicBezTo>
                  <a:pt x="354269" y="231649"/>
                  <a:pt x="354512" y="215848"/>
                  <a:pt x="357191" y="200048"/>
                </a:cubicBezTo>
                <a:cubicBezTo>
                  <a:pt x="357921" y="195916"/>
                  <a:pt x="362304" y="193971"/>
                  <a:pt x="365956" y="193485"/>
                </a:cubicBezTo>
                <a:cubicBezTo>
                  <a:pt x="367417" y="193242"/>
                  <a:pt x="368878" y="193242"/>
                  <a:pt x="370583" y="193242"/>
                </a:cubicBezTo>
                <a:cubicBezTo>
                  <a:pt x="373748" y="191297"/>
                  <a:pt x="377644" y="191054"/>
                  <a:pt x="381296" y="192756"/>
                </a:cubicBezTo>
                <a:close/>
                <a:moveTo>
                  <a:pt x="161633" y="125873"/>
                </a:moveTo>
                <a:cubicBezTo>
                  <a:pt x="160659" y="127817"/>
                  <a:pt x="158954" y="129519"/>
                  <a:pt x="157006" y="130735"/>
                </a:cubicBezTo>
                <a:cubicBezTo>
                  <a:pt x="154328" y="132922"/>
                  <a:pt x="151893" y="134867"/>
                  <a:pt x="147997" y="135597"/>
                </a:cubicBezTo>
                <a:cubicBezTo>
                  <a:pt x="146293" y="136083"/>
                  <a:pt x="144588" y="135840"/>
                  <a:pt x="143127" y="135597"/>
                </a:cubicBezTo>
                <a:cubicBezTo>
                  <a:pt x="136066" y="142646"/>
                  <a:pt x="131927" y="151641"/>
                  <a:pt x="134605" y="161851"/>
                </a:cubicBezTo>
                <a:cubicBezTo>
                  <a:pt x="138988" y="176923"/>
                  <a:pt x="162119" y="190537"/>
                  <a:pt x="177216" y="182758"/>
                </a:cubicBezTo>
                <a:cubicBezTo>
                  <a:pt x="188416" y="176923"/>
                  <a:pt x="195477" y="163310"/>
                  <a:pt x="192555" y="150669"/>
                </a:cubicBezTo>
                <a:cubicBezTo>
                  <a:pt x="188903" y="134624"/>
                  <a:pt x="176729" y="128547"/>
                  <a:pt x="161633" y="125873"/>
                </a:cubicBezTo>
                <a:close/>
                <a:moveTo>
                  <a:pt x="180138" y="434"/>
                </a:moveTo>
                <a:cubicBezTo>
                  <a:pt x="205947" y="11130"/>
                  <a:pt x="230296" y="25230"/>
                  <a:pt x="256349" y="35926"/>
                </a:cubicBezTo>
                <a:cubicBezTo>
                  <a:pt x="260975" y="37871"/>
                  <a:pt x="264384" y="42004"/>
                  <a:pt x="262923" y="47352"/>
                </a:cubicBezTo>
                <a:cubicBezTo>
                  <a:pt x="261219" y="52943"/>
                  <a:pt x="258053" y="61695"/>
                  <a:pt x="253427" y="69717"/>
                </a:cubicBezTo>
                <a:cubicBezTo>
                  <a:pt x="253671" y="71418"/>
                  <a:pt x="253671" y="73363"/>
                  <a:pt x="253427" y="75308"/>
                </a:cubicBezTo>
                <a:cubicBezTo>
                  <a:pt x="253184" y="80170"/>
                  <a:pt x="250505" y="83087"/>
                  <a:pt x="247340" y="84303"/>
                </a:cubicBezTo>
                <a:cubicBezTo>
                  <a:pt x="255132" y="94999"/>
                  <a:pt x="261462" y="106911"/>
                  <a:pt x="265358" y="120038"/>
                </a:cubicBezTo>
                <a:cubicBezTo>
                  <a:pt x="277776" y="113718"/>
                  <a:pt x="299690" y="117121"/>
                  <a:pt x="315029" y="117121"/>
                </a:cubicBezTo>
                <a:cubicBezTo>
                  <a:pt x="319899" y="117121"/>
                  <a:pt x="324282" y="121254"/>
                  <a:pt x="324282" y="126359"/>
                </a:cubicBezTo>
                <a:cubicBezTo>
                  <a:pt x="323795" y="154072"/>
                  <a:pt x="320143" y="181785"/>
                  <a:pt x="307968" y="207311"/>
                </a:cubicBezTo>
                <a:cubicBezTo>
                  <a:pt x="305777" y="211930"/>
                  <a:pt x="299203" y="213145"/>
                  <a:pt x="294820" y="210714"/>
                </a:cubicBezTo>
                <a:cubicBezTo>
                  <a:pt x="284594" y="204637"/>
                  <a:pt x="273150" y="203907"/>
                  <a:pt x="261949" y="201719"/>
                </a:cubicBezTo>
                <a:cubicBezTo>
                  <a:pt x="248801" y="234538"/>
                  <a:pt x="221774" y="260063"/>
                  <a:pt x="187686" y="270030"/>
                </a:cubicBezTo>
                <a:cubicBezTo>
                  <a:pt x="187929" y="270030"/>
                  <a:pt x="187929" y="270273"/>
                  <a:pt x="188173" y="270516"/>
                </a:cubicBezTo>
                <a:cubicBezTo>
                  <a:pt x="190851" y="275378"/>
                  <a:pt x="192312" y="281456"/>
                  <a:pt x="194260" y="286804"/>
                </a:cubicBezTo>
                <a:cubicBezTo>
                  <a:pt x="197425" y="295069"/>
                  <a:pt x="199373" y="303335"/>
                  <a:pt x="201808" y="311843"/>
                </a:cubicBezTo>
                <a:cubicBezTo>
                  <a:pt x="203025" y="316462"/>
                  <a:pt x="200103" y="322053"/>
                  <a:pt x="195234" y="323026"/>
                </a:cubicBezTo>
                <a:cubicBezTo>
                  <a:pt x="169181" y="328374"/>
                  <a:pt x="142884" y="324241"/>
                  <a:pt x="116587" y="323998"/>
                </a:cubicBezTo>
                <a:cubicBezTo>
                  <a:pt x="111231" y="323998"/>
                  <a:pt x="106604" y="319622"/>
                  <a:pt x="106848" y="314274"/>
                </a:cubicBezTo>
                <a:cubicBezTo>
                  <a:pt x="107091" y="302606"/>
                  <a:pt x="107335" y="279511"/>
                  <a:pt x="114883" y="266141"/>
                </a:cubicBezTo>
                <a:cubicBezTo>
                  <a:pt x="99300" y="259577"/>
                  <a:pt x="86395" y="248881"/>
                  <a:pt x="76168" y="235996"/>
                </a:cubicBezTo>
                <a:cubicBezTo>
                  <a:pt x="71786" y="237455"/>
                  <a:pt x="67403" y="238914"/>
                  <a:pt x="62777" y="239886"/>
                </a:cubicBezTo>
                <a:cubicBezTo>
                  <a:pt x="52307" y="242074"/>
                  <a:pt x="43541" y="245234"/>
                  <a:pt x="34776" y="251312"/>
                </a:cubicBezTo>
                <a:cubicBezTo>
                  <a:pt x="29175" y="255201"/>
                  <a:pt x="22845" y="251069"/>
                  <a:pt x="20653" y="245720"/>
                </a:cubicBezTo>
                <a:cubicBezTo>
                  <a:pt x="10183" y="217764"/>
                  <a:pt x="5070" y="188592"/>
                  <a:pt x="200" y="159177"/>
                </a:cubicBezTo>
                <a:cubicBezTo>
                  <a:pt x="-530" y="154801"/>
                  <a:pt x="687" y="150912"/>
                  <a:pt x="4583" y="148481"/>
                </a:cubicBezTo>
                <a:cubicBezTo>
                  <a:pt x="17488" y="140702"/>
                  <a:pt x="32584" y="132679"/>
                  <a:pt x="47924" y="133166"/>
                </a:cubicBezTo>
                <a:cubicBezTo>
                  <a:pt x="48898" y="122469"/>
                  <a:pt x="51089" y="112016"/>
                  <a:pt x="54255" y="102292"/>
                </a:cubicBezTo>
                <a:cubicBezTo>
                  <a:pt x="50602" y="100833"/>
                  <a:pt x="47194" y="99132"/>
                  <a:pt x="43785" y="96701"/>
                </a:cubicBezTo>
                <a:cubicBezTo>
                  <a:pt x="35263" y="90137"/>
                  <a:pt x="15297" y="77253"/>
                  <a:pt x="15297" y="65341"/>
                </a:cubicBezTo>
                <a:cubicBezTo>
                  <a:pt x="15297" y="54645"/>
                  <a:pt x="27228" y="42004"/>
                  <a:pt x="33802" y="34711"/>
                </a:cubicBezTo>
                <a:cubicBezTo>
                  <a:pt x="43541" y="24257"/>
                  <a:pt x="54011" y="14533"/>
                  <a:pt x="65942" y="6268"/>
                </a:cubicBezTo>
                <a:cubicBezTo>
                  <a:pt x="69351" y="3837"/>
                  <a:pt x="74464" y="5052"/>
                  <a:pt x="77386" y="7727"/>
                </a:cubicBezTo>
                <a:cubicBezTo>
                  <a:pt x="89317" y="18666"/>
                  <a:pt x="105630" y="25959"/>
                  <a:pt x="114153" y="40302"/>
                </a:cubicBezTo>
                <a:cubicBezTo>
                  <a:pt x="114639" y="40788"/>
                  <a:pt x="114639" y="41274"/>
                  <a:pt x="114639" y="41517"/>
                </a:cubicBezTo>
                <a:cubicBezTo>
                  <a:pt x="119022" y="40545"/>
                  <a:pt x="123405" y="39816"/>
                  <a:pt x="128031" y="39329"/>
                </a:cubicBezTo>
                <a:cubicBezTo>
                  <a:pt x="129736" y="36412"/>
                  <a:pt x="132658" y="34224"/>
                  <a:pt x="136797" y="33738"/>
                </a:cubicBezTo>
                <a:cubicBezTo>
                  <a:pt x="145075" y="33009"/>
                  <a:pt x="153110" y="33252"/>
                  <a:pt x="160902" y="33981"/>
                </a:cubicBezTo>
                <a:cubicBezTo>
                  <a:pt x="162119" y="23771"/>
                  <a:pt x="164554" y="14047"/>
                  <a:pt x="169424" y="4566"/>
                </a:cubicBezTo>
                <a:cubicBezTo>
                  <a:pt x="171372" y="1406"/>
                  <a:pt x="176242" y="-1025"/>
                  <a:pt x="180138" y="434"/>
                </a:cubicBezTo>
                <a:close/>
              </a:path>
            </a:pathLst>
          </a:custGeom>
          <a:solidFill>
            <a:srgbClr val="004B7D"/>
          </a:solidFill>
          <a:ln>
            <a:noFill/>
          </a:ln>
        </p:spPr>
        <p:txBody>
          <a:bodyPr/>
          <a:lstStyle/>
          <a:p>
            <a:endParaRPr lang="zh-CN" altLang="en-US"/>
          </a:p>
        </p:txBody>
      </p:sp>
      <p:sp>
        <p:nvSpPr>
          <p:cNvPr id="51" name="TextBox 23">
            <a:extLst>
              <a:ext uri="{FF2B5EF4-FFF2-40B4-BE49-F238E27FC236}">
                <a16:creationId xmlns:a16="http://schemas.microsoft.com/office/drawing/2014/main" id="{10DAFD37-65F1-4D6A-A276-B028EFA957B9}"/>
              </a:ext>
            </a:extLst>
          </p:cNvPr>
          <p:cNvSpPr txBox="1"/>
          <p:nvPr/>
        </p:nvSpPr>
        <p:spPr>
          <a:xfrm>
            <a:off x="1759069" y="3200962"/>
            <a:ext cx="1347788"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事故原因</a:t>
            </a:r>
          </a:p>
        </p:txBody>
      </p:sp>
      <p:sp>
        <p:nvSpPr>
          <p:cNvPr id="52" name="TextBox 23">
            <a:extLst>
              <a:ext uri="{FF2B5EF4-FFF2-40B4-BE49-F238E27FC236}">
                <a16:creationId xmlns:a16="http://schemas.microsoft.com/office/drawing/2014/main" id="{D1D884A3-79D5-4CD9-944B-649E88722A4C}"/>
              </a:ext>
            </a:extLst>
          </p:cNvPr>
          <p:cNvSpPr txBox="1"/>
          <p:nvPr/>
        </p:nvSpPr>
        <p:spPr>
          <a:xfrm>
            <a:off x="1759069" y="3601035"/>
            <a:ext cx="9328031" cy="95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300"/>
              </a:lnSpc>
              <a:defRPr/>
            </a:pP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 作业人员对接收油罐不测量，卸油时不坚守岗位严密观察作业情况，造成油罐溢油。</a:t>
            </a:r>
          </a:p>
          <a:p>
            <a:pPr defTabSz="914034">
              <a:lnSpc>
                <a:spcPts val="2300"/>
              </a:lnSpc>
              <a:defRPr/>
            </a:pP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 蒸发的油气充满罐室，油料员（穿着化纤衣服）进入罐室，人体静电放电，引燃爆炸性混和气体，发生火灾爆炸。</a:t>
            </a:r>
          </a:p>
        </p:txBody>
      </p:sp>
      <p:sp>
        <p:nvSpPr>
          <p:cNvPr id="54" name="矩形 53">
            <a:extLst>
              <a:ext uri="{FF2B5EF4-FFF2-40B4-BE49-F238E27FC236}">
                <a16:creationId xmlns:a16="http://schemas.microsoft.com/office/drawing/2014/main" id="{F284D995-5E55-444F-8749-9B9B3DB3E546}"/>
              </a:ext>
            </a:extLst>
          </p:cNvPr>
          <p:cNvSpPr/>
          <p:nvPr/>
        </p:nvSpPr>
        <p:spPr>
          <a:xfrm>
            <a:off x="932456" y="4787899"/>
            <a:ext cx="10469601" cy="19812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7" name="warehouse-clipboard_73490">
            <a:extLst>
              <a:ext uri="{FF2B5EF4-FFF2-40B4-BE49-F238E27FC236}">
                <a16:creationId xmlns:a16="http://schemas.microsoft.com/office/drawing/2014/main" id="{FD3FE4CB-A28E-4256-B009-12B1D0976000}"/>
              </a:ext>
            </a:extLst>
          </p:cNvPr>
          <p:cNvSpPr>
            <a:spLocks noChangeAspect="1"/>
          </p:cNvSpPr>
          <p:nvPr/>
        </p:nvSpPr>
        <p:spPr bwMode="auto">
          <a:xfrm>
            <a:off x="1371244" y="4877361"/>
            <a:ext cx="331698" cy="418539"/>
          </a:xfrm>
          <a:custGeom>
            <a:avLst/>
            <a:gdLst>
              <a:gd name="connsiteX0" fmla="*/ 153100 w 481115"/>
              <a:gd name="connsiteY0" fmla="*/ 526906 h 607074"/>
              <a:gd name="connsiteX1" fmla="*/ 144991 w 481115"/>
              <a:gd name="connsiteY1" fmla="*/ 535003 h 607074"/>
              <a:gd name="connsiteX2" fmla="*/ 153100 w 481115"/>
              <a:gd name="connsiteY2" fmla="*/ 543100 h 607074"/>
              <a:gd name="connsiteX3" fmla="*/ 415215 w 481115"/>
              <a:gd name="connsiteY3" fmla="*/ 543100 h 607074"/>
              <a:gd name="connsiteX4" fmla="*/ 423324 w 481115"/>
              <a:gd name="connsiteY4" fmla="*/ 535003 h 607074"/>
              <a:gd name="connsiteX5" fmla="*/ 415215 w 481115"/>
              <a:gd name="connsiteY5" fmla="*/ 526906 h 607074"/>
              <a:gd name="connsiteX6" fmla="*/ 16222 w 481115"/>
              <a:gd name="connsiteY6" fmla="*/ 523525 h 607074"/>
              <a:gd name="connsiteX7" fmla="*/ 76995 w 481115"/>
              <a:gd name="connsiteY7" fmla="*/ 523525 h 607074"/>
              <a:gd name="connsiteX8" fmla="*/ 93217 w 481115"/>
              <a:gd name="connsiteY8" fmla="*/ 539713 h 607074"/>
              <a:gd name="connsiteX9" fmla="*/ 76995 w 481115"/>
              <a:gd name="connsiteY9" fmla="*/ 555844 h 607074"/>
              <a:gd name="connsiteX10" fmla="*/ 16222 w 481115"/>
              <a:gd name="connsiteY10" fmla="*/ 555844 h 607074"/>
              <a:gd name="connsiteX11" fmla="*/ 0 w 481115"/>
              <a:gd name="connsiteY11" fmla="*/ 539713 h 607074"/>
              <a:gd name="connsiteX12" fmla="*/ 16222 w 481115"/>
              <a:gd name="connsiteY12" fmla="*/ 523525 h 607074"/>
              <a:gd name="connsiteX13" fmla="*/ 153100 w 481115"/>
              <a:gd name="connsiteY13" fmla="*/ 480665 h 607074"/>
              <a:gd name="connsiteX14" fmla="*/ 144991 w 481115"/>
              <a:gd name="connsiteY14" fmla="*/ 488704 h 607074"/>
              <a:gd name="connsiteX15" fmla="*/ 153100 w 481115"/>
              <a:gd name="connsiteY15" fmla="*/ 496801 h 607074"/>
              <a:gd name="connsiteX16" fmla="*/ 415215 w 481115"/>
              <a:gd name="connsiteY16" fmla="*/ 496801 h 607074"/>
              <a:gd name="connsiteX17" fmla="*/ 423324 w 481115"/>
              <a:gd name="connsiteY17" fmla="*/ 488704 h 607074"/>
              <a:gd name="connsiteX18" fmla="*/ 415215 w 481115"/>
              <a:gd name="connsiteY18" fmla="*/ 480665 h 607074"/>
              <a:gd name="connsiteX19" fmla="*/ 16222 w 481115"/>
              <a:gd name="connsiteY19" fmla="*/ 444774 h 607074"/>
              <a:gd name="connsiteX20" fmla="*/ 76995 w 481115"/>
              <a:gd name="connsiteY20" fmla="*/ 444774 h 607074"/>
              <a:gd name="connsiteX21" fmla="*/ 93217 w 481115"/>
              <a:gd name="connsiteY21" fmla="*/ 460969 h 607074"/>
              <a:gd name="connsiteX22" fmla="*/ 76995 w 481115"/>
              <a:gd name="connsiteY22" fmla="*/ 477164 h 607074"/>
              <a:gd name="connsiteX23" fmla="*/ 16222 w 481115"/>
              <a:gd name="connsiteY23" fmla="*/ 477164 h 607074"/>
              <a:gd name="connsiteX24" fmla="*/ 0 w 481115"/>
              <a:gd name="connsiteY24" fmla="*/ 460969 h 607074"/>
              <a:gd name="connsiteX25" fmla="*/ 16222 w 481115"/>
              <a:gd name="connsiteY25" fmla="*/ 444774 h 607074"/>
              <a:gd name="connsiteX26" fmla="*/ 153100 w 481115"/>
              <a:gd name="connsiteY26" fmla="*/ 434366 h 607074"/>
              <a:gd name="connsiteX27" fmla="*/ 144991 w 481115"/>
              <a:gd name="connsiteY27" fmla="*/ 442462 h 607074"/>
              <a:gd name="connsiteX28" fmla="*/ 153100 w 481115"/>
              <a:gd name="connsiteY28" fmla="*/ 450502 h 607074"/>
              <a:gd name="connsiteX29" fmla="*/ 415215 w 481115"/>
              <a:gd name="connsiteY29" fmla="*/ 450502 h 607074"/>
              <a:gd name="connsiteX30" fmla="*/ 423324 w 481115"/>
              <a:gd name="connsiteY30" fmla="*/ 442462 h 607074"/>
              <a:gd name="connsiteX31" fmla="*/ 415215 w 481115"/>
              <a:gd name="connsiteY31" fmla="*/ 434366 h 607074"/>
              <a:gd name="connsiteX32" fmla="*/ 153100 w 481115"/>
              <a:gd name="connsiteY32" fmla="*/ 388067 h 607074"/>
              <a:gd name="connsiteX33" fmla="*/ 144991 w 481115"/>
              <a:gd name="connsiteY33" fmla="*/ 396163 h 607074"/>
              <a:gd name="connsiteX34" fmla="*/ 153100 w 481115"/>
              <a:gd name="connsiteY34" fmla="*/ 404260 h 607074"/>
              <a:gd name="connsiteX35" fmla="*/ 415215 w 481115"/>
              <a:gd name="connsiteY35" fmla="*/ 404260 h 607074"/>
              <a:gd name="connsiteX36" fmla="*/ 423324 w 481115"/>
              <a:gd name="connsiteY36" fmla="*/ 396163 h 607074"/>
              <a:gd name="connsiteX37" fmla="*/ 415215 w 481115"/>
              <a:gd name="connsiteY37" fmla="*/ 388067 h 607074"/>
              <a:gd name="connsiteX38" fmla="*/ 16222 w 481115"/>
              <a:gd name="connsiteY38" fmla="*/ 366093 h 607074"/>
              <a:gd name="connsiteX39" fmla="*/ 76995 w 481115"/>
              <a:gd name="connsiteY39" fmla="*/ 366093 h 607074"/>
              <a:gd name="connsiteX40" fmla="*/ 93217 w 481115"/>
              <a:gd name="connsiteY40" fmla="*/ 382288 h 607074"/>
              <a:gd name="connsiteX41" fmla="*/ 76995 w 481115"/>
              <a:gd name="connsiteY41" fmla="*/ 398483 h 607074"/>
              <a:gd name="connsiteX42" fmla="*/ 16222 w 481115"/>
              <a:gd name="connsiteY42" fmla="*/ 398483 h 607074"/>
              <a:gd name="connsiteX43" fmla="*/ 0 w 481115"/>
              <a:gd name="connsiteY43" fmla="*/ 382288 h 607074"/>
              <a:gd name="connsiteX44" fmla="*/ 16222 w 481115"/>
              <a:gd name="connsiteY44" fmla="*/ 366093 h 607074"/>
              <a:gd name="connsiteX45" fmla="*/ 153100 w 481115"/>
              <a:gd name="connsiteY45" fmla="*/ 341768 h 607074"/>
              <a:gd name="connsiteX46" fmla="*/ 144991 w 481115"/>
              <a:gd name="connsiteY46" fmla="*/ 349865 h 607074"/>
              <a:gd name="connsiteX47" fmla="*/ 153100 w 481115"/>
              <a:gd name="connsiteY47" fmla="*/ 357961 h 607074"/>
              <a:gd name="connsiteX48" fmla="*/ 415215 w 481115"/>
              <a:gd name="connsiteY48" fmla="*/ 357961 h 607074"/>
              <a:gd name="connsiteX49" fmla="*/ 423324 w 481115"/>
              <a:gd name="connsiteY49" fmla="*/ 349865 h 607074"/>
              <a:gd name="connsiteX50" fmla="*/ 415215 w 481115"/>
              <a:gd name="connsiteY50" fmla="*/ 341768 h 607074"/>
              <a:gd name="connsiteX51" fmla="*/ 153100 w 481115"/>
              <a:gd name="connsiteY51" fmla="*/ 295469 h 607074"/>
              <a:gd name="connsiteX52" fmla="*/ 144991 w 481115"/>
              <a:gd name="connsiteY52" fmla="*/ 303566 h 607074"/>
              <a:gd name="connsiteX53" fmla="*/ 153100 w 481115"/>
              <a:gd name="connsiteY53" fmla="*/ 311662 h 607074"/>
              <a:gd name="connsiteX54" fmla="*/ 415215 w 481115"/>
              <a:gd name="connsiteY54" fmla="*/ 311662 h 607074"/>
              <a:gd name="connsiteX55" fmla="*/ 423324 w 481115"/>
              <a:gd name="connsiteY55" fmla="*/ 303566 h 607074"/>
              <a:gd name="connsiteX56" fmla="*/ 415215 w 481115"/>
              <a:gd name="connsiteY56" fmla="*/ 295469 h 607074"/>
              <a:gd name="connsiteX57" fmla="*/ 16222 w 481115"/>
              <a:gd name="connsiteY57" fmla="*/ 287413 h 607074"/>
              <a:gd name="connsiteX58" fmla="*/ 76995 w 481115"/>
              <a:gd name="connsiteY58" fmla="*/ 287413 h 607074"/>
              <a:gd name="connsiteX59" fmla="*/ 93217 w 481115"/>
              <a:gd name="connsiteY59" fmla="*/ 303608 h 607074"/>
              <a:gd name="connsiteX60" fmla="*/ 76995 w 481115"/>
              <a:gd name="connsiteY60" fmla="*/ 319803 h 607074"/>
              <a:gd name="connsiteX61" fmla="*/ 16222 w 481115"/>
              <a:gd name="connsiteY61" fmla="*/ 319803 h 607074"/>
              <a:gd name="connsiteX62" fmla="*/ 0 w 481115"/>
              <a:gd name="connsiteY62" fmla="*/ 303608 h 607074"/>
              <a:gd name="connsiteX63" fmla="*/ 16222 w 481115"/>
              <a:gd name="connsiteY63" fmla="*/ 287413 h 607074"/>
              <a:gd name="connsiteX64" fmla="*/ 153100 w 481115"/>
              <a:gd name="connsiteY64" fmla="*/ 249170 h 607074"/>
              <a:gd name="connsiteX65" fmla="*/ 144991 w 481115"/>
              <a:gd name="connsiteY65" fmla="*/ 257267 h 607074"/>
              <a:gd name="connsiteX66" fmla="*/ 153100 w 481115"/>
              <a:gd name="connsiteY66" fmla="*/ 265363 h 607074"/>
              <a:gd name="connsiteX67" fmla="*/ 415215 w 481115"/>
              <a:gd name="connsiteY67" fmla="*/ 265363 h 607074"/>
              <a:gd name="connsiteX68" fmla="*/ 423324 w 481115"/>
              <a:gd name="connsiteY68" fmla="*/ 257267 h 607074"/>
              <a:gd name="connsiteX69" fmla="*/ 415215 w 481115"/>
              <a:gd name="connsiteY69" fmla="*/ 249170 h 607074"/>
              <a:gd name="connsiteX70" fmla="*/ 16222 w 481115"/>
              <a:gd name="connsiteY70" fmla="*/ 208803 h 607074"/>
              <a:gd name="connsiteX71" fmla="*/ 76995 w 481115"/>
              <a:gd name="connsiteY71" fmla="*/ 208803 h 607074"/>
              <a:gd name="connsiteX72" fmla="*/ 93217 w 481115"/>
              <a:gd name="connsiteY72" fmla="*/ 224934 h 607074"/>
              <a:gd name="connsiteX73" fmla="*/ 76995 w 481115"/>
              <a:gd name="connsiteY73" fmla="*/ 241122 h 607074"/>
              <a:gd name="connsiteX74" fmla="*/ 16222 w 481115"/>
              <a:gd name="connsiteY74" fmla="*/ 241122 h 607074"/>
              <a:gd name="connsiteX75" fmla="*/ 0 w 481115"/>
              <a:gd name="connsiteY75" fmla="*/ 224934 h 607074"/>
              <a:gd name="connsiteX76" fmla="*/ 16222 w 481115"/>
              <a:gd name="connsiteY76" fmla="*/ 208803 h 607074"/>
              <a:gd name="connsiteX77" fmla="*/ 153100 w 481115"/>
              <a:gd name="connsiteY77" fmla="*/ 202871 h 607074"/>
              <a:gd name="connsiteX78" fmla="*/ 144991 w 481115"/>
              <a:gd name="connsiteY78" fmla="*/ 210968 h 607074"/>
              <a:gd name="connsiteX79" fmla="*/ 153100 w 481115"/>
              <a:gd name="connsiteY79" fmla="*/ 219065 h 607074"/>
              <a:gd name="connsiteX80" fmla="*/ 415215 w 481115"/>
              <a:gd name="connsiteY80" fmla="*/ 219065 h 607074"/>
              <a:gd name="connsiteX81" fmla="*/ 423324 w 481115"/>
              <a:gd name="connsiteY81" fmla="*/ 210968 h 607074"/>
              <a:gd name="connsiteX82" fmla="*/ 415215 w 481115"/>
              <a:gd name="connsiteY82" fmla="*/ 202871 h 607074"/>
              <a:gd name="connsiteX83" fmla="*/ 153100 w 481115"/>
              <a:gd name="connsiteY83" fmla="*/ 156573 h 607074"/>
              <a:gd name="connsiteX84" fmla="*/ 144991 w 481115"/>
              <a:gd name="connsiteY84" fmla="*/ 164669 h 607074"/>
              <a:gd name="connsiteX85" fmla="*/ 153100 w 481115"/>
              <a:gd name="connsiteY85" fmla="*/ 172766 h 607074"/>
              <a:gd name="connsiteX86" fmla="*/ 415215 w 481115"/>
              <a:gd name="connsiteY86" fmla="*/ 172766 h 607074"/>
              <a:gd name="connsiteX87" fmla="*/ 423324 w 481115"/>
              <a:gd name="connsiteY87" fmla="*/ 164669 h 607074"/>
              <a:gd name="connsiteX88" fmla="*/ 415215 w 481115"/>
              <a:gd name="connsiteY88" fmla="*/ 156573 h 607074"/>
              <a:gd name="connsiteX89" fmla="*/ 16222 w 481115"/>
              <a:gd name="connsiteY89" fmla="*/ 130123 h 607074"/>
              <a:gd name="connsiteX90" fmla="*/ 76995 w 481115"/>
              <a:gd name="connsiteY90" fmla="*/ 130123 h 607074"/>
              <a:gd name="connsiteX91" fmla="*/ 93217 w 481115"/>
              <a:gd name="connsiteY91" fmla="*/ 146318 h 607074"/>
              <a:gd name="connsiteX92" fmla="*/ 76995 w 481115"/>
              <a:gd name="connsiteY92" fmla="*/ 162513 h 607074"/>
              <a:gd name="connsiteX93" fmla="*/ 16222 w 481115"/>
              <a:gd name="connsiteY93" fmla="*/ 162513 h 607074"/>
              <a:gd name="connsiteX94" fmla="*/ 0 w 481115"/>
              <a:gd name="connsiteY94" fmla="*/ 146318 h 607074"/>
              <a:gd name="connsiteX95" fmla="*/ 16222 w 481115"/>
              <a:gd name="connsiteY95" fmla="*/ 130123 h 607074"/>
              <a:gd name="connsiteX96" fmla="*/ 153100 w 481115"/>
              <a:gd name="connsiteY96" fmla="*/ 110274 h 607074"/>
              <a:gd name="connsiteX97" fmla="*/ 144991 w 481115"/>
              <a:gd name="connsiteY97" fmla="*/ 118370 h 607074"/>
              <a:gd name="connsiteX98" fmla="*/ 153100 w 481115"/>
              <a:gd name="connsiteY98" fmla="*/ 126467 h 607074"/>
              <a:gd name="connsiteX99" fmla="*/ 415215 w 481115"/>
              <a:gd name="connsiteY99" fmla="*/ 126467 h 607074"/>
              <a:gd name="connsiteX100" fmla="*/ 423324 w 481115"/>
              <a:gd name="connsiteY100" fmla="*/ 118370 h 607074"/>
              <a:gd name="connsiteX101" fmla="*/ 415215 w 481115"/>
              <a:gd name="connsiteY101" fmla="*/ 110274 h 607074"/>
              <a:gd name="connsiteX102" fmla="*/ 153100 w 481115"/>
              <a:gd name="connsiteY102" fmla="*/ 63975 h 607074"/>
              <a:gd name="connsiteX103" fmla="*/ 144991 w 481115"/>
              <a:gd name="connsiteY103" fmla="*/ 72071 h 607074"/>
              <a:gd name="connsiteX104" fmla="*/ 153100 w 481115"/>
              <a:gd name="connsiteY104" fmla="*/ 80168 h 607074"/>
              <a:gd name="connsiteX105" fmla="*/ 415215 w 481115"/>
              <a:gd name="connsiteY105" fmla="*/ 80168 h 607074"/>
              <a:gd name="connsiteX106" fmla="*/ 423324 w 481115"/>
              <a:gd name="connsiteY106" fmla="*/ 72071 h 607074"/>
              <a:gd name="connsiteX107" fmla="*/ 415215 w 481115"/>
              <a:gd name="connsiteY107" fmla="*/ 63975 h 607074"/>
              <a:gd name="connsiteX108" fmla="*/ 16222 w 481115"/>
              <a:gd name="connsiteY108" fmla="*/ 51442 h 607074"/>
              <a:gd name="connsiteX109" fmla="*/ 76995 w 481115"/>
              <a:gd name="connsiteY109" fmla="*/ 51442 h 607074"/>
              <a:gd name="connsiteX110" fmla="*/ 93217 w 481115"/>
              <a:gd name="connsiteY110" fmla="*/ 67637 h 607074"/>
              <a:gd name="connsiteX111" fmla="*/ 76995 w 481115"/>
              <a:gd name="connsiteY111" fmla="*/ 83832 h 607074"/>
              <a:gd name="connsiteX112" fmla="*/ 16222 w 481115"/>
              <a:gd name="connsiteY112" fmla="*/ 83832 h 607074"/>
              <a:gd name="connsiteX113" fmla="*/ 0 w 481115"/>
              <a:gd name="connsiteY113" fmla="*/ 67637 h 607074"/>
              <a:gd name="connsiteX114" fmla="*/ 16222 w 481115"/>
              <a:gd name="connsiteY114" fmla="*/ 51442 h 607074"/>
              <a:gd name="connsiteX115" fmla="*/ 67556 w 481115"/>
              <a:gd name="connsiteY115" fmla="*/ 0 h 607074"/>
              <a:gd name="connsiteX116" fmla="*/ 454275 w 481115"/>
              <a:gd name="connsiteY116" fmla="*/ 0 h 607074"/>
              <a:gd name="connsiteX117" fmla="*/ 481115 w 481115"/>
              <a:gd name="connsiteY117" fmla="*/ 26799 h 607074"/>
              <a:gd name="connsiteX118" fmla="*/ 481115 w 481115"/>
              <a:gd name="connsiteY118" fmla="*/ 580333 h 607074"/>
              <a:gd name="connsiteX119" fmla="*/ 454275 w 481115"/>
              <a:gd name="connsiteY119" fmla="*/ 607074 h 607074"/>
              <a:gd name="connsiteX120" fmla="*/ 67556 w 481115"/>
              <a:gd name="connsiteY120" fmla="*/ 607074 h 607074"/>
              <a:gd name="connsiteX121" fmla="*/ 40716 w 481115"/>
              <a:gd name="connsiteY121" fmla="*/ 580333 h 607074"/>
              <a:gd name="connsiteX122" fmla="*/ 40716 w 481115"/>
              <a:gd name="connsiteY122" fmla="*/ 562999 h 607074"/>
              <a:gd name="connsiteX123" fmla="*/ 77720 w 481115"/>
              <a:gd name="connsiteY123" fmla="*/ 562999 h 607074"/>
              <a:gd name="connsiteX124" fmla="*/ 101191 w 481115"/>
              <a:gd name="connsiteY124" fmla="*/ 539565 h 607074"/>
              <a:gd name="connsiteX125" fmla="*/ 77720 w 481115"/>
              <a:gd name="connsiteY125" fmla="*/ 516130 h 607074"/>
              <a:gd name="connsiteX126" fmla="*/ 40716 w 481115"/>
              <a:gd name="connsiteY126" fmla="*/ 516130 h 607074"/>
              <a:gd name="connsiteX127" fmla="*/ 40716 w 481115"/>
              <a:gd name="connsiteY127" fmla="*/ 484314 h 607074"/>
              <a:gd name="connsiteX128" fmla="*/ 77720 w 481115"/>
              <a:gd name="connsiteY128" fmla="*/ 484314 h 607074"/>
              <a:gd name="connsiteX129" fmla="*/ 101191 w 481115"/>
              <a:gd name="connsiteY129" fmla="*/ 460879 h 607074"/>
              <a:gd name="connsiteX130" fmla="*/ 77720 w 481115"/>
              <a:gd name="connsiteY130" fmla="*/ 437445 h 607074"/>
              <a:gd name="connsiteX131" fmla="*/ 40716 w 481115"/>
              <a:gd name="connsiteY131" fmla="*/ 437445 h 607074"/>
              <a:gd name="connsiteX132" fmla="*/ 40716 w 481115"/>
              <a:gd name="connsiteY132" fmla="*/ 405629 h 607074"/>
              <a:gd name="connsiteX133" fmla="*/ 77720 w 481115"/>
              <a:gd name="connsiteY133" fmla="*/ 405629 h 607074"/>
              <a:gd name="connsiteX134" fmla="*/ 101191 w 481115"/>
              <a:gd name="connsiteY134" fmla="*/ 382194 h 607074"/>
              <a:gd name="connsiteX135" fmla="*/ 77720 w 481115"/>
              <a:gd name="connsiteY135" fmla="*/ 358759 h 607074"/>
              <a:gd name="connsiteX136" fmla="*/ 40716 w 481115"/>
              <a:gd name="connsiteY136" fmla="*/ 358759 h 607074"/>
              <a:gd name="connsiteX137" fmla="*/ 40716 w 481115"/>
              <a:gd name="connsiteY137" fmla="*/ 327000 h 607074"/>
              <a:gd name="connsiteX138" fmla="*/ 77720 w 481115"/>
              <a:gd name="connsiteY138" fmla="*/ 327000 h 607074"/>
              <a:gd name="connsiteX139" fmla="*/ 101191 w 481115"/>
              <a:gd name="connsiteY139" fmla="*/ 303566 h 607074"/>
              <a:gd name="connsiteX140" fmla="*/ 77720 w 481115"/>
              <a:gd name="connsiteY140" fmla="*/ 280131 h 607074"/>
              <a:gd name="connsiteX141" fmla="*/ 40716 w 481115"/>
              <a:gd name="connsiteY141" fmla="*/ 280131 h 607074"/>
              <a:gd name="connsiteX142" fmla="*/ 40716 w 481115"/>
              <a:gd name="connsiteY142" fmla="*/ 248315 h 607074"/>
              <a:gd name="connsiteX143" fmla="*/ 77720 w 481115"/>
              <a:gd name="connsiteY143" fmla="*/ 248315 h 607074"/>
              <a:gd name="connsiteX144" fmla="*/ 101191 w 481115"/>
              <a:gd name="connsiteY144" fmla="*/ 224880 h 607074"/>
              <a:gd name="connsiteX145" fmla="*/ 77720 w 481115"/>
              <a:gd name="connsiteY145" fmla="*/ 201446 h 607074"/>
              <a:gd name="connsiteX146" fmla="*/ 40716 w 481115"/>
              <a:gd name="connsiteY146" fmla="*/ 201446 h 607074"/>
              <a:gd name="connsiteX147" fmla="*/ 40716 w 481115"/>
              <a:gd name="connsiteY147" fmla="*/ 169630 h 607074"/>
              <a:gd name="connsiteX148" fmla="*/ 77720 w 481115"/>
              <a:gd name="connsiteY148" fmla="*/ 169630 h 607074"/>
              <a:gd name="connsiteX149" fmla="*/ 101191 w 481115"/>
              <a:gd name="connsiteY149" fmla="*/ 146195 h 607074"/>
              <a:gd name="connsiteX150" fmla="*/ 77720 w 481115"/>
              <a:gd name="connsiteY150" fmla="*/ 122761 h 607074"/>
              <a:gd name="connsiteX151" fmla="*/ 40716 w 481115"/>
              <a:gd name="connsiteY151" fmla="*/ 122761 h 607074"/>
              <a:gd name="connsiteX152" fmla="*/ 40716 w 481115"/>
              <a:gd name="connsiteY152" fmla="*/ 90944 h 607074"/>
              <a:gd name="connsiteX153" fmla="*/ 77720 w 481115"/>
              <a:gd name="connsiteY153" fmla="*/ 90944 h 607074"/>
              <a:gd name="connsiteX154" fmla="*/ 101191 w 481115"/>
              <a:gd name="connsiteY154" fmla="*/ 67510 h 607074"/>
              <a:gd name="connsiteX155" fmla="*/ 77720 w 481115"/>
              <a:gd name="connsiteY155" fmla="*/ 44075 h 607074"/>
              <a:gd name="connsiteX156" fmla="*/ 40716 w 481115"/>
              <a:gd name="connsiteY156" fmla="*/ 44075 h 607074"/>
              <a:gd name="connsiteX157" fmla="*/ 40716 w 481115"/>
              <a:gd name="connsiteY157" fmla="*/ 26799 h 607074"/>
              <a:gd name="connsiteX158" fmla="*/ 67556 w 481115"/>
              <a:gd name="connsiteY158" fmla="*/ 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1115" h="607074">
                <a:moveTo>
                  <a:pt x="153100" y="526906"/>
                </a:moveTo>
                <a:cubicBezTo>
                  <a:pt x="148646" y="526906"/>
                  <a:pt x="144991" y="530556"/>
                  <a:pt x="144991" y="535003"/>
                </a:cubicBezTo>
                <a:cubicBezTo>
                  <a:pt x="144991" y="539508"/>
                  <a:pt x="148646" y="543100"/>
                  <a:pt x="153100" y="543100"/>
                </a:cubicBezTo>
                <a:lnTo>
                  <a:pt x="415215" y="543100"/>
                </a:lnTo>
                <a:cubicBezTo>
                  <a:pt x="419669" y="543100"/>
                  <a:pt x="423324" y="539508"/>
                  <a:pt x="423324" y="535003"/>
                </a:cubicBezTo>
                <a:cubicBezTo>
                  <a:pt x="423324" y="530556"/>
                  <a:pt x="419669" y="526906"/>
                  <a:pt x="415215" y="526906"/>
                </a:cubicBezTo>
                <a:close/>
                <a:moveTo>
                  <a:pt x="16222" y="523525"/>
                </a:moveTo>
                <a:lnTo>
                  <a:pt x="76995" y="523525"/>
                </a:lnTo>
                <a:cubicBezTo>
                  <a:pt x="85963" y="523525"/>
                  <a:pt x="93217" y="530764"/>
                  <a:pt x="93217" y="539713"/>
                </a:cubicBezTo>
                <a:cubicBezTo>
                  <a:pt x="93217" y="548605"/>
                  <a:pt x="85963" y="555844"/>
                  <a:pt x="76995" y="555844"/>
                </a:cubicBezTo>
                <a:lnTo>
                  <a:pt x="16222" y="555844"/>
                </a:lnTo>
                <a:cubicBezTo>
                  <a:pt x="7254" y="555844"/>
                  <a:pt x="0" y="548605"/>
                  <a:pt x="0" y="539713"/>
                </a:cubicBezTo>
                <a:cubicBezTo>
                  <a:pt x="0" y="530764"/>
                  <a:pt x="7254" y="523525"/>
                  <a:pt x="16222" y="523525"/>
                </a:cubicBezTo>
                <a:close/>
                <a:moveTo>
                  <a:pt x="153100" y="480665"/>
                </a:moveTo>
                <a:cubicBezTo>
                  <a:pt x="148646" y="480665"/>
                  <a:pt x="144991" y="484257"/>
                  <a:pt x="144991" y="488704"/>
                </a:cubicBezTo>
                <a:cubicBezTo>
                  <a:pt x="144991" y="493209"/>
                  <a:pt x="148646" y="496801"/>
                  <a:pt x="153100" y="496801"/>
                </a:cubicBezTo>
                <a:lnTo>
                  <a:pt x="415215" y="496801"/>
                </a:lnTo>
                <a:cubicBezTo>
                  <a:pt x="419669" y="496801"/>
                  <a:pt x="423324" y="493209"/>
                  <a:pt x="423324" y="488704"/>
                </a:cubicBezTo>
                <a:cubicBezTo>
                  <a:pt x="423324" y="484257"/>
                  <a:pt x="419669" y="480665"/>
                  <a:pt x="415215" y="480665"/>
                </a:cubicBezTo>
                <a:close/>
                <a:moveTo>
                  <a:pt x="16222" y="444774"/>
                </a:moveTo>
                <a:lnTo>
                  <a:pt x="76995" y="444774"/>
                </a:lnTo>
                <a:cubicBezTo>
                  <a:pt x="85963" y="444774"/>
                  <a:pt x="93217" y="452016"/>
                  <a:pt x="93217" y="460969"/>
                </a:cubicBezTo>
                <a:cubicBezTo>
                  <a:pt x="93217" y="469922"/>
                  <a:pt x="85963" y="477164"/>
                  <a:pt x="76995" y="477164"/>
                </a:cubicBezTo>
                <a:lnTo>
                  <a:pt x="16222" y="477164"/>
                </a:lnTo>
                <a:cubicBezTo>
                  <a:pt x="7254" y="477164"/>
                  <a:pt x="0" y="469922"/>
                  <a:pt x="0" y="460969"/>
                </a:cubicBezTo>
                <a:cubicBezTo>
                  <a:pt x="0" y="452016"/>
                  <a:pt x="7254" y="444774"/>
                  <a:pt x="16222" y="444774"/>
                </a:cubicBezTo>
                <a:close/>
                <a:moveTo>
                  <a:pt x="153100" y="434366"/>
                </a:moveTo>
                <a:cubicBezTo>
                  <a:pt x="148646" y="434366"/>
                  <a:pt x="144991" y="437958"/>
                  <a:pt x="144991" y="442462"/>
                </a:cubicBezTo>
                <a:cubicBezTo>
                  <a:pt x="144991" y="446910"/>
                  <a:pt x="148646" y="450502"/>
                  <a:pt x="153100" y="450502"/>
                </a:cubicBezTo>
                <a:lnTo>
                  <a:pt x="415215" y="450502"/>
                </a:lnTo>
                <a:cubicBezTo>
                  <a:pt x="419669" y="450502"/>
                  <a:pt x="423324" y="446910"/>
                  <a:pt x="423324" y="442462"/>
                </a:cubicBezTo>
                <a:cubicBezTo>
                  <a:pt x="423324" y="437958"/>
                  <a:pt x="419669" y="434366"/>
                  <a:pt x="415215" y="434366"/>
                </a:cubicBezTo>
                <a:close/>
                <a:moveTo>
                  <a:pt x="153100" y="388067"/>
                </a:moveTo>
                <a:cubicBezTo>
                  <a:pt x="148646" y="388067"/>
                  <a:pt x="144991" y="391659"/>
                  <a:pt x="144991" y="396163"/>
                </a:cubicBezTo>
                <a:cubicBezTo>
                  <a:pt x="144991" y="400611"/>
                  <a:pt x="148646" y="404260"/>
                  <a:pt x="153100" y="404260"/>
                </a:cubicBezTo>
                <a:lnTo>
                  <a:pt x="415215" y="404260"/>
                </a:lnTo>
                <a:cubicBezTo>
                  <a:pt x="419669" y="404260"/>
                  <a:pt x="423324" y="400611"/>
                  <a:pt x="423324" y="396163"/>
                </a:cubicBezTo>
                <a:cubicBezTo>
                  <a:pt x="423324" y="391659"/>
                  <a:pt x="419669" y="388067"/>
                  <a:pt x="415215" y="388067"/>
                </a:cubicBezTo>
                <a:close/>
                <a:moveTo>
                  <a:pt x="16222" y="366093"/>
                </a:moveTo>
                <a:lnTo>
                  <a:pt x="76995" y="366093"/>
                </a:lnTo>
                <a:cubicBezTo>
                  <a:pt x="85963" y="366093"/>
                  <a:pt x="93217" y="373335"/>
                  <a:pt x="93217" y="382288"/>
                </a:cubicBezTo>
                <a:cubicBezTo>
                  <a:pt x="93217" y="391241"/>
                  <a:pt x="85963" y="398483"/>
                  <a:pt x="76995" y="398483"/>
                </a:cubicBezTo>
                <a:lnTo>
                  <a:pt x="16222" y="398483"/>
                </a:lnTo>
                <a:cubicBezTo>
                  <a:pt x="7254" y="398483"/>
                  <a:pt x="0" y="391241"/>
                  <a:pt x="0" y="382288"/>
                </a:cubicBezTo>
                <a:cubicBezTo>
                  <a:pt x="0" y="373335"/>
                  <a:pt x="7254" y="366093"/>
                  <a:pt x="16222" y="366093"/>
                </a:cubicBezTo>
                <a:close/>
                <a:moveTo>
                  <a:pt x="153100" y="341768"/>
                </a:moveTo>
                <a:cubicBezTo>
                  <a:pt x="148646" y="341768"/>
                  <a:pt x="144991" y="345360"/>
                  <a:pt x="144991" y="349865"/>
                </a:cubicBezTo>
                <a:cubicBezTo>
                  <a:pt x="144991" y="354312"/>
                  <a:pt x="148646" y="357961"/>
                  <a:pt x="153100" y="357961"/>
                </a:cubicBezTo>
                <a:lnTo>
                  <a:pt x="415215" y="357961"/>
                </a:lnTo>
                <a:cubicBezTo>
                  <a:pt x="419669" y="357961"/>
                  <a:pt x="423324" y="354312"/>
                  <a:pt x="423324" y="349865"/>
                </a:cubicBezTo>
                <a:cubicBezTo>
                  <a:pt x="423324" y="345360"/>
                  <a:pt x="419669" y="341768"/>
                  <a:pt x="415215" y="341768"/>
                </a:cubicBezTo>
                <a:close/>
                <a:moveTo>
                  <a:pt x="153100" y="295469"/>
                </a:moveTo>
                <a:cubicBezTo>
                  <a:pt x="148646" y="295469"/>
                  <a:pt x="144991" y="299061"/>
                  <a:pt x="144991" y="303566"/>
                </a:cubicBezTo>
                <a:cubicBezTo>
                  <a:pt x="144991" y="308013"/>
                  <a:pt x="148646" y="311662"/>
                  <a:pt x="153100" y="311662"/>
                </a:cubicBezTo>
                <a:lnTo>
                  <a:pt x="415215" y="311662"/>
                </a:lnTo>
                <a:cubicBezTo>
                  <a:pt x="419669" y="311662"/>
                  <a:pt x="423324" y="308013"/>
                  <a:pt x="423324" y="303566"/>
                </a:cubicBezTo>
                <a:cubicBezTo>
                  <a:pt x="423324" y="299061"/>
                  <a:pt x="419669" y="295469"/>
                  <a:pt x="415215" y="295469"/>
                </a:cubicBezTo>
                <a:close/>
                <a:moveTo>
                  <a:pt x="16222" y="287413"/>
                </a:moveTo>
                <a:lnTo>
                  <a:pt x="76995" y="287413"/>
                </a:lnTo>
                <a:cubicBezTo>
                  <a:pt x="85963" y="287413"/>
                  <a:pt x="93217" y="294655"/>
                  <a:pt x="93217" y="303608"/>
                </a:cubicBezTo>
                <a:cubicBezTo>
                  <a:pt x="93217" y="312561"/>
                  <a:pt x="85963" y="319803"/>
                  <a:pt x="76995" y="319803"/>
                </a:cubicBezTo>
                <a:lnTo>
                  <a:pt x="16222" y="319803"/>
                </a:lnTo>
                <a:cubicBezTo>
                  <a:pt x="7254" y="319803"/>
                  <a:pt x="0" y="312561"/>
                  <a:pt x="0" y="303608"/>
                </a:cubicBezTo>
                <a:cubicBezTo>
                  <a:pt x="0" y="294655"/>
                  <a:pt x="7254" y="287413"/>
                  <a:pt x="16222" y="287413"/>
                </a:cubicBezTo>
                <a:close/>
                <a:moveTo>
                  <a:pt x="153100" y="249170"/>
                </a:moveTo>
                <a:cubicBezTo>
                  <a:pt x="148646" y="249170"/>
                  <a:pt x="144991" y="252762"/>
                  <a:pt x="144991" y="257267"/>
                </a:cubicBezTo>
                <a:cubicBezTo>
                  <a:pt x="144991" y="261714"/>
                  <a:pt x="148646" y="265363"/>
                  <a:pt x="153100" y="265363"/>
                </a:cubicBezTo>
                <a:lnTo>
                  <a:pt x="415215" y="265363"/>
                </a:lnTo>
                <a:cubicBezTo>
                  <a:pt x="419669" y="265363"/>
                  <a:pt x="423324" y="261714"/>
                  <a:pt x="423324" y="257267"/>
                </a:cubicBezTo>
                <a:cubicBezTo>
                  <a:pt x="423324" y="252762"/>
                  <a:pt x="419669" y="249170"/>
                  <a:pt x="415215" y="249170"/>
                </a:cubicBezTo>
                <a:close/>
                <a:moveTo>
                  <a:pt x="16222" y="208803"/>
                </a:moveTo>
                <a:lnTo>
                  <a:pt x="76995" y="208803"/>
                </a:lnTo>
                <a:cubicBezTo>
                  <a:pt x="85963" y="208803"/>
                  <a:pt x="93217" y="216042"/>
                  <a:pt x="93217" y="224934"/>
                </a:cubicBezTo>
                <a:cubicBezTo>
                  <a:pt x="93217" y="233883"/>
                  <a:pt x="85963" y="241122"/>
                  <a:pt x="76995" y="241122"/>
                </a:cubicBezTo>
                <a:lnTo>
                  <a:pt x="16222" y="241122"/>
                </a:lnTo>
                <a:cubicBezTo>
                  <a:pt x="7254" y="241122"/>
                  <a:pt x="0" y="233883"/>
                  <a:pt x="0" y="224934"/>
                </a:cubicBezTo>
                <a:cubicBezTo>
                  <a:pt x="0" y="216042"/>
                  <a:pt x="7254" y="208803"/>
                  <a:pt x="16222" y="208803"/>
                </a:cubicBezTo>
                <a:close/>
                <a:moveTo>
                  <a:pt x="153100" y="202871"/>
                </a:moveTo>
                <a:cubicBezTo>
                  <a:pt x="148646" y="202871"/>
                  <a:pt x="144991" y="206464"/>
                  <a:pt x="144991" y="210968"/>
                </a:cubicBezTo>
                <a:cubicBezTo>
                  <a:pt x="144991" y="215415"/>
                  <a:pt x="148646" y="219065"/>
                  <a:pt x="153100" y="219065"/>
                </a:cubicBezTo>
                <a:lnTo>
                  <a:pt x="415215" y="219065"/>
                </a:lnTo>
                <a:cubicBezTo>
                  <a:pt x="419669" y="219065"/>
                  <a:pt x="423324" y="215415"/>
                  <a:pt x="423324" y="210968"/>
                </a:cubicBezTo>
                <a:cubicBezTo>
                  <a:pt x="423324" y="206464"/>
                  <a:pt x="419669" y="202871"/>
                  <a:pt x="415215" y="202871"/>
                </a:cubicBezTo>
                <a:close/>
                <a:moveTo>
                  <a:pt x="153100" y="156573"/>
                </a:moveTo>
                <a:cubicBezTo>
                  <a:pt x="148646" y="156573"/>
                  <a:pt x="144991" y="160165"/>
                  <a:pt x="144991" y="164669"/>
                </a:cubicBezTo>
                <a:cubicBezTo>
                  <a:pt x="144991" y="169117"/>
                  <a:pt x="148646" y="172766"/>
                  <a:pt x="153100" y="172766"/>
                </a:cubicBezTo>
                <a:lnTo>
                  <a:pt x="415215" y="172766"/>
                </a:lnTo>
                <a:cubicBezTo>
                  <a:pt x="419669" y="172766"/>
                  <a:pt x="423324" y="169117"/>
                  <a:pt x="423324" y="164669"/>
                </a:cubicBezTo>
                <a:cubicBezTo>
                  <a:pt x="423324" y="160165"/>
                  <a:pt x="419669" y="156573"/>
                  <a:pt x="415215" y="156573"/>
                </a:cubicBezTo>
                <a:close/>
                <a:moveTo>
                  <a:pt x="16222" y="130123"/>
                </a:moveTo>
                <a:lnTo>
                  <a:pt x="76995" y="130123"/>
                </a:lnTo>
                <a:cubicBezTo>
                  <a:pt x="85963" y="130123"/>
                  <a:pt x="93217" y="137365"/>
                  <a:pt x="93217" y="146318"/>
                </a:cubicBezTo>
                <a:cubicBezTo>
                  <a:pt x="93217" y="155271"/>
                  <a:pt x="85963" y="162513"/>
                  <a:pt x="76995" y="162513"/>
                </a:cubicBezTo>
                <a:lnTo>
                  <a:pt x="16222" y="162513"/>
                </a:lnTo>
                <a:cubicBezTo>
                  <a:pt x="7254" y="162513"/>
                  <a:pt x="0" y="155271"/>
                  <a:pt x="0" y="146318"/>
                </a:cubicBezTo>
                <a:cubicBezTo>
                  <a:pt x="0" y="137365"/>
                  <a:pt x="7254" y="130123"/>
                  <a:pt x="16222" y="130123"/>
                </a:cubicBezTo>
                <a:close/>
                <a:moveTo>
                  <a:pt x="153100" y="110274"/>
                </a:moveTo>
                <a:cubicBezTo>
                  <a:pt x="148646" y="110274"/>
                  <a:pt x="144991" y="113866"/>
                  <a:pt x="144991" y="118370"/>
                </a:cubicBezTo>
                <a:cubicBezTo>
                  <a:pt x="144991" y="122818"/>
                  <a:pt x="148646" y="126467"/>
                  <a:pt x="153100" y="126467"/>
                </a:cubicBezTo>
                <a:lnTo>
                  <a:pt x="415215" y="126467"/>
                </a:lnTo>
                <a:cubicBezTo>
                  <a:pt x="419669" y="126467"/>
                  <a:pt x="423324" y="122818"/>
                  <a:pt x="423324" y="118370"/>
                </a:cubicBezTo>
                <a:cubicBezTo>
                  <a:pt x="423324" y="113866"/>
                  <a:pt x="419669" y="110274"/>
                  <a:pt x="415215" y="110274"/>
                </a:cubicBezTo>
                <a:close/>
                <a:moveTo>
                  <a:pt x="153100" y="63975"/>
                </a:moveTo>
                <a:cubicBezTo>
                  <a:pt x="148646" y="63975"/>
                  <a:pt x="144991" y="67567"/>
                  <a:pt x="144991" y="72071"/>
                </a:cubicBezTo>
                <a:cubicBezTo>
                  <a:pt x="144991" y="76519"/>
                  <a:pt x="148646" y="80168"/>
                  <a:pt x="153100" y="80168"/>
                </a:cubicBezTo>
                <a:lnTo>
                  <a:pt x="415215" y="80168"/>
                </a:lnTo>
                <a:cubicBezTo>
                  <a:pt x="419669" y="80168"/>
                  <a:pt x="423324" y="76519"/>
                  <a:pt x="423324" y="72071"/>
                </a:cubicBezTo>
                <a:cubicBezTo>
                  <a:pt x="423324" y="67567"/>
                  <a:pt x="419669" y="63975"/>
                  <a:pt x="415215" y="63975"/>
                </a:cubicBezTo>
                <a:close/>
                <a:moveTo>
                  <a:pt x="16222" y="51442"/>
                </a:moveTo>
                <a:lnTo>
                  <a:pt x="76995" y="51442"/>
                </a:lnTo>
                <a:cubicBezTo>
                  <a:pt x="85963" y="51442"/>
                  <a:pt x="93217" y="58684"/>
                  <a:pt x="93217" y="67637"/>
                </a:cubicBezTo>
                <a:cubicBezTo>
                  <a:pt x="93217" y="76590"/>
                  <a:pt x="85963" y="83832"/>
                  <a:pt x="76995" y="83832"/>
                </a:cubicBezTo>
                <a:lnTo>
                  <a:pt x="16222" y="83832"/>
                </a:lnTo>
                <a:cubicBezTo>
                  <a:pt x="7254" y="83832"/>
                  <a:pt x="0" y="76590"/>
                  <a:pt x="0" y="67637"/>
                </a:cubicBezTo>
                <a:cubicBezTo>
                  <a:pt x="0" y="58684"/>
                  <a:pt x="7254" y="51442"/>
                  <a:pt x="16222" y="51442"/>
                </a:cubicBezTo>
                <a:close/>
                <a:moveTo>
                  <a:pt x="67556" y="0"/>
                </a:moveTo>
                <a:lnTo>
                  <a:pt x="454275" y="0"/>
                </a:lnTo>
                <a:cubicBezTo>
                  <a:pt x="469123" y="0"/>
                  <a:pt x="481115" y="11974"/>
                  <a:pt x="481115" y="26799"/>
                </a:cubicBezTo>
                <a:lnTo>
                  <a:pt x="481115" y="580333"/>
                </a:lnTo>
                <a:cubicBezTo>
                  <a:pt x="481115" y="595100"/>
                  <a:pt x="469123" y="607074"/>
                  <a:pt x="454275" y="607074"/>
                </a:cubicBezTo>
                <a:lnTo>
                  <a:pt x="67556" y="607074"/>
                </a:lnTo>
                <a:cubicBezTo>
                  <a:pt x="52765" y="607074"/>
                  <a:pt x="40716" y="595100"/>
                  <a:pt x="40716" y="580333"/>
                </a:cubicBezTo>
                <a:lnTo>
                  <a:pt x="40716" y="562999"/>
                </a:lnTo>
                <a:lnTo>
                  <a:pt x="77720" y="562999"/>
                </a:lnTo>
                <a:cubicBezTo>
                  <a:pt x="90683" y="562999"/>
                  <a:pt x="101191" y="552508"/>
                  <a:pt x="101191" y="539565"/>
                </a:cubicBezTo>
                <a:cubicBezTo>
                  <a:pt x="101191" y="526621"/>
                  <a:pt x="90683" y="516130"/>
                  <a:pt x="77720" y="516130"/>
                </a:cubicBezTo>
                <a:lnTo>
                  <a:pt x="40716" y="516130"/>
                </a:lnTo>
                <a:lnTo>
                  <a:pt x="40716" y="484314"/>
                </a:lnTo>
                <a:lnTo>
                  <a:pt x="77720" y="484314"/>
                </a:lnTo>
                <a:cubicBezTo>
                  <a:pt x="90683" y="484314"/>
                  <a:pt x="101191" y="473822"/>
                  <a:pt x="101191" y="460879"/>
                </a:cubicBezTo>
                <a:cubicBezTo>
                  <a:pt x="101191" y="447936"/>
                  <a:pt x="90683" y="437445"/>
                  <a:pt x="77720" y="437445"/>
                </a:cubicBezTo>
                <a:lnTo>
                  <a:pt x="40716" y="437445"/>
                </a:lnTo>
                <a:lnTo>
                  <a:pt x="40716" y="405629"/>
                </a:lnTo>
                <a:lnTo>
                  <a:pt x="77720" y="405629"/>
                </a:lnTo>
                <a:cubicBezTo>
                  <a:pt x="90683" y="405629"/>
                  <a:pt x="101191" y="395137"/>
                  <a:pt x="101191" y="382194"/>
                </a:cubicBezTo>
                <a:cubicBezTo>
                  <a:pt x="101191" y="369251"/>
                  <a:pt x="90683" y="358759"/>
                  <a:pt x="77720" y="358759"/>
                </a:cubicBezTo>
                <a:lnTo>
                  <a:pt x="40716" y="358759"/>
                </a:lnTo>
                <a:lnTo>
                  <a:pt x="40716" y="327000"/>
                </a:lnTo>
                <a:lnTo>
                  <a:pt x="77720" y="327000"/>
                </a:lnTo>
                <a:cubicBezTo>
                  <a:pt x="90683" y="327000"/>
                  <a:pt x="101191" y="316509"/>
                  <a:pt x="101191" y="303566"/>
                </a:cubicBezTo>
                <a:cubicBezTo>
                  <a:pt x="101191" y="290623"/>
                  <a:pt x="90683" y="280131"/>
                  <a:pt x="77720" y="280131"/>
                </a:cubicBezTo>
                <a:lnTo>
                  <a:pt x="40716" y="280131"/>
                </a:lnTo>
                <a:lnTo>
                  <a:pt x="40716" y="248315"/>
                </a:lnTo>
                <a:lnTo>
                  <a:pt x="77720" y="248315"/>
                </a:lnTo>
                <a:cubicBezTo>
                  <a:pt x="90683" y="248315"/>
                  <a:pt x="101191" y="237824"/>
                  <a:pt x="101191" y="224880"/>
                </a:cubicBezTo>
                <a:cubicBezTo>
                  <a:pt x="101191" y="211937"/>
                  <a:pt x="90683" y="201446"/>
                  <a:pt x="77720" y="201446"/>
                </a:cubicBezTo>
                <a:lnTo>
                  <a:pt x="40716" y="201446"/>
                </a:lnTo>
                <a:lnTo>
                  <a:pt x="40716" y="169630"/>
                </a:lnTo>
                <a:lnTo>
                  <a:pt x="77720" y="169630"/>
                </a:lnTo>
                <a:cubicBezTo>
                  <a:pt x="90683" y="169630"/>
                  <a:pt x="101191" y="159138"/>
                  <a:pt x="101191" y="146195"/>
                </a:cubicBezTo>
                <a:cubicBezTo>
                  <a:pt x="101191" y="133252"/>
                  <a:pt x="90683" y="122761"/>
                  <a:pt x="77720" y="122761"/>
                </a:cubicBezTo>
                <a:lnTo>
                  <a:pt x="40716" y="122761"/>
                </a:lnTo>
                <a:lnTo>
                  <a:pt x="40716" y="90944"/>
                </a:lnTo>
                <a:lnTo>
                  <a:pt x="77720" y="90944"/>
                </a:lnTo>
                <a:cubicBezTo>
                  <a:pt x="90683" y="90944"/>
                  <a:pt x="101191" y="80453"/>
                  <a:pt x="101191" y="67510"/>
                </a:cubicBezTo>
                <a:cubicBezTo>
                  <a:pt x="101191" y="54567"/>
                  <a:pt x="90683" y="44075"/>
                  <a:pt x="77720" y="44075"/>
                </a:cubicBezTo>
                <a:lnTo>
                  <a:pt x="40716" y="44075"/>
                </a:lnTo>
                <a:lnTo>
                  <a:pt x="40716" y="26799"/>
                </a:lnTo>
                <a:cubicBezTo>
                  <a:pt x="40716" y="11974"/>
                  <a:pt x="52765" y="0"/>
                  <a:pt x="67556" y="0"/>
                </a:cubicBezTo>
                <a:close/>
              </a:path>
            </a:pathLst>
          </a:custGeom>
          <a:solidFill>
            <a:srgbClr val="4BAF3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TextBox 23">
            <a:extLst>
              <a:ext uri="{FF2B5EF4-FFF2-40B4-BE49-F238E27FC236}">
                <a16:creationId xmlns:a16="http://schemas.microsoft.com/office/drawing/2014/main" id="{98C91D1E-BFC7-4DCA-9954-A6A9CB52A21E}"/>
              </a:ext>
            </a:extLst>
          </p:cNvPr>
          <p:cNvSpPr txBox="1"/>
          <p:nvPr/>
        </p:nvSpPr>
        <p:spPr>
          <a:xfrm>
            <a:off x="1759069" y="4877361"/>
            <a:ext cx="1347788"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事故教训</a:t>
            </a:r>
          </a:p>
        </p:txBody>
      </p:sp>
      <p:sp>
        <p:nvSpPr>
          <p:cNvPr id="57" name="TextBox 23">
            <a:extLst>
              <a:ext uri="{FF2B5EF4-FFF2-40B4-BE49-F238E27FC236}">
                <a16:creationId xmlns:a16="http://schemas.microsoft.com/office/drawing/2014/main" id="{6CFBF62C-549D-4060-9EE7-BEE117138161}"/>
              </a:ext>
            </a:extLst>
          </p:cNvPr>
          <p:cNvSpPr txBox="1"/>
          <p:nvPr/>
        </p:nvSpPr>
        <p:spPr>
          <a:xfrm>
            <a:off x="1702942" y="5207230"/>
            <a:ext cx="9328031" cy="15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300"/>
              </a:lnSpc>
              <a:defRPr/>
            </a:pP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 在业务人员不在位的情况下，随意借用不懂业务的警卫战士顶班作业。油料业务人员必须经过专业培训，持证上岗，但该单位现场的管理人员没有重视和落实。</a:t>
            </a:r>
          </a:p>
          <a:p>
            <a:pPr defTabSz="914034">
              <a:lnSpc>
                <a:spcPts val="2300"/>
              </a:lnSpc>
              <a:defRPr/>
            </a:pP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 作业前没有测量，对接收空油罐容量即时记录装置。</a:t>
            </a:r>
          </a:p>
          <a:p>
            <a:pPr defTabSz="914034">
              <a:lnSpc>
                <a:spcPts val="2300"/>
              </a:lnSpc>
              <a:defRPr/>
            </a:pPr>
            <a:r>
              <a:rPr lang="en-US" altLang="zh-CN" sz="1600" b="0" kern="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 工作时不坚守岗位，严密监察作业情况，导致溢油事故。作业人员不按照规定穿着防静电服，致</a:t>
            </a:r>
          </a:p>
          <a:p>
            <a:pPr defTabSz="914034">
              <a:lnSpc>
                <a:spcPts val="23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使人体静电放电。</a:t>
            </a:r>
          </a:p>
        </p:txBody>
      </p:sp>
    </p:spTree>
    <p:extLst>
      <p:ext uri="{BB962C8B-B14F-4D97-AF65-F5344CB8AC3E}">
        <p14:creationId xmlns:p14="http://schemas.microsoft.com/office/powerpoint/2010/main" val="2335165783"/>
      </p:ext>
    </p:extLst>
  </p:cSld>
  <p:clrMapOvr>
    <a:masterClrMapping/>
  </p:clrMapOvr>
  <mc:AlternateContent xmlns:mc="http://schemas.openxmlformats.org/markup-compatibility/2006" xmlns:p14="http://schemas.microsoft.com/office/powerpoint/2010/main">
    <mc:Choice Requires="p14">
      <p:transition spd="slow" p14:dur="1600" advTm="15912">
        <p14:conveyor dir="l"/>
      </p:transition>
    </mc:Choice>
    <mc:Fallback xmlns="">
      <p:transition spd="slow" advTm="1591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案例二</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6176A94A-7159-472F-94A1-FB2E77C7EF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952" l="10000" r="90000">
                        <a14:foregroundMark x1="21333" y1="32857" x2="23167" y2="36905"/>
                        <a14:foregroundMark x1="87500" y1="36429" x2="87000" y2="41905"/>
                        <a14:foregroundMark x1="85333" y1="44048" x2="85333" y2="44048"/>
                        <a14:foregroundMark x1="23167" y1="40476" x2="23167" y2="40476"/>
                      </a14:backgroundRemoval>
                    </a14:imgEffect>
                  </a14:imgLayer>
                </a14:imgProps>
              </a:ext>
              <a:ext uri="{28A0092B-C50C-407E-A947-70E740481C1C}">
                <a14:useLocalDpi xmlns:a14="http://schemas.microsoft.com/office/drawing/2010/main" val="0"/>
              </a:ext>
            </a:extLst>
          </a:blip>
          <a:srcRect l="37836"/>
          <a:stretch/>
        </p:blipFill>
        <p:spPr>
          <a:xfrm>
            <a:off x="-135886" y="1421032"/>
            <a:ext cx="5075199" cy="5715000"/>
          </a:xfrm>
          <a:prstGeom prst="rect">
            <a:avLst/>
          </a:prstGeom>
        </p:spPr>
      </p:pic>
      <p:pic>
        <p:nvPicPr>
          <p:cNvPr id="22" name="图片">
            <a:extLst>
              <a:ext uri="{FF2B5EF4-FFF2-40B4-BE49-F238E27FC236}">
                <a16:creationId xmlns:a16="http://schemas.microsoft.com/office/drawing/2014/main" id="{859541DE-2409-491B-AE91-4D8DFEAE3C8B}"/>
              </a:ext>
            </a:extLst>
          </p:cNvPr>
          <p:cNvPicPr>
            <a:picLocks noChangeAspect="1"/>
          </p:cNvPicPr>
          <p:nvPr/>
        </p:nvPicPr>
        <p:blipFill rotWithShape="1">
          <a:blip r:embed="rId5" cstate="print"/>
          <a:srcRect t="3809" b="3809"/>
          <a:stretch/>
        </p:blipFill>
        <p:spPr>
          <a:xfrm>
            <a:off x="7730822" y="6845491"/>
            <a:ext cx="2470757" cy="2282532"/>
          </a:xfrm>
          <a:prstGeom prst="rect">
            <a:avLst/>
          </a:prstGeom>
          <a:noFill/>
          <a:ln w="9525" cap="flat" cmpd="sng">
            <a:noFill/>
            <a:prstDash val="solid"/>
            <a:round/>
          </a:ln>
        </p:spPr>
      </p:pic>
      <p:grpSp>
        <p:nvGrpSpPr>
          <p:cNvPr id="23" name="Group 8">
            <a:extLst>
              <a:ext uri="{FF2B5EF4-FFF2-40B4-BE49-F238E27FC236}">
                <a16:creationId xmlns:a16="http://schemas.microsoft.com/office/drawing/2014/main" id="{BAC63B19-9ADD-42B0-A9C1-44C1B023D50B}"/>
              </a:ext>
            </a:extLst>
          </p:cNvPr>
          <p:cNvGrpSpPr>
            <a:grpSpLocks noChangeAspect="1"/>
          </p:cNvGrpSpPr>
          <p:nvPr/>
        </p:nvGrpSpPr>
        <p:grpSpPr>
          <a:xfrm>
            <a:off x="4211620" y="1342134"/>
            <a:ext cx="734682" cy="677255"/>
            <a:chOff x="1175061" y="5325011"/>
            <a:chExt cx="976315" cy="900000"/>
          </a:xfrm>
        </p:grpSpPr>
        <p:sp>
          <p:nvSpPr>
            <p:cNvPr id="24" name="Oval 9">
              <a:extLst>
                <a:ext uri="{FF2B5EF4-FFF2-40B4-BE49-F238E27FC236}">
                  <a16:creationId xmlns:a16="http://schemas.microsoft.com/office/drawing/2014/main" id="{E5B30ADA-62B1-4B48-B59F-F4340D0666FB}"/>
                </a:ext>
              </a:extLst>
            </p:cNvPr>
            <p:cNvSpPr/>
            <p:nvPr/>
          </p:nvSpPr>
          <p:spPr>
            <a:xfrm>
              <a:off x="1216476" y="5325011"/>
              <a:ext cx="900000" cy="900000"/>
            </a:xfrm>
            <a:prstGeom prst="ellipse">
              <a:avLst/>
            </a:prstGeom>
            <a:noFill/>
            <a:ln w="19050" cap="flat" cmpd="sng" algn="ctr">
              <a:solidFill>
                <a:srgbClr val="1B4C9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100" b="0" i="0" u="none" strike="noStrike" kern="0" cap="none" spc="0" normalizeH="0" baseline="0" noProof="0">
                <a:ln>
                  <a:noFill/>
                </a:ln>
                <a:solidFill>
                  <a:srgbClr val="004B7D"/>
                </a:solidFill>
                <a:effectLst/>
                <a:uLnTx/>
                <a:uFillTx/>
                <a:latin typeface="Calibri" panose="020F0502020204030204"/>
              </a:endParaRPr>
            </a:p>
          </p:txBody>
        </p:sp>
        <p:sp>
          <p:nvSpPr>
            <p:cNvPr id="25" name="TextBox 10">
              <a:extLst>
                <a:ext uri="{FF2B5EF4-FFF2-40B4-BE49-F238E27FC236}">
                  <a16:creationId xmlns:a16="http://schemas.microsoft.com/office/drawing/2014/main" id="{5A14EEB6-3394-4A3F-9FDE-0342157FAFBB}"/>
                </a:ext>
              </a:extLst>
            </p:cNvPr>
            <p:cNvSpPr txBox="1"/>
            <p:nvPr/>
          </p:nvSpPr>
          <p:spPr>
            <a:xfrm>
              <a:off x="1175061" y="5333976"/>
              <a:ext cx="976315" cy="8589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B7D"/>
                  </a:solidFill>
                  <a:effectLst/>
                  <a:uLnTx/>
                  <a:uFillTx/>
                  <a:latin typeface="微软雅黑" panose="020B0503020204020204" pitchFamily="34" charset="-122"/>
                  <a:ea typeface="微软雅黑" panose="020B0503020204020204" pitchFamily="34" charset="-122"/>
                </a:rPr>
                <a:t>1</a:t>
              </a:r>
              <a:endParaRPr kumimoji="0" lang="id-ID" sz="3600" b="1" i="0" u="none" strike="noStrike" kern="0" cap="none" spc="0" normalizeH="0" baseline="0" noProof="0" dirty="0">
                <a:ln>
                  <a:noFill/>
                </a:ln>
                <a:solidFill>
                  <a:srgbClr val="004B7D"/>
                </a:solidFill>
                <a:effectLst/>
                <a:uLnTx/>
                <a:uFillTx/>
                <a:latin typeface="微软雅黑" panose="020B0503020204020204" pitchFamily="34" charset="-122"/>
                <a:ea typeface="微软雅黑" panose="020B0503020204020204" pitchFamily="34" charset="-122"/>
              </a:endParaRPr>
            </a:p>
          </p:txBody>
        </p:sp>
      </p:grpSp>
      <p:grpSp>
        <p:nvGrpSpPr>
          <p:cNvPr id="26" name="Group 17">
            <a:extLst>
              <a:ext uri="{FF2B5EF4-FFF2-40B4-BE49-F238E27FC236}">
                <a16:creationId xmlns:a16="http://schemas.microsoft.com/office/drawing/2014/main" id="{2734DCFC-3E4A-4617-AF6D-475B5CCAD9D4}"/>
              </a:ext>
            </a:extLst>
          </p:cNvPr>
          <p:cNvGrpSpPr>
            <a:grpSpLocks noChangeAspect="1"/>
          </p:cNvGrpSpPr>
          <p:nvPr/>
        </p:nvGrpSpPr>
        <p:grpSpPr>
          <a:xfrm>
            <a:off x="4193586" y="3150144"/>
            <a:ext cx="734682" cy="677254"/>
            <a:chOff x="4596117" y="5321840"/>
            <a:chExt cx="976314" cy="900000"/>
          </a:xfrm>
        </p:grpSpPr>
        <p:sp>
          <p:nvSpPr>
            <p:cNvPr id="27" name="TextBox 18">
              <a:extLst>
                <a:ext uri="{FF2B5EF4-FFF2-40B4-BE49-F238E27FC236}">
                  <a16:creationId xmlns:a16="http://schemas.microsoft.com/office/drawing/2014/main" id="{FB7F3E03-F9ED-45C1-A66E-951EC821D71A}"/>
                </a:ext>
              </a:extLst>
            </p:cNvPr>
            <p:cNvSpPr txBox="1"/>
            <p:nvPr/>
          </p:nvSpPr>
          <p:spPr>
            <a:xfrm>
              <a:off x="4596117" y="5338913"/>
              <a:ext cx="976314" cy="858907"/>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srgbClr val="4BAF32"/>
                  </a:solidFill>
                  <a:latin typeface="微软雅黑" panose="020B0503020204020204" pitchFamily="34" charset="-122"/>
                  <a:ea typeface="微软雅黑" panose="020B0503020204020204" pitchFamily="34" charset="-122"/>
                </a:rPr>
                <a:t>2</a:t>
              </a:r>
              <a:endParaRPr kumimoji="0" lang="id-ID" sz="3600" b="1" i="0" u="none" strike="noStrike" kern="0" cap="none" spc="0" normalizeH="0" baseline="0" noProof="0" dirty="0">
                <a:ln>
                  <a:noFill/>
                </a:ln>
                <a:solidFill>
                  <a:srgbClr val="4BAF32"/>
                </a:solidFill>
                <a:effectLst/>
                <a:uLnTx/>
                <a:uFillTx/>
                <a:latin typeface="微软雅黑" panose="020B0503020204020204" pitchFamily="34" charset="-122"/>
                <a:ea typeface="微软雅黑" panose="020B0503020204020204" pitchFamily="34" charset="-122"/>
              </a:endParaRPr>
            </a:p>
          </p:txBody>
        </p:sp>
        <p:sp>
          <p:nvSpPr>
            <p:cNvPr id="28" name="Oval 19">
              <a:extLst>
                <a:ext uri="{FF2B5EF4-FFF2-40B4-BE49-F238E27FC236}">
                  <a16:creationId xmlns:a16="http://schemas.microsoft.com/office/drawing/2014/main" id="{A47928F6-9BD8-4242-BD2B-D06B48493475}"/>
                </a:ext>
              </a:extLst>
            </p:cNvPr>
            <p:cNvSpPr/>
            <p:nvPr/>
          </p:nvSpPr>
          <p:spPr>
            <a:xfrm>
              <a:off x="4620206" y="5321840"/>
              <a:ext cx="900000" cy="900000"/>
            </a:xfrm>
            <a:prstGeom prst="ellipse">
              <a:avLst/>
            </a:prstGeom>
            <a:noFill/>
            <a:ln w="19050" cap="flat" cmpd="sng" algn="ctr">
              <a:solidFill>
                <a:srgbClr val="4BAF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100" b="0" i="0" u="none" strike="noStrike" kern="0" cap="none" spc="0" normalizeH="0" baseline="0" noProof="0">
                <a:ln>
                  <a:noFill/>
                </a:ln>
                <a:solidFill>
                  <a:srgbClr val="4BAF32"/>
                </a:solidFill>
                <a:effectLst/>
                <a:uLnTx/>
                <a:uFillTx/>
                <a:latin typeface="Calibri" panose="020F0502020204030204"/>
              </a:endParaRPr>
            </a:p>
          </p:txBody>
        </p:sp>
      </p:grpSp>
      <p:grpSp>
        <p:nvGrpSpPr>
          <p:cNvPr id="29" name="Group 20">
            <a:extLst>
              <a:ext uri="{FF2B5EF4-FFF2-40B4-BE49-F238E27FC236}">
                <a16:creationId xmlns:a16="http://schemas.microsoft.com/office/drawing/2014/main" id="{C6045BCD-0882-4649-9970-9B1A8B9A1C62}"/>
              </a:ext>
            </a:extLst>
          </p:cNvPr>
          <p:cNvGrpSpPr>
            <a:grpSpLocks noChangeAspect="1"/>
          </p:cNvGrpSpPr>
          <p:nvPr/>
        </p:nvGrpSpPr>
        <p:grpSpPr>
          <a:xfrm>
            <a:off x="4185223" y="4918116"/>
            <a:ext cx="734682" cy="686013"/>
            <a:chOff x="7992013" y="5361716"/>
            <a:chExt cx="976314" cy="911638"/>
          </a:xfrm>
        </p:grpSpPr>
        <p:sp>
          <p:nvSpPr>
            <p:cNvPr id="30" name="TextBox 21">
              <a:extLst>
                <a:ext uri="{FF2B5EF4-FFF2-40B4-BE49-F238E27FC236}">
                  <a16:creationId xmlns:a16="http://schemas.microsoft.com/office/drawing/2014/main" id="{D9D0C5C3-46AB-4D44-8249-7F5A817C14D3}"/>
                </a:ext>
              </a:extLst>
            </p:cNvPr>
            <p:cNvSpPr txBox="1"/>
            <p:nvPr/>
          </p:nvSpPr>
          <p:spPr>
            <a:xfrm>
              <a:off x="7992013" y="5414449"/>
              <a:ext cx="976314" cy="85890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B7D"/>
                  </a:solidFill>
                  <a:effectLst/>
                  <a:uLnTx/>
                  <a:uFillTx/>
                  <a:latin typeface="微软雅黑" panose="020B0503020204020204" pitchFamily="34" charset="-122"/>
                  <a:ea typeface="微软雅黑" panose="020B0503020204020204" pitchFamily="34" charset="-122"/>
                </a:rPr>
                <a:t>3</a:t>
              </a:r>
              <a:endParaRPr kumimoji="0" lang="id-ID" sz="3600" b="1" i="0" u="none" strike="noStrike" kern="0" cap="none" spc="0" normalizeH="0" baseline="0" noProof="0" dirty="0">
                <a:ln>
                  <a:noFill/>
                </a:ln>
                <a:solidFill>
                  <a:srgbClr val="004B7D"/>
                </a:solidFill>
                <a:effectLst/>
                <a:uLnTx/>
                <a:uFillTx/>
                <a:latin typeface="微软雅黑" panose="020B0503020204020204" pitchFamily="34" charset="-122"/>
                <a:ea typeface="微软雅黑" panose="020B0503020204020204" pitchFamily="34" charset="-122"/>
              </a:endParaRPr>
            </a:p>
          </p:txBody>
        </p:sp>
        <p:sp>
          <p:nvSpPr>
            <p:cNvPr id="31" name="Oval 22">
              <a:extLst>
                <a:ext uri="{FF2B5EF4-FFF2-40B4-BE49-F238E27FC236}">
                  <a16:creationId xmlns:a16="http://schemas.microsoft.com/office/drawing/2014/main" id="{6B1397C9-7F51-4C27-8AAC-81FCE7C73181}"/>
                </a:ext>
              </a:extLst>
            </p:cNvPr>
            <p:cNvSpPr/>
            <p:nvPr/>
          </p:nvSpPr>
          <p:spPr>
            <a:xfrm>
              <a:off x="8041284" y="5361716"/>
              <a:ext cx="900000" cy="900000"/>
            </a:xfrm>
            <a:prstGeom prst="ellipse">
              <a:avLst/>
            </a:prstGeom>
            <a:noFill/>
            <a:ln w="19050" cap="flat" cmpd="sng" algn="ctr">
              <a:solidFill>
                <a:srgbClr val="1B4C9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100" b="0" i="0" u="none" strike="noStrike" kern="0" cap="none" spc="0" normalizeH="0" baseline="0" noProof="0">
                <a:ln>
                  <a:noFill/>
                </a:ln>
                <a:solidFill>
                  <a:srgbClr val="004B7D"/>
                </a:solidFill>
                <a:effectLst/>
                <a:uLnTx/>
                <a:uFillTx/>
                <a:latin typeface="Calibri" panose="020F0502020204030204"/>
              </a:endParaRPr>
            </a:p>
          </p:txBody>
        </p:sp>
      </p:grpSp>
      <p:sp>
        <p:nvSpPr>
          <p:cNvPr id="4" name="矩形 3">
            <a:extLst>
              <a:ext uri="{FF2B5EF4-FFF2-40B4-BE49-F238E27FC236}">
                <a16:creationId xmlns:a16="http://schemas.microsoft.com/office/drawing/2014/main" id="{15550774-60A3-4DA6-90C9-06D94D3773D6}"/>
              </a:ext>
            </a:extLst>
          </p:cNvPr>
          <p:cNvSpPr/>
          <p:nvPr/>
        </p:nvSpPr>
        <p:spPr>
          <a:xfrm>
            <a:off x="4959433" y="1821105"/>
            <a:ext cx="6546766" cy="1295355"/>
          </a:xfrm>
          <a:prstGeom prst="rect">
            <a:avLst/>
          </a:prstGeom>
        </p:spPr>
        <p:txBody>
          <a:bodyPr wrap="square">
            <a:spAutoFit/>
          </a:bodyPr>
          <a:lstStyle/>
          <a:p>
            <a:pPr>
              <a:lnSpc>
                <a:spcPts val="2400"/>
              </a:lnSpc>
            </a:pP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某企业员工上班后，班长组织班组成员召开班前会。会上班长首先观察每位员工的情绪，防护用品得穿着。简述了今天要做的主要工作，带领大家一起用 </a:t>
            </a:r>
            <a:r>
              <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KYT </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的方式进行危险预知的分析，一起确认可能存在的风险和相应的对策。按照点检表进行班前对设备的点检。</a:t>
            </a:r>
            <a:endParaRPr lang="zh-CN" altLang="en-US" sz="1600" dirty="0">
              <a:latin typeface="微软雅黑" panose="020B0503020204020204" pitchFamily="34" charset="-122"/>
              <a:ea typeface="微软雅黑" panose="020B0503020204020204" pitchFamily="34" charset="-122"/>
            </a:endParaRPr>
          </a:p>
        </p:txBody>
      </p:sp>
      <p:sp>
        <p:nvSpPr>
          <p:cNvPr id="33" name="TextBox 23">
            <a:extLst>
              <a:ext uri="{FF2B5EF4-FFF2-40B4-BE49-F238E27FC236}">
                <a16:creationId xmlns:a16="http://schemas.microsoft.com/office/drawing/2014/main" id="{8E974FDE-563C-447F-9A25-CB994CFC4999}"/>
              </a:ext>
            </a:extLst>
          </p:cNvPr>
          <p:cNvSpPr txBox="1"/>
          <p:nvPr/>
        </p:nvSpPr>
        <p:spPr>
          <a:xfrm>
            <a:off x="4985695" y="1421032"/>
            <a:ext cx="1694505"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工作安排</a:t>
            </a:r>
          </a:p>
        </p:txBody>
      </p:sp>
      <p:sp>
        <p:nvSpPr>
          <p:cNvPr id="34" name="矩形 33">
            <a:extLst>
              <a:ext uri="{FF2B5EF4-FFF2-40B4-BE49-F238E27FC236}">
                <a16:creationId xmlns:a16="http://schemas.microsoft.com/office/drawing/2014/main" id="{FF85C4A1-5B03-4082-BE0A-11550392BC6A}"/>
              </a:ext>
            </a:extLst>
          </p:cNvPr>
          <p:cNvSpPr/>
          <p:nvPr/>
        </p:nvSpPr>
        <p:spPr>
          <a:xfrm>
            <a:off x="4959432" y="3653612"/>
            <a:ext cx="6546767" cy="1295355"/>
          </a:xfrm>
          <a:prstGeom prst="rect">
            <a:avLst/>
          </a:prstGeom>
        </p:spPr>
        <p:txBody>
          <a:bodyPr wrap="square">
            <a:spAutoFit/>
          </a:bodyPr>
          <a:lstStyle/>
          <a:p>
            <a:pPr>
              <a:lnSpc>
                <a:spcPts val="2400"/>
              </a:lnSpc>
            </a:pP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启动设备，开始生产。班长一面观察设备运行的状况，一面观察人员的工作姿态。每周班长会和本班的员工讨论一次所存在的不安全行为并确定改进的目标。对所发现的隐患能及时消除的马上消除，不能立即消除的就上报给生产线管理人员，和与设备等相关部门一起讨论整改措施。</a:t>
            </a:r>
            <a:endParaRPr lang="zh-CN" altLang="en-US" sz="1600" dirty="0">
              <a:latin typeface="微软雅黑" panose="020B0503020204020204" pitchFamily="34" charset="-122"/>
              <a:ea typeface="微软雅黑" panose="020B0503020204020204" pitchFamily="34" charset="-122"/>
            </a:endParaRPr>
          </a:p>
        </p:txBody>
      </p:sp>
      <p:sp>
        <p:nvSpPr>
          <p:cNvPr id="35" name="TextBox 23">
            <a:extLst>
              <a:ext uri="{FF2B5EF4-FFF2-40B4-BE49-F238E27FC236}">
                <a16:creationId xmlns:a16="http://schemas.microsoft.com/office/drawing/2014/main" id="{6A7CD0EB-D1EC-4876-A8DB-73B7855CDEE8}"/>
              </a:ext>
            </a:extLst>
          </p:cNvPr>
          <p:cNvSpPr txBox="1"/>
          <p:nvPr/>
        </p:nvSpPr>
        <p:spPr>
          <a:xfrm>
            <a:off x="4954758" y="3282309"/>
            <a:ext cx="1694505"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生产运行</a:t>
            </a:r>
          </a:p>
        </p:txBody>
      </p:sp>
      <p:sp>
        <p:nvSpPr>
          <p:cNvPr id="36" name="矩形 35">
            <a:extLst>
              <a:ext uri="{FF2B5EF4-FFF2-40B4-BE49-F238E27FC236}">
                <a16:creationId xmlns:a16="http://schemas.microsoft.com/office/drawing/2014/main" id="{067F78BB-9A76-4C92-A5AA-183DCBC0165E}"/>
              </a:ext>
            </a:extLst>
          </p:cNvPr>
          <p:cNvSpPr/>
          <p:nvPr/>
        </p:nvSpPr>
        <p:spPr>
          <a:xfrm>
            <a:off x="4959432" y="5436863"/>
            <a:ext cx="6546767" cy="987578"/>
          </a:xfrm>
          <a:prstGeom prst="rect">
            <a:avLst/>
          </a:prstGeom>
        </p:spPr>
        <p:txBody>
          <a:bodyPr wrap="square">
            <a:spAutoFit/>
          </a:bodyPr>
          <a:lstStyle/>
          <a:p>
            <a:pPr>
              <a:lnSpc>
                <a:spcPts val="2400"/>
              </a:lnSpc>
            </a:pP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生产线管理人员依据班组对不安全行为的统计报告，对事故隐患的收集分析，归纳出每个月前三类的高发问题，作为本生产线要优先改进解决的安全事项。</a:t>
            </a:r>
          </a:p>
        </p:txBody>
      </p:sp>
      <p:sp>
        <p:nvSpPr>
          <p:cNvPr id="37" name="TextBox 23">
            <a:extLst>
              <a:ext uri="{FF2B5EF4-FFF2-40B4-BE49-F238E27FC236}">
                <a16:creationId xmlns:a16="http://schemas.microsoft.com/office/drawing/2014/main" id="{4ED3721B-F513-4490-BB17-183BC9A6C5C2}"/>
              </a:ext>
            </a:extLst>
          </p:cNvPr>
          <p:cNvSpPr txBox="1"/>
          <p:nvPr/>
        </p:nvSpPr>
        <p:spPr>
          <a:xfrm>
            <a:off x="4928268" y="5080926"/>
            <a:ext cx="1694505"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安全改进</a:t>
            </a:r>
          </a:p>
        </p:txBody>
      </p:sp>
    </p:spTree>
    <p:extLst>
      <p:ext uri="{BB962C8B-B14F-4D97-AF65-F5344CB8AC3E}">
        <p14:creationId xmlns:p14="http://schemas.microsoft.com/office/powerpoint/2010/main" val="468462878"/>
      </p:ext>
    </p:extLst>
  </p:cSld>
  <p:clrMapOvr>
    <a:masterClrMapping/>
  </p:clrMapOvr>
  <mc:AlternateContent xmlns:mc="http://schemas.openxmlformats.org/markup-compatibility/2006" xmlns:p14="http://schemas.microsoft.com/office/powerpoint/2010/main">
    <mc:Choice Requires="p14">
      <p:transition spd="slow" p14:dur="1600" advTm="15912">
        <p14:conveyor dir="l"/>
      </p:transition>
    </mc:Choice>
    <mc:Fallback xmlns="">
      <p:transition spd="slow" advTm="1591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三级安全管理网</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32" name="圆柱形">
            <a:extLst>
              <a:ext uri="{FF2B5EF4-FFF2-40B4-BE49-F238E27FC236}">
                <a16:creationId xmlns:a16="http://schemas.microsoft.com/office/drawing/2014/main" id="{F6BE3740-7691-46F6-8B6B-D9B525BD8C90}"/>
              </a:ext>
            </a:extLst>
          </p:cNvPr>
          <p:cNvSpPr/>
          <p:nvPr/>
        </p:nvSpPr>
        <p:spPr>
          <a:xfrm>
            <a:off x="3651276" y="1473303"/>
            <a:ext cx="7532619" cy="1216152"/>
          </a:xfrm>
          <a:prstGeom prst="can">
            <a:avLst>
              <a:gd name="adj" fmla="val 25000"/>
            </a:avLst>
          </a:prstGeom>
          <a:solidFill>
            <a:srgbClr val="4BAF32"/>
          </a:solidFill>
          <a:ln w="54999"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第一层级：公司级</a:t>
            </a:r>
          </a:p>
        </p:txBody>
      </p:sp>
      <p:sp>
        <p:nvSpPr>
          <p:cNvPr id="38" name="圆柱形">
            <a:extLst>
              <a:ext uri="{FF2B5EF4-FFF2-40B4-BE49-F238E27FC236}">
                <a16:creationId xmlns:a16="http://schemas.microsoft.com/office/drawing/2014/main" id="{DC63618B-9347-4A7F-8CD3-F354D51EBC17}"/>
              </a:ext>
            </a:extLst>
          </p:cNvPr>
          <p:cNvSpPr/>
          <p:nvPr/>
        </p:nvSpPr>
        <p:spPr>
          <a:xfrm>
            <a:off x="3664204" y="3285919"/>
            <a:ext cx="7532619" cy="1216152"/>
          </a:xfrm>
          <a:prstGeom prst="can">
            <a:avLst>
              <a:gd name="adj" fmla="val 25000"/>
            </a:avLst>
          </a:prstGeom>
          <a:solidFill>
            <a:srgbClr val="4BAF32"/>
          </a:solidFill>
          <a:ln w="54999"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第二层级：部门级</a:t>
            </a:r>
          </a:p>
        </p:txBody>
      </p:sp>
      <p:sp>
        <p:nvSpPr>
          <p:cNvPr id="39" name="圆柱形">
            <a:extLst>
              <a:ext uri="{FF2B5EF4-FFF2-40B4-BE49-F238E27FC236}">
                <a16:creationId xmlns:a16="http://schemas.microsoft.com/office/drawing/2014/main" id="{09026DC7-80BB-4FD3-9FA5-01F3BC73533C}"/>
              </a:ext>
            </a:extLst>
          </p:cNvPr>
          <p:cNvSpPr/>
          <p:nvPr/>
        </p:nvSpPr>
        <p:spPr>
          <a:xfrm>
            <a:off x="3507260" y="5065937"/>
            <a:ext cx="7532619" cy="1216152"/>
          </a:xfrm>
          <a:prstGeom prst="can">
            <a:avLst>
              <a:gd name="adj" fmla="val 25000"/>
            </a:avLst>
          </a:prstGeom>
          <a:solidFill>
            <a:srgbClr val="4BAF32"/>
          </a:solidFill>
          <a:ln w="54999"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第三层级：班组级</a:t>
            </a:r>
          </a:p>
        </p:txBody>
      </p:sp>
      <p:sp>
        <p:nvSpPr>
          <p:cNvPr id="40" name="上下箭头">
            <a:extLst>
              <a:ext uri="{FF2B5EF4-FFF2-40B4-BE49-F238E27FC236}">
                <a16:creationId xmlns:a16="http://schemas.microsoft.com/office/drawing/2014/main" id="{CFB3D135-963B-4F60-B19D-5BBEA2268514}"/>
              </a:ext>
            </a:extLst>
          </p:cNvPr>
          <p:cNvSpPr/>
          <p:nvPr/>
        </p:nvSpPr>
        <p:spPr>
          <a:xfrm>
            <a:off x="2071900" y="1473773"/>
            <a:ext cx="965720" cy="4808316"/>
          </a:xfrm>
          <a:prstGeom prst="upDownArrow">
            <a:avLst>
              <a:gd name="adj1" fmla="val 50000"/>
              <a:gd name="adj2" fmla="val -80632"/>
            </a:avLst>
          </a:prstGeom>
          <a:solidFill>
            <a:srgbClr val="FF5D5D"/>
          </a:solidFill>
          <a:ln w="54999" cap="flat" cmpd="thickThin">
            <a:solidFill>
              <a:srgbClr val="FF5D5D"/>
            </a:solidFill>
            <a:prstDash val="solid"/>
            <a:round/>
          </a:ln>
        </p:spPr>
      </p:sp>
      <p:sp>
        <p:nvSpPr>
          <p:cNvPr id="41" name="矩形">
            <a:extLst>
              <a:ext uri="{FF2B5EF4-FFF2-40B4-BE49-F238E27FC236}">
                <a16:creationId xmlns:a16="http://schemas.microsoft.com/office/drawing/2014/main" id="{66E54385-A6F2-4A92-8BCE-BC81A7429DA1}"/>
              </a:ext>
            </a:extLst>
          </p:cNvPr>
          <p:cNvSpPr/>
          <p:nvPr/>
        </p:nvSpPr>
        <p:spPr>
          <a:xfrm>
            <a:off x="1202156" y="2689455"/>
            <a:ext cx="611460" cy="2246769"/>
          </a:xfrm>
          <a:prstGeom prst="rect">
            <a:avLst/>
          </a:prstGeom>
          <a:solidFill>
            <a:srgbClr val="004B7D"/>
          </a:solidFill>
          <a:ln w="9525" cap="flat" cmpd="sng">
            <a:solidFill>
              <a:srgbClr val="2DA2BF"/>
            </a:solidFill>
            <a:prstDash val="solid"/>
            <a:round/>
          </a:ln>
          <a:effectLst/>
        </p:spPr>
        <p:txBody>
          <a:bodyPr vert="horz" wrap="square" lIns="91440" tIns="45720" rIns="91440" bIns="45720" anchor="t" anchorCtr="0">
            <a:spAutoFit/>
          </a:bodyPr>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有</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效</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地</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双</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项</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沟</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通</a:t>
            </a:r>
            <a:endParaRPr lang="en-US" altLang="zh-CN" sz="20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42" name="上箭头">
            <a:extLst>
              <a:ext uri="{FF2B5EF4-FFF2-40B4-BE49-F238E27FC236}">
                <a16:creationId xmlns:a16="http://schemas.microsoft.com/office/drawing/2014/main" id="{9520AFB3-A532-4747-A92E-264B5DDEECE6}"/>
              </a:ext>
            </a:extLst>
          </p:cNvPr>
          <p:cNvSpPr/>
          <p:nvPr/>
        </p:nvSpPr>
        <p:spPr>
          <a:xfrm>
            <a:off x="6238984" y="2782697"/>
            <a:ext cx="649953" cy="442579"/>
          </a:xfrm>
          <a:prstGeom prst="upArrow">
            <a:avLst>
              <a:gd name="adj1" fmla="val 50000"/>
              <a:gd name="adj2" fmla="val 51196"/>
            </a:avLst>
          </a:prstGeom>
          <a:solidFill>
            <a:srgbClr val="FF5D5D"/>
          </a:solidFill>
          <a:ln w="54999" cap="flat" cmpd="thickThin">
            <a:noFill/>
            <a:prstDash val="solid"/>
            <a:round/>
          </a:ln>
        </p:spPr>
      </p:sp>
      <p:sp>
        <p:nvSpPr>
          <p:cNvPr id="47" name="上箭头">
            <a:extLst>
              <a:ext uri="{FF2B5EF4-FFF2-40B4-BE49-F238E27FC236}">
                <a16:creationId xmlns:a16="http://schemas.microsoft.com/office/drawing/2014/main" id="{B674EEAC-91E7-43EB-A515-467CC407F37D}"/>
              </a:ext>
            </a:extLst>
          </p:cNvPr>
          <p:cNvSpPr/>
          <p:nvPr/>
        </p:nvSpPr>
        <p:spPr>
          <a:xfrm flipV="1">
            <a:off x="7473137" y="2814616"/>
            <a:ext cx="649953" cy="442579"/>
          </a:xfrm>
          <a:prstGeom prst="upArrow">
            <a:avLst>
              <a:gd name="adj1" fmla="val 50000"/>
              <a:gd name="adj2" fmla="val 51196"/>
            </a:avLst>
          </a:prstGeom>
          <a:solidFill>
            <a:srgbClr val="FF5D5D"/>
          </a:solidFill>
          <a:ln w="54999" cap="flat" cmpd="thickThin">
            <a:noFill/>
            <a:prstDash val="solid"/>
            <a:round/>
          </a:ln>
        </p:spPr>
      </p:sp>
      <p:sp>
        <p:nvSpPr>
          <p:cNvPr id="48" name="上箭头">
            <a:extLst>
              <a:ext uri="{FF2B5EF4-FFF2-40B4-BE49-F238E27FC236}">
                <a16:creationId xmlns:a16="http://schemas.microsoft.com/office/drawing/2014/main" id="{5105AA7E-01DB-4E48-9407-7F37D8C3E914}"/>
              </a:ext>
            </a:extLst>
          </p:cNvPr>
          <p:cNvSpPr/>
          <p:nvPr/>
        </p:nvSpPr>
        <p:spPr>
          <a:xfrm>
            <a:off x="6238984" y="4591439"/>
            <a:ext cx="649953" cy="442579"/>
          </a:xfrm>
          <a:prstGeom prst="upArrow">
            <a:avLst>
              <a:gd name="adj1" fmla="val 50000"/>
              <a:gd name="adj2" fmla="val 51196"/>
            </a:avLst>
          </a:prstGeom>
          <a:solidFill>
            <a:srgbClr val="FF5D5D"/>
          </a:solidFill>
          <a:ln w="54999" cap="flat" cmpd="thickThin">
            <a:noFill/>
            <a:prstDash val="solid"/>
            <a:round/>
          </a:ln>
        </p:spPr>
      </p:sp>
      <p:sp>
        <p:nvSpPr>
          <p:cNvPr id="49" name="上箭头">
            <a:extLst>
              <a:ext uri="{FF2B5EF4-FFF2-40B4-BE49-F238E27FC236}">
                <a16:creationId xmlns:a16="http://schemas.microsoft.com/office/drawing/2014/main" id="{00C43942-EBA4-4606-801A-4EAC70F3D428}"/>
              </a:ext>
            </a:extLst>
          </p:cNvPr>
          <p:cNvSpPr/>
          <p:nvPr/>
        </p:nvSpPr>
        <p:spPr>
          <a:xfrm flipV="1">
            <a:off x="7473137" y="4623358"/>
            <a:ext cx="649953" cy="442579"/>
          </a:xfrm>
          <a:prstGeom prst="upArrow">
            <a:avLst>
              <a:gd name="adj1" fmla="val 50000"/>
              <a:gd name="adj2" fmla="val 51196"/>
            </a:avLst>
          </a:prstGeom>
          <a:solidFill>
            <a:srgbClr val="FF5D5D"/>
          </a:solidFill>
          <a:ln w="54999" cap="flat" cmpd="thickThin">
            <a:noFill/>
            <a:prstDash val="solid"/>
            <a:round/>
          </a:ln>
        </p:spPr>
      </p:sp>
    </p:spTree>
    <p:extLst>
      <p:ext uri="{BB962C8B-B14F-4D97-AF65-F5344CB8AC3E}">
        <p14:creationId xmlns:p14="http://schemas.microsoft.com/office/powerpoint/2010/main" val="205558939"/>
      </p:ext>
    </p:extLst>
  </p:cSld>
  <p:clrMapOvr>
    <a:masterClrMapping/>
  </p:clrMapOvr>
  <mc:AlternateContent xmlns:mc="http://schemas.openxmlformats.org/markup-compatibility/2006" xmlns:p14="http://schemas.microsoft.com/office/powerpoint/2010/main">
    <mc:Choice Requires="p14">
      <p:transition spd="slow" p14:dur="1600" advTm="15912">
        <p14:conveyor dir="l"/>
      </p:transition>
    </mc:Choice>
    <mc:Fallback xmlns="">
      <p:transition spd="slow" advTm="1591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975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一线管理人员的选择、培育和使用</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8" name="îśḷîḍe">
            <a:extLst>
              <a:ext uri="{FF2B5EF4-FFF2-40B4-BE49-F238E27FC236}">
                <a16:creationId xmlns:a16="http://schemas.microsoft.com/office/drawing/2014/main" id="{9A8069F9-1692-46F0-9AF8-BCD2D81DC02C}"/>
              </a:ext>
            </a:extLst>
          </p:cNvPr>
          <p:cNvSpPr/>
          <p:nvPr/>
        </p:nvSpPr>
        <p:spPr bwMode="auto">
          <a:xfrm>
            <a:off x="4330871" y="1819582"/>
            <a:ext cx="3530260" cy="3530256"/>
          </a:xfrm>
          <a:prstGeom prst="ellipse">
            <a:avLst/>
          </a:prstGeom>
          <a:noFill/>
          <a:ln w="12700">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ïṡļîďê">
            <a:extLst>
              <a:ext uri="{FF2B5EF4-FFF2-40B4-BE49-F238E27FC236}">
                <a16:creationId xmlns:a16="http://schemas.microsoft.com/office/drawing/2014/main" id="{60C37A44-6B9E-4E74-A7EA-DCCB443CBA57}"/>
              </a:ext>
            </a:extLst>
          </p:cNvPr>
          <p:cNvSpPr/>
          <p:nvPr/>
        </p:nvSpPr>
        <p:spPr bwMode="auto">
          <a:xfrm>
            <a:off x="3781384" y="3049368"/>
            <a:ext cx="1071859" cy="1070686"/>
          </a:xfrm>
          <a:prstGeom prst="ellipse">
            <a:avLst/>
          </a:prstGeom>
          <a:solidFill>
            <a:srgbClr val="004B7D"/>
          </a:solidFill>
          <a:ln w="38100">
            <a:solidFill>
              <a:schemeClr val="bg1"/>
            </a:solidFill>
            <a:round/>
            <a:headEnd/>
            <a:tailEnd/>
          </a:ln>
        </p:spPr>
        <p:txBody>
          <a:bodyPr vert="horz" wrap="none" lIns="91440" tIns="45720" rIns="91440" bIns="45720" numCol="1" anchor="ctr" anchorCtr="0" compatLnSpc="1">
            <a:prstTxWarp prst="textNoShape">
              <a:avLst/>
            </a:prstTxWarp>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02</a:t>
            </a:r>
          </a:p>
        </p:txBody>
      </p:sp>
      <p:sp>
        <p:nvSpPr>
          <p:cNvPr id="20" name="ï$liḓé">
            <a:extLst>
              <a:ext uri="{FF2B5EF4-FFF2-40B4-BE49-F238E27FC236}">
                <a16:creationId xmlns:a16="http://schemas.microsoft.com/office/drawing/2014/main" id="{6B0F704E-86D2-42DA-AF84-41415D11C628}"/>
              </a:ext>
            </a:extLst>
          </p:cNvPr>
          <p:cNvSpPr/>
          <p:nvPr/>
        </p:nvSpPr>
        <p:spPr bwMode="auto">
          <a:xfrm>
            <a:off x="4671021" y="4589247"/>
            <a:ext cx="1071859" cy="1070686"/>
          </a:xfrm>
          <a:prstGeom prst="ellipse">
            <a:avLst/>
          </a:prstGeom>
          <a:solidFill>
            <a:srgbClr val="004B7D"/>
          </a:solidFill>
          <a:ln w="38100">
            <a:solidFill>
              <a:schemeClr val="bg1"/>
            </a:solidFill>
            <a:round/>
            <a:headEnd/>
            <a:tailEnd/>
          </a:ln>
        </p:spPr>
        <p:txBody>
          <a:bodyPr vert="horz" wrap="none" lIns="91440" tIns="45720" rIns="91440" bIns="45720" numCol="1" anchor="ctr" anchorCtr="0" compatLnSpc="1">
            <a:prstTxWarp prst="textNoShape">
              <a:avLst/>
            </a:prstTxWarp>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03</a:t>
            </a:r>
          </a:p>
        </p:txBody>
      </p:sp>
      <p:sp>
        <p:nvSpPr>
          <p:cNvPr id="21" name="iS1îḋê">
            <a:extLst>
              <a:ext uri="{FF2B5EF4-FFF2-40B4-BE49-F238E27FC236}">
                <a16:creationId xmlns:a16="http://schemas.microsoft.com/office/drawing/2014/main" id="{3C9C9017-F405-4E64-B998-FDE88B05A60D}"/>
              </a:ext>
            </a:extLst>
          </p:cNvPr>
          <p:cNvSpPr/>
          <p:nvPr/>
        </p:nvSpPr>
        <p:spPr bwMode="auto">
          <a:xfrm>
            <a:off x="6449121" y="4589247"/>
            <a:ext cx="1071859" cy="1070686"/>
          </a:xfrm>
          <a:prstGeom prst="ellipse">
            <a:avLst/>
          </a:prstGeom>
          <a:solidFill>
            <a:srgbClr val="004B7D"/>
          </a:solidFill>
          <a:ln w="38100">
            <a:solidFill>
              <a:schemeClr val="bg1"/>
            </a:solidFill>
            <a:round/>
            <a:headEnd/>
            <a:tailEnd/>
          </a:ln>
        </p:spPr>
        <p:txBody>
          <a:bodyPr vert="horz" wrap="none" lIns="91440" tIns="45720" rIns="91440" bIns="45720" numCol="1" anchor="ctr" anchorCtr="0" compatLnSpc="1">
            <a:prstTxWarp prst="textNoShape">
              <a:avLst/>
            </a:prstTxWarp>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04</a:t>
            </a:r>
          </a:p>
        </p:txBody>
      </p:sp>
      <p:sp>
        <p:nvSpPr>
          <p:cNvPr id="22" name="îśľîḍé">
            <a:extLst>
              <a:ext uri="{FF2B5EF4-FFF2-40B4-BE49-F238E27FC236}">
                <a16:creationId xmlns:a16="http://schemas.microsoft.com/office/drawing/2014/main" id="{31FA977B-63A8-4155-A1F6-193803C20715}"/>
              </a:ext>
            </a:extLst>
          </p:cNvPr>
          <p:cNvSpPr/>
          <p:nvPr/>
        </p:nvSpPr>
        <p:spPr bwMode="auto">
          <a:xfrm>
            <a:off x="7338757" y="3048782"/>
            <a:ext cx="1071859" cy="1070686"/>
          </a:xfrm>
          <a:prstGeom prst="ellipse">
            <a:avLst/>
          </a:prstGeom>
          <a:solidFill>
            <a:srgbClr val="004B7D"/>
          </a:solidFill>
          <a:ln w="38100">
            <a:solidFill>
              <a:schemeClr val="bg1"/>
            </a:solidFill>
            <a:round/>
            <a:headEnd/>
            <a:tailEnd/>
          </a:ln>
        </p:spPr>
        <p:txBody>
          <a:bodyPr vert="horz" wrap="none" lIns="91440" tIns="45720" rIns="91440" bIns="45720" numCol="1" anchor="ctr" anchorCtr="0" compatLnSpc="1">
            <a:prstTxWarp prst="textNoShape">
              <a:avLst/>
            </a:prstTxWarp>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05</a:t>
            </a:r>
          </a:p>
        </p:txBody>
      </p:sp>
      <p:sp>
        <p:nvSpPr>
          <p:cNvPr id="23" name="íṧ1íďê">
            <a:extLst>
              <a:ext uri="{FF2B5EF4-FFF2-40B4-BE49-F238E27FC236}">
                <a16:creationId xmlns:a16="http://schemas.microsoft.com/office/drawing/2014/main" id="{912A999B-C2F3-4F06-8BBE-71BA1EDE0F1E}"/>
              </a:ext>
            </a:extLst>
          </p:cNvPr>
          <p:cNvSpPr/>
          <p:nvPr/>
        </p:nvSpPr>
        <p:spPr bwMode="auto">
          <a:xfrm>
            <a:off x="6449121" y="1509487"/>
            <a:ext cx="1071859" cy="1070686"/>
          </a:xfrm>
          <a:prstGeom prst="ellipse">
            <a:avLst/>
          </a:prstGeom>
          <a:solidFill>
            <a:srgbClr val="004B7D"/>
          </a:solidFill>
          <a:ln w="38100">
            <a:solidFill>
              <a:schemeClr val="bg1"/>
            </a:solidFill>
            <a:round/>
            <a:headEnd/>
            <a:tailEnd/>
          </a:ln>
        </p:spPr>
        <p:txBody>
          <a:bodyPr vert="horz" wrap="none" lIns="91440" tIns="45720" rIns="91440" bIns="45720" numCol="1" anchor="ctr" anchorCtr="0" compatLnSpc="1">
            <a:prstTxWarp prst="textNoShape">
              <a:avLst/>
            </a:prstTxWarp>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06</a:t>
            </a:r>
          </a:p>
        </p:txBody>
      </p:sp>
      <p:sp>
        <p:nvSpPr>
          <p:cNvPr id="24" name="ï$ļiḓé">
            <a:extLst>
              <a:ext uri="{FF2B5EF4-FFF2-40B4-BE49-F238E27FC236}">
                <a16:creationId xmlns:a16="http://schemas.microsoft.com/office/drawing/2014/main" id="{C9AF917A-E1B6-4A3B-A325-DBD3B9DF1CC3}"/>
              </a:ext>
            </a:extLst>
          </p:cNvPr>
          <p:cNvSpPr/>
          <p:nvPr/>
        </p:nvSpPr>
        <p:spPr bwMode="auto">
          <a:xfrm>
            <a:off x="4671021" y="1509487"/>
            <a:ext cx="1071859" cy="1070686"/>
          </a:xfrm>
          <a:prstGeom prst="ellipse">
            <a:avLst/>
          </a:prstGeom>
          <a:solidFill>
            <a:srgbClr val="004B7D"/>
          </a:solidFill>
          <a:ln w="38100">
            <a:solidFill>
              <a:schemeClr val="bg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01</a:t>
            </a:r>
            <a:endParaRPr kumimoji="0" 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iṩḻíḋé">
            <a:extLst>
              <a:ext uri="{FF2B5EF4-FFF2-40B4-BE49-F238E27FC236}">
                <a16:creationId xmlns:a16="http://schemas.microsoft.com/office/drawing/2014/main" id="{95486BAD-AA76-4E8B-93EC-18B44BCAE596}"/>
              </a:ext>
            </a:extLst>
          </p:cNvPr>
          <p:cNvSpPr/>
          <p:nvPr/>
        </p:nvSpPr>
        <p:spPr bwMode="auto">
          <a:xfrm>
            <a:off x="5429250" y="2917960"/>
            <a:ext cx="1333500" cy="1333500"/>
          </a:xfrm>
          <a:prstGeom prst="ellipse">
            <a:avLst/>
          </a:prstGeom>
          <a:solidFill>
            <a:srgbClr val="4BAF32"/>
          </a:solidFill>
          <a:ln w="38100">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9" name="直接连接符 28">
            <a:extLst>
              <a:ext uri="{FF2B5EF4-FFF2-40B4-BE49-F238E27FC236}">
                <a16:creationId xmlns:a16="http://schemas.microsoft.com/office/drawing/2014/main" id="{E706DE04-356A-4F44-8693-BDDEBCC0A4E4}"/>
              </a:ext>
            </a:extLst>
          </p:cNvPr>
          <p:cNvCxnSpPr/>
          <p:nvPr/>
        </p:nvCxnSpPr>
        <p:spPr>
          <a:xfrm>
            <a:off x="8645353" y="2846491"/>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33D30FC-F75C-41EF-B392-BD55A5763D3A}"/>
              </a:ext>
            </a:extLst>
          </p:cNvPr>
          <p:cNvCxnSpPr/>
          <p:nvPr/>
        </p:nvCxnSpPr>
        <p:spPr>
          <a:xfrm>
            <a:off x="8645353" y="4514153"/>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BB70CC4-9235-414C-980D-9C138313F8CF}"/>
              </a:ext>
            </a:extLst>
          </p:cNvPr>
          <p:cNvCxnSpPr/>
          <p:nvPr/>
        </p:nvCxnSpPr>
        <p:spPr>
          <a:xfrm>
            <a:off x="678980" y="2846491"/>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9F021A4-E94B-4A9F-9817-2C61B1AA90F0}"/>
              </a:ext>
            </a:extLst>
          </p:cNvPr>
          <p:cNvCxnSpPr/>
          <p:nvPr/>
        </p:nvCxnSpPr>
        <p:spPr>
          <a:xfrm>
            <a:off x="678980" y="4514153"/>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0AD57B85-9F9A-40F4-957B-688B09F080E4}"/>
              </a:ext>
            </a:extLst>
          </p:cNvPr>
          <p:cNvSpPr txBox="1"/>
          <p:nvPr/>
        </p:nvSpPr>
        <p:spPr>
          <a:xfrm>
            <a:off x="901700" y="1509487"/>
            <a:ext cx="1701800" cy="523179"/>
          </a:xfrm>
          <a:prstGeom prst="rect">
            <a:avLst/>
          </a:prstGeom>
          <a:noFill/>
        </p:spPr>
        <p:txBody>
          <a:bodyPr wrap="square" rtlCol="0">
            <a:spAutoFit/>
          </a:bodyPr>
          <a:lstStyle/>
          <a:p>
            <a:endParaRPr lang="zh-CN" altLang="en-US" dirty="0"/>
          </a:p>
        </p:txBody>
      </p:sp>
      <p:sp>
        <p:nvSpPr>
          <p:cNvPr id="94" name="worker-with-safety-helmet_1987">
            <a:extLst>
              <a:ext uri="{FF2B5EF4-FFF2-40B4-BE49-F238E27FC236}">
                <a16:creationId xmlns:a16="http://schemas.microsoft.com/office/drawing/2014/main" id="{8BC9A2D0-4902-4303-B5D7-A9CA36F1671D}"/>
              </a:ext>
            </a:extLst>
          </p:cNvPr>
          <p:cNvSpPr>
            <a:spLocks noChangeAspect="1"/>
          </p:cNvSpPr>
          <p:nvPr/>
        </p:nvSpPr>
        <p:spPr bwMode="auto">
          <a:xfrm>
            <a:off x="5861328" y="3279282"/>
            <a:ext cx="469343" cy="609685"/>
          </a:xfrm>
          <a:custGeom>
            <a:avLst/>
            <a:gdLst>
              <a:gd name="connsiteX0" fmla="*/ 0 w 465427"/>
              <a:gd name="connsiteY0" fmla="*/ 232587 h 604598"/>
              <a:gd name="connsiteX1" fmla="*/ 465427 w 465427"/>
              <a:gd name="connsiteY1" fmla="*/ 232587 h 604598"/>
              <a:gd name="connsiteX2" fmla="*/ 465427 w 465427"/>
              <a:gd name="connsiteY2" fmla="*/ 271338 h 604598"/>
              <a:gd name="connsiteX3" fmla="*/ 413713 w 465427"/>
              <a:gd name="connsiteY3" fmla="*/ 271338 h 604598"/>
              <a:gd name="connsiteX4" fmla="*/ 416299 w 465427"/>
              <a:gd name="connsiteY4" fmla="*/ 281672 h 604598"/>
              <a:gd name="connsiteX5" fmla="*/ 416299 w 465427"/>
              <a:gd name="connsiteY5" fmla="*/ 284255 h 604598"/>
              <a:gd name="connsiteX6" fmla="*/ 416299 w 465427"/>
              <a:gd name="connsiteY6" fmla="*/ 286839 h 604598"/>
              <a:gd name="connsiteX7" fmla="*/ 416299 w 465427"/>
              <a:gd name="connsiteY7" fmla="*/ 292006 h 604598"/>
              <a:gd name="connsiteX8" fmla="*/ 416299 w 465427"/>
              <a:gd name="connsiteY8" fmla="*/ 302339 h 604598"/>
              <a:gd name="connsiteX9" fmla="*/ 408542 w 465427"/>
              <a:gd name="connsiteY9" fmla="*/ 354008 h 604598"/>
              <a:gd name="connsiteX10" fmla="*/ 408542 w 465427"/>
              <a:gd name="connsiteY10" fmla="*/ 416009 h 604598"/>
              <a:gd name="connsiteX11" fmla="*/ 395613 w 465427"/>
              <a:gd name="connsiteY11" fmla="*/ 447010 h 604598"/>
              <a:gd name="connsiteX12" fmla="*/ 224957 w 465427"/>
              <a:gd name="connsiteY12" fmla="*/ 604598 h 604598"/>
              <a:gd name="connsiteX13" fmla="*/ 67229 w 465427"/>
              <a:gd name="connsiteY13" fmla="*/ 447010 h 604598"/>
              <a:gd name="connsiteX14" fmla="*/ 54300 w 465427"/>
              <a:gd name="connsiteY14" fmla="*/ 416009 h 604598"/>
              <a:gd name="connsiteX15" fmla="*/ 54300 w 465427"/>
              <a:gd name="connsiteY15" fmla="*/ 351424 h 604598"/>
              <a:gd name="connsiteX16" fmla="*/ 56886 w 465427"/>
              <a:gd name="connsiteY16" fmla="*/ 348841 h 604598"/>
              <a:gd name="connsiteX17" fmla="*/ 51714 w 465427"/>
              <a:gd name="connsiteY17" fmla="*/ 289422 h 604598"/>
              <a:gd name="connsiteX18" fmla="*/ 51714 w 465427"/>
              <a:gd name="connsiteY18" fmla="*/ 281672 h 604598"/>
              <a:gd name="connsiteX19" fmla="*/ 51714 w 465427"/>
              <a:gd name="connsiteY19" fmla="*/ 271338 h 604598"/>
              <a:gd name="connsiteX20" fmla="*/ 0 w 465427"/>
              <a:gd name="connsiteY20" fmla="*/ 271338 h 604598"/>
              <a:gd name="connsiteX21" fmla="*/ 239240 w 465427"/>
              <a:gd name="connsiteY21" fmla="*/ 408 h 604598"/>
              <a:gd name="connsiteX22" fmla="*/ 268819 w 465427"/>
              <a:gd name="connsiteY22" fmla="*/ 8037 h 604598"/>
              <a:gd name="connsiteX23" fmla="*/ 261061 w 465427"/>
              <a:gd name="connsiteY23" fmla="*/ 147541 h 604598"/>
              <a:gd name="connsiteX24" fmla="*/ 289508 w 465427"/>
              <a:gd name="connsiteY24" fmla="*/ 36454 h 604598"/>
              <a:gd name="connsiteX25" fmla="*/ 426573 w 465427"/>
              <a:gd name="connsiteY25" fmla="*/ 217293 h 604598"/>
              <a:gd name="connsiteX26" fmla="*/ 33481 w 465427"/>
              <a:gd name="connsiteY26" fmla="*/ 217293 h 604598"/>
              <a:gd name="connsiteX27" fmla="*/ 167960 w 465427"/>
              <a:gd name="connsiteY27" fmla="*/ 36454 h 604598"/>
              <a:gd name="connsiteX28" fmla="*/ 198994 w 465427"/>
              <a:gd name="connsiteY28" fmla="*/ 147541 h 604598"/>
              <a:gd name="connsiteX29" fmla="*/ 191235 w 465427"/>
              <a:gd name="connsiteY29" fmla="*/ 8037 h 604598"/>
              <a:gd name="connsiteX30" fmla="*/ 239240 w 465427"/>
              <a:gd name="connsiteY30" fmla="*/ 408 h 6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427" h="604598">
                <a:moveTo>
                  <a:pt x="0" y="232587"/>
                </a:moveTo>
                <a:lnTo>
                  <a:pt x="465427" y="232587"/>
                </a:lnTo>
                <a:lnTo>
                  <a:pt x="465427" y="271338"/>
                </a:lnTo>
                <a:lnTo>
                  <a:pt x="413713" y="271338"/>
                </a:lnTo>
                <a:lnTo>
                  <a:pt x="416299" y="281672"/>
                </a:lnTo>
                <a:cubicBezTo>
                  <a:pt x="416299" y="281672"/>
                  <a:pt x="416299" y="284255"/>
                  <a:pt x="416299" y="284255"/>
                </a:cubicBezTo>
                <a:lnTo>
                  <a:pt x="416299" y="286839"/>
                </a:lnTo>
                <a:cubicBezTo>
                  <a:pt x="416299" y="286839"/>
                  <a:pt x="416299" y="289422"/>
                  <a:pt x="416299" y="292006"/>
                </a:cubicBezTo>
                <a:cubicBezTo>
                  <a:pt x="416299" y="294589"/>
                  <a:pt x="416299" y="299756"/>
                  <a:pt x="416299" y="302339"/>
                </a:cubicBezTo>
                <a:cubicBezTo>
                  <a:pt x="413713" y="323007"/>
                  <a:pt x="411127" y="341090"/>
                  <a:pt x="408542" y="354008"/>
                </a:cubicBezTo>
                <a:cubicBezTo>
                  <a:pt x="418885" y="369508"/>
                  <a:pt x="413713" y="395342"/>
                  <a:pt x="408542" y="416009"/>
                </a:cubicBezTo>
                <a:cubicBezTo>
                  <a:pt x="405956" y="431510"/>
                  <a:pt x="400785" y="441843"/>
                  <a:pt x="395613" y="447010"/>
                </a:cubicBezTo>
                <a:cubicBezTo>
                  <a:pt x="377513" y="532263"/>
                  <a:pt x="302528" y="604598"/>
                  <a:pt x="224957" y="604598"/>
                </a:cubicBezTo>
                <a:cubicBezTo>
                  <a:pt x="155143" y="604598"/>
                  <a:pt x="80157" y="532263"/>
                  <a:pt x="67229" y="447010"/>
                </a:cubicBezTo>
                <a:cubicBezTo>
                  <a:pt x="62057" y="441843"/>
                  <a:pt x="56886" y="431510"/>
                  <a:pt x="54300" y="416009"/>
                </a:cubicBezTo>
                <a:cubicBezTo>
                  <a:pt x="49129" y="397925"/>
                  <a:pt x="41372" y="369508"/>
                  <a:pt x="54300" y="351424"/>
                </a:cubicBezTo>
                <a:cubicBezTo>
                  <a:pt x="54300" y="351424"/>
                  <a:pt x="56886" y="351424"/>
                  <a:pt x="56886" y="348841"/>
                </a:cubicBezTo>
                <a:cubicBezTo>
                  <a:pt x="49129" y="304923"/>
                  <a:pt x="46543" y="299756"/>
                  <a:pt x="51714" y="289422"/>
                </a:cubicBezTo>
                <a:cubicBezTo>
                  <a:pt x="51714" y="286839"/>
                  <a:pt x="51714" y="281672"/>
                  <a:pt x="51714" y="281672"/>
                </a:cubicBezTo>
                <a:lnTo>
                  <a:pt x="51714" y="271338"/>
                </a:lnTo>
                <a:lnTo>
                  <a:pt x="0" y="271338"/>
                </a:lnTo>
                <a:close/>
                <a:moveTo>
                  <a:pt x="239240" y="408"/>
                </a:moveTo>
                <a:cubicBezTo>
                  <a:pt x="248454" y="1255"/>
                  <a:pt x="258475" y="3516"/>
                  <a:pt x="268819" y="8037"/>
                </a:cubicBezTo>
                <a:lnTo>
                  <a:pt x="261061" y="147541"/>
                </a:lnTo>
                <a:lnTo>
                  <a:pt x="289508" y="36454"/>
                </a:lnTo>
                <a:cubicBezTo>
                  <a:pt x="372264" y="59705"/>
                  <a:pt x="426573" y="126873"/>
                  <a:pt x="426573" y="217293"/>
                </a:cubicBezTo>
                <a:lnTo>
                  <a:pt x="33481" y="217293"/>
                </a:lnTo>
                <a:cubicBezTo>
                  <a:pt x="33481" y="126873"/>
                  <a:pt x="85204" y="59705"/>
                  <a:pt x="167960" y="36454"/>
                </a:cubicBezTo>
                <a:lnTo>
                  <a:pt x="198994" y="147541"/>
                </a:lnTo>
                <a:lnTo>
                  <a:pt x="191235" y="8037"/>
                </a:lnTo>
                <a:cubicBezTo>
                  <a:pt x="191235" y="8037"/>
                  <a:pt x="211601" y="-2135"/>
                  <a:pt x="239240" y="408"/>
                </a:cubicBezTo>
                <a:close/>
              </a:path>
            </a:pathLst>
          </a:custGeom>
          <a:solidFill>
            <a:schemeClr val="bg1"/>
          </a:solidFill>
          <a:ln>
            <a:noFill/>
          </a:ln>
        </p:spPr>
      </p:sp>
      <p:sp>
        <p:nvSpPr>
          <p:cNvPr id="3" name="文本框 2">
            <a:extLst>
              <a:ext uri="{FF2B5EF4-FFF2-40B4-BE49-F238E27FC236}">
                <a16:creationId xmlns:a16="http://schemas.microsoft.com/office/drawing/2014/main" id="{CAE57978-FDF4-4502-9D87-8019A06CC5B9}"/>
              </a:ext>
            </a:extLst>
          </p:cNvPr>
          <p:cNvSpPr txBox="1"/>
          <p:nvPr/>
        </p:nvSpPr>
        <p:spPr>
          <a:xfrm>
            <a:off x="606737" y="1714551"/>
            <a:ext cx="1851593" cy="369332"/>
          </a:xfrm>
          <a:prstGeom prst="rect">
            <a:avLst/>
          </a:prstGeom>
          <a:noFill/>
        </p:spPr>
        <p:txBody>
          <a:bodyPr wrap="square" rtlCol="0">
            <a:spAutoFit/>
          </a:bodyPr>
          <a:lstStyle/>
          <a:p>
            <a:r>
              <a:rPr lang="zh-CN" altLang="en-US" b="1" dirty="0">
                <a:solidFill>
                  <a:srgbClr val="004B7D"/>
                </a:solidFill>
                <a:latin typeface="微软雅黑" panose="020B0503020204020204" pitchFamily="34" charset="-122"/>
                <a:ea typeface="微软雅黑" panose="020B0503020204020204" pitchFamily="34" charset="-122"/>
              </a:rPr>
              <a:t>班组长选聘程序</a:t>
            </a:r>
          </a:p>
        </p:txBody>
      </p:sp>
      <p:sp>
        <p:nvSpPr>
          <p:cNvPr id="95" name="文本框 94">
            <a:extLst>
              <a:ext uri="{FF2B5EF4-FFF2-40B4-BE49-F238E27FC236}">
                <a16:creationId xmlns:a16="http://schemas.microsoft.com/office/drawing/2014/main" id="{9BB22DE0-3A41-48F1-8D2C-A57B5E02C150}"/>
              </a:ext>
            </a:extLst>
          </p:cNvPr>
          <p:cNvSpPr txBox="1"/>
          <p:nvPr/>
        </p:nvSpPr>
        <p:spPr>
          <a:xfrm>
            <a:off x="606737" y="2145449"/>
            <a:ext cx="3358043" cy="634917"/>
          </a:xfrm>
          <a:prstGeom prst="rect">
            <a:avLst/>
          </a:prstGeom>
          <a:noFill/>
        </p:spPr>
        <p:txBody>
          <a:bodyPr wrap="square" rtlCol="0">
            <a:spAutoFit/>
          </a:bodyPr>
          <a:lstStyle/>
          <a:p>
            <a:pPr>
              <a:lnSpc>
                <a:spcPts val="2200"/>
              </a:lnSpc>
            </a:pPr>
            <a:r>
              <a:rPr lang="zh-CN" altLang="en-US" sz="1600" dirty="0">
                <a:latin typeface="微软雅黑" panose="020B0503020204020204" pitchFamily="34" charset="-122"/>
                <a:ea typeface="微软雅黑" panose="020B0503020204020204" pitchFamily="34" charset="-122"/>
              </a:rPr>
              <a:t>班组长公开选拔工作要认真贯彻民主管理原则</a:t>
            </a:r>
          </a:p>
        </p:txBody>
      </p:sp>
      <p:sp>
        <p:nvSpPr>
          <p:cNvPr id="96" name="文本框 95">
            <a:extLst>
              <a:ext uri="{FF2B5EF4-FFF2-40B4-BE49-F238E27FC236}">
                <a16:creationId xmlns:a16="http://schemas.microsoft.com/office/drawing/2014/main" id="{F70EFC4D-ACE2-429E-97CF-B3E81431C23C}"/>
              </a:ext>
            </a:extLst>
          </p:cNvPr>
          <p:cNvSpPr txBox="1"/>
          <p:nvPr/>
        </p:nvSpPr>
        <p:spPr>
          <a:xfrm>
            <a:off x="901700" y="3029915"/>
            <a:ext cx="1701800" cy="523179"/>
          </a:xfrm>
          <a:prstGeom prst="rect">
            <a:avLst/>
          </a:prstGeom>
          <a:noFill/>
        </p:spPr>
        <p:txBody>
          <a:bodyPr wrap="square" rtlCol="0">
            <a:spAutoFit/>
          </a:bodyPr>
          <a:lstStyle/>
          <a:p>
            <a:endParaRPr lang="zh-CN" altLang="en-US" dirty="0"/>
          </a:p>
        </p:txBody>
      </p:sp>
      <p:sp>
        <p:nvSpPr>
          <p:cNvPr id="97" name="文本框 96">
            <a:extLst>
              <a:ext uri="{FF2B5EF4-FFF2-40B4-BE49-F238E27FC236}">
                <a16:creationId xmlns:a16="http://schemas.microsoft.com/office/drawing/2014/main" id="{AE5E180A-B300-4AC3-909B-5855C89B6489}"/>
              </a:ext>
            </a:extLst>
          </p:cNvPr>
          <p:cNvSpPr txBox="1"/>
          <p:nvPr/>
        </p:nvSpPr>
        <p:spPr>
          <a:xfrm>
            <a:off x="606737" y="3234979"/>
            <a:ext cx="1851593" cy="369332"/>
          </a:xfrm>
          <a:prstGeom prst="rect">
            <a:avLst/>
          </a:prstGeom>
          <a:noFill/>
        </p:spPr>
        <p:txBody>
          <a:bodyPr wrap="square" rtlCol="0">
            <a:spAutoFit/>
          </a:bodyPr>
          <a:lstStyle/>
          <a:p>
            <a:r>
              <a:rPr lang="zh-CN" altLang="en-US" b="1" dirty="0">
                <a:solidFill>
                  <a:srgbClr val="004B7D"/>
                </a:solidFill>
                <a:latin typeface="微软雅黑" panose="020B0503020204020204" pitchFamily="34" charset="-122"/>
                <a:ea typeface="微软雅黑" panose="020B0503020204020204" pitchFamily="34" charset="-122"/>
              </a:rPr>
              <a:t>班组长任职条件</a:t>
            </a:r>
          </a:p>
        </p:txBody>
      </p:sp>
      <p:sp>
        <p:nvSpPr>
          <p:cNvPr id="98" name="文本框 97">
            <a:extLst>
              <a:ext uri="{FF2B5EF4-FFF2-40B4-BE49-F238E27FC236}">
                <a16:creationId xmlns:a16="http://schemas.microsoft.com/office/drawing/2014/main" id="{B734DC4B-D993-4A85-8548-54FCA3BD0E81}"/>
              </a:ext>
            </a:extLst>
          </p:cNvPr>
          <p:cNvSpPr txBox="1"/>
          <p:nvPr/>
        </p:nvSpPr>
        <p:spPr>
          <a:xfrm>
            <a:off x="606737" y="3665877"/>
            <a:ext cx="2947379" cy="58477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热爱工作、熟悉工艺、团结同事</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9" name="文本框 98">
            <a:extLst>
              <a:ext uri="{FF2B5EF4-FFF2-40B4-BE49-F238E27FC236}">
                <a16:creationId xmlns:a16="http://schemas.microsoft.com/office/drawing/2014/main" id="{37489A8D-8DF0-4336-823B-BCEF1A089EF2}"/>
              </a:ext>
            </a:extLst>
          </p:cNvPr>
          <p:cNvSpPr txBox="1"/>
          <p:nvPr/>
        </p:nvSpPr>
        <p:spPr>
          <a:xfrm>
            <a:off x="606737" y="4748338"/>
            <a:ext cx="1851593" cy="369332"/>
          </a:xfrm>
          <a:prstGeom prst="rect">
            <a:avLst/>
          </a:prstGeom>
          <a:noFill/>
        </p:spPr>
        <p:txBody>
          <a:bodyPr wrap="square" rtlCol="0">
            <a:spAutoFit/>
          </a:bodyPr>
          <a:lstStyle/>
          <a:p>
            <a:r>
              <a:rPr lang="zh-CN" altLang="en-US" b="1" dirty="0">
                <a:solidFill>
                  <a:srgbClr val="004B7D"/>
                </a:solidFill>
                <a:latin typeface="微软雅黑" panose="020B0503020204020204" pitchFamily="34" charset="-122"/>
                <a:ea typeface="微软雅黑" panose="020B0503020204020204" pitchFamily="34" charset="-122"/>
              </a:rPr>
              <a:t>班组长选评要求</a:t>
            </a:r>
          </a:p>
        </p:txBody>
      </p:sp>
      <p:sp>
        <p:nvSpPr>
          <p:cNvPr id="100" name="文本框 99">
            <a:extLst>
              <a:ext uri="{FF2B5EF4-FFF2-40B4-BE49-F238E27FC236}">
                <a16:creationId xmlns:a16="http://schemas.microsoft.com/office/drawing/2014/main" id="{C77BECA0-9F6B-4BA8-A9BA-05C76BD490CE}"/>
              </a:ext>
            </a:extLst>
          </p:cNvPr>
          <p:cNvSpPr txBox="1"/>
          <p:nvPr/>
        </p:nvSpPr>
        <p:spPr>
          <a:xfrm>
            <a:off x="606737" y="5179236"/>
            <a:ext cx="2947379" cy="830997"/>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将符合班组长评选条件的职工和自我推荐职工，纳入班组长候选人名单。</a:t>
            </a:r>
          </a:p>
        </p:txBody>
      </p:sp>
      <p:sp>
        <p:nvSpPr>
          <p:cNvPr id="101" name="文本框 100">
            <a:extLst>
              <a:ext uri="{FF2B5EF4-FFF2-40B4-BE49-F238E27FC236}">
                <a16:creationId xmlns:a16="http://schemas.microsoft.com/office/drawing/2014/main" id="{2C949547-7DD6-4B50-B80A-D5D9E114617C}"/>
              </a:ext>
            </a:extLst>
          </p:cNvPr>
          <p:cNvSpPr txBox="1"/>
          <p:nvPr/>
        </p:nvSpPr>
        <p:spPr>
          <a:xfrm>
            <a:off x="8862335" y="1509487"/>
            <a:ext cx="1701800" cy="523179"/>
          </a:xfrm>
          <a:prstGeom prst="rect">
            <a:avLst/>
          </a:prstGeom>
          <a:noFill/>
        </p:spPr>
        <p:txBody>
          <a:bodyPr wrap="square" rtlCol="0">
            <a:spAutoFit/>
          </a:bodyPr>
          <a:lstStyle/>
          <a:p>
            <a:endParaRPr lang="zh-CN" altLang="en-US" dirty="0"/>
          </a:p>
        </p:txBody>
      </p:sp>
      <p:sp>
        <p:nvSpPr>
          <p:cNvPr id="102" name="文本框 101">
            <a:extLst>
              <a:ext uri="{FF2B5EF4-FFF2-40B4-BE49-F238E27FC236}">
                <a16:creationId xmlns:a16="http://schemas.microsoft.com/office/drawing/2014/main" id="{887FA6C5-4D25-4355-8F0B-DF19F311FFD4}"/>
              </a:ext>
            </a:extLst>
          </p:cNvPr>
          <p:cNvSpPr txBox="1"/>
          <p:nvPr/>
        </p:nvSpPr>
        <p:spPr>
          <a:xfrm>
            <a:off x="8567372" y="1714551"/>
            <a:ext cx="2722928" cy="369332"/>
          </a:xfrm>
          <a:prstGeom prst="rect">
            <a:avLst/>
          </a:prstGeom>
          <a:noFill/>
        </p:spPr>
        <p:txBody>
          <a:bodyPr wrap="square" rtlCol="0">
            <a:spAutoFit/>
          </a:bodyPr>
          <a:lstStyle/>
          <a:p>
            <a:r>
              <a:rPr lang="zh-CN" altLang="en-US" b="1" dirty="0">
                <a:solidFill>
                  <a:srgbClr val="004B7D"/>
                </a:solidFill>
                <a:latin typeface="微软雅黑" panose="020B0503020204020204" pitchFamily="34" charset="-122"/>
                <a:ea typeface="微软雅黑" panose="020B0503020204020204" pitchFamily="34" charset="-122"/>
              </a:rPr>
              <a:t>班组长应当履行职责</a:t>
            </a:r>
          </a:p>
        </p:txBody>
      </p:sp>
      <p:sp>
        <p:nvSpPr>
          <p:cNvPr id="103" name="文本框 102">
            <a:extLst>
              <a:ext uri="{FF2B5EF4-FFF2-40B4-BE49-F238E27FC236}">
                <a16:creationId xmlns:a16="http://schemas.microsoft.com/office/drawing/2014/main" id="{728263AC-EF33-42B3-B156-2B6EFAFACA1B}"/>
              </a:ext>
            </a:extLst>
          </p:cNvPr>
          <p:cNvSpPr txBox="1"/>
          <p:nvPr/>
        </p:nvSpPr>
        <p:spPr>
          <a:xfrm>
            <a:off x="8567372" y="2145449"/>
            <a:ext cx="3358043" cy="352789"/>
          </a:xfrm>
          <a:prstGeom prst="rect">
            <a:avLst/>
          </a:prstGeom>
          <a:noFill/>
        </p:spPr>
        <p:txBody>
          <a:bodyPr wrap="square" rtlCol="0">
            <a:spAutoFit/>
          </a:bodyPr>
          <a:lstStyle/>
          <a:p>
            <a:pPr>
              <a:lnSpc>
                <a:spcPts val="2200"/>
              </a:lnSpc>
            </a:pPr>
            <a:r>
              <a:rPr lang="zh-CN" altLang="en-US" sz="1600" dirty="0">
                <a:latin typeface="微软雅黑" panose="020B0503020204020204" pitchFamily="34" charset="-122"/>
                <a:ea typeface="微软雅黑" panose="020B0503020204020204" pitchFamily="34" charset="-122"/>
              </a:rPr>
              <a:t>安全、环保、稳定组织生产</a:t>
            </a:r>
          </a:p>
        </p:txBody>
      </p:sp>
      <p:sp>
        <p:nvSpPr>
          <p:cNvPr id="104" name="文本框 103">
            <a:extLst>
              <a:ext uri="{FF2B5EF4-FFF2-40B4-BE49-F238E27FC236}">
                <a16:creationId xmlns:a16="http://schemas.microsoft.com/office/drawing/2014/main" id="{84DECD2C-F1EA-4206-ABEF-BDFA3A909617}"/>
              </a:ext>
            </a:extLst>
          </p:cNvPr>
          <p:cNvSpPr txBox="1"/>
          <p:nvPr/>
        </p:nvSpPr>
        <p:spPr>
          <a:xfrm>
            <a:off x="8862335" y="2968349"/>
            <a:ext cx="1701800" cy="523179"/>
          </a:xfrm>
          <a:prstGeom prst="rect">
            <a:avLst/>
          </a:prstGeom>
          <a:noFill/>
        </p:spPr>
        <p:txBody>
          <a:bodyPr wrap="square" rtlCol="0">
            <a:spAutoFit/>
          </a:bodyPr>
          <a:lstStyle/>
          <a:p>
            <a:endParaRPr lang="zh-CN" altLang="en-US" dirty="0"/>
          </a:p>
        </p:txBody>
      </p:sp>
      <p:sp>
        <p:nvSpPr>
          <p:cNvPr id="105" name="文本框 104">
            <a:extLst>
              <a:ext uri="{FF2B5EF4-FFF2-40B4-BE49-F238E27FC236}">
                <a16:creationId xmlns:a16="http://schemas.microsoft.com/office/drawing/2014/main" id="{97AFA1C0-C210-4FF1-BC14-C0A972EA3D30}"/>
              </a:ext>
            </a:extLst>
          </p:cNvPr>
          <p:cNvSpPr txBox="1"/>
          <p:nvPr/>
        </p:nvSpPr>
        <p:spPr>
          <a:xfrm>
            <a:off x="8567372" y="3173413"/>
            <a:ext cx="2722928" cy="369332"/>
          </a:xfrm>
          <a:prstGeom prst="rect">
            <a:avLst/>
          </a:prstGeom>
          <a:noFill/>
        </p:spPr>
        <p:txBody>
          <a:bodyPr wrap="square" rtlCol="0">
            <a:spAutoFit/>
          </a:bodyPr>
          <a:lstStyle/>
          <a:p>
            <a:r>
              <a:rPr lang="zh-CN" altLang="en-US" b="1" dirty="0">
                <a:solidFill>
                  <a:srgbClr val="004B7D"/>
                </a:solidFill>
                <a:latin typeface="微软雅黑" panose="020B0503020204020204" pitchFamily="34" charset="-122"/>
                <a:ea typeface="微软雅黑" panose="020B0503020204020204" pitchFamily="34" charset="-122"/>
              </a:rPr>
              <a:t>班组长任用应当遵循原则</a:t>
            </a:r>
          </a:p>
        </p:txBody>
      </p:sp>
      <p:sp>
        <p:nvSpPr>
          <p:cNvPr id="106" name="文本框 105">
            <a:extLst>
              <a:ext uri="{FF2B5EF4-FFF2-40B4-BE49-F238E27FC236}">
                <a16:creationId xmlns:a16="http://schemas.microsoft.com/office/drawing/2014/main" id="{292F2FD6-F739-4B73-9864-DDF42A23988C}"/>
              </a:ext>
            </a:extLst>
          </p:cNvPr>
          <p:cNvSpPr txBox="1"/>
          <p:nvPr/>
        </p:nvSpPr>
        <p:spPr>
          <a:xfrm>
            <a:off x="8567372" y="3604311"/>
            <a:ext cx="3358043" cy="634917"/>
          </a:xfrm>
          <a:prstGeom prst="rect">
            <a:avLst/>
          </a:prstGeom>
          <a:noFill/>
        </p:spPr>
        <p:txBody>
          <a:bodyPr wrap="square" rtlCol="0">
            <a:spAutoFit/>
          </a:bodyPr>
          <a:lstStyle/>
          <a:p>
            <a:pPr>
              <a:lnSpc>
                <a:spcPts val="2200"/>
              </a:lnSpc>
            </a:pPr>
            <a:r>
              <a:rPr lang="zh-CN" altLang="en-US" sz="1600" dirty="0">
                <a:latin typeface="微软雅黑" panose="020B0503020204020204" pitchFamily="34" charset="-122"/>
                <a:ea typeface="微软雅黑" panose="020B0503020204020204" pitchFamily="34" charset="-122"/>
              </a:rPr>
              <a:t>组织推荐、履行手续、不得随意更换</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cxnSp>
        <p:nvCxnSpPr>
          <p:cNvPr id="107" name="直接连接符 106">
            <a:extLst>
              <a:ext uri="{FF2B5EF4-FFF2-40B4-BE49-F238E27FC236}">
                <a16:creationId xmlns:a16="http://schemas.microsoft.com/office/drawing/2014/main" id="{88AFDCE0-D7DE-4A44-AB23-A3EE098EFFBC}"/>
              </a:ext>
            </a:extLst>
          </p:cNvPr>
          <p:cNvCxnSpPr/>
          <p:nvPr/>
        </p:nvCxnSpPr>
        <p:spPr>
          <a:xfrm>
            <a:off x="8645353" y="4498571"/>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08" name="文本框 107">
            <a:extLst>
              <a:ext uri="{FF2B5EF4-FFF2-40B4-BE49-F238E27FC236}">
                <a16:creationId xmlns:a16="http://schemas.microsoft.com/office/drawing/2014/main" id="{82B8656C-D01F-4A34-8E9D-F840E07DD8CC}"/>
              </a:ext>
            </a:extLst>
          </p:cNvPr>
          <p:cNvSpPr txBox="1"/>
          <p:nvPr/>
        </p:nvSpPr>
        <p:spPr>
          <a:xfrm>
            <a:off x="8862335" y="4620429"/>
            <a:ext cx="1701800" cy="523179"/>
          </a:xfrm>
          <a:prstGeom prst="rect">
            <a:avLst/>
          </a:prstGeom>
          <a:noFill/>
        </p:spPr>
        <p:txBody>
          <a:bodyPr wrap="square" rtlCol="0">
            <a:spAutoFit/>
          </a:bodyPr>
          <a:lstStyle/>
          <a:p>
            <a:endParaRPr lang="zh-CN" altLang="en-US" dirty="0"/>
          </a:p>
        </p:txBody>
      </p:sp>
      <p:sp>
        <p:nvSpPr>
          <p:cNvPr id="109" name="文本框 108">
            <a:extLst>
              <a:ext uri="{FF2B5EF4-FFF2-40B4-BE49-F238E27FC236}">
                <a16:creationId xmlns:a16="http://schemas.microsoft.com/office/drawing/2014/main" id="{0B92B19B-60F3-4C27-B347-8D002BA50832}"/>
              </a:ext>
            </a:extLst>
          </p:cNvPr>
          <p:cNvSpPr txBox="1"/>
          <p:nvPr/>
        </p:nvSpPr>
        <p:spPr>
          <a:xfrm>
            <a:off x="8567372" y="4825493"/>
            <a:ext cx="3180128" cy="369332"/>
          </a:xfrm>
          <a:prstGeom prst="rect">
            <a:avLst/>
          </a:prstGeom>
          <a:noFill/>
        </p:spPr>
        <p:txBody>
          <a:bodyPr wrap="square" rtlCol="0">
            <a:spAutoFit/>
          </a:bodyPr>
          <a:lstStyle/>
          <a:p>
            <a:r>
              <a:rPr lang="zh-CN" altLang="en-US" b="1" dirty="0">
                <a:solidFill>
                  <a:srgbClr val="004B7D"/>
                </a:solidFill>
                <a:latin typeface="微软雅黑" panose="020B0503020204020204" pitchFamily="34" charset="-122"/>
                <a:ea typeface="微软雅黑" panose="020B0503020204020204" pitchFamily="34" charset="-122"/>
              </a:rPr>
              <a:t>班组长培养制度和机制</a:t>
            </a:r>
          </a:p>
        </p:txBody>
      </p:sp>
      <p:sp>
        <p:nvSpPr>
          <p:cNvPr id="110" name="文本框 109">
            <a:extLst>
              <a:ext uri="{FF2B5EF4-FFF2-40B4-BE49-F238E27FC236}">
                <a16:creationId xmlns:a16="http://schemas.microsoft.com/office/drawing/2014/main" id="{D7C86315-95A8-4752-BA2F-A40F89D568BB}"/>
              </a:ext>
            </a:extLst>
          </p:cNvPr>
          <p:cNvSpPr txBox="1"/>
          <p:nvPr/>
        </p:nvSpPr>
        <p:spPr>
          <a:xfrm>
            <a:off x="8567372" y="5256391"/>
            <a:ext cx="3358043" cy="634917"/>
          </a:xfrm>
          <a:prstGeom prst="rect">
            <a:avLst/>
          </a:prstGeom>
          <a:noFill/>
        </p:spPr>
        <p:txBody>
          <a:bodyPr wrap="square" rtlCol="0">
            <a:spAutoFit/>
          </a:bodyPr>
          <a:lstStyle/>
          <a:p>
            <a:pPr>
              <a:lnSpc>
                <a:spcPts val="2200"/>
              </a:lnSpc>
            </a:pPr>
            <a:r>
              <a:rPr lang="zh-CN" altLang="en-US" sz="1600" dirty="0">
                <a:latin typeface="微软雅黑" panose="020B0503020204020204" pitchFamily="34" charset="-122"/>
                <a:ea typeface="微软雅黑" panose="020B0503020204020204" pitchFamily="34" charset="-122"/>
              </a:rPr>
              <a:t>轮流坐庄、学习、纳入管理人才培养计划</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73601800"/>
      </p:ext>
    </p:extLst>
  </p:cSld>
  <p:clrMapOvr>
    <a:masterClrMapping/>
  </p:clrMapOvr>
  <mc:AlternateContent xmlns:mc="http://schemas.openxmlformats.org/markup-compatibility/2006" xmlns:p14="http://schemas.microsoft.com/office/powerpoint/2010/main">
    <mc:Choice Requires="p14">
      <p:transition spd="slow" p14:dur="1600" advTm="15912">
        <p14:conveyor dir="l"/>
      </p:transition>
    </mc:Choice>
    <mc:Fallback xmlns="">
      <p:transition spd="slow" advTm="1591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975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班组长在安全生产管理中的职责</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F4E23394-5584-4B18-9DAC-A88174986BDA}"/>
              </a:ext>
            </a:extLst>
          </p:cNvPr>
          <p:cNvSpPr/>
          <p:nvPr/>
        </p:nvSpPr>
        <p:spPr>
          <a:xfrm>
            <a:off x="1041400" y="1346200"/>
            <a:ext cx="10109200" cy="2247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1189A971-24F6-4130-91DC-242632F9F390}"/>
              </a:ext>
            </a:extLst>
          </p:cNvPr>
          <p:cNvSpPr/>
          <p:nvPr/>
        </p:nvSpPr>
        <p:spPr>
          <a:xfrm>
            <a:off x="1041400" y="4025490"/>
            <a:ext cx="10109200" cy="2247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1" name="椭圆">
            <a:extLst>
              <a:ext uri="{FF2B5EF4-FFF2-40B4-BE49-F238E27FC236}">
                <a16:creationId xmlns:a16="http://schemas.microsoft.com/office/drawing/2014/main" id="{BFFE6A86-1C98-40E1-B535-7EDDEAF477D0}"/>
              </a:ext>
            </a:extLst>
          </p:cNvPr>
          <p:cNvSpPr/>
          <p:nvPr/>
        </p:nvSpPr>
        <p:spPr>
          <a:xfrm>
            <a:off x="1371244" y="2088740"/>
            <a:ext cx="914400" cy="914400"/>
          </a:xfrm>
          <a:prstGeom prst="ellipse">
            <a:avLst/>
          </a:prstGeom>
          <a:solidFill>
            <a:srgbClr val="4BAF32"/>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硬件</a:t>
            </a:r>
          </a:p>
        </p:txBody>
      </p:sp>
      <p:sp>
        <p:nvSpPr>
          <p:cNvPr id="42" name="椭圆">
            <a:extLst>
              <a:ext uri="{FF2B5EF4-FFF2-40B4-BE49-F238E27FC236}">
                <a16:creationId xmlns:a16="http://schemas.microsoft.com/office/drawing/2014/main" id="{8FCE5AD9-D34B-40F9-8DD8-CD673DCD0967}"/>
              </a:ext>
            </a:extLst>
          </p:cNvPr>
          <p:cNvSpPr/>
          <p:nvPr/>
        </p:nvSpPr>
        <p:spPr>
          <a:xfrm>
            <a:off x="1371244" y="4692240"/>
            <a:ext cx="914400" cy="914400"/>
          </a:xfrm>
          <a:prstGeom prst="ellipse">
            <a:avLst/>
          </a:prstGeom>
          <a:solidFill>
            <a:srgbClr val="004B7D"/>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软件</a:t>
            </a:r>
          </a:p>
        </p:txBody>
      </p:sp>
      <p:sp>
        <p:nvSpPr>
          <p:cNvPr id="5" name="矩形 4">
            <a:extLst>
              <a:ext uri="{FF2B5EF4-FFF2-40B4-BE49-F238E27FC236}">
                <a16:creationId xmlns:a16="http://schemas.microsoft.com/office/drawing/2014/main" id="{11BD1624-62E4-46EB-A752-9ED8226DFBDA}"/>
              </a:ext>
            </a:extLst>
          </p:cNvPr>
          <p:cNvSpPr/>
          <p:nvPr/>
        </p:nvSpPr>
        <p:spPr>
          <a:xfrm>
            <a:off x="2513532" y="1674305"/>
            <a:ext cx="8307224" cy="1684435"/>
          </a:xfrm>
          <a:prstGeom prst="rect">
            <a:avLst/>
          </a:prstGeom>
        </p:spPr>
        <p:txBody>
          <a:bodyPr wrap="square">
            <a:spAutoFit/>
          </a:bodyPr>
          <a:lstStyle/>
          <a:p>
            <a:pPr marL="285750" indent="-285750">
              <a:lnSpc>
                <a:spcPts val="2500"/>
              </a:lnSpc>
              <a:buFont typeface="Arial" panose="020B0604020202020204" pitchFamily="34" charset="0"/>
              <a:buChar char="•"/>
            </a:pPr>
            <a:r>
              <a:rPr lang="zh-CN" altLang="en-US" sz="1600"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危害</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latin typeface="微软雅黑" panose="020B0503020204020204" pitchFamily="34" charset="-122"/>
                <a:ea typeface="微软雅黑" panose="020B0503020204020204" pitchFamily="34" charset="-122"/>
                <a:cs typeface="Lucida Sans Unicode" panose="020B0602030504020204" charset="0"/>
              </a:rPr>
              <a:t>知道身边的危害有什么，事故和危害是怎样发生的；</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500"/>
              </a:lnSpc>
              <a:buFont typeface="Arial" panose="020B0604020202020204" pitchFamily="34" charset="0"/>
              <a:buChar char="•"/>
            </a:pPr>
            <a:r>
              <a:rPr lang="zh-CN" altLang="en-US" sz="1600"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操作</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latin typeface="微软雅黑" panose="020B0503020204020204" pitchFamily="34" charset="-122"/>
                <a:ea typeface="微软雅黑" panose="020B0503020204020204" pitchFamily="34" charset="-122"/>
                <a:cs typeface="Lucida Sans Unicode" panose="020B0602030504020204" charset="0"/>
              </a:rPr>
              <a:t>知道什么是正确的操作，误操作的后果；（这里包括了他所管区域和班组的所有操作，劳动保护、现场要求等等。）</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500"/>
              </a:lnSpc>
              <a:buFont typeface="Arial" panose="020B0604020202020204" pitchFamily="34" charset="0"/>
              <a:buChar char="•"/>
            </a:pPr>
            <a:r>
              <a:rPr lang="zh-CN" altLang="en-US" sz="1600"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应急</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latin typeface="微软雅黑" panose="020B0503020204020204" pitchFamily="34" charset="-122"/>
                <a:ea typeface="微软雅黑" panose="020B0503020204020204" pitchFamily="34" charset="-122"/>
                <a:cs typeface="Lucida Sans Unicode" panose="020B0602030504020204" charset="0"/>
              </a:rPr>
              <a:t>万一出了状况，怎么办？如何应对？工具在哪？谁在指挥？如何相互求助？员工如何疏散</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endParaRPr lang="zh-CN" altLang="en-US" sz="1600" dirty="0">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B4F4CF93-9F61-4227-9620-8B5ABC05796B}"/>
              </a:ext>
            </a:extLst>
          </p:cNvPr>
          <p:cNvSpPr/>
          <p:nvPr/>
        </p:nvSpPr>
        <p:spPr>
          <a:xfrm>
            <a:off x="2513532" y="4157117"/>
            <a:ext cx="8471968" cy="1984646"/>
          </a:xfrm>
          <a:prstGeom prst="rect">
            <a:avLst/>
          </a:prstGeom>
        </p:spPr>
        <p:txBody>
          <a:bodyPr wrap="square">
            <a:spAutoFit/>
          </a:bodyPr>
          <a:lstStyle/>
          <a:p>
            <a:pPr marL="285750" indent="-285750">
              <a:lnSpc>
                <a:spcPts val="2500"/>
              </a:lnSpc>
              <a:buFont typeface="Arial" panose="020B0604020202020204" pitchFamily="34" charset="0"/>
              <a:buChar char="•"/>
            </a:pP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沟通技巧</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latin typeface="微软雅黑" panose="020B0503020204020204" pitchFamily="34" charset="-122"/>
                <a:ea typeface="微软雅黑" panose="020B0503020204020204" pitchFamily="34" charset="-122"/>
                <a:cs typeface="Lucida Sans Unicode" panose="020B0602030504020204" charset="0"/>
              </a:rPr>
              <a:t>能将要求准确地说出来，示范出来，并且确认，还要能将对方做错的，做的不好的地方提出来，让对方接受；</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500"/>
              </a:lnSpc>
              <a:buFont typeface="Arial" panose="020B0604020202020204" pitchFamily="34" charset="0"/>
              <a:buChar char="•"/>
            </a:pP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组织协调</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latin typeface="微软雅黑" panose="020B0503020204020204" pitchFamily="34" charset="-122"/>
                <a:ea typeface="微软雅黑" panose="020B0503020204020204" pitchFamily="34" charset="-122"/>
                <a:cs typeface="Lucida Sans Unicode" panose="020B0602030504020204" charset="0"/>
              </a:rPr>
              <a:t>能让作业过程按规定顺利进行，设备、工具、人员、时间、节拍等等要能够让大家都执行命令；</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500"/>
              </a:lnSpc>
              <a:buFont typeface="Arial" panose="020B0604020202020204" pitchFamily="34" charset="0"/>
              <a:buChar char="•"/>
            </a:pP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解决问题</a:t>
            </a:r>
            <a:r>
              <a:rPr lang="en-US" altLang="zh-CN" sz="1600" dirty="0">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latin typeface="微软雅黑" panose="020B0503020204020204" pitchFamily="34" charset="-122"/>
                <a:ea typeface="微软雅黑" panose="020B0503020204020204" pitchFamily="34" charset="-122"/>
                <a:cs typeface="Lucida Sans Unicode" panose="020B0602030504020204" charset="0"/>
              </a:rPr>
              <a:t>安全隐患有大有小，有时会变成一个需要时间才能解决的项目，有时却需要在几个部门扯皮扯完后，立即行动。</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75242405"/>
      </p:ext>
    </p:extLst>
  </p:cSld>
  <p:clrMapOvr>
    <a:masterClrMapping/>
  </p:clrMapOvr>
  <mc:AlternateContent xmlns:mc="http://schemas.openxmlformats.org/markup-compatibility/2006" xmlns:p14="http://schemas.microsoft.com/office/powerpoint/2010/main">
    <mc:Choice Requires="p14">
      <p:transition spd="slow" p14:dur="1250" advTm="15912">
        <p14:switch dir="r"/>
      </p:transition>
    </mc:Choice>
    <mc:Fallback xmlns="">
      <p:transition spd="slow" advTm="1591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975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班组安全管理实务</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aphicFrame>
        <p:nvGraphicFramePr>
          <p:cNvPr id="2" name="对象 1">
            <a:extLst>
              <a:ext uri="{FF2B5EF4-FFF2-40B4-BE49-F238E27FC236}">
                <a16:creationId xmlns:a16="http://schemas.microsoft.com/office/drawing/2014/main" id="{959ADF5C-31F0-4B7F-BBF9-9D5384F0F1A5}"/>
              </a:ext>
            </a:extLst>
          </p:cNvPr>
          <p:cNvGraphicFramePr>
            <a:graphicFrameLocks noChangeAspect="1"/>
          </p:cNvGraphicFramePr>
          <p:nvPr>
            <p:extLst>
              <p:ext uri="{D42A27DB-BD31-4B8C-83A1-F6EECF244321}">
                <p14:modId xmlns:p14="http://schemas.microsoft.com/office/powerpoint/2010/main" val="3768425950"/>
              </p:ext>
            </p:extLst>
          </p:nvPr>
        </p:nvGraphicFramePr>
        <p:xfrm>
          <a:off x="3512205" y="4412993"/>
          <a:ext cx="4777889" cy="1487487"/>
        </p:xfrm>
        <a:graphic>
          <a:graphicData uri="http://schemas.openxmlformats.org/presentationml/2006/ole">
            <mc:AlternateContent xmlns:mc="http://schemas.openxmlformats.org/markup-compatibility/2006">
              <mc:Choice xmlns:v="urn:schemas-microsoft-com:vml" Requires="v">
                <p:oleObj spid="_x0000_s6163" name="包装程序外壳对象" showAsIcon="1" r:id="rId4" imgW="2284920" imgH="711360" progId="Package">
                  <p:embed/>
                </p:oleObj>
              </mc:Choice>
              <mc:Fallback>
                <p:oleObj name="包装程序外壳对象" showAsIcon="1" r:id="rId4" imgW="2284920" imgH="711360" progId="Package">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205" y="4412993"/>
                        <a:ext cx="4777889" cy="1487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23">
            <a:extLst>
              <a:ext uri="{FF2B5EF4-FFF2-40B4-BE49-F238E27FC236}">
                <a16:creationId xmlns:a16="http://schemas.microsoft.com/office/drawing/2014/main" id="{0250106C-0C85-4EA8-8A30-25D2EA23F840}"/>
              </a:ext>
            </a:extLst>
          </p:cNvPr>
          <p:cNvSpPr txBox="1"/>
          <p:nvPr/>
        </p:nvSpPr>
        <p:spPr>
          <a:xfrm>
            <a:off x="4293150" y="1983380"/>
            <a:ext cx="3074988"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2400" kern="0" dirty="0">
                <a:solidFill>
                  <a:srgbClr val="004B7D"/>
                </a:solidFill>
                <a:latin typeface="微软雅黑" panose="020B0503020204020204" pitchFamily="34" charset="-122"/>
                <a:ea typeface="微软雅黑" panose="020B0503020204020204" pitchFamily="34" charset="-122"/>
              </a:rPr>
              <a:t>《</a:t>
            </a:r>
            <a:r>
              <a:rPr lang="zh-CN" altLang="en-US" sz="2400" kern="0" dirty="0">
                <a:solidFill>
                  <a:srgbClr val="004B7D"/>
                </a:solidFill>
                <a:latin typeface="微软雅黑" panose="020B0503020204020204" pitchFamily="34" charset="-122"/>
                <a:ea typeface="微软雅黑" panose="020B0503020204020204" pitchFamily="34" charset="-122"/>
              </a:rPr>
              <a:t>班组安全管理实务</a:t>
            </a:r>
            <a:r>
              <a:rPr lang="en-US" altLang="zh-CN" sz="2400" kern="0" dirty="0">
                <a:solidFill>
                  <a:srgbClr val="004B7D"/>
                </a:solidFill>
                <a:latin typeface="微软雅黑" panose="020B0503020204020204" pitchFamily="34" charset="-122"/>
                <a:ea typeface="微软雅黑" panose="020B0503020204020204" pitchFamily="34" charset="-122"/>
              </a:rPr>
              <a:t>》</a:t>
            </a:r>
            <a:endParaRPr lang="zh-CN" altLang="en-US" sz="2400" kern="0" dirty="0">
              <a:solidFill>
                <a:srgbClr val="004B7D"/>
              </a:solidFill>
              <a:latin typeface="微软雅黑" panose="020B0503020204020204" pitchFamily="34" charset="-122"/>
              <a:ea typeface="微软雅黑" panose="020B0503020204020204" pitchFamily="34" charset="-122"/>
            </a:endParaRPr>
          </a:p>
        </p:txBody>
      </p:sp>
      <p:sp>
        <p:nvSpPr>
          <p:cNvPr id="16" name="TextBox 23">
            <a:extLst>
              <a:ext uri="{FF2B5EF4-FFF2-40B4-BE49-F238E27FC236}">
                <a16:creationId xmlns:a16="http://schemas.microsoft.com/office/drawing/2014/main" id="{133A6784-248B-4D83-AD78-51D7C7E77DCF}"/>
              </a:ext>
            </a:extLst>
          </p:cNvPr>
          <p:cNvSpPr txBox="1"/>
          <p:nvPr/>
        </p:nvSpPr>
        <p:spPr>
          <a:xfrm>
            <a:off x="5107019" y="2726034"/>
            <a:ext cx="1447250"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400" kern="0" dirty="0">
                <a:solidFill>
                  <a:srgbClr val="004B7D"/>
                </a:solidFill>
                <a:latin typeface="微软雅黑" panose="020B0503020204020204" pitchFamily="34" charset="-122"/>
                <a:ea typeface="微软雅黑" panose="020B0503020204020204" pitchFamily="34" charset="-122"/>
              </a:rPr>
              <a:t>点击查看</a:t>
            </a:r>
          </a:p>
        </p:txBody>
      </p:sp>
      <p:sp>
        <p:nvSpPr>
          <p:cNvPr id="17" name="zoom-in_231586">
            <a:extLst>
              <a:ext uri="{FF2B5EF4-FFF2-40B4-BE49-F238E27FC236}">
                <a16:creationId xmlns:a16="http://schemas.microsoft.com/office/drawing/2014/main" id="{DA7C0A28-F670-445E-B769-FA2FFA02CF91}"/>
              </a:ext>
            </a:extLst>
          </p:cNvPr>
          <p:cNvSpPr>
            <a:spLocks noChangeAspect="1"/>
          </p:cNvSpPr>
          <p:nvPr/>
        </p:nvSpPr>
        <p:spPr bwMode="auto">
          <a:xfrm flipV="1">
            <a:off x="5569288" y="3351944"/>
            <a:ext cx="539412" cy="609685"/>
          </a:xfrm>
          <a:custGeom>
            <a:avLst/>
            <a:gdLst>
              <a:gd name="connsiteX0" fmla="*/ 10059 w 536800"/>
              <a:gd name="connsiteY0" fmla="*/ 91039 h 606732"/>
              <a:gd name="connsiteX1" fmla="*/ 60709 w 536800"/>
              <a:gd name="connsiteY1" fmla="*/ 91039 h 606732"/>
              <a:gd name="connsiteX2" fmla="*/ 64626 w 536800"/>
              <a:gd name="connsiteY2" fmla="*/ 91839 h 606732"/>
              <a:gd name="connsiteX3" fmla="*/ 70056 w 536800"/>
              <a:gd name="connsiteY3" fmla="*/ 97257 h 606732"/>
              <a:gd name="connsiteX4" fmla="*/ 70857 w 536800"/>
              <a:gd name="connsiteY4" fmla="*/ 101165 h 606732"/>
              <a:gd name="connsiteX5" fmla="*/ 70857 w 536800"/>
              <a:gd name="connsiteY5" fmla="*/ 151709 h 606732"/>
              <a:gd name="connsiteX6" fmla="*/ 60709 w 536800"/>
              <a:gd name="connsiteY6" fmla="*/ 161746 h 606732"/>
              <a:gd name="connsiteX7" fmla="*/ 50651 w 536800"/>
              <a:gd name="connsiteY7" fmla="*/ 151709 h 606732"/>
              <a:gd name="connsiteX8" fmla="*/ 50651 w 536800"/>
              <a:gd name="connsiteY8" fmla="*/ 125504 h 606732"/>
              <a:gd name="connsiteX9" fmla="*/ 17269 w 536800"/>
              <a:gd name="connsiteY9" fmla="*/ 158815 h 606732"/>
              <a:gd name="connsiteX10" fmla="*/ 10059 w 536800"/>
              <a:gd name="connsiteY10" fmla="*/ 161746 h 606732"/>
              <a:gd name="connsiteX11" fmla="*/ 2937 w 536800"/>
              <a:gd name="connsiteY11" fmla="*/ 158815 h 606732"/>
              <a:gd name="connsiteX12" fmla="*/ 2937 w 536800"/>
              <a:gd name="connsiteY12" fmla="*/ 144513 h 606732"/>
              <a:gd name="connsiteX13" fmla="*/ 36319 w 536800"/>
              <a:gd name="connsiteY13" fmla="*/ 111292 h 606732"/>
              <a:gd name="connsiteX14" fmla="*/ 10059 w 536800"/>
              <a:gd name="connsiteY14" fmla="*/ 111292 h 606732"/>
              <a:gd name="connsiteX15" fmla="*/ 0 w 536800"/>
              <a:gd name="connsiteY15" fmla="*/ 101165 h 606732"/>
              <a:gd name="connsiteX16" fmla="*/ 10059 w 536800"/>
              <a:gd name="connsiteY16" fmla="*/ 91039 h 606732"/>
              <a:gd name="connsiteX17" fmla="*/ 324179 w 536800"/>
              <a:gd name="connsiteY17" fmla="*/ 10 h 606732"/>
              <a:gd name="connsiteX18" fmla="*/ 374820 w 536800"/>
              <a:gd name="connsiteY18" fmla="*/ 50578 h 606732"/>
              <a:gd name="connsiteX19" fmla="*/ 374820 w 536800"/>
              <a:gd name="connsiteY19" fmla="*/ 171886 h 606732"/>
              <a:gd name="connsiteX20" fmla="*/ 405169 w 536800"/>
              <a:gd name="connsiteY20" fmla="*/ 161755 h 606732"/>
              <a:gd name="connsiteX21" fmla="*/ 455810 w 536800"/>
              <a:gd name="connsiteY21" fmla="*/ 212323 h 606732"/>
              <a:gd name="connsiteX22" fmla="*/ 455810 w 536800"/>
              <a:gd name="connsiteY22" fmla="*/ 222454 h 606732"/>
              <a:gd name="connsiteX23" fmla="*/ 486159 w 536800"/>
              <a:gd name="connsiteY23" fmla="*/ 212323 h 606732"/>
              <a:gd name="connsiteX24" fmla="*/ 536800 w 536800"/>
              <a:gd name="connsiteY24" fmla="*/ 262890 h 606732"/>
              <a:gd name="connsiteX25" fmla="*/ 536800 w 536800"/>
              <a:gd name="connsiteY25" fmla="*/ 424724 h 606732"/>
              <a:gd name="connsiteX26" fmla="*/ 528701 w 536800"/>
              <a:gd name="connsiteY26" fmla="*/ 474936 h 606732"/>
              <a:gd name="connsiteX27" fmla="*/ 463375 w 536800"/>
              <a:gd name="connsiteY27" fmla="*/ 495821 h 606732"/>
              <a:gd name="connsiteX28" fmla="*/ 456166 w 536800"/>
              <a:gd name="connsiteY28" fmla="*/ 508085 h 606732"/>
              <a:gd name="connsiteX29" fmla="*/ 465956 w 536800"/>
              <a:gd name="connsiteY29" fmla="*/ 515728 h 606732"/>
              <a:gd name="connsiteX30" fmla="*/ 468448 w 536800"/>
              <a:gd name="connsiteY30" fmla="*/ 515373 h 606732"/>
              <a:gd name="connsiteX31" fmla="*/ 515084 w 536800"/>
              <a:gd name="connsiteY31" fmla="*/ 500798 h 606732"/>
              <a:gd name="connsiteX32" fmla="*/ 514105 w 536800"/>
              <a:gd name="connsiteY32" fmla="*/ 502131 h 606732"/>
              <a:gd name="connsiteX33" fmla="*/ 503959 w 536800"/>
              <a:gd name="connsiteY33" fmla="*/ 527281 h 606732"/>
              <a:gd name="connsiteX34" fmla="*/ 405169 w 536800"/>
              <a:gd name="connsiteY34" fmla="*/ 606732 h 606732"/>
              <a:gd name="connsiteX35" fmla="*/ 303798 w 536800"/>
              <a:gd name="connsiteY35" fmla="*/ 606732 h 606732"/>
              <a:gd name="connsiteX36" fmla="*/ 202605 w 536800"/>
              <a:gd name="connsiteY36" fmla="*/ 505686 h 606732"/>
              <a:gd name="connsiteX37" fmla="*/ 202605 w 536800"/>
              <a:gd name="connsiteY37" fmla="*/ 488178 h 606732"/>
              <a:gd name="connsiteX38" fmla="*/ 246838 w 536800"/>
              <a:gd name="connsiteY38" fmla="*/ 513418 h 606732"/>
              <a:gd name="connsiteX39" fmla="*/ 253246 w 536800"/>
              <a:gd name="connsiteY39" fmla="*/ 515728 h 606732"/>
              <a:gd name="connsiteX40" fmla="*/ 261078 w 536800"/>
              <a:gd name="connsiteY40" fmla="*/ 511996 h 606732"/>
              <a:gd name="connsiteX41" fmla="*/ 259743 w 536800"/>
              <a:gd name="connsiteY41" fmla="*/ 497776 h 606732"/>
              <a:gd name="connsiteX42" fmla="*/ 183648 w 536800"/>
              <a:gd name="connsiteY42" fmla="*/ 455118 h 606732"/>
              <a:gd name="connsiteX43" fmla="*/ 181245 w 536800"/>
              <a:gd name="connsiteY43" fmla="*/ 453874 h 606732"/>
              <a:gd name="connsiteX44" fmla="*/ 143419 w 536800"/>
              <a:gd name="connsiteY44" fmla="*/ 399663 h 606732"/>
              <a:gd name="connsiteX45" fmla="*/ 64921 w 536800"/>
              <a:gd name="connsiteY45" fmla="*/ 293995 h 606732"/>
              <a:gd name="connsiteX46" fmla="*/ 50948 w 536800"/>
              <a:gd name="connsiteY46" fmla="*/ 271244 h 606732"/>
              <a:gd name="connsiteX47" fmla="*/ 65366 w 536800"/>
              <a:gd name="connsiteY47" fmla="*/ 244405 h 606732"/>
              <a:gd name="connsiteX48" fmla="*/ 79161 w 536800"/>
              <a:gd name="connsiteY48" fmla="*/ 237118 h 606732"/>
              <a:gd name="connsiteX49" fmla="*/ 192548 w 536800"/>
              <a:gd name="connsiteY49" fmla="*/ 280842 h 606732"/>
              <a:gd name="connsiteX50" fmla="*/ 192548 w 536800"/>
              <a:gd name="connsiteY50" fmla="*/ 91014 h 606732"/>
              <a:gd name="connsiteX51" fmla="*/ 243189 w 536800"/>
              <a:gd name="connsiteY51" fmla="*/ 40446 h 606732"/>
              <a:gd name="connsiteX52" fmla="*/ 273538 w 536800"/>
              <a:gd name="connsiteY52" fmla="*/ 50578 h 606732"/>
              <a:gd name="connsiteX53" fmla="*/ 324179 w 536800"/>
              <a:gd name="connsiteY53" fmla="*/ 10 h 606732"/>
              <a:gd name="connsiteX54" fmla="*/ 101228 w 536800"/>
              <a:gd name="connsiteY54" fmla="*/ 0 h 606732"/>
              <a:gd name="connsiteX55" fmla="*/ 111366 w 536800"/>
              <a:gd name="connsiteY55" fmla="*/ 10138 h 606732"/>
              <a:gd name="connsiteX56" fmla="*/ 111366 w 536800"/>
              <a:gd name="connsiteY56" fmla="*/ 36283 h 606732"/>
              <a:gd name="connsiteX57" fmla="*/ 144714 w 536800"/>
              <a:gd name="connsiteY57" fmla="*/ 2935 h 606732"/>
              <a:gd name="connsiteX58" fmla="*/ 159031 w 536800"/>
              <a:gd name="connsiteY58" fmla="*/ 2935 h 606732"/>
              <a:gd name="connsiteX59" fmla="*/ 159031 w 536800"/>
              <a:gd name="connsiteY59" fmla="*/ 17252 h 606732"/>
              <a:gd name="connsiteX60" fmla="*/ 125683 w 536800"/>
              <a:gd name="connsiteY60" fmla="*/ 50600 h 606732"/>
              <a:gd name="connsiteX61" fmla="*/ 151828 w 536800"/>
              <a:gd name="connsiteY61" fmla="*/ 50600 h 606732"/>
              <a:gd name="connsiteX62" fmla="*/ 161966 w 536800"/>
              <a:gd name="connsiteY62" fmla="*/ 60738 h 606732"/>
              <a:gd name="connsiteX63" fmla="*/ 151828 w 536800"/>
              <a:gd name="connsiteY63" fmla="*/ 70787 h 606732"/>
              <a:gd name="connsiteX64" fmla="*/ 101228 w 536800"/>
              <a:gd name="connsiteY64" fmla="*/ 70787 h 606732"/>
              <a:gd name="connsiteX65" fmla="*/ 97404 w 536800"/>
              <a:gd name="connsiteY65" fmla="*/ 70076 h 606732"/>
              <a:gd name="connsiteX66" fmla="*/ 91891 w 536800"/>
              <a:gd name="connsiteY66" fmla="*/ 64562 h 606732"/>
              <a:gd name="connsiteX67" fmla="*/ 91179 w 536800"/>
              <a:gd name="connsiteY67" fmla="*/ 60738 h 606732"/>
              <a:gd name="connsiteX68" fmla="*/ 91179 w 536800"/>
              <a:gd name="connsiteY68" fmla="*/ 10138 h 606732"/>
              <a:gd name="connsiteX69" fmla="*/ 101228 w 536800"/>
              <a:gd name="connsiteY69" fmla="*/ 0 h 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36800" h="606732">
                <a:moveTo>
                  <a:pt x="10059" y="91039"/>
                </a:moveTo>
                <a:lnTo>
                  <a:pt x="60709" y="91039"/>
                </a:lnTo>
                <a:cubicBezTo>
                  <a:pt x="62045" y="91039"/>
                  <a:pt x="63380" y="91306"/>
                  <a:pt x="64626" y="91839"/>
                </a:cubicBezTo>
                <a:cubicBezTo>
                  <a:pt x="67119" y="92816"/>
                  <a:pt x="69077" y="94770"/>
                  <a:pt x="70056" y="97257"/>
                </a:cubicBezTo>
                <a:cubicBezTo>
                  <a:pt x="70590" y="98501"/>
                  <a:pt x="70857" y="99833"/>
                  <a:pt x="70857" y="101165"/>
                </a:cubicBezTo>
                <a:lnTo>
                  <a:pt x="70857" y="151709"/>
                </a:lnTo>
                <a:cubicBezTo>
                  <a:pt x="70857" y="157305"/>
                  <a:pt x="66317" y="161746"/>
                  <a:pt x="60709" y="161746"/>
                </a:cubicBezTo>
                <a:cubicBezTo>
                  <a:pt x="55101" y="161746"/>
                  <a:pt x="50651" y="157305"/>
                  <a:pt x="50651" y="151709"/>
                </a:cubicBezTo>
                <a:lnTo>
                  <a:pt x="50651" y="125504"/>
                </a:lnTo>
                <a:lnTo>
                  <a:pt x="17269" y="158815"/>
                </a:lnTo>
                <a:cubicBezTo>
                  <a:pt x="15311" y="160769"/>
                  <a:pt x="12729" y="161746"/>
                  <a:pt x="10059" y="161746"/>
                </a:cubicBezTo>
                <a:cubicBezTo>
                  <a:pt x="7477" y="161746"/>
                  <a:pt x="4896" y="160769"/>
                  <a:pt x="2937" y="158815"/>
                </a:cubicBezTo>
                <a:cubicBezTo>
                  <a:pt x="-979" y="154906"/>
                  <a:pt x="-979" y="148511"/>
                  <a:pt x="2937" y="144513"/>
                </a:cubicBezTo>
                <a:lnTo>
                  <a:pt x="36319" y="111292"/>
                </a:lnTo>
                <a:lnTo>
                  <a:pt x="10059" y="111292"/>
                </a:lnTo>
                <a:cubicBezTo>
                  <a:pt x="4540" y="111292"/>
                  <a:pt x="0" y="106762"/>
                  <a:pt x="0" y="101165"/>
                </a:cubicBezTo>
                <a:cubicBezTo>
                  <a:pt x="0" y="95569"/>
                  <a:pt x="4540" y="91039"/>
                  <a:pt x="10059" y="91039"/>
                </a:cubicBezTo>
                <a:close/>
                <a:moveTo>
                  <a:pt x="324179" y="10"/>
                </a:moveTo>
                <a:cubicBezTo>
                  <a:pt x="352036" y="10"/>
                  <a:pt x="374820" y="22672"/>
                  <a:pt x="374820" y="50578"/>
                </a:cubicBezTo>
                <a:lnTo>
                  <a:pt x="374820" y="171886"/>
                </a:lnTo>
                <a:cubicBezTo>
                  <a:pt x="383275" y="165577"/>
                  <a:pt x="393777" y="161755"/>
                  <a:pt x="405169" y="161755"/>
                </a:cubicBezTo>
                <a:cubicBezTo>
                  <a:pt x="433115" y="161755"/>
                  <a:pt x="455810" y="184506"/>
                  <a:pt x="455810" y="212323"/>
                </a:cubicBezTo>
                <a:lnTo>
                  <a:pt x="455810" y="222454"/>
                </a:lnTo>
                <a:cubicBezTo>
                  <a:pt x="464265" y="216144"/>
                  <a:pt x="474767" y="212323"/>
                  <a:pt x="486159" y="212323"/>
                </a:cubicBezTo>
                <a:cubicBezTo>
                  <a:pt x="514105" y="212323"/>
                  <a:pt x="536800" y="235074"/>
                  <a:pt x="536800" y="262890"/>
                </a:cubicBezTo>
                <a:lnTo>
                  <a:pt x="536800" y="424724"/>
                </a:lnTo>
                <a:cubicBezTo>
                  <a:pt x="536800" y="444543"/>
                  <a:pt x="533418" y="461428"/>
                  <a:pt x="528701" y="474936"/>
                </a:cubicBezTo>
                <a:cubicBezTo>
                  <a:pt x="504048" y="483646"/>
                  <a:pt x="478060" y="492000"/>
                  <a:pt x="463375" y="495821"/>
                </a:cubicBezTo>
                <a:cubicBezTo>
                  <a:pt x="457946" y="497243"/>
                  <a:pt x="454742" y="502753"/>
                  <a:pt x="456166" y="508085"/>
                </a:cubicBezTo>
                <a:cubicBezTo>
                  <a:pt x="457323" y="512707"/>
                  <a:pt x="461417" y="515728"/>
                  <a:pt x="465956" y="515728"/>
                </a:cubicBezTo>
                <a:cubicBezTo>
                  <a:pt x="466757" y="515728"/>
                  <a:pt x="467647" y="515639"/>
                  <a:pt x="468448" y="515373"/>
                </a:cubicBezTo>
                <a:cubicBezTo>
                  <a:pt x="468982" y="515284"/>
                  <a:pt x="489719" y="509152"/>
                  <a:pt x="515084" y="500798"/>
                </a:cubicBezTo>
                <a:cubicBezTo>
                  <a:pt x="514728" y="501242"/>
                  <a:pt x="514372" y="501687"/>
                  <a:pt x="514105" y="502131"/>
                </a:cubicBezTo>
                <a:cubicBezTo>
                  <a:pt x="510189" y="506575"/>
                  <a:pt x="506629" y="515462"/>
                  <a:pt x="503959" y="527281"/>
                </a:cubicBezTo>
                <a:cubicBezTo>
                  <a:pt x="494347" y="570384"/>
                  <a:pt x="449046" y="606732"/>
                  <a:pt x="405169" y="606732"/>
                </a:cubicBezTo>
                <a:lnTo>
                  <a:pt x="303798" y="606732"/>
                </a:lnTo>
                <a:cubicBezTo>
                  <a:pt x="247995" y="606732"/>
                  <a:pt x="202605" y="561408"/>
                  <a:pt x="202605" y="505686"/>
                </a:cubicBezTo>
                <a:lnTo>
                  <a:pt x="202605" y="488178"/>
                </a:lnTo>
                <a:cubicBezTo>
                  <a:pt x="224232" y="499820"/>
                  <a:pt x="242833" y="510040"/>
                  <a:pt x="246838" y="513418"/>
                </a:cubicBezTo>
                <a:cubicBezTo>
                  <a:pt x="248707" y="514928"/>
                  <a:pt x="251021" y="515728"/>
                  <a:pt x="253246" y="515728"/>
                </a:cubicBezTo>
                <a:cubicBezTo>
                  <a:pt x="256183" y="515728"/>
                  <a:pt x="259120" y="514484"/>
                  <a:pt x="261078" y="511996"/>
                </a:cubicBezTo>
                <a:cubicBezTo>
                  <a:pt x="264638" y="507730"/>
                  <a:pt x="264015" y="501331"/>
                  <a:pt x="259743" y="497776"/>
                </a:cubicBezTo>
                <a:cubicBezTo>
                  <a:pt x="252712" y="492089"/>
                  <a:pt x="226279" y="477869"/>
                  <a:pt x="183648" y="455118"/>
                </a:cubicBezTo>
                <a:cubicBezTo>
                  <a:pt x="182847" y="454674"/>
                  <a:pt x="182046" y="454230"/>
                  <a:pt x="181245" y="453874"/>
                </a:cubicBezTo>
                <a:cubicBezTo>
                  <a:pt x="160329" y="427035"/>
                  <a:pt x="144309" y="401174"/>
                  <a:pt x="143419" y="399663"/>
                </a:cubicBezTo>
                <a:cubicBezTo>
                  <a:pt x="119923" y="357538"/>
                  <a:pt x="82721" y="314613"/>
                  <a:pt x="64921" y="293995"/>
                </a:cubicBezTo>
                <a:cubicBezTo>
                  <a:pt x="51037" y="278087"/>
                  <a:pt x="49969" y="276754"/>
                  <a:pt x="50948" y="271244"/>
                </a:cubicBezTo>
                <a:cubicBezTo>
                  <a:pt x="50592" y="266801"/>
                  <a:pt x="50236" y="254448"/>
                  <a:pt x="65366" y="244405"/>
                </a:cubicBezTo>
                <a:cubicBezTo>
                  <a:pt x="68570" y="242272"/>
                  <a:pt x="73465" y="239251"/>
                  <a:pt x="79161" y="237118"/>
                </a:cubicBezTo>
                <a:cubicBezTo>
                  <a:pt x="118143" y="222454"/>
                  <a:pt x="169941" y="242450"/>
                  <a:pt x="192548" y="280842"/>
                </a:cubicBezTo>
                <a:lnTo>
                  <a:pt x="192548" y="91014"/>
                </a:lnTo>
                <a:cubicBezTo>
                  <a:pt x="192548" y="63108"/>
                  <a:pt x="215243" y="40446"/>
                  <a:pt x="243189" y="40446"/>
                </a:cubicBezTo>
                <a:cubicBezTo>
                  <a:pt x="254581" y="40446"/>
                  <a:pt x="265083" y="44268"/>
                  <a:pt x="273538" y="50578"/>
                </a:cubicBezTo>
                <a:cubicBezTo>
                  <a:pt x="273538" y="22672"/>
                  <a:pt x="296233" y="10"/>
                  <a:pt x="324179" y="10"/>
                </a:cubicBezTo>
                <a:close/>
                <a:moveTo>
                  <a:pt x="101228" y="0"/>
                </a:moveTo>
                <a:cubicBezTo>
                  <a:pt x="106831" y="0"/>
                  <a:pt x="111366" y="4536"/>
                  <a:pt x="111366" y="10138"/>
                </a:cubicBezTo>
                <a:lnTo>
                  <a:pt x="111366" y="36283"/>
                </a:lnTo>
                <a:lnTo>
                  <a:pt x="144714" y="2935"/>
                </a:lnTo>
                <a:cubicBezTo>
                  <a:pt x="148627" y="-978"/>
                  <a:pt x="155030" y="-978"/>
                  <a:pt x="159031" y="2935"/>
                </a:cubicBezTo>
                <a:cubicBezTo>
                  <a:pt x="162944" y="6937"/>
                  <a:pt x="162944" y="13339"/>
                  <a:pt x="159031" y="17252"/>
                </a:cubicBezTo>
                <a:lnTo>
                  <a:pt x="125683" y="50600"/>
                </a:lnTo>
                <a:lnTo>
                  <a:pt x="151828" y="50600"/>
                </a:lnTo>
                <a:cubicBezTo>
                  <a:pt x="157431" y="50600"/>
                  <a:pt x="161966" y="55136"/>
                  <a:pt x="161966" y="60738"/>
                </a:cubicBezTo>
                <a:cubicBezTo>
                  <a:pt x="161966" y="66252"/>
                  <a:pt x="157431" y="70787"/>
                  <a:pt x="151828" y="70787"/>
                </a:cubicBezTo>
                <a:lnTo>
                  <a:pt x="101228" y="70787"/>
                </a:lnTo>
                <a:cubicBezTo>
                  <a:pt x="99983" y="70787"/>
                  <a:pt x="98649" y="70609"/>
                  <a:pt x="97404" y="70076"/>
                </a:cubicBezTo>
                <a:cubicBezTo>
                  <a:pt x="94914" y="69009"/>
                  <a:pt x="92958" y="67052"/>
                  <a:pt x="91891" y="64562"/>
                </a:cubicBezTo>
                <a:cubicBezTo>
                  <a:pt x="91446" y="63317"/>
                  <a:pt x="91179" y="61983"/>
                  <a:pt x="91179" y="60738"/>
                </a:cubicBezTo>
                <a:lnTo>
                  <a:pt x="91179" y="10138"/>
                </a:lnTo>
                <a:cubicBezTo>
                  <a:pt x="91179" y="4536"/>
                  <a:pt x="95715" y="0"/>
                  <a:pt x="101228" y="0"/>
                </a:cubicBezTo>
                <a:close/>
              </a:path>
            </a:pathLst>
          </a:custGeom>
          <a:solidFill>
            <a:srgbClr val="004B7D"/>
          </a:solidFill>
          <a:ln>
            <a:noFill/>
          </a:ln>
        </p:spPr>
      </p:sp>
    </p:spTree>
    <p:extLst>
      <p:ext uri="{BB962C8B-B14F-4D97-AF65-F5344CB8AC3E}">
        <p14:creationId xmlns:p14="http://schemas.microsoft.com/office/powerpoint/2010/main" val="3399276182"/>
      </p:ext>
    </p:extLst>
  </p:cSld>
  <p:clrMapOvr>
    <a:masterClrMapping/>
  </p:clrMapOvr>
  <mc:AlternateContent xmlns:mc="http://schemas.openxmlformats.org/markup-compatibility/2006" xmlns:p14="http://schemas.microsoft.com/office/powerpoint/2010/main">
    <mc:Choice Requires="p14">
      <p:transition spd="slow" p14:dur="1250" advTm="15912">
        <p14:switch dir="r"/>
      </p:transition>
    </mc:Choice>
    <mc:Fallback xmlns="">
      <p:transition spd="slow" advTm="1591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975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班组安全管理的目标</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nvGrpSpPr>
          <p:cNvPr id="14" name="对象">
            <a:extLst>
              <a:ext uri="{FF2B5EF4-FFF2-40B4-BE49-F238E27FC236}">
                <a16:creationId xmlns:a16="http://schemas.microsoft.com/office/drawing/2014/main" id="{F0E90741-8AD3-4FCE-AB40-5E4E9EBB448C}"/>
              </a:ext>
            </a:extLst>
          </p:cNvPr>
          <p:cNvGrpSpPr/>
          <p:nvPr/>
        </p:nvGrpSpPr>
        <p:grpSpPr>
          <a:xfrm>
            <a:off x="711993" y="1685826"/>
            <a:ext cx="4608513" cy="4206973"/>
            <a:chOff x="179511" y="994947"/>
            <a:chExt cx="4608513" cy="4206973"/>
          </a:xfrm>
        </p:grpSpPr>
        <p:sp>
          <p:nvSpPr>
            <p:cNvPr id="15" name="对象">
              <a:extLst>
                <a:ext uri="{FF2B5EF4-FFF2-40B4-BE49-F238E27FC236}">
                  <a16:creationId xmlns:a16="http://schemas.microsoft.com/office/drawing/2014/main" id="{D6CD8611-78D4-4CC4-B64E-BEE03C6416D4}"/>
                </a:ext>
              </a:extLst>
            </p:cNvPr>
            <p:cNvSpPr/>
            <p:nvPr/>
          </p:nvSpPr>
          <p:spPr>
            <a:xfrm>
              <a:off x="179512" y="994947"/>
              <a:ext cx="4608512" cy="4206973"/>
            </a:xfrm>
            <a:prstGeom prst="rect">
              <a:avLst/>
            </a:prstGeom>
            <a:noFill/>
            <a:ln w="9525" cap="flat" cmpd="sng">
              <a:noFill/>
              <a:prstDash val="solid"/>
              <a:miter/>
            </a:ln>
          </p:spPr>
        </p:sp>
        <p:sp>
          <p:nvSpPr>
            <p:cNvPr id="16" name="梯形">
              <a:extLst>
                <a:ext uri="{FF2B5EF4-FFF2-40B4-BE49-F238E27FC236}">
                  <a16:creationId xmlns:a16="http://schemas.microsoft.com/office/drawing/2014/main" id="{35D7123B-D168-4315-AF1C-F36B5D5A3D34}"/>
                </a:ext>
              </a:extLst>
            </p:cNvPr>
            <p:cNvSpPr/>
            <p:nvPr/>
          </p:nvSpPr>
          <p:spPr>
            <a:xfrm>
              <a:off x="1715682" y="994947"/>
              <a:ext cx="1536170" cy="1402324"/>
            </a:xfrm>
            <a:prstGeom prst="trapezoid">
              <a:avLst>
                <a:gd name="adj" fmla="val 25000"/>
              </a:avLst>
            </a:prstGeom>
            <a:solidFill>
              <a:srgbClr val="4BAF32"/>
            </a:solidFill>
            <a:ln w="25400" cap="flat" cmpd="sng">
              <a:solidFill>
                <a:srgbClr val="FFFFFF"/>
              </a:solidFill>
              <a:prstDash val="solid"/>
              <a:miter/>
            </a:ln>
          </p:spPr>
          <p:txBody>
            <a:bodyPr vert="horz" wrap="square" lIns="91440" tIns="45720" rIns="91440" bIns="45720" anchor="ctr" anchorCtr="0" upright="1"/>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公司的目标</a:t>
              </a:r>
            </a:p>
          </p:txBody>
        </p:sp>
        <p:sp>
          <p:nvSpPr>
            <p:cNvPr id="17" name="梯形">
              <a:extLst>
                <a:ext uri="{FF2B5EF4-FFF2-40B4-BE49-F238E27FC236}">
                  <a16:creationId xmlns:a16="http://schemas.microsoft.com/office/drawing/2014/main" id="{D0E7CFBA-2F1F-4DA2-A1DC-8B123F820239}"/>
                </a:ext>
              </a:extLst>
            </p:cNvPr>
            <p:cNvSpPr/>
            <p:nvPr/>
          </p:nvSpPr>
          <p:spPr>
            <a:xfrm>
              <a:off x="947597" y="2397271"/>
              <a:ext cx="3072341" cy="1402324"/>
            </a:xfrm>
            <a:prstGeom prst="trapezoid">
              <a:avLst>
                <a:gd name="adj" fmla="val 25000"/>
              </a:avLst>
            </a:prstGeom>
            <a:solidFill>
              <a:srgbClr val="FF5D5D"/>
            </a:solidFill>
            <a:ln w="25400" cap="flat" cmpd="sng">
              <a:solidFill>
                <a:srgbClr val="FFFFFF"/>
              </a:solidFill>
              <a:prstDash val="solid"/>
              <a:miter/>
            </a:ln>
          </p:spPr>
          <p:txBody>
            <a:bodyPr vert="horz" wrap="square" lIns="91440" tIns="45720" rIns="91440" bIns="45720" anchor="ctr" anchorCtr="0" upright="1"/>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部门目标</a:t>
              </a:r>
            </a:p>
          </p:txBody>
        </p:sp>
        <p:sp>
          <p:nvSpPr>
            <p:cNvPr id="18" name="梯形">
              <a:extLst>
                <a:ext uri="{FF2B5EF4-FFF2-40B4-BE49-F238E27FC236}">
                  <a16:creationId xmlns:a16="http://schemas.microsoft.com/office/drawing/2014/main" id="{CA362DB8-7BEE-4C29-9F2A-88B1224F7F9B}"/>
                </a:ext>
              </a:extLst>
            </p:cNvPr>
            <p:cNvSpPr/>
            <p:nvPr/>
          </p:nvSpPr>
          <p:spPr>
            <a:xfrm>
              <a:off x="179511" y="3799596"/>
              <a:ext cx="4608512" cy="1402324"/>
            </a:xfrm>
            <a:prstGeom prst="trapezoid">
              <a:avLst>
                <a:gd name="adj" fmla="val 25000"/>
              </a:avLst>
            </a:prstGeom>
            <a:solidFill>
              <a:srgbClr val="004B7D"/>
            </a:solidFill>
            <a:ln w="25400" cap="flat" cmpd="sng">
              <a:solidFill>
                <a:srgbClr val="FFFFFF"/>
              </a:solidFill>
              <a:prstDash val="solid"/>
              <a:miter/>
            </a:ln>
          </p:spPr>
          <p:txBody>
            <a:bodyPr vert="horz" wrap="square" lIns="91440" tIns="45720" rIns="91440" bIns="45720" anchor="ctr" anchorCtr="0" upright="1"/>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班组目标</a:t>
              </a:r>
            </a:p>
          </p:txBody>
        </p:sp>
      </p:grpSp>
      <p:sp>
        <p:nvSpPr>
          <p:cNvPr id="2" name="矩形 1">
            <a:extLst>
              <a:ext uri="{FF2B5EF4-FFF2-40B4-BE49-F238E27FC236}">
                <a16:creationId xmlns:a16="http://schemas.microsoft.com/office/drawing/2014/main" id="{80ABF53C-7FA0-4F91-8464-653A183A6F12}"/>
              </a:ext>
            </a:extLst>
          </p:cNvPr>
          <p:cNvSpPr/>
          <p:nvPr/>
        </p:nvSpPr>
        <p:spPr>
          <a:xfrm>
            <a:off x="6197600" y="1503101"/>
            <a:ext cx="5282406" cy="140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a:extLst>
              <a:ext uri="{FF2B5EF4-FFF2-40B4-BE49-F238E27FC236}">
                <a16:creationId xmlns:a16="http://schemas.microsoft.com/office/drawing/2014/main" id="{F9B25000-373E-48B7-BF73-E1CED6D9B681}"/>
              </a:ext>
            </a:extLst>
          </p:cNvPr>
          <p:cNvSpPr/>
          <p:nvPr/>
        </p:nvSpPr>
        <p:spPr>
          <a:xfrm>
            <a:off x="6197600" y="3088150"/>
            <a:ext cx="5282406" cy="140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3" name="矩形 22">
            <a:extLst>
              <a:ext uri="{FF2B5EF4-FFF2-40B4-BE49-F238E27FC236}">
                <a16:creationId xmlns:a16="http://schemas.microsoft.com/office/drawing/2014/main" id="{AB6E587E-F401-4E2E-8721-E6DC87C83662}"/>
              </a:ext>
            </a:extLst>
          </p:cNvPr>
          <p:cNvSpPr/>
          <p:nvPr/>
        </p:nvSpPr>
        <p:spPr>
          <a:xfrm>
            <a:off x="6197600" y="4700343"/>
            <a:ext cx="5282406" cy="140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D93B96E4-F40F-4AA7-B9D9-624E1AC7E4B0}"/>
              </a:ext>
            </a:extLst>
          </p:cNvPr>
          <p:cNvSpPr/>
          <p:nvPr/>
        </p:nvSpPr>
        <p:spPr>
          <a:xfrm>
            <a:off x="6641430" y="2016401"/>
            <a:ext cx="4838575" cy="661463"/>
          </a:xfrm>
          <a:prstGeom prst="rect">
            <a:avLst/>
          </a:prstGeom>
        </p:spPr>
        <p:txBody>
          <a:bodyPr wrap="square">
            <a:spAutoFit/>
          </a:bodyPr>
          <a:lstStyle/>
          <a:p>
            <a:pPr>
              <a:lnSpc>
                <a:spcPts val="2300"/>
              </a:lnSpc>
            </a:pP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年初，企业首先根据上级部门指示和本单位特点及安全工作状况，确定本年安全工作实现总目标</a:t>
            </a:r>
            <a:endParaRPr lang="zh-CN" altLang="en-US" sz="1600" dirty="0"/>
          </a:p>
        </p:txBody>
      </p:sp>
      <p:sp>
        <p:nvSpPr>
          <p:cNvPr id="7" name="矩形 6">
            <a:extLst>
              <a:ext uri="{FF2B5EF4-FFF2-40B4-BE49-F238E27FC236}">
                <a16:creationId xmlns:a16="http://schemas.microsoft.com/office/drawing/2014/main" id="{43813934-F671-41AD-ACD0-2EFCD6B18F9D}"/>
              </a:ext>
            </a:extLst>
          </p:cNvPr>
          <p:cNvSpPr/>
          <p:nvPr/>
        </p:nvSpPr>
        <p:spPr>
          <a:xfrm>
            <a:off x="6612555" y="3681903"/>
            <a:ext cx="4822257" cy="584775"/>
          </a:xfrm>
          <a:prstGeom prst="rect">
            <a:avLst/>
          </a:prstGeom>
        </p:spPr>
        <p:txBody>
          <a:bodyPr wrap="square">
            <a:spAutoFit/>
          </a:bodyPr>
          <a:lstStyle/>
          <a:p>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自上而下地将总目标分解为车间、班组和个人目标，并层层提出实现各自目标的保证措施或对策。</a:t>
            </a:r>
            <a:endParaRPr lang="zh-CN" altLang="en-US" sz="1600" dirty="0"/>
          </a:p>
        </p:txBody>
      </p:sp>
      <p:sp>
        <p:nvSpPr>
          <p:cNvPr id="8" name="矩形 7">
            <a:extLst>
              <a:ext uri="{FF2B5EF4-FFF2-40B4-BE49-F238E27FC236}">
                <a16:creationId xmlns:a16="http://schemas.microsoft.com/office/drawing/2014/main" id="{4E6B1616-A1A4-45A4-B9ED-BBACC376D74C}"/>
              </a:ext>
            </a:extLst>
          </p:cNvPr>
          <p:cNvSpPr/>
          <p:nvPr/>
        </p:nvSpPr>
        <p:spPr>
          <a:xfrm>
            <a:off x="6651097" y="5204728"/>
            <a:ext cx="4688325" cy="830997"/>
          </a:xfrm>
          <a:prstGeom prst="rect">
            <a:avLst/>
          </a:prstGeom>
        </p:spPr>
        <p:txBody>
          <a:bodyPr wrap="square">
            <a:spAutoFit/>
          </a:bodyPr>
          <a:lstStyle/>
          <a:p>
            <a:pPr eaLnBrk="0" hangingPunct="0"/>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年末，各级目标责任者实现目标进行考核评比和奖惩兑现。至此，这一管理周期结束，下一个安全目标管理周期开始。</a:t>
            </a:r>
          </a:p>
        </p:txBody>
      </p:sp>
      <p:sp>
        <p:nvSpPr>
          <p:cNvPr id="20" name="矩形">
            <a:extLst>
              <a:ext uri="{FF2B5EF4-FFF2-40B4-BE49-F238E27FC236}">
                <a16:creationId xmlns:a16="http://schemas.microsoft.com/office/drawing/2014/main" id="{24821CEB-5B59-422A-86ED-DCFDC3E59297}"/>
              </a:ext>
            </a:extLst>
          </p:cNvPr>
          <p:cNvSpPr/>
          <p:nvPr/>
        </p:nvSpPr>
        <p:spPr>
          <a:xfrm>
            <a:off x="6622181" y="1653272"/>
            <a:ext cx="1280517" cy="369332"/>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eaLnBrk="0" hangingPunct="0"/>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确定目标</a:t>
            </a:r>
            <a:endPar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27" name="矩形">
            <a:extLst>
              <a:ext uri="{FF2B5EF4-FFF2-40B4-BE49-F238E27FC236}">
                <a16:creationId xmlns:a16="http://schemas.microsoft.com/office/drawing/2014/main" id="{7A925D7D-860C-4E09-BE90-D5BA3302DB57}"/>
              </a:ext>
            </a:extLst>
          </p:cNvPr>
          <p:cNvSpPr/>
          <p:nvPr/>
        </p:nvSpPr>
        <p:spPr>
          <a:xfrm>
            <a:off x="6641430" y="3284731"/>
            <a:ext cx="1280517" cy="369332"/>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eaLnBrk="0" hangingPunct="0"/>
            <a:r>
              <a:rPr lang="zh-CN" altLang="en-US"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分解目标</a:t>
            </a:r>
            <a:endParaRPr lang="en-US" altLang="zh-CN" b="1" dirty="0">
              <a:solidFill>
                <a:srgbClr val="4BAF32"/>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28" name="矩形">
            <a:extLst>
              <a:ext uri="{FF2B5EF4-FFF2-40B4-BE49-F238E27FC236}">
                <a16:creationId xmlns:a16="http://schemas.microsoft.com/office/drawing/2014/main" id="{D90F6EEA-C9FC-4065-BE88-5BABBF6CA5CE}"/>
              </a:ext>
            </a:extLst>
          </p:cNvPr>
          <p:cNvSpPr/>
          <p:nvPr/>
        </p:nvSpPr>
        <p:spPr>
          <a:xfrm>
            <a:off x="6622181" y="4851316"/>
            <a:ext cx="1280517" cy="369332"/>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eaLnBrk="0" hangingPunct="0"/>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兑现目标</a:t>
            </a:r>
            <a:endPar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9" name="椭圆 8">
            <a:extLst>
              <a:ext uri="{FF2B5EF4-FFF2-40B4-BE49-F238E27FC236}">
                <a16:creationId xmlns:a16="http://schemas.microsoft.com/office/drawing/2014/main" id="{02077E5A-E876-4BF9-9EEF-8F6029CD0E78}"/>
              </a:ext>
            </a:extLst>
          </p:cNvPr>
          <p:cNvSpPr/>
          <p:nvPr/>
        </p:nvSpPr>
        <p:spPr>
          <a:xfrm>
            <a:off x="6261453" y="1685826"/>
            <a:ext cx="351102" cy="351102"/>
          </a:xfrm>
          <a:prstGeom prst="ellips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C993FB6-5773-4135-AE97-0672FF2A06CB}"/>
              </a:ext>
            </a:extLst>
          </p:cNvPr>
          <p:cNvSpPr txBox="1"/>
          <p:nvPr/>
        </p:nvSpPr>
        <p:spPr>
          <a:xfrm>
            <a:off x="6232577" y="1676711"/>
            <a:ext cx="495523" cy="369332"/>
          </a:xfrm>
          <a:prstGeom prst="rect">
            <a:avLst/>
          </a:prstGeom>
          <a:noFill/>
        </p:spPr>
        <p:txBody>
          <a:bodyPr wrap="square" rtlCol="0">
            <a:spAutoFit/>
          </a:bodyPr>
          <a:lstStyle/>
          <a:p>
            <a:r>
              <a:rPr lang="en-US" altLang="zh-CN" dirty="0">
                <a:solidFill>
                  <a:srgbClr val="D9D9D9"/>
                </a:solidFill>
              </a:rPr>
              <a:t>01</a:t>
            </a:r>
            <a:endParaRPr lang="zh-CN" altLang="en-US" dirty="0">
              <a:solidFill>
                <a:srgbClr val="D9D9D9"/>
              </a:solidFill>
            </a:endParaRPr>
          </a:p>
        </p:txBody>
      </p:sp>
      <p:grpSp>
        <p:nvGrpSpPr>
          <p:cNvPr id="11" name="组合 10">
            <a:extLst>
              <a:ext uri="{FF2B5EF4-FFF2-40B4-BE49-F238E27FC236}">
                <a16:creationId xmlns:a16="http://schemas.microsoft.com/office/drawing/2014/main" id="{E1FE5B64-6753-4E58-82EB-ECE905D7858C}"/>
              </a:ext>
            </a:extLst>
          </p:cNvPr>
          <p:cNvGrpSpPr/>
          <p:nvPr/>
        </p:nvGrpSpPr>
        <p:grpSpPr>
          <a:xfrm>
            <a:off x="6261453" y="3284731"/>
            <a:ext cx="495523" cy="369332"/>
            <a:chOff x="6232577" y="3448375"/>
            <a:chExt cx="495523" cy="369332"/>
          </a:xfrm>
        </p:grpSpPr>
        <p:sp>
          <p:nvSpPr>
            <p:cNvPr id="31" name="椭圆 30">
              <a:extLst>
                <a:ext uri="{FF2B5EF4-FFF2-40B4-BE49-F238E27FC236}">
                  <a16:creationId xmlns:a16="http://schemas.microsoft.com/office/drawing/2014/main" id="{FF5A9959-661D-494A-A642-8B321423059D}"/>
                </a:ext>
              </a:extLst>
            </p:cNvPr>
            <p:cNvSpPr/>
            <p:nvPr/>
          </p:nvSpPr>
          <p:spPr>
            <a:xfrm>
              <a:off x="6261453" y="3454938"/>
              <a:ext cx="351102" cy="351102"/>
            </a:xfrm>
            <a:prstGeom prst="ellips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文本框 31">
              <a:extLst>
                <a:ext uri="{FF2B5EF4-FFF2-40B4-BE49-F238E27FC236}">
                  <a16:creationId xmlns:a16="http://schemas.microsoft.com/office/drawing/2014/main" id="{E5457B13-1A68-4333-8072-8C3FF6662E6D}"/>
                </a:ext>
              </a:extLst>
            </p:cNvPr>
            <p:cNvSpPr txBox="1"/>
            <p:nvPr/>
          </p:nvSpPr>
          <p:spPr>
            <a:xfrm>
              <a:off x="6232577" y="3448375"/>
              <a:ext cx="495523" cy="369332"/>
            </a:xfrm>
            <a:prstGeom prst="rect">
              <a:avLst/>
            </a:prstGeom>
            <a:noFill/>
          </p:spPr>
          <p:txBody>
            <a:bodyPr wrap="square" rtlCol="0">
              <a:spAutoFit/>
            </a:bodyPr>
            <a:lstStyle/>
            <a:p>
              <a:r>
                <a:rPr lang="en-US" altLang="zh-CN" dirty="0">
                  <a:solidFill>
                    <a:srgbClr val="D9D9D9"/>
                  </a:solidFill>
                </a:rPr>
                <a:t>02</a:t>
              </a:r>
              <a:endParaRPr lang="zh-CN" altLang="en-US" dirty="0">
                <a:solidFill>
                  <a:srgbClr val="D9D9D9"/>
                </a:solidFill>
              </a:endParaRPr>
            </a:p>
          </p:txBody>
        </p:sp>
      </p:grpSp>
      <p:sp>
        <p:nvSpPr>
          <p:cNvPr id="37" name="椭圆 36">
            <a:extLst>
              <a:ext uri="{FF2B5EF4-FFF2-40B4-BE49-F238E27FC236}">
                <a16:creationId xmlns:a16="http://schemas.microsoft.com/office/drawing/2014/main" id="{131BB921-293A-4171-84A2-EFCFBD1363FA}"/>
              </a:ext>
            </a:extLst>
          </p:cNvPr>
          <p:cNvSpPr/>
          <p:nvPr/>
        </p:nvSpPr>
        <p:spPr>
          <a:xfrm>
            <a:off x="6299995" y="4869546"/>
            <a:ext cx="351102" cy="351102"/>
          </a:xfrm>
          <a:prstGeom prst="ellips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文本框 37">
            <a:extLst>
              <a:ext uri="{FF2B5EF4-FFF2-40B4-BE49-F238E27FC236}">
                <a16:creationId xmlns:a16="http://schemas.microsoft.com/office/drawing/2014/main" id="{FC4022D1-A01F-4E0F-9D96-66A62876622D}"/>
              </a:ext>
            </a:extLst>
          </p:cNvPr>
          <p:cNvSpPr txBox="1"/>
          <p:nvPr/>
        </p:nvSpPr>
        <p:spPr>
          <a:xfrm>
            <a:off x="6271119" y="4860431"/>
            <a:ext cx="495523" cy="369332"/>
          </a:xfrm>
          <a:prstGeom prst="rect">
            <a:avLst/>
          </a:prstGeom>
          <a:noFill/>
        </p:spPr>
        <p:txBody>
          <a:bodyPr wrap="square" rtlCol="0">
            <a:spAutoFit/>
          </a:bodyPr>
          <a:lstStyle/>
          <a:p>
            <a:r>
              <a:rPr lang="en-US" altLang="zh-CN" dirty="0">
                <a:solidFill>
                  <a:srgbClr val="D9D9D9"/>
                </a:solidFill>
              </a:rPr>
              <a:t>03</a:t>
            </a:r>
            <a:endParaRPr lang="zh-CN" altLang="en-US" dirty="0">
              <a:solidFill>
                <a:srgbClr val="D9D9D9"/>
              </a:solidFill>
            </a:endParaRPr>
          </a:p>
        </p:txBody>
      </p:sp>
    </p:spTree>
    <p:extLst>
      <p:ext uri="{BB962C8B-B14F-4D97-AF65-F5344CB8AC3E}">
        <p14:creationId xmlns:p14="http://schemas.microsoft.com/office/powerpoint/2010/main" val="3863106304"/>
      </p:ext>
    </p:extLst>
  </p:cSld>
  <p:clrMapOvr>
    <a:masterClrMapping/>
  </p:clrMapOvr>
  <mc:AlternateContent xmlns:mc="http://schemas.openxmlformats.org/markup-compatibility/2006" xmlns:p14="http://schemas.microsoft.com/office/powerpoint/2010/main">
    <mc:Choice Requires="p14">
      <p:transition spd="slow" p14:dur="1250" advTm="15912">
        <p14:switch dir="r"/>
      </p:transition>
    </mc:Choice>
    <mc:Fallback xmlns="">
      <p:transition spd="slow" advTm="1591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975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安全规章制度</a:t>
            </a:r>
            <a:r>
              <a:rPr lang="en-US" altLang="zh-CN" kern="0" dirty="0">
                <a:solidFill>
                  <a:schemeClr val="tx1">
                    <a:lumMod val="65000"/>
                    <a:lumOff val="35000"/>
                  </a:schemeClr>
                </a:solidFill>
                <a:latin typeface="微软雅黑" panose="020B0503020204020204" pitchFamily="34" charset="-122"/>
                <a:ea typeface="微软雅黑" panose="020B0503020204020204" pitchFamily="34" charset="-122"/>
              </a:rPr>
              <a:t>&amp;</a:t>
            </a: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操作规程</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 name="平行四边形 3">
            <a:extLst>
              <a:ext uri="{FF2B5EF4-FFF2-40B4-BE49-F238E27FC236}">
                <a16:creationId xmlns:a16="http://schemas.microsoft.com/office/drawing/2014/main" id="{5A58D2E4-BE79-4FB7-BE0A-4B6E3E03DA81}"/>
              </a:ext>
            </a:extLst>
          </p:cNvPr>
          <p:cNvSpPr/>
          <p:nvPr/>
        </p:nvSpPr>
        <p:spPr>
          <a:xfrm>
            <a:off x="1049154" y="1482290"/>
            <a:ext cx="2733574" cy="427622"/>
          </a:xfrm>
          <a:prstGeom prst="parallelogram">
            <a:avLst/>
          </a:prstGeom>
          <a:solidFill>
            <a:srgbClr val="4BAF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平行四边形 29">
            <a:extLst>
              <a:ext uri="{FF2B5EF4-FFF2-40B4-BE49-F238E27FC236}">
                <a16:creationId xmlns:a16="http://schemas.microsoft.com/office/drawing/2014/main" id="{76AA1528-7D4C-48B7-9A8D-009CA96085FE}"/>
              </a:ext>
            </a:extLst>
          </p:cNvPr>
          <p:cNvSpPr/>
          <p:nvPr/>
        </p:nvSpPr>
        <p:spPr>
          <a:xfrm>
            <a:off x="1049154" y="3106202"/>
            <a:ext cx="2733574" cy="427622"/>
          </a:xfrm>
          <a:prstGeom prst="parallelogram">
            <a:avLst/>
          </a:prstGeom>
          <a:solidFill>
            <a:srgbClr val="004B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平行四边形 32">
            <a:extLst>
              <a:ext uri="{FF2B5EF4-FFF2-40B4-BE49-F238E27FC236}">
                <a16:creationId xmlns:a16="http://schemas.microsoft.com/office/drawing/2014/main" id="{F0BA44BC-0E13-4020-8A8A-6243022D8D96}"/>
              </a:ext>
            </a:extLst>
          </p:cNvPr>
          <p:cNvSpPr/>
          <p:nvPr/>
        </p:nvSpPr>
        <p:spPr>
          <a:xfrm>
            <a:off x="1049154" y="4740442"/>
            <a:ext cx="2733574" cy="427622"/>
          </a:xfrm>
          <a:prstGeom prst="parallelogram">
            <a:avLst/>
          </a:prstGeom>
          <a:solidFill>
            <a:srgbClr val="4BAF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TextBox 23">
            <a:extLst>
              <a:ext uri="{FF2B5EF4-FFF2-40B4-BE49-F238E27FC236}">
                <a16:creationId xmlns:a16="http://schemas.microsoft.com/office/drawing/2014/main" id="{469F8C8D-1C75-4377-A0C2-839724C8C09D}"/>
              </a:ext>
            </a:extLst>
          </p:cNvPr>
          <p:cNvSpPr txBox="1"/>
          <p:nvPr/>
        </p:nvSpPr>
        <p:spPr>
          <a:xfrm>
            <a:off x="1399749" y="1509839"/>
            <a:ext cx="2032384"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b="0" kern="0" dirty="0">
                <a:solidFill>
                  <a:schemeClr val="bg1"/>
                </a:solidFill>
                <a:latin typeface="微软雅黑" panose="020B0503020204020204" pitchFamily="34" charset="-122"/>
                <a:ea typeface="微软雅黑" panose="020B0503020204020204" pitchFamily="34" charset="-122"/>
              </a:rPr>
              <a:t>重要组成和依据</a:t>
            </a:r>
          </a:p>
        </p:txBody>
      </p:sp>
      <p:sp>
        <p:nvSpPr>
          <p:cNvPr id="5" name="矩形 4">
            <a:extLst>
              <a:ext uri="{FF2B5EF4-FFF2-40B4-BE49-F238E27FC236}">
                <a16:creationId xmlns:a16="http://schemas.microsoft.com/office/drawing/2014/main" id="{BAF7D9C2-5B70-47B0-8242-2429DB6526D7}"/>
              </a:ext>
            </a:extLst>
          </p:cNvPr>
          <p:cNvSpPr/>
          <p:nvPr/>
        </p:nvSpPr>
        <p:spPr>
          <a:xfrm>
            <a:off x="1049153" y="1979228"/>
            <a:ext cx="9865895"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安全规章制度和操作规程是车间、班组安全管理的一个重要组成部分，是保证车间、班组生产安全和不发生违章违纪现象的依据。</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Box 23">
            <a:extLst>
              <a:ext uri="{FF2B5EF4-FFF2-40B4-BE49-F238E27FC236}">
                <a16:creationId xmlns:a16="http://schemas.microsoft.com/office/drawing/2014/main" id="{F02DB819-E61A-4ADA-9C5C-531B3F911378}"/>
              </a:ext>
            </a:extLst>
          </p:cNvPr>
          <p:cNvSpPr txBox="1"/>
          <p:nvPr/>
        </p:nvSpPr>
        <p:spPr>
          <a:xfrm>
            <a:off x="1386627" y="3119976"/>
            <a:ext cx="2032384"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b="0" kern="0" dirty="0">
                <a:solidFill>
                  <a:schemeClr val="bg1"/>
                </a:solidFill>
                <a:latin typeface="微软雅黑" panose="020B0503020204020204" pitchFamily="34" charset="-122"/>
                <a:ea typeface="微软雅黑" panose="020B0503020204020204" pitchFamily="34" charset="-122"/>
              </a:rPr>
              <a:t>认真理解、掌握</a:t>
            </a:r>
          </a:p>
        </p:txBody>
      </p:sp>
      <p:sp>
        <p:nvSpPr>
          <p:cNvPr id="40" name="矩形 39">
            <a:extLst>
              <a:ext uri="{FF2B5EF4-FFF2-40B4-BE49-F238E27FC236}">
                <a16:creationId xmlns:a16="http://schemas.microsoft.com/office/drawing/2014/main" id="{ADF83B9F-61BE-4370-913E-0FF0E722044B}"/>
              </a:ext>
            </a:extLst>
          </p:cNvPr>
          <p:cNvSpPr/>
          <p:nvPr/>
        </p:nvSpPr>
        <p:spPr>
          <a:xfrm>
            <a:off x="1049153" y="3598295"/>
            <a:ext cx="9865895"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车间、班组安全方面的规章制度是血的教训、前人的经验总结，它是科学管理的需要，特别是生产第一线的人员，要认真理解、熟悉、掌握和贯彻这些规章制度。</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AC1D3F9C-E077-4476-9DCE-C295056B7408}"/>
              </a:ext>
            </a:extLst>
          </p:cNvPr>
          <p:cNvSpPr/>
          <p:nvPr/>
        </p:nvSpPr>
        <p:spPr>
          <a:xfrm>
            <a:off x="1049153" y="5312610"/>
            <a:ext cx="9865895"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为此，要经常将自己的行为与规章制度和操作规程进行对照，找出问题，不断改进，并提高自己遵章守纪的自觉性。</a:t>
            </a:r>
          </a:p>
        </p:txBody>
      </p:sp>
      <p:sp>
        <p:nvSpPr>
          <p:cNvPr id="42" name="TextBox 23">
            <a:extLst>
              <a:ext uri="{FF2B5EF4-FFF2-40B4-BE49-F238E27FC236}">
                <a16:creationId xmlns:a16="http://schemas.microsoft.com/office/drawing/2014/main" id="{C67F5FA5-9966-42E2-B2F1-B0D3555E9FA4}"/>
              </a:ext>
            </a:extLst>
          </p:cNvPr>
          <p:cNvSpPr txBox="1"/>
          <p:nvPr/>
        </p:nvSpPr>
        <p:spPr>
          <a:xfrm>
            <a:off x="1590294" y="4783756"/>
            <a:ext cx="2032384"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b="0" kern="0" dirty="0">
                <a:solidFill>
                  <a:schemeClr val="bg1"/>
                </a:solidFill>
                <a:latin typeface="微软雅黑" panose="020B0503020204020204" pitchFamily="34" charset="-122"/>
                <a:ea typeface="微软雅黑" panose="020B0503020204020204" pitchFamily="34" charset="-122"/>
              </a:rPr>
              <a:t>提高自觉性</a:t>
            </a:r>
          </a:p>
        </p:txBody>
      </p:sp>
      <p:cxnSp>
        <p:nvCxnSpPr>
          <p:cNvPr id="12" name="直接连接符 11">
            <a:extLst>
              <a:ext uri="{FF2B5EF4-FFF2-40B4-BE49-F238E27FC236}">
                <a16:creationId xmlns:a16="http://schemas.microsoft.com/office/drawing/2014/main" id="{2F014A9F-156B-4E8C-9215-FE5B52FE1C4F}"/>
              </a:ext>
            </a:extLst>
          </p:cNvPr>
          <p:cNvCxnSpPr/>
          <p:nvPr/>
        </p:nvCxnSpPr>
        <p:spPr>
          <a:xfrm>
            <a:off x="972151" y="2820202"/>
            <a:ext cx="10308657"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DAD27CD2-2190-4BF2-95CC-0AE2DC9EE1FC}"/>
              </a:ext>
            </a:extLst>
          </p:cNvPr>
          <p:cNvCxnSpPr/>
          <p:nvPr/>
        </p:nvCxnSpPr>
        <p:spPr>
          <a:xfrm>
            <a:off x="972151" y="4504623"/>
            <a:ext cx="10308657"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677264"/>
      </p:ext>
    </p:extLst>
  </p:cSld>
  <p:clrMapOvr>
    <a:masterClrMapping/>
  </p:clrMapOvr>
  <mc:AlternateContent xmlns:mc="http://schemas.openxmlformats.org/markup-compatibility/2006" xmlns:p14="http://schemas.microsoft.com/office/powerpoint/2010/main">
    <mc:Choice Requires="p14">
      <p:transition spd="slow" p14:dur="1250" advTm="15912">
        <p14:switch dir="r"/>
      </p:transition>
    </mc:Choice>
    <mc:Fallback xmlns="">
      <p:transition spd="slow" advTm="1591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24968061&amp;di=67489ae90156aede1a5a00a2e290226c&amp;imgtype=jpg&amp;er=1&amp;src=http%3A%2F%2Fimgsrc.baidu.com%2Fimgad%2Fpic%2Fitem%2F0eb30f2442a7d9331199d45da64bd11373f001ee.jpg">
            <a:extLst>
              <a:ext uri="{FF2B5EF4-FFF2-40B4-BE49-F238E27FC236}">
                <a16:creationId xmlns:a16="http://schemas.microsoft.com/office/drawing/2014/main" id="{813AE2B2-0AD9-4972-B51E-69AB6606C8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82"/>
          <a:stretch/>
        </p:blipFill>
        <p:spPr bwMode="auto">
          <a:xfrm>
            <a:off x="0" y="-19734"/>
            <a:ext cx="12192000" cy="687773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E1D44E7A-FE89-45EC-A483-FAF8AF765594}"/>
              </a:ext>
            </a:extLst>
          </p:cNvPr>
          <p:cNvSpPr/>
          <p:nvPr/>
        </p:nvSpPr>
        <p:spPr>
          <a:xfrm>
            <a:off x="0" y="0"/>
            <a:ext cx="12192000" cy="687773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05A1B04C-3C16-4AC3-8CD5-D42299BFE687}"/>
              </a:ext>
            </a:extLst>
          </p:cNvPr>
          <p:cNvSpPr/>
          <p:nvPr/>
        </p:nvSpPr>
        <p:spPr>
          <a:xfrm>
            <a:off x="4680049" y="1679478"/>
            <a:ext cx="3175000" cy="2959977"/>
          </a:xfrm>
          <a:prstGeom prst="rect">
            <a:avLst/>
          </a:prstGeom>
        </p:spPr>
        <p:txBody>
          <a:bodyPr wrap="square">
            <a:spAutoFit/>
          </a:bodyPr>
          <a:lstStyle/>
          <a:p>
            <a:pPr>
              <a:lnSpc>
                <a:spcPct val="150000"/>
              </a:lnSpc>
            </a:pPr>
            <a:r>
              <a:rPr lang="zh-CN" altLang="en-US" sz="3200" dirty="0">
                <a:solidFill>
                  <a:schemeClr val="bg1"/>
                </a:solidFill>
                <a:latin typeface="微软雅黑" panose="020B0503020204020204" pitchFamily="34" charset="-122"/>
                <a:ea typeface="微软雅黑" panose="020B0503020204020204" pitchFamily="34" charset="-122"/>
              </a:rPr>
              <a:t>你的对手在看书，</a:t>
            </a:r>
            <a:endParaRPr lang="en-US" altLang="zh-CN" sz="3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3200" dirty="0">
                <a:solidFill>
                  <a:schemeClr val="bg1"/>
                </a:solidFill>
                <a:latin typeface="微软雅黑" panose="020B0503020204020204" pitchFamily="34" charset="-122"/>
                <a:ea typeface="微软雅黑" panose="020B0503020204020204" pitchFamily="34" charset="-122"/>
              </a:rPr>
              <a:t>你的仇人在磨刀，</a:t>
            </a:r>
            <a:endParaRPr lang="en-US" altLang="zh-CN" sz="3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3200" dirty="0">
                <a:solidFill>
                  <a:schemeClr val="bg1"/>
                </a:solidFill>
                <a:latin typeface="微软雅黑" panose="020B0503020204020204" pitchFamily="34" charset="-122"/>
                <a:ea typeface="微软雅黑" panose="020B0503020204020204" pitchFamily="34" charset="-122"/>
              </a:rPr>
              <a:t>你的闺蜜在减肥，</a:t>
            </a:r>
            <a:endParaRPr lang="en-US" altLang="zh-CN" sz="3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3200" dirty="0">
                <a:solidFill>
                  <a:schemeClr val="bg1"/>
                </a:solidFill>
                <a:latin typeface="微软雅黑" panose="020B0503020204020204" pitchFamily="34" charset="-122"/>
                <a:ea typeface="微软雅黑" panose="020B0503020204020204" pitchFamily="34" charset="-122"/>
              </a:rPr>
              <a:t>隔壁老王在练腰。</a:t>
            </a:r>
          </a:p>
        </p:txBody>
      </p:sp>
      <p:sp>
        <p:nvSpPr>
          <p:cNvPr id="3" name="矩形 2">
            <a:extLst>
              <a:ext uri="{FF2B5EF4-FFF2-40B4-BE49-F238E27FC236}">
                <a16:creationId xmlns:a16="http://schemas.microsoft.com/office/drawing/2014/main" id="{D561D497-3F72-416F-A552-0B063DBA13A8}"/>
              </a:ext>
            </a:extLst>
          </p:cNvPr>
          <p:cNvSpPr/>
          <p:nvPr/>
        </p:nvSpPr>
        <p:spPr>
          <a:xfrm>
            <a:off x="5046702" y="633081"/>
            <a:ext cx="2441694" cy="769441"/>
          </a:xfrm>
          <a:prstGeom prst="rect">
            <a:avLst/>
          </a:prstGeom>
        </p:spPr>
        <p:txBody>
          <a:bodyPr wrap="none">
            <a:spAutoFit/>
          </a:bodyPr>
          <a:lstStyle/>
          <a:p>
            <a:r>
              <a:rPr lang="zh-CN" altLang="en-US" sz="4400" b="1" dirty="0">
                <a:solidFill>
                  <a:srgbClr val="FFFF00"/>
                </a:solidFill>
                <a:latin typeface="微软雅黑" panose="020B0503020204020204" pitchFamily="34" charset="-122"/>
                <a:ea typeface="微软雅黑" panose="020B0503020204020204" pitchFamily="34" charset="-122"/>
              </a:rPr>
              <a:t>细思极恐</a:t>
            </a:r>
          </a:p>
        </p:txBody>
      </p:sp>
      <p:sp>
        <p:nvSpPr>
          <p:cNvPr id="5" name="矩形: 圆角 4">
            <a:extLst>
              <a:ext uri="{FF2B5EF4-FFF2-40B4-BE49-F238E27FC236}">
                <a16:creationId xmlns:a16="http://schemas.microsoft.com/office/drawing/2014/main" id="{5DEE841F-36F3-4673-9B34-9B6FAA1CC135}"/>
              </a:ext>
            </a:extLst>
          </p:cNvPr>
          <p:cNvSpPr/>
          <p:nvPr/>
        </p:nvSpPr>
        <p:spPr>
          <a:xfrm>
            <a:off x="1955899" y="5221677"/>
            <a:ext cx="9029700" cy="1054100"/>
          </a:xfrm>
          <a:prstGeom prst="roundRect">
            <a:avLst>
              <a:gd name="adj" fmla="val 8233"/>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101D205-0838-43FF-B156-8607DAB332BE}"/>
              </a:ext>
            </a:extLst>
          </p:cNvPr>
          <p:cNvSpPr txBox="1"/>
          <p:nvPr/>
        </p:nvSpPr>
        <p:spPr>
          <a:xfrm>
            <a:off x="3352800" y="5517894"/>
            <a:ext cx="652780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我们必须不断学习，否则我们将被学习者超越</a:t>
            </a:r>
          </a:p>
        </p:txBody>
      </p:sp>
      <p:sp>
        <p:nvSpPr>
          <p:cNvPr id="22" name="warning-symbol_75427">
            <a:extLst>
              <a:ext uri="{FF2B5EF4-FFF2-40B4-BE49-F238E27FC236}">
                <a16:creationId xmlns:a16="http://schemas.microsoft.com/office/drawing/2014/main" id="{2A325ED0-7691-4CB7-B53A-0650EDDBA739}"/>
              </a:ext>
            </a:extLst>
          </p:cNvPr>
          <p:cNvSpPr>
            <a:spLocks noChangeAspect="1"/>
          </p:cNvSpPr>
          <p:nvPr/>
        </p:nvSpPr>
        <p:spPr bwMode="auto">
          <a:xfrm>
            <a:off x="2412687" y="5449367"/>
            <a:ext cx="686526" cy="557518"/>
          </a:xfrm>
          <a:custGeom>
            <a:avLst/>
            <a:gdLst>
              <a:gd name="T0" fmla="*/ 6162 w 6283"/>
              <a:gd name="T1" fmla="*/ 4229 h 5110"/>
              <a:gd name="T2" fmla="*/ 3623 w 6283"/>
              <a:gd name="T3" fmla="*/ 264 h 5110"/>
              <a:gd name="T4" fmla="*/ 3141 w 6283"/>
              <a:gd name="T5" fmla="*/ 0 h 5110"/>
              <a:gd name="T6" fmla="*/ 2660 w 6283"/>
              <a:gd name="T7" fmla="*/ 264 h 5110"/>
              <a:gd name="T8" fmla="*/ 120 w 6283"/>
              <a:gd name="T9" fmla="*/ 4229 h 5110"/>
              <a:gd name="T10" fmla="*/ 100 w 6283"/>
              <a:gd name="T11" fmla="*/ 4813 h 5110"/>
              <a:gd name="T12" fmla="*/ 602 w 6283"/>
              <a:gd name="T13" fmla="*/ 5110 h 5110"/>
              <a:gd name="T14" fmla="*/ 5680 w 6283"/>
              <a:gd name="T15" fmla="*/ 5110 h 5110"/>
              <a:gd name="T16" fmla="*/ 6182 w 6283"/>
              <a:gd name="T17" fmla="*/ 4813 h 5110"/>
              <a:gd name="T18" fmla="*/ 6162 w 6283"/>
              <a:gd name="T19" fmla="*/ 4229 h 5110"/>
              <a:gd name="T20" fmla="*/ 2823 w 6283"/>
              <a:gd name="T21" fmla="*/ 1612 h 5110"/>
              <a:gd name="T22" fmla="*/ 3138 w 6283"/>
              <a:gd name="T23" fmla="*/ 1296 h 5110"/>
              <a:gd name="T24" fmla="*/ 3454 w 6283"/>
              <a:gd name="T25" fmla="*/ 1612 h 5110"/>
              <a:gd name="T26" fmla="*/ 3454 w 6283"/>
              <a:gd name="T27" fmla="*/ 2967 h 5110"/>
              <a:gd name="T28" fmla="*/ 3138 w 6283"/>
              <a:gd name="T29" fmla="*/ 3282 h 5110"/>
              <a:gd name="T30" fmla="*/ 2823 w 6283"/>
              <a:gd name="T31" fmla="*/ 2967 h 5110"/>
              <a:gd name="T32" fmla="*/ 2823 w 6283"/>
              <a:gd name="T33" fmla="*/ 1612 h 5110"/>
              <a:gd name="T34" fmla="*/ 3132 w 6283"/>
              <a:gd name="T35" fmla="*/ 4426 h 5110"/>
              <a:gd name="T36" fmla="*/ 2738 w 6283"/>
              <a:gd name="T37" fmla="*/ 4031 h 5110"/>
              <a:gd name="T38" fmla="*/ 3132 w 6283"/>
              <a:gd name="T39" fmla="*/ 3636 h 5110"/>
              <a:gd name="T40" fmla="*/ 3527 w 6283"/>
              <a:gd name="T41" fmla="*/ 4031 h 5110"/>
              <a:gd name="T42" fmla="*/ 3132 w 6283"/>
              <a:gd name="T43" fmla="*/ 4426 h 5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83" h="5110">
                <a:moveTo>
                  <a:pt x="6162" y="4229"/>
                </a:moveTo>
                <a:lnTo>
                  <a:pt x="3623" y="264"/>
                </a:lnTo>
                <a:cubicBezTo>
                  <a:pt x="3518" y="100"/>
                  <a:pt x="3336" y="0"/>
                  <a:pt x="3141" y="0"/>
                </a:cubicBezTo>
                <a:cubicBezTo>
                  <a:pt x="2946" y="0"/>
                  <a:pt x="2765" y="100"/>
                  <a:pt x="2660" y="264"/>
                </a:cubicBezTo>
                <a:lnTo>
                  <a:pt x="120" y="4229"/>
                </a:lnTo>
                <a:cubicBezTo>
                  <a:pt x="8" y="4406"/>
                  <a:pt x="0" y="4629"/>
                  <a:pt x="100" y="4813"/>
                </a:cubicBezTo>
                <a:cubicBezTo>
                  <a:pt x="201" y="4996"/>
                  <a:pt x="393" y="5110"/>
                  <a:pt x="602" y="5110"/>
                </a:cubicBezTo>
                <a:lnTo>
                  <a:pt x="5680" y="5110"/>
                </a:lnTo>
                <a:cubicBezTo>
                  <a:pt x="5890" y="5110"/>
                  <a:pt x="6082" y="4996"/>
                  <a:pt x="6182" y="4813"/>
                </a:cubicBezTo>
                <a:cubicBezTo>
                  <a:pt x="6283" y="4629"/>
                  <a:pt x="6275" y="4406"/>
                  <a:pt x="6162" y="4229"/>
                </a:cubicBezTo>
                <a:close/>
                <a:moveTo>
                  <a:pt x="2823" y="1612"/>
                </a:moveTo>
                <a:cubicBezTo>
                  <a:pt x="2823" y="1438"/>
                  <a:pt x="2964" y="1296"/>
                  <a:pt x="3138" y="1296"/>
                </a:cubicBezTo>
                <a:cubicBezTo>
                  <a:pt x="3313" y="1296"/>
                  <a:pt x="3454" y="1438"/>
                  <a:pt x="3454" y="1612"/>
                </a:cubicBezTo>
                <a:lnTo>
                  <a:pt x="3454" y="2967"/>
                </a:lnTo>
                <a:cubicBezTo>
                  <a:pt x="3454" y="3141"/>
                  <a:pt x="3313" y="3282"/>
                  <a:pt x="3138" y="3282"/>
                </a:cubicBezTo>
                <a:cubicBezTo>
                  <a:pt x="2964" y="3282"/>
                  <a:pt x="2823" y="3141"/>
                  <a:pt x="2823" y="2967"/>
                </a:cubicBezTo>
                <a:lnTo>
                  <a:pt x="2823" y="1612"/>
                </a:lnTo>
                <a:close/>
                <a:moveTo>
                  <a:pt x="3132" y="4426"/>
                </a:moveTo>
                <a:cubicBezTo>
                  <a:pt x="2915" y="4426"/>
                  <a:pt x="2738" y="4249"/>
                  <a:pt x="2738" y="4031"/>
                </a:cubicBezTo>
                <a:cubicBezTo>
                  <a:pt x="2738" y="3813"/>
                  <a:pt x="2915" y="3636"/>
                  <a:pt x="3132" y="3636"/>
                </a:cubicBezTo>
                <a:cubicBezTo>
                  <a:pt x="3350" y="3636"/>
                  <a:pt x="3527" y="3813"/>
                  <a:pt x="3527" y="4031"/>
                </a:cubicBezTo>
                <a:cubicBezTo>
                  <a:pt x="3527" y="4249"/>
                  <a:pt x="3350" y="4426"/>
                  <a:pt x="3132" y="4426"/>
                </a:cubicBezTo>
                <a:close/>
              </a:path>
            </a:pathLst>
          </a:custGeom>
          <a:solidFill>
            <a:schemeClr val="bg1"/>
          </a:solidFill>
          <a:ln>
            <a:noFill/>
          </a:ln>
        </p:spPr>
      </p:sp>
      <p:cxnSp>
        <p:nvCxnSpPr>
          <p:cNvPr id="8" name="直接连接符 7">
            <a:extLst>
              <a:ext uri="{FF2B5EF4-FFF2-40B4-BE49-F238E27FC236}">
                <a16:creationId xmlns:a16="http://schemas.microsoft.com/office/drawing/2014/main" id="{EC3E0D27-1866-45CA-81F9-98B863141E70}"/>
              </a:ext>
            </a:extLst>
          </p:cNvPr>
          <p:cNvCxnSpPr/>
          <p:nvPr/>
        </p:nvCxnSpPr>
        <p:spPr>
          <a:xfrm flipH="1">
            <a:off x="1517337" y="3112803"/>
            <a:ext cx="1790700" cy="1790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422B162-B6D3-471C-ABAB-73F2A51CB6C4}"/>
              </a:ext>
            </a:extLst>
          </p:cNvPr>
          <p:cNvCxnSpPr/>
          <p:nvPr/>
        </p:nvCxnSpPr>
        <p:spPr>
          <a:xfrm flipH="1">
            <a:off x="949885" y="3976842"/>
            <a:ext cx="1790700" cy="1790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C8FC0CC-0CDE-47F6-BBDA-CC8B6020C577}"/>
              </a:ext>
            </a:extLst>
          </p:cNvPr>
          <p:cNvCxnSpPr/>
          <p:nvPr/>
        </p:nvCxnSpPr>
        <p:spPr>
          <a:xfrm flipH="1">
            <a:off x="9027775" y="-19734"/>
            <a:ext cx="1790700" cy="1790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5048FB6-F906-4FA3-9AA7-B95DB8556FDD}"/>
              </a:ext>
            </a:extLst>
          </p:cNvPr>
          <p:cNvCxnSpPr/>
          <p:nvPr/>
        </p:nvCxnSpPr>
        <p:spPr>
          <a:xfrm flipH="1">
            <a:off x="8460323" y="844305"/>
            <a:ext cx="1790700" cy="1790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34116"/>
      </p:ext>
    </p:extLst>
  </p:cSld>
  <p:clrMapOvr>
    <a:masterClrMapping/>
  </p:clrMapOvr>
  <mc:AlternateContent xmlns:mc="http://schemas.openxmlformats.org/markup-compatibility/2006" xmlns:p14="http://schemas.microsoft.com/office/powerpoint/2010/main">
    <mc:Choice Requires="p14">
      <p:transition spd="slow" p14:dur="1200" advTm="6037">
        <p14:prism/>
      </p:transition>
    </mc:Choice>
    <mc:Fallback xmlns="">
      <p:transition spd="slow" advTm="603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975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安全规章制度</a:t>
            </a:r>
            <a:r>
              <a:rPr lang="en-US" altLang="zh-CN" kern="0" dirty="0">
                <a:solidFill>
                  <a:schemeClr val="tx1">
                    <a:lumMod val="65000"/>
                    <a:lumOff val="35000"/>
                  </a:schemeClr>
                </a:solidFill>
                <a:latin typeface="微软雅黑" panose="020B0503020204020204" pitchFamily="34" charset="-122"/>
                <a:ea typeface="微软雅黑" panose="020B0503020204020204" pitchFamily="34" charset="-122"/>
              </a:rPr>
              <a:t>&amp;</a:t>
            </a: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操作规程</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9" name="图片">
            <a:extLst>
              <a:ext uri="{FF2B5EF4-FFF2-40B4-BE49-F238E27FC236}">
                <a16:creationId xmlns:a16="http://schemas.microsoft.com/office/drawing/2014/main" id="{FD52F21E-BBF8-4471-85A1-71EBD97C42CF}"/>
              </a:ext>
            </a:extLst>
          </p:cNvPr>
          <p:cNvPicPr>
            <a:picLocks noChangeAspect="1"/>
          </p:cNvPicPr>
          <p:nvPr/>
        </p:nvPicPr>
        <p:blipFill>
          <a:blip r:embed="rId3" cstate="print"/>
          <a:stretch>
            <a:fillRect/>
          </a:stretch>
        </p:blipFill>
        <p:spPr>
          <a:xfrm>
            <a:off x="2342001" y="1270783"/>
            <a:ext cx="7215886" cy="5195591"/>
          </a:xfrm>
          <a:prstGeom prst="rect">
            <a:avLst/>
          </a:prstGeom>
          <a:noFill/>
          <a:ln w="9525" cap="flat" cmpd="sng">
            <a:noFill/>
            <a:prstDash val="solid"/>
            <a:round/>
          </a:ln>
        </p:spPr>
      </p:pic>
    </p:spTree>
    <p:extLst>
      <p:ext uri="{BB962C8B-B14F-4D97-AF65-F5344CB8AC3E}">
        <p14:creationId xmlns:p14="http://schemas.microsoft.com/office/powerpoint/2010/main" val="593394817"/>
      </p:ext>
    </p:extLst>
  </p:cSld>
  <p:clrMapOvr>
    <a:masterClrMapping/>
  </p:clrMapOvr>
  <mc:AlternateContent xmlns:mc="http://schemas.openxmlformats.org/markup-compatibility/2006" xmlns:p14="http://schemas.microsoft.com/office/powerpoint/2010/main">
    <mc:Choice Requires="p14">
      <p:transition spd="slow" p14:dur="1250" advTm="15912">
        <p14:switch dir="r"/>
      </p:transition>
    </mc:Choice>
    <mc:Fallback xmlns="">
      <p:transition spd="slow" advTm="1591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1116381"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记 录</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9" name="notes_301837">
            <a:extLst>
              <a:ext uri="{FF2B5EF4-FFF2-40B4-BE49-F238E27FC236}">
                <a16:creationId xmlns:a16="http://schemas.microsoft.com/office/drawing/2014/main" id="{93485EE5-E6BC-4D56-A1CB-1C161183802D}"/>
              </a:ext>
            </a:extLst>
          </p:cNvPr>
          <p:cNvSpPr>
            <a:spLocks noChangeAspect="1"/>
          </p:cNvSpPr>
          <p:nvPr/>
        </p:nvSpPr>
        <p:spPr bwMode="auto">
          <a:xfrm>
            <a:off x="1183259" y="2181019"/>
            <a:ext cx="2484794" cy="2476712"/>
          </a:xfrm>
          <a:custGeom>
            <a:avLst/>
            <a:gdLst>
              <a:gd name="connsiteX0" fmla="*/ 72892 w 607639"/>
              <a:gd name="connsiteY0" fmla="*/ 344824 h 605663"/>
              <a:gd name="connsiteX1" fmla="*/ 72892 w 607639"/>
              <a:gd name="connsiteY1" fmla="*/ 380817 h 605663"/>
              <a:gd name="connsiteX2" fmla="*/ 252852 w 607639"/>
              <a:gd name="connsiteY2" fmla="*/ 380817 h 605663"/>
              <a:gd name="connsiteX3" fmla="*/ 252852 w 607639"/>
              <a:gd name="connsiteY3" fmla="*/ 344824 h 605663"/>
              <a:gd name="connsiteX4" fmla="*/ 522273 w 607639"/>
              <a:gd name="connsiteY4" fmla="*/ 166534 h 605663"/>
              <a:gd name="connsiteX5" fmla="*/ 554221 w 607639"/>
              <a:gd name="connsiteY5" fmla="*/ 198434 h 605663"/>
              <a:gd name="connsiteX6" fmla="*/ 348207 w 607639"/>
              <a:gd name="connsiteY6" fmla="*/ 404143 h 605663"/>
              <a:gd name="connsiteX7" fmla="*/ 315992 w 607639"/>
              <a:gd name="connsiteY7" fmla="*/ 404410 h 605663"/>
              <a:gd name="connsiteX8" fmla="*/ 316259 w 607639"/>
              <a:gd name="connsiteY8" fmla="*/ 372243 h 605663"/>
              <a:gd name="connsiteX9" fmla="*/ 179604 w 607639"/>
              <a:gd name="connsiteY9" fmla="*/ 164858 h 605663"/>
              <a:gd name="connsiteX10" fmla="*/ 179604 w 607639"/>
              <a:gd name="connsiteY10" fmla="*/ 200851 h 605663"/>
              <a:gd name="connsiteX11" fmla="*/ 387600 w 607639"/>
              <a:gd name="connsiteY11" fmla="*/ 200851 h 605663"/>
              <a:gd name="connsiteX12" fmla="*/ 387600 w 607639"/>
              <a:gd name="connsiteY12" fmla="*/ 164858 h 605663"/>
              <a:gd name="connsiteX13" fmla="*/ 72892 w 607639"/>
              <a:gd name="connsiteY13" fmla="*/ 164858 h 605663"/>
              <a:gd name="connsiteX14" fmla="*/ 72892 w 607639"/>
              <a:gd name="connsiteY14" fmla="*/ 200851 h 605663"/>
              <a:gd name="connsiteX15" fmla="*/ 143559 w 607639"/>
              <a:gd name="connsiteY15" fmla="*/ 200851 h 605663"/>
              <a:gd name="connsiteX16" fmla="*/ 143559 w 607639"/>
              <a:gd name="connsiteY16" fmla="*/ 164858 h 605663"/>
              <a:gd name="connsiteX17" fmla="*/ 585028 w 607639"/>
              <a:gd name="connsiteY17" fmla="*/ 113187 h 605663"/>
              <a:gd name="connsiteX18" fmla="*/ 600963 w 607639"/>
              <a:gd name="connsiteY18" fmla="*/ 119767 h 605663"/>
              <a:gd name="connsiteX19" fmla="*/ 607639 w 607639"/>
              <a:gd name="connsiteY19" fmla="*/ 135771 h 605663"/>
              <a:gd name="connsiteX20" fmla="*/ 600963 w 607639"/>
              <a:gd name="connsiteY20" fmla="*/ 151687 h 605663"/>
              <a:gd name="connsiteX21" fmla="*/ 579687 w 607639"/>
              <a:gd name="connsiteY21" fmla="*/ 173026 h 605663"/>
              <a:gd name="connsiteX22" fmla="*/ 547729 w 607639"/>
              <a:gd name="connsiteY22" fmla="*/ 141106 h 605663"/>
              <a:gd name="connsiteX23" fmla="*/ 569005 w 607639"/>
              <a:gd name="connsiteY23" fmla="*/ 119767 h 605663"/>
              <a:gd name="connsiteX24" fmla="*/ 585028 w 607639"/>
              <a:gd name="connsiteY24" fmla="*/ 113187 h 605663"/>
              <a:gd name="connsiteX25" fmla="*/ 72892 w 607639"/>
              <a:gd name="connsiteY25" fmla="*/ 104869 h 605663"/>
              <a:gd name="connsiteX26" fmla="*/ 72892 w 607639"/>
              <a:gd name="connsiteY26" fmla="*/ 140862 h 605663"/>
              <a:gd name="connsiteX27" fmla="*/ 387600 w 607639"/>
              <a:gd name="connsiteY27" fmla="*/ 140862 h 605663"/>
              <a:gd name="connsiteX28" fmla="*/ 387600 w 607639"/>
              <a:gd name="connsiteY28" fmla="*/ 104869 h 605663"/>
              <a:gd name="connsiteX29" fmla="*/ 0 w 607639"/>
              <a:gd name="connsiteY29" fmla="*/ 0 h 605663"/>
              <a:gd name="connsiteX30" fmla="*/ 460581 w 607639"/>
              <a:gd name="connsiteY30" fmla="*/ 0 h 605663"/>
              <a:gd name="connsiteX31" fmla="*/ 460581 w 607639"/>
              <a:gd name="connsiteY31" fmla="*/ 177211 h 605663"/>
              <a:gd name="connsiteX32" fmla="*/ 387600 w 607639"/>
              <a:gd name="connsiteY32" fmla="*/ 250086 h 605663"/>
              <a:gd name="connsiteX33" fmla="*/ 387600 w 607639"/>
              <a:gd name="connsiteY33" fmla="*/ 224846 h 605663"/>
              <a:gd name="connsiteX34" fmla="*/ 72892 w 607639"/>
              <a:gd name="connsiteY34" fmla="*/ 224846 h 605663"/>
              <a:gd name="connsiteX35" fmla="*/ 72892 w 607639"/>
              <a:gd name="connsiteY35" fmla="*/ 260839 h 605663"/>
              <a:gd name="connsiteX36" fmla="*/ 376831 w 607639"/>
              <a:gd name="connsiteY36" fmla="*/ 260839 h 605663"/>
              <a:gd name="connsiteX37" fmla="*/ 352801 w 607639"/>
              <a:gd name="connsiteY37" fmla="*/ 284835 h 605663"/>
              <a:gd name="connsiteX38" fmla="*/ 72892 w 607639"/>
              <a:gd name="connsiteY38" fmla="*/ 284835 h 605663"/>
              <a:gd name="connsiteX39" fmla="*/ 72892 w 607639"/>
              <a:gd name="connsiteY39" fmla="*/ 320828 h 605663"/>
              <a:gd name="connsiteX40" fmla="*/ 316755 w 607639"/>
              <a:gd name="connsiteY40" fmla="*/ 320828 h 605663"/>
              <a:gd name="connsiteX41" fmla="*/ 290678 w 607639"/>
              <a:gd name="connsiteY41" fmla="*/ 346868 h 605663"/>
              <a:gd name="connsiteX42" fmla="*/ 280265 w 607639"/>
              <a:gd name="connsiteY42" fmla="*/ 357266 h 605663"/>
              <a:gd name="connsiteX43" fmla="*/ 280176 w 607639"/>
              <a:gd name="connsiteY43" fmla="*/ 371930 h 605663"/>
              <a:gd name="connsiteX44" fmla="*/ 279909 w 607639"/>
              <a:gd name="connsiteY44" fmla="*/ 404190 h 605663"/>
              <a:gd name="connsiteX45" fmla="*/ 279909 w 607639"/>
              <a:gd name="connsiteY45" fmla="*/ 404812 h 605663"/>
              <a:gd name="connsiteX46" fmla="*/ 72892 w 607639"/>
              <a:gd name="connsiteY46" fmla="*/ 404812 h 605663"/>
              <a:gd name="connsiteX47" fmla="*/ 72892 w 607639"/>
              <a:gd name="connsiteY47" fmla="*/ 440716 h 605663"/>
              <a:gd name="connsiteX48" fmla="*/ 296819 w 607639"/>
              <a:gd name="connsiteY48" fmla="*/ 440716 h 605663"/>
              <a:gd name="connsiteX49" fmla="*/ 296819 w 607639"/>
              <a:gd name="connsiteY49" fmla="*/ 440628 h 605663"/>
              <a:gd name="connsiteX50" fmla="*/ 316221 w 607639"/>
              <a:gd name="connsiteY50" fmla="*/ 440450 h 605663"/>
              <a:gd name="connsiteX51" fmla="*/ 348440 w 607639"/>
              <a:gd name="connsiteY51" fmla="*/ 440183 h 605663"/>
              <a:gd name="connsiteX52" fmla="*/ 363214 w 607639"/>
              <a:gd name="connsiteY52" fmla="*/ 440006 h 605663"/>
              <a:gd name="connsiteX53" fmla="*/ 373627 w 607639"/>
              <a:gd name="connsiteY53" fmla="*/ 429607 h 605663"/>
              <a:gd name="connsiteX54" fmla="*/ 460581 w 607639"/>
              <a:gd name="connsiteY54" fmla="*/ 342868 h 605663"/>
              <a:gd name="connsiteX55" fmla="*/ 460581 w 607639"/>
              <a:gd name="connsiteY55" fmla="*/ 605663 h 605663"/>
              <a:gd name="connsiteX56" fmla="*/ 0 w 607639"/>
              <a:gd name="connsiteY56" fmla="*/ 605663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639" h="605663">
                <a:moveTo>
                  <a:pt x="72892" y="344824"/>
                </a:moveTo>
                <a:lnTo>
                  <a:pt x="72892" y="380817"/>
                </a:lnTo>
                <a:lnTo>
                  <a:pt x="252852" y="380817"/>
                </a:lnTo>
                <a:lnTo>
                  <a:pt x="252852" y="344824"/>
                </a:lnTo>
                <a:close/>
                <a:moveTo>
                  <a:pt x="522273" y="166534"/>
                </a:moveTo>
                <a:lnTo>
                  <a:pt x="554221" y="198434"/>
                </a:lnTo>
                <a:lnTo>
                  <a:pt x="348207" y="404143"/>
                </a:lnTo>
                <a:lnTo>
                  <a:pt x="315992" y="404410"/>
                </a:lnTo>
                <a:lnTo>
                  <a:pt x="316259" y="372243"/>
                </a:lnTo>
                <a:close/>
                <a:moveTo>
                  <a:pt x="179604" y="164858"/>
                </a:moveTo>
                <a:lnTo>
                  <a:pt x="179604" y="200851"/>
                </a:lnTo>
                <a:lnTo>
                  <a:pt x="387600" y="200851"/>
                </a:lnTo>
                <a:lnTo>
                  <a:pt x="387600" y="164858"/>
                </a:lnTo>
                <a:close/>
                <a:moveTo>
                  <a:pt x="72892" y="164858"/>
                </a:moveTo>
                <a:lnTo>
                  <a:pt x="72892" y="200851"/>
                </a:lnTo>
                <a:lnTo>
                  <a:pt x="143559" y="200851"/>
                </a:lnTo>
                <a:lnTo>
                  <a:pt x="143559" y="164858"/>
                </a:lnTo>
                <a:close/>
                <a:moveTo>
                  <a:pt x="585028" y="113187"/>
                </a:moveTo>
                <a:cubicBezTo>
                  <a:pt x="591081" y="113187"/>
                  <a:pt x="596690" y="115499"/>
                  <a:pt x="600963" y="119767"/>
                </a:cubicBezTo>
                <a:cubicBezTo>
                  <a:pt x="605235" y="124034"/>
                  <a:pt x="607639" y="129725"/>
                  <a:pt x="607639" y="135771"/>
                </a:cubicBezTo>
                <a:cubicBezTo>
                  <a:pt x="607639" y="141817"/>
                  <a:pt x="605235" y="147419"/>
                  <a:pt x="600963" y="151687"/>
                </a:cubicBezTo>
                <a:lnTo>
                  <a:pt x="579687" y="173026"/>
                </a:lnTo>
                <a:lnTo>
                  <a:pt x="547729" y="141106"/>
                </a:lnTo>
                <a:lnTo>
                  <a:pt x="569005" y="119767"/>
                </a:lnTo>
                <a:cubicBezTo>
                  <a:pt x="573278" y="115499"/>
                  <a:pt x="578975" y="113187"/>
                  <a:pt x="585028" y="113187"/>
                </a:cubicBezTo>
                <a:close/>
                <a:moveTo>
                  <a:pt x="72892" y="104869"/>
                </a:moveTo>
                <a:lnTo>
                  <a:pt x="72892" y="140862"/>
                </a:lnTo>
                <a:lnTo>
                  <a:pt x="387600" y="140862"/>
                </a:lnTo>
                <a:lnTo>
                  <a:pt x="387600" y="104869"/>
                </a:lnTo>
                <a:close/>
                <a:moveTo>
                  <a:pt x="0" y="0"/>
                </a:moveTo>
                <a:lnTo>
                  <a:pt x="460581" y="0"/>
                </a:lnTo>
                <a:lnTo>
                  <a:pt x="460581" y="177211"/>
                </a:lnTo>
                <a:lnTo>
                  <a:pt x="387600" y="250086"/>
                </a:lnTo>
                <a:lnTo>
                  <a:pt x="387600" y="224846"/>
                </a:lnTo>
                <a:lnTo>
                  <a:pt x="72892" y="224846"/>
                </a:lnTo>
                <a:lnTo>
                  <a:pt x="72892" y="260839"/>
                </a:lnTo>
                <a:lnTo>
                  <a:pt x="376831" y="260839"/>
                </a:lnTo>
                <a:lnTo>
                  <a:pt x="352801" y="284835"/>
                </a:lnTo>
                <a:lnTo>
                  <a:pt x="72892" y="284835"/>
                </a:lnTo>
                <a:lnTo>
                  <a:pt x="72892" y="320828"/>
                </a:lnTo>
                <a:lnTo>
                  <a:pt x="316755" y="320828"/>
                </a:lnTo>
                <a:lnTo>
                  <a:pt x="290678" y="346868"/>
                </a:lnTo>
                <a:lnTo>
                  <a:pt x="280265" y="357266"/>
                </a:lnTo>
                <a:lnTo>
                  <a:pt x="280176" y="371930"/>
                </a:lnTo>
                <a:lnTo>
                  <a:pt x="279909" y="404190"/>
                </a:lnTo>
                <a:lnTo>
                  <a:pt x="279909" y="404812"/>
                </a:lnTo>
                <a:lnTo>
                  <a:pt x="72892" y="404812"/>
                </a:lnTo>
                <a:lnTo>
                  <a:pt x="72892" y="440716"/>
                </a:lnTo>
                <a:lnTo>
                  <a:pt x="296819" y="440716"/>
                </a:lnTo>
                <a:lnTo>
                  <a:pt x="296819" y="440628"/>
                </a:lnTo>
                <a:lnTo>
                  <a:pt x="316221" y="440450"/>
                </a:lnTo>
                <a:lnTo>
                  <a:pt x="348440" y="440183"/>
                </a:lnTo>
                <a:lnTo>
                  <a:pt x="363214" y="440006"/>
                </a:lnTo>
                <a:lnTo>
                  <a:pt x="373627" y="429607"/>
                </a:lnTo>
                <a:lnTo>
                  <a:pt x="460581" y="342868"/>
                </a:lnTo>
                <a:lnTo>
                  <a:pt x="460581" y="605663"/>
                </a:lnTo>
                <a:lnTo>
                  <a:pt x="0" y="605663"/>
                </a:lnTo>
                <a:close/>
              </a:path>
            </a:pathLst>
          </a:custGeom>
          <a:solidFill>
            <a:srgbClr val="004B7D"/>
          </a:solidFill>
          <a:ln>
            <a:noFill/>
          </a:ln>
        </p:spPr>
      </p:sp>
      <p:sp>
        <p:nvSpPr>
          <p:cNvPr id="13" name="TextBox 23">
            <a:extLst>
              <a:ext uri="{FF2B5EF4-FFF2-40B4-BE49-F238E27FC236}">
                <a16:creationId xmlns:a16="http://schemas.microsoft.com/office/drawing/2014/main" id="{320960EF-6E32-437B-8A28-E594C1D22165}"/>
              </a:ext>
            </a:extLst>
          </p:cNvPr>
          <p:cNvSpPr txBox="1"/>
          <p:nvPr/>
        </p:nvSpPr>
        <p:spPr>
          <a:xfrm>
            <a:off x="3865029" y="2022492"/>
            <a:ext cx="6344814" cy="70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500"/>
              </a:lnSpc>
              <a:defRPr/>
            </a:pPr>
            <a:r>
              <a:rPr lang="zh-CN" altLang="en-US" sz="1800" b="0" kern="0" dirty="0">
                <a:solidFill>
                  <a:schemeClr val="tx1">
                    <a:lumMod val="65000"/>
                    <a:lumOff val="35000"/>
                  </a:schemeClr>
                </a:solidFill>
                <a:latin typeface="微软雅黑" panose="020B0503020204020204" pitchFamily="34" charset="-122"/>
                <a:ea typeface="微软雅黑" panose="020B0503020204020204" pitchFamily="34" charset="-122"/>
              </a:rPr>
              <a:t>记录是班组安全管理的依据和开展安全工作的实绩情况的依据，查看记录可以了解、检查班组安全工作的情况。</a:t>
            </a:r>
          </a:p>
        </p:txBody>
      </p:sp>
      <p:sp>
        <p:nvSpPr>
          <p:cNvPr id="4" name="矩形 3">
            <a:extLst>
              <a:ext uri="{FF2B5EF4-FFF2-40B4-BE49-F238E27FC236}">
                <a16:creationId xmlns:a16="http://schemas.microsoft.com/office/drawing/2014/main" id="{0D776612-E935-448F-A8AC-D0C72B284A71}"/>
              </a:ext>
            </a:extLst>
          </p:cNvPr>
          <p:cNvSpPr/>
          <p:nvPr/>
        </p:nvSpPr>
        <p:spPr>
          <a:xfrm>
            <a:off x="3865029" y="2951398"/>
            <a:ext cx="2031325" cy="338554"/>
          </a:xfrm>
          <a:prstGeom prst="rect">
            <a:avLst/>
          </a:prstGeom>
        </p:spPr>
        <p:txBody>
          <a:bodyPr wrap="none">
            <a:spAutoFit/>
          </a:bodyPr>
          <a:lstStyle/>
          <a:p>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安全记录主要内容有</a:t>
            </a:r>
            <a:endParaRPr lang="zh-CN" altLang="en-US" sz="1600" dirty="0">
              <a:solidFill>
                <a:srgbClr val="004B7D"/>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C71ABC75-14E7-4F9A-BB06-238DE6976046}"/>
              </a:ext>
            </a:extLst>
          </p:cNvPr>
          <p:cNvSpPr/>
          <p:nvPr/>
        </p:nvSpPr>
        <p:spPr>
          <a:xfrm>
            <a:off x="3865029" y="3306209"/>
            <a:ext cx="6096000" cy="1846659"/>
          </a:xfrm>
          <a:prstGeom prst="rect">
            <a:avLst/>
          </a:prstGeom>
        </p:spPr>
        <p:txBody>
          <a:bodyPr>
            <a:spAutoFit/>
          </a:bodyPr>
          <a:lstStyle/>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安全生产计划、总结、月度安全情况小结</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 安全日活动记录</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 事故、故障、异常情况分析讨论记录 </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 安全工器具检查登记表与特种设备安全设施管理</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 安全检查及隐患项目整改记录</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 安全培训与考核记录、安全奖惩记录</a:t>
            </a:r>
            <a:endParaRPr lang="en-US" altLang="zh-CN" sz="1600"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buClr>
                <a:schemeClr val="tx1"/>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Lucida Sans Unicode" panose="020B0602030504020204" charset="0"/>
              </a:rPr>
              <a:t> 现场设备、安全设施巡查记录、违章记录</a:t>
            </a:r>
          </a:p>
        </p:txBody>
      </p:sp>
      <p:sp>
        <p:nvSpPr>
          <p:cNvPr id="6" name="矩形 5">
            <a:extLst>
              <a:ext uri="{FF2B5EF4-FFF2-40B4-BE49-F238E27FC236}">
                <a16:creationId xmlns:a16="http://schemas.microsoft.com/office/drawing/2014/main" id="{98E071E5-505D-42BB-A687-42CFA1B705A2}"/>
              </a:ext>
            </a:extLst>
          </p:cNvPr>
          <p:cNvSpPr/>
          <p:nvPr/>
        </p:nvSpPr>
        <p:spPr>
          <a:xfrm flipV="1">
            <a:off x="1069028" y="5326429"/>
            <a:ext cx="9360923" cy="4571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170" name="Picture 2" descr="https://timgsa.baidu.com/timg?image&amp;quality=80&amp;size=b9999_10000&amp;sec=1524974029&amp;di=37ab42f69dc20aeffa6425db71c5b7de&amp;imgtype=jpg&amp;er=1&amp;src=http%3A%2F%2Fimgsrc.baidu.com%2Fimgad%2Fpic%2Fitem%2Fe1fe9925bc315c600df5061c87b1cb13485477e4.jpg">
            <a:extLst>
              <a:ext uri="{FF2B5EF4-FFF2-40B4-BE49-F238E27FC236}">
                <a16:creationId xmlns:a16="http://schemas.microsoft.com/office/drawing/2014/main" id="{E1507B90-9FB9-4B54-936D-CEFA08A89C3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83" b="99883" l="10078" r="90078">
                        <a14:foregroundMark x1="35078" y1="35873" x2="35078" y2="35873"/>
                        <a14:foregroundMark x1="51953" y1="33646" x2="51953" y2="33646"/>
                        <a14:foregroundMark x1="44766" y1="64596" x2="44766" y2="64596"/>
                        <a14:foregroundMark x1="44531" y1="92028" x2="44531" y2="92028"/>
                      </a14:backgroundRemoval>
                    </a14:imgEffect>
                  </a14:imgLayer>
                </a14:imgProps>
              </a:ext>
              <a:ext uri="{28A0092B-C50C-407E-A947-70E740481C1C}">
                <a14:useLocalDpi xmlns:a14="http://schemas.microsoft.com/office/drawing/2010/main" val="0"/>
              </a:ext>
            </a:extLst>
          </a:blip>
          <a:srcRect l="25988" r="36696"/>
          <a:stretch/>
        </p:blipFill>
        <p:spPr bwMode="auto">
          <a:xfrm flipH="1">
            <a:off x="9182132" y="1198341"/>
            <a:ext cx="3169408" cy="5659659"/>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38AC039B-2A37-4540-A4D7-A44E3664FC35}"/>
              </a:ext>
            </a:extLst>
          </p:cNvPr>
          <p:cNvSpPr/>
          <p:nvPr/>
        </p:nvSpPr>
        <p:spPr>
          <a:xfrm flipV="1">
            <a:off x="932456" y="1716101"/>
            <a:ext cx="9360923" cy="4571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4187138738"/>
      </p:ext>
    </p:extLst>
  </p:cSld>
  <p:clrMapOvr>
    <a:masterClrMapping/>
  </p:clrMapOvr>
  <mc:AlternateContent xmlns:mc="http://schemas.openxmlformats.org/markup-compatibility/2006" xmlns:p14="http://schemas.microsoft.com/office/powerpoint/2010/main">
    <mc:Choice Requires="p14">
      <p:transition spd="slow" p14:dur="2000" advTm="15912">
        <p14:ferris dir="l"/>
      </p:transition>
    </mc:Choice>
    <mc:Fallback xmlns="">
      <p:transition spd="slow" advTm="1591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a:extLst>
              <a:ext uri="{FF2B5EF4-FFF2-40B4-BE49-F238E27FC236}">
                <a16:creationId xmlns:a16="http://schemas.microsoft.com/office/drawing/2014/main" id="{BE249DD7-FCE5-40CF-A44C-8B021401FDC7}"/>
              </a:ext>
            </a:extLst>
          </p:cNvPr>
          <p:cNvSpPr/>
          <p:nvPr/>
        </p:nvSpPr>
        <p:spPr>
          <a:xfrm>
            <a:off x="4740517" y="1293878"/>
            <a:ext cx="6923337" cy="1209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2" name="矩形 71">
            <a:extLst>
              <a:ext uri="{FF2B5EF4-FFF2-40B4-BE49-F238E27FC236}">
                <a16:creationId xmlns:a16="http://schemas.microsoft.com/office/drawing/2014/main" id="{04FA46C0-C212-479E-B5CB-ADD2CFB1CCF6}"/>
              </a:ext>
            </a:extLst>
          </p:cNvPr>
          <p:cNvSpPr/>
          <p:nvPr/>
        </p:nvSpPr>
        <p:spPr>
          <a:xfrm>
            <a:off x="4740517" y="3112404"/>
            <a:ext cx="6923337" cy="1209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8" name="矩形 67">
            <a:extLst>
              <a:ext uri="{FF2B5EF4-FFF2-40B4-BE49-F238E27FC236}">
                <a16:creationId xmlns:a16="http://schemas.microsoft.com/office/drawing/2014/main" id="{12163278-17F6-4B1C-9654-F7266CF229FA}"/>
              </a:ext>
            </a:extLst>
          </p:cNvPr>
          <p:cNvSpPr/>
          <p:nvPr/>
        </p:nvSpPr>
        <p:spPr>
          <a:xfrm>
            <a:off x="4740517" y="5056904"/>
            <a:ext cx="6923337" cy="1209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TextBox 23"/>
          <p:cNvSpPr txBox="1"/>
          <p:nvPr/>
        </p:nvSpPr>
        <p:spPr>
          <a:xfrm>
            <a:off x="2271712" y="391626"/>
            <a:ext cx="4937610"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班组安全管理标准与管理措施</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5" name="矩形">
            <a:extLst>
              <a:ext uri="{FF2B5EF4-FFF2-40B4-BE49-F238E27FC236}">
                <a16:creationId xmlns:a16="http://schemas.microsoft.com/office/drawing/2014/main" id="{83A2F4CB-492C-49CC-9452-17689B7D12A6}"/>
              </a:ext>
            </a:extLst>
          </p:cNvPr>
          <p:cNvSpPr/>
          <p:nvPr/>
        </p:nvSpPr>
        <p:spPr>
          <a:xfrm>
            <a:off x="1404982" y="1612805"/>
            <a:ext cx="2815437" cy="461664"/>
          </a:xfrm>
          <a:prstGeom prst="rect">
            <a:avLst/>
          </a:prstGeom>
          <a:solidFill>
            <a:srgbClr val="0070C0"/>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ctr">
              <a:lnSpc>
                <a:spcPct val="100000"/>
              </a:lnSpc>
              <a:spcBef>
                <a:spcPts val="0"/>
              </a:spcBef>
              <a:spcAft>
                <a:spcPts val="0"/>
              </a:spcAft>
              <a:buNone/>
            </a:pPr>
            <a:r>
              <a:rPr lang="zh-CN" altLang="en-US" sz="2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班   前</a:t>
            </a:r>
          </a:p>
        </p:txBody>
      </p:sp>
      <p:sp>
        <p:nvSpPr>
          <p:cNvPr id="16" name="下箭头">
            <a:extLst>
              <a:ext uri="{FF2B5EF4-FFF2-40B4-BE49-F238E27FC236}">
                <a16:creationId xmlns:a16="http://schemas.microsoft.com/office/drawing/2014/main" id="{8D6AEEF7-44E9-4A6D-A310-30AB709C7E2C}"/>
              </a:ext>
            </a:extLst>
          </p:cNvPr>
          <p:cNvSpPr/>
          <p:nvPr/>
        </p:nvSpPr>
        <p:spPr>
          <a:xfrm>
            <a:off x="2358901" y="2246782"/>
            <a:ext cx="965840" cy="1004390"/>
          </a:xfrm>
          <a:prstGeom prst="downArrow">
            <a:avLst>
              <a:gd name="adj1" fmla="val 50000"/>
              <a:gd name="adj2" fmla="val 43972"/>
            </a:avLst>
          </a:prstGeom>
          <a:solidFill>
            <a:srgbClr val="FF5D5D"/>
          </a:solidFill>
          <a:ln w="9525" cap="flat" cmpd="sng">
            <a:noFill/>
            <a:prstDash val="solid"/>
            <a:round/>
          </a:ln>
          <a:effectLst>
            <a:outerShdw blurRad="50800" dist="38100" dir="5400000" rotWithShape="0">
              <a:srgbClr val="000000">
                <a:alpha val="34509"/>
              </a:srgbClr>
            </a:outerShdw>
          </a:effectLst>
        </p:spPr>
      </p:sp>
      <p:sp>
        <p:nvSpPr>
          <p:cNvPr id="17" name="矩形">
            <a:extLst>
              <a:ext uri="{FF2B5EF4-FFF2-40B4-BE49-F238E27FC236}">
                <a16:creationId xmlns:a16="http://schemas.microsoft.com/office/drawing/2014/main" id="{32CA4DD2-9EDF-4C22-BAB6-E12BC4546198}"/>
              </a:ext>
            </a:extLst>
          </p:cNvPr>
          <p:cNvSpPr/>
          <p:nvPr/>
        </p:nvSpPr>
        <p:spPr>
          <a:xfrm>
            <a:off x="1404980" y="3362502"/>
            <a:ext cx="2815439" cy="461665"/>
          </a:xfrm>
          <a:prstGeom prst="rect">
            <a:avLst/>
          </a:prstGeom>
          <a:solidFill>
            <a:srgbClr val="0070C0"/>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ctr">
              <a:lnSpc>
                <a:spcPct val="100000"/>
              </a:lnSpc>
              <a:spcBef>
                <a:spcPts val="0"/>
              </a:spcBef>
              <a:spcAft>
                <a:spcPts val="0"/>
              </a:spcAft>
              <a:buNone/>
            </a:pPr>
            <a:r>
              <a:rPr lang="zh-CN" altLang="en-US" sz="24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  班   中</a:t>
            </a:r>
          </a:p>
        </p:txBody>
      </p:sp>
      <p:sp>
        <p:nvSpPr>
          <p:cNvPr id="18" name="矩形">
            <a:extLst>
              <a:ext uri="{FF2B5EF4-FFF2-40B4-BE49-F238E27FC236}">
                <a16:creationId xmlns:a16="http://schemas.microsoft.com/office/drawing/2014/main" id="{9749F552-55C4-4D6A-932C-65869560AF7B}"/>
              </a:ext>
            </a:extLst>
          </p:cNvPr>
          <p:cNvSpPr/>
          <p:nvPr/>
        </p:nvSpPr>
        <p:spPr>
          <a:xfrm>
            <a:off x="1434103" y="5249762"/>
            <a:ext cx="2815437" cy="461664"/>
          </a:xfrm>
          <a:prstGeom prst="rect">
            <a:avLst/>
          </a:prstGeom>
          <a:solidFill>
            <a:srgbClr val="0070C0"/>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ctr">
              <a:lnSpc>
                <a:spcPct val="100000"/>
              </a:lnSpc>
              <a:spcBef>
                <a:spcPts val="0"/>
              </a:spcBef>
              <a:spcAft>
                <a:spcPts val="0"/>
              </a:spcAft>
              <a:buNone/>
            </a:pPr>
            <a:r>
              <a:rPr lang="zh-CN" altLang="en-US" sz="24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  班   后</a:t>
            </a:r>
          </a:p>
        </p:txBody>
      </p:sp>
      <p:sp>
        <p:nvSpPr>
          <p:cNvPr id="22" name="矩形">
            <a:extLst>
              <a:ext uri="{FF2B5EF4-FFF2-40B4-BE49-F238E27FC236}">
                <a16:creationId xmlns:a16="http://schemas.microsoft.com/office/drawing/2014/main" id="{E7C856FB-3C21-4AE4-9ABC-B4C86B4E29D5}"/>
              </a:ext>
            </a:extLst>
          </p:cNvPr>
          <p:cNvSpPr/>
          <p:nvPr/>
        </p:nvSpPr>
        <p:spPr>
          <a:xfrm>
            <a:off x="5447099" y="1540253"/>
            <a:ext cx="2465255" cy="279449"/>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明确任务</a:t>
            </a:r>
          </a:p>
        </p:txBody>
      </p:sp>
      <p:sp>
        <p:nvSpPr>
          <p:cNvPr id="25" name="矩形">
            <a:extLst>
              <a:ext uri="{FF2B5EF4-FFF2-40B4-BE49-F238E27FC236}">
                <a16:creationId xmlns:a16="http://schemas.microsoft.com/office/drawing/2014/main" id="{C9F29B87-6F89-452D-BF92-3DC972647067}"/>
              </a:ext>
            </a:extLst>
          </p:cNvPr>
          <p:cNvSpPr/>
          <p:nvPr/>
        </p:nvSpPr>
        <p:spPr>
          <a:xfrm>
            <a:off x="5447099" y="2016792"/>
            <a:ext cx="2465255" cy="279449"/>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了解现状</a:t>
            </a:r>
          </a:p>
        </p:txBody>
      </p:sp>
      <p:sp>
        <p:nvSpPr>
          <p:cNvPr id="28" name="矩形">
            <a:extLst>
              <a:ext uri="{FF2B5EF4-FFF2-40B4-BE49-F238E27FC236}">
                <a16:creationId xmlns:a16="http://schemas.microsoft.com/office/drawing/2014/main" id="{EC805BCA-E130-4D19-BEFE-60DCD90E7FB7}"/>
              </a:ext>
            </a:extLst>
          </p:cNvPr>
          <p:cNvSpPr/>
          <p:nvPr/>
        </p:nvSpPr>
        <p:spPr>
          <a:xfrm>
            <a:off x="7912354" y="1525133"/>
            <a:ext cx="4080225" cy="279449"/>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危险预知活动（</a:t>
            </a:r>
            <a:r>
              <a:rPr lang="en-US" altLang="zh-CN"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Take2 or KYT</a:t>
            </a: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a:t>
            </a:r>
          </a:p>
        </p:txBody>
      </p:sp>
      <p:sp>
        <p:nvSpPr>
          <p:cNvPr id="31" name="矩形">
            <a:extLst>
              <a:ext uri="{FF2B5EF4-FFF2-40B4-BE49-F238E27FC236}">
                <a16:creationId xmlns:a16="http://schemas.microsoft.com/office/drawing/2014/main" id="{85BBE2E3-80F2-413A-A979-7373BE124D35}"/>
              </a:ext>
            </a:extLst>
          </p:cNvPr>
          <p:cNvSpPr/>
          <p:nvPr/>
        </p:nvSpPr>
        <p:spPr>
          <a:xfrm>
            <a:off x="7957075" y="2028275"/>
            <a:ext cx="3162181" cy="279449"/>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召开班前会</a:t>
            </a:r>
          </a:p>
        </p:txBody>
      </p:sp>
      <p:sp>
        <p:nvSpPr>
          <p:cNvPr id="34" name="矩形">
            <a:extLst>
              <a:ext uri="{FF2B5EF4-FFF2-40B4-BE49-F238E27FC236}">
                <a16:creationId xmlns:a16="http://schemas.microsoft.com/office/drawing/2014/main" id="{D9ACE1D0-49FA-465B-9EA7-0CEED19AA37A}"/>
              </a:ext>
            </a:extLst>
          </p:cNvPr>
          <p:cNvSpPr/>
          <p:nvPr/>
        </p:nvSpPr>
        <p:spPr>
          <a:xfrm>
            <a:off x="5447099" y="3289274"/>
            <a:ext cx="2465255" cy="279451"/>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安全检查</a:t>
            </a:r>
          </a:p>
        </p:txBody>
      </p:sp>
      <p:sp>
        <p:nvSpPr>
          <p:cNvPr id="37" name="矩形">
            <a:extLst>
              <a:ext uri="{FF2B5EF4-FFF2-40B4-BE49-F238E27FC236}">
                <a16:creationId xmlns:a16="http://schemas.microsoft.com/office/drawing/2014/main" id="{8EE56C1F-F67C-485B-BD32-9A101320AE0B}"/>
              </a:ext>
            </a:extLst>
          </p:cNvPr>
          <p:cNvSpPr/>
          <p:nvPr/>
        </p:nvSpPr>
        <p:spPr>
          <a:xfrm>
            <a:off x="5447099" y="3765132"/>
            <a:ext cx="2465255" cy="279449"/>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a:latin typeface="微软雅黑" panose="020B0503020204020204" pitchFamily="34" charset="-122"/>
                <a:ea typeface="微软雅黑" panose="020B0503020204020204" pitchFamily="34" charset="-122"/>
                <a:cs typeface="Lucida Sans Unicode" panose="020B0602030504020204" charset="0"/>
              </a:rPr>
              <a:t>及时记录检查发现</a:t>
            </a:r>
          </a:p>
        </p:txBody>
      </p:sp>
      <p:sp>
        <p:nvSpPr>
          <p:cNvPr id="40" name="矩形">
            <a:extLst>
              <a:ext uri="{FF2B5EF4-FFF2-40B4-BE49-F238E27FC236}">
                <a16:creationId xmlns:a16="http://schemas.microsoft.com/office/drawing/2014/main" id="{226E0575-0347-4124-8428-7E0A9D9DBCE2}"/>
              </a:ext>
            </a:extLst>
          </p:cNvPr>
          <p:cNvSpPr/>
          <p:nvPr/>
        </p:nvSpPr>
        <p:spPr>
          <a:xfrm>
            <a:off x="8001293" y="3265766"/>
            <a:ext cx="2465255" cy="279451"/>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现场矫正</a:t>
            </a:r>
          </a:p>
        </p:txBody>
      </p:sp>
      <p:sp>
        <p:nvSpPr>
          <p:cNvPr id="43" name="矩形">
            <a:extLst>
              <a:ext uri="{FF2B5EF4-FFF2-40B4-BE49-F238E27FC236}">
                <a16:creationId xmlns:a16="http://schemas.microsoft.com/office/drawing/2014/main" id="{B0D461F5-6109-431D-8487-F1F02CA943D8}"/>
              </a:ext>
            </a:extLst>
          </p:cNvPr>
          <p:cNvSpPr/>
          <p:nvPr/>
        </p:nvSpPr>
        <p:spPr>
          <a:xfrm>
            <a:off x="8001293" y="3741622"/>
            <a:ext cx="2465255" cy="279451"/>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5334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重大问题立即汇报</a:t>
            </a:r>
          </a:p>
        </p:txBody>
      </p:sp>
      <p:sp>
        <p:nvSpPr>
          <p:cNvPr id="47" name="矩形">
            <a:extLst>
              <a:ext uri="{FF2B5EF4-FFF2-40B4-BE49-F238E27FC236}">
                <a16:creationId xmlns:a16="http://schemas.microsoft.com/office/drawing/2014/main" id="{204F8CD5-445F-4D41-8992-05939A96E7AB}"/>
              </a:ext>
            </a:extLst>
          </p:cNvPr>
          <p:cNvSpPr/>
          <p:nvPr/>
        </p:nvSpPr>
        <p:spPr>
          <a:xfrm>
            <a:off x="5530039" y="5173058"/>
            <a:ext cx="2471254" cy="209587"/>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6223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开展“</a:t>
            </a:r>
            <a:r>
              <a:rPr lang="en-US" altLang="zh-CN"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5S”</a:t>
            </a: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活动</a:t>
            </a:r>
          </a:p>
        </p:txBody>
      </p:sp>
      <p:sp>
        <p:nvSpPr>
          <p:cNvPr id="50" name="矩形">
            <a:extLst>
              <a:ext uri="{FF2B5EF4-FFF2-40B4-BE49-F238E27FC236}">
                <a16:creationId xmlns:a16="http://schemas.microsoft.com/office/drawing/2014/main" id="{B03CA246-6E90-4461-864D-347E28D639BA}"/>
              </a:ext>
            </a:extLst>
          </p:cNvPr>
          <p:cNvSpPr/>
          <p:nvPr/>
        </p:nvSpPr>
        <p:spPr>
          <a:xfrm>
            <a:off x="5530039" y="5529951"/>
            <a:ext cx="2471254" cy="209587"/>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6223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a:latin typeface="微软雅黑" panose="020B0503020204020204" pitchFamily="34" charset="-122"/>
                <a:ea typeface="微软雅黑" panose="020B0503020204020204" pitchFamily="34" charset="-122"/>
                <a:cs typeface="Lucida Sans Unicode" panose="020B0602030504020204" charset="0"/>
              </a:rPr>
              <a:t>发现变化</a:t>
            </a:r>
          </a:p>
        </p:txBody>
      </p:sp>
      <p:sp>
        <p:nvSpPr>
          <p:cNvPr id="53" name="矩形">
            <a:extLst>
              <a:ext uri="{FF2B5EF4-FFF2-40B4-BE49-F238E27FC236}">
                <a16:creationId xmlns:a16="http://schemas.microsoft.com/office/drawing/2014/main" id="{17BAA279-0ABA-4A84-BCE2-020DA07BFDD1}"/>
              </a:ext>
            </a:extLst>
          </p:cNvPr>
          <p:cNvSpPr/>
          <p:nvPr/>
        </p:nvSpPr>
        <p:spPr>
          <a:xfrm>
            <a:off x="5530039" y="5893368"/>
            <a:ext cx="2471254" cy="209587"/>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6223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听取组员的汇报</a:t>
            </a:r>
          </a:p>
        </p:txBody>
      </p:sp>
      <p:sp>
        <p:nvSpPr>
          <p:cNvPr id="56" name="矩形">
            <a:extLst>
              <a:ext uri="{FF2B5EF4-FFF2-40B4-BE49-F238E27FC236}">
                <a16:creationId xmlns:a16="http://schemas.microsoft.com/office/drawing/2014/main" id="{F35648E9-2318-4A16-A2E2-7C37B9669407}"/>
              </a:ext>
            </a:extLst>
          </p:cNvPr>
          <p:cNvSpPr/>
          <p:nvPr/>
        </p:nvSpPr>
        <p:spPr>
          <a:xfrm>
            <a:off x="8001293" y="5171549"/>
            <a:ext cx="2471254" cy="209587"/>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6223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记录</a:t>
            </a:r>
          </a:p>
        </p:txBody>
      </p:sp>
      <p:sp>
        <p:nvSpPr>
          <p:cNvPr id="64" name="矩形">
            <a:extLst>
              <a:ext uri="{FF2B5EF4-FFF2-40B4-BE49-F238E27FC236}">
                <a16:creationId xmlns:a16="http://schemas.microsoft.com/office/drawing/2014/main" id="{D90E32DE-A7D9-4E30-ABAA-36F198791EB7}"/>
              </a:ext>
            </a:extLst>
          </p:cNvPr>
          <p:cNvSpPr/>
          <p:nvPr/>
        </p:nvSpPr>
        <p:spPr>
          <a:xfrm>
            <a:off x="8001293" y="5539580"/>
            <a:ext cx="2471254" cy="209587"/>
          </a:xfrm>
          <a:prstGeom prst="rect">
            <a:avLst/>
          </a:prstGeom>
          <a:noFill/>
          <a:ln w="9525" cap="flat" cmpd="sng">
            <a:noFill/>
            <a:prstDash val="solid"/>
            <a:miter/>
          </a:ln>
        </p:spPr>
        <p:txBody>
          <a:bodyPr vert="horz" wrap="square" lIns="90390" tIns="0" rIns="90390" bIns="0" anchor="ctr" anchorCtr="0"/>
          <a:lstStyle>
            <a:lvl1pPr/>
            <a:lvl2pPr/>
            <a:lvl3pPr/>
            <a:lvl4pPr/>
            <a:lvl5pPr/>
            <a:lvl6pPr/>
            <a:lvl7pPr/>
            <a:lvl8pPr/>
            <a:lvl9pPr/>
          </a:lstStyle>
          <a:p>
            <a:pPr marL="285750" indent="-285750" algn="l" defTabSz="622300">
              <a:lnSpc>
                <a:spcPct val="90000"/>
              </a:lnSpc>
              <a:spcBef>
                <a:spcPts val="0"/>
              </a:spcBef>
              <a:spcAft>
                <a:spcPct val="35000"/>
              </a:spcAft>
              <a:buFont typeface="Arial" panose="020B0604020202020204" pitchFamily="34" charset="0"/>
              <a:buChar char="•"/>
            </a:pPr>
            <a:r>
              <a:rPr lang="zh-CN" altLang="en-US" sz="1600" b="0" i="0" u="none" strike="noStrike" kern="1200" cap="none" spc="0" baseline="0" dirty="0">
                <a:latin typeface="微软雅黑" panose="020B0503020204020204" pitchFamily="34" charset="-122"/>
                <a:ea typeface="微软雅黑" panose="020B0503020204020204" pitchFamily="34" charset="-122"/>
                <a:cs typeface="Lucida Sans Unicode" panose="020B0602030504020204" charset="0"/>
              </a:rPr>
              <a:t>交接班</a:t>
            </a:r>
          </a:p>
        </p:txBody>
      </p:sp>
      <p:sp>
        <p:nvSpPr>
          <p:cNvPr id="66" name="下箭头">
            <a:extLst>
              <a:ext uri="{FF2B5EF4-FFF2-40B4-BE49-F238E27FC236}">
                <a16:creationId xmlns:a16="http://schemas.microsoft.com/office/drawing/2014/main" id="{A120F0D0-B440-4A59-AE44-BCA64425AB7D}"/>
              </a:ext>
            </a:extLst>
          </p:cNvPr>
          <p:cNvSpPr/>
          <p:nvPr/>
        </p:nvSpPr>
        <p:spPr>
          <a:xfrm>
            <a:off x="2358901" y="4052515"/>
            <a:ext cx="965840" cy="1004390"/>
          </a:xfrm>
          <a:prstGeom prst="downArrow">
            <a:avLst>
              <a:gd name="adj1" fmla="val 50000"/>
              <a:gd name="adj2" fmla="val 43972"/>
            </a:avLst>
          </a:prstGeom>
          <a:solidFill>
            <a:srgbClr val="FF5D5D"/>
          </a:solidFill>
          <a:ln w="9525" cap="flat" cmpd="sng">
            <a:noFill/>
            <a:prstDash val="solid"/>
            <a:round/>
          </a:ln>
          <a:effectLst>
            <a:outerShdw blurRad="50800" dist="38100" dir="5400000" rotWithShape="0">
              <a:srgbClr val="000000">
                <a:alpha val="34509"/>
              </a:srgbClr>
            </a:outerShdw>
          </a:effectLst>
        </p:spPr>
      </p:sp>
    </p:spTree>
    <p:extLst>
      <p:ext uri="{BB962C8B-B14F-4D97-AF65-F5344CB8AC3E}">
        <p14:creationId xmlns:p14="http://schemas.microsoft.com/office/powerpoint/2010/main" val="2444770715"/>
      </p:ext>
    </p:extLst>
  </p:cSld>
  <p:clrMapOvr>
    <a:masterClrMapping/>
  </p:clrMapOvr>
  <mc:AlternateContent xmlns:mc="http://schemas.openxmlformats.org/markup-compatibility/2006" xmlns:p14="http://schemas.microsoft.com/office/powerpoint/2010/main">
    <mc:Choice Requires="p14">
      <p:transition spd="slow" p14:dur="2000" advTm="15912">
        <p14:ferris dir="l"/>
      </p:transition>
    </mc:Choice>
    <mc:Fallback xmlns="">
      <p:transition spd="slow" advTm="15912">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937610"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4BAF32"/>
                </a:solidFill>
                <a:latin typeface="微软雅黑" panose="020B0503020204020204" pitchFamily="34" charset="-122"/>
                <a:ea typeface="微软雅黑" panose="020B0503020204020204" pitchFamily="34" charset="-122"/>
              </a:rPr>
              <a:t>班前会</a:t>
            </a: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和班后会</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CB65CB52-D5C5-4238-8894-B71CC1726C3D}"/>
              </a:ext>
            </a:extLst>
          </p:cNvPr>
          <p:cNvSpPr/>
          <p:nvPr/>
        </p:nvSpPr>
        <p:spPr>
          <a:xfrm>
            <a:off x="1529769" y="1684421"/>
            <a:ext cx="2550695" cy="4186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矩形 29">
            <a:extLst>
              <a:ext uri="{FF2B5EF4-FFF2-40B4-BE49-F238E27FC236}">
                <a16:creationId xmlns:a16="http://schemas.microsoft.com/office/drawing/2014/main" id="{9DBF4233-0F70-4644-A3D9-4BEBB479D727}"/>
              </a:ext>
            </a:extLst>
          </p:cNvPr>
          <p:cNvSpPr/>
          <p:nvPr/>
        </p:nvSpPr>
        <p:spPr>
          <a:xfrm>
            <a:off x="5283622" y="1684421"/>
            <a:ext cx="2550695" cy="4186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a:extLst>
              <a:ext uri="{FF2B5EF4-FFF2-40B4-BE49-F238E27FC236}">
                <a16:creationId xmlns:a16="http://schemas.microsoft.com/office/drawing/2014/main" id="{CC53F79A-FE33-4C1A-B1D3-9B3BA18DE433}"/>
              </a:ext>
            </a:extLst>
          </p:cNvPr>
          <p:cNvSpPr/>
          <p:nvPr/>
        </p:nvSpPr>
        <p:spPr>
          <a:xfrm>
            <a:off x="8941222" y="1684421"/>
            <a:ext cx="2550695" cy="4186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TextBox 23">
            <a:extLst>
              <a:ext uri="{FF2B5EF4-FFF2-40B4-BE49-F238E27FC236}">
                <a16:creationId xmlns:a16="http://schemas.microsoft.com/office/drawing/2014/main" id="{C86040D6-01E7-4147-BCC4-D9B55C5E319F}"/>
              </a:ext>
            </a:extLst>
          </p:cNvPr>
          <p:cNvSpPr txBox="1"/>
          <p:nvPr/>
        </p:nvSpPr>
        <p:spPr>
          <a:xfrm>
            <a:off x="2100319" y="2957026"/>
            <a:ext cx="1337762"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1800" kern="0" dirty="0">
                <a:solidFill>
                  <a:srgbClr val="4BAF32"/>
                </a:solidFill>
                <a:latin typeface="微软雅黑" panose="020B0503020204020204" pitchFamily="34" charset="-122"/>
                <a:ea typeface="微软雅黑" panose="020B0503020204020204" pitchFamily="34" charset="-122"/>
              </a:rPr>
              <a:t>班前会定义</a:t>
            </a:r>
          </a:p>
        </p:txBody>
      </p:sp>
      <p:sp>
        <p:nvSpPr>
          <p:cNvPr id="35" name="TextBox 23">
            <a:extLst>
              <a:ext uri="{FF2B5EF4-FFF2-40B4-BE49-F238E27FC236}">
                <a16:creationId xmlns:a16="http://schemas.microsoft.com/office/drawing/2014/main" id="{FA0D4A30-6F33-4EC4-A5B3-C3943D76FFE5}"/>
              </a:ext>
            </a:extLst>
          </p:cNvPr>
          <p:cNvSpPr txBox="1"/>
          <p:nvPr/>
        </p:nvSpPr>
        <p:spPr>
          <a:xfrm>
            <a:off x="1657671" y="3660006"/>
            <a:ext cx="2317563" cy="160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4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班组长根据当天的工作任务，联系本班组的人员、物力和现场条件、工作环境等，在工作前召开的班组会。</a:t>
            </a:r>
          </a:p>
        </p:txBody>
      </p:sp>
      <p:grpSp>
        <p:nvGrpSpPr>
          <p:cNvPr id="4" name="组合 3">
            <a:extLst>
              <a:ext uri="{FF2B5EF4-FFF2-40B4-BE49-F238E27FC236}">
                <a16:creationId xmlns:a16="http://schemas.microsoft.com/office/drawing/2014/main" id="{2784024E-CBFE-4728-823F-7E3B2361A7C1}"/>
              </a:ext>
            </a:extLst>
          </p:cNvPr>
          <p:cNvGrpSpPr/>
          <p:nvPr/>
        </p:nvGrpSpPr>
        <p:grpSpPr>
          <a:xfrm>
            <a:off x="2350501" y="1905984"/>
            <a:ext cx="837398" cy="837398"/>
            <a:chOff x="2350501" y="1905984"/>
            <a:chExt cx="837398" cy="837398"/>
          </a:xfrm>
        </p:grpSpPr>
        <p:sp>
          <p:nvSpPr>
            <p:cNvPr id="36" name="time-control-interface-symbol-of-an-user_51574">
              <a:extLst>
                <a:ext uri="{FF2B5EF4-FFF2-40B4-BE49-F238E27FC236}">
                  <a16:creationId xmlns:a16="http://schemas.microsoft.com/office/drawing/2014/main" id="{8CAED800-C8FA-43D3-A070-3D96F3244F3D}"/>
                </a:ext>
              </a:extLst>
            </p:cNvPr>
            <p:cNvSpPr>
              <a:spLocks noChangeAspect="1"/>
            </p:cNvSpPr>
            <p:nvPr/>
          </p:nvSpPr>
          <p:spPr bwMode="auto">
            <a:xfrm>
              <a:off x="2530963" y="2089669"/>
              <a:ext cx="493976" cy="467042"/>
            </a:xfrm>
            <a:custGeom>
              <a:avLst/>
              <a:gdLst>
                <a:gd name="connsiteX0" fmla="*/ 446385 w 597810"/>
                <a:gd name="connsiteY0" fmla="*/ 350589 h 565214"/>
                <a:gd name="connsiteX1" fmla="*/ 478157 w 597810"/>
                <a:gd name="connsiteY1" fmla="*/ 350589 h 565214"/>
                <a:gd name="connsiteX2" fmla="*/ 478157 w 597810"/>
                <a:gd name="connsiteY2" fmla="*/ 422953 h 565214"/>
                <a:gd name="connsiteX3" fmla="*/ 535248 w 597810"/>
                <a:gd name="connsiteY3" fmla="*/ 422953 h 565214"/>
                <a:gd name="connsiteX4" fmla="*/ 535248 w 597810"/>
                <a:gd name="connsiteY4" fmla="*/ 454674 h 565214"/>
                <a:gd name="connsiteX5" fmla="*/ 446385 w 597810"/>
                <a:gd name="connsiteY5" fmla="*/ 454674 h 565214"/>
                <a:gd name="connsiteX6" fmla="*/ 463750 w 597810"/>
                <a:gd name="connsiteY6" fmla="*/ 337170 h 565214"/>
                <a:gd name="connsiteX7" fmla="*/ 369411 w 597810"/>
                <a:gd name="connsiteY7" fmla="*/ 431362 h 565214"/>
                <a:gd name="connsiteX8" fmla="*/ 463750 w 597810"/>
                <a:gd name="connsiteY8" fmla="*/ 525554 h 565214"/>
                <a:gd name="connsiteX9" fmla="*/ 558088 w 597810"/>
                <a:gd name="connsiteY9" fmla="*/ 431362 h 565214"/>
                <a:gd name="connsiteX10" fmla="*/ 463750 w 597810"/>
                <a:gd name="connsiteY10" fmla="*/ 337170 h 565214"/>
                <a:gd name="connsiteX11" fmla="*/ 463750 w 597810"/>
                <a:gd name="connsiteY11" fmla="*/ 297510 h 565214"/>
                <a:gd name="connsiteX12" fmla="*/ 597810 w 597810"/>
                <a:gd name="connsiteY12" fmla="*/ 431362 h 565214"/>
                <a:gd name="connsiteX13" fmla="*/ 463750 w 597810"/>
                <a:gd name="connsiteY13" fmla="*/ 565214 h 565214"/>
                <a:gd name="connsiteX14" fmla="*/ 393740 w 597810"/>
                <a:gd name="connsiteY14" fmla="*/ 545384 h 565214"/>
                <a:gd name="connsiteX15" fmla="*/ 0 w 597810"/>
                <a:gd name="connsiteY15" fmla="*/ 545384 h 565214"/>
                <a:gd name="connsiteX16" fmla="*/ 97318 w 597810"/>
                <a:gd name="connsiteY16" fmla="*/ 383274 h 565214"/>
                <a:gd name="connsiteX17" fmla="*/ 122144 w 597810"/>
                <a:gd name="connsiteY17" fmla="*/ 361957 h 565214"/>
                <a:gd name="connsiteX18" fmla="*/ 190167 w 597810"/>
                <a:gd name="connsiteY18" fmla="*/ 330725 h 565214"/>
                <a:gd name="connsiteX19" fmla="*/ 222937 w 597810"/>
                <a:gd name="connsiteY19" fmla="*/ 302963 h 565214"/>
                <a:gd name="connsiteX20" fmla="*/ 279541 w 597810"/>
                <a:gd name="connsiteY20" fmla="*/ 358983 h 565214"/>
                <a:gd name="connsiteX21" fmla="*/ 335647 w 597810"/>
                <a:gd name="connsiteY21" fmla="*/ 302963 h 565214"/>
                <a:gd name="connsiteX22" fmla="*/ 368418 w 597810"/>
                <a:gd name="connsiteY22" fmla="*/ 330725 h 565214"/>
                <a:gd name="connsiteX23" fmla="*/ 373383 w 597810"/>
                <a:gd name="connsiteY23" fmla="*/ 332708 h 565214"/>
                <a:gd name="connsiteX24" fmla="*/ 463750 w 597810"/>
                <a:gd name="connsiteY24" fmla="*/ 297510 h 565214"/>
                <a:gd name="connsiteX25" fmla="*/ 279051 w 597810"/>
                <a:gd name="connsiteY25" fmla="*/ 0 h 565214"/>
                <a:gd name="connsiteX26" fmla="*/ 279547 w 597810"/>
                <a:gd name="connsiteY26" fmla="*/ 0 h 565214"/>
                <a:gd name="connsiteX27" fmla="*/ 280044 w 597810"/>
                <a:gd name="connsiteY27" fmla="*/ 0 h 565214"/>
                <a:gd name="connsiteX28" fmla="*/ 408651 w 597810"/>
                <a:gd name="connsiteY28" fmla="*/ 126938 h 565214"/>
                <a:gd name="connsiteX29" fmla="*/ 279547 w 597810"/>
                <a:gd name="connsiteY29" fmla="*/ 309908 h 565214"/>
                <a:gd name="connsiteX30" fmla="*/ 279051 w 597810"/>
                <a:gd name="connsiteY30" fmla="*/ 309908 h 565214"/>
                <a:gd name="connsiteX31" fmla="*/ 149947 w 597810"/>
                <a:gd name="connsiteY31" fmla="*/ 126938 h 565214"/>
                <a:gd name="connsiteX32" fmla="*/ 279051 w 597810"/>
                <a:gd name="connsiteY32" fmla="*/ 0 h 5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810" h="565214">
                  <a:moveTo>
                    <a:pt x="446385" y="350589"/>
                  </a:moveTo>
                  <a:lnTo>
                    <a:pt x="478157" y="350589"/>
                  </a:lnTo>
                  <a:lnTo>
                    <a:pt x="478157" y="422953"/>
                  </a:lnTo>
                  <a:lnTo>
                    <a:pt x="535248" y="422953"/>
                  </a:lnTo>
                  <a:lnTo>
                    <a:pt x="535248" y="454674"/>
                  </a:lnTo>
                  <a:lnTo>
                    <a:pt x="446385" y="454674"/>
                  </a:lnTo>
                  <a:close/>
                  <a:moveTo>
                    <a:pt x="463750" y="337170"/>
                  </a:moveTo>
                  <a:cubicBezTo>
                    <a:pt x="411615" y="337170"/>
                    <a:pt x="369411" y="379308"/>
                    <a:pt x="369411" y="431362"/>
                  </a:cubicBezTo>
                  <a:cubicBezTo>
                    <a:pt x="369411" y="483416"/>
                    <a:pt x="411615" y="525554"/>
                    <a:pt x="463750" y="525554"/>
                  </a:cubicBezTo>
                  <a:cubicBezTo>
                    <a:pt x="515884" y="525554"/>
                    <a:pt x="558088" y="483416"/>
                    <a:pt x="558088" y="431362"/>
                  </a:cubicBezTo>
                  <a:cubicBezTo>
                    <a:pt x="558088" y="379308"/>
                    <a:pt x="515884" y="337170"/>
                    <a:pt x="463750" y="337170"/>
                  </a:cubicBezTo>
                  <a:close/>
                  <a:moveTo>
                    <a:pt x="463750" y="297510"/>
                  </a:moveTo>
                  <a:cubicBezTo>
                    <a:pt x="537731" y="297510"/>
                    <a:pt x="597810" y="357496"/>
                    <a:pt x="597810" y="431362"/>
                  </a:cubicBezTo>
                  <a:cubicBezTo>
                    <a:pt x="597810" y="505228"/>
                    <a:pt x="537731" y="565214"/>
                    <a:pt x="463750" y="565214"/>
                  </a:cubicBezTo>
                  <a:cubicBezTo>
                    <a:pt x="437931" y="565214"/>
                    <a:pt x="414098" y="557778"/>
                    <a:pt x="393740" y="545384"/>
                  </a:cubicBezTo>
                  <a:lnTo>
                    <a:pt x="0" y="545384"/>
                  </a:lnTo>
                  <a:lnTo>
                    <a:pt x="97318" y="383274"/>
                  </a:lnTo>
                  <a:cubicBezTo>
                    <a:pt x="103276" y="373359"/>
                    <a:pt x="112214" y="365923"/>
                    <a:pt x="122144" y="361957"/>
                  </a:cubicBezTo>
                  <a:lnTo>
                    <a:pt x="190167" y="330725"/>
                  </a:lnTo>
                  <a:lnTo>
                    <a:pt x="222937" y="302963"/>
                  </a:lnTo>
                  <a:lnTo>
                    <a:pt x="279541" y="358983"/>
                  </a:lnTo>
                  <a:lnTo>
                    <a:pt x="335647" y="302963"/>
                  </a:lnTo>
                  <a:lnTo>
                    <a:pt x="368418" y="330725"/>
                  </a:lnTo>
                  <a:lnTo>
                    <a:pt x="373383" y="332708"/>
                  </a:lnTo>
                  <a:cubicBezTo>
                    <a:pt x="397216" y="310895"/>
                    <a:pt x="428993" y="297510"/>
                    <a:pt x="463750" y="297510"/>
                  </a:cubicBezTo>
                  <a:close/>
                  <a:moveTo>
                    <a:pt x="279051" y="0"/>
                  </a:moveTo>
                  <a:cubicBezTo>
                    <a:pt x="279051" y="0"/>
                    <a:pt x="279547" y="0"/>
                    <a:pt x="279547" y="0"/>
                  </a:cubicBezTo>
                  <a:cubicBezTo>
                    <a:pt x="279547" y="0"/>
                    <a:pt x="279547" y="0"/>
                    <a:pt x="280044" y="0"/>
                  </a:cubicBezTo>
                  <a:cubicBezTo>
                    <a:pt x="360485" y="1983"/>
                    <a:pt x="409644" y="47602"/>
                    <a:pt x="408651" y="126938"/>
                  </a:cubicBezTo>
                  <a:cubicBezTo>
                    <a:pt x="407658" y="241481"/>
                    <a:pt x="359492" y="310900"/>
                    <a:pt x="279547" y="309908"/>
                  </a:cubicBezTo>
                  <a:cubicBezTo>
                    <a:pt x="279547" y="309908"/>
                    <a:pt x="279051" y="309908"/>
                    <a:pt x="279051" y="309908"/>
                  </a:cubicBezTo>
                  <a:cubicBezTo>
                    <a:pt x="199602" y="310900"/>
                    <a:pt x="151437" y="241481"/>
                    <a:pt x="149947" y="126938"/>
                  </a:cubicBezTo>
                  <a:cubicBezTo>
                    <a:pt x="148954" y="47602"/>
                    <a:pt x="198609" y="1983"/>
                    <a:pt x="279051" y="0"/>
                  </a:cubicBezTo>
                  <a:close/>
                </a:path>
              </a:pathLst>
            </a:custGeom>
            <a:solidFill>
              <a:srgbClr val="4BAF32"/>
            </a:solidFill>
            <a:ln>
              <a:noFill/>
            </a:ln>
          </p:spPr>
          <p:txBody>
            <a:bodyPr/>
            <a:lstStyle/>
            <a:p>
              <a:endParaRPr lang="zh-CN" altLang="en-US" dirty="0"/>
            </a:p>
          </p:txBody>
        </p:sp>
        <p:sp>
          <p:nvSpPr>
            <p:cNvPr id="3" name="椭圆 2">
              <a:extLst>
                <a:ext uri="{FF2B5EF4-FFF2-40B4-BE49-F238E27FC236}">
                  <a16:creationId xmlns:a16="http://schemas.microsoft.com/office/drawing/2014/main" id="{D7B9B5D8-5456-4AED-ABDF-756E2EA417D2}"/>
                </a:ext>
              </a:extLst>
            </p:cNvPr>
            <p:cNvSpPr/>
            <p:nvPr/>
          </p:nvSpPr>
          <p:spPr>
            <a:xfrm>
              <a:off x="2350501" y="1905984"/>
              <a:ext cx="837398" cy="837398"/>
            </a:xfrm>
            <a:prstGeom prst="ellipse">
              <a:avLst/>
            </a:prstGeom>
            <a:noFill/>
            <a:ln>
              <a:solidFill>
                <a:srgbClr val="4BAF3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38" name="TextBox 23">
            <a:extLst>
              <a:ext uri="{FF2B5EF4-FFF2-40B4-BE49-F238E27FC236}">
                <a16:creationId xmlns:a16="http://schemas.microsoft.com/office/drawing/2014/main" id="{48578B90-55A4-4600-82EA-03E5F4E00C70}"/>
              </a:ext>
            </a:extLst>
          </p:cNvPr>
          <p:cNvSpPr txBox="1"/>
          <p:nvPr/>
        </p:nvSpPr>
        <p:spPr>
          <a:xfrm>
            <a:off x="5871560" y="2957026"/>
            <a:ext cx="1337762"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1800" kern="0" dirty="0">
                <a:solidFill>
                  <a:srgbClr val="004B7D"/>
                </a:solidFill>
                <a:latin typeface="微软雅黑" panose="020B0503020204020204" pitchFamily="34" charset="-122"/>
                <a:ea typeface="微软雅黑" panose="020B0503020204020204" pitchFamily="34" charset="-122"/>
              </a:rPr>
              <a:t>班前会特点</a:t>
            </a:r>
          </a:p>
        </p:txBody>
      </p:sp>
      <p:sp>
        <p:nvSpPr>
          <p:cNvPr id="39" name="TextBox 23">
            <a:extLst>
              <a:ext uri="{FF2B5EF4-FFF2-40B4-BE49-F238E27FC236}">
                <a16:creationId xmlns:a16="http://schemas.microsoft.com/office/drawing/2014/main" id="{8E00307C-A4BD-4435-AC49-EF2622A4E863}"/>
              </a:ext>
            </a:extLst>
          </p:cNvPr>
          <p:cNvSpPr txBox="1"/>
          <p:nvPr/>
        </p:nvSpPr>
        <p:spPr>
          <a:xfrm>
            <a:off x="5400187" y="4095933"/>
            <a:ext cx="2317563" cy="67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defTabSz="914034">
              <a:lnSpc>
                <a:spcPts val="24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时间短、内容集中、针对性强</a:t>
            </a:r>
          </a:p>
        </p:txBody>
      </p:sp>
      <p:grpSp>
        <p:nvGrpSpPr>
          <p:cNvPr id="5" name="组合 4">
            <a:extLst>
              <a:ext uri="{FF2B5EF4-FFF2-40B4-BE49-F238E27FC236}">
                <a16:creationId xmlns:a16="http://schemas.microsoft.com/office/drawing/2014/main" id="{9C4E7BDF-F7B0-41C6-B12E-251E94270FAF}"/>
              </a:ext>
            </a:extLst>
          </p:cNvPr>
          <p:cNvGrpSpPr/>
          <p:nvPr/>
        </p:nvGrpSpPr>
        <p:grpSpPr>
          <a:xfrm>
            <a:off x="6121742" y="1905984"/>
            <a:ext cx="837398" cy="837398"/>
            <a:chOff x="6121742" y="1905984"/>
            <a:chExt cx="837398" cy="837398"/>
          </a:xfrm>
        </p:grpSpPr>
        <p:sp>
          <p:nvSpPr>
            <p:cNvPr id="51" name="time-control-interface-symbol-of-an-user_51574">
              <a:extLst>
                <a:ext uri="{FF2B5EF4-FFF2-40B4-BE49-F238E27FC236}">
                  <a16:creationId xmlns:a16="http://schemas.microsoft.com/office/drawing/2014/main" id="{07E89D67-22D5-4D3F-9F70-4B6C13B5D199}"/>
                </a:ext>
              </a:extLst>
            </p:cNvPr>
            <p:cNvSpPr>
              <a:spLocks noChangeAspect="1"/>
            </p:cNvSpPr>
            <p:nvPr/>
          </p:nvSpPr>
          <p:spPr bwMode="auto">
            <a:xfrm>
              <a:off x="6302204" y="2160993"/>
              <a:ext cx="493976" cy="324394"/>
            </a:xfrm>
            <a:custGeom>
              <a:avLst/>
              <a:gdLst>
                <a:gd name="connsiteX0" fmla="*/ 271096 w 607655"/>
                <a:gd name="connsiteY0" fmla="*/ 321406 h 399048"/>
                <a:gd name="connsiteX1" fmla="*/ 247006 w 607655"/>
                <a:gd name="connsiteY1" fmla="*/ 345407 h 399048"/>
                <a:gd name="connsiteX2" fmla="*/ 271096 w 607655"/>
                <a:gd name="connsiteY2" fmla="*/ 369408 h 399048"/>
                <a:gd name="connsiteX3" fmla="*/ 295138 w 607655"/>
                <a:gd name="connsiteY3" fmla="*/ 345407 h 399048"/>
                <a:gd name="connsiteX4" fmla="*/ 271096 w 607655"/>
                <a:gd name="connsiteY4" fmla="*/ 321406 h 399048"/>
                <a:gd name="connsiteX5" fmla="*/ 10407 w 607655"/>
                <a:gd name="connsiteY5" fmla="*/ 277943 h 399048"/>
                <a:gd name="connsiteX6" fmla="*/ 31702 w 607655"/>
                <a:gd name="connsiteY6" fmla="*/ 283598 h 399048"/>
                <a:gd name="connsiteX7" fmla="*/ 33908 w 607655"/>
                <a:gd name="connsiteY7" fmla="*/ 287624 h 399048"/>
                <a:gd name="connsiteX8" fmla="*/ 32997 w 607655"/>
                <a:gd name="connsiteY8" fmla="*/ 290308 h 399048"/>
                <a:gd name="connsiteX9" fmla="*/ 31990 w 607655"/>
                <a:gd name="connsiteY9" fmla="*/ 293375 h 399048"/>
                <a:gd name="connsiteX10" fmla="*/ 30935 w 607655"/>
                <a:gd name="connsiteY10" fmla="*/ 296825 h 399048"/>
                <a:gd name="connsiteX11" fmla="*/ 29784 w 607655"/>
                <a:gd name="connsiteY11" fmla="*/ 300659 h 399048"/>
                <a:gd name="connsiteX12" fmla="*/ 29160 w 607655"/>
                <a:gd name="connsiteY12" fmla="*/ 302768 h 399048"/>
                <a:gd name="connsiteX13" fmla="*/ 28585 w 607655"/>
                <a:gd name="connsiteY13" fmla="*/ 305068 h 399048"/>
                <a:gd name="connsiteX14" fmla="*/ 26091 w 607655"/>
                <a:gd name="connsiteY14" fmla="*/ 315133 h 399048"/>
                <a:gd name="connsiteX15" fmla="*/ 24844 w 607655"/>
                <a:gd name="connsiteY15" fmla="*/ 320644 h 399048"/>
                <a:gd name="connsiteX16" fmla="*/ 23741 w 607655"/>
                <a:gd name="connsiteY16" fmla="*/ 326491 h 399048"/>
                <a:gd name="connsiteX17" fmla="*/ 21726 w 607655"/>
                <a:gd name="connsiteY17" fmla="*/ 338759 h 399048"/>
                <a:gd name="connsiteX18" fmla="*/ 21486 w 607655"/>
                <a:gd name="connsiteY18" fmla="*/ 340341 h 399048"/>
                <a:gd name="connsiteX19" fmla="*/ 21295 w 607655"/>
                <a:gd name="connsiteY19" fmla="*/ 341922 h 399048"/>
                <a:gd name="connsiteX20" fmla="*/ 20959 w 607655"/>
                <a:gd name="connsiteY20" fmla="*/ 345133 h 399048"/>
                <a:gd name="connsiteX21" fmla="*/ 20575 w 607655"/>
                <a:gd name="connsiteY21" fmla="*/ 348344 h 399048"/>
                <a:gd name="connsiteX22" fmla="*/ 20383 w 607655"/>
                <a:gd name="connsiteY22" fmla="*/ 349973 h 399048"/>
                <a:gd name="connsiteX23" fmla="*/ 20239 w 607655"/>
                <a:gd name="connsiteY23" fmla="*/ 351555 h 399048"/>
                <a:gd name="connsiteX24" fmla="*/ 19760 w 607655"/>
                <a:gd name="connsiteY24" fmla="*/ 358025 h 399048"/>
                <a:gd name="connsiteX25" fmla="*/ 19616 w 607655"/>
                <a:gd name="connsiteY25" fmla="*/ 359654 h 399048"/>
                <a:gd name="connsiteX26" fmla="*/ 19616 w 607655"/>
                <a:gd name="connsiteY26" fmla="*/ 359846 h 399048"/>
                <a:gd name="connsiteX27" fmla="*/ 19568 w 607655"/>
                <a:gd name="connsiteY27" fmla="*/ 359942 h 399048"/>
                <a:gd name="connsiteX28" fmla="*/ 19568 w 607655"/>
                <a:gd name="connsiteY28" fmla="*/ 360325 h 399048"/>
                <a:gd name="connsiteX29" fmla="*/ 19520 w 607655"/>
                <a:gd name="connsiteY29" fmla="*/ 361188 h 399048"/>
                <a:gd name="connsiteX30" fmla="*/ 19376 w 607655"/>
                <a:gd name="connsiteY30" fmla="*/ 364495 h 399048"/>
                <a:gd name="connsiteX31" fmla="*/ 19232 w 607655"/>
                <a:gd name="connsiteY31" fmla="*/ 367801 h 399048"/>
                <a:gd name="connsiteX32" fmla="*/ 19136 w 607655"/>
                <a:gd name="connsiteY32" fmla="*/ 370869 h 399048"/>
                <a:gd name="connsiteX33" fmla="*/ 19088 w 607655"/>
                <a:gd name="connsiteY33" fmla="*/ 373984 h 399048"/>
                <a:gd name="connsiteX34" fmla="*/ 19040 w 607655"/>
                <a:gd name="connsiteY34" fmla="*/ 375469 h 399048"/>
                <a:gd name="connsiteX35" fmla="*/ 19040 w 607655"/>
                <a:gd name="connsiteY35" fmla="*/ 377003 h 399048"/>
                <a:gd name="connsiteX36" fmla="*/ 19088 w 607655"/>
                <a:gd name="connsiteY36" fmla="*/ 383041 h 399048"/>
                <a:gd name="connsiteX37" fmla="*/ 19280 w 607655"/>
                <a:gd name="connsiteY37" fmla="*/ 388792 h 399048"/>
                <a:gd name="connsiteX38" fmla="*/ 19568 w 607655"/>
                <a:gd name="connsiteY38" fmla="*/ 394256 h 399048"/>
                <a:gd name="connsiteX39" fmla="*/ 19664 w 607655"/>
                <a:gd name="connsiteY39" fmla="*/ 395693 h 399048"/>
                <a:gd name="connsiteX40" fmla="*/ 16498 w 607655"/>
                <a:gd name="connsiteY40" fmla="*/ 399048 h 399048"/>
                <a:gd name="connsiteX41" fmla="*/ 8009 w 607655"/>
                <a:gd name="connsiteY41" fmla="*/ 399048 h 399048"/>
                <a:gd name="connsiteX42" fmla="*/ 4892 w 607655"/>
                <a:gd name="connsiteY42" fmla="*/ 396460 h 399048"/>
                <a:gd name="connsiteX43" fmla="*/ 4796 w 607655"/>
                <a:gd name="connsiteY43" fmla="*/ 396029 h 399048"/>
                <a:gd name="connsiteX44" fmla="*/ 3837 w 607655"/>
                <a:gd name="connsiteY44" fmla="*/ 390374 h 399048"/>
                <a:gd name="connsiteX45" fmla="*/ 2925 w 607655"/>
                <a:gd name="connsiteY45" fmla="*/ 384335 h 399048"/>
                <a:gd name="connsiteX46" fmla="*/ 2110 w 607655"/>
                <a:gd name="connsiteY46" fmla="*/ 378057 h 399048"/>
                <a:gd name="connsiteX47" fmla="*/ 1918 w 607655"/>
                <a:gd name="connsiteY47" fmla="*/ 376428 h 399048"/>
                <a:gd name="connsiteX48" fmla="*/ 1726 w 607655"/>
                <a:gd name="connsiteY48" fmla="*/ 374750 h 399048"/>
                <a:gd name="connsiteX49" fmla="*/ 1391 w 607655"/>
                <a:gd name="connsiteY49" fmla="*/ 371396 h 399048"/>
                <a:gd name="connsiteX50" fmla="*/ 1055 w 607655"/>
                <a:gd name="connsiteY50" fmla="*/ 368041 h 399048"/>
                <a:gd name="connsiteX51" fmla="*/ 815 w 607655"/>
                <a:gd name="connsiteY51" fmla="*/ 364734 h 399048"/>
                <a:gd name="connsiteX52" fmla="*/ 575 w 607655"/>
                <a:gd name="connsiteY52" fmla="*/ 361427 h 399048"/>
                <a:gd name="connsiteX53" fmla="*/ 527 w 607655"/>
                <a:gd name="connsiteY53" fmla="*/ 360613 h 399048"/>
                <a:gd name="connsiteX54" fmla="*/ 479 w 607655"/>
                <a:gd name="connsiteY54" fmla="*/ 360181 h 399048"/>
                <a:gd name="connsiteX55" fmla="*/ 479 w 607655"/>
                <a:gd name="connsiteY55" fmla="*/ 359606 h 399048"/>
                <a:gd name="connsiteX56" fmla="*/ 384 w 607655"/>
                <a:gd name="connsiteY56" fmla="*/ 357929 h 399048"/>
                <a:gd name="connsiteX57" fmla="*/ 144 w 607655"/>
                <a:gd name="connsiteY57" fmla="*/ 350980 h 399048"/>
                <a:gd name="connsiteX58" fmla="*/ 48 w 607655"/>
                <a:gd name="connsiteY58" fmla="*/ 349255 h 399048"/>
                <a:gd name="connsiteX59" fmla="*/ 48 w 607655"/>
                <a:gd name="connsiteY59" fmla="*/ 347529 h 399048"/>
                <a:gd name="connsiteX60" fmla="*/ 48 w 607655"/>
                <a:gd name="connsiteY60" fmla="*/ 344031 h 399048"/>
                <a:gd name="connsiteX61" fmla="*/ 0 w 607655"/>
                <a:gd name="connsiteY61" fmla="*/ 340580 h 399048"/>
                <a:gd name="connsiteX62" fmla="*/ 0 w 607655"/>
                <a:gd name="connsiteY62" fmla="*/ 338855 h 399048"/>
                <a:gd name="connsiteX63" fmla="*/ 48 w 607655"/>
                <a:gd name="connsiteY63" fmla="*/ 337130 h 399048"/>
                <a:gd name="connsiteX64" fmla="*/ 575 w 607655"/>
                <a:gd name="connsiteY64" fmla="*/ 323711 h 399048"/>
                <a:gd name="connsiteX65" fmla="*/ 1055 w 607655"/>
                <a:gd name="connsiteY65" fmla="*/ 317289 h 399048"/>
                <a:gd name="connsiteX66" fmla="*/ 1631 w 607655"/>
                <a:gd name="connsiteY66" fmla="*/ 311155 h 399048"/>
                <a:gd name="connsiteX67" fmla="*/ 3021 w 607655"/>
                <a:gd name="connsiteY67" fmla="*/ 299893 h 399048"/>
                <a:gd name="connsiteX68" fmla="*/ 3357 w 607655"/>
                <a:gd name="connsiteY68" fmla="*/ 297353 h 399048"/>
                <a:gd name="connsiteX69" fmla="*/ 3789 w 607655"/>
                <a:gd name="connsiteY69" fmla="*/ 294861 h 399048"/>
                <a:gd name="connsiteX70" fmla="*/ 4556 w 607655"/>
                <a:gd name="connsiteY70" fmla="*/ 290308 h 399048"/>
                <a:gd name="connsiteX71" fmla="*/ 5276 w 607655"/>
                <a:gd name="connsiteY71" fmla="*/ 286282 h 399048"/>
                <a:gd name="connsiteX72" fmla="*/ 5947 w 607655"/>
                <a:gd name="connsiteY72" fmla="*/ 283119 h 399048"/>
                <a:gd name="connsiteX73" fmla="*/ 6475 w 607655"/>
                <a:gd name="connsiteY73" fmla="*/ 280339 h 399048"/>
                <a:gd name="connsiteX74" fmla="*/ 10407 w 607655"/>
                <a:gd name="connsiteY74" fmla="*/ 277943 h 399048"/>
                <a:gd name="connsiteX75" fmla="*/ 586319 w 607655"/>
                <a:gd name="connsiteY75" fmla="*/ 266251 h 399048"/>
                <a:gd name="connsiteX76" fmla="*/ 590156 w 607655"/>
                <a:gd name="connsiteY76" fmla="*/ 268311 h 399048"/>
                <a:gd name="connsiteX77" fmla="*/ 591499 w 607655"/>
                <a:gd name="connsiteY77" fmla="*/ 272431 h 399048"/>
                <a:gd name="connsiteX78" fmla="*/ 592698 w 607655"/>
                <a:gd name="connsiteY78" fmla="*/ 276168 h 399048"/>
                <a:gd name="connsiteX79" fmla="*/ 593945 w 607655"/>
                <a:gd name="connsiteY79" fmla="*/ 280575 h 399048"/>
                <a:gd name="connsiteX80" fmla="*/ 595384 w 607655"/>
                <a:gd name="connsiteY80" fmla="*/ 285557 h 399048"/>
                <a:gd name="connsiteX81" fmla="*/ 596151 w 607655"/>
                <a:gd name="connsiteY81" fmla="*/ 288288 h 399048"/>
                <a:gd name="connsiteX82" fmla="*/ 596822 w 607655"/>
                <a:gd name="connsiteY82" fmla="*/ 291163 h 399048"/>
                <a:gd name="connsiteX83" fmla="*/ 599796 w 607655"/>
                <a:gd name="connsiteY83" fmla="*/ 303858 h 399048"/>
                <a:gd name="connsiteX84" fmla="*/ 601283 w 607655"/>
                <a:gd name="connsiteY84" fmla="*/ 310804 h 399048"/>
                <a:gd name="connsiteX85" fmla="*/ 602577 w 607655"/>
                <a:gd name="connsiteY85" fmla="*/ 318134 h 399048"/>
                <a:gd name="connsiteX86" fmla="*/ 604880 w 607655"/>
                <a:gd name="connsiteY86" fmla="*/ 333560 h 399048"/>
                <a:gd name="connsiteX87" fmla="*/ 605119 w 607655"/>
                <a:gd name="connsiteY87" fmla="*/ 335524 h 399048"/>
                <a:gd name="connsiteX88" fmla="*/ 605359 w 607655"/>
                <a:gd name="connsiteY88" fmla="*/ 337680 h 399048"/>
                <a:gd name="connsiteX89" fmla="*/ 605791 w 607655"/>
                <a:gd name="connsiteY89" fmla="*/ 342039 h 399048"/>
                <a:gd name="connsiteX90" fmla="*/ 606222 w 607655"/>
                <a:gd name="connsiteY90" fmla="*/ 346399 h 399048"/>
                <a:gd name="connsiteX91" fmla="*/ 606414 w 607655"/>
                <a:gd name="connsiteY91" fmla="*/ 348602 h 399048"/>
                <a:gd name="connsiteX92" fmla="*/ 606510 w 607655"/>
                <a:gd name="connsiteY92" fmla="*/ 350279 h 399048"/>
                <a:gd name="connsiteX93" fmla="*/ 607038 w 607655"/>
                <a:gd name="connsiteY93" fmla="*/ 356986 h 399048"/>
                <a:gd name="connsiteX94" fmla="*/ 607182 w 607655"/>
                <a:gd name="connsiteY94" fmla="*/ 358663 h 399048"/>
                <a:gd name="connsiteX95" fmla="*/ 607182 w 607655"/>
                <a:gd name="connsiteY95" fmla="*/ 358854 h 399048"/>
                <a:gd name="connsiteX96" fmla="*/ 607182 w 607655"/>
                <a:gd name="connsiteY96" fmla="*/ 358902 h 399048"/>
                <a:gd name="connsiteX97" fmla="*/ 607230 w 607655"/>
                <a:gd name="connsiteY97" fmla="*/ 360052 h 399048"/>
                <a:gd name="connsiteX98" fmla="*/ 607230 w 607655"/>
                <a:gd name="connsiteY98" fmla="*/ 360148 h 399048"/>
                <a:gd name="connsiteX99" fmla="*/ 607230 w 607655"/>
                <a:gd name="connsiteY99" fmla="*/ 360675 h 399048"/>
                <a:gd name="connsiteX100" fmla="*/ 607277 w 607655"/>
                <a:gd name="connsiteY100" fmla="*/ 361681 h 399048"/>
                <a:gd name="connsiteX101" fmla="*/ 607421 w 607655"/>
                <a:gd name="connsiteY101" fmla="*/ 365657 h 399048"/>
                <a:gd name="connsiteX102" fmla="*/ 607565 w 607655"/>
                <a:gd name="connsiteY102" fmla="*/ 369633 h 399048"/>
                <a:gd name="connsiteX103" fmla="*/ 607613 w 607655"/>
                <a:gd name="connsiteY103" fmla="*/ 373562 h 399048"/>
                <a:gd name="connsiteX104" fmla="*/ 607613 w 607655"/>
                <a:gd name="connsiteY104" fmla="*/ 381323 h 399048"/>
                <a:gd name="connsiteX105" fmla="*/ 607469 w 607655"/>
                <a:gd name="connsiteY105" fmla="*/ 388844 h 399048"/>
                <a:gd name="connsiteX106" fmla="*/ 607134 w 607655"/>
                <a:gd name="connsiteY106" fmla="*/ 396030 h 399048"/>
                <a:gd name="connsiteX107" fmla="*/ 604016 w 607655"/>
                <a:gd name="connsiteY107" fmla="*/ 399048 h 399048"/>
                <a:gd name="connsiteX108" fmla="*/ 478363 w 607655"/>
                <a:gd name="connsiteY108" fmla="*/ 399048 h 399048"/>
                <a:gd name="connsiteX109" fmla="*/ 478603 w 607655"/>
                <a:gd name="connsiteY109" fmla="*/ 398281 h 399048"/>
                <a:gd name="connsiteX110" fmla="*/ 478987 w 607655"/>
                <a:gd name="connsiteY110" fmla="*/ 396892 h 399048"/>
                <a:gd name="connsiteX111" fmla="*/ 479370 w 607655"/>
                <a:gd name="connsiteY111" fmla="*/ 395215 h 399048"/>
                <a:gd name="connsiteX112" fmla="*/ 480186 w 607655"/>
                <a:gd name="connsiteY112" fmla="*/ 391575 h 399048"/>
                <a:gd name="connsiteX113" fmla="*/ 481049 w 607655"/>
                <a:gd name="connsiteY113" fmla="*/ 387550 h 399048"/>
                <a:gd name="connsiteX114" fmla="*/ 481864 w 607655"/>
                <a:gd name="connsiteY114" fmla="*/ 383239 h 399048"/>
                <a:gd name="connsiteX115" fmla="*/ 482631 w 607655"/>
                <a:gd name="connsiteY115" fmla="*/ 378688 h 399048"/>
                <a:gd name="connsiteX116" fmla="*/ 483351 w 607655"/>
                <a:gd name="connsiteY116" fmla="*/ 373849 h 399048"/>
                <a:gd name="connsiteX117" fmla="*/ 483974 w 607655"/>
                <a:gd name="connsiteY117" fmla="*/ 368867 h 399048"/>
                <a:gd name="connsiteX118" fmla="*/ 484262 w 607655"/>
                <a:gd name="connsiteY118" fmla="*/ 366280 h 399048"/>
                <a:gd name="connsiteX119" fmla="*/ 484502 w 607655"/>
                <a:gd name="connsiteY119" fmla="*/ 363693 h 399048"/>
                <a:gd name="connsiteX120" fmla="*/ 484742 w 607655"/>
                <a:gd name="connsiteY120" fmla="*/ 361106 h 399048"/>
                <a:gd name="connsiteX121" fmla="*/ 484790 w 607655"/>
                <a:gd name="connsiteY121" fmla="*/ 360435 h 399048"/>
                <a:gd name="connsiteX122" fmla="*/ 484838 w 607655"/>
                <a:gd name="connsiteY122" fmla="*/ 360100 h 399048"/>
                <a:gd name="connsiteX123" fmla="*/ 484838 w 607655"/>
                <a:gd name="connsiteY123" fmla="*/ 360962 h 399048"/>
                <a:gd name="connsiteX124" fmla="*/ 484886 w 607655"/>
                <a:gd name="connsiteY124" fmla="*/ 360771 h 399048"/>
                <a:gd name="connsiteX125" fmla="*/ 484934 w 607655"/>
                <a:gd name="connsiteY125" fmla="*/ 359094 h 399048"/>
                <a:gd name="connsiteX126" fmla="*/ 485221 w 607655"/>
                <a:gd name="connsiteY126" fmla="*/ 352387 h 399048"/>
                <a:gd name="connsiteX127" fmla="*/ 485317 w 607655"/>
                <a:gd name="connsiteY127" fmla="*/ 350758 h 399048"/>
                <a:gd name="connsiteX128" fmla="*/ 485317 w 607655"/>
                <a:gd name="connsiteY128" fmla="*/ 349608 h 399048"/>
                <a:gd name="connsiteX129" fmla="*/ 485365 w 607655"/>
                <a:gd name="connsiteY129" fmla="*/ 347261 h 399048"/>
                <a:gd name="connsiteX130" fmla="*/ 485461 w 607655"/>
                <a:gd name="connsiteY130" fmla="*/ 344962 h 399048"/>
                <a:gd name="connsiteX131" fmla="*/ 485509 w 607655"/>
                <a:gd name="connsiteY131" fmla="*/ 343812 h 399048"/>
                <a:gd name="connsiteX132" fmla="*/ 485509 w 607655"/>
                <a:gd name="connsiteY132" fmla="*/ 342518 h 399048"/>
                <a:gd name="connsiteX133" fmla="*/ 485269 w 607655"/>
                <a:gd name="connsiteY133" fmla="*/ 332218 h 399048"/>
                <a:gd name="connsiteX134" fmla="*/ 485029 w 607655"/>
                <a:gd name="connsiteY134" fmla="*/ 327284 h 399048"/>
                <a:gd name="connsiteX135" fmla="*/ 484646 w 607655"/>
                <a:gd name="connsiteY135" fmla="*/ 322589 h 399048"/>
                <a:gd name="connsiteX136" fmla="*/ 483735 w 607655"/>
                <a:gd name="connsiteY136" fmla="*/ 313966 h 399048"/>
                <a:gd name="connsiteX137" fmla="*/ 483495 w 607655"/>
                <a:gd name="connsiteY137" fmla="*/ 312002 h 399048"/>
                <a:gd name="connsiteX138" fmla="*/ 483207 w 607655"/>
                <a:gd name="connsiteY138" fmla="*/ 310181 h 399048"/>
                <a:gd name="connsiteX139" fmla="*/ 482679 w 607655"/>
                <a:gd name="connsiteY139" fmla="*/ 306732 h 399048"/>
                <a:gd name="connsiteX140" fmla="*/ 482248 w 607655"/>
                <a:gd name="connsiteY140" fmla="*/ 303714 h 399048"/>
                <a:gd name="connsiteX141" fmla="*/ 481720 w 607655"/>
                <a:gd name="connsiteY141" fmla="*/ 301127 h 399048"/>
                <a:gd name="connsiteX142" fmla="*/ 481337 w 607655"/>
                <a:gd name="connsiteY142" fmla="*/ 299115 h 399048"/>
                <a:gd name="connsiteX143" fmla="*/ 483591 w 607655"/>
                <a:gd name="connsiteY143" fmla="*/ 295522 h 399048"/>
                <a:gd name="connsiteX144" fmla="*/ 93138 w 607655"/>
                <a:gd name="connsiteY144" fmla="*/ 125793 h 399048"/>
                <a:gd name="connsiteX145" fmla="*/ 97743 w 607655"/>
                <a:gd name="connsiteY145" fmla="*/ 126033 h 399048"/>
                <a:gd name="connsiteX146" fmla="*/ 125184 w 607655"/>
                <a:gd name="connsiteY146" fmla="*/ 158170 h 399048"/>
                <a:gd name="connsiteX147" fmla="*/ 124704 w 607655"/>
                <a:gd name="connsiteY147" fmla="*/ 162720 h 399048"/>
                <a:gd name="connsiteX148" fmla="*/ 122449 w 607655"/>
                <a:gd name="connsiteY148" fmla="*/ 164396 h 399048"/>
                <a:gd name="connsiteX149" fmla="*/ 121202 w 607655"/>
                <a:gd name="connsiteY149" fmla="*/ 165354 h 399048"/>
                <a:gd name="connsiteX150" fmla="*/ 119907 w 607655"/>
                <a:gd name="connsiteY150" fmla="*/ 166312 h 399048"/>
                <a:gd name="connsiteX151" fmla="*/ 117316 w 607655"/>
                <a:gd name="connsiteY151" fmla="*/ 168371 h 399048"/>
                <a:gd name="connsiteX152" fmla="*/ 114342 w 607655"/>
                <a:gd name="connsiteY152" fmla="*/ 170718 h 399048"/>
                <a:gd name="connsiteX153" fmla="*/ 110984 w 607655"/>
                <a:gd name="connsiteY153" fmla="*/ 173592 h 399048"/>
                <a:gd name="connsiteX154" fmla="*/ 107386 w 607655"/>
                <a:gd name="connsiteY154" fmla="*/ 176705 h 399048"/>
                <a:gd name="connsiteX155" fmla="*/ 103548 w 607655"/>
                <a:gd name="connsiteY155" fmla="*/ 180201 h 399048"/>
                <a:gd name="connsiteX156" fmla="*/ 99614 w 607655"/>
                <a:gd name="connsiteY156" fmla="*/ 183937 h 399048"/>
                <a:gd name="connsiteX157" fmla="*/ 95537 w 607655"/>
                <a:gd name="connsiteY157" fmla="*/ 187912 h 399048"/>
                <a:gd name="connsiteX158" fmla="*/ 91411 w 607655"/>
                <a:gd name="connsiteY158" fmla="*/ 192175 h 399048"/>
                <a:gd name="connsiteX159" fmla="*/ 89396 w 607655"/>
                <a:gd name="connsiteY159" fmla="*/ 194330 h 399048"/>
                <a:gd name="connsiteX160" fmla="*/ 87333 w 607655"/>
                <a:gd name="connsiteY160" fmla="*/ 196629 h 399048"/>
                <a:gd name="connsiteX161" fmla="*/ 85270 w 607655"/>
                <a:gd name="connsiteY161" fmla="*/ 198880 h 399048"/>
                <a:gd name="connsiteX162" fmla="*/ 83256 w 607655"/>
                <a:gd name="connsiteY162" fmla="*/ 201227 h 399048"/>
                <a:gd name="connsiteX163" fmla="*/ 79226 w 607655"/>
                <a:gd name="connsiteY163" fmla="*/ 205968 h 399048"/>
                <a:gd name="connsiteX164" fmla="*/ 75340 w 607655"/>
                <a:gd name="connsiteY164" fmla="*/ 210854 h 399048"/>
                <a:gd name="connsiteX165" fmla="*/ 74381 w 607655"/>
                <a:gd name="connsiteY165" fmla="*/ 212051 h 399048"/>
                <a:gd name="connsiteX166" fmla="*/ 73469 w 607655"/>
                <a:gd name="connsiteY166" fmla="*/ 213296 h 399048"/>
                <a:gd name="connsiteX167" fmla="*/ 71598 w 607655"/>
                <a:gd name="connsiteY167" fmla="*/ 215787 h 399048"/>
                <a:gd name="connsiteX168" fmla="*/ 64642 w 607655"/>
                <a:gd name="connsiteY168" fmla="*/ 225605 h 399048"/>
                <a:gd name="connsiteX169" fmla="*/ 61476 w 607655"/>
                <a:gd name="connsiteY169" fmla="*/ 230490 h 399048"/>
                <a:gd name="connsiteX170" fmla="*/ 59941 w 607655"/>
                <a:gd name="connsiteY170" fmla="*/ 232837 h 399048"/>
                <a:gd name="connsiteX171" fmla="*/ 58550 w 607655"/>
                <a:gd name="connsiteY171" fmla="*/ 235184 h 399048"/>
                <a:gd name="connsiteX172" fmla="*/ 55815 w 607655"/>
                <a:gd name="connsiteY172" fmla="*/ 239686 h 399048"/>
                <a:gd name="connsiteX173" fmla="*/ 53417 w 607655"/>
                <a:gd name="connsiteY173" fmla="*/ 243948 h 399048"/>
                <a:gd name="connsiteX174" fmla="*/ 51210 w 607655"/>
                <a:gd name="connsiteY174" fmla="*/ 247924 h 399048"/>
                <a:gd name="connsiteX175" fmla="*/ 49339 w 607655"/>
                <a:gd name="connsiteY175" fmla="*/ 251516 h 399048"/>
                <a:gd name="connsiteX176" fmla="*/ 47660 w 607655"/>
                <a:gd name="connsiteY176" fmla="*/ 254725 h 399048"/>
                <a:gd name="connsiteX177" fmla="*/ 46365 w 607655"/>
                <a:gd name="connsiteY177" fmla="*/ 257503 h 399048"/>
                <a:gd name="connsiteX178" fmla="*/ 45069 w 607655"/>
                <a:gd name="connsiteY178" fmla="*/ 260089 h 399048"/>
                <a:gd name="connsiteX179" fmla="*/ 41136 w 607655"/>
                <a:gd name="connsiteY179" fmla="*/ 261669 h 399048"/>
                <a:gd name="connsiteX180" fmla="*/ 17006 w 607655"/>
                <a:gd name="connsiteY180" fmla="*/ 252426 h 399048"/>
                <a:gd name="connsiteX181" fmla="*/ 15135 w 607655"/>
                <a:gd name="connsiteY181" fmla="*/ 248498 h 399048"/>
                <a:gd name="connsiteX182" fmla="*/ 16238 w 607655"/>
                <a:gd name="connsiteY182" fmla="*/ 245194 h 399048"/>
                <a:gd name="connsiteX183" fmla="*/ 17341 w 607655"/>
                <a:gd name="connsiteY183" fmla="*/ 241985 h 399048"/>
                <a:gd name="connsiteX184" fmla="*/ 18780 w 607655"/>
                <a:gd name="connsiteY184" fmla="*/ 238153 h 399048"/>
                <a:gd name="connsiteX185" fmla="*/ 20412 w 607655"/>
                <a:gd name="connsiteY185" fmla="*/ 233843 h 399048"/>
                <a:gd name="connsiteX186" fmla="*/ 22330 w 607655"/>
                <a:gd name="connsiteY186" fmla="*/ 229149 h 399048"/>
                <a:gd name="connsiteX187" fmla="*/ 24441 w 607655"/>
                <a:gd name="connsiteY187" fmla="*/ 223977 h 399048"/>
                <a:gd name="connsiteX188" fmla="*/ 26888 w 607655"/>
                <a:gd name="connsiteY188" fmla="*/ 218565 h 399048"/>
                <a:gd name="connsiteX189" fmla="*/ 28183 w 607655"/>
                <a:gd name="connsiteY189" fmla="*/ 215739 h 399048"/>
                <a:gd name="connsiteX190" fmla="*/ 29574 w 607655"/>
                <a:gd name="connsiteY190" fmla="*/ 212865 h 399048"/>
                <a:gd name="connsiteX191" fmla="*/ 32453 w 607655"/>
                <a:gd name="connsiteY191" fmla="*/ 206926 h 399048"/>
                <a:gd name="connsiteX192" fmla="*/ 39025 w 607655"/>
                <a:gd name="connsiteY192" fmla="*/ 194809 h 399048"/>
                <a:gd name="connsiteX193" fmla="*/ 40800 w 607655"/>
                <a:gd name="connsiteY193" fmla="*/ 191744 h 399048"/>
                <a:gd name="connsiteX194" fmla="*/ 41663 w 607655"/>
                <a:gd name="connsiteY194" fmla="*/ 190163 h 399048"/>
                <a:gd name="connsiteX195" fmla="*/ 42623 w 607655"/>
                <a:gd name="connsiteY195" fmla="*/ 188631 h 399048"/>
                <a:gd name="connsiteX196" fmla="*/ 46365 w 607655"/>
                <a:gd name="connsiteY196" fmla="*/ 182548 h 399048"/>
                <a:gd name="connsiteX197" fmla="*/ 50346 w 607655"/>
                <a:gd name="connsiteY197" fmla="*/ 176513 h 399048"/>
                <a:gd name="connsiteX198" fmla="*/ 52313 w 607655"/>
                <a:gd name="connsiteY198" fmla="*/ 173544 h 399048"/>
                <a:gd name="connsiteX199" fmla="*/ 54376 w 607655"/>
                <a:gd name="connsiteY199" fmla="*/ 170622 h 399048"/>
                <a:gd name="connsiteX200" fmla="*/ 56439 w 607655"/>
                <a:gd name="connsiteY200" fmla="*/ 167749 h 399048"/>
                <a:gd name="connsiteX201" fmla="*/ 58502 w 607655"/>
                <a:gd name="connsiteY201" fmla="*/ 164875 h 399048"/>
                <a:gd name="connsiteX202" fmla="*/ 62675 w 607655"/>
                <a:gd name="connsiteY202" fmla="*/ 159415 h 399048"/>
                <a:gd name="connsiteX203" fmla="*/ 66801 w 607655"/>
                <a:gd name="connsiteY203" fmla="*/ 154195 h 399048"/>
                <a:gd name="connsiteX204" fmla="*/ 70879 w 607655"/>
                <a:gd name="connsiteY204" fmla="*/ 149261 h 399048"/>
                <a:gd name="connsiteX205" fmla="*/ 74860 w 607655"/>
                <a:gd name="connsiteY205" fmla="*/ 144664 h 399048"/>
                <a:gd name="connsiteX206" fmla="*/ 78698 w 607655"/>
                <a:gd name="connsiteY206" fmla="*/ 140497 h 399048"/>
                <a:gd name="connsiteX207" fmla="*/ 82248 w 607655"/>
                <a:gd name="connsiteY207" fmla="*/ 136617 h 399048"/>
                <a:gd name="connsiteX208" fmla="*/ 85702 w 607655"/>
                <a:gd name="connsiteY208" fmla="*/ 133121 h 399048"/>
                <a:gd name="connsiteX209" fmla="*/ 88724 w 607655"/>
                <a:gd name="connsiteY209" fmla="*/ 130056 h 399048"/>
                <a:gd name="connsiteX210" fmla="*/ 90020 w 607655"/>
                <a:gd name="connsiteY210" fmla="*/ 128811 h 399048"/>
                <a:gd name="connsiteX211" fmla="*/ 91123 w 607655"/>
                <a:gd name="connsiteY211" fmla="*/ 127757 h 399048"/>
                <a:gd name="connsiteX212" fmla="*/ 93138 w 607655"/>
                <a:gd name="connsiteY212" fmla="*/ 125793 h 399048"/>
                <a:gd name="connsiteX213" fmla="*/ 476526 w 607655"/>
                <a:gd name="connsiteY213" fmla="*/ 108336 h 399048"/>
                <a:gd name="connsiteX214" fmla="*/ 479836 w 607655"/>
                <a:gd name="connsiteY214" fmla="*/ 110875 h 399048"/>
                <a:gd name="connsiteX215" fmla="*/ 482858 w 607655"/>
                <a:gd name="connsiteY215" fmla="*/ 113223 h 399048"/>
                <a:gd name="connsiteX216" fmla="*/ 486312 w 607655"/>
                <a:gd name="connsiteY216" fmla="*/ 116049 h 399048"/>
                <a:gd name="connsiteX217" fmla="*/ 490246 w 607655"/>
                <a:gd name="connsiteY217" fmla="*/ 119307 h 399048"/>
                <a:gd name="connsiteX218" fmla="*/ 494516 w 607655"/>
                <a:gd name="connsiteY218" fmla="*/ 122996 h 399048"/>
                <a:gd name="connsiteX219" fmla="*/ 499121 w 607655"/>
                <a:gd name="connsiteY219" fmla="*/ 127116 h 399048"/>
                <a:gd name="connsiteX220" fmla="*/ 503919 w 607655"/>
                <a:gd name="connsiteY220" fmla="*/ 131571 h 399048"/>
                <a:gd name="connsiteX221" fmla="*/ 508908 w 607655"/>
                <a:gd name="connsiteY221" fmla="*/ 136458 h 399048"/>
                <a:gd name="connsiteX222" fmla="*/ 513993 w 607655"/>
                <a:gd name="connsiteY222" fmla="*/ 141632 h 399048"/>
                <a:gd name="connsiteX223" fmla="*/ 519174 w 607655"/>
                <a:gd name="connsiteY223" fmla="*/ 147093 h 399048"/>
                <a:gd name="connsiteX224" fmla="*/ 521765 w 607655"/>
                <a:gd name="connsiteY224" fmla="*/ 149920 h 399048"/>
                <a:gd name="connsiteX225" fmla="*/ 524307 w 607655"/>
                <a:gd name="connsiteY225" fmla="*/ 152842 h 399048"/>
                <a:gd name="connsiteX226" fmla="*/ 526898 w 607655"/>
                <a:gd name="connsiteY226" fmla="*/ 155812 h 399048"/>
                <a:gd name="connsiteX227" fmla="*/ 529441 w 607655"/>
                <a:gd name="connsiteY227" fmla="*/ 158830 h 399048"/>
                <a:gd name="connsiteX228" fmla="*/ 534430 w 607655"/>
                <a:gd name="connsiteY228" fmla="*/ 164915 h 399048"/>
                <a:gd name="connsiteX229" fmla="*/ 539275 w 607655"/>
                <a:gd name="connsiteY229" fmla="*/ 171191 h 399048"/>
                <a:gd name="connsiteX230" fmla="*/ 540522 w 607655"/>
                <a:gd name="connsiteY230" fmla="*/ 172771 h 399048"/>
                <a:gd name="connsiteX231" fmla="*/ 541674 w 607655"/>
                <a:gd name="connsiteY231" fmla="*/ 174352 h 399048"/>
                <a:gd name="connsiteX232" fmla="*/ 543977 w 607655"/>
                <a:gd name="connsiteY232" fmla="*/ 177562 h 399048"/>
                <a:gd name="connsiteX233" fmla="*/ 552660 w 607655"/>
                <a:gd name="connsiteY233" fmla="*/ 190162 h 399048"/>
                <a:gd name="connsiteX234" fmla="*/ 556546 w 607655"/>
                <a:gd name="connsiteY234" fmla="*/ 196342 h 399048"/>
                <a:gd name="connsiteX235" fmla="*/ 558465 w 607655"/>
                <a:gd name="connsiteY235" fmla="*/ 199360 h 399048"/>
                <a:gd name="connsiteX236" fmla="*/ 560192 w 607655"/>
                <a:gd name="connsiteY236" fmla="*/ 202378 h 399048"/>
                <a:gd name="connsiteX237" fmla="*/ 563550 w 607655"/>
                <a:gd name="connsiteY237" fmla="*/ 208127 h 399048"/>
                <a:gd name="connsiteX238" fmla="*/ 566572 w 607655"/>
                <a:gd name="connsiteY238" fmla="*/ 213589 h 399048"/>
                <a:gd name="connsiteX239" fmla="*/ 567963 w 607655"/>
                <a:gd name="connsiteY239" fmla="*/ 216176 h 399048"/>
                <a:gd name="connsiteX240" fmla="*/ 569307 w 607655"/>
                <a:gd name="connsiteY240" fmla="*/ 218715 h 399048"/>
                <a:gd name="connsiteX241" fmla="*/ 571801 w 607655"/>
                <a:gd name="connsiteY241" fmla="*/ 223697 h 399048"/>
                <a:gd name="connsiteX242" fmla="*/ 573960 w 607655"/>
                <a:gd name="connsiteY242" fmla="*/ 228104 h 399048"/>
                <a:gd name="connsiteX243" fmla="*/ 575399 w 607655"/>
                <a:gd name="connsiteY243" fmla="*/ 231123 h 399048"/>
                <a:gd name="connsiteX244" fmla="*/ 576599 w 607655"/>
                <a:gd name="connsiteY244" fmla="*/ 233662 h 399048"/>
                <a:gd name="connsiteX245" fmla="*/ 574919 w 607655"/>
                <a:gd name="connsiteY245" fmla="*/ 237925 h 399048"/>
                <a:gd name="connsiteX246" fmla="*/ 479308 w 607655"/>
                <a:gd name="connsiteY246" fmla="*/ 276299 h 399048"/>
                <a:gd name="connsiteX247" fmla="*/ 475135 w 607655"/>
                <a:gd name="connsiteY247" fmla="*/ 274383 h 399048"/>
                <a:gd name="connsiteX248" fmla="*/ 474271 w 607655"/>
                <a:gd name="connsiteY248" fmla="*/ 271700 h 399048"/>
                <a:gd name="connsiteX249" fmla="*/ 473264 w 607655"/>
                <a:gd name="connsiteY249" fmla="*/ 268682 h 399048"/>
                <a:gd name="connsiteX250" fmla="*/ 472352 w 607655"/>
                <a:gd name="connsiteY250" fmla="*/ 266143 h 399048"/>
                <a:gd name="connsiteX251" fmla="*/ 471345 w 607655"/>
                <a:gd name="connsiteY251" fmla="*/ 263173 h 399048"/>
                <a:gd name="connsiteX252" fmla="*/ 470673 w 607655"/>
                <a:gd name="connsiteY252" fmla="*/ 261448 h 399048"/>
                <a:gd name="connsiteX253" fmla="*/ 469953 w 607655"/>
                <a:gd name="connsiteY253" fmla="*/ 259628 h 399048"/>
                <a:gd name="connsiteX254" fmla="*/ 468418 w 607655"/>
                <a:gd name="connsiteY254" fmla="*/ 255651 h 399048"/>
                <a:gd name="connsiteX255" fmla="*/ 466595 w 607655"/>
                <a:gd name="connsiteY255" fmla="*/ 251483 h 399048"/>
                <a:gd name="connsiteX256" fmla="*/ 465684 w 607655"/>
                <a:gd name="connsiteY256" fmla="*/ 249280 h 399048"/>
                <a:gd name="connsiteX257" fmla="*/ 464628 w 607655"/>
                <a:gd name="connsiteY257" fmla="*/ 247076 h 399048"/>
                <a:gd name="connsiteX258" fmla="*/ 462517 w 607655"/>
                <a:gd name="connsiteY258" fmla="*/ 242477 h 399048"/>
                <a:gd name="connsiteX259" fmla="*/ 457624 w 607655"/>
                <a:gd name="connsiteY259" fmla="*/ 233135 h 399048"/>
                <a:gd name="connsiteX260" fmla="*/ 456329 w 607655"/>
                <a:gd name="connsiteY260" fmla="*/ 230739 h 399048"/>
                <a:gd name="connsiteX261" fmla="*/ 455657 w 607655"/>
                <a:gd name="connsiteY261" fmla="*/ 229542 h 399048"/>
                <a:gd name="connsiteX262" fmla="*/ 454986 w 607655"/>
                <a:gd name="connsiteY262" fmla="*/ 228392 h 399048"/>
                <a:gd name="connsiteX263" fmla="*/ 452155 w 607655"/>
                <a:gd name="connsiteY263" fmla="*/ 223649 h 399048"/>
                <a:gd name="connsiteX264" fmla="*/ 449229 w 607655"/>
                <a:gd name="connsiteY264" fmla="*/ 219002 h 399048"/>
                <a:gd name="connsiteX265" fmla="*/ 447742 w 607655"/>
                <a:gd name="connsiteY265" fmla="*/ 216703 h 399048"/>
                <a:gd name="connsiteX266" fmla="*/ 446206 w 607655"/>
                <a:gd name="connsiteY266" fmla="*/ 214451 h 399048"/>
                <a:gd name="connsiteX267" fmla="*/ 444719 w 607655"/>
                <a:gd name="connsiteY267" fmla="*/ 212199 h 399048"/>
                <a:gd name="connsiteX268" fmla="*/ 443136 w 607655"/>
                <a:gd name="connsiteY268" fmla="*/ 209995 h 399048"/>
                <a:gd name="connsiteX269" fmla="*/ 440066 w 607655"/>
                <a:gd name="connsiteY269" fmla="*/ 205732 h 399048"/>
                <a:gd name="connsiteX270" fmla="*/ 436948 w 607655"/>
                <a:gd name="connsiteY270" fmla="*/ 201708 h 399048"/>
                <a:gd name="connsiteX271" fmla="*/ 433877 w 607655"/>
                <a:gd name="connsiteY271" fmla="*/ 197923 h 399048"/>
                <a:gd name="connsiteX272" fmla="*/ 430903 w 607655"/>
                <a:gd name="connsiteY272" fmla="*/ 194330 h 399048"/>
                <a:gd name="connsiteX273" fmla="*/ 428072 w 607655"/>
                <a:gd name="connsiteY273" fmla="*/ 191072 h 399048"/>
                <a:gd name="connsiteX274" fmla="*/ 425386 w 607655"/>
                <a:gd name="connsiteY274" fmla="*/ 188102 h 399048"/>
                <a:gd name="connsiteX275" fmla="*/ 422939 w 607655"/>
                <a:gd name="connsiteY275" fmla="*/ 185515 h 399048"/>
                <a:gd name="connsiteX276" fmla="*/ 420733 w 607655"/>
                <a:gd name="connsiteY276" fmla="*/ 183215 h 399048"/>
                <a:gd name="connsiteX277" fmla="*/ 418862 w 607655"/>
                <a:gd name="connsiteY277" fmla="*/ 181299 h 399048"/>
                <a:gd name="connsiteX278" fmla="*/ 417230 w 607655"/>
                <a:gd name="connsiteY278" fmla="*/ 179718 h 399048"/>
                <a:gd name="connsiteX279" fmla="*/ 417039 w 607655"/>
                <a:gd name="connsiteY279" fmla="*/ 175502 h 399048"/>
                <a:gd name="connsiteX280" fmla="*/ 472160 w 607655"/>
                <a:gd name="connsiteY280" fmla="*/ 108815 h 399048"/>
                <a:gd name="connsiteX281" fmla="*/ 476526 w 607655"/>
                <a:gd name="connsiteY281" fmla="*/ 108336 h 399048"/>
                <a:gd name="connsiteX282" fmla="*/ 400772 w 607655"/>
                <a:gd name="connsiteY282" fmla="*/ 66120 h 399048"/>
                <a:gd name="connsiteX283" fmla="*/ 402547 w 607655"/>
                <a:gd name="connsiteY283" fmla="*/ 66790 h 399048"/>
                <a:gd name="connsiteX284" fmla="*/ 409169 w 607655"/>
                <a:gd name="connsiteY284" fmla="*/ 69471 h 399048"/>
                <a:gd name="connsiteX285" fmla="*/ 415503 w 607655"/>
                <a:gd name="connsiteY285" fmla="*/ 72200 h 399048"/>
                <a:gd name="connsiteX286" fmla="*/ 421453 w 607655"/>
                <a:gd name="connsiteY286" fmla="*/ 74929 h 399048"/>
                <a:gd name="connsiteX287" fmla="*/ 426923 w 607655"/>
                <a:gd name="connsiteY287" fmla="*/ 77610 h 399048"/>
                <a:gd name="connsiteX288" fmla="*/ 431962 w 607655"/>
                <a:gd name="connsiteY288" fmla="*/ 80100 h 399048"/>
                <a:gd name="connsiteX289" fmla="*/ 436712 w 607655"/>
                <a:gd name="connsiteY289" fmla="*/ 82733 h 399048"/>
                <a:gd name="connsiteX290" fmla="*/ 440887 w 607655"/>
                <a:gd name="connsiteY290" fmla="*/ 85031 h 399048"/>
                <a:gd name="connsiteX291" fmla="*/ 442518 w 607655"/>
                <a:gd name="connsiteY291" fmla="*/ 85941 h 399048"/>
                <a:gd name="connsiteX292" fmla="*/ 443862 w 607655"/>
                <a:gd name="connsiteY292" fmla="*/ 86707 h 399048"/>
                <a:gd name="connsiteX293" fmla="*/ 446309 w 607655"/>
                <a:gd name="connsiteY293" fmla="*/ 88095 h 399048"/>
                <a:gd name="connsiteX294" fmla="*/ 447364 w 607655"/>
                <a:gd name="connsiteY294" fmla="*/ 92548 h 399048"/>
                <a:gd name="connsiteX295" fmla="*/ 401923 w 607655"/>
                <a:gd name="connsiteY295" fmla="*/ 161633 h 399048"/>
                <a:gd name="connsiteX296" fmla="*/ 397365 w 607655"/>
                <a:gd name="connsiteY296" fmla="*/ 162399 h 399048"/>
                <a:gd name="connsiteX297" fmla="*/ 395110 w 607655"/>
                <a:gd name="connsiteY297" fmla="*/ 160723 h 399048"/>
                <a:gd name="connsiteX298" fmla="*/ 393862 w 607655"/>
                <a:gd name="connsiteY298" fmla="*/ 159814 h 399048"/>
                <a:gd name="connsiteX299" fmla="*/ 392614 w 607655"/>
                <a:gd name="connsiteY299" fmla="*/ 158904 h 399048"/>
                <a:gd name="connsiteX300" fmla="*/ 390311 w 607655"/>
                <a:gd name="connsiteY300" fmla="*/ 157228 h 399048"/>
                <a:gd name="connsiteX301" fmla="*/ 387624 w 607655"/>
                <a:gd name="connsiteY301" fmla="*/ 155265 h 399048"/>
                <a:gd name="connsiteX302" fmla="*/ 384265 w 607655"/>
                <a:gd name="connsiteY302" fmla="*/ 153063 h 399048"/>
                <a:gd name="connsiteX303" fmla="*/ 381194 w 607655"/>
                <a:gd name="connsiteY303" fmla="*/ 151004 h 399048"/>
                <a:gd name="connsiteX304" fmla="*/ 259999 w 607655"/>
                <a:gd name="connsiteY304" fmla="*/ 48013 h 399048"/>
                <a:gd name="connsiteX305" fmla="*/ 263502 w 607655"/>
                <a:gd name="connsiteY305" fmla="*/ 50935 h 399048"/>
                <a:gd name="connsiteX306" fmla="*/ 267581 w 607655"/>
                <a:gd name="connsiteY306" fmla="*/ 113266 h 399048"/>
                <a:gd name="connsiteX307" fmla="*/ 264462 w 607655"/>
                <a:gd name="connsiteY307" fmla="*/ 116620 h 399048"/>
                <a:gd name="connsiteX308" fmla="*/ 261678 w 607655"/>
                <a:gd name="connsiteY308" fmla="*/ 116620 h 399048"/>
                <a:gd name="connsiteX309" fmla="*/ 258463 w 607655"/>
                <a:gd name="connsiteY309" fmla="*/ 116668 h 399048"/>
                <a:gd name="connsiteX310" fmla="*/ 255392 w 607655"/>
                <a:gd name="connsiteY310" fmla="*/ 116763 h 399048"/>
                <a:gd name="connsiteX311" fmla="*/ 251888 w 607655"/>
                <a:gd name="connsiteY311" fmla="*/ 116859 h 399048"/>
                <a:gd name="connsiteX312" fmla="*/ 249873 w 607655"/>
                <a:gd name="connsiteY312" fmla="*/ 116955 h 399048"/>
                <a:gd name="connsiteX313" fmla="*/ 247713 w 607655"/>
                <a:gd name="connsiteY313" fmla="*/ 117099 h 399048"/>
                <a:gd name="connsiteX314" fmla="*/ 243154 w 607655"/>
                <a:gd name="connsiteY314" fmla="*/ 117434 h 399048"/>
                <a:gd name="connsiteX315" fmla="*/ 238259 w 607655"/>
                <a:gd name="connsiteY315" fmla="*/ 117913 h 399048"/>
                <a:gd name="connsiteX316" fmla="*/ 235715 w 607655"/>
                <a:gd name="connsiteY316" fmla="*/ 118153 h 399048"/>
                <a:gd name="connsiteX317" fmla="*/ 233124 w 607655"/>
                <a:gd name="connsiteY317" fmla="*/ 118536 h 399048"/>
                <a:gd name="connsiteX318" fmla="*/ 227749 w 607655"/>
                <a:gd name="connsiteY318" fmla="*/ 119255 h 399048"/>
                <a:gd name="connsiteX319" fmla="*/ 222230 w 607655"/>
                <a:gd name="connsiteY319" fmla="*/ 120213 h 399048"/>
                <a:gd name="connsiteX320" fmla="*/ 219398 w 607655"/>
                <a:gd name="connsiteY320" fmla="*/ 120740 h 399048"/>
                <a:gd name="connsiteX321" fmla="*/ 216567 w 607655"/>
                <a:gd name="connsiteY321" fmla="*/ 121315 h 399048"/>
                <a:gd name="connsiteX322" fmla="*/ 213688 w 607655"/>
                <a:gd name="connsiteY322" fmla="*/ 121938 h 399048"/>
                <a:gd name="connsiteX323" fmla="*/ 210808 w 607655"/>
                <a:gd name="connsiteY323" fmla="*/ 122561 h 399048"/>
                <a:gd name="connsiteX324" fmla="*/ 205049 w 607655"/>
                <a:gd name="connsiteY324" fmla="*/ 123998 h 399048"/>
                <a:gd name="connsiteX325" fmla="*/ 199338 w 607655"/>
                <a:gd name="connsiteY325" fmla="*/ 125579 h 399048"/>
                <a:gd name="connsiteX326" fmla="*/ 196507 w 607655"/>
                <a:gd name="connsiteY326" fmla="*/ 126393 h 399048"/>
                <a:gd name="connsiteX327" fmla="*/ 193723 w 607655"/>
                <a:gd name="connsiteY327" fmla="*/ 127304 h 399048"/>
                <a:gd name="connsiteX328" fmla="*/ 190940 w 607655"/>
                <a:gd name="connsiteY328" fmla="*/ 128214 h 399048"/>
                <a:gd name="connsiteX329" fmla="*/ 188156 w 607655"/>
                <a:gd name="connsiteY329" fmla="*/ 129124 h 399048"/>
                <a:gd name="connsiteX330" fmla="*/ 182829 w 607655"/>
                <a:gd name="connsiteY330" fmla="*/ 131041 h 399048"/>
                <a:gd name="connsiteX331" fmla="*/ 177694 w 607655"/>
                <a:gd name="connsiteY331" fmla="*/ 133053 h 399048"/>
                <a:gd name="connsiteX332" fmla="*/ 172799 w 607655"/>
                <a:gd name="connsiteY332" fmla="*/ 135113 h 399048"/>
                <a:gd name="connsiteX333" fmla="*/ 168192 w 607655"/>
                <a:gd name="connsiteY333" fmla="*/ 137125 h 399048"/>
                <a:gd name="connsiteX334" fmla="*/ 163921 w 607655"/>
                <a:gd name="connsiteY334" fmla="*/ 139090 h 399048"/>
                <a:gd name="connsiteX335" fmla="*/ 160034 w 607655"/>
                <a:gd name="connsiteY335" fmla="*/ 140958 h 399048"/>
                <a:gd name="connsiteX336" fmla="*/ 156578 w 607655"/>
                <a:gd name="connsiteY336" fmla="*/ 142779 h 399048"/>
                <a:gd name="connsiteX337" fmla="*/ 153507 w 607655"/>
                <a:gd name="connsiteY337" fmla="*/ 144360 h 399048"/>
                <a:gd name="connsiteX338" fmla="*/ 150963 w 607655"/>
                <a:gd name="connsiteY338" fmla="*/ 145797 h 399048"/>
                <a:gd name="connsiteX339" fmla="*/ 148612 w 607655"/>
                <a:gd name="connsiteY339" fmla="*/ 147091 h 399048"/>
                <a:gd name="connsiteX340" fmla="*/ 144485 w 607655"/>
                <a:gd name="connsiteY340" fmla="*/ 146132 h 399048"/>
                <a:gd name="connsiteX341" fmla="*/ 118522 w 607655"/>
                <a:gd name="connsiteY341" fmla="*/ 108092 h 399048"/>
                <a:gd name="connsiteX342" fmla="*/ 119290 w 607655"/>
                <a:gd name="connsiteY342" fmla="*/ 103780 h 399048"/>
                <a:gd name="connsiteX343" fmla="*/ 122265 w 607655"/>
                <a:gd name="connsiteY343" fmla="*/ 101576 h 399048"/>
                <a:gd name="connsiteX344" fmla="*/ 125144 w 607655"/>
                <a:gd name="connsiteY344" fmla="*/ 99468 h 399048"/>
                <a:gd name="connsiteX345" fmla="*/ 128648 w 607655"/>
                <a:gd name="connsiteY345" fmla="*/ 97072 h 399048"/>
                <a:gd name="connsiteX346" fmla="*/ 132583 w 607655"/>
                <a:gd name="connsiteY346" fmla="*/ 94389 h 399048"/>
                <a:gd name="connsiteX347" fmla="*/ 137046 w 607655"/>
                <a:gd name="connsiteY347" fmla="*/ 91515 h 399048"/>
                <a:gd name="connsiteX348" fmla="*/ 141989 w 607655"/>
                <a:gd name="connsiteY348" fmla="*/ 88449 h 399048"/>
                <a:gd name="connsiteX349" fmla="*/ 147316 w 607655"/>
                <a:gd name="connsiteY349" fmla="*/ 85287 h 399048"/>
                <a:gd name="connsiteX350" fmla="*/ 153027 w 607655"/>
                <a:gd name="connsiteY350" fmla="*/ 82029 h 399048"/>
                <a:gd name="connsiteX351" fmla="*/ 159074 w 607655"/>
                <a:gd name="connsiteY351" fmla="*/ 78819 h 399048"/>
                <a:gd name="connsiteX352" fmla="*/ 165409 w 607655"/>
                <a:gd name="connsiteY352" fmla="*/ 75609 h 399048"/>
                <a:gd name="connsiteX353" fmla="*/ 168672 w 607655"/>
                <a:gd name="connsiteY353" fmla="*/ 74028 h 399048"/>
                <a:gd name="connsiteX354" fmla="*/ 172031 w 607655"/>
                <a:gd name="connsiteY354" fmla="*/ 72495 h 399048"/>
                <a:gd name="connsiteX355" fmla="*/ 175391 w 607655"/>
                <a:gd name="connsiteY355" fmla="*/ 70961 h 399048"/>
                <a:gd name="connsiteX356" fmla="*/ 178798 w 607655"/>
                <a:gd name="connsiteY356" fmla="*/ 69476 h 399048"/>
                <a:gd name="connsiteX357" fmla="*/ 185709 w 607655"/>
                <a:gd name="connsiteY357" fmla="*/ 66602 h 399048"/>
                <a:gd name="connsiteX358" fmla="*/ 192715 w 607655"/>
                <a:gd name="connsiteY358" fmla="*/ 63919 h 399048"/>
                <a:gd name="connsiteX359" fmla="*/ 196267 w 607655"/>
                <a:gd name="connsiteY359" fmla="*/ 62673 h 399048"/>
                <a:gd name="connsiteX360" fmla="*/ 199770 w 607655"/>
                <a:gd name="connsiteY360" fmla="*/ 61475 h 399048"/>
                <a:gd name="connsiteX361" fmla="*/ 203273 w 607655"/>
                <a:gd name="connsiteY361" fmla="*/ 60278 h 399048"/>
                <a:gd name="connsiteX362" fmla="*/ 206777 w 607655"/>
                <a:gd name="connsiteY362" fmla="*/ 59224 h 399048"/>
                <a:gd name="connsiteX363" fmla="*/ 213640 w 607655"/>
                <a:gd name="connsiteY363" fmla="*/ 57115 h 399048"/>
                <a:gd name="connsiteX364" fmla="*/ 220358 w 607655"/>
                <a:gd name="connsiteY364" fmla="*/ 55343 h 399048"/>
                <a:gd name="connsiteX365" fmla="*/ 223670 w 607655"/>
                <a:gd name="connsiteY365" fmla="*/ 54480 h 399048"/>
                <a:gd name="connsiteX366" fmla="*/ 226837 w 607655"/>
                <a:gd name="connsiteY366" fmla="*/ 53762 h 399048"/>
                <a:gd name="connsiteX367" fmla="*/ 233028 w 607655"/>
                <a:gd name="connsiteY367" fmla="*/ 52372 h 399048"/>
                <a:gd name="connsiteX368" fmla="*/ 238835 w 607655"/>
                <a:gd name="connsiteY368" fmla="*/ 51223 h 399048"/>
                <a:gd name="connsiteX369" fmla="*/ 241570 w 607655"/>
                <a:gd name="connsiteY369" fmla="*/ 50696 h 399048"/>
                <a:gd name="connsiteX370" fmla="*/ 244258 w 607655"/>
                <a:gd name="connsiteY370" fmla="*/ 50264 h 399048"/>
                <a:gd name="connsiteX371" fmla="*/ 249393 w 607655"/>
                <a:gd name="connsiteY371" fmla="*/ 49450 h 399048"/>
                <a:gd name="connsiteX372" fmla="*/ 253904 w 607655"/>
                <a:gd name="connsiteY372" fmla="*/ 48779 h 399048"/>
                <a:gd name="connsiteX373" fmla="*/ 257167 w 607655"/>
                <a:gd name="connsiteY373" fmla="*/ 48396 h 399048"/>
                <a:gd name="connsiteX374" fmla="*/ 259999 w 607655"/>
                <a:gd name="connsiteY374" fmla="*/ 48013 h 399048"/>
                <a:gd name="connsiteX375" fmla="*/ 295372 w 607655"/>
                <a:gd name="connsiteY375" fmla="*/ 46150 h 399048"/>
                <a:gd name="connsiteX376" fmla="*/ 299306 w 607655"/>
                <a:gd name="connsiteY376" fmla="*/ 46198 h 399048"/>
                <a:gd name="connsiteX377" fmla="*/ 303048 w 607655"/>
                <a:gd name="connsiteY377" fmla="*/ 46246 h 399048"/>
                <a:gd name="connsiteX378" fmla="*/ 307414 w 607655"/>
                <a:gd name="connsiteY378" fmla="*/ 46485 h 399048"/>
                <a:gd name="connsiteX379" fmla="*/ 312356 w 607655"/>
                <a:gd name="connsiteY379" fmla="*/ 46724 h 399048"/>
                <a:gd name="connsiteX380" fmla="*/ 317873 w 607655"/>
                <a:gd name="connsiteY380" fmla="*/ 47155 h 399048"/>
                <a:gd name="connsiteX381" fmla="*/ 323870 w 607655"/>
                <a:gd name="connsiteY381" fmla="*/ 47634 h 399048"/>
                <a:gd name="connsiteX382" fmla="*/ 330251 w 607655"/>
                <a:gd name="connsiteY382" fmla="*/ 48400 h 399048"/>
                <a:gd name="connsiteX383" fmla="*/ 333561 w 607655"/>
                <a:gd name="connsiteY383" fmla="*/ 48831 h 399048"/>
                <a:gd name="connsiteX384" fmla="*/ 336968 w 607655"/>
                <a:gd name="connsiteY384" fmla="*/ 49309 h 399048"/>
                <a:gd name="connsiteX385" fmla="*/ 342101 w 607655"/>
                <a:gd name="connsiteY385" fmla="*/ 50123 h 399048"/>
                <a:gd name="connsiteX386" fmla="*/ 307318 w 607655"/>
                <a:gd name="connsiteY386" fmla="*/ 121161 h 399048"/>
                <a:gd name="connsiteX387" fmla="*/ 303816 w 607655"/>
                <a:gd name="connsiteY387" fmla="*/ 120443 h 399048"/>
                <a:gd name="connsiteX388" fmla="*/ 300122 w 607655"/>
                <a:gd name="connsiteY388" fmla="*/ 119821 h 399048"/>
                <a:gd name="connsiteX389" fmla="*/ 296859 w 607655"/>
                <a:gd name="connsiteY389" fmla="*/ 119246 h 399048"/>
                <a:gd name="connsiteX390" fmla="*/ 294125 w 607655"/>
                <a:gd name="connsiteY390" fmla="*/ 118863 h 399048"/>
                <a:gd name="connsiteX391" fmla="*/ 291726 w 607655"/>
                <a:gd name="connsiteY391" fmla="*/ 118528 h 399048"/>
                <a:gd name="connsiteX392" fmla="*/ 288991 w 607655"/>
                <a:gd name="connsiteY392" fmla="*/ 115273 h 399048"/>
                <a:gd name="connsiteX393" fmla="*/ 292158 w 607655"/>
                <a:gd name="connsiteY393" fmla="*/ 49166 h 399048"/>
                <a:gd name="connsiteX394" fmla="*/ 295372 w 607655"/>
                <a:gd name="connsiteY394" fmla="*/ 46150 h 399048"/>
                <a:gd name="connsiteX395" fmla="*/ 389289 w 607655"/>
                <a:gd name="connsiteY395" fmla="*/ 0 h 399048"/>
                <a:gd name="connsiteX396" fmla="*/ 397350 w 607655"/>
                <a:gd name="connsiteY396" fmla="*/ 9917 h 399048"/>
                <a:gd name="connsiteX397" fmla="*/ 385642 w 607655"/>
                <a:gd name="connsiteY397" fmla="*/ 60650 h 399048"/>
                <a:gd name="connsiteX398" fmla="*/ 366735 w 607655"/>
                <a:gd name="connsiteY398" fmla="*/ 142570 h 399048"/>
                <a:gd name="connsiteX399" fmla="*/ 317116 w 607655"/>
                <a:gd name="connsiteY399" fmla="*/ 357671 h 399048"/>
                <a:gd name="connsiteX400" fmla="*/ 313373 w 607655"/>
                <a:gd name="connsiteY400" fmla="*/ 368163 h 399048"/>
                <a:gd name="connsiteX401" fmla="*/ 269272 w 607655"/>
                <a:gd name="connsiteY401" fmla="*/ 395661 h 399048"/>
                <a:gd name="connsiteX402" fmla="*/ 247726 w 607655"/>
                <a:gd name="connsiteY402" fmla="*/ 390679 h 399048"/>
                <a:gd name="connsiteX403" fmla="*/ 225220 w 607655"/>
                <a:gd name="connsiteY403" fmla="*/ 325142 h 399048"/>
                <a:gd name="connsiteX404" fmla="*/ 323210 w 607655"/>
                <a:gd name="connsiteY404" fmla="*/ 124988 h 399048"/>
                <a:gd name="connsiteX405" fmla="*/ 358385 w 607655"/>
                <a:gd name="connsiteY405" fmla="*/ 53224 h 399048"/>
                <a:gd name="connsiteX406" fmla="*/ 382186 w 607655"/>
                <a:gd name="connsiteY406" fmla="*/ 4551 h 399048"/>
                <a:gd name="connsiteX407" fmla="*/ 389289 w 607655"/>
                <a:gd name="connsiteY407" fmla="*/ 0 h 39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607655" h="399048">
                  <a:moveTo>
                    <a:pt x="271096" y="321406"/>
                  </a:moveTo>
                  <a:cubicBezTo>
                    <a:pt x="257803" y="321406"/>
                    <a:pt x="247006" y="332137"/>
                    <a:pt x="247006" y="345407"/>
                  </a:cubicBezTo>
                  <a:cubicBezTo>
                    <a:pt x="247006" y="358677"/>
                    <a:pt x="257803" y="369408"/>
                    <a:pt x="271096" y="369408"/>
                  </a:cubicBezTo>
                  <a:cubicBezTo>
                    <a:pt x="284340" y="369408"/>
                    <a:pt x="295138" y="358677"/>
                    <a:pt x="295138" y="345407"/>
                  </a:cubicBezTo>
                  <a:cubicBezTo>
                    <a:pt x="295138" y="332137"/>
                    <a:pt x="284340" y="321406"/>
                    <a:pt x="271096" y="321406"/>
                  </a:cubicBezTo>
                  <a:close/>
                  <a:moveTo>
                    <a:pt x="10407" y="277943"/>
                  </a:moveTo>
                  <a:lnTo>
                    <a:pt x="31702" y="283598"/>
                  </a:lnTo>
                  <a:cubicBezTo>
                    <a:pt x="33477" y="284078"/>
                    <a:pt x="34436" y="285899"/>
                    <a:pt x="33908" y="287624"/>
                  </a:cubicBezTo>
                  <a:cubicBezTo>
                    <a:pt x="33621" y="288391"/>
                    <a:pt x="33333" y="289301"/>
                    <a:pt x="32997" y="290308"/>
                  </a:cubicBezTo>
                  <a:cubicBezTo>
                    <a:pt x="32709" y="291218"/>
                    <a:pt x="32326" y="292273"/>
                    <a:pt x="31990" y="293375"/>
                  </a:cubicBezTo>
                  <a:cubicBezTo>
                    <a:pt x="31606" y="294477"/>
                    <a:pt x="31318" y="295579"/>
                    <a:pt x="30935" y="296825"/>
                  </a:cubicBezTo>
                  <a:cubicBezTo>
                    <a:pt x="30599" y="298024"/>
                    <a:pt x="30167" y="299317"/>
                    <a:pt x="29784" y="300659"/>
                  </a:cubicBezTo>
                  <a:cubicBezTo>
                    <a:pt x="29592" y="301378"/>
                    <a:pt x="29352" y="302049"/>
                    <a:pt x="29160" y="302768"/>
                  </a:cubicBezTo>
                  <a:cubicBezTo>
                    <a:pt x="28968" y="303535"/>
                    <a:pt x="28776" y="304302"/>
                    <a:pt x="28585" y="305068"/>
                  </a:cubicBezTo>
                  <a:cubicBezTo>
                    <a:pt x="27769" y="308183"/>
                    <a:pt x="26810" y="311538"/>
                    <a:pt x="26091" y="315133"/>
                  </a:cubicBezTo>
                  <a:cubicBezTo>
                    <a:pt x="25659" y="316906"/>
                    <a:pt x="25275" y="318775"/>
                    <a:pt x="24844" y="320644"/>
                  </a:cubicBezTo>
                  <a:cubicBezTo>
                    <a:pt x="24460" y="322561"/>
                    <a:pt x="24124" y="324526"/>
                    <a:pt x="23741" y="326491"/>
                  </a:cubicBezTo>
                  <a:cubicBezTo>
                    <a:pt x="22925" y="330468"/>
                    <a:pt x="22398" y="334590"/>
                    <a:pt x="21726" y="338759"/>
                  </a:cubicBezTo>
                  <a:lnTo>
                    <a:pt x="21486" y="340341"/>
                  </a:lnTo>
                  <a:lnTo>
                    <a:pt x="21295" y="341922"/>
                  </a:lnTo>
                  <a:cubicBezTo>
                    <a:pt x="21199" y="343024"/>
                    <a:pt x="21055" y="344079"/>
                    <a:pt x="20959" y="345133"/>
                  </a:cubicBezTo>
                  <a:cubicBezTo>
                    <a:pt x="20815" y="346187"/>
                    <a:pt x="20719" y="347290"/>
                    <a:pt x="20575" y="348344"/>
                  </a:cubicBezTo>
                  <a:lnTo>
                    <a:pt x="20383" y="349973"/>
                  </a:lnTo>
                  <a:lnTo>
                    <a:pt x="20239" y="351555"/>
                  </a:lnTo>
                  <a:cubicBezTo>
                    <a:pt x="20096" y="353712"/>
                    <a:pt x="19904" y="355868"/>
                    <a:pt x="19760" y="358025"/>
                  </a:cubicBezTo>
                  <a:lnTo>
                    <a:pt x="19616" y="359654"/>
                  </a:lnTo>
                  <a:lnTo>
                    <a:pt x="19616" y="359846"/>
                  </a:lnTo>
                  <a:lnTo>
                    <a:pt x="19568" y="359942"/>
                  </a:lnTo>
                  <a:lnTo>
                    <a:pt x="19568" y="360325"/>
                  </a:lnTo>
                  <a:lnTo>
                    <a:pt x="19520" y="361188"/>
                  </a:lnTo>
                  <a:cubicBezTo>
                    <a:pt x="19472" y="362290"/>
                    <a:pt x="19424" y="363392"/>
                    <a:pt x="19376" y="364495"/>
                  </a:cubicBezTo>
                  <a:cubicBezTo>
                    <a:pt x="19328" y="365597"/>
                    <a:pt x="19280" y="366699"/>
                    <a:pt x="19232" y="367801"/>
                  </a:cubicBezTo>
                  <a:cubicBezTo>
                    <a:pt x="19184" y="368808"/>
                    <a:pt x="19184" y="369862"/>
                    <a:pt x="19136" y="370869"/>
                  </a:cubicBezTo>
                  <a:cubicBezTo>
                    <a:pt x="19136" y="371923"/>
                    <a:pt x="19088" y="372929"/>
                    <a:pt x="19088" y="373984"/>
                  </a:cubicBezTo>
                  <a:cubicBezTo>
                    <a:pt x="19088" y="374463"/>
                    <a:pt x="19040" y="374990"/>
                    <a:pt x="19040" y="375469"/>
                  </a:cubicBezTo>
                  <a:cubicBezTo>
                    <a:pt x="19040" y="375996"/>
                    <a:pt x="19040" y="376524"/>
                    <a:pt x="19040" y="377003"/>
                  </a:cubicBezTo>
                  <a:cubicBezTo>
                    <a:pt x="19040" y="379064"/>
                    <a:pt x="19088" y="381076"/>
                    <a:pt x="19088" y="383041"/>
                  </a:cubicBezTo>
                  <a:cubicBezTo>
                    <a:pt x="19136" y="385006"/>
                    <a:pt x="19232" y="386923"/>
                    <a:pt x="19280" y="388792"/>
                  </a:cubicBezTo>
                  <a:cubicBezTo>
                    <a:pt x="19328" y="390661"/>
                    <a:pt x="19424" y="392482"/>
                    <a:pt x="19568" y="394256"/>
                  </a:cubicBezTo>
                  <a:cubicBezTo>
                    <a:pt x="19568" y="394735"/>
                    <a:pt x="19616" y="395214"/>
                    <a:pt x="19664" y="395693"/>
                  </a:cubicBezTo>
                  <a:cubicBezTo>
                    <a:pt x="19760" y="397514"/>
                    <a:pt x="18321" y="399048"/>
                    <a:pt x="16498" y="399048"/>
                  </a:cubicBezTo>
                  <a:lnTo>
                    <a:pt x="8009" y="399048"/>
                  </a:lnTo>
                  <a:cubicBezTo>
                    <a:pt x="6475" y="399048"/>
                    <a:pt x="5180" y="397946"/>
                    <a:pt x="4892" y="396460"/>
                  </a:cubicBezTo>
                  <a:cubicBezTo>
                    <a:pt x="4892" y="396316"/>
                    <a:pt x="4844" y="396173"/>
                    <a:pt x="4796" y="396029"/>
                  </a:cubicBezTo>
                  <a:cubicBezTo>
                    <a:pt x="4460" y="394208"/>
                    <a:pt x="4125" y="392291"/>
                    <a:pt x="3837" y="390374"/>
                  </a:cubicBezTo>
                  <a:cubicBezTo>
                    <a:pt x="3549" y="388409"/>
                    <a:pt x="3213" y="386396"/>
                    <a:pt x="2925" y="384335"/>
                  </a:cubicBezTo>
                  <a:cubicBezTo>
                    <a:pt x="2638" y="382274"/>
                    <a:pt x="2398" y="380166"/>
                    <a:pt x="2110" y="378057"/>
                  </a:cubicBezTo>
                  <a:cubicBezTo>
                    <a:pt x="2062" y="377482"/>
                    <a:pt x="1966" y="376955"/>
                    <a:pt x="1918" y="376428"/>
                  </a:cubicBezTo>
                  <a:cubicBezTo>
                    <a:pt x="1870" y="375853"/>
                    <a:pt x="1774" y="375325"/>
                    <a:pt x="1726" y="374750"/>
                  </a:cubicBezTo>
                  <a:cubicBezTo>
                    <a:pt x="1631" y="373648"/>
                    <a:pt x="1535" y="372546"/>
                    <a:pt x="1391" y="371396"/>
                  </a:cubicBezTo>
                  <a:cubicBezTo>
                    <a:pt x="1295" y="370293"/>
                    <a:pt x="1199" y="369143"/>
                    <a:pt x="1055" y="368041"/>
                  </a:cubicBezTo>
                  <a:cubicBezTo>
                    <a:pt x="1007" y="366939"/>
                    <a:pt x="911" y="365836"/>
                    <a:pt x="815" y="364734"/>
                  </a:cubicBezTo>
                  <a:cubicBezTo>
                    <a:pt x="767" y="363632"/>
                    <a:pt x="671" y="362530"/>
                    <a:pt x="575" y="361427"/>
                  </a:cubicBezTo>
                  <a:lnTo>
                    <a:pt x="527" y="360613"/>
                  </a:lnTo>
                  <a:lnTo>
                    <a:pt x="479" y="360181"/>
                  </a:lnTo>
                  <a:lnTo>
                    <a:pt x="479" y="359606"/>
                  </a:lnTo>
                  <a:lnTo>
                    <a:pt x="384" y="357929"/>
                  </a:lnTo>
                  <a:cubicBezTo>
                    <a:pt x="336" y="355629"/>
                    <a:pt x="240" y="353280"/>
                    <a:pt x="144" y="350980"/>
                  </a:cubicBezTo>
                  <a:lnTo>
                    <a:pt x="48" y="349255"/>
                  </a:lnTo>
                  <a:lnTo>
                    <a:pt x="48" y="347529"/>
                  </a:lnTo>
                  <a:cubicBezTo>
                    <a:pt x="48" y="346331"/>
                    <a:pt x="48" y="345181"/>
                    <a:pt x="48" y="344031"/>
                  </a:cubicBezTo>
                  <a:cubicBezTo>
                    <a:pt x="0" y="342881"/>
                    <a:pt x="0" y="341731"/>
                    <a:pt x="0" y="340580"/>
                  </a:cubicBezTo>
                  <a:lnTo>
                    <a:pt x="0" y="338855"/>
                  </a:lnTo>
                  <a:lnTo>
                    <a:pt x="48" y="337130"/>
                  </a:lnTo>
                  <a:cubicBezTo>
                    <a:pt x="192" y="332577"/>
                    <a:pt x="240" y="328072"/>
                    <a:pt x="575" y="323711"/>
                  </a:cubicBezTo>
                  <a:cubicBezTo>
                    <a:pt x="767" y="321506"/>
                    <a:pt x="863" y="319398"/>
                    <a:pt x="1055" y="317289"/>
                  </a:cubicBezTo>
                  <a:cubicBezTo>
                    <a:pt x="1247" y="315180"/>
                    <a:pt x="1439" y="313120"/>
                    <a:pt x="1631" y="311155"/>
                  </a:cubicBezTo>
                  <a:cubicBezTo>
                    <a:pt x="1966" y="307129"/>
                    <a:pt x="2590" y="303391"/>
                    <a:pt x="3021" y="299893"/>
                  </a:cubicBezTo>
                  <a:cubicBezTo>
                    <a:pt x="3165" y="299030"/>
                    <a:pt x="3261" y="298167"/>
                    <a:pt x="3357" y="297353"/>
                  </a:cubicBezTo>
                  <a:cubicBezTo>
                    <a:pt x="3501" y="296490"/>
                    <a:pt x="3645" y="295675"/>
                    <a:pt x="3789" y="294861"/>
                  </a:cubicBezTo>
                  <a:cubicBezTo>
                    <a:pt x="4077" y="293279"/>
                    <a:pt x="4316" y="291745"/>
                    <a:pt x="4556" y="290308"/>
                  </a:cubicBezTo>
                  <a:cubicBezTo>
                    <a:pt x="4844" y="288870"/>
                    <a:pt x="5036" y="287480"/>
                    <a:pt x="5276" y="286282"/>
                  </a:cubicBezTo>
                  <a:cubicBezTo>
                    <a:pt x="5515" y="285132"/>
                    <a:pt x="5755" y="284078"/>
                    <a:pt x="5947" y="283119"/>
                  </a:cubicBezTo>
                  <a:cubicBezTo>
                    <a:pt x="6139" y="282065"/>
                    <a:pt x="6331" y="281106"/>
                    <a:pt x="6475" y="280339"/>
                  </a:cubicBezTo>
                  <a:cubicBezTo>
                    <a:pt x="6858" y="278566"/>
                    <a:pt x="8633" y="277464"/>
                    <a:pt x="10407" y="277943"/>
                  </a:cubicBezTo>
                  <a:close/>
                  <a:moveTo>
                    <a:pt x="586319" y="266251"/>
                  </a:moveTo>
                  <a:cubicBezTo>
                    <a:pt x="587950" y="265820"/>
                    <a:pt x="589629" y="266730"/>
                    <a:pt x="590156" y="268311"/>
                  </a:cubicBezTo>
                  <a:cubicBezTo>
                    <a:pt x="590540" y="269413"/>
                    <a:pt x="590971" y="270802"/>
                    <a:pt x="591499" y="272431"/>
                  </a:cubicBezTo>
                  <a:cubicBezTo>
                    <a:pt x="591835" y="273581"/>
                    <a:pt x="592266" y="274826"/>
                    <a:pt x="592698" y="276168"/>
                  </a:cubicBezTo>
                  <a:cubicBezTo>
                    <a:pt x="593082" y="277509"/>
                    <a:pt x="593513" y="278994"/>
                    <a:pt x="593945" y="280575"/>
                  </a:cubicBezTo>
                  <a:cubicBezTo>
                    <a:pt x="594376" y="282108"/>
                    <a:pt x="594856" y="283785"/>
                    <a:pt x="595384" y="285557"/>
                  </a:cubicBezTo>
                  <a:cubicBezTo>
                    <a:pt x="595623" y="286468"/>
                    <a:pt x="595863" y="287378"/>
                    <a:pt x="596151" y="288288"/>
                  </a:cubicBezTo>
                  <a:cubicBezTo>
                    <a:pt x="596343" y="289246"/>
                    <a:pt x="596583" y="290204"/>
                    <a:pt x="596822" y="291163"/>
                  </a:cubicBezTo>
                  <a:cubicBezTo>
                    <a:pt x="597782" y="295091"/>
                    <a:pt x="598933" y="299307"/>
                    <a:pt x="599796" y="303858"/>
                  </a:cubicBezTo>
                  <a:cubicBezTo>
                    <a:pt x="600275" y="306109"/>
                    <a:pt x="600755" y="308457"/>
                    <a:pt x="601283" y="310804"/>
                  </a:cubicBezTo>
                  <a:cubicBezTo>
                    <a:pt x="601714" y="313200"/>
                    <a:pt x="602146" y="315643"/>
                    <a:pt x="602577" y="318134"/>
                  </a:cubicBezTo>
                  <a:cubicBezTo>
                    <a:pt x="603489" y="323116"/>
                    <a:pt x="604160" y="328290"/>
                    <a:pt x="604880" y="333560"/>
                  </a:cubicBezTo>
                  <a:cubicBezTo>
                    <a:pt x="604975" y="334230"/>
                    <a:pt x="605071" y="334901"/>
                    <a:pt x="605119" y="335524"/>
                  </a:cubicBezTo>
                  <a:cubicBezTo>
                    <a:pt x="605215" y="336243"/>
                    <a:pt x="605263" y="336961"/>
                    <a:pt x="605359" y="337680"/>
                  </a:cubicBezTo>
                  <a:cubicBezTo>
                    <a:pt x="605503" y="339165"/>
                    <a:pt x="605647" y="340602"/>
                    <a:pt x="605791" y="342039"/>
                  </a:cubicBezTo>
                  <a:cubicBezTo>
                    <a:pt x="605935" y="343476"/>
                    <a:pt x="606079" y="344962"/>
                    <a:pt x="606222" y="346399"/>
                  </a:cubicBezTo>
                  <a:lnTo>
                    <a:pt x="606414" y="348602"/>
                  </a:lnTo>
                  <a:lnTo>
                    <a:pt x="606510" y="350279"/>
                  </a:lnTo>
                  <a:cubicBezTo>
                    <a:pt x="606702" y="352531"/>
                    <a:pt x="606894" y="354734"/>
                    <a:pt x="607038" y="356986"/>
                  </a:cubicBezTo>
                  <a:lnTo>
                    <a:pt x="607182" y="358663"/>
                  </a:lnTo>
                  <a:lnTo>
                    <a:pt x="607182" y="358854"/>
                  </a:lnTo>
                  <a:lnTo>
                    <a:pt x="607182" y="358902"/>
                  </a:lnTo>
                  <a:lnTo>
                    <a:pt x="607230" y="360052"/>
                  </a:lnTo>
                  <a:lnTo>
                    <a:pt x="607230" y="360148"/>
                  </a:lnTo>
                  <a:lnTo>
                    <a:pt x="607230" y="360675"/>
                  </a:lnTo>
                  <a:lnTo>
                    <a:pt x="607277" y="361681"/>
                  </a:lnTo>
                  <a:cubicBezTo>
                    <a:pt x="607325" y="363022"/>
                    <a:pt x="607373" y="364316"/>
                    <a:pt x="607421" y="365657"/>
                  </a:cubicBezTo>
                  <a:cubicBezTo>
                    <a:pt x="607469" y="366999"/>
                    <a:pt x="607517" y="368340"/>
                    <a:pt x="607565" y="369633"/>
                  </a:cubicBezTo>
                  <a:cubicBezTo>
                    <a:pt x="607565" y="370975"/>
                    <a:pt x="607565" y="372268"/>
                    <a:pt x="607613" y="373562"/>
                  </a:cubicBezTo>
                  <a:cubicBezTo>
                    <a:pt x="607613" y="376197"/>
                    <a:pt x="607709" y="378784"/>
                    <a:pt x="607613" y="381323"/>
                  </a:cubicBezTo>
                  <a:cubicBezTo>
                    <a:pt x="607565" y="383862"/>
                    <a:pt x="607517" y="386353"/>
                    <a:pt x="607469" y="388844"/>
                  </a:cubicBezTo>
                  <a:cubicBezTo>
                    <a:pt x="607373" y="391287"/>
                    <a:pt x="607277" y="393682"/>
                    <a:pt x="607134" y="396030"/>
                  </a:cubicBezTo>
                  <a:cubicBezTo>
                    <a:pt x="607086" y="397707"/>
                    <a:pt x="605695" y="399048"/>
                    <a:pt x="604016" y="399048"/>
                  </a:cubicBezTo>
                  <a:lnTo>
                    <a:pt x="478363" y="399048"/>
                  </a:lnTo>
                  <a:cubicBezTo>
                    <a:pt x="478459" y="398761"/>
                    <a:pt x="478507" y="398521"/>
                    <a:pt x="478603" y="398281"/>
                  </a:cubicBezTo>
                  <a:cubicBezTo>
                    <a:pt x="478699" y="397802"/>
                    <a:pt x="478843" y="397371"/>
                    <a:pt x="478987" y="396892"/>
                  </a:cubicBezTo>
                  <a:cubicBezTo>
                    <a:pt x="479083" y="396365"/>
                    <a:pt x="479226" y="395790"/>
                    <a:pt x="479370" y="395215"/>
                  </a:cubicBezTo>
                  <a:cubicBezTo>
                    <a:pt x="479610" y="394066"/>
                    <a:pt x="479898" y="392820"/>
                    <a:pt x="480186" y="391575"/>
                  </a:cubicBezTo>
                  <a:cubicBezTo>
                    <a:pt x="480521" y="390281"/>
                    <a:pt x="480761" y="388940"/>
                    <a:pt x="481049" y="387550"/>
                  </a:cubicBezTo>
                  <a:cubicBezTo>
                    <a:pt x="481289" y="386161"/>
                    <a:pt x="481624" y="384724"/>
                    <a:pt x="481864" y="383239"/>
                  </a:cubicBezTo>
                  <a:cubicBezTo>
                    <a:pt x="482104" y="381754"/>
                    <a:pt x="482392" y="380221"/>
                    <a:pt x="482631" y="378688"/>
                  </a:cubicBezTo>
                  <a:cubicBezTo>
                    <a:pt x="482871" y="377107"/>
                    <a:pt x="483111" y="375478"/>
                    <a:pt x="483351" y="373849"/>
                  </a:cubicBezTo>
                  <a:cubicBezTo>
                    <a:pt x="483639" y="372220"/>
                    <a:pt x="483735" y="370544"/>
                    <a:pt x="483974" y="368867"/>
                  </a:cubicBezTo>
                  <a:cubicBezTo>
                    <a:pt x="484070" y="368005"/>
                    <a:pt x="484166" y="367142"/>
                    <a:pt x="484262" y="366280"/>
                  </a:cubicBezTo>
                  <a:cubicBezTo>
                    <a:pt x="484358" y="365418"/>
                    <a:pt x="484454" y="364555"/>
                    <a:pt x="484502" y="363693"/>
                  </a:cubicBezTo>
                  <a:cubicBezTo>
                    <a:pt x="484598" y="362831"/>
                    <a:pt x="484646" y="361968"/>
                    <a:pt x="484742" y="361106"/>
                  </a:cubicBezTo>
                  <a:lnTo>
                    <a:pt x="484790" y="360435"/>
                  </a:lnTo>
                  <a:lnTo>
                    <a:pt x="484838" y="360100"/>
                  </a:lnTo>
                  <a:lnTo>
                    <a:pt x="484838" y="360962"/>
                  </a:lnTo>
                  <a:lnTo>
                    <a:pt x="484886" y="360771"/>
                  </a:lnTo>
                  <a:lnTo>
                    <a:pt x="484934" y="359094"/>
                  </a:lnTo>
                  <a:cubicBezTo>
                    <a:pt x="485029" y="356890"/>
                    <a:pt x="485125" y="354639"/>
                    <a:pt x="485221" y="352387"/>
                  </a:cubicBezTo>
                  <a:lnTo>
                    <a:pt x="485317" y="350758"/>
                  </a:lnTo>
                  <a:lnTo>
                    <a:pt x="485317" y="349608"/>
                  </a:lnTo>
                  <a:cubicBezTo>
                    <a:pt x="485365" y="348842"/>
                    <a:pt x="485365" y="348028"/>
                    <a:pt x="485365" y="347261"/>
                  </a:cubicBezTo>
                  <a:cubicBezTo>
                    <a:pt x="485413" y="346495"/>
                    <a:pt x="485413" y="345728"/>
                    <a:pt x="485461" y="344962"/>
                  </a:cubicBezTo>
                  <a:lnTo>
                    <a:pt x="485509" y="343812"/>
                  </a:lnTo>
                  <a:lnTo>
                    <a:pt x="485509" y="342518"/>
                  </a:lnTo>
                  <a:cubicBezTo>
                    <a:pt x="485413" y="339021"/>
                    <a:pt x="485461" y="335572"/>
                    <a:pt x="485269" y="332218"/>
                  </a:cubicBezTo>
                  <a:cubicBezTo>
                    <a:pt x="485173" y="330542"/>
                    <a:pt x="485125" y="328913"/>
                    <a:pt x="485029" y="327284"/>
                  </a:cubicBezTo>
                  <a:cubicBezTo>
                    <a:pt x="484886" y="325703"/>
                    <a:pt x="484742" y="324122"/>
                    <a:pt x="484646" y="322589"/>
                  </a:cubicBezTo>
                  <a:cubicBezTo>
                    <a:pt x="484454" y="319523"/>
                    <a:pt x="484022" y="316649"/>
                    <a:pt x="483735" y="313966"/>
                  </a:cubicBezTo>
                  <a:cubicBezTo>
                    <a:pt x="483639" y="313295"/>
                    <a:pt x="483591" y="312673"/>
                    <a:pt x="483495" y="312002"/>
                  </a:cubicBezTo>
                  <a:cubicBezTo>
                    <a:pt x="483399" y="311379"/>
                    <a:pt x="483303" y="310756"/>
                    <a:pt x="483207" y="310181"/>
                  </a:cubicBezTo>
                  <a:cubicBezTo>
                    <a:pt x="483015" y="308936"/>
                    <a:pt x="482871" y="307786"/>
                    <a:pt x="482679" y="306732"/>
                  </a:cubicBezTo>
                  <a:cubicBezTo>
                    <a:pt x="482536" y="305630"/>
                    <a:pt x="482392" y="304624"/>
                    <a:pt x="482248" y="303714"/>
                  </a:cubicBezTo>
                  <a:cubicBezTo>
                    <a:pt x="482056" y="302756"/>
                    <a:pt x="481864" y="301894"/>
                    <a:pt x="481720" y="301127"/>
                  </a:cubicBezTo>
                  <a:cubicBezTo>
                    <a:pt x="481576" y="300361"/>
                    <a:pt x="481480" y="299690"/>
                    <a:pt x="481337" y="299115"/>
                  </a:cubicBezTo>
                  <a:cubicBezTo>
                    <a:pt x="481049" y="297486"/>
                    <a:pt x="482008" y="295953"/>
                    <a:pt x="483591" y="295522"/>
                  </a:cubicBezTo>
                  <a:close/>
                  <a:moveTo>
                    <a:pt x="93138" y="125793"/>
                  </a:moveTo>
                  <a:cubicBezTo>
                    <a:pt x="94481" y="124548"/>
                    <a:pt x="96544" y="124644"/>
                    <a:pt x="97743" y="126033"/>
                  </a:cubicBezTo>
                  <a:lnTo>
                    <a:pt x="125184" y="158170"/>
                  </a:lnTo>
                  <a:cubicBezTo>
                    <a:pt x="126383" y="159511"/>
                    <a:pt x="126143" y="161618"/>
                    <a:pt x="124704" y="162720"/>
                  </a:cubicBezTo>
                  <a:cubicBezTo>
                    <a:pt x="124080" y="163199"/>
                    <a:pt x="123313" y="163773"/>
                    <a:pt x="122449" y="164396"/>
                  </a:cubicBezTo>
                  <a:cubicBezTo>
                    <a:pt x="122065" y="164683"/>
                    <a:pt x="121634" y="165019"/>
                    <a:pt x="121202" y="165354"/>
                  </a:cubicBezTo>
                  <a:cubicBezTo>
                    <a:pt x="120818" y="165641"/>
                    <a:pt x="120290" y="166024"/>
                    <a:pt x="119907" y="166312"/>
                  </a:cubicBezTo>
                  <a:cubicBezTo>
                    <a:pt x="119139" y="166934"/>
                    <a:pt x="118276" y="167653"/>
                    <a:pt x="117316" y="168371"/>
                  </a:cubicBezTo>
                  <a:cubicBezTo>
                    <a:pt x="116405" y="169138"/>
                    <a:pt x="115397" y="169904"/>
                    <a:pt x="114342" y="170718"/>
                  </a:cubicBezTo>
                  <a:cubicBezTo>
                    <a:pt x="113286" y="171628"/>
                    <a:pt x="112183" y="172586"/>
                    <a:pt x="110984" y="173592"/>
                  </a:cubicBezTo>
                  <a:cubicBezTo>
                    <a:pt x="109832" y="174598"/>
                    <a:pt x="108585" y="175603"/>
                    <a:pt x="107386" y="176705"/>
                  </a:cubicBezTo>
                  <a:cubicBezTo>
                    <a:pt x="106138" y="177854"/>
                    <a:pt x="104843" y="179004"/>
                    <a:pt x="103548" y="180201"/>
                  </a:cubicBezTo>
                  <a:cubicBezTo>
                    <a:pt x="102205" y="181351"/>
                    <a:pt x="100909" y="182644"/>
                    <a:pt x="99614" y="183937"/>
                  </a:cubicBezTo>
                  <a:cubicBezTo>
                    <a:pt x="98271" y="185230"/>
                    <a:pt x="96880" y="186523"/>
                    <a:pt x="95537" y="187912"/>
                  </a:cubicBezTo>
                  <a:cubicBezTo>
                    <a:pt x="94193" y="189301"/>
                    <a:pt x="92802" y="190738"/>
                    <a:pt x="91411" y="192175"/>
                  </a:cubicBezTo>
                  <a:cubicBezTo>
                    <a:pt x="90739" y="192845"/>
                    <a:pt x="90068" y="193612"/>
                    <a:pt x="89396" y="194330"/>
                  </a:cubicBezTo>
                  <a:cubicBezTo>
                    <a:pt x="88676" y="195096"/>
                    <a:pt x="88005" y="195863"/>
                    <a:pt x="87333" y="196629"/>
                  </a:cubicBezTo>
                  <a:cubicBezTo>
                    <a:pt x="86662" y="197347"/>
                    <a:pt x="85942" y="198114"/>
                    <a:pt x="85270" y="198880"/>
                  </a:cubicBezTo>
                  <a:cubicBezTo>
                    <a:pt x="84551" y="199646"/>
                    <a:pt x="83927" y="200460"/>
                    <a:pt x="83256" y="201227"/>
                  </a:cubicBezTo>
                  <a:cubicBezTo>
                    <a:pt x="81912" y="202807"/>
                    <a:pt x="80569" y="204388"/>
                    <a:pt x="79226" y="205968"/>
                  </a:cubicBezTo>
                  <a:cubicBezTo>
                    <a:pt x="77931" y="207597"/>
                    <a:pt x="76635" y="209225"/>
                    <a:pt x="75340" y="210854"/>
                  </a:cubicBezTo>
                  <a:lnTo>
                    <a:pt x="74381" y="212051"/>
                  </a:lnTo>
                  <a:lnTo>
                    <a:pt x="73469" y="213296"/>
                  </a:lnTo>
                  <a:cubicBezTo>
                    <a:pt x="72846" y="214158"/>
                    <a:pt x="72222" y="214972"/>
                    <a:pt x="71598" y="215787"/>
                  </a:cubicBezTo>
                  <a:cubicBezTo>
                    <a:pt x="69104" y="219043"/>
                    <a:pt x="66897" y="222396"/>
                    <a:pt x="64642" y="225605"/>
                  </a:cubicBezTo>
                  <a:cubicBezTo>
                    <a:pt x="63539" y="227281"/>
                    <a:pt x="62531" y="228910"/>
                    <a:pt x="61476" y="230490"/>
                  </a:cubicBezTo>
                  <a:cubicBezTo>
                    <a:pt x="60948" y="231256"/>
                    <a:pt x="60469" y="232071"/>
                    <a:pt x="59941" y="232837"/>
                  </a:cubicBezTo>
                  <a:cubicBezTo>
                    <a:pt x="59461" y="233603"/>
                    <a:pt x="59029" y="234418"/>
                    <a:pt x="58550" y="235184"/>
                  </a:cubicBezTo>
                  <a:cubicBezTo>
                    <a:pt x="57590" y="236716"/>
                    <a:pt x="56727" y="238201"/>
                    <a:pt x="55815" y="239686"/>
                  </a:cubicBezTo>
                  <a:cubicBezTo>
                    <a:pt x="55000" y="241171"/>
                    <a:pt x="54184" y="242560"/>
                    <a:pt x="53417" y="243948"/>
                  </a:cubicBezTo>
                  <a:cubicBezTo>
                    <a:pt x="52649" y="245337"/>
                    <a:pt x="51882" y="246631"/>
                    <a:pt x="51210" y="247924"/>
                  </a:cubicBezTo>
                  <a:cubicBezTo>
                    <a:pt x="50538" y="249169"/>
                    <a:pt x="49915" y="250414"/>
                    <a:pt x="49339" y="251516"/>
                  </a:cubicBezTo>
                  <a:cubicBezTo>
                    <a:pt x="48763" y="252665"/>
                    <a:pt x="48188" y="253719"/>
                    <a:pt x="47660" y="254725"/>
                  </a:cubicBezTo>
                  <a:cubicBezTo>
                    <a:pt x="47180" y="255730"/>
                    <a:pt x="46748" y="256640"/>
                    <a:pt x="46365" y="257503"/>
                  </a:cubicBezTo>
                  <a:cubicBezTo>
                    <a:pt x="45885" y="258508"/>
                    <a:pt x="45453" y="259370"/>
                    <a:pt x="45069" y="260089"/>
                  </a:cubicBezTo>
                  <a:cubicBezTo>
                    <a:pt x="44398" y="261574"/>
                    <a:pt x="42671" y="262292"/>
                    <a:pt x="41136" y="261669"/>
                  </a:cubicBezTo>
                  <a:lnTo>
                    <a:pt x="17006" y="252426"/>
                  </a:lnTo>
                  <a:cubicBezTo>
                    <a:pt x="15422" y="251851"/>
                    <a:pt x="14607" y="250127"/>
                    <a:pt x="15135" y="248498"/>
                  </a:cubicBezTo>
                  <a:cubicBezTo>
                    <a:pt x="15422" y="247588"/>
                    <a:pt x="15806" y="246487"/>
                    <a:pt x="16238" y="245194"/>
                  </a:cubicBezTo>
                  <a:cubicBezTo>
                    <a:pt x="16574" y="244236"/>
                    <a:pt x="16958" y="243134"/>
                    <a:pt x="17341" y="241985"/>
                  </a:cubicBezTo>
                  <a:cubicBezTo>
                    <a:pt x="17773" y="240787"/>
                    <a:pt x="18253" y="239542"/>
                    <a:pt x="18780" y="238153"/>
                  </a:cubicBezTo>
                  <a:cubicBezTo>
                    <a:pt x="19260" y="236812"/>
                    <a:pt x="19836" y="235375"/>
                    <a:pt x="20412" y="233843"/>
                  </a:cubicBezTo>
                  <a:cubicBezTo>
                    <a:pt x="20987" y="232358"/>
                    <a:pt x="21659" y="230778"/>
                    <a:pt x="22330" y="229149"/>
                  </a:cubicBezTo>
                  <a:cubicBezTo>
                    <a:pt x="23002" y="227473"/>
                    <a:pt x="23722" y="225749"/>
                    <a:pt x="24441" y="223977"/>
                  </a:cubicBezTo>
                  <a:cubicBezTo>
                    <a:pt x="25209" y="222252"/>
                    <a:pt x="26024" y="220432"/>
                    <a:pt x="26888" y="218565"/>
                  </a:cubicBezTo>
                  <a:cubicBezTo>
                    <a:pt x="27320" y="217607"/>
                    <a:pt x="27751" y="216697"/>
                    <a:pt x="28183" y="215739"/>
                  </a:cubicBezTo>
                  <a:cubicBezTo>
                    <a:pt x="28615" y="214781"/>
                    <a:pt x="29095" y="213823"/>
                    <a:pt x="29574" y="212865"/>
                  </a:cubicBezTo>
                  <a:cubicBezTo>
                    <a:pt x="30486" y="210949"/>
                    <a:pt x="31445" y="208938"/>
                    <a:pt x="32453" y="206926"/>
                  </a:cubicBezTo>
                  <a:cubicBezTo>
                    <a:pt x="34563" y="202999"/>
                    <a:pt x="36626" y="198880"/>
                    <a:pt x="39025" y="194809"/>
                  </a:cubicBezTo>
                  <a:cubicBezTo>
                    <a:pt x="39601" y="193803"/>
                    <a:pt x="40224" y="192749"/>
                    <a:pt x="40800" y="191744"/>
                  </a:cubicBezTo>
                  <a:lnTo>
                    <a:pt x="41663" y="190163"/>
                  </a:lnTo>
                  <a:lnTo>
                    <a:pt x="42623" y="188631"/>
                  </a:lnTo>
                  <a:cubicBezTo>
                    <a:pt x="43870" y="186619"/>
                    <a:pt x="45117" y="184560"/>
                    <a:pt x="46365" y="182548"/>
                  </a:cubicBezTo>
                  <a:cubicBezTo>
                    <a:pt x="47660" y="180489"/>
                    <a:pt x="49003" y="178525"/>
                    <a:pt x="50346" y="176513"/>
                  </a:cubicBezTo>
                  <a:cubicBezTo>
                    <a:pt x="50970" y="175508"/>
                    <a:pt x="51642" y="174502"/>
                    <a:pt x="52313" y="173544"/>
                  </a:cubicBezTo>
                  <a:cubicBezTo>
                    <a:pt x="52985" y="172538"/>
                    <a:pt x="53704" y="171580"/>
                    <a:pt x="54376" y="170622"/>
                  </a:cubicBezTo>
                  <a:cubicBezTo>
                    <a:pt x="55048" y="169664"/>
                    <a:pt x="55767" y="168707"/>
                    <a:pt x="56439" y="167749"/>
                  </a:cubicBezTo>
                  <a:cubicBezTo>
                    <a:pt x="57111" y="166743"/>
                    <a:pt x="57782" y="165833"/>
                    <a:pt x="58502" y="164875"/>
                  </a:cubicBezTo>
                  <a:cubicBezTo>
                    <a:pt x="59893" y="163055"/>
                    <a:pt x="61284" y="161187"/>
                    <a:pt x="62675" y="159415"/>
                  </a:cubicBezTo>
                  <a:cubicBezTo>
                    <a:pt x="64019" y="157595"/>
                    <a:pt x="65458" y="155919"/>
                    <a:pt x="66801" y="154195"/>
                  </a:cubicBezTo>
                  <a:cubicBezTo>
                    <a:pt x="68192" y="152470"/>
                    <a:pt x="69535" y="150842"/>
                    <a:pt x="70879" y="149261"/>
                  </a:cubicBezTo>
                  <a:cubicBezTo>
                    <a:pt x="72270" y="147681"/>
                    <a:pt x="73565" y="146148"/>
                    <a:pt x="74860" y="144664"/>
                  </a:cubicBezTo>
                  <a:cubicBezTo>
                    <a:pt x="76156" y="143179"/>
                    <a:pt x="77451" y="141838"/>
                    <a:pt x="78698" y="140497"/>
                  </a:cubicBezTo>
                  <a:cubicBezTo>
                    <a:pt x="79945" y="139156"/>
                    <a:pt x="81097" y="137863"/>
                    <a:pt x="82248" y="136617"/>
                  </a:cubicBezTo>
                  <a:cubicBezTo>
                    <a:pt x="83447" y="135420"/>
                    <a:pt x="84599" y="134223"/>
                    <a:pt x="85702" y="133121"/>
                  </a:cubicBezTo>
                  <a:cubicBezTo>
                    <a:pt x="86758" y="132020"/>
                    <a:pt x="87813" y="131014"/>
                    <a:pt x="88724" y="130056"/>
                  </a:cubicBezTo>
                  <a:cubicBezTo>
                    <a:pt x="89252" y="129577"/>
                    <a:pt x="89588" y="129194"/>
                    <a:pt x="90020" y="128811"/>
                  </a:cubicBezTo>
                  <a:cubicBezTo>
                    <a:pt x="90403" y="128475"/>
                    <a:pt x="90787" y="128092"/>
                    <a:pt x="91123" y="127757"/>
                  </a:cubicBezTo>
                  <a:cubicBezTo>
                    <a:pt x="91891" y="127039"/>
                    <a:pt x="92562" y="126368"/>
                    <a:pt x="93138" y="125793"/>
                  </a:cubicBezTo>
                  <a:close/>
                  <a:moveTo>
                    <a:pt x="476526" y="108336"/>
                  </a:moveTo>
                  <a:cubicBezTo>
                    <a:pt x="477389" y="109007"/>
                    <a:pt x="478541" y="109869"/>
                    <a:pt x="479836" y="110875"/>
                  </a:cubicBezTo>
                  <a:cubicBezTo>
                    <a:pt x="480747" y="111594"/>
                    <a:pt x="481755" y="112360"/>
                    <a:pt x="482858" y="113223"/>
                  </a:cubicBezTo>
                  <a:cubicBezTo>
                    <a:pt x="483914" y="114085"/>
                    <a:pt x="485065" y="115043"/>
                    <a:pt x="486312" y="116049"/>
                  </a:cubicBezTo>
                  <a:cubicBezTo>
                    <a:pt x="487560" y="117055"/>
                    <a:pt x="488855" y="118157"/>
                    <a:pt x="490246" y="119307"/>
                  </a:cubicBezTo>
                  <a:cubicBezTo>
                    <a:pt x="491589" y="120457"/>
                    <a:pt x="493029" y="121702"/>
                    <a:pt x="494516" y="122996"/>
                  </a:cubicBezTo>
                  <a:cubicBezTo>
                    <a:pt x="495955" y="124337"/>
                    <a:pt x="497538" y="125631"/>
                    <a:pt x="499121" y="127116"/>
                  </a:cubicBezTo>
                  <a:cubicBezTo>
                    <a:pt x="500656" y="128553"/>
                    <a:pt x="502240" y="130038"/>
                    <a:pt x="503919" y="131571"/>
                  </a:cubicBezTo>
                  <a:cubicBezTo>
                    <a:pt x="505598" y="133104"/>
                    <a:pt x="507229" y="134781"/>
                    <a:pt x="508908" y="136458"/>
                  </a:cubicBezTo>
                  <a:cubicBezTo>
                    <a:pt x="510587" y="138134"/>
                    <a:pt x="512314" y="139811"/>
                    <a:pt x="513993" y="141632"/>
                  </a:cubicBezTo>
                  <a:cubicBezTo>
                    <a:pt x="515720" y="143404"/>
                    <a:pt x="517447" y="145225"/>
                    <a:pt x="519174" y="147093"/>
                  </a:cubicBezTo>
                  <a:cubicBezTo>
                    <a:pt x="520038" y="148003"/>
                    <a:pt x="520901" y="148962"/>
                    <a:pt x="521765" y="149920"/>
                  </a:cubicBezTo>
                  <a:cubicBezTo>
                    <a:pt x="522580" y="150926"/>
                    <a:pt x="523444" y="151884"/>
                    <a:pt x="524307" y="152842"/>
                  </a:cubicBezTo>
                  <a:cubicBezTo>
                    <a:pt x="525171" y="153848"/>
                    <a:pt x="526034" y="154806"/>
                    <a:pt x="526898" y="155812"/>
                  </a:cubicBezTo>
                  <a:cubicBezTo>
                    <a:pt x="527761" y="156770"/>
                    <a:pt x="528577" y="157824"/>
                    <a:pt x="529441" y="158830"/>
                  </a:cubicBezTo>
                  <a:cubicBezTo>
                    <a:pt x="531072" y="160843"/>
                    <a:pt x="532799" y="162855"/>
                    <a:pt x="534430" y="164915"/>
                  </a:cubicBezTo>
                  <a:cubicBezTo>
                    <a:pt x="536061" y="167023"/>
                    <a:pt x="537692" y="169131"/>
                    <a:pt x="539275" y="171191"/>
                  </a:cubicBezTo>
                  <a:lnTo>
                    <a:pt x="540522" y="172771"/>
                  </a:lnTo>
                  <a:lnTo>
                    <a:pt x="541674" y="174352"/>
                  </a:lnTo>
                  <a:cubicBezTo>
                    <a:pt x="542441" y="175406"/>
                    <a:pt x="543209" y="176508"/>
                    <a:pt x="543977" y="177562"/>
                  </a:cubicBezTo>
                  <a:cubicBezTo>
                    <a:pt x="547047" y="181730"/>
                    <a:pt x="549877" y="186042"/>
                    <a:pt x="552660" y="190162"/>
                  </a:cubicBezTo>
                  <a:cubicBezTo>
                    <a:pt x="554003" y="192270"/>
                    <a:pt x="555298" y="194330"/>
                    <a:pt x="556546" y="196342"/>
                  </a:cubicBezTo>
                  <a:cubicBezTo>
                    <a:pt x="557217" y="197396"/>
                    <a:pt x="557841" y="198402"/>
                    <a:pt x="558465" y="199360"/>
                  </a:cubicBezTo>
                  <a:cubicBezTo>
                    <a:pt x="559040" y="200366"/>
                    <a:pt x="559616" y="201372"/>
                    <a:pt x="560192" y="202378"/>
                  </a:cubicBezTo>
                  <a:cubicBezTo>
                    <a:pt x="561343" y="204342"/>
                    <a:pt x="562494" y="206259"/>
                    <a:pt x="563550" y="208127"/>
                  </a:cubicBezTo>
                  <a:cubicBezTo>
                    <a:pt x="564605" y="209995"/>
                    <a:pt x="565613" y="211816"/>
                    <a:pt x="566572" y="213589"/>
                  </a:cubicBezTo>
                  <a:cubicBezTo>
                    <a:pt x="567052" y="214451"/>
                    <a:pt x="567484" y="215313"/>
                    <a:pt x="567963" y="216176"/>
                  </a:cubicBezTo>
                  <a:cubicBezTo>
                    <a:pt x="568395" y="217038"/>
                    <a:pt x="568827" y="217756"/>
                    <a:pt x="569307" y="218715"/>
                  </a:cubicBezTo>
                  <a:cubicBezTo>
                    <a:pt x="570170" y="220439"/>
                    <a:pt x="570986" y="222116"/>
                    <a:pt x="571801" y="223697"/>
                  </a:cubicBezTo>
                  <a:cubicBezTo>
                    <a:pt x="572569" y="225278"/>
                    <a:pt x="573288" y="226763"/>
                    <a:pt x="573960" y="228104"/>
                  </a:cubicBezTo>
                  <a:cubicBezTo>
                    <a:pt x="574488" y="229206"/>
                    <a:pt x="574967" y="230212"/>
                    <a:pt x="575399" y="231123"/>
                  </a:cubicBezTo>
                  <a:cubicBezTo>
                    <a:pt x="575831" y="232081"/>
                    <a:pt x="576263" y="232943"/>
                    <a:pt x="576599" y="233662"/>
                  </a:cubicBezTo>
                  <a:cubicBezTo>
                    <a:pt x="577366" y="235291"/>
                    <a:pt x="576599" y="237255"/>
                    <a:pt x="574919" y="237925"/>
                  </a:cubicBezTo>
                  <a:lnTo>
                    <a:pt x="479308" y="276299"/>
                  </a:lnTo>
                  <a:cubicBezTo>
                    <a:pt x="477629" y="276970"/>
                    <a:pt x="475710" y="276108"/>
                    <a:pt x="475135" y="274383"/>
                  </a:cubicBezTo>
                  <a:cubicBezTo>
                    <a:pt x="474895" y="273616"/>
                    <a:pt x="474607" y="272706"/>
                    <a:pt x="474271" y="271700"/>
                  </a:cubicBezTo>
                  <a:cubicBezTo>
                    <a:pt x="473935" y="270790"/>
                    <a:pt x="473599" y="269784"/>
                    <a:pt x="473264" y="268682"/>
                  </a:cubicBezTo>
                  <a:cubicBezTo>
                    <a:pt x="472976" y="267915"/>
                    <a:pt x="472640" y="267053"/>
                    <a:pt x="472352" y="266143"/>
                  </a:cubicBezTo>
                  <a:cubicBezTo>
                    <a:pt x="472016" y="265185"/>
                    <a:pt x="471680" y="264227"/>
                    <a:pt x="471345" y="263173"/>
                  </a:cubicBezTo>
                  <a:cubicBezTo>
                    <a:pt x="471201" y="262694"/>
                    <a:pt x="470913" y="262071"/>
                    <a:pt x="470673" y="261448"/>
                  </a:cubicBezTo>
                  <a:cubicBezTo>
                    <a:pt x="470433" y="260873"/>
                    <a:pt x="470193" y="260250"/>
                    <a:pt x="469953" y="259628"/>
                  </a:cubicBezTo>
                  <a:cubicBezTo>
                    <a:pt x="469474" y="258334"/>
                    <a:pt x="468946" y="256993"/>
                    <a:pt x="468418" y="255651"/>
                  </a:cubicBezTo>
                  <a:cubicBezTo>
                    <a:pt x="467795" y="254310"/>
                    <a:pt x="467219" y="252921"/>
                    <a:pt x="466595" y="251483"/>
                  </a:cubicBezTo>
                  <a:cubicBezTo>
                    <a:pt x="466307" y="250765"/>
                    <a:pt x="465972" y="249998"/>
                    <a:pt x="465684" y="249280"/>
                  </a:cubicBezTo>
                  <a:cubicBezTo>
                    <a:pt x="465300" y="248561"/>
                    <a:pt x="464964" y="247794"/>
                    <a:pt x="464628" y="247076"/>
                  </a:cubicBezTo>
                  <a:cubicBezTo>
                    <a:pt x="463957" y="245591"/>
                    <a:pt x="463237" y="244058"/>
                    <a:pt x="462517" y="242477"/>
                  </a:cubicBezTo>
                  <a:cubicBezTo>
                    <a:pt x="460934" y="239459"/>
                    <a:pt x="459399" y="236249"/>
                    <a:pt x="457624" y="233135"/>
                  </a:cubicBezTo>
                  <a:cubicBezTo>
                    <a:pt x="457192" y="232320"/>
                    <a:pt x="456761" y="231554"/>
                    <a:pt x="456329" y="230739"/>
                  </a:cubicBezTo>
                  <a:lnTo>
                    <a:pt x="455657" y="229542"/>
                  </a:lnTo>
                  <a:lnTo>
                    <a:pt x="454986" y="228392"/>
                  </a:lnTo>
                  <a:cubicBezTo>
                    <a:pt x="454026" y="226811"/>
                    <a:pt x="453115" y="225230"/>
                    <a:pt x="452155" y="223649"/>
                  </a:cubicBezTo>
                  <a:cubicBezTo>
                    <a:pt x="451244" y="222068"/>
                    <a:pt x="450188" y="220535"/>
                    <a:pt x="449229" y="219002"/>
                  </a:cubicBezTo>
                  <a:cubicBezTo>
                    <a:pt x="448749" y="218236"/>
                    <a:pt x="448269" y="217421"/>
                    <a:pt x="447742" y="216703"/>
                  </a:cubicBezTo>
                  <a:cubicBezTo>
                    <a:pt x="447262" y="215936"/>
                    <a:pt x="446734" y="215169"/>
                    <a:pt x="446206" y="214451"/>
                  </a:cubicBezTo>
                  <a:cubicBezTo>
                    <a:pt x="445727" y="213684"/>
                    <a:pt x="445199" y="212918"/>
                    <a:pt x="444719" y="212199"/>
                  </a:cubicBezTo>
                  <a:cubicBezTo>
                    <a:pt x="444192" y="211433"/>
                    <a:pt x="443712" y="210714"/>
                    <a:pt x="443136" y="209995"/>
                  </a:cubicBezTo>
                  <a:cubicBezTo>
                    <a:pt x="442129" y="208558"/>
                    <a:pt x="441073" y="207169"/>
                    <a:pt x="440066" y="205732"/>
                  </a:cubicBezTo>
                  <a:cubicBezTo>
                    <a:pt x="439058" y="204342"/>
                    <a:pt x="437955" y="203049"/>
                    <a:pt x="436948" y="201708"/>
                  </a:cubicBezTo>
                  <a:cubicBezTo>
                    <a:pt x="435892" y="200414"/>
                    <a:pt x="434933" y="199121"/>
                    <a:pt x="433877" y="197923"/>
                  </a:cubicBezTo>
                  <a:cubicBezTo>
                    <a:pt x="432870" y="196677"/>
                    <a:pt x="431862" y="195480"/>
                    <a:pt x="430903" y="194330"/>
                  </a:cubicBezTo>
                  <a:cubicBezTo>
                    <a:pt x="429991" y="193180"/>
                    <a:pt x="428984" y="192126"/>
                    <a:pt x="428072" y="191072"/>
                  </a:cubicBezTo>
                  <a:cubicBezTo>
                    <a:pt x="427161" y="190066"/>
                    <a:pt x="426249" y="189060"/>
                    <a:pt x="425386" y="188102"/>
                  </a:cubicBezTo>
                  <a:cubicBezTo>
                    <a:pt x="424522" y="187192"/>
                    <a:pt x="423707" y="186329"/>
                    <a:pt x="422939" y="185515"/>
                  </a:cubicBezTo>
                  <a:cubicBezTo>
                    <a:pt x="422172" y="184700"/>
                    <a:pt x="421404" y="183934"/>
                    <a:pt x="420733" y="183215"/>
                  </a:cubicBezTo>
                  <a:cubicBezTo>
                    <a:pt x="420061" y="182497"/>
                    <a:pt x="419437" y="181874"/>
                    <a:pt x="418862" y="181299"/>
                  </a:cubicBezTo>
                  <a:cubicBezTo>
                    <a:pt x="418238" y="180724"/>
                    <a:pt x="417710" y="180197"/>
                    <a:pt x="417230" y="179718"/>
                  </a:cubicBezTo>
                  <a:cubicBezTo>
                    <a:pt x="416079" y="178568"/>
                    <a:pt x="415983" y="176748"/>
                    <a:pt x="417039" y="175502"/>
                  </a:cubicBezTo>
                  <a:lnTo>
                    <a:pt x="472160" y="108815"/>
                  </a:lnTo>
                  <a:cubicBezTo>
                    <a:pt x="473264" y="107522"/>
                    <a:pt x="475182" y="107330"/>
                    <a:pt x="476526" y="108336"/>
                  </a:cubicBezTo>
                  <a:close/>
                  <a:moveTo>
                    <a:pt x="400772" y="66120"/>
                  </a:moveTo>
                  <a:cubicBezTo>
                    <a:pt x="401348" y="66359"/>
                    <a:pt x="401971" y="66551"/>
                    <a:pt x="402547" y="66790"/>
                  </a:cubicBezTo>
                  <a:cubicBezTo>
                    <a:pt x="404802" y="67652"/>
                    <a:pt x="407010" y="68610"/>
                    <a:pt x="409169" y="69471"/>
                  </a:cubicBezTo>
                  <a:cubicBezTo>
                    <a:pt x="411328" y="70381"/>
                    <a:pt x="413488" y="71291"/>
                    <a:pt x="415503" y="72200"/>
                  </a:cubicBezTo>
                  <a:cubicBezTo>
                    <a:pt x="417518" y="73158"/>
                    <a:pt x="419534" y="74067"/>
                    <a:pt x="421453" y="74929"/>
                  </a:cubicBezTo>
                  <a:cubicBezTo>
                    <a:pt x="423372" y="75791"/>
                    <a:pt x="425148" y="76748"/>
                    <a:pt x="426923" y="77610"/>
                  </a:cubicBezTo>
                  <a:cubicBezTo>
                    <a:pt x="428651" y="78472"/>
                    <a:pt x="430330" y="79334"/>
                    <a:pt x="431962" y="80100"/>
                  </a:cubicBezTo>
                  <a:cubicBezTo>
                    <a:pt x="433641" y="81057"/>
                    <a:pt x="435224" y="81919"/>
                    <a:pt x="436712" y="82733"/>
                  </a:cubicBezTo>
                  <a:cubicBezTo>
                    <a:pt x="438199" y="83547"/>
                    <a:pt x="439591" y="84313"/>
                    <a:pt x="440887" y="85031"/>
                  </a:cubicBezTo>
                  <a:cubicBezTo>
                    <a:pt x="441462" y="85318"/>
                    <a:pt x="441990" y="85653"/>
                    <a:pt x="442518" y="85941"/>
                  </a:cubicBezTo>
                  <a:cubicBezTo>
                    <a:pt x="442950" y="86180"/>
                    <a:pt x="443430" y="86467"/>
                    <a:pt x="443862" y="86707"/>
                  </a:cubicBezTo>
                  <a:cubicBezTo>
                    <a:pt x="444773" y="87233"/>
                    <a:pt x="445589" y="87664"/>
                    <a:pt x="446309" y="88095"/>
                  </a:cubicBezTo>
                  <a:cubicBezTo>
                    <a:pt x="447844" y="89005"/>
                    <a:pt x="448372" y="91016"/>
                    <a:pt x="447364" y="92548"/>
                  </a:cubicBezTo>
                  <a:lnTo>
                    <a:pt x="401923" y="161633"/>
                  </a:lnTo>
                  <a:cubicBezTo>
                    <a:pt x="400916" y="163117"/>
                    <a:pt x="398852" y="163500"/>
                    <a:pt x="397365" y="162399"/>
                  </a:cubicBezTo>
                  <a:cubicBezTo>
                    <a:pt x="396741" y="161920"/>
                    <a:pt x="395973" y="161346"/>
                    <a:pt x="395110" y="160723"/>
                  </a:cubicBezTo>
                  <a:cubicBezTo>
                    <a:pt x="394726" y="160436"/>
                    <a:pt x="394342" y="160149"/>
                    <a:pt x="393862" y="159814"/>
                  </a:cubicBezTo>
                  <a:cubicBezTo>
                    <a:pt x="393478" y="159478"/>
                    <a:pt x="392950" y="159095"/>
                    <a:pt x="392614" y="158904"/>
                  </a:cubicBezTo>
                  <a:cubicBezTo>
                    <a:pt x="391895" y="158377"/>
                    <a:pt x="391127" y="157803"/>
                    <a:pt x="390311" y="157228"/>
                  </a:cubicBezTo>
                  <a:cubicBezTo>
                    <a:pt x="389447" y="156606"/>
                    <a:pt x="388584" y="155983"/>
                    <a:pt x="387624" y="155265"/>
                  </a:cubicBezTo>
                  <a:cubicBezTo>
                    <a:pt x="386568" y="154595"/>
                    <a:pt x="385465" y="153829"/>
                    <a:pt x="384265" y="153063"/>
                  </a:cubicBezTo>
                  <a:cubicBezTo>
                    <a:pt x="383257" y="152393"/>
                    <a:pt x="382250" y="151675"/>
                    <a:pt x="381194" y="151004"/>
                  </a:cubicBezTo>
                  <a:close/>
                  <a:moveTo>
                    <a:pt x="259999" y="48013"/>
                  </a:moveTo>
                  <a:cubicBezTo>
                    <a:pt x="261774" y="47773"/>
                    <a:pt x="263406" y="49114"/>
                    <a:pt x="263502" y="50935"/>
                  </a:cubicBezTo>
                  <a:lnTo>
                    <a:pt x="267581" y="113266"/>
                  </a:lnTo>
                  <a:cubicBezTo>
                    <a:pt x="267725" y="115087"/>
                    <a:pt x="266285" y="116620"/>
                    <a:pt x="264462" y="116620"/>
                  </a:cubicBezTo>
                  <a:cubicBezTo>
                    <a:pt x="263694" y="116620"/>
                    <a:pt x="262734" y="116620"/>
                    <a:pt x="261678" y="116620"/>
                  </a:cubicBezTo>
                  <a:cubicBezTo>
                    <a:pt x="260670" y="116668"/>
                    <a:pt x="259615" y="116668"/>
                    <a:pt x="258463" y="116668"/>
                  </a:cubicBezTo>
                  <a:cubicBezTo>
                    <a:pt x="257503" y="116716"/>
                    <a:pt x="256447" y="116716"/>
                    <a:pt x="255392" y="116763"/>
                  </a:cubicBezTo>
                  <a:cubicBezTo>
                    <a:pt x="254288" y="116811"/>
                    <a:pt x="253088" y="116811"/>
                    <a:pt x="251888" y="116859"/>
                  </a:cubicBezTo>
                  <a:cubicBezTo>
                    <a:pt x="251264" y="116859"/>
                    <a:pt x="250544" y="116907"/>
                    <a:pt x="249873" y="116955"/>
                  </a:cubicBezTo>
                  <a:cubicBezTo>
                    <a:pt x="249153" y="117003"/>
                    <a:pt x="248433" y="117051"/>
                    <a:pt x="247713" y="117099"/>
                  </a:cubicBezTo>
                  <a:cubicBezTo>
                    <a:pt x="246273" y="117195"/>
                    <a:pt x="244738" y="117290"/>
                    <a:pt x="243154" y="117434"/>
                  </a:cubicBezTo>
                  <a:cubicBezTo>
                    <a:pt x="241570" y="117578"/>
                    <a:pt x="239938" y="117722"/>
                    <a:pt x="238259" y="117913"/>
                  </a:cubicBezTo>
                  <a:cubicBezTo>
                    <a:pt x="237443" y="118009"/>
                    <a:pt x="236579" y="118105"/>
                    <a:pt x="235715" y="118153"/>
                  </a:cubicBezTo>
                  <a:cubicBezTo>
                    <a:pt x="234851" y="118249"/>
                    <a:pt x="233988" y="118392"/>
                    <a:pt x="233124" y="118536"/>
                  </a:cubicBezTo>
                  <a:cubicBezTo>
                    <a:pt x="231396" y="118776"/>
                    <a:pt x="229572" y="119015"/>
                    <a:pt x="227749" y="119255"/>
                  </a:cubicBezTo>
                  <a:cubicBezTo>
                    <a:pt x="225925" y="119590"/>
                    <a:pt x="224102" y="119878"/>
                    <a:pt x="222230" y="120213"/>
                  </a:cubicBezTo>
                  <a:cubicBezTo>
                    <a:pt x="221270" y="120405"/>
                    <a:pt x="220358" y="120548"/>
                    <a:pt x="219398" y="120740"/>
                  </a:cubicBezTo>
                  <a:cubicBezTo>
                    <a:pt x="218439" y="120932"/>
                    <a:pt x="217527" y="121123"/>
                    <a:pt x="216567" y="121315"/>
                  </a:cubicBezTo>
                  <a:cubicBezTo>
                    <a:pt x="215607" y="121507"/>
                    <a:pt x="214647" y="121746"/>
                    <a:pt x="213688" y="121938"/>
                  </a:cubicBezTo>
                  <a:cubicBezTo>
                    <a:pt x="212727" y="122129"/>
                    <a:pt x="211768" y="122321"/>
                    <a:pt x="210808" y="122561"/>
                  </a:cubicBezTo>
                  <a:cubicBezTo>
                    <a:pt x="208936" y="123040"/>
                    <a:pt x="206969" y="123519"/>
                    <a:pt x="205049" y="123998"/>
                  </a:cubicBezTo>
                  <a:cubicBezTo>
                    <a:pt x="203129" y="124477"/>
                    <a:pt x="201258" y="125052"/>
                    <a:pt x="199338" y="125579"/>
                  </a:cubicBezTo>
                  <a:cubicBezTo>
                    <a:pt x="198426" y="125866"/>
                    <a:pt x="197466" y="126106"/>
                    <a:pt x="196507" y="126393"/>
                  </a:cubicBezTo>
                  <a:cubicBezTo>
                    <a:pt x="195547" y="126729"/>
                    <a:pt x="194635" y="127016"/>
                    <a:pt x="193723" y="127304"/>
                  </a:cubicBezTo>
                  <a:cubicBezTo>
                    <a:pt x="192763" y="127591"/>
                    <a:pt x="191852" y="127927"/>
                    <a:pt x="190940" y="128214"/>
                  </a:cubicBezTo>
                  <a:cubicBezTo>
                    <a:pt x="189980" y="128501"/>
                    <a:pt x="189068" y="128789"/>
                    <a:pt x="188156" y="129124"/>
                  </a:cubicBezTo>
                  <a:cubicBezTo>
                    <a:pt x="186381" y="129795"/>
                    <a:pt x="184557" y="130418"/>
                    <a:pt x="182829" y="131041"/>
                  </a:cubicBezTo>
                  <a:cubicBezTo>
                    <a:pt x="181054" y="131663"/>
                    <a:pt x="179374" y="132430"/>
                    <a:pt x="177694" y="133053"/>
                  </a:cubicBezTo>
                  <a:cubicBezTo>
                    <a:pt x="176015" y="133724"/>
                    <a:pt x="174335" y="134394"/>
                    <a:pt x="172799" y="135113"/>
                  </a:cubicBezTo>
                  <a:cubicBezTo>
                    <a:pt x="171216" y="135784"/>
                    <a:pt x="169680" y="136455"/>
                    <a:pt x="168192" y="137125"/>
                  </a:cubicBezTo>
                  <a:cubicBezTo>
                    <a:pt x="166704" y="137748"/>
                    <a:pt x="165313" y="138467"/>
                    <a:pt x="163921" y="139090"/>
                  </a:cubicBezTo>
                  <a:cubicBezTo>
                    <a:pt x="162577" y="139760"/>
                    <a:pt x="161281" y="140383"/>
                    <a:pt x="160034" y="140958"/>
                  </a:cubicBezTo>
                  <a:cubicBezTo>
                    <a:pt x="158786" y="141629"/>
                    <a:pt x="157634" y="142204"/>
                    <a:pt x="156578" y="142779"/>
                  </a:cubicBezTo>
                  <a:cubicBezTo>
                    <a:pt x="155475" y="143354"/>
                    <a:pt x="154419" y="143881"/>
                    <a:pt x="153507" y="144360"/>
                  </a:cubicBezTo>
                  <a:cubicBezTo>
                    <a:pt x="152547" y="144887"/>
                    <a:pt x="151731" y="145366"/>
                    <a:pt x="150963" y="145797"/>
                  </a:cubicBezTo>
                  <a:cubicBezTo>
                    <a:pt x="150052" y="146276"/>
                    <a:pt x="149284" y="146755"/>
                    <a:pt x="148612" y="147091"/>
                  </a:cubicBezTo>
                  <a:cubicBezTo>
                    <a:pt x="147172" y="147905"/>
                    <a:pt x="145396" y="147474"/>
                    <a:pt x="144485" y="146132"/>
                  </a:cubicBezTo>
                  <a:lnTo>
                    <a:pt x="118522" y="108092"/>
                  </a:lnTo>
                  <a:cubicBezTo>
                    <a:pt x="117562" y="106702"/>
                    <a:pt x="117898" y="104786"/>
                    <a:pt x="119290" y="103780"/>
                  </a:cubicBezTo>
                  <a:cubicBezTo>
                    <a:pt x="120105" y="103157"/>
                    <a:pt x="121113" y="102438"/>
                    <a:pt x="122265" y="101576"/>
                  </a:cubicBezTo>
                  <a:cubicBezTo>
                    <a:pt x="123129" y="100953"/>
                    <a:pt x="124089" y="100187"/>
                    <a:pt x="125144" y="99468"/>
                  </a:cubicBezTo>
                  <a:cubicBezTo>
                    <a:pt x="126248" y="98749"/>
                    <a:pt x="127400" y="97935"/>
                    <a:pt x="128648" y="97072"/>
                  </a:cubicBezTo>
                  <a:cubicBezTo>
                    <a:pt x="129895" y="96210"/>
                    <a:pt x="131191" y="95348"/>
                    <a:pt x="132583" y="94389"/>
                  </a:cubicBezTo>
                  <a:cubicBezTo>
                    <a:pt x="134023" y="93479"/>
                    <a:pt x="135510" y="92521"/>
                    <a:pt x="137046" y="91515"/>
                  </a:cubicBezTo>
                  <a:cubicBezTo>
                    <a:pt x="138630" y="90509"/>
                    <a:pt x="140261" y="89455"/>
                    <a:pt x="141989" y="88449"/>
                  </a:cubicBezTo>
                  <a:cubicBezTo>
                    <a:pt x="143669" y="87395"/>
                    <a:pt x="145492" y="86341"/>
                    <a:pt x="147316" y="85287"/>
                  </a:cubicBezTo>
                  <a:cubicBezTo>
                    <a:pt x="149140" y="84137"/>
                    <a:pt x="151059" y="83131"/>
                    <a:pt x="153027" y="82029"/>
                  </a:cubicBezTo>
                  <a:cubicBezTo>
                    <a:pt x="154995" y="80975"/>
                    <a:pt x="156962" y="79825"/>
                    <a:pt x="159074" y="78819"/>
                  </a:cubicBezTo>
                  <a:cubicBezTo>
                    <a:pt x="161137" y="77765"/>
                    <a:pt x="163249" y="76663"/>
                    <a:pt x="165409" y="75609"/>
                  </a:cubicBezTo>
                  <a:cubicBezTo>
                    <a:pt x="166464" y="75034"/>
                    <a:pt x="167568" y="74555"/>
                    <a:pt x="168672" y="74028"/>
                  </a:cubicBezTo>
                  <a:cubicBezTo>
                    <a:pt x="169776" y="73501"/>
                    <a:pt x="170880" y="73022"/>
                    <a:pt x="172031" y="72495"/>
                  </a:cubicBezTo>
                  <a:cubicBezTo>
                    <a:pt x="173135" y="71968"/>
                    <a:pt x="174239" y="71441"/>
                    <a:pt x="175391" y="70961"/>
                  </a:cubicBezTo>
                  <a:cubicBezTo>
                    <a:pt x="176494" y="70434"/>
                    <a:pt x="177646" y="69955"/>
                    <a:pt x="178798" y="69476"/>
                  </a:cubicBezTo>
                  <a:cubicBezTo>
                    <a:pt x="181102" y="68518"/>
                    <a:pt x="183405" y="67512"/>
                    <a:pt x="185709" y="66602"/>
                  </a:cubicBezTo>
                  <a:cubicBezTo>
                    <a:pt x="188060" y="65739"/>
                    <a:pt x="190412" y="64829"/>
                    <a:pt x="192715" y="63919"/>
                  </a:cubicBezTo>
                  <a:cubicBezTo>
                    <a:pt x="193915" y="63487"/>
                    <a:pt x="195067" y="63056"/>
                    <a:pt x="196267" y="62673"/>
                  </a:cubicBezTo>
                  <a:cubicBezTo>
                    <a:pt x="197418" y="62290"/>
                    <a:pt x="198618" y="61859"/>
                    <a:pt x="199770" y="61475"/>
                  </a:cubicBezTo>
                  <a:cubicBezTo>
                    <a:pt x="200922" y="61092"/>
                    <a:pt x="202122" y="60661"/>
                    <a:pt x="203273" y="60278"/>
                  </a:cubicBezTo>
                  <a:cubicBezTo>
                    <a:pt x="204425" y="59894"/>
                    <a:pt x="205625" y="59559"/>
                    <a:pt x="206777" y="59224"/>
                  </a:cubicBezTo>
                  <a:cubicBezTo>
                    <a:pt x="209080" y="58505"/>
                    <a:pt x="211384" y="57834"/>
                    <a:pt x="213640" y="57115"/>
                  </a:cubicBezTo>
                  <a:cubicBezTo>
                    <a:pt x="215943" y="56541"/>
                    <a:pt x="218199" y="55918"/>
                    <a:pt x="220358" y="55343"/>
                  </a:cubicBezTo>
                  <a:cubicBezTo>
                    <a:pt x="221462" y="55055"/>
                    <a:pt x="222566" y="54768"/>
                    <a:pt x="223670" y="54480"/>
                  </a:cubicBezTo>
                  <a:cubicBezTo>
                    <a:pt x="224725" y="54241"/>
                    <a:pt x="225781" y="54001"/>
                    <a:pt x="226837" y="53762"/>
                  </a:cubicBezTo>
                  <a:cubicBezTo>
                    <a:pt x="228997" y="53283"/>
                    <a:pt x="231012" y="52804"/>
                    <a:pt x="233028" y="52372"/>
                  </a:cubicBezTo>
                  <a:cubicBezTo>
                    <a:pt x="235043" y="51989"/>
                    <a:pt x="236963" y="51606"/>
                    <a:pt x="238835" y="51223"/>
                  </a:cubicBezTo>
                  <a:cubicBezTo>
                    <a:pt x="239747" y="51079"/>
                    <a:pt x="240658" y="50887"/>
                    <a:pt x="241570" y="50696"/>
                  </a:cubicBezTo>
                  <a:cubicBezTo>
                    <a:pt x="242482" y="50552"/>
                    <a:pt x="243298" y="50360"/>
                    <a:pt x="244258" y="50264"/>
                  </a:cubicBezTo>
                  <a:cubicBezTo>
                    <a:pt x="246081" y="49977"/>
                    <a:pt x="247761" y="49689"/>
                    <a:pt x="249393" y="49450"/>
                  </a:cubicBezTo>
                  <a:cubicBezTo>
                    <a:pt x="251024" y="49210"/>
                    <a:pt x="252512" y="49019"/>
                    <a:pt x="253904" y="48779"/>
                  </a:cubicBezTo>
                  <a:cubicBezTo>
                    <a:pt x="255104" y="48635"/>
                    <a:pt x="256207" y="48492"/>
                    <a:pt x="257167" y="48396"/>
                  </a:cubicBezTo>
                  <a:cubicBezTo>
                    <a:pt x="258223" y="48252"/>
                    <a:pt x="259183" y="48108"/>
                    <a:pt x="259999" y="48013"/>
                  </a:cubicBezTo>
                  <a:close/>
                  <a:moveTo>
                    <a:pt x="295372" y="46150"/>
                  </a:moveTo>
                  <a:cubicBezTo>
                    <a:pt x="296427" y="46150"/>
                    <a:pt x="297771" y="46198"/>
                    <a:pt x="299306" y="46198"/>
                  </a:cubicBezTo>
                  <a:cubicBezTo>
                    <a:pt x="300457" y="46246"/>
                    <a:pt x="301705" y="46246"/>
                    <a:pt x="303048" y="46246"/>
                  </a:cubicBezTo>
                  <a:cubicBezTo>
                    <a:pt x="304392" y="46341"/>
                    <a:pt x="305831" y="46389"/>
                    <a:pt x="307414" y="46485"/>
                  </a:cubicBezTo>
                  <a:cubicBezTo>
                    <a:pt x="308949" y="46533"/>
                    <a:pt x="310629" y="46629"/>
                    <a:pt x="312356" y="46724"/>
                  </a:cubicBezTo>
                  <a:cubicBezTo>
                    <a:pt x="314131" y="46820"/>
                    <a:pt x="315954" y="47012"/>
                    <a:pt x="317873" y="47155"/>
                  </a:cubicBezTo>
                  <a:cubicBezTo>
                    <a:pt x="319792" y="47299"/>
                    <a:pt x="321759" y="47490"/>
                    <a:pt x="323870" y="47634"/>
                  </a:cubicBezTo>
                  <a:cubicBezTo>
                    <a:pt x="325933" y="47873"/>
                    <a:pt x="328044" y="48161"/>
                    <a:pt x="330251" y="48400"/>
                  </a:cubicBezTo>
                  <a:cubicBezTo>
                    <a:pt x="331354" y="48543"/>
                    <a:pt x="332458" y="48687"/>
                    <a:pt x="333561" y="48831"/>
                  </a:cubicBezTo>
                  <a:cubicBezTo>
                    <a:pt x="334713" y="48974"/>
                    <a:pt x="335816" y="49166"/>
                    <a:pt x="336968" y="49309"/>
                  </a:cubicBezTo>
                  <a:cubicBezTo>
                    <a:pt x="338647" y="49597"/>
                    <a:pt x="340374" y="49836"/>
                    <a:pt x="342101" y="50123"/>
                  </a:cubicBezTo>
                  <a:lnTo>
                    <a:pt x="307318" y="121161"/>
                  </a:lnTo>
                  <a:cubicBezTo>
                    <a:pt x="306071" y="120874"/>
                    <a:pt x="304919" y="120634"/>
                    <a:pt x="303816" y="120443"/>
                  </a:cubicBezTo>
                  <a:cubicBezTo>
                    <a:pt x="302520" y="120204"/>
                    <a:pt x="301273" y="120012"/>
                    <a:pt x="300122" y="119821"/>
                  </a:cubicBezTo>
                  <a:cubicBezTo>
                    <a:pt x="298970" y="119581"/>
                    <a:pt x="297867" y="119390"/>
                    <a:pt x="296859" y="119246"/>
                  </a:cubicBezTo>
                  <a:cubicBezTo>
                    <a:pt x="295852" y="119103"/>
                    <a:pt x="294940" y="118959"/>
                    <a:pt x="294125" y="118863"/>
                  </a:cubicBezTo>
                  <a:cubicBezTo>
                    <a:pt x="293213" y="118720"/>
                    <a:pt x="292397" y="118624"/>
                    <a:pt x="291726" y="118528"/>
                  </a:cubicBezTo>
                  <a:cubicBezTo>
                    <a:pt x="290095" y="118289"/>
                    <a:pt x="288895" y="116901"/>
                    <a:pt x="288991" y="115273"/>
                  </a:cubicBezTo>
                  <a:lnTo>
                    <a:pt x="292158" y="49166"/>
                  </a:lnTo>
                  <a:cubicBezTo>
                    <a:pt x="292253" y="47442"/>
                    <a:pt x="293645" y="46150"/>
                    <a:pt x="295372" y="46150"/>
                  </a:cubicBezTo>
                  <a:close/>
                  <a:moveTo>
                    <a:pt x="389289" y="0"/>
                  </a:moveTo>
                  <a:cubicBezTo>
                    <a:pt x="393991" y="0"/>
                    <a:pt x="398694" y="4024"/>
                    <a:pt x="397350" y="9917"/>
                  </a:cubicBezTo>
                  <a:lnTo>
                    <a:pt x="385642" y="60650"/>
                  </a:lnTo>
                  <a:lnTo>
                    <a:pt x="366735" y="142570"/>
                  </a:lnTo>
                  <a:lnTo>
                    <a:pt x="317116" y="357671"/>
                  </a:lnTo>
                  <a:cubicBezTo>
                    <a:pt x="316300" y="361120"/>
                    <a:pt x="315004" y="364809"/>
                    <a:pt x="313373" y="368163"/>
                  </a:cubicBezTo>
                  <a:cubicBezTo>
                    <a:pt x="304879" y="385553"/>
                    <a:pt x="287412" y="395661"/>
                    <a:pt x="269272" y="395661"/>
                  </a:cubicBezTo>
                  <a:cubicBezTo>
                    <a:pt x="262026" y="395661"/>
                    <a:pt x="254684" y="394032"/>
                    <a:pt x="247726" y="390679"/>
                  </a:cubicBezTo>
                  <a:cubicBezTo>
                    <a:pt x="223396" y="378798"/>
                    <a:pt x="213319" y="349431"/>
                    <a:pt x="225220" y="325142"/>
                  </a:cubicBezTo>
                  <a:lnTo>
                    <a:pt x="323210" y="124988"/>
                  </a:lnTo>
                  <a:lnTo>
                    <a:pt x="358385" y="53224"/>
                  </a:lnTo>
                  <a:lnTo>
                    <a:pt x="382186" y="4551"/>
                  </a:lnTo>
                  <a:cubicBezTo>
                    <a:pt x="383770" y="1389"/>
                    <a:pt x="386505" y="0"/>
                    <a:pt x="389289" y="0"/>
                  </a:cubicBezTo>
                  <a:close/>
                </a:path>
              </a:pathLst>
            </a:custGeom>
            <a:solidFill>
              <a:srgbClr val="004B7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42" name="椭圆 41">
              <a:extLst>
                <a:ext uri="{FF2B5EF4-FFF2-40B4-BE49-F238E27FC236}">
                  <a16:creationId xmlns:a16="http://schemas.microsoft.com/office/drawing/2014/main" id="{398A44A9-FBA1-49B5-A7A5-FCEF1C9ADC81}"/>
                </a:ext>
              </a:extLst>
            </p:cNvPr>
            <p:cNvSpPr/>
            <p:nvPr/>
          </p:nvSpPr>
          <p:spPr>
            <a:xfrm>
              <a:off x="6121742" y="1905984"/>
              <a:ext cx="837398" cy="837398"/>
            </a:xfrm>
            <a:prstGeom prst="ellipse">
              <a:avLst/>
            </a:prstGeom>
            <a:noFill/>
            <a:ln>
              <a:solidFill>
                <a:srgbClr val="004B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44" name="TextBox 23">
            <a:extLst>
              <a:ext uri="{FF2B5EF4-FFF2-40B4-BE49-F238E27FC236}">
                <a16:creationId xmlns:a16="http://schemas.microsoft.com/office/drawing/2014/main" id="{E5DE8CCE-6853-47FC-81D6-FB77AE298058}"/>
              </a:ext>
            </a:extLst>
          </p:cNvPr>
          <p:cNvSpPr txBox="1"/>
          <p:nvPr/>
        </p:nvSpPr>
        <p:spPr>
          <a:xfrm>
            <a:off x="8941222" y="2927067"/>
            <a:ext cx="2713677"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1800" kern="0" dirty="0">
                <a:solidFill>
                  <a:srgbClr val="FF5D5D"/>
                </a:solidFill>
                <a:latin typeface="微软雅黑" panose="020B0503020204020204" pitchFamily="34" charset="-122"/>
                <a:ea typeface="微软雅黑" panose="020B0503020204020204" pitchFamily="34" charset="-122"/>
              </a:rPr>
              <a:t>突出“三交”、“三查”</a:t>
            </a:r>
          </a:p>
        </p:txBody>
      </p:sp>
      <p:sp>
        <p:nvSpPr>
          <p:cNvPr id="45" name="TextBox 23">
            <a:extLst>
              <a:ext uri="{FF2B5EF4-FFF2-40B4-BE49-F238E27FC236}">
                <a16:creationId xmlns:a16="http://schemas.microsoft.com/office/drawing/2014/main" id="{B3D10E2C-69E0-4488-AD78-948CFC3279BE}"/>
              </a:ext>
            </a:extLst>
          </p:cNvPr>
          <p:cNvSpPr txBox="1"/>
          <p:nvPr/>
        </p:nvSpPr>
        <p:spPr>
          <a:xfrm>
            <a:off x="9135761" y="3583295"/>
            <a:ext cx="2317563" cy="212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000"/>
              </a:lnSpc>
              <a:defRPr/>
            </a:pPr>
            <a:r>
              <a:rPr lang="zh-CN" altLang="en-US" sz="1400" b="0" kern="0" dirty="0">
                <a:solidFill>
                  <a:schemeClr val="tx1">
                    <a:lumMod val="75000"/>
                    <a:lumOff val="25000"/>
                  </a:schemeClr>
                </a:solidFill>
                <a:latin typeface="微软雅黑" panose="020B0503020204020204" pitchFamily="34" charset="-122"/>
                <a:ea typeface="微软雅黑" panose="020B0503020204020204" pitchFamily="34" charset="-122"/>
              </a:rPr>
              <a:t>在班前会上要突出“三交”（交任务、交安全、交措施）和“三查”（查工作着装、查精神状态、查个人安全用具），并根据当天生产任务的特点、设备运行状况、作业环境等，有针对性地提出安全注意事项。 </a:t>
            </a:r>
          </a:p>
        </p:txBody>
      </p:sp>
      <p:sp>
        <p:nvSpPr>
          <p:cNvPr id="52" name="time-control-interface-symbol-of-an-user_51574">
            <a:extLst>
              <a:ext uri="{FF2B5EF4-FFF2-40B4-BE49-F238E27FC236}">
                <a16:creationId xmlns:a16="http://schemas.microsoft.com/office/drawing/2014/main" id="{7D953E70-7F89-4CD1-898A-92E27663F4BB}"/>
              </a:ext>
            </a:extLst>
          </p:cNvPr>
          <p:cNvSpPr>
            <a:spLocks noChangeAspect="1"/>
          </p:cNvSpPr>
          <p:nvPr/>
        </p:nvSpPr>
        <p:spPr bwMode="auto">
          <a:xfrm>
            <a:off x="9949343" y="2113780"/>
            <a:ext cx="493976" cy="418821"/>
          </a:xfrm>
          <a:custGeom>
            <a:avLst/>
            <a:gdLst>
              <a:gd name="connsiteX0" fmla="*/ 547942 w 604873"/>
              <a:gd name="connsiteY0" fmla="*/ 48205 h 512847"/>
              <a:gd name="connsiteX1" fmla="*/ 556470 w 604873"/>
              <a:gd name="connsiteY1" fmla="*/ 52003 h 512847"/>
              <a:gd name="connsiteX2" fmla="*/ 601185 w 604873"/>
              <a:gd name="connsiteY2" fmla="*/ 96199 h 512847"/>
              <a:gd name="connsiteX3" fmla="*/ 604873 w 604873"/>
              <a:gd name="connsiteY3" fmla="*/ 104947 h 512847"/>
              <a:gd name="connsiteX4" fmla="*/ 601185 w 604873"/>
              <a:gd name="connsiteY4" fmla="*/ 113694 h 512847"/>
              <a:gd name="connsiteX5" fmla="*/ 319062 w 604873"/>
              <a:gd name="connsiteY5" fmla="*/ 395445 h 512847"/>
              <a:gd name="connsiteX6" fmla="*/ 310304 w 604873"/>
              <a:gd name="connsiteY6" fmla="*/ 399128 h 512847"/>
              <a:gd name="connsiteX7" fmla="*/ 301545 w 604873"/>
              <a:gd name="connsiteY7" fmla="*/ 395445 h 512847"/>
              <a:gd name="connsiteX8" fmla="*/ 166476 w 604873"/>
              <a:gd name="connsiteY8" fmla="*/ 260554 h 512847"/>
              <a:gd name="connsiteX9" fmla="*/ 163249 w 604873"/>
              <a:gd name="connsiteY9" fmla="*/ 252267 h 512847"/>
              <a:gd name="connsiteX10" fmla="*/ 166476 w 604873"/>
              <a:gd name="connsiteY10" fmla="*/ 243520 h 512847"/>
              <a:gd name="connsiteX11" fmla="*/ 211192 w 604873"/>
              <a:gd name="connsiteY11" fmla="*/ 198864 h 512847"/>
              <a:gd name="connsiteX12" fmla="*/ 228709 w 604873"/>
              <a:gd name="connsiteY12" fmla="*/ 198864 h 512847"/>
              <a:gd name="connsiteX13" fmla="*/ 310304 w 604873"/>
              <a:gd name="connsiteY13" fmla="*/ 280351 h 512847"/>
              <a:gd name="connsiteX14" fmla="*/ 539413 w 604873"/>
              <a:gd name="connsiteY14" fmla="*/ 52003 h 512847"/>
              <a:gd name="connsiteX15" fmla="*/ 547942 w 604873"/>
              <a:gd name="connsiteY15" fmla="*/ 48205 h 512847"/>
              <a:gd name="connsiteX16" fmla="*/ 12448 w 604873"/>
              <a:gd name="connsiteY16" fmla="*/ 0 h 512847"/>
              <a:gd name="connsiteX17" fmla="*/ 501600 w 604873"/>
              <a:gd name="connsiteY17" fmla="*/ 0 h 512847"/>
              <a:gd name="connsiteX18" fmla="*/ 513587 w 604873"/>
              <a:gd name="connsiteY18" fmla="*/ 11969 h 512847"/>
              <a:gd name="connsiteX19" fmla="*/ 461491 w 604873"/>
              <a:gd name="connsiteY19" fmla="*/ 61229 h 512847"/>
              <a:gd name="connsiteX20" fmla="*/ 61317 w 604873"/>
              <a:gd name="connsiteY20" fmla="*/ 61229 h 512847"/>
              <a:gd name="connsiteX21" fmla="*/ 61317 w 604873"/>
              <a:gd name="connsiteY21" fmla="*/ 451618 h 512847"/>
              <a:gd name="connsiteX22" fmla="*/ 452270 w 604873"/>
              <a:gd name="connsiteY22" fmla="*/ 451618 h 512847"/>
              <a:gd name="connsiteX23" fmla="*/ 452270 w 604873"/>
              <a:gd name="connsiteY23" fmla="*/ 332384 h 512847"/>
              <a:gd name="connsiteX24" fmla="*/ 513587 w 604873"/>
              <a:gd name="connsiteY24" fmla="*/ 267933 h 512847"/>
              <a:gd name="connsiteX25" fmla="*/ 513587 w 604873"/>
              <a:gd name="connsiteY25" fmla="*/ 500417 h 512847"/>
              <a:gd name="connsiteX26" fmla="*/ 501600 w 604873"/>
              <a:gd name="connsiteY26" fmla="*/ 512847 h 512847"/>
              <a:gd name="connsiteX27" fmla="*/ 12448 w 604873"/>
              <a:gd name="connsiteY27" fmla="*/ 512847 h 512847"/>
              <a:gd name="connsiteX28" fmla="*/ 0 w 604873"/>
              <a:gd name="connsiteY28" fmla="*/ 500417 h 512847"/>
              <a:gd name="connsiteX29" fmla="*/ 0 w 604873"/>
              <a:gd name="connsiteY29" fmla="*/ 11969 h 512847"/>
              <a:gd name="connsiteX30" fmla="*/ 12448 w 604873"/>
              <a:gd name="connsiteY30" fmla="*/ 0 h 5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4873" h="512847">
                <a:moveTo>
                  <a:pt x="547942" y="48205"/>
                </a:moveTo>
                <a:cubicBezTo>
                  <a:pt x="551053" y="48205"/>
                  <a:pt x="554165" y="49471"/>
                  <a:pt x="556470" y="52003"/>
                </a:cubicBezTo>
                <a:lnTo>
                  <a:pt x="601185" y="96199"/>
                </a:lnTo>
                <a:cubicBezTo>
                  <a:pt x="603490" y="98501"/>
                  <a:pt x="604873" y="101724"/>
                  <a:pt x="604873" y="104947"/>
                </a:cubicBezTo>
                <a:cubicBezTo>
                  <a:pt x="604873" y="108169"/>
                  <a:pt x="603490" y="111392"/>
                  <a:pt x="601185" y="113694"/>
                </a:cubicBezTo>
                <a:lnTo>
                  <a:pt x="319062" y="395445"/>
                </a:lnTo>
                <a:cubicBezTo>
                  <a:pt x="316296" y="397747"/>
                  <a:pt x="313530" y="399128"/>
                  <a:pt x="310304" y="399128"/>
                </a:cubicBezTo>
                <a:cubicBezTo>
                  <a:pt x="307077" y="399128"/>
                  <a:pt x="303850" y="397747"/>
                  <a:pt x="301545" y="395445"/>
                </a:cubicBezTo>
                <a:lnTo>
                  <a:pt x="166476" y="260554"/>
                </a:lnTo>
                <a:cubicBezTo>
                  <a:pt x="164171" y="258252"/>
                  <a:pt x="163249" y="255490"/>
                  <a:pt x="163249" y="252267"/>
                </a:cubicBezTo>
                <a:cubicBezTo>
                  <a:pt x="163249" y="249045"/>
                  <a:pt x="164171" y="245822"/>
                  <a:pt x="166476" y="243520"/>
                </a:cubicBezTo>
                <a:lnTo>
                  <a:pt x="211192" y="198864"/>
                </a:lnTo>
                <a:cubicBezTo>
                  <a:pt x="215802" y="194260"/>
                  <a:pt x="223638" y="194260"/>
                  <a:pt x="228709" y="198864"/>
                </a:cubicBezTo>
                <a:lnTo>
                  <a:pt x="310304" y="280351"/>
                </a:lnTo>
                <a:lnTo>
                  <a:pt x="539413" y="52003"/>
                </a:lnTo>
                <a:cubicBezTo>
                  <a:pt x="541718" y="49471"/>
                  <a:pt x="544830" y="48205"/>
                  <a:pt x="547942" y="48205"/>
                </a:cubicBezTo>
                <a:close/>
                <a:moveTo>
                  <a:pt x="12448" y="0"/>
                </a:moveTo>
                <a:lnTo>
                  <a:pt x="501600" y="0"/>
                </a:lnTo>
                <a:cubicBezTo>
                  <a:pt x="508055" y="0"/>
                  <a:pt x="513587" y="5524"/>
                  <a:pt x="513587" y="11969"/>
                </a:cubicBezTo>
                <a:lnTo>
                  <a:pt x="461491" y="61229"/>
                </a:lnTo>
                <a:lnTo>
                  <a:pt x="61317" y="61229"/>
                </a:lnTo>
                <a:lnTo>
                  <a:pt x="61317" y="451618"/>
                </a:lnTo>
                <a:lnTo>
                  <a:pt x="452270" y="451618"/>
                </a:lnTo>
                <a:lnTo>
                  <a:pt x="452270" y="332384"/>
                </a:lnTo>
                <a:lnTo>
                  <a:pt x="513587" y="267933"/>
                </a:lnTo>
                <a:lnTo>
                  <a:pt x="513587" y="500417"/>
                </a:lnTo>
                <a:cubicBezTo>
                  <a:pt x="513587" y="507323"/>
                  <a:pt x="508516" y="512847"/>
                  <a:pt x="501600" y="512847"/>
                </a:cubicBezTo>
                <a:lnTo>
                  <a:pt x="12448" y="512847"/>
                </a:lnTo>
                <a:cubicBezTo>
                  <a:pt x="5533" y="512847"/>
                  <a:pt x="0" y="507323"/>
                  <a:pt x="0" y="500417"/>
                </a:cubicBezTo>
                <a:lnTo>
                  <a:pt x="0" y="11969"/>
                </a:lnTo>
                <a:cubicBezTo>
                  <a:pt x="0" y="5524"/>
                  <a:pt x="5533" y="0"/>
                  <a:pt x="12448" y="0"/>
                </a:cubicBezTo>
                <a:close/>
              </a:path>
            </a:pathLst>
          </a:custGeom>
          <a:solidFill>
            <a:srgbClr val="FF5D5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49" name="椭圆 48">
            <a:extLst>
              <a:ext uri="{FF2B5EF4-FFF2-40B4-BE49-F238E27FC236}">
                <a16:creationId xmlns:a16="http://schemas.microsoft.com/office/drawing/2014/main" id="{5B9562D8-3186-4081-B991-DDB2647D963C}"/>
              </a:ext>
            </a:extLst>
          </p:cNvPr>
          <p:cNvSpPr/>
          <p:nvPr/>
        </p:nvSpPr>
        <p:spPr>
          <a:xfrm>
            <a:off x="9768881" y="1905984"/>
            <a:ext cx="837398" cy="837398"/>
          </a:xfrm>
          <a:prstGeom prst="ellipse">
            <a:avLst/>
          </a:prstGeom>
          <a:noFill/>
          <a:ln>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405793169"/>
      </p:ext>
    </p:extLst>
  </p:cSld>
  <p:clrMapOvr>
    <a:masterClrMapping/>
  </p:clrMapOvr>
  <mc:AlternateContent xmlns:mc="http://schemas.openxmlformats.org/markup-compatibility/2006" xmlns:p14="http://schemas.microsoft.com/office/powerpoint/2010/main">
    <mc:Choice Requires="p14">
      <p:transition spd="slow" p14:dur="2000" advTm="15912">
        <p14:ferris dir="l"/>
      </p:transition>
    </mc:Choice>
    <mc:Fallback xmlns="">
      <p:transition spd="slow" advTm="1591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937610"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班前会</a:t>
            </a: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和</a:t>
            </a:r>
            <a:r>
              <a:rPr lang="zh-CN" altLang="en-US" kern="0" dirty="0">
                <a:solidFill>
                  <a:srgbClr val="4BAF32"/>
                </a:solidFill>
                <a:latin typeface="微软雅黑" panose="020B0503020204020204" pitchFamily="34" charset="-122"/>
                <a:ea typeface="微软雅黑" panose="020B0503020204020204" pitchFamily="34" charset="-122"/>
              </a:rPr>
              <a:t>班后会</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A351C7D7-E26B-4708-8D34-9B422547DF56}"/>
              </a:ext>
            </a:extLst>
          </p:cNvPr>
          <p:cNvSpPr/>
          <p:nvPr/>
        </p:nvSpPr>
        <p:spPr>
          <a:xfrm>
            <a:off x="1202156" y="1366787"/>
            <a:ext cx="9799520" cy="133632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矩形 23">
            <a:extLst>
              <a:ext uri="{FF2B5EF4-FFF2-40B4-BE49-F238E27FC236}">
                <a16:creationId xmlns:a16="http://schemas.microsoft.com/office/drawing/2014/main" id="{C9144772-2AB5-45B8-9F2D-AE64B7209667}"/>
              </a:ext>
            </a:extLst>
          </p:cNvPr>
          <p:cNvSpPr/>
          <p:nvPr/>
        </p:nvSpPr>
        <p:spPr>
          <a:xfrm>
            <a:off x="1202156" y="3082473"/>
            <a:ext cx="9799520" cy="136438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7B42B141-2180-4DD3-B449-13F2F12D03AB}"/>
              </a:ext>
            </a:extLst>
          </p:cNvPr>
          <p:cNvSpPr/>
          <p:nvPr/>
        </p:nvSpPr>
        <p:spPr>
          <a:xfrm>
            <a:off x="1196240" y="4721534"/>
            <a:ext cx="9799520" cy="161704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6" name="组合 25">
            <a:extLst>
              <a:ext uri="{FF2B5EF4-FFF2-40B4-BE49-F238E27FC236}">
                <a16:creationId xmlns:a16="http://schemas.microsoft.com/office/drawing/2014/main" id="{299BEE6A-869E-45CF-9934-C6BCB028775C}"/>
              </a:ext>
            </a:extLst>
          </p:cNvPr>
          <p:cNvGrpSpPr/>
          <p:nvPr/>
        </p:nvGrpSpPr>
        <p:grpSpPr>
          <a:xfrm>
            <a:off x="1371244" y="1669659"/>
            <a:ext cx="575579" cy="575579"/>
            <a:chOff x="2350501" y="1905984"/>
            <a:chExt cx="837398" cy="837398"/>
          </a:xfrm>
        </p:grpSpPr>
        <p:sp>
          <p:nvSpPr>
            <p:cNvPr id="27" name="time-control-interface-symbol-of-an-user_51574">
              <a:extLst>
                <a:ext uri="{FF2B5EF4-FFF2-40B4-BE49-F238E27FC236}">
                  <a16:creationId xmlns:a16="http://schemas.microsoft.com/office/drawing/2014/main" id="{8126566E-5C4A-41C7-8E07-5967812E385B}"/>
                </a:ext>
              </a:extLst>
            </p:cNvPr>
            <p:cNvSpPr>
              <a:spLocks noChangeAspect="1"/>
            </p:cNvSpPr>
            <p:nvPr/>
          </p:nvSpPr>
          <p:spPr bwMode="auto">
            <a:xfrm>
              <a:off x="2530963" y="2089669"/>
              <a:ext cx="493976" cy="467042"/>
            </a:xfrm>
            <a:custGeom>
              <a:avLst/>
              <a:gdLst>
                <a:gd name="connsiteX0" fmla="*/ 446385 w 597810"/>
                <a:gd name="connsiteY0" fmla="*/ 350589 h 565214"/>
                <a:gd name="connsiteX1" fmla="*/ 478157 w 597810"/>
                <a:gd name="connsiteY1" fmla="*/ 350589 h 565214"/>
                <a:gd name="connsiteX2" fmla="*/ 478157 w 597810"/>
                <a:gd name="connsiteY2" fmla="*/ 422953 h 565214"/>
                <a:gd name="connsiteX3" fmla="*/ 535248 w 597810"/>
                <a:gd name="connsiteY3" fmla="*/ 422953 h 565214"/>
                <a:gd name="connsiteX4" fmla="*/ 535248 w 597810"/>
                <a:gd name="connsiteY4" fmla="*/ 454674 h 565214"/>
                <a:gd name="connsiteX5" fmla="*/ 446385 w 597810"/>
                <a:gd name="connsiteY5" fmla="*/ 454674 h 565214"/>
                <a:gd name="connsiteX6" fmla="*/ 463750 w 597810"/>
                <a:gd name="connsiteY6" fmla="*/ 337170 h 565214"/>
                <a:gd name="connsiteX7" fmla="*/ 369411 w 597810"/>
                <a:gd name="connsiteY7" fmla="*/ 431362 h 565214"/>
                <a:gd name="connsiteX8" fmla="*/ 463750 w 597810"/>
                <a:gd name="connsiteY8" fmla="*/ 525554 h 565214"/>
                <a:gd name="connsiteX9" fmla="*/ 558088 w 597810"/>
                <a:gd name="connsiteY9" fmla="*/ 431362 h 565214"/>
                <a:gd name="connsiteX10" fmla="*/ 463750 w 597810"/>
                <a:gd name="connsiteY10" fmla="*/ 337170 h 565214"/>
                <a:gd name="connsiteX11" fmla="*/ 463750 w 597810"/>
                <a:gd name="connsiteY11" fmla="*/ 297510 h 565214"/>
                <a:gd name="connsiteX12" fmla="*/ 597810 w 597810"/>
                <a:gd name="connsiteY12" fmla="*/ 431362 h 565214"/>
                <a:gd name="connsiteX13" fmla="*/ 463750 w 597810"/>
                <a:gd name="connsiteY13" fmla="*/ 565214 h 565214"/>
                <a:gd name="connsiteX14" fmla="*/ 393740 w 597810"/>
                <a:gd name="connsiteY14" fmla="*/ 545384 h 565214"/>
                <a:gd name="connsiteX15" fmla="*/ 0 w 597810"/>
                <a:gd name="connsiteY15" fmla="*/ 545384 h 565214"/>
                <a:gd name="connsiteX16" fmla="*/ 97318 w 597810"/>
                <a:gd name="connsiteY16" fmla="*/ 383274 h 565214"/>
                <a:gd name="connsiteX17" fmla="*/ 122144 w 597810"/>
                <a:gd name="connsiteY17" fmla="*/ 361957 h 565214"/>
                <a:gd name="connsiteX18" fmla="*/ 190167 w 597810"/>
                <a:gd name="connsiteY18" fmla="*/ 330725 h 565214"/>
                <a:gd name="connsiteX19" fmla="*/ 222937 w 597810"/>
                <a:gd name="connsiteY19" fmla="*/ 302963 h 565214"/>
                <a:gd name="connsiteX20" fmla="*/ 279541 w 597810"/>
                <a:gd name="connsiteY20" fmla="*/ 358983 h 565214"/>
                <a:gd name="connsiteX21" fmla="*/ 335647 w 597810"/>
                <a:gd name="connsiteY21" fmla="*/ 302963 h 565214"/>
                <a:gd name="connsiteX22" fmla="*/ 368418 w 597810"/>
                <a:gd name="connsiteY22" fmla="*/ 330725 h 565214"/>
                <a:gd name="connsiteX23" fmla="*/ 373383 w 597810"/>
                <a:gd name="connsiteY23" fmla="*/ 332708 h 565214"/>
                <a:gd name="connsiteX24" fmla="*/ 463750 w 597810"/>
                <a:gd name="connsiteY24" fmla="*/ 297510 h 565214"/>
                <a:gd name="connsiteX25" fmla="*/ 279051 w 597810"/>
                <a:gd name="connsiteY25" fmla="*/ 0 h 565214"/>
                <a:gd name="connsiteX26" fmla="*/ 279547 w 597810"/>
                <a:gd name="connsiteY26" fmla="*/ 0 h 565214"/>
                <a:gd name="connsiteX27" fmla="*/ 280044 w 597810"/>
                <a:gd name="connsiteY27" fmla="*/ 0 h 565214"/>
                <a:gd name="connsiteX28" fmla="*/ 408651 w 597810"/>
                <a:gd name="connsiteY28" fmla="*/ 126938 h 565214"/>
                <a:gd name="connsiteX29" fmla="*/ 279547 w 597810"/>
                <a:gd name="connsiteY29" fmla="*/ 309908 h 565214"/>
                <a:gd name="connsiteX30" fmla="*/ 279051 w 597810"/>
                <a:gd name="connsiteY30" fmla="*/ 309908 h 565214"/>
                <a:gd name="connsiteX31" fmla="*/ 149947 w 597810"/>
                <a:gd name="connsiteY31" fmla="*/ 126938 h 565214"/>
                <a:gd name="connsiteX32" fmla="*/ 279051 w 597810"/>
                <a:gd name="connsiteY32" fmla="*/ 0 h 5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810" h="565214">
                  <a:moveTo>
                    <a:pt x="446385" y="350589"/>
                  </a:moveTo>
                  <a:lnTo>
                    <a:pt x="478157" y="350589"/>
                  </a:lnTo>
                  <a:lnTo>
                    <a:pt x="478157" y="422953"/>
                  </a:lnTo>
                  <a:lnTo>
                    <a:pt x="535248" y="422953"/>
                  </a:lnTo>
                  <a:lnTo>
                    <a:pt x="535248" y="454674"/>
                  </a:lnTo>
                  <a:lnTo>
                    <a:pt x="446385" y="454674"/>
                  </a:lnTo>
                  <a:close/>
                  <a:moveTo>
                    <a:pt x="463750" y="337170"/>
                  </a:moveTo>
                  <a:cubicBezTo>
                    <a:pt x="411615" y="337170"/>
                    <a:pt x="369411" y="379308"/>
                    <a:pt x="369411" y="431362"/>
                  </a:cubicBezTo>
                  <a:cubicBezTo>
                    <a:pt x="369411" y="483416"/>
                    <a:pt x="411615" y="525554"/>
                    <a:pt x="463750" y="525554"/>
                  </a:cubicBezTo>
                  <a:cubicBezTo>
                    <a:pt x="515884" y="525554"/>
                    <a:pt x="558088" y="483416"/>
                    <a:pt x="558088" y="431362"/>
                  </a:cubicBezTo>
                  <a:cubicBezTo>
                    <a:pt x="558088" y="379308"/>
                    <a:pt x="515884" y="337170"/>
                    <a:pt x="463750" y="337170"/>
                  </a:cubicBezTo>
                  <a:close/>
                  <a:moveTo>
                    <a:pt x="463750" y="297510"/>
                  </a:moveTo>
                  <a:cubicBezTo>
                    <a:pt x="537731" y="297510"/>
                    <a:pt x="597810" y="357496"/>
                    <a:pt x="597810" y="431362"/>
                  </a:cubicBezTo>
                  <a:cubicBezTo>
                    <a:pt x="597810" y="505228"/>
                    <a:pt x="537731" y="565214"/>
                    <a:pt x="463750" y="565214"/>
                  </a:cubicBezTo>
                  <a:cubicBezTo>
                    <a:pt x="437931" y="565214"/>
                    <a:pt x="414098" y="557778"/>
                    <a:pt x="393740" y="545384"/>
                  </a:cubicBezTo>
                  <a:lnTo>
                    <a:pt x="0" y="545384"/>
                  </a:lnTo>
                  <a:lnTo>
                    <a:pt x="97318" y="383274"/>
                  </a:lnTo>
                  <a:cubicBezTo>
                    <a:pt x="103276" y="373359"/>
                    <a:pt x="112214" y="365923"/>
                    <a:pt x="122144" y="361957"/>
                  </a:cubicBezTo>
                  <a:lnTo>
                    <a:pt x="190167" y="330725"/>
                  </a:lnTo>
                  <a:lnTo>
                    <a:pt x="222937" y="302963"/>
                  </a:lnTo>
                  <a:lnTo>
                    <a:pt x="279541" y="358983"/>
                  </a:lnTo>
                  <a:lnTo>
                    <a:pt x="335647" y="302963"/>
                  </a:lnTo>
                  <a:lnTo>
                    <a:pt x="368418" y="330725"/>
                  </a:lnTo>
                  <a:lnTo>
                    <a:pt x="373383" y="332708"/>
                  </a:lnTo>
                  <a:cubicBezTo>
                    <a:pt x="397216" y="310895"/>
                    <a:pt x="428993" y="297510"/>
                    <a:pt x="463750" y="297510"/>
                  </a:cubicBezTo>
                  <a:close/>
                  <a:moveTo>
                    <a:pt x="279051" y="0"/>
                  </a:moveTo>
                  <a:cubicBezTo>
                    <a:pt x="279051" y="0"/>
                    <a:pt x="279547" y="0"/>
                    <a:pt x="279547" y="0"/>
                  </a:cubicBezTo>
                  <a:cubicBezTo>
                    <a:pt x="279547" y="0"/>
                    <a:pt x="279547" y="0"/>
                    <a:pt x="280044" y="0"/>
                  </a:cubicBezTo>
                  <a:cubicBezTo>
                    <a:pt x="360485" y="1983"/>
                    <a:pt x="409644" y="47602"/>
                    <a:pt x="408651" y="126938"/>
                  </a:cubicBezTo>
                  <a:cubicBezTo>
                    <a:pt x="407658" y="241481"/>
                    <a:pt x="359492" y="310900"/>
                    <a:pt x="279547" y="309908"/>
                  </a:cubicBezTo>
                  <a:cubicBezTo>
                    <a:pt x="279547" y="309908"/>
                    <a:pt x="279051" y="309908"/>
                    <a:pt x="279051" y="309908"/>
                  </a:cubicBezTo>
                  <a:cubicBezTo>
                    <a:pt x="199602" y="310900"/>
                    <a:pt x="151437" y="241481"/>
                    <a:pt x="149947" y="126938"/>
                  </a:cubicBezTo>
                  <a:cubicBezTo>
                    <a:pt x="148954" y="47602"/>
                    <a:pt x="198609" y="1983"/>
                    <a:pt x="279051" y="0"/>
                  </a:cubicBezTo>
                  <a:close/>
                </a:path>
              </a:pathLst>
            </a:custGeom>
            <a:solidFill>
              <a:srgbClr val="4BAF32"/>
            </a:solidFill>
            <a:ln>
              <a:noFill/>
            </a:ln>
          </p:spPr>
          <p:txBody>
            <a:bodyPr/>
            <a:lstStyle/>
            <a:p>
              <a:endParaRPr lang="zh-CN" altLang="en-US" dirty="0"/>
            </a:p>
          </p:txBody>
        </p:sp>
        <p:sp>
          <p:nvSpPr>
            <p:cNvPr id="28" name="椭圆 27">
              <a:extLst>
                <a:ext uri="{FF2B5EF4-FFF2-40B4-BE49-F238E27FC236}">
                  <a16:creationId xmlns:a16="http://schemas.microsoft.com/office/drawing/2014/main" id="{F73B3D3C-33CD-4340-B990-9A55FBC8F5E0}"/>
                </a:ext>
              </a:extLst>
            </p:cNvPr>
            <p:cNvSpPr/>
            <p:nvPr/>
          </p:nvSpPr>
          <p:spPr>
            <a:xfrm>
              <a:off x="2350501" y="1905984"/>
              <a:ext cx="837398" cy="837398"/>
            </a:xfrm>
            <a:prstGeom prst="ellipse">
              <a:avLst/>
            </a:prstGeom>
            <a:noFill/>
            <a:ln>
              <a:solidFill>
                <a:srgbClr val="4BAF3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29" name="TextBox 23">
            <a:extLst>
              <a:ext uri="{FF2B5EF4-FFF2-40B4-BE49-F238E27FC236}">
                <a16:creationId xmlns:a16="http://schemas.microsoft.com/office/drawing/2014/main" id="{C120D33A-FDA5-4C4F-A7A0-62C16A2EB594}"/>
              </a:ext>
            </a:extLst>
          </p:cNvPr>
          <p:cNvSpPr txBox="1"/>
          <p:nvPr/>
        </p:nvSpPr>
        <p:spPr>
          <a:xfrm>
            <a:off x="1991585" y="1746152"/>
            <a:ext cx="1337762"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1800" kern="0" dirty="0">
                <a:solidFill>
                  <a:srgbClr val="4BAF32"/>
                </a:solidFill>
                <a:latin typeface="微软雅黑" panose="020B0503020204020204" pitchFamily="34" charset="-122"/>
                <a:ea typeface="微软雅黑" panose="020B0503020204020204" pitchFamily="34" charset="-122"/>
              </a:rPr>
              <a:t>班后会定义</a:t>
            </a:r>
          </a:p>
        </p:txBody>
      </p:sp>
      <p:sp>
        <p:nvSpPr>
          <p:cNvPr id="31" name="TextBox 23">
            <a:extLst>
              <a:ext uri="{FF2B5EF4-FFF2-40B4-BE49-F238E27FC236}">
                <a16:creationId xmlns:a16="http://schemas.microsoft.com/office/drawing/2014/main" id="{FA394D84-66B8-4E16-A6EB-3AABE9B4F9A3}"/>
              </a:ext>
            </a:extLst>
          </p:cNvPr>
          <p:cNvSpPr txBox="1"/>
          <p:nvPr/>
        </p:nvSpPr>
        <p:spPr>
          <a:xfrm>
            <a:off x="2014770" y="2107122"/>
            <a:ext cx="8398333" cy="3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4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一天工作结束或告一段落，在下班前有班组长主持召开的一次班组会。</a:t>
            </a:r>
          </a:p>
        </p:txBody>
      </p:sp>
      <p:grpSp>
        <p:nvGrpSpPr>
          <p:cNvPr id="34" name="组合 33">
            <a:extLst>
              <a:ext uri="{FF2B5EF4-FFF2-40B4-BE49-F238E27FC236}">
                <a16:creationId xmlns:a16="http://schemas.microsoft.com/office/drawing/2014/main" id="{49E784F0-FC03-49C8-9EF5-03CBD7933A86}"/>
              </a:ext>
            </a:extLst>
          </p:cNvPr>
          <p:cNvGrpSpPr/>
          <p:nvPr/>
        </p:nvGrpSpPr>
        <p:grpSpPr>
          <a:xfrm>
            <a:off x="1395106" y="3235438"/>
            <a:ext cx="545863" cy="545863"/>
            <a:chOff x="6121742" y="1905984"/>
            <a:chExt cx="837398" cy="837398"/>
          </a:xfrm>
        </p:grpSpPr>
        <p:sp>
          <p:nvSpPr>
            <p:cNvPr id="37" name="time-control-interface-symbol-of-an-user_51574">
              <a:extLst>
                <a:ext uri="{FF2B5EF4-FFF2-40B4-BE49-F238E27FC236}">
                  <a16:creationId xmlns:a16="http://schemas.microsoft.com/office/drawing/2014/main" id="{69CD560B-0D6E-4666-A6F8-3AEF33A95607}"/>
                </a:ext>
              </a:extLst>
            </p:cNvPr>
            <p:cNvSpPr>
              <a:spLocks noChangeAspect="1"/>
            </p:cNvSpPr>
            <p:nvPr/>
          </p:nvSpPr>
          <p:spPr bwMode="auto">
            <a:xfrm>
              <a:off x="6302204" y="2160993"/>
              <a:ext cx="493976" cy="324394"/>
            </a:xfrm>
            <a:custGeom>
              <a:avLst/>
              <a:gdLst>
                <a:gd name="connsiteX0" fmla="*/ 271096 w 607655"/>
                <a:gd name="connsiteY0" fmla="*/ 321406 h 399048"/>
                <a:gd name="connsiteX1" fmla="*/ 247006 w 607655"/>
                <a:gd name="connsiteY1" fmla="*/ 345407 h 399048"/>
                <a:gd name="connsiteX2" fmla="*/ 271096 w 607655"/>
                <a:gd name="connsiteY2" fmla="*/ 369408 h 399048"/>
                <a:gd name="connsiteX3" fmla="*/ 295138 w 607655"/>
                <a:gd name="connsiteY3" fmla="*/ 345407 h 399048"/>
                <a:gd name="connsiteX4" fmla="*/ 271096 w 607655"/>
                <a:gd name="connsiteY4" fmla="*/ 321406 h 399048"/>
                <a:gd name="connsiteX5" fmla="*/ 10407 w 607655"/>
                <a:gd name="connsiteY5" fmla="*/ 277943 h 399048"/>
                <a:gd name="connsiteX6" fmla="*/ 31702 w 607655"/>
                <a:gd name="connsiteY6" fmla="*/ 283598 h 399048"/>
                <a:gd name="connsiteX7" fmla="*/ 33908 w 607655"/>
                <a:gd name="connsiteY7" fmla="*/ 287624 h 399048"/>
                <a:gd name="connsiteX8" fmla="*/ 32997 w 607655"/>
                <a:gd name="connsiteY8" fmla="*/ 290308 h 399048"/>
                <a:gd name="connsiteX9" fmla="*/ 31990 w 607655"/>
                <a:gd name="connsiteY9" fmla="*/ 293375 h 399048"/>
                <a:gd name="connsiteX10" fmla="*/ 30935 w 607655"/>
                <a:gd name="connsiteY10" fmla="*/ 296825 h 399048"/>
                <a:gd name="connsiteX11" fmla="*/ 29784 w 607655"/>
                <a:gd name="connsiteY11" fmla="*/ 300659 h 399048"/>
                <a:gd name="connsiteX12" fmla="*/ 29160 w 607655"/>
                <a:gd name="connsiteY12" fmla="*/ 302768 h 399048"/>
                <a:gd name="connsiteX13" fmla="*/ 28585 w 607655"/>
                <a:gd name="connsiteY13" fmla="*/ 305068 h 399048"/>
                <a:gd name="connsiteX14" fmla="*/ 26091 w 607655"/>
                <a:gd name="connsiteY14" fmla="*/ 315133 h 399048"/>
                <a:gd name="connsiteX15" fmla="*/ 24844 w 607655"/>
                <a:gd name="connsiteY15" fmla="*/ 320644 h 399048"/>
                <a:gd name="connsiteX16" fmla="*/ 23741 w 607655"/>
                <a:gd name="connsiteY16" fmla="*/ 326491 h 399048"/>
                <a:gd name="connsiteX17" fmla="*/ 21726 w 607655"/>
                <a:gd name="connsiteY17" fmla="*/ 338759 h 399048"/>
                <a:gd name="connsiteX18" fmla="*/ 21486 w 607655"/>
                <a:gd name="connsiteY18" fmla="*/ 340341 h 399048"/>
                <a:gd name="connsiteX19" fmla="*/ 21295 w 607655"/>
                <a:gd name="connsiteY19" fmla="*/ 341922 h 399048"/>
                <a:gd name="connsiteX20" fmla="*/ 20959 w 607655"/>
                <a:gd name="connsiteY20" fmla="*/ 345133 h 399048"/>
                <a:gd name="connsiteX21" fmla="*/ 20575 w 607655"/>
                <a:gd name="connsiteY21" fmla="*/ 348344 h 399048"/>
                <a:gd name="connsiteX22" fmla="*/ 20383 w 607655"/>
                <a:gd name="connsiteY22" fmla="*/ 349973 h 399048"/>
                <a:gd name="connsiteX23" fmla="*/ 20239 w 607655"/>
                <a:gd name="connsiteY23" fmla="*/ 351555 h 399048"/>
                <a:gd name="connsiteX24" fmla="*/ 19760 w 607655"/>
                <a:gd name="connsiteY24" fmla="*/ 358025 h 399048"/>
                <a:gd name="connsiteX25" fmla="*/ 19616 w 607655"/>
                <a:gd name="connsiteY25" fmla="*/ 359654 h 399048"/>
                <a:gd name="connsiteX26" fmla="*/ 19616 w 607655"/>
                <a:gd name="connsiteY26" fmla="*/ 359846 h 399048"/>
                <a:gd name="connsiteX27" fmla="*/ 19568 w 607655"/>
                <a:gd name="connsiteY27" fmla="*/ 359942 h 399048"/>
                <a:gd name="connsiteX28" fmla="*/ 19568 w 607655"/>
                <a:gd name="connsiteY28" fmla="*/ 360325 h 399048"/>
                <a:gd name="connsiteX29" fmla="*/ 19520 w 607655"/>
                <a:gd name="connsiteY29" fmla="*/ 361188 h 399048"/>
                <a:gd name="connsiteX30" fmla="*/ 19376 w 607655"/>
                <a:gd name="connsiteY30" fmla="*/ 364495 h 399048"/>
                <a:gd name="connsiteX31" fmla="*/ 19232 w 607655"/>
                <a:gd name="connsiteY31" fmla="*/ 367801 h 399048"/>
                <a:gd name="connsiteX32" fmla="*/ 19136 w 607655"/>
                <a:gd name="connsiteY32" fmla="*/ 370869 h 399048"/>
                <a:gd name="connsiteX33" fmla="*/ 19088 w 607655"/>
                <a:gd name="connsiteY33" fmla="*/ 373984 h 399048"/>
                <a:gd name="connsiteX34" fmla="*/ 19040 w 607655"/>
                <a:gd name="connsiteY34" fmla="*/ 375469 h 399048"/>
                <a:gd name="connsiteX35" fmla="*/ 19040 w 607655"/>
                <a:gd name="connsiteY35" fmla="*/ 377003 h 399048"/>
                <a:gd name="connsiteX36" fmla="*/ 19088 w 607655"/>
                <a:gd name="connsiteY36" fmla="*/ 383041 h 399048"/>
                <a:gd name="connsiteX37" fmla="*/ 19280 w 607655"/>
                <a:gd name="connsiteY37" fmla="*/ 388792 h 399048"/>
                <a:gd name="connsiteX38" fmla="*/ 19568 w 607655"/>
                <a:gd name="connsiteY38" fmla="*/ 394256 h 399048"/>
                <a:gd name="connsiteX39" fmla="*/ 19664 w 607655"/>
                <a:gd name="connsiteY39" fmla="*/ 395693 h 399048"/>
                <a:gd name="connsiteX40" fmla="*/ 16498 w 607655"/>
                <a:gd name="connsiteY40" fmla="*/ 399048 h 399048"/>
                <a:gd name="connsiteX41" fmla="*/ 8009 w 607655"/>
                <a:gd name="connsiteY41" fmla="*/ 399048 h 399048"/>
                <a:gd name="connsiteX42" fmla="*/ 4892 w 607655"/>
                <a:gd name="connsiteY42" fmla="*/ 396460 h 399048"/>
                <a:gd name="connsiteX43" fmla="*/ 4796 w 607655"/>
                <a:gd name="connsiteY43" fmla="*/ 396029 h 399048"/>
                <a:gd name="connsiteX44" fmla="*/ 3837 w 607655"/>
                <a:gd name="connsiteY44" fmla="*/ 390374 h 399048"/>
                <a:gd name="connsiteX45" fmla="*/ 2925 w 607655"/>
                <a:gd name="connsiteY45" fmla="*/ 384335 h 399048"/>
                <a:gd name="connsiteX46" fmla="*/ 2110 w 607655"/>
                <a:gd name="connsiteY46" fmla="*/ 378057 h 399048"/>
                <a:gd name="connsiteX47" fmla="*/ 1918 w 607655"/>
                <a:gd name="connsiteY47" fmla="*/ 376428 h 399048"/>
                <a:gd name="connsiteX48" fmla="*/ 1726 w 607655"/>
                <a:gd name="connsiteY48" fmla="*/ 374750 h 399048"/>
                <a:gd name="connsiteX49" fmla="*/ 1391 w 607655"/>
                <a:gd name="connsiteY49" fmla="*/ 371396 h 399048"/>
                <a:gd name="connsiteX50" fmla="*/ 1055 w 607655"/>
                <a:gd name="connsiteY50" fmla="*/ 368041 h 399048"/>
                <a:gd name="connsiteX51" fmla="*/ 815 w 607655"/>
                <a:gd name="connsiteY51" fmla="*/ 364734 h 399048"/>
                <a:gd name="connsiteX52" fmla="*/ 575 w 607655"/>
                <a:gd name="connsiteY52" fmla="*/ 361427 h 399048"/>
                <a:gd name="connsiteX53" fmla="*/ 527 w 607655"/>
                <a:gd name="connsiteY53" fmla="*/ 360613 h 399048"/>
                <a:gd name="connsiteX54" fmla="*/ 479 w 607655"/>
                <a:gd name="connsiteY54" fmla="*/ 360181 h 399048"/>
                <a:gd name="connsiteX55" fmla="*/ 479 w 607655"/>
                <a:gd name="connsiteY55" fmla="*/ 359606 h 399048"/>
                <a:gd name="connsiteX56" fmla="*/ 384 w 607655"/>
                <a:gd name="connsiteY56" fmla="*/ 357929 h 399048"/>
                <a:gd name="connsiteX57" fmla="*/ 144 w 607655"/>
                <a:gd name="connsiteY57" fmla="*/ 350980 h 399048"/>
                <a:gd name="connsiteX58" fmla="*/ 48 w 607655"/>
                <a:gd name="connsiteY58" fmla="*/ 349255 h 399048"/>
                <a:gd name="connsiteX59" fmla="*/ 48 w 607655"/>
                <a:gd name="connsiteY59" fmla="*/ 347529 h 399048"/>
                <a:gd name="connsiteX60" fmla="*/ 48 w 607655"/>
                <a:gd name="connsiteY60" fmla="*/ 344031 h 399048"/>
                <a:gd name="connsiteX61" fmla="*/ 0 w 607655"/>
                <a:gd name="connsiteY61" fmla="*/ 340580 h 399048"/>
                <a:gd name="connsiteX62" fmla="*/ 0 w 607655"/>
                <a:gd name="connsiteY62" fmla="*/ 338855 h 399048"/>
                <a:gd name="connsiteX63" fmla="*/ 48 w 607655"/>
                <a:gd name="connsiteY63" fmla="*/ 337130 h 399048"/>
                <a:gd name="connsiteX64" fmla="*/ 575 w 607655"/>
                <a:gd name="connsiteY64" fmla="*/ 323711 h 399048"/>
                <a:gd name="connsiteX65" fmla="*/ 1055 w 607655"/>
                <a:gd name="connsiteY65" fmla="*/ 317289 h 399048"/>
                <a:gd name="connsiteX66" fmla="*/ 1631 w 607655"/>
                <a:gd name="connsiteY66" fmla="*/ 311155 h 399048"/>
                <a:gd name="connsiteX67" fmla="*/ 3021 w 607655"/>
                <a:gd name="connsiteY67" fmla="*/ 299893 h 399048"/>
                <a:gd name="connsiteX68" fmla="*/ 3357 w 607655"/>
                <a:gd name="connsiteY68" fmla="*/ 297353 h 399048"/>
                <a:gd name="connsiteX69" fmla="*/ 3789 w 607655"/>
                <a:gd name="connsiteY69" fmla="*/ 294861 h 399048"/>
                <a:gd name="connsiteX70" fmla="*/ 4556 w 607655"/>
                <a:gd name="connsiteY70" fmla="*/ 290308 h 399048"/>
                <a:gd name="connsiteX71" fmla="*/ 5276 w 607655"/>
                <a:gd name="connsiteY71" fmla="*/ 286282 h 399048"/>
                <a:gd name="connsiteX72" fmla="*/ 5947 w 607655"/>
                <a:gd name="connsiteY72" fmla="*/ 283119 h 399048"/>
                <a:gd name="connsiteX73" fmla="*/ 6475 w 607655"/>
                <a:gd name="connsiteY73" fmla="*/ 280339 h 399048"/>
                <a:gd name="connsiteX74" fmla="*/ 10407 w 607655"/>
                <a:gd name="connsiteY74" fmla="*/ 277943 h 399048"/>
                <a:gd name="connsiteX75" fmla="*/ 586319 w 607655"/>
                <a:gd name="connsiteY75" fmla="*/ 266251 h 399048"/>
                <a:gd name="connsiteX76" fmla="*/ 590156 w 607655"/>
                <a:gd name="connsiteY76" fmla="*/ 268311 h 399048"/>
                <a:gd name="connsiteX77" fmla="*/ 591499 w 607655"/>
                <a:gd name="connsiteY77" fmla="*/ 272431 h 399048"/>
                <a:gd name="connsiteX78" fmla="*/ 592698 w 607655"/>
                <a:gd name="connsiteY78" fmla="*/ 276168 h 399048"/>
                <a:gd name="connsiteX79" fmla="*/ 593945 w 607655"/>
                <a:gd name="connsiteY79" fmla="*/ 280575 h 399048"/>
                <a:gd name="connsiteX80" fmla="*/ 595384 w 607655"/>
                <a:gd name="connsiteY80" fmla="*/ 285557 h 399048"/>
                <a:gd name="connsiteX81" fmla="*/ 596151 w 607655"/>
                <a:gd name="connsiteY81" fmla="*/ 288288 h 399048"/>
                <a:gd name="connsiteX82" fmla="*/ 596822 w 607655"/>
                <a:gd name="connsiteY82" fmla="*/ 291163 h 399048"/>
                <a:gd name="connsiteX83" fmla="*/ 599796 w 607655"/>
                <a:gd name="connsiteY83" fmla="*/ 303858 h 399048"/>
                <a:gd name="connsiteX84" fmla="*/ 601283 w 607655"/>
                <a:gd name="connsiteY84" fmla="*/ 310804 h 399048"/>
                <a:gd name="connsiteX85" fmla="*/ 602577 w 607655"/>
                <a:gd name="connsiteY85" fmla="*/ 318134 h 399048"/>
                <a:gd name="connsiteX86" fmla="*/ 604880 w 607655"/>
                <a:gd name="connsiteY86" fmla="*/ 333560 h 399048"/>
                <a:gd name="connsiteX87" fmla="*/ 605119 w 607655"/>
                <a:gd name="connsiteY87" fmla="*/ 335524 h 399048"/>
                <a:gd name="connsiteX88" fmla="*/ 605359 w 607655"/>
                <a:gd name="connsiteY88" fmla="*/ 337680 h 399048"/>
                <a:gd name="connsiteX89" fmla="*/ 605791 w 607655"/>
                <a:gd name="connsiteY89" fmla="*/ 342039 h 399048"/>
                <a:gd name="connsiteX90" fmla="*/ 606222 w 607655"/>
                <a:gd name="connsiteY90" fmla="*/ 346399 h 399048"/>
                <a:gd name="connsiteX91" fmla="*/ 606414 w 607655"/>
                <a:gd name="connsiteY91" fmla="*/ 348602 h 399048"/>
                <a:gd name="connsiteX92" fmla="*/ 606510 w 607655"/>
                <a:gd name="connsiteY92" fmla="*/ 350279 h 399048"/>
                <a:gd name="connsiteX93" fmla="*/ 607038 w 607655"/>
                <a:gd name="connsiteY93" fmla="*/ 356986 h 399048"/>
                <a:gd name="connsiteX94" fmla="*/ 607182 w 607655"/>
                <a:gd name="connsiteY94" fmla="*/ 358663 h 399048"/>
                <a:gd name="connsiteX95" fmla="*/ 607182 w 607655"/>
                <a:gd name="connsiteY95" fmla="*/ 358854 h 399048"/>
                <a:gd name="connsiteX96" fmla="*/ 607182 w 607655"/>
                <a:gd name="connsiteY96" fmla="*/ 358902 h 399048"/>
                <a:gd name="connsiteX97" fmla="*/ 607230 w 607655"/>
                <a:gd name="connsiteY97" fmla="*/ 360052 h 399048"/>
                <a:gd name="connsiteX98" fmla="*/ 607230 w 607655"/>
                <a:gd name="connsiteY98" fmla="*/ 360148 h 399048"/>
                <a:gd name="connsiteX99" fmla="*/ 607230 w 607655"/>
                <a:gd name="connsiteY99" fmla="*/ 360675 h 399048"/>
                <a:gd name="connsiteX100" fmla="*/ 607277 w 607655"/>
                <a:gd name="connsiteY100" fmla="*/ 361681 h 399048"/>
                <a:gd name="connsiteX101" fmla="*/ 607421 w 607655"/>
                <a:gd name="connsiteY101" fmla="*/ 365657 h 399048"/>
                <a:gd name="connsiteX102" fmla="*/ 607565 w 607655"/>
                <a:gd name="connsiteY102" fmla="*/ 369633 h 399048"/>
                <a:gd name="connsiteX103" fmla="*/ 607613 w 607655"/>
                <a:gd name="connsiteY103" fmla="*/ 373562 h 399048"/>
                <a:gd name="connsiteX104" fmla="*/ 607613 w 607655"/>
                <a:gd name="connsiteY104" fmla="*/ 381323 h 399048"/>
                <a:gd name="connsiteX105" fmla="*/ 607469 w 607655"/>
                <a:gd name="connsiteY105" fmla="*/ 388844 h 399048"/>
                <a:gd name="connsiteX106" fmla="*/ 607134 w 607655"/>
                <a:gd name="connsiteY106" fmla="*/ 396030 h 399048"/>
                <a:gd name="connsiteX107" fmla="*/ 604016 w 607655"/>
                <a:gd name="connsiteY107" fmla="*/ 399048 h 399048"/>
                <a:gd name="connsiteX108" fmla="*/ 478363 w 607655"/>
                <a:gd name="connsiteY108" fmla="*/ 399048 h 399048"/>
                <a:gd name="connsiteX109" fmla="*/ 478603 w 607655"/>
                <a:gd name="connsiteY109" fmla="*/ 398281 h 399048"/>
                <a:gd name="connsiteX110" fmla="*/ 478987 w 607655"/>
                <a:gd name="connsiteY110" fmla="*/ 396892 h 399048"/>
                <a:gd name="connsiteX111" fmla="*/ 479370 w 607655"/>
                <a:gd name="connsiteY111" fmla="*/ 395215 h 399048"/>
                <a:gd name="connsiteX112" fmla="*/ 480186 w 607655"/>
                <a:gd name="connsiteY112" fmla="*/ 391575 h 399048"/>
                <a:gd name="connsiteX113" fmla="*/ 481049 w 607655"/>
                <a:gd name="connsiteY113" fmla="*/ 387550 h 399048"/>
                <a:gd name="connsiteX114" fmla="*/ 481864 w 607655"/>
                <a:gd name="connsiteY114" fmla="*/ 383239 h 399048"/>
                <a:gd name="connsiteX115" fmla="*/ 482631 w 607655"/>
                <a:gd name="connsiteY115" fmla="*/ 378688 h 399048"/>
                <a:gd name="connsiteX116" fmla="*/ 483351 w 607655"/>
                <a:gd name="connsiteY116" fmla="*/ 373849 h 399048"/>
                <a:gd name="connsiteX117" fmla="*/ 483974 w 607655"/>
                <a:gd name="connsiteY117" fmla="*/ 368867 h 399048"/>
                <a:gd name="connsiteX118" fmla="*/ 484262 w 607655"/>
                <a:gd name="connsiteY118" fmla="*/ 366280 h 399048"/>
                <a:gd name="connsiteX119" fmla="*/ 484502 w 607655"/>
                <a:gd name="connsiteY119" fmla="*/ 363693 h 399048"/>
                <a:gd name="connsiteX120" fmla="*/ 484742 w 607655"/>
                <a:gd name="connsiteY120" fmla="*/ 361106 h 399048"/>
                <a:gd name="connsiteX121" fmla="*/ 484790 w 607655"/>
                <a:gd name="connsiteY121" fmla="*/ 360435 h 399048"/>
                <a:gd name="connsiteX122" fmla="*/ 484838 w 607655"/>
                <a:gd name="connsiteY122" fmla="*/ 360100 h 399048"/>
                <a:gd name="connsiteX123" fmla="*/ 484838 w 607655"/>
                <a:gd name="connsiteY123" fmla="*/ 360962 h 399048"/>
                <a:gd name="connsiteX124" fmla="*/ 484886 w 607655"/>
                <a:gd name="connsiteY124" fmla="*/ 360771 h 399048"/>
                <a:gd name="connsiteX125" fmla="*/ 484934 w 607655"/>
                <a:gd name="connsiteY125" fmla="*/ 359094 h 399048"/>
                <a:gd name="connsiteX126" fmla="*/ 485221 w 607655"/>
                <a:gd name="connsiteY126" fmla="*/ 352387 h 399048"/>
                <a:gd name="connsiteX127" fmla="*/ 485317 w 607655"/>
                <a:gd name="connsiteY127" fmla="*/ 350758 h 399048"/>
                <a:gd name="connsiteX128" fmla="*/ 485317 w 607655"/>
                <a:gd name="connsiteY128" fmla="*/ 349608 h 399048"/>
                <a:gd name="connsiteX129" fmla="*/ 485365 w 607655"/>
                <a:gd name="connsiteY129" fmla="*/ 347261 h 399048"/>
                <a:gd name="connsiteX130" fmla="*/ 485461 w 607655"/>
                <a:gd name="connsiteY130" fmla="*/ 344962 h 399048"/>
                <a:gd name="connsiteX131" fmla="*/ 485509 w 607655"/>
                <a:gd name="connsiteY131" fmla="*/ 343812 h 399048"/>
                <a:gd name="connsiteX132" fmla="*/ 485509 w 607655"/>
                <a:gd name="connsiteY132" fmla="*/ 342518 h 399048"/>
                <a:gd name="connsiteX133" fmla="*/ 485269 w 607655"/>
                <a:gd name="connsiteY133" fmla="*/ 332218 h 399048"/>
                <a:gd name="connsiteX134" fmla="*/ 485029 w 607655"/>
                <a:gd name="connsiteY134" fmla="*/ 327284 h 399048"/>
                <a:gd name="connsiteX135" fmla="*/ 484646 w 607655"/>
                <a:gd name="connsiteY135" fmla="*/ 322589 h 399048"/>
                <a:gd name="connsiteX136" fmla="*/ 483735 w 607655"/>
                <a:gd name="connsiteY136" fmla="*/ 313966 h 399048"/>
                <a:gd name="connsiteX137" fmla="*/ 483495 w 607655"/>
                <a:gd name="connsiteY137" fmla="*/ 312002 h 399048"/>
                <a:gd name="connsiteX138" fmla="*/ 483207 w 607655"/>
                <a:gd name="connsiteY138" fmla="*/ 310181 h 399048"/>
                <a:gd name="connsiteX139" fmla="*/ 482679 w 607655"/>
                <a:gd name="connsiteY139" fmla="*/ 306732 h 399048"/>
                <a:gd name="connsiteX140" fmla="*/ 482248 w 607655"/>
                <a:gd name="connsiteY140" fmla="*/ 303714 h 399048"/>
                <a:gd name="connsiteX141" fmla="*/ 481720 w 607655"/>
                <a:gd name="connsiteY141" fmla="*/ 301127 h 399048"/>
                <a:gd name="connsiteX142" fmla="*/ 481337 w 607655"/>
                <a:gd name="connsiteY142" fmla="*/ 299115 h 399048"/>
                <a:gd name="connsiteX143" fmla="*/ 483591 w 607655"/>
                <a:gd name="connsiteY143" fmla="*/ 295522 h 399048"/>
                <a:gd name="connsiteX144" fmla="*/ 93138 w 607655"/>
                <a:gd name="connsiteY144" fmla="*/ 125793 h 399048"/>
                <a:gd name="connsiteX145" fmla="*/ 97743 w 607655"/>
                <a:gd name="connsiteY145" fmla="*/ 126033 h 399048"/>
                <a:gd name="connsiteX146" fmla="*/ 125184 w 607655"/>
                <a:gd name="connsiteY146" fmla="*/ 158170 h 399048"/>
                <a:gd name="connsiteX147" fmla="*/ 124704 w 607655"/>
                <a:gd name="connsiteY147" fmla="*/ 162720 h 399048"/>
                <a:gd name="connsiteX148" fmla="*/ 122449 w 607655"/>
                <a:gd name="connsiteY148" fmla="*/ 164396 h 399048"/>
                <a:gd name="connsiteX149" fmla="*/ 121202 w 607655"/>
                <a:gd name="connsiteY149" fmla="*/ 165354 h 399048"/>
                <a:gd name="connsiteX150" fmla="*/ 119907 w 607655"/>
                <a:gd name="connsiteY150" fmla="*/ 166312 h 399048"/>
                <a:gd name="connsiteX151" fmla="*/ 117316 w 607655"/>
                <a:gd name="connsiteY151" fmla="*/ 168371 h 399048"/>
                <a:gd name="connsiteX152" fmla="*/ 114342 w 607655"/>
                <a:gd name="connsiteY152" fmla="*/ 170718 h 399048"/>
                <a:gd name="connsiteX153" fmla="*/ 110984 w 607655"/>
                <a:gd name="connsiteY153" fmla="*/ 173592 h 399048"/>
                <a:gd name="connsiteX154" fmla="*/ 107386 w 607655"/>
                <a:gd name="connsiteY154" fmla="*/ 176705 h 399048"/>
                <a:gd name="connsiteX155" fmla="*/ 103548 w 607655"/>
                <a:gd name="connsiteY155" fmla="*/ 180201 h 399048"/>
                <a:gd name="connsiteX156" fmla="*/ 99614 w 607655"/>
                <a:gd name="connsiteY156" fmla="*/ 183937 h 399048"/>
                <a:gd name="connsiteX157" fmla="*/ 95537 w 607655"/>
                <a:gd name="connsiteY157" fmla="*/ 187912 h 399048"/>
                <a:gd name="connsiteX158" fmla="*/ 91411 w 607655"/>
                <a:gd name="connsiteY158" fmla="*/ 192175 h 399048"/>
                <a:gd name="connsiteX159" fmla="*/ 89396 w 607655"/>
                <a:gd name="connsiteY159" fmla="*/ 194330 h 399048"/>
                <a:gd name="connsiteX160" fmla="*/ 87333 w 607655"/>
                <a:gd name="connsiteY160" fmla="*/ 196629 h 399048"/>
                <a:gd name="connsiteX161" fmla="*/ 85270 w 607655"/>
                <a:gd name="connsiteY161" fmla="*/ 198880 h 399048"/>
                <a:gd name="connsiteX162" fmla="*/ 83256 w 607655"/>
                <a:gd name="connsiteY162" fmla="*/ 201227 h 399048"/>
                <a:gd name="connsiteX163" fmla="*/ 79226 w 607655"/>
                <a:gd name="connsiteY163" fmla="*/ 205968 h 399048"/>
                <a:gd name="connsiteX164" fmla="*/ 75340 w 607655"/>
                <a:gd name="connsiteY164" fmla="*/ 210854 h 399048"/>
                <a:gd name="connsiteX165" fmla="*/ 74381 w 607655"/>
                <a:gd name="connsiteY165" fmla="*/ 212051 h 399048"/>
                <a:gd name="connsiteX166" fmla="*/ 73469 w 607655"/>
                <a:gd name="connsiteY166" fmla="*/ 213296 h 399048"/>
                <a:gd name="connsiteX167" fmla="*/ 71598 w 607655"/>
                <a:gd name="connsiteY167" fmla="*/ 215787 h 399048"/>
                <a:gd name="connsiteX168" fmla="*/ 64642 w 607655"/>
                <a:gd name="connsiteY168" fmla="*/ 225605 h 399048"/>
                <a:gd name="connsiteX169" fmla="*/ 61476 w 607655"/>
                <a:gd name="connsiteY169" fmla="*/ 230490 h 399048"/>
                <a:gd name="connsiteX170" fmla="*/ 59941 w 607655"/>
                <a:gd name="connsiteY170" fmla="*/ 232837 h 399048"/>
                <a:gd name="connsiteX171" fmla="*/ 58550 w 607655"/>
                <a:gd name="connsiteY171" fmla="*/ 235184 h 399048"/>
                <a:gd name="connsiteX172" fmla="*/ 55815 w 607655"/>
                <a:gd name="connsiteY172" fmla="*/ 239686 h 399048"/>
                <a:gd name="connsiteX173" fmla="*/ 53417 w 607655"/>
                <a:gd name="connsiteY173" fmla="*/ 243948 h 399048"/>
                <a:gd name="connsiteX174" fmla="*/ 51210 w 607655"/>
                <a:gd name="connsiteY174" fmla="*/ 247924 h 399048"/>
                <a:gd name="connsiteX175" fmla="*/ 49339 w 607655"/>
                <a:gd name="connsiteY175" fmla="*/ 251516 h 399048"/>
                <a:gd name="connsiteX176" fmla="*/ 47660 w 607655"/>
                <a:gd name="connsiteY176" fmla="*/ 254725 h 399048"/>
                <a:gd name="connsiteX177" fmla="*/ 46365 w 607655"/>
                <a:gd name="connsiteY177" fmla="*/ 257503 h 399048"/>
                <a:gd name="connsiteX178" fmla="*/ 45069 w 607655"/>
                <a:gd name="connsiteY178" fmla="*/ 260089 h 399048"/>
                <a:gd name="connsiteX179" fmla="*/ 41136 w 607655"/>
                <a:gd name="connsiteY179" fmla="*/ 261669 h 399048"/>
                <a:gd name="connsiteX180" fmla="*/ 17006 w 607655"/>
                <a:gd name="connsiteY180" fmla="*/ 252426 h 399048"/>
                <a:gd name="connsiteX181" fmla="*/ 15135 w 607655"/>
                <a:gd name="connsiteY181" fmla="*/ 248498 h 399048"/>
                <a:gd name="connsiteX182" fmla="*/ 16238 w 607655"/>
                <a:gd name="connsiteY182" fmla="*/ 245194 h 399048"/>
                <a:gd name="connsiteX183" fmla="*/ 17341 w 607655"/>
                <a:gd name="connsiteY183" fmla="*/ 241985 h 399048"/>
                <a:gd name="connsiteX184" fmla="*/ 18780 w 607655"/>
                <a:gd name="connsiteY184" fmla="*/ 238153 h 399048"/>
                <a:gd name="connsiteX185" fmla="*/ 20412 w 607655"/>
                <a:gd name="connsiteY185" fmla="*/ 233843 h 399048"/>
                <a:gd name="connsiteX186" fmla="*/ 22330 w 607655"/>
                <a:gd name="connsiteY186" fmla="*/ 229149 h 399048"/>
                <a:gd name="connsiteX187" fmla="*/ 24441 w 607655"/>
                <a:gd name="connsiteY187" fmla="*/ 223977 h 399048"/>
                <a:gd name="connsiteX188" fmla="*/ 26888 w 607655"/>
                <a:gd name="connsiteY188" fmla="*/ 218565 h 399048"/>
                <a:gd name="connsiteX189" fmla="*/ 28183 w 607655"/>
                <a:gd name="connsiteY189" fmla="*/ 215739 h 399048"/>
                <a:gd name="connsiteX190" fmla="*/ 29574 w 607655"/>
                <a:gd name="connsiteY190" fmla="*/ 212865 h 399048"/>
                <a:gd name="connsiteX191" fmla="*/ 32453 w 607655"/>
                <a:gd name="connsiteY191" fmla="*/ 206926 h 399048"/>
                <a:gd name="connsiteX192" fmla="*/ 39025 w 607655"/>
                <a:gd name="connsiteY192" fmla="*/ 194809 h 399048"/>
                <a:gd name="connsiteX193" fmla="*/ 40800 w 607655"/>
                <a:gd name="connsiteY193" fmla="*/ 191744 h 399048"/>
                <a:gd name="connsiteX194" fmla="*/ 41663 w 607655"/>
                <a:gd name="connsiteY194" fmla="*/ 190163 h 399048"/>
                <a:gd name="connsiteX195" fmla="*/ 42623 w 607655"/>
                <a:gd name="connsiteY195" fmla="*/ 188631 h 399048"/>
                <a:gd name="connsiteX196" fmla="*/ 46365 w 607655"/>
                <a:gd name="connsiteY196" fmla="*/ 182548 h 399048"/>
                <a:gd name="connsiteX197" fmla="*/ 50346 w 607655"/>
                <a:gd name="connsiteY197" fmla="*/ 176513 h 399048"/>
                <a:gd name="connsiteX198" fmla="*/ 52313 w 607655"/>
                <a:gd name="connsiteY198" fmla="*/ 173544 h 399048"/>
                <a:gd name="connsiteX199" fmla="*/ 54376 w 607655"/>
                <a:gd name="connsiteY199" fmla="*/ 170622 h 399048"/>
                <a:gd name="connsiteX200" fmla="*/ 56439 w 607655"/>
                <a:gd name="connsiteY200" fmla="*/ 167749 h 399048"/>
                <a:gd name="connsiteX201" fmla="*/ 58502 w 607655"/>
                <a:gd name="connsiteY201" fmla="*/ 164875 h 399048"/>
                <a:gd name="connsiteX202" fmla="*/ 62675 w 607655"/>
                <a:gd name="connsiteY202" fmla="*/ 159415 h 399048"/>
                <a:gd name="connsiteX203" fmla="*/ 66801 w 607655"/>
                <a:gd name="connsiteY203" fmla="*/ 154195 h 399048"/>
                <a:gd name="connsiteX204" fmla="*/ 70879 w 607655"/>
                <a:gd name="connsiteY204" fmla="*/ 149261 h 399048"/>
                <a:gd name="connsiteX205" fmla="*/ 74860 w 607655"/>
                <a:gd name="connsiteY205" fmla="*/ 144664 h 399048"/>
                <a:gd name="connsiteX206" fmla="*/ 78698 w 607655"/>
                <a:gd name="connsiteY206" fmla="*/ 140497 h 399048"/>
                <a:gd name="connsiteX207" fmla="*/ 82248 w 607655"/>
                <a:gd name="connsiteY207" fmla="*/ 136617 h 399048"/>
                <a:gd name="connsiteX208" fmla="*/ 85702 w 607655"/>
                <a:gd name="connsiteY208" fmla="*/ 133121 h 399048"/>
                <a:gd name="connsiteX209" fmla="*/ 88724 w 607655"/>
                <a:gd name="connsiteY209" fmla="*/ 130056 h 399048"/>
                <a:gd name="connsiteX210" fmla="*/ 90020 w 607655"/>
                <a:gd name="connsiteY210" fmla="*/ 128811 h 399048"/>
                <a:gd name="connsiteX211" fmla="*/ 91123 w 607655"/>
                <a:gd name="connsiteY211" fmla="*/ 127757 h 399048"/>
                <a:gd name="connsiteX212" fmla="*/ 93138 w 607655"/>
                <a:gd name="connsiteY212" fmla="*/ 125793 h 399048"/>
                <a:gd name="connsiteX213" fmla="*/ 476526 w 607655"/>
                <a:gd name="connsiteY213" fmla="*/ 108336 h 399048"/>
                <a:gd name="connsiteX214" fmla="*/ 479836 w 607655"/>
                <a:gd name="connsiteY214" fmla="*/ 110875 h 399048"/>
                <a:gd name="connsiteX215" fmla="*/ 482858 w 607655"/>
                <a:gd name="connsiteY215" fmla="*/ 113223 h 399048"/>
                <a:gd name="connsiteX216" fmla="*/ 486312 w 607655"/>
                <a:gd name="connsiteY216" fmla="*/ 116049 h 399048"/>
                <a:gd name="connsiteX217" fmla="*/ 490246 w 607655"/>
                <a:gd name="connsiteY217" fmla="*/ 119307 h 399048"/>
                <a:gd name="connsiteX218" fmla="*/ 494516 w 607655"/>
                <a:gd name="connsiteY218" fmla="*/ 122996 h 399048"/>
                <a:gd name="connsiteX219" fmla="*/ 499121 w 607655"/>
                <a:gd name="connsiteY219" fmla="*/ 127116 h 399048"/>
                <a:gd name="connsiteX220" fmla="*/ 503919 w 607655"/>
                <a:gd name="connsiteY220" fmla="*/ 131571 h 399048"/>
                <a:gd name="connsiteX221" fmla="*/ 508908 w 607655"/>
                <a:gd name="connsiteY221" fmla="*/ 136458 h 399048"/>
                <a:gd name="connsiteX222" fmla="*/ 513993 w 607655"/>
                <a:gd name="connsiteY222" fmla="*/ 141632 h 399048"/>
                <a:gd name="connsiteX223" fmla="*/ 519174 w 607655"/>
                <a:gd name="connsiteY223" fmla="*/ 147093 h 399048"/>
                <a:gd name="connsiteX224" fmla="*/ 521765 w 607655"/>
                <a:gd name="connsiteY224" fmla="*/ 149920 h 399048"/>
                <a:gd name="connsiteX225" fmla="*/ 524307 w 607655"/>
                <a:gd name="connsiteY225" fmla="*/ 152842 h 399048"/>
                <a:gd name="connsiteX226" fmla="*/ 526898 w 607655"/>
                <a:gd name="connsiteY226" fmla="*/ 155812 h 399048"/>
                <a:gd name="connsiteX227" fmla="*/ 529441 w 607655"/>
                <a:gd name="connsiteY227" fmla="*/ 158830 h 399048"/>
                <a:gd name="connsiteX228" fmla="*/ 534430 w 607655"/>
                <a:gd name="connsiteY228" fmla="*/ 164915 h 399048"/>
                <a:gd name="connsiteX229" fmla="*/ 539275 w 607655"/>
                <a:gd name="connsiteY229" fmla="*/ 171191 h 399048"/>
                <a:gd name="connsiteX230" fmla="*/ 540522 w 607655"/>
                <a:gd name="connsiteY230" fmla="*/ 172771 h 399048"/>
                <a:gd name="connsiteX231" fmla="*/ 541674 w 607655"/>
                <a:gd name="connsiteY231" fmla="*/ 174352 h 399048"/>
                <a:gd name="connsiteX232" fmla="*/ 543977 w 607655"/>
                <a:gd name="connsiteY232" fmla="*/ 177562 h 399048"/>
                <a:gd name="connsiteX233" fmla="*/ 552660 w 607655"/>
                <a:gd name="connsiteY233" fmla="*/ 190162 h 399048"/>
                <a:gd name="connsiteX234" fmla="*/ 556546 w 607655"/>
                <a:gd name="connsiteY234" fmla="*/ 196342 h 399048"/>
                <a:gd name="connsiteX235" fmla="*/ 558465 w 607655"/>
                <a:gd name="connsiteY235" fmla="*/ 199360 h 399048"/>
                <a:gd name="connsiteX236" fmla="*/ 560192 w 607655"/>
                <a:gd name="connsiteY236" fmla="*/ 202378 h 399048"/>
                <a:gd name="connsiteX237" fmla="*/ 563550 w 607655"/>
                <a:gd name="connsiteY237" fmla="*/ 208127 h 399048"/>
                <a:gd name="connsiteX238" fmla="*/ 566572 w 607655"/>
                <a:gd name="connsiteY238" fmla="*/ 213589 h 399048"/>
                <a:gd name="connsiteX239" fmla="*/ 567963 w 607655"/>
                <a:gd name="connsiteY239" fmla="*/ 216176 h 399048"/>
                <a:gd name="connsiteX240" fmla="*/ 569307 w 607655"/>
                <a:gd name="connsiteY240" fmla="*/ 218715 h 399048"/>
                <a:gd name="connsiteX241" fmla="*/ 571801 w 607655"/>
                <a:gd name="connsiteY241" fmla="*/ 223697 h 399048"/>
                <a:gd name="connsiteX242" fmla="*/ 573960 w 607655"/>
                <a:gd name="connsiteY242" fmla="*/ 228104 h 399048"/>
                <a:gd name="connsiteX243" fmla="*/ 575399 w 607655"/>
                <a:gd name="connsiteY243" fmla="*/ 231123 h 399048"/>
                <a:gd name="connsiteX244" fmla="*/ 576599 w 607655"/>
                <a:gd name="connsiteY244" fmla="*/ 233662 h 399048"/>
                <a:gd name="connsiteX245" fmla="*/ 574919 w 607655"/>
                <a:gd name="connsiteY245" fmla="*/ 237925 h 399048"/>
                <a:gd name="connsiteX246" fmla="*/ 479308 w 607655"/>
                <a:gd name="connsiteY246" fmla="*/ 276299 h 399048"/>
                <a:gd name="connsiteX247" fmla="*/ 475135 w 607655"/>
                <a:gd name="connsiteY247" fmla="*/ 274383 h 399048"/>
                <a:gd name="connsiteX248" fmla="*/ 474271 w 607655"/>
                <a:gd name="connsiteY248" fmla="*/ 271700 h 399048"/>
                <a:gd name="connsiteX249" fmla="*/ 473264 w 607655"/>
                <a:gd name="connsiteY249" fmla="*/ 268682 h 399048"/>
                <a:gd name="connsiteX250" fmla="*/ 472352 w 607655"/>
                <a:gd name="connsiteY250" fmla="*/ 266143 h 399048"/>
                <a:gd name="connsiteX251" fmla="*/ 471345 w 607655"/>
                <a:gd name="connsiteY251" fmla="*/ 263173 h 399048"/>
                <a:gd name="connsiteX252" fmla="*/ 470673 w 607655"/>
                <a:gd name="connsiteY252" fmla="*/ 261448 h 399048"/>
                <a:gd name="connsiteX253" fmla="*/ 469953 w 607655"/>
                <a:gd name="connsiteY253" fmla="*/ 259628 h 399048"/>
                <a:gd name="connsiteX254" fmla="*/ 468418 w 607655"/>
                <a:gd name="connsiteY254" fmla="*/ 255651 h 399048"/>
                <a:gd name="connsiteX255" fmla="*/ 466595 w 607655"/>
                <a:gd name="connsiteY255" fmla="*/ 251483 h 399048"/>
                <a:gd name="connsiteX256" fmla="*/ 465684 w 607655"/>
                <a:gd name="connsiteY256" fmla="*/ 249280 h 399048"/>
                <a:gd name="connsiteX257" fmla="*/ 464628 w 607655"/>
                <a:gd name="connsiteY257" fmla="*/ 247076 h 399048"/>
                <a:gd name="connsiteX258" fmla="*/ 462517 w 607655"/>
                <a:gd name="connsiteY258" fmla="*/ 242477 h 399048"/>
                <a:gd name="connsiteX259" fmla="*/ 457624 w 607655"/>
                <a:gd name="connsiteY259" fmla="*/ 233135 h 399048"/>
                <a:gd name="connsiteX260" fmla="*/ 456329 w 607655"/>
                <a:gd name="connsiteY260" fmla="*/ 230739 h 399048"/>
                <a:gd name="connsiteX261" fmla="*/ 455657 w 607655"/>
                <a:gd name="connsiteY261" fmla="*/ 229542 h 399048"/>
                <a:gd name="connsiteX262" fmla="*/ 454986 w 607655"/>
                <a:gd name="connsiteY262" fmla="*/ 228392 h 399048"/>
                <a:gd name="connsiteX263" fmla="*/ 452155 w 607655"/>
                <a:gd name="connsiteY263" fmla="*/ 223649 h 399048"/>
                <a:gd name="connsiteX264" fmla="*/ 449229 w 607655"/>
                <a:gd name="connsiteY264" fmla="*/ 219002 h 399048"/>
                <a:gd name="connsiteX265" fmla="*/ 447742 w 607655"/>
                <a:gd name="connsiteY265" fmla="*/ 216703 h 399048"/>
                <a:gd name="connsiteX266" fmla="*/ 446206 w 607655"/>
                <a:gd name="connsiteY266" fmla="*/ 214451 h 399048"/>
                <a:gd name="connsiteX267" fmla="*/ 444719 w 607655"/>
                <a:gd name="connsiteY267" fmla="*/ 212199 h 399048"/>
                <a:gd name="connsiteX268" fmla="*/ 443136 w 607655"/>
                <a:gd name="connsiteY268" fmla="*/ 209995 h 399048"/>
                <a:gd name="connsiteX269" fmla="*/ 440066 w 607655"/>
                <a:gd name="connsiteY269" fmla="*/ 205732 h 399048"/>
                <a:gd name="connsiteX270" fmla="*/ 436948 w 607655"/>
                <a:gd name="connsiteY270" fmla="*/ 201708 h 399048"/>
                <a:gd name="connsiteX271" fmla="*/ 433877 w 607655"/>
                <a:gd name="connsiteY271" fmla="*/ 197923 h 399048"/>
                <a:gd name="connsiteX272" fmla="*/ 430903 w 607655"/>
                <a:gd name="connsiteY272" fmla="*/ 194330 h 399048"/>
                <a:gd name="connsiteX273" fmla="*/ 428072 w 607655"/>
                <a:gd name="connsiteY273" fmla="*/ 191072 h 399048"/>
                <a:gd name="connsiteX274" fmla="*/ 425386 w 607655"/>
                <a:gd name="connsiteY274" fmla="*/ 188102 h 399048"/>
                <a:gd name="connsiteX275" fmla="*/ 422939 w 607655"/>
                <a:gd name="connsiteY275" fmla="*/ 185515 h 399048"/>
                <a:gd name="connsiteX276" fmla="*/ 420733 w 607655"/>
                <a:gd name="connsiteY276" fmla="*/ 183215 h 399048"/>
                <a:gd name="connsiteX277" fmla="*/ 418862 w 607655"/>
                <a:gd name="connsiteY277" fmla="*/ 181299 h 399048"/>
                <a:gd name="connsiteX278" fmla="*/ 417230 w 607655"/>
                <a:gd name="connsiteY278" fmla="*/ 179718 h 399048"/>
                <a:gd name="connsiteX279" fmla="*/ 417039 w 607655"/>
                <a:gd name="connsiteY279" fmla="*/ 175502 h 399048"/>
                <a:gd name="connsiteX280" fmla="*/ 472160 w 607655"/>
                <a:gd name="connsiteY280" fmla="*/ 108815 h 399048"/>
                <a:gd name="connsiteX281" fmla="*/ 476526 w 607655"/>
                <a:gd name="connsiteY281" fmla="*/ 108336 h 399048"/>
                <a:gd name="connsiteX282" fmla="*/ 400772 w 607655"/>
                <a:gd name="connsiteY282" fmla="*/ 66120 h 399048"/>
                <a:gd name="connsiteX283" fmla="*/ 402547 w 607655"/>
                <a:gd name="connsiteY283" fmla="*/ 66790 h 399048"/>
                <a:gd name="connsiteX284" fmla="*/ 409169 w 607655"/>
                <a:gd name="connsiteY284" fmla="*/ 69471 h 399048"/>
                <a:gd name="connsiteX285" fmla="*/ 415503 w 607655"/>
                <a:gd name="connsiteY285" fmla="*/ 72200 h 399048"/>
                <a:gd name="connsiteX286" fmla="*/ 421453 w 607655"/>
                <a:gd name="connsiteY286" fmla="*/ 74929 h 399048"/>
                <a:gd name="connsiteX287" fmla="*/ 426923 w 607655"/>
                <a:gd name="connsiteY287" fmla="*/ 77610 h 399048"/>
                <a:gd name="connsiteX288" fmla="*/ 431962 w 607655"/>
                <a:gd name="connsiteY288" fmla="*/ 80100 h 399048"/>
                <a:gd name="connsiteX289" fmla="*/ 436712 w 607655"/>
                <a:gd name="connsiteY289" fmla="*/ 82733 h 399048"/>
                <a:gd name="connsiteX290" fmla="*/ 440887 w 607655"/>
                <a:gd name="connsiteY290" fmla="*/ 85031 h 399048"/>
                <a:gd name="connsiteX291" fmla="*/ 442518 w 607655"/>
                <a:gd name="connsiteY291" fmla="*/ 85941 h 399048"/>
                <a:gd name="connsiteX292" fmla="*/ 443862 w 607655"/>
                <a:gd name="connsiteY292" fmla="*/ 86707 h 399048"/>
                <a:gd name="connsiteX293" fmla="*/ 446309 w 607655"/>
                <a:gd name="connsiteY293" fmla="*/ 88095 h 399048"/>
                <a:gd name="connsiteX294" fmla="*/ 447364 w 607655"/>
                <a:gd name="connsiteY294" fmla="*/ 92548 h 399048"/>
                <a:gd name="connsiteX295" fmla="*/ 401923 w 607655"/>
                <a:gd name="connsiteY295" fmla="*/ 161633 h 399048"/>
                <a:gd name="connsiteX296" fmla="*/ 397365 w 607655"/>
                <a:gd name="connsiteY296" fmla="*/ 162399 h 399048"/>
                <a:gd name="connsiteX297" fmla="*/ 395110 w 607655"/>
                <a:gd name="connsiteY297" fmla="*/ 160723 h 399048"/>
                <a:gd name="connsiteX298" fmla="*/ 393862 w 607655"/>
                <a:gd name="connsiteY298" fmla="*/ 159814 h 399048"/>
                <a:gd name="connsiteX299" fmla="*/ 392614 w 607655"/>
                <a:gd name="connsiteY299" fmla="*/ 158904 h 399048"/>
                <a:gd name="connsiteX300" fmla="*/ 390311 w 607655"/>
                <a:gd name="connsiteY300" fmla="*/ 157228 h 399048"/>
                <a:gd name="connsiteX301" fmla="*/ 387624 w 607655"/>
                <a:gd name="connsiteY301" fmla="*/ 155265 h 399048"/>
                <a:gd name="connsiteX302" fmla="*/ 384265 w 607655"/>
                <a:gd name="connsiteY302" fmla="*/ 153063 h 399048"/>
                <a:gd name="connsiteX303" fmla="*/ 381194 w 607655"/>
                <a:gd name="connsiteY303" fmla="*/ 151004 h 399048"/>
                <a:gd name="connsiteX304" fmla="*/ 259999 w 607655"/>
                <a:gd name="connsiteY304" fmla="*/ 48013 h 399048"/>
                <a:gd name="connsiteX305" fmla="*/ 263502 w 607655"/>
                <a:gd name="connsiteY305" fmla="*/ 50935 h 399048"/>
                <a:gd name="connsiteX306" fmla="*/ 267581 w 607655"/>
                <a:gd name="connsiteY306" fmla="*/ 113266 h 399048"/>
                <a:gd name="connsiteX307" fmla="*/ 264462 w 607655"/>
                <a:gd name="connsiteY307" fmla="*/ 116620 h 399048"/>
                <a:gd name="connsiteX308" fmla="*/ 261678 w 607655"/>
                <a:gd name="connsiteY308" fmla="*/ 116620 h 399048"/>
                <a:gd name="connsiteX309" fmla="*/ 258463 w 607655"/>
                <a:gd name="connsiteY309" fmla="*/ 116668 h 399048"/>
                <a:gd name="connsiteX310" fmla="*/ 255392 w 607655"/>
                <a:gd name="connsiteY310" fmla="*/ 116763 h 399048"/>
                <a:gd name="connsiteX311" fmla="*/ 251888 w 607655"/>
                <a:gd name="connsiteY311" fmla="*/ 116859 h 399048"/>
                <a:gd name="connsiteX312" fmla="*/ 249873 w 607655"/>
                <a:gd name="connsiteY312" fmla="*/ 116955 h 399048"/>
                <a:gd name="connsiteX313" fmla="*/ 247713 w 607655"/>
                <a:gd name="connsiteY313" fmla="*/ 117099 h 399048"/>
                <a:gd name="connsiteX314" fmla="*/ 243154 w 607655"/>
                <a:gd name="connsiteY314" fmla="*/ 117434 h 399048"/>
                <a:gd name="connsiteX315" fmla="*/ 238259 w 607655"/>
                <a:gd name="connsiteY315" fmla="*/ 117913 h 399048"/>
                <a:gd name="connsiteX316" fmla="*/ 235715 w 607655"/>
                <a:gd name="connsiteY316" fmla="*/ 118153 h 399048"/>
                <a:gd name="connsiteX317" fmla="*/ 233124 w 607655"/>
                <a:gd name="connsiteY317" fmla="*/ 118536 h 399048"/>
                <a:gd name="connsiteX318" fmla="*/ 227749 w 607655"/>
                <a:gd name="connsiteY318" fmla="*/ 119255 h 399048"/>
                <a:gd name="connsiteX319" fmla="*/ 222230 w 607655"/>
                <a:gd name="connsiteY319" fmla="*/ 120213 h 399048"/>
                <a:gd name="connsiteX320" fmla="*/ 219398 w 607655"/>
                <a:gd name="connsiteY320" fmla="*/ 120740 h 399048"/>
                <a:gd name="connsiteX321" fmla="*/ 216567 w 607655"/>
                <a:gd name="connsiteY321" fmla="*/ 121315 h 399048"/>
                <a:gd name="connsiteX322" fmla="*/ 213688 w 607655"/>
                <a:gd name="connsiteY322" fmla="*/ 121938 h 399048"/>
                <a:gd name="connsiteX323" fmla="*/ 210808 w 607655"/>
                <a:gd name="connsiteY323" fmla="*/ 122561 h 399048"/>
                <a:gd name="connsiteX324" fmla="*/ 205049 w 607655"/>
                <a:gd name="connsiteY324" fmla="*/ 123998 h 399048"/>
                <a:gd name="connsiteX325" fmla="*/ 199338 w 607655"/>
                <a:gd name="connsiteY325" fmla="*/ 125579 h 399048"/>
                <a:gd name="connsiteX326" fmla="*/ 196507 w 607655"/>
                <a:gd name="connsiteY326" fmla="*/ 126393 h 399048"/>
                <a:gd name="connsiteX327" fmla="*/ 193723 w 607655"/>
                <a:gd name="connsiteY327" fmla="*/ 127304 h 399048"/>
                <a:gd name="connsiteX328" fmla="*/ 190940 w 607655"/>
                <a:gd name="connsiteY328" fmla="*/ 128214 h 399048"/>
                <a:gd name="connsiteX329" fmla="*/ 188156 w 607655"/>
                <a:gd name="connsiteY329" fmla="*/ 129124 h 399048"/>
                <a:gd name="connsiteX330" fmla="*/ 182829 w 607655"/>
                <a:gd name="connsiteY330" fmla="*/ 131041 h 399048"/>
                <a:gd name="connsiteX331" fmla="*/ 177694 w 607655"/>
                <a:gd name="connsiteY331" fmla="*/ 133053 h 399048"/>
                <a:gd name="connsiteX332" fmla="*/ 172799 w 607655"/>
                <a:gd name="connsiteY332" fmla="*/ 135113 h 399048"/>
                <a:gd name="connsiteX333" fmla="*/ 168192 w 607655"/>
                <a:gd name="connsiteY333" fmla="*/ 137125 h 399048"/>
                <a:gd name="connsiteX334" fmla="*/ 163921 w 607655"/>
                <a:gd name="connsiteY334" fmla="*/ 139090 h 399048"/>
                <a:gd name="connsiteX335" fmla="*/ 160034 w 607655"/>
                <a:gd name="connsiteY335" fmla="*/ 140958 h 399048"/>
                <a:gd name="connsiteX336" fmla="*/ 156578 w 607655"/>
                <a:gd name="connsiteY336" fmla="*/ 142779 h 399048"/>
                <a:gd name="connsiteX337" fmla="*/ 153507 w 607655"/>
                <a:gd name="connsiteY337" fmla="*/ 144360 h 399048"/>
                <a:gd name="connsiteX338" fmla="*/ 150963 w 607655"/>
                <a:gd name="connsiteY338" fmla="*/ 145797 h 399048"/>
                <a:gd name="connsiteX339" fmla="*/ 148612 w 607655"/>
                <a:gd name="connsiteY339" fmla="*/ 147091 h 399048"/>
                <a:gd name="connsiteX340" fmla="*/ 144485 w 607655"/>
                <a:gd name="connsiteY340" fmla="*/ 146132 h 399048"/>
                <a:gd name="connsiteX341" fmla="*/ 118522 w 607655"/>
                <a:gd name="connsiteY341" fmla="*/ 108092 h 399048"/>
                <a:gd name="connsiteX342" fmla="*/ 119290 w 607655"/>
                <a:gd name="connsiteY342" fmla="*/ 103780 h 399048"/>
                <a:gd name="connsiteX343" fmla="*/ 122265 w 607655"/>
                <a:gd name="connsiteY343" fmla="*/ 101576 h 399048"/>
                <a:gd name="connsiteX344" fmla="*/ 125144 w 607655"/>
                <a:gd name="connsiteY344" fmla="*/ 99468 h 399048"/>
                <a:gd name="connsiteX345" fmla="*/ 128648 w 607655"/>
                <a:gd name="connsiteY345" fmla="*/ 97072 h 399048"/>
                <a:gd name="connsiteX346" fmla="*/ 132583 w 607655"/>
                <a:gd name="connsiteY346" fmla="*/ 94389 h 399048"/>
                <a:gd name="connsiteX347" fmla="*/ 137046 w 607655"/>
                <a:gd name="connsiteY347" fmla="*/ 91515 h 399048"/>
                <a:gd name="connsiteX348" fmla="*/ 141989 w 607655"/>
                <a:gd name="connsiteY348" fmla="*/ 88449 h 399048"/>
                <a:gd name="connsiteX349" fmla="*/ 147316 w 607655"/>
                <a:gd name="connsiteY349" fmla="*/ 85287 h 399048"/>
                <a:gd name="connsiteX350" fmla="*/ 153027 w 607655"/>
                <a:gd name="connsiteY350" fmla="*/ 82029 h 399048"/>
                <a:gd name="connsiteX351" fmla="*/ 159074 w 607655"/>
                <a:gd name="connsiteY351" fmla="*/ 78819 h 399048"/>
                <a:gd name="connsiteX352" fmla="*/ 165409 w 607655"/>
                <a:gd name="connsiteY352" fmla="*/ 75609 h 399048"/>
                <a:gd name="connsiteX353" fmla="*/ 168672 w 607655"/>
                <a:gd name="connsiteY353" fmla="*/ 74028 h 399048"/>
                <a:gd name="connsiteX354" fmla="*/ 172031 w 607655"/>
                <a:gd name="connsiteY354" fmla="*/ 72495 h 399048"/>
                <a:gd name="connsiteX355" fmla="*/ 175391 w 607655"/>
                <a:gd name="connsiteY355" fmla="*/ 70961 h 399048"/>
                <a:gd name="connsiteX356" fmla="*/ 178798 w 607655"/>
                <a:gd name="connsiteY356" fmla="*/ 69476 h 399048"/>
                <a:gd name="connsiteX357" fmla="*/ 185709 w 607655"/>
                <a:gd name="connsiteY357" fmla="*/ 66602 h 399048"/>
                <a:gd name="connsiteX358" fmla="*/ 192715 w 607655"/>
                <a:gd name="connsiteY358" fmla="*/ 63919 h 399048"/>
                <a:gd name="connsiteX359" fmla="*/ 196267 w 607655"/>
                <a:gd name="connsiteY359" fmla="*/ 62673 h 399048"/>
                <a:gd name="connsiteX360" fmla="*/ 199770 w 607655"/>
                <a:gd name="connsiteY360" fmla="*/ 61475 h 399048"/>
                <a:gd name="connsiteX361" fmla="*/ 203273 w 607655"/>
                <a:gd name="connsiteY361" fmla="*/ 60278 h 399048"/>
                <a:gd name="connsiteX362" fmla="*/ 206777 w 607655"/>
                <a:gd name="connsiteY362" fmla="*/ 59224 h 399048"/>
                <a:gd name="connsiteX363" fmla="*/ 213640 w 607655"/>
                <a:gd name="connsiteY363" fmla="*/ 57115 h 399048"/>
                <a:gd name="connsiteX364" fmla="*/ 220358 w 607655"/>
                <a:gd name="connsiteY364" fmla="*/ 55343 h 399048"/>
                <a:gd name="connsiteX365" fmla="*/ 223670 w 607655"/>
                <a:gd name="connsiteY365" fmla="*/ 54480 h 399048"/>
                <a:gd name="connsiteX366" fmla="*/ 226837 w 607655"/>
                <a:gd name="connsiteY366" fmla="*/ 53762 h 399048"/>
                <a:gd name="connsiteX367" fmla="*/ 233028 w 607655"/>
                <a:gd name="connsiteY367" fmla="*/ 52372 h 399048"/>
                <a:gd name="connsiteX368" fmla="*/ 238835 w 607655"/>
                <a:gd name="connsiteY368" fmla="*/ 51223 h 399048"/>
                <a:gd name="connsiteX369" fmla="*/ 241570 w 607655"/>
                <a:gd name="connsiteY369" fmla="*/ 50696 h 399048"/>
                <a:gd name="connsiteX370" fmla="*/ 244258 w 607655"/>
                <a:gd name="connsiteY370" fmla="*/ 50264 h 399048"/>
                <a:gd name="connsiteX371" fmla="*/ 249393 w 607655"/>
                <a:gd name="connsiteY371" fmla="*/ 49450 h 399048"/>
                <a:gd name="connsiteX372" fmla="*/ 253904 w 607655"/>
                <a:gd name="connsiteY372" fmla="*/ 48779 h 399048"/>
                <a:gd name="connsiteX373" fmla="*/ 257167 w 607655"/>
                <a:gd name="connsiteY373" fmla="*/ 48396 h 399048"/>
                <a:gd name="connsiteX374" fmla="*/ 259999 w 607655"/>
                <a:gd name="connsiteY374" fmla="*/ 48013 h 399048"/>
                <a:gd name="connsiteX375" fmla="*/ 295372 w 607655"/>
                <a:gd name="connsiteY375" fmla="*/ 46150 h 399048"/>
                <a:gd name="connsiteX376" fmla="*/ 299306 w 607655"/>
                <a:gd name="connsiteY376" fmla="*/ 46198 h 399048"/>
                <a:gd name="connsiteX377" fmla="*/ 303048 w 607655"/>
                <a:gd name="connsiteY377" fmla="*/ 46246 h 399048"/>
                <a:gd name="connsiteX378" fmla="*/ 307414 w 607655"/>
                <a:gd name="connsiteY378" fmla="*/ 46485 h 399048"/>
                <a:gd name="connsiteX379" fmla="*/ 312356 w 607655"/>
                <a:gd name="connsiteY379" fmla="*/ 46724 h 399048"/>
                <a:gd name="connsiteX380" fmla="*/ 317873 w 607655"/>
                <a:gd name="connsiteY380" fmla="*/ 47155 h 399048"/>
                <a:gd name="connsiteX381" fmla="*/ 323870 w 607655"/>
                <a:gd name="connsiteY381" fmla="*/ 47634 h 399048"/>
                <a:gd name="connsiteX382" fmla="*/ 330251 w 607655"/>
                <a:gd name="connsiteY382" fmla="*/ 48400 h 399048"/>
                <a:gd name="connsiteX383" fmla="*/ 333561 w 607655"/>
                <a:gd name="connsiteY383" fmla="*/ 48831 h 399048"/>
                <a:gd name="connsiteX384" fmla="*/ 336968 w 607655"/>
                <a:gd name="connsiteY384" fmla="*/ 49309 h 399048"/>
                <a:gd name="connsiteX385" fmla="*/ 342101 w 607655"/>
                <a:gd name="connsiteY385" fmla="*/ 50123 h 399048"/>
                <a:gd name="connsiteX386" fmla="*/ 307318 w 607655"/>
                <a:gd name="connsiteY386" fmla="*/ 121161 h 399048"/>
                <a:gd name="connsiteX387" fmla="*/ 303816 w 607655"/>
                <a:gd name="connsiteY387" fmla="*/ 120443 h 399048"/>
                <a:gd name="connsiteX388" fmla="*/ 300122 w 607655"/>
                <a:gd name="connsiteY388" fmla="*/ 119821 h 399048"/>
                <a:gd name="connsiteX389" fmla="*/ 296859 w 607655"/>
                <a:gd name="connsiteY389" fmla="*/ 119246 h 399048"/>
                <a:gd name="connsiteX390" fmla="*/ 294125 w 607655"/>
                <a:gd name="connsiteY390" fmla="*/ 118863 h 399048"/>
                <a:gd name="connsiteX391" fmla="*/ 291726 w 607655"/>
                <a:gd name="connsiteY391" fmla="*/ 118528 h 399048"/>
                <a:gd name="connsiteX392" fmla="*/ 288991 w 607655"/>
                <a:gd name="connsiteY392" fmla="*/ 115273 h 399048"/>
                <a:gd name="connsiteX393" fmla="*/ 292158 w 607655"/>
                <a:gd name="connsiteY393" fmla="*/ 49166 h 399048"/>
                <a:gd name="connsiteX394" fmla="*/ 295372 w 607655"/>
                <a:gd name="connsiteY394" fmla="*/ 46150 h 399048"/>
                <a:gd name="connsiteX395" fmla="*/ 389289 w 607655"/>
                <a:gd name="connsiteY395" fmla="*/ 0 h 399048"/>
                <a:gd name="connsiteX396" fmla="*/ 397350 w 607655"/>
                <a:gd name="connsiteY396" fmla="*/ 9917 h 399048"/>
                <a:gd name="connsiteX397" fmla="*/ 385642 w 607655"/>
                <a:gd name="connsiteY397" fmla="*/ 60650 h 399048"/>
                <a:gd name="connsiteX398" fmla="*/ 366735 w 607655"/>
                <a:gd name="connsiteY398" fmla="*/ 142570 h 399048"/>
                <a:gd name="connsiteX399" fmla="*/ 317116 w 607655"/>
                <a:gd name="connsiteY399" fmla="*/ 357671 h 399048"/>
                <a:gd name="connsiteX400" fmla="*/ 313373 w 607655"/>
                <a:gd name="connsiteY400" fmla="*/ 368163 h 399048"/>
                <a:gd name="connsiteX401" fmla="*/ 269272 w 607655"/>
                <a:gd name="connsiteY401" fmla="*/ 395661 h 399048"/>
                <a:gd name="connsiteX402" fmla="*/ 247726 w 607655"/>
                <a:gd name="connsiteY402" fmla="*/ 390679 h 399048"/>
                <a:gd name="connsiteX403" fmla="*/ 225220 w 607655"/>
                <a:gd name="connsiteY403" fmla="*/ 325142 h 399048"/>
                <a:gd name="connsiteX404" fmla="*/ 323210 w 607655"/>
                <a:gd name="connsiteY404" fmla="*/ 124988 h 399048"/>
                <a:gd name="connsiteX405" fmla="*/ 358385 w 607655"/>
                <a:gd name="connsiteY405" fmla="*/ 53224 h 399048"/>
                <a:gd name="connsiteX406" fmla="*/ 382186 w 607655"/>
                <a:gd name="connsiteY406" fmla="*/ 4551 h 399048"/>
                <a:gd name="connsiteX407" fmla="*/ 389289 w 607655"/>
                <a:gd name="connsiteY407" fmla="*/ 0 h 39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607655" h="399048">
                  <a:moveTo>
                    <a:pt x="271096" y="321406"/>
                  </a:moveTo>
                  <a:cubicBezTo>
                    <a:pt x="257803" y="321406"/>
                    <a:pt x="247006" y="332137"/>
                    <a:pt x="247006" y="345407"/>
                  </a:cubicBezTo>
                  <a:cubicBezTo>
                    <a:pt x="247006" y="358677"/>
                    <a:pt x="257803" y="369408"/>
                    <a:pt x="271096" y="369408"/>
                  </a:cubicBezTo>
                  <a:cubicBezTo>
                    <a:pt x="284340" y="369408"/>
                    <a:pt x="295138" y="358677"/>
                    <a:pt x="295138" y="345407"/>
                  </a:cubicBezTo>
                  <a:cubicBezTo>
                    <a:pt x="295138" y="332137"/>
                    <a:pt x="284340" y="321406"/>
                    <a:pt x="271096" y="321406"/>
                  </a:cubicBezTo>
                  <a:close/>
                  <a:moveTo>
                    <a:pt x="10407" y="277943"/>
                  </a:moveTo>
                  <a:lnTo>
                    <a:pt x="31702" y="283598"/>
                  </a:lnTo>
                  <a:cubicBezTo>
                    <a:pt x="33477" y="284078"/>
                    <a:pt x="34436" y="285899"/>
                    <a:pt x="33908" y="287624"/>
                  </a:cubicBezTo>
                  <a:cubicBezTo>
                    <a:pt x="33621" y="288391"/>
                    <a:pt x="33333" y="289301"/>
                    <a:pt x="32997" y="290308"/>
                  </a:cubicBezTo>
                  <a:cubicBezTo>
                    <a:pt x="32709" y="291218"/>
                    <a:pt x="32326" y="292273"/>
                    <a:pt x="31990" y="293375"/>
                  </a:cubicBezTo>
                  <a:cubicBezTo>
                    <a:pt x="31606" y="294477"/>
                    <a:pt x="31318" y="295579"/>
                    <a:pt x="30935" y="296825"/>
                  </a:cubicBezTo>
                  <a:cubicBezTo>
                    <a:pt x="30599" y="298024"/>
                    <a:pt x="30167" y="299317"/>
                    <a:pt x="29784" y="300659"/>
                  </a:cubicBezTo>
                  <a:cubicBezTo>
                    <a:pt x="29592" y="301378"/>
                    <a:pt x="29352" y="302049"/>
                    <a:pt x="29160" y="302768"/>
                  </a:cubicBezTo>
                  <a:cubicBezTo>
                    <a:pt x="28968" y="303535"/>
                    <a:pt x="28776" y="304302"/>
                    <a:pt x="28585" y="305068"/>
                  </a:cubicBezTo>
                  <a:cubicBezTo>
                    <a:pt x="27769" y="308183"/>
                    <a:pt x="26810" y="311538"/>
                    <a:pt x="26091" y="315133"/>
                  </a:cubicBezTo>
                  <a:cubicBezTo>
                    <a:pt x="25659" y="316906"/>
                    <a:pt x="25275" y="318775"/>
                    <a:pt x="24844" y="320644"/>
                  </a:cubicBezTo>
                  <a:cubicBezTo>
                    <a:pt x="24460" y="322561"/>
                    <a:pt x="24124" y="324526"/>
                    <a:pt x="23741" y="326491"/>
                  </a:cubicBezTo>
                  <a:cubicBezTo>
                    <a:pt x="22925" y="330468"/>
                    <a:pt x="22398" y="334590"/>
                    <a:pt x="21726" y="338759"/>
                  </a:cubicBezTo>
                  <a:lnTo>
                    <a:pt x="21486" y="340341"/>
                  </a:lnTo>
                  <a:lnTo>
                    <a:pt x="21295" y="341922"/>
                  </a:lnTo>
                  <a:cubicBezTo>
                    <a:pt x="21199" y="343024"/>
                    <a:pt x="21055" y="344079"/>
                    <a:pt x="20959" y="345133"/>
                  </a:cubicBezTo>
                  <a:cubicBezTo>
                    <a:pt x="20815" y="346187"/>
                    <a:pt x="20719" y="347290"/>
                    <a:pt x="20575" y="348344"/>
                  </a:cubicBezTo>
                  <a:lnTo>
                    <a:pt x="20383" y="349973"/>
                  </a:lnTo>
                  <a:lnTo>
                    <a:pt x="20239" y="351555"/>
                  </a:lnTo>
                  <a:cubicBezTo>
                    <a:pt x="20096" y="353712"/>
                    <a:pt x="19904" y="355868"/>
                    <a:pt x="19760" y="358025"/>
                  </a:cubicBezTo>
                  <a:lnTo>
                    <a:pt x="19616" y="359654"/>
                  </a:lnTo>
                  <a:lnTo>
                    <a:pt x="19616" y="359846"/>
                  </a:lnTo>
                  <a:lnTo>
                    <a:pt x="19568" y="359942"/>
                  </a:lnTo>
                  <a:lnTo>
                    <a:pt x="19568" y="360325"/>
                  </a:lnTo>
                  <a:lnTo>
                    <a:pt x="19520" y="361188"/>
                  </a:lnTo>
                  <a:cubicBezTo>
                    <a:pt x="19472" y="362290"/>
                    <a:pt x="19424" y="363392"/>
                    <a:pt x="19376" y="364495"/>
                  </a:cubicBezTo>
                  <a:cubicBezTo>
                    <a:pt x="19328" y="365597"/>
                    <a:pt x="19280" y="366699"/>
                    <a:pt x="19232" y="367801"/>
                  </a:cubicBezTo>
                  <a:cubicBezTo>
                    <a:pt x="19184" y="368808"/>
                    <a:pt x="19184" y="369862"/>
                    <a:pt x="19136" y="370869"/>
                  </a:cubicBezTo>
                  <a:cubicBezTo>
                    <a:pt x="19136" y="371923"/>
                    <a:pt x="19088" y="372929"/>
                    <a:pt x="19088" y="373984"/>
                  </a:cubicBezTo>
                  <a:cubicBezTo>
                    <a:pt x="19088" y="374463"/>
                    <a:pt x="19040" y="374990"/>
                    <a:pt x="19040" y="375469"/>
                  </a:cubicBezTo>
                  <a:cubicBezTo>
                    <a:pt x="19040" y="375996"/>
                    <a:pt x="19040" y="376524"/>
                    <a:pt x="19040" y="377003"/>
                  </a:cubicBezTo>
                  <a:cubicBezTo>
                    <a:pt x="19040" y="379064"/>
                    <a:pt x="19088" y="381076"/>
                    <a:pt x="19088" y="383041"/>
                  </a:cubicBezTo>
                  <a:cubicBezTo>
                    <a:pt x="19136" y="385006"/>
                    <a:pt x="19232" y="386923"/>
                    <a:pt x="19280" y="388792"/>
                  </a:cubicBezTo>
                  <a:cubicBezTo>
                    <a:pt x="19328" y="390661"/>
                    <a:pt x="19424" y="392482"/>
                    <a:pt x="19568" y="394256"/>
                  </a:cubicBezTo>
                  <a:cubicBezTo>
                    <a:pt x="19568" y="394735"/>
                    <a:pt x="19616" y="395214"/>
                    <a:pt x="19664" y="395693"/>
                  </a:cubicBezTo>
                  <a:cubicBezTo>
                    <a:pt x="19760" y="397514"/>
                    <a:pt x="18321" y="399048"/>
                    <a:pt x="16498" y="399048"/>
                  </a:cubicBezTo>
                  <a:lnTo>
                    <a:pt x="8009" y="399048"/>
                  </a:lnTo>
                  <a:cubicBezTo>
                    <a:pt x="6475" y="399048"/>
                    <a:pt x="5180" y="397946"/>
                    <a:pt x="4892" y="396460"/>
                  </a:cubicBezTo>
                  <a:cubicBezTo>
                    <a:pt x="4892" y="396316"/>
                    <a:pt x="4844" y="396173"/>
                    <a:pt x="4796" y="396029"/>
                  </a:cubicBezTo>
                  <a:cubicBezTo>
                    <a:pt x="4460" y="394208"/>
                    <a:pt x="4125" y="392291"/>
                    <a:pt x="3837" y="390374"/>
                  </a:cubicBezTo>
                  <a:cubicBezTo>
                    <a:pt x="3549" y="388409"/>
                    <a:pt x="3213" y="386396"/>
                    <a:pt x="2925" y="384335"/>
                  </a:cubicBezTo>
                  <a:cubicBezTo>
                    <a:pt x="2638" y="382274"/>
                    <a:pt x="2398" y="380166"/>
                    <a:pt x="2110" y="378057"/>
                  </a:cubicBezTo>
                  <a:cubicBezTo>
                    <a:pt x="2062" y="377482"/>
                    <a:pt x="1966" y="376955"/>
                    <a:pt x="1918" y="376428"/>
                  </a:cubicBezTo>
                  <a:cubicBezTo>
                    <a:pt x="1870" y="375853"/>
                    <a:pt x="1774" y="375325"/>
                    <a:pt x="1726" y="374750"/>
                  </a:cubicBezTo>
                  <a:cubicBezTo>
                    <a:pt x="1631" y="373648"/>
                    <a:pt x="1535" y="372546"/>
                    <a:pt x="1391" y="371396"/>
                  </a:cubicBezTo>
                  <a:cubicBezTo>
                    <a:pt x="1295" y="370293"/>
                    <a:pt x="1199" y="369143"/>
                    <a:pt x="1055" y="368041"/>
                  </a:cubicBezTo>
                  <a:cubicBezTo>
                    <a:pt x="1007" y="366939"/>
                    <a:pt x="911" y="365836"/>
                    <a:pt x="815" y="364734"/>
                  </a:cubicBezTo>
                  <a:cubicBezTo>
                    <a:pt x="767" y="363632"/>
                    <a:pt x="671" y="362530"/>
                    <a:pt x="575" y="361427"/>
                  </a:cubicBezTo>
                  <a:lnTo>
                    <a:pt x="527" y="360613"/>
                  </a:lnTo>
                  <a:lnTo>
                    <a:pt x="479" y="360181"/>
                  </a:lnTo>
                  <a:lnTo>
                    <a:pt x="479" y="359606"/>
                  </a:lnTo>
                  <a:lnTo>
                    <a:pt x="384" y="357929"/>
                  </a:lnTo>
                  <a:cubicBezTo>
                    <a:pt x="336" y="355629"/>
                    <a:pt x="240" y="353280"/>
                    <a:pt x="144" y="350980"/>
                  </a:cubicBezTo>
                  <a:lnTo>
                    <a:pt x="48" y="349255"/>
                  </a:lnTo>
                  <a:lnTo>
                    <a:pt x="48" y="347529"/>
                  </a:lnTo>
                  <a:cubicBezTo>
                    <a:pt x="48" y="346331"/>
                    <a:pt x="48" y="345181"/>
                    <a:pt x="48" y="344031"/>
                  </a:cubicBezTo>
                  <a:cubicBezTo>
                    <a:pt x="0" y="342881"/>
                    <a:pt x="0" y="341731"/>
                    <a:pt x="0" y="340580"/>
                  </a:cubicBezTo>
                  <a:lnTo>
                    <a:pt x="0" y="338855"/>
                  </a:lnTo>
                  <a:lnTo>
                    <a:pt x="48" y="337130"/>
                  </a:lnTo>
                  <a:cubicBezTo>
                    <a:pt x="192" y="332577"/>
                    <a:pt x="240" y="328072"/>
                    <a:pt x="575" y="323711"/>
                  </a:cubicBezTo>
                  <a:cubicBezTo>
                    <a:pt x="767" y="321506"/>
                    <a:pt x="863" y="319398"/>
                    <a:pt x="1055" y="317289"/>
                  </a:cubicBezTo>
                  <a:cubicBezTo>
                    <a:pt x="1247" y="315180"/>
                    <a:pt x="1439" y="313120"/>
                    <a:pt x="1631" y="311155"/>
                  </a:cubicBezTo>
                  <a:cubicBezTo>
                    <a:pt x="1966" y="307129"/>
                    <a:pt x="2590" y="303391"/>
                    <a:pt x="3021" y="299893"/>
                  </a:cubicBezTo>
                  <a:cubicBezTo>
                    <a:pt x="3165" y="299030"/>
                    <a:pt x="3261" y="298167"/>
                    <a:pt x="3357" y="297353"/>
                  </a:cubicBezTo>
                  <a:cubicBezTo>
                    <a:pt x="3501" y="296490"/>
                    <a:pt x="3645" y="295675"/>
                    <a:pt x="3789" y="294861"/>
                  </a:cubicBezTo>
                  <a:cubicBezTo>
                    <a:pt x="4077" y="293279"/>
                    <a:pt x="4316" y="291745"/>
                    <a:pt x="4556" y="290308"/>
                  </a:cubicBezTo>
                  <a:cubicBezTo>
                    <a:pt x="4844" y="288870"/>
                    <a:pt x="5036" y="287480"/>
                    <a:pt x="5276" y="286282"/>
                  </a:cubicBezTo>
                  <a:cubicBezTo>
                    <a:pt x="5515" y="285132"/>
                    <a:pt x="5755" y="284078"/>
                    <a:pt x="5947" y="283119"/>
                  </a:cubicBezTo>
                  <a:cubicBezTo>
                    <a:pt x="6139" y="282065"/>
                    <a:pt x="6331" y="281106"/>
                    <a:pt x="6475" y="280339"/>
                  </a:cubicBezTo>
                  <a:cubicBezTo>
                    <a:pt x="6858" y="278566"/>
                    <a:pt x="8633" y="277464"/>
                    <a:pt x="10407" y="277943"/>
                  </a:cubicBezTo>
                  <a:close/>
                  <a:moveTo>
                    <a:pt x="586319" y="266251"/>
                  </a:moveTo>
                  <a:cubicBezTo>
                    <a:pt x="587950" y="265820"/>
                    <a:pt x="589629" y="266730"/>
                    <a:pt x="590156" y="268311"/>
                  </a:cubicBezTo>
                  <a:cubicBezTo>
                    <a:pt x="590540" y="269413"/>
                    <a:pt x="590971" y="270802"/>
                    <a:pt x="591499" y="272431"/>
                  </a:cubicBezTo>
                  <a:cubicBezTo>
                    <a:pt x="591835" y="273581"/>
                    <a:pt x="592266" y="274826"/>
                    <a:pt x="592698" y="276168"/>
                  </a:cubicBezTo>
                  <a:cubicBezTo>
                    <a:pt x="593082" y="277509"/>
                    <a:pt x="593513" y="278994"/>
                    <a:pt x="593945" y="280575"/>
                  </a:cubicBezTo>
                  <a:cubicBezTo>
                    <a:pt x="594376" y="282108"/>
                    <a:pt x="594856" y="283785"/>
                    <a:pt x="595384" y="285557"/>
                  </a:cubicBezTo>
                  <a:cubicBezTo>
                    <a:pt x="595623" y="286468"/>
                    <a:pt x="595863" y="287378"/>
                    <a:pt x="596151" y="288288"/>
                  </a:cubicBezTo>
                  <a:cubicBezTo>
                    <a:pt x="596343" y="289246"/>
                    <a:pt x="596583" y="290204"/>
                    <a:pt x="596822" y="291163"/>
                  </a:cubicBezTo>
                  <a:cubicBezTo>
                    <a:pt x="597782" y="295091"/>
                    <a:pt x="598933" y="299307"/>
                    <a:pt x="599796" y="303858"/>
                  </a:cubicBezTo>
                  <a:cubicBezTo>
                    <a:pt x="600275" y="306109"/>
                    <a:pt x="600755" y="308457"/>
                    <a:pt x="601283" y="310804"/>
                  </a:cubicBezTo>
                  <a:cubicBezTo>
                    <a:pt x="601714" y="313200"/>
                    <a:pt x="602146" y="315643"/>
                    <a:pt x="602577" y="318134"/>
                  </a:cubicBezTo>
                  <a:cubicBezTo>
                    <a:pt x="603489" y="323116"/>
                    <a:pt x="604160" y="328290"/>
                    <a:pt x="604880" y="333560"/>
                  </a:cubicBezTo>
                  <a:cubicBezTo>
                    <a:pt x="604975" y="334230"/>
                    <a:pt x="605071" y="334901"/>
                    <a:pt x="605119" y="335524"/>
                  </a:cubicBezTo>
                  <a:cubicBezTo>
                    <a:pt x="605215" y="336243"/>
                    <a:pt x="605263" y="336961"/>
                    <a:pt x="605359" y="337680"/>
                  </a:cubicBezTo>
                  <a:cubicBezTo>
                    <a:pt x="605503" y="339165"/>
                    <a:pt x="605647" y="340602"/>
                    <a:pt x="605791" y="342039"/>
                  </a:cubicBezTo>
                  <a:cubicBezTo>
                    <a:pt x="605935" y="343476"/>
                    <a:pt x="606079" y="344962"/>
                    <a:pt x="606222" y="346399"/>
                  </a:cubicBezTo>
                  <a:lnTo>
                    <a:pt x="606414" y="348602"/>
                  </a:lnTo>
                  <a:lnTo>
                    <a:pt x="606510" y="350279"/>
                  </a:lnTo>
                  <a:cubicBezTo>
                    <a:pt x="606702" y="352531"/>
                    <a:pt x="606894" y="354734"/>
                    <a:pt x="607038" y="356986"/>
                  </a:cubicBezTo>
                  <a:lnTo>
                    <a:pt x="607182" y="358663"/>
                  </a:lnTo>
                  <a:lnTo>
                    <a:pt x="607182" y="358854"/>
                  </a:lnTo>
                  <a:lnTo>
                    <a:pt x="607182" y="358902"/>
                  </a:lnTo>
                  <a:lnTo>
                    <a:pt x="607230" y="360052"/>
                  </a:lnTo>
                  <a:lnTo>
                    <a:pt x="607230" y="360148"/>
                  </a:lnTo>
                  <a:lnTo>
                    <a:pt x="607230" y="360675"/>
                  </a:lnTo>
                  <a:lnTo>
                    <a:pt x="607277" y="361681"/>
                  </a:lnTo>
                  <a:cubicBezTo>
                    <a:pt x="607325" y="363022"/>
                    <a:pt x="607373" y="364316"/>
                    <a:pt x="607421" y="365657"/>
                  </a:cubicBezTo>
                  <a:cubicBezTo>
                    <a:pt x="607469" y="366999"/>
                    <a:pt x="607517" y="368340"/>
                    <a:pt x="607565" y="369633"/>
                  </a:cubicBezTo>
                  <a:cubicBezTo>
                    <a:pt x="607565" y="370975"/>
                    <a:pt x="607565" y="372268"/>
                    <a:pt x="607613" y="373562"/>
                  </a:cubicBezTo>
                  <a:cubicBezTo>
                    <a:pt x="607613" y="376197"/>
                    <a:pt x="607709" y="378784"/>
                    <a:pt x="607613" y="381323"/>
                  </a:cubicBezTo>
                  <a:cubicBezTo>
                    <a:pt x="607565" y="383862"/>
                    <a:pt x="607517" y="386353"/>
                    <a:pt x="607469" y="388844"/>
                  </a:cubicBezTo>
                  <a:cubicBezTo>
                    <a:pt x="607373" y="391287"/>
                    <a:pt x="607277" y="393682"/>
                    <a:pt x="607134" y="396030"/>
                  </a:cubicBezTo>
                  <a:cubicBezTo>
                    <a:pt x="607086" y="397707"/>
                    <a:pt x="605695" y="399048"/>
                    <a:pt x="604016" y="399048"/>
                  </a:cubicBezTo>
                  <a:lnTo>
                    <a:pt x="478363" y="399048"/>
                  </a:lnTo>
                  <a:cubicBezTo>
                    <a:pt x="478459" y="398761"/>
                    <a:pt x="478507" y="398521"/>
                    <a:pt x="478603" y="398281"/>
                  </a:cubicBezTo>
                  <a:cubicBezTo>
                    <a:pt x="478699" y="397802"/>
                    <a:pt x="478843" y="397371"/>
                    <a:pt x="478987" y="396892"/>
                  </a:cubicBezTo>
                  <a:cubicBezTo>
                    <a:pt x="479083" y="396365"/>
                    <a:pt x="479226" y="395790"/>
                    <a:pt x="479370" y="395215"/>
                  </a:cubicBezTo>
                  <a:cubicBezTo>
                    <a:pt x="479610" y="394066"/>
                    <a:pt x="479898" y="392820"/>
                    <a:pt x="480186" y="391575"/>
                  </a:cubicBezTo>
                  <a:cubicBezTo>
                    <a:pt x="480521" y="390281"/>
                    <a:pt x="480761" y="388940"/>
                    <a:pt x="481049" y="387550"/>
                  </a:cubicBezTo>
                  <a:cubicBezTo>
                    <a:pt x="481289" y="386161"/>
                    <a:pt x="481624" y="384724"/>
                    <a:pt x="481864" y="383239"/>
                  </a:cubicBezTo>
                  <a:cubicBezTo>
                    <a:pt x="482104" y="381754"/>
                    <a:pt x="482392" y="380221"/>
                    <a:pt x="482631" y="378688"/>
                  </a:cubicBezTo>
                  <a:cubicBezTo>
                    <a:pt x="482871" y="377107"/>
                    <a:pt x="483111" y="375478"/>
                    <a:pt x="483351" y="373849"/>
                  </a:cubicBezTo>
                  <a:cubicBezTo>
                    <a:pt x="483639" y="372220"/>
                    <a:pt x="483735" y="370544"/>
                    <a:pt x="483974" y="368867"/>
                  </a:cubicBezTo>
                  <a:cubicBezTo>
                    <a:pt x="484070" y="368005"/>
                    <a:pt x="484166" y="367142"/>
                    <a:pt x="484262" y="366280"/>
                  </a:cubicBezTo>
                  <a:cubicBezTo>
                    <a:pt x="484358" y="365418"/>
                    <a:pt x="484454" y="364555"/>
                    <a:pt x="484502" y="363693"/>
                  </a:cubicBezTo>
                  <a:cubicBezTo>
                    <a:pt x="484598" y="362831"/>
                    <a:pt x="484646" y="361968"/>
                    <a:pt x="484742" y="361106"/>
                  </a:cubicBezTo>
                  <a:lnTo>
                    <a:pt x="484790" y="360435"/>
                  </a:lnTo>
                  <a:lnTo>
                    <a:pt x="484838" y="360100"/>
                  </a:lnTo>
                  <a:lnTo>
                    <a:pt x="484838" y="360962"/>
                  </a:lnTo>
                  <a:lnTo>
                    <a:pt x="484886" y="360771"/>
                  </a:lnTo>
                  <a:lnTo>
                    <a:pt x="484934" y="359094"/>
                  </a:lnTo>
                  <a:cubicBezTo>
                    <a:pt x="485029" y="356890"/>
                    <a:pt x="485125" y="354639"/>
                    <a:pt x="485221" y="352387"/>
                  </a:cubicBezTo>
                  <a:lnTo>
                    <a:pt x="485317" y="350758"/>
                  </a:lnTo>
                  <a:lnTo>
                    <a:pt x="485317" y="349608"/>
                  </a:lnTo>
                  <a:cubicBezTo>
                    <a:pt x="485365" y="348842"/>
                    <a:pt x="485365" y="348028"/>
                    <a:pt x="485365" y="347261"/>
                  </a:cubicBezTo>
                  <a:cubicBezTo>
                    <a:pt x="485413" y="346495"/>
                    <a:pt x="485413" y="345728"/>
                    <a:pt x="485461" y="344962"/>
                  </a:cubicBezTo>
                  <a:lnTo>
                    <a:pt x="485509" y="343812"/>
                  </a:lnTo>
                  <a:lnTo>
                    <a:pt x="485509" y="342518"/>
                  </a:lnTo>
                  <a:cubicBezTo>
                    <a:pt x="485413" y="339021"/>
                    <a:pt x="485461" y="335572"/>
                    <a:pt x="485269" y="332218"/>
                  </a:cubicBezTo>
                  <a:cubicBezTo>
                    <a:pt x="485173" y="330542"/>
                    <a:pt x="485125" y="328913"/>
                    <a:pt x="485029" y="327284"/>
                  </a:cubicBezTo>
                  <a:cubicBezTo>
                    <a:pt x="484886" y="325703"/>
                    <a:pt x="484742" y="324122"/>
                    <a:pt x="484646" y="322589"/>
                  </a:cubicBezTo>
                  <a:cubicBezTo>
                    <a:pt x="484454" y="319523"/>
                    <a:pt x="484022" y="316649"/>
                    <a:pt x="483735" y="313966"/>
                  </a:cubicBezTo>
                  <a:cubicBezTo>
                    <a:pt x="483639" y="313295"/>
                    <a:pt x="483591" y="312673"/>
                    <a:pt x="483495" y="312002"/>
                  </a:cubicBezTo>
                  <a:cubicBezTo>
                    <a:pt x="483399" y="311379"/>
                    <a:pt x="483303" y="310756"/>
                    <a:pt x="483207" y="310181"/>
                  </a:cubicBezTo>
                  <a:cubicBezTo>
                    <a:pt x="483015" y="308936"/>
                    <a:pt x="482871" y="307786"/>
                    <a:pt x="482679" y="306732"/>
                  </a:cubicBezTo>
                  <a:cubicBezTo>
                    <a:pt x="482536" y="305630"/>
                    <a:pt x="482392" y="304624"/>
                    <a:pt x="482248" y="303714"/>
                  </a:cubicBezTo>
                  <a:cubicBezTo>
                    <a:pt x="482056" y="302756"/>
                    <a:pt x="481864" y="301894"/>
                    <a:pt x="481720" y="301127"/>
                  </a:cubicBezTo>
                  <a:cubicBezTo>
                    <a:pt x="481576" y="300361"/>
                    <a:pt x="481480" y="299690"/>
                    <a:pt x="481337" y="299115"/>
                  </a:cubicBezTo>
                  <a:cubicBezTo>
                    <a:pt x="481049" y="297486"/>
                    <a:pt x="482008" y="295953"/>
                    <a:pt x="483591" y="295522"/>
                  </a:cubicBezTo>
                  <a:close/>
                  <a:moveTo>
                    <a:pt x="93138" y="125793"/>
                  </a:moveTo>
                  <a:cubicBezTo>
                    <a:pt x="94481" y="124548"/>
                    <a:pt x="96544" y="124644"/>
                    <a:pt x="97743" y="126033"/>
                  </a:cubicBezTo>
                  <a:lnTo>
                    <a:pt x="125184" y="158170"/>
                  </a:lnTo>
                  <a:cubicBezTo>
                    <a:pt x="126383" y="159511"/>
                    <a:pt x="126143" y="161618"/>
                    <a:pt x="124704" y="162720"/>
                  </a:cubicBezTo>
                  <a:cubicBezTo>
                    <a:pt x="124080" y="163199"/>
                    <a:pt x="123313" y="163773"/>
                    <a:pt x="122449" y="164396"/>
                  </a:cubicBezTo>
                  <a:cubicBezTo>
                    <a:pt x="122065" y="164683"/>
                    <a:pt x="121634" y="165019"/>
                    <a:pt x="121202" y="165354"/>
                  </a:cubicBezTo>
                  <a:cubicBezTo>
                    <a:pt x="120818" y="165641"/>
                    <a:pt x="120290" y="166024"/>
                    <a:pt x="119907" y="166312"/>
                  </a:cubicBezTo>
                  <a:cubicBezTo>
                    <a:pt x="119139" y="166934"/>
                    <a:pt x="118276" y="167653"/>
                    <a:pt x="117316" y="168371"/>
                  </a:cubicBezTo>
                  <a:cubicBezTo>
                    <a:pt x="116405" y="169138"/>
                    <a:pt x="115397" y="169904"/>
                    <a:pt x="114342" y="170718"/>
                  </a:cubicBezTo>
                  <a:cubicBezTo>
                    <a:pt x="113286" y="171628"/>
                    <a:pt x="112183" y="172586"/>
                    <a:pt x="110984" y="173592"/>
                  </a:cubicBezTo>
                  <a:cubicBezTo>
                    <a:pt x="109832" y="174598"/>
                    <a:pt x="108585" y="175603"/>
                    <a:pt x="107386" y="176705"/>
                  </a:cubicBezTo>
                  <a:cubicBezTo>
                    <a:pt x="106138" y="177854"/>
                    <a:pt x="104843" y="179004"/>
                    <a:pt x="103548" y="180201"/>
                  </a:cubicBezTo>
                  <a:cubicBezTo>
                    <a:pt x="102205" y="181351"/>
                    <a:pt x="100909" y="182644"/>
                    <a:pt x="99614" y="183937"/>
                  </a:cubicBezTo>
                  <a:cubicBezTo>
                    <a:pt x="98271" y="185230"/>
                    <a:pt x="96880" y="186523"/>
                    <a:pt x="95537" y="187912"/>
                  </a:cubicBezTo>
                  <a:cubicBezTo>
                    <a:pt x="94193" y="189301"/>
                    <a:pt x="92802" y="190738"/>
                    <a:pt x="91411" y="192175"/>
                  </a:cubicBezTo>
                  <a:cubicBezTo>
                    <a:pt x="90739" y="192845"/>
                    <a:pt x="90068" y="193612"/>
                    <a:pt x="89396" y="194330"/>
                  </a:cubicBezTo>
                  <a:cubicBezTo>
                    <a:pt x="88676" y="195096"/>
                    <a:pt x="88005" y="195863"/>
                    <a:pt x="87333" y="196629"/>
                  </a:cubicBezTo>
                  <a:cubicBezTo>
                    <a:pt x="86662" y="197347"/>
                    <a:pt x="85942" y="198114"/>
                    <a:pt x="85270" y="198880"/>
                  </a:cubicBezTo>
                  <a:cubicBezTo>
                    <a:pt x="84551" y="199646"/>
                    <a:pt x="83927" y="200460"/>
                    <a:pt x="83256" y="201227"/>
                  </a:cubicBezTo>
                  <a:cubicBezTo>
                    <a:pt x="81912" y="202807"/>
                    <a:pt x="80569" y="204388"/>
                    <a:pt x="79226" y="205968"/>
                  </a:cubicBezTo>
                  <a:cubicBezTo>
                    <a:pt x="77931" y="207597"/>
                    <a:pt x="76635" y="209225"/>
                    <a:pt x="75340" y="210854"/>
                  </a:cubicBezTo>
                  <a:lnTo>
                    <a:pt x="74381" y="212051"/>
                  </a:lnTo>
                  <a:lnTo>
                    <a:pt x="73469" y="213296"/>
                  </a:lnTo>
                  <a:cubicBezTo>
                    <a:pt x="72846" y="214158"/>
                    <a:pt x="72222" y="214972"/>
                    <a:pt x="71598" y="215787"/>
                  </a:cubicBezTo>
                  <a:cubicBezTo>
                    <a:pt x="69104" y="219043"/>
                    <a:pt x="66897" y="222396"/>
                    <a:pt x="64642" y="225605"/>
                  </a:cubicBezTo>
                  <a:cubicBezTo>
                    <a:pt x="63539" y="227281"/>
                    <a:pt x="62531" y="228910"/>
                    <a:pt x="61476" y="230490"/>
                  </a:cubicBezTo>
                  <a:cubicBezTo>
                    <a:pt x="60948" y="231256"/>
                    <a:pt x="60469" y="232071"/>
                    <a:pt x="59941" y="232837"/>
                  </a:cubicBezTo>
                  <a:cubicBezTo>
                    <a:pt x="59461" y="233603"/>
                    <a:pt x="59029" y="234418"/>
                    <a:pt x="58550" y="235184"/>
                  </a:cubicBezTo>
                  <a:cubicBezTo>
                    <a:pt x="57590" y="236716"/>
                    <a:pt x="56727" y="238201"/>
                    <a:pt x="55815" y="239686"/>
                  </a:cubicBezTo>
                  <a:cubicBezTo>
                    <a:pt x="55000" y="241171"/>
                    <a:pt x="54184" y="242560"/>
                    <a:pt x="53417" y="243948"/>
                  </a:cubicBezTo>
                  <a:cubicBezTo>
                    <a:pt x="52649" y="245337"/>
                    <a:pt x="51882" y="246631"/>
                    <a:pt x="51210" y="247924"/>
                  </a:cubicBezTo>
                  <a:cubicBezTo>
                    <a:pt x="50538" y="249169"/>
                    <a:pt x="49915" y="250414"/>
                    <a:pt x="49339" y="251516"/>
                  </a:cubicBezTo>
                  <a:cubicBezTo>
                    <a:pt x="48763" y="252665"/>
                    <a:pt x="48188" y="253719"/>
                    <a:pt x="47660" y="254725"/>
                  </a:cubicBezTo>
                  <a:cubicBezTo>
                    <a:pt x="47180" y="255730"/>
                    <a:pt x="46748" y="256640"/>
                    <a:pt x="46365" y="257503"/>
                  </a:cubicBezTo>
                  <a:cubicBezTo>
                    <a:pt x="45885" y="258508"/>
                    <a:pt x="45453" y="259370"/>
                    <a:pt x="45069" y="260089"/>
                  </a:cubicBezTo>
                  <a:cubicBezTo>
                    <a:pt x="44398" y="261574"/>
                    <a:pt x="42671" y="262292"/>
                    <a:pt x="41136" y="261669"/>
                  </a:cubicBezTo>
                  <a:lnTo>
                    <a:pt x="17006" y="252426"/>
                  </a:lnTo>
                  <a:cubicBezTo>
                    <a:pt x="15422" y="251851"/>
                    <a:pt x="14607" y="250127"/>
                    <a:pt x="15135" y="248498"/>
                  </a:cubicBezTo>
                  <a:cubicBezTo>
                    <a:pt x="15422" y="247588"/>
                    <a:pt x="15806" y="246487"/>
                    <a:pt x="16238" y="245194"/>
                  </a:cubicBezTo>
                  <a:cubicBezTo>
                    <a:pt x="16574" y="244236"/>
                    <a:pt x="16958" y="243134"/>
                    <a:pt x="17341" y="241985"/>
                  </a:cubicBezTo>
                  <a:cubicBezTo>
                    <a:pt x="17773" y="240787"/>
                    <a:pt x="18253" y="239542"/>
                    <a:pt x="18780" y="238153"/>
                  </a:cubicBezTo>
                  <a:cubicBezTo>
                    <a:pt x="19260" y="236812"/>
                    <a:pt x="19836" y="235375"/>
                    <a:pt x="20412" y="233843"/>
                  </a:cubicBezTo>
                  <a:cubicBezTo>
                    <a:pt x="20987" y="232358"/>
                    <a:pt x="21659" y="230778"/>
                    <a:pt x="22330" y="229149"/>
                  </a:cubicBezTo>
                  <a:cubicBezTo>
                    <a:pt x="23002" y="227473"/>
                    <a:pt x="23722" y="225749"/>
                    <a:pt x="24441" y="223977"/>
                  </a:cubicBezTo>
                  <a:cubicBezTo>
                    <a:pt x="25209" y="222252"/>
                    <a:pt x="26024" y="220432"/>
                    <a:pt x="26888" y="218565"/>
                  </a:cubicBezTo>
                  <a:cubicBezTo>
                    <a:pt x="27320" y="217607"/>
                    <a:pt x="27751" y="216697"/>
                    <a:pt x="28183" y="215739"/>
                  </a:cubicBezTo>
                  <a:cubicBezTo>
                    <a:pt x="28615" y="214781"/>
                    <a:pt x="29095" y="213823"/>
                    <a:pt x="29574" y="212865"/>
                  </a:cubicBezTo>
                  <a:cubicBezTo>
                    <a:pt x="30486" y="210949"/>
                    <a:pt x="31445" y="208938"/>
                    <a:pt x="32453" y="206926"/>
                  </a:cubicBezTo>
                  <a:cubicBezTo>
                    <a:pt x="34563" y="202999"/>
                    <a:pt x="36626" y="198880"/>
                    <a:pt x="39025" y="194809"/>
                  </a:cubicBezTo>
                  <a:cubicBezTo>
                    <a:pt x="39601" y="193803"/>
                    <a:pt x="40224" y="192749"/>
                    <a:pt x="40800" y="191744"/>
                  </a:cubicBezTo>
                  <a:lnTo>
                    <a:pt x="41663" y="190163"/>
                  </a:lnTo>
                  <a:lnTo>
                    <a:pt x="42623" y="188631"/>
                  </a:lnTo>
                  <a:cubicBezTo>
                    <a:pt x="43870" y="186619"/>
                    <a:pt x="45117" y="184560"/>
                    <a:pt x="46365" y="182548"/>
                  </a:cubicBezTo>
                  <a:cubicBezTo>
                    <a:pt x="47660" y="180489"/>
                    <a:pt x="49003" y="178525"/>
                    <a:pt x="50346" y="176513"/>
                  </a:cubicBezTo>
                  <a:cubicBezTo>
                    <a:pt x="50970" y="175508"/>
                    <a:pt x="51642" y="174502"/>
                    <a:pt x="52313" y="173544"/>
                  </a:cubicBezTo>
                  <a:cubicBezTo>
                    <a:pt x="52985" y="172538"/>
                    <a:pt x="53704" y="171580"/>
                    <a:pt x="54376" y="170622"/>
                  </a:cubicBezTo>
                  <a:cubicBezTo>
                    <a:pt x="55048" y="169664"/>
                    <a:pt x="55767" y="168707"/>
                    <a:pt x="56439" y="167749"/>
                  </a:cubicBezTo>
                  <a:cubicBezTo>
                    <a:pt x="57111" y="166743"/>
                    <a:pt x="57782" y="165833"/>
                    <a:pt x="58502" y="164875"/>
                  </a:cubicBezTo>
                  <a:cubicBezTo>
                    <a:pt x="59893" y="163055"/>
                    <a:pt x="61284" y="161187"/>
                    <a:pt x="62675" y="159415"/>
                  </a:cubicBezTo>
                  <a:cubicBezTo>
                    <a:pt x="64019" y="157595"/>
                    <a:pt x="65458" y="155919"/>
                    <a:pt x="66801" y="154195"/>
                  </a:cubicBezTo>
                  <a:cubicBezTo>
                    <a:pt x="68192" y="152470"/>
                    <a:pt x="69535" y="150842"/>
                    <a:pt x="70879" y="149261"/>
                  </a:cubicBezTo>
                  <a:cubicBezTo>
                    <a:pt x="72270" y="147681"/>
                    <a:pt x="73565" y="146148"/>
                    <a:pt x="74860" y="144664"/>
                  </a:cubicBezTo>
                  <a:cubicBezTo>
                    <a:pt x="76156" y="143179"/>
                    <a:pt x="77451" y="141838"/>
                    <a:pt x="78698" y="140497"/>
                  </a:cubicBezTo>
                  <a:cubicBezTo>
                    <a:pt x="79945" y="139156"/>
                    <a:pt x="81097" y="137863"/>
                    <a:pt x="82248" y="136617"/>
                  </a:cubicBezTo>
                  <a:cubicBezTo>
                    <a:pt x="83447" y="135420"/>
                    <a:pt x="84599" y="134223"/>
                    <a:pt x="85702" y="133121"/>
                  </a:cubicBezTo>
                  <a:cubicBezTo>
                    <a:pt x="86758" y="132020"/>
                    <a:pt x="87813" y="131014"/>
                    <a:pt x="88724" y="130056"/>
                  </a:cubicBezTo>
                  <a:cubicBezTo>
                    <a:pt x="89252" y="129577"/>
                    <a:pt x="89588" y="129194"/>
                    <a:pt x="90020" y="128811"/>
                  </a:cubicBezTo>
                  <a:cubicBezTo>
                    <a:pt x="90403" y="128475"/>
                    <a:pt x="90787" y="128092"/>
                    <a:pt x="91123" y="127757"/>
                  </a:cubicBezTo>
                  <a:cubicBezTo>
                    <a:pt x="91891" y="127039"/>
                    <a:pt x="92562" y="126368"/>
                    <a:pt x="93138" y="125793"/>
                  </a:cubicBezTo>
                  <a:close/>
                  <a:moveTo>
                    <a:pt x="476526" y="108336"/>
                  </a:moveTo>
                  <a:cubicBezTo>
                    <a:pt x="477389" y="109007"/>
                    <a:pt x="478541" y="109869"/>
                    <a:pt x="479836" y="110875"/>
                  </a:cubicBezTo>
                  <a:cubicBezTo>
                    <a:pt x="480747" y="111594"/>
                    <a:pt x="481755" y="112360"/>
                    <a:pt x="482858" y="113223"/>
                  </a:cubicBezTo>
                  <a:cubicBezTo>
                    <a:pt x="483914" y="114085"/>
                    <a:pt x="485065" y="115043"/>
                    <a:pt x="486312" y="116049"/>
                  </a:cubicBezTo>
                  <a:cubicBezTo>
                    <a:pt x="487560" y="117055"/>
                    <a:pt x="488855" y="118157"/>
                    <a:pt x="490246" y="119307"/>
                  </a:cubicBezTo>
                  <a:cubicBezTo>
                    <a:pt x="491589" y="120457"/>
                    <a:pt x="493029" y="121702"/>
                    <a:pt x="494516" y="122996"/>
                  </a:cubicBezTo>
                  <a:cubicBezTo>
                    <a:pt x="495955" y="124337"/>
                    <a:pt x="497538" y="125631"/>
                    <a:pt x="499121" y="127116"/>
                  </a:cubicBezTo>
                  <a:cubicBezTo>
                    <a:pt x="500656" y="128553"/>
                    <a:pt x="502240" y="130038"/>
                    <a:pt x="503919" y="131571"/>
                  </a:cubicBezTo>
                  <a:cubicBezTo>
                    <a:pt x="505598" y="133104"/>
                    <a:pt x="507229" y="134781"/>
                    <a:pt x="508908" y="136458"/>
                  </a:cubicBezTo>
                  <a:cubicBezTo>
                    <a:pt x="510587" y="138134"/>
                    <a:pt x="512314" y="139811"/>
                    <a:pt x="513993" y="141632"/>
                  </a:cubicBezTo>
                  <a:cubicBezTo>
                    <a:pt x="515720" y="143404"/>
                    <a:pt x="517447" y="145225"/>
                    <a:pt x="519174" y="147093"/>
                  </a:cubicBezTo>
                  <a:cubicBezTo>
                    <a:pt x="520038" y="148003"/>
                    <a:pt x="520901" y="148962"/>
                    <a:pt x="521765" y="149920"/>
                  </a:cubicBezTo>
                  <a:cubicBezTo>
                    <a:pt x="522580" y="150926"/>
                    <a:pt x="523444" y="151884"/>
                    <a:pt x="524307" y="152842"/>
                  </a:cubicBezTo>
                  <a:cubicBezTo>
                    <a:pt x="525171" y="153848"/>
                    <a:pt x="526034" y="154806"/>
                    <a:pt x="526898" y="155812"/>
                  </a:cubicBezTo>
                  <a:cubicBezTo>
                    <a:pt x="527761" y="156770"/>
                    <a:pt x="528577" y="157824"/>
                    <a:pt x="529441" y="158830"/>
                  </a:cubicBezTo>
                  <a:cubicBezTo>
                    <a:pt x="531072" y="160843"/>
                    <a:pt x="532799" y="162855"/>
                    <a:pt x="534430" y="164915"/>
                  </a:cubicBezTo>
                  <a:cubicBezTo>
                    <a:pt x="536061" y="167023"/>
                    <a:pt x="537692" y="169131"/>
                    <a:pt x="539275" y="171191"/>
                  </a:cubicBezTo>
                  <a:lnTo>
                    <a:pt x="540522" y="172771"/>
                  </a:lnTo>
                  <a:lnTo>
                    <a:pt x="541674" y="174352"/>
                  </a:lnTo>
                  <a:cubicBezTo>
                    <a:pt x="542441" y="175406"/>
                    <a:pt x="543209" y="176508"/>
                    <a:pt x="543977" y="177562"/>
                  </a:cubicBezTo>
                  <a:cubicBezTo>
                    <a:pt x="547047" y="181730"/>
                    <a:pt x="549877" y="186042"/>
                    <a:pt x="552660" y="190162"/>
                  </a:cubicBezTo>
                  <a:cubicBezTo>
                    <a:pt x="554003" y="192270"/>
                    <a:pt x="555298" y="194330"/>
                    <a:pt x="556546" y="196342"/>
                  </a:cubicBezTo>
                  <a:cubicBezTo>
                    <a:pt x="557217" y="197396"/>
                    <a:pt x="557841" y="198402"/>
                    <a:pt x="558465" y="199360"/>
                  </a:cubicBezTo>
                  <a:cubicBezTo>
                    <a:pt x="559040" y="200366"/>
                    <a:pt x="559616" y="201372"/>
                    <a:pt x="560192" y="202378"/>
                  </a:cubicBezTo>
                  <a:cubicBezTo>
                    <a:pt x="561343" y="204342"/>
                    <a:pt x="562494" y="206259"/>
                    <a:pt x="563550" y="208127"/>
                  </a:cubicBezTo>
                  <a:cubicBezTo>
                    <a:pt x="564605" y="209995"/>
                    <a:pt x="565613" y="211816"/>
                    <a:pt x="566572" y="213589"/>
                  </a:cubicBezTo>
                  <a:cubicBezTo>
                    <a:pt x="567052" y="214451"/>
                    <a:pt x="567484" y="215313"/>
                    <a:pt x="567963" y="216176"/>
                  </a:cubicBezTo>
                  <a:cubicBezTo>
                    <a:pt x="568395" y="217038"/>
                    <a:pt x="568827" y="217756"/>
                    <a:pt x="569307" y="218715"/>
                  </a:cubicBezTo>
                  <a:cubicBezTo>
                    <a:pt x="570170" y="220439"/>
                    <a:pt x="570986" y="222116"/>
                    <a:pt x="571801" y="223697"/>
                  </a:cubicBezTo>
                  <a:cubicBezTo>
                    <a:pt x="572569" y="225278"/>
                    <a:pt x="573288" y="226763"/>
                    <a:pt x="573960" y="228104"/>
                  </a:cubicBezTo>
                  <a:cubicBezTo>
                    <a:pt x="574488" y="229206"/>
                    <a:pt x="574967" y="230212"/>
                    <a:pt x="575399" y="231123"/>
                  </a:cubicBezTo>
                  <a:cubicBezTo>
                    <a:pt x="575831" y="232081"/>
                    <a:pt x="576263" y="232943"/>
                    <a:pt x="576599" y="233662"/>
                  </a:cubicBezTo>
                  <a:cubicBezTo>
                    <a:pt x="577366" y="235291"/>
                    <a:pt x="576599" y="237255"/>
                    <a:pt x="574919" y="237925"/>
                  </a:cubicBezTo>
                  <a:lnTo>
                    <a:pt x="479308" y="276299"/>
                  </a:lnTo>
                  <a:cubicBezTo>
                    <a:pt x="477629" y="276970"/>
                    <a:pt x="475710" y="276108"/>
                    <a:pt x="475135" y="274383"/>
                  </a:cubicBezTo>
                  <a:cubicBezTo>
                    <a:pt x="474895" y="273616"/>
                    <a:pt x="474607" y="272706"/>
                    <a:pt x="474271" y="271700"/>
                  </a:cubicBezTo>
                  <a:cubicBezTo>
                    <a:pt x="473935" y="270790"/>
                    <a:pt x="473599" y="269784"/>
                    <a:pt x="473264" y="268682"/>
                  </a:cubicBezTo>
                  <a:cubicBezTo>
                    <a:pt x="472976" y="267915"/>
                    <a:pt x="472640" y="267053"/>
                    <a:pt x="472352" y="266143"/>
                  </a:cubicBezTo>
                  <a:cubicBezTo>
                    <a:pt x="472016" y="265185"/>
                    <a:pt x="471680" y="264227"/>
                    <a:pt x="471345" y="263173"/>
                  </a:cubicBezTo>
                  <a:cubicBezTo>
                    <a:pt x="471201" y="262694"/>
                    <a:pt x="470913" y="262071"/>
                    <a:pt x="470673" y="261448"/>
                  </a:cubicBezTo>
                  <a:cubicBezTo>
                    <a:pt x="470433" y="260873"/>
                    <a:pt x="470193" y="260250"/>
                    <a:pt x="469953" y="259628"/>
                  </a:cubicBezTo>
                  <a:cubicBezTo>
                    <a:pt x="469474" y="258334"/>
                    <a:pt x="468946" y="256993"/>
                    <a:pt x="468418" y="255651"/>
                  </a:cubicBezTo>
                  <a:cubicBezTo>
                    <a:pt x="467795" y="254310"/>
                    <a:pt x="467219" y="252921"/>
                    <a:pt x="466595" y="251483"/>
                  </a:cubicBezTo>
                  <a:cubicBezTo>
                    <a:pt x="466307" y="250765"/>
                    <a:pt x="465972" y="249998"/>
                    <a:pt x="465684" y="249280"/>
                  </a:cubicBezTo>
                  <a:cubicBezTo>
                    <a:pt x="465300" y="248561"/>
                    <a:pt x="464964" y="247794"/>
                    <a:pt x="464628" y="247076"/>
                  </a:cubicBezTo>
                  <a:cubicBezTo>
                    <a:pt x="463957" y="245591"/>
                    <a:pt x="463237" y="244058"/>
                    <a:pt x="462517" y="242477"/>
                  </a:cubicBezTo>
                  <a:cubicBezTo>
                    <a:pt x="460934" y="239459"/>
                    <a:pt x="459399" y="236249"/>
                    <a:pt x="457624" y="233135"/>
                  </a:cubicBezTo>
                  <a:cubicBezTo>
                    <a:pt x="457192" y="232320"/>
                    <a:pt x="456761" y="231554"/>
                    <a:pt x="456329" y="230739"/>
                  </a:cubicBezTo>
                  <a:lnTo>
                    <a:pt x="455657" y="229542"/>
                  </a:lnTo>
                  <a:lnTo>
                    <a:pt x="454986" y="228392"/>
                  </a:lnTo>
                  <a:cubicBezTo>
                    <a:pt x="454026" y="226811"/>
                    <a:pt x="453115" y="225230"/>
                    <a:pt x="452155" y="223649"/>
                  </a:cubicBezTo>
                  <a:cubicBezTo>
                    <a:pt x="451244" y="222068"/>
                    <a:pt x="450188" y="220535"/>
                    <a:pt x="449229" y="219002"/>
                  </a:cubicBezTo>
                  <a:cubicBezTo>
                    <a:pt x="448749" y="218236"/>
                    <a:pt x="448269" y="217421"/>
                    <a:pt x="447742" y="216703"/>
                  </a:cubicBezTo>
                  <a:cubicBezTo>
                    <a:pt x="447262" y="215936"/>
                    <a:pt x="446734" y="215169"/>
                    <a:pt x="446206" y="214451"/>
                  </a:cubicBezTo>
                  <a:cubicBezTo>
                    <a:pt x="445727" y="213684"/>
                    <a:pt x="445199" y="212918"/>
                    <a:pt x="444719" y="212199"/>
                  </a:cubicBezTo>
                  <a:cubicBezTo>
                    <a:pt x="444192" y="211433"/>
                    <a:pt x="443712" y="210714"/>
                    <a:pt x="443136" y="209995"/>
                  </a:cubicBezTo>
                  <a:cubicBezTo>
                    <a:pt x="442129" y="208558"/>
                    <a:pt x="441073" y="207169"/>
                    <a:pt x="440066" y="205732"/>
                  </a:cubicBezTo>
                  <a:cubicBezTo>
                    <a:pt x="439058" y="204342"/>
                    <a:pt x="437955" y="203049"/>
                    <a:pt x="436948" y="201708"/>
                  </a:cubicBezTo>
                  <a:cubicBezTo>
                    <a:pt x="435892" y="200414"/>
                    <a:pt x="434933" y="199121"/>
                    <a:pt x="433877" y="197923"/>
                  </a:cubicBezTo>
                  <a:cubicBezTo>
                    <a:pt x="432870" y="196677"/>
                    <a:pt x="431862" y="195480"/>
                    <a:pt x="430903" y="194330"/>
                  </a:cubicBezTo>
                  <a:cubicBezTo>
                    <a:pt x="429991" y="193180"/>
                    <a:pt x="428984" y="192126"/>
                    <a:pt x="428072" y="191072"/>
                  </a:cubicBezTo>
                  <a:cubicBezTo>
                    <a:pt x="427161" y="190066"/>
                    <a:pt x="426249" y="189060"/>
                    <a:pt x="425386" y="188102"/>
                  </a:cubicBezTo>
                  <a:cubicBezTo>
                    <a:pt x="424522" y="187192"/>
                    <a:pt x="423707" y="186329"/>
                    <a:pt x="422939" y="185515"/>
                  </a:cubicBezTo>
                  <a:cubicBezTo>
                    <a:pt x="422172" y="184700"/>
                    <a:pt x="421404" y="183934"/>
                    <a:pt x="420733" y="183215"/>
                  </a:cubicBezTo>
                  <a:cubicBezTo>
                    <a:pt x="420061" y="182497"/>
                    <a:pt x="419437" y="181874"/>
                    <a:pt x="418862" y="181299"/>
                  </a:cubicBezTo>
                  <a:cubicBezTo>
                    <a:pt x="418238" y="180724"/>
                    <a:pt x="417710" y="180197"/>
                    <a:pt x="417230" y="179718"/>
                  </a:cubicBezTo>
                  <a:cubicBezTo>
                    <a:pt x="416079" y="178568"/>
                    <a:pt x="415983" y="176748"/>
                    <a:pt x="417039" y="175502"/>
                  </a:cubicBezTo>
                  <a:lnTo>
                    <a:pt x="472160" y="108815"/>
                  </a:lnTo>
                  <a:cubicBezTo>
                    <a:pt x="473264" y="107522"/>
                    <a:pt x="475182" y="107330"/>
                    <a:pt x="476526" y="108336"/>
                  </a:cubicBezTo>
                  <a:close/>
                  <a:moveTo>
                    <a:pt x="400772" y="66120"/>
                  </a:moveTo>
                  <a:cubicBezTo>
                    <a:pt x="401348" y="66359"/>
                    <a:pt x="401971" y="66551"/>
                    <a:pt x="402547" y="66790"/>
                  </a:cubicBezTo>
                  <a:cubicBezTo>
                    <a:pt x="404802" y="67652"/>
                    <a:pt x="407010" y="68610"/>
                    <a:pt x="409169" y="69471"/>
                  </a:cubicBezTo>
                  <a:cubicBezTo>
                    <a:pt x="411328" y="70381"/>
                    <a:pt x="413488" y="71291"/>
                    <a:pt x="415503" y="72200"/>
                  </a:cubicBezTo>
                  <a:cubicBezTo>
                    <a:pt x="417518" y="73158"/>
                    <a:pt x="419534" y="74067"/>
                    <a:pt x="421453" y="74929"/>
                  </a:cubicBezTo>
                  <a:cubicBezTo>
                    <a:pt x="423372" y="75791"/>
                    <a:pt x="425148" y="76748"/>
                    <a:pt x="426923" y="77610"/>
                  </a:cubicBezTo>
                  <a:cubicBezTo>
                    <a:pt x="428651" y="78472"/>
                    <a:pt x="430330" y="79334"/>
                    <a:pt x="431962" y="80100"/>
                  </a:cubicBezTo>
                  <a:cubicBezTo>
                    <a:pt x="433641" y="81057"/>
                    <a:pt x="435224" y="81919"/>
                    <a:pt x="436712" y="82733"/>
                  </a:cubicBezTo>
                  <a:cubicBezTo>
                    <a:pt x="438199" y="83547"/>
                    <a:pt x="439591" y="84313"/>
                    <a:pt x="440887" y="85031"/>
                  </a:cubicBezTo>
                  <a:cubicBezTo>
                    <a:pt x="441462" y="85318"/>
                    <a:pt x="441990" y="85653"/>
                    <a:pt x="442518" y="85941"/>
                  </a:cubicBezTo>
                  <a:cubicBezTo>
                    <a:pt x="442950" y="86180"/>
                    <a:pt x="443430" y="86467"/>
                    <a:pt x="443862" y="86707"/>
                  </a:cubicBezTo>
                  <a:cubicBezTo>
                    <a:pt x="444773" y="87233"/>
                    <a:pt x="445589" y="87664"/>
                    <a:pt x="446309" y="88095"/>
                  </a:cubicBezTo>
                  <a:cubicBezTo>
                    <a:pt x="447844" y="89005"/>
                    <a:pt x="448372" y="91016"/>
                    <a:pt x="447364" y="92548"/>
                  </a:cubicBezTo>
                  <a:lnTo>
                    <a:pt x="401923" y="161633"/>
                  </a:lnTo>
                  <a:cubicBezTo>
                    <a:pt x="400916" y="163117"/>
                    <a:pt x="398852" y="163500"/>
                    <a:pt x="397365" y="162399"/>
                  </a:cubicBezTo>
                  <a:cubicBezTo>
                    <a:pt x="396741" y="161920"/>
                    <a:pt x="395973" y="161346"/>
                    <a:pt x="395110" y="160723"/>
                  </a:cubicBezTo>
                  <a:cubicBezTo>
                    <a:pt x="394726" y="160436"/>
                    <a:pt x="394342" y="160149"/>
                    <a:pt x="393862" y="159814"/>
                  </a:cubicBezTo>
                  <a:cubicBezTo>
                    <a:pt x="393478" y="159478"/>
                    <a:pt x="392950" y="159095"/>
                    <a:pt x="392614" y="158904"/>
                  </a:cubicBezTo>
                  <a:cubicBezTo>
                    <a:pt x="391895" y="158377"/>
                    <a:pt x="391127" y="157803"/>
                    <a:pt x="390311" y="157228"/>
                  </a:cubicBezTo>
                  <a:cubicBezTo>
                    <a:pt x="389447" y="156606"/>
                    <a:pt x="388584" y="155983"/>
                    <a:pt x="387624" y="155265"/>
                  </a:cubicBezTo>
                  <a:cubicBezTo>
                    <a:pt x="386568" y="154595"/>
                    <a:pt x="385465" y="153829"/>
                    <a:pt x="384265" y="153063"/>
                  </a:cubicBezTo>
                  <a:cubicBezTo>
                    <a:pt x="383257" y="152393"/>
                    <a:pt x="382250" y="151675"/>
                    <a:pt x="381194" y="151004"/>
                  </a:cubicBezTo>
                  <a:close/>
                  <a:moveTo>
                    <a:pt x="259999" y="48013"/>
                  </a:moveTo>
                  <a:cubicBezTo>
                    <a:pt x="261774" y="47773"/>
                    <a:pt x="263406" y="49114"/>
                    <a:pt x="263502" y="50935"/>
                  </a:cubicBezTo>
                  <a:lnTo>
                    <a:pt x="267581" y="113266"/>
                  </a:lnTo>
                  <a:cubicBezTo>
                    <a:pt x="267725" y="115087"/>
                    <a:pt x="266285" y="116620"/>
                    <a:pt x="264462" y="116620"/>
                  </a:cubicBezTo>
                  <a:cubicBezTo>
                    <a:pt x="263694" y="116620"/>
                    <a:pt x="262734" y="116620"/>
                    <a:pt x="261678" y="116620"/>
                  </a:cubicBezTo>
                  <a:cubicBezTo>
                    <a:pt x="260670" y="116668"/>
                    <a:pt x="259615" y="116668"/>
                    <a:pt x="258463" y="116668"/>
                  </a:cubicBezTo>
                  <a:cubicBezTo>
                    <a:pt x="257503" y="116716"/>
                    <a:pt x="256447" y="116716"/>
                    <a:pt x="255392" y="116763"/>
                  </a:cubicBezTo>
                  <a:cubicBezTo>
                    <a:pt x="254288" y="116811"/>
                    <a:pt x="253088" y="116811"/>
                    <a:pt x="251888" y="116859"/>
                  </a:cubicBezTo>
                  <a:cubicBezTo>
                    <a:pt x="251264" y="116859"/>
                    <a:pt x="250544" y="116907"/>
                    <a:pt x="249873" y="116955"/>
                  </a:cubicBezTo>
                  <a:cubicBezTo>
                    <a:pt x="249153" y="117003"/>
                    <a:pt x="248433" y="117051"/>
                    <a:pt x="247713" y="117099"/>
                  </a:cubicBezTo>
                  <a:cubicBezTo>
                    <a:pt x="246273" y="117195"/>
                    <a:pt x="244738" y="117290"/>
                    <a:pt x="243154" y="117434"/>
                  </a:cubicBezTo>
                  <a:cubicBezTo>
                    <a:pt x="241570" y="117578"/>
                    <a:pt x="239938" y="117722"/>
                    <a:pt x="238259" y="117913"/>
                  </a:cubicBezTo>
                  <a:cubicBezTo>
                    <a:pt x="237443" y="118009"/>
                    <a:pt x="236579" y="118105"/>
                    <a:pt x="235715" y="118153"/>
                  </a:cubicBezTo>
                  <a:cubicBezTo>
                    <a:pt x="234851" y="118249"/>
                    <a:pt x="233988" y="118392"/>
                    <a:pt x="233124" y="118536"/>
                  </a:cubicBezTo>
                  <a:cubicBezTo>
                    <a:pt x="231396" y="118776"/>
                    <a:pt x="229572" y="119015"/>
                    <a:pt x="227749" y="119255"/>
                  </a:cubicBezTo>
                  <a:cubicBezTo>
                    <a:pt x="225925" y="119590"/>
                    <a:pt x="224102" y="119878"/>
                    <a:pt x="222230" y="120213"/>
                  </a:cubicBezTo>
                  <a:cubicBezTo>
                    <a:pt x="221270" y="120405"/>
                    <a:pt x="220358" y="120548"/>
                    <a:pt x="219398" y="120740"/>
                  </a:cubicBezTo>
                  <a:cubicBezTo>
                    <a:pt x="218439" y="120932"/>
                    <a:pt x="217527" y="121123"/>
                    <a:pt x="216567" y="121315"/>
                  </a:cubicBezTo>
                  <a:cubicBezTo>
                    <a:pt x="215607" y="121507"/>
                    <a:pt x="214647" y="121746"/>
                    <a:pt x="213688" y="121938"/>
                  </a:cubicBezTo>
                  <a:cubicBezTo>
                    <a:pt x="212727" y="122129"/>
                    <a:pt x="211768" y="122321"/>
                    <a:pt x="210808" y="122561"/>
                  </a:cubicBezTo>
                  <a:cubicBezTo>
                    <a:pt x="208936" y="123040"/>
                    <a:pt x="206969" y="123519"/>
                    <a:pt x="205049" y="123998"/>
                  </a:cubicBezTo>
                  <a:cubicBezTo>
                    <a:pt x="203129" y="124477"/>
                    <a:pt x="201258" y="125052"/>
                    <a:pt x="199338" y="125579"/>
                  </a:cubicBezTo>
                  <a:cubicBezTo>
                    <a:pt x="198426" y="125866"/>
                    <a:pt x="197466" y="126106"/>
                    <a:pt x="196507" y="126393"/>
                  </a:cubicBezTo>
                  <a:cubicBezTo>
                    <a:pt x="195547" y="126729"/>
                    <a:pt x="194635" y="127016"/>
                    <a:pt x="193723" y="127304"/>
                  </a:cubicBezTo>
                  <a:cubicBezTo>
                    <a:pt x="192763" y="127591"/>
                    <a:pt x="191852" y="127927"/>
                    <a:pt x="190940" y="128214"/>
                  </a:cubicBezTo>
                  <a:cubicBezTo>
                    <a:pt x="189980" y="128501"/>
                    <a:pt x="189068" y="128789"/>
                    <a:pt x="188156" y="129124"/>
                  </a:cubicBezTo>
                  <a:cubicBezTo>
                    <a:pt x="186381" y="129795"/>
                    <a:pt x="184557" y="130418"/>
                    <a:pt x="182829" y="131041"/>
                  </a:cubicBezTo>
                  <a:cubicBezTo>
                    <a:pt x="181054" y="131663"/>
                    <a:pt x="179374" y="132430"/>
                    <a:pt x="177694" y="133053"/>
                  </a:cubicBezTo>
                  <a:cubicBezTo>
                    <a:pt x="176015" y="133724"/>
                    <a:pt x="174335" y="134394"/>
                    <a:pt x="172799" y="135113"/>
                  </a:cubicBezTo>
                  <a:cubicBezTo>
                    <a:pt x="171216" y="135784"/>
                    <a:pt x="169680" y="136455"/>
                    <a:pt x="168192" y="137125"/>
                  </a:cubicBezTo>
                  <a:cubicBezTo>
                    <a:pt x="166704" y="137748"/>
                    <a:pt x="165313" y="138467"/>
                    <a:pt x="163921" y="139090"/>
                  </a:cubicBezTo>
                  <a:cubicBezTo>
                    <a:pt x="162577" y="139760"/>
                    <a:pt x="161281" y="140383"/>
                    <a:pt x="160034" y="140958"/>
                  </a:cubicBezTo>
                  <a:cubicBezTo>
                    <a:pt x="158786" y="141629"/>
                    <a:pt x="157634" y="142204"/>
                    <a:pt x="156578" y="142779"/>
                  </a:cubicBezTo>
                  <a:cubicBezTo>
                    <a:pt x="155475" y="143354"/>
                    <a:pt x="154419" y="143881"/>
                    <a:pt x="153507" y="144360"/>
                  </a:cubicBezTo>
                  <a:cubicBezTo>
                    <a:pt x="152547" y="144887"/>
                    <a:pt x="151731" y="145366"/>
                    <a:pt x="150963" y="145797"/>
                  </a:cubicBezTo>
                  <a:cubicBezTo>
                    <a:pt x="150052" y="146276"/>
                    <a:pt x="149284" y="146755"/>
                    <a:pt x="148612" y="147091"/>
                  </a:cubicBezTo>
                  <a:cubicBezTo>
                    <a:pt x="147172" y="147905"/>
                    <a:pt x="145396" y="147474"/>
                    <a:pt x="144485" y="146132"/>
                  </a:cubicBezTo>
                  <a:lnTo>
                    <a:pt x="118522" y="108092"/>
                  </a:lnTo>
                  <a:cubicBezTo>
                    <a:pt x="117562" y="106702"/>
                    <a:pt x="117898" y="104786"/>
                    <a:pt x="119290" y="103780"/>
                  </a:cubicBezTo>
                  <a:cubicBezTo>
                    <a:pt x="120105" y="103157"/>
                    <a:pt x="121113" y="102438"/>
                    <a:pt x="122265" y="101576"/>
                  </a:cubicBezTo>
                  <a:cubicBezTo>
                    <a:pt x="123129" y="100953"/>
                    <a:pt x="124089" y="100187"/>
                    <a:pt x="125144" y="99468"/>
                  </a:cubicBezTo>
                  <a:cubicBezTo>
                    <a:pt x="126248" y="98749"/>
                    <a:pt x="127400" y="97935"/>
                    <a:pt x="128648" y="97072"/>
                  </a:cubicBezTo>
                  <a:cubicBezTo>
                    <a:pt x="129895" y="96210"/>
                    <a:pt x="131191" y="95348"/>
                    <a:pt x="132583" y="94389"/>
                  </a:cubicBezTo>
                  <a:cubicBezTo>
                    <a:pt x="134023" y="93479"/>
                    <a:pt x="135510" y="92521"/>
                    <a:pt x="137046" y="91515"/>
                  </a:cubicBezTo>
                  <a:cubicBezTo>
                    <a:pt x="138630" y="90509"/>
                    <a:pt x="140261" y="89455"/>
                    <a:pt x="141989" y="88449"/>
                  </a:cubicBezTo>
                  <a:cubicBezTo>
                    <a:pt x="143669" y="87395"/>
                    <a:pt x="145492" y="86341"/>
                    <a:pt x="147316" y="85287"/>
                  </a:cubicBezTo>
                  <a:cubicBezTo>
                    <a:pt x="149140" y="84137"/>
                    <a:pt x="151059" y="83131"/>
                    <a:pt x="153027" y="82029"/>
                  </a:cubicBezTo>
                  <a:cubicBezTo>
                    <a:pt x="154995" y="80975"/>
                    <a:pt x="156962" y="79825"/>
                    <a:pt x="159074" y="78819"/>
                  </a:cubicBezTo>
                  <a:cubicBezTo>
                    <a:pt x="161137" y="77765"/>
                    <a:pt x="163249" y="76663"/>
                    <a:pt x="165409" y="75609"/>
                  </a:cubicBezTo>
                  <a:cubicBezTo>
                    <a:pt x="166464" y="75034"/>
                    <a:pt x="167568" y="74555"/>
                    <a:pt x="168672" y="74028"/>
                  </a:cubicBezTo>
                  <a:cubicBezTo>
                    <a:pt x="169776" y="73501"/>
                    <a:pt x="170880" y="73022"/>
                    <a:pt x="172031" y="72495"/>
                  </a:cubicBezTo>
                  <a:cubicBezTo>
                    <a:pt x="173135" y="71968"/>
                    <a:pt x="174239" y="71441"/>
                    <a:pt x="175391" y="70961"/>
                  </a:cubicBezTo>
                  <a:cubicBezTo>
                    <a:pt x="176494" y="70434"/>
                    <a:pt x="177646" y="69955"/>
                    <a:pt x="178798" y="69476"/>
                  </a:cubicBezTo>
                  <a:cubicBezTo>
                    <a:pt x="181102" y="68518"/>
                    <a:pt x="183405" y="67512"/>
                    <a:pt x="185709" y="66602"/>
                  </a:cubicBezTo>
                  <a:cubicBezTo>
                    <a:pt x="188060" y="65739"/>
                    <a:pt x="190412" y="64829"/>
                    <a:pt x="192715" y="63919"/>
                  </a:cubicBezTo>
                  <a:cubicBezTo>
                    <a:pt x="193915" y="63487"/>
                    <a:pt x="195067" y="63056"/>
                    <a:pt x="196267" y="62673"/>
                  </a:cubicBezTo>
                  <a:cubicBezTo>
                    <a:pt x="197418" y="62290"/>
                    <a:pt x="198618" y="61859"/>
                    <a:pt x="199770" y="61475"/>
                  </a:cubicBezTo>
                  <a:cubicBezTo>
                    <a:pt x="200922" y="61092"/>
                    <a:pt x="202122" y="60661"/>
                    <a:pt x="203273" y="60278"/>
                  </a:cubicBezTo>
                  <a:cubicBezTo>
                    <a:pt x="204425" y="59894"/>
                    <a:pt x="205625" y="59559"/>
                    <a:pt x="206777" y="59224"/>
                  </a:cubicBezTo>
                  <a:cubicBezTo>
                    <a:pt x="209080" y="58505"/>
                    <a:pt x="211384" y="57834"/>
                    <a:pt x="213640" y="57115"/>
                  </a:cubicBezTo>
                  <a:cubicBezTo>
                    <a:pt x="215943" y="56541"/>
                    <a:pt x="218199" y="55918"/>
                    <a:pt x="220358" y="55343"/>
                  </a:cubicBezTo>
                  <a:cubicBezTo>
                    <a:pt x="221462" y="55055"/>
                    <a:pt x="222566" y="54768"/>
                    <a:pt x="223670" y="54480"/>
                  </a:cubicBezTo>
                  <a:cubicBezTo>
                    <a:pt x="224725" y="54241"/>
                    <a:pt x="225781" y="54001"/>
                    <a:pt x="226837" y="53762"/>
                  </a:cubicBezTo>
                  <a:cubicBezTo>
                    <a:pt x="228997" y="53283"/>
                    <a:pt x="231012" y="52804"/>
                    <a:pt x="233028" y="52372"/>
                  </a:cubicBezTo>
                  <a:cubicBezTo>
                    <a:pt x="235043" y="51989"/>
                    <a:pt x="236963" y="51606"/>
                    <a:pt x="238835" y="51223"/>
                  </a:cubicBezTo>
                  <a:cubicBezTo>
                    <a:pt x="239747" y="51079"/>
                    <a:pt x="240658" y="50887"/>
                    <a:pt x="241570" y="50696"/>
                  </a:cubicBezTo>
                  <a:cubicBezTo>
                    <a:pt x="242482" y="50552"/>
                    <a:pt x="243298" y="50360"/>
                    <a:pt x="244258" y="50264"/>
                  </a:cubicBezTo>
                  <a:cubicBezTo>
                    <a:pt x="246081" y="49977"/>
                    <a:pt x="247761" y="49689"/>
                    <a:pt x="249393" y="49450"/>
                  </a:cubicBezTo>
                  <a:cubicBezTo>
                    <a:pt x="251024" y="49210"/>
                    <a:pt x="252512" y="49019"/>
                    <a:pt x="253904" y="48779"/>
                  </a:cubicBezTo>
                  <a:cubicBezTo>
                    <a:pt x="255104" y="48635"/>
                    <a:pt x="256207" y="48492"/>
                    <a:pt x="257167" y="48396"/>
                  </a:cubicBezTo>
                  <a:cubicBezTo>
                    <a:pt x="258223" y="48252"/>
                    <a:pt x="259183" y="48108"/>
                    <a:pt x="259999" y="48013"/>
                  </a:cubicBezTo>
                  <a:close/>
                  <a:moveTo>
                    <a:pt x="295372" y="46150"/>
                  </a:moveTo>
                  <a:cubicBezTo>
                    <a:pt x="296427" y="46150"/>
                    <a:pt x="297771" y="46198"/>
                    <a:pt x="299306" y="46198"/>
                  </a:cubicBezTo>
                  <a:cubicBezTo>
                    <a:pt x="300457" y="46246"/>
                    <a:pt x="301705" y="46246"/>
                    <a:pt x="303048" y="46246"/>
                  </a:cubicBezTo>
                  <a:cubicBezTo>
                    <a:pt x="304392" y="46341"/>
                    <a:pt x="305831" y="46389"/>
                    <a:pt x="307414" y="46485"/>
                  </a:cubicBezTo>
                  <a:cubicBezTo>
                    <a:pt x="308949" y="46533"/>
                    <a:pt x="310629" y="46629"/>
                    <a:pt x="312356" y="46724"/>
                  </a:cubicBezTo>
                  <a:cubicBezTo>
                    <a:pt x="314131" y="46820"/>
                    <a:pt x="315954" y="47012"/>
                    <a:pt x="317873" y="47155"/>
                  </a:cubicBezTo>
                  <a:cubicBezTo>
                    <a:pt x="319792" y="47299"/>
                    <a:pt x="321759" y="47490"/>
                    <a:pt x="323870" y="47634"/>
                  </a:cubicBezTo>
                  <a:cubicBezTo>
                    <a:pt x="325933" y="47873"/>
                    <a:pt x="328044" y="48161"/>
                    <a:pt x="330251" y="48400"/>
                  </a:cubicBezTo>
                  <a:cubicBezTo>
                    <a:pt x="331354" y="48543"/>
                    <a:pt x="332458" y="48687"/>
                    <a:pt x="333561" y="48831"/>
                  </a:cubicBezTo>
                  <a:cubicBezTo>
                    <a:pt x="334713" y="48974"/>
                    <a:pt x="335816" y="49166"/>
                    <a:pt x="336968" y="49309"/>
                  </a:cubicBezTo>
                  <a:cubicBezTo>
                    <a:pt x="338647" y="49597"/>
                    <a:pt x="340374" y="49836"/>
                    <a:pt x="342101" y="50123"/>
                  </a:cubicBezTo>
                  <a:lnTo>
                    <a:pt x="307318" y="121161"/>
                  </a:lnTo>
                  <a:cubicBezTo>
                    <a:pt x="306071" y="120874"/>
                    <a:pt x="304919" y="120634"/>
                    <a:pt x="303816" y="120443"/>
                  </a:cubicBezTo>
                  <a:cubicBezTo>
                    <a:pt x="302520" y="120204"/>
                    <a:pt x="301273" y="120012"/>
                    <a:pt x="300122" y="119821"/>
                  </a:cubicBezTo>
                  <a:cubicBezTo>
                    <a:pt x="298970" y="119581"/>
                    <a:pt x="297867" y="119390"/>
                    <a:pt x="296859" y="119246"/>
                  </a:cubicBezTo>
                  <a:cubicBezTo>
                    <a:pt x="295852" y="119103"/>
                    <a:pt x="294940" y="118959"/>
                    <a:pt x="294125" y="118863"/>
                  </a:cubicBezTo>
                  <a:cubicBezTo>
                    <a:pt x="293213" y="118720"/>
                    <a:pt x="292397" y="118624"/>
                    <a:pt x="291726" y="118528"/>
                  </a:cubicBezTo>
                  <a:cubicBezTo>
                    <a:pt x="290095" y="118289"/>
                    <a:pt x="288895" y="116901"/>
                    <a:pt x="288991" y="115273"/>
                  </a:cubicBezTo>
                  <a:lnTo>
                    <a:pt x="292158" y="49166"/>
                  </a:lnTo>
                  <a:cubicBezTo>
                    <a:pt x="292253" y="47442"/>
                    <a:pt x="293645" y="46150"/>
                    <a:pt x="295372" y="46150"/>
                  </a:cubicBezTo>
                  <a:close/>
                  <a:moveTo>
                    <a:pt x="389289" y="0"/>
                  </a:moveTo>
                  <a:cubicBezTo>
                    <a:pt x="393991" y="0"/>
                    <a:pt x="398694" y="4024"/>
                    <a:pt x="397350" y="9917"/>
                  </a:cubicBezTo>
                  <a:lnTo>
                    <a:pt x="385642" y="60650"/>
                  </a:lnTo>
                  <a:lnTo>
                    <a:pt x="366735" y="142570"/>
                  </a:lnTo>
                  <a:lnTo>
                    <a:pt x="317116" y="357671"/>
                  </a:lnTo>
                  <a:cubicBezTo>
                    <a:pt x="316300" y="361120"/>
                    <a:pt x="315004" y="364809"/>
                    <a:pt x="313373" y="368163"/>
                  </a:cubicBezTo>
                  <a:cubicBezTo>
                    <a:pt x="304879" y="385553"/>
                    <a:pt x="287412" y="395661"/>
                    <a:pt x="269272" y="395661"/>
                  </a:cubicBezTo>
                  <a:cubicBezTo>
                    <a:pt x="262026" y="395661"/>
                    <a:pt x="254684" y="394032"/>
                    <a:pt x="247726" y="390679"/>
                  </a:cubicBezTo>
                  <a:cubicBezTo>
                    <a:pt x="223396" y="378798"/>
                    <a:pt x="213319" y="349431"/>
                    <a:pt x="225220" y="325142"/>
                  </a:cubicBezTo>
                  <a:lnTo>
                    <a:pt x="323210" y="124988"/>
                  </a:lnTo>
                  <a:lnTo>
                    <a:pt x="358385" y="53224"/>
                  </a:lnTo>
                  <a:lnTo>
                    <a:pt x="382186" y="4551"/>
                  </a:lnTo>
                  <a:cubicBezTo>
                    <a:pt x="383770" y="1389"/>
                    <a:pt x="386505" y="0"/>
                    <a:pt x="389289" y="0"/>
                  </a:cubicBezTo>
                  <a:close/>
                </a:path>
              </a:pathLst>
            </a:custGeom>
            <a:solidFill>
              <a:srgbClr val="004B7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40" name="椭圆 39">
              <a:extLst>
                <a:ext uri="{FF2B5EF4-FFF2-40B4-BE49-F238E27FC236}">
                  <a16:creationId xmlns:a16="http://schemas.microsoft.com/office/drawing/2014/main" id="{83E6A8E3-A042-4C38-ABBB-0A4DAD3A8B24}"/>
                </a:ext>
              </a:extLst>
            </p:cNvPr>
            <p:cNvSpPr/>
            <p:nvPr/>
          </p:nvSpPr>
          <p:spPr>
            <a:xfrm>
              <a:off x="6121742" y="1905984"/>
              <a:ext cx="837398" cy="837398"/>
            </a:xfrm>
            <a:prstGeom prst="ellipse">
              <a:avLst/>
            </a:prstGeom>
            <a:noFill/>
            <a:ln>
              <a:solidFill>
                <a:srgbClr val="004B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41" name="TextBox 23">
            <a:extLst>
              <a:ext uri="{FF2B5EF4-FFF2-40B4-BE49-F238E27FC236}">
                <a16:creationId xmlns:a16="http://schemas.microsoft.com/office/drawing/2014/main" id="{12DE0FB5-4771-475D-B80E-434FA575E99E}"/>
              </a:ext>
            </a:extLst>
          </p:cNvPr>
          <p:cNvSpPr txBox="1"/>
          <p:nvPr/>
        </p:nvSpPr>
        <p:spPr>
          <a:xfrm>
            <a:off x="1952377" y="3282702"/>
            <a:ext cx="1337762"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1800" kern="0" dirty="0">
                <a:solidFill>
                  <a:srgbClr val="004B7D"/>
                </a:solidFill>
                <a:latin typeface="微软雅黑" panose="020B0503020204020204" pitchFamily="34" charset="-122"/>
                <a:ea typeface="微软雅黑" panose="020B0503020204020204" pitchFamily="34" charset="-122"/>
              </a:rPr>
              <a:t>班后会特点</a:t>
            </a:r>
          </a:p>
        </p:txBody>
      </p:sp>
      <p:sp>
        <p:nvSpPr>
          <p:cNvPr id="43" name="TextBox 23">
            <a:extLst>
              <a:ext uri="{FF2B5EF4-FFF2-40B4-BE49-F238E27FC236}">
                <a16:creationId xmlns:a16="http://schemas.microsoft.com/office/drawing/2014/main" id="{534D761B-287F-4C4B-B4CA-EEE4AE07508E}"/>
              </a:ext>
            </a:extLst>
          </p:cNvPr>
          <p:cNvSpPr txBox="1"/>
          <p:nvPr/>
        </p:nvSpPr>
        <p:spPr>
          <a:xfrm>
            <a:off x="1919645" y="3672307"/>
            <a:ext cx="8398333" cy="3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4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班后会在总结、检查生产任务的同时，总结、检查安全工作，并提出整改意见。</a:t>
            </a:r>
          </a:p>
        </p:txBody>
      </p:sp>
      <p:grpSp>
        <p:nvGrpSpPr>
          <p:cNvPr id="5" name="组合 4">
            <a:extLst>
              <a:ext uri="{FF2B5EF4-FFF2-40B4-BE49-F238E27FC236}">
                <a16:creationId xmlns:a16="http://schemas.microsoft.com/office/drawing/2014/main" id="{3EDC264C-75DF-4793-9875-83D75848D23D}"/>
              </a:ext>
            </a:extLst>
          </p:cNvPr>
          <p:cNvGrpSpPr/>
          <p:nvPr/>
        </p:nvGrpSpPr>
        <p:grpSpPr>
          <a:xfrm>
            <a:off x="1389190" y="4884143"/>
            <a:ext cx="575579" cy="575579"/>
            <a:chOff x="9768881" y="1905984"/>
            <a:chExt cx="837398" cy="837398"/>
          </a:xfrm>
        </p:grpSpPr>
        <p:sp>
          <p:nvSpPr>
            <p:cNvPr id="47" name="time-control-interface-symbol-of-an-user_51574">
              <a:extLst>
                <a:ext uri="{FF2B5EF4-FFF2-40B4-BE49-F238E27FC236}">
                  <a16:creationId xmlns:a16="http://schemas.microsoft.com/office/drawing/2014/main" id="{E852422E-1537-4964-AB75-296A9414DAAF}"/>
                </a:ext>
              </a:extLst>
            </p:cNvPr>
            <p:cNvSpPr>
              <a:spLocks noChangeAspect="1"/>
            </p:cNvSpPr>
            <p:nvPr/>
          </p:nvSpPr>
          <p:spPr bwMode="auto">
            <a:xfrm>
              <a:off x="9949343" y="2113780"/>
              <a:ext cx="493976" cy="418821"/>
            </a:xfrm>
            <a:custGeom>
              <a:avLst/>
              <a:gdLst>
                <a:gd name="connsiteX0" fmla="*/ 547942 w 604873"/>
                <a:gd name="connsiteY0" fmla="*/ 48205 h 512847"/>
                <a:gd name="connsiteX1" fmla="*/ 556470 w 604873"/>
                <a:gd name="connsiteY1" fmla="*/ 52003 h 512847"/>
                <a:gd name="connsiteX2" fmla="*/ 601185 w 604873"/>
                <a:gd name="connsiteY2" fmla="*/ 96199 h 512847"/>
                <a:gd name="connsiteX3" fmla="*/ 604873 w 604873"/>
                <a:gd name="connsiteY3" fmla="*/ 104947 h 512847"/>
                <a:gd name="connsiteX4" fmla="*/ 601185 w 604873"/>
                <a:gd name="connsiteY4" fmla="*/ 113694 h 512847"/>
                <a:gd name="connsiteX5" fmla="*/ 319062 w 604873"/>
                <a:gd name="connsiteY5" fmla="*/ 395445 h 512847"/>
                <a:gd name="connsiteX6" fmla="*/ 310304 w 604873"/>
                <a:gd name="connsiteY6" fmla="*/ 399128 h 512847"/>
                <a:gd name="connsiteX7" fmla="*/ 301545 w 604873"/>
                <a:gd name="connsiteY7" fmla="*/ 395445 h 512847"/>
                <a:gd name="connsiteX8" fmla="*/ 166476 w 604873"/>
                <a:gd name="connsiteY8" fmla="*/ 260554 h 512847"/>
                <a:gd name="connsiteX9" fmla="*/ 163249 w 604873"/>
                <a:gd name="connsiteY9" fmla="*/ 252267 h 512847"/>
                <a:gd name="connsiteX10" fmla="*/ 166476 w 604873"/>
                <a:gd name="connsiteY10" fmla="*/ 243520 h 512847"/>
                <a:gd name="connsiteX11" fmla="*/ 211192 w 604873"/>
                <a:gd name="connsiteY11" fmla="*/ 198864 h 512847"/>
                <a:gd name="connsiteX12" fmla="*/ 228709 w 604873"/>
                <a:gd name="connsiteY12" fmla="*/ 198864 h 512847"/>
                <a:gd name="connsiteX13" fmla="*/ 310304 w 604873"/>
                <a:gd name="connsiteY13" fmla="*/ 280351 h 512847"/>
                <a:gd name="connsiteX14" fmla="*/ 539413 w 604873"/>
                <a:gd name="connsiteY14" fmla="*/ 52003 h 512847"/>
                <a:gd name="connsiteX15" fmla="*/ 547942 w 604873"/>
                <a:gd name="connsiteY15" fmla="*/ 48205 h 512847"/>
                <a:gd name="connsiteX16" fmla="*/ 12448 w 604873"/>
                <a:gd name="connsiteY16" fmla="*/ 0 h 512847"/>
                <a:gd name="connsiteX17" fmla="*/ 501600 w 604873"/>
                <a:gd name="connsiteY17" fmla="*/ 0 h 512847"/>
                <a:gd name="connsiteX18" fmla="*/ 513587 w 604873"/>
                <a:gd name="connsiteY18" fmla="*/ 11969 h 512847"/>
                <a:gd name="connsiteX19" fmla="*/ 461491 w 604873"/>
                <a:gd name="connsiteY19" fmla="*/ 61229 h 512847"/>
                <a:gd name="connsiteX20" fmla="*/ 61317 w 604873"/>
                <a:gd name="connsiteY20" fmla="*/ 61229 h 512847"/>
                <a:gd name="connsiteX21" fmla="*/ 61317 w 604873"/>
                <a:gd name="connsiteY21" fmla="*/ 451618 h 512847"/>
                <a:gd name="connsiteX22" fmla="*/ 452270 w 604873"/>
                <a:gd name="connsiteY22" fmla="*/ 451618 h 512847"/>
                <a:gd name="connsiteX23" fmla="*/ 452270 w 604873"/>
                <a:gd name="connsiteY23" fmla="*/ 332384 h 512847"/>
                <a:gd name="connsiteX24" fmla="*/ 513587 w 604873"/>
                <a:gd name="connsiteY24" fmla="*/ 267933 h 512847"/>
                <a:gd name="connsiteX25" fmla="*/ 513587 w 604873"/>
                <a:gd name="connsiteY25" fmla="*/ 500417 h 512847"/>
                <a:gd name="connsiteX26" fmla="*/ 501600 w 604873"/>
                <a:gd name="connsiteY26" fmla="*/ 512847 h 512847"/>
                <a:gd name="connsiteX27" fmla="*/ 12448 w 604873"/>
                <a:gd name="connsiteY27" fmla="*/ 512847 h 512847"/>
                <a:gd name="connsiteX28" fmla="*/ 0 w 604873"/>
                <a:gd name="connsiteY28" fmla="*/ 500417 h 512847"/>
                <a:gd name="connsiteX29" fmla="*/ 0 w 604873"/>
                <a:gd name="connsiteY29" fmla="*/ 11969 h 512847"/>
                <a:gd name="connsiteX30" fmla="*/ 12448 w 604873"/>
                <a:gd name="connsiteY30" fmla="*/ 0 h 5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4873" h="512847">
                  <a:moveTo>
                    <a:pt x="547942" y="48205"/>
                  </a:moveTo>
                  <a:cubicBezTo>
                    <a:pt x="551053" y="48205"/>
                    <a:pt x="554165" y="49471"/>
                    <a:pt x="556470" y="52003"/>
                  </a:cubicBezTo>
                  <a:lnTo>
                    <a:pt x="601185" y="96199"/>
                  </a:lnTo>
                  <a:cubicBezTo>
                    <a:pt x="603490" y="98501"/>
                    <a:pt x="604873" y="101724"/>
                    <a:pt x="604873" y="104947"/>
                  </a:cubicBezTo>
                  <a:cubicBezTo>
                    <a:pt x="604873" y="108169"/>
                    <a:pt x="603490" y="111392"/>
                    <a:pt x="601185" y="113694"/>
                  </a:cubicBezTo>
                  <a:lnTo>
                    <a:pt x="319062" y="395445"/>
                  </a:lnTo>
                  <a:cubicBezTo>
                    <a:pt x="316296" y="397747"/>
                    <a:pt x="313530" y="399128"/>
                    <a:pt x="310304" y="399128"/>
                  </a:cubicBezTo>
                  <a:cubicBezTo>
                    <a:pt x="307077" y="399128"/>
                    <a:pt x="303850" y="397747"/>
                    <a:pt x="301545" y="395445"/>
                  </a:cubicBezTo>
                  <a:lnTo>
                    <a:pt x="166476" y="260554"/>
                  </a:lnTo>
                  <a:cubicBezTo>
                    <a:pt x="164171" y="258252"/>
                    <a:pt x="163249" y="255490"/>
                    <a:pt x="163249" y="252267"/>
                  </a:cubicBezTo>
                  <a:cubicBezTo>
                    <a:pt x="163249" y="249045"/>
                    <a:pt x="164171" y="245822"/>
                    <a:pt x="166476" y="243520"/>
                  </a:cubicBezTo>
                  <a:lnTo>
                    <a:pt x="211192" y="198864"/>
                  </a:lnTo>
                  <a:cubicBezTo>
                    <a:pt x="215802" y="194260"/>
                    <a:pt x="223638" y="194260"/>
                    <a:pt x="228709" y="198864"/>
                  </a:cubicBezTo>
                  <a:lnTo>
                    <a:pt x="310304" y="280351"/>
                  </a:lnTo>
                  <a:lnTo>
                    <a:pt x="539413" y="52003"/>
                  </a:lnTo>
                  <a:cubicBezTo>
                    <a:pt x="541718" y="49471"/>
                    <a:pt x="544830" y="48205"/>
                    <a:pt x="547942" y="48205"/>
                  </a:cubicBezTo>
                  <a:close/>
                  <a:moveTo>
                    <a:pt x="12448" y="0"/>
                  </a:moveTo>
                  <a:lnTo>
                    <a:pt x="501600" y="0"/>
                  </a:lnTo>
                  <a:cubicBezTo>
                    <a:pt x="508055" y="0"/>
                    <a:pt x="513587" y="5524"/>
                    <a:pt x="513587" y="11969"/>
                  </a:cubicBezTo>
                  <a:lnTo>
                    <a:pt x="461491" y="61229"/>
                  </a:lnTo>
                  <a:lnTo>
                    <a:pt x="61317" y="61229"/>
                  </a:lnTo>
                  <a:lnTo>
                    <a:pt x="61317" y="451618"/>
                  </a:lnTo>
                  <a:lnTo>
                    <a:pt x="452270" y="451618"/>
                  </a:lnTo>
                  <a:lnTo>
                    <a:pt x="452270" y="332384"/>
                  </a:lnTo>
                  <a:lnTo>
                    <a:pt x="513587" y="267933"/>
                  </a:lnTo>
                  <a:lnTo>
                    <a:pt x="513587" y="500417"/>
                  </a:lnTo>
                  <a:cubicBezTo>
                    <a:pt x="513587" y="507323"/>
                    <a:pt x="508516" y="512847"/>
                    <a:pt x="501600" y="512847"/>
                  </a:cubicBezTo>
                  <a:lnTo>
                    <a:pt x="12448" y="512847"/>
                  </a:lnTo>
                  <a:cubicBezTo>
                    <a:pt x="5533" y="512847"/>
                    <a:pt x="0" y="507323"/>
                    <a:pt x="0" y="500417"/>
                  </a:cubicBezTo>
                  <a:lnTo>
                    <a:pt x="0" y="11969"/>
                  </a:lnTo>
                  <a:cubicBezTo>
                    <a:pt x="0" y="5524"/>
                    <a:pt x="5533" y="0"/>
                    <a:pt x="12448" y="0"/>
                  </a:cubicBezTo>
                  <a:close/>
                </a:path>
              </a:pathLst>
            </a:custGeom>
            <a:solidFill>
              <a:srgbClr val="FF5D5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48" name="椭圆 47">
              <a:extLst>
                <a:ext uri="{FF2B5EF4-FFF2-40B4-BE49-F238E27FC236}">
                  <a16:creationId xmlns:a16="http://schemas.microsoft.com/office/drawing/2014/main" id="{2C682925-F79F-49D9-A63A-B8A909B460F1}"/>
                </a:ext>
              </a:extLst>
            </p:cNvPr>
            <p:cNvSpPr/>
            <p:nvPr/>
          </p:nvSpPr>
          <p:spPr>
            <a:xfrm>
              <a:off x="9768881" y="1905984"/>
              <a:ext cx="837398" cy="837398"/>
            </a:xfrm>
            <a:prstGeom prst="ellipse">
              <a:avLst/>
            </a:prstGeom>
            <a:noFill/>
            <a:ln>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sp>
        <p:nvSpPr>
          <p:cNvPr id="50" name="TextBox 23">
            <a:extLst>
              <a:ext uri="{FF2B5EF4-FFF2-40B4-BE49-F238E27FC236}">
                <a16:creationId xmlns:a16="http://schemas.microsoft.com/office/drawing/2014/main" id="{F7454215-67DF-45B8-9B37-270DEFF2F0F8}"/>
              </a:ext>
            </a:extLst>
          </p:cNvPr>
          <p:cNvSpPr txBox="1"/>
          <p:nvPr/>
        </p:nvSpPr>
        <p:spPr>
          <a:xfrm>
            <a:off x="1976799" y="4900879"/>
            <a:ext cx="1337762"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1800" kern="0" dirty="0">
                <a:solidFill>
                  <a:srgbClr val="FF5D5D"/>
                </a:solidFill>
                <a:latin typeface="微软雅黑" panose="020B0503020204020204" pitchFamily="34" charset="-122"/>
                <a:ea typeface="微软雅黑" panose="020B0503020204020204" pitchFamily="34" charset="-122"/>
              </a:rPr>
              <a:t>班后会目的</a:t>
            </a:r>
          </a:p>
        </p:txBody>
      </p:sp>
      <p:sp>
        <p:nvSpPr>
          <p:cNvPr id="53" name="TextBox 23">
            <a:extLst>
              <a:ext uri="{FF2B5EF4-FFF2-40B4-BE49-F238E27FC236}">
                <a16:creationId xmlns:a16="http://schemas.microsoft.com/office/drawing/2014/main" id="{37E0AB02-3DE8-4DA9-AFBC-3AFDF4845333}"/>
              </a:ext>
            </a:extLst>
          </p:cNvPr>
          <p:cNvSpPr txBox="1"/>
          <p:nvPr/>
        </p:nvSpPr>
        <p:spPr>
          <a:xfrm>
            <a:off x="1976799" y="5314843"/>
            <a:ext cx="8828549" cy="9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400"/>
              </a:lnSpc>
              <a:defRPr/>
            </a:pPr>
            <a:r>
              <a:rPr lang="zh-CN" altLang="en-US" sz="1600" b="0" kern="0" dirty="0">
                <a:solidFill>
                  <a:schemeClr val="tx1">
                    <a:lumMod val="75000"/>
                    <a:lumOff val="25000"/>
                  </a:schemeClr>
                </a:solidFill>
                <a:latin typeface="微软雅黑" panose="020B0503020204020204" pitchFamily="34" charset="-122"/>
                <a:ea typeface="微软雅黑" panose="020B0503020204020204" pitchFamily="34" charset="-122"/>
              </a:rPr>
              <a:t>班后会上班组长小结完成当天任务和执行安全规程的情况，既要肯定好的一方面，又要找出存在的问题和不足；同时还要激励班组成员安全工作的积极性，增强自我保护意识的能力，帮助他们端正认识，克服消极情绪，以达到安全生产的共同目的。</a:t>
            </a:r>
          </a:p>
        </p:txBody>
      </p:sp>
    </p:spTree>
    <p:extLst>
      <p:ext uri="{BB962C8B-B14F-4D97-AF65-F5344CB8AC3E}">
        <p14:creationId xmlns:p14="http://schemas.microsoft.com/office/powerpoint/2010/main" val="1064427609"/>
      </p:ext>
    </p:extLst>
  </p:cSld>
  <p:clrMapOvr>
    <a:masterClrMapping/>
  </p:clrMapOvr>
  <mc:AlternateContent xmlns:mc="http://schemas.openxmlformats.org/markup-compatibility/2006" xmlns:p14="http://schemas.microsoft.com/office/powerpoint/2010/main">
    <mc:Choice Requires="p14">
      <p:transition spd="slow" p14:dur="2000" advTm="15912">
        <p14:ferris dir="l"/>
      </p:transition>
    </mc:Choice>
    <mc:Fallback xmlns="">
      <p:transition spd="slow" advTm="1591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937610"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班组安全管理制度</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99EABC8C-04C9-42C8-88FC-21D8F0376074}"/>
              </a:ext>
            </a:extLst>
          </p:cNvPr>
          <p:cNvGrpSpPr/>
          <p:nvPr/>
        </p:nvGrpSpPr>
        <p:grpSpPr>
          <a:xfrm>
            <a:off x="1529769" y="1339794"/>
            <a:ext cx="9718486" cy="4750645"/>
            <a:chOff x="1975253" y="1325564"/>
            <a:chExt cx="8248852" cy="4032250"/>
          </a:xfrm>
        </p:grpSpPr>
        <p:sp>
          <p:nvSpPr>
            <p:cNvPr id="30" name="右箭头">
              <a:extLst>
                <a:ext uri="{FF2B5EF4-FFF2-40B4-BE49-F238E27FC236}">
                  <a16:creationId xmlns:a16="http://schemas.microsoft.com/office/drawing/2014/main" id="{69222A58-4524-4688-BD06-B54438368942}"/>
                </a:ext>
              </a:extLst>
            </p:cNvPr>
            <p:cNvSpPr/>
            <p:nvPr/>
          </p:nvSpPr>
          <p:spPr>
            <a:xfrm>
              <a:off x="2865770" y="2618981"/>
              <a:ext cx="5211166" cy="1485360"/>
            </a:xfrm>
            <a:prstGeom prst="rightArrow">
              <a:avLst>
                <a:gd name="adj1" fmla="val 79305"/>
                <a:gd name="adj2" fmla="val 89147"/>
              </a:avLst>
            </a:prstGeom>
            <a:solidFill>
              <a:srgbClr val="FF5D5D"/>
            </a:solidFill>
            <a:ln w="9525" cap="flat" cmpd="sng">
              <a:noFill/>
              <a:prstDash val="solid"/>
              <a:round/>
            </a:ln>
          </p:spPr>
          <p:txBody>
            <a:bodyPr/>
            <a:lstStyle/>
            <a:p>
              <a:endParaRPr lang="zh-CN" altLang="en-US" dirty="0"/>
            </a:p>
          </p:txBody>
        </p:sp>
        <p:grpSp>
          <p:nvGrpSpPr>
            <p:cNvPr id="32" name="组合">
              <a:extLst>
                <a:ext uri="{FF2B5EF4-FFF2-40B4-BE49-F238E27FC236}">
                  <a16:creationId xmlns:a16="http://schemas.microsoft.com/office/drawing/2014/main" id="{441B5688-CE28-4FD5-949B-C63D351E0F12}"/>
                </a:ext>
              </a:extLst>
            </p:cNvPr>
            <p:cNvGrpSpPr/>
            <p:nvPr/>
          </p:nvGrpSpPr>
          <p:grpSpPr>
            <a:xfrm>
              <a:off x="8200622" y="1757364"/>
              <a:ext cx="2023483" cy="3309936"/>
              <a:chOff x="6765119" y="1845023"/>
              <a:chExt cx="2023483" cy="3309936"/>
            </a:xfrm>
          </p:grpSpPr>
          <p:sp>
            <p:nvSpPr>
              <p:cNvPr id="75" name="圆角矩形">
                <a:extLst>
                  <a:ext uri="{FF2B5EF4-FFF2-40B4-BE49-F238E27FC236}">
                    <a16:creationId xmlns:a16="http://schemas.microsoft.com/office/drawing/2014/main" id="{0F73342A-74AC-4B38-AF04-22E34EB2142F}"/>
                  </a:ext>
                </a:extLst>
              </p:cNvPr>
              <p:cNvSpPr/>
              <p:nvPr/>
            </p:nvSpPr>
            <p:spPr>
              <a:xfrm>
                <a:off x="6765119" y="1845023"/>
                <a:ext cx="2016124" cy="3309936"/>
              </a:xfrm>
              <a:prstGeom prst="roundRect">
                <a:avLst>
                  <a:gd name="adj" fmla="val 16666"/>
                </a:avLst>
              </a:prstGeom>
              <a:solidFill>
                <a:srgbClr val="4BAF32"/>
              </a:solidFill>
              <a:ln w="38100" cap="flat" cmpd="sng">
                <a:solidFill>
                  <a:srgbClr val="FFFFFF"/>
                </a:solidFill>
                <a:prstDash val="solid"/>
                <a:round/>
              </a:ln>
              <a:effectLst>
                <a:outerShdw dist="107762" dir="2700000" algn="ctr" rotWithShape="0">
                  <a:srgbClr val="808080">
                    <a:alpha val="49803"/>
                  </a:srgbClr>
                </a:outerShdw>
              </a:effectLst>
            </p:spPr>
          </p:sp>
          <p:sp>
            <p:nvSpPr>
              <p:cNvPr id="77" name="矩形">
                <a:extLst>
                  <a:ext uri="{FF2B5EF4-FFF2-40B4-BE49-F238E27FC236}">
                    <a16:creationId xmlns:a16="http://schemas.microsoft.com/office/drawing/2014/main" id="{F9EF5BD4-C722-47D3-8A18-E3740FD839C6}"/>
                  </a:ext>
                </a:extLst>
              </p:cNvPr>
              <p:cNvSpPr/>
              <p:nvPr/>
            </p:nvSpPr>
            <p:spPr>
              <a:xfrm>
                <a:off x="6794702" y="3034449"/>
                <a:ext cx="1993900" cy="1175555"/>
              </a:xfrm>
              <a:prstGeom prst="rect">
                <a:avLst/>
              </a:prstGeom>
              <a:noFill/>
              <a:ln w="9525" cap="flat" cmpd="sng">
                <a:noFill/>
                <a:prstDash val="solid"/>
                <a:round/>
              </a:ln>
            </p:spPr>
            <p:txBody>
              <a:bodyPr vert="horz" wrap="square" lIns="91440" tIns="45720" rIns="91440" bIns="45720" anchor="t" anchorCtr="0">
                <a:spAutoFit/>
              </a:bodyPr>
              <a:lstStyle>
                <a:lvl1pPr/>
                <a:lvl2pPr/>
                <a:lvl3pPr/>
                <a:lvl4pPr/>
                <a:lvl5pPr/>
                <a:lvl6pPr/>
                <a:lvl7pPr/>
                <a:lvl8pPr/>
                <a:lvl9pPr/>
              </a:lstStyle>
              <a:p>
                <a:pPr marL="0" indent="0" algn="ctr" eaLnBrk="0" latinLnBrk="0" hangingPunct="0">
                  <a:lnSpc>
                    <a:spcPct val="100000"/>
                  </a:lnSpc>
                  <a:spcBef>
                    <a:spcPts val="0"/>
                  </a:spcBef>
                  <a:spcAft>
                    <a:spcPts val="0"/>
                  </a:spcAft>
                  <a:buNone/>
                </a:pPr>
                <a:r>
                  <a:rPr lang="zh-CN" altLang="en-US" sz="2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班组安全管理</a:t>
                </a:r>
                <a:endParaRPr lang="en-US" altLang="zh-CN" sz="2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eaLnBrk="0" latinLnBrk="0" hangingPunct="0">
                  <a:lnSpc>
                    <a:spcPct val="100000"/>
                  </a:lnSpc>
                  <a:spcBef>
                    <a:spcPts val="0"/>
                  </a:spcBef>
                  <a:spcAft>
                    <a:spcPts val="0"/>
                  </a:spcAft>
                  <a:buNone/>
                </a:pPr>
                <a:r>
                  <a:rPr lang="zh-CN" altLang="en-US" sz="2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的有关制度</a:t>
                </a:r>
                <a:br>
                  <a:rPr lang="zh-CN" altLang="en-US" sz="2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br>
                <a:endParaRPr lang="zh-CN" altLang="en-US" sz="2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grpSp>
        <p:grpSp>
          <p:nvGrpSpPr>
            <p:cNvPr id="33" name="组合">
              <a:extLst>
                <a:ext uri="{FF2B5EF4-FFF2-40B4-BE49-F238E27FC236}">
                  <a16:creationId xmlns:a16="http://schemas.microsoft.com/office/drawing/2014/main" id="{4FF14361-258B-467E-9998-BB2E4D78EDB7}"/>
                </a:ext>
              </a:extLst>
            </p:cNvPr>
            <p:cNvGrpSpPr/>
            <p:nvPr/>
          </p:nvGrpSpPr>
          <p:grpSpPr>
            <a:xfrm>
              <a:off x="1975253" y="1325564"/>
              <a:ext cx="4105275" cy="4032250"/>
              <a:chOff x="539750" y="1413223"/>
              <a:chExt cx="4105275" cy="4032250"/>
            </a:xfrm>
          </p:grpSpPr>
          <p:sp>
            <p:nvSpPr>
              <p:cNvPr id="35" name="圆角矩形">
                <a:extLst>
                  <a:ext uri="{FF2B5EF4-FFF2-40B4-BE49-F238E27FC236}">
                    <a16:creationId xmlns:a16="http://schemas.microsoft.com/office/drawing/2014/main" id="{7F8DF506-ABA9-40C2-BD64-6D39AAA23299}"/>
                  </a:ext>
                </a:extLst>
              </p:cNvPr>
              <p:cNvSpPr/>
              <p:nvPr/>
            </p:nvSpPr>
            <p:spPr>
              <a:xfrm>
                <a:off x="539750" y="1413223"/>
                <a:ext cx="4103687" cy="576262"/>
              </a:xfrm>
              <a:prstGeom prst="roundRect">
                <a:avLst>
                  <a:gd name="adj" fmla="val 9106"/>
                </a:avLst>
              </a:prstGeom>
              <a:solidFill>
                <a:srgbClr val="008BEA"/>
              </a:solidFill>
              <a:ln w="25400" cap="flat" cmpd="sng">
                <a:solidFill>
                  <a:srgbClr val="FFFFFF"/>
                </a:solidFill>
                <a:prstDash val="solid"/>
                <a:round/>
              </a:ln>
            </p:spPr>
            <p:txBody>
              <a:bodyPr vert="horz" wrap="none" lIns="91440" tIns="45720" rIns="91440" bIns="45720" anchor="ctr" anchorCtr="0"/>
              <a:lstStyle>
                <a:lvl1pPr/>
                <a:lvl2pPr/>
                <a:lvl3pPr/>
                <a:lvl4pPr/>
                <a:lvl5pPr/>
                <a:lvl6pPr/>
                <a:lvl7pPr/>
                <a:lvl8pPr/>
                <a:lvl9pPr/>
              </a:lstStyle>
              <a:p>
                <a:pPr marL="0" indent="0" algn="l" eaLnBrk="0" latinLnBrk="0" hangingPunct="0">
                  <a:lnSpc>
                    <a:spcPct val="100000"/>
                  </a:lnSpc>
                  <a:spcBef>
                    <a:spcPts val="0"/>
                  </a:spcBef>
                  <a:spcAft>
                    <a:spcPts val="0"/>
                  </a:spcAft>
                  <a:buNone/>
                </a:pPr>
                <a:r>
                  <a:rPr lang="en-US" altLang="zh-CN"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1</a:t>
                </a: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．安全教育培训制度</a:t>
                </a:r>
              </a:p>
            </p:txBody>
          </p:sp>
          <p:sp>
            <p:nvSpPr>
              <p:cNvPr id="36" name="圆角矩形">
                <a:extLst>
                  <a:ext uri="{FF2B5EF4-FFF2-40B4-BE49-F238E27FC236}">
                    <a16:creationId xmlns:a16="http://schemas.microsoft.com/office/drawing/2014/main" id="{1E90A98B-F4EA-402C-A205-AE63C0ADBB22}"/>
                  </a:ext>
                </a:extLst>
              </p:cNvPr>
              <p:cNvSpPr/>
              <p:nvPr/>
            </p:nvSpPr>
            <p:spPr>
              <a:xfrm>
                <a:off x="539750" y="4143723"/>
                <a:ext cx="4103687" cy="627062"/>
              </a:xfrm>
              <a:prstGeom prst="roundRect">
                <a:avLst>
                  <a:gd name="adj" fmla="val 9106"/>
                </a:avLst>
              </a:prstGeom>
              <a:solidFill>
                <a:srgbClr val="004B7D"/>
              </a:solidFill>
              <a:ln w="25400" cap="flat" cmpd="sng">
                <a:solidFill>
                  <a:srgbClr val="FFFFFF"/>
                </a:solidFill>
                <a:prstDash val="solid"/>
                <a:round/>
              </a:ln>
            </p:spPr>
            <p:txBody>
              <a:bodyPr vert="horz" wrap="none" lIns="91440" tIns="45720" rIns="91440" bIns="45720" anchor="ctr" anchorCtr="0"/>
              <a:lstStyle>
                <a:lvl1pPr/>
                <a:lvl2pPr/>
                <a:lvl3pPr/>
                <a:lvl4pPr/>
                <a:lvl5pPr/>
                <a:lvl6pPr/>
                <a:lvl7pPr/>
                <a:lvl8pPr/>
                <a:lvl9pPr/>
              </a:lstStyle>
              <a:p>
                <a:pPr marL="0" indent="0" algn="l" eaLnBrk="0" latinLnBrk="0" hangingPunct="0">
                  <a:lnSpc>
                    <a:spcPct val="100000"/>
                  </a:lnSpc>
                  <a:spcBef>
                    <a:spcPts val="0"/>
                  </a:spcBef>
                  <a:spcAft>
                    <a:spcPts val="0"/>
                  </a:spcAft>
                  <a:buNone/>
                </a:pPr>
                <a:r>
                  <a:rPr lang="en-US" altLang="zh-CN" sz="18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5</a:t>
                </a:r>
                <a:r>
                  <a:rPr lang="zh-CN" altLang="en-US" sz="18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．危险作业管理制度</a:t>
                </a:r>
              </a:p>
            </p:txBody>
          </p:sp>
          <p:sp>
            <p:nvSpPr>
              <p:cNvPr id="38" name="圆角矩形">
                <a:extLst>
                  <a:ext uri="{FF2B5EF4-FFF2-40B4-BE49-F238E27FC236}">
                    <a16:creationId xmlns:a16="http://schemas.microsoft.com/office/drawing/2014/main" id="{D1B44A09-FFB9-4C7E-9A69-29301BAF09BA}"/>
                  </a:ext>
                </a:extLst>
              </p:cNvPr>
              <p:cNvSpPr/>
              <p:nvPr/>
            </p:nvSpPr>
            <p:spPr>
              <a:xfrm>
                <a:off x="539750" y="4869211"/>
                <a:ext cx="4103687" cy="576262"/>
              </a:xfrm>
              <a:prstGeom prst="roundRect">
                <a:avLst>
                  <a:gd name="adj" fmla="val 9106"/>
                </a:avLst>
              </a:prstGeom>
              <a:solidFill>
                <a:srgbClr val="004B7D"/>
              </a:solidFill>
              <a:ln w="25400" cap="flat" cmpd="sng">
                <a:solidFill>
                  <a:srgbClr val="FFFFFF"/>
                </a:solidFill>
                <a:prstDash val="solid"/>
                <a:round/>
              </a:ln>
            </p:spPr>
            <p:txBody>
              <a:bodyPr vert="horz" wrap="none" lIns="91440" tIns="45720" rIns="91440" bIns="45720" anchor="ctr" anchorCtr="0"/>
              <a:lstStyle>
                <a:lvl1pPr/>
                <a:lvl2pPr/>
                <a:lvl3pPr/>
                <a:lvl4pPr/>
                <a:lvl5pPr/>
                <a:lvl6pPr/>
                <a:lvl7pPr/>
                <a:lvl8pPr/>
                <a:lvl9pPr/>
              </a:lstStyle>
              <a:p>
                <a:pPr marL="0" indent="0" algn="l" eaLnBrk="0" latinLnBrk="0" hangingPunct="0">
                  <a:lnSpc>
                    <a:spcPct val="100000"/>
                  </a:lnSpc>
                  <a:spcBef>
                    <a:spcPts val="0"/>
                  </a:spcBef>
                  <a:spcAft>
                    <a:spcPts val="0"/>
                  </a:spcAft>
                  <a:buNone/>
                </a:pPr>
                <a:r>
                  <a:rPr lang="en-US" altLang="zh-CN" sz="1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6 . </a:t>
                </a:r>
                <a:r>
                  <a:rPr lang="zh-CN" altLang="en-US" sz="1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班组安全活动制度</a:t>
                </a:r>
              </a:p>
            </p:txBody>
          </p:sp>
          <p:grpSp>
            <p:nvGrpSpPr>
              <p:cNvPr id="39" name="组合">
                <a:extLst>
                  <a:ext uri="{FF2B5EF4-FFF2-40B4-BE49-F238E27FC236}">
                    <a16:creationId xmlns:a16="http://schemas.microsoft.com/office/drawing/2014/main" id="{662AE7EB-2FB2-4844-B90D-781222B8FDF1}"/>
                  </a:ext>
                </a:extLst>
              </p:cNvPr>
              <p:cNvGrpSpPr/>
              <p:nvPr/>
            </p:nvGrpSpPr>
            <p:grpSpPr>
              <a:xfrm>
                <a:off x="598487" y="2222847"/>
                <a:ext cx="547688" cy="512762"/>
                <a:chOff x="598487" y="2222847"/>
                <a:chExt cx="547688" cy="512762"/>
              </a:xfrm>
            </p:grpSpPr>
            <p:sp>
              <p:nvSpPr>
                <p:cNvPr id="66" name="椭圆">
                  <a:extLst>
                    <a:ext uri="{FF2B5EF4-FFF2-40B4-BE49-F238E27FC236}">
                      <a16:creationId xmlns:a16="http://schemas.microsoft.com/office/drawing/2014/main" id="{9CE94230-C503-46D3-ADF2-148B51BC7BBD}"/>
                    </a:ext>
                  </a:extLst>
                </p:cNvPr>
                <p:cNvSpPr/>
                <p:nvPr/>
              </p:nvSpPr>
              <p:spPr>
                <a:xfrm>
                  <a:off x="598487" y="2222847"/>
                  <a:ext cx="136921" cy="128190"/>
                </a:xfrm>
                <a:prstGeom prst="ellipse">
                  <a:avLst/>
                </a:prstGeom>
                <a:solidFill>
                  <a:srgbClr val="FFFFFF">
                    <a:alpha val="50000"/>
                  </a:srgbClr>
                </a:solidFill>
                <a:ln w="9525" cap="flat" cmpd="sng">
                  <a:noFill/>
                  <a:prstDash val="solid"/>
                  <a:round/>
                </a:ln>
              </p:spPr>
            </p:sp>
            <p:sp>
              <p:nvSpPr>
                <p:cNvPr id="67" name="椭圆">
                  <a:extLst>
                    <a:ext uri="{FF2B5EF4-FFF2-40B4-BE49-F238E27FC236}">
                      <a16:creationId xmlns:a16="http://schemas.microsoft.com/office/drawing/2014/main" id="{6DE39357-611A-47F1-8C7D-11CDEBB04E2C}"/>
                    </a:ext>
                  </a:extLst>
                </p:cNvPr>
                <p:cNvSpPr/>
                <p:nvPr/>
              </p:nvSpPr>
              <p:spPr>
                <a:xfrm>
                  <a:off x="803870" y="2222847"/>
                  <a:ext cx="136921" cy="128190"/>
                </a:xfrm>
                <a:prstGeom prst="ellipse">
                  <a:avLst/>
                </a:prstGeom>
                <a:solidFill>
                  <a:srgbClr val="FFFFFF">
                    <a:alpha val="50000"/>
                  </a:srgbClr>
                </a:solidFill>
                <a:ln w="9525" cap="flat" cmpd="sng">
                  <a:noFill/>
                  <a:prstDash val="solid"/>
                  <a:round/>
                </a:ln>
              </p:spPr>
            </p:sp>
            <p:sp>
              <p:nvSpPr>
                <p:cNvPr id="68" name="椭圆">
                  <a:extLst>
                    <a:ext uri="{FF2B5EF4-FFF2-40B4-BE49-F238E27FC236}">
                      <a16:creationId xmlns:a16="http://schemas.microsoft.com/office/drawing/2014/main" id="{AB17DEF6-4ABD-495D-916C-059CC952B559}"/>
                    </a:ext>
                  </a:extLst>
                </p:cNvPr>
                <p:cNvSpPr/>
                <p:nvPr/>
              </p:nvSpPr>
              <p:spPr>
                <a:xfrm>
                  <a:off x="1009253" y="2222847"/>
                  <a:ext cx="136922" cy="128190"/>
                </a:xfrm>
                <a:prstGeom prst="ellipse">
                  <a:avLst/>
                </a:prstGeom>
                <a:solidFill>
                  <a:srgbClr val="FFFFFF">
                    <a:alpha val="50000"/>
                  </a:srgbClr>
                </a:solidFill>
                <a:ln w="9525" cap="flat" cmpd="sng">
                  <a:noFill/>
                  <a:prstDash val="solid"/>
                  <a:round/>
                </a:ln>
              </p:spPr>
            </p:sp>
            <p:sp>
              <p:nvSpPr>
                <p:cNvPr id="69" name="椭圆">
                  <a:extLst>
                    <a:ext uri="{FF2B5EF4-FFF2-40B4-BE49-F238E27FC236}">
                      <a16:creationId xmlns:a16="http://schemas.microsoft.com/office/drawing/2014/main" id="{2B3E17B7-3490-4F0D-8D68-FC83F155BF61}"/>
                    </a:ext>
                  </a:extLst>
                </p:cNvPr>
                <p:cNvSpPr/>
                <p:nvPr/>
              </p:nvSpPr>
              <p:spPr>
                <a:xfrm>
                  <a:off x="598487" y="2415133"/>
                  <a:ext cx="136921" cy="128190"/>
                </a:xfrm>
                <a:prstGeom prst="ellipse">
                  <a:avLst/>
                </a:prstGeom>
                <a:solidFill>
                  <a:srgbClr val="FFFFFF">
                    <a:alpha val="50000"/>
                  </a:srgbClr>
                </a:solidFill>
                <a:ln w="9525" cap="flat" cmpd="sng">
                  <a:noFill/>
                  <a:prstDash val="solid"/>
                  <a:round/>
                </a:ln>
              </p:spPr>
            </p:sp>
            <p:sp>
              <p:nvSpPr>
                <p:cNvPr id="70" name="椭圆">
                  <a:extLst>
                    <a:ext uri="{FF2B5EF4-FFF2-40B4-BE49-F238E27FC236}">
                      <a16:creationId xmlns:a16="http://schemas.microsoft.com/office/drawing/2014/main" id="{E384C765-6965-4F7A-B74E-EC720B116D05}"/>
                    </a:ext>
                  </a:extLst>
                </p:cNvPr>
                <p:cNvSpPr/>
                <p:nvPr/>
              </p:nvSpPr>
              <p:spPr>
                <a:xfrm>
                  <a:off x="803870" y="2415133"/>
                  <a:ext cx="136921" cy="128190"/>
                </a:xfrm>
                <a:prstGeom prst="ellipse">
                  <a:avLst/>
                </a:prstGeom>
                <a:solidFill>
                  <a:srgbClr val="FFFFFF">
                    <a:alpha val="50000"/>
                  </a:srgbClr>
                </a:solidFill>
                <a:ln w="9525" cap="flat" cmpd="sng">
                  <a:noFill/>
                  <a:prstDash val="solid"/>
                  <a:round/>
                </a:ln>
              </p:spPr>
            </p:sp>
            <p:sp>
              <p:nvSpPr>
                <p:cNvPr id="71" name="椭圆">
                  <a:extLst>
                    <a:ext uri="{FF2B5EF4-FFF2-40B4-BE49-F238E27FC236}">
                      <a16:creationId xmlns:a16="http://schemas.microsoft.com/office/drawing/2014/main" id="{0D15D2F7-AB4F-43DE-9FA7-B30AB37A9157}"/>
                    </a:ext>
                  </a:extLst>
                </p:cNvPr>
                <p:cNvSpPr/>
                <p:nvPr/>
              </p:nvSpPr>
              <p:spPr>
                <a:xfrm>
                  <a:off x="1009253" y="2415133"/>
                  <a:ext cx="136922" cy="128190"/>
                </a:xfrm>
                <a:prstGeom prst="ellipse">
                  <a:avLst/>
                </a:prstGeom>
                <a:solidFill>
                  <a:srgbClr val="FFFFFF">
                    <a:alpha val="50000"/>
                  </a:srgbClr>
                </a:solidFill>
                <a:ln w="9525" cap="flat" cmpd="sng">
                  <a:noFill/>
                  <a:prstDash val="solid"/>
                  <a:round/>
                </a:ln>
              </p:spPr>
            </p:sp>
            <p:sp>
              <p:nvSpPr>
                <p:cNvPr id="72" name="椭圆">
                  <a:extLst>
                    <a:ext uri="{FF2B5EF4-FFF2-40B4-BE49-F238E27FC236}">
                      <a16:creationId xmlns:a16="http://schemas.microsoft.com/office/drawing/2014/main" id="{0A62B130-F88A-470A-AD8A-F99DB6C17A84}"/>
                    </a:ext>
                  </a:extLst>
                </p:cNvPr>
                <p:cNvSpPr/>
                <p:nvPr/>
              </p:nvSpPr>
              <p:spPr>
                <a:xfrm>
                  <a:off x="598487" y="2607419"/>
                  <a:ext cx="136921" cy="128190"/>
                </a:xfrm>
                <a:prstGeom prst="ellipse">
                  <a:avLst/>
                </a:prstGeom>
                <a:solidFill>
                  <a:srgbClr val="FFFFFF">
                    <a:alpha val="50000"/>
                  </a:srgbClr>
                </a:solidFill>
                <a:ln w="9525" cap="flat" cmpd="sng">
                  <a:noFill/>
                  <a:prstDash val="solid"/>
                  <a:round/>
                </a:ln>
              </p:spPr>
            </p:sp>
            <p:sp>
              <p:nvSpPr>
                <p:cNvPr id="73" name="椭圆">
                  <a:extLst>
                    <a:ext uri="{FF2B5EF4-FFF2-40B4-BE49-F238E27FC236}">
                      <a16:creationId xmlns:a16="http://schemas.microsoft.com/office/drawing/2014/main" id="{A2E5FF81-D6BF-4978-BF90-719FA8F965C8}"/>
                    </a:ext>
                  </a:extLst>
                </p:cNvPr>
                <p:cNvSpPr/>
                <p:nvPr/>
              </p:nvSpPr>
              <p:spPr>
                <a:xfrm>
                  <a:off x="803870" y="2607419"/>
                  <a:ext cx="136921" cy="128190"/>
                </a:xfrm>
                <a:prstGeom prst="ellipse">
                  <a:avLst/>
                </a:prstGeom>
                <a:solidFill>
                  <a:srgbClr val="FFFFFF">
                    <a:alpha val="50000"/>
                  </a:srgbClr>
                </a:solidFill>
                <a:ln w="9525" cap="flat" cmpd="sng">
                  <a:noFill/>
                  <a:prstDash val="solid"/>
                  <a:round/>
                </a:ln>
              </p:spPr>
            </p:sp>
            <p:sp>
              <p:nvSpPr>
                <p:cNvPr id="74" name="椭圆">
                  <a:extLst>
                    <a:ext uri="{FF2B5EF4-FFF2-40B4-BE49-F238E27FC236}">
                      <a16:creationId xmlns:a16="http://schemas.microsoft.com/office/drawing/2014/main" id="{0894E0B9-C9D5-4292-B7DE-00F20D52F41F}"/>
                    </a:ext>
                  </a:extLst>
                </p:cNvPr>
                <p:cNvSpPr/>
                <p:nvPr/>
              </p:nvSpPr>
              <p:spPr>
                <a:xfrm>
                  <a:off x="1009253" y="2607419"/>
                  <a:ext cx="136922" cy="128190"/>
                </a:xfrm>
                <a:prstGeom prst="ellipse">
                  <a:avLst/>
                </a:prstGeom>
                <a:solidFill>
                  <a:srgbClr val="FFFFFF">
                    <a:alpha val="50000"/>
                  </a:srgbClr>
                </a:solidFill>
                <a:ln w="9525" cap="flat" cmpd="sng">
                  <a:noFill/>
                  <a:prstDash val="solid"/>
                  <a:round/>
                </a:ln>
              </p:spPr>
            </p:sp>
          </p:grpSp>
          <p:grpSp>
            <p:nvGrpSpPr>
              <p:cNvPr id="42" name="组合">
                <a:extLst>
                  <a:ext uri="{FF2B5EF4-FFF2-40B4-BE49-F238E27FC236}">
                    <a16:creationId xmlns:a16="http://schemas.microsoft.com/office/drawing/2014/main" id="{F8ADD7CC-0845-4B1A-BC5D-5A4B29FE3118}"/>
                  </a:ext>
                </a:extLst>
              </p:cNvPr>
              <p:cNvGrpSpPr/>
              <p:nvPr/>
            </p:nvGrpSpPr>
            <p:grpSpPr>
              <a:xfrm>
                <a:off x="598487" y="3365847"/>
                <a:ext cx="547688" cy="512763"/>
                <a:chOff x="598487" y="3365847"/>
                <a:chExt cx="547688" cy="512763"/>
              </a:xfrm>
            </p:grpSpPr>
            <p:sp>
              <p:nvSpPr>
                <p:cNvPr id="51" name="椭圆">
                  <a:extLst>
                    <a:ext uri="{FF2B5EF4-FFF2-40B4-BE49-F238E27FC236}">
                      <a16:creationId xmlns:a16="http://schemas.microsoft.com/office/drawing/2014/main" id="{135DB2AD-F092-413E-829C-7AB465786BF3}"/>
                    </a:ext>
                  </a:extLst>
                </p:cNvPr>
                <p:cNvSpPr/>
                <p:nvPr/>
              </p:nvSpPr>
              <p:spPr>
                <a:xfrm>
                  <a:off x="598487" y="3365847"/>
                  <a:ext cx="136921" cy="128190"/>
                </a:xfrm>
                <a:prstGeom prst="ellipse">
                  <a:avLst/>
                </a:prstGeom>
                <a:solidFill>
                  <a:srgbClr val="FFFFFF">
                    <a:alpha val="50000"/>
                  </a:srgbClr>
                </a:solidFill>
                <a:ln w="9525" cap="flat" cmpd="sng">
                  <a:noFill/>
                  <a:prstDash val="solid"/>
                  <a:round/>
                </a:ln>
              </p:spPr>
            </p:sp>
            <p:sp>
              <p:nvSpPr>
                <p:cNvPr id="52" name="椭圆">
                  <a:extLst>
                    <a:ext uri="{FF2B5EF4-FFF2-40B4-BE49-F238E27FC236}">
                      <a16:creationId xmlns:a16="http://schemas.microsoft.com/office/drawing/2014/main" id="{DA5E32FB-E754-43E0-8322-8A718410CEFF}"/>
                    </a:ext>
                  </a:extLst>
                </p:cNvPr>
                <p:cNvSpPr/>
                <p:nvPr/>
              </p:nvSpPr>
              <p:spPr>
                <a:xfrm>
                  <a:off x="803870" y="3365847"/>
                  <a:ext cx="136921" cy="128190"/>
                </a:xfrm>
                <a:prstGeom prst="ellipse">
                  <a:avLst/>
                </a:prstGeom>
                <a:solidFill>
                  <a:srgbClr val="FFFFFF">
                    <a:alpha val="50000"/>
                  </a:srgbClr>
                </a:solidFill>
                <a:ln w="9525" cap="flat" cmpd="sng">
                  <a:noFill/>
                  <a:prstDash val="solid"/>
                  <a:round/>
                </a:ln>
              </p:spPr>
            </p:sp>
            <p:sp>
              <p:nvSpPr>
                <p:cNvPr id="54" name="椭圆">
                  <a:extLst>
                    <a:ext uri="{FF2B5EF4-FFF2-40B4-BE49-F238E27FC236}">
                      <a16:creationId xmlns:a16="http://schemas.microsoft.com/office/drawing/2014/main" id="{90AED2B9-C609-44CB-B320-E9C2DB168146}"/>
                    </a:ext>
                  </a:extLst>
                </p:cNvPr>
                <p:cNvSpPr/>
                <p:nvPr/>
              </p:nvSpPr>
              <p:spPr>
                <a:xfrm>
                  <a:off x="1009253" y="3365847"/>
                  <a:ext cx="136922" cy="128190"/>
                </a:xfrm>
                <a:prstGeom prst="ellipse">
                  <a:avLst/>
                </a:prstGeom>
                <a:solidFill>
                  <a:srgbClr val="FFFFFF">
                    <a:alpha val="50000"/>
                  </a:srgbClr>
                </a:solidFill>
                <a:ln w="9525" cap="flat" cmpd="sng">
                  <a:noFill/>
                  <a:prstDash val="solid"/>
                  <a:round/>
                </a:ln>
              </p:spPr>
            </p:sp>
            <p:sp>
              <p:nvSpPr>
                <p:cNvPr id="55" name="椭圆">
                  <a:extLst>
                    <a:ext uri="{FF2B5EF4-FFF2-40B4-BE49-F238E27FC236}">
                      <a16:creationId xmlns:a16="http://schemas.microsoft.com/office/drawing/2014/main" id="{E28E77DF-7B0D-406F-BDF6-316D303748D8}"/>
                    </a:ext>
                  </a:extLst>
                </p:cNvPr>
                <p:cNvSpPr/>
                <p:nvPr/>
              </p:nvSpPr>
              <p:spPr>
                <a:xfrm>
                  <a:off x="598487" y="3558133"/>
                  <a:ext cx="136921" cy="128190"/>
                </a:xfrm>
                <a:prstGeom prst="ellipse">
                  <a:avLst/>
                </a:prstGeom>
                <a:solidFill>
                  <a:srgbClr val="FFFFFF">
                    <a:alpha val="50000"/>
                  </a:srgbClr>
                </a:solidFill>
                <a:ln w="9525" cap="flat" cmpd="sng">
                  <a:noFill/>
                  <a:prstDash val="solid"/>
                  <a:round/>
                </a:ln>
              </p:spPr>
            </p:sp>
            <p:sp>
              <p:nvSpPr>
                <p:cNvPr id="56" name="椭圆">
                  <a:extLst>
                    <a:ext uri="{FF2B5EF4-FFF2-40B4-BE49-F238E27FC236}">
                      <a16:creationId xmlns:a16="http://schemas.microsoft.com/office/drawing/2014/main" id="{C34D6509-34CC-4820-B0A3-55087577E1AB}"/>
                    </a:ext>
                  </a:extLst>
                </p:cNvPr>
                <p:cNvSpPr/>
                <p:nvPr/>
              </p:nvSpPr>
              <p:spPr>
                <a:xfrm>
                  <a:off x="803870" y="3558133"/>
                  <a:ext cx="136921" cy="128190"/>
                </a:xfrm>
                <a:prstGeom prst="ellipse">
                  <a:avLst/>
                </a:prstGeom>
                <a:solidFill>
                  <a:srgbClr val="FFFFFF">
                    <a:alpha val="50000"/>
                  </a:srgbClr>
                </a:solidFill>
                <a:ln w="9525" cap="flat" cmpd="sng">
                  <a:noFill/>
                  <a:prstDash val="solid"/>
                  <a:round/>
                </a:ln>
              </p:spPr>
            </p:sp>
            <p:sp>
              <p:nvSpPr>
                <p:cNvPr id="57" name="椭圆">
                  <a:extLst>
                    <a:ext uri="{FF2B5EF4-FFF2-40B4-BE49-F238E27FC236}">
                      <a16:creationId xmlns:a16="http://schemas.microsoft.com/office/drawing/2014/main" id="{B83249C5-4C8A-4252-A9C6-5C9ED7A4CB25}"/>
                    </a:ext>
                  </a:extLst>
                </p:cNvPr>
                <p:cNvSpPr/>
                <p:nvPr/>
              </p:nvSpPr>
              <p:spPr>
                <a:xfrm>
                  <a:off x="1009253" y="3558133"/>
                  <a:ext cx="136922" cy="128190"/>
                </a:xfrm>
                <a:prstGeom prst="ellipse">
                  <a:avLst/>
                </a:prstGeom>
                <a:solidFill>
                  <a:srgbClr val="FFFFFF">
                    <a:alpha val="50000"/>
                  </a:srgbClr>
                </a:solidFill>
                <a:ln w="9525" cap="flat" cmpd="sng">
                  <a:noFill/>
                  <a:prstDash val="solid"/>
                  <a:round/>
                </a:ln>
              </p:spPr>
            </p:sp>
            <p:sp>
              <p:nvSpPr>
                <p:cNvPr id="58" name="椭圆">
                  <a:extLst>
                    <a:ext uri="{FF2B5EF4-FFF2-40B4-BE49-F238E27FC236}">
                      <a16:creationId xmlns:a16="http://schemas.microsoft.com/office/drawing/2014/main" id="{BD074888-7960-48ED-902D-10C6A43BF8C1}"/>
                    </a:ext>
                  </a:extLst>
                </p:cNvPr>
                <p:cNvSpPr/>
                <p:nvPr/>
              </p:nvSpPr>
              <p:spPr>
                <a:xfrm>
                  <a:off x="598487" y="3750420"/>
                  <a:ext cx="136921" cy="128190"/>
                </a:xfrm>
                <a:prstGeom prst="ellipse">
                  <a:avLst/>
                </a:prstGeom>
                <a:solidFill>
                  <a:srgbClr val="FFFFFF">
                    <a:alpha val="50000"/>
                  </a:srgbClr>
                </a:solidFill>
                <a:ln w="9525" cap="flat" cmpd="sng">
                  <a:noFill/>
                  <a:prstDash val="solid"/>
                  <a:round/>
                </a:ln>
              </p:spPr>
            </p:sp>
            <p:sp>
              <p:nvSpPr>
                <p:cNvPr id="64" name="椭圆">
                  <a:extLst>
                    <a:ext uri="{FF2B5EF4-FFF2-40B4-BE49-F238E27FC236}">
                      <a16:creationId xmlns:a16="http://schemas.microsoft.com/office/drawing/2014/main" id="{1F5B613E-1806-46AF-A2F6-EF2992628C4D}"/>
                    </a:ext>
                  </a:extLst>
                </p:cNvPr>
                <p:cNvSpPr/>
                <p:nvPr/>
              </p:nvSpPr>
              <p:spPr>
                <a:xfrm>
                  <a:off x="803870" y="3750420"/>
                  <a:ext cx="136921" cy="128190"/>
                </a:xfrm>
                <a:prstGeom prst="ellipse">
                  <a:avLst/>
                </a:prstGeom>
                <a:solidFill>
                  <a:srgbClr val="FFFFFF">
                    <a:alpha val="50000"/>
                  </a:srgbClr>
                </a:solidFill>
                <a:ln w="9525" cap="flat" cmpd="sng">
                  <a:noFill/>
                  <a:prstDash val="solid"/>
                  <a:round/>
                </a:ln>
              </p:spPr>
            </p:sp>
            <p:sp>
              <p:nvSpPr>
                <p:cNvPr id="65" name="椭圆">
                  <a:extLst>
                    <a:ext uri="{FF2B5EF4-FFF2-40B4-BE49-F238E27FC236}">
                      <a16:creationId xmlns:a16="http://schemas.microsoft.com/office/drawing/2014/main" id="{C5EBAB13-A8E9-4817-AB08-D77D9BAE0CE4}"/>
                    </a:ext>
                  </a:extLst>
                </p:cNvPr>
                <p:cNvSpPr/>
                <p:nvPr/>
              </p:nvSpPr>
              <p:spPr>
                <a:xfrm>
                  <a:off x="1009253" y="3750420"/>
                  <a:ext cx="136922" cy="128190"/>
                </a:xfrm>
                <a:prstGeom prst="ellipse">
                  <a:avLst/>
                </a:prstGeom>
                <a:solidFill>
                  <a:srgbClr val="FFFFFF">
                    <a:alpha val="50000"/>
                  </a:srgbClr>
                </a:solidFill>
                <a:ln w="9525" cap="flat" cmpd="sng">
                  <a:noFill/>
                  <a:prstDash val="solid"/>
                  <a:round/>
                </a:ln>
              </p:spPr>
            </p:sp>
          </p:grpSp>
          <p:sp>
            <p:nvSpPr>
              <p:cNvPr id="44" name="圆角矩形">
                <a:extLst>
                  <a:ext uri="{FF2B5EF4-FFF2-40B4-BE49-F238E27FC236}">
                    <a16:creationId xmlns:a16="http://schemas.microsoft.com/office/drawing/2014/main" id="{E9868EB2-B88A-4728-B258-B6F63E106766}"/>
                  </a:ext>
                </a:extLst>
              </p:cNvPr>
              <p:cNvSpPr/>
              <p:nvPr/>
            </p:nvSpPr>
            <p:spPr>
              <a:xfrm>
                <a:off x="539750" y="2803873"/>
                <a:ext cx="4103687" cy="574675"/>
              </a:xfrm>
              <a:prstGeom prst="roundRect">
                <a:avLst>
                  <a:gd name="adj" fmla="val 9106"/>
                </a:avLst>
              </a:prstGeom>
              <a:solidFill>
                <a:srgbClr val="008BEA"/>
              </a:solidFill>
              <a:ln w="25400" cap="flat" cmpd="sng">
                <a:solidFill>
                  <a:srgbClr val="FFFFFF"/>
                </a:solidFill>
                <a:prstDash val="solid"/>
                <a:round/>
              </a:ln>
            </p:spPr>
            <p:txBody>
              <a:bodyPr vert="horz" wrap="none" lIns="91440" tIns="45720" rIns="91440" bIns="45720" anchor="ctr" anchorCtr="0"/>
              <a:lstStyle>
                <a:lvl1pPr/>
                <a:lvl2pPr/>
                <a:lvl3pPr/>
                <a:lvl4pPr/>
                <a:lvl5pPr/>
                <a:lvl6pPr/>
                <a:lvl7pPr/>
                <a:lvl8pPr/>
                <a:lvl9pPr/>
              </a:lstStyle>
              <a:p>
                <a:pPr marL="0" indent="0" algn="l" eaLnBrk="0" latinLnBrk="0" hangingPunct="0">
                  <a:lnSpc>
                    <a:spcPct val="100000"/>
                  </a:lnSpc>
                  <a:spcBef>
                    <a:spcPts val="0"/>
                  </a:spcBef>
                  <a:spcAft>
                    <a:spcPts val="0"/>
                  </a:spcAft>
                  <a:buNone/>
                </a:pPr>
                <a:r>
                  <a:rPr lang="en-US" altLang="zh-CN"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 3</a:t>
                </a: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．安全生产检查制度</a:t>
                </a:r>
              </a:p>
            </p:txBody>
          </p:sp>
          <p:sp>
            <p:nvSpPr>
              <p:cNvPr id="45" name="圆角矩形">
                <a:extLst>
                  <a:ext uri="{FF2B5EF4-FFF2-40B4-BE49-F238E27FC236}">
                    <a16:creationId xmlns:a16="http://schemas.microsoft.com/office/drawing/2014/main" id="{7BD28DC0-0CEA-4FD7-AB63-5CEA9A0B6469}"/>
                  </a:ext>
                </a:extLst>
              </p:cNvPr>
              <p:cNvSpPr/>
              <p:nvPr/>
            </p:nvSpPr>
            <p:spPr>
              <a:xfrm>
                <a:off x="539750" y="2078385"/>
                <a:ext cx="4105275" cy="630237"/>
              </a:xfrm>
              <a:prstGeom prst="roundRect">
                <a:avLst>
                  <a:gd name="adj" fmla="val 9106"/>
                </a:avLst>
              </a:prstGeom>
              <a:solidFill>
                <a:srgbClr val="008BEA"/>
              </a:solidFill>
              <a:ln w="25400" cap="flat" cmpd="sng">
                <a:solidFill>
                  <a:srgbClr val="FFFFFF"/>
                </a:solidFill>
                <a:prstDash val="solid"/>
                <a:round/>
              </a:ln>
            </p:spPr>
            <p:txBody>
              <a:bodyPr vert="horz" wrap="none" lIns="91440" tIns="45720" rIns="91440" bIns="45720" anchor="ctr" anchorCtr="0"/>
              <a:lstStyle>
                <a:lvl1pPr/>
                <a:lvl2pPr/>
                <a:lvl3pPr/>
                <a:lvl4pPr/>
                <a:lvl5pPr/>
                <a:lvl6pPr/>
                <a:lvl7pPr/>
                <a:lvl8pPr/>
                <a:lvl9pPr/>
              </a:lstStyle>
              <a:p>
                <a:pPr marL="0" indent="0" algn="l" eaLnBrk="0" latinLnBrk="0" hangingPunct="0">
                  <a:lnSpc>
                    <a:spcPct val="100000"/>
                  </a:lnSpc>
                  <a:spcBef>
                    <a:spcPts val="0"/>
                  </a:spcBef>
                  <a:spcAft>
                    <a:spcPts val="0"/>
                  </a:spcAft>
                  <a:buNone/>
                </a:pPr>
                <a:r>
                  <a:rPr lang="en-US" altLang="zh-CN"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．事故报告管理制度</a:t>
                </a:r>
              </a:p>
            </p:txBody>
          </p:sp>
          <p:sp>
            <p:nvSpPr>
              <p:cNvPr id="49" name="圆角矩形">
                <a:extLst>
                  <a:ext uri="{FF2B5EF4-FFF2-40B4-BE49-F238E27FC236}">
                    <a16:creationId xmlns:a16="http://schemas.microsoft.com/office/drawing/2014/main" id="{FB9306BF-6D6C-454B-A471-930A5D5DEFB0}"/>
                  </a:ext>
                </a:extLst>
              </p:cNvPr>
              <p:cNvSpPr/>
              <p:nvPr/>
            </p:nvSpPr>
            <p:spPr>
              <a:xfrm>
                <a:off x="539750" y="3478561"/>
                <a:ext cx="4103687" cy="574674"/>
              </a:xfrm>
              <a:prstGeom prst="roundRect">
                <a:avLst>
                  <a:gd name="adj" fmla="val 9106"/>
                </a:avLst>
              </a:prstGeom>
              <a:solidFill>
                <a:srgbClr val="004B7D"/>
              </a:solidFill>
              <a:ln w="25400" cap="flat" cmpd="sng">
                <a:solidFill>
                  <a:srgbClr val="FFFFFF"/>
                </a:solidFill>
                <a:prstDash val="solid"/>
                <a:round/>
              </a:ln>
            </p:spPr>
            <p:txBody>
              <a:bodyPr vert="horz" wrap="none" lIns="91440" tIns="45720" rIns="91440" bIns="45720" anchor="ctr" anchorCtr="0"/>
              <a:lstStyle>
                <a:lvl1pPr/>
                <a:lvl2pPr/>
                <a:lvl3pPr/>
                <a:lvl4pPr/>
                <a:lvl5pPr/>
                <a:lvl6pPr/>
                <a:lvl7pPr/>
                <a:lvl8pPr/>
                <a:lvl9pPr/>
              </a:lstStyle>
              <a:p>
                <a:pPr marL="0" indent="0" algn="l" eaLnBrk="0" latinLnBrk="0" hangingPunct="0">
                  <a:lnSpc>
                    <a:spcPct val="100000"/>
                  </a:lnSpc>
                  <a:spcBef>
                    <a:spcPts val="0"/>
                  </a:spcBef>
                  <a:spcAft>
                    <a:spcPts val="0"/>
                  </a:spcAft>
                  <a:buNone/>
                </a:pPr>
                <a:r>
                  <a:rPr lang="en-US" altLang="zh-CN" sz="18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4</a:t>
                </a:r>
                <a:r>
                  <a:rPr lang="zh-CN" altLang="en-US" sz="18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．安全生产奖惩制度</a:t>
                </a:r>
              </a:p>
            </p:txBody>
          </p:sp>
        </p:grpSp>
      </p:grpSp>
    </p:spTree>
    <p:extLst>
      <p:ext uri="{BB962C8B-B14F-4D97-AF65-F5344CB8AC3E}">
        <p14:creationId xmlns:p14="http://schemas.microsoft.com/office/powerpoint/2010/main" val="3598178176"/>
      </p:ext>
    </p:extLst>
  </p:cSld>
  <p:clrMapOvr>
    <a:masterClrMapping/>
  </p:clrMapOvr>
  <mc:AlternateContent xmlns:mc="http://schemas.openxmlformats.org/markup-compatibility/2006" xmlns:p14="http://schemas.microsoft.com/office/powerpoint/2010/main">
    <mc:Choice Requires="p14">
      <p:transition spd="slow" p14:dur="2000" advTm="15912">
        <p14:ferris dir="l"/>
      </p:transition>
    </mc:Choice>
    <mc:Fallback xmlns="">
      <p:transition spd="slow" advTm="15912">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937610"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班组安全检查</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0" name="矩形">
            <a:extLst>
              <a:ext uri="{FF2B5EF4-FFF2-40B4-BE49-F238E27FC236}">
                <a16:creationId xmlns:a16="http://schemas.microsoft.com/office/drawing/2014/main" id="{D3C2C808-F791-4342-92D0-DA96F014A0CE}"/>
              </a:ext>
            </a:extLst>
          </p:cNvPr>
          <p:cNvSpPr/>
          <p:nvPr/>
        </p:nvSpPr>
        <p:spPr>
          <a:xfrm>
            <a:off x="3185531" y="4101040"/>
            <a:ext cx="5616575" cy="366712"/>
          </a:xfrm>
          <a:prstGeom prst="rect">
            <a:avLst/>
          </a:prstGeom>
          <a:noFill/>
          <a:ln w="9525" cap="flat" cmpd="sng">
            <a:noFill/>
            <a:prstDash val="solid"/>
            <a:round/>
          </a:ln>
        </p:spPr>
      </p:sp>
      <p:sp>
        <p:nvSpPr>
          <p:cNvPr id="41" name="曲线">
            <a:extLst>
              <a:ext uri="{FF2B5EF4-FFF2-40B4-BE49-F238E27FC236}">
                <a16:creationId xmlns:a16="http://schemas.microsoft.com/office/drawing/2014/main" id="{BECE8187-025C-4668-B97A-3AFE5D0CB69D}"/>
              </a:ext>
            </a:extLst>
          </p:cNvPr>
          <p:cNvSpPr/>
          <p:nvPr/>
        </p:nvSpPr>
        <p:spPr>
          <a:xfrm>
            <a:off x="1038449" y="4965392"/>
            <a:ext cx="1204911" cy="1373187"/>
          </a:xfrm>
          <a:custGeom>
            <a:avLst/>
            <a:gdLst>
              <a:gd name="T1" fmla="*/ 0 w 21600"/>
              <a:gd name="T2" fmla="*/ 0 h 21600"/>
              <a:gd name="T3" fmla="*/ 21600 w 21600"/>
              <a:gd name="T4" fmla="*/ 21600 h 21600"/>
            </a:gdLst>
            <a:ahLst/>
            <a:cxnLst/>
            <a:rect l="T1" t="T2" r="T3" b="T4"/>
            <a:pathLst>
              <a:path w="21600" h="21600">
                <a:moveTo>
                  <a:pt x="1721" y="19949"/>
                </a:moveTo>
                <a:lnTo>
                  <a:pt x="1721" y="0"/>
                </a:lnTo>
                <a:lnTo>
                  <a:pt x="0" y="0"/>
                </a:lnTo>
                <a:lnTo>
                  <a:pt x="0" y="21600"/>
                </a:lnTo>
                <a:lnTo>
                  <a:pt x="21600" y="21600"/>
                </a:lnTo>
                <a:lnTo>
                  <a:pt x="21600" y="19949"/>
                </a:lnTo>
                <a:lnTo>
                  <a:pt x="1721" y="19949"/>
                </a:lnTo>
                <a:close/>
              </a:path>
            </a:pathLst>
          </a:custGeom>
          <a:solidFill>
            <a:srgbClr val="00B0F0"/>
          </a:solidFill>
          <a:ln w="9525" cap="flat" cmpd="sng">
            <a:noFill/>
            <a:prstDash val="solid"/>
            <a:round/>
          </a:ln>
        </p:spPr>
      </p:sp>
      <p:sp>
        <p:nvSpPr>
          <p:cNvPr id="43" name="曲线">
            <a:extLst>
              <a:ext uri="{FF2B5EF4-FFF2-40B4-BE49-F238E27FC236}">
                <a16:creationId xmlns:a16="http://schemas.microsoft.com/office/drawing/2014/main" id="{3F742782-E759-4028-9E87-A8D6010D221D}"/>
              </a:ext>
            </a:extLst>
          </p:cNvPr>
          <p:cNvSpPr/>
          <p:nvPr/>
        </p:nvSpPr>
        <p:spPr>
          <a:xfrm rot="10800000">
            <a:off x="4358139" y="1271781"/>
            <a:ext cx="1204913" cy="1357311"/>
          </a:xfrm>
          <a:custGeom>
            <a:avLst/>
            <a:gdLst>
              <a:gd name="T1" fmla="*/ 0 w 21600"/>
              <a:gd name="T2" fmla="*/ 0 h 21600"/>
              <a:gd name="T3" fmla="*/ 21600 w 21600"/>
              <a:gd name="T4" fmla="*/ 21600 h 21600"/>
            </a:gdLst>
            <a:ahLst/>
            <a:cxnLst/>
            <a:rect l="T1" t="T2" r="T3" b="T4"/>
            <a:pathLst>
              <a:path w="21600" h="21600">
                <a:moveTo>
                  <a:pt x="1721" y="19949"/>
                </a:moveTo>
                <a:lnTo>
                  <a:pt x="1721" y="0"/>
                </a:lnTo>
                <a:lnTo>
                  <a:pt x="0" y="0"/>
                </a:lnTo>
                <a:lnTo>
                  <a:pt x="0" y="21600"/>
                </a:lnTo>
                <a:lnTo>
                  <a:pt x="21600" y="21600"/>
                </a:lnTo>
                <a:lnTo>
                  <a:pt x="21600" y="19949"/>
                </a:lnTo>
                <a:lnTo>
                  <a:pt x="1721" y="19949"/>
                </a:lnTo>
                <a:close/>
              </a:path>
            </a:pathLst>
          </a:custGeom>
          <a:solidFill>
            <a:srgbClr val="00B0F0"/>
          </a:solidFill>
          <a:ln w="9525" cap="flat" cmpd="sng">
            <a:noFill/>
            <a:prstDash val="solid"/>
            <a:round/>
          </a:ln>
        </p:spPr>
      </p:sp>
      <p:sp>
        <p:nvSpPr>
          <p:cNvPr id="47" name="矩形">
            <a:extLst>
              <a:ext uri="{FF2B5EF4-FFF2-40B4-BE49-F238E27FC236}">
                <a16:creationId xmlns:a16="http://schemas.microsoft.com/office/drawing/2014/main" id="{52E312EA-B186-447D-BAB0-260EB8EB7371}"/>
              </a:ext>
            </a:extLst>
          </p:cNvPr>
          <p:cNvSpPr/>
          <p:nvPr/>
        </p:nvSpPr>
        <p:spPr>
          <a:xfrm>
            <a:off x="1371244" y="1591504"/>
            <a:ext cx="3795712" cy="4295775"/>
          </a:xfrm>
          <a:prstGeom prst="rect">
            <a:avLst/>
          </a:prstGeom>
          <a:solidFill>
            <a:srgbClr val="008BEA"/>
          </a:solidFill>
          <a:ln w="9525" cap="flat" cmpd="sng">
            <a:noFill/>
            <a:prstDash val="solid"/>
            <a:miter/>
          </a:ln>
          <a:effectLst/>
        </p:spPr>
        <p:txBody>
          <a:bodyPr vert="horz" wrap="square" lIns="91440" tIns="45720" rIns="91440" bIns="45720" anchor="ctr" anchorCtr="0"/>
          <a:lstStyle>
            <a:lvl1pPr/>
            <a:lvl2pPr/>
            <a:lvl3pPr/>
            <a:lvl4pPr/>
            <a:lvl5pPr/>
            <a:lvl6pPr/>
            <a:lvl7pPr/>
            <a:lvl8pPr/>
            <a:lvl9pPr/>
          </a:lstStyle>
          <a:p>
            <a:pPr marL="0" indent="0" algn="ctr" eaLnBrk="0" latinLnBrk="0" hangingPunct="0">
              <a:lnSpc>
                <a:spcPct val="100000"/>
              </a:lnSpc>
              <a:spcBef>
                <a:spcPts val="0"/>
              </a:spcBef>
              <a:spcAft>
                <a:spcPts val="0"/>
              </a:spcAft>
              <a:buNone/>
            </a:pPr>
            <a:endParaRPr lang="en-US" altLang="zh-CN" sz="1400" i="0" u="none" strike="noStrike" kern="1200" cap="none" spc="0" baseline="0" dirty="0">
              <a:solidFill>
                <a:schemeClr val="bg2"/>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48" name="曲线">
            <a:extLst>
              <a:ext uri="{FF2B5EF4-FFF2-40B4-BE49-F238E27FC236}">
                <a16:creationId xmlns:a16="http://schemas.microsoft.com/office/drawing/2014/main" id="{B530D2AE-A469-4EAB-94E8-7144B5342594}"/>
              </a:ext>
            </a:extLst>
          </p:cNvPr>
          <p:cNvSpPr/>
          <p:nvPr/>
        </p:nvSpPr>
        <p:spPr>
          <a:xfrm>
            <a:off x="6873366" y="4882327"/>
            <a:ext cx="1204912" cy="1357311"/>
          </a:xfrm>
          <a:custGeom>
            <a:avLst/>
            <a:gdLst>
              <a:gd name="T1" fmla="*/ 0 w 21600"/>
              <a:gd name="T2" fmla="*/ 0 h 21600"/>
              <a:gd name="T3" fmla="*/ 21600 w 21600"/>
              <a:gd name="T4" fmla="*/ 21600 h 21600"/>
            </a:gdLst>
            <a:ahLst/>
            <a:cxnLst/>
            <a:rect l="T1" t="T2" r="T3" b="T4"/>
            <a:pathLst>
              <a:path w="21600" h="21600">
                <a:moveTo>
                  <a:pt x="1721" y="19949"/>
                </a:moveTo>
                <a:lnTo>
                  <a:pt x="1721" y="0"/>
                </a:lnTo>
                <a:lnTo>
                  <a:pt x="0" y="0"/>
                </a:lnTo>
                <a:lnTo>
                  <a:pt x="0" y="21600"/>
                </a:lnTo>
                <a:lnTo>
                  <a:pt x="21600" y="21600"/>
                </a:lnTo>
                <a:lnTo>
                  <a:pt x="21600" y="19949"/>
                </a:lnTo>
                <a:lnTo>
                  <a:pt x="1721" y="19949"/>
                </a:lnTo>
                <a:close/>
              </a:path>
            </a:pathLst>
          </a:custGeom>
          <a:solidFill>
            <a:srgbClr val="0070C0"/>
          </a:solidFill>
          <a:ln cap="flat" cmpd="sng">
            <a:noFill/>
            <a:prstDash val="solid"/>
            <a:round/>
          </a:ln>
        </p:spPr>
      </p:sp>
      <p:sp>
        <p:nvSpPr>
          <p:cNvPr id="50" name="曲线">
            <a:extLst>
              <a:ext uri="{FF2B5EF4-FFF2-40B4-BE49-F238E27FC236}">
                <a16:creationId xmlns:a16="http://schemas.microsoft.com/office/drawing/2014/main" id="{E6386DB8-8D68-4D0C-86C6-12106A127C59}"/>
              </a:ext>
            </a:extLst>
          </p:cNvPr>
          <p:cNvSpPr/>
          <p:nvPr/>
        </p:nvSpPr>
        <p:spPr>
          <a:xfrm rot="10800000">
            <a:off x="10142648" y="1163298"/>
            <a:ext cx="1204912" cy="1357313"/>
          </a:xfrm>
          <a:custGeom>
            <a:avLst/>
            <a:gdLst>
              <a:gd name="T1" fmla="*/ 0 w 21600"/>
              <a:gd name="T2" fmla="*/ 0 h 21600"/>
              <a:gd name="T3" fmla="*/ 21600 w 21600"/>
              <a:gd name="T4" fmla="*/ 21600 h 21600"/>
            </a:gdLst>
            <a:ahLst/>
            <a:cxnLst/>
            <a:rect l="T1" t="T2" r="T3" b="T4"/>
            <a:pathLst>
              <a:path w="21600" h="21600">
                <a:moveTo>
                  <a:pt x="1721" y="19949"/>
                </a:moveTo>
                <a:lnTo>
                  <a:pt x="1721" y="0"/>
                </a:lnTo>
                <a:lnTo>
                  <a:pt x="0" y="0"/>
                </a:lnTo>
                <a:lnTo>
                  <a:pt x="0" y="21600"/>
                </a:lnTo>
                <a:lnTo>
                  <a:pt x="21600" y="21600"/>
                </a:lnTo>
                <a:lnTo>
                  <a:pt x="21600" y="19949"/>
                </a:lnTo>
                <a:lnTo>
                  <a:pt x="1721" y="19949"/>
                </a:lnTo>
                <a:close/>
              </a:path>
            </a:pathLst>
          </a:custGeom>
          <a:solidFill>
            <a:srgbClr val="0070C0"/>
          </a:solidFill>
          <a:ln cap="flat" cmpd="sng">
            <a:solidFill>
              <a:srgbClr val="DFE29A"/>
            </a:solidFill>
            <a:prstDash val="solid"/>
            <a:round/>
          </a:ln>
        </p:spPr>
      </p:sp>
      <p:sp>
        <p:nvSpPr>
          <p:cNvPr id="53" name="矩形">
            <a:extLst>
              <a:ext uri="{FF2B5EF4-FFF2-40B4-BE49-F238E27FC236}">
                <a16:creationId xmlns:a16="http://schemas.microsoft.com/office/drawing/2014/main" id="{4732346A-63DC-40F3-B100-74676B8AF6AE}"/>
              </a:ext>
            </a:extLst>
          </p:cNvPr>
          <p:cNvSpPr/>
          <p:nvPr/>
        </p:nvSpPr>
        <p:spPr>
          <a:xfrm>
            <a:off x="7209322" y="1535014"/>
            <a:ext cx="3795712" cy="4295774"/>
          </a:xfrm>
          <a:prstGeom prst="rect">
            <a:avLst/>
          </a:prstGeom>
          <a:solidFill>
            <a:srgbClr val="004B7D"/>
          </a:solidFill>
          <a:ln w="9525" cap="flat" cmpd="sng">
            <a:noFill/>
            <a:prstDash val="solid"/>
            <a:miter/>
          </a:ln>
          <a:effectLst/>
        </p:spPr>
        <p:txBody>
          <a:bodyPr vert="horz" wrap="square" lIns="91440" tIns="45720" rIns="91440" bIns="45720" anchor="ctr" anchorCtr="0"/>
          <a:lstStyle>
            <a:lvl1pPr/>
            <a:lvl2pPr/>
            <a:lvl3pPr/>
            <a:lvl4pPr/>
            <a:lvl5pPr/>
            <a:lvl6pPr/>
            <a:lvl7pPr/>
            <a:lvl8pPr/>
            <a:lvl9pPr/>
          </a:lstStyle>
          <a:p>
            <a:pPr marL="0" indent="0" algn="ctr" eaLnBrk="0" latinLnBrk="0" hangingPunct="0">
              <a:lnSpc>
                <a:spcPct val="100000"/>
              </a:lnSpc>
              <a:spcBef>
                <a:spcPts val="0"/>
              </a:spcBef>
              <a:spcAft>
                <a:spcPts val="0"/>
              </a:spcAft>
              <a:buNone/>
            </a:pPr>
            <a:endParaRPr lang="en-US" altLang="zh-CN" sz="3600" i="0" u="none" strike="noStrike" kern="1200" cap="none" spc="0" baseline="0" dirty="0">
              <a:solidFill>
                <a:schemeClr val="tx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eaLnBrk="0" latinLnBrk="0" hangingPunct="0">
              <a:lnSpc>
                <a:spcPct val="100000"/>
              </a:lnSpc>
              <a:spcBef>
                <a:spcPts val="0"/>
              </a:spcBef>
              <a:spcAft>
                <a:spcPts val="0"/>
              </a:spcAft>
              <a:buNone/>
            </a:pPr>
            <a:endParaRPr lang="en-US" altLang="zh-CN" sz="3600" i="0" u="none" strike="noStrike" kern="1200" cap="none" spc="0" baseline="0" dirty="0">
              <a:solidFill>
                <a:schemeClr val="tx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eaLnBrk="0" latinLnBrk="0" hangingPunct="0">
              <a:lnSpc>
                <a:spcPct val="100000"/>
              </a:lnSpc>
              <a:spcBef>
                <a:spcPts val="0"/>
              </a:spcBef>
              <a:spcAft>
                <a:spcPts val="0"/>
              </a:spcAft>
              <a:buNone/>
            </a:pPr>
            <a:endParaRPr lang="en-US" altLang="zh-CN" sz="3600" i="0" u="none" strike="noStrike" kern="1200" cap="none" spc="0" baseline="0" dirty="0">
              <a:solidFill>
                <a:schemeClr val="bg2"/>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eaLnBrk="0" latinLnBrk="0" hangingPunct="0">
              <a:lnSpc>
                <a:spcPct val="100000"/>
              </a:lnSpc>
              <a:spcBef>
                <a:spcPts val="0"/>
              </a:spcBef>
              <a:spcAft>
                <a:spcPts val="0"/>
              </a:spcAft>
              <a:buClr>
                <a:srgbClr val="FFFF00"/>
              </a:buClr>
              <a:buFont typeface="Wingdings" panose="05000000000000000000" pitchFamily="2" charset="2"/>
              <a:buChar char="Ø"/>
            </a:pPr>
            <a:endParaRPr lang="en-US" altLang="zh-CN" sz="280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eaLnBrk="0" latinLnBrk="0" hangingPunct="0">
              <a:lnSpc>
                <a:spcPct val="100000"/>
              </a:lnSpc>
              <a:spcBef>
                <a:spcPts val="0"/>
              </a:spcBef>
              <a:spcAft>
                <a:spcPts val="0"/>
              </a:spcAft>
              <a:buFont typeface="Wingdings" panose="05000000000000000000" pitchFamily="2" charset="2"/>
              <a:buChar char="Ø"/>
            </a:pPr>
            <a:endParaRPr lang="en-US" altLang="zh-CN" sz="280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eaLnBrk="0" latinLnBrk="0" hangingPunct="0">
              <a:lnSpc>
                <a:spcPct val="100000"/>
              </a:lnSpc>
              <a:spcBef>
                <a:spcPts val="0"/>
              </a:spcBef>
              <a:spcAft>
                <a:spcPts val="0"/>
              </a:spcAft>
              <a:buFont typeface="Wingdings" panose="05000000000000000000" pitchFamily="2" charset="2"/>
              <a:buChar char="Ø"/>
            </a:pPr>
            <a:endParaRPr lang="en-US" altLang="zh-CN" sz="280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eaLnBrk="0" latinLnBrk="0" hangingPunct="0">
              <a:lnSpc>
                <a:spcPct val="100000"/>
              </a:lnSpc>
              <a:spcBef>
                <a:spcPts val="0"/>
              </a:spcBef>
              <a:spcAft>
                <a:spcPts val="0"/>
              </a:spcAft>
              <a:buFont typeface="Wingdings" panose="05000000000000000000" pitchFamily="2" charset="2"/>
              <a:buChar char="Ø"/>
            </a:pPr>
            <a:endParaRPr lang="zh-CN" altLang="en-US" sz="2800" i="0" u="none" strike="noStrike" kern="1200" cap="none" spc="0" baseline="0" dirty="0">
              <a:solidFill>
                <a:schemeClr val="bg2"/>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3" name="矩形 2">
            <a:extLst>
              <a:ext uri="{FF2B5EF4-FFF2-40B4-BE49-F238E27FC236}">
                <a16:creationId xmlns:a16="http://schemas.microsoft.com/office/drawing/2014/main" id="{567E0968-43A3-4EB5-B8A7-C344336EFC3B}"/>
              </a:ext>
            </a:extLst>
          </p:cNvPr>
          <p:cNvSpPr/>
          <p:nvPr/>
        </p:nvSpPr>
        <p:spPr>
          <a:xfrm>
            <a:off x="2015980" y="2069406"/>
            <a:ext cx="2339102" cy="461665"/>
          </a:xfrm>
          <a:prstGeom prst="rect">
            <a:avLst/>
          </a:prstGeom>
        </p:spPr>
        <p:txBody>
          <a:bodyPr wrap="none">
            <a:spAutoFit/>
          </a:bodyPr>
          <a:lstStyle/>
          <a:p>
            <a:pPr algn="ctr" eaLnBrk="0" hangingPunct="0"/>
            <a:r>
              <a:rPr lang="zh-CN" altLang="en-US"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安全检查的内容</a:t>
            </a:r>
            <a:endParaRPr lang="en-US" altLang="zh-CN"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4" name="矩形 3">
            <a:extLst>
              <a:ext uri="{FF2B5EF4-FFF2-40B4-BE49-F238E27FC236}">
                <a16:creationId xmlns:a16="http://schemas.microsoft.com/office/drawing/2014/main" id="{81975292-5FA8-430C-AE20-D1F97E485AA6}"/>
              </a:ext>
            </a:extLst>
          </p:cNvPr>
          <p:cNvSpPr/>
          <p:nvPr/>
        </p:nvSpPr>
        <p:spPr>
          <a:xfrm>
            <a:off x="1640904" y="2929572"/>
            <a:ext cx="3422079" cy="2536400"/>
          </a:xfrm>
          <a:prstGeom prst="rect">
            <a:avLst/>
          </a:prstGeom>
        </p:spPr>
        <p:txBody>
          <a:bodyPr wrap="square">
            <a:spAutoFit/>
          </a:bodyPr>
          <a:lstStyle/>
          <a:p>
            <a:pPr marL="285750" indent="-285750" eaLnBrk="0" hangingPunct="0">
              <a:lnSpc>
                <a:spcPct val="150000"/>
              </a:lnSpc>
              <a:buFont typeface="Arial" panose="020B0604020202020204" pitchFamily="34" charset="0"/>
              <a:buChar char="•"/>
            </a:pPr>
            <a:r>
              <a:rPr lang="en-US" altLang="zh-CN" dirty="0">
                <a:solidFill>
                  <a:schemeClr val="bg2"/>
                </a:solidFill>
                <a:latin typeface="微软雅黑" panose="020B0503020204020204" pitchFamily="34" charset="-122"/>
                <a:ea typeface="微软雅黑" panose="020B0503020204020204" pitchFamily="34" charset="-122"/>
                <a:cs typeface="Lucida Sans Unicode" panose="020B0602030504020204" charset="0"/>
              </a:rPr>
              <a:t> </a:t>
            </a: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查思想</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查管理</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查隐患</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查整改</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查劳动防护用品的发放使用</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查事故处理</a:t>
            </a:r>
            <a:endParaRPr lang="zh-CN" altLang="en-US" sz="240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5" name="矩形 4">
            <a:extLst>
              <a:ext uri="{FF2B5EF4-FFF2-40B4-BE49-F238E27FC236}">
                <a16:creationId xmlns:a16="http://schemas.microsoft.com/office/drawing/2014/main" id="{0D2E0764-08FA-4D6F-963D-3ECD987A8040}"/>
              </a:ext>
            </a:extLst>
          </p:cNvPr>
          <p:cNvSpPr/>
          <p:nvPr/>
        </p:nvSpPr>
        <p:spPr>
          <a:xfrm>
            <a:off x="8052296" y="2043298"/>
            <a:ext cx="2339103" cy="461665"/>
          </a:xfrm>
          <a:prstGeom prst="rect">
            <a:avLst/>
          </a:prstGeom>
        </p:spPr>
        <p:txBody>
          <a:bodyPr wrap="none">
            <a:spAutoFit/>
          </a:bodyPr>
          <a:lstStyle/>
          <a:p>
            <a:pPr algn="ctr" eaLnBrk="0" hangingPunct="0"/>
            <a:r>
              <a:rPr lang="zh-CN" altLang="en-US"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安全检查的形式</a:t>
            </a:r>
            <a:endParaRPr lang="en-US" altLang="zh-CN"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6" name="矩形 5">
            <a:extLst>
              <a:ext uri="{FF2B5EF4-FFF2-40B4-BE49-F238E27FC236}">
                <a16:creationId xmlns:a16="http://schemas.microsoft.com/office/drawing/2014/main" id="{FC74332F-19CD-4653-BC8E-FAB6387A7904}"/>
              </a:ext>
            </a:extLst>
          </p:cNvPr>
          <p:cNvSpPr/>
          <p:nvPr/>
        </p:nvSpPr>
        <p:spPr>
          <a:xfrm>
            <a:off x="7697848" y="2929461"/>
            <a:ext cx="3048000" cy="2536400"/>
          </a:xfrm>
          <a:prstGeom prst="rect">
            <a:avLst/>
          </a:prstGeom>
        </p:spPr>
        <p:txBody>
          <a:bodyPr wrap="square">
            <a:spAutoFit/>
          </a:bodyPr>
          <a:lstStyle/>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班组内部自查</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管理层安全检查</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综合性安全检查</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专业性安全检查</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节假日前安全检查</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eaLnBrk="0" hangingPunct="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项目验收安全检查</a:t>
            </a:r>
            <a:endParaRPr lang="en-US" altLang="zh-CN"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Tree>
    <p:extLst>
      <p:ext uri="{BB962C8B-B14F-4D97-AF65-F5344CB8AC3E}">
        <p14:creationId xmlns:p14="http://schemas.microsoft.com/office/powerpoint/2010/main" val="663207040"/>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937610"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班组长在安全检查中的工作</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 name="椭圆 1">
            <a:extLst>
              <a:ext uri="{FF2B5EF4-FFF2-40B4-BE49-F238E27FC236}">
                <a16:creationId xmlns:a16="http://schemas.microsoft.com/office/drawing/2014/main" id="{E011A74F-AF0D-4B67-9437-49AB65AB44B2}"/>
              </a:ext>
            </a:extLst>
          </p:cNvPr>
          <p:cNvSpPr/>
          <p:nvPr/>
        </p:nvSpPr>
        <p:spPr>
          <a:xfrm>
            <a:off x="774700" y="1424265"/>
            <a:ext cx="596544" cy="596544"/>
          </a:xfrm>
          <a:prstGeom prst="ellips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7">
            <a:extLst>
              <a:ext uri="{FF2B5EF4-FFF2-40B4-BE49-F238E27FC236}">
                <a16:creationId xmlns:a16="http://schemas.microsoft.com/office/drawing/2014/main" id="{3F265CE8-AD7B-4E9A-9806-1F3634F282CA}"/>
              </a:ext>
            </a:extLst>
          </p:cNvPr>
          <p:cNvSpPr/>
          <p:nvPr/>
        </p:nvSpPr>
        <p:spPr>
          <a:xfrm>
            <a:off x="1371244" y="1374849"/>
            <a:ext cx="10300056" cy="685893"/>
          </a:xfrm>
          <a:prstGeom prst="rect">
            <a:avLst/>
          </a:prstGeom>
        </p:spPr>
        <p:txBody>
          <a:bodyPr wrap="square">
            <a:spAutoFit/>
          </a:bodyPr>
          <a:lstStyle/>
          <a:p>
            <a:pPr marL="109855">
              <a:lnSpc>
                <a:spcPts val="2400"/>
              </a:lnSpc>
              <a:spcBef>
                <a:spcPts val="400"/>
              </a:spcBef>
              <a:buClr>
                <a:schemeClr val="accent1"/>
              </a:buClr>
              <a:buSzPct val="68000"/>
            </a:pPr>
            <a:r>
              <a:rPr lang="zh-CN" altLang="en-US" b="1" dirty="0">
                <a:solidFill>
                  <a:srgbClr val="004B7D"/>
                </a:solidFill>
                <a:latin typeface="微软雅黑" panose="020B0503020204020204" pitchFamily="34" charset="-122"/>
                <a:ea typeface="微软雅黑" panose="020B0503020204020204" pitchFamily="34" charset="-122"/>
                <a:cs typeface="Times New Roman" panose="02020603050405020304" pitchFamily="18" charset="0"/>
              </a:rPr>
              <a:t>检查必须按照检查标准严格进行。</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低估不安全状态，这是不能忽视的。并且，不管多忙，也不得省略检查项目。如果省略检查，还会对作业人员的培训指导带来不良影响。</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椭圆 21">
            <a:extLst>
              <a:ext uri="{FF2B5EF4-FFF2-40B4-BE49-F238E27FC236}">
                <a16:creationId xmlns:a16="http://schemas.microsoft.com/office/drawing/2014/main" id="{C595B5B6-CB4B-4010-ABAF-BF3FC243DEE0}"/>
              </a:ext>
            </a:extLst>
          </p:cNvPr>
          <p:cNvSpPr/>
          <p:nvPr/>
        </p:nvSpPr>
        <p:spPr>
          <a:xfrm>
            <a:off x="774700" y="2358149"/>
            <a:ext cx="596544" cy="596544"/>
          </a:xfrm>
          <a:prstGeom prst="ellips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a:extLst>
              <a:ext uri="{FF2B5EF4-FFF2-40B4-BE49-F238E27FC236}">
                <a16:creationId xmlns:a16="http://schemas.microsoft.com/office/drawing/2014/main" id="{4FA3F98E-9001-43A6-A47A-9F39EA6F9C97}"/>
              </a:ext>
            </a:extLst>
          </p:cNvPr>
          <p:cNvSpPr/>
          <p:nvPr/>
        </p:nvSpPr>
        <p:spPr>
          <a:xfrm>
            <a:off x="1371244" y="2313475"/>
            <a:ext cx="10300056" cy="685893"/>
          </a:xfrm>
          <a:prstGeom prst="rect">
            <a:avLst/>
          </a:prstGeom>
        </p:spPr>
        <p:txBody>
          <a:bodyPr wrap="square">
            <a:spAutoFit/>
          </a:bodyPr>
          <a:lstStyle/>
          <a:p>
            <a:pPr marL="109855">
              <a:lnSpc>
                <a:spcPts val="2400"/>
              </a:lnSpc>
              <a:spcBef>
                <a:spcPts val="400"/>
              </a:spcBef>
              <a:buClr>
                <a:schemeClr val="accent1"/>
              </a:buClr>
              <a:buSzPct val="68000"/>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进行检查时，事先向操作作业设备的作业人员</a:t>
            </a:r>
            <a:r>
              <a:rPr lang="zh-CN" altLang="en-US" b="1" dirty="0">
                <a:solidFill>
                  <a:srgbClr val="4BAF32"/>
                </a:solidFill>
                <a:latin typeface="微软雅黑" panose="020B0503020204020204" pitchFamily="34" charset="-122"/>
                <a:ea typeface="微软雅黑" panose="020B0503020204020204" pitchFamily="34" charset="-122"/>
                <a:cs typeface="Times New Roman" panose="02020603050405020304" pitchFamily="18" charset="0"/>
              </a:rPr>
              <a:t>了解该设备的状态及作业人员日常检查的结果</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，观察这些数据有无变化来进行评估，必须结合自己亲眼确认过的事项做出公正的判断。</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椭圆 23">
            <a:extLst>
              <a:ext uri="{FF2B5EF4-FFF2-40B4-BE49-F238E27FC236}">
                <a16:creationId xmlns:a16="http://schemas.microsoft.com/office/drawing/2014/main" id="{3C6326ED-1FF7-4C87-B74D-07A0D5FCD557}"/>
              </a:ext>
            </a:extLst>
          </p:cNvPr>
          <p:cNvSpPr/>
          <p:nvPr/>
        </p:nvSpPr>
        <p:spPr>
          <a:xfrm>
            <a:off x="774700" y="3294979"/>
            <a:ext cx="596544" cy="596544"/>
          </a:xfrm>
          <a:prstGeom prst="ellips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00044365-9CF4-4057-9AB7-6114424B30F1}"/>
              </a:ext>
            </a:extLst>
          </p:cNvPr>
          <p:cNvSpPr/>
          <p:nvPr/>
        </p:nvSpPr>
        <p:spPr>
          <a:xfrm>
            <a:off x="1371244" y="3244404"/>
            <a:ext cx="10300056" cy="685893"/>
          </a:xfrm>
          <a:prstGeom prst="rect">
            <a:avLst/>
          </a:prstGeom>
        </p:spPr>
        <p:txBody>
          <a:bodyPr wrap="square">
            <a:spAutoFit/>
          </a:bodyPr>
          <a:lstStyle/>
          <a:p>
            <a:pPr marL="109855">
              <a:lnSpc>
                <a:spcPts val="2400"/>
              </a:lnSpc>
              <a:spcBef>
                <a:spcPts val="400"/>
              </a:spcBef>
              <a:buClr>
                <a:schemeClr val="accent1"/>
              </a:buClr>
              <a:buSzPct val="68000"/>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作业人员忽略了异常，或即使觉察到异常也没有采取必要的措施时，对该作业人员，要就检查方法、思想准备等</a:t>
            </a:r>
            <a:r>
              <a:rPr lang="zh-CN" altLang="en-US" b="1" dirty="0">
                <a:solidFill>
                  <a:srgbClr val="004B7D"/>
                </a:solidFill>
                <a:latin typeface="微软雅黑" panose="020B0503020204020204" pitchFamily="34" charset="-122"/>
                <a:ea typeface="微软雅黑" panose="020B0503020204020204" pitchFamily="34" charset="-122"/>
                <a:cs typeface="Times New Roman" panose="02020603050405020304" pitchFamily="18" charset="0"/>
              </a:rPr>
              <a:t>进行充分的教育</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椭圆 25">
            <a:extLst>
              <a:ext uri="{FF2B5EF4-FFF2-40B4-BE49-F238E27FC236}">
                <a16:creationId xmlns:a16="http://schemas.microsoft.com/office/drawing/2014/main" id="{188E8535-B6B0-49AB-BC4D-61F17CD25673}"/>
              </a:ext>
            </a:extLst>
          </p:cNvPr>
          <p:cNvSpPr/>
          <p:nvPr/>
        </p:nvSpPr>
        <p:spPr>
          <a:xfrm>
            <a:off x="774700" y="4176738"/>
            <a:ext cx="596544" cy="596544"/>
          </a:xfrm>
          <a:prstGeom prst="ellips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矩形 26">
            <a:extLst>
              <a:ext uri="{FF2B5EF4-FFF2-40B4-BE49-F238E27FC236}">
                <a16:creationId xmlns:a16="http://schemas.microsoft.com/office/drawing/2014/main" id="{26A09DF1-C274-43BA-9715-4D86D8E2B909}"/>
              </a:ext>
            </a:extLst>
          </p:cNvPr>
          <p:cNvSpPr/>
          <p:nvPr/>
        </p:nvSpPr>
        <p:spPr>
          <a:xfrm>
            <a:off x="1371244" y="4097784"/>
            <a:ext cx="10300056" cy="685893"/>
          </a:xfrm>
          <a:prstGeom prst="rect">
            <a:avLst/>
          </a:prstGeom>
        </p:spPr>
        <p:txBody>
          <a:bodyPr wrap="square">
            <a:spAutoFit/>
          </a:bodyPr>
          <a:lstStyle/>
          <a:p>
            <a:pPr marL="109855">
              <a:lnSpc>
                <a:spcPts val="2400"/>
              </a:lnSpc>
              <a:spcBef>
                <a:spcPts val="400"/>
              </a:spcBef>
              <a:buClr>
                <a:schemeClr val="accent1"/>
              </a:buClr>
              <a:buSzPct val="68000"/>
            </a:pPr>
            <a:r>
              <a:rPr lang="zh-CN" altLang="en-US" b="1" dirty="0">
                <a:solidFill>
                  <a:srgbClr val="4BAF32"/>
                </a:solidFill>
                <a:latin typeface="微软雅黑" panose="020B0503020204020204" pitchFamily="34" charset="-122"/>
                <a:ea typeface="微软雅黑" panose="020B0503020204020204" pitchFamily="34" charset="-122"/>
                <a:cs typeface="Times New Roman" panose="02020603050405020304" pitchFamily="18" charset="0"/>
              </a:rPr>
              <a:t>要根据检查结果进行纠正和确认。</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需要纠正时，最好尽可能通过与有关人员协商来制定对策。发现许多应纠正的事项，但暂时无法全部采取纠正措施时，先从重要的、易于改善的地方开始做起。</a:t>
            </a:r>
          </a:p>
        </p:txBody>
      </p:sp>
      <p:sp>
        <p:nvSpPr>
          <p:cNvPr id="28" name="椭圆 27">
            <a:extLst>
              <a:ext uri="{FF2B5EF4-FFF2-40B4-BE49-F238E27FC236}">
                <a16:creationId xmlns:a16="http://schemas.microsoft.com/office/drawing/2014/main" id="{3B400D69-1DB0-4FEA-A3CF-111696BBAE8D}"/>
              </a:ext>
            </a:extLst>
          </p:cNvPr>
          <p:cNvSpPr/>
          <p:nvPr/>
        </p:nvSpPr>
        <p:spPr>
          <a:xfrm>
            <a:off x="774700" y="4966793"/>
            <a:ext cx="596544" cy="596544"/>
          </a:xfrm>
          <a:prstGeom prst="ellips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矩形 28">
            <a:extLst>
              <a:ext uri="{FF2B5EF4-FFF2-40B4-BE49-F238E27FC236}">
                <a16:creationId xmlns:a16="http://schemas.microsoft.com/office/drawing/2014/main" id="{B4575736-EC1A-40AC-892A-EDE3AFA6332D}"/>
              </a:ext>
            </a:extLst>
          </p:cNvPr>
          <p:cNvSpPr/>
          <p:nvPr/>
        </p:nvSpPr>
        <p:spPr>
          <a:xfrm>
            <a:off x="1371244" y="4954553"/>
            <a:ext cx="10300056" cy="685893"/>
          </a:xfrm>
          <a:prstGeom prst="rect">
            <a:avLst/>
          </a:prstGeom>
        </p:spPr>
        <p:txBody>
          <a:bodyPr wrap="square">
            <a:spAutoFit/>
          </a:bodyPr>
          <a:lstStyle/>
          <a:p>
            <a:pPr marL="109855">
              <a:lnSpc>
                <a:spcPts val="2400"/>
              </a:lnSpc>
              <a:spcBef>
                <a:spcPts val="400"/>
              </a:spcBef>
              <a:buClr>
                <a:schemeClr val="accent1"/>
              </a:buClr>
              <a:buSzPct val="68000"/>
            </a:pPr>
            <a:r>
              <a:rPr lang="zh-CN" altLang="en-US" b="1" dirty="0">
                <a:solidFill>
                  <a:srgbClr val="004B7D"/>
                </a:solidFill>
                <a:latin typeface="微软雅黑" panose="020B0503020204020204" pitchFamily="34" charset="-122"/>
                <a:ea typeface="微软雅黑" panose="020B0503020204020204" pitchFamily="34" charset="-122"/>
                <a:cs typeface="Times New Roman" panose="02020603050405020304" pitchFamily="18" charset="0"/>
              </a:rPr>
              <a:t>班长的权限内可以处理的要立即予以纠正。</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班长权限以外的，要向上级汇报，然后根据指示尽可能迅速采取改善措施。</a:t>
            </a:r>
          </a:p>
        </p:txBody>
      </p:sp>
      <p:sp>
        <p:nvSpPr>
          <p:cNvPr id="30" name="椭圆 29">
            <a:extLst>
              <a:ext uri="{FF2B5EF4-FFF2-40B4-BE49-F238E27FC236}">
                <a16:creationId xmlns:a16="http://schemas.microsoft.com/office/drawing/2014/main" id="{A317DC5F-2A0A-4B36-922E-A333923C13AA}"/>
              </a:ext>
            </a:extLst>
          </p:cNvPr>
          <p:cNvSpPr/>
          <p:nvPr/>
        </p:nvSpPr>
        <p:spPr>
          <a:xfrm>
            <a:off x="774700" y="5742035"/>
            <a:ext cx="596544" cy="596544"/>
          </a:xfrm>
          <a:prstGeom prst="ellips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矩形 30">
            <a:extLst>
              <a:ext uri="{FF2B5EF4-FFF2-40B4-BE49-F238E27FC236}">
                <a16:creationId xmlns:a16="http://schemas.microsoft.com/office/drawing/2014/main" id="{F7E3872B-C539-4BBE-B72B-07372071720C}"/>
              </a:ext>
            </a:extLst>
          </p:cNvPr>
          <p:cNvSpPr/>
          <p:nvPr/>
        </p:nvSpPr>
        <p:spPr>
          <a:xfrm>
            <a:off x="1371244" y="5851248"/>
            <a:ext cx="10300056" cy="378117"/>
          </a:xfrm>
          <a:prstGeom prst="rect">
            <a:avLst/>
          </a:prstGeom>
        </p:spPr>
        <p:txBody>
          <a:bodyPr wrap="square">
            <a:spAutoFit/>
          </a:bodyPr>
          <a:lstStyle/>
          <a:p>
            <a:pPr marL="109855">
              <a:lnSpc>
                <a:spcPts val="2400"/>
              </a:lnSpc>
              <a:spcBef>
                <a:spcPts val="400"/>
              </a:spcBef>
              <a:buClr>
                <a:schemeClr val="accent1"/>
              </a:buClr>
              <a:buSzPct val="68000"/>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另外，已被确定为重大缺陷，有可能造成灾难时，</a:t>
            </a:r>
            <a:r>
              <a:rPr lang="zh-CN" altLang="en-US" b="1" dirty="0">
                <a:solidFill>
                  <a:srgbClr val="4BAF32"/>
                </a:solidFill>
                <a:latin typeface="微软雅黑" panose="020B0503020204020204" pitchFamily="34" charset="-122"/>
                <a:ea typeface="微软雅黑" panose="020B0503020204020204" pitchFamily="34" charset="-122"/>
                <a:cs typeface="Times New Roman" panose="02020603050405020304" pitchFamily="18" charset="0"/>
              </a:rPr>
              <a:t>经上级批准，在得到纠正前停止使用。 </a:t>
            </a:r>
          </a:p>
        </p:txBody>
      </p:sp>
      <p:sp>
        <p:nvSpPr>
          <p:cNvPr id="9" name="文本框 8">
            <a:extLst>
              <a:ext uri="{FF2B5EF4-FFF2-40B4-BE49-F238E27FC236}">
                <a16:creationId xmlns:a16="http://schemas.microsoft.com/office/drawing/2014/main" id="{023246E2-5B85-4F0F-97FD-B98E69705DEF}"/>
              </a:ext>
            </a:extLst>
          </p:cNvPr>
          <p:cNvSpPr txBox="1"/>
          <p:nvPr/>
        </p:nvSpPr>
        <p:spPr>
          <a:xfrm>
            <a:off x="833399" y="1486198"/>
            <a:ext cx="696370" cy="461665"/>
          </a:xfrm>
          <a:prstGeom prst="rect">
            <a:avLst/>
          </a:prstGeom>
          <a:noFill/>
        </p:spPr>
        <p:txBody>
          <a:bodyPr wrap="square" rtlCol="0">
            <a:spAutoFit/>
          </a:bodyPr>
          <a:lstStyle/>
          <a:p>
            <a:r>
              <a:rPr lang="en-US" altLang="zh-CN" sz="2400" dirty="0">
                <a:solidFill>
                  <a:schemeClr val="bg1"/>
                </a:solidFill>
              </a:rPr>
              <a:t>01</a:t>
            </a:r>
            <a:endParaRPr lang="zh-CN" altLang="en-US" sz="2400" dirty="0">
              <a:solidFill>
                <a:schemeClr val="bg1"/>
              </a:solidFill>
            </a:endParaRPr>
          </a:p>
        </p:txBody>
      </p:sp>
      <p:sp>
        <p:nvSpPr>
          <p:cNvPr id="33" name="文本框 32">
            <a:extLst>
              <a:ext uri="{FF2B5EF4-FFF2-40B4-BE49-F238E27FC236}">
                <a16:creationId xmlns:a16="http://schemas.microsoft.com/office/drawing/2014/main" id="{D222C430-C339-473A-B677-333802C525C1}"/>
              </a:ext>
            </a:extLst>
          </p:cNvPr>
          <p:cNvSpPr txBox="1"/>
          <p:nvPr/>
        </p:nvSpPr>
        <p:spPr>
          <a:xfrm>
            <a:off x="833399" y="2449478"/>
            <a:ext cx="696370" cy="461665"/>
          </a:xfrm>
          <a:prstGeom prst="rect">
            <a:avLst/>
          </a:prstGeom>
          <a:noFill/>
        </p:spPr>
        <p:txBody>
          <a:bodyPr wrap="square" rtlCol="0">
            <a:spAutoFit/>
          </a:bodyPr>
          <a:lstStyle/>
          <a:p>
            <a:r>
              <a:rPr lang="en-US" altLang="zh-CN" sz="2400" dirty="0">
                <a:solidFill>
                  <a:schemeClr val="bg1"/>
                </a:solidFill>
              </a:rPr>
              <a:t>02</a:t>
            </a:r>
            <a:endParaRPr lang="zh-CN" altLang="en-US" sz="2400" dirty="0">
              <a:solidFill>
                <a:schemeClr val="bg1"/>
              </a:solidFill>
            </a:endParaRPr>
          </a:p>
        </p:txBody>
      </p:sp>
      <p:sp>
        <p:nvSpPr>
          <p:cNvPr id="34" name="文本框 33">
            <a:extLst>
              <a:ext uri="{FF2B5EF4-FFF2-40B4-BE49-F238E27FC236}">
                <a16:creationId xmlns:a16="http://schemas.microsoft.com/office/drawing/2014/main" id="{321D7C86-FE94-4D7A-AB28-6F1EB00A687F}"/>
              </a:ext>
            </a:extLst>
          </p:cNvPr>
          <p:cNvSpPr txBox="1"/>
          <p:nvPr/>
        </p:nvSpPr>
        <p:spPr>
          <a:xfrm>
            <a:off x="833399" y="3348208"/>
            <a:ext cx="696370" cy="461665"/>
          </a:xfrm>
          <a:prstGeom prst="rect">
            <a:avLst/>
          </a:prstGeom>
          <a:noFill/>
        </p:spPr>
        <p:txBody>
          <a:bodyPr wrap="square" rtlCol="0">
            <a:spAutoFit/>
          </a:bodyPr>
          <a:lstStyle/>
          <a:p>
            <a:r>
              <a:rPr lang="en-US" altLang="zh-CN" sz="2400" dirty="0">
                <a:solidFill>
                  <a:schemeClr val="bg1"/>
                </a:solidFill>
              </a:rPr>
              <a:t>03</a:t>
            </a:r>
            <a:endParaRPr lang="zh-CN" altLang="en-US" sz="2400" dirty="0">
              <a:solidFill>
                <a:schemeClr val="bg1"/>
              </a:solidFill>
            </a:endParaRPr>
          </a:p>
        </p:txBody>
      </p:sp>
      <p:sp>
        <p:nvSpPr>
          <p:cNvPr id="35" name="文本框 34">
            <a:extLst>
              <a:ext uri="{FF2B5EF4-FFF2-40B4-BE49-F238E27FC236}">
                <a16:creationId xmlns:a16="http://schemas.microsoft.com/office/drawing/2014/main" id="{EB75CF31-FD88-4976-9BD5-F4031F0B42EF}"/>
              </a:ext>
            </a:extLst>
          </p:cNvPr>
          <p:cNvSpPr txBox="1"/>
          <p:nvPr/>
        </p:nvSpPr>
        <p:spPr>
          <a:xfrm>
            <a:off x="833399" y="4209897"/>
            <a:ext cx="696370" cy="461665"/>
          </a:xfrm>
          <a:prstGeom prst="rect">
            <a:avLst/>
          </a:prstGeom>
          <a:noFill/>
        </p:spPr>
        <p:txBody>
          <a:bodyPr wrap="square" rtlCol="0">
            <a:spAutoFit/>
          </a:bodyPr>
          <a:lstStyle/>
          <a:p>
            <a:r>
              <a:rPr lang="en-US" altLang="zh-CN" sz="2400" dirty="0">
                <a:solidFill>
                  <a:schemeClr val="bg1"/>
                </a:solidFill>
              </a:rPr>
              <a:t>04</a:t>
            </a:r>
            <a:endParaRPr lang="zh-CN" altLang="en-US" sz="2400" dirty="0">
              <a:solidFill>
                <a:schemeClr val="bg1"/>
              </a:solidFill>
            </a:endParaRPr>
          </a:p>
        </p:txBody>
      </p:sp>
      <p:sp>
        <p:nvSpPr>
          <p:cNvPr id="36" name="文本框 35">
            <a:extLst>
              <a:ext uri="{FF2B5EF4-FFF2-40B4-BE49-F238E27FC236}">
                <a16:creationId xmlns:a16="http://schemas.microsoft.com/office/drawing/2014/main" id="{22F45699-8CFB-4640-94A5-3A30E6962D10}"/>
              </a:ext>
            </a:extLst>
          </p:cNvPr>
          <p:cNvSpPr txBox="1"/>
          <p:nvPr/>
        </p:nvSpPr>
        <p:spPr>
          <a:xfrm>
            <a:off x="833399" y="5034232"/>
            <a:ext cx="696370" cy="461665"/>
          </a:xfrm>
          <a:prstGeom prst="rect">
            <a:avLst/>
          </a:prstGeom>
          <a:noFill/>
        </p:spPr>
        <p:txBody>
          <a:bodyPr wrap="square" rtlCol="0">
            <a:spAutoFit/>
          </a:bodyPr>
          <a:lstStyle/>
          <a:p>
            <a:r>
              <a:rPr lang="en-US" altLang="zh-CN" sz="2400" dirty="0">
                <a:solidFill>
                  <a:schemeClr val="bg1"/>
                </a:solidFill>
              </a:rPr>
              <a:t>05</a:t>
            </a:r>
            <a:endParaRPr lang="zh-CN" altLang="en-US" sz="2400" dirty="0">
              <a:solidFill>
                <a:schemeClr val="bg1"/>
              </a:solidFill>
            </a:endParaRPr>
          </a:p>
        </p:txBody>
      </p:sp>
      <p:sp>
        <p:nvSpPr>
          <p:cNvPr id="37" name="文本框 36">
            <a:extLst>
              <a:ext uri="{FF2B5EF4-FFF2-40B4-BE49-F238E27FC236}">
                <a16:creationId xmlns:a16="http://schemas.microsoft.com/office/drawing/2014/main" id="{27CD45C8-CDBD-4119-A193-B482C1ACF6D8}"/>
              </a:ext>
            </a:extLst>
          </p:cNvPr>
          <p:cNvSpPr txBox="1"/>
          <p:nvPr/>
        </p:nvSpPr>
        <p:spPr>
          <a:xfrm>
            <a:off x="833399" y="5824321"/>
            <a:ext cx="696370" cy="461665"/>
          </a:xfrm>
          <a:prstGeom prst="rect">
            <a:avLst/>
          </a:prstGeom>
          <a:noFill/>
        </p:spPr>
        <p:txBody>
          <a:bodyPr wrap="square" rtlCol="0">
            <a:spAutoFit/>
          </a:bodyPr>
          <a:lstStyle/>
          <a:p>
            <a:r>
              <a:rPr lang="en-US" altLang="zh-CN" sz="2400" dirty="0">
                <a:solidFill>
                  <a:schemeClr val="bg1"/>
                </a:solidFill>
              </a:rPr>
              <a:t>06</a:t>
            </a:r>
            <a:endParaRPr lang="zh-CN" altLang="en-US" sz="2400" dirty="0">
              <a:solidFill>
                <a:schemeClr val="bg1"/>
              </a:solidFill>
            </a:endParaRPr>
          </a:p>
        </p:txBody>
      </p:sp>
      <p:cxnSp>
        <p:nvCxnSpPr>
          <p:cNvPr id="11" name="直接连接符 10">
            <a:extLst>
              <a:ext uri="{FF2B5EF4-FFF2-40B4-BE49-F238E27FC236}">
                <a16:creationId xmlns:a16="http://schemas.microsoft.com/office/drawing/2014/main" id="{AD793996-A994-468D-A3EC-6932BCD55325}"/>
              </a:ext>
            </a:extLst>
          </p:cNvPr>
          <p:cNvCxnSpPr>
            <a:cxnSpLocks/>
          </p:cNvCxnSpPr>
          <p:nvPr/>
        </p:nvCxnSpPr>
        <p:spPr>
          <a:xfrm>
            <a:off x="1580335" y="2184400"/>
            <a:ext cx="988187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A0AE4894-CE03-483C-978F-EB34463C1854}"/>
              </a:ext>
            </a:extLst>
          </p:cNvPr>
          <p:cNvCxnSpPr>
            <a:cxnSpLocks/>
          </p:cNvCxnSpPr>
          <p:nvPr/>
        </p:nvCxnSpPr>
        <p:spPr>
          <a:xfrm>
            <a:off x="1580335" y="3124200"/>
            <a:ext cx="988187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91025E59-9215-4CF1-9585-BE204D7962F8}"/>
              </a:ext>
            </a:extLst>
          </p:cNvPr>
          <p:cNvCxnSpPr>
            <a:cxnSpLocks/>
          </p:cNvCxnSpPr>
          <p:nvPr/>
        </p:nvCxnSpPr>
        <p:spPr>
          <a:xfrm>
            <a:off x="1580335" y="3976781"/>
            <a:ext cx="988187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EED6DF5-258E-4A5C-A4FE-8287AC59BF89}"/>
              </a:ext>
            </a:extLst>
          </p:cNvPr>
          <p:cNvCxnSpPr>
            <a:cxnSpLocks/>
          </p:cNvCxnSpPr>
          <p:nvPr/>
        </p:nvCxnSpPr>
        <p:spPr>
          <a:xfrm>
            <a:off x="1580335" y="4807066"/>
            <a:ext cx="988187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CC1BD79E-FD05-48D7-9AB5-6D0953BF44E5}"/>
              </a:ext>
            </a:extLst>
          </p:cNvPr>
          <p:cNvCxnSpPr>
            <a:cxnSpLocks/>
          </p:cNvCxnSpPr>
          <p:nvPr/>
        </p:nvCxnSpPr>
        <p:spPr>
          <a:xfrm>
            <a:off x="1580335" y="5742035"/>
            <a:ext cx="988187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C05C8856-0867-4E72-8A3A-CE3C7AC55270}"/>
              </a:ext>
            </a:extLst>
          </p:cNvPr>
          <p:cNvCxnSpPr>
            <a:cxnSpLocks/>
          </p:cNvCxnSpPr>
          <p:nvPr/>
        </p:nvCxnSpPr>
        <p:spPr>
          <a:xfrm>
            <a:off x="1580335" y="6389221"/>
            <a:ext cx="988187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557596"/>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467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推行行为安全管理，杜绝习惯性违章</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4DE895A1-B151-4432-934B-C8085DA0BB7F}"/>
              </a:ext>
            </a:extLst>
          </p:cNvPr>
          <p:cNvSpPr/>
          <p:nvPr/>
        </p:nvSpPr>
        <p:spPr>
          <a:xfrm>
            <a:off x="914400" y="1657452"/>
            <a:ext cx="4838700" cy="4298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矩形 38">
            <a:extLst>
              <a:ext uri="{FF2B5EF4-FFF2-40B4-BE49-F238E27FC236}">
                <a16:creationId xmlns:a16="http://schemas.microsoft.com/office/drawing/2014/main" id="{2E0F3332-8DD7-4308-9794-8704E8BE6EC5}"/>
              </a:ext>
            </a:extLst>
          </p:cNvPr>
          <p:cNvSpPr/>
          <p:nvPr/>
        </p:nvSpPr>
        <p:spPr>
          <a:xfrm>
            <a:off x="6438902" y="1657452"/>
            <a:ext cx="4838700" cy="4298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TextBox 23">
            <a:extLst>
              <a:ext uri="{FF2B5EF4-FFF2-40B4-BE49-F238E27FC236}">
                <a16:creationId xmlns:a16="http://schemas.microsoft.com/office/drawing/2014/main" id="{70ABA7DD-712A-4D6F-B11F-3D3E8CD4D313}"/>
              </a:ext>
            </a:extLst>
          </p:cNvPr>
          <p:cNvSpPr txBox="1"/>
          <p:nvPr/>
        </p:nvSpPr>
        <p:spPr>
          <a:xfrm>
            <a:off x="1252697" y="2066081"/>
            <a:ext cx="2038029"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习惯性违章定义</a:t>
            </a:r>
          </a:p>
        </p:txBody>
      </p:sp>
      <p:sp>
        <p:nvSpPr>
          <p:cNvPr id="4" name="矩形 3">
            <a:extLst>
              <a:ext uri="{FF2B5EF4-FFF2-40B4-BE49-F238E27FC236}">
                <a16:creationId xmlns:a16="http://schemas.microsoft.com/office/drawing/2014/main" id="{CE320617-9AE1-4283-B749-6F6AD3ACD89D}"/>
              </a:ext>
            </a:extLst>
          </p:cNvPr>
          <p:cNvSpPr/>
          <p:nvPr/>
        </p:nvSpPr>
        <p:spPr>
          <a:xfrm>
            <a:off x="1202156" y="2705723"/>
            <a:ext cx="4449344" cy="2907655"/>
          </a:xfrm>
          <a:prstGeom prst="rect">
            <a:avLst/>
          </a:prstGeom>
        </p:spPr>
        <p:txBody>
          <a:bodyPr wrap="square">
            <a:spAutoFit/>
          </a:bodyPr>
          <a:lstStyle/>
          <a:p>
            <a:pPr marL="285750" indent="-285750">
              <a:lnSpc>
                <a:spcPts val="2700"/>
              </a:lnSpc>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固守旧有的不良作业传统和工作习惯，违反国家和上级制定的有关规章制度，违反本单位制定的现场规程、操作规程、操作方法等进行工作，</a:t>
            </a:r>
            <a:r>
              <a:rPr lang="zh-CN" altLang="en-US" dirty="0">
                <a:solidFill>
                  <a:srgbClr val="004B7D"/>
                </a:solidFill>
                <a:latin typeface="微软雅黑" panose="020B0503020204020204" pitchFamily="34" charset="-122"/>
                <a:ea typeface="微软雅黑" panose="020B0503020204020204" pitchFamily="34" charset="-122"/>
              </a:rPr>
              <a:t>不论是否造成后果</a:t>
            </a:r>
            <a:r>
              <a:rPr lang="zh-CN" altLang="en-US" dirty="0">
                <a:latin typeface="微软雅黑" panose="020B0503020204020204" pitchFamily="34" charset="-122"/>
                <a:ea typeface="微软雅黑" panose="020B0503020204020204" pitchFamily="34" charset="-122"/>
              </a:rPr>
              <a:t>，统称为习惯性违章；</a:t>
            </a:r>
            <a:endParaRPr lang="en-US" altLang="zh-CN" dirty="0">
              <a:latin typeface="微软雅黑" panose="020B0503020204020204" pitchFamily="34" charset="-122"/>
              <a:ea typeface="微软雅黑" panose="020B0503020204020204" pitchFamily="34" charset="-122"/>
            </a:endParaRPr>
          </a:p>
          <a:p>
            <a:pPr marL="285750" indent="-285750">
              <a:lnSpc>
                <a:spcPts val="2700"/>
              </a:lnSpc>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或虽在上述规章制度中没有明确的条文规定，</a:t>
            </a:r>
            <a:r>
              <a:rPr lang="zh-CN" altLang="en-US" dirty="0">
                <a:solidFill>
                  <a:srgbClr val="004B7D"/>
                </a:solidFill>
                <a:latin typeface="微软雅黑" panose="020B0503020204020204" pitchFamily="34" charset="-122"/>
                <a:ea typeface="微软雅黑" panose="020B0503020204020204" pitchFamily="34" charset="-122"/>
              </a:rPr>
              <a:t>但其行为明显威胁安全或不利于安全</a:t>
            </a:r>
            <a:r>
              <a:rPr lang="zh-CN" altLang="en-US" dirty="0">
                <a:latin typeface="微软雅黑" panose="020B0503020204020204" pitchFamily="34" charset="-122"/>
                <a:ea typeface="微软雅黑" panose="020B0503020204020204" pitchFamily="34" charset="-122"/>
              </a:rPr>
              <a:t>，也称之为违章作业。</a:t>
            </a:r>
            <a:endParaRPr lang="en-US" altLang="zh-CN"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7E1E2871-DCB1-4CF0-8B75-9187D1DD6C51}"/>
              </a:ext>
            </a:extLst>
          </p:cNvPr>
          <p:cNvSpPr/>
          <p:nvPr/>
        </p:nvSpPr>
        <p:spPr>
          <a:xfrm>
            <a:off x="1311970" y="2523787"/>
            <a:ext cx="1919482" cy="4571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TextBox 23">
            <a:extLst>
              <a:ext uri="{FF2B5EF4-FFF2-40B4-BE49-F238E27FC236}">
                <a16:creationId xmlns:a16="http://schemas.microsoft.com/office/drawing/2014/main" id="{B2340B8F-4FF4-49F6-A919-23853E4237A7}"/>
              </a:ext>
            </a:extLst>
          </p:cNvPr>
          <p:cNvSpPr txBox="1"/>
          <p:nvPr/>
        </p:nvSpPr>
        <p:spPr>
          <a:xfrm>
            <a:off x="6638956" y="2121464"/>
            <a:ext cx="3419444"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习惯性违章分类：按其性质</a:t>
            </a:r>
          </a:p>
        </p:txBody>
      </p:sp>
      <p:sp>
        <p:nvSpPr>
          <p:cNvPr id="42" name="矩形 41">
            <a:extLst>
              <a:ext uri="{FF2B5EF4-FFF2-40B4-BE49-F238E27FC236}">
                <a16:creationId xmlns:a16="http://schemas.microsoft.com/office/drawing/2014/main" id="{2D76899A-928D-4E8A-88AC-ECD2CC9AD776}"/>
              </a:ext>
            </a:extLst>
          </p:cNvPr>
          <p:cNvSpPr/>
          <p:nvPr/>
        </p:nvSpPr>
        <p:spPr>
          <a:xfrm>
            <a:off x="6633580" y="2908446"/>
            <a:ext cx="4449344" cy="2292102"/>
          </a:xfrm>
          <a:prstGeom prst="rect">
            <a:avLst/>
          </a:prstGeom>
        </p:spPr>
        <p:txBody>
          <a:bodyPr wrap="square">
            <a:spAutoFit/>
          </a:bodyPr>
          <a:lstStyle/>
          <a:p>
            <a:pPr marL="285750" indent="-285750">
              <a:lnSpc>
                <a:spcPts val="2700"/>
              </a:lnSpc>
              <a:spcBef>
                <a:spcPts val="600"/>
              </a:spcBef>
              <a:buFont typeface="Arial" panose="020B0604020202020204" pitchFamily="34" charset="0"/>
              <a:buChar char="•"/>
            </a:pPr>
            <a:r>
              <a:rPr lang="zh-CN" altLang="en-US" dirty="0">
                <a:solidFill>
                  <a:srgbClr val="4BAF32"/>
                </a:solidFill>
                <a:latin typeface="微软雅黑" panose="020B0503020204020204" pitchFamily="34" charset="-122"/>
                <a:ea typeface="微软雅黑" panose="020B0503020204020204" pitchFamily="34" charset="-122"/>
              </a:rPr>
              <a:t>作业性违章</a:t>
            </a:r>
            <a:r>
              <a:rPr lang="zh-CN" altLang="en-US" dirty="0">
                <a:latin typeface="微软雅黑" panose="020B0503020204020204" pitchFamily="34" charset="-122"/>
                <a:ea typeface="微软雅黑" panose="020B0503020204020204" pitchFamily="34" charset="-122"/>
              </a:rPr>
              <a:t>。职工工作中的行为违反规章制度或其他有关规定，称作业性违章</a:t>
            </a:r>
            <a:endParaRPr lang="en-US" altLang="zh-CN" dirty="0">
              <a:latin typeface="微软雅黑" panose="020B0503020204020204" pitchFamily="34" charset="-122"/>
              <a:ea typeface="微软雅黑" panose="020B0503020204020204" pitchFamily="34" charset="-122"/>
            </a:endParaRPr>
          </a:p>
          <a:p>
            <a:pPr marL="285750" indent="-285750">
              <a:lnSpc>
                <a:spcPts val="2700"/>
              </a:lnSpc>
              <a:spcBef>
                <a:spcPts val="600"/>
              </a:spcBef>
              <a:buFont typeface="Arial" panose="020B0604020202020204" pitchFamily="34" charset="0"/>
              <a:buChar char="•"/>
            </a:pPr>
            <a:r>
              <a:rPr lang="zh-CN" altLang="en-US" dirty="0">
                <a:solidFill>
                  <a:srgbClr val="4BAF32"/>
                </a:solidFill>
                <a:latin typeface="微软雅黑" panose="020B0503020204020204" pitchFamily="34" charset="-122"/>
                <a:ea typeface="微软雅黑" panose="020B0503020204020204" pitchFamily="34" charset="-122"/>
              </a:rPr>
              <a:t>装置性违章。</a:t>
            </a:r>
            <a:r>
              <a:rPr lang="zh-CN" altLang="en-US" dirty="0">
                <a:latin typeface="微软雅黑" panose="020B0503020204020204" pitchFamily="34" charset="-122"/>
                <a:ea typeface="微软雅黑" panose="020B0503020204020204" pitchFamily="34" charset="-122"/>
              </a:rPr>
              <a:t>设备、设施、现场作业条件不符合安全规程和其他有关规定</a:t>
            </a:r>
            <a:endParaRPr lang="en-US" altLang="zh-CN" dirty="0">
              <a:latin typeface="微软雅黑" panose="020B0503020204020204" pitchFamily="34" charset="-122"/>
              <a:ea typeface="微软雅黑" panose="020B0503020204020204" pitchFamily="34" charset="-122"/>
            </a:endParaRPr>
          </a:p>
          <a:p>
            <a:pPr marL="285750" indent="-285750">
              <a:lnSpc>
                <a:spcPts val="2700"/>
              </a:lnSpc>
              <a:spcBef>
                <a:spcPts val="600"/>
              </a:spcBef>
              <a:buFont typeface="Arial" panose="020B0604020202020204" pitchFamily="34" charset="0"/>
              <a:buChar char="•"/>
            </a:pPr>
            <a:r>
              <a:rPr lang="zh-CN" altLang="en-US" dirty="0">
                <a:solidFill>
                  <a:srgbClr val="4BAF32"/>
                </a:solidFill>
                <a:latin typeface="微软雅黑" panose="020B0503020204020204" pitchFamily="34" charset="-122"/>
                <a:ea typeface="微软雅黑" panose="020B0503020204020204" pitchFamily="34" charset="-122"/>
              </a:rPr>
              <a:t>指挥性违章</a:t>
            </a:r>
            <a:r>
              <a:rPr lang="zh-CN" altLang="en-US" dirty="0">
                <a:latin typeface="微软雅黑" panose="020B0503020204020204" pitchFamily="34" charset="-122"/>
                <a:ea typeface="微软雅黑" panose="020B0503020204020204" pitchFamily="34" charset="-122"/>
              </a:rPr>
              <a:t>。工作负责人，违反劳动安全卫生法规，安全操作规程。</a:t>
            </a:r>
            <a:endParaRPr lang="en-US" altLang="zh-CN" dirty="0">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3CE0A347-3EAE-4086-B638-E430D3B46FED}"/>
              </a:ext>
            </a:extLst>
          </p:cNvPr>
          <p:cNvSpPr/>
          <p:nvPr/>
        </p:nvSpPr>
        <p:spPr>
          <a:xfrm flipV="1">
            <a:off x="6698228" y="2521537"/>
            <a:ext cx="3233171" cy="57633"/>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4BAF32"/>
              </a:solidFill>
            </a:endParaRPr>
          </a:p>
        </p:txBody>
      </p:sp>
    </p:spTree>
    <p:extLst>
      <p:ext uri="{BB962C8B-B14F-4D97-AF65-F5344CB8AC3E}">
        <p14:creationId xmlns:p14="http://schemas.microsoft.com/office/powerpoint/2010/main" val="3185662179"/>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60467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违章作业原因分析</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A0AC9228-213A-43FB-841A-FA272FF3E0FF}"/>
              </a:ext>
            </a:extLst>
          </p:cNvPr>
          <p:cNvPicPr>
            <a:picLocks noChangeAspect="1"/>
          </p:cNvPicPr>
          <p:nvPr/>
        </p:nvPicPr>
        <p:blipFill rotWithShape="1">
          <a:blip r:embed="rId3">
            <a:extLst>
              <a:ext uri="{28A0092B-C50C-407E-A947-70E740481C1C}">
                <a14:useLocalDpi xmlns:a14="http://schemas.microsoft.com/office/drawing/2010/main" val="0"/>
              </a:ext>
            </a:extLst>
          </a:blip>
          <a:srcRect t="9091" b="21407"/>
          <a:stretch/>
        </p:blipFill>
        <p:spPr>
          <a:xfrm>
            <a:off x="828560" y="1257299"/>
            <a:ext cx="10534880" cy="5209075"/>
          </a:xfrm>
          <a:prstGeom prst="rect">
            <a:avLst/>
          </a:prstGeom>
        </p:spPr>
      </p:pic>
      <p:sp>
        <p:nvSpPr>
          <p:cNvPr id="7" name="矩形 6">
            <a:extLst>
              <a:ext uri="{FF2B5EF4-FFF2-40B4-BE49-F238E27FC236}">
                <a16:creationId xmlns:a16="http://schemas.microsoft.com/office/drawing/2014/main" id="{107ECAD3-B1B4-49A6-AD6A-C23B84B06562}"/>
              </a:ext>
            </a:extLst>
          </p:cNvPr>
          <p:cNvSpPr/>
          <p:nvPr/>
        </p:nvSpPr>
        <p:spPr>
          <a:xfrm>
            <a:off x="828560" y="1257299"/>
            <a:ext cx="10534880" cy="51578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矩形">
            <a:extLst>
              <a:ext uri="{FF2B5EF4-FFF2-40B4-BE49-F238E27FC236}">
                <a16:creationId xmlns:a16="http://schemas.microsoft.com/office/drawing/2014/main" id="{A4B48F79-9C67-48B6-80CA-D0F4797E69D6}"/>
              </a:ext>
            </a:extLst>
          </p:cNvPr>
          <p:cNvSpPr/>
          <p:nvPr/>
        </p:nvSpPr>
        <p:spPr>
          <a:xfrm>
            <a:off x="3652603" y="2905780"/>
            <a:ext cx="2339102" cy="523220"/>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800" b="1" i="0" u="none" strike="noStrike" kern="1200" cap="none" spc="0" baseline="0" dirty="0">
                <a:solidFill>
                  <a:srgbClr val="FFFF00"/>
                </a:solidFill>
                <a:latin typeface="微软雅黑" panose="020B0503020204020204" pitchFamily="34" charset="-122"/>
                <a:ea typeface="微软雅黑" panose="020B0503020204020204" pitchFamily="34" charset="-122"/>
                <a:cs typeface="Lucida Sans Unicode" panose="020B0602030504020204" charset="0"/>
              </a:rPr>
              <a:t>主观心理因素</a:t>
            </a:r>
          </a:p>
        </p:txBody>
      </p:sp>
      <p:sp>
        <p:nvSpPr>
          <p:cNvPr id="20" name="矩形">
            <a:extLst>
              <a:ext uri="{FF2B5EF4-FFF2-40B4-BE49-F238E27FC236}">
                <a16:creationId xmlns:a16="http://schemas.microsoft.com/office/drawing/2014/main" id="{5446CA99-C09B-4E5E-914D-B8F8A677B973}"/>
              </a:ext>
            </a:extLst>
          </p:cNvPr>
          <p:cNvSpPr/>
          <p:nvPr/>
        </p:nvSpPr>
        <p:spPr>
          <a:xfrm>
            <a:off x="6697543" y="2905780"/>
            <a:ext cx="1620957" cy="523220"/>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800" b="1" i="0" u="none" strike="noStrike" kern="1200" cap="none" spc="0" baseline="0" dirty="0">
                <a:solidFill>
                  <a:srgbClr val="FFFF00"/>
                </a:solidFill>
                <a:latin typeface="微软雅黑" panose="020B0503020204020204" pitchFamily="34" charset="-122"/>
                <a:ea typeface="微软雅黑" panose="020B0503020204020204" pitchFamily="34" charset="-122"/>
                <a:cs typeface="Lucida Sans Unicode" panose="020B0602030504020204" charset="0"/>
              </a:rPr>
              <a:t>客观因素</a:t>
            </a:r>
            <a:endParaRPr lang="zh-CN" altLang="en-US" sz="2800" b="0" i="0" u="none" strike="noStrike" kern="1200" cap="none" spc="0" baseline="0" dirty="0">
              <a:solidFill>
                <a:srgbClr val="FFFF00"/>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21" name="矩形">
            <a:extLst>
              <a:ext uri="{FF2B5EF4-FFF2-40B4-BE49-F238E27FC236}">
                <a16:creationId xmlns:a16="http://schemas.microsoft.com/office/drawing/2014/main" id="{CC0B6C1D-2869-4B24-875F-F730229C7868}"/>
              </a:ext>
            </a:extLst>
          </p:cNvPr>
          <p:cNvSpPr/>
          <p:nvPr/>
        </p:nvSpPr>
        <p:spPr>
          <a:xfrm>
            <a:off x="2951549" y="4137249"/>
            <a:ext cx="6288901" cy="523220"/>
          </a:xfrm>
          <a:prstGeom prst="rect">
            <a:avLst/>
          </a:prstGeom>
          <a:solidFill>
            <a:srgbClr val="004B7D"/>
          </a:solidFill>
          <a:ln w="9525" cap="flat" cmpd="sng">
            <a:noFill/>
            <a:prstDash val="solid"/>
            <a:round/>
          </a:ln>
          <a:effectLst>
            <a:outerShdw blurRad="50800" dist="38100" dir="5400000" rotWithShape="0">
              <a:srgbClr val="000000">
                <a:alpha val="34509"/>
              </a:srgbClr>
            </a:outerShdw>
          </a:effectLst>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8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一切违章发生的根本原因都是管理原因</a:t>
            </a:r>
          </a:p>
        </p:txBody>
      </p:sp>
    </p:spTree>
    <p:extLst>
      <p:ext uri="{BB962C8B-B14F-4D97-AF65-F5344CB8AC3E}">
        <p14:creationId xmlns:p14="http://schemas.microsoft.com/office/powerpoint/2010/main" val="70272846"/>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49"/>
          <p:cNvSpPr txBox="1"/>
          <p:nvPr/>
        </p:nvSpPr>
        <p:spPr>
          <a:xfrm>
            <a:off x="4179665" y="1317827"/>
            <a:ext cx="3329758" cy="913327"/>
          </a:xfrm>
          <a:prstGeom prst="rect">
            <a:avLst/>
          </a:prstGeom>
          <a:noFill/>
        </p:spPr>
        <p:txBody>
          <a:bodyPr wrap="none" rtlCol="0">
            <a:spAutoFit/>
          </a:bodyPr>
          <a:lstStyle>
            <a:defPPr>
              <a:defRPr lang="zh-CN"/>
            </a:defPPr>
            <a:lvl1pPr>
              <a:defRPr sz="4000" b="1">
                <a:solidFill>
                  <a:schemeClr val="bg1"/>
                </a:solidFill>
                <a:latin typeface="微软雅黑" panose="020B0503020204020204" charset="-122"/>
                <a:ea typeface="微软雅黑" panose="020B0503020204020204" charset="-122"/>
              </a:defRPr>
            </a:lvl1pPr>
          </a:lstStyle>
          <a:p>
            <a:r>
              <a:rPr lang="zh-CN" altLang="en-US" sz="5335" dirty="0">
                <a:solidFill>
                  <a:srgbClr val="004B7D"/>
                </a:solidFill>
              </a:rPr>
              <a:t>一、前  言</a:t>
            </a:r>
          </a:p>
        </p:txBody>
      </p:sp>
      <p:sp>
        <p:nvSpPr>
          <p:cNvPr id="29" name="矩形 28"/>
          <p:cNvSpPr/>
          <p:nvPr/>
        </p:nvSpPr>
        <p:spPr>
          <a:xfrm>
            <a:off x="3635424" y="2967335"/>
            <a:ext cx="849377" cy="480053"/>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BE6C8"/>
              </a:solidFill>
            </a:endParaRPr>
          </a:p>
        </p:txBody>
      </p:sp>
      <p:sp>
        <p:nvSpPr>
          <p:cNvPr id="30" name="矩形 29"/>
          <p:cNvSpPr/>
          <p:nvPr/>
        </p:nvSpPr>
        <p:spPr>
          <a:xfrm>
            <a:off x="3635424" y="4334134"/>
            <a:ext cx="849377" cy="480053"/>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dirty="0">
              <a:solidFill>
                <a:srgbClr val="EBE6C8"/>
              </a:solidFill>
            </a:endParaRPr>
          </a:p>
        </p:txBody>
      </p:sp>
      <p:sp>
        <p:nvSpPr>
          <p:cNvPr id="31" name="矩形 30"/>
          <p:cNvSpPr/>
          <p:nvPr/>
        </p:nvSpPr>
        <p:spPr>
          <a:xfrm>
            <a:off x="3635425" y="3658846"/>
            <a:ext cx="849377" cy="480053"/>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dirty="0">
              <a:solidFill>
                <a:srgbClr val="EBE6C8"/>
              </a:solidFill>
            </a:endParaRPr>
          </a:p>
        </p:txBody>
      </p:sp>
      <p:sp>
        <p:nvSpPr>
          <p:cNvPr id="33" name="TextBox 32"/>
          <p:cNvSpPr txBox="1"/>
          <p:nvPr/>
        </p:nvSpPr>
        <p:spPr>
          <a:xfrm>
            <a:off x="3780976" y="2954945"/>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01</a:t>
            </a:r>
            <a:endParaRPr lang="zh-CN" altLang="en-US" sz="2665" dirty="0">
              <a:solidFill>
                <a:srgbClr val="EBE6C8"/>
              </a:solidFill>
              <a:latin typeface="微软雅黑" panose="020B0503020204020204" charset="-122"/>
              <a:ea typeface="微软雅黑" panose="020B0503020204020204" charset="-122"/>
            </a:endParaRPr>
          </a:p>
        </p:txBody>
      </p:sp>
      <p:sp>
        <p:nvSpPr>
          <p:cNvPr id="34" name="TextBox 33"/>
          <p:cNvSpPr txBox="1"/>
          <p:nvPr/>
        </p:nvSpPr>
        <p:spPr>
          <a:xfrm>
            <a:off x="3780976" y="4334134"/>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03</a:t>
            </a:r>
            <a:endParaRPr lang="zh-CN" altLang="en-US" sz="2665" dirty="0">
              <a:solidFill>
                <a:srgbClr val="EBE6C8"/>
              </a:solidFill>
              <a:latin typeface="微软雅黑" panose="020B0503020204020204" charset="-122"/>
              <a:ea typeface="微软雅黑" panose="020B0503020204020204" charset="-122"/>
            </a:endParaRPr>
          </a:p>
        </p:txBody>
      </p:sp>
      <p:sp>
        <p:nvSpPr>
          <p:cNvPr id="47" name="TextBox 46"/>
          <p:cNvSpPr txBox="1"/>
          <p:nvPr/>
        </p:nvSpPr>
        <p:spPr>
          <a:xfrm>
            <a:off x="3780977" y="3658846"/>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02</a:t>
            </a:r>
            <a:endParaRPr lang="zh-CN" altLang="en-US" sz="2665" dirty="0">
              <a:solidFill>
                <a:srgbClr val="EBE6C8"/>
              </a:solidFill>
              <a:latin typeface="微软雅黑" panose="020B0503020204020204" charset="-122"/>
              <a:ea typeface="微软雅黑" panose="020B0503020204020204" charset="-122"/>
            </a:endParaRPr>
          </a:p>
        </p:txBody>
      </p:sp>
      <p:sp>
        <p:nvSpPr>
          <p:cNvPr id="49" name="TextBox 48"/>
          <p:cNvSpPr txBox="1"/>
          <p:nvPr/>
        </p:nvSpPr>
        <p:spPr>
          <a:xfrm>
            <a:off x="4787552" y="2967335"/>
            <a:ext cx="3262432" cy="461665"/>
          </a:xfrm>
          <a:prstGeom prst="rect">
            <a:avLst/>
          </a:prstGeom>
          <a:noFill/>
        </p:spPr>
        <p:txBody>
          <a:bodyPr wrap="none" rtlCol="0">
            <a:spAutoFit/>
          </a:bodyPr>
          <a:lstStyle/>
          <a:p>
            <a:r>
              <a:rPr lang="zh-CN" altLang="en-US" sz="2400" b="1" dirty="0">
                <a:solidFill>
                  <a:srgbClr val="272E38"/>
                </a:solidFill>
                <a:latin typeface="微软雅黑" panose="020B0503020204020204" charset="-122"/>
                <a:ea typeface="微软雅黑" panose="020B0503020204020204" charset="-122"/>
              </a:rPr>
              <a:t>班组安全管理化的概念</a:t>
            </a:r>
          </a:p>
        </p:txBody>
      </p:sp>
      <p:sp>
        <p:nvSpPr>
          <p:cNvPr id="50" name="TextBox 49"/>
          <p:cNvSpPr txBox="1"/>
          <p:nvPr/>
        </p:nvSpPr>
        <p:spPr>
          <a:xfrm>
            <a:off x="4787552" y="4335153"/>
            <a:ext cx="1723549" cy="461665"/>
          </a:xfrm>
          <a:prstGeom prst="rect">
            <a:avLst/>
          </a:prstGeom>
          <a:noFill/>
        </p:spPr>
        <p:txBody>
          <a:bodyPr wrap="none" rtlCol="0">
            <a:spAutoFit/>
          </a:bodyPr>
          <a:lstStyle/>
          <a:p>
            <a:r>
              <a:rPr lang="zh-CN" altLang="en-US" sz="2400" b="1" dirty="0">
                <a:solidFill>
                  <a:srgbClr val="272E38"/>
                </a:solidFill>
                <a:latin typeface="微软雅黑" panose="020B0503020204020204" charset="-122"/>
                <a:ea typeface="微软雅黑" panose="020B0503020204020204" charset="-122"/>
              </a:rPr>
              <a:t>班组安全屋</a:t>
            </a:r>
          </a:p>
        </p:txBody>
      </p:sp>
      <p:sp>
        <p:nvSpPr>
          <p:cNvPr id="51" name="TextBox 50"/>
          <p:cNvSpPr txBox="1"/>
          <p:nvPr/>
        </p:nvSpPr>
        <p:spPr>
          <a:xfrm>
            <a:off x="4787552" y="3658846"/>
            <a:ext cx="3877985" cy="461665"/>
          </a:xfrm>
          <a:prstGeom prst="rect">
            <a:avLst/>
          </a:prstGeom>
          <a:noFill/>
        </p:spPr>
        <p:txBody>
          <a:bodyPr wrap="none" rtlCol="0">
            <a:spAutoFit/>
          </a:bodyPr>
          <a:lstStyle/>
          <a:p>
            <a:r>
              <a:rPr lang="zh-CN" altLang="en-US" sz="2400" b="1" dirty="0">
                <a:solidFill>
                  <a:srgbClr val="272E38"/>
                </a:solidFill>
                <a:latin typeface="微软雅黑" panose="020B0503020204020204" charset="-122"/>
                <a:ea typeface="微软雅黑" panose="020B0503020204020204" charset="-122"/>
              </a:rPr>
              <a:t>卓越企业和一般企业的比较</a:t>
            </a:r>
          </a:p>
        </p:txBody>
      </p:sp>
    </p:spTree>
  </p:cSld>
  <p:clrMapOvr>
    <a:masterClrMapping/>
  </p:clrMapOvr>
  <mc:AlternateContent xmlns:mc="http://schemas.openxmlformats.org/markup-compatibility/2006" xmlns:p14="http://schemas.microsoft.com/office/powerpoint/2010/main">
    <mc:Choice Requires="p14">
      <p:transition spd="slow" p14:dur="1200" advTm="6037">
        <p14:prism/>
      </p:transition>
    </mc:Choice>
    <mc:Fallback xmlns="">
      <p:transition spd="slow" advTm="603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班组开展反习惯性违章活动</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45C8D671-34E0-4BA0-B967-372B22207CCB}"/>
              </a:ext>
            </a:extLst>
          </p:cNvPr>
          <p:cNvGrpSpPr/>
          <p:nvPr/>
        </p:nvGrpSpPr>
        <p:grpSpPr>
          <a:xfrm>
            <a:off x="1299029" y="3093881"/>
            <a:ext cx="5330825" cy="2205038"/>
            <a:chOff x="1320800" y="3314700"/>
            <a:chExt cx="5330825" cy="2205038"/>
          </a:xfrm>
        </p:grpSpPr>
        <p:sp>
          <p:nvSpPr>
            <p:cNvPr id="16" name="右箭头 8">
              <a:extLst>
                <a:ext uri="{FF2B5EF4-FFF2-40B4-BE49-F238E27FC236}">
                  <a16:creationId xmlns:a16="http://schemas.microsoft.com/office/drawing/2014/main" id="{21670771-3122-4C86-AE82-2E476328AAC8}"/>
                </a:ext>
              </a:extLst>
            </p:cNvPr>
            <p:cNvSpPr/>
            <p:nvPr/>
          </p:nvSpPr>
          <p:spPr>
            <a:xfrm flipH="1">
              <a:off x="1320800" y="3314700"/>
              <a:ext cx="4270375" cy="2205038"/>
            </a:xfrm>
            <a:prstGeom prst="rightArrow">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17" name="直角三角形 16">
              <a:extLst>
                <a:ext uri="{FF2B5EF4-FFF2-40B4-BE49-F238E27FC236}">
                  <a16:creationId xmlns:a16="http://schemas.microsoft.com/office/drawing/2014/main" id="{0D10EAAC-E9BA-4C39-AAFC-04F6078DC908}"/>
                </a:ext>
              </a:extLst>
            </p:cNvPr>
            <p:cNvSpPr/>
            <p:nvPr/>
          </p:nvSpPr>
          <p:spPr>
            <a:xfrm flipV="1">
              <a:off x="5591175" y="3859213"/>
              <a:ext cx="1060450" cy="1106487"/>
            </a:xfrm>
            <a:prstGeom prst="rtTriangle">
              <a:avLst/>
            </a:prstGeom>
            <a:solidFill>
              <a:srgbClr val="239C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8" name="组合 17">
            <a:extLst>
              <a:ext uri="{FF2B5EF4-FFF2-40B4-BE49-F238E27FC236}">
                <a16:creationId xmlns:a16="http://schemas.microsoft.com/office/drawing/2014/main" id="{513AE76D-503C-4AE7-92F8-48967E0E81B4}"/>
              </a:ext>
            </a:extLst>
          </p:cNvPr>
          <p:cNvGrpSpPr/>
          <p:nvPr/>
        </p:nvGrpSpPr>
        <p:grpSpPr>
          <a:xfrm>
            <a:off x="5569404" y="1990569"/>
            <a:ext cx="5332413" cy="2205037"/>
            <a:chOff x="5591175" y="2211388"/>
            <a:chExt cx="5332413" cy="2205037"/>
          </a:xfrm>
        </p:grpSpPr>
        <p:sp>
          <p:nvSpPr>
            <p:cNvPr id="19" name="右箭头 11">
              <a:extLst>
                <a:ext uri="{FF2B5EF4-FFF2-40B4-BE49-F238E27FC236}">
                  <a16:creationId xmlns:a16="http://schemas.microsoft.com/office/drawing/2014/main" id="{0B23C718-E07F-4C2B-B7AE-DDD4ACC3EB17}"/>
                </a:ext>
              </a:extLst>
            </p:cNvPr>
            <p:cNvSpPr/>
            <p:nvPr/>
          </p:nvSpPr>
          <p:spPr>
            <a:xfrm>
              <a:off x="6651625" y="2211388"/>
              <a:ext cx="4271963" cy="2205037"/>
            </a:xfrm>
            <a:prstGeom prst="rightArrow">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20" name="直角三角形 19">
              <a:extLst>
                <a:ext uri="{FF2B5EF4-FFF2-40B4-BE49-F238E27FC236}">
                  <a16:creationId xmlns:a16="http://schemas.microsoft.com/office/drawing/2014/main" id="{C1B5FF56-FD29-405D-9803-F923A18A7296}"/>
                </a:ext>
              </a:extLst>
            </p:cNvPr>
            <p:cNvSpPr/>
            <p:nvPr/>
          </p:nvSpPr>
          <p:spPr>
            <a:xfrm flipH="1">
              <a:off x="5591175" y="2760663"/>
              <a:ext cx="1060450" cy="1106487"/>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sp>
        <p:nvSpPr>
          <p:cNvPr id="22" name="文本框 21">
            <a:extLst>
              <a:ext uri="{FF2B5EF4-FFF2-40B4-BE49-F238E27FC236}">
                <a16:creationId xmlns:a16="http://schemas.microsoft.com/office/drawing/2014/main" id="{8D040AAB-C646-49BF-BBC9-C55463DD5EE5}"/>
              </a:ext>
            </a:extLst>
          </p:cNvPr>
          <p:cNvSpPr txBox="1"/>
          <p:nvPr/>
        </p:nvSpPr>
        <p:spPr>
          <a:xfrm>
            <a:off x="2097087" y="3932772"/>
            <a:ext cx="3472317"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r">
              <a:defRPr/>
            </a:pPr>
            <a:r>
              <a:rPr lang="zh-CN" altLang="en-US" sz="2000" b="1" dirty="0">
                <a:solidFill>
                  <a:schemeClr val="bg1">
                    <a:lumMod val="95000"/>
                  </a:schemeClr>
                </a:solidFill>
                <a:latin typeface="微软雅黑" panose="020B0503020204020204" pitchFamily="34" charset="-122"/>
                <a:ea typeface="微软雅黑" panose="020B0503020204020204" pitchFamily="34" charset="-122"/>
              </a:rPr>
              <a:t>班组开展反习惯性违章活动</a:t>
            </a:r>
          </a:p>
        </p:txBody>
      </p:sp>
      <p:sp>
        <p:nvSpPr>
          <p:cNvPr id="24" name="文本框 23">
            <a:extLst>
              <a:ext uri="{FF2B5EF4-FFF2-40B4-BE49-F238E27FC236}">
                <a16:creationId xmlns:a16="http://schemas.microsoft.com/office/drawing/2014/main" id="{853FAABA-10C0-481E-A444-818C10F89BE7}"/>
              </a:ext>
            </a:extLst>
          </p:cNvPr>
          <p:cNvSpPr txBox="1"/>
          <p:nvPr/>
        </p:nvSpPr>
        <p:spPr>
          <a:xfrm>
            <a:off x="6778171" y="2776917"/>
            <a:ext cx="3061608" cy="707886"/>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bg1">
                    <a:lumMod val="95000"/>
                  </a:schemeClr>
                </a:solidFill>
                <a:latin typeface="微软雅黑" panose="020B0503020204020204" pitchFamily="34" charset="-122"/>
                <a:ea typeface="微软雅黑" panose="020B0503020204020204" pitchFamily="34" charset="-122"/>
              </a:rPr>
              <a:t>开展反习惯性违章活动的注意事项</a:t>
            </a:r>
          </a:p>
        </p:txBody>
      </p:sp>
      <p:sp>
        <p:nvSpPr>
          <p:cNvPr id="26" name="矩形 25">
            <a:extLst>
              <a:ext uri="{FF2B5EF4-FFF2-40B4-BE49-F238E27FC236}">
                <a16:creationId xmlns:a16="http://schemas.microsoft.com/office/drawing/2014/main" id="{DCA12695-AC6A-43DF-8693-899A484077F2}"/>
              </a:ext>
            </a:extLst>
          </p:cNvPr>
          <p:cNvSpPr/>
          <p:nvPr/>
        </p:nvSpPr>
        <p:spPr>
          <a:xfrm>
            <a:off x="6629854" y="4332636"/>
            <a:ext cx="4532312" cy="2120902"/>
          </a:xfrm>
          <a:prstGeom prst="rect">
            <a:avLst/>
          </a:prstGeom>
          <a:noFill/>
        </p:spPr>
        <p:txBody>
          <a:bodyPr>
            <a:sp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由于习惯性违章具有顽固性的特点，所以反违章活动是一项长期而艰巨的工作，只有常抓不懈，才会取得显著的效果；</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 要根据不同员工的特点，因人施教；</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 必须综合治理。</a:t>
            </a:r>
            <a:endParaRPr lang="en-US" altLang="zh-CN"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DEDD6445-CDE7-4499-BF8D-FDCB65F27C9D}"/>
              </a:ext>
            </a:extLst>
          </p:cNvPr>
          <p:cNvSpPr/>
          <p:nvPr/>
        </p:nvSpPr>
        <p:spPr>
          <a:xfrm>
            <a:off x="2504621" y="1647454"/>
            <a:ext cx="4532312" cy="1705403"/>
          </a:xfrm>
          <a:prstGeom prst="rect">
            <a:avLst/>
          </a:prstGeom>
          <a:noFill/>
        </p:spPr>
        <p:txBody>
          <a:bodyPr>
            <a:sp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引导员工认识习惯性违章的危害；</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排查习惯性违章行为；</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班组长起好模范带头作用；</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对习惯性违章严格监督和管理</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78570273"/>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班组安全生产应急预案</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4FBF347D-5047-48AA-87CD-5ACCC63966B5}"/>
              </a:ext>
            </a:extLst>
          </p:cNvPr>
          <p:cNvSpPr/>
          <p:nvPr/>
        </p:nvSpPr>
        <p:spPr>
          <a:xfrm>
            <a:off x="1202155" y="1264188"/>
            <a:ext cx="5576015" cy="22020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 name="矩形 20">
            <a:extLst>
              <a:ext uri="{FF2B5EF4-FFF2-40B4-BE49-F238E27FC236}">
                <a16:creationId xmlns:a16="http://schemas.microsoft.com/office/drawing/2014/main" id="{156A7614-6B71-478C-8462-7083493B9AC5}"/>
              </a:ext>
            </a:extLst>
          </p:cNvPr>
          <p:cNvSpPr/>
          <p:nvPr/>
        </p:nvSpPr>
        <p:spPr>
          <a:xfrm>
            <a:off x="1426810" y="1308098"/>
            <a:ext cx="5126703" cy="212090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rPr>
              <a:t>制定班组安全生产应急预案</a:t>
            </a:r>
            <a:r>
              <a:rPr lang="zh-CN" altLang="en-US" dirty="0">
                <a:latin typeface="微软雅黑" panose="020B0503020204020204" pitchFamily="34" charset="-122"/>
                <a:ea typeface="微软雅黑" panose="020B0503020204020204" pitchFamily="34" charset="-122"/>
              </a:rPr>
              <a:t>，确保一旦发生影响工厂安全，情况较为紧急且事态立即可控的异常事件，班组的应急响应按照其岗位操作规程及有关应急处理预案，快速进行应急处置。</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必要时启动</a:t>
            </a:r>
            <a:r>
              <a:rPr lang="zh-CN" altLang="en-US" b="1" dirty="0">
                <a:solidFill>
                  <a:srgbClr val="004B7D"/>
                </a:solidFill>
                <a:latin typeface="微软雅黑" panose="020B0503020204020204" pitchFamily="34" charset="-122"/>
                <a:ea typeface="微软雅黑" panose="020B0503020204020204" pitchFamily="34" charset="-122"/>
              </a:rPr>
              <a:t>工厂及其以上的应急救援系统。</a:t>
            </a:r>
          </a:p>
        </p:txBody>
      </p:sp>
      <p:sp>
        <p:nvSpPr>
          <p:cNvPr id="23" name="矩形 22">
            <a:extLst>
              <a:ext uri="{FF2B5EF4-FFF2-40B4-BE49-F238E27FC236}">
                <a16:creationId xmlns:a16="http://schemas.microsoft.com/office/drawing/2014/main" id="{BBE0354F-7286-4DA2-A04C-836ADFC464ED}"/>
              </a:ext>
            </a:extLst>
          </p:cNvPr>
          <p:cNvSpPr/>
          <p:nvPr/>
        </p:nvSpPr>
        <p:spPr>
          <a:xfrm>
            <a:off x="1202155" y="4213137"/>
            <a:ext cx="5576015" cy="22020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E549F565-2FC7-4F8A-992A-32C44B46B3F3}"/>
              </a:ext>
            </a:extLst>
          </p:cNvPr>
          <p:cNvSpPr/>
          <p:nvPr/>
        </p:nvSpPr>
        <p:spPr>
          <a:xfrm>
            <a:off x="1371244" y="4294257"/>
            <a:ext cx="5126703" cy="212090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特种设备事故应急演练；</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化学品事故应急演练；</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应急响应小组成员及专项应急培训及演练；</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消防</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疏散演习。</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危险岗位</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作业点应急演练。</a:t>
            </a:r>
          </a:p>
        </p:txBody>
      </p:sp>
      <p:sp>
        <p:nvSpPr>
          <p:cNvPr id="28" name="下箭头">
            <a:extLst>
              <a:ext uri="{FF2B5EF4-FFF2-40B4-BE49-F238E27FC236}">
                <a16:creationId xmlns:a16="http://schemas.microsoft.com/office/drawing/2014/main" id="{699E656D-A271-447B-AF07-6C45DCBFF40B}"/>
              </a:ext>
            </a:extLst>
          </p:cNvPr>
          <p:cNvSpPr/>
          <p:nvPr/>
        </p:nvSpPr>
        <p:spPr>
          <a:xfrm>
            <a:off x="3475831" y="3550680"/>
            <a:ext cx="980054" cy="625247"/>
          </a:xfrm>
          <a:prstGeom prst="downArrow">
            <a:avLst>
              <a:gd name="adj1" fmla="val 50000"/>
              <a:gd name="adj2" fmla="val 47154"/>
            </a:avLst>
          </a:prstGeom>
          <a:solidFill>
            <a:srgbClr val="FF5D5D"/>
          </a:solidFill>
          <a:effectLst>
            <a:outerShdw blurRad="63500" dist="38100" dir="5400000" rotWithShape="0">
              <a:srgbClr val="000000">
                <a:alpha val="44705"/>
              </a:srgbClr>
            </a:outerShdw>
          </a:effectLst>
          <a:scene3d>
            <a:camera prst="legacyObliqueFront"/>
            <a:lightRig rig="legacyFlat4" dir="t"/>
          </a:scene3d>
          <a:sp3d prstMaterial="legacyMatte">
            <a:bevelT w="13500" h="13500" prst="angle"/>
            <a:bevelB w="13500" h="13500" prst="angle"/>
          </a:sp3d>
        </p:spPr>
      </p:sp>
      <p:sp>
        <p:nvSpPr>
          <p:cNvPr id="29" name="曲线">
            <a:extLst>
              <a:ext uri="{FF2B5EF4-FFF2-40B4-BE49-F238E27FC236}">
                <a16:creationId xmlns:a16="http://schemas.microsoft.com/office/drawing/2014/main" id="{9C13730D-BDCD-460E-A3B3-EEBE73357B86}"/>
              </a:ext>
            </a:extLst>
          </p:cNvPr>
          <p:cNvSpPr/>
          <p:nvPr/>
        </p:nvSpPr>
        <p:spPr>
          <a:xfrm>
            <a:off x="6778168" y="3429000"/>
            <a:ext cx="980054" cy="868886"/>
          </a:xfrm>
          <a:custGeom>
            <a:avLst/>
            <a:gdLst>
              <a:gd name="T1" fmla="*/ 0 w 21600"/>
              <a:gd name="T2" fmla="*/ 0 h 21600"/>
              <a:gd name="T3" fmla="*/ 21600 w 21600"/>
              <a:gd name="T4" fmla="*/ 21600 h 21600"/>
            </a:gdLst>
            <a:ahLst/>
            <a:cxnLst/>
            <a:rect l="T1" t="T2" r="T3" b="T4"/>
            <a:pathLst>
              <a:path w="21600" h="21600">
                <a:moveTo>
                  <a:pt x="16199" y="0"/>
                </a:moveTo>
                <a:lnTo>
                  <a:pt x="16199" y="5400"/>
                </a:lnTo>
                <a:lnTo>
                  <a:pt x="3375" y="5400"/>
                </a:lnTo>
                <a:lnTo>
                  <a:pt x="3375" y="16199"/>
                </a:lnTo>
                <a:lnTo>
                  <a:pt x="16199" y="16199"/>
                </a:lnTo>
                <a:lnTo>
                  <a:pt x="16199" y="21600"/>
                </a:lnTo>
                <a:lnTo>
                  <a:pt x="21600" y="10799"/>
                </a:lnTo>
                <a:lnTo>
                  <a:pt x="16199" y="0"/>
                </a:lnTo>
              </a:path>
              <a:path w="21600" h="21600">
                <a:moveTo>
                  <a:pt x="1350" y="5400"/>
                </a:moveTo>
                <a:lnTo>
                  <a:pt x="1350" y="16199"/>
                </a:lnTo>
                <a:lnTo>
                  <a:pt x="2699" y="16199"/>
                </a:lnTo>
                <a:lnTo>
                  <a:pt x="2699" y="5400"/>
                </a:lnTo>
                <a:lnTo>
                  <a:pt x="1350" y="5400"/>
                </a:lnTo>
              </a:path>
              <a:path w="21600" h="21600">
                <a:moveTo>
                  <a:pt x="0" y="5400"/>
                </a:moveTo>
                <a:lnTo>
                  <a:pt x="0" y="16199"/>
                </a:lnTo>
                <a:lnTo>
                  <a:pt x="675" y="16199"/>
                </a:lnTo>
                <a:lnTo>
                  <a:pt x="675" y="5400"/>
                </a:lnTo>
                <a:close/>
              </a:path>
            </a:pathLst>
          </a:custGeom>
          <a:solidFill>
            <a:srgbClr val="FF5D5D"/>
          </a:solidFill>
          <a:ln w="9525" cap="flat" cmpd="sng">
            <a:noFill/>
            <a:prstDash val="solid"/>
            <a:miter/>
          </a:ln>
          <a:effectLst>
            <a:outerShdw blurRad="63500" dist="38100" dir="5400000" rotWithShape="0">
              <a:srgbClr val="000000">
                <a:alpha val="44705"/>
              </a:srgbClr>
            </a:outerShdw>
          </a:effectLst>
          <a:scene3d>
            <a:camera prst="legacyObliqueFront"/>
            <a:lightRig rig="legacyFlat4" dir="t"/>
          </a:scene3d>
          <a:sp3d prstMaterial="legacyMatte">
            <a:bevelT w="13500" h="13500" prst="angle"/>
            <a:bevelB w="13500" h="13500" prst="angle"/>
          </a:sp3d>
        </p:spPr>
      </p:sp>
      <p:pic>
        <p:nvPicPr>
          <p:cNvPr id="15362" name="Picture 2" descr="https://timgsa.baidu.com/timg?image&amp;quality=80&amp;size=b9999_10000&amp;sec=1524384272528&amp;di=3620c7f065e9eb4042513b4640acf766&amp;imgtype=0&amp;src=http%3A%2F%2Fpic.people.com.cn%2FNMediaFile%2F2015%2F0703%2FMAIN201507031058000386233106587.jpg">
            <a:extLst>
              <a:ext uri="{FF2B5EF4-FFF2-40B4-BE49-F238E27FC236}">
                <a16:creationId xmlns:a16="http://schemas.microsoft.com/office/drawing/2014/main" id="{196F9A15-785E-4F52-8884-E846A3074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11" t="3010" r="43758" b="12605"/>
          <a:stretch/>
        </p:blipFill>
        <p:spPr bwMode="auto">
          <a:xfrm>
            <a:off x="8038443" y="1264188"/>
            <a:ext cx="3526971" cy="515097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61906C-03AF-4228-9DD1-2EC77CFD4BD0}"/>
              </a:ext>
            </a:extLst>
          </p:cNvPr>
          <p:cNvSpPr/>
          <p:nvPr/>
        </p:nvSpPr>
        <p:spPr>
          <a:xfrm>
            <a:off x="8038443" y="1264188"/>
            <a:ext cx="3526971" cy="5150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矩形 29">
            <a:extLst>
              <a:ext uri="{FF2B5EF4-FFF2-40B4-BE49-F238E27FC236}">
                <a16:creationId xmlns:a16="http://schemas.microsoft.com/office/drawing/2014/main" id="{229B96E1-6DAA-4C4F-A270-CC80390BEAEE}"/>
              </a:ext>
            </a:extLst>
          </p:cNvPr>
          <p:cNvSpPr/>
          <p:nvPr/>
        </p:nvSpPr>
        <p:spPr>
          <a:xfrm>
            <a:off x="8757477" y="2365199"/>
            <a:ext cx="2646055" cy="324787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en-US" sz="2800" b="1" dirty="0">
                <a:solidFill>
                  <a:srgbClr val="FFFF00"/>
                </a:solidFill>
                <a:latin typeface="微软雅黑" panose="020B0503020204020204" pitchFamily="34" charset="-122"/>
                <a:ea typeface="微软雅黑" panose="020B0503020204020204" pitchFamily="34" charset="-122"/>
              </a:rPr>
              <a:t>火灾</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2800" b="1" dirty="0">
                <a:solidFill>
                  <a:srgbClr val="FFFF00"/>
                </a:solidFill>
                <a:latin typeface="微软雅黑" panose="020B0503020204020204" pitchFamily="34" charset="-122"/>
                <a:ea typeface="微软雅黑" panose="020B0503020204020204" pitchFamily="34" charset="-122"/>
              </a:rPr>
              <a:t>爆炸</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2800" b="1" dirty="0">
                <a:solidFill>
                  <a:srgbClr val="FFFF00"/>
                </a:solidFill>
                <a:latin typeface="微软雅黑" panose="020B0503020204020204" pitchFamily="34" charset="-122"/>
                <a:ea typeface="微软雅黑" panose="020B0503020204020204" pitchFamily="34" charset="-122"/>
              </a:rPr>
              <a:t>泄露处理</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2800" b="1" dirty="0">
                <a:solidFill>
                  <a:srgbClr val="FFFF00"/>
                </a:solidFill>
                <a:latin typeface="微软雅黑" panose="020B0503020204020204" pitchFamily="34" charset="-122"/>
                <a:ea typeface="微软雅黑" panose="020B0503020204020204" pitchFamily="34" charset="-122"/>
              </a:rPr>
              <a:t>现场急救</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sz="2800" b="1" dirty="0">
                <a:solidFill>
                  <a:srgbClr val="FFFF00"/>
                </a:solidFill>
                <a:latin typeface="微软雅黑" panose="020B0503020204020204" pitchFamily="34" charset="-122"/>
                <a:ea typeface="微软雅黑" panose="020B0503020204020204" pitchFamily="34" charset="-122"/>
              </a:rPr>
              <a:t>…</a:t>
            </a:r>
            <a:endParaRPr lang="zh-CN" altLang="en-US" sz="28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6683535"/>
      </p:ext>
    </p:extLst>
  </p:cSld>
  <p:clrMapOvr>
    <a:masterClrMapping/>
  </p:clrMapOvr>
  <mc:AlternateContent xmlns:mc="http://schemas.openxmlformats.org/markup-compatibility/2006" xmlns:p14="http://schemas.microsoft.com/office/powerpoint/2010/main">
    <mc:Choice Requires="p14">
      <p:transition spd="slow" p14:dur="900" advTm="15912">
        <p14:warp dir="in"/>
      </p:transition>
    </mc:Choice>
    <mc:Fallback xmlns="">
      <p:transition spd="slow" advTm="1591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3"/>
          <p:cNvSpPr>
            <a:spLocks noChangeArrowheads="1"/>
          </p:cNvSpPr>
          <p:nvPr/>
        </p:nvSpPr>
        <p:spPr bwMode="auto">
          <a:xfrm>
            <a:off x="800100" y="571501"/>
            <a:ext cx="10591800" cy="5676900"/>
          </a:xfrm>
          <a:prstGeom prst="roundRect">
            <a:avLst>
              <a:gd name="adj" fmla="val 7989"/>
            </a:avLst>
          </a:prstGeom>
          <a:noFill/>
          <a:ln w="9525">
            <a:solidFill>
              <a:schemeClr val="bg1">
                <a:lumMod val="50000"/>
              </a:schemeClr>
            </a:solidFill>
            <a:prstDash val="sysDash"/>
            <a:round/>
          </a:ln>
          <a:extLst>
            <a:ext uri="{909E8E84-426E-40DD-AFC4-6F175D3DCCD1}">
              <a14:hiddenFill xmlns:a14="http://schemas.microsoft.com/office/drawing/2010/main">
                <a:solidFill>
                  <a:srgbClr val="FFFFFF"/>
                </a:solidFill>
              </a14:hiddenFill>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400" dirty="0">
              <a:gradFill>
                <a:gsLst>
                  <a:gs pos="0">
                    <a:srgbClr val="3F5096"/>
                  </a:gs>
                  <a:gs pos="100000">
                    <a:srgbClr val="3F5096"/>
                  </a:gs>
                </a:gsLst>
                <a:lin ang="5400000" scaled="1"/>
              </a:gradFill>
              <a:latin typeface="微软雅黑" panose="020B0503020204020204" charset="-122"/>
              <a:ea typeface="微软雅黑" panose="020B0503020204020204" charset="-122"/>
            </a:endParaRPr>
          </a:p>
        </p:txBody>
      </p:sp>
      <p:grpSp>
        <p:nvGrpSpPr>
          <p:cNvPr id="3" name="组合 2"/>
          <p:cNvGrpSpPr/>
          <p:nvPr/>
        </p:nvGrpSpPr>
        <p:grpSpPr>
          <a:xfrm>
            <a:off x="4603750" y="-17463"/>
            <a:ext cx="2944813" cy="4087813"/>
            <a:chOff x="4603750" y="-17463"/>
            <a:chExt cx="2944813" cy="4087813"/>
          </a:xfrm>
        </p:grpSpPr>
        <p:grpSp>
          <p:nvGrpSpPr>
            <p:cNvPr id="4" name="Group 4"/>
            <p:cNvGrpSpPr>
              <a:grpSpLocks noChangeAspect="1"/>
            </p:cNvGrpSpPr>
            <p:nvPr/>
          </p:nvGrpSpPr>
          <p:grpSpPr bwMode="auto">
            <a:xfrm rot="10800000">
              <a:off x="4603750" y="-17463"/>
              <a:ext cx="2944813" cy="4087813"/>
              <a:chOff x="2900" y="-47"/>
              <a:chExt cx="1855" cy="2575"/>
            </a:xfrm>
          </p:grpSpPr>
          <p:sp>
            <p:nvSpPr>
              <p:cNvPr id="9" name="AutoShape 3"/>
              <p:cNvSpPr>
                <a:spLocks noChangeAspect="1" noChangeArrowheads="1" noTextEdit="1"/>
              </p:cNvSpPr>
              <p:nvPr/>
            </p:nvSpPr>
            <p:spPr bwMode="auto">
              <a:xfrm>
                <a:off x="2900" y="-44"/>
                <a:ext cx="1851"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5"/>
              <p:cNvSpPr/>
              <p:nvPr/>
            </p:nvSpPr>
            <p:spPr bwMode="auto">
              <a:xfrm>
                <a:off x="2904" y="-47"/>
                <a:ext cx="1851" cy="2575"/>
              </a:xfrm>
              <a:custGeom>
                <a:avLst/>
                <a:gdLst>
                  <a:gd name="T0" fmla="*/ 58 w 519"/>
                  <a:gd name="T1" fmla="*/ 889 h 889"/>
                  <a:gd name="T2" fmla="*/ 0 w 519"/>
                  <a:gd name="T3" fmla="*/ 830 h 889"/>
                  <a:gd name="T4" fmla="*/ 0 w 519"/>
                  <a:gd name="T5" fmla="*/ 204 h 889"/>
                  <a:gd name="T6" fmla="*/ 42 w 519"/>
                  <a:gd name="T7" fmla="*/ 140 h 889"/>
                  <a:gd name="T8" fmla="*/ 42 w 519"/>
                  <a:gd name="T9" fmla="*/ 139 h 889"/>
                  <a:gd name="T10" fmla="*/ 262 w 519"/>
                  <a:gd name="T11" fmla="*/ 0 h 889"/>
                  <a:gd name="T12" fmla="*/ 477 w 519"/>
                  <a:gd name="T13" fmla="*/ 140 h 889"/>
                  <a:gd name="T14" fmla="*/ 478 w 519"/>
                  <a:gd name="T15" fmla="*/ 140 h 889"/>
                  <a:gd name="T16" fmla="*/ 519 w 519"/>
                  <a:gd name="T17" fmla="*/ 204 h 889"/>
                  <a:gd name="T18" fmla="*/ 519 w 519"/>
                  <a:gd name="T19" fmla="*/ 830 h 889"/>
                  <a:gd name="T20" fmla="*/ 460 w 519"/>
                  <a:gd name="T21" fmla="*/ 889 h 889"/>
                  <a:gd name="T22" fmla="*/ 58 w 519"/>
                  <a:gd name="T23" fmla="*/ 88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889">
                    <a:moveTo>
                      <a:pt x="58" y="889"/>
                    </a:moveTo>
                    <a:cubicBezTo>
                      <a:pt x="26" y="889"/>
                      <a:pt x="0" y="863"/>
                      <a:pt x="0" y="830"/>
                    </a:cubicBezTo>
                    <a:cubicBezTo>
                      <a:pt x="0" y="204"/>
                      <a:pt x="0" y="204"/>
                      <a:pt x="0" y="204"/>
                    </a:cubicBezTo>
                    <a:cubicBezTo>
                      <a:pt x="0" y="170"/>
                      <a:pt x="28" y="150"/>
                      <a:pt x="42" y="140"/>
                    </a:cubicBezTo>
                    <a:cubicBezTo>
                      <a:pt x="42" y="139"/>
                      <a:pt x="42" y="139"/>
                      <a:pt x="42" y="139"/>
                    </a:cubicBezTo>
                    <a:cubicBezTo>
                      <a:pt x="262" y="0"/>
                      <a:pt x="262" y="0"/>
                      <a:pt x="262" y="0"/>
                    </a:cubicBezTo>
                    <a:cubicBezTo>
                      <a:pt x="477" y="140"/>
                      <a:pt x="477" y="140"/>
                      <a:pt x="477" y="140"/>
                    </a:cubicBezTo>
                    <a:cubicBezTo>
                      <a:pt x="478" y="140"/>
                      <a:pt x="478" y="140"/>
                      <a:pt x="478" y="140"/>
                    </a:cubicBezTo>
                    <a:cubicBezTo>
                      <a:pt x="493" y="152"/>
                      <a:pt x="519" y="171"/>
                      <a:pt x="519" y="204"/>
                    </a:cubicBezTo>
                    <a:cubicBezTo>
                      <a:pt x="519" y="830"/>
                      <a:pt x="519" y="830"/>
                      <a:pt x="519" y="830"/>
                    </a:cubicBezTo>
                    <a:cubicBezTo>
                      <a:pt x="519" y="863"/>
                      <a:pt x="493" y="889"/>
                      <a:pt x="460" y="889"/>
                    </a:cubicBezTo>
                    <a:lnTo>
                      <a:pt x="58" y="889"/>
                    </a:lnTo>
                    <a:close/>
                  </a:path>
                </a:pathLst>
              </a:custGeom>
              <a:solidFill>
                <a:srgbClr val="004B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6"/>
              <p:cNvSpPr>
                <a:spLocks noEditPoints="1"/>
              </p:cNvSpPr>
              <p:nvPr/>
            </p:nvSpPr>
            <p:spPr bwMode="auto">
              <a:xfrm>
                <a:off x="3000" y="46"/>
                <a:ext cx="1658" cy="2404"/>
              </a:xfrm>
              <a:custGeom>
                <a:avLst/>
                <a:gdLst>
                  <a:gd name="T0" fmla="*/ 440 w 465"/>
                  <a:gd name="T1" fmla="*/ 829 h 830"/>
                  <a:gd name="T2" fmla="*/ 408 w 465"/>
                  <a:gd name="T3" fmla="*/ 830 h 830"/>
                  <a:gd name="T4" fmla="*/ 344 w 465"/>
                  <a:gd name="T5" fmla="*/ 830 h 830"/>
                  <a:gd name="T6" fmla="*/ 296 w 465"/>
                  <a:gd name="T7" fmla="*/ 830 h 830"/>
                  <a:gd name="T8" fmla="*/ 264 w 465"/>
                  <a:gd name="T9" fmla="*/ 826 h 830"/>
                  <a:gd name="T10" fmla="*/ 248 w 465"/>
                  <a:gd name="T11" fmla="*/ 826 h 830"/>
                  <a:gd name="T12" fmla="*/ 216 w 465"/>
                  <a:gd name="T13" fmla="*/ 830 h 830"/>
                  <a:gd name="T14" fmla="*/ 152 w 465"/>
                  <a:gd name="T15" fmla="*/ 830 h 830"/>
                  <a:gd name="T16" fmla="*/ 104 w 465"/>
                  <a:gd name="T17" fmla="*/ 830 h 830"/>
                  <a:gd name="T18" fmla="*/ 72 w 465"/>
                  <a:gd name="T19" fmla="*/ 826 h 830"/>
                  <a:gd name="T20" fmla="*/ 56 w 465"/>
                  <a:gd name="T21" fmla="*/ 826 h 830"/>
                  <a:gd name="T22" fmla="*/ 23 w 465"/>
                  <a:gd name="T23" fmla="*/ 829 h 830"/>
                  <a:gd name="T24" fmla="*/ 1 w 465"/>
                  <a:gd name="T25" fmla="*/ 805 h 830"/>
                  <a:gd name="T26" fmla="*/ 1 w 465"/>
                  <a:gd name="T27" fmla="*/ 805 h 830"/>
                  <a:gd name="T28" fmla="*/ 4 w 465"/>
                  <a:gd name="T29" fmla="*/ 773 h 830"/>
                  <a:gd name="T30" fmla="*/ 461 w 465"/>
                  <a:gd name="T31" fmla="*/ 758 h 830"/>
                  <a:gd name="T32" fmla="*/ 0 w 465"/>
                  <a:gd name="T33" fmla="*/ 725 h 830"/>
                  <a:gd name="T34" fmla="*/ 465 w 465"/>
                  <a:gd name="T35" fmla="*/ 710 h 830"/>
                  <a:gd name="T36" fmla="*/ 4 w 465"/>
                  <a:gd name="T37" fmla="*/ 709 h 830"/>
                  <a:gd name="T38" fmla="*/ 4 w 465"/>
                  <a:gd name="T39" fmla="*/ 677 h 830"/>
                  <a:gd name="T40" fmla="*/ 461 w 465"/>
                  <a:gd name="T41" fmla="*/ 662 h 830"/>
                  <a:gd name="T42" fmla="*/ 0 w 465"/>
                  <a:gd name="T43" fmla="*/ 629 h 830"/>
                  <a:gd name="T44" fmla="*/ 465 w 465"/>
                  <a:gd name="T45" fmla="*/ 614 h 830"/>
                  <a:gd name="T46" fmla="*/ 4 w 465"/>
                  <a:gd name="T47" fmla="*/ 613 h 830"/>
                  <a:gd name="T48" fmla="*/ 4 w 465"/>
                  <a:gd name="T49" fmla="*/ 581 h 830"/>
                  <a:gd name="T50" fmla="*/ 461 w 465"/>
                  <a:gd name="T51" fmla="*/ 566 h 830"/>
                  <a:gd name="T52" fmla="*/ 0 w 465"/>
                  <a:gd name="T53" fmla="*/ 533 h 830"/>
                  <a:gd name="T54" fmla="*/ 465 w 465"/>
                  <a:gd name="T55" fmla="*/ 518 h 830"/>
                  <a:gd name="T56" fmla="*/ 4 w 465"/>
                  <a:gd name="T57" fmla="*/ 517 h 830"/>
                  <a:gd name="T58" fmla="*/ 4 w 465"/>
                  <a:gd name="T59" fmla="*/ 485 h 830"/>
                  <a:gd name="T60" fmla="*/ 461 w 465"/>
                  <a:gd name="T61" fmla="*/ 470 h 830"/>
                  <a:gd name="T62" fmla="*/ 0 w 465"/>
                  <a:gd name="T63" fmla="*/ 437 h 830"/>
                  <a:gd name="T64" fmla="*/ 465 w 465"/>
                  <a:gd name="T65" fmla="*/ 422 h 830"/>
                  <a:gd name="T66" fmla="*/ 4 w 465"/>
                  <a:gd name="T67" fmla="*/ 421 h 830"/>
                  <a:gd name="T68" fmla="*/ 4 w 465"/>
                  <a:gd name="T69" fmla="*/ 389 h 830"/>
                  <a:gd name="T70" fmla="*/ 461 w 465"/>
                  <a:gd name="T71" fmla="*/ 374 h 830"/>
                  <a:gd name="T72" fmla="*/ 0 w 465"/>
                  <a:gd name="T73" fmla="*/ 341 h 830"/>
                  <a:gd name="T74" fmla="*/ 465 w 465"/>
                  <a:gd name="T75" fmla="*/ 326 h 830"/>
                  <a:gd name="T76" fmla="*/ 4 w 465"/>
                  <a:gd name="T77" fmla="*/ 325 h 830"/>
                  <a:gd name="T78" fmla="*/ 4 w 465"/>
                  <a:gd name="T79" fmla="*/ 293 h 830"/>
                  <a:gd name="T80" fmla="*/ 461 w 465"/>
                  <a:gd name="T81" fmla="*/ 278 h 830"/>
                  <a:gd name="T82" fmla="*/ 0 w 465"/>
                  <a:gd name="T83" fmla="*/ 245 h 830"/>
                  <a:gd name="T84" fmla="*/ 465 w 465"/>
                  <a:gd name="T85" fmla="*/ 230 h 830"/>
                  <a:gd name="T86" fmla="*/ 4 w 465"/>
                  <a:gd name="T87" fmla="*/ 229 h 830"/>
                  <a:gd name="T88" fmla="*/ 4 w 465"/>
                  <a:gd name="T89" fmla="*/ 197 h 830"/>
                  <a:gd name="T90" fmla="*/ 461 w 465"/>
                  <a:gd name="T91" fmla="*/ 182 h 830"/>
                  <a:gd name="T92" fmla="*/ 4 w 465"/>
                  <a:gd name="T93" fmla="*/ 172 h 830"/>
                  <a:gd name="T94" fmla="*/ 444 w 465"/>
                  <a:gd name="T95" fmla="*/ 142 h 830"/>
                  <a:gd name="T96" fmla="*/ 27 w 465"/>
                  <a:gd name="T97" fmla="*/ 132 h 830"/>
                  <a:gd name="T98" fmla="*/ 433 w 465"/>
                  <a:gd name="T99" fmla="*/ 129 h 830"/>
                  <a:gd name="T100" fmla="*/ 43 w 465"/>
                  <a:gd name="T101" fmla="*/ 126 h 830"/>
                  <a:gd name="T102" fmla="*/ 70 w 465"/>
                  <a:gd name="T103" fmla="*/ 109 h 830"/>
                  <a:gd name="T104" fmla="*/ 364 w 465"/>
                  <a:gd name="T105" fmla="*/ 89 h 830"/>
                  <a:gd name="T106" fmla="*/ 108 w 465"/>
                  <a:gd name="T107" fmla="*/ 80 h 830"/>
                  <a:gd name="T108" fmla="*/ 353 w 465"/>
                  <a:gd name="T109" fmla="*/ 77 h 830"/>
                  <a:gd name="T110" fmla="*/ 124 w 465"/>
                  <a:gd name="T111" fmla="*/ 75 h 830"/>
                  <a:gd name="T112" fmla="*/ 151 w 465"/>
                  <a:gd name="T113" fmla="*/ 58 h 830"/>
                  <a:gd name="T114" fmla="*/ 284 w 465"/>
                  <a:gd name="T115" fmla="*/ 36 h 830"/>
                  <a:gd name="T116" fmla="*/ 189 w 465"/>
                  <a:gd name="T117" fmla="*/ 29 h 830"/>
                  <a:gd name="T118" fmla="*/ 272 w 465"/>
                  <a:gd name="T119" fmla="*/ 24 h 830"/>
                  <a:gd name="T120" fmla="*/ 205 w 465"/>
                  <a:gd name="T121" fmla="*/ 24 h 830"/>
                  <a:gd name="T122" fmla="*/ 246 w 465"/>
                  <a:gd name="T123" fmla="*/ 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5" h="830">
                    <a:moveTo>
                      <a:pt x="433" y="830"/>
                    </a:moveTo>
                    <a:cubicBezTo>
                      <a:pt x="424" y="830"/>
                      <a:pt x="424" y="830"/>
                      <a:pt x="424" y="830"/>
                    </a:cubicBezTo>
                    <a:cubicBezTo>
                      <a:pt x="424" y="826"/>
                      <a:pt x="424" y="826"/>
                      <a:pt x="424" y="826"/>
                    </a:cubicBezTo>
                    <a:cubicBezTo>
                      <a:pt x="433" y="826"/>
                      <a:pt x="433" y="826"/>
                      <a:pt x="433" y="826"/>
                    </a:cubicBezTo>
                    <a:cubicBezTo>
                      <a:pt x="435" y="826"/>
                      <a:pt x="437" y="826"/>
                      <a:pt x="439" y="825"/>
                    </a:cubicBezTo>
                    <a:cubicBezTo>
                      <a:pt x="440" y="829"/>
                      <a:pt x="440" y="829"/>
                      <a:pt x="440" y="829"/>
                    </a:cubicBezTo>
                    <a:cubicBezTo>
                      <a:pt x="438" y="830"/>
                      <a:pt x="436" y="830"/>
                      <a:pt x="433" y="830"/>
                    </a:cubicBezTo>
                    <a:close/>
                    <a:moveTo>
                      <a:pt x="408" y="830"/>
                    </a:moveTo>
                    <a:cubicBezTo>
                      <a:pt x="392" y="830"/>
                      <a:pt x="392" y="830"/>
                      <a:pt x="392" y="830"/>
                    </a:cubicBezTo>
                    <a:cubicBezTo>
                      <a:pt x="392" y="826"/>
                      <a:pt x="392" y="826"/>
                      <a:pt x="392" y="826"/>
                    </a:cubicBezTo>
                    <a:cubicBezTo>
                      <a:pt x="408" y="826"/>
                      <a:pt x="408" y="826"/>
                      <a:pt x="408" y="826"/>
                    </a:cubicBezTo>
                    <a:lnTo>
                      <a:pt x="408" y="830"/>
                    </a:lnTo>
                    <a:close/>
                    <a:moveTo>
                      <a:pt x="376" y="830"/>
                    </a:moveTo>
                    <a:cubicBezTo>
                      <a:pt x="360" y="830"/>
                      <a:pt x="360" y="830"/>
                      <a:pt x="360" y="830"/>
                    </a:cubicBezTo>
                    <a:cubicBezTo>
                      <a:pt x="360" y="826"/>
                      <a:pt x="360" y="826"/>
                      <a:pt x="360" y="826"/>
                    </a:cubicBezTo>
                    <a:cubicBezTo>
                      <a:pt x="376" y="826"/>
                      <a:pt x="376" y="826"/>
                      <a:pt x="376" y="826"/>
                    </a:cubicBezTo>
                    <a:lnTo>
                      <a:pt x="376" y="830"/>
                    </a:lnTo>
                    <a:close/>
                    <a:moveTo>
                      <a:pt x="344" y="830"/>
                    </a:moveTo>
                    <a:cubicBezTo>
                      <a:pt x="328" y="830"/>
                      <a:pt x="328" y="830"/>
                      <a:pt x="328" y="830"/>
                    </a:cubicBezTo>
                    <a:cubicBezTo>
                      <a:pt x="328" y="826"/>
                      <a:pt x="328" y="826"/>
                      <a:pt x="328" y="826"/>
                    </a:cubicBezTo>
                    <a:cubicBezTo>
                      <a:pt x="344" y="826"/>
                      <a:pt x="344" y="826"/>
                      <a:pt x="344" y="826"/>
                    </a:cubicBezTo>
                    <a:lnTo>
                      <a:pt x="344" y="830"/>
                    </a:lnTo>
                    <a:close/>
                    <a:moveTo>
                      <a:pt x="312" y="830"/>
                    </a:moveTo>
                    <a:cubicBezTo>
                      <a:pt x="296" y="830"/>
                      <a:pt x="296" y="830"/>
                      <a:pt x="296" y="830"/>
                    </a:cubicBezTo>
                    <a:cubicBezTo>
                      <a:pt x="296" y="826"/>
                      <a:pt x="296" y="826"/>
                      <a:pt x="296" y="826"/>
                    </a:cubicBezTo>
                    <a:cubicBezTo>
                      <a:pt x="312" y="826"/>
                      <a:pt x="312" y="826"/>
                      <a:pt x="312" y="826"/>
                    </a:cubicBezTo>
                    <a:lnTo>
                      <a:pt x="312" y="830"/>
                    </a:lnTo>
                    <a:close/>
                    <a:moveTo>
                      <a:pt x="280" y="830"/>
                    </a:moveTo>
                    <a:cubicBezTo>
                      <a:pt x="264" y="830"/>
                      <a:pt x="264" y="830"/>
                      <a:pt x="264" y="830"/>
                    </a:cubicBezTo>
                    <a:cubicBezTo>
                      <a:pt x="264" y="826"/>
                      <a:pt x="264" y="826"/>
                      <a:pt x="264" y="826"/>
                    </a:cubicBezTo>
                    <a:cubicBezTo>
                      <a:pt x="280" y="826"/>
                      <a:pt x="280" y="826"/>
                      <a:pt x="280" y="826"/>
                    </a:cubicBezTo>
                    <a:lnTo>
                      <a:pt x="280" y="830"/>
                    </a:lnTo>
                    <a:close/>
                    <a:moveTo>
                      <a:pt x="248" y="830"/>
                    </a:moveTo>
                    <a:cubicBezTo>
                      <a:pt x="232" y="830"/>
                      <a:pt x="232" y="830"/>
                      <a:pt x="232" y="830"/>
                    </a:cubicBezTo>
                    <a:cubicBezTo>
                      <a:pt x="232" y="826"/>
                      <a:pt x="232" y="826"/>
                      <a:pt x="232" y="826"/>
                    </a:cubicBezTo>
                    <a:cubicBezTo>
                      <a:pt x="248" y="826"/>
                      <a:pt x="248" y="826"/>
                      <a:pt x="248" y="826"/>
                    </a:cubicBezTo>
                    <a:lnTo>
                      <a:pt x="248" y="830"/>
                    </a:lnTo>
                    <a:close/>
                    <a:moveTo>
                      <a:pt x="216" y="830"/>
                    </a:moveTo>
                    <a:cubicBezTo>
                      <a:pt x="200" y="830"/>
                      <a:pt x="200" y="830"/>
                      <a:pt x="200" y="830"/>
                    </a:cubicBezTo>
                    <a:cubicBezTo>
                      <a:pt x="200" y="826"/>
                      <a:pt x="200" y="826"/>
                      <a:pt x="200" y="826"/>
                    </a:cubicBezTo>
                    <a:cubicBezTo>
                      <a:pt x="216" y="826"/>
                      <a:pt x="216" y="826"/>
                      <a:pt x="216" y="826"/>
                    </a:cubicBezTo>
                    <a:lnTo>
                      <a:pt x="216" y="830"/>
                    </a:lnTo>
                    <a:close/>
                    <a:moveTo>
                      <a:pt x="184" y="830"/>
                    </a:moveTo>
                    <a:cubicBezTo>
                      <a:pt x="168" y="830"/>
                      <a:pt x="168" y="830"/>
                      <a:pt x="168" y="830"/>
                    </a:cubicBezTo>
                    <a:cubicBezTo>
                      <a:pt x="168" y="826"/>
                      <a:pt x="168" y="826"/>
                      <a:pt x="168" y="826"/>
                    </a:cubicBezTo>
                    <a:cubicBezTo>
                      <a:pt x="184" y="826"/>
                      <a:pt x="184" y="826"/>
                      <a:pt x="184" y="826"/>
                    </a:cubicBezTo>
                    <a:lnTo>
                      <a:pt x="184" y="830"/>
                    </a:lnTo>
                    <a:close/>
                    <a:moveTo>
                      <a:pt x="152" y="830"/>
                    </a:moveTo>
                    <a:cubicBezTo>
                      <a:pt x="136" y="830"/>
                      <a:pt x="136" y="830"/>
                      <a:pt x="136" y="830"/>
                    </a:cubicBezTo>
                    <a:cubicBezTo>
                      <a:pt x="136" y="826"/>
                      <a:pt x="136" y="826"/>
                      <a:pt x="136" y="826"/>
                    </a:cubicBezTo>
                    <a:cubicBezTo>
                      <a:pt x="152" y="826"/>
                      <a:pt x="152" y="826"/>
                      <a:pt x="152" y="826"/>
                    </a:cubicBezTo>
                    <a:lnTo>
                      <a:pt x="152" y="830"/>
                    </a:lnTo>
                    <a:close/>
                    <a:moveTo>
                      <a:pt x="120" y="830"/>
                    </a:moveTo>
                    <a:cubicBezTo>
                      <a:pt x="104" y="830"/>
                      <a:pt x="104" y="830"/>
                      <a:pt x="104" y="830"/>
                    </a:cubicBezTo>
                    <a:cubicBezTo>
                      <a:pt x="104" y="826"/>
                      <a:pt x="104" y="826"/>
                      <a:pt x="104" y="826"/>
                    </a:cubicBezTo>
                    <a:cubicBezTo>
                      <a:pt x="120" y="826"/>
                      <a:pt x="120" y="826"/>
                      <a:pt x="120" y="826"/>
                    </a:cubicBezTo>
                    <a:lnTo>
                      <a:pt x="120" y="830"/>
                    </a:lnTo>
                    <a:close/>
                    <a:moveTo>
                      <a:pt x="88" y="830"/>
                    </a:moveTo>
                    <a:cubicBezTo>
                      <a:pt x="72" y="830"/>
                      <a:pt x="72" y="830"/>
                      <a:pt x="72" y="830"/>
                    </a:cubicBezTo>
                    <a:cubicBezTo>
                      <a:pt x="72" y="826"/>
                      <a:pt x="72" y="826"/>
                      <a:pt x="72" y="826"/>
                    </a:cubicBezTo>
                    <a:cubicBezTo>
                      <a:pt x="88" y="826"/>
                      <a:pt x="88" y="826"/>
                      <a:pt x="88" y="826"/>
                    </a:cubicBezTo>
                    <a:lnTo>
                      <a:pt x="88" y="830"/>
                    </a:lnTo>
                    <a:close/>
                    <a:moveTo>
                      <a:pt x="56" y="830"/>
                    </a:moveTo>
                    <a:cubicBezTo>
                      <a:pt x="40" y="830"/>
                      <a:pt x="40" y="830"/>
                      <a:pt x="40" y="830"/>
                    </a:cubicBezTo>
                    <a:cubicBezTo>
                      <a:pt x="40" y="826"/>
                      <a:pt x="40" y="826"/>
                      <a:pt x="40" y="826"/>
                    </a:cubicBezTo>
                    <a:cubicBezTo>
                      <a:pt x="56" y="826"/>
                      <a:pt x="56" y="826"/>
                      <a:pt x="56" y="826"/>
                    </a:cubicBezTo>
                    <a:lnTo>
                      <a:pt x="56" y="830"/>
                    </a:lnTo>
                    <a:close/>
                    <a:moveTo>
                      <a:pt x="23" y="829"/>
                    </a:moveTo>
                    <a:cubicBezTo>
                      <a:pt x="18" y="827"/>
                      <a:pt x="13" y="824"/>
                      <a:pt x="9" y="820"/>
                    </a:cubicBezTo>
                    <a:cubicBezTo>
                      <a:pt x="12" y="817"/>
                      <a:pt x="12" y="817"/>
                      <a:pt x="12" y="817"/>
                    </a:cubicBezTo>
                    <a:cubicBezTo>
                      <a:pt x="15" y="821"/>
                      <a:pt x="20" y="824"/>
                      <a:pt x="24" y="825"/>
                    </a:cubicBezTo>
                    <a:lnTo>
                      <a:pt x="23" y="829"/>
                    </a:lnTo>
                    <a:close/>
                    <a:moveTo>
                      <a:pt x="455" y="821"/>
                    </a:moveTo>
                    <a:cubicBezTo>
                      <a:pt x="452" y="818"/>
                      <a:pt x="452" y="818"/>
                      <a:pt x="452" y="818"/>
                    </a:cubicBezTo>
                    <a:cubicBezTo>
                      <a:pt x="456" y="815"/>
                      <a:pt x="459" y="810"/>
                      <a:pt x="460" y="806"/>
                    </a:cubicBezTo>
                    <a:cubicBezTo>
                      <a:pt x="464" y="807"/>
                      <a:pt x="464" y="807"/>
                      <a:pt x="464" y="807"/>
                    </a:cubicBezTo>
                    <a:cubicBezTo>
                      <a:pt x="462" y="812"/>
                      <a:pt x="459" y="817"/>
                      <a:pt x="455" y="821"/>
                    </a:cubicBezTo>
                    <a:close/>
                    <a:moveTo>
                      <a:pt x="1" y="805"/>
                    </a:moveTo>
                    <a:cubicBezTo>
                      <a:pt x="0" y="803"/>
                      <a:pt x="0" y="801"/>
                      <a:pt x="0" y="798"/>
                    </a:cubicBezTo>
                    <a:cubicBezTo>
                      <a:pt x="0" y="789"/>
                      <a:pt x="0" y="789"/>
                      <a:pt x="0" y="789"/>
                    </a:cubicBezTo>
                    <a:cubicBezTo>
                      <a:pt x="4" y="789"/>
                      <a:pt x="4" y="789"/>
                      <a:pt x="4" y="789"/>
                    </a:cubicBezTo>
                    <a:cubicBezTo>
                      <a:pt x="4" y="798"/>
                      <a:pt x="4" y="798"/>
                      <a:pt x="4" y="798"/>
                    </a:cubicBezTo>
                    <a:cubicBezTo>
                      <a:pt x="4" y="800"/>
                      <a:pt x="4" y="802"/>
                      <a:pt x="5" y="804"/>
                    </a:cubicBezTo>
                    <a:lnTo>
                      <a:pt x="1" y="805"/>
                    </a:lnTo>
                    <a:close/>
                    <a:moveTo>
                      <a:pt x="465" y="790"/>
                    </a:moveTo>
                    <a:cubicBezTo>
                      <a:pt x="461" y="790"/>
                      <a:pt x="461" y="790"/>
                      <a:pt x="461" y="790"/>
                    </a:cubicBezTo>
                    <a:cubicBezTo>
                      <a:pt x="461" y="774"/>
                      <a:pt x="461" y="774"/>
                      <a:pt x="461" y="774"/>
                    </a:cubicBezTo>
                    <a:cubicBezTo>
                      <a:pt x="465" y="774"/>
                      <a:pt x="465" y="774"/>
                      <a:pt x="465" y="774"/>
                    </a:cubicBezTo>
                    <a:lnTo>
                      <a:pt x="465" y="790"/>
                    </a:lnTo>
                    <a:close/>
                    <a:moveTo>
                      <a:pt x="4" y="773"/>
                    </a:moveTo>
                    <a:cubicBezTo>
                      <a:pt x="0" y="773"/>
                      <a:pt x="0" y="773"/>
                      <a:pt x="0" y="773"/>
                    </a:cubicBezTo>
                    <a:cubicBezTo>
                      <a:pt x="0" y="757"/>
                      <a:pt x="0" y="757"/>
                      <a:pt x="0" y="757"/>
                    </a:cubicBezTo>
                    <a:cubicBezTo>
                      <a:pt x="4" y="757"/>
                      <a:pt x="4" y="757"/>
                      <a:pt x="4" y="757"/>
                    </a:cubicBezTo>
                    <a:lnTo>
                      <a:pt x="4" y="773"/>
                    </a:lnTo>
                    <a:close/>
                    <a:moveTo>
                      <a:pt x="465" y="758"/>
                    </a:moveTo>
                    <a:cubicBezTo>
                      <a:pt x="461" y="758"/>
                      <a:pt x="461" y="758"/>
                      <a:pt x="461" y="758"/>
                    </a:cubicBezTo>
                    <a:cubicBezTo>
                      <a:pt x="461" y="742"/>
                      <a:pt x="461" y="742"/>
                      <a:pt x="461" y="742"/>
                    </a:cubicBezTo>
                    <a:cubicBezTo>
                      <a:pt x="465" y="742"/>
                      <a:pt x="465" y="742"/>
                      <a:pt x="465" y="742"/>
                    </a:cubicBezTo>
                    <a:lnTo>
                      <a:pt x="465" y="758"/>
                    </a:lnTo>
                    <a:close/>
                    <a:moveTo>
                      <a:pt x="4" y="741"/>
                    </a:moveTo>
                    <a:cubicBezTo>
                      <a:pt x="0" y="741"/>
                      <a:pt x="0" y="741"/>
                      <a:pt x="0" y="741"/>
                    </a:cubicBezTo>
                    <a:cubicBezTo>
                      <a:pt x="0" y="725"/>
                      <a:pt x="0" y="725"/>
                      <a:pt x="0" y="725"/>
                    </a:cubicBezTo>
                    <a:cubicBezTo>
                      <a:pt x="4" y="725"/>
                      <a:pt x="4" y="725"/>
                      <a:pt x="4" y="725"/>
                    </a:cubicBezTo>
                    <a:lnTo>
                      <a:pt x="4" y="741"/>
                    </a:lnTo>
                    <a:close/>
                    <a:moveTo>
                      <a:pt x="465" y="726"/>
                    </a:moveTo>
                    <a:cubicBezTo>
                      <a:pt x="461" y="726"/>
                      <a:pt x="461" y="726"/>
                      <a:pt x="461" y="726"/>
                    </a:cubicBezTo>
                    <a:cubicBezTo>
                      <a:pt x="461" y="710"/>
                      <a:pt x="461" y="710"/>
                      <a:pt x="461" y="710"/>
                    </a:cubicBezTo>
                    <a:cubicBezTo>
                      <a:pt x="465" y="710"/>
                      <a:pt x="465" y="710"/>
                      <a:pt x="465" y="710"/>
                    </a:cubicBezTo>
                    <a:lnTo>
                      <a:pt x="465" y="726"/>
                    </a:lnTo>
                    <a:close/>
                    <a:moveTo>
                      <a:pt x="4" y="709"/>
                    </a:moveTo>
                    <a:cubicBezTo>
                      <a:pt x="0" y="709"/>
                      <a:pt x="0" y="709"/>
                      <a:pt x="0" y="709"/>
                    </a:cubicBezTo>
                    <a:cubicBezTo>
                      <a:pt x="0" y="693"/>
                      <a:pt x="0" y="693"/>
                      <a:pt x="0" y="693"/>
                    </a:cubicBezTo>
                    <a:cubicBezTo>
                      <a:pt x="4" y="693"/>
                      <a:pt x="4" y="693"/>
                      <a:pt x="4" y="693"/>
                    </a:cubicBezTo>
                    <a:lnTo>
                      <a:pt x="4" y="709"/>
                    </a:lnTo>
                    <a:close/>
                    <a:moveTo>
                      <a:pt x="465" y="694"/>
                    </a:moveTo>
                    <a:cubicBezTo>
                      <a:pt x="461" y="694"/>
                      <a:pt x="461" y="694"/>
                      <a:pt x="461" y="694"/>
                    </a:cubicBezTo>
                    <a:cubicBezTo>
                      <a:pt x="461" y="678"/>
                      <a:pt x="461" y="678"/>
                      <a:pt x="461" y="678"/>
                    </a:cubicBezTo>
                    <a:cubicBezTo>
                      <a:pt x="465" y="678"/>
                      <a:pt x="465" y="678"/>
                      <a:pt x="465" y="678"/>
                    </a:cubicBezTo>
                    <a:lnTo>
                      <a:pt x="465" y="694"/>
                    </a:lnTo>
                    <a:close/>
                    <a:moveTo>
                      <a:pt x="4" y="677"/>
                    </a:moveTo>
                    <a:cubicBezTo>
                      <a:pt x="0" y="677"/>
                      <a:pt x="0" y="677"/>
                      <a:pt x="0" y="677"/>
                    </a:cubicBezTo>
                    <a:cubicBezTo>
                      <a:pt x="0" y="661"/>
                      <a:pt x="0" y="661"/>
                      <a:pt x="0" y="661"/>
                    </a:cubicBezTo>
                    <a:cubicBezTo>
                      <a:pt x="4" y="661"/>
                      <a:pt x="4" y="661"/>
                      <a:pt x="4" y="661"/>
                    </a:cubicBezTo>
                    <a:lnTo>
                      <a:pt x="4" y="677"/>
                    </a:lnTo>
                    <a:close/>
                    <a:moveTo>
                      <a:pt x="465" y="662"/>
                    </a:moveTo>
                    <a:cubicBezTo>
                      <a:pt x="461" y="662"/>
                      <a:pt x="461" y="662"/>
                      <a:pt x="461" y="662"/>
                    </a:cubicBezTo>
                    <a:cubicBezTo>
                      <a:pt x="461" y="646"/>
                      <a:pt x="461" y="646"/>
                      <a:pt x="461" y="646"/>
                    </a:cubicBezTo>
                    <a:cubicBezTo>
                      <a:pt x="465" y="646"/>
                      <a:pt x="465" y="646"/>
                      <a:pt x="465" y="646"/>
                    </a:cubicBezTo>
                    <a:lnTo>
                      <a:pt x="465" y="662"/>
                    </a:lnTo>
                    <a:close/>
                    <a:moveTo>
                      <a:pt x="4" y="645"/>
                    </a:moveTo>
                    <a:cubicBezTo>
                      <a:pt x="0" y="645"/>
                      <a:pt x="0" y="645"/>
                      <a:pt x="0" y="645"/>
                    </a:cubicBezTo>
                    <a:cubicBezTo>
                      <a:pt x="0" y="629"/>
                      <a:pt x="0" y="629"/>
                      <a:pt x="0" y="629"/>
                    </a:cubicBezTo>
                    <a:cubicBezTo>
                      <a:pt x="4" y="629"/>
                      <a:pt x="4" y="629"/>
                      <a:pt x="4" y="629"/>
                    </a:cubicBezTo>
                    <a:lnTo>
                      <a:pt x="4" y="645"/>
                    </a:lnTo>
                    <a:close/>
                    <a:moveTo>
                      <a:pt x="465" y="630"/>
                    </a:moveTo>
                    <a:cubicBezTo>
                      <a:pt x="461" y="630"/>
                      <a:pt x="461" y="630"/>
                      <a:pt x="461" y="630"/>
                    </a:cubicBezTo>
                    <a:cubicBezTo>
                      <a:pt x="461" y="614"/>
                      <a:pt x="461" y="614"/>
                      <a:pt x="461" y="614"/>
                    </a:cubicBezTo>
                    <a:cubicBezTo>
                      <a:pt x="465" y="614"/>
                      <a:pt x="465" y="614"/>
                      <a:pt x="465" y="614"/>
                    </a:cubicBezTo>
                    <a:lnTo>
                      <a:pt x="465" y="630"/>
                    </a:lnTo>
                    <a:close/>
                    <a:moveTo>
                      <a:pt x="4" y="613"/>
                    </a:moveTo>
                    <a:cubicBezTo>
                      <a:pt x="0" y="613"/>
                      <a:pt x="0" y="613"/>
                      <a:pt x="0" y="613"/>
                    </a:cubicBezTo>
                    <a:cubicBezTo>
                      <a:pt x="0" y="597"/>
                      <a:pt x="0" y="597"/>
                      <a:pt x="0" y="597"/>
                    </a:cubicBezTo>
                    <a:cubicBezTo>
                      <a:pt x="4" y="597"/>
                      <a:pt x="4" y="597"/>
                      <a:pt x="4" y="597"/>
                    </a:cubicBezTo>
                    <a:lnTo>
                      <a:pt x="4" y="613"/>
                    </a:lnTo>
                    <a:close/>
                    <a:moveTo>
                      <a:pt x="465" y="598"/>
                    </a:moveTo>
                    <a:cubicBezTo>
                      <a:pt x="461" y="598"/>
                      <a:pt x="461" y="598"/>
                      <a:pt x="461" y="598"/>
                    </a:cubicBezTo>
                    <a:cubicBezTo>
                      <a:pt x="461" y="582"/>
                      <a:pt x="461" y="582"/>
                      <a:pt x="461" y="582"/>
                    </a:cubicBezTo>
                    <a:cubicBezTo>
                      <a:pt x="465" y="582"/>
                      <a:pt x="465" y="582"/>
                      <a:pt x="465" y="582"/>
                    </a:cubicBezTo>
                    <a:lnTo>
                      <a:pt x="465" y="598"/>
                    </a:lnTo>
                    <a:close/>
                    <a:moveTo>
                      <a:pt x="4" y="581"/>
                    </a:moveTo>
                    <a:cubicBezTo>
                      <a:pt x="0" y="581"/>
                      <a:pt x="0" y="581"/>
                      <a:pt x="0" y="581"/>
                    </a:cubicBezTo>
                    <a:cubicBezTo>
                      <a:pt x="0" y="565"/>
                      <a:pt x="0" y="565"/>
                      <a:pt x="0" y="565"/>
                    </a:cubicBezTo>
                    <a:cubicBezTo>
                      <a:pt x="4" y="565"/>
                      <a:pt x="4" y="565"/>
                      <a:pt x="4" y="565"/>
                    </a:cubicBezTo>
                    <a:lnTo>
                      <a:pt x="4" y="581"/>
                    </a:lnTo>
                    <a:close/>
                    <a:moveTo>
                      <a:pt x="465" y="566"/>
                    </a:moveTo>
                    <a:cubicBezTo>
                      <a:pt x="461" y="566"/>
                      <a:pt x="461" y="566"/>
                      <a:pt x="461" y="566"/>
                    </a:cubicBezTo>
                    <a:cubicBezTo>
                      <a:pt x="461" y="550"/>
                      <a:pt x="461" y="550"/>
                      <a:pt x="461" y="550"/>
                    </a:cubicBezTo>
                    <a:cubicBezTo>
                      <a:pt x="465" y="550"/>
                      <a:pt x="465" y="550"/>
                      <a:pt x="465" y="550"/>
                    </a:cubicBezTo>
                    <a:lnTo>
                      <a:pt x="465" y="566"/>
                    </a:lnTo>
                    <a:close/>
                    <a:moveTo>
                      <a:pt x="4" y="549"/>
                    </a:moveTo>
                    <a:cubicBezTo>
                      <a:pt x="0" y="549"/>
                      <a:pt x="0" y="549"/>
                      <a:pt x="0" y="549"/>
                    </a:cubicBezTo>
                    <a:cubicBezTo>
                      <a:pt x="0" y="533"/>
                      <a:pt x="0" y="533"/>
                      <a:pt x="0" y="533"/>
                    </a:cubicBezTo>
                    <a:cubicBezTo>
                      <a:pt x="4" y="533"/>
                      <a:pt x="4" y="533"/>
                      <a:pt x="4" y="533"/>
                    </a:cubicBezTo>
                    <a:lnTo>
                      <a:pt x="4" y="549"/>
                    </a:lnTo>
                    <a:close/>
                    <a:moveTo>
                      <a:pt x="465" y="534"/>
                    </a:moveTo>
                    <a:cubicBezTo>
                      <a:pt x="461" y="534"/>
                      <a:pt x="461" y="534"/>
                      <a:pt x="461" y="534"/>
                    </a:cubicBezTo>
                    <a:cubicBezTo>
                      <a:pt x="461" y="518"/>
                      <a:pt x="461" y="518"/>
                      <a:pt x="461" y="518"/>
                    </a:cubicBezTo>
                    <a:cubicBezTo>
                      <a:pt x="465" y="518"/>
                      <a:pt x="465" y="518"/>
                      <a:pt x="465" y="518"/>
                    </a:cubicBezTo>
                    <a:lnTo>
                      <a:pt x="465" y="534"/>
                    </a:lnTo>
                    <a:close/>
                    <a:moveTo>
                      <a:pt x="4" y="517"/>
                    </a:moveTo>
                    <a:cubicBezTo>
                      <a:pt x="0" y="517"/>
                      <a:pt x="0" y="517"/>
                      <a:pt x="0" y="517"/>
                    </a:cubicBezTo>
                    <a:cubicBezTo>
                      <a:pt x="0" y="501"/>
                      <a:pt x="0" y="501"/>
                      <a:pt x="0" y="501"/>
                    </a:cubicBezTo>
                    <a:cubicBezTo>
                      <a:pt x="4" y="501"/>
                      <a:pt x="4" y="501"/>
                      <a:pt x="4" y="501"/>
                    </a:cubicBezTo>
                    <a:lnTo>
                      <a:pt x="4" y="517"/>
                    </a:lnTo>
                    <a:close/>
                    <a:moveTo>
                      <a:pt x="465" y="502"/>
                    </a:moveTo>
                    <a:cubicBezTo>
                      <a:pt x="461" y="502"/>
                      <a:pt x="461" y="502"/>
                      <a:pt x="461" y="502"/>
                    </a:cubicBezTo>
                    <a:cubicBezTo>
                      <a:pt x="461" y="486"/>
                      <a:pt x="461" y="486"/>
                      <a:pt x="461" y="486"/>
                    </a:cubicBezTo>
                    <a:cubicBezTo>
                      <a:pt x="465" y="486"/>
                      <a:pt x="465" y="486"/>
                      <a:pt x="465" y="486"/>
                    </a:cubicBezTo>
                    <a:lnTo>
                      <a:pt x="465" y="502"/>
                    </a:lnTo>
                    <a:close/>
                    <a:moveTo>
                      <a:pt x="4" y="485"/>
                    </a:moveTo>
                    <a:cubicBezTo>
                      <a:pt x="0" y="485"/>
                      <a:pt x="0" y="485"/>
                      <a:pt x="0" y="485"/>
                    </a:cubicBezTo>
                    <a:cubicBezTo>
                      <a:pt x="0" y="469"/>
                      <a:pt x="0" y="469"/>
                      <a:pt x="0" y="469"/>
                    </a:cubicBezTo>
                    <a:cubicBezTo>
                      <a:pt x="4" y="469"/>
                      <a:pt x="4" y="469"/>
                      <a:pt x="4" y="469"/>
                    </a:cubicBezTo>
                    <a:lnTo>
                      <a:pt x="4" y="485"/>
                    </a:lnTo>
                    <a:close/>
                    <a:moveTo>
                      <a:pt x="465" y="470"/>
                    </a:moveTo>
                    <a:cubicBezTo>
                      <a:pt x="461" y="470"/>
                      <a:pt x="461" y="470"/>
                      <a:pt x="461" y="470"/>
                    </a:cubicBezTo>
                    <a:cubicBezTo>
                      <a:pt x="461" y="454"/>
                      <a:pt x="461" y="454"/>
                      <a:pt x="461" y="454"/>
                    </a:cubicBezTo>
                    <a:cubicBezTo>
                      <a:pt x="465" y="454"/>
                      <a:pt x="465" y="454"/>
                      <a:pt x="465" y="454"/>
                    </a:cubicBezTo>
                    <a:lnTo>
                      <a:pt x="465" y="470"/>
                    </a:lnTo>
                    <a:close/>
                    <a:moveTo>
                      <a:pt x="4" y="453"/>
                    </a:moveTo>
                    <a:cubicBezTo>
                      <a:pt x="0" y="453"/>
                      <a:pt x="0" y="453"/>
                      <a:pt x="0" y="453"/>
                    </a:cubicBezTo>
                    <a:cubicBezTo>
                      <a:pt x="0" y="437"/>
                      <a:pt x="0" y="437"/>
                      <a:pt x="0" y="437"/>
                    </a:cubicBezTo>
                    <a:cubicBezTo>
                      <a:pt x="4" y="437"/>
                      <a:pt x="4" y="437"/>
                      <a:pt x="4" y="437"/>
                    </a:cubicBezTo>
                    <a:lnTo>
                      <a:pt x="4" y="453"/>
                    </a:lnTo>
                    <a:close/>
                    <a:moveTo>
                      <a:pt x="465" y="438"/>
                    </a:moveTo>
                    <a:cubicBezTo>
                      <a:pt x="461" y="438"/>
                      <a:pt x="461" y="438"/>
                      <a:pt x="461" y="438"/>
                    </a:cubicBezTo>
                    <a:cubicBezTo>
                      <a:pt x="461" y="422"/>
                      <a:pt x="461" y="422"/>
                      <a:pt x="461" y="422"/>
                    </a:cubicBezTo>
                    <a:cubicBezTo>
                      <a:pt x="465" y="422"/>
                      <a:pt x="465" y="422"/>
                      <a:pt x="465" y="422"/>
                    </a:cubicBezTo>
                    <a:lnTo>
                      <a:pt x="465" y="438"/>
                    </a:lnTo>
                    <a:close/>
                    <a:moveTo>
                      <a:pt x="4" y="421"/>
                    </a:moveTo>
                    <a:cubicBezTo>
                      <a:pt x="0" y="421"/>
                      <a:pt x="0" y="421"/>
                      <a:pt x="0" y="421"/>
                    </a:cubicBezTo>
                    <a:cubicBezTo>
                      <a:pt x="0" y="405"/>
                      <a:pt x="0" y="405"/>
                      <a:pt x="0" y="405"/>
                    </a:cubicBezTo>
                    <a:cubicBezTo>
                      <a:pt x="4" y="405"/>
                      <a:pt x="4" y="405"/>
                      <a:pt x="4" y="405"/>
                    </a:cubicBezTo>
                    <a:lnTo>
                      <a:pt x="4" y="421"/>
                    </a:lnTo>
                    <a:close/>
                    <a:moveTo>
                      <a:pt x="465" y="406"/>
                    </a:moveTo>
                    <a:cubicBezTo>
                      <a:pt x="461" y="406"/>
                      <a:pt x="461" y="406"/>
                      <a:pt x="461" y="406"/>
                    </a:cubicBezTo>
                    <a:cubicBezTo>
                      <a:pt x="461" y="390"/>
                      <a:pt x="461" y="390"/>
                      <a:pt x="461" y="390"/>
                    </a:cubicBezTo>
                    <a:cubicBezTo>
                      <a:pt x="465" y="390"/>
                      <a:pt x="465" y="390"/>
                      <a:pt x="465" y="390"/>
                    </a:cubicBezTo>
                    <a:lnTo>
                      <a:pt x="465" y="406"/>
                    </a:lnTo>
                    <a:close/>
                    <a:moveTo>
                      <a:pt x="4" y="389"/>
                    </a:moveTo>
                    <a:cubicBezTo>
                      <a:pt x="0" y="389"/>
                      <a:pt x="0" y="389"/>
                      <a:pt x="0" y="389"/>
                    </a:cubicBezTo>
                    <a:cubicBezTo>
                      <a:pt x="0" y="373"/>
                      <a:pt x="0" y="373"/>
                      <a:pt x="0" y="373"/>
                    </a:cubicBezTo>
                    <a:cubicBezTo>
                      <a:pt x="4" y="373"/>
                      <a:pt x="4" y="373"/>
                      <a:pt x="4" y="373"/>
                    </a:cubicBezTo>
                    <a:lnTo>
                      <a:pt x="4" y="389"/>
                    </a:lnTo>
                    <a:close/>
                    <a:moveTo>
                      <a:pt x="465" y="374"/>
                    </a:moveTo>
                    <a:cubicBezTo>
                      <a:pt x="461" y="374"/>
                      <a:pt x="461" y="374"/>
                      <a:pt x="461" y="374"/>
                    </a:cubicBezTo>
                    <a:cubicBezTo>
                      <a:pt x="461" y="358"/>
                      <a:pt x="461" y="358"/>
                      <a:pt x="461" y="358"/>
                    </a:cubicBezTo>
                    <a:cubicBezTo>
                      <a:pt x="465" y="358"/>
                      <a:pt x="465" y="358"/>
                      <a:pt x="465" y="358"/>
                    </a:cubicBezTo>
                    <a:lnTo>
                      <a:pt x="465" y="374"/>
                    </a:lnTo>
                    <a:close/>
                    <a:moveTo>
                      <a:pt x="4" y="357"/>
                    </a:moveTo>
                    <a:cubicBezTo>
                      <a:pt x="0" y="357"/>
                      <a:pt x="0" y="357"/>
                      <a:pt x="0" y="357"/>
                    </a:cubicBezTo>
                    <a:cubicBezTo>
                      <a:pt x="0" y="341"/>
                      <a:pt x="0" y="341"/>
                      <a:pt x="0" y="341"/>
                    </a:cubicBezTo>
                    <a:cubicBezTo>
                      <a:pt x="4" y="341"/>
                      <a:pt x="4" y="341"/>
                      <a:pt x="4" y="341"/>
                    </a:cubicBezTo>
                    <a:lnTo>
                      <a:pt x="4" y="357"/>
                    </a:lnTo>
                    <a:close/>
                    <a:moveTo>
                      <a:pt x="465" y="342"/>
                    </a:moveTo>
                    <a:cubicBezTo>
                      <a:pt x="461" y="342"/>
                      <a:pt x="461" y="342"/>
                      <a:pt x="461" y="342"/>
                    </a:cubicBezTo>
                    <a:cubicBezTo>
                      <a:pt x="461" y="326"/>
                      <a:pt x="461" y="326"/>
                      <a:pt x="461" y="326"/>
                    </a:cubicBezTo>
                    <a:cubicBezTo>
                      <a:pt x="465" y="326"/>
                      <a:pt x="465" y="326"/>
                      <a:pt x="465" y="326"/>
                    </a:cubicBezTo>
                    <a:lnTo>
                      <a:pt x="465" y="342"/>
                    </a:lnTo>
                    <a:close/>
                    <a:moveTo>
                      <a:pt x="4" y="325"/>
                    </a:moveTo>
                    <a:cubicBezTo>
                      <a:pt x="0" y="325"/>
                      <a:pt x="0" y="325"/>
                      <a:pt x="0" y="325"/>
                    </a:cubicBezTo>
                    <a:cubicBezTo>
                      <a:pt x="0" y="309"/>
                      <a:pt x="0" y="309"/>
                      <a:pt x="0" y="309"/>
                    </a:cubicBezTo>
                    <a:cubicBezTo>
                      <a:pt x="4" y="309"/>
                      <a:pt x="4" y="309"/>
                      <a:pt x="4" y="309"/>
                    </a:cubicBezTo>
                    <a:lnTo>
                      <a:pt x="4" y="325"/>
                    </a:lnTo>
                    <a:close/>
                    <a:moveTo>
                      <a:pt x="465" y="310"/>
                    </a:moveTo>
                    <a:cubicBezTo>
                      <a:pt x="461" y="310"/>
                      <a:pt x="461" y="310"/>
                      <a:pt x="461" y="310"/>
                    </a:cubicBezTo>
                    <a:cubicBezTo>
                      <a:pt x="461" y="294"/>
                      <a:pt x="461" y="294"/>
                      <a:pt x="461" y="294"/>
                    </a:cubicBezTo>
                    <a:cubicBezTo>
                      <a:pt x="465" y="294"/>
                      <a:pt x="465" y="294"/>
                      <a:pt x="465" y="294"/>
                    </a:cubicBezTo>
                    <a:lnTo>
                      <a:pt x="465" y="310"/>
                    </a:lnTo>
                    <a:close/>
                    <a:moveTo>
                      <a:pt x="4" y="293"/>
                    </a:moveTo>
                    <a:cubicBezTo>
                      <a:pt x="0" y="293"/>
                      <a:pt x="0" y="293"/>
                      <a:pt x="0" y="293"/>
                    </a:cubicBezTo>
                    <a:cubicBezTo>
                      <a:pt x="0" y="277"/>
                      <a:pt x="0" y="277"/>
                      <a:pt x="0" y="277"/>
                    </a:cubicBezTo>
                    <a:cubicBezTo>
                      <a:pt x="4" y="277"/>
                      <a:pt x="4" y="277"/>
                      <a:pt x="4" y="277"/>
                    </a:cubicBezTo>
                    <a:lnTo>
                      <a:pt x="4" y="293"/>
                    </a:lnTo>
                    <a:close/>
                    <a:moveTo>
                      <a:pt x="465" y="278"/>
                    </a:moveTo>
                    <a:cubicBezTo>
                      <a:pt x="461" y="278"/>
                      <a:pt x="461" y="278"/>
                      <a:pt x="461" y="278"/>
                    </a:cubicBezTo>
                    <a:cubicBezTo>
                      <a:pt x="461" y="262"/>
                      <a:pt x="461" y="262"/>
                      <a:pt x="461" y="262"/>
                    </a:cubicBezTo>
                    <a:cubicBezTo>
                      <a:pt x="465" y="262"/>
                      <a:pt x="465" y="262"/>
                      <a:pt x="465" y="262"/>
                    </a:cubicBezTo>
                    <a:lnTo>
                      <a:pt x="465" y="278"/>
                    </a:lnTo>
                    <a:close/>
                    <a:moveTo>
                      <a:pt x="4" y="261"/>
                    </a:moveTo>
                    <a:cubicBezTo>
                      <a:pt x="0" y="261"/>
                      <a:pt x="0" y="261"/>
                      <a:pt x="0" y="261"/>
                    </a:cubicBezTo>
                    <a:cubicBezTo>
                      <a:pt x="0" y="245"/>
                      <a:pt x="0" y="245"/>
                      <a:pt x="0" y="245"/>
                    </a:cubicBezTo>
                    <a:cubicBezTo>
                      <a:pt x="4" y="245"/>
                      <a:pt x="4" y="245"/>
                      <a:pt x="4" y="245"/>
                    </a:cubicBezTo>
                    <a:lnTo>
                      <a:pt x="4" y="261"/>
                    </a:lnTo>
                    <a:close/>
                    <a:moveTo>
                      <a:pt x="465" y="246"/>
                    </a:moveTo>
                    <a:cubicBezTo>
                      <a:pt x="461" y="246"/>
                      <a:pt x="461" y="246"/>
                      <a:pt x="461" y="246"/>
                    </a:cubicBezTo>
                    <a:cubicBezTo>
                      <a:pt x="461" y="230"/>
                      <a:pt x="461" y="230"/>
                      <a:pt x="461" y="230"/>
                    </a:cubicBezTo>
                    <a:cubicBezTo>
                      <a:pt x="465" y="230"/>
                      <a:pt x="465" y="230"/>
                      <a:pt x="465" y="230"/>
                    </a:cubicBezTo>
                    <a:lnTo>
                      <a:pt x="465" y="246"/>
                    </a:lnTo>
                    <a:close/>
                    <a:moveTo>
                      <a:pt x="4" y="229"/>
                    </a:moveTo>
                    <a:cubicBezTo>
                      <a:pt x="0" y="229"/>
                      <a:pt x="0" y="229"/>
                      <a:pt x="0" y="229"/>
                    </a:cubicBezTo>
                    <a:cubicBezTo>
                      <a:pt x="0" y="213"/>
                      <a:pt x="0" y="213"/>
                      <a:pt x="0" y="213"/>
                    </a:cubicBezTo>
                    <a:cubicBezTo>
                      <a:pt x="4" y="213"/>
                      <a:pt x="4" y="213"/>
                      <a:pt x="4" y="213"/>
                    </a:cubicBezTo>
                    <a:lnTo>
                      <a:pt x="4" y="229"/>
                    </a:lnTo>
                    <a:close/>
                    <a:moveTo>
                      <a:pt x="465" y="214"/>
                    </a:moveTo>
                    <a:cubicBezTo>
                      <a:pt x="461" y="214"/>
                      <a:pt x="461" y="214"/>
                      <a:pt x="461" y="214"/>
                    </a:cubicBezTo>
                    <a:cubicBezTo>
                      <a:pt x="461" y="198"/>
                      <a:pt x="461" y="198"/>
                      <a:pt x="461" y="198"/>
                    </a:cubicBezTo>
                    <a:cubicBezTo>
                      <a:pt x="465" y="198"/>
                      <a:pt x="465" y="198"/>
                      <a:pt x="465" y="198"/>
                    </a:cubicBezTo>
                    <a:lnTo>
                      <a:pt x="465" y="214"/>
                    </a:lnTo>
                    <a:close/>
                    <a:moveTo>
                      <a:pt x="4" y="197"/>
                    </a:moveTo>
                    <a:cubicBezTo>
                      <a:pt x="0" y="197"/>
                      <a:pt x="0" y="197"/>
                      <a:pt x="0" y="197"/>
                    </a:cubicBezTo>
                    <a:cubicBezTo>
                      <a:pt x="0" y="181"/>
                      <a:pt x="0" y="181"/>
                      <a:pt x="0" y="181"/>
                    </a:cubicBezTo>
                    <a:cubicBezTo>
                      <a:pt x="4" y="181"/>
                      <a:pt x="4" y="181"/>
                      <a:pt x="4" y="181"/>
                    </a:cubicBezTo>
                    <a:lnTo>
                      <a:pt x="4" y="197"/>
                    </a:lnTo>
                    <a:close/>
                    <a:moveTo>
                      <a:pt x="465" y="182"/>
                    </a:moveTo>
                    <a:cubicBezTo>
                      <a:pt x="461" y="182"/>
                      <a:pt x="461" y="182"/>
                      <a:pt x="461" y="182"/>
                    </a:cubicBezTo>
                    <a:cubicBezTo>
                      <a:pt x="461" y="172"/>
                      <a:pt x="461" y="172"/>
                      <a:pt x="461" y="172"/>
                    </a:cubicBezTo>
                    <a:cubicBezTo>
                      <a:pt x="461" y="170"/>
                      <a:pt x="461" y="168"/>
                      <a:pt x="461" y="167"/>
                    </a:cubicBezTo>
                    <a:cubicBezTo>
                      <a:pt x="464" y="166"/>
                      <a:pt x="464" y="166"/>
                      <a:pt x="464" y="166"/>
                    </a:cubicBezTo>
                    <a:cubicBezTo>
                      <a:pt x="465" y="168"/>
                      <a:pt x="465" y="170"/>
                      <a:pt x="465" y="172"/>
                    </a:cubicBezTo>
                    <a:lnTo>
                      <a:pt x="465" y="182"/>
                    </a:lnTo>
                    <a:close/>
                    <a:moveTo>
                      <a:pt x="4" y="172"/>
                    </a:moveTo>
                    <a:cubicBezTo>
                      <a:pt x="0" y="172"/>
                      <a:pt x="0" y="172"/>
                      <a:pt x="0" y="172"/>
                    </a:cubicBezTo>
                    <a:cubicBezTo>
                      <a:pt x="0" y="166"/>
                      <a:pt x="1" y="161"/>
                      <a:pt x="4" y="155"/>
                    </a:cubicBezTo>
                    <a:cubicBezTo>
                      <a:pt x="8" y="157"/>
                      <a:pt x="8" y="157"/>
                      <a:pt x="8" y="157"/>
                    </a:cubicBezTo>
                    <a:cubicBezTo>
                      <a:pt x="5" y="162"/>
                      <a:pt x="4" y="167"/>
                      <a:pt x="4" y="172"/>
                    </a:cubicBezTo>
                    <a:close/>
                    <a:moveTo>
                      <a:pt x="454" y="153"/>
                    </a:moveTo>
                    <a:cubicBezTo>
                      <a:pt x="452" y="150"/>
                      <a:pt x="448" y="146"/>
                      <a:pt x="444" y="142"/>
                    </a:cubicBezTo>
                    <a:cubicBezTo>
                      <a:pt x="446" y="139"/>
                      <a:pt x="446" y="139"/>
                      <a:pt x="446" y="139"/>
                    </a:cubicBezTo>
                    <a:cubicBezTo>
                      <a:pt x="451" y="143"/>
                      <a:pt x="455" y="147"/>
                      <a:pt x="458" y="151"/>
                    </a:cubicBezTo>
                    <a:lnTo>
                      <a:pt x="454" y="153"/>
                    </a:lnTo>
                    <a:close/>
                    <a:moveTo>
                      <a:pt x="18" y="145"/>
                    </a:moveTo>
                    <a:cubicBezTo>
                      <a:pt x="15" y="142"/>
                      <a:pt x="15" y="142"/>
                      <a:pt x="15" y="142"/>
                    </a:cubicBezTo>
                    <a:cubicBezTo>
                      <a:pt x="18" y="139"/>
                      <a:pt x="22" y="136"/>
                      <a:pt x="27" y="132"/>
                    </a:cubicBezTo>
                    <a:cubicBezTo>
                      <a:pt x="30" y="135"/>
                      <a:pt x="30" y="135"/>
                      <a:pt x="30" y="135"/>
                    </a:cubicBezTo>
                    <a:cubicBezTo>
                      <a:pt x="25" y="139"/>
                      <a:pt x="21" y="142"/>
                      <a:pt x="18" y="145"/>
                    </a:cubicBezTo>
                    <a:close/>
                    <a:moveTo>
                      <a:pt x="431" y="132"/>
                    </a:moveTo>
                    <a:cubicBezTo>
                      <a:pt x="418" y="124"/>
                      <a:pt x="418" y="124"/>
                      <a:pt x="418" y="124"/>
                    </a:cubicBezTo>
                    <a:cubicBezTo>
                      <a:pt x="420" y="120"/>
                      <a:pt x="420" y="120"/>
                      <a:pt x="420" y="120"/>
                    </a:cubicBezTo>
                    <a:cubicBezTo>
                      <a:pt x="433" y="129"/>
                      <a:pt x="433" y="129"/>
                      <a:pt x="433" y="129"/>
                    </a:cubicBezTo>
                    <a:lnTo>
                      <a:pt x="431" y="132"/>
                    </a:lnTo>
                    <a:close/>
                    <a:moveTo>
                      <a:pt x="43" y="126"/>
                    </a:moveTo>
                    <a:cubicBezTo>
                      <a:pt x="41" y="123"/>
                      <a:pt x="41" y="123"/>
                      <a:pt x="41" y="123"/>
                    </a:cubicBezTo>
                    <a:cubicBezTo>
                      <a:pt x="54" y="115"/>
                      <a:pt x="54" y="115"/>
                      <a:pt x="54" y="115"/>
                    </a:cubicBezTo>
                    <a:cubicBezTo>
                      <a:pt x="56" y="118"/>
                      <a:pt x="56" y="118"/>
                      <a:pt x="56" y="118"/>
                    </a:cubicBezTo>
                    <a:lnTo>
                      <a:pt x="43" y="126"/>
                    </a:lnTo>
                    <a:close/>
                    <a:moveTo>
                      <a:pt x="404" y="115"/>
                    </a:moveTo>
                    <a:cubicBezTo>
                      <a:pt x="391" y="106"/>
                      <a:pt x="391" y="106"/>
                      <a:pt x="391" y="106"/>
                    </a:cubicBezTo>
                    <a:cubicBezTo>
                      <a:pt x="393" y="103"/>
                      <a:pt x="393" y="103"/>
                      <a:pt x="393" y="103"/>
                    </a:cubicBezTo>
                    <a:cubicBezTo>
                      <a:pt x="407" y="111"/>
                      <a:pt x="407" y="111"/>
                      <a:pt x="407" y="111"/>
                    </a:cubicBezTo>
                    <a:lnTo>
                      <a:pt x="404" y="115"/>
                    </a:lnTo>
                    <a:close/>
                    <a:moveTo>
                      <a:pt x="70" y="109"/>
                    </a:moveTo>
                    <a:cubicBezTo>
                      <a:pt x="68" y="106"/>
                      <a:pt x="68" y="106"/>
                      <a:pt x="68" y="106"/>
                    </a:cubicBezTo>
                    <a:cubicBezTo>
                      <a:pt x="81" y="97"/>
                      <a:pt x="81" y="97"/>
                      <a:pt x="81" y="97"/>
                    </a:cubicBezTo>
                    <a:cubicBezTo>
                      <a:pt x="83" y="101"/>
                      <a:pt x="83" y="101"/>
                      <a:pt x="83" y="101"/>
                    </a:cubicBezTo>
                    <a:lnTo>
                      <a:pt x="70" y="109"/>
                    </a:lnTo>
                    <a:close/>
                    <a:moveTo>
                      <a:pt x="378" y="97"/>
                    </a:moveTo>
                    <a:cubicBezTo>
                      <a:pt x="364" y="89"/>
                      <a:pt x="364" y="89"/>
                      <a:pt x="364" y="89"/>
                    </a:cubicBezTo>
                    <a:cubicBezTo>
                      <a:pt x="366" y="85"/>
                      <a:pt x="366" y="85"/>
                      <a:pt x="366" y="85"/>
                    </a:cubicBezTo>
                    <a:cubicBezTo>
                      <a:pt x="380" y="94"/>
                      <a:pt x="380" y="94"/>
                      <a:pt x="380" y="94"/>
                    </a:cubicBezTo>
                    <a:lnTo>
                      <a:pt x="378" y="97"/>
                    </a:lnTo>
                    <a:close/>
                    <a:moveTo>
                      <a:pt x="97" y="92"/>
                    </a:moveTo>
                    <a:cubicBezTo>
                      <a:pt x="95" y="89"/>
                      <a:pt x="95" y="89"/>
                      <a:pt x="95" y="89"/>
                    </a:cubicBezTo>
                    <a:cubicBezTo>
                      <a:pt x="108" y="80"/>
                      <a:pt x="108" y="80"/>
                      <a:pt x="108" y="80"/>
                    </a:cubicBezTo>
                    <a:cubicBezTo>
                      <a:pt x="110" y="84"/>
                      <a:pt x="110" y="84"/>
                      <a:pt x="110" y="84"/>
                    </a:cubicBezTo>
                    <a:lnTo>
                      <a:pt x="97" y="92"/>
                    </a:lnTo>
                    <a:close/>
                    <a:moveTo>
                      <a:pt x="351" y="80"/>
                    </a:moveTo>
                    <a:cubicBezTo>
                      <a:pt x="337" y="71"/>
                      <a:pt x="337" y="71"/>
                      <a:pt x="337" y="71"/>
                    </a:cubicBezTo>
                    <a:cubicBezTo>
                      <a:pt x="340" y="68"/>
                      <a:pt x="340" y="68"/>
                      <a:pt x="340" y="68"/>
                    </a:cubicBezTo>
                    <a:cubicBezTo>
                      <a:pt x="353" y="77"/>
                      <a:pt x="353" y="77"/>
                      <a:pt x="353" y="77"/>
                    </a:cubicBezTo>
                    <a:lnTo>
                      <a:pt x="351" y="80"/>
                    </a:lnTo>
                    <a:close/>
                    <a:moveTo>
                      <a:pt x="124" y="75"/>
                    </a:moveTo>
                    <a:cubicBezTo>
                      <a:pt x="122" y="72"/>
                      <a:pt x="122" y="72"/>
                      <a:pt x="122" y="72"/>
                    </a:cubicBezTo>
                    <a:cubicBezTo>
                      <a:pt x="135" y="63"/>
                      <a:pt x="135" y="63"/>
                      <a:pt x="135" y="63"/>
                    </a:cubicBezTo>
                    <a:cubicBezTo>
                      <a:pt x="137" y="67"/>
                      <a:pt x="137" y="67"/>
                      <a:pt x="137" y="67"/>
                    </a:cubicBezTo>
                    <a:lnTo>
                      <a:pt x="124" y="75"/>
                    </a:lnTo>
                    <a:close/>
                    <a:moveTo>
                      <a:pt x="324" y="62"/>
                    </a:moveTo>
                    <a:cubicBezTo>
                      <a:pt x="310" y="54"/>
                      <a:pt x="310" y="54"/>
                      <a:pt x="310" y="54"/>
                    </a:cubicBezTo>
                    <a:cubicBezTo>
                      <a:pt x="313" y="50"/>
                      <a:pt x="313" y="50"/>
                      <a:pt x="313" y="50"/>
                    </a:cubicBezTo>
                    <a:cubicBezTo>
                      <a:pt x="326" y="59"/>
                      <a:pt x="326" y="59"/>
                      <a:pt x="326" y="59"/>
                    </a:cubicBezTo>
                    <a:lnTo>
                      <a:pt x="324" y="62"/>
                    </a:lnTo>
                    <a:close/>
                    <a:moveTo>
                      <a:pt x="151" y="58"/>
                    </a:moveTo>
                    <a:cubicBezTo>
                      <a:pt x="149" y="55"/>
                      <a:pt x="149" y="55"/>
                      <a:pt x="149" y="55"/>
                    </a:cubicBezTo>
                    <a:cubicBezTo>
                      <a:pt x="162" y="46"/>
                      <a:pt x="162" y="46"/>
                      <a:pt x="162" y="46"/>
                    </a:cubicBezTo>
                    <a:cubicBezTo>
                      <a:pt x="165" y="50"/>
                      <a:pt x="165" y="50"/>
                      <a:pt x="165" y="50"/>
                    </a:cubicBezTo>
                    <a:lnTo>
                      <a:pt x="151" y="58"/>
                    </a:lnTo>
                    <a:close/>
                    <a:moveTo>
                      <a:pt x="297" y="45"/>
                    </a:moveTo>
                    <a:cubicBezTo>
                      <a:pt x="284" y="36"/>
                      <a:pt x="284" y="36"/>
                      <a:pt x="284" y="36"/>
                    </a:cubicBezTo>
                    <a:cubicBezTo>
                      <a:pt x="286" y="33"/>
                      <a:pt x="286" y="33"/>
                      <a:pt x="286" y="33"/>
                    </a:cubicBezTo>
                    <a:cubicBezTo>
                      <a:pt x="299" y="42"/>
                      <a:pt x="299" y="42"/>
                      <a:pt x="299" y="42"/>
                    </a:cubicBezTo>
                    <a:lnTo>
                      <a:pt x="297" y="45"/>
                    </a:lnTo>
                    <a:close/>
                    <a:moveTo>
                      <a:pt x="178" y="41"/>
                    </a:moveTo>
                    <a:cubicBezTo>
                      <a:pt x="176" y="38"/>
                      <a:pt x="176" y="38"/>
                      <a:pt x="176" y="38"/>
                    </a:cubicBezTo>
                    <a:cubicBezTo>
                      <a:pt x="189" y="29"/>
                      <a:pt x="189" y="29"/>
                      <a:pt x="189" y="29"/>
                    </a:cubicBezTo>
                    <a:cubicBezTo>
                      <a:pt x="192" y="32"/>
                      <a:pt x="192" y="32"/>
                      <a:pt x="192" y="32"/>
                    </a:cubicBezTo>
                    <a:lnTo>
                      <a:pt x="178" y="41"/>
                    </a:lnTo>
                    <a:close/>
                    <a:moveTo>
                      <a:pt x="270" y="28"/>
                    </a:moveTo>
                    <a:cubicBezTo>
                      <a:pt x="257" y="19"/>
                      <a:pt x="257" y="19"/>
                      <a:pt x="257" y="19"/>
                    </a:cubicBezTo>
                    <a:cubicBezTo>
                      <a:pt x="259" y="16"/>
                      <a:pt x="259" y="16"/>
                      <a:pt x="259" y="16"/>
                    </a:cubicBezTo>
                    <a:cubicBezTo>
                      <a:pt x="272" y="24"/>
                      <a:pt x="272" y="24"/>
                      <a:pt x="272" y="24"/>
                    </a:cubicBezTo>
                    <a:lnTo>
                      <a:pt x="270" y="28"/>
                    </a:lnTo>
                    <a:close/>
                    <a:moveTo>
                      <a:pt x="205" y="24"/>
                    </a:moveTo>
                    <a:cubicBezTo>
                      <a:pt x="203" y="20"/>
                      <a:pt x="203" y="20"/>
                      <a:pt x="203" y="20"/>
                    </a:cubicBezTo>
                    <a:cubicBezTo>
                      <a:pt x="216" y="12"/>
                      <a:pt x="216" y="12"/>
                      <a:pt x="216" y="12"/>
                    </a:cubicBezTo>
                    <a:cubicBezTo>
                      <a:pt x="219" y="15"/>
                      <a:pt x="219" y="15"/>
                      <a:pt x="219" y="15"/>
                    </a:cubicBezTo>
                    <a:lnTo>
                      <a:pt x="205" y="24"/>
                    </a:lnTo>
                    <a:close/>
                    <a:moveTo>
                      <a:pt x="243" y="10"/>
                    </a:moveTo>
                    <a:cubicBezTo>
                      <a:pt x="235" y="5"/>
                      <a:pt x="235" y="5"/>
                      <a:pt x="235" y="5"/>
                    </a:cubicBezTo>
                    <a:cubicBezTo>
                      <a:pt x="232" y="7"/>
                      <a:pt x="232" y="7"/>
                      <a:pt x="232" y="7"/>
                    </a:cubicBezTo>
                    <a:cubicBezTo>
                      <a:pt x="230" y="3"/>
                      <a:pt x="230" y="3"/>
                      <a:pt x="230" y="3"/>
                    </a:cubicBezTo>
                    <a:cubicBezTo>
                      <a:pt x="235" y="0"/>
                      <a:pt x="235" y="0"/>
                      <a:pt x="235" y="0"/>
                    </a:cubicBezTo>
                    <a:cubicBezTo>
                      <a:pt x="246" y="7"/>
                      <a:pt x="246" y="7"/>
                      <a:pt x="246" y="7"/>
                    </a:cubicBezTo>
                    <a:lnTo>
                      <a:pt x="243" y="1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Line 7"/>
              <p:cNvSpPr>
                <a:spLocks noChangeShapeType="1"/>
              </p:cNvSpPr>
              <p:nvPr/>
            </p:nvSpPr>
            <p:spPr bwMode="auto">
              <a:xfrm>
                <a:off x="3827" y="1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Line 8"/>
              <p:cNvSpPr>
                <a:spLocks noChangeShapeType="1"/>
              </p:cNvSpPr>
              <p:nvPr/>
            </p:nvSpPr>
            <p:spPr bwMode="auto">
              <a:xfrm>
                <a:off x="3827" y="1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 name="组合 4"/>
            <p:cNvGrpSpPr/>
            <p:nvPr/>
          </p:nvGrpSpPr>
          <p:grpSpPr>
            <a:xfrm>
              <a:off x="4856358" y="2042552"/>
              <a:ext cx="2632077" cy="830997"/>
              <a:chOff x="3112955" y="2372455"/>
              <a:chExt cx="2632077" cy="830997"/>
            </a:xfrm>
          </p:grpSpPr>
          <p:sp>
            <p:nvSpPr>
              <p:cNvPr id="7" name="矩形 6"/>
              <p:cNvSpPr/>
              <p:nvPr/>
            </p:nvSpPr>
            <p:spPr>
              <a:xfrm>
                <a:off x="3227872" y="2422226"/>
                <a:ext cx="2517160" cy="707886"/>
              </a:xfrm>
              <a:prstGeom prst="rect">
                <a:avLst/>
              </a:prstGeom>
            </p:spPr>
            <p:txBody>
              <a:bodyPr wrap="square">
                <a:spAutoFit/>
              </a:bodyPr>
              <a:lstStyle/>
              <a:p>
                <a:endParaRPr lang="zh-CN" altLang="en-US" sz="4000" dirty="0">
                  <a:solidFill>
                    <a:schemeClr val="bg1"/>
                  </a:solidFill>
                  <a:latin typeface="Futura Md BT" panose="020B0602020204020303" pitchFamily="34" charset="0"/>
                  <a:ea typeface="微软雅黑" panose="020B0503020204020204" charset="-122"/>
                </a:endParaRPr>
              </a:p>
            </p:txBody>
          </p:sp>
          <p:sp>
            <p:nvSpPr>
              <p:cNvPr id="8" name="矩形 7"/>
              <p:cNvSpPr/>
              <p:nvPr/>
            </p:nvSpPr>
            <p:spPr>
              <a:xfrm>
                <a:off x="3112955" y="2372455"/>
                <a:ext cx="1316467" cy="830997"/>
              </a:xfrm>
              <a:prstGeom prst="rect">
                <a:avLst/>
              </a:prstGeom>
            </p:spPr>
            <p:txBody>
              <a:bodyPr wrap="square">
                <a:spAutoFit/>
              </a:bodyPr>
              <a:lstStyle/>
              <a:p>
                <a:pPr algn="ctr">
                  <a:defRPr/>
                </a:pPr>
                <a:endParaRPr lang="zh-CN" altLang="en-US" sz="4800" kern="0" dirty="0">
                  <a:gradFill>
                    <a:gsLst>
                      <a:gs pos="90000">
                        <a:prstClr val="white"/>
                      </a:gs>
                      <a:gs pos="30000">
                        <a:prstClr val="white"/>
                      </a:gs>
                    </a:gsLst>
                    <a:lin ang="5400000" scaled="1"/>
                  </a:gradFill>
                  <a:latin typeface="Akzidenz-Grotesk BQ Condensed" pitchFamily="2" charset="0"/>
                </a:endParaRPr>
              </a:p>
            </p:txBody>
          </p:sp>
        </p:grpSp>
      </p:grpSp>
      <p:sp>
        <p:nvSpPr>
          <p:cNvPr id="14" name="文本框 13"/>
          <p:cNvSpPr txBox="1"/>
          <p:nvPr/>
        </p:nvSpPr>
        <p:spPr>
          <a:xfrm>
            <a:off x="1623466" y="4425514"/>
            <a:ext cx="9212778" cy="769441"/>
          </a:xfrm>
          <a:prstGeom prst="rect">
            <a:avLst/>
          </a:prstGeom>
          <a:noFill/>
        </p:spPr>
        <p:txBody>
          <a:bodyPr wrap="none" rtlCol="0">
            <a:spAutoFit/>
          </a:bodyPr>
          <a:lstStyle/>
          <a:p>
            <a:r>
              <a:rPr lang="zh-CN" altLang="en-US" sz="4400" b="1" dirty="0">
                <a:solidFill>
                  <a:srgbClr val="004B7D"/>
                </a:solidFill>
                <a:latin typeface="微软雅黑" panose="020B0503020204020204" charset="-122"/>
                <a:ea typeface="微软雅黑" panose="020B0503020204020204" charset="-122"/>
              </a:rPr>
              <a:t>如何更好地开展班组长安全管理工作</a:t>
            </a:r>
          </a:p>
        </p:txBody>
      </p:sp>
      <p:grpSp>
        <p:nvGrpSpPr>
          <p:cNvPr id="15" name="组合 14"/>
          <p:cNvGrpSpPr/>
          <p:nvPr/>
        </p:nvGrpSpPr>
        <p:grpSpPr>
          <a:xfrm>
            <a:off x="1648192" y="5824024"/>
            <a:ext cx="8906526" cy="424377"/>
            <a:chOff x="1648192" y="5824024"/>
            <a:chExt cx="8906526" cy="424377"/>
          </a:xfrm>
        </p:grpSpPr>
        <p:sp>
          <p:nvSpPr>
            <p:cNvPr id="16" name="圆角矩形 15"/>
            <p:cNvSpPr/>
            <p:nvPr/>
          </p:nvSpPr>
          <p:spPr>
            <a:xfrm>
              <a:off x="1648192"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圆角矩形 16"/>
            <p:cNvSpPr/>
            <p:nvPr/>
          </p:nvSpPr>
          <p:spPr>
            <a:xfrm>
              <a:off x="3893820"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圆角矩形 19"/>
            <p:cNvSpPr/>
            <p:nvPr/>
          </p:nvSpPr>
          <p:spPr>
            <a:xfrm>
              <a:off x="6135118"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圆角矩形 20"/>
            <p:cNvSpPr/>
            <p:nvPr/>
          </p:nvSpPr>
          <p:spPr>
            <a:xfrm>
              <a:off x="8383018"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
        <p:nvSpPr>
          <p:cNvPr id="23" name="work-tools-cross_53063">
            <a:extLst>
              <a:ext uri="{FF2B5EF4-FFF2-40B4-BE49-F238E27FC236}">
                <a16:creationId xmlns:a16="http://schemas.microsoft.com/office/drawing/2014/main" id="{D5E23087-5EFA-4644-8E11-52B9CDD38421}"/>
              </a:ext>
            </a:extLst>
          </p:cNvPr>
          <p:cNvSpPr>
            <a:spLocks noChangeAspect="1"/>
          </p:cNvSpPr>
          <p:nvPr/>
        </p:nvSpPr>
        <p:spPr bwMode="auto">
          <a:xfrm>
            <a:off x="5514591" y="1002087"/>
            <a:ext cx="1191666" cy="1189872"/>
          </a:xfrm>
          <a:custGeom>
            <a:avLst/>
            <a:gdLst>
              <a:gd name="T0" fmla="*/ 2267 w 4533"/>
              <a:gd name="T1" fmla="*/ 0 h 4533"/>
              <a:gd name="T2" fmla="*/ 0 w 4533"/>
              <a:gd name="T3" fmla="*/ 2267 h 4533"/>
              <a:gd name="T4" fmla="*/ 2267 w 4533"/>
              <a:gd name="T5" fmla="*/ 4533 h 4533"/>
              <a:gd name="T6" fmla="*/ 4533 w 4533"/>
              <a:gd name="T7" fmla="*/ 2267 h 4533"/>
              <a:gd name="T8" fmla="*/ 2267 w 4533"/>
              <a:gd name="T9" fmla="*/ 0 h 4533"/>
              <a:gd name="T10" fmla="*/ 2262 w 4533"/>
              <a:gd name="T11" fmla="*/ 3755 h 4533"/>
              <a:gd name="T12" fmla="*/ 1958 w 4533"/>
              <a:gd name="T13" fmla="*/ 3451 h 4533"/>
              <a:gd name="T14" fmla="*/ 2262 w 4533"/>
              <a:gd name="T15" fmla="*/ 3147 h 4533"/>
              <a:gd name="T16" fmla="*/ 2566 w 4533"/>
              <a:gd name="T17" fmla="*/ 3451 h 4533"/>
              <a:gd name="T18" fmla="*/ 2262 w 4533"/>
              <a:gd name="T19" fmla="*/ 3755 h 4533"/>
              <a:gd name="T20" fmla="*/ 2738 w 4533"/>
              <a:gd name="T21" fmla="*/ 2262 h 4533"/>
              <a:gd name="T22" fmla="*/ 2520 w 4533"/>
              <a:gd name="T23" fmla="*/ 2663 h 4533"/>
              <a:gd name="T24" fmla="*/ 2520 w 4533"/>
              <a:gd name="T25" fmla="*/ 2808 h 4533"/>
              <a:gd name="T26" fmla="*/ 2453 w 4533"/>
              <a:gd name="T27" fmla="*/ 2875 h 4533"/>
              <a:gd name="T28" fmla="*/ 2092 w 4533"/>
              <a:gd name="T29" fmla="*/ 2875 h 4533"/>
              <a:gd name="T30" fmla="*/ 2025 w 4533"/>
              <a:gd name="T31" fmla="*/ 2808 h 4533"/>
              <a:gd name="T32" fmla="*/ 2025 w 4533"/>
              <a:gd name="T33" fmla="*/ 2663 h 4533"/>
              <a:gd name="T34" fmla="*/ 2388 w 4533"/>
              <a:gd name="T35" fmla="*/ 1918 h 4533"/>
              <a:gd name="T36" fmla="*/ 2605 w 4533"/>
              <a:gd name="T37" fmla="*/ 1521 h 4533"/>
              <a:gd name="T38" fmla="*/ 2272 w 4533"/>
              <a:gd name="T39" fmla="*/ 1273 h 4533"/>
              <a:gd name="T40" fmla="*/ 1943 w 4533"/>
              <a:gd name="T41" fmla="*/ 1519 h 4533"/>
              <a:gd name="T42" fmla="*/ 1932 w 4533"/>
              <a:gd name="T43" fmla="*/ 1668 h 4533"/>
              <a:gd name="T44" fmla="*/ 1909 w 4533"/>
              <a:gd name="T45" fmla="*/ 1714 h 4533"/>
              <a:gd name="T46" fmla="*/ 1859 w 4533"/>
              <a:gd name="T47" fmla="*/ 1729 h 4533"/>
              <a:gd name="T48" fmla="*/ 1498 w 4533"/>
              <a:gd name="T49" fmla="*/ 1693 h 4533"/>
              <a:gd name="T50" fmla="*/ 1438 w 4533"/>
              <a:gd name="T51" fmla="*/ 1622 h 4533"/>
              <a:gd name="T52" fmla="*/ 1449 w 4533"/>
              <a:gd name="T53" fmla="*/ 1480 h 4533"/>
              <a:gd name="T54" fmla="*/ 2276 w 4533"/>
              <a:gd name="T55" fmla="*/ 779 h 4533"/>
              <a:gd name="T56" fmla="*/ 2874 w 4533"/>
              <a:gd name="T57" fmla="*/ 978 h 4533"/>
              <a:gd name="T58" fmla="*/ 3100 w 4533"/>
              <a:gd name="T59" fmla="*/ 1524 h 4533"/>
              <a:gd name="T60" fmla="*/ 2738 w 4533"/>
              <a:gd name="T61" fmla="*/ 2262 h 4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33" h="4533">
                <a:moveTo>
                  <a:pt x="2267" y="0"/>
                </a:moveTo>
                <a:cubicBezTo>
                  <a:pt x="1015" y="0"/>
                  <a:pt x="0" y="1015"/>
                  <a:pt x="0" y="2267"/>
                </a:cubicBezTo>
                <a:cubicBezTo>
                  <a:pt x="0" y="3519"/>
                  <a:pt x="1015" y="4533"/>
                  <a:pt x="2267" y="4533"/>
                </a:cubicBezTo>
                <a:cubicBezTo>
                  <a:pt x="3519" y="4533"/>
                  <a:pt x="4533" y="3519"/>
                  <a:pt x="4533" y="2267"/>
                </a:cubicBezTo>
                <a:cubicBezTo>
                  <a:pt x="4533" y="1015"/>
                  <a:pt x="3519" y="0"/>
                  <a:pt x="2267" y="0"/>
                </a:cubicBezTo>
                <a:close/>
                <a:moveTo>
                  <a:pt x="2262" y="3755"/>
                </a:moveTo>
                <a:cubicBezTo>
                  <a:pt x="2094" y="3755"/>
                  <a:pt x="1958" y="3618"/>
                  <a:pt x="1958" y="3451"/>
                </a:cubicBezTo>
                <a:cubicBezTo>
                  <a:pt x="1958" y="3283"/>
                  <a:pt x="2094" y="3147"/>
                  <a:pt x="2262" y="3147"/>
                </a:cubicBezTo>
                <a:cubicBezTo>
                  <a:pt x="2429" y="3147"/>
                  <a:pt x="2566" y="3283"/>
                  <a:pt x="2566" y="3451"/>
                </a:cubicBezTo>
                <a:cubicBezTo>
                  <a:pt x="2566" y="3618"/>
                  <a:pt x="2429" y="3755"/>
                  <a:pt x="2262" y="3755"/>
                </a:cubicBezTo>
                <a:close/>
                <a:moveTo>
                  <a:pt x="2738" y="2262"/>
                </a:moveTo>
                <a:cubicBezTo>
                  <a:pt x="2607" y="2385"/>
                  <a:pt x="2520" y="2466"/>
                  <a:pt x="2520" y="2663"/>
                </a:cubicBezTo>
                <a:lnTo>
                  <a:pt x="2520" y="2808"/>
                </a:lnTo>
                <a:cubicBezTo>
                  <a:pt x="2520" y="2845"/>
                  <a:pt x="2490" y="2875"/>
                  <a:pt x="2453" y="2875"/>
                </a:cubicBezTo>
                <a:lnTo>
                  <a:pt x="2092" y="2875"/>
                </a:lnTo>
                <a:cubicBezTo>
                  <a:pt x="2055" y="2875"/>
                  <a:pt x="2025" y="2845"/>
                  <a:pt x="2025" y="2808"/>
                </a:cubicBezTo>
                <a:lnTo>
                  <a:pt x="2025" y="2663"/>
                </a:lnTo>
                <a:cubicBezTo>
                  <a:pt x="2025" y="2259"/>
                  <a:pt x="2235" y="2062"/>
                  <a:pt x="2388" y="1918"/>
                </a:cubicBezTo>
                <a:cubicBezTo>
                  <a:pt x="2519" y="1796"/>
                  <a:pt x="2605" y="1715"/>
                  <a:pt x="2605" y="1521"/>
                </a:cubicBezTo>
                <a:cubicBezTo>
                  <a:pt x="2605" y="1460"/>
                  <a:pt x="2605" y="1273"/>
                  <a:pt x="2272" y="1273"/>
                </a:cubicBezTo>
                <a:cubicBezTo>
                  <a:pt x="1961" y="1273"/>
                  <a:pt x="1948" y="1445"/>
                  <a:pt x="1943" y="1519"/>
                </a:cubicBezTo>
                <a:lnTo>
                  <a:pt x="1932" y="1668"/>
                </a:lnTo>
                <a:cubicBezTo>
                  <a:pt x="1931" y="1686"/>
                  <a:pt x="1922" y="1702"/>
                  <a:pt x="1909" y="1714"/>
                </a:cubicBezTo>
                <a:cubicBezTo>
                  <a:pt x="1895" y="1726"/>
                  <a:pt x="1877" y="1731"/>
                  <a:pt x="1859" y="1729"/>
                </a:cubicBezTo>
                <a:lnTo>
                  <a:pt x="1498" y="1693"/>
                </a:lnTo>
                <a:cubicBezTo>
                  <a:pt x="1462" y="1690"/>
                  <a:pt x="1436" y="1658"/>
                  <a:pt x="1438" y="1622"/>
                </a:cubicBezTo>
                <a:lnTo>
                  <a:pt x="1449" y="1480"/>
                </a:lnTo>
                <a:cubicBezTo>
                  <a:pt x="1481" y="1054"/>
                  <a:pt x="1806" y="779"/>
                  <a:pt x="2276" y="779"/>
                </a:cubicBezTo>
                <a:cubicBezTo>
                  <a:pt x="2522" y="779"/>
                  <a:pt x="2729" y="848"/>
                  <a:pt x="2874" y="978"/>
                </a:cubicBezTo>
                <a:cubicBezTo>
                  <a:pt x="3022" y="1110"/>
                  <a:pt x="3100" y="1299"/>
                  <a:pt x="3100" y="1524"/>
                </a:cubicBezTo>
                <a:cubicBezTo>
                  <a:pt x="3100" y="1924"/>
                  <a:pt x="2891" y="2119"/>
                  <a:pt x="2738" y="2262"/>
                </a:cubicBezTo>
                <a:close/>
              </a:path>
            </a:pathLst>
          </a:custGeom>
          <a:solidFill>
            <a:schemeClr val="bg1"/>
          </a:solidFill>
          <a:ln>
            <a:noFill/>
          </a:ln>
        </p:spPr>
        <p:txBody>
          <a:bodyPr/>
          <a:lstStyle/>
          <a:p>
            <a:endParaRPr lang="zh-CN" altLang="en-US"/>
          </a:p>
        </p:txBody>
      </p:sp>
      <p:sp>
        <p:nvSpPr>
          <p:cNvPr id="24" name="文本框 23">
            <a:extLst>
              <a:ext uri="{FF2B5EF4-FFF2-40B4-BE49-F238E27FC236}">
                <a16:creationId xmlns:a16="http://schemas.microsoft.com/office/drawing/2014/main" id="{7AC581F0-6D18-41A0-B60F-F1BF7F3437B5}"/>
              </a:ext>
            </a:extLst>
          </p:cNvPr>
          <p:cNvSpPr txBox="1"/>
          <p:nvPr/>
        </p:nvSpPr>
        <p:spPr>
          <a:xfrm>
            <a:off x="5453834" y="2495921"/>
            <a:ext cx="1313180" cy="769441"/>
          </a:xfrm>
          <a:prstGeom prst="rect">
            <a:avLst/>
          </a:prstGeom>
          <a:noFill/>
        </p:spPr>
        <p:txBody>
          <a:bodyPr wrap="none" rtlCol="0">
            <a:spAutoFit/>
          </a:bodyPr>
          <a:lstStyle/>
          <a:p>
            <a:r>
              <a:rPr lang="zh-CN" altLang="en-US" sz="4400" b="1" dirty="0">
                <a:solidFill>
                  <a:schemeClr val="bg1"/>
                </a:solidFill>
                <a:latin typeface="微软雅黑" panose="020B0503020204020204" charset="-122"/>
                <a:ea typeface="微软雅黑" panose="020B0503020204020204" charset="-122"/>
              </a:rPr>
              <a:t>思考</a:t>
            </a:r>
          </a:p>
        </p:txBody>
      </p:sp>
    </p:spTree>
    <p:extLst>
      <p:ext uri="{BB962C8B-B14F-4D97-AF65-F5344CB8AC3E}">
        <p14:creationId xmlns:p14="http://schemas.microsoft.com/office/powerpoint/2010/main" val="4049435774"/>
      </p:ext>
    </p:extLst>
  </p:cSld>
  <p:clrMapOvr>
    <a:masterClrMapping/>
  </p:clrMapOvr>
  <mc:AlternateContent xmlns:mc="http://schemas.openxmlformats.org/markup-compatibility/2006" xmlns:p14="http://schemas.microsoft.com/office/powerpoint/2010/main">
    <mc:Choice Requires="p14">
      <p:transition spd="slow" p14:dur="900" advTm="2855">
        <p14:warp dir="in"/>
      </p:transition>
    </mc:Choice>
    <mc:Fallback xmlns="">
      <p:transition spd="slow" advTm="2855">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如何当好班长</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nvGrpSpPr>
          <p:cNvPr id="58" name="组合 57">
            <a:extLst>
              <a:ext uri="{FF2B5EF4-FFF2-40B4-BE49-F238E27FC236}">
                <a16:creationId xmlns:a16="http://schemas.microsoft.com/office/drawing/2014/main" id="{DAC14818-8617-4569-86C4-9FE9FC07896B}"/>
              </a:ext>
            </a:extLst>
          </p:cNvPr>
          <p:cNvGrpSpPr/>
          <p:nvPr/>
        </p:nvGrpSpPr>
        <p:grpSpPr>
          <a:xfrm>
            <a:off x="1916189" y="2050203"/>
            <a:ext cx="2829669" cy="3072576"/>
            <a:chOff x="3512460" y="1782912"/>
            <a:chExt cx="2122252" cy="2303721"/>
          </a:xfrm>
        </p:grpSpPr>
        <p:sp>
          <p:nvSpPr>
            <p:cNvPr id="64" name="Freeform 84">
              <a:extLst>
                <a:ext uri="{FF2B5EF4-FFF2-40B4-BE49-F238E27FC236}">
                  <a16:creationId xmlns:a16="http://schemas.microsoft.com/office/drawing/2014/main" id="{2CD18688-932B-4480-A5AF-F9CF877EA7CC}"/>
                </a:ext>
              </a:extLst>
            </p:cNvPr>
            <p:cNvSpPr/>
            <p:nvPr/>
          </p:nvSpPr>
          <p:spPr bwMode="auto">
            <a:xfrm rot="2700000">
              <a:off x="4406280" y="2858200"/>
              <a:ext cx="1312236" cy="1144629"/>
            </a:xfrm>
            <a:custGeom>
              <a:avLst/>
              <a:gdLst>
                <a:gd name="T0" fmla="*/ 229 w 272"/>
                <a:gd name="T1" fmla="*/ 42 h 237"/>
                <a:gd name="T2" fmla="*/ 77 w 272"/>
                <a:gd name="T3" fmla="*/ 42 h 237"/>
                <a:gd name="T4" fmla="*/ 0 w 272"/>
                <a:gd name="T5" fmla="*/ 118 h 237"/>
                <a:gd name="T6" fmla="*/ 77 w 272"/>
                <a:gd name="T7" fmla="*/ 195 h 237"/>
                <a:gd name="T8" fmla="*/ 229 w 272"/>
                <a:gd name="T9" fmla="*/ 195 h 237"/>
                <a:gd name="T10" fmla="*/ 229 w 272"/>
                <a:gd name="T11" fmla="*/ 42 h 237"/>
              </a:gdLst>
              <a:ahLst/>
              <a:cxnLst>
                <a:cxn ang="0">
                  <a:pos x="T0" y="T1"/>
                </a:cxn>
                <a:cxn ang="0">
                  <a:pos x="T2" y="T3"/>
                </a:cxn>
                <a:cxn ang="0">
                  <a:pos x="T4" y="T5"/>
                </a:cxn>
                <a:cxn ang="0">
                  <a:pos x="T6" y="T7"/>
                </a:cxn>
                <a:cxn ang="0">
                  <a:pos x="T8" y="T9"/>
                </a:cxn>
                <a:cxn ang="0">
                  <a:pos x="T10" y="T11"/>
                </a:cxn>
              </a:cxnLst>
              <a:rect l="0" t="0" r="r" b="b"/>
              <a:pathLst>
                <a:path w="272" h="237">
                  <a:moveTo>
                    <a:pt x="229" y="42"/>
                  </a:moveTo>
                  <a:cubicBezTo>
                    <a:pt x="187" y="0"/>
                    <a:pt x="119" y="0"/>
                    <a:pt x="77" y="42"/>
                  </a:cubicBezTo>
                  <a:cubicBezTo>
                    <a:pt x="0" y="118"/>
                    <a:pt x="0" y="118"/>
                    <a:pt x="0" y="118"/>
                  </a:cubicBezTo>
                  <a:cubicBezTo>
                    <a:pt x="77" y="195"/>
                    <a:pt x="77" y="195"/>
                    <a:pt x="77" y="195"/>
                  </a:cubicBezTo>
                  <a:cubicBezTo>
                    <a:pt x="119" y="237"/>
                    <a:pt x="187" y="237"/>
                    <a:pt x="229" y="195"/>
                  </a:cubicBezTo>
                  <a:cubicBezTo>
                    <a:pt x="272" y="152"/>
                    <a:pt x="272" y="84"/>
                    <a:pt x="229" y="42"/>
                  </a:cubicBezTo>
                  <a:close/>
                </a:path>
              </a:pathLst>
            </a:custGeom>
            <a:solidFill>
              <a:schemeClr val="bg1">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65" name="Freeform 84">
              <a:extLst>
                <a:ext uri="{FF2B5EF4-FFF2-40B4-BE49-F238E27FC236}">
                  <a16:creationId xmlns:a16="http://schemas.microsoft.com/office/drawing/2014/main" id="{A382EDB6-042D-4D97-B3DE-E1466C7A9FEF}"/>
                </a:ext>
              </a:extLst>
            </p:cNvPr>
            <p:cNvSpPr/>
            <p:nvPr/>
          </p:nvSpPr>
          <p:spPr bwMode="auto">
            <a:xfrm rot="13500000">
              <a:off x="3428657" y="1866715"/>
              <a:ext cx="1312236" cy="1144629"/>
            </a:xfrm>
            <a:custGeom>
              <a:avLst/>
              <a:gdLst>
                <a:gd name="T0" fmla="*/ 229 w 272"/>
                <a:gd name="T1" fmla="*/ 42 h 237"/>
                <a:gd name="T2" fmla="*/ 77 w 272"/>
                <a:gd name="T3" fmla="*/ 42 h 237"/>
                <a:gd name="T4" fmla="*/ 0 w 272"/>
                <a:gd name="T5" fmla="*/ 118 h 237"/>
                <a:gd name="T6" fmla="*/ 77 w 272"/>
                <a:gd name="T7" fmla="*/ 195 h 237"/>
                <a:gd name="T8" fmla="*/ 229 w 272"/>
                <a:gd name="T9" fmla="*/ 195 h 237"/>
                <a:gd name="T10" fmla="*/ 229 w 272"/>
                <a:gd name="T11" fmla="*/ 42 h 237"/>
              </a:gdLst>
              <a:ahLst/>
              <a:cxnLst>
                <a:cxn ang="0">
                  <a:pos x="T0" y="T1"/>
                </a:cxn>
                <a:cxn ang="0">
                  <a:pos x="T2" y="T3"/>
                </a:cxn>
                <a:cxn ang="0">
                  <a:pos x="T4" y="T5"/>
                </a:cxn>
                <a:cxn ang="0">
                  <a:pos x="T6" y="T7"/>
                </a:cxn>
                <a:cxn ang="0">
                  <a:pos x="T8" y="T9"/>
                </a:cxn>
                <a:cxn ang="0">
                  <a:pos x="T10" y="T11"/>
                </a:cxn>
              </a:cxnLst>
              <a:rect l="0" t="0" r="r" b="b"/>
              <a:pathLst>
                <a:path w="272" h="237">
                  <a:moveTo>
                    <a:pt x="229" y="42"/>
                  </a:moveTo>
                  <a:cubicBezTo>
                    <a:pt x="187" y="0"/>
                    <a:pt x="119" y="0"/>
                    <a:pt x="77" y="42"/>
                  </a:cubicBezTo>
                  <a:cubicBezTo>
                    <a:pt x="0" y="118"/>
                    <a:pt x="0" y="118"/>
                    <a:pt x="0" y="118"/>
                  </a:cubicBezTo>
                  <a:cubicBezTo>
                    <a:pt x="77" y="195"/>
                    <a:pt x="77" y="195"/>
                    <a:pt x="77" y="195"/>
                  </a:cubicBezTo>
                  <a:cubicBezTo>
                    <a:pt x="119" y="237"/>
                    <a:pt x="187" y="237"/>
                    <a:pt x="229" y="195"/>
                  </a:cubicBezTo>
                  <a:cubicBezTo>
                    <a:pt x="272" y="152"/>
                    <a:pt x="272" y="84"/>
                    <a:pt x="229" y="42"/>
                  </a:cubicBez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grpSp>
      <p:grpSp>
        <p:nvGrpSpPr>
          <p:cNvPr id="66" name="组合 65">
            <a:extLst>
              <a:ext uri="{FF2B5EF4-FFF2-40B4-BE49-F238E27FC236}">
                <a16:creationId xmlns:a16="http://schemas.microsoft.com/office/drawing/2014/main" id="{D2EF6293-A17D-47FC-8591-3E16A739E1D3}"/>
              </a:ext>
            </a:extLst>
          </p:cNvPr>
          <p:cNvGrpSpPr/>
          <p:nvPr/>
        </p:nvGrpSpPr>
        <p:grpSpPr>
          <a:xfrm>
            <a:off x="1789426" y="2162940"/>
            <a:ext cx="3072424" cy="2847103"/>
            <a:chOff x="3417388" y="1867438"/>
            <a:chExt cx="2304318" cy="2134668"/>
          </a:xfrm>
        </p:grpSpPr>
        <p:sp>
          <p:nvSpPr>
            <p:cNvPr id="67" name="Freeform 83">
              <a:extLst>
                <a:ext uri="{FF2B5EF4-FFF2-40B4-BE49-F238E27FC236}">
                  <a16:creationId xmlns:a16="http://schemas.microsoft.com/office/drawing/2014/main" id="{FDCB8B4D-1822-4AC6-B1B5-C092AAFAB5D0}"/>
                </a:ext>
              </a:extLst>
            </p:cNvPr>
            <p:cNvSpPr/>
            <p:nvPr/>
          </p:nvSpPr>
          <p:spPr bwMode="auto">
            <a:xfrm rot="2700000">
              <a:off x="3502213" y="2772652"/>
              <a:ext cx="1144629" cy="1314280"/>
            </a:xfrm>
            <a:custGeom>
              <a:avLst/>
              <a:gdLst>
                <a:gd name="T0" fmla="*/ 118 w 237"/>
                <a:gd name="T1" fmla="*/ 0 h 272"/>
                <a:gd name="T2" fmla="*/ 42 w 237"/>
                <a:gd name="T3" fmla="*/ 77 h 272"/>
                <a:gd name="T4" fmla="*/ 42 w 237"/>
                <a:gd name="T5" fmla="*/ 229 h 272"/>
                <a:gd name="T6" fmla="*/ 194 w 237"/>
                <a:gd name="T7" fmla="*/ 229 h 272"/>
                <a:gd name="T8" fmla="*/ 194 w 237"/>
                <a:gd name="T9" fmla="*/ 77 h 272"/>
                <a:gd name="T10" fmla="*/ 118 w 237"/>
                <a:gd name="T11" fmla="*/ 0 h 272"/>
              </a:gdLst>
              <a:ahLst/>
              <a:cxnLst>
                <a:cxn ang="0">
                  <a:pos x="T0" y="T1"/>
                </a:cxn>
                <a:cxn ang="0">
                  <a:pos x="T2" y="T3"/>
                </a:cxn>
                <a:cxn ang="0">
                  <a:pos x="T4" y="T5"/>
                </a:cxn>
                <a:cxn ang="0">
                  <a:pos x="T6" y="T7"/>
                </a:cxn>
                <a:cxn ang="0">
                  <a:pos x="T8" y="T9"/>
                </a:cxn>
                <a:cxn ang="0">
                  <a:pos x="T10" y="T11"/>
                </a:cxn>
              </a:cxnLst>
              <a:rect l="0" t="0" r="r" b="b"/>
              <a:pathLst>
                <a:path w="237" h="272">
                  <a:moveTo>
                    <a:pt x="118" y="0"/>
                  </a:moveTo>
                  <a:cubicBezTo>
                    <a:pt x="42" y="77"/>
                    <a:pt x="42" y="77"/>
                    <a:pt x="42" y="77"/>
                  </a:cubicBezTo>
                  <a:cubicBezTo>
                    <a:pt x="0" y="119"/>
                    <a:pt x="0" y="187"/>
                    <a:pt x="42" y="229"/>
                  </a:cubicBezTo>
                  <a:cubicBezTo>
                    <a:pt x="84" y="272"/>
                    <a:pt x="152" y="272"/>
                    <a:pt x="194" y="229"/>
                  </a:cubicBezTo>
                  <a:cubicBezTo>
                    <a:pt x="237" y="187"/>
                    <a:pt x="237" y="119"/>
                    <a:pt x="194" y="77"/>
                  </a:cubicBezTo>
                  <a:lnTo>
                    <a:pt x="118" y="0"/>
                  </a:lnTo>
                  <a:close/>
                </a:path>
              </a:pathLst>
            </a:custGeom>
            <a:solidFill>
              <a:schemeClr val="bg1">
                <a:lumMod val="75000"/>
              </a:schemeClr>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68" name="Freeform 83">
              <a:extLst>
                <a:ext uri="{FF2B5EF4-FFF2-40B4-BE49-F238E27FC236}">
                  <a16:creationId xmlns:a16="http://schemas.microsoft.com/office/drawing/2014/main" id="{81E5A993-CBE2-4E3F-8EB1-02C61008C729}"/>
                </a:ext>
              </a:extLst>
            </p:cNvPr>
            <p:cNvSpPr/>
            <p:nvPr/>
          </p:nvSpPr>
          <p:spPr bwMode="auto">
            <a:xfrm rot="13500000">
              <a:off x="4492251" y="1782613"/>
              <a:ext cx="1144629" cy="1314280"/>
            </a:xfrm>
            <a:custGeom>
              <a:avLst/>
              <a:gdLst>
                <a:gd name="T0" fmla="*/ 118 w 237"/>
                <a:gd name="T1" fmla="*/ 0 h 272"/>
                <a:gd name="T2" fmla="*/ 42 w 237"/>
                <a:gd name="T3" fmla="*/ 77 h 272"/>
                <a:gd name="T4" fmla="*/ 42 w 237"/>
                <a:gd name="T5" fmla="*/ 229 h 272"/>
                <a:gd name="T6" fmla="*/ 194 w 237"/>
                <a:gd name="T7" fmla="*/ 229 h 272"/>
                <a:gd name="T8" fmla="*/ 194 w 237"/>
                <a:gd name="T9" fmla="*/ 77 h 272"/>
                <a:gd name="T10" fmla="*/ 118 w 237"/>
                <a:gd name="T11" fmla="*/ 0 h 272"/>
              </a:gdLst>
              <a:ahLst/>
              <a:cxnLst>
                <a:cxn ang="0">
                  <a:pos x="T0" y="T1"/>
                </a:cxn>
                <a:cxn ang="0">
                  <a:pos x="T2" y="T3"/>
                </a:cxn>
                <a:cxn ang="0">
                  <a:pos x="T4" y="T5"/>
                </a:cxn>
                <a:cxn ang="0">
                  <a:pos x="T6" y="T7"/>
                </a:cxn>
                <a:cxn ang="0">
                  <a:pos x="T8" y="T9"/>
                </a:cxn>
                <a:cxn ang="0">
                  <a:pos x="T10" y="T11"/>
                </a:cxn>
              </a:cxnLst>
              <a:rect l="0" t="0" r="r" b="b"/>
              <a:pathLst>
                <a:path w="237" h="272">
                  <a:moveTo>
                    <a:pt x="118" y="0"/>
                  </a:moveTo>
                  <a:cubicBezTo>
                    <a:pt x="42" y="77"/>
                    <a:pt x="42" y="77"/>
                    <a:pt x="42" y="77"/>
                  </a:cubicBezTo>
                  <a:cubicBezTo>
                    <a:pt x="0" y="119"/>
                    <a:pt x="0" y="187"/>
                    <a:pt x="42" y="229"/>
                  </a:cubicBezTo>
                  <a:cubicBezTo>
                    <a:pt x="84" y="272"/>
                    <a:pt x="152" y="272"/>
                    <a:pt x="194" y="229"/>
                  </a:cubicBezTo>
                  <a:cubicBezTo>
                    <a:pt x="237" y="187"/>
                    <a:pt x="237" y="119"/>
                    <a:pt x="194" y="77"/>
                  </a:cubicBezTo>
                  <a:lnTo>
                    <a:pt x="118" y="0"/>
                  </a:ln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grpSp>
      <p:grpSp>
        <p:nvGrpSpPr>
          <p:cNvPr id="69" name="组合 68">
            <a:extLst>
              <a:ext uri="{FF2B5EF4-FFF2-40B4-BE49-F238E27FC236}">
                <a16:creationId xmlns:a16="http://schemas.microsoft.com/office/drawing/2014/main" id="{6A6F97FE-D247-4279-8BA0-9FA7D6010180}"/>
              </a:ext>
            </a:extLst>
          </p:cNvPr>
          <p:cNvGrpSpPr/>
          <p:nvPr/>
        </p:nvGrpSpPr>
        <p:grpSpPr>
          <a:xfrm>
            <a:off x="1791190" y="2164868"/>
            <a:ext cx="3066012" cy="2843247"/>
            <a:chOff x="3418709" y="1868883"/>
            <a:chExt cx="2299509" cy="2131777"/>
          </a:xfrm>
        </p:grpSpPr>
        <p:sp>
          <p:nvSpPr>
            <p:cNvPr id="70" name="Freeform 82">
              <a:extLst>
                <a:ext uri="{FF2B5EF4-FFF2-40B4-BE49-F238E27FC236}">
                  <a16:creationId xmlns:a16="http://schemas.microsoft.com/office/drawing/2014/main" id="{2D00F027-F2DC-46D1-BAAD-E2D3BE35482D}"/>
                </a:ext>
              </a:extLst>
            </p:cNvPr>
            <p:cNvSpPr/>
            <p:nvPr/>
          </p:nvSpPr>
          <p:spPr bwMode="auto">
            <a:xfrm rot="2700000">
              <a:off x="4490807" y="1786102"/>
              <a:ext cx="1144629" cy="1310192"/>
            </a:xfrm>
            <a:custGeom>
              <a:avLst/>
              <a:gdLst>
                <a:gd name="T0" fmla="*/ 118 w 237"/>
                <a:gd name="T1" fmla="*/ 271 h 271"/>
                <a:gd name="T2" fmla="*/ 195 w 237"/>
                <a:gd name="T3" fmla="*/ 195 h 271"/>
                <a:gd name="T4" fmla="*/ 195 w 237"/>
                <a:gd name="T5" fmla="*/ 42 h 271"/>
                <a:gd name="T6" fmla="*/ 42 w 237"/>
                <a:gd name="T7" fmla="*/ 42 h 271"/>
                <a:gd name="T8" fmla="*/ 42 w 237"/>
                <a:gd name="T9" fmla="*/ 195 h 271"/>
                <a:gd name="T10" fmla="*/ 118 w 237"/>
                <a:gd name="T11" fmla="*/ 271 h 271"/>
              </a:gdLst>
              <a:ahLst/>
              <a:cxnLst>
                <a:cxn ang="0">
                  <a:pos x="T0" y="T1"/>
                </a:cxn>
                <a:cxn ang="0">
                  <a:pos x="T2" y="T3"/>
                </a:cxn>
                <a:cxn ang="0">
                  <a:pos x="T4" y="T5"/>
                </a:cxn>
                <a:cxn ang="0">
                  <a:pos x="T6" y="T7"/>
                </a:cxn>
                <a:cxn ang="0">
                  <a:pos x="T8" y="T9"/>
                </a:cxn>
                <a:cxn ang="0">
                  <a:pos x="T10" y="T11"/>
                </a:cxn>
              </a:cxnLst>
              <a:rect l="0" t="0" r="r" b="b"/>
              <a:pathLst>
                <a:path w="237" h="271">
                  <a:moveTo>
                    <a:pt x="118" y="271"/>
                  </a:moveTo>
                  <a:cubicBezTo>
                    <a:pt x="195" y="195"/>
                    <a:pt x="195" y="195"/>
                    <a:pt x="195" y="195"/>
                  </a:cubicBezTo>
                  <a:cubicBezTo>
                    <a:pt x="237" y="153"/>
                    <a:pt x="237" y="84"/>
                    <a:pt x="195" y="42"/>
                  </a:cubicBezTo>
                  <a:cubicBezTo>
                    <a:pt x="152" y="0"/>
                    <a:pt x="84" y="0"/>
                    <a:pt x="42" y="42"/>
                  </a:cubicBezTo>
                  <a:cubicBezTo>
                    <a:pt x="0" y="84"/>
                    <a:pt x="0" y="153"/>
                    <a:pt x="42" y="195"/>
                  </a:cubicBezTo>
                  <a:lnTo>
                    <a:pt x="118" y="271"/>
                  </a:lnTo>
                  <a:close/>
                </a:path>
              </a:pathLst>
            </a:custGeom>
            <a:solidFill>
              <a:schemeClr val="bg1">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71" name="Freeform 82">
              <a:extLst>
                <a:ext uri="{FF2B5EF4-FFF2-40B4-BE49-F238E27FC236}">
                  <a16:creationId xmlns:a16="http://schemas.microsoft.com/office/drawing/2014/main" id="{2C8BBA9E-DC8E-4828-8EA6-93E94AD4A56A}"/>
                </a:ext>
              </a:extLst>
            </p:cNvPr>
            <p:cNvSpPr/>
            <p:nvPr/>
          </p:nvSpPr>
          <p:spPr bwMode="auto">
            <a:xfrm rot="13500000">
              <a:off x="3501490" y="2773250"/>
              <a:ext cx="1144629" cy="1310192"/>
            </a:xfrm>
            <a:custGeom>
              <a:avLst/>
              <a:gdLst>
                <a:gd name="T0" fmla="*/ 118 w 237"/>
                <a:gd name="T1" fmla="*/ 271 h 271"/>
                <a:gd name="T2" fmla="*/ 195 w 237"/>
                <a:gd name="T3" fmla="*/ 195 h 271"/>
                <a:gd name="T4" fmla="*/ 195 w 237"/>
                <a:gd name="T5" fmla="*/ 42 h 271"/>
                <a:gd name="T6" fmla="*/ 42 w 237"/>
                <a:gd name="T7" fmla="*/ 42 h 271"/>
                <a:gd name="T8" fmla="*/ 42 w 237"/>
                <a:gd name="T9" fmla="*/ 195 h 271"/>
                <a:gd name="T10" fmla="*/ 118 w 237"/>
                <a:gd name="T11" fmla="*/ 271 h 271"/>
              </a:gdLst>
              <a:ahLst/>
              <a:cxnLst>
                <a:cxn ang="0">
                  <a:pos x="T0" y="T1"/>
                </a:cxn>
                <a:cxn ang="0">
                  <a:pos x="T2" y="T3"/>
                </a:cxn>
                <a:cxn ang="0">
                  <a:pos x="T4" y="T5"/>
                </a:cxn>
                <a:cxn ang="0">
                  <a:pos x="T6" y="T7"/>
                </a:cxn>
                <a:cxn ang="0">
                  <a:pos x="T8" y="T9"/>
                </a:cxn>
                <a:cxn ang="0">
                  <a:pos x="T10" y="T11"/>
                </a:cxn>
              </a:cxnLst>
              <a:rect l="0" t="0" r="r" b="b"/>
              <a:pathLst>
                <a:path w="237" h="271">
                  <a:moveTo>
                    <a:pt x="118" y="271"/>
                  </a:moveTo>
                  <a:cubicBezTo>
                    <a:pt x="195" y="195"/>
                    <a:pt x="195" y="195"/>
                    <a:pt x="195" y="195"/>
                  </a:cubicBezTo>
                  <a:cubicBezTo>
                    <a:pt x="237" y="153"/>
                    <a:pt x="237" y="84"/>
                    <a:pt x="195" y="42"/>
                  </a:cubicBezTo>
                  <a:cubicBezTo>
                    <a:pt x="152" y="0"/>
                    <a:pt x="84" y="0"/>
                    <a:pt x="42" y="42"/>
                  </a:cubicBezTo>
                  <a:cubicBezTo>
                    <a:pt x="0" y="84"/>
                    <a:pt x="0" y="153"/>
                    <a:pt x="42" y="195"/>
                  </a:cubicBezTo>
                  <a:lnTo>
                    <a:pt x="118" y="271"/>
                  </a:ln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grpSp>
      <p:grpSp>
        <p:nvGrpSpPr>
          <p:cNvPr id="72" name="组合 71">
            <a:extLst>
              <a:ext uri="{FF2B5EF4-FFF2-40B4-BE49-F238E27FC236}">
                <a16:creationId xmlns:a16="http://schemas.microsoft.com/office/drawing/2014/main" id="{97648F26-E41B-4901-A7DF-32E87708F2F0}"/>
              </a:ext>
            </a:extLst>
          </p:cNvPr>
          <p:cNvGrpSpPr/>
          <p:nvPr/>
        </p:nvGrpSpPr>
        <p:grpSpPr>
          <a:xfrm>
            <a:off x="1901562" y="2056787"/>
            <a:ext cx="2842536" cy="3053937"/>
            <a:chOff x="3501490" y="1787847"/>
            <a:chExt cx="2131902" cy="2289746"/>
          </a:xfrm>
        </p:grpSpPr>
        <p:sp>
          <p:nvSpPr>
            <p:cNvPr id="73" name="Freeform 85">
              <a:extLst>
                <a:ext uri="{FF2B5EF4-FFF2-40B4-BE49-F238E27FC236}">
                  <a16:creationId xmlns:a16="http://schemas.microsoft.com/office/drawing/2014/main" id="{07170F03-B5B8-456E-A66B-9792AD511DEB}"/>
                </a:ext>
              </a:extLst>
            </p:cNvPr>
            <p:cNvSpPr/>
            <p:nvPr/>
          </p:nvSpPr>
          <p:spPr bwMode="auto">
            <a:xfrm rot="2700000">
              <a:off x="3419731" y="1869606"/>
              <a:ext cx="1308148" cy="1144629"/>
            </a:xfrm>
            <a:custGeom>
              <a:avLst/>
              <a:gdLst>
                <a:gd name="T0" fmla="*/ 271 w 271"/>
                <a:gd name="T1" fmla="*/ 118 h 237"/>
                <a:gd name="T2" fmla="*/ 195 w 271"/>
                <a:gd name="T3" fmla="*/ 42 h 237"/>
                <a:gd name="T4" fmla="*/ 42 w 271"/>
                <a:gd name="T5" fmla="*/ 42 h 237"/>
                <a:gd name="T6" fmla="*/ 42 w 271"/>
                <a:gd name="T7" fmla="*/ 195 h 237"/>
                <a:gd name="T8" fmla="*/ 195 w 271"/>
                <a:gd name="T9" fmla="*/ 195 h 237"/>
                <a:gd name="T10" fmla="*/ 271 w 271"/>
                <a:gd name="T11" fmla="*/ 118 h 237"/>
              </a:gdLst>
              <a:ahLst/>
              <a:cxnLst>
                <a:cxn ang="0">
                  <a:pos x="T0" y="T1"/>
                </a:cxn>
                <a:cxn ang="0">
                  <a:pos x="T2" y="T3"/>
                </a:cxn>
                <a:cxn ang="0">
                  <a:pos x="T4" y="T5"/>
                </a:cxn>
                <a:cxn ang="0">
                  <a:pos x="T6" y="T7"/>
                </a:cxn>
                <a:cxn ang="0">
                  <a:pos x="T8" y="T9"/>
                </a:cxn>
                <a:cxn ang="0">
                  <a:pos x="T10" y="T11"/>
                </a:cxn>
              </a:cxnLst>
              <a:rect l="0" t="0" r="r" b="b"/>
              <a:pathLst>
                <a:path w="271" h="237">
                  <a:moveTo>
                    <a:pt x="271" y="118"/>
                  </a:moveTo>
                  <a:cubicBezTo>
                    <a:pt x="195" y="42"/>
                    <a:pt x="195" y="42"/>
                    <a:pt x="195" y="42"/>
                  </a:cubicBezTo>
                  <a:cubicBezTo>
                    <a:pt x="152" y="0"/>
                    <a:pt x="84" y="0"/>
                    <a:pt x="42" y="42"/>
                  </a:cubicBezTo>
                  <a:cubicBezTo>
                    <a:pt x="0" y="84"/>
                    <a:pt x="0" y="152"/>
                    <a:pt x="42" y="195"/>
                  </a:cubicBezTo>
                  <a:cubicBezTo>
                    <a:pt x="84" y="237"/>
                    <a:pt x="152" y="237"/>
                    <a:pt x="195" y="195"/>
                  </a:cubicBezTo>
                  <a:lnTo>
                    <a:pt x="271" y="118"/>
                  </a:lnTo>
                  <a:close/>
                </a:path>
              </a:pathLst>
            </a:custGeom>
            <a:solidFill>
              <a:schemeClr val="bg1">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74" name="Freeform 85">
              <a:extLst>
                <a:ext uri="{FF2B5EF4-FFF2-40B4-BE49-F238E27FC236}">
                  <a16:creationId xmlns:a16="http://schemas.microsoft.com/office/drawing/2014/main" id="{66A43650-1ABB-40CB-8881-82723E56F517}"/>
                </a:ext>
              </a:extLst>
            </p:cNvPr>
            <p:cNvSpPr/>
            <p:nvPr/>
          </p:nvSpPr>
          <p:spPr bwMode="auto">
            <a:xfrm rot="13500000">
              <a:off x="4407004" y="2851204"/>
              <a:ext cx="1308148" cy="1144629"/>
            </a:xfrm>
            <a:custGeom>
              <a:avLst/>
              <a:gdLst>
                <a:gd name="T0" fmla="*/ 271 w 271"/>
                <a:gd name="T1" fmla="*/ 118 h 237"/>
                <a:gd name="T2" fmla="*/ 195 w 271"/>
                <a:gd name="T3" fmla="*/ 42 h 237"/>
                <a:gd name="T4" fmla="*/ 42 w 271"/>
                <a:gd name="T5" fmla="*/ 42 h 237"/>
                <a:gd name="T6" fmla="*/ 42 w 271"/>
                <a:gd name="T7" fmla="*/ 195 h 237"/>
                <a:gd name="T8" fmla="*/ 195 w 271"/>
                <a:gd name="T9" fmla="*/ 195 h 237"/>
                <a:gd name="T10" fmla="*/ 271 w 271"/>
                <a:gd name="T11" fmla="*/ 118 h 237"/>
              </a:gdLst>
              <a:ahLst/>
              <a:cxnLst>
                <a:cxn ang="0">
                  <a:pos x="T0" y="T1"/>
                </a:cxn>
                <a:cxn ang="0">
                  <a:pos x="T2" y="T3"/>
                </a:cxn>
                <a:cxn ang="0">
                  <a:pos x="T4" y="T5"/>
                </a:cxn>
                <a:cxn ang="0">
                  <a:pos x="T6" y="T7"/>
                </a:cxn>
                <a:cxn ang="0">
                  <a:pos x="T8" y="T9"/>
                </a:cxn>
                <a:cxn ang="0">
                  <a:pos x="T10" y="T11"/>
                </a:cxn>
              </a:cxnLst>
              <a:rect l="0" t="0" r="r" b="b"/>
              <a:pathLst>
                <a:path w="271" h="237">
                  <a:moveTo>
                    <a:pt x="271" y="118"/>
                  </a:moveTo>
                  <a:cubicBezTo>
                    <a:pt x="195" y="42"/>
                    <a:pt x="195" y="42"/>
                    <a:pt x="195" y="42"/>
                  </a:cubicBezTo>
                  <a:cubicBezTo>
                    <a:pt x="152" y="0"/>
                    <a:pt x="84" y="0"/>
                    <a:pt x="42" y="42"/>
                  </a:cubicBezTo>
                  <a:cubicBezTo>
                    <a:pt x="0" y="84"/>
                    <a:pt x="0" y="152"/>
                    <a:pt x="42" y="195"/>
                  </a:cubicBezTo>
                  <a:cubicBezTo>
                    <a:pt x="84" y="237"/>
                    <a:pt x="152" y="237"/>
                    <a:pt x="195" y="195"/>
                  </a:cubicBezTo>
                  <a:lnTo>
                    <a:pt x="271" y="118"/>
                  </a:ln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grpSp>
      <p:sp>
        <p:nvSpPr>
          <p:cNvPr id="75" name="Freeform 86">
            <a:extLst>
              <a:ext uri="{FF2B5EF4-FFF2-40B4-BE49-F238E27FC236}">
                <a16:creationId xmlns:a16="http://schemas.microsoft.com/office/drawing/2014/main" id="{E7A00F0C-B632-454A-B339-017F3EC1D9FD}"/>
              </a:ext>
            </a:extLst>
          </p:cNvPr>
          <p:cNvSpPr/>
          <p:nvPr/>
        </p:nvSpPr>
        <p:spPr bwMode="auto">
          <a:xfrm>
            <a:off x="3476932" y="2265086"/>
            <a:ext cx="1169704" cy="1170065"/>
          </a:xfrm>
          <a:custGeom>
            <a:avLst/>
            <a:gdLst>
              <a:gd name="T0" fmla="*/ 195 w 237"/>
              <a:gd name="T1" fmla="*/ 195 h 237"/>
              <a:gd name="T2" fmla="*/ 42 w 237"/>
              <a:gd name="T3" fmla="*/ 195 h 237"/>
              <a:gd name="T4" fmla="*/ 42 w 237"/>
              <a:gd name="T5" fmla="*/ 42 h 237"/>
              <a:gd name="T6" fmla="*/ 195 w 237"/>
              <a:gd name="T7" fmla="*/ 42 h 237"/>
              <a:gd name="T8" fmla="*/ 195 w 237"/>
              <a:gd name="T9" fmla="*/ 195 h 237"/>
            </a:gdLst>
            <a:ahLst/>
            <a:cxnLst>
              <a:cxn ang="0">
                <a:pos x="T0" y="T1"/>
              </a:cxn>
              <a:cxn ang="0">
                <a:pos x="T2" y="T3"/>
              </a:cxn>
              <a:cxn ang="0">
                <a:pos x="T4" y="T5"/>
              </a:cxn>
              <a:cxn ang="0">
                <a:pos x="T6" y="T7"/>
              </a:cxn>
              <a:cxn ang="0">
                <a:pos x="T8" y="T9"/>
              </a:cxn>
            </a:cxnLst>
            <a:rect l="0" t="0" r="r" b="b"/>
            <a:pathLst>
              <a:path w="237" h="237">
                <a:moveTo>
                  <a:pt x="195" y="195"/>
                </a:moveTo>
                <a:cubicBezTo>
                  <a:pt x="152" y="237"/>
                  <a:pt x="84" y="237"/>
                  <a:pt x="42" y="195"/>
                </a:cubicBezTo>
                <a:cubicBezTo>
                  <a:pt x="0" y="153"/>
                  <a:pt x="0" y="84"/>
                  <a:pt x="42" y="42"/>
                </a:cubicBezTo>
                <a:cubicBezTo>
                  <a:pt x="84" y="0"/>
                  <a:pt x="152" y="0"/>
                  <a:pt x="195" y="42"/>
                </a:cubicBezTo>
                <a:cubicBezTo>
                  <a:pt x="237" y="84"/>
                  <a:pt x="237" y="153"/>
                  <a:pt x="195" y="195"/>
                </a:cubicBezTo>
                <a:close/>
              </a:path>
            </a:pathLst>
          </a:custGeom>
          <a:solidFill>
            <a:srgbClr val="4BAF3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76" name="Freeform 87">
            <a:extLst>
              <a:ext uri="{FF2B5EF4-FFF2-40B4-BE49-F238E27FC236}">
                <a16:creationId xmlns:a16="http://schemas.microsoft.com/office/drawing/2014/main" id="{2CE11567-E40A-4DCD-8FE9-16F6EB4C7B25}"/>
              </a:ext>
            </a:extLst>
          </p:cNvPr>
          <p:cNvSpPr/>
          <p:nvPr/>
        </p:nvSpPr>
        <p:spPr bwMode="auto">
          <a:xfrm>
            <a:off x="2002713" y="3737672"/>
            <a:ext cx="1169704" cy="1174241"/>
          </a:xfrm>
          <a:custGeom>
            <a:avLst/>
            <a:gdLst>
              <a:gd name="T0" fmla="*/ 42 w 237"/>
              <a:gd name="T1" fmla="*/ 43 h 238"/>
              <a:gd name="T2" fmla="*/ 194 w 237"/>
              <a:gd name="T3" fmla="*/ 43 h 238"/>
              <a:gd name="T4" fmla="*/ 194 w 237"/>
              <a:gd name="T5" fmla="*/ 195 h 238"/>
              <a:gd name="T6" fmla="*/ 42 w 237"/>
              <a:gd name="T7" fmla="*/ 195 h 238"/>
              <a:gd name="T8" fmla="*/ 42 w 237"/>
              <a:gd name="T9" fmla="*/ 43 h 238"/>
            </a:gdLst>
            <a:ahLst/>
            <a:cxnLst>
              <a:cxn ang="0">
                <a:pos x="T0" y="T1"/>
              </a:cxn>
              <a:cxn ang="0">
                <a:pos x="T2" y="T3"/>
              </a:cxn>
              <a:cxn ang="0">
                <a:pos x="T4" y="T5"/>
              </a:cxn>
              <a:cxn ang="0">
                <a:pos x="T6" y="T7"/>
              </a:cxn>
              <a:cxn ang="0">
                <a:pos x="T8" y="T9"/>
              </a:cxn>
            </a:cxnLst>
            <a:rect l="0" t="0" r="r" b="b"/>
            <a:pathLst>
              <a:path w="237" h="238">
                <a:moveTo>
                  <a:pt x="42" y="43"/>
                </a:moveTo>
                <a:cubicBezTo>
                  <a:pt x="84" y="0"/>
                  <a:pt x="152" y="0"/>
                  <a:pt x="194" y="43"/>
                </a:cubicBezTo>
                <a:cubicBezTo>
                  <a:pt x="237" y="85"/>
                  <a:pt x="237" y="153"/>
                  <a:pt x="194" y="195"/>
                </a:cubicBezTo>
                <a:cubicBezTo>
                  <a:pt x="152" y="238"/>
                  <a:pt x="84" y="238"/>
                  <a:pt x="42" y="195"/>
                </a:cubicBezTo>
                <a:cubicBezTo>
                  <a:pt x="0" y="153"/>
                  <a:pt x="0" y="85"/>
                  <a:pt x="42" y="43"/>
                </a:cubicBezTo>
                <a:close/>
              </a:path>
            </a:pathLst>
          </a:custGeom>
          <a:solidFill>
            <a:srgbClr val="4BAF3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77" name="Freeform 88">
            <a:extLst>
              <a:ext uri="{FF2B5EF4-FFF2-40B4-BE49-F238E27FC236}">
                <a16:creationId xmlns:a16="http://schemas.microsoft.com/office/drawing/2014/main" id="{04E6FF3F-7B6D-4C35-9BF7-842C44BEBFD6}"/>
              </a:ext>
            </a:extLst>
          </p:cNvPr>
          <p:cNvSpPr/>
          <p:nvPr/>
        </p:nvSpPr>
        <p:spPr bwMode="auto">
          <a:xfrm>
            <a:off x="3472916" y="3739760"/>
            <a:ext cx="1173883" cy="1170065"/>
          </a:xfrm>
          <a:custGeom>
            <a:avLst/>
            <a:gdLst>
              <a:gd name="T0" fmla="*/ 43 w 238"/>
              <a:gd name="T1" fmla="*/ 195 h 237"/>
              <a:gd name="T2" fmla="*/ 43 w 238"/>
              <a:gd name="T3" fmla="*/ 42 h 237"/>
              <a:gd name="T4" fmla="*/ 195 w 238"/>
              <a:gd name="T5" fmla="*/ 42 h 237"/>
              <a:gd name="T6" fmla="*/ 195 w 238"/>
              <a:gd name="T7" fmla="*/ 195 h 237"/>
              <a:gd name="T8" fmla="*/ 43 w 238"/>
              <a:gd name="T9" fmla="*/ 195 h 237"/>
            </a:gdLst>
            <a:ahLst/>
            <a:cxnLst>
              <a:cxn ang="0">
                <a:pos x="T0" y="T1"/>
              </a:cxn>
              <a:cxn ang="0">
                <a:pos x="T2" y="T3"/>
              </a:cxn>
              <a:cxn ang="0">
                <a:pos x="T4" y="T5"/>
              </a:cxn>
              <a:cxn ang="0">
                <a:pos x="T6" y="T7"/>
              </a:cxn>
              <a:cxn ang="0">
                <a:pos x="T8" y="T9"/>
              </a:cxn>
            </a:cxnLst>
            <a:rect l="0" t="0" r="r" b="b"/>
            <a:pathLst>
              <a:path w="238" h="237">
                <a:moveTo>
                  <a:pt x="43" y="195"/>
                </a:moveTo>
                <a:cubicBezTo>
                  <a:pt x="0" y="152"/>
                  <a:pt x="0" y="84"/>
                  <a:pt x="43" y="42"/>
                </a:cubicBezTo>
                <a:cubicBezTo>
                  <a:pt x="85" y="0"/>
                  <a:pt x="153" y="0"/>
                  <a:pt x="195" y="42"/>
                </a:cubicBezTo>
                <a:cubicBezTo>
                  <a:pt x="238" y="84"/>
                  <a:pt x="238" y="152"/>
                  <a:pt x="195" y="195"/>
                </a:cubicBezTo>
                <a:cubicBezTo>
                  <a:pt x="153" y="237"/>
                  <a:pt x="85" y="237"/>
                  <a:pt x="43" y="195"/>
                </a:cubicBezTo>
                <a:close/>
              </a:path>
            </a:pathLst>
          </a:custGeom>
          <a:solidFill>
            <a:srgbClr val="004B7D"/>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78" name="Freeform 89">
            <a:extLst>
              <a:ext uri="{FF2B5EF4-FFF2-40B4-BE49-F238E27FC236}">
                <a16:creationId xmlns:a16="http://schemas.microsoft.com/office/drawing/2014/main" id="{559FC4F5-26CE-49A8-903A-83FDDC2386C4}"/>
              </a:ext>
            </a:extLst>
          </p:cNvPr>
          <p:cNvSpPr/>
          <p:nvPr/>
        </p:nvSpPr>
        <p:spPr bwMode="auto">
          <a:xfrm>
            <a:off x="2002713" y="2267014"/>
            <a:ext cx="1169704" cy="1170065"/>
          </a:xfrm>
          <a:custGeom>
            <a:avLst/>
            <a:gdLst>
              <a:gd name="T0" fmla="*/ 195 w 237"/>
              <a:gd name="T1" fmla="*/ 42 h 237"/>
              <a:gd name="T2" fmla="*/ 195 w 237"/>
              <a:gd name="T3" fmla="*/ 195 h 237"/>
              <a:gd name="T4" fmla="*/ 42 w 237"/>
              <a:gd name="T5" fmla="*/ 195 h 237"/>
              <a:gd name="T6" fmla="*/ 42 w 237"/>
              <a:gd name="T7" fmla="*/ 42 h 237"/>
              <a:gd name="T8" fmla="*/ 195 w 237"/>
              <a:gd name="T9" fmla="*/ 42 h 237"/>
            </a:gdLst>
            <a:ahLst/>
            <a:cxnLst>
              <a:cxn ang="0">
                <a:pos x="T0" y="T1"/>
              </a:cxn>
              <a:cxn ang="0">
                <a:pos x="T2" y="T3"/>
              </a:cxn>
              <a:cxn ang="0">
                <a:pos x="T4" y="T5"/>
              </a:cxn>
              <a:cxn ang="0">
                <a:pos x="T6" y="T7"/>
              </a:cxn>
              <a:cxn ang="0">
                <a:pos x="T8" y="T9"/>
              </a:cxn>
            </a:cxnLst>
            <a:rect l="0" t="0" r="r" b="b"/>
            <a:pathLst>
              <a:path w="237" h="237">
                <a:moveTo>
                  <a:pt x="195" y="42"/>
                </a:moveTo>
                <a:cubicBezTo>
                  <a:pt x="237" y="84"/>
                  <a:pt x="237" y="152"/>
                  <a:pt x="195" y="195"/>
                </a:cubicBezTo>
                <a:cubicBezTo>
                  <a:pt x="152" y="237"/>
                  <a:pt x="84" y="237"/>
                  <a:pt x="42" y="195"/>
                </a:cubicBezTo>
                <a:cubicBezTo>
                  <a:pt x="0" y="152"/>
                  <a:pt x="0" y="84"/>
                  <a:pt x="42" y="42"/>
                </a:cubicBezTo>
                <a:cubicBezTo>
                  <a:pt x="84" y="0"/>
                  <a:pt x="152" y="0"/>
                  <a:pt x="195" y="42"/>
                </a:cubicBezTo>
                <a:close/>
              </a:path>
            </a:pathLst>
          </a:custGeom>
          <a:solidFill>
            <a:srgbClr val="004B7D"/>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grpSp>
        <p:nvGrpSpPr>
          <p:cNvPr id="90" name="组合 89">
            <a:extLst>
              <a:ext uri="{FF2B5EF4-FFF2-40B4-BE49-F238E27FC236}">
                <a16:creationId xmlns:a16="http://schemas.microsoft.com/office/drawing/2014/main" id="{D9B6FB38-4290-45CE-AF6A-17708998EB40}"/>
              </a:ext>
            </a:extLst>
          </p:cNvPr>
          <p:cNvGrpSpPr/>
          <p:nvPr/>
        </p:nvGrpSpPr>
        <p:grpSpPr>
          <a:xfrm>
            <a:off x="3881809" y="4155205"/>
            <a:ext cx="419697" cy="324412"/>
            <a:chOff x="4654551" y="2832100"/>
            <a:chExt cx="244475" cy="188913"/>
          </a:xfrm>
          <a:solidFill>
            <a:schemeClr val="bg1"/>
          </a:solidFill>
        </p:grpSpPr>
        <p:sp>
          <p:nvSpPr>
            <p:cNvPr id="91" name="Oval 99">
              <a:extLst>
                <a:ext uri="{FF2B5EF4-FFF2-40B4-BE49-F238E27FC236}">
                  <a16:creationId xmlns:a16="http://schemas.microsoft.com/office/drawing/2014/main" id="{6A26981A-F489-4AA8-B8E1-10797F51ED06}"/>
                </a:ext>
              </a:extLst>
            </p:cNvPr>
            <p:cNvSpPr>
              <a:spLocks noChangeArrowheads="1"/>
            </p:cNvSpPr>
            <p:nvPr/>
          </p:nvSpPr>
          <p:spPr bwMode="auto">
            <a:xfrm>
              <a:off x="4822826" y="2832100"/>
              <a:ext cx="46038"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92" name="Oval 100">
              <a:extLst>
                <a:ext uri="{FF2B5EF4-FFF2-40B4-BE49-F238E27FC236}">
                  <a16:creationId xmlns:a16="http://schemas.microsoft.com/office/drawing/2014/main" id="{66C83B0D-E69C-4E83-9934-9F4B41353994}"/>
                </a:ext>
              </a:extLst>
            </p:cNvPr>
            <p:cNvSpPr>
              <a:spLocks noChangeArrowheads="1"/>
            </p:cNvSpPr>
            <p:nvPr/>
          </p:nvSpPr>
          <p:spPr bwMode="auto">
            <a:xfrm>
              <a:off x="4681538" y="2832100"/>
              <a:ext cx="44450"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93" name="Oval 101">
              <a:extLst>
                <a:ext uri="{FF2B5EF4-FFF2-40B4-BE49-F238E27FC236}">
                  <a16:creationId xmlns:a16="http://schemas.microsoft.com/office/drawing/2014/main" id="{BED32741-499A-4FB5-B4FA-D121DEA2D716}"/>
                </a:ext>
              </a:extLst>
            </p:cNvPr>
            <p:cNvSpPr>
              <a:spLocks noChangeArrowheads="1"/>
            </p:cNvSpPr>
            <p:nvPr/>
          </p:nvSpPr>
          <p:spPr bwMode="auto">
            <a:xfrm>
              <a:off x="4748213" y="2855913"/>
              <a:ext cx="57150" cy="555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94" name="Freeform 102">
              <a:extLst>
                <a:ext uri="{FF2B5EF4-FFF2-40B4-BE49-F238E27FC236}">
                  <a16:creationId xmlns:a16="http://schemas.microsoft.com/office/drawing/2014/main" id="{635672AC-3A2E-4CA1-A906-562012212542}"/>
                </a:ext>
              </a:extLst>
            </p:cNvPr>
            <p:cNvSpPr/>
            <p:nvPr/>
          </p:nvSpPr>
          <p:spPr bwMode="auto">
            <a:xfrm>
              <a:off x="4714876" y="2922588"/>
              <a:ext cx="123825" cy="98425"/>
            </a:xfrm>
            <a:custGeom>
              <a:avLst/>
              <a:gdLst>
                <a:gd name="T0" fmla="*/ 28 w 33"/>
                <a:gd name="T1" fmla="*/ 0 h 26"/>
                <a:gd name="T2" fmla="*/ 5 w 33"/>
                <a:gd name="T3" fmla="*/ 0 h 26"/>
                <a:gd name="T4" fmla="*/ 0 w 33"/>
                <a:gd name="T5" fmla="*/ 5 h 26"/>
                <a:gd name="T6" fmla="*/ 0 w 33"/>
                <a:gd name="T7" fmla="*/ 26 h 26"/>
                <a:gd name="T8" fmla="*/ 5 w 33"/>
                <a:gd name="T9" fmla="*/ 26 h 26"/>
                <a:gd name="T10" fmla="*/ 5 w 33"/>
                <a:gd name="T11" fmla="*/ 9 h 26"/>
                <a:gd name="T12" fmla="*/ 6 w 33"/>
                <a:gd name="T13" fmla="*/ 7 h 26"/>
                <a:gd name="T14" fmla="*/ 7 w 33"/>
                <a:gd name="T15" fmla="*/ 9 h 26"/>
                <a:gd name="T16" fmla="*/ 7 w 33"/>
                <a:gd name="T17" fmla="*/ 26 h 26"/>
                <a:gd name="T18" fmla="*/ 25 w 33"/>
                <a:gd name="T19" fmla="*/ 26 h 26"/>
                <a:gd name="T20" fmla="*/ 25 w 33"/>
                <a:gd name="T21" fmla="*/ 9 h 26"/>
                <a:gd name="T22" fmla="*/ 27 w 33"/>
                <a:gd name="T23" fmla="*/ 7 h 26"/>
                <a:gd name="T24" fmla="*/ 28 w 33"/>
                <a:gd name="T25" fmla="*/ 9 h 26"/>
                <a:gd name="T26" fmla="*/ 28 w 33"/>
                <a:gd name="T27" fmla="*/ 26 h 26"/>
                <a:gd name="T28" fmla="*/ 33 w 33"/>
                <a:gd name="T29" fmla="*/ 26 h 26"/>
                <a:gd name="T30" fmla="*/ 33 w 33"/>
                <a:gd name="T31" fmla="*/ 5 h 26"/>
                <a:gd name="T32" fmla="*/ 28 w 33"/>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6">
                  <a:moveTo>
                    <a:pt x="28" y="0"/>
                  </a:moveTo>
                  <a:cubicBezTo>
                    <a:pt x="5" y="0"/>
                    <a:pt x="5" y="0"/>
                    <a:pt x="5" y="0"/>
                  </a:cubicBezTo>
                  <a:cubicBezTo>
                    <a:pt x="2" y="0"/>
                    <a:pt x="0" y="2"/>
                    <a:pt x="0" y="5"/>
                  </a:cubicBezTo>
                  <a:cubicBezTo>
                    <a:pt x="0" y="26"/>
                    <a:pt x="0" y="26"/>
                    <a:pt x="0" y="26"/>
                  </a:cubicBezTo>
                  <a:cubicBezTo>
                    <a:pt x="5" y="26"/>
                    <a:pt x="5" y="26"/>
                    <a:pt x="5" y="26"/>
                  </a:cubicBezTo>
                  <a:cubicBezTo>
                    <a:pt x="5" y="9"/>
                    <a:pt x="5" y="9"/>
                    <a:pt x="5" y="9"/>
                  </a:cubicBezTo>
                  <a:cubicBezTo>
                    <a:pt x="5" y="8"/>
                    <a:pt x="5" y="7"/>
                    <a:pt x="6" y="7"/>
                  </a:cubicBezTo>
                  <a:cubicBezTo>
                    <a:pt x="7" y="7"/>
                    <a:pt x="7" y="8"/>
                    <a:pt x="7" y="9"/>
                  </a:cubicBezTo>
                  <a:cubicBezTo>
                    <a:pt x="7" y="26"/>
                    <a:pt x="7" y="26"/>
                    <a:pt x="7" y="26"/>
                  </a:cubicBezTo>
                  <a:cubicBezTo>
                    <a:pt x="25" y="26"/>
                    <a:pt x="25" y="26"/>
                    <a:pt x="25" y="26"/>
                  </a:cubicBezTo>
                  <a:cubicBezTo>
                    <a:pt x="25" y="9"/>
                    <a:pt x="25" y="9"/>
                    <a:pt x="25" y="9"/>
                  </a:cubicBezTo>
                  <a:cubicBezTo>
                    <a:pt x="25" y="8"/>
                    <a:pt x="26" y="7"/>
                    <a:pt x="27" y="7"/>
                  </a:cubicBezTo>
                  <a:cubicBezTo>
                    <a:pt x="28" y="7"/>
                    <a:pt x="28" y="8"/>
                    <a:pt x="28" y="9"/>
                  </a:cubicBezTo>
                  <a:cubicBezTo>
                    <a:pt x="28" y="26"/>
                    <a:pt x="28" y="26"/>
                    <a:pt x="28" y="26"/>
                  </a:cubicBezTo>
                  <a:cubicBezTo>
                    <a:pt x="33" y="26"/>
                    <a:pt x="33" y="26"/>
                    <a:pt x="33" y="26"/>
                  </a:cubicBezTo>
                  <a:cubicBezTo>
                    <a:pt x="33" y="5"/>
                    <a:pt x="33" y="5"/>
                    <a:pt x="33" y="5"/>
                  </a:cubicBezTo>
                  <a:cubicBezTo>
                    <a:pt x="33" y="2"/>
                    <a:pt x="31"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95" name="Freeform 103">
              <a:extLst>
                <a:ext uri="{FF2B5EF4-FFF2-40B4-BE49-F238E27FC236}">
                  <a16:creationId xmlns:a16="http://schemas.microsoft.com/office/drawing/2014/main" id="{826A4632-36E5-4AB1-9B22-5977F6E6B8F1}"/>
                </a:ext>
              </a:extLst>
            </p:cNvPr>
            <p:cNvSpPr/>
            <p:nvPr/>
          </p:nvSpPr>
          <p:spPr bwMode="auto">
            <a:xfrm>
              <a:off x="4805363" y="2889250"/>
              <a:ext cx="93663" cy="82550"/>
            </a:xfrm>
            <a:custGeom>
              <a:avLst/>
              <a:gdLst>
                <a:gd name="T0" fmla="*/ 20 w 25"/>
                <a:gd name="T1" fmla="*/ 0 h 22"/>
                <a:gd name="T2" fmla="*/ 3 w 25"/>
                <a:gd name="T3" fmla="*/ 0 h 22"/>
                <a:gd name="T4" fmla="*/ 0 w 25"/>
                <a:gd name="T5" fmla="*/ 6 h 22"/>
                <a:gd name="T6" fmla="*/ 4 w 25"/>
                <a:gd name="T7" fmla="*/ 6 h 22"/>
                <a:gd name="T8" fmla="*/ 12 w 25"/>
                <a:gd name="T9" fmla="*/ 14 h 22"/>
                <a:gd name="T10" fmla="*/ 12 w 25"/>
                <a:gd name="T11" fmla="*/ 22 h 22"/>
                <a:gd name="T12" fmla="*/ 18 w 25"/>
                <a:gd name="T13" fmla="*/ 22 h 22"/>
                <a:gd name="T14" fmla="*/ 18 w 25"/>
                <a:gd name="T15" fmla="*/ 7 h 22"/>
                <a:gd name="T16" fmla="*/ 19 w 25"/>
                <a:gd name="T17" fmla="*/ 6 h 22"/>
                <a:gd name="T18" fmla="*/ 20 w 25"/>
                <a:gd name="T19" fmla="*/ 7 h 22"/>
                <a:gd name="T20" fmla="*/ 20 w 25"/>
                <a:gd name="T21" fmla="*/ 22 h 22"/>
                <a:gd name="T22" fmla="*/ 25 w 25"/>
                <a:gd name="T23" fmla="*/ 22 h 22"/>
                <a:gd name="T24" fmla="*/ 25 w 25"/>
                <a:gd name="T25" fmla="*/ 4 h 22"/>
                <a:gd name="T26" fmla="*/ 20 w 25"/>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2">
                  <a:moveTo>
                    <a:pt x="20" y="0"/>
                  </a:moveTo>
                  <a:cubicBezTo>
                    <a:pt x="3" y="0"/>
                    <a:pt x="3" y="0"/>
                    <a:pt x="3" y="0"/>
                  </a:cubicBezTo>
                  <a:cubicBezTo>
                    <a:pt x="3" y="2"/>
                    <a:pt x="2" y="4"/>
                    <a:pt x="0" y="6"/>
                  </a:cubicBezTo>
                  <a:cubicBezTo>
                    <a:pt x="4" y="6"/>
                    <a:pt x="4" y="6"/>
                    <a:pt x="4" y="6"/>
                  </a:cubicBezTo>
                  <a:cubicBezTo>
                    <a:pt x="8" y="6"/>
                    <a:pt x="12" y="10"/>
                    <a:pt x="12" y="14"/>
                  </a:cubicBezTo>
                  <a:cubicBezTo>
                    <a:pt x="12" y="22"/>
                    <a:pt x="12" y="22"/>
                    <a:pt x="12" y="22"/>
                  </a:cubicBezTo>
                  <a:cubicBezTo>
                    <a:pt x="18" y="22"/>
                    <a:pt x="18" y="22"/>
                    <a:pt x="18" y="22"/>
                  </a:cubicBezTo>
                  <a:cubicBezTo>
                    <a:pt x="18" y="7"/>
                    <a:pt x="18" y="7"/>
                    <a:pt x="18" y="7"/>
                  </a:cubicBezTo>
                  <a:cubicBezTo>
                    <a:pt x="18" y="6"/>
                    <a:pt x="19" y="6"/>
                    <a:pt x="19" y="6"/>
                  </a:cubicBezTo>
                  <a:cubicBezTo>
                    <a:pt x="20" y="6"/>
                    <a:pt x="20" y="6"/>
                    <a:pt x="20" y="7"/>
                  </a:cubicBezTo>
                  <a:cubicBezTo>
                    <a:pt x="20" y="22"/>
                    <a:pt x="20" y="22"/>
                    <a:pt x="20" y="22"/>
                  </a:cubicBezTo>
                  <a:cubicBezTo>
                    <a:pt x="25" y="22"/>
                    <a:pt x="25" y="22"/>
                    <a:pt x="25" y="22"/>
                  </a:cubicBezTo>
                  <a:cubicBezTo>
                    <a:pt x="25" y="4"/>
                    <a:pt x="25" y="4"/>
                    <a:pt x="25" y="4"/>
                  </a:cubicBezTo>
                  <a:cubicBezTo>
                    <a:pt x="25" y="1"/>
                    <a:pt x="23" y="0"/>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96" name="Freeform 104">
              <a:extLst>
                <a:ext uri="{FF2B5EF4-FFF2-40B4-BE49-F238E27FC236}">
                  <a16:creationId xmlns:a16="http://schemas.microsoft.com/office/drawing/2014/main" id="{06586226-D270-46E0-A344-3CBDDDE95C21}"/>
                </a:ext>
              </a:extLst>
            </p:cNvPr>
            <p:cNvSpPr/>
            <p:nvPr/>
          </p:nvSpPr>
          <p:spPr bwMode="auto">
            <a:xfrm>
              <a:off x="4654551" y="2889250"/>
              <a:ext cx="93663" cy="82550"/>
            </a:xfrm>
            <a:custGeom>
              <a:avLst/>
              <a:gdLst>
                <a:gd name="T0" fmla="*/ 25 w 25"/>
                <a:gd name="T1" fmla="*/ 6 h 22"/>
                <a:gd name="T2" fmla="*/ 22 w 25"/>
                <a:gd name="T3" fmla="*/ 0 h 22"/>
                <a:gd name="T4" fmla="*/ 4 w 25"/>
                <a:gd name="T5" fmla="*/ 0 h 22"/>
                <a:gd name="T6" fmla="*/ 0 w 25"/>
                <a:gd name="T7" fmla="*/ 4 h 22"/>
                <a:gd name="T8" fmla="*/ 0 w 25"/>
                <a:gd name="T9" fmla="*/ 22 h 22"/>
                <a:gd name="T10" fmla="*/ 4 w 25"/>
                <a:gd name="T11" fmla="*/ 22 h 22"/>
                <a:gd name="T12" fmla="*/ 4 w 25"/>
                <a:gd name="T13" fmla="*/ 7 h 22"/>
                <a:gd name="T14" fmla="*/ 5 w 25"/>
                <a:gd name="T15" fmla="*/ 6 h 22"/>
                <a:gd name="T16" fmla="*/ 6 w 25"/>
                <a:gd name="T17" fmla="*/ 7 h 22"/>
                <a:gd name="T18" fmla="*/ 6 w 25"/>
                <a:gd name="T19" fmla="*/ 22 h 22"/>
                <a:gd name="T20" fmla="*/ 13 w 25"/>
                <a:gd name="T21" fmla="*/ 22 h 22"/>
                <a:gd name="T22" fmla="*/ 13 w 25"/>
                <a:gd name="T23" fmla="*/ 14 h 22"/>
                <a:gd name="T24" fmla="*/ 21 w 25"/>
                <a:gd name="T25" fmla="*/ 6 h 22"/>
                <a:gd name="T26" fmla="*/ 25 w 25"/>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2">
                  <a:moveTo>
                    <a:pt x="25" y="6"/>
                  </a:moveTo>
                  <a:cubicBezTo>
                    <a:pt x="23" y="4"/>
                    <a:pt x="22" y="2"/>
                    <a:pt x="22" y="0"/>
                  </a:cubicBezTo>
                  <a:cubicBezTo>
                    <a:pt x="22" y="0"/>
                    <a:pt x="4" y="0"/>
                    <a:pt x="4" y="0"/>
                  </a:cubicBezTo>
                  <a:cubicBezTo>
                    <a:pt x="2" y="0"/>
                    <a:pt x="0" y="1"/>
                    <a:pt x="0" y="4"/>
                  </a:cubicBezTo>
                  <a:cubicBezTo>
                    <a:pt x="0" y="22"/>
                    <a:pt x="0" y="22"/>
                    <a:pt x="0" y="22"/>
                  </a:cubicBezTo>
                  <a:cubicBezTo>
                    <a:pt x="4" y="22"/>
                    <a:pt x="4" y="22"/>
                    <a:pt x="4" y="22"/>
                  </a:cubicBezTo>
                  <a:cubicBezTo>
                    <a:pt x="4" y="7"/>
                    <a:pt x="4" y="7"/>
                    <a:pt x="4" y="7"/>
                  </a:cubicBezTo>
                  <a:cubicBezTo>
                    <a:pt x="4" y="6"/>
                    <a:pt x="4" y="6"/>
                    <a:pt x="5" y="6"/>
                  </a:cubicBezTo>
                  <a:cubicBezTo>
                    <a:pt x="5" y="6"/>
                    <a:pt x="6" y="6"/>
                    <a:pt x="6" y="7"/>
                  </a:cubicBezTo>
                  <a:cubicBezTo>
                    <a:pt x="6" y="22"/>
                    <a:pt x="6" y="22"/>
                    <a:pt x="6" y="22"/>
                  </a:cubicBezTo>
                  <a:cubicBezTo>
                    <a:pt x="13" y="22"/>
                    <a:pt x="13" y="22"/>
                    <a:pt x="13" y="22"/>
                  </a:cubicBezTo>
                  <a:cubicBezTo>
                    <a:pt x="13" y="14"/>
                    <a:pt x="13" y="14"/>
                    <a:pt x="13" y="14"/>
                  </a:cubicBezTo>
                  <a:cubicBezTo>
                    <a:pt x="13" y="10"/>
                    <a:pt x="17" y="6"/>
                    <a:pt x="21" y="6"/>
                  </a:cubicBezTo>
                  <a:lnTo>
                    <a:pt x="25"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grpSp>
      <p:grpSp>
        <p:nvGrpSpPr>
          <p:cNvPr id="97" name="组合 96">
            <a:extLst>
              <a:ext uri="{FF2B5EF4-FFF2-40B4-BE49-F238E27FC236}">
                <a16:creationId xmlns:a16="http://schemas.microsoft.com/office/drawing/2014/main" id="{1D6F38C5-678B-4223-8DFD-0C08D2AB8923}"/>
              </a:ext>
            </a:extLst>
          </p:cNvPr>
          <p:cNvGrpSpPr/>
          <p:nvPr/>
        </p:nvGrpSpPr>
        <p:grpSpPr>
          <a:xfrm>
            <a:off x="3885634" y="2648987"/>
            <a:ext cx="386993" cy="359851"/>
            <a:chOff x="4057651" y="2225675"/>
            <a:chExt cx="225425" cy="209550"/>
          </a:xfrm>
          <a:solidFill>
            <a:schemeClr val="bg1"/>
          </a:solidFill>
        </p:grpSpPr>
        <p:sp>
          <p:nvSpPr>
            <p:cNvPr id="98" name="Freeform 105">
              <a:extLst>
                <a:ext uri="{FF2B5EF4-FFF2-40B4-BE49-F238E27FC236}">
                  <a16:creationId xmlns:a16="http://schemas.microsoft.com/office/drawing/2014/main" id="{6E1945BE-8D56-4105-B733-F5363DB46D87}"/>
                </a:ext>
              </a:extLst>
            </p:cNvPr>
            <p:cNvSpPr/>
            <p:nvPr/>
          </p:nvSpPr>
          <p:spPr bwMode="auto">
            <a:xfrm>
              <a:off x="4057651" y="2419350"/>
              <a:ext cx="225425" cy="15875"/>
            </a:xfrm>
            <a:custGeom>
              <a:avLst/>
              <a:gdLst>
                <a:gd name="T0" fmla="*/ 58 w 60"/>
                <a:gd name="T1" fmla="*/ 0 h 4"/>
                <a:gd name="T2" fmla="*/ 2 w 60"/>
                <a:gd name="T3" fmla="*/ 0 h 4"/>
                <a:gd name="T4" fmla="*/ 0 w 60"/>
                <a:gd name="T5" fmla="*/ 2 h 4"/>
                <a:gd name="T6" fmla="*/ 2 w 60"/>
                <a:gd name="T7" fmla="*/ 4 h 4"/>
                <a:gd name="T8" fmla="*/ 58 w 60"/>
                <a:gd name="T9" fmla="*/ 4 h 4"/>
                <a:gd name="T10" fmla="*/ 60 w 60"/>
                <a:gd name="T11" fmla="*/ 2 h 4"/>
                <a:gd name="T12" fmla="*/ 58 w 6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0" h="4">
                  <a:moveTo>
                    <a:pt x="58" y="0"/>
                  </a:moveTo>
                  <a:cubicBezTo>
                    <a:pt x="2" y="0"/>
                    <a:pt x="2" y="0"/>
                    <a:pt x="2" y="0"/>
                  </a:cubicBezTo>
                  <a:cubicBezTo>
                    <a:pt x="1" y="0"/>
                    <a:pt x="0" y="1"/>
                    <a:pt x="0" y="2"/>
                  </a:cubicBezTo>
                  <a:cubicBezTo>
                    <a:pt x="0" y="3"/>
                    <a:pt x="1" y="4"/>
                    <a:pt x="2" y="4"/>
                  </a:cubicBezTo>
                  <a:cubicBezTo>
                    <a:pt x="58" y="4"/>
                    <a:pt x="58" y="4"/>
                    <a:pt x="58" y="4"/>
                  </a:cubicBezTo>
                  <a:cubicBezTo>
                    <a:pt x="59" y="4"/>
                    <a:pt x="60" y="3"/>
                    <a:pt x="60" y="2"/>
                  </a:cubicBezTo>
                  <a:cubicBezTo>
                    <a:pt x="60" y="1"/>
                    <a:pt x="59" y="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99" name="Freeform 106">
              <a:extLst>
                <a:ext uri="{FF2B5EF4-FFF2-40B4-BE49-F238E27FC236}">
                  <a16:creationId xmlns:a16="http://schemas.microsoft.com/office/drawing/2014/main" id="{AC2161C5-9AAF-4F50-9910-37B384072A6A}"/>
                </a:ext>
              </a:extLst>
            </p:cNvPr>
            <p:cNvSpPr/>
            <p:nvPr/>
          </p:nvSpPr>
          <p:spPr bwMode="auto">
            <a:xfrm>
              <a:off x="4205288" y="2300288"/>
              <a:ext cx="47625" cy="107950"/>
            </a:xfrm>
            <a:custGeom>
              <a:avLst/>
              <a:gdLst>
                <a:gd name="T0" fmla="*/ 0 w 13"/>
                <a:gd name="T1" fmla="*/ 2 h 29"/>
                <a:gd name="T2" fmla="*/ 0 w 13"/>
                <a:gd name="T3" fmla="*/ 29 h 29"/>
                <a:gd name="T4" fmla="*/ 13 w 13"/>
                <a:gd name="T5" fmla="*/ 29 h 29"/>
                <a:gd name="T6" fmla="*/ 13 w 13"/>
                <a:gd name="T7" fmla="*/ 2 h 29"/>
                <a:gd name="T8" fmla="*/ 12 w 13"/>
                <a:gd name="T9" fmla="*/ 0 h 29"/>
                <a:gd name="T10" fmla="*/ 1 w 13"/>
                <a:gd name="T11" fmla="*/ 0 h 29"/>
                <a:gd name="T12" fmla="*/ 0 w 1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13" h="29">
                  <a:moveTo>
                    <a:pt x="0" y="2"/>
                  </a:moveTo>
                  <a:cubicBezTo>
                    <a:pt x="0" y="29"/>
                    <a:pt x="0" y="29"/>
                    <a:pt x="0" y="29"/>
                  </a:cubicBezTo>
                  <a:cubicBezTo>
                    <a:pt x="13" y="29"/>
                    <a:pt x="13" y="29"/>
                    <a:pt x="13" y="29"/>
                  </a:cubicBezTo>
                  <a:cubicBezTo>
                    <a:pt x="13" y="2"/>
                    <a:pt x="13" y="2"/>
                    <a:pt x="13" y="2"/>
                  </a:cubicBezTo>
                  <a:cubicBezTo>
                    <a:pt x="13" y="1"/>
                    <a:pt x="13" y="0"/>
                    <a:pt x="12" y="0"/>
                  </a:cubicBez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100" name="Freeform 107">
              <a:extLst>
                <a:ext uri="{FF2B5EF4-FFF2-40B4-BE49-F238E27FC236}">
                  <a16:creationId xmlns:a16="http://schemas.microsoft.com/office/drawing/2014/main" id="{BE4203EC-8980-4457-9097-941DDE972C53}"/>
                </a:ext>
              </a:extLst>
            </p:cNvPr>
            <p:cNvSpPr/>
            <p:nvPr/>
          </p:nvSpPr>
          <p:spPr bwMode="auto">
            <a:xfrm>
              <a:off x="4140201" y="2330450"/>
              <a:ext cx="52388" cy="77788"/>
            </a:xfrm>
            <a:custGeom>
              <a:avLst/>
              <a:gdLst>
                <a:gd name="T0" fmla="*/ 1 w 14"/>
                <a:gd name="T1" fmla="*/ 0 h 21"/>
                <a:gd name="T2" fmla="*/ 0 w 14"/>
                <a:gd name="T3" fmla="*/ 1 h 21"/>
                <a:gd name="T4" fmla="*/ 0 w 14"/>
                <a:gd name="T5" fmla="*/ 21 h 21"/>
                <a:gd name="T6" fmla="*/ 14 w 14"/>
                <a:gd name="T7" fmla="*/ 21 h 21"/>
                <a:gd name="T8" fmla="*/ 14 w 14"/>
                <a:gd name="T9" fmla="*/ 1 h 21"/>
                <a:gd name="T10" fmla="*/ 12 w 14"/>
                <a:gd name="T11" fmla="*/ 0 h 21"/>
                <a:gd name="T12" fmla="*/ 1 w 1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 h="21">
                  <a:moveTo>
                    <a:pt x="1" y="0"/>
                  </a:moveTo>
                  <a:cubicBezTo>
                    <a:pt x="1" y="0"/>
                    <a:pt x="0" y="0"/>
                    <a:pt x="0" y="1"/>
                  </a:cubicBezTo>
                  <a:cubicBezTo>
                    <a:pt x="0" y="21"/>
                    <a:pt x="0" y="21"/>
                    <a:pt x="0" y="21"/>
                  </a:cubicBezTo>
                  <a:cubicBezTo>
                    <a:pt x="14" y="21"/>
                    <a:pt x="14" y="21"/>
                    <a:pt x="14" y="21"/>
                  </a:cubicBezTo>
                  <a:cubicBezTo>
                    <a:pt x="14" y="1"/>
                    <a:pt x="14" y="1"/>
                    <a:pt x="14" y="1"/>
                  </a:cubicBezTo>
                  <a:cubicBezTo>
                    <a:pt x="14" y="0"/>
                    <a:pt x="13" y="0"/>
                    <a:pt x="1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101" name="Freeform 108">
              <a:extLst>
                <a:ext uri="{FF2B5EF4-FFF2-40B4-BE49-F238E27FC236}">
                  <a16:creationId xmlns:a16="http://schemas.microsoft.com/office/drawing/2014/main" id="{3A5FA3BB-85AA-40D2-866C-E8031308DB57}"/>
                </a:ext>
              </a:extLst>
            </p:cNvPr>
            <p:cNvSpPr/>
            <p:nvPr/>
          </p:nvSpPr>
          <p:spPr bwMode="auto">
            <a:xfrm>
              <a:off x="4076701" y="2355850"/>
              <a:ext cx="52388" cy="52388"/>
            </a:xfrm>
            <a:custGeom>
              <a:avLst/>
              <a:gdLst>
                <a:gd name="T0" fmla="*/ 14 w 14"/>
                <a:gd name="T1" fmla="*/ 1 h 14"/>
                <a:gd name="T2" fmla="*/ 13 w 14"/>
                <a:gd name="T3" fmla="*/ 0 h 14"/>
                <a:gd name="T4" fmla="*/ 2 w 14"/>
                <a:gd name="T5" fmla="*/ 0 h 14"/>
                <a:gd name="T6" fmla="*/ 0 w 14"/>
                <a:gd name="T7" fmla="*/ 1 h 14"/>
                <a:gd name="T8" fmla="*/ 0 w 14"/>
                <a:gd name="T9" fmla="*/ 14 h 14"/>
                <a:gd name="T10" fmla="*/ 14 w 14"/>
                <a:gd name="T11" fmla="*/ 14 h 14"/>
                <a:gd name="T12" fmla="*/ 14 w 14"/>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1"/>
                  </a:moveTo>
                  <a:cubicBezTo>
                    <a:pt x="14" y="0"/>
                    <a:pt x="14" y="0"/>
                    <a:pt x="13" y="0"/>
                  </a:cubicBezTo>
                  <a:cubicBezTo>
                    <a:pt x="2" y="0"/>
                    <a:pt x="2" y="0"/>
                    <a:pt x="2" y="0"/>
                  </a:cubicBezTo>
                  <a:cubicBezTo>
                    <a:pt x="1" y="0"/>
                    <a:pt x="0" y="0"/>
                    <a:pt x="0" y="1"/>
                  </a:cubicBezTo>
                  <a:cubicBezTo>
                    <a:pt x="0" y="14"/>
                    <a:pt x="0" y="14"/>
                    <a:pt x="0" y="14"/>
                  </a:cubicBezTo>
                  <a:cubicBezTo>
                    <a:pt x="14" y="14"/>
                    <a:pt x="14" y="14"/>
                    <a:pt x="14" y="14"/>
                  </a:cubicBezTo>
                  <a:lnTo>
                    <a:pt x="1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102" name="Freeform 109">
              <a:extLst>
                <a:ext uri="{FF2B5EF4-FFF2-40B4-BE49-F238E27FC236}">
                  <a16:creationId xmlns:a16="http://schemas.microsoft.com/office/drawing/2014/main" id="{DD29C21E-4A8A-4B5B-A7EC-5396BF6940DC}"/>
                </a:ext>
              </a:extLst>
            </p:cNvPr>
            <p:cNvSpPr/>
            <p:nvPr/>
          </p:nvSpPr>
          <p:spPr bwMode="auto">
            <a:xfrm>
              <a:off x="4087813" y="2225675"/>
              <a:ext cx="150813" cy="96838"/>
            </a:xfrm>
            <a:custGeom>
              <a:avLst/>
              <a:gdLst>
                <a:gd name="T0" fmla="*/ 5 w 40"/>
                <a:gd name="T1" fmla="*/ 25 h 26"/>
                <a:gd name="T2" fmla="*/ 15 w 40"/>
                <a:gd name="T3" fmla="*/ 15 h 26"/>
                <a:gd name="T4" fmla="*/ 20 w 40"/>
                <a:gd name="T5" fmla="*/ 20 h 26"/>
                <a:gd name="T6" fmla="*/ 22 w 40"/>
                <a:gd name="T7" fmla="*/ 21 h 26"/>
                <a:gd name="T8" fmla="*/ 24 w 40"/>
                <a:gd name="T9" fmla="*/ 20 h 26"/>
                <a:gd name="T10" fmla="*/ 35 w 40"/>
                <a:gd name="T11" fmla="*/ 9 h 26"/>
                <a:gd name="T12" fmla="*/ 35 w 40"/>
                <a:gd name="T13" fmla="*/ 13 h 26"/>
                <a:gd name="T14" fmla="*/ 38 w 40"/>
                <a:gd name="T15" fmla="*/ 15 h 26"/>
                <a:gd name="T16" fmla="*/ 40 w 40"/>
                <a:gd name="T17" fmla="*/ 13 h 26"/>
                <a:gd name="T18" fmla="*/ 40 w 40"/>
                <a:gd name="T19" fmla="*/ 2 h 26"/>
                <a:gd name="T20" fmla="*/ 39 w 40"/>
                <a:gd name="T21" fmla="*/ 1 h 26"/>
                <a:gd name="T22" fmla="*/ 38 w 40"/>
                <a:gd name="T23" fmla="*/ 0 h 26"/>
                <a:gd name="T24" fmla="*/ 27 w 40"/>
                <a:gd name="T25" fmla="*/ 0 h 26"/>
                <a:gd name="T26" fmla="*/ 25 w 40"/>
                <a:gd name="T27" fmla="*/ 2 h 26"/>
                <a:gd name="T28" fmla="*/ 27 w 40"/>
                <a:gd name="T29" fmla="*/ 5 h 26"/>
                <a:gd name="T30" fmla="*/ 32 w 40"/>
                <a:gd name="T31" fmla="*/ 5 h 26"/>
                <a:gd name="T32" fmla="*/ 22 w 40"/>
                <a:gd name="T33" fmla="*/ 15 h 26"/>
                <a:gd name="T34" fmla="*/ 17 w 40"/>
                <a:gd name="T35" fmla="*/ 9 h 26"/>
                <a:gd name="T36" fmla="*/ 15 w 40"/>
                <a:gd name="T37" fmla="*/ 8 h 26"/>
                <a:gd name="T38" fmla="*/ 13 w 40"/>
                <a:gd name="T39" fmla="*/ 9 h 26"/>
                <a:gd name="T40" fmla="*/ 1 w 40"/>
                <a:gd name="T41" fmla="*/ 21 h 26"/>
                <a:gd name="T42" fmla="*/ 1 w 40"/>
                <a:gd name="T43" fmla="*/ 25 h 26"/>
                <a:gd name="T44" fmla="*/ 5 w 40"/>
                <a:gd name="T4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26">
                  <a:moveTo>
                    <a:pt x="5" y="25"/>
                  </a:moveTo>
                  <a:cubicBezTo>
                    <a:pt x="15" y="15"/>
                    <a:pt x="15" y="15"/>
                    <a:pt x="15" y="15"/>
                  </a:cubicBezTo>
                  <a:cubicBezTo>
                    <a:pt x="20" y="20"/>
                    <a:pt x="20" y="20"/>
                    <a:pt x="20" y="20"/>
                  </a:cubicBezTo>
                  <a:cubicBezTo>
                    <a:pt x="21" y="21"/>
                    <a:pt x="21" y="21"/>
                    <a:pt x="22" y="21"/>
                  </a:cubicBezTo>
                  <a:cubicBezTo>
                    <a:pt x="23" y="21"/>
                    <a:pt x="23" y="21"/>
                    <a:pt x="24" y="20"/>
                  </a:cubicBezTo>
                  <a:cubicBezTo>
                    <a:pt x="35" y="9"/>
                    <a:pt x="35" y="9"/>
                    <a:pt x="35" y="9"/>
                  </a:cubicBezTo>
                  <a:cubicBezTo>
                    <a:pt x="35" y="13"/>
                    <a:pt x="35" y="13"/>
                    <a:pt x="35" y="13"/>
                  </a:cubicBezTo>
                  <a:cubicBezTo>
                    <a:pt x="35" y="14"/>
                    <a:pt x="36" y="15"/>
                    <a:pt x="38" y="15"/>
                  </a:cubicBezTo>
                  <a:cubicBezTo>
                    <a:pt x="39" y="15"/>
                    <a:pt x="40" y="14"/>
                    <a:pt x="40" y="13"/>
                  </a:cubicBezTo>
                  <a:cubicBezTo>
                    <a:pt x="40" y="2"/>
                    <a:pt x="40" y="2"/>
                    <a:pt x="40" y="2"/>
                  </a:cubicBezTo>
                  <a:cubicBezTo>
                    <a:pt x="40" y="2"/>
                    <a:pt x="40" y="1"/>
                    <a:pt x="39" y="1"/>
                  </a:cubicBezTo>
                  <a:cubicBezTo>
                    <a:pt x="39" y="0"/>
                    <a:pt x="38" y="0"/>
                    <a:pt x="38" y="0"/>
                  </a:cubicBezTo>
                  <a:cubicBezTo>
                    <a:pt x="27" y="0"/>
                    <a:pt x="27" y="0"/>
                    <a:pt x="27" y="0"/>
                  </a:cubicBezTo>
                  <a:cubicBezTo>
                    <a:pt x="26" y="0"/>
                    <a:pt x="25" y="1"/>
                    <a:pt x="25" y="2"/>
                  </a:cubicBezTo>
                  <a:cubicBezTo>
                    <a:pt x="25" y="4"/>
                    <a:pt x="26" y="5"/>
                    <a:pt x="27" y="5"/>
                  </a:cubicBezTo>
                  <a:cubicBezTo>
                    <a:pt x="32" y="5"/>
                    <a:pt x="32" y="5"/>
                    <a:pt x="32" y="5"/>
                  </a:cubicBezTo>
                  <a:cubicBezTo>
                    <a:pt x="22" y="15"/>
                    <a:pt x="22" y="15"/>
                    <a:pt x="22" y="15"/>
                  </a:cubicBezTo>
                  <a:cubicBezTo>
                    <a:pt x="17" y="9"/>
                    <a:pt x="17" y="9"/>
                    <a:pt x="17" y="9"/>
                  </a:cubicBezTo>
                  <a:cubicBezTo>
                    <a:pt x="16" y="9"/>
                    <a:pt x="16" y="8"/>
                    <a:pt x="15" y="8"/>
                  </a:cubicBezTo>
                  <a:cubicBezTo>
                    <a:pt x="14" y="8"/>
                    <a:pt x="14" y="9"/>
                    <a:pt x="13" y="9"/>
                  </a:cubicBezTo>
                  <a:cubicBezTo>
                    <a:pt x="1" y="21"/>
                    <a:pt x="1" y="21"/>
                    <a:pt x="1" y="21"/>
                  </a:cubicBezTo>
                  <a:cubicBezTo>
                    <a:pt x="0" y="23"/>
                    <a:pt x="0" y="24"/>
                    <a:pt x="1" y="25"/>
                  </a:cubicBezTo>
                  <a:cubicBezTo>
                    <a:pt x="2" y="26"/>
                    <a:pt x="3" y="26"/>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b="1">
                <a:solidFill>
                  <a:srgbClr val="000000"/>
                </a:solidFill>
                <a:latin typeface="微软雅黑" panose="020B0503020204020204" pitchFamily="34" charset="-122"/>
                <a:ea typeface="微软雅黑" panose="020B0503020204020204" pitchFamily="34" charset="-122"/>
              </a:endParaRPr>
            </a:p>
          </p:txBody>
        </p:sp>
      </p:grpSp>
      <p:sp>
        <p:nvSpPr>
          <p:cNvPr id="103" name="矩形">
            <a:extLst>
              <a:ext uri="{FF2B5EF4-FFF2-40B4-BE49-F238E27FC236}">
                <a16:creationId xmlns:a16="http://schemas.microsoft.com/office/drawing/2014/main" id="{F36E5E77-6589-4F46-BC61-FF81AF694C0F}"/>
              </a:ext>
            </a:extLst>
          </p:cNvPr>
          <p:cNvSpPr/>
          <p:nvPr/>
        </p:nvSpPr>
        <p:spPr>
          <a:xfrm>
            <a:off x="2113187" y="5574359"/>
            <a:ext cx="2497225" cy="553485"/>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000" b="1" i="0" u="none" strike="noStrike" kern="1200" cap="none" spc="0" baseline="0"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班长应具备的素质</a:t>
            </a:r>
            <a:endParaRPr lang="en-US" altLang="zh-CN" sz="2000" b="1" i="0" u="none" strike="noStrike" kern="1200" cap="none" spc="0" baseline="0"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a:lnSpc>
                <a:spcPct val="40000"/>
              </a:lnSpc>
              <a:spcBef>
                <a:spcPts val="0"/>
              </a:spcBef>
              <a:spcAft>
                <a:spcPts val="0"/>
              </a:spcAft>
              <a:buNone/>
            </a:pPr>
            <a:endParaRPr lang="zh-CN" altLang="en-US" sz="2000" b="1" i="0" u="none" strike="noStrike" kern="1200" cap="none" spc="0" baseline="0"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4" name="矩形 3">
            <a:extLst>
              <a:ext uri="{FF2B5EF4-FFF2-40B4-BE49-F238E27FC236}">
                <a16:creationId xmlns:a16="http://schemas.microsoft.com/office/drawing/2014/main" id="{FA696879-F338-4FCA-8B03-7E5D67C9C1A4}"/>
              </a:ext>
            </a:extLst>
          </p:cNvPr>
          <p:cNvSpPr/>
          <p:nvPr/>
        </p:nvSpPr>
        <p:spPr>
          <a:xfrm>
            <a:off x="316411" y="1894789"/>
            <a:ext cx="1853392" cy="369332"/>
          </a:xfrm>
          <a:prstGeom prst="rect">
            <a:avLst/>
          </a:prstGeom>
        </p:spPr>
        <p:txBody>
          <a:bodyPr wrap="none">
            <a:spAutoFit/>
          </a:bodyPr>
          <a:lstStyle/>
          <a:p>
            <a:r>
              <a:rPr lang="zh-CN" altLang="en-US" b="1" dirty="0">
                <a:solidFill>
                  <a:srgbClr val="004B7D"/>
                </a:solidFill>
                <a:latin typeface="微软雅黑" panose="020B0503020204020204" pitchFamily="34" charset="-122"/>
                <a:ea typeface="微软雅黑" panose="020B0503020204020204" pitchFamily="34" charset="-122"/>
              </a:rPr>
              <a:t>良好的业务素质 </a:t>
            </a:r>
          </a:p>
        </p:txBody>
      </p:sp>
      <p:sp>
        <p:nvSpPr>
          <p:cNvPr id="5" name="矩形 4">
            <a:extLst>
              <a:ext uri="{FF2B5EF4-FFF2-40B4-BE49-F238E27FC236}">
                <a16:creationId xmlns:a16="http://schemas.microsoft.com/office/drawing/2014/main" id="{0DF15AC0-5556-4BEF-8D80-D0320BBF0B5B}"/>
              </a:ext>
            </a:extLst>
          </p:cNvPr>
          <p:cNvSpPr/>
          <p:nvPr/>
        </p:nvSpPr>
        <p:spPr>
          <a:xfrm>
            <a:off x="4938471" y="4595452"/>
            <a:ext cx="2315057" cy="369332"/>
          </a:xfrm>
          <a:prstGeom prst="rect">
            <a:avLst/>
          </a:prstGeom>
        </p:spPr>
        <p:txBody>
          <a:bodyPr wrap="none">
            <a:spAutoFit/>
          </a:bodyPr>
          <a:lstStyle/>
          <a:p>
            <a:r>
              <a:rPr lang="zh-CN" altLang="en-US" b="1" dirty="0">
                <a:solidFill>
                  <a:srgbClr val="004B7D"/>
                </a:solidFill>
                <a:latin typeface="微软雅黑" panose="020B0503020204020204" pitchFamily="34" charset="-122"/>
                <a:ea typeface="微软雅黑" panose="020B0503020204020204" pitchFamily="34" charset="-122"/>
              </a:rPr>
              <a:t>较强的组织协调能力 </a:t>
            </a:r>
          </a:p>
        </p:txBody>
      </p:sp>
      <p:sp>
        <p:nvSpPr>
          <p:cNvPr id="6" name="矩形 5">
            <a:extLst>
              <a:ext uri="{FF2B5EF4-FFF2-40B4-BE49-F238E27FC236}">
                <a16:creationId xmlns:a16="http://schemas.microsoft.com/office/drawing/2014/main" id="{328D23D6-BFC4-4495-86C0-1DFB4AC8F5DA}"/>
              </a:ext>
            </a:extLst>
          </p:cNvPr>
          <p:cNvSpPr/>
          <p:nvPr/>
        </p:nvSpPr>
        <p:spPr>
          <a:xfrm>
            <a:off x="123182" y="4625070"/>
            <a:ext cx="1800493" cy="369332"/>
          </a:xfrm>
          <a:prstGeom prst="rect">
            <a:avLst/>
          </a:prstGeom>
        </p:spPr>
        <p:txBody>
          <a:bodyPr wrap="none">
            <a:spAutoFit/>
          </a:bodyPr>
          <a:lstStyle/>
          <a:p>
            <a:r>
              <a:rPr lang="zh-CN" altLang="en-US" b="1" dirty="0">
                <a:solidFill>
                  <a:srgbClr val="4BAF32"/>
                </a:solidFill>
                <a:latin typeface="微软雅黑" panose="020B0503020204020204" pitchFamily="34" charset="-122"/>
                <a:ea typeface="微软雅黑" panose="020B0503020204020204" pitchFamily="34" charset="-122"/>
              </a:rPr>
              <a:t>很高的安全意识</a:t>
            </a:r>
          </a:p>
        </p:txBody>
      </p:sp>
      <p:sp>
        <p:nvSpPr>
          <p:cNvPr id="7" name="矩形 6">
            <a:extLst>
              <a:ext uri="{FF2B5EF4-FFF2-40B4-BE49-F238E27FC236}">
                <a16:creationId xmlns:a16="http://schemas.microsoft.com/office/drawing/2014/main" id="{AE43EE1E-A2C2-4B69-8A27-E5EC27351E89}"/>
              </a:ext>
            </a:extLst>
          </p:cNvPr>
          <p:cNvSpPr/>
          <p:nvPr/>
        </p:nvSpPr>
        <p:spPr>
          <a:xfrm>
            <a:off x="4849504" y="2137020"/>
            <a:ext cx="2492990" cy="369332"/>
          </a:xfrm>
          <a:prstGeom prst="rect">
            <a:avLst/>
          </a:prstGeom>
        </p:spPr>
        <p:txBody>
          <a:bodyPr wrap="none">
            <a:spAutoFit/>
          </a:bodyPr>
          <a:lstStyle/>
          <a:p>
            <a:r>
              <a:rPr lang="zh-CN" altLang="en-US" b="1" dirty="0">
                <a:solidFill>
                  <a:srgbClr val="4BAF32"/>
                </a:solidFill>
                <a:latin typeface="微软雅黑" panose="020B0503020204020204" pitchFamily="34" charset="-122"/>
                <a:ea typeface="微软雅黑" panose="020B0503020204020204" pitchFamily="34" charset="-122"/>
              </a:rPr>
              <a:t>很强的责任心和使命感</a:t>
            </a:r>
          </a:p>
        </p:txBody>
      </p:sp>
      <p:sp>
        <p:nvSpPr>
          <p:cNvPr id="111" name="security-lock_17321">
            <a:extLst>
              <a:ext uri="{FF2B5EF4-FFF2-40B4-BE49-F238E27FC236}">
                <a16:creationId xmlns:a16="http://schemas.microsoft.com/office/drawing/2014/main" id="{093CCCF5-5D8F-49FB-BFCA-5B685644399D}"/>
              </a:ext>
            </a:extLst>
          </p:cNvPr>
          <p:cNvSpPr>
            <a:spLocks noChangeAspect="1"/>
          </p:cNvSpPr>
          <p:nvPr/>
        </p:nvSpPr>
        <p:spPr bwMode="auto">
          <a:xfrm>
            <a:off x="2377593" y="4083665"/>
            <a:ext cx="389921" cy="477686"/>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65" h="5723">
                <a:moveTo>
                  <a:pt x="3789" y="2426"/>
                </a:moveTo>
                <a:lnTo>
                  <a:pt x="3789" y="797"/>
                </a:lnTo>
                <a:cubicBezTo>
                  <a:pt x="3789" y="358"/>
                  <a:pt x="3394" y="0"/>
                  <a:pt x="2907" y="0"/>
                </a:cubicBezTo>
                <a:lnTo>
                  <a:pt x="1758" y="0"/>
                </a:lnTo>
                <a:cubicBezTo>
                  <a:pt x="1272" y="0"/>
                  <a:pt x="876" y="357"/>
                  <a:pt x="876" y="797"/>
                </a:cubicBezTo>
                <a:lnTo>
                  <a:pt x="876" y="2426"/>
                </a:lnTo>
                <a:cubicBezTo>
                  <a:pt x="392" y="2429"/>
                  <a:pt x="0" y="2785"/>
                  <a:pt x="0" y="3223"/>
                </a:cubicBezTo>
                <a:lnTo>
                  <a:pt x="0" y="4926"/>
                </a:lnTo>
                <a:cubicBezTo>
                  <a:pt x="0" y="5366"/>
                  <a:pt x="396" y="5723"/>
                  <a:pt x="882" y="5723"/>
                </a:cubicBezTo>
                <a:lnTo>
                  <a:pt x="3783" y="5723"/>
                </a:lnTo>
                <a:cubicBezTo>
                  <a:pt x="4270" y="5723"/>
                  <a:pt x="4665" y="5366"/>
                  <a:pt x="4665" y="4926"/>
                </a:cubicBezTo>
                <a:lnTo>
                  <a:pt x="4665" y="3223"/>
                </a:lnTo>
                <a:cubicBezTo>
                  <a:pt x="4665" y="2785"/>
                  <a:pt x="4273" y="2429"/>
                  <a:pt x="3789" y="2426"/>
                </a:cubicBezTo>
                <a:close/>
                <a:moveTo>
                  <a:pt x="3307" y="2426"/>
                </a:moveTo>
                <a:lnTo>
                  <a:pt x="1359" y="2426"/>
                </a:lnTo>
                <a:lnTo>
                  <a:pt x="1359" y="797"/>
                </a:lnTo>
                <a:cubicBezTo>
                  <a:pt x="1359" y="598"/>
                  <a:pt x="1538" y="436"/>
                  <a:pt x="1758" y="436"/>
                </a:cubicBezTo>
                <a:lnTo>
                  <a:pt x="2907" y="436"/>
                </a:lnTo>
                <a:cubicBezTo>
                  <a:pt x="3127" y="436"/>
                  <a:pt x="3307" y="598"/>
                  <a:pt x="3307" y="797"/>
                </a:cubicBezTo>
                <a:lnTo>
                  <a:pt x="3307" y="2426"/>
                </a:lnTo>
                <a:close/>
                <a:moveTo>
                  <a:pt x="4001" y="4603"/>
                </a:moveTo>
                <a:cubicBezTo>
                  <a:pt x="4001" y="4716"/>
                  <a:pt x="3909" y="4808"/>
                  <a:pt x="3796" y="4808"/>
                </a:cubicBezTo>
                <a:cubicBezTo>
                  <a:pt x="3682" y="4808"/>
                  <a:pt x="3591" y="4716"/>
                  <a:pt x="3591" y="4603"/>
                </a:cubicBezTo>
                <a:lnTo>
                  <a:pt x="3591" y="3551"/>
                </a:lnTo>
                <a:cubicBezTo>
                  <a:pt x="3591" y="3536"/>
                  <a:pt x="3578" y="3523"/>
                  <a:pt x="3563" y="3523"/>
                </a:cubicBezTo>
                <a:cubicBezTo>
                  <a:pt x="3450" y="3523"/>
                  <a:pt x="3358" y="3432"/>
                  <a:pt x="3358" y="3318"/>
                </a:cubicBezTo>
                <a:cubicBezTo>
                  <a:pt x="3358" y="3205"/>
                  <a:pt x="3450" y="3113"/>
                  <a:pt x="3563" y="3113"/>
                </a:cubicBezTo>
                <a:cubicBezTo>
                  <a:pt x="3804" y="3113"/>
                  <a:pt x="4001" y="3310"/>
                  <a:pt x="4001" y="3551"/>
                </a:cubicBezTo>
                <a:lnTo>
                  <a:pt x="4001" y="4603"/>
                </a:lnTo>
                <a:close/>
              </a:path>
            </a:pathLst>
          </a:custGeom>
          <a:solidFill>
            <a:schemeClr val="bg1"/>
          </a:solidFill>
          <a:ln>
            <a:noFill/>
          </a:ln>
        </p:spPr>
      </p:sp>
      <p:sp>
        <p:nvSpPr>
          <p:cNvPr id="112" name="settings_13584">
            <a:extLst>
              <a:ext uri="{FF2B5EF4-FFF2-40B4-BE49-F238E27FC236}">
                <a16:creationId xmlns:a16="http://schemas.microsoft.com/office/drawing/2014/main" id="{2950392D-6332-423F-A49F-9D87166ADB87}"/>
              </a:ext>
            </a:extLst>
          </p:cNvPr>
          <p:cNvSpPr>
            <a:spLocks noChangeAspect="1"/>
          </p:cNvSpPr>
          <p:nvPr/>
        </p:nvSpPr>
        <p:spPr bwMode="auto">
          <a:xfrm>
            <a:off x="2371190" y="2645778"/>
            <a:ext cx="352868" cy="388299"/>
          </a:xfrm>
          <a:custGeom>
            <a:avLst/>
            <a:gdLst>
              <a:gd name="T0" fmla="*/ 462 w 473"/>
              <a:gd name="T1" fmla="*/ 99 h 521"/>
              <a:gd name="T2" fmla="*/ 442 w 473"/>
              <a:gd name="T3" fmla="*/ 82 h 521"/>
              <a:gd name="T4" fmla="*/ 345 w 473"/>
              <a:gd name="T5" fmla="*/ 130 h 521"/>
              <a:gd name="T6" fmla="*/ 379 w 473"/>
              <a:gd name="T7" fmla="*/ 27 h 521"/>
              <a:gd name="T8" fmla="*/ 359 w 473"/>
              <a:gd name="T9" fmla="*/ 10 h 521"/>
              <a:gd name="T10" fmla="*/ 290 w 473"/>
              <a:gd name="T11" fmla="*/ 49 h 521"/>
              <a:gd name="T12" fmla="*/ 242 w 473"/>
              <a:gd name="T13" fmla="*/ 105 h 521"/>
              <a:gd name="T14" fmla="*/ 249 w 473"/>
              <a:gd name="T15" fmla="*/ 209 h 521"/>
              <a:gd name="T16" fmla="*/ 234 w 473"/>
              <a:gd name="T17" fmla="*/ 225 h 521"/>
              <a:gd name="T18" fmla="*/ 132 w 473"/>
              <a:gd name="T19" fmla="*/ 91 h 521"/>
              <a:gd name="T20" fmla="*/ 138 w 473"/>
              <a:gd name="T21" fmla="*/ 58 h 521"/>
              <a:gd name="T22" fmla="*/ 73 w 473"/>
              <a:gd name="T23" fmla="*/ 31 h 521"/>
              <a:gd name="T24" fmla="*/ 50 w 473"/>
              <a:gd name="T25" fmla="*/ 51 h 521"/>
              <a:gd name="T26" fmla="*/ 57 w 473"/>
              <a:gd name="T27" fmla="*/ 115 h 521"/>
              <a:gd name="T28" fmla="*/ 96 w 473"/>
              <a:gd name="T29" fmla="*/ 120 h 521"/>
              <a:gd name="T30" fmla="*/ 194 w 473"/>
              <a:gd name="T31" fmla="*/ 249 h 521"/>
              <a:gd name="T32" fmla="*/ 153 w 473"/>
              <a:gd name="T33" fmla="*/ 262 h 521"/>
              <a:gd name="T34" fmla="*/ 0 w 473"/>
              <a:gd name="T35" fmla="*/ 440 h 521"/>
              <a:gd name="T36" fmla="*/ 58 w 473"/>
              <a:gd name="T37" fmla="*/ 490 h 521"/>
              <a:gd name="T38" fmla="*/ 117 w 473"/>
              <a:gd name="T39" fmla="*/ 486 h 521"/>
              <a:gd name="T40" fmla="*/ 253 w 473"/>
              <a:gd name="T41" fmla="*/ 327 h 521"/>
              <a:gd name="T42" fmla="*/ 287 w 473"/>
              <a:gd name="T43" fmla="*/ 372 h 521"/>
              <a:gd name="T44" fmla="*/ 288 w 473"/>
              <a:gd name="T45" fmla="*/ 423 h 521"/>
              <a:gd name="T46" fmla="*/ 362 w 473"/>
              <a:gd name="T47" fmla="*/ 521 h 521"/>
              <a:gd name="T48" fmla="*/ 417 w 473"/>
              <a:gd name="T49" fmla="*/ 480 h 521"/>
              <a:gd name="T50" fmla="*/ 416 w 473"/>
              <a:gd name="T51" fmla="*/ 429 h 521"/>
              <a:gd name="T52" fmla="*/ 342 w 473"/>
              <a:gd name="T53" fmla="*/ 330 h 521"/>
              <a:gd name="T54" fmla="*/ 324 w 473"/>
              <a:gd name="T55" fmla="*/ 343 h 521"/>
              <a:gd name="T56" fmla="*/ 261 w 473"/>
              <a:gd name="T57" fmla="*/ 261 h 521"/>
              <a:gd name="T58" fmla="*/ 281 w 473"/>
              <a:gd name="T59" fmla="*/ 237 h 521"/>
              <a:gd name="T60" fmla="*/ 385 w 473"/>
              <a:gd name="T61" fmla="*/ 229 h 521"/>
              <a:gd name="T62" fmla="*/ 434 w 473"/>
              <a:gd name="T63" fmla="*/ 172 h 521"/>
              <a:gd name="T64" fmla="*/ 462 w 473"/>
              <a:gd name="T65" fmla="*/ 99 h 521"/>
              <a:gd name="T66" fmla="*/ 109 w 473"/>
              <a:gd name="T67" fmla="*/ 443 h 521"/>
              <a:gd name="T68" fmla="*/ 73 w 473"/>
              <a:gd name="T69" fmla="*/ 446 h 521"/>
              <a:gd name="T70" fmla="*/ 70 w 473"/>
              <a:gd name="T71" fmla="*/ 410 h 521"/>
              <a:gd name="T72" fmla="*/ 106 w 473"/>
              <a:gd name="T73" fmla="*/ 407 h 521"/>
              <a:gd name="T74" fmla="*/ 109 w 473"/>
              <a:gd name="T75" fmla="*/ 44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3" h="521">
                <a:moveTo>
                  <a:pt x="462" y="99"/>
                </a:moveTo>
                <a:lnTo>
                  <a:pt x="442" y="82"/>
                </a:lnTo>
                <a:cubicBezTo>
                  <a:pt x="400" y="121"/>
                  <a:pt x="382" y="162"/>
                  <a:pt x="345" y="130"/>
                </a:cubicBezTo>
                <a:cubicBezTo>
                  <a:pt x="308" y="98"/>
                  <a:pt x="346" y="75"/>
                  <a:pt x="379" y="27"/>
                </a:cubicBezTo>
                <a:cubicBezTo>
                  <a:pt x="379" y="27"/>
                  <a:pt x="370" y="19"/>
                  <a:pt x="359" y="10"/>
                </a:cubicBezTo>
                <a:cubicBezTo>
                  <a:pt x="348" y="0"/>
                  <a:pt x="317" y="18"/>
                  <a:pt x="290" y="49"/>
                </a:cubicBezTo>
                <a:lnTo>
                  <a:pt x="242" y="105"/>
                </a:lnTo>
                <a:cubicBezTo>
                  <a:pt x="215" y="136"/>
                  <a:pt x="218" y="182"/>
                  <a:pt x="249" y="209"/>
                </a:cubicBezTo>
                <a:lnTo>
                  <a:pt x="234" y="225"/>
                </a:lnTo>
                <a:lnTo>
                  <a:pt x="132" y="91"/>
                </a:lnTo>
                <a:cubicBezTo>
                  <a:pt x="137" y="79"/>
                  <a:pt x="150" y="67"/>
                  <a:pt x="138" y="58"/>
                </a:cubicBezTo>
                <a:lnTo>
                  <a:pt x="73" y="31"/>
                </a:lnTo>
                <a:lnTo>
                  <a:pt x="50" y="51"/>
                </a:lnTo>
                <a:cubicBezTo>
                  <a:pt x="50" y="51"/>
                  <a:pt x="57" y="115"/>
                  <a:pt x="57" y="115"/>
                </a:cubicBezTo>
                <a:cubicBezTo>
                  <a:pt x="63" y="131"/>
                  <a:pt x="82" y="125"/>
                  <a:pt x="96" y="120"/>
                </a:cubicBezTo>
                <a:lnTo>
                  <a:pt x="194" y="249"/>
                </a:lnTo>
                <a:cubicBezTo>
                  <a:pt x="179" y="246"/>
                  <a:pt x="164" y="250"/>
                  <a:pt x="153" y="262"/>
                </a:cubicBezTo>
                <a:lnTo>
                  <a:pt x="0" y="440"/>
                </a:lnTo>
                <a:lnTo>
                  <a:pt x="58" y="490"/>
                </a:lnTo>
                <a:cubicBezTo>
                  <a:pt x="75" y="505"/>
                  <a:pt x="102" y="503"/>
                  <a:pt x="117" y="486"/>
                </a:cubicBezTo>
                <a:lnTo>
                  <a:pt x="253" y="327"/>
                </a:lnTo>
                <a:lnTo>
                  <a:pt x="287" y="372"/>
                </a:lnTo>
                <a:cubicBezTo>
                  <a:pt x="271" y="386"/>
                  <a:pt x="274" y="405"/>
                  <a:pt x="288" y="423"/>
                </a:cubicBezTo>
                <a:lnTo>
                  <a:pt x="362" y="521"/>
                </a:lnTo>
                <a:lnTo>
                  <a:pt x="417" y="480"/>
                </a:lnTo>
                <a:cubicBezTo>
                  <a:pt x="435" y="466"/>
                  <a:pt x="430" y="447"/>
                  <a:pt x="416" y="429"/>
                </a:cubicBezTo>
                <a:lnTo>
                  <a:pt x="342" y="330"/>
                </a:lnTo>
                <a:lnTo>
                  <a:pt x="324" y="343"/>
                </a:lnTo>
                <a:lnTo>
                  <a:pt x="261" y="261"/>
                </a:lnTo>
                <a:lnTo>
                  <a:pt x="281" y="237"/>
                </a:lnTo>
                <a:cubicBezTo>
                  <a:pt x="313" y="263"/>
                  <a:pt x="359" y="259"/>
                  <a:pt x="385" y="229"/>
                </a:cubicBezTo>
                <a:lnTo>
                  <a:pt x="434" y="172"/>
                </a:lnTo>
                <a:cubicBezTo>
                  <a:pt x="461" y="141"/>
                  <a:pt x="473" y="108"/>
                  <a:pt x="462" y="99"/>
                </a:cubicBezTo>
                <a:close/>
                <a:moveTo>
                  <a:pt x="109" y="443"/>
                </a:moveTo>
                <a:cubicBezTo>
                  <a:pt x="100" y="454"/>
                  <a:pt x="84" y="455"/>
                  <a:pt x="73" y="446"/>
                </a:cubicBezTo>
                <a:cubicBezTo>
                  <a:pt x="62" y="437"/>
                  <a:pt x="61" y="420"/>
                  <a:pt x="70" y="410"/>
                </a:cubicBezTo>
                <a:cubicBezTo>
                  <a:pt x="80" y="399"/>
                  <a:pt x="96" y="398"/>
                  <a:pt x="106" y="407"/>
                </a:cubicBezTo>
                <a:cubicBezTo>
                  <a:pt x="117" y="416"/>
                  <a:pt x="118" y="432"/>
                  <a:pt x="109" y="443"/>
                </a:cubicBezTo>
                <a:close/>
              </a:path>
            </a:pathLst>
          </a:custGeom>
          <a:solidFill>
            <a:schemeClr val="bg1"/>
          </a:solidFill>
          <a:ln>
            <a:noFill/>
          </a:ln>
        </p:spPr>
      </p:sp>
      <p:sp>
        <p:nvSpPr>
          <p:cNvPr id="113" name="矩形">
            <a:extLst>
              <a:ext uri="{FF2B5EF4-FFF2-40B4-BE49-F238E27FC236}">
                <a16:creationId xmlns:a16="http://schemas.microsoft.com/office/drawing/2014/main" id="{718967A9-3CB7-45DB-BCC9-F12616C8D0C7}"/>
              </a:ext>
            </a:extLst>
          </p:cNvPr>
          <p:cNvSpPr/>
          <p:nvPr/>
        </p:nvSpPr>
        <p:spPr>
          <a:xfrm>
            <a:off x="8327169" y="5618121"/>
            <a:ext cx="3100779" cy="400110"/>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班组长应具备的工作作风</a:t>
            </a:r>
          </a:p>
        </p:txBody>
      </p:sp>
      <p:sp>
        <p:nvSpPr>
          <p:cNvPr id="8" name="矩形: 圆角 7">
            <a:extLst>
              <a:ext uri="{FF2B5EF4-FFF2-40B4-BE49-F238E27FC236}">
                <a16:creationId xmlns:a16="http://schemas.microsoft.com/office/drawing/2014/main" id="{5AC8B308-679D-4894-9885-4042EEB7776B}"/>
              </a:ext>
            </a:extLst>
          </p:cNvPr>
          <p:cNvSpPr/>
          <p:nvPr/>
        </p:nvSpPr>
        <p:spPr>
          <a:xfrm>
            <a:off x="8117423" y="1953822"/>
            <a:ext cx="3393968" cy="841721"/>
          </a:xfrm>
          <a:prstGeom prst="round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4" name="矩形: 圆角 113">
            <a:extLst>
              <a:ext uri="{FF2B5EF4-FFF2-40B4-BE49-F238E27FC236}">
                <a16:creationId xmlns:a16="http://schemas.microsoft.com/office/drawing/2014/main" id="{A600DEF4-2C3C-41C7-91E4-A7585926061E}"/>
              </a:ext>
            </a:extLst>
          </p:cNvPr>
          <p:cNvSpPr/>
          <p:nvPr/>
        </p:nvSpPr>
        <p:spPr>
          <a:xfrm>
            <a:off x="8117423" y="3241944"/>
            <a:ext cx="3393968" cy="841721"/>
          </a:xfrm>
          <a:prstGeom prst="round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15" name="矩形 114">
            <a:extLst>
              <a:ext uri="{FF2B5EF4-FFF2-40B4-BE49-F238E27FC236}">
                <a16:creationId xmlns:a16="http://schemas.microsoft.com/office/drawing/2014/main" id="{1D039A56-F9AC-411F-85AA-27F2AF595BA4}"/>
              </a:ext>
            </a:extLst>
          </p:cNvPr>
          <p:cNvSpPr/>
          <p:nvPr/>
        </p:nvSpPr>
        <p:spPr>
          <a:xfrm>
            <a:off x="9089304" y="2190016"/>
            <a:ext cx="156966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强烈的责任心</a:t>
            </a:r>
          </a:p>
        </p:txBody>
      </p:sp>
      <p:sp>
        <p:nvSpPr>
          <p:cNvPr id="118" name="矩形 117">
            <a:extLst>
              <a:ext uri="{FF2B5EF4-FFF2-40B4-BE49-F238E27FC236}">
                <a16:creationId xmlns:a16="http://schemas.microsoft.com/office/drawing/2014/main" id="{125F1537-B4B9-41D9-9BE6-0A86D6DEB263}"/>
              </a:ext>
            </a:extLst>
          </p:cNvPr>
          <p:cNvSpPr/>
          <p:nvPr/>
        </p:nvSpPr>
        <p:spPr>
          <a:xfrm>
            <a:off x="9331418" y="3478138"/>
            <a:ext cx="1107996"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认真细致</a:t>
            </a:r>
          </a:p>
        </p:txBody>
      </p:sp>
      <p:sp>
        <p:nvSpPr>
          <p:cNvPr id="119" name="矩形: 圆角 118">
            <a:extLst>
              <a:ext uri="{FF2B5EF4-FFF2-40B4-BE49-F238E27FC236}">
                <a16:creationId xmlns:a16="http://schemas.microsoft.com/office/drawing/2014/main" id="{053D20A7-80EF-45B1-A72D-69AD17F398F9}"/>
              </a:ext>
            </a:extLst>
          </p:cNvPr>
          <p:cNvSpPr/>
          <p:nvPr/>
        </p:nvSpPr>
        <p:spPr>
          <a:xfrm>
            <a:off x="8117423" y="4445910"/>
            <a:ext cx="3393968" cy="841721"/>
          </a:xfrm>
          <a:prstGeom prst="round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0" name="矩形 119">
            <a:extLst>
              <a:ext uri="{FF2B5EF4-FFF2-40B4-BE49-F238E27FC236}">
                <a16:creationId xmlns:a16="http://schemas.microsoft.com/office/drawing/2014/main" id="{8AAA28D6-BB6E-4EDC-B7A8-9B5B352F541A}"/>
              </a:ext>
            </a:extLst>
          </p:cNvPr>
          <p:cNvSpPr/>
          <p:nvPr/>
        </p:nvSpPr>
        <p:spPr>
          <a:xfrm>
            <a:off x="9331418" y="4625070"/>
            <a:ext cx="1107996"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善于团结</a:t>
            </a:r>
          </a:p>
        </p:txBody>
      </p:sp>
      <p:cxnSp>
        <p:nvCxnSpPr>
          <p:cNvPr id="10" name="直接连接符 9">
            <a:extLst>
              <a:ext uri="{FF2B5EF4-FFF2-40B4-BE49-F238E27FC236}">
                <a16:creationId xmlns:a16="http://schemas.microsoft.com/office/drawing/2014/main" id="{53C74944-C6B1-457F-B21D-DFB60DC276E8}"/>
              </a:ext>
            </a:extLst>
          </p:cNvPr>
          <p:cNvCxnSpPr>
            <a:cxnSpLocks/>
          </p:cNvCxnSpPr>
          <p:nvPr/>
        </p:nvCxnSpPr>
        <p:spPr>
          <a:xfrm>
            <a:off x="7503885" y="1388853"/>
            <a:ext cx="0" cy="5094514"/>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766837"/>
      </p:ext>
    </p:extLst>
  </p:cSld>
  <p:clrMapOvr>
    <a:masterClrMapping/>
  </p:clrMapOvr>
  <mc:AlternateContent xmlns:mc="http://schemas.openxmlformats.org/markup-compatibility/2006" xmlns:p14="http://schemas.microsoft.com/office/powerpoint/2010/main">
    <mc:Choice Requires="p14">
      <p:transition spd="slow" p14:dur="900" advTm="15912">
        <p14:warp dir="in"/>
      </p:transition>
    </mc:Choice>
    <mc:Fallback xmlns="">
      <p:transition spd="slow" advTm="15912">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班组长应具备的工作方法</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nvGrpSpPr>
          <p:cNvPr id="52" name="组合 51">
            <a:extLst>
              <a:ext uri="{FF2B5EF4-FFF2-40B4-BE49-F238E27FC236}">
                <a16:creationId xmlns:a16="http://schemas.microsoft.com/office/drawing/2014/main" id="{390D2A67-427B-49F3-8180-E16735088F3D}"/>
              </a:ext>
            </a:extLst>
          </p:cNvPr>
          <p:cNvGrpSpPr/>
          <p:nvPr/>
        </p:nvGrpSpPr>
        <p:grpSpPr>
          <a:xfrm>
            <a:off x="7323429" y="1702956"/>
            <a:ext cx="1105481" cy="546522"/>
            <a:chOff x="7543271" y="2586595"/>
            <a:chExt cx="1105481" cy="546522"/>
          </a:xfrm>
        </p:grpSpPr>
        <p:sp>
          <p:nvSpPr>
            <p:cNvPr id="53" name="任意多边形 8">
              <a:extLst>
                <a:ext uri="{FF2B5EF4-FFF2-40B4-BE49-F238E27FC236}">
                  <a16:creationId xmlns:a16="http://schemas.microsoft.com/office/drawing/2014/main" id="{F194B2CB-7E5B-49D9-A821-EEF7FACD15EC}"/>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4C4B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513CB553-A4AE-4F88-B160-DB347FFC0D53}"/>
                </a:ext>
              </a:extLst>
            </p:cNvPr>
            <p:cNvSpPr/>
            <p:nvPr/>
          </p:nvSpPr>
          <p:spPr>
            <a:xfrm>
              <a:off x="7791286" y="2603856"/>
              <a:ext cx="857466" cy="523220"/>
            </a:xfrm>
            <a:prstGeom prst="rect">
              <a:avLst/>
            </a:prstGeom>
          </p:spPr>
          <p:txBody>
            <a:bodyPr wrap="square">
              <a:spAutoFit/>
            </a:bodyPr>
            <a:lstStyle/>
            <a:p>
              <a:pPr algn="ctr"/>
              <a:r>
                <a:rPr lang="en-US" altLang="zh-CN" sz="2800" b="1" dirty="0">
                  <a:solidFill>
                    <a:prstClr val="white"/>
                  </a:solidFill>
                  <a:latin typeface="微软雅黑" panose="020B0503020204020204" pitchFamily="34" charset="-122"/>
                  <a:ea typeface="微软雅黑" panose="020B0503020204020204" pitchFamily="34" charset="-122"/>
                </a:rPr>
                <a:t>04</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grpSp>
      <p:grpSp>
        <p:nvGrpSpPr>
          <p:cNvPr id="55" name="组合 54">
            <a:extLst>
              <a:ext uri="{FF2B5EF4-FFF2-40B4-BE49-F238E27FC236}">
                <a16:creationId xmlns:a16="http://schemas.microsoft.com/office/drawing/2014/main" id="{0168E7F6-7CE7-4864-88FE-6E4C33279850}"/>
              </a:ext>
            </a:extLst>
          </p:cNvPr>
          <p:cNvGrpSpPr/>
          <p:nvPr/>
        </p:nvGrpSpPr>
        <p:grpSpPr>
          <a:xfrm>
            <a:off x="6649436" y="2979131"/>
            <a:ext cx="1068615" cy="546522"/>
            <a:chOff x="6869278" y="3862770"/>
            <a:chExt cx="1068615" cy="546522"/>
          </a:xfrm>
        </p:grpSpPr>
        <p:sp>
          <p:nvSpPr>
            <p:cNvPr id="56" name="任意多边形 11">
              <a:extLst>
                <a:ext uri="{FF2B5EF4-FFF2-40B4-BE49-F238E27FC236}">
                  <a16:creationId xmlns:a16="http://schemas.microsoft.com/office/drawing/2014/main" id="{F162B0DE-D9AC-46CF-8582-664CD0EF478A}"/>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4C4B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a:extLst>
                <a:ext uri="{FF2B5EF4-FFF2-40B4-BE49-F238E27FC236}">
                  <a16:creationId xmlns:a16="http://schemas.microsoft.com/office/drawing/2014/main" id="{B32F835C-491F-479A-ACAD-1E1660331D89}"/>
                </a:ext>
              </a:extLst>
            </p:cNvPr>
            <p:cNvSpPr/>
            <p:nvPr/>
          </p:nvSpPr>
          <p:spPr>
            <a:xfrm>
              <a:off x="7172413" y="3874421"/>
              <a:ext cx="765480" cy="523220"/>
            </a:xfrm>
            <a:prstGeom prst="rect">
              <a:avLst/>
            </a:prstGeom>
          </p:spPr>
          <p:txBody>
            <a:bodyPr wrap="square">
              <a:spAutoFit/>
            </a:bodyPr>
            <a:lstStyle/>
            <a:p>
              <a:pPr algn="ctr"/>
              <a:r>
                <a:rPr lang="en-US" altLang="zh-CN" sz="2800" b="1" dirty="0">
                  <a:solidFill>
                    <a:prstClr val="white"/>
                  </a:solidFill>
                  <a:latin typeface="微软雅黑" panose="020B0503020204020204" pitchFamily="34" charset="-122"/>
                  <a:ea typeface="微软雅黑" panose="020B0503020204020204" pitchFamily="34" charset="-122"/>
                </a:rPr>
                <a:t>05</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grpSp>
      <p:grpSp>
        <p:nvGrpSpPr>
          <p:cNvPr id="79" name="组合 78">
            <a:extLst>
              <a:ext uri="{FF2B5EF4-FFF2-40B4-BE49-F238E27FC236}">
                <a16:creationId xmlns:a16="http://schemas.microsoft.com/office/drawing/2014/main" id="{3D3F80F2-FE5E-4FED-A1FC-DE6E80729041}"/>
              </a:ext>
            </a:extLst>
          </p:cNvPr>
          <p:cNvGrpSpPr/>
          <p:nvPr/>
        </p:nvGrpSpPr>
        <p:grpSpPr>
          <a:xfrm>
            <a:off x="4024246" y="1710407"/>
            <a:ext cx="1150432" cy="546522"/>
            <a:chOff x="4244088" y="2594046"/>
            <a:chExt cx="1150432" cy="546522"/>
          </a:xfrm>
        </p:grpSpPr>
        <p:sp>
          <p:nvSpPr>
            <p:cNvPr id="80" name="任意多边形 20">
              <a:extLst>
                <a:ext uri="{FF2B5EF4-FFF2-40B4-BE49-F238E27FC236}">
                  <a16:creationId xmlns:a16="http://schemas.microsoft.com/office/drawing/2014/main" id="{500944E0-122D-4DA5-8DC9-A380614D8A51}"/>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4C4B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1" name="文本框 80">
              <a:extLst>
                <a:ext uri="{FF2B5EF4-FFF2-40B4-BE49-F238E27FC236}">
                  <a16:creationId xmlns:a16="http://schemas.microsoft.com/office/drawing/2014/main" id="{50C8515F-8BDA-4685-B80D-07B6B64F0582}"/>
                </a:ext>
              </a:extLst>
            </p:cNvPr>
            <p:cNvSpPr txBox="1"/>
            <p:nvPr/>
          </p:nvSpPr>
          <p:spPr>
            <a:xfrm>
              <a:off x="4244088" y="2615699"/>
              <a:ext cx="841897" cy="523220"/>
            </a:xfrm>
            <a:prstGeom prst="rect">
              <a:avLst/>
            </a:prstGeom>
            <a:noFill/>
            <a:effectLst/>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  01</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82" name="组合 81">
            <a:extLst>
              <a:ext uri="{FF2B5EF4-FFF2-40B4-BE49-F238E27FC236}">
                <a16:creationId xmlns:a16="http://schemas.microsoft.com/office/drawing/2014/main" id="{5CC5F137-31A6-4B0C-A915-C43EB8A46211}"/>
              </a:ext>
            </a:extLst>
          </p:cNvPr>
          <p:cNvGrpSpPr/>
          <p:nvPr/>
        </p:nvGrpSpPr>
        <p:grpSpPr>
          <a:xfrm>
            <a:off x="3301873" y="2986582"/>
            <a:ext cx="1157469" cy="557133"/>
            <a:chOff x="3521715" y="3870221"/>
            <a:chExt cx="1157469" cy="557133"/>
          </a:xfrm>
        </p:grpSpPr>
        <p:sp>
          <p:nvSpPr>
            <p:cNvPr id="83" name="任意多边形 23">
              <a:extLst>
                <a:ext uri="{FF2B5EF4-FFF2-40B4-BE49-F238E27FC236}">
                  <a16:creationId xmlns:a16="http://schemas.microsoft.com/office/drawing/2014/main" id="{5496E445-004C-416F-80B1-D5E3792625B4}"/>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4C4B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4" name="文本框 83">
              <a:extLst>
                <a:ext uri="{FF2B5EF4-FFF2-40B4-BE49-F238E27FC236}">
                  <a16:creationId xmlns:a16="http://schemas.microsoft.com/office/drawing/2014/main" id="{5C6F3DCA-7FA8-40A9-91D8-AE57738CE76A}"/>
                </a:ext>
              </a:extLst>
            </p:cNvPr>
            <p:cNvSpPr txBox="1"/>
            <p:nvPr/>
          </p:nvSpPr>
          <p:spPr>
            <a:xfrm>
              <a:off x="3521715" y="3904134"/>
              <a:ext cx="841897" cy="523220"/>
            </a:xfrm>
            <a:prstGeom prst="rect">
              <a:avLst/>
            </a:prstGeom>
            <a:noFill/>
            <a:effectLst/>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  02</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32" name="组合 131">
            <a:extLst>
              <a:ext uri="{FF2B5EF4-FFF2-40B4-BE49-F238E27FC236}">
                <a16:creationId xmlns:a16="http://schemas.microsoft.com/office/drawing/2014/main" id="{4977C73B-128B-49C7-9C7D-54D883E9A915}"/>
              </a:ext>
            </a:extLst>
          </p:cNvPr>
          <p:cNvGrpSpPr/>
          <p:nvPr/>
        </p:nvGrpSpPr>
        <p:grpSpPr>
          <a:xfrm>
            <a:off x="4186935" y="2488956"/>
            <a:ext cx="1329116" cy="1541774"/>
            <a:chOff x="4406777" y="3372595"/>
            <a:chExt cx="1329116" cy="1541774"/>
          </a:xfrm>
        </p:grpSpPr>
        <p:sp>
          <p:nvSpPr>
            <p:cNvPr id="133" name="六边形 132">
              <a:extLst>
                <a:ext uri="{FF2B5EF4-FFF2-40B4-BE49-F238E27FC236}">
                  <a16:creationId xmlns:a16="http://schemas.microsoft.com/office/drawing/2014/main" id="{90725C94-B553-47EC-AA6E-B8CFFF904191}"/>
                </a:ext>
              </a:extLst>
            </p:cNvPr>
            <p:cNvSpPr/>
            <p:nvPr/>
          </p:nvSpPr>
          <p:spPr>
            <a:xfrm rot="5400000">
              <a:off x="4300448" y="3478924"/>
              <a:ext cx="1541774" cy="1329116"/>
            </a:xfrm>
            <a:prstGeom prst="hexagon">
              <a:avLst/>
            </a:prstGeom>
            <a:solidFill>
              <a:srgbClr val="004B7D"/>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134" name="Freeform 22">
              <a:extLst>
                <a:ext uri="{FF2B5EF4-FFF2-40B4-BE49-F238E27FC236}">
                  <a16:creationId xmlns:a16="http://schemas.microsoft.com/office/drawing/2014/main" id="{73A2EEC8-8480-4973-A3E0-5011AF8C7F9D}"/>
                </a:ext>
              </a:extLst>
            </p:cNvPr>
            <p:cNvSpPr>
              <a:spLocks noEditPoints="1"/>
            </p:cNvSpPr>
            <p:nvPr/>
          </p:nvSpPr>
          <p:spPr bwMode="auto">
            <a:xfrm>
              <a:off x="4789352" y="3913972"/>
              <a:ext cx="563965" cy="456478"/>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FFFFF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126" name="组合 125">
            <a:extLst>
              <a:ext uri="{FF2B5EF4-FFF2-40B4-BE49-F238E27FC236}">
                <a16:creationId xmlns:a16="http://schemas.microsoft.com/office/drawing/2014/main" id="{9F2196D7-D09E-4EB9-BE35-AF8979AAF5CA}"/>
              </a:ext>
            </a:extLst>
          </p:cNvPr>
          <p:cNvGrpSpPr/>
          <p:nvPr/>
        </p:nvGrpSpPr>
        <p:grpSpPr>
          <a:xfrm>
            <a:off x="4886662" y="1212781"/>
            <a:ext cx="1329116" cy="1541774"/>
            <a:chOff x="5106504" y="2096420"/>
            <a:chExt cx="1329116" cy="1541774"/>
          </a:xfrm>
        </p:grpSpPr>
        <p:sp>
          <p:nvSpPr>
            <p:cNvPr id="127" name="六边形 126">
              <a:extLst>
                <a:ext uri="{FF2B5EF4-FFF2-40B4-BE49-F238E27FC236}">
                  <a16:creationId xmlns:a16="http://schemas.microsoft.com/office/drawing/2014/main" id="{FFFCC166-9A52-4036-AEE4-42C9DDFB6E9F}"/>
                </a:ext>
              </a:extLst>
            </p:cNvPr>
            <p:cNvSpPr/>
            <p:nvPr/>
          </p:nvSpPr>
          <p:spPr>
            <a:xfrm rot="5400000">
              <a:off x="5000175" y="2202749"/>
              <a:ext cx="1541774" cy="1329116"/>
            </a:xfrm>
            <a:prstGeom prst="hexagon">
              <a:avLst/>
            </a:prstGeom>
            <a:solidFill>
              <a:srgbClr val="4BAF3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128" name="Freeform 16">
              <a:extLst>
                <a:ext uri="{FF2B5EF4-FFF2-40B4-BE49-F238E27FC236}">
                  <a16:creationId xmlns:a16="http://schemas.microsoft.com/office/drawing/2014/main" id="{4563FCBE-83E3-44C8-AC9E-754B1674CCB6}"/>
                </a:ext>
              </a:extLst>
            </p:cNvPr>
            <p:cNvSpPr>
              <a:spLocks noEditPoints="1"/>
            </p:cNvSpPr>
            <p:nvPr/>
          </p:nvSpPr>
          <p:spPr bwMode="auto">
            <a:xfrm>
              <a:off x="5497930" y="2640056"/>
              <a:ext cx="591955" cy="514055"/>
            </a:xfrm>
            <a:custGeom>
              <a:avLst/>
              <a:gdLst>
                <a:gd name="connsiteX0" fmla="*/ 373712 w 606516"/>
                <a:gd name="connsiteY0" fmla="*/ 367646 h 526700"/>
                <a:gd name="connsiteX1" fmla="*/ 406213 w 606516"/>
                <a:gd name="connsiteY1" fmla="*/ 470253 h 526700"/>
                <a:gd name="connsiteX2" fmla="*/ 410671 w 606516"/>
                <a:gd name="connsiteY2" fmla="*/ 484249 h 526700"/>
                <a:gd name="connsiteX3" fmla="*/ 425250 w 606516"/>
                <a:gd name="connsiteY3" fmla="*/ 443095 h 526700"/>
                <a:gd name="connsiteX4" fmla="*/ 434072 w 606516"/>
                <a:gd name="connsiteY4" fmla="*/ 394248 h 526700"/>
                <a:gd name="connsiteX5" fmla="*/ 434165 w 606516"/>
                <a:gd name="connsiteY5" fmla="*/ 394248 h 526700"/>
                <a:gd name="connsiteX6" fmla="*/ 434258 w 606516"/>
                <a:gd name="connsiteY6" fmla="*/ 394248 h 526700"/>
                <a:gd name="connsiteX7" fmla="*/ 434443 w 606516"/>
                <a:gd name="connsiteY7" fmla="*/ 394248 h 526700"/>
                <a:gd name="connsiteX8" fmla="*/ 434536 w 606516"/>
                <a:gd name="connsiteY8" fmla="*/ 394248 h 526700"/>
                <a:gd name="connsiteX9" fmla="*/ 443358 w 606516"/>
                <a:gd name="connsiteY9" fmla="*/ 443095 h 526700"/>
                <a:gd name="connsiteX10" fmla="*/ 457937 w 606516"/>
                <a:gd name="connsiteY10" fmla="*/ 484249 h 526700"/>
                <a:gd name="connsiteX11" fmla="*/ 462395 w 606516"/>
                <a:gd name="connsiteY11" fmla="*/ 470253 h 526700"/>
                <a:gd name="connsiteX12" fmla="*/ 494804 w 606516"/>
                <a:gd name="connsiteY12" fmla="*/ 367646 h 526700"/>
                <a:gd name="connsiteX13" fmla="*/ 562221 w 606516"/>
                <a:gd name="connsiteY13" fmla="*/ 400180 h 526700"/>
                <a:gd name="connsiteX14" fmla="*/ 606516 w 606516"/>
                <a:gd name="connsiteY14" fmla="*/ 526700 h 526700"/>
                <a:gd name="connsiteX15" fmla="*/ 434443 w 606516"/>
                <a:gd name="connsiteY15" fmla="*/ 526700 h 526700"/>
                <a:gd name="connsiteX16" fmla="*/ 434072 w 606516"/>
                <a:gd name="connsiteY16" fmla="*/ 526700 h 526700"/>
                <a:gd name="connsiteX17" fmla="*/ 374362 w 606516"/>
                <a:gd name="connsiteY17" fmla="*/ 526700 h 526700"/>
                <a:gd name="connsiteX18" fmla="*/ 374362 w 606516"/>
                <a:gd name="connsiteY18" fmla="*/ 526329 h 526700"/>
                <a:gd name="connsiteX19" fmla="*/ 374269 w 606516"/>
                <a:gd name="connsiteY19" fmla="*/ 512797 h 526700"/>
                <a:gd name="connsiteX20" fmla="*/ 366840 w 606516"/>
                <a:gd name="connsiteY20" fmla="*/ 430304 h 526700"/>
                <a:gd name="connsiteX21" fmla="*/ 337681 w 606516"/>
                <a:gd name="connsiteY21" fmla="*/ 386925 h 526700"/>
                <a:gd name="connsiteX22" fmla="*/ 373712 w 606516"/>
                <a:gd name="connsiteY22" fmla="*/ 367646 h 526700"/>
                <a:gd name="connsiteX23" fmla="*/ 111694 w 606516"/>
                <a:gd name="connsiteY23" fmla="*/ 367646 h 526700"/>
                <a:gd name="connsiteX24" fmla="*/ 144097 w 606516"/>
                <a:gd name="connsiteY24" fmla="*/ 470253 h 526700"/>
                <a:gd name="connsiteX25" fmla="*/ 148554 w 606516"/>
                <a:gd name="connsiteY25" fmla="*/ 484249 h 526700"/>
                <a:gd name="connsiteX26" fmla="*/ 163130 w 606516"/>
                <a:gd name="connsiteY26" fmla="*/ 443095 h 526700"/>
                <a:gd name="connsiteX27" fmla="*/ 171951 w 606516"/>
                <a:gd name="connsiteY27" fmla="*/ 394248 h 526700"/>
                <a:gd name="connsiteX28" fmla="*/ 172044 w 606516"/>
                <a:gd name="connsiteY28" fmla="*/ 394248 h 526700"/>
                <a:gd name="connsiteX29" fmla="*/ 172229 w 606516"/>
                <a:gd name="connsiteY29" fmla="*/ 394248 h 526700"/>
                <a:gd name="connsiteX30" fmla="*/ 172322 w 606516"/>
                <a:gd name="connsiteY30" fmla="*/ 394248 h 526700"/>
                <a:gd name="connsiteX31" fmla="*/ 172415 w 606516"/>
                <a:gd name="connsiteY31" fmla="*/ 394248 h 526700"/>
                <a:gd name="connsiteX32" fmla="*/ 181235 w 606516"/>
                <a:gd name="connsiteY32" fmla="*/ 443095 h 526700"/>
                <a:gd name="connsiteX33" fmla="*/ 195812 w 606516"/>
                <a:gd name="connsiteY33" fmla="*/ 484249 h 526700"/>
                <a:gd name="connsiteX34" fmla="*/ 200269 w 606516"/>
                <a:gd name="connsiteY34" fmla="*/ 470253 h 526700"/>
                <a:gd name="connsiteX35" fmla="*/ 232766 w 606516"/>
                <a:gd name="connsiteY35" fmla="*/ 367646 h 526700"/>
                <a:gd name="connsiteX36" fmla="*/ 300079 w 606516"/>
                <a:gd name="connsiteY36" fmla="*/ 400180 h 526700"/>
                <a:gd name="connsiteX37" fmla="*/ 344552 w 606516"/>
                <a:gd name="connsiteY37" fmla="*/ 526700 h 526700"/>
                <a:gd name="connsiteX38" fmla="*/ 172415 w 606516"/>
                <a:gd name="connsiteY38" fmla="*/ 526700 h 526700"/>
                <a:gd name="connsiteX39" fmla="*/ 172044 w 606516"/>
                <a:gd name="connsiteY39" fmla="*/ 526700 h 526700"/>
                <a:gd name="connsiteX40" fmla="*/ 0 w 606516"/>
                <a:gd name="connsiteY40" fmla="*/ 526700 h 526700"/>
                <a:gd name="connsiteX41" fmla="*/ 44287 w 606516"/>
                <a:gd name="connsiteY41" fmla="*/ 400180 h 526700"/>
                <a:gd name="connsiteX42" fmla="*/ 111694 w 606516"/>
                <a:gd name="connsiteY42" fmla="*/ 367646 h 526700"/>
                <a:gd name="connsiteX43" fmla="*/ 434075 w 606516"/>
                <a:gd name="connsiteY43" fmla="*/ 153512 h 526700"/>
                <a:gd name="connsiteX44" fmla="*/ 514298 w 606516"/>
                <a:gd name="connsiteY44" fmla="*/ 235556 h 526700"/>
                <a:gd name="connsiteX45" fmla="*/ 434632 w 606516"/>
                <a:gd name="connsiteY45" fmla="*/ 360801 h 526700"/>
                <a:gd name="connsiteX46" fmla="*/ 434168 w 606516"/>
                <a:gd name="connsiteY46" fmla="*/ 360801 h 526700"/>
                <a:gd name="connsiteX47" fmla="*/ 433704 w 606516"/>
                <a:gd name="connsiteY47" fmla="*/ 360801 h 526700"/>
                <a:gd name="connsiteX48" fmla="*/ 354038 w 606516"/>
                <a:gd name="connsiteY48" fmla="*/ 235556 h 526700"/>
                <a:gd name="connsiteX49" fmla="*/ 434075 w 606516"/>
                <a:gd name="connsiteY49" fmla="*/ 153512 h 526700"/>
                <a:gd name="connsiteX50" fmla="*/ 172347 w 606516"/>
                <a:gd name="connsiteY50" fmla="*/ 153512 h 526700"/>
                <a:gd name="connsiteX51" fmla="*/ 252591 w 606516"/>
                <a:gd name="connsiteY51" fmla="*/ 235556 h 526700"/>
                <a:gd name="connsiteX52" fmla="*/ 172718 w 606516"/>
                <a:gd name="connsiteY52" fmla="*/ 360801 h 526700"/>
                <a:gd name="connsiteX53" fmla="*/ 172254 w 606516"/>
                <a:gd name="connsiteY53" fmla="*/ 360801 h 526700"/>
                <a:gd name="connsiteX54" fmla="*/ 171697 w 606516"/>
                <a:gd name="connsiteY54" fmla="*/ 360801 h 526700"/>
                <a:gd name="connsiteX55" fmla="*/ 92103 w 606516"/>
                <a:gd name="connsiteY55" fmla="*/ 235556 h 526700"/>
                <a:gd name="connsiteX56" fmla="*/ 172347 w 606516"/>
                <a:gd name="connsiteY56" fmla="*/ 153512 h 526700"/>
                <a:gd name="connsiteX57" fmla="*/ 354248 w 606516"/>
                <a:gd name="connsiteY57" fmla="*/ 51351 h 526700"/>
                <a:gd name="connsiteX58" fmla="*/ 351276 w 606516"/>
                <a:gd name="connsiteY58" fmla="*/ 51629 h 526700"/>
                <a:gd name="connsiteX59" fmla="*/ 348490 w 606516"/>
                <a:gd name="connsiteY59" fmla="*/ 52463 h 526700"/>
                <a:gd name="connsiteX60" fmla="*/ 339575 w 606516"/>
                <a:gd name="connsiteY60" fmla="*/ 65996 h 526700"/>
                <a:gd name="connsiteX61" fmla="*/ 348490 w 606516"/>
                <a:gd name="connsiteY61" fmla="*/ 79436 h 526700"/>
                <a:gd name="connsiteX62" fmla="*/ 351276 w 606516"/>
                <a:gd name="connsiteY62" fmla="*/ 80270 h 526700"/>
                <a:gd name="connsiteX63" fmla="*/ 354248 w 606516"/>
                <a:gd name="connsiteY63" fmla="*/ 80548 h 526700"/>
                <a:gd name="connsiteX64" fmla="*/ 368828 w 606516"/>
                <a:gd name="connsiteY64" fmla="*/ 65996 h 526700"/>
                <a:gd name="connsiteX65" fmla="*/ 354248 w 606516"/>
                <a:gd name="connsiteY65" fmla="*/ 51351 h 526700"/>
                <a:gd name="connsiteX66" fmla="*/ 309301 w 606516"/>
                <a:gd name="connsiteY66" fmla="*/ 50424 h 526700"/>
                <a:gd name="connsiteX67" fmla="*/ 294628 w 606516"/>
                <a:gd name="connsiteY67" fmla="*/ 64976 h 526700"/>
                <a:gd name="connsiteX68" fmla="*/ 309301 w 606516"/>
                <a:gd name="connsiteY68" fmla="*/ 79529 h 526700"/>
                <a:gd name="connsiteX69" fmla="*/ 323881 w 606516"/>
                <a:gd name="connsiteY69" fmla="*/ 64976 h 526700"/>
                <a:gd name="connsiteX70" fmla="*/ 309301 w 606516"/>
                <a:gd name="connsiteY70" fmla="*/ 50424 h 526700"/>
                <a:gd name="connsiteX71" fmla="*/ 264446 w 606516"/>
                <a:gd name="connsiteY71" fmla="*/ 49497 h 526700"/>
                <a:gd name="connsiteX72" fmla="*/ 257481 w 606516"/>
                <a:gd name="connsiteY72" fmla="*/ 51258 h 526700"/>
                <a:gd name="connsiteX73" fmla="*/ 249959 w 606516"/>
                <a:gd name="connsiteY73" fmla="*/ 62381 h 526700"/>
                <a:gd name="connsiteX74" fmla="*/ 249959 w 606516"/>
                <a:gd name="connsiteY74" fmla="*/ 65810 h 526700"/>
                <a:gd name="connsiteX75" fmla="*/ 257481 w 606516"/>
                <a:gd name="connsiteY75" fmla="*/ 76933 h 526700"/>
                <a:gd name="connsiteX76" fmla="*/ 264446 w 606516"/>
                <a:gd name="connsiteY76" fmla="*/ 78694 h 526700"/>
                <a:gd name="connsiteX77" fmla="*/ 279026 w 606516"/>
                <a:gd name="connsiteY77" fmla="*/ 64142 h 526700"/>
                <a:gd name="connsiteX78" fmla="*/ 264446 w 606516"/>
                <a:gd name="connsiteY78" fmla="*/ 49497 h 526700"/>
                <a:gd name="connsiteX79" fmla="*/ 266768 w 606516"/>
                <a:gd name="connsiteY79" fmla="*/ 0 h 526700"/>
                <a:gd name="connsiteX80" fmla="*/ 352391 w 606516"/>
                <a:gd name="connsiteY80" fmla="*/ 0 h 526700"/>
                <a:gd name="connsiteX81" fmla="*/ 399567 w 606516"/>
                <a:gd name="connsiteY81" fmla="*/ 47087 h 526700"/>
                <a:gd name="connsiteX82" fmla="*/ 399567 w 606516"/>
                <a:gd name="connsiteY82" fmla="*/ 81661 h 526700"/>
                <a:gd name="connsiteX83" fmla="*/ 352391 w 606516"/>
                <a:gd name="connsiteY83" fmla="*/ 128747 h 526700"/>
                <a:gd name="connsiteX84" fmla="*/ 266768 w 606516"/>
                <a:gd name="connsiteY84" fmla="*/ 128747 h 526700"/>
                <a:gd name="connsiteX85" fmla="*/ 244758 w 606516"/>
                <a:gd name="connsiteY85" fmla="*/ 123279 h 526700"/>
                <a:gd name="connsiteX86" fmla="*/ 209933 w 606516"/>
                <a:gd name="connsiteY86" fmla="*/ 131250 h 526700"/>
                <a:gd name="connsiteX87" fmla="*/ 209097 w 606516"/>
                <a:gd name="connsiteY87" fmla="*/ 125132 h 526700"/>
                <a:gd name="connsiteX88" fmla="*/ 226278 w 606516"/>
                <a:gd name="connsiteY88" fmla="*/ 105667 h 526700"/>
                <a:gd name="connsiteX89" fmla="*/ 219591 w 606516"/>
                <a:gd name="connsiteY89" fmla="*/ 81661 h 526700"/>
                <a:gd name="connsiteX90" fmla="*/ 219591 w 606516"/>
                <a:gd name="connsiteY90" fmla="*/ 47087 h 526700"/>
                <a:gd name="connsiteX91" fmla="*/ 266768 w 606516"/>
                <a:gd name="connsiteY91" fmla="*/ 0 h 5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6516" h="526700">
                  <a:moveTo>
                    <a:pt x="373712" y="367646"/>
                  </a:moveTo>
                  <a:lnTo>
                    <a:pt x="406213" y="470253"/>
                  </a:lnTo>
                  <a:lnTo>
                    <a:pt x="410671" y="484249"/>
                  </a:lnTo>
                  <a:lnTo>
                    <a:pt x="425250" y="443095"/>
                  </a:lnTo>
                  <a:cubicBezTo>
                    <a:pt x="391820" y="396472"/>
                    <a:pt x="427850" y="394248"/>
                    <a:pt x="434072" y="394248"/>
                  </a:cubicBezTo>
                  <a:lnTo>
                    <a:pt x="434165" y="394248"/>
                  </a:lnTo>
                  <a:lnTo>
                    <a:pt x="434258" y="394248"/>
                  </a:lnTo>
                  <a:lnTo>
                    <a:pt x="434443" y="394248"/>
                  </a:lnTo>
                  <a:lnTo>
                    <a:pt x="434536" y="394248"/>
                  </a:lnTo>
                  <a:cubicBezTo>
                    <a:pt x="440851" y="394248"/>
                    <a:pt x="476788" y="396472"/>
                    <a:pt x="443358" y="443095"/>
                  </a:cubicBezTo>
                  <a:lnTo>
                    <a:pt x="457937" y="484249"/>
                  </a:lnTo>
                  <a:lnTo>
                    <a:pt x="462395" y="470253"/>
                  </a:lnTo>
                  <a:lnTo>
                    <a:pt x="494804" y="367646"/>
                  </a:lnTo>
                  <a:cubicBezTo>
                    <a:pt x="494804" y="367646"/>
                    <a:pt x="520062" y="384145"/>
                    <a:pt x="562221" y="400180"/>
                  </a:cubicBezTo>
                  <a:cubicBezTo>
                    <a:pt x="608652" y="417142"/>
                    <a:pt x="605681" y="455144"/>
                    <a:pt x="606516" y="526700"/>
                  </a:cubicBezTo>
                  <a:lnTo>
                    <a:pt x="434443" y="526700"/>
                  </a:lnTo>
                  <a:lnTo>
                    <a:pt x="434072" y="526700"/>
                  </a:lnTo>
                  <a:lnTo>
                    <a:pt x="374362" y="526700"/>
                  </a:lnTo>
                  <a:lnTo>
                    <a:pt x="374362" y="526329"/>
                  </a:lnTo>
                  <a:cubicBezTo>
                    <a:pt x="374362" y="521695"/>
                    <a:pt x="374269" y="517060"/>
                    <a:pt x="374269" y="512797"/>
                  </a:cubicBezTo>
                  <a:cubicBezTo>
                    <a:pt x="373897" y="479243"/>
                    <a:pt x="373619" y="452827"/>
                    <a:pt x="366840" y="430304"/>
                  </a:cubicBezTo>
                  <a:cubicBezTo>
                    <a:pt x="361268" y="412044"/>
                    <a:pt x="351703" y="397677"/>
                    <a:pt x="337681" y="386925"/>
                  </a:cubicBezTo>
                  <a:cubicBezTo>
                    <a:pt x="360711" y="376173"/>
                    <a:pt x="373712" y="367646"/>
                    <a:pt x="373712" y="367646"/>
                  </a:cubicBezTo>
                  <a:close/>
                  <a:moveTo>
                    <a:pt x="111694" y="367646"/>
                  </a:moveTo>
                  <a:lnTo>
                    <a:pt x="144097" y="470253"/>
                  </a:lnTo>
                  <a:lnTo>
                    <a:pt x="148554" y="484249"/>
                  </a:lnTo>
                  <a:lnTo>
                    <a:pt x="163130" y="443095"/>
                  </a:lnTo>
                  <a:cubicBezTo>
                    <a:pt x="129706" y="396472"/>
                    <a:pt x="165730" y="394248"/>
                    <a:pt x="171951" y="394248"/>
                  </a:cubicBezTo>
                  <a:lnTo>
                    <a:pt x="172044" y="394248"/>
                  </a:lnTo>
                  <a:lnTo>
                    <a:pt x="172229" y="394248"/>
                  </a:lnTo>
                  <a:lnTo>
                    <a:pt x="172322" y="394248"/>
                  </a:lnTo>
                  <a:lnTo>
                    <a:pt x="172415" y="394248"/>
                  </a:lnTo>
                  <a:cubicBezTo>
                    <a:pt x="178729" y="394248"/>
                    <a:pt x="214661" y="396472"/>
                    <a:pt x="181235" y="443095"/>
                  </a:cubicBezTo>
                  <a:lnTo>
                    <a:pt x="195812" y="484249"/>
                  </a:lnTo>
                  <a:lnTo>
                    <a:pt x="200269" y="470253"/>
                  </a:lnTo>
                  <a:lnTo>
                    <a:pt x="232766" y="367646"/>
                  </a:lnTo>
                  <a:cubicBezTo>
                    <a:pt x="232766" y="367646"/>
                    <a:pt x="258020" y="384145"/>
                    <a:pt x="300079" y="400180"/>
                  </a:cubicBezTo>
                  <a:cubicBezTo>
                    <a:pt x="346502" y="417142"/>
                    <a:pt x="343624" y="455144"/>
                    <a:pt x="344552" y="526700"/>
                  </a:cubicBezTo>
                  <a:lnTo>
                    <a:pt x="172415" y="526700"/>
                  </a:lnTo>
                  <a:lnTo>
                    <a:pt x="172044" y="526700"/>
                  </a:lnTo>
                  <a:lnTo>
                    <a:pt x="0" y="526700"/>
                  </a:lnTo>
                  <a:cubicBezTo>
                    <a:pt x="1021" y="455144"/>
                    <a:pt x="-1950" y="417142"/>
                    <a:pt x="44287" y="400180"/>
                  </a:cubicBezTo>
                  <a:cubicBezTo>
                    <a:pt x="86439" y="384145"/>
                    <a:pt x="111694" y="367646"/>
                    <a:pt x="111694" y="367646"/>
                  </a:cubicBezTo>
                  <a:close/>
                  <a:moveTo>
                    <a:pt x="434075" y="153512"/>
                  </a:moveTo>
                  <a:cubicBezTo>
                    <a:pt x="440853" y="153234"/>
                    <a:pt x="510398" y="152492"/>
                    <a:pt x="514298" y="235556"/>
                  </a:cubicBezTo>
                  <a:cubicBezTo>
                    <a:pt x="514298" y="235556"/>
                    <a:pt x="527854" y="359781"/>
                    <a:pt x="434632" y="360801"/>
                  </a:cubicBezTo>
                  <a:lnTo>
                    <a:pt x="434168" y="360801"/>
                  </a:lnTo>
                  <a:lnTo>
                    <a:pt x="433704" y="360801"/>
                  </a:lnTo>
                  <a:cubicBezTo>
                    <a:pt x="340574" y="359781"/>
                    <a:pt x="354038" y="235556"/>
                    <a:pt x="354038" y="235556"/>
                  </a:cubicBezTo>
                  <a:cubicBezTo>
                    <a:pt x="357937" y="152492"/>
                    <a:pt x="427483" y="153234"/>
                    <a:pt x="434075" y="153512"/>
                  </a:cubicBezTo>
                  <a:close/>
                  <a:moveTo>
                    <a:pt x="172347" y="153512"/>
                  </a:moveTo>
                  <a:cubicBezTo>
                    <a:pt x="179127" y="153234"/>
                    <a:pt x="248783" y="152492"/>
                    <a:pt x="252591" y="235556"/>
                  </a:cubicBezTo>
                  <a:cubicBezTo>
                    <a:pt x="252591" y="235556"/>
                    <a:pt x="266058" y="359781"/>
                    <a:pt x="172718" y="360801"/>
                  </a:cubicBezTo>
                  <a:lnTo>
                    <a:pt x="172254" y="360801"/>
                  </a:lnTo>
                  <a:lnTo>
                    <a:pt x="171697" y="360801"/>
                  </a:lnTo>
                  <a:cubicBezTo>
                    <a:pt x="78636" y="359781"/>
                    <a:pt x="92103" y="235556"/>
                    <a:pt x="92103" y="235556"/>
                  </a:cubicBezTo>
                  <a:cubicBezTo>
                    <a:pt x="95911" y="152492"/>
                    <a:pt x="165567" y="153234"/>
                    <a:pt x="172347" y="153512"/>
                  </a:cubicBezTo>
                  <a:close/>
                  <a:moveTo>
                    <a:pt x="354248" y="51351"/>
                  </a:moveTo>
                  <a:cubicBezTo>
                    <a:pt x="353227" y="51351"/>
                    <a:pt x="352205" y="51351"/>
                    <a:pt x="351276" y="51629"/>
                  </a:cubicBezTo>
                  <a:cubicBezTo>
                    <a:pt x="350255" y="51907"/>
                    <a:pt x="349419" y="52092"/>
                    <a:pt x="348490" y="52463"/>
                  </a:cubicBezTo>
                  <a:cubicBezTo>
                    <a:pt x="343290" y="54688"/>
                    <a:pt x="339575" y="59878"/>
                    <a:pt x="339575" y="65996"/>
                  </a:cubicBezTo>
                  <a:cubicBezTo>
                    <a:pt x="339575" y="72021"/>
                    <a:pt x="343290" y="77211"/>
                    <a:pt x="348490" y="79436"/>
                  </a:cubicBezTo>
                  <a:cubicBezTo>
                    <a:pt x="349419" y="79807"/>
                    <a:pt x="350255" y="80085"/>
                    <a:pt x="351276" y="80270"/>
                  </a:cubicBezTo>
                  <a:cubicBezTo>
                    <a:pt x="352205" y="80456"/>
                    <a:pt x="353227" y="80548"/>
                    <a:pt x="354248" y="80548"/>
                  </a:cubicBezTo>
                  <a:cubicBezTo>
                    <a:pt x="362235" y="80548"/>
                    <a:pt x="368828" y="73967"/>
                    <a:pt x="368828" y="65996"/>
                  </a:cubicBezTo>
                  <a:cubicBezTo>
                    <a:pt x="368828" y="57932"/>
                    <a:pt x="362235" y="51351"/>
                    <a:pt x="354248" y="51351"/>
                  </a:cubicBezTo>
                  <a:close/>
                  <a:moveTo>
                    <a:pt x="309301" y="50424"/>
                  </a:moveTo>
                  <a:cubicBezTo>
                    <a:pt x="301221" y="50424"/>
                    <a:pt x="294813" y="56912"/>
                    <a:pt x="294628" y="64976"/>
                  </a:cubicBezTo>
                  <a:cubicBezTo>
                    <a:pt x="294628" y="73040"/>
                    <a:pt x="301221" y="79529"/>
                    <a:pt x="309301" y="79529"/>
                  </a:cubicBezTo>
                  <a:cubicBezTo>
                    <a:pt x="317287" y="79529"/>
                    <a:pt x="323881" y="73040"/>
                    <a:pt x="323881" y="64976"/>
                  </a:cubicBezTo>
                  <a:cubicBezTo>
                    <a:pt x="323881" y="56912"/>
                    <a:pt x="317287" y="50424"/>
                    <a:pt x="309301" y="50424"/>
                  </a:cubicBezTo>
                  <a:close/>
                  <a:moveTo>
                    <a:pt x="264446" y="49497"/>
                  </a:moveTo>
                  <a:cubicBezTo>
                    <a:pt x="261938" y="49497"/>
                    <a:pt x="259617" y="50146"/>
                    <a:pt x="257481" y="51258"/>
                  </a:cubicBezTo>
                  <a:cubicBezTo>
                    <a:pt x="253395" y="53483"/>
                    <a:pt x="250609" y="57561"/>
                    <a:pt x="249959" y="62381"/>
                  </a:cubicBezTo>
                  <a:lnTo>
                    <a:pt x="249959" y="65810"/>
                  </a:lnTo>
                  <a:cubicBezTo>
                    <a:pt x="250609" y="70630"/>
                    <a:pt x="253395" y="74709"/>
                    <a:pt x="257481" y="76933"/>
                  </a:cubicBezTo>
                  <a:cubicBezTo>
                    <a:pt x="259617" y="78046"/>
                    <a:pt x="261938" y="78694"/>
                    <a:pt x="264446" y="78694"/>
                  </a:cubicBezTo>
                  <a:cubicBezTo>
                    <a:pt x="272525" y="78694"/>
                    <a:pt x="279026" y="72113"/>
                    <a:pt x="279026" y="64142"/>
                  </a:cubicBezTo>
                  <a:cubicBezTo>
                    <a:pt x="279026" y="56078"/>
                    <a:pt x="272525" y="49497"/>
                    <a:pt x="264446" y="49497"/>
                  </a:cubicBezTo>
                  <a:close/>
                  <a:moveTo>
                    <a:pt x="266768" y="0"/>
                  </a:moveTo>
                  <a:lnTo>
                    <a:pt x="352391" y="0"/>
                  </a:lnTo>
                  <a:cubicBezTo>
                    <a:pt x="378394" y="0"/>
                    <a:pt x="399567" y="21226"/>
                    <a:pt x="399567" y="47087"/>
                  </a:cubicBezTo>
                  <a:lnTo>
                    <a:pt x="399567" y="81661"/>
                  </a:lnTo>
                  <a:cubicBezTo>
                    <a:pt x="399567" y="107614"/>
                    <a:pt x="378208" y="128747"/>
                    <a:pt x="352391" y="128747"/>
                  </a:cubicBezTo>
                  <a:lnTo>
                    <a:pt x="266768" y="128747"/>
                  </a:lnTo>
                  <a:cubicBezTo>
                    <a:pt x="258781" y="128747"/>
                    <a:pt x="251352" y="126801"/>
                    <a:pt x="244758" y="123279"/>
                  </a:cubicBezTo>
                  <a:cubicBezTo>
                    <a:pt x="232407" y="132362"/>
                    <a:pt x="219127" y="132733"/>
                    <a:pt x="209933" y="131250"/>
                  </a:cubicBezTo>
                  <a:cubicBezTo>
                    <a:pt x="206868" y="130694"/>
                    <a:pt x="206218" y="126523"/>
                    <a:pt x="209097" y="125132"/>
                  </a:cubicBezTo>
                  <a:cubicBezTo>
                    <a:pt x="217734" y="120869"/>
                    <a:pt x="223213" y="112434"/>
                    <a:pt x="226278" y="105667"/>
                  </a:cubicBezTo>
                  <a:cubicBezTo>
                    <a:pt x="222098" y="98623"/>
                    <a:pt x="219591" y="90466"/>
                    <a:pt x="219591" y="81661"/>
                  </a:cubicBezTo>
                  <a:lnTo>
                    <a:pt x="219591" y="47087"/>
                  </a:lnTo>
                  <a:cubicBezTo>
                    <a:pt x="219591" y="21134"/>
                    <a:pt x="240950" y="0"/>
                    <a:pt x="266768" y="0"/>
                  </a:cubicBezTo>
                  <a:close/>
                </a:path>
              </a:pathLst>
            </a:custGeom>
            <a:solidFill>
              <a:srgbClr val="FFFFF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latin typeface="微软雅黑" panose="020B0503020204020204" pitchFamily="34" charset="-122"/>
                <a:ea typeface="微软雅黑" panose="020B0503020204020204" pitchFamily="34" charset="-122"/>
              </a:endParaRPr>
            </a:p>
          </p:txBody>
        </p:sp>
      </p:grpSp>
      <p:grpSp>
        <p:nvGrpSpPr>
          <p:cNvPr id="129" name="组合 128">
            <a:extLst>
              <a:ext uri="{FF2B5EF4-FFF2-40B4-BE49-F238E27FC236}">
                <a16:creationId xmlns:a16="http://schemas.microsoft.com/office/drawing/2014/main" id="{55869510-7A55-4475-A92C-1A45E88B2D5A}"/>
              </a:ext>
            </a:extLst>
          </p:cNvPr>
          <p:cNvGrpSpPr/>
          <p:nvPr/>
        </p:nvGrpSpPr>
        <p:grpSpPr>
          <a:xfrm>
            <a:off x="6300185" y="1212782"/>
            <a:ext cx="1329116" cy="1541774"/>
            <a:chOff x="6520027" y="2096421"/>
            <a:chExt cx="1329116" cy="1541774"/>
          </a:xfrm>
        </p:grpSpPr>
        <p:sp>
          <p:nvSpPr>
            <p:cNvPr id="130" name="六边形 129">
              <a:extLst>
                <a:ext uri="{FF2B5EF4-FFF2-40B4-BE49-F238E27FC236}">
                  <a16:creationId xmlns:a16="http://schemas.microsoft.com/office/drawing/2014/main" id="{31257BD1-4DE7-4D15-AB2E-54B43DCC65BB}"/>
                </a:ext>
              </a:extLst>
            </p:cNvPr>
            <p:cNvSpPr/>
            <p:nvPr/>
          </p:nvSpPr>
          <p:spPr>
            <a:xfrm rot="5400000">
              <a:off x="6413698" y="2202750"/>
              <a:ext cx="1541774" cy="1329116"/>
            </a:xfrm>
            <a:prstGeom prst="hexagon">
              <a:avLst/>
            </a:prstGeom>
            <a:solidFill>
              <a:srgbClr val="004B7D"/>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131" name="Freeform 223">
              <a:extLst>
                <a:ext uri="{FF2B5EF4-FFF2-40B4-BE49-F238E27FC236}">
                  <a16:creationId xmlns:a16="http://schemas.microsoft.com/office/drawing/2014/main" id="{E9DEB44F-F2A4-4B7C-86DA-64D7F4906EB3}"/>
                </a:ext>
              </a:extLst>
            </p:cNvPr>
            <p:cNvSpPr/>
            <p:nvPr/>
          </p:nvSpPr>
          <p:spPr bwMode="auto">
            <a:xfrm>
              <a:off x="6932829" y="2581472"/>
              <a:ext cx="503510" cy="541700"/>
            </a:xfrm>
            <a:custGeom>
              <a:avLst/>
              <a:gdLst>
                <a:gd name="T0" fmla="*/ 310 w 4456"/>
                <a:gd name="T1" fmla="*/ 4802 h 4802"/>
                <a:gd name="T2" fmla="*/ 790 w 4456"/>
                <a:gd name="T3" fmla="*/ 2113 h 4802"/>
                <a:gd name="T4" fmla="*/ 2370 w 4456"/>
                <a:gd name="T5" fmla="*/ 1315 h 4802"/>
                <a:gd name="T6" fmla="*/ 2370 w 4456"/>
                <a:gd name="T7" fmla="*/ 0 h 4802"/>
                <a:gd name="T8" fmla="*/ 4456 w 4456"/>
                <a:gd name="T9" fmla="*/ 2085 h 4802"/>
                <a:gd name="T10" fmla="*/ 2370 w 4456"/>
                <a:gd name="T11" fmla="*/ 4171 h 4802"/>
                <a:gd name="T12" fmla="*/ 2370 w 4456"/>
                <a:gd name="T13" fmla="*/ 2802 h 4802"/>
                <a:gd name="T14" fmla="*/ 2106 w 4456"/>
                <a:gd name="T15" fmla="*/ 2784 h 4802"/>
                <a:gd name="T16" fmla="*/ 496 w 4456"/>
                <a:gd name="T17" fmla="*/ 4784 h 4802"/>
                <a:gd name="T18" fmla="*/ 310 w 4456"/>
                <a:gd name="T19" fmla="*/ 4802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6" h="4802">
                  <a:moveTo>
                    <a:pt x="310" y="4802"/>
                  </a:moveTo>
                  <a:cubicBezTo>
                    <a:pt x="297" y="4734"/>
                    <a:pt x="0" y="3135"/>
                    <a:pt x="790" y="2113"/>
                  </a:cubicBezTo>
                  <a:cubicBezTo>
                    <a:pt x="1152" y="1645"/>
                    <a:pt x="1683" y="1377"/>
                    <a:pt x="2370" y="1315"/>
                  </a:cubicBezTo>
                  <a:lnTo>
                    <a:pt x="2370" y="0"/>
                  </a:lnTo>
                  <a:lnTo>
                    <a:pt x="4456" y="2085"/>
                  </a:lnTo>
                  <a:lnTo>
                    <a:pt x="2370" y="4171"/>
                  </a:lnTo>
                  <a:lnTo>
                    <a:pt x="2370" y="2802"/>
                  </a:lnTo>
                  <a:cubicBezTo>
                    <a:pt x="2310" y="2794"/>
                    <a:pt x="2218" y="2784"/>
                    <a:pt x="2106" y="2784"/>
                  </a:cubicBezTo>
                  <a:cubicBezTo>
                    <a:pt x="1505" y="2784"/>
                    <a:pt x="496" y="3044"/>
                    <a:pt x="496" y="4784"/>
                  </a:cubicBezTo>
                  <a:lnTo>
                    <a:pt x="310" y="4802"/>
                  </a:lnTo>
                  <a:close/>
                </a:path>
              </a:pathLst>
            </a:custGeom>
            <a:solidFill>
              <a:srgbClr val="FFFFF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135" name="组合 134">
            <a:extLst>
              <a:ext uri="{FF2B5EF4-FFF2-40B4-BE49-F238E27FC236}">
                <a16:creationId xmlns:a16="http://schemas.microsoft.com/office/drawing/2014/main" id="{75ECAB04-7979-4493-B5C1-C921DB5DCCA0}"/>
              </a:ext>
            </a:extLst>
          </p:cNvPr>
          <p:cNvGrpSpPr/>
          <p:nvPr/>
        </p:nvGrpSpPr>
        <p:grpSpPr>
          <a:xfrm>
            <a:off x="5600737" y="2481505"/>
            <a:ext cx="1329116" cy="1541774"/>
            <a:chOff x="5820579" y="3365144"/>
            <a:chExt cx="1329116" cy="1541774"/>
          </a:xfrm>
        </p:grpSpPr>
        <p:sp>
          <p:nvSpPr>
            <p:cNvPr id="136" name="六边形 135">
              <a:extLst>
                <a:ext uri="{FF2B5EF4-FFF2-40B4-BE49-F238E27FC236}">
                  <a16:creationId xmlns:a16="http://schemas.microsoft.com/office/drawing/2014/main" id="{B803CF88-BB2C-453D-A509-96B1639347D4}"/>
                </a:ext>
              </a:extLst>
            </p:cNvPr>
            <p:cNvSpPr/>
            <p:nvPr/>
          </p:nvSpPr>
          <p:spPr>
            <a:xfrm rot="5400000">
              <a:off x="5714250" y="3471473"/>
              <a:ext cx="1541774" cy="1329116"/>
            </a:xfrm>
            <a:prstGeom prst="hexagon">
              <a:avLst/>
            </a:prstGeom>
            <a:solidFill>
              <a:srgbClr val="4BAF3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137" name="Freeform 14">
              <a:extLst>
                <a:ext uri="{FF2B5EF4-FFF2-40B4-BE49-F238E27FC236}">
                  <a16:creationId xmlns:a16="http://schemas.microsoft.com/office/drawing/2014/main" id="{6119BC89-D86A-4781-834C-7FF459116453}"/>
                </a:ext>
              </a:extLst>
            </p:cNvPr>
            <p:cNvSpPr>
              <a:spLocks noChangeAspect="1" noEditPoints="1"/>
            </p:cNvSpPr>
            <p:nvPr/>
          </p:nvSpPr>
          <p:spPr bwMode="auto">
            <a:xfrm>
              <a:off x="6251316" y="3896032"/>
              <a:ext cx="467641" cy="421701"/>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rgbClr val="FFFFF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latin typeface="微软雅黑" panose="020B0503020204020204" pitchFamily="34" charset="-122"/>
                <a:ea typeface="微软雅黑" panose="020B0503020204020204" pitchFamily="34" charset="-122"/>
              </a:endParaRPr>
            </a:p>
          </p:txBody>
        </p:sp>
      </p:grpSp>
      <p:sp>
        <p:nvSpPr>
          <p:cNvPr id="116" name="文本框 115">
            <a:extLst>
              <a:ext uri="{FF2B5EF4-FFF2-40B4-BE49-F238E27FC236}">
                <a16:creationId xmlns:a16="http://schemas.microsoft.com/office/drawing/2014/main" id="{A98389F7-994C-4E29-8492-CDE8DCA080F8}"/>
              </a:ext>
            </a:extLst>
          </p:cNvPr>
          <p:cNvSpPr txBox="1"/>
          <p:nvPr/>
        </p:nvSpPr>
        <p:spPr>
          <a:xfrm>
            <a:off x="2694399" y="1749018"/>
            <a:ext cx="1285929" cy="400110"/>
          </a:xfrm>
          <a:prstGeom prst="rect">
            <a:avLst/>
          </a:prstGeom>
          <a:noFill/>
          <a:effectLst/>
        </p:spPr>
        <p:txBody>
          <a:bodyPr wrap="none" rtlCol="0">
            <a:spAutoFit/>
          </a:bodyPr>
          <a:lstStyle/>
          <a:p>
            <a:r>
              <a:rPr lang="zh-CN" altLang="en-US" sz="2000" b="1" dirty="0">
                <a:solidFill>
                  <a:srgbClr val="4C4B50"/>
                </a:solidFill>
                <a:latin typeface="微软雅黑" panose="020B0503020204020204" pitchFamily="34" charset="-122"/>
                <a:ea typeface="微软雅黑" panose="020B0503020204020204" pitchFamily="34" charset="-122"/>
              </a:rPr>
              <a:t>依靠骨干 </a:t>
            </a:r>
            <a:endParaRPr lang="en-US" altLang="zh-CN" sz="2400" b="1" dirty="0">
              <a:solidFill>
                <a:srgbClr val="4C4B50"/>
              </a:solidFill>
              <a:latin typeface="微软雅黑" panose="020B0503020204020204" pitchFamily="34" charset="-122"/>
              <a:ea typeface="微软雅黑" panose="020B0503020204020204" pitchFamily="34" charset="-122"/>
            </a:endParaRPr>
          </a:p>
        </p:txBody>
      </p:sp>
      <p:sp>
        <p:nvSpPr>
          <p:cNvPr id="123" name="文本框 122">
            <a:extLst>
              <a:ext uri="{FF2B5EF4-FFF2-40B4-BE49-F238E27FC236}">
                <a16:creationId xmlns:a16="http://schemas.microsoft.com/office/drawing/2014/main" id="{B5D917C9-4389-48AF-8DD9-DD4F025C2BC1}"/>
              </a:ext>
            </a:extLst>
          </p:cNvPr>
          <p:cNvSpPr txBox="1"/>
          <p:nvPr/>
        </p:nvSpPr>
        <p:spPr>
          <a:xfrm>
            <a:off x="8617341" y="1749018"/>
            <a:ext cx="3005951" cy="400110"/>
          </a:xfrm>
          <a:prstGeom prst="rect">
            <a:avLst/>
          </a:prstGeom>
          <a:noFill/>
          <a:effectLst/>
        </p:spPr>
        <p:txBody>
          <a:bodyPr wrap="none" rtlCol="0">
            <a:spAutoFit/>
          </a:bodyPr>
          <a:lstStyle/>
          <a:p>
            <a:r>
              <a:rPr lang="zh-CN" altLang="en-US" sz="2000" b="1" dirty="0">
                <a:solidFill>
                  <a:srgbClr val="4C4B50"/>
                </a:solidFill>
                <a:latin typeface="微软雅黑" panose="020B0503020204020204" pitchFamily="34" charset="-122"/>
                <a:ea typeface="微软雅黑" panose="020B0503020204020204" pitchFamily="34" charset="-122"/>
              </a:rPr>
              <a:t>用先进典型推动班组工作</a:t>
            </a:r>
            <a:endParaRPr lang="en-US" altLang="zh-CN" sz="2400" b="1" dirty="0">
              <a:solidFill>
                <a:srgbClr val="4C4B50"/>
              </a:solidFill>
              <a:latin typeface="微软雅黑" panose="020B0503020204020204" pitchFamily="34" charset="-122"/>
              <a:ea typeface="微软雅黑" panose="020B0503020204020204" pitchFamily="34" charset="-122"/>
            </a:endParaRPr>
          </a:p>
        </p:txBody>
      </p:sp>
      <p:sp>
        <p:nvSpPr>
          <p:cNvPr id="124" name="文本框 123">
            <a:extLst>
              <a:ext uri="{FF2B5EF4-FFF2-40B4-BE49-F238E27FC236}">
                <a16:creationId xmlns:a16="http://schemas.microsoft.com/office/drawing/2014/main" id="{3747917B-5D97-455E-8C62-E285B9D4156E}"/>
              </a:ext>
            </a:extLst>
          </p:cNvPr>
          <p:cNvSpPr txBox="1"/>
          <p:nvPr/>
        </p:nvSpPr>
        <p:spPr>
          <a:xfrm>
            <a:off x="7845654" y="3056014"/>
            <a:ext cx="1723549" cy="400110"/>
          </a:xfrm>
          <a:prstGeom prst="rect">
            <a:avLst/>
          </a:prstGeom>
          <a:noFill/>
          <a:effectLst/>
        </p:spPr>
        <p:txBody>
          <a:bodyPr wrap="none" rtlCol="0">
            <a:spAutoFit/>
          </a:bodyPr>
          <a:lstStyle/>
          <a:p>
            <a:r>
              <a:rPr lang="zh-CN" altLang="en-US" sz="2000" b="1" dirty="0">
                <a:solidFill>
                  <a:srgbClr val="4C4B50"/>
                </a:solidFill>
                <a:latin typeface="微软雅黑" panose="020B0503020204020204" pitchFamily="34" charset="-122"/>
                <a:ea typeface="微软雅黑" panose="020B0503020204020204" pitchFamily="34" charset="-122"/>
              </a:rPr>
              <a:t>讲究领导艺术</a:t>
            </a:r>
          </a:p>
        </p:txBody>
      </p:sp>
      <p:sp>
        <p:nvSpPr>
          <p:cNvPr id="125" name="文本框 124">
            <a:extLst>
              <a:ext uri="{FF2B5EF4-FFF2-40B4-BE49-F238E27FC236}">
                <a16:creationId xmlns:a16="http://schemas.microsoft.com/office/drawing/2014/main" id="{F1A45F52-9329-4179-BAC5-AA340FE2B965}"/>
              </a:ext>
            </a:extLst>
          </p:cNvPr>
          <p:cNvSpPr txBox="1"/>
          <p:nvPr/>
        </p:nvSpPr>
        <p:spPr>
          <a:xfrm>
            <a:off x="1442683" y="3082050"/>
            <a:ext cx="1980029" cy="400110"/>
          </a:xfrm>
          <a:prstGeom prst="rect">
            <a:avLst/>
          </a:prstGeom>
          <a:noFill/>
          <a:effectLst/>
        </p:spPr>
        <p:txBody>
          <a:bodyPr wrap="none" rtlCol="0">
            <a:spAutoFit/>
          </a:bodyPr>
          <a:lstStyle/>
          <a:p>
            <a:r>
              <a:rPr lang="zh-CN" altLang="en-US" sz="2000" b="1" dirty="0">
                <a:solidFill>
                  <a:srgbClr val="4C4B50"/>
                </a:solidFill>
                <a:latin typeface="微软雅黑" panose="020B0503020204020204" pitchFamily="34" charset="-122"/>
                <a:ea typeface="微软雅黑" panose="020B0503020204020204" pitchFamily="34" charset="-122"/>
              </a:rPr>
              <a:t>搞好班组的团结</a:t>
            </a:r>
          </a:p>
        </p:txBody>
      </p:sp>
      <p:sp>
        <p:nvSpPr>
          <p:cNvPr id="138" name="矩形">
            <a:extLst>
              <a:ext uri="{FF2B5EF4-FFF2-40B4-BE49-F238E27FC236}">
                <a16:creationId xmlns:a16="http://schemas.microsoft.com/office/drawing/2014/main" id="{222DC5E0-C1F0-478D-9824-541AB4B8ABB6}"/>
              </a:ext>
            </a:extLst>
          </p:cNvPr>
          <p:cNvSpPr/>
          <p:nvPr/>
        </p:nvSpPr>
        <p:spPr>
          <a:xfrm>
            <a:off x="4272018" y="4408468"/>
            <a:ext cx="3518912" cy="400110"/>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000" b="1" i="0" u="none" strike="noStrike" kern="1200" cap="none" spc="0" baseline="0"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认真履行在安全生产中的责任</a:t>
            </a:r>
          </a:p>
        </p:txBody>
      </p:sp>
      <p:sp>
        <p:nvSpPr>
          <p:cNvPr id="2" name="矩形 1">
            <a:extLst>
              <a:ext uri="{FF2B5EF4-FFF2-40B4-BE49-F238E27FC236}">
                <a16:creationId xmlns:a16="http://schemas.microsoft.com/office/drawing/2014/main" id="{D6FA7303-8B1D-417A-91F5-C9FD7FDC19C4}"/>
              </a:ext>
            </a:extLst>
          </p:cNvPr>
          <p:cNvSpPr/>
          <p:nvPr/>
        </p:nvSpPr>
        <p:spPr>
          <a:xfrm>
            <a:off x="2377747" y="4963652"/>
            <a:ext cx="7676062" cy="16691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E7767E99-BA05-4A0C-A7DF-690D414125AC}"/>
              </a:ext>
            </a:extLst>
          </p:cNvPr>
          <p:cNvSpPr/>
          <p:nvPr/>
        </p:nvSpPr>
        <p:spPr>
          <a:xfrm>
            <a:off x="2959986" y="5141048"/>
            <a:ext cx="6096000" cy="1289905"/>
          </a:xfrm>
          <a:prstGeom prst="rect">
            <a:avLst/>
          </a:prstGeom>
        </p:spPr>
        <p:txBody>
          <a:bodyPr>
            <a:spAutoFit/>
          </a:bodyPr>
          <a:lstStyle/>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 树立对企业和员工安全健康高度负责的精神（正能量）</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 加强学习，勇于实践（接地气）</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 多做耐心细致的工作（细节决定成败）</a:t>
            </a:r>
          </a:p>
        </p:txBody>
      </p:sp>
    </p:spTree>
    <p:extLst>
      <p:ext uri="{BB962C8B-B14F-4D97-AF65-F5344CB8AC3E}">
        <p14:creationId xmlns:p14="http://schemas.microsoft.com/office/powerpoint/2010/main" val="383538106"/>
      </p:ext>
    </p:extLst>
  </p:cSld>
  <p:clrMapOvr>
    <a:masterClrMapping/>
  </p:clrMapOvr>
  <mc:AlternateContent xmlns:mc="http://schemas.openxmlformats.org/markup-compatibility/2006" xmlns:p14="http://schemas.microsoft.com/office/powerpoint/2010/main">
    <mc:Choice Requires="p14">
      <p:transition spd="slow" p14:dur="900" advTm="15912">
        <p14:warp dir="in"/>
      </p:transition>
    </mc:Choice>
    <mc:Fallback xmlns="">
      <p:transition spd="slow" advTm="15912">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发挥班组骨干成员的作用 </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26626" name="Picture 2" descr="https://timgsa.baidu.com/timg?image&amp;quality=80&amp;size=b9999_10000&amp;sec=1524385215210&amp;di=c15e4f8d282fe54452b6b86db2fce43e&amp;imgtype=0&amp;src=http%3A%2F%2Fimages.quanjing.com%2Fyt001%2Fhigh%2Fyt-p0107131.jpg">
            <a:extLst>
              <a:ext uri="{FF2B5EF4-FFF2-40B4-BE49-F238E27FC236}">
                <a16:creationId xmlns:a16="http://schemas.microsoft.com/office/drawing/2014/main" id="{EA8C4086-A49F-4277-BB5C-F2776C3661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67" b="98500" l="10000" r="90000">
                        <a14:foregroundMark x1="26750" y1="30833" x2="41250" y2="25500"/>
                        <a14:foregroundMark x1="52750" y1="22333" x2="58500" y2="19667"/>
                        <a14:foregroundMark x1="70500" y1="18167" x2="70500" y2="18167"/>
                        <a14:foregroundMark x1="75250" y1="17167" x2="75250" y2="171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2811" y="1047880"/>
            <a:ext cx="3692676" cy="553901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04FDF6F-0FF2-4051-B6A4-BDEB0B9D8708}"/>
              </a:ext>
            </a:extLst>
          </p:cNvPr>
          <p:cNvSpPr/>
          <p:nvPr/>
        </p:nvSpPr>
        <p:spPr>
          <a:xfrm>
            <a:off x="4360179" y="2328002"/>
            <a:ext cx="6496507" cy="1064202"/>
          </a:xfrm>
          <a:prstGeom prst="rect">
            <a:avLst/>
          </a:prstGeom>
        </p:spPr>
        <p:txBody>
          <a:bodyPr wrap="square">
            <a:spAutoFit/>
          </a:bodyPr>
          <a:lstStyle/>
          <a:p>
            <a:pPr>
              <a:lnSpc>
                <a:spcPts val="26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在配备好班长的基础上，还要充分发挥班组骨干成员的力量，这些人和班组长作为班组安全工作的领导核心，是搞好班组安全工作的组织保证。</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TextBox 23">
            <a:extLst>
              <a:ext uri="{FF2B5EF4-FFF2-40B4-BE49-F238E27FC236}">
                <a16:creationId xmlns:a16="http://schemas.microsoft.com/office/drawing/2014/main" id="{EF1DB8B1-650A-4FDA-8DCD-B5237A6EE5BD}"/>
              </a:ext>
            </a:extLst>
          </p:cNvPr>
          <p:cNvSpPr txBox="1"/>
          <p:nvPr/>
        </p:nvSpPr>
        <p:spPr>
          <a:xfrm>
            <a:off x="4320433" y="1798572"/>
            <a:ext cx="2674143"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搞好安全工作的保证</a:t>
            </a:r>
          </a:p>
        </p:txBody>
      </p:sp>
      <p:sp>
        <p:nvSpPr>
          <p:cNvPr id="42" name="TextBox 23">
            <a:extLst>
              <a:ext uri="{FF2B5EF4-FFF2-40B4-BE49-F238E27FC236}">
                <a16:creationId xmlns:a16="http://schemas.microsoft.com/office/drawing/2014/main" id="{B1B3B0CC-602F-4E96-BF9C-1BC59C6A23EA}"/>
              </a:ext>
            </a:extLst>
          </p:cNvPr>
          <p:cNvSpPr txBox="1"/>
          <p:nvPr/>
        </p:nvSpPr>
        <p:spPr>
          <a:xfrm>
            <a:off x="4360179" y="3794284"/>
            <a:ext cx="2674143"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发挥班组骨干的作用</a:t>
            </a:r>
          </a:p>
        </p:txBody>
      </p:sp>
      <p:sp>
        <p:nvSpPr>
          <p:cNvPr id="43" name="TextBox 23">
            <a:extLst>
              <a:ext uri="{FF2B5EF4-FFF2-40B4-BE49-F238E27FC236}">
                <a16:creationId xmlns:a16="http://schemas.microsoft.com/office/drawing/2014/main" id="{2127AB32-570E-4522-80A0-B96E6707A771}"/>
              </a:ext>
            </a:extLst>
          </p:cNvPr>
          <p:cNvSpPr txBox="1"/>
          <p:nvPr/>
        </p:nvSpPr>
        <p:spPr>
          <a:xfrm>
            <a:off x="4262833" y="4286269"/>
            <a:ext cx="5285041" cy="13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marL="285750" indent="-285750" defTabSz="914034">
              <a:lnSpc>
                <a:spcPts val="2600"/>
              </a:lnSpc>
              <a:buFont typeface="Arial" panose="020B0604020202020204" pitchFamily="34" charset="0"/>
              <a:buChar char="•"/>
              <a:defRPr/>
            </a:pPr>
            <a:r>
              <a:rPr lang="zh-CN" altLang="en-US" sz="1800" b="0" kern="0" dirty="0">
                <a:solidFill>
                  <a:schemeClr val="tx1">
                    <a:lumMod val="75000"/>
                    <a:lumOff val="25000"/>
                  </a:schemeClr>
                </a:solidFill>
                <a:latin typeface="微软雅黑" panose="020B0503020204020204" pitchFamily="34" charset="-122"/>
                <a:ea typeface="微软雅黑" panose="020B0503020204020204" pitchFamily="34" charset="-122"/>
              </a:rPr>
              <a:t> 要使班组成员职责明确         </a:t>
            </a:r>
          </a:p>
          <a:p>
            <a:pPr marL="285750" indent="-285750" defTabSz="914034">
              <a:lnSpc>
                <a:spcPts val="2600"/>
              </a:lnSpc>
              <a:buFont typeface="Arial" panose="020B0604020202020204" pitchFamily="34" charset="0"/>
              <a:buChar char="•"/>
              <a:defRPr/>
            </a:pPr>
            <a:r>
              <a:rPr lang="zh-CN" altLang="en-US" sz="1800" b="0" kern="0" dirty="0">
                <a:solidFill>
                  <a:schemeClr val="tx1">
                    <a:lumMod val="75000"/>
                    <a:lumOff val="25000"/>
                  </a:schemeClr>
                </a:solidFill>
                <a:latin typeface="微软雅黑" panose="020B0503020204020204" pitchFamily="34" charset="-122"/>
                <a:ea typeface="微软雅黑" panose="020B0503020204020204" pitchFamily="34" charset="-122"/>
              </a:rPr>
              <a:t> 要帮助班组成员了解具体的工作任务</a:t>
            </a:r>
          </a:p>
          <a:p>
            <a:pPr marL="285750" indent="-285750" defTabSz="914034">
              <a:lnSpc>
                <a:spcPts val="2600"/>
              </a:lnSpc>
              <a:buFont typeface="Arial" panose="020B0604020202020204" pitchFamily="34" charset="0"/>
              <a:buChar char="•"/>
              <a:defRPr/>
            </a:pPr>
            <a:r>
              <a:rPr lang="zh-CN" altLang="en-US" sz="1800" b="0" kern="0" dirty="0">
                <a:solidFill>
                  <a:schemeClr val="tx1">
                    <a:lumMod val="75000"/>
                    <a:lumOff val="25000"/>
                  </a:schemeClr>
                </a:solidFill>
                <a:latin typeface="微软雅黑" panose="020B0503020204020204" pitchFamily="34" charset="-122"/>
                <a:ea typeface="微软雅黑" panose="020B0503020204020204" pitchFamily="34" charset="-122"/>
              </a:rPr>
              <a:t> 要给予充分的信任            </a:t>
            </a:r>
          </a:p>
          <a:p>
            <a:pPr marL="285750" indent="-285750" defTabSz="914034">
              <a:lnSpc>
                <a:spcPts val="2600"/>
              </a:lnSpc>
              <a:buFont typeface="Arial" panose="020B0604020202020204" pitchFamily="34" charset="0"/>
              <a:buChar char="•"/>
              <a:defRPr/>
            </a:pPr>
            <a:r>
              <a:rPr lang="zh-CN" altLang="en-US" sz="1800" b="0" kern="0" dirty="0">
                <a:solidFill>
                  <a:schemeClr val="tx1">
                    <a:lumMod val="75000"/>
                    <a:lumOff val="25000"/>
                  </a:schemeClr>
                </a:solidFill>
                <a:latin typeface="微软雅黑" panose="020B0503020204020204" pitchFamily="34" charset="-122"/>
                <a:ea typeface="微软雅黑" panose="020B0503020204020204" pitchFamily="34" charset="-122"/>
              </a:rPr>
              <a:t> 要严格要求，加强具体指导</a:t>
            </a:r>
          </a:p>
        </p:txBody>
      </p:sp>
      <p:sp>
        <p:nvSpPr>
          <p:cNvPr id="44" name="user_208880">
            <a:extLst>
              <a:ext uri="{FF2B5EF4-FFF2-40B4-BE49-F238E27FC236}">
                <a16:creationId xmlns:a16="http://schemas.microsoft.com/office/drawing/2014/main" id="{6A04BF0C-19A5-4A80-B815-573F90AEBAFA}"/>
              </a:ext>
            </a:extLst>
          </p:cNvPr>
          <p:cNvSpPr>
            <a:spLocks noChangeAspect="1"/>
          </p:cNvSpPr>
          <p:nvPr/>
        </p:nvSpPr>
        <p:spPr bwMode="auto">
          <a:xfrm>
            <a:off x="3785872" y="1695095"/>
            <a:ext cx="534561" cy="609685"/>
          </a:xfrm>
          <a:custGeom>
            <a:avLst/>
            <a:gdLst>
              <a:gd name="connsiteX0" fmla="*/ 172709 w 530849"/>
              <a:gd name="connsiteY0" fmla="*/ 360519 h 605451"/>
              <a:gd name="connsiteX1" fmla="*/ 222665 w 530849"/>
              <a:gd name="connsiteY1" fmla="*/ 518492 h 605451"/>
              <a:gd name="connsiteX2" fmla="*/ 229536 w 530849"/>
              <a:gd name="connsiteY2" fmla="*/ 539907 h 605451"/>
              <a:gd name="connsiteX3" fmla="*/ 251914 w 530849"/>
              <a:gd name="connsiteY3" fmla="*/ 476496 h 605451"/>
              <a:gd name="connsiteX4" fmla="*/ 265378 w 530849"/>
              <a:gd name="connsiteY4" fmla="*/ 401310 h 605451"/>
              <a:gd name="connsiteX5" fmla="*/ 265564 w 530849"/>
              <a:gd name="connsiteY5" fmla="*/ 401310 h 605451"/>
              <a:gd name="connsiteX6" fmla="*/ 265657 w 530849"/>
              <a:gd name="connsiteY6" fmla="*/ 401310 h 605451"/>
              <a:gd name="connsiteX7" fmla="*/ 265750 w 530849"/>
              <a:gd name="connsiteY7" fmla="*/ 401310 h 605451"/>
              <a:gd name="connsiteX8" fmla="*/ 265935 w 530849"/>
              <a:gd name="connsiteY8" fmla="*/ 401310 h 605451"/>
              <a:gd name="connsiteX9" fmla="*/ 279399 w 530849"/>
              <a:gd name="connsiteY9" fmla="*/ 476496 h 605451"/>
              <a:gd name="connsiteX10" fmla="*/ 301777 w 530849"/>
              <a:gd name="connsiteY10" fmla="*/ 539907 h 605451"/>
              <a:gd name="connsiteX11" fmla="*/ 308648 w 530849"/>
              <a:gd name="connsiteY11" fmla="*/ 518492 h 605451"/>
              <a:gd name="connsiteX12" fmla="*/ 358604 w 530849"/>
              <a:gd name="connsiteY12" fmla="*/ 360519 h 605451"/>
              <a:gd name="connsiteX13" fmla="*/ 462415 w 530849"/>
              <a:gd name="connsiteY13" fmla="*/ 410581 h 605451"/>
              <a:gd name="connsiteX14" fmla="*/ 530849 w 530849"/>
              <a:gd name="connsiteY14" fmla="*/ 605451 h 605451"/>
              <a:gd name="connsiteX15" fmla="*/ 0 w 530849"/>
              <a:gd name="connsiteY15" fmla="*/ 605451 h 605451"/>
              <a:gd name="connsiteX16" fmla="*/ 68898 w 530849"/>
              <a:gd name="connsiteY16" fmla="*/ 410581 h 605451"/>
              <a:gd name="connsiteX17" fmla="*/ 172709 w 530849"/>
              <a:gd name="connsiteY17" fmla="*/ 360519 h 605451"/>
              <a:gd name="connsiteX18" fmla="*/ 245328 w 530849"/>
              <a:gd name="connsiteY18" fmla="*/ 111138 h 605451"/>
              <a:gd name="connsiteX19" fmla="*/ 240037 w 530849"/>
              <a:gd name="connsiteY19" fmla="*/ 116422 h 605451"/>
              <a:gd name="connsiteX20" fmla="*/ 240037 w 530849"/>
              <a:gd name="connsiteY20" fmla="*/ 184921 h 605451"/>
              <a:gd name="connsiteX21" fmla="*/ 213951 w 530849"/>
              <a:gd name="connsiteY21" fmla="*/ 184921 h 605451"/>
              <a:gd name="connsiteX22" fmla="*/ 211352 w 530849"/>
              <a:gd name="connsiteY22" fmla="*/ 190297 h 605451"/>
              <a:gd name="connsiteX23" fmla="*/ 261481 w 530849"/>
              <a:gd name="connsiteY23" fmla="*/ 251474 h 605451"/>
              <a:gd name="connsiteX24" fmla="*/ 267886 w 530849"/>
              <a:gd name="connsiteY24" fmla="*/ 251474 h 605451"/>
              <a:gd name="connsiteX25" fmla="*/ 318108 w 530849"/>
              <a:gd name="connsiteY25" fmla="*/ 190297 h 605451"/>
              <a:gd name="connsiteX26" fmla="*/ 315509 w 530849"/>
              <a:gd name="connsiteY26" fmla="*/ 184921 h 605451"/>
              <a:gd name="connsiteX27" fmla="*/ 289423 w 530849"/>
              <a:gd name="connsiteY27" fmla="*/ 184921 h 605451"/>
              <a:gd name="connsiteX28" fmla="*/ 289423 w 530849"/>
              <a:gd name="connsiteY28" fmla="*/ 116422 h 605451"/>
              <a:gd name="connsiteX29" fmla="*/ 284132 w 530849"/>
              <a:gd name="connsiteY29" fmla="*/ 111138 h 605451"/>
              <a:gd name="connsiteX30" fmla="*/ 247463 w 530849"/>
              <a:gd name="connsiteY30" fmla="*/ 0 h 605451"/>
              <a:gd name="connsiteX31" fmla="*/ 264451 w 530849"/>
              <a:gd name="connsiteY31" fmla="*/ 0 h 605451"/>
              <a:gd name="connsiteX32" fmla="*/ 281347 w 530849"/>
              <a:gd name="connsiteY32" fmla="*/ 0 h 605451"/>
              <a:gd name="connsiteX33" fmla="*/ 294250 w 530849"/>
              <a:gd name="connsiteY33" fmla="*/ 10845 h 605451"/>
              <a:gd name="connsiteX34" fmla="*/ 300099 w 530849"/>
              <a:gd name="connsiteY34" fmla="*/ 44863 h 605451"/>
              <a:gd name="connsiteX35" fmla="*/ 336860 w 530849"/>
              <a:gd name="connsiteY35" fmla="*/ 60065 h 605451"/>
              <a:gd name="connsiteX36" fmla="*/ 364802 w 530849"/>
              <a:gd name="connsiteY36" fmla="*/ 40043 h 605451"/>
              <a:gd name="connsiteX37" fmla="*/ 381512 w 530849"/>
              <a:gd name="connsiteY37" fmla="*/ 41155 h 605451"/>
              <a:gd name="connsiteX38" fmla="*/ 393487 w 530849"/>
              <a:gd name="connsiteY38" fmla="*/ 53113 h 605451"/>
              <a:gd name="connsiteX39" fmla="*/ 405555 w 530849"/>
              <a:gd name="connsiteY39" fmla="*/ 65163 h 605451"/>
              <a:gd name="connsiteX40" fmla="*/ 407040 w 530849"/>
              <a:gd name="connsiteY40" fmla="*/ 81940 h 605451"/>
              <a:gd name="connsiteX41" fmla="*/ 387081 w 530849"/>
              <a:gd name="connsiteY41" fmla="*/ 109840 h 605451"/>
              <a:gd name="connsiteX42" fmla="*/ 402306 w 530849"/>
              <a:gd name="connsiteY42" fmla="*/ 146454 h 605451"/>
              <a:gd name="connsiteX43" fmla="*/ 436375 w 530849"/>
              <a:gd name="connsiteY43" fmla="*/ 152108 h 605451"/>
              <a:gd name="connsiteX44" fmla="*/ 447236 w 530849"/>
              <a:gd name="connsiteY44" fmla="*/ 164900 h 605451"/>
              <a:gd name="connsiteX45" fmla="*/ 447236 w 530849"/>
              <a:gd name="connsiteY45" fmla="*/ 181770 h 605451"/>
              <a:gd name="connsiteX46" fmla="*/ 447236 w 530849"/>
              <a:gd name="connsiteY46" fmla="*/ 198732 h 605451"/>
              <a:gd name="connsiteX47" fmla="*/ 436375 w 530849"/>
              <a:gd name="connsiteY47" fmla="*/ 211617 h 605451"/>
              <a:gd name="connsiteX48" fmla="*/ 402306 w 530849"/>
              <a:gd name="connsiteY48" fmla="*/ 217363 h 605451"/>
              <a:gd name="connsiteX49" fmla="*/ 387081 w 530849"/>
              <a:gd name="connsiteY49" fmla="*/ 254070 h 605451"/>
              <a:gd name="connsiteX50" fmla="*/ 407133 w 530849"/>
              <a:gd name="connsiteY50" fmla="*/ 282063 h 605451"/>
              <a:gd name="connsiteX51" fmla="*/ 405740 w 530849"/>
              <a:gd name="connsiteY51" fmla="*/ 298840 h 605451"/>
              <a:gd name="connsiteX52" fmla="*/ 393765 w 530849"/>
              <a:gd name="connsiteY52" fmla="*/ 310797 h 605451"/>
              <a:gd name="connsiteX53" fmla="*/ 381790 w 530849"/>
              <a:gd name="connsiteY53" fmla="*/ 322847 h 605451"/>
              <a:gd name="connsiteX54" fmla="*/ 364895 w 530849"/>
              <a:gd name="connsiteY54" fmla="*/ 324330 h 605451"/>
              <a:gd name="connsiteX55" fmla="*/ 336953 w 530849"/>
              <a:gd name="connsiteY55" fmla="*/ 304401 h 605451"/>
              <a:gd name="connsiteX56" fmla="*/ 301213 w 530849"/>
              <a:gd name="connsiteY56" fmla="*/ 319232 h 605451"/>
              <a:gd name="connsiteX57" fmla="*/ 295457 w 530849"/>
              <a:gd name="connsiteY57" fmla="*/ 353343 h 605451"/>
              <a:gd name="connsiteX58" fmla="*/ 282739 w 530849"/>
              <a:gd name="connsiteY58" fmla="*/ 364188 h 605451"/>
              <a:gd name="connsiteX59" fmla="*/ 265751 w 530849"/>
              <a:gd name="connsiteY59" fmla="*/ 364188 h 605451"/>
              <a:gd name="connsiteX60" fmla="*/ 248856 w 530849"/>
              <a:gd name="connsiteY60" fmla="*/ 364188 h 605451"/>
              <a:gd name="connsiteX61" fmla="*/ 235952 w 530849"/>
              <a:gd name="connsiteY61" fmla="*/ 353343 h 605451"/>
              <a:gd name="connsiteX62" fmla="*/ 230290 w 530849"/>
              <a:gd name="connsiteY62" fmla="*/ 319696 h 605451"/>
              <a:gd name="connsiteX63" fmla="*/ 193528 w 530849"/>
              <a:gd name="connsiteY63" fmla="*/ 304772 h 605451"/>
              <a:gd name="connsiteX64" fmla="*/ 165122 w 530849"/>
              <a:gd name="connsiteY64" fmla="*/ 324794 h 605451"/>
              <a:gd name="connsiteX65" fmla="*/ 148320 w 530849"/>
              <a:gd name="connsiteY65" fmla="*/ 323403 h 605451"/>
              <a:gd name="connsiteX66" fmla="*/ 136344 w 530849"/>
              <a:gd name="connsiteY66" fmla="*/ 311446 h 605451"/>
              <a:gd name="connsiteX67" fmla="*/ 124276 w 530849"/>
              <a:gd name="connsiteY67" fmla="*/ 299489 h 605451"/>
              <a:gd name="connsiteX68" fmla="*/ 122791 w 530849"/>
              <a:gd name="connsiteY68" fmla="*/ 282619 h 605451"/>
              <a:gd name="connsiteX69" fmla="*/ 142657 w 530849"/>
              <a:gd name="connsiteY69" fmla="*/ 254811 h 605451"/>
              <a:gd name="connsiteX70" fmla="*/ 127154 w 530849"/>
              <a:gd name="connsiteY70" fmla="*/ 218383 h 605451"/>
              <a:gd name="connsiteX71" fmla="*/ 92992 w 530849"/>
              <a:gd name="connsiteY71" fmla="*/ 212729 h 605451"/>
              <a:gd name="connsiteX72" fmla="*/ 82131 w 530849"/>
              <a:gd name="connsiteY72" fmla="*/ 199937 h 605451"/>
              <a:gd name="connsiteX73" fmla="*/ 82131 w 530849"/>
              <a:gd name="connsiteY73" fmla="*/ 183067 h 605451"/>
              <a:gd name="connsiteX74" fmla="*/ 82131 w 530849"/>
              <a:gd name="connsiteY74" fmla="*/ 166105 h 605451"/>
              <a:gd name="connsiteX75" fmla="*/ 92992 w 530849"/>
              <a:gd name="connsiteY75" fmla="*/ 153220 h 605451"/>
              <a:gd name="connsiteX76" fmla="*/ 126504 w 530849"/>
              <a:gd name="connsiteY76" fmla="*/ 147937 h 605451"/>
              <a:gd name="connsiteX77" fmla="*/ 141543 w 530849"/>
              <a:gd name="connsiteY77" fmla="*/ 111231 h 605451"/>
              <a:gd name="connsiteX78" fmla="*/ 121491 w 530849"/>
              <a:gd name="connsiteY78" fmla="*/ 82960 h 605451"/>
              <a:gd name="connsiteX79" fmla="*/ 122791 w 530849"/>
              <a:gd name="connsiteY79" fmla="*/ 66090 h 605451"/>
              <a:gd name="connsiteX80" fmla="*/ 134859 w 530849"/>
              <a:gd name="connsiteY80" fmla="*/ 54132 h 605451"/>
              <a:gd name="connsiteX81" fmla="*/ 146834 w 530849"/>
              <a:gd name="connsiteY81" fmla="*/ 42175 h 605451"/>
              <a:gd name="connsiteX82" fmla="*/ 163637 w 530849"/>
              <a:gd name="connsiteY82" fmla="*/ 40785 h 605451"/>
              <a:gd name="connsiteX83" fmla="*/ 191486 w 530849"/>
              <a:gd name="connsiteY83" fmla="*/ 60528 h 605451"/>
              <a:gd name="connsiteX84" fmla="*/ 228990 w 530849"/>
              <a:gd name="connsiteY84" fmla="*/ 44863 h 605451"/>
              <a:gd name="connsiteX85" fmla="*/ 234745 w 530849"/>
              <a:gd name="connsiteY85" fmla="*/ 10845 h 605451"/>
              <a:gd name="connsiteX86" fmla="*/ 247463 w 530849"/>
              <a:gd name="connsiteY86" fmla="*/ 0 h 6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30849" h="605451">
                <a:moveTo>
                  <a:pt x="172709" y="360519"/>
                </a:moveTo>
                <a:lnTo>
                  <a:pt x="222665" y="518492"/>
                </a:lnTo>
                <a:lnTo>
                  <a:pt x="229536" y="539907"/>
                </a:lnTo>
                <a:lnTo>
                  <a:pt x="251914" y="476496"/>
                </a:lnTo>
                <a:cubicBezTo>
                  <a:pt x="200380" y="404833"/>
                  <a:pt x="255907" y="401496"/>
                  <a:pt x="265378" y="401310"/>
                </a:cubicBezTo>
                <a:lnTo>
                  <a:pt x="265564" y="401310"/>
                </a:lnTo>
                <a:lnTo>
                  <a:pt x="265657" y="401310"/>
                </a:lnTo>
                <a:lnTo>
                  <a:pt x="265750" y="401310"/>
                </a:lnTo>
                <a:lnTo>
                  <a:pt x="265935" y="401310"/>
                </a:lnTo>
                <a:cubicBezTo>
                  <a:pt x="275406" y="401310"/>
                  <a:pt x="330933" y="404833"/>
                  <a:pt x="279399" y="476496"/>
                </a:cubicBezTo>
                <a:lnTo>
                  <a:pt x="301777" y="539907"/>
                </a:lnTo>
                <a:lnTo>
                  <a:pt x="308648" y="518492"/>
                </a:lnTo>
                <a:lnTo>
                  <a:pt x="358604" y="360519"/>
                </a:lnTo>
                <a:cubicBezTo>
                  <a:pt x="358604" y="360519"/>
                  <a:pt x="397510" y="385921"/>
                  <a:pt x="462415" y="410581"/>
                </a:cubicBezTo>
                <a:cubicBezTo>
                  <a:pt x="533820" y="436446"/>
                  <a:pt x="529456" y="495315"/>
                  <a:pt x="530849" y="605451"/>
                </a:cubicBezTo>
                <a:lnTo>
                  <a:pt x="0" y="605451"/>
                </a:lnTo>
                <a:cubicBezTo>
                  <a:pt x="1486" y="495315"/>
                  <a:pt x="-2971" y="436446"/>
                  <a:pt x="68898" y="410581"/>
                </a:cubicBezTo>
                <a:cubicBezTo>
                  <a:pt x="133803" y="385921"/>
                  <a:pt x="172709" y="360519"/>
                  <a:pt x="172709" y="360519"/>
                </a:cubicBezTo>
                <a:close/>
                <a:moveTo>
                  <a:pt x="245328" y="111138"/>
                </a:moveTo>
                <a:cubicBezTo>
                  <a:pt x="242358" y="111138"/>
                  <a:pt x="240037" y="113455"/>
                  <a:pt x="240037" y="116422"/>
                </a:cubicBezTo>
                <a:lnTo>
                  <a:pt x="240037" y="184921"/>
                </a:lnTo>
                <a:lnTo>
                  <a:pt x="213951" y="184921"/>
                </a:lnTo>
                <a:cubicBezTo>
                  <a:pt x="211074" y="184921"/>
                  <a:pt x="209588" y="188073"/>
                  <a:pt x="211352" y="190297"/>
                </a:cubicBezTo>
                <a:lnTo>
                  <a:pt x="261481" y="251474"/>
                </a:lnTo>
                <a:cubicBezTo>
                  <a:pt x="263152" y="253513"/>
                  <a:pt x="266308" y="253513"/>
                  <a:pt x="267886" y="251474"/>
                </a:cubicBezTo>
                <a:lnTo>
                  <a:pt x="318108" y="190297"/>
                </a:lnTo>
                <a:cubicBezTo>
                  <a:pt x="319872" y="188073"/>
                  <a:pt x="318294" y="184921"/>
                  <a:pt x="315509" y="184921"/>
                </a:cubicBezTo>
                <a:lnTo>
                  <a:pt x="289423" y="184921"/>
                </a:lnTo>
                <a:lnTo>
                  <a:pt x="289423" y="116422"/>
                </a:lnTo>
                <a:cubicBezTo>
                  <a:pt x="289423" y="113455"/>
                  <a:pt x="287102" y="111138"/>
                  <a:pt x="284132" y="111138"/>
                </a:cubicBezTo>
                <a:close/>
                <a:moveTo>
                  <a:pt x="247463" y="0"/>
                </a:moveTo>
                <a:lnTo>
                  <a:pt x="264451" y="0"/>
                </a:lnTo>
                <a:lnTo>
                  <a:pt x="281347" y="0"/>
                </a:lnTo>
                <a:cubicBezTo>
                  <a:pt x="287659" y="0"/>
                  <a:pt x="293136" y="4542"/>
                  <a:pt x="294250" y="10845"/>
                </a:cubicBezTo>
                <a:lnTo>
                  <a:pt x="300099" y="44863"/>
                </a:lnTo>
                <a:cubicBezTo>
                  <a:pt x="312909" y="48200"/>
                  <a:pt x="325163" y="53298"/>
                  <a:pt x="336860" y="60065"/>
                </a:cubicBezTo>
                <a:lnTo>
                  <a:pt x="364802" y="40043"/>
                </a:lnTo>
                <a:cubicBezTo>
                  <a:pt x="369908" y="36428"/>
                  <a:pt x="376963" y="37077"/>
                  <a:pt x="381512" y="41155"/>
                </a:cubicBezTo>
                <a:lnTo>
                  <a:pt x="393487" y="53113"/>
                </a:lnTo>
                <a:lnTo>
                  <a:pt x="405555" y="65163"/>
                </a:lnTo>
                <a:cubicBezTo>
                  <a:pt x="410104" y="69705"/>
                  <a:pt x="410753" y="76749"/>
                  <a:pt x="407040" y="81940"/>
                </a:cubicBezTo>
                <a:lnTo>
                  <a:pt x="387081" y="109840"/>
                </a:lnTo>
                <a:cubicBezTo>
                  <a:pt x="393858" y="121334"/>
                  <a:pt x="399057" y="133755"/>
                  <a:pt x="402306" y="146454"/>
                </a:cubicBezTo>
                <a:lnTo>
                  <a:pt x="436375" y="152108"/>
                </a:lnTo>
                <a:cubicBezTo>
                  <a:pt x="442687" y="153128"/>
                  <a:pt x="447236" y="158597"/>
                  <a:pt x="447236" y="164900"/>
                </a:cubicBezTo>
                <a:lnTo>
                  <a:pt x="447236" y="181770"/>
                </a:lnTo>
                <a:lnTo>
                  <a:pt x="447236" y="198732"/>
                </a:lnTo>
                <a:cubicBezTo>
                  <a:pt x="447236" y="205035"/>
                  <a:pt x="442687" y="210504"/>
                  <a:pt x="436375" y="211617"/>
                </a:cubicBezTo>
                <a:lnTo>
                  <a:pt x="402306" y="217363"/>
                </a:lnTo>
                <a:cubicBezTo>
                  <a:pt x="398964" y="230248"/>
                  <a:pt x="393858" y="242483"/>
                  <a:pt x="387081" y="254070"/>
                </a:cubicBezTo>
                <a:lnTo>
                  <a:pt x="407133" y="282063"/>
                </a:lnTo>
                <a:cubicBezTo>
                  <a:pt x="410846" y="287253"/>
                  <a:pt x="410196" y="294391"/>
                  <a:pt x="405740" y="298840"/>
                </a:cubicBezTo>
                <a:lnTo>
                  <a:pt x="393765" y="310797"/>
                </a:lnTo>
                <a:lnTo>
                  <a:pt x="381790" y="322847"/>
                </a:lnTo>
                <a:cubicBezTo>
                  <a:pt x="377148" y="327389"/>
                  <a:pt x="370093" y="328038"/>
                  <a:pt x="364895" y="324330"/>
                </a:cubicBezTo>
                <a:lnTo>
                  <a:pt x="336953" y="304401"/>
                </a:lnTo>
                <a:cubicBezTo>
                  <a:pt x="325720" y="310983"/>
                  <a:pt x="313559" y="315988"/>
                  <a:pt x="301213" y="319232"/>
                </a:cubicBezTo>
                <a:lnTo>
                  <a:pt x="295457" y="353343"/>
                </a:lnTo>
                <a:cubicBezTo>
                  <a:pt x="294529" y="359646"/>
                  <a:pt x="289052" y="364188"/>
                  <a:pt x="282739" y="364188"/>
                </a:cubicBezTo>
                <a:lnTo>
                  <a:pt x="265751" y="364188"/>
                </a:lnTo>
                <a:lnTo>
                  <a:pt x="248856" y="364188"/>
                </a:lnTo>
                <a:cubicBezTo>
                  <a:pt x="242543" y="364188"/>
                  <a:pt x="237066" y="359646"/>
                  <a:pt x="235952" y="353343"/>
                </a:cubicBezTo>
                <a:lnTo>
                  <a:pt x="230290" y="319696"/>
                </a:lnTo>
                <a:cubicBezTo>
                  <a:pt x="217665" y="316544"/>
                  <a:pt x="205132" y="311539"/>
                  <a:pt x="193528" y="304772"/>
                </a:cubicBezTo>
                <a:lnTo>
                  <a:pt x="165122" y="324794"/>
                </a:lnTo>
                <a:cubicBezTo>
                  <a:pt x="159924" y="328501"/>
                  <a:pt x="152776" y="327853"/>
                  <a:pt x="148320" y="323403"/>
                </a:cubicBezTo>
                <a:lnTo>
                  <a:pt x="136344" y="311446"/>
                </a:lnTo>
                <a:lnTo>
                  <a:pt x="124276" y="299489"/>
                </a:lnTo>
                <a:cubicBezTo>
                  <a:pt x="119728" y="294854"/>
                  <a:pt x="119078" y="287810"/>
                  <a:pt x="122791" y="282619"/>
                </a:cubicBezTo>
                <a:lnTo>
                  <a:pt x="142657" y="254811"/>
                </a:lnTo>
                <a:cubicBezTo>
                  <a:pt x="135695" y="243317"/>
                  <a:pt x="130496" y="231082"/>
                  <a:pt x="127154" y="218383"/>
                </a:cubicBezTo>
                <a:lnTo>
                  <a:pt x="92992" y="212729"/>
                </a:lnTo>
                <a:cubicBezTo>
                  <a:pt x="86680" y="211709"/>
                  <a:pt x="82131" y="206240"/>
                  <a:pt x="82131" y="199937"/>
                </a:cubicBezTo>
                <a:lnTo>
                  <a:pt x="82131" y="183067"/>
                </a:lnTo>
                <a:lnTo>
                  <a:pt x="82131" y="166105"/>
                </a:lnTo>
                <a:cubicBezTo>
                  <a:pt x="82131" y="159801"/>
                  <a:pt x="86680" y="154333"/>
                  <a:pt x="92992" y="153220"/>
                </a:cubicBezTo>
                <a:lnTo>
                  <a:pt x="126504" y="147937"/>
                </a:lnTo>
                <a:cubicBezTo>
                  <a:pt x="129753" y="135331"/>
                  <a:pt x="134673" y="122817"/>
                  <a:pt x="141543" y="111231"/>
                </a:cubicBezTo>
                <a:lnTo>
                  <a:pt x="121491" y="82960"/>
                </a:lnTo>
                <a:cubicBezTo>
                  <a:pt x="117778" y="77769"/>
                  <a:pt x="118335" y="70539"/>
                  <a:pt x="122791" y="66090"/>
                </a:cubicBezTo>
                <a:lnTo>
                  <a:pt x="134859" y="54132"/>
                </a:lnTo>
                <a:lnTo>
                  <a:pt x="146834" y="42175"/>
                </a:lnTo>
                <a:cubicBezTo>
                  <a:pt x="151383" y="37726"/>
                  <a:pt x="158438" y="37077"/>
                  <a:pt x="163637" y="40785"/>
                </a:cubicBezTo>
                <a:lnTo>
                  <a:pt x="191486" y="60528"/>
                </a:lnTo>
                <a:cubicBezTo>
                  <a:pt x="203369" y="53391"/>
                  <a:pt x="215994" y="48107"/>
                  <a:pt x="228990" y="44863"/>
                </a:cubicBezTo>
                <a:lnTo>
                  <a:pt x="234745" y="10845"/>
                </a:lnTo>
                <a:cubicBezTo>
                  <a:pt x="235674" y="4542"/>
                  <a:pt x="241151" y="0"/>
                  <a:pt x="247463" y="0"/>
                </a:cubicBezTo>
                <a:close/>
              </a:path>
            </a:pathLst>
          </a:custGeom>
          <a:solidFill>
            <a:srgbClr val="004B7D"/>
          </a:solidFill>
          <a:ln>
            <a:noFill/>
          </a:ln>
        </p:spPr>
      </p:sp>
      <p:sp>
        <p:nvSpPr>
          <p:cNvPr id="49" name="user_208880">
            <a:extLst>
              <a:ext uri="{FF2B5EF4-FFF2-40B4-BE49-F238E27FC236}">
                <a16:creationId xmlns:a16="http://schemas.microsoft.com/office/drawing/2014/main" id="{91947D6A-AB16-4414-B2B5-5E4F1C962BB5}"/>
              </a:ext>
            </a:extLst>
          </p:cNvPr>
          <p:cNvSpPr>
            <a:spLocks noChangeAspect="1"/>
          </p:cNvSpPr>
          <p:nvPr/>
        </p:nvSpPr>
        <p:spPr bwMode="auto">
          <a:xfrm>
            <a:off x="3843471" y="3726630"/>
            <a:ext cx="419362" cy="535379"/>
          </a:xfrm>
          <a:custGeom>
            <a:avLst/>
            <a:gdLst>
              <a:gd name="connsiteX0" fmla="*/ 463701 w 463701"/>
              <a:gd name="connsiteY0" fmla="*/ 471517 h 591983"/>
              <a:gd name="connsiteX1" fmla="*/ 364616 w 463701"/>
              <a:gd name="connsiteY1" fmla="*/ 591983 h 591983"/>
              <a:gd name="connsiteX2" fmla="*/ 364616 w 463701"/>
              <a:gd name="connsiteY2" fmla="*/ 505936 h 591983"/>
              <a:gd name="connsiteX3" fmla="*/ 396209 w 463701"/>
              <a:gd name="connsiteY3" fmla="*/ 474385 h 591983"/>
              <a:gd name="connsiteX4" fmla="*/ 61731 w 463701"/>
              <a:gd name="connsiteY4" fmla="*/ 447212 h 591983"/>
              <a:gd name="connsiteX5" fmla="*/ 61731 w 463701"/>
              <a:gd name="connsiteY5" fmla="*/ 497380 h 591983"/>
              <a:gd name="connsiteX6" fmla="*/ 193807 w 463701"/>
              <a:gd name="connsiteY6" fmla="*/ 497380 h 591983"/>
              <a:gd name="connsiteX7" fmla="*/ 193807 w 463701"/>
              <a:gd name="connsiteY7" fmla="*/ 447212 h 591983"/>
              <a:gd name="connsiteX8" fmla="*/ 54553 w 463701"/>
              <a:gd name="connsiteY8" fmla="*/ 268041 h 591983"/>
              <a:gd name="connsiteX9" fmla="*/ 48811 w 463701"/>
              <a:gd name="connsiteY9" fmla="*/ 276641 h 591983"/>
              <a:gd name="connsiteX10" fmla="*/ 48811 w 463701"/>
              <a:gd name="connsiteY10" fmla="*/ 292408 h 591983"/>
              <a:gd name="connsiteX11" fmla="*/ 54553 w 463701"/>
              <a:gd name="connsiteY11" fmla="*/ 302442 h 591983"/>
              <a:gd name="connsiteX12" fmla="*/ 232569 w 463701"/>
              <a:gd name="connsiteY12" fmla="*/ 302442 h 591983"/>
              <a:gd name="connsiteX13" fmla="*/ 238311 w 463701"/>
              <a:gd name="connsiteY13" fmla="*/ 292408 h 591983"/>
              <a:gd name="connsiteX14" fmla="*/ 238311 w 463701"/>
              <a:gd name="connsiteY14" fmla="*/ 276641 h 591983"/>
              <a:gd name="connsiteX15" fmla="*/ 232569 w 463701"/>
              <a:gd name="connsiteY15" fmla="*/ 268041 h 591983"/>
              <a:gd name="connsiteX16" fmla="*/ 61731 w 463701"/>
              <a:gd name="connsiteY16" fmla="*/ 200672 h 591983"/>
              <a:gd name="connsiteX17" fmla="*/ 48811 w 463701"/>
              <a:gd name="connsiteY17" fmla="*/ 209272 h 591983"/>
              <a:gd name="connsiteX18" fmla="*/ 48811 w 463701"/>
              <a:gd name="connsiteY18" fmla="*/ 225040 h 591983"/>
              <a:gd name="connsiteX19" fmla="*/ 61731 w 463701"/>
              <a:gd name="connsiteY19" fmla="*/ 235073 h 591983"/>
              <a:gd name="connsiteX20" fmla="*/ 396228 w 463701"/>
              <a:gd name="connsiteY20" fmla="*/ 235073 h 591983"/>
              <a:gd name="connsiteX21" fmla="*/ 409148 w 463701"/>
              <a:gd name="connsiteY21" fmla="*/ 225040 h 591983"/>
              <a:gd name="connsiteX22" fmla="*/ 409148 w 463701"/>
              <a:gd name="connsiteY22" fmla="*/ 209272 h 591983"/>
              <a:gd name="connsiteX23" fmla="*/ 396228 w 463701"/>
              <a:gd name="connsiteY23" fmla="*/ 200672 h 591983"/>
              <a:gd name="connsiteX24" fmla="*/ 61731 w 463701"/>
              <a:gd name="connsiteY24" fmla="*/ 133304 h 591983"/>
              <a:gd name="connsiteX25" fmla="*/ 48811 w 463701"/>
              <a:gd name="connsiteY25" fmla="*/ 141904 h 591983"/>
              <a:gd name="connsiteX26" fmla="*/ 48811 w 463701"/>
              <a:gd name="connsiteY26" fmla="*/ 157671 h 591983"/>
              <a:gd name="connsiteX27" fmla="*/ 61731 w 463701"/>
              <a:gd name="connsiteY27" fmla="*/ 166271 h 591983"/>
              <a:gd name="connsiteX28" fmla="*/ 396228 w 463701"/>
              <a:gd name="connsiteY28" fmla="*/ 166271 h 591983"/>
              <a:gd name="connsiteX29" fmla="*/ 409148 w 463701"/>
              <a:gd name="connsiteY29" fmla="*/ 157671 h 591983"/>
              <a:gd name="connsiteX30" fmla="*/ 409148 w 463701"/>
              <a:gd name="connsiteY30" fmla="*/ 141904 h 591983"/>
              <a:gd name="connsiteX31" fmla="*/ 396228 w 463701"/>
              <a:gd name="connsiteY31" fmla="*/ 133304 h 591983"/>
              <a:gd name="connsiteX32" fmla="*/ 61731 w 463701"/>
              <a:gd name="connsiteY32" fmla="*/ 65935 h 591983"/>
              <a:gd name="connsiteX33" fmla="*/ 48811 w 463701"/>
              <a:gd name="connsiteY33" fmla="*/ 75969 h 591983"/>
              <a:gd name="connsiteX34" fmla="*/ 48811 w 463701"/>
              <a:gd name="connsiteY34" fmla="*/ 91736 h 591983"/>
              <a:gd name="connsiteX35" fmla="*/ 61731 w 463701"/>
              <a:gd name="connsiteY35" fmla="*/ 100336 h 591983"/>
              <a:gd name="connsiteX36" fmla="*/ 396228 w 463701"/>
              <a:gd name="connsiteY36" fmla="*/ 100336 h 591983"/>
              <a:gd name="connsiteX37" fmla="*/ 409148 w 463701"/>
              <a:gd name="connsiteY37" fmla="*/ 91736 h 591983"/>
              <a:gd name="connsiteX38" fmla="*/ 409148 w 463701"/>
              <a:gd name="connsiteY38" fmla="*/ 75969 h 591983"/>
              <a:gd name="connsiteX39" fmla="*/ 396228 w 463701"/>
              <a:gd name="connsiteY39" fmla="*/ 65935 h 591983"/>
              <a:gd name="connsiteX40" fmla="*/ 33019 w 463701"/>
              <a:gd name="connsiteY40" fmla="*/ 0 h 591983"/>
              <a:gd name="connsiteX41" fmla="*/ 430682 w 463701"/>
              <a:gd name="connsiteY41" fmla="*/ 0 h 591983"/>
              <a:gd name="connsiteX42" fmla="*/ 463701 w 463701"/>
              <a:gd name="connsiteY42" fmla="*/ 32968 h 591983"/>
              <a:gd name="connsiteX43" fmla="*/ 463701 w 463701"/>
              <a:gd name="connsiteY43" fmla="*/ 445779 h 591983"/>
              <a:gd name="connsiteX44" fmla="*/ 364644 w 463701"/>
              <a:gd name="connsiteY44" fmla="*/ 445779 h 591983"/>
              <a:gd name="connsiteX45" fmla="*/ 331625 w 463701"/>
              <a:gd name="connsiteY45" fmla="*/ 477313 h 591983"/>
              <a:gd name="connsiteX46" fmla="*/ 331625 w 463701"/>
              <a:gd name="connsiteY46" fmla="*/ 591983 h 591983"/>
              <a:gd name="connsiteX47" fmla="*/ 33019 w 463701"/>
              <a:gd name="connsiteY47" fmla="*/ 591983 h 591983"/>
              <a:gd name="connsiteX48" fmla="*/ 0 w 463701"/>
              <a:gd name="connsiteY48" fmla="*/ 560449 h 591983"/>
              <a:gd name="connsiteX49" fmla="*/ 0 w 463701"/>
              <a:gd name="connsiteY49" fmla="*/ 32968 h 591983"/>
              <a:gd name="connsiteX50" fmla="*/ 33019 w 463701"/>
              <a:gd name="connsiteY50" fmla="*/ 0 h 59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63701" h="591983">
                <a:moveTo>
                  <a:pt x="463701" y="471517"/>
                </a:moveTo>
                <a:lnTo>
                  <a:pt x="364616" y="591983"/>
                </a:lnTo>
                <a:lnTo>
                  <a:pt x="364616" y="505936"/>
                </a:lnTo>
                <a:cubicBezTo>
                  <a:pt x="364616" y="488726"/>
                  <a:pt x="378976" y="474385"/>
                  <a:pt x="396209" y="474385"/>
                </a:cubicBezTo>
                <a:close/>
                <a:moveTo>
                  <a:pt x="61731" y="447212"/>
                </a:moveTo>
                <a:lnTo>
                  <a:pt x="61731" y="497380"/>
                </a:lnTo>
                <a:lnTo>
                  <a:pt x="193807" y="497380"/>
                </a:lnTo>
                <a:lnTo>
                  <a:pt x="193807" y="447212"/>
                </a:lnTo>
                <a:close/>
                <a:moveTo>
                  <a:pt x="54553" y="268041"/>
                </a:moveTo>
                <a:cubicBezTo>
                  <a:pt x="51682" y="268041"/>
                  <a:pt x="48811" y="272341"/>
                  <a:pt x="48811" y="276641"/>
                </a:cubicBezTo>
                <a:lnTo>
                  <a:pt x="48811" y="292408"/>
                </a:lnTo>
                <a:cubicBezTo>
                  <a:pt x="48811" y="298142"/>
                  <a:pt x="51682" y="302442"/>
                  <a:pt x="54553" y="302442"/>
                </a:cubicBezTo>
                <a:lnTo>
                  <a:pt x="232569" y="302442"/>
                </a:lnTo>
                <a:cubicBezTo>
                  <a:pt x="235440" y="302442"/>
                  <a:pt x="238311" y="298142"/>
                  <a:pt x="238311" y="292408"/>
                </a:cubicBezTo>
                <a:cubicBezTo>
                  <a:pt x="238311" y="292408"/>
                  <a:pt x="238311" y="276641"/>
                  <a:pt x="238311" y="276641"/>
                </a:cubicBezTo>
                <a:cubicBezTo>
                  <a:pt x="238311" y="272341"/>
                  <a:pt x="235440" y="268041"/>
                  <a:pt x="232569" y="268041"/>
                </a:cubicBezTo>
                <a:close/>
                <a:moveTo>
                  <a:pt x="61731" y="200672"/>
                </a:moveTo>
                <a:cubicBezTo>
                  <a:pt x="54553" y="200672"/>
                  <a:pt x="48811" y="204972"/>
                  <a:pt x="48811" y="209272"/>
                </a:cubicBezTo>
                <a:lnTo>
                  <a:pt x="48811" y="225040"/>
                </a:lnTo>
                <a:cubicBezTo>
                  <a:pt x="48811" y="230773"/>
                  <a:pt x="54553" y="235073"/>
                  <a:pt x="61731" y="235073"/>
                </a:cubicBezTo>
                <a:lnTo>
                  <a:pt x="396228" y="235073"/>
                </a:lnTo>
                <a:cubicBezTo>
                  <a:pt x="403406" y="235073"/>
                  <a:pt x="409148" y="230773"/>
                  <a:pt x="409148" y="225040"/>
                </a:cubicBezTo>
                <a:lnTo>
                  <a:pt x="409148" y="209272"/>
                </a:lnTo>
                <a:cubicBezTo>
                  <a:pt x="409148" y="204972"/>
                  <a:pt x="403406" y="200672"/>
                  <a:pt x="396228" y="200672"/>
                </a:cubicBezTo>
                <a:close/>
                <a:moveTo>
                  <a:pt x="61731" y="133304"/>
                </a:moveTo>
                <a:cubicBezTo>
                  <a:pt x="54553" y="133304"/>
                  <a:pt x="48811" y="137604"/>
                  <a:pt x="48811" y="141904"/>
                </a:cubicBezTo>
                <a:lnTo>
                  <a:pt x="48811" y="157671"/>
                </a:lnTo>
                <a:cubicBezTo>
                  <a:pt x="48811" y="161971"/>
                  <a:pt x="54553" y="166271"/>
                  <a:pt x="61731" y="166271"/>
                </a:cubicBezTo>
                <a:lnTo>
                  <a:pt x="396228" y="166271"/>
                </a:lnTo>
                <a:cubicBezTo>
                  <a:pt x="403406" y="166271"/>
                  <a:pt x="409148" y="161971"/>
                  <a:pt x="409148" y="157671"/>
                </a:cubicBezTo>
                <a:lnTo>
                  <a:pt x="409148" y="141904"/>
                </a:lnTo>
                <a:cubicBezTo>
                  <a:pt x="409148" y="137604"/>
                  <a:pt x="403406" y="133304"/>
                  <a:pt x="396228" y="133304"/>
                </a:cubicBezTo>
                <a:close/>
                <a:moveTo>
                  <a:pt x="61731" y="65935"/>
                </a:moveTo>
                <a:cubicBezTo>
                  <a:pt x="54553" y="65935"/>
                  <a:pt x="48811" y="70235"/>
                  <a:pt x="48811" y="75969"/>
                </a:cubicBezTo>
                <a:lnTo>
                  <a:pt x="48811" y="91736"/>
                </a:lnTo>
                <a:cubicBezTo>
                  <a:pt x="48811" y="96036"/>
                  <a:pt x="54553" y="100336"/>
                  <a:pt x="61731" y="100336"/>
                </a:cubicBezTo>
                <a:lnTo>
                  <a:pt x="396228" y="100336"/>
                </a:lnTo>
                <a:cubicBezTo>
                  <a:pt x="403406" y="100336"/>
                  <a:pt x="409148" y="96036"/>
                  <a:pt x="409148" y="91736"/>
                </a:cubicBezTo>
                <a:lnTo>
                  <a:pt x="409148" y="75969"/>
                </a:lnTo>
                <a:cubicBezTo>
                  <a:pt x="409148" y="70235"/>
                  <a:pt x="403406" y="65935"/>
                  <a:pt x="396228" y="65935"/>
                </a:cubicBezTo>
                <a:close/>
                <a:moveTo>
                  <a:pt x="33019" y="0"/>
                </a:moveTo>
                <a:lnTo>
                  <a:pt x="430682" y="0"/>
                </a:lnTo>
                <a:cubicBezTo>
                  <a:pt x="449345" y="0"/>
                  <a:pt x="463701" y="14334"/>
                  <a:pt x="463701" y="32968"/>
                </a:cubicBezTo>
                <a:lnTo>
                  <a:pt x="463701" y="445779"/>
                </a:lnTo>
                <a:lnTo>
                  <a:pt x="364644" y="445779"/>
                </a:lnTo>
                <a:cubicBezTo>
                  <a:pt x="345981" y="445779"/>
                  <a:pt x="331625" y="460113"/>
                  <a:pt x="331625" y="477313"/>
                </a:cubicBezTo>
                <a:lnTo>
                  <a:pt x="331625" y="591983"/>
                </a:lnTo>
                <a:lnTo>
                  <a:pt x="33019" y="591983"/>
                </a:lnTo>
                <a:cubicBezTo>
                  <a:pt x="15792" y="591983"/>
                  <a:pt x="0" y="577649"/>
                  <a:pt x="0" y="560449"/>
                </a:cubicBezTo>
                <a:lnTo>
                  <a:pt x="0" y="32968"/>
                </a:lnTo>
                <a:cubicBezTo>
                  <a:pt x="0" y="14334"/>
                  <a:pt x="15792" y="0"/>
                  <a:pt x="33019" y="0"/>
                </a:cubicBezTo>
                <a:close/>
              </a:path>
            </a:pathLst>
          </a:custGeom>
          <a:solidFill>
            <a:srgbClr val="4BAF32"/>
          </a:solidFill>
          <a:ln>
            <a:noFill/>
          </a:ln>
        </p:spPr>
        <p:txBody>
          <a:bodyPr/>
          <a:lstStyle/>
          <a:p>
            <a:endParaRPr lang="zh-CN" altLang="en-US"/>
          </a:p>
        </p:txBody>
      </p:sp>
    </p:spTree>
    <p:extLst>
      <p:ext uri="{BB962C8B-B14F-4D97-AF65-F5344CB8AC3E}">
        <p14:creationId xmlns:p14="http://schemas.microsoft.com/office/powerpoint/2010/main" val="2667463819"/>
      </p:ext>
    </p:extLst>
  </p:cSld>
  <p:clrMapOvr>
    <a:masterClrMapping/>
  </p:clrMapOvr>
  <mc:AlternateContent xmlns:mc="http://schemas.openxmlformats.org/markup-compatibility/2006" xmlns:p14="http://schemas.microsoft.com/office/powerpoint/2010/main">
    <mc:Choice Requires="p14">
      <p:transition spd="slow" p14:dur="900" advTm="15912">
        <p14:warp dir="in"/>
      </p:transition>
    </mc:Choice>
    <mc:Fallback xmlns="">
      <p:transition spd="slow" advTm="15912">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班组安全管理的职责</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29700" name="Picture 4" descr="https://timgsa.baidu.com/timg?image&amp;quality=80&amp;size=b9999_10000&amp;sec=1524385471025&amp;di=44267776dfc7bbabf3c8589c82ae72f2&amp;imgtype=0&amp;src=http%3A%2F%2Fimgsrc.baidu.com%2Fimgad%2Fpic%2Fitem%2F6a63f6246b600c333e696eef114c510fd9f9a181.jpg">
            <a:extLst>
              <a:ext uri="{FF2B5EF4-FFF2-40B4-BE49-F238E27FC236}">
                <a16:creationId xmlns:a16="http://schemas.microsoft.com/office/drawing/2014/main" id="{05663FA9-764C-4828-BC96-7EDB8AFB5D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0" b="10068"/>
          <a:stretch/>
        </p:blipFill>
        <p:spPr bwMode="auto">
          <a:xfrm>
            <a:off x="365395" y="1558116"/>
            <a:ext cx="5730171" cy="440792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AC1FA37F-7EEC-4058-B371-F9483CBCF657}"/>
              </a:ext>
            </a:extLst>
          </p:cNvPr>
          <p:cNvSpPr/>
          <p:nvPr/>
        </p:nvSpPr>
        <p:spPr>
          <a:xfrm>
            <a:off x="6095566" y="1558116"/>
            <a:ext cx="5730171" cy="44079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C9FFA656-9F50-432E-95D0-5160092198D1}"/>
              </a:ext>
            </a:extLst>
          </p:cNvPr>
          <p:cNvSpPr/>
          <p:nvPr/>
        </p:nvSpPr>
        <p:spPr>
          <a:xfrm>
            <a:off x="6345099" y="2037343"/>
            <a:ext cx="5079999" cy="3449470"/>
          </a:xfrm>
          <a:prstGeom prst="rect">
            <a:avLst/>
          </a:prstGeom>
        </p:spPr>
        <p:txBody>
          <a:bodyPr wrap="square">
            <a:spAutoFit/>
          </a:bodyPr>
          <a:lstStyle/>
          <a:p>
            <a:pPr marL="285750" indent="-285750">
              <a:lnSpc>
                <a:spcPts val="2600"/>
              </a:lnSpc>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经常进行</a:t>
            </a:r>
            <a:r>
              <a:rPr lang="zh-CN" altLang="en-US" b="1" dirty="0">
                <a:solidFill>
                  <a:srgbClr val="004B7D"/>
                </a:solidFill>
                <a:latin typeface="微软雅黑" panose="020B0503020204020204" pitchFamily="34" charset="-122"/>
                <a:ea typeface="微软雅黑" panose="020B0503020204020204" pitchFamily="34" charset="-122"/>
              </a:rPr>
              <a:t>安全生产的宣传教育</a:t>
            </a:r>
            <a:endParaRPr lang="en-US" altLang="zh-CN" b="1" dirty="0">
              <a:solidFill>
                <a:srgbClr val="004B7D"/>
              </a:solidFill>
              <a:latin typeface="微软雅黑" panose="020B0503020204020204" pitchFamily="34" charset="-122"/>
              <a:ea typeface="微软雅黑" panose="020B0503020204020204" pitchFamily="34" charset="-122"/>
            </a:endParaRPr>
          </a:p>
          <a:p>
            <a:pPr marL="285750" indent="-285750">
              <a:lnSpc>
                <a:spcPts val="2600"/>
              </a:lnSpc>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检查督促班组成员遵守安全生产作业规程和操作规程，深入工作现场了解和解决安全方面的问题（</a:t>
            </a:r>
            <a:r>
              <a:rPr lang="zh-CN" altLang="en-US" b="1" dirty="0">
                <a:solidFill>
                  <a:srgbClr val="004B7D"/>
                </a:solidFill>
                <a:latin typeface="微软雅黑" panose="020B0503020204020204" pitchFamily="34" charset="-122"/>
                <a:ea typeface="微软雅黑" panose="020B0503020204020204" pitchFamily="34" charset="-122"/>
              </a:rPr>
              <a:t>现地、现物、现场管理</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rPr>
              <a:t>督促</a:t>
            </a:r>
            <a:r>
              <a:rPr lang="zh-CN" altLang="en-US" dirty="0">
                <a:latin typeface="微软雅黑" panose="020B0503020204020204" pitchFamily="34" charset="-122"/>
                <a:ea typeface="微软雅黑" panose="020B0503020204020204" pitchFamily="34" charset="-122"/>
              </a:rPr>
              <a:t>落实设备维护和保养制度（</a:t>
            </a:r>
            <a:r>
              <a:rPr lang="en-US" altLang="zh-CN" dirty="0">
                <a:latin typeface="微软雅黑" panose="020B0503020204020204" pitchFamily="34" charset="-122"/>
                <a:ea typeface="微软雅黑" panose="020B0503020204020204" pitchFamily="34" charset="-122"/>
              </a:rPr>
              <a:t>TPM</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ts val="2600"/>
              </a:lnSpc>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组织班组成员过安全日活动和学习有关安全指令及通报</a:t>
            </a:r>
            <a:endParaRPr lang="en-US" altLang="zh-CN" dirty="0">
              <a:latin typeface="微软雅黑" panose="020B0503020204020204" pitchFamily="34" charset="-122"/>
              <a:ea typeface="微软雅黑" panose="020B0503020204020204" pitchFamily="34" charset="-122"/>
            </a:endParaRPr>
          </a:p>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rPr>
              <a:t>监督</a:t>
            </a:r>
            <a:r>
              <a:rPr lang="zh-CN" altLang="en-US" dirty="0">
                <a:latin typeface="微软雅黑" panose="020B0503020204020204" pitchFamily="34" charset="-122"/>
                <a:ea typeface="微软雅黑" panose="020B0503020204020204" pitchFamily="34" charset="-122"/>
              </a:rPr>
              <a:t>事故隐患整改措施的落实</a:t>
            </a:r>
            <a:endParaRPr lang="en-US" altLang="zh-CN" dirty="0">
              <a:latin typeface="微软雅黑" panose="020B0503020204020204" pitchFamily="34" charset="-122"/>
              <a:ea typeface="微软雅黑" panose="020B0503020204020204" pitchFamily="34" charset="-122"/>
            </a:endParaRPr>
          </a:p>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rPr>
              <a:t>组织</a:t>
            </a:r>
            <a:r>
              <a:rPr lang="zh-CN" altLang="en-US" dirty="0">
                <a:latin typeface="微软雅黑" panose="020B0503020204020204" pitchFamily="34" charset="-122"/>
                <a:ea typeface="微软雅黑" panose="020B0503020204020204" pitchFamily="34" charset="-122"/>
              </a:rPr>
              <a:t>班组成员定期开展安全大检查</a:t>
            </a:r>
          </a:p>
        </p:txBody>
      </p:sp>
    </p:spTree>
    <p:extLst>
      <p:ext uri="{BB962C8B-B14F-4D97-AF65-F5344CB8AC3E}">
        <p14:creationId xmlns:p14="http://schemas.microsoft.com/office/powerpoint/2010/main" val="1169875514"/>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FD9D6DF-936D-42B5-8287-DD0B2BD58C2B}"/>
              </a:ext>
            </a:extLst>
          </p:cNvPr>
          <p:cNvSpPr/>
          <p:nvPr/>
        </p:nvSpPr>
        <p:spPr>
          <a:xfrm>
            <a:off x="617265" y="1106356"/>
            <a:ext cx="11298964" cy="12041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班组安全文化建设</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35FFA487-1FC3-415F-8F25-41EEA908431E}"/>
              </a:ext>
            </a:extLst>
          </p:cNvPr>
          <p:cNvGrpSpPr/>
          <p:nvPr/>
        </p:nvGrpSpPr>
        <p:grpSpPr>
          <a:xfrm>
            <a:off x="617265" y="2956453"/>
            <a:ext cx="10957469" cy="3509921"/>
            <a:chOff x="691594" y="2956453"/>
            <a:chExt cx="10850563" cy="3509921"/>
          </a:xfrm>
        </p:grpSpPr>
        <p:cxnSp>
          <p:nvCxnSpPr>
            <p:cNvPr id="43" name="直接连接符 42">
              <a:extLst>
                <a:ext uri="{FF2B5EF4-FFF2-40B4-BE49-F238E27FC236}">
                  <a16:creationId xmlns:a16="http://schemas.microsoft.com/office/drawing/2014/main" id="{F007D8F3-18DD-463F-AD05-DF457E3F0502}"/>
                </a:ext>
              </a:extLst>
            </p:cNvPr>
            <p:cNvCxnSpPr>
              <a:cxnSpLocks/>
            </p:cNvCxnSpPr>
            <p:nvPr/>
          </p:nvCxnSpPr>
          <p:spPr>
            <a:xfrm>
              <a:off x="691594" y="4562755"/>
              <a:ext cx="3313834"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1977D0AD-865D-48F9-9F4E-4748ADA14826}"/>
                </a:ext>
              </a:extLst>
            </p:cNvPr>
            <p:cNvCxnSpPr>
              <a:cxnSpLocks/>
            </p:cNvCxnSpPr>
            <p:nvPr/>
          </p:nvCxnSpPr>
          <p:spPr>
            <a:xfrm>
              <a:off x="8228323" y="4562755"/>
              <a:ext cx="3313834"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45" name="îṧ1íďè">
              <a:extLst>
                <a:ext uri="{FF2B5EF4-FFF2-40B4-BE49-F238E27FC236}">
                  <a16:creationId xmlns:a16="http://schemas.microsoft.com/office/drawing/2014/main" id="{0CF0DEE5-A594-4F63-AC17-54661179B8B0}"/>
                </a:ext>
              </a:extLst>
            </p:cNvPr>
            <p:cNvGrpSpPr/>
            <p:nvPr/>
          </p:nvGrpSpPr>
          <p:grpSpPr>
            <a:xfrm>
              <a:off x="4158729" y="2956453"/>
              <a:ext cx="3917877" cy="3509921"/>
              <a:chOff x="3983759" y="1700808"/>
              <a:chExt cx="4224484" cy="3784600"/>
            </a:xfrm>
          </p:grpSpPr>
          <p:sp>
            <p:nvSpPr>
              <p:cNvPr id="51" name="iSlíḋè">
                <a:extLst>
                  <a:ext uri="{FF2B5EF4-FFF2-40B4-BE49-F238E27FC236}">
                    <a16:creationId xmlns:a16="http://schemas.microsoft.com/office/drawing/2014/main" id="{790A2AE0-324E-4A6C-86DD-CA657726A402}"/>
                  </a:ext>
                </a:extLst>
              </p:cNvPr>
              <p:cNvSpPr/>
              <p:nvPr/>
            </p:nvSpPr>
            <p:spPr>
              <a:xfrm>
                <a:off x="3983760" y="1700808"/>
                <a:ext cx="2351439" cy="2351438"/>
              </a:xfrm>
              <a:custGeom>
                <a:avLst/>
                <a:gdLst>
                  <a:gd name="connsiteX0" fmla="*/ 1262743 w 2525485"/>
                  <a:gd name="connsiteY0" fmla="*/ 0 h 2525486"/>
                  <a:gd name="connsiteX1" fmla="*/ 2237137 w 2525485"/>
                  <a:gd name="connsiteY1" fmla="*/ 459521 h 2525486"/>
                  <a:gd name="connsiteX2" fmla="*/ 2268583 w 2525485"/>
                  <a:gd name="connsiteY2" fmla="*/ 501573 h 2525486"/>
                  <a:gd name="connsiteX3" fmla="*/ 2268583 w 2525485"/>
                  <a:gd name="connsiteY3" fmla="*/ 501574 h 2525486"/>
                  <a:gd name="connsiteX4" fmla="*/ 2309828 w 2525485"/>
                  <a:gd name="connsiteY4" fmla="*/ 556731 h 2525486"/>
                  <a:gd name="connsiteX5" fmla="*/ 2525485 w 2525485"/>
                  <a:gd name="connsiteY5" fmla="*/ 1262743 h 2525486"/>
                  <a:gd name="connsiteX6" fmla="*/ 2309828 w 2525485"/>
                  <a:gd name="connsiteY6" fmla="*/ 1968755 h 2525486"/>
                  <a:gd name="connsiteX7" fmla="*/ 2268583 w 2525485"/>
                  <a:gd name="connsiteY7" fmla="*/ 2023912 h 2525486"/>
                  <a:gd name="connsiteX8" fmla="*/ 2268583 w 2525485"/>
                  <a:gd name="connsiteY8" fmla="*/ 2023913 h 2525486"/>
                  <a:gd name="connsiteX9" fmla="*/ 2237137 w 2525485"/>
                  <a:gd name="connsiteY9" fmla="*/ 2065965 h 2525486"/>
                  <a:gd name="connsiteX10" fmla="*/ 1262743 w 2525485"/>
                  <a:gd name="connsiteY10" fmla="*/ 2525486 h 2525486"/>
                  <a:gd name="connsiteX11" fmla="*/ 0 w 2525485"/>
                  <a:gd name="connsiteY11" fmla="*/ 1262743 h 2525486"/>
                  <a:gd name="connsiteX12" fmla="*/ 1262743 w 2525485"/>
                  <a:gd name="connsiteY12" fmla="*/ 0 h 25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5485" h="2525486">
                    <a:moveTo>
                      <a:pt x="1262743" y="0"/>
                    </a:moveTo>
                    <a:cubicBezTo>
                      <a:pt x="1655027" y="0"/>
                      <a:pt x="2005532" y="178880"/>
                      <a:pt x="2237137" y="459521"/>
                    </a:cubicBezTo>
                    <a:lnTo>
                      <a:pt x="2268583" y="501573"/>
                    </a:lnTo>
                    <a:lnTo>
                      <a:pt x="2268583" y="501574"/>
                    </a:lnTo>
                    <a:lnTo>
                      <a:pt x="2309828" y="556731"/>
                    </a:lnTo>
                    <a:cubicBezTo>
                      <a:pt x="2445983" y="758266"/>
                      <a:pt x="2525485" y="1001220"/>
                      <a:pt x="2525485" y="1262743"/>
                    </a:cubicBezTo>
                    <a:cubicBezTo>
                      <a:pt x="2525485" y="1524266"/>
                      <a:pt x="2445983" y="1767220"/>
                      <a:pt x="2309828" y="1968755"/>
                    </a:cubicBezTo>
                    <a:lnTo>
                      <a:pt x="2268583" y="2023912"/>
                    </a:lnTo>
                    <a:lnTo>
                      <a:pt x="2268583" y="2023913"/>
                    </a:lnTo>
                    <a:lnTo>
                      <a:pt x="2237137" y="2065965"/>
                    </a:lnTo>
                    <a:cubicBezTo>
                      <a:pt x="2005532" y="2346606"/>
                      <a:pt x="1655027" y="2525486"/>
                      <a:pt x="1262743" y="2525486"/>
                    </a:cubicBezTo>
                    <a:cubicBezTo>
                      <a:pt x="565349" y="2525486"/>
                      <a:pt x="0" y="1960137"/>
                      <a:pt x="0" y="1262743"/>
                    </a:cubicBezTo>
                    <a:cubicBezTo>
                      <a:pt x="0" y="565349"/>
                      <a:pt x="565349" y="0"/>
                      <a:pt x="1262743" y="0"/>
                    </a:cubicBezTo>
                    <a:close/>
                  </a:path>
                </a:pathLst>
              </a:custGeom>
              <a:solidFill>
                <a:srgbClr val="004B7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52" name="iSļíďê">
                <a:extLst>
                  <a:ext uri="{FF2B5EF4-FFF2-40B4-BE49-F238E27FC236}">
                    <a16:creationId xmlns:a16="http://schemas.microsoft.com/office/drawing/2014/main" id="{41CED7B7-A6E6-4A1F-BD7F-D96E52A1A538}"/>
                  </a:ext>
                </a:extLst>
              </p:cNvPr>
              <p:cNvSpPr/>
              <p:nvPr/>
            </p:nvSpPr>
            <p:spPr>
              <a:xfrm>
                <a:off x="6096001" y="1700808"/>
                <a:ext cx="2112242" cy="2351438"/>
              </a:xfrm>
              <a:custGeom>
                <a:avLst/>
                <a:gdLst>
                  <a:gd name="connsiteX0" fmla="*/ 1005840 w 2268583"/>
                  <a:gd name="connsiteY0" fmla="*/ 0 h 2525486"/>
                  <a:gd name="connsiteX1" fmla="*/ 2268583 w 2268583"/>
                  <a:gd name="connsiteY1" fmla="*/ 1262743 h 2525486"/>
                  <a:gd name="connsiteX2" fmla="*/ 2052926 w 2268583"/>
                  <a:gd name="connsiteY2" fmla="*/ 1968755 h 2525486"/>
                  <a:gd name="connsiteX3" fmla="*/ 2005361 w 2268583"/>
                  <a:gd name="connsiteY3" fmla="*/ 2032364 h 2525486"/>
                  <a:gd name="connsiteX4" fmla="*/ 1980234 w 2268583"/>
                  <a:gd name="connsiteY4" fmla="*/ 2065965 h 2525486"/>
                  <a:gd name="connsiteX5" fmla="*/ 1005840 w 2268583"/>
                  <a:gd name="connsiteY5" fmla="*/ 2525486 h 2525486"/>
                  <a:gd name="connsiteX6" fmla="*/ 31446 w 2268583"/>
                  <a:gd name="connsiteY6" fmla="*/ 2065965 h 2525486"/>
                  <a:gd name="connsiteX7" fmla="*/ 6319 w 2268583"/>
                  <a:gd name="connsiteY7" fmla="*/ 2032363 h 2525486"/>
                  <a:gd name="connsiteX8" fmla="*/ 0 w 2268583"/>
                  <a:gd name="connsiteY8" fmla="*/ 2023913 h 2525486"/>
                  <a:gd name="connsiteX9" fmla="*/ 41246 w 2268583"/>
                  <a:gd name="connsiteY9" fmla="*/ 1968755 h 2525486"/>
                  <a:gd name="connsiteX10" fmla="*/ 256903 w 2268583"/>
                  <a:gd name="connsiteY10" fmla="*/ 1262743 h 2525486"/>
                  <a:gd name="connsiteX11" fmla="*/ 41246 w 2268583"/>
                  <a:gd name="connsiteY11" fmla="*/ 556731 h 2525486"/>
                  <a:gd name="connsiteX12" fmla="*/ 0 w 2268583"/>
                  <a:gd name="connsiteY12" fmla="*/ 501573 h 2525486"/>
                  <a:gd name="connsiteX13" fmla="*/ 31446 w 2268583"/>
                  <a:gd name="connsiteY13" fmla="*/ 459521 h 2525486"/>
                  <a:gd name="connsiteX14" fmla="*/ 1005840 w 2268583"/>
                  <a:gd name="connsiteY14" fmla="*/ 0 h 25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583" h="2525486">
                    <a:moveTo>
                      <a:pt x="1005840" y="0"/>
                    </a:moveTo>
                    <a:cubicBezTo>
                      <a:pt x="1703234" y="0"/>
                      <a:pt x="2268583" y="565349"/>
                      <a:pt x="2268583" y="1262743"/>
                    </a:cubicBezTo>
                    <a:cubicBezTo>
                      <a:pt x="2268583" y="1524266"/>
                      <a:pt x="2189081" y="1767220"/>
                      <a:pt x="2052926" y="1968755"/>
                    </a:cubicBezTo>
                    <a:lnTo>
                      <a:pt x="2005361" y="2032364"/>
                    </a:lnTo>
                    <a:lnTo>
                      <a:pt x="1980234" y="2065965"/>
                    </a:lnTo>
                    <a:cubicBezTo>
                      <a:pt x="1748629" y="2346606"/>
                      <a:pt x="1398124" y="2525486"/>
                      <a:pt x="1005840" y="2525486"/>
                    </a:cubicBezTo>
                    <a:cubicBezTo>
                      <a:pt x="613556" y="2525486"/>
                      <a:pt x="263052" y="2346606"/>
                      <a:pt x="31446" y="2065965"/>
                    </a:cubicBezTo>
                    <a:lnTo>
                      <a:pt x="6319" y="2032363"/>
                    </a:lnTo>
                    <a:lnTo>
                      <a:pt x="0" y="2023913"/>
                    </a:lnTo>
                    <a:lnTo>
                      <a:pt x="41246" y="1968755"/>
                    </a:lnTo>
                    <a:cubicBezTo>
                      <a:pt x="177401" y="1767220"/>
                      <a:pt x="256903" y="1524266"/>
                      <a:pt x="256903" y="1262743"/>
                    </a:cubicBezTo>
                    <a:cubicBezTo>
                      <a:pt x="256903" y="1001220"/>
                      <a:pt x="177401" y="758266"/>
                      <a:pt x="41246" y="556731"/>
                    </a:cubicBezTo>
                    <a:lnTo>
                      <a:pt x="0" y="501573"/>
                    </a:lnTo>
                    <a:lnTo>
                      <a:pt x="31446" y="459521"/>
                    </a:lnTo>
                    <a:cubicBezTo>
                      <a:pt x="263052" y="178880"/>
                      <a:pt x="613556" y="0"/>
                      <a:pt x="1005840" y="0"/>
                    </a:cubicBezTo>
                    <a:close/>
                  </a:path>
                </a:pathLst>
              </a:custGeom>
              <a:solidFill>
                <a:srgbClr val="4BAF3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53" name="îŝ1íďé">
                <a:extLst>
                  <a:ext uri="{FF2B5EF4-FFF2-40B4-BE49-F238E27FC236}">
                    <a16:creationId xmlns:a16="http://schemas.microsoft.com/office/drawing/2014/main" id="{9893F26D-311F-4EED-BFEA-6ECF91B1FF20}"/>
                  </a:ext>
                </a:extLst>
              </p:cNvPr>
              <p:cNvSpPr/>
              <p:nvPr/>
            </p:nvSpPr>
            <p:spPr>
              <a:xfrm>
                <a:off x="5856801" y="3593108"/>
                <a:ext cx="2351440" cy="1892300"/>
              </a:xfrm>
              <a:custGeom>
                <a:avLst/>
                <a:gdLst>
                  <a:gd name="connsiteX0" fmla="*/ 263223 w 2525486"/>
                  <a:gd name="connsiteY0" fmla="*/ 0 h 2032363"/>
                  <a:gd name="connsiteX1" fmla="*/ 288350 w 2525486"/>
                  <a:gd name="connsiteY1" fmla="*/ 33602 h 2032363"/>
                  <a:gd name="connsiteX2" fmla="*/ 1262744 w 2525486"/>
                  <a:gd name="connsiteY2" fmla="*/ 493123 h 2032363"/>
                  <a:gd name="connsiteX3" fmla="*/ 2237138 w 2525486"/>
                  <a:gd name="connsiteY3" fmla="*/ 33602 h 2032363"/>
                  <a:gd name="connsiteX4" fmla="*/ 2262265 w 2525486"/>
                  <a:gd name="connsiteY4" fmla="*/ 1 h 2032363"/>
                  <a:gd name="connsiteX5" fmla="*/ 2309829 w 2525486"/>
                  <a:gd name="connsiteY5" fmla="*/ 63608 h 2032363"/>
                  <a:gd name="connsiteX6" fmla="*/ 2525486 w 2525486"/>
                  <a:gd name="connsiteY6" fmla="*/ 769620 h 2032363"/>
                  <a:gd name="connsiteX7" fmla="*/ 1262743 w 2525486"/>
                  <a:gd name="connsiteY7" fmla="*/ 2032363 h 2032363"/>
                  <a:gd name="connsiteX8" fmla="*/ 288349 w 2525486"/>
                  <a:gd name="connsiteY8" fmla="*/ 1572842 h 2032363"/>
                  <a:gd name="connsiteX9" fmla="*/ 256903 w 2525486"/>
                  <a:gd name="connsiteY9" fmla="*/ 1530790 h 2032363"/>
                  <a:gd name="connsiteX10" fmla="*/ 215657 w 2525486"/>
                  <a:gd name="connsiteY10" fmla="*/ 1475632 h 2032363"/>
                  <a:gd name="connsiteX11" fmla="*/ 0 w 2525486"/>
                  <a:gd name="connsiteY11" fmla="*/ 769620 h 2032363"/>
                  <a:gd name="connsiteX12" fmla="*/ 215657 w 2525486"/>
                  <a:gd name="connsiteY12" fmla="*/ 63608 h 2032363"/>
                  <a:gd name="connsiteX13" fmla="*/ 256905 w 2525486"/>
                  <a:gd name="connsiteY13" fmla="*/ 8450 h 203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486" h="2032363">
                    <a:moveTo>
                      <a:pt x="263223" y="0"/>
                    </a:moveTo>
                    <a:lnTo>
                      <a:pt x="288350" y="33602"/>
                    </a:lnTo>
                    <a:cubicBezTo>
                      <a:pt x="519956" y="314243"/>
                      <a:pt x="870460" y="493123"/>
                      <a:pt x="1262744" y="493123"/>
                    </a:cubicBezTo>
                    <a:cubicBezTo>
                      <a:pt x="1655028" y="493123"/>
                      <a:pt x="2005533" y="314243"/>
                      <a:pt x="2237138" y="33602"/>
                    </a:cubicBezTo>
                    <a:lnTo>
                      <a:pt x="2262265" y="1"/>
                    </a:lnTo>
                    <a:lnTo>
                      <a:pt x="2309829" y="63608"/>
                    </a:lnTo>
                    <a:cubicBezTo>
                      <a:pt x="2445984" y="265143"/>
                      <a:pt x="2525486" y="508097"/>
                      <a:pt x="2525486" y="769620"/>
                    </a:cubicBezTo>
                    <a:cubicBezTo>
                      <a:pt x="2525486" y="1467014"/>
                      <a:pt x="1960137" y="2032363"/>
                      <a:pt x="1262743" y="2032363"/>
                    </a:cubicBezTo>
                    <a:cubicBezTo>
                      <a:pt x="870459" y="2032363"/>
                      <a:pt x="519955" y="1853483"/>
                      <a:pt x="288349" y="1572842"/>
                    </a:cubicBezTo>
                    <a:lnTo>
                      <a:pt x="256903" y="1530790"/>
                    </a:lnTo>
                    <a:lnTo>
                      <a:pt x="215657" y="1475632"/>
                    </a:lnTo>
                    <a:cubicBezTo>
                      <a:pt x="79502" y="1274097"/>
                      <a:pt x="0" y="1031143"/>
                      <a:pt x="0" y="769620"/>
                    </a:cubicBezTo>
                    <a:cubicBezTo>
                      <a:pt x="0" y="508097"/>
                      <a:pt x="79502" y="265143"/>
                      <a:pt x="215657" y="63608"/>
                    </a:cubicBezTo>
                    <a:lnTo>
                      <a:pt x="256905" y="8450"/>
                    </a:lnTo>
                    <a:close/>
                  </a:path>
                </a:pathLst>
              </a:custGeom>
              <a:solidFill>
                <a:srgbClr val="004B7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54" name="î$ľiďê">
                <a:extLst>
                  <a:ext uri="{FF2B5EF4-FFF2-40B4-BE49-F238E27FC236}">
                    <a16:creationId xmlns:a16="http://schemas.microsoft.com/office/drawing/2014/main" id="{D0193267-B1C2-4059-978C-A243918837D4}"/>
                  </a:ext>
                </a:extLst>
              </p:cNvPr>
              <p:cNvSpPr/>
              <p:nvPr/>
            </p:nvSpPr>
            <p:spPr>
              <a:xfrm>
                <a:off x="3983759" y="3133968"/>
                <a:ext cx="2112242" cy="2351438"/>
              </a:xfrm>
              <a:custGeom>
                <a:avLst/>
                <a:gdLst>
                  <a:gd name="connsiteX0" fmla="*/ 1262743 w 2268584"/>
                  <a:gd name="connsiteY0" fmla="*/ 0 h 2525486"/>
                  <a:gd name="connsiteX1" fmla="*/ 2237137 w 2268584"/>
                  <a:gd name="connsiteY1" fmla="*/ 459521 h 2525486"/>
                  <a:gd name="connsiteX2" fmla="*/ 2268584 w 2268584"/>
                  <a:gd name="connsiteY2" fmla="*/ 501574 h 2525486"/>
                  <a:gd name="connsiteX3" fmla="*/ 2227336 w 2268584"/>
                  <a:gd name="connsiteY3" fmla="*/ 556732 h 2525486"/>
                  <a:gd name="connsiteX4" fmla="*/ 2011679 w 2268584"/>
                  <a:gd name="connsiteY4" fmla="*/ 1262744 h 2525486"/>
                  <a:gd name="connsiteX5" fmla="*/ 2227336 w 2268584"/>
                  <a:gd name="connsiteY5" fmla="*/ 1968756 h 2525486"/>
                  <a:gd name="connsiteX6" fmla="*/ 2268582 w 2268584"/>
                  <a:gd name="connsiteY6" fmla="*/ 2023914 h 2525486"/>
                  <a:gd name="connsiteX7" fmla="*/ 2237137 w 2268584"/>
                  <a:gd name="connsiteY7" fmla="*/ 2065965 h 2525486"/>
                  <a:gd name="connsiteX8" fmla="*/ 1262743 w 2268584"/>
                  <a:gd name="connsiteY8" fmla="*/ 2525486 h 2525486"/>
                  <a:gd name="connsiteX9" fmla="*/ 0 w 2268584"/>
                  <a:gd name="connsiteY9" fmla="*/ 1262743 h 2525486"/>
                  <a:gd name="connsiteX10" fmla="*/ 1262743 w 2268584"/>
                  <a:gd name="connsiteY10" fmla="*/ 0 h 25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8584" h="2525486">
                    <a:moveTo>
                      <a:pt x="1262743" y="0"/>
                    </a:moveTo>
                    <a:cubicBezTo>
                      <a:pt x="1655027" y="0"/>
                      <a:pt x="2005531" y="178880"/>
                      <a:pt x="2237137" y="459521"/>
                    </a:cubicBezTo>
                    <a:lnTo>
                      <a:pt x="2268584" y="501574"/>
                    </a:lnTo>
                    <a:lnTo>
                      <a:pt x="2227336" y="556732"/>
                    </a:lnTo>
                    <a:cubicBezTo>
                      <a:pt x="2091181" y="758267"/>
                      <a:pt x="2011679" y="1001221"/>
                      <a:pt x="2011679" y="1262744"/>
                    </a:cubicBezTo>
                    <a:cubicBezTo>
                      <a:pt x="2011679" y="1524267"/>
                      <a:pt x="2091181" y="1767221"/>
                      <a:pt x="2227336" y="1968756"/>
                    </a:cubicBezTo>
                    <a:lnTo>
                      <a:pt x="2268582" y="2023914"/>
                    </a:lnTo>
                    <a:lnTo>
                      <a:pt x="2237137" y="2065965"/>
                    </a:lnTo>
                    <a:cubicBezTo>
                      <a:pt x="2005531" y="2346606"/>
                      <a:pt x="1655027" y="2525486"/>
                      <a:pt x="1262743" y="2525486"/>
                    </a:cubicBezTo>
                    <a:cubicBezTo>
                      <a:pt x="565349" y="2525486"/>
                      <a:pt x="0" y="1960137"/>
                      <a:pt x="0" y="1262743"/>
                    </a:cubicBezTo>
                    <a:cubicBezTo>
                      <a:pt x="0" y="565349"/>
                      <a:pt x="565349" y="0"/>
                      <a:pt x="1262743" y="0"/>
                    </a:cubicBezTo>
                    <a:close/>
                  </a:path>
                </a:pathLst>
              </a:custGeom>
              <a:solidFill>
                <a:srgbClr val="4BAF3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55" name="iṣḻíḋe">
                <a:extLst>
                  <a:ext uri="{FF2B5EF4-FFF2-40B4-BE49-F238E27FC236}">
                    <a16:creationId xmlns:a16="http://schemas.microsoft.com/office/drawing/2014/main" id="{91A022F4-3701-4719-9486-FF4837A1FA35}"/>
                  </a:ext>
                </a:extLst>
              </p:cNvPr>
              <p:cNvSpPr/>
              <p:nvPr/>
            </p:nvSpPr>
            <p:spPr>
              <a:xfrm>
                <a:off x="5153227" y="2674830"/>
                <a:ext cx="1836558" cy="1836556"/>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56" name="ïṣlîdè">
                <a:extLst>
                  <a:ext uri="{FF2B5EF4-FFF2-40B4-BE49-F238E27FC236}">
                    <a16:creationId xmlns:a16="http://schemas.microsoft.com/office/drawing/2014/main" id="{D0645B2B-9E62-4F2A-82E2-C8BCBAF0FCAC}"/>
                  </a:ext>
                </a:extLst>
              </p:cNvPr>
              <p:cNvSpPr/>
              <p:nvPr/>
            </p:nvSpPr>
            <p:spPr bwMode="auto">
              <a:xfrm>
                <a:off x="5640948" y="3098746"/>
                <a:ext cx="857841" cy="941253"/>
              </a:xfrm>
              <a:custGeom>
                <a:avLst/>
                <a:gdLst>
                  <a:gd name="connsiteX0" fmla="*/ 218510 w 491355"/>
                  <a:gd name="connsiteY0" fmla="*/ 191021 h 583294"/>
                  <a:gd name="connsiteX1" fmla="*/ 291225 w 491355"/>
                  <a:gd name="connsiteY1" fmla="*/ 263631 h 583294"/>
                  <a:gd name="connsiteX2" fmla="*/ 263723 w 491355"/>
                  <a:gd name="connsiteY2" fmla="*/ 320332 h 583294"/>
                  <a:gd name="connsiteX3" fmla="*/ 259985 w 491355"/>
                  <a:gd name="connsiteY3" fmla="*/ 327975 h 583294"/>
                  <a:gd name="connsiteX4" fmla="*/ 259985 w 491355"/>
                  <a:gd name="connsiteY4" fmla="*/ 346994 h 583294"/>
                  <a:gd name="connsiteX5" fmla="*/ 237111 w 491355"/>
                  <a:gd name="connsiteY5" fmla="*/ 369834 h 583294"/>
                  <a:gd name="connsiteX6" fmla="*/ 199997 w 491355"/>
                  <a:gd name="connsiteY6" fmla="*/ 369834 h 583294"/>
                  <a:gd name="connsiteX7" fmla="*/ 177123 w 491355"/>
                  <a:gd name="connsiteY7" fmla="*/ 346994 h 583294"/>
                  <a:gd name="connsiteX8" fmla="*/ 177123 w 491355"/>
                  <a:gd name="connsiteY8" fmla="*/ 327975 h 583294"/>
                  <a:gd name="connsiteX9" fmla="*/ 173474 w 491355"/>
                  <a:gd name="connsiteY9" fmla="*/ 320332 h 583294"/>
                  <a:gd name="connsiteX10" fmla="*/ 146506 w 491355"/>
                  <a:gd name="connsiteY10" fmla="*/ 254565 h 583294"/>
                  <a:gd name="connsiteX11" fmla="*/ 210144 w 491355"/>
                  <a:gd name="connsiteY11" fmla="*/ 191554 h 583294"/>
                  <a:gd name="connsiteX12" fmla="*/ 218510 w 491355"/>
                  <a:gd name="connsiteY12" fmla="*/ 191021 h 583294"/>
                  <a:gd name="connsiteX13" fmla="*/ 208005 w 491355"/>
                  <a:gd name="connsiteY13" fmla="*/ 172064 h 583294"/>
                  <a:gd name="connsiteX14" fmla="*/ 127011 w 491355"/>
                  <a:gd name="connsiteY14" fmla="*/ 252142 h 583294"/>
                  <a:gd name="connsiteX15" fmla="*/ 157539 w 491355"/>
                  <a:gd name="connsiteY15" fmla="*/ 332575 h 583294"/>
                  <a:gd name="connsiteX16" fmla="*/ 157539 w 491355"/>
                  <a:gd name="connsiteY16" fmla="*/ 346972 h 583294"/>
                  <a:gd name="connsiteX17" fmla="*/ 186644 w 491355"/>
                  <a:gd name="connsiteY17" fmla="*/ 387056 h 583294"/>
                  <a:gd name="connsiteX18" fmla="*/ 186644 w 491355"/>
                  <a:gd name="connsiteY18" fmla="*/ 403231 h 583294"/>
                  <a:gd name="connsiteX19" fmla="*/ 203020 w 491355"/>
                  <a:gd name="connsiteY19" fmla="*/ 419673 h 583294"/>
                  <a:gd name="connsiteX20" fmla="*/ 234083 w 491355"/>
                  <a:gd name="connsiteY20" fmla="*/ 419673 h 583294"/>
                  <a:gd name="connsiteX21" fmla="*/ 250549 w 491355"/>
                  <a:gd name="connsiteY21" fmla="*/ 403231 h 583294"/>
                  <a:gd name="connsiteX22" fmla="*/ 250549 w 491355"/>
                  <a:gd name="connsiteY22" fmla="*/ 387056 h 583294"/>
                  <a:gd name="connsiteX23" fmla="*/ 279564 w 491355"/>
                  <a:gd name="connsiteY23" fmla="*/ 346972 h 583294"/>
                  <a:gd name="connsiteX24" fmla="*/ 279564 w 491355"/>
                  <a:gd name="connsiteY24" fmla="*/ 332575 h 583294"/>
                  <a:gd name="connsiteX25" fmla="*/ 310805 w 491355"/>
                  <a:gd name="connsiteY25" fmla="*/ 263607 h 583294"/>
                  <a:gd name="connsiteX26" fmla="*/ 208005 w 491355"/>
                  <a:gd name="connsiteY26" fmla="*/ 172064 h 583294"/>
                  <a:gd name="connsiteX27" fmla="*/ 121581 w 491355"/>
                  <a:gd name="connsiteY27" fmla="*/ 119627 h 583294"/>
                  <a:gd name="connsiteX28" fmla="*/ 117487 w 491355"/>
                  <a:gd name="connsiteY28" fmla="*/ 121316 h 583294"/>
                  <a:gd name="connsiteX29" fmla="*/ 111880 w 491355"/>
                  <a:gd name="connsiteY29" fmla="*/ 126915 h 583294"/>
                  <a:gd name="connsiteX30" fmla="*/ 111880 w 491355"/>
                  <a:gd name="connsiteY30" fmla="*/ 135181 h 583294"/>
                  <a:gd name="connsiteX31" fmla="*/ 129058 w 491355"/>
                  <a:gd name="connsiteY31" fmla="*/ 152334 h 583294"/>
                  <a:gd name="connsiteX32" fmla="*/ 133152 w 491355"/>
                  <a:gd name="connsiteY32" fmla="*/ 154022 h 583294"/>
                  <a:gd name="connsiteX33" fmla="*/ 137335 w 491355"/>
                  <a:gd name="connsiteY33" fmla="*/ 152334 h 583294"/>
                  <a:gd name="connsiteX34" fmla="*/ 142942 w 491355"/>
                  <a:gd name="connsiteY34" fmla="*/ 146735 h 583294"/>
                  <a:gd name="connsiteX35" fmla="*/ 142942 w 491355"/>
                  <a:gd name="connsiteY35" fmla="*/ 138469 h 583294"/>
                  <a:gd name="connsiteX36" fmla="*/ 125765 w 491355"/>
                  <a:gd name="connsiteY36" fmla="*/ 121316 h 583294"/>
                  <a:gd name="connsiteX37" fmla="*/ 121581 w 491355"/>
                  <a:gd name="connsiteY37" fmla="*/ 119627 h 583294"/>
                  <a:gd name="connsiteX38" fmla="*/ 315522 w 491355"/>
                  <a:gd name="connsiteY38" fmla="*/ 117672 h 583294"/>
                  <a:gd name="connsiteX39" fmla="*/ 311339 w 491355"/>
                  <a:gd name="connsiteY39" fmla="*/ 119361 h 583294"/>
                  <a:gd name="connsiteX40" fmla="*/ 294250 w 491355"/>
                  <a:gd name="connsiteY40" fmla="*/ 136514 h 583294"/>
                  <a:gd name="connsiteX41" fmla="*/ 294250 w 491355"/>
                  <a:gd name="connsiteY41" fmla="*/ 144779 h 583294"/>
                  <a:gd name="connsiteX42" fmla="*/ 299768 w 491355"/>
                  <a:gd name="connsiteY42" fmla="*/ 150378 h 583294"/>
                  <a:gd name="connsiteX43" fmla="*/ 303951 w 491355"/>
                  <a:gd name="connsiteY43" fmla="*/ 152067 h 583294"/>
                  <a:gd name="connsiteX44" fmla="*/ 308045 w 491355"/>
                  <a:gd name="connsiteY44" fmla="*/ 150378 h 583294"/>
                  <a:gd name="connsiteX45" fmla="*/ 325223 w 491355"/>
                  <a:gd name="connsiteY45" fmla="*/ 133225 h 583294"/>
                  <a:gd name="connsiteX46" fmla="*/ 325223 w 491355"/>
                  <a:gd name="connsiteY46" fmla="*/ 124960 h 583294"/>
                  <a:gd name="connsiteX47" fmla="*/ 319616 w 491355"/>
                  <a:gd name="connsiteY47" fmla="*/ 119361 h 583294"/>
                  <a:gd name="connsiteX48" fmla="*/ 315522 w 491355"/>
                  <a:gd name="connsiteY48" fmla="*/ 117672 h 583294"/>
                  <a:gd name="connsiteX49" fmla="*/ 214591 w 491355"/>
                  <a:gd name="connsiteY49" fmla="*/ 82921 h 583294"/>
                  <a:gd name="connsiteX50" fmla="*/ 208717 w 491355"/>
                  <a:gd name="connsiteY50" fmla="*/ 88787 h 583294"/>
                  <a:gd name="connsiteX51" fmla="*/ 208717 w 491355"/>
                  <a:gd name="connsiteY51" fmla="*/ 121138 h 583294"/>
                  <a:gd name="connsiteX52" fmla="*/ 214591 w 491355"/>
                  <a:gd name="connsiteY52" fmla="*/ 127004 h 583294"/>
                  <a:gd name="connsiteX53" fmla="*/ 222512 w 491355"/>
                  <a:gd name="connsiteY53" fmla="*/ 127004 h 583294"/>
                  <a:gd name="connsiteX54" fmla="*/ 228387 w 491355"/>
                  <a:gd name="connsiteY54" fmla="*/ 121138 h 583294"/>
                  <a:gd name="connsiteX55" fmla="*/ 228387 w 491355"/>
                  <a:gd name="connsiteY55" fmla="*/ 88787 h 583294"/>
                  <a:gd name="connsiteX56" fmla="*/ 222512 w 491355"/>
                  <a:gd name="connsiteY56" fmla="*/ 82921 h 583294"/>
                  <a:gd name="connsiteX57" fmla="*/ 249125 w 491355"/>
                  <a:gd name="connsiteY57" fmla="*/ 0 h 583294"/>
                  <a:gd name="connsiteX58" fmla="*/ 430337 w 491355"/>
                  <a:gd name="connsiteY58" fmla="*/ 92342 h 583294"/>
                  <a:gd name="connsiteX59" fmla="*/ 490504 w 491355"/>
                  <a:gd name="connsiteY59" fmla="*/ 347239 h 583294"/>
                  <a:gd name="connsiteX60" fmla="*/ 488368 w 491355"/>
                  <a:gd name="connsiteY60" fmla="*/ 366436 h 583294"/>
                  <a:gd name="connsiteX61" fmla="*/ 471279 w 491355"/>
                  <a:gd name="connsiteY61" fmla="*/ 375502 h 583294"/>
                  <a:gd name="connsiteX62" fmla="*/ 443421 w 491355"/>
                  <a:gd name="connsiteY62" fmla="*/ 375502 h 583294"/>
                  <a:gd name="connsiteX63" fmla="*/ 395448 w 491355"/>
                  <a:gd name="connsiteY63" fmla="*/ 517081 h 583294"/>
                  <a:gd name="connsiteX64" fmla="*/ 335548 w 491355"/>
                  <a:gd name="connsiteY64" fmla="*/ 517259 h 583294"/>
                  <a:gd name="connsiteX65" fmla="*/ 310894 w 491355"/>
                  <a:gd name="connsiteY65" fmla="*/ 527391 h 583294"/>
                  <a:gd name="connsiteX66" fmla="*/ 300569 w 491355"/>
                  <a:gd name="connsiteY66" fmla="*/ 552010 h 583294"/>
                  <a:gd name="connsiteX67" fmla="*/ 300569 w 491355"/>
                  <a:gd name="connsiteY67" fmla="*/ 568452 h 583294"/>
                  <a:gd name="connsiteX68" fmla="*/ 285705 w 491355"/>
                  <a:gd name="connsiteY68" fmla="*/ 583294 h 583294"/>
                  <a:gd name="connsiteX69" fmla="*/ 104315 w 491355"/>
                  <a:gd name="connsiteY69" fmla="*/ 583294 h 583294"/>
                  <a:gd name="connsiteX70" fmla="*/ 89362 w 491355"/>
                  <a:gd name="connsiteY70" fmla="*/ 568452 h 583294"/>
                  <a:gd name="connsiteX71" fmla="*/ 89362 w 491355"/>
                  <a:gd name="connsiteY71" fmla="*/ 458601 h 583294"/>
                  <a:gd name="connsiteX72" fmla="*/ 69603 w 491355"/>
                  <a:gd name="connsiteY72" fmla="*/ 413096 h 583294"/>
                  <a:gd name="connsiteX73" fmla="*/ 1159 w 491355"/>
                  <a:gd name="connsiteY73" fmla="*/ 186196 h 583294"/>
                  <a:gd name="connsiteX74" fmla="*/ 249125 w 491355"/>
                  <a:gd name="connsiteY74" fmla="*/ 0 h 5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1355" h="583294">
                    <a:moveTo>
                      <a:pt x="218510" y="191021"/>
                    </a:moveTo>
                    <a:cubicBezTo>
                      <a:pt x="258561" y="191021"/>
                      <a:pt x="291225" y="223638"/>
                      <a:pt x="291225" y="263631"/>
                    </a:cubicBezTo>
                    <a:cubicBezTo>
                      <a:pt x="291225" y="285760"/>
                      <a:pt x="281168" y="306467"/>
                      <a:pt x="263723" y="320332"/>
                    </a:cubicBezTo>
                    <a:cubicBezTo>
                      <a:pt x="261320" y="322198"/>
                      <a:pt x="259985" y="325042"/>
                      <a:pt x="259985" y="327975"/>
                    </a:cubicBezTo>
                    <a:lnTo>
                      <a:pt x="259985" y="346994"/>
                    </a:lnTo>
                    <a:cubicBezTo>
                      <a:pt x="259985" y="359614"/>
                      <a:pt x="249750" y="369834"/>
                      <a:pt x="237111" y="369834"/>
                    </a:cubicBezTo>
                    <a:lnTo>
                      <a:pt x="199997" y="369834"/>
                    </a:lnTo>
                    <a:cubicBezTo>
                      <a:pt x="187359" y="369834"/>
                      <a:pt x="177123" y="359614"/>
                      <a:pt x="177123" y="346994"/>
                    </a:cubicBezTo>
                    <a:lnTo>
                      <a:pt x="177123" y="327975"/>
                    </a:lnTo>
                    <a:cubicBezTo>
                      <a:pt x="177123" y="325042"/>
                      <a:pt x="175788" y="322198"/>
                      <a:pt x="173474" y="320332"/>
                    </a:cubicBezTo>
                    <a:cubicBezTo>
                      <a:pt x="153449" y="304512"/>
                      <a:pt x="143391" y="279894"/>
                      <a:pt x="146506" y="254565"/>
                    </a:cubicBezTo>
                    <a:cubicBezTo>
                      <a:pt x="150422" y="221682"/>
                      <a:pt x="177212" y="195198"/>
                      <a:pt x="210144" y="191554"/>
                    </a:cubicBezTo>
                    <a:cubicBezTo>
                      <a:pt x="212992" y="191199"/>
                      <a:pt x="215751" y="191021"/>
                      <a:pt x="218510" y="191021"/>
                    </a:cubicBezTo>
                    <a:close/>
                    <a:moveTo>
                      <a:pt x="208005" y="172064"/>
                    </a:moveTo>
                    <a:cubicBezTo>
                      <a:pt x="166084" y="176686"/>
                      <a:pt x="132084" y="210370"/>
                      <a:pt x="127011" y="252142"/>
                    </a:cubicBezTo>
                    <a:cubicBezTo>
                      <a:pt x="123273" y="282715"/>
                      <a:pt x="134665" y="312400"/>
                      <a:pt x="157539" y="332575"/>
                    </a:cubicBezTo>
                    <a:lnTo>
                      <a:pt x="157539" y="346972"/>
                    </a:lnTo>
                    <a:cubicBezTo>
                      <a:pt x="157539" y="365636"/>
                      <a:pt x="169733" y="381368"/>
                      <a:pt x="186644" y="387056"/>
                    </a:cubicBezTo>
                    <a:lnTo>
                      <a:pt x="186644" y="403231"/>
                    </a:lnTo>
                    <a:cubicBezTo>
                      <a:pt x="186644" y="412296"/>
                      <a:pt x="193942" y="419673"/>
                      <a:pt x="203020" y="419673"/>
                    </a:cubicBezTo>
                    <a:lnTo>
                      <a:pt x="234083" y="419673"/>
                    </a:lnTo>
                    <a:cubicBezTo>
                      <a:pt x="243161" y="419673"/>
                      <a:pt x="250549" y="412296"/>
                      <a:pt x="250549" y="403231"/>
                    </a:cubicBezTo>
                    <a:lnTo>
                      <a:pt x="250549" y="387056"/>
                    </a:lnTo>
                    <a:cubicBezTo>
                      <a:pt x="267370" y="381368"/>
                      <a:pt x="279564" y="365636"/>
                      <a:pt x="279564" y="346972"/>
                    </a:cubicBezTo>
                    <a:lnTo>
                      <a:pt x="279564" y="332575"/>
                    </a:lnTo>
                    <a:cubicBezTo>
                      <a:pt x="299501" y="315066"/>
                      <a:pt x="310805" y="290181"/>
                      <a:pt x="310805" y="263607"/>
                    </a:cubicBezTo>
                    <a:cubicBezTo>
                      <a:pt x="310805" y="209303"/>
                      <a:pt x="263721" y="165843"/>
                      <a:pt x="208005" y="172064"/>
                    </a:cubicBezTo>
                    <a:close/>
                    <a:moveTo>
                      <a:pt x="121581" y="119627"/>
                    </a:moveTo>
                    <a:cubicBezTo>
                      <a:pt x="120068" y="119627"/>
                      <a:pt x="118555" y="120249"/>
                      <a:pt x="117487" y="121316"/>
                    </a:cubicBezTo>
                    <a:lnTo>
                      <a:pt x="111880" y="126915"/>
                    </a:lnTo>
                    <a:cubicBezTo>
                      <a:pt x="109566" y="129137"/>
                      <a:pt x="109566" y="132870"/>
                      <a:pt x="111880" y="135181"/>
                    </a:cubicBezTo>
                    <a:lnTo>
                      <a:pt x="129058" y="152334"/>
                    </a:lnTo>
                    <a:cubicBezTo>
                      <a:pt x="130126" y="153400"/>
                      <a:pt x="131639" y="154022"/>
                      <a:pt x="133152" y="154022"/>
                    </a:cubicBezTo>
                    <a:cubicBezTo>
                      <a:pt x="134754" y="154022"/>
                      <a:pt x="136267" y="153400"/>
                      <a:pt x="137335" y="152334"/>
                    </a:cubicBezTo>
                    <a:lnTo>
                      <a:pt x="142942" y="146735"/>
                    </a:lnTo>
                    <a:cubicBezTo>
                      <a:pt x="145168" y="144424"/>
                      <a:pt x="145168" y="140691"/>
                      <a:pt x="142942" y="138469"/>
                    </a:cubicBezTo>
                    <a:lnTo>
                      <a:pt x="125765" y="121316"/>
                    </a:lnTo>
                    <a:cubicBezTo>
                      <a:pt x="124697" y="120249"/>
                      <a:pt x="123184" y="119627"/>
                      <a:pt x="121581" y="119627"/>
                    </a:cubicBezTo>
                    <a:close/>
                    <a:moveTo>
                      <a:pt x="315522" y="117672"/>
                    </a:moveTo>
                    <a:cubicBezTo>
                      <a:pt x="313920" y="117672"/>
                      <a:pt x="312496" y="118294"/>
                      <a:pt x="311339" y="119361"/>
                    </a:cubicBezTo>
                    <a:lnTo>
                      <a:pt x="294250" y="136514"/>
                    </a:lnTo>
                    <a:cubicBezTo>
                      <a:pt x="291936" y="138825"/>
                      <a:pt x="291936" y="142468"/>
                      <a:pt x="294250" y="144779"/>
                    </a:cubicBezTo>
                    <a:lnTo>
                      <a:pt x="299768" y="150378"/>
                    </a:lnTo>
                    <a:cubicBezTo>
                      <a:pt x="300925" y="151445"/>
                      <a:pt x="302349" y="152067"/>
                      <a:pt x="303951" y="152067"/>
                    </a:cubicBezTo>
                    <a:cubicBezTo>
                      <a:pt x="305464" y="152067"/>
                      <a:pt x="306977" y="151445"/>
                      <a:pt x="308045" y="150378"/>
                    </a:cubicBezTo>
                    <a:lnTo>
                      <a:pt x="325223" y="133225"/>
                    </a:lnTo>
                    <a:cubicBezTo>
                      <a:pt x="327537" y="130915"/>
                      <a:pt x="327537" y="127271"/>
                      <a:pt x="325223" y="124960"/>
                    </a:cubicBezTo>
                    <a:lnTo>
                      <a:pt x="319616" y="119361"/>
                    </a:lnTo>
                    <a:cubicBezTo>
                      <a:pt x="318548" y="118294"/>
                      <a:pt x="317035" y="117672"/>
                      <a:pt x="315522" y="117672"/>
                    </a:cubicBezTo>
                    <a:close/>
                    <a:moveTo>
                      <a:pt x="214591" y="82921"/>
                    </a:moveTo>
                    <a:cubicBezTo>
                      <a:pt x="211387" y="82921"/>
                      <a:pt x="208717" y="85588"/>
                      <a:pt x="208717" y="88787"/>
                    </a:cubicBezTo>
                    <a:lnTo>
                      <a:pt x="208717" y="121138"/>
                    </a:lnTo>
                    <a:cubicBezTo>
                      <a:pt x="208717" y="124427"/>
                      <a:pt x="211387" y="127004"/>
                      <a:pt x="214591" y="127004"/>
                    </a:cubicBezTo>
                    <a:lnTo>
                      <a:pt x="222512" y="127004"/>
                    </a:lnTo>
                    <a:cubicBezTo>
                      <a:pt x="225716" y="127004"/>
                      <a:pt x="228387" y="124427"/>
                      <a:pt x="228387" y="121138"/>
                    </a:cubicBezTo>
                    <a:lnTo>
                      <a:pt x="228387" y="88787"/>
                    </a:lnTo>
                    <a:cubicBezTo>
                      <a:pt x="228387" y="85588"/>
                      <a:pt x="225716" y="82921"/>
                      <a:pt x="222512" y="82921"/>
                    </a:cubicBezTo>
                    <a:close/>
                    <a:moveTo>
                      <a:pt x="249125" y="0"/>
                    </a:moveTo>
                    <a:cubicBezTo>
                      <a:pt x="328071" y="0"/>
                      <a:pt x="396427" y="37506"/>
                      <a:pt x="430337" y="92342"/>
                    </a:cubicBezTo>
                    <a:cubicBezTo>
                      <a:pt x="449384" y="116961"/>
                      <a:pt x="478489" y="280404"/>
                      <a:pt x="490504" y="347239"/>
                    </a:cubicBezTo>
                    <a:cubicBezTo>
                      <a:pt x="491661" y="353905"/>
                      <a:pt x="492195" y="360748"/>
                      <a:pt x="488368" y="366436"/>
                    </a:cubicBezTo>
                    <a:cubicBezTo>
                      <a:pt x="484452" y="372124"/>
                      <a:pt x="478044" y="375502"/>
                      <a:pt x="471279" y="375502"/>
                    </a:cubicBezTo>
                    <a:lnTo>
                      <a:pt x="443421" y="375502"/>
                    </a:lnTo>
                    <a:cubicBezTo>
                      <a:pt x="431761" y="455046"/>
                      <a:pt x="445735" y="510593"/>
                      <a:pt x="395448" y="517081"/>
                    </a:cubicBezTo>
                    <a:cubicBezTo>
                      <a:pt x="392243" y="517437"/>
                      <a:pt x="361270" y="517437"/>
                      <a:pt x="335548" y="517259"/>
                    </a:cubicBezTo>
                    <a:cubicBezTo>
                      <a:pt x="326291" y="517259"/>
                      <a:pt x="317391" y="520903"/>
                      <a:pt x="310894" y="527391"/>
                    </a:cubicBezTo>
                    <a:cubicBezTo>
                      <a:pt x="304307" y="533879"/>
                      <a:pt x="300569" y="542767"/>
                      <a:pt x="300569" y="552010"/>
                    </a:cubicBezTo>
                    <a:lnTo>
                      <a:pt x="300569" y="568452"/>
                    </a:lnTo>
                    <a:cubicBezTo>
                      <a:pt x="300569" y="576628"/>
                      <a:pt x="293983" y="583294"/>
                      <a:pt x="285705" y="583294"/>
                    </a:cubicBezTo>
                    <a:lnTo>
                      <a:pt x="104315" y="583294"/>
                    </a:lnTo>
                    <a:cubicBezTo>
                      <a:pt x="96037" y="583294"/>
                      <a:pt x="89362" y="576628"/>
                      <a:pt x="89362" y="568452"/>
                    </a:cubicBezTo>
                    <a:lnTo>
                      <a:pt x="89362" y="458601"/>
                    </a:lnTo>
                    <a:cubicBezTo>
                      <a:pt x="89362" y="441359"/>
                      <a:pt x="82242" y="424917"/>
                      <a:pt x="69603" y="413096"/>
                    </a:cubicBezTo>
                    <a:cubicBezTo>
                      <a:pt x="37472" y="383056"/>
                      <a:pt x="-7831" y="348306"/>
                      <a:pt x="1159" y="186196"/>
                    </a:cubicBezTo>
                    <a:cubicBezTo>
                      <a:pt x="10326" y="20619"/>
                      <a:pt x="136534" y="0"/>
                      <a:pt x="249125" y="0"/>
                    </a:cubicBezTo>
                    <a:close/>
                  </a:path>
                </a:pathLst>
              </a:custGeom>
              <a:solidFill>
                <a:schemeClr val="tx1">
                  <a:lumMod val="50000"/>
                  <a:lumOff val="50000"/>
                </a:schemeClr>
              </a:solidFill>
              <a:ln w="9525">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7" name="ïşḷíḑé">
                <a:extLst>
                  <a:ext uri="{FF2B5EF4-FFF2-40B4-BE49-F238E27FC236}">
                    <a16:creationId xmlns:a16="http://schemas.microsoft.com/office/drawing/2014/main" id="{F1BD0BFC-FC98-4B0B-AD90-661ED9B0DC09}"/>
                  </a:ext>
                </a:extLst>
              </p:cNvPr>
              <p:cNvSpPr/>
              <p:nvPr/>
            </p:nvSpPr>
            <p:spPr>
              <a:xfrm>
                <a:off x="4071000" y="1839537"/>
                <a:ext cx="577851" cy="577851"/>
              </a:xfrm>
              <a:prstGeom prst="roundRect">
                <a:avLst>
                  <a:gd name="adj" fmla="val 50000"/>
                </a:avLst>
              </a:prstGeom>
              <a:solidFill>
                <a:srgbClr val="004B7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lt1"/>
                    </a:solidFill>
                  </a:rPr>
                  <a:t>01</a:t>
                </a:r>
                <a:endParaRPr dirty="0">
                  <a:solidFill>
                    <a:schemeClr val="lt1"/>
                  </a:solidFill>
                </a:endParaRPr>
              </a:p>
            </p:txBody>
          </p:sp>
          <p:sp>
            <p:nvSpPr>
              <p:cNvPr id="58" name="işļidê">
                <a:extLst>
                  <a:ext uri="{FF2B5EF4-FFF2-40B4-BE49-F238E27FC236}">
                    <a16:creationId xmlns:a16="http://schemas.microsoft.com/office/drawing/2014/main" id="{93955C9F-66AA-4B74-AD6A-158DD7F461A1}"/>
                  </a:ext>
                </a:extLst>
              </p:cNvPr>
              <p:cNvSpPr/>
              <p:nvPr/>
            </p:nvSpPr>
            <p:spPr>
              <a:xfrm>
                <a:off x="7605311" y="1839537"/>
                <a:ext cx="577851" cy="577851"/>
              </a:xfrm>
              <a:prstGeom prst="roundRect">
                <a:avLst>
                  <a:gd name="adj" fmla="val 50000"/>
                </a:avLst>
              </a:prstGeom>
              <a:solidFill>
                <a:srgbClr val="4BAF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lt1"/>
                    </a:solidFill>
                  </a:rPr>
                  <a:t>02</a:t>
                </a:r>
                <a:endParaRPr dirty="0">
                  <a:solidFill>
                    <a:schemeClr val="lt1"/>
                  </a:solidFill>
                </a:endParaRPr>
              </a:p>
            </p:txBody>
          </p:sp>
          <p:sp>
            <p:nvSpPr>
              <p:cNvPr id="64" name="ïṡḷïdé">
                <a:extLst>
                  <a:ext uri="{FF2B5EF4-FFF2-40B4-BE49-F238E27FC236}">
                    <a16:creationId xmlns:a16="http://schemas.microsoft.com/office/drawing/2014/main" id="{67E80A5C-9C8A-4F91-BC89-5F2A388CF5E2}"/>
                  </a:ext>
                </a:extLst>
              </p:cNvPr>
              <p:cNvSpPr/>
              <p:nvPr/>
            </p:nvSpPr>
            <p:spPr>
              <a:xfrm>
                <a:off x="4071000" y="4768826"/>
                <a:ext cx="577851" cy="577851"/>
              </a:xfrm>
              <a:prstGeom prst="roundRect">
                <a:avLst>
                  <a:gd name="adj" fmla="val 50000"/>
                </a:avLst>
              </a:prstGeom>
              <a:solidFill>
                <a:srgbClr val="4BAF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lt1"/>
                    </a:solidFill>
                  </a:rPr>
                  <a:t>03</a:t>
                </a:r>
                <a:endParaRPr dirty="0">
                  <a:solidFill>
                    <a:schemeClr val="lt1"/>
                  </a:solidFill>
                </a:endParaRPr>
              </a:p>
            </p:txBody>
          </p:sp>
          <p:sp>
            <p:nvSpPr>
              <p:cNvPr id="65" name="ïS1íḋé">
                <a:extLst>
                  <a:ext uri="{FF2B5EF4-FFF2-40B4-BE49-F238E27FC236}">
                    <a16:creationId xmlns:a16="http://schemas.microsoft.com/office/drawing/2014/main" id="{CB16FF8C-4239-47A9-AF90-98DD03429775}"/>
                  </a:ext>
                </a:extLst>
              </p:cNvPr>
              <p:cNvSpPr/>
              <p:nvPr/>
            </p:nvSpPr>
            <p:spPr>
              <a:xfrm>
                <a:off x="7605311" y="4768826"/>
                <a:ext cx="577851" cy="577851"/>
              </a:xfrm>
              <a:prstGeom prst="roundRect">
                <a:avLst>
                  <a:gd name="adj" fmla="val 50000"/>
                </a:avLst>
              </a:prstGeom>
              <a:solidFill>
                <a:srgbClr val="004B7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lt1"/>
                    </a:solidFill>
                  </a:rPr>
                  <a:t>04</a:t>
                </a:r>
                <a:endParaRPr dirty="0">
                  <a:solidFill>
                    <a:schemeClr val="lt1"/>
                  </a:solidFill>
                </a:endParaRPr>
              </a:p>
            </p:txBody>
          </p:sp>
        </p:grpSp>
        <p:sp>
          <p:nvSpPr>
            <p:cNvPr id="47" name="TextBox 23">
              <a:extLst>
                <a:ext uri="{FF2B5EF4-FFF2-40B4-BE49-F238E27FC236}">
                  <a16:creationId xmlns:a16="http://schemas.microsoft.com/office/drawing/2014/main" id="{D0C58007-2D9F-44B5-B09F-FA2825440534}"/>
                </a:ext>
              </a:extLst>
            </p:cNvPr>
            <p:cNvSpPr txBox="1"/>
            <p:nvPr/>
          </p:nvSpPr>
          <p:spPr>
            <a:xfrm>
              <a:off x="1144098" y="3244898"/>
              <a:ext cx="2577458"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034">
                <a:defRPr/>
              </a:pPr>
              <a:r>
                <a:rPr lang="zh-CN" altLang="en-US" sz="2000" b="1" kern="0" dirty="0">
                  <a:solidFill>
                    <a:srgbClr val="004B7D"/>
                  </a:solidFill>
                  <a:latin typeface="微软雅黑" panose="020B0503020204020204" pitchFamily="34" charset="-122"/>
                  <a:ea typeface="微软雅黑" panose="020B0503020204020204" pitchFamily="34" charset="-122"/>
                </a:rPr>
                <a:t>根植于内心的修养</a:t>
              </a:r>
            </a:p>
          </p:txBody>
        </p:sp>
        <p:sp>
          <p:nvSpPr>
            <p:cNvPr id="48" name="TextBox 23">
              <a:extLst>
                <a:ext uri="{FF2B5EF4-FFF2-40B4-BE49-F238E27FC236}">
                  <a16:creationId xmlns:a16="http://schemas.microsoft.com/office/drawing/2014/main" id="{F3C77D28-50B8-4147-8D3D-E501D8050A76}"/>
                </a:ext>
              </a:extLst>
            </p:cNvPr>
            <p:cNvSpPr txBox="1"/>
            <p:nvPr/>
          </p:nvSpPr>
          <p:spPr>
            <a:xfrm>
              <a:off x="8228323" y="3153032"/>
              <a:ext cx="2577458"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034">
                <a:defRPr/>
              </a:pPr>
              <a:r>
                <a:rPr lang="zh-CN" altLang="en-US" sz="2000" b="1" kern="0" dirty="0">
                  <a:solidFill>
                    <a:srgbClr val="4BAF32"/>
                  </a:solidFill>
                  <a:latin typeface="微软雅黑" panose="020B0503020204020204" pitchFamily="34" charset="-122"/>
                  <a:ea typeface="微软雅黑" panose="020B0503020204020204" pitchFamily="34" charset="-122"/>
                </a:rPr>
                <a:t>无需提醒的自觉</a:t>
              </a:r>
            </a:p>
          </p:txBody>
        </p:sp>
        <p:sp>
          <p:nvSpPr>
            <p:cNvPr id="49" name="TextBox 23">
              <a:extLst>
                <a:ext uri="{FF2B5EF4-FFF2-40B4-BE49-F238E27FC236}">
                  <a16:creationId xmlns:a16="http://schemas.microsoft.com/office/drawing/2014/main" id="{2A6F0546-1269-4B9D-A0FC-55BB17855391}"/>
                </a:ext>
              </a:extLst>
            </p:cNvPr>
            <p:cNvSpPr txBox="1"/>
            <p:nvPr/>
          </p:nvSpPr>
          <p:spPr>
            <a:xfrm>
              <a:off x="8228322" y="5801800"/>
              <a:ext cx="3012206"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034">
                <a:defRPr/>
              </a:pPr>
              <a:r>
                <a:rPr lang="zh-CN" altLang="en-US" sz="2000" b="1" kern="0" dirty="0">
                  <a:solidFill>
                    <a:srgbClr val="004B7D"/>
                  </a:solidFill>
                  <a:latin typeface="微软雅黑" panose="020B0503020204020204" pitchFamily="34" charset="-122"/>
                  <a:ea typeface="微软雅黑" panose="020B0503020204020204" pitchFamily="34" charset="-122"/>
                </a:rPr>
                <a:t>以约束为前提的自由</a:t>
              </a:r>
            </a:p>
          </p:txBody>
        </p:sp>
        <p:sp>
          <p:nvSpPr>
            <p:cNvPr id="50" name="TextBox 23">
              <a:extLst>
                <a:ext uri="{FF2B5EF4-FFF2-40B4-BE49-F238E27FC236}">
                  <a16:creationId xmlns:a16="http://schemas.microsoft.com/office/drawing/2014/main" id="{0AA66CBA-D98C-4534-B32F-779F49E3223C}"/>
                </a:ext>
              </a:extLst>
            </p:cNvPr>
            <p:cNvSpPr txBox="1"/>
            <p:nvPr/>
          </p:nvSpPr>
          <p:spPr>
            <a:xfrm>
              <a:off x="1144098" y="5937639"/>
              <a:ext cx="2577458"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034">
                <a:defRPr/>
              </a:pPr>
              <a:r>
                <a:rPr lang="zh-CN" altLang="en-US" sz="2000" b="1" kern="0" dirty="0">
                  <a:solidFill>
                    <a:srgbClr val="4BAF32"/>
                  </a:solidFill>
                  <a:latin typeface="微软雅黑" panose="020B0503020204020204" pitchFamily="34" charset="-122"/>
                  <a:ea typeface="微软雅黑" panose="020B0503020204020204" pitchFamily="34" charset="-122"/>
                </a:rPr>
                <a:t>为别人着想的善良</a:t>
              </a:r>
            </a:p>
          </p:txBody>
        </p:sp>
      </p:grpSp>
      <p:sp>
        <p:nvSpPr>
          <p:cNvPr id="5" name="矩形 4">
            <a:extLst>
              <a:ext uri="{FF2B5EF4-FFF2-40B4-BE49-F238E27FC236}">
                <a16:creationId xmlns:a16="http://schemas.microsoft.com/office/drawing/2014/main" id="{27BBBBEE-C776-4E3C-827B-F5B37BE0536F}"/>
              </a:ext>
            </a:extLst>
          </p:cNvPr>
          <p:cNvSpPr/>
          <p:nvPr/>
        </p:nvSpPr>
        <p:spPr>
          <a:xfrm>
            <a:off x="1002591" y="1280696"/>
            <a:ext cx="10724951" cy="993670"/>
          </a:xfrm>
          <a:prstGeom prst="rect">
            <a:avLst/>
          </a:prstGeom>
        </p:spPr>
        <p:txBody>
          <a:bodyPr wrap="square">
            <a:spAutoFit/>
          </a:bodyPr>
          <a:lstStyle/>
          <a:p>
            <a:pPr>
              <a:lnSpc>
                <a:spcPts val="2400"/>
              </a:lnSpc>
              <a:buClr>
                <a:srgbClr val="0000CC"/>
              </a:buClr>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安全文化年以寓教于乐的形式和手段</a:t>
            </a:r>
            <a:r>
              <a:rPr lang="zh-CN" altLang="en-US" dirty="0">
                <a:latin typeface="微软雅黑" panose="020B0503020204020204" pitchFamily="34" charset="-122"/>
                <a:ea typeface="微软雅黑" panose="020B0503020204020204" pitchFamily="34" charset="-122"/>
                <a:cs typeface="Lucida Sans Unicode" panose="020B0602030504020204" charset="0"/>
              </a:rPr>
              <a:t>提高员工的安全意识，规范员工的安全行为，增强员工的安全素质，有利于落实“安全第一，预防为主，综合治理”的安全生产方针，是促进企业和班组安全生产的重要途径。因此，在班组里开展安全文化建设具有重要意义。</a:t>
            </a:r>
          </a:p>
        </p:txBody>
      </p:sp>
    </p:spTree>
    <p:extLst>
      <p:ext uri="{BB962C8B-B14F-4D97-AF65-F5344CB8AC3E}">
        <p14:creationId xmlns:p14="http://schemas.microsoft.com/office/powerpoint/2010/main" val="4160905077"/>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班组安全文化建设</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30722" name="Picture 2" descr="https://timgsa.baidu.com/timg?image&amp;quality=80&amp;size=b9999_10000&amp;sec=1524980635&amp;di=5f95ef799303a186efb1b3540deae4f9&amp;imgtype=jpg&amp;er=1&amp;src=http%3A%2F%2Fimgsrc.baidu.com%2Fimgad%2Fpic%2Fitem%2Fb7003af33a87e950dbb4a3451b385343fbf2b47c.jpg">
            <a:extLst>
              <a:ext uri="{FF2B5EF4-FFF2-40B4-BE49-F238E27FC236}">
                <a16:creationId xmlns:a16="http://schemas.microsoft.com/office/drawing/2014/main" id="{8F3BB0F0-FAD0-4CB7-9221-875C9D7883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26" t="-665" r="9222" b="16299"/>
          <a:stretch/>
        </p:blipFill>
        <p:spPr bwMode="auto">
          <a:xfrm>
            <a:off x="880311" y="1983692"/>
            <a:ext cx="5294173" cy="411552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AB9D6A66-756A-41FC-A014-9BDBB485FB40}"/>
              </a:ext>
            </a:extLst>
          </p:cNvPr>
          <p:cNvSpPr/>
          <p:nvPr/>
        </p:nvSpPr>
        <p:spPr>
          <a:xfrm>
            <a:off x="880311" y="1262743"/>
            <a:ext cx="10533830" cy="58715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D8201029-E232-4D0C-AAF2-E2497FDF8308}"/>
              </a:ext>
            </a:extLst>
          </p:cNvPr>
          <p:cNvSpPr/>
          <p:nvPr/>
        </p:nvSpPr>
        <p:spPr>
          <a:xfrm>
            <a:off x="5060229" y="1344630"/>
            <a:ext cx="2395207" cy="400110"/>
          </a:xfrm>
          <a:prstGeom prst="rect">
            <a:avLst/>
          </a:prstGeom>
        </p:spPr>
        <p:txBody>
          <a:bodyPr wrap="none">
            <a:spAutoFit/>
          </a:bodyPr>
          <a:lstStyle/>
          <a:p>
            <a:r>
              <a:rPr lang="en-US" altLang="zh-CN" sz="20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1</a:t>
            </a:r>
            <a:r>
              <a:rPr lang="zh-CN" altLang="en-US" sz="20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、安全文化的内容</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3AE3A998-6060-4EDF-9100-6AD4DB6771D3}"/>
              </a:ext>
            </a:extLst>
          </p:cNvPr>
          <p:cNvSpPr/>
          <p:nvPr/>
        </p:nvSpPr>
        <p:spPr>
          <a:xfrm>
            <a:off x="6226628" y="2119303"/>
            <a:ext cx="5294173" cy="3962431"/>
          </a:xfrm>
          <a:prstGeom prst="rect">
            <a:avLst/>
          </a:prstGeom>
        </p:spPr>
        <p:txBody>
          <a:bodyPr wrap="square">
            <a:spAutoFit/>
          </a:bodyPr>
          <a:lstStyle/>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安全文化定义</a:t>
            </a:r>
            <a:r>
              <a:rPr lang="zh-CN" altLang="en-US" dirty="0">
                <a:latin typeface="微软雅黑" panose="020B0503020204020204" pitchFamily="34" charset="-122"/>
                <a:ea typeface="微软雅黑" panose="020B0503020204020204" pitchFamily="34" charset="-122"/>
                <a:cs typeface="Lucida Sans Unicode" panose="020B0602030504020204" charset="0"/>
              </a:rPr>
              <a:t>：安全价值观、信念、道德、理想、风气行为准则的复合体，安全文化是社会文化的一个组成部分，它是安全观念和安全行为准则的总和。</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安全文化包括</a:t>
            </a:r>
            <a:r>
              <a:rPr lang="zh-CN" altLang="en-US" dirty="0">
                <a:latin typeface="微软雅黑" panose="020B0503020204020204" pitchFamily="34" charset="-122"/>
                <a:ea typeface="微软雅黑" panose="020B0503020204020204" pitchFamily="34" charset="-122"/>
                <a:cs typeface="Lucida Sans Unicode" panose="020B0602030504020204" charset="0"/>
              </a:rPr>
              <a:t>：安全观念文化和安全行为文化。</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安全观念文化定义</a:t>
            </a:r>
            <a:r>
              <a:rPr lang="zh-CN" altLang="en-US" dirty="0">
                <a:latin typeface="微软雅黑" panose="020B0503020204020204" pitchFamily="34" charset="-122"/>
                <a:ea typeface="微软雅黑" panose="020B0503020204020204" pitchFamily="34" charset="-122"/>
                <a:cs typeface="Lucida Sans Unicode" panose="020B0602030504020204" charset="0"/>
              </a:rPr>
              <a:t>：对安全活动、安全行为、安全环境、安全事物、安全标准、安全原则、安全实现条件的基本态度和观点的总和。</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600"/>
              </a:lnSpc>
              <a:spcBef>
                <a:spcPts val="600"/>
              </a:spcBef>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安全行为的文化定义</a:t>
            </a:r>
            <a:r>
              <a:rPr lang="zh-CN" altLang="en-US" dirty="0">
                <a:latin typeface="微软雅黑" panose="020B0503020204020204" pitchFamily="34" charset="-122"/>
                <a:ea typeface="微软雅黑" panose="020B0503020204020204" pitchFamily="34" charset="-122"/>
                <a:cs typeface="Lucida Sans Unicode" panose="020B0602030504020204" charset="0"/>
              </a:rPr>
              <a:t>：指企业员工受意识、观念、态度等认识影响，在生产中表现出的安全行为方式和形式。</a:t>
            </a:r>
          </a:p>
        </p:txBody>
      </p:sp>
      <p:sp>
        <p:nvSpPr>
          <p:cNvPr id="6" name="矩形 5">
            <a:extLst>
              <a:ext uri="{FF2B5EF4-FFF2-40B4-BE49-F238E27FC236}">
                <a16:creationId xmlns:a16="http://schemas.microsoft.com/office/drawing/2014/main" id="{01A175BE-642F-46CC-A7FC-8CF3EAC5DF07}"/>
              </a:ext>
            </a:extLst>
          </p:cNvPr>
          <p:cNvSpPr/>
          <p:nvPr/>
        </p:nvSpPr>
        <p:spPr>
          <a:xfrm flipV="1">
            <a:off x="880311" y="6305416"/>
            <a:ext cx="10542432" cy="4571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589441704"/>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timgsa.baidu.com/timg?image&amp;quality=80&amp;size=b9999_10000&amp;sec=1524386125393&amp;di=1dfdd62a95ae8708813591b214902983&amp;imgtype=0&amp;src=http%3A%2F%2Fgh.samc.cc%2Fupload%2Ffckimage%2Fimage%2F239837249656401561.jpg">
            <a:extLst>
              <a:ext uri="{FF2B5EF4-FFF2-40B4-BE49-F238E27FC236}">
                <a16:creationId xmlns:a16="http://schemas.microsoft.com/office/drawing/2014/main" id="{7961E936-6712-4F7B-B461-3440BDD977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49" t="1300" r="9178" b="52566"/>
          <a:stretch/>
        </p:blipFill>
        <p:spPr bwMode="auto">
          <a:xfrm>
            <a:off x="6096000" y="2066809"/>
            <a:ext cx="5164463" cy="1625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班组安全文化建设</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AB9D6A66-756A-41FC-A014-9BDBB485FB40}"/>
              </a:ext>
            </a:extLst>
          </p:cNvPr>
          <p:cNvSpPr/>
          <p:nvPr/>
        </p:nvSpPr>
        <p:spPr>
          <a:xfrm>
            <a:off x="880311" y="1262743"/>
            <a:ext cx="10533830" cy="587159"/>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D8201029-E232-4D0C-AAF2-E2497FDF8308}"/>
              </a:ext>
            </a:extLst>
          </p:cNvPr>
          <p:cNvSpPr/>
          <p:nvPr/>
        </p:nvSpPr>
        <p:spPr>
          <a:xfrm>
            <a:off x="4196281" y="1377379"/>
            <a:ext cx="3799438" cy="400110"/>
          </a:xfrm>
          <a:prstGeom prst="rect">
            <a:avLst/>
          </a:prstGeom>
        </p:spPr>
        <p:txBody>
          <a:bodyPr wrap="none">
            <a:spAutoFit/>
          </a:bodyPr>
          <a:lstStyle/>
          <a:p>
            <a:r>
              <a:rPr lang="en-US" altLang="zh-CN" sz="20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20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如何搞好班组安全文化建设</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3AE3A998-6060-4EDF-9100-6AD4DB6771D3}"/>
              </a:ext>
            </a:extLst>
          </p:cNvPr>
          <p:cNvSpPr/>
          <p:nvPr/>
        </p:nvSpPr>
        <p:spPr>
          <a:xfrm>
            <a:off x="1063197" y="2241745"/>
            <a:ext cx="5294173" cy="1218090"/>
          </a:xfrm>
          <a:prstGeom prst="rect">
            <a:avLst/>
          </a:prstGeom>
        </p:spPr>
        <p:txBody>
          <a:bodyPr wrap="square">
            <a:spAutoFit/>
          </a:bodyPr>
          <a:lstStyle/>
          <a:p>
            <a:pPr marL="285750" indent="-285750">
              <a:lnSpc>
                <a:spcPts val="2600"/>
              </a:lnSpc>
              <a:spcBef>
                <a:spcPts val="600"/>
              </a:spcBef>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班组安全文化建设要有</a:t>
            </a:r>
            <a:r>
              <a:rPr lang="zh-CN" altLang="en-US"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组织保证和目标保证</a:t>
            </a:r>
          </a:p>
          <a:p>
            <a:pPr marL="285750" indent="-285750">
              <a:lnSpc>
                <a:spcPts val="2600"/>
              </a:lnSpc>
              <a:spcBef>
                <a:spcPts val="600"/>
              </a:spcBef>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班组要有安全意识</a:t>
            </a:r>
          </a:p>
          <a:p>
            <a:pPr marL="285750" indent="-285750">
              <a:lnSpc>
                <a:spcPts val="2600"/>
              </a:lnSpc>
              <a:spcBef>
                <a:spcPts val="600"/>
              </a:spcBef>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班组要有</a:t>
            </a:r>
            <a:r>
              <a:rPr lang="zh-CN" altLang="en-US"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完善的安全管理制度</a:t>
            </a:r>
          </a:p>
        </p:txBody>
      </p:sp>
      <p:sp>
        <p:nvSpPr>
          <p:cNvPr id="15" name="矩形 14">
            <a:extLst>
              <a:ext uri="{FF2B5EF4-FFF2-40B4-BE49-F238E27FC236}">
                <a16:creationId xmlns:a16="http://schemas.microsoft.com/office/drawing/2014/main" id="{F679DF2F-B1A8-4AA8-A3F5-ABA403A0F229}"/>
              </a:ext>
            </a:extLst>
          </p:cNvPr>
          <p:cNvSpPr/>
          <p:nvPr/>
        </p:nvSpPr>
        <p:spPr>
          <a:xfrm>
            <a:off x="888913" y="3954519"/>
            <a:ext cx="10533830" cy="58715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矩形 15">
            <a:extLst>
              <a:ext uri="{FF2B5EF4-FFF2-40B4-BE49-F238E27FC236}">
                <a16:creationId xmlns:a16="http://schemas.microsoft.com/office/drawing/2014/main" id="{F3939CA5-D980-4F4C-A10A-56F8FCB4C1B2}"/>
              </a:ext>
            </a:extLst>
          </p:cNvPr>
          <p:cNvSpPr/>
          <p:nvPr/>
        </p:nvSpPr>
        <p:spPr>
          <a:xfrm>
            <a:off x="4204883" y="4069155"/>
            <a:ext cx="3421129" cy="400110"/>
          </a:xfrm>
          <a:prstGeom prst="rect">
            <a:avLst/>
          </a:prstGeom>
        </p:spPr>
        <p:txBody>
          <a:bodyPr wrap="none">
            <a:spAutoFit/>
          </a:bodyPr>
          <a:lstStyle/>
          <a:p>
            <a:r>
              <a:rPr lang="en-US" altLang="zh-CN" sz="20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3</a:t>
            </a:r>
            <a:r>
              <a:rPr lang="zh-CN" altLang="en-US" sz="20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、班组安全文化建设的方式</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67473868-E2EC-400E-AC4A-298008DD7598}"/>
              </a:ext>
            </a:extLst>
          </p:cNvPr>
          <p:cNvSpPr/>
          <p:nvPr/>
        </p:nvSpPr>
        <p:spPr>
          <a:xfrm>
            <a:off x="6357370" y="5076760"/>
            <a:ext cx="5294173" cy="807722"/>
          </a:xfrm>
          <a:prstGeom prst="rect">
            <a:avLst/>
          </a:prstGeom>
        </p:spPr>
        <p:txBody>
          <a:bodyPr wrap="square">
            <a:spAutoFit/>
          </a:bodyPr>
          <a:lstStyle/>
          <a:p>
            <a:pPr marL="285750" indent="-285750">
              <a:lnSpc>
                <a:spcPts val="2600"/>
              </a:lnSpc>
              <a:spcBef>
                <a:spcPts val="600"/>
              </a:spcBef>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 运用</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传统有效</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的安全文化建设手段</a:t>
            </a:r>
          </a:p>
          <a:p>
            <a:pPr marL="285750" indent="-285750">
              <a:lnSpc>
                <a:spcPts val="2600"/>
              </a:lnSpc>
              <a:spcBef>
                <a:spcPts val="600"/>
              </a:spcBef>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 推行</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现代化</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的安全文化建设手段</a:t>
            </a:r>
          </a:p>
        </p:txBody>
      </p:sp>
      <p:pic>
        <p:nvPicPr>
          <p:cNvPr id="32772" name="Picture 4" descr="https://timgsa.baidu.com/timg?image&amp;quality=80&amp;size=b9999_10000&amp;sec=1524386258999&amp;di=170bad232a20180834c055611a8e30ec&amp;imgtype=0&amp;src=http%3A%2F%2Fimgsrc.baidu.com%2Fimgad%2Fpic%2Fitem%2Fc995d143ad4bd11317dafc0f51afa40f4bfb05f3.jpg">
            <a:extLst>
              <a:ext uri="{FF2B5EF4-FFF2-40B4-BE49-F238E27FC236}">
                <a16:creationId xmlns:a16="http://schemas.microsoft.com/office/drawing/2014/main" id="{0E4CFDC9-FCF1-4837-A041-80D7109892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8" t="28527" r="1158" b="27583"/>
          <a:stretch/>
        </p:blipFill>
        <p:spPr bwMode="auto">
          <a:xfrm>
            <a:off x="801828" y="4751564"/>
            <a:ext cx="5032804" cy="1625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47265"/>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39486" y="381205"/>
            <a:ext cx="416383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什么是班组安全标准化？</a:t>
            </a:r>
          </a:p>
        </p:txBody>
      </p:sp>
      <p:grpSp>
        <p:nvGrpSpPr>
          <p:cNvPr id="47" name="组合 46"/>
          <p:cNvGrpSpPr/>
          <p:nvPr/>
        </p:nvGrpSpPr>
        <p:grpSpPr>
          <a:xfrm>
            <a:off x="378187" y="442841"/>
            <a:ext cx="1735000" cy="428059"/>
            <a:chOff x="157476" y="152440"/>
            <a:chExt cx="2474408" cy="847436"/>
          </a:xfrm>
        </p:grpSpPr>
        <p:sp>
          <p:nvSpPr>
            <p:cNvPr id="48"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49"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50" name="Freeform 29"/>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51" name="TextBox 23"/>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A64C8EF2-49CA-4485-951D-D29C02236C44}"/>
              </a:ext>
            </a:extLst>
          </p:cNvPr>
          <p:cNvSpPr/>
          <p:nvPr/>
        </p:nvSpPr>
        <p:spPr>
          <a:xfrm>
            <a:off x="914400" y="1689100"/>
            <a:ext cx="10541000" cy="1866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3" name="矩形 52">
            <a:extLst>
              <a:ext uri="{FF2B5EF4-FFF2-40B4-BE49-F238E27FC236}">
                <a16:creationId xmlns:a16="http://schemas.microsoft.com/office/drawing/2014/main" id="{660C6E9B-1030-4477-B7D4-5C92E4874C41}"/>
              </a:ext>
            </a:extLst>
          </p:cNvPr>
          <p:cNvSpPr/>
          <p:nvPr/>
        </p:nvSpPr>
        <p:spPr>
          <a:xfrm>
            <a:off x="932456" y="4235450"/>
            <a:ext cx="10541000" cy="1866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72027072-6F9E-4366-A99A-065AD71C7A4C}"/>
              </a:ext>
            </a:extLst>
          </p:cNvPr>
          <p:cNvSpPr/>
          <p:nvPr/>
        </p:nvSpPr>
        <p:spPr>
          <a:xfrm>
            <a:off x="1789426" y="2299422"/>
            <a:ext cx="9488174" cy="1064202"/>
          </a:xfrm>
          <a:prstGeom prst="rect">
            <a:avLst/>
          </a:prstGeom>
        </p:spPr>
        <p:txBody>
          <a:bodyPr wrap="square">
            <a:spAutoFit/>
          </a:bodyPr>
          <a:lstStyle/>
          <a:p>
            <a:pPr algn="just">
              <a:lnSpc>
                <a:spcPts val="2600"/>
              </a:lnSpc>
              <a:buClr>
                <a:srgbClr val="0068AE"/>
              </a:buClr>
            </a:pPr>
            <a:r>
              <a:rPr lang="zh-CN" altLang="en-US" dirty="0">
                <a:latin typeface="微软雅黑" panose="020B0503020204020204" pitchFamily="34" charset="-122"/>
                <a:ea typeface="微软雅黑" panose="020B0503020204020204" pitchFamily="34" charset="-122"/>
                <a:cs typeface="Lucida Sans Unicode" panose="020B0602030504020204" charset="0"/>
              </a:rPr>
              <a:t>安全管理标准化是指“企业生产流程的各环节．各岗位要建立严格的安全生产责任制。生产经营活动和行为，必须符合安全生产有关法律法规和安全生产技术规范的要求，做到规范化和标准化”。</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班组安全管理标准化是安全生产标准化的基础和重要组成部分</a:t>
            </a:r>
            <a:r>
              <a:rPr lang="zh-CN" altLang="en-US" dirty="0">
                <a:latin typeface="微软雅黑" panose="020B0503020204020204" pitchFamily="34" charset="-122"/>
                <a:ea typeface="微软雅黑" panose="020B0503020204020204" pitchFamily="34" charset="-122"/>
                <a:cs typeface="Lucida Sans Unicode" panose="020B0602030504020204" charset="0"/>
              </a:rPr>
              <a:t>。</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p:txBody>
      </p:sp>
      <p:sp>
        <p:nvSpPr>
          <p:cNvPr id="54" name="wallet-filled-money-tool_60484">
            <a:extLst>
              <a:ext uri="{FF2B5EF4-FFF2-40B4-BE49-F238E27FC236}">
                <a16:creationId xmlns:a16="http://schemas.microsoft.com/office/drawing/2014/main" id="{7A554A44-2494-465B-9ADF-9A6C24D4E1EA}"/>
              </a:ext>
            </a:extLst>
          </p:cNvPr>
          <p:cNvSpPr>
            <a:spLocks noChangeAspect="1"/>
          </p:cNvSpPr>
          <p:nvPr/>
        </p:nvSpPr>
        <p:spPr bwMode="auto">
          <a:xfrm>
            <a:off x="1208060" y="1898634"/>
            <a:ext cx="418182" cy="400788"/>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4B7D"/>
          </a:solidFill>
          <a:ln>
            <a:noFill/>
          </a:ln>
        </p:spPr>
      </p:sp>
      <p:sp>
        <p:nvSpPr>
          <p:cNvPr id="55" name="TextBox 23">
            <a:extLst>
              <a:ext uri="{FF2B5EF4-FFF2-40B4-BE49-F238E27FC236}">
                <a16:creationId xmlns:a16="http://schemas.microsoft.com/office/drawing/2014/main" id="{4DE794E5-C188-4849-8BE3-5368C27F574D}"/>
              </a:ext>
            </a:extLst>
          </p:cNvPr>
          <p:cNvSpPr txBox="1"/>
          <p:nvPr/>
        </p:nvSpPr>
        <p:spPr>
          <a:xfrm>
            <a:off x="1789426" y="1899349"/>
            <a:ext cx="4163834"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班组安全标准化定义</a:t>
            </a:r>
          </a:p>
        </p:txBody>
      </p:sp>
      <p:sp>
        <p:nvSpPr>
          <p:cNvPr id="57" name="矩形 56">
            <a:extLst>
              <a:ext uri="{FF2B5EF4-FFF2-40B4-BE49-F238E27FC236}">
                <a16:creationId xmlns:a16="http://schemas.microsoft.com/office/drawing/2014/main" id="{C138394B-AD0A-48EE-A405-6F1FD8E02DEA}"/>
              </a:ext>
            </a:extLst>
          </p:cNvPr>
          <p:cNvSpPr/>
          <p:nvPr/>
        </p:nvSpPr>
        <p:spPr>
          <a:xfrm>
            <a:off x="1789426" y="4817699"/>
            <a:ext cx="9488174" cy="1064202"/>
          </a:xfrm>
          <a:prstGeom prst="rect">
            <a:avLst/>
          </a:prstGeom>
        </p:spPr>
        <p:txBody>
          <a:bodyPr wrap="square">
            <a:spAutoFit/>
          </a:bodyPr>
          <a:lstStyle/>
          <a:p>
            <a:pPr algn="just">
              <a:lnSpc>
                <a:spcPts val="2600"/>
              </a:lnSpc>
              <a:buClr>
                <a:srgbClr val="0068AE"/>
              </a:buClr>
            </a:pPr>
            <a:r>
              <a:rPr lang="zh-CN" altLang="en-US" dirty="0">
                <a:latin typeface="微软雅黑" panose="020B0503020204020204" pitchFamily="34" charset="-122"/>
                <a:ea typeface="微软雅黑" panose="020B0503020204020204" pitchFamily="34" charset="-122"/>
                <a:cs typeface="Lucida Sans Unicode" panose="020B0602030504020204" charset="0"/>
              </a:rPr>
              <a:t>公司推行班组安全管理标准化是结合安全管理工作中存在的突出问题和薄弱环节，率先应用安全标准化的管理方法，以解决管理中存在的“逐级衰减”的难题，做到安全管理的重心下移，同时，也为班组的安全管理工作统一标准，提供依据，从而提升班组的安全管理水平。</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p:txBody>
      </p:sp>
      <p:sp>
        <p:nvSpPr>
          <p:cNvPr id="58" name="wallet-filled-money-tool_60484">
            <a:extLst>
              <a:ext uri="{FF2B5EF4-FFF2-40B4-BE49-F238E27FC236}">
                <a16:creationId xmlns:a16="http://schemas.microsoft.com/office/drawing/2014/main" id="{05DBA62D-E3A2-4A88-93ED-E2FFEBF4CD8E}"/>
              </a:ext>
            </a:extLst>
          </p:cNvPr>
          <p:cNvSpPr>
            <a:spLocks noChangeAspect="1"/>
          </p:cNvSpPr>
          <p:nvPr/>
        </p:nvSpPr>
        <p:spPr bwMode="auto">
          <a:xfrm>
            <a:off x="1208060" y="4416911"/>
            <a:ext cx="418182" cy="400788"/>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4BAF32"/>
          </a:solidFill>
          <a:ln>
            <a:noFill/>
          </a:ln>
        </p:spPr>
      </p:sp>
      <p:sp>
        <p:nvSpPr>
          <p:cNvPr id="59" name="TextBox 23">
            <a:extLst>
              <a:ext uri="{FF2B5EF4-FFF2-40B4-BE49-F238E27FC236}">
                <a16:creationId xmlns:a16="http://schemas.microsoft.com/office/drawing/2014/main" id="{82738126-F0AF-4323-A5E1-6CF9844AA369}"/>
              </a:ext>
            </a:extLst>
          </p:cNvPr>
          <p:cNvSpPr txBox="1"/>
          <p:nvPr/>
        </p:nvSpPr>
        <p:spPr>
          <a:xfrm>
            <a:off x="1789426" y="4417626"/>
            <a:ext cx="4163834"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提升班组管理水平</a:t>
            </a:r>
          </a:p>
        </p:txBody>
      </p:sp>
    </p:spTree>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创建安全合格班组</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D64B4BF-2B17-43AA-9329-96E66D19CE9D}"/>
              </a:ext>
            </a:extLst>
          </p:cNvPr>
          <p:cNvSpPr/>
          <p:nvPr/>
        </p:nvSpPr>
        <p:spPr>
          <a:xfrm>
            <a:off x="2113187" y="1444563"/>
            <a:ext cx="2908168" cy="400110"/>
          </a:xfrm>
          <a:prstGeom prst="rect">
            <a:avLst/>
          </a:prstGeom>
        </p:spPr>
        <p:txBody>
          <a:bodyPr wrap="none">
            <a:spAutoFit/>
          </a:bodyPr>
          <a:lstStyle/>
          <a:p>
            <a:r>
              <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1</a:t>
            </a: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、创建合格班组的意义</a:t>
            </a:r>
            <a:endParaRPr lang="zh-CN" altLang="en-US" sz="2000" dirty="0">
              <a:solidFill>
                <a:srgbClr val="004B7D"/>
              </a:solidFill>
              <a:latin typeface="微软雅黑" panose="020B0503020204020204" pitchFamily="34" charset="-122"/>
              <a:ea typeface="微软雅黑" panose="020B0503020204020204" pitchFamily="34" charset="-122"/>
            </a:endParaRPr>
          </a:p>
        </p:txBody>
      </p:sp>
      <p:sp>
        <p:nvSpPr>
          <p:cNvPr id="18" name="crowd-of-users_33887">
            <a:extLst>
              <a:ext uri="{FF2B5EF4-FFF2-40B4-BE49-F238E27FC236}">
                <a16:creationId xmlns:a16="http://schemas.microsoft.com/office/drawing/2014/main" id="{522CDEF2-6DAB-4A83-96F4-DF0D33E30B91}"/>
              </a:ext>
            </a:extLst>
          </p:cNvPr>
          <p:cNvSpPr>
            <a:spLocks noChangeAspect="1"/>
          </p:cNvSpPr>
          <p:nvPr/>
        </p:nvSpPr>
        <p:spPr bwMode="auto">
          <a:xfrm>
            <a:off x="1371244" y="1411516"/>
            <a:ext cx="609685" cy="466203"/>
          </a:xfrm>
          <a:custGeom>
            <a:avLst/>
            <a:gdLst>
              <a:gd name="connsiteX0" fmla="*/ 279380 w 602133"/>
              <a:gd name="connsiteY0" fmla="*/ 303917 h 460429"/>
              <a:gd name="connsiteX1" fmla="*/ 329638 w 602133"/>
              <a:gd name="connsiteY1" fmla="*/ 303917 h 460429"/>
              <a:gd name="connsiteX2" fmla="*/ 405716 w 602133"/>
              <a:gd name="connsiteY2" fmla="*/ 379871 h 460429"/>
              <a:gd name="connsiteX3" fmla="*/ 405716 w 602133"/>
              <a:gd name="connsiteY3" fmla="*/ 441555 h 460429"/>
              <a:gd name="connsiteX4" fmla="*/ 405255 w 602133"/>
              <a:gd name="connsiteY4" fmla="*/ 441555 h 460429"/>
              <a:gd name="connsiteX5" fmla="*/ 401566 w 602133"/>
              <a:gd name="connsiteY5" fmla="*/ 443857 h 460429"/>
              <a:gd name="connsiteX6" fmla="*/ 311195 w 602133"/>
              <a:gd name="connsiteY6" fmla="*/ 460429 h 460429"/>
              <a:gd name="connsiteX7" fmla="*/ 207452 w 602133"/>
              <a:gd name="connsiteY7" fmla="*/ 443857 h 460429"/>
              <a:gd name="connsiteX8" fmla="*/ 203302 w 602133"/>
              <a:gd name="connsiteY8" fmla="*/ 442476 h 460429"/>
              <a:gd name="connsiteX9" fmla="*/ 203302 w 602133"/>
              <a:gd name="connsiteY9" fmla="*/ 441555 h 460429"/>
              <a:gd name="connsiteX10" fmla="*/ 203302 w 602133"/>
              <a:gd name="connsiteY10" fmla="*/ 379871 h 460429"/>
              <a:gd name="connsiteX11" fmla="*/ 279380 w 602133"/>
              <a:gd name="connsiteY11" fmla="*/ 303917 h 460429"/>
              <a:gd name="connsiteX12" fmla="*/ 378044 w 602133"/>
              <a:gd name="connsiteY12" fmla="*/ 242690 h 460429"/>
              <a:gd name="connsiteX13" fmla="*/ 428312 w 602133"/>
              <a:gd name="connsiteY13" fmla="*/ 242690 h 460429"/>
              <a:gd name="connsiteX14" fmla="*/ 504406 w 602133"/>
              <a:gd name="connsiteY14" fmla="*/ 318644 h 460429"/>
              <a:gd name="connsiteX15" fmla="*/ 504406 w 602133"/>
              <a:gd name="connsiteY15" fmla="*/ 380329 h 460429"/>
              <a:gd name="connsiteX16" fmla="*/ 503945 w 602133"/>
              <a:gd name="connsiteY16" fmla="*/ 380329 h 460429"/>
              <a:gd name="connsiteX17" fmla="*/ 499794 w 602133"/>
              <a:gd name="connsiteY17" fmla="*/ 382630 h 460429"/>
              <a:gd name="connsiteX18" fmla="*/ 420011 w 602133"/>
              <a:gd name="connsiteY18" fmla="*/ 399202 h 460429"/>
              <a:gd name="connsiteX19" fmla="*/ 420011 w 602133"/>
              <a:gd name="connsiteY19" fmla="*/ 380329 h 460429"/>
              <a:gd name="connsiteX20" fmla="*/ 355446 w 602133"/>
              <a:gd name="connsiteY20" fmla="*/ 293787 h 460429"/>
              <a:gd name="connsiteX21" fmla="*/ 378044 w 602133"/>
              <a:gd name="connsiteY21" fmla="*/ 242690 h 460429"/>
              <a:gd name="connsiteX22" fmla="*/ 175210 w 602133"/>
              <a:gd name="connsiteY22" fmla="*/ 242690 h 460429"/>
              <a:gd name="connsiteX23" fmla="*/ 225454 w 602133"/>
              <a:gd name="connsiteY23" fmla="*/ 242690 h 460429"/>
              <a:gd name="connsiteX24" fmla="*/ 230986 w 602133"/>
              <a:gd name="connsiteY24" fmla="*/ 243150 h 460429"/>
              <a:gd name="connsiteX25" fmla="*/ 253573 w 602133"/>
              <a:gd name="connsiteY25" fmla="*/ 293792 h 460429"/>
              <a:gd name="connsiteX26" fmla="*/ 189038 w 602133"/>
              <a:gd name="connsiteY26" fmla="*/ 380343 h 460429"/>
              <a:gd name="connsiteX27" fmla="*/ 189038 w 602133"/>
              <a:gd name="connsiteY27" fmla="*/ 398758 h 460429"/>
              <a:gd name="connsiteX28" fmla="*/ 103300 w 602133"/>
              <a:gd name="connsiteY28" fmla="*/ 382645 h 460429"/>
              <a:gd name="connsiteX29" fmla="*/ 99151 w 602133"/>
              <a:gd name="connsiteY29" fmla="*/ 381264 h 460429"/>
              <a:gd name="connsiteX30" fmla="*/ 98690 w 602133"/>
              <a:gd name="connsiteY30" fmla="*/ 380343 h 460429"/>
              <a:gd name="connsiteX31" fmla="*/ 98690 w 602133"/>
              <a:gd name="connsiteY31" fmla="*/ 318652 h 460429"/>
              <a:gd name="connsiteX32" fmla="*/ 175210 w 602133"/>
              <a:gd name="connsiteY32" fmla="*/ 242690 h 460429"/>
              <a:gd name="connsiteX33" fmla="*/ 76056 w 602133"/>
              <a:gd name="connsiteY33" fmla="*/ 185090 h 460429"/>
              <a:gd name="connsiteX34" fmla="*/ 126300 w 602133"/>
              <a:gd name="connsiteY34" fmla="*/ 185090 h 460429"/>
              <a:gd name="connsiteX35" fmla="*/ 148886 w 602133"/>
              <a:gd name="connsiteY35" fmla="*/ 235732 h 460429"/>
              <a:gd name="connsiteX36" fmla="*/ 84353 w 602133"/>
              <a:gd name="connsiteY36" fmla="*/ 322283 h 460429"/>
              <a:gd name="connsiteX37" fmla="*/ 84353 w 602133"/>
              <a:gd name="connsiteY37" fmla="*/ 341158 h 460429"/>
              <a:gd name="connsiteX38" fmla="*/ 4609 w 602133"/>
              <a:gd name="connsiteY38" fmla="*/ 324584 h 460429"/>
              <a:gd name="connsiteX39" fmla="*/ 461 w 602133"/>
              <a:gd name="connsiteY39" fmla="*/ 322743 h 460429"/>
              <a:gd name="connsiteX40" fmla="*/ 0 w 602133"/>
              <a:gd name="connsiteY40" fmla="*/ 322743 h 460429"/>
              <a:gd name="connsiteX41" fmla="*/ 0 w 602133"/>
              <a:gd name="connsiteY41" fmla="*/ 261052 h 460429"/>
              <a:gd name="connsiteX42" fmla="*/ 76056 w 602133"/>
              <a:gd name="connsiteY42" fmla="*/ 185090 h 460429"/>
              <a:gd name="connsiteX43" fmla="*/ 476280 w 602133"/>
              <a:gd name="connsiteY43" fmla="*/ 183239 h 460429"/>
              <a:gd name="connsiteX44" fmla="*/ 526068 w 602133"/>
              <a:gd name="connsiteY44" fmla="*/ 183239 h 460429"/>
              <a:gd name="connsiteX45" fmla="*/ 602133 w 602133"/>
              <a:gd name="connsiteY45" fmla="*/ 259201 h 460429"/>
              <a:gd name="connsiteX46" fmla="*/ 602133 w 602133"/>
              <a:gd name="connsiteY46" fmla="*/ 320432 h 460429"/>
              <a:gd name="connsiteX47" fmla="*/ 601672 w 602133"/>
              <a:gd name="connsiteY47" fmla="*/ 320432 h 460429"/>
              <a:gd name="connsiteX48" fmla="*/ 597984 w 602133"/>
              <a:gd name="connsiteY48" fmla="*/ 322733 h 460429"/>
              <a:gd name="connsiteX49" fmla="*/ 518231 w 602133"/>
              <a:gd name="connsiteY49" fmla="*/ 339307 h 460429"/>
              <a:gd name="connsiteX50" fmla="*/ 518231 w 602133"/>
              <a:gd name="connsiteY50" fmla="*/ 320432 h 460429"/>
              <a:gd name="connsiteX51" fmla="*/ 453691 w 602133"/>
              <a:gd name="connsiteY51" fmla="*/ 233881 h 460429"/>
              <a:gd name="connsiteX52" fmla="*/ 476280 w 602133"/>
              <a:gd name="connsiteY52" fmla="*/ 183239 h 460429"/>
              <a:gd name="connsiteX53" fmla="*/ 304510 w 602133"/>
              <a:gd name="connsiteY53" fmla="*/ 181462 h 460429"/>
              <a:gd name="connsiteX54" fmla="*/ 363739 w 602133"/>
              <a:gd name="connsiteY54" fmla="*/ 240839 h 460429"/>
              <a:gd name="connsiteX55" fmla="*/ 304510 w 602133"/>
              <a:gd name="connsiteY55" fmla="*/ 300216 h 460429"/>
              <a:gd name="connsiteX56" fmla="*/ 245281 w 602133"/>
              <a:gd name="connsiteY56" fmla="*/ 240839 h 460429"/>
              <a:gd name="connsiteX57" fmla="*/ 304510 w 602133"/>
              <a:gd name="connsiteY57" fmla="*/ 181462 h 460429"/>
              <a:gd name="connsiteX58" fmla="*/ 274338 w 602133"/>
              <a:gd name="connsiteY58" fmla="*/ 133116 h 460429"/>
              <a:gd name="connsiteX59" fmla="*/ 328757 w 602133"/>
              <a:gd name="connsiteY59" fmla="*/ 133116 h 460429"/>
              <a:gd name="connsiteX60" fmla="*/ 345821 w 602133"/>
              <a:gd name="connsiteY60" fmla="*/ 134957 h 460429"/>
              <a:gd name="connsiteX61" fmla="*/ 332447 w 602133"/>
              <a:gd name="connsiteY61" fmla="*/ 172703 h 460429"/>
              <a:gd name="connsiteX62" fmla="*/ 304776 w 602133"/>
              <a:gd name="connsiteY62" fmla="*/ 166719 h 460429"/>
              <a:gd name="connsiteX63" fmla="*/ 270648 w 602133"/>
              <a:gd name="connsiteY63" fmla="*/ 175465 h 460429"/>
              <a:gd name="connsiteX64" fmla="*/ 257274 w 602133"/>
              <a:gd name="connsiteY64" fmla="*/ 134957 h 460429"/>
              <a:gd name="connsiteX65" fmla="*/ 274338 w 602133"/>
              <a:gd name="connsiteY65" fmla="*/ 133116 h 460429"/>
              <a:gd name="connsiteX66" fmla="*/ 402940 w 602133"/>
              <a:gd name="connsiteY66" fmla="*/ 120160 h 460429"/>
              <a:gd name="connsiteX67" fmla="*/ 462427 w 602133"/>
              <a:gd name="connsiteY67" fmla="*/ 179582 h 460429"/>
              <a:gd name="connsiteX68" fmla="*/ 402940 w 602133"/>
              <a:gd name="connsiteY68" fmla="*/ 238543 h 460429"/>
              <a:gd name="connsiteX69" fmla="*/ 377577 w 602133"/>
              <a:gd name="connsiteY69" fmla="*/ 233015 h 460429"/>
              <a:gd name="connsiteX70" fmla="*/ 343452 w 602133"/>
              <a:gd name="connsiteY70" fmla="*/ 178661 h 460429"/>
              <a:gd name="connsiteX71" fmla="*/ 402940 w 602133"/>
              <a:gd name="connsiteY71" fmla="*/ 120160 h 460429"/>
              <a:gd name="connsiteX72" fmla="*/ 200081 w 602133"/>
              <a:gd name="connsiteY72" fmla="*/ 120160 h 460429"/>
              <a:gd name="connsiteX73" fmla="*/ 259569 w 602133"/>
              <a:gd name="connsiteY73" fmla="*/ 179582 h 460429"/>
              <a:gd name="connsiteX74" fmla="*/ 259569 w 602133"/>
              <a:gd name="connsiteY74" fmla="*/ 182806 h 460429"/>
              <a:gd name="connsiteX75" fmla="*/ 231900 w 602133"/>
              <a:gd name="connsiteY75" fmla="*/ 229791 h 460429"/>
              <a:gd name="connsiteX76" fmla="*/ 200081 w 602133"/>
              <a:gd name="connsiteY76" fmla="*/ 238543 h 460429"/>
              <a:gd name="connsiteX77" fmla="*/ 140594 w 602133"/>
              <a:gd name="connsiteY77" fmla="*/ 179582 h 460429"/>
              <a:gd name="connsiteX78" fmla="*/ 200081 w 602133"/>
              <a:gd name="connsiteY78" fmla="*/ 120160 h 460429"/>
              <a:gd name="connsiteX79" fmla="*/ 101428 w 602133"/>
              <a:gd name="connsiteY79" fmla="*/ 62190 h 460429"/>
              <a:gd name="connsiteX80" fmla="*/ 160879 w 602133"/>
              <a:gd name="connsiteY80" fmla="*/ 120646 h 460429"/>
              <a:gd name="connsiteX81" fmla="*/ 126315 w 602133"/>
              <a:gd name="connsiteY81" fmla="*/ 175421 h 460429"/>
              <a:gd name="connsiteX82" fmla="*/ 101428 w 602133"/>
              <a:gd name="connsiteY82" fmla="*/ 180944 h 460429"/>
              <a:gd name="connsiteX83" fmla="*/ 41978 w 602133"/>
              <a:gd name="connsiteY83" fmla="*/ 121567 h 460429"/>
              <a:gd name="connsiteX84" fmla="*/ 101428 w 602133"/>
              <a:gd name="connsiteY84" fmla="*/ 62190 h 460429"/>
              <a:gd name="connsiteX85" fmla="*/ 500695 w 602133"/>
              <a:gd name="connsiteY85" fmla="*/ 60339 h 460429"/>
              <a:gd name="connsiteX86" fmla="*/ 560154 w 602133"/>
              <a:gd name="connsiteY86" fmla="*/ 119716 h 460429"/>
              <a:gd name="connsiteX87" fmla="*/ 500695 w 602133"/>
              <a:gd name="connsiteY87" fmla="*/ 179093 h 460429"/>
              <a:gd name="connsiteX88" fmla="*/ 475805 w 602133"/>
              <a:gd name="connsiteY88" fmla="*/ 173570 h 460429"/>
              <a:gd name="connsiteX89" fmla="*/ 441697 w 602133"/>
              <a:gd name="connsiteY89" fmla="*/ 118795 h 460429"/>
              <a:gd name="connsiteX90" fmla="*/ 500695 w 602133"/>
              <a:gd name="connsiteY90" fmla="*/ 60339 h 460429"/>
              <a:gd name="connsiteX91" fmla="*/ 413085 w 602133"/>
              <a:gd name="connsiteY91" fmla="*/ 16140 h 460429"/>
              <a:gd name="connsiteX92" fmla="*/ 468869 w 602133"/>
              <a:gd name="connsiteY92" fmla="*/ 55274 h 460429"/>
              <a:gd name="connsiteX93" fmla="*/ 429221 w 602133"/>
              <a:gd name="connsiteY93" fmla="*/ 112824 h 460429"/>
              <a:gd name="connsiteX94" fmla="*/ 402020 w 602133"/>
              <a:gd name="connsiteY94" fmla="*/ 107760 h 460429"/>
              <a:gd name="connsiteX95" fmla="*/ 370670 w 602133"/>
              <a:gd name="connsiteY95" fmla="*/ 115126 h 460429"/>
              <a:gd name="connsiteX96" fmla="*/ 363294 w 602133"/>
              <a:gd name="connsiteY96" fmla="*/ 105918 h 460429"/>
              <a:gd name="connsiteX97" fmla="*/ 376664 w 602133"/>
              <a:gd name="connsiteY97" fmla="*/ 63561 h 460429"/>
              <a:gd name="connsiteX98" fmla="*/ 370670 w 602133"/>
              <a:gd name="connsiteY98" fmla="*/ 34556 h 460429"/>
              <a:gd name="connsiteX99" fmla="*/ 413085 w 602133"/>
              <a:gd name="connsiteY99" fmla="*/ 16140 h 460429"/>
              <a:gd name="connsiteX100" fmla="*/ 192697 w 602133"/>
              <a:gd name="connsiteY100" fmla="*/ 16140 h 460429"/>
              <a:gd name="connsiteX101" fmla="*/ 231875 w 602133"/>
              <a:gd name="connsiteY101" fmla="*/ 31337 h 460429"/>
              <a:gd name="connsiteX102" fmla="*/ 224501 w 602133"/>
              <a:gd name="connsiteY102" fmla="*/ 63573 h 460429"/>
              <a:gd name="connsiteX103" fmla="*/ 240172 w 602133"/>
              <a:gd name="connsiteY103" fmla="*/ 109165 h 460429"/>
              <a:gd name="connsiteX104" fmla="*/ 233719 w 602133"/>
              <a:gd name="connsiteY104" fmla="*/ 116533 h 460429"/>
              <a:gd name="connsiteX105" fmla="*/ 199150 w 602133"/>
              <a:gd name="connsiteY105" fmla="*/ 107783 h 460429"/>
              <a:gd name="connsiteX106" fmla="*/ 171034 w 602133"/>
              <a:gd name="connsiteY106" fmla="*/ 114230 h 460429"/>
              <a:gd name="connsiteX107" fmla="*/ 136004 w 602133"/>
              <a:gd name="connsiteY107" fmla="*/ 59429 h 460429"/>
              <a:gd name="connsiteX108" fmla="*/ 192697 w 602133"/>
              <a:gd name="connsiteY108" fmla="*/ 16140 h 460429"/>
              <a:gd name="connsiteX109" fmla="*/ 301511 w 602133"/>
              <a:gd name="connsiteY109" fmla="*/ 0 h 460429"/>
              <a:gd name="connsiteX110" fmla="*/ 366033 w 602133"/>
              <a:gd name="connsiteY110" fmla="*/ 64485 h 460429"/>
              <a:gd name="connsiteX111" fmla="*/ 301511 w 602133"/>
              <a:gd name="connsiteY111" fmla="*/ 128970 h 460429"/>
              <a:gd name="connsiteX112" fmla="*/ 236989 w 602133"/>
              <a:gd name="connsiteY112" fmla="*/ 64485 h 460429"/>
              <a:gd name="connsiteX113" fmla="*/ 301511 w 602133"/>
              <a:gd name="connsiteY113" fmla="*/ 0 h 4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2133" h="460429">
                <a:moveTo>
                  <a:pt x="279380" y="303917"/>
                </a:moveTo>
                <a:lnTo>
                  <a:pt x="329638" y="303917"/>
                </a:lnTo>
                <a:cubicBezTo>
                  <a:pt x="371596" y="303917"/>
                  <a:pt x="405716" y="337981"/>
                  <a:pt x="405716" y="379871"/>
                </a:cubicBezTo>
                <a:lnTo>
                  <a:pt x="405716" y="441555"/>
                </a:lnTo>
                <a:lnTo>
                  <a:pt x="405255" y="441555"/>
                </a:lnTo>
                <a:lnTo>
                  <a:pt x="401566" y="443857"/>
                </a:lnTo>
                <a:cubicBezTo>
                  <a:pt x="399261" y="444778"/>
                  <a:pt x="366985" y="460429"/>
                  <a:pt x="311195" y="460429"/>
                </a:cubicBezTo>
                <a:cubicBezTo>
                  <a:pt x="282608" y="460429"/>
                  <a:pt x="247566" y="456286"/>
                  <a:pt x="207452" y="443857"/>
                </a:cubicBezTo>
                <a:lnTo>
                  <a:pt x="203302" y="442476"/>
                </a:lnTo>
                <a:lnTo>
                  <a:pt x="203302" y="441555"/>
                </a:lnTo>
                <a:lnTo>
                  <a:pt x="203302" y="379871"/>
                </a:lnTo>
                <a:cubicBezTo>
                  <a:pt x="203302" y="337981"/>
                  <a:pt x="237422" y="303917"/>
                  <a:pt x="279380" y="303917"/>
                </a:cubicBezTo>
                <a:close/>
                <a:moveTo>
                  <a:pt x="378044" y="242690"/>
                </a:moveTo>
                <a:lnTo>
                  <a:pt x="428312" y="242690"/>
                </a:lnTo>
                <a:cubicBezTo>
                  <a:pt x="470279" y="242690"/>
                  <a:pt x="504406" y="276754"/>
                  <a:pt x="504406" y="318644"/>
                </a:cubicBezTo>
                <a:lnTo>
                  <a:pt x="504406" y="380329"/>
                </a:lnTo>
                <a:lnTo>
                  <a:pt x="503945" y="380329"/>
                </a:lnTo>
                <a:lnTo>
                  <a:pt x="499794" y="382630"/>
                </a:lnTo>
                <a:cubicBezTo>
                  <a:pt x="497950" y="383551"/>
                  <a:pt x="469357" y="397361"/>
                  <a:pt x="420011" y="399202"/>
                </a:cubicBezTo>
                <a:lnTo>
                  <a:pt x="420011" y="380329"/>
                </a:lnTo>
                <a:cubicBezTo>
                  <a:pt x="420011" y="339359"/>
                  <a:pt x="392801" y="304834"/>
                  <a:pt x="355446" y="293787"/>
                </a:cubicBezTo>
                <a:cubicBezTo>
                  <a:pt x="368820" y="280897"/>
                  <a:pt x="377583" y="262944"/>
                  <a:pt x="378044" y="242690"/>
                </a:cubicBezTo>
                <a:close/>
                <a:moveTo>
                  <a:pt x="175210" y="242690"/>
                </a:moveTo>
                <a:lnTo>
                  <a:pt x="225454" y="242690"/>
                </a:lnTo>
                <a:cubicBezTo>
                  <a:pt x="227298" y="242690"/>
                  <a:pt x="229142" y="243150"/>
                  <a:pt x="230986" y="243150"/>
                </a:cubicBezTo>
                <a:cubicBezTo>
                  <a:pt x="231447" y="262947"/>
                  <a:pt x="240205" y="280901"/>
                  <a:pt x="253573" y="293792"/>
                </a:cubicBezTo>
                <a:cubicBezTo>
                  <a:pt x="216235" y="304841"/>
                  <a:pt x="189038" y="339369"/>
                  <a:pt x="189038" y="380343"/>
                </a:cubicBezTo>
                <a:lnTo>
                  <a:pt x="189038" y="398758"/>
                </a:lnTo>
                <a:cubicBezTo>
                  <a:pt x="164146" y="397377"/>
                  <a:pt x="135567" y="392773"/>
                  <a:pt x="103300" y="382645"/>
                </a:cubicBezTo>
                <a:lnTo>
                  <a:pt x="99151" y="381264"/>
                </a:lnTo>
                <a:lnTo>
                  <a:pt x="98690" y="380343"/>
                </a:lnTo>
                <a:lnTo>
                  <a:pt x="98690" y="318652"/>
                </a:lnTo>
                <a:cubicBezTo>
                  <a:pt x="98690" y="276758"/>
                  <a:pt x="133262" y="242690"/>
                  <a:pt x="175210" y="242690"/>
                </a:cubicBezTo>
                <a:close/>
                <a:moveTo>
                  <a:pt x="76056" y="185090"/>
                </a:moveTo>
                <a:lnTo>
                  <a:pt x="126300" y="185090"/>
                </a:lnTo>
                <a:cubicBezTo>
                  <a:pt x="126760" y="204886"/>
                  <a:pt x="135058" y="222841"/>
                  <a:pt x="148886" y="235732"/>
                </a:cubicBezTo>
                <a:cubicBezTo>
                  <a:pt x="111549" y="246781"/>
                  <a:pt x="84353" y="281309"/>
                  <a:pt x="84353" y="322283"/>
                </a:cubicBezTo>
                <a:lnTo>
                  <a:pt x="84353" y="341158"/>
                </a:lnTo>
                <a:cubicBezTo>
                  <a:pt x="34571" y="339316"/>
                  <a:pt x="6453" y="325505"/>
                  <a:pt x="4609" y="324584"/>
                </a:cubicBezTo>
                <a:lnTo>
                  <a:pt x="461" y="322743"/>
                </a:lnTo>
                <a:lnTo>
                  <a:pt x="0" y="322743"/>
                </a:lnTo>
                <a:lnTo>
                  <a:pt x="0" y="261052"/>
                </a:lnTo>
                <a:cubicBezTo>
                  <a:pt x="0" y="219158"/>
                  <a:pt x="34110" y="185090"/>
                  <a:pt x="76056" y="185090"/>
                </a:cubicBezTo>
                <a:close/>
                <a:moveTo>
                  <a:pt x="476280" y="183239"/>
                </a:moveTo>
                <a:lnTo>
                  <a:pt x="526068" y="183239"/>
                </a:lnTo>
                <a:cubicBezTo>
                  <a:pt x="568019" y="183239"/>
                  <a:pt x="602133" y="217307"/>
                  <a:pt x="602133" y="259201"/>
                </a:cubicBezTo>
                <a:lnTo>
                  <a:pt x="602133" y="320432"/>
                </a:lnTo>
                <a:lnTo>
                  <a:pt x="601672" y="320432"/>
                </a:lnTo>
                <a:lnTo>
                  <a:pt x="597984" y="322733"/>
                </a:lnTo>
                <a:cubicBezTo>
                  <a:pt x="596140" y="323654"/>
                  <a:pt x="567558" y="337465"/>
                  <a:pt x="518231" y="339307"/>
                </a:cubicBezTo>
                <a:lnTo>
                  <a:pt x="518231" y="320432"/>
                </a:lnTo>
                <a:cubicBezTo>
                  <a:pt x="518231" y="279458"/>
                  <a:pt x="490571" y="244930"/>
                  <a:pt x="453691" y="233881"/>
                </a:cubicBezTo>
                <a:cubicBezTo>
                  <a:pt x="467060" y="220990"/>
                  <a:pt x="475358" y="203035"/>
                  <a:pt x="476280" y="183239"/>
                </a:cubicBezTo>
                <a:close/>
                <a:moveTo>
                  <a:pt x="304510" y="181462"/>
                </a:moveTo>
                <a:cubicBezTo>
                  <a:pt x="337221" y="181462"/>
                  <a:pt x="363739" y="208046"/>
                  <a:pt x="363739" y="240839"/>
                </a:cubicBezTo>
                <a:cubicBezTo>
                  <a:pt x="363739" y="273632"/>
                  <a:pt x="337221" y="300216"/>
                  <a:pt x="304510" y="300216"/>
                </a:cubicBezTo>
                <a:cubicBezTo>
                  <a:pt x="271799" y="300216"/>
                  <a:pt x="245281" y="273632"/>
                  <a:pt x="245281" y="240839"/>
                </a:cubicBezTo>
                <a:cubicBezTo>
                  <a:pt x="245281" y="208046"/>
                  <a:pt x="271799" y="181462"/>
                  <a:pt x="304510" y="181462"/>
                </a:cubicBezTo>
                <a:close/>
                <a:moveTo>
                  <a:pt x="274338" y="133116"/>
                </a:moveTo>
                <a:lnTo>
                  <a:pt x="328757" y="133116"/>
                </a:lnTo>
                <a:cubicBezTo>
                  <a:pt x="334753" y="133116"/>
                  <a:pt x="340287" y="134037"/>
                  <a:pt x="345821" y="134957"/>
                </a:cubicBezTo>
                <a:cubicBezTo>
                  <a:pt x="337981" y="145545"/>
                  <a:pt x="333369" y="158894"/>
                  <a:pt x="332447" y="172703"/>
                </a:cubicBezTo>
                <a:cubicBezTo>
                  <a:pt x="324145" y="169021"/>
                  <a:pt x="314461" y="166719"/>
                  <a:pt x="304776" y="166719"/>
                </a:cubicBezTo>
                <a:cubicBezTo>
                  <a:pt x="292324" y="166719"/>
                  <a:pt x="280794" y="169941"/>
                  <a:pt x="270648" y="175465"/>
                </a:cubicBezTo>
                <a:cubicBezTo>
                  <a:pt x="270648" y="160275"/>
                  <a:pt x="265575" y="146465"/>
                  <a:pt x="257274" y="134957"/>
                </a:cubicBezTo>
                <a:cubicBezTo>
                  <a:pt x="262808" y="134037"/>
                  <a:pt x="268342" y="133116"/>
                  <a:pt x="274338" y="133116"/>
                </a:cubicBezTo>
                <a:close/>
                <a:moveTo>
                  <a:pt x="402940" y="120160"/>
                </a:moveTo>
                <a:cubicBezTo>
                  <a:pt x="435681" y="120160"/>
                  <a:pt x="462427" y="146416"/>
                  <a:pt x="462427" y="179582"/>
                </a:cubicBezTo>
                <a:cubicBezTo>
                  <a:pt x="462427" y="212287"/>
                  <a:pt x="435681" y="238543"/>
                  <a:pt x="402940" y="238543"/>
                </a:cubicBezTo>
                <a:cubicBezTo>
                  <a:pt x="393717" y="238543"/>
                  <a:pt x="385416" y="236700"/>
                  <a:pt x="377577" y="233015"/>
                </a:cubicBezTo>
                <a:cubicBezTo>
                  <a:pt x="375271" y="209984"/>
                  <a:pt x="362359" y="190176"/>
                  <a:pt x="343452" y="178661"/>
                </a:cubicBezTo>
                <a:cubicBezTo>
                  <a:pt x="343913" y="145956"/>
                  <a:pt x="370198" y="120160"/>
                  <a:pt x="402940" y="120160"/>
                </a:cubicBezTo>
                <a:close/>
                <a:moveTo>
                  <a:pt x="200081" y="120160"/>
                </a:moveTo>
                <a:cubicBezTo>
                  <a:pt x="232823" y="120160"/>
                  <a:pt x="259569" y="146416"/>
                  <a:pt x="259569" y="179582"/>
                </a:cubicBezTo>
                <a:cubicBezTo>
                  <a:pt x="259569" y="180503"/>
                  <a:pt x="259569" y="181424"/>
                  <a:pt x="259569" y="182806"/>
                </a:cubicBezTo>
                <a:cubicBezTo>
                  <a:pt x="244812" y="193861"/>
                  <a:pt x="234667" y="210444"/>
                  <a:pt x="231900" y="229791"/>
                </a:cubicBezTo>
                <a:cubicBezTo>
                  <a:pt x="222677" y="235319"/>
                  <a:pt x="212071" y="238543"/>
                  <a:pt x="200081" y="238543"/>
                </a:cubicBezTo>
                <a:cubicBezTo>
                  <a:pt x="167340" y="238543"/>
                  <a:pt x="140594" y="212287"/>
                  <a:pt x="140594" y="179582"/>
                </a:cubicBezTo>
                <a:cubicBezTo>
                  <a:pt x="140594" y="146416"/>
                  <a:pt x="167340" y="120160"/>
                  <a:pt x="200081" y="120160"/>
                </a:cubicBezTo>
                <a:close/>
                <a:moveTo>
                  <a:pt x="101428" y="62190"/>
                </a:moveTo>
                <a:cubicBezTo>
                  <a:pt x="133688" y="62190"/>
                  <a:pt x="160418" y="88426"/>
                  <a:pt x="160879" y="120646"/>
                </a:cubicBezTo>
                <a:cubicBezTo>
                  <a:pt x="141984" y="132154"/>
                  <a:pt x="128619" y="152406"/>
                  <a:pt x="126315" y="175421"/>
                </a:cubicBezTo>
                <a:cubicBezTo>
                  <a:pt x="118941" y="178643"/>
                  <a:pt x="110185" y="180944"/>
                  <a:pt x="101428" y="180944"/>
                </a:cubicBezTo>
                <a:cubicBezTo>
                  <a:pt x="68708" y="180944"/>
                  <a:pt x="41978" y="154247"/>
                  <a:pt x="41978" y="121567"/>
                </a:cubicBezTo>
                <a:cubicBezTo>
                  <a:pt x="41978" y="88887"/>
                  <a:pt x="68708" y="62190"/>
                  <a:pt x="101428" y="62190"/>
                </a:cubicBezTo>
                <a:close/>
                <a:moveTo>
                  <a:pt x="500695" y="60339"/>
                </a:moveTo>
                <a:cubicBezTo>
                  <a:pt x="533882" y="60339"/>
                  <a:pt x="560154" y="87036"/>
                  <a:pt x="560154" y="119716"/>
                </a:cubicBezTo>
                <a:cubicBezTo>
                  <a:pt x="560154" y="152396"/>
                  <a:pt x="533882" y="179093"/>
                  <a:pt x="500695" y="179093"/>
                </a:cubicBezTo>
                <a:cubicBezTo>
                  <a:pt x="491938" y="179093"/>
                  <a:pt x="483180" y="176792"/>
                  <a:pt x="475805" y="173570"/>
                </a:cubicBezTo>
                <a:cubicBezTo>
                  <a:pt x="473501" y="150095"/>
                  <a:pt x="460134" y="130303"/>
                  <a:pt x="441697" y="118795"/>
                </a:cubicBezTo>
                <a:cubicBezTo>
                  <a:pt x="442158" y="86575"/>
                  <a:pt x="468431" y="60339"/>
                  <a:pt x="500695" y="60339"/>
                </a:cubicBezTo>
                <a:close/>
                <a:moveTo>
                  <a:pt x="413085" y="16140"/>
                </a:moveTo>
                <a:cubicBezTo>
                  <a:pt x="438441" y="16140"/>
                  <a:pt x="460571" y="31794"/>
                  <a:pt x="468869" y="55274"/>
                </a:cubicBezTo>
                <a:cubicBezTo>
                  <a:pt x="446279" y="66324"/>
                  <a:pt x="431526" y="87962"/>
                  <a:pt x="429221" y="112824"/>
                </a:cubicBezTo>
                <a:cubicBezTo>
                  <a:pt x="422766" y="110522"/>
                  <a:pt x="412624" y="107760"/>
                  <a:pt x="402020" y="107760"/>
                </a:cubicBezTo>
                <a:cubicBezTo>
                  <a:pt x="390956" y="107760"/>
                  <a:pt x="380352" y="110062"/>
                  <a:pt x="370670" y="115126"/>
                </a:cubicBezTo>
                <a:cubicBezTo>
                  <a:pt x="367904" y="112364"/>
                  <a:pt x="365599" y="109141"/>
                  <a:pt x="363294" y="105918"/>
                </a:cubicBezTo>
                <a:cubicBezTo>
                  <a:pt x="372054" y="93487"/>
                  <a:pt x="376664" y="78754"/>
                  <a:pt x="376664" y="63561"/>
                </a:cubicBezTo>
                <a:cubicBezTo>
                  <a:pt x="376664" y="53432"/>
                  <a:pt x="374359" y="43764"/>
                  <a:pt x="370670" y="34556"/>
                </a:cubicBezTo>
                <a:cubicBezTo>
                  <a:pt x="381735" y="22586"/>
                  <a:pt x="396949" y="16140"/>
                  <a:pt x="413085" y="16140"/>
                </a:cubicBezTo>
                <a:close/>
                <a:moveTo>
                  <a:pt x="192697" y="16140"/>
                </a:moveTo>
                <a:cubicBezTo>
                  <a:pt x="207447" y="16140"/>
                  <a:pt x="221274" y="21206"/>
                  <a:pt x="231875" y="31337"/>
                </a:cubicBezTo>
                <a:cubicBezTo>
                  <a:pt x="227266" y="41008"/>
                  <a:pt x="224501" y="52060"/>
                  <a:pt x="224501" y="63573"/>
                </a:cubicBezTo>
                <a:cubicBezTo>
                  <a:pt x="224501" y="80152"/>
                  <a:pt x="230032" y="96270"/>
                  <a:pt x="240172" y="109165"/>
                </a:cubicBezTo>
                <a:cubicBezTo>
                  <a:pt x="238328" y="111928"/>
                  <a:pt x="236024" y="114230"/>
                  <a:pt x="233719" y="116533"/>
                </a:cubicBezTo>
                <a:cubicBezTo>
                  <a:pt x="223118" y="111007"/>
                  <a:pt x="211134" y="107783"/>
                  <a:pt x="199150" y="107783"/>
                </a:cubicBezTo>
                <a:cubicBezTo>
                  <a:pt x="189010" y="107783"/>
                  <a:pt x="177948" y="111467"/>
                  <a:pt x="171034" y="114230"/>
                </a:cubicBezTo>
                <a:cubicBezTo>
                  <a:pt x="168729" y="91204"/>
                  <a:pt x="155824" y="70942"/>
                  <a:pt x="136004" y="59429"/>
                </a:cubicBezTo>
                <a:cubicBezTo>
                  <a:pt x="142457" y="34100"/>
                  <a:pt x="165964" y="16140"/>
                  <a:pt x="192697" y="16140"/>
                </a:cubicBezTo>
                <a:close/>
                <a:moveTo>
                  <a:pt x="301511" y="0"/>
                </a:moveTo>
                <a:cubicBezTo>
                  <a:pt x="337146" y="0"/>
                  <a:pt x="366033" y="28871"/>
                  <a:pt x="366033" y="64485"/>
                </a:cubicBezTo>
                <a:cubicBezTo>
                  <a:pt x="366033" y="100099"/>
                  <a:pt x="337146" y="128970"/>
                  <a:pt x="301511" y="128970"/>
                </a:cubicBezTo>
                <a:cubicBezTo>
                  <a:pt x="265876" y="128970"/>
                  <a:pt x="236989" y="100099"/>
                  <a:pt x="236989" y="64485"/>
                </a:cubicBezTo>
                <a:cubicBezTo>
                  <a:pt x="236989" y="28871"/>
                  <a:pt x="265876" y="0"/>
                  <a:pt x="301511" y="0"/>
                </a:cubicBezTo>
                <a:close/>
              </a:path>
            </a:pathLst>
          </a:custGeom>
          <a:solidFill>
            <a:srgbClr val="004B7D"/>
          </a:solidFill>
          <a:ln>
            <a:noFill/>
          </a:ln>
        </p:spPr>
      </p:sp>
      <p:pic>
        <p:nvPicPr>
          <p:cNvPr id="33794" name="Picture 2" descr="https://timgsa.baidu.com/timg?image&amp;quality=80&amp;size=b9999_10000&amp;sec=1524981143&amp;di=a0926d25520e2d7ddf057f6a1634a979&amp;imgtype=jpg&amp;er=1&amp;src=http%3A%2F%2Fimg.juimg.com%2Ftuku%2Fyulantu%2F110513%2F6439-11051304421296.jpg">
            <a:extLst>
              <a:ext uri="{FF2B5EF4-FFF2-40B4-BE49-F238E27FC236}">
                <a16:creationId xmlns:a16="http://schemas.microsoft.com/office/drawing/2014/main" id="{2C6DE970-28C6-486D-988C-E69DD433C8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00" b="100000" l="10000" r="100000">
                        <a14:foregroundMark x1="43521" y1="16000" x2="43521" y2="16000"/>
                        <a14:foregroundMark x1="35211" y1="17700" x2="43099" y2="12300"/>
                        <a14:foregroundMark x1="31831" y1="15300" x2="31408" y2="21900"/>
                        <a14:foregroundMark x1="29296" y1="20600" x2="31408" y2="18200"/>
                        <a14:foregroundMark x1="29296" y1="21900" x2="29296" y2="21900"/>
                        <a14:foregroundMark x1="30000" y1="22800" x2="30000" y2="22800"/>
                        <a14:foregroundMark x1="53803" y1="18200" x2="53803" y2="18200"/>
                        <a14:foregroundMark x1="35493" y1="11100" x2="35493" y2="11100"/>
                        <a14:foregroundMark x1="33099" y1="12600" x2="33099" y2="12600"/>
                        <a14:foregroundMark x1="42113" y1="9900" x2="42113" y2="9900"/>
                        <a14:foregroundMark x1="47887" y1="9200" x2="47887" y2="9200"/>
                        <a14:backgroundMark x1="87887" y1="87100" x2="87887" y2="871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85642" y="870463"/>
            <a:ext cx="4219575"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F820D7AB-EC39-4A18-BB10-3D30D68444BF}"/>
              </a:ext>
            </a:extLst>
          </p:cNvPr>
          <p:cNvSpPr/>
          <p:nvPr/>
        </p:nvSpPr>
        <p:spPr>
          <a:xfrm>
            <a:off x="2113187" y="2057461"/>
            <a:ext cx="7175956" cy="685893"/>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是</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发动员工参与企业安全管理</a:t>
            </a:r>
            <a:r>
              <a:rPr lang="zh-CN" altLang="en-US" dirty="0">
                <a:latin typeface="微软雅黑" panose="020B0503020204020204" pitchFamily="34" charset="-122"/>
                <a:ea typeface="微软雅黑" panose="020B0503020204020204" pitchFamily="34" charset="-122"/>
                <a:cs typeface="Lucida Sans Unicode" panose="020B0602030504020204" charset="0"/>
              </a:rPr>
              <a:t>的好形势，是加强安全生产、减少事故发生的有效手段</a:t>
            </a:r>
            <a:endParaRPr lang="zh-CN" altLang="en-US" dirty="0">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E190DF8B-22A3-4902-8F17-6924D37B746D}"/>
              </a:ext>
            </a:extLst>
          </p:cNvPr>
          <p:cNvSpPr/>
          <p:nvPr/>
        </p:nvSpPr>
        <p:spPr>
          <a:xfrm>
            <a:off x="2113187" y="3005689"/>
            <a:ext cx="7175956" cy="378117"/>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 是</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科学技术发展</a:t>
            </a:r>
            <a:r>
              <a:rPr lang="zh-CN" altLang="en-US" dirty="0">
                <a:latin typeface="微软雅黑" panose="020B0503020204020204" pitchFamily="34" charset="-122"/>
                <a:ea typeface="微软雅黑" panose="020B0503020204020204" pitchFamily="34" charset="-122"/>
                <a:cs typeface="Lucida Sans Unicode" panose="020B0602030504020204" charset="0"/>
              </a:rPr>
              <a:t>对安全生产提出的必然要求</a:t>
            </a:r>
            <a:endParaRPr lang="zh-CN" altLang="en-US" dirty="0">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EB329B10-DA93-41E1-8389-E0B4C2696679}"/>
              </a:ext>
            </a:extLst>
          </p:cNvPr>
          <p:cNvSpPr/>
          <p:nvPr/>
        </p:nvSpPr>
        <p:spPr>
          <a:xfrm>
            <a:off x="2113187" y="3842263"/>
            <a:ext cx="6218013" cy="685893"/>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是班组安全建设的</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一种有效形式</a:t>
            </a:r>
            <a:r>
              <a:rPr lang="zh-CN" altLang="en-US" dirty="0">
                <a:latin typeface="微软雅黑" panose="020B0503020204020204" pitchFamily="34" charset="-122"/>
                <a:ea typeface="微软雅黑" panose="020B0503020204020204" pitchFamily="34" charset="-122"/>
                <a:cs typeface="Lucida Sans Unicode" panose="020B0602030504020204" charset="0"/>
              </a:rPr>
              <a:t>，也是迅速改变目前班组事故多发状况的需要</a:t>
            </a:r>
            <a:endParaRPr lang="zh-CN" altLang="en-US" dirty="0">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FC32B48B-EEF7-4CB6-8000-72F89C6D2F8F}"/>
              </a:ext>
            </a:extLst>
          </p:cNvPr>
          <p:cNvSpPr/>
          <p:nvPr/>
        </p:nvSpPr>
        <p:spPr>
          <a:xfrm>
            <a:off x="2113187" y="4986613"/>
            <a:ext cx="6072870" cy="685893"/>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是新形势下不断提高班组和员工自我保护意识与行为能力的</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有效措施</a:t>
            </a:r>
          </a:p>
        </p:txBody>
      </p:sp>
      <p:sp>
        <p:nvSpPr>
          <p:cNvPr id="7" name="矩形 6">
            <a:extLst>
              <a:ext uri="{FF2B5EF4-FFF2-40B4-BE49-F238E27FC236}">
                <a16:creationId xmlns:a16="http://schemas.microsoft.com/office/drawing/2014/main" id="{35DBEDD7-DF80-4BD8-8B78-B0CBD40D994A}"/>
              </a:ext>
            </a:extLst>
          </p:cNvPr>
          <p:cNvSpPr/>
          <p:nvPr/>
        </p:nvSpPr>
        <p:spPr>
          <a:xfrm>
            <a:off x="1816644" y="3842263"/>
            <a:ext cx="45719" cy="2579875"/>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7">
            <a:extLst>
              <a:ext uri="{FF2B5EF4-FFF2-40B4-BE49-F238E27FC236}">
                <a16:creationId xmlns:a16="http://schemas.microsoft.com/office/drawing/2014/main" id="{0D705C44-FDBF-44C1-8C44-F0538727FC8C}"/>
              </a:ext>
            </a:extLst>
          </p:cNvPr>
          <p:cNvSpPr/>
          <p:nvPr/>
        </p:nvSpPr>
        <p:spPr>
          <a:xfrm>
            <a:off x="1419870" y="5879924"/>
            <a:ext cx="6766187" cy="45719"/>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284250144"/>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创建安全合格班组</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D64B4BF-2B17-43AA-9329-96E66D19CE9D}"/>
              </a:ext>
            </a:extLst>
          </p:cNvPr>
          <p:cNvSpPr/>
          <p:nvPr/>
        </p:nvSpPr>
        <p:spPr>
          <a:xfrm>
            <a:off x="2113187" y="1444563"/>
            <a:ext cx="4190571" cy="400110"/>
          </a:xfrm>
          <a:prstGeom prst="rect">
            <a:avLst/>
          </a:prstGeom>
        </p:spPr>
        <p:txBody>
          <a:bodyPr wrap="none">
            <a:spAutoFit/>
          </a:bodyPr>
          <a:lstStyle/>
          <a:p>
            <a:r>
              <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、创建安全合格班组的条件和标准</a:t>
            </a:r>
            <a:endParaRPr lang="zh-CN" altLang="en-US" sz="2000" dirty="0">
              <a:solidFill>
                <a:srgbClr val="004B7D"/>
              </a:solidFill>
              <a:latin typeface="微软雅黑" panose="020B0503020204020204" pitchFamily="34" charset="-122"/>
              <a:ea typeface="微软雅黑" panose="020B0503020204020204" pitchFamily="34" charset="-122"/>
            </a:endParaRPr>
          </a:p>
        </p:txBody>
      </p:sp>
      <p:sp>
        <p:nvSpPr>
          <p:cNvPr id="17" name="crowd-of-users_33887">
            <a:extLst>
              <a:ext uri="{FF2B5EF4-FFF2-40B4-BE49-F238E27FC236}">
                <a16:creationId xmlns:a16="http://schemas.microsoft.com/office/drawing/2014/main" id="{522CDEF2-6DAB-4A83-96F4-DF0D33E30B91}"/>
              </a:ext>
            </a:extLst>
          </p:cNvPr>
          <p:cNvSpPr>
            <a:spLocks noChangeAspect="1"/>
          </p:cNvSpPr>
          <p:nvPr/>
        </p:nvSpPr>
        <p:spPr bwMode="auto">
          <a:xfrm>
            <a:off x="1371244" y="1340235"/>
            <a:ext cx="609685" cy="608764"/>
          </a:xfrm>
          <a:custGeom>
            <a:avLst/>
            <a:gdLst>
              <a:gd name="connsiteX0" fmla="*/ 402120 w 607639"/>
              <a:gd name="connsiteY0" fmla="*/ 85874 h 606722"/>
              <a:gd name="connsiteX1" fmla="*/ 607639 w 607639"/>
              <a:gd name="connsiteY1" fmla="*/ 342965 h 606722"/>
              <a:gd name="connsiteX2" fmla="*/ 343375 w 607639"/>
              <a:gd name="connsiteY2" fmla="*/ 606722 h 606722"/>
              <a:gd name="connsiteX3" fmla="*/ 85965 w 607639"/>
              <a:gd name="connsiteY3" fmla="*/ 401529 h 606722"/>
              <a:gd name="connsiteX4" fmla="*/ 91128 w 607639"/>
              <a:gd name="connsiteY4" fmla="*/ 379223 h 606722"/>
              <a:gd name="connsiteX5" fmla="*/ 111777 w 607639"/>
              <a:gd name="connsiteY5" fmla="*/ 369270 h 606722"/>
              <a:gd name="connsiteX6" fmla="*/ 369811 w 607639"/>
              <a:gd name="connsiteY6" fmla="*/ 369270 h 606722"/>
              <a:gd name="connsiteX7" fmla="*/ 369811 w 607639"/>
              <a:gd name="connsiteY7" fmla="*/ 111645 h 606722"/>
              <a:gd name="connsiteX8" fmla="*/ 379779 w 607639"/>
              <a:gd name="connsiteY8" fmla="*/ 91028 h 606722"/>
              <a:gd name="connsiteX9" fmla="*/ 402120 w 607639"/>
              <a:gd name="connsiteY9" fmla="*/ 85874 h 606722"/>
              <a:gd name="connsiteX10" fmla="*/ 290615 w 607639"/>
              <a:gd name="connsiteY10" fmla="*/ 0 h 606722"/>
              <a:gd name="connsiteX11" fmla="*/ 317051 w 607639"/>
              <a:gd name="connsiteY11" fmla="*/ 26394 h 606722"/>
              <a:gd name="connsiteX12" fmla="*/ 317051 w 607639"/>
              <a:gd name="connsiteY12" fmla="*/ 290163 h 606722"/>
              <a:gd name="connsiteX13" fmla="*/ 290615 w 607639"/>
              <a:gd name="connsiteY13" fmla="*/ 316557 h 606722"/>
              <a:gd name="connsiteX14" fmla="*/ 26436 w 607639"/>
              <a:gd name="connsiteY14" fmla="*/ 316557 h 606722"/>
              <a:gd name="connsiteX15" fmla="*/ 0 w 607639"/>
              <a:gd name="connsiteY15" fmla="*/ 290163 h 606722"/>
              <a:gd name="connsiteX16" fmla="*/ 290615 w 607639"/>
              <a:gd name="connsiteY1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7639" h="606722">
                <a:moveTo>
                  <a:pt x="402120" y="85874"/>
                </a:moveTo>
                <a:cubicBezTo>
                  <a:pt x="523082" y="113333"/>
                  <a:pt x="607639" y="218996"/>
                  <a:pt x="607639" y="342965"/>
                </a:cubicBezTo>
                <a:cubicBezTo>
                  <a:pt x="607639" y="488352"/>
                  <a:pt x="489081" y="606722"/>
                  <a:pt x="343375" y="606722"/>
                </a:cubicBezTo>
                <a:cubicBezTo>
                  <a:pt x="219388" y="606722"/>
                  <a:pt x="113469" y="522299"/>
                  <a:pt x="85965" y="401529"/>
                </a:cubicBezTo>
                <a:cubicBezTo>
                  <a:pt x="84185" y="393708"/>
                  <a:pt x="86054" y="385533"/>
                  <a:pt x="91128" y="379223"/>
                </a:cubicBezTo>
                <a:cubicBezTo>
                  <a:pt x="96112" y="373002"/>
                  <a:pt x="103767" y="369270"/>
                  <a:pt x="111777" y="369270"/>
                </a:cubicBezTo>
                <a:lnTo>
                  <a:pt x="369811" y="369270"/>
                </a:lnTo>
                <a:lnTo>
                  <a:pt x="369811" y="111645"/>
                </a:lnTo>
                <a:cubicBezTo>
                  <a:pt x="369811" y="103647"/>
                  <a:pt x="373549" y="96004"/>
                  <a:pt x="379779" y="91028"/>
                </a:cubicBezTo>
                <a:cubicBezTo>
                  <a:pt x="386099" y="86051"/>
                  <a:pt x="394377" y="84185"/>
                  <a:pt x="402120" y="85874"/>
                </a:cubicBezTo>
                <a:close/>
                <a:moveTo>
                  <a:pt x="290615" y="0"/>
                </a:moveTo>
                <a:cubicBezTo>
                  <a:pt x="305213" y="0"/>
                  <a:pt x="317051" y="11820"/>
                  <a:pt x="317051" y="26394"/>
                </a:cubicBezTo>
                <a:lnTo>
                  <a:pt x="317051" y="290163"/>
                </a:lnTo>
                <a:cubicBezTo>
                  <a:pt x="317051" y="304737"/>
                  <a:pt x="305213" y="316557"/>
                  <a:pt x="290615" y="316557"/>
                </a:cubicBezTo>
                <a:lnTo>
                  <a:pt x="26436" y="316557"/>
                </a:lnTo>
                <a:cubicBezTo>
                  <a:pt x="11838" y="316557"/>
                  <a:pt x="0" y="304737"/>
                  <a:pt x="0" y="290163"/>
                </a:cubicBezTo>
                <a:cubicBezTo>
                  <a:pt x="0" y="130196"/>
                  <a:pt x="130399" y="0"/>
                  <a:pt x="290615" y="0"/>
                </a:cubicBezTo>
                <a:close/>
              </a:path>
            </a:pathLst>
          </a:custGeom>
          <a:solidFill>
            <a:srgbClr val="004B7D"/>
          </a:solidFill>
          <a:ln>
            <a:noFill/>
          </a:ln>
        </p:spPr>
        <p:txBody>
          <a:bodyPr/>
          <a:lstStyle/>
          <a:p>
            <a:endParaRPr lang="zh-CN" altLang="en-US"/>
          </a:p>
        </p:txBody>
      </p:sp>
      <p:sp>
        <p:nvSpPr>
          <p:cNvPr id="2" name="矩形 1">
            <a:extLst>
              <a:ext uri="{FF2B5EF4-FFF2-40B4-BE49-F238E27FC236}">
                <a16:creationId xmlns:a16="http://schemas.microsoft.com/office/drawing/2014/main" id="{FAA73BF5-EBFF-4DC7-B10D-B20461D089A3}"/>
              </a:ext>
            </a:extLst>
          </p:cNvPr>
          <p:cNvSpPr/>
          <p:nvPr/>
        </p:nvSpPr>
        <p:spPr>
          <a:xfrm>
            <a:off x="2113187" y="3571696"/>
            <a:ext cx="9512756" cy="1946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矩形 18">
            <a:extLst>
              <a:ext uri="{FF2B5EF4-FFF2-40B4-BE49-F238E27FC236}">
                <a16:creationId xmlns:a16="http://schemas.microsoft.com/office/drawing/2014/main" id="{D4C33AD6-C442-489D-A6E5-D6FB541FAE6F}"/>
              </a:ext>
            </a:extLst>
          </p:cNvPr>
          <p:cNvSpPr/>
          <p:nvPr/>
        </p:nvSpPr>
        <p:spPr>
          <a:xfrm>
            <a:off x="2245445" y="3975424"/>
            <a:ext cx="2721202" cy="378117"/>
          </a:xfrm>
          <a:prstGeom prst="rect">
            <a:avLst/>
          </a:prstGeom>
        </p:spPr>
        <p:txBody>
          <a:bodyPr wrap="square">
            <a:spAutoFit/>
          </a:bodyPr>
          <a:lstStyle/>
          <a:p>
            <a:pPr>
              <a:lnSpc>
                <a:spcPts val="2400"/>
              </a:lnSpc>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1</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）、实行目标管理</a:t>
            </a:r>
          </a:p>
        </p:txBody>
      </p:sp>
      <p:sp>
        <p:nvSpPr>
          <p:cNvPr id="23" name="矩形 22">
            <a:extLst>
              <a:ext uri="{FF2B5EF4-FFF2-40B4-BE49-F238E27FC236}">
                <a16:creationId xmlns:a16="http://schemas.microsoft.com/office/drawing/2014/main" id="{805C3C72-425E-4029-BE13-62B5A86F96BD}"/>
              </a:ext>
            </a:extLst>
          </p:cNvPr>
          <p:cNvSpPr/>
          <p:nvPr/>
        </p:nvSpPr>
        <p:spPr>
          <a:xfrm>
            <a:off x="2432501" y="4459935"/>
            <a:ext cx="9512756" cy="753220"/>
          </a:xfrm>
          <a:prstGeom prst="rect">
            <a:avLst/>
          </a:prstGeom>
        </p:spPr>
        <p:txBody>
          <a:bodyPr wrap="square">
            <a:spAutoFit/>
          </a:bodyPr>
          <a:lstStyle/>
          <a:p>
            <a:pPr marL="285750" indent="-285750">
              <a:lnSpc>
                <a:spcPts val="27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班组每个成员要了解本企业、本班组的安全生产目标及实现目标的主要措施</a:t>
            </a:r>
          </a:p>
          <a:p>
            <a:pPr marL="285750" indent="-285750">
              <a:lnSpc>
                <a:spcPts val="27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班组能够运用现代安全管理方法，从自身做起，实现安全目标</a:t>
            </a:r>
          </a:p>
        </p:txBody>
      </p:sp>
      <p:pic>
        <p:nvPicPr>
          <p:cNvPr id="34818" name="Picture 2" descr="https://timgsa.baidu.com/timg?image&amp;quality=80&amp;size=b9999_10000&amp;sec=1524386717317&amp;di=a2179d3fd977dc456d931b87622e2ee1&amp;imgtype=0&amp;src=http%3A%2F%2Fimg.taopic.com%2Fuploads%2Fallimg%2F120708%2F201800-120FP135569.jpg">
            <a:extLst>
              <a:ext uri="{FF2B5EF4-FFF2-40B4-BE49-F238E27FC236}">
                <a16:creationId xmlns:a16="http://schemas.microsoft.com/office/drawing/2014/main" id="{FCE044DC-4EFC-492D-BB16-B43694A4A5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00" b="96500" l="3298" r="100000">
                        <a14:foregroundMark x1="50375" y1="8500" x2="50375" y2="8500"/>
                        <a14:foregroundMark x1="46177" y1="10200" x2="52624" y2="7000"/>
                        <a14:foregroundMark x1="36432" y1="18000" x2="36432" y2="18000"/>
                        <a14:foregroundMark x1="36432" y1="16900" x2="36432" y2="169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0400" y="2453773"/>
            <a:ext cx="3043288" cy="456334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F820D7AB-EC39-4A18-BB10-3D30D68444BF}"/>
              </a:ext>
            </a:extLst>
          </p:cNvPr>
          <p:cNvSpPr/>
          <p:nvPr/>
        </p:nvSpPr>
        <p:spPr>
          <a:xfrm>
            <a:off x="2113187" y="2057461"/>
            <a:ext cx="9512756" cy="1301447"/>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开展创建安全合格班组活动的目的</a:t>
            </a:r>
            <a:r>
              <a:rPr lang="zh-CN" altLang="en-US" dirty="0">
                <a:latin typeface="微软雅黑" panose="020B0503020204020204" pitchFamily="34" charset="-122"/>
                <a:ea typeface="微软雅黑" panose="020B0503020204020204" pitchFamily="34" charset="-122"/>
                <a:cs typeface="Lucida Sans Unicode" panose="020B0602030504020204" charset="0"/>
              </a:rPr>
              <a:t>，是提高广大员工自防自保的能力，增强员工群体的安全意识和安全技术水平，把班组变成一个安全、舒适的工作场所。</a:t>
            </a:r>
            <a:endParaRPr lang="en-US" altLang="zh-CN" dirty="0">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Lucida Sans Unicode" panose="020B0602030504020204" charset="0"/>
              </a:rPr>
              <a:t>安全合格班组的条件和标准，不同的行业因其自身的生产特点，不可能完全统一，</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但是具有共性内容、共同条件</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p>
        </p:txBody>
      </p:sp>
    </p:spTree>
    <p:extLst>
      <p:ext uri="{BB962C8B-B14F-4D97-AF65-F5344CB8AC3E}">
        <p14:creationId xmlns:p14="http://schemas.microsoft.com/office/powerpoint/2010/main" val="1023983092"/>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创建安全合格班组</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D64B4BF-2B17-43AA-9329-96E66D19CE9D}"/>
              </a:ext>
            </a:extLst>
          </p:cNvPr>
          <p:cNvSpPr/>
          <p:nvPr/>
        </p:nvSpPr>
        <p:spPr>
          <a:xfrm>
            <a:off x="2113187" y="1444563"/>
            <a:ext cx="4190571" cy="400110"/>
          </a:xfrm>
          <a:prstGeom prst="rect">
            <a:avLst/>
          </a:prstGeom>
        </p:spPr>
        <p:txBody>
          <a:bodyPr wrap="none">
            <a:spAutoFit/>
          </a:bodyPr>
          <a:lstStyle/>
          <a:p>
            <a:r>
              <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、创建安全合格班组的条件和标准</a:t>
            </a:r>
            <a:endParaRPr lang="zh-CN" altLang="en-US" sz="2000" dirty="0">
              <a:solidFill>
                <a:srgbClr val="004B7D"/>
              </a:solidFill>
              <a:latin typeface="微软雅黑" panose="020B0503020204020204" pitchFamily="34" charset="-122"/>
              <a:ea typeface="微软雅黑" panose="020B0503020204020204" pitchFamily="34" charset="-122"/>
            </a:endParaRPr>
          </a:p>
        </p:txBody>
      </p:sp>
      <p:sp>
        <p:nvSpPr>
          <p:cNvPr id="17" name="crowd-of-users_33887">
            <a:extLst>
              <a:ext uri="{FF2B5EF4-FFF2-40B4-BE49-F238E27FC236}">
                <a16:creationId xmlns:a16="http://schemas.microsoft.com/office/drawing/2014/main" id="{522CDEF2-6DAB-4A83-96F4-DF0D33E30B91}"/>
              </a:ext>
            </a:extLst>
          </p:cNvPr>
          <p:cNvSpPr>
            <a:spLocks noChangeAspect="1"/>
          </p:cNvSpPr>
          <p:nvPr/>
        </p:nvSpPr>
        <p:spPr bwMode="auto">
          <a:xfrm>
            <a:off x="1371244" y="1340235"/>
            <a:ext cx="609685" cy="608764"/>
          </a:xfrm>
          <a:custGeom>
            <a:avLst/>
            <a:gdLst>
              <a:gd name="connsiteX0" fmla="*/ 402120 w 607639"/>
              <a:gd name="connsiteY0" fmla="*/ 85874 h 606722"/>
              <a:gd name="connsiteX1" fmla="*/ 607639 w 607639"/>
              <a:gd name="connsiteY1" fmla="*/ 342965 h 606722"/>
              <a:gd name="connsiteX2" fmla="*/ 343375 w 607639"/>
              <a:gd name="connsiteY2" fmla="*/ 606722 h 606722"/>
              <a:gd name="connsiteX3" fmla="*/ 85965 w 607639"/>
              <a:gd name="connsiteY3" fmla="*/ 401529 h 606722"/>
              <a:gd name="connsiteX4" fmla="*/ 91128 w 607639"/>
              <a:gd name="connsiteY4" fmla="*/ 379223 h 606722"/>
              <a:gd name="connsiteX5" fmla="*/ 111777 w 607639"/>
              <a:gd name="connsiteY5" fmla="*/ 369270 h 606722"/>
              <a:gd name="connsiteX6" fmla="*/ 369811 w 607639"/>
              <a:gd name="connsiteY6" fmla="*/ 369270 h 606722"/>
              <a:gd name="connsiteX7" fmla="*/ 369811 w 607639"/>
              <a:gd name="connsiteY7" fmla="*/ 111645 h 606722"/>
              <a:gd name="connsiteX8" fmla="*/ 379779 w 607639"/>
              <a:gd name="connsiteY8" fmla="*/ 91028 h 606722"/>
              <a:gd name="connsiteX9" fmla="*/ 402120 w 607639"/>
              <a:gd name="connsiteY9" fmla="*/ 85874 h 606722"/>
              <a:gd name="connsiteX10" fmla="*/ 290615 w 607639"/>
              <a:gd name="connsiteY10" fmla="*/ 0 h 606722"/>
              <a:gd name="connsiteX11" fmla="*/ 317051 w 607639"/>
              <a:gd name="connsiteY11" fmla="*/ 26394 h 606722"/>
              <a:gd name="connsiteX12" fmla="*/ 317051 w 607639"/>
              <a:gd name="connsiteY12" fmla="*/ 290163 h 606722"/>
              <a:gd name="connsiteX13" fmla="*/ 290615 w 607639"/>
              <a:gd name="connsiteY13" fmla="*/ 316557 h 606722"/>
              <a:gd name="connsiteX14" fmla="*/ 26436 w 607639"/>
              <a:gd name="connsiteY14" fmla="*/ 316557 h 606722"/>
              <a:gd name="connsiteX15" fmla="*/ 0 w 607639"/>
              <a:gd name="connsiteY15" fmla="*/ 290163 h 606722"/>
              <a:gd name="connsiteX16" fmla="*/ 290615 w 607639"/>
              <a:gd name="connsiteY1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7639" h="606722">
                <a:moveTo>
                  <a:pt x="402120" y="85874"/>
                </a:moveTo>
                <a:cubicBezTo>
                  <a:pt x="523082" y="113333"/>
                  <a:pt x="607639" y="218996"/>
                  <a:pt x="607639" y="342965"/>
                </a:cubicBezTo>
                <a:cubicBezTo>
                  <a:pt x="607639" y="488352"/>
                  <a:pt x="489081" y="606722"/>
                  <a:pt x="343375" y="606722"/>
                </a:cubicBezTo>
                <a:cubicBezTo>
                  <a:pt x="219388" y="606722"/>
                  <a:pt x="113469" y="522299"/>
                  <a:pt x="85965" y="401529"/>
                </a:cubicBezTo>
                <a:cubicBezTo>
                  <a:pt x="84185" y="393708"/>
                  <a:pt x="86054" y="385533"/>
                  <a:pt x="91128" y="379223"/>
                </a:cubicBezTo>
                <a:cubicBezTo>
                  <a:pt x="96112" y="373002"/>
                  <a:pt x="103767" y="369270"/>
                  <a:pt x="111777" y="369270"/>
                </a:cubicBezTo>
                <a:lnTo>
                  <a:pt x="369811" y="369270"/>
                </a:lnTo>
                <a:lnTo>
                  <a:pt x="369811" y="111645"/>
                </a:lnTo>
                <a:cubicBezTo>
                  <a:pt x="369811" y="103647"/>
                  <a:pt x="373549" y="96004"/>
                  <a:pt x="379779" y="91028"/>
                </a:cubicBezTo>
                <a:cubicBezTo>
                  <a:pt x="386099" y="86051"/>
                  <a:pt x="394377" y="84185"/>
                  <a:pt x="402120" y="85874"/>
                </a:cubicBezTo>
                <a:close/>
                <a:moveTo>
                  <a:pt x="290615" y="0"/>
                </a:moveTo>
                <a:cubicBezTo>
                  <a:pt x="305213" y="0"/>
                  <a:pt x="317051" y="11820"/>
                  <a:pt x="317051" y="26394"/>
                </a:cubicBezTo>
                <a:lnTo>
                  <a:pt x="317051" y="290163"/>
                </a:lnTo>
                <a:cubicBezTo>
                  <a:pt x="317051" y="304737"/>
                  <a:pt x="305213" y="316557"/>
                  <a:pt x="290615" y="316557"/>
                </a:cubicBezTo>
                <a:lnTo>
                  <a:pt x="26436" y="316557"/>
                </a:lnTo>
                <a:cubicBezTo>
                  <a:pt x="11838" y="316557"/>
                  <a:pt x="0" y="304737"/>
                  <a:pt x="0" y="290163"/>
                </a:cubicBezTo>
                <a:cubicBezTo>
                  <a:pt x="0" y="130196"/>
                  <a:pt x="130399" y="0"/>
                  <a:pt x="290615" y="0"/>
                </a:cubicBezTo>
                <a:close/>
              </a:path>
            </a:pathLst>
          </a:custGeom>
          <a:solidFill>
            <a:srgbClr val="004B7D"/>
          </a:solidFill>
          <a:ln>
            <a:noFill/>
          </a:ln>
        </p:spPr>
        <p:txBody>
          <a:bodyPr/>
          <a:lstStyle/>
          <a:p>
            <a:endParaRPr lang="zh-CN" altLang="en-US"/>
          </a:p>
        </p:txBody>
      </p:sp>
      <p:sp>
        <p:nvSpPr>
          <p:cNvPr id="24" name="矩形 23">
            <a:extLst>
              <a:ext uri="{FF2B5EF4-FFF2-40B4-BE49-F238E27FC236}">
                <a16:creationId xmlns:a16="http://schemas.microsoft.com/office/drawing/2014/main" id="{33BD8B06-D6EF-48D3-A5ED-7623243ACCD8}"/>
              </a:ext>
            </a:extLst>
          </p:cNvPr>
          <p:cNvSpPr/>
          <p:nvPr/>
        </p:nvSpPr>
        <p:spPr>
          <a:xfrm>
            <a:off x="1963736" y="2162628"/>
            <a:ext cx="9628870" cy="3614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70B04DD6-E475-4CEE-8E0A-557E6BFF7044}"/>
              </a:ext>
            </a:extLst>
          </p:cNvPr>
          <p:cNvSpPr/>
          <p:nvPr/>
        </p:nvSpPr>
        <p:spPr>
          <a:xfrm>
            <a:off x="2095993" y="2422395"/>
            <a:ext cx="5156841" cy="685893"/>
          </a:xfrm>
          <a:prstGeom prst="rect">
            <a:avLst/>
          </a:prstGeom>
        </p:spPr>
        <p:txBody>
          <a:bodyPr wrap="square">
            <a:spAutoFit/>
          </a:bodyPr>
          <a:lstStyle/>
          <a:p>
            <a:pPr>
              <a:lnSpc>
                <a:spcPts val="2400"/>
              </a:lnSpc>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）、安全管理基础工作要达到规定要求：</a:t>
            </a:r>
          </a:p>
          <a:p>
            <a:pPr>
              <a:lnSpc>
                <a:spcPts val="2400"/>
              </a:lnSpc>
            </a:pPr>
            <a:endPar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26" name="矩形 25">
            <a:extLst>
              <a:ext uri="{FF2B5EF4-FFF2-40B4-BE49-F238E27FC236}">
                <a16:creationId xmlns:a16="http://schemas.microsoft.com/office/drawing/2014/main" id="{1A6847B6-31AB-4804-B9A6-24C98F7F0D3C}"/>
              </a:ext>
            </a:extLst>
          </p:cNvPr>
          <p:cNvSpPr/>
          <p:nvPr/>
        </p:nvSpPr>
        <p:spPr>
          <a:xfrm>
            <a:off x="2271712" y="2819820"/>
            <a:ext cx="8715602" cy="2744149"/>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建立完善的岗位安全生产责任制、安全操作规程；</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熟记本岗位安全操作规程，了解班组内危险源及防范措施</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特殊工种作业人员严格执行持证上岗的规定；</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正确穿戴并爱护个人防护用品，正确使用并维护安全防护设施、装置，由专人负责环保、安措设备的保养；</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设有违章违纪、事故隐患登记表，班组安全台帐记录齐全；</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按规定要求认真做好班组安全教育、安全检查等日常安全工作 。</a:t>
            </a:r>
          </a:p>
        </p:txBody>
      </p:sp>
      <p:sp>
        <p:nvSpPr>
          <p:cNvPr id="27" name="mechanism_63741">
            <a:extLst>
              <a:ext uri="{FF2B5EF4-FFF2-40B4-BE49-F238E27FC236}">
                <a16:creationId xmlns:a16="http://schemas.microsoft.com/office/drawing/2014/main" id="{3D7B7D82-E973-4390-BF35-8BF5C4C48C75}"/>
              </a:ext>
            </a:extLst>
          </p:cNvPr>
          <p:cNvSpPr>
            <a:spLocks noChangeAspect="1"/>
          </p:cNvSpPr>
          <p:nvPr/>
        </p:nvSpPr>
        <p:spPr bwMode="auto">
          <a:xfrm>
            <a:off x="10391687" y="2514977"/>
            <a:ext cx="595627" cy="60968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84423" h="598216">
                <a:moveTo>
                  <a:pt x="479667" y="528695"/>
                </a:moveTo>
                <a:cubicBezTo>
                  <a:pt x="479180" y="528938"/>
                  <a:pt x="478937" y="529181"/>
                  <a:pt x="478693" y="529424"/>
                </a:cubicBezTo>
                <a:cubicBezTo>
                  <a:pt x="483076" y="532827"/>
                  <a:pt x="487459" y="536230"/>
                  <a:pt x="491842" y="539633"/>
                </a:cubicBezTo>
                <a:cubicBezTo>
                  <a:pt x="492816" y="538175"/>
                  <a:pt x="493790" y="536959"/>
                  <a:pt x="495007" y="535501"/>
                </a:cubicBezTo>
                <a:cubicBezTo>
                  <a:pt x="494764" y="535501"/>
                  <a:pt x="494764" y="535501"/>
                  <a:pt x="494520" y="535501"/>
                </a:cubicBezTo>
                <a:cubicBezTo>
                  <a:pt x="492329" y="535258"/>
                  <a:pt x="488920" y="534772"/>
                  <a:pt x="486972" y="534042"/>
                </a:cubicBezTo>
                <a:cubicBezTo>
                  <a:pt x="485024" y="534285"/>
                  <a:pt x="483563" y="533313"/>
                  <a:pt x="482589" y="531855"/>
                </a:cubicBezTo>
                <a:cubicBezTo>
                  <a:pt x="481372" y="531125"/>
                  <a:pt x="480398" y="529910"/>
                  <a:pt x="479667" y="528695"/>
                </a:cubicBezTo>
                <a:close/>
                <a:moveTo>
                  <a:pt x="507912" y="467438"/>
                </a:moveTo>
                <a:cubicBezTo>
                  <a:pt x="504503" y="472300"/>
                  <a:pt x="500607" y="476675"/>
                  <a:pt x="496468" y="481051"/>
                </a:cubicBezTo>
                <a:cubicBezTo>
                  <a:pt x="490868" y="488829"/>
                  <a:pt x="485024" y="496365"/>
                  <a:pt x="478937" y="503414"/>
                </a:cubicBezTo>
                <a:cubicBezTo>
                  <a:pt x="491598" y="492475"/>
                  <a:pt x="501094" y="480321"/>
                  <a:pt x="507912" y="467438"/>
                </a:cubicBezTo>
                <a:close/>
                <a:moveTo>
                  <a:pt x="390549" y="359753"/>
                </a:moveTo>
                <a:cubicBezTo>
                  <a:pt x="367417" y="364371"/>
                  <a:pt x="342338" y="387464"/>
                  <a:pt x="343068" y="411529"/>
                </a:cubicBezTo>
                <a:cubicBezTo>
                  <a:pt x="344042" y="438754"/>
                  <a:pt x="379592" y="460632"/>
                  <a:pt x="405159" y="450665"/>
                </a:cubicBezTo>
                <a:cubicBezTo>
                  <a:pt x="423664" y="443130"/>
                  <a:pt x="430969" y="420766"/>
                  <a:pt x="428534" y="402292"/>
                </a:cubicBezTo>
                <a:cubicBezTo>
                  <a:pt x="425612" y="379442"/>
                  <a:pt x="411002" y="366802"/>
                  <a:pt x="390549" y="359753"/>
                </a:cubicBezTo>
                <a:close/>
                <a:moveTo>
                  <a:pt x="381296" y="192756"/>
                </a:moveTo>
                <a:cubicBezTo>
                  <a:pt x="413437" y="193242"/>
                  <a:pt x="443630" y="205639"/>
                  <a:pt x="472362" y="219738"/>
                </a:cubicBezTo>
                <a:cubicBezTo>
                  <a:pt x="476015" y="221682"/>
                  <a:pt x="477963" y="226544"/>
                  <a:pt x="476745" y="230433"/>
                </a:cubicBezTo>
                <a:cubicBezTo>
                  <a:pt x="473336" y="239913"/>
                  <a:pt x="470171" y="257172"/>
                  <a:pt x="463110" y="267868"/>
                </a:cubicBezTo>
                <a:cubicBezTo>
                  <a:pt x="472849" y="274431"/>
                  <a:pt x="481615" y="282210"/>
                  <a:pt x="489894" y="290718"/>
                </a:cubicBezTo>
                <a:cubicBezTo>
                  <a:pt x="497199" y="279536"/>
                  <a:pt x="507912" y="267139"/>
                  <a:pt x="519356" y="261062"/>
                </a:cubicBezTo>
                <a:cubicBezTo>
                  <a:pt x="522522" y="259360"/>
                  <a:pt x="525931" y="259846"/>
                  <a:pt x="528365" y="261305"/>
                </a:cubicBezTo>
                <a:cubicBezTo>
                  <a:pt x="532505" y="258388"/>
                  <a:pt x="539810" y="258631"/>
                  <a:pt x="542001" y="263979"/>
                </a:cubicBezTo>
                <a:cubicBezTo>
                  <a:pt x="553689" y="291690"/>
                  <a:pt x="569272" y="317943"/>
                  <a:pt x="583151" y="344925"/>
                </a:cubicBezTo>
                <a:cubicBezTo>
                  <a:pt x="585586" y="349543"/>
                  <a:pt x="584612" y="355863"/>
                  <a:pt x="579499" y="358294"/>
                </a:cubicBezTo>
                <a:cubicBezTo>
                  <a:pt x="566107" y="365344"/>
                  <a:pt x="552715" y="372150"/>
                  <a:pt x="539323" y="378713"/>
                </a:cubicBezTo>
                <a:cubicBezTo>
                  <a:pt x="545410" y="403994"/>
                  <a:pt x="545897" y="430003"/>
                  <a:pt x="538592" y="454312"/>
                </a:cubicBezTo>
                <a:cubicBezTo>
                  <a:pt x="544679" y="457229"/>
                  <a:pt x="550767" y="460146"/>
                  <a:pt x="556854" y="462333"/>
                </a:cubicBezTo>
                <a:cubicBezTo>
                  <a:pt x="562454" y="464278"/>
                  <a:pt x="566350" y="471084"/>
                  <a:pt x="562698" y="476675"/>
                </a:cubicBezTo>
                <a:cubicBezTo>
                  <a:pt x="565133" y="480564"/>
                  <a:pt x="564889" y="486155"/>
                  <a:pt x="561480" y="489072"/>
                </a:cubicBezTo>
                <a:cubicBezTo>
                  <a:pt x="537375" y="509491"/>
                  <a:pt x="523252" y="536473"/>
                  <a:pt x="512782" y="565886"/>
                </a:cubicBezTo>
                <a:cubicBezTo>
                  <a:pt x="510834" y="570991"/>
                  <a:pt x="506208" y="573908"/>
                  <a:pt x="500851" y="572692"/>
                </a:cubicBezTo>
                <a:cubicBezTo>
                  <a:pt x="479667" y="568074"/>
                  <a:pt x="467249" y="555677"/>
                  <a:pt x="461405" y="538661"/>
                </a:cubicBezTo>
                <a:cubicBezTo>
                  <a:pt x="440465" y="549113"/>
                  <a:pt x="419038" y="555677"/>
                  <a:pt x="397610" y="558351"/>
                </a:cubicBezTo>
                <a:cubicBezTo>
                  <a:pt x="397367" y="568317"/>
                  <a:pt x="396149" y="578526"/>
                  <a:pt x="395662" y="588736"/>
                </a:cubicBezTo>
                <a:cubicBezTo>
                  <a:pt x="395419" y="593841"/>
                  <a:pt x="391523" y="598216"/>
                  <a:pt x="386166" y="598216"/>
                </a:cubicBezTo>
                <a:cubicBezTo>
                  <a:pt x="354025" y="597487"/>
                  <a:pt x="322858" y="592139"/>
                  <a:pt x="292178" y="582173"/>
                </a:cubicBezTo>
                <a:cubicBezTo>
                  <a:pt x="287552" y="580471"/>
                  <a:pt x="284874" y="576096"/>
                  <a:pt x="286091" y="570991"/>
                </a:cubicBezTo>
                <a:cubicBezTo>
                  <a:pt x="289013" y="558837"/>
                  <a:pt x="292909" y="547655"/>
                  <a:pt x="299727" y="538904"/>
                </a:cubicBezTo>
                <a:cubicBezTo>
                  <a:pt x="282439" y="528208"/>
                  <a:pt x="267099" y="513624"/>
                  <a:pt x="254437" y="494906"/>
                </a:cubicBezTo>
                <a:cubicBezTo>
                  <a:pt x="242019" y="505359"/>
                  <a:pt x="226923" y="512165"/>
                  <a:pt x="213044" y="520916"/>
                </a:cubicBezTo>
                <a:cubicBezTo>
                  <a:pt x="208174" y="524076"/>
                  <a:pt x="199652" y="521402"/>
                  <a:pt x="198678" y="515082"/>
                </a:cubicBezTo>
                <a:cubicBezTo>
                  <a:pt x="193077" y="478863"/>
                  <a:pt x="183094" y="443616"/>
                  <a:pt x="173111" y="408369"/>
                </a:cubicBezTo>
                <a:cubicBezTo>
                  <a:pt x="171650" y="403507"/>
                  <a:pt x="174815" y="397187"/>
                  <a:pt x="179929" y="396215"/>
                </a:cubicBezTo>
                <a:cubicBezTo>
                  <a:pt x="194538" y="393298"/>
                  <a:pt x="209878" y="391596"/>
                  <a:pt x="224731" y="393298"/>
                </a:cubicBezTo>
                <a:cubicBezTo>
                  <a:pt x="225949" y="393541"/>
                  <a:pt x="227166" y="393784"/>
                  <a:pt x="228384" y="394270"/>
                </a:cubicBezTo>
                <a:cubicBezTo>
                  <a:pt x="230575" y="371664"/>
                  <a:pt x="237393" y="349543"/>
                  <a:pt x="248837" y="330826"/>
                </a:cubicBezTo>
                <a:cubicBezTo>
                  <a:pt x="246645" y="328881"/>
                  <a:pt x="244454" y="326451"/>
                  <a:pt x="242263" y="324263"/>
                </a:cubicBezTo>
                <a:cubicBezTo>
                  <a:pt x="236662" y="321103"/>
                  <a:pt x="232036" y="316970"/>
                  <a:pt x="227653" y="311866"/>
                </a:cubicBezTo>
                <a:cubicBezTo>
                  <a:pt x="225949" y="310650"/>
                  <a:pt x="224975" y="308949"/>
                  <a:pt x="224488" y="307247"/>
                </a:cubicBezTo>
                <a:cubicBezTo>
                  <a:pt x="222540" y="304816"/>
                  <a:pt x="221079" y="302142"/>
                  <a:pt x="219374" y="299225"/>
                </a:cubicBezTo>
                <a:cubicBezTo>
                  <a:pt x="217183" y="295093"/>
                  <a:pt x="217670" y="289988"/>
                  <a:pt x="221079" y="286585"/>
                </a:cubicBezTo>
                <a:cubicBezTo>
                  <a:pt x="239828" y="268111"/>
                  <a:pt x="262472" y="250366"/>
                  <a:pt x="286822" y="240157"/>
                </a:cubicBezTo>
                <a:cubicBezTo>
                  <a:pt x="289744" y="238941"/>
                  <a:pt x="292909" y="238698"/>
                  <a:pt x="295831" y="239427"/>
                </a:cubicBezTo>
                <a:cubicBezTo>
                  <a:pt x="300214" y="237726"/>
                  <a:pt x="306057" y="238698"/>
                  <a:pt x="308249" y="243317"/>
                </a:cubicBezTo>
                <a:cubicBezTo>
                  <a:pt x="311171" y="250366"/>
                  <a:pt x="316528" y="255228"/>
                  <a:pt x="321884" y="260332"/>
                </a:cubicBezTo>
                <a:cubicBezTo>
                  <a:pt x="334546" y="252554"/>
                  <a:pt x="347451" y="247692"/>
                  <a:pt x="360356" y="245018"/>
                </a:cubicBezTo>
                <a:cubicBezTo>
                  <a:pt x="354269" y="231649"/>
                  <a:pt x="354512" y="215848"/>
                  <a:pt x="357191" y="200048"/>
                </a:cubicBezTo>
                <a:cubicBezTo>
                  <a:pt x="357921" y="195916"/>
                  <a:pt x="362304" y="193971"/>
                  <a:pt x="365956" y="193485"/>
                </a:cubicBezTo>
                <a:cubicBezTo>
                  <a:pt x="367417" y="193242"/>
                  <a:pt x="368878" y="193242"/>
                  <a:pt x="370583" y="193242"/>
                </a:cubicBezTo>
                <a:cubicBezTo>
                  <a:pt x="373748" y="191297"/>
                  <a:pt x="377644" y="191054"/>
                  <a:pt x="381296" y="192756"/>
                </a:cubicBezTo>
                <a:close/>
                <a:moveTo>
                  <a:pt x="161633" y="125873"/>
                </a:moveTo>
                <a:cubicBezTo>
                  <a:pt x="160659" y="127817"/>
                  <a:pt x="158954" y="129519"/>
                  <a:pt x="157006" y="130735"/>
                </a:cubicBezTo>
                <a:cubicBezTo>
                  <a:pt x="154328" y="132922"/>
                  <a:pt x="151893" y="134867"/>
                  <a:pt x="147997" y="135597"/>
                </a:cubicBezTo>
                <a:cubicBezTo>
                  <a:pt x="146293" y="136083"/>
                  <a:pt x="144588" y="135840"/>
                  <a:pt x="143127" y="135597"/>
                </a:cubicBezTo>
                <a:cubicBezTo>
                  <a:pt x="136066" y="142646"/>
                  <a:pt x="131927" y="151641"/>
                  <a:pt x="134605" y="161851"/>
                </a:cubicBezTo>
                <a:cubicBezTo>
                  <a:pt x="138988" y="176923"/>
                  <a:pt x="162119" y="190537"/>
                  <a:pt x="177216" y="182758"/>
                </a:cubicBezTo>
                <a:cubicBezTo>
                  <a:pt x="188416" y="176923"/>
                  <a:pt x="195477" y="163310"/>
                  <a:pt x="192555" y="150669"/>
                </a:cubicBezTo>
                <a:cubicBezTo>
                  <a:pt x="188903" y="134624"/>
                  <a:pt x="176729" y="128547"/>
                  <a:pt x="161633" y="125873"/>
                </a:cubicBezTo>
                <a:close/>
                <a:moveTo>
                  <a:pt x="180138" y="434"/>
                </a:moveTo>
                <a:cubicBezTo>
                  <a:pt x="205947" y="11130"/>
                  <a:pt x="230296" y="25230"/>
                  <a:pt x="256349" y="35926"/>
                </a:cubicBezTo>
                <a:cubicBezTo>
                  <a:pt x="260975" y="37871"/>
                  <a:pt x="264384" y="42004"/>
                  <a:pt x="262923" y="47352"/>
                </a:cubicBezTo>
                <a:cubicBezTo>
                  <a:pt x="261219" y="52943"/>
                  <a:pt x="258053" y="61695"/>
                  <a:pt x="253427" y="69717"/>
                </a:cubicBezTo>
                <a:cubicBezTo>
                  <a:pt x="253671" y="71418"/>
                  <a:pt x="253671" y="73363"/>
                  <a:pt x="253427" y="75308"/>
                </a:cubicBezTo>
                <a:cubicBezTo>
                  <a:pt x="253184" y="80170"/>
                  <a:pt x="250505" y="83087"/>
                  <a:pt x="247340" y="84303"/>
                </a:cubicBezTo>
                <a:cubicBezTo>
                  <a:pt x="255132" y="94999"/>
                  <a:pt x="261462" y="106911"/>
                  <a:pt x="265358" y="120038"/>
                </a:cubicBezTo>
                <a:cubicBezTo>
                  <a:pt x="277776" y="113718"/>
                  <a:pt x="299690" y="117121"/>
                  <a:pt x="315029" y="117121"/>
                </a:cubicBezTo>
                <a:cubicBezTo>
                  <a:pt x="319899" y="117121"/>
                  <a:pt x="324282" y="121254"/>
                  <a:pt x="324282" y="126359"/>
                </a:cubicBezTo>
                <a:cubicBezTo>
                  <a:pt x="323795" y="154072"/>
                  <a:pt x="320143" y="181785"/>
                  <a:pt x="307968" y="207311"/>
                </a:cubicBezTo>
                <a:cubicBezTo>
                  <a:pt x="305777" y="211930"/>
                  <a:pt x="299203" y="213145"/>
                  <a:pt x="294820" y="210714"/>
                </a:cubicBezTo>
                <a:cubicBezTo>
                  <a:pt x="284594" y="204637"/>
                  <a:pt x="273150" y="203907"/>
                  <a:pt x="261949" y="201719"/>
                </a:cubicBezTo>
                <a:cubicBezTo>
                  <a:pt x="248801" y="234538"/>
                  <a:pt x="221774" y="260063"/>
                  <a:pt x="187686" y="270030"/>
                </a:cubicBezTo>
                <a:cubicBezTo>
                  <a:pt x="187929" y="270030"/>
                  <a:pt x="187929" y="270273"/>
                  <a:pt x="188173" y="270516"/>
                </a:cubicBezTo>
                <a:cubicBezTo>
                  <a:pt x="190851" y="275378"/>
                  <a:pt x="192312" y="281456"/>
                  <a:pt x="194260" y="286804"/>
                </a:cubicBezTo>
                <a:cubicBezTo>
                  <a:pt x="197425" y="295069"/>
                  <a:pt x="199373" y="303335"/>
                  <a:pt x="201808" y="311843"/>
                </a:cubicBezTo>
                <a:cubicBezTo>
                  <a:pt x="203025" y="316462"/>
                  <a:pt x="200103" y="322053"/>
                  <a:pt x="195234" y="323026"/>
                </a:cubicBezTo>
                <a:cubicBezTo>
                  <a:pt x="169181" y="328374"/>
                  <a:pt x="142884" y="324241"/>
                  <a:pt x="116587" y="323998"/>
                </a:cubicBezTo>
                <a:cubicBezTo>
                  <a:pt x="111231" y="323998"/>
                  <a:pt x="106604" y="319622"/>
                  <a:pt x="106848" y="314274"/>
                </a:cubicBezTo>
                <a:cubicBezTo>
                  <a:pt x="107091" y="302606"/>
                  <a:pt x="107335" y="279511"/>
                  <a:pt x="114883" y="266141"/>
                </a:cubicBezTo>
                <a:cubicBezTo>
                  <a:pt x="99300" y="259577"/>
                  <a:pt x="86395" y="248881"/>
                  <a:pt x="76168" y="235996"/>
                </a:cubicBezTo>
                <a:cubicBezTo>
                  <a:pt x="71786" y="237455"/>
                  <a:pt x="67403" y="238914"/>
                  <a:pt x="62777" y="239886"/>
                </a:cubicBezTo>
                <a:cubicBezTo>
                  <a:pt x="52307" y="242074"/>
                  <a:pt x="43541" y="245234"/>
                  <a:pt x="34776" y="251312"/>
                </a:cubicBezTo>
                <a:cubicBezTo>
                  <a:pt x="29175" y="255201"/>
                  <a:pt x="22845" y="251069"/>
                  <a:pt x="20653" y="245720"/>
                </a:cubicBezTo>
                <a:cubicBezTo>
                  <a:pt x="10183" y="217764"/>
                  <a:pt x="5070" y="188592"/>
                  <a:pt x="200" y="159177"/>
                </a:cubicBezTo>
                <a:cubicBezTo>
                  <a:pt x="-530" y="154801"/>
                  <a:pt x="687" y="150912"/>
                  <a:pt x="4583" y="148481"/>
                </a:cubicBezTo>
                <a:cubicBezTo>
                  <a:pt x="17488" y="140702"/>
                  <a:pt x="32584" y="132679"/>
                  <a:pt x="47924" y="133166"/>
                </a:cubicBezTo>
                <a:cubicBezTo>
                  <a:pt x="48898" y="122469"/>
                  <a:pt x="51089" y="112016"/>
                  <a:pt x="54255" y="102292"/>
                </a:cubicBezTo>
                <a:cubicBezTo>
                  <a:pt x="50602" y="100833"/>
                  <a:pt x="47194" y="99132"/>
                  <a:pt x="43785" y="96701"/>
                </a:cubicBezTo>
                <a:cubicBezTo>
                  <a:pt x="35263" y="90137"/>
                  <a:pt x="15297" y="77253"/>
                  <a:pt x="15297" y="65341"/>
                </a:cubicBezTo>
                <a:cubicBezTo>
                  <a:pt x="15297" y="54645"/>
                  <a:pt x="27228" y="42004"/>
                  <a:pt x="33802" y="34711"/>
                </a:cubicBezTo>
                <a:cubicBezTo>
                  <a:pt x="43541" y="24257"/>
                  <a:pt x="54011" y="14533"/>
                  <a:pt x="65942" y="6268"/>
                </a:cubicBezTo>
                <a:cubicBezTo>
                  <a:pt x="69351" y="3837"/>
                  <a:pt x="74464" y="5052"/>
                  <a:pt x="77386" y="7727"/>
                </a:cubicBezTo>
                <a:cubicBezTo>
                  <a:pt x="89317" y="18666"/>
                  <a:pt x="105630" y="25959"/>
                  <a:pt x="114153" y="40302"/>
                </a:cubicBezTo>
                <a:cubicBezTo>
                  <a:pt x="114639" y="40788"/>
                  <a:pt x="114639" y="41274"/>
                  <a:pt x="114639" y="41517"/>
                </a:cubicBezTo>
                <a:cubicBezTo>
                  <a:pt x="119022" y="40545"/>
                  <a:pt x="123405" y="39816"/>
                  <a:pt x="128031" y="39329"/>
                </a:cubicBezTo>
                <a:cubicBezTo>
                  <a:pt x="129736" y="36412"/>
                  <a:pt x="132658" y="34224"/>
                  <a:pt x="136797" y="33738"/>
                </a:cubicBezTo>
                <a:cubicBezTo>
                  <a:pt x="145075" y="33009"/>
                  <a:pt x="153110" y="33252"/>
                  <a:pt x="160902" y="33981"/>
                </a:cubicBezTo>
                <a:cubicBezTo>
                  <a:pt x="162119" y="23771"/>
                  <a:pt x="164554" y="14047"/>
                  <a:pt x="169424" y="4566"/>
                </a:cubicBezTo>
                <a:cubicBezTo>
                  <a:pt x="171372" y="1406"/>
                  <a:pt x="176242" y="-1025"/>
                  <a:pt x="180138" y="434"/>
                </a:cubicBezTo>
                <a:close/>
              </a:path>
            </a:pathLst>
          </a:custGeom>
          <a:solidFill>
            <a:srgbClr val="004B7D"/>
          </a:solidFill>
          <a:ln>
            <a:noFill/>
          </a:ln>
        </p:spPr>
      </p:sp>
    </p:spTree>
    <p:extLst>
      <p:ext uri="{BB962C8B-B14F-4D97-AF65-F5344CB8AC3E}">
        <p14:creationId xmlns:p14="http://schemas.microsoft.com/office/powerpoint/2010/main" val="1956777735"/>
      </p:ext>
    </p:extLst>
  </p:cSld>
  <p:clrMapOvr>
    <a:masterClrMapping/>
  </p:clrMapOvr>
  <mc:AlternateContent xmlns:mc="http://schemas.openxmlformats.org/markup-compatibility/2006" xmlns:p14="http://schemas.microsoft.com/office/powerpoint/2010/main">
    <mc:Choice Requires="p14">
      <p:transition spd="slow" p14:dur="1300" advTm="15912">
        <p14:pan dir="u"/>
      </p:transition>
    </mc:Choice>
    <mc:Fallback xmlns="">
      <p:transition spd="slow" advTm="15912">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创建安全合格班组</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D64B4BF-2B17-43AA-9329-96E66D19CE9D}"/>
              </a:ext>
            </a:extLst>
          </p:cNvPr>
          <p:cNvSpPr/>
          <p:nvPr/>
        </p:nvSpPr>
        <p:spPr>
          <a:xfrm>
            <a:off x="2113187" y="1444563"/>
            <a:ext cx="4190571" cy="400110"/>
          </a:xfrm>
          <a:prstGeom prst="rect">
            <a:avLst/>
          </a:prstGeom>
        </p:spPr>
        <p:txBody>
          <a:bodyPr wrap="none">
            <a:spAutoFit/>
          </a:bodyPr>
          <a:lstStyle/>
          <a:p>
            <a:r>
              <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、创建安全合格班组的条件和标准</a:t>
            </a:r>
            <a:endParaRPr lang="zh-CN" altLang="en-US" sz="2000" dirty="0">
              <a:solidFill>
                <a:srgbClr val="004B7D"/>
              </a:solidFill>
              <a:latin typeface="微软雅黑" panose="020B0503020204020204" pitchFamily="34" charset="-122"/>
              <a:ea typeface="微软雅黑" panose="020B0503020204020204" pitchFamily="34" charset="-122"/>
            </a:endParaRPr>
          </a:p>
        </p:txBody>
      </p:sp>
      <p:sp>
        <p:nvSpPr>
          <p:cNvPr id="17" name="crowd-of-users_33887">
            <a:extLst>
              <a:ext uri="{FF2B5EF4-FFF2-40B4-BE49-F238E27FC236}">
                <a16:creationId xmlns:a16="http://schemas.microsoft.com/office/drawing/2014/main" id="{522CDEF2-6DAB-4A83-96F4-DF0D33E30B91}"/>
              </a:ext>
            </a:extLst>
          </p:cNvPr>
          <p:cNvSpPr>
            <a:spLocks noChangeAspect="1"/>
          </p:cNvSpPr>
          <p:nvPr/>
        </p:nvSpPr>
        <p:spPr bwMode="auto">
          <a:xfrm>
            <a:off x="1371244" y="1340235"/>
            <a:ext cx="609685" cy="608764"/>
          </a:xfrm>
          <a:custGeom>
            <a:avLst/>
            <a:gdLst>
              <a:gd name="connsiteX0" fmla="*/ 402120 w 607639"/>
              <a:gd name="connsiteY0" fmla="*/ 85874 h 606722"/>
              <a:gd name="connsiteX1" fmla="*/ 607639 w 607639"/>
              <a:gd name="connsiteY1" fmla="*/ 342965 h 606722"/>
              <a:gd name="connsiteX2" fmla="*/ 343375 w 607639"/>
              <a:gd name="connsiteY2" fmla="*/ 606722 h 606722"/>
              <a:gd name="connsiteX3" fmla="*/ 85965 w 607639"/>
              <a:gd name="connsiteY3" fmla="*/ 401529 h 606722"/>
              <a:gd name="connsiteX4" fmla="*/ 91128 w 607639"/>
              <a:gd name="connsiteY4" fmla="*/ 379223 h 606722"/>
              <a:gd name="connsiteX5" fmla="*/ 111777 w 607639"/>
              <a:gd name="connsiteY5" fmla="*/ 369270 h 606722"/>
              <a:gd name="connsiteX6" fmla="*/ 369811 w 607639"/>
              <a:gd name="connsiteY6" fmla="*/ 369270 h 606722"/>
              <a:gd name="connsiteX7" fmla="*/ 369811 w 607639"/>
              <a:gd name="connsiteY7" fmla="*/ 111645 h 606722"/>
              <a:gd name="connsiteX8" fmla="*/ 379779 w 607639"/>
              <a:gd name="connsiteY8" fmla="*/ 91028 h 606722"/>
              <a:gd name="connsiteX9" fmla="*/ 402120 w 607639"/>
              <a:gd name="connsiteY9" fmla="*/ 85874 h 606722"/>
              <a:gd name="connsiteX10" fmla="*/ 290615 w 607639"/>
              <a:gd name="connsiteY10" fmla="*/ 0 h 606722"/>
              <a:gd name="connsiteX11" fmla="*/ 317051 w 607639"/>
              <a:gd name="connsiteY11" fmla="*/ 26394 h 606722"/>
              <a:gd name="connsiteX12" fmla="*/ 317051 w 607639"/>
              <a:gd name="connsiteY12" fmla="*/ 290163 h 606722"/>
              <a:gd name="connsiteX13" fmla="*/ 290615 w 607639"/>
              <a:gd name="connsiteY13" fmla="*/ 316557 h 606722"/>
              <a:gd name="connsiteX14" fmla="*/ 26436 w 607639"/>
              <a:gd name="connsiteY14" fmla="*/ 316557 h 606722"/>
              <a:gd name="connsiteX15" fmla="*/ 0 w 607639"/>
              <a:gd name="connsiteY15" fmla="*/ 290163 h 606722"/>
              <a:gd name="connsiteX16" fmla="*/ 290615 w 607639"/>
              <a:gd name="connsiteY1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7639" h="606722">
                <a:moveTo>
                  <a:pt x="402120" y="85874"/>
                </a:moveTo>
                <a:cubicBezTo>
                  <a:pt x="523082" y="113333"/>
                  <a:pt x="607639" y="218996"/>
                  <a:pt x="607639" y="342965"/>
                </a:cubicBezTo>
                <a:cubicBezTo>
                  <a:pt x="607639" y="488352"/>
                  <a:pt x="489081" y="606722"/>
                  <a:pt x="343375" y="606722"/>
                </a:cubicBezTo>
                <a:cubicBezTo>
                  <a:pt x="219388" y="606722"/>
                  <a:pt x="113469" y="522299"/>
                  <a:pt x="85965" y="401529"/>
                </a:cubicBezTo>
                <a:cubicBezTo>
                  <a:pt x="84185" y="393708"/>
                  <a:pt x="86054" y="385533"/>
                  <a:pt x="91128" y="379223"/>
                </a:cubicBezTo>
                <a:cubicBezTo>
                  <a:pt x="96112" y="373002"/>
                  <a:pt x="103767" y="369270"/>
                  <a:pt x="111777" y="369270"/>
                </a:cubicBezTo>
                <a:lnTo>
                  <a:pt x="369811" y="369270"/>
                </a:lnTo>
                <a:lnTo>
                  <a:pt x="369811" y="111645"/>
                </a:lnTo>
                <a:cubicBezTo>
                  <a:pt x="369811" y="103647"/>
                  <a:pt x="373549" y="96004"/>
                  <a:pt x="379779" y="91028"/>
                </a:cubicBezTo>
                <a:cubicBezTo>
                  <a:pt x="386099" y="86051"/>
                  <a:pt x="394377" y="84185"/>
                  <a:pt x="402120" y="85874"/>
                </a:cubicBezTo>
                <a:close/>
                <a:moveTo>
                  <a:pt x="290615" y="0"/>
                </a:moveTo>
                <a:cubicBezTo>
                  <a:pt x="305213" y="0"/>
                  <a:pt x="317051" y="11820"/>
                  <a:pt x="317051" y="26394"/>
                </a:cubicBezTo>
                <a:lnTo>
                  <a:pt x="317051" y="290163"/>
                </a:lnTo>
                <a:cubicBezTo>
                  <a:pt x="317051" y="304737"/>
                  <a:pt x="305213" y="316557"/>
                  <a:pt x="290615" y="316557"/>
                </a:cubicBezTo>
                <a:lnTo>
                  <a:pt x="26436" y="316557"/>
                </a:lnTo>
                <a:cubicBezTo>
                  <a:pt x="11838" y="316557"/>
                  <a:pt x="0" y="304737"/>
                  <a:pt x="0" y="290163"/>
                </a:cubicBezTo>
                <a:cubicBezTo>
                  <a:pt x="0" y="130196"/>
                  <a:pt x="130399" y="0"/>
                  <a:pt x="290615" y="0"/>
                </a:cubicBezTo>
                <a:close/>
              </a:path>
            </a:pathLst>
          </a:custGeom>
          <a:solidFill>
            <a:srgbClr val="004B7D"/>
          </a:solidFill>
          <a:ln>
            <a:noFill/>
          </a:ln>
        </p:spPr>
        <p:txBody>
          <a:bodyPr/>
          <a:lstStyle/>
          <a:p>
            <a:endParaRPr lang="zh-CN" altLang="en-US"/>
          </a:p>
        </p:txBody>
      </p:sp>
      <p:sp>
        <p:nvSpPr>
          <p:cNvPr id="24" name="矩形 23">
            <a:extLst>
              <a:ext uri="{FF2B5EF4-FFF2-40B4-BE49-F238E27FC236}">
                <a16:creationId xmlns:a16="http://schemas.microsoft.com/office/drawing/2014/main" id="{33BD8B06-D6EF-48D3-A5ED-7623243ACCD8}"/>
              </a:ext>
            </a:extLst>
          </p:cNvPr>
          <p:cNvSpPr/>
          <p:nvPr/>
        </p:nvSpPr>
        <p:spPr>
          <a:xfrm>
            <a:off x="1963736" y="2021266"/>
            <a:ext cx="9628870" cy="238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70B04DD6-E475-4CEE-8E0A-557E6BFF7044}"/>
              </a:ext>
            </a:extLst>
          </p:cNvPr>
          <p:cNvSpPr/>
          <p:nvPr/>
        </p:nvSpPr>
        <p:spPr>
          <a:xfrm>
            <a:off x="2095993" y="2281033"/>
            <a:ext cx="5156841" cy="378117"/>
          </a:xfrm>
          <a:prstGeom prst="rect">
            <a:avLst/>
          </a:prstGeom>
        </p:spPr>
        <p:txBody>
          <a:bodyPr wrap="square">
            <a:spAutoFit/>
          </a:bodyPr>
          <a:lstStyle/>
          <a:p>
            <a:pPr>
              <a:lnSpc>
                <a:spcPts val="2400"/>
              </a:lnSpc>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3</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）、坚持开展安全活动</a:t>
            </a:r>
          </a:p>
        </p:txBody>
      </p:sp>
      <p:sp>
        <p:nvSpPr>
          <p:cNvPr id="26" name="矩形 25">
            <a:extLst>
              <a:ext uri="{FF2B5EF4-FFF2-40B4-BE49-F238E27FC236}">
                <a16:creationId xmlns:a16="http://schemas.microsoft.com/office/drawing/2014/main" id="{1A6847B6-31AB-4804-B9A6-24C98F7F0D3C}"/>
              </a:ext>
            </a:extLst>
          </p:cNvPr>
          <p:cNvSpPr/>
          <p:nvPr/>
        </p:nvSpPr>
        <p:spPr>
          <a:xfrm>
            <a:off x="2271712" y="2678458"/>
            <a:ext cx="8715602" cy="1589987"/>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坚持每天的班前班后会，定期开展班组安全日活动。活动参与率高，效果明显，记录详细；</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坚持每天的班前、班中、班后安全检查活动，定期开展查隐患抓整改活动</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广泛发动员工开展为安全提合理化建议活动，逐步改善劳动条件。</a:t>
            </a:r>
          </a:p>
        </p:txBody>
      </p:sp>
      <p:sp>
        <p:nvSpPr>
          <p:cNvPr id="19" name="mechanism_63741">
            <a:extLst>
              <a:ext uri="{FF2B5EF4-FFF2-40B4-BE49-F238E27FC236}">
                <a16:creationId xmlns:a16="http://schemas.microsoft.com/office/drawing/2014/main" id="{3D7B7D82-E973-4390-BF35-8BF5C4C48C75}"/>
              </a:ext>
            </a:extLst>
          </p:cNvPr>
          <p:cNvSpPr>
            <a:spLocks noChangeAspect="1"/>
          </p:cNvSpPr>
          <p:nvPr/>
        </p:nvSpPr>
        <p:spPr bwMode="auto">
          <a:xfrm>
            <a:off x="10692634" y="2233764"/>
            <a:ext cx="609685" cy="571432"/>
          </a:xfrm>
          <a:custGeom>
            <a:avLst/>
            <a:gdLst>
              <a:gd name="connsiteX0" fmla="*/ 388426 w 607282"/>
              <a:gd name="connsiteY0" fmla="*/ 385710 h 569180"/>
              <a:gd name="connsiteX1" fmla="*/ 431276 w 607282"/>
              <a:gd name="connsiteY1" fmla="*/ 385710 h 569180"/>
              <a:gd name="connsiteX2" fmla="*/ 431276 w 607282"/>
              <a:gd name="connsiteY2" fmla="*/ 438433 h 569180"/>
              <a:gd name="connsiteX3" fmla="*/ 522771 w 607282"/>
              <a:gd name="connsiteY3" fmla="*/ 529738 h 569180"/>
              <a:gd name="connsiteX4" fmla="*/ 522771 w 607282"/>
              <a:gd name="connsiteY4" fmla="*/ 559964 h 569180"/>
              <a:gd name="connsiteX5" fmla="*/ 492483 w 607282"/>
              <a:gd name="connsiteY5" fmla="*/ 559964 h 569180"/>
              <a:gd name="connsiteX6" fmla="*/ 431276 w 607282"/>
              <a:gd name="connsiteY6" fmla="*/ 498941 h 569180"/>
              <a:gd name="connsiteX7" fmla="*/ 431276 w 607282"/>
              <a:gd name="connsiteY7" fmla="*/ 547771 h 569180"/>
              <a:gd name="connsiteX8" fmla="*/ 409822 w 607282"/>
              <a:gd name="connsiteY8" fmla="*/ 569180 h 569180"/>
              <a:gd name="connsiteX9" fmla="*/ 388426 w 607282"/>
              <a:gd name="connsiteY9" fmla="*/ 547771 h 569180"/>
              <a:gd name="connsiteX10" fmla="*/ 388426 w 607282"/>
              <a:gd name="connsiteY10" fmla="*/ 498941 h 569180"/>
              <a:gd name="connsiteX11" fmla="*/ 327276 w 607282"/>
              <a:gd name="connsiteY11" fmla="*/ 559964 h 569180"/>
              <a:gd name="connsiteX12" fmla="*/ 296988 w 607282"/>
              <a:gd name="connsiteY12" fmla="*/ 559964 h 569180"/>
              <a:gd name="connsiteX13" fmla="*/ 296988 w 607282"/>
              <a:gd name="connsiteY13" fmla="*/ 529738 h 569180"/>
              <a:gd name="connsiteX14" fmla="*/ 296931 w 607282"/>
              <a:gd name="connsiteY14" fmla="*/ 529738 h 569180"/>
              <a:gd name="connsiteX15" fmla="*/ 388426 w 607282"/>
              <a:gd name="connsiteY15" fmla="*/ 438433 h 569180"/>
              <a:gd name="connsiteX16" fmla="*/ 388426 w 607282"/>
              <a:gd name="connsiteY16" fmla="*/ 434597 h 569180"/>
              <a:gd name="connsiteX17" fmla="*/ 38140 w 607282"/>
              <a:gd name="connsiteY17" fmla="*/ 145929 h 569180"/>
              <a:gd name="connsiteX18" fmla="*/ 38255 w 607282"/>
              <a:gd name="connsiteY18" fmla="*/ 145929 h 569180"/>
              <a:gd name="connsiteX19" fmla="*/ 66358 w 607282"/>
              <a:gd name="connsiteY19" fmla="*/ 145929 h 569180"/>
              <a:gd name="connsiteX20" fmla="*/ 68767 w 607282"/>
              <a:gd name="connsiteY20" fmla="*/ 161160 h 569180"/>
              <a:gd name="connsiteX21" fmla="*/ 76453 w 607282"/>
              <a:gd name="connsiteY21" fmla="*/ 208857 h 569180"/>
              <a:gd name="connsiteX22" fmla="*/ 82589 w 607282"/>
              <a:gd name="connsiteY22" fmla="*/ 246763 h 569180"/>
              <a:gd name="connsiteX23" fmla="*/ 92684 w 607282"/>
              <a:gd name="connsiteY23" fmla="*/ 246763 h 569180"/>
              <a:gd name="connsiteX24" fmla="*/ 99222 w 607282"/>
              <a:gd name="connsiteY24" fmla="*/ 172898 h 569180"/>
              <a:gd name="connsiteX25" fmla="*/ 91594 w 607282"/>
              <a:gd name="connsiteY25" fmla="*/ 145929 h 569180"/>
              <a:gd name="connsiteX26" fmla="*/ 136502 w 607282"/>
              <a:gd name="connsiteY26" fmla="*/ 145929 h 569180"/>
              <a:gd name="connsiteX27" fmla="*/ 128874 w 607282"/>
              <a:gd name="connsiteY27" fmla="*/ 172898 h 569180"/>
              <a:gd name="connsiteX28" fmla="*/ 135355 w 607282"/>
              <a:gd name="connsiteY28" fmla="*/ 246763 h 569180"/>
              <a:gd name="connsiteX29" fmla="*/ 145507 w 607282"/>
              <a:gd name="connsiteY29" fmla="*/ 246763 h 569180"/>
              <a:gd name="connsiteX30" fmla="*/ 153192 w 607282"/>
              <a:gd name="connsiteY30" fmla="*/ 198780 h 569180"/>
              <a:gd name="connsiteX31" fmla="*/ 161738 w 607282"/>
              <a:gd name="connsiteY31" fmla="*/ 145929 h 569180"/>
              <a:gd name="connsiteX32" fmla="*/ 336094 w 607282"/>
              <a:gd name="connsiteY32" fmla="*/ 145929 h 569180"/>
              <a:gd name="connsiteX33" fmla="*/ 374349 w 607282"/>
              <a:gd name="connsiteY33" fmla="*/ 184121 h 569180"/>
              <a:gd name="connsiteX34" fmla="*/ 336094 w 607282"/>
              <a:gd name="connsiteY34" fmla="*/ 222256 h 569180"/>
              <a:gd name="connsiteX35" fmla="*/ 189841 w 607282"/>
              <a:gd name="connsiteY35" fmla="*/ 222256 h 569180"/>
              <a:gd name="connsiteX36" fmla="*/ 189841 w 607282"/>
              <a:gd name="connsiteY36" fmla="*/ 298011 h 569180"/>
              <a:gd name="connsiteX37" fmla="*/ 189841 w 607282"/>
              <a:gd name="connsiteY37" fmla="*/ 365807 h 569180"/>
              <a:gd name="connsiteX38" fmla="*/ 189841 w 607282"/>
              <a:gd name="connsiteY38" fmla="*/ 528081 h 569180"/>
              <a:gd name="connsiteX39" fmla="*/ 151586 w 607282"/>
              <a:gd name="connsiteY39" fmla="*/ 566216 h 569180"/>
              <a:gd name="connsiteX40" fmla="*/ 114019 w 607282"/>
              <a:gd name="connsiteY40" fmla="*/ 535239 h 569180"/>
              <a:gd name="connsiteX41" fmla="*/ 76453 w 607282"/>
              <a:gd name="connsiteY41" fmla="*/ 566216 h 569180"/>
              <a:gd name="connsiteX42" fmla="*/ 38255 w 607282"/>
              <a:gd name="connsiteY42" fmla="*/ 528081 h 569180"/>
              <a:gd name="connsiteX43" fmla="*/ 38255 w 607282"/>
              <a:gd name="connsiteY43" fmla="*/ 384874 h 569180"/>
              <a:gd name="connsiteX44" fmla="*/ 0 w 607282"/>
              <a:gd name="connsiteY44" fmla="*/ 346739 h 569180"/>
              <a:gd name="connsiteX45" fmla="*/ 0 w 607282"/>
              <a:gd name="connsiteY45" fmla="*/ 184121 h 569180"/>
              <a:gd name="connsiteX46" fmla="*/ 38140 w 607282"/>
              <a:gd name="connsiteY46" fmla="*/ 145929 h 569180"/>
              <a:gd name="connsiteX47" fmla="*/ 545532 w 607282"/>
              <a:gd name="connsiteY47" fmla="*/ 89195 h 569180"/>
              <a:gd name="connsiteX48" fmla="*/ 587343 w 607282"/>
              <a:gd name="connsiteY48" fmla="*/ 89195 h 569180"/>
              <a:gd name="connsiteX49" fmla="*/ 587343 w 607282"/>
              <a:gd name="connsiteY49" fmla="*/ 124061 h 569180"/>
              <a:gd name="connsiteX50" fmla="*/ 587228 w 607282"/>
              <a:gd name="connsiteY50" fmla="*/ 124061 h 569180"/>
              <a:gd name="connsiteX51" fmla="*/ 587343 w 607282"/>
              <a:gd name="connsiteY51" fmla="*/ 324787 h 569180"/>
              <a:gd name="connsiteX52" fmla="*/ 541403 w 607282"/>
              <a:gd name="connsiteY52" fmla="*/ 370989 h 569180"/>
              <a:gd name="connsiteX53" fmla="*/ 278325 w 607282"/>
              <a:gd name="connsiteY53" fmla="*/ 370531 h 569180"/>
              <a:gd name="connsiteX54" fmla="*/ 233131 w 607282"/>
              <a:gd name="connsiteY54" fmla="*/ 331027 h 569180"/>
              <a:gd name="connsiteX55" fmla="*/ 232729 w 607282"/>
              <a:gd name="connsiteY55" fmla="*/ 233012 h 569180"/>
              <a:gd name="connsiteX56" fmla="*/ 272475 w 607282"/>
              <a:gd name="connsiteY56" fmla="*/ 233012 h 569180"/>
              <a:gd name="connsiteX57" fmla="*/ 272475 w 607282"/>
              <a:gd name="connsiteY57" fmla="*/ 330340 h 569180"/>
              <a:gd name="connsiteX58" fmla="*/ 545532 w 607282"/>
              <a:gd name="connsiteY58" fmla="*/ 329997 h 569180"/>
              <a:gd name="connsiteX59" fmla="*/ 545532 w 607282"/>
              <a:gd name="connsiteY59" fmla="*/ 124061 h 569180"/>
              <a:gd name="connsiteX60" fmla="*/ 231948 w 607282"/>
              <a:gd name="connsiteY60" fmla="*/ 89124 h 569180"/>
              <a:gd name="connsiteX61" fmla="*/ 273793 w 607282"/>
              <a:gd name="connsiteY61" fmla="*/ 89124 h 569180"/>
              <a:gd name="connsiteX62" fmla="*/ 273793 w 607282"/>
              <a:gd name="connsiteY62" fmla="*/ 135062 h 569180"/>
              <a:gd name="connsiteX63" fmla="*/ 272240 w 607282"/>
              <a:gd name="connsiteY63" fmla="*/ 135062 h 569180"/>
              <a:gd name="connsiteX64" fmla="*/ 233571 w 607282"/>
              <a:gd name="connsiteY64" fmla="*/ 135062 h 569180"/>
              <a:gd name="connsiteX65" fmla="*/ 231948 w 607282"/>
              <a:gd name="connsiteY65" fmla="*/ 135062 h 569180"/>
              <a:gd name="connsiteX66" fmla="*/ 409822 w 607282"/>
              <a:gd name="connsiteY66" fmla="*/ 10232 h 569180"/>
              <a:gd name="connsiteX67" fmla="*/ 437925 w 607282"/>
              <a:gd name="connsiteY67" fmla="*/ 35771 h 569180"/>
              <a:gd name="connsiteX68" fmla="*/ 447503 w 607282"/>
              <a:gd name="connsiteY68" fmla="*/ 35771 h 569180"/>
              <a:gd name="connsiteX69" fmla="*/ 578958 w 607282"/>
              <a:gd name="connsiteY69" fmla="*/ 35828 h 569180"/>
              <a:gd name="connsiteX70" fmla="*/ 593009 w 607282"/>
              <a:gd name="connsiteY70" fmla="*/ 37031 h 569180"/>
              <a:gd name="connsiteX71" fmla="*/ 607233 w 607282"/>
              <a:gd name="connsiteY71" fmla="*/ 57874 h 569180"/>
              <a:gd name="connsiteX72" fmla="*/ 587159 w 607282"/>
              <a:gd name="connsiteY72" fmla="*/ 76828 h 569180"/>
              <a:gd name="connsiteX73" fmla="*/ 579244 w 607282"/>
              <a:gd name="connsiteY73" fmla="*/ 76885 h 569180"/>
              <a:gd name="connsiteX74" fmla="*/ 241776 w 607282"/>
              <a:gd name="connsiteY74" fmla="*/ 76885 h 569180"/>
              <a:gd name="connsiteX75" fmla="*/ 233861 w 607282"/>
              <a:gd name="connsiteY75" fmla="*/ 76828 h 569180"/>
              <a:gd name="connsiteX76" fmla="*/ 212984 w 607282"/>
              <a:gd name="connsiteY76" fmla="*/ 56672 h 569180"/>
              <a:gd name="connsiteX77" fmla="*/ 233287 w 607282"/>
              <a:gd name="connsiteY77" fmla="*/ 35943 h 569180"/>
              <a:gd name="connsiteX78" fmla="*/ 244357 w 607282"/>
              <a:gd name="connsiteY78" fmla="*/ 35771 h 569180"/>
              <a:gd name="connsiteX79" fmla="*/ 371108 w 607282"/>
              <a:gd name="connsiteY79" fmla="*/ 35771 h 569180"/>
              <a:gd name="connsiteX80" fmla="*/ 381661 w 607282"/>
              <a:gd name="connsiteY80" fmla="*/ 35771 h 569180"/>
              <a:gd name="connsiteX81" fmla="*/ 409822 w 607282"/>
              <a:gd name="connsiteY81" fmla="*/ 10232 h 569180"/>
              <a:gd name="connsiteX82" fmla="*/ 114034 w 607282"/>
              <a:gd name="connsiteY82" fmla="*/ 0 h 569180"/>
              <a:gd name="connsiteX83" fmla="*/ 182130 w 607282"/>
              <a:gd name="connsiteY83" fmla="*/ 67990 h 569180"/>
              <a:gd name="connsiteX84" fmla="*/ 114034 w 607282"/>
              <a:gd name="connsiteY84" fmla="*/ 135980 h 569180"/>
              <a:gd name="connsiteX85" fmla="*/ 45938 w 607282"/>
              <a:gd name="connsiteY85" fmla="*/ 67990 h 569180"/>
              <a:gd name="connsiteX86" fmla="*/ 114034 w 607282"/>
              <a:gd name="connsiteY86" fmla="*/ 0 h 5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7282" h="569180">
                <a:moveTo>
                  <a:pt x="388426" y="385710"/>
                </a:moveTo>
                <a:lnTo>
                  <a:pt x="431276" y="385710"/>
                </a:lnTo>
                <a:lnTo>
                  <a:pt x="431276" y="438433"/>
                </a:lnTo>
                <a:lnTo>
                  <a:pt x="522771" y="529738"/>
                </a:lnTo>
                <a:cubicBezTo>
                  <a:pt x="531146" y="538096"/>
                  <a:pt x="531146" y="551606"/>
                  <a:pt x="522771" y="559964"/>
                </a:cubicBezTo>
                <a:cubicBezTo>
                  <a:pt x="514396" y="568321"/>
                  <a:pt x="500858" y="568321"/>
                  <a:pt x="492483" y="559964"/>
                </a:cubicBezTo>
                <a:lnTo>
                  <a:pt x="431276" y="498941"/>
                </a:lnTo>
                <a:lnTo>
                  <a:pt x="431276" y="547771"/>
                </a:lnTo>
                <a:cubicBezTo>
                  <a:pt x="431276" y="559563"/>
                  <a:pt x="421697" y="569180"/>
                  <a:pt x="409822" y="569180"/>
                </a:cubicBezTo>
                <a:cubicBezTo>
                  <a:pt x="398005" y="569180"/>
                  <a:pt x="388426" y="559563"/>
                  <a:pt x="388426" y="547771"/>
                </a:cubicBezTo>
                <a:lnTo>
                  <a:pt x="388426" y="498941"/>
                </a:lnTo>
                <a:lnTo>
                  <a:pt x="327276" y="559964"/>
                </a:lnTo>
                <a:cubicBezTo>
                  <a:pt x="318901" y="568321"/>
                  <a:pt x="305306" y="568321"/>
                  <a:pt x="296988" y="559964"/>
                </a:cubicBezTo>
                <a:cubicBezTo>
                  <a:pt x="288613" y="551606"/>
                  <a:pt x="288613" y="538096"/>
                  <a:pt x="296988" y="529738"/>
                </a:cubicBezTo>
                <a:lnTo>
                  <a:pt x="296931" y="529738"/>
                </a:lnTo>
                <a:lnTo>
                  <a:pt x="388426" y="438433"/>
                </a:lnTo>
                <a:lnTo>
                  <a:pt x="388426" y="434597"/>
                </a:lnTo>
                <a:close/>
                <a:moveTo>
                  <a:pt x="38140" y="145929"/>
                </a:moveTo>
                <a:lnTo>
                  <a:pt x="38255" y="145929"/>
                </a:lnTo>
                <a:lnTo>
                  <a:pt x="66358" y="145929"/>
                </a:lnTo>
                <a:lnTo>
                  <a:pt x="68767" y="161160"/>
                </a:lnTo>
                <a:lnTo>
                  <a:pt x="76453" y="208857"/>
                </a:lnTo>
                <a:lnTo>
                  <a:pt x="82589" y="246763"/>
                </a:lnTo>
                <a:lnTo>
                  <a:pt x="92684" y="246763"/>
                </a:lnTo>
                <a:lnTo>
                  <a:pt x="99222" y="172898"/>
                </a:lnTo>
                <a:lnTo>
                  <a:pt x="91594" y="145929"/>
                </a:lnTo>
                <a:lnTo>
                  <a:pt x="136502" y="145929"/>
                </a:lnTo>
                <a:lnTo>
                  <a:pt x="128874" y="172898"/>
                </a:lnTo>
                <a:lnTo>
                  <a:pt x="135355" y="246763"/>
                </a:lnTo>
                <a:lnTo>
                  <a:pt x="145507" y="246763"/>
                </a:lnTo>
                <a:lnTo>
                  <a:pt x="153192" y="198780"/>
                </a:lnTo>
                <a:lnTo>
                  <a:pt x="161738" y="145929"/>
                </a:lnTo>
                <a:lnTo>
                  <a:pt x="336094" y="145929"/>
                </a:lnTo>
                <a:cubicBezTo>
                  <a:pt x="357200" y="145929"/>
                  <a:pt x="374349" y="162992"/>
                  <a:pt x="374349" y="184121"/>
                </a:cubicBezTo>
                <a:cubicBezTo>
                  <a:pt x="374349" y="205193"/>
                  <a:pt x="357200" y="222256"/>
                  <a:pt x="336094" y="222256"/>
                </a:cubicBezTo>
                <a:lnTo>
                  <a:pt x="189841" y="222256"/>
                </a:lnTo>
                <a:lnTo>
                  <a:pt x="189841" y="298011"/>
                </a:lnTo>
                <a:lnTo>
                  <a:pt x="189841" y="365807"/>
                </a:lnTo>
                <a:lnTo>
                  <a:pt x="189841" y="528081"/>
                </a:lnTo>
                <a:cubicBezTo>
                  <a:pt x="189841" y="549153"/>
                  <a:pt x="172692" y="566216"/>
                  <a:pt x="151586" y="566216"/>
                </a:cubicBezTo>
                <a:cubicBezTo>
                  <a:pt x="132889" y="566216"/>
                  <a:pt x="117403" y="552875"/>
                  <a:pt x="114019" y="535239"/>
                </a:cubicBezTo>
                <a:cubicBezTo>
                  <a:pt x="110693" y="552875"/>
                  <a:pt x="95150" y="566216"/>
                  <a:pt x="76453" y="566216"/>
                </a:cubicBezTo>
                <a:cubicBezTo>
                  <a:pt x="55346" y="566216"/>
                  <a:pt x="38255" y="549153"/>
                  <a:pt x="38255" y="528081"/>
                </a:cubicBezTo>
                <a:lnTo>
                  <a:pt x="38255" y="384874"/>
                </a:lnTo>
                <a:cubicBezTo>
                  <a:pt x="17091" y="384874"/>
                  <a:pt x="0" y="367811"/>
                  <a:pt x="0" y="346739"/>
                </a:cubicBezTo>
                <a:lnTo>
                  <a:pt x="0" y="184121"/>
                </a:lnTo>
                <a:cubicBezTo>
                  <a:pt x="0" y="163050"/>
                  <a:pt x="17091" y="145986"/>
                  <a:pt x="38140" y="145929"/>
                </a:cubicBezTo>
                <a:close/>
                <a:moveTo>
                  <a:pt x="545532" y="89195"/>
                </a:moveTo>
                <a:lnTo>
                  <a:pt x="587343" y="89195"/>
                </a:lnTo>
                <a:lnTo>
                  <a:pt x="587343" y="124061"/>
                </a:lnTo>
                <a:lnTo>
                  <a:pt x="587228" y="124061"/>
                </a:lnTo>
                <a:cubicBezTo>
                  <a:pt x="587228" y="190989"/>
                  <a:pt x="587056" y="257859"/>
                  <a:pt x="587343" y="324787"/>
                </a:cubicBezTo>
                <a:cubicBezTo>
                  <a:pt x="587457" y="352669"/>
                  <a:pt x="567498" y="371104"/>
                  <a:pt x="541403" y="370989"/>
                </a:cubicBezTo>
                <a:cubicBezTo>
                  <a:pt x="453710" y="370646"/>
                  <a:pt x="366018" y="370703"/>
                  <a:pt x="278325" y="370531"/>
                </a:cubicBezTo>
                <a:cubicBezTo>
                  <a:pt x="255441" y="370474"/>
                  <a:pt x="234278" y="353527"/>
                  <a:pt x="233131" y="331027"/>
                </a:cubicBezTo>
                <a:cubicBezTo>
                  <a:pt x="231525" y="299024"/>
                  <a:pt x="232729" y="266905"/>
                  <a:pt x="232729" y="233012"/>
                </a:cubicBezTo>
                <a:lnTo>
                  <a:pt x="272475" y="233012"/>
                </a:lnTo>
                <a:lnTo>
                  <a:pt x="272475" y="330340"/>
                </a:lnTo>
                <a:cubicBezTo>
                  <a:pt x="364010" y="330512"/>
                  <a:pt x="453997" y="330398"/>
                  <a:pt x="545532" y="329997"/>
                </a:cubicBezTo>
                <a:lnTo>
                  <a:pt x="545532" y="124061"/>
                </a:lnTo>
                <a:close/>
                <a:moveTo>
                  <a:pt x="231948" y="89124"/>
                </a:moveTo>
                <a:lnTo>
                  <a:pt x="273793" y="89124"/>
                </a:lnTo>
                <a:lnTo>
                  <a:pt x="273793" y="135062"/>
                </a:lnTo>
                <a:lnTo>
                  <a:pt x="272240" y="135062"/>
                </a:lnTo>
                <a:lnTo>
                  <a:pt x="233571" y="135062"/>
                </a:lnTo>
                <a:lnTo>
                  <a:pt x="231948" y="135062"/>
                </a:lnTo>
                <a:close/>
                <a:moveTo>
                  <a:pt x="409822" y="10232"/>
                </a:moveTo>
                <a:cubicBezTo>
                  <a:pt x="424505" y="10232"/>
                  <a:pt x="436606" y="21455"/>
                  <a:pt x="437925" y="35771"/>
                </a:cubicBezTo>
                <a:lnTo>
                  <a:pt x="447503" y="35771"/>
                </a:lnTo>
                <a:cubicBezTo>
                  <a:pt x="491321" y="35771"/>
                  <a:pt x="535140" y="35771"/>
                  <a:pt x="578958" y="35828"/>
                </a:cubicBezTo>
                <a:cubicBezTo>
                  <a:pt x="583661" y="35828"/>
                  <a:pt x="588650" y="35599"/>
                  <a:pt x="593009" y="37031"/>
                </a:cubicBezTo>
                <a:cubicBezTo>
                  <a:pt x="601326" y="39665"/>
                  <a:pt x="607921" y="50144"/>
                  <a:pt x="607233" y="57874"/>
                </a:cubicBezTo>
                <a:cubicBezTo>
                  <a:pt x="606315" y="67380"/>
                  <a:pt x="597368" y="75912"/>
                  <a:pt x="587159" y="76828"/>
                </a:cubicBezTo>
                <a:cubicBezTo>
                  <a:pt x="584521" y="77057"/>
                  <a:pt x="581883" y="76885"/>
                  <a:pt x="579244" y="76885"/>
                </a:cubicBezTo>
                <a:cubicBezTo>
                  <a:pt x="466774" y="76885"/>
                  <a:pt x="354304" y="76885"/>
                  <a:pt x="241776" y="76885"/>
                </a:cubicBezTo>
                <a:cubicBezTo>
                  <a:pt x="239137" y="76885"/>
                  <a:pt x="236499" y="77057"/>
                  <a:pt x="233861" y="76828"/>
                </a:cubicBezTo>
                <a:cubicBezTo>
                  <a:pt x="223078" y="75740"/>
                  <a:pt x="213156" y="66120"/>
                  <a:pt x="212984" y="56672"/>
                </a:cubicBezTo>
                <a:cubicBezTo>
                  <a:pt x="212755" y="47166"/>
                  <a:pt x="222448" y="37088"/>
                  <a:pt x="233287" y="35943"/>
                </a:cubicBezTo>
                <a:cubicBezTo>
                  <a:pt x="236958" y="35542"/>
                  <a:pt x="240686" y="35771"/>
                  <a:pt x="244357" y="35771"/>
                </a:cubicBezTo>
                <a:cubicBezTo>
                  <a:pt x="286626" y="35771"/>
                  <a:pt x="328839" y="35771"/>
                  <a:pt x="371108" y="35771"/>
                </a:cubicBezTo>
                <a:lnTo>
                  <a:pt x="381661" y="35771"/>
                </a:lnTo>
                <a:cubicBezTo>
                  <a:pt x="382981" y="21455"/>
                  <a:pt x="395082" y="10232"/>
                  <a:pt x="409822" y="10232"/>
                </a:cubicBezTo>
                <a:close/>
                <a:moveTo>
                  <a:pt x="114034" y="0"/>
                </a:moveTo>
                <a:cubicBezTo>
                  <a:pt x="151642" y="0"/>
                  <a:pt x="182130" y="30440"/>
                  <a:pt x="182130" y="67990"/>
                </a:cubicBezTo>
                <a:cubicBezTo>
                  <a:pt x="182130" y="105540"/>
                  <a:pt x="151642" y="135980"/>
                  <a:pt x="114034" y="135980"/>
                </a:cubicBezTo>
                <a:cubicBezTo>
                  <a:pt x="76426" y="135980"/>
                  <a:pt x="45938" y="105540"/>
                  <a:pt x="45938" y="67990"/>
                </a:cubicBezTo>
                <a:cubicBezTo>
                  <a:pt x="45938" y="30440"/>
                  <a:pt x="76426" y="0"/>
                  <a:pt x="114034" y="0"/>
                </a:cubicBezTo>
                <a:close/>
              </a:path>
            </a:pathLst>
          </a:custGeom>
          <a:solidFill>
            <a:srgbClr val="004B7D"/>
          </a:solidFill>
          <a:ln>
            <a:noFill/>
          </a:ln>
        </p:spPr>
        <p:txBody>
          <a:bodyPr/>
          <a:lstStyle/>
          <a:p>
            <a:endParaRPr lang="zh-CN" altLang="en-US"/>
          </a:p>
        </p:txBody>
      </p:sp>
      <p:sp>
        <p:nvSpPr>
          <p:cNvPr id="14" name="矩形 13">
            <a:extLst>
              <a:ext uri="{FF2B5EF4-FFF2-40B4-BE49-F238E27FC236}">
                <a16:creationId xmlns:a16="http://schemas.microsoft.com/office/drawing/2014/main" id="{9EF87EF5-8C9B-4AAB-8A0E-F7A1BE9E5409}"/>
              </a:ext>
            </a:extLst>
          </p:cNvPr>
          <p:cNvSpPr/>
          <p:nvPr/>
        </p:nvSpPr>
        <p:spPr>
          <a:xfrm>
            <a:off x="1963736" y="4615239"/>
            <a:ext cx="9628870" cy="186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a:extLst>
              <a:ext uri="{FF2B5EF4-FFF2-40B4-BE49-F238E27FC236}">
                <a16:creationId xmlns:a16="http://schemas.microsoft.com/office/drawing/2014/main" id="{BF90ABD7-BB1D-45E3-AFC1-92E77BFBE74E}"/>
              </a:ext>
            </a:extLst>
          </p:cNvPr>
          <p:cNvSpPr/>
          <p:nvPr/>
        </p:nvSpPr>
        <p:spPr>
          <a:xfrm>
            <a:off x="2095993" y="4875005"/>
            <a:ext cx="5156841" cy="378117"/>
          </a:xfrm>
          <a:prstGeom prst="rect">
            <a:avLst/>
          </a:prstGeom>
        </p:spPr>
        <p:txBody>
          <a:bodyPr wrap="square">
            <a:spAutoFit/>
          </a:bodyPr>
          <a:lstStyle/>
          <a:p>
            <a:pPr>
              <a:lnSpc>
                <a:spcPts val="2400"/>
              </a:lnSpc>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4</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）、积极推行科学管理方法</a:t>
            </a:r>
          </a:p>
        </p:txBody>
      </p:sp>
      <p:sp>
        <p:nvSpPr>
          <p:cNvPr id="16" name="矩形 15">
            <a:extLst>
              <a:ext uri="{FF2B5EF4-FFF2-40B4-BE49-F238E27FC236}">
                <a16:creationId xmlns:a16="http://schemas.microsoft.com/office/drawing/2014/main" id="{2C558505-6222-4849-BD6E-2B8E9B13E94C}"/>
              </a:ext>
            </a:extLst>
          </p:cNvPr>
          <p:cNvSpPr/>
          <p:nvPr/>
        </p:nvSpPr>
        <p:spPr>
          <a:xfrm>
            <a:off x="2271712" y="5272430"/>
            <a:ext cx="8715602" cy="1205266"/>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认真正确地运用班组安全检查表进行安全检查</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积极采用现代安全管理方法，如事故树、信息管理等科学预测分析方法，搞好事故预测工作。</a:t>
            </a:r>
          </a:p>
        </p:txBody>
      </p:sp>
      <p:sp>
        <p:nvSpPr>
          <p:cNvPr id="20" name="mechanism_63741">
            <a:extLst>
              <a:ext uri="{FF2B5EF4-FFF2-40B4-BE49-F238E27FC236}">
                <a16:creationId xmlns:a16="http://schemas.microsoft.com/office/drawing/2014/main" id="{5B8A4F08-93A6-4F2F-A46A-D89B658912CD}"/>
              </a:ext>
            </a:extLst>
          </p:cNvPr>
          <p:cNvSpPr>
            <a:spLocks noChangeAspect="1"/>
          </p:cNvSpPr>
          <p:nvPr/>
        </p:nvSpPr>
        <p:spPr bwMode="auto">
          <a:xfrm>
            <a:off x="10692634" y="4809035"/>
            <a:ext cx="609685" cy="608835"/>
          </a:xfrm>
          <a:custGeom>
            <a:avLst/>
            <a:gdLst>
              <a:gd name="connsiteX0" fmla="*/ 64421 w 606933"/>
              <a:gd name="connsiteY0" fmla="*/ 368927 h 606087"/>
              <a:gd name="connsiteX1" fmla="*/ 64421 w 606933"/>
              <a:gd name="connsiteY1" fmla="*/ 408886 h 606087"/>
              <a:gd name="connsiteX2" fmla="*/ 218970 w 606933"/>
              <a:gd name="connsiteY2" fmla="*/ 408886 h 606087"/>
              <a:gd name="connsiteX3" fmla="*/ 218970 w 606933"/>
              <a:gd name="connsiteY3" fmla="*/ 368927 h 606087"/>
              <a:gd name="connsiteX4" fmla="*/ 387986 w 606933"/>
              <a:gd name="connsiteY4" fmla="*/ 368912 h 606087"/>
              <a:gd name="connsiteX5" fmla="*/ 387986 w 606933"/>
              <a:gd name="connsiteY5" fmla="*/ 408874 h 606087"/>
              <a:gd name="connsiteX6" fmla="*/ 542419 w 606933"/>
              <a:gd name="connsiteY6" fmla="*/ 408874 h 606087"/>
              <a:gd name="connsiteX7" fmla="*/ 542419 w 606933"/>
              <a:gd name="connsiteY7" fmla="*/ 368912 h 606087"/>
              <a:gd name="connsiteX8" fmla="*/ 64421 w 606933"/>
              <a:gd name="connsiteY8" fmla="*/ 271725 h 606087"/>
              <a:gd name="connsiteX9" fmla="*/ 64421 w 606933"/>
              <a:gd name="connsiteY9" fmla="*/ 311685 h 606087"/>
              <a:gd name="connsiteX10" fmla="*/ 218970 w 606933"/>
              <a:gd name="connsiteY10" fmla="*/ 311685 h 606087"/>
              <a:gd name="connsiteX11" fmla="*/ 218970 w 606933"/>
              <a:gd name="connsiteY11" fmla="*/ 271725 h 606087"/>
              <a:gd name="connsiteX12" fmla="*/ 387986 w 606933"/>
              <a:gd name="connsiteY12" fmla="*/ 271704 h 606087"/>
              <a:gd name="connsiteX13" fmla="*/ 387986 w 606933"/>
              <a:gd name="connsiteY13" fmla="*/ 311666 h 606087"/>
              <a:gd name="connsiteX14" fmla="*/ 542419 w 606933"/>
              <a:gd name="connsiteY14" fmla="*/ 311666 h 606087"/>
              <a:gd name="connsiteX15" fmla="*/ 542419 w 606933"/>
              <a:gd name="connsiteY15" fmla="*/ 271704 h 606087"/>
              <a:gd name="connsiteX16" fmla="*/ 64421 w 606933"/>
              <a:gd name="connsiteY16" fmla="*/ 174524 h 606087"/>
              <a:gd name="connsiteX17" fmla="*/ 64421 w 606933"/>
              <a:gd name="connsiteY17" fmla="*/ 214483 h 606087"/>
              <a:gd name="connsiteX18" fmla="*/ 218970 w 606933"/>
              <a:gd name="connsiteY18" fmla="*/ 214483 h 606087"/>
              <a:gd name="connsiteX19" fmla="*/ 218970 w 606933"/>
              <a:gd name="connsiteY19" fmla="*/ 174524 h 606087"/>
              <a:gd name="connsiteX20" fmla="*/ 387986 w 606933"/>
              <a:gd name="connsiteY20" fmla="*/ 174496 h 606087"/>
              <a:gd name="connsiteX21" fmla="*/ 387986 w 606933"/>
              <a:gd name="connsiteY21" fmla="*/ 214458 h 606087"/>
              <a:gd name="connsiteX22" fmla="*/ 542419 w 606933"/>
              <a:gd name="connsiteY22" fmla="*/ 214458 h 606087"/>
              <a:gd name="connsiteX23" fmla="*/ 542419 w 606933"/>
              <a:gd name="connsiteY23" fmla="*/ 174496 h 606087"/>
              <a:gd name="connsiteX24" fmla="*/ 323472 w 606933"/>
              <a:gd name="connsiteY24" fmla="*/ 97169 h 606087"/>
              <a:gd name="connsiteX25" fmla="*/ 606933 w 606933"/>
              <a:gd name="connsiteY25" fmla="*/ 97169 h 606087"/>
              <a:gd name="connsiteX26" fmla="*/ 606933 w 606933"/>
              <a:gd name="connsiteY26" fmla="*/ 606087 h 606087"/>
              <a:gd name="connsiteX27" fmla="*/ 485207 w 606933"/>
              <a:gd name="connsiteY27" fmla="*/ 606087 h 606087"/>
              <a:gd name="connsiteX28" fmla="*/ 485207 w 606933"/>
              <a:gd name="connsiteY28" fmla="*/ 513974 h 606087"/>
              <a:gd name="connsiteX29" fmla="*/ 445198 w 606933"/>
              <a:gd name="connsiteY29" fmla="*/ 513974 h 606087"/>
              <a:gd name="connsiteX30" fmla="*/ 445198 w 606933"/>
              <a:gd name="connsiteY30" fmla="*/ 606087 h 606087"/>
              <a:gd name="connsiteX31" fmla="*/ 323472 w 606933"/>
              <a:gd name="connsiteY31" fmla="*/ 606087 h 606087"/>
              <a:gd name="connsiteX32" fmla="*/ 64421 w 606933"/>
              <a:gd name="connsiteY32" fmla="*/ 77222 h 606087"/>
              <a:gd name="connsiteX33" fmla="*/ 64421 w 606933"/>
              <a:gd name="connsiteY33" fmla="*/ 117181 h 606087"/>
              <a:gd name="connsiteX34" fmla="*/ 218970 w 606933"/>
              <a:gd name="connsiteY34" fmla="*/ 117181 h 606087"/>
              <a:gd name="connsiteX35" fmla="*/ 218970 w 606933"/>
              <a:gd name="connsiteY35" fmla="*/ 77222 h 606087"/>
              <a:gd name="connsiteX36" fmla="*/ 0 w 606933"/>
              <a:gd name="connsiteY36" fmla="*/ 0 h 606087"/>
              <a:gd name="connsiteX37" fmla="*/ 283391 w 606933"/>
              <a:gd name="connsiteY37" fmla="*/ 0 h 606087"/>
              <a:gd name="connsiteX38" fmla="*/ 283391 w 606933"/>
              <a:gd name="connsiteY38" fmla="*/ 606087 h 606087"/>
              <a:gd name="connsiteX39" fmla="*/ 161752 w 606933"/>
              <a:gd name="connsiteY39" fmla="*/ 606087 h 606087"/>
              <a:gd name="connsiteX40" fmla="*/ 161752 w 606933"/>
              <a:gd name="connsiteY40" fmla="*/ 513980 h 606087"/>
              <a:gd name="connsiteX41" fmla="*/ 121739 w 606933"/>
              <a:gd name="connsiteY41" fmla="*/ 513980 h 606087"/>
              <a:gd name="connsiteX42" fmla="*/ 121739 w 606933"/>
              <a:gd name="connsiteY42" fmla="*/ 606087 h 606087"/>
              <a:gd name="connsiteX43" fmla="*/ 0 w 606933"/>
              <a:gd name="connsiteY43" fmla="*/ 606087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6933" h="606087">
                <a:moveTo>
                  <a:pt x="64421" y="368927"/>
                </a:moveTo>
                <a:lnTo>
                  <a:pt x="64421" y="408886"/>
                </a:lnTo>
                <a:lnTo>
                  <a:pt x="218970" y="408886"/>
                </a:lnTo>
                <a:lnTo>
                  <a:pt x="218970" y="368927"/>
                </a:lnTo>
                <a:close/>
                <a:moveTo>
                  <a:pt x="387986" y="368912"/>
                </a:moveTo>
                <a:lnTo>
                  <a:pt x="387986" y="408874"/>
                </a:lnTo>
                <a:lnTo>
                  <a:pt x="542419" y="408874"/>
                </a:lnTo>
                <a:lnTo>
                  <a:pt x="542419" y="368912"/>
                </a:lnTo>
                <a:close/>
                <a:moveTo>
                  <a:pt x="64421" y="271725"/>
                </a:moveTo>
                <a:lnTo>
                  <a:pt x="64421" y="311685"/>
                </a:lnTo>
                <a:lnTo>
                  <a:pt x="218970" y="311685"/>
                </a:lnTo>
                <a:lnTo>
                  <a:pt x="218970" y="271725"/>
                </a:lnTo>
                <a:close/>
                <a:moveTo>
                  <a:pt x="387986" y="271704"/>
                </a:moveTo>
                <a:lnTo>
                  <a:pt x="387986" y="311666"/>
                </a:lnTo>
                <a:lnTo>
                  <a:pt x="542419" y="311666"/>
                </a:lnTo>
                <a:lnTo>
                  <a:pt x="542419" y="271704"/>
                </a:lnTo>
                <a:close/>
                <a:moveTo>
                  <a:pt x="64421" y="174524"/>
                </a:moveTo>
                <a:lnTo>
                  <a:pt x="64421" y="214483"/>
                </a:lnTo>
                <a:lnTo>
                  <a:pt x="218970" y="214483"/>
                </a:lnTo>
                <a:lnTo>
                  <a:pt x="218970" y="174524"/>
                </a:lnTo>
                <a:close/>
                <a:moveTo>
                  <a:pt x="387986" y="174496"/>
                </a:moveTo>
                <a:lnTo>
                  <a:pt x="387986" y="214458"/>
                </a:lnTo>
                <a:lnTo>
                  <a:pt x="542419" y="214458"/>
                </a:lnTo>
                <a:lnTo>
                  <a:pt x="542419" y="174496"/>
                </a:lnTo>
                <a:close/>
                <a:moveTo>
                  <a:pt x="323472" y="97169"/>
                </a:moveTo>
                <a:lnTo>
                  <a:pt x="606933" y="97169"/>
                </a:lnTo>
                <a:lnTo>
                  <a:pt x="606933" y="606087"/>
                </a:lnTo>
                <a:lnTo>
                  <a:pt x="485207" y="606087"/>
                </a:lnTo>
                <a:lnTo>
                  <a:pt x="485207" y="513974"/>
                </a:lnTo>
                <a:lnTo>
                  <a:pt x="445198" y="513974"/>
                </a:lnTo>
                <a:lnTo>
                  <a:pt x="445198" y="606087"/>
                </a:lnTo>
                <a:lnTo>
                  <a:pt x="323472" y="606087"/>
                </a:lnTo>
                <a:close/>
                <a:moveTo>
                  <a:pt x="64421" y="77222"/>
                </a:moveTo>
                <a:lnTo>
                  <a:pt x="64421" y="117181"/>
                </a:lnTo>
                <a:lnTo>
                  <a:pt x="218970" y="117181"/>
                </a:lnTo>
                <a:lnTo>
                  <a:pt x="218970" y="77222"/>
                </a:lnTo>
                <a:close/>
                <a:moveTo>
                  <a:pt x="0" y="0"/>
                </a:moveTo>
                <a:lnTo>
                  <a:pt x="283391" y="0"/>
                </a:lnTo>
                <a:lnTo>
                  <a:pt x="283391" y="606087"/>
                </a:lnTo>
                <a:lnTo>
                  <a:pt x="161752" y="606087"/>
                </a:lnTo>
                <a:lnTo>
                  <a:pt x="161752" y="513980"/>
                </a:lnTo>
                <a:lnTo>
                  <a:pt x="121739" y="513980"/>
                </a:lnTo>
                <a:lnTo>
                  <a:pt x="121739" y="606087"/>
                </a:lnTo>
                <a:lnTo>
                  <a:pt x="0" y="606087"/>
                </a:lnTo>
                <a:close/>
              </a:path>
            </a:pathLst>
          </a:custGeom>
          <a:solidFill>
            <a:srgbClr val="004B7D"/>
          </a:solidFill>
          <a:ln>
            <a:noFill/>
          </a:ln>
        </p:spPr>
        <p:txBody>
          <a:bodyPr/>
          <a:lstStyle/>
          <a:p>
            <a:endParaRPr lang="zh-CN" altLang="en-US"/>
          </a:p>
        </p:txBody>
      </p:sp>
    </p:spTree>
    <p:extLst>
      <p:ext uri="{BB962C8B-B14F-4D97-AF65-F5344CB8AC3E}">
        <p14:creationId xmlns:p14="http://schemas.microsoft.com/office/powerpoint/2010/main" val="476148563"/>
      </p:ext>
    </p:extLst>
  </p:cSld>
  <p:clrMapOvr>
    <a:masterClrMapping/>
  </p:clrMapOvr>
  <mc:AlternateContent xmlns:mc="http://schemas.openxmlformats.org/markup-compatibility/2006" xmlns:p14="http://schemas.microsoft.com/office/powerpoint/2010/main">
    <mc:Choice Requires="p14">
      <p:transition spd="slow" p14:dur="1300" advTm="15912">
        <p14:pan dir="u"/>
      </p:transition>
    </mc:Choice>
    <mc:Fallback xmlns="">
      <p:transition spd="slow" advTm="1591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506459"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创建安全合格班组</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D64B4BF-2B17-43AA-9329-96E66D19CE9D}"/>
              </a:ext>
            </a:extLst>
          </p:cNvPr>
          <p:cNvSpPr/>
          <p:nvPr/>
        </p:nvSpPr>
        <p:spPr>
          <a:xfrm>
            <a:off x="2113187" y="1444563"/>
            <a:ext cx="4190571" cy="400110"/>
          </a:xfrm>
          <a:prstGeom prst="rect">
            <a:avLst/>
          </a:prstGeom>
        </p:spPr>
        <p:txBody>
          <a:bodyPr wrap="none">
            <a:spAutoFit/>
          </a:bodyPr>
          <a:lstStyle/>
          <a:p>
            <a:r>
              <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、创建安全合格班组的条件和标准</a:t>
            </a:r>
            <a:endParaRPr lang="zh-CN" altLang="en-US" sz="2000" dirty="0">
              <a:solidFill>
                <a:srgbClr val="004B7D"/>
              </a:solidFill>
              <a:latin typeface="微软雅黑" panose="020B0503020204020204" pitchFamily="34" charset="-122"/>
              <a:ea typeface="微软雅黑" panose="020B0503020204020204" pitchFamily="34" charset="-122"/>
            </a:endParaRPr>
          </a:p>
        </p:txBody>
      </p:sp>
      <p:sp>
        <p:nvSpPr>
          <p:cNvPr id="17" name="crowd-of-users_33887">
            <a:extLst>
              <a:ext uri="{FF2B5EF4-FFF2-40B4-BE49-F238E27FC236}">
                <a16:creationId xmlns:a16="http://schemas.microsoft.com/office/drawing/2014/main" id="{522CDEF2-6DAB-4A83-96F4-DF0D33E30B91}"/>
              </a:ext>
            </a:extLst>
          </p:cNvPr>
          <p:cNvSpPr>
            <a:spLocks noChangeAspect="1"/>
          </p:cNvSpPr>
          <p:nvPr/>
        </p:nvSpPr>
        <p:spPr bwMode="auto">
          <a:xfrm>
            <a:off x="1371244" y="1340235"/>
            <a:ext cx="609685" cy="608764"/>
          </a:xfrm>
          <a:custGeom>
            <a:avLst/>
            <a:gdLst>
              <a:gd name="connsiteX0" fmla="*/ 402120 w 607639"/>
              <a:gd name="connsiteY0" fmla="*/ 85874 h 606722"/>
              <a:gd name="connsiteX1" fmla="*/ 607639 w 607639"/>
              <a:gd name="connsiteY1" fmla="*/ 342965 h 606722"/>
              <a:gd name="connsiteX2" fmla="*/ 343375 w 607639"/>
              <a:gd name="connsiteY2" fmla="*/ 606722 h 606722"/>
              <a:gd name="connsiteX3" fmla="*/ 85965 w 607639"/>
              <a:gd name="connsiteY3" fmla="*/ 401529 h 606722"/>
              <a:gd name="connsiteX4" fmla="*/ 91128 w 607639"/>
              <a:gd name="connsiteY4" fmla="*/ 379223 h 606722"/>
              <a:gd name="connsiteX5" fmla="*/ 111777 w 607639"/>
              <a:gd name="connsiteY5" fmla="*/ 369270 h 606722"/>
              <a:gd name="connsiteX6" fmla="*/ 369811 w 607639"/>
              <a:gd name="connsiteY6" fmla="*/ 369270 h 606722"/>
              <a:gd name="connsiteX7" fmla="*/ 369811 w 607639"/>
              <a:gd name="connsiteY7" fmla="*/ 111645 h 606722"/>
              <a:gd name="connsiteX8" fmla="*/ 379779 w 607639"/>
              <a:gd name="connsiteY8" fmla="*/ 91028 h 606722"/>
              <a:gd name="connsiteX9" fmla="*/ 402120 w 607639"/>
              <a:gd name="connsiteY9" fmla="*/ 85874 h 606722"/>
              <a:gd name="connsiteX10" fmla="*/ 290615 w 607639"/>
              <a:gd name="connsiteY10" fmla="*/ 0 h 606722"/>
              <a:gd name="connsiteX11" fmla="*/ 317051 w 607639"/>
              <a:gd name="connsiteY11" fmla="*/ 26394 h 606722"/>
              <a:gd name="connsiteX12" fmla="*/ 317051 w 607639"/>
              <a:gd name="connsiteY12" fmla="*/ 290163 h 606722"/>
              <a:gd name="connsiteX13" fmla="*/ 290615 w 607639"/>
              <a:gd name="connsiteY13" fmla="*/ 316557 h 606722"/>
              <a:gd name="connsiteX14" fmla="*/ 26436 w 607639"/>
              <a:gd name="connsiteY14" fmla="*/ 316557 h 606722"/>
              <a:gd name="connsiteX15" fmla="*/ 0 w 607639"/>
              <a:gd name="connsiteY15" fmla="*/ 290163 h 606722"/>
              <a:gd name="connsiteX16" fmla="*/ 290615 w 607639"/>
              <a:gd name="connsiteY1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7639" h="606722">
                <a:moveTo>
                  <a:pt x="402120" y="85874"/>
                </a:moveTo>
                <a:cubicBezTo>
                  <a:pt x="523082" y="113333"/>
                  <a:pt x="607639" y="218996"/>
                  <a:pt x="607639" y="342965"/>
                </a:cubicBezTo>
                <a:cubicBezTo>
                  <a:pt x="607639" y="488352"/>
                  <a:pt x="489081" y="606722"/>
                  <a:pt x="343375" y="606722"/>
                </a:cubicBezTo>
                <a:cubicBezTo>
                  <a:pt x="219388" y="606722"/>
                  <a:pt x="113469" y="522299"/>
                  <a:pt x="85965" y="401529"/>
                </a:cubicBezTo>
                <a:cubicBezTo>
                  <a:pt x="84185" y="393708"/>
                  <a:pt x="86054" y="385533"/>
                  <a:pt x="91128" y="379223"/>
                </a:cubicBezTo>
                <a:cubicBezTo>
                  <a:pt x="96112" y="373002"/>
                  <a:pt x="103767" y="369270"/>
                  <a:pt x="111777" y="369270"/>
                </a:cubicBezTo>
                <a:lnTo>
                  <a:pt x="369811" y="369270"/>
                </a:lnTo>
                <a:lnTo>
                  <a:pt x="369811" y="111645"/>
                </a:lnTo>
                <a:cubicBezTo>
                  <a:pt x="369811" y="103647"/>
                  <a:pt x="373549" y="96004"/>
                  <a:pt x="379779" y="91028"/>
                </a:cubicBezTo>
                <a:cubicBezTo>
                  <a:pt x="386099" y="86051"/>
                  <a:pt x="394377" y="84185"/>
                  <a:pt x="402120" y="85874"/>
                </a:cubicBezTo>
                <a:close/>
                <a:moveTo>
                  <a:pt x="290615" y="0"/>
                </a:moveTo>
                <a:cubicBezTo>
                  <a:pt x="305213" y="0"/>
                  <a:pt x="317051" y="11820"/>
                  <a:pt x="317051" y="26394"/>
                </a:cubicBezTo>
                <a:lnTo>
                  <a:pt x="317051" y="290163"/>
                </a:lnTo>
                <a:cubicBezTo>
                  <a:pt x="317051" y="304737"/>
                  <a:pt x="305213" y="316557"/>
                  <a:pt x="290615" y="316557"/>
                </a:cubicBezTo>
                <a:lnTo>
                  <a:pt x="26436" y="316557"/>
                </a:lnTo>
                <a:cubicBezTo>
                  <a:pt x="11838" y="316557"/>
                  <a:pt x="0" y="304737"/>
                  <a:pt x="0" y="290163"/>
                </a:cubicBezTo>
                <a:cubicBezTo>
                  <a:pt x="0" y="130196"/>
                  <a:pt x="130399" y="0"/>
                  <a:pt x="290615" y="0"/>
                </a:cubicBezTo>
                <a:close/>
              </a:path>
            </a:pathLst>
          </a:custGeom>
          <a:solidFill>
            <a:srgbClr val="004B7D"/>
          </a:solidFill>
          <a:ln>
            <a:noFill/>
          </a:ln>
        </p:spPr>
        <p:txBody>
          <a:bodyPr/>
          <a:lstStyle/>
          <a:p>
            <a:endParaRPr lang="zh-CN" altLang="en-US"/>
          </a:p>
        </p:txBody>
      </p:sp>
      <p:sp>
        <p:nvSpPr>
          <p:cNvPr id="24" name="矩形 23">
            <a:extLst>
              <a:ext uri="{FF2B5EF4-FFF2-40B4-BE49-F238E27FC236}">
                <a16:creationId xmlns:a16="http://schemas.microsoft.com/office/drawing/2014/main" id="{33BD8B06-D6EF-48D3-A5ED-7623243ACCD8}"/>
              </a:ext>
            </a:extLst>
          </p:cNvPr>
          <p:cNvSpPr/>
          <p:nvPr/>
        </p:nvSpPr>
        <p:spPr>
          <a:xfrm>
            <a:off x="1963736" y="2418334"/>
            <a:ext cx="9628870" cy="238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70B04DD6-E475-4CEE-8E0A-557E6BFF7044}"/>
              </a:ext>
            </a:extLst>
          </p:cNvPr>
          <p:cNvSpPr/>
          <p:nvPr/>
        </p:nvSpPr>
        <p:spPr>
          <a:xfrm>
            <a:off x="2095993" y="2678101"/>
            <a:ext cx="5156841" cy="685893"/>
          </a:xfrm>
          <a:prstGeom prst="rect">
            <a:avLst/>
          </a:prstGeom>
        </p:spPr>
        <p:txBody>
          <a:bodyPr wrap="square">
            <a:spAutoFit/>
          </a:bodyPr>
          <a:lstStyle/>
          <a:p>
            <a:pPr>
              <a:lnSpc>
                <a:spcPts val="2400"/>
              </a:lnSpc>
            </a:pP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en-US" altLang="zh-CN"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5</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）、搞好文明生产</a:t>
            </a:r>
          </a:p>
          <a:p>
            <a:pPr>
              <a:lnSpc>
                <a:spcPts val="2400"/>
              </a:lnSpc>
            </a:pPr>
            <a:endPar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26" name="矩形 25">
            <a:extLst>
              <a:ext uri="{FF2B5EF4-FFF2-40B4-BE49-F238E27FC236}">
                <a16:creationId xmlns:a16="http://schemas.microsoft.com/office/drawing/2014/main" id="{1A6847B6-31AB-4804-B9A6-24C98F7F0D3C}"/>
              </a:ext>
            </a:extLst>
          </p:cNvPr>
          <p:cNvSpPr/>
          <p:nvPr/>
        </p:nvSpPr>
        <p:spPr>
          <a:xfrm>
            <a:off x="2271712" y="3075526"/>
            <a:ext cx="8715602" cy="1589987"/>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作业场所要清洁，物料堆放整齐，安全通道符合要求</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班组范围内各类设备、工具等必须做到安全无隐患</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人人遵守劳动纪律，不脱岗、不串岗、不违章操作</a:t>
            </a:r>
          </a:p>
          <a:p>
            <a:pPr marL="285750" indent="-285750">
              <a:lnSpc>
                <a:spcPts val="30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 班组污染源管理效果好，并养成定点存放、节约使用物料的良好习惯</a:t>
            </a:r>
          </a:p>
        </p:txBody>
      </p:sp>
      <p:sp>
        <p:nvSpPr>
          <p:cNvPr id="18" name="mechanism_63741">
            <a:extLst>
              <a:ext uri="{FF2B5EF4-FFF2-40B4-BE49-F238E27FC236}">
                <a16:creationId xmlns:a16="http://schemas.microsoft.com/office/drawing/2014/main" id="{3D7B7D82-E973-4390-BF35-8BF5C4C48C75}"/>
              </a:ext>
            </a:extLst>
          </p:cNvPr>
          <p:cNvSpPr>
            <a:spLocks noChangeAspect="1"/>
          </p:cNvSpPr>
          <p:nvPr/>
        </p:nvSpPr>
        <p:spPr bwMode="auto">
          <a:xfrm>
            <a:off x="10551886" y="2611705"/>
            <a:ext cx="714607" cy="609685"/>
          </a:xfrm>
          <a:custGeom>
            <a:avLst/>
            <a:gdLst>
              <a:gd name="connsiteX0" fmla="*/ 18040 w 535958"/>
              <a:gd name="connsiteY0" fmla="*/ 98614 h 607334"/>
              <a:gd name="connsiteX1" fmla="*/ 34124 w 535958"/>
              <a:gd name="connsiteY1" fmla="*/ 112435 h 607334"/>
              <a:gd name="connsiteX2" fmla="*/ 62177 w 535958"/>
              <a:gd name="connsiteY2" fmla="*/ 127376 h 607334"/>
              <a:gd name="connsiteX3" fmla="*/ 66852 w 535958"/>
              <a:gd name="connsiteY3" fmla="*/ 140449 h 607334"/>
              <a:gd name="connsiteX4" fmla="*/ 106969 w 535958"/>
              <a:gd name="connsiteY4" fmla="*/ 175001 h 607334"/>
              <a:gd name="connsiteX5" fmla="*/ 159709 w 535958"/>
              <a:gd name="connsiteY5" fmla="*/ 134193 h 607334"/>
              <a:gd name="connsiteX6" fmla="*/ 261916 w 535958"/>
              <a:gd name="connsiteY6" fmla="*/ 125695 h 607334"/>
              <a:gd name="connsiteX7" fmla="*/ 293710 w 535958"/>
              <a:gd name="connsiteY7" fmla="*/ 321143 h 607334"/>
              <a:gd name="connsiteX8" fmla="*/ 289502 w 535958"/>
              <a:gd name="connsiteY8" fmla="*/ 331602 h 607334"/>
              <a:gd name="connsiteX9" fmla="*/ 360384 w 535958"/>
              <a:gd name="connsiteY9" fmla="*/ 392487 h 607334"/>
              <a:gd name="connsiteX10" fmla="*/ 405456 w 535958"/>
              <a:gd name="connsiteY10" fmla="*/ 373624 h 607334"/>
              <a:gd name="connsiteX11" fmla="*/ 462498 w 535958"/>
              <a:gd name="connsiteY11" fmla="*/ 390339 h 607334"/>
              <a:gd name="connsiteX12" fmla="*/ 463900 w 535958"/>
              <a:gd name="connsiteY12" fmla="*/ 391366 h 607334"/>
              <a:gd name="connsiteX13" fmla="*/ 530667 w 535958"/>
              <a:gd name="connsiteY13" fmla="*/ 448703 h 607334"/>
              <a:gd name="connsiteX14" fmla="*/ 532257 w 535958"/>
              <a:gd name="connsiteY14" fmla="*/ 470180 h 607334"/>
              <a:gd name="connsiteX15" fmla="*/ 446694 w 535958"/>
              <a:gd name="connsiteY15" fmla="*/ 569632 h 607334"/>
              <a:gd name="connsiteX16" fmla="*/ 425187 w 535958"/>
              <a:gd name="connsiteY16" fmla="*/ 571313 h 607334"/>
              <a:gd name="connsiteX17" fmla="*/ 358420 w 535958"/>
              <a:gd name="connsiteY17" fmla="*/ 513976 h 607334"/>
              <a:gd name="connsiteX18" fmla="*/ 357111 w 535958"/>
              <a:gd name="connsiteY18" fmla="*/ 512762 h 607334"/>
              <a:gd name="connsiteX19" fmla="*/ 332050 w 535958"/>
              <a:gd name="connsiteY19" fmla="*/ 458975 h 607334"/>
              <a:gd name="connsiteX20" fmla="*/ 343926 w 535958"/>
              <a:gd name="connsiteY20" fmla="*/ 411630 h 607334"/>
              <a:gd name="connsiteX21" fmla="*/ 279497 w 535958"/>
              <a:gd name="connsiteY21" fmla="*/ 356348 h 607334"/>
              <a:gd name="connsiteX22" fmla="*/ 282676 w 535958"/>
              <a:gd name="connsiteY22" fmla="*/ 578970 h 607334"/>
              <a:gd name="connsiteX23" fmla="*/ 223857 w 535958"/>
              <a:gd name="connsiteY23" fmla="*/ 578970 h 607334"/>
              <a:gd name="connsiteX24" fmla="*/ 220211 w 535958"/>
              <a:gd name="connsiteY24" fmla="*/ 378386 h 607334"/>
              <a:gd name="connsiteX25" fmla="*/ 211888 w 535958"/>
              <a:gd name="connsiteY25" fmla="*/ 378480 h 607334"/>
              <a:gd name="connsiteX26" fmla="*/ 208241 w 535958"/>
              <a:gd name="connsiteY26" fmla="*/ 578970 h 607334"/>
              <a:gd name="connsiteX27" fmla="*/ 149423 w 535958"/>
              <a:gd name="connsiteY27" fmla="*/ 578970 h 607334"/>
              <a:gd name="connsiteX28" fmla="*/ 153911 w 535958"/>
              <a:gd name="connsiteY28" fmla="*/ 248492 h 607334"/>
              <a:gd name="connsiteX29" fmla="*/ 128663 w 535958"/>
              <a:gd name="connsiteY29" fmla="*/ 226828 h 607334"/>
              <a:gd name="connsiteX30" fmla="*/ 98459 w 535958"/>
              <a:gd name="connsiteY30" fmla="*/ 246344 h 607334"/>
              <a:gd name="connsiteX31" fmla="*/ 20471 w 535958"/>
              <a:gd name="connsiteY31" fmla="*/ 166970 h 607334"/>
              <a:gd name="connsiteX32" fmla="*/ 15795 w 535958"/>
              <a:gd name="connsiteY32" fmla="*/ 129991 h 607334"/>
              <a:gd name="connsiteX33" fmla="*/ 1582 w 535958"/>
              <a:gd name="connsiteY33" fmla="*/ 117758 h 607334"/>
              <a:gd name="connsiteX34" fmla="*/ 1114 w 535958"/>
              <a:gd name="connsiteY34" fmla="*/ 111314 h 607334"/>
              <a:gd name="connsiteX35" fmla="*/ 11587 w 535958"/>
              <a:gd name="connsiteY35" fmla="*/ 99081 h 607334"/>
              <a:gd name="connsiteX36" fmla="*/ 18040 w 535958"/>
              <a:gd name="connsiteY36" fmla="*/ 98614 h 607334"/>
              <a:gd name="connsiteX37" fmla="*/ 216526 w 535958"/>
              <a:gd name="connsiteY37" fmla="*/ 0 h 607334"/>
              <a:gd name="connsiteX38" fmla="*/ 268004 w 535958"/>
              <a:gd name="connsiteY38" fmla="*/ 51407 h 607334"/>
              <a:gd name="connsiteX39" fmla="*/ 216526 w 535958"/>
              <a:gd name="connsiteY39" fmla="*/ 102814 h 607334"/>
              <a:gd name="connsiteX40" fmla="*/ 165048 w 535958"/>
              <a:gd name="connsiteY40" fmla="*/ 51407 h 607334"/>
              <a:gd name="connsiteX41" fmla="*/ 216526 w 535958"/>
              <a:gd name="connsiteY41" fmla="*/ 0 h 60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5958" h="607334">
                <a:moveTo>
                  <a:pt x="18040" y="98614"/>
                </a:moveTo>
                <a:lnTo>
                  <a:pt x="34124" y="112435"/>
                </a:lnTo>
                <a:cubicBezTo>
                  <a:pt x="44971" y="110474"/>
                  <a:pt x="57969" y="117104"/>
                  <a:pt x="62177" y="127376"/>
                </a:cubicBezTo>
                <a:cubicBezTo>
                  <a:pt x="63860" y="131485"/>
                  <a:pt x="65356" y="135874"/>
                  <a:pt x="66852" y="140449"/>
                </a:cubicBezTo>
                <a:lnTo>
                  <a:pt x="106969" y="175001"/>
                </a:lnTo>
                <a:cubicBezTo>
                  <a:pt x="130346" y="157725"/>
                  <a:pt x="139791" y="150161"/>
                  <a:pt x="159709" y="134193"/>
                </a:cubicBezTo>
                <a:cubicBezTo>
                  <a:pt x="184676" y="114209"/>
                  <a:pt x="227878" y="112342"/>
                  <a:pt x="261916" y="125695"/>
                </a:cubicBezTo>
                <a:cubicBezTo>
                  <a:pt x="332517" y="153430"/>
                  <a:pt x="310075" y="247745"/>
                  <a:pt x="293710" y="321143"/>
                </a:cubicBezTo>
                <a:cubicBezTo>
                  <a:pt x="292869" y="325159"/>
                  <a:pt x="291372" y="328614"/>
                  <a:pt x="289502" y="331602"/>
                </a:cubicBezTo>
                <a:lnTo>
                  <a:pt x="360384" y="392487"/>
                </a:lnTo>
                <a:cubicBezTo>
                  <a:pt x="373008" y="381748"/>
                  <a:pt x="388624" y="375118"/>
                  <a:pt x="405456" y="373624"/>
                </a:cubicBezTo>
                <a:cubicBezTo>
                  <a:pt x="426028" y="371756"/>
                  <a:pt x="446320" y="377639"/>
                  <a:pt x="462498" y="390339"/>
                </a:cubicBezTo>
                <a:cubicBezTo>
                  <a:pt x="462965" y="390619"/>
                  <a:pt x="463433" y="390993"/>
                  <a:pt x="463900" y="391366"/>
                </a:cubicBezTo>
                <a:lnTo>
                  <a:pt x="530667" y="448703"/>
                </a:lnTo>
                <a:cubicBezTo>
                  <a:pt x="537026" y="454212"/>
                  <a:pt x="537774" y="463830"/>
                  <a:pt x="532257" y="470180"/>
                </a:cubicBezTo>
                <a:lnTo>
                  <a:pt x="446694" y="569632"/>
                </a:lnTo>
                <a:cubicBezTo>
                  <a:pt x="441177" y="576075"/>
                  <a:pt x="431545" y="576729"/>
                  <a:pt x="425187" y="571313"/>
                </a:cubicBezTo>
                <a:lnTo>
                  <a:pt x="358420" y="513976"/>
                </a:lnTo>
                <a:cubicBezTo>
                  <a:pt x="357952" y="513603"/>
                  <a:pt x="357485" y="513136"/>
                  <a:pt x="357111" y="512762"/>
                </a:cubicBezTo>
                <a:cubicBezTo>
                  <a:pt x="342149" y="498662"/>
                  <a:pt x="333265" y="479518"/>
                  <a:pt x="332050" y="458975"/>
                </a:cubicBezTo>
                <a:cubicBezTo>
                  <a:pt x="331021" y="442072"/>
                  <a:pt x="335136" y="425731"/>
                  <a:pt x="343926" y="411630"/>
                </a:cubicBezTo>
                <a:lnTo>
                  <a:pt x="279497" y="356348"/>
                </a:lnTo>
                <a:cubicBezTo>
                  <a:pt x="279964" y="439178"/>
                  <a:pt x="280806" y="533680"/>
                  <a:pt x="282676" y="578970"/>
                </a:cubicBezTo>
                <a:cubicBezTo>
                  <a:pt x="284266" y="616883"/>
                  <a:pt x="225447" y="616696"/>
                  <a:pt x="223857" y="578970"/>
                </a:cubicBezTo>
                <a:cubicBezTo>
                  <a:pt x="221146" y="512109"/>
                  <a:pt x="220398" y="445247"/>
                  <a:pt x="220211" y="378386"/>
                </a:cubicBezTo>
                <a:cubicBezTo>
                  <a:pt x="217499" y="378573"/>
                  <a:pt x="214693" y="378573"/>
                  <a:pt x="211888" y="378480"/>
                </a:cubicBezTo>
                <a:cubicBezTo>
                  <a:pt x="211701" y="445341"/>
                  <a:pt x="211046" y="512202"/>
                  <a:pt x="208241" y="578970"/>
                </a:cubicBezTo>
                <a:cubicBezTo>
                  <a:pt x="206745" y="616696"/>
                  <a:pt x="147833" y="616883"/>
                  <a:pt x="149423" y="578970"/>
                </a:cubicBezTo>
                <a:cubicBezTo>
                  <a:pt x="152228" y="510334"/>
                  <a:pt x="153537" y="332536"/>
                  <a:pt x="153911" y="248492"/>
                </a:cubicBezTo>
                <a:lnTo>
                  <a:pt x="128663" y="226828"/>
                </a:lnTo>
                <a:cubicBezTo>
                  <a:pt x="118845" y="234018"/>
                  <a:pt x="108745" y="240741"/>
                  <a:pt x="98459" y="246344"/>
                </a:cubicBezTo>
                <a:cubicBezTo>
                  <a:pt x="62083" y="266421"/>
                  <a:pt x="27484" y="191809"/>
                  <a:pt x="20471" y="166970"/>
                </a:cubicBezTo>
                <a:cubicBezTo>
                  <a:pt x="15421" y="149041"/>
                  <a:pt x="14393" y="137648"/>
                  <a:pt x="15795" y="129991"/>
                </a:cubicBezTo>
                <a:lnTo>
                  <a:pt x="1582" y="117758"/>
                </a:lnTo>
                <a:cubicBezTo>
                  <a:pt x="-288" y="116170"/>
                  <a:pt x="-569" y="113275"/>
                  <a:pt x="1114" y="111314"/>
                </a:cubicBezTo>
                <a:lnTo>
                  <a:pt x="11587" y="99081"/>
                </a:lnTo>
                <a:cubicBezTo>
                  <a:pt x="13271" y="97214"/>
                  <a:pt x="16169" y="97027"/>
                  <a:pt x="18040" y="98614"/>
                </a:cubicBezTo>
                <a:close/>
                <a:moveTo>
                  <a:pt x="216526" y="0"/>
                </a:moveTo>
                <a:cubicBezTo>
                  <a:pt x="244957" y="0"/>
                  <a:pt x="268004" y="23016"/>
                  <a:pt x="268004" y="51407"/>
                </a:cubicBezTo>
                <a:cubicBezTo>
                  <a:pt x="268004" y="79798"/>
                  <a:pt x="244957" y="102814"/>
                  <a:pt x="216526" y="102814"/>
                </a:cubicBezTo>
                <a:cubicBezTo>
                  <a:pt x="188095" y="102814"/>
                  <a:pt x="165048" y="79798"/>
                  <a:pt x="165048" y="51407"/>
                </a:cubicBezTo>
                <a:cubicBezTo>
                  <a:pt x="165048" y="23016"/>
                  <a:pt x="188095" y="0"/>
                  <a:pt x="216526" y="0"/>
                </a:cubicBezTo>
                <a:close/>
              </a:path>
            </a:pathLst>
          </a:custGeom>
          <a:solidFill>
            <a:srgbClr val="004B7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2784734975"/>
      </p:ext>
    </p:extLst>
  </p:cSld>
  <p:clrMapOvr>
    <a:masterClrMapping/>
  </p:clrMapOvr>
  <mc:AlternateContent xmlns:mc="http://schemas.openxmlformats.org/markup-compatibility/2006" xmlns:p14="http://schemas.microsoft.com/office/powerpoint/2010/main">
    <mc:Choice Requires="p14">
      <p:transition spd="slow" p14:dur="1300" advTm="15912">
        <p14:pan dir="u"/>
      </p:transition>
    </mc:Choice>
    <mc:Fallback xmlns="">
      <p:transition spd="slow" advTm="15912">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上标准岗，干标准活：</a:t>
            </a:r>
            <a:r>
              <a:rPr lang="zh-CN" altLang="en-US" kern="0" dirty="0">
                <a:solidFill>
                  <a:srgbClr val="004B7D"/>
                </a:solidFill>
                <a:latin typeface="微软雅黑" panose="020B0503020204020204" pitchFamily="34" charset="-122"/>
                <a:ea typeface="微软雅黑" panose="020B0503020204020204" pitchFamily="34" charset="-122"/>
              </a:rPr>
              <a:t>安全操作规程标准化</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0B74CE43-55E9-4A7A-891F-793233E2135C}"/>
              </a:ext>
            </a:extLst>
          </p:cNvPr>
          <p:cNvSpPr/>
          <p:nvPr/>
        </p:nvSpPr>
        <p:spPr>
          <a:xfrm>
            <a:off x="754742" y="1553395"/>
            <a:ext cx="2104572" cy="523184"/>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7797161D-14E2-4143-B999-B545623E294D}"/>
              </a:ext>
            </a:extLst>
          </p:cNvPr>
          <p:cNvSpPr/>
          <p:nvPr/>
        </p:nvSpPr>
        <p:spPr>
          <a:xfrm>
            <a:off x="3062514" y="1460819"/>
            <a:ext cx="8868228" cy="708335"/>
          </a:xfrm>
          <a:prstGeom prst="rect">
            <a:avLst/>
          </a:prstGeom>
        </p:spPr>
        <p:txBody>
          <a:bodyPr wrap="square">
            <a:spAutoFit/>
          </a:bodyPr>
          <a:lstStyle/>
          <a:p>
            <a:pPr>
              <a:lnSpc>
                <a:spcPts val="2500"/>
              </a:lnSpc>
            </a:pP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根据工艺规定，分析岗位的操作要点。</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它涉及到从事操作的人、运行的设备、所使用的工、器具、作业环境以及操作人员的作业方式、位置、行走路线、信息交流等内容。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0D254385-EC6C-4B25-93A0-87803F00B4BB}"/>
              </a:ext>
            </a:extLst>
          </p:cNvPr>
          <p:cNvSpPr/>
          <p:nvPr/>
        </p:nvSpPr>
        <p:spPr>
          <a:xfrm>
            <a:off x="754742" y="2423565"/>
            <a:ext cx="2104572" cy="523184"/>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A612315C-D1BF-4D06-867E-CE96832DE210}"/>
              </a:ext>
            </a:extLst>
          </p:cNvPr>
          <p:cNvSpPr/>
          <p:nvPr/>
        </p:nvSpPr>
        <p:spPr>
          <a:xfrm>
            <a:off x="3062514" y="2491289"/>
            <a:ext cx="8868228" cy="3877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对每一步动作进行安全分析，</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找出其危险源和产生的危害。</a:t>
            </a:r>
            <a:endParaRPr lang="zh-CN" altLang="en-US" dirty="0">
              <a:solidFill>
                <a:srgbClr val="004B7D"/>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32E07E67-4984-4289-927A-93636CA9EFAE}"/>
              </a:ext>
            </a:extLst>
          </p:cNvPr>
          <p:cNvSpPr/>
          <p:nvPr/>
        </p:nvSpPr>
        <p:spPr>
          <a:xfrm>
            <a:off x="754742" y="3378647"/>
            <a:ext cx="2104572" cy="523184"/>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17E3CF5F-F813-41EF-8FBB-8922E2A3B31D}"/>
              </a:ext>
            </a:extLst>
          </p:cNvPr>
          <p:cNvSpPr/>
          <p:nvPr/>
        </p:nvSpPr>
        <p:spPr>
          <a:xfrm>
            <a:off x="3062514" y="3446371"/>
            <a:ext cx="8868228" cy="3877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针对危险源制订操作要点，包括</a:t>
            </a:r>
            <a:r>
              <a:rPr lang="zh-CN" altLang="en-US"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作业过程、作业行为、作业环境和信息交流</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等内容。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68A059FE-AFFD-48C2-880A-AE35A2BE8D34}"/>
              </a:ext>
            </a:extLst>
          </p:cNvPr>
          <p:cNvSpPr/>
          <p:nvPr/>
        </p:nvSpPr>
        <p:spPr>
          <a:xfrm>
            <a:off x="754742" y="4333729"/>
            <a:ext cx="2104572" cy="523184"/>
          </a:xfrm>
          <a:prstGeom prst="rect">
            <a:avLst/>
          </a:prstGeom>
          <a:solidFill>
            <a:srgbClr val="008B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DE365B3A-3FF5-4AED-BE2B-5C6636BA910F}"/>
              </a:ext>
            </a:extLst>
          </p:cNvPr>
          <p:cNvSpPr/>
          <p:nvPr/>
        </p:nvSpPr>
        <p:spPr>
          <a:xfrm>
            <a:off x="3062514" y="4121180"/>
            <a:ext cx="9027886" cy="1670137"/>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在完成上述工作后，</a:t>
            </a:r>
            <a:r>
              <a:rPr lang="zh-CN" altLang="en-US" b="1" dirty="0">
                <a:solidFill>
                  <a:srgbClr val="008BEA"/>
                </a:solidFill>
                <a:latin typeface="微软雅黑" panose="020B0503020204020204" pitchFamily="34" charset="-122"/>
                <a:ea typeface="微软雅黑" panose="020B0503020204020204" pitchFamily="34" charset="-122"/>
                <a:cs typeface="Lucida Sans Unicode" panose="020B0602030504020204" charset="0"/>
              </a:rPr>
              <a:t>制订岗位安全作业指导书</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。包含双“四定”的内容：</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endParaRPr>
          </a:p>
          <a:p>
            <a:pPr>
              <a:lnSpc>
                <a:spcPts val="2500"/>
              </a:lnSpc>
            </a:pPr>
            <a:r>
              <a:rPr lang="zh-CN" altLang="en-US" b="1" dirty="0">
                <a:solidFill>
                  <a:srgbClr val="008BEA"/>
                </a:solidFill>
                <a:latin typeface="微软雅黑" panose="020B0503020204020204" pitchFamily="34" charset="-122"/>
                <a:ea typeface="微软雅黑" panose="020B0503020204020204" pitchFamily="34" charset="-122"/>
                <a:cs typeface="Lucida Sans Unicode" panose="020B0602030504020204" charset="0"/>
              </a:rPr>
              <a:t>第一个四定：</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定岗位作业人员、定工作区域、定工作</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工艺）路线、定工作（生产）基本规范动作；</a:t>
            </a:r>
          </a:p>
          <a:p>
            <a:pPr>
              <a:lnSpc>
                <a:spcPts val="2500"/>
              </a:lnSpc>
            </a:pPr>
            <a:r>
              <a:rPr lang="zh-CN" altLang="en-US" b="1" dirty="0">
                <a:solidFill>
                  <a:srgbClr val="008BEA"/>
                </a:solidFill>
                <a:latin typeface="微软雅黑" panose="020B0503020204020204" pitchFamily="34" charset="-122"/>
                <a:ea typeface="微软雅黑" panose="020B0503020204020204" pitchFamily="34" charset="-122"/>
                <a:cs typeface="Lucida Sans Unicode" panose="020B0602030504020204" charset="0"/>
              </a:rPr>
              <a:t>第二个四定</a:t>
            </a:r>
            <a:r>
              <a:rPr lang="zh-CN" altLang="en-US" dirty="0">
                <a:solidFill>
                  <a:srgbClr val="008BEA"/>
                </a:solidFill>
                <a:latin typeface="微软雅黑" panose="020B0503020204020204" pitchFamily="34" charset="-122"/>
                <a:ea typeface="微软雅黑" panose="020B0503020204020204" pitchFamily="34" charset="-122"/>
                <a:cs typeface="Lucida Sans Unicode" panose="020B0602030504020204" charset="0"/>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定工作前的安全要求、定工作中的基本安全操作规范、定工作后的安全要求、定本岗位对突发事件应采取的防范措施与对策。</a:t>
            </a:r>
          </a:p>
        </p:txBody>
      </p:sp>
      <p:sp>
        <p:nvSpPr>
          <p:cNvPr id="28" name="矩形 27">
            <a:extLst>
              <a:ext uri="{FF2B5EF4-FFF2-40B4-BE49-F238E27FC236}">
                <a16:creationId xmlns:a16="http://schemas.microsoft.com/office/drawing/2014/main" id="{3F34EDC3-3961-46BE-8C61-E6C6757170E6}"/>
              </a:ext>
            </a:extLst>
          </p:cNvPr>
          <p:cNvSpPr/>
          <p:nvPr/>
        </p:nvSpPr>
        <p:spPr>
          <a:xfrm>
            <a:off x="737140" y="5843606"/>
            <a:ext cx="2104572" cy="523184"/>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BDD9BD4B-2907-4F1E-9FC7-7C4C7E183D51}"/>
              </a:ext>
            </a:extLst>
          </p:cNvPr>
          <p:cNvSpPr/>
          <p:nvPr/>
        </p:nvSpPr>
        <p:spPr>
          <a:xfrm>
            <a:off x="3062514" y="5979055"/>
            <a:ext cx="8868228" cy="3877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修改完善，形成作业标准。</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箭头: 虚尾 5">
            <a:extLst>
              <a:ext uri="{FF2B5EF4-FFF2-40B4-BE49-F238E27FC236}">
                <a16:creationId xmlns:a16="http://schemas.microsoft.com/office/drawing/2014/main" id="{8DA6B719-07DF-4290-81C6-61303937BB0F}"/>
              </a:ext>
            </a:extLst>
          </p:cNvPr>
          <p:cNvSpPr/>
          <p:nvPr/>
        </p:nvSpPr>
        <p:spPr>
          <a:xfrm rot="5400000">
            <a:off x="1702077" y="2066695"/>
            <a:ext cx="312464" cy="401276"/>
          </a:xfrm>
          <a:prstGeom prst="stripedRightArrow">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0" name="箭头: 虚尾 29">
            <a:extLst>
              <a:ext uri="{FF2B5EF4-FFF2-40B4-BE49-F238E27FC236}">
                <a16:creationId xmlns:a16="http://schemas.microsoft.com/office/drawing/2014/main" id="{1A426F76-860F-49E2-ADB3-802F634C4A51}"/>
              </a:ext>
            </a:extLst>
          </p:cNvPr>
          <p:cNvSpPr/>
          <p:nvPr/>
        </p:nvSpPr>
        <p:spPr>
          <a:xfrm rot="5400000">
            <a:off x="1702077" y="3006084"/>
            <a:ext cx="312464" cy="401276"/>
          </a:xfrm>
          <a:prstGeom prst="stripedRightArrow">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1" name="箭头: 虚尾 30">
            <a:extLst>
              <a:ext uri="{FF2B5EF4-FFF2-40B4-BE49-F238E27FC236}">
                <a16:creationId xmlns:a16="http://schemas.microsoft.com/office/drawing/2014/main" id="{E88E61FA-7797-4824-A1DE-05EC10FFE730}"/>
              </a:ext>
            </a:extLst>
          </p:cNvPr>
          <p:cNvSpPr/>
          <p:nvPr/>
        </p:nvSpPr>
        <p:spPr>
          <a:xfrm rot="5400000">
            <a:off x="1702077" y="3920542"/>
            <a:ext cx="312464" cy="401276"/>
          </a:xfrm>
          <a:prstGeom prst="stripedRightArrow">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2" name="箭头: 虚尾 31">
            <a:extLst>
              <a:ext uri="{FF2B5EF4-FFF2-40B4-BE49-F238E27FC236}">
                <a16:creationId xmlns:a16="http://schemas.microsoft.com/office/drawing/2014/main" id="{AEEE60FE-C0B0-4206-A029-8132BD5B5822}"/>
              </a:ext>
            </a:extLst>
          </p:cNvPr>
          <p:cNvSpPr/>
          <p:nvPr/>
        </p:nvSpPr>
        <p:spPr>
          <a:xfrm rot="5400000">
            <a:off x="1702077" y="5119784"/>
            <a:ext cx="312464" cy="401276"/>
          </a:xfrm>
          <a:prstGeom prst="stripedRightArrow">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86F65D36-6FE6-4132-9BAF-ECC1810578C6}"/>
              </a:ext>
            </a:extLst>
          </p:cNvPr>
          <p:cNvSpPr/>
          <p:nvPr/>
        </p:nvSpPr>
        <p:spPr>
          <a:xfrm>
            <a:off x="1004596" y="1614904"/>
            <a:ext cx="156966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分析操作要点</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95E3DE3F-5909-4460-8B4D-D98904A7201D}"/>
              </a:ext>
            </a:extLst>
          </p:cNvPr>
          <p:cNvSpPr/>
          <p:nvPr/>
        </p:nvSpPr>
        <p:spPr>
          <a:xfrm>
            <a:off x="1235428" y="2515969"/>
            <a:ext cx="1107996"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找出危害</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0E4EE1DC-BC27-461B-A65A-E290636FAE76}"/>
              </a:ext>
            </a:extLst>
          </p:cNvPr>
          <p:cNvSpPr/>
          <p:nvPr/>
        </p:nvSpPr>
        <p:spPr>
          <a:xfrm>
            <a:off x="1073479" y="3446371"/>
            <a:ext cx="156966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制定操作要点</a:t>
            </a:r>
          </a:p>
        </p:txBody>
      </p:sp>
      <p:sp>
        <p:nvSpPr>
          <p:cNvPr id="35" name="矩形 34">
            <a:extLst>
              <a:ext uri="{FF2B5EF4-FFF2-40B4-BE49-F238E27FC236}">
                <a16:creationId xmlns:a16="http://schemas.microsoft.com/office/drawing/2014/main" id="{9CE73220-7B37-4A46-B147-E56DCEB62693}"/>
              </a:ext>
            </a:extLst>
          </p:cNvPr>
          <p:cNvSpPr/>
          <p:nvPr/>
        </p:nvSpPr>
        <p:spPr>
          <a:xfrm>
            <a:off x="906781" y="4426716"/>
            <a:ext cx="180049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制定作业指导书</a:t>
            </a:r>
          </a:p>
        </p:txBody>
      </p:sp>
      <p:sp>
        <p:nvSpPr>
          <p:cNvPr id="36" name="矩形 35">
            <a:extLst>
              <a:ext uri="{FF2B5EF4-FFF2-40B4-BE49-F238E27FC236}">
                <a16:creationId xmlns:a16="http://schemas.microsoft.com/office/drawing/2014/main" id="{5933E2FF-5F9A-4D20-8992-8CB86956591F}"/>
              </a:ext>
            </a:extLst>
          </p:cNvPr>
          <p:cNvSpPr/>
          <p:nvPr/>
        </p:nvSpPr>
        <p:spPr>
          <a:xfrm>
            <a:off x="1253029" y="5923524"/>
            <a:ext cx="1107996"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形成标准</a:t>
            </a:r>
          </a:p>
        </p:txBody>
      </p:sp>
      <p:cxnSp>
        <p:nvCxnSpPr>
          <p:cNvPr id="9" name="直接连接符 8">
            <a:extLst>
              <a:ext uri="{FF2B5EF4-FFF2-40B4-BE49-F238E27FC236}">
                <a16:creationId xmlns:a16="http://schemas.microsoft.com/office/drawing/2014/main" id="{9CC74125-F37E-48AD-801E-96BB0E132315}"/>
              </a:ext>
            </a:extLst>
          </p:cNvPr>
          <p:cNvCxnSpPr/>
          <p:nvPr/>
        </p:nvCxnSpPr>
        <p:spPr>
          <a:xfrm>
            <a:off x="3062514" y="2267333"/>
            <a:ext cx="873760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C03210A-4233-4C6C-A4E9-0DD5749E5365}"/>
              </a:ext>
            </a:extLst>
          </p:cNvPr>
          <p:cNvCxnSpPr/>
          <p:nvPr/>
        </p:nvCxnSpPr>
        <p:spPr>
          <a:xfrm>
            <a:off x="3062514" y="3050490"/>
            <a:ext cx="873760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A6BD9F7-91E3-48BC-BC14-6A21C5B8EF23}"/>
              </a:ext>
            </a:extLst>
          </p:cNvPr>
          <p:cNvCxnSpPr/>
          <p:nvPr/>
        </p:nvCxnSpPr>
        <p:spPr>
          <a:xfrm>
            <a:off x="3062514" y="3964948"/>
            <a:ext cx="873760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BE75BFE-7798-4D91-8608-8DA9B5B10667}"/>
              </a:ext>
            </a:extLst>
          </p:cNvPr>
          <p:cNvCxnSpPr/>
          <p:nvPr/>
        </p:nvCxnSpPr>
        <p:spPr>
          <a:xfrm>
            <a:off x="3062514" y="5791317"/>
            <a:ext cx="873760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9EDA105-1ABB-421A-A813-E4249F1F729A}"/>
              </a:ext>
            </a:extLst>
          </p:cNvPr>
          <p:cNvCxnSpPr/>
          <p:nvPr/>
        </p:nvCxnSpPr>
        <p:spPr>
          <a:xfrm>
            <a:off x="3062514" y="6488002"/>
            <a:ext cx="873760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20470"/>
      </p:ext>
    </p:extLst>
  </p:cSld>
  <p:clrMapOvr>
    <a:masterClrMapping/>
  </p:clrMapOvr>
  <mc:AlternateContent xmlns:mc="http://schemas.openxmlformats.org/markup-compatibility/2006" xmlns:p14="http://schemas.microsoft.com/office/powerpoint/2010/main">
    <mc:Choice Requires="p14">
      <p:transition spd="slow" p14:dur="1300" advTm="15912">
        <p14:pan dir="u"/>
      </p:transition>
    </mc:Choice>
    <mc:Fallback xmlns="">
      <p:transition spd="slow" advTm="15912">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班组安全管理的注意事项</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1" name="矩形">
            <a:extLst>
              <a:ext uri="{FF2B5EF4-FFF2-40B4-BE49-F238E27FC236}">
                <a16:creationId xmlns:a16="http://schemas.microsoft.com/office/drawing/2014/main" id="{00C18301-7FA2-4D15-BA54-2EDE93CBC142}"/>
              </a:ext>
            </a:extLst>
          </p:cNvPr>
          <p:cNvSpPr/>
          <p:nvPr/>
        </p:nvSpPr>
        <p:spPr>
          <a:xfrm>
            <a:off x="3923027" y="1483978"/>
            <a:ext cx="3943251" cy="693738"/>
          </a:xfrm>
          <a:prstGeom prst="rect">
            <a:avLst/>
          </a:prstGeom>
          <a:solidFill>
            <a:srgbClr val="FF5D5D"/>
          </a:solidFill>
          <a:ln w="9525" cap="flat" cmpd="sng">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2800" dirty="0">
                <a:solidFill>
                  <a:schemeClr val="bg1"/>
                </a:solidFill>
                <a:latin typeface="微软雅黑" panose="020B0503020204020204" pitchFamily="34" charset="-122"/>
                <a:ea typeface="微软雅黑" panose="020B0503020204020204" pitchFamily="34" charset="-122"/>
              </a:rPr>
              <a:t>生产过程中一个遵守</a:t>
            </a:r>
          </a:p>
        </p:txBody>
      </p:sp>
      <p:sp>
        <p:nvSpPr>
          <p:cNvPr id="47" name="椭圆">
            <a:extLst>
              <a:ext uri="{FF2B5EF4-FFF2-40B4-BE49-F238E27FC236}">
                <a16:creationId xmlns:a16="http://schemas.microsoft.com/office/drawing/2014/main" id="{3228EB55-FEE7-4EFF-A7D7-526AD77A7023}"/>
              </a:ext>
            </a:extLst>
          </p:cNvPr>
          <p:cNvSpPr/>
          <p:nvPr/>
        </p:nvSpPr>
        <p:spPr>
          <a:xfrm>
            <a:off x="1789426" y="3008532"/>
            <a:ext cx="2438400" cy="2209799"/>
          </a:xfrm>
          <a:prstGeom prst="ellipse">
            <a:avLst/>
          </a:prstGeom>
          <a:solidFill>
            <a:srgbClr val="004B7D">
              <a:alpha val="75000"/>
            </a:srgbClr>
          </a:solidFill>
          <a:ln w="9525" cap="flat" cmpd="sng">
            <a:noFill/>
            <a:prstDash val="solid"/>
            <a:round/>
          </a:ln>
        </p:spPr>
      </p:sp>
      <p:grpSp>
        <p:nvGrpSpPr>
          <p:cNvPr id="48" name="组合">
            <a:extLst>
              <a:ext uri="{FF2B5EF4-FFF2-40B4-BE49-F238E27FC236}">
                <a16:creationId xmlns:a16="http://schemas.microsoft.com/office/drawing/2014/main" id="{574FD488-4F64-4520-8E42-CFE672C89485}"/>
              </a:ext>
            </a:extLst>
          </p:cNvPr>
          <p:cNvGrpSpPr/>
          <p:nvPr/>
        </p:nvGrpSpPr>
        <p:grpSpPr>
          <a:xfrm>
            <a:off x="2433606" y="3290440"/>
            <a:ext cx="892208" cy="1645982"/>
            <a:chOff x="844448" y="2725770"/>
            <a:chExt cx="892208" cy="1645982"/>
          </a:xfrm>
        </p:grpSpPr>
        <p:sp>
          <p:nvSpPr>
            <p:cNvPr id="79" name="矩形">
              <a:extLst>
                <a:ext uri="{FF2B5EF4-FFF2-40B4-BE49-F238E27FC236}">
                  <a16:creationId xmlns:a16="http://schemas.microsoft.com/office/drawing/2014/main" id="{B73A6DFF-4F58-412F-9760-8192B27F1B1E}"/>
                </a:ext>
              </a:extLst>
            </p:cNvPr>
            <p:cNvSpPr/>
            <p:nvPr/>
          </p:nvSpPr>
          <p:spPr>
            <a:xfrm flipH="1">
              <a:off x="1541465" y="3454395"/>
              <a:ext cx="76138" cy="53989"/>
            </a:xfrm>
            <a:prstGeom prst="rect">
              <a:avLst/>
            </a:prstGeom>
            <a:solidFill>
              <a:srgbClr val="595959"/>
            </a:solidFill>
            <a:ln w="9525" cap="flat" cmpd="sng">
              <a:noFill/>
              <a:prstDash val="solid"/>
              <a:round/>
            </a:ln>
          </p:spPr>
        </p:sp>
        <p:sp>
          <p:nvSpPr>
            <p:cNvPr id="80" name="曲线">
              <a:extLst>
                <a:ext uri="{FF2B5EF4-FFF2-40B4-BE49-F238E27FC236}">
                  <a16:creationId xmlns:a16="http://schemas.microsoft.com/office/drawing/2014/main" id="{B4E28E41-1FD4-408D-9AAF-211EFC4689C9}"/>
                </a:ext>
              </a:extLst>
            </p:cNvPr>
            <p:cNvSpPr/>
            <p:nvPr/>
          </p:nvSpPr>
          <p:spPr>
            <a:xfrm flipH="1">
              <a:off x="1022336" y="3187678"/>
              <a:ext cx="255411" cy="233492"/>
            </a:xfrm>
            <a:custGeom>
              <a:avLst/>
              <a:gdLst>
                <a:gd name="T1" fmla="*/ 0 w 21600"/>
                <a:gd name="T2" fmla="*/ 0 h 21600"/>
                <a:gd name="T3" fmla="*/ 21600 w 21600"/>
                <a:gd name="T4" fmla="*/ 21600 h 21600"/>
              </a:gdLst>
              <a:ahLst/>
              <a:cxnLst/>
              <a:rect l="T1" t="T2" r="T3" b="T4"/>
              <a:pathLst>
                <a:path w="21600" h="21600">
                  <a:moveTo>
                    <a:pt x="21600" y="21600"/>
                  </a:moveTo>
                  <a:lnTo>
                    <a:pt x="21600" y="0"/>
                  </a:lnTo>
                  <a:lnTo>
                    <a:pt x="0" y="5052"/>
                  </a:lnTo>
                  <a:lnTo>
                    <a:pt x="0" y="21600"/>
                  </a:lnTo>
                  <a:lnTo>
                    <a:pt x="21600" y="21600"/>
                  </a:lnTo>
                  <a:close/>
                </a:path>
              </a:pathLst>
            </a:custGeom>
            <a:solidFill>
              <a:srgbClr val="000000"/>
            </a:solidFill>
            <a:ln w="9525" cap="flat" cmpd="sng">
              <a:noFill/>
              <a:prstDash val="solid"/>
              <a:round/>
            </a:ln>
          </p:spPr>
        </p:sp>
        <p:sp>
          <p:nvSpPr>
            <p:cNvPr id="81" name="矩形">
              <a:extLst>
                <a:ext uri="{FF2B5EF4-FFF2-40B4-BE49-F238E27FC236}">
                  <a16:creationId xmlns:a16="http://schemas.microsoft.com/office/drawing/2014/main" id="{E6E3CA1D-0557-4E90-A003-781323BDE12F}"/>
                </a:ext>
              </a:extLst>
            </p:cNvPr>
            <p:cNvSpPr/>
            <p:nvPr/>
          </p:nvSpPr>
          <p:spPr>
            <a:xfrm flipH="1">
              <a:off x="1058791" y="3249512"/>
              <a:ext cx="188962" cy="137972"/>
            </a:xfrm>
            <a:prstGeom prst="rect">
              <a:avLst/>
            </a:prstGeom>
            <a:solidFill>
              <a:srgbClr val="AFAA75"/>
            </a:solidFill>
            <a:ln w="9525" cap="flat" cmpd="sng">
              <a:noFill/>
              <a:prstDash val="solid"/>
              <a:round/>
            </a:ln>
          </p:spPr>
        </p:sp>
        <p:sp>
          <p:nvSpPr>
            <p:cNvPr id="82" name="曲线">
              <a:extLst>
                <a:ext uri="{FF2B5EF4-FFF2-40B4-BE49-F238E27FC236}">
                  <a16:creationId xmlns:a16="http://schemas.microsoft.com/office/drawing/2014/main" id="{7261638E-68E4-440C-B6D6-630FAC63AF62}"/>
                </a:ext>
              </a:extLst>
            </p:cNvPr>
            <p:cNvSpPr/>
            <p:nvPr/>
          </p:nvSpPr>
          <p:spPr>
            <a:xfrm flipH="1">
              <a:off x="844448" y="3257357"/>
              <a:ext cx="892208" cy="1114395"/>
            </a:xfrm>
            <a:custGeom>
              <a:avLst/>
              <a:gdLst>
                <a:gd name="T1" fmla="*/ 0 w 21600"/>
                <a:gd name="T2" fmla="*/ 0 h 21600"/>
                <a:gd name="T3" fmla="*/ 21600 w 21600"/>
                <a:gd name="T4" fmla="*/ 21600 h 21600"/>
              </a:gdLst>
              <a:ahLst/>
              <a:cxnLst/>
              <a:rect l="T1" t="T2" r="T3" b="T4"/>
              <a:pathLst>
                <a:path w="21600" h="21600">
                  <a:moveTo>
                    <a:pt x="21523" y="6153"/>
                  </a:moveTo>
                  <a:lnTo>
                    <a:pt x="21600" y="5523"/>
                  </a:lnTo>
                  <a:lnTo>
                    <a:pt x="21523" y="4876"/>
                  </a:lnTo>
                  <a:lnTo>
                    <a:pt x="21330" y="4199"/>
                  </a:lnTo>
                  <a:lnTo>
                    <a:pt x="21042" y="3553"/>
                  </a:lnTo>
                  <a:lnTo>
                    <a:pt x="20658" y="2953"/>
                  </a:lnTo>
                  <a:lnTo>
                    <a:pt x="20235" y="2446"/>
                  </a:lnTo>
                  <a:lnTo>
                    <a:pt x="19812" y="2030"/>
                  </a:lnTo>
                  <a:lnTo>
                    <a:pt x="19390" y="1753"/>
                  </a:lnTo>
                  <a:lnTo>
                    <a:pt x="19293" y="1692"/>
                  </a:lnTo>
                  <a:lnTo>
                    <a:pt x="19101" y="1646"/>
                  </a:lnTo>
                  <a:lnTo>
                    <a:pt x="18909" y="1599"/>
                  </a:lnTo>
                  <a:lnTo>
                    <a:pt x="18698" y="1523"/>
                  </a:lnTo>
                  <a:lnTo>
                    <a:pt x="18448" y="1461"/>
                  </a:lnTo>
                  <a:lnTo>
                    <a:pt x="18179" y="1430"/>
                  </a:lnTo>
                  <a:lnTo>
                    <a:pt x="17910" y="1399"/>
                  </a:lnTo>
                  <a:lnTo>
                    <a:pt x="17679" y="1369"/>
                  </a:lnTo>
                  <a:lnTo>
                    <a:pt x="17679" y="0"/>
                  </a:lnTo>
                  <a:lnTo>
                    <a:pt x="17602" y="15"/>
                  </a:lnTo>
                  <a:lnTo>
                    <a:pt x="17391" y="46"/>
                  </a:lnTo>
                  <a:lnTo>
                    <a:pt x="17064" y="107"/>
                  </a:lnTo>
                  <a:lnTo>
                    <a:pt x="16680" y="169"/>
                  </a:lnTo>
                  <a:lnTo>
                    <a:pt x="16257" y="276"/>
                  </a:lnTo>
                  <a:lnTo>
                    <a:pt x="15796" y="384"/>
                  </a:lnTo>
                  <a:lnTo>
                    <a:pt x="15354" y="492"/>
                  </a:lnTo>
                  <a:lnTo>
                    <a:pt x="14950" y="615"/>
                  </a:lnTo>
                  <a:lnTo>
                    <a:pt x="14585" y="738"/>
                  </a:lnTo>
                  <a:lnTo>
                    <a:pt x="14278" y="861"/>
                  </a:lnTo>
                  <a:lnTo>
                    <a:pt x="14009" y="1015"/>
                  </a:lnTo>
                  <a:lnTo>
                    <a:pt x="13797" y="1153"/>
                  </a:lnTo>
                  <a:lnTo>
                    <a:pt x="13586" y="1307"/>
                  </a:lnTo>
                  <a:lnTo>
                    <a:pt x="13394" y="1492"/>
                  </a:lnTo>
                  <a:lnTo>
                    <a:pt x="13221" y="1692"/>
                  </a:lnTo>
                  <a:lnTo>
                    <a:pt x="13048" y="1953"/>
                  </a:lnTo>
                  <a:lnTo>
                    <a:pt x="13009" y="1892"/>
                  </a:lnTo>
                  <a:lnTo>
                    <a:pt x="12933" y="1753"/>
                  </a:lnTo>
                  <a:lnTo>
                    <a:pt x="12779" y="1553"/>
                  </a:lnTo>
                  <a:lnTo>
                    <a:pt x="12548" y="1369"/>
                  </a:lnTo>
                  <a:lnTo>
                    <a:pt x="12260" y="1153"/>
                  </a:lnTo>
                  <a:lnTo>
                    <a:pt x="11933" y="969"/>
                  </a:lnTo>
                  <a:lnTo>
                    <a:pt x="11587" y="815"/>
                  </a:lnTo>
                  <a:lnTo>
                    <a:pt x="11203" y="692"/>
                  </a:lnTo>
                  <a:lnTo>
                    <a:pt x="10857" y="584"/>
                  </a:lnTo>
                  <a:lnTo>
                    <a:pt x="10492" y="523"/>
                  </a:lnTo>
                  <a:lnTo>
                    <a:pt x="10204" y="492"/>
                  </a:lnTo>
                  <a:lnTo>
                    <a:pt x="9954" y="492"/>
                  </a:lnTo>
                  <a:lnTo>
                    <a:pt x="9935" y="1507"/>
                  </a:lnTo>
                  <a:lnTo>
                    <a:pt x="9781" y="1553"/>
                  </a:lnTo>
                  <a:lnTo>
                    <a:pt x="9646" y="1615"/>
                  </a:lnTo>
                  <a:lnTo>
                    <a:pt x="9570" y="1661"/>
                  </a:lnTo>
                  <a:lnTo>
                    <a:pt x="9550" y="1676"/>
                  </a:lnTo>
                  <a:lnTo>
                    <a:pt x="8974" y="2107"/>
                  </a:lnTo>
                  <a:lnTo>
                    <a:pt x="8436" y="2584"/>
                  </a:lnTo>
                  <a:lnTo>
                    <a:pt x="7994" y="3076"/>
                  </a:lnTo>
                  <a:lnTo>
                    <a:pt x="7629" y="3584"/>
                  </a:lnTo>
                  <a:lnTo>
                    <a:pt x="7321" y="4030"/>
                  </a:lnTo>
                  <a:lnTo>
                    <a:pt x="7091" y="4415"/>
                  </a:lnTo>
                  <a:lnTo>
                    <a:pt x="6918" y="4692"/>
                  </a:lnTo>
                  <a:lnTo>
                    <a:pt x="6841" y="4846"/>
                  </a:lnTo>
                  <a:lnTo>
                    <a:pt x="3555" y="4384"/>
                  </a:lnTo>
                  <a:lnTo>
                    <a:pt x="3362" y="4199"/>
                  </a:lnTo>
                  <a:lnTo>
                    <a:pt x="3132" y="3999"/>
                  </a:lnTo>
                  <a:lnTo>
                    <a:pt x="2940" y="3800"/>
                  </a:lnTo>
                  <a:lnTo>
                    <a:pt x="2748" y="3630"/>
                  </a:lnTo>
                  <a:lnTo>
                    <a:pt x="2555" y="3492"/>
                  </a:lnTo>
                  <a:lnTo>
                    <a:pt x="2440" y="3369"/>
                  </a:lnTo>
                  <a:lnTo>
                    <a:pt x="2344" y="3292"/>
                  </a:lnTo>
                  <a:lnTo>
                    <a:pt x="2306" y="3261"/>
                  </a:lnTo>
                  <a:lnTo>
                    <a:pt x="2190" y="3184"/>
                  </a:lnTo>
                  <a:lnTo>
                    <a:pt x="2017" y="3138"/>
                  </a:lnTo>
                  <a:lnTo>
                    <a:pt x="1864" y="3123"/>
                  </a:lnTo>
                  <a:lnTo>
                    <a:pt x="1729" y="3138"/>
                  </a:lnTo>
                  <a:lnTo>
                    <a:pt x="1537" y="3400"/>
                  </a:lnTo>
                  <a:lnTo>
                    <a:pt x="1518" y="3723"/>
                  </a:lnTo>
                  <a:lnTo>
                    <a:pt x="1575" y="3999"/>
                  </a:lnTo>
                  <a:lnTo>
                    <a:pt x="1614" y="4123"/>
                  </a:lnTo>
                  <a:lnTo>
                    <a:pt x="0" y="4107"/>
                  </a:lnTo>
                  <a:lnTo>
                    <a:pt x="749" y="6230"/>
                  </a:lnTo>
                  <a:lnTo>
                    <a:pt x="845" y="6230"/>
                  </a:lnTo>
                  <a:lnTo>
                    <a:pt x="1095" y="6230"/>
                  </a:lnTo>
                  <a:lnTo>
                    <a:pt x="1479" y="6230"/>
                  </a:lnTo>
                  <a:lnTo>
                    <a:pt x="1902" y="6230"/>
                  </a:lnTo>
                  <a:lnTo>
                    <a:pt x="2363" y="6230"/>
                  </a:lnTo>
                  <a:lnTo>
                    <a:pt x="2786" y="6230"/>
                  </a:lnTo>
                  <a:lnTo>
                    <a:pt x="3113" y="6246"/>
                  </a:lnTo>
                  <a:lnTo>
                    <a:pt x="3324" y="6246"/>
                  </a:lnTo>
                  <a:lnTo>
                    <a:pt x="3497" y="6369"/>
                  </a:lnTo>
                  <a:lnTo>
                    <a:pt x="3651" y="6523"/>
                  </a:lnTo>
                  <a:lnTo>
                    <a:pt x="3843" y="6661"/>
                  </a:lnTo>
                  <a:lnTo>
                    <a:pt x="4054" y="6800"/>
                  </a:lnTo>
                  <a:lnTo>
                    <a:pt x="4304" y="6938"/>
                  </a:lnTo>
                  <a:lnTo>
                    <a:pt x="4631" y="7092"/>
                  </a:lnTo>
                  <a:lnTo>
                    <a:pt x="5015" y="7246"/>
                  </a:lnTo>
                  <a:lnTo>
                    <a:pt x="5534" y="7384"/>
                  </a:lnTo>
                  <a:lnTo>
                    <a:pt x="5803" y="7446"/>
                  </a:lnTo>
                  <a:lnTo>
                    <a:pt x="6091" y="7492"/>
                  </a:lnTo>
                  <a:lnTo>
                    <a:pt x="6399" y="7523"/>
                  </a:lnTo>
                  <a:lnTo>
                    <a:pt x="6745" y="7523"/>
                  </a:lnTo>
                  <a:lnTo>
                    <a:pt x="7129" y="7507"/>
                  </a:lnTo>
                  <a:lnTo>
                    <a:pt x="7552" y="7461"/>
                  </a:lnTo>
                  <a:lnTo>
                    <a:pt x="8051" y="7384"/>
                  </a:lnTo>
                  <a:lnTo>
                    <a:pt x="8609" y="7276"/>
                  </a:lnTo>
                  <a:lnTo>
                    <a:pt x="8609" y="10738"/>
                  </a:lnTo>
                  <a:lnTo>
                    <a:pt x="8551" y="10876"/>
                  </a:lnTo>
                  <a:lnTo>
                    <a:pt x="8397" y="11261"/>
                  </a:lnTo>
                  <a:lnTo>
                    <a:pt x="8148" y="11846"/>
                  </a:lnTo>
                  <a:lnTo>
                    <a:pt x="7898" y="12615"/>
                  </a:lnTo>
                  <a:lnTo>
                    <a:pt x="7629" y="13476"/>
                  </a:lnTo>
                  <a:lnTo>
                    <a:pt x="7417" y="14415"/>
                  </a:lnTo>
                  <a:lnTo>
                    <a:pt x="7244" y="15415"/>
                  </a:lnTo>
                  <a:lnTo>
                    <a:pt x="7187" y="16369"/>
                  </a:lnTo>
                  <a:lnTo>
                    <a:pt x="7206" y="17215"/>
                  </a:lnTo>
                  <a:lnTo>
                    <a:pt x="7302" y="17999"/>
                  </a:lnTo>
                  <a:lnTo>
                    <a:pt x="7417" y="18707"/>
                  </a:lnTo>
                  <a:lnTo>
                    <a:pt x="7552" y="19292"/>
                  </a:lnTo>
                  <a:lnTo>
                    <a:pt x="7686" y="19784"/>
                  </a:lnTo>
                  <a:lnTo>
                    <a:pt x="7782" y="20169"/>
                  </a:lnTo>
                  <a:lnTo>
                    <a:pt x="7879" y="20400"/>
                  </a:lnTo>
                  <a:lnTo>
                    <a:pt x="7898" y="20461"/>
                  </a:lnTo>
                  <a:lnTo>
                    <a:pt x="10684" y="20461"/>
                  </a:lnTo>
                  <a:lnTo>
                    <a:pt x="10223" y="20492"/>
                  </a:lnTo>
                  <a:lnTo>
                    <a:pt x="9800" y="20553"/>
                  </a:lnTo>
                  <a:lnTo>
                    <a:pt x="9435" y="20661"/>
                  </a:lnTo>
                  <a:lnTo>
                    <a:pt x="9089" y="20784"/>
                  </a:lnTo>
                  <a:lnTo>
                    <a:pt x="8839" y="20938"/>
                  </a:lnTo>
                  <a:lnTo>
                    <a:pt x="8628" y="21123"/>
                  </a:lnTo>
                  <a:lnTo>
                    <a:pt x="8493" y="21353"/>
                  </a:lnTo>
                  <a:lnTo>
                    <a:pt x="8455" y="21600"/>
                  </a:lnTo>
                  <a:lnTo>
                    <a:pt x="13624" y="21600"/>
                  </a:lnTo>
                  <a:lnTo>
                    <a:pt x="13644" y="21384"/>
                  </a:lnTo>
                  <a:lnTo>
                    <a:pt x="13548" y="21184"/>
                  </a:lnTo>
                  <a:lnTo>
                    <a:pt x="13394" y="21046"/>
                  </a:lnTo>
                  <a:lnTo>
                    <a:pt x="13221" y="20907"/>
                  </a:lnTo>
                  <a:lnTo>
                    <a:pt x="13009" y="20292"/>
                  </a:lnTo>
                  <a:lnTo>
                    <a:pt x="12913" y="19369"/>
                  </a:lnTo>
                  <a:lnTo>
                    <a:pt x="12894" y="18369"/>
                  </a:lnTo>
                  <a:lnTo>
                    <a:pt x="12913" y="17507"/>
                  </a:lnTo>
                  <a:lnTo>
                    <a:pt x="12971" y="17061"/>
                  </a:lnTo>
                  <a:lnTo>
                    <a:pt x="13086" y="16492"/>
                  </a:lnTo>
                  <a:lnTo>
                    <a:pt x="13221" y="15861"/>
                  </a:lnTo>
                  <a:lnTo>
                    <a:pt x="13375" y="15215"/>
                  </a:lnTo>
                  <a:lnTo>
                    <a:pt x="13528" y="14600"/>
                  </a:lnTo>
                  <a:lnTo>
                    <a:pt x="13663" y="14107"/>
                  </a:lnTo>
                  <a:lnTo>
                    <a:pt x="13759" y="13753"/>
                  </a:lnTo>
                  <a:lnTo>
                    <a:pt x="13797" y="13630"/>
                  </a:lnTo>
                  <a:lnTo>
                    <a:pt x="13836" y="13769"/>
                  </a:lnTo>
                  <a:lnTo>
                    <a:pt x="13970" y="14138"/>
                  </a:lnTo>
                  <a:lnTo>
                    <a:pt x="14162" y="14676"/>
                  </a:lnTo>
                  <a:lnTo>
                    <a:pt x="14393" y="15307"/>
                  </a:lnTo>
                  <a:lnTo>
                    <a:pt x="14585" y="15999"/>
                  </a:lnTo>
                  <a:lnTo>
                    <a:pt x="14797" y="16661"/>
                  </a:lnTo>
                  <a:lnTo>
                    <a:pt x="14931" y="17246"/>
                  </a:lnTo>
                  <a:lnTo>
                    <a:pt x="14970" y="17661"/>
                  </a:lnTo>
                  <a:lnTo>
                    <a:pt x="14950" y="18476"/>
                  </a:lnTo>
                  <a:lnTo>
                    <a:pt x="14854" y="19415"/>
                  </a:lnTo>
                  <a:lnTo>
                    <a:pt x="14720" y="20307"/>
                  </a:lnTo>
                  <a:lnTo>
                    <a:pt x="14528" y="20907"/>
                  </a:lnTo>
                  <a:lnTo>
                    <a:pt x="14316" y="21046"/>
                  </a:lnTo>
                  <a:lnTo>
                    <a:pt x="14143" y="21230"/>
                  </a:lnTo>
                  <a:lnTo>
                    <a:pt x="14066" y="21399"/>
                  </a:lnTo>
                  <a:lnTo>
                    <a:pt x="14105" y="21600"/>
                  </a:lnTo>
                  <a:lnTo>
                    <a:pt x="19313" y="21600"/>
                  </a:lnTo>
                  <a:lnTo>
                    <a:pt x="19274" y="21353"/>
                  </a:lnTo>
                  <a:lnTo>
                    <a:pt x="19140" y="21123"/>
                  </a:lnTo>
                  <a:lnTo>
                    <a:pt x="18928" y="20938"/>
                  </a:lnTo>
                  <a:lnTo>
                    <a:pt x="18659" y="20784"/>
                  </a:lnTo>
                  <a:lnTo>
                    <a:pt x="18333" y="20661"/>
                  </a:lnTo>
                  <a:lnTo>
                    <a:pt x="17967" y="20553"/>
                  </a:lnTo>
                  <a:lnTo>
                    <a:pt x="17545" y="20492"/>
                  </a:lnTo>
                  <a:lnTo>
                    <a:pt x="17064" y="20461"/>
                  </a:lnTo>
                  <a:lnTo>
                    <a:pt x="19947" y="20461"/>
                  </a:lnTo>
                  <a:lnTo>
                    <a:pt x="19966" y="20353"/>
                  </a:lnTo>
                  <a:lnTo>
                    <a:pt x="20043" y="20092"/>
                  </a:lnTo>
                  <a:lnTo>
                    <a:pt x="20120" y="19661"/>
                  </a:lnTo>
                  <a:lnTo>
                    <a:pt x="20235" y="19123"/>
                  </a:lnTo>
                  <a:lnTo>
                    <a:pt x="20350" y="18476"/>
                  </a:lnTo>
                  <a:lnTo>
                    <a:pt x="20466" y="17784"/>
                  </a:lnTo>
                  <a:lnTo>
                    <a:pt x="20543" y="17076"/>
                  </a:lnTo>
                  <a:lnTo>
                    <a:pt x="20619" y="16353"/>
                  </a:lnTo>
                  <a:lnTo>
                    <a:pt x="20600" y="15523"/>
                  </a:lnTo>
                  <a:lnTo>
                    <a:pt x="20466" y="14615"/>
                  </a:lnTo>
                  <a:lnTo>
                    <a:pt x="20254" y="13692"/>
                  </a:lnTo>
                  <a:lnTo>
                    <a:pt x="20004" y="12830"/>
                  </a:lnTo>
                  <a:lnTo>
                    <a:pt x="19755" y="12061"/>
                  </a:lnTo>
                  <a:lnTo>
                    <a:pt x="19524" y="11446"/>
                  </a:lnTo>
                  <a:lnTo>
                    <a:pt x="19370" y="11030"/>
                  </a:lnTo>
                  <a:lnTo>
                    <a:pt x="19313" y="10892"/>
                  </a:lnTo>
                  <a:lnTo>
                    <a:pt x="19293" y="8553"/>
                  </a:lnTo>
                  <a:lnTo>
                    <a:pt x="19390" y="8461"/>
                  </a:lnTo>
                  <a:lnTo>
                    <a:pt x="19505" y="8400"/>
                  </a:lnTo>
                  <a:lnTo>
                    <a:pt x="19620" y="8307"/>
                  </a:lnTo>
                  <a:lnTo>
                    <a:pt x="19735" y="8230"/>
                  </a:lnTo>
                  <a:lnTo>
                    <a:pt x="19832" y="8169"/>
                  </a:lnTo>
                  <a:lnTo>
                    <a:pt x="19947" y="8092"/>
                  </a:lnTo>
                  <a:lnTo>
                    <a:pt x="20043" y="8000"/>
                  </a:lnTo>
                  <a:lnTo>
                    <a:pt x="20158" y="7938"/>
                  </a:lnTo>
                  <a:lnTo>
                    <a:pt x="20446" y="7676"/>
                  </a:lnTo>
                  <a:lnTo>
                    <a:pt x="20696" y="7400"/>
                  </a:lnTo>
                  <a:lnTo>
                    <a:pt x="20927" y="7138"/>
                  </a:lnTo>
                  <a:lnTo>
                    <a:pt x="21119" y="6907"/>
                  </a:lnTo>
                  <a:lnTo>
                    <a:pt x="21273" y="6676"/>
                  </a:lnTo>
                  <a:lnTo>
                    <a:pt x="21388" y="6461"/>
                  </a:lnTo>
                  <a:lnTo>
                    <a:pt x="21484" y="6292"/>
                  </a:lnTo>
                  <a:lnTo>
                    <a:pt x="21523" y="6153"/>
                  </a:lnTo>
                  <a:close/>
                </a:path>
              </a:pathLst>
            </a:custGeom>
            <a:solidFill>
              <a:srgbClr val="000000"/>
            </a:solidFill>
            <a:ln w="9525" cap="flat" cmpd="sng">
              <a:noFill/>
              <a:prstDash val="solid"/>
              <a:round/>
            </a:ln>
          </p:spPr>
        </p:sp>
        <p:sp>
          <p:nvSpPr>
            <p:cNvPr id="83" name="曲线">
              <a:extLst>
                <a:ext uri="{FF2B5EF4-FFF2-40B4-BE49-F238E27FC236}">
                  <a16:creationId xmlns:a16="http://schemas.microsoft.com/office/drawing/2014/main" id="{FBFD4139-C396-4B4A-9691-A9CD05A19286}"/>
                </a:ext>
              </a:extLst>
            </p:cNvPr>
            <p:cNvSpPr/>
            <p:nvPr/>
          </p:nvSpPr>
          <p:spPr>
            <a:xfrm flipH="1">
              <a:off x="864983" y="3284582"/>
              <a:ext cx="722395" cy="509437"/>
            </a:xfrm>
            <a:custGeom>
              <a:avLst/>
              <a:gdLst>
                <a:gd name="T1" fmla="*/ 0 w 21600"/>
                <a:gd name="T2" fmla="*/ 0 h 21600"/>
                <a:gd name="T3" fmla="*/ 21600 w 21600"/>
                <a:gd name="T4" fmla="*/ 21600 h 21600"/>
              </a:gdLst>
              <a:ahLst/>
              <a:cxnLst/>
              <a:rect l="T1" t="T2" r="T3" b="T4"/>
              <a:pathLst>
                <a:path w="21600" h="21600">
                  <a:moveTo>
                    <a:pt x="17018" y="0"/>
                  </a:moveTo>
                  <a:lnTo>
                    <a:pt x="16852" y="0"/>
                  </a:lnTo>
                  <a:lnTo>
                    <a:pt x="16662" y="33"/>
                  </a:lnTo>
                  <a:lnTo>
                    <a:pt x="16401" y="100"/>
                  </a:lnTo>
                  <a:lnTo>
                    <a:pt x="16140" y="167"/>
                  </a:lnTo>
                  <a:lnTo>
                    <a:pt x="15832" y="268"/>
                  </a:lnTo>
                  <a:lnTo>
                    <a:pt x="15499" y="369"/>
                  </a:lnTo>
                  <a:lnTo>
                    <a:pt x="15143" y="503"/>
                  </a:lnTo>
                  <a:lnTo>
                    <a:pt x="14787" y="671"/>
                  </a:lnTo>
                  <a:lnTo>
                    <a:pt x="14431" y="873"/>
                  </a:lnTo>
                  <a:lnTo>
                    <a:pt x="14075" y="1108"/>
                  </a:lnTo>
                  <a:lnTo>
                    <a:pt x="13743" y="1310"/>
                  </a:lnTo>
                  <a:lnTo>
                    <a:pt x="13434" y="1578"/>
                  </a:lnTo>
                  <a:lnTo>
                    <a:pt x="13126" y="1948"/>
                  </a:lnTo>
                  <a:lnTo>
                    <a:pt x="12841" y="2284"/>
                  </a:lnTo>
                  <a:lnTo>
                    <a:pt x="12627" y="2687"/>
                  </a:lnTo>
                  <a:lnTo>
                    <a:pt x="12437" y="3090"/>
                  </a:lnTo>
                  <a:lnTo>
                    <a:pt x="12200" y="3661"/>
                  </a:lnTo>
                  <a:lnTo>
                    <a:pt x="11963" y="4131"/>
                  </a:lnTo>
                  <a:lnTo>
                    <a:pt x="11820" y="4568"/>
                  </a:lnTo>
                  <a:lnTo>
                    <a:pt x="11725" y="4971"/>
                  </a:lnTo>
                  <a:lnTo>
                    <a:pt x="11678" y="4635"/>
                  </a:lnTo>
                  <a:lnTo>
                    <a:pt x="11512" y="4199"/>
                  </a:lnTo>
                  <a:lnTo>
                    <a:pt x="11227" y="3661"/>
                  </a:lnTo>
                  <a:lnTo>
                    <a:pt x="10871" y="3023"/>
                  </a:lnTo>
                  <a:lnTo>
                    <a:pt x="10443" y="2452"/>
                  </a:lnTo>
                  <a:lnTo>
                    <a:pt x="9945" y="1948"/>
                  </a:lnTo>
                  <a:lnTo>
                    <a:pt x="9352" y="1511"/>
                  </a:lnTo>
                  <a:lnTo>
                    <a:pt x="8711" y="1310"/>
                  </a:lnTo>
                  <a:lnTo>
                    <a:pt x="8711" y="2720"/>
                  </a:lnTo>
                  <a:lnTo>
                    <a:pt x="8592" y="2788"/>
                  </a:lnTo>
                  <a:lnTo>
                    <a:pt x="8450" y="2821"/>
                  </a:lnTo>
                  <a:lnTo>
                    <a:pt x="8283" y="2922"/>
                  </a:lnTo>
                  <a:lnTo>
                    <a:pt x="8094" y="2989"/>
                  </a:lnTo>
                  <a:lnTo>
                    <a:pt x="7548" y="3493"/>
                  </a:lnTo>
                  <a:lnTo>
                    <a:pt x="6930" y="4467"/>
                  </a:lnTo>
                  <a:lnTo>
                    <a:pt x="6313" y="5744"/>
                  </a:lnTo>
                  <a:lnTo>
                    <a:pt x="5720" y="7121"/>
                  </a:lnTo>
                  <a:lnTo>
                    <a:pt x="5150" y="8532"/>
                  </a:lnTo>
                  <a:lnTo>
                    <a:pt x="4747" y="9708"/>
                  </a:lnTo>
                  <a:lnTo>
                    <a:pt x="4438" y="10548"/>
                  </a:lnTo>
                  <a:lnTo>
                    <a:pt x="4343" y="10850"/>
                  </a:lnTo>
                  <a:lnTo>
                    <a:pt x="261" y="9708"/>
                  </a:lnTo>
                  <a:lnTo>
                    <a:pt x="0" y="11522"/>
                  </a:lnTo>
                  <a:lnTo>
                    <a:pt x="47" y="11623"/>
                  </a:lnTo>
                  <a:lnTo>
                    <a:pt x="213" y="11858"/>
                  </a:lnTo>
                  <a:lnTo>
                    <a:pt x="450" y="12160"/>
                  </a:lnTo>
                  <a:lnTo>
                    <a:pt x="783" y="12597"/>
                  </a:lnTo>
                  <a:lnTo>
                    <a:pt x="1186" y="13000"/>
                  </a:lnTo>
                  <a:lnTo>
                    <a:pt x="1661" y="13437"/>
                  </a:lnTo>
                  <a:lnTo>
                    <a:pt x="2183" y="13772"/>
                  </a:lnTo>
                  <a:lnTo>
                    <a:pt x="2753" y="14075"/>
                  </a:lnTo>
                  <a:lnTo>
                    <a:pt x="3441" y="14243"/>
                  </a:lnTo>
                  <a:lnTo>
                    <a:pt x="4177" y="14209"/>
                  </a:lnTo>
                  <a:lnTo>
                    <a:pt x="4889" y="14041"/>
                  </a:lnTo>
                  <a:lnTo>
                    <a:pt x="5554" y="13806"/>
                  </a:lnTo>
                  <a:lnTo>
                    <a:pt x="6147" y="13604"/>
                  </a:lnTo>
                  <a:lnTo>
                    <a:pt x="6622" y="13302"/>
                  </a:lnTo>
                  <a:lnTo>
                    <a:pt x="6907" y="13168"/>
                  </a:lnTo>
                  <a:lnTo>
                    <a:pt x="7025" y="13101"/>
                  </a:lnTo>
                  <a:lnTo>
                    <a:pt x="7025" y="21600"/>
                  </a:lnTo>
                  <a:lnTo>
                    <a:pt x="18585" y="21600"/>
                  </a:lnTo>
                  <a:lnTo>
                    <a:pt x="18561" y="16964"/>
                  </a:lnTo>
                  <a:lnTo>
                    <a:pt x="18585" y="16930"/>
                  </a:lnTo>
                  <a:lnTo>
                    <a:pt x="18656" y="16863"/>
                  </a:lnTo>
                  <a:lnTo>
                    <a:pt x="18751" y="16762"/>
                  </a:lnTo>
                  <a:lnTo>
                    <a:pt x="18894" y="16594"/>
                  </a:lnTo>
                  <a:lnTo>
                    <a:pt x="19060" y="16460"/>
                  </a:lnTo>
                  <a:lnTo>
                    <a:pt x="19250" y="16225"/>
                  </a:lnTo>
                  <a:lnTo>
                    <a:pt x="19440" y="15990"/>
                  </a:lnTo>
                  <a:lnTo>
                    <a:pt x="19653" y="15721"/>
                  </a:lnTo>
                  <a:lnTo>
                    <a:pt x="19962" y="15318"/>
                  </a:lnTo>
                  <a:lnTo>
                    <a:pt x="20294" y="14881"/>
                  </a:lnTo>
                  <a:lnTo>
                    <a:pt x="20603" y="14377"/>
                  </a:lnTo>
                  <a:lnTo>
                    <a:pt x="20887" y="13806"/>
                  </a:lnTo>
                  <a:lnTo>
                    <a:pt x="21149" y="13235"/>
                  </a:lnTo>
                  <a:lnTo>
                    <a:pt x="21362" y="12630"/>
                  </a:lnTo>
                  <a:lnTo>
                    <a:pt x="21505" y="11958"/>
                  </a:lnTo>
                  <a:lnTo>
                    <a:pt x="21599" y="11253"/>
                  </a:lnTo>
                  <a:lnTo>
                    <a:pt x="21599" y="10984"/>
                  </a:lnTo>
                  <a:lnTo>
                    <a:pt x="21552" y="10413"/>
                  </a:lnTo>
                  <a:lnTo>
                    <a:pt x="21433" y="9641"/>
                  </a:lnTo>
                  <a:lnTo>
                    <a:pt x="21267" y="8666"/>
                  </a:lnTo>
                  <a:lnTo>
                    <a:pt x="21006" y="7591"/>
                  </a:lnTo>
                  <a:lnTo>
                    <a:pt x="20603" y="6348"/>
                  </a:lnTo>
                  <a:lnTo>
                    <a:pt x="20080" y="5106"/>
                  </a:lnTo>
                  <a:lnTo>
                    <a:pt x="19416" y="3829"/>
                  </a:lnTo>
                  <a:lnTo>
                    <a:pt x="19131" y="3493"/>
                  </a:lnTo>
                  <a:lnTo>
                    <a:pt x="18846" y="3258"/>
                  </a:lnTo>
                  <a:lnTo>
                    <a:pt x="18514" y="3056"/>
                  </a:lnTo>
                  <a:lnTo>
                    <a:pt x="18158" y="2922"/>
                  </a:lnTo>
                  <a:lnTo>
                    <a:pt x="17825" y="2821"/>
                  </a:lnTo>
                  <a:lnTo>
                    <a:pt x="17493" y="2754"/>
                  </a:lnTo>
                  <a:lnTo>
                    <a:pt x="17232" y="2720"/>
                  </a:lnTo>
                  <a:lnTo>
                    <a:pt x="17018" y="2720"/>
                  </a:lnTo>
                  <a:lnTo>
                    <a:pt x="17018" y="2284"/>
                  </a:lnTo>
                  <a:lnTo>
                    <a:pt x="17018" y="1377"/>
                  </a:lnTo>
                  <a:lnTo>
                    <a:pt x="17018" y="436"/>
                  </a:lnTo>
                  <a:lnTo>
                    <a:pt x="17018" y="0"/>
                  </a:lnTo>
                  <a:close/>
                </a:path>
              </a:pathLst>
            </a:custGeom>
            <a:solidFill>
              <a:srgbClr val="BFCCFF"/>
            </a:solidFill>
            <a:ln w="9525" cap="flat" cmpd="sng">
              <a:noFill/>
              <a:prstDash val="solid"/>
              <a:round/>
            </a:ln>
          </p:spPr>
        </p:sp>
        <p:sp>
          <p:nvSpPr>
            <p:cNvPr id="84" name="曲线">
              <a:extLst>
                <a:ext uri="{FF2B5EF4-FFF2-40B4-BE49-F238E27FC236}">
                  <a16:creationId xmlns:a16="http://schemas.microsoft.com/office/drawing/2014/main" id="{34DB8BA9-7516-45CB-9BDA-C4B4F77B2CFD}"/>
                </a:ext>
              </a:extLst>
            </p:cNvPr>
            <p:cNvSpPr/>
            <p:nvPr/>
          </p:nvSpPr>
          <p:spPr>
            <a:xfrm flipH="1">
              <a:off x="941352" y="2906657"/>
              <a:ext cx="133358" cy="139818"/>
            </a:xfrm>
            <a:custGeom>
              <a:avLst/>
              <a:gdLst>
                <a:gd name="T1" fmla="*/ 0 w 21600"/>
                <a:gd name="T2" fmla="*/ 0 h 21600"/>
                <a:gd name="T3" fmla="*/ 21600 w 21600"/>
                <a:gd name="T4" fmla="*/ 21600 h 21600"/>
              </a:gdLst>
              <a:ahLst/>
              <a:cxnLst/>
              <a:rect l="T1" t="T2" r="T3" b="T4"/>
              <a:pathLst>
                <a:path w="21600" h="21600">
                  <a:moveTo>
                    <a:pt x="15132" y="21600"/>
                  </a:moveTo>
                  <a:lnTo>
                    <a:pt x="16426" y="21355"/>
                  </a:lnTo>
                  <a:lnTo>
                    <a:pt x="17590" y="20745"/>
                  </a:lnTo>
                  <a:lnTo>
                    <a:pt x="18754" y="19769"/>
                  </a:lnTo>
                  <a:lnTo>
                    <a:pt x="19659" y="18427"/>
                  </a:lnTo>
                  <a:lnTo>
                    <a:pt x="20565" y="17084"/>
                  </a:lnTo>
                  <a:lnTo>
                    <a:pt x="21211" y="15254"/>
                  </a:lnTo>
                  <a:lnTo>
                    <a:pt x="21470" y="13423"/>
                  </a:lnTo>
                  <a:lnTo>
                    <a:pt x="21600" y="11349"/>
                  </a:lnTo>
                  <a:lnTo>
                    <a:pt x="21470" y="9152"/>
                  </a:lnTo>
                  <a:lnTo>
                    <a:pt x="21211" y="7199"/>
                  </a:lnTo>
                  <a:lnTo>
                    <a:pt x="20565" y="5491"/>
                  </a:lnTo>
                  <a:lnTo>
                    <a:pt x="19659" y="4027"/>
                  </a:lnTo>
                  <a:lnTo>
                    <a:pt x="18754" y="2684"/>
                  </a:lnTo>
                  <a:lnTo>
                    <a:pt x="17590" y="1830"/>
                  </a:lnTo>
                  <a:lnTo>
                    <a:pt x="16426" y="1220"/>
                  </a:lnTo>
                  <a:lnTo>
                    <a:pt x="15132" y="976"/>
                  </a:lnTo>
                  <a:lnTo>
                    <a:pt x="13451" y="854"/>
                  </a:lnTo>
                  <a:lnTo>
                    <a:pt x="11252" y="610"/>
                  </a:lnTo>
                  <a:lnTo>
                    <a:pt x="8665" y="366"/>
                  </a:lnTo>
                  <a:lnTo>
                    <a:pt x="6337" y="0"/>
                  </a:lnTo>
                  <a:lnTo>
                    <a:pt x="3880" y="0"/>
                  </a:lnTo>
                  <a:lnTo>
                    <a:pt x="1810" y="610"/>
                  </a:lnTo>
                  <a:lnTo>
                    <a:pt x="517" y="1586"/>
                  </a:lnTo>
                  <a:lnTo>
                    <a:pt x="0" y="3294"/>
                  </a:lnTo>
                  <a:lnTo>
                    <a:pt x="517" y="5613"/>
                  </a:lnTo>
                  <a:lnTo>
                    <a:pt x="1810" y="8664"/>
                  </a:lnTo>
                  <a:lnTo>
                    <a:pt x="3880" y="11593"/>
                  </a:lnTo>
                  <a:lnTo>
                    <a:pt x="6337" y="14522"/>
                  </a:lnTo>
                  <a:lnTo>
                    <a:pt x="8665" y="17328"/>
                  </a:lnTo>
                  <a:lnTo>
                    <a:pt x="11252" y="19403"/>
                  </a:lnTo>
                  <a:lnTo>
                    <a:pt x="13451" y="20989"/>
                  </a:lnTo>
                  <a:lnTo>
                    <a:pt x="15132" y="21600"/>
                  </a:lnTo>
                  <a:close/>
                </a:path>
              </a:pathLst>
            </a:custGeom>
            <a:solidFill>
              <a:srgbClr val="000000"/>
            </a:solidFill>
            <a:ln w="9525" cap="flat" cmpd="sng">
              <a:noFill/>
              <a:prstDash val="solid"/>
              <a:round/>
            </a:ln>
          </p:spPr>
        </p:sp>
        <p:sp>
          <p:nvSpPr>
            <p:cNvPr id="85" name="曲线">
              <a:extLst>
                <a:ext uri="{FF2B5EF4-FFF2-40B4-BE49-F238E27FC236}">
                  <a16:creationId xmlns:a16="http://schemas.microsoft.com/office/drawing/2014/main" id="{A625FE5F-37F3-453D-8216-6080C1A96FC1}"/>
                </a:ext>
              </a:extLst>
            </p:cNvPr>
            <p:cNvSpPr/>
            <p:nvPr/>
          </p:nvSpPr>
          <p:spPr>
            <a:xfrm flipH="1">
              <a:off x="911127" y="2831902"/>
              <a:ext cx="531818" cy="473445"/>
            </a:xfrm>
            <a:custGeom>
              <a:avLst/>
              <a:gdLst>
                <a:gd name="T1" fmla="*/ 0 w 21600"/>
                <a:gd name="T2" fmla="*/ 0 h 21600"/>
                <a:gd name="T3" fmla="*/ 21600 w 21600"/>
                <a:gd name="T4" fmla="*/ 21600 h 21600"/>
              </a:gdLst>
              <a:ahLst/>
              <a:cxnLst/>
              <a:rect l="T1" t="T2" r="T3" b="T4"/>
              <a:pathLst>
                <a:path w="21600" h="21600">
                  <a:moveTo>
                    <a:pt x="18477" y="6512"/>
                  </a:moveTo>
                  <a:lnTo>
                    <a:pt x="18445" y="6512"/>
                  </a:lnTo>
                  <a:lnTo>
                    <a:pt x="18380" y="6512"/>
                  </a:lnTo>
                  <a:lnTo>
                    <a:pt x="18380" y="6548"/>
                  </a:lnTo>
                  <a:lnTo>
                    <a:pt x="18091" y="5825"/>
                  </a:lnTo>
                  <a:lnTo>
                    <a:pt x="17769" y="5173"/>
                  </a:lnTo>
                  <a:lnTo>
                    <a:pt x="17350" y="4522"/>
                  </a:lnTo>
                  <a:lnTo>
                    <a:pt x="16932" y="3907"/>
                  </a:lnTo>
                  <a:lnTo>
                    <a:pt x="16513" y="3328"/>
                  </a:lnTo>
                  <a:lnTo>
                    <a:pt x="15998" y="2785"/>
                  </a:lnTo>
                  <a:lnTo>
                    <a:pt x="15451" y="2279"/>
                  </a:lnTo>
                  <a:lnTo>
                    <a:pt x="14904" y="1845"/>
                  </a:lnTo>
                  <a:lnTo>
                    <a:pt x="14324" y="1411"/>
                  </a:lnTo>
                  <a:lnTo>
                    <a:pt x="13713" y="1049"/>
                  </a:lnTo>
                  <a:lnTo>
                    <a:pt x="13101" y="759"/>
                  </a:lnTo>
                  <a:lnTo>
                    <a:pt x="12425" y="506"/>
                  </a:lnTo>
                  <a:lnTo>
                    <a:pt x="11717" y="289"/>
                  </a:lnTo>
                  <a:lnTo>
                    <a:pt x="11009" y="144"/>
                  </a:lnTo>
                  <a:lnTo>
                    <a:pt x="10301" y="36"/>
                  </a:lnTo>
                  <a:lnTo>
                    <a:pt x="9560" y="0"/>
                  </a:lnTo>
                  <a:lnTo>
                    <a:pt x="8594" y="36"/>
                  </a:lnTo>
                  <a:lnTo>
                    <a:pt x="7629" y="217"/>
                  </a:lnTo>
                  <a:lnTo>
                    <a:pt x="6695" y="506"/>
                  </a:lnTo>
                  <a:lnTo>
                    <a:pt x="5858" y="832"/>
                  </a:lnTo>
                  <a:lnTo>
                    <a:pt x="4989" y="1302"/>
                  </a:lnTo>
                  <a:lnTo>
                    <a:pt x="4216" y="1845"/>
                  </a:lnTo>
                  <a:lnTo>
                    <a:pt x="3476" y="2460"/>
                  </a:lnTo>
                  <a:lnTo>
                    <a:pt x="2800" y="3183"/>
                  </a:lnTo>
                  <a:lnTo>
                    <a:pt x="2188" y="3907"/>
                  </a:lnTo>
                  <a:lnTo>
                    <a:pt x="1609" y="4739"/>
                  </a:lnTo>
                  <a:lnTo>
                    <a:pt x="1126" y="5680"/>
                  </a:lnTo>
                  <a:lnTo>
                    <a:pt x="740" y="6584"/>
                  </a:lnTo>
                  <a:lnTo>
                    <a:pt x="450" y="7597"/>
                  </a:lnTo>
                  <a:lnTo>
                    <a:pt x="160" y="8647"/>
                  </a:lnTo>
                  <a:lnTo>
                    <a:pt x="32" y="9696"/>
                  </a:lnTo>
                  <a:lnTo>
                    <a:pt x="0" y="10781"/>
                  </a:lnTo>
                  <a:lnTo>
                    <a:pt x="32" y="11867"/>
                  </a:lnTo>
                  <a:lnTo>
                    <a:pt x="160" y="12952"/>
                  </a:lnTo>
                  <a:lnTo>
                    <a:pt x="450" y="14002"/>
                  </a:lnTo>
                  <a:lnTo>
                    <a:pt x="740" y="15015"/>
                  </a:lnTo>
                  <a:lnTo>
                    <a:pt x="1126" y="15919"/>
                  </a:lnTo>
                  <a:lnTo>
                    <a:pt x="1609" y="16824"/>
                  </a:lnTo>
                  <a:lnTo>
                    <a:pt x="2188" y="17656"/>
                  </a:lnTo>
                  <a:lnTo>
                    <a:pt x="2800" y="18416"/>
                  </a:lnTo>
                  <a:lnTo>
                    <a:pt x="3476" y="19139"/>
                  </a:lnTo>
                  <a:lnTo>
                    <a:pt x="4216" y="19754"/>
                  </a:lnTo>
                  <a:lnTo>
                    <a:pt x="4989" y="20297"/>
                  </a:lnTo>
                  <a:lnTo>
                    <a:pt x="5858" y="20767"/>
                  </a:lnTo>
                  <a:lnTo>
                    <a:pt x="6695" y="21093"/>
                  </a:lnTo>
                  <a:lnTo>
                    <a:pt x="7629" y="21382"/>
                  </a:lnTo>
                  <a:lnTo>
                    <a:pt x="8594" y="21563"/>
                  </a:lnTo>
                  <a:lnTo>
                    <a:pt x="9560" y="21600"/>
                  </a:lnTo>
                  <a:lnTo>
                    <a:pt x="10268" y="21563"/>
                  </a:lnTo>
                  <a:lnTo>
                    <a:pt x="10944" y="21455"/>
                  </a:lnTo>
                  <a:lnTo>
                    <a:pt x="11653" y="21346"/>
                  </a:lnTo>
                  <a:lnTo>
                    <a:pt x="12264" y="21129"/>
                  </a:lnTo>
                  <a:lnTo>
                    <a:pt x="12908" y="20912"/>
                  </a:lnTo>
                  <a:lnTo>
                    <a:pt x="13520" y="20623"/>
                  </a:lnTo>
                  <a:lnTo>
                    <a:pt x="14131" y="20297"/>
                  </a:lnTo>
                  <a:lnTo>
                    <a:pt x="14678" y="19935"/>
                  </a:lnTo>
                  <a:lnTo>
                    <a:pt x="15226" y="19501"/>
                  </a:lnTo>
                  <a:lnTo>
                    <a:pt x="15773" y="19031"/>
                  </a:lnTo>
                  <a:lnTo>
                    <a:pt x="16256" y="18560"/>
                  </a:lnTo>
                  <a:lnTo>
                    <a:pt x="16674" y="18018"/>
                  </a:lnTo>
                  <a:lnTo>
                    <a:pt x="17093" y="17475"/>
                  </a:lnTo>
                  <a:lnTo>
                    <a:pt x="17511" y="16896"/>
                  </a:lnTo>
                  <a:lnTo>
                    <a:pt x="17833" y="16245"/>
                  </a:lnTo>
                  <a:lnTo>
                    <a:pt x="18187" y="15593"/>
                  </a:lnTo>
                  <a:lnTo>
                    <a:pt x="18252" y="15593"/>
                  </a:lnTo>
                  <a:lnTo>
                    <a:pt x="18316" y="15593"/>
                  </a:lnTo>
                  <a:lnTo>
                    <a:pt x="18380" y="15630"/>
                  </a:lnTo>
                  <a:lnTo>
                    <a:pt x="18477" y="15630"/>
                  </a:lnTo>
                  <a:lnTo>
                    <a:pt x="19089" y="15557"/>
                  </a:lnTo>
                  <a:lnTo>
                    <a:pt x="19700" y="15268"/>
                  </a:lnTo>
                  <a:lnTo>
                    <a:pt x="20215" y="14834"/>
                  </a:lnTo>
                  <a:lnTo>
                    <a:pt x="20666" y="14291"/>
                  </a:lnTo>
                  <a:lnTo>
                    <a:pt x="21052" y="13640"/>
                  </a:lnTo>
                  <a:lnTo>
                    <a:pt x="21310" y="12844"/>
                  </a:lnTo>
                  <a:lnTo>
                    <a:pt x="21503" y="12012"/>
                  </a:lnTo>
                  <a:lnTo>
                    <a:pt x="21599" y="11107"/>
                  </a:lnTo>
                  <a:lnTo>
                    <a:pt x="21503" y="10166"/>
                  </a:lnTo>
                  <a:lnTo>
                    <a:pt x="21310" y="9298"/>
                  </a:lnTo>
                  <a:lnTo>
                    <a:pt x="21052" y="8502"/>
                  </a:lnTo>
                  <a:lnTo>
                    <a:pt x="20666" y="7851"/>
                  </a:lnTo>
                  <a:lnTo>
                    <a:pt x="20215" y="7308"/>
                  </a:lnTo>
                  <a:lnTo>
                    <a:pt x="19700" y="6874"/>
                  </a:lnTo>
                  <a:lnTo>
                    <a:pt x="19089" y="6584"/>
                  </a:lnTo>
                  <a:lnTo>
                    <a:pt x="18477" y="6512"/>
                  </a:lnTo>
                  <a:close/>
                </a:path>
              </a:pathLst>
            </a:custGeom>
            <a:solidFill>
              <a:srgbClr val="000000"/>
            </a:solidFill>
            <a:ln w="9525" cap="flat" cmpd="sng">
              <a:noFill/>
              <a:prstDash val="solid"/>
              <a:round/>
            </a:ln>
          </p:spPr>
        </p:sp>
        <p:sp>
          <p:nvSpPr>
            <p:cNvPr id="86" name="曲线">
              <a:extLst>
                <a:ext uri="{FF2B5EF4-FFF2-40B4-BE49-F238E27FC236}">
                  <a16:creationId xmlns:a16="http://schemas.microsoft.com/office/drawing/2014/main" id="{528A1EC6-344E-439A-9329-03CD2959550E}"/>
                </a:ext>
              </a:extLst>
            </p:cNvPr>
            <p:cNvSpPr/>
            <p:nvPr/>
          </p:nvSpPr>
          <p:spPr>
            <a:xfrm flipH="1">
              <a:off x="939737" y="2870203"/>
              <a:ext cx="466754" cy="398229"/>
            </a:xfrm>
            <a:custGeom>
              <a:avLst/>
              <a:gdLst>
                <a:gd name="T1" fmla="*/ 0 w 21600"/>
                <a:gd name="T2" fmla="*/ 0 h 21600"/>
                <a:gd name="T3" fmla="*/ 21600 w 21600"/>
                <a:gd name="T4" fmla="*/ 21600 h 21600"/>
              </a:gdLst>
              <a:ahLst/>
              <a:cxnLst/>
              <a:rect l="T1" t="T2" r="T3" b="T4"/>
              <a:pathLst>
                <a:path w="21600" h="21600">
                  <a:moveTo>
                    <a:pt x="19506" y="8244"/>
                  </a:moveTo>
                  <a:lnTo>
                    <a:pt x="19359" y="8244"/>
                  </a:lnTo>
                  <a:lnTo>
                    <a:pt x="19175" y="8287"/>
                  </a:lnTo>
                  <a:lnTo>
                    <a:pt x="18991" y="8330"/>
                  </a:lnTo>
                  <a:lnTo>
                    <a:pt x="18844" y="8416"/>
                  </a:lnTo>
                  <a:lnTo>
                    <a:pt x="18697" y="8502"/>
                  </a:lnTo>
                  <a:lnTo>
                    <a:pt x="18551" y="8631"/>
                  </a:lnTo>
                  <a:lnTo>
                    <a:pt x="18367" y="8760"/>
                  </a:lnTo>
                  <a:lnTo>
                    <a:pt x="18257" y="8932"/>
                  </a:lnTo>
                  <a:lnTo>
                    <a:pt x="18073" y="7987"/>
                  </a:lnTo>
                  <a:lnTo>
                    <a:pt x="17816" y="7085"/>
                  </a:lnTo>
                  <a:lnTo>
                    <a:pt x="17522" y="6226"/>
                  </a:lnTo>
                  <a:lnTo>
                    <a:pt x="17155" y="5410"/>
                  </a:lnTo>
                  <a:lnTo>
                    <a:pt x="16714" y="4594"/>
                  </a:lnTo>
                  <a:lnTo>
                    <a:pt x="16236" y="3864"/>
                  </a:lnTo>
                  <a:lnTo>
                    <a:pt x="15685" y="3177"/>
                  </a:lnTo>
                  <a:lnTo>
                    <a:pt x="15097" y="2576"/>
                  </a:lnTo>
                  <a:lnTo>
                    <a:pt x="14510" y="1975"/>
                  </a:lnTo>
                  <a:lnTo>
                    <a:pt x="13848" y="1502"/>
                  </a:lnTo>
                  <a:lnTo>
                    <a:pt x="13114" y="1073"/>
                  </a:lnTo>
                  <a:lnTo>
                    <a:pt x="12416" y="687"/>
                  </a:lnTo>
                  <a:lnTo>
                    <a:pt x="11644" y="429"/>
                  </a:lnTo>
                  <a:lnTo>
                    <a:pt x="10836" y="214"/>
                  </a:lnTo>
                  <a:lnTo>
                    <a:pt x="10028" y="85"/>
                  </a:lnTo>
                  <a:lnTo>
                    <a:pt x="9183" y="0"/>
                  </a:lnTo>
                  <a:lnTo>
                    <a:pt x="8265" y="85"/>
                  </a:lnTo>
                  <a:lnTo>
                    <a:pt x="7310" y="214"/>
                  </a:lnTo>
                  <a:lnTo>
                    <a:pt x="6428" y="515"/>
                  </a:lnTo>
                  <a:lnTo>
                    <a:pt x="5583" y="858"/>
                  </a:lnTo>
                  <a:lnTo>
                    <a:pt x="4775" y="1288"/>
                  </a:lnTo>
                  <a:lnTo>
                    <a:pt x="4040" y="1846"/>
                  </a:lnTo>
                  <a:lnTo>
                    <a:pt x="3342" y="2490"/>
                  </a:lnTo>
                  <a:lnTo>
                    <a:pt x="2718" y="3177"/>
                  </a:lnTo>
                  <a:lnTo>
                    <a:pt x="2093" y="3907"/>
                  </a:lnTo>
                  <a:lnTo>
                    <a:pt x="1542" y="4766"/>
                  </a:lnTo>
                  <a:lnTo>
                    <a:pt x="1102" y="5668"/>
                  </a:lnTo>
                  <a:lnTo>
                    <a:pt x="697" y="6613"/>
                  </a:lnTo>
                  <a:lnTo>
                    <a:pt x="404" y="7600"/>
                  </a:lnTo>
                  <a:lnTo>
                    <a:pt x="146" y="8631"/>
                  </a:lnTo>
                  <a:lnTo>
                    <a:pt x="36" y="9704"/>
                  </a:lnTo>
                  <a:lnTo>
                    <a:pt x="0" y="10778"/>
                  </a:lnTo>
                  <a:lnTo>
                    <a:pt x="36" y="11895"/>
                  </a:lnTo>
                  <a:lnTo>
                    <a:pt x="146" y="12968"/>
                  </a:lnTo>
                  <a:lnTo>
                    <a:pt x="404" y="13999"/>
                  </a:lnTo>
                  <a:lnTo>
                    <a:pt x="697" y="14986"/>
                  </a:lnTo>
                  <a:lnTo>
                    <a:pt x="1102" y="15931"/>
                  </a:lnTo>
                  <a:lnTo>
                    <a:pt x="1542" y="16833"/>
                  </a:lnTo>
                  <a:lnTo>
                    <a:pt x="2093" y="17692"/>
                  </a:lnTo>
                  <a:lnTo>
                    <a:pt x="2718" y="18422"/>
                  </a:lnTo>
                  <a:lnTo>
                    <a:pt x="3342" y="19109"/>
                  </a:lnTo>
                  <a:lnTo>
                    <a:pt x="4040" y="19753"/>
                  </a:lnTo>
                  <a:lnTo>
                    <a:pt x="4775" y="20311"/>
                  </a:lnTo>
                  <a:lnTo>
                    <a:pt x="5583" y="20741"/>
                  </a:lnTo>
                  <a:lnTo>
                    <a:pt x="6428" y="21084"/>
                  </a:lnTo>
                  <a:lnTo>
                    <a:pt x="7310" y="21385"/>
                  </a:lnTo>
                  <a:lnTo>
                    <a:pt x="8265" y="21514"/>
                  </a:lnTo>
                  <a:lnTo>
                    <a:pt x="9183" y="21600"/>
                  </a:lnTo>
                  <a:lnTo>
                    <a:pt x="9991" y="21514"/>
                  </a:lnTo>
                  <a:lnTo>
                    <a:pt x="10763" y="21428"/>
                  </a:lnTo>
                  <a:lnTo>
                    <a:pt x="11461" y="21213"/>
                  </a:lnTo>
                  <a:lnTo>
                    <a:pt x="12195" y="20998"/>
                  </a:lnTo>
                  <a:lnTo>
                    <a:pt x="12893" y="20655"/>
                  </a:lnTo>
                  <a:lnTo>
                    <a:pt x="13591" y="20311"/>
                  </a:lnTo>
                  <a:lnTo>
                    <a:pt x="14216" y="19839"/>
                  </a:lnTo>
                  <a:lnTo>
                    <a:pt x="14804" y="19324"/>
                  </a:lnTo>
                  <a:lnTo>
                    <a:pt x="15391" y="18765"/>
                  </a:lnTo>
                  <a:lnTo>
                    <a:pt x="15906" y="18164"/>
                  </a:lnTo>
                  <a:lnTo>
                    <a:pt x="16383" y="17520"/>
                  </a:lnTo>
                  <a:lnTo>
                    <a:pt x="16861" y="16790"/>
                  </a:lnTo>
                  <a:lnTo>
                    <a:pt x="17228" y="16060"/>
                  </a:lnTo>
                  <a:lnTo>
                    <a:pt x="17559" y="15287"/>
                  </a:lnTo>
                  <a:lnTo>
                    <a:pt x="17853" y="14471"/>
                  </a:lnTo>
                  <a:lnTo>
                    <a:pt x="18073" y="13612"/>
                  </a:lnTo>
                  <a:lnTo>
                    <a:pt x="18257" y="13827"/>
                  </a:lnTo>
                  <a:lnTo>
                    <a:pt x="18367" y="13956"/>
                  </a:lnTo>
                  <a:lnTo>
                    <a:pt x="18551" y="14170"/>
                  </a:lnTo>
                  <a:lnTo>
                    <a:pt x="18734" y="14256"/>
                  </a:lnTo>
                  <a:lnTo>
                    <a:pt x="18918" y="14342"/>
                  </a:lnTo>
                  <a:lnTo>
                    <a:pt x="19102" y="14471"/>
                  </a:lnTo>
                  <a:lnTo>
                    <a:pt x="19285" y="14514"/>
                  </a:lnTo>
                  <a:lnTo>
                    <a:pt x="19506" y="14514"/>
                  </a:lnTo>
                  <a:lnTo>
                    <a:pt x="19946" y="14471"/>
                  </a:lnTo>
                  <a:lnTo>
                    <a:pt x="20314" y="14256"/>
                  </a:lnTo>
                  <a:lnTo>
                    <a:pt x="20681" y="13956"/>
                  </a:lnTo>
                  <a:lnTo>
                    <a:pt x="21012" y="13612"/>
                  </a:lnTo>
                  <a:lnTo>
                    <a:pt x="21232" y="13140"/>
                  </a:lnTo>
                  <a:lnTo>
                    <a:pt x="21416" y="12625"/>
                  </a:lnTo>
                  <a:lnTo>
                    <a:pt x="21563" y="12023"/>
                  </a:lnTo>
                  <a:lnTo>
                    <a:pt x="21599" y="11379"/>
                  </a:lnTo>
                  <a:lnTo>
                    <a:pt x="21563" y="10735"/>
                  </a:lnTo>
                  <a:lnTo>
                    <a:pt x="21416" y="10134"/>
                  </a:lnTo>
                  <a:lnTo>
                    <a:pt x="21232" y="9619"/>
                  </a:lnTo>
                  <a:lnTo>
                    <a:pt x="21012" y="9146"/>
                  </a:lnTo>
                  <a:lnTo>
                    <a:pt x="20681" y="8760"/>
                  </a:lnTo>
                  <a:lnTo>
                    <a:pt x="20314" y="8459"/>
                  </a:lnTo>
                  <a:lnTo>
                    <a:pt x="19946" y="8287"/>
                  </a:lnTo>
                  <a:lnTo>
                    <a:pt x="19506" y="8244"/>
                  </a:lnTo>
                  <a:close/>
                </a:path>
              </a:pathLst>
            </a:custGeom>
            <a:solidFill>
              <a:srgbClr val="AFAA75"/>
            </a:solidFill>
            <a:ln w="9525" cap="flat" cmpd="sng">
              <a:noFill/>
              <a:prstDash val="solid"/>
              <a:round/>
            </a:ln>
          </p:spPr>
        </p:sp>
        <p:sp>
          <p:nvSpPr>
            <p:cNvPr id="87" name="曲线">
              <a:extLst>
                <a:ext uri="{FF2B5EF4-FFF2-40B4-BE49-F238E27FC236}">
                  <a16:creationId xmlns:a16="http://schemas.microsoft.com/office/drawing/2014/main" id="{6EF1D24A-39EB-4AE7-B83A-C761F5146496}"/>
                </a:ext>
              </a:extLst>
            </p:cNvPr>
            <p:cNvSpPr/>
            <p:nvPr/>
          </p:nvSpPr>
          <p:spPr>
            <a:xfrm flipH="1">
              <a:off x="1117394" y="3146610"/>
              <a:ext cx="188962" cy="66448"/>
            </a:xfrm>
            <a:custGeom>
              <a:avLst/>
              <a:gdLst>
                <a:gd name="T1" fmla="*/ 0 w 21600"/>
                <a:gd name="T2" fmla="*/ 0 h 21600"/>
                <a:gd name="T3" fmla="*/ 21600 w 21600"/>
                <a:gd name="T4" fmla="*/ 21600 h 21600"/>
              </a:gdLst>
              <a:ahLst/>
              <a:cxnLst/>
              <a:rect l="T1" t="T2" r="T3" b="T4"/>
              <a:pathLst>
                <a:path w="21600" h="21600">
                  <a:moveTo>
                    <a:pt x="0" y="0"/>
                  </a:moveTo>
                  <a:lnTo>
                    <a:pt x="271" y="2081"/>
                  </a:lnTo>
                  <a:lnTo>
                    <a:pt x="451" y="4163"/>
                  </a:lnTo>
                  <a:lnTo>
                    <a:pt x="632" y="6766"/>
                  </a:lnTo>
                  <a:lnTo>
                    <a:pt x="1084" y="8848"/>
                  </a:lnTo>
                  <a:lnTo>
                    <a:pt x="1536" y="10930"/>
                  </a:lnTo>
                  <a:lnTo>
                    <a:pt x="2169" y="13272"/>
                  </a:lnTo>
                  <a:lnTo>
                    <a:pt x="2892" y="15354"/>
                  </a:lnTo>
                  <a:lnTo>
                    <a:pt x="3886" y="17436"/>
                  </a:lnTo>
                  <a:lnTo>
                    <a:pt x="5241" y="19518"/>
                  </a:lnTo>
                  <a:lnTo>
                    <a:pt x="6597" y="20819"/>
                  </a:lnTo>
                  <a:lnTo>
                    <a:pt x="7953" y="21339"/>
                  </a:lnTo>
                  <a:lnTo>
                    <a:pt x="9308" y="21599"/>
                  </a:lnTo>
                  <a:lnTo>
                    <a:pt x="10483" y="21599"/>
                  </a:lnTo>
                  <a:lnTo>
                    <a:pt x="11387" y="21599"/>
                  </a:lnTo>
                  <a:lnTo>
                    <a:pt x="12020" y="21339"/>
                  </a:lnTo>
                  <a:lnTo>
                    <a:pt x="12200" y="21339"/>
                  </a:lnTo>
                  <a:lnTo>
                    <a:pt x="21600" y="0"/>
                  </a:lnTo>
                  <a:lnTo>
                    <a:pt x="0" y="0"/>
                  </a:lnTo>
                  <a:close/>
                </a:path>
              </a:pathLst>
            </a:custGeom>
            <a:solidFill>
              <a:srgbClr val="000000"/>
            </a:solidFill>
            <a:ln w="9525" cap="flat" cmpd="sng">
              <a:noFill/>
              <a:prstDash val="solid"/>
              <a:round/>
            </a:ln>
          </p:spPr>
        </p:sp>
        <p:sp>
          <p:nvSpPr>
            <p:cNvPr id="88" name="曲线">
              <a:extLst>
                <a:ext uri="{FF2B5EF4-FFF2-40B4-BE49-F238E27FC236}">
                  <a16:creationId xmlns:a16="http://schemas.microsoft.com/office/drawing/2014/main" id="{802158A4-01A5-4868-9C29-646CE0CE711C}"/>
                </a:ext>
              </a:extLst>
            </p:cNvPr>
            <p:cNvSpPr/>
            <p:nvPr/>
          </p:nvSpPr>
          <p:spPr>
            <a:xfrm flipH="1">
              <a:off x="1169999" y="3160453"/>
              <a:ext cx="112593" cy="20764"/>
            </a:xfrm>
            <a:custGeom>
              <a:avLst/>
              <a:gdLst>
                <a:gd name="T1" fmla="*/ 0 w 21600"/>
                <a:gd name="T2" fmla="*/ 0 h 21600"/>
                <a:gd name="T3" fmla="*/ 21600 w 21600"/>
                <a:gd name="T4" fmla="*/ 21600 h 21600"/>
              </a:gdLst>
              <a:ahLst/>
              <a:cxnLst/>
              <a:rect l="T1" t="T2" r="T3" b="T4"/>
              <a:pathLst>
                <a:path w="21600" h="21600">
                  <a:moveTo>
                    <a:pt x="0" y="0"/>
                  </a:moveTo>
                  <a:lnTo>
                    <a:pt x="1697" y="21600"/>
                  </a:lnTo>
                  <a:lnTo>
                    <a:pt x="16354" y="21600"/>
                  </a:lnTo>
                  <a:lnTo>
                    <a:pt x="21600" y="0"/>
                  </a:lnTo>
                  <a:lnTo>
                    <a:pt x="0" y="0"/>
                  </a:lnTo>
                  <a:close/>
                </a:path>
              </a:pathLst>
            </a:custGeom>
            <a:solidFill>
              <a:srgbClr val="FFFFFF"/>
            </a:solidFill>
            <a:ln w="9525" cap="flat" cmpd="sng">
              <a:noFill/>
              <a:prstDash val="solid"/>
              <a:round/>
            </a:ln>
          </p:spPr>
        </p:sp>
        <p:sp>
          <p:nvSpPr>
            <p:cNvPr id="89" name="曲线">
              <a:extLst>
                <a:ext uri="{FF2B5EF4-FFF2-40B4-BE49-F238E27FC236}">
                  <a16:creationId xmlns:a16="http://schemas.microsoft.com/office/drawing/2014/main" id="{63A86C53-9A77-4E2A-93D5-B880CBAFA5A3}"/>
                </a:ext>
              </a:extLst>
            </p:cNvPr>
            <p:cNvSpPr/>
            <p:nvPr/>
          </p:nvSpPr>
          <p:spPr>
            <a:xfrm flipH="1">
              <a:off x="1289053" y="2949571"/>
              <a:ext cx="49144" cy="49375"/>
            </a:xfrm>
            <a:custGeom>
              <a:avLst/>
              <a:gdLst>
                <a:gd name="T1" fmla="*/ 0 w 21600"/>
                <a:gd name="T2" fmla="*/ 0 h 21600"/>
                <a:gd name="T3" fmla="*/ 21600 w 21600"/>
                <a:gd name="T4" fmla="*/ 21600 h 21600"/>
              </a:gdLst>
              <a:ahLst/>
              <a:cxnLst/>
              <a:rect l="T1" t="T2" r="T3" b="T4"/>
              <a:pathLst>
                <a:path w="21600" h="21600">
                  <a:moveTo>
                    <a:pt x="10628" y="21600"/>
                  </a:moveTo>
                  <a:lnTo>
                    <a:pt x="15085" y="20537"/>
                  </a:lnTo>
                  <a:lnTo>
                    <a:pt x="18171" y="18413"/>
                  </a:lnTo>
                  <a:lnTo>
                    <a:pt x="20571" y="14872"/>
                  </a:lnTo>
                  <a:lnTo>
                    <a:pt x="21600" y="10622"/>
                  </a:lnTo>
                  <a:lnTo>
                    <a:pt x="20571" y="6373"/>
                  </a:lnTo>
                  <a:lnTo>
                    <a:pt x="18171" y="3186"/>
                  </a:lnTo>
                  <a:lnTo>
                    <a:pt x="15085" y="708"/>
                  </a:lnTo>
                  <a:lnTo>
                    <a:pt x="10628" y="0"/>
                  </a:lnTo>
                  <a:lnTo>
                    <a:pt x="6514" y="708"/>
                  </a:lnTo>
                  <a:lnTo>
                    <a:pt x="3085" y="3186"/>
                  </a:lnTo>
                  <a:lnTo>
                    <a:pt x="1028" y="6373"/>
                  </a:lnTo>
                  <a:lnTo>
                    <a:pt x="0" y="10622"/>
                  </a:lnTo>
                  <a:lnTo>
                    <a:pt x="1028" y="14872"/>
                  </a:lnTo>
                  <a:lnTo>
                    <a:pt x="3085" y="18413"/>
                  </a:lnTo>
                  <a:lnTo>
                    <a:pt x="6514" y="20537"/>
                  </a:lnTo>
                  <a:lnTo>
                    <a:pt x="10628" y="21600"/>
                  </a:lnTo>
                  <a:close/>
                </a:path>
              </a:pathLst>
            </a:custGeom>
            <a:solidFill>
              <a:srgbClr val="000000"/>
            </a:solidFill>
            <a:ln w="9525" cap="flat" cmpd="sng">
              <a:noFill/>
              <a:prstDash val="solid"/>
              <a:round/>
            </a:ln>
          </p:spPr>
        </p:sp>
        <p:sp>
          <p:nvSpPr>
            <p:cNvPr id="90" name="曲线">
              <a:extLst>
                <a:ext uri="{FF2B5EF4-FFF2-40B4-BE49-F238E27FC236}">
                  <a16:creationId xmlns:a16="http://schemas.microsoft.com/office/drawing/2014/main" id="{7EA82B47-78DE-442F-90A1-E8D4DE2FF13E}"/>
                </a:ext>
              </a:extLst>
            </p:cNvPr>
            <p:cNvSpPr/>
            <p:nvPr/>
          </p:nvSpPr>
          <p:spPr>
            <a:xfrm flipH="1">
              <a:off x="1125470" y="2950956"/>
              <a:ext cx="57219" cy="57219"/>
            </a:xfrm>
            <a:custGeom>
              <a:avLst/>
              <a:gdLst>
                <a:gd name="T1" fmla="*/ 0 w 21600"/>
                <a:gd name="T2" fmla="*/ 0 h 21600"/>
                <a:gd name="T3" fmla="*/ 21600 w 21600"/>
                <a:gd name="T4" fmla="*/ 21600 h 21600"/>
              </a:gdLst>
              <a:ahLst/>
              <a:cxnLst/>
              <a:rect l="T1" t="T2" r="T3" b="T4"/>
              <a:pathLst>
                <a:path w="21600" h="21600">
                  <a:moveTo>
                    <a:pt x="10947" y="21600"/>
                  </a:moveTo>
                  <a:lnTo>
                    <a:pt x="13019" y="21300"/>
                  </a:lnTo>
                  <a:lnTo>
                    <a:pt x="15090" y="21000"/>
                  </a:lnTo>
                  <a:lnTo>
                    <a:pt x="16865" y="20100"/>
                  </a:lnTo>
                  <a:lnTo>
                    <a:pt x="18345" y="18600"/>
                  </a:lnTo>
                  <a:lnTo>
                    <a:pt x="19824" y="16800"/>
                  </a:lnTo>
                  <a:lnTo>
                    <a:pt x="20712" y="15300"/>
                  </a:lnTo>
                  <a:lnTo>
                    <a:pt x="21304" y="13199"/>
                  </a:lnTo>
                  <a:lnTo>
                    <a:pt x="21600" y="10800"/>
                  </a:lnTo>
                  <a:lnTo>
                    <a:pt x="21304" y="8700"/>
                  </a:lnTo>
                  <a:lnTo>
                    <a:pt x="20712" y="6600"/>
                  </a:lnTo>
                  <a:lnTo>
                    <a:pt x="19824" y="4799"/>
                  </a:lnTo>
                  <a:lnTo>
                    <a:pt x="18345" y="2999"/>
                  </a:lnTo>
                  <a:lnTo>
                    <a:pt x="16865" y="1799"/>
                  </a:lnTo>
                  <a:lnTo>
                    <a:pt x="15090" y="599"/>
                  </a:lnTo>
                  <a:lnTo>
                    <a:pt x="13019" y="299"/>
                  </a:lnTo>
                  <a:lnTo>
                    <a:pt x="10947" y="0"/>
                  </a:lnTo>
                  <a:lnTo>
                    <a:pt x="8580" y="299"/>
                  </a:lnTo>
                  <a:lnTo>
                    <a:pt x="6509" y="599"/>
                  </a:lnTo>
                  <a:lnTo>
                    <a:pt x="4734" y="1799"/>
                  </a:lnTo>
                  <a:lnTo>
                    <a:pt x="2958" y="2999"/>
                  </a:lnTo>
                  <a:lnTo>
                    <a:pt x="1775" y="4799"/>
                  </a:lnTo>
                  <a:lnTo>
                    <a:pt x="591" y="6600"/>
                  </a:lnTo>
                  <a:lnTo>
                    <a:pt x="295" y="8700"/>
                  </a:lnTo>
                  <a:lnTo>
                    <a:pt x="0" y="10800"/>
                  </a:lnTo>
                  <a:lnTo>
                    <a:pt x="295" y="13199"/>
                  </a:lnTo>
                  <a:lnTo>
                    <a:pt x="591" y="15300"/>
                  </a:lnTo>
                  <a:lnTo>
                    <a:pt x="1775" y="16800"/>
                  </a:lnTo>
                  <a:lnTo>
                    <a:pt x="2958" y="18600"/>
                  </a:lnTo>
                  <a:lnTo>
                    <a:pt x="4734" y="20100"/>
                  </a:lnTo>
                  <a:lnTo>
                    <a:pt x="6509" y="21000"/>
                  </a:lnTo>
                  <a:lnTo>
                    <a:pt x="8580" y="21300"/>
                  </a:lnTo>
                  <a:lnTo>
                    <a:pt x="10947" y="21600"/>
                  </a:lnTo>
                  <a:close/>
                </a:path>
              </a:pathLst>
            </a:custGeom>
            <a:solidFill>
              <a:srgbClr val="000000"/>
            </a:solidFill>
            <a:ln w="9525" cap="flat" cmpd="sng">
              <a:noFill/>
              <a:prstDash val="solid"/>
              <a:round/>
            </a:ln>
          </p:spPr>
        </p:sp>
        <p:sp>
          <p:nvSpPr>
            <p:cNvPr id="91" name="曲线">
              <a:extLst>
                <a:ext uri="{FF2B5EF4-FFF2-40B4-BE49-F238E27FC236}">
                  <a16:creationId xmlns:a16="http://schemas.microsoft.com/office/drawing/2014/main" id="{41E9D09E-2C56-4213-A094-87B445F804A6}"/>
                </a:ext>
              </a:extLst>
            </p:cNvPr>
            <p:cNvSpPr/>
            <p:nvPr/>
          </p:nvSpPr>
          <p:spPr>
            <a:xfrm flipH="1">
              <a:off x="1206454" y="2956032"/>
              <a:ext cx="112593" cy="139357"/>
            </a:xfrm>
            <a:custGeom>
              <a:avLst/>
              <a:gdLst>
                <a:gd name="T1" fmla="*/ 0 w 21600"/>
                <a:gd name="T2" fmla="*/ 0 h 21600"/>
                <a:gd name="T3" fmla="*/ 21600 w 21600"/>
                <a:gd name="T4" fmla="*/ 21600 h 21600"/>
              </a:gdLst>
              <a:ahLst/>
              <a:cxnLst/>
              <a:rect l="T1" t="T2" r="T3" b="T4"/>
              <a:pathLst>
                <a:path w="21600" h="21600">
                  <a:moveTo>
                    <a:pt x="5974" y="18777"/>
                  </a:moveTo>
                  <a:lnTo>
                    <a:pt x="15319" y="5031"/>
                  </a:lnTo>
                  <a:lnTo>
                    <a:pt x="15319" y="0"/>
                  </a:lnTo>
                  <a:lnTo>
                    <a:pt x="0" y="21600"/>
                  </a:lnTo>
                  <a:lnTo>
                    <a:pt x="21446" y="21354"/>
                  </a:lnTo>
                  <a:lnTo>
                    <a:pt x="21599" y="18777"/>
                  </a:lnTo>
                  <a:lnTo>
                    <a:pt x="5974" y="18777"/>
                  </a:lnTo>
                  <a:close/>
                </a:path>
              </a:pathLst>
            </a:custGeom>
            <a:solidFill>
              <a:srgbClr val="000000"/>
            </a:solidFill>
            <a:ln w="9525" cap="flat" cmpd="sng">
              <a:noFill/>
              <a:prstDash val="solid"/>
              <a:round/>
            </a:ln>
          </p:spPr>
        </p:sp>
        <p:sp>
          <p:nvSpPr>
            <p:cNvPr id="92" name="曲线">
              <a:extLst>
                <a:ext uri="{FF2B5EF4-FFF2-40B4-BE49-F238E27FC236}">
                  <a16:creationId xmlns:a16="http://schemas.microsoft.com/office/drawing/2014/main" id="{82100CAB-6CE5-4395-B484-EE14FF9030F4}"/>
                </a:ext>
              </a:extLst>
            </p:cNvPr>
            <p:cNvSpPr/>
            <p:nvPr/>
          </p:nvSpPr>
          <p:spPr>
            <a:xfrm flipH="1">
              <a:off x="1606529" y="3452549"/>
              <a:ext cx="96903" cy="100134"/>
            </a:xfrm>
            <a:custGeom>
              <a:avLst/>
              <a:gdLst>
                <a:gd name="T1" fmla="*/ 0 w 21600"/>
                <a:gd name="T2" fmla="*/ 0 h 21600"/>
                <a:gd name="T3" fmla="*/ 21600 w 21600"/>
                <a:gd name="T4" fmla="*/ 21600 h 21600"/>
              </a:gdLst>
              <a:ahLst/>
              <a:cxnLst/>
              <a:rect l="T1" t="T2" r="T3" b="T4"/>
              <a:pathLst>
                <a:path w="21600" h="21600">
                  <a:moveTo>
                    <a:pt x="0" y="9354"/>
                  </a:moveTo>
                  <a:lnTo>
                    <a:pt x="4390" y="21600"/>
                  </a:lnTo>
                  <a:lnTo>
                    <a:pt x="6146" y="21600"/>
                  </a:lnTo>
                  <a:lnTo>
                    <a:pt x="7902" y="21600"/>
                  </a:lnTo>
                  <a:lnTo>
                    <a:pt x="9658" y="21600"/>
                  </a:lnTo>
                  <a:lnTo>
                    <a:pt x="11063" y="21429"/>
                  </a:lnTo>
                  <a:lnTo>
                    <a:pt x="12292" y="21259"/>
                  </a:lnTo>
                  <a:lnTo>
                    <a:pt x="13346" y="21259"/>
                  </a:lnTo>
                  <a:lnTo>
                    <a:pt x="14224" y="20919"/>
                  </a:lnTo>
                  <a:lnTo>
                    <a:pt x="14926" y="20919"/>
                  </a:lnTo>
                  <a:lnTo>
                    <a:pt x="16331" y="20749"/>
                  </a:lnTo>
                  <a:lnTo>
                    <a:pt x="17385" y="20579"/>
                  </a:lnTo>
                  <a:lnTo>
                    <a:pt x="18439" y="20069"/>
                  </a:lnTo>
                  <a:lnTo>
                    <a:pt x="19492" y="19388"/>
                  </a:lnTo>
                  <a:lnTo>
                    <a:pt x="20370" y="18708"/>
                  </a:lnTo>
                  <a:lnTo>
                    <a:pt x="20897" y="17518"/>
                  </a:lnTo>
                  <a:lnTo>
                    <a:pt x="21248" y="16327"/>
                  </a:lnTo>
                  <a:lnTo>
                    <a:pt x="21600" y="14966"/>
                  </a:lnTo>
                  <a:lnTo>
                    <a:pt x="21073" y="13776"/>
                  </a:lnTo>
                  <a:lnTo>
                    <a:pt x="20019" y="11565"/>
                  </a:lnTo>
                  <a:lnTo>
                    <a:pt x="18614" y="9184"/>
                  </a:lnTo>
                  <a:lnTo>
                    <a:pt x="16858" y="6463"/>
                  </a:lnTo>
                  <a:lnTo>
                    <a:pt x="15102" y="3911"/>
                  </a:lnTo>
                  <a:lnTo>
                    <a:pt x="13346" y="1870"/>
                  </a:lnTo>
                  <a:lnTo>
                    <a:pt x="11941" y="340"/>
                  </a:lnTo>
                  <a:lnTo>
                    <a:pt x="11063" y="0"/>
                  </a:lnTo>
                  <a:lnTo>
                    <a:pt x="10712" y="1870"/>
                  </a:lnTo>
                  <a:lnTo>
                    <a:pt x="11590" y="4932"/>
                  </a:lnTo>
                  <a:lnTo>
                    <a:pt x="12819" y="7993"/>
                  </a:lnTo>
                  <a:lnTo>
                    <a:pt x="13346" y="9354"/>
                  </a:lnTo>
                  <a:lnTo>
                    <a:pt x="0" y="9354"/>
                  </a:lnTo>
                  <a:close/>
                </a:path>
              </a:pathLst>
            </a:custGeom>
            <a:solidFill>
              <a:srgbClr val="AFAA75"/>
            </a:solidFill>
            <a:ln w="9525" cap="flat" cmpd="sng">
              <a:noFill/>
              <a:prstDash val="solid"/>
              <a:round/>
            </a:ln>
          </p:spPr>
        </p:sp>
        <p:sp>
          <p:nvSpPr>
            <p:cNvPr id="93" name="曲线">
              <a:extLst>
                <a:ext uri="{FF2B5EF4-FFF2-40B4-BE49-F238E27FC236}">
                  <a16:creationId xmlns:a16="http://schemas.microsoft.com/office/drawing/2014/main" id="{1623AFB0-44B5-4503-A2D0-C56874996590}"/>
                </a:ext>
              </a:extLst>
            </p:cNvPr>
            <p:cNvSpPr/>
            <p:nvPr/>
          </p:nvSpPr>
          <p:spPr>
            <a:xfrm flipH="1">
              <a:off x="968347" y="2725770"/>
              <a:ext cx="531818" cy="197037"/>
            </a:xfrm>
            <a:custGeom>
              <a:avLst/>
              <a:gdLst>
                <a:gd name="T1" fmla="*/ 0 w 21600"/>
                <a:gd name="T2" fmla="*/ 0 h 21600"/>
                <a:gd name="T3" fmla="*/ 21600 w 21600"/>
                <a:gd name="T4" fmla="*/ 21600 h 21600"/>
              </a:gdLst>
              <a:ahLst/>
              <a:cxnLst/>
              <a:rect l="T1" t="T2" r="T3" b="T4"/>
              <a:pathLst>
                <a:path w="21600" h="21600">
                  <a:moveTo>
                    <a:pt x="21599" y="6146"/>
                  </a:moveTo>
                  <a:lnTo>
                    <a:pt x="21309" y="5707"/>
                  </a:lnTo>
                  <a:lnTo>
                    <a:pt x="20955" y="5180"/>
                  </a:lnTo>
                  <a:lnTo>
                    <a:pt x="20665" y="4741"/>
                  </a:lnTo>
                  <a:lnTo>
                    <a:pt x="20310" y="4214"/>
                  </a:lnTo>
                  <a:lnTo>
                    <a:pt x="19923" y="3599"/>
                  </a:lnTo>
                  <a:lnTo>
                    <a:pt x="19472" y="3073"/>
                  </a:lnTo>
                  <a:lnTo>
                    <a:pt x="18956" y="2458"/>
                  </a:lnTo>
                  <a:lnTo>
                    <a:pt x="18408" y="2019"/>
                  </a:lnTo>
                  <a:lnTo>
                    <a:pt x="18053" y="1668"/>
                  </a:lnTo>
                  <a:lnTo>
                    <a:pt x="17699" y="1492"/>
                  </a:lnTo>
                  <a:lnTo>
                    <a:pt x="17312" y="1317"/>
                  </a:lnTo>
                  <a:lnTo>
                    <a:pt x="16893" y="965"/>
                  </a:lnTo>
                  <a:lnTo>
                    <a:pt x="16441" y="790"/>
                  </a:lnTo>
                  <a:lnTo>
                    <a:pt x="15958" y="526"/>
                  </a:lnTo>
                  <a:lnTo>
                    <a:pt x="15442" y="439"/>
                  </a:lnTo>
                  <a:lnTo>
                    <a:pt x="14862" y="263"/>
                  </a:lnTo>
                  <a:lnTo>
                    <a:pt x="14249" y="175"/>
                  </a:lnTo>
                  <a:lnTo>
                    <a:pt x="13637" y="87"/>
                  </a:lnTo>
                  <a:lnTo>
                    <a:pt x="13088" y="0"/>
                  </a:lnTo>
                  <a:lnTo>
                    <a:pt x="12573" y="0"/>
                  </a:lnTo>
                  <a:lnTo>
                    <a:pt x="12089" y="0"/>
                  </a:lnTo>
                  <a:lnTo>
                    <a:pt x="11638" y="0"/>
                  </a:lnTo>
                  <a:lnTo>
                    <a:pt x="11186" y="0"/>
                  </a:lnTo>
                  <a:lnTo>
                    <a:pt x="10800" y="87"/>
                  </a:lnTo>
                  <a:lnTo>
                    <a:pt x="10219" y="175"/>
                  </a:lnTo>
                  <a:lnTo>
                    <a:pt x="9703" y="263"/>
                  </a:lnTo>
                  <a:lnTo>
                    <a:pt x="9284" y="351"/>
                  </a:lnTo>
                  <a:lnTo>
                    <a:pt x="8962" y="526"/>
                  </a:lnTo>
                  <a:lnTo>
                    <a:pt x="8704" y="702"/>
                  </a:lnTo>
                  <a:lnTo>
                    <a:pt x="8511" y="790"/>
                  </a:lnTo>
                  <a:lnTo>
                    <a:pt x="8414" y="878"/>
                  </a:lnTo>
                  <a:lnTo>
                    <a:pt x="8382" y="878"/>
                  </a:lnTo>
                  <a:lnTo>
                    <a:pt x="6447" y="11502"/>
                  </a:lnTo>
                  <a:lnTo>
                    <a:pt x="6415" y="11502"/>
                  </a:lnTo>
                  <a:lnTo>
                    <a:pt x="6286" y="11502"/>
                  </a:lnTo>
                  <a:lnTo>
                    <a:pt x="6189" y="11502"/>
                  </a:lnTo>
                  <a:lnTo>
                    <a:pt x="6125" y="11502"/>
                  </a:lnTo>
                  <a:lnTo>
                    <a:pt x="5383" y="11590"/>
                  </a:lnTo>
                  <a:lnTo>
                    <a:pt x="4674" y="11765"/>
                  </a:lnTo>
                  <a:lnTo>
                    <a:pt x="4062" y="12029"/>
                  </a:lnTo>
                  <a:lnTo>
                    <a:pt x="3417" y="12204"/>
                  </a:lnTo>
                  <a:lnTo>
                    <a:pt x="2901" y="12468"/>
                  </a:lnTo>
                  <a:lnTo>
                    <a:pt x="2385" y="12731"/>
                  </a:lnTo>
                  <a:lnTo>
                    <a:pt x="1934" y="12995"/>
                  </a:lnTo>
                  <a:lnTo>
                    <a:pt x="1547" y="13346"/>
                  </a:lnTo>
                  <a:lnTo>
                    <a:pt x="1160" y="13609"/>
                  </a:lnTo>
                  <a:lnTo>
                    <a:pt x="870" y="14048"/>
                  </a:lnTo>
                  <a:lnTo>
                    <a:pt x="612" y="14312"/>
                  </a:lnTo>
                  <a:lnTo>
                    <a:pt x="386" y="14751"/>
                  </a:lnTo>
                  <a:lnTo>
                    <a:pt x="225" y="15014"/>
                  </a:lnTo>
                  <a:lnTo>
                    <a:pt x="128" y="15453"/>
                  </a:lnTo>
                  <a:lnTo>
                    <a:pt x="32" y="15717"/>
                  </a:lnTo>
                  <a:lnTo>
                    <a:pt x="0" y="16156"/>
                  </a:lnTo>
                  <a:lnTo>
                    <a:pt x="32" y="16507"/>
                  </a:lnTo>
                  <a:lnTo>
                    <a:pt x="193" y="16946"/>
                  </a:lnTo>
                  <a:lnTo>
                    <a:pt x="419" y="17385"/>
                  </a:lnTo>
                  <a:lnTo>
                    <a:pt x="741" y="17736"/>
                  </a:lnTo>
                  <a:lnTo>
                    <a:pt x="1128" y="18175"/>
                  </a:lnTo>
                  <a:lnTo>
                    <a:pt x="1579" y="18526"/>
                  </a:lnTo>
                  <a:lnTo>
                    <a:pt x="2095" y="18965"/>
                  </a:lnTo>
                  <a:lnTo>
                    <a:pt x="2675" y="19317"/>
                  </a:lnTo>
                  <a:lnTo>
                    <a:pt x="3288" y="19580"/>
                  </a:lnTo>
                  <a:lnTo>
                    <a:pt x="3933" y="19843"/>
                  </a:lnTo>
                  <a:lnTo>
                    <a:pt x="4642" y="20107"/>
                  </a:lnTo>
                  <a:lnTo>
                    <a:pt x="5351" y="20282"/>
                  </a:lnTo>
                  <a:lnTo>
                    <a:pt x="6093" y="20458"/>
                  </a:lnTo>
                  <a:lnTo>
                    <a:pt x="6866" y="20546"/>
                  </a:lnTo>
                  <a:lnTo>
                    <a:pt x="7672" y="20546"/>
                  </a:lnTo>
                  <a:lnTo>
                    <a:pt x="8446" y="20546"/>
                  </a:lnTo>
                  <a:lnTo>
                    <a:pt x="9413" y="20458"/>
                  </a:lnTo>
                  <a:lnTo>
                    <a:pt x="10348" y="20370"/>
                  </a:lnTo>
                  <a:lnTo>
                    <a:pt x="11186" y="20195"/>
                  </a:lnTo>
                  <a:lnTo>
                    <a:pt x="12025" y="20019"/>
                  </a:lnTo>
                  <a:lnTo>
                    <a:pt x="12702" y="19668"/>
                  </a:lnTo>
                  <a:lnTo>
                    <a:pt x="13379" y="19317"/>
                  </a:lnTo>
                  <a:lnTo>
                    <a:pt x="13894" y="18790"/>
                  </a:lnTo>
                  <a:lnTo>
                    <a:pt x="14314" y="18263"/>
                  </a:lnTo>
                  <a:lnTo>
                    <a:pt x="14765" y="18439"/>
                  </a:lnTo>
                  <a:lnTo>
                    <a:pt x="15281" y="18790"/>
                  </a:lnTo>
                  <a:lnTo>
                    <a:pt x="15797" y="19053"/>
                  </a:lnTo>
                  <a:lnTo>
                    <a:pt x="16312" y="19404"/>
                  </a:lnTo>
                  <a:lnTo>
                    <a:pt x="16893" y="19668"/>
                  </a:lnTo>
                  <a:lnTo>
                    <a:pt x="17441" y="20019"/>
                  </a:lnTo>
                  <a:lnTo>
                    <a:pt x="17957" y="20282"/>
                  </a:lnTo>
                  <a:lnTo>
                    <a:pt x="18505" y="20546"/>
                  </a:lnTo>
                  <a:lnTo>
                    <a:pt x="19020" y="20809"/>
                  </a:lnTo>
                  <a:lnTo>
                    <a:pt x="19504" y="21073"/>
                  </a:lnTo>
                  <a:lnTo>
                    <a:pt x="19955" y="21336"/>
                  </a:lnTo>
                  <a:lnTo>
                    <a:pt x="20407" y="21424"/>
                  </a:lnTo>
                  <a:lnTo>
                    <a:pt x="20794" y="21600"/>
                  </a:lnTo>
                  <a:lnTo>
                    <a:pt x="21116" y="21600"/>
                  </a:lnTo>
                  <a:lnTo>
                    <a:pt x="21374" y="21600"/>
                  </a:lnTo>
                  <a:lnTo>
                    <a:pt x="21567" y="21512"/>
                  </a:lnTo>
                  <a:lnTo>
                    <a:pt x="21599" y="6146"/>
                  </a:lnTo>
                  <a:close/>
                </a:path>
              </a:pathLst>
            </a:custGeom>
            <a:solidFill>
              <a:srgbClr val="000000"/>
            </a:solidFill>
            <a:ln w="9525" cap="flat" cmpd="sng">
              <a:noFill/>
              <a:prstDash val="solid"/>
              <a:round/>
            </a:ln>
          </p:spPr>
        </p:sp>
        <p:sp>
          <p:nvSpPr>
            <p:cNvPr id="94" name="曲线">
              <a:extLst>
                <a:ext uri="{FF2B5EF4-FFF2-40B4-BE49-F238E27FC236}">
                  <a16:creationId xmlns:a16="http://schemas.microsoft.com/office/drawing/2014/main" id="{B1BFEB85-66CA-4873-874D-2CD99062BA45}"/>
                </a:ext>
              </a:extLst>
            </p:cNvPr>
            <p:cNvSpPr/>
            <p:nvPr/>
          </p:nvSpPr>
          <p:spPr>
            <a:xfrm flipH="1">
              <a:off x="992111" y="2749765"/>
              <a:ext cx="455679" cy="144432"/>
            </a:xfrm>
            <a:custGeom>
              <a:avLst/>
              <a:gdLst>
                <a:gd name="T1" fmla="*/ 0 w 21600"/>
                <a:gd name="T2" fmla="*/ 0 h 21600"/>
                <a:gd name="T3" fmla="*/ 21600 w 21600"/>
                <a:gd name="T4" fmla="*/ 21600 h 21600"/>
              </a:gdLst>
              <a:ahLst/>
              <a:cxnLst/>
              <a:rect l="T1" t="T2" r="T3" b="T4"/>
              <a:pathLst>
                <a:path w="21600" h="21600">
                  <a:moveTo>
                    <a:pt x="18401" y="19938"/>
                  </a:moveTo>
                  <a:lnTo>
                    <a:pt x="19041" y="20413"/>
                  </a:lnTo>
                  <a:lnTo>
                    <a:pt x="19643" y="20650"/>
                  </a:lnTo>
                  <a:lnTo>
                    <a:pt x="20170" y="21006"/>
                  </a:lnTo>
                  <a:lnTo>
                    <a:pt x="20659" y="21243"/>
                  </a:lnTo>
                  <a:lnTo>
                    <a:pt x="21035" y="21362"/>
                  </a:lnTo>
                  <a:lnTo>
                    <a:pt x="21336" y="21481"/>
                  </a:lnTo>
                  <a:lnTo>
                    <a:pt x="21562" y="21600"/>
                  </a:lnTo>
                  <a:lnTo>
                    <a:pt x="21600" y="21600"/>
                  </a:lnTo>
                  <a:lnTo>
                    <a:pt x="21600" y="7832"/>
                  </a:lnTo>
                  <a:lnTo>
                    <a:pt x="21487" y="7595"/>
                  </a:lnTo>
                  <a:lnTo>
                    <a:pt x="21073" y="6883"/>
                  </a:lnTo>
                  <a:lnTo>
                    <a:pt x="20471" y="5934"/>
                  </a:lnTo>
                  <a:lnTo>
                    <a:pt x="19680" y="4628"/>
                  </a:lnTo>
                  <a:lnTo>
                    <a:pt x="18740" y="3441"/>
                  </a:lnTo>
                  <a:lnTo>
                    <a:pt x="17686" y="2254"/>
                  </a:lnTo>
                  <a:lnTo>
                    <a:pt x="16519" y="1305"/>
                  </a:lnTo>
                  <a:lnTo>
                    <a:pt x="15278" y="593"/>
                  </a:lnTo>
                  <a:lnTo>
                    <a:pt x="14487" y="356"/>
                  </a:lnTo>
                  <a:lnTo>
                    <a:pt x="13735" y="118"/>
                  </a:lnTo>
                  <a:lnTo>
                    <a:pt x="13020" y="0"/>
                  </a:lnTo>
                  <a:lnTo>
                    <a:pt x="12342" y="0"/>
                  </a:lnTo>
                  <a:lnTo>
                    <a:pt x="11703" y="0"/>
                  </a:lnTo>
                  <a:lnTo>
                    <a:pt x="11138" y="0"/>
                  </a:lnTo>
                  <a:lnTo>
                    <a:pt x="10611" y="118"/>
                  </a:lnTo>
                  <a:lnTo>
                    <a:pt x="10122" y="118"/>
                  </a:lnTo>
                  <a:lnTo>
                    <a:pt x="9671" y="356"/>
                  </a:lnTo>
                  <a:lnTo>
                    <a:pt x="9294" y="474"/>
                  </a:lnTo>
                  <a:lnTo>
                    <a:pt x="8993" y="593"/>
                  </a:lnTo>
                  <a:lnTo>
                    <a:pt x="8730" y="593"/>
                  </a:lnTo>
                  <a:lnTo>
                    <a:pt x="8504" y="712"/>
                  </a:lnTo>
                  <a:lnTo>
                    <a:pt x="8316" y="830"/>
                  </a:lnTo>
                  <a:lnTo>
                    <a:pt x="8241" y="830"/>
                  </a:lnTo>
                  <a:lnTo>
                    <a:pt x="8203" y="830"/>
                  </a:lnTo>
                  <a:lnTo>
                    <a:pt x="8128" y="1542"/>
                  </a:lnTo>
                  <a:lnTo>
                    <a:pt x="7902" y="3204"/>
                  </a:lnTo>
                  <a:lnTo>
                    <a:pt x="7563" y="5459"/>
                  </a:lnTo>
                  <a:lnTo>
                    <a:pt x="7187" y="8189"/>
                  </a:lnTo>
                  <a:lnTo>
                    <a:pt x="6811" y="10918"/>
                  </a:lnTo>
                  <a:lnTo>
                    <a:pt x="6472" y="13292"/>
                  </a:lnTo>
                  <a:lnTo>
                    <a:pt x="6209" y="14953"/>
                  </a:lnTo>
                  <a:lnTo>
                    <a:pt x="6020" y="15665"/>
                  </a:lnTo>
                  <a:lnTo>
                    <a:pt x="4816" y="15665"/>
                  </a:lnTo>
                  <a:lnTo>
                    <a:pt x="3687" y="15784"/>
                  </a:lnTo>
                  <a:lnTo>
                    <a:pt x="2634" y="16021"/>
                  </a:lnTo>
                  <a:lnTo>
                    <a:pt x="1768" y="16259"/>
                  </a:lnTo>
                  <a:lnTo>
                    <a:pt x="1053" y="16615"/>
                  </a:lnTo>
                  <a:lnTo>
                    <a:pt x="489" y="16971"/>
                  </a:lnTo>
                  <a:lnTo>
                    <a:pt x="112" y="17446"/>
                  </a:lnTo>
                  <a:lnTo>
                    <a:pt x="0" y="17802"/>
                  </a:lnTo>
                  <a:lnTo>
                    <a:pt x="112" y="18276"/>
                  </a:lnTo>
                  <a:lnTo>
                    <a:pt x="564" y="18751"/>
                  </a:lnTo>
                  <a:lnTo>
                    <a:pt x="1204" y="19345"/>
                  </a:lnTo>
                  <a:lnTo>
                    <a:pt x="2069" y="19701"/>
                  </a:lnTo>
                  <a:lnTo>
                    <a:pt x="3085" y="20175"/>
                  </a:lnTo>
                  <a:lnTo>
                    <a:pt x="4177" y="20413"/>
                  </a:lnTo>
                  <a:lnTo>
                    <a:pt x="5381" y="20531"/>
                  </a:lnTo>
                  <a:lnTo>
                    <a:pt x="6585" y="20650"/>
                  </a:lnTo>
                  <a:lnTo>
                    <a:pt x="7187" y="20650"/>
                  </a:lnTo>
                  <a:lnTo>
                    <a:pt x="7864" y="20650"/>
                  </a:lnTo>
                  <a:lnTo>
                    <a:pt x="8466" y="20531"/>
                  </a:lnTo>
                  <a:lnTo>
                    <a:pt x="9068" y="20413"/>
                  </a:lnTo>
                  <a:lnTo>
                    <a:pt x="9671" y="20294"/>
                  </a:lnTo>
                  <a:lnTo>
                    <a:pt x="10235" y="20175"/>
                  </a:lnTo>
                  <a:lnTo>
                    <a:pt x="10837" y="19819"/>
                  </a:lnTo>
                  <a:lnTo>
                    <a:pt x="11364" y="19701"/>
                  </a:lnTo>
                  <a:lnTo>
                    <a:pt x="11891" y="19463"/>
                  </a:lnTo>
                  <a:lnTo>
                    <a:pt x="12342" y="19226"/>
                  </a:lnTo>
                  <a:lnTo>
                    <a:pt x="12832" y="18870"/>
                  </a:lnTo>
                  <a:lnTo>
                    <a:pt x="13283" y="18632"/>
                  </a:lnTo>
                  <a:lnTo>
                    <a:pt x="13622" y="18395"/>
                  </a:lnTo>
                  <a:lnTo>
                    <a:pt x="13960" y="18039"/>
                  </a:lnTo>
                  <a:lnTo>
                    <a:pt x="14262" y="17683"/>
                  </a:lnTo>
                  <a:lnTo>
                    <a:pt x="14487" y="17446"/>
                  </a:lnTo>
                  <a:lnTo>
                    <a:pt x="14487" y="17683"/>
                  </a:lnTo>
                  <a:lnTo>
                    <a:pt x="14751" y="17920"/>
                  </a:lnTo>
                  <a:lnTo>
                    <a:pt x="15127" y="18276"/>
                  </a:lnTo>
                  <a:lnTo>
                    <a:pt x="15691" y="18632"/>
                  </a:lnTo>
                  <a:lnTo>
                    <a:pt x="16369" y="18870"/>
                  </a:lnTo>
                  <a:lnTo>
                    <a:pt x="17046" y="19345"/>
                  </a:lnTo>
                  <a:lnTo>
                    <a:pt x="17724" y="19701"/>
                  </a:lnTo>
                  <a:lnTo>
                    <a:pt x="18401" y="19938"/>
                  </a:lnTo>
                  <a:close/>
                </a:path>
              </a:pathLst>
            </a:custGeom>
            <a:solidFill>
              <a:srgbClr val="FF964F"/>
            </a:solidFill>
            <a:ln w="9525" cap="flat" cmpd="sng">
              <a:noFill/>
              <a:prstDash val="solid"/>
              <a:round/>
            </a:ln>
          </p:spPr>
        </p:sp>
        <p:sp>
          <p:nvSpPr>
            <p:cNvPr id="95" name="曲线">
              <a:extLst>
                <a:ext uri="{FF2B5EF4-FFF2-40B4-BE49-F238E27FC236}">
                  <a16:creationId xmlns:a16="http://schemas.microsoft.com/office/drawing/2014/main" id="{4D18D470-B42F-4C50-A569-B76DD0456488}"/>
                </a:ext>
              </a:extLst>
            </p:cNvPr>
            <p:cNvSpPr/>
            <p:nvPr/>
          </p:nvSpPr>
          <p:spPr>
            <a:xfrm flipH="1">
              <a:off x="911127" y="3822630"/>
              <a:ext cx="496978" cy="461908"/>
            </a:xfrm>
            <a:custGeom>
              <a:avLst/>
              <a:gdLst>
                <a:gd name="T1" fmla="*/ 0 w 21600"/>
                <a:gd name="T2" fmla="*/ 0 h 21600"/>
                <a:gd name="T3" fmla="*/ 21600 w 21600"/>
                <a:gd name="T4" fmla="*/ 21600 h 21600"/>
              </a:gdLst>
              <a:ahLst/>
              <a:cxnLst/>
              <a:rect l="T1" t="T2" r="T3" b="T4"/>
              <a:pathLst>
                <a:path w="21600" h="21600">
                  <a:moveTo>
                    <a:pt x="20563" y="21600"/>
                  </a:moveTo>
                  <a:lnTo>
                    <a:pt x="20632" y="21340"/>
                  </a:lnTo>
                  <a:lnTo>
                    <a:pt x="20770" y="20635"/>
                  </a:lnTo>
                  <a:lnTo>
                    <a:pt x="20943" y="19521"/>
                  </a:lnTo>
                  <a:lnTo>
                    <a:pt x="21185" y="18185"/>
                  </a:lnTo>
                  <a:lnTo>
                    <a:pt x="21358" y="16738"/>
                  </a:lnTo>
                  <a:lnTo>
                    <a:pt x="21530" y="15253"/>
                  </a:lnTo>
                  <a:lnTo>
                    <a:pt x="21599" y="13843"/>
                  </a:lnTo>
                  <a:lnTo>
                    <a:pt x="21599" y="12581"/>
                  </a:lnTo>
                  <a:lnTo>
                    <a:pt x="21427" y="10614"/>
                  </a:lnTo>
                  <a:lnTo>
                    <a:pt x="21081" y="8536"/>
                  </a:lnTo>
                  <a:lnTo>
                    <a:pt x="20701" y="6420"/>
                  </a:lnTo>
                  <a:lnTo>
                    <a:pt x="20286" y="4453"/>
                  </a:lnTo>
                  <a:lnTo>
                    <a:pt x="19872" y="2709"/>
                  </a:lnTo>
                  <a:lnTo>
                    <a:pt x="19491" y="1298"/>
                  </a:lnTo>
                  <a:lnTo>
                    <a:pt x="19249" y="408"/>
                  </a:lnTo>
                  <a:lnTo>
                    <a:pt x="19180" y="74"/>
                  </a:lnTo>
                  <a:lnTo>
                    <a:pt x="2419" y="0"/>
                  </a:lnTo>
                  <a:lnTo>
                    <a:pt x="2350" y="371"/>
                  </a:lnTo>
                  <a:lnTo>
                    <a:pt x="2039" y="1224"/>
                  </a:lnTo>
                  <a:lnTo>
                    <a:pt x="1693" y="2597"/>
                  </a:lnTo>
                  <a:lnTo>
                    <a:pt x="1313" y="4193"/>
                  </a:lnTo>
                  <a:lnTo>
                    <a:pt x="863" y="6086"/>
                  </a:lnTo>
                  <a:lnTo>
                    <a:pt x="449" y="8016"/>
                  </a:lnTo>
                  <a:lnTo>
                    <a:pt x="138" y="9909"/>
                  </a:lnTo>
                  <a:lnTo>
                    <a:pt x="0" y="11616"/>
                  </a:lnTo>
                  <a:lnTo>
                    <a:pt x="34" y="14919"/>
                  </a:lnTo>
                  <a:lnTo>
                    <a:pt x="311" y="18185"/>
                  </a:lnTo>
                  <a:lnTo>
                    <a:pt x="656" y="20635"/>
                  </a:lnTo>
                  <a:lnTo>
                    <a:pt x="829" y="21600"/>
                  </a:lnTo>
                  <a:lnTo>
                    <a:pt x="7672" y="21600"/>
                  </a:lnTo>
                  <a:lnTo>
                    <a:pt x="7672" y="20672"/>
                  </a:lnTo>
                  <a:lnTo>
                    <a:pt x="7672" y="18482"/>
                  </a:lnTo>
                  <a:lnTo>
                    <a:pt x="7672" y="15958"/>
                  </a:lnTo>
                  <a:lnTo>
                    <a:pt x="7741" y="14065"/>
                  </a:lnTo>
                  <a:lnTo>
                    <a:pt x="7845" y="13360"/>
                  </a:lnTo>
                  <a:lnTo>
                    <a:pt x="7948" y="12470"/>
                  </a:lnTo>
                  <a:lnTo>
                    <a:pt x="8190" y="11430"/>
                  </a:lnTo>
                  <a:lnTo>
                    <a:pt x="8432" y="10243"/>
                  </a:lnTo>
                  <a:lnTo>
                    <a:pt x="8709" y="9055"/>
                  </a:lnTo>
                  <a:lnTo>
                    <a:pt x="8985" y="7719"/>
                  </a:lnTo>
                  <a:lnTo>
                    <a:pt x="9262" y="6420"/>
                  </a:lnTo>
                  <a:lnTo>
                    <a:pt x="9538" y="5158"/>
                  </a:lnTo>
                  <a:lnTo>
                    <a:pt x="11059" y="5158"/>
                  </a:lnTo>
                  <a:lnTo>
                    <a:pt x="11543" y="6457"/>
                  </a:lnTo>
                  <a:lnTo>
                    <a:pt x="11957" y="7793"/>
                  </a:lnTo>
                  <a:lnTo>
                    <a:pt x="12337" y="9092"/>
                  </a:lnTo>
                  <a:lnTo>
                    <a:pt x="12683" y="10354"/>
                  </a:lnTo>
                  <a:lnTo>
                    <a:pt x="12959" y="11505"/>
                  </a:lnTo>
                  <a:lnTo>
                    <a:pt x="13236" y="12581"/>
                  </a:lnTo>
                  <a:lnTo>
                    <a:pt x="13443" y="13509"/>
                  </a:lnTo>
                  <a:lnTo>
                    <a:pt x="13616" y="14251"/>
                  </a:lnTo>
                  <a:lnTo>
                    <a:pt x="13789" y="16218"/>
                  </a:lnTo>
                  <a:lnTo>
                    <a:pt x="13789" y="18668"/>
                  </a:lnTo>
                  <a:lnTo>
                    <a:pt x="13720" y="20746"/>
                  </a:lnTo>
                  <a:lnTo>
                    <a:pt x="13685" y="21600"/>
                  </a:lnTo>
                  <a:lnTo>
                    <a:pt x="20563" y="21600"/>
                  </a:lnTo>
                  <a:close/>
                </a:path>
              </a:pathLst>
            </a:custGeom>
            <a:solidFill>
              <a:srgbClr val="BFCCFF"/>
            </a:solidFill>
            <a:ln w="9525" cap="flat" cmpd="sng">
              <a:noFill/>
              <a:prstDash val="solid"/>
              <a:round/>
            </a:ln>
          </p:spPr>
        </p:sp>
        <p:sp>
          <p:nvSpPr>
            <p:cNvPr id="96" name="曲线">
              <a:extLst>
                <a:ext uri="{FF2B5EF4-FFF2-40B4-BE49-F238E27FC236}">
                  <a16:creationId xmlns:a16="http://schemas.microsoft.com/office/drawing/2014/main" id="{164DE7BE-ACF7-4AC2-B1E4-9A50F4F19918}"/>
                </a:ext>
              </a:extLst>
            </p:cNvPr>
            <p:cNvSpPr/>
            <p:nvPr/>
          </p:nvSpPr>
          <p:spPr>
            <a:xfrm flipH="1">
              <a:off x="1671593" y="3492234"/>
              <a:ext cx="36454" cy="63679"/>
            </a:xfrm>
            <a:custGeom>
              <a:avLst/>
              <a:gdLst>
                <a:gd name="T1" fmla="*/ 0 w 21600"/>
                <a:gd name="T2" fmla="*/ 0 h 21600"/>
                <a:gd name="T3" fmla="*/ 21600 w 21600"/>
                <a:gd name="T4" fmla="*/ 21600 h 21600"/>
              </a:gdLst>
              <a:ahLst/>
              <a:cxnLst/>
              <a:rect l="T1" t="T2" r="T3" b="T4"/>
              <a:pathLst>
                <a:path w="21600" h="21600">
                  <a:moveTo>
                    <a:pt x="0" y="0"/>
                  </a:moveTo>
                  <a:lnTo>
                    <a:pt x="3287" y="0"/>
                  </a:lnTo>
                  <a:lnTo>
                    <a:pt x="6104" y="0"/>
                  </a:lnTo>
                  <a:lnTo>
                    <a:pt x="9391" y="820"/>
                  </a:lnTo>
                  <a:lnTo>
                    <a:pt x="12678" y="1367"/>
                  </a:lnTo>
                  <a:lnTo>
                    <a:pt x="15965" y="2734"/>
                  </a:lnTo>
                  <a:lnTo>
                    <a:pt x="18313" y="4101"/>
                  </a:lnTo>
                  <a:lnTo>
                    <a:pt x="20191" y="5468"/>
                  </a:lnTo>
                  <a:lnTo>
                    <a:pt x="21600" y="7108"/>
                  </a:lnTo>
                  <a:lnTo>
                    <a:pt x="21600" y="10936"/>
                  </a:lnTo>
                  <a:lnTo>
                    <a:pt x="19252" y="15311"/>
                  </a:lnTo>
                  <a:lnTo>
                    <a:pt x="15495" y="19412"/>
                  </a:lnTo>
                  <a:lnTo>
                    <a:pt x="10330" y="21600"/>
                  </a:lnTo>
                  <a:lnTo>
                    <a:pt x="0" y="0"/>
                  </a:lnTo>
                  <a:close/>
                </a:path>
              </a:pathLst>
            </a:custGeom>
            <a:solidFill>
              <a:srgbClr val="AFAA75"/>
            </a:solidFill>
            <a:ln w="9525" cap="flat" cmpd="sng">
              <a:noFill/>
              <a:prstDash val="solid"/>
              <a:round/>
            </a:ln>
          </p:spPr>
        </p:sp>
        <p:sp>
          <p:nvSpPr>
            <p:cNvPr id="97" name="曲线">
              <a:extLst>
                <a:ext uri="{FF2B5EF4-FFF2-40B4-BE49-F238E27FC236}">
                  <a16:creationId xmlns:a16="http://schemas.microsoft.com/office/drawing/2014/main" id="{D4A0464B-86C7-4215-8D9A-764E0D717E93}"/>
                </a:ext>
              </a:extLst>
            </p:cNvPr>
            <p:cNvSpPr/>
            <p:nvPr/>
          </p:nvSpPr>
          <p:spPr>
            <a:xfrm flipH="1">
              <a:off x="1041256" y="3519459"/>
              <a:ext cx="284251" cy="326704"/>
            </a:xfrm>
            <a:custGeom>
              <a:avLst/>
              <a:gdLst>
                <a:gd name="T1" fmla="*/ 0 w 21600"/>
                <a:gd name="T2" fmla="*/ 0 h 21600"/>
                <a:gd name="T3" fmla="*/ 21600 w 21600"/>
                <a:gd name="T4" fmla="*/ 21600 h 21600"/>
              </a:gdLst>
              <a:ahLst/>
              <a:cxnLst/>
              <a:rect l="T1" t="T2" r="T3" b="T4"/>
              <a:pathLst>
                <a:path w="21600" h="21600">
                  <a:moveTo>
                    <a:pt x="8122" y="1887"/>
                  </a:moveTo>
                  <a:lnTo>
                    <a:pt x="7460" y="1258"/>
                  </a:lnTo>
                  <a:lnTo>
                    <a:pt x="6678" y="786"/>
                  </a:lnTo>
                  <a:lnTo>
                    <a:pt x="5776" y="367"/>
                  </a:lnTo>
                  <a:lnTo>
                    <a:pt x="4813" y="104"/>
                  </a:lnTo>
                  <a:lnTo>
                    <a:pt x="3850" y="0"/>
                  </a:lnTo>
                  <a:lnTo>
                    <a:pt x="2948" y="0"/>
                  </a:lnTo>
                  <a:lnTo>
                    <a:pt x="2105" y="209"/>
                  </a:lnTo>
                  <a:lnTo>
                    <a:pt x="1323" y="524"/>
                  </a:lnTo>
                  <a:lnTo>
                    <a:pt x="360" y="1782"/>
                  </a:lnTo>
                  <a:lnTo>
                    <a:pt x="0" y="3302"/>
                  </a:lnTo>
                  <a:lnTo>
                    <a:pt x="300" y="5033"/>
                  </a:lnTo>
                  <a:lnTo>
                    <a:pt x="1263" y="6500"/>
                  </a:lnTo>
                  <a:lnTo>
                    <a:pt x="1744" y="7025"/>
                  </a:lnTo>
                  <a:lnTo>
                    <a:pt x="2226" y="7392"/>
                  </a:lnTo>
                  <a:lnTo>
                    <a:pt x="2707" y="7759"/>
                  </a:lnTo>
                  <a:lnTo>
                    <a:pt x="3309" y="8021"/>
                  </a:lnTo>
                  <a:lnTo>
                    <a:pt x="3850" y="8231"/>
                  </a:lnTo>
                  <a:lnTo>
                    <a:pt x="4392" y="8335"/>
                  </a:lnTo>
                  <a:lnTo>
                    <a:pt x="4993" y="8388"/>
                  </a:lnTo>
                  <a:lnTo>
                    <a:pt x="5655" y="8335"/>
                  </a:lnTo>
                  <a:lnTo>
                    <a:pt x="17027" y="21600"/>
                  </a:lnTo>
                  <a:lnTo>
                    <a:pt x="17087" y="21600"/>
                  </a:lnTo>
                  <a:lnTo>
                    <a:pt x="17267" y="21600"/>
                  </a:lnTo>
                  <a:lnTo>
                    <a:pt x="17568" y="21547"/>
                  </a:lnTo>
                  <a:lnTo>
                    <a:pt x="17929" y="21495"/>
                  </a:lnTo>
                  <a:lnTo>
                    <a:pt x="18350" y="21390"/>
                  </a:lnTo>
                  <a:lnTo>
                    <a:pt x="18772" y="21180"/>
                  </a:lnTo>
                  <a:lnTo>
                    <a:pt x="19193" y="21023"/>
                  </a:lnTo>
                  <a:lnTo>
                    <a:pt x="19674" y="20708"/>
                  </a:lnTo>
                  <a:lnTo>
                    <a:pt x="20456" y="19974"/>
                  </a:lnTo>
                  <a:lnTo>
                    <a:pt x="21058" y="19188"/>
                  </a:lnTo>
                  <a:lnTo>
                    <a:pt x="21479" y="18559"/>
                  </a:lnTo>
                  <a:lnTo>
                    <a:pt x="21599" y="18297"/>
                  </a:lnTo>
                  <a:lnTo>
                    <a:pt x="9205" y="6029"/>
                  </a:lnTo>
                  <a:lnTo>
                    <a:pt x="9506" y="5033"/>
                  </a:lnTo>
                  <a:lnTo>
                    <a:pt x="9386" y="3932"/>
                  </a:lnTo>
                  <a:lnTo>
                    <a:pt x="8904" y="2883"/>
                  </a:lnTo>
                  <a:lnTo>
                    <a:pt x="8122" y="1887"/>
                  </a:lnTo>
                  <a:close/>
                </a:path>
              </a:pathLst>
            </a:custGeom>
            <a:solidFill>
              <a:srgbClr val="000000"/>
            </a:solidFill>
            <a:ln w="9525" cap="flat" cmpd="sng">
              <a:noFill/>
              <a:prstDash val="solid"/>
              <a:round/>
            </a:ln>
          </p:spPr>
        </p:sp>
        <p:sp>
          <p:nvSpPr>
            <p:cNvPr id="98" name="曲线">
              <a:extLst>
                <a:ext uri="{FF2B5EF4-FFF2-40B4-BE49-F238E27FC236}">
                  <a16:creationId xmlns:a16="http://schemas.microsoft.com/office/drawing/2014/main" id="{FE20CD69-4465-45DB-9A90-F398DC920AD1}"/>
                </a:ext>
              </a:extLst>
            </p:cNvPr>
            <p:cNvSpPr/>
            <p:nvPr/>
          </p:nvSpPr>
          <p:spPr>
            <a:xfrm flipH="1">
              <a:off x="1230218" y="3533764"/>
              <a:ext cx="65064" cy="47529"/>
            </a:xfrm>
            <a:custGeom>
              <a:avLst/>
              <a:gdLst>
                <a:gd name="T1" fmla="*/ 0 w 21600"/>
                <a:gd name="T2" fmla="*/ 0 h 21600"/>
                <a:gd name="T3" fmla="*/ 21600 w 21600"/>
                <a:gd name="T4" fmla="*/ 21600 h 21600"/>
              </a:gdLst>
              <a:ahLst/>
              <a:cxnLst/>
              <a:rect l="T1" t="T2" r="T3" b="T4"/>
              <a:pathLst>
                <a:path w="21600" h="21600">
                  <a:moveTo>
                    <a:pt x="10799" y="21600"/>
                  </a:moveTo>
                  <a:lnTo>
                    <a:pt x="21600" y="9719"/>
                  </a:lnTo>
                  <a:lnTo>
                    <a:pt x="19229" y="6839"/>
                  </a:lnTo>
                  <a:lnTo>
                    <a:pt x="16858" y="3959"/>
                  </a:lnTo>
                  <a:lnTo>
                    <a:pt x="13697" y="1799"/>
                  </a:lnTo>
                  <a:lnTo>
                    <a:pt x="11063" y="719"/>
                  </a:lnTo>
                  <a:lnTo>
                    <a:pt x="7902" y="0"/>
                  </a:lnTo>
                  <a:lnTo>
                    <a:pt x="5004" y="0"/>
                  </a:lnTo>
                  <a:lnTo>
                    <a:pt x="2634" y="719"/>
                  </a:lnTo>
                  <a:lnTo>
                    <a:pt x="0" y="2880"/>
                  </a:lnTo>
                  <a:lnTo>
                    <a:pt x="10799" y="21600"/>
                  </a:lnTo>
                  <a:close/>
                </a:path>
              </a:pathLst>
            </a:custGeom>
            <a:solidFill>
              <a:srgbClr val="BFBFBF"/>
            </a:solidFill>
            <a:ln w="9525" cap="flat" cmpd="sng">
              <a:noFill/>
              <a:prstDash val="solid"/>
              <a:round/>
            </a:ln>
          </p:spPr>
        </p:sp>
        <p:sp>
          <p:nvSpPr>
            <p:cNvPr id="99" name="曲线">
              <a:extLst>
                <a:ext uri="{FF2B5EF4-FFF2-40B4-BE49-F238E27FC236}">
                  <a16:creationId xmlns:a16="http://schemas.microsoft.com/office/drawing/2014/main" id="{A3454C02-144D-4CCF-8645-49C51BC12A6B}"/>
                </a:ext>
              </a:extLst>
            </p:cNvPr>
            <p:cNvSpPr/>
            <p:nvPr/>
          </p:nvSpPr>
          <p:spPr>
            <a:xfrm flipH="1">
              <a:off x="1065020" y="3549453"/>
              <a:ext cx="242952" cy="274561"/>
            </a:xfrm>
            <a:custGeom>
              <a:avLst/>
              <a:gdLst>
                <a:gd name="T1" fmla="*/ 0 w 21600"/>
                <a:gd name="T2" fmla="*/ 0 h 21600"/>
                <a:gd name="T3" fmla="*/ 21600 w 21600"/>
                <a:gd name="T4" fmla="*/ 21600 h 21600"/>
              </a:gdLst>
              <a:ahLst/>
              <a:cxnLst/>
              <a:rect l="T1" t="T2" r="T3" b="T4"/>
              <a:pathLst>
                <a:path w="21600" h="21600">
                  <a:moveTo>
                    <a:pt x="7341" y="1186"/>
                  </a:moveTo>
                  <a:lnTo>
                    <a:pt x="2188" y="4744"/>
                  </a:lnTo>
                  <a:lnTo>
                    <a:pt x="1623" y="4182"/>
                  </a:lnTo>
                  <a:lnTo>
                    <a:pt x="3105" y="3121"/>
                  </a:lnTo>
                  <a:lnTo>
                    <a:pt x="352" y="0"/>
                  </a:lnTo>
                  <a:lnTo>
                    <a:pt x="0" y="1123"/>
                  </a:lnTo>
                  <a:lnTo>
                    <a:pt x="0" y="2372"/>
                  </a:lnTo>
                  <a:lnTo>
                    <a:pt x="423" y="3620"/>
                  </a:lnTo>
                  <a:lnTo>
                    <a:pt x="1129" y="4744"/>
                  </a:lnTo>
                  <a:lnTo>
                    <a:pt x="1623" y="5119"/>
                  </a:lnTo>
                  <a:lnTo>
                    <a:pt x="2117" y="5493"/>
                  </a:lnTo>
                  <a:lnTo>
                    <a:pt x="2611" y="5680"/>
                  </a:lnTo>
                  <a:lnTo>
                    <a:pt x="3176" y="5930"/>
                  </a:lnTo>
                  <a:lnTo>
                    <a:pt x="3741" y="5993"/>
                  </a:lnTo>
                  <a:lnTo>
                    <a:pt x="4447" y="6055"/>
                  </a:lnTo>
                  <a:lnTo>
                    <a:pt x="4870" y="6055"/>
                  </a:lnTo>
                  <a:lnTo>
                    <a:pt x="5505" y="5993"/>
                  </a:lnTo>
                  <a:lnTo>
                    <a:pt x="19058" y="21537"/>
                  </a:lnTo>
                  <a:lnTo>
                    <a:pt x="19129" y="21600"/>
                  </a:lnTo>
                  <a:lnTo>
                    <a:pt x="19482" y="21600"/>
                  </a:lnTo>
                  <a:lnTo>
                    <a:pt x="19976" y="21537"/>
                  </a:lnTo>
                  <a:lnTo>
                    <a:pt x="20682" y="21163"/>
                  </a:lnTo>
                  <a:lnTo>
                    <a:pt x="21247" y="20663"/>
                  </a:lnTo>
                  <a:lnTo>
                    <a:pt x="21529" y="20226"/>
                  </a:lnTo>
                  <a:lnTo>
                    <a:pt x="21600" y="19914"/>
                  </a:lnTo>
                  <a:lnTo>
                    <a:pt x="21600" y="19789"/>
                  </a:lnTo>
                  <a:lnTo>
                    <a:pt x="7270" y="4931"/>
                  </a:lnTo>
                  <a:lnTo>
                    <a:pt x="7694" y="4057"/>
                  </a:lnTo>
                  <a:lnTo>
                    <a:pt x="7835" y="3121"/>
                  </a:lnTo>
                  <a:lnTo>
                    <a:pt x="7694" y="2122"/>
                  </a:lnTo>
                  <a:lnTo>
                    <a:pt x="7341" y="1186"/>
                  </a:lnTo>
                  <a:close/>
                </a:path>
              </a:pathLst>
            </a:custGeom>
            <a:solidFill>
              <a:srgbClr val="D8D8D8"/>
            </a:solidFill>
            <a:ln w="9525" cap="flat" cmpd="sng">
              <a:noFill/>
              <a:prstDash val="solid"/>
              <a:round/>
            </a:ln>
          </p:spPr>
        </p:sp>
        <p:sp>
          <p:nvSpPr>
            <p:cNvPr id="100" name="曲线">
              <a:extLst>
                <a:ext uri="{FF2B5EF4-FFF2-40B4-BE49-F238E27FC236}">
                  <a16:creationId xmlns:a16="http://schemas.microsoft.com/office/drawing/2014/main" id="{FDB97F2C-EF0D-4035-A68D-475017D5B96F}"/>
                </a:ext>
              </a:extLst>
            </p:cNvPr>
            <p:cNvSpPr/>
            <p:nvPr/>
          </p:nvSpPr>
          <p:spPr>
            <a:xfrm flipH="1">
              <a:off x="1239678" y="3594214"/>
              <a:ext cx="19149" cy="17073"/>
            </a:xfrm>
            <a:custGeom>
              <a:avLst/>
              <a:gdLst>
                <a:gd name="T1" fmla="*/ 0 w 21600"/>
                <a:gd name="T2" fmla="*/ 0 h 21600"/>
                <a:gd name="T3" fmla="*/ 21600 w 21600"/>
                <a:gd name="T4" fmla="*/ 21600 h 21600"/>
              </a:gdLst>
              <a:ahLst/>
              <a:cxnLst/>
              <a:rect l="T1" t="T2" r="T3" b="T4"/>
              <a:pathLst>
                <a:path w="21600" h="21600">
                  <a:moveTo>
                    <a:pt x="15551" y="17843"/>
                  </a:moveTo>
                  <a:lnTo>
                    <a:pt x="18143" y="15026"/>
                  </a:lnTo>
                  <a:lnTo>
                    <a:pt x="19871" y="10330"/>
                  </a:lnTo>
                  <a:lnTo>
                    <a:pt x="21600" y="5634"/>
                  </a:lnTo>
                  <a:lnTo>
                    <a:pt x="19871" y="2817"/>
                  </a:lnTo>
                  <a:lnTo>
                    <a:pt x="17279" y="939"/>
                  </a:lnTo>
                  <a:lnTo>
                    <a:pt x="12959" y="0"/>
                  </a:lnTo>
                  <a:lnTo>
                    <a:pt x="9504" y="1878"/>
                  </a:lnTo>
                  <a:lnTo>
                    <a:pt x="5184" y="3756"/>
                  </a:lnTo>
                  <a:lnTo>
                    <a:pt x="2591" y="7512"/>
                  </a:lnTo>
                  <a:lnTo>
                    <a:pt x="0" y="11269"/>
                  </a:lnTo>
                  <a:lnTo>
                    <a:pt x="0" y="15965"/>
                  </a:lnTo>
                  <a:lnTo>
                    <a:pt x="1728" y="18782"/>
                  </a:lnTo>
                  <a:lnTo>
                    <a:pt x="3456" y="21600"/>
                  </a:lnTo>
                  <a:lnTo>
                    <a:pt x="6912" y="21600"/>
                  </a:lnTo>
                  <a:lnTo>
                    <a:pt x="11231" y="19721"/>
                  </a:lnTo>
                  <a:lnTo>
                    <a:pt x="15551" y="17843"/>
                  </a:lnTo>
                  <a:close/>
                </a:path>
              </a:pathLst>
            </a:custGeom>
            <a:solidFill>
              <a:srgbClr val="000000"/>
            </a:solidFill>
            <a:ln w="9525" cap="flat" cmpd="sng">
              <a:noFill/>
              <a:prstDash val="solid"/>
              <a:round/>
            </a:ln>
          </p:spPr>
        </p:sp>
        <p:sp>
          <p:nvSpPr>
            <p:cNvPr id="101" name="曲线">
              <a:extLst>
                <a:ext uri="{FF2B5EF4-FFF2-40B4-BE49-F238E27FC236}">
                  <a16:creationId xmlns:a16="http://schemas.microsoft.com/office/drawing/2014/main" id="{1637DD51-CE97-4465-8C1D-FA0D0C9793C1}"/>
                </a:ext>
              </a:extLst>
            </p:cNvPr>
            <p:cNvSpPr/>
            <p:nvPr/>
          </p:nvSpPr>
          <p:spPr>
            <a:xfrm flipH="1">
              <a:off x="904667" y="3512999"/>
              <a:ext cx="314476" cy="274561"/>
            </a:xfrm>
            <a:custGeom>
              <a:avLst/>
              <a:gdLst>
                <a:gd name="T1" fmla="*/ 0 w 21600"/>
                <a:gd name="T2" fmla="*/ 0 h 21600"/>
                <a:gd name="T3" fmla="*/ 21600 w 21600"/>
                <a:gd name="T4" fmla="*/ 21600 h 21600"/>
              </a:gdLst>
              <a:ahLst/>
              <a:cxnLst/>
              <a:rect l="T1" t="T2" r="T3" b="T4"/>
              <a:pathLst>
                <a:path w="21600" h="21600">
                  <a:moveTo>
                    <a:pt x="4135" y="21600"/>
                  </a:moveTo>
                  <a:lnTo>
                    <a:pt x="10337" y="17006"/>
                  </a:lnTo>
                  <a:lnTo>
                    <a:pt x="10500" y="17006"/>
                  </a:lnTo>
                  <a:lnTo>
                    <a:pt x="10772" y="17006"/>
                  </a:lnTo>
                  <a:lnTo>
                    <a:pt x="11153" y="17006"/>
                  </a:lnTo>
                  <a:lnTo>
                    <a:pt x="11480" y="16944"/>
                  </a:lnTo>
                  <a:lnTo>
                    <a:pt x="12677" y="16882"/>
                  </a:lnTo>
                  <a:lnTo>
                    <a:pt x="13765" y="16820"/>
                  </a:lnTo>
                  <a:lnTo>
                    <a:pt x="14744" y="16572"/>
                  </a:lnTo>
                  <a:lnTo>
                    <a:pt x="15615" y="16386"/>
                  </a:lnTo>
                  <a:lnTo>
                    <a:pt x="16431" y="16137"/>
                  </a:lnTo>
                  <a:lnTo>
                    <a:pt x="17138" y="15889"/>
                  </a:lnTo>
                  <a:lnTo>
                    <a:pt x="17791" y="15517"/>
                  </a:lnTo>
                  <a:lnTo>
                    <a:pt x="18389" y="15144"/>
                  </a:lnTo>
                  <a:lnTo>
                    <a:pt x="18879" y="14772"/>
                  </a:lnTo>
                  <a:lnTo>
                    <a:pt x="19369" y="14462"/>
                  </a:lnTo>
                  <a:lnTo>
                    <a:pt x="19750" y="14027"/>
                  </a:lnTo>
                  <a:lnTo>
                    <a:pt x="20185" y="13655"/>
                  </a:lnTo>
                  <a:lnTo>
                    <a:pt x="20566" y="13220"/>
                  </a:lnTo>
                  <a:lnTo>
                    <a:pt x="20892" y="12848"/>
                  </a:lnTo>
                  <a:lnTo>
                    <a:pt x="21273" y="12537"/>
                  </a:lnTo>
                  <a:lnTo>
                    <a:pt x="21600" y="12165"/>
                  </a:lnTo>
                  <a:lnTo>
                    <a:pt x="19804" y="11234"/>
                  </a:lnTo>
                  <a:lnTo>
                    <a:pt x="19260" y="11793"/>
                  </a:lnTo>
                  <a:lnTo>
                    <a:pt x="18607" y="12351"/>
                  </a:lnTo>
                  <a:lnTo>
                    <a:pt x="17791" y="13034"/>
                  </a:lnTo>
                  <a:lnTo>
                    <a:pt x="16866" y="13655"/>
                  </a:lnTo>
                  <a:lnTo>
                    <a:pt x="15832" y="14151"/>
                  </a:lnTo>
                  <a:lnTo>
                    <a:pt x="14472" y="14586"/>
                  </a:lnTo>
                  <a:lnTo>
                    <a:pt x="13003" y="14896"/>
                  </a:lnTo>
                  <a:lnTo>
                    <a:pt x="11208" y="14958"/>
                  </a:lnTo>
                  <a:lnTo>
                    <a:pt x="11044" y="14710"/>
                  </a:lnTo>
                  <a:lnTo>
                    <a:pt x="10772" y="14213"/>
                  </a:lnTo>
                  <a:lnTo>
                    <a:pt x="10500" y="13531"/>
                  </a:lnTo>
                  <a:lnTo>
                    <a:pt x="10174" y="12662"/>
                  </a:lnTo>
                  <a:lnTo>
                    <a:pt x="9793" y="11855"/>
                  </a:lnTo>
                  <a:lnTo>
                    <a:pt x="9466" y="11172"/>
                  </a:lnTo>
                  <a:lnTo>
                    <a:pt x="9303" y="10675"/>
                  </a:lnTo>
                  <a:lnTo>
                    <a:pt x="9249" y="10427"/>
                  </a:lnTo>
                  <a:lnTo>
                    <a:pt x="10283" y="9931"/>
                  </a:lnTo>
                  <a:lnTo>
                    <a:pt x="11371" y="9372"/>
                  </a:lnTo>
                  <a:lnTo>
                    <a:pt x="12350" y="8813"/>
                  </a:lnTo>
                  <a:lnTo>
                    <a:pt x="13384" y="8131"/>
                  </a:lnTo>
                  <a:lnTo>
                    <a:pt x="14309" y="7386"/>
                  </a:lnTo>
                  <a:lnTo>
                    <a:pt x="15179" y="6517"/>
                  </a:lnTo>
                  <a:lnTo>
                    <a:pt x="15995" y="5524"/>
                  </a:lnTo>
                  <a:lnTo>
                    <a:pt x="16757" y="4344"/>
                  </a:lnTo>
                  <a:lnTo>
                    <a:pt x="17138" y="3662"/>
                  </a:lnTo>
                  <a:lnTo>
                    <a:pt x="17356" y="2855"/>
                  </a:lnTo>
                  <a:lnTo>
                    <a:pt x="17519" y="1986"/>
                  </a:lnTo>
                  <a:lnTo>
                    <a:pt x="17573" y="1241"/>
                  </a:lnTo>
                  <a:lnTo>
                    <a:pt x="17573" y="806"/>
                  </a:lnTo>
                  <a:lnTo>
                    <a:pt x="17464" y="434"/>
                  </a:lnTo>
                  <a:lnTo>
                    <a:pt x="17192" y="124"/>
                  </a:lnTo>
                  <a:lnTo>
                    <a:pt x="16866" y="0"/>
                  </a:lnTo>
                  <a:lnTo>
                    <a:pt x="16540" y="0"/>
                  </a:lnTo>
                  <a:lnTo>
                    <a:pt x="16268" y="124"/>
                  </a:lnTo>
                  <a:lnTo>
                    <a:pt x="16050" y="434"/>
                  </a:lnTo>
                  <a:lnTo>
                    <a:pt x="15995" y="806"/>
                  </a:lnTo>
                  <a:lnTo>
                    <a:pt x="15887" y="1365"/>
                  </a:lnTo>
                  <a:lnTo>
                    <a:pt x="15832" y="1924"/>
                  </a:lnTo>
                  <a:lnTo>
                    <a:pt x="15669" y="2482"/>
                  </a:lnTo>
                  <a:lnTo>
                    <a:pt x="15506" y="3165"/>
                  </a:lnTo>
                  <a:lnTo>
                    <a:pt x="14853" y="4344"/>
                  </a:lnTo>
                  <a:lnTo>
                    <a:pt x="13819" y="5462"/>
                  </a:lnTo>
                  <a:lnTo>
                    <a:pt x="12459" y="6517"/>
                  </a:lnTo>
                  <a:lnTo>
                    <a:pt x="11099" y="7386"/>
                  </a:lnTo>
                  <a:lnTo>
                    <a:pt x="9739" y="8131"/>
                  </a:lnTo>
                  <a:lnTo>
                    <a:pt x="8542" y="8751"/>
                  </a:lnTo>
                  <a:lnTo>
                    <a:pt x="7725" y="9124"/>
                  </a:lnTo>
                  <a:lnTo>
                    <a:pt x="7399" y="9372"/>
                  </a:lnTo>
                  <a:lnTo>
                    <a:pt x="6692" y="9124"/>
                  </a:lnTo>
                  <a:lnTo>
                    <a:pt x="5984" y="8937"/>
                  </a:lnTo>
                  <a:lnTo>
                    <a:pt x="5223" y="8751"/>
                  </a:lnTo>
                  <a:lnTo>
                    <a:pt x="4570" y="8565"/>
                  </a:lnTo>
                  <a:lnTo>
                    <a:pt x="3971" y="8441"/>
                  </a:lnTo>
                  <a:lnTo>
                    <a:pt x="3536" y="8317"/>
                  </a:lnTo>
                  <a:lnTo>
                    <a:pt x="3210" y="8193"/>
                  </a:lnTo>
                  <a:lnTo>
                    <a:pt x="3101" y="8193"/>
                  </a:lnTo>
                  <a:lnTo>
                    <a:pt x="2665" y="8317"/>
                  </a:lnTo>
                  <a:lnTo>
                    <a:pt x="2285" y="8441"/>
                  </a:lnTo>
                  <a:lnTo>
                    <a:pt x="1958" y="8751"/>
                  </a:lnTo>
                  <a:lnTo>
                    <a:pt x="1741" y="9062"/>
                  </a:lnTo>
                  <a:lnTo>
                    <a:pt x="1577" y="9496"/>
                  </a:lnTo>
                  <a:lnTo>
                    <a:pt x="1577" y="9931"/>
                  </a:lnTo>
                  <a:lnTo>
                    <a:pt x="1686" y="10303"/>
                  </a:lnTo>
                  <a:lnTo>
                    <a:pt x="1904" y="10737"/>
                  </a:lnTo>
                  <a:lnTo>
                    <a:pt x="3373" y="12537"/>
                  </a:lnTo>
                  <a:lnTo>
                    <a:pt x="3210" y="12662"/>
                  </a:lnTo>
                  <a:lnTo>
                    <a:pt x="2829" y="13096"/>
                  </a:lnTo>
                  <a:lnTo>
                    <a:pt x="2285" y="13593"/>
                  </a:lnTo>
                  <a:lnTo>
                    <a:pt x="1686" y="14151"/>
                  </a:lnTo>
                  <a:lnTo>
                    <a:pt x="1088" y="14710"/>
                  </a:lnTo>
                  <a:lnTo>
                    <a:pt x="489" y="15144"/>
                  </a:lnTo>
                  <a:lnTo>
                    <a:pt x="108" y="15517"/>
                  </a:lnTo>
                  <a:lnTo>
                    <a:pt x="0" y="15641"/>
                  </a:lnTo>
                  <a:lnTo>
                    <a:pt x="4135" y="21600"/>
                  </a:lnTo>
                  <a:close/>
                </a:path>
              </a:pathLst>
            </a:custGeom>
            <a:solidFill>
              <a:srgbClr val="000000"/>
            </a:solidFill>
            <a:ln w="9525" cap="flat" cmpd="sng">
              <a:noFill/>
              <a:prstDash val="solid"/>
              <a:round/>
            </a:ln>
          </p:spPr>
        </p:sp>
        <p:sp>
          <p:nvSpPr>
            <p:cNvPr id="102" name="曲线">
              <a:extLst>
                <a:ext uri="{FF2B5EF4-FFF2-40B4-BE49-F238E27FC236}">
                  <a16:creationId xmlns:a16="http://schemas.microsoft.com/office/drawing/2014/main" id="{FA397EC6-CDB2-41D8-88BC-BEDD4A955E6E}"/>
                </a:ext>
              </a:extLst>
            </p:cNvPr>
            <p:cNvSpPr/>
            <p:nvPr/>
          </p:nvSpPr>
          <p:spPr>
            <a:xfrm flipH="1">
              <a:off x="1085785" y="3643127"/>
              <a:ext cx="98288" cy="111208"/>
            </a:xfrm>
            <a:custGeom>
              <a:avLst/>
              <a:gdLst>
                <a:gd name="T1" fmla="*/ 0 w 21600"/>
                <a:gd name="T2" fmla="*/ 0 h 21600"/>
                <a:gd name="T3" fmla="*/ 21600 w 21600"/>
                <a:gd name="T4" fmla="*/ 21600 h 21600"/>
              </a:gdLst>
              <a:ahLst/>
              <a:cxnLst/>
              <a:rect l="T1" t="T2" r="T3" b="T4"/>
              <a:pathLst>
                <a:path w="21600" h="21600">
                  <a:moveTo>
                    <a:pt x="6497" y="21600"/>
                  </a:moveTo>
                  <a:lnTo>
                    <a:pt x="6848" y="21444"/>
                  </a:lnTo>
                  <a:lnTo>
                    <a:pt x="8078" y="20978"/>
                  </a:lnTo>
                  <a:lnTo>
                    <a:pt x="9834" y="20046"/>
                  </a:lnTo>
                  <a:lnTo>
                    <a:pt x="11941" y="18958"/>
                  </a:lnTo>
                  <a:lnTo>
                    <a:pt x="14224" y="17870"/>
                  </a:lnTo>
                  <a:lnTo>
                    <a:pt x="16156" y="16782"/>
                  </a:lnTo>
                  <a:lnTo>
                    <a:pt x="17560" y="16161"/>
                  </a:lnTo>
                  <a:lnTo>
                    <a:pt x="18614" y="15384"/>
                  </a:lnTo>
                  <a:lnTo>
                    <a:pt x="20546" y="12897"/>
                  </a:lnTo>
                  <a:lnTo>
                    <a:pt x="21600" y="9945"/>
                  </a:lnTo>
                  <a:lnTo>
                    <a:pt x="21248" y="7303"/>
                  </a:lnTo>
                  <a:lnTo>
                    <a:pt x="19668" y="5283"/>
                  </a:lnTo>
                  <a:lnTo>
                    <a:pt x="5795" y="0"/>
                  </a:lnTo>
                  <a:lnTo>
                    <a:pt x="5268" y="155"/>
                  </a:lnTo>
                  <a:lnTo>
                    <a:pt x="4917" y="310"/>
                  </a:lnTo>
                  <a:lnTo>
                    <a:pt x="4565" y="932"/>
                  </a:lnTo>
                  <a:lnTo>
                    <a:pt x="4390" y="1243"/>
                  </a:lnTo>
                  <a:lnTo>
                    <a:pt x="4565" y="1709"/>
                  </a:lnTo>
                  <a:lnTo>
                    <a:pt x="5443" y="2486"/>
                  </a:lnTo>
                  <a:lnTo>
                    <a:pt x="6848" y="3418"/>
                  </a:lnTo>
                  <a:lnTo>
                    <a:pt x="8429" y="4351"/>
                  </a:lnTo>
                  <a:lnTo>
                    <a:pt x="9834" y="5128"/>
                  </a:lnTo>
                  <a:lnTo>
                    <a:pt x="11063" y="6060"/>
                  </a:lnTo>
                  <a:lnTo>
                    <a:pt x="11765" y="6837"/>
                  </a:lnTo>
                  <a:lnTo>
                    <a:pt x="11765" y="7459"/>
                  </a:lnTo>
                  <a:lnTo>
                    <a:pt x="10712" y="8236"/>
                  </a:lnTo>
                  <a:lnTo>
                    <a:pt x="9307" y="9323"/>
                  </a:lnTo>
                  <a:lnTo>
                    <a:pt x="7200" y="10411"/>
                  </a:lnTo>
                  <a:lnTo>
                    <a:pt x="5268" y="11499"/>
                  </a:lnTo>
                  <a:lnTo>
                    <a:pt x="3160" y="12587"/>
                  </a:lnTo>
                  <a:lnTo>
                    <a:pt x="1580" y="13364"/>
                  </a:lnTo>
                  <a:lnTo>
                    <a:pt x="351" y="14140"/>
                  </a:lnTo>
                  <a:lnTo>
                    <a:pt x="0" y="14296"/>
                  </a:lnTo>
                  <a:lnTo>
                    <a:pt x="6497" y="21600"/>
                  </a:lnTo>
                  <a:close/>
                </a:path>
              </a:pathLst>
            </a:custGeom>
            <a:solidFill>
              <a:srgbClr val="AFAA75"/>
            </a:solidFill>
            <a:ln w="9525" cap="flat" cmpd="sng">
              <a:noFill/>
              <a:prstDash val="solid"/>
              <a:round/>
            </a:ln>
          </p:spPr>
        </p:sp>
        <p:sp>
          <p:nvSpPr>
            <p:cNvPr id="103" name="曲线">
              <a:extLst>
                <a:ext uri="{FF2B5EF4-FFF2-40B4-BE49-F238E27FC236}">
                  <a16:creationId xmlns:a16="http://schemas.microsoft.com/office/drawing/2014/main" id="{4062A569-763A-4B4E-8C90-ED0C429480D5}"/>
                </a:ext>
              </a:extLst>
            </p:cNvPr>
            <p:cNvSpPr/>
            <p:nvPr/>
          </p:nvSpPr>
          <p:spPr>
            <a:xfrm flipH="1">
              <a:off x="954042" y="3870159"/>
              <a:ext cx="134973" cy="53989"/>
            </a:xfrm>
            <a:custGeom>
              <a:avLst/>
              <a:gdLst>
                <a:gd name="T1" fmla="*/ 0 w 21600"/>
                <a:gd name="T2" fmla="*/ 0 h 21600"/>
                <a:gd name="T3" fmla="*/ 21600 w 21600"/>
                <a:gd name="T4" fmla="*/ 21600 h 21600"/>
              </a:gdLst>
              <a:ahLst/>
              <a:cxnLst/>
              <a:rect l="T1" t="T2" r="T3" b="T4"/>
              <a:pathLst>
                <a:path w="21600" h="21600">
                  <a:moveTo>
                    <a:pt x="20960" y="21600"/>
                  </a:moveTo>
                  <a:lnTo>
                    <a:pt x="21600" y="13418"/>
                  </a:lnTo>
                  <a:lnTo>
                    <a:pt x="894" y="0"/>
                  </a:lnTo>
                  <a:lnTo>
                    <a:pt x="0" y="8181"/>
                  </a:lnTo>
                  <a:lnTo>
                    <a:pt x="20960" y="21600"/>
                  </a:lnTo>
                  <a:close/>
                </a:path>
              </a:pathLst>
            </a:custGeom>
            <a:solidFill>
              <a:srgbClr val="000000"/>
            </a:solidFill>
            <a:ln w="9525" cap="flat" cmpd="sng">
              <a:noFill/>
              <a:prstDash val="solid"/>
              <a:round/>
            </a:ln>
          </p:spPr>
        </p:sp>
        <p:sp>
          <p:nvSpPr>
            <p:cNvPr id="104" name="曲线">
              <a:extLst>
                <a:ext uri="{FF2B5EF4-FFF2-40B4-BE49-F238E27FC236}">
                  <a16:creationId xmlns:a16="http://schemas.microsoft.com/office/drawing/2014/main" id="{CC2FAC3D-3044-4072-8A78-B124E8B501C6}"/>
                </a:ext>
              </a:extLst>
            </p:cNvPr>
            <p:cNvSpPr/>
            <p:nvPr/>
          </p:nvSpPr>
          <p:spPr>
            <a:xfrm flipH="1">
              <a:off x="1265058" y="3868774"/>
              <a:ext cx="133358" cy="53989"/>
            </a:xfrm>
            <a:custGeom>
              <a:avLst/>
              <a:gdLst>
                <a:gd name="T1" fmla="*/ 0 w 21600"/>
                <a:gd name="T2" fmla="*/ 0 h 21600"/>
                <a:gd name="T3" fmla="*/ 21600 w 21600"/>
                <a:gd name="T4" fmla="*/ 21600 h 21600"/>
              </a:gdLst>
              <a:ahLst/>
              <a:cxnLst/>
              <a:rect l="T1" t="T2" r="T3" b="T4"/>
              <a:pathLst>
                <a:path w="21600" h="21600">
                  <a:moveTo>
                    <a:pt x="900" y="21600"/>
                  </a:moveTo>
                  <a:lnTo>
                    <a:pt x="0" y="13540"/>
                  </a:lnTo>
                  <a:lnTo>
                    <a:pt x="20957" y="0"/>
                  </a:lnTo>
                  <a:lnTo>
                    <a:pt x="21600" y="8382"/>
                  </a:lnTo>
                  <a:lnTo>
                    <a:pt x="900" y="21600"/>
                  </a:lnTo>
                  <a:close/>
                </a:path>
              </a:pathLst>
            </a:custGeom>
            <a:solidFill>
              <a:srgbClr val="000000"/>
            </a:solidFill>
            <a:ln w="9525" cap="flat" cmpd="sng">
              <a:noFill/>
              <a:prstDash val="solid"/>
              <a:round/>
            </a:ln>
          </p:spPr>
        </p:sp>
        <p:sp>
          <p:nvSpPr>
            <p:cNvPr id="105" name="矩形">
              <a:extLst>
                <a:ext uri="{FF2B5EF4-FFF2-40B4-BE49-F238E27FC236}">
                  <a16:creationId xmlns:a16="http://schemas.microsoft.com/office/drawing/2014/main" id="{FD5A2C42-6645-45A3-9C67-530F63D3488F}"/>
                </a:ext>
              </a:extLst>
            </p:cNvPr>
            <p:cNvSpPr/>
            <p:nvPr/>
          </p:nvSpPr>
          <p:spPr>
            <a:xfrm flipH="1">
              <a:off x="1187304" y="3371796"/>
              <a:ext cx="19150" cy="131512"/>
            </a:xfrm>
            <a:prstGeom prst="rect">
              <a:avLst/>
            </a:prstGeom>
            <a:solidFill>
              <a:srgbClr val="000000"/>
            </a:solidFill>
            <a:ln w="9525" cap="flat" cmpd="sng">
              <a:noFill/>
              <a:prstDash val="solid"/>
              <a:round/>
            </a:ln>
          </p:spPr>
        </p:sp>
      </p:grpSp>
      <p:sp>
        <p:nvSpPr>
          <p:cNvPr id="49" name="矩形">
            <a:extLst>
              <a:ext uri="{FF2B5EF4-FFF2-40B4-BE49-F238E27FC236}">
                <a16:creationId xmlns:a16="http://schemas.microsoft.com/office/drawing/2014/main" id="{748B9432-1056-4A91-9E25-363D3871E783}"/>
              </a:ext>
            </a:extLst>
          </p:cNvPr>
          <p:cNvSpPr/>
          <p:nvPr/>
        </p:nvSpPr>
        <p:spPr>
          <a:xfrm>
            <a:off x="2095414" y="5384623"/>
            <a:ext cx="1600200" cy="563231"/>
          </a:xfrm>
          <a:prstGeom prst="rect">
            <a:avLst/>
          </a:prstGeom>
          <a:noFill/>
          <a:ln w="9525" cap="flat" cmpd="sng">
            <a:noFill/>
            <a:prstDash val="solid"/>
            <a:round/>
          </a:ln>
        </p:spPr>
        <p:txBody>
          <a:bodyPr vert="horz" wrap="square" lIns="91440" tIns="45720" rIns="91440" bIns="45720" anchor="t" anchorCtr="0">
            <a:spAutoFit/>
          </a:bodyPr>
          <a:lstStyle>
            <a:lvl1pPr/>
            <a:lvl2pPr/>
            <a:lvl3pPr/>
            <a:lvl4pPr/>
            <a:lvl5pPr/>
            <a:lvl6pPr/>
            <a:lvl7pPr/>
            <a:lvl8pPr/>
            <a:lvl9pPr/>
          </a:lstStyle>
          <a:p>
            <a:pPr marL="0" indent="0" algn="ctr" eaLnBrk="0" latinLnBrk="0" hangingPunct="0">
              <a:lnSpc>
                <a:spcPct val="85000"/>
              </a:lnSpc>
              <a:spcBef>
                <a:spcPts val="0"/>
              </a:spcBef>
              <a:spcAft>
                <a:spcPts val="0"/>
              </a:spcAft>
              <a:buNone/>
            </a:pPr>
            <a:r>
              <a:rPr lang="en-US" altLang="zh-CN" sz="18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MAN</a:t>
            </a:r>
          </a:p>
          <a:p>
            <a:pPr marL="0" indent="0" algn="ctr" eaLnBrk="0" latinLnBrk="0" hangingPunct="0">
              <a:lnSpc>
                <a:spcPct val="85000"/>
              </a:lnSpc>
              <a:spcBef>
                <a:spcPts val="0"/>
              </a:spcBef>
              <a:spcAft>
                <a:spcPts val="0"/>
              </a:spcAft>
              <a:buNone/>
            </a:pPr>
            <a:r>
              <a:rPr lang="zh-CN" altLang="en-US" sz="18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人员</a:t>
            </a:r>
          </a:p>
        </p:txBody>
      </p:sp>
      <p:sp>
        <p:nvSpPr>
          <p:cNvPr id="50" name="椭圆">
            <a:extLst>
              <a:ext uri="{FF2B5EF4-FFF2-40B4-BE49-F238E27FC236}">
                <a16:creationId xmlns:a16="http://schemas.microsoft.com/office/drawing/2014/main" id="{CA0A559A-A7E2-4BF2-B2DB-F07CA7D6BB2D}"/>
              </a:ext>
            </a:extLst>
          </p:cNvPr>
          <p:cNvSpPr/>
          <p:nvPr/>
        </p:nvSpPr>
        <p:spPr>
          <a:xfrm>
            <a:off x="3389627" y="3008532"/>
            <a:ext cx="2514600" cy="2209799"/>
          </a:xfrm>
          <a:prstGeom prst="ellipse">
            <a:avLst/>
          </a:prstGeom>
          <a:solidFill>
            <a:srgbClr val="4BAF32">
              <a:alpha val="50000"/>
            </a:srgbClr>
          </a:solidFill>
          <a:ln w="9525" cap="flat" cmpd="sng">
            <a:noFill/>
            <a:prstDash val="solid"/>
            <a:round/>
          </a:ln>
        </p:spPr>
      </p:sp>
      <p:grpSp>
        <p:nvGrpSpPr>
          <p:cNvPr id="51" name="组合">
            <a:extLst>
              <a:ext uri="{FF2B5EF4-FFF2-40B4-BE49-F238E27FC236}">
                <a16:creationId xmlns:a16="http://schemas.microsoft.com/office/drawing/2014/main" id="{72C2A7A6-5BA4-4F6F-B6DD-7DAF4849D0ED}"/>
              </a:ext>
            </a:extLst>
          </p:cNvPr>
          <p:cNvGrpSpPr/>
          <p:nvPr/>
        </p:nvGrpSpPr>
        <p:grpSpPr>
          <a:xfrm flipH="1">
            <a:off x="4380207" y="3237226"/>
            <a:ext cx="662004" cy="1815795"/>
            <a:chOff x="2825730" y="2649631"/>
            <a:chExt cx="662004" cy="1815795"/>
          </a:xfrm>
        </p:grpSpPr>
        <p:sp>
          <p:nvSpPr>
            <p:cNvPr id="54" name="曲线">
              <a:extLst>
                <a:ext uri="{FF2B5EF4-FFF2-40B4-BE49-F238E27FC236}">
                  <a16:creationId xmlns:a16="http://schemas.microsoft.com/office/drawing/2014/main" id="{4B71CADE-7718-4877-A5D7-4C053914C53B}"/>
                </a:ext>
              </a:extLst>
            </p:cNvPr>
            <p:cNvSpPr/>
            <p:nvPr/>
          </p:nvSpPr>
          <p:spPr>
            <a:xfrm>
              <a:off x="2825730" y="2649631"/>
              <a:ext cx="662004" cy="1815795"/>
            </a:xfrm>
            <a:custGeom>
              <a:avLst/>
              <a:gdLst>
                <a:gd name="T1" fmla="*/ 0 w 21600"/>
                <a:gd name="T2" fmla="*/ 0 h 21600"/>
                <a:gd name="T3" fmla="*/ 21600 w 21600"/>
                <a:gd name="T4" fmla="*/ 21600 h 21600"/>
              </a:gdLst>
              <a:ahLst/>
              <a:cxnLst/>
              <a:rect l="T1" t="T2" r="T3" b="T4"/>
              <a:pathLst>
                <a:path w="21600" h="21600">
                  <a:moveTo>
                    <a:pt x="21600" y="11465"/>
                  </a:moveTo>
                  <a:lnTo>
                    <a:pt x="21600" y="10549"/>
                  </a:lnTo>
                  <a:lnTo>
                    <a:pt x="20953" y="10549"/>
                  </a:lnTo>
                  <a:lnTo>
                    <a:pt x="20953" y="0"/>
                  </a:lnTo>
                  <a:lnTo>
                    <a:pt x="19090" y="0"/>
                  </a:lnTo>
                  <a:lnTo>
                    <a:pt x="19090" y="10549"/>
                  </a:lnTo>
                  <a:lnTo>
                    <a:pt x="18314" y="10549"/>
                  </a:lnTo>
                  <a:lnTo>
                    <a:pt x="18314" y="11465"/>
                  </a:lnTo>
                  <a:lnTo>
                    <a:pt x="19090" y="11465"/>
                  </a:lnTo>
                  <a:lnTo>
                    <a:pt x="19090" y="12655"/>
                  </a:lnTo>
                  <a:lnTo>
                    <a:pt x="16659" y="12655"/>
                  </a:lnTo>
                  <a:lnTo>
                    <a:pt x="16659" y="3437"/>
                  </a:lnTo>
                  <a:lnTo>
                    <a:pt x="10166" y="3437"/>
                  </a:lnTo>
                  <a:lnTo>
                    <a:pt x="10166" y="2823"/>
                  </a:lnTo>
                  <a:lnTo>
                    <a:pt x="10140" y="2228"/>
                  </a:lnTo>
                  <a:lnTo>
                    <a:pt x="10140" y="1718"/>
                  </a:lnTo>
                  <a:lnTo>
                    <a:pt x="10114" y="1388"/>
                  </a:lnTo>
                  <a:lnTo>
                    <a:pt x="10088" y="1190"/>
                  </a:lnTo>
                  <a:lnTo>
                    <a:pt x="10011" y="982"/>
                  </a:lnTo>
                  <a:lnTo>
                    <a:pt x="9933" y="802"/>
                  </a:lnTo>
                  <a:lnTo>
                    <a:pt x="9804" y="623"/>
                  </a:lnTo>
                  <a:lnTo>
                    <a:pt x="9648" y="462"/>
                  </a:lnTo>
                  <a:lnTo>
                    <a:pt x="9493" y="330"/>
                  </a:lnTo>
                  <a:lnTo>
                    <a:pt x="9234" y="236"/>
                  </a:lnTo>
                  <a:lnTo>
                    <a:pt x="8976" y="170"/>
                  </a:lnTo>
                  <a:lnTo>
                    <a:pt x="8407" y="103"/>
                  </a:lnTo>
                  <a:lnTo>
                    <a:pt x="7812" y="47"/>
                  </a:lnTo>
                  <a:lnTo>
                    <a:pt x="7191" y="18"/>
                  </a:lnTo>
                  <a:lnTo>
                    <a:pt x="6596" y="0"/>
                  </a:lnTo>
                  <a:lnTo>
                    <a:pt x="6053" y="0"/>
                  </a:lnTo>
                  <a:lnTo>
                    <a:pt x="5639" y="0"/>
                  </a:lnTo>
                  <a:lnTo>
                    <a:pt x="5328" y="0"/>
                  </a:lnTo>
                  <a:lnTo>
                    <a:pt x="5251" y="0"/>
                  </a:lnTo>
                  <a:lnTo>
                    <a:pt x="0" y="0"/>
                  </a:lnTo>
                  <a:lnTo>
                    <a:pt x="0" y="2115"/>
                  </a:lnTo>
                  <a:lnTo>
                    <a:pt x="1060" y="2115"/>
                  </a:lnTo>
                  <a:lnTo>
                    <a:pt x="1189" y="2115"/>
                  </a:lnTo>
                  <a:lnTo>
                    <a:pt x="1448" y="2115"/>
                  </a:lnTo>
                  <a:lnTo>
                    <a:pt x="1888" y="2106"/>
                  </a:lnTo>
                  <a:lnTo>
                    <a:pt x="2379" y="2115"/>
                  </a:lnTo>
                  <a:lnTo>
                    <a:pt x="2897" y="2115"/>
                  </a:lnTo>
                  <a:lnTo>
                    <a:pt x="3337" y="2143"/>
                  </a:lnTo>
                  <a:lnTo>
                    <a:pt x="3725" y="2172"/>
                  </a:lnTo>
                  <a:lnTo>
                    <a:pt x="3931" y="2219"/>
                  </a:lnTo>
                  <a:lnTo>
                    <a:pt x="4113" y="2417"/>
                  </a:lnTo>
                  <a:lnTo>
                    <a:pt x="4164" y="2729"/>
                  </a:lnTo>
                  <a:lnTo>
                    <a:pt x="4164" y="3012"/>
                  </a:lnTo>
                  <a:lnTo>
                    <a:pt x="4138" y="3126"/>
                  </a:lnTo>
                  <a:lnTo>
                    <a:pt x="4138" y="3437"/>
                  </a:lnTo>
                  <a:lnTo>
                    <a:pt x="0" y="3437"/>
                  </a:lnTo>
                  <a:lnTo>
                    <a:pt x="0" y="21600"/>
                  </a:lnTo>
                  <a:lnTo>
                    <a:pt x="16659" y="21600"/>
                  </a:lnTo>
                  <a:lnTo>
                    <a:pt x="16659" y="13449"/>
                  </a:lnTo>
                  <a:lnTo>
                    <a:pt x="19090" y="13449"/>
                  </a:lnTo>
                  <a:lnTo>
                    <a:pt x="19090" y="13808"/>
                  </a:lnTo>
                  <a:lnTo>
                    <a:pt x="18806" y="13808"/>
                  </a:lnTo>
                  <a:lnTo>
                    <a:pt x="18806" y="14223"/>
                  </a:lnTo>
                  <a:lnTo>
                    <a:pt x="21341" y="14223"/>
                  </a:lnTo>
                  <a:lnTo>
                    <a:pt x="21341" y="13808"/>
                  </a:lnTo>
                  <a:lnTo>
                    <a:pt x="20953" y="13808"/>
                  </a:lnTo>
                  <a:lnTo>
                    <a:pt x="20953" y="11465"/>
                  </a:lnTo>
                  <a:lnTo>
                    <a:pt x="21600" y="11465"/>
                  </a:lnTo>
                  <a:close/>
                </a:path>
              </a:pathLst>
            </a:custGeom>
            <a:solidFill>
              <a:srgbClr val="000000"/>
            </a:solidFill>
            <a:ln w="9525" cap="flat" cmpd="sng">
              <a:noFill/>
              <a:prstDash val="solid"/>
              <a:round/>
            </a:ln>
          </p:spPr>
        </p:sp>
        <p:sp>
          <p:nvSpPr>
            <p:cNvPr id="55" name="曲线">
              <a:extLst>
                <a:ext uri="{FF2B5EF4-FFF2-40B4-BE49-F238E27FC236}">
                  <a16:creationId xmlns:a16="http://schemas.microsoft.com/office/drawing/2014/main" id="{E21746C8-E668-458F-8F29-AA9C0993028C}"/>
                </a:ext>
              </a:extLst>
            </p:cNvPr>
            <p:cNvSpPr/>
            <p:nvPr/>
          </p:nvSpPr>
          <p:spPr>
            <a:xfrm>
              <a:off x="2827345" y="2665320"/>
              <a:ext cx="288923" cy="273176"/>
            </a:xfrm>
            <a:custGeom>
              <a:avLst/>
              <a:gdLst>
                <a:gd name="T1" fmla="*/ 0 w 21600"/>
                <a:gd name="T2" fmla="*/ 0 h 21600"/>
                <a:gd name="T3" fmla="*/ 21600 w 21600"/>
                <a:gd name="T4" fmla="*/ 21600 h 21600"/>
              </a:gdLst>
              <a:ahLst/>
              <a:cxnLst/>
              <a:rect l="T1" t="T2" r="T3" b="T4"/>
              <a:pathLst>
                <a:path w="21600" h="21600">
                  <a:moveTo>
                    <a:pt x="21600" y="21600"/>
                  </a:moveTo>
                  <a:lnTo>
                    <a:pt x="21600" y="8927"/>
                  </a:lnTo>
                  <a:lnTo>
                    <a:pt x="21600" y="8615"/>
                  </a:lnTo>
                  <a:lnTo>
                    <a:pt x="21600" y="7990"/>
                  </a:lnTo>
                  <a:lnTo>
                    <a:pt x="21600" y="6991"/>
                  </a:lnTo>
                  <a:lnTo>
                    <a:pt x="21422" y="5743"/>
                  </a:lnTo>
                  <a:lnTo>
                    <a:pt x="21245" y="4432"/>
                  </a:lnTo>
                  <a:lnTo>
                    <a:pt x="20891" y="3246"/>
                  </a:lnTo>
                  <a:lnTo>
                    <a:pt x="20360" y="2184"/>
                  </a:lnTo>
                  <a:lnTo>
                    <a:pt x="19652" y="1435"/>
                  </a:lnTo>
                  <a:lnTo>
                    <a:pt x="19239" y="1123"/>
                  </a:lnTo>
                  <a:lnTo>
                    <a:pt x="18767" y="873"/>
                  </a:lnTo>
                  <a:lnTo>
                    <a:pt x="18236" y="561"/>
                  </a:lnTo>
                  <a:lnTo>
                    <a:pt x="17704" y="374"/>
                  </a:lnTo>
                  <a:lnTo>
                    <a:pt x="16996" y="187"/>
                  </a:lnTo>
                  <a:lnTo>
                    <a:pt x="16347" y="62"/>
                  </a:lnTo>
                  <a:lnTo>
                    <a:pt x="15521" y="0"/>
                  </a:lnTo>
                  <a:lnTo>
                    <a:pt x="14636" y="0"/>
                  </a:lnTo>
                  <a:lnTo>
                    <a:pt x="0" y="0"/>
                  </a:lnTo>
                  <a:lnTo>
                    <a:pt x="0" y="11361"/>
                  </a:lnTo>
                  <a:lnTo>
                    <a:pt x="413" y="11361"/>
                  </a:lnTo>
                  <a:lnTo>
                    <a:pt x="1534" y="11361"/>
                  </a:lnTo>
                  <a:lnTo>
                    <a:pt x="3127" y="11299"/>
                  </a:lnTo>
                  <a:lnTo>
                    <a:pt x="4957" y="11299"/>
                  </a:lnTo>
                  <a:lnTo>
                    <a:pt x="6786" y="11299"/>
                  </a:lnTo>
                  <a:lnTo>
                    <a:pt x="8439" y="11361"/>
                  </a:lnTo>
                  <a:lnTo>
                    <a:pt x="9678" y="11486"/>
                  </a:lnTo>
                  <a:lnTo>
                    <a:pt x="10268" y="11736"/>
                  </a:lnTo>
                  <a:lnTo>
                    <a:pt x="10327" y="11986"/>
                  </a:lnTo>
                  <a:lnTo>
                    <a:pt x="10445" y="12423"/>
                  </a:lnTo>
                  <a:lnTo>
                    <a:pt x="10504" y="13109"/>
                  </a:lnTo>
                  <a:lnTo>
                    <a:pt x="10563" y="13858"/>
                  </a:lnTo>
                  <a:lnTo>
                    <a:pt x="10504" y="21600"/>
                  </a:lnTo>
                  <a:lnTo>
                    <a:pt x="21600" y="21600"/>
                  </a:lnTo>
                  <a:close/>
                </a:path>
              </a:pathLst>
            </a:custGeom>
            <a:solidFill>
              <a:srgbClr val="A5A5A5"/>
            </a:solidFill>
            <a:ln w="9525" cap="flat" cmpd="sng">
              <a:noFill/>
              <a:prstDash val="solid"/>
              <a:round/>
            </a:ln>
          </p:spPr>
        </p:sp>
        <p:sp>
          <p:nvSpPr>
            <p:cNvPr id="56" name="曲线">
              <a:extLst>
                <a:ext uri="{FF2B5EF4-FFF2-40B4-BE49-F238E27FC236}">
                  <a16:creationId xmlns:a16="http://schemas.microsoft.com/office/drawing/2014/main" id="{F177D87B-F1CA-4509-99C8-44543C2356A1}"/>
                </a:ext>
              </a:extLst>
            </p:cNvPr>
            <p:cNvSpPr/>
            <p:nvPr/>
          </p:nvSpPr>
          <p:spPr>
            <a:xfrm>
              <a:off x="2955916" y="2840208"/>
              <a:ext cx="179387" cy="46144"/>
            </a:xfrm>
            <a:custGeom>
              <a:avLst/>
              <a:gdLst>
                <a:gd name="T1" fmla="*/ 0 w 21600"/>
                <a:gd name="T2" fmla="*/ 0 h 21600"/>
                <a:gd name="T3" fmla="*/ 21600 w 21600"/>
                <a:gd name="T4" fmla="*/ 21600 h 21600"/>
              </a:gdLst>
              <a:ahLst/>
              <a:cxnLst/>
              <a:rect l="T1" t="T2" r="T3" b="T4"/>
              <a:pathLst>
                <a:path w="21600" h="21600">
                  <a:moveTo>
                    <a:pt x="10848" y="6331"/>
                  </a:moveTo>
                  <a:lnTo>
                    <a:pt x="12863" y="7075"/>
                  </a:lnTo>
                  <a:lnTo>
                    <a:pt x="14592" y="7820"/>
                  </a:lnTo>
                  <a:lnTo>
                    <a:pt x="16224" y="9682"/>
                  </a:lnTo>
                  <a:lnTo>
                    <a:pt x="17759" y="11172"/>
                  </a:lnTo>
                  <a:lnTo>
                    <a:pt x="19007" y="13406"/>
                  </a:lnTo>
                  <a:lnTo>
                    <a:pt x="20160" y="16013"/>
                  </a:lnTo>
                  <a:lnTo>
                    <a:pt x="20927" y="18620"/>
                  </a:lnTo>
                  <a:lnTo>
                    <a:pt x="21312" y="21600"/>
                  </a:lnTo>
                  <a:lnTo>
                    <a:pt x="21407" y="20482"/>
                  </a:lnTo>
                  <a:lnTo>
                    <a:pt x="21407" y="19737"/>
                  </a:lnTo>
                  <a:lnTo>
                    <a:pt x="21600" y="19365"/>
                  </a:lnTo>
                  <a:lnTo>
                    <a:pt x="21600" y="18620"/>
                  </a:lnTo>
                  <a:lnTo>
                    <a:pt x="21312" y="14896"/>
                  </a:lnTo>
                  <a:lnTo>
                    <a:pt x="20639" y="11544"/>
                  </a:lnTo>
                  <a:lnTo>
                    <a:pt x="19776" y="8565"/>
                  </a:lnTo>
                  <a:lnTo>
                    <a:pt x="18432" y="5958"/>
                  </a:lnTo>
                  <a:lnTo>
                    <a:pt x="16799" y="3351"/>
                  </a:lnTo>
                  <a:lnTo>
                    <a:pt x="15071" y="1862"/>
                  </a:lnTo>
                  <a:lnTo>
                    <a:pt x="13055" y="372"/>
                  </a:lnTo>
                  <a:lnTo>
                    <a:pt x="10848" y="0"/>
                  </a:lnTo>
                  <a:lnTo>
                    <a:pt x="8736" y="0"/>
                  </a:lnTo>
                  <a:lnTo>
                    <a:pt x="6624" y="744"/>
                  </a:lnTo>
                  <a:lnTo>
                    <a:pt x="4895" y="2234"/>
                  </a:lnTo>
                  <a:lnTo>
                    <a:pt x="3167" y="4096"/>
                  </a:lnTo>
                  <a:lnTo>
                    <a:pt x="1823" y="6331"/>
                  </a:lnTo>
                  <a:lnTo>
                    <a:pt x="863" y="8937"/>
                  </a:lnTo>
                  <a:lnTo>
                    <a:pt x="192" y="11917"/>
                  </a:lnTo>
                  <a:lnTo>
                    <a:pt x="0" y="15641"/>
                  </a:lnTo>
                  <a:lnTo>
                    <a:pt x="0" y="16386"/>
                  </a:lnTo>
                  <a:lnTo>
                    <a:pt x="0" y="17131"/>
                  </a:lnTo>
                  <a:lnTo>
                    <a:pt x="0" y="18248"/>
                  </a:lnTo>
                  <a:lnTo>
                    <a:pt x="96" y="18993"/>
                  </a:lnTo>
                  <a:lnTo>
                    <a:pt x="672" y="16386"/>
                  </a:lnTo>
                  <a:lnTo>
                    <a:pt x="1439" y="13779"/>
                  </a:lnTo>
                  <a:lnTo>
                    <a:pt x="2495" y="11172"/>
                  </a:lnTo>
                  <a:lnTo>
                    <a:pt x="3840" y="9682"/>
                  </a:lnTo>
                  <a:lnTo>
                    <a:pt x="5375" y="8193"/>
                  </a:lnTo>
                  <a:lnTo>
                    <a:pt x="7104" y="7075"/>
                  </a:lnTo>
                  <a:lnTo>
                    <a:pt x="8831" y="6331"/>
                  </a:lnTo>
                  <a:lnTo>
                    <a:pt x="10848" y="6331"/>
                  </a:lnTo>
                  <a:close/>
                </a:path>
              </a:pathLst>
            </a:custGeom>
            <a:solidFill>
              <a:srgbClr val="000000"/>
            </a:solidFill>
            <a:ln w="9525" cap="flat" cmpd="sng">
              <a:noFill/>
              <a:prstDash val="solid"/>
              <a:round/>
            </a:ln>
          </p:spPr>
        </p:sp>
        <p:sp>
          <p:nvSpPr>
            <p:cNvPr id="57" name="曲线">
              <a:extLst>
                <a:ext uri="{FF2B5EF4-FFF2-40B4-BE49-F238E27FC236}">
                  <a16:creationId xmlns:a16="http://schemas.microsoft.com/office/drawing/2014/main" id="{330A776E-ADA8-4F03-BAAC-D20EFB5B4FA7}"/>
                </a:ext>
              </a:extLst>
            </p:cNvPr>
            <p:cNvSpPr/>
            <p:nvPr/>
          </p:nvSpPr>
          <p:spPr>
            <a:xfrm>
              <a:off x="2955916" y="2740074"/>
              <a:ext cx="168313" cy="82598"/>
            </a:xfrm>
            <a:custGeom>
              <a:avLst/>
              <a:gdLst>
                <a:gd name="T1" fmla="*/ 0 w 21600"/>
                <a:gd name="T2" fmla="*/ 0 h 21600"/>
                <a:gd name="T3" fmla="*/ 21600 w 21600"/>
                <a:gd name="T4" fmla="*/ 21600 h 21600"/>
              </a:gdLst>
              <a:ahLst/>
              <a:cxnLst/>
              <a:rect l="T1" t="T2" r="T3" b="T4"/>
              <a:pathLst>
                <a:path w="21600" h="21600">
                  <a:moveTo>
                    <a:pt x="9836" y="6353"/>
                  </a:moveTo>
                  <a:lnTo>
                    <a:pt x="11763" y="5082"/>
                  </a:lnTo>
                  <a:lnTo>
                    <a:pt x="13690" y="4023"/>
                  </a:lnTo>
                  <a:lnTo>
                    <a:pt x="15414" y="3388"/>
                  </a:lnTo>
                  <a:lnTo>
                    <a:pt x="17036" y="3176"/>
                  </a:lnTo>
                  <a:lnTo>
                    <a:pt x="18557" y="3388"/>
                  </a:lnTo>
                  <a:lnTo>
                    <a:pt x="19876" y="3811"/>
                  </a:lnTo>
                  <a:lnTo>
                    <a:pt x="20788" y="4658"/>
                  </a:lnTo>
                  <a:lnTo>
                    <a:pt x="21600" y="5717"/>
                  </a:lnTo>
                  <a:lnTo>
                    <a:pt x="21600" y="5294"/>
                  </a:lnTo>
                  <a:lnTo>
                    <a:pt x="21600" y="4870"/>
                  </a:lnTo>
                  <a:lnTo>
                    <a:pt x="21600" y="4235"/>
                  </a:lnTo>
                  <a:lnTo>
                    <a:pt x="21498" y="3811"/>
                  </a:lnTo>
                  <a:lnTo>
                    <a:pt x="20991" y="2117"/>
                  </a:lnTo>
                  <a:lnTo>
                    <a:pt x="20078" y="847"/>
                  </a:lnTo>
                  <a:lnTo>
                    <a:pt x="18760" y="211"/>
                  </a:lnTo>
                  <a:lnTo>
                    <a:pt x="17239" y="0"/>
                  </a:lnTo>
                  <a:lnTo>
                    <a:pt x="15515" y="0"/>
                  </a:lnTo>
                  <a:lnTo>
                    <a:pt x="13487" y="423"/>
                  </a:lnTo>
                  <a:lnTo>
                    <a:pt x="11459" y="1482"/>
                  </a:lnTo>
                  <a:lnTo>
                    <a:pt x="9228" y="2752"/>
                  </a:lnTo>
                  <a:lnTo>
                    <a:pt x="7098" y="4870"/>
                  </a:lnTo>
                  <a:lnTo>
                    <a:pt x="5070" y="6776"/>
                  </a:lnTo>
                  <a:lnTo>
                    <a:pt x="3447" y="8894"/>
                  </a:lnTo>
                  <a:lnTo>
                    <a:pt x="2028" y="11435"/>
                  </a:lnTo>
                  <a:lnTo>
                    <a:pt x="1014" y="13552"/>
                  </a:lnTo>
                  <a:lnTo>
                    <a:pt x="304" y="16094"/>
                  </a:lnTo>
                  <a:lnTo>
                    <a:pt x="0" y="18211"/>
                  </a:lnTo>
                  <a:lnTo>
                    <a:pt x="101" y="20117"/>
                  </a:lnTo>
                  <a:lnTo>
                    <a:pt x="202" y="20329"/>
                  </a:lnTo>
                  <a:lnTo>
                    <a:pt x="304" y="20964"/>
                  </a:lnTo>
                  <a:lnTo>
                    <a:pt x="405" y="21176"/>
                  </a:lnTo>
                  <a:lnTo>
                    <a:pt x="507" y="21600"/>
                  </a:lnTo>
                  <a:lnTo>
                    <a:pt x="811" y="19694"/>
                  </a:lnTo>
                  <a:lnTo>
                    <a:pt x="1419" y="17788"/>
                  </a:lnTo>
                  <a:lnTo>
                    <a:pt x="2230" y="15458"/>
                  </a:lnTo>
                  <a:lnTo>
                    <a:pt x="3245" y="13552"/>
                  </a:lnTo>
                  <a:lnTo>
                    <a:pt x="4664" y="11647"/>
                  </a:lnTo>
                  <a:lnTo>
                    <a:pt x="6185" y="9741"/>
                  </a:lnTo>
                  <a:lnTo>
                    <a:pt x="7909" y="7623"/>
                  </a:lnTo>
                  <a:lnTo>
                    <a:pt x="9836" y="6353"/>
                  </a:lnTo>
                  <a:close/>
                </a:path>
              </a:pathLst>
            </a:custGeom>
            <a:solidFill>
              <a:srgbClr val="000000"/>
            </a:solidFill>
            <a:ln w="9525" cap="flat" cmpd="sng">
              <a:noFill/>
              <a:prstDash val="solid"/>
              <a:round/>
            </a:ln>
          </p:spPr>
        </p:sp>
        <p:sp>
          <p:nvSpPr>
            <p:cNvPr id="58" name="曲线">
              <a:extLst>
                <a:ext uri="{FF2B5EF4-FFF2-40B4-BE49-F238E27FC236}">
                  <a16:creationId xmlns:a16="http://schemas.microsoft.com/office/drawing/2014/main" id="{D1174043-24A4-4D4C-8DC3-8071EB9C05C9}"/>
                </a:ext>
              </a:extLst>
            </p:cNvPr>
            <p:cNvSpPr/>
            <p:nvPr/>
          </p:nvSpPr>
          <p:spPr>
            <a:xfrm>
              <a:off x="2887622" y="2652861"/>
              <a:ext cx="42914" cy="171197"/>
            </a:xfrm>
            <a:custGeom>
              <a:avLst/>
              <a:gdLst>
                <a:gd name="T1" fmla="*/ 0 w 21600"/>
                <a:gd name="T2" fmla="*/ 0 h 21600"/>
                <a:gd name="T3" fmla="*/ 21600 w 21600"/>
                <a:gd name="T4" fmla="*/ 21600 h 21600"/>
              </a:gdLst>
              <a:ahLst/>
              <a:cxnLst/>
              <a:rect l="T1" t="T2" r="T3" b="T4"/>
              <a:pathLst>
                <a:path w="21600" h="21600">
                  <a:moveTo>
                    <a:pt x="6400" y="10850"/>
                  </a:moveTo>
                  <a:lnTo>
                    <a:pt x="7200" y="8941"/>
                  </a:lnTo>
                  <a:lnTo>
                    <a:pt x="7600" y="7032"/>
                  </a:lnTo>
                  <a:lnTo>
                    <a:pt x="8800" y="5425"/>
                  </a:lnTo>
                  <a:lnTo>
                    <a:pt x="10800" y="3918"/>
                  </a:lnTo>
                  <a:lnTo>
                    <a:pt x="12399" y="2511"/>
                  </a:lnTo>
                  <a:lnTo>
                    <a:pt x="14799" y="1506"/>
                  </a:lnTo>
                  <a:lnTo>
                    <a:pt x="17600" y="703"/>
                  </a:lnTo>
                  <a:lnTo>
                    <a:pt x="20400" y="100"/>
                  </a:lnTo>
                  <a:lnTo>
                    <a:pt x="19600" y="0"/>
                  </a:lnTo>
                  <a:lnTo>
                    <a:pt x="18800" y="0"/>
                  </a:lnTo>
                  <a:lnTo>
                    <a:pt x="18000" y="0"/>
                  </a:lnTo>
                  <a:lnTo>
                    <a:pt x="17200" y="0"/>
                  </a:lnTo>
                  <a:lnTo>
                    <a:pt x="13599" y="200"/>
                  </a:lnTo>
                  <a:lnTo>
                    <a:pt x="10400" y="803"/>
                  </a:lnTo>
                  <a:lnTo>
                    <a:pt x="7600" y="1808"/>
                  </a:lnTo>
                  <a:lnTo>
                    <a:pt x="5199" y="3114"/>
                  </a:lnTo>
                  <a:lnTo>
                    <a:pt x="2799" y="4721"/>
                  </a:lnTo>
                  <a:lnTo>
                    <a:pt x="1599" y="6630"/>
                  </a:lnTo>
                  <a:lnTo>
                    <a:pt x="399" y="8639"/>
                  </a:lnTo>
                  <a:lnTo>
                    <a:pt x="0" y="10850"/>
                  </a:lnTo>
                  <a:lnTo>
                    <a:pt x="399" y="13060"/>
                  </a:lnTo>
                  <a:lnTo>
                    <a:pt x="1999" y="15069"/>
                  </a:lnTo>
                  <a:lnTo>
                    <a:pt x="3599" y="16878"/>
                  </a:lnTo>
                  <a:lnTo>
                    <a:pt x="6000" y="18485"/>
                  </a:lnTo>
                  <a:lnTo>
                    <a:pt x="8400" y="19791"/>
                  </a:lnTo>
                  <a:lnTo>
                    <a:pt x="11599" y="20796"/>
                  </a:lnTo>
                  <a:lnTo>
                    <a:pt x="14799" y="21399"/>
                  </a:lnTo>
                  <a:lnTo>
                    <a:pt x="18400" y="21600"/>
                  </a:lnTo>
                  <a:lnTo>
                    <a:pt x="19600" y="21600"/>
                  </a:lnTo>
                  <a:lnTo>
                    <a:pt x="20400" y="21499"/>
                  </a:lnTo>
                  <a:lnTo>
                    <a:pt x="20800" y="21499"/>
                  </a:lnTo>
                  <a:lnTo>
                    <a:pt x="21600" y="21399"/>
                  </a:lnTo>
                  <a:lnTo>
                    <a:pt x="18400" y="20997"/>
                  </a:lnTo>
                  <a:lnTo>
                    <a:pt x="15599" y="20093"/>
                  </a:lnTo>
                  <a:lnTo>
                    <a:pt x="13599" y="19088"/>
                  </a:lnTo>
                  <a:lnTo>
                    <a:pt x="11199" y="17782"/>
                  </a:lnTo>
                  <a:lnTo>
                    <a:pt x="9200" y="16275"/>
                  </a:lnTo>
                  <a:lnTo>
                    <a:pt x="8000" y="14567"/>
                  </a:lnTo>
                  <a:lnTo>
                    <a:pt x="7200" y="12859"/>
                  </a:lnTo>
                  <a:lnTo>
                    <a:pt x="6400" y="10850"/>
                  </a:lnTo>
                  <a:close/>
                </a:path>
              </a:pathLst>
            </a:custGeom>
            <a:solidFill>
              <a:srgbClr val="000000"/>
            </a:solidFill>
            <a:ln w="9525" cap="flat" cmpd="sng">
              <a:noFill/>
              <a:prstDash val="solid"/>
              <a:round/>
            </a:ln>
          </p:spPr>
        </p:sp>
        <p:sp>
          <p:nvSpPr>
            <p:cNvPr id="64" name="矩形">
              <a:extLst>
                <a:ext uri="{FF2B5EF4-FFF2-40B4-BE49-F238E27FC236}">
                  <a16:creationId xmlns:a16="http://schemas.microsoft.com/office/drawing/2014/main" id="{226980CB-57F2-4188-B173-250B7EE830BD}"/>
                </a:ext>
              </a:extLst>
            </p:cNvPr>
            <p:cNvSpPr/>
            <p:nvPr/>
          </p:nvSpPr>
          <p:spPr>
            <a:xfrm>
              <a:off x="2865415" y="4036742"/>
              <a:ext cx="444547" cy="390384"/>
            </a:xfrm>
            <a:prstGeom prst="rect">
              <a:avLst/>
            </a:prstGeom>
            <a:solidFill>
              <a:srgbClr val="D8D8D8"/>
            </a:solidFill>
            <a:ln w="9525" cap="flat" cmpd="sng">
              <a:noFill/>
              <a:prstDash val="solid"/>
              <a:round/>
            </a:ln>
          </p:spPr>
        </p:sp>
        <p:sp>
          <p:nvSpPr>
            <p:cNvPr id="65" name="矩形">
              <a:extLst>
                <a:ext uri="{FF2B5EF4-FFF2-40B4-BE49-F238E27FC236}">
                  <a16:creationId xmlns:a16="http://schemas.microsoft.com/office/drawing/2014/main" id="{CA925DC9-0438-4F5C-B4C9-9ECEEB677D83}"/>
                </a:ext>
              </a:extLst>
            </p:cNvPr>
            <p:cNvSpPr/>
            <p:nvPr/>
          </p:nvSpPr>
          <p:spPr>
            <a:xfrm>
              <a:off x="2860685" y="2973567"/>
              <a:ext cx="444431" cy="938122"/>
            </a:xfrm>
            <a:prstGeom prst="rect">
              <a:avLst/>
            </a:prstGeom>
            <a:solidFill>
              <a:srgbClr val="D8D8D8"/>
            </a:solidFill>
            <a:ln w="9525" cap="flat" cmpd="sng">
              <a:noFill/>
              <a:prstDash val="solid"/>
              <a:round/>
            </a:ln>
          </p:spPr>
        </p:sp>
        <p:sp>
          <p:nvSpPr>
            <p:cNvPr id="66" name="矩形">
              <a:extLst>
                <a:ext uri="{FF2B5EF4-FFF2-40B4-BE49-F238E27FC236}">
                  <a16:creationId xmlns:a16="http://schemas.microsoft.com/office/drawing/2014/main" id="{017109D4-1A39-4F78-AA2D-963D6D765F38}"/>
                </a:ext>
              </a:extLst>
            </p:cNvPr>
            <p:cNvSpPr/>
            <p:nvPr/>
          </p:nvSpPr>
          <p:spPr>
            <a:xfrm>
              <a:off x="2924134" y="3636666"/>
              <a:ext cx="323878" cy="192423"/>
            </a:xfrm>
            <a:prstGeom prst="rect">
              <a:avLst/>
            </a:prstGeom>
            <a:solidFill>
              <a:srgbClr val="000000"/>
            </a:solidFill>
            <a:ln w="9525" cap="flat" cmpd="sng">
              <a:noFill/>
              <a:prstDash val="solid"/>
              <a:round/>
            </a:ln>
          </p:spPr>
        </p:sp>
        <p:sp>
          <p:nvSpPr>
            <p:cNvPr id="67" name="矩形">
              <a:extLst>
                <a:ext uri="{FF2B5EF4-FFF2-40B4-BE49-F238E27FC236}">
                  <a16:creationId xmlns:a16="http://schemas.microsoft.com/office/drawing/2014/main" id="{A3262DD1-4363-4556-819B-3C0E95DD539B}"/>
                </a:ext>
              </a:extLst>
            </p:cNvPr>
            <p:cNvSpPr/>
            <p:nvPr/>
          </p:nvSpPr>
          <p:spPr>
            <a:xfrm>
              <a:off x="2941611" y="3654202"/>
              <a:ext cx="287366" cy="155507"/>
            </a:xfrm>
            <a:prstGeom prst="rect">
              <a:avLst/>
            </a:prstGeom>
            <a:solidFill>
              <a:srgbClr val="8C8C8C"/>
            </a:solidFill>
            <a:ln w="9525" cap="flat" cmpd="sng">
              <a:noFill/>
              <a:prstDash val="solid"/>
              <a:round/>
            </a:ln>
          </p:spPr>
        </p:sp>
        <p:sp>
          <p:nvSpPr>
            <p:cNvPr id="68" name="矩形">
              <a:extLst>
                <a:ext uri="{FF2B5EF4-FFF2-40B4-BE49-F238E27FC236}">
                  <a16:creationId xmlns:a16="http://schemas.microsoft.com/office/drawing/2014/main" id="{DAAFA4CB-BF66-46A8-AE13-78F665676165}"/>
                </a:ext>
              </a:extLst>
            </p:cNvPr>
            <p:cNvSpPr/>
            <p:nvPr/>
          </p:nvSpPr>
          <p:spPr>
            <a:xfrm>
              <a:off x="2932094" y="3674967"/>
              <a:ext cx="304843" cy="12920"/>
            </a:xfrm>
            <a:prstGeom prst="rect">
              <a:avLst/>
            </a:prstGeom>
            <a:solidFill>
              <a:srgbClr val="000000"/>
            </a:solidFill>
            <a:ln w="9525" cap="flat" cmpd="sng">
              <a:noFill/>
              <a:prstDash val="solid"/>
              <a:round/>
            </a:ln>
          </p:spPr>
        </p:sp>
        <p:sp>
          <p:nvSpPr>
            <p:cNvPr id="69" name="矩形">
              <a:extLst>
                <a:ext uri="{FF2B5EF4-FFF2-40B4-BE49-F238E27FC236}">
                  <a16:creationId xmlns:a16="http://schemas.microsoft.com/office/drawing/2014/main" id="{CBDCA666-118F-4F9C-8E02-DFCF3D258D3D}"/>
                </a:ext>
              </a:extLst>
            </p:cNvPr>
            <p:cNvSpPr/>
            <p:nvPr/>
          </p:nvSpPr>
          <p:spPr>
            <a:xfrm>
              <a:off x="2932094" y="3710037"/>
              <a:ext cx="304843" cy="11074"/>
            </a:xfrm>
            <a:prstGeom prst="rect">
              <a:avLst/>
            </a:prstGeom>
            <a:solidFill>
              <a:srgbClr val="000000"/>
            </a:solidFill>
            <a:ln w="9525" cap="flat" cmpd="sng">
              <a:noFill/>
              <a:prstDash val="solid"/>
              <a:round/>
            </a:ln>
          </p:spPr>
        </p:sp>
        <p:sp>
          <p:nvSpPr>
            <p:cNvPr id="70" name="矩形">
              <a:extLst>
                <a:ext uri="{FF2B5EF4-FFF2-40B4-BE49-F238E27FC236}">
                  <a16:creationId xmlns:a16="http://schemas.microsoft.com/office/drawing/2014/main" id="{EE8D5E75-9B55-42CE-A156-03815B8D9038}"/>
                </a:ext>
              </a:extLst>
            </p:cNvPr>
            <p:cNvSpPr/>
            <p:nvPr/>
          </p:nvSpPr>
          <p:spPr>
            <a:xfrm>
              <a:off x="2932094" y="3744645"/>
              <a:ext cx="304843" cy="12920"/>
            </a:xfrm>
            <a:prstGeom prst="rect">
              <a:avLst/>
            </a:prstGeom>
            <a:solidFill>
              <a:srgbClr val="000000"/>
            </a:solidFill>
            <a:ln w="9525" cap="flat" cmpd="sng">
              <a:noFill/>
              <a:prstDash val="solid"/>
              <a:round/>
            </a:ln>
          </p:spPr>
        </p:sp>
        <p:sp>
          <p:nvSpPr>
            <p:cNvPr id="71" name="矩形">
              <a:extLst>
                <a:ext uri="{FF2B5EF4-FFF2-40B4-BE49-F238E27FC236}">
                  <a16:creationId xmlns:a16="http://schemas.microsoft.com/office/drawing/2014/main" id="{40C618AD-94C2-42AF-B429-B3DA9290E06B}"/>
                </a:ext>
              </a:extLst>
            </p:cNvPr>
            <p:cNvSpPr/>
            <p:nvPr/>
          </p:nvSpPr>
          <p:spPr>
            <a:xfrm>
              <a:off x="2932094" y="3779715"/>
              <a:ext cx="304843" cy="12920"/>
            </a:xfrm>
            <a:prstGeom prst="rect">
              <a:avLst/>
            </a:prstGeom>
            <a:solidFill>
              <a:srgbClr val="000000"/>
            </a:solidFill>
            <a:ln w="9525" cap="flat" cmpd="sng">
              <a:noFill/>
              <a:prstDash val="solid"/>
              <a:round/>
            </a:ln>
          </p:spPr>
        </p:sp>
        <p:sp>
          <p:nvSpPr>
            <p:cNvPr id="72" name="矩形">
              <a:extLst>
                <a:ext uri="{FF2B5EF4-FFF2-40B4-BE49-F238E27FC236}">
                  <a16:creationId xmlns:a16="http://schemas.microsoft.com/office/drawing/2014/main" id="{B1353E59-CA17-4636-A95A-7765E3689CDB}"/>
                </a:ext>
              </a:extLst>
            </p:cNvPr>
            <p:cNvSpPr/>
            <p:nvPr/>
          </p:nvSpPr>
          <p:spPr>
            <a:xfrm>
              <a:off x="2924134" y="3133689"/>
              <a:ext cx="323878" cy="191962"/>
            </a:xfrm>
            <a:prstGeom prst="rect">
              <a:avLst/>
            </a:prstGeom>
            <a:solidFill>
              <a:srgbClr val="000000"/>
            </a:solidFill>
            <a:ln w="9525" cap="flat" cmpd="sng">
              <a:noFill/>
              <a:prstDash val="solid"/>
              <a:round/>
            </a:ln>
          </p:spPr>
        </p:sp>
        <p:sp>
          <p:nvSpPr>
            <p:cNvPr id="73" name="矩形">
              <a:extLst>
                <a:ext uri="{FF2B5EF4-FFF2-40B4-BE49-F238E27FC236}">
                  <a16:creationId xmlns:a16="http://schemas.microsoft.com/office/drawing/2014/main" id="{202D6E0C-9055-4631-BD98-9B0A44AD1CF7}"/>
                </a:ext>
              </a:extLst>
            </p:cNvPr>
            <p:cNvSpPr/>
            <p:nvPr/>
          </p:nvSpPr>
          <p:spPr>
            <a:xfrm>
              <a:off x="2941611" y="3149840"/>
              <a:ext cx="287366" cy="156892"/>
            </a:xfrm>
            <a:prstGeom prst="rect">
              <a:avLst/>
            </a:prstGeom>
            <a:solidFill>
              <a:srgbClr val="8C8C8C"/>
            </a:solidFill>
            <a:ln w="9525" cap="flat" cmpd="sng">
              <a:noFill/>
              <a:prstDash val="solid"/>
              <a:round/>
            </a:ln>
          </p:spPr>
        </p:sp>
        <p:sp>
          <p:nvSpPr>
            <p:cNvPr id="74" name="矩形">
              <a:extLst>
                <a:ext uri="{FF2B5EF4-FFF2-40B4-BE49-F238E27FC236}">
                  <a16:creationId xmlns:a16="http://schemas.microsoft.com/office/drawing/2014/main" id="{287360BE-EAF6-4F87-95B7-EC4F5920E5ED}"/>
                </a:ext>
              </a:extLst>
            </p:cNvPr>
            <p:cNvSpPr/>
            <p:nvPr/>
          </p:nvSpPr>
          <p:spPr>
            <a:xfrm>
              <a:off x="2932094" y="3170143"/>
              <a:ext cx="304843" cy="12920"/>
            </a:xfrm>
            <a:prstGeom prst="rect">
              <a:avLst/>
            </a:prstGeom>
            <a:solidFill>
              <a:srgbClr val="000000"/>
            </a:solidFill>
            <a:ln w="9525" cap="flat" cmpd="sng">
              <a:noFill/>
              <a:prstDash val="solid"/>
              <a:round/>
            </a:ln>
          </p:spPr>
        </p:sp>
        <p:sp>
          <p:nvSpPr>
            <p:cNvPr id="75" name="矩形">
              <a:extLst>
                <a:ext uri="{FF2B5EF4-FFF2-40B4-BE49-F238E27FC236}">
                  <a16:creationId xmlns:a16="http://schemas.microsoft.com/office/drawing/2014/main" id="{C350C17F-D9D1-4901-AC11-83D4231D6B1E}"/>
                </a:ext>
              </a:extLst>
            </p:cNvPr>
            <p:cNvSpPr/>
            <p:nvPr/>
          </p:nvSpPr>
          <p:spPr>
            <a:xfrm>
              <a:off x="2932094" y="3205213"/>
              <a:ext cx="304843" cy="14304"/>
            </a:xfrm>
            <a:prstGeom prst="rect">
              <a:avLst/>
            </a:prstGeom>
            <a:solidFill>
              <a:srgbClr val="000000"/>
            </a:solidFill>
            <a:ln w="9525" cap="flat" cmpd="sng">
              <a:noFill/>
              <a:prstDash val="solid"/>
              <a:round/>
            </a:ln>
          </p:spPr>
        </p:sp>
        <p:sp>
          <p:nvSpPr>
            <p:cNvPr id="76" name="矩形">
              <a:extLst>
                <a:ext uri="{FF2B5EF4-FFF2-40B4-BE49-F238E27FC236}">
                  <a16:creationId xmlns:a16="http://schemas.microsoft.com/office/drawing/2014/main" id="{5A10E7AC-1676-48CD-8952-BA152510188D}"/>
                </a:ext>
              </a:extLst>
            </p:cNvPr>
            <p:cNvSpPr/>
            <p:nvPr/>
          </p:nvSpPr>
          <p:spPr>
            <a:xfrm>
              <a:off x="2932094" y="3240283"/>
              <a:ext cx="304843" cy="12458"/>
            </a:xfrm>
            <a:prstGeom prst="rect">
              <a:avLst/>
            </a:prstGeom>
            <a:solidFill>
              <a:srgbClr val="000000"/>
            </a:solidFill>
            <a:ln w="9525" cap="flat" cmpd="sng">
              <a:noFill/>
              <a:prstDash val="solid"/>
              <a:round/>
            </a:ln>
          </p:spPr>
        </p:sp>
        <p:sp>
          <p:nvSpPr>
            <p:cNvPr id="77" name="矩形">
              <a:extLst>
                <a:ext uri="{FF2B5EF4-FFF2-40B4-BE49-F238E27FC236}">
                  <a16:creationId xmlns:a16="http://schemas.microsoft.com/office/drawing/2014/main" id="{ACEEE41B-8252-4D1F-ACF0-26FA3C5AA45A}"/>
                </a:ext>
              </a:extLst>
            </p:cNvPr>
            <p:cNvSpPr/>
            <p:nvPr/>
          </p:nvSpPr>
          <p:spPr>
            <a:xfrm>
              <a:off x="2932094" y="3276738"/>
              <a:ext cx="304843" cy="12459"/>
            </a:xfrm>
            <a:prstGeom prst="rect">
              <a:avLst/>
            </a:prstGeom>
            <a:solidFill>
              <a:srgbClr val="000000"/>
            </a:solidFill>
            <a:ln w="9525" cap="flat" cmpd="sng">
              <a:noFill/>
              <a:prstDash val="solid"/>
              <a:round/>
            </a:ln>
          </p:spPr>
        </p:sp>
        <p:sp>
          <p:nvSpPr>
            <p:cNvPr id="78" name="矩形">
              <a:extLst>
                <a:ext uri="{FF2B5EF4-FFF2-40B4-BE49-F238E27FC236}">
                  <a16:creationId xmlns:a16="http://schemas.microsoft.com/office/drawing/2014/main" id="{0525E1EF-C699-4339-B7EA-A6E5B5647AA8}"/>
                </a:ext>
              </a:extLst>
            </p:cNvPr>
            <p:cNvSpPr/>
            <p:nvPr/>
          </p:nvSpPr>
          <p:spPr>
            <a:xfrm>
              <a:off x="3429015" y="2649631"/>
              <a:ext cx="19034" cy="887363"/>
            </a:xfrm>
            <a:prstGeom prst="rect">
              <a:avLst/>
            </a:prstGeom>
            <a:solidFill>
              <a:srgbClr val="595959"/>
            </a:solidFill>
            <a:ln w="9525" cap="flat" cmpd="sng">
              <a:noFill/>
              <a:prstDash val="solid"/>
              <a:round/>
            </a:ln>
          </p:spPr>
        </p:sp>
      </p:grpSp>
      <p:sp>
        <p:nvSpPr>
          <p:cNvPr id="52" name="矩形">
            <a:extLst>
              <a:ext uri="{FF2B5EF4-FFF2-40B4-BE49-F238E27FC236}">
                <a16:creationId xmlns:a16="http://schemas.microsoft.com/office/drawing/2014/main" id="{903F6A9E-E186-4626-9547-1DAE958027BB}"/>
              </a:ext>
            </a:extLst>
          </p:cNvPr>
          <p:cNvSpPr/>
          <p:nvPr/>
        </p:nvSpPr>
        <p:spPr>
          <a:xfrm>
            <a:off x="3891109" y="5384623"/>
            <a:ext cx="1600200" cy="563231"/>
          </a:xfrm>
          <a:prstGeom prst="rect">
            <a:avLst/>
          </a:prstGeom>
          <a:noFill/>
          <a:ln w="9525" cap="flat" cmpd="sng">
            <a:noFill/>
            <a:prstDash val="solid"/>
            <a:round/>
          </a:ln>
        </p:spPr>
        <p:txBody>
          <a:bodyPr vert="horz" wrap="square" lIns="91440" tIns="45720" rIns="91440" bIns="45720" anchor="t" anchorCtr="0">
            <a:spAutoFit/>
          </a:bodyPr>
          <a:lstStyle>
            <a:lvl1pPr/>
            <a:lvl2pPr/>
            <a:lvl3pPr/>
            <a:lvl4pPr/>
            <a:lvl5pPr/>
            <a:lvl6pPr/>
            <a:lvl7pPr/>
            <a:lvl8pPr/>
            <a:lvl9pPr/>
          </a:lstStyle>
          <a:p>
            <a:pPr marL="0" indent="0" algn="ctr" eaLnBrk="0" latinLnBrk="0" hangingPunct="0">
              <a:lnSpc>
                <a:spcPct val="85000"/>
              </a:lnSpc>
              <a:spcBef>
                <a:spcPts val="0"/>
              </a:spcBef>
              <a:spcAft>
                <a:spcPts val="0"/>
              </a:spcAft>
              <a:buNone/>
            </a:pPr>
            <a:r>
              <a:rPr lang="en-US" altLang="zh-CN" sz="1800" b="1" i="0" u="none" strike="noStrike" kern="1200" cap="none" spc="0" baseline="0"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MACHINE</a:t>
            </a:r>
          </a:p>
          <a:p>
            <a:pPr marL="0" indent="0" algn="ctr" eaLnBrk="0" latinLnBrk="0" hangingPunct="0">
              <a:lnSpc>
                <a:spcPct val="85000"/>
              </a:lnSpc>
              <a:spcBef>
                <a:spcPts val="0"/>
              </a:spcBef>
              <a:spcAft>
                <a:spcPts val="0"/>
              </a:spcAft>
              <a:buNone/>
            </a:pPr>
            <a:r>
              <a:rPr lang="zh-CN" altLang="en-US" sz="1800" b="1" i="0" u="none" strike="noStrike" kern="1200" cap="none" spc="0" baseline="0"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机器</a:t>
            </a:r>
          </a:p>
        </p:txBody>
      </p:sp>
      <p:cxnSp>
        <p:nvCxnSpPr>
          <p:cNvPr id="53" name="直线连接线">
            <a:extLst>
              <a:ext uri="{FF2B5EF4-FFF2-40B4-BE49-F238E27FC236}">
                <a16:creationId xmlns:a16="http://schemas.microsoft.com/office/drawing/2014/main" id="{F6D3F31F-368A-4799-A308-1F9516219380}"/>
              </a:ext>
            </a:extLst>
          </p:cNvPr>
          <p:cNvCxnSpPr/>
          <p:nvPr/>
        </p:nvCxnSpPr>
        <p:spPr>
          <a:xfrm flipH="1">
            <a:off x="3807933" y="3466526"/>
            <a:ext cx="1587" cy="1219199"/>
          </a:xfrm>
          <a:prstGeom prst="straightConnector1">
            <a:avLst/>
          </a:prstGeom>
          <a:noFill/>
          <a:ln w="44450" cap="flat" cmpd="sng">
            <a:solidFill>
              <a:srgbClr val="FFFF00"/>
            </a:solidFill>
            <a:prstDash val="solid"/>
            <a:round/>
            <a:tailEnd type="arrow" w="med" len="med"/>
          </a:ln>
        </p:spPr>
      </p:cxnSp>
      <p:pic>
        <p:nvPicPr>
          <p:cNvPr id="44" name="图片" descr="1-人机界面 副本 拷贝1">
            <a:extLst>
              <a:ext uri="{FF2B5EF4-FFF2-40B4-BE49-F238E27FC236}">
                <a16:creationId xmlns:a16="http://schemas.microsoft.com/office/drawing/2014/main" id="{47C18598-A35F-48EF-9412-1C3E0B2C1819}"/>
              </a:ext>
            </a:extLst>
          </p:cNvPr>
          <p:cNvPicPr>
            <a:picLocks noChangeAspect="1"/>
          </p:cNvPicPr>
          <p:nvPr/>
        </p:nvPicPr>
        <p:blipFill rotWithShape="1">
          <a:blip r:embed="rId3" cstate="print"/>
          <a:srcRect l="6680" t="6056" r="7975" b="7283"/>
          <a:stretch/>
        </p:blipFill>
        <p:spPr>
          <a:xfrm>
            <a:off x="6837949" y="2717176"/>
            <a:ext cx="3564625" cy="3432535"/>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5665765"/>
      </p:ext>
    </p:extLst>
  </p:cSld>
  <p:clrMapOvr>
    <a:masterClrMapping/>
  </p:clrMapOvr>
  <mc:AlternateContent xmlns:mc="http://schemas.openxmlformats.org/markup-compatibility/2006" xmlns:p14="http://schemas.microsoft.com/office/powerpoint/2010/main">
    <mc:Choice Requires="p14">
      <p:transition spd="slow" p14:dur="1300" advTm="15912">
        <p14:pan dir="u"/>
      </p:transition>
    </mc:Choice>
    <mc:Fallback xmlns="">
      <p:transition spd="slow" advTm="15912">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班组安全管理的注意事项</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7170" name="Picture 2" descr="https://timgsa.baidu.com/timg?image&amp;quality=80&amp;size=b9999_10000&amp;sec=1524400976588&amp;di=6ae6b9cae9cde7e2ab0006c12302d62b&amp;imgtype=0&amp;src=http%3A%2F%2Fimgsrc.baidu.com%2Fimage%2Fc0%253Dpixel_huitu%252C0%252C0%252C294%252C40%2Fsign%3D0655bd3f38fa828bc52e95a394672458%2Fd788d43f8794a4c2c775de1105f41bd5ad6e39b1.jpg">
            <a:extLst>
              <a:ext uri="{FF2B5EF4-FFF2-40B4-BE49-F238E27FC236}">
                <a16:creationId xmlns:a16="http://schemas.microsoft.com/office/drawing/2014/main" id="{8E387931-63E2-4FEC-BB8C-760544D67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 t="2301" r="139" b="32886"/>
          <a:stretch/>
        </p:blipFill>
        <p:spPr bwMode="auto">
          <a:xfrm>
            <a:off x="833399" y="2002009"/>
            <a:ext cx="10441101" cy="451134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FB37631-2586-4A21-9F14-80534970125A}"/>
              </a:ext>
            </a:extLst>
          </p:cNvPr>
          <p:cNvSpPr/>
          <p:nvPr/>
        </p:nvSpPr>
        <p:spPr>
          <a:xfrm>
            <a:off x="833399" y="2002009"/>
            <a:ext cx="10441101" cy="451134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a:extLst>
              <a:ext uri="{FF2B5EF4-FFF2-40B4-BE49-F238E27FC236}">
                <a16:creationId xmlns:a16="http://schemas.microsoft.com/office/drawing/2014/main" id="{69C9F78C-D032-43A4-82DE-850E3AA27DFA}"/>
              </a:ext>
            </a:extLst>
          </p:cNvPr>
          <p:cNvSpPr/>
          <p:nvPr/>
        </p:nvSpPr>
        <p:spPr>
          <a:xfrm>
            <a:off x="1717081" y="1199078"/>
            <a:ext cx="4032249"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pPr marL="0" indent="0" algn="l">
              <a:lnSpc>
                <a:spcPct val="100000"/>
              </a:lnSpc>
              <a:spcBef>
                <a:spcPts val="0"/>
              </a:spcBef>
              <a:spcAft>
                <a:spcPts val="0"/>
              </a:spcAft>
              <a:buNone/>
            </a:pPr>
            <a:r>
              <a:rPr lang="zh-CN" altLang="en-US" sz="24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 有效地双项沟通</a:t>
            </a:r>
          </a:p>
        </p:txBody>
      </p:sp>
      <p:sp>
        <p:nvSpPr>
          <p:cNvPr id="107" name="矩形">
            <a:extLst>
              <a:ext uri="{FF2B5EF4-FFF2-40B4-BE49-F238E27FC236}">
                <a16:creationId xmlns:a16="http://schemas.microsoft.com/office/drawing/2014/main" id="{B983D76F-4348-46E3-A51A-CBBB15337D4E}"/>
              </a:ext>
            </a:extLst>
          </p:cNvPr>
          <p:cNvSpPr/>
          <p:nvPr/>
        </p:nvSpPr>
        <p:spPr>
          <a:xfrm>
            <a:off x="4313462" y="3429000"/>
            <a:ext cx="4032249"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pPr marL="0" indent="0" algn="l">
              <a:lnSpc>
                <a:spcPct val="100000"/>
              </a:lnSpc>
              <a:spcBef>
                <a:spcPts val="0"/>
              </a:spcBef>
              <a:spcAft>
                <a:spcPts val="0"/>
              </a:spcAft>
              <a:buNone/>
            </a:pPr>
            <a:r>
              <a:rPr lang="zh-CN" altLang="en-US" sz="2400" b="1" dirty="0">
                <a:solidFill>
                  <a:srgbClr val="FFFF00"/>
                </a:solidFill>
                <a:latin typeface="微软雅黑" panose="020B0503020204020204" pitchFamily="34" charset="-122"/>
                <a:ea typeface="微软雅黑" panose="020B0503020204020204" pitchFamily="34" charset="-122"/>
                <a:cs typeface="Lucida Sans Unicode" panose="020B0602030504020204" charset="0"/>
              </a:rPr>
              <a:t>安全管理中沟通非常重要</a:t>
            </a:r>
            <a:endParaRPr lang="en-US" altLang="zh-CN" sz="2400" b="1" dirty="0">
              <a:solidFill>
                <a:srgbClr val="FFFF00"/>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108" name="矩形">
            <a:extLst>
              <a:ext uri="{FF2B5EF4-FFF2-40B4-BE49-F238E27FC236}">
                <a16:creationId xmlns:a16="http://schemas.microsoft.com/office/drawing/2014/main" id="{F211ACDF-DB75-4C87-A22E-2575C3090A4F}"/>
              </a:ext>
            </a:extLst>
          </p:cNvPr>
          <p:cNvSpPr/>
          <p:nvPr/>
        </p:nvSpPr>
        <p:spPr>
          <a:xfrm>
            <a:off x="2271712" y="4516199"/>
            <a:ext cx="8432800"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pPr marL="0" indent="0" algn="l">
              <a:lnSpc>
                <a:spcPct val="100000"/>
              </a:lnSpc>
              <a:spcBef>
                <a:spcPts val="0"/>
              </a:spcBef>
              <a:spcAft>
                <a:spcPts val="0"/>
              </a:spcAft>
              <a:buNone/>
            </a:pPr>
            <a:r>
              <a:rPr lang="zh-CN" altLang="en-US"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沟通中要做到你的灵魂同一线操作员工的灵魂平等地交谈</a:t>
            </a:r>
            <a:endParaRPr lang="en-US" altLang="zh-CN" sz="2400" b="1"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109" name="comments-bubbles_49892">
            <a:extLst>
              <a:ext uri="{FF2B5EF4-FFF2-40B4-BE49-F238E27FC236}">
                <a16:creationId xmlns:a16="http://schemas.microsoft.com/office/drawing/2014/main" id="{FF8C5B60-8FE5-42BA-97DA-8AB63301A16F}"/>
              </a:ext>
            </a:extLst>
          </p:cNvPr>
          <p:cNvSpPr>
            <a:spLocks noChangeAspect="1"/>
          </p:cNvSpPr>
          <p:nvPr/>
        </p:nvSpPr>
        <p:spPr bwMode="auto">
          <a:xfrm>
            <a:off x="1088559" y="1294873"/>
            <a:ext cx="565370" cy="609685"/>
          </a:xfrm>
          <a:custGeom>
            <a:avLst/>
            <a:gdLst>
              <a:gd name="connsiteX0" fmla="*/ 391894 w 562688"/>
              <a:gd name="connsiteY0" fmla="*/ 153903 h 606792"/>
              <a:gd name="connsiteX1" fmla="*/ 562688 w 562688"/>
              <a:gd name="connsiteY1" fmla="*/ 153903 h 606792"/>
              <a:gd name="connsiteX2" fmla="*/ 562688 w 562688"/>
              <a:gd name="connsiteY2" fmla="*/ 508313 h 606792"/>
              <a:gd name="connsiteX3" fmla="*/ 523593 w 562688"/>
              <a:gd name="connsiteY3" fmla="*/ 508313 h 606792"/>
              <a:gd name="connsiteX4" fmla="*/ 432025 w 562688"/>
              <a:gd name="connsiteY4" fmla="*/ 606792 h 606792"/>
              <a:gd name="connsiteX5" fmla="*/ 432025 w 562688"/>
              <a:gd name="connsiteY5" fmla="*/ 508313 h 606792"/>
              <a:gd name="connsiteX6" fmla="*/ 187563 w 562688"/>
              <a:gd name="connsiteY6" fmla="*/ 508313 h 606792"/>
              <a:gd name="connsiteX7" fmla="*/ 187563 w 562688"/>
              <a:gd name="connsiteY7" fmla="*/ 367885 h 606792"/>
              <a:gd name="connsiteX8" fmla="*/ 374466 w 562688"/>
              <a:gd name="connsiteY8" fmla="*/ 367885 h 606792"/>
              <a:gd name="connsiteX9" fmla="*/ 391894 w 562688"/>
              <a:gd name="connsiteY9" fmla="*/ 367885 h 606792"/>
              <a:gd name="connsiteX10" fmla="*/ 391894 w 562688"/>
              <a:gd name="connsiteY10" fmla="*/ 351519 h 606792"/>
              <a:gd name="connsiteX11" fmla="*/ 145453 w 562688"/>
              <a:gd name="connsiteY11" fmla="*/ 147013 h 606792"/>
              <a:gd name="connsiteX12" fmla="*/ 113706 w 562688"/>
              <a:gd name="connsiteY12" fmla="*/ 178710 h 606792"/>
              <a:gd name="connsiteX13" fmla="*/ 145453 w 562688"/>
              <a:gd name="connsiteY13" fmla="*/ 210502 h 606792"/>
              <a:gd name="connsiteX14" fmla="*/ 177200 w 562688"/>
              <a:gd name="connsiteY14" fmla="*/ 178710 h 606792"/>
              <a:gd name="connsiteX15" fmla="*/ 145453 w 562688"/>
              <a:gd name="connsiteY15" fmla="*/ 147013 h 606792"/>
              <a:gd name="connsiteX16" fmla="*/ 62270 w 562688"/>
              <a:gd name="connsiteY16" fmla="*/ 147013 h 606792"/>
              <a:gd name="connsiteX17" fmla="*/ 30522 w 562688"/>
              <a:gd name="connsiteY17" fmla="*/ 178710 h 606792"/>
              <a:gd name="connsiteX18" fmla="*/ 62270 w 562688"/>
              <a:gd name="connsiteY18" fmla="*/ 210502 h 606792"/>
              <a:gd name="connsiteX19" fmla="*/ 94017 w 562688"/>
              <a:gd name="connsiteY19" fmla="*/ 178710 h 606792"/>
              <a:gd name="connsiteX20" fmla="*/ 62270 w 562688"/>
              <a:gd name="connsiteY20" fmla="*/ 147013 h 606792"/>
              <a:gd name="connsiteX21" fmla="*/ 311819 w 562688"/>
              <a:gd name="connsiteY21" fmla="*/ 146260 h 606792"/>
              <a:gd name="connsiteX22" fmla="*/ 291188 w 562688"/>
              <a:gd name="connsiteY22" fmla="*/ 153879 h 606792"/>
              <a:gd name="connsiteX23" fmla="*/ 279978 w 562688"/>
              <a:gd name="connsiteY23" fmla="*/ 178240 h 606792"/>
              <a:gd name="connsiteX24" fmla="*/ 311819 w 562688"/>
              <a:gd name="connsiteY24" fmla="*/ 210313 h 606792"/>
              <a:gd name="connsiteX25" fmla="*/ 343566 w 562688"/>
              <a:gd name="connsiteY25" fmla="*/ 178334 h 606792"/>
              <a:gd name="connsiteX26" fmla="*/ 332356 w 562688"/>
              <a:gd name="connsiteY26" fmla="*/ 153879 h 606792"/>
              <a:gd name="connsiteX27" fmla="*/ 311819 w 562688"/>
              <a:gd name="connsiteY27" fmla="*/ 146260 h 606792"/>
              <a:gd name="connsiteX28" fmla="*/ 228636 w 562688"/>
              <a:gd name="connsiteY28" fmla="*/ 146260 h 606792"/>
              <a:gd name="connsiteX29" fmla="*/ 208005 w 562688"/>
              <a:gd name="connsiteY29" fmla="*/ 153879 h 606792"/>
              <a:gd name="connsiteX30" fmla="*/ 196795 w 562688"/>
              <a:gd name="connsiteY30" fmla="*/ 178240 h 606792"/>
              <a:gd name="connsiteX31" fmla="*/ 228636 w 562688"/>
              <a:gd name="connsiteY31" fmla="*/ 210313 h 606792"/>
              <a:gd name="connsiteX32" fmla="*/ 260383 w 562688"/>
              <a:gd name="connsiteY32" fmla="*/ 178334 h 606792"/>
              <a:gd name="connsiteX33" fmla="*/ 249173 w 562688"/>
              <a:gd name="connsiteY33" fmla="*/ 153879 h 606792"/>
              <a:gd name="connsiteX34" fmla="*/ 228636 w 562688"/>
              <a:gd name="connsiteY34" fmla="*/ 146260 h 606792"/>
              <a:gd name="connsiteX35" fmla="*/ 0 w 562688"/>
              <a:gd name="connsiteY35" fmla="*/ 0 h 606792"/>
              <a:gd name="connsiteX36" fmla="*/ 375125 w 562688"/>
              <a:gd name="connsiteY36" fmla="*/ 0 h 606792"/>
              <a:gd name="connsiteX37" fmla="*/ 375125 w 562688"/>
              <a:gd name="connsiteY37" fmla="*/ 153879 h 606792"/>
              <a:gd name="connsiteX38" fmla="*/ 375125 w 562688"/>
              <a:gd name="connsiteY38" fmla="*/ 351118 h 606792"/>
              <a:gd name="connsiteX39" fmla="*/ 187562 w 562688"/>
              <a:gd name="connsiteY39" fmla="*/ 351118 h 606792"/>
              <a:gd name="connsiteX40" fmla="*/ 130568 w 562688"/>
              <a:gd name="connsiteY40" fmla="*/ 351118 h 606792"/>
              <a:gd name="connsiteX41" fmla="*/ 130568 w 562688"/>
              <a:gd name="connsiteY41" fmla="*/ 451478 h 606792"/>
              <a:gd name="connsiteX42" fmla="*/ 38718 w 562688"/>
              <a:gd name="connsiteY42" fmla="*/ 351118 h 606792"/>
              <a:gd name="connsiteX43" fmla="*/ 0 w 562688"/>
              <a:gd name="connsiteY43" fmla="*/ 351118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62688" h="606792">
                <a:moveTo>
                  <a:pt x="391894" y="153903"/>
                </a:moveTo>
                <a:lnTo>
                  <a:pt x="562688" y="153903"/>
                </a:lnTo>
                <a:lnTo>
                  <a:pt x="562688" y="508313"/>
                </a:lnTo>
                <a:lnTo>
                  <a:pt x="523593" y="508313"/>
                </a:lnTo>
                <a:lnTo>
                  <a:pt x="432025" y="606792"/>
                </a:lnTo>
                <a:lnTo>
                  <a:pt x="432025" y="508313"/>
                </a:lnTo>
                <a:lnTo>
                  <a:pt x="187563" y="508313"/>
                </a:lnTo>
                <a:lnTo>
                  <a:pt x="187563" y="367885"/>
                </a:lnTo>
                <a:lnTo>
                  <a:pt x="374466" y="367885"/>
                </a:lnTo>
                <a:lnTo>
                  <a:pt x="391894" y="367885"/>
                </a:lnTo>
                <a:lnTo>
                  <a:pt x="391894" y="351519"/>
                </a:lnTo>
                <a:close/>
                <a:moveTo>
                  <a:pt x="145453" y="147013"/>
                </a:moveTo>
                <a:cubicBezTo>
                  <a:pt x="127931" y="147013"/>
                  <a:pt x="113706" y="161215"/>
                  <a:pt x="113706" y="178710"/>
                </a:cubicBezTo>
                <a:cubicBezTo>
                  <a:pt x="113706" y="196299"/>
                  <a:pt x="127931" y="210502"/>
                  <a:pt x="145453" y="210502"/>
                </a:cubicBezTo>
                <a:cubicBezTo>
                  <a:pt x="162975" y="210502"/>
                  <a:pt x="177200" y="196299"/>
                  <a:pt x="177200" y="178710"/>
                </a:cubicBezTo>
                <a:cubicBezTo>
                  <a:pt x="177200" y="161215"/>
                  <a:pt x="162975" y="147013"/>
                  <a:pt x="145453" y="147013"/>
                </a:cubicBezTo>
                <a:close/>
                <a:moveTo>
                  <a:pt x="62270" y="147013"/>
                </a:moveTo>
                <a:cubicBezTo>
                  <a:pt x="44747" y="147013"/>
                  <a:pt x="30522" y="161215"/>
                  <a:pt x="30522" y="178710"/>
                </a:cubicBezTo>
                <a:cubicBezTo>
                  <a:pt x="30522" y="196299"/>
                  <a:pt x="44747" y="210502"/>
                  <a:pt x="62270" y="210502"/>
                </a:cubicBezTo>
                <a:cubicBezTo>
                  <a:pt x="79792" y="210502"/>
                  <a:pt x="94017" y="196299"/>
                  <a:pt x="94017" y="178710"/>
                </a:cubicBezTo>
                <a:cubicBezTo>
                  <a:pt x="94017" y="161215"/>
                  <a:pt x="79792" y="147013"/>
                  <a:pt x="62270" y="147013"/>
                </a:cubicBezTo>
                <a:close/>
                <a:moveTo>
                  <a:pt x="311819" y="146260"/>
                </a:moveTo>
                <a:cubicBezTo>
                  <a:pt x="303906" y="146260"/>
                  <a:pt x="296746" y="150493"/>
                  <a:pt x="291188" y="153879"/>
                </a:cubicBezTo>
                <a:cubicBezTo>
                  <a:pt x="284311" y="160557"/>
                  <a:pt x="279978" y="168552"/>
                  <a:pt x="279978" y="178240"/>
                </a:cubicBezTo>
                <a:cubicBezTo>
                  <a:pt x="279978" y="195735"/>
                  <a:pt x="294203" y="210313"/>
                  <a:pt x="311819" y="210313"/>
                </a:cubicBezTo>
                <a:cubicBezTo>
                  <a:pt x="329341" y="210313"/>
                  <a:pt x="343566" y="195829"/>
                  <a:pt x="343566" y="178334"/>
                </a:cubicBezTo>
                <a:cubicBezTo>
                  <a:pt x="343566" y="168646"/>
                  <a:pt x="339233" y="160557"/>
                  <a:pt x="332356" y="153879"/>
                </a:cubicBezTo>
                <a:cubicBezTo>
                  <a:pt x="326798" y="150493"/>
                  <a:pt x="319638" y="146260"/>
                  <a:pt x="311819" y="146260"/>
                </a:cubicBezTo>
                <a:close/>
                <a:moveTo>
                  <a:pt x="228636" y="146260"/>
                </a:moveTo>
                <a:cubicBezTo>
                  <a:pt x="220723" y="146260"/>
                  <a:pt x="213563" y="150493"/>
                  <a:pt x="208005" y="153879"/>
                </a:cubicBezTo>
                <a:cubicBezTo>
                  <a:pt x="201222" y="160557"/>
                  <a:pt x="196795" y="168552"/>
                  <a:pt x="196795" y="178240"/>
                </a:cubicBezTo>
                <a:cubicBezTo>
                  <a:pt x="196795" y="195735"/>
                  <a:pt x="211020" y="210313"/>
                  <a:pt x="228636" y="210313"/>
                </a:cubicBezTo>
                <a:cubicBezTo>
                  <a:pt x="246158" y="210313"/>
                  <a:pt x="260383" y="195829"/>
                  <a:pt x="260383" y="178334"/>
                </a:cubicBezTo>
                <a:cubicBezTo>
                  <a:pt x="260383" y="168646"/>
                  <a:pt x="256050" y="160557"/>
                  <a:pt x="249173" y="153879"/>
                </a:cubicBezTo>
                <a:cubicBezTo>
                  <a:pt x="243709" y="150493"/>
                  <a:pt x="236455" y="146260"/>
                  <a:pt x="228636" y="146260"/>
                </a:cubicBezTo>
                <a:close/>
                <a:moveTo>
                  <a:pt x="0" y="0"/>
                </a:moveTo>
                <a:lnTo>
                  <a:pt x="375125" y="0"/>
                </a:lnTo>
                <a:lnTo>
                  <a:pt x="375125" y="153879"/>
                </a:lnTo>
                <a:lnTo>
                  <a:pt x="375125" y="351118"/>
                </a:lnTo>
                <a:lnTo>
                  <a:pt x="187562" y="351118"/>
                </a:lnTo>
                <a:lnTo>
                  <a:pt x="130568" y="351118"/>
                </a:lnTo>
                <a:lnTo>
                  <a:pt x="130568" y="451478"/>
                </a:lnTo>
                <a:lnTo>
                  <a:pt x="38718" y="351118"/>
                </a:lnTo>
                <a:lnTo>
                  <a:pt x="0" y="351118"/>
                </a:lnTo>
                <a:close/>
              </a:path>
            </a:pathLst>
          </a:custGeom>
          <a:solidFill>
            <a:srgbClr val="004B7D"/>
          </a:solidFill>
          <a:ln>
            <a:noFill/>
          </a:ln>
        </p:spPr>
      </p:sp>
    </p:spTree>
    <p:extLst>
      <p:ext uri="{BB962C8B-B14F-4D97-AF65-F5344CB8AC3E}">
        <p14:creationId xmlns:p14="http://schemas.microsoft.com/office/powerpoint/2010/main" val="1900334087"/>
      </p:ext>
    </p:extLst>
  </p:cSld>
  <p:clrMapOvr>
    <a:masterClrMapping/>
  </p:clrMapOvr>
  <mc:AlternateContent xmlns:mc="http://schemas.openxmlformats.org/markup-compatibility/2006" xmlns:p14="http://schemas.microsoft.com/office/powerpoint/2010/main">
    <mc:Choice Requires="p14">
      <p:transition spd="slow" p14:dur="1300" advTm="15912">
        <p14:pan dir="u"/>
      </p:transition>
    </mc:Choice>
    <mc:Fallback xmlns="">
      <p:transition spd="slow" advTm="15912">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班组安全管理的注意事项</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06" name="矩形">
            <a:extLst>
              <a:ext uri="{FF2B5EF4-FFF2-40B4-BE49-F238E27FC236}">
                <a16:creationId xmlns:a16="http://schemas.microsoft.com/office/drawing/2014/main" id="{69C9F78C-D032-43A4-82DE-850E3AA27DFA}"/>
              </a:ext>
            </a:extLst>
          </p:cNvPr>
          <p:cNvSpPr/>
          <p:nvPr/>
        </p:nvSpPr>
        <p:spPr>
          <a:xfrm>
            <a:off x="1717081" y="1199078"/>
            <a:ext cx="1534119"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r>
              <a:rPr lang="zh-CN" altLang="en-US" sz="24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杜绝三违</a:t>
            </a:r>
          </a:p>
        </p:txBody>
      </p:sp>
      <p:sp>
        <p:nvSpPr>
          <p:cNvPr id="14" name="comments-bubbles_49892">
            <a:extLst>
              <a:ext uri="{FF2B5EF4-FFF2-40B4-BE49-F238E27FC236}">
                <a16:creationId xmlns:a16="http://schemas.microsoft.com/office/drawing/2014/main" id="{FF8C5B60-8FE5-42BA-97DA-8AB63301A16F}"/>
              </a:ext>
            </a:extLst>
          </p:cNvPr>
          <p:cNvSpPr>
            <a:spLocks noChangeAspect="1"/>
          </p:cNvSpPr>
          <p:nvPr/>
        </p:nvSpPr>
        <p:spPr bwMode="auto">
          <a:xfrm>
            <a:off x="1202156" y="1314625"/>
            <a:ext cx="463368" cy="462641"/>
          </a:xfrm>
          <a:custGeom>
            <a:avLst/>
            <a:gdLst>
              <a:gd name="T0" fmla="*/ 307 w 613"/>
              <a:gd name="T1" fmla="*/ 0 h 613"/>
              <a:gd name="T2" fmla="*/ 0 w 613"/>
              <a:gd name="T3" fmla="*/ 307 h 613"/>
              <a:gd name="T4" fmla="*/ 307 w 613"/>
              <a:gd name="T5" fmla="*/ 613 h 613"/>
              <a:gd name="T6" fmla="*/ 613 w 613"/>
              <a:gd name="T7" fmla="*/ 307 h 613"/>
              <a:gd name="T8" fmla="*/ 307 w 613"/>
              <a:gd name="T9" fmla="*/ 0 h 613"/>
              <a:gd name="T10" fmla="*/ 533 w 613"/>
              <a:gd name="T11" fmla="*/ 307 h 613"/>
              <a:gd name="T12" fmla="*/ 507 w 613"/>
              <a:gd name="T13" fmla="*/ 412 h 613"/>
              <a:gd name="T14" fmla="*/ 228 w 613"/>
              <a:gd name="T15" fmla="*/ 94 h 613"/>
              <a:gd name="T16" fmla="*/ 307 w 613"/>
              <a:gd name="T17" fmla="*/ 80 h 613"/>
              <a:gd name="T18" fmla="*/ 533 w 613"/>
              <a:gd name="T19" fmla="*/ 307 h 613"/>
              <a:gd name="T20" fmla="*/ 80 w 613"/>
              <a:gd name="T21" fmla="*/ 307 h 613"/>
              <a:gd name="T22" fmla="*/ 107 w 613"/>
              <a:gd name="T23" fmla="*/ 199 h 613"/>
              <a:gd name="T24" fmla="*/ 387 w 613"/>
              <a:gd name="T25" fmla="*/ 518 h 613"/>
              <a:gd name="T26" fmla="*/ 307 w 613"/>
              <a:gd name="T27" fmla="*/ 533 h 613"/>
              <a:gd name="T28" fmla="*/ 80 w 613"/>
              <a:gd name="T29" fmla="*/ 30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3" h="613">
                <a:moveTo>
                  <a:pt x="307" y="0"/>
                </a:moveTo>
                <a:cubicBezTo>
                  <a:pt x="137" y="0"/>
                  <a:pt x="0" y="137"/>
                  <a:pt x="0" y="307"/>
                </a:cubicBezTo>
                <a:cubicBezTo>
                  <a:pt x="0" y="476"/>
                  <a:pt x="137" y="613"/>
                  <a:pt x="307" y="613"/>
                </a:cubicBezTo>
                <a:cubicBezTo>
                  <a:pt x="476" y="613"/>
                  <a:pt x="613" y="476"/>
                  <a:pt x="613" y="307"/>
                </a:cubicBezTo>
                <a:cubicBezTo>
                  <a:pt x="613" y="137"/>
                  <a:pt x="476" y="0"/>
                  <a:pt x="307" y="0"/>
                </a:cubicBezTo>
                <a:close/>
                <a:moveTo>
                  <a:pt x="533" y="307"/>
                </a:moveTo>
                <a:cubicBezTo>
                  <a:pt x="533" y="345"/>
                  <a:pt x="524" y="381"/>
                  <a:pt x="507" y="412"/>
                </a:cubicBezTo>
                <a:lnTo>
                  <a:pt x="228" y="94"/>
                </a:lnTo>
                <a:cubicBezTo>
                  <a:pt x="253" y="85"/>
                  <a:pt x="279" y="80"/>
                  <a:pt x="307" y="80"/>
                </a:cubicBezTo>
                <a:cubicBezTo>
                  <a:pt x="432" y="80"/>
                  <a:pt x="533" y="182"/>
                  <a:pt x="533" y="307"/>
                </a:cubicBezTo>
                <a:close/>
                <a:moveTo>
                  <a:pt x="80" y="307"/>
                </a:moveTo>
                <a:cubicBezTo>
                  <a:pt x="80" y="268"/>
                  <a:pt x="90" y="231"/>
                  <a:pt x="107" y="199"/>
                </a:cubicBezTo>
                <a:lnTo>
                  <a:pt x="387" y="518"/>
                </a:lnTo>
                <a:cubicBezTo>
                  <a:pt x="362" y="528"/>
                  <a:pt x="335" y="533"/>
                  <a:pt x="307" y="533"/>
                </a:cubicBezTo>
                <a:cubicBezTo>
                  <a:pt x="182" y="533"/>
                  <a:pt x="80" y="432"/>
                  <a:pt x="80" y="307"/>
                </a:cubicBezTo>
                <a:close/>
              </a:path>
            </a:pathLst>
          </a:custGeom>
          <a:solidFill>
            <a:srgbClr val="004B7D"/>
          </a:solidFill>
          <a:ln>
            <a:noFill/>
          </a:ln>
        </p:spPr>
        <p:txBody>
          <a:bodyPr/>
          <a:lstStyle/>
          <a:p>
            <a:endParaRPr lang="zh-CN" altLang="en-US" dirty="0"/>
          </a:p>
        </p:txBody>
      </p:sp>
      <p:pic>
        <p:nvPicPr>
          <p:cNvPr id="9218" name="Picture 2" descr="https://timgsa.baidu.com/timg?image&amp;quality=80&amp;size=b9999_10000&amp;sec=1524402434947&amp;di=77c0013e7e36ad1000ca8962c9c2e38c&amp;imgtype=0&amp;src=http%3A%2F%2Fimgsrc.baidu.com%2Fimgad%2Fpic%2Fitem%2F9e3df8dcd100baa19c231b6f4d10b912c9fc2ed2.jpg">
            <a:extLst>
              <a:ext uri="{FF2B5EF4-FFF2-40B4-BE49-F238E27FC236}">
                <a16:creationId xmlns:a16="http://schemas.microsoft.com/office/drawing/2014/main" id="{BAE896F6-F5A5-4119-B69C-BDBC36992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04" t="15352" r="22364" b="13914"/>
          <a:stretch/>
        </p:blipFill>
        <p:spPr bwMode="auto">
          <a:xfrm>
            <a:off x="1371244" y="2005368"/>
            <a:ext cx="4197703" cy="4253976"/>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a:extLst>
              <a:ext uri="{FF2B5EF4-FFF2-40B4-BE49-F238E27FC236}">
                <a16:creationId xmlns:a16="http://schemas.microsoft.com/office/drawing/2014/main" id="{07D8F1FE-D3E5-4A67-AE1E-ADA61E8A53F0}"/>
              </a:ext>
            </a:extLst>
          </p:cNvPr>
          <p:cNvSpPr/>
          <p:nvPr/>
        </p:nvSpPr>
        <p:spPr>
          <a:xfrm>
            <a:off x="5683100" y="1853725"/>
            <a:ext cx="4357148"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违章指挥、违章作业、违反劳动纪律</a:t>
            </a:r>
          </a:p>
        </p:txBody>
      </p:sp>
      <p:sp>
        <p:nvSpPr>
          <p:cNvPr id="4" name="矩形 3">
            <a:extLst>
              <a:ext uri="{FF2B5EF4-FFF2-40B4-BE49-F238E27FC236}">
                <a16:creationId xmlns:a16="http://schemas.microsoft.com/office/drawing/2014/main" id="{C2AF5B43-7BA7-4352-9181-E1C9C035DD45}"/>
              </a:ext>
            </a:extLst>
          </p:cNvPr>
          <p:cNvSpPr/>
          <p:nvPr/>
        </p:nvSpPr>
        <p:spPr>
          <a:xfrm>
            <a:off x="5784048" y="2527316"/>
            <a:ext cx="6096000" cy="1724959"/>
          </a:xfrm>
          <a:prstGeom prst="rect">
            <a:avLst/>
          </a:prstGeom>
        </p:spPr>
        <p:txBody>
          <a:bodyPr>
            <a:spAutoFit/>
          </a:bodyPr>
          <a:lstStyle/>
          <a:p>
            <a:pPr marL="285750" indent="-285750">
              <a:lnSpc>
                <a:spcPts val="2600"/>
              </a:lnSpc>
              <a:buFont typeface="Arial" panose="020B0604020202020204" pitchFamily="34" charset="0"/>
              <a:buChar char="•"/>
            </a:pP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“三违”是事故的根源，</a:t>
            </a:r>
            <a:r>
              <a:rPr lang="zh-CN" altLang="en-US" sz="1600" b="1"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rPr>
              <a:t>是安全的大敌。</a:t>
            </a:r>
            <a:endParaRPr lang="en-US" altLang="zh-CN" sz="1600" b="1"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endParaRPr>
          </a:p>
          <a:p>
            <a:pPr marL="285750" indent="-285750">
              <a:lnSpc>
                <a:spcPts val="2600"/>
              </a:lnSpc>
              <a:buFont typeface="Arial" panose="020B0604020202020204" pitchFamily="34" charset="0"/>
              <a:buChar char="•"/>
            </a:pP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违章指挥等于杀人，违章作业等于自杀。</a:t>
            </a:r>
            <a:endParaRPr lang="en-US" altLang="zh-CN"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endParaRPr>
          </a:p>
          <a:p>
            <a:pPr marL="285750" indent="-285750">
              <a:lnSpc>
                <a:spcPts val="2600"/>
              </a:lnSpc>
              <a:buFont typeface="Arial" panose="020B0604020202020204" pitchFamily="34" charset="0"/>
              <a:buChar char="•"/>
            </a:pPr>
            <a:r>
              <a:rPr lang="zh-CN" altLang="en-US" sz="1600" spc="95"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在发生事故的原因中，</a:t>
            </a:r>
            <a:r>
              <a:rPr lang="zh-CN" altLang="en-US" sz="1600" spc="1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违章指挥和违章作业</a:t>
            </a:r>
            <a:r>
              <a:rPr lang="zh-CN" altLang="en-US" sz="1600" b="1" spc="100"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rPr>
              <a:t>约占</a:t>
            </a:r>
            <a:r>
              <a:rPr lang="en-US" altLang="zh-CN" sz="1600" b="1" spc="-170"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rPr>
              <a:t> </a:t>
            </a:r>
            <a:r>
              <a:rPr lang="en-US" altLang="zh-CN" sz="1600" b="1" spc="170"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rPr>
              <a:t>60-</a:t>
            </a:r>
            <a:r>
              <a:rPr lang="en-US" altLang="zh-CN" sz="1600" b="1" spc="10"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rPr>
              <a:t>70%</a:t>
            </a:r>
            <a:r>
              <a:rPr lang="zh-CN" altLang="en-US" sz="1600" spc="1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，其中违章指挥危害最大，造成的影响和损害的程度也最</a:t>
            </a: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为严重。</a:t>
            </a:r>
            <a:endParaRPr lang="en-US" altLang="zh-CN"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endParaRPr>
          </a:p>
          <a:p>
            <a:pPr marL="285750" indent="-285750">
              <a:lnSpc>
                <a:spcPts val="2600"/>
              </a:lnSpc>
              <a:buFont typeface="Arial" panose="020B0604020202020204" pitchFamily="34" charset="0"/>
              <a:buChar char="•"/>
            </a:pPr>
            <a:r>
              <a:rPr lang="zh-CN" altLang="en-US" sz="1600" b="1" dirty="0">
                <a:solidFill>
                  <a:srgbClr val="004B7D"/>
                </a:solidFill>
                <a:latin typeface="微软雅黑" panose="020B0503020204020204" pitchFamily="34" charset="-122"/>
                <a:ea typeface="微软雅黑" panose="020B0503020204020204" pitchFamily="34" charset="-122"/>
                <a:cs typeface="PMingLiU" panose="02020500000000000000" pitchFamily="18" charset="-120"/>
              </a:rPr>
              <a:t>三违”源自三大重点人群</a:t>
            </a: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：班组长、特种作业人员、员工。</a:t>
            </a:r>
            <a:endParaRPr lang="zh-CN" altLang="en-US" sz="1600"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5A97694E-8859-4F62-AB23-36453EC699C8}"/>
              </a:ext>
            </a:extLst>
          </p:cNvPr>
          <p:cNvSpPr/>
          <p:nvPr/>
        </p:nvSpPr>
        <p:spPr>
          <a:xfrm>
            <a:off x="5784048" y="2469259"/>
            <a:ext cx="4357148" cy="58057"/>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a:extLst>
              <a:ext uri="{FF2B5EF4-FFF2-40B4-BE49-F238E27FC236}">
                <a16:creationId xmlns:a16="http://schemas.microsoft.com/office/drawing/2014/main" id="{63BB253C-1FCA-4B08-99AD-9E844A90B0FD}"/>
              </a:ext>
            </a:extLst>
          </p:cNvPr>
          <p:cNvSpPr/>
          <p:nvPr/>
        </p:nvSpPr>
        <p:spPr>
          <a:xfrm>
            <a:off x="5683100" y="4194218"/>
            <a:ext cx="2343300"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r>
              <a:rPr lang="zh-CN" altLang="en-US" sz="2000"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关注员工心理健康</a:t>
            </a:r>
          </a:p>
        </p:txBody>
      </p:sp>
      <p:sp>
        <p:nvSpPr>
          <p:cNvPr id="21" name="矩形 20">
            <a:extLst>
              <a:ext uri="{FF2B5EF4-FFF2-40B4-BE49-F238E27FC236}">
                <a16:creationId xmlns:a16="http://schemas.microsoft.com/office/drawing/2014/main" id="{7D0BC673-1104-4F07-BFED-1D6F184533A3}"/>
              </a:ext>
            </a:extLst>
          </p:cNvPr>
          <p:cNvSpPr/>
          <p:nvPr/>
        </p:nvSpPr>
        <p:spPr>
          <a:xfrm>
            <a:off x="5784048" y="4867809"/>
            <a:ext cx="6096000" cy="1391535"/>
          </a:xfrm>
          <a:prstGeom prst="rect">
            <a:avLst/>
          </a:prstGeom>
        </p:spPr>
        <p:txBody>
          <a:bodyPr>
            <a:spAutoFit/>
          </a:bodyPr>
          <a:lstStyle/>
          <a:p>
            <a:pPr marL="285750" indent="-285750">
              <a:lnSpc>
                <a:spcPts val="2600"/>
              </a:lnSpc>
              <a:buFont typeface="Arial" panose="020B0604020202020204" pitchFamily="34" charset="0"/>
              <a:buChar char="•"/>
            </a:pP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诱发“三违”的原因很多，而</a:t>
            </a:r>
            <a:r>
              <a:rPr lang="zh-CN" altLang="en-US" sz="1600" b="1" dirty="0">
                <a:solidFill>
                  <a:srgbClr val="4BAF32"/>
                </a:solidFill>
                <a:latin typeface="微软雅黑" panose="020B0503020204020204" pitchFamily="34" charset="-122"/>
                <a:ea typeface="微软雅黑" panose="020B0503020204020204" pitchFamily="34" charset="-122"/>
                <a:cs typeface="PMingLiU" panose="02020500000000000000" pitchFamily="18" charset="-120"/>
              </a:rPr>
              <a:t>最重要的、具有核心作用</a:t>
            </a: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的因素则是员工的心理因素。</a:t>
            </a:r>
            <a:endParaRPr lang="en-US" altLang="zh-CN"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endParaRPr>
          </a:p>
          <a:p>
            <a:pPr marL="285750" indent="-285750">
              <a:lnSpc>
                <a:spcPts val="2600"/>
              </a:lnSpc>
              <a:buFont typeface="Arial" panose="020B0604020202020204" pitchFamily="34" charset="0"/>
              <a:buChar char="•"/>
            </a:pPr>
            <a:r>
              <a:rPr lang="zh-CN" altLang="en-US" sz="1600" dirty="0">
                <a:solidFill>
                  <a:srgbClr val="1E1916"/>
                </a:solidFill>
                <a:latin typeface="微软雅黑" panose="020B0503020204020204" pitchFamily="34" charset="-122"/>
                <a:ea typeface="微软雅黑" panose="020B0503020204020204" pitchFamily="34" charset="-122"/>
                <a:cs typeface="PMingLiU" panose="02020500000000000000" pitchFamily="18" charset="-120"/>
              </a:rPr>
              <a:t>因此，分析员工的心理活动，有针对性地解决员工的安全思想和安全意识问题，是搞好安全生产工作</a:t>
            </a:r>
            <a:r>
              <a:rPr lang="zh-CN" altLang="en-US" sz="1600" b="1" dirty="0">
                <a:solidFill>
                  <a:srgbClr val="4BAF32"/>
                </a:solidFill>
                <a:latin typeface="微软雅黑" panose="020B0503020204020204" pitchFamily="34" charset="-122"/>
                <a:ea typeface="微软雅黑" panose="020B0503020204020204" pitchFamily="34" charset="-122"/>
                <a:cs typeface="PMingLiU" panose="02020500000000000000" pitchFamily="18" charset="-120"/>
              </a:rPr>
              <a:t>遏制事故多发的关键。</a:t>
            </a:r>
          </a:p>
        </p:txBody>
      </p:sp>
      <p:sp>
        <p:nvSpPr>
          <p:cNvPr id="22" name="矩形 21">
            <a:extLst>
              <a:ext uri="{FF2B5EF4-FFF2-40B4-BE49-F238E27FC236}">
                <a16:creationId xmlns:a16="http://schemas.microsoft.com/office/drawing/2014/main" id="{C1B5195E-C66A-4F30-8790-8B9D2919BD08}"/>
              </a:ext>
            </a:extLst>
          </p:cNvPr>
          <p:cNvSpPr/>
          <p:nvPr/>
        </p:nvSpPr>
        <p:spPr>
          <a:xfrm>
            <a:off x="5784048" y="4809752"/>
            <a:ext cx="2648752" cy="45719"/>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7711269"/>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0197700-0CEC-4E44-84D5-B1F2C924E675}"/>
              </a:ext>
            </a:extLst>
          </p:cNvPr>
          <p:cNvSpPr/>
          <p:nvPr/>
        </p:nvSpPr>
        <p:spPr>
          <a:xfrm>
            <a:off x="999600" y="2312787"/>
            <a:ext cx="2028957" cy="601120"/>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班组安全管理的注意事项</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06" name="矩形">
            <a:extLst>
              <a:ext uri="{FF2B5EF4-FFF2-40B4-BE49-F238E27FC236}">
                <a16:creationId xmlns:a16="http://schemas.microsoft.com/office/drawing/2014/main" id="{69C9F78C-D032-43A4-82DE-850E3AA27DFA}"/>
              </a:ext>
            </a:extLst>
          </p:cNvPr>
          <p:cNvSpPr/>
          <p:nvPr/>
        </p:nvSpPr>
        <p:spPr>
          <a:xfrm>
            <a:off x="1657671" y="1166911"/>
            <a:ext cx="2028957"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r>
              <a:rPr lang="zh-CN" altLang="en-US" sz="24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四不伤害原则</a:t>
            </a:r>
          </a:p>
        </p:txBody>
      </p:sp>
      <p:sp>
        <p:nvSpPr>
          <p:cNvPr id="18" name="comments-bubbles_49892">
            <a:extLst>
              <a:ext uri="{FF2B5EF4-FFF2-40B4-BE49-F238E27FC236}">
                <a16:creationId xmlns:a16="http://schemas.microsoft.com/office/drawing/2014/main" id="{FF8C5B60-8FE5-42BA-97DA-8AB63301A16F}"/>
              </a:ext>
            </a:extLst>
          </p:cNvPr>
          <p:cNvSpPr>
            <a:spLocks noChangeAspect="1"/>
          </p:cNvSpPr>
          <p:nvPr/>
        </p:nvSpPr>
        <p:spPr bwMode="auto">
          <a:xfrm>
            <a:off x="999600" y="1284839"/>
            <a:ext cx="530169" cy="483624"/>
          </a:xfrm>
          <a:custGeom>
            <a:avLst/>
            <a:gdLst>
              <a:gd name="connsiteX0" fmla="*/ 519031 w 606477"/>
              <a:gd name="connsiteY0" fmla="*/ 192996 h 553233"/>
              <a:gd name="connsiteX1" fmla="*/ 508630 w 606477"/>
              <a:gd name="connsiteY1" fmla="*/ 236481 h 553233"/>
              <a:gd name="connsiteX2" fmla="*/ 507609 w 606477"/>
              <a:gd name="connsiteY2" fmla="*/ 243992 h 553233"/>
              <a:gd name="connsiteX3" fmla="*/ 507516 w 606477"/>
              <a:gd name="connsiteY3" fmla="*/ 246124 h 553233"/>
              <a:gd name="connsiteX4" fmla="*/ 494051 w 606477"/>
              <a:gd name="connsiteY4" fmla="*/ 248813 h 553233"/>
              <a:gd name="connsiteX5" fmla="*/ 504916 w 606477"/>
              <a:gd name="connsiteY5" fmla="*/ 208758 h 553233"/>
              <a:gd name="connsiteX6" fmla="*/ 519031 w 606477"/>
              <a:gd name="connsiteY6" fmla="*/ 192996 h 553233"/>
              <a:gd name="connsiteX7" fmla="*/ 87242 w 606477"/>
              <a:gd name="connsiteY7" fmla="*/ 192996 h 553233"/>
              <a:gd name="connsiteX8" fmla="*/ 101345 w 606477"/>
              <a:gd name="connsiteY8" fmla="*/ 208951 h 553233"/>
              <a:gd name="connsiteX9" fmla="*/ 112293 w 606477"/>
              <a:gd name="connsiteY9" fmla="*/ 249025 h 553233"/>
              <a:gd name="connsiteX10" fmla="*/ 98747 w 606477"/>
              <a:gd name="connsiteY10" fmla="*/ 246242 h 553233"/>
              <a:gd name="connsiteX11" fmla="*/ 98654 w 606477"/>
              <a:gd name="connsiteY11" fmla="*/ 244016 h 553233"/>
              <a:gd name="connsiteX12" fmla="*/ 97634 w 606477"/>
              <a:gd name="connsiteY12" fmla="*/ 236502 h 553233"/>
              <a:gd name="connsiteX13" fmla="*/ 87242 w 606477"/>
              <a:gd name="connsiteY13" fmla="*/ 192996 h 553233"/>
              <a:gd name="connsiteX14" fmla="*/ 303197 w 606477"/>
              <a:gd name="connsiteY14" fmla="*/ 182066 h 553233"/>
              <a:gd name="connsiteX15" fmla="*/ 303197 w 606477"/>
              <a:gd name="connsiteY15" fmla="*/ 318709 h 553233"/>
              <a:gd name="connsiteX16" fmla="*/ 310345 w 606477"/>
              <a:gd name="connsiteY16" fmla="*/ 315557 h 553233"/>
              <a:gd name="connsiteX17" fmla="*/ 335223 w 606477"/>
              <a:gd name="connsiteY17" fmla="*/ 304340 h 553233"/>
              <a:gd name="connsiteX18" fmla="*/ 401040 w 606477"/>
              <a:gd name="connsiteY18" fmla="*/ 250295 h 553233"/>
              <a:gd name="connsiteX19" fmla="*/ 421091 w 606477"/>
              <a:gd name="connsiteY19" fmla="*/ 199495 h 553233"/>
              <a:gd name="connsiteX20" fmla="*/ 421648 w 606477"/>
              <a:gd name="connsiteY20" fmla="*/ 182066 h 553233"/>
              <a:gd name="connsiteX21" fmla="*/ 57040 w 606477"/>
              <a:gd name="connsiteY21" fmla="*/ 171262 h 553233"/>
              <a:gd name="connsiteX22" fmla="*/ 71442 w 606477"/>
              <a:gd name="connsiteY22" fmla="*/ 187209 h 553233"/>
              <a:gd name="connsiteX23" fmla="*/ 83149 w 606477"/>
              <a:gd name="connsiteY23" fmla="*/ 248125 h 553233"/>
              <a:gd name="connsiteX24" fmla="*/ 82777 w 606477"/>
              <a:gd name="connsiteY24" fmla="*/ 248681 h 553233"/>
              <a:gd name="connsiteX25" fmla="*/ 74229 w 606477"/>
              <a:gd name="connsiteY25" fmla="*/ 252575 h 553233"/>
              <a:gd name="connsiteX26" fmla="*/ 68190 w 606477"/>
              <a:gd name="connsiteY26" fmla="*/ 257211 h 553233"/>
              <a:gd name="connsiteX27" fmla="*/ 68097 w 606477"/>
              <a:gd name="connsiteY27" fmla="*/ 252112 h 553233"/>
              <a:gd name="connsiteX28" fmla="*/ 60664 w 606477"/>
              <a:gd name="connsiteY28" fmla="*/ 187209 h 553233"/>
              <a:gd name="connsiteX29" fmla="*/ 57040 w 606477"/>
              <a:gd name="connsiteY29" fmla="*/ 171262 h 553233"/>
              <a:gd name="connsiteX30" fmla="*/ 549233 w 606477"/>
              <a:gd name="connsiteY30" fmla="*/ 171121 h 553233"/>
              <a:gd name="connsiteX31" fmla="*/ 545702 w 606477"/>
              <a:gd name="connsiteY31" fmla="*/ 187072 h 553233"/>
              <a:gd name="connsiteX32" fmla="*/ 538269 w 606477"/>
              <a:gd name="connsiteY32" fmla="*/ 251991 h 553233"/>
              <a:gd name="connsiteX33" fmla="*/ 538083 w 606477"/>
              <a:gd name="connsiteY33" fmla="*/ 256999 h 553233"/>
              <a:gd name="connsiteX34" fmla="*/ 532044 w 606477"/>
              <a:gd name="connsiteY34" fmla="*/ 252455 h 553233"/>
              <a:gd name="connsiteX35" fmla="*/ 523496 w 606477"/>
              <a:gd name="connsiteY35" fmla="*/ 248467 h 553233"/>
              <a:gd name="connsiteX36" fmla="*/ 523124 w 606477"/>
              <a:gd name="connsiteY36" fmla="*/ 248003 h 553233"/>
              <a:gd name="connsiteX37" fmla="*/ 534924 w 606477"/>
              <a:gd name="connsiteY37" fmla="*/ 187072 h 553233"/>
              <a:gd name="connsiteX38" fmla="*/ 549233 w 606477"/>
              <a:gd name="connsiteY38" fmla="*/ 171121 h 553233"/>
              <a:gd name="connsiteX39" fmla="*/ 585773 w 606477"/>
              <a:gd name="connsiteY39" fmla="*/ 154059 h 553233"/>
              <a:gd name="connsiteX40" fmla="*/ 598553 w 606477"/>
              <a:gd name="connsiteY40" fmla="*/ 158937 h 553233"/>
              <a:gd name="connsiteX41" fmla="*/ 606354 w 606477"/>
              <a:gd name="connsiteY41" fmla="*/ 178957 h 553233"/>
              <a:gd name="connsiteX42" fmla="*/ 590660 w 606477"/>
              <a:gd name="connsiteY42" fmla="*/ 331337 h 553233"/>
              <a:gd name="connsiteX43" fmla="*/ 589731 w 606477"/>
              <a:gd name="connsiteY43" fmla="*/ 336899 h 553233"/>
              <a:gd name="connsiteX44" fmla="*/ 564472 w 606477"/>
              <a:gd name="connsiteY44" fmla="*/ 385931 h 553233"/>
              <a:gd name="connsiteX45" fmla="*/ 474113 w 606477"/>
              <a:gd name="connsiteY45" fmla="*/ 494561 h 553233"/>
              <a:gd name="connsiteX46" fmla="*/ 472349 w 606477"/>
              <a:gd name="connsiteY46" fmla="*/ 544613 h 553233"/>
              <a:gd name="connsiteX47" fmla="*/ 464362 w 606477"/>
              <a:gd name="connsiteY47" fmla="*/ 552770 h 553233"/>
              <a:gd name="connsiteX48" fmla="*/ 369268 w 606477"/>
              <a:gd name="connsiteY48" fmla="*/ 553233 h 553233"/>
              <a:gd name="connsiteX49" fmla="*/ 361096 w 606477"/>
              <a:gd name="connsiteY49" fmla="*/ 545262 h 553233"/>
              <a:gd name="connsiteX50" fmla="*/ 357753 w 606477"/>
              <a:gd name="connsiteY50" fmla="*/ 484551 h 553233"/>
              <a:gd name="connsiteX51" fmla="*/ 356731 w 606477"/>
              <a:gd name="connsiteY51" fmla="*/ 466755 h 553233"/>
              <a:gd name="connsiteX52" fmla="*/ 357195 w 606477"/>
              <a:gd name="connsiteY52" fmla="*/ 456374 h 553233"/>
              <a:gd name="connsiteX53" fmla="*/ 419044 w 606477"/>
              <a:gd name="connsiteY53" fmla="*/ 364149 h 553233"/>
              <a:gd name="connsiteX54" fmla="*/ 434460 w 606477"/>
              <a:gd name="connsiteY54" fmla="*/ 349226 h 553233"/>
              <a:gd name="connsiteX55" fmla="*/ 490736 w 606477"/>
              <a:gd name="connsiteY55" fmla="*/ 277022 h 553233"/>
              <a:gd name="connsiteX56" fmla="*/ 521011 w 606477"/>
              <a:gd name="connsiteY56" fmla="*/ 270348 h 553233"/>
              <a:gd name="connsiteX57" fmla="*/ 529183 w 606477"/>
              <a:gd name="connsiteY57" fmla="*/ 300565 h 553233"/>
              <a:gd name="connsiteX58" fmla="*/ 475135 w 606477"/>
              <a:gd name="connsiteY58" fmla="*/ 388619 h 553233"/>
              <a:gd name="connsiteX59" fmla="*/ 477364 w 606477"/>
              <a:gd name="connsiteY59" fmla="*/ 396961 h 553233"/>
              <a:gd name="connsiteX60" fmla="*/ 485164 w 606477"/>
              <a:gd name="connsiteY60" fmla="*/ 395107 h 553233"/>
              <a:gd name="connsiteX61" fmla="*/ 487393 w 606477"/>
              <a:gd name="connsiteY61" fmla="*/ 391770 h 553233"/>
              <a:gd name="connsiteX62" fmla="*/ 548685 w 606477"/>
              <a:gd name="connsiteY62" fmla="*/ 291759 h 553233"/>
              <a:gd name="connsiteX63" fmla="*/ 554999 w 606477"/>
              <a:gd name="connsiteY63" fmla="*/ 266826 h 553233"/>
              <a:gd name="connsiteX64" fmla="*/ 555185 w 606477"/>
              <a:gd name="connsiteY64" fmla="*/ 262192 h 553233"/>
              <a:gd name="connsiteX65" fmla="*/ 562429 w 606477"/>
              <a:gd name="connsiteY65" fmla="*/ 193602 h 553233"/>
              <a:gd name="connsiteX66" fmla="*/ 572087 w 606477"/>
              <a:gd name="connsiteY66" fmla="*/ 160512 h 553233"/>
              <a:gd name="connsiteX67" fmla="*/ 585773 w 606477"/>
              <a:gd name="connsiteY67" fmla="*/ 154059 h 553233"/>
              <a:gd name="connsiteX68" fmla="*/ 20577 w 606477"/>
              <a:gd name="connsiteY68" fmla="*/ 153894 h 553233"/>
              <a:gd name="connsiteX69" fmla="*/ 34340 w 606477"/>
              <a:gd name="connsiteY69" fmla="*/ 160394 h 553233"/>
              <a:gd name="connsiteX70" fmla="*/ 43996 w 606477"/>
              <a:gd name="connsiteY70" fmla="*/ 193488 h 553233"/>
              <a:gd name="connsiteX71" fmla="*/ 51144 w 606477"/>
              <a:gd name="connsiteY71" fmla="*/ 262086 h 553233"/>
              <a:gd name="connsiteX72" fmla="*/ 51423 w 606477"/>
              <a:gd name="connsiteY72" fmla="*/ 266628 h 553233"/>
              <a:gd name="connsiteX73" fmla="*/ 57736 w 606477"/>
              <a:gd name="connsiteY73" fmla="*/ 291657 h 553233"/>
              <a:gd name="connsiteX74" fmla="*/ 119010 w 606477"/>
              <a:gd name="connsiteY74" fmla="*/ 391587 h 553233"/>
              <a:gd name="connsiteX75" fmla="*/ 121238 w 606477"/>
              <a:gd name="connsiteY75" fmla="*/ 394924 h 553233"/>
              <a:gd name="connsiteX76" fmla="*/ 129037 w 606477"/>
              <a:gd name="connsiteY76" fmla="*/ 396778 h 553233"/>
              <a:gd name="connsiteX77" fmla="*/ 131265 w 606477"/>
              <a:gd name="connsiteY77" fmla="*/ 388528 h 553233"/>
              <a:gd name="connsiteX78" fmla="*/ 77139 w 606477"/>
              <a:gd name="connsiteY78" fmla="*/ 300371 h 553233"/>
              <a:gd name="connsiteX79" fmla="*/ 85309 w 606477"/>
              <a:gd name="connsiteY79" fmla="*/ 270243 h 553233"/>
              <a:gd name="connsiteX80" fmla="*/ 115668 w 606477"/>
              <a:gd name="connsiteY80" fmla="*/ 276918 h 553233"/>
              <a:gd name="connsiteX81" fmla="*/ 171835 w 606477"/>
              <a:gd name="connsiteY81" fmla="*/ 349131 h 553233"/>
              <a:gd name="connsiteX82" fmla="*/ 187340 w 606477"/>
              <a:gd name="connsiteY82" fmla="*/ 364055 h 553233"/>
              <a:gd name="connsiteX83" fmla="*/ 249078 w 606477"/>
              <a:gd name="connsiteY83" fmla="*/ 456291 h 553233"/>
              <a:gd name="connsiteX84" fmla="*/ 249542 w 606477"/>
              <a:gd name="connsiteY84" fmla="*/ 466674 h 553233"/>
              <a:gd name="connsiteX85" fmla="*/ 248614 w 606477"/>
              <a:gd name="connsiteY85" fmla="*/ 484472 h 553233"/>
              <a:gd name="connsiteX86" fmla="*/ 245271 w 606477"/>
              <a:gd name="connsiteY86" fmla="*/ 545097 h 553233"/>
              <a:gd name="connsiteX87" fmla="*/ 237102 w 606477"/>
              <a:gd name="connsiteY87" fmla="*/ 553162 h 553233"/>
              <a:gd name="connsiteX88" fmla="*/ 142034 w 606477"/>
              <a:gd name="connsiteY88" fmla="*/ 552699 h 553233"/>
              <a:gd name="connsiteX89" fmla="*/ 133957 w 606477"/>
              <a:gd name="connsiteY89" fmla="*/ 544541 h 553233"/>
              <a:gd name="connsiteX90" fmla="*/ 132193 w 606477"/>
              <a:gd name="connsiteY90" fmla="*/ 494483 h 553233"/>
              <a:gd name="connsiteX91" fmla="*/ 41860 w 606477"/>
              <a:gd name="connsiteY91" fmla="*/ 385840 h 553233"/>
              <a:gd name="connsiteX92" fmla="*/ 16608 w 606477"/>
              <a:gd name="connsiteY92" fmla="*/ 336709 h 553233"/>
              <a:gd name="connsiteX93" fmla="*/ 15865 w 606477"/>
              <a:gd name="connsiteY93" fmla="*/ 331054 h 553233"/>
              <a:gd name="connsiteX94" fmla="*/ 175 w 606477"/>
              <a:gd name="connsiteY94" fmla="*/ 178656 h 553233"/>
              <a:gd name="connsiteX95" fmla="*/ 7788 w 606477"/>
              <a:gd name="connsiteY95" fmla="*/ 158726 h 553233"/>
              <a:gd name="connsiteX96" fmla="*/ 20577 w 606477"/>
              <a:gd name="connsiteY96" fmla="*/ 153894 h 553233"/>
              <a:gd name="connsiteX97" fmla="*/ 303197 w 606477"/>
              <a:gd name="connsiteY97" fmla="*/ 40696 h 553233"/>
              <a:gd name="connsiteX98" fmla="*/ 184559 w 606477"/>
              <a:gd name="connsiteY98" fmla="*/ 87325 h 553233"/>
              <a:gd name="connsiteX99" fmla="*/ 184466 w 606477"/>
              <a:gd name="connsiteY99" fmla="*/ 115321 h 553233"/>
              <a:gd name="connsiteX100" fmla="*/ 184559 w 606477"/>
              <a:gd name="connsiteY100" fmla="*/ 181974 h 553233"/>
              <a:gd name="connsiteX101" fmla="*/ 303197 w 606477"/>
              <a:gd name="connsiteY101" fmla="*/ 181974 h 553233"/>
              <a:gd name="connsiteX102" fmla="*/ 303382 w 606477"/>
              <a:gd name="connsiteY102" fmla="*/ 0 h 553233"/>
              <a:gd name="connsiteX103" fmla="*/ 321020 w 606477"/>
              <a:gd name="connsiteY103" fmla="*/ 6953 h 553233"/>
              <a:gd name="connsiteX104" fmla="*/ 405496 w 606477"/>
              <a:gd name="connsiteY104" fmla="*/ 46536 h 553233"/>
              <a:gd name="connsiteX105" fmla="*/ 429632 w 606477"/>
              <a:gd name="connsiteY105" fmla="*/ 50244 h 553233"/>
              <a:gd name="connsiteX106" fmla="*/ 435944 w 606477"/>
              <a:gd name="connsiteY106" fmla="*/ 50986 h 553233"/>
              <a:gd name="connsiteX107" fmla="*/ 459523 w 606477"/>
              <a:gd name="connsiteY107" fmla="*/ 77035 h 553233"/>
              <a:gd name="connsiteX108" fmla="*/ 459523 w 606477"/>
              <a:gd name="connsiteY108" fmla="*/ 151197 h 553233"/>
              <a:gd name="connsiteX109" fmla="*/ 458781 w 606477"/>
              <a:gd name="connsiteY109" fmla="*/ 201256 h 553233"/>
              <a:gd name="connsiteX110" fmla="*/ 431303 w 606477"/>
              <a:gd name="connsiteY110" fmla="*/ 272822 h 553233"/>
              <a:gd name="connsiteX111" fmla="*/ 352582 w 606477"/>
              <a:gd name="connsiteY111" fmla="*/ 337713 h 553233"/>
              <a:gd name="connsiteX112" fmla="*/ 325476 w 606477"/>
              <a:gd name="connsiteY112" fmla="*/ 350042 h 553233"/>
              <a:gd name="connsiteX113" fmla="*/ 314522 w 606477"/>
              <a:gd name="connsiteY113" fmla="*/ 354770 h 553233"/>
              <a:gd name="connsiteX114" fmla="*/ 303197 w 606477"/>
              <a:gd name="connsiteY114" fmla="*/ 357273 h 553233"/>
              <a:gd name="connsiteX115" fmla="*/ 294285 w 606477"/>
              <a:gd name="connsiteY115" fmla="*/ 355883 h 553233"/>
              <a:gd name="connsiteX116" fmla="*/ 191429 w 606477"/>
              <a:gd name="connsiteY116" fmla="*/ 292196 h 553233"/>
              <a:gd name="connsiteX117" fmla="*/ 150955 w 606477"/>
              <a:gd name="connsiteY117" fmla="*/ 222392 h 553233"/>
              <a:gd name="connsiteX118" fmla="*/ 147056 w 606477"/>
              <a:gd name="connsiteY118" fmla="*/ 190224 h 553233"/>
              <a:gd name="connsiteX119" fmla="*/ 146963 w 606477"/>
              <a:gd name="connsiteY119" fmla="*/ 115228 h 553233"/>
              <a:gd name="connsiteX120" fmla="*/ 147056 w 606477"/>
              <a:gd name="connsiteY120" fmla="*/ 78148 h 553233"/>
              <a:gd name="connsiteX121" fmla="*/ 173048 w 606477"/>
              <a:gd name="connsiteY121" fmla="*/ 50615 h 553233"/>
              <a:gd name="connsiteX122" fmla="*/ 285930 w 606477"/>
              <a:gd name="connsiteY122" fmla="*/ 6953 h 553233"/>
              <a:gd name="connsiteX123" fmla="*/ 303382 w 606477"/>
              <a:gd name="connsiteY123" fmla="*/ 0 h 55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06477" h="553233">
                <a:moveTo>
                  <a:pt x="519031" y="192996"/>
                </a:moveTo>
                <a:cubicBezTo>
                  <a:pt x="516524" y="204493"/>
                  <a:pt x="510116" y="225355"/>
                  <a:pt x="508630" y="236481"/>
                </a:cubicBezTo>
                <a:lnTo>
                  <a:pt x="507609" y="243992"/>
                </a:lnTo>
                <a:cubicBezTo>
                  <a:pt x="507516" y="244733"/>
                  <a:pt x="507516" y="245383"/>
                  <a:pt x="507516" y="246124"/>
                </a:cubicBezTo>
                <a:cubicBezTo>
                  <a:pt x="502966" y="246402"/>
                  <a:pt x="498323" y="247237"/>
                  <a:pt x="494051" y="248813"/>
                </a:cubicBezTo>
                <a:cubicBezTo>
                  <a:pt x="495630" y="238614"/>
                  <a:pt x="502409" y="218308"/>
                  <a:pt x="504916" y="208758"/>
                </a:cubicBezTo>
                <a:cubicBezTo>
                  <a:pt x="506866" y="201155"/>
                  <a:pt x="511323" y="195592"/>
                  <a:pt x="519031" y="192996"/>
                </a:cubicBezTo>
                <a:close/>
                <a:moveTo>
                  <a:pt x="87242" y="192996"/>
                </a:moveTo>
                <a:cubicBezTo>
                  <a:pt x="94943" y="195593"/>
                  <a:pt x="99396" y="201159"/>
                  <a:pt x="101345" y="208951"/>
                </a:cubicBezTo>
                <a:cubicBezTo>
                  <a:pt x="103943" y="218413"/>
                  <a:pt x="110809" y="238728"/>
                  <a:pt x="112293" y="249025"/>
                </a:cubicBezTo>
                <a:cubicBezTo>
                  <a:pt x="107932" y="247355"/>
                  <a:pt x="103386" y="246428"/>
                  <a:pt x="98747" y="246242"/>
                </a:cubicBezTo>
                <a:cubicBezTo>
                  <a:pt x="98747" y="245500"/>
                  <a:pt x="98747" y="244758"/>
                  <a:pt x="98654" y="244016"/>
                </a:cubicBezTo>
                <a:lnTo>
                  <a:pt x="97634" y="236502"/>
                </a:lnTo>
                <a:cubicBezTo>
                  <a:pt x="96149" y="225370"/>
                  <a:pt x="89747" y="204499"/>
                  <a:pt x="87242" y="192996"/>
                </a:cubicBezTo>
                <a:close/>
                <a:moveTo>
                  <a:pt x="303197" y="182066"/>
                </a:moveTo>
                <a:lnTo>
                  <a:pt x="303197" y="318709"/>
                </a:lnTo>
                <a:cubicBezTo>
                  <a:pt x="305610" y="317597"/>
                  <a:pt x="308024" y="316577"/>
                  <a:pt x="310345" y="315557"/>
                </a:cubicBezTo>
                <a:cubicBezTo>
                  <a:pt x="318607" y="312035"/>
                  <a:pt x="327054" y="308419"/>
                  <a:pt x="335223" y="304340"/>
                </a:cubicBezTo>
                <a:cubicBezTo>
                  <a:pt x="363536" y="289601"/>
                  <a:pt x="385259" y="271802"/>
                  <a:pt x="401040" y="250295"/>
                </a:cubicBezTo>
                <a:cubicBezTo>
                  <a:pt x="413851" y="233516"/>
                  <a:pt x="420349" y="217108"/>
                  <a:pt x="421091" y="199495"/>
                </a:cubicBezTo>
                <a:cubicBezTo>
                  <a:pt x="421463" y="193840"/>
                  <a:pt x="421463" y="187907"/>
                  <a:pt x="421648" y="182066"/>
                </a:cubicBezTo>
                <a:close/>
                <a:moveTo>
                  <a:pt x="57040" y="171262"/>
                </a:moveTo>
                <a:cubicBezTo>
                  <a:pt x="64845" y="173765"/>
                  <a:pt x="69305" y="179421"/>
                  <a:pt x="71442" y="187209"/>
                </a:cubicBezTo>
                <a:cubicBezTo>
                  <a:pt x="75530" y="202693"/>
                  <a:pt x="81105" y="232456"/>
                  <a:pt x="83149" y="248125"/>
                </a:cubicBezTo>
                <a:cubicBezTo>
                  <a:pt x="83056" y="248310"/>
                  <a:pt x="82963" y="248403"/>
                  <a:pt x="82777" y="248681"/>
                </a:cubicBezTo>
                <a:cubicBezTo>
                  <a:pt x="79990" y="249608"/>
                  <a:pt x="77017" y="250906"/>
                  <a:pt x="74229" y="252575"/>
                </a:cubicBezTo>
                <a:cubicBezTo>
                  <a:pt x="71999" y="253966"/>
                  <a:pt x="70048" y="255542"/>
                  <a:pt x="68190" y="257211"/>
                </a:cubicBezTo>
                <a:cubicBezTo>
                  <a:pt x="68190" y="255449"/>
                  <a:pt x="68097" y="253873"/>
                  <a:pt x="68097" y="252112"/>
                </a:cubicBezTo>
                <a:cubicBezTo>
                  <a:pt x="67818" y="235515"/>
                  <a:pt x="63637" y="204362"/>
                  <a:pt x="60664" y="187209"/>
                </a:cubicBezTo>
                <a:cubicBezTo>
                  <a:pt x="59734" y="182017"/>
                  <a:pt x="58619" y="176732"/>
                  <a:pt x="57040" y="171262"/>
                </a:cubicBezTo>
                <a:close/>
                <a:moveTo>
                  <a:pt x="549233" y="171121"/>
                </a:moveTo>
                <a:cubicBezTo>
                  <a:pt x="547561" y="176407"/>
                  <a:pt x="546539" y="181879"/>
                  <a:pt x="545702" y="187072"/>
                </a:cubicBezTo>
                <a:cubicBezTo>
                  <a:pt x="542822" y="204322"/>
                  <a:pt x="538641" y="235391"/>
                  <a:pt x="538269" y="251991"/>
                </a:cubicBezTo>
                <a:cubicBezTo>
                  <a:pt x="538269" y="253660"/>
                  <a:pt x="538083" y="255330"/>
                  <a:pt x="538083" y="256999"/>
                </a:cubicBezTo>
                <a:cubicBezTo>
                  <a:pt x="536225" y="255330"/>
                  <a:pt x="534274" y="253846"/>
                  <a:pt x="532044" y="252455"/>
                </a:cubicBezTo>
                <a:cubicBezTo>
                  <a:pt x="529349" y="250878"/>
                  <a:pt x="526469" y="249487"/>
                  <a:pt x="523496" y="248467"/>
                </a:cubicBezTo>
                <a:cubicBezTo>
                  <a:pt x="523403" y="248374"/>
                  <a:pt x="523217" y="248281"/>
                  <a:pt x="523124" y="248003"/>
                </a:cubicBezTo>
                <a:cubicBezTo>
                  <a:pt x="525261" y="232145"/>
                  <a:pt x="530836" y="202375"/>
                  <a:pt x="534924" y="187072"/>
                </a:cubicBezTo>
                <a:cubicBezTo>
                  <a:pt x="536968" y="179375"/>
                  <a:pt x="541428" y="173718"/>
                  <a:pt x="549233" y="171121"/>
                </a:cubicBezTo>
                <a:close/>
                <a:moveTo>
                  <a:pt x="585773" y="154059"/>
                </a:moveTo>
                <a:cubicBezTo>
                  <a:pt x="590474" y="154117"/>
                  <a:pt x="595024" y="156063"/>
                  <a:pt x="598553" y="158937"/>
                </a:cubicBezTo>
                <a:cubicBezTo>
                  <a:pt x="604497" y="163756"/>
                  <a:pt x="607097" y="171357"/>
                  <a:pt x="606354" y="178957"/>
                </a:cubicBezTo>
                <a:lnTo>
                  <a:pt x="590660" y="331337"/>
                </a:lnTo>
                <a:lnTo>
                  <a:pt x="589731" y="336899"/>
                </a:lnTo>
                <a:cubicBezTo>
                  <a:pt x="586945" y="355900"/>
                  <a:pt x="577844" y="371842"/>
                  <a:pt x="564472" y="385931"/>
                </a:cubicBezTo>
                <a:lnTo>
                  <a:pt x="474113" y="494561"/>
                </a:lnTo>
                <a:lnTo>
                  <a:pt x="472349" y="544613"/>
                </a:lnTo>
                <a:cubicBezTo>
                  <a:pt x="472349" y="549062"/>
                  <a:pt x="468820" y="552770"/>
                  <a:pt x="464362" y="552770"/>
                </a:cubicBezTo>
                <a:lnTo>
                  <a:pt x="369268" y="553233"/>
                </a:lnTo>
                <a:cubicBezTo>
                  <a:pt x="364810" y="553233"/>
                  <a:pt x="361096" y="549711"/>
                  <a:pt x="361096" y="545262"/>
                </a:cubicBezTo>
                <a:lnTo>
                  <a:pt x="357753" y="484551"/>
                </a:lnTo>
                <a:cubicBezTo>
                  <a:pt x="356824" y="478156"/>
                  <a:pt x="356731" y="471853"/>
                  <a:pt x="356731" y="466755"/>
                </a:cubicBezTo>
                <a:cubicBezTo>
                  <a:pt x="356824" y="460545"/>
                  <a:pt x="357195" y="456374"/>
                  <a:pt x="357195" y="456374"/>
                </a:cubicBezTo>
                <a:cubicBezTo>
                  <a:pt x="361653" y="437465"/>
                  <a:pt x="368339" y="400483"/>
                  <a:pt x="419044" y="364149"/>
                </a:cubicBezTo>
                <a:cubicBezTo>
                  <a:pt x="423873" y="360719"/>
                  <a:pt x="430745" y="353953"/>
                  <a:pt x="434460" y="349226"/>
                </a:cubicBezTo>
                <a:lnTo>
                  <a:pt x="490736" y="277022"/>
                </a:lnTo>
                <a:cubicBezTo>
                  <a:pt x="496494" y="267197"/>
                  <a:pt x="510424" y="263860"/>
                  <a:pt x="521011" y="270348"/>
                </a:cubicBezTo>
                <a:cubicBezTo>
                  <a:pt x="531690" y="276929"/>
                  <a:pt x="535033" y="290740"/>
                  <a:pt x="529183" y="300565"/>
                </a:cubicBezTo>
                <a:lnTo>
                  <a:pt x="475135" y="388619"/>
                </a:lnTo>
                <a:cubicBezTo>
                  <a:pt x="473370" y="391492"/>
                  <a:pt x="474392" y="395292"/>
                  <a:pt x="477364" y="396961"/>
                </a:cubicBezTo>
                <a:cubicBezTo>
                  <a:pt x="480057" y="398444"/>
                  <a:pt x="483400" y="397517"/>
                  <a:pt x="485164" y="395107"/>
                </a:cubicBezTo>
                <a:lnTo>
                  <a:pt x="487393" y="391770"/>
                </a:lnTo>
                <a:cubicBezTo>
                  <a:pt x="487393" y="391770"/>
                  <a:pt x="528347" y="335879"/>
                  <a:pt x="548685" y="291759"/>
                </a:cubicBezTo>
                <a:cubicBezTo>
                  <a:pt x="552399" y="283695"/>
                  <a:pt x="554442" y="275539"/>
                  <a:pt x="554999" y="266826"/>
                </a:cubicBezTo>
                <a:cubicBezTo>
                  <a:pt x="555092" y="265436"/>
                  <a:pt x="555185" y="263582"/>
                  <a:pt x="555185" y="262192"/>
                </a:cubicBezTo>
                <a:cubicBezTo>
                  <a:pt x="555742" y="242171"/>
                  <a:pt x="559085" y="213530"/>
                  <a:pt x="562429" y="193602"/>
                </a:cubicBezTo>
                <a:cubicBezTo>
                  <a:pt x="563264" y="188041"/>
                  <a:pt x="566143" y="167186"/>
                  <a:pt x="572087" y="160512"/>
                </a:cubicBezTo>
                <a:cubicBezTo>
                  <a:pt x="576219" y="155832"/>
                  <a:pt x="581071" y="154001"/>
                  <a:pt x="585773" y="154059"/>
                </a:cubicBezTo>
                <a:close/>
                <a:moveTo>
                  <a:pt x="20577" y="153894"/>
                </a:moveTo>
                <a:cubicBezTo>
                  <a:pt x="25288" y="153836"/>
                  <a:pt x="30162" y="155667"/>
                  <a:pt x="34340" y="160394"/>
                </a:cubicBezTo>
                <a:cubicBezTo>
                  <a:pt x="40096" y="167069"/>
                  <a:pt x="42974" y="187926"/>
                  <a:pt x="43996" y="193488"/>
                </a:cubicBezTo>
                <a:cubicBezTo>
                  <a:pt x="47338" y="213419"/>
                  <a:pt x="50494" y="241970"/>
                  <a:pt x="51144" y="262086"/>
                </a:cubicBezTo>
                <a:cubicBezTo>
                  <a:pt x="51237" y="263476"/>
                  <a:pt x="51237" y="265330"/>
                  <a:pt x="51423" y="266628"/>
                </a:cubicBezTo>
                <a:cubicBezTo>
                  <a:pt x="51887" y="275435"/>
                  <a:pt x="54022" y="283592"/>
                  <a:pt x="57736" y="291657"/>
                </a:cubicBezTo>
                <a:cubicBezTo>
                  <a:pt x="78160" y="335875"/>
                  <a:pt x="119010" y="391587"/>
                  <a:pt x="119010" y="391587"/>
                </a:cubicBezTo>
                <a:lnTo>
                  <a:pt x="121238" y="394924"/>
                </a:lnTo>
                <a:cubicBezTo>
                  <a:pt x="122909" y="397427"/>
                  <a:pt x="126251" y="398261"/>
                  <a:pt x="129037" y="396778"/>
                </a:cubicBezTo>
                <a:cubicBezTo>
                  <a:pt x="132007" y="395202"/>
                  <a:pt x="132936" y="391402"/>
                  <a:pt x="131265" y="388528"/>
                </a:cubicBezTo>
                <a:lnTo>
                  <a:pt x="77139" y="300371"/>
                </a:lnTo>
                <a:cubicBezTo>
                  <a:pt x="71290" y="290637"/>
                  <a:pt x="74633" y="276640"/>
                  <a:pt x="85309" y="270243"/>
                </a:cubicBezTo>
                <a:cubicBezTo>
                  <a:pt x="95986" y="263847"/>
                  <a:pt x="109819" y="267184"/>
                  <a:pt x="115668" y="276918"/>
                </a:cubicBezTo>
                <a:lnTo>
                  <a:pt x="171835" y="349131"/>
                </a:lnTo>
                <a:cubicBezTo>
                  <a:pt x="175549" y="353766"/>
                  <a:pt x="182512" y="360625"/>
                  <a:pt x="187340" y="364055"/>
                </a:cubicBezTo>
                <a:cubicBezTo>
                  <a:pt x="237844" y="400486"/>
                  <a:pt x="244622" y="437381"/>
                  <a:pt x="249078" y="456291"/>
                </a:cubicBezTo>
                <a:cubicBezTo>
                  <a:pt x="249078" y="456291"/>
                  <a:pt x="249542" y="460463"/>
                  <a:pt x="249542" y="466674"/>
                </a:cubicBezTo>
                <a:cubicBezTo>
                  <a:pt x="249542" y="471679"/>
                  <a:pt x="249449" y="478168"/>
                  <a:pt x="248614" y="484472"/>
                </a:cubicBezTo>
                <a:lnTo>
                  <a:pt x="245271" y="545097"/>
                </a:lnTo>
                <a:cubicBezTo>
                  <a:pt x="245086" y="549547"/>
                  <a:pt x="241558" y="553162"/>
                  <a:pt x="237102" y="553162"/>
                </a:cubicBezTo>
                <a:lnTo>
                  <a:pt x="142034" y="552699"/>
                </a:lnTo>
                <a:cubicBezTo>
                  <a:pt x="137578" y="552513"/>
                  <a:pt x="133957" y="548991"/>
                  <a:pt x="133957" y="544541"/>
                </a:cubicBezTo>
                <a:lnTo>
                  <a:pt x="132193" y="494483"/>
                </a:lnTo>
                <a:lnTo>
                  <a:pt x="41860" y="385840"/>
                </a:lnTo>
                <a:cubicBezTo>
                  <a:pt x="28491" y="371749"/>
                  <a:pt x="19486" y="355898"/>
                  <a:pt x="16608" y="336709"/>
                </a:cubicBezTo>
                <a:lnTo>
                  <a:pt x="15865" y="331054"/>
                </a:lnTo>
                <a:lnTo>
                  <a:pt x="175" y="178656"/>
                </a:lnTo>
                <a:cubicBezTo>
                  <a:pt x="-753" y="171240"/>
                  <a:pt x="2032" y="163453"/>
                  <a:pt x="7788" y="158726"/>
                </a:cubicBezTo>
                <a:cubicBezTo>
                  <a:pt x="11316" y="155898"/>
                  <a:pt x="15865" y="153952"/>
                  <a:pt x="20577" y="153894"/>
                </a:cubicBezTo>
                <a:close/>
                <a:moveTo>
                  <a:pt x="303197" y="40696"/>
                </a:moveTo>
                <a:cubicBezTo>
                  <a:pt x="262166" y="68228"/>
                  <a:pt x="224105" y="83246"/>
                  <a:pt x="184559" y="87325"/>
                </a:cubicBezTo>
                <a:lnTo>
                  <a:pt x="184466" y="115321"/>
                </a:lnTo>
                <a:cubicBezTo>
                  <a:pt x="184466" y="137477"/>
                  <a:pt x="184466" y="159725"/>
                  <a:pt x="184559" y="181974"/>
                </a:cubicBezTo>
                <a:lnTo>
                  <a:pt x="303197" y="181974"/>
                </a:lnTo>
                <a:close/>
                <a:moveTo>
                  <a:pt x="303382" y="0"/>
                </a:moveTo>
                <a:cubicBezTo>
                  <a:pt x="311087" y="0"/>
                  <a:pt x="316286" y="3708"/>
                  <a:pt x="321020" y="6953"/>
                </a:cubicBezTo>
                <a:cubicBezTo>
                  <a:pt x="350819" y="27718"/>
                  <a:pt x="377647" y="40325"/>
                  <a:pt x="405496" y="46536"/>
                </a:cubicBezTo>
                <a:cubicBezTo>
                  <a:pt x="413201" y="48205"/>
                  <a:pt x="421277" y="49225"/>
                  <a:pt x="429632" y="50244"/>
                </a:cubicBezTo>
                <a:lnTo>
                  <a:pt x="435944" y="50986"/>
                </a:lnTo>
                <a:cubicBezTo>
                  <a:pt x="450704" y="52933"/>
                  <a:pt x="459523" y="62666"/>
                  <a:pt x="459523" y="77035"/>
                </a:cubicBezTo>
                <a:lnTo>
                  <a:pt x="459523" y="151197"/>
                </a:lnTo>
                <a:cubicBezTo>
                  <a:pt x="459523" y="167605"/>
                  <a:pt x="459616" y="184569"/>
                  <a:pt x="458781" y="201256"/>
                </a:cubicBezTo>
                <a:cubicBezTo>
                  <a:pt x="457667" y="226193"/>
                  <a:pt x="448384" y="250295"/>
                  <a:pt x="431303" y="272822"/>
                </a:cubicBezTo>
                <a:cubicBezTo>
                  <a:pt x="411994" y="298778"/>
                  <a:pt x="386094" y="320192"/>
                  <a:pt x="352582" y="337713"/>
                </a:cubicBezTo>
                <a:cubicBezTo>
                  <a:pt x="343392" y="342255"/>
                  <a:pt x="334388" y="346242"/>
                  <a:pt x="325476" y="350042"/>
                </a:cubicBezTo>
                <a:lnTo>
                  <a:pt x="314522" y="354770"/>
                </a:lnTo>
                <a:cubicBezTo>
                  <a:pt x="311551" y="356253"/>
                  <a:pt x="307374" y="357273"/>
                  <a:pt x="303197" y="357273"/>
                </a:cubicBezTo>
                <a:cubicBezTo>
                  <a:pt x="300040" y="357273"/>
                  <a:pt x="297070" y="356902"/>
                  <a:pt x="294285" y="355883"/>
                </a:cubicBezTo>
                <a:cubicBezTo>
                  <a:pt x="251304" y="339845"/>
                  <a:pt x="217885" y="319080"/>
                  <a:pt x="191429" y="292196"/>
                </a:cubicBezTo>
                <a:cubicBezTo>
                  <a:pt x="169706" y="270226"/>
                  <a:pt x="156524" y="247329"/>
                  <a:pt x="150955" y="222392"/>
                </a:cubicBezTo>
                <a:cubicBezTo>
                  <a:pt x="148355" y="210804"/>
                  <a:pt x="147056" y="200236"/>
                  <a:pt x="147056" y="190224"/>
                </a:cubicBezTo>
                <a:cubicBezTo>
                  <a:pt x="146870" y="165287"/>
                  <a:pt x="146870" y="140165"/>
                  <a:pt x="146963" y="115228"/>
                </a:cubicBezTo>
                <a:lnTo>
                  <a:pt x="147056" y="78148"/>
                </a:lnTo>
                <a:cubicBezTo>
                  <a:pt x="147056" y="55157"/>
                  <a:pt x="163301" y="51079"/>
                  <a:pt x="173048" y="50615"/>
                </a:cubicBezTo>
                <a:cubicBezTo>
                  <a:pt x="210088" y="48390"/>
                  <a:pt x="246013" y="34485"/>
                  <a:pt x="285930" y="6953"/>
                </a:cubicBezTo>
                <a:cubicBezTo>
                  <a:pt x="290572" y="3708"/>
                  <a:pt x="295770" y="0"/>
                  <a:pt x="303382" y="0"/>
                </a:cubicBezTo>
                <a:close/>
              </a:path>
            </a:pathLst>
          </a:custGeom>
          <a:solidFill>
            <a:srgbClr val="004B7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矩形 4">
            <a:extLst>
              <a:ext uri="{FF2B5EF4-FFF2-40B4-BE49-F238E27FC236}">
                <a16:creationId xmlns:a16="http://schemas.microsoft.com/office/drawing/2014/main" id="{500C684D-7061-411F-AA55-AF31376E283E}"/>
              </a:ext>
            </a:extLst>
          </p:cNvPr>
          <p:cNvSpPr/>
          <p:nvPr/>
        </p:nvSpPr>
        <p:spPr>
          <a:xfrm>
            <a:off x="1371244" y="2428681"/>
            <a:ext cx="1338828" cy="369332"/>
          </a:xfrm>
          <a:prstGeom prst="rect">
            <a:avLst/>
          </a:prstGeom>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不伤害自己</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96920EF8-FBFA-4B82-80E1-CC36FEBD49ED}"/>
              </a:ext>
            </a:extLst>
          </p:cNvPr>
          <p:cNvSpPr/>
          <p:nvPr/>
        </p:nvSpPr>
        <p:spPr>
          <a:xfrm>
            <a:off x="3405129" y="2156659"/>
            <a:ext cx="7787271" cy="1028936"/>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不伤害自己，就是要提高自我保护意识，不能由于自已的疏忽、失误而使自己受到伤害。它取决于自己的安全意识、安全知识、对工作任务的熟悉程度、岗位技能、工作态度、工作方法、精神状态、作业行为等多方面因素。</a:t>
            </a:r>
          </a:p>
        </p:txBody>
      </p:sp>
      <p:sp>
        <p:nvSpPr>
          <p:cNvPr id="29" name="矩形 28">
            <a:extLst>
              <a:ext uri="{FF2B5EF4-FFF2-40B4-BE49-F238E27FC236}">
                <a16:creationId xmlns:a16="http://schemas.microsoft.com/office/drawing/2014/main" id="{4A998778-0ECF-413B-9A62-3D45BA743CEC}"/>
              </a:ext>
            </a:extLst>
          </p:cNvPr>
          <p:cNvSpPr/>
          <p:nvPr/>
        </p:nvSpPr>
        <p:spPr>
          <a:xfrm>
            <a:off x="999600" y="3429000"/>
            <a:ext cx="2028957" cy="601120"/>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BE99FA50-096F-465C-9630-68F6D9919630}"/>
              </a:ext>
            </a:extLst>
          </p:cNvPr>
          <p:cNvSpPr/>
          <p:nvPr/>
        </p:nvSpPr>
        <p:spPr>
          <a:xfrm>
            <a:off x="1371244" y="3544894"/>
            <a:ext cx="133882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不伤害他人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6B994041-AFB4-472B-B91C-657B9D0A56B7}"/>
              </a:ext>
            </a:extLst>
          </p:cNvPr>
          <p:cNvSpPr/>
          <p:nvPr/>
        </p:nvSpPr>
        <p:spPr>
          <a:xfrm>
            <a:off x="999600" y="4593771"/>
            <a:ext cx="2028957" cy="601120"/>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FF15026C-8FD9-4E31-A2DC-E4A326B5D314}"/>
              </a:ext>
            </a:extLst>
          </p:cNvPr>
          <p:cNvSpPr/>
          <p:nvPr/>
        </p:nvSpPr>
        <p:spPr>
          <a:xfrm>
            <a:off x="1229248" y="4709665"/>
            <a:ext cx="156966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不被他人伤害</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844F990B-A98B-4CB3-B223-F26D5E924C98}"/>
              </a:ext>
            </a:extLst>
          </p:cNvPr>
          <p:cNvSpPr/>
          <p:nvPr/>
        </p:nvSpPr>
        <p:spPr>
          <a:xfrm>
            <a:off x="999600" y="5691089"/>
            <a:ext cx="2028957" cy="601120"/>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C73B0E7B-4031-46AC-ADDE-1E26448E34C0}"/>
              </a:ext>
            </a:extLst>
          </p:cNvPr>
          <p:cNvSpPr/>
          <p:nvPr/>
        </p:nvSpPr>
        <p:spPr>
          <a:xfrm>
            <a:off x="1037416" y="5821497"/>
            <a:ext cx="2031325"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保护他人不受伤害</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4A3CE4B9-70BD-4269-AE7B-218A199C11A7}"/>
              </a:ext>
            </a:extLst>
          </p:cNvPr>
          <p:cNvSpPr/>
          <p:nvPr/>
        </p:nvSpPr>
        <p:spPr>
          <a:xfrm>
            <a:off x="3405129" y="3301135"/>
            <a:ext cx="7787271" cy="1028936"/>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即我的行为或行为后果不会给他人造成伤害。在多人同时作业时，由于自己不遵守操作规程，对作业现场周围观察不够以及自己操作失误等原因，自己的行为就可能导致现场周围的人受到伤害</a:t>
            </a:r>
          </a:p>
        </p:txBody>
      </p:sp>
      <p:sp>
        <p:nvSpPr>
          <p:cNvPr id="36" name="矩形 35">
            <a:extLst>
              <a:ext uri="{FF2B5EF4-FFF2-40B4-BE49-F238E27FC236}">
                <a16:creationId xmlns:a16="http://schemas.microsoft.com/office/drawing/2014/main" id="{EB4EC764-D0BA-4BB4-863F-F5B91C059A27}"/>
              </a:ext>
            </a:extLst>
          </p:cNvPr>
          <p:cNvSpPr/>
          <p:nvPr/>
        </p:nvSpPr>
        <p:spPr>
          <a:xfrm>
            <a:off x="3405129" y="4550036"/>
            <a:ext cx="7787271"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即每个人都要加强自我防范意识，工作中要避免他人的过失行为或作业环境及其他隐患对自己造成伤害。</a:t>
            </a:r>
          </a:p>
        </p:txBody>
      </p:sp>
      <p:sp>
        <p:nvSpPr>
          <p:cNvPr id="37" name="矩形 36">
            <a:extLst>
              <a:ext uri="{FF2B5EF4-FFF2-40B4-BE49-F238E27FC236}">
                <a16:creationId xmlns:a16="http://schemas.microsoft.com/office/drawing/2014/main" id="{ACE8C09F-2D23-4D63-A98E-5FF894A85942}"/>
              </a:ext>
            </a:extLst>
          </p:cNvPr>
          <p:cNvSpPr/>
          <p:nvPr/>
        </p:nvSpPr>
        <p:spPr>
          <a:xfrm>
            <a:off x="3405129" y="5637481"/>
            <a:ext cx="7787271"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组织中的每个成员都是团队中的一份子，作为组织的一员有关心爱护他人的责任和义务，不仅要注意安全，还要保护团队的其他人员不受伤害。</a:t>
            </a:r>
          </a:p>
        </p:txBody>
      </p:sp>
      <p:cxnSp>
        <p:nvCxnSpPr>
          <p:cNvPr id="8" name="直接连接符 7">
            <a:extLst>
              <a:ext uri="{FF2B5EF4-FFF2-40B4-BE49-F238E27FC236}">
                <a16:creationId xmlns:a16="http://schemas.microsoft.com/office/drawing/2014/main" id="{69D4A757-5FA1-4DF7-97F0-08E6853964F6}"/>
              </a:ext>
            </a:extLst>
          </p:cNvPr>
          <p:cNvCxnSpPr/>
          <p:nvPr/>
        </p:nvCxnSpPr>
        <p:spPr>
          <a:xfrm>
            <a:off x="3347072" y="3228563"/>
            <a:ext cx="794504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41512ADD-70F6-4B7C-9F45-ADB487218C34}"/>
              </a:ext>
            </a:extLst>
          </p:cNvPr>
          <p:cNvCxnSpPr/>
          <p:nvPr/>
        </p:nvCxnSpPr>
        <p:spPr>
          <a:xfrm>
            <a:off x="3347072" y="4330071"/>
            <a:ext cx="794504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089AAA4-E103-40C3-B30C-6EF4C80DA238}"/>
              </a:ext>
            </a:extLst>
          </p:cNvPr>
          <p:cNvCxnSpPr/>
          <p:nvPr/>
        </p:nvCxnSpPr>
        <p:spPr>
          <a:xfrm>
            <a:off x="3347072" y="5447671"/>
            <a:ext cx="794504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75B65979-C297-43D1-B828-CE4FC154B06C}"/>
              </a:ext>
            </a:extLst>
          </p:cNvPr>
          <p:cNvCxnSpPr/>
          <p:nvPr/>
        </p:nvCxnSpPr>
        <p:spPr>
          <a:xfrm>
            <a:off x="3347072" y="6492699"/>
            <a:ext cx="794504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25027"/>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39486" y="381205"/>
            <a:ext cx="472011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卓越企业和一般企业的比较</a:t>
            </a:r>
          </a:p>
        </p:txBody>
      </p:sp>
      <p:grpSp>
        <p:nvGrpSpPr>
          <p:cNvPr id="47" name="组合 46"/>
          <p:cNvGrpSpPr/>
          <p:nvPr/>
        </p:nvGrpSpPr>
        <p:grpSpPr>
          <a:xfrm>
            <a:off x="378187" y="442841"/>
            <a:ext cx="1735000" cy="428059"/>
            <a:chOff x="157476" y="152440"/>
            <a:chExt cx="2474408" cy="847436"/>
          </a:xfrm>
        </p:grpSpPr>
        <p:sp>
          <p:nvSpPr>
            <p:cNvPr id="48"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49"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50" name="Freeform 29"/>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51" name="TextBox 23"/>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7" name="等腰三角形">
            <a:extLst>
              <a:ext uri="{FF2B5EF4-FFF2-40B4-BE49-F238E27FC236}">
                <a16:creationId xmlns:a16="http://schemas.microsoft.com/office/drawing/2014/main" id="{01E0721E-42FD-4616-9180-356B8DB209CB}"/>
              </a:ext>
            </a:extLst>
          </p:cNvPr>
          <p:cNvSpPr/>
          <p:nvPr/>
        </p:nvSpPr>
        <p:spPr>
          <a:xfrm>
            <a:off x="1631643" y="1836646"/>
            <a:ext cx="4037448" cy="3420642"/>
          </a:xfrm>
          <a:prstGeom prst="triangle">
            <a:avLst>
              <a:gd name="adj" fmla="val 50000"/>
            </a:avLst>
          </a:prstGeom>
          <a:solidFill>
            <a:srgbClr val="4BAF32"/>
          </a:solidFill>
          <a:ln w="54999" cap="flat" cmpd="thickThin">
            <a:noFill/>
            <a:prstDash val="solid"/>
            <a:round/>
          </a:ln>
        </p:spPr>
        <p:txBody>
          <a:bodyPr/>
          <a:lstStyle/>
          <a:p>
            <a:endParaRPr lang="zh-CN" altLang="en-US" dirty="0"/>
          </a:p>
        </p:txBody>
      </p:sp>
      <p:sp>
        <p:nvSpPr>
          <p:cNvPr id="18" name="等腰三角形">
            <a:extLst>
              <a:ext uri="{FF2B5EF4-FFF2-40B4-BE49-F238E27FC236}">
                <a16:creationId xmlns:a16="http://schemas.microsoft.com/office/drawing/2014/main" id="{5F441193-E70F-4F37-916A-0B6BCFD5A71E}"/>
              </a:ext>
            </a:extLst>
          </p:cNvPr>
          <p:cNvSpPr/>
          <p:nvPr/>
        </p:nvSpPr>
        <p:spPr>
          <a:xfrm>
            <a:off x="6088952" y="1692631"/>
            <a:ext cx="4218816" cy="3564658"/>
          </a:xfrm>
          <a:prstGeom prst="triangle">
            <a:avLst>
              <a:gd name="adj" fmla="val 50000"/>
            </a:avLst>
          </a:prstGeom>
          <a:solidFill>
            <a:srgbClr val="4BAF32"/>
          </a:solidFill>
          <a:ln w="54999" cap="flat" cmpd="thickThin">
            <a:noFill/>
            <a:prstDash val="solid"/>
            <a:round/>
          </a:ln>
        </p:spPr>
      </p:sp>
      <p:sp>
        <p:nvSpPr>
          <p:cNvPr id="19" name="直线">
            <a:extLst>
              <a:ext uri="{FF2B5EF4-FFF2-40B4-BE49-F238E27FC236}">
                <a16:creationId xmlns:a16="http://schemas.microsoft.com/office/drawing/2014/main" id="{9C8635BE-3E33-4AAB-BEE0-E199D0DA0594}"/>
              </a:ext>
            </a:extLst>
          </p:cNvPr>
          <p:cNvSpPr/>
          <p:nvPr/>
        </p:nvSpPr>
        <p:spPr>
          <a:xfrm>
            <a:off x="2565400" y="3729179"/>
            <a:ext cx="2192339" cy="0"/>
          </a:xfrm>
          <a:prstGeom prst="line">
            <a:avLst/>
          </a:prstGeom>
          <a:noFill/>
          <a:ln w="9525" cap="flat" cmpd="sng">
            <a:solidFill>
              <a:schemeClr val="bg1"/>
            </a:solidFill>
            <a:prstDash val="solid"/>
            <a:round/>
          </a:ln>
        </p:spPr>
      </p:sp>
      <p:sp>
        <p:nvSpPr>
          <p:cNvPr id="20" name="直线">
            <a:extLst>
              <a:ext uri="{FF2B5EF4-FFF2-40B4-BE49-F238E27FC236}">
                <a16:creationId xmlns:a16="http://schemas.microsoft.com/office/drawing/2014/main" id="{5BA3D5B2-CCB0-4E4C-A1B5-4E5A1B201FF5}"/>
              </a:ext>
            </a:extLst>
          </p:cNvPr>
          <p:cNvSpPr/>
          <p:nvPr/>
        </p:nvSpPr>
        <p:spPr>
          <a:xfrm>
            <a:off x="2028155" y="4604965"/>
            <a:ext cx="3186813" cy="0"/>
          </a:xfrm>
          <a:prstGeom prst="line">
            <a:avLst/>
          </a:prstGeom>
          <a:noFill/>
          <a:ln w="9525" cap="flat" cmpd="sng">
            <a:solidFill>
              <a:schemeClr val="bg1"/>
            </a:solidFill>
            <a:prstDash val="solid"/>
            <a:round/>
          </a:ln>
        </p:spPr>
      </p:sp>
      <p:sp>
        <p:nvSpPr>
          <p:cNvPr id="21" name="圆角矩形">
            <a:extLst>
              <a:ext uri="{FF2B5EF4-FFF2-40B4-BE49-F238E27FC236}">
                <a16:creationId xmlns:a16="http://schemas.microsoft.com/office/drawing/2014/main" id="{42EB995E-42DF-41A0-BB24-FF75A76B05C0}"/>
              </a:ext>
            </a:extLst>
          </p:cNvPr>
          <p:cNvSpPr/>
          <p:nvPr/>
        </p:nvSpPr>
        <p:spPr>
          <a:xfrm>
            <a:off x="6001553" y="2779703"/>
            <a:ext cx="4413210" cy="2477585"/>
          </a:xfrm>
          <a:prstGeom prst="roundRect">
            <a:avLst>
              <a:gd name="adj" fmla="val 3714"/>
            </a:avLst>
          </a:prstGeom>
          <a:solidFill>
            <a:srgbClr val="004B7D"/>
          </a:solidFill>
          <a:ln w="54999" cap="flat" cmpd="thickThin">
            <a:noFill/>
            <a:prstDash val="solid"/>
            <a:round/>
          </a:ln>
        </p:spPr>
      </p:sp>
      <p:sp>
        <p:nvSpPr>
          <p:cNvPr id="22" name="矩形">
            <a:extLst>
              <a:ext uri="{FF2B5EF4-FFF2-40B4-BE49-F238E27FC236}">
                <a16:creationId xmlns:a16="http://schemas.microsoft.com/office/drawing/2014/main" id="{A9F29C97-98BC-4081-8258-DEC203DC34E2}"/>
              </a:ext>
            </a:extLst>
          </p:cNvPr>
          <p:cNvSpPr/>
          <p:nvPr/>
        </p:nvSpPr>
        <p:spPr>
          <a:xfrm>
            <a:off x="2819975" y="3006194"/>
            <a:ext cx="1619552" cy="738664"/>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 基层管理者自觉</a:t>
            </a:r>
            <a:endParaRPr lang="en-US" altLang="zh-CN"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a:lnSpc>
                <a:spcPct val="100000"/>
              </a:lnSpc>
              <a:spcBef>
                <a:spcPts val="0"/>
              </a:spcBef>
              <a:spcAft>
                <a:spcPts val="0"/>
              </a:spcAft>
              <a:buNone/>
            </a:pPr>
            <a:r>
              <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自发、高效胜任力素质、扎实基本功</a:t>
            </a:r>
          </a:p>
        </p:txBody>
      </p:sp>
      <p:sp>
        <p:nvSpPr>
          <p:cNvPr id="23" name="直线">
            <a:extLst>
              <a:ext uri="{FF2B5EF4-FFF2-40B4-BE49-F238E27FC236}">
                <a16:creationId xmlns:a16="http://schemas.microsoft.com/office/drawing/2014/main" id="{329E9F03-2EE2-4241-BA0F-590DA1364B18}"/>
              </a:ext>
            </a:extLst>
          </p:cNvPr>
          <p:cNvSpPr/>
          <p:nvPr/>
        </p:nvSpPr>
        <p:spPr>
          <a:xfrm flipV="1">
            <a:off x="2068634" y="2752808"/>
            <a:ext cx="8713666" cy="19942"/>
          </a:xfrm>
          <a:prstGeom prst="line">
            <a:avLst/>
          </a:prstGeom>
          <a:noFill/>
          <a:ln w="38100" cap="flat" cmpd="sng">
            <a:solidFill>
              <a:schemeClr val="tx1">
                <a:lumMod val="65000"/>
                <a:lumOff val="35000"/>
              </a:schemeClr>
            </a:solidFill>
            <a:prstDash val="solid"/>
            <a:round/>
          </a:ln>
        </p:spPr>
      </p:sp>
      <p:sp>
        <p:nvSpPr>
          <p:cNvPr id="24" name="矩形">
            <a:extLst>
              <a:ext uri="{FF2B5EF4-FFF2-40B4-BE49-F238E27FC236}">
                <a16:creationId xmlns:a16="http://schemas.microsoft.com/office/drawing/2014/main" id="{3A88E0DD-EFCB-4ADC-B2BA-E84BEAC6A1DB}"/>
              </a:ext>
            </a:extLst>
          </p:cNvPr>
          <p:cNvSpPr/>
          <p:nvPr/>
        </p:nvSpPr>
        <p:spPr>
          <a:xfrm>
            <a:off x="2293744" y="4000362"/>
            <a:ext cx="2796743" cy="523220"/>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卓富特色的基层组织建设，使工作场所成为员工的乐业福田</a:t>
            </a:r>
          </a:p>
        </p:txBody>
      </p:sp>
      <p:sp>
        <p:nvSpPr>
          <p:cNvPr id="25" name="矩形">
            <a:extLst>
              <a:ext uri="{FF2B5EF4-FFF2-40B4-BE49-F238E27FC236}">
                <a16:creationId xmlns:a16="http://schemas.microsoft.com/office/drawing/2014/main" id="{8E2C335E-1041-4699-A574-B007045DE41A}"/>
              </a:ext>
            </a:extLst>
          </p:cNvPr>
          <p:cNvSpPr/>
          <p:nvPr/>
        </p:nvSpPr>
        <p:spPr>
          <a:xfrm>
            <a:off x="1961993" y="4734068"/>
            <a:ext cx="3484037" cy="523220"/>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4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基于人本的基层管理体系，完善、牢固，坚不可靠</a:t>
            </a:r>
          </a:p>
        </p:txBody>
      </p:sp>
      <p:sp>
        <p:nvSpPr>
          <p:cNvPr id="26" name="矩形">
            <a:extLst>
              <a:ext uri="{FF2B5EF4-FFF2-40B4-BE49-F238E27FC236}">
                <a16:creationId xmlns:a16="http://schemas.microsoft.com/office/drawing/2014/main" id="{7A84276B-32B2-4716-B173-CA57003120EB}"/>
              </a:ext>
            </a:extLst>
          </p:cNvPr>
          <p:cNvSpPr/>
          <p:nvPr/>
        </p:nvSpPr>
        <p:spPr>
          <a:xfrm>
            <a:off x="6088952" y="3171609"/>
            <a:ext cx="4284996" cy="1696105"/>
          </a:xfrm>
          <a:prstGeom prst="rect">
            <a:avLst/>
          </a:prstGeom>
          <a:noFill/>
          <a:ln w="9525" cap="flat" cmpd="sng">
            <a:noFill/>
            <a:prstDash val="solid"/>
            <a:miter/>
          </a:ln>
        </p:spPr>
        <p:txBody>
          <a:bodyPr vert="horz" wrap="square" lIns="91440" tIns="45720" rIns="91440" bIns="45720" anchor="t" anchorCtr="0">
            <a:spAutoFit/>
          </a:bodyPr>
          <a:lstStyle>
            <a:lvl1pPr/>
            <a:lvl2pPr/>
            <a:lvl3pPr/>
            <a:lvl4pPr/>
            <a:lvl5pPr/>
            <a:lvl6pPr/>
            <a:lvl7pPr/>
            <a:lvl8pPr/>
            <a:lvl9pPr/>
          </a:lstStyle>
          <a:p>
            <a:pPr marL="285750" indent="-285750" algn="l">
              <a:lnSpc>
                <a:spcPts val="2300"/>
              </a:lnSpc>
              <a:spcBef>
                <a:spcPts val="600"/>
              </a:spcBef>
              <a:spcAft>
                <a:spcPts val="0"/>
              </a:spcAft>
              <a:buFont typeface="Arial" panose="020B0604020202020204" pitchFamily="34" charset="0"/>
              <a:buChar char="•"/>
            </a:pPr>
            <a:r>
              <a:rPr lang="zh-CN" altLang="en-US"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基层管理者胜任能力参差不齐，基层员工基本职业化素养严重匮乏</a:t>
            </a:r>
            <a:endParaRPr lang="en-US" altLang="zh-CN"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gn="l">
              <a:lnSpc>
                <a:spcPts val="2300"/>
              </a:lnSpc>
              <a:spcBef>
                <a:spcPts val="600"/>
              </a:spcBef>
              <a:spcAft>
                <a:spcPts val="0"/>
              </a:spcAft>
              <a:buFont typeface="Arial" panose="020B0604020202020204" pitchFamily="34" charset="0"/>
              <a:buChar char="•"/>
            </a:pPr>
            <a:r>
              <a:rPr lang="zh-CN" altLang="en-US"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基层管理方式简单强硬，员工满意度低下，缺乏归属感</a:t>
            </a:r>
            <a:endParaRPr lang="en-US" altLang="zh-CN"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gn="l">
              <a:lnSpc>
                <a:spcPts val="2300"/>
              </a:lnSpc>
              <a:spcBef>
                <a:spcPts val="600"/>
              </a:spcBef>
              <a:spcAft>
                <a:spcPts val="0"/>
              </a:spcAft>
              <a:buFont typeface="Arial" panose="020B0604020202020204" pitchFamily="34" charset="0"/>
              <a:buChar char="•"/>
            </a:pPr>
            <a:r>
              <a:rPr lang="zh-CN" altLang="en-US"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基层管理体系薄弱，缺乏长效管理机制</a:t>
            </a:r>
          </a:p>
        </p:txBody>
      </p:sp>
      <p:sp>
        <p:nvSpPr>
          <p:cNvPr id="27" name="上下箭头">
            <a:extLst>
              <a:ext uri="{FF2B5EF4-FFF2-40B4-BE49-F238E27FC236}">
                <a16:creationId xmlns:a16="http://schemas.microsoft.com/office/drawing/2014/main" id="{D3652996-AE6E-492D-9117-A8B644A5F2E2}"/>
              </a:ext>
            </a:extLst>
          </p:cNvPr>
          <p:cNvSpPr/>
          <p:nvPr/>
        </p:nvSpPr>
        <p:spPr>
          <a:xfrm>
            <a:off x="5389766" y="2944356"/>
            <a:ext cx="477020" cy="2175274"/>
          </a:xfrm>
          <a:prstGeom prst="upDownArrow">
            <a:avLst>
              <a:gd name="adj1" fmla="val 50000"/>
              <a:gd name="adj2" fmla="val -88145"/>
            </a:avLst>
          </a:prstGeom>
          <a:solidFill>
            <a:srgbClr val="FF5D5D"/>
          </a:solidFill>
          <a:ln w="54999" cap="flat" cmpd="thickThin">
            <a:solidFill>
              <a:srgbClr val="FF5D5D"/>
            </a:solidFill>
            <a:prstDash val="solid"/>
            <a:round/>
          </a:ln>
        </p:spPr>
      </p:sp>
      <p:sp>
        <p:nvSpPr>
          <p:cNvPr id="28" name="矩形">
            <a:extLst>
              <a:ext uri="{FF2B5EF4-FFF2-40B4-BE49-F238E27FC236}">
                <a16:creationId xmlns:a16="http://schemas.microsoft.com/office/drawing/2014/main" id="{E691D5A0-7296-4045-AB5D-E7006A8C6706}"/>
              </a:ext>
            </a:extLst>
          </p:cNvPr>
          <p:cNvSpPr/>
          <p:nvPr/>
        </p:nvSpPr>
        <p:spPr>
          <a:xfrm>
            <a:off x="4952775" y="3600843"/>
            <a:ext cx="415498" cy="646331"/>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800" b="1" i="0" u="none" strike="noStrike" kern="1200" cap="none" spc="0" baseline="0">
                <a:solidFill>
                  <a:srgbClr val="FF0000"/>
                </a:solidFill>
                <a:latin typeface="微软雅黑" panose="020B0503020204020204" pitchFamily="34" charset="-122"/>
                <a:ea typeface="微软雅黑" panose="020B0503020204020204" pitchFamily="34" charset="-122"/>
                <a:cs typeface="Lucida Sans Unicode" panose="020B0602030504020204" charset="0"/>
              </a:rPr>
              <a:t>差</a:t>
            </a:r>
            <a:endParaRPr lang="en-US" altLang="zh-CN" sz="1800" b="1" i="0" u="none" strike="noStrike" kern="1200" cap="none" spc="0" baseline="0">
              <a:solidFill>
                <a:srgbClr val="FF0000"/>
              </a:solidFill>
              <a:latin typeface="微软雅黑" panose="020B0503020204020204" pitchFamily="34" charset="-122"/>
              <a:ea typeface="微软雅黑" panose="020B0503020204020204" pitchFamily="34" charset="-122"/>
              <a:cs typeface="Lucida Sans Unicode" panose="020B0602030504020204" charset="0"/>
            </a:endParaRPr>
          </a:p>
          <a:p>
            <a:pPr marL="0" indent="0" algn="l">
              <a:lnSpc>
                <a:spcPct val="100000"/>
              </a:lnSpc>
              <a:spcBef>
                <a:spcPts val="0"/>
              </a:spcBef>
              <a:spcAft>
                <a:spcPts val="0"/>
              </a:spcAft>
              <a:buNone/>
            </a:pPr>
            <a:r>
              <a:rPr lang="zh-CN" altLang="en-US" sz="1800" b="1" i="0" u="none" strike="noStrike" kern="1200" cap="none" spc="0" baseline="0">
                <a:solidFill>
                  <a:srgbClr val="FF0000"/>
                </a:solidFill>
                <a:latin typeface="微软雅黑" panose="020B0503020204020204" pitchFamily="34" charset="-122"/>
                <a:ea typeface="微软雅黑" panose="020B0503020204020204" pitchFamily="34" charset="-122"/>
                <a:cs typeface="Lucida Sans Unicode" panose="020B0602030504020204" charset="0"/>
              </a:rPr>
              <a:t>距</a:t>
            </a:r>
          </a:p>
        </p:txBody>
      </p:sp>
      <p:sp>
        <p:nvSpPr>
          <p:cNvPr id="29" name="圆角矩形">
            <a:extLst>
              <a:ext uri="{FF2B5EF4-FFF2-40B4-BE49-F238E27FC236}">
                <a16:creationId xmlns:a16="http://schemas.microsoft.com/office/drawing/2014/main" id="{8B688FF8-9F38-4B72-ACE4-8ABE300176EF}"/>
              </a:ext>
            </a:extLst>
          </p:cNvPr>
          <p:cNvSpPr/>
          <p:nvPr/>
        </p:nvSpPr>
        <p:spPr>
          <a:xfrm>
            <a:off x="932456" y="3128713"/>
            <a:ext cx="524388" cy="2128576"/>
          </a:xfrm>
          <a:prstGeom prst="roundRect">
            <a:avLst>
              <a:gd name="adj" fmla="val 16666"/>
            </a:avLst>
          </a:prstGeom>
          <a:solidFill>
            <a:srgbClr val="004B7D"/>
          </a:solidFill>
          <a:ln w="54999"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稳</a:t>
            </a:r>
            <a:endParaRPr lang="en-US" altLang="zh-CN"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endParaRPr lang="en-US" altLang="zh-CN"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实</a:t>
            </a:r>
            <a:endParaRPr lang="en-US" altLang="zh-CN"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endParaRPr lang="en-US" altLang="zh-CN"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固</a:t>
            </a:r>
          </a:p>
        </p:txBody>
      </p:sp>
      <p:sp>
        <p:nvSpPr>
          <p:cNvPr id="31" name="右箭头">
            <a:extLst>
              <a:ext uri="{FF2B5EF4-FFF2-40B4-BE49-F238E27FC236}">
                <a16:creationId xmlns:a16="http://schemas.microsoft.com/office/drawing/2014/main" id="{B717D913-0010-4E9E-9BE7-8F35261437E6}"/>
              </a:ext>
            </a:extLst>
          </p:cNvPr>
          <p:cNvSpPr/>
          <p:nvPr/>
        </p:nvSpPr>
        <p:spPr>
          <a:xfrm>
            <a:off x="1691722" y="3842247"/>
            <a:ext cx="495027" cy="373154"/>
          </a:xfrm>
          <a:prstGeom prst="rightArrow">
            <a:avLst>
              <a:gd name="adj1" fmla="val 50000"/>
              <a:gd name="adj2" fmla="val 48749"/>
            </a:avLst>
          </a:prstGeom>
          <a:solidFill>
            <a:srgbClr val="FF5D5D"/>
          </a:solidFill>
          <a:ln w="54999" cap="flat" cmpd="thickThin">
            <a:noFill/>
            <a:prstDash val="solid"/>
            <a:round/>
          </a:ln>
        </p:spPr>
      </p:sp>
      <p:sp>
        <p:nvSpPr>
          <p:cNvPr id="32" name="圆角矩形">
            <a:extLst>
              <a:ext uri="{FF2B5EF4-FFF2-40B4-BE49-F238E27FC236}">
                <a16:creationId xmlns:a16="http://schemas.microsoft.com/office/drawing/2014/main" id="{2EE6A18C-E2A5-4B8C-A8FF-FCAFCC81DD03}"/>
              </a:ext>
            </a:extLst>
          </p:cNvPr>
          <p:cNvSpPr/>
          <p:nvPr/>
        </p:nvSpPr>
        <p:spPr>
          <a:xfrm>
            <a:off x="11070154" y="2772750"/>
            <a:ext cx="524388" cy="2592287"/>
          </a:xfrm>
          <a:prstGeom prst="roundRect">
            <a:avLst>
              <a:gd name="adj" fmla="val 16666"/>
            </a:avLst>
          </a:prstGeom>
          <a:solidFill>
            <a:srgbClr val="004B7D"/>
          </a:solidFill>
          <a:ln w="54999"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基础不劳</a:t>
            </a:r>
            <a:endParaRPr lang="en-US" altLang="zh-CN"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20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地动山摇</a:t>
            </a:r>
          </a:p>
        </p:txBody>
      </p:sp>
      <p:sp>
        <p:nvSpPr>
          <p:cNvPr id="33" name="矩形">
            <a:extLst>
              <a:ext uri="{FF2B5EF4-FFF2-40B4-BE49-F238E27FC236}">
                <a16:creationId xmlns:a16="http://schemas.microsoft.com/office/drawing/2014/main" id="{0FA882D9-1289-4E21-872E-79DB41579FD6}"/>
              </a:ext>
            </a:extLst>
          </p:cNvPr>
          <p:cNvSpPr/>
          <p:nvPr/>
        </p:nvSpPr>
        <p:spPr>
          <a:xfrm>
            <a:off x="2949159" y="1429534"/>
            <a:ext cx="1107996" cy="369332"/>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800" b="0" i="0" u="none" strike="noStrike" kern="1200" cap="none" spc="0" baseline="0">
                <a:solidFill>
                  <a:schemeClr val="tx1"/>
                </a:solidFill>
                <a:latin typeface="微软雅黑" panose="020B0503020204020204" pitchFamily="34" charset="-122"/>
                <a:ea typeface="微软雅黑" panose="020B0503020204020204" pitchFamily="34" charset="-122"/>
                <a:cs typeface="Lucida Sans Unicode" panose="020B0602030504020204" charset="0"/>
              </a:rPr>
              <a:t>卓越企业</a:t>
            </a:r>
          </a:p>
        </p:txBody>
      </p:sp>
      <p:sp>
        <p:nvSpPr>
          <p:cNvPr id="34" name="矩形">
            <a:extLst>
              <a:ext uri="{FF2B5EF4-FFF2-40B4-BE49-F238E27FC236}">
                <a16:creationId xmlns:a16="http://schemas.microsoft.com/office/drawing/2014/main" id="{E3B19040-2805-4336-91B1-6C4BFF7C2F3B}"/>
              </a:ext>
            </a:extLst>
          </p:cNvPr>
          <p:cNvSpPr/>
          <p:nvPr/>
        </p:nvSpPr>
        <p:spPr>
          <a:xfrm>
            <a:off x="7535754" y="1323298"/>
            <a:ext cx="1107996" cy="369332"/>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800" b="0" i="0" u="none" strike="noStrike" kern="1200" cap="none" spc="0" baseline="0">
                <a:solidFill>
                  <a:schemeClr val="tx1"/>
                </a:solidFill>
                <a:latin typeface="微软雅黑" panose="020B0503020204020204" pitchFamily="34" charset="-122"/>
                <a:ea typeface="微软雅黑" panose="020B0503020204020204" pitchFamily="34" charset="-122"/>
                <a:cs typeface="Lucida Sans Unicode" panose="020B0602030504020204" charset="0"/>
              </a:rPr>
              <a:t>一般企业</a:t>
            </a:r>
          </a:p>
        </p:txBody>
      </p:sp>
      <p:sp>
        <p:nvSpPr>
          <p:cNvPr id="35" name="矩形">
            <a:extLst>
              <a:ext uri="{FF2B5EF4-FFF2-40B4-BE49-F238E27FC236}">
                <a16:creationId xmlns:a16="http://schemas.microsoft.com/office/drawing/2014/main" id="{FACCC230-9C99-486B-A453-C92BA87D0D94}"/>
              </a:ext>
            </a:extLst>
          </p:cNvPr>
          <p:cNvSpPr/>
          <p:nvPr/>
        </p:nvSpPr>
        <p:spPr>
          <a:xfrm>
            <a:off x="1631643" y="5365038"/>
            <a:ext cx="9002015" cy="576064"/>
          </a:xfrm>
          <a:prstGeom prst="rect">
            <a:avLst/>
          </a:prstGeom>
          <a:solidFill>
            <a:srgbClr val="FF5D5D"/>
          </a:solidFill>
          <a:ln w="54999"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rgbClr val="FFFFFF"/>
                </a:solidFill>
                <a:latin typeface="微软雅黑" panose="020B0503020204020204" pitchFamily="34" charset="-122"/>
                <a:ea typeface="微软雅黑" panose="020B0503020204020204" pitchFamily="34" charset="-122"/>
                <a:cs typeface="Lucida Sans Unicode" panose="020B0602030504020204" charset="0"/>
              </a:rPr>
              <a:t>一般企业看决策层  优秀企业看中层  卓越企业看基层！</a:t>
            </a:r>
          </a:p>
        </p:txBody>
      </p:sp>
      <p:sp>
        <p:nvSpPr>
          <p:cNvPr id="36" name="右箭头">
            <a:extLst>
              <a:ext uri="{FF2B5EF4-FFF2-40B4-BE49-F238E27FC236}">
                <a16:creationId xmlns:a16="http://schemas.microsoft.com/office/drawing/2014/main" id="{7A02B1B1-C012-4E81-ADFD-5EAA00B6B273}"/>
              </a:ext>
            </a:extLst>
          </p:cNvPr>
          <p:cNvSpPr/>
          <p:nvPr/>
        </p:nvSpPr>
        <p:spPr>
          <a:xfrm flipH="1">
            <a:off x="10480114" y="3882317"/>
            <a:ext cx="495027" cy="373154"/>
          </a:xfrm>
          <a:prstGeom prst="rightArrow">
            <a:avLst>
              <a:gd name="adj1" fmla="val 50000"/>
              <a:gd name="adj2" fmla="val 48749"/>
            </a:avLst>
          </a:prstGeom>
          <a:solidFill>
            <a:srgbClr val="FF5D5D"/>
          </a:solidFill>
          <a:ln w="54999" cap="flat" cmpd="thickThin">
            <a:noFill/>
            <a:prstDash val="solid"/>
            <a:round/>
          </a:ln>
        </p:spPr>
        <p:txBody>
          <a:bodyPr/>
          <a:lstStyle/>
          <a:p>
            <a:endParaRPr lang="zh-CN" altLang="en-US" dirty="0"/>
          </a:p>
        </p:txBody>
      </p:sp>
    </p:spTree>
    <p:extLst>
      <p:ext uri="{BB962C8B-B14F-4D97-AF65-F5344CB8AC3E}">
        <p14:creationId xmlns:p14="http://schemas.microsoft.com/office/powerpoint/2010/main" val="4186542333"/>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班组安全管理的注意事项</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06" name="矩形">
            <a:extLst>
              <a:ext uri="{FF2B5EF4-FFF2-40B4-BE49-F238E27FC236}">
                <a16:creationId xmlns:a16="http://schemas.microsoft.com/office/drawing/2014/main" id="{69C9F78C-D032-43A4-82DE-850E3AA27DFA}"/>
              </a:ext>
            </a:extLst>
          </p:cNvPr>
          <p:cNvSpPr/>
          <p:nvPr/>
        </p:nvSpPr>
        <p:spPr>
          <a:xfrm>
            <a:off x="1657671" y="1166911"/>
            <a:ext cx="2028957" cy="693737"/>
          </a:xfrm>
          <a:prstGeom prst="rect">
            <a:avLst/>
          </a:prstGeom>
          <a:noFill/>
          <a:ln w="9525" cap="flat" cmpd="sng">
            <a:noFill/>
            <a:prstDash val="solid"/>
            <a:round/>
          </a:ln>
        </p:spPr>
        <p:txBody>
          <a:bodyPr vert="horz" wrap="square" lIns="91440" tIns="45720" rIns="91440" bIns="45720" anchor="ctr" anchorCtr="0"/>
          <a:lstStyle>
            <a:lvl1pPr/>
            <a:lvl2pPr/>
            <a:lvl3pPr/>
            <a:lvl4pPr/>
            <a:lvl5pPr/>
            <a:lvl6pPr/>
            <a:lvl7pPr/>
            <a:lvl8pPr/>
            <a:lvl9pPr/>
          </a:lstStyle>
          <a:p>
            <a:r>
              <a:rPr lang="zh-CN" altLang="en-US" sz="24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四不伤害漫画</a:t>
            </a:r>
          </a:p>
        </p:txBody>
      </p:sp>
      <p:sp>
        <p:nvSpPr>
          <p:cNvPr id="18" name="comments-bubbles_49892">
            <a:extLst>
              <a:ext uri="{FF2B5EF4-FFF2-40B4-BE49-F238E27FC236}">
                <a16:creationId xmlns:a16="http://schemas.microsoft.com/office/drawing/2014/main" id="{FF8C5B60-8FE5-42BA-97DA-8AB63301A16F}"/>
              </a:ext>
            </a:extLst>
          </p:cNvPr>
          <p:cNvSpPr>
            <a:spLocks noChangeAspect="1"/>
          </p:cNvSpPr>
          <p:nvPr/>
        </p:nvSpPr>
        <p:spPr bwMode="auto">
          <a:xfrm>
            <a:off x="999600" y="1284839"/>
            <a:ext cx="530169" cy="483624"/>
          </a:xfrm>
          <a:custGeom>
            <a:avLst/>
            <a:gdLst>
              <a:gd name="connsiteX0" fmla="*/ 519031 w 606477"/>
              <a:gd name="connsiteY0" fmla="*/ 192996 h 553233"/>
              <a:gd name="connsiteX1" fmla="*/ 508630 w 606477"/>
              <a:gd name="connsiteY1" fmla="*/ 236481 h 553233"/>
              <a:gd name="connsiteX2" fmla="*/ 507609 w 606477"/>
              <a:gd name="connsiteY2" fmla="*/ 243992 h 553233"/>
              <a:gd name="connsiteX3" fmla="*/ 507516 w 606477"/>
              <a:gd name="connsiteY3" fmla="*/ 246124 h 553233"/>
              <a:gd name="connsiteX4" fmla="*/ 494051 w 606477"/>
              <a:gd name="connsiteY4" fmla="*/ 248813 h 553233"/>
              <a:gd name="connsiteX5" fmla="*/ 504916 w 606477"/>
              <a:gd name="connsiteY5" fmla="*/ 208758 h 553233"/>
              <a:gd name="connsiteX6" fmla="*/ 519031 w 606477"/>
              <a:gd name="connsiteY6" fmla="*/ 192996 h 553233"/>
              <a:gd name="connsiteX7" fmla="*/ 87242 w 606477"/>
              <a:gd name="connsiteY7" fmla="*/ 192996 h 553233"/>
              <a:gd name="connsiteX8" fmla="*/ 101345 w 606477"/>
              <a:gd name="connsiteY8" fmla="*/ 208951 h 553233"/>
              <a:gd name="connsiteX9" fmla="*/ 112293 w 606477"/>
              <a:gd name="connsiteY9" fmla="*/ 249025 h 553233"/>
              <a:gd name="connsiteX10" fmla="*/ 98747 w 606477"/>
              <a:gd name="connsiteY10" fmla="*/ 246242 h 553233"/>
              <a:gd name="connsiteX11" fmla="*/ 98654 w 606477"/>
              <a:gd name="connsiteY11" fmla="*/ 244016 h 553233"/>
              <a:gd name="connsiteX12" fmla="*/ 97634 w 606477"/>
              <a:gd name="connsiteY12" fmla="*/ 236502 h 553233"/>
              <a:gd name="connsiteX13" fmla="*/ 87242 w 606477"/>
              <a:gd name="connsiteY13" fmla="*/ 192996 h 553233"/>
              <a:gd name="connsiteX14" fmla="*/ 303197 w 606477"/>
              <a:gd name="connsiteY14" fmla="*/ 182066 h 553233"/>
              <a:gd name="connsiteX15" fmla="*/ 303197 w 606477"/>
              <a:gd name="connsiteY15" fmla="*/ 318709 h 553233"/>
              <a:gd name="connsiteX16" fmla="*/ 310345 w 606477"/>
              <a:gd name="connsiteY16" fmla="*/ 315557 h 553233"/>
              <a:gd name="connsiteX17" fmla="*/ 335223 w 606477"/>
              <a:gd name="connsiteY17" fmla="*/ 304340 h 553233"/>
              <a:gd name="connsiteX18" fmla="*/ 401040 w 606477"/>
              <a:gd name="connsiteY18" fmla="*/ 250295 h 553233"/>
              <a:gd name="connsiteX19" fmla="*/ 421091 w 606477"/>
              <a:gd name="connsiteY19" fmla="*/ 199495 h 553233"/>
              <a:gd name="connsiteX20" fmla="*/ 421648 w 606477"/>
              <a:gd name="connsiteY20" fmla="*/ 182066 h 553233"/>
              <a:gd name="connsiteX21" fmla="*/ 57040 w 606477"/>
              <a:gd name="connsiteY21" fmla="*/ 171262 h 553233"/>
              <a:gd name="connsiteX22" fmla="*/ 71442 w 606477"/>
              <a:gd name="connsiteY22" fmla="*/ 187209 h 553233"/>
              <a:gd name="connsiteX23" fmla="*/ 83149 w 606477"/>
              <a:gd name="connsiteY23" fmla="*/ 248125 h 553233"/>
              <a:gd name="connsiteX24" fmla="*/ 82777 w 606477"/>
              <a:gd name="connsiteY24" fmla="*/ 248681 h 553233"/>
              <a:gd name="connsiteX25" fmla="*/ 74229 w 606477"/>
              <a:gd name="connsiteY25" fmla="*/ 252575 h 553233"/>
              <a:gd name="connsiteX26" fmla="*/ 68190 w 606477"/>
              <a:gd name="connsiteY26" fmla="*/ 257211 h 553233"/>
              <a:gd name="connsiteX27" fmla="*/ 68097 w 606477"/>
              <a:gd name="connsiteY27" fmla="*/ 252112 h 553233"/>
              <a:gd name="connsiteX28" fmla="*/ 60664 w 606477"/>
              <a:gd name="connsiteY28" fmla="*/ 187209 h 553233"/>
              <a:gd name="connsiteX29" fmla="*/ 57040 w 606477"/>
              <a:gd name="connsiteY29" fmla="*/ 171262 h 553233"/>
              <a:gd name="connsiteX30" fmla="*/ 549233 w 606477"/>
              <a:gd name="connsiteY30" fmla="*/ 171121 h 553233"/>
              <a:gd name="connsiteX31" fmla="*/ 545702 w 606477"/>
              <a:gd name="connsiteY31" fmla="*/ 187072 h 553233"/>
              <a:gd name="connsiteX32" fmla="*/ 538269 w 606477"/>
              <a:gd name="connsiteY32" fmla="*/ 251991 h 553233"/>
              <a:gd name="connsiteX33" fmla="*/ 538083 w 606477"/>
              <a:gd name="connsiteY33" fmla="*/ 256999 h 553233"/>
              <a:gd name="connsiteX34" fmla="*/ 532044 w 606477"/>
              <a:gd name="connsiteY34" fmla="*/ 252455 h 553233"/>
              <a:gd name="connsiteX35" fmla="*/ 523496 w 606477"/>
              <a:gd name="connsiteY35" fmla="*/ 248467 h 553233"/>
              <a:gd name="connsiteX36" fmla="*/ 523124 w 606477"/>
              <a:gd name="connsiteY36" fmla="*/ 248003 h 553233"/>
              <a:gd name="connsiteX37" fmla="*/ 534924 w 606477"/>
              <a:gd name="connsiteY37" fmla="*/ 187072 h 553233"/>
              <a:gd name="connsiteX38" fmla="*/ 549233 w 606477"/>
              <a:gd name="connsiteY38" fmla="*/ 171121 h 553233"/>
              <a:gd name="connsiteX39" fmla="*/ 585773 w 606477"/>
              <a:gd name="connsiteY39" fmla="*/ 154059 h 553233"/>
              <a:gd name="connsiteX40" fmla="*/ 598553 w 606477"/>
              <a:gd name="connsiteY40" fmla="*/ 158937 h 553233"/>
              <a:gd name="connsiteX41" fmla="*/ 606354 w 606477"/>
              <a:gd name="connsiteY41" fmla="*/ 178957 h 553233"/>
              <a:gd name="connsiteX42" fmla="*/ 590660 w 606477"/>
              <a:gd name="connsiteY42" fmla="*/ 331337 h 553233"/>
              <a:gd name="connsiteX43" fmla="*/ 589731 w 606477"/>
              <a:gd name="connsiteY43" fmla="*/ 336899 h 553233"/>
              <a:gd name="connsiteX44" fmla="*/ 564472 w 606477"/>
              <a:gd name="connsiteY44" fmla="*/ 385931 h 553233"/>
              <a:gd name="connsiteX45" fmla="*/ 474113 w 606477"/>
              <a:gd name="connsiteY45" fmla="*/ 494561 h 553233"/>
              <a:gd name="connsiteX46" fmla="*/ 472349 w 606477"/>
              <a:gd name="connsiteY46" fmla="*/ 544613 h 553233"/>
              <a:gd name="connsiteX47" fmla="*/ 464362 w 606477"/>
              <a:gd name="connsiteY47" fmla="*/ 552770 h 553233"/>
              <a:gd name="connsiteX48" fmla="*/ 369268 w 606477"/>
              <a:gd name="connsiteY48" fmla="*/ 553233 h 553233"/>
              <a:gd name="connsiteX49" fmla="*/ 361096 w 606477"/>
              <a:gd name="connsiteY49" fmla="*/ 545262 h 553233"/>
              <a:gd name="connsiteX50" fmla="*/ 357753 w 606477"/>
              <a:gd name="connsiteY50" fmla="*/ 484551 h 553233"/>
              <a:gd name="connsiteX51" fmla="*/ 356731 w 606477"/>
              <a:gd name="connsiteY51" fmla="*/ 466755 h 553233"/>
              <a:gd name="connsiteX52" fmla="*/ 357195 w 606477"/>
              <a:gd name="connsiteY52" fmla="*/ 456374 h 553233"/>
              <a:gd name="connsiteX53" fmla="*/ 419044 w 606477"/>
              <a:gd name="connsiteY53" fmla="*/ 364149 h 553233"/>
              <a:gd name="connsiteX54" fmla="*/ 434460 w 606477"/>
              <a:gd name="connsiteY54" fmla="*/ 349226 h 553233"/>
              <a:gd name="connsiteX55" fmla="*/ 490736 w 606477"/>
              <a:gd name="connsiteY55" fmla="*/ 277022 h 553233"/>
              <a:gd name="connsiteX56" fmla="*/ 521011 w 606477"/>
              <a:gd name="connsiteY56" fmla="*/ 270348 h 553233"/>
              <a:gd name="connsiteX57" fmla="*/ 529183 w 606477"/>
              <a:gd name="connsiteY57" fmla="*/ 300565 h 553233"/>
              <a:gd name="connsiteX58" fmla="*/ 475135 w 606477"/>
              <a:gd name="connsiteY58" fmla="*/ 388619 h 553233"/>
              <a:gd name="connsiteX59" fmla="*/ 477364 w 606477"/>
              <a:gd name="connsiteY59" fmla="*/ 396961 h 553233"/>
              <a:gd name="connsiteX60" fmla="*/ 485164 w 606477"/>
              <a:gd name="connsiteY60" fmla="*/ 395107 h 553233"/>
              <a:gd name="connsiteX61" fmla="*/ 487393 w 606477"/>
              <a:gd name="connsiteY61" fmla="*/ 391770 h 553233"/>
              <a:gd name="connsiteX62" fmla="*/ 548685 w 606477"/>
              <a:gd name="connsiteY62" fmla="*/ 291759 h 553233"/>
              <a:gd name="connsiteX63" fmla="*/ 554999 w 606477"/>
              <a:gd name="connsiteY63" fmla="*/ 266826 h 553233"/>
              <a:gd name="connsiteX64" fmla="*/ 555185 w 606477"/>
              <a:gd name="connsiteY64" fmla="*/ 262192 h 553233"/>
              <a:gd name="connsiteX65" fmla="*/ 562429 w 606477"/>
              <a:gd name="connsiteY65" fmla="*/ 193602 h 553233"/>
              <a:gd name="connsiteX66" fmla="*/ 572087 w 606477"/>
              <a:gd name="connsiteY66" fmla="*/ 160512 h 553233"/>
              <a:gd name="connsiteX67" fmla="*/ 585773 w 606477"/>
              <a:gd name="connsiteY67" fmla="*/ 154059 h 553233"/>
              <a:gd name="connsiteX68" fmla="*/ 20577 w 606477"/>
              <a:gd name="connsiteY68" fmla="*/ 153894 h 553233"/>
              <a:gd name="connsiteX69" fmla="*/ 34340 w 606477"/>
              <a:gd name="connsiteY69" fmla="*/ 160394 h 553233"/>
              <a:gd name="connsiteX70" fmla="*/ 43996 w 606477"/>
              <a:gd name="connsiteY70" fmla="*/ 193488 h 553233"/>
              <a:gd name="connsiteX71" fmla="*/ 51144 w 606477"/>
              <a:gd name="connsiteY71" fmla="*/ 262086 h 553233"/>
              <a:gd name="connsiteX72" fmla="*/ 51423 w 606477"/>
              <a:gd name="connsiteY72" fmla="*/ 266628 h 553233"/>
              <a:gd name="connsiteX73" fmla="*/ 57736 w 606477"/>
              <a:gd name="connsiteY73" fmla="*/ 291657 h 553233"/>
              <a:gd name="connsiteX74" fmla="*/ 119010 w 606477"/>
              <a:gd name="connsiteY74" fmla="*/ 391587 h 553233"/>
              <a:gd name="connsiteX75" fmla="*/ 121238 w 606477"/>
              <a:gd name="connsiteY75" fmla="*/ 394924 h 553233"/>
              <a:gd name="connsiteX76" fmla="*/ 129037 w 606477"/>
              <a:gd name="connsiteY76" fmla="*/ 396778 h 553233"/>
              <a:gd name="connsiteX77" fmla="*/ 131265 w 606477"/>
              <a:gd name="connsiteY77" fmla="*/ 388528 h 553233"/>
              <a:gd name="connsiteX78" fmla="*/ 77139 w 606477"/>
              <a:gd name="connsiteY78" fmla="*/ 300371 h 553233"/>
              <a:gd name="connsiteX79" fmla="*/ 85309 w 606477"/>
              <a:gd name="connsiteY79" fmla="*/ 270243 h 553233"/>
              <a:gd name="connsiteX80" fmla="*/ 115668 w 606477"/>
              <a:gd name="connsiteY80" fmla="*/ 276918 h 553233"/>
              <a:gd name="connsiteX81" fmla="*/ 171835 w 606477"/>
              <a:gd name="connsiteY81" fmla="*/ 349131 h 553233"/>
              <a:gd name="connsiteX82" fmla="*/ 187340 w 606477"/>
              <a:gd name="connsiteY82" fmla="*/ 364055 h 553233"/>
              <a:gd name="connsiteX83" fmla="*/ 249078 w 606477"/>
              <a:gd name="connsiteY83" fmla="*/ 456291 h 553233"/>
              <a:gd name="connsiteX84" fmla="*/ 249542 w 606477"/>
              <a:gd name="connsiteY84" fmla="*/ 466674 h 553233"/>
              <a:gd name="connsiteX85" fmla="*/ 248614 w 606477"/>
              <a:gd name="connsiteY85" fmla="*/ 484472 h 553233"/>
              <a:gd name="connsiteX86" fmla="*/ 245271 w 606477"/>
              <a:gd name="connsiteY86" fmla="*/ 545097 h 553233"/>
              <a:gd name="connsiteX87" fmla="*/ 237102 w 606477"/>
              <a:gd name="connsiteY87" fmla="*/ 553162 h 553233"/>
              <a:gd name="connsiteX88" fmla="*/ 142034 w 606477"/>
              <a:gd name="connsiteY88" fmla="*/ 552699 h 553233"/>
              <a:gd name="connsiteX89" fmla="*/ 133957 w 606477"/>
              <a:gd name="connsiteY89" fmla="*/ 544541 h 553233"/>
              <a:gd name="connsiteX90" fmla="*/ 132193 w 606477"/>
              <a:gd name="connsiteY90" fmla="*/ 494483 h 553233"/>
              <a:gd name="connsiteX91" fmla="*/ 41860 w 606477"/>
              <a:gd name="connsiteY91" fmla="*/ 385840 h 553233"/>
              <a:gd name="connsiteX92" fmla="*/ 16608 w 606477"/>
              <a:gd name="connsiteY92" fmla="*/ 336709 h 553233"/>
              <a:gd name="connsiteX93" fmla="*/ 15865 w 606477"/>
              <a:gd name="connsiteY93" fmla="*/ 331054 h 553233"/>
              <a:gd name="connsiteX94" fmla="*/ 175 w 606477"/>
              <a:gd name="connsiteY94" fmla="*/ 178656 h 553233"/>
              <a:gd name="connsiteX95" fmla="*/ 7788 w 606477"/>
              <a:gd name="connsiteY95" fmla="*/ 158726 h 553233"/>
              <a:gd name="connsiteX96" fmla="*/ 20577 w 606477"/>
              <a:gd name="connsiteY96" fmla="*/ 153894 h 553233"/>
              <a:gd name="connsiteX97" fmla="*/ 303197 w 606477"/>
              <a:gd name="connsiteY97" fmla="*/ 40696 h 553233"/>
              <a:gd name="connsiteX98" fmla="*/ 184559 w 606477"/>
              <a:gd name="connsiteY98" fmla="*/ 87325 h 553233"/>
              <a:gd name="connsiteX99" fmla="*/ 184466 w 606477"/>
              <a:gd name="connsiteY99" fmla="*/ 115321 h 553233"/>
              <a:gd name="connsiteX100" fmla="*/ 184559 w 606477"/>
              <a:gd name="connsiteY100" fmla="*/ 181974 h 553233"/>
              <a:gd name="connsiteX101" fmla="*/ 303197 w 606477"/>
              <a:gd name="connsiteY101" fmla="*/ 181974 h 553233"/>
              <a:gd name="connsiteX102" fmla="*/ 303382 w 606477"/>
              <a:gd name="connsiteY102" fmla="*/ 0 h 553233"/>
              <a:gd name="connsiteX103" fmla="*/ 321020 w 606477"/>
              <a:gd name="connsiteY103" fmla="*/ 6953 h 553233"/>
              <a:gd name="connsiteX104" fmla="*/ 405496 w 606477"/>
              <a:gd name="connsiteY104" fmla="*/ 46536 h 553233"/>
              <a:gd name="connsiteX105" fmla="*/ 429632 w 606477"/>
              <a:gd name="connsiteY105" fmla="*/ 50244 h 553233"/>
              <a:gd name="connsiteX106" fmla="*/ 435944 w 606477"/>
              <a:gd name="connsiteY106" fmla="*/ 50986 h 553233"/>
              <a:gd name="connsiteX107" fmla="*/ 459523 w 606477"/>
              <a:gd name="connsiteY107" fmla="*/ 77035 h 553233"/>
              <a:gd name="connsiteX108" fmla="*/ 459523 w 606477"/>
              <a:gd name="connsiteY108" fmla="*/ 151197 h 553233"/>
              <a:gd name="connsiteX109" fmla="*/ 458781 w 606477"/>
              <a:gd name="connsiteY109" fmla="*/ 201256 h 553233"/>
              <a:gd name="connsiteX110" fmla="*/ 431303 w 606477"/>
              <a:gd name="connsiteY110" fmla="*/ 272822 h 553233"/>
              <a:gd name="connsiteX111" fmla="*/ 352582 w 606477"/>
              <a:gd name="connsiteY111" fmla="*/ 337713 h 553233"/>
              <a:gd name="connsiteX112" fmla="*/ 325476 w 606477"/>
              <a:gd name="connsiteY112" fmla="*/ 350042 h 553233"/>
              <a:gd name="connsiteX113" fmla="*/ 314522 w 606477"/>
              <a:gd name="connsiteY113" fmla="*/ 354770 h 553233"/>
              <a:gd name="connsiteX114" fmla="*/ 303197 w 606477"/>
              <a:gd name="connsiteY114" fmla="*/ 357273 h 553233"/>
              <a:gd name="connsiteX115" fmla="*/ 294285 w 606477"/>
              <a:gd name="connsiteY115" fmla="*/ 355883 h 553233"/>
              <a:gd name="connsiteX116" fmla="*/ 191429 w 606477"/>
              <a:gd name="connsiteY116" fmla="*/ 292196 h 553233"/>
              <a:gd name="connsiteX117" fmla="*/ 150955 w 606477"/>
              <a:gd name="connsiteY117" fmla="*/ 222392 h 553233"/>
              <a:gd name="connsiteX118" fmla="*/ 147056 w 606477"/>
              <a:gd name="connsiteY118" fmla="*/ 190224 h 553233"/>
              <a:gd name="connsiteX119" fmla="*/ 146963 w 606477"/>
              <a:gd name="connsiteY119" fmla="*/ 115228 h 553233"/>
              <a:gd name="connsiteX120" fmla="*/ 147056 w 606477"/>
              <a:gd name="connsiteY120" fmla="*/ 78148 h 553233"/>
              <a:gd name="connsiteX121" fmla="*/ 173048 w 606477"/>
              <a:gd name="connsiteY121" fmla="*/ 50615 h 553233"/>
              <a:gd name="connsiteX122" fmla="*/ 285930 w 606477"/>
              <a:gd name="connsiteY122" fmla="*/ 6953 h 553233"/>
              <a:gd name="connsiteX123" fmla="*/ 303382 w 606477"/>
              <a:gd name="connsiteY123" fmla="*/ 0 h 55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06477" h="553233">
                <a:moveTo>
                  <a:pt x="519031" y="192996"/>
                </a:moveTo>
                <a:cubicBezTo>
                  <a:pt x="516524" y="204493"/>
                  <a:pt x="510116" y="225355"/>
                  <a:pt x="508630" y="236481"/>
                </a:cubicBezTo>
                <a:lnTo>
                  <a:pt x="507609" y="243992"/>
                </a:lnTo>
                <a:cubicBezTo>
                  <a:pt x="507516" y="244733"/>
                  <a:pt x="507516" y="245383"/>
                  <a:pt x="507516" y="246124"/>
                </a:cubicBezTo>
                <a:cubicBezTo>
                  <a:pt x="502966" y="246402"/>
                  <a:pt x="498323" y="247237"/>
                  <a:pt x="494051" y="248813"/>
                </a:cubicBezTo>
                <a:cubicBezTo>
                  <a:pt x="495630" y="238614"/>
                  <a:pt x="502409" y="218308"/>
                  <a:pt x="504916" y="208758"/>
                </a:cubicBezTo>
                <a:cubicBezTo>
                  <a:pt x="506866" y="201155"/>
                  <a:pt x="511323" y="195592"/>
                  <a:pt x="519031" y="192996"/>
                </a:cubicBezTo>
                <a:close/>
                <a:moveTo>
                  <a:pt x="87242" y="192996"/>
                </a:moveTo>
                <a:cubicBezTo>
                  <a:pt x="94943" y="195593"/>
                  <a:pt x="99396" y="201159"/>
                  <a:pt x="101345" y="208951"/>
                </a:cubicBezTo>
                <a:cubicBezTo>
                  <a:pt x="103943" y="218413"/>
                  <a:pt x="110809" y="238728"/>
                  <a:pt x="112293" y="249025"/>
                </a:cubicBezTo>
                <a:cubicBezTo>
                  <a:pt x="107932" y="247355"/>
                  <a:pt x="103386" y="246428"/>
                  <a:pt x="98747" y="246242"/>
                </a:cubicBezTo>
                <a:cubicBezTo>
                  <a:pt x="98747" y="245500"/>
                  <a:pt x="98747" y="244758"/>
                  <a:pt x="98654" y="244016"/>
                </a:cubicBezTo>
                <a:lnTo>
                  <a:pt x="97634" y="236502"/>
                </a:lnTo>
                <a:cubicBezTo>
                  <a:pt x="96149" y="225370"/>
                  <a:pt x="89747" y="204499"/>
                  <a:pt x="87242" y="192996"/>
                </a:cubicBezTo>
                <a:close/>
                <a:moveTo>
                  <a:pt x="303197" y="182066"/>
                </a:moveTo>
                <a:lnTo>
                  <a:pt x="303197" y="318709"/>
                </a:lnTo>
                <a:cubicBezTo>
                  <a:pt x="305610" y="317597"/>
                  <a:pt x="308024" y="316577"/>
                  <a:pt x="310345" y="315557"/>
                </a:cubicBezTo>
                <a:cubicBezTo>
                  <a:pt x="318607" y="312035"/>
                  <a:pt x="327054" y="308419"/>
                  <a:pt x="335223" y="304340"/>
                </a:cubicBezTo>
                <a:cubicBezTo>
                  <a:pt x="363536" y="289601"/>
                  <a:pt x="385259" y="271802"/>
                  <a:pt x="401040" y="250295"/>
                </a:cubicBezTo>
                <a:cubicBezTo>
                  <a:pt x="413851" y="233516"/>
                  <a:pt x="420349" y="217108"/>
                  <a:pt x="421091" y="199495"/>
                </a:cubicBezTo>
                <a:cubicBezTo>
                  <a:pt x="421463" y="193840"/>
                  <a:pt x="421463" y="187907"/>
                  <a:pt x="421648" y="182066"/>
                </a:cubicBezTo>
                <a:close/>
                <a:moveTo>
                  <a:pt x="57040" y="171262"/>
                </a:moveTo>
                <a:cubicBezTo>
                  <a:pt x="64845" y="173765"/>
                  <a:pt x="69305" y="179421"/>
                  <a:pt x="71442" y="187209"/>
                </a:cubicBezTo>
                <a:cubicBezTo>
                  <a:pt x="75530" y="202693"/>
                  <a:pt x="81105" y="232456"/>
                  <a:pt x="83149" y="248125"/>
                </a:cubicBezTo>
                <a:cubicBezTo>
                  <a:pt x="83056" y="248310"/>
                  <a:pt x="82963" y="248403"/>
                  <a:pt x="82777" y="248681"/>
                </a:cubicBezTo>
                <a:cubicBezTo>
                  <a:pt x="79990" y="249608"/>
                  <a:pt x="77017" y="250906"/>
                  <a:pt x="74229" y="252575"/>
                </a:cubicBezTo>
                <a:cubicBezTo>
                  <a:pt x="71999" y="253966"/>
                  <a:pt x="70048" y="255542"/>
                  <a:pt x="68190" y="257211"/>
                </a:cubicBezTo>
                <a:cubicBezTo>
                  <a:pt x="68190" y="255449"/>
                  <a:pt x="68097" y="253873"/>
                  <a:pt x="68097" y="252112"/>
                </a:cubicBezTo>
                <a:cubicBezTo>
                  <a:pt x="67818" y="235515"/>
                  <a:pt x="63637" y="204362"/>
                  <a:pt x="60664" y="187209"/>
                </a:cubicBezTo>
                <a:cubicBezTo>
                  <a:pt x="59734" y="182017"/>
                  <a:pt x="58619" y="176732"/>
                  <a:pt x="57040" y="171262"/>
                </a:cubicBezTo>
                <a:close/>
                <a:moveTo>
                  <a:pt x="549233" y="171121"/>
                </a:moveTo>
                <a:cubicBezTo>
                  <a:pt x="547561" y="176407"/>
                  <a:pt x="546539" y="181879"/>
                  <a:pt x="545702" y="187072"/>
                </a:cubicBezTo>
                <a:cubicBezTo>
                  <a:pt x="542822" y="204322"/>
                  <a:pt x="538641" y="235391"/>
                  <a:pt x="538269" y="251991"/>
                </a:cubicBezTo>
                <a:cubicBezTo>
                  <a:pt x="538269" y="253660"/>
                  <a:pt x="538083" y="255330"/>
                  <a:pt x="538083" y="256999"/>
                </a:cubicBezTo>
                <a:cubicBezTo>
                  <a:pt x="536225" y="255330"/>
                  <a:pt x="534274" y="253846"/>
                  <a:pt x="532044" y="252455"/>
                </a:cubicBezTo>
                <a:cubicBezTo>
                  <a:pt x="529349" y="250878"/>
                  <a:pt x="526469" y="249487"/>
                  <a:pt x="523496" y="248467"/>
                </a:cubicBezTo>
                <a:cubicBezTo>
                  <a:pt x="523403" y="248374"/>
                  <a:pt x="523217" y="248281"/>
                  <a:pt x="523124" y="248003"/>
                </a:cubicBezTo>
                <a:cubicBezTo>
                  <a:pt x="525261" y="232145"/>
                  <a:pt x="530836" y="202375"/>
                  <a:pt x="534924" y="187072"/>
                </a:cubicBezTo>
                <a:cubicBezTo>
                  <a:pt x="536968" y="179375"/>
                  <a:pt x="541428" y="173718"/>
                  <a:pt x="549233" y="171121"/>
                </a:cubicBezTo>
                <a:close/>
                <a:moveTo>
                  <a:pt x="585773" y="154059"/>
                </a:moveTo>
                <a:cubicBezTo>
                  <a:pt x="590474" y="154117"/>
                  <a:pt x="595024" y="156063"/>
                  <a:pt x="598553" y="158937"/>
                </a:cubicBezTo>
                <a:cubicBezTo>
                  <a:pt x="604497" y="163756"/>
                  <a:pt x="607097" y="171357"/>
                  <a:pt x="606354" y="178957"/>
                </a:cubicBezTo>
                <a:lnTo>
                  <a:pt x="590660" y="331337"/>
                </a:lnTo>
                <a:lnTo>
                  <a:pt x="589731" y="336899"/>
                </a:lnTo>
                <a:cubicBezTo>
                  <a:pt x="586945" y="355900"/>
                  <a:pt x="577844" y="371842"/>
                  <a:pt x="564472" y="385931"/>
                </a:cubicBezTo>
                <a:lnTo>
                  <a:pt x="474113" y="494561"/>
                </a:lnTo>
                <a:lnTo>
                  <a:pt x="472349" y="544613"/>
                </a:lnTo>
                <a:cubicBezTo>
                  <a:pt x="472349" y="549062"/>
                  <a:pt x="468820" y="552770"/>
                  <a:pt x="464362" y="552770"/>
                </a:cubicBezTo>
                <a:lnTo>
                  <a:pt x="369268" y="553233"/>
                </a:lnTo>
                <a:cubicBezTo>
                  <a:pt x="364810" y="553233"/>
                  <a:pt x="361096" y="549711"/>
                  <a:pt x="361096" y="545262"/>
                </a:cubicBezTo>
                <a:lnTo>
                  <a:pt x="357753" y="484551"/>
                </a:lnTo>
                <a:cubicBezTo>
                  <a:pt x="356824" y="478156"/>
                  <a:pt x="356731" y="471853"/>
                  <a:pt x="356731" y="466755"/>
                </a:cubicBezTo>
                <a:cubicBezTo>
                  <a:pt x="356824" y="460545"/>
                  <a:pt x="357195" y="456374"/>
                  <a:pt x="357195" y="456374"/>
                </a:cubicBezTo>
                <a:cubicBezTo>
                  <a:pt x="361653" y="437465"/>
                  <a:pt x="368339" y="400483"/>
                  <a:pt x="419044" y="364149"/>
                </a:cubicBezTo>
                <a:cubicBezTo>
                  <a:pt x="423873" y="360719"/>
                  <a:pt x="430745" y="353953"/>
                  <a:pt x="434460" y="349226"/>
                </a:cubicBezTo>
                <a:lnTo>
                  <a:pt x="490736" y="277022"/>
                </a:lnTo>
                <a:cubicBezTo>
                  <a:pt x="496494" y="267197"/>
                  <a:pt x="510424" y="263860"/>
                  <a:pt x="521011" y="270348"/>
                </a:cubicBezTo>
                <a:cubicBezTo>
                  <a:pt x="531690" y="276929"/>
                  <a:pt x="535033" y="290740"/>
                  <a:pt x="529183" y="300565"/>
                </a:cubicBezTo>
                <a:lnTo>
                  <a:pt x="475135" y="388619"/>
                </a:lnTo>
                <a:cubicBezTo>
                  <a:pt x="473370" y="391492"/>
                  <a:pt x="474392" y="395292"/>
                  <a:pt x="477364" y="396961"/>
                </a:cubicBezTo>
                <a:cubicBezTo>
                  <a:pt x="480057" y="398444"/>
                  <a:pt x="483400" y="397517"/>
                  <a:pt x="485164" y="395107"/>
                </a:cubicBezTo>
                <a:lnTo>
                  <a:pt x="487393" y="391770"/>
                </a:lnTo>
                <a:cubicBezTo>
                  <a:pt x="487393" y="391770"/>
                  <a:pt x="528347" y="335879"/>
                  <a:pt x="548685" y="291759"/>
                </a:cubicBezTo>
                <a:cubicBezTo>
                  <a:pt x="552399" y="283695"/>
                  <a:pt x="554442" y="275539"/>
                  <a:pt x="554999" y="266826"/>
                </a:cubicBezTo>
                <a:cubicBezTo>
                  <a:pt x="555092" y="265436"/>
                  <a:pt x="555185" y="263582"/>
                  <a:pt x="555185" y="262192"/>
                </a:cubicBezTo>
                <a:cubicBezTo>
                  <a:pt x="555742" y="242171"/>
                  <a:pt x="559085" y="213530"/>
                  <a:pt x="562429" y="193602"/>
                </a:cubicBezTo>
                <a:cubicBezTo>
                  <a:pt x="563264" y="188041"/>
                  <a:pt x="566143" y="167186"/>
                  <a:pt x="572087" y="160512"/>
                </a:cubicBezTo>
                <a:cubicBezTo>
                  <a:pt x="576219" y="155832"/>
                  <a:pt x="581071" y="154001"/>
                  <a:pt x="585773" y="154059"/>
                </a:cubicBezTo>
                <a:close/>
                <a:moveTo>
                  <a:pt x="20577" y="153894"/>
                </a:moveTo>
                <a:cubicBezTo>
                  <a:pt x="25288" y="153836"/>
                  <a:pt x="30162" y="155667"/>
                  <a:pt x="34340" y="160394"/>
                </a:cubicBezTo>
                <a:cubicBezTo>
                  <a:pt x="40096" y="167069"/>
                  <a:pt x="42974" y="187926"/>
                  <a:pt x="43996" y="193488"/>
                </a:cubicBezTo>
                <a:cubicBezTo>
                  <a:pt x="47338" y="213419"/>
                  <a:pt x="50494" y="241970"/>
                  <a:pt x="51144" y="262086"/>
                </a:cubicBezTo>
                <a:cubicBezTo>
                  <a:pt x="51237" y="263476"/>
                  <a:pt x="51237" y="265330"/>
                  <a:pt x="51423" y="266628"/>
                </a:cubicBezTo>
                <a:cubicBezTo>
                  <a:pt x="51887" y="275435"/>
                  <a:pt x="54022" y="283592"/>
                  <a:pt x="57736" y="291657"/>
                </a:cubicBezTo>
                <a:cubicBezTo>
                  <a:pt x="78160" y="335875"/>
                  <a:pt x="119010" y="391587"/>
                  <a:pt x="119010" y="391587"/>
                </a:cubicBezTo>
                <a:lnTo>
                  <a:pt x="121238" y="394924"/>
                </a:lnTo>
                <a:cubicBezTo>
                  <a:pt x="122909" y="397427"/>
                  <a:pt x="126251" y="398261"/>
                  <a:pt x="129037" y="396778"/>
                </a:cubicBezTo>
                <a:cubicBezTo>
                  <a:pt x="132007" y="395202"/>
                  <a:pt x="132936" y="391402"/>
                  <a:pt x="131265" y="388528"/>
                </a:cubicBezTo>
                <a:lnTo>
                  <a:pt x="77139" y="300371"/>
                </a:lnTo>
                <a:cubicBezTo>
                  <a:pt x="71290" y="290637"/>
                  <a:pt x="74633" y="276640"/>
                  <a:pt x="85309" y="270243"/>
                </a:cubicBezTo>
                <a:cubicBezTo>
                  <a:pt x="95986" y="263847"/>
                  <a:pt x="109819" y="267184"/>
                  <a:pt x="115668" y="276918"/>
                </a:cubicBezTo>
                <a:lnTo>
                  <a:pt x="171835" y="349131"/>
                </a:lnTo>
                <a:cubicBezTo>
                  <a:pt x="175549" y="353766"/>
                  <a:pt x="182512" y="360625"/>
                  <a:pt x="187340" y="364055"/>
                </a:cubicBezTo>
                <a:cubicBezTo>
                  <a:pt x="237844" y="400486"/>
                  <a:pt x="244622" y="437381"/>
                  <a:pt x="249078" y="456291"/>
                </a:cubicBezTo>
                <a:cubicBezTo>
                  <a:pt x="249078" y="456291"/>
                  <a:pt x="249542" y="460463"/>
                  <a:pt x="249542" y="466674"/>
                </a:cubicBezTo>
                <a:cubicBezTo>
                  <a:pt x="249542" y="471679"/>
                  <a:pt x="249449" y="478168"/>
                  <a:pt x="248614" y="484472"/>
                </a:cubicBezTo>
                <a:lnTo>
                  <a:pt x="245271" y="545097"/>
                </a:lnTo>
                <a:cubicBezTo>
                  <a:pt x="245086" y="549547"/>
                  <a:pt x="241558" y="553162"/>
                  <a:pt x="237102" y="553162"/>
                </a:cubicBezTo>
                <a:lnTo>
                  <a:pt x="142034" y="552699"/>
                </a:lnTo>
                <a:cubicBezTo>
                  <a:pt x="137578" y="552513"/>
                  <a:pt x="133957" y="548991"/>
                  <a:pt x="133957" y="544541"/>
                </a:cubicBezTo>
                <a:lnTo>
                  <a:pt x="132193" y="494483"/>
                </a:lnTo>
                <a:lnTo>
                  <a:pt x="41860" y="385840"/>
                </a:lnTo>
                <a:cubicBezTo>
                  <a:pt x="28491" y="371749"/>
                  <a:pt x="19486" y="355898"/>
                  <a:pt x="16608" y="336709"/>
                </a:cubicBezTo>
                <a:lnTo>
                  <a:pt x="15865" y="331054"/>
                </a:lnTo>
                <a:lnTo>
                  <a:pt x="175" y="178656"/>
                </a:lnTo>
                <a:cubicBezTo>
                  <a:pt x="-753" y="171240"/>
                  <a:pt x="2032" y="163453"/>
                  <a:pt x="7788" y="158726"/>
                </a:cubicBezTo>
                <a:cubicBezTo>
                  <a:pt x="11316" y="155898"/>
                  <a:pt x="15865" y="153952"/>
                  <a:pt x="20577" y="153894"/>
                </a:cubicBezTo>
                <a:close/>
                <a:moveTo>
                  <a:pt x="303197" y="40696"/>
                </a:moveTo>
                <a:cubicBezTo>
                  <a:pt x="262166" y="68228"/>
                  <a:pt x="224105" y="83246"/>
                  <a:pt x="184559" y="87325"/>
                </a:cubicBezTo>
                <a:lnTo>
                  <a:pt x="184466" y="115321"/>
                </a:lnTo>
                <a:cubicBezTo>
                  <a:pt x="184466" y="137477"/>
                  <a:pt x="184466" y="159725"/>
                  <a:pt x="184559" y="181974"/>
                </a:cubicBezTo>
                <a:lnTo>
                  <a:pt x="303197" y="181974"/>
                </a:lnTo>
                <a:close/>
                <a:moveTo>
                  <a:pt x="303382" y="0"/>
                </a:moveTo>
                <a:cubicBezTo>
                  <a:pt x="311087" y="0"/>
                  <a:pt x="316286" y="3708"/>
                  <a:pt x="321020" y="6953"/>
                </a:cubicBezTo>
                <a:cubicBezTo>
                  <a:pt x="350819" y="27718"/>
                  <a:pt x="377647" y="40325"/>
                  <a:pt x="405496" y="46536"/>
                </a:cubicBezTo>
                <a:cubicBezTo>
                  <a:pt x="413201" y="48205"/>
                  <a:pt x="421277" y="49225"/>
                  <a:pt x="429632" y="50244"/>
                </a:cubicBezTo>
                <a:lnTo>
                  <a:pt x="435944" y="50986"/>
                </a:lnTo>
                <a:cubicBezTo>
                  <a:pt x="450704" y="52933"/>
                  <a:pt x="459523" y="62666"/>
                  <a:pt x="459523" y="77035"/>
                </a:cubicBezTo>
                <a:lnTo>
                  <a:pt x="459523" y="151197"/>
                </a:lnTo>
                <a:cubicBezTo>
                  <a:pt x="459523" y="167605"/>
                  <a:pt x="459616" y="184569"/>
                  <a:pt x="458781" y="201256"/>
                </a:cubicBezTo>
                <a:cubicBezTo>
                  <a:pt x="457667" y="226193"/>
                  <a:pt x="448384" y="250295"/>
                  <a:pt x="431303" y="272822"/>
                </a:cubicBezTo>
                <a:cubicBezTo>
                  <a:pt x="411994" y="298778"/>
                  <a:pt x="386094" y="320192"/>
                  <a:pt x="352582" y="337713"/>
                </a:cubicBezTo>
                <a:cubicBezTo>
                  <a:pt x="343392" y="342255"/>
                  <a:pt x="334388" y="346242"/>
                  <a:pt x="325476" y="350042"/>
                </a:cubicBezTo>
                <a:lnTo>
                  <a:pt x="314522" y="354770"/>
                </a:lnTo>
                <a:cubicBezTo>
                  <a:pt x="311551" y="356253"/>
                  <a:pt x="307374" y="357273"/>
                  <a:pt x="303197" y="357273"/>
                </a:cubicBezTo>
                <a:cubicBezTo>
                  <a:pt x="300040" y="357273"/>
                  <a:pt x="297070" y="356902"/>
                  <a:pt x="294285" y="355883"/>
                </a:cubicBezTo>
                <a:cubicBezTo>
                  <a:pt x="251304" y="339845"/>
                  <a:pt x="217885" y="319080"/>
                  <a:pt x="191429" y="292196"/>
                </a:cubicBezTo>
                <a:cubicBezTo>
                  <a:pt x="169706" y="270226"/>
                  <a:pt x="156524" y="247329"/>
                  <a:pt x="150955" y="222392"/>
                </a:cubicBezTo>
                <a:cubicBezTo>
                  <a:pt x="148355" y="210804"/>
                  <a:pt x="147056" y="200236"/>
                  <a:pt x="147056" y="190224"/>
                </a:cubicBezTo>
                <a:cubicBezTo>
                  <a:pt x="146870" y="165287"/>
                  <a:pt x="146870" y="140165"/>
                  <a:pt x="146963" y="115228"/>
                </a:cubicBezTo>
                <a:lnTo>
                  <a:pt x="147056" y="78148"/>
                </a:lnTo>
                <a:cubicBezTo>
                  <a:pt x="147056" y="55157"/>
                  <a:pt x="163301" y="51079"/>
                  <a:pt x="173048" y="50615"/>
                </a:cubicBezTo>
                <a:cubicBezTo>
                  <a:pt x="210088" y="48390"/>
                  <a:pt x="246013" y="34485"/>
                  <a:pt x="285930" y="6953"/>
                </a:cubicBezTo>
                <a:cubicBezTo>
                  <a:pt x="290572" y="3708"/>
                  <a:pt x="295770" y="0"/>
                  <a:pt x="303382" y="0"/>
                </a:cubicBezTo>
                <a:close/>
              </a:path>
            </a:pathLst>
          </a:custGeom>
          <a:solidFill>
            <a:srgbClr val="004B7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5" name="图片">
            <a:extLst>
              <a:ext uri="{FF2B5EF4-FFF2-40B4-BE49-F238E27FC236}">
                <a16:creationId xmlns:a16="http://schemas.microsoft.com/office/drawing/2014/main" id="{1CF5D699-3942-41B7-9F8F-A66DC43863B7}"/>
              </a:ext>
            </a:extLst>
          </p:cNvPr>
          <p:cNvPicPr>
            <a:picLocks noChangeAspect="1"/>
          </p:cNvPicPr>
          <p:nvPr/>
        </p:nvPicPr>
        <p:blipFill>
          <a:blip r:embed="rId3" cstate="print"/>
          <a:stretch>
            <a:fillRect/>
          </a:stretch>
        </p:blipFill>
        <p:spPr>
          <a:xfrm>
            <a:off x="2502543" y="1928453"/>
            <a:ext cx="7817114" cy="4537921"/>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832232"/>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70609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班组安全生产 “五不准”</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cxnSp>
        <p:nvCxnSpPr>
          <p:cNvPr id="22" name="直接连接符 21">
            <a:extLst>
              <a:ext uri="{FF2B5EF4-FFF2-40B4-BE49-F238E27FC236}">
                <a16:creationId xmlns:a16="http://schemas.microsoft.com/office/drawing/2014/main" id="{EC5CE3B3-A11B-46FB-A123-3F45A3F51DEE}"/>
              </a:ext>
            </a:extLst>
          </p:cNvPr>
          <p:cNvCxnSpPr>
            <a:cxnSpLocks/>
            <a:stCxn id="31" idx="2"/>
          </p:cNvCxnSpPr>
          <p:nvPr/>
        </p:nvCxnSpPr>
        <p:spPr>
          <a:xfrm flipV="1">
            <a:off x="6088010" y="4295188"/>
            <a:ext cx="0" cy="501804"/>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A2243F9-870A-4557-93E2-9909A537937D}"/>
              </a:ext>
            </a:extLst>
          </p:cNvPr>
          <p:cNvCxnSpPr>
            <a:cxnSpLocks/>
            <a:stCxn id="32" idx="2"/>
          </p:cNvCxnSpPr>
          <p:nvPr/>
        </p:nvCxnSpPr>
        <p:spPr>
          <a:xfrm flipV="1">
            <a:off x="8122023" y="2948873"/>
            <a:ext cx="0" cy="1848119"/>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71B68D02-FD6E-4141-99CD-04B14E4181FC}"/>
              </a:ext>
            </a:extLst>
          </p:cNvPr>
          <p:cNvCxnSpPr>
            <a:cxnSpLocks/>
            <a:stCxn id="33" idx="2"/>
          </p:cNvCxnSpPr>
          <p:nvPr/>
        </p:nvCxnSpPr>
        <p:spPr>
          <a:xfrm flipV="1">
            <a:off x="10172011" y="4295188"/>
            <a:ext cx="0" cy="501804"/>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78CCAE7-F81D-4D8F-AAC0-E97C6B2779B8}"/>
              </a:ext>
            </a:extLst>
          </p:cNvPr>
          <p:cNvCxnSpPr>
            <a:cxnSpLocks/>
            <a:stCxn id="29" idx="2"/>
          </p:cNvCxnSpPr>
          <p:nvPr/>
        </p:nvCxnSpPr>
        <p:spPr>
          <a:xfrm flipV="1">
            <a:off x="2019988" y="4295188"/>
            <a:ext cx="10873" cy="501804"/>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844CD65-FF40-4100-A6AF-6A3182F14012}"/>
              </a:ext>
            </a:extLst>
          </p:cNvPr>
          <p:cNvCxnSpPr>
            <a:cxnSpLocks/>
          </p:cNvCxnSpPr>
          <p:nvPr/>
        </p:nvCxnSpPr>
        <p:spPr>
          <a:xfrm flipV="1">
            <a:off x="4048564" y="2948873"/>
            <a:ext cx="5436" cy="184812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î$ḻîḋê">
            <a:extLst>
              <a:ext uri="{FF2B5EF4-FFF2-40B4-BE49-F238E27FC236}">
                <a16:creationId xmlns:a16="http://schemas.microsoft.com/office/drawing/2014/main" id="{D65A0E61-A072-41A7-9C3C-551BD7A4AF39}"/>
              </a:ext>
            </a:extLst>
          </p:cNvPr>
          <p:cNvSpPr/>
          <p:nvPr/>
        </p:nvSpPr>
        <p:spPr>
          <a:xfrm flipV="1">
            <a:off x="670718" y="4796992"/>
            <a:ext cx="2698540" cy="148509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4BAF32">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0" name="îSḷíḋé">
            <a:extLst>
              <a:ext uri="{FF2B5EF4-FFF2-40B4-BE49-F238E27FC236}">
                <a16:creationId xmlns:a16="http://schemas.microsoft.com/office/drawing/2014/main" id="{54047884-9570-47D4-B7EA-012A0469C91A}"/>
              </a:ext>
            </a:extLst>
          </p:cNvPr>
          <p:cNvSpPr/>
          <p:nvPr/>
        </p:nvSpPr>
        <p:spPr>
          <a:xfrm flipV="1">
            <a:off x="2704730" y="4796992"/>
            <a:ext cx="2698540" cy="148509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004B7D">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iSļïḑê">
            <a:extLst>
              <a:ext uri="{FF2B5EF4-FFF2-40B4-BE49-F238E27FC236}">
                <a16:creationId xmlns:a16="http://schemas.microsoft.com/office/drawing/2014/main" id="{EE961AEA-627E-4457-94A1-5611E30F6CD1}"/>
              </a:ext>
            </a:extLst>
          </p:cNvPr>
          <p:cNvSpPr/>
          <p:nvPr/>
        </p:nvSpPr>
        <p:spPr>
          <a:xfrm flipV="1">
            <a:off x="4738740" y="4796992"/>
            <a:ext cx="2698540" cy="148509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4BAF32">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îś1iḋé">
            <a:extLst>
              <a:ext uri="{FF2B5EF4-FFF2-40B4-BE49-F238E27FC236}">
                <a16:creationId xmlns:a16="http://schemas.microsoft.com/office/drawing/2014/main" id="{C12A9863-5716-40BB-87C1-E11157FC05BC}"/>
              </a:ext>
            </a:extLst>
          </p:cNvPr>
          <p:cNvSpPr/>
          <p:nvPr/>
        </p:nvSpPr>
        <p:spPr>
          <a:xfrm flipV="1">
            <a:off x="6772753" y="4796992"/>
            <a:ext cx="2698540" cy="148509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004B7D">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í$1íďè">
            <a:extLst>
              <a:ext uri="{FF2B5EF4-FFF2-40B4-BE49-F238E27FC236}">
                <a16:creationId xmlns:a16="http://schemas.microsoft.com/office/drawing/2014/main" id="{13B947D5-2EAD-47F2-B609-004DC2982058}"/>
              </a:ext>
            </a:extLst>
          </p:cNvPr>
          <p:cNvSpPr/>
          <p:nvPr/>
        </p:nvSpPr>
        <p:spPr>
          <a:xfrm flipV="1">
            <a:off x="8822741" y="4796992"/>
            <a:ext cx="2698540" cy="148509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4BAF32">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8" name="TextBox 23">
            <a:extLst>
              <a:ext uri="{FF2B5EF4-FFF2-40B4-BE49-F238E27FC236}">
                <a16:creationId xmlns:a16="http://schemas.microsoft.com/office/drawing/2014/main" id="{1D1A0AC2-48EC-4065-8111-20BA4B381511}"/>
              </a:ext>
            </a:extLst>
          </p:cNvPr>
          <p:cNvSpPr txBox="1"/>
          <p:nvPr/>
        </p:nvSpPr>
        <p:spPr>
          <a:xfrm>
            <a:off x="957192" y="3373516"/>
            <a:ext cx="2404326" cy="7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defTabSz="914034">
              <a:lnSpc>
                <a:spcPts val="2800"/>
              </a:lnSpc>
              <a:defRPr/>
            </a:pPr>
            <a:r>
              <a:rPr lang="zh-CN" altLang="en-US" sz="2000" kern="0" dirty="0">
                <a:solidFill>
                  <a:srgbClr val="4BAF32"/>
                </a:solidFill>
                <a:latin typeface="微软雅黑" panose="020B0503020204020204" pitchFamily="34" charset="-122"/>
                <a:ea typeface="微软雅黑" panose="020B0503020204020204" pitchFamily="34" charset="-122"/>
              </a:rPr>
              <a:t>危险作业未经审批，不准作业。</a:t>
            </a:r>
          </a:p>
        </p:txBody>
      </p:sp>
      <p:sp>
        <p:nvSpPr>
          <p:cNvPr id="49" name="TextBox 23">
            <a:extLst>
              <a:ext uri="{FF2B5EF4-FFF2-40B4-BE49-F238E27FC236}">
                <a16:creationId xmlns:a16="http://schemas.microsoft.com/office/drawing/2014/main" id="{EC73613F-DED9-49AE-92B3-A3990F41FA6A}"/>
              </a:ext>
            </a:extLst>
          </p:cNvPr>
          <p:cNvSpPr txBox="1"/>
          <p:nvPr/>
        </p:nvSpPr>
        <p:spPr>
          <a:xfrm>
            <a:off x="2846401" y="1870289"/>
            <a:ext cx="2404326" cy="10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defTabSz="914034">
              <a:lnSpc>
                <a:spcPts val="2500"/>
              </a:lnSpc>
              <a:defRPr/>
            </a:pPr>
            <a:r>
              <a:rPr lang="zh-CN" altLang="en-US" sz="2000" kern="0" dirty="0">
                <a:solidFill>
                  <a:srgbClr val="004B7D"/>
                </a:solidFill>
                <a:latin typeface="微软雅黑" panose="020B0503020204020204" pitchFamily="34" charset="-122"/>
                <a:ea typeface="微软雅黑" panose="020B0503020204020204" pitchFamily="34" charset="-122"/>
              </a:rPr>
              <a:t>设备安全防护装置不全、不灵，不准使用。</a:t>
            </a:r>
          </a:p>
        </p:txBody>
      </p:sp>
      <p:sp>
        <p:nvSpPr>
          <p:cNvPr id="50" name="TextBox 23">
            <a:extLst>
              <a:ext uri="{FF2B5EF4-FFF2-40B4-BE49-F238E27FC236}">
                <a16:creationId xmlns:a16="http://schemas.microsoft.com/office/drawing/2014/main" id="{7A3D3567-201A-4611-9C62-8E46AE24E122}"/>
              </a:ext>
            </a:extLst>
          </p:cNvPr>
          <p:cNvSpPr txBox="1"/>
          <p:nvPr/>
        </p:nvSpPr>
        <p:spPr>
          <a:xfrm>
            <a:off x="4968566" y="3373516"/>
            <a:ext cx="2404326" cy="7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defTabSz="914034">
              <a:lnSpc>
                <a:spcPts val="2800"/>
              </a:lnSpc>
              <a:defRPr/>
            </a:pPr>
            <a:r>
              <a:rPr lang="zh-CN" altLang="en-US" sz="2000" kern="0" dirty="0">
                <a:solidFill>
                  <a:srgbClr val="4BAF32"/>
                </a:solidFill>
                <a:latin typeface="微软雅黑" panose="020B0503020204020204" pitchFamily="34" charset="-122"/>
                <a:ea typeface="微软雅黑" panose="020B0503020204020204" pitchFamily="34" charset="-122"/>
              </a:rPr>
              <a:t>新工人未经三级安全教育，不准上岗。</a:t>
            </a:r>
          </a:p>
        </p:txBody>
      </p:sp>
      <p:sp>
        <p:nvSpPr>
          <p:cNvPr id="51" name="TextBox 23">
            <a:extLst>
              <a:ext uri="{FF2B5EF4-FFF2-40B4-BE49-F238E27FC236}">
                <a16:creationId xmlns:a16="http://schemas.microsoft.com/office/drawing/2014/main" id="{4007233E-1D26-4EB7-8254-BB1A43E59034}"/>
              </a:ext>
            </a:extLst>
          </p:cNvPr>
          <p:cNvSpPr txBox="1"/>
          <p:nvPr/>
        </p:nvSpPr>
        <p:spPr>
          <a:xfrm>
            <a:off x="6941275" y="1750377"/>
            <a:ext cx="2404326" cy="110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defTabSz="914034">
              <a:lnSpc>
                <a:spcPts val="2700"/>
              </a:lnSpc>
              <a:defRPr/>
            </a:pPr>
            <a:r>
              <a:rPr lang="zh-CN" altLang="en-US" sz="2000" kern="0" dirty="0">
                <a:solidFill>
                  <a:srgbClr val="004B7D"/>
                </a:solidFill>
                <a:latin typeface="微软雅黑" panose="020B0503020204020204" pitchFamily="34" charset="-122"/>
                <a:ea typeface="微软雅黑" panose="020B0503020204020204" pitchFamily="34" charset="-122"/>
              </a:rPr>
              <a:t>特种作业人员未经安全培训、取证，不准操作。</a:t>
            </a:r>
          </a:p>
        </p:txBody>
      </p:sp>
      <p:sp>
        <p:nvSpPr>
          <p:cNvPr id="52" name="TextBox 23">
            <a:extLst>
              <a:ext uri="{FF2B5EF4-FFF2-40B4-BE49-F238E27FC236}">
                <a16:creationId xmlns:a16="http://schemas.microsoft.com/office/drawing/2014/main" id="{6370B541-3EB5-46AC-ACB5-AB138A6C25F3}"/>
              </a:ext>
            </a:extLst>
          </p:cNvPr>
          <p:cNvSpPr txBox="1"/>
          <p:nvPr/>
        </p:nvSpPr>
        <p:spPr>
          <a:xfrm>
            <a:off x="8871155" y="3138705"/>
            <a:ext cx="2561257" cy="110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defTabSz="914034">
              <a:lnSpc>
                <a:spcPts val="2700"/>
              </a:lnSpc>
              <a:defRPr/>
            </a:pPr>
            <a:r>
              <a:rPr lang="zh-CN" altLang="en-US" sz="2000" kern="0" dirty="0">
                <a:solidFill>
                  <a:srgbClr val="4BAF32"/>
                </a:solidFill>
                <a:latin typeface="微软雅黑" panose="020B0503020204020204" pitchFamily="34" charset="-122"/>
                <a:ea typeface="微软雅黑" panose="020B0503020204020204" pitchFamily="34" charset="-122"/>
              </a:rPr>
              <a:t>劳动组织、人员配、作业方式不符合安全要求，不准违章指挥</a:t>
            </a:r>
          </a:p>
        </p:txBody>
      </p:sp>
      <p:sp>
        <p:nvSpPr>
          <p:cNvPr id="5" name="文本框 4">
            <a:extLst>
              <a:ext uri="{FF2B5EF4-FFF2-40B4-BE49-F238E27FC236}">
                <a16:creationId xmlns:a16="http://schemas.microsoft.com/office/drawing/2014/main" id="{375609B9-B56B-44A2-999E-FCA379D835BF}"/>
              </a:ext>
            </a:extLst>
          </p:cNvPr>
          <p:cNvSpPr txBox="1"/>
          <p:nvPr/>
        </p:nvSpPr>
        <p:spPr>
          <a:xfrm>
            <a:off x="1773039" y="5462169"/>
            <a:ext cx="959052" cy="584775"/>
          </a:xfrm>
          <a:prstGeom prst="rect">
            <a:avLst/>
          </a:prstGeom>
          <a:noFill/>
        </p:spPr>
        <p:txBody>
          <a:bodyPr wrap="square" rtlCol="0">
            <a:spAutoFit/>
          </a:bodyPr>
          <a:lstStyle/>
          <a:p>
            <a:r>
              <a:rPr lang="en-US" altLang="zh-CN" sz="3200" dirty="0">
                <a:solidFill>
                  <a:schemeClr val="bg1"/>
                </a:solidFill>
              </a:rPr>
              <a:t>01</a:t>
            </a:r>
            <a:endParaRPr lang="zh-CN" altLang="en-US" sz="3200" dirty="0">
              <a:solidFill>
                <a:schemeClr val="bg1"/>
              </a:solidFill>
            </a:endParaRPr>
          </a:p>
        </p:txBody>
      </p:sp>
      <p:sp>
        <p:nvSpPr>
          <p:cNvPr id="53" name="文本框 52">
            <a:extLst>
              <a:ext uri="{FF2B5EF4-FFF2-40B4-BE49-F238E27FC236}">
                <a16:creationId xmlns:a16="http://schemas.microsoft.com/office/drawing/2014/main" id="{567BE42F-7745-4D99-8F41-8A0C9DA71285}"/>
              </a:ext>
            </a:extLst>
          </p:cNvPr>
          <p:cNvSpPr txBox="1"/>
          <p:nvPr/>
        </p:nvSpPr>
        <p:spPr>
          <a:xfrm>
            <a:off x="3807051" y="5462169"/>
            <a:ext cx="959052" cy="584775"/>
          </a:xfrm>
          <a:prstGeom prst="rect">
            <a:avLst/>
          </a:prstGeom>
          <a:noFill/>
        </p:spPr>
        <p:txBody>
          <a:bodyPr wrap="square" rtlCol="0">
            <a:spAutoFit/>
          </a:bodyPr>
          <a:lstStyle/>
          <a:p>
            <a:r>
              <a:rPr lang="en-US" altLang="zh-CN" sz="3200" dirty="0">
                <a:solidFill>
                  <a:schemeClr val="bg1"/>
                </a:solidFill>
              </a:rPr>
              <a:t>02</a:t>
            </a:r>
            <a:endParaRPr lang="zh-CN" altLang="en-US" sz="3200" dirty="0">
              <a:solidFill>
                <a:schemeClr val="bg1"/>
              </a:solidFill>
            </a:endParaRPr>
          </a:p>
        </p:txBody>
      </p:sp>
      <p:sp>
        <p:nvSpPr>
          <p:cNvPr id="54" name="文本框 53">
            <a:extLst>
              <a:ext uri="{FF2B5EF4-FFF2-40B4-BE49-F238E27FC236}">
                <a16:creationId xmlns:a16="http://schemas.microsoft.com/office/drawing/2014/main" id="{7D6230A4-C67D-43FA-96A0-BDE95D7A9A11}"/>
              </a:ext>
            </a:extLst>
          </p:cNvPr>
          <p:cNvSpPr txBox="1"/>
          <p:nvPr/>
        </p:nvSpPr>
        <p:spPr>
          <a:xfrm>
            <a:off x="5813701" y="5462169"/>
            <a:ext cx="959052" cy="584775"/>
          </a:xfrm>
          <a:prstGeom prst="rect">
            <a:avLst/>
          </a:prstGeom>
          <a:noFill/>
        </p:spPr>
        <p:txBody>
          <a:bodyPr wrap="square" rtlCol="0">
            <a:spAutoFit/>
          </a:bodyPr>
          <a:lstStyle/>
          <a:p>
            <a:r>
              <a:rPr lang="en-US" altLang="zh-CN" sz="3200" dirty="0">
                <a:solidFill>
                  <a:schemeClr val="bg1"/>
                </a:solidFill>
              </a:rPr>
              <a:t>03</a:t>
            </a:r>
            <a:endParaRPr lang="zh-CN" altLang="en-US" sz="3200" dirty="0">
              <a:solidFill>
                <a:schemeClr val="bg1"/>
              </a:solidFill>
            </a:endParaRPr>
          </a:p>
        </p:txBody>
      </p:sp>
      <p:sp>
        <p:nvSpPr>
          <p:cNvPr id="55" name="文本框 54">
            <a:extLst>
              <a:ext uri="{FF2B5EF4-FFF2-40B4-BE49-F238E27FC236}">
                <a16:creationId xmlns:a16="http://schemas.microsoft.com/office/drawing/2014/main" id="{088A7B55-372C-46F2-A980-C32BAE157AF8}"/>
              </a:ext>
            </a:extLst>
          </p:cNvPr>
          <p:cNvSpPr txBox="1"/>
          <p:nvPr/>
        </p:nvSpPr>
        <p:spPr>
          <a:xfrm>
            <a:off x="7847711" y="5462169"/>
            <a:ext cx="959052" cy="584775"/>
          </a:xfrm>
          <a:prstGeom prst="rect">
            <a:avLst/>
          </a:prstGeom>
          <a:noFill/>
        </p:spPr>
        <p:txBody>
          <a:bodyPr wrap="square" rtlCol="0">
            <a:spAutoFit/>
          </a:bodyPr>
          <a:lstStyle/>
          <a:p>
            <a:r>
              <a:rPr lang="en-US" altLang="zh-CN" sz="3200" dirty="0">
                <a:solidFill>
                  <a:schemeClr val="bg1"/>
                </a:solidFill>
              </a:rPr>
              <a:t>04</a:t>
            </a:r>
            <a:endParaRPr lang="zh-CN" altLang="en-US" sz="3200" dirty="0">
              <a:solidFill>
                <a:schemeClr val="bg1"/>
              </a:solidFill>
            </a:endParaRPr>
          </a:p>
        </p:txBody>
      </p:sp>
      <p:sp>
        <p:nvSpPr>
          <p:cNvPr id="56" name="文本框 55">
            <a:extLst>
              <a:ext uri="{FF2B5EF4-FFF2-40B4-BE49-F238E27FC236}">
                <a16:creationId xmlns:a16="http://schemas.microsoft.com/office/drawing/2014/main" id="{B1097731-A25B-4FF7-ADA5-C25BE14B152F}"/>
              </a:ext>
            </a:extLst>
          </p:cNvPr>
          <p:cNvSpPr txBox="1"/>
          <p:nvPr/>
        </p:nvSpPr>
        <p:spPr>
          <a:xfrm>
            <a:off x="9911449" y="5462169"/>
            <a:ext cx="959052" cy="584775"/>
          </a:xfrm>
          <a:prstGeom prst="rect">
            <a:avLst/>
          </a:prstGeom>
          <a:noFill/>
        </p:spPr>
        <p:txBody>
          <a:bodyPr wrap="square" rtlCol="0">
            <a:spAutoFit/>
          </a:bodyPr>
          <a:lstStyle/>
          <a:p>
            <a:r>
              <a:rPr lang="en-US" altLang="zh-CN" sz="3200" dirty="0">
                <a:solidFill>
                  <a:schemeClr val="bg1"/>
                </a:solidFill>
              </a:rPr>
              <a:t>05</a:t>
            </a:r>
            <a:endParaRPr lang="zh-CN" altLang="en-US" sz="3200" dirty="0">
              <a:solidFill>
                <a:schemeClr val="bg1"/>
              </a:solidFill>
            </a:endParaRPr>
          </a:p>
        </p:txBody>
      </p:sp>
    </p:spTree>
    <p:extLst>
      <p:ext uri="{BB962C8B-B14F-4D97-AF65-F5344CB8AC3E}">
        <p14:creationId xmlns:p14="http://schemas.microsoft.com/office/powerpoint/2010/main" val="963741660"/>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38242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 操作人员</a:t>
            </a:r>
            <a:r>
              <a:rPr lang="en-US" altLang="zh-CN" kern="0" dirty="0">
                <a:solidFill>
                  <a:srgbClr val="595959"/>
                </a:solidFill>
                <a:latin typeface="微软雅黑" panose="020B0503020204020204" pitchFamily="34" charset="-122"/>
                <a:ea typeface="微软雅黑" panose="020B0503020204020204" pitchFamily="34" charset="-122"/>
              </a:rPr>
              <a:t>6</a:t>
            </a:r>
            <a:r>
              <a:rPr lang="zh-CN" altLang="en-US" kern="0" dirty="0">
                <a:solidFill>
                  <a:srgbClr val="595959"/>
                </a:solidFill>
                <a:latin typeface="微软雅黑" panose="020B0503020204020204" pitchFamily="34" charset="-122"/>
                <a:ea typeface="微软雅黑" panose="020B0503020204020204" pitchFamily="34" charset="-122"/>
              </a:rPr>
              <a:t>个严格遵守</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37" name="îṩlíḓè">
            <a:extLst>
              <a:ext uri="{FF2B5EF4-FFF2-40B4-BE49-F238E27FC236}">
                <a16:creationId xmlns:a16="http://schemas.microsoft.com/office/drawing/2014/main" id="{4DE36F92-3FF3-40E1-8013-4DB9ADDB0E9A}"/>
              </a:ext>
            </a:extLst>
          </p:cNvPr>
          <p:cNvSpPr/>
          <p:nvPr/>
        </p:nvSpPr>
        <p:spPr>
          <a:xfrm>
            <a:off x="4348427" y="1871200"/>
            <a:ext cx="3423297" cy="3423376"/>
          </a:xfrm>
          <a:custGeom>
            <a:avLst/>
            <a:gdLst/>
            <a:ahLst/>
            <a:cxnLst>
              <a:cxn ang="0">
                <a:pos x="wd2" y="hd2"/>
              </a:cxn>
              <a:cxn ang="5400000">
                <a:pos x="wd2" y="hd2"/>
              </a:cxn>
              <a:cxn ang="10800000">
                <a:pos x="wd2" y="hd2"/>
              </a:cxn>
              <a:cxn ang="16200000">
                <a:pos x="wd2" y="hd2"/>
              </a:cxn>
            </a:cxnLst>
            <a:rect l="0" t="0" r="r" b="b"/>
            <a:pathLst>
              <a:path w="21600" h="21600" extrusionOk="0">
                <a:moveTo>
                  <a:pt x="11049" y="101"/>
                </a:moveTo>
                <a:cubicBezTo>
                  <a:pt x="11049" y="101"/>
                  <a:pt x="11048" y="101"/>
                  <a:pt x="11048" y="101"/>
                </a:cubicBezTo>
                <a:cubicBezTo>
                  <a:pt x="10966" y="99"/>
                  <a:pt x="10882" y="98"/>
                  <a:pt x="10800" y="98"/>
                </a:cubicBezTo>
                <a:lnTo>
                  <a:pt x="10788" y="98"/>
                </a:lnTo>
                <a:cubicBezTo>
                  <a:pt x="10761" y="98"/>
                  <a:pt x="10739" y="76"/>
                  <a:pt x="10739" y="49"/>
                </a:cubicBezTo>
                <a:cubicBezTo>
                  <a:pt x="10739" y="22"/>
                  <a:pt x="10761" y="0"/>
                  <a:pt x="10788" y="0"/>
                </a:cubicBezTo>
                <a:lnTo>
                  <a:pt x="10800" y="0"/>
                </a:lnTo>
                <a:cubicBezTo>
                  <a:pt x="10883" y="0"/>
                  <a:pt x="10967" y="1"/>
                  <a:pt x="11050" y="3"/>
                </a:cubicBezTo>
                <a:cubicBezTo>
                  <a:pt x="11077" y="3"/>
                  <a:pt x="11099" y="26"/>
                  <a:pt x="11098" y="53"/>
                </a:cubicBezTo>
                <a:cubicBezTo>
                  <a:pt x="11097" y="80"/>
                  <a:pt x="11076" y="101"/>
                  <a:pt x="11049" y="101"/>
                </a:cubicBezTo>
                <a:close/>
                <a:moveTo>
                  <a:pt x="10266" y="111"/>
                </a:moveTo>
                <a:cubicBezTo>
                  <a:pt x="10240" y="111"/>
                  <a:pt x="10218" y="91"/>
                  <a:pt x="10217" y="64"/>
                </a:cubicBezTo>
                <a:cubicBezTo>
                  <a:pt x="10216" y="37"/>
                  <a:pt x="10237" y="14"/>
                  <a:pt x="10264" y="13"/>
                </a:cubicBezTo>
                <a:cubicBezTo>
                  <a:pt x="10351" y="9"/>
                  <a:pt x="10439" y="6"/>
                  <a:pt x="10526" y="3"/>
                </a:cubicBezTo>
                <a:cubicBezTo>
                  <a:pt x="10553" y="2"/>
                  <a:pt x="10575" y="24"/>
                  <a:pt x="10576" y="51"/>
                </a:cubicBezTo>
                <a:cubicBezTo>
                  <a:pt x="10577" y="78"/>
                  <a:pt x="10555" y="101"/>
                  <a:pt x="10528" y="101"/>
                </a:cubicBezTo>
                <a:cubicBezTo>
                  <a:pt x="10442" y="103"/>
                  <a:pt x="10355" y="107"/>
                  <a:pt x="10268" y="111"/>
                </a:cubicBezTo>
                <a:cubicBezTo>
                  <a:pt x="10268" y="111"/>
                  <a:pt x="10267" y="111"/>
                  <a:pt x="10266" y="111"/>
                </a:cubicBezTo>
                <a:close/>
                <a:moveTo>
                  <a:pt x="11571" y="125"/>
                </a:moveTo>
                <a:cubicBezTo>
                  <a:pt x="11570" y="125"/>
                  <a:pt x="11568" y="125"/>
                  <a:pt x="11567" y="125"/>
                </a:cubicBezTo>
                <a:cubicBezTo>
                  <a:pt x="11481" y="119"/>
                  <a:pt x="11394" y="114"/>
                  <a:pt x="11308" y="110"/>
                </a:cubicBezTo>
                <a:cubicBezTo>
                  <a:pt x="11281" y="109"/>
                  <a:pt x="11260" y="86"/>
                  <a:pt x="11261" y="59"/>
                </a:cubicBezTo>
                <a:cubicBezTo>
                  <a:pt x="11262" y="32"/>
                  <a:pt x="11285" y="11"/>
                  <a:pt x="11312" y="12"/>
                </a:cubicBezTo>
                <a:cubicBezTo>
                  <a:pt x="11399" y="16"/>
                  <a:pt x="11487" y="21"/>
                  <a:pt x="11574" y="27"/>
                </a:cubicBezTo>
                <a:cubicBezTo>
                  <a:pt x="11601" y="29"/>
                  <a:pt x="11621" y="53"/>
                  <a:pt x="11620" y="80"/>
                </a:cubicBezTo>
                <a:cubicBezTo>
                  <a:pt x="11618" y="105"/>
                  <a:pt x="11596" y="125"/>
                  <a:pt x="11571" y="125"/>
                </a:cubicBezTo>
                <a:close/>
                <a:moveTo>
                  <a:pt x="9745" y="149"/>
                </a:moveTo>
                <a:cubicBezTo>
                  <a:pt x="9720" y="149"/>
                  <a:pt x="9699" y="130"/>
                  <a:pt x="9696" y="105"/>
                </a:cubicBezTo>
                <a:cubicBezTo>
                  <a:pt x="9694" y="78"/>
                  <a:pt x="9714" y="54"/>
                  <a:pt x="9740" y="51"/>
                </a:cubicBezTo>
                <a:cubicBezTo>
                  <a:pt x="9827" y="43"/>
                  <a:pt x="9915" y="35"/>
                  <a:pt x="10002" y="29"/>
                </a:cubicBezTo>
                <a:cubicBezTo>
                  <a:pt x="10029" y="28"/>
                  <a:pt x="10052" y="47"/>
                  <a:pt x="10054" y="74"/>
                </a:cubicBezTo>
                <a:cubicBezTo>
                  <a:pt x="10056" y="101"/>
                  <a:pt x="10036" y="125"/>
                  <a:pt x="10009" y="127"/>
                </a:cubicBezTo>
                <a:cubicBezTo>
                  <a:pt x="9923" y="133"/>
                  <a:pt x="9836" y="140"/>
                  <a:pt x="9750" y="149"/>
                </a:cubicBezTo>
                <a:cubicBezTo>
                  <a:pt x="9748" y="149"/>
                  <a:pt x="9747" y="149"/>
                  <a:pt x="9745" y="149"/>
                </a:cubicBezTo>
                <a:close/>
                <a:moveTo>
                  <a:pt x="12091" y="175"/>
                </a:moveTo>
                <a:cubicBezTo>
                  <a:pt x="12089" y="175"/>
                  <a:pt x="12087" y="174"/>
                  <a:pt x="12085" y="174"/>
                </a:cubicBezTo>
                <a:cubicBezTo>
                  <a:pt x="11999" y="164"/>
                  <a:pt x="11912" y="155"/>
                  <a:pt x="11826" y="147"/>
                </a:cubicBezTo>
                <a:cubicBezTo>
                  <a:pt x="11799" y="144"/>
                  <a:pt x="11780" y="120"/>
                  <a:pt x="11782" y="93"/>
                </a:cubicBezTo>
                <a:cubicBezTo>
                  <a:pt x="11785" y="66"/>
                  <a:pt x="11809" y="46"/>
                  <a:pt x="11836" y="49"/>
                </a:cubicBezTo>
                <a:cubicBezTo>
                  <a:pt x="11922" y="57"/>
                  <a:pt x="12010" y="67"/>
                  <a:pt x="12096" y="77"/>
                </a:cubicBezTo>
                <a:cubicBezTo>
                  <a:pt x="12123" y="80"/>
                  <a:pt x="12142" y="105"/>
                  <a:pt x="12139" y="131"/>
                </a:cubicBezTo>
                <a:cubicBezTo>
                  <a:pt x="12136" y="156"/>
                  <a:pt x="12115" y="175"/>
                  <a:pt x="12091" y="175"/>
                </a:cubicBezTo>
                <a:close/>
                <a:moveTo>
                  <a:pt x="9227" y="212"/>
                </a:moveTo>
                <a:cubicBezTo>
                  <a:pt x="9203" y="212"/>
                  <a:pt x="9182" y="195"/>
                  <a:pt x="9178" y="170"/>
                </a:cubicBezTo>
                <a:cubicBezTo>
                  <a:pt x="9174" y="144"/>
                  <a:pt x="9193" y="119"/>
                  <a:pt x="9220" y="115"/>
                </a:cubicBezTo>
                <a:cubicBezTo>
                  <a:pt x="9306" y="102"/>
                  <a:pt x="9394" y="90"/>
                  <a:pt x="9480" y="80"/>
                </a:cubicBezTo>
                <a:cubicBezTo>
                  <a:pt x="9507" y="77"/>
                  <a:pt x="9531" y="96"/>
                  <a:pt x="9534" y="123"/>
                </a:cubicBezTo>
                <a:cubicBezTo>
                  <a:pt x="9538" y="149"/>
                  <a:pt x="9518" y="174"/>
                  <a:pt x="9492" y="177"/>
                </a:cubicBezTo>
                <a:cubicBezTo>
                  <a:pt x="9406" y="188"/>
                  <a:pt x="9319" y="199"/>
                  <a:pt x="9234" y="212"/>
                </a:cubicBezTo>
                <a:cubicBezTo>
                  <a:pt x="9232" y="212"/>
                  <a:pt x="9229" y="212"/>
                  <a:pt x="9227" y="212"/>
                </a:cubicBezTo>
                <a:close/>
                <a:moveTo>
                  <a:pt x="12607" y="249"/>
                </a:moveTo>
                <a:cubicBezTo>
                  <a:pt x="12605" y="249"/>
                  <a:pt x="12602" y="249"/>
                  <a:pt x="12599" y="249"/>
                </a:cubicBezTo>
                <a:cubicBezTo>
                  <a:pt x="12514" y="234"/>
                  <a:pt x="12428" y="221"/>
                  <a:pt x="12342" y="208"/>
                </a:cubicBezTo>
                <a:cubicBezTo>
                  <a:pt x="12316" y="204"/>
                  <a:pt x="12297" y="180"/>
                  <a:pt x="12301" y="153"/>
                </a:cubicBezTo>
                <a:cubicBezTo>
                  <a:pt x="12305" y="126"/>
                  <a:pt x="12330" y="107"/>
                  <a:pt x="12356" y="111"/>
                </a:cubicBezTo>
                <a:cubicBezTo>
                  <a:pt x="12442" y="124"/>
                  <a:pt x="12530" y="137"/>
                  <a:pt x="12616" y="152"/>
                </a:cubicBezTo>
                <a:cubicBezTo>
                  <a:pt x="12642" y="156"/>
                  <a:pt x="12660" y="182"/>
                  <a:pt x="12656" y="208"/>
                </a:cubicBezTo>
                <a:cubicBezTo>
                  <a:pt x="12652" y="232"/>
                  <a:pt x="12631" y="249"/>
                  <a:pt x="12607" y="249"/>
                </a:cubicBezTo>
                <a:close/>
                <a:moveTo>
                  <a:pt x="8712" y="301"/>
                </a:moveTo>
                <a:cubicBezTo>
                  <a:pt x="8689" y="301"/>
                  <a:pt x="8669" y="284"/>
                  <a:pt x="8664" y="261"/>
                </a:cubicBezTo>
                <a:cubicBezTo>
                  <a:pt x="8659" y="234"/>
                  <a:pt x="8676" y="209"/>
                  <a:pt x="8703" y="203"/>
                </a:cubicBezTo>
                <a:cubicBezTo>
                  <a:pt x="8788" y="187"/>
                  <a:pt x="8875" y="171"/>
                  <a:pt x="8961" y="156"/>
                </a:cubicBezTo>
                <a:cubicBezTo>
                  <a:pt x="8987" y="151"/>
                  <a:pt x="9013" y="169"/>
                  <a:pt x="9017" y="196"/>
                </a:cubicBezTo>
                <a:cubicBezTo>
                  <a:pt x="9022" y="223"/>
                  <a:pt x="9004" y="248"/>
                  <a:pt x="8977" y="253"/>
                </a:cubicBezTo>
                <a:cubicBezTo>
                  <a:pt x="8892" y="267"/>
                  <a:pt x="8806" y="283"/>
                  <a:pt x="8722" y="300"/>
                </a:cubicBezTo>
                <a:cubicBezTo>
                  <a:pt x="8718" y="300"/>
                  <a:pt x="8715" y="301"/>
                  <a:pt x="8712" y="301"/>
                </a:cubicBezTo>
                <a:close/>
                <a:moveTo>
                  <a:pt x="13120" y="349"/>
                </a:moveTo>
                <a:cubicBezTo>
                  <a:pt x="13117" y="349"/>
                  <a:pt x="13113" y="349"/>
                  <a:pt x="13109" y="348"/>
                </a:cubicBezTo>
                <a:cubicBezTo>
                  <a:pt x="13025" y="329"/>
                  <a:pt x="12939" y="311"/>
                  <a:pt x="12855" y="295"/>
                </a:cubicBezTo>
                <a:cubicBezTo>
                  <a:pt x="12828" y="290"/>
                  <a:pt x="12811" y="264"/>
                  <a:pt x="12816" y="238"/>
                </a:cubicBezTo>
                <a:cubicBezTo>
                  <a:pt x="12821" y="211"/>
                  <a:pt x="12847" y="194"/>
                  <a:pt x="12874" y="199"/>
                </a:cubicBezTo>
                <a:cubicBezTo>
                  <a:pt x="12959" y="215"/>
                  <a:pt x="13045" y="233"/>
                  <a:pt x="13130" y="252"/>
                </a:cubicBezTo>
                <a:cubicBezTo>
                  <a:pt x="13157" y="258"/>
                  <a:pt x="13174" y="284"/>
                  <a:pt x="13168" y="310"/>
                </a:cubicBezTo>
                <a:cubicBezTo>
                  <a:pt x="13163" y="333"/>
                  <a:pt x="13142" y="349"/>
                  <a:pt x="13120" y="349"/>
                </a:cubicBezTo>
                <a:close/>
                <a:moveTo>
                  <a:pt x="8202" y="414"/>
                </a:moveTo>
                <a:cubicBezTo>
                  <a:pt x="8180" y="414"/>
                  <a:pt x="8160" y="399"/>
                  <a:pt x="8155" y="377"/>
                </a:cubicBezTo>
                <a:cubicBezTo>
                  <a:pt x="8148" y="350"/>
                  <a:pt x="8164" y="324"/>
                  <a:pt x="8191" y="317"/>
                </a:cubicBezTo>
                <a:cubicBezTo>
                  <a:pt x="8275" y="296"/>
                  <a:pt x="8361" y="276"/>
                  <a:pt x="8446" y="257"/>
                </a:cubicBezTo>
                <a:cubicBezTo>
                  <a:pt x="8472" y="251"/>
                  <a:pt x="8499" y="268"/>
                  <a:pt x="8504" y="294"/>
                </a:cubicBezTo>
                <a:cubicBezTo>
                  <a:pt x="8510" y="321"/>
                  <a:pt x="8494" y="347"/>
                  <a:pt x="8467" y="353"/>
                </a:cubicBezTo>
                <a:cubicBezTo>
                  <a:pt x="8383" y="372"/>
                  <a:pt x="8298" y="392"/>
                  <a:pt x="8214" y="412"/>
                </a:cubicBezTo>
                <a:cubicBezTo>
                  <a:pt x="8210" y="413"/>
                  <a:pt x="8206" y="414"/>
                  <a:pt x="8202" y="414"/>
                </a:cubicBezTo>
                <a:close/>
                <a:moveTo>
                  <a:pt x="13627" y="474"/>
                </a:moveTo>
                <a:cubicBezTo>
                  <a:pt x="13623" y="474"/>
                  <a:pt x="13619" y="473"/>
                  <a:pt x="13614" y="472"/>
                </a:cubicBezTo>
                <a:cubicBezTo>
                  <a:pt x="13531" y="449"/>
                  <a:pt x="13446" y="427"/>
                  <a:pt x="13363" y="407"/>
                </a:cubicBezTo>
                <a:cubicBezTo>
                  <a:pt x="13336" y="400"/>
                  <a:pt x="13320" y="374"/>
                  <a:pt x="13327" y="347"/>
                </a:cubicBezTo>
                <a:cubicBezTo>
                  <a:pt x="13333" y="321"/>
                  <a:pt x="13360" y="305"/>
                  <a:pt x="13386" y="312"/>
                </a:cubicBezTo>
                <a:cubicBezTo>
                  <a:pt x="13470" y="332"/>
                  <a:pt x="13556" y="354"/>
                  <a:pt x="13640" y="377"/>
                </a:cubicBezTo>
                <a:cubicBezTo>
                  <a:pt x="13666" y="384"/>
                  <a:pt x="13681" y="411"/>
                  <a:pt x="13674" y="437"/>
                </a:cubicBezTo>
                <a:cubicBezTo>
                  <a:pt x="13668" y="459"/>
                  <a:pt x="13649" y="474"/>
                  <a:pt x="13627" y="474"/>
                </a:cubicBezTo>
                <a:close/>
                <a:moveTo>
                  <a:pt x="7699" y="552"/>
                </a:moveTo>
                <a:cubicBezTo>
                  <a:pt x="7678" y="552"/>
                  <a:pt x="7658" y="538"/>
                  <a:pt x="7652" y="517"/>
                </a:cubicBezTo>
                <a:cubicBezTo>
                  <a:pt x="7644" y="491"/>
                  <a:pt x="7659" y="464"/>
                  <a:pt x="7685" y="456"/>
                </a:cubicBezTo>
                <a:cubicBezTo>
                  <a:pt x="7768" y="431"/>
                  <a:pt x="7853" y="407"/>
                  <a:pt x="7937" y="384"/>
                </a:cubicBezTo>
                <a:cubicBezTo>
                  <a:pt x="7963" y="376"/>
                  <a:pt x="7990" y="392"/>
                  <a:pt x="7997" y="418"/>
                </a:cubicBezTo>
                <a:cubicBezTo>
                  <a:pt x="8004" y="444"/>
                  <a:pt x="7989" y="471"/>
                  <a:pt x="7963" y="478"/>
                </a:cubicBezTo>
                <a:cubicBezTo>
                  <a:pt x="7880" y="501"/>
                  <a:pt x="7796" y="525"/>
                  <a:pt x="7713" y="550"/>
                </a:cubicBezTo>
                <a:cubicBezTo>
                  <a:pt x="7708" y="551"/>
                  <a:pt x="7704" y="552"/>
                  <a:pt x="7699" y="552"/>
                </a:cubicBezTo>
                <a:close/>
                <a:moveTo>
                  <a:pt x="14127" y="623"/>
                </a:moveTo>
                <a:cubicBezTo>
                  <a:pt x="14122" y="623"/>
                  <a:pt x="14117" y="622"/>
                  <a:pt x="14112" y="620"/>
                </a:cubicBezTo>
                <a:cubicBezTo>
                  <a:pt x="14030" y="594"/>
                  <a:pt x="13947" y="568"/>
                  <a:pt x="13864" y="543"/>
                </a:cubicBezTo>
                <a:cubicBezTo>
                  <a:pt x="13838" y="535"/>
                  <a:pt x="13824" y="508"/>
                  <a:pt x="13831" y="482"/>
                </a:cubicBezTo>
                <a:cubicBezTo>
                  <a:pt x="13839" y="456"/>
                  <a:pt x="13866" y="442"/>
                  <a:pt x="13892" y="449"/>
                </a:cubicBezTo>
                <a:cubicBezTo>
                  <a:pt x="13976" y="474"/>
                  <a:pt x="14060" y="500"/>
                  <a:pt x="14143" y="527"/>
                </a:cubicBezTo>
                <a:cubicBezTo>
                  <a:pt x="14168" y="536"/>
                  <a:pt x="14182" y="563"/>
                  <a:pt x="14174" y="589"/>
                </a:cubicBezTo>
                <a:cubicBezTo>
                  <a:pt x="14167" y="610"/>
                  <a:pt x="14148" y="623"/>
                  <a:pt x="14127" y="623"/>
                </a:cubicBezTo>
                <a:close/>
                <a:moveTo>
                  <a:pt x="7203" y="715"/>
                </a:moveTo>
                <a:cubicBezTo>
                  <a:pt x="7183" y="715"/>
                  <a:pt x="7164" y="702"/>
                  <a:pt x="7157" y="682"/>
                </a:cubicBezTo>
                <a:cubicBezTo>
                  <a:pt x="7147" y="656"/>
                  <a:pt x="7161" y="628"/>
                  <a:pt x="7186" y="619"/>
                </a:cubicBezTo>
                <a:cubicBezTo>
                  <a:pt x="7269" y="590"/>
                  <a:pt x="7352" y="562"/>
                  <a:pt x="7435" y="535"/>
                </a:cubicBezTo>
                <a:cubicBezTo>
                  <a:pt x="7460" y="526"/>
                  <a:pt x="7488" y="540"/>
                  <a:pt x="7496" y="566"/>
                </a:cubicBezTo>
                <a:cubicBezTo>
                  <a:pt x="7505" y="592"/>
                  <a:pt x="7491" y="619"/>
                  <a:pt x="7465" y="628"/>
                </a:cubicBezTo>
                <a:cubicBezTo>
                  <a:pt x="7383" y="655"/>
                  <a:pt x="7301" y="683"/>
                  <a:pt x="7219" y="712"/>
                </a:cubicBezTo>
                <a:cubicBezTo>
                  <a:pt x="7214" y="714"/>
                  <a:pt x="7208" y="715"/>
                  <a:pt x="7203" y="715"/>
                </a:cubicBezTo>
                <a:close/>
                <a:moveTo>
                  <a:pt x="14622" y="797"/>
                </a:moveTo>
                <a:cubicBezTo>
                  <a:pt x="14616" y="797"/>
                  <a:pt x="14610" y="796"/>
                  <a:pt x="14604" y="794"/>
                </a:cubicBezTo>
                <a:cubicBezTo>
                  <a:pt x="14523" y="763"/>
                  <a:pt x="14441" y="733"/>
                  <a:pt x="14359" y="704"/>
                </a:cubicBezTo>
                <a:cubicBezTo>
                  <a:pt x="14334" y="695"/>
                  <a:pt x="14320" y="667"/>
                  <a:pt x="14329" y="642"/>
                </a:cubicBezTo>
                <a:cubicBezTo>
                  <a:pt x="14338" y="616"/>
                  <a:pt x="14366" y="603"/>
                  <a:pt x="14392" y="612"/>
                </a:cubicBezTo>
                <a:cubicBezTo>
                  <a:pt x="14474" y="641"/>
                  <a:pt x="14557" y="671"/>
                  <a:pt x="14639" y="702"/>
                </a:cubicBezTo>
                <a:cubicBezTo>
                  <a:pt x="14664" y="712"/>
                  <a:pt x="14677" y="740"/>
                  <a:pt x="14667" y="765"/>
                </a:cubicBezTo>
                <a:cubicBezTo>
                  <a:pt x="14660" y="785"/>
                  <a:pt x="14641" y="797"/>
                  <a:pt x="14622" y="797"/>
                </a:cubicBezTo>
                <a:close/>
                <a:moveTo>
                  <a:pt x="6715" y="901"/>
                </a:moveTo>
                <a:cubicBezTo>
                  <a:pt x="6696" y="901"/>
                  <a:pt x="6677" y="890"/>
                  <a:pt x="6670" y="871"/>
                </a:cubicBezTo>
                <a:cubicBezTo>
                  <a:pt x="6659" y="846"/>
                  <a:pt x="6671" y="817"/>
                  <a:pt x="6696" y="807"/>
                </a:cubicBezTo>
                <a:cubicBezTo>
                  <a:pt x="6777" y="774"/>
                  <a:pt x="6859" y="741"/>
                  <a:pt x="6940" y="710"/>
                </a:cubicBezTo>
                <a:cubicBezTo>
                  <a:pt x="6965" y="700"/>
                  <a:pt x="6994" y="713"/>
                  <a:pt x="7003" y="738"/>
                </a:cubicBezTo>
                <a:cubicBezTo>
                  <a:pt x="7013" y="764"/>
                  <a:pt x="7000" y="792"/>
                  <a:pt x="6975" y="802"/>
                </a:cubicBezTo>
                <a:cubicBezTo>
                  <a:pt x="6894" y="833"/>
                  <a:pt x="6813" y="865"/>
                  <a:pt x="6734" y="897"/>
                </a:cubicBezTo>
                <a:cubicBezTo>
                  <a:pt x="6727" y="900"/>
                  <a:pt x="6721" y="901"/>
                  <a:pt x="6715" y="901"/>
                </a:cubicBezTo>
                <a:close/>
                <a:moveTo>
                  <a:pt x="15106" y="995"/>
                </a:moveTo>
                <a:cubicBezTo>
                  <a:pt x="15100" y="995"/>
                  <a:pt x="15093" y="994"/>
                  <a:pt x="15087" y="991"/>
                </a:cubicBezTo>
                <a:cubicBezTo>
                  <a:pt x="15007" y="956"/>
                  <a:pt x="14926" y="922"/>
                  <a:pt x="14847" y="889"/>
                </a:cubicBezTo>
                <a:cubicBezTo>
                  <a:pt x="14822" y="879"/>
                  <a:pt x="14810" y="851"/>
                  <a:pt x="14820" y="826"/>
                </a:cubicBezTo>
                <a:cubicBezTo>
                  <a:pt x="14830" y="801"/>
                  <a:pt x="14859" y="789"/>
                  <a:pt x="14884" y="799"/>
                </a:cubicBezTo>
                <a:cubicBezTo>
                  <a:pt x="14964" y="832"/>
                  <a:pt x="15046" y="866"/>
                  <a:pt x="15126" y="901"/>
                </a:cubicBezTo>
                <a:cubicBezTo>
                  <a:pt x="15151" y="912"/>
                  <a:pt x="15162" y="941"/>
                  <a:pt x="15151" y="966"/>
                </a:cubicBezTo>
                <a:cubicBezTo>
                  <a:pt x="15143" y="984"/>
                  <a:pt x="15125" y="995"/>
                  <a:pt x="15106" y="995"/>
                </a:cubicBezTo>
                <a:close/>
                <a:moveTo>
                  <a:pt x="6239" y="1111"/>
                </a:moveTo>
                <a:cubicBezTo>
                  <a:pt x="6220" y="1111"/>
                  <a:pt x="6203" y="1100"/>
                  <a:pt x="6194" y="1083"/>
                </a:cubicBezTo>
                <a:cubicBezTo>
                  <a:pt x="6183" y="1058"/>
                  <a:pt x="6193" y="1029"/>
                  <a:pt x="6218" y="1017"/>
                </a:cubicBezTo>
                <a:cubicBezTo>
                  <a:pt x="6296" y="981"/>
                  <a:pt x="6376" y="944"/>
                  <a:pt x="6456" y="909"/>
                </a:cubicBezTo>
                <a:cubicBezTo>
                  <a:pt x="6480" y="898"/>
                  <a:pt x="6509" y="910"/>
                  <a:pt x="6520" y="934"/>
                </a:cubicBezTo>
                <a:cubicBezTo>
                  <a:pt x="6531" y="959"/>
                  <a:pt x="6520" y="988"/>
                  <a:pt x="6495" y="999"/>
                </a:cubicBezTo>
                <a:cubicBezTo>
                  <a:pt x="6416" y="1034"/>
                  <a:pt x="6337" y="1070"/>
                  <a:pt x="6259" y="1106"/>
                </a:cubicBezTo>
                <a:cubicBezTo>
                  <a:pt x="6253" y="1109"/>
                  <a:pt x="6246" y="1111"/>
                  <a:pt x="6239" y="1111"/>
                </a:cubicBezTo>
                <a:close/>
                <a:moveTo>
                  <a:pt x="15581" y="1217"/>
                </a:moveTo>
                <a:cubicBezTo>
                  <a:pt x="15573" y="1217"/>
                  <a:pt x="15566" y="1215"/>
                  <a:pt x="15559" y="1212"/>
                </a:cubicBezTo>
                <a:cubicBezTo>
                  <a:pt x="15481" y="1173"/>
                  <a:pt x="15402" y="1135"/>
                  <a:pt x="15324" y="1098"/>
                </a:cubicBezTo>
                <a:cubicBezTo>
                  <a:pt x="15300" y="1087"/>
                  <a:pt x="15289" y="1058"/>
                  <a:pt x="15301" y="1033"/>
                </a:cubicBezTo>
                <a:cubicBezTo>
                  <a:pt x="15312" y="1009"/>
                  <a:pt x="15341" y="998"/>
                  <a:pt x="15366" y="1010"/>
                </a:cubicBezTo>
                <a:cubicBezTo>
                  <a:pt x="15445" y="1047"/>
                  <a:pt x="15524" y="1085"/>
                  <a:pt x="15602" y="1124"/>
                </a:cubicBezTo>
                <a:cubicBezTo>
                  <a:pt x="15627" y="1136"/>
                  <a:pt x="15637" y="1165"/>
                  <a:pt x="15624" y="1190"/>
                </a:cubicBezTo>
                <a:cubicBezTo>
                  <a:pt x="15616" y="1207"/>
                  <a:pt x="15599" y="1217"/>
                  <a:pt x="15581" y="1217"/>
                </a:cubicBezTo>
                <a:close/>
                <a:moveTo>
                  <a:pt x="5773" y="1343"/>
                </a:moveTo>
                <a:cubicBezTo>
                  <a:pt x="5755" y="1343"/>
                  <a:pt x="5738" y="1334"/>
                  <a:pt x="5729" y="1317"/>
                </a:cubicBezTo>
                <a:cubicBezTo>
                  <a:pt x="5717" y="1293"/>
                  <a:pt x="5726" y="1264"/>
                  <a:pt x="5750" y="1251"/>
                </a:cubicBezTo>
                <a:cubicBezTo>
                  <a:pt x="5827" y="1210"/>
                  <a:pt x="5905" y="1170"/>
                  <a:pt x="5982" y="1131"/>
                </a:cubicBezTo>
                <a:cubicBezTo>
                  <a:pt x="6006" y="1119"/>
                  <a:pt x="6036" y="1129"/>
                  <a:pt x="6048" y="1153"/>
                </a:cubicBezTo>
                <a:cubicBezTo>
                  <a:pt x="6060" y="1178"/>
                  <a:pt x="6050" y="1207"/>
                  <a:pt x="6026" y="1219"/>
                </a:cubicBezTo>
                <a:cubicBezTo>
                  <a:pt x="5949" y="1257"/>
                  <a:pt x="5872" y="1297"/>
                  <a:pt x="5796" y="1338"/>
                </a:cubicBezTo>
                <a:cubicBezTo>
                  <a:pt x="5788" y="1341"/>
                  <a:pt x="5780" y="1343"/>
                  <a:pt x="5773" y="1343"/>
                </a:cubicBezTo>
                <a:close/>
                <a:moveTo>
                  <a:pt x="16043" y="1461"/>
                </a:moveTo>
                <a:cubicBezTo>
                  <a:pt x="16035" y="1461"/>
                  <a:pt x="16027" y="1459"/>
                  <a:pt x="16019" y="1455"/>
                </a:cubicBezTo>
                <a:cubicBezTo>
                  <a:pt x="15944" y="1412"/>
                  <a:pt x="15867" y="1371"/>
                  <a:pt x="15791" y="1330"/>
                </a:cubicBezTo>
                <a:cubicBezTo>
                  <a:pt x="15767" y="1318"/>
                  <a:pt x="15758" y="1288"/>
                  <a:pt x="15770" y="1264"/>
                </a:cubicBezTo>
                <a:cubicBezTo>
                  <a:pt x="15783" y="1240"/>
                  <a:pt x="15813" y="1231"/>
                  <a:pt x="15836" y="1244"/>
                </a:cubicBezTo>
                <a:cubicBezTo>
                  <a:pt x="15913" y="1284"/>
                  <a:pt x="15991" y="1327"/>
                  <a:pt x="16067" y="1369"/>
                </a:cubicBezTo>
                <a:cubicBezTo>
                  <a:pt x="16091" y="1383"/>
                  <a:pt x="16099" y="1412"/>
                  <a:pt x="16086" y="1436"/>
                </a:cubicBezTo>
                <a:cubicBezTo>
                  <a:pt x="16077" y="1452"/>
                  <a:pt x="16060" y="1461"/>
                  <a:pt x="16043" y="1461"/>
                </a:cubicBezTo>
                <a:close/>
                <a:moveTo>
                  <a:pt x="5318" y="1598"/>
                </a:moveTo>
                <a:cubicBezTo>
                  <a:pt x="5302" y="1598"/>
                  <a:pt x="5285" y="1590"/>
                  <a:pt x="5276" y="1574"/>
                </a:cubicBezTo>
                <a:cubicBezTo>
                  <a:pt x="5262" y="1551"/>
                  <a:pt x="5270" y="1521"/>
                  <a:pt x="5293" y="1507"/>
                </a:cubicBezTo>
                <a:cubicBezTo>
                  <a:pt x="5368" y="1463"/>
                  <a:pt x="5444" y="1419"/>
                  <a:pt x="5520" y="1376"/>
                </a:cubicBezTo>
                <a:cubicBezTo>
                  <a:pt x="5544" y="1363"/>
                  <a:pt x="5573" y="1372"/>
                  <a:pt x="5587" y="1395"/>
                </a:cubicBezTo>
                <a:cubicBezTo>
                  <a:pt x="5600" y="1419"/>
                  <a:pt x="5592" y="1449"/>
                  <a:pt x="5568" y="1462"/>
                </a:cubicBezTo>
                <a:cubicBezTo>
                  <a:pt x="5493" y="1504"/>
                  <a:pt x="5417" y="1547"/>
                  <a:pt x="5343" y="1591"/>
                </a:cubicBezTo>
                <a:cubicBezTo>
                  <a:pt x="5336" y="1596"/>
                  <a:pt x="5327" y="1598"/>
                  <a:pt x="5318" y="1598"/>
                </a:cubicBezTo>
                <a:close/>
                <a:moveTo>
                  <a:pt x="16493" y="1728"/>
                </a:moveTo>
                <a:cubicBezTo>
                  <a:pt x="16484" y="1728"/>
                  <a:pt x="16476" y="1725"/>
                  <a:pt x="16467" y="1720"/>
                </a:cubicBezTo>
                <a:cubicBezTo>
                  <a:pt x="16394" y="1674"/>
                  <a:pt x="16319" y="1629"/>
                  <a:pt x="16245" y="1585"/>
                </a:cubicBezTo>
                <a:cubicBezTo>
                  <a:pt x="16222" y="1571"/>
                  <a:pt x="16214" y="1541"/>
                  <a:pt x="16228" y="1518"/>
                </a:cubicBezTo>
                <a:cubicBezTo>
                  <a:pt x="16242" y="1494"/>
                  <a:pt x="16272" y="1487"/>
                  <a:pt x="16295" y="1500"/>
                </a:cubicBezTo>
                <a:cubicBezTo>
                  <a:pt x="16370" y="1545"/>
                  <a:pt x="16445" y="1591"/>
                  <a:pt x="16519" y="1637"/>
                </a:cubicBezTo>
                <a:cubicBezTo>
                  <a:pt x="16542" y="1651"/>
                  <a:pt x="16549" y="1682"/>
                  <a:pt x="16535" y="1705"/>
                </a:cubicBezTo>
                <a:cubicBezTo>
                  <a:pt x="16526" y="1719"/>
                  <a:pt x="16510" y="1728"/>
                  <a:pt x="16493" y="1728"/>
                </a:cubicBezTo>
                <a:close/>
                <a:moveTo>
                  <a:pt x="4877" y="1875"/>
                </a:moveTo>
                <a:cubicBezTo>
                  <a:pt x="4861" y="1875"/>
                  <a:pt x="4845" y="1868"/>
                  <a:pt x="4836" y="1853"/>
                </a:cubicBezTo>
                <a:cubicBezTo>
                  <a:pt x="4821" y="1831"/>
                  <a:pt x="4827" y="1800"/>
                  <a:pt x="4850" y="1785"/>
                </a:cubicBezTo>
                <a:cubicBezTo>
                  <a:pt x="4922" y="1737"/>
                  <a:pt x="4996" y="1690"/>
                  <a:pt x="5070" y="1644"/>
                </a:cubicBezTo>
                <a:cubicBezTo>
                  <a:pt x="5093" y="1629"/>
                  <a:pt x="5123" y="1636"/>
                  <a:pt x="5137" y="1659"/>
                </a:cubicBezTo>
                <a:cubicBezTo>
                  <a:pt x="5152" y="1682"/>
                  <a:pt x="5145" y="1712"/>
                  <a:pt x="5122" y="1727"/>
                </a:cubicBezTo>
                <a:cubicBezTo>
                  <a:pt x="5049" y="1772"/>
                  <a:pt x="4976" y="1820"/>
                  <a:pt x="4904" y="1867"/>
                </a:cubicBezTo>
                <a:cubicBezTo>
                  <a:pt x="4895" y="1873"/>
                  <a:pt x="4886" y="1875"/>
                  <a:pt x="4877" y="1875"/>
                </a:cubicBezTo>
                <a:close/>
                <a:moveTo>
                  <a:pt x="16930" y="2015"/>
                </a:moveTo>
                <a:cubicBezTo>
                  <a:pt x="16920" y="2015"/>
                  <a:pt x="16910" y="2013"/>
                  <a:pt x="16902" y="2007"/>
                </a:cubicBezTo>
                <a:cubicBezTo>
                  <a:pt x="16831" y="1957"/>
                  <a:pt x="16758" y="1908"/>
                  <a:pt x="16686" y="1861"/>
                </a:cubicBezTo>
                <a:cubicBezTo>
                  <a:pt x="16664" y="1846"/>
                  <a:pt x="16658" y="1816"/>
                  <a:pt x="16672" y="1793"/>
                </a:cubicBezTo>
                <a:cubicBezTo>
                  <a:pt x="16687" y="1770"/>
                  <a:pt x="16718" y="1764"/>
                  <a:pt x="16740" y="1779"/>
                </a:cubicBezTo>
                <a:cubicBezTo>
                  <a:pt x="16813" y="1827"/>
                  <a:pt x="16886" y="1876"/>
                  <a:pt x="16958" y="1926"/>
                </a:cubicBezTo>
                <a:cubicBezTo>
                  <a:pt x="16980" y="1942"/>
                  <a:pt x="16985" y="1972"/>
                  <a:pt x="16970" y="1994"/>
                </a:cubicBezTo>
                <a:cubicBezTo>
                  <a:pt x="16961" y="2008"/>
                  <a:pt x="16945" y="2015"/>
                  <a:pt x="16930" y="2015"/>
                </a:cubicBezTo>
                <a:close/>
                <a:moveTo>
                  <a:pt x="4449" y="2173"/>
                </a:moveTo>
                <a:cubicBezTo>
                  <a:pt x="4434" y="2173"/>
                  <a:pt x="4419" y="2166"/>
                  <a:pt x="4409" y="2153"/>
                </a:cubicBezTo>
                <a:cubicBezTo>
                  <a:pt x="4393" y="2132"/>
                  <a:pt x="4398" y="2101"/>
                  <a:pt x="4420" y="2085"/>
                </a:cubicBezTo>
                <a:cubicBezTo>
                  <a:pt x="4490" y="2034"/>
                  <a:pt x="4562" y="1982"/>
                  <a:pt x="4633" y="1933"/>
                </a:cubicBezTo>
                <a:cubicBezTo>
                  <a:pt x="4655" y="1917"/>
                  <a:pt x="4686" y="1923"/>
                  <a:pt x="4701" y="1945"/>
                </a:cubicBezTo>
                <a:cubicBezTo>
                  <a:pt x="4717" y="1967"/>
                  <a:pt x="4711" y="1997"/>
                  <a:pt x="4689" y="2013"/>
                </a:cubicBezTo>
                <a:cubicBezTo>
                  <a:pt x="4618" y="2062"/>
                  <a:pt x="4547" y="2113"/>
                  <a:pt x="4478" y="2164"/>
                </a:cubicBezTo>
                <a:cubicBezTo>
                  <a:pt x="4469" y="2170"/>
                  <a:pt x="4459" y="2173"/>
                  <a:pt x="4449" y="2173"/>
                </a:cubicBezTo>
                <a:close/>
                <a:moveTo>
                  <a:pt x="17352" y="2324"/>
                </a:moveTo>
                <a:cubicBezTo>
                  <a:pt x="17341" y="2324"/>
                  <a:pt x="17331" y="2321"/>
                  <a:pt x="17322" y="2314"/>
                </a:cubicBezTo>
                <a:cubicBezTo>
                  <a:pt x="17253" y="2261"/>
                  <a:pt x="17183" y="2208"/>
                  <a:pt x="17114" y="2158"/>
                </a:cubicBezTo>
                <a:cubicBezTo>
                  <a:pt x="17092" y="2142"/>
                  <a:pt x="17087" y="2111"/>
                  <a:pt x="17103" y="2089"/>
                </a:cubicBezTo>
                <a:cubicBezTo>
                  <a:pt x="17119" y="2068"/>
                  <a:pt x="17150" y="2063"/>
                  <a:pt x="17171" y="2079"/>
                </a:cubicBezTo>
                <a:cubicBezTo>
                  <a:pt x="17241" y="2130"/>
                  <a:pt x="17312" y="2183"/>
                  <a:pt x="17381" y="2236"/>
                </a:cubicBezTo>
                <a:cubicBezTo>
                  <a:pt x="17403" y="2253"/>
                  <a:pt x="17407" y="2284"/>
                  <a:pt x="17390" y="2305"/>
                </a:cubicBezTo>
                <a:cubicBezTo>
                  <a:pt x="17381" y="2318"/>
                  <a:pt x="17366" y="2324"/>
                  <a:pt x="17352" y="2324"/>
                </a:cubicBezTo>
                <a:close/>
                <a:moveTo>
                  <a:pt x="4036" y="2492"/>
                </a:moveTo>
                <a:cubicBezTo>
                  <a:pt x="4022" y="2492"/>
                  <a:pt x="4007" y="2486"/>
                  <a:pt x="3998" y="2474"/>
                </a:cubicBezTo>
                <a:cubicBezTo>
                  <a:pt x="3981" y="2453"/>
                  <a:pt x="3984" y="2422"/>
                  <a:pt x="4005" y="2405"/>
                </a:cubicBezTo>
                <a:cubicBezTo>
                  <a:pt x="4072" y="2350"/>
                  <a:pt x="4141" y="2296"/>
                  <a:pt x="4211" y="2242"/>
                </a:cubicBezTo>
                <a:cubicBezTo>
                  <a:pt x="4232" y="2226"/>
                  <a:pt x="4263" y="2230"/>
                  <a:pt x="4279" y="2251"/>
                </a:cubicBezTo>
                <a:cubicBezTo>
                  <a:pt x="4296" y="2273"/>
                  <a:pt x="4292" y="2303"/>
                  <a:pt x="4270" y="2320"/>
                </a:cubicBezTo>
                <a:cubicBezTo>
                  <a:pt x="4202" y="2373"/>
                  <a:pt x="4133" y="2427"/>
                  <a:pt x="4067" y="2481"/>
                </a:cubicBezTo>
                <a:cubicBezTo>
                  <a:pt x="4058" y="2488"/>
                  <a:pt x="4047" y="2492"/>
                  <a:pt x="4036" y="2492"/>
                </a:cubicBezTo>
                <a:close/>
                <a:moveTo>
                  <a:pt x="17758" y="2653"/>
                </a:moveTo>
                <a:cubicBezTo>
                  <a:pt x="17747" y="2653"/>
                  <a:pt x="17735" y="2649"/>
                  <a:pt x="17726" y="2641"/>
                </a:cubicBezTo>
                <a:cubicBezTo>
                  <a:pt x="17661" y="2585"/>
                  <a:pt x="17593" y="2530"/>
                  <a:pt x="17526" y="2475"/>
                </a:cubicBezTo>
                <a:cubicBezTo>
                  <a:pt x="17505" y="2458"/>
                  <a:pt x="17502" y="2427"/>
                  <a:pt x="17519" y="2406"/>
                </a:cubicBezTo>
                <a:cubicBezTo>
                  <a:pt x="17536" y="2385"/>
                  <a:pt x="17566" y="2382"/>
                  <a:pt x="17588" y="2399"/>
                </a:cubicBezTo>
                <a:cubicBezTo>
                  <a:pt x="17655" y="2454"/>
                  <a:pt x="17723" y="2510"/>
                  <a:pt x="17790" y="2566"/>
                </a:cubicBezTo>
                <a:cubicBezTo>
                  <a:pt x="17810" y="2584"/>
                  <a:pt x="17813" y="2615"/>
                  <a:pt x="17795" y="2635"/>
                </a:cubicBezTo>
                <a:cubicBezTo>
                  <a:pt x="17785" y="2647"/>
                  <a:pt x="17772" y="2653"/>
                  <a:pt x="17758" y="2653"/>
                </a:cubicBezTo>
                <a:close/>
                <a:moveTo>
                  <a:pt x="3638" y="2830"/>
                </a:moveTo>
                <a:cubicBezTo>
                  <a:pt x="3625" y="2830"/>
                  <a:pt x="3612" y="2825"/>
                  <a:pt x="3602" y="2814"/>
                </a:cubicBezTo>
                <a:cubicBezTo>
                  <a:pt x="3584" y="2794"/>
                  <a:pt x="3586" y="2763"/>
                  <a:pt x="3606" y="2745"/>
                </a:cubicBezTo>
                <a:cubicBezTo>
                  <a:pt x="3671" y="2687"/>
                  <a:pt x="3737" y="2629"/>
                  <a:pt x="3803" y="2572"/>
                </a:cubicBezTo>
                <a:cubicBezTo>
                  <a:pt x="3824" y="2555"/>
                  <a:pt x="3855" y="2557"/>
                  <a:pt x="3872" y="2578"/>
                </a:cubicBezTo>
                <a:cubicBezTo>
                  <a:pt x="3890" y="2599"/>
                  <a:pt x="3887" y="2629"/>
                  <a:pt x="3867" y="2647"/>
                </a:cubicBezTo>
                <a:cubicBezTo>
                  <a:pt x="3801" y="2703"/>
                  <a:pt x="3735" y="2760"/>
                  <a:pt x="3671" y="2818"/>
                </a:cubicBezTo>
                <a:cubicBezTo>
                  <a:pt x="3662" y="2826"/>
                  <a:pt x="3650" y="2830"/>
                  <a:pt x="3638" y="2830"/>
                </a:cubicBezTo>
                <a:close/>
                <a:moveTo>
                  <a:pt x="18148" y="3000"/>
                </a:moveTo>
                <a:cubicBezTo>
                  <a:pt x="18136" y="3000"/>
                  <a:pt x="18124" y="2996"/>
                  <a:pt x="18114" y="2987"/>
                </a:cubicBezTo>
                <a:cubicBezTo>
                  <a:pt x="18051" y="2928"/>
                  <a:pt x="17986" y="2869"/>
                  <a:pt x="17922" y="2812"/>
                </a:cubicBezTo>
                <a:cubicBezTo>
                  <a:pt x="17902" y="2794"/>
                  <a:pt x="17900" y="2763"/>
                  <a:pt x="17918" y="2743"/>
                </a:cubicBezTo>
                <a:cubicBezTo>
                  <a:pt x="17936" y="2723"/>
                  <a:pt x="17967" y="2721"/>
                  <a:pt x="17987" y="2739"/>
                </a:cubicBezTo>
                <a:cubicBezTo>
                  <a:pt x="18052" y="2796"/>
                  <a:pt x="18117" y="2856"/>
                  <a:pt x="18181" y="2916"/>
                </a:cubicBezTo>
                <a:cubicBezTo>
                  <a:pt x="18201" y="2934"/>
                  <a:pt x="18202" y="2965"/>
                  <a:pt x="18183" y="2985"/>
                </a:cubicBezTo>
                <a:cubicBezTo>
                  <a:pt x="18174" y="2995"/>
                  <a:pt x="18161" y="3000"/>
                  <a:pt x="18148" y="3000"/>
                </a:cubicBezTo>
                <a:close/>
                <a:moveTo>
                  <a:pt x="3258" y="3187"/>
                </a:moveTo>
                <a:cubicBezTo>
                  <a:pt x="3245" y="3187"/>
                  <a:pt x="3232" y="3182"/>
                  <a:pt x="3223" y="3173"/>
                </a:cubicBezTo>
                <a:cubicBezTo>
                  <a:pt x="3204" y="3153"/>
                  <a:pt x="3204" y="3122"/>
                  <a:pt x="3223" y="3103"/>
                </a:cubicBezTo>
                <a:cubicBezTo>
                  <a:pt x="3286" y="3042"/>
                  <a:pt x="3349" y="2981"/>
                  <a:pt x="3412" y="2922"/>
                </a:cubicBezTo>
                <a:cubicBezTo>
                  <a:pt x="3432" y="2903"/>
                  <a:pt x="3463" y="2904"/>
                  <a:pt x="3482" y="2924"/>
                </a:cubicBezTo>
                <a:cubicBezTo>
                  <a:pt x="3500" y="2944"/>
                  <a:pt x="3499" y="2975"/>
                  <a:pt x="3479" y="2993"/>
                </a:cubicBezTo>
                <a:cubicBezTo>
                  <a:pt x="3417" y="3052"/>
                  <a:pt x="3354" y="3112"/>
                  <a:pt x="3292" y="3173"/>
                </a:cubicBezTo>
                <a:cubicBezTo>
                  <a:pt x="3283" y="3183"/>
                  <a:pt x="3270" y="3187"/>
                  <a:pt x="3258" y="3187"/>
                </a:cubicBezTo>
                <a:close/>
                <a:moveTo>
                  <a:pt x="18520" y="3366"/>
                </a:moveTo>
                <a:cubicBezTo>
                  <a:pt x="18507" y="3366"/>
                  <a:pt x="18494" y="3361"/>
                  <a:pt x="18485" y="3352"/>
                </a:cubicBezTo>
                <a:cubicBezTo>
                  <a:pt x="18425" y="3290"/>
                  <a:pt x="18363" y="3228"/>
                  <a:pt x="18302" y="3167"/>
                </a:cubicBezTo>
                <a:cubicBezTo>
                  <a:pt x="18282" y="3148"/>
                  <a:pt x="18282" y="3117"/>
                  <a:pt x="18301" y="3098"/>
                </a:cubicBezTo>
                <a:cubicBezTo>
                  <a:pt x="18320" y="3079"/>
                  <a:pt x="18351" y="3078"/>
                  <a:pt x="18370" y="3097"/>
                </a:cubicBezTo>
                <a:cubicBezTo>
                  <a:pt x="18432" y="3158"/>
                  <a:pt x="18495" y="3221"/>
                  <a:pt x="18555" y="3283"/>
                </a:cubicBezTo>
                <a:cubicBezTo>
                  <a:pt x="18574" y="3303"/>
                  <a:pt x="18573" y="3334"/>
                  <a:pt x="18554" y="3353"/>
                </a:cubicBezTo>
                <a:cubicBezTo>
                  <a:pt x="18545" y="3362"/>
                  <a:pt x="18532" y="3366"/>
                  <a:pt x="18520" y="3366"/>
                </a:cubicBezTo>
                <a:close/>
                <a:moveTo>
                  <a:pt x="2895" y="3562"/>
                </a:moveTo>
                <a:cubicBezTo>
                  <a:pt x="2883" y="3562"/>
                  <a:pt x="2871" y="3558"/>
                  <a:pt x="2861" y="3550"/>
                </a:cubicBezTo>
                <a:cubicBezTo>
                  <a:pt x="2841" y="3531"/>
                  <a:pt x="2840" y="3500"/>
                  <a:pt x="2859" y="3480"/>
                </a:cubicBezTo>
                <a:cubicBezTo>
                  <a:pt x="2917" y="3417"/>
                  <a:pt x="2978" y="3352"/>
                  <a:pt x="3039" y="3290"/>
                </a:cubicBezTo>
                <a:cubicBezTo>
                  <a:pt x="3058" y="3270"/>
                  <a:pt x="3089" y="3270"/>
                  <a:pt x="3108" y="3289"/>
                </a:cubicBezTo>
                <a:cubicBezTo>
                  <a:pt x="3127" y="3307"/>
                  <a:pt x="3128" y="3338"/>
                  <a:pt x="3109" y="3358"/>
                </a:cubicBezTo>
                <a:cubicBezTo>
                  <a:pt x="3049" y="3420"/>
                  <a:pt x="2989" y="3484"/>
                  <a:pt x="2931" y="3547"/>
                </a:cubicBezTo>
                <a:cubicBezTo>
                  <a:pt x="2921" y="3557"/>
                  <a:pt x="2908" y="3562"/>
                  <a:pt x="2895" y="3562"/>
                </a:cubicBezTo>
                <a:close/>
                <a:moveTo>
                  <a:pt x="18874" y="3750"/>
                </a:moveTo>
                <a:cubicBezTo>
                  <a:pt x="18861" y="3750"/>
                  <a:pt x="18847" y="3744"/>
                  <a:pt x="18837" y="3733"/>
                </a:cubicBezTo>
                <a:cubicBezTo>
                  <a:pt x="18780" y="3668"/>
                  <a:pt x="18721" y="3603"/>
                  <a:pt x="18663" y="3540"/>
                </a:cubicBezTo>
                <a:cubicBezTo>
                  <a:pt x="18645" y="3520"/>
                  <a:pt x="18646" y="3489"/>
                  <a:pt x="18666" y="3471"/>
                </a:cubicBezTo>
                <a:cubicBezTo>
                  <a:pt x="18686" y="3453"/>
                  <a:pt x="18717" y="3454"/>
                  <a:pt x="18735" y="3474"/>
                </a:cubicBezTo>
                <a:cubicBezTo>
                  <a:pt x="18794" y="3537"/>
                  <a:pt x="18853" y="3603"/>
                  <a:pt x="18911" y="3669"/>
                </a:cubicBezTo>
                <a:cubicBezTo>
                  <a:pt x="18929" y="3689"/>
                  <a:pt x="18927" y="3720"/>
                  <a:pt x="18906" y="3738"/>
                </a:cubicBezTo>
                <a:cubicBezTo>
                  <a:pt x="18897" y="3746"/>
                  <a:pt x="18886" y="3750"/>
                  <a:pt x="18874" y="3750"/>
                </a:cubicBezTo>
                <a:close/>
                <a:moveTo>
                  <a:pt x="2550" y="3955"/>
                </a:moveTo>
                <a:cubicBezTo>
                  <a:pt x="2539" y="3955"/>
                  <a:pt x="2528" y="3951"/>
                  <a:pt x="2518" y="3944"/>
                </a:cubicBezTo>
                <a:cubicBezTo>
                  <a:pt x="2498" y="3926"/>
                  <a:pt x="2495" y="3895"/>
                  <a:pt x="2512" y="3875"/>
                </a:cubicBezTo>
                <a:cubicBezTo>
                  <a:pt x="2568" y="3808"/>
                  <a:pt x="2626" y="3741"/>
                  <a:pt x="2683" y="3675"/>
                </a:cubicBezTo>
                <a:cubicBezTo>
                  <a:pt x="2701" y="3655"/>
                  <a:pt x="2732" y="3653"/>
                  <a:pt x="2752" y="3671"/>
                </a:cubicBezTo>
                <a:cubicBezTo>
                  <a:pt x="2772" y="3689"/>
                  <a:pt x="2774" y="3720"/>
                  <a:pt x="2757" y="3740"/>
                </a:cubicBezTo>
                <a:cubicBezTo>
                  <a:pt x="2700" y="3805"/>
                  <a:pt x="2643" y="3871"/>
                  <a:pt x="2587" y="3937"/>
                </a:cubicBezTo>
                <a:cubicBezTo>
                  <a:pt x="2578" y="3949"/>
                  <a:pt x="2564" y="3955"/>
                  <a:pt x="2550" y="3955"/>
                </a:cubicBezTo>
                <a:close/>
                <a:moveTo>
                  <a:pt x="19209" y="4150"/>
                </a:moveTo>
                <a:cubicBezTo>
                  <a:pt x="19195" y="4150"/>
                  <a:pt x="19181" y="4144"/>
                  <a:pt x="19171" y="4131"/>
                </a:cubicBezTo>
                <a:cubicBezTo>
                  <a:pt x="19117" y="4064"/>
                  <a:pt x="19062" y="3996"/>
                  <a:pt x="19007" y="3930"/>
                </a:cubicBezTo>
                <a:cubicBezTo>
                  <a:pt x="18989" y="3910"/>
                  <a:pt x="18992" y="3879"/>
                  <a:pt x="19013" y="3861"/>
                </a:cubicBezTo>
                <a:cubicBezTo>
                  <a:pt x="19033" y="3844"/>
                  <a:pt x="19064" y="3847"/>
                  <a:pt x="19082" y="3867"/>
                </a:cubicBezTo>
                <a:cubicBezTo>
                  <a:pt x="19138" y="3934"/>
                  <a:pt x="19193" y="4002"/>
                  <a:pt x="19248" y="4070"/>
                </a:cubicBezTo>
                <a:cubicBezTo>
                  <a:pt x="19264" y="4091"/>
                  <a:pt x="19261" y="4122"/>
                  <a:pt x="19240" y="4139"/>
                </a:cubicBezTo>
                <a:cubicBezTo>
                  <a:pt x="19231" y="4146"/>
                  <a:pt x="19220" y="4150"/>
                  <a:pt x="19209" y="4150"/>
                </a:cubicBezTo>
                <a:close/>
                <a:moveTo>
                  <a:pt x="2224" y="4364"/>
                </a:moveTo>
                <a:cubicBezTo>
                  <a:pt x="2214" y="4364"/>
                  <a:pt x="2204" y="4360"/>
                  <a:pt x="2195" y="4354"/>
                </a:cubicBezTo>
                <a:cubicBezTo>
                  <a:pt x="2173" y="4337"/>
                  <a:pt x="2169" y="4307"/>
                  <a:pt x="2185" y="4285"/>
                </a:cubicBezTo>
                <a:cubicBezTo>
                  <a:pt x="2238" y="4216"/>
                  <a:pt x="2292" y="4146"/>
                  <a:pt x="2346" y="4078"/>
                </a:cubicBezTo>
                <a:cubicBezTo>
                  <a:pt x="2363" y="4057"/>
                  <a:pt x="2394" y="4053"/>
                  <a:pt x="2415" y="4070"/>
                </a:cubicBezTo>
                <a:cubicBezTo>
                  <a:pt x="2436" y="4087"/>
                  <a:pt x="2440" y="4118"/>
                  <a:pt x="2423" y="4139"/>
                </a:cubicBezTo>
                <a:cubicBezTo>
                  <a:pt x="2369" y="4206"/>
                  <a:pt x="2315" y="4275"/>
                  <a:pt x="2263" y="4344"/>
                </a:cubicBezTo>
                <a:cubicBezTo>
                  <a:pt x="2254" y="4357"/>
                  <a:pt x="2239" y="4364"/>
                  <a:pt x="2224" y="4364"/>
                </a:cubicBezTo>
                <a:close/>
                <a:moveTo>
                  <a:pt x="19525" y="4565"/>
                </a:moveTo>
                <a:cubicBezTo>
                  <a:pt x="19509" y="4565"/>
                  <a:pt x="19494" y="4558"/>
                  <a:pt x="19485" y="4545"/>
                </a:cubicBezTo>
                <a:cubicBezTo>
                  <a:pt x="19434" y="4475"/>
                  <a:pt x="19382" y="4405"/>
                  <a:pt x="19330" y="4336"/>
                </a:cubicBezTo>
                <a:cubicBezTo>
                  <a:pt x="19314" y="4315"/>
                  <a:pt x="19318" y="4284"/>
                  <a:pt x="19340" y="4268"/>
                </a:cubicBezTo>
                <a:cubicBezTo>
                  <a:pt x="19361" y="4251"/>
                  <a:pt x="19392" y="4256"/>
                  <a:pt x="19408" y="4277"/>
                </a:cubicBezTo>
                <a:cubicBezTo>
                  <a:pt x="19461" y="4346"/>
                  <a:pt x="19513" y="4417"/>
                  <a:pt x="19564" y="4488"/>
                </a:cubicBezTo>
                <a:cubicBezTo>
                  <a:pt x="19580" y="4510"/>
                  <a:pt x="19575" y="4540"/>
                  <a:pt x="19553" y="4556"/>
                </a:cubicBezTo>
                <a:cubicBezTo>
                  <a:pt x="19545" y="4562"/>
                  <a:pt x="19535" y="4565"/>
                  <a:pt x="19525" y="4565"/>
                </a:cubicBezTo>
                <a:close/>
                <a:moveTo>
                  <a:pt x="1919" y="4788"/>
                </a:moveTo>
                <a:cubicBezTo>
                  <a:pt x="1909" y="4788"/>
                  <a:pt x="1900" y="4785"/>
                  <a:pt x="1891" y="4779"/>
                </a:cubicBezTo>
                <a:cubicBezTo>
                  <a:pt x="1869" y="4764"/>
                  <a:pt x="1863" y="4734"/>
                  <a:pt x="1879" y="4711"/>
                </a:cubicBezTo>
                <a:cubicBezTo>
                  <a:pt x="1928" y="4639"/>
                  <a:pt x="1978" y="4567"/>
                  <a:pt x="2029" y="4496"/>
                </a:cubicBezTo>
                <a:cubicBezTo>
                  <a:pt x="2045" y="4474"/>
                  <a:pt x="2076" y="4469"/>
                  <a:pt x="2098" y="4485"/>
                </a:cubicBezTo>
                <a:cubicBezTo>
                  <a:pt x="2120" y="4501"/>
                  <a:pt x="2125" y="4532"/>
                  <a:pt x="2109" y="4554"/>
                </a:cubicBezTo>
                <a:cubicBezTo>
                  <a:pt x="2058" y="4624"/>
                  <a:pt x="2008" y="4695"/>
                  <a:pt x="1959" y="4766"/>
                </a:cubicBezTo>
                <a:cubicBezTo>
                  <a:pt x="1950" y="4780"/>
                  <a:pt x="1935" y="4788"/>
                  <a:pt x="1919" y="4788"/>
                </a:cubicBezTo>
                <a:close/>
                <a:moveTo>
                  <a:pt x="19819" y="4995"/>
                </a:moveTo>
                <a:cubicBezTo>
                  <a:pt x="19803" y="4995"/>
                  <a:pt x="19788" y="4988"/>
                  <a:pt x="19778" y="4973"/>
                </a:cubicBezTo>
                <a:cubicBezTo>
                  <a:pt x="19731" y="4901"/>
                  <a:pt x="19683" y="4829"/>
                  <a:pt x="19634" y="4757"/>
                </a:cubicBezTo>
                <a:cubicBezTo>
                  <a:pt x="19619" y="4735"/>
                  <a:pt x="19625" y="4705"/>
                  <a:pt x="19647" y="4689"/>
                </a:cubicBezTo>
                <a:cubicBezTo>
                  <a:pt x="19669" y="4674"/>
                  <a:pt x="19700" y="4680"/>
                  <a:pt x="19715" y="4702"/>
                </a:cubicBezTo>
                <a:cubicBezTo>
                  <a:pt x="19764" y="4774"/>
                  <a:pt x="19813" y="4847"/>
                  <a:pt x="19860" y="4920"/>
                </a:cubicBezTo>
                <a:cubicBezTo>
                  <a:pt x="19875" y="4942"/>
                  <a:pt x="19869" y="4973"/>
                  <a:pt x="19846" y="4988"/>
                </a:cubicBezTo>
                <a:cubicBezTo>
                  <a:pt x="19838" y="4993"/>
                  <a:pt x="19829" y="4995"/>
                  <a:pt x="19819" y="4995"/>
                </a:cubicBezTo>
                <a:close/>
                <a:moveTo>
                  <a:pt x="1634" y="5226"/>
                </a:moveTo>
                <a:cubicBezTo>
                  <a:pt x="1626" y="5226"/>
                  <a:pt x="1617" y="5224"/>
                  <a:pt x="1609" y="5219"/>
                </a:cubicBezTo>
                <a:cubicBezTo>
                  <a:pt x="1586" y="5205"/>
                  <a:pt x="1578" y="5175"/>
                  <a:pt x="1593" y="5152"/>
                </a:cubicBezTo>
                <a:cubicBezTo>
                  <a:pt x="1638" y="5078"/>
                  <a:pt x="1685" y="5003"/>
                  <a:pt x="1733" y="4930"/>
                </a:cubicBezTo>
                <a:cubicBezTo>
                  <a:pt x="1748" y="4907"/>
                  <a:pt x="1778" y="4901"/>
                  <a:pt x="1801" y="4915"/>
                </a:cubicBezTo>
                <a:cubicBezTo>
                  <a:pt x="1823" y="4930"/>
                  <a:pt x="1830" y="4960"/>
                  <a:pt x="1815" y="4983"/>
                </a:cubicBezTo>
                <a:cubicBezTo>
                  <a:pt x="1768" y="5056"/>
                  <a:pt x="1721" y="5130"/>
                  <a:pt x="1676" y="5203"/>
                </a:cubicBezTo>
                <a:cubicBezTo>
                  <a:pt x="1667" y="5218"/>
                  <a:pt x="1651" y="5226"/>
                  <a:pt x="1634" y="5226"/>
                </a:cubicBezTo>
                <a:close/>
                <a:moveTo>
                  <a:pt x="20093" y="5439"/>
                </a:moveTo>
                <a:cubicBezTo>
                  <a:pt x="20076" y="5439"/>
                  <a:pt x="20060" y="5430"/>
                  <a:pt x="20050" y="5415"/>
                </a:cubicBezTo>
                <a:cubicBezTo>
                  <a:pt x="20007" y="5341"/>
                  <a:pt x="19963" y="5266"/>
                  <a:pt x="19917" y="5192"/>
                </a:cubicBezTo>
                <a:cubicBezTo>
                  <a:pt x="19903" y="5169"/>
                  <a:pt x="19910" y="5139"/>
                  <a:pt x="19933" y="5125"/>
                </a:cubicBezTo>
                <a:cubicBezTo>
                  <a:pt x="19956" y="5111"/>
                  <a:pt x="19986" y="5118"/>
                  <a:pt x="20000" y="5141"/>
                </a:cubicBezTo>
                <a:cubicBezTo>
                  <a:pt x="20046" y="5216"/>
                  <a:pt x="20092" y="5291"/>
                  <a:pt x="20135" y="5366"/>
                </a:cubicBezTo>
                <a:cubicBezTo>
                  <a:pt x="20149" y="5389"/>
                  <a:pt x="20141" y="5419"/>
                  <a:pt x="20117" y="5432"/>
                </a:cubicBezTo>
                <a:cubicBezTo>
                  <a:pt x="20110" y="5437"/>
                  <a:pt x="20101" y="5439"/>
                  <a:pt x="20093" y="5439"/>
                </a:cubicBezTo>
                <a:close/>
                <a:moveTo>
                  <a:pt x="1371" y="5679"/>
                </a:moveTo>
                <a:cubicBezTo>
                  <a:pt x="1363" y="5679"/>
                  <a:pt x="1355" y="5677"/>
                  <a:pt x="1348" y="5673"/>
                </a:cubicBezTo>
                <a:cubicBezTo>
                  <a:pt x="1324" y="5660"/>
                  <a:pt x="1315" y="5630"/>
                  <a:pt x="1328" y="5606"/>
                </a:cubicBezTo>
                <a:cubicBezTo>
                  <a:pt x="1370" y="5530"/>
                  <a:pt x="1414" y="5453"/>
                  <a:pt x="1458" y="5377"/>
                </a:cubicBezTo>
                <a:cubicBezTo>
                  <a:pt x="1471" y="5354"/>
                  <a:pt x="1501" y="5346"/>
                  <a:pt x="1525" y="5360"/>
                </a:cubicBezTo>
                <a:cubicBezTo>
                  <a:pt x="1548" y="5373"/>
                  <a:pt x="1556" y="5403"/>
                  <a:pt x="1542" y="5427"/>
                </a:cubicBezTo>
                <a:cubicBezTo>
                  <a:pt x="1499" y="5501"/>
                  <a:pt x="1456" y="5578"/>
                  <a:pt x="1414" y="5653"/>
                </a:cubicBezTo>
                <a:cubicBezTo>
                  <a:pt x="1405" y="5669"/>
                  <a:pt x="1389" y="5679"/>
                  <a:pt x="1371" y="5679"/>
                </a:cubicBezTo>
                <a:close/>
                <a:moveTo>
                  <a:pt x="20344" y="5895"/>
                </a:moveTo>
                <a:cubicBezTo>
                  <a:pt x="20327" y="5895"/>
                  <a:pt x="20310" y="5886"/>
                  <a:pt x="20301" y="5869"/>
                </a:cubicBezTo>
                <a:cubicBezTo>
                  <a:pt x="20261" y="5792"/>
                  <a:pt x="20220" y="5715"/>
                  <a:pt x="20178" y="5640"/>
                </a:cubicBezTo>
                <a:cubicBezTo>
                  <a:pt x="20165" y="5617"/>
                  <a:pt x="20174" y="5587"/>
                  <a:pt x="20198" y="5574"/>
                </a:cubicBezTo>
                <a:cubicBezTo>
                  <a:pt x="20221" y="5561"/>
                  <a:pt x="20251" y="5569"/>
                  <a:pt x="20264" y="5593"/>
                </a:cubicBezTo>
                <a:cubicBezTo>
                  <a:pt x="20306" y="5669"/>
                  <a:pt x="20348" y="5746"/>
                  <a:pt x="20388" y="5824"/>
                </a:cubicBezTo>
                <a:cubicBezTo>
                  <a:pt x="20400" y="5848"/>
                  <a:pt x="20391" y="5877"/>
                  <a:pt x="20367" y="5890"/>
                </a:cubicBezTo>
                <a:cubicBezTo>
                  <a:pt x="20360" y="5894"/>
                  <a:pt x="20352" y="5895"/>
                  <a:pt x="20344" y="5895"/>
                </a:cubicBezTo>
                <a:close/>
                <a:moveTo>
                  <a:pt x="1131" y="6143"/>
                </a:moveTo>
                <a:cubicBezTo>
                  <a:pt x="1123" y="6143"/>
                  <a:pt x="1116" y="6142"/>
                  <a:pt x="1109" y="6138"/>
                </a:cubicBezTo>
                <a:cubicBezTo>
                  <a:pt x="1085" y="6126"/>
                  <a:pt x="1075" y="6097"/>
                  <a:pt x="1087" y="6073"/>
                </a:cubicBezTo>
                <a:cubicBezTo>
                  <a:pt x="1125" y="5994"/>
                  <a:pt x="1165" y="5915"/>
                  <a:pt x="1205" y="5838"/>
                </a:cubicBezTo>
                <a:cubicBezTo>
                  <a:pt x="1217" y="5814"/>
                  <a:pt x="1247" y="5804"/>
                  <a:pt x="1271" y="5817"/>
                </a:cubicBezTo>
                <a:cubicBezTo>
                  <a:pt x="1295" y="5829"/>
                  <a:pt x="1304" y="5859"/>
                  <a:pt x="1292" y="5883"/>
                </a:cubicBezTo>
                <a:cubicBezTo>
                  <a:pt x="1252" y="5960"/>
                  <a:pt x="1213" y="6038"/>
                  <a:pt x="1175" y="6116"/>
                </a:cubicBezTo>
                <a:cubicBezTo>
                  <a:pt x="1166" y="6133"/>
                  <a:pt x="1149" y="6143"/>
                  <a:pt x="1131" y="6143"/>
                </a:cubicBezTo>
                <a:close/>
                <a:moveTo>
                  <a:pt x="20573" y="6363"/>
                </a:moveTo>
                <a:cubicBezTo>
                  <a:pt x="20555" y="6363"/>
                  <a:pt x="20537" y="6352"/>
                  <a:pt x="20529" y="6335"/>
                </a:cubicBezTo>
                <a:cubicBezTo>
                  <a:pt x="20493" y="6256"/>
                  <a:pt x="20456" y="6178"/>
                  <a:pt x="20418" y="6100"/>
                </a:cubicBezTo>
                <a:cubicBezTo>
                  <a:pt x="20406" y="6076"/>
                  <a:pt x="20416" y="6047"/>
                  <a:pt x="20440" y="6035"/>
                </a:cubicBezTo>
                <a:cubicBezTo>
                  <a:pt x="20464" y="6023"/>
                  <a:pt x="20494" y="6033"/>
                  <a:pt x="20506" y="6057"/>
                </a:cubicBezTo>
                <a:cubicBezTo>
                  <a:pt x="20544" y="6135"/>
                  <a:pt x="20582" y="6215"/>
                  <a:pt x="20618" y="6294"/>
                </a:cubicBezTo>
                <a:cubicBezTo>
                  <a:pt x="20629" y="6318"/>
                  <a:pt x="20618" y="6347"/>
                  <a:pt x="20594" y="6359"/>
                </a:cubicBezTo>
                <a:cubicBezTo>
                  <a:pt x="20587" y="6362"/>
                  <a:pt x="20580" y="6363"/>
                  <a:pt x="20573" y="6363"/>
                </a:cubicBezTo>
                <a:close/>
                <a:moveTo>
                  <a:pt x="913" y="6619"/>
                </a:moveTo>
                <a:cubicBezTo>
                  <a:pt x="906" y="6619"/>
                  <a:pt x="900" y="6618"/>
                  <a:pt x="894" y="6615"/>
                </a:cubicBezTo>
                <a:cubicBezTo>
                  <a:pt x="869" y="6605"/>
                  <a:pt x="857" y="6576"/>
                  <a:pt x="868" y="6551"/>
                </a:cubicBezTo>
                <a:cubicBezTo>
                  <a:pt x="902" y="6470"/>
                  <a:pt x="938" y="6390"/>
                  <a:pt x="974" y="6310"/>
                </a:cubicBezTo>
                <a:cubicBezTo>
                  <a:pt x="986" y="6286"/>
                  <a:pt x="1015" y="6275"/>
                  <a:pt x="1039" y="6286"/>
                </a:cubicBezTo>
                <a:cubicBezTo>
                  <a:pt x="1064" y="6298"/>
                  <a:pt x="1075" y="6327"/>
                  <a:pt x="1063" y="6351"/>
                </a:cubicBezTo>
                <a:cubicBezTo>
                  <a:pt x="1027" y="6430"/>
                  <a:pt x="992" y="6510"/>
                  <a:pt x="958" y="6590"/>
                </a:cubicBezTo>
                <a:cubicBezTo>
                  <a:pt x="950" y="6608"/>
                  <a:pt x="932" y="6619"/>
                  <a:pt x="913" y="6619"/>
                </a:cubicBezTo>
                <a:close/>
                <a:moveTo>
                  <a:pt x="20779" y="6841"/>
                </a:moveTo>
                <a:cubicBezTo>
                  <a:pt x="20760" y="6841"/>
                  <a:pt x="20741" y="6829"/>
                  <a:pt x="20734" y="6810"/>
                </a:cubicBezTo>
                <a:cubicBezTo>
                  <a:pt x="20702" y="6731"/>
                  <a:pt x="20668" y="6651"/>
                  <a:pt x="20634" y="6571"/>
                </a:cubicBezTo>
                <a:cubicBezTo>
                  <a:pt x="20623" y="6546"/>
                  <a:pt x="20635" y="6518"/>
                  <a:pt x="20660" y="6507"/>
                </a:cubicBezTo>
                <a:cubicBezTo>
                  <a:pt x="20685" y="6496"/>
                  <a:pt x="20713" y="6508"/>
                  <a:pt x="20724" y="6532"/>
                </a:cubicBezTo>
                <a:cubicBezTo>
                  <a:pt x="20759" y="6613"/>
                  <a:pt x="20792" y="6694"/>
                  <a:pt x="20825" y="6774"/>
                </a:cubicBezTo>
                <a:cubicBezTo>
                  <a:pt x="20835" y="6799"/>
                  <a:pt x="20822" y="6827"/>
                  <a:pt x="20797" y="6837"/>
                </a:cubicBezTo>
                <a:cubicBezTo>
                  <a:pt x="20791" y="6840"/>
                  <a:pt x="20785" y="6841"/>
                  <a:pt x="20779" y="6841"/>
                </a:cubicBezTo>
                <a:close/>
                <a:moveTo>
                  <a:pt x="718" y="7106"/>
                </a:moveTo>
                <a:cubicBezTo>
                  <a:pt x="713" y="7106"/>
                  <a:pt x="707" y="7105"/>
                  <a:pt x="701" y="7102"/>
                </a:cubicBezTo>
                <a:cubicBezTo>
                  <a:pt x="676" y="7093"/>
                  <a:pt x="663" y="7065"/>
                  <a:pt x="673" y="7040"/>
                </a:cubicBezTo>
                <a:cubicBezTo>
                  <a:pt x="703" y="6957"/>
                  <a:pt x="735" y="6875"/>
                  <a:pt x="767" y="6794"/>
                </a:cubicBezTo>
                <a:cubicBezTo>
                  <a:pt x="777" y="6769"/>
                  <a:pt x="806" y="6757"/>
                  <a:pt x="831" y="6767"/>
                </a:cubicBezTo>
                <a:cubicBezTo>
                  <a:pt x="856" y="6777"/>
                  <a:pt x="868" y="6805"/>
                  <a:pt x="858" y="6830"/>
                </a:cubicBezTo>
                <a:cubicBezTo>
                  <a:pt x="826" y="6910"/>
                  <a:pt x="795" y="6992"/>
                  <a:pt x="764" y="7074"/>
                </a:cubicBezTo>
                <a:cubicBezTo>
                  <a:pt x="757" y="7093"/>
                  <a:pt x="738" y="7106"/>
                  <a:pt x="718" y="7106"/>
                </a:cubicBezTo>
                <a:close/>
                <a:moveTo>
                  <a:pt x="20962" y="7330"/>
                </a:moveTo>
                <a:cubicBezTo>
                  <a:pt x="20942" y="7330"/>
                  <a:pt x="20923" y="7317"/>
                  <a:pt x="20916" y="7297"/>
                </a:cubicBezTo>
                <a:cubicBezTo>
                  <a:pt x="20887" y="7215"/>
                  <a:pt x="20858" y="7133"/>
                  <a:pt x="20828" y="7053"/>
                </a:cubicBezTo>
                <a:cubicBezTo>
                  <a:pt x="20818" y="7027"/>
                  <a:pt x="20831" y="6999"/>
                  <a:pt x="20856" y="6990"/>
                </a:cubicBezTo>
                <a:cubicBezTo>
                  <a:pt x="20882" y="6980"/>
                  <a:pt x="20910" y="6993"/>
                  <a:pt x="20919" y="7018"/>
                </a:cubicBezTo>
                <a:cubicBezTo>
                  <a:pt x="20950" y="7100"/>
                  <a:pt x="20980" y="7183"/>
                  <a:pt x="21008" y="7265"/>
                </a:cubicBezTo>
                <a:cubicBezTo>
                  <a:pt x="21017" y="7291"/>
                  <a:pt x="21004" y="7319"/>
                  <a:pt x="20978" y="7327"/>
                </a:cubicBezTo>
                <a:cubicBezTo>
                  <a:pt x="20973" y="7329"/>
                  <a:pt x="20967" y="7330"/>
                  <a:pt x="20962" y="7330"/>
                </a:cubicBezTo>
                <a:close/>
                <a:moveTo>
                  <a:pt x="548" y="7601"/>
                </a:moveTo>
                <a:cubicBezTo>
                  <a:pt x="543" y="7601"/>
                  <a:pt x="538" y="7600"/>
                  <a:pt x="533" y="7599"/>
                </a:cubicBezTo>
                <a:cubicBezTo>
                  <a:pt x="508" y="7591"/>
                  <a:pt x="493" y="7563"/>
                  <a:pt x="501" y="7537"/>
                </a:cubicBezTo>
                <a:cubicBezTo>
                  <a:pt x="528" y="7454"/>
                  <a:pt x="555" y="7370"/>
                  <a:pt x="584" y="7287"/>
                </a:cubicBezTo>
                <a:cubicBezTo>
                  <a:pt x="593" y="7262"/>
                  <a:pt x="620" y="7248"/>
                  <a:pt x="646" y="7257"/>
                </a:cubicBezTo>
                <a:cubicBezTo>
                  <a:pt x="672" y="7266"/>
                  <a:pt x="685" y="7294"/>
                  <a:pt x="677" y="7319"/>
                </a:cubicBezTo>
                <a:cubicBezTo>
                  <a:pt x="648" y="7401"/>
                  <a:pt x="621" y="7484"/>
                  <a:pt x="595" y="7567"/>
                </a:cubicBezTo>
                <a:cubicBezTo>
                  <a:pt x="588" y="7588"/>
                  <a:pt x="569" y="7601"/>
                  <a:pt x="548" y="7601"/>
                </a:cubicBezTo>
                <a:close/>
                <a:moveTo>
                  <a:pt x="21121" y="7828"/>
                </a:moveTo>
                <a:cubicBezTo>
                  <a:pt x="21099" y="7828"/>
                  <a:pt x="21080" y="7814"/>
                  <a:pt x="21074" y="7792"/>
                </a:cubicBezTo>
                <a:cubicBezTo>
                  <a:pt x="21049" y="7709"/>
                  <a:pt x="21024" y="7626"/>
                  <a:pt x="20998" y="7544"/>
                </a:cubicBezTo>
                <a:cubicBezTo>
                  <a:pt x="20989" y="7518"/>
                  <a:pt x="21004" y="7490"/>
                  <a:pt x="21029" y="7482"/>
                </a:cubicBezTo>
                <a:cubicBezTo>
                  <a:pt x="21055" y="7474"/>
                  <a:pt x="21083" y="7488"/>
                  <a:pt x="21091" y="7514"/>
                </a:cubicBezTo>
                <a:cubicBezTo>
                  <a:pt x="21117" y="7597"/>
                  <a:pt x="21143" y="7681"/>
                  <a:pt x="21168" y="7765"/>
                </a:cubicBezTo>
                <a:cubicBezTo>
                  <a:pt x="21175" y="7791"/>
                  <a:pt x="21160" y="7818"/>
                  <a:pt x="21134" y="7826"/>
                </a:cubicBezTo>
                <a:cubicBezTo>
                  <a:pt x="21130" y="7827"/>
                  <a:pt x="21125" y="7828"/>
                  <a:pt x="21121" y="7828"/>
                </a:cubicBezTo>
                <a:close/>
                <a:moveTo>
                  <a:pt x="403" y="8103"/>
                </a:moveTo>
                <a:cubicBezTo>
                  <a:pt x="399" y="8103"/>
                  <a:pt x="394" y="8102"/>
                  <a:pt x="390" y="8101"/>
                </a:cubicBezTo>
                <a:cubicBezTo>
                  <a:pt x="364" y="8094"/>
                  <a:pt x="348" y="8067"/>
                  <a:pt x="355" y="8041"/>
                </a:cubicBezTo>
                <a:cubicBezTo>
                  <a:pt x="377" y="7957"/>
                  <a:pt x="401" y="7872"/>
                  <a:pt x="425" y="7788"/>
                </a:cubicBezTo>
                <a:cubicBezTo>
                  <a:pt x="433" y="7762"/>
                  <a:pt x="460" y="7747"/>
                  <a:pt x="486" y="7755"/>
                </a:cubicBezTo>
                <a:cubicBezTo>
                  <a:pt x="512" y="7762"/>
                  <a:pt x="527" y="7790"/>
                  <a:pt x="519" y="7816"/>
                </a:cubicBezTo>
                <a:cubicBezTo>
                  <a:pt x="495" y="7899"/>
                  <a:pt x="472" y="7983"/>
                  <a:pt x="450" y="8066"/>
                </a:cubicBezTo>
                <a:cubicBezTo>
                  <a:pt x="444" y="8088"/>
                  <a:pt x="424" y="8103"/>
                  <a:pt x="403" y="8103"/>
                </a:cubicBezTo>
                <a:close/>
                <a:moveTo>
                  <a:pt x="21255" y="8332"/>
                </a:moveTo>
                <a:cubicBezTo>
                  <a:pt x="21233" y="8332"/>
                  <a:pt x="21213" y="8317"/>
                  <a:pt x="21207" y="8295"/>
                </a:cubicBezTo>
                <a:cubicBezTo>
                  <a:pt x="21187" y="8210"/>
                  <a:pt x="21166" y="8125"/>
                  <a:pt x="21144" y="8043"/>
                </a:cubicBezTo>
                <a:cubicBezTo>
                  <a:pt x="21137" y="8017"/>
                  <a:pt x="21152" y="7990"/>
                  <a:pt x="21178" y="7983"/>
                </a:cubicBezTo>
                <a:cubicBezTo>
                  <a:pt x="21204" y="7976"/>
                  <a:pt x="21231" y="7991"/>
                  <a:pt x="21238" y="8018"/>
                </a:cubicBezTo>
                <a:cubicBezTo>
                  <a:pt x="21260" y="8101"/>
                  <a:pt x="21282" y="8187"/>
                  <a:pt x="21302" y="8272"/>
                </a:cubicBezTo>
                <a:cubicBezTo>
                  <a:pt x="21309" y="8298"/>
                  <a:pt x="21293" y="8325"/>
                  <a:pt x="21266" y="8331"/>
                </a:cubicBezTo>
                <a:cubicBezTo>
                  <a:pt x="21262" y="8332"/>
                  <a:pt x="21259" y="8332"/>
                  <a:pt x="21255" y="8332"/>
                </a:cubicBezTo>
                <a:close/>
                <a:moveTo>
                  <a:pt x="282" y="8611"/>
                </a:moveTo>
                <a:cubicBezTo>
                  <a:pt x="279" y="8611"/>
                  <a:pt x="275" y="8610"/>
                  <a:pt x="272" y="8610"/>
                </a:cubicBezTo>
                <a:cubicBezTo>
                  <a:pt x="246" y="8604"/>
                  <a:pt x="229" y="8578"/>
                  <a:pt x="234" y="8552"/>
                </a:cubicBezTo>
                <a:cubicBezTo>
                  <a:pt x="252" y="8467"/>
                  <a:pt x="272" y="8381"/>
                  <a:pt x="292" y="8296"/>
                </a:cubicBezTo>
                <a:cubicBezTo>
                  <a:pt x="298" y="8269"/>
                  <a:pt x="324" y="8253"/>
                  <a:pt x="351" y="8259"/>
                </a:cubicBezTo>
                <a:cubicBezTo>
                  <a:pt x="377" y="8266"/>
                  <a:pt x="393" y="8292"/>
                  <a:pt x="387" y="8318"/>
                </a:cubicBezTo>
                <a:cubicBezTo>
                  <a:pt x="367" y="8402"/>
                  <a:pt x="348" y="8488"/>
                  <a:pt x="330" y="8572"/>
                </a:cubicBezTo>
                <a:cubicBezTo>
                  <a:pt x="325" y="8595"/>
                  <a:pt x="305" y="8611"/>
                  <a:pt x="282" y="8611"/>
                </a:cubicBezTo>
                <a:close/>
                <a:moveTo>
                  <a:pt x="21364" y="8843"/>
                </a:moveTo>
                <a:cubicBezTo>
                  <a:pt x="21341" y="8843"/>
                  <a:pt x="21321" y="8826"/>
                  <a:pt x="21316" y="8803"/>
                </a:cubicBezTo>
                <a:cubicBezTo>
                  <a:pt x="21300" y="8718"/>
                  <a:pt x="21283" y="8632"/>
                  <a:pt x="21265" y="8548"/>
                </a:cubicBezTo>
                <a:cubicBezTo>
                  <a:pt x="21259" y="8522"/>
                  <a:pt x="21276" y="8496"/>
                  <a:pt x="21302" y="8490"/>
                </a:cubicBezTo>
                <a:cubicBezTo>
                  <a:pt x="21329" y="8484"/>
                  <a:pt x="21355" y="8501"/>
                  <a:pt x="21361" y="8528"/>
                </a:cubicBezTo>
                <a:cubicBezTo>
                  <a:pt x="21379" y="8612"/>
                  <a:pt x="21396" y="8699"/>
                  <a:pt x="21412" y="8785"/>
                </a:cubicBezTo>
                <a:cubicBezTo>
                  <a:pt x="21417" y="8811"/>
                  <a:pt x="21400" y="8837"/>
                  <a:pt x="21373" y="8842"/>
                </a:cubicBezTo>
                <a:cubicBezTo>
                  <a:pt x="21370" y="8843"/>
                  <a:pt x="21367" y="8843"/>
                  <a:pt x="21364" y="8843"/>
                </a:cubicBezTo>
                <a:close/>
                <a:moveTo>
                  <a:pt x="186" y="9124"/>
                </a:moveTo>
                <a:cubicBezTo>
                  <a:pt x="184" y="9124"/>
                  <a:pt x="181" y="9124"/>
                  <a:pt x="179" y="9123"/>
                </a:cubicBezTo>
                <a:cubicBezTo>
                  <a:pt x="152" y="9119"/>
                  <a:pt x="134" y="9094"/>
                  <a:pt x="138" y="9067"/>
                </a:cubicBezTo>
                <a:cubicBezTo>
                  <a:pt x="152" y="8981"/>
                  <a:pt x="167" y="8894"/>
                  <a:pt x="183" y="8809"/>
                </a:cubicBezTo>
                <a:cubicBezTo>
                  <a:pt x="188" y="8782"/>
                  <a:pt x="213" y="8765"/>
                  <a:pt x="240" y="8770"/>
                </a:cubicBezTo>
                <a:cubicBezTo>
                  <a:pt x="267" y="8775"/>
                  <a:pt x="284" y="8800"/>
                  <a:pt x="279" y="8827"/>
                </a:cubicBezTo>
                <a:cubicBezTo>
                  <a:pt x="263" y="8912"/>
                  <a:pt x="248" y="8998"/>
                  <a:pt x="235" y="9083"/>
                </a:cubicBezTo>
                <a:cubicBezTo>
                  <a:pt x="231" y="9107"/>
                  <a:pt x="210" y="9124"/>
                  <a:pt x="186" y="9124"/>
                </a:cubicBezTo>
                <a:close/>
                <a:moveTo>
                  <a:pt x="21448" y="9358"/>
                </a:moveTo>
                <a:cubicBezTo>
                  <a:pt x="21424" y="9358"/>
                  <a:pt x="21403" y="9340"/>
                  <a:pt x="21400" y="9316"/>
                </a:cubicBezTo>
                <a:cubicBezTo>
                  <a:pt x="21388" y="9230"/>
                  <a:pt x="21375" y="9143"/>
                  <a:pt x="21361" y="9059"/>
                </a:cubicBezTo>
                <a:cubicBezTo>
                  <a:pt x="21357" y="9032"/>
                  <a:pt x="21375" y="9007"/>
                  <a:pt x="21402" y="9003"/>
                </a:cubicBezTo>
                <a:cubicBezTo>
                  <a:pt x="21428" y="8998"/>
                  <a:pt x="21453" y="9016"/>
                  <a:pt x="21458" y="9043"/>
                </a:cubicBezTo>
                <a:cubicBezTo>
                  <a:pt x="21472" y="9128"/>
                  <a:pt x="21485" y="9216"/>
                  <a:pt x="21497" y="9302"/>
                </a:cubicBezTo>
                <a:cubicBezTo>
                  <a:pt x="21501" y="9329"/>
                  <a:pt x="21482" y="9354"/>
                  <a:pt x="21455" y="9358"/>
                </a:cubicBezTo>
                <a:cubicBezTo>
                  <a:pt x="21453" y="9358"/>
                  <a:pt x="21451" y="9358"/>
                  <a:pt x="21448" y="9358"/>
                </a:cubicBezTo>
                <a:close/>
                <a:moveTo>
                  <a:pt x="116" y="9641"/>
                </a:moveTo>
                <a:cubicBezTo>
                  <a:pt x="114" y="9641"/>
                  <a:pt x="112" y="9641"/>
                  <a:pt x="110" y="9641"/>
                </a:cubicBezTo>
                <a:cubicBezTo>
                  <a:pt x="84" y="9638"/>
                  <a:pt x="64" y="9614"/>
                  <a:pt x="67" y="9587"/>
                </a:cubicBezTo>
                <a:cubicBezTo>
                  <a:pt x="77" y="9500"/>
                  <a:pt x="88" y="9413"/>
                  <a:pt x="99" y="9327"/>
                </a:cubicBezTo>
                <a:cubicBezTo>
                  <a:pt x="103" y="9300"/>
                  <a:pt x="128" y="9281"/>
                  <a:pt x="155" y="9285"/>
                </a:cubicBezTo>
                <a:cubicBezTo>
                  <a:pt x="181" y="9288"/>
                  <a:pt x="200" y="9313"/>
                  <a:pt x="196" y="9340"/>
                </a:cubicBezTo>
                <a:cubicBezTo>
                  <a:pt x="185" y="9425"/>
                  <a:pt x="174" y="9512"/>
                  <a:pt x="164" y="9598"/>
                </a:cubicBezTo>
                <a:cubicBezTo>
                  <a:pt x="162" y="9623"/>
                  <a:pt x="141" y="9641"/>
                  <a:pt x="116" y="9641"/>
                </a:cubicBezTo>
                <a:close/>
                <a:moveTo>
                  <a:pt x="21508" y="9877"/>
                </a:moveTo>
                <a:cubicBezTo>
                  <a:pt x="21483" y="9877"/>
                  <a:pt x="21461" y="9858"/>
                  <a:pt x="21459" y="9832"/>
                </a:cubicBezTo>
                <a:cubicBezTo>
                  <a:pt x="21451" y="9747"/>
                  <a:pt x="21442" y="9660"/>
                  <a:pt x="21433" y="9574"/>
                </a:cubicBezTo>
                <a:cubicBezTo>
                  <a:pt x="21430" y="9547"/>
                  <a:pt x="21449" y="9523"/>
                  <a:pt x="21476" y="9520"/>
                </a:cubicBezTo>
                <a:cubicBezTo>
                  <a:pt x="21503" y="9516"/>
                  <a:pt x="21527" y="9536"/>
                  <a:pt x="21530" y="9563"/>
                </a:cubicBezTo>
                <a:cubicBezTo>
                  <a:pt x="21540" y="9649"/>
                  <a:pt x="21549" y="9737"/>
                  <a:pt x="21556" y="9824"/>
                </a:cubicBezTo>
                <a:cubicBezTo>
                  <a:pt x="21559" y="9851"/>
                  <a:pt x="21539" y="9874"/>
                  <a:pt x="21512" y="9877"/>
                </a:cubicBezTo>
                <a:cubicBezTo>
                  <a:pt x="21511" y="9877"/>
                  <a:pt x="21509" y="9877"/>
                  <a:pt x="21508" y="9877"/>
                </a:cubicBezTo>
                <a:close/>
                <a:moveTo>
                  <a:pt x="70" y="10162"/>
                </a:moveTo>
                <a:cubicBezTo>
                  <a:pt x="69" y="10162"/>
                  <a:pt x="68" y="10162"/>
                  <a:pt x="67" y="10162"/>
                </a:cubicBezTo>
                <a:cubicBezTo>
                  <a:pt x="40" y="10160"/>
                  <a:pt x="20" y="10137"/>
                  <a:pt x="22" y="10110"/>
                </a:cubicBezTo>
                <a:cubicBezTo>
                  <a:pt x="27" y="10023"/>
                  <a:pt x="34" y="9935"/>
                  <a:pt x="41" y="9848"/>
                </a:cubicBezTo>
                <a:cubicBezTo>
                  <a:pt x="44" y="9821"/>
                  <a:pt x="67" y="9801"/>
                  <a:pt x="94" y="9804"/>
                </a:cubicBezTo>
                <a:cubicBezTo>
                  <a:pt x="121" y="9806"/>
                  <a:pt x="141" y="9830"/>
                  <a:pt x="139" y="9857"/>
                </a:cubicBezTo>
                <a:cubicBezTo>
                  <a:pt x="131" y="9943"/>
                  <a:pt x="125" y="10030"/>
                  <a:pt x="119" y="10116"/>
                </a:cubicBezTo>
                <a:cubicBezTo>
                  <a:pt x="118" y="10142"/>
                  <a:pt x="96" y="10162"/>
                  <a:pt x="70" y="10162"/>
                </a:cubicBezTo>
                <a:close/>
                <a:moveTo>
                  <a:pt x="21542" y="10398"/>
                </a:moveTo>
                <a:cubicBezTo>
                  <a:pt x="21516" y="10398"/>
                  <a:pt x="21494" y="10377"/>
                  <a:pt x="21493" y="10351"/>
                </a:cubicBezTo>
                <a:cubicBezTo>
                  <a:pt x="21489" y="10264"/>
                  <a:pt x="21485" y="10177"/>
                  <a:pt x="21479" y="10092"/>
                </a:cubicBezTo>
                <a:cubicBezTo>
                  <a:pt x="21477" y="10065"/>
                  <a:pt x="21498" y="10041"/>
                  <a:pt x="21525" y="10039"/>
                </a:cubicBezTo>
                <a:cubicBezTo>
                  <a:pt x="21551" y="10038"/>
                  <a:pt x="21575" y="10058"/>
                  <a:pt x="21577" y="10085"/>
                </a:cubicBezTo>
                <a:cubicBezTo>
                  <a:pt x="21582" y="10171"/>
                  <a:pt x="21587" y="10259"/>
                  <a:pt x="21591" y="10347"/>
                </a:cubicBezTo>
                <a:cubicBezTo>
                  <a:pt x="21592" y="10374"/>
                  <a:pt x="21571" y="10397"/>
                  <a:pt x="21544" y="10398"/>
                </a:cubicBezTo>
                <a:cubicBezTo>
                  <a:pt x="21543" y="10398"/>
                  <a:pt x="21542" y="10398"/>
                  <a:pt x="21542" y="10398"/>
                </a:cubicBezTo>
                <a:close/>
                <a:moveTo>
                  <a:pt x="50" y="10683"/>
                </a:moveTo>
                <a:cubicBezTo>
                  <a:pt x="50" y="10683"/>
                  <a:pt x="50" y="10683"/>
                  <a:pt x="49" y="10683"/>
                </a:cubicBezTo>
                <a:cubicBezTo>
                  <a:pt x="22" y="10683"/>
                  <a:pt x="1" y="10661"/>
                  <a:pt x="1" y="10634"/>
                </a:cubicBezTo>
                <a:cubicBezTo>
                  <a:pt x="2" y="10547"/>
                  <a:pt x="5" y="10458"/>
                  <a:pt x="8" y="10371"/>
                </a:cubicBezTo>
                <a:cubicBezTo>
                  <a:pt x="9" y="10344"/>
                  <a:pt x="32" y="10324"/>
                  <a:pt x="59" y="10324"/>
                </a:cubicBezTo>
                <a:cubicBezTo>
                  <a:pt x="86" y="10325"/>
                  <a:pt x="107" y="10348"/>
                  <a:pt x="106" y="10375"/>
                </a:cubicBezTo>
                <a:cubicBezTo>
                  <a:pt x="103" y="10461"/>
                  <a:pt x="100" y="10549"/>
                  <a:pt x="99" y="10635"/>
                </a:cubicBezTo>
                <a:cubicBezTo>
                  <a:pt x="99" y="10662"/>
                  <a:pt x="77" y="10683"/>
                  <a:pt x="50" y="10683"/>
                </a:cubicBezTo>
                <a:close/>
                <a:moveTo>
                  <a:pt x="21548" y="11110"/>
                </a:moveTo>
                <a:cubicBezTo>
                  <a:pt x="21548" y="11110"/>
                  <a:pt x="21547" y="11110"/>
                  <a:pt x="21547" y="11110"/>
                </a:cubicBezTo>
                <a:cubicBezTo>
                  <a:pt x="21520" y="11109"/>
                  <a:pt x="21498" y="11087"/>
                  <a:pt x="21499" y="11060"/>
                </a:cubicBezTo>
                <a:cubicBezTo>
                  <a:pt x="21501" y="10973"/>
                  <a:pt x="21502" y="10886"/>
                  <a:pt x="21502" y="10800"/>
                </a:cubicBezTo>
                <a:cubicBezTo>
                  <a:pt x="21502" y="10737"/>
                  <a:pt x="21502" y="10673"/>
                  <a:pt x="21500" y="10610"/>
                </a:cubicBezTo>
                <a:cubicBezTo>
                  <a:pt x="21500" y="10583"/>
                  <a:pt x="21521" y="10561"/>
                  <a:pt x="21549" y="10561"/>
                </a:cubicBezTo>
                <a:cubicBezTo>
                  <a:pt x="21549" y="10561"/>
                  <a:pt x="21549" y="10561"/>
                  <a:pt x="21549" y="10561"/>
                </a:cubicBezTo>
                <a:cubicBezTo>
                  <a:pt x="21576" y="10561"/>
                  <a:pt x="21598" y="10582"/>
                  <a:pt x="21598" y="10609"/>
                </a:cubicBezTo>
                <a:cubicBezTo>
                  <a:pt x="21599" y="10672"/>
                  <a:pt x="21600" y="10736"/>
                  <a:pt x="21600" y="10800"/>
                </a:cubicBezTo>
                <a:cubicBezTo>
                  <a:pt x="21600" y="10887"/>
                  <a:pt x="21599" y="10975"/>
                  <a:pt x="21597" y="11062"/>
                </a:cubicBezTo>
                <a:cubicBezTo>
                  <a:pt x="21596" y="11089"/>
                  <a:pt x="21574" y="11110"/>
                  <a:pt x="21548" y="11110"/>
                </a:cubicBezTo>
                <a:close/>
                <a:moveTo>
                  <a:pt x="55" y="11205"/>
                </a:moveTo>
                <a:cubicBezTo>
                  <a:pt x="28" y="11205"/>
                  <a:pt x="6" y="11184"/>
                  <a:pt x="6" y="11158"/>
                </a:cubicBezTo>
                <a:cubicBezTo>
                  <a:pt x="3" y="11071"/>
                  <a:pt x="1" y="10983"/>
                  <a:pt x="0" y="10896"/>
                </a:cubicBezTo>
                <a:cubicBezTo>
                  <a:pt x="0" y="10869"/>
                  <a:pt x="22" y="10847"/>
                  <a:pt x="49" y="10847"/>
                </a:cubicBezTo>
                <a:cubicBezTo>
                  <a:pt x="49" y="10847"/>
                  <a:pt x="49" y="10847"/>
                  <a:pt x="49" y="10847"/>
                </a:cubicBezTo>
                <a:cubicBezTo>
                  <a:pt x="76" y="10847"/>
                  <a:pt x="98" y="10868"/>
                  <a:pt x="98" y="10895"/>
                </a:cubicBezTo>
                <a:cubicBezTo>
                  <a:pt x="99" y="10981"/>
                  <a:pt x="101" y="11068"/>
                  <a:pt x="103" y="11155"/>
                </a:cubicBezTo>
                <a:cubicBezTo>
                  <a:pt x="104" y="11182"/>
                  <a:pt x="83" y="11204"/>
                  <a:pt x="56" y="11205"/>
                </a:cubicBezTo>
                <a:cubicBezTo>
                  <a:pt x="56" y="11205"/>
                  <a:pt x="55" y="11205"/>
                  <a:pt x="55" y="11205"/>
                </a:cubicBezTo>
                <a:close/>
                <a:moveTo>
                  <a:pt x="21523" y="11632"/>
                </a:moveTo>
                <a:cubicBezTo>
                  <a:pt x="21522" y="11632"/>
                  <a:pt x="21521" y="11632"/>
                  <a:pt x="21519" y="11631"/>
                </a:cubicBezTo>
                <a:cubicBezTo>
                  <a:pt x="21492" y="11630"/>
                  <a:pt x="21472" y="11606"/>
                  <a:pt x="21474" y="11579"/>
                </a:cubicBezTo>
                <a:cubicBezTo>
                  <a:pt x="21480" y="11494"/>
                  <a:pt x="21485" y="11406"/>
                  <a:pt x="21490" y="11320"/>
                </a:cubicBezTo>
                <a:cubicBezTo>
                  <a:pt x="21491" y="11293"/>
                  <a:pt x="21513" y="11271"/>
                  <a:pt x="21541" y="11273"/>
                </a:cubicBezTo>
                <a:cubicBezTo>
                  <a:pt x="21568" y="11274"/>
                  <a:pt x="21589" y="11297"/>
                  <a:pt x="21587" y="11324"/>
                </a:cubicBezTo>
                <a:cubicBezTo>
                  <a:pt x="21583" y="11412"/>
                  <a:pt x="21578" y="11500"/>
                  <a:pt x="21572" y="11586"/>
                </a:cubicBezTo>
                <a:cubicBezTo>
                  <a:pt x="21570" y="11612"/>
                  <a:pt x="21548" y="11632"/>
                  <a:pt x="21523" y="11632"/>
                </a:cubicBezTo>
                <a:close/>
                <a:moveTo>
                  <a:pt x="84" y="11727"/>
                </a:moveTo>
                <a:cubicBezTo>
                  <a:pt x="59" y="11727"/>
                  <a:pt x="37" y="11707"/>
                  <a:pt x="35" y="11682"/>
                </a:cubicBezTo>
                <a:cubicBezTo>
                  <a:pt x="28" y="11595"/>
                  <a:pt x="22" y="11507"/>
                  <a:pt x="17" y="11420"/>
                </a:cubicBezTo>
                <a:cubicBezTo>
                  <a:pt x="16" y="11393"/>
                  <a:pt x="36" y="11370"/>
                  <a:pt x="63" y="11368"/>
                </a:cubicBezTo>
                <a:cubicBezTo>
                  <a:pt x="91" y="11367"/>
                  <a:pt x="114" y="11387"/>
                  <a:pt x="115" y="11414"/>
                </a:cubicBezTo>
                <a:cubicBezTo>
                  <a:pt x="120" y="11501"/>
                  <a:pt x="126" y="11588"/>
                  <a:pt x="133" y="11674"/>
                </a:cubicBezTo>
                <a:cubicBezTo>
                  <a:pt x="135" y="11701"/>
                  <a:pt x="115" y="11724"/>
                  <a:pt x="88" y="11727"/>
                </a:cubicBezTo>
                <a:cubicBezTo>
                  <a:pt x="87" y="11727"/>
                  <a:pt x="85" y="11727"/>
                  <a:pt x="84" y="11727"/>
                </a:cubicBezTo>
                <a:close/>
                <a:moveTo>
                  <a:pt x="21473" y="12151"/>
                </a:moveTo>
                <a:cubicBezTo>
                  <a:pt x="21471" y="12151"/>
                  <a:pt x="21469" y="12151"/>
                  <a:pt x="21467" y="12151"/>
                </a:cubicBezTo>
                <a:cubicBezTo>
                  <a:pt x="21440" y="12148"/>
                  <a:pt x="21421" y="12123"/>
                  <a:pt x="21424" y="12097"/>
                </a:cubicBezTo>
                <a:cubicBezTo>
                  <a:pt x="21435" y="12010"/>
                  <a:pt x="21444" y="11923"/>
                  <a:pt x="21452" y="11838"/>
                </a:cubicBezTo>
                <a:cubicBezTo>
                  <a:pt x="21455" y="11811"/>
                  <a:pt x="21479" y="11791"/>
                  <a:pt x="21506" y="11794"/>
                </a:cubicBezTo>
                <a:cubicBezTo>
                  <a:pt x="21533" y="11797"/>
                  <a:pt x="21552" y="11821"/>
                  <a:pt x="21550" y="11847"/>
                </a:cubicBezTo>
                <a:cubicBezTo>
                  <a:pt x="21542" y="11933"/>
                  <a:pt x="21532" y="12021"/>
                  <a:pt x="21522" y="12108"/>
                </a:cubicBezTo>
                <a:cubicBezTo>
                  <a:pt x="21519" y="12133"/>
                  <a:pt x="21497" y="12151"/>
                  <a:pt x="21473" y="12151"/>
                </a:cubicBezTo>
                <a:close/>
                <a:moveTo>
                  <a:pt x="139" y="12246"/>
                </a:moveTo>
                <a:cubicBezTo>
                  <a:pt x="114" y="12246"/>
                  <a:pt x="93" y="12228"/>
                  <a:pt x="90" y="12203"/>
                </a:cubicBezTo>
                <a:cubicBezTo>
                  <a:pt x="79" y="12117"/>
                  <a:pt x="69" y="12029"/>
                  <a:pt x="60" y="11943"/>
                </a:cubicBezTo>
                <a:cubicBezTo>
                  <a:pt x="57" y="11916"/>
                  <a:pt x="76" y="11892"/>
                  <a:pt x="103" y="11889"/>
                </a:cubicBezTo>
                <a:cubicBezTo>
                  <a:pt x="130" y="11886"/>
                  <a:pt x="154" y="11906"/>
                  <a:pt x="157" y="11933"/>
                </a:cubicBezTo>
                <a:cubicBezTo>
                  <a:pt x="166" y="12018"/>
                  <a:pt x="176" y="12105"/>
                  <a:pt x="187" y="12191"/>
                </a:cubicBezTo>
                <a:cubicBezTo>
                  <a:pt x="191" y="12218"/>
                  <a:pt x="172" y="12242"/>
                  <a:pt x="145" y="12246"/>
                </a:cubicBezTo>
                <a:cubicBezTo>
                  <a:pt x="143" y="12246"/>
                  <a:pt x="141" y="12246"/>
                  <a:pt x="139" y="12246"/>
                </a:cubicBezTo>
                <a:close/>
                <a:moveTo>
                  <a:pt x="21398" y="12668"/>
                </a:moveTo>
                <a:cubicBezTo>
                  <a:pt x="21395" y="12668"/>
                  <a:pt x="21392" y="12668"/>
                  <a:pt x="21390" y="12667"/>
                </a:cubicBezTo>
                <a:cubicBezTo>
                  <a:pt x="21363" y="12663"/>
                  <a:pt x="21345" y="12638"/>
                  <a:pt x="21350" y="12611"/>
                </a:cubicBezTo>
                <a:cubicBezTo>
                  <a:pt x="21364" y="12526"/>
                  <a:pt x="21378" y="12439"/>
                  <a:pt x="21390" y="12354"/>
                </a:cubicBezTo>
                <a:cubicBezTo>
                  <a:pt x="21394" y="12327"/>
                  <a:pt x="21419" y="12309"/>
                  <a:pt x="21446" y="12313"/>
                </a:cubicBezTo>
                <a:cubicBezTo>
                  <a:pt x="21472" y="12317"/>
                  <a:pt x="21491" y="12341"/>
                  <a:pt x="21487" y="12368"/>
                </a:cubicBezTo>
                <a:cubicBezTo>
                  <a:pt x="21474" y="12454"/>
                  <a:pt x="21461" y="12541"/>
                  <a:pt x="21446" y="12627"/>
                </a:cubicBezTo>
                <a:cubicBezTo>
                  <a:pt x="21442" y="12651"/>
                  <a:pt x="21421" y="12668"/>
                  <a:pt x="21398" y="12668"/>
                </a:cubicBezTo>
                <a:close/>
                <a:moveTo>
                  <a:pt x="218" y="12762"/>
                </a:moveTo>
                <a:cubicBezTo>
                  <a:pt x="195" y="12762"/>
                  <a:pt x="175" y="12745"/>
                  <a:pt x="170" y="12722"/>
                </a:cubicBezTo>
                <a:cubicBezTo>
                  <a:pt x="155" y="12636"/>
                  <a:pt x="140" y="12549"/>
                  <a:pt x="127" y="12463"/>
                </a:cubicBezTo>
                <a:cubicBezTo>
                  <a:pt x="123" y="12436"/>
                  <a:pt x="141" y="12411"/>
                  <a:pt x="168" y="12407"/>
                </a:cubicBezTo>
                <a:cubicBezTo>
                  <a:pt x="195" y="12403"/>
                  <a:pt x="220" y="12421"/>
                  <a:pt x="224" y="12448"/>
                </a:cubicBezTo>
                <a:cubicBezTo>
                  <a:pt x="237" y="12533"/>
                  <a:pt x="251" y="12620"/>
                  <a:pt x="267" y="12704"/>
                </a:cubicBezTo>
                <a:cubicBezTo>
                  <a:pt x="271" y="12731"/>
                  <a:pt x="254" y="12756"/>
                  <a:pt x="227" y="12761"/>
                </a:cubicBezTo>
                <a:cubicBezTo>
                  <a:pt x="224" y="12762"/>
                  <a:pt x="221" y="12762"/>
                  <a:pt x="218" y="12762"/>
                </a:cubicBezTo>
                <a:close/>
                <a:moveTo>
                  <a:pt x="21298" y="13181"/>
                </a:moveTo>
                <a:cubicBezTo>
                  <a:pt x="21294" y="13181"/>
                  <a:pt x="21290" y="13180"/>
                  <a:pt x="21287" y="13179"/>
                </a:cubicBezTo>
                <a:cubicBezTo>
                  <a:pt x="21261" y="13174"/>
                  <a:pt x="21244" y="13147"/>
                  <a:pt x="21250" y="13121"/>
                </a:cubicBezTo>
                <a:cubicBezTo>
                  <a:pt x="21268" y="13037"/>
                  <a:pt x="21286" y="12951"/>
                  <a:pt x="21303" y="12867"/>
                </a:cubicBezTo>
                <a:cubicBezTo>
                  <a:pt x="21308" y="12840"/>
                  <a:pt x="21334" y="12823"/>
                  <a:pt x="21360" y="12828"/>
                </a:cubicBezTo>
                <a:cubicBezTo>
                  <a:pt x="21387" y="12833"/>
                  <a:pt x="21404" y="12859"/>
                  <a:pt x="21399" y="12885"/>
                </a:cubicBezTo>
                <a:cubicBezTo>
                  <a:pt x="21382" y="12971"/>
                  <a:pt x="21364" y="13057"/>
                  <a:pt x="21345" y="13142"/>
                </a:cubicBezTo>
                <a:cubicBezTo>
                  <a:pt x="21340" y="13165"/>
                  <a:pt x="21320" y="13181"/>
                  <a:pt x="21298" y="13181"/>
                </a:cubicBezTo>
                <a:close/>
                <a:moveTo>
                  <a:pt x="323" y="13274"/>
                </a:moveTo>
                <a:cubicBezTo>
                  <a:pt x="301" y="13274"/>
                  <a:pt x="281" y="13258"/>
                  <a:pt x="276" y="13236"/>
                </a:cubicBezTo>
                <a:cubicBezTo>
                  <a:pt x="256" y="13150"/>
                  <a:pt x="237" y="13064"/>
                  <a:pt x="220" y="12979"/>
                </a:cubicBezTo>
                <a:cubicBezTo>
                  <a:pt x="214" y="12953"/>
                  <a:pt x="231" y="12927"/>
                  <a:pt x="258" y="12921"/>
                </a:cubicBezTo>
                <a:cubicBezTo>
                  <a:pt x="284" y="12916"/>
                  <a:pt x="310" y="12933"/>
                  <a:pt x="316" y="12960"/>
                </a:cubicBezTo>
                <a:cubicBezTo>
                  <a:pt x="333" y="13044"/>
                  <a:pt x="352" y="13129"/>
                  <a:pt x="371" y="13214"/>
                </a:cubicBezTo>
                <a:cubicBezTo>
                  <a:pt x="377" y="13240"/>
                  <a:pt x="361" y="13266"/>
                  <a:pt x="334" y="13272"/>
                </a:cubicBezTo>
                <a:cubicBezTo>
                  <a:pt x="331" y="13273"/>
                  <a:pt x="327" y="13274"/>
                  <a:pt x="323" y="13274"/>
                </a:cubicBezTo>
                <a:close/>
                <a:moveTo>
                  <a:pt x="21172" y="13688"/>
                </a:moveTo>
                <a:cubicBezTo>
                  <a:pt x="21168" y="13688"/>
                  <a:pt x="21164" y="13687"/>
                  <a:pt x="21159" y="13686"/>
                </a:cubicBezTo>
                <a:cubicBezTo>
                  <a:pt x="21133" y="13679"/>
                  <a:pt x="21118" y="13652"/>
                  <a:pt x="21125" y="13626"/>
                </a:cubicBezTo>
                <a:cubicBezTo>
                  <a:pt x="21148" y="13542"/>
                  <a:pt x="21170" y="13458"/>
                  <a:pt x="21191" y="13374"/>
                </a:cubicBezTo>
                <a:cubicBezTo>
                  <a:pt x="21197" y="13348"/>
                  <a:pt x="21224" y="13332"/>
                  <a:pt x="21250" y="13338"/>
                </a:cubicBezTo>
                <a:cubicBezTo>
                  <a:pt x="21276" y="13345"/>
                  <a:pt x="21292" y="13371"/>
                  <a:pt x="21286" y="13398"/>
                </a:cubicBezTo>
                <a:cubicBezTo>
                  <a:pt x="21265" y="13482"/>
                  <a:pt x="21242" y="13567"/>
                  <a:pt x="21220" y="13651"/>
                </a:cubicBezTo>
                <a:cubicBezTo>
                  <a:pt x="21214" y="13673"/>
                  <a:pt x="21194" y="13688"/>
                  <a:pt x="21172" y="13688"/>
                </a:cubicBezTo>
                <a:close/>
                <a:moveTo>
                  <a:pt x="453" y="13779"/>
                </a:moveTo>
                <a:cubicBezTo>
                  <a:pt x="432" y="13779"/>
                  <a:pt x="412" y="13765"/>
                  <a:pt x="406" y="13744"/>
                </a:cubicBezTo>
                <a:cubicBezTo>
                  <a:pt x="382" y="13660"/>
                  <a:pt x="359" y="13575"/>
                  <a:pt x="338" y="13490"/>
                </a:cubicBezTo>
                <a:cubicBezTo>
                  <a:pt x="331" y="13464"/>
                  <a:pt x="347" y="13438"/>
                  <a:pt x="373" y="13431"/>
                </a:cubicBezTo>
                <a:cubicBezTo>
                  <a:pt x="399" y="13424"/>
                  <a:pt x="426" y="13440"/>
                  <a:pt x="432" y="13466"/>
                </a:cubicBezTo>
                <a:cubicBezTo>
                  <a:pt x="454" y="13549"/>
                  <a:pt x="477" y="13634"/>
                  <a:pt x="500" y="13717"/>
                </a:cubicBezTo>
                <a:cubicBezTo>
                  <a:pt x="507" y="13743"/>
                  <a:pt x="492" y="13770"/>
                  <a:pt x="466" y="13778"/>
                </a:cubicBezTo>
                <a:cubicBezTo>
                  <a:pt x="462" y="13779"/>
                  <a:pt x="457" y="13779"/>
                  <a:pt x="453" y="13779"/>
                </a:cubicBezTo>
                <a:close/>
                <a:moveTo>
                  <a:pt x="21023" y="14188"/>
                </a:moveTo>
                <a:cubicBezTo>
                  <a:pt x="21017" y="14188"/>
                  <a:pt x="21012" y="14187"/>
                  <a:pt x="21007" y="14185"/>
                </a:cubicBezTo>
                <a:cubicBezTo>
                  <a:pt x="20982" y="14177"/>
                  <a:pt x="20968" y="14149"/>
                  <a:pt x="20976" y="14124"/>
                </a:cubicBezTo>
                <a:cubicBezTo>
                  <a:pt x="21003" y="14042"/>
                  <a:pt x="21029" y="13959"/>
                  <a:pt x="21054" y="13876"/>
                </a:cubicBezTo>
                <a:cubicBezTo>
                  <a:pt x="21061" y="13850"/>
                  <a:pt x="21089" y="13835"/>
                  <a:pt x="21115" y="13843"/>
                </a:cubicBezTo>
                <a:cubicBezTo>
                  <a:pt x="21140" y="13850"/>
                  <a:pt x="21155" y="13878"/>
                  <a:pt x="21147" y="13904"/>
                </a:cubicBezTo>
                <a:cubicBezTo>
                  <a:pt x="21122" y="13988"/>
                  <a:pt x="21096" y="14072"/>
                  <a:pt x="21069" y="14154"/>
                </a:cubicBezTo>
                <a:cubicBezTo>
                  <a:pt x="21062" y="14175"/>
                  <a:pt x="21043" y="14188"/>
                  <a:pt x="21023" y="14188"/>
                </a:cubicBezTo>
                <a:close/>
                <a:moveTo>
                  <a:pt x="607" y="14278"/>
                </a:moveTo>
                <a:cubicBezTo>
                  <a:pt x="587" y="14278"/>
                  <a:pt x="568" y="14265"/>
                  <a:pt x="561" y="14245"/>
                </a:cubicBezTo>
                <a:cubicBezTo>
                  <a:pt x="533" y="14162"/>
                  <a:pt x="506" y="14078"/>
                  <a:pt x="480" y="13995"/>
                </a:cubicBezTo>
                <a:cubicBezTo>
                  <a:pt x="472" y="13969"/>
                  <a:pt x="487" y="13942"/>
                  <a:pt x="513" y="13934"/>
                </a:cubicBezTo>
                <a:cubicBezTo>
                  <a:pt x="538" y="13926"/>
                  <a:pt x="566" y="13940"/>
                  <a:pt x="574" y="13966"/>
                </a:cubicBezTo>
                <a:cubicBezTo>
                  <a:pt x="599" y="14049"/>
                  <a:pt x="626" y="14132"/>
                  <a:pt x="654" y="14214"/>
                </a:cubicBezTo>
                <a:cubicBezTo>
                  <a:pt x="662" y="14239"/>
                  <a:pt x="649" y="14267"/>
                  <a:pt x="623" y="14276"/>
                </a:cubicBezTo>
                <a:cubicBezTo>
                  <a:pt x="618" y="14277"/>
                  <a:pt x="612" y="14278"/>
                  <a:pt x="607" y="14278"/>
                </a:cubicBezTo>
                <a:close/>
                <a:moveTo>
                  <a:pt x="20848" y="14682"/>
                </a:moveTo>
                <a:cubicBezTo>
                  <a:pt x="20842" y="14682"/>
                  <a:pt x="20836" y="14681"/>
                  <a:pt x="20830" y="14678"/>
                </a:cubicBezTo>
                <a:cubicBezTo>
                  <a:pt x="20805" y="14669"/>
                  <a:pt x="20792" y="14641"/>
                  <a:pt x="20802" y="14615"/>
                </a:cubicBezTo>
                <a:cubicBezTo>
                  <a:pt x="20833" y="14535"/>
                  <a:pt x="20863" y="14453"/>
                  <a:pt x="20892" y="14370"/>
                </a:cubicBezTo>
                <a:cubicBezTo>
                  <a:pt x="20901" y="14345"/>
                  <a:pt x="20929" y="14332"/>
                  <a:pt x="20954" y="14341"/>
                </a:cubicBezTo>
                <a:cubicBezTo>
                  <a:pt x="20980" y="14350"/>
                  <a:pt x="20993" y="14378"/>
                  <a:pt x="20984" y="14403"/>
                </a:cubicBezTo>
                <a:cubicBezTo>
                  <a:pt x="20955" y="14486"/>
                  <a:pt x="20924" y="14569"/>
                  <a:pt x="20893" y="14650"/>
                </a:cubicBezTo>
                <a:cubicBezTo>
                  <a:pt x="20886" y="14670"/>
                  <a:pt x="20867" y="14682"/>
                  <a:pt x="20848" y="14682"/>
                </a:cubicBezTo>
                <a:close/>
                <a:moveTo>
                  <a:pt x="786" y="14769"/>
                </a:moveTo>
                <a:cubicBezTo>
                  <a:pt x="766" y="14769"/>
                  <a:pt x="748" y="14757"/>
                  <a:pt x="740" y="14738"/>
                </a:cubicBezTo>
                <a:cubicBezTo>
                  <a:pt x="708" y="14656"/>
                  <a:pt x="677" y="14574"/>
                  <a:pt x="648" y="14492"/>
                </a:cubicBezTo>
                <a:cubicBezTo>
                  <a:pt x="638" y="14467"/>
                  <a:pt x="651" y="14439"/>
                  <a:pt x="677" y="14430"/>
                </a:cubicBezTo>
                <a:cubicBezTo>
                  <a:pt x="702" y="14420"/>
                  <a:pt x="730" y="14434"/>
                  <a:pt x="740" y="14459"/>
                </a:cubicBezTo>
                <a:cubicBezTo>
                  <a:pt x="769" y="14540"/>
                  <a:pt x="800" y="14621"/>
                  <a:pt x="831" y="14702"/>
                </a:cubicBezTo>
                <a:cubicBezTo>
                  <a:pt x="841" y="14727"/>
                  <a:pt x="829" y="14756"/>
                  <a:pt x="804" y="14766"/>
                </a:cubicBezTo>
                <a:cubicBezTo>
                  <a:pt x="798" y="14768"/>
                  <a:pt x="792" y="14769"/>
                  <a:pt x="786" y="14769"/>
                </a:cubicBezTo>
                <a:close/>
                <a:moveTo>
                  <a:pt x="20649" y="15166"/>
                </a:moveTo>
                <a:cubicBezTo>
                  <a:pt x="20642" y="15166"/>
                  <a:pt x="20636" y="15165"/>
                  <a:pt x="20629" y="15162"/>
                </a:cubicBezTo>
                <a:cubicBezTo>
                  <a:pt x="20605" y="15151"/>
                  <a:pt x="20593" y="15122"/>
                  <a:pt x="20604" y="15098"/>
                </a:cubicBezTo>
                <a:cubicBezTo>
                  <a:pt x="20639" y="15018"/>
                  <a:pt x="20673" y="14937"/>
                  <a:pt x="20706" y="14858"/>
                </a:cubicBezTo>
                <a:cubicBezTo>
                  <a:pt x="20716" y="14833"/>
                  <a:pt x="20745" y="14821"/>
                  <a:pt x="20770" y="14831"/>
                </a:cubicBezTo>
                <a:cubicBezTo>
                  <a:pt x="20795" y="14841"/>
                  <a:pt x="20807" y="14870"/>
                  <a:pt x="20797" y="14895"/>
                </a:cubicBezTo>
                <a:cubicBezTo>
                  <a:pt x="20764" y="14975"/>
                  <a:pt x="20729" y="15057"/>
                  <a:pt x="20694" y="15137"/>
                </a:cubicBezTo>
                <a:cubicBezTo>
                  <a:pt x="20686" y="15155"/>
                  <a:pt x="20668" y="15166"/>
                  <a:pt x="20649" y="15166"/>
                </a:cubicBezTo>
                <a:close/>
                <a:moveTo>
                  <a:pt x="987" y="15249"/>
                </a:moveTo>
                <a:cubicBezTo>
                  <a:pt x="969" y="15249"/>
                  <a:pt x="951" y="15238"/>
                  <a:pt x="943" y="15220"/>
                </a:cubicBezTo>
                <a:cubicBezTo>
                  <a:pt x="907" y="15141"/>
                  <a:pt x="872" y="15060"/>
                  <a:pt x="839" y="14980"/>
                </a:cubicBezTo>
                <a:cubicBezTo>
                  <a:pt x="828" y="14955"/>
                  <a:pt x="840" y="14926"/>
                  <a:pt x="865" y="14916"/>
                </a:cubicBezTo>
                <a:cubicBezTo>
                  <a:pt x="890" y="14905"/>
                  <a:pt x="918" y="14917"/>
                  <a:pt x="929" y="14942"/>
                </a:cubicBezTo>
                <a:cubicBezTo>
                  <a:pt x="962" y="15021"/>
                  <a:pt x="997" y="15101"/>
                  <a:pt x="1032" y="15180"/>
                </a:cubicBezTo>
                <a:cubicBezTo>
                  <a:pt x="1043" y="15204"/>
                  <a:pt x="1032" y="15233"/>
                  <a:pt x="1007" y="15244"/>
                </a:cubicBezTo>
                <a:cubicBezTo>
                  <a:pt x="1001" y="15247"/>
                  <a:pt x="994" y="15249"/>
                  <a:pt x="987" y="15249"/>
                </a:cubicBezTo>
                <a:close/>
                <a:moveTo>
                  <a:pt x="20427" y="15640"/>
                </a:moveTo>
                <a:cubicBezTo>
                  <a:pt x="20420" y="15640"/>
                  <a:pt x="20412" y="15639"/>
                  <a:pt x="20405" y="15635"/>
                </a:cubicBezTo>
                <a:cubicBezTo>
                  <a:pt x="20381" y="15623"/>
                  <a:pt x="20371" y="15594"/>
                  <a:pt x="20383" y="15569"/>
                </a:cubicBezTo>
                <a:cubicBezTo>
                  <a:pt x="20421" y="15493"/>
                  <a:pt x="20460" y="15414"/>
                  <a:pt x="20497" y="15335"/>
                </a:cubicBezTo>
                <a:cubicBezTo>
                  <a:pt x="20508" y="15310"/>
                  <a:pt x="20537" y="15300"/>
                  <a:pt x="20562" y="15311"/>
                </a:cubicBezTo>
                <a:cubicBezTo>
                  <a:pt x="20586" y="15323"/>
                  <a:pt x="20597" y="15352"/>
                  <a:pt x="20585" y="15376"/>
                </a:cubicBezTo>
                <a:cubicBezTo>
                  <a:pt x="20548" y="15456"/>
                  <a:pt x="20509" y="15536"/>
                  <a:pt x="20471" y="15613"/>
                </a:cubicBezTo>
                <a:cubicBezTo>
                  <a:pt x="20462" y="15630"/>
                  <a:pt x="20445" y="15640"/>
                  <a:pt x="20427" y="15640"/>
                </a:cubicBezTo>
                <a:close/>
                <a:moveTo>
                  <a:pt x="1212" y="15718"/>
                </a:moveTo>
                <a:cubicBezTo>
                  <a:pt x="1194" y="15718"/>
                  <a:pt x="1177" y="15709"/>
                  <a:pt x="1168" y="15692"/>
                </a:cubicBezTo>
                <a:cubicBezTo>
                  <a:pt x="1129" y="15614"/>
                  <a:pt x="1090" y="15535"/>
                  <a:pt x="1053" y="15457"/>
                </a:cubicBezTo>
                <a:cubicBezTo>
                  <a:pt x="1041" y="15433"/>
                  <a:pt x="1051" y="15403"/>
                  <a:pt x="1076" y="15392"/>
                </a:cubicBezTo>
                <a:cubicBezTo>
                  <a:pt x="1100" y="15380"/>
                  <a:pt x="1129" y="15390"/>
                  <a:pt x="1141" y="15415"/>
                </a:cubicBezTo>
                <a:cubicBezTo>
                  <a:pt x="1178" y="15492"/>
                  <a:pt x="1216" y="15570"/>
                  <a:pt x="1256" y="15647"/>
                </a:cubicBezTo>
                <a:cubicBezTo>
                  <a:pt x="1268" y="15671"/>
                  <a:pt x="1258" y="15701"/>
                  <a:pt x="1234" y="15713"/>
                </a:cubicBezTo>
                <a:cubicBezTo>
                  <a:pt x="1227" y="15717"/>
                  <a:pt x="1220" y="15718"/>
                  <a:pt x="1212" y="15718"/>
                </a:cubicBezTo>
                <a:close/>
                <a:moveTo>
                  <a:pt x="20182" y="16103"/>
                </a:moveTo>
                <a:cubicBezTo>
                  <a:pt x="20174" y="16103"/>
                  <a:pt x="20166" y="16101"/>
                  <a:pt x="20158" y="16096"/>
                </a:cubicBezTo>
                <a:cubicBezTo>
                  <a:pt x="20135" y="16083"/>
                  <a:pt x="20126" y="16053"/>
                  <a:pt x="20139" y="16030"/>
                </a:cubicBezTo>
                <a:cubicBezTo>
                  <a:pt x="20182" y="15954"/>
                  <a:pt x="20224" y="15877"/>
                  <a:pt x="20264" y="15801"/>
                </a:cubicBezTo>
                <a:cubicBezTo>
                  <a:pt x="20277" y="15777"/>
                  <a:pt x="20306" y="15768"/>
                  <a:pt x="20330" y="15781"/>
                </a:cubicBezTo>
                <a:cubicBezTo>
                  <a:pt x="20354" y="15793"/>
                  <a:pt x="20363" y="15823"/>
                  <a:pt x="20351" y="15847"/>
                </a:cubicBezTo>
                <a:cubicBezTo>
                  <a:pt x="20310" y="15924"/>
                  <a:pt x="20268" y="16002"/>
                  <a:pt x="20225" y="16078"/>
                </a:cubicBezTo>
                <a:cubicBezTo>
                  <a:pt x="20216" y="16094"/>
                  <a:pt x="20199" y="16103"/>
                  <a:pt x="20182" y="16103"/>
                </a:cubicBezTo>
                <a:close/>
                <a:moveTo>
                  <a:pt x="1460" y="16177"/>
                </a:moveTo>
                <a:cubicBezTo>
                  <a:pt x="1443" y="16177"/>
                  <a:pt x="1426" y="16168"/>
                  <a:pt x="1417" y="16152"/>
                </a:cubicBezTo>
                <a:cubicBezTo>
                  <a:pt x="1374" y="16077"/>
                  <a:pt x="1331" y="16000"/>
                  <a:pt x="1290" y="15923"/>
                </a:cubicBezTo>
                <a:cubicBezTo>
                  <a:pt x="1277" y="15899"/>
                  <a:pt x="1286" y="15870"/>
                  <a:pt x="1310" y="15857"/>
                </a:cubicBezTo>
                <a:cubicBezTo>
                  <a:pt x="1334" y="15844"/>
                  <a:pt x="1363" y="15853"/>
                  <a:pt x="1376" y="15877"/>
                </a:cubicBezTo>
                <a:cubicBezTo>
                  <a:pt x="1417" y="15952"/>
                  <a:pt x="1459" y="16029"/>
                  <a:pt x="1502" y="16103"/>
                </a:cubicBezTo>
                <a:cubicBezTo>
                  <a:pt x="1516" y="16127"/>
                  <a:pt x="1507" y="16157"/>
                  <a:pt x="1484" y="16170"/>
                </a:cubicBezTo>
                <a:cubicBezTo>
                  <a:pt x="1476" y="16175"/>
                  <a:pt x="1468" y="16177"/>
                  <a:pt x="1460" y="16177"/>
                </a:cubicBezTo>
                <a:close/>
                <a:moveTo>
                  <a:pt x="19915" y="16552"/>
                </a:moveTo>
                <a:cubicBezTo>
                  <a:pt x="19906" y="16552"/>
                  <a:pt x="19897" y="16550"/>
                  <a:pt x="19889" y="16545"/>
                </a:cubicBezTo>
                <a:cubicBezTo>
                  <a:pt x="19866" y="16531"/>
                  <a:pt x="19859" y="16500"/>
                  <a:pt x="19874" y="16477"/>
                </a:cubicBezTo>
                <a:cubicBezTo>
                  <a:pt x="19919" y="16404"/>
                  <a:pt x="19965" y="16330"/>
                  <a:pt x="20009" y="16255"/>
                </a:cubicBezTo>
                <a:cubicBezTo>
                  <a:pt x="20023" y="16232"/>
                  <a:pt x="20053" y="16224"/>
                  <a:pt x="20076" y="16238"/>
                </a:cubicBezTo>
                <a:cubicBezTo>
                  <a:pt x="20100" y="16252"/>
                  <a:pt x="20107" y="16282"/>
                  <a:pt x="20093" y="16305"/>
                </a:cubicBezTo>
                <a:cubicBezTo>
                  <a:pt x="20049" y="16380"/>
                  <a:pt x="20003" y="16456"/>
                  <a:pt x="19957" y="16529"/>
                </a:cubicBezTo>
                <a:cubicBezTo>
                  <a:pt x="19947" y="16544"/>
                  <a:pt x="19931" y="16552"/>
                  <a:pt x="19915" y="16552"/>
                </a:cubicBezTo>
                <a:close/>
                <a:moveTo>
                  <a:pt x="1729" y="16623"/>
                </a:moveTo>
                <a:cubicBezTo>
                  <a:pt x="1713" y="16623"/>
                  <a:pt x="1697" y="16615"/>
                  <a:pt x="1688" y="16600"/>
                </a:cubicBezTo>
                <a:cubicBezTo>
                  <a:pt x="1641" y="16527"/>
                  <a:pt x="1595" y="16452"/>
                  <a:pt x="1550" y="16378"/>
                </a:cubicBezTo>
                <a:cubicBezTo>
                  <a:pt x="1536" y="16354"/>
                  <a:pt x="1543" y="16324"/>
                  <a:pt x="1566" y="16310"/>
                </a:cubicBezTo>
                <a:cubicBezTo>
                  <a:pt x="1589" y="16296"/>
                  <a:pt x="1620" y="16304"/>
                  <a:pt x="1634" y="16327"/>
                </a:cubicBezTo>
                <a:cubicBezTo>
                  <a:pt x="1678" y="16401"/>
                  <a:pt x="1724" y="16475"/>
                  <a:pt x="1770" y="16547"/>
                </a:cubicBezTo>
                <a:cubicBezTo>
                  <a:pt x="1785" y="16570"/>
                  <a:pt x="1778" y="16601"/>
                  <a:pt x="1755" y="16615"/>
                </a:cubicBezTo>
                <a:cubicBezTo>
                  <a:pt x="1747" y="16620"/>
                  <a:pt x="1738" y="16623"/>
                  <a:pt x="1729" y="16623"/>
                </a:cubicBezTo>
                <a:close/>
                <a:moveTo>
                  <a:pt x="19627" y="16988"/>
                </a:moveTo>
                <a:cubicBezTo>
                  <a:pt x="19617" y="16988"/>
                  <a:pt x="19607" y="16986"/>
                  <a:pt x="19599" y="16980"/>
                </a:cubicBezTo>
                <a:cubicBezTo>
                  <a:pt x="19577" y="16964"/>
                  <a:pt x="19571" y="16934"/>
                  <a:pt x="19587" y="16912"/>
                </a:cubicBezTo>
                <a:cubicBezTo>
                  <a:pt x="19636" y="16841"/>
                  <a:pt x="19685" y="16769"/>
                  <a:pt x="19733" y="16696"/>
                </a:cubicBezTo>
                <a:cubicBezTo>
                  <a:pt x="19748" y="16674"/>
                  <a:pt x="19778" y="16667"/>
                  <a:pt x="19801" y="16682"/>
                </a:cubicBezTo>
                <a:cubicBezTo>
                  <a:pt x="19823" y="16697"/>
                  <a:pt x="19829" y="16728"/>
                  <a:pt x="19814" y="16750"/>
                </a:cubicBezTo>
                <a:cubicBezTo>
                  <a:pt x="19766" y="16823"/>
                  <a:pt x="19716" y="16896"/>
                  <a:pt x="19667" y="16967"/>
                </a:cubicBezTo>
                <a:cubicBezTo>
                  <a:pt x="19657" y="16981"/>
                  <a:pt x="19642" y="16988"/>
                  <a:pt x="19627" y="16988"/>
                </a:cubicBezTo>
                <a:close/>
                <a:moveTo>
                  <a:pt x="2020" y="17055"/>
                </a:moveTo>
                <a:cubicBezTo>
                  <a:pt x="2005" y="17055"/>
                  <a:pt x="1990" y="17048"/>
                  <a:pt x="1980" y="17035"/>
                </a:cubicBezTo>
                <a:cubicBezTo>
                  <a:pt x="1930" y="16964"/>
                  <a:pt x="1880" y="16891"/>
                  <a:pt x="1831" y="16819"/>
                </a:cubicBezTo>
                <a:cubicBezTo>
                  <a:pt x="1816" y="16797"/>
                  <a:pt x="1822" y="16766"/>
                  <a:pt x="1845" y="16751"/>
                </a:cubicBezTo>
                <a:cubicBezTo>
                  <a:pt x="1867" y="16736"/>
                  <a:pt x="1898" y="16742"/>
                  <a:pt x="1913" y="16764"/>
                </a:cubicBezTo>
                <a:cubicBezTo>
                  <a:pt x="1961" y="16836"/>
                  <a:pt x="2010" y="16908"/>
                  <a:pt x="2060" y="16978"/>
                </a:cubicBezTo>
                <a:cubicBezTo>
                  <a:pt x="2076" y="17000"/>
                  <a:pt x="2070" y="17031"/>
                  <a:pt x="2048" y="17046"/>
                </a:cubicBezTo>
                <a:cubicBezTo>
                  <a:pt x="2040" y="17052"/>
                  <a:pt x="2030" y="17055"/>
                  <a:pt x="2020" y="17055"/>
                </a:cubicBezTo>
                <a:close/>
                <a:moveTo>
                  <a:pt x="19318" y="17410"/>
                </a:moveTo>
                <a:cubicBezTo>
                  <a:pt x="19307" y="17410"/>
                  <a:pt x="19297" y="17407"/>
                  <a:pt x="19288" y="17400"/>
                </a:cubicBezTo>
                <a:cubicBezTo>
                  <a:pt x="19266" y="17383"/>
                  <a:pt x="19262" y="17352"/>
                  <a:pt x="19279" y="17331"/>
                </a:cubicBezTo>
                <a:cubicBezTo>
                  <a:pt x="19332" y="17263"/>
                  <a:pt x="19384" y="17193"/>
                  <a:pt x="19435" y="17123"/>
                </a:cubicBezTo>
                <a:cubicBezTo>
                  <a:pt x="19451" y="17101"/>
                  <a:pt x="19482" y="17097"/>
                  <a:pt x="19504" y="17113"/>
                </a:cubicBezTo>
                <a:cubicBezTo>
                  <a:pt x="19526" y="17129"/>
                  <a:pt x="19530" y="17159"/>
                  <a:pt x="19514" y="17181"/>
                </a:cubicBezTo>
                <a:cubicBezTo>
                  <a:pt x="19463" y="17251"/>
                  <a:pt x="19410" y="17322"/>
                  <a:pt x="19356" y="17391"/>
                </a:cubicBezTo>
                <a:cubicBezTo>
                  <a:pt x="19347" y="17403"/>
                  <a:pt x="19332" y="17410"/>
                  <a:pt x="19318" y="17410"/>
                </a:cubicBezTo>
                <a:close/>
                <a:moveTo>
                  <a:pt x="2332" y="17474"/>
                </a:moveTo>
                <a:cubicBezTo>
                  <a:pt x="2317" y="17474"/>
                  <a:pt x="2303" y="17467"/>
                  <a:pt x="2293" y="17455"/>
                </a:cubicBezTo>
                <a:cubicBezTo>
                  <a:pt x="2239" y="17386"/>
                  <a:pt x="2186" y="17316"/>
                  <a:pt x="2134" y="17247"/>
                </a:cubicBezTo>
                <a:cubicBezTo>
                  <a:pt x="2118" y="17225"/>
                  <a:pt x="2122" y="17194"/>
                  <a:pt x="2144" y="17178"/>
                </a:cubicBezTo>
                <a:cubicBezTo>
                  <a:pt x="2166" y="17162"/>
                  <a:pt x="2196" y="17166"/>
                  <a:pt x="2213" y="17188"/>
                </a:cubicBezTo>
                <a:cubicBezTo>
                  <a:pt x="2264" y="17257"/>
                  <a:pt x="2317" y="17326"/>
                  <a:pt x="2370" y="17394"/>
                </a:cubicBezTo>
                <a:cubicBezTo>
                  <a:pt x="2387" y="17416"/>
                  <a:pt x="2383" y="17447"/>
                  <a:pt x="2362" y="17463"/>
                </a:cubicBezTo>
                <a:cubicBezTo>
                  <a:pt x="2353" y="17470"/>
                  <a:pt x="2342" y="17474"/>
                  <a:pt x="2332" y="17474"/>
                </a:cubicBezTo>
                <a:close/>
                <a:moveTo>
                  <a:pt x="18988" y="17816"/>
                </a:moveTo>
                <a:cubicBezTo>
                  <a:pt x="18977" y="17816"/>
                  <a:pt x="18966" y="17812"/>
                  <a:pt x="18957" y="17804"/>
                </a:cubicBezTo>
                <a:cubicBezTo>
                  <a:pt x="18936" y="17787"/>
                  <a:pt x="18934" y="17756"/>
                  <a:pt x="18951" y="17735"/>
                </a:cubicBezTo>
                <a:cubicBezTo>
                  <a:pt x="19007" y="17669"/>
                  <a:pt x="19063" y="17602"/>
                  <a:pt x="19117" y="17535"/>
                </a:cubicBezTo>
                <a:cubicBezTo>
                  <a:pt x="19135" y="17514"/>
                  <a:pt x="19165" y="17511"/>
                  <a:pt x="19186" y="17528"/>
                </a:cubicBezTo>
                <a:cubicBezTo>
                  <a:pt x="19207" y="17545"/>
                  <a:pt x="19211" y="17576"/>
                  <a:pt x="19194" y="17597"/>
                </a:cubicBezTo>
                <a:cubicBezTo>
                  <a:pt x="19139" y="17664"/>
                  <a:pt x="19082" y="17732"/>
                  <a:pt x="19026" y="17799"/>
                </a:cubicBezTo>
                <a:cubicBezTo>
                  <a:pt x="19016" y="17810"/>
                  <a:pt x="19002" y="17816"/>
                  <a:pt x="18988" y="17816"/>
                </a:cubicBezTo>
                <a:close/>
                <a:moveTo>
                  <a:pt x="2663" y="17876"/>
                </a:moveTo>
                <a:cubicBezTo>
                  <a:pt x="2650" y="17876"/>
                  <a:pt x="2636" y="17871"/>
                  <a:pt x="2626" y="17859"/>
                </a:cubicBezTo>
                <a:cubicBezTo>
                  <a:pt x="2569" y="17793"/>
                  <a:pt x="2512" y="17726"/>
                  <a:pt x="2457" y="17659"/>
                </a:cubicBezTo>
                <a:cubicBezTo>
                  <a:pt x="2440" y="17638"/>
                  <a:pt x="2443" y="17607"/>
                  <a:pt x="2464" y="17590"/>
                </a:cubicBezTo>
                <a:cubicBezTo>
                  <a:pt x="2485" y="17573"/>
                  <a:pt x="2516" y="17576"/>
                  <a:pt x="2533" y="17597"/>
                </a:cubicBezTo>
                <a:cubicBezTo>
                  <a:pt x="2587" y="17663"/>
                  <a:pt x="2644" y="17730"/>
                  <a:pt x="2700" y="17795"/>
                </a:cubicBezTo>
                <a:cubicBezTo>
                  <a:pt x="2718" y="17816"/>
                  <a:pt x="2716" y="17847"/>
                  <a:pt x="2695" y="17865"/>
                </a:cubicBezTo>
                <a:cubicBezTo>
                  <a:pt x="2686" y="17873"/>
                  <a:pt x="2675" y="17876"/>
                  <a:pt x="2663" y="17876"/>
                </a:cubicBezTo>
                <a:close/>
                <a:moveTo>
                  <a:pt x="18640" y="18205"/>
                </a:moveTo>
                <a:cubicBezTo>
                  <a:pt x="18628" y="18205"/>
                  <a:pt x="18616" y="18201"/>
                  <a:pt x="18607" y="18192"/>
                </a:cubicBezTo>
                <a:cubicBezTo>
                  <a:pt x="18587" y="18173"/>
                  <a:pt x="18586" y="18142"/>
                  <a:pt x="18605" y="18123"/>
                </a:cubicBezTo>
                <a:cubicBezTo>
                  <a:pt x="18664" y="18059"/>
                  <a:pt x="18723" y="17995"/>
                  <a:pt x="18780" y="17931"/>
                </a:cubicBezTo>
                <a:cubicBezTo>
                  <a:pt x="18798" y="17911"/>
                  <a:pt x="18829" y="17909"/>
                  <a:pt x="18849" y="17927"/>
                </a:cubicBezTo>
                <a:cubicBezTo>
                  <a:pt x="18870" y="17945"/>
                  <a:pt x="18871" y="17976"/>
                  <a:pt x="18853" y="17996"/>
                </a:cubicBezTo>
                <a:cubicBezTo>
                  <a:pt x="18796" y="18061"/>
                  <a:pt x="18736" y="18126"/>
                  <a:pt x="18676" y="18190"/>
                </a:cubicBezTo>
                <a:cubicBezTo>
                  <a:pt x="18666" y="18200"/>
                  <a:pt x="18653" y="18205"/>
                  <a:pt x="18640" y="18205"/>
                </a:cubicBezTo>
                <a:close/>
                <a:moveTo>
                  <a:pt x="3014" y="18263"/>
                </a:moveTo>
                <a:cubicBezTo>
                  <a:pt x="3001" y="18263"/>
                  <a:pt x="2988" y="18258"/>
                  <a:pt x="2979" y="18248"/>
                </a:cubicBezTo>
                <a:cubicBezTo>
                  <a:pt x="2919" y="18185"/>
                  <a:pt x="2859" y="18120"/>
                  <a:pt x="2800" y="18056"/>
                </a:cubicBezTo>
                <a:cubicBezTo>
                  <a:pt x="2782" y="18036"/>
                  <a:pt x="2783" y="18005"/>
                  <a:pt x="2803" y="17987"/>
                </a:cubicBezTo>
                <a:cubicBezTo>
                  <a:pt x="2824" y="17968"/>
                  <a:pt x="2854" y="17970"/>
                  <a:pt x="2873" y="17990"/>
                </a:cubicBezTo>
                <a:cubicBezTo>
                  <a:pt x="2931" y="18054"/>
                  <a:pt x="2990" y="18118"/>
                  <a:pt x="3050" y="18180"/>
                </a:cubicBezTo>
                <a:cubicBezTo>
                  <a:pt x="3068" y="18200"/>
                  <a:pt x="3067" y="18231"/>
                  <a:pt x="3048" y="18249"/>
                </a:cubicBezTo>
                <a:cubicBezTo>
                  <a:pt x="3038" y="18258"/>
                  <a:pt x="3026" y="18263"/>
                  <a:pt x="3014" y="18263"/>
                </a:cubicBezTo>
                <a:close/>
                <a:moveTo>
                  <a:pt x="18274" y="18577"/>
                </a:moveTo>
                <a:cubicBezTo>
                  <a:pt x="18261" y="18577"/>
                  <a:pt x="18248" y="18572"/>
                  <a:pt x="18239" y="18562"/>
                </a:cubicBezTo>
                <a:cubicBezTo>
                  <a:pt x="18220" y="18543"/>
                  <a:pt x="18220" y="18512"/>
                  <a:pt x="18240" y="18493"/>
                </a:cubicBezTo>
                <a:cubicBezTo>
                  <a:pt x="18302" y="18433"/>
                  <a:pt x="18364" y="18372"/>
                  <a:pt x="18425" y="18310"/>
                </a:cubicBezTo>
                <a:cubicBezTo>
                  <a:pt x="18443" y="18291"/>
                  <a:pt x="18475" y="18290"/>
                  <a:pt x="18494" y="18309"/>
                </a:cubicBezTo>
                <a:cubicBezTo>
                  <a:pt x="18513" y="18328"/>
                  <a:pt x="18513" y="18359"/>
                  <a:pt x="18494" y="18379"/>
                </a:cubicBezTo>
                <a:cubicBezTo>
                  <a:pt x="18433" y="18441"/>
                  <a:pt x="18370" y="18503"/>
                  <a:pt x="18308" y="18563"/>
                </a:cubicBezTo>
                <a:cubicBezTo>
                  <a:pt x="18299" y="18573"/>
                  <a:pt x="18286" y="18577"/>
                  <a:pt x="18274" y="18577"/>
                </a:cubicBezTo>
                <a:close/>
                <a:moveTo>
                  <a:pt x="3383" y="18632"/>
                </a:moveTo>
                <a:cubicBezTo>
                  <a:pt x="3371" y="18632"/>
                  <a:pt x="3359" y="18628"/>
                  <a:pt x="3349" y="18619"/>
                </a:cubicBezTo>
                <a:cubicBezTo>
                  <a:pt x="3286" y="18558"/>
                  <a:pt x="3223" y="18497"/>
                  <a:pt x="3162" y="18435"/>
                </a:cubicBezTo>
                <a:cubicBezTo>
                  <a:pt x="3143" y="18416"/>
                  <a:pt x="3143" y="18385"/>
                  <a:pt x="3162" y="18366"/>
                </a:cubicBezTo>
                <a:cubicBezTo>
                  <a:pt x="3181" y="18347"/>
                  <a:pt x="3212" y="18347"/>
                  <a:pt x="3231" y="18366"/>
                </a:cubicBezTo>
                <a:cubicBezTo>
                  <a:pt x="3292" y="18427"/>
                  <a:pt x="3354" y="18488"/>
                  <a:pt x="3417" y="18548"/>
                </a:cubicBezTo>
                <a:cubicBezTo>
                  <a:pt x="3437" y="18566"/>
                  <a:pt x="3437" y="18597"/>
                  <a:pt x="3419" y="18617"/>
                </a:cubicBezTo>
                <a:cubicBezTo>
                  <a:pt x="3409" y="18627"/>
                  <a:pt x="3396" y="18632"/>
                  <a:pt x="3383" y="18632"/>
                </a:cubicBezTo>
                <a:close/>
                <a:moveTo>
                  <a:pt x="17890" y="18931"/>
                </a:moveTo>
                <a:cubicBezTo>
                  <a:pt x="17877" y="18931"/>
                  <a:pt x="17863" y="18925"/>
                  <a:pt x="17853" y="18914"/>
                </a:cubicBezTo>
                <a:cubicBezTo>
                  <a:pt x="17836" y="18894"/>
                  <a:pt x="17838" y="18863"/>
                  <a:pt x="17858" y="18845"/>
                </a:cubicBezTo>
                <a:cubicBezTo>
                  <a:pt x="17923" y="18788"/>
                  <a:pt x="17988" y="18730"/>
                  <a:pt x="18051" y="18671"/>
                </a:cubicBezTo>
                <a:cubicBezTo>
                  <a:pt x="18071" y="18653"/>
                  <a:pt x="18102" y="18654"/>
                  <a:pt x="18120" y="18674"/>
                </a:cubicBezTo>
                <a:cubicBezTo>
                  <a:pt x="18139" y="18694"/>
                  <a:pt x="18137" y="18725"/>
                  <a:pt x="18117" y="18743"/>
                </a:cubicBezTo>
                <a:cubicBezTo>
                  <a:pt x="18054" y="18802"/>
                  <a:pt x="17988" y="18861"/>
                  <a:pt x="17923" y="18919"/>
                </a:cubicBezTo>
                <a:cubicBezTo>
                  <a:pt x="17913" y="18927"/>
                  <a:pt x="17902" y="18931"/>
                  <a:pt x="17890" y="18931"/>
                </a:cubicBezTo>
                <a:close/>
                <a:moveTo>
                  <a:pt x="3770" y="18983"/>
                </a:moveTo>
                <a:cubicBezTo>
                  <a:pt x="3758" y="18983"/>
                  <a:pt x="3747" y="18979"/>
                  <a:pt x="3738" y="18971"/>
                </a:cubicBezTo>
                <a:cubicBezTo>
                  <a:pt x="3671" y="18914"/>
                  <a:pt x="3605" y="18855"/>
                  <a:pt x="3541" y="18797"/>
                </a:cubicBezTo>
                <a:cubicBezTo>
                  <a:pt x="3521" y="18779"/>
                  <a:pt x="3520" y="18748"/>
                  <a:pt x="3538" y="18728"/>
                </a:cubicBezTo>
                <a:cubicBezTo>
                  <a:pt x="3556" y="18708"/>
                  <a:pt x="3587" y="18707"/>
                  <a:pt x="3607" y="18725"/>
                </a:cubicBezTo>
                <a:cubicBezTo>
                  <a:pt x="3671" y="18782"/>
                  <a:pt x="3736" y="18840"/>
                  <a:pt x="3802" y="18897"/>
                </a:cubicBezTo>
                <a:cubicBezTo>
                  <a:pt x="3822" y="18915"/>
                  <a:pt x="3825" y="18946"/>
                  <a:pt x="3807" y="18966"/>
                </a:cubicBezTo>
                <a:cubicBezTo>
                  <a:pt x="3797" y="18978"/>
                  <a:pt x="3784" y="18983"/>
                  <a:pt x="3770" y="18983"/>
                </a:cubicBezTo>
                <a:close/>
                <a:moveTo>
                  <a:pt x="17490" y="19266"/>
                </a:moveTo>
                <a:cubicBezTo>
                  <a:pt x="17475" y="19266"/>
                  <a:pt x="17461" y="19259"/>
                  <a:pt x="17452" y="19247"/>
                </a:cubicBezTo>
                <a:cubicBezTo>
                  <a:pt x="17435" y="19226"/>
                  <a:pt x="17438" y="19195"/>
                  <a:pt x="17459" y="19178"/>
                </a:cubicBezTo>
                <a:cubicBezTo>
                  <a:pt x="17526" y="19125"/>
                  <a:pt x="17594" y="19070"/>
                  <a:pt x="17661" y="19014"/>
                </a:cubicBezTo>
                <a:cubicBezTo>
                  <a:pt x="17681" y="18997"/>
                  <a:pt x="17712" y="19000"/>
                  <a:pt x="17730" y="19020"/>
                </a:cubicBezTo>
                <a:cubicBezTo>
                  <a:pt x="17747" y="19041"/>
                  <a:pt x="17744" y="19072"/>
                  <a:pt x="17723" y="19089"/>
                </a:cubicBezTo>
                <a:cubicBezTo>
                  <a:pt x="17656" y="19145"/>
                  <a:pt x="17588" y="19201"/>
                  <a:pt x="17520" y="19255"/>
                </a:cubicBezTo>
                <a:cubicBezTo>
                  <a:pt x="17511" y="19262"/>
                  <a:pt x="17501" y="19266"/>
                  <a:pt x="17490" y="19266"/>
                </a:cubicBezTo>
                <a:close/>
                <a:moveTo>
                  <a:pt x="4173" y="19315"/>
                </a:moveTo>
                <a:cubicBezTo>
                  <a:pt x="4163" y="19315"/>
                  <a:pt x="4152" y="19312"/>
                  <a:pt x="4143" y="19305"/>
                </a:cubicBezTo>
                <a:cubicBezTo>
                  <a:pt x="4074" y="19251"/>
                  <a:pt x="4005" y="19196"/>
                  <a:pt x="3938" y="19141"/>
                </a:cubicBezTo>
                <a:cubicBezTo>
                  <a:pt x="3917" y="19123"/>
                  <a:pt x="3915" y="19093"/>
                  <a:pt x="3932" y="19072"/>
                </a:cubicBezTo>
                <a:cubicBezTo>
                  <a:pt x="3949" y="19051"/>
                  <a:pt x="3980" y="19048"/>
                  <a:pt x="4001" y="19065"/>
                </a:cubicBezTo>
                <a:cubicBezTo>
                  <a:pt x="4067" y="19120"/>
                  <a:pt x="4135" y="19174"/>
                  <a:pt x="4203" y="19228"/>
                </a:cubicBezTo>
                <a:cubicBezTo>
                  <a:pt x="4225" y="19245"/>
                  <a:pt x="4228" y="19275"/>
                  <a:pt x="4212" y="19297"/>
                </a:cubicBezTo>
                <a:cubicBezTo>
                  <a:pt x="4202" y="19309"/>
                  <a:pt x="4188" y="19315"/>
                  <a:pt x="4173" y="19315"/>
                </a:cubicBezTo>
                <a:close/>
                <a:moveTo>
                  <a:pt x="17074" y="19580"/>
                </a:moveTo>
                <a:cubicBezTo>
                  <a:pt x="17059" y="19580"/>
                  <a:pt x="17044" y="19573"/>
                  <a:pt x="17034" y="19560"/>
                </a:cubicBezTo>
                <a:cubicBezTo>
                  <a:pt x="17018" y="19538"/>
                  <a:pt x="17023" y="19508"/>
                  <a:pt x="17045" y="19492"/>
                </a:cubicBezTo>
                <a:cubicBezTo>
                  <a:pt x="17115" y="19441"/>
                  <a:pt x="17186" y="19389"/>
                  <a:pt x="17254" y="19338"/>
                </a:cubicBezTo>
                <a:cubicBezTo>
                  <a:pt x="17276" y="19321"/>
                  <a:pt x="17306" y="19325"/>
                  <a:pt x="17323" y="19347"/>
                </a:cubicBezTo>
                <a:cubicBezTo>
                  <a:pt x="17339" y="19369"/>
                  <a:pt x="17335" y="19399"/>
                  <a:pt x="17313" y="19416"/>
                </a:cubicBezTo>
                <a:cubicBezTo>
                  <a:pt x="17244" y="19468"/>
                  <a:pt x="17173" y="19520"/>
                  <a:pt x="17103" y="19571"/>
                </a:cubicBezTo>
                <a:cubicBezTo>
                  <a:pt x="17094" y="19577"/>
                  <a:pt x="17084" y="19580"/>
                  <a:pt x="17074" y="19580"/>
                </a:cubicBezTo>
                <a:close/>
                <a:moveTo>
                  <a:pt x="4592" y="19628"/>
                </a:moveTo>
                <a:cubicBezTo>
                  <a:pt x="4582" y="19628"/>
                  <a:pt x="4572" y="19625"/>
                  <a:pt x="4564" y="19619"/>
                </a:cubicBezTo>
                <a:cubicBezTo>
                  <a:pt x="4493" y="19569"/>
                  <a:pt x="4422" y="19517"/>
                  <a:pt x="4351" y="19464"/>
                </a:cubicBezTo>
                <a:cubicBezTo>
                  <a:pt x="4330" y="19448"/>
                  <a:pt x="4325" y="19418"/>
                  <a:pt x="4341" y="19396"/>
                </a:cubicBezTo>
                <a:cubicBezTo>
                  <a:pt x="4358" y="19374"/>
                  <a:pt x="4388" y="19370"/>
                  <a:pt x="4410" y="19386"/>
                </a:cubicBezTo>
                <a:cubicBezTo>
                  <a:pt x="4480" y="19438"/>
                  <a:pt x="4550" y="19489"/>
                  <a:pt x="4620" y="19539"/>
                </a:cubicBezTo>
                <a:cubicBezTo>
                  <a:pt x="4643" y="19555"/>
                  <a:pt x="4648" y="19585"/>
                  <a:pt x="4632" y="19607"/>
                </a:cubicBezTo>
                <a:cubicBezTo>
                  <a:pt x="4623" y="19621"/>
                  <a:pt x="4607" y="19628"/>
                  <a:pt x="4592" y="19628"/>
                </a:cubicBezTo>
                <a:close/>
                <a:moveTo>
                  <a:pt x="16644" y="19875"/>
                </a:moveTo>
                <a:cubicBezTo>
                  <a:pt x="16628" y="19875"/>
                  <a:pt x="16612" y="19867"/>
                  <a:pt x="16603" y="19852"/>
                </a:cubicBezTo>
                <a:cubicBezTo>
                  <a:pt x="16588" y="19830"/>
                  <a:pt x="16594" y="19799"/>
                  <a:pt x="16617" y="19785"/>
                </a:cubicBezTo>
                <a:cubicBezTo>
                  <a:pt x="16689" y="19738"/>
                  <a:pt x="16762" y="19689"/>
                  <a:pt x="16833" y="19641"/>
                </a:cubicBezTo>
                <a:cubicBezTo>
                  <a:pt x="16855" y="19626"/>
                  <a:pt x="16886" y="19631"/>
                  <a:pt x="16901" y="19654"/>
                </a:cubicBezTo>
                <a:cubicBezTo>
                  <a:pt x="16916" y="19676"/>
                  <a:pt x="16911" y="19706"/>
                  <a:pt x="16888" y="19722"/>
                </a:cubicBezTo>
                <a:cubicBezTo>
                  <a:pt x="16817" y="19771"/>
                  <a:pt x="16743" y="19819"/>
                  <a:pt x="16670" y="19867"/>
                </a:cubicBezTo>
                <a:cubicBezTo>
                  <a:pt x="16662" y="19872"/>
                  <a:pt x="16653" y="19875"/>
                  <a:pt x="16644" y="19875"/>
                </a:cubicBezTo>
                <a:close/>
                <a:moveTo>
                  <a:pt x="5026" y="19920"/>
                </a:moveTo>
                <a:cubicBezTo>
                  <a:pt x="5017" y="19920"/>
                  <a:pt x="5008" y="19917"/>
                  <a:pt x="5000" y="19912"/>
                </a:cubicBezTo>
                <a:cubicBezTo>
                  <a:pt x="4926" y="19865"/>
                  <a:pt x="4852" y="19817"/>
                  <a:pt x="4780" y="19768"/>
                </a:cubicBezTo>
                <a:cubicBezTo>
                  <a:pt x="4758" y="19753"/>
                  <a:pt x="4752" y="19722"/>
                  <a:pt x="4767" y="19700"/>
                </a:cubicBezTo>
                <a:cubicBezTo>
                  <a:pt x="4782" y="19678"/>
                  <a:pt x="4812" y="19672"/>
                  <a:pt x="4835" y="19687"/>
                </a:cubicBezTo>
                <a:cubicBezTo>
                  <a:pt x="4906" y="19735"/>
                  <a:pt x="4980" y="19783"/>
                  <a:pt x="5052" y="19829"/>
                </a:cubicBezTo>
                <a:cubicBezTo>
                  <a:pt x="5075" y="19844"/>
                  <a:pt x="5082" y="19874"/>
                  <a:pt x="5067" y="19897"/>
                </a:cubicBezTo>
                <a:cubicBezTo>
                  <a:pt x="5058" y="19912"/>
                  <a:pt x="5042" y="19920"/>
                  <a:pt x="5026" y="19920"/>
                </a:cubicBezTo>
                <a:close/>
                <a:moveTo>
                  <a:pt x="16200" y="20148"/>
                </a:moveTo>
                <a:cubicBezTo>
                  <a:pt x="16183" y="20148"/>
                  <a:pt x="16166" y="20139"/>
                  <a:pt x="16157" y="20123"/>
                </a:cubicBezTo>
                <a:cubicBezTo>
                  <a:pt x="16144" y="20100"/>
                  <a:pt x="16152" y="20070"/>
                  <a:pt x="16175" y="20056"/>
                </a:cubicBezTo>
                <a:cubicBezTo>
                  <a:pt x="16249" y="20013"/>
                  <a:pt x="16324" y="19968"/>
                  <a:pt x="16398" y="19923"/>
                </a:cubicBezTo>
                <a:cubicBezTo>
                  <a:pt x="16421" y="19909"/>
                  <a:pt x="16451" y="19916"/>
                  <a:pt x="16465" y="19939"/>
                </a:cubicBezTo>
                <a:cubicBezTo>
                  <a:pt x="16479" y="19962"/>
                  <a:pt x="16472" y="19992"/>
                  <a:pt x="16449" y="20007"/>
                </a:cubicBezTo>
                <a:cubicBezTo>
                  <a:pt x="16375" y="20052"/>
                  <a:pt x="16299" y="20097"/>
                  <a:pt x="16224" y="20141"/>
                </a:cubicBezTo>
                <a:cubicBezTo>
                  <a:pt x="16216" y="20146"/>
                  <a:pt x="16208" y="20148"/>
                  <a:pt x="16200" y="20148"/>
                </a:cubicBezTo>
                <a:close/>
                <a:moveTo>
                  <a:pt x="5474" y="20190"/>
                </a:moveTo>
                <a:cubicBezTo>
                  <a:pt x="5465" y="20190"/>
                  <a:pt x="5457" y="20188"/>
                  <a:pt x="5449" y="20184"/>
                </a:cubicBezTo>
                <a:cubicBezTo>
                  <a:pt x="5374" y="20140"/>
                  <a:pt x="5298" y="20096"/>
                  <a:pt x="5223" y="20050"/>
                </a:cubicBezTo>
                <a:cubicBezTo>
                  <a:pt x="5200" y="20036"/>
                  <a:pt x="5192" y="20006"/>
                  <a:pt x="5206" y="19983"/>
                </a:cubicBezTo>
                <a:cubicBezTo>
                  <a:pt x="5220" y="19960"/>
                  <a:pt x="5250" y="19953"/>
                  <a:pt x="5273" y="19967"/>
                </a:cubicBezTo>
                <a:cubicBezTo>
                  <a:pt x="5348" y="20011"/>
                  <a:pt x="5423" y="20056"/>
                  <a:pt x="5498" y="20099"/>
                </a:cubicBezTo>
                <a:cubicBezTo>
                  <a:pt x="5521" y="20112"/>
                  <a:pt x="5530" y="20142"/>
                  <a:pt x="5516" y="20165"/>
                </a:cubicBezTo>
                <a:cubicBezTo>
                  <a:pt x="5507" y="20181"/>
                  <a:pt x="5491" y="20190"/>
                  <a:pt x="5474" y="20190"/>
                </a:cubicBezTo>
                <a:close/>
                <a:moveTo>
                  <a:pt x="15743" y="20399"/>
                </a:moveTo>
                <a:cubicBezTo>
                  <a:pt x="15725" y="20399"/>
                  <a:pt x="15708" y="20389"/>
                  <a:pt x="15700" y="20372"/>
                </a:cubicBezTo>
                <a:cubicBezTo>
                  <a:pt x="15687" y="20348"/>
                  <a:pt x="15697" y="20319"/>
                  <a:pt x="15721" y="20306"/>
                </a:cubicBezTo>
                <a:cubicBezTo>
                  <a:pt x="15797" y="20267"/>
                  <a:pt x="15874" y="20225"/>
                  <a:pt x="15949" y="20184"/>
                </a:cubicBezTo>
                <a:cubicBezTo>
                  <a:pt x="15973" y="20171"/>
                  <a:pt x="16003" y="20180"/>
                  <a:pt x="16016" y="20203"/>
                </a:cubicBezTo>
                <a:cubicBezTo>
                  <a:pt x="16029" y="20227"/>
                  <a:pt x="16020" y="20257"/>
                  <a:pt x="15996" y="20270"/>
                </a:cubicBezTo>
                <a:cubicBezTo>
                  <a:pt x="15921" y="20312"/>
                  <a:pt x="15843" y="20353"/>
                  <a:pt x="15766" y="20393"/>
                </a:cubicBezTo>
                <a:cubicBezTo>
                  <a:pt x="15758" y="20397"/>
                  <a:pt x="15751" y="20399"/>
                  <a:pt x="15743" y="20399"/>
                </a:cubicBezTo>
                <a:close/>
                <a:moveTo>
                  <a:pt x="5934" y="20438"/>
                </a:moveTo>
                <a:cubicBezTo>
                  <a:pt x="5927" y="20438"/>
                  <a:pt x="5919" y="20437"/>
                  <a:pt x="5912" y="20433"/>
                </a:cubicBezTo>
                <a:cubicBezTo>
                  <a:pt x="5835" y="20394"/>
                  <a:pt x="5756" y="20353"/>
                  <a:pt x="5679" y="20311"/>
                </a:cubicBezTo>
                <a:cubicBezTo>
                  <a:pt x="5655" y="20298"/>
                  <a:pt x="5646" y="20269"/>
                  <a:pt x="5659" y="20245"/>
                </a:cubicBezTo>
                <a:cubicBezTo>
                  <a:pt x="5672" y="20221"/>
                  <a:pt x="5702" y="20212"/>
                  <a:pt x="5726" y="20225"/>
                </a:cubicBezTo>
                <a:cubicBezTo>
                  <a:pt x="5802" y="20266"/>
                  <a:pt x="5880" y="20307"/>
                  <a:pt x="5956" y="20346"/>
                </a:cubicBezTo>
                <a:cubicBezTo>
                  <a:pt x="5980" y="20358"/>
                  <a:pt x="5990" y="20388"/>
                  <a:pt x="5978" y="20412"/>
                </a:cubicBezTo>
                <a:cubicBezTo>
                  <a:pt x="5969" y="20429"/>
                  <a:pt x="5952" y="20438"/>
                  <a:pt x="5934" y="20438"/>
                </a:cubicBezTo>
                <a:close/>
                <a:moveTo>
                  <a:pt x="15275" y="20627"/>
                </a:moveTo>
                <a:cubicBezTo>
                  <a:pt x="15257" y="20627"/>
                  <a:pt x="15239" y="20617"/>
                  <a:pt x="15231" y="20599"/>
                </a:cubicBezTo>
                <a:cubicBezTo>
                  <a:pt x="15219" y="20574"/>
                  <a:pt x="15230" y="20545"/>
                  <a:pt x="15255" y="20534"/>
                </a:cubicBezTo>
                <a:cubicBezTo>
                  <a:pt x="15333" y="20498"/>
                  <a:pt x="15412" y="20460"/>
                  <a:pt x="15489" y="20423"/>
                </a:cubicBezTo>
                <a:cubicBezTo>
                  <a:pt x="15513" y="20411"/>
                  <a:pt x="15543" y="20421"/>
                  <a:pt x="15555" y="20445"/>
                </a:cubicBezTo>
                <a:cubicBezTo>
                  <a:pt x="15566" y="20470"/>
                  <a:pt x="15556" y="20499"/>
                  <a:pt x="15532" y="20511"/>
                </a:cubicBezTo>
                <a:cubicBezTo>
                  <a:pt x="15454" y="20549"/>
                  <a:pt x="15375" y="20586"/>
                  <a:pt x="15296" y="20623"/>
                </a:cubicBezTo>
                <a:cubicBezTo>
                  <a:pt x="15289" y="20626"/>
                  <a:pt x="15282" y="20627"/>
                  <a:pt x="15275" y="20627"/>
                </a:cubicBezTo>
                <a:close/>
                <a:moveTo>
                  <a:pt x="6406" y="20664"/>
                </a:moveTo>
                <a:cubicBezTo>
                  <a:pt x="6400" y="20664"/>
                  <a:pt x="6393" y="20663"/>
                  <a:pt x="6386" y="20660"/>
                </a:cubicBezTo>
                <a:cubicBezTo>
                  <a:pt x="6306" y="20624"/>
                  <a:pt x="6226" y="20587"/>
                  <a:pt x="6148" y="20549"/>
                </a:cubicBezTo>
                <a:cubicBezTo>
                  <a:pt x="6123" y="20538"/>
                  <a:pt x="6113" y="20508"/>
                  <a:pt x="6125" y="20484"/>
                </a:cubicBezTo>
                <a:cubicBezTo>
                  <a:pt x="6136" y="20460"/>
                  <a:pt x="6166" y="20449"/>
                  <a:pt x="6190" y="20461"/>
                </a:cubicBezTo>
                <a:cubicBezTo>
                  <a:pt x="6267" y="20498"/>
                  <a:pt x="6347" y="20535"/>
                  <a:pt x="6426" y="20571"/>
                </a:cubicBezTo>
                <a:cubicBezTo>
                  <a:pt x="6451" y="20582"/>
                  <a:pt x="6462" y="20611"/>
                  <a:pt x="6451" y="20635"/>
                </a:cubicBezTo>
                <a:cubicBezTo>
                  <a:pt x="6443" y="20653"/>
                  <a:pt x="6425" y="20664"/>
                  <a:pt x="6406" y="20664"/>
                </a:cubicBezTo>
                <a:close/>
                <a:moveTo>
                  <a:pt x="14797" y="20832"/>
                </a:moveTo>
                <a:cubicBezTo>
                  <a:pt x="14778" y="20832"/>
                  <a:pt x="14759" y="20821"/>
                  <a:pt x="14752" y="20802"/>
                </a:cubicBezTo>
                <a:cubicBezTo>
                  <a:pt x="14741" y="20777"/>
                  <a:pt x="14754" y="20748"/>
                  <a:pt x="14779" y="20738"/>
                </a:cubicBezTo>
                <a:cubicBezTo>
                  <a:pt x="14858" y="20706"/>
                  <a:pt x="14939" y="20673"/>
                  <a:pt x="15018" y="20639"/>
                </a:cubicBezTo>
                <a:cubicBezTo>
                  <a:pt x="15043" y="20628"/>
                  <a:pt x="15072" y="20640"/>
                  <a:pt x="15082" y="20664"/>
                </a:cubicBezTo>
                <a:cubicBezTo>
                  <a:pt x="15093" y="20689"/>
                  <a:pt x="15082" y="20718"/>
                  <a:pt x="15057" y="20729"/>
                </a:cubicBezTo>
                <a:cubicBezTo>
                  <a:pt x="14977" y="20763"/>
                  <a:pt x="14895" y="20797"/>
                  <a:pt x="14815" y="20829"/>
                </a:cubicBezTo>
                <a:cubicBezTo>
                  <a:pt x="14809" y="20831"/>
                  <a:pt x="14803" y="20832"/>
                  <a:pt x="14797" y="20832"/>
                </a:cubicBezTo>
                <a:close/>
                <a:moveTo>
                  <a:pt x="6889" y="20867"/>
                </a:moveTo>
                <a:cubicBezTo>
                  <a:pt x="6883" y="20867"/>
                  <a:pt x="6877" y="20866"/>
                  <a:pt x="6871" y="20863"/>
                </a:cubicBezTo>
                <a:cubicBezTo>
                  <a:pt x="6790" y="20832"/>
                  <a:pt x="6708" y="20798"/>
                  <a:pt x="6628" y="20765"/>
                </a:cubicBezTo>
                <a:cubicBezTo>
                  <a:pt x="6603" y="20754"/>
                  <a:pt x="6591" y="20725"/>
                  <a:pt x="6601" y="20700"/>
                </a:cubicBezTo>
                <a:cubicBezTo>
                  <a:pt x="6612" y="20676"/>
                  <a:pt x="6641" y="20664"/>
                  <a:pt x="6665" y="20674"/>
                </a:cubicBezTo>
                <a:cubicBezTo>
                  <a:pt x="6745" y="20708"/>
                  <a:pt x="6827" y="20741"/>
                  <a:pt x="6907" y="20772"/>
                </a:cubicBezTo>
                <a:cubicBezTo>
                  <a:pt x="6932" y="20782"/>
                  <a:pt x="6945" y="20810"/>
                  <a:pt x="6935" y="20836"/>
                </a:cubicBezTo>
                <a:cubicBezTo>
                  <a:pt x="6927" y="20855"/>
                  <a:pt x="6909" y="20867"/>
                  <a:pt x="6889" y="20867"/>
                </a:cubicBezTo>
                <a:close/>
                <a:moveTo>
                  <a:pt x="14308" y="21015"/>
                </a:moveTo>
                <a:cubicBezTo>
                  <a:pt x="14287" y="21015"/>
                  <a:pt x="14268" y="21002"/>
                  <a:pt x="14261" y="20982"/>
                </a:cubicBezTo>
                <a:cubicBezTo>
                  <a:pt x="14253" y="20956"/>
                  <a:pt x="14266" y="20928"/>
                  <a:pt x="14292" y="20920"/>
                </a:cubicBezTo>
                <a:cubicBezTo>
                  <a:pt x="14373" y="20891"/>
                  <a:pt x="14456" y="20862"/>
                  <a:pt x="14536" y="20832"/>
                </a:cubicBezTo>
                <a:cubicBezTo>
                  <a:pt x="14562" y="20822"/>
                  <a:pt x="14590" y="20835"/>
                  <a:pt x="14599" y="20861"/>
                </a:cubicBezTo>
                <a:cubicBezTo>
                  <a:pt x="14609" y="20886"/>
                  <a:pt x="14596" y="20914"/>
                  <a:pt x="14571" y="20923"/>
                </a:cubicBezTo>
                <a:cubicBezTo>
                  <a:pt x="14489" y="20954"/>
                  <a:pt x="14406" y="20984"/>
                  <a:pt x="14324" y="21012"/>
                </a:cubicBezTo>
                <a:cubicBezTo>
                  <a:pt x="14318" y="21014"/>
                  <a:pt x="14313" y="21015"/>
                  <a:pt x="14308" y="21015"/>
                </a:cubicBezTo>
                <a:close/>
                <a:moveTo>
                  <a:pt x="7382" y="21045"/>
                </a:moveTo>
                <a:cubicBezTo>
                  <a:pt x="7377" y="21045"/>
                  <a:pt x="7371" y="21044"/>
                  <a:pt x="7366" y="21043"/>
                </a:cubicBezTo>
                <a:cubicBezTo>
                  <a:pt x="7282" y="21015"/>
                  <a:pt x="7199" y="20985"/>
                  <a:pt x="7118" y="20956"/>
                </a:cubicBezTo>
                <a:cubicBezTo>
                  <a:pt x="7092" y="20947"/>
                  <a:pt x="7079" y="20919"/>
                  <a:pt x="7088" y="20893"/>
                </a:cubicBezTo>
                <a:cubicBezTo>
                  <a:pt x="7098" y="20868"/>
                  <a:pt x="7126" y="20855"/>
                  <a:pt x="7151" y="20864"/>
                </a:cubicBezTo>
                <a:cubicBezTo>
                  <a:pt x="7231" y="20893"/>
                  <a:pt x="7314" y="20922"/>
                  <a:pt x="7397" y="20950"/>
                </a:cubicBezTo>
                <a:cubicBezTo>
                  <a:pt x="7423" y="20958"/>
                  <a:pt x="7437" y="20986"/>
                  <a:pt x="7428" y="21012"/>
                </a:cubicBezTo>
                <a:cubicBezTo>
                  <a:pt x="7421" y="21032"/>
                  <a:pt x="7402" y="21045"/>
                  <a:pt x="7382" y="21045"/>
                </a:cubicBezTo>
                <a:close/>
                <a:moveTo>
                  <a:pt x="13810" y="21173"/>
                </a:moveTo>
                <a:cubicBezTo>
                  <a:pt x="13789" y="21173"/>
                  <a:pt x="13769" y="21159"/>
                  <a:pt x="13763" y="21138"/>
                </a:cubicBezTo>
                <a:cubicBezTo>
                  <a:pt x="13755" y="21112"/>
                  <a:pt x="13770" y="21084"/>
                  <a:pt x="13796" y="21077"/>
                </a:cubicBezTo>
                <a:cubicBezTo>
                  <a:pt x="13879" y="21053"/>
                  <a:pt x="13963" y="21027"/>
                  <a:pt x="14045" y="21001"/>
                </a:cubicBezTo>
                <a:cubicBezTo>
                  <a:pt x="14071" y="20993"/>
                  <a:pt x="14098" y="21007"/>
                  <a:pt x="14106" y="21033"/>
                </a:cubicBezTo>
                <a:cubicBezTo>
                  <a:pt x="14115" y="21059"/>
                  <a:pt x="14100" y="21086"/>
                  <a:pt x="14075" y="21095"/>
                </a:cubicBezTo>
                <a:cubicBezTo>
                  <a:pt x="13992" y="21121"/>
                  <a:pt x="13907" y="21147"/>
                  <a:pt x="13824" y="21171"/>
                </a:cubicBezTo>
                <a:cubicBezTo>
                  <a:pt x="13819" y="21172"/>
                  <a:pt x="13814" y="21173"/>
                  <a:pt x="13810" y="21173"/>
                </a:cubicBezTo>
                <a:close/>
                <a:moveTo>
                  <a:pt x="7882" y="21199"/>
                </a:moveTo>
                <a:cubicBezTo>
                  <a:pt x="7877" y="21199"/>
                  <a:pt x="7873" y="21199"/>
                  <a:pt x="7869" y="21197"/>
                </a:cubicBezTo>
                <a:cubicBezTo>
                  <a:pt x="7785" y="21174"/>
                  <a:pt x="7700" y="21149"/>
                  <a:pt x="7617" y="21123"/>
                </a:cubicBezTo>
                <a:cubicBezTo>
                  <a:pt x="7591" y="21115"/>
                  <a:pt x="7577" y="21088"/>
                  <a:pt x="7585" y="21062"/>
                </a:cubicBezTo>
                <a:cubicBezTo>
                  <a:pt x="7592" y="21036"/>
                  <a:pt x="7620" y="21022"/>
                  <a:pt x="7646" y="21030"/>
                </a:cubicBezTo>
                <a:cubicBezTo>
                  <a:pt x="7728" y="21055"/>
                  <a:pt x="7812" y="21080"/>
                  <a:pt x="7895" y="21103"/>
                </a:cubicBezTo>
                <a:cubicBezTo>
                  <a:pt x="7921" y="21110"/>
                  <a:pt x="7936" y="21138"/>
                  <a:pt x="7929" y="21164"/>
                </a:cubicBezTo>
                <a:cubicBezTo>
                  <a:pt x="7923" y="21185"/>
                  <a:pt x="7903" y="21199"/>
                  <a:pt x="7882" y="21199"/>
                </a:cubicBezTo>
                <a:close/>
                <a:moveTo>
                  <a:pt x="13305" y="21307"/>
                </a:moveTo>
                <a:cubicBezTo>
                  <a:pt x="13283" y="21307"/>
                  <a:pt x="13263" y="21291"/>
                  <a:pt x="13258" y="21269"/>
                </a:cubicBezTo>
                <a:cubicBezTo>
                  <a:pt x="13251" y="21243"/>
                  <a:pt x="13268" y="21216"/>
                  <a:pt x="13294" y="21210"/>
                </a:cubicBezTo>
                <a:cubicBezTo>
                  <a:pt x="13378" y="21190"/>
                  <a:pt x="13463" y="21168"/>
                  <a:pt x="13546" y="21147"/>
                </a:cubicBezTo>
                <a:cubicBezTo>
                  <a:pt x="13572" y="21140"/>
                  <a:pt x="13599" y="21155"/>
                  <a:pt x="13606" y="21181"/>
                </a:cubicBezTo>
                <a:cubicBezTo>
                  <a:pt x="13613" y="21207"/>
                  <a:pt x="13597" y="21234"/>
                  <a:pt x="13571" y="21241"/>
                </a:cubicBezTo>
                <a:cubicBezTo>
                  <a:pt x="13487" y="21263"/>
                  <a:pt x="13402" y="21285"/>
                  <a:pt x="13317" y="21305"/>
                </a:cubicBezTo>
                <a:cubicBezTo>
                  <a:pt x="13313" y="21306"/>
                  <a:pt x="13309" y="21307"/>
                  <a:pt x="13305" y="21307"/>
                </a:cubicBezTo>
                <a:close/>
                <a:moveTo>
                  <a:pt x="8388" y="21328"/>
                </a:moveTo>
                <a:cubicBezTo>
                  <a:pt x="8384" y="21328"/>
                  <a:pt x="8381" y="21328"/>
                  <a:pt x="8377" y="21327"/>
                </a:cubicBezTo>
                <a:cubicBezTo>
                  <a:pt x="8292" y="21308"/>
                  <a:pt x="8206" y="21287"/>
                  <a:pt x="8122" y="21265"/>
                </a:cubicBezTo>
                <a:cubicBezTo>
                  <a:pt x="8096" y="21259"/>
                  <a:pt x="8080" y="21232"/>
                  <a:pt x="8087" y="21206"/>
                </a:cubicBezTo>
                <a:cubicBezTo>
                  <a:pt x="8093" y="21180"/>
                  <a:pt x="8120" y="21164"/>
                  <a:pt x="8146" y="21170"/>
                </a:cubicBezTo>
                <a:cubicBezTo>
                  <a:pt x="8230" y="21192"/>
                  <a:pt x="8315" y="21212"/>
                  <a:pt x="8399" y="21232"/>
                </a:cubicBezTo>
                <a:cubicBezTo>
                  <a:pt x="8425" y="21238"/>
                  <a:pt x="8442" y="21264"/>
                  <a:pt x="8436" y="21290"/>
                </a:cubicBezTo>
                <a:cubicBezTo>
                  <a:pt x="8430" y="21313"/>
                  <a:pt x="8410" y="21328"/>
                  <a:pt x="8388" y="21328"/>
                </a:cubicBezTo>
                <a:close/>
                <a:moveTo>
                  <a:pt x="12794" y="21415"/>
                </a:moveTo>
                <a:cubicBezTo>
                  <a:pt x="12771" y="21415"/>
                  <a:pt x="12751" y="21399"/>
                  <a:pt x="12746" y="21375"/>
                </a:cubicBezTo>
                <a:cubicBezTo>
                  <a:pt x="12741" y="21349"/>
                  <a:pt x="12759" y="21323"/>
                  <a:pt x="12785" y="21318"/>
                </a:cubicBezTo>
                <a:cubicBezTo>
                  <a:pt x="12871" y="21302"/>
                  <a:pt x="12957" y="21285"/>
                  <a:pt x="13040" y="21267"/>
                </a:cubicBezTo>
                <a:cubicBezTo>
                  <a:pt x="13067" y="21262"/>
                  <a:pt x="13093" y="21278"/>
                  <a:pt x="13098" y="21305"/>
                </a:cubicBezTo>
                <a:cubicBezTo>
                  <a:pt x="13104" y="21331"/>
                  <a:pt x="13087" y="21357"/>
                  <a:pt x="13061" y="21363"/>
                </a:cubicBezTo>
                <a:cubicBezTo>
                  <a:pt x="12976" y="21381"/>
                  <a:pt x="12890" y="21398"/>
                  <a:pt x="12804" y="21415"/>
                </a:cubicBezTo>
                <a:cubicBezTo>
                  <a:pt x="12800" y="21415"/>
                  <a:pt x="12797" y="21415"/>
                  <a:pt x="12794" y="21415"/>
                </a:cubicBezTo>
                <a:close/>
                <a:moveTo>
                  <a:pt x="8900" y="21433"/>
                </a:moveTo>
                <a:cubicBezTo>
                  <a:pt x="8897" y="21433"/>
                  <a:pt x="8894" y="21432"/>
                  <a:pt x="8891" y="21432"/>
                </a:cubicBezTo>
                <a:cubicBezTo>
                  <a:pt x="8805" y="21416"/>
                  <a:pt x="8718" y="21400"/>
                  <a:pt x="8633" y="21383"/>
                </a:cubicBezTo>
                <a:cubicBezTo>
                  <a:pt x="8607" y="21377"/>
                  <a:pt x="8590" y="21351"/>
                  <a:pt x="8595" y="21325"/>
                </a:cubicBezTo>
                <a:cubicBezTo>
                  <a:pt x="8600" y="21298"/>
                  <a:pt x="8626" y="21281"/>
                  <a:pt x="8653" y="21287"/>
                </a:cubicBezTo>
                <a:cubicBezTo>
                  <a:pt x="8737" y="21304"/>
                  <a:pt x="8823" y="21320"/>
                  <a:pt x="8908" y="21335"/>
                </a:cubicBezTo>
                <a:cubicBezTo>
                  <a:pt x="8935" y="21340"/>
                  <a:pt x="8952" y="21366"/>
                  <a:pt x="8948" y="21392"/>
                </a:cubicBezTo>
                <a:cubicBezTo>
                  <a:pt x="8943" y="21416"/>
                  <a:pt x="8923" y="21433"/>
                  <a:pt x="8900" y="21433"/>
                </a:cubicBezTo>
                <a:close/>
                <a:moveTo>
                  <a:pt x="12279" y="21499"/>
                </a:moveTo>
                <a:cubicBezTo>
                  <a:pt x="12255" y="21499"/>
                  <a:pt x="12234" y="21481"/>
                  <a:pt x="12231" y="21457"/>
                </a:cubicBezTo>
                <a:cubicBezTo>
                  <a:pt x="12227" y="21430"/>
                  <a:pt x="12246" y="21405"/>
                  <a:pt x="12272" y="21402"/>
                </a:cubicBezTo>
                <a:cubicBezTo>
                  <a:pt x="12359" y="21390"/>
                  <a:pt x="12445" y="21377"/>
                  <a:pt x="12529" y="21363"/>
                </a:cubicBezTo>
                <a:cubicBezTo>
                  <a:pt x="12556" y="21359"/>
                  <a:pt x="12581" y="21377"/>
                  <a:pt x="12586" y="21404"/>
                </a:cubicBezTo>
                <a:cubicBezTo>
                  <a:pt x="12590" y="21430"/>
                  <a:pt x="12572" y="21455"/>
                  <a:pt x="12545" y="21460"/>
                </a:cubicBezTo>
                <a:cubicBezTo>
                  <a:pt x="12460" y="21474"/>
                  <a:pt x="12373" y="21487"/>
                  <a:pt x="12286" y="21499"/>
                </a:cubicBezTo>
                <a:cubicBezTo>
                  <a:pt x="12284" y="21499"/>
                  <a:pt x="12281" y="21499"/>
                  <a:pt x="12279" y="21499"/>
                </a:cubicBezTo>
                <a:close/>
                <a:moveTo>
                  <a:pt x="9416" y="21512"/>
                </a:moveTo>
                <a:cubicBezTo>
                  <a:pt x="9414" y="21512"/>
                  <a:pt x="9411" y="21512"/>
                  <a:pt x="9409" y="21511"/>
                </a:cubicBezTo>
                <a:cubicBezTo>
                  <a:pt x="9323" y="21500"/>
                  <a:pt x="9235" y="21488"/>
                  <a:pt x="9150" y="21475"/>
                </a:cubicBezTo>
                <a:cubicBezTo>
                  <a:pt x="9123" y="21471"/>
                  <a:pt x="9105" y="21446"/>
                  <a:pt x="9109" y="21419"/>
                </a:cubicBezTo>
                <a:cubicBezTo>
                  <a:pt x="9113" y="21392"/>
                  <a:pt x="9138" y="21374"/>
                  <a:pt x="9164" y="21378"/>
                </a:cubicBezTo>
                <a:cubicBezTo>
                  <a:pt x="9249" y="21391"/>
                  <a:pt x="9336" y="21403"/>
                  <a:pt x="9422" y="21414"/>
                </a:cubicBezTo>
                <a:cubicBezTo>
                  <a:pt x="9449" y="21418"/>
                  <a:pt x="9468" y="21442"/>
                  <a:pt x="9464" y="21469"/>
                </a:cubicBezTo>
                <a:cubicBezTo>
                  <a:pt x="9461" y="21494"/>
                  <a:pt x="9440" y="21512"/>
                  <a:pt x="9416" y="21512"/>
                </a:cubicBezTo>
                <a:close/>
                <a:moveTo>
                  <a:pt x="11760" y="21558"/>
                </a:moveTo>
                <a:cubicBezTo>
                  <a:pt x="11735" y="21558"/>
                  <a:pt x="11714" y="21539"/>
                  <a:pt x="11711" y="21513"/>
                </a:cubicBezTo>
                <a:cubicBezTo>
                  <a:pt x="11709" y="21486"/>
                  <a:pt x="11729" y="21462"/>
                  <a:pt x="11756" y="21460"/>
                </a:cubicBezTo>
                <a:cubicBezTo>
                  <a:pt x="11842" y="21452"/>
                  <a:pt x="11929" y="21444"/>
                  <a:pt x="12015" y="21434"/>
                </a:cubicBezTo>
                <a:cubicBezTo>
                  <a:pt x="12041" y="21431"/>
                  <a:pt x="12066" y="21450"/>
                  <a:pt x="12069" y="21477"/>
                </a:cubicBezTo>
                <a:cubicBezTo>
                  <a:pt x="12072" y="21504"/>
                  <a:pt x="12052" y="21528"/>
                  <a:pt x="12026" y="21531"/>
                </a:cubicBezTo>
                <a:cubicBezTo>
                  <a:pt x="11939" y="21541"/>
                  <a:pt x="11851" y="21550"/>
                  <a:pt x="11765" y="21558"/>
                </a:cubicBezTo>
                <a:cubicBezTo>
                  <a:pt x="11763" y="21558"/>
                  <a:pt x="11762" y="21558"/>
                  <a:pt x="11760" y="21558"/>
                </a:cubicBezTo>
                <a:close/>
                <a:moveTo>
                  <a:pt x="9935" y="21566"/>
                </a:moveTo>
                <a:cubicBezTo>
                  <a:pt x="9934" y="21566"/>
                  <a:pt x="9932" y="21566"/>
                  <a:pt x="9931" y="21566"/>
                </a:cubicBezTo>
                <a:cubicBezTo>
                  <a:pt x="9845" y="21559"/>
                  <a:pt x="9757" y="21551"/>
                  <a:pt x="9670" y="21542"/>
                </a:cubicBezTo>
                <a:cubicBezTo>
                  <a:pt x="9643" y="21539"/>
                  <a:pt x="9623" y="21515"/>
                  <a:pt x="9626" y="21488"/>
                </a:cubicBezTo>
                <a:cubicBezTo>
                  <a:pt x="9629" y="21461"/>
                  <a:pt x="9653" y="21442"/>
                  <a:pt x="9680" y="21444"/>
                </a:cubicBezTo>
                <a:cubicBezTo>
                  <a:pt x="9766" y="21453"/>
                  <a:pt x="9854" y="21461"/>
                  <a:pt x="9939" y="21468"/>
                </a:cubicBezTo>
                <a:cubicBezTo>
                  <a:pt x="9966" y="21470"/>
                  <a:pt x="9986" y="21494"/>
                  <a:pt x="9984" y="21521"/>
                </a:cubicBezTo>
                <a:cubicBezTo>
                  <a:pt x="9982" y="21546"/>
                  <a:pt x="9960" y="21566"/>
                  <a:pt x="9935" y="21566"/>
                </a:cubicBezTo>
                <a:close/>
                <a:moveTo>
                  <a:pt x="11239" y="21591"/>
                </a:moveTo>
                <a:cubicBezTo>
                  <a:pt x="11213" y="21591"/>
                  <a:pt x="11191" y="21571"/>
                  <a:pt x="11190" y="21544"/>
                </a:cubicBezTo>
                <a:cubicBezTo>
                  <a:pt x="11189" y="21517"/>
                  <a:pt x="11210" y="21494"/>
                  <a:pt x="11237" y="21493"/>
                </a:cubicBezTo>
                <a:cubicBezTo>
                  <a:pt x="11324" y="21490"/>
                  <a:pt x="11411" y="21485"/>
                  <a:pt x="11497" y="21480"/>
                </a:cubicBezTo>
                <a:cubicBezTo>
                  <a:pt x="11524" y="21478"/>
                  <a:pt x="11547" y="21498"/>
                  <a:pt x="11549" y="21525"/>
                </a:cubicBezTo>
                <a:cubicBezTo>
                  <a:pt x="11550" y="21552"/>
                  <a:pt x="11530" y="21576"/>
                  <a:pt x="11503" y="21578"/>
                </a:cubicBezTo>
                <a:cubicBezTo>
                  <a:pt x="11417" y="21583"/>
                  <a:pt x="11329" y="21588"/>
                  <a:pt x="11241" y="21591"/>
                </a:cubicBezTo>
                <a:cubicBezTo>
                  <a:pt x="11240" y="21591"/>
                  <a:pt x="11240" y="21591"/>
                  <a:pt x="11239" y="21591"/>
                </a:cubicBezTo>
                <a:close/>
                <a:moveTo>
                  <a:pt x="10456" y="21595"/>
                </a:moveTo>
                <a:cubicBezTo>
                  <a:pt x="10456" y="21595"/>
                  <a:pt x="10455" y="21595"/>
                  <a:pt x="10455" y="21595"/>
                </a:cubicBezTo>
                <a:cubicBezTo>
                  <a:pt x="10367" y="21592"/>
                  <a:pt x="10279" y="21588"/>
                  <a:pt x="10193" y="21583"/>
                </a:cubicBezTo>
                <a:cubicBezTo>
                  <a:pt x="10166" y="21582"/>
                  <a:pt x="10145" y="21559"/>
                  <a:pt x="10147" y="21532"/>
                </a:cubicBezTo>
                <a:cubicBezTo>
                  <a:pt x="10148" y="21505"/>
                  <a:pt x="10171" y="21485"/>
                  <a:pt x="10198" y="21485"/>
                </a:cubicBezTo>
                <a:cubicBezTo>
                  <a:pt x="10283" y="21490"/>
                  <a:pt x="10371" y="21494"/>
                  <a:pt x="10458" y="21497"/>
                </a:cubicBezTo>
                <a:cubicBezTo>
                  <a:pt x="10485" y="21498"/>
                  <a:pt x="10506" y="21520"/>
                  <a:pt x="10505" y="21547"/>
                </a:cubicBezTo>
                <a:cubicBezTo>
                  <a:pt x="10504" y="21574"/>
                  <a:pt x="10483" y="21595"/>
                  <a:pt x="10456" y="21595"/>
                </a:cubicBezTo>
                <a:close/>
                <a:moveTo>
                  <a:pt x="10800" y="21600"/>
                </a:moveTo>
                <a:cubicBezTo>
                  <a:pt x="10772" y="21600"/>
                  <a:pt x="10745" y="21600"/>
                  <a:pt x="10717" y="21600"/>
                </a:cubicBezTo>
                <a:cubicBezTo>
                  <a:pt x="10690" y="21599"/>
                  <a:pt x="10668" y="21577"/>
                  <a:pt x="10668" y="21550"/>
                </a:cubicBezTo>
                <a:cubicBezTo>
                  <a:pt x="10669" y="21523"/>
                  <a:pt x="10691" y="21502"/>
                  <a:pt x="10717" y="21502"/>
                </a:cubicBezTo>
                <a:cubicBezTo>
                  <a:pt x="10718" y="21502"/>
                  <a:pt x="10718" y="21502"/>
                  <a:pt x="10718" y="21502"/>
                </a:cubicBezTo>
                <a:cubicBezTo>
                  <a:pt x="10804" y="21502"/>
                  <a:pt x="10891" y="21502"/>
                  <a:pt x="10978" y="21501"/>
                </a:cubicBezTo>
                <a:cubicBezTo>
                  <a:pt x="10978" y="21501"/>
                  <a:pt x="10978" y="21501"/>
                  <a:pt x="10979" y="21501"/>
                </a:cubicBezTo>
                <a:cubicBezTo>
                  <a:pt x="11005" y="21501"/>
                  <a:pt x="11027" y="21522"/>
                  <a:pt x="11027" y="21549"/>
                </a:cubicBezTo>
                <a:cubicBezTo>
                  <a:pt x="11028" y="21576"/>
                  <a:pt x="11006" y="21598"/>
                  <a:pt x="10979" y="21599"/>
                </a:cubicBezTo>
                <a:cubicBezTo>
                  <a:pt x="10920" y="21600"/>
                  <a:pt x="10860" y="21600"/>
                  <a:pt x="10800" y="21600"/>
                </a:cubicBezTo>
                <a:close/>
              </a:path>
            </a:pathLst>
          </a:custGeom>
          <a:solidFill>
            <a:srgbClr val="176490"/>
          </a:solidFill>
          <a:ln w="12700">
            <a:solidFill>
              <a:schemeClr val="tx2"/>
            </a:solidFill>
            <a:miter lim="400000"/>
          </a:ln>
        </p:spPr>
        <p:txBody>
          <a:bodyPr anchor="ctr"/>
          <a:lstStyle/>
          <a:p>
            <a:pPr algn="ctr"/>
            <a:endParaRPr/>
          </a:p>
        </p:txBody>
      </p:sp>
      <p:sp>
        <p:nvSpPr>
          <p:cNvPr id="56" name="íṡḷiḓé">
            <a:extLst>
              <a:ext uri="{FF2B5EF4-FFF2-40B4-BE49-F238E27FC236}">
                <a16:creationId xmlns:a16="http://schemas.microsoft.com/office/drawing/2014/main" id="{FFEEB691-2001-4E62-A1BF-4959F391A9EC}"/>
              </a:ext>
            </a:extLst>
          </p:cNvPr>
          <p:cNvSpPr/>
          <p:nvPr/>
        </p:nvSpPr>
        <p:spPr>
          <a:xfrm>
            <a:off x="3939456" y="3085736"/>
            <a:ext cx="815537" cy="815522"/>
          </a:xfrm>
          <a:prstGeom prst="ellipse">
            <a:avLst/>
          </a:prstGeom>
          <a:solidFill>
            <a:srgbClr val="004B7D"/>
          </a:solidFill>
          <a:ln w="12700">
            <a:miter lim="400000"/>
          </a:ln>
        </p:spPr>
        <p:txBody>
          <a:bodyPr anchor="ctr"/>
          <a:lstStyle/>
          <a:p>
            <a:pPr algn="ctr"/>
            <a:endParaRPr dirty="0"/>
          </a:p>
        </p:txBody>
      </p:sp>
      <p:sp>
        <p:nvSpPr>
          <p:cNvPr id="54" name="iṩlîḋè">
            <a:extLst>
              <a:ext uri="{FF2B5EF4-FFF2-40B4-BE49-F238E27FC236}">
                <a16:creationId xmlns:a16="http://schemas.microsoft.com/office/drawing/2014/main" id="{D32BB796-8501-40E5-95A4-D6BB91AADE9E}"/>
              </a:ext>
            </a:extLst>
          </p:cNvPr>
          <p:cNvSpPr/>
          <p:nvPr/>
        </p:nvSpPr>
        <p:spPr>
          <a:xfrm>
            <a:off x="7437012" y="3085736"/>
            <a:ext cx="815535" cy="815522"/>
          </a:xfrm>
          <a:prstGeom prst="ellipse">
            <a:avLst/>
          </a:prstGeom>
          <a:solidFill>
            <a:srgbClr val="004B7D"/>
          </a:solidFill>
          <a:ln w="12700">
            <a:miter lim="400000"/>
          </a:ln>
        </p:spPr>
        <p:txBody>
          <a:bodyPr anchor="ctr"/>
          <a:lstStyle/>
          <a:p>
            <a:pPr algn="ctr"/>
            <a:endParaRPr dirty="0"/>
          </a:p>
        </p:txBody>
      </p:sp>
      <p:sp>
        <p:nvSpPr>
          <p:cNvPr id="52" name="íšļîḓè">
            <a:extLst>
              <a:ext uri="{FF2B5EF4-FFF2-40B4-BE49-F238E27FC236}">
                <a16:creationId xmlns:a16="http://schemas.microsoft.com/office/drawing/2014/main" id="{F398D782-B32A-4AB2-BCE2-0772FC0D896F}"/>
              </a:ext>
            </a:extLst>
          </p:cNvPr>
          <p:cNvSpPr/>
          <p:nvPr/>
        </p:nvSpPr>
        <p:spPr>
          <a:xfrm>
            <a:off x="6900237" y="1888241"/>
            <a:ext cx="815539" cy="815528"/>
          </a:xfrm>
          <a:prstGeom prst="ellipse">
            <a:avLst/>
          </a:prstGeom>
          <a:solidFill>
            <a:srgbClr val="4BAF32"/>
          </a:solidFill>
          <a:ln w="12700">
            <a:miter lim="400000"/>
          </a:ln>
        </p:spPr>
        <p:txBody>
          <a:bodyPr anchor="ctr"/>
          <a:lstStyle/>
          <a:p>
            <a:pPr algn="ctr"/>
            <a:endParaRPr dirty="0"/>
          </a:p>
        </p:txBody>
      </p:sp>
      <p:sp>
        <p:nvSpPr>
          <p:cNvPr id="50" name="îṥḷíḍè">
            <a:extLst>
              <a:ext uri="{FF2B5EF4-FFF2-40B4-BE49-F238E27FC236}">
                <a16:creationId xmlns:a16="http://schemas.microsoft.com/office/drawing/2014/main" id="{BD25C875-3107-4125-B95B-AFC90249E4FE}"/>
              </a:ext>
            </a:extLst>
          </p:cNvPr>
          <p:cNvSpPr/>
          <p:nvPr/>
        </p:nvSpPr>
        <p:spPr>
          <a:xfrm>
            <a:off x="4386768" y="1888242"/>
            <a:ext cx="815535" cy="815539"/>
          </a:xfrm>
          <a:prstGeom prst="ellipse">
            <a:avLst/>
          </a:prstGeom>
          <a:solidFill>
            <a:srgbClr val="4BAF32"/>
          </a:solidFill>
          <a:ln w="12700">
            <a:miter lim="400000"/>
          </a:ln>
        </p:spPr>
        <p:txBody>
          <a:bodyPr anchor="ctr"/>
          <a:lstStyle/>
          <a:p>
            <a:pPr algn="ctr"/>
            <a:endParaRPr dirty="0"/>
          </a:p>
        </p:txBody>
      </p:sp>
      <p:sp>
        <p:nvSpPr>
          <p:cNvPr id="48" name="ïṣļïďe">
            <a:extLst>
              <a:ext uri="{FF2B5EF4-FFF2-40B4-BE49-F238E27FC236}">
                <a16:creationId xmlns:a16="http://schemas.microsoft.com/office/drawing/2014/main" id="{92C6B518-63C8-4457-86B6-329FC39218C2}"/>
              </a:ext>
            </a:extLst>
          </p:cNvPr>
          <p:cNvSpPr/>
          <p:nvPr/>
        </p:nvSpPr>
        <p:spPr>
          <a:xfrm>
            <a:off x="6900236" y="4227047"/>
            <a:ext cx="815514" cy="815539"/>
          </a:xfrm>
          <a:prstGeom prst="ellipse">
            <a:avLst/>
          </a:prstGeom>
          <a:solidFill>
            <a:srgbClr val="FF5D5D"/>
          </a:solidFill>
          <a:ln w="12700">
            <a:miter lim="400000"/>
          </a:ln>
        </p:spPr>
        <p:txBody>
          <a:bodyPr anchor="ctr"/>
          <a:lstStyle/>
          <a:p>
            <a:pPr algn="ctr"/>
            <a:endParaRPr dirty="0"/>
          </a:p>
        </p:txBody>
      </p:sp>
      <p:sp>
        <p:nvSpPr>
          <p:cNvPr id="45" name="i$ḷiďe">
            <a:extLst>
              <a:ext uri="{FF2B5EF4-FFF2-40B4-BE49-F238E27FC236}">
                <a16:creationId xmlns:a16="http://schemas.microsoft.com/office/drawing/2014/main" id="{383D00D3-6833-4A0F-A3CF-8592C28816FB}"/>
              </a:ext>
            </a:extLst>
          </p:cNvPr>
          <p:cNvSpPr/>
          <p:nvPr/>
        </p:nvSpPr>
        <p:spPr>
          <a:xfrm>
            <a:off x="4386768" y="4218526"/>
            <a:ext cx="815535" cy="815534"/>
          </a:xfrm>
          <a:prstGeom prst="ellipse">
            <a:avLst/>
          </a:prstGeom>
          <a:solidFill>
            <a:srgbClr val="FF5D5D"/>
          </a:solidFill>
          <a:ln w="12700">
            <a:miter lim="400000"/>
          </a:ln>
        </p:spPr>
        <p:txBody>
          <a:bodyPr anchor="ctr"/>
          <a:lstStyle/>
          <a:p>
            <a:pPr algn="ctr"/>
            <a:endParaRPr/>
          </a:p>
        </p:txBody>
      </p:sp>
      <p:cxnSp>
        <p:nvCxnSpPr>
          <p:cNvPr id="16" name="直接连接符 15">
            <a:extLst>
              <a:ext uri="{FF2B5EF4-FFF2-40B4-BE49-F238E27FC236}">
                <a16:creationId xmlns:a16="http://schemas.microsoft.com/office/drawing/2014/main" id="{C471C16F-495C-4067-AC9E-6D56A89B1AD2}"/>
              </a:ext>
            </a:extLst>
          </p:cNvPr>
          <p:cNvCxnSpPr/>
          <p:nvPr/>
        </p:nvCxnSpPr>
        <p:spPr>
          <a:xfrm>
            <a:off x="8645353" y="2846491"/>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F55FEEC-0AFF-4874-AB2D-5313D4CDD2F1}"/>
              </a:ext>
            </a:extLst>
          </p:cNvPr>
          <p:cNvCxnSpPr/>
          <p:nvPr/>
        </p:nvCxnSpPr>
        <p:spPr>
          <a:xfrm>
            <a:off x="8645353" y="4514153"/>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428F8AC-91CC-4B55-8C85-0156E1E9A74B}"/>
              </a:ext>
            </a:extLst>
          </p:cNvPr>
          <p:cNvCxnSpPr/>
          <p:nvPr/>
        </p:nvCxnSpPr>
        <p:spPr>
          <a:xfrm>
            <a:off x="678980" y="2846491"/>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C3DEBBE-4569-4E47-9410-C229C0D80269}"/>
              </a:ext>
            </a:extLst>
          </p:cNvPr>
          <p:cNvCxnSpPr/>
          <p:nvPr/>
        </p:nvCxnSpPr>
        <p:spPr>
          <a:xfrm>
            <a:off x="678980" y="4514153"/>
            <a:ext cx="287513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D63A59AA-21AF-44E1-9AA8-A6D24EE4FF54}"/>
              </a:ext>
            </a:extLst>
          </p:cNvPr>
          <p:cNvSpPr txBox="1"/>
          <p:nvPr/>
        </p:nvSpPr>
        <p:spPr>
          <a:xfrm>
            <a:off x="688832" y="1934790"/>
            <a:ext cx="2720717"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严格进行交接班</a:t>
            </a:r>
          </a:p>
        </p:txBody>
      </p:sp>
      <p:sp>
        <p:nvSpPr>
          <p:cNvPr id="65" name="文本框 64">
            <a:extLst>
              <a:ext uri="{FF2B5EF4-FFF2-40B4-BE49-F238E27FC236}">
                <a16:creationId xmlns:a16="http://schemas.microsoft.com/office/drawing/2014/main" id="{3DB24157-B329-4CE4-871C-A1AD4DFB6FBB}"/>
              </a:ext>
            </a:extLst>
          </p:cNvPr>
          <p:cNvSpPr txBox="1"/>
          <p:nvPr/>
        </p:nvSpPr>
        <p:spPr>
          <a:xfrm>
            <a:off x="8480395" y="1888241"/>
            <a:ext cx="3205051"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严格进行安全巡回检查</a:t>
            </a:r>
          </a:p>
        </p:txBody>
      </p:sp>
      <p:sp>
        <p:nvSpPr>
          <p:cNvPr id="66" name="文本框 65">
            <a:extLst>
              <a:ext uri="{FF2B5EF4-FFF2-40B4-BE49-F238E27FC236}">
                <a16:creationId xmlns:a16="http://schemas.microsoft.com/office/drawing/2014/main" id="{191DE84F-C2A0-47D2-A395-445EC4AF654D}"/>
              </a:ext>
            </a:extLst>
          </p:cNvPr>
          <p:cNvSpPr txBox="1"/>
          <p:nvPr/>
        </p:nvSpPr>
        <p:spPr>
          <a:xfrm>
            <a:off x="673551" y="3423379"/>
            <a:ext cx="3144534"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严格执行危险作业审批</a:t>
            </a:r>
          </a:p>
        </p:txBody>
      </p:sp>
      <p:sp>
        <p:nvSpPr>
          <p:cNvPr id="67" name="文本框 66">
            <a:extLst>
              <a:ext uri="{FF2B5EF4-FFF2-40B4-BE49-F238E27FC236}">
                <a16:creationId xmlns:a16="http://schemas.microsoft.com/office/drawing/2014/main" id="{B3A3B280-7626-404C-AACB-4EF212064072}"/>
              </a:ext>
            </a:extLst>
          </p:cNvPr>
          <p:cNvSpPr txBox="1"/>
          <p:nvPr/>
        </p:nvSpPr>
        <p:spPr>
          <a:xfrm>
            <a:off x="8516929" y="3350114"/>
            <a:ext cx="2720717"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严格遵守劳动纪律</a:t>
            </a:r>
          </a:p>
        </p:txBody>
      </p:sp>
      <p:sp>
        <p:nvSpPr>
          <p:cNvPr id="68" name="文本框 67">
            <a:extLst>
              <a:ext uri="{FF2B5EF4-FFF2-40B4-BE49-F238E27FC236}">
                <a16:creationId xmlns:a16="http://schemas.microsoft.com/office/drawing/2014/main" id="{00BE70ED-947A-464E-BBB6-800FC8280809}"/>
              </a:ext>
            </a:extLst>
          </p:cNvPr>
          <p:cNvSpPr txBox="1"/>
          <p:nvPr/>
        </p:nvSpPr>
        <p:spPr>
          <a:xfrm>
            <a:off x="8531443" y="5034060"/>
            <a:ext cx="3168517"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严格执行有关安全规定</a:t>
            </a:r>
          </a:p>
        </p:txBody>
      </p:sp>
      <p:sp>
        <p:nvSpPr>
          <p:cNvPr id="69" name="文本框 68">
            <a:extLst>
              <a:ext uri="{FF2B5EF4-FFF2-40B4-BE49-F238E27FC236}">
                <a16:creationId xmlns:a16="http://schemas.microsoft.com/office/drawing/2014/main" id="{071432E8-9483-4245-8EC6-2EB8C922EE9C}"/>
              </a:ext>
            </a:extLst>
          </p:cNvPr>
          <p:cNvSpPr txBox="1"/>
          <p:nvPr/>
        </p:nvSpPr>
        <p:spPr>
          <a:xfrm>
            <a:off x="688831" y="4999298"/>
            <a:ext cx="2720717"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严格控制工艺参数</a:t>
            </a:r>
          </a:p>
        </p:txBody>
      </p:sp>
      <p:sp>
        <p:nvSpPr>
          <p:cNvPr id="3" name="文本框 2">
            <a:extLst>
              <a:ext uri="{FF2B5EF4-FFF2-40B4-BE49-F238E27FC236}">
                <a16:creationId xmlns:a16="http://schemas.microsoft.com/office/drawing/2014/main" id="{CA788C3D-16E1-407D-9553-06A69259A370}"/>
              </a:ext>
            </a:extLst>
          </p:cNvPr>
          <p:cNvSpPr txBox="1"/>
          <p:nvPr/>
        </p:nvSpPr>
        <p:spPr>
          <a:xfrm>
            <a:off x="4541230" y="2016803"/>
            <a:ext cx="600990" cy="461665"/>
          </a:xfrm>
          <a:prstGeom prst="rect">
            <a:avLst/>
          </a:prstGeom>
          <a:noFill/>
        </p:spPr>
        <p:txBody>
          <a:bodyPr wrap="square" rtlCol="0">
            <a:spAutoFit/>
          </a:bodyPr>
          <a:lstStyle/>
          <a:p>
            <a:r>
              <a:rPr lang="en-US" altLang="zh-CN" sz="2400" b="1" dirty="0">
                <a:solidFill>
                  <a:schemeClr val="bg1"/>
                </a:solidFill>
              </a:rPr>
              <a:t>01</a:t>
            </a:r>
            <a:endParaRPr lang="zh-CN" altLang="en-US" sz="2400" b="1" dirty="0">
              <a:solidFill>
                <a:schemeClr val="bg1"/>
              </a:solidFill>
            </a:endParaRPr>
          </a:p>
        </p:txBody>
      </p:sp>
      <p:sp>
        <p:nvSpPr>
          <p:cNvPr id="70" name="文本框 69">
            <a:extLst>
              <a:ext uri="{FF2B5EF4-FFF2-40B4-BE49-F238E27FC236}">
                <a16:creationId xmlns:a16="http://schemas.microsoft.com/office/drawing/2014/main" id="{DD56AC9D-277F-4887-A5E7-34427CA36544}"/>
              </a:ext>
            </a:extLst>
          </p:cNvPr>
          <p:cNvSpPr txBox="1"/>
          <p:nvPr/>
        </p:nvSpPr>
        <p:spPr>
          <a:xfrm>
            <a:off x="4077784" y="3249406"/>
            <a:ext cx="600990" cy="461665"/>
          </a:xfrm>
          <a:prstGeom prst="rect">
            <a:avLst/>
          </a:prstGeom>
          <a:noFill/>
        </p:spPr>
        <p:txBody>
          <a:bodyPr wrap="square" rtlCol="0">
            <a:spAutoFit/>
          </a:bodyPr>
          <a:lstStyle/>
          <a:p>
            <a:r>
              <a:rPr lang="en-US" altLang="zh-CN" sz="2400" b="1" dirty="0">
                <a:solidFill>
                  <a:schemeClr val="bg1"/>
                </a:solidFill>
              </a:rPr>
              <a:t>02</a:t>
            </a:r>
            <a:endParaRPr lang="zh-CN" altLang="en-US" sz="2400" b="1" dirty="0">
              <a:solidFill>
                <a:schemeClr val="bg1"/>
              </a:solidFill>
            </a:endParaRPr>
          </a:p>
        </p:txBody>
      </p:sp>
      <p:sp>
        <p:nvSpPr>
          <p:cNvPr id="73" name="文本框 72">
            <a:extLst>
              <a:ext uri="{FF2B5EF4-FFF2-40B4-BE49-F238E27FC236}">
                <a16:creationId xmlns:a16="http://schemas.microsoft.com/office/drawing/2014/main" id="{0A29D2B7-7D20-4C34-A32B-901E2F3ED270}"/>
              </a:ext>
            </a:extLst>
          </p:cNvPr>
          <p:cNvSpPr txBox="1"/>
          <p:nvPr/>
        </p:nvSpPr>
        <p:spPr>
          <a:xfrm>
            <a:off x="4531510" y="4411248"/>
            <a:ext cx="600990" cy="461665"/>
          </a:xfrm>
          <a:prstGeom prst="rect">
            <a:avLst/>
          </a:prstGeom>
          <a:noFill/>
        </p:spPr>
        <p:txBody>
          <a:bodyPr wrap="square" rtlCol="0">
            <a:spAutoFit/>
          </a:bodyPr>
          <a:lstStyle/>
          <a:p>
            <a:r>
              <a:rPr lang="en-US" altLang="zh-CN" sz="2400" b="1" dirty="0">
                <a:solidFill>
                  <a:schemeClr val="bg1"/>
                </a:solidFill>
              </a:rPr>
              <a:t>03</a:t>
            </a:r>
            <a:endParaRPr lang="zh-CN" altLang="en-US" sz="2400" b="1" dirty="0">
              <a:solidFill>
                <a:schemeClr val="bg1"/>
              </a:solidFill>
            </a:endParaRPr>
          </a:p>
        </p:txBody>
      </p:sp>
      <p:sp>
        <p:nvSpPr>
          <p:cNvPr id="74" name="文本框 73">
            <a:extLst>
              <a:ext uri="{FF2B5EF4-FFF2-40B4-BE49-F238E27FC236}">
                <a16:creationId xmlns:a16="http://schemas.microsoft.com/office/drawing/2014/main" id="{3D5FE687-4336-42FC-9AFF-7EF5A0A44BD9}"/>
              </a:ext>
            </a:extLst>
          </p:cNvPr>
          <p:cNvSpPr txBox="1"/>
          <p:nvPr/>
        </p:nvSpPr>
        <p:spPr>
          <a:xfrm>
            <a:off x="7054677" y="4395983"/>
            <a:ext cx="600990" cy="461665"/>
          </a:xfrm>
          <a:prstGeom prst="rect">
            <a:avLst/>
          </a:prstGeom>
          <a:noFill/>
        </p:spPr>
        <p:txBody>
          <a:bodyPr wrap="square" rtlCol="0">
            <a:spAutoFit/>
          </a:bodyPr>
          <a:lstStyle/>
          <a:p>
            <a:r>
              <a:rPr lang="en-US" altLang="zh-CN" sz="2400" b="1" dirty="0">
                <a:solidFill>
                  <a:schemeClr val="bg1"/>
                </a:solidFill>
              </a:rPr>
              <a:t>04</a:t>
            </a:r>
            <a:endParaRPr lang="zh-CN" altLang="en-US" sz="2400" b="1" dirty="0">
              <a:solidFill>
                <a:schemeClr val="bg1"/>
              </a:solidFill>
            </a:endParaRPr>
          </a:p>
        </p:txBody>
      </p:sp>
      <p:sp>
        <p:nvSpPr>
          <p:cNvPr id="77" name="文本框 76">
            <a:extLst>
              <a:ext uri="{FF2B5EF4-FFF2-40B4-BE49-F238E27FC236}">
                <a16:creationId xmlns:a16="http://schemas.microsoft.com/office/drawing/2014/main" id="{B8F239EF-7876-43E4-94B0-395613DF79F9}"/>
              </a:ext>
            </a:extLst>
          </p:cNvPr>
          <p:cNvSpPr txBox="1"/>
          <p:nvPr/>
        </p:nvSpPr>
        <p:spPr>
          <a:xfrm>
            <a:off x="7601898" y="3249405"/>
            <a:ext cx="600990" cy="461665"/>
          </a:xfrm>
          <a:prstGeom prst="rect">
            <a:avLst/>
          </a:prstGeom>
          <a:noFill/>
        </p:spPr>
        <p:txBody>
          <a:bodyPr wrap="square" rtlCol="0">
            <a:spAutoFit/>
          </a:bodyPr>
          <a:lstStyle/>
          <a:p>
            <a:r>
              <a:rPr lang="en-US" altLang="zh-CN" sz="2400" b="1" dirty="0">
                <a:solidFill>
                  <a:schemeClr val="bg1"/>
                </a:solidFill>
              </a:rPr>
              <a:t>05</a:t>
            </a:r>
            <a:endParaRPr lang="zh-CN" altLang="en-US" sz="2400" b="1" dirty="0">
              <a:solidFill>
                <a:schemeClr val="bg1"/>
              </a:solidFill>
            </a:endParaRPr>
          </a:p>
        </p:txBody>
      </p:sp>
      <p:sp>
        <p:nvSpPr>
          <p:cNvPr id="78" name="文本框 77">
            <a:extLst>
              <a:ext uri="{FF2B5EF4-FFF2-40B4-BE49-F238E27FC236}">
                <a16:creationId xmlns:a16="http://schemas.microsoft.com/office/drawing/2014/main" id="{48F7930B-AA80-4B86-8E75-34D95F3ED3BD}"/>
              </a:ext>
            </a:extLst>
          </p:cNvPr>
          <p:cNvSpPr txBox="1"/>
          <p:nvPr/>
        </p:nvSpPr>
        <p:spPr>
          <a:xfrm>
            <a:off x="7035354" y="2026101"/>
            <a:ext cx="600990" cy="461665"/>
          </a:xfrm>
          <a:prstGeom prst="rect">
            <a:avLst/>
          </a:prstGeom>
          <a:noFill/>
        </p:spPr>
        <p:txBody>
          <a:bodyPr wrap="square" rtlCol="0">
            <a:spAutoFit/>
          </a:bodyPr>
          <a:lstStyle/>
          <a:p>
            <a:r>
              <a:rPr lang="en-US" altLang="zh-CN" sz="2400" b="1" dirty="0">
                <a:solidFill>
                  <a:schemeClr val="bg1"/>
                </a:solidFill>
              </a:rPr>
              <a:t>06</a:t>
            </a:r>
            <a:endParaRPr lang="zh-CN" altLang="en-US" sz="2400" b="1" dirty="0">
              <a:solidFill>
                <a:schemeClr val="bg1"/>
              </a:solidFill>
            </a:endParaRPr>
          </a:p>
        </p:txBody>
      </p:sp>
      <p:sp>
        <p:nvSpPr>
          <p:cNvPr id="79" name="businessman-with-helmet_62958">
            <a:extLst>
              <a:ext uri="{FF2B5EF4-FFF2-40B4-BE49-F238E27FC236}">
                <a16:creationId xmlns:a16="http://schemas.microsoft.com/office/drawing/2014/main" id="{94832CBF-5566-44CE-8F16-A3D1E567771A}"/>
              </a:ext>
            </a:extLst>
          </p:cNvPr>
          <p:cNvSpPr>
            <a:spLocks noChangeAspect="1"/>
          </p:cNvSpPr>
          <p:nvPr/>
        </p:nvSpPr>
        <p:spPr bwMode="auto">
          <a:xfrm>
            <a:off x="5690441" y="2857920"/>
            <a:ext cx="872942" cy="1235904"/>
          </a:xfrm>
          <a:custGeom>
            <a:avLst/>
            <a:gdLst>
              <a:gd name="T0" fmla="*/ 2667 w 4089"/>
              <a:gd name="T1" fmla="*/ 3618 h 5798"/>
              <a:gd name="T2" fmla="*/ 3296 w 4089"/>
              <a:gd name="T3" fmla="*/ 2172 h 5798"/>
              <a:gd name="T4" fmla="*/ 3554 w 4089"/>
              <a:gd name="T5" fmla="*/ 2058 h 5798"/>
              <a:gd name="T6" fmla="*/ 3640 w 4089"/>
              <a:gd name="T7" fmla="*/ 1549 h 5798"/>
              <a:gd name="T8" fmla="*/ 3484 w 4089"/>
              <a:gd name="T9" fmla="*/ 1462 h 5798"/>
              <a:gd name="T10" fmla="*/ 2927 w 4089"/>
              <a:gd name="T11" fmla="*/ 490 h 5798"/>
              <a:gd name="T12" fmla="*/ 2612 w 4089"/>
              <a:gd name="T13" fmla="*/ 1123 h 5798"/>
              <a:gd name="T14" fmla="*/ 2656 w 4089"/>
              <a:gd name="T15" fmla="*/ 172 h 5798"/>
              <a:gd name="T16" fmla="*/ 1497 w 4089"/>
              <a:gd name="T17" fmla="*/ 93 h 5798"/>
              <a:gd name="T18" fmla="*/ 1497 w 4089"/>
              <a:gd name="T19" fmla="*/ 1116 h 5798"/>
              <a:gd name="T20" fmla="*/ 1221 w 4089"/>
              <a:gd name="T21" fmla="*/ 546 h 5798"/>
              <a:gd name="T22" fmla="*/ 1082 w 4089"/>
              <a:gd name="T23" fmla="*/ 508 h 5798"/>
              <a:gd name="T24" fmla="*/ 535 w 4089"/>
              <a:gd name="T25" fmla="*/ 1462 h 5798"/>
              <a:gd name="T26" fmla="*/ 448 w 4089"/>
              <a:gd name="T27" fmla="*/ 1971 h 5798"/>
              <a:gd name="T28" fmla="*/ 797 w 4089"/>
              <a:gd name="T29" fmla="*/ 2058 h 5798"/>
              <a:gd name="T30" fmla="*/ 1135 w 4089"/>
              <a:gd name="T31" fmla="*/ 3343 h 5798"/>
              <a:gd name="T32" fmla="*/ 726 w 4089"/>
              <a:gd name="T33" fmla="*/ 3618 h 5798"/>
              <a:gd name="T34" fmla="*/ 0 w 4089"/>
              <a:gd name="T35" fmla="*/ 5798 h 5798"/>
              <a:gd name="T36" fmla="*/ 4089 w 4089"/>
              <a:gd name="T37" fmla="*/ 4345 h 5798"/>
              <a:gd name="T38" fmla="*/ 1197 w 4089"/>
              <a:gd name="T39" fmla="*/ 2132 h 5798"/>
              <a:gd name="T40" fmla="*/ 2889 w 4089"/>
              <a:gd name="T41" fmla="*/ 2058 h 5798"/>
              <a:gd name="T42" fmla="*/ 2616 w 4089"/>
              <a:gd name="T43" fmla="*/ 3126 h 5798"/>
              <a:gd name="T44" fmla="*/ 1473 w 4089"/>
              <a:gd name="T45" fmla="*/ 3126 h 5798"/>
              <a:gd name="T46" fmla="*/ 1458 w 4089"/>
              <a:gd name="T47" fmla="*/ 3643 h 5798"/>
              <a:gd name="T48" fmla="*/ 1772 w 4089"/>
              <a:gd name="T49" fmla="*/ 3919 h 5798"/>
              <a:gd name="T50" fmla="*/ 1896 w 4089"/>
              <a:gd name="T51" fmla="*/ 4116 h 5798"/>
              <a:gd name="T52" fmla="*/ 1758 w 4089"/>
              <a:gd name="T53" fmla="*/ 4285 h 5798"/>
              <a:gd name="T54" fmla="*/ 1869 w 4089"/>
              <a:gd name="T55" fmla="*/ 5096 h 5798"/>
              <a:gd name="T56" fmla="*/ 1458 w 4089"/>
              <a:gd name="T57" fmla="*/ 3643 h 5798"/>
              <a:gd name="T58" fmla="*/ 2198 w 4089"/>
              <a:gd name="T59" fmla="*/ 5096 h 5798"/>
              <a:gd name="T60" fmla="*/ 2316 w 4089"/>
              <a:gd name="T61" fmla="*/ 4240 h 5798"/>
              <a:gd name="T62" fmla="*/ 2316 w 4089"/>
              <a:gd name="T63" fmla="*/ 3993 h 5798"/>
              <a:gd name="T64" fmla="*/ 2316 w 4089"/>
              <a:gd name="T65" fmla="*/ 3919 h 5798"/>
              <a:gd name="T66" fmla="*/ 2631 w 4089"/>
              <a:gd name="T67" fmla="*/ 3643 h 5798"/>
              <a:gd name="T68" fmla="*/ 2220 w 4089"/>
              <a:gd name="T69" fmla="*/ 5096 h 5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9" h="5798">
                <a:moveTo>
                  <a:pt x="3362" y="3618"/>
                </a:moveTo>
                <a:lnTo>
                  <a:pt x="2667" y="3618"/>
                </a:lnTo>
                <a:cubicBezTo>
                  <a:pt x="2773" y="3546"/>
                  <a:pt x="2869" y="3453"/>
                  <a:pt x="2953" y="3343"/>
                </a:cubicBezTo>
                <a:cubicBezTo>
                  <a:pt x="3178" y="3046"/>
                  <a:pt x="3296" y="2642"/>
                  <a:pt x="3296" y="2172"/>
                </a:cubicBezTo>
                <a:cubicBezTo>
                  <a:pt x="3296" y="2133"/>
                  <a:pt x="3295" y="2095"/>
                  <a:pt x="3292" y="2058"/>
                </a:cubicBezTo>
                <a:lnTo>
                  <a:pt x="3554" y="2058"/>
                </a:lnTo>
                <a:cubicBezTo>
                  <a:pt x="3602" y="2058"/>
                  <a:pt x="3640" y="2019"/>
                  <a:pt x="3640" y="1971"/>
                </a:cubicBezTo>
                <a:lnTo>
                  <a:pt x="3640" y="1549"/>
                </a:lnTo>
                <a:cubicBezTo>
                  <a:pt x="3640" y="1501"/>
                  <a:pt x="3602" y="1462"/>
                  <a:pt x="3554" y="1462"/>
                </a:cubicBezTo>
                <a:lnTo>
                  <a:pt x="3484" y="1462"/>
                </a:lnTo>
                <a:cubicBezTo>
                  <a:pt x="3462" y="1093"/>
                  <a:pt x="3292" y="754"/>
                  <a:pt x="3006" y="508"/>
                </a:cubicBezTo>
                <a:cubicBezTo>
                  <a:pt x="2984" y="489"/>
                  <a:pt x="2955" y="483"/>
                  <a:pt x="2927" y="490"/>
                </a:cubicBezTo>
                <a:cubicBezTo>
                  <a:pt x="2899" y="498"/>
                  <a:pt x="2877" y="519"/>
                  <a:pt x="2868" y="546"/>
                </a:cubicBezTo>
                <a:cubicBezTo>
                  <a:pt x="2849" y="602"/>
                  <a:pt x="2797" y="741"/>
                  <a:pt x="2612" y="1123"/>
                </a:cubicBezTo>
                <a:cubicBezTo>
                  <a:pt x="2605" y="1121"/>
                  <a:pt x="2598" y="1118"/>
                  <a:pt x="2592" y="1116"/>
                </a:cubicBezTo>
                <a:cubicBezTo>
                  <a:pt x="2663" y="741"/>
                  <a:pt x="2658" y="209"/>
                  <a:pt x="2656" y="172"/>
                </a:cubicBezTo>
                <a:cubicBezTo>
                  <a:pt x="2653" y="135"/>
                  <a:pt x="2627" y="103"/>
                  <a:pt x="2591" y="93"/>
                </a:cubicBezTo>
                <a:cubicBezTo>
                  <a:pt x="2233" y="0"/>
                  <a:pt x="1854" y="0"/>
                  <a:pt x="1497" y="93"/>
                </a:cubicBezTo>
                <a:cubicBezTo>
                  <a:pt x="1461" y="103"/>
                  <a:pt x="1435" y="135"/>
                  <a:pt x="1433" y="172"/>
                </a:cubicBezTo>
                <a:cubicBezTo>
                  <a:pt x="1431" y="206"/>
                  <a:pt x="1408" y="753"/>
                  <a:pt x="1497" y="1116"/>
                </a:cubicBezTo>
                <a:cubicBezTo>
                  <a:pt x="1490" y="1118"/>
                  <a:pt x="1484" y="1121"/>
                  <a:pt x="1477" y="1123"/>
                </a:cubicBezTo>
                <a:cubicBezTo>
                  <a:pt x="1398" y="993"/>
                  <a:pt x="1239" y="602"/>
                  <a:pt x="1221" y="546"/>
                </a:cubicBezTo>
                <a:cubicBezTo>
                  <a:pt x="1212" y="519"/>
                  <a:pt x="1190" y="498"/>
                  <a:pt x="1162" y="490"/>
                </a:cubicBezTo>
                <a:cubicBezTo>
                  <a:pt x="1134" y="483"/>
                  <a:pt x="1104" y="489"/>
                  <a:pt x="1082" y="508"/>
                </a:cubicBezTo>
                <a:cubicBezTo>
                  <a:pt x="796" y="754"/>
                  <a:pt x="627" y="1093"/>
                  <a:pt x="605" y="1462"/>
                </a:cubicBezTo>
                <a:lnTo>
                  <a:pt x="535" y="1462"/>
                </a:lnTo>
                <a:cubicBezTo>
                  <a:pt x="487" y="1462"/>
                  <a:pt x="448" y="1501"/>
                  <a:pt x="448" y="1549"/>
                </a:cubicBezTo>
                <a:lnTo>
                  <a:pt x="448" y="1971"/>
                </a:lnTo>
                <a:cubicBezTo>
                  <a:pt x="448" y="2019"/>
                  <a:pt x="487" y="2058"/>
                  <a:pt x="535" y="2058"/>
                </a:cubicBezTo>
                <a:lnTo>
                  <a:pt x="797" y="2058"/>
                </a:lnTo>
                <a:cubicBezTo>
                  <a:pt x="794" y="2095"/>
                  <a:pt x="792" y="2133"/>
                  <a:pt x="792" y="2172"/>
                </a:cubicBezTo>
                <a:cubicBezTo>
                  <a:pt x="792" y="2642"/>
                  <a:pt x="911" y="3046"/>
                  <a:pt x="1135" y="3343"/>
                </a:cubicBezTo>
                <a:cubicBezTo>
                  <a:pt x="1219" y="3453"/>
                  <a:pt x="1316" y="3546"/>
                  <a:pt x="1422" y="3618"/>
                </a:cubicBezTo>
                <a:lnTo>
                  <a:pt x="726" y="3618"/>
                </a:lnTo>
                <a:cubicBezTo>
                  <a:pt x="325" y="3618"/>
                  <a:pt x="0" y="3944"/>
                  <a:pt x="0" y="4345"/>
                </a:cubicBezTo>
                <a:lnTo>
                  <a:pt x="0" y="5798"/>
                </a:lnTo>
                <a:lnTo>
                  <a:pt x="4089" y="5798"/>
                </a:lnTo>
                <a:lnTo>
                  <a:pt x="4089" y="4345"/>
                </a:lnTo>
                <a:cubicBezTo>
                  <a:pt x="4089" y="3944"/>
                  <a:pt x="3763" y="3618"/>
                  <a:pt x="3362" y="3618"/>
                </a:cubicBezTo>
                <a:close/>
                <a:moveTo>
                  <a:pt x="1197" y="2132"/>
                </a:moveTo>
                <a:cubicBezTo>
                  <a:pt x="1197" y="2107"/>
                  <a:pt x="1198" y="2082"/>
                  <a:pt x="1199" y="2058"/>
                </a:cubicBezTo>
                <a:lnTo>
                  <a:pt x="2889" y="2058"/>
                </a:lnTo>
                <a:cubicBezTo>
                  <a:pt x="2891" y="2082"/>
                  <a:pt x="2892" y="2107"/>
                  <a:pt x="2892" y="2132"/>
                </a:cubicBezTo>
                <a:cubicBezTo>
                  <a:pt x="2892" y="2544"/>
                  <a:pt x="2796" y="2888"/>
                  <a:pt x="2616" y="3126"/>
                </a:cubicBezTo>
                <a:cubicBezTo>
                  <a:pt x="2465" y="3325"/>
                  <a:pt x="2267" y="3431"/>
                  <a:pt x="2044" y="3431"/>
                </a:cubicBezTo>
                <a:cubicBezTo>
                  <a:pt x="1821" y="3431"/>
                  <a:pt x="1623" y="3325"/>
                  <a:pt x="1473" y="3126"/>
                </a:cubicBezTo>
                <a:cubicBezTo>
                  <a:pt x="1292" y="2888"/>
                  <a:pt x="1197" y="2544"/>
                  <a:pt x="1197" y="2132"/>
                </a:cubicBezTo>
                <a:close/>
                <a:moveTo>
                  <a:pt x="1458" y="3643"/>
                </a:moveTo>
                <a:cubicBezTo>
                  <a:pt x="1590" y="3726"/>
                  <a:pt x="1736" y="3780"/>
                  <a:pt x="1890" y="3801"/>
                </a:cubicBezTo>
                <a:lnTo>
                  <a:pt x="1772" y="3919"/>
                </a:lnTo>
                <a:cubicBezTo>
                  <a:pt x="1752" y="3939"/>
                  <a:pt x="1752" y="3972"/>
                  <a:pt x="1772" y="3993"/>
                </a:cubicBezTo>
                <a:lnTo>
                  <a:pt x="1896" y="4116"/>
                </a:lnTo>
                <a:lnTo>
                  <a:pt x="1772" y="4240"/>
                </a:lnTo>
                <a:cubicBezTo>
                  <a:pt x="1760" y="4252"/>
                  <a:pt x="1755" y="4269"/>
                  <a:pt x="1758" y="4285"/>
                </a:cubicBezTo>
                <a:lnTo>
                  <a:pt x="1891" y="5096"/>
                </a:lnTo>
                <a:lnTo>
                  <a:pt x="1869" y="5096"/>
                </a:lnTo>
                <a:lnTo>
                  <a:pt x="1457" y="3668"/>
                </a:lnTo>
                <a:cubicBezTo>
                  <a:pt x="1457" y="3668"/>
                  <a:pt x="1457" y="3656"/>
                  <a:pt x="1458" y="3643"/>
                </a:cubicBezTo>
                <a:close/>
                <a:moveTo>
                  <a:pt x="2220" y="5096"/>
                </a:moveTo>
                <a:lnTo>
                  <a:pt x="2198" y="5096"/>
                </a:lnTo>
                <a:lnTo>
                  <a:pt x="2331" y="4285"/>
                </a:lnTo>
                <a:cubicBezTo>
                  <a:pt x="2334" y="4269"/>
                  <a:pt x="2328" y="4252"/>
                  <a:pt x="2316" y="4240"/>
                </a:cubicBezTo>
                <a:lnTo>
                  <a:pt x="2193" y="4116"/>
                </a:lnTo>
                <a:lnTo>
                  <a:pt x="2316" y="3993"/>
                </a:lnTo>
                <a:cubicBezTo>
                  <a:pt x="2326" y="3983"/>
                  <a:pt x="2332" y="3970"/>
                  <a:pt x="2332" y="3956"/>
                </a:cubicBezTo>
                <a:cubicBezTo>
                  <a:pt x="2332" y="3942"/>
                  <a:pt x="2326" y="3929"/>
                  <a:pt x="2316" y="3919"/>
                </a:cubicBezTo>
                <a:lnTo>
                  <a:pt x="2199" y="3801"/>
                </a:lnTo>
                <a:cubicBezTo>
                  <a:pt x="2353" y="3780"/>
                  <a:pt x="2499" y="3726"/>
                  <a:pt x="2631" y="3643"/>
                </a:cubicBezTo>
                <a:cubicBezTo>
                  <a:pt x="2631" y="3656"/>
                  <a:pt x="2631" y="3669"/>
                  <a:pt x="2631" y="3669"/>
                </a:cubicBezTo>
                <a:lnTo>
                  <a:pt x="2220" y="5096"/>
                </a:lnTo>
                <a:close/>
              </a:path>
            </a:pathLst>
          </a:custGeom>
          <a:solidFill>
            <a:schemeClr val="bg1">
              <a:lumMod val="50000"/>
            </a:schemeClr>
          </a:solidFill>
          <a:ln>
            <a:noFill/>
          </a:ln>
        </p:spPr>
      </p:sp>
    </p:spTree>
    <p:extLst>
      <p:ext uri="{BB962C8B-B14F-4D97-AF65-F5344CB8AC3E}">
        <p14:creationId xmlns:p14="http://schemas.microsoft.com/office/powerpoint/2010/main" val="858142040"/>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38242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 操作人员</a:t>
            </a:r>
            <a:r>
              <a:rPr lang="en-US" altLang="zh-CN" kern="0" dirty="0">
                <a:solidFill>
                  <a:srgbClr val="595959"/>
                </a:solidFill>
                <a:latin typeface="微软雅黑" panose="020B0503020204020204" pitchFamily="34" charset="-122"/>
                <a:ea typeface="微软雅黑" panose="020B0503020204020204" pitchFamily="34" charset="-122"/>
              </a:rPr>
              <a:t>6</a:t>
            </a:r>
            <a:r>
              <a:rPr lang="zh-CN" altLang="en-US" kern="0" dirty="0">
                <a:solidFill>
                  <a:srgbClr val="595959"/>
                </a:solidFill>
                <a:latin typeface="微软雅黑" panose="020B0503020204020204" pitchFamily="34" charset="-122"/>
                <a:ea typeface="微软雅黑" panose="020B0503020204020204" pitchFamily="34" charset="-122"/>
              </a:rPr>
              <a:t>个严格遵守</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1268" name="Picture 4" descr="https://timgsa.baidu.com/timg?image&amp;quality=80&amp;size=b9999_10000&amp;sec=1524403383956&amp;di=3815376766428b23156b5c43c20786e0&amp;imgtype=0&amp;src=http%3A%2F%2Fimgsrc.baidu.com%2Fimage%2Fc0%253Dshijue1%252C0%252C0%252C294%252C40%2Fsign%3D6ce256c29682d158af8f51f2e86373ad%2Fcdbf6c81800a19d801d5542939fa828ba71e46cc.jpg">
            <a:extLst>
              <a:ext uri="{FF2B5EF4-FFF2-40B4-BE49-F238E27FC236}">
                <a16:creationId xmlns:a16="http://schemas.microsoft.com/office/drawing/2014/main" id="{9A2DE9D8-EAD0-4229-AB26-AB9E75943B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6" b="508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33D92A1F-9B0B-4E7C-8F53-789EC936EE1B}"/>
              </a:ext>
            </a:extLst>
          </p:cNvPr>
          <p:cNvSpPr/>
          <p:nvPr/>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a:extLst>
              <a:ext uri="{FF2B5EF4-FFF2-40B4-BE49-F238E27FC236}">
                <a16:creationId xmlns:a16="http://schemas.microsoft.com/office/drawing/2014/main" id="{E843C2A3-FFB5-4923-B8DD-8F16E96B5B76}"/>
              </a:ext>
            </a:extLst>
          </p:cNvPr>
          <p:cNvSpPr>
            <a:spLocks noGrp="1"/>
          </p:cNvSpPr>
          <p:nvPr/>
        </p:nvSpPr>
        <p:spPr>
          <a:xfrm>
            <a:off x="2735544" y="2794918"/>
            <a:ext cx="6948264" cy="634082"/>
          </a:xfrm>
          <a:prstGeom prst="rect">
            <a:avLst/>
          </a:prstGeom>
          <a:no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ctr" anchorCtr="0"/>
          <a:lstStyle>
            <a:lvl1pPr algn="l" defTabSz="914400" eaLnBrk="1" fontAlgn="auto" latinLnBrk="0" hangingPunct="1">
              <a:spcBef>
                <a:spcPts val="0"/>
              </a:spcBef>
              <a:buNone/>
              <a:defRPr sz="4100" b="1" kern="1200">
                <a:solidFill>
                  <a:schemeClr val="tx2"/>
                </a:solidFill>
                <a:latin typeface="Lucida Sans Unicode" panose="020B0602030504020204" charset="0"/>
                <a:ea typeface="黑体" panose="02010609060101010101" charset="-122"/>
                <a:cs typeface="Lucida Sans Unicode" panose="020B0602030504020204" charset="0"/>
              </a:defRPr>
            </a:lvl1pPr>
          </a:lstStyle>
          <a:p>
            <a:pPr marL="0" indent="0" algn="l">
              <a:lnSpc>
                <a:spcPct val="100000"/>
              </a:lnSpc>
              <a:spcBef>
                <a:spcPts val="0"/>
              </a:spcBef>
              <a:spcAft>
                <a:spcPts val="0"/>
              </a:spcAft>
              <a:buNone/>
            </a:pPr>
            <a:r>
              <a:rPr lang="zh-CN" altLang="en-US" sz="3600" b="1" i="0" u="none" strike="noStrike" kern="1200" cap="none" spc="0" baseline="0" dirty="0">
                <a:solidFill>
                  <a:srgbClr val="FFFF00"/>
                </a:solidFill>
                <a:latin typeface="微软雅黑" panose="020B0503020204020204" pitchFamily="34" charset="-122"/>
                <a:ea typeface="微软雅黑" panose="020B0503020204020204" pitchFamily="34" charset="-122"/>
                <a:cs typeface="Lucida Sans Unicode" panose="020B0602030504020204" charset="0"/>
              </a:rPr>
              <a:t>班组安全管理优秀实例展示分享</a:t>
            </a:r>
          </a:p>
        </p:txBody>
      </p:sp>
      <p:sp>
        <p:nvSpPr>
          <p:cNvPr id="5" name="矩形 4">
            <a:extLst>
              <a:ext uri="{FF2B5EF4-FFF2-40B4-BE49-F238E27FC236}">
                <a16:creationId xmlns:a16="http://schemas.microsoft.com/office/drawing/2014/main" id="{797ACE28-68CE-4432-A5C8-BD640081FCB9}"/>
              </a:ext>
            </a:extLst>
          </p:cNvPr>
          <p:cNvSpPr/>
          <p:nvPr/>
        </p:nvSpPr>
        <p:spPr>
          <a:xfrm>
            <a:off x="2271713" y="2334157"/>
            <a:ext cx="7719674" cy="118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D5BAAA11-BCBF-4188-A672-4460BDC5A849}"/>
              </a:ext>
            </a:extLst>
          </p:cNvPr>
          <p:cNvSpPr/>
          <p:nvPr/>
        </p:nvSpPr>
        <p:spPr>
          <a:xfrm>
            <a:off x="2288040" y="3626992"/>
            <a:ext cx="7703347" cy="14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39C2916-1209-4FC3-BE6D-CA6135C32099}"/>
              </a:ext>
            </a:extLst>
          </p:cNvPr>
          <p:cNvSpPr/>
          <p:nvPr/>
        </p:nvSpPr>
        <p:spPr>
          <a:xfrm>
            <a:off x="9886050" y="2367475"/>
            <a:ext cx="139926" cy="1378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27C71737-4E3E-4666-9282-D83A15FDB0E9}"/>
              </a:ext>
            </a:extLst>
          </p:cNvPr>
          <p:cNvSpPr/>
          <p:nvPr/>
        </p:nvSpPr>
        <p:spPr>
          <a:xfrm>
            <a:off x="2288040" y="2334157"/>
            <a:ext cx="139926" cy="1378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1163536"/>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38242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班组长安全教育培训</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5" name="图片">
            <a:extLst>
              <a:ext uri="{FF2B5EF4-FFF2-40B4-BE49-F238E27FC236}">
                <a16:creationId xmlns:a16="http://schemas.microsoft.com/office/drawing/2014/main" id="{BAF81D71-89BE-48E0-9836-60E040CBD9DF}"/>
              </a:ext>
            </a:extLst>
          </p:cNvPr>
          <p:cNvPicPr>
            <a:picLocks noChangeAspect="1"/>
          </p:cNvPicPr>
          <p:nvPr/>
        </p:nvPicPr>
        <p:blipFill rotWithShape="1">
          <a:blip r:embed="rId3" cstate="print"/>
          <a:srcRect t="12263" b="951"/>
          <a:stretch/>
        </p:blipFill>
        <p:spPr>
          <a:xfrm>
            <a:off x="1789426" y="1189837"/>
            <a:ext cx="9020985" cy="5269082"/>
          </a:xfrm>
          <a:prstGeom prst="rect">
            <a:avLst/>
          </a:prstGeom>
          <a:noFill/>
          <a:ln w="9525" cap="flat" cmpd="sng">
            <a:noFill/>
            <a:prstDash val="solid"/>
            <a:round/>
          </a:ln>
        </p:spPr>
      </p:pic>
    </p:spTree>
    <p:extLst>
      <p:ext uri="{BB962C8B-B14F-4D97-AF65-F5344CB8AC3E}">
        <p14:creationId xmlns:p14="http://schemas.microsoft.com/office/powerpoint/2010/main" val="2151456307"/>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38242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管理者</a:t>
            </a:r>
            <a:r>
              <a:rPr lang="en-US" altLang="zh-CN" kern="0" dirty="0">
                <a:solidFill>
                  <a:srgbClr val="595959"/>
                </a:solidFill>
                <a:latin typeface="微软雅黑" panose="020B0503020204020204" pitchFamily="34" charset="-122"/>
                <a:ea typeface="微软雅黑" panose="020B0503020204020204" pitchFamily="34" charset="-122"/>
              </a:rPr>
              <a:t>SOT</a:t>
            </a:r>
            <a:r>
              <a:rPr lang="zh-CN" altLang="en-US" kern="0" dirty="0">
                <a:solidFill>
                  <a:srgbClr val="595959"/>
                </a:solidFill>
                <a:latin typeface="微软雅黑" panose="020B0503020204020204" pitchFamily="34" charset="-122"/>
                <a:ea typeface="微软雅黑" panose="020B0503020204020204" pitchFamily="34" charset="-122"/>
              </a:rPr>
              <a:t>能力管理板</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9" name="图片">
            <a:extLst>
              <a:ext uri="{FF2B5EF4-FFF2-40B4-BE49-F238E27FC236}">
                <a16:creationId xmlns:a16="http://schemas.microsoft.com/office/drawing/2014/main" id="{83585F84-6AA6-4CBF-9462-0B16745ED1F2}"/>
              </a:ext>
            </a:extLst>
          </p:cNvPr>
          <p:cNvPicPr>
            <a:picLocks noChangeAspect="1"/>
          </p:cNvPicPr>
          <p:nvPr/>
        </p:nvPicPr>
        <p:blipFill rotWithShape="1">
          <a:blip r:embed="rId3" cstate="print"/>
          <a:srcRect t="6207" b="7126"/>
          <a:stretch/>
        </p:blipFill>
        <p:spPr>
          <a:xfrm>
            <a:off x="1288611" y="1244438"/>
            <a:ext cx="9453815" cy="5221936"/>
          </a:xfrm>
          <a:prstGeom prst="rect">
            <a:avLst/>
          </a:prstGeom>
          <a:noFill/>
          <a:ln w="9525" cap="flat" cmpd="sng">
            <a:noFill/>
            <a:prstDash val="solid"/>
            <a:round/>
          </a:ln>
        </p:spPr>
      </p:pic>
    </p:spTree>
    <p:extLst>
      <p:ext uri="{BB962C8B-B14F-4D97-AF65-F5344CB8AC3E}">
        <p14:creationId xmlns:p14="http://schemas.microsoft.com/office/powerpoint/2010/main" val="2012943080"/>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38242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危险源风险告知牌</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0" name="图片" descr="{YLXA_{FRHZKHBE51K6YIMX">
            <a:extLst>
              <a:ext uri="{FF2B5EF4-FFF2-40B4-BE49-F238E27FC236}">
                <a16:creationId xmlns:a16="http://schemas.microsoft.com/office/drawing/2014/main" id="{9D2651FF-5CF6-4834-B251-8985AE812B01}"/>
              </a:ext>
            </a:extLst>
          </p:cNvPr>
          <p:cNvPicPr>
            <a:picLocks noChangeAspect="1"/>
          </p:cNvPicPr>
          <p:nvPr/>
        </p:nvPicPr>
        <p:blipFill>
          <a:blip r:embed="rId3" cstate="print"/>
          <a:stretch>
            <a:fillRect/>
          </a:stretch>
        </p:blipFill>
        <p:spPr>
          <a:xfrm>
            <a:off x="2271712" y="1168534"/>
            <a:ext cx="4092624" cy="2728416"/>
          </a:xfrm>
          <a:prstGeom prst="rect">
            <a:avLst/>
          </a:prstGeom>
          <a:noFill/>
          <a:ln w="9525" cap="flat" cmpd="sng">
            <a:noFill/>
            <a:prstDash val="solid"/>
            <a:round/>
          </a:ln>
        </p:spPr>
      </p:pic>
      <p:pic>
        <p:nvPicPr>
          <p:cNvPr id="11" name="图片" descr="02b58PIC3dk_1024">
            <a:extLst>
              <a:ext uri="{FF2B5EF4-FFF2-40B4-BE49-F238E27FC236}">
                <a16:creationId xmlns:a16="http://schemas.microsoft.com/office/drawing/2014/main" id="{2F8B7A07-C6E4-44D7-9988-58FA8F38D1B4}"/>
              </a:ext>
            </a:extLst>
          </p:cNvPr>
          <p:cNvPicPr>
            <a:picLocks noChangeAspect="1"/>
          </p:cNvPicPr>
          <p:nvPr/>
        </p:nvPicPr>
        <p:blipFill>
          <a:blip r:embed="rId4" cstate="print"/>
          <a:stretch>
            <a:fillRect/>
          </a:stretch>
        </p:blipFill>
        <p:spPr>
          <a:xfrm>
            <a:off x="6646614" y="1168534"/>
            <a:ext cx="3816424" cy="5400675"/>
          </a:xfrm>
          <a:prstGeom prst="rect">
            <a:avLst/>
          </a:prstGeom>
          <a:noFill/>
          <a:ln w="9525" cap="flat" cmpd="sng">
            <a:noFill/>
            <a:prstDash val="solid"/>
            <a:round/>
          </a:ln>
        </p:spPr>
      </p:pic>
      <p:pic>
        <p:nvPicPr>
          <p:cNvPr id="12" name="图片">
            <a:extLst>
              <a:ext uri="{FF2B5EF4-FFF2-40B4-BE49-F238E27FC236}">
                <a16:creationId xmlns:a16="http://schemas.microsoft.com/office/drawing/2014/main" id="{F5AC9334-8835-4497-B471-DF2378FF1750}"/>
              </a:ext>
            </a:extLst>
          </p:cNvPr>
          <p:cNvPicPr>
            <a:picLocks noChangeAspect="1"/>
          </p:cNvPicPr>
          <p:nvPr/>
        </p:nvPicPr>
        <p:blipFill rotWithShape="1">
          <a:blip r:embed="rId5" cstate="print"/>
          <a:srcRect r="17775"/>
          <a:stretch/>
        </p:blipFill>
        <p:spPr>
          <a:xfrm>
            <a:off x="2271712" y="3896950"/>
            <a:ext cx="4092624" cy="2698572"/>
          </a:xfrm>
          <a:prstGeom prst="rect">
            <a:avLst/>
          </a:prstGeom>
          <a:noFill/>
          <a:ln w="9525" cap="flat" cmpd="sng">
            <a:solidFill>
              <a:schemeClr val="bg1">
                <a:lumMod val="75000"/>
              </a:schemeClr>
            </a:solidFill>
            <a:prstDash val="solid"/>
            <a:round/>
          </a:ln>
        </p:spPr>
      </p:pic>
    </p:spTree>
    <p:extLst>
      <p:ext uri="{BB962C8B-B14F-4D97-AF65-F5344CB8AC3E}">
        <p14:creationId xmlns:p14="http://schemas.microsoft.com/office/powerpoint/2010/main" val="3594704130"/>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38242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安全风险告知牌</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3" name="图片">
            <a:extLst>
              <a:ext uri="{FF2B5EF4-FFF2-40B4-BE49-F238E27FC236}">
                <a16:creationId xmlns:a16="http://schemas.microsoft.com/office/drawing/2014/main" id="{62154D9B-E072-4EF6-AFC6-7C3001B1B795}"/>
              </a:ext>
            </a:extLst>
          </p:cNvPr>
          <p:cNvPicPr>
            <a:picLocks noChangeAspect="1"/>
          </p:cNvPicPr>
          <p:nvPr/>
        </p:nvPicPr>
        <p:blipFill>
          <a:blip r:embed="rId3" cstate="print"/>
          <a:srcRect l="4821" t="13183" r="3468" b="14498"/>
          <a:stretch>
            <a:fillRect/>
          </a:stretch>
        </p:blipFill>
        <p:spPr>
          <a:xfrm>
            <a:off x="1657671" y="1357644"/>
            <a:ext cx="3939278" cy="5207761"/>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pic>
        <p:nvPicPr>
          <p:cNvPr id="14" name="图片" descr="48abbb14-2114-4830-9e4d-327e41c5223f">
            <a:extLst>
              <a:ext uri="{FF2B5EF4-FFF2-40B4-BE49-F238E27FC236}">
                <a16:creationId xmlns:a16="http://schemas.microsoft.com/office/drawing/2014/main" id="{AD16FAA6-0F50-4A04-9B6C-887086C224B9}"/>
              </a:ext>
            </a:extLst>
          </p:cNvPr>
          <p:cNvPicPr>
            <a:picLocks noChangeAspect="1"/>
          </p:cNvPicPr>
          <p:nvPr/>
        </p:nvPicPr>
        <p:blipFill>
          <a:blip r:embed="rId4" cstate="print"/>
          <a:stretch>
            <a:fillRect/>
          </a:stretch>
        </p:blipFill>
        <p:spPr>
          <a:xfrm>
            <a:off x="5987458" y="1263917"/>
            <a:ext cx="4287064" cy="2839186"/>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pic>
        <p:nvPicPr>
          <p:cNvPr id="16386" name="Picture 2" descr="https://timgsa.baidu.com/timg?image&amp;quality=80&amp;size=b9999_10000&amp;sec=1524403879260&amp;di=cd689aed546d3b2d91fda1a23bb0750e&amp;imgtype=0&amp;src=http%3A%2F%2Fwww.esafety.cn%2Fblog%2FUploadFiles%2F2012-5%2F2376303820.jpg">
            <a:extLst>
              <a:ext uri="{FF2B5EF4-FFF2-40B4-BE49-F238E27FC236}">
                <a16:creationId xmlns:a16="http://schemas.microsoft.com/office/drawing/2014/main" id="{79CC0191-4EE2-44C8-BEA1-821ED8B65D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802" y="4381350"/>
            <a:ext cx="4482256" cy="229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96023"/>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6D93199-DD4D-488F-8A78-61352CF70654}"/>
              </a:ext>
            </a:extLst>
          </p:cNvPr>
          <p:cNvSpPr/>
          <p:nvPr/>
        </p:nvSpPr>
        <p:spPr>
          <a:xfrm>
            <a:off x="1034300" y="1320237"/>
            <a:ext cx="4161814" cy="3379737"/>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23"/>
          <p:cNvSpPr txBox="1"/>
          <p:nvPr/>
        </p:nvSpPr>
        <p:spPr>
          <a:xfrm>
            <a:off x="2271712" y="391626"/>
            <a:ext cx="665457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作业前实施</a:t>
            </a:r>
            <a:r>
              <a:rPr lang="en-US" altLang="zh-CN" kern="0" dirty="0">
                <a:solidFill>
                  <a:srgbClr val="595959"/>
                </a:solidFill>
                <a:latin typeface="微软雅黑" panose="020B0503020204020204" pitchFamily="34" charset="-122"/>
                <a:ea typeface="微软雅黑" panose="020B0503020204020204" pitchFamily="34" charset="-122"/>
              </a:rPr>
              <a:t>KYT</a:t>
            </a:r>
            <a:r>
              <a:rPr lang="zh-CN" altLang="en-US" kern="0" dirty="0">
                <a:solidFill>
                  <a:srgbClr val="595959"/>
                </a:solidFill>
                <a:latin typeface="微软雅黑" panose="020B0503020204020204" pitchFamily="34" charset="-122"/>
                <a:ea typeface="微软雅黑" panose="020B0503020204020204" pitchFamily="34" charset="-122"/>
              </a:rPr>
              <a:t>，做好作业前的安全点检</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1" name="图片">
            <a:extLst>
              <a:ext uri="{FF2B5EF4-FFF2-40B4-BE49-F238E27FC236}">
                <a16:creationId xmlns:a16="http://schemas.microsoft.com/office/drawing/2014/main" id="{3DE9B164-32E3-4C4F-A141-10FA1A2BADE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474" b="93053" l="3093" r="89691">
                        <a14:foregroundMark x1="76031" y1="42737" x2="76031" y2="42737"/>
                        <a14:foregroundMark x1="23711" y1="35789" x2="23711" y2="35789"/>
                      </a14:backgroundRemoval>
                    </a14:imgEffect>
                  </a14:imgLayer>
                </a14:imgProps>
              </a:ext>
            </a:extLst>
          </a:blip>
          <a:stretch>
            <a:fillRect/>
          </a:stretch>
        </p:blipFill>
        <p:spPr>
          <a:xfrm>
            <a:off x="1426642" y="1592938"/>
            <a:ext cx="3138715" cy="3100477"/>
          </a:xfrm>
          <a:prstGeom prst="rect">
            <a:avLst/>
          </a:prstGeom>
          <a:noFill/>
          <a:ln w="9525" cap="flat" cmpd="sng">
            <a:noFill/>
            <a:prstDash val="solid"/>
            <a:round/>
          </a:ln>
        </p:spPr>
      </p:pic>
      <p:grpSp>
        <p:nvGrpSpPr>
          <p:cNvPr id="3" name="组合 2">
            <a:extLst>
              <a:ext uri="{FF2B5EF4-FFF2-40B4-BE49-F238E27FC236}">
                <a16:creationId xmlns:a16="http://schemas.microsoft.com/office/drawing/2014/main" id="{C89B491D-C75A-49AF-9C8D-738BDACD34B4}"/>
              </a:ext>
            </a:extLst>
          </p:cNvPr>
          <p:cNvGrpSpPr/>
          <p:nvPr/>
        </p:nvGrpSpPr>
        <p:grpSpPr>
          <a:xfrm>
            <a:off x="5351593" y="1292750"/>
            <a:ext cx="5758960" cy="3407224"/>
            <a:chOff x="5351593" y="1602990"/>
            <a:chExt cx="5758960" cy="3407224"/>
          </a:xfrm>
        </p:grpSpPr>
        <p:pic>
          <p:nvPicPr>
            <p:cNvPr id="12" name="图片" descr="\\Awtjfs1\atj\Tianjin\製造部\100.安全環境\【个人文件夹】\王悦\労働組合推薦枠ー優秀班組\照片\IMG_0676.JPG">
              <a:extLst>
                <a:ext uri="{FF2B5EF4-FFF2-40B4-BE49-F238E27FC236}">
                  <a16:creationId xmlns:a16="http://schemas.microsoft.com/office/drawing/2014/main" id="{02088170-17CE-4513-8CEF-E302ADD40B7D}"/>
                </a:ext>
              </a:extLst>
            </p:cNvPr>
            <p:cNvPicPr>
              <a:picLocks noChangeAspect="1"/>
            </p:cNvPicPr>
            <p:nvPr/>
          </p:nvPicPr>
          <p:blipFill>
            <a:blip r:embed="rId5" cstate="print"/>
            <a:srcRect l="8518" t="13358" r="14751" b="19868"/>
            <a:stretch>
              <a:fillRect/>
            </a:stretch>
          </p:blipFill>
          <p:spPr>
            <a:xfrm>
              <a:off x="5351593" y="1602990"/>
              <a:ext cx="5758960" cy="3407224"/>
            </a:xfrm>
            <a:prstGeom prst="rect">
              <a:avLst/>
            </a:prstGeom>
            <a:noFill/>
            <a:ln w="9525" cap="flat" cmpd="sng">
              <a:noFill/>
              <a:prstDash val="solid"/>
              <a:miter/>
            </a:ln>
          </p:spPr>
        </p:pic>
        <p:sp>
          <p:nvSpPr>
            <p:cNvPr id="15" name="矩形">
              <a:extLst>
                <a:ext uri="{FF2B5EF4-FFF2-40B4-BE49-F238E27FC236}">
                  <a16:creationId xmlns:a16="http://schemas.microsoft.com/office/drawing/2014/main" id="{05B8BD76-79AB-43F2-A5AF-A71A5FA4E2EB}"/>
                </a:ext>
              </a:extLst>
            </p:cNvPr>
            <p:cNvSpPr/>
            <p:nvPr/>
          </p:nvSpPr>
          <p:spPr>
            <a:xfrm>
              <a:off x="5610830" y="2257968"/>
              <a:ext cx="5240487" cy="400110"/>
            </a:xfrm>
            <a:prstGeom prst="rect">
              <a:avLst/>
            </a:prstGeom>
            <a:solidFill>
              <a:srgbClr val="004B7D"/>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0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夹伤  飞来物 绊倒 坠落 触电 烧伤 火灾 其他</a:t>
              </a:r>
            </a:p>
          </p:txBody>
        </p:sp>
        <p:sp>
          <p:nvSpPr>
            <p:cNvPr id="17" name="矩形">
              <a:extLst>
                <a:ext uri="{FF2B5EF4-FFF2-40B4-BE49-F238E27FC236}">
                  <a16:creationId xmlns:a16="http://schemas.microsoft.com/office/drawing/2014/main" id="{DBC7B625-2D88-4C0F-AD6C-58AE8CE6682C}"/>
                </a:ext>
              </a:extLst>
            </p:cNvPr>
            <p:cNvSpPr/>
            <p:nvPr/>
          </p:nvSpPr>
          <p:spPr>
            <a:xfrm>
              <a:off x="7177156" y="3634091"/>
              <a:ext cx="2107833" cy="400110"/>
            </a:xfrm>
            <a:prstGeom prst="rect">
              <a:avLst/>
            </a:prstGeom>
            <a:solidFill>
              <a:srgbClr val="FF5D5D"/>
            </a:solidFill>
            <a:ln w="9525" cap="flat" cmpd="sng">
              <a:noFill/>
              <a:prstDash val="solid"/>
              <a:round/>
            </a:ln>
            <a:effectLst>
              <a:outerShdw blurRad="50800" dist="38100" dir="5400000" rotWithShape="0">
                <a:srgbClr val="000000">
                  <a:alpha val="34509"/>
                </a:srgbClr>
              </a:outerShdw>
            </a:effectLst>
          </p:spPr>
          <p:txBody>
            <a:bodyPr vert="horz" wrap="squar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20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基于</a:t>
              </a:r>
              <a:r>
                <a:rPr lang="en-US" altLang="zh-CN" sz="20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GB6441-86</a:t>
              </a:r>
              <a:endParaRPr lang="zh-CN" altLang="en-US" sz="20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grpSp>
      <p:sp>
        <p:nvSpPr>
          <p:cNvPr id="2" name="矩形 1">
            <a:extLst>
              <a:ext uri="{FF2B5EF4-FFF2-40B4-BE49-F238E27FC236}">
                <a16:creationId xmlns:a16="http://schemas.microsoft.com/office/drawing/2014/main" id="{C5E75511-04B0-493A-9E9B-04579326DC59}"/>
              </a:ext>
            </a:extLst>
          </p:cNvPr>
          <p:cNvSpPr/>
          <p:nvPr/>
        </p:nvSpPr>
        <p:spPr>
          <a:xfrm>
            <a:off x="1034300" y="5021787"/>
            <a:ext cx="10123400" cy="139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D896354-A865-4A43-B4B6-581C118C3B16}"/>
              </a:ext>
            </a:extLst>
          </p:cNvPr>
          <p:cNvSpPr/>
          <p:nvPr/>
        </p:nvSpPr>
        <p:spPr>
          <a:xfrm>
            <a:off x="4197289" y="5191144"/>
            <a:ext cx="6464942" cy="1064202"/>
          </a:xfrm>
          <a:prstGeom prst="rect">
            <a:avLst/>
          </a:prstGeom>
        </p:spPr>
        <p:txBody>
          <a:bodyPr wrap="square">
            <a:spAutoFit/>
          </a:bodyPr>
          <a:lstStyle/>
          <a:p>
            <a:pPr marL="285750" indent="-285750">
              <a:lnSpc>
                <a:spcPts val="2600"/>
              </a:lnSpc>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通过对“吓一跳、冒冷汗”等险兆事件记录虚惊安全事件。</a:t>
            </a:r>
            <a:endParaRPr lang="en-US" altLang="zh-CN"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600"/>
              </a:lnSpc>
              <a:buFont typeface="Arial" panose="020B0604020202020204" pitchFamily="34" charset="0"/>
              <a:buChar char="•"/>
            </a:pPr>
            <a:r>
              <a:rPr lang="en-US" altLang="zh-CN"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KYT</a:t>
            </a: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现场讨论分析四步法。</a:t>
            </a:r>
            <a:endParaRPr lang="en-US" altLang="zh-CN"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600"/>
              </a:lnSpc>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通过“手指口述安全确认法”来落实</a:t>
            </a:r>
            <a:r>
              <a:rPr lang="en-US" altLang="zh-CN"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KYT</a:t>
            </a: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讨论结果。</a:t>
            </a:r>
          </a:p>
        </p:txBody>
      </p:sp>
      <p:sp>
        <p:nvSpPr>
          <p:cNvPr id="5" name="矩形 4">
            <a:extLst>
              <a:ext uri="{FF2B5EF4-FFF2-40B4-BE49-F238E27FC236}">
                <a16:creationId xmlns:a16="http://schemas.microsoft.com/office/drawing/2014/main" id="{E6D3C337-2390-4550-A689-24230D564ED2}"/>
              </a:ext>
            </a:extLst>
          </p:cNvPr>
          <p:cNvSpPr/>
          <p:nvPr/>
        </p:nvSpPr>
        <p:spPr>
          <a:xfrm>
            <a:off x="1529769" y="5327477"/>
            <a:ext cx="1980029" cy="759310"/>
          </a:xfrm>
          <a:prstGeom prst="rect">
            <a:avLst/>
          </a:prstGeom>
        </p:spPr>
        <p:txBody>
          <a:bodyPr wrap="none">
            <a:spAutoFit/>
          </a:bodyPr>
          <a:lstStyle/>
          <a:p>
            <a:pPr algn="ctr">
              <a:lnSpc>
                <a:spcPts val="2700"/>
              </a:lnSpc>
            </a:pP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危险预知训练的</a:t>
            </a:r>
            <a:endPar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a:p>
            <a:pPr algn="ctr">
              <a:lnSpc>
                <a:spcPts val="2700"/>
              </a:lnSpc>
            </a:pP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要点主要包括</a:t>
            </a:r>
            <a:endPar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6" name="矩形 5">
            <a:extLst>
              <a:ext uri="{FF2B5EF4-FFF2-40B4-BE49-F238E27FC236}">
                <a16:creationId xmlns:a16="http://schemas.microsoft.com/office/drawing/2014/main" id="{82E6112A-CDD1-46C6-A05A-F862EAF6707C}"/>
              </a:ext>
            </a:extLst>
          </p:cNvPr>
          <p:cNvSpPr/>
          <p:nvPr/>
        </p:nvSpPr>
        <p:spPr>
          <a:xfrm>
            <a:off x="3817258" y="5214489"/>
            <a:ext cx="72571" cy="1007968"/>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0601212"/>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3548517"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安全作业基准（示例）</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1850C172-B45B-44BD-AAE7-828861C1FA44}"/>
              </a:ext>
            </a:extLst>
          </p:cNvPr>
          <p:cNvPicPr>
            <a:picLocks noChangeAspect="1"/>
          </p:cNvPicPr>
          <p:nvPr/>
        </p:nvPicPr>
        <p:blipFill rotWithShape="1">
          <a:blip r:embed="rId3">
            <a:extLst>
              <a:ext uri="{28A0092B-C50C-407E-A947-70E740481C1C}">
                <a14:useLocalDpi xmlns:a14="http://schemas.microsoft.com/office/drawing/2010/main" val="0"/>
              </a:ext>
            </a:extLst>
          </a:blip>
          <a:srcRect l="1587" t="15068" r="1430" b="3493"/>
          <a:stretch/>
        </p:blipFill>
        <p:spPr>
          <a:xfrm>
            <a:off x="1661885" y="1047880"/>
            <a:ext cx="8868229" cy="5585149"/>
          </a:xfrm>
          <a:prstGeom prst="rect">
            <a:avLst/>
          </a:prstGeom>
        </p:spPr>
      </p:pic>
    </p:spTree>
    <p:extLst>
      <p:ext uri="{BB962C8B-B14F-4D97-AF65-F5344CB8AC3E}">
        <p14:creationId xmlns:p14="http://schemas.microsoft.com/office/powerpoint/2010/main" val="978148832"/>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39486" y="381205"/>
            <a:ext cx="201501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班组安全屋</a:t>
            </a:r>
          </a:p>
        </p:txBody>
      </p:sp>
      <p:grpSp>
        <p:nvGrpSpPr>
          <p:cNvPr id="30" name="组合">
            <a:extLst>
              <a:ext uri="{FF2B5EF4-FFF2-40B4-BE49-F238E27FC236}">
                <a16:creationId xmlns:a16="http://schemas.microsoft.com/office/drawing/2014/main" id="{BAF789C9-1EF0-4E32-8D1D-63B8546736D1}"/>
              </a:ext>
            </a:extLst>
          </p:cNvPr>
          <p:cNvGrpSpPr/>
          <p:nvPr/>
        </p:nvGrpSpPr>
        <p:grpSpPr>
          <a:xfrm>
            <a:off x="1789426" y="1358872"/>
            <a:ext cx="8253784" cy="4729320"/>
            <a:chOff x="656766" y="1403823"/>
            <a:chExt cx="7416798" cy="4249737"/>
          </a:xfrm>
        </p:grpSpPr>
        <p:sp>
          <p:nvSpPr>
            <p:cNvPr id="37" name="矩形">
              <a:extLst>
                <a:ext uri="{FF2B5EF4-FFF2-40B4-BE49-F238E27FC236}">
                  <a16:creationId xmlns:a16="http://schemas.microsoft.com/office/drawing/2014/main" id="{24780B35-5DA2-4E48-99B1-3CFCEE62DB3D}"/>
                </a:ext>
              </a:extLst>
            </p:cNvPr>
            <p:cNvSpPr/>
            <p:nvPr/>
          </p:nvSpPr>
          <p:spPr>
            <a:xfrm>
              <a:off x="656766" y="5088948"/>
              <a:ext cx="1439862" cy="563234"/>
            </a:xfrm>
            <a:prstGeom prst="rect">
              <a:avLst/>
            </a:prstGeom>
            <a:gradFill rotWithShape="1">
              <a:gsLst>
                <a:gs pos="100000">
                  <a:srgbClr val="FF5D5D"/>
                </a:gs>
                <a:gs pos="0">
                  <a:srgbClr val="FF4343"/>
                </a:gs>
              </a:gsLst>
              <a:lin ang="0" scaled="1"/>
            </a:gradFill>
            <a:scene3d>
              <a:camera prst="legacyObliqueTopRight"/>
              <a:lightRig rig="legacyFlat4" dir="r"/>
            </a:scene3d>
            <a:sp3d extrusionH="887400" prstMaterial="legacyMatte">
              <a:bevelT w="13500" h="13500" prst="angle"/>
              <a:bevelB w="13500" h="13500" prst="angle"/>
              <a:extrusionClr>
                <a:srgbClr val="FF5D5D"/>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班组安全</a:t>
              </a:r>
              <a:endPar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综合管理</a:t>
              </a:r>
            </a:p>
          </p:txBody>
        </p:sp>
        <p:sp>
          <p:nvSpPr>
            <p:cNvPr id="38" name="矩形">
              <a:extLst>
                <a:ext uri="{FF2B5EF4-FFF2-40B4-BE49-F238E27FC236}">
                  <a16:creationId xmlns:a16="http://schemas.microsoft.com/office/drawing/2014/main" id="{AE3BAE9D-4ACD-41BB-AD08-5D423474EBF0}"/>
                </a:ext>
              </a:extLst>
            </p:cNvPr>
            <p:cNvSpPr/>
            <p:nvPr/>
          </p:nvSpPr>
          <p:spPr>
            <a:xfrm>
              <a:off x="2168065" y="5088948"/>
              <a:ext cx="1368424" cy="563234"/>
            </a:xfrm>
            <a:prstGeom prst="rect">
              <a:avLst/>
            </a:prstGeom>
            <a:gradFill rotWithShape="1">
              <a:gsLst>
                <a:gs pos="100000">
                  <a:srgbClr val="FF5D5D"/>
                </a:gs>
                <a:gs pos="0">
                  <a:srgbClr val="FF4343"/>
                </a:gs>
              </a:gsLst>
              <a:lin ang="0" scaled="1"/>
            </a:gradFill>
            <a:scene3d>
              <a:camera prst="legacyObliqueTopRight"/>
              <a:lightRig rig="legacyFlat4" dir="r"/>
            </a:scene3d>
            <a:sp3d extrusionH="887400" prstMaterial="legacyMatte">
              <a:bevelT w="13500" h="13500" prst="angle"/>
              <a:bevelB w="13500" h="13500" prst="angle"/>
              <a:extrusionClr>
                <a:srgbClr val="FF5D5D"/>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系统化</a:t>
              </a:r>
              <a:endPar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安全检查</a:t>
              </a:r>
            </a:p>
          </p:txBody>
        </p:sp>
        <p:sp>
          <p:nvSpPr>
            <p:cNvPr id="39" name="矩形">
              <a:extLst>
                <a:ext uri="{FF2B5EF4-FFF2-40B4-BE49-F238E27FC236}">
                  <a16:creationId xmlns:a16="http://schemas.microsoft.com/office/drawing/2014/main" id="{5326915E-3C61-4FD7-9E13-482E68D72BFE}"/>
                </a:ext>
              </a:extLst>
            </p:cNvPr>
            <p:cNvSpPr/>
            <p:nvPr/>
          </p:nvSpPr>
          <p:spPr>
            <a:xfrm>
              <a:off x="3607928" y="5090326"/>
              <a:ext cx="1441449" cy="563234"/>
            </a:xfrm>
            <a:prstGeom prst="rect">
              <a:avLst/>
            </a:prstGeom>
            <a:gradFill rotWithShape="1">
              <a:gsLst>
                <a:gs pos="100000">
                  <a:srgbClr val="FF5D5D"/>
                </a:gs>
                <a:gs pos="0">
                  <a:srgbClr val="FF4343"/>
                </a:gs>
              </a:gsLst>
              <a:lin ang="0" scaled="1"/>
            </a:gradFill>
            <a:scene3d>
              <a:camera prst="legacyObliqueTopRight"/>
              <a:lightRig rig="legacyFlat4" dir="r"/>
            </a:scene3d>
            <a:sp3d extrusionH="887400" prstMaterial="legacyMatte">
              <a:bevelT w="13500" h="13500" prst="angle"/>
              <a:bevelB w="13500" h="13500" prst="angle"/>
              <a:extrusionClr>
                <a:srgbClr val="FF5D5D"/>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危险源识别</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风险评价和控制</a:t>
              </a:r>
            </a:p>
          </p:txBody>
        </p:sp>
        <p:sp>
          <p:nvSpPr>
            <p:cNvPr id="40" name="矩形">
              <a:extLst>
                <a:ext uri="{FF2B5EF4-FFF2-40B4-BE49-F238E27FC236}">
                  <a16:creationId xmlns:a16="http://schemas.microsoft.com/office/drawing/2014/main" id="{14B689BA-B221-4DF5-B996-C6D9C97E8E65}"/>
                </a:ext>
              </a:extLst>
            </p:cNvPr>
            <p:cNvSpPr/>
            <p:nvPr/>
          </p:nvSpPr>
          <p:spPr>
            <a:xfrm>
              <a:off x="5120815" y="5090326"/>
              <a:ext cx="1368425" cy="563234"/>
            </a:xfrm>
            <a:prstGeom prst="rect">
              <a:avLst/>
            </a:prstGeom>
            <a:gradFill rotWithShape="1">
              <a:gsLst>
                <a:gs pos="100000">
                  <a:srgbClr val="FF5D5D"/>
                </a:gs>
                <a:gs pos="0">
                  <a:srgbClr val="FF4343"/>
                </a:gs>
              </a:gsLst>
              <a:lin ang="0" scaled="1"/>
            </a:gradFill>
            <a:scene3d>
              <a:camera prst="legacyObliqueTopRight"/>
              <a:lightRig rig="legacyFlat4" dir="r"/>
            </a:scene3d>
            <a:sp3d extrusionH="887400" prstMaterial="legacyMatte">
              <a:bevelT w="13500" h="13500" prst="angle"/>
              <a:bevelB w="13500" h="13500" prst="angle"/>
              <a:extrusionClr>
                <a:srgbClr val="FF5D5D"/>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安全信息</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预警管理</a:t>
              </a:r>
            </a:p>
          </p:txBody>
        </p:sp>
        <p:sp>
          <p:nvSpPr>
            <p:cNvPr id="41" name="矩形">
              <a:extLst>
                <a:ext uri="{FF2B5EF4-FFF2-40B4-BE49-F238E27FC236}">
                  <a16:creationId xmlns:a16="http://schemas.microsoft.com/office/drawing/2014/main" id="{2AE1EC45-2010-4E97-8D5C-AA557A9F11AE}"/>
                </a:ext>
              </a:extLst>
            </p:cNvPr>
            <p:cNvSpPr/>
            <p:nvPr/>
          </p:nvSpPr>
          <p:spPr>
            <a:xfrm>
              <a:off x="6560678" y="5090326"/>
              <a:ext cx="1512886" cy="563234"/>
            </a:xfrm>
            <a:prstGeom prst="rect">
              <a:avLst/>
            </a:prstGeom>
            <a:gradFill rotWithShape="1">
              <a:gsLst>
                <a:gs pos="100000">
                  <a:srgbClr val="FF5D5D"/>
                </a:gs>
                <a:gs pos="0">
                  <a:srgbClr val="FF4343"/>
                </a:gs>
              </a:gsLst>
              <a:lin ang="0" scaled="1"/>
            </a:gradFill>
            <a:scene3d>
              <a:camera prst="legacyObliqueTopRight"/>
              <a:lightRig rig="legacyFlat4" dir="r"/>
            </a:scene3d>
            <a:sp3d extrusionH="887400" prstMaterial="legacyMatte">
              <a:bevelT w="13500" h="13500" prst="angle"/>
              <a:bevelB w="13500" h="13500" prst="angle"/>
              <a:extrusionClr>
                <a:srgbClr val="FF5D5D"/>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科学的安全</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管理方法</a:t>
              </a:r>
            </a:p>
          </p:txBody>
        </p:sp>
        <p:sp>
          <p:nvSpPr>
            <p:cNvPr id="42" name="矩形">
              <a:extLst>
                <a:ext uri="{FF2B5EF4-FFF2-40B4-BE49-F238E27FC236}">
                  <a16:creationId xmlns:a16="http://schemas.microsoft.com/office/drawing/2014/main" id="{59DE805A-5C63-4A09-96DA-4E60B4289CF5}"/>
                </a:ext>
              </a:extLst>
            </p:cNvPr>
            <p:cNvSpPr/>
            <p:nvPr/>
          </p:nvSpPr>
          <p:spPr>
            <a:xfrm>
              <a:off x="944103" y="4590437"/>
              <a:ext cx="1657349" cy="436541"/>
            </a:xfrm>
            <a:prstGeom prst="rect">
              <a:avLst/>
            </a:prstGeom>
            <a:gradFill rotWithShape="1">
              <a:gsLst>
                <a:gs pos="0">
                  <a:srgbClr val="004B7D"/>
                </a:gs>
                <a:gs pos="100000">
                  <a:srgbClr val="0D9DFF"/>
                </a:gs>
              </a:gsLst>
              <a:lin ang="0" scaled="1"/>
            </a:gradFill>
            <a:scene3d>
              <a:camera prst="legacyObliqueTopRight"/>
              <a:lightRig rig="legacyFlat4" dir="r"/>
            </a:scene3d>
            <a:sp3d extrusionH="6588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全员安全</a:t>
              </a:r>
              <a:r>
                <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OJT</a:t>
              </a:r>
              <a:endPar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43" name="矩形">
              <a:extLst>
                <a:ext uri="{FF2B5EF4-FFF2-40B4-BE49-F238E27FC236}">
                  <a16:creationId xmlns:a16="http://schemas.microsoft.com/office/drawing/2014/main" id="{29FFD7E1-D946-41D3-9D7A-88FA58190422}"/>
                </a:ext>
              </a:extLst>
            </p:cNvPr>
            <p:cNvSpPr/>
            <p:nvPr/>
          </p:nvSpPr>
          <p:spPr>
            <a:xfrm>
              <a:off x="2672891" y="4590437"/>
              <a:ext cx="1657349" cy="436541"/>
            </a:xfrm>
            <a:prstGeom prst="rect">
              <a:avLst/>
            </a:prstGeom>
            <a:gradFill rotWithShape="1">
              <a:gsLst>
                <a:gs pos="0">
                  <a:srgbClr val="004B7D"/>
                </a:gs>
                <a:gs pos="100000">
                  <a:srgbClr val="0D9DFF"/>
                </a:gs>
              </a:gsLst>
              <a:lin ang="0" scaled="1"/>
            </a:gradFill>
            <a:scene3d>
              <a:camera prst="legacyObliqueTopRight"/>
              <a:lightRig rig="legacyFlat4" dir="r"/>
            </a:scene3d>
            <a:sp3d extrusionH="6588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全方位安全管理</a:t>
              </a:r>
            </a:p>
          </p:txBody>
        </p:sp>
        <p:sp>
          <p:nvSpPr>
            <p:cNvPr id="44" name="矩形">
              <a:extLst>
                <a:ext uri="{FF2B5EF4-FFF2-40B4-BE49-F238E27FC236}">
                  <a16:creationId xmlns:a16="http://schemas.microsoft.com/office/drawing/2014/main" id="{BDB49C1F-363A-4D7C-B7ED-74D559CAE7AA}"/>
                </a:ext>
              </a:extLst>
            </p:cNvPr>
            <p:cNvSpPr/>
            <p:nvPr/>
          </p:nvSpPr>
          <p:spPr>
            <a:xfrm>
              <a:off x="4400090" y="4590437"/>
              <a:ext cx="1657349" cy="436541"/>
            </a:xfrm>
            <a:prstGeom prst="rect">
              <a:avLst/>
            </a:prstGeom>
            <a:gradFill rotWithShape="1">
              <a:gsLst>
                <a:gs pos="0">
                  <a:srgbClr val="004B7D"/>
                </a:gs>
                <a:gs pos="100000">
                  <a:srgbClr val="0D9DFF"/>
                </a:gs>
              </a:gsLst>
              <a:lin ang="0" scaled="1"/>
            </a:gradFill>
            <a:scene3d>
              <a:camera prst="legacyObliqueTopRight"/>
              <a:lightRig rig="legacyFlat4" dir="r"/>
            </a:scene3d>
            <a:sp3d extrusionH="6588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全过程安全监管</a:t>
              </a:r>
            </a:p>
          </p:txBody>
        </p:sp>
        <p:sp>
          <p:nvSpPr>
            <p:cNvPr id="45" name="矩形">
              <a:extLst>
                <a:ext uri="{FF2B5EF4-FFF2-40B4-BE49-F238E27FC236}">
                  <a16:creationId xmlns:a16="http://schemas.microsoft.com/office/drawing/2014/main" id="{152F7DF1-5912-42F1-BEA8-903E1CC9DF2A}"/>
                </a:ext>
              </a:extLst>
            </p:cNvPr>
            <p:cNvSpPr/>
            <p:nvPr/>
          </p:nvSpPr>
          <p:spPr>
            <a:xfrm>
              <a:off x="6128878" y="4590437"/>
              <a:ext cx="1657349" cy="436541"/>
            </a:xfrm>
            <a:prstGeom prst="rect">
              <a:avLst/>
            </a:prstGeom>
            <a:gradFill rotWithShape="1">
              <a:gsLst>
                <a:gs pos="0">
                  <a:srgbClr val="004B7D"/>
                </a:gs>
                <a:gs pos="100000">
                  <a:srgbClr val="0D9DFF"/>
                </a:gs>
              </a:gsLst>
              <a:lin ang="0" scaled="1"/>
            </a:gradFill>
            <a:scene3d>
              <a:camera prst="legacyObliqueTopRight"/>
              <a:lightRig rig="legacyFlat4" dir="r"/>
            </a:scene3d>
            <a:sp3d extrusionH="6588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全天候事故预防</a:t>
              </a:r>
            </a:p>
          </p:txBody>
        </p:sp>
        <p:sp>
          <p:nvSpPr>
            <p:cNvPr id="52" name="矩形">
              <a:extLst>
                <a:ext uri="{FF2B5EF4-FFF2-40B4-BE49-F238E27FC236}">
                  <a16:creationId xmlns:a16="http://schemas.microsoft.com/office/drawing/2014/main" id="{CDAF2B44-4DD5-47B4-97AF-88ADCD9E948D}"/>
                </a:ext>
              </a:extLst>
            </p:cNvPr>
            <p:cNvSpPr/>
            <p:nvPr/>
          </p:nvSpPr>
          <p:spPr>
            <a:xfrm>
              <a:off x="1447341" y="3965233"/>
              <a:ext cx="1944687" cy="561857"/>
            </a:xfrm>
            <a:prstGeom prst="rect">
              <a:avLst/>
            </a:prstGeom>
            <a:gradFill rotWithShape="1">
              <a:gsLst>
                <a:gs pos="0">
                  <a:srgbClr val="004B7D"/>
                </a:gs>
                <a:gs pos="100000">
                  <a:srgbClr val="0D9DFF"/>
                </a:gs>
              </a:gsLst>
              <a:lin ang="0" scaled="1"/>
            </a:gradFill>
            <a:scene3d>
              <a:camera prst="legacyObliqueTopRight"/>
              <a:lightRig rig="legacyFlat4" dir="r"/>
            </a:scene3d>
            <a:sp3d extrusionH="4302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安全标准化作业</a:t>
              </a:r>
            </a:p>
          </p:txBody>
        </p:sp>
        <p:sp>
          <p:nvSpPr>
            <p:cNvPr id="53" name="矩形">
              <a:extLst>
                <a:ext uri="{FF2B5EF4-FFF2-40B4-BE49-F238E27FC236}">
                  <a16:creationId xmlns:a16="http://schemas.microsoft.com/office/drawing/2014/main" id="{0CD5D8D5-D372-47D6-B5E7-6CCC5C6DEC87}"/>
                </a:ext>
              </a:extLst>
            </p:cNvPr>
            <p:cNvSpPr/>
            <p:nvPr/>
          </p:nvSpPr>
          <p:spPr>
            <a:xfrm>
              <a:off x="3465053" y="3965233"/>
              <a:ext cx="1944687" cy="561857"/>
            </a:xfrm>
            <a:prstGeom prst="rect">
              <a:avLst/>
            </a:prstGeom>
            <a:gradFill rotWithShape="1">
              <a:gsLst>
                <a:gs pos="0">
                  <a:srgbClr val="004B7D"/>
                </a:gs>
                <a:gs pos="100000">
                  <a:srgbClr val="0D9DFF"/>
                </a:gs>
              </a:gsLst>
              <a:lin ang="0" scaled="1"/>
            </a:gradFill>
            <a:scene3d>
              <a:camera prst="legacyObliqueTopRight"/>
              <a:lightRig rig="legacyFlat4" dir="r"/>
            </a:scene3d>
            <a:sp3d extrusionH="4302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以班长为中心</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的班组安全建设</a:t>
              </a:r>
            </a:p>
          </p:txBody>
        </p:sp>
        <p:sp>
          <p:nvSpPr>
            <p:cNvPr id="54" name="矩形">
              <a:extLst>
                <a:ext uri="{FF2B5EF4-FFF2-40B4-BE49-F238E27FC236}">
                  <a16:creationId xmlns:a16="http://schemas.microsoft.com/office/drawing/2014/main" id="{314EE504-4730-468B-957D-3F2C16F24142}"/>
                </a:ext>
              </a:extLst>
            </p:cNvPr>
            <p:cNvSpPr/>
            <p:nvPr/>
          </p:nvSpPr>
          <p:spPr>
            <a:xfrm>
              <a:off x="5481178" y="3965233"/>
              <a:ext cx="1944687" cy="561857"/>
            </a:xfrm>
            <a:prstGeom prst="rect">
              <a:avLst/>
            </a:prstGeom>
            <a:gradFill rotWithShape="1">
              <a:gsLst>
                <a:gs pos="0">
                  <a:srgbClr val="004B7D"/>
                </a:gs>
                <a:gs pos="100000">
                  <a:srgbClr val="0D9DFF"/>
                </a:gs>
              </a:gsLst>
              <a:lin ang="0" scaled="1"/>
            </a:gradFill>
            <a:scene3d>
              <a:camera prst="legacyObliqueTopRight"/>
              <a:lightRig rig="legacyFlat4" dir="r"/>
            </a:scene3d>
            <a:sp3d extrusionH="430200" prstMaterial="legacyMatte">
              <a:bevelT w="13500" h="13500" prst="angle"/>
              <a:bevelB w="13500" h="13500" prst="angle"/>
              <a:extrusionClr>
                <a:srgbClr val="0D9DFF"/>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安全生产</a:t>
              </a:r>
              <a:endPar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责任制的落实</a:t>
              </a:r>
            </a:p>
          </p:txBody>
        </p:sp>
        <p:sp>
          <p:nvSpPr>
            <p:cNvPr id="55" name="圆柱形">
              <a:extLst>
                <a:ext uri="{FF2B5EF4-FFF2-40B4-BE49-F238E27FC236}">
                  <a16:creationId xmlns:a16="http://schemas.microsoft.com/office/drawing/2014/main" id="{C0E3A379-312A-485F-BB5D-B1C04D4E864C}"/>
                </a:ext>
              </a:extLst>
            </p:cNvPr>
            <p:cNvSpPr/>
            <p:nvPr/>
          </p:nvSpPr>
          <p:spPr>
            <a:xfrm>
              <a:off x="2455403" y="1716425"/>
              <a:ext cx="720724" cy="2248807"/>
            </a:xfrm>
            <a:prstGeom prst="can">
              <a:avLst>
                <a:gd name="adj" fmla="val 40244"/>
              </a:avLst>
            </a:prstGeom>
            <a:gradFill rotWithShape="1">
              <a:gsLst>
                <a:gs pos="0">
                  <a:srgbClr val="004B7D"/>
                </a:gs>
                <a:gs pos="100000">
                  <a:srgbClr val="0D9DFF"/>
                </a:gs>
              </a:gsLst>
              <a:lin ang="0" scaled="1"/>
            </a:gradFill>
            <a:ln w="9525" cap="flat" cmpd="sng">
              <a:noFill/>
              <a:prstDash val="solid"/>
              <a:round/>
            </a:ln>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互助型</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团队</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合作</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a:t>
              </a:r>
              <a:endParaRPr lang="en-US" altLang="zh-CN"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管理</a:t>
              </a:r>
            </a:p>
          </p:txBody>
        </p:sp>
        <p:sp>
          <p:nvSpPr>
            <p:cNvPr id="56" name="圆柱形">
              <a:extLst>
                <a:ext uri="{FF2B5EF4-FFF2-40B4-BE49-F238E27FC236}">
                  <a16:creationId xmlns:a16="http://schemas.microsoft.com/office/drawing/2014/main" id="{EE089990-4BBF-4232-A82B-447BED581D78}"/>
                </a:ext>
              </a:extLst>
            </p:cNvPr>
            <p:cNvSpPr/>
            <p:nvPr/>
          </p:nvSpPr>
          <p:spPr>
            <a:xfrm>
              <a:off x="5911390" y="1716425"/>
              <a:ext cx="720725" cy="2248807"/>
            </a:xfrm>
            <a:prstGeom prst="can">
              <a:avLst>
                <a:gd name="adj" fmla="val 40244"/>
              </a:avLst>
            </a:prstGeom>
            <a:gradFill rotWithShape="1">
              <a:gsLst>
                <a:gs pos="0">
                  <a:srgbClr val="004B7D"/>
                </a:gs>
                <a:gs pos="100000">
                  <a:srgbClr val="0D9DFF"/>
                </a:gs>
              </a:gsLst>
              <a:lin ang="0" scaled="1"/>
            </a:gradFill>
            <a:ln w="9525" cap="flat" cmpd="sng">
              <a:noFill/>
              <a:prstDash val="solid"/>
              <a:round/>
            </a:ln>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班组</a:t>
              </a:r>
              <a:endPar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a:t>
              </a:r>
              <a:endPar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生产</a:t>
              </a:r>
              <a:endParaRPr lang="en-US" altLang="zh-CN"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1"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标准化</a:t>
              </a:r>
            </a:p>
          </p:txBody>
        </p:sp>
        <p:sp>
          <p:nvSpPr>
            <p:cNvPr id="57" name="矩形">
              <a:extLst>
                <a:ext uri="{FF2B5EF4-FFF2-40B4-BE49-F238E27FC236}">
                  <a16:creationId xmlns:a16="http://schemas.microsoft.com/office/drawing/2014/main" id="{247B8E47-7364-41E9-921A-1D49B63205B9}"/>
                </a:ext>
              </a:extLst>
            </p:cNvPr>
            <p:cNvSpPr/>
            <p:nvPr/>
          </p:nvSpPr>
          <p:spPr>
            <a:xfrm>
              <a:off x="1302878" y="1903711"/>
              <a:ext cx="6480173" cy="123939"/>
            </a:xfrm>
            <a:prstGeom prst="rect">
              <a:avLst/>
            </a:prstGeom>
            <a:gradFill rotWithShape="1">
              <a:gsLst>
                <a:gs pos="0">
                  <a:srgbClr val="7ED46A"/>
                </a:gs>
                <a:gs pos="100000">
                  <a:srgbClr val="4BAF32"/>
                </a:gs>
              </a:gsLst>
              <a:lin ang="5400000" scaled="1"/>
            </a:gradFill>
            <a:scene3d>
              <a:camera prst="legacyObliqueTopRight"/>
              <a:lightRig rig="legacyFlat4" dir="r"/>
            </a:scene3d>
            <a:sp3d extrusionH="887400" prstMaterial="legacyMatte">
              <a:bevelT w="13500" h="13500" prst="angle"/>
              <a:bevelB w="13500" h="13500" prst="angle"/>
              <a:extrusionClr>
                <a:srgbClr val="4BAF32"/>
              </a:extrusionClr>
            </a:sp3d>
          </p:spPr>
        </p:sp>
        <p:sp>
          <p:nvSpPr>
            <p:cNvPr id="58" name="等腰三角形">
              <a:extLst>
                <a:ext uri="{FF2B5EF4-FFF2-40B4-BE49-F238E27FC236}">
                  <a16:creationId xmlns:a16="http://schemas.microsoft.com/office/drawing/2014/main" id="{08978C66-41B6-4FEB-A2F4-C7D60274BEAB}"/>
                </a:ext>
              </a:extLst>
            </p:cNvPr>
            <p:cNvSpPr/>
            <p:nvPr/>
          </p:nvSpPr>
          <p:spPr>
            <a:xfrm>
              <a:off x="1302878" y="1403823"/>
              <a:ext cx="6480173" cy="498510"/>
            </a:xfrm>
            <a:prstGeom prst="triangle">
              <a:avLst>
                <a:gd name="adj" fmla="val 50000"/>
              </a:avLst>
            </a:prstGeom>
            <a:gradFill rotWithShape="1">
              <a:gsLst>
                <a:gs pos="0">
                  <a:srgbClr val="4BAF32"/>
                </a:gs>
                <a:gs pos="100000">
                  <a:srgbClr val="7ED46A"/>
                </a:gs>
              </a:gsLst>
              <a:lin ang="5400000" scaled="1"/>
            </a:gradFill>
            <a:scene3d>
              <a:camera prst="legacyObliqueTopRight"/>
              <a:lightRig rig="legacyFlat4" dir="r"/>
            </a:scene3d>
            <a:sp3d extrusionH="887400" prstMaterial="legacyMatte">
              <a:bevelT w="13500" h="13500" prst="angle"/>
              <a:bevelB w="13500" h="13500" prst="angle"/>
              <a:extrusionClr>
                <a:srgbClr val="7ED46A"/>
              </a:extrusionClr>
            </a:sp3d>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安全生产“</a:t>
              </a:r>
              <a:r>
                <a:rPr lang="en-US" altLang="zh-CN"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0”</a:t>
              </a:r>
              <a:r>
                <a:rPr lang="zh-CN" altLang="en-US"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事故 </a:t>
              </a:r>
            </a:p>
          </p:txBody>
        </p:sp>
      </p:gr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64667199"/>
      </p:ext>
    </p:extLst>
  </p:cSld>
  <p:clrMapOvr>
    <a:masterClrMapping/>
  </p:clrMapOvr>
  <mc:AlternateContent xmlns:mc="http://schemas.openxmlformats.org/markup-compatibility/2006" xmlns:p14="http://schemas.microsoft.com/office/powerpoint/2010/main">
    <mc:Choice Requires="p14">
      <p:transition spd="slow" p14:dur="1400" advTm="15912">
        <p14:doors dir="vert"/>
      </p:transition>
    </mc:Choice>
    <mc:Fallback xmlns="">
      <p:transition spd="slow" advTm="15912">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639EBE4-F11D-49C0-B8B5-76187BA4DF3B}"/>
              </a:ext>
            </a:extLst>
          </p:cNvPr>
          <p:cNvGrpSpPr/>
          <p:nvPr/>
        </p:nvGrpSpPr>
        <p:grpSpPr>
          <a:xfrm flipV="1">
            <a:off x="378187" y="1504797"/>
            <a:ext cx="11610611" cy="5368468"/>
            <a:chOff x="291309" y="1548463"/>
            <a:chExt cx="11610611" cy="5368468"/>
          </a:xfrm>
        </p:grpSpPr>
        <p:sp>
          <p:nvSpPr>
            <p:cNvPr id="16" name="平行四边形 15">
              <a:extLst>
                <a:ext uri="{FF2B5EF4-FFF2-40B4-BE49-F238E27FC236}">
                  <a16:creationId xmlns:a16="http://schemas.microsoft.com/office/drawing/2014/main" id="{8BE824E3-7475-48E4-99AD-AE829EFA6229}"/>
                </a:ext>
              </a:extLst>
            </p:cNvPr>
            <p:cNvSpPr/>
            <p:nvPr/>
          </p:nvSpPr>
          <p:spPr>
            <a:xfrm flipH="1">
              <a:off x="6009121" y="1548463"/>
              <a:ext cx="5892799" cy="5353203"/>
            </a:xfrm>
            <a:prstGeom prst="parallelogram">
              <a:avLst>
                <a:gd name="adj" fmla="val 839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平行四边形 1">
              <a:extLst>
                <a:ext uri="{FF2B5EF4-FFF2-40B4-BE49-F238E27FC236}">
                  <a16:creationId xmlns:a16="http://schemas.microsoft.com/office/drawing/2014/main" id="{58178B09-4209-445B-8074-AA71BC891FFB}"/>
                </a:ext>
              </a:extLst>
            </p:cNvPr>
            <p:cNvSpPr/>
            <p:nvPr/>
          </p:nvSpPr>
          <p:spPr>
            <a:xfrm>
              <a:off x="291309" y="1563728"/>
              <a:ext cx="5892799" cy="5353203"/>
            </a:xfrm>
            <a:prstGeom prst="parallelogram">
              <a:avLst>
                <a:gd name="adj" fmla="val 839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TextBox 23"/>
          <p:cNvSpPr txBox="1"/>
          <p:nvPr/>
        </p:nvSpPr>
        <p:spPr>
          <a:xfrm>
            <a:off x="2271711" y="391626"/>
            <a:ext cx="3548517"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体感式体验教育</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0" name="图片">
            <a:extLst>
              <a:ext uri="{FF2B5EF4-FFF2-40B4-BE49-F238E27FC236}">
                <a16:creationId xmlns:a16="http://schemas.microsoft.com/office/drawing/2014/main" id="{903698EE-BBA1-4757-8B69-C13F7B421B48}"/>
              </a:ext>
            </a:extLst>
          </p:cNvPr>
          <p:cNvPicPr>
            <a:picLocks noChangeAspect="1"/>
          </p:cNvPicPr>
          <p:nvPr/>
        </p:nvPicPr>
        <p:blipFill>
          <a:blip r:embed="rId3" cstate="print"/>
          <a:stretch>
            <a:fillRect/>
          </a:stretch>
        </p:blipFill>
        <p:spPr>
          <a:xfrm>
            <a:off x="1371244" y="1520062"/>
            <a:ext cx="2880000" cy="2159999"/>
          </a:xfrm>
          <a:prstGeom prst="rect">
            <a:avLst/>
          </a:prstGeom>
          <a:noFill/>
          <a:ln w="9525" cap="flat" cmpd="sng">
            <a:noFill/>
            <a:prstDash val="solid"/>
            <a:round/>
          </a:ln>
        </p:spPr>
      </p:pic>
      <p:pic>
        <p:nvPicPr>
          <p:cNvPr id="11" name="图片">
            <a:extLst>
              <a:ext uri="{FF2B5EF4-FFF2-40B4-BE49-F238E27FC236}">
                <a16:creationId xmlns:a16="http://schemas.microsoft.com/office/drawing/2014/main" id="{1D511FA5-09B7-4337-89FD-CAC96FE8BE3A}"/>
              </a:ext>
            </a:extLst>
          </p:cNvPr>
          <p:cNvPicPr>
            <a:picLocks noChangeAspect="1"/>
          </p:cNvPicPr>
          <p:nvPr/>
        </p:nvPicPr>
        <p:blipFill>
          <a:blip r:embed="rId4" cstate="print"/>
          <a:stretch>
            <a:fillRect/>
          </a:stretch>
        </p:blipFill>
        <p:spPr>
          <a:xfrm>
            <a:off x="7592982" y="1504797"/>
            <a:ext cx="2880000" cy="2159999"/>
          </a:xfrm>
          <a:prstGeom prst="rect">
            <a:avLst/>
          </a:prstGeom>
          <a:noFill/>
          <a:ln w="9525" cap="flat" cmpd="sng">
            <a:noFill/>
            <a:prstDash val="solid"/>
            <a:round/>
          </a:ln>
        </p:spPr>
      </p:pic>
      <p:pic>
        <p:nvPicPr>
          <p:cNvPr id="12" name="图片">
            <a:extLst>
              <a:ext uri="{FF2B5EF4-FFF2-40B4-BE49-F238E27FC236}">
                <a16:creationId xmlns:a16="http://schemas.microsoft.com/office/drawing/2014/main" id="{BEC040BA-5799-48F8-8189-CEF934756901}"/>
              </a:ext>
            </a:extLst>
          </p:cNvPr>
          <p:cNvPicPr>
            <a:picLocks noChangeAspect="1"/>
          </p:cNvPicPr>
          <p:nvPr/>
        </p:nvPicPr>
        <p:blipFill>
          <a:blip r:embed="rId5" cstate="print"/>
          <a:stretch>
            <a:fillRect/>
          </a:stretch>
        </p:blipFill>
        <p:spPr>
          <a:xfrm>
            <a:off x="4584505" y="1504797"/>
            <a:ext cx="2715905" cy="2151971"/>
          </a:xfrm>
          <a:prstGeom prst="rect">
            <a:avLst/>
          </a:prstGeom>
          <a:solidFill>
            <a:srgbClr val="C0504D"/>
          </a:solidFill>
          <a:ln w="9525" cap="flat" cmpd="sng">
            <a:noFill/>
            <a:prstDash val="solid"/>
            <a:round/>
          </a:ln>
        </p:spPr>
      </p:pic>
      <p:pic>
        <p:nvPicPr>
          <p:cNvPr id="13" name="图片">
            <a:extLst>
              <a:ext uri="{FF2B5EF4-FFF2-40B4-BE49-F238E27FC236}">
                <a16:creationId xmlns:a16="http://schemas.microsoft.com/office/drawing/2014/main" id="{BDBA83F2-DE3E-4E55-A50F-56372C3699F1}"/>
              </a:ext>
            </a:extLst>
          </p:cNvPr>
          <p:cNvPicPr>
            <a:picLocks noChangeAspect="1"/>
          </p:cNvPicPr>
          <p:nvPr/>
        </p:nvPicPr>
        <p:blipFill>
          <a:blip r:embed="rId6" cstate="print"/>
          <a:stretch>
            <a:fillRect/>
          </a:stretch>
        </p:blipFill>
        <p:spPr>
          <a:xfrm>
            <a:off x="1371244" y="3782662"/>
            <a:ext cx="2880000" cy="2160000"/>
          </a:xfrm>
          <a:prstGeom prst="rect">
            <a:avLst/>
          </a:prstGeom>
          <a:noFill/>
          <a:ln w="9525" cap="flat" cmpd="sng">
            <a:noFill/>
            <a:prstDash val="solid"/>
            <a:round/>
          </a:ln>
        </p:spPr>
      </p:pic>
      <p:pic>
        <p:nvPicPr>
          <p:cNvPr id="14" name="图片" descr="\\awtjfs1\ATJ\Tianjin\製造部\100.安全環境\【安全係】\安全时间\8月资料\DSCN1441.JPG">
            <a:extLst>
              <a:ext uri="{FF2B5EF4-FFF2-40B4-BE49-F238E27FC236}">
                <a16:creationId xmlns:a16="http://schemas.microsoft.com/office/drawing/2014/main" id="{3D6A2E5B-45B0-458F-B9F8-C28614653894}"/>
              </a:ext>
            </a:extLst>
          </p:cNvPr>
          <p:cNvPicPr>
            <a:picLocks noChangeAspect="1"/>
          </p:cNvPicPr>
          <p:nvPr/>
        </p:nvPicPr>
        <p:blipFill>
          <a:blip r:embed="rId7" cstate="print"/>
          <a:stretch>
            <a:fillRect/>
          </a:stretch>
        </p:blipFill>
        <p:spPr>
          <a:xfrm>
            <a:off x="4599019" y="3780876"/>
            <a:ext cx="2717950" cy="2161786"/>
          </a:xfrm>
          <a:prstGeom prst="rect">
            <a:avLst/>
          </a:prstGeom>
          <a:noFill/>
          <a:ln w="9525" cap="flat" cmpd="sng">
            <a:noFill/>
            <a:prstDash val="solid"/>
            <a:miter/>
          </a:ln>
        </p:spPr>
      </p:pic>
      <p:pic>
        <p:nvPicPr>
          <p:cNvPr id="15" name="图片" descr="\\awtjfs1\ATJ\Tianjin\製造部\100.安全環境\【安全係】\安全时间\8月资料\DSCN1437.JPG">
            <a:extLst>
              <a:ext uri="{FF2B5EF4-FFF2-40B4-BE49-F238E27FC236}">
                <a16:creationId xmlns:a16="http://schemas.microsoft.com/office/drawing/2014/main" id="{9247F206-BC99-4E29-9977-EF507C0F863E}"/>
              </a:ext>
            </a:extLst>
          </p:cNvPr>
          <p:cNvPicPr>
            <a:picLocks noChangeAspect="1"/>
          </p:cNvPicPr>
          <p:nvPr/>
        </p:nvPicPr>
        <p:blipFill>
          <a:blip r:embed="rId8" cstate="print"/>
          <a:stretch>
            <a:fillRect/>
          </a:stretch>
        </p:blipFill>
        <p:spPr>
          <a:xfrm>
            <a:off x="7592982" y="3782662"/>
            <a:ext cx="2880000" cy="2160000"/>
          </a:xfrm>
          <a:prstGeom prst="rect">
            <a:avLst/>
          </a:prstGeom>
          <a:noFill/>
          <a:ln w="9525" cap="flat" cmpd="sng">
            <a:noFill/>
            <a:prstDash val="solid"/>
            <a:miter/>
          </a:ln>
        </p:spPr>
      </p:pic>
    </p:spTree>
    <p:extLst>
      <p:ext uri="{BB962C8B-B14F-4D97-AF65-F5344CB8AC3E}">
        <p14:creationId xmlns:p14="http://schemas.microsoft.com/office/powerpoint/2010/main" val="2105103724"/>
      </p:ext>
    </p:extLst>
  </p:cSld>
  <p:clrMapOvr>
    <a:masterClrMapping/>
  </p:clrMapOvr>
  <mc:AlternateContent xmlns:mc="http://schemas.openxmlformats.org/markup-compatibility/2006" xmlns:p14="http://schemas.microsoft.com/office/powerpoint/2010/main">
    <mc:Choice Requires="p14">
      <p:transition spd="slow" p14:dur="1600" advTm="15912">
        <p14:prism isInverted="1"/>
      </p:transition>
    </mc:Choice>
    <mc:Fallback xmlns="">
      <p:transition spd="slow" advTm="15912">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3548517"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现场安全标识 </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7" name="图片" descr="118">
            <a:extLst>
              <a:ext uri="{FF2B5EF4-FFF2-40B4-BE49-F238E27FC236}">
                <a16:creationId xmlns:a16="http://schemas.microsoft.com/office/drawing/2014/main" id="{467CDEDE-ECC5-4244-A16E-4B803B21DBEA}"/>
              </a:ext>
            </a:extLst>
          </p:cNvPr>
          <p:cNvPicPr>
            <a:picLocks noChangeAspect="1"/>
          </p:cNvPicPr>
          <p:nvPr/>
        </p:nvPicPr>
        <p:blipFill>
          <a:blip r:embed="rId3" cstate="print"/>
          <a:stretch>
            <a:fillRect/>
          </a:stretch>
        </p:blipFill>
        <p:spPr>
          <a:xfrm>
            <a:off x="8358546" y="1532630"/>
            <a:ext cx="2785762" cy="2212055"/>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pic>
        <p:nvPicPr>
          <p:cNvPr id="18" name="图片" descr="\\awtjfs1\ATJ\Tianjin\製造部\100.安全環境\【安全係】\1.制造安全\１.安全衛生委員会\2015安全衛生委員会\AW天津\2015年\2015.12職場安全衛生委員会\1次DR\辅助资料\IMG_0865.JPG">
            <a:extLst>
              <a:ext uri="{FF2B5EF4-FFF2-40B4-BE49-F238E27FC236}">
                <a16:creationId xmlns:a16="http://schemas.microsoft.com/office/drawing/2014/main" id="{74D0ACD9-DED5-4E61-99E4-059EC0AB7B0F}"/>
              </a:ext>
            </a:extLst>
          </p:cNvPr>
          <p:cNvPicPr>
            <a:picLocks noChangeAspect="1"/>
          </p:cNvPicPr>
          <p:nvPr/>
        </p:nvPicPr>
        <p:blipFill>
          <a:blip r:embed="rId4" cstate="print"/>
          <a:stretch>
            <a:fillRect/>
          </a:stretch>
        </p:blipFill>
        <p:spPr>
          <a:xfrm>
            <a:off x="8358546" y="3913398"/>
            <a:ext cx="2785762" cy="2172576"/>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9" name="图片" descr="C:\Users\iu2577\Desktop\01.jpg">
            <a:extLst>
              <a:ext uri="{FF2B5EF4-FFF2-40B4-BE49-F238E27FC236}">
                <a16:creationId xmlns:a16="http://schemas.microsoft.com/office/drawing/2014/main" id="{D34D8276-A9BA-4DB3-A00B-CB8CE5CD2648}"/>
              </a:ext>
            </a:extLst>
          </p:cNvPr>
          <p:cNvPicPr>
            <a:picLocks noChangeAspect="1"/>
          </p:cNvPicPr>
          <p:nvPr/>
        </p:nvPicPr>
        <p:blipFill>
          <a:blip r:embed="rId5" cstate="print"/>
          <a:stretch>
            <a:fillRect/>
          </a:stretch>
        </p:blipFill>
        <p:spPr>
          <a:xfrm>
            <a:off x="1283601" y="1505936"/>
            <a:ext cx="2909318" cy="218198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20" name="图片" descr="C:\Users\iu2577\Desktop\2.jpg">
            <a:extLst>
              <a:ext uri="{FF2B5EF4-FFF2-40B4-BE49-F238E27FC236}">
                <a16:creationId xmlns:a16="http://schemas.microsoft.com/office/drawing/2014/main" id="{4C61DD97-FA82-4DFC-953B-17D4AC4CCED9}"/>
              </a:ext>
            </a:extLst>
          </p:cNvPr>
          <p:cNvPicPr>
            <a:picLocks noChangeAspect="1"/>
          </p:cNvPicPr>
          <p:nvPr/>
        </p:nvPicPr>
        <p:blipFill>
          <a:blip r:embed="rId6" cstate="print"/>
          <a:srcRect l="24199" t="19493" r="23948" b="36558"/>
          <a:stretch>
            <a:fillRect/>
          </a:stretch>
        </p:blipFill>
        <p:spPr>
          <a:xfrm>
            <a:off x="1280881" y="3876891"/>
            <a:ext cx="2924062" cy="218198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21" name="图片" descr="C:\Users\iu2577\Desktop\5.jpg">
            <a:extLst>
              <a:ext uri="{FF2B5EF4-FFF2-40B4-BE49-F238E27FC236}">
                <a16:creationId xmlns:a16="http://schemas.microsoft.com/office/drawing/2014/main" id="{3C57D882-6A5F-45F6-ADF9-9A9A62B7DDA1}"/>
              </a:ext>
            </a:extLst>
          </p:cNvPr>
          <p:cNvPicPr>
            <a:picLocks noChangeAspect="1"/>
          </p:cNvPicPr>
          <p:nvPr/>
        </p:nvPicPr>
        <p:blipFill>
          <a:blip r:embed="rId7" cstate="print"/>
          <a:srcRect l="978" b="50348"/>
          <a:stretch>
            <a:fillRect/>
          </a:stretch>
        </p:blipFill>
        <p:spPr>
          <a:xfrm>
            <a:off x="4759045" y="1532629"/>
            <a:ext cx="2968481" cy="2181990"/>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22" name="图片" descr="C:\Users\iu2577\Desktop\6.jpg">
            <a:extLst>
              <a:ext uri="{FF2B5EF4-FFF2-40B4-BE49-F238E27FC236}">
                <a16:creationId xmlns:a16="http://schemas.microsoft.com/office/drawing/2014/main" id="{F2DF3CAF-187D-42FE-A582-4DB601C9F43A}"/>
              </a:ext>
            </a:extLst>
          </p:cNvPr>
          <p:cNvPicPr>
            <a:picLocks noChangeAspect="1"/>
          </p:cNvPicPr>
          <p:nvPr/>
        </p:nvPicPr>
        <p:blipFill>
          <a:blip r:embed="rId8" cstate="print"/>
          <a:stretch>
            <a:fillRect/>
          </a:stretch>
        </p:blipFill>
        <p:spPr>
          <a:xfrm>
            <a:off x="4804058" y="3913398"/>
            <a:ext cx="2896771" cy="2172576"/>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
        <p:nvSpPr>
          <p:cNvPr id="27" name="矩形">
            <a:extLst>
              <a:ext uri="{FF2B5EF4-FFF2-40B4-BE49-F238E27FC236}">
                <a16:creationId xmlns:a16="http://schemas.microsoft.com/office/drawing/2014/main" id="{80609FBD-6FAA-4A58-8CB3-4EE0D137627E}"/>
              </a:ext>
            </a:extLst>
          </p:cNvPr>
          <p:cNvSpPr/>
          <p:nvPr/>
        </p:nvSpPr>
        <p:spPr>
          <a:xfrm>
            <a:off x="2030140" y="3313466"/>
            <a:ext cx="1394742" cy="328148"/>
          </a:xfrm>
          <a:prstGeom prst="rect">
            <a:avLst/>
          </a:prstGeom>
          <a:solidFill>
            <a:srgbClr val="4BAF32"/>
          </a:solidFill>
          <a:ln w="57150"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斑马线 </a:t>
            </a:r>
          </a:p>
        </p:txBody>
      </p:sp>
      <p:sp>
        <p:nvSpPr>
          <p:cNvPr id="28" name="矩形">
            <a:extLst>
              <a:ext uri="{FF2B5EF4-FFF2-40B4-BE49-F238E27FC236}">
                <a16:creationId xmlns:a16="http://schemas.microsoft.com/office/drawing/2014/main" id="{77447464-E4E6-4EF0-9820-06CAB475E4B4}"/>
              </a:ext>
            </a:extLst>
          </p:cNvPr>
          <p:cNvSpPr/>
          <p:nvPr/>
        </p:nvSpPr>
        <p:spPr>
          <a:xfrm>
            <a:off x="1827626" y="5764080"/>
            <a:ext cx="1811303" cy="328148"/>
          </a:xfrm>
          <a:prstGeom prst="rect">
            <a:avLst/>
          </a:prstGeom>
          <a:solidFill>
            <a:srgbClr val="004B7D"/>
          </a:solidFill>
          <a:ln w="57150"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限高限速标识  </a:t>
            </a:r>
          </a:p>
        </p:txBody>
      </p:sp>
      <p:sp>
        <p:nvSpPr>
          <p:cNvPr id="29" name="矩形">
            <a:extLst>
              <a:ext uri="{FF2B5EF4-FFF2-40B4-BE49-F238E27FC236}">
                <a16:creationId xmlns:a16="http://schemas.microsoft.com/office/drawing/2014/main" id="{8AAD3CE3-3788-4407-BE88-E7EE810B624B}"/>
              </a:ext>
            </a:extLst>
          </p:cNvPr>
          <p:cNvSpPr/>
          <p:nvPr/>
        </p:nvSpPr>
        <p:spPr>
          <a:xfrm>
            <a:off x="5555073" y="3313466"/>
            <a:ext cx="1394742" cy="328148"/>
          </a:xfrm>
          <a:prstGeom prst="rect">
            <a:avLst/>
          </a:prstGeom>
          <a:solidFill>
            <a:srgbClr val="4BAF32"/>
          </a:solidFill>
          <a:ln w="57150"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限速标识   </a:t>
            </a:r>
          </a:p>
        </p:txBody>
      </p:sp>
      <p:sp>
        <p:nvSpPr>
          <p:cNvPr id="30" name="矩形">
            <a:extLst>
              <a:ext uri="{FF2B5EF4-FFF2-40B4-BE49-F238E27FC236}">
                <a16:creationId xmlns:a16="http://schemas.microsoft.com/office/drawing/2014/main" id="{8FBBEA0D-E881-4426-9738-1559D6B0C3ED}"/>
              </a:ext>
            </a:extLst>
          </p:cNvPr>
          <p:cNvSpPr/>
          <p:nvPr/>
        </p:nvSpPr>
        <p:spPr>
          <a:xfrm>
            <a:off x="5608526" y="5783443"/>
            <a:ext cx="1394741" cy="328149"/>
          </a:xfrm>
          <a:prstGeom prst="rect">
            <a:avLst/>
          </a:prstGeom>
          <a:solidFill>
            <a:srgbClr val="004B7D"/>
          </a:solidFill>
          <a:ln w="57150"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反光镜    </a:t>
            </a:r>
          </a:p>
        </p:txBody>
      </p:sp>
      <p:sp>
        <p:nvSpPr>
          <p:cNvPr id="31" name="矩形">
            <a:extLst>
              <a:ext uri="{FF2B5EF4-FFF2-40B4-BE49-F238E27FC236}">
                <a16:creationId xmlns:a16="http://schemas.microsoft.com/office/drawing/2014/main" id="{E641247D-245A-4414-9048-3223DFA3C98A}"/>
              </a:ext>
            </a:extLst>
          </p:cNvPr>
          <p:cNvSpPr/>
          <p:nvPr/>
        </p:nvSpPr>
        <p:spPr>
          <a:xfrm>
            <a:off x="9115776" y="3313466"/>
            <a:ext cx="1394742" cy="328148"/>
          </a:xfrm>
          <a:prstGeom prst="rect">
            <a:avLst/>
          </a:prstGeom>
          <a:solidFill>
            <a:srgbClr val="4BAF32"/>
          </a:solidFill>
          <a:ln w="57150"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绿色通道     </a:t>
            </a:r>
          </a:p>
        </p:txBody>
      </p:sp>
      <p:sp>
        <p:nvSpPr>
          <p:cNvPr id="32" name="矩形">
            <a:extLst>
              <a:ext uri="{FF2B5EF4-FFF2-40B4-BE49-F238E27FC236}">
                <a16:creationId xmlns:a16="http://schemas.microsoft.com/office/drawing/2014/main" id="{F9D727CA-9879-43E6-9E7D-F5932A716CF6}"/>
              </a:ext>
            </a:extLst>
          </p:cNvPr>
          <p:cNvSpPr/>
          <p:nvPr/>
        </p:nvSpPr>
        <p:spPr>
          <a:xfrm>
            <a:off x="9054056" y="5743750"/>
            <a:ext cx="1394742" cy="328148"/>
          </a:xfrm>
          <a:prstGeom prst="rect">
            <a:avLst/>
          </a:prstGeom>
          <a:solidFill>
            <a:srgbClr val="004B7D"/>
          </a:solidFill>
          <a:ln w="57150" cap="flat" cmpd="thickThin">
            <a:noFill/>
            <a:prstDash val="solid"/>
            <a:round/>
          </a:ln>
        </p:spPr>
        <p:txBody>
          <a:bodyPr vert="horz" wrap="squar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a:solidFill>
                  <a:schemeClr val="bg1"/>
                </a:solidFill>
                <a:latin typeface="微软雅黑" panose="020B0503020204020204" pitchFamily="34" charset="-122"/>
                <a:ea typeface="微软雅黑" panose="020B0503020204020204" pitchFamily="34" charset="-122"/>
                <a:cs typeface="Lucida Sans Unicode" panose="020B0602030504020204" charset="0"/>
              </a:rPr>
              <a:t>指差呼称</a:t>
            </a:r>
          </a:p>
        </p:txBody>
      </p:sp>
    </p:spTree>
    <p:extLst>
      <p:ext uri="{BB962C8B-B14F-4D97-AF65-F5344CB8AC3E}">
        <p14:creationId xmlns:p14="http://schemas.microsoft.com/office/powerpoint/2010/main" val="1365793099"/>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6313714"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上标准岗、干标准活活动的具体体现</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20482" name="Picture 2" descr="https://timgsa.baidu.com/timg?image&amp;quality=80&amp;size=b9999_10000&amp;sec=1524404824367&amp;di=4227aa44baa66602baa2d8cf334daeb9&amp;imgtype=0&amp;src=http%3A%2F%2Fwww.esafety.cn%2Fblog%2FUploadFiles%2F2012-4%2F4022256593.jpg">
            <a:extLst>
              <a:ext uri="{FF2B5EF4-FFF2-40B4-BE49-F238E27FC236}">
                <a16:creationId xmlns:a16="http://schemas.microsoft.com/office/drawing/2014/main" id="{E3245612-93F7-4298-A16A-D6BFBD2B89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9" t="3107" r="2835" b="2736"/>
          <a:stretch/>
        </p:blipFill>
        <p:spPr bwMode="auto">
          <a:xfrm>
            <a:off x="200040" y="1564946"/>
            <a:ext cx="5460532" cy="41736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矩形">
            <a:extLst>
              <a:ext uri="{FF2B5EF4-FFF2-40B4-BE49-F238E27FC236}">
                <a16:creationId xmlns:a16="http://schemas.microsoft.com/office/drawing/2014/main" id="{78B6536B-20A2-4768-82C7-535F14560ABE}"/>
              </a:ext>
            </a:extLst>
          </p:cNvPr>
          <p:cNvSpPr/>
          <p:nvPr/>
        </p:nvSpPr>
        <p:spPr>
          <a:xfrm>
            <a:off x="200041" y="5738590"/>
            <a:ext cx="5460531" cy="369332"/>
          </a:xfrm>
          <a:prstGeom prst="rect">
            <a:avLst/>
          </a:prstGeom>
          <a:solidFill>
            <a:srgbClr val="0070C0"/>
          </a:solidFill>
          <a:effectLst/>
        </p:spPr>
        <p:txBody>
          <a:bodyPr vert="horz" wrap="square" lIns="91440" tIns="45720" rIns="91440" bIns="45720" anchor="t" anchorCtr="0">
            <a:spAutoFit/>
          </a:bodyPr>
          <a:lstStyle>
            <a:lvl1pPr/>
            <a:lvl2pPr/>
            <a:lvl3pPr/>
            <a:lvl4pPr/>
            <a:lvl5pPr/>
            <a:lvl6pPr/>
            <a:lvl7pPr/>
            <a:lvl8pPr/>
            <a:lvl9pPr/>
          </a:lstStyle>
          <a:p>
            <a:pPr marL="0" indent="0" algn="ctr">
              <a:lnSpc>
                <a:spcPct val="100000"/>
              </a:lnSpc>
              <a:spcBef>
                <a:spcPts val="0"/>
              </a:spcBef>
              <a:spcAft>
                <a:spcPts val="0"/>
              </a:spcAft>
              <a:buNone/>
            </a:pPr>
            <a:r>
              <a:rPr lang="zh-CN" altLang="en-US" sz="18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在作业中严格执行作业指导书的要求</a:t>
            </a:r>
          </a:p>
        </p:txBody>
      </p:sp>
      <p:sp>
        <p:nvSpPr>
          <p:cNvPr id="2" name="矩形 1">
            <a:extLst>
              <a:ext uri="{FF2B5EF4-FFF2-40B4-BE49-F238E27FC236}">
                <a16:creationId xmlns:a16="http://schemas.microsoft.com/office/drawing/2014/main" id="{23840D77-7BD2-44FE-9E2C-7035C447E1F2}"/>
              </a:ext>
            </a:extLst>
          </p:cNvPr>
          <p:cNvSpPr/>
          <p:nvPr/>
        </p:nvSpPr>
        <p:spPr>
          <a:xfrm>
            <a:off x="5660572" y="1564946"/>
            <a:ext cx="6313714" cy="4542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AA12BE45-327E-426E-8D72-02EB740401EE}"/>
              </a:ext>
            </a:extLst>
          </p:cNvPr>
          <p:cNvSpPr/>
          <p:nvPr/>
        </p:nvSpPr>
        <p:spPr>
          <a:xfrm>
            <a:off x="5769429" y="1734802"/>
            <a:ext cx="6096000" cy="4373120"/>
          </a:xfrm>
          <a:prstGeom prst="rect">
            <a:avLst/>
          </a:prstGeom>
        </p:spPr>
        <p:txBody>
          <a:bodyPr>
            <a:spAutoFit/>
          </a:bodyPr>
          <a:lstStyle/>
          <a:p>
            <a:pPr marL="285750" indent="-285750">
              <a:lnSpc>
                <a:spcPts val="2400"/>
              </a:lnSpc>
              <a:buFont typeface="Arial" panose="020B0604020202020204" pitchFamily="34" charset="0"/>
              <a:buChar char="•"/>
            </a:pPr>
            <a:r>
              <a:rPr lang="en-US" altLang="zh-CN"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1</a:t>
            </a: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）根据工艺规定，分析岗位的操作要点。</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它涉及到从事操作的人、运行的设备、所使用的工、器具、作业环境以及操作人员的作业方式、位置、行走路线、信息交流等内容。</a:t>
            </a:r>
            <a:endPar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2</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对每一步动作进行安全分析</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，找出其危险源和产生的危害。</a:t>
            </a:r>
            <a:endPar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3</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针对危险源制订操作要点</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，包括作业过程、作业行为、作业环境和信息交流等内容。</a:t>
            </a:r>
            <a:endPar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4</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）在完成上述工作后，制订岗位安全作业指导书。</a:t>
            </a: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包含双“四定”的内容：</a:t>
            </a:r>
            <a:endParaRPr lang="en-US" altLang="zh-CN"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第一个四定：定岗位作业人员、定工作区域、定工作</a:t>
            </a:r>
            <a:r>
              <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工艺）路线、定工作（生产）基本规范动作；</a:t>
            </a:r>
            <a:endPar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第二个四定：定工作前的安全要求、定工作中的基本安全操作规范、定工作后的安全要求、定本岗位对突发事件应采取的防范措施与对策。</a:t>
            </a:r>
            <a:endPar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4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5</a:t>
            </a:r>
            <a:r>
              <a:rPr lang="zh-CN" altLang="en-US" sz="1600"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修改完善，形成作业标准。</a:t>
            </a:r>
          </a:p>
        </p:txBody>
      </p:sp>
    </p:spTree>
    <p:extLst>
      <p:ext uri="{BB962C8B-B14F-4D97-AF65-F5344CB8AC3E}">
        <p14:creationId xmlns:p14="http://schemas.microsoft.com/office/powerpoint/2010/main" val="532820114"/>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3098575"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做好作业安全点检</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3" name="图片" descr="\\Awtjfs1\atj\Tianjin\製造部\100.安全環境\【个人文件夹】\王悦\労働組合推薦枠ー優秀班組\照片\IMG_0675.JPG">
            <a:extLst>
              <a:ext uri="{FF2B5EF4-FFF2-40B4-BE49-F238E27FC236}">
                <a16:creationId xmlns:a16="http://schemas.microsoft.com/office/drawing/2014/main" id="{282DDB45-F6B5-4F52-932B-EFFF26576B47}"/>
              </a:ext>
            </a:extLst>
          </p:cNvPr>
          <p:cNvPicPr>
            <a:picLocks noChangeAspect="1"/>
          </p:cNvPicPr>
          <p:nvPr/>
        </p:nvPicPr>
        <p:blipFill>
          <a:blip r:embed="rId3" cstate="print"/>
          <a:srcRect l="9654" t="10278" r="7493" b="14541"/>
          <a:stretch>
            <a:fillRect/>
          </a:stretch>
        </p:blipFill>
        <p:spPr>
          <a:xfrm>
            <a:off x="808680" y="1326416"/>
            <a:ext cx="4812759" cy="3275389"/>
          </a:xfrm>
          <a:prstGeom prst="rect">
            <a:avLst/>
          </a:prstGeom>
          <a:noFill/>
          <a:ln w="50800" cap="flat" cmpd="sng">
            <a:solidFill>
              <a:schemeClr val="bg1"/>
            </a:solidFill>
            <a:prstDash val="solid"/>
            <a:round/>
          </a:ln>
        </p:spPr>
      </p:pic>
      <p:sp>
        <p:nvSpPr>
          <p:cNvPr id="14" name="矩形">
            <a:extLst>
              <a:ext uri="{FF2B5EF4-FFF2-40B4-BE49-F238E27FC236}">
                <a16:creationId xmlns:a16="http://schemas.microsoft.com/office/drawing/2014/main" id="{A170B533-EA71-4A33-A709-EC9D9C5B995F}"/>
              </a:ext>
            </a:extLst>
          </p:cNvPr>
          <p:cNvSpPr/>
          <p:nvPr/>
        </p:nvSpPr>
        <p:spPr>
          <a:xfrm>
            <a:off x="6095999" y="2232658"/>
            <a:ext cx="1850233" cy="400110"/>
          </a:xfrm>
          <a:prstGeom prst="rect">
            <a:avLst/>
          </a:prstGeom>
          <a:noFill/>
          <a:ln w="9525" cap="flat" cmpd="sng">
            <a:noFill/>
            <a:prstDash val="solid"/>
            <a:round/>
          </a:ln>
          <a:effectLst/>
        </p:spPr>
        <p:txBody>
          <a:bodyPr vert="horz" wrap="square" lIns="91440" tIns="45720" rIns="91440" bIns="45720" anchor="t" anchorCtr="0">
            <a:spAutoFit/>
          </a:bodyPr>
          <a:lstStyle>
            <a:lvl1pPr/>
            <a:lvl2pPr/>
            <a:lvl3pPr/>
            <a:lvl4pPr/>
            <a:lvl5pPr/>
            <a:lvl6pPr/>
            <a:lvl7pPr/>
            <a:lvl8pPr/>
            <a:lvl9pPr/>
          </a:lstStyle>
          <a:p>
            <a:pPr marL="0" indent="0" algn="ctr">
              <a:lnSpc>
                <a:spcPct val="100000"/>
              </a:lnSpc>
              <a:spcBef>
                <a:spcPts val="0"/>
              </a:spcBef>
              <a:spcAft>
                <a:spcPts val="0"/>
              </a:spcAft>
              <a:buNone/>
            </a:pPr>
            <a:r>
              <a:rPr lang="zh-CN" altLang="en-US" sz="20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机械维修点检</a:t>
            </a:r>
          </a:p>
        </p:txBody>
      </p:sp>
      <p:pic>
        <p:nvPicPr>
          <p:cNvPr id="11" name="图片" descr="\\Awtjfs1\atj\Tianjin\製造部\100.安全環境\【个人文件夹】\王悦\労働組合推薦枠ー優秀班組\照片\照片 (1).JPG">
            <a:extLst>
              <a:ext uri="{FF2B5EF4-FFF2-40B4-BE49-F238E27FC236}">
                <a16:creationId xmlns:a16="http://schemas.microsoft.com/office/drawing/2014/main" id="{635C5510-A1A6-4FA7-8918-9E503B0017E2}"/>
              </a:ext>
            </a:extLst>
          </p:cNvPr>
          <p:cNvPicPr>
            <a:picLocks noChangeAspect="1"/>
          </p:cNvPicPr>
          <p:nvPr/>
        </p:nvPicPr>
        <p:blipFill>
          <a:blip r:embed="rId4" cstate="print"/>
          <a:srcRect b="6884"/>
          <a:stretch>
            <a:fillRect/>
          </a:stretch>
        </p:blipFill>
        <p:spPr>
          <a:xfrm>
            <a:off x="6766113" y="3269343"/>
            <a:ext cx="4992772" cy="3275389"/>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sp>
        <p:nvSpPr>
          <p:cNvPr id="12" name="矩形">
            <a:extLst>
              <a:ext uri="{FF2B5EF4-FFF2-40B4-BE49-F238E27FC236}">
                <a16:creationId xmlns:a16="http://schemas.microsoft.com/office/drawing/2014/main" id="{1430CAA8-DE99-4FC0-B9F4-C5623CE3A44C}"/>
              </a:ext>
            </a:extLst>
          </p:cNvPr>
          <p:cNvSpPr/>
          <p:nvPr/>
        </p:nvSpPr>
        <p:spPr>
          <a:xfrm>
            <a:off x="3859489" y="5474845"/>
            <a:ext cx="2236510" cy="400110"/>
          </a:xfrm>
          <a:prstGeom prst="rect">
            <a:avLst/>
          </a:prstGeom>
          <a:noFill/>
          <a:ln w="9525" cap="flat" cmpd="sng">
            <a:noFill/>
            <a:prstDash val="solid"/>
            <a:round/>
          </a:ln>
          <a:effectLst/>
        </p:spPr>
        <p:txBody>
          <a:bodyPr vert="horz" wrap="none" lIns="91440" tIns="45720" rIns="91440" bIns="45720" anchor="t" anchorCtr="0">
            <a:spAutoFit/>
          </a:bodyPr>
          <a:lstStyle>
            <a:lvl1pPr/>
            <a:lvl2pPr/>
            <a:lvl3pPr/>
            <a:lvl4pPr/>
            <a:lvl5pPr/>
            <a:lvl6pPr/>
            <a:lvl7pPr/>
            <a:lvl8pPr/>
            <a:lvl9pPr/>
          </a:lstStyle>
          <a:p>
            <a:r>
              <a:rPr lang="zh-CN" altLang="en-US" sz="2000" b="1" dirty="0">
                <a:solidFill>
                  <a:srgbClr val="4BAF32"/>
                </a:solidFill>
                <a:latin typeface="微软雅黑" panose="020B0503020204020204" pitchFamily="34" charset="-122"/>
                <a:ea typeface="微软雅黑" panose="020B0503020204020204" pitchFamily="34" charset="-122"/>
                <a:cs typeface="Lucida Sans Unicode" panose="020B0602030504020204" charset="0"/>
              </a:rPr>
              <a:t>劳动保护用具点检</a:t>
            </a:r>
          </a:p>
        </p:txBody>
      </p:sp>
      <p:sp>
        <p:nvSpPr>
          <p:cNvPr id="2" name="等腰三角形 1">
            <a:extLst>
              <a:ext uri="{FF2B5EF4-FFF2-40B4-BE49-F238E27FC236}">
                <a16:creationId xmlns:a16="http://schemas.microsoft.com/office/drawing/2014/main" id="{E24EB36B-DEB1-43A1-A6FC-DF812A90173D}"/>
              </a:ext>
            </a:extLst>
          </p:cNvPr>
          <p:cNvSpPr/>
          <p:nvPr/>
        </p:nvSpPr>
        <p:spPr>
          <a:xfrm rot="16200000">
            <a:off x="5825733" y="2307589"/>
            <a:ext cx="290286" cy="250247"/>
          </a:xfrm>
          <a:prstGeom prs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4E29588B-BA33-419D-8405-9159AE103FB0}"/>
              </a:ext>
            </a:extLst>
          </p:cNvPr>
          <p:cNvSpPr/>
          <p:nvPr/>
        </p:nvSpPr>
        <p:spPr>
          <a:xfrm rot="5400000" flipH="1">
            <a:off x="6285913" y="5509193"/>
            <a:ext cx="290286" cy="250247"/>
          </a:xfrm>
          <a:prstGeom prs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57683924"/>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3574041"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安全环境活动告知板</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6" name="图片" descr="\\Awtjfs1\atj\Tianjin\製造部\100.安全環境\【个人文件夹】\王悦\労働組合推薦枠ー優秀班組\照片\IMG_4940.JPG">
            <a:extLst>
              <a:ext uri="{FF2B5EF4-FFF2-40B4-BE49-F238E27FC236}">
                <a16:creationId xmlns:a16="http://schemas.microsoft.com/office/drawing/2014/main" id="{96F505BB-EEE4-48F9-9295-174F44B2A34E}"/>
              </a:ext>
            </a:extLst>
          </p:cNvPr>
          <p:cNvPicPr/>
          <p:nvPr/>
        </p:nvPicPr>
        <p:blipFill>
          <a:blip r:embed="rId3" cstate="print"/>
          <a:stretch>
            <a:fillRect/>
          </a:stretch>
        </p:blipFill>
        <p:spPr>
          <a:xfrm>
            <a:off x="610451" y="1381476"/>
            <a:ext cx="6187589" cy="4685495"/>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sp>
        <p:nvSpPr>
          <p:cNvPr id="17" name="右箭头">
            <a:extLst>
              <a:ext uri="{FF2B5EF4-FFF2-40B4-BE49-F238E27FC236}">
                <a16:creationId xmlns:a16="http://schemas.microsoft.com/office/drawing/2014/main" id="{E2B60695-2102-4A92-B982-3E7BF8970E46}"/>
              </a:ext>
            </a:extLst>
          </p:cNvPr>
          <p:cNvSpPr/>
          <p:nvPr/>
        </p:nvSpPr>
        <p:spPr>
          <a:xfrm>
            <a:off x="7070165" y="2902241"/>
            <a:ext cx="1889303" cy="1053516"/>
          </a:xfrm>
          <a:prstGeom prst="rightArrow">
            <a:avLst>
              <a:gd name="adj1" fmla="val 50000"/>
              <a:gd name="adj2" fmla="val 48743"/>
            </a:avLst>
          </a:prstGeom>
          <a:solidFill>
            <a:srgbClr val="FF5D5D"/>
          </a:solidFill>
          <a:ln w="9525" cap="flat" cmpd="sng">
            <a:noFill/>
            <a:prstDash val="solid"/>
            <a:round/>
          </a:ln>
          <a:effectLst/>
        </p:spPr>
      </p:sp>
      <p:sp>
        <p:nvSpPr>
          <p:cNvPr id="18" name="矩形">
            <a:extLst>
              <a:ext uri="{FF2B5EF4-FFF2-40B4-BE49-F238E27FC236}">
                <a16:creationId xmlns:a16="http://schemas.microsoft.com/office/drawing/2014/main" id="{4F978958-F2CB-410E-8230-6E5CD8139F7F}"/>
              </a:ext>
            </a:extLst>
          </p:cNvPr>
          <p:cNvSpPr/>
          <p:nvPr/>
        </p:nvSpPr>
        <p:spPr>
          <a:xfrm>
            <a:off x="9231593" y="1814342"/>
            <a:ext cx="1973436" cy="523220"/>
          </a:xfrm>
          <a:prstGeom prst="rect">
            <a:avLst/>
          </a:prstGeom>
          <a:solidFill>
            <a:srgbClr val="004B7D"/>
          </a:solidFill>
          <a:ln w="9525" cap="flat" cmpd="sng">
            <a:noFill/>
            <a:prstDash val="solid"/>
            <a:round/>
          </a:ln>
          <a:effectLst/>
        </p:spPr>
        <p:txBody>
          <a:bodyPr vert="horz" wrap="square" lIns="91440" tIns="45720" rIns="91440" bIns="45720" anchor="t" anchorCtr="0">
            <a:spAutoFit/>
          </a:bodyPr>
          <a:lstStyle>
            <a:lvl1pPr/>
            <a:lvl2pPr/>
            <a:lvl3pPr/>
            <a:lvl4pPr/>
            <a:lvl5pPr/>
            <a:lvl6pPr/>
            <a:lvl7pPr/>
            <a:lvl8pPr/>
            <a:lvl9pPr/>
          </a:lstStyle>
          <a:p>
            <a:pPr algn="ctr">
              <a:lnSpc>
                <a:spcPts val="3600"/>
              </a:lnSpc>
              <a:spcBef>
                <a:spcPts val="0"/>
              </a:spcBef>
              <a:spcAft>
                <a:spcPts val="0"/>
              </a:spcAft>
            </a:pPr>
            <a:r>
              <a:rPr lang="zh-CN" altLang="en-US" sz="28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可视化</a:t>
            </a:r>
            <a:endParaRPr lang="en-US" altLang="zh-CN" sz="28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21" name="矩形">
            <a:extLst>
              <a:ext uri="{FF2B5EF4-FFF2-40B4-BE49-F238E27FC236}">
                <a16:creationId xmlns:a16="http://schemas.microsoft.com/office/drawing/2014/main" id="{21D07608-FBD9-4EB7-BB60-01367417B853}"/>
              </a:ext>
            </a:extLst>
          </p:cNvPr>
          <p:cNvSpPr/>
          <p:nvPr/>
        </p:nvSpPr>
        <p:spPr>
          <a:xfrm>
            <a:off x="9231593" y="3251143"/>
            <a:ext cx="1973436" cy="523220"/>
          </a:xfrm>
          <a:prstGeom prst="rect">
            <a:avLst/>
          </a:prstGeom>
          <a:solidFill>
            <a:srgbClr val="004B7D"/>
          </a:solidFill>
          <a:ln w="9525" cap="flat" cmpd="sng">
            <a:noFill/>
            <a:prstDash val="solid"/>
            <a:round/>
          </a:ln>
          <a:effectLst/>
        </p:spPr>
        <p:txBody>
          <a:bodyPr vert="horz" wrap="square" lIns="91440" tIns="45720" rIns="91440" bIns="45720" anchor="t" anchorCtr="0">
            <a:spAutoFit/>
          </a:bodyPr>
          <a:lstStyle>
            <a:lvl1pPr/>
            <a:lvl2pPr/>
            <a:lvl3pPr/>
            <a:lvl4pPr/>
            <a:lvl5pPr/>
            <a:lvl6pPr/>
            <a:lvl7pPr/>
            <a:lvl8pPr/>
            <a:lvl9pPr/>
          </a:lstStyle>
          <a:p>
            <a:pPr algn="ctr">
              <a:lnSpc>
                <a:spcPts val="3600"/>
              </a:lnSpc>
              <a:spcBef>
                <a:spcPts val="0"/>
              </a:spcBef>
              <a:spcAft>
                <a:spcPts val="0"/>
              </a:spcAft>
            </a:pPr>
            <a:r>
              <a:rPr lang="zh-CN" altLang="en-US" sz="280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信息化</a:t>
            </a:r>
          </a:p>
        </p:txBody>
      </p:sp>
      <p:sp>
        <p:nvSpPr>
          <p:cNvPr id="22" name="矩形">
            <a:extLst>
              <a:ext uri="{FF2B5EF4-FFF2-40B4-BE49-F238E27FC236}">
                <a16:creationId xmlns:a16="http://schemas.microsoft.com/office/drawing/2014/main" id="{04B2D639-F123-4469-896A-60D59D498588}"/>
              </a:ext>
            </a:extLst>
          </p:cNvPr>
          <p:cNvSpPr/>
          <p:nvPr/>
        </p:nvSpPr>
        <p:spPr>
          <a:xfrm>
            <a:off x="9231593" y="4687944"/>
            <a:ext cx="1973436" cy="523220"/>
          </a:xfrm>
          <a:prstGeom prst="rect">
            <a:avLst/>
          </a:prstGeom>
          <a:solidFill>
            <a:srgbClr val="004B7D"/>
          </a:solidFill>
          <a:ln w="9525" cap="flat" cmpd="sng">
            <a:noFill/>
            <a:prstDash val="solid"/>
            <a:round/>
          </a:ln>
          <a:effectLst/>
        </p:spPr>
        <p:txBody>
          <a:bodyPr vert="horz" wrap="square" lIns="91440" tIns="45720" rIns="91440" bIns="45720" anchor="t" anchorCtr="0">
            <a:spAutoFit/>
          </a:bodyPr>
          <a:lstStyle>
            <a:lvl1pPr/>
            <a:lvl2pPr/>
            <a:lvl3pPr/>
            <a:lvl4pPr/>
            <a:lvl5pPr/>
            <a:lvl6pPr/>
            <a:lvl7pPr/>
            <a:lvl8pPr/>
            <a:lvl9pPr/>
          </a:lstStyle>
          <a:p>
            <a:pPr algn="ctr">
              <a:lnSpc>
                <a:spcPts val="3600"/>
              </a:lnSpc>
              <a:spcBef>
                <a:spcPts val="0"/>
              </a:spcBef>
              <a:spcAft>
                <a:spcPts val="0"/>
              </a:spcAft>
            </a:pPr>
            <a:r>
              <a:rPr lang="zh-CN" altLang="en-US" sz="280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标准化</a:t>
            </a:r>
          </a:p>
        </p:txBody>
      </p:sp>
      <p:sp>
        <p:nvSpPr>
          <p:cNvPr id="3" name="矩形 2">
            <a:extLst>
              <a:ext uri="{FF2B5EF4-FFF2-40B4-BE49-F238E27FC236}">
                <a16:creationId xmlns:a16="http://schemas.microsoft.com/office/drawing/2014/main" id="{A977F9B6-3A9A-4530-BE1D-CB69C4CDC11B}"/>
              </a:ext>
            </a:extLst>
          </p:cNvPr>
          <p:cNvSpPr/>
          <p:nvPr/>
        </p:nvSpPr>
        <p:spPr>
          <a:xfrm>
            <a:off x="7070165" y="5649750"/>
            <a:ext cx="4724755" cy="400110"/>
          </a:xfrm>
          <a:prstGeom prst="rect">
            <a:avLst/>
          </a:prstGeom>
          <a:noFill/>
        </p:spPr>
        <p:txBody>
          <a:bodyPr wrap="square">
            <a:spAutoFit/>
          </a:bodyPr>
          <a:lstStyle/>
          <a:p>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抓好安全教育学习</a:t>
            </a:r>
            <a:r>
              <a:rPr lang="en-US" altLang="zh-CN"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20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夯实安全生产基础</a:t>
            </a:r>
            <a:endParaRPr lang="zh-CN" altLang="en-US" sz="2000" b="1" dirty="0">
              <a:solidFill>
                <a:srgbClr val="004B7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1505869"/>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5595032"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安全未遂报告和危险预知训练</a:t>
            </a:r>
            <a:r>
              <a:rPr lang="en-US" altLang="zh-CN" kern="0" dirty="0">
                <a:solidFill>
                  <a:srgbClr val="595959"/>
                </a:solidFill>
                <a:latin typeface="微软雅黑" panose="020B0503020204020204" pitchFamily="34" charset="-122"/>
                <a:ea typeface="微软雅黑" panose="020B0503020204020204" pitchFamily="34" charset="-122"/>
              </a:rPr>
              <a:t>KYT</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4" name="图片" descr="\\Awtjfs1\atj\Tianjin\製造部\100.安全環境\【个人文件夹】\王悦\労働組合推薦枠ー優秀班組\照片\IMG_0687.JPG">
            <a:extLst>
              <a:ext uri="{FF2B5EF4-FFF2-40B4-BE49-F238E27FC236}">
                <a16:creationId xmlns:a16="http://schemas.microsoft.com/office/drawing/2014/main" id="{268F45DD-02F2-4A91-837B-F61B0B3C10A8}"/>
              </a:ext>
            </a:extLst>
          </p:cNvPr>
          <p:cNvPicPr>
            <a:picLocks noChangeAspect="1"/>
          </p:cNvPicPr>
          <p:nvPr/>
        </p:nvPicPr>
        <p:blipFill>
          <a:blip r:embed="rId3" cstate="print"/>
          <a:srcRect t="10012"/>
          <a:stretch>
            <a:fillRect/>
          </a:stretch>
        </p:blipFill>
        <p:spPr>
          <a:xfrm>
            <a:off x="1529770" y="1311957"/>
            <a:ext cx="3490606" cy="2355879"/>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pic>
        <p:nvPicPr>
          <p:cNvPr id="15" name="图片" descr="\\Awtjfs1\atj\Tianjin\製造部\100.安全環境\【个人文件夹】\王悦\労働組合推薦枠ー優秀班組\照片\IMG_0688.JPG">
            <a:extLst>
              <a:ext uri="{FF2B5EF4-FFF2-40B4-BE49-F238E27FC236}">
                <a16:creationId xmlns:a16="http://schemas.microsoft.com/office/drawing/2014/main" id="{C8F01452-C07E-4948-A529-7665129B7070}"/>
              </a:ext>
            </a:extLst>
          </p:cNvPr>
          <p:cNvPicPr>
            <a:picLocks noChangeAspect="1"/>
          </p:cNvPicPr>
          <p:nvPr/>
        </p:nvPicPr>
        <p:blipFill>
          <a:blip r:embed="rId4" cstate="print"/>
          <a:srcRect l="-3314" t="6955" r="3314" b="10983"/>
          <a:stretch>
            <a:fillRect/>
          </a:stretch>
        </p:blipFill>
        <p:spPr>
          <a:xfrm>
            <a:off x="6983542" y="1311957"/>
            <a:ext cx="3730539" cy="2355879"/>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pic>
        <p:nvPicPr>
          <p:cNvPr id="19" name="图片" descr="\\Awtjfs1\atj\Tianjin\製造部\100.安全環境\【个人文件夹】\王悦\労働組合推薦枠ー優秀班組\照片\IMG_0689.JPG">
            <a:extLst>
              <a:ext uri="{FF2B5EF4-FFF2-40B4-BE49-F238E27FC236}">
                <a16:creationId xmlns:a16="http://schemas.microsoft.com/office/drawing/2014/main" id="{DAD573AE-08B6-4EB4-85D6-64DE10A2EFC8}"/>
              </a:ext>
            </a:extLst>
          </p:cNvPr>
          <p:cNvPicPr>
            <a:picLocks noChangeAspect="1"/>
          </p:cNvPicPr>
          <p:nvPr/>
        </p:nvPicPr>
        <p:blipFill>
          <a:blip r:embed="rId5" cstate="print"/>
          <a:stretch>
            <a:fillRect/>
          </a:stretch>
        </p:blipFill>
        <p:spPr>
          <a:xfrm>
            <a:off x="1529769" y="3915036"/>
            <a:ext cx="3490607" cy="2500122"/>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pic>
        <p:nvPicPr>
          <p:cNvPr id="20" name="图片" descr="\\Awtjfs1\atj\Tianjin\製造部\100.安全環境\【个人文件夹】\王悦\労働組合推薦枠ー優秀班組\照片\IMG_0690.JPG">
            <a:extLst>
              <a:ext uri="{FF2B5EF4-FFF2-40B4-BE49-F238E27FC236}">
                <a16:creationId xmlns:a16="http://schemas.microsoft.com/office/drawing/2014/main" id="{895B8738-85D6-4277-BA4B-7F356AAA2594}"/>
              </a:ext>
            </a:extLst>
          </p:cNvPr>
          <p:cNvPicPr>
            <a:picLocks noChangeAspect="1"/>
          </p:cNvPicPr>
          <p:nvPr/>
        </p:nvPicPr>
        <p:blipFill>
          <a:blip r:embed="rId6" cstate="print"/>
          <a:srcRect t="10165" r="12279" b="3502"/>
          <a:stretch>
            <a:fillRect/>
          </a:stretch>
        </p:blipFill>
        <p:spPr>
          <a:xfrm>
            <a:off x="6983542" y="3915038"/>
            <a:ext cx="3730539" cy="2500121"/>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8579885"/>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5595032"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安全会议和安全提案活动</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2" name="图片" descr="\\Awtjfs1\atj\Tianjin\製造部\100.安全環境\【个人文件夹】\王悦\労働組合推薦枠ー優秀班組\照片\IMG_0686.JPG">
            <a:extLst>
              <a:ext uri="{FF2B5EF4-FFF2-40B4-BE49-F238E27FC236}">
                <a16:creationId xmlns:a16="http://schemas.microsoft.com/office/drawing/2014/main" id="{7E8751EE-79CE-433C-AD64-8C4BEE0709F7}"/>
              </a:ext>
            </a:extLst>
          </p:cNvPr>
          <p:cNvPicPr>
            <a:picLocks noChangeAspect="1"/>
          </p:cNvPicPr>
          <p:nvPr/>
        </p:nvPicPr>
        <p:blipFill>
          <a:blip r:embed="rId3" cstate="print"/>
          <a:srcRect l="10819"/>
          <a:stretch>
            <a:fillRect/>
          </a:stretch>
        </p:blipFill>
        <p:spPr>
          <a:xfrm>
            <a:off x="2751364" y="2134910"/>
            <a:ext cx="6689271" cy="3933415"/>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C5223D8A-B789-4B27-A95C-EF3BF1264CF0}"/>
              </a:ext>
            </a:extLst>
          </p:cNvPr>
          <p:cNvSpPr/>
          <p:nvPr/>
        </p:nvSpPr>
        <p:spPr>
          <a:xfrm>
            <a:off x="3635562" y="1340194"/>
            <a:ext cx="5298245" cy="369332"/>
          </a:xfrm>
          <a:prstGeom prst="rect">
            <a:avLst/>
          </a:prstGeom>
        </p:spPr>
        <p:txBody>
          <a:bodyPr wrap="none">
            <a:spAutoFit/>
          </a:bodyPr>
          <a:lstStyle/>
          <a:p>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做好日常安全管理工作，将隐患消灭在萌芽状态。</a:t>
            </a:r>
            <a:endParaRPr lang="zh-CN" altLang="en-US" dirty="0">
              <a:solidFill>
                <a:srgbClr val="004B7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5947792"/>
      </p:ext>
    </p:extLst>
  </p:cSld>
  <p:clrMapOvr>
    <a:masterClrMapping/>
  </p:clrMapOvr>
  <mc:AlternateContent xmlns:mc="http://schemas.openxmlformats.org/markup-compatibility/2006" xmlns:p14="http://schemas.microsoft.com/office/powerpoint/2010/main">
    <mc:Choice Requires="p14">
      <p:transition spd="slow" p14:dur="2000" advTm="15912">
        <p14:prism isContent="1"/>
      </p:transition>
    </mc:Choice>
    <mc:Fallback xmlns="">
      <p:transition spd="slow" advTm="15912">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2B19B3B-C82A-43CB-B8EA-AE80ECADDE96}"/>
              </a:ext>
            </a:extLst>
          </p:cNvPr>
          <p:cNvSpPr/>
          <p:nvPr/>
        </p:nvSpPr>
        <p:spPr>
          <a:xfrm>
            <a:off x="932456" y="1115477"/>
            <a:ext cx="10519815" cy="984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23"/>
          <p:cNvSpPr txBox="1"/>
          <p:nvPr/>
        </p:nvSpPr>
        <p:spPr>
          <a:xfrm>
            <a:off x="2271711" y="391626"/>
            <a:ext cx="5595032"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认真落实设备安全隐患管理</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0" name="图片" descr="\\Awtjfs1\atj\Tianjin\製造部\100.安全環境\【个人文件夹】\王悦\労働組合推薦枠ー優秀班組\照片\IMG_4941.JPG">
            <a:extLst>
              <a:ext uri="{FF2B5EF4-FFF2-40B4-BE49-F238E27FC236}">
                <a16:creationId xmlns:a16="http://schemas.microsoft.com/office/drawing/2014/main" id="{852998CA-5FDD-4ACA-90EF-2DD438B63ED6}"/>
              </a:ext>
            </a:extLst>
          </p:cNvPr>
          <p:cNvPicPr>
            <a:picLocks noChangeAspect="1"/>
          </p:cNvPicPr>
          <p:nvPr/>
        </p:nvPicPr>
        <p:blipFill>
          <a:blip r:embed="rId3" cstate="print"/>
          <a:srcRect l="13909" t="14122" r="5375" b="9822"/>
          <a:stretch>
            <a:fillRect/>
          </a:stretch>
        </p:blipFill>
        <p:spPr>
          <a:xfrm rot="5400000">
            <a:off x="1353788" y="2476849"/>
            <a:ext cx="4239560" cy="3887598"/>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1" name="图片" descr="\\Awtjfs1\atj\Tianjin\製造部\100.安全環境\【个人文件夹】\王悦\労働組合推薦枠ー優秀班組\照片\IMG_4951.JPG">
            <a:extLst>
              <a:ext uri="{FF2B5EF4-FFF2-40B4-BE49-F238E27FC236}">
                <a16:creationId xmlns:a16="http://schemas.microsoft.com/office/drawing/2014/main" id="{62218CE1-EA21-4CED-B969-1DF1BF47D25C}"/>
              </a:ext>
            </a:extLst>
          </p:cNvPr>
          <p:cNvPicPr>
            <a:picLocks noChangeAspect="1"/>
          </p:cNvPicPr>
          <p:nvPr/>
        </p:nvPicPr>
        <p:blipFill>
          <a:blip r:embed="rId4" cstate="print"/>
          <a:srcRect t="8240" b="20323"/>
          <a:stretch>
            <a:fillRect/>
          </a:stretch>
        </p:blipFill>
        <p:spPr>
          <a:xfrm>
            <a:off x="6096000" y="2278268"/>
            <a:ext cx="3887597" cy="1967242"/>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3" name="图片" descr="\\Awtjfs1\atj\Tianjin\製造部\100.安全環境\【个人文件夹】\王悦\労働組合推薦枠ー優秀班組\照片\IMG_4943.JPG">
            <a:extLst>
              <a:ext uri="{FF2B5EF4-FFF2-40B4-BE49-F238E27FC236}">
                <a16:creationId xmlns:a16="http://schemas.microsoft.com/office/drawing/2014/main" id="{EB1968FE-6B99-4D24-BAD9-90A19D61AB75}"/>
              </a:ext>
            </a:extLst>
          </p:cNvPr>
          <p:cNvPicPr>
            <a:picLocks noChangeAspect="1"/>
          </p:cNvPicPr>
          <p:nvPr/>
        </p:nvPicPr>
        <p:blipFill>
          <a:blip r:embed="rId5" cstate="print"/>
          <a:srcRect t="22668" b="21892"/>
          <a:stretch>
            <a:fillRect/>
          </a:stretch>
        </p:blipFill>
        <p:spPr>
          <a:xfrm>
            <a:off x="6095999" y="4521334"/>
            <a:ext cx="3887598" cy="2019094"/>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
        <p:nvSpPr>
          <p:cNvPr id="14" name="TextBox 23">
            <a:extLst>
              <a:ext uri="{FF2B5EF4-FFF2-40B4-BE49-F238E27FC236}">
                <a16:creationId xmlns:a16="http://schemas.microsoft.com/office/drawing/2014/main" id="{65075E45-E52B-47F5-A79C-FED023232E47}"/>
              </a:ext>
            </a:extLst>
          </p:cNvPr>
          <p:cNvSpPr txBox="1"/>
          <p:nvPr/>
        </p:nvSpPr>
        <p:spPr>
          <a:xfrm>
            <a:off x="1042499" y="1205760"/>
            <a:ext cx="10519815" cy="80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lnSpc>
                <a:spcPts val="2900"/>
              </a:lnSpc>
              <a:defRPr/>
            </a:pPr>
            <a:r>
              <a:rPr lang="zh-CN" altLang="en-US" sz="1800" kern="0" dirty="0">
                <a:solidFill>
                  <a:srgbClr val="004B7D"/>
                </a:solidFill>
                <a:latin typeface="微软雅黑" panose="020B0503020204020204" pitchFamily="34" charset="-122"/>
                <a:ea typeface="微软雅黑" panose="020B0503020204020204" pitchFamily="34" charset="-122"/>
              </a:rPr>
              <a:t>保全改善系人员</a:t>
            </a:r>
            <a:r>
              <a:rPr lang="zh-CN" altLang="en-US" sz="1800" b="0" kern="0" dirty="0">
                <a:solidFill>
                  <a:schemeClr val="tx1">
                    <a:lumMod val="75000"/>
                    <a:lumOff val="25000"/>
                  </a:schemeClr>
                </a:solidFill>
                <a:latin typeface="微软雅黑" panose="020B0503020204020204" pitchFamily="34" charset="-122"/>
                <a:ea typeface="微软雅黑" panose="020B0503020204020204" pitchFamily="34" charset="-122"/>
              </a:rPr>
              <a:t>每天都安排专人对现场的设备进行巡检，排查隐患，并及时处理在巡查过程中以及各部门发现的安全隐患。</a:t>
            </a:r>
            <a:r>
              <a:rPr lang="zh-CN" altLang="en-US" sz="1800" kern="0" dirty="0">
                <a:solidFill>
                  <a:srgbClr val="004B7D"/>
                </a:solidFill>
                <a:latin typeface="微软雅黑" panose="020B0503020204020204" pitchFamily="34" charset="-122"/>
                <a:ea typeface="微软雅黑" panose="020B0503020204020204" pitchFamily="34" charset="-122"/>
              </a:rPr>
              <a:t>并对隐患处理进行监督和记录。</a:t>
            </a:r>
          </a:p>
        </p:txBody>
      </p:sp>
    </p:spTree>
    <p:extLst>
      <p:ext uri="{BB962C8B-B14F-4D97-AF65-F5344CB8AC3E}">
        <p14:creationId xmlns:p14="http://schemas.microsoft.com/office/powerpoint/2010/main" val="672870558"/>
      </p:ext>
    </p:extLst>
  </p:cSld>
  <p:clrMapOvr>
    <a:masterClrMapping/>
  </p:clrMapOvr>
  <mc:AlternateContent xmlns:mc="http://schemas.openxmlformats.org/markup-compatibility/2006" xmlns:p14="http://schemas.microsoft.com/office/powerpoint/2010/main">
    <mc:Choice Requires="p14">
      <p:transition spd="slow" p14:dur="2000" advTm="15912">
        <p14:prism isContent="1"/>
      </p:transition>
    </mc:Choice>
    <mc:Fallback xmlns="">
      <p:transition spd="slow" advTm="15912">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4579032"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其他工厂安全事故展开教育</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5" name="图片" descr="\\Awtjfs1\atj\Tianjin\製造部\100.安全環境\【个人文件夹】\王悦\労働組合推薦枠ー優秀班組\照片\IMG_4950.JPG">
            <a:extLst>
              <a:ext uri="{FF2B5EF4-FFF2-40B4-BE49-F238E27FC236}">
                <a16:creationId xmlns:a16="http://schemas.microsoft.com/office/drawing/2014/main" id="{7A14E818-7B42-4A5A-A4FD-2C24D696978E}"/>
              </a:ext>
            </a:extLst>
          </p:cNvPr>
          <p:cNvPicPr>
            <a:picLocks noChangeAspect="1"/>
          </p:cNvPicPr>
          <p:nvPr/>
        </p:nvPicPr>
        <p:blipFill>
          <a:blip r:embed="rId3" cstate="print"/>
          <a:srcRect l="4150" t="7642" r="7055" b="6142"/>
          <a:stretch>
            <a:fillRect/>
          </a:stretch>
        </p:blipFill>
        <p:spPr>
          <a:xfrm rot="5400000">
            <a:off x="613858" y="1794418"/>
            <a:ext cx="4749187" cy="4368163"/>
          </a:xfrm>
          <a:prstGeom prst="rect">
            <a:avLst/>
          </a:prstGeom>
          <a:noFill/>
          <a:ln w="50800" cap="flat" cmpd="sng">
            <a:solidFill>
              <a:schemeClr val="bg1"/>
            </a:solidFill>
            <a:prstDash val="solid"/>
            <a:round/>
          </a:ln>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2BFEBFB6-74AC-44C2-A8B4-CDDA96800149}"/>
              </a:ext>
            </a:extLst>
          </p:cNvPr>
          <p:cNvSpPr/>
          <p:nvPr/>
        </p:nvSpPr>
        <p:spPr>
          <a:xfrm>
            <a:off x="5486401" y="1589392"/>
            <a:ext cx="6096000" cy="1648130"/>
          </a:xfrm>
          <a:prstGeom prst="rect">
            <a:avLst/>
          </a:prstGeom>
          <a:solidFill>
            <a:schemeClr val="bg1">
              <a:lumMod val="85000"/>
            </a:schemeClr>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7E0ADDB-32D9-46F1-892E-F09161B20CD4}"/>
              </a:ext>
            </a:extLst>
          </p:cNvPr>
          <p:cNvSpPr/>
          <p:nvPr/>
        </p:nvSpPr>
        <p:spPr>
          <a:xfrm>
            <a:off x="5646057" y="1786779"/>
            <a:ext cx="5936344" cy="1253356"/>
          </a:xfrm>
          <a:prstGeom prst="rect">
            <a:avLst/>
          </a:prstGeom>
        </p:spPr>
        <p:txBody>
          <a:bodyPr wrap="square">
            <a:spAutoFit/>
          </a:bodyPr>
          <a:lstStyle/>
          <a:p>
            <a:pPr marL="285750" indent="-285750">
              <a:lnSpc>
                <a:spcPts val="2300"/>
              </a:lnSpc>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本着</a:t>
            </a:r>
            <a:r>
              <a:rPr lang="zh-CN" altLang="en-US"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“别人得病，咱们吃药”</a:t>
            </a: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的原则，对于集团其他工厂或者周边其他公司发生的安全事故在班组内展开教育。</a:t>
            </a:r>
            <a:endParaRPr lang="en-US" altLang="zh-CN" dirty="0">
              <a:solidFill>
                <a:srgbClr val="000000"/>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300"/>
              </a:lnSpc>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cs typeface="Lucida Sans Unicode" panose="020B0602030504020204" charset="0"/>
              </a:rPr>
              <a:t>吸取事故教训，防止类似事故的发生。</a:t>
            </a:r>
          </a:p>
        </p:txBody>
      </p:sp>
      <p:pic>
        <p:nvPicPr>
          <p:cNvPr id="26626" name="Picture 2" descr="https://timgsa.baidu.com/timg?image&amp;quality=80&amp;size=b9999_10000&amp;sec=1524406228297&amp;di=0370942b7b6a70d57fda0ae22c24c180&amp;imgtype=0&amp;src=http%3A%2F%2Fwww.xadckj.com%2FUploadCenter%2Fnews%2FUploadPic%2Fimage%2F20150409%2F20150409085477607760.jpg">
            <a:extLst>
              <a:ext uri="{FF2B5EF4-FFF2-40B4-BE49-F238E27FC236}">
                <a16:creationId xmlns:a16="http://schemas.microsoft.com/office/drawing/2014/main" id="{A777A376-33DC-47E5-9E65-D0BA445C78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23" b="13423"/>
          <a:stretch/>
        </p:blipFill>
        <p:spPr bwMode="auto">
          <a:xfrm>
            <a:off x="5486400" y="3620480"/>
            <a:ext cx="6095999" cy="2718100"/>
          </a:xfrm>
          <a:prstGeom prst="rect">
            <a:avLst/>
          </a:prstGeom>
          <a:noFill/>
          <a:ln w="508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62890"/>
      </p:ext>
    </p:extLst>
  </p:cSld>
  <p:clrMapOvr>
    <a:masterClrMapping/>
  </p:clrMapOvr>
  <mc:AlternateContent xmlns:mc="http://schemas.openxmlformats.org/markup-compatibility/2006" xmlns:p14="http://schemas.microsoft.com/office/powerpoint/2010/main">
    <mc:Choice Requires="p14">
      <p:transition spd="slow" p14:dur="2000" advTm="15912">
        <p14:prism isContent="1"/>
      </p:transition>
    </mc:Choice>
    <mc:Fallback xmlns="">
      <p:transition spd="slow" advTm="15912">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4579032"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班组安全活动</a:t>
            </a:r>
            <a:r>
              <a:rPr lang="en-US" altLang="zh-CN" kern="0" dirty="0">
                <a:solidFill>
                  <a:srgbClr val="595959"/>
                </a:solidFill>
                <a:latin typeface="微软雅黑" panose="020B0503020204020204" pitchFamily="34" charset="-122"/>
                <a:ea typeface="微软雅黑" panose="020B0503020204020204" pitchFamily="34" charset="-122"/>
              </a:rPr>
              <a:t>—</a:t>
            </a:r>
            <a:r>
              <a:rPr lang="zh-CN" altLang="en-US" kern="0" dirty="0">
                <a:solidFill>
                  <a:srgbClr val="595959"/>
                </a:solidFill>
                <a:latin typeface="微软雅黑" panose="020B0503020204020204" pitchFamily="34" charset="-122"/>
                <a:ea typeface="微软雅黑" panose="020B0503020204020204" pitchFamily="34" charset="-122"/>
              </a:rPr>
              <a:t>叉车比赛 </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12" name="图片" descr="C:\Users\iu2577\Desktop\安全文化素材照片\DSCN0922.JPG">
            <a:extLst>
              <a:ext uri="{FF2B5EF4-FFF2-40B4-BE49-F238E27FC236}">
                <a16:creationId xmlns:a16="http://schemas.microsoft.com/office/drawing/2014/main" id="{A67A5787-7707-4250-92A5-1B7724080660}"/>
              </a:ext>
            </a:extLst>
          </p:cNvPr>
          <p:cNvPicPr>
            <a:picLocks noChangeAspect="1"/>
          </p:cNvPicPr>
          <p:nvPr/>
        </p:nvPicPr>
        <p:blipFill>
          <a:blip r:embed="rId3" cstate="print"/>
          <a:stretch>
            <a:fillRect/>
          </a:stretch>
        </p:blipFill>
        <p:spPr>
          <a:xfrm>
            <a:off x="1031518" y="1479208"/>
            <a:ext cx="2291866" cy="171889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3" name="图片" descr="C:\Users\iu2577\Desktop\安全文化素材照片\IMG_3622.JPG">
            <a:extLst>
              <a:ext uri="{FF2B5EF4-FFF2-40B4-BE49-F238E27FC236}">
                <a16:creationId xmlns:a16="http://schemas.microsoft.com/office/drawing/2014/main" id="{2DC10506-5CC6-46EA-A5BC-AB10CC47585E}"/>
              </a:ext>
            </a:extLst>
          </p:cNvPr>
          <p:cNvPicPr>
            <a:picLocks noChangeAspect="1"/>
          </p:cNvPicPr>
          <p:nvPr/>
        </p:nvPicPr>
        <p:blipFill>
          <a:blip r:embed="rId4" cstate="print"/>
          <a:stretch>
            <a:fillRect/>
          </a:stretch>
        </p:blipFill>
        <p:spPr>
          <a:xfrm>
            <a:off x="3762087" y="1479208"/>
            <a:ext cx="2292099" cy="171889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4" name="图片" descr="C:\Users\iu2577\Desktop\安全文化素材照片\DSCN0969.JPG">
            <a:extLst>
              <a:ext uri="{FF2B5EF4-FFF2-40B4-BE49-F238E27FC236}">
                <a16:creationId xmlns:a16="http://schemas.microsoft.com/office/drawing/2014/main" id="{1AC0BF6E-194E-4AB4-9589-98DE0D334CA6}"/>
              </a:ext>
            </a:extLst>
          </p:cNvPr>
          <p:cNvPicPr>
            <a:picLocks noChangeAspect="1"/>
          </p:cNvPicPr>
          <p:nvPr/>
        </p:nvPicPr>
        <p:blipFill>
          <a:blip r:embed="rId5" cstate="print"/>
          <a:stretch>
            <a:fillRect/>
          </a:stretch>
        </p:blipFill>
        <p:spPr>
          <a:xfrm>
            <a:off x="6412299" y="1479208"/>
            <a:ext cx="2291867" cy="171889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6" name="图片" descr="C:\Users\iu2577\Desktop\安全文化素材照片\DSCN0932.JPG">
            <a:extLst>
              <a:ext uri="{FF2B5EF4-FFF2-40B4-BE49-F238E27FC236}">
                <a16:creationId xmlns:a16="http://schemas.microsoft.com/office/drawing/2014/main" id="{4BD3CB54-20C7-4557-AE18-DCEAFE6248A8}"/>
              </a:ext>
            </a:extLst>
          </p:cNvPr>
          <p:cNvPicPr>
            <a:picLocks noChangeAspect="1"/>
          </p:cNvPicPr>
          <p:nvPr/>
        </p:nvPicPr>
        <p:blipFill>
          <a:blip r:embed="rId6" cstate="print"/>
          <a:stretch>
            <a:fillRect/>
          </a:stretch>
        </p:blipFill>
        <p:spPr>
          <a:xfrm>
            <a:off x="1031518" y="3942403"/>
            <a:ext cx="2291866" cy="171889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7" name="图片" descr="C:\Users\iu2577\Desktop\安全文化素材照片\DSCN0934.JPG">
            <a:extLst>
              <a:ext uri="{FF2B5EF4-FFF2-40B4-BE49-F238E27FC236}">
                <a16:creationId xmlns:a16="http://schemas.microsoft.com/office/drawing/2014/main" id="{8C4869E6-99AE-4820-9320-A186FC5ABBED}"/>
              </a:ext>
            </a:extLst>
          </p:cNvPr>
          <p:cNvPicPr>
            <a:picLocks noChangeAspect="1"/>
          </p:cNvPicPr>
          <p:nvPr/>
        </p:nvPicPr>
        <p:blipFill>
          <a:blip r:embed="rId7" cstate="print"/>
          <a:stretch>
            <a:fillRect/>
          </a:stretch>
        </p:blipFill>
        <p:spPr>
          <a:xfrm>
            <a:off x="3708081" y="3949290"/>
            <a:ext cx="2346104" cy="1759578"/>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8" name="图片" descr="C:\Users\iu2577\Desktop\安全文化素材照片\DSCN0947.JPG">
            <a:extLst>
              <a:ext uri="{FF2B5EF4-FFF2-40B4-BE49-F238E27FC236}">
                <a16:creationId xmlns:a16="http://schemas.microsoft.com/office/drawing/2014/main" id="{F6B78A13-B957-4CA7-B2CF-98D315C421DF}"/>
              </a:ext>
            </a:extLst>
          </p:cNvPr>
          <p:cNvPicPr>
            <a:picLocks noChangeAspect="1"/>
          </p:cNvPicPr>
          <p:nvPr/>
        </p:nvPicPr>
        <p:blipFill>
          <a:blip r:embed="rId8" cstate="print"/>
          <a:stretch>
            <a:fillRect/>
          </a:stretch>
        </p:blipFill>
        <p:spPr>
          <a:xfrm>
            <a:off x="6412299" y="3951253"/>
            <a:ext cx="2346106" cy="1759578"/>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pic>
        <p:nvPicPr>
          <p:cNvPr id="19" name="图片" descr="C:\Users\iu2577\Desktop\安全文化素材照片\DSCN0950.JPG">
            <a:extLst>
              <a:ext uri="{FF2B5EF4-FFF2-40B4-BE49-F238E27FC236}">
                <a16:creationId xmlns:a16="http://schemas.microsoft.com/office/drawing/2014/main" id="{CE5A5CA6-A889-40C8-BBAF-185F87D8F31B}"/>
              </a:ext>
            </a:extLst>
          </p:cNvPr>
          <p:cNvPicPr>
            <a:picLocks noChangeAspect="1"/>
          </p:cNvPicPr>
          <p:nvPr/>
        </p:nvPicPr>
        <p:blipFill>
          <a:blip r:embed="rId9" cstate="print"/>
          <a:stretch>
            <a:fillRect/>
          </a:stretch>
        </p:blipFill>
        <p:spPr>
          <a:xfrm>
            <a:off x="9107932" y="3949290"/>
            <a:ext cx="2291867" cy="1759578"/>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
        <p:nvSpPr>
          <p:cNvPr id="20" name="矩形">
            <a:extLst>
              <a:ext uri="{FF2B5EF4-FFF2-40B4-BE49-F238E27FC236}">
                <a16:creationId xmlns:a16="http://schemas.microsoft.com/office/drawing/2014/main" id="{187E2EDD-92EA-4872-BE68-A07B1611FE41}"/>
              </a:ext>
            </a:extLst>
          </p:cNvPr>
          <p:cNvSpPr/>
          <p:nvPr/>
        </p:nvSpPr>
        <p:spPr>
          <a:xfrm>
            <a:off x="6910550" y="3405229"/>
            <a:ext cx="1005403"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赛前指导</a:t>
            </a:r>
          </a:p>
        </p:txBody>
      </p:sp>
      <p:sp>
        <p:nvSpPr>
          <p:cNvPr id="21" name="矩形">
            <a:extLst>
              <a:ext uri="{FF2B5EF4-FFF2-40B4-BE49-F238E27FC236}">
                <a16:creationId xmlns:a16="http://schemas.microsoft.com/office/drawing/2014/main" id="{D4D806D7-23E3-4CEE-852A-F8FEC4711BE3}"/>
              </a:ext>
            </a:extLst>
          </p:cNvPr>
          <p:cNvSpPr/>
          <p:nvPr/>
        </p:nvSpPr>
        <p:spPr>
          <a:xfrm>
            <a:off x="4102181" y="3375415"/>
            <a:ext cx="1005403"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赛前讲话</a:t>
            </a:r>
          </a:p>
        </p:txBody>
      </p:sp>
      <p:sp>
        <p:nvSpPr>
          <p:cNvPr id="22" name="矩形">
            <a:extLst>
              <a:ext uri="{FF2B5EF4-FFF2-40B4-BE49-F238E27FC236}">
                <a16:creationId xmlns:a16="http://schemas.microsoft.com/office/drawing/2014/main" id="{58009630-13A9-4EFD-B4F3-EA4AFDE1D79E}"/>
              </a:ext>
            </a:extLst>
          </p:cNvPr>
          <p:cNvSpPr/>
          <p:nvPr/>
        </p:nvSpPr>
        <p:spPr>
          <a:xfrm>
            <a:off x="1154397" y="5916177"/>
            <a:ext cx="1915909"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层层推进</a:t>
            </a:r>
            <a:r>
              <a:rPr lang="en-US" altLang="zh-CN"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插取托盘</a:t>
            </a:r>
          </a:p>
        </p:txBody>
      </p:sp>
      <p:sp>
        <p:nvSpPr>
          <p:cNvPr id="23" name="矩形">
            <a:extLst>
              <a:ext uri="{FF2B5EF4-FFF2-40B4-BE49-F238E27FC236}">
                <a16:creationId xmlns:a16="http://schemas.microsoft.com/office/drawing/2014/main" id="{31ACCB23-6F0D-4E0F-BC3C-7927A69472E8}"/>
              </a:ext>
            </a:extLst>
          </p:cNvPr>
          <p:cNvSpPr/>
          <p:nvPr/>
        </p:nvSpPr>
        <p:spPr>
          <a:xfrm>
            <a:off x="3377635" y="5953694"/>
            <a:ext cx="2941831"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交叉换位</a:t>
            </a:r>
            <a:r>
              <a:rPr lang="en-US" altLang="zh-CN"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将托盘放入指定位置</a:t>
            </a:r>
          </a:p>
        </p:txBody>
      </p:sp>
      <p:sp>
        <p:nvSpPr>
          <p:cNvPr id="24" name="矩形">
            <a:extLst>
              <a:ext uri="{FF2B5EF4-FFF2-40B4-BE49-F238E27FC236}">
                <a16:creationId xmlns:a16="http://schemas.microsoft.com/office/drawing/2014/main" id="{FD3B4F10-0524-4CD2-A3F8-A475340108A8}"/>
              </a:ext>
            </a:extLst>
          </p:cNvPr>
          <p:cNvSpPr/>
          <p:nvPr/>
        </p:nvSpPr>
        <p:spPr>
          <a:xfrm>
            <a:off x="6627397" y="5915990"/>
            <a:ext cx="1915909"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左右逢源</a:t>
            </a:r>
            <a:r>
              <a:rPr lang="en-US" altLang="zh-CN"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a:t>
            </a: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行进绕桩</a:t>
            </a:r>
          </a:p>
        </p:txBody>
      </p:sp>
      <p:sp>
        <p:nvSpPr>
          <p:cNvPr id="25" name="矩形">
            <a:extLst>
              <a:ext uri="{FF2B5EF4-FFF2-40B4-BE49-F238E27FC236}">
                <a16:creationId xmlns:a16="http://schemas.microsoft.com/office/drawing/2014/main" id="{E135471D-5209-4D73-B936-9D7152A5A5DC}"/>
              </a:ext>
            </a:extLst>
          </p:cNvPr>
          <p:cNvSpPr/>
          <p:nvPr/>
        </p:nvSpPr>
        <p:spPr>
          <a:xfrm>
            <a:off x="9603826" y="3429818"/>
            <a:ext cx="1005403"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比赛现场</a:t>
            </a:r>
          </a:p>
        </p:txBody>
      </p:sp>
      <p:sp>
        <p:nvSpPr>
          <p:cNvPr id="26" name="矩形">
            <a:extLst>
              <a:ext uri="{FF2B5EF4-FFF2-40B4-BE49-F238E27FC236}">
                <a16:creationId xmlns:a16="http://schemas.microsoft.com/office/drawing/2014/main" id="{31B872EE-3626-4007-9DF2-AA82FC70EE13}"/>
              </a:ext>
            </a:extLst>
          </p:cNvPr>
          <p:cNvSpPr/>
          <p:nvPr/>
        </p:nvSpPr>
        <p:spPr>
          <a:xfrm>
            <a:off x="9829205" y="5915990"/>
            <a:ext cx="1005403"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篮球投篮</a:t>
            </a:r>
          </a:p>
        </p:txBody>
      </p:sp>
      <p:sp>
        <p:nvSpPr>
          <p:cNvPr id="27" name="矩形">
            <a:extLst>
              <a:ext uri="{FF2B5EF4-FFF2-40B4-BE49-F238E27FC236}">
                <a16:creationId xmlns:a16="http://schemas.microsoft.com/office/drawing/2014/main" id="{27F7E183-84F4-48BD-A8AE-EF49EB2AA414}"/>
              </a:ext>
            </a:extLst>
          </p:cNvPr>
          <p:cNvSpPr/>
          <p:nvPr/>
        </p:nvSpPr>
        <p:spPr>
          <a:xfrm>
            <a:off x="1529769" y="3379924"/>
            <a:ext cx="1005403" cy="338554"/>
          </a:xfrm>
          <a:prstGeom prst="rect">
            <a:avLst/>
          </a:prstGeom>
          <a:noFill/>
          <a:ln w="9525" cap="flat" cmpd="sng">
            <a:noFill/>
            <a:prstDash val="solid"/>
            <a:round/>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16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合影留念</a:t>
            </a:r>
          </a:p>
        </p:txBody>
      </p:sp>
      <p:pic>
        <p:nvPicPr>
          <p:cNvPr id="28" name="图片" descr="C:\Users\iu2577\Desktop\安全文化素材照片\DSCN0928.JPG">
            <a:extLst>
              <a:ext uri="{FF2B5EF4-FFF2-40B4-BE49-F238E27FC236}">
                <a16:creationId xmlns:a16="http://schemas.microsoft.com/office/drawing/2014/main" id="{875986B4-8052-4E8D-8F8D-880CD1A3B068}"/>
              </a:ext>
            </a:extLst>
          </p:cNvPr>
          <p:cNvPicPr>
            <a:picLocks noChangeAspect="1"/>
          </p:cNvPicPr>
          <p:nvPr/>
        </p:nvPicPr>
        <p:blipFill>
          <a:blip r:embed="rId10" cstate="print"/>
          <a:stretch>
            <a:fillRect/>
          </a:stretch>
        </p:blipFill>
        <p:spPr>
          <a:xfrm>
            <a:off x="9018870" y="1479210"/>
            <a:ext cx="2291867" cy="1718899"/>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4317043"/>
      </p:ext>
    </p:extLst>
  </p:cSld>
  <p:clrMapOvr>
    <a:masterClrMapping/>
  </p:clrMapOvr>
  <mc:AlternateContent xmlns:mc="http://schemas.openxmlformats.org/markup-compatibility/2006" xmlns:p14="http://schemas.microsoft.com/office/powerpoint/2010/main">
    <mc:Choice Requires="p14">
      <p:transition spd="slow" p14:dur="2000" advTm="15912">
        <p14:prism isContent="1"/>
      </p:transition>
    </mc:Choice>
    <mc:Fallback xmlns="">
      <p:transition spd="slow" advTm="1591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49"/>
          <p:cNvSpPr txBox="1"/>
          <p:nvPr/>
        </p:nvSpPr>
        <p:spPr>
          <a:xfrm>
            <a:off x="1896773" y="1578760"/>
            <a:ext cx="8398453" cy="913327"/>
          </a:xfrm>
          <a:prstGeom prst="rect">
            <a:avLst/>
          </a:prstGeom>
          <a:noFill/>
        </p:spPr>
        <p:txBody>
          <a:bodyPr wrap="none" rtlCol="0">
            <a:spAutoFit/>
          </a:bodyPr>
          <a:lstStyle>
            <a:defPPr>
              <a:defRPr lang="zh-CN"/>
            </a:defPPr>
            <a:lvl1pPr>
              <a:defRPr sz="4000" b="1">
                <a:solidFill>
                  <a:schemeClr val="bg1"/>
                </a:solidFill>
                <a:latin typeface="微软雅黑" panose="020B0503020204020204" charset="-122"/>
                <a:ea typeface="微软雅黑" panose="020B0503020204020204" charset="-122"/>
              </a:defRPr>
            </a:lvl1pPr>
          </a:lstStyle>
          <a:p>
            <a:r>
              <a:rPr lang="zh-CN" altLang="en-US" sz="5335" dirty="0">
                <a:solidFill>
                  <a:srgbClr val="004B7D"/>
                </a:solidFill>
              </a:rPr>
              <a:t>二、班组长安全管理的职责</a:t>
            </a:r>
          </a:p>
        </p:txBody>
      </p:sp>
      <p:sp>
        <p:nvSpPr>
          <p:cNvPr id="29" name="矩形 28"/>
          <p:cNvSpPr/>
          <p:nvPr/>
        </p:nvSpPr>
        <p:spPr>
          <a:xfrm>
            <a:off x="3635424" y="2967335"/>
            <a:ext cx="849377" cy="480053"/>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BE6C8"/>
              </a:solidFill>
            </a:endParaRPr>
          </a:p>
        </p:txBody>
      </p:sp>
      <p:sp>
        <p:nvSpPr>
          <p:cNvPr id="30" name="矩形 29"/>
          <p:cNvSpPr/>
          <p:nvPr/>
        </p:nvSpPr>
        <p:spPr>
          <a:xfrm>
            <a:off x="3635424" y="4334134"/>
            <a:ext cx="849377" cy="480053"/>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dirty="0">
              <a:solidFill>
                <a:srgbClr val="EBE6C8"/>
              </a:solidFill>
            </a:endParaRPr>
          </a:p>
        </p:txBody>
      </p:sp>
      <p:sp>
        <p:nvSpPr>
          <p:cNvPr id="31" name="矩形 30"/>
          <p:cNvSpPr/>
          <p:nvPr/>
        </p:nvSpPr>
        <p:spPr>
          <a:xfrm>
            <a:off x="3635425" y="3658846"/>
            <a:ext cx="849377" cy="480053"/>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dirty="0">
              <a:solidFill>
                <a:srgbClr val="EBE6C8"/>
              </a:solidFill>
            </a:endParaRPr>
          </a:p>
        </p:txBody>
      </p:sp>
      <p:sp>
        <p:nvSpPr>
          <p:cNvPr id="33" name="TextBox 32"/>
          <p:cNvSpPr txBox="1"/>
          <p:nvPr/>
        </p:nvSpPr>
        <p:spPr>
          <a:xfrm>
            <a:off x="3780976" y="2954945"/>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01</a:t>
            </a:r>
            <a:endParaRPr lang="zh-CN" altLang="en-US" sz="2665" dirty="0">
              <a:solidFill>
                <a:srgbClr val="EBE6C8"/>
              </a:solidFill>
              <a:latin typeface="微软雅黑" panose="020B0503020204020204" charset="-122"/>
              <a:ea typeface="微软雅黑" panose="020B0503020204020204" charset="-122"/>
            </a:endParaRPr>
          </a:p>
        </p:txBody>
      </p:sp>
      <p:sp>
        <p:nvSpPr>
          <p:cNvPr id="34" name="TextBox 33"/>
          <p:cNvSpPr txBox="1"/>
          <p:nvPr/>
        </p:nvSpPr>
        <p:spPr>
          <a:xfrm>
            <a:off x="3780976" y="4334134"/>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03</a:t>
            </a:r>
            <a:endParaRPr lang="zh-CN" altLang="en-US" sz="2665" dirty="0">
              <a:solidFill>
                <a:srgbClr val="EBE6C8"/>
              </a:solidFill>
              <a:latin typeface="微软雅黑" panose="020B0503020204020204" charset="-122"/>
              <a:ea typeface="微软雅黑" panose="020B0503020204020204" charset="-122"/>
            </a:endParaRPr>
          </a:p>
        </p:txBody>
      </p:sp>
      <p:sp>
        <p:nvSpPr>
          <p:cNvPr id="47" name="TextBox 46"/>
          <p:cNvSpPr txBox="1"/>
          <p:nvPr/>
        </p:nvSpPr>
        <p:spPr>
          <a:xfrm>
            <a:off x="3780977" y="3658846"/>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02</a:t>
            </a:r>
            <a:endParaRPr lang="zh-CN" altLang="en-US" sz="2665" dirty="0">
              <a:solidFill>
                <a:srgbClr val="EBE6C8"/>
              </a:solidFill>
              <a:latin typeface="微软雅黑" panose="020B0503020204020204" charset="-122"/>
              <a:ea typeface="微软雅黑" panose="020B0503020204020204" charset="-122"/>
            </a:endParaRPr>
          </a:p>
        </p:txBody>
      </p:sp>
      <p:sp>
        <p:nvSpPr>
          <p:cNvPr id="49" name="TextBox 48"/>
          <p:cNvSpPr txBox="1"/>
          <p:nvPr/>
        </p:nvSpPr>
        <p:spPr>
          <a:xfrm>
            <a:off x="4787552" y="2967335"/>
            <a:ext cx="2954655" cy="461665"/>
          </a:xfrm>
          <a:prstGeom prst="rect">
            <a:avLst/>
          </a:prstGeom>
          <a:noFill/>
        </p:spPr>
        <p:txBody>
          <a:bodyPr wrap="none" rtlCol="0">
            <a:spAutoFit/>
          </a:bodyPr>
          <a:lstStyle/>
          <a:p>
            <a:r>
              <a:rPr lang="zh-CN" altLang="en-US" sz="2400" b="1" dirty="0">
                <a:solidFill>
                  <a:srgbClr val="272E38"/>
                </a:solidFill>
                <a:latin typeface="微软雅黑" panose="020B0503020204020204" charset="-122"/>
                <a:ea typeface="微软雅黑" panose="020B0503020204020204" charset="-122"/>
              </a:rPr>
              <a:t>班组长的作用和义务</a:t>
            </a:r>
          </a:p>
        </p:txBody>
      </p:sp>
      <p:sp>
        <p:nvSpPr>
          <p:cNvPr id="50" name="TextBox 49"/>
          <p:cNvSpPr txBox="1"/>
          <p:nvPr/>
        </p:nvSpPr>
        <p:spPr>
          <a:xfrm>
            <a:off x="4787552" y="4335153"/>
            <a:ext cx="3262432" cy="461665"/>
          </a:xfrm>
          <a:prstGeom prst="rect">
            <a:avLst/>
          </a:prstGeom>
          <a:noFill/>
        </p:spPr>
        <p:txBody>
          <a:bodyPr wrap="none" rtlCol="0">
            <a:spAutoFit/>
          </a:bodyPr>
          <a:lstStyle/>
          <a:p>
            <a:r>
              <a:rPr lang="zh-CN" altLang="en-US" sz="2400" b="1" dirty="0">
                <a:solidFill>
                  <a:srgbClr val="272E38"/>
                </a:solidFill>
                <a:latin typeface="微软雅黑" panose="020B0503020204020204" charset="-122"/>
                <a:ea typeface="微软雅黑" panose="020B0503020204020204" charset="-122"/>
              </a:rPr>
              <a:t>班组长的安全生产职责</a:t>
            </a:r>
          </a:p>
        </p:txBody>
      </p:sp>
      <p:sp>
        <p:nvSpPr>
          <p:cNvPr id="51" name="TextBox 50"/>
          <p:cNvSpPr txBox="1"/>
          <p:nvPr/>
        </p:nvSpPr>
        <p:spPr>
          <a:xfrm>
            <a:off x="4787552" y="3658846"/>
            <a:ext cx="2954655" cy="461665"/>
          </a:xfrm>
          <a:prstGeom prst="rect">
            <a:avLst/>
          </a:prstGeom>
          <a:noFill/>
        </p:spPr>
        <p:txBody>
          <a:bodyPr wrap="none" rtlCol="0">
            <a:spAutoFit/>
          </a:bodyPr>
          <a:lstStyle/>
          <a:p>
            <a:r>
              <a:rPr lang="zh-CN" altLang="en-US" sz="2400" b="1" dirty="0">
                <a:solidFill>
                  <a:srgbClr val="272E38"/>
                </a:solidFill>
                <a:latin typeface="微软雅黑" panose="020B0503020204020204" charset="-122"/>
                <a:ea typeface="微软雅黑" panose="020B0503020204020204" charset="-122"/>
              </a:rPr>
              <a:t>班组长的职责与作用</a:t>
            </a:r>
          </a:p>
        </p:txBody>
      </p:sp>
    </p:spTree>
    <p:extLst>
      <p:ext uri="{BB962C8B-B14F-4D97-AF65-F5344CB8AC3E}">
        <p14:creationId xmlns:p14="http://schemas.microsoft.com/office/powerpoint/2010/main" val="156678444"/>
      </p:ext>
    </p:extLst>
  </p:cSld>
  <p:clrMapOvr>
    <a:masterClrMapping/>
  </p:clrMapOvr>
  <mc:AlternateContent xmlns:mc="http://schemas.openxmlformats.org/markup-compatibility/2006" xmlns:p14="http://schemas.microsoft.com/office/powerpoint/2010/main">
    <mc:Choice Requires="p14">
      <p:transition spd="slow" p14:dur="1400" advTm="6037">
        <p14:doors dir="vert"/>
      </p:transition>
    </mc:Choice>
    <mc:Fallback xmlns="">
      <p:transition spd="slow" advTm="6037">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1" y="391626"/>
            <a:ext cx="5644242"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rgbClr val="595959"/>
                </a:solidFill>
                <a:latin typeface="微软雅黑" panose="020B0503020204020204" pitchFamily="34" charset="-122"/>
                <a:ea typeface="微软雅黑" panose="020B0503020204020204" pitchFamily="34" charset="-122"/>
              </a:rPr>
              <a:t>积极开展多技能化教育和培训工作</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29" name="图片" descr="\\Awtjfs1\atj\Tianjin\製造部\100.安全環境\【个人文件夹】\王悦\労働組合推薦枠ー優秀班組\照片\IMG_4958.JPG">
            <a:extLst>
              <a:ext uri="{FF2B5EF4-FFF2-40B4-BE49-F238E27FC236}">
                <a16:creationId xmlns:a16="http://schemas.microsoft.com/office/drawing/2014/main" id="{59A979EB-EE20-40A7-B714-FEEC609372B6}"/>
              </a:ext>
            </a:extLst>
          </p:cNvPr>
          <p:cNvPicPr>
            <a:picLocks noChangeAspect="1"/>
          </p:cNvPicPr>
          <p:nvPr/>
        </p:nvPicPr>
        <p:blipFill>
          <a:blip r:embed="rId3" cstate="print"/>
          <a:srcRect t="22498" r="1666" b="24720"/>
          <a:stretch>
            <a:fillRect/>
          </a:stretch>
        </p:blipFill>
        <p:spPr>
          <a:xfrm>
            <a:off x="1371244" y="2433169"/>
            <a:ext cx="9447547" cy="4243363"/>
          </a:xfrm>
          <a:prstGeom prst="rect">
            <a:avLst/>
          </a:prstGeom>
          <a:noFill/>
          <a:ln w="50800" cap="flat" cmpd="sng">
            <a:solidFill>
              <a:schemeClr val="bg1"/>
            </a:solidFill>
            <a:prstDash val="solid"/>
            <a:miter/>
          </a:ln>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43817877-1580-4818-A6BD-18D2F48BE1F8}"/>
              </a:ext>
            </a:extLst>
          </p:cNvPr>
          <p:cNvSpPr/>
          <p:nvPr/>
        </p:nvSpPr>
        <p:spPr>
          <a:xfrm>
            <a:off x="1371243" y="1101531"/>
            <a:ext cx="9447547" cy="1077680"/>
          </a:xfrm>
          <a:prstGeom prst="rect">
            <a:avLst/>
          </a:prstGeom>
          <a:solidFill>
            <a:schemeClr val="bg1">
              <a:lumMod val="95000"/>
            </a:schemeClr>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23">
            <a:extLst>
              <a:ext uri="{FF2B5EF4-FFF2-40B4-BE49-F238E27FC236}">
                <a16:creationId xmlns:a16="http://schemas.microsoft.com/office/drawing/2014/main" id="{EAB57438-BDB7-4FD9-9812-A98EA7BEF4A5}"/>
              </a:ext>
            </a:extLst>
          </p:cNvPr>
          <p:cNvSpPr txBox="1"/>
          <p:nvPr/>
        </p:nvSpPr>
        <p:spPr>
          <a:xfrm>
            <a:off x="1529768" y="1190314"/>
            <a:ext cx="9080175" cy="9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marL="285750" indent="-285750" defTabSz="914034">
              <a:lnSpc>
                <a:spcPts val="2400"/>
              </a:lnSpc>
              <a:buFont typeface="Arial" panose="020B0604020202020204" pitchFamily="34" charset="0"/>
              <a:buChar char="•"/>
              <a:defRPr/>
            </a:pPr>
            <a:r>
              <a:rPr lang="zh-CN" altLang="en-US" sz="1600" kern="0" dirty="0">
                <a:solidFill>
                  <a:srgbClr val="4BAF32"/>
                </a:solidFill>
                <a:latin typeface="微软雅黑" panose="020B0503020204020204" pitchFamily="34" charset="-122"/>
                <a:ea typeface="微软雅黑" panose="020B0503020204020204" pitchFamily="34" charset="-122"/>
              </a:rPr>
              <a:t>认真执行“以老带新”活动</a:t>
            </a:r>
            <a:r>
              <a:rPr lang="zh-CN" altLang="en-US" sz="1600" b="0" kern="0" dirty="0">
                <a:solidFill>
                  <a:srgbClr val="595959"/>
                </a:solidFill>
                <a:latin typeface="微软雅黑" panose="020B0503020204020204" pitchFamily="34" charset="-122"/>
                <a:ea typeface="微软雅黑" panose="020B0503020204020204" pitchFamily="34" charset="-122"/>
              </a:rPr>
              <a:t>。对班组新进的员工进行一对一的师傅带徒弟，要求师傅对徒弟在进行业务培训同时进行班安全教育和技能上的培训。</a:t>
            </a:r>
            <a:endParaRPr lang="en-US" altLang="zh-CN" sz="1600" b="0" kern="0" dirty="0">
              <a:solidFill>
                <a:srgbClr val="595959"/>
              </a:solidFill>
              <a:latin typeface="微软雅黑" panose="020B0503020204020204" pitchFamily="34" charset="-122"/>
              <a:ea typeface="微软雅黑" panose="020B0503020204020204" pitchFamily="34" charset="-122"/>
            </a:endParaRPr>
          </a:p>
          <a:p>
            <a:pPr marL="285750" indent="-285750" defTabSz="914034">
              <a:lnSpc>
                <a:spcPts val="2400"/>
              </a:lnSpc>
              <a:buFont typeface="Arial" panose="020B0604020202020204" pitchFamily="34" charset="0"/>
              <a:buChar char="•"/>
              <a:defRPr/>
            </a:pPr>
            <a:r>
              <a:rPr lang="zh-CN" altLang="en-US" sz="1600" b="0" kern="0" dirty="0">
                <a:solidFill>
                  <a:srgbClr val="595959"/>
                </a:solidFill>
                <a:latin typeface="微软雅黑" panose="020B0503020204020204" pitchFamily="34" charset="-122"/>
                <a:ea typeface="微软雅黑" panose="020B0503020204020204" pitchFamily="34" charset="-122"/>
              </a:rPr>
              <a:t>同时，利用班组会议时间</a:t>
            </a:r>
            <a:r>
              <a:rPr lang="zh-CN" altLang="en-US" sz="1600" kern="0" dirty="0">
                <a:solidFill>
                  <a:srgbClr val="004B7D"/>
                </a:solidFill>
                <a:latin typeface="微软雅黑" panose="020B0503020204020204" pitchFamily="34" charset="-122"/>
                <a:ea typeface="微软雅黑" panose="020B0503020204020204" pitchFamily="34" charset="-122"/>
              </a:rPr>
              <a:t>进行安全教育和安全事故的学习</a:t>
            </a:r>
            <a:r>
              <a:rPr lang="zh-CN" altLang="en-US" sz="1600" b="0" kern="0" dirty="0">
                <a:solidFill>
                  <a:srgbClr val="595959"/>
                </a:solidFill>
                <a:latin typeface="微软雅黑" panose="020B0503020204020204" pitchFamily="34" charset="-122"/>
                <a:ea typeface="微软雅黑" panose="020B0503020204020204" pitchFamily="34" charset="-122"/>
              </a:rPr>
              <a:t>，做到安全警钟长鸣</a:t>
            </a:r>
            <a:r>
              <a:rPr lang="zh-CN" altLang="en-US" sz="1800" b="0" kern="0" dirty="0">
                <a:solidFill>
                  <a:srgbClr val="595959"/>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43670941"/>
      </p:ext>
    </p:extLst>
  </p:cSld>
  <p:clrMapOvr>
    <a:masterClrMapping/>
  </p:clrMapOvr>
  <mc:AlternateContent xmlns:mc="http://schemas.openxmlformats.org/markup-compatibility/2006" xmlns:p14="http://schemas.microsoft.com/office/powerpoint/2010/main">
    <mc:Choice Requires="p14">
      <p:transition spd="slow" p14:dur="2000" advTm="15912">
        <p14:prism isContent="1"/>
      </p:transition>
    </mc:Choice>
    <mc:Fallback xmlns="">
      <p:transition spd="slow" advTm="15912">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timgsa.baidu.com/timg?image&amp;quality=80&amp;size=b9999_10000&amp;sec=1524406736816&amp;di=f3042cc31df2ab128140c8dd25e80ad5&amp;imgtype=0&amp;src=http%3A%2F%2Fimgsrc.baidu.com%2Fimage%2Fc0%253Dpixel_huitu%252C0%252C0%252C294%252C40%2Fsign%3D2f9c300540fbfbedc8543e3f1188925a%2F8ad4b31c8701a18bf2e5b375952f07082838fefa.jpg">
            <a:extLst>
              <a:ext uri="{FF2B5EF4-FFF2-40B4-BE49-F238E27FC236}">
                <a16:creationId xmlns:a16="http://schemas.microsoft.com/office/drawing/2014/main" id="{F9876683-E8A7-4935-B6D7-3DF5E2564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44" b="1098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8C6FB131-3906-4FC8-839A-795D30FE13D2}"/>
              </a:ext>
            </a:extLst>
          </p:cNvPr>
          <p:cNvSpPr/>
          <p:nvPr/>
        </p:nvSpPr>
        <p:spPr>
          <a:xfrm>
            <a:off x="0" y="0"/>
            <a:ext cx="12192000" cy="6858000"/>
          </a:xfrm>
          <a:prstGeom prst="rect">
            <a:avLst/>
          </a:prstGeom>
          <a:solidFill>
            <a:schemeClr val="tx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a:extLst>
              <a:ext uri="{FF2B5EF4-FFF2-40B4-BE49-F238E27FC236}">
                <a16:creationId xmlns:a16="http://schemas.microsoft.com/office/drawing/2014/main" id="{40DE5175-EAF4-4B79-BCAD-3F536DC1BBB1}"/>
              </a:ext>
            </a:extLst>
          </p:cNvPr>
          <p:cNvSpPr/>
          <p:nvPr/>
        </p:nvSpPr>
        <p:spPr>
          <a:xfrm>
            <a:off x="4860427" y="2476590"/>
            <a:ext cx="3262432" cy="830997"/>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48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我们的目标</a:t>
            </a:r>
          </a:p>
        </p:txBody>
      </p:sp>
      <p:sp>
        <p:nvSpPr>
          <p:cNvPr id="3" name="矩形 2">
            <a:extLst>
              <a:ext uri="{FF2B5EF4-FFF2-40B4-BE49-F238E27FC236}">
                <a16:creationId xmlns:a16="http://schemas.microsoft.com/office/drawing/2014/main" id="{75143549-6E3D-4856-8416-D3A7221B090F}"/>
              </a:ext>
            </a:extLst>
          </p:cNvPr>
          <p:cNvSpPr/>
          <p:nvPr/>
        </p:nvSpPr>
        <p:spPr>
          <a:xfrm>
            <a:off x="4677357" y="3468914"/>
            <a:ext cx="3628571" cy="87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a:extLst>
              <a:ext uri="{FF2B5EF4-FFF2-40B4-BE49-F238E27FC236}">
                <a16:creationId xmlns:a16="http://schemas.microsoft.com/office/drawing/2014/main" id="{A84A0199-908E-44B9-8651-A254131DC511}"/>
              </a:ext>
            </a:extLst>
          </p:cNvPr>
          <p:cNvSpPr/>
          <p:nvPr/>
        </p:nvSpPr>
        <p:spPr>
          <a:xfrm>
            <a:off x="5360563" y="3765618"/>
            <a:ext cx="2262158" cy="923330"/>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r>
              <a:rPr lang="zh-CN" altLang="en-US" sz="5400" b="1" dirty="0">
                <a:solidFill>
                  <a:srgbClr val="FFFF00"/>
                </a:solidFill>
                <a:latin typeface="微软雅黑" panose="020B0503020204020204" pitchFamily="34" charset="-122"/>
                <a:ea typeface="微软雅黑" panose="020B0503020204020204" pitchFamily="34" charset="-122"/>
                <a:cs typeface="Lucida Sans Unicode" panose="020B0602030504020204" charset="0"/>
              </a:rPr>
              <a:t>零事故</a:t>
            </a:r>
          </a:p>
        </p:txBody>
      </p:sp>
    </p:spTree>
    <p:extLst>
      <p:ext uri="{BB962C8B-B14F-4D97-AF65-F5344CB8AC3E}">
        <p14:creationId xmlns:p14="http://schemas.microsoft.com/office/powerpoint/2010/main" val="4153183004"/>
      </p:ext>
    </p:extLst>
  </p:cSld>
  <p:clrMapOvr>
    <a:masterClrMapping/>
  </p:clrMapOvr>
  <mc:AlternateContent xmlns:mc="http://schemas.openxmlformats.org/markup-compatibility/2006" xmlns:p14="http://schemas.microsoft.com/office/powerpoint/2010/main">
    <mc:Choice Requires="p14">
      <p:transition spd="slow" p14:dur="2000" advTm="15912">
        <p14:prism isContent="1"/>
      </p:transition>
    </mc:Choice>
    <mc:Fallback xmlns="">
      <p:transition spd="slow" advTm="15912">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timgsa.baidu.com/timg?image&amp;quality=80&amp;size=b9999_10000&amp;sec=1524405173909&amp;di=5a9dfdff1be7f1c74fb0879fc6c0b5a3&amp;imgtype=0&amp;src=http%3A%2F%2Fimgsrc.baidu.com%2Fimgad%2Fpic%2Fitem%2F58ee3d6d55fbb2fb95923be4454a20a44723dc8f.jpg">
            <a:extLst>
              <a:ext uri="{FF2B5EF4-FFF2-40B4-BE49-F238E27FC236}">
                <a16:creationId xmlns:a16="http://schemas.microsoft.com/office/drawing/2014/main" id="{9B592A35-4148-42C1-BF4C-6E8618A5426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6" b="100000" l="10000" r="90000">
                        <a14:foregroundMark x1="47656" y1="91038" x2="47656" y2="91038"/>
                      </a14:backgroundRemoval>
                    </a14:imgEffect>
                  </a14:imgLayer>
                </a14:imgProps>
              </a:ext>
              <a:ext uri="{28A0092B-C50C-407E-A947-70E740481C1C}">
                <a14:useLocalDpi xmlns:a14="http://schemas.microsoft.com/office/drawing/2010/main" val="0"/>
              </a:ext>
            </a:extLst>
          </a:blip>
          <a:srcRect l="16498" t="7574" r="15221"/>
          <a:stretch/>
        </p:blipFill>
        <p:spPr bwMode="auto">
          <a:xfrm>
            <a:off x="5982630" y="1146629"/>
            <a:ext cx="6369028" cy="57113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35F4A7E9-C05C-48F2-9D1C-DCE9949994B9}"/>
              </a:ext>
            </a:extLst>
          </p:cNvPr>
          <p:cNvGrpSpPr/>
          <p:nvPr/>
        </p:nvGrpSpPr>
        <p:grpSpPr>
          <a:xfrm>
            <a:off x="985114" y="1975848"/>
            <a:ext cx="4510660" cy="1808752"/>
            <a:chOff x="1086714" y="2193562"/>
            <a:chExt cx="4510660" cy="1808752"/>
          </a:xfrm>
        </p:grpSpPr>
        <p:sp>
          <p:nvSpPr>
            <p:cNvPr id="15" name="矩形">
              <a:extLst>
                <a:ext uri="{FF2B5EF4-FFF2-40B4-BE49-F238E27FC236}">
                  <a16:creationId xmlns:a16="http://schemas.microsoft.com/office/drawing/2014/main" id="{6B4019E1-3BC3-40DC-B709-16FBEC7820A6}"/>
                </a:ext>
              </a:extLst>
            </p:cNvPr>
            <p:cNvSpPr/>
            <p:nvPr/>
          </p:nvSpPr>
          <p:spPr>
            <a:xfrm>
              <a:off x="1086714" y="2193562"/>
              <a:ext cx="3262432" cy="830997"/>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4800" b="1"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安全你我他</a:t>
              </a:r>
              <a:endParaRPr lang="zh-CN" altLang="en-US" sz="48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16" name="矩形">
              <a:extLst>
                <a:ext uri="{FF2B5EF4-FFF2-40B4-BE49-F238E27FC236}">
                  <a16:creationId xmlns:a16="http://schemas.microsoft.com/office/drawing/2014/main" id="{71B559B5-87BE-43FD-BCC5-ACC3CC492225}"/>
                </a:ext>
              </a:extLst>
            </p:cNvPr>
            <p:cNvSpPr/>
            <p:nvPr/>
          </p:nvSpPr>
          <p:spPr>
            <a:xfrm>
              <a:off x="2334942" y="3171317"/>
              <a:ext cx="3262432" cy="830997"/>
            </a:xfrm>
            <a:prstGeom prst="rect">
              <a:avLst/>
            </a:prstGeom>
            <a:noFill/>
            <a:ln w="9525" cap="flat" cmpd="sng">
              <a:noFill/>
              <a:prstDash val="solid"/>
              <a:miter/>
            </a:ln>
          </p:spPr>
          <p:txBody>
            <a:bodyPr vert="horz" wrap="none" lIns="91440" tIns="45720" rIns="91440" bIns="45720" anchor="t" anchorCtr="0">
              <a:spAutoFit/>
            </a:bodyPr>
            <a:lstStyle>
              <a:lvl1pPr/>
              <a:lvl2pPr/>
              <a:lvl3pPr/>
              <a:lvl4pPr/>
              <a:lvl5pPr/>
              <a:lvl6pPr/>
              <a:lvl7pPr/>
              <a:lvl8pPr/>
              <a:lvl9pPr/>
            </a:lstStyle>
            <a:p>
              <a:pPr marL="0" indent="0" algn="l">
                <a:lnSpc>
                  <a:spcPct val="100000"/>
                </a:lnSpc>
                <a:spcBef>
                  <a:spcPts val="0"/>
                </a:spcBef>
                <a:spcAft>
                  <a:spcPts val="0"/>
                </a:spcAft>
                <a:buNone/>
              </a:pPr>
              <a:r>
                <a:rPr lang="zh-CN" altLang="en-US" sz="4800" b="1" i="0" u="none" strike="noStrike" kern="1200" cap="none" spc="0" baseline="0" dirty="0">
                  <a:solidFill>
                    <a:srgbClr val="004B7D"/>
                  </a:solidFill>
                  <a:latin typeface="微软雅黑" panose="020B0503020204020204" pitchFamily="34" charset="-122"/>
                  <a:ea typeface="微软雅黑" panose="020B0503020204020204" pitchFamily="34" charset="-122"/>
                  <a:cs typeface="Lucida Sans Unicode" panose="020B0602030504020204" charset="0"/>
                </a:rPr>
                <a:t>努力靠大家</a:t>
              </a:r>
            </a:p>
          </p:txBody>
        </p:sp>
      </p:grpSp>
    </p:spTree>
    <p:extLst>
      <p:ext uri="{BB962C8B-B14F-4D97-AF65-F5344CB8AC3E}">
        <p14:creationId xmlns:p14="http://schemas.microsoft.com/office/powerpoint/2010/main" val="3731839506"/>
      </p:ext>
    </p:extLst>
  </p:cSld>
  <p:clrMapOvr>
    <a:masterClrMapping/>
  </p:clrMapOvr>
  <mc:AlternateContent xmlns:mc="http://schemas.openxmlformats.org/markup-compatibility/2006" xmlns:p14="http://schemas.microsoft.com/office/powerpoint/2010/main">
    <mc:Choice Requires="p14">
      <p:transition spd="slow" p14:dur="1200" advTm="15912">
        <p14:prism/>
      </p:transition>
    </mc:Choice>
    <mc:Fallback xmlns="">
      <p:transition spd="slow" advTm="15912">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213418" y="2208405"/>
            <a:ext cx="3866764" cy="1323439"/>
          </a:xfrm>
          <a:prstGeom prst="rect">
            <a:avLst/>
          </a:prstGeom>
          <a:noFill/>
        </p:spPr>
        <p:txBody>
          <a:bodyPr wrap="none" rtlCol="0">
            <a:spAutoFit/>
          </a:bodyPr>
          <a:lstStyle/>
          <a:p>
            <a:pPr algn="ctr"/>
            <a:r>
              <a:rPr lang="en-US" altLang="zh-CN" sz="8000" spc="300" dirty="0">
                <a:solidFill>
                  <a:srgbClr val="004B7D"/>
                </a:solidFill>
                <a:latin typeface="微软雅黑" panose="020B0503020204020204" pitchFamily="34" charset="-122"/>
                <a:ea typeface="微软雅黑" panose="020B0503020204020204" pitchFamily="34" charset="-122"/>
                <a:cs typeface="+mn-ea"/>
                <a:sym typeface="+mn-lt"/>
              </a:rPr>
              <a:t>Thanks</a:t>
            </a:r>
            <a:endParaRPr lang="zh-CN" altLang="en-US" sz="8000" spc="300" dirty="0">
              <a:solidFill>
                <a:srgbClr val="004B7D"/>
              </a:solidFill>
              <a:latin typeface="微软雅黑" panose="020B0503020204020204" pitchFamily="34" charset="-122"/>
              <a:ea typeface="微软雅黑" panose="020B0503020204020204" pitchFamily="34" charset="-122"/>
              <a:cs typeface="+mn-ea"/>
              <a:sym typeface="+mn-lt"/>
            </a:endParaRPr>
          </a:p>
        </p:txBody>
      </p:sp>
      <p:sp>
        <p:nvSpPr>
          <p:cNvPr id="19" name="文本框 18"/>
          <p:cNvSpPr txBox="1"/>
          <p:nvPr/>
        </p:nvSpPr>
        <p:spPr>
          <a:xfrm>
            <a:off x="3112682" y="3848554"/>
            <a:ext cx="6340197" cy="523220"/>
          </a:xfrm>
          <a:prstGeom prst="rect">
            <a:avLst/>
          </a:prstGeom>
          <a:noFill/>
        </p:spPr>
        <p:txBody>
          <a:bodyPr wrap="none" rtlCol="0">
            <a:spAutoFit/>
          </a:bodyPr>
          <a:lstStyle/>
          <a:p>
            <a:pPr algn="ctr"/>
            <a:r>
              <a:rPr lang="zh-CN" altLang="en-US" sz="2800" spc="2000" dirty="0">
                <a:solidFill>
                  <a:srgbClr val="004B7D"/>
                </a:solidFill>
                <a:latin typeface="微软雅黑" panose="020B0503020204020204" pitchFamily="34" charset="-122"/>
                <a:ea typeface="微软雅黑" panose="020B0503020204020204" pitchFamily="34" charset="-122"/>
                <a:cs typeface="+mn-ea"/>
                <a:sym typeface="+mn-lt"/>
              </a:rPr>
              <a:t>这里输入您公司的名字</a:t>
            </a:r>
          </a:p>
        </p:txBody>
      </p:sp>
      <p:grpSp>
        <p:nvGrpSpPr>
          <p:cNvPr id="20" name="组合 19"/>
          <p:cNvGrpSpPr/>
          <p:nvPr/>
        </p:nvGrpSpPr>
        <p:grpSpPr>
          <a:xfrm>
            <a:off x="4464051" y="3345730"/>
            <a:ext cx="3365500" cy="186114"/>
            <a:chOff x="3674825" y="4038512"/>
            <a:chExt cx="4842351" cy="267784"/>
          </a:xfrm>
        </p:grpSpPr>
        <p:sp>
          <p:nvSpPr>
            <p:cNvPr id="21" name="任意多边形 20"/>
            <p:cNvSpPr/>
            <p:nvPr/>
          </p:nvSpPr>
          <p:spPr>
            <a:xfrm>
              <a:off x="6026598" y="4038512"/>
              <a:ext cx="138804" cy="267784"/>
            </a:xfrm>
            <a:custGeom>
              <a:avLst/>
              <a:gdLst>
                <a:gd name="connsiteX0" fmla="*/ 69402 w 138804"/>
                <a:gd name="connsiteY0" fmla="*/ 0 h 267784"/>
                <a:gd name="connsiteX1" fmla="*/ 138804 w 138804"/>
                <a:gd name="connsiteY1" fmla="*/ 78286 h 267784"/>
                <a:gd name="connsiteX2" fmla="*/ 69402 w 138804"/>
                <a:gd name="connsiteY2" fmla="*/ 267784 h 267784"/>
                <a:gd name="connsiteX3" fmla="*/ 0 w 138804"/>
                <a:gd name="connsiteY3" fmla="*/ 78286 h 267784"/>
              </a:gdLst>
              <a:ahLst/>
              <a:cxnLst>
                <a:cxn ang="0">
                  <a:pos x="connsiteX0" y="connsiteY0"/>
                </a:cxn>
                <a:cxn ang="0">
                  <a:pos x="connsiteX1" y="connsiteY1"/>
                </a:cxn>
                <a:cxn ang="0">
                  <a:pos x="connsiteX2" y="connsiteY2"/>
                </a:cxn>
                <a:cxn ang="0">
                  <a:pos x="connsiteX3" y="connsiteY3"/>
                </a:cxn>
              </a:cxnLst>
              <a:rect l="l" t="t" r="r" b="b"/>
              <a:pathLst>
                <a:path w="138804" h="267784">
                  <a:moveTo>
                    <a:pt x="69402" y="0"/>
                  </a:moveTo>
                  <a:lnTo>
                    <a:pt x="138804" y="78286"/>
                  </a:lnTo>
                  <a:lnTo>
                    <a:pt x="69402" y="267784"/>
                  </a:lnTo>
                  <a:lnTo>
                    <a:pt x="0" y="78286"/>
                  </a:lnTo>
                  <a:close/>
                </a:path>
              </a:pathLst>
            </a:custGeom>
            <a:solidFill>
              <a:srgbClr val="004B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4B7D"/>
                </a:solidFill>
                <a:latin typeface="微软雅黑" panose="020B0503020204020204" pitchFamily="34" charset="-122"/>
                <a:ea typeface="微软雅黑" panose="020B0503020204020204" pitchFamily="34" charset="-122"/>
                <a:cs typeface="+mn-ea"/>
                <a:sym typeface="+mn-lt"/>
              </a:endParaRPr>
            </a:p>
          </p:txBody>
        </p:sp>
        <p:grpSp>
          <p:nvGrpSpPr>
            <p:cNvPr id="22" name="组合 21"/>
            <p:cNvGrpSpPr/>
            <p:nvPr/>
          </p:nvGrpSpPr>
          <p:grpSpPr>
            <a:xfrm flipV="1">
              <a:off x="3674825" y="4074839"/>
              <a:ext cx="4842351" cy="45719"/>
              <a:chOff x="3394710" y="4250530"/>
              <a:chExt cx="5392103" cy="0"/>
            </a:xfrm>
          </p:grpSpPr>
          <p:cxnSp>
            <p:nvCxnSpPr>
              <p:cNvPr id="23" name="直接连接符 22"/>
              <p:cNvCxnSpPr/>
              <p:nvPr/>
            </p:nvCxnSpPr>
            <p:spPr>
              <a:xfrm>
                <a:off x="6267450" y="4250530"/>
                <a:ext cx="25193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394710" y="4250530"/>
                <a:ext cx="25193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直角三角形 24"/>
          <p:cNvSpPr/>
          <p:nvPr/>
        </p:nvSpPr>
        <p:spPr>
          <a:xfrm>
            <a:off x="0" y="4467084"/>
            <a:ext cx="5600700" cy="2390916"/>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p:nvSpPr>
        <p:spPr>
          <a:xfrm>
            <a:off x="0" y="4938931"/>
            <a:ext cx="5600700" cy="1919069"/>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H="1" flipV="1">
            <a:off x="4409405" y="-1"/>
            <a:ext cx="7782595" cy="3085489"/>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flipH="1" flipV="1">
            <a:off x="4394200" y="-1"/>
            <a:ext cx="7782595" cy="2476568"/>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5194">
        <p14:prism/>
      </p:transition>
    </mc:Choice>
    <mc:Fallback xmlns="">
      <p:transition spd="slow" advTm="519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班组生产活动与安全生产</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5" name="矩形">
            <a:extLst>
              <a:ext uri="{FF2B5EF4-FFF2-40B4-BE49-F238E27FC236}">
                <a16:creationId xmlns:a16="http://schemas.microsoft.com/office/drawing/2014/main" id="{777FFA10-2F27-495F-A4EC-9BB01D5FAE34}"/>
              </a:ext>
            </a:extLst>
          </p:cNvPr>
          <p:cNvSpPr/>
          <p:nvPr/>
        </p:nvSpPr>
        <p:spPr>
          <a:xfrm>
            <a:off x="3111603" y="1375103"/>
            <a:ext cx="7448316" cy="3281283"/>
          </a:xfrm>
          <a:prstGeom prst="rect">
            <a:avLst/>
          </a:prstGeom>
          <a:solidFill>
            <a:schemeClr val="bg1">
              <a:lumMod val="85000"/>
            </a:schemeClr>
          </a:solidFill>
          <a:effectLst/>
        </p:spPr>
        <p:txBody>
          <a:bodyPr/>
          <a:lstStyle/>
          <a:p>
            <a:endParaRPr lang="zh-CN" altLang="en-US" dirty="0"/>
          </a:p>
        </p:txBody>
      </p:sp>
      <p:sp>
        <p:nvSpPr>
          <p:cNvPr id="26" name="矩形">
            <a:extLst>
              <a:ext uri="{FF2B5EF4-FFF2-40B4-BE49-F238E27FC236}">
                <a16:creationId xmlns:a16="http://schemas.microsoft.com/office/drawing/2014/main" id="{210886A8-E492-48AD-B4D1-808A60F8843A}"/>
              </a:ext>
            </a:extLst>
          </p:cNvPr>
          <p:cNvSpPr/>
          <p:nvPr/>
        </p:nvSpPr>
        <p:spPr>
          <a:xfrm>
            <a:off x="5155785" y="3021038"/>
            <a:ext cx="2519965" cy="1432473"/>
          </a:xfrm>
          <a:prstGeom prst="rect">
            <a:avLst/>
          </a:prstGeom>
          <a:noFill/>
          <a:ln w="9525" cap="flat" cmpd="sng">
            <a:solidFill>
              <a:srgbClr val="FF5D5D"/>
            </a:solidFill>
            <a:prstDash val="solid"/>
            <a:miter/>
          </a:ln>
        </p:spPr>
      </p:sp>
      <p:sp>
        <p:nvSpPr>
          <p:cNvPr id="27" name="矩形">
            <a:extLst>
              <a:ext uri="{FF2B5EF4-FFF2-40B4-BE49-F238E27FC236}">
                <a16:creationId xmlns:a16="http://schemas.microsoft.com/office/drawing/2014/main" id="{926D5B88-D5DC-4CC5-BCE9-509F99767040}"/>
              </a:ext>
            </a:extLst>
          </p:cNvPr>
          <p:cNvSpPr/>
          <p:nvPr/>
        </p:nvSpPr>
        <p:spPr>
          <a:xfrm>
            <a:off x="5995776" y="1653314"/>
            <a:ext cx="1317875" cy="327967"/>
          </a:xfrm>
          <a:prstGeom prst="rect">
            <a:avLst/>
          </a:prstGeom>
          <a:solidFill>
            <a:srgbClr val="0070C0"/>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500"/>
              </a:spcBef>
              <a:spcAft>
                <a:spcPts val="50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目  标</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cxnSp>
        <p:nvCxnSpPr>
          <p:cNvPr id="28" name="直线连接线">
            <a:extLst>
              <a:ext uri="{FF2B5EF4-FFF2-40B4-BE49-F238E27FC236}">
                <a16:creationId xmlns:a16="http://schemas.microsoft.com/office/drawing/2014/main" id="{9CBFCDE3-EAF2-418A-8D26-78DC95F2A05C}"/>
              </a:ext>
            </a:extLst>
          </p:cNvPr>
          <p:cNvCxnSpPr/>
          <p:nvPr/>
        </p:nvCxnSpPr>
        <p:spPr>
          <a:xfrm>
            <a:off x="6644185" y="2001370"/>
            <a:ext cx="2105" cy="299902"/>
          </a:xfrm>
          <a:prstGeom prst="straightConnector1">
            <a:avLst/>
          </a:prstGeom>
          <a:noFill/>
          <a:ln w="9525" cap="flat" cmpd="sng">
            <a:solidFill>
              <a:srgbClr val="FF5D5D"/>
            </a:solidFill>
            <a:prstDash val="solid"/>
            <a:round/>
            <a:tailEnd type="arrow" w="med" len="med"/>
          </a:ln>
        </p:spPr>
      </p:cxnSp>
      <p:grpSp>
        <p:nvGrpSpPr>
          <p:cNvPr id="29" name="组合">
            <a:extLst>
              <a:ext uri="{FF2B5EF4-FFF2-40B4-BE49-F238E27FC236}">
                <a16:creationId xmlns:a16="http://schemas.microsoft.com/office/drawing/2014/main" id="{3D4AE24F-0068-46AD-AF03-2FB7FC9BB532}"/>
              </a:ext>
            </a:extLst>
          </p:cNvPr>
          <p:cNvGrpSpPr/>
          <p:nvPr/>
        </p:nvGrpSpPr>
        <p:grpSpPr>
          <a:xfrm>
            <a:off x="6006300" y="2320677"/>
            <a:ext cx="1307351" cy="536823"/>
            <a:chOff x="4162425" y="2279650"/>
            <a:chExt cx="985838" cy="483074"/>
          </a:xfrm>
        </p:grpSpPr>
        <p:sp>
          <p:nvSpPr>
            <p:cNvPr id="72" name="矩形">
              <a:extLst>
                <a:ext uri="{FF2B5EF4-FFF2-40B4-BE49-F238E27FC236}">
                  <a16:creationId xmlns:a16="http://schemas.microsoft.com/office/drawing/2014/main" id="{E599F83D-5C25-4E38-A723-08006D27CF68}"/>
                </a:ext>
              </a:extLst>
            </p:cNvPr>
            <p:cNvSpPr/>
            <p:nvPr/>
          </p:nvSpPr>
          <p:spPr>
            <a:xfrm>
              <a:off x="4162425" y="2279650"/>
              <a:ext cx="985838" cy="258631"/>
            </a:xfrm>
            <a:prstGeom prst="rect">
              <a:avLst/>
            </a:prstGeom>
            <a:solidFill>
              <a:srgbClr val="0070C0"/>
            </a:solidFill>
            <a:ln w="9525" cap="flat" cmpd="sng">
              <a:noFill/>
              <a:prstDash val="solid"/>
              <a:miter/>
            </a:ln>
          </p:spPr>
          <p:txBody>
            <a:bodyPr vert="horz" wrap="square" lIns="91440" tIns="0" rIns="91440" bIns="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方  针</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cxnSp>
          <p:nvCxnSpPr>
            <p:cNvPr id="73" name="直线连接线">
              <a:extLst>
                <a:ext uri="{FF2B5EF4-FFF2-40B4-BE49-F238E27FC236}">
                  <a16:creationId xmlns:a16="http://schemas.microsoft.com/office/drawing/2014/main" id="{D78AA5D0-6549-418B-9662-15FE9B16D88A}"/>
                </a:ext>
              </a:extLst>
            </p:cNvPr>
            <p:cNvCxnSpPr>
              <a:cxnSpLocks/>
            </p:cNvCxnSpPr>
            <p:nvPr/>
          </p:nvCxnSpPr>
          <p:spPr>
            <a:xfrm flipH="1">
              <a:off x="4641865" y="2512866"/>
              <a:ext cx="2973" cy="249858"/>
            </a:xfrm>
            <a:prstGeom prst="straightConnector1">
              <a:avLst/>
            </a:prstGeom>
            <a:noFill/>
            <a:ln w="9525" cap="flat" cmpd="sng">
              <a:solidFill>
                <a:srgbClr val="FF5D5D"/>
              </a:solidFill>
              <a:prstDash val="solid"/>
              <a:round/>
              <a:tailEnd type="arrow" w="med" len="med"/>
            </a:ln>
          </p:spPr>
        </p:cxnSp>
      </p:grpSp>
      <p:sp>
        <p:nvSpPr>
          <p:cNvPr id="31" name="矩形">
            <a:extLst>
              <a:ext uri="{FF2B5EF4-FFF2-40B4-BE49-F238E27FC236}">
                <a16:creationId xmlns:a16="http://schemas.microsoft.com/office/drawing/2014/main" id="{AD9AF281-1791-493B-B24B-F23AE7361274}"/>
              </a:ext>
            </a:extLst>
          </p:cNvPr>
          <p:cNvSpPr/>
          <p:nvPr/>
        </p:nvSpPr>
        <p:spPr>
          <a:xfrm>
            <a:off x="5957879" y="2841096"/>
            <a:ext cx="1307348" cy="321072"/>
          </a:xfrm>
          <a:prstGeom prst="rect">
            <a:avLst/>
          </a:prstGeom>
          <a:solidFill>
            <a:srgbClr val="0070C0"/>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作业计划</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32" name="矩形">
            <a:extLst>
              <a:ext uri="{FF2B5EF4-FFF2-40B4-BE49-F238E27FC236}">
                <a16:creationId xmlns:a16="http://schemas.microsoft.com/office/drawing/2014/main" id="{EA4E4B54-9B23-40E2-B1C2-64D6E509A9F4}"/>
              </a:ext>
            </a:extLst>
          </p:cNvPr>
          <p:cNvSpPr/>
          <p:nvPr/>
        </p:nvSpPr>
        <p:spPr>
          <a:xfrm>
            <a:off x="3494756" y="2841096"/>
            <a:ext cx="1254718" cy="395164"/>
          </a:xfrm>
          <a:prstGeom prst="rect">
            <a:avLst/>
          </a:prstGeom>
          <a:solidFill>
            <a:srgbClr val="0070C0"/>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管理者</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cxnSp>
        <p:nvCxnSpPr>
          <p:cNvPr id="33" name="直线连接线">
            <a:extLst>
              <a:ext uri="{FF2B5EF4-FFF2-40B4-BE49-F238E27FC236}">
                <a16:creationId xmlns:a16="http://schemas.microsoft.com/office/drawing/2014/main" id="{B1B285DC-D1A5-4AA7-B05B-744342DDEE5F}"/>
              </a:ext>
            </a:extLst>
          </p:cNvPr>
          <p:cNvCxnSpPr>
            <a:cxnSpLocks/>
            <a:stCxn id="32" idx="2"/>
          </p:cNvCxnSpPr>
          <p:nvPr/>
        </p:nvCxnSpPr>
        <p:spPr>
          <a:xfrm flipH="1">
            <a:off x="4114800" y="3236260"/>
            <a:ext cx="7315" cy="434040"/>
          </a:xfrm>
          <a:prstGeom prst="straightConnector1">
            <a:avLst/>
          </a:prstGeom>
          <a:noFill/>
          <a:ln w="9525" cap="flat" cmpd="sng">
            <a:solidFill>
              <a:srgbClr val="FF5D5D"/>
            </a:solidFill>
            <a:prstDash val="solid"/>
            <a:round/>
            <a:tailEnd type="arrow" w="med" len="med"/>
          </a:ln>
        </p:spPr>
      </p:cxnSp>
      <p:sp>
        <p:nvSpPr>
          <p:cNvPr id="34" name="矩形">
            <a:extLst>
              <a:ext uri="{FF2B5EF4-FFF2-40B4-BE49-F238E27FC236}">
                <a16:creationId xmlns:a16="http://schemas.microsoft.com/office/drawing/2014/main" id="{527A7DC3-532A-4B8A-865D-842228FB5264}"/>
              </a:ext>
            </a:extLst>
          </p:cNvPr>
          <p:cNvSpPr/>
          <p:nvPr/>
        </p:nvSpPr>
        <p:spPr>
          <a:xfrm>
            <a:off x="3541071" y="3684351"/>
            <a:ext cx="1096826" cy="358118"/>
          </a:xfrm>
          <a:prstGeom prst="rect">
            <a:avLst/>
          </a:prstGeom>
          <a:solidFill>
            <a:srgbClr val="FF5D5D"/>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管  理</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cxnSp>
        <p:nvCxnSpPr>
          <p:cNvPr id="35" name="直线连接线">
            <a:extLst>
              <a:ext uri="{FF2B5EF4-FFF2-40B4-BE49-F238E27FC236}">
                <a16:creationId xmlns:a16="http://schemas.microsoft.com/office/drawing/2014/main" id="{503E4623-2FA9-4D02-86E3-0DF21FBFF979}"/>
              </a:ext>
            </a:extLst>
          </p:cNvPr>
          <p:cNvCxnSpPr/>
          <p:nvPr/>
        </p:nvCxnSpPr>
        <p:spPr>
          <a:xfrm>
            <a:off x="4633687" y="3800782"/>
            <a:ext cx="526307" cy="1764"/>
          </a:xfrm>
          <a:prstGeom prst="straightConnector1">
            <a:avLst/>
          </a:prstGeom>
          <a:noFill/>
          <a:ln w="9525" cap="flat" cmpd="sng">
            <a:solidFill>
              <a:srgbClr val="FF5D5D"/>
            </a:solidFill>
            <a:prstDash val="solid"/>
            <a:round/>
            <a:tailEnd type="arrow" w="med" len="med"/>
          </a:ln>
        </p:spPr>
      </p:cxnSp>
      <p:sp>
        <p:nvSpPr>
          <p:cNvPr id="36" name="矩形">
            <a:extLst>
              <a:ext uri="{FF2B5EF4-FFF2-40B4-BE49-F238E27FC236}">
                <a16:creationId xmlns:a16="http://schemas.microsoft.com/office/drawing/2014/main" id="{1DF73F01-CBA4-4338-B2C8-EE5C0EAD3E63}"/>
              </a:ext>
            </a:extLst>
          </p:cNvPr>
          <p:cNvSpPr/>
          <p:nvPr/>
        </p:nvSpPr>
        <p:spPr>
          <a:xfrm>
            <a:off x="6947339" y="3642012"/>
            <a:ext cx="985249" cy="338713"/>
          </a:xfrm>
          <a:prstGeom prst="rect">
            <a:avLst/>
          </a:prstGeom>
          <a:solidFill>
            <a:srgbClr val="FF5D5D"/>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程序</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47" name="矩形">
            <a:extLst>
              <a:ext uri="{FF2B5EF4-FFF2-40B4-BE49-F238E27FC236}">
                <a16:creationId xmlns:a16="http://schemas.microsoft.com/office/drawing/2014/main" id="{CBE36029-ED23-4D98-A375-4E5443422FB9}"/>
              </a:ext>
            </a:extLst>
          </p:cNvPr>
          <p:cNvSpPr/>
          <p:nvPr/>
        </p:nvSpPr>
        <p:spPr>
          <a:xfrm>
            <a:off x="9004151" y="3650832"/>
            <a:ext cx="934722" cy="329894"/>
          </a:xfrm>
          <a:prstGeom prst="rect">
            <a:avLst/>
          </a:prstGeom>
          <a:solidFill>
            <a:srgbClr val="0070C0"/>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工作</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grpSp>
        <p:nvGrpSpPr>
          <p:cNvPr id="48" name="组合">
            <a:extLst>
              <a:ext uri="{FF2B5EF4-FFF2-40B4-BE49-F238E27FC236}">
                <a16:creationId xmlns:a16="http://schemas.microsoft.com/office/drawing/2014/main" id="{5BCF0F84-F221-41E5-9B1A-38AC88B57D61}"/>
              </a:ext>
            </a:extLst>
          </p:cNvPr>
          <p:cNvGrpSpPr/>
          <p:nvPr/>
        </p:nvGrpSpPr>
        <p:grpSpPr>
          <a:xfrm>
            <a:off x="5957879" y="3412675"/>
            <a:ext cx="749394" cy="1034661"/>
            <a:chOff x="4125913" y="3262313"/>
            <a:chExt cx="565098" cy="931067"/>
          </a:xfrm>
        </p:grpSpPr>
        <p:cxnSp>
          <p:nvCxnSpPr>
            <p:cNvPr id="69" name="直线连接线">
              <a:extLst>
                <a:ext uri="{FF2B5EF4-FFF2-40B4-BE49-F238E27FC236}">
                  <a16:creationId xmlns:a16="http://schemas.microsoft.com/office/drawing/2014/main" id="{276778D8-8604-402F-B74B-6C3A0438BAAC}"/>
                </a:ext>
              </a:extLst>
            </p:cNvPr>
            <p:cNvCxnSpPr/>
            <p:nvPr/>
          </p:nvCxnSpPr>
          <p:spPr>
            <a:xfrm>
              <a:off x="4125913" y="3262313"/>
              <a:ext cx="192087" cy="310356"/>
            </a:xfrm>
            <a:prstGeom prst="straightConnector1">
              <a:avLst/>
            </a:prstGeom>
            <a:noFill/>
            <a:ln w="9525" cap="flat" cmpd="sng">
              <a:solidFill>
                <a:srgbClr val="FF5D5D"/>
              </a:solidFill>
              <a:prstDash val="dash"/>
              <a:round/>
            </a:ln>
          </p:spPr>
        </p:cxnSp>
        <p:cxnSp>
          <p:nvCxnSpPr>
            <p:cNvPr id="70" name="直线连接线">
              <a:extLst>
                <a:ext uri="{FF2B5EF4-FFF2-40B4-BE49-F238E27FC236}">
                  <a16:creationId xmlns:a16="http://schemas.microsoft.com/office/drawing/2014/main" id="{73E6596C-5392-4BE2-9628-A46DE72BD070}"/>
                </a:ext>
              </a:extLst>
            </p:cNvPr>
            <p:cNvCxnSpPr/>
            <p:nvPr/>
          </p:nvCxnSpPr>
          <p:spPr>
            <a:xfrm>
              <a:off x="4125913" y="3883024"/>
              <a:ext cx="192087" cy="310356"/>
            </a:xfrm>
            <a:prstGeom prst="straightConnector1">
              <a:avLst/>
            </a:prstGeom>
            <a:noFill/>
            <a:ln w="9525" cap="flat" cmpd="sng">
              <a:solidFill>
                <a:srgbClr val="FF5D5D"/>
              </a:solidFill>
              <a:prstDash val="dash"/>
              <a:round/>
            </a:ln>
          </p:spPr>
        </p:cxnSp>
        <p:cxnSp>
          <p:nvCxnSpPr>
            <p:cNvPr id="71" name="直线连接线">
              <a:extLst>
                <a:ext uri="{FF2B5EF4-FFF2-40B4-BE49-F238E27FC236}">
                  <a16:creationId xmlns:a16="http://schemas.microsoft.com/office/drawing/2014/main" id="{2E004950-5359-44FC-8259-51CB2342DB45}"/>
                </a:ext>
              </a:extLst>
            </p:cNvPr>
            <p:cNvCxnSpPr/>
            <p:nvPr/>
          </p:nvCxnSpPr>
          <p:spPr>
            <a:xfrm>
              <a:off x="4317999" y="3263779"/>
              <a:ext cx="373012" cy="619246"/>
            </a:xfrm>
            <a:prstGeom prst="straightConnector1">
              <a:avLst/>
            </a:prstGeom>
            <a:noFill/>
            <a:ln w="9525" cap="flat" cmpd="sng">
              <a:solidFill>
                <a:srgbClr val="FF5D5D"/>
              </a:solidFill>
              <a:prstDash val="dash"/>
              <a:round/>
            </a:ln>
          </p:spPr>
        </p:cxnSp>
      </p:grpSp>
      <p:cxnSp>
        <p:nvCxnSpPr>
          <p:cNvPr id="49" name="直线连接线">
            <a:extLst>
              <a:ext uri="{FF2B5EF4-FFF2-40B4-BE49-F238E27FC236}">
                <a16:creationId xmlns:a16="http://schemas.microsoft.com/office/drawing/2014/main" id="{609FC81A-E9A1-4921-A014-C51F3A648DAF}"/>
              </a:ext>
            </a:extLst>
          </p:cNvPr>
          <p:cNvCxnSpPr/>
          <p:nvPr/>
        </p:nvCxnSpPr>
        <p:spPr>
          <a:xfrm>
            <a:off x="6212610" y="3756680"/>
            <a:ext cx="719989" cy="1764"/>
          </a:xfrm>
          <a:prstGeom prst="straightConnector1">
            <a:avLst/>
          </a:prstGeom>
          <a:noFill/>
          <a:ln w="9525" cap="flat" cmpd="sng">
            <a:solidFill>
              <a:srgbClr val="FF5D5D"/>
            </a:solidFill>
            <a:prstDash val="solid"/>
            <a:round/>
            <a:tailEnd type="arrow" w="med" len="med"/>
          </a:ln>
        </p:spPr>
      </p:cxnSp>
      <p:sp>
        <p:nvSpPr>
          <p:cNvPr id="50" name="矩形">
            <a:extLst>
              <a:ext uri="{FF2B5EF4-FFF2-40B4-BE49-F238E27FC236}">
                <a16:creationId xmlns:a16="http://schemas.microsoft.com/office/drawing/2014/main" id="{7A0D7CC3-E140-4F46-9E49-E330EF28CCA0}"/>
              </a:ext>
            </a:extLst>
          </p:cNvPr>
          <p:cNvSpPr/>
          <p:nvPr/>
        </p:nvSpPr>
        <p:spPr>
          <a:xfrm>
            <a:off x="5343151" y="3320940"/>
            <a:ext cx="648411" cy="331656"/>
          </a:xfrm>
          <a:prstGeom prst="rect">
            <a:avLst/>
          </a:prstGeom>
          <a:solidFill>
            <a:srgbClr val="FF5D5D"/>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人</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51" name="矩形">
            <a:extLst>
              <a:ext uri="{FF2B5EF4-FFF2-40B4-BE49-F238E27FC236}">
                <a16:creationId xmlns:a16="http://schemas.microsoft.com/office/drawing/2014/main" id="{96EF6381-1576-4C21-AD0D-4A84E66AA819}"/>
              </a:ext>
            </a:extLst>
          </p:cNvPr>
          <p:cNvSpPr/>
          <p:nvPr/>
        </p:nvSpPr>
        <p:spPr>
          <a:xfrm>
            <a:off x="5343151" y="3989545"/>
            <a:ext cx="648411" cy="329893"/>
          </a:xfrm>
          <a:prstGeom prst="rect">
            <a:avLst/>
          </a:prstGeom>
          <a:solidFill>
            <a:srgbClr val="FF5D5D"/>
          </a:solidFill>
          <a:ln w="9525" cap="flat" cmpd="sng">
            <a:noFill/>
            <a:prstDash val="solid"/>
            <a:miter/>
          </a:ln>
        </p:spPr>
        <p:txBody>
          <a:bodyPr vert="horz" wrap="square" lIns="91440" tIns="45720" rIns="91440" bIns="45720" anchor="ctr" anchorCtr="0"/>
          <a:lstStyle>
            <a:lvl1pPr/>
            <a:lvl2pPr/>
            <a:lvl3pPr/>
            <a:lvl4pPr/>
            <a:lvl5pPr/>
            <a:lvl6pPr/>
            <a:lvl7pPr/>
            <a:lvl8pPr/>
            <a:lvl9pPr/>
          </a:lstStyle>
          <a:p>
            <a:pPr marL="0" indent="0" algn="ctr" eaLnBrk="1" latinLnBrk="0" hangingPunct="1">
              <a:lnSpc>
                <a:spcPct val="100000"/>
              </a:lnSpc>
              <a:spcBef>
                <a:spcPts val="0"/>
              </a:spcBef>
              <a:spcAft>
                <a:spcPts val="0"/>
              </a:spcAft>
              <a:buNone/>
            </a:pPr>
            <a:r>
              <a:rPr lang="zh-CN" altLang="en-US" sz="1400" b="1"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物</a:t>
            </a:r>
            <a:endParaRPr lang="zh-CN" altLang="en-US" sz="14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endParaRPr>
          </a:p>
        </p:txBody>
      </p:sp>
      <p:sp>
        <p:nvSpPr>
          <p:cNvPr id="64" name="直线">
            <a:extLst>
              <a:ext uri="{FF2B5EF4-FFF2-40B4-BE49-F238E27FC236}">
                <a16:creationId xmlns:a16="http://schemas.microsoft.com/office/drawing/2014/main" id="{09C9BCF3-B005-4BF4-8D28-2E10437EB080}"/>
              </a:ext>
            </a:extLst>
          </p:cNvPr>
          <p:cNvSpPr/>
          <p:nvPr/>
        </p:nvSpPr>
        <p:spPr>
          <a:xfrm>
            <a:off x="7886273" y="3821953"/>
            <a:ext cx="1145246" cy="0"/>
          </a:xfrm>
          <a:prstGeom prst="line">
            <a:avLst/>
          </a:prstGeom>
          <a:noFill/>
          <a:ln w="9525" cap="flat" cmpd="sng">
            <a:solidFill>
              <a:srgbClr val="FF5D5D"/>
            </a:solidFill>
            <a:prstDash val="solid"/>
            <a:round/>
            <a:tailEnd type="triangle" w="med" len="med"/>
          </a:ln>
        </p:spPr>
      </p:sp>
      <p:sp>
        <p:nvSpPr>
          <p:cNvPr id="65" name="下箭头">
            <a:extLst>
              <a:ext uri="{FF2B5EF4-FFF2-40B4-BE49-F238E27FC236}">
                <a16:creationId xmlns:a16="http://schemas.microsoft.com/office/drawing/2014/main" id="{9CABF476-BFF2-4CC7-909F-B8A93058E54F}"/>
              </a:ext>
            </a:extLst>
          </p:cNvPr>
          <p:cNvSpPr/>
          <p:nvPr/>
        </p:nvSpPr>
        <p:spPr>
          <a:xfrm>
            <a:off x="6265470" y="4780846"/>
            <a:ext cx="681869" cy="439092"/>
          </a:xfrm>
          <a:prstGeom prst="downArrow">
            <a:avLst>
              <a:gd name="adj1" fmla="val 50000"/>
              <a:gd name="adj2" fmla="val 48405"/>
            </a:avLst>
          </a:prstGeom>
          <a:solidFill>
            <a:srgbClr val="FF5D5D"/>
          </a:solidFill>
          <a:ln w="9360" cap="flat" cmpd="sng">
            <a:noFill/>
            <a:prstDash val="solid"/>
            <a:miter/>
          </a:ln>
        </p:spPr>
      </p:sp>
      <p:sp>
        <p:nvSpPr>
          <p:cNvPr id="67" name="矩形">
            <a:extLst>
              <a:ext uri="{FF2B5EF4-FFF2-40B4-BE49-F238E27FC236}">
                <a16:creationId xmlns:a16="http://schemas.microsoft.com/office/drawing/2014/main" id="{544B1C86-527A-4934-83E7-DC9AB61223B2}"/>
              </a:ext>
            </a:extLst>
          </p:cNvPr>
          <p:cNvSpPr/>
          <p:nvPr/>
        </p:nvSpPr>
        <p:spPr>
          <a:xfrm>
            <a:off x="1202156" y="1438611"/>
            <a:ext cx="572624" cy="3120747"/>
          </a:xfrm>
          <a:prstGeom prst="rect">
            <a:avLst/>
          </a:prstGeom>
          <a:solidFill>
            <a:srgbClr val="4BAF32"/>
          </a:solidFill>
          <a:effectLst/>
        </p:spPr>
        <p:txBody>
          <a:bodyPr vert="horz" wrap="none" lIns="91440" tIns="45720" rIns="91440" bIns="45720" anchor="ctr" anchorCtr="0"/>
          <a:lstStyle>
            <a:lvl1pPr/>
            <a:lvl2pPr/>
            <a:lvl3pPr/>
            <a:lvl4pPr/>
            <a:lvl5pPr/>
            <a:lvl6pPr/>
            <a:lvl7pPr/>
            <a:lvl8pPr/>
            <a:lvl9pPr/>
          </a:lstStyle>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现</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场</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作</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业</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任</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务</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构</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成</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四</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要</a:t>
            </a:r>
            <a:endParaRPr lang="en-US" altLang="zh-CN"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endParaRPr>
          </a:p>
          <a:p>
            <a:pPr marL="0" indent="0" algn="ctr">
              <a:lnSpc>
                <a:spcPct val="100000"/>
              </a:lnSpc>
              <a:spcBef>
                <a:spcPts val="0"/>
              </a:spcBef>
              <a:spcAft>
                <a:spcPts val="0"/>
              </a:spcAft>
              <a:buNone/>
            </a:pPr>
            <a:r>
              <a:rPr lang="zh-CN" altLang="en-US" sz="1600" b="0" i="0" u="none" strike="noStrike" kern="1200" cap="none" spc="0" baseline="0" dirty="0">
                <a:solidFill>
                  <a:srgbClr val="FFFFFF"/>
                </a:solidFill>
                <a:latin typeface="微软雅黑" panose="020B0503020204020204" pitchFamily="34" charset="-122"/>
                <a:ea typeface="微软雅黑" panose="020B0503020204020204" pitchFamily="34" charset="-122"/>
                <a:cs typeface="Lucida Sans Unicode" panose="020B0602030504020204" charset="0"/>
              </a:rPr>
              <a:t>素</a:t>
            </a:r>
          </a:p>
        </p:txBody>
      </p:sp>
      <p:sp>
        <p:nvSpPr>
          <p:cNvPr id="68" name="右箭头">
            <a:extLst>
              <a:ext uri="{FF2B5EF4-FFF2-40B4-BE49-F238E27FC236}">
                <a16:creationId xmlns:a16="http://schemas.microsoft.com/office/drawing/2014/main" id="{45B33BDA-6BFA-4788-A06F-968C7025FBDB}"/>
              </a:ext>
            </a:extLst>
          </p:cNvPr>
          <p:cNvSpPr/>
          <p:nvPr/>
        </p:nvSpPr>
        <p:spPr>
          <a:xfrm>
            <a:off x="1986469" y="2816400"/>
            <a:ext cx="972392" cy="596275"/>
          </a:xfrm>
          <a:prstGeom prst="rightArrow">
            <a:avLst>
              <a:gd name="adj1" fmla="val 50000"/>
              <a:gd name="adj2" fmla="val 57372"/>
            </a:avLst>
          </a:prstGeom>
          <a:solidFill>
            <a:srgbClr val="FF5D5D"/>
          </a:solidFill>
          <a:ln w="9525" cap="flat" cmpd="sng">
            <a:noFill/>
            <a:prstDash val="solid"/>
            <a:miter/>
          </a:ln>
        </p:spPr>
      </p:sp>
      <p:sp>
        <p:nvSpPr>
          <p:cNvPr id="4" name="矩形 3">
            <a:extLst>
              <a:ext uri="{FF2B5EF4-FFF2-40B4-BE49-F238E27FC236}">
                <a16:creationId xmlns:a16="http://schemas.microsoft.com/office/drawing/2014/main" id="{57A01E4D-F4A1-4DA1-B296-E65CB1A7458C}"/>
              </a:ext>
            </a:extLst>
          </p:cNvPr>
          <p:cNvSpPr/>
          <p:nvPr/>
        </p:nvSpPr>
        <p:spPr>
          <a:xfrm>
            <a:off x="1202156" y="5203224"/>
            <a:ext cx="9357763" cy="984474"/>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6" name="矩形">
            <a:extLst>
              <a:ext uri="{FF2B5EF4-FFF2-40B4-BE49-F238E27FC236}">
                <a16:creationId xmlns:a16="http://schemas.microsoft.com/office/drawing/2014/main" id="{708E61BE-025A-4079-A32D-99B7DFEECB0A}"/>
              </a:ext>
            </a:extLst>
          </p:cNvPr>
          <p:cNvSpPr/>
          <p:nvPr/>
        </p:nvSpPr>
        <p:spPr>
          <a:xfrm>
            <a:off x="1371244" y="5375034"/>
            <a:ext cx="9068156" cy="658257"/>
          </a:xfrm>
          <a:prstGeom prst="rect">
            <a:avLst/>
          </a:prstGeom>
          <a:noFill/>
          <a:ln w="54999" cap="flat" cmpd="thickThin">
            <a:noFill/>
            <a:prstDash val="solid"/>
            <a:round/>
          </a:ln>
        </p:spPr>
        <p:txBody>
          <a:bodyPr vert="horz" wrap="square" lIns="91440" tIns="45720" rIns="91440" bIns="45720" anchor="t" anchorCtr="0">
            <a:spAutoFit/>
          </a:bodyPr>
          <a:lstStyle>
            <a:lvl1pPr/>
            <a:lvl2pPr/>
            <a:lvl3pPr/>
            <a:lvl4pPr/>
            <a:lvl5pPr/>
            <a:lvl6pPr/>
            <a:lvl7pPr/>
            <a:lvl8pPr/>
            <a:lvl9pPr/>
          </a:lstStyle>
          <a:p>
            <a:pPr marL="0" indent="0" algn="l" eaLnBrk="1" latinLnBrk="0" hangingPunct="1">
              <a:lnSpc>
                <a:spcPct val="120000"/>
              </a:lnSpc>
              <a:spcBef>
                <a:spcPct val="50000"/>
              </a:spcBef>
              <a:spcAft>
                <a:spcPts val="0"/>
              </a:spcAft>
              <a:buNone/>
            </a:pPr>
            <a:r>
              <a:rPr lang="zh-CN" altLang="en-US"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所有安全事故都发生于作业现场，导致现场事故发生的原因，</a:t>
            </a:r>
            <a:r>
              <a:rPr lang="zh-CN" altLang="en-US" sz="1600" b="0" i="0" u="none" strike="noStrike" kern="1200" cap="none" spc="0" baseline="0" dirty="0">
                <a:solidFill>
                  <a:srgbClr val="FFFF00"/>
                </a:solidFill>
                <a:latin typeface="微软雅黑" panose="020B0503020204020204" pitchFamily="34" charset="-122"/>
                <a:ea typeface="微软雅黑" panose="020B0503020204020204" pitchFamily="34" charset="-122"/>
                <a:cs typeface="Lucida Sans Unicode" panose="020B0602030504020204" charset="0"/>
              </a:rPr>
              <a:t>肯定是构成作业任务的“四要素”中</a:t>
            </a:r>
            <a:r>
              <a:rPr lang="zh-CN" altLang="en-US" sz="1600" b="0" i="0" u="none" strike="noStrike" kern="1200" cap="none" spc="0" baseline="0" dirty="0">
                <a:solidFill>
                  <a:schemeClr val="bg1"/>
                </a:solidFill>
                <a:latin typeface="微软雅黑" panose="020B0503020204020204" pitchFamily="34" charset="-122"/>
                <a:ea typeface="微软雅黑" panose="020B0503020204020204" pitchFamily="34" charset="-122"/>
                <a:cs typeface="Lucida Sans Unicode" panose="020B0602030504020204" charset="0"/>
              </a:rPr>
              <a:t>的某一方面出现了问题。现场安全生产必须事前发现和解决这些问题。</a:t>
            </a:r>
          </a:p>
        </p:txBody>
      </p:sp>
    </p:spTree>
    <p:extLst>
      <p:ext uri="{BB962C8B-B14F-4D97-AF65-F5344CB8AC3E}">
        <p14:creationId xmlns:p14="http://schemas.microsoft.com/office/powerpoint/2010/main" val="3353773827"/>
      </p:ext>
    </p:extLst>
  </p:cSld>
  <p:clrMapOvr>
    <a:masterClrMapping/>
  </p:clrMapOvr>
  <mc:AlternateContent xmlns:mc="http://schemas.openxmlformats.org/markup-compatibility/2006" xmlns:p14="http://schemas.microsoft.com/office/powerpoint/2010/main">
    <mc:Choice Requires="p14">
      <p:transition spd="slow" p14:dur="1400" advTm="15912">
        <p14:doors dir="vert"/>
      </p:transition>
    </mc:Choice>
    <mc:Fallback xmlns="">
      <p:transition spd="slow" advTm="1591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D698758D-1BD2-4560-8449-49E0007326DB}"/>
              </a:ext>
            </a:extLst>
          </p:cNvPr>
          <p:cNvSpPr/>
          <p:nvPr/>
        </p:nvSpPr>
        <p:spPr>
          <a:xfrm>
            <a:off x="721908" y="3427481"/>
            <a:ext cx="5005791" cy="27320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id="{7117822C-AEC9-4685-A38F-78B4ABFDB999}"/>
              </a:ext>
            </a:extLst>
          </p:cNvPr>
          <p:cNvSpPr/>
          <p:nvPr/>
        </p:nvSpPr>
        <p:spPr>
          <a:xfrm>
            <a:off x="721909" y="1422400"/>
            <a:ext cx="5005791" cy="16701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TextBox 23"/>
          <p:cNvSpPr txBox="1"/>
          <p:nvPr/>
        </p:nvSpPr>
        <p:spPr>
          <a:xfrm>
            <a:off x="2271712" y="391626"/>
            <a:ext cx="4408488"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班组长的作用和义务</a:t>
            </a:r>
          </a:p>
        </p:txBody>
      </p:sp>
      <p:grpSp>
        <p:nvGrpSpPr>
          <p:cNvPr id="59" name="组合 58">
            <a:extLst>
              <a:ext uri="{FF2B5EF4-FFF2-40B4-BE49-F238E27FC236}">
                <a16:creationId xmlns:a16="http://schemas.microsoft.com/office/drawing/2014/main" id="{EE600278-25F3-4E03-8C89-F571778DEB87}"/>
              </a:ext>
            </a:extLst>
          </p:cNvPr>
          <p:cNvGrpSpPr/>
          <p:nvPr/>
        </p:nvGrpSpPr>
        <p:grpSpPr>
          <a:xfrm>
            <a:off x="378187" y="442841"/>
            <a:ext cx="1735000" cy="428059"/>
            <a:chOff x="157476" y="152440"/>
            <a:chExt cx="2474408" cy="847436"/>
          </a:xfrm>
        </p:grpSpPr>
        <p:sp>
          <p:nvSpPr>
            <p:cNvPr id="60" name="Freeform 24">
              <a:extLst>
                <a:ext uri="{FF2B5EF4-FFF2-40B4-BE49-F238E27FC236}">
                  <a16:creationId xmlns:a16="http://schemas.microsoft.com/office/drawing/2014/main" id="{34EFA4BB-19DD-4FF8-BACA-55B1B0935271}"/>
                </a:ext>
              </a:extLst>
            </p:cNvPr>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dirty="0">
                <a:ea typeface="微软雅黑" panose="020B0503020204020204" pitchFamily="34" charset="-122"/>
              </a:endParaRPr>
            </a:p>
          </p:txBody>
        </p:sp>
        <p:sp>
          <p:nvSpPr>
            <p:cNvPr id="61" name="Freeform 22">
              <a:extLst>
                <a:ext uri="{FF2B5EF4-FFF2-40B4-BE49-F238E27FC236}">
                  <a16:creationId xmlns:a16="http://schemas.microsoft.com/office/drawing/2014/main" id="{53E572BA-9E5D-4E72-AF39-7347BB02340B}"/>
                </a:ext>
              </a:extLst>
            </p:cNvPr>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dirty="0">
                <a:ea typeface="微软雅黑" panose="020B0503020204020204" pitchFamily="34" charset="-122"/>
              </a:endParaRPr>
            </a:p>
          </p:txBody>
        </p:sp>
      </p:grpSp>
      <p:sp>
        <p:nvSpPr>
          <p:cNvPr id="62" name="Freeform 29">
            <a:extLst>
              <a:ext uri="{FF2B5EF4-FFF2-40B4-BE49-F238E27FC236}">
                <a16:creationId xmlns:a16="http://schemas.microsoft.com/office/drawing/2014/main" id="{BB45A941-B309-41AB-81C9-D15304F9073D}"/>
              </a:ext>
            </a:extLst>
          </p:cNvPr>
          <p:cNvSpPr/>
          <p:nvPr/>
        </p:nvSpPr>
        <p:spPr>
          <a:xfrm>
            <a:off x="1529769" y="575911"/>
            <a:ext cx="259657" cy="197538"/>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dirty="0">
              <a:ea typeface="微软雅黑" panose="020B0503020204020204" pitchFamily="34" charset="-122"/>
            </a:endParaRPr>
          </a:p>
        </p:txBody>
      </p:sp>
      <p:sp>
        <p:nvSpPr>
          <p:cNvPr id="63" name="TextBox 23">
            <a:extLst>
              <a:ext uri="{FF2B5EF4-FFF2-40B4-BE49-F238E27FC236}">
                <a16:creationId xmlns:a16="http://schemas.microsoft.com/office/drawing/2014/main" id="{B18010EE-8AD0-487A-A89E-3638267FA1AE}"/>
              </a:ext>
            </a:extLst>
          </p:cNvPr>
          <p:cNvSpPr txBox="1"/>
          <p:nvPr/>
        </p:nvSpPr>
        <p:spPr>
          <a:xfrm>
            <a:off x="493668" y="519421"/>
            <a:ext cx="877576"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en-US" altLang="zh-CN" sz="1400" kern="0" dirty="0">
                <a:solidFill>
                  <a:srgbClr val="FFFFFF"/>
                </a:solidFill>
                <a:latin typeface="微软雅黑" panose="020B0503020204020204" pitchFamily="34" charset="-122"/>
                <a:ea typeface="微软雅黑" panose="020B0503020204020204" pitchFamily="34" charset="-122"/>
              </a:rPr>
              <a:t>LOGO</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2050" name="Picture 2" descr="https://timgsa.baidu.com/timg?image&amp;quality=80&amp;size=b9999_10000&amp;sec=1524375384442&amp;di=93c528326e848de12add3e3a1a3a096b&amp;imgtype=0&amp;src=http%3A%2F%2Fimgsrc.baidu.com%2Fimage%2Fc0%253Dpixel_huitu%252C0%252C0%252C294%252C40%2Fsign%3Db21b5615b5096b6395145610654be228%2Fb3119313b07eca80dd65a8dd9a2397dda14483ac.jpg">
            <a:extLst>
              <a:ext uri="{FF2B5EF4-FFF2-40B4-BE49-F238E27FC236}">
                <a16:creationId xmlns:a16="http://schemas.microsoft.com/office/drawing/2014/main" id="{1C181756-FEE0-4563-BCE4-A9B9C67CB1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 b="100000" l="10750" r="95333">
                        <a14:foregroundMark x1="83750" y1="79500" x2="80083" y2="84625"/>
                      </a14:backgroundRemoval>
                    </a14:imgEffect>
                  </a14:imgLayer>
                </a14:imgProps>
              </a:ext>
              <a:ext uri="{28A0092B-C50C-407E-A947-70E740481C1C}">
                <a14:useLocalDpi xmlns:a14="http://schemas.microsoft.com/office/drawing/2010/main" val="0"/>
              </a:ext>
            </a:extLst>
          </a:blip>
          <a:srcRect l="10492" t="4820" r="6381"/>
          <a:stretch/>
        </p:blipFill>
        <p:spPr bwMode="auto">
          <a:xfrm>
            <a:off x="5866297" y="1765300"/>
            <a:ext cx="6381798" cy="50927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23">
            <a:extLst>
              <a:ext uri="{FF2B5EF4-FFF2-40B4-BE49-F238E27FC236}">
                <a16:creationId xmlns:a16="http://schemas.microsoft.com/office/drawing/2014/main" id="{6893DC12-003A-468E-83AD-52BF837C3B31}"/>
              </a:ext>
            </a:extLst>
          </p:cNvPr>
          <p:cNvSpPr txBox="1"/>
          <p:nvPr/>
        </p:nvSpPr>
        <p:spPr>
          <a:xfrm>
            <a:off x="1427209" y="1654163"/>
            <a:ext cx="1371956"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4BAF32"/>
                </a:solidFill>
                <a:latin typeface="微软雅黑" panose="020B0503020204020204" pitchFamily="34" charset="-122"/>
                <a:ea typeface="微软雅黑" panose="020B0503020204020204" pitchFamily="34" charset="-122"/>
              </a:rPr>
              <a:t>征兆管理</a:t>
            </a:r>
          </a:p>
        </p:txBody>
      </p:sp>
      <p:sp>
        <p:nvSpPr>
          <p:cNvPr id="38" name="next-arrow_17950">
            <a:extLst>
              <a:ext uri="{FF2B5EF4-FFF2-40B4-BE49-F238E27FC236}">
                <a16:creationId xmlns:a16="http://schemas.microsoft.com/office/drawing/2014/main" id="{95EEF66A-4E3B-46B5-A0A2-3A88C8FE52D4}"/>
              </a:ext>
            </a:extLst>
          </p:cNvPr>
          <p:cNvSpPr>
            <a:spLocks noChangeAspect="1"/>
          </p:cNvSpPr>
          <p:nvPr/>
        </p:nvSpPr>
        <p:spPr bwMode="auto">
          <a:xfrm>
            <a:off x="860507" y="1560496"/>
            <a:ext cx="566702" cy="609685"/>
          </a:xfrm>
          <a:custGeom>
            <a:avLst/>
            <a:gdLst>
              <a:gd name="T0" fmla="*/ 310 w 4456"/>
              <a:gd name="T1" fmla="*/ 4802 h 4802"/>
              <a:gd name="T2" fmla="*/ 790 w 4456"/>
              <a:gd name="T3" fmla="*/ 2113 h 4802"/>
              <a:gd name="T4" fmla="*/ 2370 w 4456"/>
              <a:gd name="T5" fmla="*/ 1315 h 4802"/>
              <a:gd name="T6" fmla="*/ 2370 w 4456"/>
              <a:gd name="T7" fmla="*/ 0 h 4802"/>
              <a:gd name="T8" fmla="*/ 4456 w 4456"/>
              <a:gd name="T9" fmla="*/ 2085 h 4802"/>
              <a:gd name="T10" fmla="*/ 2370 w 4456"/>
              <a:gd name="T11" fmla="*/ 4171 h 4802"/>
              <a:gd name="T12" fmla="*/ 2370 w 4456"/>
              <a:gd name="T13" fmla="*/ 2802 h 4802"/>
              <a:gd name="T14" fmla="*/ 2106 w 4456"/>
              <a:gd name="T15" fmla="*/ 2784 h 4802"/>
              <a:gd name="T16" fmla="*/ 496 w 4456"/>
              <a:gd name="T17" fmla="*/ 4784 h 4802"/>
              <a:gd name="T18" fmla="*/ 310 w 4456"/>
              <a:gd name="T19" fmla="*/ 4802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6" h="4802">
                <a:moveTo>
                  <a:pt x="310" y="4802"/>
                </a:moveTo>
                <a:cubicBezTo>
                  <a:pt x="297" y="4734"/>
                  <a:pt x="0" y="3135"/>
                  <a:pt x="790" y="2113"/>
                </a:cubicBezTo>
                <a:cubicBezTo>
                  <a:pt x="1152" y="1645"/>
                  <a:pt x="1683" y="1377"/>
                  <a:pt x="2370" y="1315"/>
                </a:cubicBezTo>
                <a:lnTo>
                  <a:pt x="2370" y="0"/>
                </a:lnTo>
                <a:lnTo>
                  <a:pt x="4456" y="2085"/>
                </a:lnTo>
                <a:lnTo>
                  <a:pt x="2370" y="4171"/>
                </a:lnTo>
                <a:lnTo>
                  <a:pt x="2370" y="2802"/>
                </a:lnTo>
                <a:cubicBezTo>
                  <a:pt x="2310" y="2794"/>
                  <a:pt x="2218" y="2784"/>
                  <a:pt x="2106" y="2784"/>
                </a:cubicBezTo>
                <a:cubicBezTo>
                  <a:pt x="1505" y="2784"/>
                  <a:pt x="496" y="3044"/>
                  <a:pt x="496" y="4784"/>
                </a:cubicBezTo>
                <a:lnTo>
                  <a:pt x="310" y="4802"/>
                </a:lnTo>
                <a:close/>
              </a:path>
            </a:pathLst>
          </a:custGeom>
          <a:solidFill>
            <a:srgbClr val="4BAF32"/>
          </a:solidFill>
          <a:ln>
            <a:noFill/>
          </a:ln>
        </p:spPr>
      </p:sp>
      <p:sp>
        <p:nvSpPr>
          <p:cNvPr id="2" name="矩形 1">
            <a:extLst>
              <a:ext uri="{FF2B5EF4-FFF2-40B4-BE49-F238E27FC236}">
                <a16:creationId xmlns:a16="http://schemas.microsoft.com/office/drawing/2014/main" id="{25B7FCE5-CD62-4EDC-B3AA-DD9067B460FD}"/>
              </a:ext>
            </a:extLst>
          </p:cNvPr>
          <p:cNvSpPr/>
          <p:nvPr/>
        </p:nvSpPr>
        <p:spPr>
          <a:xfrm>
            <a:off x="1427209" y="2131835"/>
            <a:ext cx="4033791" cy="708335"/>
          </a:xfrm>
          <a:prstGeom prst="rect">
            <a:avLst/>
          </a:prstGeom>
        </p:spPr>
        <p:txBody>
          <a:bodyPr wrap="square">
            <a:spAutoFit/>
          </a:bodyPr>
          <a:lstStyle/>
          <a:p>
            <a:pPr>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处于最熟知现场的立场，应推进预见性的安全管理（征兆管理）</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1478E42A-676B-469A-9EF7-D74EF713DA4C}"/>
              </a:ext>
            </a:extLst>
          </p:cNvPr>
          <p:cNvSpPr/>
          <p:nvPr/>
        </p:nvSpPr>
        <p:spPr>
          <a:xfrm>
            <a:off x="1242059" y="4311650"/>
            <a:ext cx="4485640" cy="1670137"/>
          </a:xfrm>
          <a:prstGeom prst="rect">
            <a:avLst/>
          </a:prstGeom>
        </p:spPr>
        <p:txBody>
          <a:bodyPr wrap="square">
            <a:spAutoFit/>
          </a:bodyPr>
          <a:lstStyle/>
          <a:p>
            <a:pPr marL="285750" indent="-285750">
              <a:lnSpc>
                <a:spcPts val="25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没有比在现场直接进行指导和监督的班长更了解现场情况的人了。</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endParaRPr>
          </a:p>
          <a:p>
            <a:pPr marL="285750" indent="-285750">
              <a:lnSpc>
                <a:spcPts val="2500"/>
              </a:lnSpc>
              <a:buFont typeface="Arial" panose="020B0604020202020204" pitchFamily="34" charset="0"/>
              <a:buChar cha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Lucida Sans Unicode" panose="020B0602030504020204" charset="0"/>
              </a:rPr>
              <a:t>因此，班长尽早发现并解决工作岗位的不安全行为和不安全状态（工作岗位的异常）。</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TextBox 23">
            <a:extLst>
              <a:ext uri="{FF2B5EF4-FFF2-40B4-BE49-F238E27FC236}">
                <a16:creationId xmlns:a16="http://schemas.microsoft.com/office/drawing/2014/main" id="{3FE5045E-329E-47E3-8847-F48D8595EFAC}"/>
              </a:ext>
            </a:extLst>
          </p:cNvPr>
          <p:cNvSpPr txBox="1"/>
          <p:nvPr/>
        </p:nvSpPr>
        <p:spPr>
          <a:xfrm>
            <a:off x="1427209" y="3733864"/>
            <a:ext cx="2293891" cy="40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4034">
              <a:defRPr/>
            </a:pPr>
            <a:r>
              <a:rPr lang="zh-CN" altLang="en-US" sz="2000" kern="0" dirty="0">
                <a:solidFill>
                  <a:srgbClr val="004B7D"/>
                </a:solidFill>
                <a:latin typeface="微软雅黑" panose="020B0503020204020204" pitchFamily="34" charset="-122"/>
                <a:ea typeface="微软雅黑" panose="020B0503020204020204" pitchFamily="34" charset="-122"/>
              </a:rPr>
              <a:t>班长更了解情况</a:t>
            </a:r>
          </a:p>
        </p:txBody>
      </p:sp>
      <p:sp>
        <p:nvSpPr>
          <p:cNvPr id="44" name="next-arrow_17950">
            <a:extLst>
              <a:ext uri="{FF2B5EF4-FFF2-40B4-BE49-F238E27FC236}">
                <a16:creationId xmlns:a16="http://schemas.microsoft.com/office/drawing/2014/main" id="{0E88E3DB-33A9-4EA0-A228-2417DC3AD3E9}"/>
              </a:ext>
            </a:extLst>
          </p:cNvPr>
          <p:cNvSpPr>
            <a:spLocks noChangeAspect="1"/>
          </p:cNvSpPr>
          <p:nvPr/>
        </p:nvSpPr>
        <p:spPr bwMode="auto">
          <a:xfrm>
            <a:off x="821100" y="3613150"/>
            <a:ext cx="550144" cy="54911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rgbClr val="004B7D"/>
          </a:solidFill>
          <a:ln>
            <a:noFill/>
          </a:ln>
        </p:spPr>
        <p:txBody>
          <a:bodyPr/>
          <a:lstStyle/>
          <a:p>
            <a:endParaRPr lang="zh-CN" altLang="en-US"/>
          </a:p>
        </p:txBody>
      </p:sp>
    </p:spTree>
    <p:extLst>
      <p:ext uri="{BB962C8B-B14F-4D97-AF65-F5344CB8AC3E}">
        <p14:creationId xmlns:p14="http://schemas.microsoft.com/office/powerpoint/2010/main" val="2561928805"/>
      </p:ext>
    </p:extLst>
  </p:cSld>
  <p:clrMapOvr>
    <a:masterClrMapping/>
  </p:clrMapOvr>
  <mc:AlternateContent xmlns:mc="http://schemas.openxmlformats.org/markup-compatibility/2006" xmlns:p14="http://schemas.microsoft.com/office/powerpoint/2010/main">
    <mc:Choice Requires="p14">
      <p:transition spd="slow" p14:dur="1400" advTm="15912">
        <p14:doors dir="vert"/>
      </p:transition>
    </mc:Choice>
    <mc:Fallback xmlns="">
      <p:transition spd="slow" advTm="15912">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4B7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5309</Words>
  <Application>Microsoft Office PowerPoint</Application>
  <PresentationFormat>宽屏</PresentationFormat>
  <Paragraphs>703</Paragraphs>
  <Slides>73</Slides>
  <Notes>73</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73</vt:i4>
      </vt:variant>
    </vt:vector>
  </HeadingPairs>
  <TitlesOfParts>
    <vt:vector size="83" baseType="lpstr">
      <vt:lpstr>Akzidenz-Grotesk BQ Condensed</vt:lpstr>
      <vt:lpstr>Futura Md BT</vt:lpstr>
      <vt:lpstr>等线</vt:lpstr>
      <vt:lpstr>微软雅黑</vt:lpstr>
      <vt:lpstr>Arial</vt:lpstr>
      <vt:lpstr>Calibri</vt:lpstr>
      <vt:lpstr>Calibri Light</vt:lpstr>
      <vt:lpstr>Wingdings</vt:lpstr>
      <vt:lpstr>Office 主题</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yu</dc:creator>
  <cp:lastModifiedBy>Administrator</cp:lastModifiedBy>
  <cp:revision>5</cp:revision>
  <dcterms:created xsi:type="dcterms:W3CDTF">2017-06-13T12:04:00Z</dcterms:created>
  <dcterms:modified xsi:type="dcterms:W3CDTF">2022-08-09T12:25:21Z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