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2"/>
    <p:sldMasterId id="2147483664" r:id="rId3"/>
    <p:sldMasterId id="2147483679" r:id="rId4"/>
    <p:sldMasterId id="2147483698" r:id="rId5"/>
  </p:sldMasterIdLst>
  <p:notesMasterIdLst>
    <p:notesMasterId r:id="rId50"/>
  </p:notesMasterIdLst>
  <p:handoutMasterIdLst>
    <p:handoutMasterId r:id="rId51"/>
  </p:handoutMasterIdLst>
  <p:sldIdLst>
    <p:sldId id="438" r:id="rId6"/>
    <p:sldId id="395" r:id="rId7"/>
    <p:sldId id="396" r:id="rId8"/>
    <p:sldId id="353" r:id="rId9"/>
    <p:sldId id="319" r:id="rId10"/>
    <p:sldId id="322" r:id="rId11"/>
    <p:sldId id="323" r:id="rId12"/>
    <p:sldId id="398" r:id="rId13"/>
    <p:sldId id="399" r:id="rId14"/>
    <p:sldId id="264" r:id="rId15"/>
    <p:sldId id="324" r:id="rId16"/>
    <p:sldId id="392" r:id="rId17"/>
    <p:sldId id="328" r:id="rId18"/>
    <p:sldId id="283" r:id="rId19"/>
    <p:sldId id="284" r:id="rId20"/>
    <p:sldId id="285" r:id="rId21"/>
    <p:sldId id="286" r:id="rId22"/>
    <p:sldId id="403" r:id="rId23"/>
    <p:sldId id="393" r:id="rId24"/>
    <p:sldId id="400" r:id="rId25"/>
    <p:sldId id="401" r:id="rId26"/>
    <p:sldId id="402" r:id="rId27"/>
    <p:sldId id="404" r:id="rId28"/>
    <p:sldId id="355" r:id="rId29"/>
    <p:sldId id="356" r:id="rId30"/>
    <p:sldId id="357" r:id="rId31"/>
    <p:sldId id="358" r:id="rId32"/>
    <p:sldId id="359" r:id="rId33"/>
    <p:sldId id="360" r:id="rId34"/>
    <p:sldId id="361" r:id="rId35"/>
    <p:sldId id="330" r:id="rId36"/>
    <p:sldId id="331" r:id="rId37"/>
    <p:sldId id="288" r:id="rId38"/>
    <p:sldId id="270" r:id="rId39"/>
    <p:sldId id="271" r:id="rId40"/>
    <p:sldId id="272" r:id="rId41"/>
    <p:sldId id="273" r:id="rId42"/>
    <p:sldId id="274" r:id="rId43"/>
    <p:sldId id="291" r:id="rId44"/>
    <p:sldId id="292" r:id="rId45"/>
    <p:sldId id="332" r:id="rId46"/>
    <p:sldId id="277" r:id="rId47"/>
    <p:sldId id="276" r:id="rId48"/>
    <p:sldId id="439" r:id="rId49"/>
  </p:sldIdLst>
  <p:sldSz cx="12192000" cy="6858000"/>
  <p:notesSz cx="6858000" cy="9144000"/>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p15:clr>
            <a:srgbClr val="A4A3A4"/>
          </p15:clr>
        </p15:guide>
        <p15:guide id="2" pos="381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微软用户" initials="微"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B9"/>
    <a:srgbClr val="E85504"/>
    <a:srgbClr val="203864"/>
    <a:srgbClr val="EB6C15"/>
    <a:srgbClr val="DB6413"/>
    <a:srgbClr val="E26714"/>
    <a:srgbClr val="E9EEF7"/>
    <a:srgbClr val="D1DDEF"/>
    <a:srgbClr val="CADFF2"/>
    <a:srgbClr val="ACCC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817" autoAdjust="0"/>
  </p:normalViewPr>
  <p:slideViewPr>
    <p:cSldViewPr snapToGrid="0">
      <p:cViewPr varScale="1">
        <p:scale>
          <a:sx n="101" d="100"/>
          <a:sy n="101" d="100"/>
        </p:scale>
        <p:origin x="954" y="114"/>
      </p:cViewPr>
      <p:guideLst>
        <p:guide orient="horz" pos="2205"/>
        <p:guide pos="381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commentAuthors" Target="commen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ags" Target="tags/tag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slideMaster" Target="slideMasters/slideMaster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r>
              <a:rPr lang="zh-CN" altLang="en-US" sz="1600">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rPr>
              <a:t>中毒窒息事故所占比例</a:t>
            </a:r>
          </a:p>
        </c:rich>
      </c:tx>
      <c:overlay val="0"/>
      <c:spPr>
        <a:noFill/>
        <a:ln>
          <a:noFill/>
        </a:ln>
        <a:effectLst/>
      </c:spPr>
      <c:txPr>
        <a:bodyPr rot="0" spcFirstLastPara="0" vertOverflow="ellipsis" vert="horz" wrap="square" anchor="ctr" anchorCtr="1"/>
        <a:lstStyle/>
        <a:p>
          <a:pPr defTabSz="914400">
            <a:defRPr lang="zh-CN" sz="1600" b="0" i="0" u="none" strike="noStrike" kern="1200" spc="0" baseline="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pPr>
          <a:endParaRPr lang="zh-CN"/>
        </a:p>
      </c:txPr>
    </c:title>
    <c:autoTitleDeleted val="0"/>
    <c:plotArea>
      <c:layout/>
      <c:pieChart>
        <c:varyColors val="1"/>
        <c:ser>
          <c:idx val="0"/>
          <c:order val="0"/>
          <c:tx>
            <c:strRef>
              <c:f>Sheet1!$B$1</c:f>
              <c:strCache>
                <c:ptCount val="1"/>
                <c:pt idx="0">
                  <c:v>销售额</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97E-4B28-9E6C-3528218F760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97E-4B28-9E6C-3528218F760C}"/>
              </c:ext>
            </c:extLst>
          </c:dPt>
          <c:dLbls>
            <c:dLbl>
              <c:idx val="0"/>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97E-4B28-9E6C-3528218F760C}"/>
                </c:ext>
              </c:extLst>
            </c:dLbl>
            <c:dLbl>
              <c:idx val="1"/>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97E-4B28-9E6C-3528218F760C}"/>
                </c:ext>
              </c:extLst>
            </c:dLbl>
            <c:spPr>
              <a:noFill/>
              <a:ln>
                <a:noFill/>
              </a:ln>
              <a:effectLst/>
            </c:spPr>
            <c:txPr>
              <a:bodyPr rot="0" spcFirstLastPara="0" vertOverflow="ellipsis" vert="horz" wrap="square" lIns="38100" tIns="19050" rIns="38100" bIns="19050" anchor="ctr" anchorCtr="1"/>
              <a:lstStyle/>
              <a:p>
                <a:pPr>
                  <a:defRPr lang="zh-CN" sz="2400" b="1" i="0" u="none" strike="noStrike" kern="1200" baseline="0">
                    <a:solidFill>
                      <a:schemeClr val="bg1"/>
                    </a:solidFill>
                    <a:latin typeface="+mn-lt"/>
                    <a:ea typeface="+mn-ea"/>
                    <a:cs typeface="+mn-cs"/>
                  </a:defRPr>
                </a:pPr>
                <a:endParaRPr lang="zh-CN"/>
              </a:p>
            </c:txPr>
            <c:dLblPos val="bestFit"/>
            <c:showLegendKey val="0"/>
            <c:showVal val="0"/>
            <c:showCatName val="0"/>
            <c:showSerName val="0"/>
            <c:showPercent val="0"/>
            <c:showBubbleSize val="0"/>
            <c:extLst>
              <c:ext xmlns:c15="http://schemas.microsoft.com/office/drawing/2012/chart" uri="{CE6537A1-D6FC-4f65-9D91-7224C49458BB}"/>
            </c:extLst>
          </c:dLbls>
          <c:cat>
            <c:strRef>
              <c:f>Sheet1!$A$2:$A$3</c:f>
              <c:strCache>
                <c:ptCount val="2"/>
                <c:pt idx="0">
                  <c:v>中毒</c:v>
                </c:pt>
                <c:pt idx="1">
                  <c:v>窒息</c:v>
                </c:pt>
              </c:strCache>
            </c:strRef>
          </c:cat>
          <c:val>
            <c:numRef>
              <c:f>Sheet1!$B$2:$B$3</c:f>
              <c:numCache>
                <c:formatCode>0.00%</c:formatCode>
                <c:ptCount val="2"/>
                <c:pt idx="0">
                  <c:v>0.182</c:v>
                </c:pt>
                <c:pt idx="1">
                  <c:v>0.17499999999999999</c:v>
                </c:pt>
              </c:numCache>
            </c:numRef>
          </c:val>
          <c:extLst>
            <c:ext xmlns:c16="http://schemas.microsoft.com/office/drawing/2014/chart" uri="{C3380CC4-5D6E-409C-BE32-E72D297353CC}">
              <c16:uniqueId val="{00000004-197E-4B28-9E6C-3528218F760C}"/>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0"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endParaRPr lang="zh-CN"/>
          </a:p>
        </c:txPr>
      </c:legendEntry>
      <c:legendEntry>
        <c:idx val="1"/>
        <c:txPr>
          <a:bodyPr rot="0" spcFirstLastPara="0"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endParaRPr lang="zh-CN"/>
          </a:p>
        </c:txPr>
      </c:legendEntry>
      <c:overlay val="0"/>
      <c:spPr>
        <a:noFill/>
        <a:ln>
          <a:noFill/>
        </a:ln>
        <a:effectLst/>
      </c:spPr>
      <c:txPr>
        <a:bodyPr rot="0" spcFirstLastPara="0" vertOverflow="ellipsis" vert="horz" wrap="square" anchor="ctr" anchorCtr="1"/>
        <a:lstStyle/>
        <a:p>
          <a:pPr>
            <a:defRPr lang="zh-CN" sz="1800" b="0" i="0" u="none" strike="noStrike" kern="1200" baseline="0">
              <a:solidFill>
                <a:schemeClr val="tx1">
                  <a:lumMod val="65000"/>
                  <a:lumOff val="35000"/>
                </a:schemeClr>
              </a:solidFill>
              <a:latin typeface="+mn-lt"/>
              <a:ea typeface="+mn-ea"/>
              <a:cs typeface="+mn-cs"/>
            </a:defRPr>
          </a:pPr>
          <a:endParaRPr lang="zh-CN"/>
        </a:p>
      </c:txPr>
    </c:legend>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2022/8/8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2E4CD7-68FE-4C2F-A336-C57CAFD19253}" type="datetimeFigureOut">
              <a:rPr lang="zh-CN" altLang="en-US" smtClean="0"/>
              <a:t>2022/8/8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F0DDC2-C959-4B5D-92B6-4774C2C8AFD5}"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6</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幻灯片图像占位符 1"/>
          <p:cNvSpPr>
            <a:spLocks noGrp="1" noRot="1" noChangeAspect="1"/>
          </p:cNvSpPr>
          <p:nvPr>
            <p:ph type="sldImg"/>
          </p:nvPr>
        </p:nvSpPr>
        <p:spPr bwMode="auto">
          <a:noFill/>
          <a:ln>
            <a:solidFill>
              <a:srgbClr val="000000"/>
            </a:solidFill>
            <a:miter lim="800000"/>
          </a:ln>
        </p:spPr>
      </p:sp>
      <p:sp>
        <p:nvSpPr>
          <p:cNvPr id="80898" name="备注占位符 2"/>
          <p:cNvSpPr>
            <a:spLocks noGrp="1"/>
          </p:cNvSpPr>
          <p:nvPr>
            <p:ph type="body" idx="1"/>
          </p:nvPr>
        </p:nvSpPr>
        <p:spPr bwMode="auto">
          <a:noFill/>
        </p:spPr>
        <p:txBody>
          <a:bodyPr wrap="square" numCol="1" anchor="t" anchorCtr="0" compatLnSpc="1"/>
          <a:lstStyle/>
          <a:p>
            <a:pPr>
              <a:spcBef>
                <a:spcPct val="0"/>
              </a:spcBef>
            </a:pPr>
            <a:endParaRPr lang="zh-CN" altLang="en-US"/>
          </a:p>
        </p:txBody>
      </p:sp>
      <p:sp>
        <p:nvSpPr>
          <p:cNvPr id="80899" name="灯片编号占位符 3"/>
          <p:cNvSpPr>
            <a:spLocks noGrp="1"/>
          </p:cNvSpPr>
          <p:nvPr>
            <p:ph type="sldNum" sz="quarter" idx="5"/>
          </p:nvPr>
        </p:nvSpPr>
        <p:spPr bwMode="auto">
          <a:noFill/>
          <a:ln>
            <a:miter lim="800000"/>
          </a:ln>
        </p:spPr>
        <p:txBody>
          <a:bodyPr wrap="square" numCol="1" anchorCtr="0" compatLnSpc="1"/>
          <a:lstStyle/>
          <a:p>
            <a:pPr defTabSz="913130" fontAlgn="base">
              <a:spcBef>
                <a:spcPct val="0"/>
              </a:spcBef>
              <a:spcAft>
                <a:spcPct val="0"/>
              </a:spcAft>
            </a:pPr>
            <a:fld id="{045BE848-6608-48CE-9E87-ED3FB122DD2D}" type="slidenum">
              <a:rPr lang="zh-CN" altLang="en-US"/>
              <a:t>8</a:t>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14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15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16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17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19</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20</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21</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22</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24</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25</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26</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27</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28</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29</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30</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31</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32</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34</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、应当严格遵守“先通风、再检测、后作业”的原则。</a:t>
            </a:r>
          </a:p>
          <a:p>
            <a:r>
              <a:rPr lang="zh-CN" altLang="zh-CN" sz="1200" kern="1200" dirty="0">
                <a:solidFill>
                  <a:schemeClr val="tx1"/>
                </a:solidFill>
                <a:effectLst/>
                <a:latin typeface="+mn-lt"/>
                <a:ea typeface="+mn-ea"/>
                <a:cs typeface="+mn-cs"/>
              </a:rPr>
              <a:t>（检测的时间不得早于作业开始前</a:t>
            </a:r>
            <a:r>
              <a:rPr lang="en-US" altLang="zh-CN" sz="1200" kern="1200" dirty="0">
                <a:solidFill>
                  <a:schemeClr val="tx1"/>
                </a:solidFill>
                <a:effectLst/>
                <a:latin typeface="+mn-lt"/>
                <a:ea typeface="+mn-ea"/>
                <a:cs typeface="+mn-cs"/>
              </a:rPr>
              <a:t>30</a:t>
            </a:r>
            <a:r>
              <a:rPr lang="zh-CN" altLang="zh-CN" sz="1200" kern="1200" dirty="0">
                <a:solidFill>
                  <a:schemeClr val="tx1"/>
                </a:solidFill>
                <a:effectLst/>
                <a:latin typeface="+mn-lt"/>
                <a:ea typeface="+mn-ea"/>
                <a:cs typeface="+mn-cs"/>
              </a:rPr>
              <a:t>分钟。）</a:t>
            </a:r>
          </a:p>
          <a:p>
            <a:r>
              <a:rPr lang="zh-CN" altLang="zh-CN" sz="1200" kern="1200" dirty="0">
                <a:solidFill>
                  <a:schemeClr val="tx1"/>
                </a:solidFill>
                <a:effectLst/>
                <a:latin typeface="+mn-lt"/>
                <a:ea typeface="+mn-ea"/>
                <a:cs typeface="+mn-cs"/>
              </a:rPr>
              <a:t>（有限空间内盛装或者残留的物料对作业存在危害时，作业人员应当在作业前对物料进行清洗、清空或者置换）</a:t>
            </a:r>
          </a:p>
          <a:p>
            <a:r>
              <a:rPr lang="zh-CN" altLang="zh-CN" sz="1200" kern="1200" dirty="0">
                <a:solidFill>
                  <a:schemeClr val="tx1"/>
                </a:solidFill>
                <a:effectLst/>
                <a:latin typeface="+mn-lt"/>
                <a:ea typeface="+mn-ea"/>
                <a:cs typeface="+mn-cs"/>
              </a:rPr>
              <a:t>（作业中断超过</a:t>
            </a:r>
            <a:r>
              <a:rPr lang="en-US" altLang="zh-CN" sz="1200" kern="1200" dirty="0">
                <a:solidFill>
                  <a:schemeClr val="tx1"/>
                </a:solidFill>
                <a:effectLst/>
                <a:latin typeface="+mn-lt"/>
                <a:ea typeface="+mn-ea"/>
                <a:cs typeface="+mn-cs"/>
              </a:rPr>
              <a:t>30</a:t>
            </a:r>
            <a:r>
              <a:rPr lang="zh-CN" altLang="zh-CN" sz="1200" kern="1200" dirty="0">
                <a:solidFill>
                  <a:schemeClr val="tx1"/>
                </a:solidFill>
                <a:effectLst/>
                <a:latin typeface="+mn-lt"/>
                <a:ea typeface="+mn-ea"/>
                <a:cs typeface="+mn-cs"/>
              </a:rPr>
              <a:t>分钟，作业人员再次进入有限空间作业前，应当重新通风、检测合格后方可进入）</a:t>
            </a:r>
          </a:p>
          <a:p>
            <a:r>
              <a:rPr lang="zh-CN" altLang="zh-CN" sz="1200" kern="1200" dirty="0">
                <a:solidFill>
                  <a:schemeClr val="tx1"/>
                </a:solidFill>
                <a:effectLst/>
                <a:latin typeface="+mn-lt"/>
                <a:ea typeface="+mn-ea"/>
                <a:cs typeface="+mn-cs"/>
              </a:rPr>
              <a:t>（作业场所存在可燃性气体、粉尘的，其电气设施设备及照明灯具的防爆安全要求）</a:t>
            </a:r>
          </a:p>
        </p:txBody>
      </p:sp>
      <p:sp>
        <p:nvSpPr>
          <p:cNvPr id="4" name="灯片编号占位符 3"/>
          <p:cNvSpPr>
            <a:spLocks noGrp="1"/>
          </p:cNvSpPr>
          <p:nvPr>
            <p:ph type="sldNum" sz="quarter" idx="10"/>
          </p:nvPr>
        </p:nvSpPr>
        <p:spPr/>
        <p:txBody>
          <a:bodyPr/>
          <a:lstStyle/>
          <a:p>
            <a:fld id="{BBF0DDC2-C959-4B5D-92B6-4774C2C8AFD5}" type="slidenum">
              <a:rPr lang="zh-CN" altLang="en-US" smtClean="0"/>
              <a:t>35</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36</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37</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BF0DDC2-C959-4B5D-92B6-4774C2C8AFD5}" type="slidenum">
              <a:rPr lang="zh-CN" altLang="en-US" smtClean="0"/>
              <a:t>38</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39</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defRPr/>
            </a:pPr>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BBF0DDC2-C959-4B5D-92B6-4774C2C8AFD5}" type="slidenum">
              <a:rPr lang="zh-CN" altLang="en-US" smtClean="0"/>
              <a:t>43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3.xml"/><Relationship Id="rId1" Type="http://schemas.openxmlformats.org/officeDocument/2006/relationships/tags" Target="../tags/tag2.xml"/><Relationship Id="rId4" Type="http://schemas.openxmlformats.org/officeDocument/2006/relationships/image" Target="../media/image2.emf"/></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370EE2C-1A76-4ED3-98B1-10F25581B7A2}"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9D325F65-193F-4E75-8FFC-F2848766EB9A}"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78280C17-4B43-4B62-9CBE-1F03F65EC651}" type="datetimeFigureOut">
              <a:rPr lang="zh-CN" altLang="en-US" smtClean="0"/>
              <a:t>2022/8/8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A01498E-6262-46BA-8B9F-0EA920F16AD0}"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3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051040" name="日期占位符 3"/>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AD608D6B-5688-4B1B-816B-C8E80BFF8CDD}"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41" name="灯片编号占位符 5"/>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048585" name="日期占位符 3"/>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2A0CE1AF-DAB2-4ADF-93FA-D25DD27C0739}"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48586" name="灯片编号占位符 5"/>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51044" name="日期占位符 3"/>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4C4AE661-801A-4BC7-BD13-B4514D0BF7CB}"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45" name="灯片编号占位符 5"/>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051030" name="日期占位符 4"/>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AE90F0C4-B81E-437B-B9F6-D83FD98A62B2}"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31" name="灯片编号占位符 6"/>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1051032" name="日期占位符 6"/>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7C37047B-9E9A-4966-BBED-C933A05174B3}"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33" name="灯片编号占位符 8"/>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1051034" name="日期占位符 2"/>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C156E77B-BCC5-45BE-9B5E-2D38C7AFB5B0}"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35" name="灯片编号占位符 4"/>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1051038" name="日期占位符 1"/>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578B9A80-8B57-403E-9ABD-5EF56E9E49B2}"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39" name="灯片编号占位符 3"/>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1051048" name="日期占位符 4"/>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08F5F676-15A5-402A-A89B-21515CD99382}"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49" name="灯片编号占位符 6"/>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1051042" name="日期占位符 4"/>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6E23C7EA-4A56-4142-8A9F-722925628C6B}"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43" name="灯片编号占位符 6"/>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
        <p:nvSpPr>
          <p:cNvPr id="1051046" name="日期占位符 3"/>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BF16079A-01F7-403F-A5A4-2406BB22D543}"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47" name="灯片编号占位符 5"/>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
        <p:nvSpPr>
          <p:cNvPr id="1051036" name="日期占位符 3"/>
          <p:cNvSpPr>
            <a:spLocks noGrp="1"/>
          </p:cNvSpPr>
          <p:nvPr>
            <p:ph type="dt" sz="half" idx="10"/>
          </p:nvPr>
        </p:nvSpPr>
        <p:spPr>
          <a:xfrm>
            <a:off x="82551" y="6403975"/>
            <a:ext cx="2844800" cy="365125"/>
          </a:xfrm>
          <a:prstGeom prst="rect">
            <a:avLst/>
          </a:prstGeom>
        </p:spPr>
        <p:txBody>
          <a:bodyPr vert="horz" lIns="91440" tIns="45720" rIns="91440" bIns="45720" rtlCol="0" anchor="ctr"/>
          <a:lstStyle/>
          <a:p>
            <a:pPr fontAlgn="base"/>
            <a:fld id="{00E9E1B8-D0C0-42DE-B82B-0D9273CB657D}"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051037" name="灯片编号占位符 5"/>
          <p:cNvSpPr>
            <a:spLocks noGrp="1"/>
          </p:cNvSpPr>
          <p:nvPr>
            <p:ph type="sldNum" sz="quarter" idx="12"/>
          </p:nvPr>
        </p:nvSpPr>
        <p:spPr>
          <a:xfrm>
            <a:off x="3887788" y="6405563"/>
            <a:ext cx="2844800" cy="365125"/>
          </a:xfrm>
          <a:prstGeom prst="rect">
            <a:avLst/>
          </a:prstGeo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916F26BD-DE47-4663-A93D-9EEAA4334141}" type="slidenum">
              <a:rPr lang="zh-CN" altLang="en-US" strike="noStrike" noProof="1" smtClean="0">
                <a:cs typeface="微软雅黑" panose="020B0503020204020204" pitchFamily="34" charset="-122"/>
              </a:rPr>
              <a:t>‹#›</a:t>
            </a:fld>
            <a:endParaRPr lang="zh-CN" altLang="en-US"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Standard">
    <p:spTree>
      <p:nvGrpSpPr>
        <p:cNvPr id="1" name=""/>
        <p:cNvGrpSpPr/>
        <p:nvPr/>
      </p:nvGrpSpPr>
      <p:grpSpPr>
        <a:xfrm>
          <a:off x="0" y="0"/>
          <a:ext cx="0" cy="0"/>
          <a:chOff x="0" y="0"/>
          <a:chExt cx="0" cy="0"/>
        </a:xfrm>
      </p:grpSpPr>
      <p:pic>
        <p:nvPicPr>
          <p:cNvPr id="101378" name="图片 2"/>
          <p:cNvPicPr>
            <a:picLocks noChangeAspect="1"/>
          </p:cNvPicPr>
          <p:nvPr userDrawn="1"/>
        </p:nvPicPr>
        <p:blipFill>
          <a:blip r:embed="rId2"/>
          <a:srcRect l="53036" r="43750"/>
          <a:stretch>
            <a:fillRect/>
          </a:stretch>
        </p:blipFill>
        <p:spPr>
          <a:xfrm rot="5400000">
            <a:off x="5956300" y="622300"/>
            <a:ext cx="277813" cy="12192000"/>
          </a:xfrm>
          <a:prstGeom prst="rect">
            <a:avLst/>
          </a:prstGeom>
          <a:noFill/>
          <a:ln w="9525">
            <a:noFill/>
          </a:ln>
        </p:spPr>
      </p:pic>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tk_headline + text">
    <p:spTree>
      <p:nvGrpSpPr>
        <p:cNvPr id="1" name=""/>
        <p:cNvGrpSpPr/>
        <p:nvPr/>
      </p:nvGrpSpPr>
      <p:grpSpPr>
        <a:xfrm>
          <a:off x="0" y="0"/>
          <a:ext cx="0" cy="0"/>
          <a:chOff x="0" y="0"/>
          <a:chExt cx="0" cy="0"/>
        </a:xfrm>
      </p:grpSpPr>
      <p:pic>
        <p:nvPicPr>
          <p:cNvPr id="102402" name="Object 8" hidden="1"/>
          <p:cNvPicPr>
            <a:picLocks noChangeAspect="1"/>
          </p:cNvPicPr>
          <p:nvPr>
            <p:custDataLst>
              <p:tags r:id="rId1"/>
            </p:custDataLst>
          </p:nvPr>
        </p:nvPicPr>
        <p:blipFill>
          <a:blip r:embed="rId4"/>
          <a:stretch>
            <a:fillRect/>
          </a:stretch>
        </p:blipFill>
        <p:spPr>
          <a:xfrm>
            <a:off x="1588" y="1588"/>
            <a:ext cx="3175" cy="1587"/>
          </a:xfrm>
          <a:prstGeom prst="rect">
            <a:avLst/>
          </a:prstGeom>
          <a:noFill/>
          <a:ln w="6350">
            <a:noFill/>
          </a:ln>
        </p:spPr>
      </p:pic>
      <p:sp>
        <p:nvSpPr>
          <p:cNvPr id="102403" name="TextBox 7"/>
          <p:cNvSpPr txBox="1"/>
          <p:nvPr/>
        </p:nvSpPr>
        <p:spPr>
          <a:xfrm>
            <a:off x="336551" y="6540500"/>
            <a:ext cx="334963" cy="112713"/>
          </a:xfrm>
          <a:prstGeom prst="rect">
            <a:avLst/>
          </a:prstGeom>
          <a:noFill/>
          <a:ln w="9525">
            <a:noFill/>
          </a:ln>
        </p:spPr>
        <p:txBody>
          <a:bodyPr wrap="none" lIns="0" tIns="0" rIns="0" bIns="0" anchor="b" anchorCtr="0"/>
          <a:lstStyle/>
          <a:p>
            <a:pPr lvl="0"/>
            <a:fld id="{9A0DB2DC-4C9A-4742-B13C-FB6460FD3503}" type="slidenum">
              <a:rPr lang="en-US" altLang="en-US" sz="800" dirty="0">
                <a:solidFill>
                  <a:srgbClr val="78879B"/>
                </a:solidFill>
                <a:latin typeface="微软雅黑" panose="020B0503020204020204" pitchFamily="34" charset="-122"/>
                <a:ea typeface="微软雅黑" panose="020B0503020204020204" pitchFamily="34" charset="-122"/>
                <a:cs typeface="微软雅黑" panose="020B0503020204020204" pitchFamily="34" charset="-122"/>
              </a:rPr>
              <a:t>‹#›</a:t>
            </a:fld>
            <a:endParaRPr lang="en-US" altLang="en-US" sz="800" dirty="0">
              <a:solidFill>
                <a:srgbClr val="78879B"/>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02404" name="Object 3" hidden="1"/>
          <p:cNvPicPr>
            <a:picLocks noChangeAspect="1"/>
          </p:cNvPicPr>
          <p:nvPr userDrawn="1">
            <p:custDataLst>
              <p:tags r:id="rId2"/>
            </p:custDataLst>
          </p:nvPr>
        </p:nvPicPr>
        <p:blipFill>
          <a:blip r:embed="rId4"/>
          <a:stretch>
            <a:fillRect/>
          </a:stretch>
        </p:blipFill>
        <p:spPr>
          <a:xfrm>
            <a:off x="1588" y="1588"/>
            <a:ext cx="3175" cy="1587"/>
          </a:xfrm>
          <a:prstGeom prst="rect">
            <a:avLst/>
          </a:prstGeom>
          <a:noFill/>
          <a:ln w="6350">
            <a:noFill/>
          </a:ln>
        </p:spPr>
      </p:pic>
      <p:sp>
        <p:nvSpPr>
          <p:cNvPr id="2" name="Title 1"/>
          <p:cNvSpPr>
            <a:spLocks noGrp="1"/>
          </p:cNvSpPr>
          <p:nvPr>
            <p:ph type="title"/>
          </p:nvPr>
        </p:nvSpPr>
        <p:spPr>
          <a:xfrm>
            <a:off x="336000" y="575912"/>
            <a:ext cx="11520000" cy="338555"/>
          </a:xfrm>
        </p:spPr>
        <p:txBody>
          <a:bodyPr/>
          <a:lstStyle>
            <a:lvl1pPr>
              <a:defRPr baseline="0">
                <a:cs typeface="微软雅黑" panose="020B0503020204020204" pitchFamily="34" charset="-122"/>
              </a:defRPr>
            </a:lvl1pPr>
          </a:lstStyle>
          <a:p>
            <a:pPr fontAlgn="auto"/>
            <a:r>
              <a:rPr lang="zh-CN" altLang="en-US" sz="5865" strike="noStrike" noProof="1"/>
              <a:t>单击此处编辑母版标题样式</a:t>
            </a:r>
            <a:endParaRPr lang="en-US" strike="noStrike" noProof="1"/>
          </a:p>
        </p:txBody>
      </p:sp>
      <p:sp>
        <p:nvSpPr>
          <p:cNvPr id="3" name="Content Placeholder 2"/>
          <p:cNvSpPr>
            <a:spLocks noGrp="1"/>
          </p:cNvSpPr>
          <p:nvPr>
            <p:ph idx="1"/>
          </p:nvPr>
        </p:nvSpPr>
        <p:spPr/>
        <p:txBody>
          <a:bodyPr/>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fontAlgn="auto"/>
            <a:r>
              <a:rPr lang="en-US" altLang="zh-CN" sz="4265" strike="noStrike" noProof="1"/>
              <a:t>Click to edit Master text styles</a:t>
            </a:r>
            <a:endParaRPr lang="en-US" altLang="zh-CN" strike="noStrike" noProof="1"/>
          </a:p>
          <a:p>
            <a:pPr lvl="1" fontAlgn="auto"/>
            <a:r>
              <a:rPr lang="en-US" altLang="zh-CN" sz="3735" strike="noStrike" noProof="1"/>
              <a:t>Second level</a:t>
            </a:r>
            <a:endParaRPr lang="en-US" altLang="zh-CN" strike="noStrike" noProof="1"/>
          </a:p>
          <a:p>
            <a:pPr lvl="2" fontAlgn="auto"/>
            <a:r>
              <a:rPr lang="en-US" altLang="zh-CN" strike="noStrike" noProof="1"/>
              <a:t>Third level</a:t>
            </a:r>
          </a:p>
          <a:p>
            <a:pPr lvl="3" fontAlgn="auto"/>
            <a:r>
              <a:rPr lang="en-US" altLang="zh-CN" sz="2665" strike="noStrike" noProof="1"/>
              <a:t>Fourth level</a:t>
            </a:r>
            <a:endParaRPr lang="en-US" altLang="zh-CN" strike="noStrike" noProof="1"/>
          </a:p>
          <a:p>
            <a:pPr lvl="4" fontAlgn="auto"/>
            <a:r>
              <a:rPr lang="en-US" altLang="zh-CN" sz="2665" strike="noStrike" noProof="1"/>
              <a:t>Fifth level</a:t>
            </a:r>
            <a:endParaRPr lang="en-US" strike="noStrike" noProof="1"/>
          </a:p>
        </p:txBody>
      </p:sp>
      <p:sp>
        <p:nvSpPr>
          <p:cNvPr id="9" name="Text Placeholder 8"/>
          <p:cNvSpPr>
            <a:spLocks noGrp="1"/>
          </p:cNvSpPr>
          <p:nvPr>
            <p:ph type="body" sz="quarter" idx="11"/>
          </p:nvPr>
        </p:nvSpPr>
        <p:spPr>
          <a:xfrm>
            <a:off x="335999" y="6163200"/>
            <a:ext cx="10704000" cy="144000"/>
          </a:xfrm>
        </p:spPr>
        <p:txBody>
          <a:bodyPr anchor="b"/>
          <a:lstStyle>
            <a:lvl1pPr marL="0" indent="0">
              <a:lnSpc>
                <a:spcPct val="100000"/>
              </a:lnSpc>
              <a:spcBef>
                <a:spcPts val="0"/>
              </a:spcBef>
              <a:buNone/>
              <a:defRPr sz="800" baseline="0">
                <a:cs typeface="微软雅黑" panose="020B0503020204020204" pitchFamily="34" charset="-122"/>
              </a:defRPr>
            </a:lvl1pPr>
          </a:lstStyle>
          <a:p>
            <a:pPr lvl="0" fontAlgn="auto"/>
            <a:r>
              <a:rPr lang="zh-CN" altLang="en-US" strike="noStrike" noProof="1"/>
              <a:t>单击此处编辑母版文本样式</a:t>
            </a:r>
          </a:p>
        </p:txBody>
      </p:sp>
      <p:sp>
        <p:nvSpPr>
          <p:cNvPr id="4" name="日期占位符 3"/>
          <p:cNvSpPr>
            <a:spLocks noGrp="1"/>
          </p:cNvSpPr>
          <p:nvPr>
            <p:ph type="dt" sz="half" idx="12"/>
          </p:nvPr>
        </p:nvSpPr>
        <p:spPr>
          <a:xfrm>
            <a:off x="838200" y="6356351"/>
            <a:ext cx="2743200" cy="365125"/>
          </a:xfrm>
          <a:prstGeom prst="rect">
            <a:avLst/>
          </a:prstGeom>
        </p:spPr>
        <p:txBody>
          <a:bodyPr vert="horz" lIns="91440" tIns="45720" rIns="91440" bIns="45720" rtlCol="0" anchor="ctr"/>
          <a:lstStyle>
            <a:lvl1pPr>
              <a:defRPr>
                <a:latin typeface="微软雅黑" panose="020B0503020204020204" pitchFamily="34" charset="-122"/>
                <a:sym typeface="微软雅黑" panose="020B0503020204020204" pitchFamily="34" charset="-122"/>
              </a:defRPr>
            </a:lvl1pPr>
          </a:lstStyle>
          <a:p>
            <a:pPr defTabSz="685800" fontAlgn="base">
              <a:spcBef>
                <a:spcPct val="0"/>
              </a:spcBef>
              <a:spcAft>
                <a:spcPct val="0"/>
              </a:spcAft>
              <a:defRPr/>
            </a:pPr>
            <a:endParaRPr lang="en-US" altLang="zh-CN" sz="1050" strike="noStrike" noProof="1">
              <a:solidFill>
                <a:schemeClr val="tx1"/>
              </a:solidFill>
            </a:endParaRPr>
          </a:p>
        </p:txBody>
      </p:sp>
      <p:sp>
        <p:nvSpPr>
          <p:cNvPr id="5" name="页脚占位符 4"/>
          <p:cNvSpPr>
            <a:spLocks noGrp="1"/>
          </p:cNvSpPr>
          <p:nvPr>
            <p:ph type="ftr" sz="quarter" idx="13"/>
          </p:nvPr>
        </p:nvSpPr>
        <p:spPr>
          <a:xfrm>
            <a:off x="0" y="0"/>
            <a:ext cx="0" cy="0"/>
          </a:xfrm>
        </p:spPr>
        <p:txBody>
          <a:bodyPr/>
          <a:lstStyle>
            <a:lvl1pPr>
              <a:defRPr>
                <a:latin typeface="微软雅黑" panose="020B0503020204020204" pitchFamily="34" charset="-122"/>
                <a:cs typeface="微软雅黑" panose="020B0503020204020204" pitchFamily="34" charset="-122"/>
                <a:sym typeface="微软雅黑" panose="020B0503020204020204" pitchFamily="34" charset="-122"/>
              </a:defRPr>
            </a:lvl1pPr>
          </a:lstStyle>
          <a:p>
            <a:pPr algn="ctr" defTabSz="685800" fontAlgn="base">
              <a:spcBef>
                <a:spcPct val="0"/>
              </a:spcBef>
              <a:spcAft>
                <a:spcPct val="0"/>
              </a:spcAft>
              <a:defRPr/>
            </a:pPr>
            <a:endParaRPr lang="en-US" altLang="zh-CN" sz="1050" strike="noStrike" noProof="1"/>
          </a:p>
        </p:txBody>
      </p:sp>
      <p:sp>
        <p:nvSpPr>
          <p:cNvPr id="6" name="灯片编号占位符 5"/>
          <p:cNvSpPr>
            <a:spLocks noGrp="1"/>
          </p:cNvSpPr>
          <p:nvPr>
            <p:ph type="sldNum" sz="quarter" idx="14"/>
          </p:nvPr>
        </p:nvSpPr>
        <p:spPr>
          <a:xfrm>
            <a:off x="8610600" y="6356351"/>
            <a:ext cx="2743200" cy="365125"/>
          </a:xfrm>
        </p:spPr>
        <p:txBody>
          <a:bodyPr/>
          <a:lstStyle/>
          <a:p>
            <a:pPr lvl="0" eaLnBrk="1" fontAlgn="base" hangingPunct="1"/>
            <a:fld id="{9A0DB2DC-4C9A-4742-B13C-FB6460FD3503}" type="slidenum">
              <a:rPr lang="en-US" altLang="zh-CN" strike="noStrike" noProof="1" dirty="0">
                <a:latin typeface="微软雅黑" panose="020B0503020204020204" pitchFamily="34" charset="-122"/>
                <a:ea typeface="微软雅黑" panose="020B0503020204020204" pitchFamily="34" charset="-122"/>
                <a:cs typeface="微软雅黑" panose="020B0503020204020204" pitchFamily="34" charset="-122"/>
              </a:rPr>
              <a:t>‹#›</a:t>
            </a:fld>
            <a:endParaRPr lang="en-US" altLang="zh-CN" strike="noStrike" noProof="1">
              <a:latin typeface="微软雅黑" panose="020B0503020204020204" pitchFamily="34" charset="-122"/>
            </a:endParaRPr>
          </a:p>
        </p:txBody>
      </p:sp>
    </p:spTree>
  </p:cSld>
  <p:clrMapOvr>
    <a:masterClrMapping/>
  </p:clrMapOvr>
  <p:transition>
    <p:blinds dir="vert"/>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13_Custom Layou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945080" y="1204123"/>
            <a:ext cx="5518720" cy="4122620"/>
          </a:xfrm>
          <a:custGeom>
            <a:avLst/>
            <a:gdLst>
              <a:gd name="connsiteX0" fmla="*/ 5388205 w 5518720"/>
              <a:gd name="connsiteY0" fmla="*/ 1205 h 2700715"/>
              <a:gd name="connsiteX1" fmla="*/ 4698360 w 5518720"/>
              <a:gd name="connsiteY1" fmla="*/ 2542104 h 2700715"/>
              <a:gd name="connsiteX2" fmla="*/ 2339041 w 5518720"/>
              <a:gd name="connsiteY2" fmla="*/ 1946133 h 2700715"/>
              <a:gd name="connsiteX3" fmla="*/ 905227 w 5518720"/>
              <a:gd name="connsiteY3" fmla="*/ 1696210 h 2700715"/>
              <a:gd name="connsiteX4" fmla="*/ 18084 w 5518720"/>
              <a:gd name="connsiteY4" fmla="*/ 1652954 h 2700715"/>
              <a:gd name="connsiteX5" fmla="*/ 3278932 w 5518720"/>
              <a:gd name="connsiteY5" fmla="*/ 427370 h 2700715"/>
              <a:gd name="connsiteX6" fmla="*/ 5312167 w 5518720"/>
              <a:gd name="connsiteY6" fmla="*/ 62097 h 2700715"/>
              <a:gd name="connsiteX7" fmla="*/ 5388205 w 5518720"/>
              <a:gd name="connsiteY7" fmla="*/ 1205 h 2700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18720" h="2700715">
                <a:moveTo>
                  <a:pt x="5388205" y="1205"/>
                </a:moveTo>
                <a:cubicBezTo>
                  <a:pt x="5614781" y="62660"/>
                  <a:pt x="5637053" y="2454991"/>
                  <a:pt x="4698360" y="2542104"/>
                </a:cubicBezTo>
                <a:cubicBezTo>
                  <a:pt x="3662561" y="2638228"/>
                  <a:pt x="3183025" y="3061175"/>
                  <a:pt x="2339041" y="1946133"/>
                </a:cubicBezTo>
                <a:cubicBezTo>
                  <a:pt x="2339041" y="1946133"/>
                  <a:pt x="1691667" y="811867"/>
                  <a:pt x="905227" y="1696210"/>
                </a:cubicBezTo>
                <a:cubicBezTo>
                  <a:pt x="689435" y="2215281"/>
                  <a:pt x="229080" y="2782415"/>
                  <a:pt x="18084" y="1652954"/>
                </a:cubicBezTo>
                <a:cubicBezTo>
                  <a:pt x="-192912" y="523494"/>
                  <a:pt x="1475875" y="62097"/>
                  <a:pt x="3278932" y="427370"/>
                </a:cubicBezTo>
                <a:cubicBezTo>
                  <a:pt x="4679179" y="523494"/>
                  <a:pt x="5024445" y="581168"/>
                  <a:pt x="5312167" y="62097"/>
                </a:cubicBezTo>
                <a:cubicBezTo>
                  <a:pt x="5339141" y="13434"/>
                  <a:pt x="5364766" y="-5152"/>
                  <a:pt x="5388205" y="1205"/>
                </a:cubicBezTo>
                <a:close/>
              </a:path>
            </a:pathLst>
          </a:custGeom>
        </p:spPr>
        <p:txBody>
          <a:bodyPr wrap="square" anchor="ctr">
            <a:noAutofit/>
          </a:bodyPr>
          <a:lstStyle>
            <a:lvl1pPr marL="0" indent="0" algn="ctr">
              <a:buNone/>
              <a:defRPr sz="2400" b="1"/>
            </a:lvl1pPr>
          </a:lstStyle>
          <a:p>
            <a:pPr fontAlgn="auto"/>
            <a:r>
              <a:rPr lang="en-US" strike="noStrike" noProof="1"/>
              <a:t>Image Placeholder</a:t>
            </a: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
      </p:transition>
    </mc:Choice>
    <mc:Fallback xmlns="">
      <p:transition spd="slow" advClick="0" advTm="0">
        <p:random/>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1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cs typeface="微软雅黑" panose="020B0503020204020204" pitchFamily="34" charset="-122"/>
              </a:defRPr>
            </a:lvl1p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idx="1"/>
          </p:nvPr>
        </p:nvSpPr>
        <p:spPr/>
        <p:txBody>
          <a:bodyPr/>
          <a:lstStyle>
            <a:lvl1pPr>
              <a:defRPr>
                <a:cs typeface="微软雅黑" panose="020B0503020204020204" pitchFamily="34" charset="-122"/>
              </a:defRPr>
            </a:lvl1pPr>
            <a:lvl2pPr>
              <a:defRPr>
                <a:cs typeface="微软雅黑" panose="020B0503020204020204" pitchFamily="34" charset="-122"/>
              </a:defRPr>
            </a:lvl2pPr>
            <a:lvl3pPr>
              <a:defRPr>
                <a:cs typeface="微软雅黑" panose="020B0503020204020204" pitchFamily="34" charset="-122"/>
              </a:defRPr>
            </a:lvl3pPr>
            <a:lvl4pPr>
              <a:defRPr>
                <a:cs typeface="微软雅黑" panose="020B0503020204020204" pitchFamily="34" charset="-122"/>
              </a:defRPr>
            </a:lvl4pPr>
            <a:lvl5pPr>
              <a:defRPr>
                <a:cs typeface="微软雅黑" panose="020B0503020204020204" pitchFamily="34" charset="-122"/>
              </a:defRPr>
            </a:lvl5pPr>
          </a:lstStyle>
          <a:p>
            <a:pPr lvl="0" fontAlgn="auto"/>
            <a:r>
              <a:rPr lang="zh-CN" altLang="en-US" sz="4265" strike="noStrike" noProof="1"/>
              <a:t>单击此处编辑母版文本样式</a:t>
            </a:r>
            <a:endParaRPr lang="zh-CN" altLang="en-US" strike="noStrike" noProof="1"/>
          </a:p>
          <a:p>
            <a:pPr lvl="1" fontAlgn="auto"/>
            <a:r>
              <a:rPr lang="zh-CN" altLang="en-US" sz="3735" strike="noStrike" noProof="1"/>
              <a:t>第二级</a:t>
            </a:r>
            <a:endParaRPr lang="zh-CN" altLang="en-US" strike="noStrike" noProof="1"/>
          </a:p>
          <a:p>
            <a:pPr lvl="2" fontAlgn="auto"/>
            <a:r>
              <a:rPr lang="zh-CN" altLang="en-US" strike="noStrike" noProof="1"/>
              <a:t>第三级</a:t>
            </a:r>
          </a:p>
          <a:p>
            <a:pPr lvl="3" fontAlgn="auto"/>
            <a:r>
              <a:rPr lang="zh-CN" altLang="en-US" sz="2665" strike="noStrike" noProof="1"/>
              <a:t>第四级</a:t>
            </a:r>
            <a:endParaRPr lang="zh-CN" altLang="en-US" strike="noStrike" noProof="1"/>
          </a:p>
          <a:p>
            <a:pPr lvl="4" fontAlgn="auto"/>
            <a:r>
              <a:rPr lang="zh-CN" altLang="en-US" sz="2665" strike="noStrike" noProof="1"/>
              <a:t>第五级</a:t>
            </a:r>
            <a:endParaRPr lang="zh-CN" altLang="en-US" strike="noStrike" noProof="1"/>
          </a:p>
        </p:txBody>
      </p:sp>
      <p:sp>
        <p:nvSpPr>
          <p:cNvPr id="4" name="Rectangle 4"/>
          <p:cNvSpPr>
            <a:spLocks noGrp="1" noChangeArrowheads="1"/>
          </p:cNvSpPr>
          <p:nvPr>
            <p:ph type="dt" sz="half" idx="10"/>
          </p:nvPr>
        </p:nvSpPr>
        <p:spPr>
          <a:xfrm>
            <a:off x="82551" y="6403975"/>
            <a:ext cx="2844800" cy="365125"/>
          </a:xfrm>
          <a:prstGeom prst="rect">
            <a:avLst/>
          </a:prstGeom>
        </p:spPr>
        <p:txBody>
          <a:bodyPr vert="horz" lIns="91440" tIns="45720" rIns="91440" bIns="45720" rtlCol="0" anchor="ctr"/>
          <a:lstStyle>
            <a:lvl1pPr>
              <a:defRPr/>
            </a:lvl1pPr>
          </a:lstStyle>
          <a:p>
            <a:pPr fontAlgn="base">
              <a:defRPr/>
            </a:pPr>
            <a:endParaRPr lang="en-US" altLang="zh-CN" strike="noStrike" noProof="1"/>
          </a:p>
        </p:txBody>
      </p:sp>
      <p:sp>
        <p:nvSpPr>
          <p:cNvPr id="5" name="Rectangle 5"/>
          <p:cNvSpPr>
            <a:spLocks noGrp="1" noChangeArrowheads="1"/>
          </p:cNvSpPr>
          <p:nvPr>
            <p:ph type="ftr" sz="quarter" idx="11"/>
          </p:nvPr>
        </p:nvSpPr>
        <p:spPr>
          <a:xfrm>
            <a:off x="0" y="0"/>
            <a:ext cx="0" cy="0"/>
          </a:xfrm>
        </p:spPr>
        <p:txBody>
          <a:bodyPr/>
          <a:lstStyle>
            <a:lvl1pPr>
              <a:defRPr>
                <a:cs typeface="微软雅黑" panose="020B0503020204020204" pitchFamily="34" charset="-122"/>
              </a:defRPr>
            </a:lvl1pPr>
          </a:lstStyle>
          <a:p>
            <a:pPr fontAlgn="base">
              <a:defRPr/>
            </a:pPr>
            <a:endParaRPr lang="en-US" altLang="zh-CN" strike="noStrike" noProof="1"/>
          </a:p>
        </p:txBody>
      </p:sp>
      <p:sp>
        <p:nvSpPr>
          <p:cNvPr id="6" name="Rectangle 6"/>
          <p:cNvSpPr>
            <a:spLocks noGrp="1" noChangeArrowheads="1"/>
          </p:cNvSpPr>
          <p:nvPr>
            <p:ph type="sldNum" sz="quarter" idx="12"/>
          </p:nvPr>
        </p:nvSpPr>
        <p:spPr>
          <a:xfrm>
            <a:off x="0" y="0"/>
            <a:ext cx="0" cy="0"/>
          </a:xfr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defRPr/>
            </a:pPr>
            <a:fld id="{B6709990-F4FA-4DFB-979B-F8A0F7706B5D}" type="slidenum">
              <a:rPr lang="en-US" altLang="zh-CN" strike="noStrike" noProof="1">
                <a:cs typeface="微软雅黑" panose="020B0503020204020204" pitchFamily="34" charset="-122"/>
              </a:rPr>
              <a:t>‹#›</a:t>
            </a:fld>
            <a:endParaRPr lang="en-US" altLang="zh-CN" strike="noStrike" noProof="1"/>
          </a:p>
        </p:txBody>
      </p:sp>
    </p:spTree>
  </p:cSld>
  <p:clrMapOvr>
    <a:masterClrMapping/>
  </p:clrMapOvr>
  <p:transition spd="slow">
    <p:randomBar dir="vert"/>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1_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cs typeface="微软雅黑" panose="020B0503020204020204" pitchFamily="34" charset="-122"/>
              </a:defRPr>
            </a:lvl1pPr>
          </a:lstStyle>
          <a:p>
            <a:pPr fontAlgn="auto"/>
            <a:r>
              <a:rPr lang="zh-CN" altLang="en-US" sz="5865" strike="noStrike" noProof="1"/>
              <a:t>单击此处编辑母版标题样式</a:t>
            </a:r>
            <a:endParaRPr lang="zh-CN" altLang="en-US" strike="noStrike" noProof="1"/>
          </a:p>
        </p:txBody>
      </p:sp>
      <p:sp>
        <p:nvSpPr>
          <p:cNvPr id="3" name="内容占位符 2"/>
          <p:cNvSpPr>
            <a:spLocks noGrp="1"/>
          </p:cNvSpPr>
          <p:nvPr>
            <p:ph sz="half" idx="1"/>
          </p:nvPr>
        </p:nvSpPr>
        <p:spPr>
          <a:xfrm>
            <a:off x="406400" y="1981200"/>
            <a:ext cx="5592233" cy="3886200"/>
          </a:xfrm>
        </p:spPr>
        <p:txBody>
          <a:bodyPr/>
          <a:lstStyle>
            <a:lvl1pPr>
              <a:defRPr sz="2800">
                <a:cs typeface="微软雅黑" panose="020B0503020204020204" pitchFamily="34" charset="-122"/>
              </a:defRPr>
            </a:lvl1pPr>
            <a:lvl2pPr>
              <a:defRPr sz="2400">
                <a:cs typeface="微软雅黑" panose="020B0503020204020204" pitchFamily="34" charset="-122"/>
              </a:defRPr>
            </a:lvl2pPr>
            <a:lvl3pPr>
              <a:defRPr sz="2000">
                <a:cs typeface="微软雅黑" panose="020B0503020204020204" pitchFamily="34" charset="-122"/>
              </a:defRPr>
            </a:lvl3pPr>
            <a:lvl4pPr>
              <a:defRPr sz="1800">
                <a:cs typeface="微软雅黑" panose="020B0503020204020204" pitchFamily="34" charset="-122"/>
              </a:defRPr>
            </a:lvl4pPr>
            <a:lvl5pPr>
              <a:defRPr sz="1800">
                <a:cs typeface="微软雅黑" panose="020B0503020204020204" pitchFamily="34" charset="-122"/>
              </a:defRPr>
            </a:lvl5pPr>
            <a:lvl6pPr>
              <a:defRPr sz="1800"/>
            </a:lvl6pPr>
            <a:lvl7pPr>
              <a:defRPr sz="1800"/>
            </a:lvl7pPr>
            <a:lvl8pPr>
              <a:defRPr sz="1800"/>
            </a:lvl8pPr>
            <a:lvl9pPr>
              <a:defRPr sz="1800"/>
            </a:lvl9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4" name="内容占位符 3"/>
          <p:cNvSpPr>
            <a:spLocks noGrp="1"/>
          </p:cNvSpPr>
          <p:nvPr>
            <p:ph sz="half" idx="2"/>
          </p:nvPr>
        </p:nvSpPr>
        <p:spPr>
          <a:xfrm>
            <a:off x="6201833" y="1981200"/>
            <a:ext cx="5592233" cy="3886200"/>
          </a:xfrm>
        </p:spPr>
        <p:txBody>
          <a:bodyPr/>
          <a:lstStyle>
            <a:lvl1pPr>
              <a:defRPr sz="2800">
                <a:cs typeface="微软雅黑" panose="020B0503020204020204" pitchFamily="34" charset="-122"/>
              </a:defRPr>
            </a:lvl1pPr>
            <a:lvl2pPr>
              <a:defRPr sz="2400">
                <a:cs typeface="微软雅黑" panose="020B0503020204020204" pitchFamily="34" charset="-122"/>
              </a:defRPr>
            </a:lvl2pPr>
            <a:lvl3pPr>
              <a:defRPr sz="2000">
                <a:cs typeface="微软雅黑" panose="020B0503020204020204" pitchFamily="34" charset="-122"/>
              </a:defRPr>
            </a:lvl3pPr>
            <a:lvl4pPr>
              <a:defRPr sz="1800">
                <a:cs typeface="微软雅黑" panose="020B0503020204020204" pitchFamily="34" charset="-122"/>
              </a:defRPr>
            </a:lvl4pPr>
            <a:lvl5pPr>
              <a:defRPr sz="1800">
                <a:cs typeface="微软雅黑" panose="020B0503020204020204" pitchFamily="34" charset="-122"/>
              </a:defRPr>
            </a:lvl5pPr>
            <a:lvl6pPr>
              <a:defRPr sz="1800"/>
            </a:lvl6pPr>
            <a:lvl7pPr>
              <a:defRPr sz="1800"/>
            </a:lvl7pPr>
            <a:lvl8pPr>
              <a:defRPr sz="1800"/>
            </a:lvl8pPr>
            <a:lvl9pPr>
              <a:defRPr sz="1800"/>
            </a:lvl9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trike="noStrike" noProof="1"/>
              <a:t>第四级</a:t>
            </a:r>
          </a:p>
          <a:p>
            <a:pPr lvl="4" fontAlgn="auto"/>
            <a:r>
              <a:rPr lang="zh-CN" altLang="en-US" strike="noStrike" noProof="1"/>
              <a:t>第五级</a:t>
            </a:r>
          </a:p>
        </p:txBody>
      </p:sp>
      <p:sp>
        <p:nvSpPr>
          <p:cNvPr id="5" name="Rectangle 4"/>
          <p:cNvSpPr>
            <a:spLocks noGrp="1" noChangeArrowheads="1"/>
          </p:cNvSpPr>
          <p:nvPr>
            <p:ph type="dt" sz="half" idx="10"/>
          </p:nvPr>
        </p:nvSpPr>
        <p:spPr>
          <a:xfrm>
            <a:off x="82551" y="6403975"/>
            <a:ext cx="2844800" cy="365125"/>
          </a:xfrm>
          <a:prstGeom prst="rect">
            <a:avLst/>
          </a:prstGeom>
        </p:spPr>
        <p:txBody>
          <a:bodyPr vert="horz" lIns="91440" tIns="45720" rIns="91440" bIns="45720" rtlCol="0" anchor="ctr"/>
          <a:lstStyle>
            <a:lvl1pPr>
              <a:defRPr/>
            </a:lvl1pPr>
          </a:lstStyle>
          <a:p>
            <a:pPr fontAlgn="base">
              <a:defRPr/>
            </a:pPr>
            <a:endParaRPr lang="en-US" altLang="zh-CN" strike="noStrike" noProof="1"/>
          </a:p>
        </p:txBody>
      </p:sp>
      <p:sp>
        <p:nvSpPr>
          <p:cNvPr id="6" name="Rectangle 5"/>
          <p:cNvSpPr>
            <a:spLocks noGrp="1" noChangeArrowheads="1"/>
          </p:cNvSpPr>
          <p:nvPr>
            <p:ph type="ftr" sz="quarter" idx="11"/>
          </p:nvPr>
        </p:nvSpPr>
        <p:spPr>
          <a:xfrm>
            <a:off x="0" y="0"/>
            <a:ext cx="0" cy="0"/>
          </a:xfrm>
        </p:spPr>
        <p:txBody>
          <a:bodyPr/>
          <a:lstStyle>
            <a:lvl1pPr>
              <a:defRPr>
                <a:cs typeface="微软雅黑" panose="020B0503020204020204" pitchFamily="34" charset="-122"/>
              </a:defRPr>
            </a:lvl1pPr>
          </a:lstStyle>
          <a:p>
            <a:pPr fontAlgn="base">
              <a:defRPr/>
            </a:pPr>
            <a:endParaRPr lang="en-US" altLang="zh-CN" strike="noStrike" noProof="1"/>
          </a:p>
        </p:txBody>
      </p:sp>
      <p:sp>
        <p:nvSpPr>
          <p:cNvPr id="7" name="Rectangle 6"/>
          <p:cNvSpPr>
            <a:spLocks noGrp="1" noChangeArrowheads="1"/>
          </p:cNvSpPr>
          <p:nvPr>
            <p:ph type="sldNum" sz="quarter" idx="12"/>
          </p:nvPr>
        </p:nvSpPr>
        <p:spPr>
          <a:xfrm>
            <a:off x="0" y="0"/>
            <a:ext cx="0" cy="0"/>
          </a:xfr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defRPr/>
            </a:pPr>
            <a:fld id="{5320FE5E-710A-47CC-A441-9D6369A8AF9C}" type="slidenum">
              <a:rPr lang="en-US" altLang="zh-CN" strike="noStrike" noProof="1">
                <a:cs typeface="微软雅黑" panose="020B0503020204020204" pitchFamily="34" charset="-122"/>
              </a:rPr>
              <a:t>‹#›</a:t>
            </a:fld>
            <a:endParaRPr lang="en-US" altLang="zh-CN" strike="noStrike" noProof="1"/>
          </a:p>
        </p:txBody>
      </p:sp>
    </p:spTree>
  </p:cSld>
  <p:clrMapOvr>
    <a:masterClrMapping/>
  </p:clrMapOvr>
  <p:transition spd="slow">
    <p:randomBar dir="vert"/>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199" y="365103"/>
            <a:ext cx="10515600" cy="1325479"/>
          </a:xfrm>
        </p:spPr>
        <p:txBody>
          <a:bodyPr/>
          <a:lstStyle>
            <a:lvl1pPr>
              <a:defRPr>
                <a:cs typeface="微软雅黑" panose="020B0503020204020204" pitchFamily="34" charset="-122"/>
              </a:defRPr>
            </a:lvl1pPr>
          </a:lstStyle>
          <a:p>
            <a:pPr fontAlgn="auto"/>
            <a:r>
              <a:rPr lang="zh-CN" altLang="en-US" sz="5865" strike="noStrike" noProof="1"/>
              <a:t>单击此处编辑母版标题样式</a:t>
            </a:r>
            <a:endParaRPr lang="zh-CN" altLang="en-US" strike="noStrike" noProof="1"/>
          </a:p>
        </p:txBody>
      </p:sp>
      <p:sp>
        <p:nvSpPr>
          <p:cNvPr id="3" name="Date Placeholder 3"/>
          <p:cNvSpPr>
            <a:spLocks noGrp="1" noChangeArrowheads="1"/>
          </p:cNvSpPr>
          <p:nvPr>
            <p:ph type="dt" sz="half" idx="10"/>
          </p:nvPr>
        </p:nvSpPr>
        <p:spPr>
          <a:xfrm>
            <a:off x="82551" y="6403975"/>
            <a:ext cx="2844800" cy="365125"/>
          </a:xfrm>
          <a:prstGeom prst="rect">
            <a:avLst/>
          </a:prstGeom>
        </p:spPr>
        <p:txBody>
          <a:bodyPr vert="horz" lIns="91440" tIns="45720" rIns="91440" bIns="45720" rtlCol="0" anchor="ctr"/>
          <a:lstStyle>
            <a:lvl1pPr>
              <a:defRPr/>
            </a:lvl1pPr>
          </a:lstStyle>
          <a:p>
            <a:pPr fontAlgn="base">
              <a:defRPr/>
            </a:pPr>
            <a:fld id="{8EB76DFE-7DBE-49AA-B235-DC754F3FA7CB}" type="datetime1">
              <a:rPr lang="zh-CN" altLang="en-US" strike="noStrike" noProof="1">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z="1525" strike="noStrike" noProof="1">
              <a:solidFill>
                <a:schemeClr val="tx1"/>
              </a:solidFill>
            </a:endParaRPr>
          </a:p>
        </p:txBody>
      </p:sp>
      <p:sp>
        <p:nvSpPr>
          <p:cNvPr id="4" name="Footer Placeholder 4"/>
          <p:cNvSpPr>
            <a:spLocks noGrp="1" noChangeArrowheads="1"/>
          </p:cNvSpPr>
          <p:nvPr>
            <p:ph type="ftr" sz="quarter" idx="11"/>
          </p:nvPr>
        </p:nvSpPr>
        <p:spPr>
          <a:xfrm>
            <a:off x="0" y="0"/>
            <a:ext cx="0" cy="0"/>
          </a:xfrm>
        </p:spPr>
        <p:txBody>
          <a:bodyPr/>
          <a:lstStyle>
            <a:lvl1pPr>
              <a:defRPr>
                <a:cs typeface="微软雅黑" panose="020B0503020204020204" pitchFamily="34" charset="-122"/>
              </a:defRPr>
            </a:lvl1pPr>
          </a:lstStyle>
          <a:p>
            <a:pPr fontAlgn="base">
              <a:defRPr/>
            </a:pPr>
            <a:endParaRPr lang="zh-CN" altLang="zh-CN" strike="noStrike" noProof="1"/>
          </a:p>
        </p:txBody>
      </p:sp>
      <p:sp>
        <p:nvSpPr>
          <p:cNvPr id="5" name="Slide Number Placeholder 5"/>
          <p:cNvSpPr>
            <a:spLocks noGrp="1" noChangeArrowheads="1"/>
          </p:cNvSpPr>
          <p:nvPr>
            <p:ph type="sldNum" sz="quarter" idx="12"/>
          </p:nvPr>
        </p:nvSpPr>
        <p:spPr>
          <a:xfrm>
            <a:off x="0" y="0"/>
            <a:ext cx="0" cy="0"/>
          </a:xfrm>
        </p:spPr>
        <p:txBody>
          <a:bodyPr/>
          <a:lstStyle>
            <a:lvl1pPr>
              <a:defRPr>
                <a:latin typeface="微软雅黑" panose="020B0503020204020204" pitchFamily="34" charset="-122"/>
                <a:ea typeface="微软雅黑" panose="020B0503020204020204" pitchFamily="34" charset="-122"/>
                <a:cs typeface="微软雅黑" panose="020B0503020204020204" pitchFamily="34" charset="-122"/>
                <a:sym typeface="微软雅黑" panose="020B0503020204020204" pitchFamily="34" charset="-122"/>
              </a:defRPr>
            </a:lvl1pPr>
          </a:lstStyle>
          <a:p>
            <a:pPr fontAlgn="base"/>
            <a:fld id="{B75BED6E-91AB-4451-9F91-C0CCF3286FE6}" type="slidenum">
              <a:rPr lang="zh-CN" altLang="en-US" strike="noStrike" noProof="1">
                <a:cs typeface="微软雅黑" panose="020B0503020204020204" pitchFamily="34" charset="-122"/>
              </a:rPr>
              <a:t>‹#›</a:t>
            </a:fld>
            <a:endParaRPr lang="zh-CN" altLang="en-US" sz="1525" strike="noStrike" noProof="1">
              <a:solidFill>
                <a:schemeClr val="tx1"/>
              </a:solidFill>
            </a:endParaRPr>
          </a:p>
        </p:txBody>
      </p:sp>
    </p:spTree>
  </p:cSld>
  <p:clrMapOvr>
    <a:masterClrMapping/>
  </p:clrMapOvr>
  <p:transition spd="slow" advClick="0" advTm="2000">
    <p:wip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obj">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508000" y="838201"/>
            <a:ext cx="10972800" cy="461665"/>
          </a:xfrm>
          <a:prstGeom prst="rect">
            <a:avLst/>
          </a:prstGeom>
        </p:spPr>
        <p:txBody>
          <a:bodyPr lIns="0" tIns="0" rIns="0" bIns="0"/>
          <a:lstStyle>
            <a:lvl1pPr>
              <a:defRPr sz="2800" b="1" i="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fontAlgn="auto"/>
            <a:endParaRPr/>
          </a:p>
        </p:txBody>
      </p:sp>
      <p:sp>
        <p:nvSpPr>
          <p:cNvPr id="3" name="Holder 3"/>
          <p:cNvSpPr>
            <a:spLocks noGrp="1"/>
          </p:cNvSpPr>
          <p:nvPr>
            <p:ph sz="half" idx="2"/>
          </p:nvPr>
        </p:nvSpPr>
        <p:spPr>
          <a:xfrm>
            <a:off x="810091" y="1294765"/>
            <a:ext cx="5443220" cy="276999"/>
          </a:xfrm>
          <a:prstGeom prst="rect">
            <a:avLst/>
          </a:prstGeom>
        </p:spPr>
        <p:txBody>
          <a:bodyPr wrap="square" lIns="0" tIns="0" rIns="0" bIns="0">
            <a:spAutoFit/>
          </a:bodyPr>
          <a:lstStyle>
            <a:lvl1pPr>
              <a:defRPr sz="1800" b="1" i="0" u="sng">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fontAlgn="auto"/>
            <a:endParaRPr/>
          </a:p>
        </p:txBody>
      </p:sp>
      <p:sp>
        <p:nvSpPr>
          <p:cNvPr id="4" name="Holder 4"/>
          <p:cNvSpPr>
            <a:spLocks noGrp="1"/>
          </p:cNvSpPr>
          <p:nvPr>
            <p:ph sz="half" idx="3"/>
          </p:nvPr>
        </p:nvSpPr>
        <p:spPr>
          <a:xfrm>
            <a:off x="6278880" y="1577340"/>
            <a:ext cx="5303520" cy="656591"/>
          </a:xfrm>
          <a:prstGeom prst="rect">
            <a:avLst/>
          </a:prstGeom>
        </p:spPr>
        <p:txBody>
          <a:bodyPr wrap="square" lIns="0" tIns="0" rIns="0" bIns="0">
            <a:spAutoFit/>
          </a:bodyPr>
          <a:lstStyle>
            <a:lvl1pPr>
              <a:defRPr>
                <a:ea typeface="微软雅黑" panose="020B0503020204020204" pitchFamily="34" charset="-122"/>
                <a:cs typeface="微软雅黑" panose="020B0503020204020204" pitchFamily="34" charset="-122"/>
              </a:defRPr>
            </a:lvl1pPr>
          </a:lstStyle>
          <a:p>
            <a:pPr fontAlgn="auto"/>
            <a:endParaRPr/>
          </a:p>
        </p:txBody>
      </p:sp>
      <p:sp>
        <p:nvSpPr>
          <p:cNvPr id="5" name="Holder 5"/>
          <p:cNvSpPr>
            <a:spLocks noGrp="1"/>
          </p:cNvSpPr>
          <p:nvPr>
            <p:ph type="ftr" sz="quarter" idx="5"/>
          </p:nvPr>
        </p:nvSpPr>
        <p:spPr>
          <a:xfrm>
            <a:off x="101600" y="6400800"/>
            <a:ext cx="3962400" cy="338139"/>
          </a:xfrm>
          <a:prstGeom prst="rect">
            <a:avLst/>
          </a:prstGeom>
        </p:spPr>
        <p:txBody>
          <a:bodyPr lIns="0" tIns="0" rIns="0" bIns="0"/>
          <a:lstStyle>
            <a:lvl1pPr algn="ctr">
              <a:defRPr>
                <a:solidFill>
                  <a:schemeClr val="tx1">
                    <a:tint val="75000"/>
                  </a:schemeClr>
                </a:solidFill>
                <a:ea typeface="微软雅黑" panose="020B0503020204020204" pitchFamily="34" charset="-122"/>
                <a:cs typeface="微软雅黑" panose="020B0503020204020204" pitchFamily="34" charset="-122"/>
              </a:defRPr>
            </a:lvl1pPr>
          </a:lstStyle>
          <a:p>
            <a:pPr fontAlgn="base"/>
            <a:endParaRPr/>
          </a:p>
        </p:txBody>
      </p:sp>
      <p:sp>
        <p:nvSpPr>
          <p:cNvPr id="6" name="Holder 6"/>
          <p:cNvSpPr>
            <a:spLocks noGrp="1"/>
          </p:cNvSpPr>
          <p:nvPr>
            <p:ph type="dt" sz="half" idx="6"/>
          </p:nvPr>
        </p:nvSpPr>
        <p:spPr>
          <a:xfrm>
            <a:off x="609600" y="6378575"/>
            <a:ext cx="2803525" cy="342900"/>
          </a:xfrm>
          <a:prstGeom prst="rect">
            <a:avLst/>
          </a:prstGeom>
        </p:spPr>
        <p:txBody>
          <a:bodyPr vert="horz" lIns="0" tIns="0" rIns="0" bIns="0" rtlCol="0" anchor="ctr"/>
          <a:lstStyle>
            <a:lvl1pPr algn="l">
              <a:defRPr>
                <a:solidFill>
                  <a:schemeClr val="tx1">
                    <a:tint val="75000"/>
                  </a:schemeClr>
                </a:solidFill>
                <a:ea typeface="微软雅黑" panose="020B0503020204020204" pitchFamily="34" charset="-122"/>
              </a:defRPr>
            </a:lvl1pPr>
          </a:lstStyle>
          <a:p>
            <a:pPr fontAlgn="base"/>
            <a:fld id="{1D8BD707-D9CF-40AE-B4C6-C98DA3205C09}" type="datetimeFigureOut">
              <a:rPr lang="en-US" strike="noStrike" noProof="1">
                <a:latin typeface="微软雅黑" panose="020B0503020204020204" pitchFamily="34" charset="-122"/>
                <a:ea typeface="微软雅黑" panose="020B0503020204020204" pitchFamily="34" charset="-122"/>
                <a:cs typeface="微软雅黑" panose="020B0503020204020204" pitchFamily="34" charset="-122"/>
              </a:rPr>
              <a:t>8/8/2022</a:t>
            </a:fld>
            <a:endParaRPr lang="en-US" strike="noStrike" noProof="1"/>
          </a:p>
        </p:txBody>
      </p:sp>
      <p:sp>
        <p:nvSpPr>
          <p:cNvPr id="7" name="Holder 7"/>
          <p:cNvSpPr>
            <a:spLocks noGrp="1"/>
          </p:cNvSpPr>
          <p:nvPr>
            <p:ph type="sldNum" sz="quarter" idx="7"/>
          </p:nvPr>
        </p:nvSpPr>
        <p:spPr>
          <a:xfrm>
            <a:off x="11074400" y="6477000"/>
            <a:ext cx="1016000" cy="228600"/>
          </a:xfrm>
          <a:prstGeom prst="rect">
            <a:avLst/>
          </a:prstGeom>
        </p:spPr>
        <p:txBody>
          <a:bodyPr lIns="0" tIns="0" rIns="0" bIns="0"/>
          <a:lstStyle>
            <a:lvl1pPr>
              <a:defRPr sz="1400" b="0" i="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marL="19050" fontAlgn="base">
              <a:lnSpc>
                <a:spcPts val="1190"/>
              </a:lnSpc>
            </a:pPr>
            <a:fld id="{81D60167-4931-47E6-BA6A-407CBD079E47}" type="slidenum">
              <a:rPr lang="en-US" altLang="zh-CN" strike="noStrike" noProof="1" smtClean="0">
                <a:latin typeface="微软雅黑" panose="020B0503020204020204" pitchFamily="34" charset="-122"/>
                <a:cs typeface="微软雅黑" panose="020B0503020204020204" pitchFamily="34" charset="-122"/>
              </a:rPr>
              <a:t>‹#›</a:t>
            </a:fld>
            <a:endParaRPr lang="en-US" altLang="zh-CN" strike="noStrike" noProof="1"/>
          </a:p>
        </p:txBody>
      </p:sp>
    </p:spTree>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获取资料咨询微信：ansyingsj1]">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617"/>
            <a:ext cx="9144000" cy="2388140"/>
          </a:xfrm>
        </p:spPr>
        <p:txBody>
          <a:bodyPr anchor="b"/>
          <a:lstStyle>
            <a:lvl1pPr algn="ctr">
              <a:defRPr sz="6000"/>
            </a:lvl1pPr>
          </a:lstStyle>
          <a:p>
            <a:pPr fontAlgn="auto"/>
            <a:r>
              <a:rPr lang="zh-CN" altLang="en-US" strike="noStrike" noProof="1"/>
              <a:t>单击此处编辑母版标题样式</a:t>
            </a:r>
          </a:p>
        </p:txBody>
      </p:sp>
      <p:sp>
        <p:nvSpPr>
          <p:cNvPr id="3" name="副标题 2"/>
          <p:cNvSpPr>
            <a:spLocks noGrp="1"/>
          </p:cNvSpPr>
          <p:nvPr>
            <p:ph type="subTitle" idx="1"/>
          </p:nvPr>
        </p:nvSpPr>
        <p:spPr>
          <a:xfrm>
            <a:off x="1524000" y="3602855"/>
            <a:ext cx="9144000" cy="16561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165" indent="0" algn="ctr">
              <a:buNone/>
              <a:defRPr sz="1600"/>
            </a:lvl5pPr>
            <a:lvl6pPr marL="2285365" indent="0" algn="ctr">
              <a:buNone/>
              <a:defRPr sz="1600"/>
            </a:lvl6pPr>
            <a:lvl7pPr marL="2742565" indent="0" algn="ctr">
              <a:buNone/>
              <a:defRPr sz="1600"/>
            </a:lvl7pPr>
            <a:lvl8pPr marL="3199765" indent="0" algn="ctr">
              <a:buNone/>
              <a:defRPr sz="1600"/>
            </a:lvl8pPr>
            <a:lvl9pPr marL="3656965" indent="0" algn="ctr">
              <a:buNone/>
              <a:defRPr sz="1600"/>
            </a:lvl9pPr>
          </a:lstStyle>
          <a:p>
            <a:pPr fontAlgn="auto"/>
            <a:r>
              <a:rPr lang="zh-CN" altLang="en-US" strike="noStrike" noProof="1"/>
              <a:t>单击此处编辑母版副标题样式</a:t>
            </a:r>
          </a:p>
        </p:txBody>
      </p:sp>
      <p:sp>
        <p:nvSpPr>
          <p:cNvPr id="4" name="日期占位符 3"/>
          <p:cNvSpPr>
            <a:spLocks noGrp="1"/>
          </p:cNvSpPr>
          <p:nvPr>
            <p:ph type="dt" sz="half" idx="10"/>
          </p:nvPr>
        </p:nvSpPr>
        <p:spPr/>
        <p:txBody>
          <a:bodyPr/>
          <a:lstStyle/>
          <a:p>
            <a:pPr fontAlgn="base"/>
            <a:fld id="{447D0B11-C51C-4F7F-8044-6DB1506A2F52}" type="datetimeFigureOut">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5" name="页脚占位符 4"/>
          <p:cNvSpPr>
            <a:spLocks noGrp="1"/>
          </p:cNvSpPr>
          <p:nvPr>
            <p:ph type="ftr" sz="quarter" idx="11"/>
          </p:nvPr>
        </p:nvSpPr>
        <p:spPr/>
        <p:txBody>
          <a:bodyPr/>
          <a:lstStyle/>
          <a:p>
            <a:pPr fontAlgn="base"/>
            <a:endParaRPr lang="zh-CN" altLang="en-US" strike="noStrike" noProof="1"/>
          </a:p>
        </p:txBody>
      </p:sp>
      <p:sp>
        <p:nvSpPr>
          <p:cNvPr id="6" name="灯片编号占位符 5"/>
          <p:cNvSpPr>
            <a:spLocks noGrp="1"/>
          </p:cNvSpPr>
          <p:nvPr>
            <p:ph type="sldNum" sz="quarter" idx="12"/>
          </p:nvPr>
        </p:nvSpPr>
        <p:spPr/>
        <p:txBody>
          <a:bodyPr/>
          <a:lstStyle/>
          <a:p>
            <a:pPr fontAlgn="base"/>
            <a:fld id="{679FDA23-309A-4657-87F2-7CE40EB68598}" type="slidenum">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a:t>
            </a:fld>
            <a:endParaRPr lang="zh-CN" altLang="en-US" strike="noStrike" noProof="1"/>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7" name="平行四边形 6"/>
          <p:cNvSpPr/>
          <p:nvPr userDrawn="1"/>
        </p:nvSpPr>
        <p:spPr>
          <a:xfrm>
            <a:off x="-2686049" y="0"/>
            <a:ext cx="9250363" cy="6858000"/>
          </a:xfrm>
          <a:prstGeom prst="parallelogram">
            <a:avLst/>
          </a:prstGeom>
          <a:solidFill>
            <a:srgbClr val="64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cs typeface="微软雅黑" panose="020B0503020204020204" pitchFamily="34" charset="-122"/>
            </a:endParaRPr>
          </a:p>
        </p:txBody>
      </p:sp>
      <p:sp>
        <p:nvSpPr>
          <p:cNvPr id="8" name="平行四边形 7"/>
          <p:cNvSpPr/>
          <p:nvPr userDrawn="1"/>
        </p:nvSpPr>
        <p:spPr>
          <a:xfrm>
            <a:off x="4789488" y="0"/>
            <a:ext cx="9250363" cy="6858000"/>
          </a:xfrm>
          <a:prstGeom prst="parallelogram">
            <a:avLst/>
          </a:prstGeom>
          <a:solidFill>
            <a:srgbClr val="D25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cs typeface="微软雅黑" panose="020B0503020204020204" pitchFamily="34" charset="-122"/>
            </a:endParaRPr>
          </a:p>
        </p:txBody>
      </p:sp>
      <p:sp>
        <p:nvSpPr>
          <p:cNvPr id="9" name="矩形 8"/>
          <p:cNvSpPr/>
          <p:nvPr userDrawn="1"/>
        </p:nvSpPr>
        <p:spPr>
          <a:xfrm>
            <a:off x="547688" y="468313"/>
            <a:ext cx="11096625" cy="59245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cs typeface="微软雅黑" panose="020B0503020204020204" pitchFamily="34" charset="-122"/>
            </a:endParaRPr>
          </a:p>
        </p:txBody>
      </p:sp>
      <p:grpSp>
        <p:nvGrpSpPr>
          <p:cNvPr id="677893" name="组合 24"/>
          <p:cNvGrpSpPr/>
          <p:nvPr userDrawn="1"/>
        </p:nvGrpSpPr>
        <p:grpSpPr>
          <a:xfrm rot="5400000">
            <a:off x="5673725" y="1157288"/>
            <a:ext cx="830263" cy="2190751"/>
            <a:chOff x="1301148" y="2161052"/>
            <a:chExt cx="1741251" cy="2610856"/>
          </a:xfrm>
        </p:grpSpPr>
        <p:grpSp>
          <p:nvGrpSpPr>
            <p:cNvPr id="677894" name="组合 25"/>
            <p:cNvGrpSpPr/>
            <p:nvPr/>
          </p:nvGrpSpPr>
          <p:grpSpPr>
            <a:xfrm>
              <a:off x="1301148" y="2161052"/>
              <a:ext cx="1741251" cy="257102"/>
              <a:chOff x="1288158" y="2106579"/>
              <a:chExt cx="1741251" cy="237787"/>
            </a:xfrm>
          </p:grpSpPr>
          <p:cxnSp>
            <p:nvCxnSpPr>
              <p:cNvPr id="31" name="直接连接符 30"/>
              <p:cNvCxnSpPr/>
              <p:nvPr/>
            </p:nvCxnSpPr>
            <p:spPr>
              <a:xfrm>
                <a:off x="1288158" y="2225473"/>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288158" y="2344366"/>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288158" y="2106579"/>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77898" name="组合 26"/>
            <p:cNvGrpSpPr/>
            <p:nvPr/>
          </p:nvGrpSpPr>
          <p:grpSpPr>
            <a:xfrm>
              <a:off x="1301148" y="4514806"/>
              <a:ext cx="1741251" cy="257102"/>
              <a:chOff x="1288158" y="2106579"/>
              <a:chExt cx="1741251" cy="237787"/>
            </a:xfrm>
          </p:grpSpPr>
          <p:cxnSp>
            <p:nvCxnSpPr>
              <p:cNvPr id="28" name="直接连接符 27"/>
              <p:cNvCxnSpPr/>
              <p:nvPr/>
            </p:nvCxnSpPr>
            <p:spPr>
              <a:xfrm>
                <a:off x="1288158" y="2225473"/>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288158" y="2344366"/>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288158" y="2106579"/>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日期占位符 1"/>
          <p:cNvSpPr>
            <a:spLocks noGrp="1"/>
          </p:cNvSpPr>
          <p:nvPr>
            <p:ph type="dt" sz="half" idx="10"/>
          </p:nvPr>
        </p:nvSpPr>
        <p:spPr>
          <a:xfrm>
            <a:off x="838200" y="6357939"/>
            <a:ext cx="2743200" cy="365125"/>
          </a:xfrm>
          <a:prstGeom prst="rect">
            <a:avLst/>
          </a:prstGeom>
        </p:spPr>
        <p:txBody>
          <a:bodyPr vert="horz" lIns="91440" tIns="45720" rIns="91440" bIns="45720" rtlCol="0" anchor="ctr"/>
          <a:lstStyle/>
          <a:p>
            <a:pPr fontAlgn="base"/>
            <a:fld id="{447D0B11-C51C-4F7F-8044-6DB1506A2F52}" type="datetimeFigureOut">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3" name="页脚占位符 2"/>
          <p:cNvSpPr>
            <a:spLocks noGrp="1"/>
          </p:cNvSpPr>
          <p:nvPr>
            <p:ph type="ftr" sz="quarter" idx="11"/>
          </p:nvPr>
        </p:nvSpPr>
        <p:spPr>
          <a:xfrm>
            <a:off x="4038600" y="6357939"/>
            <a:ext cx="4114800" cy="365125"/>
          </a:xfrm>
          <a:prstGeom prst="rect">
            <a:avLst/>
          </a:prstGeom>
        </p:spPr>
        <p:txBody>
          <a:bodyPr vert="horz" lIns="91440" tIns="45720" rIns="91440" bIns="45720" rtlCol="0" anchor="ctr"/>
          <a:lstStyle/>
          <a:p>
            <a:pPr fontAlgn="base"/>
            <a:endParaRPr lang="zh-CN" altLang="en-US" strike="noStrike" noProof="1"/>
          </a:p>
        </p:txBody>
      </p:sp>
      <p:sp>
        <p:nvSpPr>
          <p:cNvPr id="4" name="灯片编号占位符 3"/>
          <p:cNvSpPr>
            <a:spLocks noGrp="1"/>
          </p:cNvSpPr>
          <p:nvPr>
            <p:ph type="sldNum" sz="quarter" idx="12"/>
          </p:nvPr>
        </p:nvSpPr>
        <p:spPr>
          <a:xfrm>
            <a:off x="8610600" y="6357939"/>
            <a:ext cx="2743200" cy="365125"/>
          </a:xfrm>
          <a:prstGeom prst="rect">
            <a:avLst/>
          </a:prstGeom>
        </p:spPr>
        <p:txBody>
          <a:bodyPr vert="horz" lIns="91440" tIns="45720" rIns="91440" bIns="45720" rtlCol="0" anchor="ctr"/>
          <a:lstStyle/>
          <a:p>
            <a:pPr fontAlgn="base"/>
            <a:fld id="{679FDA23-309A-4657-87F2-7CE40EB68598}" type="slidenum">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a:t>
            </a:fld>
            <a:endParaRPr lang="zh-CN" altLang="en-US" strike="noStrike" noProof="1"/>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fontAlgn="base"/>
            <a:fld id="{447D0B11-C51C-4F7F-8044-6DB1506A2F52}" type="datetimeFigureOut">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3" name="页脚占位符 2"/>
          <p:cNvSpPr>
            <a:spLocks noGrp="1"/>
          </p:cNvSpPr>
          <p:nvPr>
            <p:ph type="ftr" sz="quarter" idx="11"/>
          </p:nvPr>
        </p:nvSpPr>
        <p:spPr/>
        <p:txBody>
          <a:bodyPr/>
          <a:lstStyle/>
          <a:p>
            <a:pPr fontAlgn="base"/>
            <a:endParaRPr lang="zh-CN" altLang="en-US" strike="noStrike" noProof="1"/>
          </a:p>
        </p:txBody>
      </p:sp>
      <p:sp>
        <p:nvSpPr>
          <p:cNvPr id="4" name="灯片编号占位符 3"/>
          <p:cNvSpPr>
            <a:spLocks noGrp="1"/>
          </p:cNvSpPr>
          <p:nvPr>
            <p:ph type="sldNum" sz="quarter" idx="12"/>
          </p:nvPr>
        </p:nvSpPr>
        <p:spPr/>
        <p:txBody>
          <a:bodyPr/>
          <a:lstStyle/>
          <a:p>
            <a:pPr fontAlgn="base"/>
            <a:fld id="{679FDA23-309A-4657-87F2-7CE40EB68598}" type="slidenum">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a:t>
            </a:fld>
            <a:endParaRPr lang="zh-CN" altLang="en-US" strike="noStrike" noProof="1"/>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平行四边形 9"/>
          <p:cNvSpPr/>
          <p:nvPr userDrawn="1"/>
        </p:nvSpPr>
        <p:spPr>
          <a:xfrm>
            <a:off x="-2686049" y="0"/>
            <a:ext cx="9250363" cy="6858000"/>
          </a:xfrm>
          <a:prstGeom prst="parallelogram">
            <a:avLst/>
          </a:prstGeom>
          <a:solidFill>
            <a:srgbClr val="64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cs typeface="微软雅黑" panose="020B0503020204020204" pitchFamily="34" charset="-122"/>
            </a:endParaRPr>
          </a:p>
        </p:txBody>
      </p:sp>
      <p:sp>
        <p:nvSpPr>
          <p:cNvPr id="11" name="平行四边形 10"/>
          <p:cNvSpPr/>
          <p:nvPr userDrawn="1"/>
        </p:nvSpPr>
        <p:spPr>
          <a:xfrm>
            <a:off x="4789488" y="0"/>
            <a:ext cx="9250363" cy="6858000"/>
          </a:xfrm>
          <a:prstGeom prst="parallelogram">
            <a:avLst/>
          </a:prstGeom>
          <a:solidFill>
            <a:srgbClr val="D250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cs typeface="微软雅黑" panose="020B0503020204020204" pitchFamily="34" charset="-122"/>
            </a:endParaRPr>
          </a:p>
        </p:txBody>
      </p:sp>
      <p:sp>
        <p:nvSpPr>
          <p:cNvPr id="12" name="矩形 11"/>
          <p:cNvSpPr/>
          <p:nvPr userDrawn="1"/>
        </p:nvSpPr>
        <p:spPr>
          <a:xfrm>
            <a:off x="547688" y="468313"/>
            <a:ext cx="11096625" cy="592455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1800" strike="noStrike" noProof="1">
              <a:cs typeface="微软雅黑" panose="020B0503020204020204" pitchFamily="34" charset="-122"/>
            </a:endParaRPr>
          </a:p>
        </p:txBody>
      </p:sp>
      <p:grpSp>
        <p:nvGrpSpPr>
          <p:cNvPr id="678917" name="组合 24"/>
          <p:cNvGrpSpPr/>
          <p:nvPr userDrawn="1"/>
        </p:nvGrpSpPr>
        <p:grpSpPr>
          <a:xfrm>
            <a:off x="1301751" y="2487613"/>
            <a:ext cx="2065339" cy="2609851"/>
            <a:chOff x="1537" y="2529"/>
            <a:chExt cx="2056" cy="3084"/>
          </a:xfrm>
        </p:grpSpPr>
        <p:grpSp>
          <p:nvGrpSpPr>
            <p:cNvPr id="678918" name="组合 19"/>
            <p:cNvGrpSpPr/>
            <p:nvPr/>
          </p:nvGrpSpPr>
          <p:grpSpPr>
            <a:xfrm>
              <a:off x="1537" y="2529"/>
              <a:ext cx="2057" cy="304"/>
              <a:chOff x="1288158" y="2106579"/>
              <a:chExt cx="1741251" cy="237787"/>
            </a:xfrm>
          </p:grpSpPr>
          <p:cxnSp>
            <p:nvCxnSpPr>
              <p:cNvPr id="21" name="直接连接符 20"/>
              <p:cNvCxnSpPr/>
              <p:nvPr/>
            </p:nvCxnSpPr>
            <p:spPr>
              <a:xfrm>
                <a:off x="1288158" y="2225473"/>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288158" y="2344366"/>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288158" y="2106579"/>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678922" name="组合 25"/>
            <p:cNvGrpSpPr/>
            <p:nvPr/>
          </p:nvGrpSpPr>
          <p:grpSpPr>
            <a:xfrm>
              <a:off x="1537" y="5309"/>
              <a:ext cx="2057" cy="304"/>
              <a:chOff x="1288158" y="2106579"/>
              <a:chExt cx="1741251" cy="237787"/>
            </a:xfrm>
          </p:grpSpPr>
          <p:cxnSp>
            <p:nvCxnSpPr>
              <p:cNvPr id="27" name="直接连接符 26"/>
              <p:cNvCxnSpPr/>
              <p:nvPr/>
            </p:nvCxnSpPr>
            <p:spPr>
              <a:xfrm>
                <a:off x="1288158" y="2225473"/>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288158" y="2344366"/>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288158" y="2106579"/>
                <a:ext cx="1741251" cy="0"/>
              </a:xfrm>
              <a:prstGeom prst="line">
                <a:avLst/>
              </a:prstGeom>
              <a:ln w="31750">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日期占位符 1"/>
          <p:cNvSpPr>
            <a:spLocks noGrp="1"/>
          </p:cNvSpPr>
          <p:nvPr>
            <p:ph type="dt" sz="half" idx="10"/>
          </p:nvPr>
        </p:nvSpPr>
        <p:spPr>
          <a:xfrm>
            <a:off x="838200" y="6357939"/>
            <a:ext cx="2743200" cy="365125"/>
          </a:xfrm>
          <a:prstGeom prst="rect">
            <a:avLst/>
          </a:prstGeom>
        </p:spPr>
        <p:txBody>
          <a:bodyPr vert="horz" lIns="91440" tIns="45720" rIns="91440" bIns="45720" rtlCol="0" anchor="ctr"/>
          <a:lstStyle/>
          <a:p>
            <a:pPr fontAlgn="base"/>
            <a:fld id="{447D0B11-C51C-4F7F-8044-6DB1506A2F52}" type="datetimeFigureOut">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3" name="页脚占位符 2"/>
          <p:cNvSpPr>
            <a:spLocks noGrp="1"/>
          </p:cNvSpPr>
          <p:nvPr>
            <p:ph type="ftr" sz="quarter" idx="11"/>
          </p:nvPr>
        </p:nvSpPr>
        <p:spPr>
          <a:xfrm>
            <a:off x="4038600" y="6357939"/>
            <a:ext cx="4114800" cy="365125"/>
          </a:xfrm>
          <a:prstGeom prst="rect">
            <a:avLst/>
          </a:prstGeom>
        </p:spPr>
        <p:txBody>
          <a:bodyPr vert="horz" lIns="91440" tIns="45720" rIns="91440" bIns="45720" rtlCol="0" anchor="ctr"/>
          <a:lstStyle/>
          <a:p>
            <a:pPr fontAlgn="base"/>
            <a:endParaRPr lang="zh-CN" altLang="en-US" strike="noStrike" noProof="1"/>
          </a:p>
        </p:txBody>
      </p:sp>
      <p:sp>
        <p:nvSpPr>
          <p:cNvPr id="4" name="灯片编号占位符 3"/>
          <p:cNvSpPr>
            <a:spLocks noGrp="1"/>
          </p:cNvSpPr>
          <p:nvPr>
            <p:ph type="sldNum" sz="quarter" idx="12"/>
          </p:nvPr>
        </p:nvSpPr>
        <p:spPr>
          <a:xfrm>
            <a:off x="8610600" y="6357939"/>
            <a:ext cx="2743200" cy="365125"/>
          </a:xfrm>
          <a:prstGeom prst="rect">
            <a:avLst/>
          </a:prstGeom>
        </p:spPr>
        <p:txBody>
          <a:bodyPr vert="horz" lIns="91440" tIns="45720" rIns="91440" bIns="45720" rtlCol="0" anchor="ctr"/>
          <a:lstStyle/>
          <a:p>
            <a:pPr fontAlgn="base"/>
            <a:fld id="{679FDA23-309A-4657-87F2-7CE40EB68598}" type="slidenum">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a:t>
            </a:fld>
            <a:endParaRPr lang="zh-CN" altLang="en-US" strike="noStrike" noProof="1"/>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
        <p:nvSpPr>
          <p:cNvPr id="679938" name="Rektangel 62"/>
          <p:cNvSpPr/>
          <p:nvPr userDrawn="1"/>
        </p:nvSpPr>
        <p:spPr>
          <a:xfrm flipV="1">
            <a:off x="-1587" y="1588"/>
            <a:ext cx="12192000" cy="835025"/>
          </a:xfrm>
          <a:prstGeom prst="rect">
            <a:avLst/>
          </a:prstGeom>
          <a:gradFill rotWithShape="1">
            <a:gsLst>
              <a:gs pos="0">
                <a:srgbClr val="F3F3F3">
                  <a:alpha val="100000"/>
                </a:srgbClr>
              </a:gs>
              <a:gs pos="48000">
                <a:srgbClr val="F3F3F3">
                  <a:alpha val="100000"/>
                </a:srgbClr>
              </a:gs>
              <a:gs pos="69000">
                <a:srgbClr val="F3F3F3">
                  <a:alpha val="100000"/>
                </a:srgbClr>
              </a:gs>
              <a:gs pos="100000">
                <a:srgbClr val="BFBFBF">
                  <a:alpha val="100000"/>
                </a:srgbClr>
              </a:gs>
            </a:gsLst>
            <a:lin ang="5400000" scaled="1"/>
            <a:tileRect/>
          </a:gradFill>
          <a:ln w="9525">
            <a:noFill/>
          </a:ln>
          <a:effectLst>
            <a:outerShdw dist="23000" dir="5400000" rotWithShape="0">
              <a:srgbClr val="808080">
                <a:alpha val="34998"/>
              </a:srgbClr>
            </a:outerShdw>
          </a:effectLst>
        </p:spPr>
        <p:txBody>
          <a:bodyPr anchor="ctr" anchorCtr="0"/>
          <a:lstStyle/>
          <a:p>
            <a:pPr lvl="0" algn="ctr" eaLnBrk="0" hangingPunct="0"/>
            <a:endParaRPr lang="en-US" altLang="zh-CN" sz="1800">
              <a:solidFill>
                <a:srgbClr val="FFFFFF"/>
              </a:solidFill>
              <a:latin typeface="微软雅黑" panose="020B0503020204020204" pitchFamily="34" charset="-122"/>
              <a:ea typeface="微软雅黑" panose="020B0503020204020204" pitchFamily="34" charset="-122"/>
            </a:endParaRPr>
          </a:p>
        </p:txBody>
      </p:sp>
      <p:cxnSp>
        <p:nvCxnSpPr>
          <p:cNvPr id="5" name="直接连接符 4"/>
          <p:cNvCxnSpPr/>
          <p:nvPr userDrawn="1"/>
        </p:nvCxnSpPr>
        <p:spPr>
          <a:xfrm>
            <a:off x="1585913" y="836613"/>
            <a:ext cx="10606088" cy="1588"/>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679940" name="Rektangel 62"/>
          <p:cNvSpPr/>
          <p:nvPr userDrawn="1"/>
        </p:nvSpPr>
        <p:spPr>
          <a:xfrm flipV="1">
            <a:off x="-1587" y="1588"/>
            <a:ext cx="12192000" cy="835025"/>
          </a:xfrm>
          <a:prstGeom prst="rect">
            <a:avLst/>
          </a:prstGeom>
          <a:gradFill rotWithShape="1">
            <a:gsLst>
              <a:gs pos="0">
                <a:srgbClr val="F3F3F3">
                  <a:alpha val="100000"/>
                </a:srgbClr>
              </a:gs>
              <a:gs pos="48000">
                <a:srgbClr val="F3F3F3">
                  <a:alpha val="100000"/>
                </a:srgbClr>
              </a:gs>
              <a:gs pos="69000">
                <a:srgbClr val="F3F3F3">
                  <a:alpha val="100000"/>
                </a:srgbClr>
              </a:gs>
              <a:gs pos="100000">
                <a:srgbClr val="BFBFBF">
                  <a:alpha val="100000"/>
                </a:srgbClr>
              </a:gs>
            </a:gsLst>
            <a:lin ang="5400000" scaled="1"/>
            <a:tileRect/>
          </a:gradFill>
          <a:ln w="9525">
            <a:noFill/>
          </a:ln>
          <a:effectLst>
            <a:outerShdw dist="23000" dir="5400000" rotWithShape="0">
              <a:srgbClr val="808080">
                <a:alpha val="34998"/>
              </a:srgbClr>
            </a:outerShdw>
          </a:effectLst>
        </p:spPr>
        <p:txBody>
          <a:bodyPr anchor="ctr" anchorCtr="0"/>
          <a:lstStyle/>
          <a:p>
            <a:pPr lvl="0" algn="ctr" eaLnBrk="0" hangingPunct="0"/>
            <a:endParaRPr lang="en-US" altLang="zh-CN" sz="1800">
              <a:solidFill>
                <a:srgbClr val="FFFFFF"/>
              </a:solidFill>
              <a:latin typeface="微软雅黑" panose="020B0503020204020204" pitchFamily="34" charset="-122"/>
              <a:ea typeface="微软雅黑" panose="020B0503020204020204" pitchFamily="34" charset="-122"/>
            </a:endParaRPr>
          </a:p>
        </p:txBody>
      </p:sp>
      <p:cxnSp>
        <p:nvCxnSpPr>
          <p:cNvPr id="8" name="直接连接符 7"/>
          <p:cNvCxnSpPr/>
          <p:nvPr userDrawn="1"/>
        </p:nvCxnSpPr>
        <p:spPr>
          <a:xfrm>
            <a:off x="0" y="836613"/>
            <a:ext cx="12192000" cy="1588"/>
          </a:xfrm>
          <a:prstGeom prst="line">
            <a:avLst/>
          </a:prstGeom>
          <a:ln w="317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 name="内容占位符 2"/>
          <p:cNvSpPr>
            <a:spLocks noGrp="1"/>
          </p:cNvSpPr>
          <p:nvPr>
            <p:ph idx="1"/>
          </p:nvPr>
        </p:nvSpPr>
        <p:spPr>
          <a:xfrm>
            <a:off x="609600" y="1600201"/>
            <a:ext cx="10972801" cy="4525963"/>
          </a:xfrm>
        </p:spPr>
        <p:txBody>
          <a:bodyPr/>
          <a:lstStyle>
            <a:lvl2pPr>
              <a:defRPr sz="2400"/>
            </a:lvl2pPr>
            <a:lvl3pPr>
              <a:defRPr sz="2000"/>
            </a:lvl3pPr>
          </a:lstStyle>
          <a:p>
            <a:pPr lvl="0" fontAlgn="auto"/>
            <a:r>
              <a:rPr lang="zh-CN" altLang="en-US" strike="noStrike" noProof="1"/>
              <a:t>单击此处编辑母版文本样式</a:t>
            </a:r>
          </a:p>
          <a:p>
            <a:pPr lvl="1" fontAlgn="auto"/>
            <a:r>
              <a:rPr lang="zh-CN" altLang="en-US" strike="noStrike" noProof="1"/>
              <a:t>第二级</a:t>
            </a:r>
          </a:p>
          <a:p>
            <a:pPr lvl="2" fontAlgn="auto"/>
            <a:r>
              <a:rPr lang="zh-CN" altLang="en-US" strike="noStrike" noProof="1"/>
              <a:t>第三级</a:t>
            </a:r>
          </a:p>
          <a:p>
            <a:pPr lvl="3" fontAlgn="auto"/>
            <a:r>
              <a:rPr lang="zh-CN" altLang="en-US" sz="1350" strike="noStrike" noProof="1"/>
              <a:t>第四级</a:t>
            </a:r>
            <a:endParaRPr lang="zh-CN" altLang="en-US" strike="noStrike" noProof="1"/>
          </a:p>
          <a:p>
            <a:pPr lvl="4" fontAlgn="auto"/>
            <a:r>
              <a:rPr lang="zh-CN" altLang="en-US" sz="1350" strike="noStrike" noProof="1"/>
              <a:t>第五级</a:t>
            </a:r>
            <a:endParaRPr lang="zh-CN" altLang="en-US" strike="noStrike" noProof="1"/>
          </a:p>
        </p:txBody>
      </p:sp>
      <p:sp>
        <p:nvSpPr>
          <p:cNvPr id="10" name="日期占位符 3"/>
          <p:cNvSpPr>
            <a:spLocks noGrp="1"/>
          </p:cNvSpPr>
          <p:nvPr>
            <p:ph type="dt" sz="half" idx="10"/>
          </p:nvPr>
        </p:nvSpPr>
        <p:spPr>
          <a:xfrm>
            <a:off x="609600" y="6356351"/>
            <a:ext cx="2844800" cy="366713"/>
          </a:xfrm>
          <a:prstGeom prst="rect">
            <a:avLst/>
          </a:prstGeom>
        </p:spPr>
        <p:txBody>
          <a:bodyPr vert="horz" lIns="91440" tIns="45720" rIns="91440" bIns="45720" rtlCol="0" anchor="ctr"/>
          <a:lstStyle>
            <a:lvl1pPr>
              <a:defRPr/>
            </a:lvl1pPr>
          </a:lstStyle>
          <a:p>
            <a:pPr fontAlgn="base">
              <a:defRPr/>
            </a:pPr>
            <a:fld id="{85490DD4-95FB-43E6-B685-923F2582D95E}"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11" name="页脚占位符 4"/>
          <p:cNvSpPr>
            <a:spLocks noGrp="1"/>
          </p:cNvSpPr>
          <p:nvPr>
            <p:ph type="ftr" sz="quarter" idx="11"/>
          </p:nvPr>
        </p:nvSpPr>
        <p:spPr>
          <a:xfrm>
            <a:off x="4165600" y="6356351"/>
            <a:ext cx="3860800" cy="366713"/>
          </a:xfrm>
          <a:prstGeom prst="rect">
            <a:avLst/>
          </a:prstGeom>
        </p:spPr>
        <p:txBody>
          <a:bodyPr vert="horz" lIns="91440" tIns="45720" rIns="91440" bIns="45720" rtlCol="0" anchor="ctr"/>
          <a:lstStyle>
            <a:lvl1pPr>
              <a:defRPr/>
            </a:lvl1pPr>
          </a:lstStyle>
          <a:p>
            <a:pPr fontAlgn="base">
              <a:defRPr/>
            </a:pPr>
            <a:endParaRPr lang="zh-CN" altLang="en-US" strike="noStrike" noProof="1"/>
          </a:p>
        </p:txBody>
      </p:sp>
      <p:sp>
        <p:nvSpPr>
          <p:cNvPr id="12" name="灯片编号占位符 5"/>
          <p:cNvSpPr>
            <a:spLocks noGrp="1"/>
          </p:cNvSpPr>
          <p:nvPr>
            <p:ph type="sldNum" sz="quarter" idx="12"/>
          </p:nvPr>
        </p:nvSpPr>
        <p:spPr>
          <a:xfrm>
            <a:off x="8737600" y="6356351"/>
            <a:ext cx="2844800" cy="366713"/>
          </a:xfrm>
          <a:prstGeom prst="rect">
            <a:avLst/>
          </a:prstGeom>
        </p:spPr>
        <p:txBody>
          <a:bodyPr vert="horz" lIns="91440" tIns="45720" rIns="91440" bIns="45720" rtlCol="0" anchor="ctr"/>
          <a:lstStyle>
            <a:lvl1pPr>
              <a:defRPr/>
            </a:lvl1pPr>
          </a:lstStyle>
          <a:p>
            <a:pPr fontAlgn="base">
              <a:defRPr/>
            </a:pPr>
            <a:fld id="{958D40FD-D813-45F8-8077-395BE2C3DBF9}" type="slidenum">
              <a:rPr lang="zh-CN" altLang="en-US" strike="noStrike" noProof="1">
                <a:latin typeface="微软雅黑" panose="020B0503020204020204" pitchFamily="34" charset="-122"/>
                <a:ea typeface="微软雅黑" panose="020B0503020204020204" pitchFamily="34" charset="-122"/>
                <a:cs typeface="微软雅黑" panose="020B0503020204020204" pitchFamily="34" charset="-122"/>
              </a:rPr>
              <a:t>‹#›</a:t>
            </a:fld>
            <a:endParaRPr lang="zh-CN" altLang="en-US" strike="noStrike" noProof="1"/>
          </a:p>
        </p:txBody>
      </p:sp>
    </p:spTree>
  </p:cSld>
  <p:clrMapOvr>
    <a:masterClrMapping/>
  </p:clrMapOvr>
  <p:transition>
    <p:pull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theme" Target="../theme/theme3.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10" Type="http://schemas.openxmlformats.org/officeDocument/2006/relationships/slideLayout" Target="../slideLayouts/slideLayout38.xml"/><Relationship Id="rId19" Type="http://schemas.openxmlformats.org/officeDocument/2006/relationships/theme" Target="../theme/theme4.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9.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theme" Target="../theme/theme5.xml"/><Relationship Id="rId5" Type="http://schemas.openxmlformats.org/officeDocument/2006/relationships/slideLayout" Target="../slideLayouts/slideLayout51.xml"/><Relationship Id="rId4"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70EE2C-1A76-4ED3-98B1-10F25581B7A2}" type="datetimeFigureOut">
              <a:rPr lang="zh-CN" altLang="en-US" smtClean="0"/>
              <a:t>2022/8/8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85000"/>
          </a:scheme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solidFill>
                  <a:prstClr val="black">
                    <a:tint val="75000"/>
                  </a:prstClr>
                </a:solidFill>
              </a:rPr>
              <a:t>2022/8/8</a:t>
            </a:fld>
            <a:endParaRPr lang="zh-CN" altLang="en-US">
              <a:solidFill>
                <a:prstClr val="black">
                  <a:tint val="75000"/>
                </a:prstClr>
              </a:solidFill>
            </a:endParaRPr>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280C17-4B43-4B62-9CBE-1F03F65EC651}" type="datetimeFigureOut">
              <a:rPr lang="zh-CN" altLang="en-US" smtClean="0"/>
              <a:t>2022/8/8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01498E-6262-46BA-8B9F-0EA920F16AD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Lst>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48576" name="矩形 6"/>
          <p:cNvSpPr/>
          <p:nvPr userDrawn="1"/>
        </p:nvSpPr>
        <p:spPr>
          <a:xfrm>
            <a:off x="0" y="6308725"/>
            <a:ext cx="12192000" cy="555625"/>
          </a:xfrm>
          <a:prstGeom prst="rect">
            <a:avLst/>
          </a:prstGeom>
          <a:solidFill>
            <a:srgbClr val="20386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91440" tIns="45720" rIns="91440" bIns="45720" numCol="1" spcCol="0" rtlCol="0" fromWordArt="0" anchor="ctr" anchorCtr="0" forceAA="0" compatLnSpc="1">
            <a:noAutofit/>
          </a:bodyPr>
          <a:lstStyle/>
          <a:p>
            <a:pPr lvl="0" algn="ctr">
              <a:buClrTx/>
              <a:buSzTx/>
              <a:buFontTx/>
            </a:pPr>
            <a:endParaRPr lang="zh-CN" altLang="en-US">
              <a:latin typeface="Noto Serif CJK SC" panose="02020400000000000000" pitchFamily="18" charset="-122"/>
              <a:ea typeface="FZHei-B01S" panose="02010601030101010101" pitchFamily="2" charset="-122"/>
              <a:sym typeface="+mn-ea"/>
            </a:endParaRPr>
          </a:p>
        </p:txBody>
      </p:sp>
      <p:sp>
        <p:nvSpPr>
          <p:cNvPr id="1048577" name="日期占位符 3"/>
          <p:cNvSpPr>
            <a:spLocks noGrp="1"/>
          </p:cNvSpPr>
          <p:nvPr>
            <p:ph type="dt" sz="half" idx="2"/>
          </p:nvPr>
        </p:nvSpPr>
        <p:spPr>
          <a:xfrm>
            <a:off x="82551" y="6403975"/>
            <a:ext cx="2844800" cy="365125"/>
          </a:xfrm>
          <a:prstGeom prst="rect">
            <a:avLst/>
          </a:prstGeom>
        </p:spPr>
        <p:txBody>
          <a:bodyPr vert="horz" lIns="91440" tIns="45720" rIns="91440" bIns="45720" rtlCol="0" anchor="ctr"/>
          <a:lstStyle>
            <a:lvl1pPr algn="l">
              <a:defRPr sz="1600">
                <a:solidFill>
                  <a:schemeClr val="bg1"/>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fontAlgn="base"/>
            <a:fld id="{9DD1F462-85FF-4F29-B431-4C51C50C97AB}" type="datetime1">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grpSp>
        <p:nvGrpSpPr>
          <p:cNvPr id="2052" name="组合 8"/>
          <p:cNvGrpSpPr/>
          <p:nvPr userDrawn="1"/>
        </p:nvGrpSpPr>
        <p:grpSpPr>
          <a:xfrm>
            <a:off x="11550651" y="6489700"/>
            <a:ext cx="300039" cy="300039"/>
            <a:chOff x="11550315" y="6496550"/>
            <a:chExt cx="299785" cy="299785"/>
          </a:xfrm>
        </p:grpSpPr>
        <p:sp>
          <p:nvSpPr>
            <p:cNvPr id="1048578" name="椭圆 9"/>
            <p:cNvSpPr/>
            <p:nvPr/>
          </p:nvSpPr>
          <p:spPr>
            <a:xfrm>
              <a:off x="11550315" y="6496550"/>
              <a:ext cx="299785" cy="299785"/>
            </a:xfrm>
            <a:prstGeom prst="ellipse">
              <a:avLst/>
            </a:prstGeom>
            <a:solidFill>
              <a:srgbClr val="FCF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579" name="右箭头 10"/>
            <p:cNvSpPr/>
            <p:nvPr/>
          </p:nvSpPr>
          <p:spPr>
            <a:xfrm>
              <a:off x="11640049" y="6556709"/>
              <a:ext cx="144379" cy="168442"/>
            </a:xfrm>
            <a:prstGeom prst="rightArrow">
              <a:avLst/>
            </a:pr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grpSp>
        <p:nvGrpSpPr>
          <p:cNvPr id="2055" name="组合 11"/>
          <p:cNvGrpSpPr/>
          <p:nvPr userDrawn="1"/>
        </p:nvGrpSpPr>
        <p:grpSpPr>
          <a:xfrm flipH="1">
            <a:off x="11055351" y="6489700"/>
            <a:ext cx="300039" cy="300039"/>
            <a:chOff x="11550315" y="6496550"/>
            <a:chExt cx="299785" cy="299785"/>
          </a:xfrm>
        </p:grpSpPr>
        <p:sp>
          <p:nvSpPr>
            <p:cNvPr id="1048580" name="椭圆 12"/>
            <p:cNvSpPr/>
            <p:nvPr/>
          </p:nvSpPr>
          <p:spPr>
            <a:xfrm>
              <a:off x="11550315" y="6496550"/>
              <a:ext cx="299785" cy="299785"/>
            </a:xfrm>
            <a:prstGeom prst="ellipse">
              <a:avLst/>
            </a:prstGeom>
            <a:solidFill>
              <a:srgbClr val="FCF8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581" name="右箭头 13"/>
            <p:cNvSpPr/>
            <p:nvPr/>
          </p:nvSpPr>
          <p:spPr>
            <a:xfrm>
              <a:off x="11640049" y="6556709"/>
              <a:ext cx="144379" cy="168442"/>
            </a:xfrm>
            <a:prstGeom prst="rightArrow">
              <a:avLst/>
            </a:prstGeom>
            <a:solidFill>
              <a:srgbClr val="131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sp>
        <p:nvSpPr>
          <p:cNvPr id="1048582" name="矩形 37"/>
          <p:cNvSpPr/>
          <p:nvPr userDrawn="1"/>
        </p:nvSpPr>
        <p:spPr>
          <a:xfrm>
            <a:off x="0" y="260351"/>
            <a:ext cx="1103313" cy="622300"/>
          </a:xfrm>
          <a:prstGeom prst="rect">
            <a:avLst/>
          </a:prstGeom>
          <a:solidFill>
            <a:srgbClr val="20386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Noto Serif CJK SC" panose="02020400000000000000" pitchFamily="18" charset="-122"/>
              <a:ea typeface="FZHei-B01S" panose="02010601030101010101" pitchFamily="2" charset="-122"/>
              <a:sym typeface="+mn-ea"/>
            </a:endParaRPr>
          </a:p>
        </p:txBody>
      </p:sp>
      <p:sp>
        <p:nvSpPr>
          <p:cNvPr id="1048583" name="矩形 38"/>
          <p:cNvSpPr/>
          <p:nvPr userDrawn="1"/>
        </p:nvSpPr>
        <p:spPr>
          <a:xfrm>
            <a:off x="1193800" y="260351"/>
            <a:ext cx="293688" cy="6223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048584" name="矩形 29"/>
          <p:cNvSpPr/>
          <p:nvPr userDrawn="1"/>
        </p:nvSpPr>
        <p:spPr>
          <a:xfrm>
            <a:off x="11798300" y="298451"/>
            <a:ext cx="395288" cy="622300"/>
          </a:xfrm>
          <a:prstGeom prst="rect">
            <a:avLst/>
          </a:prstGeom>
          <a:solidFill>
            <a:srgbClr val="203864"/>
          </a:solidFill>
          <a:ln w="2540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Noto Serif CJK SC" panose="02020400000000000000" pitchFamily="18" charset="-122"/>
              <a:ea typeface="FZHei-B01S" panose="02010601030101010101" pitchFamily="2" charset="-122"/>
              <a:sym typeface="+mn-ea"/>
            </a:endParaRPr>
          </a:p>
        </p:txBody>
      </p:sp>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ransition spd="slow">
    <p:fade/>
  </p:transition>
  <p:hf sldNum="0" hdr="0" ftr="0"/>
  <p:txStyles>
    <p:titleStyle>
      <a:lvl1pPr algn="ctr" defTabSz="1219200" rtl="0" eaLnBrk="1" latinLnBrk="0" hangingPunct="1">
        <a:spcBef>
          <a:spcPct val="0"/>
        </a:spcBef>
        <a:buNone/>
        <a:defRPr sz="5865" kern="1200">
          <a:solidFill>
            <a:schemeClr val="tx1"/>
          </a:solidFill>
          <a:latin typeface="+mj-lt"/>
          <a:ea typeface="+mj-ea"/>
          <a:cs typeface="+mj-cs"/>
        </a:defRPr>
      </a:lvl1pPr>
    </p:titleStyle>
    <p:bodyStyle>
      <a:lvl1pPr marL="457200" indent="-457200" algn="l" defTabSz="1219200" rtl="0" eaLnBrk="1" latinLnBrk="0" hangingPunct="1">
        <a:spcBef>
          <a:spcPts val="130"/>
        </a:spcBef>
        <a:buFont typeface="Arial" panose="020B0604020202020204" pitchFamily="34" charset="0"/>
        <a:buChar char="•"/>
        <a:defRPr sz="4265" kern="1200">
          <a:solidFill>
            <a:schemeClr val="tx1"/>
          </a:solidFill>
          <a:latin typeface="+mn-lt"/>
          <a:ea typeface="+mn-ea"/>
          <a:cs typeface="+mn-cs"/>
        </a:defRPr>
      </a:lvl1pPr>
      <a:lvl2pPr marL="990600" indent="-381000" algn="l" defTabSz="1219200" rtl="0" eaLnBrk="1" latinLnBrk="0" hangingPunct="1">
        <a:spcBef>
          <a:spcPts val="130"/>
        </a:spcBef>
        <a:buFont typeface="Arial" panose="020B0604020202020204" pitchFamily="34" charset="0"/>
        <a:buChar char="–"/>
        <a:defRPr sz="3735" kern="1200">
          <a:solidFill>
            <a:schemeClr val="tx1"/>
          </a:solidFill>
          <a:latin typeface="+mn-lt"/>
          <a:ea typeface="+mn-ea"/>
          <a:cs typeface="+mn-cs"/>
        </a:defRPr>
      </a:lvl2pPr>
      <a:lvl3pPr marL="1524000" indent="-304800" algn="l" defTabSz="1219200" rtl="0" eaLnBrk="1" latinLnBrk="0" hangingPunct="1">
        <a:spcBef>
          <a:spcPts val="13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4pPr>
      <a:lvl5pPr marL="27432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5pPr>
      <a:lvl6pPr marL="33528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6pPr>
      <a:lvl7pPr marL="39624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7pPr>
      <a:lvl8pPr marL="45720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8pPr>
      <a:lvl9pPr marL="5181600" indent="-304800" algn="l" defTabSz="1219200" rtl="0" eaLnBrk="1" latinLnBrk="0" hangingPunct="1">
        <a:spcBef>
          <a:spcPts val="130"/>
        </a:spcBef>
        <a:buFont typeface="Arial" panose="020B0604020202020204" pitchFamily="34" charset="0"/>
        <a:buChar char="•"/>
        <a:defRPr sz="2665" kern="1200">
          <a:solidFill>
            <a:schemeClr val="tx1"/>
          </a:solidFill>
          <a:latin typeface="+mn-lt"/>
          <a:ea typeface="+mn-ea"/>
          <a:cs typeface="+mn-cs"/>
        </a:defRPr>
      </a:lvl9pPr>
    </p:bodyStyle>
    <p:otherStyle>
      <a:defPPr>
        <a:defRPr lang="zh-CN"/>
      </a:defPPr>
      <a:lvl1pPr marL="0" algn="l" defTabSz="1219200" rtl="0" eaLnBrk="1" latinLnBrk="0" hangingPunct="1">
        <a:defRPr sz="2400" kern="1200">
          <a:solidFill>
            <a:schemeClr val="tx1"/>
          </a:solidFill>
          <a:latin typeface="+mn-lt"/>
          <a:ea typeface="+mn-ea"/>
          <a:cs typeface="+mn-cs"/>
        </a:defRPr>
      </a:lvl1pPr>
      <a:lvl2pPr marL="609600" algn="l" defTabSz="1219200" rtl="0" eaLnBrk="1" latinLnBrk="0" hangingPunct="1">
        <a:defRPr sz="2400" kern="1200">
          <a:solidFill>
            <a:schemeClr val="tx1"/>
          </a:solidFill>
          <a:latin typeface="+mn-lt"/>
          <a:ea typeface="+mn-ea"/>
          <a:cs typeface="+mn-cs"/>
        </a:defRPr>
      </a:lvl2pPr>
      <a:lvl3pPr marL="1219200" algn="l" defTabSz="1219200" rtl="0" eaLnBrk="1" latinLnBrk="0" hangingPunct="1">
        <a:defRPr sz="2400" kern="1200">
          <a:solidFill>
            <a:schemeClr val="tx1"/>
          </a:solidFill>
          <a:latin typeface="+mn-lt"/>
          <a:ea typeface="+mn-ea"/>
          <a:cs typeface="+mn-cs"/>
        </a:defRPr>
      </a:lvl3pPr>
      <a:lvl4pPr marL="1828800" algn="l" defTabSz="1219200" rtl="0" eaLnBrk="1" latinLnBrk="0" hangingPunct="1">
        <a:defRPr sz="2400" kern="1200">
          <a:solidFill>
            <a:schemeClr val="tx1"/>
          </a:solidFill>
          <a:latin typeface="+mn-lt"/>
          <a:ea typeface="+mn-ea"/>
          <a:cs typeface="+mn-cs"/>
        </a:defRPr>
      </a:lvl4pPr>
      <a:lvl5pPr marL="2438400" algn="l" defTabSz="1219200" rtl="0" eaLnBrk="1" latinLnBrk="0" hangingPunct="1">
        <a:defRPr sz="2400" kern="1200">
          <a:solidFill>
            <a:schemeClr val="tx1"/>
          </a:solidFill>
          <a:latin typeface="+mn-lt"/>
          <a:ea typeface="+mn-ea"/>
          <a:cs typeface="+mn-cs"/>
        </a:defRPr>
      </a:lvl5pPr>
      <a:lvl6pPr marL="3048000" algn="l" defTabSz="1219200" rtl="0" eaLnBrk="1" latinLnBrk="0" hangingPunct="1">
        <a:defRPr sz="2400" kern="1200">
          <a:solidFill>
            <a:schemeClr val="tx1"/>
          </a:solidFill>
          <a:latin typeface="+mn-lt"/>
          <a:ea typeface="+mn-ea"/>
          <a:cs typeface="+mn-cs"/>
        </a:defRPr>
      </a:lvl6pPr>
      <a:lvl7pPr marL="3657600" algn="l" defTabSz="1219200" rtl="0" eaLnBrk="1" latinLnBrk="0" hangingPunct="1">
        <a:defRPr sz="2400" kern="1200">
          <a:solidFill>
            <a:schemeClr val="tx1"/>
          </a:solidFill>
          <a:latin typeface="+mn-lt"/>
          <a:ea typeface="+mn-ea"/>
          <a:cs typeface="+mn-cs"/>
        </a:defRPr>
      </a:lvl7pPr>
      <a:lvl8pPr marL="4267200" algn="l" defTabSz="1219200" rtl="0" eaLnBrk="1" latinLnBrk="0" hangingPunct="1">
        <a:defRPr sz="2400" kern="1200">
          <a:solidFill>
            <a:schemeClr val="tx1"/>
          </a:solidFill>
          <a:latin typeface="+mn-lt"/>
          <a:ea typeface="+mn-ea"/>
          <a:cs typeface="+mn-cs"/>
        </a:defRPr>
      </a:lvl8pPr>
      <a:lvl9pPr marL="4876800" algn="l" defTabSz="121920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4994" name="标题占位符 1"/>
          <p:cNvSpPr>
            <a:spLocks noGrp="1"/>
          </p:cNvSpPr>
          <p:nvPr>
            <p:ph type="title"/>
          </p:nvPr>
        </p:nvSpPr>
        <p:spPr>
          <a:xfrm>
            <a:off x="838200" y="366713"/>
            <a:ext cx="10515600" cy="1323975"/>
          </a:xfrm>
          <a:prstGeom prst="rect">
            <a:avLst/>
          </a:prstGeom>
          <a:noFill/>
          <a:ln w="9525">
            <a:noFill/>
          </a:ln>
        </p:spPr>
        <p:txBody>
          <a:bodyPr vert="horz" lIns="91440" tIns="45720" rIns="91440" bIns="45720" anchor="ctr" anchorCtr="0"/>
          <a:lstStyle/>
          <a:p>
            <a:pPr lvl="0"/>
            <a:r>
              <a:rPr lang="zh-CN" altLang="en-US"/>
              <a:t>单击此处编辑母版标题样式</a:t>
            </a:r>
          </a:p>
        </p:txBody>
      </p:sp>
      <p:sp>
        <p:nvSpPr>
          <p:cNvPr id="3075" name="文本占位符 2"/>
          <p:cNvSpPr>
            <a:spLocks noGrp="1"/>
          </p:cNvSpPr>
          <p:nvPr>
            <p:ph type="body"/>
          </p:nvPr>
        </p:nvSpPr>
        <p:spPr>
          <a:xfrm>
            <a:off x="838200" y="1827213"/>
            <a:ext cx="10515600" cy="4351339"/>
          </a:xfrm>
          <a:prstGeom prst="rect">
            <a:avLst/>
          </a:prstGeom>
          <a:noFill/>
          <a:ln w="9525">
            <a:noFill/>
          </a:ln>
        </p:spPr>
        <p:txBody>
          <a:bodyPr vert="horz" lIns="91440" tIns="45720" rIns="91440" bIns="45720" anchor="t" anchorCtr="0"/>
          <a:lstStyle/>
          <a:p>
            <a:pPr lvl="0" fontAlgn="auto"/>
            <a:r>
              <a:rPr lang="zh-CN" altLang="en-US" strike="noStrike" noProof="1"/>
              <a:t>单击此处编辑母版文本样式</a:t>
            </a:r>
          </a:p>
          <a:p>
            <a:pPr lvl="1" fontAlgn="auto"/>
            <a:r>
              <a:rPr lang="zh-CN" altLang="en-US" strike="noStrike" noProof="1"/>
              <a:t>二级</a:t>
            </a:r>
          </a:p>
          <a:p>
            <a:pPr lvl="2" fontAlgn="auto"/>
            <a:r>
              <a:rPr lang="zh-CN" altLang="en-US" strike="noStrike" noProof="1"/>
              <a:t>三级</a:t>
            </a:r>
          </a:p>
          <a:p>
            <a:pPr lvl="3" fontAlgn="auto"/>
            <a:r>
              <a:rPr lang="zh-CN" altLang="en-US" sz="1350" strike="noStrike" noProof="1"/>
              <a:t>四级</a:t>
            </a:r>
            <a:endParaRPr lang="zh-CN" altLang="en-US" strike="noStrike" noProof="1"/>
          </a:p>
          <a:p>
            <a:pPr lvl="4" fontAlgn="auto"/>
            <a:r>
              <a:rPr lang="zh-CN" altLang="en-US" sz="1350" strike="noStrike" noProof="1"/>
              <a:t>五级</a:t>
            </a:r>
            <a:endParaRPr lang="zh-CN" altLang="en-US" strike="noStrike" noProof="1"/>
          </a:p>
        </p:txBody>
      </p:sp>
      <p:sp>
        <p:nvSpPr>
          <p:cNvPr id="4" name="日期占位符 3"/>
          <p:cNvSpPr>
            <a:spLocks noGrp="1"/>
          </p:cNvSpPr>
          <p:nvPr>
            <p:ph type="dt" sz="half" idx="2"/>
          </p:nvPr>
        </p:nvSpPr>
        <p:spPr>
          <a:xfrm>
            <a:off x="838200" y="6357939"/>
            <a:ext cx="2743200" cy="365125"/>
          </a:xfrm>
          <a:prstGeom prst="rect">
            <a:avLst/>
          </a:prstGeom>
        </p:spPr>
        <p:txBody>
          <a:bodyPr vert="horz" lIns="91440" tIns="45720" rIns="91440" bIns="45720" rtlCol="0" anchor="ctr"/>
          <a:lstStyle>
            <a:lvl1pPr algn="l">
              <a:defRPr sz="1200">
                <a:solidFill>
                  <a:schemeClr val="tx1">
                    <a:tint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fontAlgn="base"/>
            <a:fld id="{447D0B11-C51C-4F7F-8044-6DB1506A2F52}" type="datetimeFigureOut">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2022/8/8</a:t>
            </a:fld>
            <a:endParaRPr lang="zh-CN" altLang="en-US" strike="noStrike" noProof="1"/>
          </a:p>
        </p:txBody>
      </p:sp>
      <p:sp>
        <p:nvSpPr>
          <p:cNvPr id="5" name="页脚占位符 4"/>
          <p:cNvSpPr>
            <a:spLocks noGrp="1"/>
          </p:cNvSpPr>
          <p:nvPr>
            <p:ph type="ftr" sz="quarter" idx="3"/>
          </p:nvPr>
        </p:nvSpPr>
        <p:spPr>
          <a:xfrm>
            <a:off x="4038600" y="6357939"/>
            <a:ext cx="4114800" cy="365125"/>
          </a:xfrm>
          <a:prstGeom prst="rect">
            <a:avLst/>
          </a:prstGeom>
        </p:spPr>
        <p:txBody>
          <a:bodyPr vert="horz" lIns="91440" tIns="45720" rIns="91440" bIns="45720" rtlCol="0" anchor="ctr"/>
          <a:lstStyle>
            <a:lvl1pPr algn="ctr">
              <a:defRPr sz="1200">
                <a:solidFill>
                  <a:schemeClr val="tx1">
                    <a:tint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fontAlgn="base"/>
            <a:endParaRPr lang="zh-CN" altLang="en-US" strike="noStrike" noProof="1"/>
          </a:p>
        </p:txBody>
      </p:sp>
      <p:sp>
        <p:nvSpPr>
          <p:cNvPr id="6" name="灯片编号占位符 5"/>
          <p:cNvSpPr>
            <a:spLocks noGrp="1"/>
          </p:cNvSpPr>
          <p:nvPr>
            <p:ph type="sldNum" sz="quarter" idx="4"/>
          </p:nvPr>
        </p:nvSpPr>
        <p:spPr>
          <a:xfrm>
            <a:off x="8610600" y="6357939"/>
            <a:ext cx="2743200" cy="365125"/>
          </a:xfrm>
          <a:prstGeom prst="rect">
            <a:avLst/>
          </a:prstGeom>
        </p:spPr>
        <p:txBody>
          <a:bodyPr vert="horz" lIns="91440" tIns="45720" rIns="91440" bIns="45720" rtlCol="0" anchor="ctr"/>
          <a:lstStyle>
            <a:lvl1pPr algn="r">
              <a:defRPr sz="1200">
                <a:solidFill>
                  <a:schemeClr val="tx1">
                    <a:tint val="7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stStyle>
          <a:p>
            <a:pPr fontAlgn="base"/>
            <a:fld id="{679FDA23-309A-4657-87F2-7CE40EB68598}" type="slidenum">
              <a:rPr lang="zh-CN" altLang="en-US" strike="noStrike" noProof="1" smtClean="0">
                <a:latin typeface="微软雅黑" panose="020B0503020204020204" pitchFamily="34" charset="-122"/>
                <a:ea typeface="微软雅黑" panose="020B0503020204020204" pitchFamily="34" charset="-122"/>
                <a:cs typeface="微软雅黑" panose="020B0503020204020204" pitchFamily="34" charset="-122"/>
              </a:rPr>
              <a:t>‹#›</a:t>
            </a:fld>
            <a:endParaRPr lang="zh-CN" altLang="en-US" strike="noStrike" noProof="1"/>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p:titleStyle>
    <p:bodyStyle>
      <a:lvl1pPr marL="228600" indent="-228600" algn="l" defTabSz="914400" rtl="0" eaLnBrk="1" latinLnBrk="0" hangingPunct="1">
        <a:lnSpc>
          <a:spcPct val="90000"/>
        </a:lnSpc>
        <a:spcBef>
          <a:spcPct val="200000"/>
        </a:spcBef>
        <a:buFont typeface="Arial" panose="020B0604020202020204" pitchFamily="34" charset="0"/>
        <a:buChar char="•"/>
        <a:defRPr sz="28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1pPr>
      <a:lvl2pPr marL="685800" indent="-228600" algn="l" defTabSz="914400" rtl="0" eaLnBrk="1" latinLnBrk="0" hangingPunct="1">
        <a:lnSpc>
          <a:spcPct val="90000"/>
        </a:lnSpc>
        <a:spcBef>
          <a:spcPct val="100000"/>
        </a:spcBef>
        <a:buFont typeface="Arial" panose="020B0604020202020204" pitchFamily="34" charset="0"/>
        <a:buChar char="•"/>
        <a:defRPr sz="24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90000"/>
        </a:lnSpc>
        <a:spcBef>
          <a:spcPct val="100000"/>
        </a:spcBef>
        <a:buFont typeface="Arial" panose="020B0604020202020204" pitchFamily="34" charset="0"/>
        <a:buChar char="•"/>
        <a:defRPr sz="20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4pPr>
      <a:lvl5pPr marL="20567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微软雅黑" panose="020B0503020204020204" pitchFamily="34" charset="-122"/>
          <a:ea typeface="微软雅黑" panose="020B0503020204020204" pitchFamily="34" charset="-122"/>
          <a:cs typeface="微软雅黑" panose="020B0503020204020204" pitchFamily="34" charset="-122"/>
        </a:defRPr>
      </a:lvl5pPr>
      <a:lvl6pPr marL="25139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6pPr>
      <a:lvl7pPr marL="29711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ct val="10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3.jpeg"/><Relationship Id="rId4" Type="http://schemas.openxmlformats.org/officeDocument/2006/relationships/slideLayout" Target="../slideLayouts/slideLayout30.xml"/></Relationships>
</file>

<file path=ppt/slides/_rels/slide2.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slideLayout" Target="../slideLayouts/slideLayout15.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slideLayout" Target="../slideLayouts/slideLayout5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http://photo-static-api.fotomore.com/creative/vcg/400/new/VCG41N1222080640.jpg" descr="&amp;pky380_sjzg_VCG41N1222080640&amp;2&amp;src_toppic_inpsrchzd1&amp;"/>
          <p:cNvPicPr>
            <a:picLocks noChangeAspect="1"/>
          </p:cNvPicPr>
          <p:nvPr/>
        </p:nvPicPr>
        <p:blipFill>
          <a:blip r:embed="rId5"/>
          <a:srcRect t="21752" b="27225"/>
          <a:stretch>
            <a:fillRect/>
          </a:stretch>
        </p:blipFill>
        <p:spPr>
          <a:xfrm>
            <a:off x="635" y="1491615"/>
            <a:ext cx="12205335" cy="3498850"/>
          </a:xfrm>
          <a:prstGeom prst="rect">
            <a:avLst/>
          </a:prstGeom>
        </p:spPr>
      </p:pic>
      <p:sp>
        <p:nvSpPr>
          <p:cNvPr id="8" name="矩形 7"/>
          <p:cNvSpPr/>
          <p:nvPr>
            <p:custDataLst>
              <p:tags r:id="rId1"/>
            </p:custDataLst>
          </p:nvPr>
        </p:nvSpPr>
        <p:spPr>
          <a:xfrm>
            <a:off x="635" y="1490980"/>
            <a:ext cx="12205335" cy="3499485"/>
          </a:xfrm>
          <a:prstGeom prst="rect">
            <a:avLst/>
          </a:prstGeom>
          <a:solidFill>
            <a:schemeClr val="lt1">
              <a:lumMod val="95000"/>
              <a:alpha val="7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base"/>
            <a:endParaRPr lang="zh-CN" altLang="en-US" sz="2400" strike="noStrike" noProof="1">
              <a:solidFill>
                <a:schemeClr val="lt1"/>
              </a:solidFill>
              <a:cs typeface="微软雅黑" panose="020B0503020204020204" pitchFamily="34" charset="-122"/>
            </a:endParaRPr>
          </a:p>
        </p:txBody>
      </p:sp>
      <p:sp>
        <p:nvSpPr>
          <p:cNvPr id="2" name="日期占位符 1"/>
          <p:cNvSpPr>
            <a:spLocks noGrp="1"/>
          </p:cNvSpPr>
          <p:nvPr>
            <p:ph type="dt" sz="half" idx="10"/>
            <p:custDataLst>
              <p:tags r:id="rId2"/>
            </p:custDataLst>
          </p:nvPr>
        </p:nvSpPr>
        <p:spPr/>
        <p:txBody>
          <a:bodyPr lIns="91440" tIns="45720" rIns="91440" bIns="45720" rtlCol="0" anchor="ctr"/>
          <a:lstStyle/>
          <a:p>
            <a:pPr marL="0" marR="0" indent="0" algn="l" defTabSz="914400" rtl="0" eaLnBrk="1" fontAlgn="base" latinLnBrk="0" hangingPunct="1">
              <a:lnSpc>
                <a:spcPct val="100000"/>
              </a:lnSpc>
              <a:spcBef>
                <a:spcPct val="0"/>
              </a:spcBef>
              <a:spcAft>
                <a:spcPct val="0"/>
              </a:spcAft>
              <a:buClrTx/>
              <a:buSzTx/>
              <a:buFontTx/>
              <a:buNone/>
            </a:pPr>
            <a:fld id="{2A0CE1AF-DAB2-4ADF-93FA-D25DD27C0739}" type="datetime1">
              <a:rPr kumimoji="0" lang="zh-CN" altLang="en-US" sz="2135" b="1" i="0" u="none" strike="noStrike" kern="1200" cap="none" spc="0" normalizeH="0" baseline="0" noProof="1" smtClean="0">
                <a:solidFill>
                  <a:schemeClr val="lt1"/>
                </a:solidFill>
                <a:latin typeface="微软雅黑" panose="020B0503020204020204" pitchFamily="34" charset="-122"/>
                <a:ea typeface="微软雅黑" panose="020B0503020204020204" pitchFamily="34" charset="-122"/>
                <a:cs typeface="微软雅黑" panose="020B0503020204020204" pitchFamily="34" charset="-122"/>
              </a:rPr>
              <a:t>2022/8/8</a:t>
            </a:fld>
            <a:endParaRPr kumimoji="0" lang="zh-CN" altLang="en-US" sz="2135" b="1" i="0" u="none" strike="noStrike" kern="1200" cap="none" spc="0" normalizeH="0" baseline="0" noProof="1">
              <a:solidFill>
                <a:schemeClr val="lt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81988" name="文本框 2"/>
          <p:cNvSpPr txBox="1"/>
          <p:nvPr/>
        </p:nvSpPr>
        <p:spPr>
          <a:xfrm>
            <a:off x="196851" y="2132965"/>
            <a:ext cx="11825288" cy="1050925"/>
          </a:xfrm>
          <a:prstGeom prst="rect">
            <a:avLst/>
          </a:prstGeom>
          <a:noFill/>
          <a:ln w="9525">
            <a:noFill/>
          </a:ln>
        </p:spPr>
        <p:txBody>
          <a:bodyPr wrap="square" anchor="t" anchorCtr="0">
            <a:spAutoFit/>
          </a:bodyPr>
          <a:lstStyle/>
          <a:p>
            <a:pPr algn="ctr" eaLnBrk="1" hangingPunct="1">
              <a:lnSpc>
                <a:spcPct val="130000"/>
              </a:lnSpc>
              <a:buClrTx/>
              <a:buSzTx/>
              <a:buFontTx/>
            </a:pPr>
            <a:r>
              <a:rPr lang="en-US" altLang="zh-CN" sz="4800" b="1" dirty="0">
                <a:solidFill>
                  <a:schemeClr val="tx1"/>
                </a:solidFill>
                <a:latin typeface="微软雅黑" panose="020B0503020204020204" pitchFamily="34" charset="-122"/>
                <a:ea typeface="微软雅黑" panose="020B0503020204020204" pitchFamily="34" charset="-122"/>
              </a:rPr>
              <a:t>2022</a:t>
            </a:r>
            <a:r>
              <a:rPr lang="zh-CN" sz="4800" b="1" dirty="0">
                <a:solidFill>
                  <a:schemeClr val="tx1"/>
                </a:solidFill>
                <a:latin typeface="微软雅黑" panose="020B0503020204020204" pitchFamily="34" charset="-122"/>
                <a:ea typeface="微软雅黑" panose="020B0503020204020204" pitchFamily="34" charset="-122"/>
              </a:rPr>
              <a:t>有限空间作业安全</a:t>
            </a:r>
          </a:p>
        </p:txBody>
      </p:sp>
      <p:sp>
        <p:nvSpPr>
          <p:cNvPr id="4" name="矩形 3"/>
          <p:cNvSpPr/>
          <p:nvPr>
            <p:custDataLst>
              <p:tags r:id="rId3"/>
            </p:custDataLst>
          </p:nvPr>
        </p:nvSpPr>
        <p:spPr>
          <a:xfrm>
            <a:off x="3311525" y="3541713"/>
            <a:ext cx="5568951" cy="61913"/>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latin typeface="Noto Serif CJK SC" panose="02020400000000000000" pitchFamily="18" charset="-122"/>
              <a:ea typeface="FZHei-B01S" panose="02010601030101010101" pitchFamily="2" charset="-122"/>
              <a:sym typeface="+mn-ea"/>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120016" y="691325"/>
            <a:ext cx="2349494" cy="22129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4" name="MH_Entry_1"/>
          <p:cNvSpPr/>
          <p:nvPr>
            <p:custDataLst>
              <p:tags r:id="rId1"/>
            </p:custDataLst>
          </p:nvPr>
        </p:nvSpPr>
        <p:spPr>
          <a:xfrm>
            <a:off x="7176476" y="1506406"/>
            <a:ext cx="2990215"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r>
              <a:rPr lang="zh-CN" altLang="en-US" sz="3600" b="1" dirty="0">
                <a:solidFill>
                  <a:srgbClr val="203864"/>
                </a:solidFill>
                <a:latin typeface="微软雅黑" panose="020B0503020204020204" pitchFamily="34" charset="-122"/>
                <a:ea typeface="微软雅黑" panose="020B0503020204020204" pitchFamily="34" charset="-122"/>
                <a:sym typeface="+mn-ea"/>
              </a:rPr>
              <a:t>事故案例</a:t>
            </a:r>
            <a:endParaRPr lang="en-US" altLang="zh-CN" sz="1600" dirty="0">
              <a:solidFill>
                <a:srgbClr val="203864"/>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5" name="MH_Entry_2"/>
          <p:cNvSpPr/>
          <p:nvPr>
            <p:custDataLst>
              <p:tags r:id="rId2"/>
            </p:custDataLst>
          </p:nvPr>
        </p:nvSpPr>
        <p:spPr>
          <a:xfrm>
            <a:off x="7176476" y="2769103"/>
            <a:ext cx="2990215"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600" b="1" dirty="0">
                <a:solidFill>
                  <a:srgbClr val="203864"/>
                </a:solidFill>
                <a:latin typeface="微软雅黑" panose="020B0503020204020204" pitchFamily="34" charset="-122"/>
                <a:ea typeface="微软雅黑" panose="020B0503020204020204" pitchFamily="34" charset="-122"/>
                <a:sym typeface="+mn-ea"/>
              </a:rPr>
              <a:t>作业概述</a:t>
            </a:r>
            <a:endParaRPr lang="en-US" altLang="zh-CN" sz="16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6" name="MH_Entry_3"/>
          <p:cNvSpPr/>
          <p:nvPr>
            <p:custDataLst>
              <p:tags r:id="rId3"/>
            </p:custDataLst>
          </p:nvPr>
        </p:nvSpPr>
        <p:spPr>
          <a:xfrm>
            <a:off x="7176476" y="4032118"/>
            <a:ext cx="2990215"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600" b="1" dirty="0">
                <a:solidFill>
                  <a:srgbClr val="203864"/>
                </a:solidFill>
                <a:latin typeface="微软雅黑" panose="020B0503020204020204" pitchFamily="34" charset="-122"/>
                <a:ea typeface="微软雅黑" panose="020B0503020204020204" pitchFamily="34" charset="-122"/>
                <a:sym typeface="+mn-ea"/>
              </a:rPr>
              <a:t>操作要点</a:t>
            </a:r>
            <a:endParaRPr lang="en-US" altLang="zh-CN" sz="16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7" name="MH_Entry_4"/>
          <p:cNvSpPr/>
          <p:nvPr>
            <p:custDataLst>
              <p:tags r:id="rId4"/>
            </p:custDataLst>
          </p:nvPr>
        </p:nvSpPr>
        <p:spPr>
          <a:xfrm>
            <a:off x="7176476" y="5295768"/>
            <a:ext cx="2990215" cy="553720"/>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lvl="0"/>
            <a:r>
              <a:rPr lang="zh-CN" altLang="en-US" sz="3600" b="1" dirty="0">
                <a:solidFill>
                  <a:srgbClr val="203864"/>
                </a:solidFill>
                <a:latin typeface="微软雅黑" panose="020B0503020204020204" pitchFamily="34" charset="-122"/>
                <a:ea typeface="微软雅黑" panose="020B0503020204020204" pitchFamily="34" charset="-122"/>
                <a:sym typeface="+mn-ea"/>
              </a:rPr>
              <a:t>安全管理</a:t>
            </a:r>
            <a:endParaRPr lang="en-US" altLang="zh-CN" sz="16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8" name="矩形 17"/>
          <p:cNvSpPr/>
          <p:nvPr/>
        </p:nvSpPr>
        <p:spPr>
          <a:xfrm>
            <a:off x="6096036" y="1457281"/>
            <a:ext cx="636879" cy="651969"/>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rPr>
              <a:t>01</a:t>
            </a:r>
            <a:endParaRPr lang="zh-CN" altLang="en-US"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9" name="矩形 18"/>
          <p:cNvSpPr/>
          <p:nvPr/>
        </p:nvSpPr>
        <p:spPr>
          <a:xfrm>
            <a:off x="6096036" y="2695713"/>
            <a:ext cx="636879" cy="651969"/>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rPr>
              <a:t>02</a:t>
            </a:r>
            <a:endParaRPr lang="zh-CN" altLang="en-US"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0" name="矩形 19"/>
          <p:cNvSpPr/>
          <p:nvPr/>
        </p:nvSpPr>
        <p:spPr>
          <a:xfrm>
            <a:off x="6096035" y="3934145"/>
            <a:ext cx="636879" cy="651969"/>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rPr>
              <a:t>03</a:t>
            </a:r>
            <a:endParaRPr lang="zh-CN" altLang="en-US"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1" name="矩形 20"/>
          <p:cNvSpPr/>
          <p:nvPr/>
        </p:nvSpPr>
        <p:spPr>
          <a:xfrm>
            <a:off x="6096034" y="5172578"/>
            <a:ext cx="636879" cy="651969"/>
          </a:xfrm>
          <a:prstGeom prst="rect">
            <a:avLst/>
          </a:prstGeom>
          <a:noFill/>
          <a:ln>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rPr>
              <a:t>04</a:t>
            </a:r>
            <a:endParaRPr lang="zh-CN" altLang="en-US" sz="3200" dirty="0">
              <a:solidFill>
                <a:schemeClr val="accent1">
                  <a:lumMod val="50000"/>
                </a:schemeClr>
              </a:solidFill>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 name="矩形 1"/>
          <p:cNvSpPr/>
          <p:nvPr/>
        </p:nvSpPr>
        <p:spPr>
          <a:xfrm>
            <a:off x="1962266" y="1548316"/>
            <a:ext cx="2508134" cy="332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2" name="MH_Others_1"/>
          <p:cNvSpPr txBox="1"/>
          <p:nvPr>
            <p:custDataLst>
              <p:tags r:id="rId5"/>
            </p:custDataLst>
          </p:nvPr>
        </p:nvSpPr>
        <p:spPr>
          <a:xfrm rot="16200000">
            <a:off x="2652628" y="348723"/>
            <a:ext cx="923330" cy="3794383"/>
          </a:xfrm>
          <a:prstGeom prst="rect">
            <a:avLst/>
          </a:prstGeom>
          <a:noFill/>
        </p:spPr>
        <p:txBody>
          <a:bodyPr vert="eaVert" wrap="square" lIns="0" tIns="0" rIns="0" bIns="0" rtlCol="0" anchor="ctr" anchorCtr="0">
            <a:spAutoFit/>
          </a:bodyPr>
          <a:lstStyle/>
          <a:p>
            <a:pPr algn="ctr"/>
            <a:r>
              <a:rPr lang="zh-CN" altLang="en-US" sz="6000" b="1" dirty="0">
                <a:solidFill>
                  <a:srgbClr val="203864"/>
                </a:solidFill>
                <a:latin typeface="Noto Serif CJK SC" panose="02020400000000000000" pitchFamily="18" charset="-122"/>
                <a:ea typeface="FZHei-B01S" panose="02010601030101010101" pitchFamily="2" charset="-122"/>
                <a:sym typeface="Noto Serif CJK SC" panose="02020400000000000000" pitchFamily="18" charset="-122"/>
              </a:rPr>
              <a:t>目录</a:t>
            </a:r>
          </a:p>
        </p:txBody>
      </p:sp>
      <p:sp>
        <p:nvSpPr>
          <p:cNvPr id="23" name="MH_Others_2"/>
          <p:cNvSpPr txBox="1"/>
          <p:nvPr>
            <p:custDataLst>
              <p:tags r:id="rId6"/>
            </p:custDataLst>
          </p:nvPr>
        </p:nvSpPr>
        <p:spPr>
          <a:xfrm>
            <a:off x="1442751" y="2793095"/>
            <a:ext cx="3299115" cy="307777"/>
          </a:xfrm>
          <a:prstGeom prst="rect">
            <a:avLst/>
          </a:prstGeom>
          <a:noFill/>
        </p:spPr>
        <p:txBody>
          <a:bodyPr wrap="square" lIns="0" tIns="0" rIns="0" bIns="0">
            <a:spAutoFit/>
          </a:bodyPr>
          <a:lstStyle/>
          <a:p>
            <a:pPr algn="ctr">
              <a:defRPr/>
            </a:pPr>
            <a:r>
              <a:rPr lang="en-US" altLang="zh-CN" sz="2000" b="1" dirty="0">
                <a:solidFill>
                  <a:srgbClr val="203864"/>
                </a:solidFill>
                <a:latin typeface="Noto Serif CJK SC" panose="02020400000000000000" pitchFamily="18" charset="-122"/>
                <a:ea typeface="FZHei-B01S" panose="02010601030101010101" pitchFamily="2" charset="-122"/>
                <a:sym typeface="Noto Serif CJK SC" panose="02020400000000000000" pitchFamily="18" charset="-122"/>
              </a:rPr>
              <a:t>CONTENTS</a:t>
            </a:r>
          </a:p>
        </p:txBody>
      </p:sp>
      <p:sp>
        <p:nvSpPr>
          <p:cNvPr id="3" name="矩形 2"/>
          <p:cNvSpPr/>
          <p:nvPr/>
        </p:nvSpPr>
        <p:spPr>
          <a:xfrm>
            <a:off x="11125200" y="5824547"/>
            <a:ext cx="1066800" cy="1033453"/>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4" name="矩形 23"/>
          <p:cNvSpPr/>
          <p:nvPr/>
        </p:nvSpPr>
        <p:spPr>
          <a:xfrm>
            <a:off x="-1" y="5307820"/>
            <a:ext cx="1600201" cy="155018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6" name="矩形 25"/>
          <p:cNvSpPr/>
          <p:nvPr/>
        </p:nvSpPr>
        <p:spPr>
          <a:xfrm>
            <a:off x="1112310" y="685552"/>
            <a:ext cx="487890" cy="472639"/>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down)">
                                      <p:cBhvr>
                                        <p:cTn id="10" dur="500"/>
                                        <p:tgtEl>
                                          <p:spTgt spid="1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down)">
                                      <p:cBhvr>
                                        <p:cTn id="13" dur="500"/>
                                        <p:tgtEl>
                                          <p:spTgt spid="1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22"/>
                                        </p:tgtEl>
                                        <p:attrNameLst>
                                          <p:attrName>style.visibility</p:attrName>
                                        </p:attrNameLst>
                                      </p:cBhvr>
                                      <p:to>
                                        <p:strVal val="visible"/>
                                      </p:to>
                                    </p:set>
                                    <p:anim by="(-#ppt_w*2)" calcmode="lin" valueType="num">
                                      <p:cBhvr rctx="PPT">
                                        <p:cTn id="21" dur="500" autoRev="1" fill="hold">
                                          <p:stCondLst>
                                            <p:cond delay="0"/>
                                          </p:stCondLst>
                                        </p:cTn>
                                        <p:tgtEl>
                                          <p:spTgt spid="22"/>
                                        </p:tgtEl>
                                        <p:attrNameLst>
                                          <p:attrName>ppt_w</p:attrName>
                                        </p:attrNameLst>
                                      </p:cBhvr>
                                    </p:anim>
                                    <p:anim by="(#ppt_w*0.50)" calcmode="lin" valueType="num">
                                      <p:cBhvr>
                                        <p:cTn id="22" dur="500" decel="50000" autoRev="1" fill="hold">
                                          <p:stCondLst>
                                            <p:cond delay="0"/>
                                          </p:stCondLst>
                                        </p:cTn>
                                        <p:tgtEl>
                                          <p:spTgt spid="22"/>
                                        </p:tgtEl>
                                        <p:attrNameLst>
                                          <p:attrName>ppt_x</p:attrName>
                                        </p:attrNameLst>
                                      </p:cBhvr>
                                    </p:anim>
                                    <p:anim from="(-#ppt_h/2)" to="(#ppt_y)" calcmode="lin" valueType="num">
                                      <p:cBhvr>
                                        <p:cTn id="23" dur="1000" fill="hold">
                                          <p:stCondLst>
                                            <p:cond delay="0"/>
                                          </p:stCondLst>
                                        </p:cTn>
                                        <p:tgtEl>
                                          <p:spTgt spid="22"/>
                                        </p:tgtEl>
                                        <p:attrNameLst>
                                          <p:attrName>ppt_y</p:attrName>
                                        </p:attrNameLst>
                                      </p:cBhvr>
                                    </p:anim>
                                    <p:animRot by="21600000">
                                      <p:cBhvr>
                                        <p:cTn id="24" dur="1000" fill="hold">
                                          <p:stCondLst>
                                            <p:cond delay="0"/>
                                          </p:stCondLst>
                                        </p:cTn>
                                        <p:tgtEl>
                                          <p:spTgt spid="22"/>
                                        </p:tgtEl>
                                        <p:attrNameLst>
                                          <p:attrName>r</p:attrName>
                                        </p:attrNameLst>
                                      </p:cBhvr>
                                    </p:animRot>
                                  </p:childTnLst>
                                </p:cTn>
                              </p:par>
                              <p:par>
                                <p:cTn id="25" presetID="56" presetClass="entr" presetSubtype="0" fill="hold" grpId="0" nodeType="withEffect">
                                  <p:stCondLst>
                                    <p:cond delay="0"/>
                                  </p:stCondLst>
                                  <p:iterate type="lt">
                                    <p:tmPct val="10000"/>
                                  </p:iterate>
                                  <p:childTnLst>
                                    <p:set>
                                      <p:cBhvr>
                                        <p:cTn id="26" dur="1" fill="hold">
                                          <p:stCondLst>
                                            <p:cond delay="0"/>
                                          </p:stCondLst>
                                        </p:cTn>
                                        <p:tgtEl>
                                          <p:spTgt spid="23"/>
                                        </p:tgtEl>
                                        <p:attrNameLst>
                                          <p:attrName>style.visibility</p:attrName>
                                        </p:attrNameLst>
                                      </p:cBhvr>
                                      <p:to>
                                        <p:strVal val="visible"/>
                                      </p:to>
                                    </p:set>
                                    <p:anim by="(-#ppt_w*2)" calcmode="lin" valueType="num">
                                      <p:cBhvr rctx="PPT">
                                        <p:cTn id="27" dur="500" autoRev="1" fill="hold">
                                          <p:stCondLst>
                                            <p:cond delay="0"/>
                                          </p:stCondLst>
                                        </p:cTn>
                                        <p:tgtEl>
                                          <p:spTgt spid="23"/>
                                        </p:tgtEl>
                                        <p:attrNameLst>
                                          <p:attrName>ppt_w</p:attrName>
                                        </p:attrNameLst>
                                      </p:cBhvr>
                                    </p:anim>
                                    <p:anim by="(#ppt_w*0.50)" calcmode="lin" valueType="num">
                                      <p:cBhvr>
                                        <p:cTn id="28" dur="500" decel="50000" autoRev="1" fill="hold">
                                          <p:stCondLst>
                                            <p:cond delay="0"/>
                                          </p:stCondLst>
                                        </p:cTn>
                                        <p:tgtEl>
                                          <p:spTgt spid="23"/>
                                        </p:tgtEl>
                                        <p:attrNameLst>
                                          <p:attrName>ppt_x</p:attrName>
                                        </p:attrNameLst>
                                      </p:cBhvr>
                                    </p:anim>
                                    <p:anim from="(-#ppt_h/2)" to="(#ppt_y)" calcmode="lin" valueType="num">
                                      <p:cBhvr>
                                        <p:cTn id="29" dur="1000" fill="hold">
                                          <p:stCondLst>
                                            <p:cond delay="0"/>
                                          </p:stCondLst>
                                        </p:cTn>
                                        <p:tgtEl>
                                          <p:spTgt spid="23"/>
                                        </p:tgtEl>
                                        <p:attrNameLst>
                                          <p:attrName>ppt_y</p:attrName>
                                        </p:attrNameLst>
                                      </p:cBhvr>
                                    </p:anim>
                                    <p:animRot by="21600000">
                                      <p:cBhvr>
                                        <p:cTn id="30" dur="1000"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451638" y="958829"/>
            <a:ext cx="2349494" cy="22129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6" name="矩形 15"/>
          <p:cNvSpPr/>
          <p:nvPr/>
        </p:nvSpPr>
        <p:spPr>
          <a:xfrm>
            <a:off x="5293888" y="1815820"/>
            <a:ext cx="2508134" cy="332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7" name="矩形 16"/>
          <p:cNvSpPr/>
          <p:nvPr/>
        </p:nvSpPr>
        <p:spPr>
          <a:xfrm>
            <a:off x="4443932" y="953056"/>
            <a:ext cx="487890" cy="472639"/>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4" name="矩形 23"/>
          <p:cNvSpPr/>
          <p:nvPr/>
        </p:nvSpPr>
        <p:spPr>
          <a:xfrm>
            <a:off x="4750051" y="1294934"/>
            <a:ext cx="2691897" cy="1876796"/>
          </a:xfrm>
          <a:prstGeom prst="rect">
            <a:avLst/>
          </a:prstGeom>
        </p:spPr>
        <p:txBody>
          <a:bodyPr wrap="square">
            <a:spAutoFit/>
          </a:bodyPr>
          <a:lstStyle/>
          <a:p>
            <a:pPr algn="ctr" defTabSz="1218565">
              <a:defRPr/>
            </a:pPr>
            <a:r>
              <a:rPr lang="en-US" altLang="zh-CN"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01</a:t>
            </a:r>
            <a:endParaRPr lang="zh-CN" altLang="en-US"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endParaRPr>
          </a:p>
        </p:txBody>
      </p:sp>
      <p:sp>
        <p:nvSpPr>
          <p:cNvPr id="25" name="矩形 24"/>
          <p:cNvSpPr/>
          <p:nvPr/>
        </p:nvSpPr>
        <p:spPr>
          <a:xfrm>
            <a:off x="5316031" y="2770396"/>
            <a:ext cx="1581651" cy="707758"/>
          </a:xfrm>
          <a:prstGeom prst="rect">
            <a:avLst/>
          </a:prstGeom>
        </p:spPr>
        <p:txBody>
          <a:bodyPr wrap="none">
            <a:spAutoFit/>
            <a:scene3d>
              <a:camera prst="orthographicFront"/>
              <a:lightRig rig="threePt" dir="t"/>
            </a:scene3d>
            <a:sp3d contourW="12700"/>
          </a:bodyPr>
          <a:lstStyle/>
          <a:p>
            <a:pPr algn="r"/>
            <a:r>
              <a:rPr lang="en-US" altLang="zh-CN"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PART</a:t>
            </a:r>
            <a:endParaRPr lang="zh-CN" altLang="en-US"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endParaRPr>
          </a:p>
        </p:txBody>
      </p:sp>
      <p:sp>
        <p:nvSpPr>
          <p:cNvPr id="26" name="矩形 25"/>
          <p:cNvSpPr/>
          <p:nvPr/>
        </p:nvSpPr>
        <p:spPr>
          <a:xfrm>
            <a:off x="3447031" y="3678517"/>
            <a:ext cx="5143726" cy="911225"/>
          </a:xfrm>
          <a:prstGeom prst="rect">
            <a:avLst/>
          </a:prstGeom>
        </p:spPr>
        <p:txBody>
          <a:bodyPr wrap="square">
            <a:spAutoFit/>
          </a:bodyPr>
          <a:lstStyle/>
          <a:p>
            <a:pPr lvl="0" algn="ctr"/>
            <a:r>
              <a:rPr lang="zh-CN" altLang="en-US" sz="5325" b="1" dirty="0">
                <a:solidFill>
                  <a:srgbClr val="203864"/>
                </a:solidFill>
                <a:latin typeface="微软雅黑" panose="020B0503020204020204" pitchFamily="34" charset="-122"/>
                <a:ea typeface="微软雅黑" panose="020B0503020204020204" pitchFamily="34" charset="-122"/>
                <a:sym typeface="+mn-ea"/>
              </a:rPr>
              <a:t>事故案例</a:t>
            </a:r>
            <a:endParaRPr lang="zh-CN" altLang="en-US" sz="5325" b="1" kern="0" dirty="0">
              <a:solidFill>
                <a:srgbClr val="203864"/>
              </a:solidFill>
              <a:latin typeface="微软雅黑" panose="020B0503020204020204" pitchFamily="34" charset="-122"/>
              <a:ea typeface="微软雅黑" panose="020B0503020204020204" pitchFamily="34" charset="-122"/>
              <a:cs typeface="+mn-ea"/>
              <a:sym typeface="+mn-ea"/>
            </a:endParaRPr>
          </a:p>
        </p:txBody>
      </p:sp>
      <p:sp>
        <p:nvSpPr>
          <p:cNvPr id="2" name="矩形 1"/>
          <p:cNvSpPr/>
          <p:nvPr/>
        </p:nvSpPr>
        <p:spPr>
          <a:xfrm>
            <a:off x="0" y="6311900"/>
            <a:ext cx="12192000" cy="54610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rcRect t="9879" b="7686"/>
          <a:stretch>
            <a:fillRect/>
          </a:stretch>
        </p:blipFill>
        <p:spPr>
          <a:xfrm>
            <a:off x="-16510" y="3810"/>
            <a:ext cx="12206605" cy="6838315"/>
          </a:xfrm>
          <a:prstGeom prst="rect">
            <a:avLst/>
          </a:prstGeom>
        </p:spPr>
      </p:pic>
      <p:sp>
        <p:nvSpPr>
          <p:cNvPr id="3" name="矩形 2"/>
          <p:cNvSpPr/>
          <p:nvPr/>
        </p:nvSpPr>
        <p:spPr>
          <a:xfrm>
            <a:off x="1446530" y="1501775"/>
            <a:ext cx="9612630" cy="360807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2173605" y="1671955"/>
            <a:ext cx="8424545" cy="3046095"/>
          </a:xfrm>
          <a:prstGeom prst="rect">
            <a:avLst/>
          </a:prstGeom>
          <a:noFill/>
          <a:ln w="9525">
            <a:noFill/>
          </a:ln>
        </p:spPr>
        <p:txBody>
          <a:bodyPr wrap="square">
            <a:spAutoFit/>
          </a:bodyPr>
          <a:lstStyle/>
          <a:p>
            <a:pPr indent="304800">
              <a:lnSpc>
                <a:spcPct val="150000"/>
              </a:lnSpc>
            </a:pPr>
            <a:r>
              <a:rPr sz="3200" b="0">
                <a:solidFill>
                  <a:schemeClr val="bg1"/>
                </a:solidFill>
                <a:latin typeface="方正兰亭细黑_GBK" panose="02000000000000000000" charset="-122"/>
                <a:ea typeface="方正兰亭细黑_GBK" panose="02000000000000000000" charset="-122"/>
                <a:cs typeface="方正兰亭细黑_GBK" panose="02000000000000000000" charset="-122"/>
              </a:rPr>
              <a:t>近年来，</a:t>
            </a:r>
            <a:r>
              <a:rPr lang="zh-CN" sz="3200" b="0">
                <a:solidFill>
                  <a:schemeClr val="bg1"/>
                </a:solidFill>
                <a:latin typeface="方正兰亭细黑_GBK" panose="02000000000000000000" charset="-122"/>
                <a:ea typeface="方正兰亭细黑_GBK" panose="02000000000000000000" charset="-122"/>
                <a:cs typeface="方正兰亭细黑_GBK" panose="02000000000000000000" charset="-122"/>
              </a:rPr>
              <a:t>在有限空间</a:t>
            </a:r>
            <a:r>
              <a:rPr sz="3200" b="0">
                <a:solidFill>
                  <a:schemeClr val="bg1"/>
                </a:solidFill>
                <a:latin typeface="方正兰亭细黑_GBK" panose="02000000000000000000" charset="-122"/>
                <a:ea typeface="方正兰亭细黑_GBK" panose="02000000000000000000" charset="-122"/>
                <a:cs typeface="方正兰亭细黑_GBK" panose="02000000000000000000" charset="-122"/>
              </a:rPr>
              <a:t>作业前未进行风险识别，未进行有毒气体检测，作业中缺乏个体防护装备，事故后盲目施救等原因，化学品中毒窒息事故屡见不鲜，教训极其深刻。</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p:cNvSpPr txBox="1"/>
          <p:nvPr/>
        </p:nvSpPr>
        <p:spPr>
          <a:xfrm>
            <a:off x="1403350" y="318135"/>
            <a:ext cx="6280150" cy="584775"/>
          </a:xfrm>
          <a:prstGeom prst="rect">
            <a:avLst/>
          </a:prstGeom>
          <a:noFill/>
        </p:spPr>
        <p:txBody>
          <a:bodyPr wrap="square" rtlCol="0">
            <a:spAutoFit/>
          </a:bodyPr>
          <a:lstStyle/>
          <a:p>
            <a:pPr algn="ctr"/>
            <a:r>
              <a:rPr lang="en-US" altLang="zh-CN" sz="3200" b="1" kern="0" dirty="0">
                <a:latin typeface="微软雅黑" panose="020B0503020204020204" pitchFamily="34" charset="-122"/>
                <a:ea typeface="微软雅黑" panose="020B0503020204020204" pitchFamily="34" charset="-122"/>
                <a:cs typeface="宋体" panose="02010600030101010101" pitchFamily="2" charset="-122"/>
              </a:rPr>
              <a:t>2022</a:t>
            </a:r>
            <a:r>
              <a:rPr lang="zh-CN" altLang="en-US" sz="3200" b="1" kern="0" dirty="0">
                <a:latin typeface="微软雅黑" panose="020B0503020204020204" pitchFamily="34" charset="-122"/>
                <a:ea typeface="微软雅黑" panose="020B0503020204020204" pitchFamily="34" charset="-122"/>
                <a:cs typeface="宋体" panose="02010600030101010101" pitchFamily="2" charset="-122"/>
              </a:rPr>
              <a:t> 年事故类型分布情况</a:t>
            </a:r>
          </a:p>
        </p:txBody>
      </p:sp>
      <p:sp>
        <p:nvSpPr>
          <p:cNvPr id="26"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 name="文本框 1"/>
          <p:cNvSpPr txBox="1"/>
          <p:nvPr/>
        </p:nvSpPr>
        <p:spPr>
          <a:xfrm>
            <a:off x="384810" y="4274820"/>
            <a:ext cx="11794490" cy="2306955"/>
          </a:xfrm>
          <a:prstGeom prst="rect">
            <a:avLst/>
          </a:prstGeom>
          <a:noFill/>
        </p:spPr>
        <p:txBody>
          <a:bodyPr wrap="square" rtlCol="0" anchor="t">
            <a:spAutoFit/>
          </a:bodyPr>
          <a:lstStyle/>
          <a:p>
            <a:pPr algn="l">
              <a:lnSpc>
                <a:spcPct val="150000"/>
              </a:lnSpc>
            </a:pPr>
            <a:r>
              <a:rPr lang="zh-CN" altLang="en-US" sz="2400">
                <a:latin typeface="微软雅黑" panose="020B0503020204020204" pitchFamily="34" charset="-122"/>
                <a:ea typeface="微软雅黑" panose="020B0503020204020204" pitchFamily="34" charset="-122"/>
              </a:rPr>
              <a:t>从</a:t>
            </a:r>
            <a:r>
              <a:rPr lang="zh-CN" altLang="en-US" sz="2400" b="1">
                <a:latin typeface="微软雅黑" panose="020B0503020204020204" pitchFamily="34" charset="-122"/>
                <a:ea typeface="微软雅黑" panose="020B0503020204020204" pitchFamily="34" charset="-122"/>
              </a:rPr>
              <a:t>事故类型</a:t>
            </a:r>
            <a:r>
              <a:rPr lang="zh-CN" altLang="en-US" sz="2400">
                <a:latin typeface="微软雅黑" panose="020B0503020204020204" pitchFamily="34" charset="-122"/>
                <a:ea typeface="微软雅黑" panose="020B0503020204020204" pitchFamily="34" charset="-122"/>
              </a:rPr>
              <a:t>的分布情况看，</a:t>
            </a:r>
            <a:r>
              <a:rPr lang="zh-CN" altLang="en-US" sz="2400" b="1">
                <a:solidFill>
                  <a:srgbClr val="FF0000"/>
                </a:solidFill>
                <a:latin typeface="微软雅黑" panose="020B0503020204020204" pitchFamily="34" charset="-122"/>
                <a:ea typeface="微软雅黑" panose="020B0503020204020204" pitchFamily="34" charset="-122"/>
              </a:rPr>
              <a:t>中毒和窒息事故</a:t>
            </a:r>
            <a:r>
              <a:rPr lang="zh-CN" altLang="en-US" sz="2400">
                <a:latin typeface="微软雅黑" panose="020B0503020204020204" pitchFamily="34" charset="-122"/>
                <a:ea typeface="微软雅黑" panose="020B0503020204020204" pitchFamily="34" charset="-122"/>
              </a:rPr>
              <a:t>起数最多，其次是</a:t>
            </a:r>
            <a:r>
              <a:rPr lang="zh-CN" altLang="en-US" sz="2400" b="1">
                <a:solidFill>
                  <a:srgbClr val="FF0000"/>
                </a:solidFill>
                <a:latin typeface="微软雅黑" panose="020B0503020204020204" pitchFamily="34" charset="-122"/>
                <a:ea typeface="微软雅黑" panose="020B0503020204020204" pitchFamily="34" charset="-122"/>
              </a:rPr>
              <a:t>爆炸和高处坠落</a:t>
            </a:r>
            <a:r>
              <a:rPr lang="zh-CN" altLang="en-US" sz="2400">
                <a:latin typeface="微软雅黑" panose="020B0503020204020204" pitchFamily="34" charset="-122"/>
                <a:ea typeface="微软雅黑" panose="020B0503020204020204" pitchFamily="34" charset="-122"/>
              </a:rPr>
              <a:t>；</a:t>
            </a:r>
          </a:p>
          <a:p>
            <a:pPr algn="l">
              <a:lnSpc>
                <a:spcPct val="150000"/>
              </a:lnSpc>
            </a:pPr>
            <a:r>
              <a:rPr lang="zh-CN" altLang="en-US" sz="2400">
                <a:latin typeface="微软雅黑" panose="020B0503020204020204" pitchFamily="34" charset="-122"/>
                <a:ea typeface="微软雅黑" panose="020B0503020204020204" pitchFamily="34" charset="-122"/>
              </a:rPr>
              <a:t>从事故</a:t>
            </a:r>
            <a:r>
              <a:rPr lang="zh-CN" altLang="en-US" sz="2400" b="1">
                <a:latin typeface="微软雅黑" panose="020B0503020204020204" pitchFamily="34" charset="-122"/>
                <a:ea typeface="微软雅黑" panose="020B0503020204020204" pitchFamily="34" charset="-122"/>
              </a:rPr>
              <a:t>死亡人数</a:t>
            </a:r>
            <a:r>
              <a:rPr lang="zh-CN" altLang="en-US" sz="2400">
                <a:latin typeface="微软雅黑" panose="020B0503020204020204" pitchFamily="34" charset="-122"/>
                <a:ea typeface="微软雅黑" panose="020B0503020204020204" pitchFamily="34" charset="-122"/>
              </a:rPr>
              <a:t>看，</a:t>
            </a:r>
            <a:r>
              <a:rPr lang="zh-CN" altLang="en-US" sz="2400" b="1">
                <a:solidFill>
                  <a:srgbClr val="FF0000"/>
                </a:solidFill>
                <a:latin typeface="微软雅黑" panose="020B0503020204020204" pitchFamily="34" charset="-122"/>
                <a:ea typeface="微软雅黑" panose="020B0503020204020204" pitchFamily="34" charset="-122"/>
              </a:rPr>
              <a:t>爆炸事故</a:t>
            </a:r>
            <a:r>
              <a:rPr lang="zh-CN" altLang="en-US" sz="2400">
                <a:latin typeface="微软雅黑" panose="020B0503020204020204" pitchFamily="34" charset="-122"/>
                <a:ea typeface="微软雅黑" panose="020B0503020204020204" pitchFamily="34" charset="-122"/>
              </a:rPr>
              <a:t>死亡人数最多，其次是</a:t>
            </a:r>
            <a:r>
              <a:rPr lang="zh-CN" altLang="en-US" sz="2400" b="1">
                <a:solidFill>
                  <a:srgbClr val="FF0000"/>
                </a:solidFill>
                <a:latin typeface="微软雅黑" panose="020B0503020204020204" pitchFamily="34" charset="-122"/>
                <a:ea typeface="微软雅黑" panose="020B0503020204020204" pitchFamily="34" charset="-122"/>
              </a:rPr>
              <a:t>中毒和窒息、高处坠落事故</a:t>
            </a:r>
            <a:r>
              <a:rPr lang="en-US" altLang="zh-CN"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algn="l">
              <a:lnSpc>
                <a:spcPct val="150000"/>
              </a:lnSpc>
            </a:pPr>
            <a:r>
              <a:rPr lang="zh-CN" altLang="en-US" sz="2400">
                <a:latin typeface="微软雅黑" panose="020B0503020204020204" pitchFamily="34" charset="-122"/>
                <a:ea typeface="微软雅黑" panose="020B0503020204020204" pitchFamily="34" charset="-122"/>
              </a:rPr>
              <a:t>中毒和窒息、爆炸、高处坠落是化工事故的防范重点，爆炸事故要着力防范化学爆炸事故。</a:t>
            </a:r>
          </a:p>
        </p:txBody>
      </p:sp>
      <p:pic>
        <p:nvPicPr>
          <p:cNvPr id="3" name="图片 2"/>
          <p:cNvPicPr>
            <a:picLocks noChangeAspect="1"/>
          </p:cNvPicPr>
          <p:nvPr/>
        </p:nvPicPr>
        <p:blipFill>
          <a:blip r:embed="rId4"/>
          <a:srcRect b="929"/>
          <a:stretch>
            <a:fillRect/>
          </a:stretch>
        </p:blipFill>
        <p:spPr>
          <a:xfrm>
            <a:off x="2120265" y="1132205"/>
            <a:ext cx="7952105" cy="311340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left)">
                                      <p:cBhvr>
                                        <p:cTn id="7" dur="300"/>
                                        <p:tgtEl>
                                          <p:spTgt spid="2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down)">
                                      <p:cBhvr>
                                        <p:cTn id="11" dur="200"/>
                                        <p:tgtEl>
                                          <p:spTgt spid="2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300"/>
                                        <p:tgtEl>
                                          <p:spTgt spid="28"/>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a:grpSpLocks noChangeAspect="1"/>
          </p:cNvGrpSpPr>
          <p:nvPr/>
        </p:nvGrpSpPr>
        <p:grpSpPr>
          <a:xfrm>
            <a:off x="7698237" y="2699357"/>
            <a:ext cx="504496" cy="1317567"/>
            <a:chOff x="8182304" y="2017987"/>
            <a:chExt cx="1623848" cy="4240923"/>
          </a:xfrm>
          <a:solidFill>
            <a:schemeClr val="accent2"/>
          </a:solidFill>
        </p:grpSpPr>
        <p:sp>
          <p:nvSpPr>
            <p:cNvPr id="11" name="椭圆 10"/>
            <p:cNvSpPr>
              <a:spLocks noChangeAspect="1"/>
            </p:cNvSpPr>
            <p:nvPr/>
          </p:nvSpPr>
          <p:spPr>
            <a:xfrm>
              <a:off x="8481849" y="2017987"/>
              <a:ext cx="972000" cy="972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p:nvPr/>
          </p:nvSpPr>
          <p:spPr>
            <a:xfrm>
              <a:off x="8182304" y="3184634"/>
              <a:ext cx="1623848" cy="1954925"/>
            </a:xfrm>
            <a:prstGeom prst="roundRect">
              <a:avLst>
                <a:gd name="adj" fmla="val 127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8481848" y="4713890"/>
              <a:ext cx="1056290" cy="154502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a:grpSpLocks noChangeAspect="1"/>
          </p:cNvGrpSpPr>
          <p:nvPr/>
        </p:nvGrpSpPr>
        <p:grpSpPr>
          <a:xfrm>
            <a:off x="8467983" y="2700857"/>
            <a:ext cx="504496" cy="1317567"/>
            <a:chOff x="8182304" y="2017987"/>
            <a:chExt cx="1623848" cy="4240923"/>
          </a:xfrm>
        </p:grpSpPr>
        <p:sp>
          <p:nvSpPr>
            <p:cNvPr id="15" name="椭圆 14"/>
            <p:cNvSpPr>
              <a:spLocks noChangeAspect="1"/>
            </p:cNvSpPr>
            <p:nvPr/>
          </p:nvSpPr>
          <p:spPr>
            <a:xfrm>
              <a:off x="8481849" y="2017987"/>
              <a:ext cx="972000" cy="9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8182304" y="3184634"/>
              <a:ext cx="1623848" cy="1954925"/>
            </a:xfrm>
            <a:prstGeom prst="roundRect">
              <a:avLst>
                <a:gd name="adj" fmla="val 1278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481848" y="4713890"/>
              <a:ext cx="1056290" cy="1545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a:grpSpLocks noChangeAspect="1"/>
          </p:cNvGrpSpPr>
          <p:nvPr/>
        </p:nvGrpSpPr>
        <p:grpSpPr>
          <a:xfrm>
            <a:off x="9251003" y="2679835"/>
            <a:ext cx="504496" cy="1317567"/>
            <a:chOff x="8182304" y="2017987"/>
            <a:chExt cx="1623848" cy="4240923"/>
          </a:xfrm>
        </p:grpSpPr>
        <p:sp>
          <p:nvSpPr>
            <p:cNvPr id="19" name="椭圆 18"/>
            <p:cNvSpPr>
              <a:spLocks noChangeAspect="1"/>
            </p:cNvSpPr>
            <p:nvPr/>
          </p:nvSpPr>
          <p:spPr>
            <a:xfrm>
              <a:off x="8481849" y="2017987"/>
              <a:ext cx="972000" cy="9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圆角矩形 19"/>
            <p:cNvSpPr/>
            <p:nvPr/>
          </p:nvSpPr>
          <p:spPr>
            <a:xfrm>
              <a:off x="8182304" y="3184634"/>
              <a:ext cx="1623848" cy="1954925"/>
            </a:xfrm>
            <a:prstGeom prst="roundRect">
              <a:avLst>
                <a:gd name="adj" fmla="val 1278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8481848" y="4713890"/>
              <a:ext cx="1056290" cy="1545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a:grpSpLocks noChangeAspect="1"/>
          </p:cNvGrpSpPr>
          <p:nvPr/>
        </p:nvGrpSpPr>
        <p:grpSpPr>
          <a:xfrm>
            <a:off x="10065554" y="2690346"/>
            <a:ext cx="504496" cy="1317567"/>
            <a:chOff x="8182304" y="2017987"/>
            <a:chExt cx="1623848" cy="4240923"/>
          </a:xfrm>
        </p:grpSpPr>
        <p:sp>
          <p:nvSpPr>
            <p:cNvPr id="23" name="椭圆 22"/>
            <p:cNvSpPr>
              <a:spLocks noChangeAspect="1"/>
            </p:cNvSpPr>
            <p:nvPr/>
          </p:nvSpPr>
          <p:spPr>
            <a:xfrm>
              <a:off x="8481849" y="2017987"/>
              <a:ext cx="972000" cy="972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8182304" y="3184634"/>
              <a:ext cx="1623848" cy="1954925"/>
            </a:xfrm>
            <a:prstGeom prst="roundRect">
              <a:avLst>
                <a:gd name="adj" fmla="val 1278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481848" y="4713890"/>
              <a:ext cx="1056290" cy="154502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TextBox 1"/>
          <p:cNvSpPr txBox="1"/>
          <p:nvPr/>
        </p:nvSpPr>
        <p:spPr>
          <a:xfrm>
            <a:off x="1412058" y="3549469"/>
            <a:ext cx="1697936" cy="432974"/>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zh-CN" altLang="en-US" sz="20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有限空间作业较大事故</a:t>
            </a:r>
          </a:p>
        </p:txBody>
      </p:sp>
      <p:grpSp>
        <p:nvGrpSpPr>
          <p:cNvPr id="4" name="组合 3"/>
          <p:cNvGrpSpPr/>
          <p:nvPr/>
        </p:nvGrpSpPr>
        <p:grpSpPr>
          <a:xfrm>
            <a:off x="384810" y="318135"/>
            <a:ext cx="899160" cy="601345"/>
            <a:chOff x="606" y="501"/>
            <a:chExt cx="1416" cy="947"/>
          </a:xfrm>
        </p:grpSpPr>
        <p:sp>
          <p:nvSpPr>
            <p:cNvPr id="31" name="Freeform 5"/>
            <p:cNvSpPr/>
            <p:nvPr/>
          </p:nvSpPr>
          <p:spPr bwMode="auto">
            <a:xfrm>
              <a:off x="871" y="868"/>
              <a:ext cx="452" cy="58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2" name="Freeform 6"/>
            <p:cNvSpPr/>
            <p:nvPr/>
          </p:nvSpPr>
          <p:spPr bwMode="auto">
            <a:xfrm>
              <a:off x="606" y="606"/>
              <a:ext cx="717" cy="83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Freeform 7"/>
            <p:cNvSpPr/>
            <p:nvPr/>
          </p:nvSpPr>
          <p:spPr bwMode="auto">
            <a:xfrm>
              <a:off x="606" y="501"/>
              <a:ext cx="1417" cy="812"/>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8"/>
            <p:cNvSpPr>
              <a:spLocks noEditPoints="1"/>
            </p:cNvSpPr>
            <p:nvPr/>
          </p:nvSpPr>
          <p:spPr bwMode="auto">
            <a:xfrm>
              <a:off x="1091" y="678"/>
              <a:ext cx="500" cy="568"/>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sp>
        <p:nvSpPr>
          <p:cNvPr id="2" name="TextBox 24"/>
          <p:cNvSpPr txBox="1"/>
          <p:nvPr/>
        </p:nvSpPr>
        <p:spPr>
          <a:xfrm>
            <a:off x="1403350" y="318135"/>
            <a:ext cx="6280150" cy="583565"/>
          </a:xfrm>
          <a:prstGeom prst="rect">
            <a:avLst/>
          </a:prstGeom>
          <a:noFill/>
        </p:spPr>
        <p:txBody>
          <a:bodyPr wrap="square" rtlCol="0">
            <a:spAutoFit/>
          </a:bodyPr>
          <a:lstStyle/>
          <a:p>
            <a:pPr algn="ctr"/>
            <a:r>
              <a:rPr lang="en-US" altLang="zh-CN" sz="3200" b="1" kern="0" dirty="0">
                <a:latin typeface="微软雅黑" panose="020B0503020204020204" pitchFamily="34" charset="-122"/>
                <a:ea typeface="微软雅黑" panose="020B0503020204020204" pitchFamily="34" charset="-122"/>
                <a:cs typeface="宋体" panose="02010600030101010101" pitchFamily="2" charset="-122"/>
              </a:rPr>
              <a:t>2022</a:t>
            </a:r>
            <a:r>
              <a:rPr lang="zh-CN" altLang="en-US" sz="3200" b="1" kern="0" dirty="0">
                <a:latin typeface="微软雅黑" panose="020B0503020204020204" pitchFamily="34" charset="-122"/>
                <a:ea typeface="微软雅黑" panose="020B0503020204020204" pitchFamily="34" charset="-122"/>
                <a:cs typeface="宋体" panose="02010600030101010101" pitchFamily="2" charset="-122"/>
              </a:rPr>
              <a:t> 年事故类型分布情况</a:t>
            </a:r>
          </a:p>
        </p:txBody>
      </p:sp>
      <p:sp>
        <p:nvSpPr>
          <p:cNvPr id="89" name="矩形 88"/>
          <p:cNvSpPr/>
          <p:nvPr/>
        </p:nvSpPr>
        <p:spPr>
          <a:xfrm>
            <a:off x="6168158" y="4828336"/>
            <a:ext cx="5638800" cy="1383665"/>
          </a:xfrm>
          <a:prstGeom prst="rect">
            <a:avLst/>
          </a:prstGeom>
        </p:spPr>
        <p:txBody>
          <a:bodyPr wrap="none">
            <a:spAutoFit/>
          </a:bodyPr>
          <a:lstStyle/>
          <a:p>
            <a:pPr algn="ctr">
              <a:lnSpc>
                <a:spcPct val="150000"/>
              </a:lnSpc>
            </a:pPr>
            <a:r>
              <a:rPr altLang="zh-CN" sz="2800" kern="0" dirty="0">
                <a:solidFill>
                  <a:srgbClr val="3E3E3E"/>
                </a:solidFill>
                <a:latin typeface="微软雅黑" panose="020B0503020204020204" pitchFamily="34" charset="-122"/>
                <a:ea typeface="微软雅黑" panose="020B0503020204020204" pitchFamily="34" charset="-122"/>
                <a:cs typeface="宋体" panose="02010600030101010101" pitchFamily="2" charset="-122"/>
              </a:rPr>
              <a:t>中毒和窒息事故32起</a:t>
            </a:r>
            <a:r>
              <a:rPr lang="zh-CN" sz="2800" kern="0" dirty="0">
                <a:solidFill>
                  <a:srgbClr val="3E3E3E"/>
                </a:solidFill>
                <a:latin typeface="微软雅黑" panose="020B0503020204020204" pitchFamily="34" charset="-122"/>
                <a:ea typeface="微软雅黑" panose="020B0503020204020204" pitchFamily="34" charset="-122"/>
                <a:cs typeface="宋体" panose="02010600030101010101" pitchFamily="2" charset="-122"/>
              </a:rPr>
              <a:t>，死亡</a:t>
            </a:r>
            <a:r>
              <a:rPr altLang="zh-CN" sz="2800" kern="0" dirty="0">
                <a:solidFill>
                  <a:srgbClr val="3E3E3E"/>
                </a:solidFill>
                <a:latin typeface="微软雅黑" panose="020B0503020204020204" pitchFamily="34" charset="-122"/>
                <a:ea typeface="微软雅黑" panose="020B0503020204020204" pitchFamily="34" charset="-122"/>
                <a:cs typeface="宋体" panose="02010600030101010101" pitchFamily="2" charset="-122"/>
              </a:rPr>
              <a:t>39人，</a:t>
            </a:r>
          </a:p>
          <a:p>
            <a:pPr algn="ctr">
              <a:lnSpc>
                <a:spcPct val="150000"/>
              </a:lnSpc>
            </a:pPr>
            <a:r>
              <a:rPr altLang="zh-CN" sz="2800" kern="0" dirty="0">
                <a:solidFill>
                  <a:srgbClr val="3E3E3E"/>
                </a:solidFill>
                <a:latin typeface="微软雅黑" panose="020B0503020204020204" pitchFamily="34" charset="-122"/>
                <a:ea typeface="微软雅黑" panose="020B0503020204020204" pitchFamily="34" charset="-122"/>
                <a:cs typeface="宋体" panose="02010600030101010101" pitchFamily="2" charset="-122"/>
              </a:rPr>
              <a:t>分别占18.2%和17.5%；</a:t>
            </a:r>
          </a:p>
        </p:txBody>
      </p:sp>
      <p:graphicFrame>
        <p:nvGraphicFramePr>
          <p:cNvPr id="3" name="图表 2"/>
          <p:cNvGraphicFramePr/>
          <p:nvPr/>
        </p:nvGraphicFramePr>
        <p:xfrm>
          <a:off x="113030" y="1332230"/>
          <a:ext cx="6480810" cy="489267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等腰三角形 5"/>
          <p:cNvSpPr/>
          <p:nvPr/>
        </p:nvSpPr>
        <p:spPr>
          <a:xfrm rot="10800000">
            <a:off x="1024742" y="2822018"/>
            <a:ext cx="646388" cy="52026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0800000">
            <a:off x="3406977" y="2831669"/>
            <a:ext cx="646388" cy="52026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0800000">
            <a:off x="5789212" y="2841320"/>
            <a:ext cx="646388" cy="52026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等腰三角形 25"/>
          <p:cNvSpPr/>
          <p:nvPr/>
        </p:nvSpPr>
        <p:spPr>
          <a:xfrm rot="10800000">
            <a:off x="8171447" y="2850971"/>
            <a:ext cx="646388" cy="52026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等腰三角形 30"/>
          <p:cNvSpPr/>
          <p:nvPr/>
        </p:nvSpPr>
        <p:spPr>
          <a:xfrm rot="10800000">
            <a:off x="10553682" y="2860622"/>
            <a:ext cx="646388" cy="520262"/>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a:spLocks noChangeAspect="1"/>
          </p:cNvSpPr>
          <p:nvPr/>
        </p:nvSpPr>
        <p:spPr>
          <a:xfrm>
            <a:off x="520247" y="1403125"/>
            <a:ext cx="1734207" cy="17342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656458" y="1872734"/>
            <a:ext cx="1408810" cy="923330"/>
          </a:xfrm>
          <a:prstGeom prst="rect">
            <a:avLst/>
          </a:prstGeom>
        </p:spPr>
        <p:txBody>
          <a:bodyPr wrap="square">
            <a:spAutoFit/>
          </a:bodyPr>
          <a:lstStyle/>
          <a:p>
            <a:pPr algn="ctr"/>
            <a:r>
              <a:rPr lang="zh-CN" altLang="zh-CN"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对有限空间的辨识存在误区</a:t>
            </a:r>
            <a:endParaRPr lang="zh-CN" altLang="zh-CN" sz="1400" b="1"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7" name="圆角矩形 6"/>
          <p:cNvSpPr/>
          <p:nvPr/>
        </p:nvSpPr>
        <p:spPr>
          <a:xfrm>
            <a:off x="315298" y="3452644"/>
            <a:ext cx="2081048" cy="2948152"/>
          </a:xfrm>
          <a:prstGeom prst="roundRect">
            <a:avLst>
              <a:gd name="adj" fmla="val 128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83614" y="3550658"/>
            <a:ext cx="1933904" cy="2862322"/>
          </a:xfrm>
          <a:prstGeom prst="rect">
            <a:avLst/>
          </a:prstGeom>
        </p:spPr>
        <p:txBody>
          <a:bodyPr wrap="square">
            <a:spAutoFit/>
          </a:bodyPr>
          <a:lstStyle/>
          <a:p>
            <a:pPr algn="just"/>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3</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月</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18</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日，海南省儋州市蔚林橡胶公司在清洗无盖废水池时发生中毒事故、死亡</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3</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人，该公司认为这种敞开式的池子不属于</a:t>
            </a:r>
            <a:r>
              <a:rPr lang="zh-CN" altLang="zh-CN" b="1" kern="0" dirty="0">
                <a:solidFill>
                  <a:srgbClr val="FFFF00"/>
                </a:solidFill>
                <a:latin typeface="微软雅黑" panose="020B0503020204020204" pitchFamily="34" charset="-122"/>
                <a:ea typeface="微软雅黑" panose="020B0503020204020204" pitchFamily="34" charset="-122"/>
                <a:cs typeface="宋体" panose="02010600030101010101" pitchFamily="2" charset="-122"/>
              </a:rPr>
              <a:t>有限空间</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，更不会导致人员中毒。</a:t>
            </a:r>
            <a:endPar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4" name="椭圆 13"/>
          <p:cNvSpPr>
            <a:spLocks noChangeAspect="1"/>
          </p:cNvSpPr>
          <p:nvPr/>
        </p:nvSpPr>
        <p:spPr>
          <a:xfrm>
            <a:off x="2902482" y="1412776"/>
            <a:ext cx="1734207" cy="17342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038693" y="1772023"/>
            <a:ext cx="1408810" cy="1200329"/>
          </a:xfrm>
          <a:prstGeom prst="rect">
            <a:avLst/>
          </a:prstGeom>
        </p:spPr>
        <p:txBody>
          <a:bodyPr wrap="square">
            <a:spAutoFit/>
          </a:bodyPr>
          <a:lstStyle/>
          <a:p>
            <a:pPr algn="ctr"/>
            <a:r>
              <a:rPr lang="zh-CN" altLang="en-US"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涉及硫化氢的有限空间作业风险辨识不到位</a:t>
            </a:r>
          </a:p>
        </p:txBody>
      </p:sp>
      <p:sp>
        <p:nvSpPr>
          <p:cNvPr id="17" name="圆角矩形 16"/>
          <p:cNvSpPr/>
          <p:nvPr/>
        </p:nvSpPr>
        <p:spPr>
          <a:xfrm>
            <a:off x="2697533" y="3462295"/>
            <a:ext cx="2081048" cy="2948152"/>
          </a:xfrm>
          <a:prstGeom prst="roundRect">
            <a:avLst>
              <a:gd name="adj" fmla="val 128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2765849" y="3560309"/>
            <a:ext cx="1933904" cy="2308324"/>
          </a:xfrm>
          <a:prstGeom prst="rect">
            <a:avLst/>
          </a:prstGeom>
        </p:spPr>
        <p:txBody>
          <a:bodyPr wrap="square">
            <a:spAutoFit/>
          </a:bodyPr>
          <a:lstStyle/>
          <a:p>
            <a:pPr algn="just"/>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至今，近一半的</a:t>
            </a:r>
            <a:r>
              <a:rPr lang="zh-CN" altLang="zh-CN" b="1" kern="0" dirty="0">
                <a:solidFill>
                  <a:srgbClr val="FFFF00"/>
                </a:solidFill>
                <a:latin typeface="微软雅黑" panose="020B0503020204020204" pitchFamily="34" charset="-122"/>
                <a:ea typeface="微软雅黑" panose="020B0503020204020204" pitchFamily="34" charset="-122"/>
                <a:cs typeface="宋体" panose="02010600030101010101" pitchFamily="2" charset="-122"/>
              </a:rPr>
              <a:t>有限空间</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作业较大事故都是硫化氢中毒引起的，因搅动造成沉淀物中的硫化氢气体逸出，从而导致中毒事故发生。</a:t>
            </a:r>
            <a:endPar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椭圆 18"/>
          <p:cNvSpPr>
            <a:spLocks noChangeAspect="1"/>
          </p:cNvSpPr>
          <p:nvPr/>
        </p:nvSpPr>
        <p:spPr>
          <a:xfrm>
            <a:off x="5253185" y="1422427"/>
            <a:ext cx="1734207" cy="17342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5326336" y="1750155"/>
            <a:ext cx="1563195" cy="1200329"/>
          </a:xfrm>
          <a:prstGeom prst="rect">
            <a:avLst/>
          </a:prstGeom>
        </p:spPr>
        <p:txBody>
          <a:bodyPr wrap="square">
            <a:spAutoFit/>
          </a:bodyPr>
          <a:lstStyle/>
          <a:p>
            <a:pPr algn="ctr"/>
            <a:r>
              <a:rPr lang="zh-CN" altLang="en-US"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食品加工等行业企业对有限空间作业安全不重视</a:t>
            </a:r>
          </a:p>
        </p:txBody>
      </p:sp>
      <p:sp>
        <p:nvSpPr>
          <p:cNvPr id="22" name="圆角矩形 21"/>
          <p:cNvSpPr/>
          <p:nvPr/>
        </p:nvSpPr>
        <p:spPr>
          <a:xfrm>
            <a:off x="5079768" y="3471946"/>
            <a:ext cx="2081048" cy="2948152"/>
          </a:xfrm>
          <a:prstGeom prst="roundRect">
            <a:avLst>
              <a:gd name="adj" fmla="val 128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5148084" y="3569960"/>
            <a:ext cx="1933904" cy="2031325"/>
          </a:xfrm>
          <a:prstGeom prst="rect">
            <a:avLst/>
          </a:prstGeom>
        </p:spPr>
        <p:txBody>
          <a:bodyPr wrap="square">
            <a:spAutoFit/>
          </a:bodyPr>
          <a:lstStyle/>
          <a:p>
            <a:pPr algn="just"/>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9</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月</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4</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日，陕西省西安市长安区引镇街道北留村腌菜厂在腌制池打捞腌制蔬菜过程中发生中毒事故、死亡</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4</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人。</a:t>
            </a:r>
            <a:endPar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4" name="椭圆 23"/>
          <p:cNvSpPr>
            <a:spLocks noChangeAspect="1"/>
          </p:cNvSpPr>
          <p:nvPr/>
        </p:nvSpPr>
        <p:spPr>
          <a:xfrm>
            <a:off x="7635420" y="1432078"/>
            <a:ext cx="1734207" cy="17342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7803163" y="1838623"/>
            <a:ext cx="1408810" cy="923330"/>
          </a:xfrm>
          <a:prstGeom prst="rect">
            <a:avLst/>
          </a:prstGeom>
        </p:spPr>
        <p:txBody>
          <a:bodyPr wrap="square">
            <a:spAutoFit/>
          </a:bodyPr>
          <a:lstStyle/>
          <a:p>
            <a:pPr algn="ctr"/>
            <a:r>
              <a:rPr lang="zh-CN" altLang="en-US"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作业制度不健全或执行不到位</a:t>
            </a:r>
          </a:p>
        </p:txBody>
      </p:sp>
      <p:sp>
        <p:nvSpPr>
          <p:cNvPr id="27" name="圆角矩形 26"/>
          <p:cNvSpPr/>
          <p:nvPr/>
        </p:nvSpPr>
        <p:spPr>
          <a:xfrm>
            <a:off x="7462003" y="3481597"/>
            <a:ext cx="2081048" cy="2948152"/>
          </a:xfrm>
          <a:prstGeom prst="roundRect">
            <a:avLst>
              <a:gd name="adj" fmla="val 128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7530319" y="3579611"/>
            <a:ext cx="1933904" cy="2862322"/>
          </a:xfrm>
          <a:prstGeom prst="rect">
            <a:avLst/>
          </a:prstGeom>
        </p:spPr>
        <p:txBody>
          <a:bodyPr wrap="square">
            <a:spAutoFit/>
          </a:bodyPr>
          <a:lstStyle/>
          <a:p>
            <a:pPr algn="just"/>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1</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月</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14</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日，云南红河金珂糖业有限责任公司清洗糖浆箱时发生中毒事故、死亡</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4</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人，虽制定了</a:t>
            </a:r>
            <a:r>
              <a:rPr lang="zh-CN" altLang="zh-CN" b="1" kern="0" dirty="0">
                <a:solidFill>
                  <a:srgbClr val="FFFF00"/>
                </a:solidFill>
                <a:latin typeface="微软雅黑" panose="020B0503020204020204" pitchFamily="34" charset="-122"/>
                <a:ea typeface="微软雅黑" panose="020B0503020204020204" pitchFamily="34" charset="-122"/>
                <a:cs typeface="宋体" panose="02010600030101010101" pitchFamily="2" charset="-122"/>
              </a:rPr>
              <a:t>有限空间</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作业管理制度，但形同虚设，未按要求进行作业审批。</a:t>
            </a:r>
            <a:endPar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椭圆 28"/>
          <p:cNvSpPr>
            <a:spLocks noChangeAspect="1"/>
          </p:cNvSpPr>
          <p:nvPr/>
        </p:nvSpPr>
        <p:spPr>
          <a:xfrm>
            <a:off x="10017655" y="1441729"/>
            <a:ext cx="1734207" cy="173420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105697" y="1895572"/>
            <a:ext cx="1576550" cy="923330"/>
          </a:xfrm>
          <a:prstGeom prst="rect">
            <a:avLst/>
          </a:prstGeom>
        </p:spPr>
        <p:txBody>
          <a:bodyPr wrap="square">
            <a:spAutoFit/>
          </a:bodyPr>
          <a:lstStyle/>
          <a:p>
            <a:pPr algn="ctr"/>
            <a:r>
              <a:rPr lang="zh-CN" altLang="en-US"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盲目施救导致人员伤亡扩大问题突出</a:t>
            </a:r>
          </a:p>
        </p:txBody>
      </p:sp>
      <p:sp>
        <p:nvSpPr>
          <p:cNvPr id="32" name="圆角矩形 31"/>
          <p:cNvSpPr/>
          <p:nvPr/>
        </p:nvSpPr>
        <p:spPr>
          <a:xfrm>
            <a:off x="9844238" y="3491248"/>
            <a:ext cx="2081048" cy="2948152"/>
          </a:xfrm>
          <a:prstGeom prst="roundRect">
            <a:avLst>
              <a:gd name="adj" fmla="val 1287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9912554" y="3589262"/>
            <a:ext cx="1933904" cy="2585323"/>
          </a:xfrm>
          <a:prstGeom prst="rect">
            <a:avLst/>
          </a:prstGeom>
        </p:spPr>
        <p:txBody>
          <a:bodyPr wrap="square">
            <a:spAutoFit/>
          </a:bodyPr>
          <a:lstStyle/>
          <a:p>
            <a:pPr algn="just"/>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5</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月</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31</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日，河南省周口市德瑞皮革制品有限公司在清理淤泥作业过程中</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1</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人中毒，之后有</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12</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人相继参与施救，因施救不当导致</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4</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人死亡、</a:t>
            </a:r>
            <a:r>
              <a:rPr lang="en-US"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2</a:t>
            </a:r>
            <a:r>
              <a:rPr lang="zh-CN" altLang="zh-CN"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人重伤。</a:t>
            </a:r>
            <a:endParaRPr lang="zh-CN" altLang="zh-CN" sz="240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4" name="TextBox 33"/>
          <p:cNvSpPr txBox="1"/>
          <p:nvPr/>
        </p:nvSpPr>
        <p:spPr>
          <a:xfrm>
            <a:off x="0" y="283782"/>
            <a:ext cx="7047186" cy="584775"/>
          </a:xfrm>
          <a:prstGeom prst="rect">
            <a:avLst/>
          </a:prstGeom>
          <a:noFill/>
        </p:spPr>
        <p:txBody>
          <a:bodyPr wrap="square" rtlCol="0">
            <a:spAutoFit/>
          </a:bodyPr>
          <a:lstStyle/>
          <a:p>
            <a:pPr algn="ctr"/>
            <a:r>
              <a:rPr lang="zh-CN" altLang="en-US" sz="3200" b="1" kern="0" dirty="0">
                <a:latin typeface="微软雅黑" panose="020B0503020204020204" pitchFamily="34" charset="-122"/>
                <a:ea typeface="微软雅黑" panose="020B0503020204020204" pitchFamily="34" charset="-122"/>
                <a:cs typeface="宋体" panose="02010600030101010101" pitchFamily="2" charset="-122"/>
              </a:rPr>
              <a:t>有限空间作业事故案例</a:t>
            </a:r>
          </a:p>
        </p:txBody>
      </p:sp>
      <p:sp>
        <p:nvSpPr>
          <p:cNvPr id="39"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1"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2"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wipe(left)">
                                      <p:cBhvr>
                                        <p:cTn id="7" dur="300"/>
                                        <p:tgtEl>
                                          <p:spTgt spid="3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down)">
                                      <p:cBhvr>
                                        <p:cTn id="11" dur="200"/>
                                        <p:tgtEl>
                                          <p:spTgt spid="4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1"/>
                                        </p:tgtEl>
                                        <p:attrNameLst>
                                          <p:attrName>style.visibility</p:attrName>
                                        </p:attrNameLst>
                                      </p:cBhvr>
                                      <p:to>
                                        <p:strVal val="visible"/>
                                      </p:to>
                                    </p:set>
                                    <p:animEffect transition="in" filter="wipe(left)">
                                      <p:cBhvr>
                                        <p:cTn id="15" dur="300"/>
                                        <p:tgtEl>
                                          <p:spTgt spid="41"/>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300" fill="hold"/>
                                        <p:tgtEl>
                                          <p:spTgt spid="42"/>
                                        </p:tgtEl>
                                        <p:attrNameLst>
                                          <p:attrName>ppt_w</p:attrName>
                                        </p:attrNameLst>
                                      </p:cBhvr>
                                      <p:tavLst>
                                        <p:tav tm="0">
                                          <p:val>
                                            <p:fltVal val="0"/>
                                          </p:val>
                                        </p:tav>
                                        <p:tav tm="100000">
                                          <p:val>
                                            <p:strVal val="#ppt_w"/>
                                          </p:val>
                                        </p:tav>
                                      </p:tavLst>
                                    </p:anim>
                                    <p:anim calcmode="lin" valueType="num">
                                      <p:cBhvr>
                                        <p:cTn id="20" dur="300" fill="hold"/>
                                        <p:tgtEl>
                                          <p:spTgt spid="42"/>
                                        </p:tgtEl>
                                        <p:attrNameLst>
                                          <p:attrName>ppt_h</p:attrName>
                                        </p:attrNameLst>
                                      </p:cBhvr>
                                      <p:tavLst>
                                        <p:tav tm="0">
                                          <p:val>
                                            <p:fltVal val="0"/>
                                          </p:val>
                                        </p:tav>
                                        <p:tav tm="100000">
                                          <p:val>
                                            <p:strVal val="#ppt_h"/>
                                          </p:val>
                                        </p:tav>
                                      </p:tavLst>
                                    </p:anim>
                                    <p:anim calcmode="lin" valueType="num">
                                      <p:cBhvr>
                                        <p:cTn id="21" dur="300" fill="hold"/>
                                        <p:tgtEl>
                                          <p:spTgt spid="42"/>
                                        </p:tgtEl>
                                        <p:attrNameLst>
                                          <p:attrName>style.rotation</p:attrName>
                                        </p:attrNameLst>
                                      </p:cBhvr>
                                      <p:tavLst>
                                        <p:tav tm="0">
                                          <p:val>
                                            <p:fltVal val="90"/>
                                          </p:val>
                                        </p:tav>
                                        <p:tav tm="100000">
                                          <p:val>
                                            <p:fltVal val="0"/>
                                          </p:val>
                                        </p:tav>
                                      </p:tavLst>
                                    </p:anim>
                                    <p:animEffect transition="in" filter="fade">
                                      <p:cBhvr>
                                        <p:cTn id="22" dur="3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4645229" y="2012885"/>
            <a:ext cx="1716281" cy="2632740"/>
            <a:chOff x="4620464" y="2113215"/>
            <a:chExt cx="1716281" cy="2632740"/>
          </a:xfrm>
          <a:solidFill>
            <a:schemeClr val="accent1"/>
          </a:solidFill>
        </p:grpSpPr>
        <p:sp>
          <p:nvSpPr>
            <p:cNvPr id="44" name="梯形 43"/>
            <p:cNvSpPr/>
            <p:nvPr/>
          </p:nvSpPr>
          <p:spPr>
            <a:xfrm rot="5400000">
              <a:off x="4072040" y="314255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Noto Serif CJK SC" panose="02020400000000000000" pitchFamily="18" charset="-122"/>
              </a:endParaRPr>
            </a:p>
          </p:txBody>
        </p:sp>
        <p:sp>
          <p:nvSpPr>
            <p:cNvPr id="45" name="梯形 44"/>
            <p:cNvSpPr/>
            <p:nvPr/>
          </p:nvSpPr>
          <p:spPr>
            <a:xfrm rot="8993242">
              <a:off x="4664982" y="2113215"/>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Noto Serif CJK SC" panose="02020400000000000000" pitchFamily="18" charset="-122"/>
              </a:endParaRPr>
            </a:p>
          </p:txBody>
        </p:sp>
        <p:sp>
          <p:nvSpPr>
            <p:cNvPr id="46" name="梯形 45"/>
            <p:cNvSpPr/>
            <p:nvPr/>
          </p:nvSpPr>
          <p:spPr>
            <a:xfrm rot="1800000">
              <a:off x="4667006" y="4173063"/>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Noto Serif CJK SC" panose="02020400000000000000" pitchFamily="18" charset="-122"/>
              </a:endParaRPr>
            </a:p>
          </p:txBody>
        </p:sp>
      </p:grpSp>
      <p:grpSp>
        <p:nvGrpSpPr>
          <p:cNvPr id="47" name="组合 46"/>
          <p:cNvGrpSpPr/>
          <p:nvPr/>
        </p:nvGrpSpPr>
        <p:grpSpPr>
          <a:xfrm>
            <a:off x="5863918" y="2003466"/>
            <a:ext cx="1716277" cy="2622568"/>
            <a:chOff x="5856933" y="2112051"/>
            <a:chExt cx="1716277" cy="2622568"/>
          </a:xfrm>
          <a:solidFill>
            <a:schemeClr val="accent1"/>
          </a:solidFill>
        </p:grpSpPr>
        <p:sp>
          <p:nvSpPr>
            <p:cNvPr id="48" name="梯形 47"/>
            <p:cNvSpPr/>
            <p:nvPr/>
          </p:nvSpPr>
          <p:spPr>
            <a:xfrm rot="16200000" flipH="1">
              <a:off x="6451894" y="3127950"/>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Noto Serif CJK SC" panose="02020400000000000000" pitchFamily="18" charset="-122"/>
              </a:endParaRPr>
            </a:p>
          </p:txBody>
        </p:sp>
        <p:sp>
          <p:nvSpPr>
            <p:cNvPr id="49" name="梯形 48"/>
            <p:cNvSpPr/>
            <p:nvPr/>
          </p:nvSpPr>
          <p:spPr>
            <a:xfrm rot="19793242" flipH="1">
              <a:off x="5878006" y="4161727"/>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微软雅黑" panose="020B0503020204020204" pitchFamily="34" charset="-122"/>
                <a:ea typeface="微软雅黑" panose="020B0503020204020204" pitchFamily="34" charset="-122"/>
                <a:sym typeface="Noto Serif CJK SC" panose="02020400000000000000" pitchFamily="18" charset="-122"/>
              </a:endParaRPr>
            </a:p>
          </p:txBody>
        </p:sp>
        <p:sp>
          <p:nvSpPr>
            <p:cNvPr id="52" name="梯形 51"/>
            <p:cNvSpPr/>
            <p:nvPr/>
          </p:nvSpPr>
          <p:spPr>
            <a:xfrm rot="12600000" flipH="1">
              <a:off x="5856933" y="2112051"/>
              <a:ext cx="1669739" cy="572892"/>
            </a:xfrm>
            <a:prstGeom prst="trapezoid">
              <a:avLst>
                <a:gd name="adj" fmla="val 57643"/>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Noto Serif CJK SC" panose="02020400000000000000" pitchFamily="18" charset="-122"/>
              </a:endParaRPr>
            </a:p>
          </p:txBody>
        </p:sp>
      </p:grpSp>
      <p:cxnSp>
        <p:nvCxnSpPr>
          <p:cNvPr id="53" name="直接连接符 52"/>
          <p:cNvCxnSpPr/>
          <p:nvPr/>
        </p:nvCxnSpPr>
        <p:spPr>
          <a:xfrm flipV="1">
            <a:off x="771267" y="3220974"/>
            <a:ext cx="3666516" cy="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54" name="任意多边形 37"/>
          <p:cNvSpPr/>
          <p:nvPr/>
        </p:nvSpPr>
        <p:spPr>
          <a:xfrm>
            <a:off x="775712" y="1425554"/>
            <a:ext cx="4299209" cy="432086"/>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Noto Serif CJK SC" panose="02020400000000000000" pitchFamily="18" charset="-122"/>
            </a:endParaRPr>
          </a:p>
        </p:txBody>
      </p:sp>
      <p:sp>
        <p:nvSpPr>
          <p:cNvPr id="55" name="任意多边形 38"/>
          <p:cNvSpPr/>
          <p:nvPr/>
        </p:nvSpPr>
        <p:spPr>
          <a:xfrm flipV="1">
            <a:off x="767398" y="4700514"/>
            <a:ext cx="4299209" cy="432086"/>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Noto Serif CJK SC" panose="02020400000000000000" pitchFamily="18" charset="-122"/>
            </a:endParaRPr>
          </a:p>
        </p:txBody>
      </p:sp>
      <p:cxnSp>
        <p:nvCxnSpPr>
          <p:cNvPr id="56" name="直接连接符 55"/>
          <p:cNvCxnSpPr/>
          <p:nvPr/>
        </p:nvCxnSpPr>
        <p:spPr>
          <a:xfrm flipH="1">
            <a:off x="7799070" y="3130804"/>
            <a:ext cx="3664845" cy="2921"/>
          </a:xfrm>
          <a:prstGeom prst="line">
            <a:avLst/>
          </a:pr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cxnSp>
      <p:sp>
        <p:nvSpPr>
          <p:cNvPr id="57" name="任意多边形 40"/>
          <p:cNvSpPr/>
          <p:nvPr/>
        </p:nvSpPr>
        <p:spPr>
          <a:xfrm flipH="1">
            <a:off x="7191149" y="1471909"/>
            <a:ext cx="4297531" cy="432086"/>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Noto Serif CJK SC" panose="02020400000000000000" pitchFamily="18" charset="-122"/>
            </a:endParaRPr>
          </a:p>
        </p:txBody>
      </p:sp>
      <p:sp>
        <p:nvSpPr>
          <p:cNvPr id="89" name="任意多边形 41"/>
          <p:cNvSpPr/>
          <p:nvPr/>
        </p:nvSpPr>
        <p:spPr>
          <a:xfrm flipH="1" flipV="1">
            <a:off x="7191206" y="4758934"/>
            <a:ext cx="4297531" cy="432086"/>
          </a:xfrm>
          <a:custGeom>
            <a:avLst/>
            <a:gdLst>
              <a:gd name="connsiteX0" fmla="*/ 0 w 3611880"/>
              <a:gd name="connsiteY0" fmla="*/ 0 h 678180"/>
              <a:gd name="connsiteX1" fmla="*/ 2933700 w 3611880"/>
              <a:gd name="connsiteY1" fmla="*/ 0 h 678180"/>
              <a:gd name="connsiteX2" fmla="*/ 3611880 w 3611880"/>
              <a:gd name="connsiteY2" fmla="*/ 678180 h 678180"/>
            </a:gdLst>
            <a:ahLst/>
            <a:cxnLst>
              <a:cxn ang="0">
                <a:pos x="connsiteX0" y="connsiteY0"/>
              </a:cxn>
              <a:cxn ang="0">
                <a:pos x="connsiteX1" y="connsiteY1"/>
              </a:cxn>
              <a:cxn ang="0">
                <a:pos x="connsiteX2" y="connsiteY2"/>
              </a:cxn>
            </a:cxnLst>
            <a:rect l="l" t="t" r="r" b="b"/>
            <a:pathLst>
              <a:path w="3611880" h="678180">
                <a:moveTo>
                  <a:pt x="0" y="0"/>
                </a:moveTo>
                <a:lnTo>
                  <a:pt x="2933700" y="0"/>
                </a:lnTo>
                <a:lnTo>
                  <a:pt x="3611880" y="678180"/>
                </a:lnTo>
              </a:path>
            </a:pathLst>
          </a:custGeom>
          <a:ln w="12700">
            <a:solidFill>
              <a:schemeClr val="accent1"/>
            </a:solidFill>
            <a:tailEnd type="ova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Noto Serif CJK SC" panose="02020400000000000000" pitchFamily="18" charset="-122"/>
            </a:endParaRPr>
          </a:p>
        </p:txBody>
      </p:sp>
      <p:grpSp>
        <p:nvGrpSpPr>
          <p:cNvPr id="90" name="组合 89"/>
          <p:cNvGrpSpPr/>
          <p:nvPr/>
        </p:nvGrpSpPr>
        <p:grpSpPr>
          <a:xfrm>
            <a:off x="420503" y="1061022"/>
            <a:ext cx="4087495" cy="1772920"/>
            <a:chOff x="380498" y="1324547"/>
            <a:chExt cx="4087495" cy="1772920"/>
          </a:xfrm>
        </p:grpSpPr>
        <p:sp>
          <p:nvSpPr>
            <p:cNvPr id="91" name="文本框 90"/>
            <p:cNvSpPr txBox="1"/>
            <p:nvPr/>
          </p:nvSpPr>
          <p:spPr>
            <a:xfrm>
              <a:off x="774833" y="1324547"/>
              <a:ext cx="3063473" cy="312420"/>
            </a:xfrm>
            <a:prstGeom prst="rect">
              <a:avLst/>
            </a:prstGeom>
            <a:noFill/>
          </p:spPr>
          <p:txBody>
            <a:bodyPr wrap="square" rtlCol="0">
              <a:spAutoFit/>
            </a:bodyPr>
            <a:lstStyle/>
            <a:p>
              <a:pPr algn="r">
                <a:lnSpc>
                  <a:spcPct val="90000"/>
                </a:lnSpc>
                <a:spcBef>
                  <a:spcPts val="1000"/>
                </a:spcBef>
              </a:pPr>
              <a:r>
                <a:rPr lang="en-US" altLang="zh-CN" sz="16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1</a:t>
              </a:r>
            </a:p>
          </p:txBody>
        </p:sp>
        <p:sp>
          <p:nvSpPr>
            <p:cNvPr id="92" name="文本框 91"/>
            <p:cNvSpPr txBox="1"/>
            <p:nvPr/>
          </p:nvSpPr>
          <p:spPr>
            <a:xfrm>
              <a:off x="380498" y="1887792"/>
              <a:ext cx="4087495" cy="1209675"/>
            </a:xfrm>
            <a:prstGeom prst="rect">
              <a:avLst/>
            </a:prstGeom>
            <a:noFill/>
          </p:spPr>
          <p:txBody>
            <a:bodyPr wrap="square" rtlCol="0">
              <a:spAutoFit/>
            </a:bodyPr>
            <a:lstStyle/>
            <a:p>
              <a:pPr algn="l">
                <a:lnSpc>
                  <a:spcPct val="130000"/>
                </a:lnSpc>
              </a:pP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2022</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年6月6日10时左右，唐山双喜物业有限公司在唐山市曹妃甸区曹妃甸新城青龙湖商业街千润城超市前污水窖井内进行疏通管道作业过程中发生一起中毒窒息事故，造成</a:t>
              </a:r>
              <a:r>
                <a:rPr lang="zh-CN" altLang="en-US" sz="1400" b="1" dirty="0">
                  <a:solidFill>
                    <a:srgbClr val="E85504"/>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3人</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死亡。</a:t>
              </a:r>
            </a:p>
          </p:txBody>
        </p:sp>
      </p:grpSp>
      <p:grpSp>
        <p:nvGrpSpPr>
          <p:cNvPr id="93" name="组合 92"/>
          <p:cNvGrpSpPr/>
          <p:nvPr/>
        </p:nvGrpSpPr>
        <p:grpSpPr>
          <a:xfrm>
            <a:off x="420503" y="2862857"/>
            <a:ext cx="4159885" cy="1739265"/>
            <a:chOff x="384943" y="3067962"/>
            <a:chExt cx="4159885" cy="1739265"/>
          </a:xfrm>
        </p:grpSpPr>
        <p:sp>
          <p:nvSpPr>
            <p:cNvPr id="94" name="文本框 93"/>
            <p:cNvSpPr txBox="1"/>
            <p:nvPr/>
          </p:nvSpPr>
          <p:spPr>
            <a:xfrm>
              <a:off x="774833" y="3067962"/>
              <a:ext cx="3063473" cy="312420"/>
            </a:xfrm>
            <a:prstGeom prst="rect">
              <a:avLst/>
            </a:prstGeom>
            <a:noFill/>
          </p:spPr>
          <p:txBody>
            <a:bodyPr wrap="square" rtlCol="0">
              <a:spAutoFit/>
            </a:bodyPr>
            <a:lstStyle/>
            <a:p>
              <a:pPr algn="r">
                <a:lnSpc>
                  <a:spcPct val="90000"/>
                </a:lnSpc>
                <a:spcBef>
                  <a:spcPts val="1000"/>
                </a:spcBef>
              </a:pPr>
              <a:r>
                <a:rPr lang="en-US" altLang="zh-CN" sz="16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3</a:t>
              </a:r>
            </a:p>
          </p:txBody>
        </p:sp>
        <p:sp>
          <p:nvSpPr>
            <p:cNvPr id="95" name="文本框 94"/>
            <p:cNvSpPr txBox="1"/>
            <p:nvPr/>
          </p:nvSpPr>
          <p:spPr>
            <a:xfrm>
              <a:off x="384943" y="3597552"/>
              <a:ext cx="4159885" cy="1209675"/>
            </a:xfrm>
            <a:prstGeom prst="rect">
              <a:avLst/>
            </a:prstGeom>
            <a:noFill/>
          </p:spPr>
          <p:txBody>
            <a:bodyPr wrap="square" rtlCol="0">
              <a:spAutoFit/>
            </a:bodyPr>
            <a:lstStyle/>
            <a:p>
              <a:pPr algn="l">
                <a:lnSpc>
                  <a:spcPct val="130000"/>
                </a:lnSpc>
              </a:pP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2022</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年4月26日上午9时许，广西南宁市友爱北路电影制片厂附近，3名工人井下作业时，意外被困。事发当时，1名工人下雨水井检查水位情况时被困，另2名工友随即下井救援，均被困，造成</a:t>
              </a:r>
              <a:r>
                <a:rPr lang="zh-CN" altLang="en-US" sz="1400" b="1" dirty="0">
                  <a:solidFill>
                    <a:srgbClr val="E85504"/>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3人</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死亡。</a:t>
              </a:r>
            </a:p>
          </p:txBody>
        </p:sp>
      </p:grpSp>
      <p:grpSp>
        <p:nvGrpSpPr>
          <p:cNvPr id="96" name="组合 95"/>
          <p:cNvGrpSpPr/>
          <p:nvPr/>
        </p:nvGrpSpPr>
        <p:grpSpPr>
          <a:xfrm>
            <a:off x="588778" y="4773565"/>
            <a:ext cx="4366260" cy="1870710"/>
            <a:chOff x="553218" y="4804045"/>
            <a:chExt cx="4366260" cy="1870710"/>
          </a:xfrm>
        </p:grpSpPr>
        <p:sp>
          <p:nvSpPr>
            <p:cNvPr id="97" name="文本框 96"/>
            <p:cNvSpPr txBox="1"/>
            <p:nvPr/>
          </p:nvSpPr>
          <p:spPr>
            <a:xfrm>
              <a:off x="774833" y="4804045"/>
              <a:ext cx="3063473" cy="312420"/>
            </a:xfrm>
            <a:prstGeom prst="rect">
              <a:avLst/>
            </a:prstGeom>
            <a:noFill/>
          </p:spPr>
          <p:txBody>
            <a:bodyPr wrap="square" rtlCol="0">
              <a:spAutoFit/>
            </a:bodyPr>
            <a:lstStyle/>
            <a:p>
              <a:pPr algn="r">
                <a:lnSpc>
                  <a:spcPct val="90000"/>
                </a:lnSpc>
                <a:spcBef>
                  <a:spcPts val="1000"/>
                </a:spcBef>
              </a:pPr>
              <a:r>
                <a:rPr lang="en-US" altLang="zh-CN" sz="16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5</a:t>
              </a:r>
            </a:p>
          </p:txBody>
        </p:sp>
        <p:sp>
          <p:nvSpPr>
            <p:cNvPr id="98" name="文本框 97"/>
            <p:cNvSpPr txBox="1"/>
            <p:nvPr/>
          </p:nvSpPr>
          <p:spPr>
            <a:xfrm>
              <a:off x="553218" y="5185680"/>
              <a:ext cx="4366260" cy="1489075"/>
            </a:xfrm>
            <a:prstGeom prst="rect">
              <a:avLst/>
            </a:prstGeom>
            <a:noFill/>
          </p:spPr>
          <p:txBody>
            <a:bodyPr wrap="square" rtlCol="0">
              <a:spAutoFit/>
            </a:bodyPr>
            <a:lstStyle/>
            <a:p>
              <a:pPr algn="l">
                <a:lnSpc>
                  <a:spcPct val="130000"/>
                </a:lnSpc>
              </a:pP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2022</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年4月17日，湖南耒阳市一村民家的养猪场中有猪掉进地下化粪池，其一家三口在地下化粪池处置过程中晕倒，被村民发现救出后经医护人员确认</a:t>
              </a:r>
              <a:r>
                <a:rPr lang="zh-CN" altLang="en-US" sz="1400" b="1" dirty="0">
                  <a:solidFill>
                    <a:srgbClr val="E85504"/>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3人</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已当场死亡，经查初步认定：因吸入硫化氢等有毒有害气体中毒死亡。</a:t>
              </a:r>
            </a:p>
          </p:txBody>
        </p:sp>
      </p:grpSp>
      <p:grpSp>
        <p:nvGrpSpPr>
          <p:cNvPr id="99" name="组合 98"/>
          <p:cNvGrpSpPr/>
          <p:nvPr/>
        </p:nvGrpSpPr>
        <p:grpSpPr>
          <a:xfrm>
            <a:off x="7701390" y="1118163"/>
            <a:ext cx="3935730" cy="1575435"/>
            <a:chOff x="7636668" y="1335333"/>
            <a:chExt cx="3935730" cy="1575435"/>
          </a:xfrm>
        </p:grpSpPr>
        <p:sp>
          <p:nvSpPr>
            <p:cNvPr id="100" name="文本框 99"/>
            <p:cNvSpPr txBox="1"/>
            <p:nvPr/>
          </p:nvSpPr>
          <p:spPr>
            <a:xfrm>
              <a:off x="8266457" y="1335333"/>
              <a:ext cx="3063473" cy="312420"/>
            </a:xfrm>
            <a:prstGeom prst="rect">
              <a:avLst/>
            </a:prstGeom>
            <a:noFill/>
          </p:spPr>
          <p:txBody>
            <a:bodyPr wrap="square" rtlCol="0">
              <a:spAutoFit/>
            </a:bodyPr>
            <a:lstStyle/>
            <a:p>
              <a:pPr>
                <a:lnSpc>
                  <a:spcPct val="90000"/>
                </a:lnSpc>
                <a:spcBef>
                  <a:spcPts val="1000"/>
                </a:spcBef>
              </a:pPr>
              <a:r>
                <a:rPr lang="en-US" altLang="zh-CN" sz="16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2</a:t>
              </a:r>
            </a:p>
          </p:txBody>
        </p:sp>
        <p:sp>
          <p:nvSpPr>
            <p:cNvPr id="101" name="文本框 100"/>
            <p:cNvSpPr txBox="1"/>
            <p:nvPr/>
          </p:nvSpPr>
          <p:spPr>
            <a:xfrm>
              <a:off x="7636668" y="1981128"/>
              <a:ext cx="3935730" cy="929640"/>
            </a:xfrm>
            <a:prstGeom prst="rect">
              <a:avLst/>
            </a:prstGeom>
            <a:noFill/>
          </p:spPr>
          <p:txBody>
            <a:bodyPr wrap="square" rtlCol="0">
              <a:spAutoFit/>
            </a:bodyPr>
            <a:lstStyle/>
            <a:p>
              <a:pPr algn="l">
                <a:lnSpc>
                  <a:spcPct val="130000"/>
                </a:lnSpc>
              </a:pP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2022</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年5月10日上午11时许，秦皇岛市抚宁区留守营镇丰满板纸有限公司污水处理车间</a:t>
              </a:r>
              <a:r>
                <a:rPr lang="zh-CN" altLang="en-US" sz="1400" b="1" dirty="0">
                  <a:solidFill>
                    <a:srgbClr val="E85504"/>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3名</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工人不慎坠入污水处理池，经抢救无效死亡。</a:t>
              </a:r>
            </a:p>
          </p:txBody>
        </p:sp>
      </p:grpSp>
      <p:grpSp>
        <p:nvGrpSpPr>
          <p:cNvPr id="102" name="组合 101"/>
          <p:cNvGrpSpPr/>
          <p:nvPr/>
        </p:nvGrpSpPr>
        <p:grpSpPr>
          <a:xfrm>
            <a:off x="7799180" y="2764423"/>
            <a:ext cx="3951605" cy="1837690"/>
            <a:chOff x="7734458" y="3078748"/>
            <a:chExt cx="3951605" cy="1837690"/>
          </a:xfrm>
        </p:grpSpPr>
        <p:sp>
          <p:nvSpPr>
            <p:cNvPr id="103" name="文本框 102"/>
            <p:cNvSpPr txBox="1"/>
            <p:nvPr/>
          </p:nvSpPr>
          <p:spPr>
            <a:xfrm>
              <a:off x="8266457" y="3078748"/>
              <a:ext cx="3063473" cy="312420"/>
            </a:xfrm>
            <a:prstGeom prst="rect">
              <a:avLst/>
            </a:prstGeom>
            <a:noFill/>
          </p:spPr>
          <p:txBody>
            <a:bodyPr wrap="square" rtlCol="0">
              <a:spAutoFit/>
            </a:bodyPr>
            <a:lstStyle/>
            <a:p>
              <a:pPr>
                <a:lnSpc>
                  <a:spcPct val="90000"/>
                </a:lnSpc>
                <a:spcBef>
                  <a:spcPts val="1000"/>
                </a:spcBef>
              </a:pPr>
              <a:r>
                <a:rPr lang="en-US" altLang="zh-CN" sz="16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4</a:t>
              </a:r>
            </a:p>
          </p:txBody>
        </p:sp>
        <p:sp>
          <p:nvSpPr>
            <p:cNvPr id="104" name="文本框 103"/>
            <p:cNvSpPr txBox="1"/>
            <p:nvPr/>
          </p:nvSpPr>
          <p:spPr>
            <a:xfrm>
              <a:off x="7734458" y="3706763"/>
              <a:ext cx="3951605" cy="1209675"/>
            </a:xfrm>
            <a:prstGeom prst="rect">
              <a:avLst/>
            </a:prstGeom>
            <a:noFill/>
          </p:spPr>
          <p:txBody>
            <a:bodyPr wrap="square" rtlCol="0">
              <a:spAutoFit/>
            </a:bodyPr>
            <a:lstStyle/>
            <a:p>
              <a:pPr algn="l">
                <a:lnSpc>
                  <a:spcPct val="130000"/>
                </a:lnSpc>
              </a:pP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2022</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年4月24日20时左右，安徽六安市舒城县干汊河镇文信羽毛厂3名工作人员在对羽毛调节池进行清淤作业时，其中1人不慎坠入池中，另外2人进入池中施救亦遇险。共造成</a:t>
              </a:r>
              <a:r>
                <a:rPr lang="zh-CN" altLang="en-US" sz="1400" b="1" dirty="0">
                  <a:solidFill>
                    <a:srgbClr val="E85504"/>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3人</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死亡。</a:t>
              </a:r>
            </a:p>
          </p:txBody>
        </p:sp>
      </p:grpSp>
      <p:grpSp>
        <p:nvGrpSpPr>
          <p:cNvPr id="105" name="组合 104"/>
          <p:cNvGrpSpPr/>
          <p:nvPr/>
        </p:nvGrpSpPr>
        <p:grpSpPr>
          <a:xfrm>
            <a:off x="7625190" y="4842771"/>
            <a:ext cx="4011930" cy="1522095"/>
            <a:chOff x="7564278" y="4814831"/>
            <a:chExt cx="4011930" cy="1522095"/>
          </a:xfrm>
        </p:grpSpPr>
        <p:sp>
          <p:nvSpPr>
            <p:cNvPr id="106" name="文本框 105"/>
            <p:cNvSpPr txBox="1"/>
            <p:nvPr/>
          </p:nvSpPr>
          <p:spPr>
            <a:xfrm>
              <a:off x="8266457" y="4814831"/>
              <a:ext cx="3063473" cy="312420"/>
            </a:xfrm>
            <a:prstGeom prst="rect">
              <a:avLst/>
            </a:prstGeom>
            <a:noFill/>
          </p:spPr>
          <p:txBody>
            <a:bodyPr wrap="square" rtlCol="0">
              <a:spAutoFit/>
            </a:bodyPr>
            <a:lstStyle/>
            <a:p>
              <a:pPr>
                <a:lnSpc>
                  <a:spcPct val="90000"/>
                </a:lnSpc>
                <a:spcBef>
                  <a:spcPts val="1000"/>
                </a:spcBef>
              </a:pPr>
              <a:r>
                <a:rPr lang="en-US" altLang="zh-CN" sz="16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6</a:t>
              </a:r>
            </a:p>
          </p:txBody>
        </p:sp>
        <p:sp>
          <p:nvSpPr>
            <p:cNvPr id="107" name="文本框 106"/>
            <p:cNvSpPr txBox="1"/>
            <p:nvPr/>
          </p:nvSpPr>
          <p:spPr>
            <a:xfrm>
              <a:off x="7564278" y="5407286"/>
              <a:ext cx="4011930" cy="929640"/>
            </a:xfrm>
            <a:prstGeom prst="rect">
              <a:avLst/>
            </a:prstGeom>
            <a:noFill/>
          </p:spPr>
          <p:txBody>
            <a:bodyPr wrap="square" rtlCol="0">
              <a:spAutoFit/>
            </a:bodyPr>
            <a:lstStyle/>
            <a:p>
              <a:pPr algn="l">
                <a:lnSpc>
                  <a:spcPct val="130000"/>
                </a:lnSpc>
              </a:pPr>
              <a:r>
                <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2022</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年2月15日晚，东莞市一纸业公司发生气体中毒事故，9名工人在一污水调节池内被困。经送院全力救治，</a:t>
              </a:r>
              <a:r>
                <a:rPr lang="zh-CN" altLang="en-US" sz="1400" b="1" dirty="0">
                  <a:solidFill>
                    <a:srgbClr val="E85504"/>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7名</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sym typeface="Noto Serif CJK SC" panose="02020400000000000000" pitchFamily="18" charset="-122"/>
                </a:rPr>
                <a:t>工人抢救无效死亡。</a:t>
              </a:r>
            </a:p>
          </p:txBody>
        </p:sp>
      </p:grpSp>
      <p:sp>
        <p:nvSpPr>
          <p:cNvPr id="108" name="文本框 107"/>
          <p:cNvSpPr txBox="1"/>
          <p:nvPr/>
        </p:nvSpPr>
        <p:spPr>
          <a:xfrm>
            <a:off x="5217754" y="3032170"/>
            <a:ext cx="1797134" cy="773430"/>
          </a:xfrm>
          <a:prstGeom prst="rect">
            <a:avLst/>
          </a:prstGeom>
          <a:noFill/>
        </p:spPr>
        <p:txBody>
          <a:bodyPr wrap="square" rtlCol="0">
            <a:spAutoFit/>
          </a:bodyPr>
          <a:lstStyle/>
          <a:p>
            <a:pPr algn="ctr">
              <a:lnSpc>
                <a:spcPct val="90000"/>
              </a:lnSpc>
              <a:spcBef>
                <a:spcPts val="1000"/>
              </a:spcBef>
            </a:pPr>
            <a:r>
              <a:rPr lang="zh-CN" altLang="en-US" sz="20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近期</a:t>
            </a:r>
          </a:p>
          <a:p>
            <a:pPr algn="ctr">
              <a:lnSpc>
                <a:spcPct val="90000"/>
              </a:lnSpc>
              <a:spcBef>
                <a:spcPts val="1000"/>
              </a:spcBef>
            </a:pPr>
            <a:r>
              <a:rPr lang="zh-CN" altLang="en-US" sz="2000" b="1" dirty="0">
                <a:solidFill>
                  <a:srgbClr val="E85504"/>
                </a:solidFill>
                <a:latin typeface="微软雅黑" panose="020B0503020204020204" pitchFamily="34" charset="-122"/>
                <a:ea typeface="微软雅黑" panose="020B0503020204020204" pitchFamily="34" charset="-122"/>
                <a:sym typeface="Noto Serif CJK SC" panose="02020400000000000000" pitchFamily="18" charset="-122"/>
              </a:rPr>
              <a:t>事故</a:t>
            </a:r>
          </a:p>
        </p:txBody>
      </p:sp>
      <p:sp>
        <p:nvSpPr>
          <p:cNvPr id="34" name="TextBox 33"/>
          <p:cNvSpPr txBox="1"/>
          <p:nvPr/>
        </p:nvSpPr>
        <p:spPr>
          <a:xfrm>
            <a:off x="5080" y="284417"/>
            <a:ext cx="7047186" cy="583565"/>
          </a:xfrm>
          <a:prstGeom prst="rect">
            <a:avLst/>
          </a:prstGeom>
          <a:noFill/>
        </p:spPr>
        <p:txBody>
          <a:bodyPr wrap="square" rtlCol="0">
            <a:spAutoFit/>
          </a:bodyPr>
          <a:lstStyle/>
          <a:p>
            <a:pPr algn="ctr"/>
            <a:r>
              <a:rPr lang="zh-CN" altLang="en-US" sz="3200" b="1" kern="0" dirty="0">
                <a:latin typeface="微软雅黑" panose="020B0503020204020204" pitchFamily="34" charset="-122"/>
                <a:ea typeface="微软雅黑" panose="020B0503020204020204" pitchFamily="34" charset="-122"/>
                <a:cs typeface="宋体" panose="02010600030101010101" pitchFamily="2" charset="-122"/>
              </a:rPr>
              <a:t>近期有限空间作业事故</a:t>
            </a:r>
          </a:p>
        </p:txBody>
      </p:sp>
      <p:sp>
        <p:nvSpPr>
          <p:cNvPr id="39"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0"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250" fill="hold"/>
                                        <p:tgtEl>
                                          <p:spTgt spid="43"/>
                                        </p:tgtEl>
                                        <p:attrNameLst>
                                          <p:attrName>ppt_x</p:attrName>
                                        </p:attrNameLst>
                                      </p:cBhvr>
                                      <p:tavLst>
                                        <p:tav tm="0">
                                          <p:val>
                                            <p:strVal val="1+#ppt_w/2"/>
                                          </p:val>
                                        </p:tav>
                                        <p:tav tm="100000">
                                          <p:val>
                                            <p:strVal val="#ppt_x"/>
                                          </p:val>
                                        </p:tav>
                                      </p:tavLst>
                                    </p:anim>
                                    <p:anim calcmode="lin" valueType="num">
                                      <p:cBhvr additive="base">
                                        <p:cTn id="8" dur="250" fill="hold"/>
                                        <p:tgtEl>
                                          <p:spTgt spid="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250" fill="hold"/>
                                        <p:tgtEl>
                                          <p:spTgt spid="47"/>
                                        </p:tgtEl>
                                        <p:attrNameLst>
                                          <p:attrName>ppt_x</p:attrName>
                                        </p:attrNameLst>
                                      </p:cBhvr>
                                      <p:tavLst>
                                        <p:tav tm="0">
                                          <p:val>
                                            <p:strVal val="0-#ppt_w/2"/>
                                          </p:val>
                                        </p:tav>
                                        <p:tav tm="100000">
                                          <p:val>
                                            <p:strVal val="#ppt_x"/>
                                          </p:val>
                                        </p:tav>
                                      </p:tavLst>
                                    </p:anim>
                                    <p:anim calcmode="lin" valueType="num">
                                      <p:cBhvr additive="base">
                                        <p:cTn id="12" dur="250" fill="hold"/>
                                        <p:tgtEl>
                                          <p:spTgt spid="47"/>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108"/>
                                        </p:tgtEl>
                                        <p:attrNameLst>
                                          <p:attrName>style.visibility</p:attrName>
                                        </p:attrNameLst>
                                      </p:cBhvr>
                                      <p:to>
                                        <p:strVal val="visible"/>
                                      </p:to>
                                    </p:set>
                                    <p:anim calcmode="lin" valueType="num">
                                      <p:cBhvr>
                                        <p:cTn id="16" dur="500" fill="hold"/>
                                        <p:tgtEl>
                                          <p:spTgt spid="108"/>
                                        </p:tgtEl>
                                        <p:attrNameLst>
                                          <p:attrName>ppt_w</p:attrName>
                                        </p:attrNameLst>
                                      </p:cBhvr>
                                      <p:tavLst>
                                        <p:tav tm="0">
                                          <p:val>
                                            <p:fltVal val="0"/>
                                          </p:val>
                                        </p:tav>
                                        <p:tav tm="100000">
                                          <p:val>
                                            <p:strVal val="#ppt_w"/>
                                          </p:val>
                                        </p:tav>
                                      </p:tavLst>
                                    </p:anim>
                                    <p:anim calcmode="lin" valueType="num">
                                      <p:cBhvr>
                                        <p:cTn id="17" dur="500" fill="hold"/>
                                        <p:tgtEl>
                                          <p:spTgt spid="108"/>
                                        </p:tgtEl>
                                        <p:attrNameLst>
                                          <p:attrName>ppt_h</p:attrName>
                                        </p:attrNameLst>
                                      </p:cBhvr>
                                      <p:tavLst>
                                        <p:tav tm="0">
                                          <p:val>
                                            <p:fltVal val="0"/>
                                          </p:val>
                                        </p:tav>
                                        <p:tav tm="100000">
                                          <p:val>
                                            <p:strVal val="#ppt_h"/>
                                          </p:val>
                                        </p:tav>
                                      </p:tavLst>
                                    </p:anim>
                                    <p:animEffect transition="in" filter="fade">
                                      <p:cBhvr>
                                        <p:cTn id="18" dur="500"/>
                                        <p:tgtEl>
                                          <p:spTgt spid="108"/>
                                        </p:tgtEl>
                                      </p:cBhvr>
                                    </p:animEffect>
                                  </p:childTnLst>
                                </p:cTn>
                              </p:par>
                            </p:childTnLst>
                          </p:cTn>
                        </p:par>
                        <p:par>
                          <p:cTn id="19" fill="hold">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Effect transition="in" filter="wipe(right)">
                                      <p:cBhvr>
                                        <p:cTn id="22" dur="500"/>
                                        <p:tgtEl>
                                          <p:spTgt spid="54"/>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500"/>
                                        <p:tgtEl>
                                          <p:spTgt spid="57"/>
                                        </p:tgtEl>
                                      </p:cBhvr>
                                    </p:animEffect>
                                  </p:childTnLst>
                                </p:cTn>
                              </p:par>
                              <p:par>
                                <p:cTn id="26" presetID="1" presetClass="entr" presetSubtype="0" fill="hold" nodeType="withEffect">
                                  <p:stCondLst>
                                    <p:cond delay="250"/>
                                  </p:stCondLst>
                                  <p:childTnLst>
                                    <p:set>
                                      <p:cBhvr>
                                        <p:cTn id="27" dur="1" fill="hold">
                                          <p:stCondLst>
                                            <p:cond delay="0"/>
                                          </p:stCondLst>
                                        </p:cTn>
                                        <p:tgtEl>
                                          <p:spTgt spid="90"/>
                                        </p:tgtEl>
                                        <p:attrNameLst>
                                          <p:attrName>style.visibility</p:attrName>
                                        </p:attrNameLst>
                                      </p:cBhvr>
                                      <p:to>
                                        <p:strVal val="visible"/>
                                      </p:to>
                                    </p:set>
                                  </p:childTnLst>
                                </p:cTn>
                              </p:par>
                              <p:par>
                                <p:cTn id="28" presetID="26" presetClass="emph" presetSubtype="0" fill="hold" nodeType="withEffect">
                                  <p:stCondLst>
                                    <p:cond delay="250"/>
                                  </p:stCondLst>
                                  <p:childTnLst>
                                    <p:animEffect transition="out" filter="fade">
                                      <p:cBhvr>
                                        <p:cTn id="29" dur="500" tmFilter="0, 0; .2, .5; .8, .5; 1, 0"/>
                                        <p:tgtEl>
                                          <p:spTgt spid="90"/>
                                        </p:tgtEl>
                                      </p:cBhvr>
                                    </p:animEffect>
                                    <p:animScale>
                                      <p:cBhvr>
                                        <p:cTn id="30" dur="250" autoRev="1" fill="hold"/>
                                        <p:tgtEl>
                                          <p:spTgt spid="90"/>
                                        </p:tgtEl>
                                      </p:cBhvr>
                                      <p:by x="105000" y="105000"/>
                                    </p:animScale>
                                  </p:childTnLst>
                                </p:cTn>
                              </p:par>
                              <p:par>
                                <p:cTn id="31" presetID="1" presetClass="entr" presetSubtype="0" fill="hold" nodeType="withEffect">
                                  <p:stCondLst>
                                    <p:cond delay="250"/>
                                  </p:stCondLst>
                                  <p:childTnLst>
                                    <p:set>
                                      <p:cBhvr>
                                        <p:cTn id="32" dur="1" fill="hold">
                                          <p:stCondLst>
                                            <p:cond delay="0"/>
                                          </p:stCondLst>
                                        </p:cTn>
                                        <p:tgtEl>
                                          <p:spTgt spid="99"/>
                                        </p:tgtEl>
                                        <p:attrNameLst>
                                          <p:attrName>style.visibility</p:attrName>
                                        </p:attrNameLst>
                                      </p:cBhvr>
                                      <p:to>
                                        <p:strVal val="visible"/>
                                      </p:to>
                                    </p:set>
                                  </p:childTnLst>
                                </p:cTn>
                              </p:par>
                              <p:par>
                                <p:cTn id="33" presetID="26" presetClass="emph" presetSubtype="0" fill="hold" nodeType="withEffect">
                                  <p:stCondLst>
                                    <p:cond delay="250"/>
                                  </p:stCondLst>
                                  <p:childTnLst>
                                    <p:animEffect transition="out" filter="fade">
                                      <p:cBhvr>
                                        <p:cTn id="34" dur="500" tmFilter="0, 0; .2, .5; .8, .5; 1, 0"/>
                                        <p:tgtEl>
                                          <p:spTgt spid="99"/>
                                        </p:tgtEl>
                                      </p:cBhvr>
                                    </p:animEffect>
                                    <p:animScale>
                                      <p:cBhvr>
                                        <p:cTn id="35" dur="250" autoRev="1" fill="hold"/>
                                        <p:tgtEl>
                                          <p:spTgt spid="99"/>
                                        </p:tgtEl>
                                      </p:cBhvr>
                                      <p:by x="105000" y="105000"/>
                                    </p:animScale>
                                  </p:childTnLst>
                                </p:cTn>
                              </p:par>
                            </p:childTnLst>
                          </p:cTn>
                        </p:par>
                        <p:par>
                          <p:cTn id="36" fill="hold">
                            <p:stCondLst>
                              <p:cond delay="1500"/>
                            </p:stCondLst>
                            <p:childTnLst>
                              <p:par>
                                <p:cTn id="37" presetID="22" presetClass="entr" presetSubtype="2" fill="hold" nodeType="afterEffect">
                                  <p:stCondLst>
                                    <p:cond delay="0"/>
                                  </p:stCondLst>
                                  <p:childTnLst>
                                    <p:set>
                                      <p:cBhvr>
                                        <p:cTn id="38" dur="1" fill="hold">
                                          <p:stCondLst>
                                            <p:cond delay="0"/>
                                          </p:stCondLst>
                                        </p:cTn>
                                        <p:tgtEl>
                                          <p:spTgt spid="53"/>
                                        </p:tgtEl>
                                        <p:attrNameLst>
                                          <p:attrName>style.visibility</p:attrName>
                                        </p:attrNameLst>
                                      </p:cBhvr>
                                      <p:to>
                                        <p:strVal val="visible"/>
                                      </p:to>
                                    </p:set>
                                    <p:animEffect transition="in" filter="wipe(right)">
                                      <p:cBhvr>
                                        <p:cTn id="39" dur="500"/>
                                        <p:tgtEl>
                                          <p:spTgt spid="53"/>
                                        </p:tgtEl>
                                      </p:cBhvr>
                                    </p:animEffect>
                                  </p:childTnLst>
                                </p:cTn>
                              </p:par>
                              <p:par>
                                <p:cTn id="40" presetID="22" presetClass="entr" presetSubtype="8"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left)">
                                      <p:cBhvr>
                                        <p:cTn id="42" dur="500"/>
                                        <p:tgtEl>
                                          <p:spTgt spid="56"/>
                                        </p:tgtEl>
                                      </p:cBhvr>
                                    </p:animEffect>
                                  </p:childTnLst>
                                </p:cTn>
                              </p:par>
                              <p:par>
                                <p:cTn id="43" presetID="1" presetClass="entr" presetSubtype="0" fill="hold" nodeType="withEffect">
                                  <p:stCondLst>
                                    <p:cond delay="250"/>
                                  </p:stCondLst>
                                  <p:childTnLst>
                                    <p:set>
                                      <p:cBhvr>
                                        <p:cTn id="44" dur="1" fill="hold">
                                          <p:stCondLst>
                                            <p:cond delay="0"/>
                                          </p:stCondLst>
                                        </p:cTn>
                                        <p:tgtEl>
                                          <p:spTgt spid="93"/>
                                        </p:tgtEl>
                                        <p:attrNameLst>
                                          <p:attrName>style.visibility</p:attrName>
                                        </p:attrNameLst>
                                      </p:cBhvr>
                                      <p:to>
                                        <p:strVal val="visible"/>
                                      </p:to>
                                    </p:set>
                                  </p:childTnLst>
                                </p:cTn>
                              </p:par>
                              <p:par>
                                <p:cTn id="45" presetID="26" presetClass="emph" presetSubtype="0" fill="hold" nodeType="withEffect">
                                  <p:stCondLst>
                                    <p:cond delay="250"/>
                                  </p:stCondLst>
                                  <p:childTnLst>
                                    <p:animEffect transition="out" filter="fade">
                                      <p:cBhvr>
                                        <p:cTn id="46" dur="500" tmFilter="0, 0; .2, .5; .8, .5; 1, 0"/>
                                        <p:tgtEl>
                                          <p:spTgt spid="93"/>
                                        </p:tgtEl>
                                      </p:cBhvr>
                                    </p:animEffect>
                                    <p:animScale>
                                      <p:cBhvr>
                                        <p:cTn id="47" dur="250" autoRev="1" fill="hold"/>
                                        <p:tgtEl>
                                          <p:spTgt spid="93"/>
                                        </p:tgtEl>
                                      </p:cBhvr>
                                      <p:by x="105000" y="105000"/>
                                    </p:animScale>
                                  </p:childTnLst>
                                </p:cTn>
                              </p:par>
                              <p:par>
                                <p:cTn id="48" presetID="1" presetClass="entr" presetSubtype="0" fill="hold" nodeType="withEffect">
                                  <p:stCondLst>
                                    <p:cond delay="250"/>
                                  </p:stCondLst>
                                  <p:childTnLst>
                                    <p:set>
                                      <p:cBhvr>
                                        <p:cTn id="49" dur="1" fill="hold">
                                          <p:stCondLst>
                                            <p:cond delay="0"/>
                                          </p:stCondLst>
                                        </p:cTn>
                                        <p:tgtEl>
                                          <p:spTgt spid="102"/>
                                        </p:tgtEl>
                                        <p:attrNameLst>
                                          <p:attrName>style.visibility</p:attrName>
                                        </p:attrNameLst>
                                      </p:cBhvr>
                                      <p:to>
                                        <p:strVal val="visible"/>
                                      </p:to>
                                    </p:set>
                                  </p:childTnLst>
                                </p:cTn>
                              </p:par>
                              <p:par>
                                <p:cTn id="50" presetID="26" presetClass="emph" presetSubtype="0" fill="hold" nodeType="withEffect">
                                  <p:stCondLst>
                                    <p:cond delay="250"/>
                                  </p:stCondLst>
                                  <p:childTnLst>
                                    <p:animEffect transition="out" filter="fade">
                                      <p:cBhvr>
                                        <p:cTn id="51" dur="500" tmFilter="0, 0; .2, .5; .8, .5; 1, 0"/>
                                        <p:tgtEl>
                                          <p:spTgt spid="102"/>
                                        </p:tgtEl>
                                      </p:cBhvr>
                                    </p:animEffect>
                                    <p:animScale>
                                      <p:cBhvr>
                                        <p:cTn id="52" dur="250" autoRev="1" fill="hold"/>
                                        <p:tgtEl>
                                          <p:spTgt spid="102"/>
                                        </p:tgtEl>
                                      </p:cBhvr>
                                      <p:by x="105000" y="105000"/>
                                    </p:animScale>
                                  </p:childTnLst>
                                </p:cTn>
                              </p:par>
                            </p:childTnLst>
                          </p:cTn>
                        </p:par>
                        <p:par>
                          <p:cTn id="53" fill="hold">
                            <p:stCondLst>
                              <p:cond delay="2000"/>
                            </p:stCondLst>
                            <p:childTnLst>
                              <p:par>
                                <p:cTn id="54" presetID="22" presetClass="entr" presetSubtype="2" fill="hold" grpId="0" nodeType="afterEffect">
                                  <p:stCondLst>
                                    <p:cond delay="0"/>
                                  </p:stCondLst>
                                  <p:childTnLst>
                                    <p:set>
                                      <p:cBhvr>
                                        <p:cTn id="55" dur="1" fill="hold">
                                          <p:stCondLst>
                                            <p:cond delay="0"/>
                                          </p:stCondLst>
                                        </p:cTn>
                                        <p:tgtEl>
                                          <p:spTgt spid="55"/>
                                        </p:tgtEl>
                                        <p:attrNameLst>
                                          <p:attrName>style.visibility</p:attrName>
                                        </p:attrNameLst>
                                      </p:cBhvr>
                                      <p:to>
                                        <p:strVal val="visible"/>
                                      </p:to>
                                    </p:set>
                                    <p:animEffect transition="in" filter="wipe(right)">
                                      <p:cBhvr>
                                        <p:cTn id="56" dur="500"/>
                                        <p:tgtEl>
                                          <p:spTgt spid="5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wipe(left)">
                                      <p:cBhvr>
                                        <p:cTn id="59" dur="500"/>
                                        <p:tgtEl>
                                          <p:spTgt spid="89"/>
                                        </p:tgtEl>
                                      </p:cBhvr>
                                    </p:animEffect>
                                  </p:childTnLst>
                                </p:cTn>
                              </p:par>
                              <p:par>
                                <p:cTn id="60" presetID="1" presetClass="entr" presetSubtype="0" fill="hold" nodeType="withEffect">
                                  <p:stCondLst>
                                    <p:cond delay="250"/>
                                  </p:stCondLst>
                                  <p:childTnLst>
                                    <p:set>
                                      <p:cBhvr>
                                        <p:cTn id="61" dur="1" fill="hold">
                                          <p:stCondLst>
                                            <p:cond delay="0"/>
                                          </p:stCondLst>
                                        </p:cTn>
                                        <p:tgtEl>
                                          <p:spTgt spid="96"/>
                                        </p:tgtEl>
                                        <p:attrNameLst>
                                          <p:attrName>style.visibility</p:attrName>
                                        </p:attrNameLst>
                                      </p:cBhvr>
                                      <p:to>
                                        <p:strVal val="visible"/>
                                      </p:to>
                                    </p:set>
                                  </p:childTnLst>
                                </p:cTn>
                              </p:par>
                              <p:par>
                                <p:cTn id="62" presetID="26" presetClass="emph" presetSubtype="0" fill="hold" nodeType="withEffect">
                                  <p:stCondLst>
                                    <p:cond delay="250"/>
                                  </p:stCondLst>
                                  <p:childTnLst>
                                    <p:animEffect transition="out" filter="fade">
                                      <p:cBhvr>
                                        <p:cTn id="63" dur="500" tmFilter="0, 0; .2, .5; .8, .5; 1, 0"/>
                                        <p:tgtEl>
                                          <p:spTgt spid="96"/>
                                        </p:tgtEl>
                                      </p:cBhvr>
                                    </p:animEffect>
                                    <p:animScale>
                                      <p:cBhvr>
                                        <p:cTn id="64" dur="250" autoRev="1" fill="hold"/>
                                        <p:tgtEl>
                                          <p:spTgt spid="96"/>
                                        </p:tgtEl>
                                      </p:cBhvr>
                                      <p:by x="105000" y="105000"/>
                                    </p:animScale>
                                  </p:childTnLst>
                                </p:cTn>
                              </p:par>
                              <p:par>
                                <p:cTn id="65" presetID="1" presetClass="entr" presetSubtype="0" fill="hold" nodeType="withEffect">
                                  <p:stCondLst>
                                    <p:cond delay="250"/>
                                  </p:stCondLst>
                                  <p:childTnLst>
                                    <p:set>
                                      <p:cBhvr>
                                        <p:cTn id="66" dur="1" fill="hold">
                                          <p:stCondLst>
                                            <p:cond delay="0"/>
                                          </p:stCondLst>
                                        </p:cTn>
                                        <p:tgtEl>
                                          <p:spTgt spid="105"/>
                                        </p:tgtEl>
                                        <p:attrNameLst>
                                          <p:attrName>style.visibility</p:attrName>
                                        </p:attrNameLst>
                                      </p:cBhvr>
                                      <p:to>
                                        <p:strVal val="visible"/>
                                      </p:to>
                                    </p:set>
                                  </p:childTnLst>
                                </p:cTn>
                              </p:par>
                              <p:par>
                                <p:cTn id="67" presetID="26" presetClass="emph" presetSubtype="0" fill="hold" nodeType="withEffect">
                                  <p:stCondLst>
                                    <p:cond delay="250"/>
                                  </p:stCondLst>
                                  <p:childTnLst>
                                    <p:animEffect transition="out" filter="fade">
                                      <p:cBhvr>
                                        <p:cTn id="68" dur="500" tmFilter="0, 0; .2, .5; .8, .5; 1, 0"/>
                                        <p:tgtEl>
                                          <p:spTgt spid="105"/>
                                        </p:tgtEl>
                                      </p:cBhvr>
                                    </p:animEffect>
                                    <p:animScale>
                                      <p:cBhvr>
                                        <p:cTn id="69" dur="250" autoRev="1" fill="hold"/>
                                        <p:tgtEl>
                                          <p:spTgt spid="105"/>
                                        </p:tgtEl>
                                      </p:cBhvr>
                                      <p:by x="105000" y="105000"/>
                                    </p:animScale>
                                  </p:childTnLst>
                                </p:cTn>
                              </p:par>
                            </p:childTnLst>
                          </p:cTn>
                        </p:par>
                        <p:par>
                          <p:cTn id="70" fill="hold">
                            <p:stCondLst>
                              <p:cond delay="2500"/>
                            </p:stCondLst>
                            <p:childTnLst>
                              <p:par>
                                <p:cTn id="71" presetID="22" presetClass="entr" presetSubtype="8" fill="hold" grpId="0" nodeType="afterEffect">
                                  <p:stCondLst>
                                    <p:cond delay="0"/>
                                  </p:stCondLst>
                                  <p:childTnLst>
                                    <p:set>
                                      <p:cBhvr>
                                        <p:cTn id="72" dur="1" fill="hold">
                                          <p:stCondLst>
                                            <p:cond delay="0"/>
                                          </p:stCondLst>
                                        </p:cTn>
                                        <p:tgtEl>
                                          <p:spTgt spid="39"/>
                                        </p:tgtEl>
                                        <p:attrNameLst>
                                          <p:attrName>style.visibility</p:attrName>
                                        </p:attrNameLst>
                                      </p:cBhvr>
                                      <p:to>
                                        <p:strVal val="visible"/>
                                      </p:to>
                                    </p:set>
                                    <p:animEffect transition="in" filter="wipe(left)">
                                      <p:cBhvr>
                                        <p:cTn id="73" dur="300"/>
                                        <p:tgtEl>
                                          <p:spTgt spid="39"/>
                                        </p:tgtEl>
                                      </p:cBhvr>
                                    </p:animEffect>
                                  </p:childTnLst>
                                </p:cTn>
                              </p:par>
                            </p:childTnLst>
                          </p:cTn>
                        </p:par>
                        <p:par>
                          <p:cTn id="74" fill="hold">
                            <p:stCondLst>
                              <p:cond delay="3000"/>
                            </p:stCondLst>
                            <p:childTnLst>
                              <p:par>
                                <p:cTn id="75" presetID="22" presetClass="entr" presetSubtype="4"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wipe(down)">
                                      <p:cBhvr>
                                        <p:cTn id="77" dur="200"/>
                                        <p:tgtEl>
                                          <p:spTgt spid="40"/>
                                        </p:tgtEl>
                                      </p:cBhvr>
                                    </p:animEffect>
                                  </p:childTnLst>
                                </p:cTn>
                              </p:par>
                            </p:childTnLst>
                          </p:cTn>
                        </p:par>
                        <p:par>
                          <p:cTn id="78" fill="hold">
                            <p:stCondLst>
                              <p:cond delay="3500"/>
                            </p:stCondLst>
                            <p:childTnLst>
                              <p:par>
                                <p:cTn id="79" presetID="22" presetClass="entr" presetSubtype="8" fill="hold" grpId="0" nodeType="afterEffect">
                                  <p:stCondLst>
                                    <p:cond delay="0"/>
                                  </p:stCondLst>
                                  <p:childTnLst>
                                    <p:set>
                                      <p:cBhvr>
                                        <p:cTn id="80" dur="1" fill="hold">
                                          <p:stCondLst>
                                            <p:cond delay="0"/>
                                          </p:stCondLst>
                                        </p:cTn>
                                        <p:tgtEl>
                                          <p:spTgt spid="2"/>
                                        </p:tgtEl>
                                        <p:attrNameLst>
                                          <p:attrName>style.visibility</p:attrName>
                                        </p:attrNameLst>
                                      </p:cBhvr>
                                      <p:to>
                                        <p:strVal val="visible"/>
                                      </p:to>
                                    </p:set>
                                    <p:animEffect transition="in" filter="wipe(left)">
                                      <p:cBhvr>
                                        <p:cTn id="81" dur="300"/>
                                        <p:tgtEl>
                                          <p:spTgt spid="2"/>
                                        </p:tgtEl>
                                      </p:cBhvr>
                                    </p:animEffect>
                                  </p:childTnLst>
                                </p:cTn>
                              </p:par>
                            </p:childTnLst>
                          </p:cTn>
                        </p:par>
                        <p:par>
                          <p:cTn id="82" fill="hold">
                            <p:stCondLst>
                              <p:cond delay="4000"/>
                            </p:stCondLst>
                            <p:childTnLst>
                              <p:par>
                                <p:cTn id="83" presetID="31" presetClass="entr" presetSubtype="0" fill="hold" grpId="0" nodeType="afterEffect">
                                  <p:stCondLst>
                                    <p:cond delay="0"/>
                                  </p:stCondLst>
                                  <p:childTnLst>
                                    <p:set>
                                      <p:cBhvr>
                                        <p:cTn id="84" dur="1" fill="hold">
                                          <p:stCondLst>
                                            <p:cond delay="0"/>
                                          </p:stCondLst>
                                        </p:cTn>
                                        <p:tgtEl>
                                          <p:spTgt spid="3"/>
                                        </p:tgtEl>
                                        <p:attrNameLst>
                                          <p:attrName>style.visibility</p:attrName>
                                        </p:attrNameLst>
                                      </p:cBhvr>
                                      <p:to>
                                        <p:strVal val="visible"/>
                                      </p:to>
                                    </p:set>
                                    <p:anim calcmode="lin" valueType="num">
                                      <p:cBhvr>
                                        <p:cTn id="85" dur="300" fill="hold"/>
                                        <p:tgtEl>
                                          <p:spTgt spid="3"/>
                                        </p:tgtEl>
                                        <p:attrNameLst>
                                          <p:attrName>ppt_w</p:attrName>
                                        </p:attrNameLst>
                                      </p:cBhvr>
                                      <p:tavLst>
                                        <p:tav tm="0">
                                          <p:val>
                                            <p:fltVal val="0"/>
                                          </p:val>
                                        </p:tav>
                                        <p:tav tm="100000">
                                          <p:val>
                                            <p:strVal val="#ppt_w"/>
                                          </p:val>
                                        </p:tav>
                                      </p:tavLst>
                                    </p:anim>
                                    <p:anim calcmode="lin" valueType="num">
                                      <p:cBhvr>
                                        <p:cTn id="86" dur="300" fill="hold"/>
                                        <p:tgtEl>
                                          <p:spTgt spid="3"/>
                                        </p:tgtEl>
                                        <p:attrNameLst>
                                          <p:attrName>ppt_h</p:attrName>
                                        </p:attrNameLst>
                                      </p:cBhvr>
                                      <p:tavLst>
                                        <p:tav tm="0">
                                          <p:val>
                                            <p:fltVal val="0"/>
                                          </p:val>
                                        </p:tav>
                                        <p:tav tm="100000">
                                          <p:val>
                                            <p:strVal val="#ppt_h"/>
                                          </p:val>
                                        </p:tav>
                                      </p:tavLst>
                                    </p:anim>
                                    <p:anim calcmode="lin" valueType="num">
                                      <p:cBhvr>
                                        <p:cTn id="87" dur="300" fill="hold"/>
                                        <p:tgtEl>
                                          <p:spTgt spid="3"/>
                                        </p:tgtEl>
                                        <p:attrNameLst>
                                          <p:attrName>style.rotation</p:attrName>
                                        </p:attrNameLst>
                                      </p:cBhvr>
                                      <p:tavLst>
                                        <p:tav tm="0">
                                          <p:val>
                                            <p:fltVal val="90"/>
                                          </p:val>
                                        </p:tav>
                                        <p:tav tm="100000">
                                          <p:val>
                                            <p:fltVal val="0"/>
                                          </p:val>
                                        </p:tav>
                                      </p:tavLst>
                                    </p:anim>
                                    <p:animEffect transition="in" filter="fade">
                                      <p:cBhvr>
                                        <p:cTn id="88" dur="3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bldLvl="0" animBg="1"/>
      <p:bldP spid="57" grpId="0" bldLvl="0" animBg="1"/>
      <p:bldP spid="89" grpId="0" bldLvl="0" animBg="1"/>
      <p:bldP spid="108" grpId="0"/>
      <p:bldP spid="39" grpId="0" bldLvl="0" animBg="1"/>
      <p:bldP spid="40" grpId="0" bldLvl="0" animBg="1"/>
      <p:bldP spid="2" grpId="0" bldLvl="0" animBg="1"/>
      <p:bldP spid="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451638" y="958829"/>
            <a:ext cx="2349494" cy="22129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6" name="矩形 15"/>
          <p:cNvSpPr/>
          <p:nvPr/>
        </p:nvSpPr>
        <p:spPr>
          <a:xfrm>
            <a:off x="5293888" y="1815820"/>
            <a:ext cx="2508134" cy="332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7" name="矩形 16"/>
          <p:cNvSpPr/>
          <p:nvPr/>
        </p:nvSpPr>
        <p:spPr>
          <a:xfrm>
            <a:off x="4443932" y="953056"/>
            <a:ext cx="487890" cy="472639"/>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4" name="矩形 23"/>
          <p:cNvSpPr/>
          <p:nvPr/>
        </p:nvSpPr>
        <p:spPr>
          <a:xfrm>
            <a:off x="4750051" y="1294934"/>
            <a:ext cx="2691897" cy="1876425"/>
          </a:xfrm>
          <a:prstGeom prst="rect">
            <a:avLst/>
          </a:prstGeom>
        </p:spPr>
        <p:txBody>
          <a:bodyPr wrap="square">
            <a:spAutoFit/>
          </a:bodyPr>
          <a:lstStyle/>
          <a:p>
            <a:pPr algn="ctr" defTabSz="1218565">
              <a:defRPr/>
            </a:pPr>
            <a:r>
              <a:rPr lang="en-US" altLang="zh-CN"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02</a:t>
            </a:r>
            <a:endParaRPr lang="zh-CN" altLang="en-US"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endParaRPr>
          </a:p>
        </p:txBody>
      </p:sp>
      <p:sp>
        <p:nvSpPr>
          <p:cNvPr id="25" name="矩形 24"/>
          <p:cNvSpPr/>
          <p:nvPr/>
        </p:nvSpPr>
        <p:spPr>
          <a:xfrm>
            <a:off x="5316031" y="2770396"/>
            <a:ext cx="1581651" cy="707758"/>
          </a:xfrm>
          <a:prstGeom prst="rect">
            <a:avLst/>
          </a:prstGeom>
        </p:spPr>
        <p:txBody>
          <a:bodyPr wrap="none">
            <a:spAutoFit/>
            <a:scene3d>
              <a:camera prst="orthographicFront"/>
              <a:lightRig rig="threePt" dir="t"/>
            </a:scene3d>
            <a:sp3d contourW="12700"/>
          </a:bodyPr>
          <a:lstStyle/>
          <a:p>
            <a:pPr algn="r"/>
            <a:r>
              <a:rPr lang="en-US" altLang="zh-CN"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PART</a:t>
            </a:r>
            <a:endParaRPr lang="zh-CN" altLang="en-US"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endParaRPr>
          </a:p>
        </p:txBody>
      </p:sp>
      <p:sp>
        <p:nvSpPr>
          <p:cNvPr id="26" name="矩形 25"/>
          <p:cNvSpPr/>
          <p:nvPr/>
        </p:nvSpPr>
        <p:spPr>
          <a:xfrm>
            <a:off x="3523866" y="3678517"/>
            <a:ext cx="5143726" cy="911225"/>
          </a:xfrm>
          <a:prstGeom prst="rect">
            <a:avLst/>
          </a:prstGeom>
        </p:spPr>
        <p:txBody>
          <a:bodyPr wrap="square">
            <a:spAutoFit/>
          </a:bodyPr>
          <a:lstStyle/>
          <a:p>
            <a:pPr lvl="0" algn="ctr"/>
            <a:r>
              <a:rPr lang="zh-CN" altLang="en-US" sz="5325" b="1" kern="0" dirty="0">
                <a:solidFill>
                  <a:srgbClr val="203864"/>
                </a:solidFill>
                <a:latin typeface="微软雅黑" panose="020B0503020204020204" pitchFamily="34" charset="-122"/>
                <a:ea typeface="微软雅黑" panose="020B0503020204020204" pitchFamily="34" charset="-122"/>
                <a:cs typeface="+mn-ea"/>
                <a:sym typeface="+mn-ea"/>
              </a:rPr>
              <a:t>作业概述</a:t>
            </a:r>
          </a:p>
        </p:txBody>
      </p:sp>
      <p:sp>
        <p:nvSpPr>
          <p:cNvPr id="2" name="矩形 1"/>
          <p:cNvSpPr/>
          <p:nvPr/>
        </p:nvSpPr>
        <p:spPr>
          <a:xfrm>
            <a:off x="0" y="6311900"/>
            <a:ext cx="12192000" cy="54610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76876" y="436407"/>
            <a:ext cx="4009526" cy="420821"/>
          </a:xfrm>
          <a:prstGeom prst="rect">
            <a:avLst/>
          </a:prstGeom>
        </p:spPr>
        <p:txBody>
          <a:bodyPr wrap="square">
            <a:spAutoFit/>
          </a:bodyPr>
          <a:lstStyle/>
          <a:p>
            <a:pP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什么是有限空间？</a:t>
            </a:r>
            <a:endParaRPr lang="zh-CN" altLang="zh-CN" sz="32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矩形 7"/>
          <p:cNvSpPr/>
          <p:nvPr/>
        </p:nvSpPr>
        <p:spPr>
          <a:xfrm>
            <a:off x="840368" y="2459614"/>
            <a:ext cx="6206183" cy="2862322"/>
          </a:xfrm>
          <a:prstGeom prst="rect">
            <a:avLst/>
          </a:prstGeom>
        </p:spPr>
        <p:txBody>
          <a:bodyPr wrap="square">
            <a:spAutoFit/>
          </a:bodyPr>
          <a:lstStyle/>
          <a:p>
            <a:pPr algn="just">
              <a:lnSpc>
                <a:spcPct val="150000"/>
              </a:lnSpc>
            </a:pPr>
            <a:r>
              <a:rPr lang="en-US" altLang="zh-CN" sz="2000" b="1" kern="0" dirty="0">
                <a:solidFill>
                  <a:srgbClr val="3E3E3E"/>
                </a:solidFill>
                <a:effectLst/>
                <a:latin typeface="微软雅黑" panose="020B0503020204020204" pitchFamily="34" charset="-122"/>
                <a:ea typeface="微软雅黑" panose="020B0503020204020204" pitchFamily="34" charset="-122"/>
                <a:cs typeface="宋体" panose="02010600030101010101" pitchFamily="2" charset="-122"/>
              </a:rPr>
              <a:t>       </a:t>
            </a:r>
            <a:r>
              <a:rPr lang="en-US" altLang="zh-CN" sz="2400" b="1" kern="0" dirty="0">
                <a:solidFill>
                  <a:srgbClr val="3E3E3E"/>
                </a:solidFill>
                <a:effectLst/>
                <a:latin typeface="微软雅黑" panose="020B0503020204020204" pitchFamily="34" charset="-122"/>
                <a:ea typeface="微软雅黑" panose="020B0503020204020204" pitchFamily="34" charset="-122"/>
                <a:cs typeface="宋体" panose="02010600030101010101" pitchFamily="2" charset="-122"/>
              </a:rPr>
              <a:t>  </a:t>
            </a:r>
            <a:r>
              <a:rPr lang="zh-CN" altLang="zh-CN"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有</a:t>
            </a:r>
            <a:r>
              <a:rPr lang="zh-CN" altLang="zh-CN" sz="2400" b="1" kern="0" dirty="0">
                <a:solidFill>
                  <a:schemeClr val="accent2"/>
                </a:solidFill>
                <a:effectLst/>
                <a:latin typeface="微软雅黑" panose="020B0503020204020204" pitchFamily="34" charset="-122"/>
                <a:ea typeface="微软雅黑" panose="020B0503020204020204" pitchFamily="34" charset="-122"/>
                <a:cs typeface="宋体" panose="02010600030101010101" pitchFamily="2" charset="-122"/>
              </a:rPr>
              <a:t>限空间</a:t>
            </a:r>
            <a:r>
              <a:rPr lang="zh-CN" altLang="zh-CN" sz="2400" kern="0" dirty="0">
                <a:solidFill>
                  <a:srgbClr val="3E3E3E"/>
                </a:solidFill>
                <a:effectLst/>
                <a:latin typeface="微软雅黑" panose="020B0503020204020204" pitchFamily="34" charset="-122"/>
                <a:ea typeface="微软雅黑" panose="020B0503020204020204" pitchFamily="34" charset="-122"/>
                <a:cs typeface="宋体" panose="02010600030101010101" pitchFamily="2" charset="-122"/>
              </a:rPr>
              <a:t>，</a:t>
            </a:r>
            <a:r>
              <a:rPr lang="zh-CN" altLang="zh-CN" sz="2400" kern="0" dirty="0">
                <a:effectLst/>
                <a:latin typeface="微软雅黑" panose="020B0503020204020204" pitchFamily="34" charset="-122"/>
                <a:ea typeface="微软雅黑" panose="020B0503020204020204" pitchFamily="34" charset="-122"/>
                <a:cs typeface="宋体" panose="02010600030101010101" pitchFamily="2" charset="-122"/>
              </a:rPr>
              <a:t>是指</a:t>
            </a:r>
            <a:r>
              <a:rPr lang="zh-CN" altLang="zh-CN"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封闭</a:t>
            </a:r>
            <a:r>
              <a:rPr lang="zh-CN" altLang="zh-CN" sz="2400" kern="0" dirty="0">
                <a:effectLst/>
                <a:latin typeface="微软雅黑" panose="020B0503020204020204" pitchFamily="34" charset="-122"/>
                <a:ea typeface="微软雅黑" panose="020B0503020204020204" pitchFamily="34" charset="-122"/>
                <a:cs typeface="宋体" panose="02010600030101010101" pitchFamily="2" charset="-122"/>
              </a:rPr>
              <a:t>或者</a:t>
            </a:r>
            <a:r>
              <a:rPr lang="zh-CN" altLang="zh-CN" sz="2400" b="1" kern="0" dirty="0">
                <a:solidFill>
                  <a:schemeClr val="accent2"/>
                </a:solidFill>
                <a:latin typeface="微软雅黑" panose="020B0503020204020204" pitchFamily="34" charset="-122"/>
                <a:ea typeface="微软雅黑" panose="020B0503020204020204" pitchFamily="34" charset="-122"/>
                <a:cs typeface="宋体" panose="02010600030101010101" pitchFamily="2" charset="-122"/>
              </a:rPr>
              <a:t>部分封闭</a:t>
            </a:r>
            <a:r>
              <a:rPr lang="zh-CN" altLang="zh-CN" sz="2400" kern="0" dirty="0">
                <a:effectLst/>
                <a:latin typeface="微软雅黑" panose="020B0503020204020204" pitchFamily="34" charset="-122"/>
                <a:ea typeface="微软雅黑" panose="020B0503020204020204" pitchFamily="34" charset="-122"/>
                <a:cs typeface="宋体" panose="02010600030101010101" pitchFamily="2" charset="-122"/>
              </a:rPr>
              <a:t>，与外界相对隔离，出入口较为狭窄，作业人员不能长时间在内工作，自然通风不良，易造成有毒有害、易燃易爆物质积聚或者氧含量不足的空间。</a:t>
            </a:r>
            <a:endParaRPr lang="zh-CN" altLang="zh-CN" sz="24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5" name="图片 14"/>
          <p:cNvPicPr>
            <a:picLocks noChangeAspect="1"/>
          </p:cNvPicPr>
          <p:nvPr/>
        </p:nvPicPr>
        <p:blipFill>
          <a:blip r:embed="rId2" cstate="print"/>
          <a:stretch>
            <a:fillRect/>
          </a:stretch>
        </p:blipFill>
        <p:spPr>
          <a:xfrm>
            <a:off x="7199009" y="2329881"/>
            <a:ext cx="5002516" cy="3121570"/>
          </a:xfrm>
          <a:prstGeom prst="ellipse">
            <a:avLst/>
          </a:prstGeom>
          <a:ln>
            <a:noFill/>
          </a:ln>
          <a:effectLst>
            <a:softEdge rad="127000"/>
          </a:effectLst>
        </p:spPr>
      </p:pic>
      <p:sp>
        <p:nvSpPr>
          <p:cNvPr id="5"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3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200"/>
                                        <p:tgtEl>
                                          <p:spTgt spid="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00"/>
                                        <p:tgtEl>
                                          <p:spTgt spid="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300" fill="hold"/>
                                        <p:tgtEl>
                                          <p:spTgt spid="9"/>
                                        </p:tgtEl>
                                        <p:attrNameLst>
                                          <p:attrName>ppt_w</p:attrName>
                                        </p:attrNameLst>
                                      </p:cBhvr>
                                      <p:tavLst>
                                        <p:tav tm="0">
                                          <p:val>
                                            <p:fltVal val="0"/>
                                          </p:val>
                                        </p:tav>
                                        <p:tav tm="100000">
                                          <p:val>
                                            <p:strVal val="#ppt_w"/>
                                          </p:val>
                                        </p:tav>
                                      </p:tavLst>
                                    </p:anim>
                                    <p:anim calcmode="lin" valueType="num">
                                      <p:cBhvr>
                                        <p:cTn id="20" dur="300" fill="hold"/>
                                        <p:tgtEl>
                                          <p:spTgt spid="9"/>
                                        </p:tgtEl>
                                        <p:attrNameLst>
                                          <p:attrName>ppt_h</p:attrName>
                                        </p:attrNameLst>
                                      </p:cBhvr>
                                      <p:tavLst>
                                        <p:tav tm="0">
                                          <p:val>
                                            <p:fltVal val="0"/>
                                          </p:val>
                                        </p:tav>
                                        <p:tav tm="100000">
                                          <p:val>
                                            <p:strVal val="#ppt_h"/>
                                          </p:val>
                                        </p:tav>
                                      </p:tavLst>
                                    </p:anim>
                                    <p:anim calcmode="lin" valueType="num">
                                      <p:cBhvr>
                                        <p:cTn id="21" dur="300" fill="hold"/>
                                        <p:tgtEl>
                                          <p:spTgt spid="9"/>
                                        </p:tgtEl>
                                        <p:attrNameLst>
                                          <p:attrName>style.rotation</p:attrName>
                                        </p:attrNameLst>
                                      </p:cBhvr>
                                      <p:tavLst>
                                        <p:tav tm="0">
                                          <p:val>
                                            <p:fltVal val="90"/>
                                          </p:val>
                                        </p:tav>
                                        <p:tav tm="100000">
                                          <p:val>
                                            <p:fltVal val="0"/>
                                          </p:val>
                                        </p:tav>
                                      </p:tavLst>
                                    </p:anim>
                                    <p:animEffect transition="in" filter="fade">
                                      <p:cBhvr>
                                        <p:cTn id="22" dur="3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665286" y="411306"/>
            <a:ext cx="2621280" cy="398780"/>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有限空间分类</a:t>
            </a:r>
            <a:endParaRPr lang="zh-CN" altLang="zh-CN" sz="32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圆角矩形 8"/>
          <p:cNvSpPr/>
          <p:nvPr/>
        </p:nvSpPr>
        <p:spPr>
          <a:xfrm>
            <a:off x="588569" y="1592302"/>
            <a:ext cx="1839311"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密闭设备</a:t>
            </a:r>
          </a:p>
        </p:txBody>
      </p:sp>
      <p:sp>
        <p:nvSpPr>
          <p:cNvPr id="11" name="圆角矩形 10"/>
          <p:cNvSpPr/>
          <p:nvPr/>
        </p:nvSpPr>
        <p:spPr>
          <a:xfrm>
            <a:off x="583314" y="3053242"/>
            <a:ext cx="1839311" cy="10720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dirty="0">
                <a:latin typeface="微软雅黑" panose="020B0503020204020204" pitchFamily="34" charset="-122"/>
                <a:ea typeface="微软雅黑" panose="020B0503020204020204" pitchFamily="34" charset="-122"/>
              </a:rPr>
              <a:t>地下有限空间</a:t>
            </a:r>
            <a:endParaRPr lang="zh-CN" altLang="en-US" sz="2800" b="1" dirty="0">
              <a:latin typeface="微软雅黑" panose="020B0503020204020204" pitchFamily="34" charset="-122"/>
              <a:ea typeface="微软雅黑" panose="020B0503020204020204" pitchFamily="34" charset="-122"/>
            </a:endParaRPr>
          </a:p>
        </p:txBody>
      </p:sp>
      <p:sp>
        <p:nvSpPr>
          <p:cNvPr id="13" name="圆角矩形 12"/>
          <p:cNvSpPr/>
          <p:nvPr/>
        </p:nvSpPr>
        <p:spPr>
          <a:xfrm>
            <a:off x="578059" y="4608771"/>
            <a:ext cx="1839311"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800" b="1" dirty="0">
                <a:latin typeface="微软雅黑" panose="020B0503020204020204" pitchFamily="34" charset="-122"/>
                <a:ea typeface="微软雅黑" panose="020B0503020204020204" pitchFamily="34" charset="-122"/>
              </a:rPr>
              <a:t>地上有限空间</a:t>
            </a:r>
            <a:endParaRPr lang="zh-CN" altLang="en-US" sz="2800" b="1" dirty="0">
              <a:latin typeface="微软雅黑" panose="020B0503020204020204" pitchFamily="34" charset="-122"/>
              <a:ea typeface="微软雅黑" panose="020B0503020204020204" pitchFamily="34" charset="-122"/>
            </a:endParaRPr>
          </a:p>
        </p:txBody>
      </p:sp>
      <p:sp>
        <p:nvSpPr>
          <p:cNvPr id="16" name="圆角矩形 15"/>
          <p:cNvSpPr/>
          <p:nvPr/>
        </p:nvSpPr>
        <p:spPr>
          <a:xfrm>
            <a:off x="2879826" y="1602812"/>
            <a:ext cx="8008882"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如船舱、贮罐、车载槽罐、反应塔（釜）、冷藏箱、压力容器、管道、烟道、锅炉等；</a:t>
            </a:r>
            <a:r>
              <a:rPr lang="en-US" altLang="zh-CN" sz="20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 </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7" name="圆角矩形 16"/>
          <p:cNvSpPr/>
          <p:nvPr/>
        </p:nvSpPr>
        <p:spPr>
          <a:xfrm>
            <a:off x="2858805" y="3063750"/>
            <a:ext cx="8008882" cy="1072055"/>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如地下管道、地下室、地下仓库、地下工程、暗沟、隧道、涵洞、地坑、废井、地窖、污水池（井）、沼气池、化粪池、下水道等；</a:t>
            </a:r>
            <a:r>
              <a:rPr lang="en-US" altLang="zh-CN" b="1" kern="0" dirty="0">
                <a:solidFill>
                  <a:srgbClr val="3E3E3E"/>
                </a:solidFill>
                <a:latin typeface="Calibri" panose="020F0502020204030204" charset="0"/>
                <a:ea typeface="微软雅黑" panose="020B0503020204020204" pitchFamily="34" charset="-122"/>
                <a:cs typeface="宋体" panose="02010600030101010101" pitchFamily="2" charset="-122"/>
              </a:rPr>
              <a:t> </a:t>
            </a:r>
            <a:endParaRPr lang="zh-CN" altLang="en-US" b="1" dirty="0"/>
          </a:p>
        </p:txBody>
      </p:sp>
      <p:sp>
        <p:nvSpPr>
          <p:cNvPr id="19" name="圆角矩形 18"/>
          <p:cNvSpPr/>
          <p:nvPr/>
        </p:nvSpPr>
        <p:spPr>
          <a:xfrm>
            <a:off x="2900847" y="4603515"/>
            <a:ext cx="8008882" cy="1072055"/>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zh-CN" sz="20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如储藏室、酒糟池、发酵池、垃圾站、温室、冷库、粮仓、料仓等；</a:t>
            </a:r>
            <a:endParaRPr lang="zh-CN" altLang="en-US" sz="20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12"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2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300"/>
                                        <p:tgtEl>
                                          <p:spTgt spid="15"/>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anim calcmode="lin" valueType="num">
                                      <p:cBhvr>
                                        <p:cTn id="21" dur="300" fill="hold"/>
                                        <p:tgtEl>
                                          <p:spTgt spid="18"/>
                                        </p:tgtEl>
                                        <p:attrNameLst>
                                          <p:attrName>style.rotation</p:attrName>
                                        </p:attrNameLst>
                                      </p:cBhvr>
                                      <p:tavLst>
                                        <p:tav tm="0">
                                          <p:val>
                                            <p:fltVal val="90"/>
                                          </p:val>
                                        </p:tav>
                                        <p:tav tm="100000">
                                          <p:val>
                                            <p:fltVal val="0"/>
                                          </p:val>
                                        </p:tav>
                                      </p:tavLst>
                                    </p:anim>
                                    <p:animEffect transition="in" filter="fade">
                                      <p:cBhvr>
                                        <p:cTn id="22"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4" grpId="0" animBg="1"/>
      <p:bldP spid="15" grpId="0" animBg="1"/>
      <p:bldP spid="1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521141" y="392256"/>
            <a:ext cx="3027680" cy="398780"/>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有限空间的识别</a:t>
            </a:r>
          </a:p>
        </p:txBody>
      </p:sp>
      <p:sp>
        <p:nvSpPr>
          <p:cNvPr id="12"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pic>
        <p:nvPicPr>
          <p:cNvPr id="2" name="图片 1"/>
          <p:cNvPicPr>
            <a:picLocks noChangeAspect="1"/>
          </p:cNvPicPr>
          <p:nvPr/>
        </p:nvPicPr>
        <p:blipFill>
          <a:blip r:embed="rId2"/>
          <a:stretch>
            <a:fillRect/>
          </a:stretch>
        </p:blipFill>
        <p:spPr>
          <a:xfrm>
            <a:off x="840105" y="1050925"/>
            <a:ext cx="4624070" cy="5559425"/>
          </a:xfrm>
          <a:prstGeom prst="rect">
            <a:avLst/>
          </a:prstGeom>
        </p:spPr>
      </p:pic>
      <p:pic>
        <p:nvPicPr>
          <p:cNvPr id="3" name="图片 2"/>
          <p:cNvPicPr>
            <a:picLocks noChangeAspect="1"/>
          </p:cNvPicPr>
          <p:nvPr/>
        </p:nvPicPr>
        <p:blipFill>
          <a:blip r:embed="rId3"/>
          <a:stretch>
            <a:fillRect/>
          </a:stretch>
        </p:blipFill>
        <p:spPr>
          <a:xfrm>
            <a:off x="6214110" y="1235075"/>
            <a:ext cx="4442460" cy="5452745"/>
          </a:xfrm>
          <a:prstGeom prst="rect">
            <a:avLst/>
          </a:prstGeom>
        </p:spPr>
      </p:pic>
      <p:sp>
        <p:nvSpPr>
          <p:cNvPr id="4" name="文本框 3"/>
          <p:cNvSpPr txBox="1"/>
          <p:nvPr/>
        </p:nvSpPr>
        <p:spPr>
          <a:xfrm>
            <a:off x="4471035" y="6242050"/>
            <a:ext cx="993140" cy="368300"/>
          </a:xfrm>
          <a:prstGeom prst="rect">
            <a:avLst/>
          </a:prstGeom>
          <a:solidFill>
            <a:schemeClr val="bg1"/>
          </a:solidFill>
        </p:spPr>
        <p:txBody>
          <a:bodyPr wrap="square" rtlCol="0">
            <a:spAutoFit/>
          </a:bodyPr>
          <a:lstStyle/>
          <a:p>
            <a:endParaRPr lang="zh-CN" altLang="en-US"/>
          </a:p>
        </p:txBody>
      </p:sp>
      <p:sp>
        <p:nvSpPr>
          <p:cNvPr id="5" name="文本框 4"/>
          <p:cNvSpPr txBox="1"/>
          <p:nvPr/>
        </p:nvSpPr>
        <p:spPr>
          <a:xfrm>
            <a:off x="9846310" y="6378575"/>
            <a:ext cx="993140" cy="368300"/>
          </a:xfrm>
          <a:prstGeom prst="rect">
            <a:avLst/>
          </a:prstGeom>
          <a:solidFill>
            <a:schemeClr val="bg1"/>
          </a:solidFill>
        </p:spPr>
        <p:txBody>
          <a:bodyPr wrap="square" rtlCol="0">
            <a:spAutoFit/>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2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left)">
                                      <p:cBhvr>
                                        <p:cTn id="15" dur="300"/>
                                        <p:tgtEl>
                                          <p:spTgt spid="15"/>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anim calcmode="lin" valueType="num">
                                      <p:cBhvr>
                                        <p:cTn id="21" dur="300" fill="hold"/>
                                        <p:tgtEl>
                                          <p:spTgt spid="18"/>
                                        </p:tgtEl>
                                        <p:attrNameLst>
                                          <p:attrName>style.rotation</p:attrName>
                                        </p:attrNameLst>
                                      </p:cBhvr>
                                      <p:tavLst>
                                        <p:tav tm="0">
                                          <p:val>
                                            <p:fltVal val="90"/>
                                          </p:val>
                                        </p:tav>
                                        <p:tav tm="100000">
                                          <p:val>
                                            <p:fltVal val="0"/>
                                          </p:val>
                                        </p:tav>
                                      </p:tavLst>
                                    </p:anim>
                                    <p:animEffect transition="in" filter="fade">
                                      <p:cBhvr>
                                        <p:cTn id="22" dur="3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bldLvl="0" animBg="1"/>
      <p:bldP spid="14" grpId="0" bldLvl="0" animBg="1"/>
      <p:bldP spid="15" grpId="0" bldLvl="0" animBg="1"/>
      <p:bldP spid="18" grpId="0" bldLvl="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矩形 31"/>
          <p:cNvSpPr/>
          <p:nvPr/>
        </p:nvSpPr>
        <p:spPr>
          <a:xfrm>
            <a:off x="1312441" y="469509"/>
            <a:ext cx="4288354" cy="400110"/>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有限空间有哪些危害？</a:t>
            </a:r>
            <a:endParaRPr lang="zh-CN" altLang="zh-CN" sz="32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3"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4"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5"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6"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3" name="Freeform 6"/>
          <p:cNvSpPr/>
          <p:nvPr/>
        </p:nvSpPr>
        <p:spPr bwMode="auto">
          <a:xfrm>
            <a:off x="6648450" y="2868613"/>
            <a:ext cx="1376363" cy="1587500"/>
          </a:xfrm>
          <a:custGeom>
            <a:avLst/>
            <a:gdLst>
              <a:gd name="T0" fmla="*/ 688181 w 2260"/>
              <a:gd name="T1" fmla="*/ 0 h 2610"/>
              <a:gd name="T2" fmla="*/ 1032272 w 2260"/>
              <a:gd name="T3" fmla="*/ 198285 h 2610"/>
              <a:gd name="T4" fmla="*/ 1376363 w 2260"/>
              <a:gd name="T5" fmla="*/ 396571 h 2610"/>
              <a:gd name="T6" fmla="*/ 1376363 w 2260"/>
              <a:gd name="T7" fmla="*/ 793750 h 2610"/>
              <a:gd name="T8" fmla="*/ 1376363 w 2260"/>
              <a:gd name="T9" fmla="*/ 1190321 h 2610"/>
              <a:gd name="T10" fmla="*/ 1032272 w 2260"/>
              <a:gd name="T11" fmla="*/ 1388606 h 2610"/>
              <a:gd name="T12" fmla="*/ 688181 w 2260"/>
              <a:gd name="T13" fmla="*/ 1587500 h 2610"/>
              <a:gd name="T14" fmla="*/ 344091 w 2260"/>
              <a:gd name="T15" fmla="*/ 1388606 h 2610"/>
              <a:gd name="T16" fmla="*/ 0 w 2260"/>
              <a:gd name="T17" fmla="*/ 1190321 h 2610"/>
              <a:gd name="T18" fmla="*/ 0 w 2260"/>
              <a:gd name="T19" fmla="*/ 793750 h 2610"/>
              <a:gd name="T20" fmla="*/ 0 w 2260"/>
              <a:gd name="T21" fmla="*/ 396571 h 2610"/>
              <a:gd name="T22" fmla="*/ 344091 w 2260"/>
              <a:gd name="T23" fmla="*/ 198285 h 2610"/>
              <a:gd name="T24" fmla="*/ 688181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2000" b="1"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4" name="Freeform 7"/>
          <p:cNvSpPr/>
          <p:nvPr/>
        </p:nvSpPr>
        <p:spPr bwMode="auto">
          <a:xfrm>
            <a:off x="3794125" y="2868613"/>
            <a:ext cx="1374775" cy="1587500"/>
          </a:xfrm>
          <a:custGeom>
            <a:avLst/>
            <a:gdLst>
              <a:gd name="T0" fmla="*/ 687388 w 2260"/>
              <a:gd name="T1" fmla="*/ 0 h 2610"/>
              <a:gd name="T2" fmla="*/ 1031081 w 2260"/>
              <a:gd name="T3" fmla="*/ 198285 h 2610"/>
              <a:gd name="T4" fmla="*/ 1374775 w 2260"/>
              <a:gd name="T5" fmla="*/ 396571 h 2610"/>
              <a:gd name="T6" fmla="*/ 1374775 w 2260"/>
              <a:gd name="T7" fmla="*/ 793750 h 2610"/>
              <a:gd name="T8" fmla="*/ 1374775 w 2260"/>
              <a:gd name="T9" fmla="*/ 1190321 h 2610"/>
              <a:gd name="T10" fmla="*/ 1031081 w 2260"/>
              <a:gd name="T11" fmla="*/ 1388606 h 2610"/>
              <a:gd name="T12" fmla="*/ 687388 w 2260"/>
              <a:gd name="T13" fmla="*/ 1587500 h 2610"/>
              <a:gd name="T14" fmla="*/ 343694 w 2260"/>
              <a:gd name="T15" fmla="*/ 1388606 h 2610"/>
              <a:gd name="T16" fmla="*/ 0 w 2260"/>
              <a:gd name="T17" fmla="*/ 1190321 h 2610"/>
              <a:gd name="T18" fmla="*/ 0 w 2260"/>
              <a:gd name="T19" fmla="*/ 793750 h 2610"/>
              <a:gd name="T20" fmla="*/ 0 w 2260"/>
              <a:gd name="T21" fmla="*/ 396571 h 2610"/>
              <a:gd name="T22" fmla="*/ 343694 w 2260"/>
              <a:gd name="T23" fmla="*/ 198285 h 2610"/>
              <a:gd name="T24" fmla="*/ 687388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defRPr/>
            </a:pPr>
            <a:endParaRPr lang="zh-CN" altLang="en-US" sz="2800" b="1">
              <a:solidFill>
                <a:schemeClr val="lt1"/>
              </a:solidFill>
              <a:latin typeface="微软雅黑" panose="020B0503020204020204" pitchFamily="34" charset="-122"/>
              <a:ea typeface="微软雅黑" panose="020B0503020204020204" pitchFamily="34" charset="-122"/>
            </a:endParaRPr>
          </a:p>
        </p:txBody>
      </p:sp>
      <p:sp>
        <p:nvSpPr>
          <p:cNvPr id="65" name="Freeform 8"/>
          <p:cNvSpPr/>
          <p:nvPr/>
        </p:nvSpPr>
        <p:spPr bwMode="auto">
          <a:xfrm>
            <a:off x="4506913" y="1628775"/>
            <a:ext cx="1374775" cy="1589088"/>
          </a:xfrm>
          <a:custGeom>
            <a:avLst/>
            <a:gdLst>
              <a:gd name="T0" fmla="*/ 687388 w 2260"/>
              <a:gd name="T1" fmla="*/ 0 h 2610"/>
              <a:gd name="T2" fmla="*/ 1031081 w 2260"/>
              <a:gd name="T3" fmla="*/ 198484 h 2610"/>
              <a:gd name="T4" fmla="*/ 1374775 w 2260"/>
              <a:gd name="T5" fmla="*/ 396968 h 2610"/>
              <a:gd name="T6" fmla="*/ 1374775 w 2260"/>
              <a:gd name="T7" fmla="*/ 794544 h 2610"/>
              <a:gd name="T8" fmla="*/ 1374775 w 2260"/>
              <a:gd name="T9" fmla="*/ 1191512 h 2610"/>
              <a:gd name="T10" fmla="*/ 1031081 w 2260"/>
              <a:gd name="T11" fmla="*/ 1389995 h 2610"/>
              <a:gd name="T12" fmla="*/ 687388 w 2260"/>
              <a:gd name="T13" fmla="*/ 1589088 h 2610"/>
              <a:gd name="T14" fmla="*/ 343694 w 2260"/>
              <a:gd name="T15" fmla="*/ 1389995 h 2610"/>
              <a:gd name="T16" fmla="*/ 0 w 2260"/>
              <a:gd name="T17" fmla="*/ 1191512 h 2610"/>
              <a:gd name="T18" fmla="*/ 0 w 2260"/>
              <a:gd name="T19" fmla="*/ 794544 h 2610"/>
              <a:gd name="T20" fmla="*/ 0 w 2260"/>
              <a:gd name="T21" fmla="*/ 396968 h 2610"/>
              <a:gd name="T22" fmla="*/ 343694 w 2260"/>
              <a:gd name="T23" fmla="*/ 198484 h 2610"/>
              <a:gd name="T24" fmla="*/ 687388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fontAlgn="auto">
              <a:lnSpc>
                <a:spcPct val="100000"/>
              </a:lnSpc>
              <a:spcBef>
                <a:spcPts val="0"/>
              </a:spcBef>
              <a:spcAft>
                <a:spcPts val="0"/>
              </a:spcAft>
              <a:buClrTx/>
              <a:buSzTx/>
              <a:buFontTx/>
              <a:buNone/>
              <a:defRPr/>
            </a:pPr>
            <a:endParaRPr lang="zh-CN" altLang="en-US" sz="2000" b="1"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6" name="Freeform 9"/>
          <p:cNvSpPr/>
          <p:nvPr/>
        </p:nvSpPr>
        <p:spPr bwMode="auto">
          <a:xfrm>
            <a:off x="5937250" y="1628775"/>
            <a:ext cx="1374775" cy="1589088"/>
          </a:xfrm>
          <a:custGeom>
            <a:avLst/>
            <a:gdLst>
              <a:gd name="T0" fmla="*/ 687388 w 2260"/>
              <a:gd name="T1" fmla="*/ 0 h 2610"/>
              <a:gd name="T2" fmla="*/ 1031081 w 2260"/>
              <a:gd name="T3" fmla="*/ 198484 h 2610"/>
              <a:gd name="T4" fmla="*/ 1374775 w 2260"/>
              <a:gd name="T5" fmla="*/ 396968 h 2610"/>
              <a:gd name="T6" fmla="*/ 1374775 w 2260"/>
              <a:gd name="T7" fmla="*/ 794544 h 2610"/>
              <a:gd name="T8" fmla="*/ 1374775 w 2260"/>
              <a:gd name="T9" fmla="*/ 1191512 h 2610"/>
              <a:gd name="T10" fmla="*/ 1031081 w 2260"/>
              <a:gd name="T11" fmla="*/ 1389995 h 2610"/>
              <a:gd name="T12" fmla="*/ 687388 w 2260"/>
              <a:gd name="T13" fmla="*/ 1589088 h 2610"/>
              <a:gd name="T14" fmla="*/ 343694 w 2260"/>
              <a:gd name="T15" fmla="*/ 1389995 h 2610"/>
              <a:gd name="T16" fmla="*/ 0 w 2260"/>
              <a:gd name="T17" fmla="*/ 1191512 h 2610"/>
              <a:gd name="T18" fmla="*/ 0 w 2260"/>
              <a:gd name="T19" fmla="*/ 794544 h 2610"/>
              <a:gd name="T20" fmla="*/ 0 w 2260"/>
              <a:gd name="T21" fmla="*/ 396968 h 2610"/>
              <a:gd name="T22" fmla="*/ 343694 w 2260"/>
              <a:gd name="T23" fmla="*/ 198484 h 2610"/>
              <a:gd name="T24" fmla="*/ 687388 w 2260"/>
              <a:gd name="T25" fmla="*/ 0 h 261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b="1">
              <a:solidFill>
                <a:schemeClr val="lt1"/>
              </a:solidFill>
              <a:latin typeface="微软雅黑" panose="020B0503020204020204" pitchFamily="34" charset="-122"/>
              <a:ea typeface="微软雅黑" panose="020B0503020204020204" pitchFamily="34" charset="-122"/>
            </a:endParaRPr>
          </a:p>
        </p:txBody>
      </p:sp>
      <p:sp>
        <p:nvSpPr>
          <p:cNvPr id="67" name="Freeform 10"/>
          <p:cNvSpPr/>
          <p:nvPr/>
        </p:nvSpPr>
        <p:spPr bwMode="auto">
          <a:xfrm>
            <a:off x="4506913" y="4100513"/>
            <a:ext cx="1374775" cy="1589087"/>
          </a:xfrm>
          <a:custGeom>
            <a:avLst/>
            <a:gdLst>
              <a:gd name="T0" fmla="*/ 687388 w 2260"/>
              <a:gd name="T1" fmla="*/ 0 h 2609"/>
              <a:gd name="T2" fmla="*/ 1031081 w 2260"/>
              <a:gd name="T3" fmla="*/ 198560 h 2609"/>
              <a:gd name="T4" fmla="*/ 1374775 w 2260"/>
              <a:gd name="T5" fmla="*/ 397119 h 2609"/>
              <a:gd name="T6" fmla="*/ 1374775 w 2260"/>
              <a:gd name="T7" fmla="*/ 794848 h 2609"/>
              <a:gd name="T8" fmla="*/ 1374775 w 2260"/>
              <a:gd name="T9" fmla="*/ 1191968 h 2609"/>
              <a:gd name="T10" fmla="*/ 1031081 w 2260"/>
              <a:gd name="T11" fmla="*/ 1390527 h 2609"/>
              <a:gd name="T12" fmla="*/ 687388 w 2260"/>
              <a:gd name="T13" fmla="*/ 1589087 h 2609"/>
              <a:gd name="T14" fmla="*/ 343694 w 2260"/>
              <a:gd name="T15" fmla="*/ 1390527 h 2609"/>
              <a:gd name="T16" fmla="*/ 0 w 2260"/>
              <a:gd name="T17" fmla="*/ 1191968 h 2609"/>
              <a:gd name="T18" fmla="*/ 0 w 2260"/>
              <a:gd name="T19" fmla="*/ 794848 h 2609"/>
              <a:gd name="T20" fmla="*/ 0 w 2260"/>
              <a:gd name="T21" fmla="*/ 397119 h 2609"/>
              <a:gd name="T22" fmla="*/ 343694 w 2260"/>
              <a:gd name="T23" fmla="*/ 198560 h 2609"/>
              <a:gd name="T24" fmla="*/ 687388 w 2260"/>
              <a:gd name="T25" fmla="*/ 0 h 2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fontAlgn="auto">
              <a:lnSpc>
                <a:spcPct val="100000"/>
              </a:lnSpc>
              <a:spcBef>
                <a:spcPts val="0"/>
              </a:spcBef>
              <a:spcAft>
                <a:spcPts val="0"/>
              </a:spcAft>
              <a:buClrTx/>
              <a:buSzTx/>
              <a:buFontTx/>
              <a:buNone/>
              <a:defRPr/>
            </a:pPr>
            <a:endParaRPr lang="zh-CN" altLang="en-US" sz="2000" b="1" kern="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68" name="Freeform 11"/>
          <p:cNvSpPr/>
          <p:nvPr/>
        </p:nvSpPr>
        <p:spPr bwMode="auto">
          <a:xfrm>
            <a:off x="5937250" y="4100513"/>
            <a:ext cx="1374775" cy="1589087"/>
          </a:xfrm>
          <a:custGeom>
            <a:avLst/>
            <a:gdLst>
              <a:gd name="T0" fmla="*/ 687388 w 2260"/>
              <a:gd name="T1" fmla="*/ 0 h 2609"/>
              <a:gd name="T2" fmla="*/ 1031081 w 2260"/>
              <a:gd name="T3" fmla="*/ 198560 h 2609"/>
              <a:gd name="T4" fmla="*/ 1374775 w 2260"/>
              <a:gd name="T5" fmla="*/ 397119 h 2609"/>
              <a:gd name="T6" fmla="*/ 1374775 w 2260"/>
              <a:gd name="T7" fmla="*/ 794848 h 2609"/>
              <a:gd name="T8" fmla="*/ 1374775 w 2260"/>
              <a:gd name="T9" fmla="*/ 1191968 h 2609"/>
              <a:gd name="T10" fmla="*/ 1031081 w 2260"/>
              <a:gd name="T11" fmla="*/ 1390527 h 2609"/>
              <a:gd name="T12" fmla="*/ 687388 w 2260"/>
              <a:gd name="T13" fmla="*/ 1589087 h 2609"/>
              <a:gd name="T14" fmla="*/ 343694 w 2260"/>
              <a:gd name="T15" fmla="*/ 1390527 h 2609"/>
              <a:gd name="T16" fmla="*/ 0 w 2260"/>
              <a:gd name="T17" fmla="*/ 1191968 h 2609"/>
              <a:gd name="T18" fmla="*/ 0 w 2260"/>
              <a:gd name="T19" fmla="*/ 794848 h 2609"/>
              <a:gd name="T20" fmla="*/ 0 w 2260"/>
              <a:gd name="T21" fmla="*/ 397119 h 2609"/>
              <a:gd name="T22" fmla="*/ 343694 w 2260"/>
              <a:gd name="T23" fmla="*/ 198560 h 2609"/>
              <a:gd name="T24" fmla="*/ 687388 w 2260"/>
              <a:gd name="T25" fmla="*/ 0 h 260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ln>
            <a:noFill/>
          </a:ln>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indent="0" algn="ctr" fontAlgn="auto">
              <a:lnSpc>
                <a:spcPct val="100000"/>
              </a:lnSpc>
              <a:spcBef>
                <a:spcPts val="0"/>
              </a:spcBef>
              <a:spcAft>
                <a:spcPts val="0"/>
              </a:spcAft>
              <a:buClrTx/>
              <a:buSzTx/>
              <a:buFontTx/>
              <a:buNone/>
              <a:defRPr/>
            </a:pPr>
            <a:endParaRPr lang="zh-CN" altLang="en-US" sz="2800" b="1">
              <a:solidFill>
                <a:schemeClr val="lt1"/>
              </a:solidFill>
              <a:latin typeface="微软雅黑" panose="020B0503020204020204" pitchFamily="34" charset="-122"/>
              <a:ea typeface="微软雅黑" panose="020B0503020204020204" pitchFamily="34" charset="-122"/>
            </a:endParaRPr>
          </a:p>
        </p:txBody>
      </p:sp>
      <p:sp>
        <p:nvSpPr>
          <p:cNvPr id="75" name="TextBox 19"/>
          <p:cNvSpPr txBox="1">
            <a:spLocks noChangeArrowheads="1"/>
          </p:cNvSpPr>
          <p:nvPr/>
        </p:nvSpPr>
        <p:spPr bwMode="auto">
          <a:xfrm>
            <a:off x="2411555" y="1435101"/>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dirty="0">
                <a:solidFill>
                  <a:schemeClr val="tx1"/>
                </a:solidFill>
                <a:latin typeface="微软雅黑" panose="020B0503020204020204" pitchFamily="34" charset="-122"/>
              </a:rPr>
              <a:t>电力危害</a:t>
            </a:r>
          </a:p>
        </p:txBody>
      </p:sp>
      <p:sp>
        <p:nvSpPr>
          <p:cNvPr id="77" name="TextBox 21"/>
          <p:cNvSpPr txBox="1">
            <a:spLocks noChangeArrowheads="1"/>
          </p:cNvSpPr>
          <p:nvPr/>
        </p:nvSpPr>
        <p:spPr bwMode="auto">
          <a:xfrm>
            <a:off x="8024926" y="3228889"/>
            <a:ext cx="19970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b="1" dirty="0">
                <a:solidFill>
                  <a:schemeClr val="tx1"/>
                </a:solidFill>
                <a:latin typeface="微软雅黑" panose="020B0503020204020204" pitchFamily="34" charset="-122"/>
              </a:rPr>
              <a:t>交通危害</a:t>
            </a:r>
          </a:p>
        </p:txBody>
      </p:sp>
      <p:sp>
        <p:nvSpPr>
          <p:cNvPr id="78" name="TextBox 22"/>
          <p:cNvSpPr txBox="1">
            <a:spLocks noChangeArrowheads="1"/>
          </p:cNvSpPr>
          <p:nvPr/>
        </p:nvSpPr>
        <p:spPr bwMode="auto">
          <a:xfrm>
            <a:off x="8025272" y="3721014"/>
            <a:ext cx="386254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spcBef>
                <a:spcPct val="0"/>
              </a:spcBef>
              <a:buNone/>
            </a:pPr>
            <a:r>
              <a:rPr lang="zh-CN" altLang="en-US" sz="1800" dirty="0">
                <a:solidFill>
                  <a:schemeClr val="tx1"/>
                </a:solidFill>
                <a:latin typeface="微软雅黑" panose="020B0503020204020204" pitchFamily="34" charset="-122"/>
              </a:rPr>
              <a:t>密闭空间（沙井）进出点位于行人道或马路上时，工作人员会有被车轮撞倒的可能，其它人士也会有跌下密闭空间的危险。沙井附近需设置适当的围栏。</a:t>
            </a:r>
          </a:p>
        </p:txBody>
      </p:sp>
      <p:sp>
        <p:nvSpPr>
          <p:cNvPr id="79" name="TextBox 23"/>
          <p:cNvSpPr txBox="1">
            <a:spLocks noChangeArrowheads="1"/>
          </p:cNvSpPr>
          <p:nvPr/>
        </p:nvSpPr>
        <p:spPr bwMode="auto">
          <a:xfrm>
            <a:off x="7048556" y="1228726"/>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chemeClr val="tx1"/>
                </a:solidFill>
                <a:latin typeface="微软雅黑" panose="020B0503020204020204" pitchFamily="34" charset="-122"/>
              </a:rPr>
              <a:t>燃爆危害</a:t>
            </a:r>
          </a:p>
        </p:txBody>
      </p:sp>
      <p:sp>
        <p:nvSpPr>
          <p:cNvPr id="81" name="TextBox 25"/>
          <p:cNvSpPr txBox="1">
            <a:spLocks noChangeArrowheads="1"/>
          </p:cNvSpPr>
          <p:nvPr/>
        </p:nvSpPr>
        <p:spPr bwMode="auto">
          <a:xfrm>
            <a:off x="7312025" y="5340037"/>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eaLnBrk="1" hangingPunct="1">
              <a:spcBef>
                <a:spcPct val="0"/>
              </a:spcBef>
              <a:buFontTx/>
              <a:buNone/>
            </a:pPr>
            <a:r>
              <a:rPr lang="zh-CN" altLang="en-US" b="1" dirty="0">
                <a:solidFill>
                  <a:schemeClr val="tx1"/>
                </a:solidFill>
                <a:latin typeface="微软雅黑" panose="020B0503020204020204" pitchFamily="34" charset="-122"/>
              </a:rPr>
              <a:t>中毒窒息</a:t>
            </a:r>
          </a:p>
        </p:txBody>
      </p:sp>
      <p:sp>
        <p:nvSpPr>
          <p:cNvPr id="83" name="TextBox 27"/>
          <p:cNvSpPr txBox="1">
            <a:spLocks noChangeArrowheads="1"/>
          </p:cNvSpPr>
          <p:nvPr/>
        </p:nvSpPr>
        <p:spPr bwMode="auto">
          <a:xfrm>
            <a:off x="2325053" y="5093856"/>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eaLnBrk="1" hangingPunct="1">
              <a:spcBef>
                <a:spcPct val="0"/>
              </a:spcBef>
              <a:buFontTx/>
              <a:buNone/>
            </a:pPr>
            <a:r>
              <a:rPr lang="zh-CN" altLang="en-US" b="1" dirty="0">
                <a:solidFill>
                  <a:schemeClr val="tx1"/>
                </a:solidFill>
                <a:latin typeface="微软雅黑" panose="020B0503020204020204" pitchFamily="34" charset="-122"/>
              </a:rPr>
              <a:t>机械危害</a:t>
            </a:r>
          </a:p>
        </p:txBody>
      </p:sp>
      <p:sp>
        <p:nvSpPr>
          <p:cNvPr id="85" name="TextBox 29"/>
          <p:cNvSpPr txBox="1">
            <a:spLocks noChangeArrowheads="1"/>
          </p:cNvSpPr>
          <p:nvPr/>
        </p:nvSpPr>
        <p:spPr bwMode="auto">
          <a:xfrm>
            <a:off x="1666875" y="3240694"/>
            <a:ext cx="19970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a:spcBef>
                <a:spcPct val="0"/>
              </a:spcBef>
              <a:buNone/>
            </a:pPr>
            <a:r>
              <a:rPr lang="zh-CN" altLang="en-US" b="1" dirty="0">
                <a:solidFill>
                  <a:schemeClr val="tx1"/>
                </a:solidFill>
                <a:latin typeface="微软雅黑" panose="020B0503020204020204" pitchFamily="34" charset="-122"/>
              </a:rPr>
              <a:t>生物危害</a:t>
            </a:r>
          </a:p>
        </p:txBody>
      </p:sp>
      <p:sp>
        <p:nvSpPr>
          <p:cNvPr id="86" name="TextBox 30"/>
          <p:cNvSpPr txBox="1">
            <a:spLocks noChangeArrowheads="1"/>
          </p:cNvSpPr>
          <p:nvPr/>
        </p:nvSpPr>
        <p:spPr bwMode="auto">
          <a:xfrm>
            <a:off x="274638" y="3634394"/>
            <a:ext cx="34083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2000">
                <a:solidFill>
                  <a:schemeClr val="accent1"/>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1"/>
                </a:solidFill>
                <a:latin typeface="Arial" panose="020B0604020202020204" pitchFamily="34" charset="0"/>
                <a:ea typeface="仿宋_GB2312" panose="02010609030101010101" pitchFamily="1"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r">
              <a:spcBef>
                <a:spcPct val="0"/>
              </a:spcBef>
              <a:buNone/>
            </a:pPr>
            <a:r>
              <a:rPr lang="zh-CN" altLang="en-US" sz="1800" dirty="0">
                <a:solidFill>
                  <a:schemeClr val="tx1"/>
                </a:solidFill>
                <a:latin typeface="微软雅黑" panose="020B0503020204020204" pitchFamily="34" charset="-122"/>
              </a:rPr>
              <a:t>密闭空间内工作可能会感染到各类细菌和病毒，甚至由昆虫、蛇、老鼠等引起的生物性危害，在地下污水渠工作的工人应该穿着覆盖全身的保护衣物；</a:t>
            </a:r>
          </a:p>
        </p:txBody>
      </p:sp>
      <p:sp>
        <p:nvSpPr>
          <p:cNvPr id="87" name="稻壳儿小白白(http://dwz.cn/Wu2UP)"/>
          <p:cNvSpPr>
            <a:spLocks noEditPoints="1"/>
          </p:cNvSpPr>
          <p:nvPr/>
        </p:nvSpPr>
        <p:spPr bwMode="auto">
          <a:xfrm>
            <a:off x="6975143" y="3370004"/>
            <a:ext cx="765725" cy="665968"/>
          </a:xfrm>
          <a:custGeom>
            <a:avLst/>
            <a:gdLst>
              <a:gd name="T0" fmla="*/ 2147483646 w 54"/>
              <a:gd name="T1" fmla="*/ 1365607981 h 48"/>
              <a:gd name="T2" fmla="*/ 2147483646 w 54"/>
              <a:gd name="T3" fmla="*/ 1866334056 h 48"/>
              <a:gd name="T4" fmla="*/ 2147483646 w 54"/>
              <a:gd name="T5" fmla="*/ 1911855222 h 48"/>
              <a:gd name="T6" fmla="*/ 2147483646 w 54"/>
              <a:gd name="T7" fmla="*/ 1911855222 h 48"/>
              <a:gd name="T8" fmla="*/ 2147483646 w 54"/>
              <a:gd name="T9" fmla="*/ 1957376388 h 48"/>
              <a:gd name="T10" fmla="*/ 1976796628 w 54"/>
              <a:gd name="T11" fmla="*/ 2147483646 h 48"/>
              <a:gd name="T12" fmla="*/ 1752159733 w 54"/>
              <a:gd name="T13" fmla="*/ 1957376388 h 48"/>
              <a:gd name="T14" fmla="*/ 1752159733 w 54"/>
              <a:gd name="T15" fmla="*/ 1911855222 h 48"/>
              <a:gd name="T16" fmla="*/ 628981964 w 54"/>
              <a:gd name="T17" fmla="*/ 1911855222 h 48"/>
              <a:gd name="T18" fmla="*/ 628981964 w 54"/>
              <a:gd name="T19" fmla="*/ 1957376388 h 48"/>
              <a:gd name="T20" fmla="*/ 404345069 w 54"/>
              <a:gd name="T21" fmla="*/ 2147483646 h 48"/>
              <a:gd name="T22" fmla="*/ 179708175 w 54"/>
              <a:gd name="T23" fmla="*/ 1957376388 h 48"/>
              <a:gd name="T24" fmla="*/ 179708175 w 54"/>
              <a:gd name="T25" fmla="*/ 1911855222 h 48"/>
              <a:gd name="T26" fmla="*/ 44928719 w 54"/>
              <a:gd name="T27" fmla="*/ 1911855222 h 48"/>
              <a:gd name="T28" fmla="*/ 0 w 54"/>
              <a:gd name="T29" fmla="*/ 1866334056 h 48"/>
              <a:gd name="T30" fmla="*/ 0 w 54"/>
              <a:gd name="T31" fmla="*/ 1365607981 h 48"/>
              <a:gd name="T32" fmla="*/ 269565614 w 54"/>
              <a:gd name="T33" fmla="*/ 1092487734 h 48"/>
              <a:gd name="T34" fmla="*/ 314487631 w 54"/>
              <a:gd name="T35" fmla="*/ 1092487734 h 48"/>
              <a:gd name="T36" fmla="*/ 449273789 w 54"/>
              <a:gd name="T37" fmla="*/ 591761659 h 48"/>
              <a:gd name="T38" fmla="*/ 808690139 w 54"/>
              <a:gd name="T39" fmla="*/ 318641413 h 48"/>
              <a:gd name="T40" fmla="*/ 943469594 w 54"/>
              <a:gd name="T41" fmla="*/ 318641413 h 48"/>
              <a:gd name="T42" fmla="*/ 943469594 w 54"/>
              <a:gd name="T43" fmla="*/ 45521166 h 48"/>
              <a:gd name="T44" fmla="*/ 988398314 w 54"/>
              <a:gd name="T45" fmla="*/ 0 h 48"/>
              <a:gd name="T46" fmla="*/ 1527522839 w 54"/>
              <a:gd name="T47" fmla="*/ 0 h 48"/>
              <a:gd name="T48" fmla="*/ 1572451558 w 54"/>
              <a:gd name="T49" fmla="*/ 45521166 h 48"/>
              <a:gd name="T50" fmla="*/ 1572451558 w 54"/>
              <a:gd name="T51" fmla="*/ 318641413 h 48"/>
              <a:gd name="T52" fmla="*/ 1617380278 w 54"/>
              <a:gd name="T53" fmla="*/ 318641413 h 48"/>
              <a:gd name="T54" fmla="*/ 1976796628 w 54"/>
              <a:gd name="T55" fmla="*/ 591761659 h 48"/>
              <a:gd name="T56" fmla="*/ 2111582786 w 54"/>
              <a:gd name="T57" fmla="*/ 1092487734 h 48"/>
              <a:gd name="T58" fmla="*/ 2147483646 w 54"/>
              <a:gd name="T59" fmla="*/ 1092487734 h 48"/>
              <a:gd name="T60" fmla="*/ 2147483646 w 54"/>
              <a:gd name="T61" fmla="*/ 1365607981 h 48"/>
              <a:gd name="T62" fmla="*/ 584053244 w 54"/>
              <a:gd name="T63" fmla="*/ 1502171478 h 48"/>
              <a:gd name="T64" fmla="*/ 404345069 w 54"/>
              <a:gd name="T65" fmla="*/ 1320086816 h 48"/>
              <a:gd name="T66" fmla="*/ 224636894 w 54"/>
              <a:gd name="T67" fmla="*/ 1502171478 h 48"/>
              <a:gd name="T68" fmla="*/ 404345069 w 54"/>
              <a:gd name="T69" fmla="*/ 1684249394 h 48"/>
              <a:gd name="T70" fmla="*/ 584053244 w 54"/>
              <a:gd name="T71" fmla="*/ 1502171478 h 48"/>
              <a:gd name="T72" fmla="*/ 1797088453 w 54"/>
              <a:gd name="T73" fmla="*/ 1092487734 h 48"/>
              <a:gd name="T74" fmla="*/ 1662308997 w 54"/>
              <a:gd name="T75" fmla="*/ 682803991 h 48"/>
              <a:gd name="T76" fmla="*/ 1617380278 w 54"/>
              <a:gd name="T77" fmla="*/ 637282825 h 48"/>
              <a:gd name="T78" fmla="*/ 808690139 w 54"/>
              <a:gd name="T79" fmla="*/ 637282825 h 48"/>
              <a:gd name="T80" fmla="*/ 763761419 w 54"/>
              <a:gd name="T81" fmla="*/ 682803991 h 48"/>
              <a:gd name="T82" fmla="*/ 628981964 w 54"/>
              <a:gd name="T83" fmla="*/ 1092487734 h 48"/>
              <a:gd name="T84" fmla="*/ 1797088453 w 54"/>
              <a:gd name="T85" fmla="*/ 1092487734 h 48"/>
              <a:gd name="T86" fmla="*/ 2147483646 w 54"/>
              <a:gd name="T87" fmla="*/ 1502171478 h 48"/>
              <a:gd name="T88" fmla="*/ 1976796628 w 54"/>
              <a:gd name="T89" fmla="*/ 1320086816 h 48"/>
              <a:gd name="T90" fmla="*/ 1797088453 w 54"/>
              <a:gd name="T91" fmla="*/ 1502171478 h 48"/>
              <a:gd name="T92" fmla="*/ 1976796628 w 54"/>
              <a:gd name="T93" fmla="*/ 1684249394 h 48"/>
              <a:gd name="T94" fmla="*/ 2147483646 w 54"/>
              <a:gd name="T95" fmla="*/ 1502171478 h 4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 h="48">
                <a:moveTo>
                  <a:pt x="54" y="30"/>
                </a:moveTo>
                <a:cubicBezTo>
                  <a:pt x="54" y="41"/>
                  <a:pt x="54" y="41"/>
                  <a:pt x="54" y="41"/>
                </a:cubicBezTo>
                <a:cubicBezTo>
                  <a:pt x="54" y="41"/>
                  <a:pt x="53" y="42"/>
                  <a:pt x="53" y="42"/>
                </a:cubicBezTo>
                <a:cubicBezTo>
                  <a:pt x="49" y="42"/>
                  <a:pt x="49" y="42"/>
                  <a:pt x="49" y="42"/>
                </a:cubicBezTo>
                <a:cubicBezTo>
                  <a:pt x="49" y="43"/>
                  <a:pt x="49" y="43"/>
                  <a:pt x="49" y="43"/>
                </a:cubicBezTo>
                <a:cubicBezTo>
                  <a:pt x="49" y="46"/>
                  <a:pt x="47" y="48"/>
                  <a:pt x="44" y="48"/>
                </a:cubicBezTo>
                <a:cubicBezTo>
                  <a:pt x="41" y="48"/>
                  <a:pt x="39" y="46"/>
                  <a:pt x="39" y="43"/>
                </a:cubicBezTo>
                <a:cubicBezTo>
                  <a:pt x="39" y="42"/>
                  <a:pt x="39" y="42"/>
                  <a:pt x="39" y="42"/>
                </a:cubicBezTo>
                <a:cubicBezTo>
                  <a:pt x="14" y="42"/>
                  <a:pt x="14" y="42"/>
                  <a:pt x="14" y="42"/>
                </a:cubicBezTo>
                <a:cubicBezTo>
                  <a:pt x="14" y="43"/>
                  <a:pt x="14" y="43"/>
                  <a:pt x="14" y="43"/>
                </a:cubicBezTo>
                <a:cubicBezTo>
                  <a:pt x="14" y="46"/>
                  <a:pt x="12" y="48"/>
                  <a:pt x="9" y="48"/>
                </a:cubicBezTo>
                <a:cubicBezTo>
                  <a:pt x="6" y="48"/>
                  <a:pt x="4" y="46"/>
                  <a:pt x="4" y="43"/>
                </a:cubicBezTo>
                <a:cubicBezTo>
                  <a:pt x="4" y="42"/>
                  <a:pt x="4" y="42"/>
                  <a:pt x="4" y="42"/>
                </a:cubicBezTo>
                <a:cubicBezTo>
                  <a:pt x="1" y="42"/>
                  <a:pt x="1" y="42"/>
                  <a:pt x="1" y="42"/>
                </a:cubicBezTo>
                <a:cubicBezTo>
                  <a:pt x="1" y="42"/>
                  <a:pt x="0" y="41"/>
                  <a:pt x="0" y="41"/>
                </a:cubicBezTo>
                <a:cubicBezTo>
                  <a:pt x="0" y="30"/>
                  <a:pt x="0" y="30"/>
                  <a:pt x="0" y="30"/>
                </a:cubicBezTo>
                <a:cubicBezTo>
                  <a:pt x="0" y="27"/>
                  <a:pt x="3" y="24"/>
                  <a:pt x="6" y="24"/>
                </a:cubicBezTo>
                <a:cubicBezTo>
                  <a:pt x="7" y="24"/>
                  <a:pt x="7" y="24"/>
                  <a:pt x="7" y="24"/>
                </a:cubicBezTo>
                <a:cubicBezTo>
                  <a:pt x="10" y="13"/>
                  <a:pt x="10" y="13"/>
                  <a:pt x="10" y="13"/>
                </a:cubicBezTo>
                <a:cubicBezTo>
                  <a:pt x="11" y="10"/>
                  <a:pt x="14" y="7"/>
                  <a:pt x="18" y="7"/>
                </a:cubicBezTo>
                <a:cubicBezTo>
                  <a:pt x="21" y="7"/>
                  <a:pt x="21" y="7"/>
                  <a:pt x="21" y="7"/>
                </a:cubicBezTo>
                <a:cubicBezTo>
                  <a:pt x="21" y="1"/>
                  <a:pt x="21" y="1"/>
                  <a:pt x="21" y="1"/>
                </a:cubicBezTo>
                <a:cubicBezTo>
                  <a:pt x="21" y="1"/>
                  <a:pt x="21" y="0"/>
                  <a:pt x="22" y="0"/>
                </a:cubicBezTo>
                <a:cubicBezTo>
                  <a:pt x="34" y="0"/>
                  <a:pt x="34" y="0"/>
                  <a:pt x="34" y="0"/>
                </a:cubicBezTo>
                <a:cubicBezTo>
                  <a:pt x="34" y="0"/>
                  <a:pt x="35" y="1"/>
                  <a:pt x="35" y="1"/>
                </a:cubicBezTo>
                <a:cubicBezTo>
                  <a:pt x="35" y="7"/>
                  <a:pt x="35" y="7"/>
                  <a:pt x="35" y="7"/>
                </a:cubicBezTo>
                <a:cubicBezTo>
                  <a:pt x="36" y="7"/>
                  <a:pt x="36" y="7"/>
                  <a:pt x="36" y="7"/>
                </a:cubicBezTo>
                <a:cubicBezTo>
                  <a:pt x="40" y="7"/>
                  <a:pt x="43" y="10"/>
                  <a:pt x="44" y="13"/>
                </a:cubicBezTo>
                <a:cubicBezTo>
                  <a:pt x="47" y="24"/>
                  <a:pt x="47" y="24"/>
                  <a:pt x="47" y="24"/>
                </a:cubicBezTo>
                <a:cubicBezTo>
                  <a:pt x="48" y="24"/>
                  <a:pt x="48" y="24"/>
                  <a:pt x="48" y="24"/>
                </a:cubicBezTo>
                <a:cubicBezTo>
                  <a:pt x="51" y="24"/>
                  <a:pt x="54" y="27"/>
                  <a:pt x="54" y="30"/>
                </a:cubicBezTo>
                <a:close/>
                <a:moveTo>
                  <a:pt x="13" y="33"/>
                </a:moveTo>
                <a:cubicBezTo>
                  <a:pt x="13" y="31"/>
                  <a:pt x="11" y="29"/>
                  <a:pt x="9" y="29"/>
                </a:cubicBezTo>
                <a:cubicBezTo>
                  <a:pt x="7" y="29"/>
                  <a:pt x="5" y="31"/>
                  <a:pt x="5" y="33"/>
                </a:cubicBezTo>
                <a:cubicBezTo>
                  <a:pt x="5" y="35"/>
                  <a:pt x="7" y="37"/>
                  <a:pt x="9" y="37"/>
                </a:cubicBezTo>
                <a:cubicBezTo>
                  <a:pt x="11" y="37"/>
                  <a:pt x="13" y="35"/>
                  <a:pt x="13" y="33"/>
                </a:cubicBezTo>
                <a:close/>
                <a:moveTo>
                  <a:pt x="40" y="24"/>
                </a:moveTo>
                <a:cubicBezTo>
                  <a:pt x="37" y="15"/>
                  <a:pt x="37" y="15"/>
                  <a:pt x="37" y="15"/>
                </a:cubicBezTo>
                <a:cubicBezTo>
                  <a:pt x="37" y="15"/>
                  <a:pt x="37" y="14"/>
                  <a:pt x="36" y="14"/>
                </a:cubicBezTo>
                <a:cubicBezTo>
                  <a:pt x="18" y="14"/>
                  <a:pt x="18" y="14"/>
                  <a:pt x="18" y="14"/>
                </a:cubicBezTo>
                <a:cubicBezTo>
                  <a:pt x="17" y="14"/>
                  <a:pt x="17" y="15"/>
                  <a:pt x="17" y="15"/>
                </a:cubicBezTo>
                <a:cubicBezTo>
                  <a:pt x="14" y="24"/>
                  <a:pt x="14" y="24"/>
                  <a:pt x="14" y="24"/>
                </a:cubicBezTo>
                <a:lnTo>
                  <a:pt x="40" y="24"/>
                </a:lnTo>
                <a:close/>
                <a:moveTo>
                  <a:pt x="48" y="33"/>
                </a:moveTo>
                <a:cubicBezTo>
                  <a:pt x="48" y="31"/>
                  <a:pt x="46" y="29"/>
                  <a:pt x="44" y="29"/>
                </a:cubicBezTo>
                <a:cubicBezTo>
                  <a:pt x="42" y="29"/>
                  <a:pt x="40" y="31"/>
                  <a:pt x="40" y="33"/>
                </a:cubicBezTo>
                <a:cubicBezTo>
                  <a:pt x="40" y="35"/>
                  <a:pt x="42" y="37"/>
                  <a:pt x="44" y="37"/>
                </a:cubicBezTo>
                <a:cubicBezTo>
                  <a:pt x="46" y="37"/>
                  <a:pt x="48" y="35"/>
                  <a:pt x="48"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pic>
        <p:nvPicPr>
          <p:cNvPr id="89" name="稻壳儿小白白(http://dwz.cn/Wu2UP)"/>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9656" y="4524704"/>
            <a:ext cx="882869" cy="81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 name="Picture 5" descr="W:\Open Engagements\Productivity\MS-Unified Communications\#1601 BizProd MOD Team Core Content Work\New Iconography\Words\Draft\061312_Word_Icons\Fire_061312_white-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2582" y="1973109"/>
            <a:ext cx="866400" cy="864683"/>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zhangce\Desktop\poison.png"/>
          <p:cNvPicPr>
            <a:picLocks noChangeAspect="1" noChangeArrowheads="1"/>
          </p:cNvPicPr>
          <p:nvPr/>
        </p:nvPicPr>
        <p:blipFill>
          <a:blip r:embed="rId4" cstate="print"/>
          <a:srcRect/>
          <a:stretch>
            <a:fillRect/>
          </a:stretch>
        </p:blipFill>
        <p:spPr bwMode="auto">
          <a:xfrm>
            <a:off x="6148552" y="4416971"/>
            <a:ext cx="961697" cy="961697"/>
          </a:xfrm>
          <a:prstGeom prst="rect">
            <a:avLst/>
          </a:prstGeom>
          <a:noFill/>
        </p:spPr>
      </p:pic>
      <p:pic>
        <p:nvPicPr>
          <p:cNvPr id="1031" name="Picture 7" descr="C:\Users\zhangce\Desktop\winamp.png"/>
          <p:cNvPicPr>
            <a:picLocks noChangeAspect="1" noChangeArrowheads="1"/>
          </p:cNvPicPr>
          <p:nvPr/>
        </p:nvPicPr>
        <p:blipFill>
          <a:blip r:embed="rId5" cstate="print"/>
          <a:srcRect/>
          <a:stretch>
            <a:fillRect/>
          </a:stretch>
        </p:blipFill>
        <p:spPr bwMode="auto">
          <a:xfrm>
            <a:off x="4713890" y="1989083"/>
            <a:ext cx="898634" cy="898634"/>
          </a:xfrm>
          <a:prstGeom prst="rect">
            <a:avLst/>
          </a:prstGeom>
          <a:noFill/>
        </p:spPr>
      </p:pic>
      <p:pic>
        <p:nvPicPr>
          <p:cNvPr id="1032" name="Picture 8" descr="C:\Users\zhangce\Desktop\mouse33.png"/>
          <p:cNvPicPr>
            <a:picLocks noChangeAspect="1" noChangeArrowheads="1"/>
          </p:cNvPicPr>
          <p:nvPr/>
        </p:nvPicPr>
        <p:blipFill>
          <a:blip r:embed="rId6" cstate="print"/>
          <a:srcRect/>
          <a:stretch>
            <a:fillRect/>
          </a:stretch>
        </p:blipFill>
        <p:spPr bwMode="auto">
          <a:xfrm>
            <a:off x="3799492" y="3076905"/>
            <a:ext cx="1150882" cy="1150882"/>
          </a:xfrm>
          <a:prstGeom prst="rect">
            <a:avLst/>
          </a:prstGeom>
          <a:noFill/>
        </p:spPr>
      </p:pic>
      <p:sp>
        <p:nvSpPr>
          <p:cNvPr id="2" name="矩形 1"/>
          <p:cNvSpPr/>
          <p:nvPr/>
        </p:nvSpPr>
        <p:spPr>
          <a:xfrm>
            <a:off x="7312025" y="5771152"/>
            <a:ext cx="3663820" cy="645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0"/>
              </a:spcBef>
            </a:pPr>
            <a:r>
              <a:rPr lang="zh-CN" altLang="zh-CN" dirty="0">
                <a:latin typeface="微软雅黑" panose="020B0503020204020204" pitchFamily="34" charset="-122"/>
                <a:ea typeface="微软雅黑" panose="020B0503020204020204" pitchFamily="34" charset="-122"/>
              </a:rPr>
              <a:t>常见的有毒有害气体有硫化氢、一氧化碳、苯、甲苯、二甲苯等</a:t>
            </a:r>
          </a:p>
        </p:txBody>
      </p:sp>
      <p:sp>
        <p:nvSpPr>
          <p:cNvPr id="3" name="矩形 2"/>
          <p:cNvSpPr/>
          <p:nvPr/>
        </p:nvSpPr>
        <p:spPr>
          <a:xfrm>
            <a:off x="7539355" y="1628561"/>
            <a:ext cx="454633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lvl="2" indent="0">
              <a:buNone/>
            </a:pPr>
            <a:r>
              <a:rPr lang="zh-CN" altLang="en-US" dirty="0">
                <a:latin typeface="微软雅黑" panose="020B0503020204020204" pitchFamily="34" charset="-122"/>
                <a:ea typeface="微软雅黑" panose="020B0503020204020204" pitchFamily="34" charset="-122"/>
              </a:rPr>
              <a:t>当可燃性气体浓度超过最低爆炸限度的10%时；</a:t>
            </a:r>
          </a:p>
          <a:p>
            <a:pPr marL="0" lvl="2" indent="0">
              <a:buNone/>
            </a:pPr>
            <a:r>
              <a:rPr lang="zh-CN" altLang="en-US" dirty="0">
                <a:latin typeface="微软雅黑" panose="020B0503020204020204" pitchFamily="34" charset="-122"/>
                <a:ea typeface="微软雅黑" panose="020B0503020204020204" pitchFamily="34" charset="-122"/>
              </a:rPr>
              <a:t>当空气中易燃性粉尘相对集中,从而使可视距离在、1.5米以内模糊时；</a:t>
            </a:r>
          </a:p>
          <a:p>
            <a:pPr marL="0" lvl="2" indent="0">
              <a:buNone/>
            </a:pPr>
            <a:r>
              <a:rPr lang="zh-CN" altLang="en-US" dirty="0">
                <a:latin typeface="微软雅黑" panose="020B0503020204020204" pitchFamily="34" charset="-122"/>
                <a:ea typeface="微软雅黑" panose="020B0503020204020204" pitchFamily="34" charset="-122"/>
              </a:rPr>
              <a:t>当氧气浓度在23%以上时。</a:t>
            </a:r>
          </a:p>
        </p:txBody>
      </p:sp>
      <p:sp>
        <p:nvSpPr>
          <p:cNvPr id="4" name="文本框 3"/>
          <p:cNvSpPr txBox="1"/>
          <p:nvPr/>
        </p:nvSpPr>
        <p:spPr>
          <a:xfrm>
            <a:off x="553085" y="5494020"/>
            <a:ext cx="3456940" cy="922020"/>
          </a:xfrm>
          <a:prstGeom prst="rect">
            <a:avLst/>
          </a:prstGeom>
          <a:noFill/>
        </p:spPr>
        <p:txBody>
          <a:bodyPr wrap="square" rtlCol="0" anchor="t">
            <a:spAutoFit/>
          </a:bodyPr>
          <a:lstStyle/>
          <a:p>
            <a:r>
              <a:rPr lang="zh-CN" altLang="en-US">
                <a:latin typeface="微软雅黑" panose="020B0503020204020204" pitchFamily="34" charset="-122"/>
                <a:ea typeface="微软雅黑" panose="020B0503020204020204" pitchFamily="34" charset="-122"/>
              </a:rPr>
              <a:t>受限空间内可能有各种机械动力、传动、设备，若处理不当、操作失误等，可能发生机械伤害事故</a:t>
            </a:r>
          </a:p>
        </p:txBody>
      </p:sp>
      <p:sp>
        <p:nvSpPr>
          <p:cNvPr id="5" name="文本框 4"/>
          <p:cNvSpPr txBox="1"/>
          <p:nvPr/>
        </p:nvSpPr>
        <p:spPr>
          <a:xfrm>
            <a:off x="465455" y="1905635"/>
            <a:ext cx="3456940" cy="922020"/>
          </a:xfrm>
          <a:prstGeom prst="rect">
            <a:avLst/>
          </a:prstGeom>
          <a:noFill/>
        </p:spPr>
        <p:txBody>
          <a:bodyPr wrap="square" rtlCol="0" anchor="t">
            <a:spAutoFit/>
          </a:bodyPr>
          <a:lstStyle/>
          <a:p>
            <a:r>
              <a:rPr lang="zh-CN" altLang="en-US">
                <a:latin typeface="微软雅黑" panose="020B0503020204020204" pitchFamily="34" charset="-122"/>
                <a:ea typeface="微软雅黑" panose="020B0503020204020204" pitchFamily="34" charset="-122"/>
              </a:rPr>
              <a:t>受限空间内可能有各种电气设备，若处理不当、操作失误等，可能发生触电事故</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ipe(left)">
                                      <p:cBhvr>
                                        <p:cTn id="7" dur="300"/>
                                        <p:tgtEl>
                                          <p:spTgt spid="3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down)">
                                      <p:cBhvr>
                                        <p:cTn id="11" dur="200"/>
                                        <p:tgtEl>
                                          <p:spTgt spid="3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300"/>
                                        <p:tgtEl>
                                          <p:spTgt spid="35"/>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p:cTn id="19" dur="300" fill="hold"/>
                                        <p:tgtEl>
                                          <p:spTgt spid="36"/>
                                        </p:tgtEl>
                                        <p:attrNameLst>
                                          <p:attrName>ppt_w</p:attrName>
                                        </p:attrNameLst>
                                      </p:cBhvr>
                                      <p:tavLst>
                                        <p:tav tm="0">
                                          <p:val>
                                            <p:fltVal val="0"/>
                                          </p:val>
                                        </p:tav>
                                        <p:tav tm="100000">
                                          <p:val>
                                            <p:strVal val="#ppt_w"/>
                                          </p:val>
                                        </p:tav>
                                      </p:tavLst>
                                    </p:anim>
                                    <p:anim calcmode="lin" valueType="num">
                                      <p:cBhvr>
                                        <p:cTn id="20" dur="300" fill="hold"/>
                                        <p:tgtEl>
                                          <p:spTgt spid="36"/>
                                        </p:tgtEl>
                                        <p:attrNameLst>
                                          <p:attrName>ppt_h</p:attrName>
                                        </p:attrNameLst>
                                      </p:cBhvr>
                                      <p:tavLst>
                                        <p:tav tm="0">
                                          <p:val>
                                            <p:fltVal val="0"/>
                                          </p:val>
                                        </p:tav>
                                        <p:tav tm="100000">
                                          <p:val>
                                            <p:strVal val="#ppt_h"/>
                                          </p:val>
                                        </p:tav>
                                      </p:tavLst>
                                    </p:anim>
                                    <p:anim calcmode="lin" valueType="num">
                                      <p:cBhvr>
                                        <p:cTn id="21" dur="300" fill="hold"/>
                                        <p:tgtEl>
                                          <p:spTgt spid="36"/>
                                        </p:tgtEl>
                                        <p:attrNameLst>
                                          <p:attrName>style.rotation</p:attrName>
                                        </p:attrNameLst>
                                      </p:cBhvr>
                                      <p:tavLst>
                                        <p:tav tm="0">
                                          <p:val>
                                            <p:fltVal val="90"/>
                                          </p:val>
                                        </p:tav>
                                        <p:tav tm="100000">
                                          <p:val>
                                            <p:fltVal val="0"/>
                                          </p:val>
                                        </p:tav>
                                      </p:tavLst>
                                    </p:anim>
                                    <p:animEffect transition="in" filter="fade">
                                      <p:cBhvr>
                                        <p:cTn id="22" dur="300"/>
                                        <p:tgtEl>
                                          <p:spTgt spid="36"/>
                                        </p:tgtEl>
                                      </p:cBhvr>
                                    </p:animEffect>
                                  </p:childTnLst>
                                </p:cTn>
                              </p:par>
                            </p:childTnLst>
                          </p:cTn>
                        </p:par>
                        <p:par>
                          <p:cTn id="23" fill="hold">
                            <p:stCondLst>
                              <p:cond delay="2000"/>
                            </p:stCondLst>
                            <p:childTnLst>
                              <p:par>
                                <p:cTn id="24" presetID="2" presetClass="entr" presetSubtype="9" fill="hold" grpId="0" nodeType="afterEffect">
                                  <p:stCondLst>
                                    <p:cond delay="0"/>
                                  </p:stCondLst>
                                  <p:childTnLst>
                                    <p:set>
                                      <p:cBhvr>
                                        <p:cTn id="25" dur="1" fill="hold">
                                          <p:stCondLst>
                                            <p:cond delay="0"/>
                                          </p:stCondLst>
                                        </p:cTn>
                                        <p:tgtEl>
                                          <p:spTgt spid="65"/>
                                        </p:tgtEl>
                                        <p:attrNameLst>
                                          <p:attrName>style.visibility</p:attrName>
                                        </p:attrNameLst>
                                      </p:cBhvr>
                                      <p:to>
                                        <p:strVal val="visible"/>
                                      </p:to>
                                    </p:set>
                                    <p:anim calcmode="lin" valueType="num">
                                      <p:cBhvr additive="base">
                                        <p:cTn id="26" dur="500" fill="hold"/>
                                        <p:tgtEl>
                                          <p:spTgt spid="65"/>
                                        </p:tgtEl>
                                        <p:attrNameLst>
                                          <p:attrName>ppt_x</p:attrName>
                                        </p:attrNameLst>
                                      </p:cBhvr>
                                      <p:tavLst>
                                        <p:tav tm="0">
                                          <p:val>
                                            <p:strVal val="0-#ppt_w/2"/>
                                          </p:val>
                                        </p:tav>
                                        <p:tav tm="100000">
                                          <p:val>
                                            <p:strVal val="#ppt_x"/>
                                          </p:val>
                                        </p:tav>
                                      </p:tavLst>
                                    </p:anim>
                                    <p:anim calcmode="lin" valueType="num">
                                      <p:cBhvr additive="base">
                                        <p:cTn id="27" dur="500" fill="hold"/>
                                        <p:tgtEl>
                                          <p:spTgt spid="65"/>
                                        </p:tgtEl>
                                        <p:attrNameLst>
                                          <p:attrName>ppt_y</p:attrName>
                                        </p:attrNameLst>
                                      </p:cBhvr>
                                      <p:tavLst>
                                        <p:tav tm="0">
                                          <p:val>
                                            <p:strVal val="0-#ppt_h/2"/>
                                          </p:val>
                                        </p:tav>
                                        <p:tav tm="100000">
                                          <p:val>
                                            <p:strVal val="#ppt_y"/>
                                          </p:val>
                                        </p:tav>
                                      </p:tavLst>
                                    </p:anim>
                                  </p:childTnLst>
                                </p:cTn>
                              </p:par>
                              <p:par>
                                <p:cTn id="28" presetID="2" presetClass="entr" presetSubtype="3" fill="hold" grpId="0" nodeType="withEffect">
                                  <p:stCondLst>
                                    <p:cond delay="0"/>
                                  </p:stCondLst>
                                  <p:childTnLst>
                                    <p:set>
                                      <p:cBhvr>
                                        <p:cTn id="29" dur="1" fill="hold">
                                          <p:stCondLst>
                                            <p:cond delay="0"/>
                                          </p:stCondLst>
                                        </p:cTn>
                                        <p:tgtEl>
                                          <p:spTgt spid="66"/>
                                        </p:tgtEl>
                                        <p:attrNameLst>
                                          <p:attrName>style.visibility</p:attrName>
                                        </p:attrNameLst>
                                      </p:cBhvr>
                                      <p:to>
                                        <p:strVal val="visible"/>
                                      </p:to>
                                    </p:set>
                                    <p:anim calcmode="lin" valueType="num">
                                      <p:cBhvr additive="base">
                                        <p:cTn id="30" dur="500" fill="hold"/>
                                        <p:tgtEl>
                                          <p:spTgt spid="66"/>
                                        </p:tgtEl>
                                        <p:attrNameLst>
                                          <p:attrName>ppt_x</p:attrName>
                                        </p:attrNameLst>
                                      </p:cBhvr>
                                      <p:tavLst>
                                        <p:tav tm="0">
                                          <p:val>
                                            <p:strVal val="1+#ppt_w/2"/>
                                          </p:val>
                                        </p:tav>
                                        <p:tav tm="100000">
                                          <p:val>
                                            <p:strVal val="#ppt_x"/>
                                          </p:val>
                                        </p:tav>
                                      </p:tavLst>
                                    </p:anim>
                                    <p:anim calcmode="lin" valueType="num">
                                      <p:cBhvr additive="base">
                                        <p:cTn id="31" dur="500" fill="hold"/>
                                        <p:tgtEl>
                                          <p:spTgt spid="66"/>
                                        </p:tgtEl>
                                        <p:attrNameLst>
                                          <p:attrName>ppt_y</p:attrName>
                                        </p:attrNameLst>
                                      </p:cBhvr>
                                      <p:tavLst>
                                        <p:tav tm="0">
                                          <p:val>
                                            <p:strVal val="0-#ppt_h/2"/>
                                          </p:val>
                                        </p:tav>
                                        <p:tav tm="100000">
                                          <p:val>
                                            <p:strVal val="#ppt_y"/>
                                          </p:val>
                                        </p:tav>
                                      </p:tavLst>
                                    </p:anim>
                                  </p:childTnLst>
                                </p:cTn>
                              </p:par>
                              <p:par>
                                <p:cTn id="32" presetID="2" presetClass="entr" presetSubtype="2" fill="hold" grpId="0" nodeType="withEffect">
                                  <p:stCondLst>
                                    <p:cond delay="0"/>
                                  </p:stCondLst>
                                  <p:childTnLst>
                                    <p:set>
                                      <p:cBhvr>
                                        <p:cTn id="33" dur="1" fill="hold">
                                          <p:stCondLst>
                                            <p:cond delay="0"/>
                                          </p:stCondLst>
                                        </p:cTn>
                                        <p:tgtEl>
                                          <p:spTgt spid="63"/>
                                        </p:tgtEl>
                                        <p:attrNameLst>
                                          <p:attrName>style.visibility</p:attrName>
                                        </p:attrNameLst>
                                      </p:cBhvr>
                                      <p:to>
                                        <p:strVal val="visible"/>
                                      </p:to>
                                    </p:set>
                                    <p:anim calcmode="lin" valueType="num">
                                      <p:cBhvr additive="base">
                                        <p:cTn id="34" dur="500" fill="hold"/>
                                        <p:tgtEl>
                                          <p:spTgt spid="63"/>
                                        </p:tgtEl>
                                        <p:attrNameLst>
                                          <p:attrName>ppt_x</p:attrName>
                                        </p:attrNameLst>
                                      </p:cBhvr>
                                      <p:tavLst>
                                        <p:tav tm="0">
                                          <p:val>
                                            <p:strVal val="1+#ppt_w/2"/>
                                          </p:val>
                                        </p:tav>
                                        <p:tav tm="100000">
                                          <p:val>
                                            <p:strVal val="#ppt_x"/>
                                          </p:val>
                                        </p:tav>
                                      </p:tavLst>
                                    </p:anim>
                                    <p:anim calcmode="lin" valueType="num">
                                      <p:cBhvr additive="base">
                                        <p:cTn id="35" dur="500" fill="hold"/>
                                        <p:tgtEl>
                                          <p:spTgt spid="63"/>
                                        </p:tgtEl>
                                        <p:attrNameLst>
                                          <p:attrName>ppt_y</p:attrName>
                                        </p:attrNameLst>
                                      </p:cBhvr>
                                      <p:tavLst>
                                        <p:tav tm="0">
                                          <p:val>
                                            <p:strVal val="#ppt_y"/>
                                          </p:val>
                                        </p:tav>
                                        <p:tav tm="100000">
                                          <p:val>
                                            <p:strVal val="#ppt_y"/>
                                          </p:val>
                                        </p:tav>
                                      </p:tavLst>
                                    </p:anim>
                                  </p:childTnLst>
                                </p:cTn>
                              </p:par>
                              <p:par>
                                <p:cTn id="36" presetID="2" presetClass="entr" presetSubtype="6" fill="hold" grpId="0" nodeType="withEffect">
                                  <p:stCondLst>
                                    <p:cond delay="0"/>
                                  </p:stCondLst>
                                  <p:childTnLst>
                                    <p:set>
                                      <p:cBhvr>
                                        <p:cTn id="37" dur="1" fill="hold">
                                          <p:stCondLst>
                                            <p:cond delay="0"/>
                                          </p:stCondLst>
                                        </p:cTn>
                                        <p:tgtEl>
                                          <p:spTgt spid="68"/>
                                        </p:tgtEl>
                                        <p:attrNameLst>
                                          <p:attrName>style.visibility</p:attrName>
                                        </p:attrNameLst>
                                      </p:cBhvr>
                                      <p:to>
                                        <p:strVal val="visible"/>
                                      </p:to>
                                    </p:set>
                                    <p:anim calcmode="lin" valueType="num">
                                      <p:cBhvr additive="base">
                                        <p:cTn id="38" dur="500" fill="hold"/>
                                        <p:tgtEl>
                                          <p:spTgt spid="68"/>
                                        </p:tgtEl>
                                        <p:attrNameLst>
                                          <p:attrName>ppt_x</p:attrName>
                                        </p:attrNameLst>
                                      </p:cBhvr>
                                      <p:tavLst>
                                        <p:tav tm="0">
                                          <p:val>
                                            <p:strVal val="1+#ppt_w/2"/>
                                          </p:val>
                                        </p:tav>
                                        <p:tav tm="100000">
                                          <p:val>
                                            <p:strVal val="#ppt_x"/>
                                          </p:val>
                                        </p:tav>
                                      </p:tavLst>
                                    </p:anim>
                                    <p:anim calcmode="lin" valueType="num">
                                      <p:cBhvr additive="base">
                                        <p:cTn id="39" dur="500" fill="hold"/>
                                        <p:tgtEl>
                                          <p:spTgt spid="68"/>
                                        </p:tgtEl>
                                        <p:attrNameLst>
                                          <p:attrName>ppt_y</p:attrName>
                                        </p:attrNameLst>
                                      </p:cBhvr>
                                      <p:tavLst>
                                        <p:tav tm="0">
                                          <p:val>
                                            <p:strVal val="1+#ppt_h/2"/>
                                          </p:val>
                                        </p:tav>
                                        <p:tav tm="100000">
                                          <p:val>
                                            <p:strVal val="#ppt_y"/>
                                          </p:val>
                                        </p:tav>
                                      </p:tavLst>
                                    </p:anim>
                                  </p:childTnLst>
                                </p:cTn>
                              </p:par>
                              <p:par>
                                <p:cTn id="40" presetID="2" presetClass="entr" presetSubtype="12" fill="hold" grpId="0" nodeType="with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500" fill="hold"/>
                                        <p:tgtEl>
                                          <p:spTgt spid="67"/>
                                        </p:tgtEl>
                                        <p:attrNameLst>
                                          <p:attrName>ppt_x</p:attrName>
                                        </p:attrNameLst>
                                      </p:cBhvr>
                                      <p:tavLst>
                                        <p:tav tm="0">
                                          <p:val>
                                            <p:strVal val="0-#ppt_w/2"/>
                                          </p:val>
                                        </p:tav>
                                        <p:tav tm="100000">
                                          <p:val>
                                            <p:strVal val="#ppt_x"/>
                                          </p:val>
                                        </p:tav>
                                      </p:tavLst>
                                    </p:anim>
                                    <p:anim calcmode="lin" valueType="num">
                                      <p:cBhvr additive="base">
                                        <p:cTn id="43" dur="500" fill="hold"/>
                                        <p:tgtEl>
                                          <p:spTgt spid="67"/>
                                        </p:tgtEl>
                                        <p:attrNameLst>
                                          <p:attrName>ppt_y</p:attrName>
                                        </p:attrNameLst>
                                      </p:cBhvr>
                                      <p:tavLst>
                                        <p:tav tm="0">
                                          <p:val>
                                            <p:strVal val="1+#ppt_h/2"/>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additive="base">
                                        <p:cTn id="46" dur="500" fill="hold"/>
                                        <p:tgtEl>
                                          <p:spTgt spid="64"/>
                                        </p:tgtEl>
                                        <p:attrNameLst>
                                          <p:attrName>ppt_x</p:attrName>
                                        </p:attrNameLst>
                                      </p:cBhvr>
                                      <p:tavLst>
                                        <p:tav tm="0">
                                          <p:val>
                                            <p:strVal val="0-#ppt_w/2"/>
                                          </p:val>
                                        </p:tav>
                                        <p:tav tm="100000">
                                          <p:val>
                                            <p:strVal val="#ppt_x"/>
                                          </p:val>
                                        </p:tav>
                                      </p:tavLst>
                                    </p:anim>
                                    <p:anim calcmode="lin" valueType="num">
                                      <p:cBhvr additive="base">
                                        <p:cTn id="47" dur="500" fill="hold"/>
                                        <p:tgtEl>
                                          <p:spTgt spid="64"/>
                                        </p:tgtEl>
                                        <p:attrNameLst>
                                          <p:attrName>ppt_y</p:attrName>
                                        </p:attrNameLst>
                                      </p:cBhvr>
                                      <p:tavLst>
                                        <p:tav tm="0">
                                          <p:val>
                                            <p:strVal val="#ppt_y"/>
                                          </p:val>
                                        </p:tav>
                                        <p:tav tm="100000">
                                          <p:val>
                                            <p:strVal val="#ppt_y"/>
                                          </p:val>
                                        </p:tav>
                                      </p:tavLst>
                                    </p:anim>
                                  </p:childTnLst>
                                </p:cTn>
                              </p:par>
                            </p:childTnLst>
                          </p:cTn>
                        </p:par>
                        <p:par>
                          <p:cTn id="48" fill="hold">
                            <p:stCondLst>
                              <p:cond delay="2500"/>
                            </p:stCondLst>
                            <p:childTnLst>
                              <p:par>
                                <p:cTn id="49" presetID="22" presetClass="entr" presetSubtype="2" fill="hold" grpId="0"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wipe(right)">
                                      <p:cBhvr>
                                        <p:cTn id="51" dur="500"/>
                                        <p:tgtEl>
                                          <p:spTgt spid="75"/>
                                        </p:tgtEl>
                                      </p:cBhvr>
                                    </p:animEffect>
                                  </p:childTnLst>
                                </p:cTn>
                              </p:par>
                            </p:childTnLst>
                          </p:cTn>
                        </p:par>
                        <p:par>
                          <p:cTn id="52" fill="hold">
                            <p:stCondLst>
                              <p:cond delay="3000"/>
                            </p:stCondLst>
                            <p:childTnLst>
                              <p:par>
                                <p:cTn id="53" presetID="22" presetClass="entr" presetSubtype="2" fill="hold" grpId="0" nodeType="afterEffect">
                                  <p:stCondLst>
                                    <p:cond delay="0"/>
                                  </p:stCondLst>
                                  <p:childTnLst>
                                    <p:set>
                                      <p:cBhvr>
                                        <p:cTn id="54" dur="1" fill="hold">
                                          <p:stCondLst>
                                            <p:cond delay="0"/>
                                          </p:stCondLst>
                                        </p:cTn>
                                        <p:tgtEl>
                                          <p:spTgt spid="77"/>
                                        </p:tgtEl>
                                        <p:attrNameLst>
                                          <p:attrName>style.visibility</p:attrName>
                                        </p:attrNameLst>
                                      </p:cBhvr>
                                      <p:to>
                                        <p:strVal val="visible"/>
                                      </p:to>
                                    </p:set>
                                    <p:animEffect transition="in" filter="wipe(right)">
                                      <p:cBhvr>
                                        <p:cTn id="55" dur="500"/>
                                        <p:tgtEl>
                                          <p:spTgt spid="77"/>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78"/>
                                        </p:tgtEl>
                                        <p:attrNameLst>
                                          <p:attrName>style.visibility</p:attrName>
                                        </p:attrNameLst>
                                      </p:cBhvr>
                                      <p:to>
                                        <p:strVal val="visible"/>
                                      </p:to>
                                    </p:set>
                                    <p:animEffect transition="in" filter="wipe(right)">
                                      <p:cBhvr>
                                        <p:cTn id="58" dur="500"/>
                                        <p:tgtEl>
                                          <p:spTgt spid="78"/>
                                        </p:tgtEl>
                                      </p:cBhvr>
                                    </p:animEffect>
                                  </p:childTnLst>
                                </p:cTn>
                              </p:par>
                            </p:childTnLst>
                          </p:cTn>
                        </p:par>
                        <p:par>
                          <p:cTn id="59" fill="hold">
                            <p:stCondLst>
                              <p:cond delay="3500"/>
                            </p:stCondLst>
                            <p:childTnLst>
                              <p:par>
                                <p:cTn id="60" presetID="22" presetClass="entr" presetSubtype="2" fill="hold" grpId="0" nodeType="afterEffect">
                                  <p:stCondLst>
                                    <p:cond delay="0"/>
                                  </p:stCondLst>
                                  <p:childTnLst>
                                    <p:set>
                                      <p:cBhvr>
                                        <p:cTn id="61" dur="1" fill="hold">
                                          <p:stCondLst>
                                            <p:cond delay="0"/>
                                          </p:stCondLst>
                                        </p:cTn>
                                        <p:tgtEl>
                                          <p:spTgt spid="79"/>
                                        </p:tgtEl>
                                        <p:attrNameLst>
                                          <p:attrName>style.visibility</p:attrName>
                                        </p:attrNameLst>
                                      </p:cBhvr>
                                      <p:to>
                                        <p:strVal val="visible"/>
                                      </p:to>
                                    </p:set>
                                    <p:animEffect transition="in" filter="wipe(right)">
                                      <p:cBhvr>
                                        <p:cTn id="62" dur="500"/>
                                        <p:tgtEl>
                                          <p:spTgt spid="79"/>
                                        </p:tgtEl>
                                      </p:cBhvr>
                                    </p:animEffect>
                                  </p:childTnLst>
                                </p:cTn>
                              </p:par>
                            </p:childTnLst>
                          </p:cTn>
                        </p:par>
                        <p:par>
                          <p:cTn id="63" fill="hold">
                            <p:stCondLst>
                              <p:cond delay="4000"/>
                            </p:stCondLst>
                            <p:childTnLst>
                              <p:par>
                                <p:cTn id="64" presetID="22" presetClass="entr" presetSubtype="2" fill="hold" grpId="0" nodeType="after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wipe(right)">
                                      <p:cBhvr>
                                        <p:cTn id="66" dur="500"/>
                                        <p:tgtEl>
                                          <p:spTgt spid="81"/>
                                        </p:tgtEl>
                                      </p:cBhvr>
                                    </p:animEffect>
                                  </p:childTnLst>
                                </p:cTn>
                              </p:par>
                            </p:childTnLst>
                          </p:cTn>
                        </p:par>
                        <p:par>
                          <p:cTn id="67" fill="hold">
                            <p:stCondLst>
                              <p:cond delay="4500"/>
                            </p:stCondLst>
                            <p:childTnLst>
                              <p:par>
                                <p:cTn id="68" presetID="22" presetClass="entr" presetSubtype="2" fill="hold" grpId="0" nodeType="afterEffect">
                                  <p:stCondLst>
                                    <p:cond delay="0"/>
                                  </p:stCondLst>
                                  <p:childTnLst>
                                    <p:set>
                                      <p:cBhvr>
                                        <p:cTn id="69" dur="1" fill="hold">
                                          <p:stCondLst>
                                            <p:cond delay="0"/>
                                          </p:stCondLst>
                                        </p:cTn>
                                        <p:tgtEl>
                                          <p:spTgt spid="83"/>
                                        </p:tgtEl>
                                        <p:attrNameLst>
                                          <p:attrName>style.visibility</p:attrName>
                                        </p:attrNameLst>
                                      </p:cBhvr>
                                      <p:to>
                                        <p:strVal val="visible"/>
                                      </p:to>
                                    </p:set>
                                    <p:animEffect transition="in" filter="wipe(right)">
                                      <p:cBhvr>
                                        <p:cTn id="70" dur="500"/>
                                        <p:tgtEl>
                                          <p:spTgt spid="83"/>
                                        </p:tgtEl>
                                      </p:cBhvr>
                                    </p:animEffect>
                                  </p:childTnLst>
                                </p:cTn>
                              </p:par>
                            </p:childTnLst>
                          </p:cTn>
                        </p:par>
                        <p:par>
                          <p:cTn id="71" fill="hold">
                            <p:stCondLst>
                              <p:cond delay="5000"/>
                            </p:stCondLst>
                            <p:childTnLst>
                              <p:par>
                                <p:cTn id="72" presetID="22" presetClass="entr" presetSubtype="2" fill="hold" grpId="0" nodeType="afterEffect">
                                  <p:stCondLst>
                                    <p:cond delay="0"/>
                                  </p:stCondLst>
                                  <p:childTnLst>
                                    <p:set>
                                      <p:cBhvr>
                                        <p:cTn id="73" dur="1" fill="hold">
                                          <p:stCondLst>
                                            <p:cond delay="0"/>
                                          </p:stCondLst>
                                        </p:cTn>
                                        <p:tgtEl>
                                          <p:spTgt spid="85"/>
                                        </p:tgtEl>
                                        <p:attrNameLst>
                                          <p:attrName>style.visibility</p:attrName>
                                        </p:attrNameLst>
                                      </p:cBhvr>
                                      <p:to>
                                        <p:strVal val="visible"/>
                                      </p:to>
                                    </p:set>
                                    <p:animEffect transition="in" filter="wipe(right)">
                                      <p:cBhvr>
                                        <p:cTn id="74" dur="500"/>
                                        <p:tgtEl>
                                          <p:spTgt spid="85"/>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86"/>
                                        </p:tgtEl>
                                        <p:attrNameLst>
                                          <p:attrName>style.visibility</p:attrName>
                                        </p:attrNameLst>
                                      </p:cBhvr>
                                      <p:to>
                                        <p:strVal val="visible"/>
                                      </p:to>
                                    </p:set>
                                    <p:animEffect transition="in" filter="wipe(right)">
                                      <p:cBhvr>
                                        <p:cTn id="77" dur="500"/>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5" grpId="0" animBg="1"/>
      <p:bldP spid="36" grpId="0" animBg="1"/>
      <p:bldP spid="63" grpId="0" animBg="1"/>
      <p:bldP spid="64" grpId="0" animBg="1"/>
      <p:bldP spid="65" grpId="0" animBg="1"/>
      <p:bldP spid="66" grpId="0" animBg="1"/>
      <p:bldP spid="67" grpId="0" animBg="1"/>
      <p:bldP spid="68" grpId="0" animBg="1"/>
      <p:bldP spid="75" grpId="0" autoUpdateAnimBg="0"/>
      <p:bldP spid="77" grpId="0" autoUpdateAnimBg="0"/>
      <p:bldP spid="78" grpId="0" autoUpdateAnimBg="0"/>
      <p:bldP spid="79" grpId="0" autoUpdateAnimBg="0"/>
      <p:bldP spid="81" grpId="0" autoUpdateAnimBg="0"/>
      <p:bldP spid="83" grpId="0" autoUpdateAnimBg="0"/>
      <p:bldP spid="85" grpId="0" autoUpdateAnimBg="0"/>
      <p:bldP spid="8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flipV="1">
            <a:off x="0" y="780836"/>
            <a:ext cx="12192000" cy="20548"/>
          </a:xfrm>
          <a:prstGeom prst="line">
            <a:avLst/>
          </a:prstGeom>
          <a:ln w="25400">
            <a:noFill/>
          </a:ln>
        </p:spPr>
        <p:style>
          <a:lnRef idx="1">
            <a:schemeClr val="accent1"/>
          </a:lnRef>
          <a:fillRef idx="0">
            <a:schemeClr val="accent1"/>
          </a:fillRef>
          <a:effectRef idx="0">
            <a:schemeClr val="accent1"/>
          </a:effectRef>
          <a:fontRef idx="minor">
            <a:schemeClr val="tx1"/>
          </a:fontRef>
        </p:style>
      </p:cxnSp>
      <p:graphicFrame>
        <p:nvGraphicFramePr>
          <p:cNvPr id="13" name="表格 12"/>
          <p:cNvGraphicFramePr>
            <a:graphicFrameLocks noGrp="1"/>
          </p:cNvGraphicFramePr>
          <p:nvPr/>
        </p:nvGraphicFramePr>
        <p:xfrm>
          <a:off x="551794" y="1149042"/>
          <a:ext cx="10752082" cy="5519293"/>
        </p:xfrm>
        <a:graphic>
          <a:graphicData uri="http://schemas.openxmlformats.org/drawingml/2006/table">
            <a:tbl>
              <a:tblPr firstRow="1" firstCol="1" bandRow="1">
                <a:effectLst>
                  <a:outerShdw blurRad="50800" dist="38100" dir="5400000" algn="t" rotWithShape="0">
                    <a:prstClr val="black">
                      <a:alpha val="40000"/>
                    </a:prstClr>
                  </a:outerShdw>
                </a:effectLst>
              </a:tblPr>
              <a:tblGrid>
                <a:gridCol w="2070772">
                  <a:extLst>
                    <a:ext uri="{9D8B030D-6E8A-4147-A177-3AD203B41FA5}">
                      <a16:colId xmlns:a16="http://schemas.microsoft.com/office/drawing/2014/main" val="20000"/>
                    </a:ext>
                  </a:extLst>
                </a:gridCol>
                <a:gridCol w="3879916">
                  <a:extLst>
                    <a:ext uri="{9D8B030D-6E8A-4147-A177-3AD203B41FA5}">
                      <a16:colId xmlns:a16="http://schemas.microsoft.com/office/drawing/2014/main" val="20001"/>
                    </a:ext>
                  </a:extLst>
                </a:gridCol>
                <a:gridCol w="4801394">
                  <a:extLst>
                    <a:ext uri="{9D8B030D-6E8A-4147-A177-3AD203B41FA5}">
                      <a16:colId xmlns:a16="http://schemas.microsoft.com/office/drawing/2014/main" val="20002"/>
                    </a:ext>
                  </a:extLst>
                </a:gridCol>
              </a:tblGrid>
              <a:tr h="474806">
                <a:tc>
                  <a:txBody>
                    <a:bodyPr/>
                    <a:lstStyle/>
                    <a:p>
                      <a:pPr algn="ctr">
                        <a:lnSpc>
                          <a:spcPct val="100000"/>
                        </a:lnSpc>
                        <a:spcAft>
                          <a:spcPts val="0"/>
                        </a:spcAft>
                      </a:pPr>
                      <a:r>
                        <a:rPr 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有限空间种类</a:t>
                      </a:r>
                      <a:endParaRPr lang="zh-CN" sz="18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lnSpc>
                          <a:spcPct val="100000"/>
                        </a:lnSpc>
                        <a:spcAft>
                          <a:spcPts val="0"/>
                        </a:spcAft>
                      </a:pPr>
                      <a:r>
                        <a:rPr 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有限空间名称</a:t>
                      </a:r>
                      <a:endParaRPr lang="zh-CN" sz="18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pPr algn="ctr">
                        <a:lnSpc>
                          <a:spcPct val="100000"/>
                        </a:lnSpc>
                        <a:spcAft>
                          <a:spcPts val="0"/>
                        </a:spcAft>
                      </a:pPr>
                      <a:r>
                        <a:rPr lang="zh-CN" sz="1800" b="1" kern="100" dirty="0">
                          <a:solidFill>
                            <a:schemeClr val="bg1"/>
                          </a:solidFill>
                          <a:effectLst/>
                          <a:latin typeface="微软雅黑" panose="020B0503020204020204" pitchFamily="34" charset="-122"/>
                          <a:ea typeface="微软雅黑" panose="020B0503020204020204" pitchFamily="34" charset="-122"/>
                          <a:cs typeface="Arial" panose="020B0604020202020204" pitchFamily="34" charset="0"/>
                        </a:rPr>
                        <a:t>主要危害有害因素</a:t>
                      </a:r>
                      <a:endParaRPr lang="zh-CN" sz="1800" b="1" kern="100" dirty="0">
                        <a:solidFill>
                          <a:schemeClr val="bg1"/>
                        </a:solidFill>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763786">
                <a:tc rowSpan="3">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封闭或半封闭设备</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l">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船舱、储罐、车载槽罐、反应塔（釜）、压力容器</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一氧化碳中毒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挥发性有机溶剂中毒、爆炸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extLst>
                  <a:ext uri="{0D108BD9-81ED-4DB2-BD59-A6C34878D82A}">
                    <a16:rowId xmlns:a16="http://schemas.microsoft.com/office/drawing/2014/main" val="10001"/>
                  </a:ext>
                </a:extLst>
              </a:tr>
              <a:tr h="338877">
                <a:tc vMerge="1">
                  <a:txBody>
                    <a:bodyPr/>
                    <a:lstStyle/>
                    <a:p>
                      <a:endParaRPr lang="zh-CN"/>
                    </a:p>
                  </a:txBody>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冷藏箱、管道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endParaRPr lang="zh-CN" sz="18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extLst>
                  <a:ext uri="{0D108BD9-81ED-4DB2-BD59-A6C34878D82A}">
                    <a16:rowId xmlns:a16="http://schemas.microsoft.com/office/drawing/2014/main" val="10002"/>
                  </a:ext>
                </a:extLst>
              </a:tr>
              <a:tr h="381894">
                <a:tc vMerge="1">
                  <a:txBody>
                    <a:bodyPr/>
                    <a:lstStyle/>
                    <a:p>
                      <a:endParaRPr lang="zh-CN"/>
                    </a:p>
                  </a:txBody>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烟道、锅炉</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一氧化碳中毒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extLst>
                  <a:ext uri="{0D108BD9-81ED-4DB2-BD59-A6C34878D82A}">
                    <a16:rowId xmlns:a16="http://schemas.microsoft.com/office/drawing/2014/main" val="10003"/>
                  </a:ext>
                </a:extLst>
              </a:tr>
              <a:tr h="475729">
                <a:tc rowSpan="3">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地下有限空间</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地下室、地下仓库、隧道、地窖</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endParaRPr lang="zh-CN" sz="18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extLst>
                  <a:ext uri="{0D108BD9-81ED-4DB2-BD59-A6C34878D82A}">
                    <a16:rowId xmlns:a16="http://schemas.microsoft.com/office/drawing/2014/main" val="10004"/>
                  </a:ext>
                </a:extLst>
              </a:tr>
              <a:tr h="861263">
                <a:tc vMerge="1">
                  <a:txBody>
                    <a:bodyPr/>
                    <a:lstStyle/>
                    <a:p>
                      <a:endParaRPr lang="zh-CN"/>
                    </a:p>
                  </a:txBody>
                  <a:tcPr/>
                </a:tc>
                <a:tc>
                  <a:txBody>
                    <a:bodyPr/>
                    <a:lstStyle/>
                    <a:p>
                      <a:pPr algn="l">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地下工程、地下管道、暗沟、涵洞、地坑、废井、污水池（井）、沼气池、化粪池、下水道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硫化氢中毒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可燃性气体（</a:t>
                      </a:r>
                      <a:r>
                        <a:rPr lang="en-US" sz="1800" kern="1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CH</a:t>
                      </a:r>
                      <a:r>
                        <a:rPr lang="en-US" sz="1800" kern="100" baseline="-250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4</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a:t>
                      </a:r>
                      <a:r>
                        <a:rPr lang="en-US" sz="1800" kern="100" dirty="0">
                          <a:solidFill>
                            <a:srgbClr val="333333"/>
                          </a:solidFill>
                          <a:effectLst/>
                          <a:latin typeface="微软雅黑" panose="020B0503020204020204" pitchFamily="34" charset="-122"/>
                          <a:ea typeface="微软雅黑" panose="020B0503020204020204" pitchFamily="34" charset="-122"/>
                          <a:cs typeface="Times New Roman" panose="02020603050405020304" pitchFamily="18" charset="0"/>
                        </a:rPr>
                        <a:t>CO</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等）爆炸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extLst>
                  <a:ext uri="{0D108BD9-81ED-4DB2-BD59-A6C34878D82A}">
                    <a16:rowId xmlns:a16="http://schemas.microsoft.com/office/drawing/2014/main" val="10005"/>
                  </a:ext>
                </a:extLst>
              </a:tr>
              <a:tr h="425669">
                <a:tc vMerge="1">
                  <a:txBody>
                    <a:bodyPr/>
                    <a:lstStyle/>
                    <a:p>
                      <a:endParaRPr lang="zh-CN"/>
                    </a:p>
                  </a:txBody>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储藏室、温室、冷库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EF7"/>
                    </a:solidFill>
                  </a:tcPr>
                </a:tc>
                <a:extLst>
                  <a:ext uri="{0D108BD9-81ED-4DB2-BD59-A6C34878D82A}">
                    <a16:rowId xmlns:a16="http://schemas.microsoft.com/office/drawing/2014/main" val="10006"/>
                  </a:ext>
                </a:extLst>
              </a:tr>
              <a:tr h="572840">
                <a:tc rowSpan="4">
                  <a:txBody>
                    <a:bodyPr/>
                    <a:lstStyle/>
                    <a:p>
                      <a:pPr algn="ctr">
                        <a:lnSpc>
                          <a:spcPct val="100000"/>
                        </a:lnSpc>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地上有限空间</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酒精池、发酵池</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硫化氢中毒</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可燃性气体爆炸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extLst>
                  <a:ext uri="{0D108BD9-81ED-4DB2-BD59-A6C34878D82A}">
                    <a16:rowId xmlns:a16="http://schemas.microsoft.com/office/drawing/2014/main" val="10007"/>
                  </a:ext>
                </a:extLst>
              </a:tr>
              <a:tr h="404622">
                <a:tc vMerge="1">
                  <a:txBody>
                    <a:bodyPr/>
                    <a:lstStyle/>
                    <a:p>
                      <a:endParaRPr lang="zh-CN"/>
                    </a:p>
                  </a:txBody>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垃圾站</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硫化氢中毒</a:t>
                      </a:r>
                      <a:r>
                        <a:rPr lang="zh-CN" altLang="en-US" sz="1800" kern="100" dirty="0">
                          <a:solidFill>
                            <a:schemeClr val="tx1"/>
                          </a:solidFill>
                          <a:effectLst/>
                          <a:latin typeface="微软雅黑" panose="020B0503020204020204" pitchFamily="34" charset="-122"/>
                          <a:ea typeface="微软雅黑" panose="020B0503020204020204" pitchFamily="34" charset="-122"/>
                          <a:cs typeface="Times New Roman" panose="02020603050405020304" pitchFamily="18" charset="0"/>
                        </a:rPr>
                        <a:t>、</a:t>
                      </a: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可燃性气体爆炸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extLst>
                  <a:ext uri="{0D108BD9-81ED-4DB2-BD59-A6C34878D82A}">
                    <a16:rowId xmlns:a16="http://schemas.microsoft.com/office/drawing/2014/main" val="10008"/>
                  </a:ext>
                </a:extLst>
              </a:tr>
              <a:tr h="425669">
                <a:tc vMerge="1">
                  <a:txBody>
                    <a:bodyPr/>
                    <a:lstStyle/>
                    <a:p>
                      <a:endParaRPr lang="zh-CN"/>
                    </a:p>
                  </a:txBody>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粮仓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缺氧窒息、粉尘爆炸、磷化氢中毒</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extLst>
                  <a:ext uri="{0D108BD9-81ED-4DB2-BD59-A6C34878D82A}">
                    <a16:rowId xmlns:a16="http://schemas.microsoft.com/office/drawing/2014/main" val="10009"/>
                  </a:ext>
                </a:extLst>
              </a:tr>
              <a:tr h="394138">
                <a:tc vMerge="1">
                  <a:txBody>
                    <a:bodyPr/>
                    <a:lstStyle/>
                    <a:p>
                      <a:endParaRPr lang="zh-CN"/>
                    </a:p>
                  </a:txBody>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料仓</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tc>
                  <a:txBody>
                    <a:bodyPr/>
                    <a:lstStyle/>
                    <a:p>
                      <a:pPr algn="ctr">
                        <a:lnSpc>
                          <a:spcPct val="100000"/>
                        </a:lnSpc>
                        <a:spcAft>
                          <a:spcPts val="0"/>
                        </a:spcAft>
                      </a:pPr>
                      <a:r>
                        <a:rPr lang="zh-CN" sz="1800" kern="100" dirty="0">
                          <a:solidFill>
                            <a:srgbClr val="333333"/>
                          </a:solidFill>
                          <a:effectLst/>
                          <a:latin typeface="微软雅黑" panose="020B0503020204020204" pitchFamily="34" charset="-122"/>
                          <a:ea typeface="微软雅黑" panose="020B0503020204020204" pitchFamily="34" charset="-122"/>
                          <a:cs typeface="Arial" panose="020B0604020202020204" pitchFamily="34" charset="0"/>
                        </a:rPr>
                        <a:t>缺氧窒息、粉尘爆炸</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1DDEF"/>
                    </a:solidFill>
                  </a:tcPr>
                </a:tc>
                <a:extLst>
                  <a:ext uri="{0D108BD9-81ED-4DB2-BD59-A6C34878D82A}">
                    <a16:rowId xmlns:a16="http://schemas.microsoft.com/office/drawing/2014/main" val="10010"/>
                  </a:ext>
                </a:extLst>
              </a:tr>
            </a:tbl>
          </a:graphicData>
        </a:graphic>
      </p:graphicFrame>
      <p:sp>
        <p:nvSpPr>
          <p:cNvPr id="9" name="矩形 8"/>
          <p:cNvSpPr/>
          <p:nvPr/>
        </p:nvSpPr>
        <p:spPr>
          <a:xfrm>
            <a:off x="1312440" y="469509"/>
            <a:ext cx="6750567"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p>
        </p:txBody>
      </p:sp>
      <p:sp>
        <p:nvSpPr>
          <p:cNvPr id="10"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3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300"/>
                                        <p:tgtEl>
                                          <p:spTgt spid="14"/>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300" fill="hold"/>
                                        <p:tgtEl>
                                          <p:spTgt spid="17"/>
                                        </p:tgtEl>
                                        <p:attrNameLst>
                                          <p:attrName>ppt_w</p:attrName>
                                        </p:attrNameLst>
                                      </p:cBhvr>
                                      <p:tavLst>
                                        <p:tav tm="0">
                                          <p:val>
                                            <p:fltVal val="0"/>
                                          </p:val>
                                        </p:tav>
                                        <p:tav tm="100000">
                                          <p:val>
                                            <p:strVal val="#ppt_w"/>
                                          </p:val>
                                        </p:tav>
                                      </p:tavLst>
                                    </p:anim>
                                    <p:anim calcmode="lin" valueType="num">
                                      <p:cBhvr>
                                        <p:cTn id="20" dur="300" fill="hold"/>
                                        <p:tgtEl>
                                          <p:spTgt spid="17"/>
                                        </p:tgtEl>
                                        <p:attrNameLst>
                                          <p:attrName>ppt_h</p:attrName>
                                        </p:attrNameLst>
                                      </p:cBhvr>
                                      <p:tavLst>
                                        <p:tav tm="0">
                                          <p:val>
                                            <p:fltVal val="0"/>
                                          </p:val>
                                        </p:tav>
                                        <p:tav tm="100000">
                                          <p:val>
                                            <p:strVal val="#ppt_h"/>
                                          </p:val>
                                        </p:tav>
                                      </p:tavLst>
                                    </p:anim>
                                    <p:anim calcmode="lin" valueType="num">
                                      <p:cBhvr>
                                        <p:cTn id="21" dur="300" fill="hold"/>
                                        <p:tgtEl>
                                          <p:spTgt spid="17"/>
                                        </p:tgtEl>
                                        <p:attrNameLst>
                                          <p:attrName>style.rotation</p:attrName>
                                        </p:attrNameLst>
                                      </p:cBhvr>
                                      <p:tavLst>
                                        <p:tav tm="0">
                                          <p:val>
                                            <p:fltVal val="90"/>
                                          </p:val>
                                        </p:tav>
                                        <p:tav tm="100000">
                                          <p:val>
                                            <p:fltVal val="0"/>
                                          </p:val>
                                        </p:tav>
                                      </p:tavLst>
                                    </p:anim>
                                    <p:animEffect transition="in" filter="fade">
                                      <p:cBhvr>
                                        <p:cTn id="22"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4" grpId="0" animBg="1"/>
      <p:bldP spid="1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185043" y="1109608"/>
            <a:ext cx="5579581" cy="5301466"/>
            <a:chOff x="6894669" y="1109608"/>
            <a:chExt cx="5157627" cy="5405514"/>
          </a:xfrm>
        </p:grpSpPr>
        <p:sp>
          <p:nvSpPr>
            <p:cNvPr id="22" name="矩形 21"/>
            <p:cNvSpPr/>
            <p:nvPr/>
          </p:nvSpPr>
          <p:spPr>
            <a:xfrm>
              <a:off x="6894669" y="1109608"/>
              <a:ext cx="5157627" cy="5405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3" cstate="print"/>
            <a:stretch>
              <a:fillRect/>
            </a:stretch>
          </p:blipFill>
          <p:spPr>
            <a:xfrm>
              <a:off x="10492251" y="1296428"/>
              <a:ext cx="1365440" cy="1977157"/>
            </a:xfrm>
            <a:prstGeom prst="rect">
              <a:avLst/>
            </a:prstGeom>
          </p:spPr>
        </p:pic>
        <p:sp>
          <p:nvSpPr>
            <p:cNvPr id="18" name="文本框 17"/>
            <p:cNvSpPr txBox="1"/>
            <p:nvPr/>
          </p:nvSpPr>
          <p:spPr>
            <a:xfrm>
              <a:off x="6999812" y="1145283"/>
              <a:ext cx="2393879" cy="470726"/>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rPr>
                <a:t>硫化氢（</a:t>
              </a:r>
              <a:r>
                <a:rPr lang="en-US" altLang="zh-CN" sz="2400" b="1" dirty="0">
                  <a:solidFill>
                    <a:schemeClr val="bg1"/>
                  </a:solidFill>
                  <a:latin typeface="微软雅黑" panose="020B0503020204020204" pitchFamily="34" charset="-122"/>
                  <a:ea typeface="微软雅黑" panose="020B0503020204020204" pitchFamily="34" charset="-122"/>
                </a:rPr>
                <a:t>H</a:t>
              </a:r>
              <a:r>
                <a:rPr lang="en-US" altLang="zh-CN" sz="2400" b="1" baseline="-25000" dirty="0">
                  <a:solidFill>
                    <a:schemeClr val="bg1"/>
                  </a:solidFill>
                  <a:latin typeface="微软雅黑" panose="020B0503020204020204" pitchFamily="34" charset="-122"/>
                  <a:ea typeface="微软雅黑" panose="020B0503020204020204" pitchFamily="34" charset="-122"/>
                </a:rPr>
                <a:t>2</a:t>
              </a:r>
              <a:r>
                <a:rPr lang="en-US" altLang="zh-CN" sz="2400" b="1" dirty="0">
                  <a:solidFill>
                    <a:schemeClr val="bg1"/>
                  </a:solidFill>
                  <a:latin typeface="微软雅黑" panose="020B0503020204020204" pitchFamily="34" charset="-122"/>
                  <a:ea typeface="微软雅黑" panose="020B0503020204020204" pitchFamily="34" charset="-122"/>
                </a:rPr>
                <a:t>S</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6972563" y="1699979"/>
              <a:ext cx="3400035" cy="891568"/>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由含氮化合物如蛋白质腐败分解产生，咸菜腌制过程中会产生硫化氢。</a:t>
              </a:r>
            </a:p>
          </p:txBody>
        </p:sp>
        <p:sp>
          <p:nvSpPr>
            <p:cNvPr id="20" name="文本框 19"/>
            <p:cNvSpPr txBox="1"/>
            <p:nvPr/>
          </p:nvSpPr>
          <p:spPr>
            <a:xfrm>
              <a:off x="6894669" y="2538625"/>
              <a:ext cx="5065159" cy="3831818"/>
            </a:xfrm>
            <a:prstGeom prst="rect">
              <a:avLst/>
            </a:prstGeom>
            <a:noFill/>
          </p:spPr>
          <p:txBody>
            <a:bodyPr wrap="square" rtlCol="0">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）无色、有特色的臭鸡蛋味；</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2</a:t>
              </a:r>
              <a:r>
                <a:rPr lang="zh-CN" altLang="en-US" dirty="0">
                  <a:solidFill>
                    <a:schemeClr val="bg1"/>
                  </a:solidFill>
                  <a:latin typeface="微软雅黑" panose="020B0503020204020204" pitchFamily="34" charset="-122"/>
                  <a:ea typeface="微软雅黑" panose="020B0503020204020204" pitchFamily="34" charset="-122"/>
                </a:rPr>
                <a:t>）易溶于水、酒精、汽油；</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rPr>
                <a:t>）比重比空气大，易积聚在通风不良的城市污水管道、化粪池、污水池、纸浆池以及其他各类发酵池和蔬菜腌制池等低洼处。</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4</a:t>
              </a:r>
              <a:r>
                <a:rPr lang="zh-CN" altLang="en-US" dirty="0">
                  <a:solidFill>
                    <a:schemeClr val="bg1"/>
                  </a:solidFill>
                  <a:latin typeface="微软雅黑" panose="020B0503020204020204" pitchFamily="34" charset="-122"/>
                  <a:ea typeface="微软雅黑" panose="020B0503020204020204" pitchFamily="34" charset="-122"/>
                </a:rPr>
                <a:t>）易燃，与空气能形成爆炸性混合气体，爆炸极限为</a:t>
              </a:r>
              <a:r>
                <a:rPr lang="en-US" altLang="zh-CN" dirty="0">
                  <a:solidFill>
                    <a:schemeClr val="bg1"/>
                  </a:solidFill>
                  <a:latin typeface="微软雅黑" panose="020B0503020204020204" pitchFamily="34" charset="-122"/>
                  <a:ea typeface="微软雅黑" panose="020B0503020204020204" pitchFamily="34" charset="-122"/>
                </a:rPr>
                <a:t>4.0%~46.0%</a:t>
              </a:r>
              <a:r>
                <a:rPr lang="zh-CN" altLang="en-US"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5</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H</a:t>
              </a:r>
              <a:r>
                <a:rPr lang="en-US" altLang="zh-CN" baseline="-25000" dirty="0">
                  <a:solidFill>
                    <a:schemeClr val="bg1"/>
                  </a:solidFill>
                  <a:latin typeface="微软雅黑" panose="020B0503020204020204" pitchFamily="34" charset="-122"/>
                  <a:ea typeface="微软雅黑" panose="020B0503020204020204" pitchFamily="34" charset="-122"/>
                </a:rPr>
                <a:t>2</a:t>
              </a:r>
              <a:r>
                <a:rPr lang="en-US" altLang="zh-CN" dirty="0">
                  <a:solidFill>
                    <a:schemeClr val="bg1"/>
                  </a:solidFill>
                  <a:latin typeface="微软雅黑" panose="020B0503020204020204" pitchFamily="34" charset="-122"/>
                  <a:ea typeface="微软雅黑" panose="020B0503020204020204" pitchFamily="34" charset="-122"/>
                </a:rPr>
                <a:t>S</a:t>
              </a:r>
              <a:r>
                <a:rPr lang="zh-CN" altLang="en-US" dirty="0">
                  <a:solidFill>
                    <a:schemeClr val="bg1"/>
                  </a:solidFill>
                  <a:latin typeface="微软雅黑" panose="020B0503020204020204" pitchFamily="34" charset="-122"/>
                  <a:ea typeface="微软雅黑" panose="020B0503020204020204" pitchFamily="34" charset="-122"/>
                </a:rPr>
                <a:t>属窒息性气体，是一种强烈的神经毒物；</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6</a:t>
              </a:r>
              <a:r>
                <a:rPr lang="zh-CN" altLang="en-US" dirty="0">
                  <a:solidFill>
                    <a:schemeClr val="bg1"/>
                  </a:solidFill>
                  <a:latin typeface="微软雅黑" panose="020B0503020204020204" pitchFamily="34" charset="-122"/>
                  <a:ea typeface="微软雅黑" panose="020B0503020204020204" pitchFamily="34" charset="-122"/>
                </a:rPr>
                <a:t>）在作业环境中的最高容许浓度为</a:t>
              </a:r>
              <a:r>
                <a:rPr lang="en-US" altLang="zh-CN" dirty="0">
                  <a:solidFill>
                    <a:schemeClr val="bg1"/>
                  </a:solidFill>
                  <a:latin typeface="微软雅黑" panose="020B0503020204020204" pitchFamily="34" charset="-122"/>
                  <a:ea typeface="微软雅黑" panose="020B0503020204020204" pitchFamily="34" charset="-122"/>
                </a:rPr>
                <a:t>10mg/m</a:t>
              </a:r>
              <a:r>
                <a:rPr lang="en-US" altLang="zh-CN" baseline="30000" dirty="0">
                  <a:solidFill>
                    <a:schemeClr val="bg1"/>
                  </a:solidFill>
                  <a:latin typeface="微软雅黑" panose="020B0503020204020204" pitchFamily="34" charset="-122"/>
                  <a:ea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rPr>
                <a:t>。</a:t>
              </a:r>
            </a:p>
          </p:txBody>
        </p:sp>
      </p:grpSp>
      <p:graphicFrame>
        <p:nvGraphicFramePr>
          <p:cNvPr id="2" name="表格 1"/>
          <p:cNvGraphicFramePr>
            <a:graphicFrameLocks noGrp="1"/>
          </p:cNvGraphicFramePr>
          <p:nvPr/>
        </p:nvGraphicFramePr>
        <p:xfrm>
          <a:off x="914400" y="1102857"/>
          <a:ext cx="5013789" cy="5317327"/>
        </p:xfrm>
        <a:graphic>
          <a:graphicData uri="http://schemas.openxmlformats.org/drawingml/2006/table">
            <a:tbl>
              <a:tblPr firstRow="1" bandRow="1">
                <a:tableStyleId>{5C22544A-7EE6-4342-B048-85BDC9FD1C3A}</a:tableStyleId>
              </a:tblPr>
              <a:tblGrid>
                <a:gridCol w="1171254">
                  <a:extLst>
                    <a:ext uri="{9D8B030D-6E8A-4147-A177-3AD203B41FA5}">
                      <a16:colId xmlns:a16="http://schemas.microsoft.com/office/drawing/2014/main" val="20000"/>
                    </a:ext>
                  </a:extLst>
                </a:gridCol>
                <a:gridCol w="2013735">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768377">
                <a:tc>
                  <a:txBody>
                    <a:bodyPr/>
                    <a:lstStyle/>
                    <a:p>
                      <a:pPr algn="ctr"/>
                      <a:r>
                        <a:rPr lang="zh-CN" altLang="en-US" sz="1600" dirty="0">
                          <a:latin typeface="微软雅黑" panose="020B0503020204020204" pitchFamily="34" charset="-122"/>
                          <a:ea typeface="微软雅黑" panose="020B0503020204020204" pitchFamily="34" charset="-122"/>
                        </a:rPr>
                        <a:t>浓度（</a:t>
                      </a:r>
                      <a:r>
                        <a:rPr lang="en-US" altLang="zh-CN" sz="1600" dirty="0">
                          <a:latin typeface="微软雅黑" panose="020B0503020204020204" pitchFamily="34" charset="-122"/>
                          <a:ea typeface="微软雅黑" panose="020B0503020204020204" pitchFamily="34" charset="-122"/>
                        </a:rPr>
                        <a:t>mg/m</a:t>
                      </a:r>
                      <a:r>
                        <a:rPr lang="en-US" altLang="zh-CN" sz="1600" baseline="30000" dirty="0">
                          <a:latin typeface="微软雅黑" panose="020B0503020204020204" pitchFamily="34" charset="-122"/>
                          <a:ea typeface="微软雅黑" panose="020B0503020204020204" pitchFamily="34" charset="-122"/>
                        </a:rPr>
                        <a:t>3</a:t>
                      </a:r>
                      <a:r>
                        <a:rPr lang="en-US" altLang="zh-CN" sz="1600" baseline="0" dirty="0">
                          <a:latin typeface="微软雅黑" panose="020B0503020204020204" pitchFamily="34" charset="-122"/>
                          <a:ea typeface="微软雅黑" panose="020B0503020204020204" pitchFamily="34" charset="-122"/>
                        </a:rPr>
                        <a:t>)</a:t>
                      </a:r>
                      <a:endParaRPr lang="en-US" altLang="zh-CN"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症状</a:t>
                      </a:r>
                    </a:p>
                  </a:txBody>
                  <a:tcPr anchor="ctr"/>
                </a:tc>
                <a:tc>
                  <a:txBody>
                    <a:bodyPr/>
                    <a:lstStyle/>
                    <a:p>
                      <a:pPr algn="ctr"/>
                      <a:r>
                        <a:rPr lang="zh-CN" altLang="en-US" sz="2000" dirty="0">
                          <a:latin typeface="微软雅黑" panose="020B0503020204020204" pitchFamily="34" charset="-122"/>
                          <a:ea typeface="微软雅黑" panose="020B0503020204020204" pitchFamily="34" charset="-122"/>
                        </a:rPr>
                        <a:t>停留时间</a:t>
                      </a:r>
                    </a:p>
                  </a:txBody>
                  <a:tcPr anchor="ctr"/>
                </a:tc>
                <a:extLst>
                  <a:ext uri="{0D108BD9-81ED-4DB2-BD59-A6C34878D82A}">
                    <a16:rowId xmlns:a16="http://schemas.microsoft.com/office/drawing/2014/main" val="10000"/>
                  </a:ext>
                </a:extLst>
              </a:tr>
              <a:tr h="696430">
                <a:tc>
                  <a:txBody>
                    <a:bodyPr/>
                    <a:lstStyle/>
                    <a:p>
                      <a:pPr algn="ctr"/>
                      <a:r>
                        <a:rPr lang="en-US" altLang="zh-CN" sz="1600" dirty="0">
                          <a:latin typeface="微软雅黑" panose="020B0503020204020204" pitchFamily="34" charset="-122"/>
                          <a:ea typeface="微软雅黑" panose="020B0503020204020204" pitchFamily="34" charset="-122"/>
                        </a:rPr>
                        <a:t>0.01-0.03</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硫化氢的嗅觉感</a:t>
                      </a:r>
                    </a:p>
                  </a:txBody>
                  <a:tcPr anchor="ctr"/>
                </a:tc>
                <a:tc>
                  <a:txBody>
                    <a:bodyPr/>
                    <a:lstStyle/>
                    <a:p>
                      <a:pPr algn="ctr"/>
                      <a:endParaRPr lang="zh-CN" altLang="en-US" sz="1600" dirty="0">
                        <a:latin typeface="微软雅黑" panose="020B0503020204020204" pitchFamily="34" charset="-122"/>
                        <a:ea typeface="微软雅黑" panose="020B0503020204020204" pitchFamily="34" charset="-122"/>
                      </a:endParaRPr>
                    </a:p>
                  </a:txBody>
                  <a:tcPr anchor="ctr">
                    <a:solidFill>
                      <a:srgbClr val="D1DDEF"/>
                    </a:solidFill>
                  </a:tcPr>
                </a:tc>
                <a:extLst>
                  <a:ext uri="{0D108BD9-81ED-4DB2-BD59-A6C34878D82A}">
                    <a16:rowId xmlns:a16="http://schemas.microsoft.com/office/drawing/2014/main" val="10001"/>
                  </a:ext>
                </a:extLst>
              </a:tr>
              <a:tr h="696430">
                <a:tc>
                  <a:txBody>
                    <a:bodyPr/>
                    <a:lstStyle/>
                    <a:p>
                      <a:pPr algn="ctr"/>
                      <a:r>
                        <a:rPr lang="en-US" altLang="zh-CN" sz="1600" dirty="0">
                          <a:latin typeface="微软雅黑" panose="020B0503020204020204" pitchFamily="34" charset="-122"/>
                          <a:ea typeface="微软雅黑" panose="020B0503020204020204" pitchFamily="34" charset="-122"/>
                        </a:rPr>
                        <a:t>10</a:t>
                      </a:r>
                      <a:endParaRPr lang="zh-CN" altLang="en-US" sz="1600" dirty="0">
                        <a:latin typeface="微软雅黑" panose="020B0503020204020204" pitchFamily="34" charset="-122"/>
                        <a:ea typeface="微软雅黑" panose="020B0503020204020204" pitchFamily="34" charset="-122"/>
                      </a:endParaRPr>
                    </a:p>
                  </a:txBody>
                  <a:tcPr anchor="ctr">
                    <a:solidFill>
                      <a:srgbClr val="E9EEF7"/>
                    </a:solidFill>
                  </a:tcPr>
                </a:tc>
                <a:tc>
                  <a:txBody>
                    <a:bodyPr/>
                    <a:lstStyle/>
                    <a:p>
                      <a:pPr algn="ctr"/>
                      <a:r>
                        <a:rPr lang="zh-CN" altLang="en-US" sz="1600" dirty="0">
                          <a:latin typeface="微软雅黑" panose="020B0503020204020204" pitchFamily="34" charset="-122"/>
                          <a:ea typeface="微软雅黑" panose="020B0503020204020204" pitchFamily="34" charset="-122"/>
                        </a:rPr>
                        <a:t>最高容许浓度</a:t>
                      </a: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小时</a:t>
                      </a:r>
                    </a:p>
                  </a:txBody>
                  <a:tcPr anchor="ctr"/>
                </a:tc>
                <a:extLst>
                  <a:ext uri="{0D108BD9-81ED-4DB2-BD59-A6C34878D82A}">
                    <a16:rowId xmlns:a16="http://schemas.microsoft.com/office/drawing/2014/main" val="10002"/>
                  </a:ext>
                </a:extLst>
              </a:tr>
              <a:tr h="696430">
                <a:tc>
                  <a:txBody>
                    <a:bodyPr/>
                    <a:lstStyle/>
                    <a:p>
                      <a:pPr algn="ctr"/>
                      <a:r>
                        <a:rPr lang="en-US" altLang="zh-CN" sz="1600" dirty="0">
                          <a:latin typeface="微软雅黑" panose="020B0503020204020204" pitchFamily="34" charset="-122"/>
                          <a:ea typeface="微软雅黑" panose="020B0503020204020204" pitchFamily="34" charset="-122"/>
                        </a:rPr>
                        <a:t>70-150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呼吸道及眼部刺激症状</a:t>
                      </a: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1-2</a:t>
                      </a:r>
                      <a:r>
                        <a:rPr lang="zh-CN" altLang="en-US" sz="1600" dirty="0">
                          <a:latin typeface="微软雅黑" panose="020B0503020204020204" pitchFamily="34" charset="-122"/>
                          <a:ea typeface="微软雅黑" panose="020B0503020204020204" pitchFamily="34" charset="-122"/>
                        </a:rPr>
                        <a:t>小时</a:t>
                      </a:r>
                    </a:p>
                  </a:txBody>
                  <a:tcPr anchor="ctr"/>
                </a:tc>
                <a:extLst>
                  <a:ext uri="{0D108BD9-81ED-4DB2-BD59-A6C34878D82A}">
                    <a16:rowId xmlns:a16="http://schemas.microsoft.com/office/drawing/2014/main" val="10003"/>
                  </a:ext>
                </a:extLst>
              </a:tr>
              <a:tr h="696430">
                <a:tc>
                  <a:txBody>
                    <a:bodyPr/>
                    <a:lstStyle/>
                    <a:p>
                      <a:pPr algn="ctr"/>
                      <a:r>
                        <a:rPr lang="en-US" altLang="zh-CN" sz="1600" dirty="0">
                          <a:latin typeface="微软雅黑" panose="020B0503020204020204" pitchFamily="34" charset="-122"/>
                          <a:ea typeface="微软雅黑" panose="020B0503020204020204" pitchFamily="34" charset="-122"/>
                        </a:rPr>
                        <a:t>200-300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眼疾性刺激症状、肺水肿</a:t>
                      </a: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1</a:t>
                      </a:r>
                      <a:r>
                        <a:rPr lang="zh-CN" altLang="en-US" sz="1600" dirty="0">
                          <a:latin typeface="微软雅黑" panose="020B0503020204020204" pitchFamily="34" charset="-122"/>
                          <a:ea typeface="微软雅黑" panose="020B0503020204020204" pitchFamily="34" charset="-122"/>
                        </a:rPr>
                        <a:t>小时</a:t>
                      </a:r>
                    </a:p>
                  </a:txBody>
                  <a:tcPr anchor="ctr"/>
                </a:tc>
                <a:extLst>
                  <a:ext uri="{0D108BD9-81ED-4DB2-BD59-A6C34878D82A}">
                    <a16:rowId xmlns:a16="http://schemas.microsoft.com/office/drawing/2014/main" val="10004"/>
                  </a:ext>
                </a:extLst>
              </a:tr>
              <a:tr h="996045">
                <a:tc>
                  <a:txBody>
                    <a:bodyPr/>
                    <a:lstStyle/>
                    <a:p>
                      <a:pPr algn="ctr"/>
                      <a:r>
                        <a:rPr lang="en-US" altLang="zh-CN" sz="1600" dirty="0">
                          <a:latin typeface="微软雅黑" panose="020B0503020204020204" pitchFamily="34" charset="-122"/>
                          <a:ea typeface="微软雅黑" panose="020B0503020204020204" pitchFamily="34" charset="-122"/>
                        </a:rPr>
                        <a:t>500-760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肺水肿、支气管炎及肺炎、头痛、头晕、步态不稳、恶心、呕吐、甚至死亡</a:t>
                      </a:r>
                    </a:p>
                  </a:txBody>
                  <a:tcPr anchor="ctr"/>
                </a:tc>
                <a:tc>
                  <a:txBody>
                    <a:bodyPr/>
                    <a:lstStyle/>
                    <a:p>
                      <a:pPr algn="ctr"/>
                      <a:r>
                        <a:rPr lang="en-US" altLang="zh-CN" sz="1600" dirty="0">
                          <a:latin typeface="微软雅黑" panose="020B0503020204020204" pitchFamily="34" charset="-122"/>
                          <a:ea typeface="微软雅黑" panose="020B0503020204020204" pitchFamily="34" charset="-122"/>
                        </a:rPr>
                        <a:t>15-60</a:t>
                      </a:r>
                      <a:r>
                        <a:rPr lang="zh-CN" altLang="en-US" sz="1600" dirty="0">
                          <a:latin typeface="微软雅黑" panose="020B0503020204020204" pitchFamily="34" charset="-122"/>
                          <a:ea typeface="微软雅黑" panose="020B0503020204020204" pitchFamily="34" charset="-122"/>
                        </a:rPr>
                        <a:t>分钟</a:t>
                      </a:r>
                    </a:p>
                  </a:txBody>
                  <a:tcPr anchor="ctr"/>
                </a:tc>
                <a:extLst>
                  <a:ext uri="{0D108BD9-81ED-4DB2-BD59-A6C34878D82A}">
                    <a16:rowId xmlns:a16="http://schemas.microsoft.com/office/drawing/2014/main" val="10005"/>
                  </a:ext>
                </a:extLst>
              </a:tr>
              <a:tr h="696430">
                <a:tc>
                  <a:txBody>
                    <a:bodyPr/>
                    <a:lstStyle/>
                    <a:p>
                      <a:pPr algn="ctr"/>
                      <a:r>
                        <a:rPr lang="zh-CN" altLang="en-US" sz="1600" dirty="0">
                          <a:latin typeface="微软雅黑" panose="020B0503020204020204" pitchFamily="34" charset="-122"/>
                          <a:ea typeface="微软雅黑" panose="020B0503020204020204" pitchFamily="34" charset="-122"/>
                        </a:rPr>
                        <a:t>≥</a:t>
                      </a:r>
                      <a:r>
                        <a:rPr lang="en-US" altLang="zh-CN" sz="1600" dirty="0">
                          <a:latin typeface="微软雅黑" panose="020B0503020204020204" pitchFamily="34" charset="-122"/>
                          <a:ea typeface="微软雅黑" panose="020B0503020204020204" pitchFamily="34" charset="-122"/>
                        </a:rPr>
                        <a:t>1000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意识丧失或死亡</a:t>
                      </a: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几分钟甚至瞬间死亡（点击样死亡）</a:t>
                      </a:r>
                    </a:p>
                  </a:txBody>
                  <a:tcPr anchor="ctr"/>
                </a:tc>
                <a:extLst>
                  <a:ext uri="{0D108BD9-81ED-4DB2-BD59-A6C34878D82A}">
                    <a16:rowId xmlns:a16="http://schemas.microsoft.com/office/drawing/2014/main" val="10006"/>
                  </a:ext>
                </a:extLst>
              </a:tr>
            </a:tbl>
          </a:graphicData>
        </a:graphic>
      </p:graphicFrame>
      <p:sp>
        <p:nvSpPr>
          <p:cNvPr id="3" name="矩形 2"/>
          <p:cNvSpPr/>
          <p:nvPr/>
        </p:nvSpPr>
        <p:spPr>
          <a:xfrm>
            <a:off x="400690" y="1113132"/>
            <a:ext cx="472611" cy="53425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硫化氢中毒</a:t>
            </a:r>
          </a:p>
        </p:txBody>
      </p:sp>
      <p:sp>
        <p:nvSpPr>
          <p:cNvPr id="23" name="矩形 22"/>
          <p:cNvSpPr/>
          <p:nvPr/>
        </p:nvSpPr>
        <p:spPr>
          <a:xfrm>
            <a:off x="1312440" y="469509"/>
            <a:ext cx="6750567"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p>
        </p:txBody>
      </p:sp>
      <p:sp>
        <p:nvSpPr>
          <p:cNvPr id="24"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300"/>
                                        <p:tgtEl>
                                          <p:spTgt spid="24"/>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down)">
                                      <p:cBhvr>
                                        <p:cTn id="11" dur="200"/>
                                        <p:tgtEl>
                                          <p:spTgt spid="2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wipe(left)">
                                      <p:cBhvr>
                                        <p:cTn id="15" dur="300"/>
                                        <p:tgtEl>
                                          <p:spTgt spid="26"/>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300" fill="hold"/>
                                        <p:tgtEl>
                                          <p:spTgt spid="27"/>
                                        </p:tgtEl>
                                        <p:attrNameLst>
                                          <p:attrName>ppt_w</p:attrName>
                                        </p:attrNameLst>
                                      </p:cBhvr>
                                      <p:tavLst>
                                        <p:tav tm="0">
                                          <p:val>
                                            <p:fltVal val="0"/>
                                          </p:val>
                                        </p:tav>
                                        <p:tav tm="100000">
                                          <p:val>
                                            <p:strVal val="#ppt_w"/>
                                          </p:val>
                                        </p:tav>
                                      </p:tavLst>
                                    </p:anim>
                                    <p:anim calcmode="lin" valueType="num">
                                      <p:cBhvr>
                                        <p:cTn id="20" dur="300" fill="hold"/>
                                        <p:tgtEl>
                                          <p:spTgt spid="27"/>
                                        </p:tgtEl>
                                        <p:attrNameLst>
                                          <p:attrName>ppt_h</p:attrName>
                                        </p:attrNameLst>
                                      </p:cBhvr>
                                      <p:tavLst>
                                        <p:tav tm="0">
                                          <p:val>
                                            <p:fltVal val="0"/>
                                          </p:val>
                                        </p:tav>
                                        <p:tav tm="100000">
                                          <p:val>
                                            <p:strVal val="#ppt_h"/>
                                          </p:val>
                                        </p:tav>
                                      </p:tavLst>
                                    </p:anim>
                                    <p:anim calcmode="lin" valueType="num">
                                      <p:cBhvr>
                                        <p:cTn id="21" dur="300" fill="hold"/>
                                        <p:tgtEl>
                                          <p:spTgt spid="27"/>
                                        </p:tgtEl>
                                        <p:attrNameLst>
                                          <p:attrName>style.rotation</p:attrName>
                                        </p:attrNameLst>
                                      </p:cBhvr>
                                      <p:tavLst>
                                        <p:tav tm="0">
                                          <p:val>
                                            <p:fltVal val="90"/>
                                          </p:val>
                                        </p:tav>
                                        <p:tav tm="100000">
                                          <p:val>
                                            <p:fltVal val="0"/>
                                          </p:val>
                                        </p:tav>
                                      </p:tavLst>
                                    </p:anim>
                                    <p:animEffect transition="in" filter="fade">
                                      <p:cBhvr>
                                        <p:cTn id="22" dur="3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369979" y="1109608"/>
            <a:ext cx="5394646" cy="5346114"/>
            <a:chOff x="6894669" y="1109608"/>
            <a:chExt cx="5157627" cy="5405514"/>
          </a:xfrm>
        </p:grpSpPr>
        <p:sp>
          <p:nvSpPr>
            <p:cNvPr id="22" name="矩形 21"/>
            <p:cNvSpPr/>
            <p:nvPr/>
          </p:nvSpPr>
          <p:spPr>
            <a:xfrm>
              <a:off x="6894669" y="1109608"/>
              <a:ext cx="5157627" cy="5405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928869" y="1341424"/>
              <a:ext cx="2393879" cy="466795"/>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rPr>
                <a:t>一氧化碳（</a:t>
              </a:r>
              <a:r>
                <a:rPr lang="en-US" altLang="zh-CN" sz="2400" b="1" dirty="0">
                  <a:solidFill>
                    <a:schemeClr val="bg1"/>
                  </a:solidFill>
                  <a:latin typeface="微软雅黑" panose="020B0503020204020204" pitchFamily="34" charset="-122"/>
                  <a:ea typeface="微软雅黑" panose="020B0503020204020204" pitchFamily="34" charset="-122"/>
                </a:rPr>
                <a:t>CO</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7036157" y="2060903"/>
              <a:ext cx="2284637" cy="884122"/>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有机物分解会产生一氧化碳</a:t>
              </a:r>
            </a:p>
          </p:txBody>
        </p:sp>
        <p:sp>
          <p:nvSpPr>
            <p:cNvPr id="20" name="文本框 19"/>
            <p:cNvSpPr txBox="1"/>
            <p:nvPr/>
          </p:nvSpPr>
          <p:spPr>
            <a:xfrm>
              <a:off x="6940902" y="3060844"/>
              <a:ext cx="5065159" cy="3454278"/>
            </a:xfrm>
            <a:prstGeom prst="rect">
              <a:avLst/>
            </a:prstGeom>
            <a:noFill/>
          </p:spPr>
          <p:txBody>
            <a:bodyPr wrap="square" rtlCol="0">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）无色、无臭、无味、无刺激性；</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2</a:t>
              </a:r>
              <a:r>
                <a:rPr lang="zh-CN" altLang="en-US" dirty="0">
                  <a:solidFill>
                    <a:schemeClr val="bg1"/>
                  </a:solidFill>
                  <a:latin typeface="微软雅黑" panose="020B0503020204020204" pitchFamily="34" charset="-122"/>
                  <a:ea typeface="微软雅黑" panose="020B0503020204020204" pitchFamily="34" charset="-122"/>
                </a:rPr>
                <a:t>）比重比空气小；</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rPr>
                <a:t>）难溶于水，溶于乙醇，苯等多种有机溶剂</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4</a:t>
              </a:r>
              <a:r>
                <a:rPr lang="zh-CN" altLang="en-US" dirty="0">
                  <a:solidFill>
                    <a:schemeClr val="bg1"/>
                  </a:solidFill>
                  <a:latin typeface="微软雅黑" panose="020B0503020204020204" pitchFamily="34" charset="-122"/>
                  <a:ea typeface="微软雅黑" panose="020B0503020204020204" pitchFamily="34" charset="-122"/>
                </a:rPr>
                <a:t>）易燃，与空气混合能形成爆炸性混合气体，爆炸极限为</a:t>
              </a:r>
              <a:r>
                <a:rPr lang="en-US" altLang="zh-CN" dirty="0">
                  <a:solidFill>
                    <a:schemeClr val="bg1"/>
                  </a:solidFill>
                  <a:latin typeface="微软雅黑" panose="020B0503020204020204" pitchFamily="34" charset="-122"/>
                  <a:ea typeface="微软雅黑" panose="020B0503020204020204" pitchFamily="34" charset="-122"/>
                </a:rPr>
                <a:t>12.5%~74.2%</a:t>
              </a:r>
              <a:r>
                <a:rPr lang="zh-CN" altLang="en-US" dirty="0">
                  <a:solidFill>
                    <a:schemeClr val="bg1"/>
                  </a:solidFill>
                  <a:latin typeface="微软雅黑" panose="020B0503020204020204" pitchFamily="34" charset="-122"/>
                  <a:ea typeface="微软雅黑" panose="020B0503020204020204" pitchFamily="34" charset="-122"/>
                </a:rPr>
                <a:t>；</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5</a:t>
              </a:r>
              <a:r>
                <a:rPr lang="zh-CN" altLang="en-US" dirty="0">
                  <a:solidFill>
                    <a:schemeClr val="bg1"/>
                  </a:solidFill>
                  <a:latin typeface="微软雅黑" panose="020B0503020204020204" pitchFamily="34" charset="-122"/>
                  <a:ea typeface="微软雅黑" panose="020B0503020204020204" pitchFamily="34" charset="-122"/>
                </a:rPr>
                <a:t>）有毒，属窒息性气体。进入体内后主要与红细胞的血红蛋白结合，形成碳氧血红蛋白，使红细胞失去携氧能力，而造成组织缺氧。</a:t>
              </a:r>
            </a:p>
          </p:txBody>
        </p:sp>
      </p:grpSp>
      <p:sp>
        <p:nvSpPr>
          <p:cNvPr id="3" name="矩形 2"/>
          <p:cNvSpPr/>
          <p:nvPr/>
        </p:nvSpPr>
        <p:spPr>
          <a:xfrm>
            <a:off x="400690" y="1113132"/>
            <a:ext cx="472611" cy="53425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latin typeface="微软雅黑" panose="020B0503020204020204" pitchFamily="34" charset="-122"/>
                <a:ea typeface="微软雅黑" panose="020B0503020204020204" pitchFamily="34" charset="-122"/>
              </a:rPr>
              <a:t>一氧化碳中毒</a:t>
            </a:r>
          </a:p>
        </p:txBody>
      </p:sp>
      <p:graphicFrame>
        <p:nvGraphicFramePr>
          <p:cNvPr id="7" name="表格 6"/>
          <p:cNvGraphicFramePr>
            <a:graphicFrameLocks noGrp="1"/>
          </p:cNvGraphicFramePr>
          <p:nvPr/>
        </p:nvGraphicFramePr>
        <p:xfrm>
          <a:off x="936391" y="1109608"/>
          <a:ext cx="5156184" cy="5346112"/>
        </p:xfrm>
        <a:graphic>
          <a:graphicData uri="http://schemas.openxmlformats.org/drawingml/2006/table">
            <a:tbl>
              <a:tblPr firstRow="1" bandRow="1">
                <a:tableStyleId>{5C22544A-7EE6-4342-B048-85BDC9FD1C3A}</a:tableStyleId>
              </a:tblPr>
              <a:tblGrid>
                <a:gridCol w="1334974">
                  <a:extLst>
                    <a:ext uri="{9D8B030D-6E8A-4147-A177-3AD203B41FA5}">
                      <a16:colId xmlns:a16="http://schemas.microsoft.com/office/drawing/2014/main" val="20000"/>
                    </a:ext>
                  </a:extLst>
                </a:gridCol>
                <a:gridCol w="1861615">
                  <a:extLst>
                    <a:ext uri="{9D8B030D-6E8A-4147-A177-3AD203B41FA5}">
                      <a16:colId xmlns:a16="http://schemas.microsoft.com/office/drawing/2014/main" val="20001"/>
                    </a:ext>
                  </a:extLst>
                </a:gridCol>
                <a:gridCol w="1959595">
                  <a:extLst>
                    <a:ext uri="{9D8B030D-6E8A-4147-A177-3AD203B41FA5}">
                      <a16:colId xmlns:a16="http://schemas.microsoft.com/office/drawing/2014/main" val="20002"/>
                    </a:ext>
                  </a:extLst>
                </a:gridCol>
              </a:tblGrid>
              <a:tr h="668264">
                <a:tc>
                  <a:txBody>
                    <a:bodyPr/>
                    <a:lstStyle/>
                    <a:p>
                      <a:pPr algn="ctr">
                        <a:spcAft>
                          <a:spcPts val="0"/>
                        </a:spcAft>
                      </a:pPr>
                      <a:r>
                        <a:rPr lang="zh-CN" sz="1800" kern="1200" dirty="0">
                          <a:effectLst/>
                          <a:latin typeface="微软雅黑" panose="020B0503020204020204" pitchFamily="34" charset="-122"/>
                          <a:ea typeface="微软雅黑" panose="020B0503020204020204" pitchFamily="34" charset="-122"/>
                        </a:rPr>
                        <a:t>浓度（</a:t>
                      </a:r>
                      <a:r>
                        <a:rPr lang="en-US" sz="1800" kern="1200" dirty="0" err="1">
                          <a:effectLst/>
                          <a:latin typeface="微软雅黑" panose="020B0503020204020204" pitchFamily="34" charset="-122"/>
                          <a:ea typeface="微软雅黑" panose="020B0503020204020204" pitchFamily="34" charset="-122"/>
                        </a:rPr>
                        <a:t>ppm</a:t>
                      </a:r>
                      <a:r>
                        <a:rPr lang="en-US" sz="1800" kern="1200" dirty="0">
                          <a:effectLst/>
                          <a:latin typeface="微软雅黑" panose="020B0503020204020204" pitchFamily="34" charset="-122"/>
                          <a:ea typeface="微软雅黑" panose="020B0503020204020204" pitchFamily="34" charset="-122"/>
                        </a:rPr>
                        <a:t>)</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800" kern="1200" dirty="0">
                          <a:effectLst/>
                          <a:latin typeface="微软雅黑" panose="020B0503020204020204" pitchFamily="34" charset="-122"/>
                          <a:ea typeface="微软雅黑" panose="020B0503020204020204" pitchFamily="34" charset="-122"/>
                        </a:rPr>
                        <a:t>症状</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800" kern="1200" dirty="0">
                          <a:effectLst/>
                          <a:latin typeface="微软雅黑" panose="020B0503020204020204" pitchFamily="34" charset="-122"/>
                          <a:ea typeface="微软雅黑" panose="020B0503020204020204" pitchFamily="34" charset="-122"/>
                        </a:rPr>
                        <a:t>停留时间</a:t>
                      </a:r>
                      <a:endParaRPr lang="zh-CN" sz="18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0"/>
                  </a:ext>
                </a:extLst>
              </a:tr>
              <a:tr h="668264">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50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a:effectLst/>
                          <a:latin typeface="微软雅黑" panose="020B0503020204020204" pitchFamily="34" charset="-122"/>
                          <a:ea typeface="微软雅黑" panose="020B0503020204020204" pitchFamily="34" charset="-122"/>
                        </a:rPr>
                        <a:t>最高容许浓度</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8</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1"/>
                  </a:ext>
                </a:extLst>
              </a:tr>
              <a:tr h="668264">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200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a:effectLst/>
                          <a:latin typeface="微软雅黑" panose="020B0503020204020204" pitchFamily="34" charset="-122"/>
                          <a:ea typeface="微软雅黑" panose="020B0503020204020204" pitchFamily="34" charset="-122"/>
                        </a:rPr>
                        <a:t>轻度头痛、不适</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3</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2"/>
                  </a:ext>
                </a:extLst>
              </a:tr>
              <a:tr h="668264">
                <a:tc rowSpan="2">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600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头痛、不适</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a:effectLst/>
                          <a:latin typeface="微软雅黑" panose="020B0503020204020204" pitchFamily="34" charset="-122"/>
                          <a:ea typeface="微软雅黑" panose="020B0503020204020204" pitchFamily="34" charset="-122"/>
                        </a:rPr>
                        <a:t>1</a:t>
                      </a:r>
                      <a:r>
                        <a:rPr lang="zh-CN" sz="1600" kern="1200">
                          <a:effectLst/>
                          <a:latin typeface="微软雅黑" panose="020B0503020204020204" pitchFamily="34" charset="-122"/>
                          <a:ea typeface="微软雅黑" panose="020B0503020204020204" pitchFamily="34" charset="-122"/>
                        </a:rPr>
                        <a:t>小时</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3"/>
                  </a:ext>
                </a:extLst>
              </a:tr>
              <a:tr h="668264">
                <a:tc vMerge="1">
                  <a:txBody>
                    <a:bodyPr/>
                    <a:lstStyle/>
                    <a:p>
                      <a:endParaRPr lang="zh-CN"/>
                    </a:p>
                  </a:txBody>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轻度心悸</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30</a:t>
                      </a:r>
                      <a:r>
                        <a:rPr lang="zh-CN" sz="1600" kern="1200" dirty="0">
                          <a:effectLst/>
                          <a:latin typeface="微软雅黑" panose="020B0503020204020204" pitchFamily="34" charset="-122"/>
                          <a:ea typeface="微软雅黑" panose="020B0503020204020204" pitchFamily="34" charset="-122"/>
                        </a:rPr>
                        <a:t>分钟</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4"/>
                  </a:ext>
                </a:extLst>
              </a:tr>
              <a:tr h="668264">
                <a:tc rowSpan="2">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1000~2000</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站立不稳，蹒跚</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1.5</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5"/>
                  </a:ext>
                </a:extLst>
              </a:tr>
              <a:tr h="668264">
                <a:tc vMerge="1">
                  <a:txBody>
                    <a:bodyPr/>
                    <a:lstStyle/>
                    <a:p>
                      <a:endParaRPr lang="zh-CN"/>
                    </a:p>
                  </a:txBody>
                  <a:tcPr marL="70309" marR="70309" marT="35154" marB="35154" anchor="ctr"/>
                </a:tc>
                <a:tc>
                  <a:txBody>
                    <a:bodyPr/>
                    <a:lstStyle/>
                    <a:p>
                      <a:pPr algn="ctr">
                        <a:spcAft>
                          <a:spcPts val="0"/>
                        </a:spcAft>
                      </a:pPr>
                      <a:r>
                        <a:rPr lang="zh-CN" sz="1600" kern="1200">
                          <a:effectLst/>
                          <a:latin typeface="微软雅黑" panose="020B0503020204020204" pitchFamily="34" charset="-122"/>
                          <a:ea typeface="微软雅黑" panose="020B0503020204020204" pitchFamily="34" charset="-122"/>
                        </a:rPr>
                        <a:t>混乱、恶心、头痛</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2</a:t>
                      </a:r>
                      <a:r>
                        <a:rPr lang="zh-CN" sz="1600" kern="1200" dirty="0">
                          <a:effectLst/>
                          <a:latin typeface="微软雅黑" panose="020B0503020204020204" pitchFamily="34" charset="-122"/>
                          <a:ea typeface="微软雅黑" panose="020B0503020204020204" pitchFamily="34" charset="-122"/>
                        </a:rPr>
                        <a:t>小时</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6"/>
                  </a:ext>
                </a:extLst>
              </a:tr>
              <a:tr h="668264">
                <a:tc>
                  <a:txBody>
                    <a:bodyPr/>
                    <a:lstStyle/>
                    <a:p>
                      <a:pPr algn="ctr">
                        <a:spcAft>
                          <a:spcPts val="0"/>
                        </a:spcAft>
                      </a:pPr>
                      <a:r>
                        <a:rPr lang="en-US" sz="1600" kern="1200">
                          <a:effectLst/>
                          <a:latin typeface="微软雅黑" panose="020B0503020204020204" pitchFamily="34" charset="-122"/>
                          <a:ea typeface="微软雅黑" panose="020B0503020204020204" pitchFamily="34" charset="-122"/>
                        </a:rPr>
                        <a:t>2000~5000</a:t>
                      </a:r>
                      <a:endParaRPr lang="zh-CN" sz="1600" kern="10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zh-CN" sz="1600" kern="1200" dirty="0">
                          <a:effectLst/>
                          <a:latin typeface="微软雅黑" panose="020B0503020204020204" pitchFamily="34" charset="-122"/>
                          <a:ea typeface="微软雅黑" panose="020B0503020204020204" pitchFamily="34" charset="-122"/>
                        </a:rPr>
                        <a:t>昏迷、失去知觉</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tc>
                  <a:txBody>
                    <a:bodyPr/>
                    <a:lstStyle/>
                    <a:p>
                      <a:pPr algn="ctr">
                        <a:spcAft>
                          <a:spcPts val="0"/>
                        </a:spcAft>
                      </a:pPr>
                      <a:r>
                        <a:rPr lang="en-US" sz="1600" kern="1200" dirty="0">
                          <a:effectLst/>
                          <a:latin typeface="微软雅黑" panose="020B0503020204020204" pitchFamily="34" charset="-122"/>
                          <a:ea typeface="微软雅黑" panose="020B0503020204020204" pitchFamily="34" charset="-122"/>
                        </a:rPr>
                        <a:t>30</a:t>
                      </a:r>
                      <a:r>
                        <a:rPr lang="zh-CN" sz="1600" kern="1200" dirty="0">
                          <a:effectLst/>
                          <a:latin typeface="微软雅黑" panose="020B0503020204020204" pitchFamily="34" charset="-122"/>
                          <a:ea typeface="微软雅黑" panose="020B0503020204020204" pitchFamily="34" charset="-122"/>
                        </a:rPr>
                        <a:t>分钟</a:t>
                      </a:r>
                      <a:endParaRPr lang="zh-CN" sz="1600" kern="100" dirty="0">
                        <a:effectLst/>
                        <a:latin typeface="微软雅黑" panose="020B0503020204020204" pitchFamily="34" charset="-122"/>
                        <a:ea typeface="微软雅黑" panose="020B0503020204020204" pitchFamily="34" charset="-122"/>
                        <a:cs typeface="Times New Roman" panose="02020603050405020304" pitchFamily="18" charset="0"/>
                      </a:endParaRPr>
                    </a:p>
                  </a:txBody>
                  <a:tcPr marL="70309" marR="70309" marT="35154" marB="35154" anchor="ctr"/>
                </a:tc>
                <a:extLst>
                  <a:ext uri="{0D108BD9-81ED-4DB2-BD59-A6C34878D82A}">
                    <a16:rowId xmlns:a16="http://schemas.microsoft.com/office/drawing/2014/main" val="10007"/>
                  </a:ext>
                </a:extLst>
              </a:tr>
            </a:tbl>
          </a:graphicData>
        </a:graphic>
      </p:graphicFrame>
      <p:pic>
        <p:nvPicPr>
          <p:cNvPr id="8" name="图片 7"/>
          <p:cNvPicPr>
            <a:picLocks noChangeAspect="1"/>
          </p:cNvPicPr>
          <p:nvPr/>
        </p:nvPicPr>
        <p:blipFill>
          <a:blip r:embed="rId3" cstate="print"/>
          <a:stretch>
            <a:fillRect/>
          </a:stretch>
        </p:blipFill>
        <p:spPr>
          <a:xfrm>
            <a:off x="9175531" y="1399578"/>
            <a:ext cx="2348793" cy="1651711"/>
          </a:xfrm>
          <a:prstGeom prst="rect">
            <a:avLst/>
          </a:prstGeom>
        </p:spPr>
      </p:pic>
      <p:sp>
        <p:nvSpPr>
          <p:cNvPr id="16" name="矩形 15"/>
          <p:cNvSpPr/>
          <p:nvPr/>
        </p:nvSpPr>
        <p:spPr>
          <a:xfrm>
            <a:off x="1312440" y="469509"/>
            <a:ext cx="6750567"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p>
        </p:txBody>
      </p:sp>
      <p:sp>
        <p:nvSpPr>
          <p:cNvPr id="17"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3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200"/>
                                        <p:tgtEl>
                                          <p:spTgt spid="2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300"/>
                                        <p:tgtEl>
                                          <p:spTgt spid="2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300" fill="hold"/>
                                        <p:tgtEl>
                                          <p:spTgt spid="24"/>
                                        </p:tgtEl>
                                        <p:attrNameLst>
                                          <p:attrName>ppt_w</p:attrName>
                                        </p:attrNameLst>
                                      </p:cBhvr>
                                      <p:tavLst>
                                        <p:tav tm="0">
                                          <p:val>
                                            <p:fltVal val="0"/>
                                          </p:val>
                                        </p:tav>
                                        <p:tav tm="100000">
                                          <p:val>
                                            <p:strVal val="#ppt_w"/>
                                          </p:val>
                                        </p:tav>
                                      </p:tavLst>
                                    </p:anim>
                                    <p:anim calcmode="lin" valueType="num">
                                      <p:cBhvr>
                                        <p:cTn id="20" dur="300" fill="hold"/>
                                        <p:tgtEl>
                                          <p:spTgt spid="24"/>
                                        </p:tgtEl>
                                        <p:attrNameLst>
                                          <p:attrName>ppt_h</p:attrName>
                                        </p:attrNameLst>
                                      </p:cBhvr>
                                      <p:tavLst>
                                        <p:tav tm="0">
                                          <p:val>
                                            <p:fltVal val="0"/>
                                          </p:val>
                                        </p:tav>
                                        <p:tav tm="100000">
                                          <p:val>
                                            <p:strVal val="#ppt_h"/>
                                          </p:val>
                                        </p:tav>
                                      </p:tavLst>
                                    </p:anim>
                                    <p:anim calcmode="lin" valueType="num">
                                      <p:cBhvr>
                                        <p:cTn id="21" dur="300" fill="hold"/>
                                        <p:tgtEl>
                                          <p:spTgt spid="24"/>
                                        </p:tgtEl>
                                        <p:attrNameLst>
                                          <p:attrName>style.rotation</p:attrName>
                                        </p:attrNameLst>
                                      </p:cBhvr>
                                      <p:tavLst>
                                        <p:tav tm="0">
                                          <p:val>
                                            <p:fltVal val="90"/>
                                          </p:val>
                                        </p:tav>
                                        <p:tav tm="100000">
                                          <p:val>
                                            <p:fltVal val="0"/>
                                          </p:val>
                                        </p:tav>
                                      </p:tavLst>
                                    </p:anim>
                                    <p:animEffect transition="in" filter="fade">
                                      <p:cBhvr>
                                        <p:cTn id="22"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1"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42819" y="3533775"/>
            <a:ext cx="5394644" cy="2856751"/>
            <a:chOff x="6894669" y="1109608"/>
            <a:chExt cx="5157627" cy="5405514"/>
          </a:xfrm>
        </p:grpSpPr>
        <p:sp>
          <p:nvSpPr>
            <p:cNvPr id="22" name="矩形 21"/>
            <p:cNvSpPr/>
            <p:nvPr/>
          </p:nvSpPr>
          <p:spPr>
            <a:xfrm>
              <a:off x="6894669" y="1109608"/>
              <a:ext cx="5157627" cy="540551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974089" y="1224491"/>
              <a:ext cx="2393880" cy="873558"/>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rPr>
                <a:t>甲烷（</a:t>
              </a:r>
              <a:r>
                <a:rPr lang="en-US" altLang="zh-CN" sz="2400" b="1" dirty="0">
                  <a:solidFill>
                    <a:schemeClr val="bg1"/>
                  </a:solidFill>
                  <a:latin typeface="微软雅黑" panose="020B0503020204020204" pitchFamily="34" charset="-122"/>
                  <a:ea typeface="微软雅黑" panose="020B0503020204020204" pitchFamily="34" charset="-122"/>
                </a:rPr>
                <a:t>CH</a:t>
              </a:r>
              <a:r>
                <a:rPr lang="en-US" altLang="zh-CN" sz="2400" b="1" baseline="-25000" dirty="0">
                  <a:solidFill>
                    <a:schemeClr val="bg1"/>
                  </a:solidFill>
                  <a:latin typeface="微软雅黑" panose="020B0503020204020204" pitchFamily="34" charset="-122"/>
                  <a:ea typeface="微软雅黑" panose="020B0503020204020204" pitchFamily="34" charset="-122"/>
                </a:rPr>
                <a:t>4</a:t>
              </a:r>
              <a:r>
                <a:rPr lang="zh-CN" altLang="en-US" sz="2400" b="1" dirty="0">
                  <a:solidFill>
                    <a:schemeClr val="bg1"/>
                  </a:solidFill>
                  <a:latin typeface="微软雅黑" panose="020B0503020204020204" pitchFamily="34" charset="-122"/>
                  <a:ea typeface="微软雅黑" panose="020B0503020204020204" pitchFamily="34" charset="-122"/>
                </a:rPr>
                <a:t>）</a:t>
              </a:r>
            </a:p>
          </p:txBody>
        </p:sp>
        <p:sp>
          <p:nvSpPr>
            <p:cNvPr id="19" name="文本框 18"/>
            <p:cNvSpPr txBox="1"/>
            <p:nvPr/>
          </p:nvSpPr>
          <p:spPr>
            <a:xfrm>
              <a:off x="7049059" y="1813062"/>
              <a:ext cx="3599596" cy="868341"/>
            </a:xfrm>
            <a:prstGeom prst="rect">
              <a:avLst/>
            </a:prstGeom>
            <a:noFill/>
          </p:spPr>
          <p:txBody>
            <a:bodyPr wrap="square" rtlCol="0">
              <a:spAutoFit/>
            </a:bodyPr>
            <a:lstStyle/>
            <a:p>
              <a:pPr>
                <a:lnSpc>
                  <a:spcPct val="150000"/>
                </a:lnSpc>
              </a:pPr>
              <a:r>
                <a:rPr lang="zh-CN" altLang="en-US" dirty="0">
                  <a:solidFill>
                    <a:schemeClr val="bg1"/>
                  </a:solidFill>
                  <a:latin typeface="微软雅黑" panose="020B0503020204020204" pitchFamily="34" charset="-122"/>
                  <a:ea typeface="微软雅黑" panose="020B0503020204020204" pitchFamily="34" charset="-122"/>
                </a:rPr>
                <a:t>天然气、沼气、煤气主要成分</a:t>
              </a:r>
            </a:p>
          </p:txBody>
        </p:sp>
        <p:sp>
          <p:nvSpPr>
            <p:cNvPr id="20" name="文本框 19"/>
            <p:cNvSpPr txBox="1"/>
            <p:nvPr/>
          </p:nvSpPr>
          <p:spPr>
            <a:xfrm>
              <a:off x="6940902" y="2455958"/>
              <a:ext cx="5065161" cy="4013148"/>
            </a:xfrm>
            <a:prstGeom prst="rect">
              <a:avLst/>
            </a:prstGeom>
            <a:noFill/>
          </p:spPr>
          <p:txBody>
            <a:bodyPr wrap="square" rtlCol="0">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1</a:t>
              </a:r>
              <a:r>
                <a:rPr lang="zh-CN" altLang="en-US" dirty="0">
                  <a:solidFill>
                    <a:schemeClr val="bg1"/>
                  </a:solidFill>
                  <a:latin typeface="微软雅黑" panose="020B0503020204020204" pitchFamily="34" charset="-122"/>
                  <a:ea typeface="微软雅黑" panose="020B0503020204020204" pitchFamily="34" charset="-122"/>
                </a:rPr>
                <a:t>）在标准状态下是一种无色、无味的气体；</a:t>
              </a:r>
              <a:endParaRPr lang="en-US" altLang="zh-CN"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2</a:t>
              </a:r>
              <a:r>
                <a:rPr lang="zh-CN" altLang="en-US" dirty="0">
                  <a:solidFill>
                    <a:schemeClr val="bg1"/>
                  </a:solidFill>
                  <a:latin typeface="微软雅黑" panose="020B0503020204020204" pitchFamily="34" charset="-122"/>
                  <a:ea typeface="微软雅黑" panose="020B0503020204020204" pitchFamily="34" charset="-122"/>
                </a:rPr>
                <a:t>）比重比空气小；（</a:t>
              </a:r>
              <a:r>
                <a:rPr lang="en-US" altLang="zh-CN" dirty="0">
                  <a:solidFill>
                    <a:schemeClr val="bg1"/>
                  </a:solidFill>
                  <a:latin typeface="微软雅黑" panose="020B0503020204020204" pitchFamily="34" charset="-122"/>
                  <a:ea typeface="微软雅黑" panose="020B0503020204020204" pitchFamily="34" charset="-122"/>
                </a:rPr>
                <a:t>3</a:t>
              </a:r>
              <a:r>
                <a:rPr lang="zh-CN" altLang="en-US" dirty="0">
                  <a:solidFill>
                    <a:schemeClr val="bg1"/>
                  </a:solidFill>
                  <a:latin typeface="微软雅黑" panose="020B0503020204020204" pitchFamily="34" charset="-122"/>
                  <a:ea typeface="微软雅黑" panose="020B0503020204020204" pitchFamily="34" charset="-122"/>
                </a:rPr>
                <a:t>）难溶于水，溶于醇、乙醚；（</a:t>
              </a:r>
              <a:r>
                <a:rPr lang="en-US" altLang="zh-CN" dirty="0">
                  <a:solidFill>
                    <a:schemeClr val="bg1"/>
                  </a:solidFill>
                  <a:latin typeface="微软雅黑" panose="020B0503020204020204" pitchFamily="34" charset="-122"/>
                  <a:ea typeface="微软雅黑" panose="020B0503020204020204" pitchFamily="34" charset="-122"/>
                </a:rPr>
                <a:t>4</a:t>
              </a:r>
              <a:r>
                <a:rPr lang="zh-CN" altLang="en-US" dirty="0">
                  <a:solidFill>
                    <a:schemeClr val="bg1"/>
                  </a:solidFill>
                  <a:latin typeface="微软雅黑" panose="020B0503020204020204" pitchFamily="34" charset="-122"/>
                  <a:ea typeface="微软雅黑" panose="020B0503020204020204" pitchFamily="34" charset="-122"/>
                </a:rPr>
                <a:t>）易燃，与空气混合能形成爆炸性混合气体，爆炸极限为</a:t>
              </a:r>
              <a:r>
                <a:rPr lang="en-US" altLang="zh-CN" dirty="0">
                  <a:solidFill>
                    <a:schemeClr val="bg1"/>
                  </a:solidFill>
                  <a:latin typeface="微软雅黑" panose="020B0503020204020204" pitchFamily="34" charset="-122"/>
                  <a:ea typeface="微软雅黑" panose="020B0503020204020204" pitchFamily="34" charset="-122"/>
                </a:rPr>
                <a:t>5.0%~15.0%</a:t>
              </a:r>
              <a:r>
                <a:rPr lang="zh-CN" altLang="en-US" dirty="0">
                  <a:solidFill>
                    <a:schemeClr val="bg1"/>
                  </a:solidFill>
                  <a:latin typeface="微软雅黑" panose="020B0503020204020204" pitchFamily="34" charset="-122"/>
                  <a:ea typeface="微软雅黑" panose="020B0503020204020204" pitchFamily="34" charset="-122"/>
                </a:rPr>
                <a:t>；（</a:t>
              </a:r>
              <a:r>
                <a:rPr lang="en-US" altLang="zh-CN" dirty="0">
                  <a:solidFill>
                    <a:schemeClr val="bg1"/>
                  </a:solidFill>
                  <a:latin typeface="微软雅黑" panose="020B0503020204020204" pitchFamily="34" charset="-122"/>
                  <a:ea typeface="微软雅黑" panose="020B0503020204020204" pitchFamily="34" charset="-122"/>
                </a:rPr>
                <a:t>5</a:t>
              </a:r>
              <a:r>
                <a:rPr lang="zh-CN" altLang="en-US" dirty="0">
                  <a:solidFill>
                    <a:schemeClr val="bg1"/>
                  </a:solidFill>
                  <a:latin typeface="微软雅黑" panose="020B0503020204020204" pitchFamily="34" charset="-122"/>
                  <a:ea typeface="微软雅黑" panose="020B0503020204020204" pitchFamily="34" charset="-122"/>
                </a:rPr>
                <a:t>）有机物在缺氧的情况下分解会产生甲烷。</a:t>
              </a:r>
            </a:p>
          </p:txBody>
        </p:sp>
      </p:grpSp>
      <p:grpSp>
        <p:nvGrpSpPr>
          <p:cNvPr id="13" name="组合 12"/>
          <p:cNvGrpSpPr/>
          <p:nvPr/>
        </p:nvGrpSpPr>
        <p:grpSpPr>
          <a:xfrm>
            <a:off x="542818" y="1114559"/>
            <a:ext cx="5394648" cy="2214589"/>
            <a:chOff x="6894667" y="1109608"/>
            <a:chExt cx="5157629" cy="2295818"/>
          </a:xfrm>
        </p:grpSpPr>
        <p:sp>
          <p:nvSpPr>
            <p:cNvPr id="14" name="矩形 13"/>
            <p:cNvSpPr/>
            <p:nvPr/>
          </p:nvSpPr>
          <p:spPr>
            <a:xfrm>
              <a:off x="6894669" y="1109608"/>
              <a:ext cx="5157627" cy="229581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6959381" y="1163362"/>
              <a:ext cx="2393879" cy="478598"/>
            </a:xfrm>
            <a:prstGeom prst="rect">
              <a:avLst/>
            </a:prstGeom>
            <a:noFill/>
          </p:spPr>
          <p:txBody>
            <a:bodyPr wrap="square" rtlCol="0">
              <a:spAutoFit/>
            </a:bodyPr>
            <a:lstStyle/>
            <a:p>
              <a:pPr marL="285750" indent="-285750">
                <a:buFont typeface="Wingdings" panose="05000000000000000000" pitchFamily="2" charset="2"/>
                <a:buChar char="Ø"/>
              </a:pPr>
              <a:r>
                <a:rPr lang="zh-CN" altLang="en-US" sz="2400" b="1" dirty="0">
                  <a:solidFill>
                    <a:schemeClr val="bg1"/>
                  </a:solidFill>
                  <a:latin typeface="微软雅黑" panose="020B0503020204020204" pitchFamily="34" charset="-122"/>
                  <a:ea typeface="微软雅黑" panose="020B0503020204020204" pitchFamily="34" charset="-122"/>
                </a:rPr>
                <a:t>缺氧窒息</a:t>
              </a:r>
            </a:p>
          </p:txBody>
        </p:sp>
        <p:sp>
          <p:nvSpPr>
            <p:cNvPr id="17" name="文本框 16"/>
            <p:cNvSpPr txBox="1"/>
            <p:nvPr/>
          </p:nvSpPr>
          <p:spPr>
            <a:xfrm>
              <a:off x="6894667" y="1582179"/>
              <a:ext cx="5157627" cy="1767956"/>
            </a:xfrm>
            <a:prstGeom prst="rect">
              <a:avLst/>
            </a:prstGeom>
            <a:noFill/>
          </p:spPr>
          <p:txBody>
            <a:bodyPr wrap="square" rtlCol="0">
              <a:spAutoFit/>
            </a:bodyPr>
            <a:lstStyle/>
            <a:p>
              <a:pPr algn="just">
                <a:lnSpc>
                  <a:spcPct val="150000"/>
                </a:lnSpc>
              </a:pPr>
              <a:r>
                <a:rPr lang="zh-CN" altLang="en-US" dirty="0">
                  <a:solidFill>
                    <a:schemeClr val="bg1"/>
                  </a:solidFill>
                  <a:latin typeface="微软雅黑" panose="020B0503020204020204" pitchFamily="34" charset="-122"/>
                  <a:ea typeface="微软雅黑" panose="020B0503020204020204" pitchFamily="34" charset="-122"/>
                </a:rPr>
                <a:t>人正常生活和工作的氧气浓度为</a:t>
              </a:r>
              <a:r>
                <a:rPr lang="en-US" altLang="zh-CN" dirty="0">
                  <a:solidFill>
                    <a:schemeClr val="bg1"/>
                  </a:solidFill>
                  <a:latin typeface="微软雅黑" panose="020B0503020204020204" pitchFamily="34" charset="-122"/>
                  <a:ea typeface="微软雅黑" panose="020B0503020204020204" pitchFamily="34" charset="-122"/>
                </a:rPr>
                <a:t>19.5%~23.5%</a:t>
              </a:r>
              <a:r>
                <a:rPr lang="zh-CN" altLang="en-US" dirty="0">
                  <a:solidFill>
                    <a:schemeClr val="bg1"/>
                  </a:solidFill>
                  <a:latin typeface="微软雅黑" panose="020B0503020204020204" pitchFamily="34" charset="-122"/>
                  <a:ea typeface="微软雅黑" panose="020B0503020204020204" pitchFamily="34" charset="-122"/>
                </a:rPr>
                <a:t>。空气中的氧气浓度低于此范围会对人的身体造成不同程度的伤害。长期浓度过低，引起人体组织处于缺氧状态，造成窒息死亡</a:t>
              </a:r>
            </a:p>
          </p:txBody>
        </p:sp>
      </p:grpSp>
      <p:graphicFrame>
        <p:nvGraphicFramePr>
          <p:cNvPr id="10" name="表格 9"/>
          <p:cNvGraphicFramePr>
            <a:graphicFrameLocks noGrp="1"/>
          </p:cNvGraphicFramePr>
          <p:nvPr/>
        </p:nvGraphicFramePr>
        <p:xfrm>
          <a:off x="6388243" y="1114559"/>
          <a:ext cx="5057168" cy="5313726"/>
        </p:xfrm>
        <a:graphic>
          <a:graphicData uri="http://schemas.openxmlformats.org/drawingml/2006/table">
            <a:tbl>
              <a:tblPr firstRow="1" bandRow="1">
                <a:tableStyleId>{5C22544A-7EE6-4342-B048-85BDC9FD1C3A}</a:tableStyleId>
              </a:tblPr>
              <a:tblGrid>
                <a:gridCol w="1800260">
                  <a:extLst>
                    <a:ext uri="{9D8B030D-6E8A-4147-A177-3AD203B41FA5}">
                      <a16:colId xmlns:a16="http://schemas.microsoft.com/office/drawing/2014/main" val="20000"/>
                    </a:ext>
                  </a:extLst>
                </a:gridCol>
                <a:gridCol w="3256908">
                  <a:extLst>
                    <a:ext uri="{9D8B030D-6E8A-4147-A177-3AD203B41FA5}">
                      <a16:colId xmlns:a16="http://schemas.microsoft.com/office/drawing/2014/main" val="20001"/>
                    </a:ext>
                  </a:extLst>
                </a:gridCol>
              </a:tblGrid>
              <a:tr h="641538">
                <a:tc>
                  <a:txBody>
                    <a:bodyPr/>
                    <a:lstStyle/>
                    <a:p>
                      <a:pPr algn="ctr"/>
                      <a:r>
                        <a:rPr lang="zh-CN" altLang="en-US" sz="1800" dirty="0">
                          <a:latin typeface="微软雅黑" panose="020B0503020204020204" pitchFamily="34" charset="-122"/>
                          <a:ea typeface="微软雅黑" panose="020B0503020204020204" pitchFamily="34" charset="-122"/>
                        </a:rPr>
                        <a:t>氧气浓度（</a:t>
                      </a:r>
                      <a:r>
                        <a:rPr lang="en-US" altLang="zh-CN" sz="1800" dirty="0">
                          <a:latin typeface="微软雅黑" panose="020B0503020204020204" pitchFamily="34" charset="-122"/>
                          <a:ea typeface="微软雅黑" panose="020B0503020204020204" pitchFamily="34" charset="-122"/>
                        </a:rPr>
                        <a:t>v/v</a:t>
                      </a:r>
                      <a:r>
                        <a:rPr lang="zh-CN" altLang="en-US" sz="1800" dirty="0">
                          <a:latin typeface="微软雅黑" panose="020B0503020204020204" pitchFamily="34" charset="-122"/>
                          <a:ea typeface="微软雅黑" panose="020B0503020204020204" pitchFamily="34" charset="-122"/>
                        </a:rPr>
                        <a:t>）</a:t>
                      </a:r>
                    </a:p>
                  </a:txBody>
                  <a:tcPr anchor="ctr"/>
                </a:tc>
                <a:tc>
                  <a:txBody>
                    <a:bodyPr/>
                    <a:lstStyle/>
                    <a:p>
                      <a:pPr algn="ctr"/>
                      <a:r>
                        <a:rPr lang="zh-CN" altLang="en-US" sz="1800" dirty="0">
                          <a:latin typeface="微软雅黑" panose="020B0503020204020204" pitchFamily="34" charset="-122"/>
                          <a:ea typeface="微软雅黑" panose="020B0503020204020204" pitchFamily="34" charset="-122"/>
                        </a:rPr>
                        <a:t>症状</a:t>
                      </a:r>
                    </a:p>
                  </a:txBody>
                  <a:tcPr anchor="ctr"/>
                </a:tc>
                <a:extLst>
                  <a:ext uri="{0D108BD9-81ED-4DB2-BD59-A6C34878D82A}">
                    <a16:rowId xmlns:a16="http://schemas.microsoft.com/office/drawing/2014/main" val="10000"/>
                  </a:ext>
                </a:extLst>
              </a:tr>
              <a:tr h="641538">
                <a:tc>
                  <a:txBody>
                    <a:bodyPr/>
                    <a:lstStyle/>
                    <a:p>
                      <a:pPr algn="ctr"/>
                      <a:r>
                        <a:rPr lang="en-US" altLang="zh-CN" sz="1600" dirty="0">
                          <a:latin typeface="微软雅黑" panose="020B0503020204020204" pitchFamily="34" charset="-122"/>
                          <a:ea typeface="微软雅黑" panose="020B0503020204020204" pitchFamily="34" charset="-122"/>
                        </a:rPr>
                        <a:t>19.5~25.5%</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正常氧气浓度，人工作正常</a:t>
                      </a:r>
                    </a:p>
                  </a:txBody>
                  <a:tcPr anchor="ctr"/>
                </a:tc>
                <a:extLst>
                  <a:ext uri="{0D108BD9-81ED-4DB2-BD59-A6C34878D82A}">
                    <a16:rowId xmlns:a16="http://schemas.microsoft.com/office/drawing/2014/main" val="10001"/>
                  </a:ext>
                </a:extLst>
              </a:tr>
              <a:tr h="641538">
                <a:tc>
                  <a:txBody>
                    <a:bodyPr/>
                    <a:lstStyle/>
                    <a:p>
                      <a:pPr algn="ctr"/>
                      <a:r>
                        <a:rPr lang="en-US" altLang="zh-CN" sz="1600" dirty="0">
                          <a:latin typeface="微软雅黑" panose="020B0503020204020204" pitchFamily="34" charset="-122"/>
                          <a:ea typeface="微软雅黑" panose="020B0503020204020204" pitchFamily="34" charset="-122"/>
                        </a:rPr>
                        <a:t>15~19%</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工作能力降低、感到费力</a:t>
                      </a:r>
                    </a:p>
                  </a:txBody>
                  <a:tcPr anchor="ctr"/>
                </a:tc>
                <a:extLst>
                  <a:ext uri="{0D108BD9-81ED-4DB2-BD59-A6C34878D82A}">
                    <a16:rowId xmlns:a16="http://schemas.microsoft.com/office/drawing/2014/main" val="10002"/>
                  </a:ext>
                </a:extLst>
              </a:tr>
              <a:tr h="641538">
                <a:tc>
                  <a:txBody>
                    <a:bodyPr/>
                    <a:lstStyle/>
                    <a:p>
                      <a:pPr algn="ctr"/>
                      <a:r>
                        <a:rPr lang="en-US" altLang="zh-CN" sz="1600" dirty="0">
                          <a:latin typeface="微软雅黑" panose="020B0503020204020204" pitchFamily="34" charset="-122"/>
                          <a:ea typeface="微软雅黑" panose="020B0503020204020204" pitchFamily="34" charset="-122"/>
                        </a:rPr>
                        <a:t>12~14%</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呼吸急促、脉搏加快、协调能力和感知判断力降低</a:t>
                      </a:r>
                    </a:p>
                  </a:txBody>
                  <a:tcPr anchor="ctr"/>
                </a:tc>
                <a:extLst>
                  <a:ext uri="{0D108BD9-81ED-4DB2-BD59-A6C34878D82A}">
                    <a16:rowId xmlns:a16="http://schemas.microsoft.com/office/drawing/2014/main" val="10003"/>
                  </a:ext>
                </a:extLst>
              </a:tr>
              <a:tr h="641538">
                <a:tc>
                  <a:txBody>
                    <a:bodyPr/>
                    <a:lstStyle/>
                    <a:p>
                      <a:pPr algn="ctr"/>
                      <a:r>
                        <a:rPr lang="en-US" altLang="zh-CN" sz="1600" dirty="0">
                          <a:latin typeface="微软雅黑" panose="020B0503020204020204" pitchFamily="34" charset="-122"/>
                          <a:ea typeface="微软雅黑" panose="020B0503020204020204" pitchFamily="34" charset="-122"/>
                        </a:rPr>
                        <a:t>10~12%</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呼吸减弱，嘴唇发青</a:t>
                      </a:r>
                    </a:p>
                  </a:txBody>
                  <a:tcPr anchor="ctr"/>
                </a:tc>
                <a:extLst>
                  <a:ext uri="{0D108BD9-81ED-4DB2-BD59-A6C34878D82A}">
                    <a16:rowId xmlns:a16="http://schemas.microsoft.com/office/drawing/2014/main" val="10004"/>
                  </a:ext>
                </a:extLst>
              </a:tr>
              <a:tr h="641538">
                <a:tc>
                  <a:txBody>
                    <a:bodyPr/>
                    <a:lstStyle/>
                    <a:p>
                      <a:pPr algn="ctr"/>
                      <a:r>
                        <a:rPr lang="en-US" altLang="zh-CN" sz="1600" dirty="0">
                          <a:latin typeface="微软雅黑" panose="020B0503020204020204" pitchFamily="34" charset="-122"/>
                          <a:ea typeface="微软雅黑" panose="020B0503020204020204" pitchFamily="34" charset="-122"/>
                        </a:rPr>
                        <a:t>8~10%</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神志不清、昏厥、面色土灰、恶心、呕吐</a:t>
                      </a:r>
                    </a:p>
                  </a:txBody>
                  <a:tcPr anchor="ctr"/>
                </a:tc>
                <a:extLst>
                  <a:ext uri="{0D108BD9-81ED-4DB2-BD59-A6C34878D82A}">
                    <a16:rowId xmlns:a16="http://schemas.microsoft.com/office/drawing/2014/main" val="10005"/>
                  </a:ext>
                </a:extLst>
              </a:tr>
              <a:tr h="641538">
                <a:tc>
                  <a:txBody>
                    <a:bodyPr/>
                    <a:lstStyle/>
                    <a:p>
                      <a:pPr algn="ctr"/>
                      <a:r>
                        <a:rPr lang="en-US" altLang="zh-CN" sz="1600" dirty="0">
                          <a:latin typeface="微软雅黑" panose="020B0503020204020204" pitchFamily="34" charset="-122"/>
                          <a:ea typeface="微软雅黑" panose="020B0503020204020204" pitchFamily="34" charset="-122"/>
                        </a:rPr>
                        <a:t>6~8%</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超过</a:t>
                      </a:r>
                      <a:r>
                        <a:rPr lang="en-US" altLang="zh-CN" sz="1600" dirty="0">
                          <a:latin typeface="微软雅黑" panose="020B0503020204020204" pitchFamily="34" charset="-122"/>
                          <a:ea typeface="微软雅黑" panose="020B0503020204020204" pitchFamily="34" charset="-122"/>
                        </a:rPr>
                        <a:t>8</a:t>
                      </a:r>
                      <a:r>
                        <a:rPr lang="zh-CN" altLang="en-US" sz="1600" dirty="0">
                          <a:latin typeface="微软雅黑" panose="020B0503020204020204" pitchFamily="34" charset="-122"/>
                          <a:ea typeface="微软雅黑" panose="020B0503020204020204" pitchFamily="34" charset="-122"/>
                        </a:rPr>
                        <a:t>分钟：</a:t>
                      </a:r>
                      <a:r>
                        <a:rPr lang="en-US" altLang="zh-CN" sz="1600" dirty="0">
                          <a:latin typeface="微软雅黑" panose="020B0503020204020204" pitchFamily="34" charset="-122"/>
                          <a:ea typeface="微软雅黑" panose="020B0503020204020204" pitchFamily="34" charset="-122"/>
                        </a:rPr>
                        <a:t>100%</a:t>
                      </a:r>
                      <a:r>
                        <a:rPr lang="zh-CN" altLang="en-US" sz="1600" dirty="0">
                          <a:latin typeface="微软雅黑" panose="020B0503020204020204" pitchFamily="34" charset="-122"/>
                          <a:ea typeface="微软雅黑" panose="020B0503020204020204" pitchFamily="34" charset="-122"/>
                        </a:rPr>
                        <a:t>死亡；</a:t>
                      </a:r>
                      <a:endParaRPr lang="en-US" altLang="zh-CN" sz="1600" dirty="0">
                        <a:latin typeface="微软雅黑" panose="020B0503020204020204" pitchFamily="34" charset="-122"/>
                        <a:ea typeface="微软雅黑" panose="020B0503020204020204" pitchFamily="34" charset="-122"/>
                      </a:endParaRPr>
                    </a:p>
                    <a:p>
                      <a:pPr algn="ctr"/>
                      <a:r>
                        <a:rPr lang="zh-CN" altLang="en-US" sz="1600" dirty="0">
                          <a:latin typeface="微软雅黑" panose="020B0503020204020204" pitchFamily="34" charset="-122"/>
                          <a:ea typeface="微软雅黑" panose="020B0503020204020204" pitchFamily="34" charset="-122"/>
                        </a:rPr>
                        <a:t>超过</a:t>
                      </a:r>
                      <a:r>
                        <a:rPr lang="en-US" altLang="zh-CN" sz="1600" dirty="0">
                          <a:latin typeface="微软雅黑" panose="020B0503020204020204" pitchFamily="34" charset="-122"/>
                          <a:ea typeface="微软雅黑" panose="020B0503020204020204" pitchFamily="34" charset="-122"/>
                        </a:rPr>
                        <a:t>6</a:t>
                      </a:r>
                      <a:r>
                        <a:rPr lang="zh-CN" altLang="en-US" sz="1600" dirty="0">
                          <a:latin typeface="微软雅黑" panose="020B0503020204020204" pitchFamily="34" charset="-122"/>
                          <a:ea typeface="微软雅黑" panose="020B0503020204020204" pitchFamily="34" charset="-122"/>
                        </a:rPr>
                        <a:t>分钟：</a:t>
                      </a:r>
                      <a:r>
                        <a:rPr lang="en-US" altLang="zh-CN" sz="1600" dirty="0">
                          <a:latin typeface="微软雅黑" panose="020B0503020204020204" pitchFamily="34" charset="-122"/>
                          <a:ea typeface="微软雅黑" panose="020B0503020204020204" pitchFamily="34" charset="-122"/>
                        </a:rPr>
                        <a:t>50%</a:t>
                      </a:r>
                      <a:r>
                        <a:rPr lang="zh-CN" altLang="en-US" sz="1600" dirty="0">
                          <a:latin typeface="微软雅黑" panose="020B0503020204020204" pitchFamily="34" charset="-122"/>
                          <a:ea typeface="微软雅黑" panose="020B0503020204020204" pitchFamily="34" charset="-122"/>
                        </a:rPr>
                        <a:t>死亡；</a:t>
                      </a:r>
                      <a:endParaRPr lang="en-US" altLang="zh-CN" sz="1600" dirty="0">
                        <a:latin typeface="微软雅黑" panose="020B0503020204020204" pitchFamily="34" charset="-122"/>
                        <a:ea typeface="微软雅黑" panose="020B0503020204020204" pitchFamily="34" charset="-122"/>
                      </a:endParaRPr>
                    </a:p>
                    <a:p>
                      <a:pPr algn="ctr"/>
                      <a:r>
                        <a:rPr lang="en-US" altLang="zh-CN" sz="1600" dirty="0">
                          <a:latin typeface="微软雅黑" panose="020B0503020204020204" pitchFamily="34" charset="-122"/>
                          <a:ea typeface="微软雅黑" panose="020B0503020204020204" pitchFamily="34" charset="-122"/>
                        </a:rPr>
                        <a:t>4-5</a:t>
                      </a:r>
                      <a:r>
                        <a:rPr lang="zh-CN" altLang="en-US" sz="1600" dirty="0">
                          <a:latin typeface="微软雅黑" panose="020B0503020204020204" pitchFamily="34" charset="-122"/>
                          <a:ea typeface="微软雅黑" panose="020B0503020204020204" pitchFamily="34" charset="-122"/>
                        </a:rPr>
                        <a:t>分钟</a:t>
                      </a:r>
                      <a:r>
                        <a:rPr lang="zh-CN" altLang="en-US" sz="1600" baseline="0" dirty="0">
                          <a:latin typeface="微软雅黑" panose="020B0503020204020204" pitchFamily="34" charset="-122"/>
                          <a:ea typeface="微软雅黑" panose="020B0503020204020204" pitchFamily="34" charset="-122"/>
                        </a:rPr>
                        <a:t> 有可能恢复</a:t>
                      </a:r>
                      <a:endParaRPr lang="zh-CN" altLang="en-US" sz="16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10006"/>
                  </a:ext>
                </a:extLst>
              </a:tr>
              <a:tr h="641538">
                <a:tc>
                  <a:txBody>
                    <a:bodyPr/>
                    <a:lstStyle/>
                    <a:p>
                      <a:pPr algn="ctr"/>
                      <a:r>
                        <a:rPr lang="en-US" altLang="zh-CN" sz="1600" dirty="0">
                          <a:latin typeface="微软雅黑" panose="020B0503020204020204" pitchFamily="34" charset="-122"/>
                          <a:ea typeface="微软雅黑" panose="020B0503020204020204" pitchFamily="34" charset="-122"/>
                        </a:rPr>
                        <a:t>4~6%</a:t>
                      </a:r>
                      <a:endParaRPr lang="zh-CN" altLang="en-US" sz="1600" dirty="0">
                        <a:latin typeface="微软雅黑" panose="020B0503020204020204" pitchFamily="34" charset="-122"/>
                        <a:ea typeface="微软雅黑" panose="020B0503020204020204" pitchFamily="34" charset="-122"/>
                      </a:endParaRPr>
                    </a:p>
                  </a:txBody>
                  <a:tcPr anchor="ctr"/>
                </a:tc>
                <a:tc>
                  <a:txBody>
                    <a:bodyPr/>
                    <a:lstStyle/>
                    <a:p>
                      <a:pPr algn="ctr"/>
                      <a:r>
                        <a:rPr lang="zh-CN" altLang="en-US" sz="1600" dirty="0">
                          <a:latin typeface="微软雅黑" panose="020B0503020204020204" pitchFamily="34" charset="-122"/>
                          <a:ea typeface="微软雅黑" panose="020B0503020204020204" pitchFamily="34" charset="-122"/>
                        </a:rPr>
                        <a:t>停留</a:t>
                      </a:r>
                      <a:r>
                        <a:rPr lang="en-US" altLang="zh-CN" sz="1600" dirty="0">
                          <a:latin typeface="微软雅黑" panose="020B0503020204020204" pitchFamily="34" charset="-122"/>
                          <a:ea typeface="微软雅黑" panose="020B0503020204020204" pitchFamily="34" charset="-122"/>
                        </a:rPr>
                        <a:t>40</a:t>
                      </a:r>
                      <a:r>
                        <a:rPr lang="zh-CN" altLang="en-US" sz="1600" dirty="0">
                          <a:latin typeface="微软雅黑" panose="020B0503020204020204" pitchFamily="34" charset="-122"/>
                          <a:ea typeface="微软雅黑" panose="020B0503020204020204" pitchFamily="34" charset="-122"/>
                        </a:rPr>
                        <a:t>秒后昏晕、抽搐、呼吸停止，死亡</a:t>
                      </a:r>
                    </a:p>
                  </a:txBody>
                  <a:tcPr anchor="ctr"/>
                </a:tc>
                <a:extLst>
                  <a:ext uri="{0D108BD9-81ED-4DB2-BD59-A6C34878D82A}">
                    <a16:rowId xmlns:a16="http://schemas.microsoft.com/office/drawing/2014/main" val="10007"/>
                  </a:ext>
                </a:extLst>
              </a:tr>
            </a:tbl>
          </a:graphicData>
        </a:graphic>
      </p:graphicFrame>
      <p:sp>
        <p:nvSpPr>
          <p:cNvPr id="24" name="矩形 23"/>
          <p:cNvSpPr/>
          <p:nvPr/>
        </p:nvSpPr>
        <p:spPr>
          <a:xfrm>
            <a:off x="1312440" y="469509"/>
            <a:ext cx="6750567"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典型有限空间作业危险有害因素分析</a:t>
            </a:r>
          </a:p>
        </p:txBody>
      </p:sp>
      <p:sp>
        <p:nvSpPr>
          <p:cNvPr id="25"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2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300"/>
                                        <p:tgtEl>
                                          <p:spTgt spid="2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00" fill="hold"/>
                                        <p:tgtEl>
                                          <p:spTgt spid="28"/>
                                        </p:tgtEl>
                                        <p:attrNameLst>
                                          <p:attrName>ppt_w</p:attrName>
                                        </p:attrNameLst>
                                      </p:cBhvr>
                                      <p:tavLst>
                                        <p:tav tm="0">
                                          <p:val>
                                            <p:fltVal val="0"/>
                                          </p:val>
                                        </p:tav>
                                        <p:tav tm="100000">
                                          <p:val>
                                            <p:strVal val="#ppt_w"/>
                                          </p:val>
                                        </p:tav>
                                      </p:tavLst>
                                    </p:anim>
                                    <p:anim calcmode="lin" valueType="num">
                                      <p:cBhvr>
                                        <p:cTn id="20" dur="300" fill="hold"/>
                                        <p:tgtEl>
                                          <p:spTgt spid="28"/>
                                        </p:tgtEl>
                                        <p:attrNameLst>
                                          <p:attrName>ppt_h</p:attrName>
                                        </p:attrNameLst>
                                      </p:cBhvr>
                                      <p:tavLst>
                                        <p:tav tm="0">
                                          <p:val>
                                            <p:fltVal val="0"/>
                                          </p:val>
                                        </p:tav>
                                        <p:tav tm="100000">
                                          <p:val>
                                            <p:strVal val="#ppt_h"/>
                                          </p:val>
                                        </p:tav>
                                      </p:tavLst>
                                    </p:anim>
                                    <p:anim calcmode="lin" valueType="num">
                                      <p:cBhvr>
                                        <p:cTn id="21" dur="300" fill="hold"/>
                                        <p:tgtEl>
                                          <p:spTgt spid="28"/>
                                        </p:tgtEl>
                                        <p:attrNameLst>
                                          <p:attrName>style.rotation</p:attrName>
                                        </p:attrNameLst>
                                      </p:cBhvr>
                                      <p:tavLst>
                                        <p:tav tm="0">
                                          <p:val>
                                            <p:fltVal val="90"/>
                                          </p:val>
                                        </p:tav>
                                        <p:tav tm="100000">
                                          <p:val>
                                            <p:fltVal val="0"/>
                                          </p:val>
                                        </p:tav>
                                      </p:tavLst>
                                    </p:anim>
                                    <p:animEffect transition="in" filter="fade">
                                      <p:cBhvr>
                                        <p:cTn id="22"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451638" y="958829"/>
            <a:ext cx="2349494" cy="22129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6" name="矩形 15"/>
          <p:cNvSpPr/>
          <p:nvPr/>
        </p:nvSpPr>
        <p:spPr>
          <a:xfrm>
            <a:off x="5293888" y="1815820"/>
            <a:ext cx="2508134" cy="332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7" name="矩形 16"/>
          <p:cNvSpPr/>
          <p:nvPr/>
        </p:nvSpPr>
        <p:spPr>
          <a:xfrm>
            <a:off x="4443932" y="953056"/>
            <a:ext cx="487890" cy="472639"/>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4" name="矩形 23"/>
          <p:cNvSpPr/>
          <p:nvPr/>
        </p:nvSpPr>
        <p:spPr>
          <a:xfrm>
            <a:off x="4750051" y="1294934"/>
            <a:ext cx="2691897" cy="1876425"/>
          </a:xfrm>
          <a:prstGeom prst="rect">
            <a:avLst/>
          </a:prstGeom>
        </p:spPr>
        <p:txBody>
          <a:bodyPr wrap="square">
            <a:spAutoFit/>
          </a:bodyPr>
          <a:lstStyle/>
          <a:p>
            <a:pPr algn="ctr" defTabSz="1218565">
              <a:defRPr/>
            </a:pPr>
            <a:r>
              <a:rPr lang="en-US" altLang="zh-CN"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03</a:t>
            </a:r>
            <a:endParaRPr lang="zh-CN" altLang="en-US"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endParaRPr>
          </a:p>
        </p:txBody>
      </p:sp>
      <p:sp>
        <p:nvSpPr>
          <p:cNvPr id="25" name="矩形 24"/>
          <p:cNvSpPr/>
          <p:nvPr/>
        </p:nvSpPr>
        <p:spPr>
          <a:xfrm>
            <a:off x="5316031" y="2770396"/>
            <a:ext cx="1581651" cy="707758"/>
          </a:xfrm>
          <a:prstGeom prst="rect">
            <a:avLst/>
          </a:prstGeom>
        </p:spPr>
        <p:txBody>
          <a:bodyPr wrap="none">
            <a:spAutoFit/>
            <a:scene3d>
              <a:camera prst="orthographicFront"/>
              <a:lightRig rig="threePt" dir="t"/>
            </a:scene3d>
            <a:sp3d contourW="12700"/>
          </a:bodyPr>
          <a:lstStyle/>
          <a:p>
            <a:pPr algn="r"/>
            <a:r>
              <a:rPr lang="en-US" altLang="zh-CN"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PART</a:t>
            </a:r>
            <a:endParaRPr lang="zh-CN" altLang="en-US"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endParaRPr>
          </a:p>
        </p:txBody>
      </p:sp>
      <p:sp>
        <p:nvSpPr>
          <p:cNvPr id="26" name="矩形 25"/>
          <p:cNvSpPr/>
          <p:nvPr/>
        </p:nvSpPr>
        <p:spPr>
          <a:xfrm>
            <a:off x="3523866" y="3678517"/>
            <a:ext cx="5143726" cy="911225"/>
          </a:xfrm>
          <a:prstGeom prst="rect">
            <a:avLst/>
          </a:prstGeom>
        </p:spPr>
        <p:txBody>
          <a:bodyPr wrap="square">
            <a:spAutoFit/>
          </a:bodyPr>
          <a:lstStyle/>
          <a:p>
            <a:pPr lvl="0" algn="ctr"/>
            <a:r>
              <a:rPr lang="zh-CN" altLang="en-US" sz="5325" b="1" kern="0" dirty="0">
                <a:solidFill>
                  <a:srgbClr val="203864"/>
                </a:solidFill>
                <a:latin typeface="微软雅黑" panose="020B0503020204020204" pitchFamily="34" charset="-122"/>
                <a:ea typeface="微软雅黑" panose="020B0503020204020204" pitchFamily="34" charset="-122"/>
                <a:cs typeface="+mn-ea"/>
                <a:sym typeface="+mn-ea"/>
              </a:rPr>
              <a:t>操作要点</a:t>
            </a:r>
          </a:p>
        </p:txBody>
      </p:sp>
      <p:sp>
        <p:nvSpPr>
          <p:cNvPr id="2" name="矩形 1"/>
          <p:cNvSpPr/>
          <p:nvPr/>
        </p:nvSpPr>
        <p:spPr>
          <a:xfrm>
            <a:off x="0" y="6311900"/>
            <a:ext cx="12192000" cy="54610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345084" y="469509"/>
            <a:ext cx="6685280" cy="398780"/>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有限空间作业“十大安全操作要点”</a:t>
            </a:r>
          </a:p>
        </p:txBody>
      </p:sp>
      <p:sp>
        <p:nvSpPr>
          <p:cNvPr id="25"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 name="文本框 2"/>
          <p:cNvSpPr txBox="1"/>
          <p:nvPr/>
        </p:nvSpPr>
        <p:spPr>
          <a:xfrm>
            <a:off x="553085" y="1015365"/>
            <a:ext cx="11235690" cy="5631180"/>
          </a:xfrm>
          <a:prstGeom prst="rect">
            <a:avLst/>
          </a:prstGeom>
          <a:noFill/>
        </p:spPr>
        <p:txBody>
          <a:bodyPr wrap="square" rtlCol="0" anchor="t">
            <a:spAutoFit/>
          </a:bodyPr>
          <a:lstStyle/>
          <a:p>
            <a:pPr indent="0">
              <a:lnSpc>
                <a:spcPct val="150000"/>
              </a:lnSpc>
              <a:buNone/>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1、制定作业方案</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企业在进行作业前应对作业环境进行风险评估，分析存在的危险有害因素，提出消除、控制危害的安全措施，制定有限空间作业方案，并经本企业安全生产管理人员审核，负责人批准。方案中要明确有限空间作业负责人、监护人员、作业人员及其安全职责，并且在作业前，应当将有限空间作业方案和现场作业可能存在的危险有害因素、防控措施告知作业人员。现场负责人应当监督作业人员按照方案进行作业准备。</a:t>
            </a:r>
          </a:p>
          <a:p>
            <a:pPr indent="0">
              <a:lnSpc>
                <a:spcPct val="150000"/>
              </a:lnSpc>
              <a:buNone/>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2、作业审批</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作业前，作业人员按照本企业制定的《有限空间作业审批制度》履行审批手续，审批文件应存档备案。必须严格实行作业审批制度，严禁擅自进入有限空间作业。</a:t>
            </a:r>
          </a:p>
          <a:p>
            <a:pPr indent="0">
              <a:lnSpc>
                <a:spcPct val="150000"/>
              </a:lnSpc>
              <a:buNone/>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3、作业现场区域的管控</a:t>
            </a:r>
            <a:endParaRPr lang="zh-CN" altLang="en-US" sz="2000">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None/>
            </a:pPr>
            <a:r>
              <a:rPr lang="zh-CN" altLang="en-US" sz="2000">
                <a:latin typeface="微软雅黑" panose="020B0503020204020204" pitchFamily="34" charset="-122"/>
                <a:ea typeface="微软雅黑" panose="020B0503020204020204" pitchFamily="34" charset="-122"/>
                <a:cs typeface="微软雅黑" panose="020B0503020204020204" pitchFamily="34" charset="-122"/>
              </a:rPr>
              <a:t>在作业前，应封闭作业区域，保持有限空间出入口畅通并在出入口周边显著位置设置安全警示标志和警示说明。</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2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300"/>
                                        <p:tgtEl>
                                          <p:spTgt spid="2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00" fill="hold"/>
                                        <p:tgtEl>
                                          <p:spTgt spid="28"/>
                                        </p:tgtEl>
                                        <p:attrNameLst>
                                          <p:attrName>ppt_w</p:attrName>
                                        </p:attrNameLst>
                                      </p:cBhvr>
                                      <p:tavLst>
                                        <p:tav tm="0">
                                          <p:val>
                                            <p:fltVal val="0"/>
                                          </p:val>
                                        </p:tav>
                                        <p:tav tm="100000">
                                          <p:val>
                                            <p:strVal val="#ppt_w"/>
                                          </p:val>
                                        </p:tav>
                                      </p:tavLst>
                                    </p:anim>
                                    <p:anim calcmode="lin" valueType="num">
                                      <p:cBhvr>
                                        <p:cTn id="20" dur="300" fill="hold"/>
                                        <p:tgtEl>
                                          <p:spTgt spid="28"/>
                                        </p:tgtEl>
                                        <p:attrNameLst>
                                          <p:attrName>ppt_h</p:attrName>
                                        </p:attrNameLst>
                                      </p:cBhvr>
                                      <p:tavLst>
                                        <p:tav tm="0">
                                          <p:val>
                                            <p:fltVal val="0"/>
                                          </p:val>
                                        </p:tav>
                                        <p:tav tm="100000">
                                          <p:val>
                                            <p:strVal val="#ppt_h"/>
                                          </p:val>
                                        </p:tav>
                                      </p:tavLst>
                                    </p:anim>
                                    <p:anim calcmode="lin" valueType="num">
                                      <p:cBhvr>
                                        <p:cTn id="21" dur="300" fill="hold"/>
                                        <p:tgtEl>
                                          <p:spTgt spid="28"/>
                                        </p:tgtEl>
                                        <p:attrNameLst>
                                          <p:attrName>style.rotation</p:attrName>
                                        </p:attrNameLst>
                                      </p:cBhvr>
                                      <p:tavLst>
                                        <p:tav tm="0">
                                          <p:val>
                                            <p:fltVal val="90"/>
                                          </p:val>
                                        </p:tav>
                                        <p:tav tm="100000">
                                          <p:val>
                                            <p:fltVal val="0"/>
                                          </p:val>
                                        </p:tav>
                                      </p:tavLst>
                                    </p:anim>
                                    <p:animEffect transition="in" filter="fade">
                                      <p:cBhvr>
                                        <p:cTn id="22"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bldLvl="0" animBg="1"/>
      <p:bldP spid="28"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345084" y="469509"/>
            <a:ext cx="6685280" cy="398780"/>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有限空间作业“十大安全操作要点”</a:t>
            </a:r>
          </a:p>
        </p:txBody>
      </p:sp>
      <p:sp>
        <p:nvSpPr>
          <p:cNvPr id="25"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 name="文本框 2"/>
          <p:cNvSpPr txBox="1"/>
          <p:nvPr/>
        </p:nvSpPr>
        <p:spPr>
          <a:xfrm>
            <a:off x="384810" y="1015365"/>
            <a:ext cx="11668125" cy="5631180"/>
          </a:xfrm>
          <a:prstGeom prst="rect">
            <a:avLst/>
          </a:prstGeom>
          <a:noFill/>
        </p:spPr>
        <p:txBody>
          <a:bodyPr wrap="square" rtlCol="0" anchor="t">
            <a:spAutoFit/>
          </a:bodyPr>
          <a:lstStyle/>
          <a:p>
            <a:pPr indent="0">
              <a:lnSpc>
                <a:spcPct val="150000"/>
              </a:lnSpc>
              <a:buNone/>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4、安全隔离</a:t>
            </a: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None/>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应当采取可靠的隔断（隔离）措施，将可能危及作业安全的设施设备、存在有毒有害物质的空间与作业地点隔开。</a:t>
            </a:r>
          </a:p>
          <a:p>
            <a:pPr indent="0">
              <a:lnSpc>
                <a:spcPct val="150000"/>
              </a:lnSpc>
              <a:buNone/>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5、清除及置换</a:t>
            </a: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None/>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当有限空间内残留有挥发有毒有害、易燃易爆气体的物质时，需要使用水、水蒸气、惰性气体或新鲜空气进行蒸煮、清洗、置换或吹扫。当使用前三类介质置换后，应进行充分通风，防止有限空间内缺氧。</a:t>
            </a:r>
          </a:p>
          <a:p>
            <a:pPr indent="0">
              <a:lnSpc>
                <a:spcPct val="150000"/>
              </a:lnSpc>
              <a:buNone/>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6、通风和检测</a:t>
            </a: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indent="0">
              <a:lnSpc>
                <a:spcPct val="150000"/>
              </a:lnSpc>
              <a:buNone/>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有限空间作业应当严格遵守“先通风、再检测、后作业”的原则。在作业前，作业人员应先对有限空间进行充分通风。通风管应置于有限空间中下部，进行充分通风，且严禁用纯氧进行通风。通风后，使用泵吸式气体检测报警仪检测硫化氢、一氧化碳、氧含量、易燃易爆气体以及其他有毒有害物质。有限空间作业环境气体浓度如不符合标准情况，应重复通风检测程序，直至符合要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2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300"/>
                                        <p:tgtEl>
                                          <p:spTgt spid="2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00" fill="hold"/>
                                        <p:tgtEl>
                                          <p:spTgt spid="28"/>
                                        </p:tgtEl>
                                        <p:attrNameLst>
                                          <p:attrName>ppt_w</p:attrName>
                                        </p:attrNameLst>
                                      </p:cBhvr>
                                      <p:tavLst>
                                        <p:tav tm="0">
                                          <p:val>
                                            <p:fltVal val="0"/>
                                          </p:val>
                                        </p:tav>
                                        <p:tav tm="100000">
                                          <p:val>
                                            <p:strVal val="#ppt_w"/>
                                          </p:val>
                                        </p:tav>
                                      </p:tavLst>
                                    </p:anim>
                                    <p:anim calcmode="lin" valueType="num">
                                      <p:cBhvr>
                                        <p:cTn id="20" dur="300" fill="hold"/>
                                        <p:tgtEl>
                                          <p:spTgt spid="28"/>
                                        </p:tgtEl>
                                        <p:attrNameLst>
                                          <p:attrName>ppt_h</p:attrName>
                                        </p:attrNameLst>
                                      </p:cBhvr>
                                      <p:tavLst>
                                        <p:tav tm="0">
                                          <p:val>
                                            <p:fltVal val="0"/>
                                          </p:val>
                                        </p:tav>
                                        <p:tav tm="100000">
                                          <p:val>
                                            <p:strVal val="#ppt_h"/>
                                          </p:val>
                                        </p:tav>
                                      </p:tavLst>
                                    </p:anim>
                                    <p:anim calcmode="lin" valueType="num">
                                      <p:cBhvr>
                                        <p:cTn id="21" dur="300" fill="hold"/>
                                        <p:tgtEl>
                                          <p:spTgt spid="28"/>
                                        </p:tgtEl>
                                        <p:attrNameLst>
                                          <p:attrName>style.rotation</p:attrName>
                                        </p:attrNameLst>
                                      </p:cBhvr>
                                      <p:tavLst>
                                        <p:tav tm="0">
                                          <p:val>
                                            <p:fltVal val="90"/>
                                          </p:val>
                                        </p:tav>
                                        <p:tav tm="100000">
                                          <p:val>
                                            <p:fltVal val="0"/>
                                          </p:val>
                                        </p:tav>
                                      </p:tavLst>
                                    </p:anim>
                                    <p:animEffect transition="in" filter="fade">
                                      <p:cBhvr>
                                        <p:cTn id="22"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bldLvl="0" animBg="1"/>
      <p:bldP spid="28"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345084" y="469509"/>
            <a:ext cx="6685280" cy="398780"/>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有限空间作业“十大安全操作要点”</a:t>
            </a:r>
          </a:p>
        </p:txBody>
      </p:sp>
      <p:sp>
        <p:nvSpPr>
          <p:cNvPr id="25"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 name="文本框 2"/>
          <p:cNvSpPr txBox="1"/>
          <p:nvPr/>
        </p:nvSpPr>
        <p:spPr>
          <a:xfrm>
            <a:off x="384810" y="1536700"/>
            <a:ext cx="11668125" cy="3784600"/>
          </a:xfrm>
          <a:prstGeom prst="rect">
            <a:avLst/>
          </a:prstGeom>
          <a:noFill/>
        </p:spPr>
        <p:txBody>
          <a:bodyPr wrap="square" rtlCol="0" anchor="t">
            <a:spAutoFit/>
          </a:bodyPr>
          <a:lstStyle/>
          <a:p>
            <a:pPr>
              <a:lnSpc>
                <a:spcPct val="150000"/>
              </a:lnSpc>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7、个人防护用品</a:t>
            </a: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进入有限空间作业人员，应穿戴全身式安全带，使用安全绳；当作业环境较为复杂，仍存在危险的情况下，应使用送风式长管呼吸器或钢瓶式空气呼吸器。</a:t>
            </a:r>
          </a:p>
          <a:p>
            <a:pPr>
              <a:lnSpc>
                <a:spcPct val="150000"/>
              </a:lnSpc>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8、作业与监护</a:t>
            </a: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（1）作业前清点作业人员和工器具。</a:t>
            </a:r>
          </a:p>
          <a:p>
            <a:pPr>
              <a:lnSpc>
                <a:spcPct val="15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（2）应采取通风措施，保持空气流通，并且对作业场所中的有毒有害气体进行连续监测。</a:t>
            </a:r>
          </a:p>
          <a:p>
            <a:pPr>
              <a:lnSpc>
                <a:spcPct val="15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（3）监护者应坚守岗位，与作业者进行持续的沟通，全程进行持续监护，不得脱岗。 </a:t>
            </a:r>
          </a:p>
          <a:p>
            <a:pPr>
              <a:lnSpc>
                <a:spcPct val="15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（4）当作业者出现身体不适、气体检测报警仪报警等情况下，应及时停止作业，撤离作业场所。</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2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300"/>
                                        <p:tgtEl>
                                          <p:spTgt spid="2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00" fill="hold"/>
                                        <p:tgtEl>
                                          <p:spTgt spid="28"/>
                                        </p:tgtEl>
                                        <p:attrNameLst>
                                          <p:attrName>ppt_w</p:attrName>
                                        </p:attrNameLst>
                                      </p:cBhvr>
                                      <p:tavLst>
                                        <p:tav tm="0">
                                          <p:val>
                                            <p:fltVal val="0"/>
                                          </p:val>
                                        </p:tav>
                                        <p:tav tm="100000">
                                          <p:val>
                                            <p:strVal val="#ppt_w"/>
                                          </p:val>
                                        </p:tav>
                                      </p:tavLst>
                                    </p:anim>
                                    <p:anim calcmode="lin" valueType="num">
                                      <p:cBhvr>
                                        <p:cTn id="20" dur="300" fill="hold"/>
                                        <p:tgtEl>
                                          <p:spTgt spid="28"/>
                                        </p:tgtEl>
                                        <p:attrNameLst>
                                          <p:attrName>ppt_h</p:attrName>
                                        </p:attrNameLst>
                                      </p:cBhvr>
                                      <p:tavLst>
                                        <p:tav tm="0">
                                          <p:val>
                                            <p:fltVal val="0"/>
                                          </p:val>
                                        </p:tav>
                                        <p:tav tm="100000">
                                          <p:val>
                                            <p:strVal val="#ppt_h"/>
                                          </p:val>
                                        </p:tav>
                                      </p:tavLst>
                                    </p:anim>
                                    <p:anim calcmode="lin" valueType="num">
                                      <p:cBhvr>
                                        <p:cTn id="21" dur="300" fill="hold"/>
                                        <p:tgtEl>
                                          <p:spTgt spid="28"/>
                                        </p:tgtEl>
                                        <p:attrNameLst>
                                          <p:attrName>style.rotation</p:attrName>
                                        </p:attrNameLst>
                                      </p:cBhvr>
                                      <p:tavLst>
                                        <p:tav tm="0">
                                          <p:val>
                                            <p:fltVal val="90"/>
                                          </p:val>
                                        </p:tav>
                                        <p:tav tm="100000">
                                          <p:val>
                                            <p:fltVal val="0"/>
                                          </p:val>
                                        </p:tav>
                                      </p:tavLst>
                                    </p:anim>
                                    <p:animEffect transition="in" filter="fade">
                                      <p:cBhvr>
                                        <p:cTn id="22"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bldLvl="0" animBg="1"/>
      <p:bldP spid="28"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1345084" y="469509"/>
            <a:ext cx="6685280" cy="398780"/>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有限空间作业“十大安全操作要点”</a:t>
            </a:r>
          </a:p>
        </p:txBody>
      </p:sp>
      <p:sp>
        <p:nvSpPr>
          <p:cNvPr id="25"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 name="文本框 2"/>
          <p:cNvSpPr txBox="1"/>
          <p:nvPr/>
        </p:nvSpPr>
        <p:spPr>
          <a:xfrm>
            <a:off x="384810" y="1172845"/>
            <a:ext cx="11668125" cy="5015865"/>
          </a:xfrm>
          <a:prstGeom prst="rect">
            <a:avLst/>
          </a:prstGeom>
          <a:noFill/>
        </p:spPr>
        <p:txBody>
          <a:bodyPr wrap="square" rtlCol="0" anchor="t">
            <a:spAutoFit/>
          </a:bodyPr>
          <a:lstStyle/>
          <a:p>
            <a:pPr>
              <a:lnSpc>
                <a:spcPct val="200000"/>
              </a:lnSpc>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9、交叉作业</a:t>
            </a: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存在交叉作业时，采取避免互相伤害的措施。</a:t>
            </a:r>
          </a:p>
          <a:p>
            <a:pPr>
              <a:lnSpc>
                <a:spcPct val="200000"/>
              </a:lnSpc>
            </a:pPr>
            <a:r>
              <a:rPr lang="zh-CN" altLang="en-US" sz="2000" b="1">
                <a:solidFill>
                  <a:srgbClr val="006FB9"/>
                </a:solidFill>
                <a:latin typeface="微软雅黑" panose="020B0503020204020204" pitchFamily="34" charset="-122"/>
                <a:ea typeface="微软雅黑" panose="020B0503020204020204" pitchFamily="34" charset="-122"/>
                <a:cs typeface="微软雅黑" panose="020B0503020204020204" pitchFamily="34" charset="-122"/>
              </a:rPr>
              <a:t>10、作业结束</a:t>
            </a:r>
            <a:endPar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endParaRPr>
          </a:p>
          <a:p>
            <a:pPr>
              <a:lnSpc>
                <a:spcPct val="20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有限空间作业结束后，作业现场负责人、监护人员应当对作业现场进行清理，撤离作业人员。</a:t>
            </a:r>
          </a:p>
          <a:p>
            <a:pPr>
              <a:lnSpc>
                <a:spcPct val="20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★注意事项：</a:t>
            </a:r>
          </a:p>
          <a:p>
            <a:pPr>
              <a:lnSpc>
                <a:spcPct val="20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1、检测的时间不得早于作业开始前30分钟。</a:t>
            </a:r>
          </a:p>
          <a:p>
            <a:pPr>
              <a:lnSpc>
                <a:spcPct val="20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2、作业中断超过30分钟，作业人员再次进入有限空间作业前，应当重新通风、检测合格后方可进入。</a:t>
            </a:r>
          </a:p>
          <a:p>
            <a:pPr>
              <a:lnSpc>
                <a:spcPct val="200000"/>
              </a:lnSpc>
            </a:pPr>
            <a:r>
              <a:rPr lang="zh-CN" altLang="en-US" sz="2000">
                <a:solidFill>
                  <a:schemeClr val="tx1"/>
                </a:solidFill>
                <a:latin typeface="微软雅黑" panose="020B0503020204020204" pitchFamily="34" charset="-122"/>
                <a:ea typeface="微软雅黑" panose="020B0503020204020204" pitchFamily="34" charset="-122"/>
                <a:cs typeface="微软雅黑" panose="020B0503020204020204" pitchFamily="34" charset="-122"/>
              </a:rPr>
              <a:t>3、作业场所存在可燃性气体、粉尘的，其电气设施设备及照明灯具的防爆安全要求。</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2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300"/>
                                        <p:tgtEl>
                                          <p:spTgt spid="2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00" fill="hold"/>
                                        <p:tgtEl>
                                          <p:spTgt spid="28"/>
                                        </p:tgtEl>
                                        <p:attrNameLst>
                                          <p:attrName>ppt_w</p:attrName>
                                        </p:attrNameLst>
                                      </p:cBhvr>
                                      <p:tavLst>
                                        <p:tav tm="0">
                                          <p:val>
                                            <p:fltVal val="0"/>
                                          </p:val>
                                        </p:tav>
                                        <p:tav tm="100000">
                                          <p:val>
                                            <p:strVal val="#ppt_w"/>
                                          </p:val>
                                        </p:tav>
                                      </p:tavLst>
                                    </p:anim>
                                    <p:anim calcmode="lin" valueType="num">
                                      <p:cBhvr>
                                        <p:cTn id="20" dur="300" fill="hold"/>
                                        <p:tgtEl>
                                          <p:spTgt spid="28"/>
                                        </p:tgtEl>
                                        <p:attrNameLst>
                                          <p:attrName>ppt_h</p:attrName>
                                        </p:attrNameLst>
                                      </p:cBhvr>
                                      <p:tavLst>
                                        <p:tav tm="0">
                                          <p:val>
                                            <p:fltVal val="0"/>
                                          </p:val>
                                        </p:tav>
                                        <p:tav tm="100000">
                                          <p:val>
                                            <p:strVal val="#ppt_h"/>
                                          </p:val>
                                        </p:tav>
                                      </p:tavLst>
                                    </p:anim>
                                    <p:anim calcmode="lin" valueType="num">
                                      <p:cBhvr>
                                        <p:cTn id="21" dur="300" fill="hold"/>
                                        <p:tgtEl>
                                          <p:spTgt spid="28"/>
                                        </p:tgtEl>
                                        <p:attrNameLst>
                                          <p:attrName>style.rotation</p:attrName>
                                        </p:attrNameLst>
                                      </p:cBhvr>
                                      <p:tavLst>
                                        <p:tav tm="0">
                                          <p:val>
                                            <p:fltVal val="90"/>
                                          </p:val>
                                        </p:tav>
                                        <p:tav tm="100000">
                                          <p:val>
                                            <p:fltVal val="0"/>
                                          </p:val>
                                        </p:tav>
                                      </p:tavLst>
                                    </p:anim>
                                    <p:animEffect transition="in" filter="fade">
                                      <p:cBhvr>
                                        <p:cTn id="22"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bldLvl="0" animBg="1"/>
      <p:bldP spid="26" grpId="0" bldLvl="0" animBg="1"/>
      <p:bldP spid="27" grpId="0" bldLvl="0" animBg="1"/>
      <p:bldP spid="28"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4451638" y="958829"/>
            <a:ext cx="2349494" cy="221290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6" name="矩形 15"/>
          <p:cNvSpPr/>
          <p:nvPr/>
        </p:nvSpPr>
        <p:spPr>
          <a:xfrm>
            <a:off x="5293888" y="1815820"/>
            <a:ext cx="2508134" cy="33258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17" name="矩形 16"/>
          <p:cNvSpPr/>
          <p:nvPr/>
        </p:nvSpPr>
        <p:spPr>
          <a:xfrm>
            <a:off x="4443932" y="953056"/>
            <a:ext cx="487890" cy="472639"/>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
        <p:nvSpPr>
          <p:cNvPr id="24" name="矩形 23"/>
          <p:cNvSpPr/>
          <p:nvPr/>
        </p:nvSpPr>
        <p:spPr>
          <a:xfrm>
            <a:off x="4750051" y="1294934"/>
            <a:ext cx="2691897" cy="1876425"/>
          </a:xfrm>
          <a:prstGeom prst="rect">
            <a:avLst/>
          </a:prstGeom>
        </p:spPr>
        <p:txBody>
          <a:bodyPr wrap="square">
            <a:spAutoFit/>
          </a:bodyPr>
          <a:lstStyle/>
          <a:p>
            <a:pPr algn="ctr" defTabSz="1218565">
              <a:defRPr/>
            </a:pPr>
            <a:r>
              <a:rPr lang="en-US" altLang="zh-CN"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0</a:t>
            </a:r>
            <a:r>
              <a:rPr lang="en-US" sz="11595" kern="0"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4</a:t>
            </a:r>
          </a:p>
        </p:txBody>
      </p:sp>
      <p:sp>
        <p:nvSpPr>
          <p:cNvPr id="25" name="矩形 24"/>
          <p:cNvSpPr/>
          <p:nvPr/>
        </p:nvSpPr>
        <p:spPr>
          <a:xfrm>
            <a:off x="5316031" y="2770396"/>
            <a:ext cx="1581651" cy="707758"/>
          </a:xfrm>
          <a:prstGeom prst="rect">
            <a:avLst/>
          </a:prstGeom>
        </p:spPr>
        <p:txBody>
          <a:bodyPr wrap="none">
            <a:spAutoFit/>
            <a:scene3d>
              <a:camera prst="orthographicFront"/>
              <a:lightRig rig="threePt" dir="t"/>
            </a:scene3d>
            <a:sp3d contourW="12700"/>
          </a:bodyPr>
          <a:lstStyle/>
          <a:p>
            <a:pPr algn="r"/>
            <a:r>
              <a:rPr lang="en-US" altLang="zh-CN"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rPr>
              <a:t>PART</a:t>
            </a:r>
            <a:endParaRPr lang="zh-CN" altLang="en-US" sz="4000" b="1" dirty="0">
              <a:solidFill>
                <a:srgbClr val="203864"/>
              </a:solidFill>
              <a:latin typeface="Noto Serif CJK SC" panose="02020400000000000000" pitchFamily="18" charset="-122"/>
              <a:ea typeface="FZHei-B01S" panose="02010601030101010101" pitchFamily="2" charset="-122"/>
              <a:cs typeface="+mn-ea"/>
              <a:sym typeface="Noto Serif CJK SC" panose="02020400000000000000" pitchFamily="18" charset="-122"/>
            </a:endParaRPr>
          </a:p>
        </p:txBody>
      </p:sp>
      <p:sp>
        <p:nvSpPr>
          <p:cNvPr id="26" name="矩形 25"/>
          <p:cNvSpPr/>
          <p:nvPr/>
        </p:nvSpPr>
        <p:spPr>
          <a:xfrm>
            <a:off x="3523866" y="3678517"/>
            <a:ext cx="5143726" cy="911225"/>
          </a:xfrm>
          <a:prstGeom prst="rect">
            <a:avLst/>
          </a:prstGeom>
        </p:spPr>
        <p:txBody>
          <a:bodyPr wrap="square">
            <a:spAutoFit/>
          </a:bodyPr>
          <a:lstStyle/>
          <a:p>
            <a:pPr lvl="0" algn="ctr"/>
            <a:r>
              <a:rPr lang="zh-CN" altLang="en-US" sz="5325" b="1" kern="0" dirty="0">
                <a:solidFill>
                  <a:srgbClr val="203864"/>
                </a:solidFill>
                <a:latin typeface="微软雅黑" panose="020B0503020204020204" pitchFamily="34" charset="-122"/>
                <a:ea typeface="微软雅黑" panose="020B0503020204020204" pitchFamily="34" charset="-122"/>
                <a:cs typeface="+mn-ea"/>
                <a:sym typeface="+mn-ea"/>
              </a:rPr>
              <a:t>安全管理</a:t>
            </a:r>
          </a:p>
        </p:txBody>
      </p:sp>
      <p:sp>
        <p:nvSpPr>
          <p:cNvPr id="2" name="矩形 1"/>
          <p:cNvSpPr/>
          <p:nvPr/>
        </p:nvSpPr>
        <p:spPr>
          <a:xfrm>
            <a:off x="0" y="6311900"/>
            <a:ext cx="12192000" cy="546100"/>
          </a:xfrm>
          <a:prstGeom prst="rect">
            <a:avLst/>
          </a:prstGeom>
          <a:solidFill>
            <a:srgbClr val="2038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Noto Serif CJK SC" panose="02020400000000000000" pitchFamily="18" charset="-122"/>
              <a:ea typeface="FZHei-B01S" panose="02010601030101010101" pitchFamily="2" charset="-122"/>
              <a:sym typeface="Noto Serif CJK SC" panose="02020400000000000000" pitchFamily="18" charset="-122"/>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randomBar dir="vert"/>
      </p:transition>
    </mc:Choice>
    <mc:Fallback xmlns="">
      <p:transition spd="slow" advClick="0" advTm="0">
        <p:randomBar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500"/>
                            </p:stCondLst>
                            <p:childTnLst>
                              <p:par>
                                <p:cTn id="16" presetID="53" presetClass="entr" presetSubtype="16" fill="hold" grpId="0" nodeType="afterEffect">
                                  <p:stCondLst>
                                    <p:cond delay="0"/>
                                  </p:stCondLst>
                                  <p:iterate type="lt">
                                    <p:tmPct val="10000"/>
                                  </p:iterate>
                                  <p:childTnLst>
                                    <p:set>
                                      <p:cBhvr>
                                        <p:cTn id="17" dur="1" fill="hold">
                                          <p:stCondLst>
                                            <p:cond delay="0"/>
                                          </p:stCondLst>
                                        </p:cTn>
                                        <p:tgtEl>
                                          <p:spTgt spid="26"/>
                                        </p:tgtEl>
                                        <p:attrNameLst>
                                          <p:attrName>style.visibility</p:attrName>
                                        </p:attrNameLst>
                                      </p:cBhvr>
                                      <p:to>
                                        <p:strVal val="visible"/>
                                      </p:to>
                                    </p:set>
                                    <p:anim calcmode="lin" valueType="num">
                                      <p:cBhvr>
                                        <p:cTn id="18" dur="500" fill="hold"/>
                                        <p:tgtEl>
                                          <p:spTgt spid="26"/>
                                        </p:tgtEl>
                                        <p:attrNameLst>
                                          <p:attrName>ppt_w</p:attrName>
                                        </p:attrNameLst>
                                      </p:cBhvr>
                                      <p:tavLst>
                                        <p:tav tm="0">
                                          <p:val>
                                            <p:fltVal val="0"/>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animEffect transition="in" filter="fade">
                                      <p:cBhvr>
                                        <p:cTn id="2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6205" y="469265"/>
            <a:ext cx="4339590" cy="398780"/>
          </a:xfrm>
          <a:prstGeom prst="rect">
            <a:avLst/>
          </a:prstGeom>
        </p:spPr>
        <p:txBody>
          <a:bodyPr wrap="squar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进入受限空间作业前</a:t>
            </a:r>
          </a:p>
        </p:txBody>
      </p:sp>
      <p:sp>
        <p:nvSpPr>
          <p:cNvPr id="16" name="圆角矩形 15"/>
          <p:cNvSpPr/>
          <p:nvPr/>
        </p:nvSpPr>
        <p:spPr>
          <a:xfrm>
            <a:off x="1187297" y="1200567"/>
            <a:ext cx="43670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sym typeface="+mn-ea"/>
              </a:rPr>
              <a:t>作业空间的隔离</a:t>
            </a:r>
            <a:endParaRPr lang="zh-CN" altLang="zh-CN"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sym typeface="+mn-ea"/>
            </a:endParaRPr>
          </a:p>
        </p:txBody>
      </p:sp>
      <p:sp>
        <p:nvSpPr>
          <p:cNvPr id="17" name="矩形 16"/>
          <p:cNvSpPr/>
          <p:nvPr/>
        </p:nvSpPr>
        <p:spPr>
          <a:xfrm>
            <a:off x="446405" y="2045970"/>
            <a:ext cx="11299190" cy="4490085"/>
          </a:xfrm>
          <a:prstGeom prst="rect">
            <a:avLst/>
          </a:prstGeom>
        </p:spPr>
        <p:txBody>
          <a:bodyPr wrap="square">
            <a:spAutoFit/>
          </a:bodyPr>
          <a:lstStyle/>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有效的隔离是保证作业风险受控的前提。隔离按对象应分为两种情况：一种是物料的隔离，一种是能量的隔离。</a:t>
            </a:r>
          </a:p>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1、常见的物料有效隔离方式有盲板、拆下一段管线等，这项工作中要特别注意阀门的不可靠性和隔离的全面性。</a:t>
            </a:r>
          </a:p>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阀门不可靠性表现在阀门有可能出现内漏，也不好判断是否关到位，同时阀门的状态很难保证在整个作业过程中不发生改变，存在人员误操作的风险；隔离的全面性可能出现的问题就是盲板没有加全、有漏加的情况，这就要求严格执行方案、严格执行盲板编号制表及作业许可多重确认制度，保证应加的盲板逐一落实。</a:t>
            </a:r>
          </a:p>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2、常见的需要隔离的能量主要是电和热，与作业空间相关的电气路线要有可靠的断开，对于断开的电气部位要挂牌、上锁，对于热的隔离也是如此。</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6205" y="469265"/>
            <a:ext cx="4339590" cy="398780"/>
          </a:xfrm>
          <a:prstGeom prst="rect">
            <a:avLst/>
          </a:prstGeom>
        </p:spPr>
        <p:txBody>
          <a:bodyPr wrap="squar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进入受限空间作业前</a:t>
            </a:r>
          </a:p>
        </p:txBody>
      </p:sp>
      <p:sp>
        <p:nvSpPr>
          <p:cNvPr id="16" name="圆角矩形 15"/>
          <p:cNvSpPr/>
          <p:nvPr/>
        </p:nvSpPr>
        <p:spPr>
          <a:xfrm>
            <a:off x="1187297" y="1200567"/>
            <a:ext cx="43670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sym typeface="+mn-ea"/>
              </a:rPr>
              <a:t>空间内气体的检测</a:t>
            </a:r>
          </a:p>
        </p:txBody>
      </p:sp>
      <p:sp>
        <p:nvSpPr>
          <p:cNvPr id="17" name="矩形 16"/>
          <p:cNvSpPr/>
          <p:nvPr/>
        </p:nvSpPr>
        <p:spPr>
          <a:xfrm>
            <a:off x="446405" y="2045970"/>
            <a:ext cx="11299190" cy="4050030"/>
          </a:xfrm>
          <a:prstGeom prst="rect">
            <a:avLst/>
          </a:prstGeom>
        </p:spPr>
        <p:txBody>
          <a:bodyPr wrap="square">
            <a:spAutoFit/>
          </a:bodyPr>
          <a:lstStyle/>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受限空间内的气体检测结果是识别作业风险及选择防控措施最重要的依据。这项工作要注意3个方面的问题：</a:t>
            </a:r>
          </a:p>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1、取样代表性：取样科学设点、规范取样，确保采出的气体样品最大限度地代表空间内气体的状态。</a:t>
            </a:r>
          </a:p>
          <a:p>
            <a:pPr>
              <a:lnSpc>
                <a:spcPct val="130000"/>
              </a:lnSpc>
              <a:spcBef>
                <a:spcPts val="0"/>
              </a:spcBef>
              <a:spcAft>
                <a:spcPts val="0"/>
              </a:spcAft>
            </a:pPr>
            <a:endParaRPr lang="zh-CN" altLang="zh-CN" sz="2200" kern="0" dirty="0">
              <a:latin typeface="微软雅黑" panose="020B0503020204020204" pitchFamily="34" charset="-122"/>
              <a:ea typeface="微软雅黑" panose="020B0503020204020204" pitchFamily="34" charset="-122"/>
              <a:cs typeface="宋体" panose="02010600030101010101" pitchFamily="2" charset="-122"/>
            </a:endParaRPr>
          </a:p>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2、取样的时效性：取样时间与人员进入空间的时间差尽可能缩短，在这段时间内空间的气体状态不应发生重大变化，如果有，应重新取样分析。</a:t>
            </a:r>
          </a:p>
          <a:p>
            <a:pPr>
              <a:lnSpc>
                <a:spcPct val="130000"/>
              </a:lnSpc>
              <a:spcBef>
                <a:spcPts val="0"/>
              </a:spcBef>
              <a:spcAft>
                <a:spcPts val="0"/>
              </a:spcAft>
            </a:pPr>
            <a:endParaRPr lang="zh-CN" altLang="zh-CN" sz="2200" kern="0" dirty="0">
              <a:latin typeface="微软雅黑" panose="020B0503020204020204" pitchFamily="34" charset="-122"/>
              <a:ea typeface="微软雅黑" panose="020B0503020204020204" pitchFamily="34" charset="-122"/>
              <a:cs typeface="宋体" panose="02010600030101010101" pitchFamily="2" charset="-122"/>
            </a:endParaRPr>
          </a:p>
          <a:p>
            <a:pPr>
              <a:lnSpc>
                <a:spcPct val="13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3、结果的执行力：对照检测结果，严格执行判定标准，不违章指挥，不强制蛮干。</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6205" y="469265"/>
            <a:ext cx="4339590" cy="398780"/>
          </a:xfrm>
          <a:prstGeom prst="rect">
            <a:avLst/>
          </a:prstGeom>
        </p:spPr>
        <p:txBody>
          <a:bodyPr wrap="squar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进入受限空间作业前</a:t>
            </a:r>
          </a:p>
        </p:txBody>
      </p:sp>
      <p:sp>
        <p:nvSpPr>
          <p:cNvPr id="16" name="圆角矩形 15"/>
          <p:cNvSpPr/>
          <p:nvPr/>
        </p:nvSpPr>
        <p:spPr>
          <a:xfrm>
            <a:off x="1187297" y="1200567"/>
            <a:ext cx="43670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sym typeface="+mn-ea"/>
              </a:rPr>
              <a:t>环境的准备</a:t>
            </a:r>
          </a:p>
        </p:txBody>
      </p:sp>
      <p:sp>
        <p:nvSpPr>
          <p:cNvPr id="17" name="矩形 16"/>
          <p:cNvSpPr/>
          <p:nvPr/>
        </p:nvSpPr>
        <p:spPr>
          <a:xfrm>
            <a:off x="446405" y="2045970"/>
            <a:ext cx="11299190" cy="3138170"/>
          </a:xfrm>
          <a:prstGeom prst="rect">
            <a:avLst/>
          </a:prstGeom>
        </p:spPr>
        <p:txBody>
          <a:bodyPr wrap="square">
            <a:spAutoFit/>
          </a:bodyPr>
          <a:lstStyle/>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1、通道准备：进入受限空间作业风险的重要因素就是进出口受限，因此对进出通道的准备至关重要，设置并保证通道尽可能的便利，不但可能提高作业的效率，在应急救援工作中也显得至关重要。</a:t>
            </a:r>
          </a:p>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2、照明准备：良好的照明是作业高效安全开展的重要保证，在使用安全电压的前提下，保证良好的照明是前期工作的重要内容，这项工作要特别注意顺序问题，搭设照明设施常常是进入受限空间的第一步，要在其他工作准备就绪后开展。</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6205" y="469265"/>
            <a:ext cx="4339590" cy="398780"/>
          </a:xfrm>
          <a:prstGeom prst="rect">
            <a:avLst/>
          </a:prstGeom>
        </p:spPr>
        <p:txBody>
          <a:bodyPr wrap="squar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进入受限空间作业前</a:t>
            </a:r>
          </a:p>
        </p:txBody>
      </p:sp>
      <p:sp>
        <p:nvSpPr>
          <p:cNvPr id="16" name="圆角矩形 15"/>
          <p:cNvSpPr/>
          <p:nvPr/>
        </p:nvSpPr>
        <p:spPr>
          <a:xfrm>
            <a:off x="1187297" y="1200567"/>
            <a:ext cx="43670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sym typeface="+mn-ea"/>
              </a:rPr>
              <a:t>环境的准备</a:t>
            </a:r>
          </a:p>
        </p:txBody>
      </p:sp>
      <p:sp>
        <p:nvSpPr>
          <p:cNvPr id="17" name="矩形 16"/>
          <p:cNvSpPr/>
          <p:nvPr/>
        </p:nvSpPr>
        <p:spPr>
          <a:xfrm>
            <a:off x="446405" y="2045970"/>
            <a:ext cx="11299190" cy="3646170"/>
          </a:xfrm>
          <a:prstGeom prst="rect">
            <a:avLst/>
          </a:prstGeom>
        </p:spPr>
        <p:txBody>
          <a:bodyPr wrap="square">
            <a:spAutoFit/>
          </a:bodyPr>
          <a:lstStyle/>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3、通风准备：强制通风与自然通风相比，可以有效降低空间内作业人员中毒窒息的风险，同时提升空间内空气质量，对提升人员作业效率、延长作业时间有明显的促进作用。这项工作中应注意空间内气流路线的设计，如果气体可能含有易燃易爆的成分或粉尘，应选择防爆的通风设备。</a:t>
            </a:r>
          </a:p>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4、通信准备：进入受限空间作业，监护、监控、监管工作都很难落实到直接作业点，从应急的角度来讲，第一时间启动应急措施的难度也很大，因此可靠连续的通信十分必要，同时在空间内作业人员的通信设备根据实际情况考虑防爆、防尘等性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6459855" y="2952750"/>
            <a:ext cx="5486400" cy="3905250"/>
          </a:xfrm>
          <a:prstGeom prst="rect">
            <a:avLst/>
          </a:prstGeom>
        </p:spPr>
      </p:pic>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6205" y="469265"/>
            <a:ext cx="4339590" cy="398780"/>
          </a:xfrm>
          <a:prstGeom prst="rect">
            <a:avLst/>
          </a:prstGeom>
        </p:spPr>
        <p:txBody>
          <a:bodyPr wrap="squar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进入受限空间作业前</a:t>
            </a:r>
          </a:p>
        </p:txBody>
      </p:sp>
      <p:sp>
        <p:nvSpPr>
          <p:cNvPr id="16" name="圆角矩形 15"/>
          <p:cNvSpPr/>
          <p:nvPr/>
        </p:nvSpPr>
        <p:spPr>
          <a:xfrm>
            <a:off x="1187297" y="1200567"/>
            <a:ext cx="43670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sym typeface="+mn-ea"/>
              </a:rPr>
              <a:t>人员的准备</a:t>
            </a:r>
          </a:p>
        </p:txBody>
      </p:sp>
      <p:sp>
        <p:nvSpPr>
          <p:cNvPr id="17" name="矩形 16"/>
          <p:cNvSpPr/>
          <p:nvPr/>
        </p:nvSpPr>
        <p:spPr>
          <a:xfrm>
            <a:off x="361950" y="1998345"/>
            <a:ext cx="11299190" cy="1614805"/>
          </a:xfrm>
          <a:prstGeom prst="rect">
            <a:avLst/>
          </a:prstGeom>
        </p:spPr>
        <p:txBody>
          <a:bodyPr wrap="square">
            <a:spAutoFit/>
          </a:bodyPr>
          <a:lstStyle/>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进入受限空间作业人员除常规安全教育外，应有针对性的教育，特别提醒他们对于进出人和物的登记、出现意外情况的应急处置与撤离等。在实际作业时，每一天第一个进入空间作业的人员应设置安全绳及救生三脚架等应急设施。</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6401435" y="2856865"/>
            <a:ext cx="5486400" cy="3905250"/>
          </a:xfrm>
          <a:prstGeom prst="rect">
            <a:avLst/>
          </a:prstGeom>
        </p:spPr>
      </p:pic>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6205" y="469265"/>
            <a:ext cx="4339590" cy="398780"/>
          </a:xfrm>
          <a:prstGeom prst="rect">
            <a:avLst/>
          </a:prstGeom>
        </p:spPr>
        <p:txBody>
          <a:bodyPr wrap="squar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进入受限空间作业前</a:t>
            </a:r>
          </a:p>
        </p:txBody>
      </p:sp>
      <p:sp>
        <p:nvSpPr>
          <p:cNvPr id="16" name="圆角矩形 15"/>
          <p:cNvSpPr/>
          <p:nvPr/>
        </p:nvSpPr>
        <p:spPr>
          <a:xfrm>
            <a:off x="1187297" y="1200567"/>
            <a:ext cx="43670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latin typeface="微软雅黑" panose="020B0503020204020204" pitchFamily="34" charset="-122"/>
                <a:ea typeface="微软雅黑" panose="020B0503020204020204" pitchFamily="34" charset="-122"/>
                <a:cs typeface="宋体" panose="02010600030101010101" pitchFamily="2" charset="-122"/>
                <a:sym typeface="+mn-ea"/>
              </a:rPr>
              <a:t>监护人的职责</a:t>
            </a:r>
          </a:p>
        </p:txBody>
      </p:sp>
      <p:sp>
        <p:nvSpPr>
          <p:cNvPr id="17" name="矩形 16"/>
          <p:cNvSpPr/>
          <p:nvPr/>
        </p:nvSpPr>
        <p:spPr>
          <a:xfrm>
            <a:off x="361950" y="1998345"/>
            <a:ext cx="11299190" cy="4154170"/>
          </a:xfrm>
          <a:prstGeom prst="rect">
            <a:avLst/>
          </a:prstGeom>
        </p:spPr>
        <p:txBody>
          <a:bodyPr wrap="square">
            <a:spAutoFit/>
          </a:bodyPr>
          <a:lstStyle/>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受限空间作业监护人较其他作业监护人责任更多，要求作业监护人熟悉作业区域的环境和工艺情况，有判断和处理异常情况的能力，掌握急救知识。所以应当选派责任心强、业务能力强的岗位人员担任，重点做好以下工作：</a:t>
            </a:r>
          </a:p>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1、检查安全措施落实情况；</a:t>
            </a:r>
          </a:p>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2、进出空间的人和物品登记核对；</a:t>
            </a:r>
          </a:p>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3、保持与空间内作业人员通信；</a:t>
            </a:r>
          </a:p>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4、作业过程中定时对空间内气体状态监测；</a:t>
            </a:r>
          </a:p>
          <a:p>
            <a:pPr>
              <a:lnSpc>
                <a:spcPct val="150000"/>
              </a:lnSpc>
              <a:spcBef>
                <a:spcPts val="0"/>
              </a:spcBef>
              <a:spcAft>
                <a:spcPts val="0"/>
              </a:spcAft>
            </a:pPr>
            <a:r>
              <a:rPr lang="zh-CN" altLang="zh-CN" sz="2200" kern="0" dirty="0">
                <a:latin typeface="微软雅黑" panose="020B0503020204020204" pitchFamily="34" charset="-122"/>
                <a:ea typeface="微软雅黑" panose="020B0503020204020204" pitchFamily="34" charset="-122"/>
                <a:cs typeface="宋体" panose="02010600030101010101" pitchFamily="2" charset="-122"/>
              </a:rPr>
              <a:t>5、配备应急装备，作为应急处理及救援的第一人。</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6205" y="469265"/>
            <a:ext cx="4339590" cy="398780"/>
          </a:xfrm>
          <a:prstGeom prst="rect">
            <a:avLst/>
          </a:prstGeom>
        </p:spPr>
        <p:txBody>
          <a:bodyPr wrap="squar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进入受限空间作业后</a:t>
            </a:r>
          </a:p>
        </p:txBody>
      </p:sp>
      <p:sp>
        <p:nvSpPr>
          <p:cNvPr id="17" name="矩形 16"/>
          <p:cNvSpPr/>
          <p:nvPr/>
        </p:nvSpPr>
        <p:spPr>
          <a:xfrm>
            <a:off x="384810" y="2012315"/>
            <a:ext cx="5620385" cy="3046095"/>
          </a:xfrm>
          <a:prstGeom prst="rect">
            <a:avLst/>
          </a:prstGeom>
        </p:spPr>
        <p:txBody>
          <a:bodyPr wrap="square">
            <a:spAutoFit/>
          </a:bodyPr>
          <a:lstStyle/>
          <a:p>
            <a:pPr>
              <a:lnSpc>
                <a:spcPct val="200000"/>
              </a:lnSpc>
              <a:spcBef>
                <a:spcPts val="0"/>
              </a:spcBef>
              <a:spcAft>
                <a:spcPts val="0"/>
              </a:spcAft>
            </a:pPr>
            <a:r>
              <a:rPr sz="2400" kern="0" dirty="0">
                <a:latin typeface="微软雅黑" panose="020B0503020204020204" pitchFamily="34" charset="-122"/>
                <a:ea typeface="微软雅黑" panose="020B0503020204020204" pitchFamily="34" charset="-122"/>
                <a:cs typeface="宋体" panose="02010600030101010101" pitchFamily="2" charset="-122"/>
              </a:rPr>
              <a:t>作业结束后，应根据进出人和物品登记表检查是否有遗留；如果进入通道并不立即关闭，应及时安装规范的封闭器，防止无关人员误入。</a:t>
            </a:r>
          </a:p>
        </p:txBody>
      </p:sp>
      <p:pic>
        <p:nvPicPr>
          <p:cNvPr id="4" name="图片 3"/>
          <p:cNvPicPr>
            <a:picLocks noChangeAspect="1"/>
          </p:cNvPicPr>
          <p:nvPr/>
        </p:nvPicPr>
        <p:blipFill>
          <a:blip r:embed="rId3"/>
          <a:stretch>
            <a:fillRect/>
          </a:stretch>
        </p:blipFill>
        <p:spPr>
          <a:xfrm>
            <a:off x="6124575" y="1697990"/>
            <a:ext cx="5705475" cy="405765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ldLvl="0" animBg="1"/>
      <p:bldP spid="12" grpId="0" bldLvl="0" animBg="1"/>
      <p:bldP spid="13" grpId="0" bldLvl="0" animBg="1"/>
      <p:bldP spid="14" grpId="0" bldLvl="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40174" y="3321452"/>
            <a:ext cx="9785785" cy="1338828"/>
          </a:xfrm>
          <a:prstGeom prst="rect">
            <a:avLst/>
          </a:prstGeom>
        </p:spPr>
        <p:txBody>
          <a:bodyPr wrap="square">
            <a:spAutoFit/>
          </a:bodyPr>
          <a:lstStyle/>
          <a:p>
            <a:pPr marL="342900" algn="just">
              <a:lnSpc>
                <a:spcPct val="150000"/>
              </a:lnSpc>
            </a:pPr>
            <a:r>
              <a:rPr lang="zh-CN" altLang="zh-CN" kern="0" dirty="0">
                <a:latin typeface="微软雅黑" panose="020B0503020204020204" pitchFamily="34" charset="-122"/>
                <a:ea typeface="微软雅黑" panose="020B0503020204020204" pitchFamily="34" charset="-122"/>
                <a:cs typeface="宋体" panose="02010600030101010101" pitchFamily="2" charset="-122"/>
              </a:rPr>
              <a:t>严禁不审批开展作业。针对可能逸出硫化氢等有毒有害气体的清淤、清污、维修等作业，严格履行审批手续，重点确认相应防护措施，确保作业现场有持续稳定的机械通风，并配备空气呼吸器等个体防护装备和应急装备。</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矩形 4"/>
          <p:cNvSpPr/>
          <p:nvPr/>
        </p:nvSpPr>
        <p:spPr>
          <a:xfrm>
            <a:off x="908023" y="5456108"/>
            <a:ext cx="9780998" cy="923330"/>
          </a:xfrm>
          <a:prstGeom prst="rect">
            <a:avLst/>
          </a:prstGeom>
        </p:spPr>
        <p:txBody>
          <a:bodyPr wrap="square">
            <a:spAutoFit/>
          </a:bodyPr>
          <a:lstStyle/>
          <a:p>
            <a:pPr marL="285750" algn="just">
              <a:lnSpc>
                <a:spcPct val="150000"/>
              </a:lnSpc>
            </a:pPr>
            <a:r>
              <a:rPr lang="zh-CN" altLang="zh-CN" kern="0" dirty="0">
                <a:latin typeface="微软雅黑" panose="020B0503020204020204" pitchFamily="34" charset="-122"/>
                <a:ea typeface="微软雅黑" panose="020B0503020204020204" pitchFamily="34" charset="-122"/>
                <a:cs typeface="宋体" panose="02010600030101010101" pitchFamily="2" charset="-122"/>
              </a:rPr>
              <a:t>在排查出的每个有限空间作业场所或设备附近设置清晰、醒目、规范的安全警示标识，标明主要危险有害因素，警示有限空间风险，严禁擅自进入和盲目施救。</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572928" y="469509"/>
            <a:ext cx="3467616"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企业应该怎么做？</a:t>
            </a:r>
          </a:p>
        </p:txBody>
      </p:sp>
      <p:sp>
        <p:nvSpPr>
          <p:cNvPr id="16" name="圆角矩形 15"/>
          <p:cNvSpPr/>
          <p:nvPr/>
        </p:nvSpPr>
        <p:spPr>
          <a:xfrm>
            <a:off x="1119352" y="1403132"/>
            <a:ext cx="43670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全面辨识本企业有限空间</a:t>
            </a:r>
            <a:endParaRPr lang="zh-CN" altLang="en-US" dirty="0">
              <a:solidFill>
                <a:schemeClr val="bg1"/>
              </a:solidFill>
            </a:endParaRPr>
          </a:p>
        </p:txBody>
      </p:sp>
      <p:sp>
        <p:nvSpPr>
          <p:cNvPr id="17" name="矩形 16"/>
          <p:cNvSpPr/>
          <p:nvPr/>
        </p:nvSpPr>
        <p:spPr>
          <a:xfrm>
            <a:off x="1187668" y="2033776"/>
            <a:ext cx="9454055" cy="369332"/>
          </a:xfrm>
          <a:prstGeom prst="rect">
            <a:avLst/>
          </a:prstGeom>
        </p:spPr>
        <p:txBody>
          <a:bodyPr wrap="square">
            <a:spAutoFit/>
          </a:bodyPr>
          <a:lstStyle/>
          <a:p>
            <a:r>
              <a:rPr lang="zh-CN" altLang="zh-CN" kern="0" dirty="0">
                <a:latin typeface="微软雅黑" panose="020B0503020204020204" pitchFamily="34" charset="-122"/>
                <a:ea typeface="微软雅黑" panose="020B0503020204020204" pitchFamily="34" charset="-122"/>
                <a:cs typeface="宋体" panose="02010600030101010101" pitchFamily="2" charset="-122"/>
              </a:rPr>
              <a:t>掌握危险有害因素等基本情况，建立管理台账并报送属地安全监管部门。</a:t>
            </a:r>
            <a:endParaRPr lang="zh-CN" altLang="en-US" dirty="0"/>
          </a:p>
        </p:txBody>
      </p:sp>
      <p:sp>
        <p:nvSpPr>
          <p:cNvPr id="18" name="圆角矩形 17"/>
          <p:cNvSpPr/>
          <p:nvPr/>
        </p:nvSpPr>
        <p:spPr>
          <a:xfrm>
            <a:off x="1145627" y="2722180"/>
            <a:ext cx="6169573"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建立健全并严格执行有限空间作业审批制度</a:t>
            </a:r>
            <a:endParaRPr lang="zh-CN" altLang="en-US" dirty="0">
              <a:solidFill>
                <a:schemeClr val="bg1"/>
              </a:solidFill>
            </a:endParaRPr>
          </a:p>
        </p:txBody>
      </p:sp>
      <p:sp>
        <p:nvSpPr>
          <p:cNvPr id="19" name="圆角矩形 18"/>
          <p:cNvSpPr/>
          <p:nvPr/>
        </p:nvSpPr>
        <p:spPr>
          <a:xfrm>
            <a:off x="1203435" y="4861036"/>
            <a:ext cx="3116317"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h-CN"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设置安全警示标识</a:t>
            </a:r>
            <a:endParaRPr lang="zh-CN" alt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08643" y="4346207"/>
            <a:ext cx="9706958" cy="923330"/>
          </a:xfrm>
          <a:prstGeom prst="rect">
            <a:avLst/>
          </a:prstGeom>
        </p:spPr>
        <p:txBody>
          <a:bodyPr wrap="square">
            <a:spAutoFit/>
          </a:bodyPr>
          <a:lstStyle/>
          <a:p>
            <a:pPr marL="342900" algn="just">
              <a:lnSpc>
                <a:spcPct val="150000"/>
              </a:lnSpc>
            </a:pPr>
            <a:r>
              <a:rPr lang="zh-CN" altLang="zh-CN" kern="0" dirty="0">
                <a:latin typeface="微软雅黑" panose="020B0503020204020204" pitchFamily="34" charset="-122"/>
                <a:ea typeface="微软雅黑" panose="020B0503020204020204" pitchFamily="34" charset="-122"/>
                <a:cs typeface="宋体" panose="02010600030101010101" pitchFamily="2" charset="-122"/>
              </a:rPr>
              <a:t>开展安全培训，确保企业安全管理人员熟知并严格落实有限空间作业有关规定，确保作业人员掌握有限空间作业安全知识和应急救援方法。</a:t>
            </a:r>
            <a:endParaRPr lang="zh-CN" altLang="zh-CN"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572928" y="469509"/>
            <a:ext cx="3467616"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企业应该怎么做？</a:t>
            </a:r>
          </a:p>
        </p:txBody>
      </p:sp>
      <p:sp>
        <p:nvSpPr>
          <p:cNvPr id="16" name="圆角矩形 15"/>
          <p:cNvSpPr/>
          <p:nvPr/>
        </p:nvSpPr>
        <p:spPr>
          <a:xfrm>
            <a:off x="1119352" y="1403132"/>
            <a:ext cx="4556234"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加强应急演练，杜绝盲目施救</a:t>
            </a:r>
            <a:endParaRPr lang="zh-CN" altLang="en-US" dirty="0">
              <a:solidFill>
                <a:schemeClr val="bg1"/>
              </a:solidFill>
            </a:endParaRPr>
          </a:p>
        </p:txBody>
      </p:sp>
      <p:sp>
        <p:nvSpPr>
          <p:cNvPr id="17" name="矩形 16"/>
          <p:cNvSpPr/>
          <p:nvPr/>
        </p:nvSpPr>
        <p:spPr>
          <a:xfrm>
            <a:off x="761986" y="2033776"/>
            <a:ext cx="9454055" cy="1289905"/>
          </a:xfrm>
          <a:prstGeom prst="rect">
            <a:avLst/>
          </a:prstGeom>
        </p:spPr>
        <p:txBody>
          <a:bodyPr wrap="square">
            <a:spAutoFit/>
          </a:bodyPr>
          <a:lstStyle/>
          <a:p>
            <a:pPr marL="342900" algn="just">
              <a:lnSpc>
                <a:spcPct val="150000"/>
              </a:lnSpc>
            </a:pPr>
            <a:r>
              <a:rPr lang="zh-CN" altLang="en-US" kern="0" dirty="0">
                <a:latin typeface="微软雅黑" panose="020B0503020204020204" pitchFamily="34" charset="-122"/>
                <a:ea typeface="微软雅黑" panose="020B0503020204020204" pitchFamily="34" charset="-122"/>
                <a:cs typeface="宋体" panose="02010600030101010101" pitchFamily="2" charset="-122"/>
              </a:rPr>
              <a:t>制定有限空间作业应急预案，配备必要的应急防护装备，开展针对性的应急演练，提高有关人员对有限空间作业场所风险的认识，加强现场安全监护，发生意外进行科学施救，杜绝盲目施救。</a:t>
            </a:r>
          </a:p>
        </p:txBody>
      </p:sp>
      <p:sp>
        <p:nvSpPr>
          <p:cNvPr id="18" name="圆角矩形 17"/>
          <p:cNvSpPr/>
          <p:nvPr/>
        </p:nvSpPr>
        <p:spPr>
          <a:xfrm>
            <a:off x="1114097" y="3746935"/>
            <a:ext cx="4671848"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参加有限空间作业专题安全培训</a:t>
            </a:r>
            <a:endParaRPr lang="zh-CN" altLang="en-US"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300"/>
                                        <p:tgtEl>
                                          <p:spTgt spid="1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down)">
                                      <p:cBhvr>
                                        <p:cTn id="11" dur="200"/>
                                        <p:tgtEl>
                                          <p:spTgt spid="1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left)">
                                      <p:cBhvr>
                                        <p:cTn id="15" dur="300"/>
                                        <p:tgtEl>
                                          <p:spTgt spid="1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reeform 4"/>
          <p:cNvSpPr/>
          <p:nvPr/>
        </p:nvSpPr>
        <p:spPr bwMode="gray">
          <a:xfrm rot="14230165">
            <a:off x="6048949" y="4319286"/>
            <a:ext cx="1369556"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FFC000"/>
          </a:solidFill>
          <a:ln w="0">
            <a:noFill/>
            <a:prstDash val="solid"/>
            <a:round/>
          </a:ln>
        </p:spPr>
        <p:txBody>
          <a:bodyPr/>
          <a:lstStyle/>
          <a:p>
            <a:pPr>
              <a:defRPr/>
            </a:pPr>
            <a:endParaRPr lang="zh-CN" altLang="en-US">
              <a:solidFill>
                <a:srgbClr val="000000"/>
              </a:solidFill>
            </a:endParaRPr>
          </a:p>
        </p:txBody>
      </p:sp>
      <p:sp>
        <p:nvSpPr>
          <p:cNvPr id="25"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3" name="矩形 32"/>
          <p:cNvSpPr/>
          <p:nvPr/>
        </p:nvSpPr>
        <p:spPr>
          <a:xfrm>
            <a:off x="1558067" y="469509"/>
            <a:ext cx="1826141"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制度管理</a:t>
            </a:r>
          </a:p>
        </p:txBody>
      </p:sp>
      <p:sp>
        <p:nvSpPr>
          <p:cNvPr id="34" name="Freeform 4"/>
          <p:cNvSpPr/>
          <p:nvPr/>
        </p:nvSpPr>
        <p:spPr bwMode="gray">
          <a:xfrm>
            <a:off x="4232889" y="3507422"/>
            <a:ext cx="1447800" cy="1954213"/>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DB6413"/>
          </a:solidFill>
          <a:ln w="0">
            <a:noFill/>
            <a:prstDash val="solid"/>
            <a:round/>
          </a:ln>
        </p:spPr>
        <p:txBody>
          <a:bodyPr/>
          <a:lstStyle/>
          <a:p>
            <a:pPr>
              <a:defRPr/>
            </a:pPr>
            <a:endParaRPr lang="zh-CN" altLang="en-US">
              <a:solidFill>
                <a:srgbClr val="000000"/>
              </a:solidFill>
            </a:endParaRPr>
          </a:p>
        </p:txBody>
      </p:sp>
      <p:sp>
        <p:nvSpPr>
          <p:cNvPr id="35" name="Freeform 5"/>
          <p:cNvSpPr/>
          <p:nvPr/>
        </p:nvSpPr>
        <p:spPr bwMode="gray">
          <a:xfrm rot="7200000">
            <a:off x="5925163" y="2427922"/>
            <a:ext cx="1365250" cy="2071688"/>
          </a:xfrm>
          <a:custGeom>
            <a:avLst/>
            <a:gdLst/>
            <a:ahLst/>
            <a:cxnLst>
              <a:cxn ang="0">
                <a:pos x="1233" y="343"/>
              </a:cxn>
              <a:cxn ang="0">
                <a:pos x="413" y="1764"/>
              </a:cxn>
              <a:cxn ang="0">
                <a:pos x="0" y="1226"/>
              </a:cxn>
              <a:cxn ang="0">
                <a:pos x="6" y="1098"/>
              </a:cxn>
              <a:cxn ang="0">
                <a:pos x="638" y="0"/>
              </a:cxn>
              <a:cxn ang="0">
                <a:pos x="1233" y="343"/>
              </a:cxn>
              <a:cxn ang="0">
                <a:pos x="1233" y="343"/>
              </a:cxn>
            </a:cxnLst>
            <a:rect l="0" t="0" r="r" b="b"/>
            <a:pathLst>
              <a:path w="1233" h="1764">
                <a:moveTo>
                  <a:pt x="1233" y="343"/>
                </a:moveTo>
                <a:lnTo>
                  <a:pt x="413" y="1764"/>
                </a:lnTo>
                <a:lnTo>
                  <a:pt x="0" y="1226"/>
                </a:lnTo>
                <a:lnTo>
                  <a:pt x="6" y="1098"/>
                </a:lnTo>
                <a:lnTo>
                  <a:pt x="638" y="0"/>
                </a:lnTo>
                <a:lnTo>
                  <a:pt x="1233" y="343"/>
                </a:lnTo>
                <a:lnTo>
                  <a:pt x="1233" y="343"/>
                </a:lnTo>
                <a:close/>
              </a:path>
            </a:pathLst>
          </a:custGeom>
          <a:solidFill>
            <a:srgbClr val="2E648B"/>
          </a:solidFill>
          <a:ln w="0">
            <a:noFill/>
            <a:prstDash val="solid"/>
            <a:round/>
          </a:ln>
        </p:spPr>
        <p:txBody>
          <a:bodyPr/>
          <a:lstStyle/>
          <a:p>
            <a:pPr>
              <a:defRPr/>
            </a:pPr>
            <a:endParaRPr lang="zh-CN" altLang="en-US">
              <a:solidFill>
                <a:srgbClr val="000000"/>
              </a:solidFill>
            </a:endParaRPr>
          </a:p>
        </p:txBody>
      </p:sp>
      <p:grpSp>
        <p:nvGrpSpPr>
          <p:cNvPr id="36" name="Group 6"/>
          <p:cNvGrpSpPr/>
          <p:nvPr/>
        </p:nvGrpSpPr>
        <p:grpSpPr bwMode="auto">
          <a:xfrm>
            <a:off x="4315439" y="2413634"/>
            <a:ext cx="2349500" cy="2066925"/>
            <a:chOff x="1712" y="1389"/>
            <a:chExt cx="1480" cy="1302"/>
          </a:xfrm>
          <a:solidFill>
            <a:schemeClr val="accent1"/>
          </a:solidFill>
        </p:grpSpPr>
        <p:sp>
          <p:nvSpPr>
            <p:cNvPr id="37" name="AutoShape 7"/>
            <p:cNvSpPr>
              <a:spLocks noChangeArrowheads="1"/>
            </p:cNvSpPr>
            <p:nvPr/>
          </p:nvSpPr>
          <p:spPr bwMode="gray">
            <a:xfrm rot="-9000000">
              <a:off x="1712" y="2311"/>
              <a:ext cx="908"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38" name="Freeform 8"/>
            <p:cNvSpPr/>
            <p:nvPr/>
          </p:nvSpPr>
          <p:spPr bwMode="gray">
            <a:xfrm rot="7200000">
              <a:off x="1961" y="1810"/>
              <a:ext cx="948" cy="508"/>
            </a:xfrm>
            <a:custGeom>
              <a:avLst/>
              <a:gdLst>
                <a:gd name="T0" fmla="*/ 9866 w 750"/>
                <a:gd name="T1" fmla="*/ 0 h 378"/>
                <a:gd name="T2" fmla="*/ 0 w 750"/>
                <a:gd name="T3" fmla="*/ 0 h 378"/>
                <a:gd name="T4" fmla="*/ 32 w 750"/>
                <a:gd name="T5" fmla="*/ 5020 h 378"/>
                <a:gd name="T6" fmla="*/ 368 w 750"/>
                <a:gd name="T7" fmla="*/ 9768 h 378"/>
                <a:gd name="T8" fmla="*/ 9866 w 750"/>
                <a:gd name="T9" fmla="*/ 9768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39" name="Freeform 9"/>
            <p:cNvSpPr/>
            <p:nvPr/>
          </p:nvSpPr>
          <p:spPr bwMode="gray">
            <a:xfrm rot="7200000">
              <a:off x="2637" y="1226"/>
              <a:ext cx="392" cy="718"/>
            </a:xfrm>
            <a:custGeom>
              <a:avLst/>
              <a:gdLst>
                <a:gd name="T0" fmla="*/ 38 w 495"/>
                <a:gd name="T1" fmla="*/ 10 h 971"/>
                <a:gd name="T2" fmla="*/ 38 w 495"/>
                <a:gd name="T3" fmla="*/ 35 h 971"/>
                <a:gd name="T4" fmla="*/ 35 w 495"/>
                <a:gd name="T5" fmla="*/ 35 h 971"/>
                <a:gd name="T6" fmla="*/ 33 w 495"/>
                <a:gd name="T7" fmla="*/ 35 h 971"/>
                <a:gd name="T8" fmla="*/ 31 w 495"/>
                <a:gd name="T9" fmla="*/ 33 h 971"/>
                <a:gd name="T10" fmla="*/ 29 w 495"/>
                <a:gd name="T11" fmla="*/ 33 h 971"/>
                <a:gd name="T12" fmla="*/ 25 w 495"/>
                <a:gd name="T13" fmla="*/ 31 h 971"/>
                <a:gd name="T14" fmla="*/ 23 w 495"/>
                <a:gd name="T15" fmla="*/ 29 h 971"/>
                <a:gd name="T16" fmla="*/ 21 w 495"/>
                <a:gd name="T17" fmla="*/ 27 h 971"/>
                <a:gd name="T18" fmla="*/ 17 w 495"/>
                <a:gd name="T19" fmla="*/ 24 h 971"/>
                <a:gd name="T20" fmla="*/ 14 w 495"/>
                <a:gd name="T21" fmla="*/ 20 h 971"/>
                <a:gd name="T22" fmla="*/ 10 w 495"/>
                <a:gd name="T23" fmla="*/ 16 h 971"/>
                <a:gd name="T24" fmla="*/ 8 w 495"/>
                <a:gd name="T25" fmla="*/ 13 h 971"/>
                <a:gd name="T26" fmla="*/ 2 w 495"/>
                <a:gd name="T27" fmla="*/ 7 h 971"/>
                <a:gd name="T28" fmla="*/ 2 w 495"/>
                <a:gd name="T29" fmla="*/ 5 h 971"/>
                <a:gd name="T30" fmla="*/ 0 w 495"/>
                <a:gd name="T31" fmla="*/ 2 h 971"/>
                <a:gd name="T32" fmla="*/ 2 w 495"/>
                <a:gd name="T33" fmla="*/ 0 h 971"/>
                <a:gd name="T34" fmla="*/ 2 w 495"/>
                <a:gd name="T35" fmla="*/ 1 h 971"/>
                <a:gd name="T36" fmla="*/ 2 w 495"/>
                <a:gd name="T37" fmla="*/ 3 h 971"/>
                <a:gd name="T38" fmla="*/ 2 w 495"/>
                <a:gd name="T39" fmla="*/ 4 h 971"/>
                <a:gd name="T40" fmla="*/ 2 w 495"/>
                <a:gd name="T41" fmla="*/ 5 h 971"/>
                <a:gd name="T42" fmla="*/ 2 w 495"/>
                <a:gd name="T43" fmla="*/ 6 h 971"/>
                <a:gd name="T44" fmla="*/ 4 w 495"/>
                <a:gd name="T45" fmla="*/ 7 h 971"/>
                <a:gd name="T46" fmla="*/ 6 w 495"/>
                <a:gd name="T47" fmla="*/ 9 h 971"/>
                <a:gd name="T48" fmla="*/ 10 w 495"/>
                <a:gd name="T49" fmla="*/ 10 h 971"/>
                <a:gd name="T50" fmla="*/ 13 w 495"/>
                <a:gd name="T51" fmla="*/ 10 h 971"/>
                <a:gd name="T52" fmla="*/ 19 w 495"/>
                <a:gd name="T53" fmla="*/ 10 h 971"/>
                <a:gd name="T54" fmla="*/ 38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grpSp>
        <p:nvGrpSpPr>
          <p:cNvPr id="40" name="Group 11"/>
          <p:cNvGrpSpPr/>
          <p:nvPr/>
        </p:nvGrpSpPr>
        <p:grpSpPr bwMode="auto">
          <a:xfrm>
            <a:off x="6124702" y="3345822"/>
            <a:ext cx="2057400" cy="2192338"/>
            <a:chOff x="2854" y="1996"/>
            <a:chExt cx="1296" cy="1381"/>
          </a:xfrm>
          <a:solidFill>
            <a:srgbClr val="FCC818"/>
          </a:solidFill>
        </p:grpSpPr>
        <p:sp>
          <p:nvSpPr>
            <p:cNvPr id="41" name="AutoShape 12"/>
            <p:cNvSpPr>
              <a:spLocks noChangeArrowheads="1"/>
            </p:cNvSpPr>
            <p:nvPr/>
          </p:nvSpPr>
          <p:spPr bwMode="gray">
            <a:xfrm rot="-1800000">
              <a:off x="2854" y="1996"/>
              <a:ext cx="906" cy="380"/>
            </a:xfrm>
            <a:prstGeom prst="triangle">
              <a:avLst>
                <a:gd name="adj" fmla="val 50000"/>
              </a:avLst>
            </a:prstGeom>
            <a:grpFill/>
            <a:ln w="9525" algn="ctr">
              <a:noFill/>
              <a:miter lim="800000"/>
            </a:ln>
          </p:spPr>
          <p:txBody>
            <a:bodyPr wrap="none" anchor="ctr"/>
            <a:lstStyle/>
            <a:p>
              <a:endParaRPr lang="zh-CN" altLang="en-US">
                <a:solidFill>
                  <a:srgbClr val="000000"/>
                </a:solidFill>
              </a:endParaRPr>
            </a:p>
          </p:txBody>
        </p:sp>
        <p:sp>
          <p:nvSpPr>
            <p:cNvPr id="42" name="Freeform 13"/>
            <p:cNvSpPr/>
            <p:nvPr/>
          </p:nvSpPr>
          <p:spPr bwMode="gray">
            <a:xfrm rot="-7200000">
              <a:off x="3102" y="2371"/>
              <a:ext cx="948" cy="507"/>
            </a:xfrm>
            <a:custGeom>
              <a:avLst/>
              <a:gdLst>
                <a:gd name="T0" fmla="*/ 9866 w 750"/>
                <a:gd name="T1" fmla="*/ 0 h 378"/>
                <a:gd name="T2" fmla="*/ 0 w 750"/>
                <a:gd name="T3" fmla="*/ 0 h 378"/>
                <a:gd name="T4" fmla="*/ 32 w 750"/>
                <a:gd name="T5" fmla="*/ 4901 h 378"/>
                <a:gd name="T6" fmla="*/ 368 w 750"/>
                <a:gd name="T7" fmla="*/ 9551 h 378"/>
                <a:gd name="T8" fmla="*/ 9866 w 750"/>
                <a:gd name="T9" fmla="*/ 9551 h 378"/>
                <a:gd name="T10" fmla="*/ 9866 w 750"/>
                <a:gd name="T11" fmla="*/ 0 h 378"/>
                <a:gd name="T12" fmla="*/ 9866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000000"/>
                </a:solidFill>
              </a:endParaRPr>
            </a:p>
          </p:txBody>
        </p:sp>
        <p:sp>
          <p:nvSpPr>
            <p:cNvPr id="43" name="Freeform 14"/>
            <p:cNvSpPr/>
            <p:nvPr/>
          </p:nvSpPr>
          <p:spPr bwMode="gray">
            <a:xfrm rot="-7200000">
              <a:off x="3618" y="2845"/>
              <a:ext cx="346" cy="718"/>
            </a:xfrm>
            <a:custGeom>
              <a:avLst/>
              <a:gdLst>
                <a:gd name="T0" fmla="*/ 10 w 495"/>
                <a:gd name="T1" fmla="*/ 10 h 971"/>
                <a:gd name="T2" fmla="*/ 10 w 495"/>
                <a:gd name="T3" fmla="*/ 35 h 971"/>
                <a:gd name="T4" fmla="*/ 9 w 495"/>
                <a:gd name="T5" fmla="*/ 35 h 971"/>
                <a:gd name="T6" fmla="*/ 8 w 495"/>
                <a:gd name="T7" fmla="*/ 35 h 971"/>
                <a:gd name="T8" fmla="*/ 8 w 495"/>
                <a:gd name="T9" fmla="*/ 33 h 971"/>
                <a:gd name="T10" fmla="*/ 7 w 495"/>
                <a:gd name="T11" fmla="*/ 33 h 971"/>
                <a:gd name="T12" fmla="*/ 7 w 495"/>
                <a:gd name="T13" fmla="*/ 31 h 971"/>
                <a:gd name="T14" fmla="*/ 6 w 495"/>
                <a:gd name="T15" fmla="*/ 29 h 971"/>
                <a:gd name="T16" fmla="*/ 5 w 495"/>
                <a:gd name="T17" fmla="*/ 27 h 971"/>
                <a:gd name="T18" fmla="*/ 4 w 495"/>
                <a:gd name="T19" fmla="*/ 24 h 971"/>
                <a:gd name="T20" fmla="*/ 3 w 495"/>
                <a:gd name="T21" fmla="*/ 20 h 971"/>
                <a:gd name="T22" fmla="*/ 2 w 495"/>
                <a:gd name="T23" fmla="*/ 16 h 971"/>
                <a:gd name="T24" fmla="*/ 2 w 495"/>
                <a:gd name="T25" fmla="*/ 13 h 971"/>
                <a:gd name="T26" fmla="*/ 1 w 495"/>
                <a:gd name="T27" fmla="*/ 7 h 971"/>
                <a:gd name="T28" fmla="*/ 1 w 495"/>
                <a:gd name="T29" fmla="*/ 5 h 971"/>
                <a:gd name="T30" fmla="*/ 0 w 495"/>
                <a:gd name="T31" fmla="*/ 2 h 971"/>
                <a:gd name="T32" fmla="*/ 1 w 495"/>
                <a:gd name="T33" fmla="*/ 0 h 971"/>
                <a:gd name="T34" fmla="*/ 1 w 495"/>
                <a:gd name="T35" fmla="*/ 1 h 971"/>
                <a:gd name="T36" fmla="*/ 1 w 495"/>
                <a:gd name="T37" fmla="*/ 3 h 971"/>
                <a:gd name="T38" fmla="*/ 1 w 495"/>
                <a:gd name="T39" fmla="*/ 4 h 971"/>
                <a:gd name="T40" fmla="*/ 1 w 495"/>
                <a:gd name="T41" fmla="*/ 5 h 971"/>
                <a:gd name="T42" fmla="*/ 1 w 495"/>
                <a:gd name="T43" fmla="*/ 6 h 971"/>
                <a:gd name="T44" fmla="*/ 1 w 495"/>
                <a:gd name="T45" fmla="*/ 7 h 971"/>
                <a:gd name="T46" fmla="*/ 1 w 495"/>
                <a:gd name="T47" fmla="*/ 9 h 971"/>
                <a:gd name="T48" fmla="*/ 2 w 495"/>
                <a:gd name="T49" fmla="*/ 10 h 971"/>
                <a:gd name="T50" fmla="*/ 3 w 495"/>
                <a:gd name="T51" fmla="*/ 10 h 971"/>
                <a:gd name="T52" fmla="*/ 5 w 495"/>
                <a:gd name="T53" fmla="*/ 10 h 971"/>
                <a:gd name="T54" fmla="*/ 10 w 495"/>
                <a:gd name="T55" fmla="*/ 10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000000"/>
                </a:solidFill>
              </a:endParaRPr>
            </a:p>
          </p:txBody>
        </p:sp>
      </p:grpSp>
      <p:grpSp>
        <p:nvGrpSpPr>
          <p:cNvPr id="44" name="Group 15"/>
          <p:cNvGrpSpPr/>
          <p:nvPr/>
        </p:nvGrpSpPr>
        <p:grpSpPr bwMode="auto">
          <a:xfrm>
            <a:off x="4224951" y="4712334"/>
            <a:ext cx="2493963" cy="1395413"/>
            <a:chOff x="1655" y="2837"/>
            <a:chExt cx="1571" cy="879"/>
          </a:xfrm>
          <a:solidFill>
            <a:schemeClr val="accent2"/>
          </a:solidFill>
        </p:grpSpPr>
        <p:sp>
          <p:nvSpPr>
            <p:cNvPr id="45" name="Freeform 16"/>
            <p:cNvSpPr/>
            <p:nvPr/>
          </p:nvSpPr>
          <p:spPr bwMode="gray">
            <a:xfrm>
              <a:off x="1655" y="2837"/>
              <a:ext cx="366" cy="692"/>
            </a:xfrm>
            <a:custGeom>
              <a:avLst/>
              <a:gdLst>
                <a:gd name="T0" fmla="*/ 18 w 495"/>
                <a:gd name="T1" fmla="*/ 7 h 971"/>
                <a:gd name="T2" fmla="*/ 18 w 495"/>
                <a:gd name="T3" fmla="*/ 24 h 971"/>
                <a:gd name="T4" fmla="*/ 16 w 495"/>
                <a:gd name="T5" fmla="*/ 24 h 971"/>
                <a:gd name="T6" fmla="*/ 16 w 495"/>
                <a:gd name="T7" fmla="*/ 23 h 971"/>
                <a:gd name="T8" fmla="*/ 15 w 495"/>
                <a:gd name="T9" fmla="*/ 22 h 971"/>
                <a:gd name="T10" fmla="*/ 13 w 495"/>
                <a:gd name="T11" fmla="*/ 22 h 971"/>
                <a:gd name="T12" fmla="*/ 12 w 495"/>
                <a:gd name="T13" fmla="*/ 21 h 971"/>
                <a:gd name="T14" fmla="*/ 11 w 495"/>
                <a:gd name="T15" fmla="*/ 19 h 971"/>
                <a:gd name="T16" fmla="*/ 10 w 495"/>
                <a:gd name="T17" fmla="*/ 17 h 971"/>
                <a:gd name="T18" fmla="*/ 8 w 495"/>
                <a:gd name="T19" fmla="*/ 16 h 971"/>
                <a:gd name="T20" fmla="*/ 7 w 495"/>
                <a:gd name="T21" fmla="*/ 14 h 971"/>
                <a:gd name="T22" fmla="*/ 5 w 495"/>
                <a:gd name="T23" fmla="*/ 11 h 971"/>
                <a:gd name="T24" fmla="*/ 4 w 495"/>
                <a:gd name="T25" fmla="*/ 9 h 971"/>
                <a:gd name="T26" fmla="*/ 1 w 495"/>
                <a:gd name="T27" fmla="*/ 5 h 971"/>
                <a:gd name="T28" fmla="*/ 1 w 495"/>
                <a:gd name="T29" fmla="*/ 3 h 971"/>
                <a:gd name="T30" fmla="*/ 0 w 495"/>
                <a:gd name="T31" fmla="*/ 1 h 971"/>
                <a:gd name="T32" fmla="*/ 1 w 495"/>
                <a:gd name="T33" fmla="*/ 0 h 971"/>
                <a:gd name="T34" fmla="*/ 1 w 495"/>
                <a:gd name="T35" fmla="*/ 1 h 971"/>
                <a:gd name="T36" fmla="*/ 1 w 495"/>
                <a:gd name="T37" fmla="*/ 2 h 971"/>
                <a:gd name="T38" fmla="*/ 1 w 495"/>
                <a:gd name="T39" fmla="*/ 3 h 971"/>
                <a:gd name="T40" fmla="*/ 1 w 495"/>
                <a:gd name="T41" fmla="*/ 3 h 971"/>
                <a:gd name="T42" fmla="*/ 1 w 495"/>
                <a:gd name="T43" fmla="*/ 4 h 971"/>
                <a:gd name="T44" fmla="*/ 2 w 495"/>
                <a:gd name="T45" fmla="*/ 5 h 971"/>
                <a:gd name="T46" fmla="*/ 3 w 495"/>
                <a:gd name="T47" fmla="*/ 6 h 971"/>
                <a:gd name="T48" fmla="*/ 4 w 495"/>
                <a:gd name="T49" fmla="*/ 6 h 971"/>
                <a:gd name="T50" fmla="*/ 7 w 495"/>
                <a:gd name="T51" fmla="*/ 7 h 971"/>
                <a:gd name="T52" fmla="*/ 9 w 495"/>
                <a:gd name="T53" fmla="*/ 7 h 971"/>
                <a:gd name="T54" fmla="*/ 18 w 495"/>
                <a:gd name="T55" fmla="*/ 7 h 97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495"/>
                <a:gd name="T85" fmla="*/ 0 h 971"/>
                <a:gd name="T86" fmla="*/ 495 w 495"/>
                <a:gd name="T87" fmla="*/ 971 h 97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495" h="971">
                  <a:moveTo>
                    <a:pt x="495" y="285"/>
                  </a:moveTo>
                  <a:lnTo>
                    <a:pt x="495" y="971"/>
                  </a:lnTo>
                  <a:lnTo>
                    <a:pt x="462" y="964"/>
                  </a:lnTo>
                  <a:lnTo>
                    <a:pt x="430" y="953"/>
                  </a:lnTo>
                  <a:lnTo>
                    <a:pt x="401" y="931"/>
                  </a:lnTo>
                  <a:lnTo>
                    <a:pt x="372" y="898"/>
                  </a:lnTo>
                  <a:lnTo>
                    <a:pt x="339" y="855"/>
                  </a:lnTo>
                  <a:lnTo>
                    <a:pt x="306" y="801"/>
                  </a:lnTo>
                  <a:lnTo>
                    <a:pt x="270" y="732"/>
                  </a:lnTo>
                  <a:lnTo>
                    <a:pt x="227" y="648"/>
                  </a:lnTo>
                  <a:lnTo>
                    <a:pt x="183" y="554"/>
                  </a:lnTo>
                  <a:lnTo>
                    <a:pt x="129" y="438"/>
                  </a:lnTo>
                  <a:lnTo>
                    <a:pt x="96" y="369"/>
                  </a:lnTo>
                  <a:lnTo>
                    <a:pt x="29" y="211"/>
                  </a:lnTo>
                  <a:lnTo>
                    <a:pt x="2" y="127"/>
                  </a:lnTo>
                  <a:lnTo>
                    <a:pt x="0" y="60"/>
                  </a:lnTo>
                  <a:lnTo>
                    <a:pt x="15" y="0"/>
                  </a:lnTo>
                  <a:lnTo>
                    <a:pt x="15" y="43"/>
                  </a:lnTo>
                  <a:lnTo>
                    <a:pt x="15" y="72"/>
                  </a:lnTo>
                  <a:lnTo>
                    <a:pt x="15" y="99"/>
                  </a:lnTo>
                  <a:lnTo>
                    <a:pt x="18" y="126"/>
                  </a:lnTo>
                  <a:lnTo>
                    <a:pt x="29" y="162"/>
                  </a:lnTo>
                  <a:lnTo>
                    <a:pt x="53" y="198"/>
                  </a:lnTo>
                  <a:lnTo>
                    <a:pt x="85" y="231"/>
                  </a:lnTo>
                  <a:lnTo>
                    <a:pt x="125" y="260"/>
                  </a:lnTo>
                  <a:lnTo>
                    <a:pt x="180" y="278"/>
                  </a:lnTo>
                  <a:lnTo>
                    <a:pt x="245" y="282"/>
                  </a:lnTo>
                  <a:lnTo>
                    <a:pt x="495" y="285"/>
                  </a:lnTo>
                  <a:close/>
                </a:path>
              </a:pathLst>
            </a:custGeom>
            <a:grpFill/>
            <a:ln w="0">
              <a:noFill/>
              <a:round/>
            </a:ln>
          </p:spPr>
          <p:txBody>
            <a:bodyPr/>
            <a:lstStyle/>
            <a:p>
              <a:endParaRPr lang="zh-CN" altLang="en-US">
                <a:solidFill>
                  <a:srgbClr val="8CBF00"/>
                </a:solidFill>
              </a:endParaRPr>
            </a:p>
          </p:txBody>
        </p:sp>
        <p:sp>
          <p:nvSpPr>
            <p:cNvPr id="46" name="AutoShape 17"/>
            <p:cNvSpPr>
              <a:spLocks noChangeArrowheads="1"/>
            </p:cNvSpPr>
            <p:nvPr/>
          </p:nvSpPr>
          <p:spPr bwMode="gray">
            <a:xfrm rot="5400000">
              <a:off x="2589" y="3078"/>
              <a:ext cx="872" cy="403"/>
            </a:xfrm>
            <a:prstGeom prst="triangle">
              <a:avLst>
                <a:gd name="adj" fmla="val 50000"/>
              </a:avLst>
            </a:prstGeom>
            <a:grpFill/>
            <a:ln w="9525" algn="ctr">
              <a:noFill/>
              <a:miter lim="800000"/>
            </a:ln>
          </p:spPr>
          <p:txBody>
            <a:bodyPr wrap="none" anchor="ctr"/>
            <a:lstStyle/>
            <a:p>
              <a:endParaRPr lang="zh-CN" altLang="en-US">
                <a:solidFill>
                  <a:srgbClr val="8CBF00"/>
                </a:solidFill>
              </a:endParaRPr>
            </a:p>
          </p:txBody>
        </p:sp>
        <p:sp>
          <p:nvSpPr>
            <p:cNvPr id="47" name="Freeform 18"/>
            <p:cNvSpPr/>
            <p:nvPr/>
          </p:nvSpPr>
          <p:spPr bwMode="gray">
            <a:xfrm>
              <a:off x="1985" y="3040"/>
              <a:ext cx="1005" cy="489"/>
            </a:xfrm>
            <a:custGeom>
              <a:avLst/>
              <a:gdLst>
                <a:gd name="T0" fmla="*/ 18765 w 750"/>
                <a:gd name="T1" fmla="*/ 0 h 378"/>
                <a:gd name="T2" fmla="*/ 0 w 750"/>
                <a:gd name="T3" fmla="*/ 0 h 378"/>
                <a:gd name="T4" fmla="*/ 51 w 750"/>
                <a:gd name="T5" fmla="*/ 3290 h 378"/>
                <a:gd name="T6" fmla="*/ 702 w 750"/>
                <a:gd name="T7" fmla="*/ 6419 h 378"/>
                <a:gd name="T8" fmla="*/ 18765 w 750"/>
                <a:gd name="T9" fmla="*/ 6419 h 378"/>
                <a:gd name="T10" fmla="*/ 18765 w 750"/>
                <a:gd name="T11" fmla="*/ 0 h 378"/>
                <a:gd name="T12" fmla="*/ 18765 w 750"/>
                <a:gd name="T13" fmla="*/ 0 h 378"/>
                <a:gd name="T14" fmla="*/ 0 60000 65536"/>
                <a:gd name="T15" fmla="*/ 0 60000 65536"/>
                <a:gd name="T16" fmla="*/ 0 60000 65536"/>
                <a:gd name="T17" fmla="*/ 0 60000 65536"/>
                <a:gd name="T18" fmla="*/ 0 60000 65536"/>
                <a:gd name="T19" fmla="*/ 0 60000 65536"/>
                <a:gd name="T20" fmla="*/ 0 60000 65536"/>
                <a:gd name="T21" fmla="*/ 0 w 750"/>
                <a:gd name="T22" fmla="*/ 0 h 378"/>
                <a:gd name="T23" fmla="*/ 750 w 750"/>
                <a:gd name="T24" fmla="*/ 378 h 3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378">
                  <a:moveTo>
                    <a:pt x="750" y="0"/>
                  </a:moveTo>
                  <a:lnTo>
                    <a:pt x="0" y="0"/>
                  </a:lnTo>
                  <a:lnTo>
                    <a:pt x="2" y="194"/>
                  </a:lnTo>
                  <a:lnTo>
                    <a:pt x="28" y="378"/>
                  </a:lnTo>
                  <a:lnTo>
                    <a:pt x="750" y="378"/>
                  </a:lnTo>
                  <a:lnTo>
                    <a:pt x="750" y="0"/>
                  </a:lnTo>
                  <a:close/>
                </a:path>
              </a:pathLst>
            </a:custGeom>
            <a:grpFill/>
            <a:ln w="0">
              <a:noFill/>
              <a:round/>
            </a:ln>
          </p:spPr>
          <p:txBody>
            <a:bodyPr/>
            <a:lstStyle/>
            <a:p>
              <a:endParaRPr lang="zh-CN" altLang="en-US">
                <a:solidFill>
                  <a:srgbClr val="8CBF00"/>
                </a:solidFill>
              </a:endParaRPr>
            </a:p>
          </p:txBody>
        </p:sp>
      </p:grpSp>
      <p:sp>
        <p:nvSpPr>
          <p:cNvPr id="48" name="文本框 17"/>
          <p:cNvSpPr txBox="1"/>
          <p:nvPr/>
        </p:nvSpPr>
        <p:spPr>
          <a:xfrm>
            <a:off x="1522602" y="4782670"/>
            <a:ext cx="2556865" cy="1815882"/>
          </a:xfrm>
          <a:prstGeom prst="rect">
            <a:avLst/>
          </a:prstGeom>
          <a:noFill/>
        </p:spPr>
        <p:txBody>
          <a:bodyPr wrap="square" rtlCol="0">
            <a:spAutoFit/>
          </a:bodyPr>
          <a:lstStyle/>
          <a:p>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企业要对有限空间进行识别，确定有限空间的数量、位置以及危险有害因素等基本情况，建立有限空间管理台账并及时更新。长期存在风险的有限空间，需设置醒目的标志、标示。</a:t>
            </a:r>
          </a:p>
        </p:txBody>
      </p:sp>
      <p:sp>
        <p:nvSpPr>
          <p:cNvPr id="49" name="文本框 18"/>
          <p:cNvSpPr txBox="1"/>
          <p:nvPr/>
        </p:nvSpPr>
        <p:spPr>
          <a:xfrm>
            <a:off x="1506837" y="4213341"/>
            <a:ext cx="2556865" cy="607667"/>
          </a:xfrm>
          <a:prstGeom prst="rect">
            <a:avLst/>
          </a:prstGeom>
          <a:noFill/>
        </p:spPr>
        <p:txBody>
          <a:bodyPr wrap="square" rtlCol="0">
            <a:spAutoFit/>
          </a:bodyPr>
          <a:lstStyle/>
          <a:p>
            <a:pPr>
              <a:lnSpc>
                <a:spcPct val="133000"/>
              </a:lnSpc>
              <a:defRPr/>
            </a:pPr>
            <a:r>
              <a:rPr lang="zh-CN" altLang="en-US" sz="2800" b="1" dirty="0">
                <a:solidFill>
                  <a:srgbClr val="3B3B3B"/>
                </a:solidFill>
                <a:latin typeface="微软雅黑" panose="020B0503020204020204" pitchFamily="34" charset="-122"/>
                <a:ea typeface="微软雅黑" panose="020B0503020204020204" pitchFamily="34" charset="-122"/>
                <a:cs typeface="+mn-ea"/>
                <a:sym typeface="+mn-lt"/>
              </a:rPr>
              <a:t>建立作业台账</a:t>
            </a:r>
          </a:p>
        </p:txBody>
      </p:sp>
      <p:sp>
        <p:nvSpPr>
          <p:cNvPr id="52" name="文本框 21"/>
          <p:cNvSpPr txBox="1"/>
          <p:nvPr/>
        </p:nvSpPr>
        <p:spPr>
          <a:xfrm>
            <a:off x="4903076" y="1385815"/>
            <a:ext cx="2569779" cy="1077218"/>
          </a:xfrm>
          <a:prstGeom prst="rect">
            <a:avLst/>
          </a:prstGeom>
          <a:noFill/>
        </p:spPr>
        <p:txBody>
          <a:bodyPr wrap="square" rtlCol="0">
            <a:spAutoFit/>
          </a:bodyPr>
          <a:lstStyle/>
          <a:p>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进行有限空间作业前必须严格实行作业审批制度，严禁擅自进入有限空间作业。</a:t>
            </a:r>
          </a:p>
        </p:txBody>
      </p:sp>
      <p:sp>
        <p:nvSpPr>
          <p:cNvPr id="53" name="文本框 22"/>
          <p:cNvSpPr txBox="1"/>
          <p:nvPr/>
        </p:nvSpPr>
        <p:spPr>
          <a:xfrm>
            <a:off x="4627402" y="911080"/>
            <a:ext cx="2892749" cy="523220"/>
          </a:xfrm>
          <a:prstGeom prst="rect">
            <a:avLst/>
          </a:prstGeom>
          <a:noFill/>
        </p:spPr>
        <p:txBody>
          <a:bodyPr wrap="square" rtlCol="0">
            <a:spAutoFit/>
          </a:bodyPr>
          <a:lstStyle/>
          <a:p>
            <a:pPr algn="ctr"/>
            <a:r>
              <a:rPr lang="zh-CN" altLang="en-US" sz="2800" b="1" dirty="0">
                <a:solidFill>
                  <a:srgbClr val="3B3B3B"/>
                </a:solidFill>
                <a:latin typeface="微软雅黑" panose="020B0503020204020204" pitchFamily="34" charset="-122"/>
                <a:ea typeface="微软雅黑" panose="020B0503020204020204" pitchFamily="34" charset="-122"/>
                <a:cs typeface="+mn-ea"/>
                <a:sym typeface="+mn-lt"/>
              </a:rPr>
              <a:t>严格作业审批</a:t>
            </a:r>
          </a:p>
        </p:txBody>
      </p:sp>
      <p:sp>
        <p:nvSpPr>
          <p:cNvPr id="54" name="文本框 21"/>
          <p:cNvSpPr txBox="1"/>
          <p:nvPr/>
        </p:nvSpPr>
        <p:spPr>
          <a:xfrm>
            <a:off x="8429297" y="4785911"/>
            <a:ext cx="2559269" cy="1815882"/>
          </a:xfrm>
          <a:prstGeom prst="rect">
            <a:avLst/>
          </a:prstGeom>
          <a:noFill/>
        </p:spPr>
        <p:txBody>
          <a:bodyPr wrap="square" rtlCol="0">
            <a:spAutoFit/>
          </a:bodyPr>
          <a:lstStyle/>
          <a:p>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有限空间作业的工贸企业应当建立六项安全生产制度和规程。</a:t>
            </a:r>
            <a:r>
              <a:rPr lang="en-US" altLang="zh-CN" sz="1600" dirty="0">
                <a:solidFill>
                  <a:srgbClr val="3B3B3B"/>
                </a:solidFill>
                <a:latin typeface="微软雅黑" panose="020B0503020204020204" pitchFamily="34" charset="-122"/>
                <a:ea typeface="微软雅黑" panose="020B0503020204020204" pitchFamily="34" charset="-122"/>
                <a:cs typeface="+mn-ea"/>
                <a:sym typeface="+mn-lt"/>
              </a:rPr>
              <a:t>(1)</a:t>
            </a:r>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安全责任制度</a:t>
            </a:r>
            <a:r>
              <a:rPr lang="en-US" altLang="zh-CN" sz="1600" dirty="0">
                <a:solidFill>
                  <a:srgbClr val="3B3B3B"/>
                </a:solidFill>
                <a:latin typeface="微软雅黑" panose="020B0503020204020204" pitchFamily="34" charset="-122"/>
                <a:ea typeface="微软雅黑" panose="020B0503020204020204" pitchFamily="34" charset="-122"/>
                <a:cs typeface="+mn-ea"/>
                <a:sym typeface="+mn-lt"/>
              </a:rPr>
              <a:t>(2)</a:t>
            </a:r>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应急管理制度</a:t>
            </a:r>
            <a:r>
              <a:rPr lang="en-US" altLang="zh-CN" sz="1600" dirty="0">
                <a:solidFill>
                  <a:srgbClr val="3B3B3B"/>
                </a:solidFill>
                <a:latin typeface="微软雅黑" panose="020B0503020204020204" pitchFamily="34" charset="-122"/>
                <a:ea typeface="微软雅黑" panose="020B0503020204020204" pitchFamily="34" charset="-122"/>
                <a:cs typeface="+mn-ea"/>
                <a:sym typeface="+mn-lt"/>
              </a:rPr>
              <a:t>(3)</a:t>
            </a:r>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审批制度</a:t>
            </a:r>
            <a:r>
              <a:rPr lang="en-US" altLang="zh-CN" sz="1600" dirty="0">
                <a:solidFill>
                  <a:srgbClr val="3B3B3B"/>
                </a:solidFill>
                <a:latin typeface="微软雅黑" panose="020B0503020204020204" pitchFamily="34" charset="-122"/>
                <a:ea typeface="微软雅黑" panose="020B0503020204020204" pitchFamily="34" charset="-122"/>
                <a:cs typeface="+mn-ea"/>
                <a:sym typeface="+mn-lt"/>
              </a:rPr>
              <a:t>(4)</a:t>
            </a:r>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安全操作规程</a:t>
            </a:r>
            <a:r>
              <a:rPr lang="en-US" altLang="zh-CN" sz="1600" dirty="0">
                <a:solidFill>
                  <a:srgbClr val="3B3B3B"/>
                </a:solidFill>
                <a:latin typeface="微软雅黑" panose="020B0503020204020204" pitchFamily="34" charset="-122"/>
                <a:ea typeface="微软雅黑" panose="020B0503020204020204" pitchFamily="34" charset="-122"/>
                <a:cs typeface="+mn-ea"/>
                <a:sym typeface="+mn-lt"/>
              </a:rPr>
              <a:t>(5)</a:t>
            </a:r>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作业现场安全管理制度</a:t>
            </a:r>
            <a:r>
              <a:rPr lang="en-US" altLang="zh-CN" sz="1600" dirty="0">
                <a:solidFill>
                  <a:srgbClr val="3B3B3B"/>
                </a:solidFill>
                <a:latin typeface="微软雅黑" panose="020B0503020204020204" pitchFamily="34" charset="-122"/>
                <a:ea typeface="微软雅黑" panose="020B0503020204020204" pitchFamily="34" charset="-122"/>
                <a:cs typeface="+mn-ea"/>
                <a:sym typeface="+mn-lt"/>
              </a:rPr>
              <a:t>(6)</a:t>
            </a:r>
            <a:r>
              <a:rPr lang="zh-CN" altLang="en-US" sz="1600" dirty="0">
                <a:solidFill>
                  <a:srgbClr val="3B3B3B"/>
                </a:solidFill>
                <a:latin typeface="微软雅黑" panose="020B0503020204020204" pitchFamily="34" charset="-122"/>
                <a:ea typeface="微软雅黑" panose="020B0503020204020204" pitchFamily="34" charset="-122"/>
                <a:cs typeface="+mn-ea"/>
                <a:sym typeface="+mn-lt"/>
              </a:rPr>
              <a:t>相关人员安全培训教育制度</a:t>
            </a:r>
          </a:p>
        </p:txBody>
      </p:sp>
      <p:sp>
        <p:nvSpPr>
          <p:cNvPr id="55" name="文本框 22"/>
          <p:cNvSpPr txBox="1"/>
          <p:nvPr/>
        </p:nvSpPr>
        <p:spPr>
          <a:xfrm>
            <a:off x="8153623" y="4311176"/>
            <a:ext cx="2892749" cy="523220"/>
          </a:xfrm>
          <a:prstGeom prst="rect">
            <a:avLst/>
          </a:prstGeom>
          <a:noFill/>
        </p:spPr>
        <p:txBody>
          <a:bodyPr wrap="square" rtlCol="0">
            <a:spAutoFit/>
          </a:bodyPr>
          <a:lstStyle/>
          <a:p>
            <a:pPr algn="ctr"/>
            <a:r>
              <a:rPr lang="zh-CN" altLang="en-US" sz="2800" b="1" dirty="0">
                <a:solidFill>
                  <a:srgbClr val="3B3B3B"/>
                </a:solidFill>
                <a:latin typeface="微软雅黑" panose="020B0503020204020204" pitchFamily="34" charset="-122"/>
                <a:ea typeface="微软雅黑" panose="020B0503020204020204" pitchFamily="34" charset="-122"/>
                <a:cs typeface="+mn-ea"/>
                <a:sym typeface="+mn-lt"/>
              </a:rPr>
              <a:t>建立管理制度</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300"/>
                                        <p:tgtEl>
                                          <p:spTgt spid="2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200"/>
                                        <p:tgtEl>
                                          <p:spTgt spid="2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300"/>
                                        <p:tgtEl>
                                          <p:spTgt spid="2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 calcmode="lin" valueType="num">
                                      <p:cBhvr>
                                        <p:cTn id="19" dur="300" fill="hold"/>
                                        <p:tgtEl>
                                          <p:spTgt spid="29"/>
                                        </p:tgtEl>
                                        <p:attrNameLst>
                                          <p:attrName>ppt_w</p:attrName>
                                        </p:attrNameLst>
                                      </p:cBhvr>
                                      <p:tavLst>
                                        <p:tav tm="0">
                                          <p:val>
                                            <p:fltVal val="0"/>
                                          </p:val>
                                        </p:tav>
                                        <p:tav tm="100000">
                                          <p:val>
                                            <p:strVal val="#ppt_w"/>
                                          </p:val>
                                        </p:tav>
                                      </p:tavLst>
                                    </p:anim>
                                    <p:anim calcmode="lin" valueType="num">
                                      <p:cBhvr>
                                        <p:cTn id="20" dur="300" fill="hold"/>
                                        <p:tgtEl>
                                          <p:spTgt spid="29"/>
                                        </p:tgtEl>
                                        <p:attrNameLst>
                                          <p:attrName>ppt_h</p:attrName>
                                        </p:attrNameLst>
                                      </p:cBhvr>
                                      <p:tavLst>
                                        <p:tav tm="0">
                                          <p:val>
                                            <p:fltVal val="0"/>
                                          </p:val>
                                        </p:tav>
                                        <p:tav tm="100000">
                                          <p:val>
                                            <p:strVal val="#ppt_h"/>
                                          </p:val>
                                        </p:tav>
                                      </p:tavLst>
                                    </p:anim>
                                    <p:anim calcmode="lin" valueType="num">
                                      <p:cBhvr>
                                        <p:cTn id="21" dur="300" fill="hold"/>
                                        <p:tgtEl>
                                          <p:spTgt spid="29"/>
                                        </p:tgtEl>
                                        <p:attrNameLst>
                                          <p:attrName>style.rotation</p:attrName>
                                        </p:attrNameLst>
                                      </p:cBhvr>
                                      <p:tavLst>
                                        <p:tav tm="0">
                                          <p:val>
                                            <p:fltVal val="90"/>
                                          </p:val>
                                        </p:tav>
                                        <p:tav tm="100000">
                                          <p:val>
                                            <p:fltVal val="0"/>
                                          </p:val>
                                        </p:tav>
                                      </p:tavLst>
                                    </p:anim>
                                    <p:animEffect transition="in" filter="fade">
                                      <p:cBhvr>
                                        <p:cTn id="22"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47"/>
          <p:cNvGrpSpPr/>
          <p:nvPr/>
        </p:nvGrpSpPr>
        <p:grpSpPr>
          <a:xfrm>
            <a:off x="1525891" y="1196995"/>
            <a:ext cx="4242225" cy="700169"/>
            <a:chOff x="2159496" y="1391204"/>
            <a:chExt cx="5460503" cy="590105"/>
          </a:xfrm>
        </p:grpSpPr>
        <p:sp>
          <p:nvSpPr>
            <p:cNvPr id="20" name="任意多边形 19"/>
            <p:cNvSpPr/>
            <p:nvPr/>
          </p:nvSpPr>
          <p:spPr>
            <a:xfrm>
              <a:off x="2159496" y="1391204"/>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21" name="任意多边形 20"/>
            <p:cNvSpPr/>
            <p:nvPr/>
          </p:nvSpPr>
          <p:spPr>
            <a:xfrm>
              <a:off x="2184896" y="1403904"/>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有限空间作业安全责任制度</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19" name="任意多边形 18"/>
          <p:cNvSpPr/>
          <p:nvPr/>
        </p:nvSpPr>
        <p:spPr>
          <a:xfrm>
            <a:off x="817144" y="1230568"/>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23" name="组合 48"/>
          <p:cNvGrpSpPr/>
          <p:nvPr/>
        </p:nvGrpSpPr>
        <p:grpSpPr>
          <a:xfrm>
            <a:off x="1525891" y="2057362"/>
            <a:ext cx="4242225" cy="700169"/>
            <a:chOff x="2159496" y="2179391"/>
            <a:chExt cx="5460503" cy="590105"/>
          </a:xfrm>
        </p:grpSpPr>
        <p:sp>
          <p:nvSpPr>
            <p:cNvPr id="27" name="任意多边形 26"/>
            <p:cNvSpPr/>
            <p:nvPr/>
          </p:nvSpPr>
          <p:spPr>
            <a:xfrm>
              <a:off x="2159496" y="2179391"/>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2184896" y="2192091"/>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有限空间作业审批制度</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26" name="任意多边形 25"/>
          <p:cNvSpPr/>
          <p:nvPr/>
        </p:nvSpPr>
        <p:spPr>
          <a:xfrm>
            <a:off x="817144" y="2090935"/>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2</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30" name="组合 49"/>
          <p:cNvGrpSpPr/>
          <p:nvPr/>
        </p:nvGrpSpPr>
        <p:grpSpPr>
          <a:xfrm>
            <a:off x="1525891" y="2917730"/>
            <a:ext cx="4242225" cy="700168"/>
            <a:chOff x="2159496" y="2967579"/>
            <a:chExt cx="5460503" cy="590104"/>
          </a:xfrm>
        </p:grpSpPr>
        <p:sp>
          <p:nvSpPr>
            <p:cNvPr id="41" name="任意多边形 40"/>
            <p:cNvSpPr/>
            <p:nvPr/>
          </p:nvSpPr>
          <p:spPr>
            <a:xfrm>
              <a:off x="2159496" y="2967579"/>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42" name="任意多边形 41"/>
            <p:cNvSpPr/>
            <p:nvPr/>
          </p:nvSpPr>
          <p:spPr>
            <a:xfrm>
              <a:off x="2184896" y="2980279"/>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有限空间作业现场安全管理制度</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40" name="任意多边形 39"/>
          <p:cNvSpPr/>
          <p:nvPr/>
        </p:nvSpPr>
        <p:spPr>
          <a:xfrm>
            <a:off x="817144" y="295130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3</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44" name="组合 50"/>
          <p:cNvGrpSpPr/>
          <p:nvPr/>
        </p:nvGrpSpPr>
        <p:grpSpPr>
          <a:xfrm>
            <a:off x="1525891" y="3778096"/>
            <a:ext cx="4242225" cy="700168"/>
            <a:chOff x="2159496" y="3755765"/>
            <a:chExt cx="5460503" cy="590104"/>
          </a:xfrm>
        </p:grpSpPr>
        <p:sp>
          <p:nvSpPr>
            <p:cNvPr id="48" name="任意多边形 47"/>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49" name="任意多边形 48"/>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r>
                <a:rPr lang="zh-CN" altLang="zh-CN" dirty="0">
                  <a:latin typeface="微软雅黑" panose="020B0503020204020204" pitchFamily="34" charset="-122"/>
                  <a:ea typeface="微软雅黑" panose="020B0503020204020204" pitchFamily="34" charset="-122"/>
                </a:rPr>
                <a:t>人员安全培训教育制度</a:t>
              </a:r>
            </a:p>
          </p:txBody>
        </p:sp>
      </p:grpSp>
      <p:sp>
        <p:nvSpPr>
          <p:cNvPr id="47" name="任意多边形 46"/>
          <p:cNvSpPr/>
          <p:nvPr/>
        </p:nvSpPr>
        <p:spPr>
          <a:xfrm>
            <a:off x="817144" y="3811667"/>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4</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51" name="组合 70"/>
          <p:cNvGrpSpPr/>
          <p:nvPr/>
        </p:nvGrpSpPr>
        <p:grpSpPr>
          <a:xfrm>
            <a:off x="1525891" y="4638462"/>
            <a:ext cx="4242225" cy="700168"/>
            <a:chOff x="2159496" y="3755765"/>
            <a:chExt cx="5460503" cy="590104"/>
          </a:xfrm>
        </p:grpSpPr>
        <p:sp>
          <p:nvSpPr>
            <p:cNvPr id="55" name="任意多边形 54"/>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56" name="任意多边形 55"/>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有限空间作业应急管理制度</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54" name="任意多边形 53"/>
          <p:cNvSpPr/>
          <p:nvPr/>
        </p:nvSpPr>
        <p:spPr>
          <a:xfrm>
            <a:off x="817144" y="467203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5</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93" name="组合 70"/>
          <p:cNvGrpSpPr/>
          <p:nvPr/>
        </p:nvGrpSpPr>
        <p:grpSpPr>
          <a:xfrm>
            <a:off x="1525891" y="5498828"/>
            <a:ext cx="4242225" cy="700168"/>
            <a:chOff x="2159496" y="3755765"/>
            <a:chExt cx="5460503" cy="590104"/>
          </a:xfrm>
        </p:grpSpPr>
        <p:sp>
          <p:nvSpPr>
            <p:cNvPr id="97" name="任意多边形 96"/>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98" name="任意多边形 97"/>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有限空间作业安全操作规程</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96" name="任意多边形 95"/>
          <p:cNvSpPr/>
          <p:nvPr/>
        </p:nvSpPr>
        <p:spPr>
          <a:xfrm>
            <a:off x="817144" y="5532397"/>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6</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36" name="组合 47"/>
          <p:cNvGrpSpPr/>
          <p:nvPr/>
        </p:nvGrpSpPr>
        <p:grpSpPr>
          <a:xfrm>
            <a:off x="7031127" y="1207269"/>
            <a:ext cx="4242225" cy="700169"/>
            <a:chOff x="2159496" y="1391204"/>
            <a:chExt cx="5460503" cy="590105"/>
          </a:xfrm>
        </p:grpSpPr>
        <p:sp>
          <p:nvSpPr>
            <p:cNvPr id="140" name="任意多边形 139"/>
            <p:cNvSpPr/>
            <p:nvPr/>
          </p:nvSpPr>
          <p:spPr>
            <a:xfrm>
              <a:off x="2159496" y="1391204"/>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41" name="任意多边形 140"/>
            <p:cNvSpPr/>
            <p:nvPr/>
          </p:nvSpPr>
          <p:spPr>
            <a:xfrm>
              <a:off x="2184896" y="1403904"/>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有限空间辨识清单</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139" name="任意多边形 138"/>
          <p:cNvSpPr/>
          <p:nvPr/>
        </p:nvSpPr>
        <p:spPr>
          <a:xfrm>
            <a:off x="6322380" y="1240842"/>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7</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30" name="组合 48"/>
          <p:cNvGrpSpPr/>
          <p:nvPr/>
        </p:nvGrpSpPr>
        <p:grpSpPr>
          <a:xfrm>
            <a:off x="7031127" y="2067636"/>
            <a:ext cx="4242225" cy="700169"/>
            <a:chOff x="2159496" y="2179391"/>
            <a:chExt cx="5460503" cy="590105"/>
          </a:xfrm>
        </p:grpSpPr>
        <p:sp>
          <p:nvSpPr>
            <p:cNvPr id="134" name="任意多边形 133"/>
            <p:cNvSpPr/>
            <p:nvPr/>
          </p:nvSpPr>
          <p:spPr>
            <a:xfrm>
              <a:off x="2159496" y="2179391"/>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135" name="任意多边形 134"/>
            <p:cNvSpPr/>
            <p:nvPr/>
          </p:nvSpPr>
          <p:spPr>
            <a:xfrm>
              <a:off x="2184896" y="2192091"/>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有限空间管理台账</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133" name="任意多边形 132"/>
          <p:cNvSpPr/>
          <p:nvPr/>
        </p:nvSpPr>
        <p:spPr>
          <a:xfrm>
            <a:off x="6322380" y="2101209"/>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8</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24" name="组合 49"/>
          <p:cNvGrpSpPr/>
          <p:nvPr/>
        </p:nvGrpSpPr>
        <p:grpSpPr>
          <a:xfrm>
            <a:off x="7031127" y="2928004"/>
            <a:ext cx="4242225" cy="700168"/>
            <a:chOff x="2159496" y="2967579"/>
            <a:chExt cx="5460503" cy="590104"/>
          </a:xfrm>
        </p:grpSpPr>
        <p:sp>
          <p:nvSpPr>
            <p:cNvPr id="128" name="任意多边形 127"/>
            <p:cNvSpPr/>
            <p:nvPr/>
          </p:nvSpPr>
          <p:spPr>
            <a:xfrm>
              <a:off x="2159496" y="2967579"/>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29" name="任意多边形 128"/>
            <p:cNvSpPr/>
            <p:nvPr/>
          </p:nvSpPr>
          <p:spPr>
            <a:xfrm>
              <a:off x="2184896" y="2980279"/>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有限空间作业票</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127" name="任意多边形 126"/>
          <p:cNvSpPr/>
          <p:nvPr/>
        </p:nvSpPr>
        <p:spPr>
          <a:xfrm>
            <a:off x="6322380" y="2961575"/>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9</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18" name="组合 50"/>
          <p:cNvGrpSpPr/>
          <p:nvPr/>
        </p:nvGrpSpPr>
        <p:grpSpPr>
          <a:xfrm>
            <a:off x="7031127" y="3788370"/>
            <a:ext cx="4242225" cy="700168"/>
            <a:chOff x="2159496" y="3755765"/>
            <a:chExt cx="5460503" cy="590104"/>
          </a:xfrm>
        </p:grpSpPr>
        <p:sp>
          <p:nvSpPr>
            <p:cNvPr id="122" name="任意多边形 121"/>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23" name="任意多边形 122"/>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安全培训记录</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121" name="任意多边形 120"/>
          <p:cNvSpPr/>
          <p:nvPr/>
        </p:nvSpPr>
        <p:spPr>
          <a:xfrm>
            <a:off x="6322380" y="382194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10</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12" name="组合 70"/>
          <p:cNvGrpSpPr/>
          <p:nvPr/>
        </p:nvGrpSpPr>
        <p:grpSpPr>
          <a:xfrm>
            <a:off x="7031127" y="4648736"/>
            <a:ext cx="4242225" cy="700168"/>
            <a:chOff x="2159496" y="3755765"/>
            <a:chExt cx="5460503" cy="590104"/>
          </a:xfrm>
        </p:grpSpPr>
        <p:sp>
          <p:nvSpPr>
            <p:cNvPr id="116" name="任意多边形 115"/>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17" name="任意多边形 116"/>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有限空间专项应急预案</a:t>
              </a:r>
            </a:p>
          </p:txBody>
        </p:sp>
      </p:grpSp>
      <p:sp>
        <p:nvSpPr>
          <p:cNvPr id="115" name="任意多边形 114"/>
          <p:cNvSpPr/>
          <p:nvPr/>
        </p:nvSpPr>
        <p:spPr>
          <a:xfrm>
            <a:off x="6322380" y="4682305"/>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11</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106" name="组合 70"/>
          <p:cNvGrpSpPr/>
          <p:nvPr/>
        </p:nvGrpSpPr>
        <p:grpSpPr>
          <a:xfrm>
            <a:off x="7031127" y="5509102"/>
            <a:ext cx="4242225" cy="700168"/>
            <a:chOff x="2159496" y="3755765"/>
            <a:chExt cx="5460503" cy="590104"/>
          </a:xfrm>
        </p:grpSpPr>
        <p:sp>
          <p:nvSpPr>
            <p:cNvPr id="110" name="任意多边形 109"/>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11" name="任意多边形 110"/>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nSpc>
                  <a:spcPct val="150000"/>
                </a:lnSpc>
                <a:defRPr/>
              </a:pPr>
              <a:r>
                <a:rPr lang="zh-CN" altLang="zh-CN" dirty="0">
                  <a:latin typeface="微软雅黑" panose="020B0503020204020204" pitchFamily="34" charset="-122"/>
                  <a:ea typeface="微软雅黑" panose="020B0503020204020204" pitchFamily="34" charset="-122"/>
                </a:rPr>
                <a:t>有限空间应急装备、物资</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109" name="任意多边形 108"/>
          <p:cNvSpPr/>
          <p:nvPr/>
        </p:nvSpPr>
        <p:spPr>
          <a:xfrm>
            <a:off x="6322380" y="5542671"/>
            <a:ext cx="683991" cy="991970"/>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p:spPr>
        <p:txBody>
          <a:bodyPr tIns="180000" anchor="ctr"/>
          <a:lstStyle/>
          <a:p>
            <a:pPr algn="ctr">
              <a:defRPr/>
            </a:pP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12</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9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5" name="矩形 144"/>
          <p:cNvSpPr/>
          <p:nvPr/>
        </p:nvSpPr>
        <p:spPr>
          <a:xfrm>
            <a:off x="1558067" y="469509"/>
            <a:ext cx="1826141"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制度管理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left)">
                                      <p:cBhvr>
                                        <p:cTn id="7" dur="300"/>
                                        <p:tgtEl>
                                          <p:spTgt spid="9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2"/>
                                        </p:tgtEl>
                                        <p:attrNameLst>
                                          <p:attrName>style.visibility</p:attrName>
                                        </p:attrNameLst>
                                      </p:cBhvr>
                                      <p:to>
                                        <p:strVal val="visible"/>
                                      </p:to>
                                    </p:set>
                                    <p:animEffect transition="in" filter="wipe(down)">
                                      <p:cBhvr>
                                        <p:cTn id="11" dur="200"/>
                                        <p:tgtEl>
                                          <p:spTgt spid="14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3"/>
                                        </p:tgtEl>
                                        <p:attrNameLst>
                                          <p:attrName>style.visibility</p:attrName>
                                        </p:attrNameLst>
                                      </p:cBhvr>
                                      <p:to>
                                        <p:strVal val="visible"/>
                                      </p:to>
                                    </p:set>
                                    <p:animEffect transition="in" filter="wipe(left)">
                                      <p:cBhvr>
                                        <p:cTn id="15" dur="300"/>
                                        <p:tgtEl>
                                          <p:spTgt spid="14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4"/>
                                        </p:tgtEl>
                                        <p:attrNameLst>
                                          <p:attrName>style.visibility</p:attrName>
                                        </p:attrNameLst>
                                      </p:cBhvr>
                                      <p:to>
                                        <p:strVal val="visible"/>
                                      </p:to>
                                    </p:set>
                                    <p:anim calcmode="lin" valueType="num">
                                      <p:cBhvr>
                                        <p:cTn id="19" dur="300" fill="hold"/>
                                        <p:tgtEl>
                                          <p:spTgt spid="144"/>
                                        </p:tgtEl>
                                        <p:attrNameLst>
                                          <p:attrName>ppt_w</p:attrName>
                                        </p:attrNameLst>
                                      </p:cBhvr>
                                      <p:tavLst>
                                        <p:tav tm="0">
                                          <p:val>
                                            <p:fltVal val="0"/>
                                          </p:val>
                                        </p:tav>
                                        <p:tav tm="100000">
                                          <p:val>
                                            <p:strVal val="#ppt_w"/>
                                          </p:val>
                                        </p:tav>
                                      </p:tavLst>
                                    </p:anim>
                                    <p:anim calcmode="lin" valueType="num">
                                      <p:cBhvr>
                                        <p:cTn id="20" dur="300" fill="hold"/>
                                        <p:tgtEl>
                                          <p:spTgt spid="144"/>
                                        </p:tgtEl>
                                        <p:attrNameLst>
                                          <p:attrName>ppt_h</p:attrName>
                                        </p:attrNameLst>
                                      </p:cBhvr>
                                      <p:tavLst>
                                        <p:tav tm="0">
                                          <p:val>
                                            <p:fltVal val="0"/>
                                          </p:val>
                                        </p:tav>
                                        <p:tav tm="100000">
                                          <p:val>
                                            <p:strVal val="#ppt_h"/>
                                          </p:val>
                                        </p:tav>
                                      </p:tavLst>
                                    </p:anim>
                                    <p:anim calcmode="lin" valueType="num">
                                      <p:cBhvr>
                                        <p:cTn id="21" dur="300" fill="hold"/>
                                        <p:tgtEl>
                                          <p:spTgt spid="144"/>
                                        </p:tgtEl>
                                        <p:attrNameLst>
                                          <p:attrName>style.rotation</p:attrName>
                                        </p:attrNameLst>
                                      </p:cBhvr>
                                      <p:tavLst>
                                        <p:tav tm="0">
                                          <p:val>
                                            <p:fltVal val="90"/>
                                          </p:val>
                                        </p:tav>
                                        <p:tav tm="100000">
                                          <p:val>
                                            <p:fltVal val="0"/>
                                          </p:val>
                                        </p:tav>
                                      </p:tavLst>
                                    </p:anim>
                                    <p:animEffect transition="in" filter="fade">
                                      <p:cBhvr>
                                        <p:cTn id="22" dur="3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142" grpId="0" animBg="1"/>
      <p:bldP spid="143" grpId="0" animBg="1"/>
      <p:bldP spid="14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文本1"/>
          <p:cNvSpPr>
            <a:spLocks noChangeAspect="1"/>
          </p:cNvSpPr>
          <p:nvPr/>
        </p:nvSpPr>
        <p:spPr>
          <a:xfrm>
            <a:off x="937809" y="983873"/>
            <a:ext cx="10558164" cy="524772"/>
          </a:xfrm>
          <a:prstGeom prst="rect">
            <a:avLst/>
          </a:prstGeom>
          <a:solidFill>
            <a:schemeClr val="accent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zh-CN" altLang="en-US" sz="2400" b="1" kern="0" dirty="0">
                <a:solidFill>
                  <a:srgbClr val="F9F9F9"/>
                </a:solidFill>
                <a:latin typeface="微软雅黑" panose="020B0503020204020204" pitchFamily="34" charset="-122"/>
                <a:ea typeface="微软雅黑" panose="020B0503020204020204" pitchFamily="34" charset="-122"/>
              </a:rPr>
              <a:t>作业安全要求</a:t>
            </a:r>
          </a:p>
        </p:txBody>
      </p:sp>
      <p:sp>
        <p:nvSpPr>
          <p:cNvPr id="203" name="深色1"/>
          <p:cNvSpPr>
            <a:spLocks noChangeAspect="1" noChangeArrowheads="1"/>
          </p:cNvSpPr>
          <p:nvPr/>
        </p:nvSpPr>
        <p:spPr bwMode="ltGray">
          <a:xfrm>
            <a:off x="652847" y="975922"/>
            <a:ext cx="1021841" cy="520567"/>
          </a:xfrm>
          <a:prstGeom prst="homePlate">
            <a:avLst>
              <a:gd name="adj" fmla="val 25000"/>
            </a:avLst>
          </a:prstGeom>
          <a:solidFill>
            <a:srgbClr val="EB6C15"/>
          </a:solidFill>
          <a:ln w="28575"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pPr>
            <a:endParaRPr lang="zh-CN" altLang="zh-CN" sz="2000" kern="0">
              <a:solidFill>
                <a:srgbClr val="F9F9F9"/>
              </a:solidFill>
              <a:latin typeface="微软雅黑" panose="020B0503020204020204" pitchFamily="34" charset="-122"/>
              <a:ea typeface="微软雅黑" panose="020B0503020204020204" pitchFamily="34" charset="-122"/>
            </a:endParaRPr>
          </a:p>
        </p:txBody>
      </p:sp>
      <p:sp>
        <p:nvSpPr>
          <p:cNvPr id="204" name="文本2"/>
          <p:cNvSpPr>
            <a:spLocks noChangeAspect="1"/>
          </p:cNvSpPr>
          <p:nvPr/>
        </p:nvSpPr>
        <p:spPr>
          <a:xfrm>
            <a:off x="1496135" y="1512576"/>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dirty="0">
                <a:latin typeface="微软雅黑" panose="020B0503020204020204" pitchFamily="34" charset="-122"/>
                <a:ea typeface="微软雅黑" panose="020B0503020204020204" pitchFamily="34" charset="-122"/>
              </a:rPr>
              <a:t>必须严格实行作业审批制度，严禁擅自进入有限空间作业</a:t>
            </a:r>
          </a:p>
        </p:txBody>
      </p:sp>
      <p:sp>
        <p:nvSpPr>
          <p:cNvPr id="205" name="深色2"/>
          <p:cNvSpPr>
            <a:spLocks noChangeAspect="1"/>
          </p:cNvSpPr>
          <p:nvPr/>
        </p:nvSpPr>
        <p:spPr>
          <a:xfrm>
            <a:off x="652847" y="1511251"/>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18" name="文本2"/>
          <p:cNvSpPr>
            <a:spLocks noChangeAspect="1"/>
          </p:cNvSpPr>
          <p:nvPr/>
        </p:nvSpPr>
        <p:spPr>
          <a:xfrm>
            <a:off x="1496135" y="2021064"/>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dirty="0">
                <a:latin typeface="微软雅黑" panose="020B0503020204020204" pitchFamily="34" charset="-122"/>
                <a:ea typeface="微软雅黑" panose="020B0503020204020204" pitchFamily="34" charset="-122"/>
              </a:rPr>
              <a:t>作业前，应当将有限空间作业方案和作业现场可能存在的危险有害因素、防控措施告知作业人员</a:t>
            </a:r>
          </a:p>
        </p:txBody>
      </p:sp>
      <p:sp>
        <p:nvSpPr>
          <p:cNvPr id="219" name="深色2"/>
          <p:cNvSpPr>
            <a:spLocks noChangeAspect="1"/>
          </p:cNvSpPr>
          <p:nvPr/>
        </p:nvSpPr>
        <p:spPr>
          <a:xfrm>
            <a:off x="652847" y="2019739"/>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2</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0" name="文本2"/>
          <p:cNvSpPr>
            <a:spLocks noChangeAspect="1"/>
          </p:cNvSpPr>
          <p:nvPr/>
        </p:nvSpPr>
        <p:spPr>
          <a:xfrm>
            <a:off x="1496135" y="2528941"/>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dirty="0">
                <a:latin typeface="微软雅黑" panose="020B0503020204020204" pitchFamily="34" charset="-122"/>
                <a:ea typeface="微软雅黑" panose="020B0503020204020204" pitchFamily="34" charset="-122"/>
              </a:rPr>
              <a:t>采取可靠隔断措施，将可能危及作业安全的设施设备、存在有毒有害物质的空间与作业地点隔开</a:t>
            </a:r>
          </a:p>
        </p:txBody>
      </p:sp>
      <p:sp>
        <p:nvSpPr>
          <p:cNvPr id="221" name="深色2"/>
          <p:cNvSpPr>
            <a:spLocks noChangeAspect="1"/>
          </p:cNvSpPr>
          <p:nvPr/>
        </p:nvSpPr>
        <p:spPr>
          <a:xfrm>
            <a:off x="652847" y="2527616"/>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3</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2" name="文本2"/>
          <p:cNvSpPr>
            <a:spLocks noChangeAspect="1"/>
          </p:cNvSpPr>
          <p:nvPr/>
        </p:nvSpPr>
        <p:spPr>
          <a:xfrm>
            <a:off x="1496135" y="3037429"/>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应当严格遵守“先通风、再检测、后作业”的原则</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3" name="深色2"/>
          <p:cNvSpPr>
            <a:spLocks noChangeAspect="1"/>
          </p:cNvSpPr>
          <p:nvPr/>
        </p:nvSpPr>
        <p:spPr>
          <a:xfrm>
            <a:off x="652847" y="3036104"/>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4</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4" name="文本2"/>
          <p:cNvSpPr>
            <a:spLocks noChangeAspect="1"/>
          </p:cNvSpPr>
          <p:nvPr/>
        </p:nvSpPr>
        <p:spPr>
          <a:xfrm>
            <a:off x="1496135" y="3544592"/>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保持有限空间出入口畅通</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5" name="深色2"/>
          <p:cNvSpPr>
            <a:spLocks noChangeAspect="1"/>
          </p:cNvSpPr>
          <p:nvPr/>
        </p:nvSpPr>
        <p:spPr>
          <a:xfrm>
            <a:off x="652847" y="3543267"/>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5</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6" name="文本2"/>
          <p:cNvSpPr>
            <a:spLocks noChangeAspect="1"/>
          </p:cNvSpPr>
          <p:nvPr/>
        </p:nvSpPr>
        <p:spPr>
          <a:xfrm>
            <a:off x="1496135" y="4053080"/>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设置明显的安全警示标志和警示说明</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7" name="深色2"/>
          <p:cNvSpPr>
            <a:spLocks noChangeAspect="1"/>
          </p:cNvSpPr>
          <p:nvPr/>
        </p:nvSpPr>
        <p:spPr>
          <a:xfrm>
            <a:off x="652847" y="4051755"/>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6</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8" name="文本2"/>
          <p:cNvSpPr>
            <a:spLocks noChangeAspect="1"/>
          </p:cNvSpPr>
          <p:nvPr/>
        </p:nvSpPr>
        <p:spPr>
          <a:xfrm>
            <a:off x="1496135" y="4558918"/>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作业前清点作业人员和工器具</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9" name="深色2"/>
          <p:cNvSpPr>
            <a:spLocks noChangeAspect="1"/>
          </p:cNvSpPr>
          <p:nvPr/>
        </p:nvSpPr>
        <p:spPr>
          <a:xfrm>
            <a:off x="652847" y="4557593"/>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7</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30" name="文本2"/>
          <p:cNvSpPr>
            <a:spLocks noChangeAspect="1"/>
          </p:cNvSpPr>
          <p:nvPr/>
        </p:nvSpPr>
        <p:spPr>
          <a:xfrm>
            <a:off x="1496135" y="5067406"/>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作业人员与外部有可靠的通讯联络</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1" name="深色2"/>
          <p:cNvSpPr>
            <a:spLocks noChangeAspect="1"/>
          </p:cNvSpPr>
          <p:nvPr/>
        </p:nvSpPr>
        <p:spPr>
          <a:xfrm>
            <a:off x="652847" y="5066081"/>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8</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32" name="文本2"/>
          <p:cNvSpPr>
            <a:spLocks noChangeAspect="1"/>
          </p:cNvSpPr>
          <p:nvPr/>
        </p:nvSpPr>
        <p:spPr>
          <a:xfrm>
            <a:off x="1496135" y="5577933"/>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监护人员不得离开作业现场，并与作业人员保持联系</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3" name="深色2"/>
          <p:cNvSpPr>
            <a:spLocks noChangeAspect="1"/>
          </p:cNvSpPr>
          <p:nvPr/>
        </p:nvSpPr>
        <p:spPr>
          <a:xfrm>
            <a:off x="652847" y="5576608"/>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9</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34" name="文本2"/>
          <p:cNvSpPr>
            <a:spLocks noChangeAspect="1"/>
          </p:cNvSpPr>
          <p:nvPr/>
        </p:nvSpPr>
        <p:spPr>
          <a:xfrm>
            <a:off x="1496135" y="6086421"/>
            <a:ext cx="9999837" cy="508488"/>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存在交叉作业时，采取避免互相伤害的措施</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5" name="深色2"/>
          <p:cNvSpPr>
            <a:spLocks noChangeAspect="1"/>
          </p:cNvSpPr>
          <p:nvPr/>
        </p:nvSpPr>
        <p:spPr>
          <a:xfrm>
            <a:off x="652847" y="6085096"/>
            <a:ext cx="843288" cy="510527"/>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10</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6"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7"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30" name="矩形 29"/>
          <p:cNvSpPr/>
          <p:nvPr/>
        </p:nvSpPr>
        <p:spPr>
          <a:xfrm>
            <a:off x="1558062" y="469509"/>
            <a:ext cx="1826142"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作业管理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3"/>
                                        </p:tgtEl>
                                        <p:attrNameLst>
                                          <p:attrName>style.visibility</p:attrName>
                                        </p:attrNameLst>
                                      </p:cBhvr>
                                      <p:to>
                                        <p:strVal val="visible"/>
                                      </p:to>
                                    </p:set>
                                    <p:anim calcmode="lin" valueType="num">
                                      <p:cBhvr additive="base">
                                        <p:cTn id="7" dur="500" fill="hold"/>
                                        <p:tgtEl>
                                          <p:spTgt spid="203"/>
                                        </p:tgtEl>
                                        <p:attrNameLst>
                                          <p:attrName>ppt_x</p:attrName>
                                        </p:attrNameLst>
                                      </p:cBhvr>
                                      <p:tavLst>
                                        <p:tav tm="0">
                                          <p:val>
                                            <p:strVal val="0-#ppt_w/2"/>
                                          </p:val>
                                        </p:tav>
                                        <p:tav tm="100000">
                                          <p:val>
                                            <p:strVal val="#ppt_x"/>
                                          </p:val>
                                        </p:tav>
                                      </p:tavLst>
                                    </p:anim>
                                    <p:anim calcmode="lin" valueType="num">
                                      <p:cBhvr additive="base">
                                        <p:cTn id="8" dur="500" fill="hold"/>
                                        <p:tgtEl>
                                          <p:spTgt spid="20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02"/>
                                        </p:tgtEl>
                                        <p:attrNameLst>
                                          <p:attrName>style.visibility</p:attrName>
                                        </p:attrNameLst>
                                      </p:cBhvr>
                                      <p:to>
                                        <p:strVal val="visible"/>
                                      </p:to>
                                    </p:set>
                                    <p:animEffect transition="in" filter="wipe(left)">
                                      <p:cBhvr>
                                        <p:cTn id="12" dur="500"/>
                                        <p:tgtEl>
                                          <p:spTgt spid="202"/>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205"/>
                                        </p:tgtEl>
                                        <p:attrNameLst>
                                          <p:attrName>style.visibility</p:attrName>
                                        </p:attrNameLst>
                                      </p:cBhvr>
                                      <p:to>
                                        <p:strVal val="visible"/>
                                      </p:to>
                                    </p:set>
                                    <p:anim calcmode="lin" valueType="num">
                                      <p:cBhvr>
                                        <p:cTn id="16" dur="500" fill="hold"/>
                                        <p:tgtEl>
                                          <p:spTgt spid="205"/>
                                        </p:tgtEl>
                                        <p:attrNameLst>
                                          <p:attrName>ppt_w</p:attrName>
                                        </p:attrNameLst>
                                      </p:cBhvr>
                                      <p:tavLst>
                                        <p:tav tm="0">
                                          <p:val>
                                            <p:fltVal val="0"/>
                                          </p:val>
                                        </p:tav>
                                        <p:tav tm="100000">
                                          <p:val>
                                            <p:strVal val="#ppt_w"/>
                                          </p:val>
                                        </p:tav>
                                      </p:tavLst>
                                    </p:anim>
                                    <p:anim calcmode="lin" valueType="num">
                                      <p:cBhvr>
                                        <p:cTn id="17" dur="500" fill="hold"/>
                                        <p:tgtEl>
                                          <p:spTgt spid="205"/>
                                        </p:tgtEl>
                                        <p:attrNameLst>
                                          <p:attrName>ppt_h</p:attrName>
                                        </p:attrNameLst>
                                      </p:cBhvr>
                                      <p:tavLst>
                                        <p:tav tm="0">
                                          <p:val>
                                            <p:fltVal val="0"/>
                                          </p:val>
                                        </p:tav>
                                        <p:tav tm="100000">
                                          <p:val>
                                            <p:strVal val="#ppt_h"/>
                                          </p:val>
                                        </p:tav>
                                      </p:tavLst>
                                    </p:anim>
                                    <p:animEffect transition="in" filter="fade">
                                      <p:cBhvr>
                                        <p:cTn id="18" dur="500"/>
                                        <p:tgtEl>
                                          <p:spTgt spid="205"/>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204"/>
                                        </p:tgtEl>
                                        <p:attrNameLst>
                                          <p:attrName>style.visibility</p:attrName>
                                        </p:attrNameLst>
                                      </p:cBhvr>
                                      <p:to>
                                        <p:strVal val="visible"/>
                                      </p:to>
                                    </p:set>
                                    <p:animEffect transition="in" filter="wipe(left)">
                                      <p:cBhvr>
                                        <p:cTn id="22" dur="500"/>
                                        <p:tgtEl>
                                          <p:spTgt spid="204"/>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19"/>
                                        </p:tgtEl>
                                        <p:attrNameLst>
                                          <p:attrName>style.visibility</p:attrName>
                                        </p:attrNameLst>
                                      </p:cBhvr>
                                      <p:to>
                                        <p:strVal val="visible"/>
                                      </p:to>
                                    </p:set>
                                    <p:anim calcmode="lin" valueType="num">
                                      <p:cBhvr>
                                        <p:cTn id="26" dur="500" fill="hold"/>
                                        <p:tgtEl>
                                          <p:spTgt spid="219"/>
                                        </p:tgtEl>
                                        <p:attrNameLst>
                                          <p:attrName>ppt_w</p:attrName>
                                        </p:attrNameLst>
                                      </p:cBhvr>
                                      <p:tavLst>
                                        <p:tav tm="0">
                                          <p:val>
                                            <p:fltVal val="0"/>
                                          </p:val>
                                        </p:tav>
                                        <p:tav tm="100000">
                                          <p:val>
                                            <p:strVal val="#ppt_w"/>
                                          </p:val>
                                        </p:tav>
                                      </p:tavLst>
                                    </p:anim>
                                    <p:anim calcmode="lin" valueType="num">
                                      <p:cBhvr>
                                        <p:cTn id="27" dur="500" fill="hold"/>
                                        <p:tgtEl>
                                          <p:spTgt spid="219"/>
                                        </p:tgtEl>
                                        <p:attrNameLst>
                                          <p:attrName>ppt_h</p:attrName>
                                        </p:attrNameLst>
                                      </p:cBhvr>
                                      <p:tavLst>
                                        <p:tav tm="0">
                                          <p:val>
                                            <p:fltVal val="0"/>
                                          </p:val>
                                        </p:tav>
                                        <p:tav tm="100000">
                                          <p:val>
                                            <p:strVal val="#ppt_h"/>
                                          </p:val>
                                        </p:tav>
                                      </p:tavLst>
                                    </p:anim>
                                    <p:animEffect transition="in" filter="fade">
                                      <p:cBhvr>
                                        <p:cTn id="28" dur="500"/>
                                        <p:tgtEl>
                                          <p:spTgt spid="219"/>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218"/>
                                        </p:tgtEl>
                                        <p:attrNameLst>
                                          <p:attrName>style.visibility</p:attrName>
                                        </p:attrNameLst>
                                      </p:cBhvr>
                                      <p:to>
                                        <p:strVal val="visible"/>
                                      </p:to>
                                    </p:set>
                                    <p:animEffect transition="in" filter="wipe(left)">
                                      <p:cBhvr>
                                        <p:cTn id="32" dur="500"/>
                                        <p:tgtEl>
                                          <p:spTgt spid="218"/>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21"/>
                                        </p:tgtEl>
                                        <p:attrNameLst>
                                          <p:attrName>style.visibility</p:attrName>
                                        </p:attrNameLst>
                                      </p:cBhvr>
                                      <p:to>
                                        <p:strVal val="visible"/>
                                      </p:to>
                                    </p:set>
                                    <p:anim calcmode="lin" valueType="num">
                                      <p:cBhvr>
                                        <p:cTn id="36" dur="500" fill="hold"/>
                                        <p:tgtEl>
                                          <p:spTgt spid="221"/>
                                        </p:tgtEl>
                                        <p:attrNameLst>
                                          <p:attrName>ppt_w</p:attrName>
                                        </p:attrNameLst>
                                      </p:cBhvr>
                                      <p:tavLst>
                                        <p:tav tm="0">
                                          <p:val>
                                            <p:fltVal val="0"/>
                                          </p:val>
                                        </p:tav>
                                        <p:tav tm="100000">
                                          <p:val>
                                            <p:strVal val="#ppt_w"/>
                                          </p:val>
                                        </p:tav>
                                      </p:tavLst>
                                    </p:anim>
                                    <p:anim calcmode="lin" valueType="num">
                                      <p:cBhvr>
                                        <p:cTn id="37" dur="500" fill="hold"/>
                                        <p:tgtEl>
                                          <p:spTgt spid="221"/>
                                        </p:tgtEl>
                                        <p:attrNameLst>
                                          <p:attrName>ppt_h</p:attrName>
                                        </p:attrNameLst>
                                      </p:cBhvr>
                                      <p:tavLst>
                                        <p:tav tm="0">
                                          <p:val>
                                            <p:fltVal val="0"/>
                                          </p:val>
                                        </p:tav>
                                        <p:tav tm="100000">
                                          <p:val>
                                            <p:strVal val="#ppt_h"/>
                                          </p:val>
                                        </p:tav>
                                      </p:tavLst>
                                    </p:anim>
                                    <p:animEffect transition="in" filter="fade">
                                      <p:cBhvr>
                                        <p:cTn id="38" dur="500"/>
                                        <p:tgtEl>
                                          <p:spTgt spid="221"/>
                                        </p:tgtEl>
                                      </p:cBhvr>
                                    </p:animEffect>
                                  </p:childTnLst>
                                </p:cTn>
                              </p:par>
                            </p:childTnLst>
                          </p:cTn>
                        </p:par>
                        <p:par>
                          <p:cTn id="39" fill="hold">
                            <p:stCondLst>
                              <p:cond delay="3500"/>
                            </p:stCondLst>
                            <p:childTnLst>
                              <p:par>
                                <p:cTn id="40" presetID="22" presetClass="entr" presetSubtype="8" fill="hold" grpId="0" nodeType="after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wipe(left)">
                                      <p:cBhvr>
                                        <p:cTn id="42" dur="500"/>
                                        <p:tgtEl>
                                          <p:spTgt spid="220"/>
                                        </p:tgtEl>
                                      </p:cBhvr>
                                    </p:animEffect>
                                  </p:childTnLst>
                                </p:cTn>
                              </p:par>
                            </p:childTnLst>
                          </p:cTn>
                        </p:par>
                        <p:par>
                          <p:cTn id="43" fill="hold">
                            <p:stCondLst>
                              <p:cond delay="4000"/>
                            </p:stCondLst>
                            <p:childTnLst>
                              <p:par>
                                <p:cTn id="44" presetID="53" presetClass="entr" presetSubtype="16" fill="hold" grpId="0" nodeType="afterEffect">
                                  <p:stCondLst>
                                    <p:cond delay="0"/>
                                  </p:stCondLst>
                                  <p:childTnLst>
                                    <p:set>
                                      <p:cBhvr>
                                        <p:cTn id="45" dur="1" fill="hold">
                                          <p:stCondLst>
                                            <p:cond delay="0"/>
                                          </p:stCondLst>
                                        </p:cTn>
                                        <p:tgtEl>
                                          <p:spTgt spid="223"/>
                                        </p:tgtEl>
                                        <p:attrNameLst>
                                          <p:attrName>style.visibility</p:attrName>
                                        </p:attrNameLst>
                                      </p:cBhvr>
                                      <p:to>
                                        <p:strVal val="visible"/>
                                      </p:to>
                                    </p:set>
                                    <p:anim calcmode="lin" valueType="num">
                                      <p:cBhvr>
                                        <p:cTn id="46" dur="500" fill="hold"/>
                                        <p:tgtEl>
                                          <p:spTgt spid="223"/>
                                        </p:tgtEl>
                                        <p:attrNameLst>
                                          <p:attrName>ppt_w</p:attrName>
                                        </p:attrNameLst>
                                      </p:cBhvr>
                                      <p:tavLst>
                                        <p:tav tm="0">
                                          <p:val>
                                            <p:fltVal val="0"/>
                                          </p:val>
                                        </p:tav>
                                        <p:tav tm="100000">
                                          <p:val>
                                            <p:strVal val="#ppt_w"/>
                                          </p:val>
                                        </p:tav>
                                      </p:tavLst>
                                    </p:anim>
                                    <p:anim calcmode="lin" valueType="num">
                                      <p:cBhvr>
                                        <p:cTn id="47" dur="500" fill="hold"/>
                                        <p:tgtEl>
                                          <p:spTgt spid="223"/>
                                        </p:tgtEl>
                                        <p:attrNameLst>
                                          <p:attrName>ppt_h</p:attrName>
                                        </p:attrNameLst>
                                      </p:cBhvr>
                                      <p:tavLst>
                                        <p:tav tm="0">
                                          <p:val>
                                            <p:fltVal val="0"/>
                                          </p:val>
                                        </p:tav>
                                        <p:tav tm="100000">
                                          <p:val>
                                            <p:strVal val="#ppt_h"/>
                                          </p:val>
                                        </p:tav>
                                      </p:tavLst>
                                    </p:anim>
                                    <p:animEffect transition="in" filter="fade">
                                      <p:cBhvr>
                                        <p:cTn id="48" dur="500"/>
                                        <p:tgtEl>
                                          <p:spTgt spid="223"/>
                                        </p:tgtEl>
                                      </p:cBhvr>
                                    </p:animEffect>
                                  </p:childTnLst>
                                </p:cTn>
                              </p:par>
                            </p:childTnLst>
                          </p:cTn>
                        </p:par>
                        <p:par>
                          <p:cTn id="49" fill="hold">
                            <p:stCondLst>
                              <p:cond delay="4500"/>
                            </p:stCondLst>
                            <p:childTnLst>
                              <p:par>
                                <p:cTn id="50" presetID="22" presetClass="entr" presetSubtype="8" fill="hold" grpId="0" nodeType="afterEffect">
                                  <p:stCondLst>
                                    <p:cond delay="0"/>
                                  </p:stCondLst>
                                  <p:childTnLst>
                                    <p:set>
                                      <p:cBhvr>
                                        <p:cTn id="51" dur="1" fill="hold">
                                          <p:stCondLst>
                                            <p:cond delay="0"/>
                                          </p:stCondLst>
                                        </p:cTn>
                                        <p:tgtEl>
                                          <p:spTgt spid="222"/>
                                        </p:tgtEl>
                                        <p:attrNameLst>
                                          <p:attrName>style.visibility</p:attrName>
                                        </p:attrNameLst>
                                      </p:cBhvr>
                                      <p:to>
                                        <p:strVal val="visible"/>
                                      </p:to>
                                    </p:set>
                                    <p:animEffect transition="in" filter="wipe(left)">
                                      <p:cBhvr>
                                        <p:cTn id="52" dur="500"/>
                                        <p:tgtEl>
                                          <p:spTgt spid="222"/>
                                        </p:tgtEl>
                                      </p:cBhvr>
                                    </p:animEffect>
                                  </p:childTnLst>
                                </p:cTn>
                              </p:par>
                            </p:childTnLst>
                          </p:cTn>
                        </p:par>
                        <p:par>
                          <p:cTn id="53" fill="hold">
                            <p:stCondLst>
                              <p:cond delay="5000"/>
                            </p:stCondLst>
                            <p:childTnLst>
                              <p:par>
                                <p:cTn id="54" presetID="53" presetClass="entr" presetSubtype="16" fill="hold" grpId="0" nodeType="afterEffect">
                                  <p:stCondLst>
                                    <p:cond delay="0"/>
                                  </p:stCondLst>
                                  <p:childTnLst>
                                    <p:set>
                                      <p:cBhvr>
                                        <p:cTn id="55" dur="1" fill="hold">
                                          <p:stCondLst>
                                            <p:cond delay="0"/>
                                          </p:stCondLst>
                                        </p:cTn>
                                        <p:tgtEl>
                                          <p:spTgt spid="225"/>
                                        </p:tgtEl>
                                        <p:attrNameLst>
                                          <p:attrName>style.visibility</p:attrName>
                                        </p:attrNameLst>
                                      </p:cBhvr>
                                      <p:to>
                                        <p:strVal val="visible"/>
                                      </p:to>
                                    </p:set>
                                    <p:anim calcmode="lin" valueType="num">
                                      <p:cBhvr>
                                        <p:cTn id="56" dur="500" fill="hold"/>
                                        <p:tgtEl>
                                          <p:spTgt spid="225"/>
                                        </p:tgtEl>
                                        <p:attrNameLst>
                                          <p:attrName>ppt_w</p:attrName>
                                        </p:attrNameLst>
                                      </p:cBhvr>
                                      <p:tavLst>
                                        <p:tav tm="0">
                                          <p:val>
                                            <p:fltVal val="0"/>
                                          </p:val>
                                        </p:tav>
                                        <p:tav tm="100000">
                                          <p:val>
                                            <p:strVal val="#ppt_w"/>
                                          </p:val>
                                        </p:tav>
                                      </p:tavLst>
                                    </p:anim>
                                    <p:anim calcmode="lin" valueType="num">
                                      <p:cBhvr>
                                        <p:cTn id="57" dur="500" fill="hold"/>
                                        <p:tgtEl>
                                          <p:spTgt spid="225"/>
                                        </p:tgtEl>
                                        <p:attrNameLst>
                                          <p:attrName>ppt_h</p:attrName>
                                        </p:attrNameLst>
                                      </p:cBhvr>
                                      <p:tavLst>
                                        <p:tav tm="0">
                                          <p:val>
                                            <p:fltVal val="0"/>
                                          </p:val>
                                        </p:tav>
                                        <p:tav tm="100000">
                                          <p:val>
                                            <p:strVal val="#ppt_h"/>
                                          </p:val>
                                        </p:tav>
                                      </p:tavLst>
                                    </p:anim>
                                    <p:animEffect transition="in" filter="fade">
                                      <p:cBhvr>
                                        <p:cTn id="58" dur="500"/>
                                        <p:tgtEl>
                                          <p:spTgt spid="225"/>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224"/>
                                        </p:tgtEl>
                                        <p:attrNameLst>
                                          <p:attrName>style.visibility</p:attrName>
                                        </p:attrNameLst>
                                      </p:cBhvr>
                                      <p:to>
                                        <p:strVal val="visible"/>
                                      </p:to>
                                    </p:set>
                                    <p:animEffect transition="in" filter="wipe(left)">
                                      <p:cBhvr>
                                        <p:cTn id="62" dur="500"/>
                                        <p:tgtEl>
                                          <p:spTgt spid="224"/>
                                        </p:tgtEl>
                                      </p:cBhvr>
                                    </p:animEffect>
                                  </p:childTnLst>
                                </p:cTn>
                              </p:par>
                            </p:childTnLst>
                          </p:cTn>
                        </p:par>
                        <p:par>
                          <p:cTn id="63" fill="hold">
                            <p:stCondLst>
                              <p:cond delay="6000"/>
                            </p:stCondLst>
                            <p:childTnLst>
                              <p:par>
                                <p:cTn id="64" presetID="53" presetClass="entr" presetSubtype="16" fill="hold" grpId="0" nodeType="afterEffect">
                                  <p:stCondLst>
                                    <p:cond delay="0"/>
                                  </p:stCondLst>
                                  <p:childTnLst>
                                    <p:set>
                                      <p:cBhvr>
                                        <p:cTn id="65" dur="1" fill="hold">
                                          <p:stCondLst>
                                            <p:cond delay="0"/>
                                          </p:stCondLst>
                                        </p:cTn>
                                        <p:tgtEl>
                                          <p:spTgt spid="227"/>
                                        </p:tgtEl>
                                        <p:attrNameLst>
                                          <p:attrName>style.visibility</p:attrName>
                                        </p:attrNameLst>
                                      </p:cBhvr>
                                      <p:to>
                                        <p:strVal val="visible"/>
                                      </p:to>
                                    </p:set>
                                    <p:anim calcmode="lin" valueType="num">
                                      <p:cBhvr>
                                        <p:cTn id="66" dur="500" fill="hold"/>
                                        <p:tgtEl>
                                          <p:spTgt spid="227"/>
                                        </p:tgtEl>
                                        <p:attrNameLst>
                                          <p:attrName>ppt_w</p:attrName>
                                        </p:attrNameLst>
                                      </p:cBhvr>
                                      <p:tavLst>
                                        <p:tav tm="0">
                                          <p:val>
                                            <p:fltVal val="0"/>
                                          </p:val>
                                        </p:tav>
                                        <p:tav tm="100000">
                                          <p:val>
                                            <p:strVal val="#ppt_w"/>
                                          </p:val>
                                        </p:tav>
                                      </p:tavLst>
                                    </p:anim>
                                    <p:anim calcmode="lin" valueType="num">
                                      <p:cBhvr>
                                        <p:cTn id="67" dur="500" fill="hold"/>
                                        <p:tgtEl>
                                          <p:spTgt spid="227"/>
                                        </p:tgtEl>
                                        <p:attrNameLst>
                                          <p:attrName>ppt_h</p:attrName>
                                        </p:attrNameLst>
                                      </p:cBhvr>
                                      <p:tavLst>
                                        <p:tav tm="0">
                                          <p:val>
                                            <p:fltVal val="0"/>
                                          </p:val>
                                        </p:tav>
                                        <p:tav tm="100000">
                                          <p:val>
                                            <p:strVal val="#ppt_h"/>
                                          </p:val>
                                        </p:tav>
                                      </p:tavLst>
                                    </p:anim>
                                    <p:animEffect transition="in" filter="fade">
                                      <p:cBhvr>
                                        <p:cTn id="68" dur="500"/>
                                        <p:tgtEl>
                                          <p:spTgt spid="227"/>
                                        </p:tgtEl>
                                      </p:cBhvr>
                                    </p:animEffect>
                                  </p:childTnLst>
                                </p:cTn>
                              </p:par>
                            </p:childTnLst>
                          </p:cTn>
                        </p:par>
                        <p:par>
                          <p:cTn id="69" fill="hold">
                            <p:stCondLst>
                              <p:cond delay="6500"/>
                            </p:stCondLst>
                            <p:childTnLst>
                              <p:par>
                                <p:cTn id="70" presetID="22" presetClass="entr" presetSubtype="8" fill="hold" grpId="0" nodeType="afterEffect">
                                  <p:stCondLst>
                                    <p:cond delay="0"/>
                                  </p:stCondLst>
                                  <p:childTnLst>
                                    <p:set>
                                      <p:cBhvr>
                                        <p:cTn id="71" dur="1" fill="hold">
                                          <p:stCondLst>
                                            <p:cond delay="0"/>
                                          </p:stCondLst>
                                        </p:cTn>
                                        <p:tgtEl>
                                          <p:spTgt spid="226"/>
                                        </p:tgtEl>
                                        <p:attrNameLst>
                                          <p:attrName>style.visibility</p:attrName>
                                        </p:attrNameLst>
                                      </p:cBhvr>
                                      <p:to>
                                        <p:strVal val="visible"/>
                                      </p:to>
                                    </p:set>
                                    <p:animEffect transition="in" filter="wipe(left)">
                                      <p:cBhvr>
                                        <p:cTn id="72" dur="500"/>
                                        <p:tgtEl>
                                          <p:spTgt spid="226"/>
                                        </p:tgtEl>
                                      </p:cBhvr>
                                    </p:animEffect>
                                  </p:childTnLst>
                                </p:cTn>
                              </p:par>
                            </p:childTnLst>
                          </p:cTn>
                        </p:par>
                        <p:par>
                          <p:cTn id="73" fill="hold">
                            <p:stCondLst>
                              <p:cond delay="7000"/>
                            </p:stCondLst>
                            <p:childTnLst>
                              <p:par>
                                <p:cTn id="74" presetID="53" presetClass="entr" presetSubtype="16" fill="hold" grpId="0" nodeType="afterEffect">
                                  <p:stCondLst>
                                    <p:cond delay="0"/>
                                  </p:stCondLst>
                                  <p:childTnLst>
                                    <p:set>
                                      <p:cBhvr>
                                        <p:cTn id="75" dur="1" fill="hold">
                                          <p:stCondLst>
                                            <p:cond delay="0"/>
                                          </p:stCondLst>
                                        </p:cTn>
                                        <p:tgtEl>
                                          <p:spTgt spid="229"/>
                                        </p:tgtEl>
                                        <p:attrNameLst>
                                          <p:attrName>style.visibility</p:attrName>
                                        </p:attrNameLst>
                                      </p:cBhvr>
                                      <p:to>
                                        <p:strVal val="visible"/>
                                      </p:to>
                                    </p:set>
                                    <p:anim calcmode="lin" valueType="num">
                                      <p:cBhvr>
                                        <p:cTn id="76" dur="500" fill="hold"/>
                                        <p:tgtEl>
                                          <p:spTgt spid="229"/>
                                        </p:tgtEl>
                                        <p:attrNameLst>
                                          <p:attrName>ppt_w</p:attrName>
                                        </p:attrNameLst>
                                      </p:cBhvr>
                                      <p:tavLst>
                                        <p:tav tm="0">
                                          <p:val>
                                            <p:fltVal val="0"/>
                                          </p:val>
                                        </p:tav>
                                        <p:tav tm="100000">
                                          <p:val>
                                            <p:strVal val="#ppt_w"/>
                                          </p:val>
                                        </p:tav>
                                      </p:tavLst>
                                    </p:anim>
                                    <p:anim calcmode="lin" valueType="num">
                                      <p:cBhvr>
                                        <p:cTn id="77" dur="500" fill="hold"/>
                                        <p:tgtEl>
                                          <p:spTgt spid="229"/>
                                        </p:tgtEl>
                                        <p:attrNameLst>
                                          <p:attrName>ppt_h</p:attrName>
                                        </p:attrNameLst>
                                      </p:cBhvr>
                                      <p:tavLst>
                                        <p:tav tm="0">
                                          <p:val>
                                            <p:fltVal val="0"/>
                                          </p:val>
                                        </p:tav>
                                        <p:tav tm="100000">
                                          <p:val>
                                            <p:strVal val="#ppt_h"/>
                                          </p:val>
                                        </p:tav>
                                      </p:tavLst>
                                    </p:anim>
                                    <p:animEffect transition="in" filter="fade">
                                      <p:cBhvr>
                                        <p:cTn id="78" dur="500"/>
                                        <p:tgtEl>
                                          <p:spTgt spid="229"/>
                                        </p:tgtEl>
                                      </p:cBhvr>
                                    </p:animEffect>
                                  </p:childTnLst>
                                </p:cTn>
                              </p:par>
                            </p:childTnLst>
                          </p:cTn>
                        </p:par>
                        <p:par>
                          <p:cTn id="79" fill="hold">
                            <p:stCondLst>
                              <p:cond delay="7500"/>
                            </p:stCondLst>
                            <p:childTnLst>
                              <p:par>
                                <p:cTn id="80" presetID="22" presetClass="entr" presetSubtype="8" fill="hold" grpId="0" nodeType="afterEffect">
                                  <p:stCondLst>
                                    <p:cond delay="0"/>
                                  </p:stCondLst>
                                  <p:childTnLst>
                                    <p:set>
                                      <p:cBhvr>
                                        <p:cTn id="81" dur="1" fill="hold">
                                          <p:stCondLst>
                                            <p:cond delay="0"/>
                                          </p:stCondLst>
                                        </p:cTn>
                                        <p:tgtEl>
                                          <p:spTgt spid="228"/>
                                        </p:tgtEl>
                                        <p:attrNameLst>
                                          <p:attrName>style.visibility</p:attrName>
                                        </p:attrNameLst>
                                      </p:cBhvr>
                                      <p:to>
                                        <p:strVal val="visible"/>
                                      </p:to>
                                    </p:set>
                                    <p:animEffect transition="in" filter="wipe(left)">
                                      <p:cBhvr>
                                        <p:cTn id="82" dur="500"/>
                                        <p:tgtEl>
                                          <p:spTgt spid="228"/>
                                        </p:tgtEl>
                                      </p:cBhvr>
                                    </p:animEffect>
                                  </p:childTnLst>
                                </p:cTn>
                              </p:par>
                            </p:childTnLst>
                          </p:cTn>
                        </p:par>
                        <p:par>
                          <p:cTn id="83" fill="hold">
                            <p:stCondLst>
                              <p:cond delay="8000"/>
                            </p:stCondLst>
                            <p:childTnLst>
                              <p:par>
                                <p:cTn id="84" presetID="53" presetClass="entr" presetSubtype="16" fill="hold" grpId="0" nodeType="afterEffect">
                                  <p:stCondLst>
                                    <p:cond delay="0"/>
                                  </p:stCondLst>
                                  <p:childTnLst>
                                    <p:set>
                                      <p:cBhvr>
                                        <p:cTn id="85" dur="1" fill="hold">
                                          <p:stCondLst>
                                            <p:cond delay="0"/>
                                          </p:stCondLst>
                                        </p:cTn>
                                        <p:tgtEl>
                                          <p:spTgt spid="231"/>
                                        </p:tgtEl>
                                        <p:attrNameLst>
                                          <p:attrName>style.visibility</p:attrName>
                                        </p:attrNameLst>
                                      </p:cBhvr>
                                      <p:to>
                                        <p:strVal val="visible"/>
                                      </p:to>
                                    </p:set>
                                    <p:anim calcmode="lin" valueType="num">
                                      <p:cBhvr>
                                        <p:cTn id="86" dur="500" fill="hold"/>
                                        <p:tgtEl>
                                          <p:spTgt spid="231"/>
                                        </p:tgtEl>
                                        <p:attrNameLst>
                                          <p:attrName>ppt_w</p:attrName>
                                        </p:attrNameLst>
                                      </p:cBhvr>
                                      <p:tavLst>
                                        <p:tav tm="0">
                                          <p:val>
                                            <p:fltVal val="0"/>
                                          </p:val>
                                        </p:tav>
                                        <p:tav tm="100000">
                                          <p:val>
                                            <p:strVal val="#ppt_w"/>
                                          </p:val>
                                        </p:tav>
                                      </p:tavLst>
                                    </p:anim>
                                    <p:anim calcmode="lin" valueType="num">
                                      <p:cBhvr>
                                        <p:cTn id="87" dur="500" fill="hold"/>
                                        <p:tgtEl>
                                          <p:spTgt spid="231"/>
                                        </p:tgtEl>
                                        <p:attrNameLst>
                                          <p:attrName>ppt_h</p:attrName>
                                        </p:attrNameLst>
                                      </p:cBhvr>
                                      <p:tavLst>
                                        <p:tav tm="0">
                                          <p:val>
                                            <p:fltVal val="0"/>
                                          </p:val>
                                        </p:tav>
                                        <p:tav tm="100000">
                                          <p:val>
                                            <p:strVal val="#ppt_h"/>
                                          </p:val>
                                        </p:tav>
                                      </p:tavLst>
                                    </p:anim>
                                    <p:animEffect transition="in" filter="fade">
                                      <p:cBhvr>
                                        <p:cTn id="88" dur="500"/>
                                        <p:tgtEl>
                                          <p:spTgt spid="231"/>
                                        </p:tgtEl>
                                      </p:cBhvr>
                                    </p:animEffect>
                                  </p:childTnLst>
                                </p:cTn>
                              </p:par>
                            </p:childTnLst>
                          </p:cTn>
                        </p:par>
                        <p:par>
                          <p:cTn id="89" fill="hold">
                            <p:stCondLst>
                              <p:cond delay="8500"/>
                            </p:stCondLst>
                            <p:childTnLst>
                              <p:par>
                                <p:cTn id="90" presetID="22" presetClass="entr" presetSubtype="8" fill="hold" grpId="0" nodeType="afterEffect">
                                  <p:stCondLst>
                                    <p:cond delay="0"/>
                                  </p:stCondLst>
                                  <p:childTnLst>
                                    <p:set>
                                      <p:cBhvr>
                                        <p:cTn id="91" dur="1" fill="hold">
                                          <p:stCondLst>
                                            <p:cond delay="0"/>
                                          </p:stCondLst>
                                        </p:cTn>
                                        <p:tgtEl>
                                          <p:spTgt spid="230"/>
                                        </p:tgtEl>
                                        <p:attrNameLst>
                                          <p:attrName>style.visibility</p:attrName>
                                        </p:attrNameLst>
                                      </p:cBhvr>
                                      <p:to>
                                        <p:strVal val="visible"/>
                                      </p:to>
                                    </p:set>
                                    <p:animEffect transition="in" filter="wipe(left)">
                                      <p:cBhvr>
                                        <p:cTn id="92" dur="500"/>
                                        <p:tgtEl>
                                          <p:spTgt spid="230"/>
                                        </p:tgtEl>
                                      </p:cBhvr>
                                    </p:animEffect>
                                  </p:childTnLst>
                                </p:cTn>
                              </p:par>
                            </p:childTnLst>
                          </p:cTn>
                        </p:par>
                        <p:par>
                          <p:cTn id="93" fill="hold">
                            <p:stCondLst>
                              <p:cond delay="9000"/>
                            </p:stCondLst>
                            <p:childTnLst>
                              <p:par>
                                <p:cTn id="94" presetID="53" presetClass="entr" presetSubtype="16" fill="hold" grpId="0" nodeType="afterEffect">
                                  <p:stCondLst>
                                    <p:cond delay="0"/>
                                  </p:stCondLst>
                                  <p:childTnLst>
                                    <p:set>
                                      <p:cBhvr>
                                        <p:cTn id="95" dur="1" fill="hold">
                                          <p:stCondLst>
                                            <p:cond delay="0"/>
                                          </p:stCondLst>
                                        </p:cTn>
                                        <p:tgtEl>
                                          <p:spTgt spid="233"/>
                                        </p:tgtEl>
                                        <p:attrNameLst>
                                          <p:attrName>style.visibility</p:attrName>
                                        </p:attrNameLst>
                                      </p:cBhvr>
                                      <p:to>
                                        <p:strVal val="visible"/>
                                      </p:to>
                                    </p:set>
                                    <p:anim calcmode="lin" valueType="num">
                                      <p:cBhvr>
                                        <p:cTn id="96" dur="500" fill="hold"/>
                                        <p:tgtEl>
                                          <p:spTgt spid="233"/>
                                        </p:tgtEl>
                                        <p:attrNameLst>
                                          <p:attrName>ppt_w</p:attrName>
                                        </p:attrNameLst>
                                      </p:cBhvr>
                                      <p:tavLst>
                                        <p:tav tm="0">
                                          <p:val>
                                            <p:fltVal val="0"/>
                                          </p:val>
                                        </p:tav>
                                        <p:tav tm="100000">
                                          <p:val>
                                            <p:strVal val="#ppt_w"/>
                                          </p:val>
                                        </p:tav>
                                      </p:tavLst>
                                    </p:anim>
                                    <p:anim calcmode="lin" valueType="num">
                                      <p:cBhvr>
                                        <p:cTn id="97" dur="500" fill="hold"/>
                                        <p:tgtEl>
                                          <p:spTgt spid="233"/>
                                        </p:tgtEl>
                                        <p:attrNameLst>
                                          <p:attrName>ppt_h</p:attrName>
                                        </p:attrNameLst>
                                      </p:cBhvr>
                                      <p:tavLst>
                                        <p:tav tm="0">
                                          <p:val>
                                            <p:fltVal val="0"/>
                                          </p:val>
                                        </p:tav>
                                        <p:tav tm="100000">
                                          <p:val>
                                            <p:strVal val="#ppt_h"/>
                                          </p:val>
                                        </p:tav>
                                      </p:tavLst>
                                    </p:anim>
                                    <p:animEffect transition="in" filter="fade">
                                      <p:cBhvr>
                                        <p:cTn id="98" dur="500"/>
                                        <p:tgtEl>
                                          <p:spTgt spid="233"/>
                                        </p:tgtEl>
                                      </p:cBhvr>
                                    </p:animEffect>
                                  </p:childTnLst>
                                </p:cTn>
                              </p:par>
                            </p:childTnLst>
                          </p:cTn>
                        </p:par>
                        <p:par>
                          <p:cTn id="99" fill="hold">
                            <p:stCondLst>
                              <p:cond delay="9500"/>
                            </p:stCondLst>
                            <p:childTnLst>
                              <p:par>
                                <p:cTn id="100" presetID="22" presetClass="entr" presetSubtype="8" fill="hold" grpId="0" nodeType="afterEffect">
                                  <p:stCondLst>
                                    <p:cond delay="0"/>
                                  </p:stCondLst>
                                  <p:childTnLst>
                                    <p:set>
                                      <p:cBhvr>
                                        <p:cTn id="101" dur="1" fill="hold">
                                          <p:stCondLst>
                                            <p:cond delay="0"/>
                                          </p:stCondLst>
                                        </p:cTn>
                                        <p:tgtEl>
                                          <p:spTgt spid="232"/>
                                        </p:tgtEl>
                                        <p:attrNameLst>
                                          <p:attrName>style.visibility</p:attrName>
                                        </p:attrNameLst>
                                      </p:cBhvr>
                                      <p:to>
                                        <p:strVal val="visible"/>
                                      </p:to>
                                    </p:set>
                                    <p:animEffect transition="in" filter="wipe(left)">
                                      <p:cBhvr>
                                        <p:cTn id="102" dur="500"/>
                                        <p:tgtEl>
                                          <p:spTgt spid="232"/>
                                        </p:tgtEl>
                                      </p:cBhvr>
                                    </p:animEffect>
                                  </p:childTnLst>
                                </p:cTn>
                              </p:par>
                            </p:childTnLst>
                          </p:cTn>
                        </p:par>
                        <p:par>
                          <p:cTn id="103" fill="hold">
                            <p:stCondLst>
                              <p:cond delay="10000"/>
                            </p:stCondLst>
                            <p:childTnLst>
                              <p:par>
                                <p:cTn id="104" presetID="53" presetClass="entr" presetSubtype="16" fill="hold" grpId="0" nodeType="afterEffect">
                                  <p:stCondLst>
                                    <p:cond delay="0"/>
                                  </p:stCondLst>
                                  <p:childTnLst>
                                    <p:set>
                                      <p:cBhvr>
                                        <p:cTn id="105" dur="1" fill="hold">
                                          <p:stCondLst>
                                            <p:cond delay="0"/>
                                          </p:stCondLst>
                                        </p:cTn>
                                        <p:tgtEl>
                                          <p:spTgt spid="235"/>
                                        </p:tgtEl>
                                        <p:attrNameLst>
                                          <p:attrName>style.visibility</p:attrName>
                                        </p:attrNameLst>
                                      </p:cBhvr>
                                      <p:to>
                                        <p:strVal val="visible"/>
                                      </p:to>
                                    </p:set>
                                    <p:anim calcmode="lin" valueType="num">
                                      <p:cBhvr>
                                        <p:cTn id="106" dur="500" fill="hold"/>
                                        <p:tgtEl>
                                          <p:spTgt spid="235"/>
                                        </p:tgtEl>
                                        <p:attrNameLst>
                                          <p:attrName>ppt_w</p:attrName>
                                        </p:attrNameLst>
                                      </p:cBhvr>
                                      <p:tavLst>
                                        <p:tav tm="0">
                                          <p:val>
                                            <p:fltVal val="0"/>
                                          </p:val>
                                        </p:tav>
                                        <p:tav tm="100000">
                                          <p:val>
                                            <p:strVal val="#ppt_w"/>
                                          </p:val>
                                        </p:tav>
                                      </p:tavLst>
                                    </p:anim>
                                    <p:anim calcmode="lin" valueType="num">
                                      <p:cBhvr>
                                        <p:cTn id="107" dur="500" fill="hold"/>
                                        <p:tgtEl>
                                          <p:spTgt spid="235"/>
                                        </p:tgtEl>
                                        <p:attrNameLst>
                                          <p:attrName>ppt_h</p:attrName>
                                        </p:attrNameLst>
                                      </p:cBhvr>
                                      <p:tavLst>
                                        <p:tav tm="0">
                                          <p:val>
                                            <p:fltVal val="0"/>
                                          </p:val>
                                        </p:tav>
                                        <p:tav tm="100000">
                                          <p:val>
                                            <p:strVal val="#ppt_h"/>
                                          </p:val>
                                        </p:tav>
                                      </p:tavLst>
                                    </p:anim>
                                    <p:animEffect transition="in" filter="fade">
                                      <p:cBhvr>
                                        <p:cTn id="108" dur="500"/>
                                        <p:tgtEl>
                                          <p:spTgt spid="235"/>
                                        </p:tgtEl>
                                      </p:cBhvr>
                                    </p:animEffect>
                                  </p:childTnLst>
                                </p:cTn>
                              </p:par>
                            </p:childTnLst>
                          </p:cTn>
                        </p:par>
                        <p:par>
                          <p:cTn id="109" fill="hold">
                            <p:stCondLst>
                              <p:cond delay="10500"/>
                            </p:stCondLst>
                            <p:childTnLst>
                              <p:par>
                                <p:cTn id="110" presetID="22" presetClass="entr" presetSubtype="8" fill="hold" grpId="0" nodeType="afterEffect">
                                  <p:stCondLst>
                                    <p:cond delay="0"/>
                                  </p:stCondLst>
                                  <p:childTnLst>
                                    <p:set>
                                      <p:cBhvr>
                                        <p:cTn id="111" dur="1" fill="hold">
                                          <p:stCondLst>
                                            <p:cond delay="0"/>
                                          </p:stCondLst>
                                        </p:cTn>
                                        <p:tgtEl>
                                          <p:spTgt spid="234"/>
                                        </p:tgtEl>
                                        <p:attrNameLst>
                                          <p:attrName>style.visibility</p:attrName>
                                        </p:attrNameLst>
                                      </p:cBhvr>
                                      <p:to>
                                        <p:strVal val="visible"/>
                                      </p:to>
                                    </p:set>
                                    <p:animEffect transition="in" filter="wipe(left)">
                                      <p:cBhvr>
                                        <p:cTn id="112" dur="500"/>
                                        <p:tgtEl>
                                          <p:spTgt spid="234"/>
                                        </p:tgtEl>
                                      </p:cBhvr>
                                    </p:animEffect>
                                  </p:childTnLst>
                                </p:cTn>
                              </p:par>
                            </p:childTnLst>
                          </p:cTn>
                        </p:par>
                        <p:par>
                          <p:cTn id="113" fill="hold">
                            <p:stCondLst>
                              <p:cond delay="11000"/>
                            </p:stCondLst>
                            <p:childTnLst>
                              <p:par>
                                <p:cTn id="114" presetID="22" presetClass="entr" presetSubtype="8" fill="hold" grpId="0" nodeType="afterEffect">
                                  <p:stCondLst>
                                    <p:cond delay="0"/>
                                  </p:stCondLst>
                                  <p:childTnLst>
                                    <p:set>
                                      <p:cBhvr>
                                        <p:cTn id="115" dur="1" fill="hold">
                                          <p:stCondLst>
                                            <p:cond delay="0"/>
                                          </p:stCondLst>
                                        </p:cTn>
                                        <p:tgtEl>
                                          <p:spTgt spid="26"/>
                                        </p:tgtEl>
                                        <p:attrNameLst>
                                          <p:attrName>style.visibility</p:attrName>
                                        </p:attrNameLst>
                                      </p:cBhvr>
                                      <p:to>
                                        <p:strVal val="visible"/>
                                      </p:to>
                                    </p:set>
                                    <p:animEffect transition="in" filter="wipe(left)">
                                      <p:cBhvr>
                                        <p:cTn id="116" dur="300"/>
                                        <p:tgtEl>
                                          <p:spTgt spid="26"/>
                                        </p:tgtEl>
                                      </p:cBhvr>
                                    </p:animEffect>
                                  </p:childTnLst>
                                </p:cTn>
                              </p:par>
                            </p:childTnLst>
                          </p:cTn>
                        </p:par>
                        <p:par>
                          <p:cTn id="117" fill="hold">
                            <p:stCondLst>
                              <p:cond delay="11500"/>
                            </p:stCondLst>
                            <p:childTnLst>
                              <p:par>
                                <p:cTn id="118" presetID="22" presetClass="entr" presetSubtype="4" fill="hold" grpId="0" nodeType="afterEffect">
                                  <p:stCondLst>
                                    <p:cond delay="0"/>
                                  </p:stCondLst>
                                  <p:childTnLst>
                                    <p:set>
                                      <p:cBhvr>
                                        <p:cTn id="119" dur="1" fill="hold">
                                          <p:stCondLst>
                                            <p:cond delay="0"/>
                                          </p:stCondLst>
                                        </p:cTn>
                                        <p:tgtEl>
                                          <p:spTgt spid="27"/>
                                        </p:tgtEl>
                                        <p:attrNameLst>
                                          <p:attrName>style.visibility</p:attrName>
                                        </p:attrNameLst>
                                      </p:cBhvr>
                                      <p:to>
                                        <p:strVal val="visible"/>
                                      </p:to>
                                    </p:set>
                                    <p:animEffect transition="in" filter="wipe(down)">
                                      <p:cBhvr>
                                        <p:cTn id="120" dur="200"/>
                                        <p:tgtEl>
                                          <p:spTgt spid="27"/>
                                        </p:tgtEl>
                                      </p:cBhvr>
                                    </p:animEffect>
                                  </p:childTnLst>
                                </p:cTn>
                              </p:par>
                            </p:childTnLst>
                          </p:cTn>
                        </p:par>
                        <p:par>
                          <p:cTn id="121" fill="hold">
                            <p:stCondLst>
                              <p:cond delay="12000"/>
                            </p:stCondLst>
                            <p:childTnLst>
                              <p:par>
                                <p:cTn id="122" presetID="22" presetClass="entr" presetSubtype="8" fill="hold" grpId="0" nodeType="afterEffect">
                                  <p:stCondLst>
                                    <p:cond delay="0"/>
                                  </p:stCondLst>
                                  <p:childTnLst>
                                    <p:set>
                                      <p:cBhvr>
                                        <p:cTn id="123" dur="1" fill="hold">
                                          <p:stCondLst>
                                            <p:cond delay="0"/>
                                          </p:stCondLst>
                                        </p:cTn>
                                        <p:tgtEl>
                                          <p:spTgt spid="28"/>
                                        </p:tgtEl>
                                        <p:attrNameLst>
                                          <p:attrName>style.visibility</p:attrName>
                                        </p:attrNameLst>
                                      </p:cBhvr>
                                      <p:to>
                                        <p:strVal val="visible"/>
                                      </p:to>
                                    </p:set>
                                    <p:animEffect transition="in" filter="wipe(left)">
                                      <p:cBhvr>
                                        <p:cTn id="124" dur="300"/>
                                        <p:tgtEl>
                                          <p:spTgt spid="28"/>
                                        </p:tgtEl>
                                      </p:cBhvr>
                                    </p:animEffect>
                                  </p:childTnLst>
                                </p:cTn>
                              </p:par>
                            </p:childTnLst>
                          </p:cTn>
                        </p:par>
                        <p:par>
                          <p:cTn id="125" fill="hold">
                            <p:stCondLst>
                              <p:cond delay="12500"/>
                            </p:stCondLst>
                            <p:childTnLst>
                              <p:par>
                                <p:cTn id="126" presetID="31" presetClass="entr" presetSubtype="0" fill="hold" grpId="0" nodeType="afterEffect">
                                  <p:stCondLst>
                                    <p:cond delay="0"/>
                                  </p:stCondLst>
                                  <p:childTnLst>
                                    <p:set>
                                      <p:cBhvr>
                                        <p:cTn id="127" dur="1" fill="hold">
                                          <p:stCondLst>
                                            <p:cond delay="0"/>
                                          </p:stCondLst>
                                        </p:cTn>
                                        <p:tgtEl>
                                          <p:spTgt spid="29"/>
                                        </p:tgtEl>
                                        <p:attrNameLst>
                                          <p:attrName>style.visibility</p:attrName>
                                        </p:attrNameLst>
                                      </p:cBhvr>
                                      <p:to>
                                        <p:strVal val="visible"/>
                                      </p:to>
                                    </p:set>
                                    <p:anim calcmode="lin" valueType="num">
                                      <p:cBhvr>
                                        <p:cTn id="128" dur="300" fill="hold"/>
                                        <p:tgtEl>
                                          <p:spTgt spid="29"/>
                                        </p:tgtEl>
                                        <p:attrNameLst>
                                          <p:attrName>ppt_w</p:attrName>
                                        </p:attrNameLst>
                                      </p:cBhvr>
                                      <p:tavLst>
                                        <p:tav tm="0">
                                          <p:val>
                                            <p:fltVal val="0"/>
                                          </p:val>
                                        </p:tav>
                                        <p:tav tm="100000">
                                          <p:val>
                                            <p:strVal val="#ppt_w"/>
                                          </p:val>
                                        </p:tav>
                                      </p:tavLst>
                                    </p:anim>
                                    <p:anim calcmode="lin" valueType="num">
                                      <p:cBhvr>
                                        <p:cTn id="129" dur="300" fill="hold"/>
                                        <p:tgtEl>
                                          <p:spTgt spid="29"/>
                                        </p:tgtEl>
                                        <p:attrNameLst>
                                          <p:attrName>ppt_h</p:attrName>
                                        </p:attrNameLst>
                                      </p:cBhvr>
                                      <p:tavLst>
                                        <p:tav tm="0">
                                          <p:val>
                                            <p:fltVal val="0"/>
                                          </p:val>
                                        </p:tav>
                                        <p:tav tm="100000">
                                          <p:val>
                                            <p:strVal val="#ppt_h"/>
                                          </p:val>
                                        </p:tav>
                                      </p:tavLst>
                                    </p:anim>
                                    <p:anim calcmode="lin" valueType="num">
                                      <p:cBhvr>
                                        <p:cTn id="130" dur="300" fill="hold"/>
                                        <p:tgtEl>
                                          <p:spTgt spid="29"/>
                                        </p:tgtEl>
                                        <p:attrNameLst>
                                          <p:attrName>style.rotation</p:attrName>
                                        </p:attrNameLst>
                                      </p:cBhvr>
                                      <p:tavLst>
                                        <p:tav tm="0">
                                          <p:val>
                                            <p:fltVal val="90"/>
                                          </p:val>
                                        </p:tav>
                                        <p:tav tm="100000">
                                          <p:val>
                                            <p:fltVal val="0"/>
                                          </p:val>
                                        </p:tav>
                                      </p:tavLst>
                                    </p:anim>
                                    <p:animEffect transition="in" filter="fade">
                                      <p:cBhvr>
                                        <p:cTn id="131"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 grpId="0" animBg="1"/>
      <p:bldP spid="203" grpId="0" animBg="1"/>
      <p:bldP spid="204" grpId="0" animBg="1"/>
      <p:bldP spid="205" grpId="0" animBg="1"/>
      <p:bldP spid="218" grpId="0" animBg="1"/>
      <p:bldP spid="219" grpId="0" animBg="1"/>
      <p:bldP spid="220" grpId="0" animBg="1"/>
      <p:bldP spid="221" grpId="0" animBg="1"/>
      <p:bldP spid="222" grpId="0" animBg="1"/>
      <p:bldP spid="223" grpId="0" animBg="1"/>
      <p:bldP spid="224" grpId="0" animBg="1"/>
      <p:bldP spid="225" grpId="0" animBg="1"/>
      <p:bldP spid="226" grpId="0" animBg="1"/>
      <p:bldP spid="227" grpId="0" animBg="1"/>
      <p:bldP spid="228" grpId="0" animBg="1"/>
      <p:bldP spid="229" grpId="0" animBg="1"/>
      <p:bldP spid="230" grpId="0" animBg="1"/>
      <p:bldP spid="231" grpId="0" animBg="1"/>
      <p:bldP spid="232" grpId="0" animBg="1"/>
      <p:bldP spid="233" grpId="0" animBg="1"/>
      <p:bldP spid="234" grpId="0" animBg="1"/>
      <p:bldP spid="235" grpId="0" animBg="1"/>
      <p:bldP spid="26" grpId="0" animBg="1"/>
      <p:bldP spid="27" grpId="0" animBg="1"/>
      <p:bldP spid="28" grpId="0" animBg="1"/>
      <p:bldP spid="2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文本1"/>
          <p:cNvSpPr>
            <a:spLocks noChangeAspect="1"/>
          </p:cNvSpPr>
          <p:nvPr/>
        </p:nvSpPr>
        <p:spPr>
          <a:xfrm>
            <a:off x="937809" y="1183071"/>
            <a:ext cx="10558164" cy="552885"/>
          </a:xfrm>
          <a:prstGeom prst="rect">
            <a:avLst/>
          </a:prstGeom>
          <a:solidFill>
            <a:schemeClr val="accent2"/>
          </a:soli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zh-CN" altLang="en-US" sz="2400" b="1" kern="0" dirty="0">
                <a:solidFill>
                  <a:srgbClr val="F9F9F9"/>
                </a:solidFill>
                <a:latin typeface="微软雅黑" panose="020B0503020204020204" pitchFamily="34" charset="-122"/>
                <a:ea typeface="微软雅黑" panose="020B0503020204020204" pitchFamily="34" charset="-122"/>
              </a:rPr>
              <a:t>作业安全要求</a:t>
            </a:r>
          </a:p>
        </p:txBody>
      </p:sp>
      <p:sp>
        <p:nvSpPr>
          <p:cNvPr id="203" name="深色1"/>
          <p:cNvSpPr>
            <a:spLocks noChangeAspect="1" noChangeArrowheads="1"/>
          </p:cNvSpPr>
          <p:nvPr/>
        </p:nvSpPr>
        <p:spPr bwMode="ltGray">
          <a:xfrm>
            <a:off x="652847" y="1177463"/>
            <a:ext cx="1021841" cy="541150"/>
          </a:xfrm>
          <a:prstGeom prst="homePlate">
            <a:avLst>
              <a:gd name="adj" fmla="val 25000"/>
            </a:avLst>
          </a:prstGeom>
          <a:solidFill>
            <a:srgbClr val="EB6C15"/>
          </a:solidFill>
          <a:ln w="28575"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endParaRPr lang="zh-CN" altLang="zh-CN" sz="2000" kern="0">
              <a:solidFill>
                <a:srgbClr val="F9F9F9"/>
              </a:solidFill>
              <a:latin typeface="微软雅黑" panose="020B0503020204020204" pitchFamily="34" charset="-122"/>
              <a:ea typeface="微软雅黑" panose="020B0503020204020204" pitchFamily="34" charset="-122"/>
            </a:endParaRPr>
          </a:p>
        </p:txBody>
      </p:sp>
      <p:sp>
        <p:nvSpPr>
          <p:cNvPr id="204" name="文本2"/>
          <p:cNvSpPr>
            <a:spLocks noChangeAspect="1"/>
          </p:cNvSpPr>
          <p:nvPr/>
        </p:nvSpPr>
        <p:spPr>
          <a:xfrm>
            <a:off x="1496135" y="1741564"/>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dirty="0">
                <a:latin typeface="微软雅黑" panose="020B0503020204020204" pitchFamily="34" charset="-122"/>
                <a:ea typeface="微软雅黑" panose="020B0503020204020204" pitchFamily="34" charset="-122"/>
              </a:rPr>
              <a:t>建立</a:t>
            </a:r>
            <a:r>
              <a:rPr lang="zh-CN" altLang="zh-CN" b="1" dirty="0">
                <a:latin typeface="微软雅黑" panose="020B0503020204020204" pitchFamily="34" charset="-122"/>
                <a:ea typeface="微软雅黑" panose="020B0503020204020204" pitchFamily="34" charset="-122"/>
              </a:rPr>
              <a:t>有限空间作业安全责任制度</a:t>
            </a:r>
            <a:r>
              <a:rPr lang="zh-CN" altLang="zh-CN" dirty="0">
                <a:latin typeface="微软雅黑" panose="020B0503020204020204" pitchFamily="34" charset="-122"/>
                <a:ea typeface="微软雅黑" panose="020B0503020204020204" pitchFamily="34" charset="-122"/>
              </a:rPr>
              <a:t>，明确企业内部各有限空间作业时的负责人</a:t>
            </a:r>
          </a:p>
        </p:txBody>
      </p:sp>
      <p:sp>
        <p:nvSpPr>
          <p:cNvPr id="205" name="深色2"/>
          <p:cNvSpPr>
            <a:spLocks noChangeAspect="1"/>
          </p:cNvSpPr>
          <p:nvPr/>
        </p:nvSpPr>
        <p:spPr>
          <a:xfrm>
            <a:off x="652847" y="1739674"/>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11</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18" name="文本2"/>
          <p:cNvSpPr>
            <a:spLocks noChangeAspect="1"/>
          </p:cNvSpPr>
          <p:nvPr/>
        </p:nvSpPr>
        <p:spPr>
          <a:xfrm>
            <a:off x="1496135" y="2467023"/>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dirty="0">
                <a:latin typeface="微软雅黑" panose="020B0503020204020204" pitchFamily="34" charset="-122"/>
                <a:ea typeface="微软雅黑" panose="020B0503020204020204" pitchFamily="34" charset="-122"/>
              </a:rPr>
              <a:t>建立</a:t>
            </a:r>
            <a:r>
              <a:rPr lang="zh-CN" altLang="zh-CN" b="1" dirty="0">
                <a:latin typeface="微软雅黑" panose="020B0503020204020204" pitchFamily="34" charset="-122"/>
                <a:ea typeface="微软雅黑" panose="020B0503020204020204" pitchFamily="34" charset="-122"/>
              </a:rPr>
              <a:t>有限空间作业审批制度</a:t>
            </a:r>
            <a:r>
              <a:rPr lang="zh-CN" altLang="zh-CN" dirty="0">
                <a:latin typeface="微软雅黑" panose="020B0503020204020204" pitchFamily="34" charset="-122"/>
                <a:ea typeface="微软雅黑" panose="020B0503020204020204" pitchFamily="34" charset="-122"/>
              </a:rPr>
              <a:t>，严防未经审批就盲目作业的行为</a:t>
            </a:r>
          </a:p>
        </p:txBody>
      </p:sp>
      <p:sp>
        <p:nvSpPr>
          <p:cNvPr id="219" name="深色2"/>
          <p:cNvSpPr>
            <a:spLocks noChangeAspect="1"/>
          </p:cNvSpPr>
          <p:nvPr/>
        </p:nvSpPr>
        <p:spPr>
          <a:xfrm>
            <a:off x="652847" y="2465133"/>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12</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0" name="文本2"/>
          <p:cNvSpPr>
            <a:spLocks noChangeAspect="1"/>
          </p:cNvSpPr>
          <p:nvPr/>
        </p:nvSpPr>
        <p:spPr>
          <a:xfrm>
            <a:off x="1496135" y="3191610"/>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r>
              <a:rPr lang="zh-CN" altLang="zh-CN" dirty="0">
                <a:latin typeface="微软雅黑" panose="020B0503020204020204" pitchFamily="34" charset="-122"/>
                <a:ea typeface="微软雅黑" panose="020B0503020204020204" pitchFamily="34" charset="-122"/>
              </a:rPr>
              <a:t>建立</a:t>
            </a:r>
            <a:r>
              <a:rPr lang="zh-CN" altLang="zh-CN" b="1" dirty="0">
                <a:latin typeface="微软雅黑" panose="020B0503020204020204" pitchFamily="34" charset="-122"/>
                <a:ea typeface="微软雅黑" panose="020B0503020204020204" pitchFamily="34" charset="-122"/>
              </a:rPr>
              <a:t>有限空间作业现场安全管理制度</a:t>
            </a:r>
            <a:r>
              <a:rPr lang="zh-CN" altLang="zh-CN" dirty="0">
                <a:latin typeface="微软雅黑" panose="020B0503020204020204" pitchFamily="34" charset="-122"/>
                <a:ea typeface="微软雅黑" panose="020B0503020204020204" pitchFamily="34" charset="-122"/>
              </a:rPr>
              <a:t>，规范作业过程安全管理</a:t>
            </a:r>
          </a:p>
        </p:txBody>
      </p:sp>
      <p:sp>
        <p:nvSpPr>
          <p:cNvPr id="221" name="深色2"/>
          <p:cNvSpPr>
            <a:spLocks noChangeAspect="1"/>
          </p:cNvSpPr>
          <p:nvPr/>
        </p:nvSpPr>
        <p:spPr>
          <a:xfrm>
            <a:off x="652847" y="3189720"/>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13</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2" name="文本2"/>
          <p:cNvSpPr>
            <a:spLocks noChangeAspect="1"/>
          </p:cNvSpPr>
          <p:nvPr/>
        </p:nvSpPr>
        <p:spPr>
          <a:xfrm>
            <a:off x="1496135" y="3917069"/>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建立有限空间作业现场负责人、监护人员、作业人员、应急救援</a:t>
            </a:r>
            <a:r>
              <a:rPr lang="zh-CN" altLang="zh-CN" b="1" dirty="0">
                <a:latin typeface="微软雅黑" panose="020B0503020204020204" pitchFamily="34" charset="-122"/>
                <a:ea typeface="微软雅黑" panose="020B0503020204020204" pitchFamily="34" charset="-122"/>
              </a:rPr>
              <a:t>人员安全培训教育制度</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3" name="深色2"/>
          <p:cNvSpPr>
            <a:spLocks noChangeAspect="1"/>
          </p:cNvSpPr>
          <p:nvPr/>
        </p:nvSpPr>
        <p:spPr>
          <a:xfrm>
            <a:off x="652847" y="3915179"/>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14</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4" name="文本2"/>
          <p:cNvSpPr>
            <a:spLocks noChangeAspect="1"/>
          </p:cNvSpPr>
          <p:nvPr/>
        </p:nvSpPr>
        <p:spPr>
          <a:xfrm>
            <a:off x="1496135" y="4640638"/>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建立</a:t>
            </a:r>
            <a:r>
              <a:rPr lang="zh-CN" altLang="zh-CN" b="1" dirty="0">
                <a:latin typeface="微软雅黑" panose="020B0503020204020204" pitchFamily="34" charset="-122"/>
                <a:ea typeface="微软雅黑" panose="020B0503020204020204" pitchFamily="34" charset="-122"/>
              </a:rPr>
              <a:t>有限空间作业应急管理制度</a:t>
            </a:r>
            <a:r>
              <a:rPr lang="zh-CN" altLang="zh-CN" dirty="0">
                <a:latin typeface="微软雅黑" panose="020B0503020204020204" pitchFamily="34" charset="-122"/>
                <a:ea typeface="微软雅黑" panose="020B0503020204020204" pitchFamily="34" charset="-122"/>
              </a:rPr>
              <a:t>，有了应急救援的制度和预案，并事先进行应急演练</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5" name="深色2"/>
          <p:cNvSpPr>
            <a:spLocks noChangeAspect="1"/>
          </p:cNvSpPr>
          <p:nvPr/>
        </p:nvSpPr>
        <p:spPr>
          <a:xfrm>
            <a:off x="652847" y="4638747"/>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15</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26" name="文本2"/>
          <p:cNvSpPr>
            <a:spLocks noChangeAspect="1"/>
          </p:cNvSpPr>
          <p:nvPr/>
        </p:nvSpPr>
        <p:spPr>
          <a:xfrm>
            <a:off x="1496135" y="5366096"/>
            <a:ext cx="9999837" cy="725459"/>
          </a:xfrm>
          <a:prstGeom prst="rect">
            <a:avLst/>
          </a:prstGeom>
          <a:gradFill>
            <a:gsLst>
              <a:gs pos="33000">
                <a:srgbClr val="F9F9F9"/>
              </a:gs>
              <a:gs pos="100000">
                <a:srgbClr val="D7D7D7"/>
              </a:gs>
            </a:gsLst>
            <a:lin ang="5400000" scaled="0"/>
          </a:gradFill>
          <a:ln w="3175" cap="flat" cmpd="sng" algn="ctr">
            <a:solidFill>
              <a:srgbClr val="D7D7D7"/>
            </a:solidFill>
            <a:prstDash val="solid"/>
          </a:ln>
          <a:effectLst>
            <a:outerShdw blurRad="63500" sx="102000" sy="102000" algn="ctr" rotWithShape="0">
              <a:prstClr val="black">
                <a:alpha val="20000"/>
              </a:prstClr>
            </a:outerShdw>
          </a:effectLst>
        </p:spPr>
        <p:txBody>
          <a:bodyPr anchor="ctr"/>
          <a:lstStyle/>
          <a:p>
            <a:pPr lvl="0">
              <a:lnSpc>
                <a:spcPct val="120000"/>
              </a:lnSpc>
              <a:defRPr/>
            </a:pPr>
            <a:r>
              <a:rPr lang="zh-CN" altLang="zh-CN" dirty="0">
                <a:latin typeface="微软雅黑" panose="020B0503020204020204" pitchFamily="34" charset="-122"/>
                <a:ea typeface="微软雅黑" panose="020B0503020204020204" pitchFamily="34" charset="-122"/>
              </a:rPr>
              <a:t>制定</a:t>
            </a:r>
            <a:r>
              <a:rPr lang="zh-CN" altLang="zh-CN" b="1" dirty="0">
                <a:latin typeface="微软雅黑" panose="020B0503020204020204" pitchFamily="34" charset="-122"/>
                <a:ea typeface="微软雅黑" panose="020B0503020204020204" pitchFamily="34" charset="-122"/>
              </a:rPr>
              <a:t>有限空间作业安全操作规程</a:t>
            </a:r>
            <a:r>
              <a:rPr lang="zh-CN" altLang="zh-CN" dirty="0">
                <a:latin typeface="微软雅黑" panose="020B0503020204020204" pitchFamily="34" charset="-122"/>
                <a:ea typeface="微软雅黑" panose="020B0503020204020204" pitchFamily="34" charset="-122"/>
              </a:rPr>
              <a:t>，让员工知道如何做才是安全的</a:t>
            </a:r>
            <a:endParaRPr lang="zh-CN" altLang="en-US"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7" name="深色2"/>
          <p:cNvSpPr>
            <a:spLocks noChangeAspect="1"/>
          </p:cNvSpPr>
          <p:nvPr/>
        </p:nvSpPr>
        <p:spPr>
          <a:xfrm>
            <a:off x="652847" y="5364206"/>
            <a:ext cx="843288" cy="728368"/>
          </a:xfrm>
          <a:prstGeom prst="rect">
            <a:avLst/>
          </a:prstGeom>
          <a:solidFill>
            <a:srgbClr val="EB6C15"/>
          </a:solidFill>
          <a:ln w="19050" cap="flat" cmpd="sng" algn="ctr">
            <a:solidFill>
              <a:schemeClr val="bg1"/>
            </a:solidFill>
            <a:prstDash val="solid"/>
          </a:ln>
          <a:effectLst>
            <a:outerShdw blurRad="63500" sx="102000" sy="102000" algn="ctr" rotWithShape="0">
              <a:prstClr val="black">
                <a:alpha val="20000"/>
              </a:prstClr>
            </a:outerShdw>
          </a:effectLst>
        </p:spPr>
        <p:txBody>
          <a:bodyPr anchor="ctr"/>
          <a:lstStyle/>
          <a:p>
            <a:pPr algn="ctr">
              <a:lnSpc>
                <a:spcPct val="120000"/>
              </a:lnSpc>
              <a:defRPr/>
            </a:pPr>
            <a:r>
              <a:rPr lang="en-US" altLang="zh-CN" sz="2400" b="1" kern="0" dirty="0">
                <a:solidFill>
                  <a:srgbClr val="FFFFFF"/>
                </a:solidFill>
                <a:latin typeface="微软雅黑" panose="020B0503020204020204" pitchFamily="34" charset="-122"/>
                <a:ea typeface="微软雅黑" panose="020B0503020204020204" pitchFamily="34" charset="-122"/>
              </a:rPr>
              <a:t>16</a:t>
            </a:r>
            <a:endParaRPr lang="zh-CN" altLang="en-US" sz="2400" b="1" kern="0" dirty="0">
              <a:solidFill>
                <a:srgbClr val="FFFFFF"/>
              </a:solidFill>
              <a:latin typeface="微软雅黑" panose="020B0503020204020204" pitchFamily="34" charset="-122"/>
              <a:ea typeface="微软雅黑" panose="020B0503020204020204" pitchFamily="34" charset="-122"/>
            </a:endParaRPr>
          </a:p>
        </p:txBody>
      </p:sp>
      <p:sp>
        <p:nvSpPr>
          <p:cNvPr id="21"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2"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3"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5" name="矩形 24"/>
          <p:cNvSpPr/>
          <p:nvPr/>
        </p:nvSpPr>
        <p:spPr>
          <a:xfrm>
            <a:off x="1558062" y="469509"/>
            <a:ext cx="1826142"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作业管理</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300"/>
                                        <p:tgtEl>
                                          <p:spTgt spid="21"/>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down)">
                                      <p:cBhvr>
                                        <p:cTn id="11" dur="200"/>
                                        <p:tgtEl>
                                          <p:spTgt spid="22"/>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300"/>
                                        <p:tgtEl>
                                          <p:spTgt spid="23"/>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300" fill="hold"/>
                                        <p:tgtEl>
                                          <p:spTgt spid="24"/>
                                        </p:tgtEl>
                                        <p:attrNameLst>
                                          <p:attrName>ppt_w</p:attrName>
                                        </p:attrNameLst>
                                      </p:cBhvr>
                                      <p:tavLst>
                                        <p:tav tm="0">
                                          <p:val>
                                            <p:fltVal val="0"/>
                                          </p:val>
                                        </p:tav>
                                        <p:tav tm="100000">
                                          <p:val>
                                            <p:strVal val="#ppt_w"/>
                                          </p:val>
                                        </p:tav>
                                      </p:tavLst>
                                    </p:anim>
                                    <p:anim calcmode="lin" valueType="num">
                                      <p:cBhvr>
                                        <p:cTn id="20" dur="300" fill="hold"/>
                                        <p:tgtEl>
                                          <p:spTgt spid="24"/>
                                        </p:tgtEl>
                                        <p:attrNameLst>
                                          <p:attrName>ppt_h</p:attrName>
                                        </p:attrNameLst>
                                      </p:cBhvr>
                                      <p:tavLst>
                                        <p:tav tm="0">
                                          <p:val>
                                            <p:fltVal val="0"/>
                                          </p:val>
                                        </p:tav>
                                        <p:tav tm="100000">
                                          <p:val>
                                            <p:strVal val="#ppt_h"/>
                                          </p:val>
                                        </p:tav>
                                      </p:tavLst>
                                    </p:anim>
                                    <p:anim calcmode="lin" valueType="num">
                                      <p:cBhvr>
                                        <p:cTn id="21" dur="300" fill="hold"/>
                                        <p:tgtEl>
                                          <p:spTgt spid="24"/>
                                        </p:tgtEl>
                                        <p:attrNameLst>
                                          <p:attrName>style.rotation</p:attrName>
                                        </p:attrNameLst>
                                      </p:cBhvr>
                                      <p:tavLst>
                                        <p:tav tm="0">
                                          <p:val>
                                            <p:fltVal val="90"/>
                                          </p:val>
                                        </p:tav>
                                        <p:tav tm="100000">
                                          <p:val>
                                            <p:fltVal val="0"/>
                                          </p:val>
                                        </p:tav>
                                      </p:tavLst>
                                    </p:anim>
                                    <p:animEffect transition="in" filter="fade">
                                      <p:cBhvr>
                                        <p:cTn id="22" dur="3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圆角 19"/>
          <p:cNvSpPr/>
          <p:nvPr/>
        </p:nvSpPr>
        <p:spPr>
          <a:xfrm>
            <a:off x="692539" y="3046094"/>
            <a:ext cx="10543020" cy="3566785"/>
          </a:xfrm>
          <a:prstGeom prst="roundRect">
            <a:avLst>
              <a:gd name="adj" fmla="val 6647"/>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圆角 1"/>
          <p:cNvSpPr/>
          <p:nvPr/>
        </p:nvSpPr>
        <p:spPr>
          <a:xfrm>
            <a:off x="645736" y="1574808"/>
            <a:ext cx="10589823" cy="829858"/>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851289" y="1746370"/>
            <a:ext cx="10290277" cy="507831"/>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辨识有限空间，确定其数量、位置和危险有害因素，并建立管理台账，有变化的及时更新。</a:t>
            </a:r>
          </a:p>
        </p:txBody>
      </p:sp>
      <p:sp>
        <p:nvSpPr>
          <p:cNvPr id="12" name="矩形 11"/>
          <p:cNvSpPr/>
          <p:nvPr/>
        </p:nvSpPr>
        <p:spPr>
          <a:xfrm>
            <a:off x="790253" y="3196560"/>
            <a:ext cx="10300787" cy="3416320"/>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评估作业环境，分析存在的危险有害因素，提出消除、控制危害的措施，制定作业方案，并经相关负责人批准。</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按照作业方案，明确作业现场负责人、监护人员、作业人员及其安全职责。</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将作业方案、可能存在的危险有害因素、防控措施告知作业人员，监督作业人员按照方案进行作业准备。</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采取可靠的隔离措施，将可能危及作业安全的设施设备、存在有毒有害物质的空间与作业地点隔开。</a:t>
            </a:r>
          </a:p>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先对有限空间进行通风，再检测氧气、易燃易爆物质（可燃性气体、爆炸性粉尘）、有毒有害气体等浓度，确保符合相关国家标准或者行业标准的规定后，再开始作业。</a:t>
            </a:r>
          </a:p>
        </p:txBody>
      </p:sp>
      <p:sp>
        <p:nvSpPr>
          <p:cNvPr id="10"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7"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8" name="矩形 17"/>
          <p:cNvSpPr/>
          <p:nvPr/>
        </p:nvSpPr>
        <p:spPr>
          <a:xfrm>
            <a:off x="1558062" y="469509"/>
            <a:ext cx="1826142"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作业管理</a:t>
            </a:r>
          </a:p>
        </p:txBody>
      </p:sp>
      <p:sp>
        <p:nvSpPr>
          <p:cNvPr id="14" name="圆角矩形 15"/>
          <p:cNvSpPr/>
          <p:nvPr/>
        </p:nvSpPr>
        <p:spPr>
          <a:xfrm>
            <a:off x="4736887" y="1216291"/>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平时</a:t>
            </a:r>
          </a:p>
        </p:txBody>
      </p:sp>
      <p:sp>
        <p:nvSpPr>
          <p:cNvPr id="19" name="圆角矩形 15"/>
          <p:cNvSpPr/>
          <p:nvPr/>
        </p:nvSpPr>
        <p:spPr>
          <a:xfrm>
            <a:off x="4736887" y="2670353"/>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作业前</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300"/>
                                        <p:tgtEl>
                                          <p:spTgt spid="1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200"/>
                                        <p:tgtEl>
                                          <p:spTgt spid="1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300"/>
                                        <p:tgtEl>
                                          <p:spTgt spid="16"/>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300" fill="hold"/>
                                        <p:tgtEl>
                                          <p:spTgt spid="17"/>
                                        </p:tgtEl>
                                        <p:attrNameLst>
                                          <p:attrName>ppt_w</p:attrName>
                                        </p:attrNameLst>
                                      </p:cBhvr>
                                      <p:tavLst>
                                        <p:tav tm="0">
                                          <p:val>
                                            <p:fltVal val="0"/>
                                          </p:val>
                                        </p:tav>
                                        <p:tav tm="100000">
                                          <p:val>
                                            <p:strVal val="#ppt_w"/>
                                          </p:val>
                                        </p:tav>
                                      </p:tavLst>
                                    </p:anim>
                                    <p:anim calcmode="lin" valueType="num">
                                      <p:cBhvr>
                                        <p:cTn id="20" dur="300" fill="hold"/>
                                        <p:tgtEl>
                                          <p:spTgt spid="17"/>
                                        </p:tgtEl>
                                        <p:attrNameLst>
                                          <p:attrName>ppt_h</p:attrName>
                                        </p:attrNameLst>
                                      </p:cBhvr>
                                      <p:tavLst>
                                        <p:tav tm="0">
                                          <p:val>
                                            <p:fltVal val="0"/>
                                          </p:val>
                                        </p:tav>
                                        <p:tav tm="100000">
                                          <p:val>
                                            <p:strVal val="#ppt_h"/>
                                          </p:val>
                                        </p:tav>
                                      </p:tavLst>
                                    </p:anim>
                                    <p:anim calcmode="lin" valueType="num">
                                      <p:cBhvr>
                                        <p:cTn id="21" dur="300" fill="hold"/>
                                        <p:tgtEl>
                                          <p:spTgt spid="17"/>
                                        </p:tgtEl>
                                        <p:attrNameLst>
                                          <p:attrName>style.rotation</p:attrName>
                                        </p:attrNameLst>
                                      </p:cBhvr>
                                      <p:tavLst>
                                        <p:tav tm="0">
                                          <p:val>
                                            <p:fltVal val="90"/>
                                          </p:val>
                                        </p:tav>
                                        <p:tav tm="100000">
                                          <p:val>
                                            <p:fltVal val="0"/>
                                          </p:val>
                                        </p:tav>
                                      </p:tavLst>
                                    </p:anim>
                                    <p:animEffect transition="in" filter="fade">
                                      <p:cBhvr>
                                        <p:cTn id="22" dur="3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animBg="1"/>
      <p:bldP spid="16" grpId="0" animBg="1"/>
      <p:bldP spid="17"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矩形 53"/>
          <p:cNvSpPr/>
          <p:nvPr/>
        </p:nvSpPr>
        <p:spPr>
          <a:xfrm>
            <a:off x="583332" y="3862867"/>
            <a:ext cx="1923389" cy="707886"/>
          </a:xfrm>
          <a:prstGeom prst="rect">
            <a:avLst/>
          </a:prstGeom>
        </p:spPr>
        <p:txBody>
          <a:bodyPr wrap="square">
            <a:spAutoFit/>
          </a:bodyPr>
          <a:lstStyle/>
          <a:p>
            <a:pPr>
              <a:lnSpc>
                <a:spcPts val="2400"/>
              </a:lnSpc>
            </a:pPr>
            <a:r>
              <a:rPr lang="zh-CN" altLang="en-US" b="1" kern="0" dirty="0">
                <a:latin typeface="Calibri" panose="020F0502020204030204" charset="0"/>
                <a:ea typeface="微软雅黑" panose="020B0503020204020204" pitchFamily="34" charset="-122"/>
                <a:cs typeface="宋体" panose="02010600030101010101" pitchFamily="2" charset="-122"/>
              </a:rPr>
              <a:t>有限空间作业</a:t>
            </a:r>
            <a:endParaRPr lang="en-US" altLang="zh-CN" b="1" kern="0" dirty="0">
              <a:latin typeface="Calibri" panose="020F0502020204030204" charset="0"/>
              <a:ea typeface="微软雅黑" panose="020B0503020204020204" pitchFamily="34" charset="-122"/>
              <a:cs typeface="宋体" panose="02010600030101010101" pitchFamily="2" charset="-122"/>
            </a:endParaRPr>
          </a:p>
          <a:p>
            <a:pPr>
              <a:lnSpc>
                <a:spcPts val="2400"/>
              </a:lnSpc>
            </a:pPr>
            <a:r>
              <a:rPr lang="zh-CN" altLang="en-US" b="1" kern="0" dirty="0">
                <a:latin typeface="Calibri" panose="020F0502020204030204" charset="0"/>
                <a:ea typeface="微软雅黑" panose="020B0503020204020204" pitchFamily="34" charset="-122"/>
                <a:cs typeface="宋体" panose="02010600030101010101" pitchFamily="2" charset="-122"/>
              </a:rPr>
              <a:t>正确施工流程</a:t>
            </a:r>
            <a:endParaRPr lang="zh-CN" altLang="zh-CN" b="1" kern="100" dirty="0">
              <a:latin typeface="Calibri" panose="020F0502020204030204" charset="0"/>
              <a:cs typeface="Times New Roman" panose="02020603050405020304" pitchFamily="18" charset="0"/>
            </a:endParaRPr>
          </a:p>
        </p:txBody>
      </p:sp>
      <p:sp>
        <p:nvSpPr>
          <p:cNvPr id="58" name="矩形 57"/>
          <p:cNvSpPr/>
          <p:nvPr/>
        </p:nvSpPr>
        <p:spPr bwMode="auto">
          <a:xfrm rot="16200000">
            <a:off x="5931826" y="1162314"/>
            <a:ext cx="335026" cy="38491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矩形 1"/>
          <p:cNvSpPr/>
          <p:nvPr/>
        </p:nvSpPr>
        <p:spPr bwMode="auto">
          <a:xfrm>
            <a:off x="288500" y="2919374"/>
            <a:ext cx="3853640" cy="342575"/>
          </a:xfrm>
          <a:custGeom>
            <a:avLst/>
            <a:gdLst/>
            <a:ahLst/>
            <a:cxnLst/>
            <a:rect l="l" t="t" r="r" b="b"/>
            <a:pathLst>
              <a:path w="6854778" h="321898">
                <a:moveTo>
                  <a:pt x="262" y="0"/>
                </a:moveTo>
                <a:lnTo>
                  <a:pt x="6854778" y="0"/>
                </a:lnTo>
                <a:lnTo>
                  <a:pt x="6854778" y="321898"/>
                </a:lnTo>
                <a:lnTo>
                  <a:pt x="0" y="321898"/>
                </a:lnTo>
                <a:lnTo>
                  <a:pt x="0" y="315809"/>
                </a:lnTo>
                <a:lnTo>
                  <a:pt x="158035" y="15777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9" name="直接连接符 8"/>
          <p:cNvCxnSpPr/>
          <p:nvPr/>
        </p:nvCxnSpPr>
        <p:spPr bwMode="auto">
          <a:xfrm>
            <a:off x="4138306" y="2954130"/>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bwMode="auto">
          <a:xfrm>
            <a:off x="1182261" y="6020040"/>
            <a:ext cx="0" cy="288925"/>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12" name="TextBox 61"/>
          <p:cNvSpPr txBox="1">
            <a:spLocks noChangeArrowheads="1"/>
          </p:cNvSpPr>
          <p:nvPr/>
        </p:nvSpPr>
        <p:spPr bwMode="auto">
          <a:xfrm>
            <a:off x="1734893" y="2534309"/>
            <a:ext cx="710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latin typeface="Broadway" panose="04040905080B02020502" pitchFamily="82" charset="0"/>
                <a:ea typeface="微软雅黑" panose="020B0503020204020204" pitchFamily="34" charset="-122"/>
              </a:rPr>
              <a:t>1</a:t>
            </a:r>
            <a:endParaRPr lang="zh-CN" altLang="en-US" dirty="0">
              <a:latin typeface="Broadway" panose="04040905080B02020502" pitchFamily="82" charset="0"/>
              <a:ea typeface="微软雅黑" panose="020B0503020204020204" pitchFamily="34" charset="-122"/>
            </a:endParaRPr>
          </a:p>
        </p:txBody>
      </p:sp>
      <p:sp>
        <p:nvSpPr>
          <p:cNvPr id="15" name="TextBox 40"/>
          <p:cNvSpPr txBox="1">
            <a:spLocks noChangeArrowheads="1"/>
          </p:cNvSpPr>
          <p:nvPr/>
        </p:nvSpPr>
        <p:spPr bwMode="auto">
          <a:xfrm rot="5400000">
            <a:off x="9653151" y="3978542"/>
            <a:ext cx="6309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4</a:t>
            </a:r>
            <a:endParaRPr lang="zh-CN" altLang="en-US" sz="1400" dirty="0">
              <a:solidFill>
                <a:srgbClr val="FFFFFF"/>
              </a:solidFill>
              <a:latin typeface="Broadway" panose="04040905080B02020502" pitchFamily="82" charset="0"/>
              <a:ea typeface="微软雅黑" panose="020B0503020204020204" pitchFamily="34" charset="-122"/>
            </a:endParaRPr>
          </a:p>
        </p:txBody>
      </p:sp>
      <p:grpSp>
        <p:nvGrpSpPr>
          <p:cNvPr id="23" name="组合 22"/>
          <p:cNvGrpSpPr/>
          <p:nvPr/>
        </p:nvGrpSpPr>
        <p:grpSpPr>
          <a:xfrm>
            <a:off x="437093" y="1160064"/>
            <a:ext cx="3484717" cy="1521285"/>
            <a:chOff x="3347864" y="1700808"/>
            <a:chExt cx="1828801" cy="1079118"/>
          </a:xfrm>
        </p:grpSpPr>
        <p:sp>
          <p:nvSpPr>
            <p:cNvPr id="24" name="折角形 25"/>
            <p:cNvSpPr>
              <a:spLocks noChangeAspect="1"/>
            </p:cNvSpPr>
            <p:nvPr/>
          </p:nvSpPr>
          <p:spPr bwMode="auto">
            <a:xfrm flipH="1">
              <a:off x="3347864" y="1700808"/>
              <a:ext cx="1828801" cy="1079118"/>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26" name="TextBox 23"/>
            <p:cNvSpPr txBox="1"/>
            <p:nvPr/>
          </p:nvSpPr>
          <p:spPr>
            <a:xfrm>
              <a:off x="3438416" y="1795055"/>
              <a:ext cx="1717055" cy="816201"/>
            </a:xfrm>
            <a:prstGeom prst="rect">
              <a:avLst/>
            </a:prstGeom>
            <a:noFill/>
          </p:spPr>
          <p:txBody>
            <a:bodyPr wrap="square" rtlCol="0">
              <a:spAutoFit/>
            </a:bodyPr>
            <a:lstStyle/>
            <a:p>
              <a:pPr>
                <a:lnSpc>
                  <a:spcPct val="12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清空作业空间，利用盲板挡好进、出料孔，阻隔有毒气源以及其他介质，属地安监人员对盲板上锁。</a:t>
              </a:r>
            </a:p>
          </p:txBody>
        </p:sp>
      </p:grpSp>
      <p:cxnSp>
        <p:nvCxnSpPr>
          <p:cNvPr id="34" name="直接连接符 33"/>
          <p:cNvCxnSpPr/>
          <p:nvPr/>
        </p:nvCxnSpPr>
        <p:spPr bwMode="auto">
          <a:xfrm>
            <a:off x="1032614" y="4682322"/>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bwMode="auto">
          <a:xfrm>
            <a:off x="3072552" y="4682322"/>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bwMode="auto">
          <a:xfrm>
            <a:off x="7152427" y="4682322"/>
            <a:ext cx="0" cy="287338"/>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TextBox 61"/>
          <p:cNvSpPr txBox="1">
            <a:spLocks noChangeArrowheads="1"/>
          </p:cNvSpPr>
          <p:nvPr/>
        </p:nvSpPr>
        <p:spPr bwMode="auto">
          <a:xfrm>
            <a:off x="1684193" y="4683583"/>
            <a:ext cx="7101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7</a:t>
            </a:r>
            <a:endParaRPr lang="zh-CN" altLang="en-US" sz="1400" dirty="0">
              <a:solidFill>
                <a:srgbClr val="FFFFFF"/>
              </a:solidFill>
              <a:latin typeface="Broadway" panose="04040905080B02020502" pitchFamily="82" charset="0"/>
              <a:ea typeface="微软雅黑" panose="020B0503020204020204" pitchFamily="34" charset="-122"/>
            </a:endParaRPr>
          </a:p>
        </p:txBody>
      </p:sp>
      <p:sp>
        <p:nvSpPr>
          <p:cNvPr id="38" name="TextBox 64"/>
          <p:cNvSpPr txBox="1">
            <a:spLocks noChangeArrowheads="1"/>
          </p:cNvSpPr>
          <p:nvPr/>
        </p:nvSpPr>
        <p:spPr bwMode="auto">
          <a:xfrm>
            <a:off x="3711816" y="4652781"/>
            <a:ext cx="7070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6</a:t>
            </a:r>
            <a:endParaRPr lang="zh-CN" altLang="en-US" sz="1400" dirty="0">
              <a:solidFill>
                <a:srgbClr val="FFFFFF"/>
              </a:solidFill>
              <a:latin typeface="Broadway" panose="04040905080B02020502" pitchFamily="82" charset="0"/>
              <a:ea typeface="微软雅黑" panose="020B0503020204020204" pitchFamily="34" charset="-122"/>
            </a:endParaRPr>
          </a:p>
        </p:txBody>
      </p:sp>
      <p:sp>
        <p:nvSpPr>
          <p:cNvPr id="39" name="TextBox 65"/>
          <p:cNvSpPr txBox="1">
            <a:spLocks noChangeArrowheads="1"/>
          </p:cNvSpPr>
          <p:nvPr/>
        </p:nvSpPr>
        <p:spPr bwMode="auto">
          <a:xfrm>
            <a:off x="5804136" y="4682364"/>
            <a:ext cx="6309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dirty="0">
                <a:solidFill>
                  <a:srgbClr val="FFFFFF"/>
                </a:solidFill>
                <a:latin typeface="Broadway" panose="04040905080B02020502" pitchFamily="82" charset="0"/>
                <a:ea typeface="微软雅黑" panose="020B0503020204020204" pitchFamily="34" charset="-122"/>
              </a:rPr>
              <a:t>5</a:t>
            </a:r>
            <a:endParaRPr lang="zh-CN" altLang="en-US" sz="1400" dirty="0">
              <a:solidFill>
                <a:srgbClr val="FFFFFF"/>
              </a:solidFill>
              <a:latin typeface="Broadway" panose="04040905080B02020502" pitchFamily="82" charset="0"/>
              <a:ea typeface="微软雅黑" panose="020B0503020204020204" pitchFamily="34" charset="-122"/>
            </a:endParaRPr>
          </a:p>
        </p:txBody>
      </p:sp>
      <p:grpSp>
        <p:nvGrpSpPr>
          <p:cNvPr id="40" name="组合 39"/>
          <p:cNvGrpSpPr/>
          <p:nvPr/>
        </p:nvGrpSpPr>
        <p:grpSpPr>
          <a:xfrm>
            <a:off x="8056538" y="5124128"/>
            <a:ext cx="3469280" cy="1509272"/>
            <a:chOff x="5292078" y="5132140"/>
            <a:chExt cx="1841605" cy="1509272"/>
          </a:xfrm>
        </p:grpSpPr>
        <p:sp>
          <p:nvSpPr>
            <p:cNvPr id="41" name="TextBox 38"/>
            <p:cNvSpPr txBox="1"/>
            <p:nvPr/>
          </p:nvSpPr>
          <p:spPr>
            <a:xfrm>
              <a:off x="5357431" y="5418092"/>
              <a:ext cx="1776252" cy="830997"/>
            </a:xfrm>
            <a:prstGeom prst="rect">
              <a:avLst/>
            </a:prstGeom>
            <a:noFill/>
          </p:spPr>
          <p:txBody>
            <a:bodyPr wrap="square" rtlCol="0">
              <a:spAutoFit/>
            </a:bodyPr>
            <a:lstStyle/>
            <a:p>
              <a:pPr>
                <a:lnSpc>
                  <a:spcPct val="150000"/>
                </a:lnSpc>
              </a:pPr>
              <a:r>
                <a:rPr lang="zh-CN" altLang="zh-CN" sz="1600" dirty="0">
                  <a:latin typeface="微软雅黑" panose="020B0503020204020204" pitchFamily="34" charset="-122"/>
                  <a:ea typeface="微软雅黑" panose="020B0503020204020204" pitchFamily="34" charset="-122"/>
                </a:rPr>
                <a:t>属地安监人员打开人孔锁，解除人孔警戒隔离，施工人员进入施工。</a:t>
              </a:r>
            </a:p>
          </p:txBody>
        </p:sp>
        <p:sp>
          <p:nvSpPr>
            <p:cNvPr id="42" name="折角形 25"/>
            <p:cNvSpPr>
              <a:spLocks noChangeAspect="1"/>
            </p:cNvSpPr>
            <p:nvPr/>
          </p:nvSpPr>
          <p:spPr bwMode="auto">
            <a:xfrm flipH="1" flipV="1">
              <a:off x="5292078" y="5132140"/>
              <a:ext cx="1828801" cy="1509272"/>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grpSp>
      <p:sp>
        <p:nvSpPr>
          <p:cNvPr id="56" name="矩形 55"/>
          <p:cNvSpPr/>
          <p:nvPr/>
        </p:nvSpPr>
        <p:spPr>
          <a:xfrm>
            <a:off x="1549648" y="2916291"/>
            <a:ext cx="1107996" cy="369332"/>
          </a:xfrm>
          <a:prstGeom prst="rect">
            <a:avLst/>
          </a:prstGeom>
        </p:spPr>
        <p:txBody>
          <a:bodyPr wrap="none">
            <a:spAutoFit/>
          </a:bodyPr>
          <a:lstStyle/>
          <a:p>
            <a:r>
              <a:rPr lang="zh-CN" altLang="zh-CN" b="1" kern="0" dirty="0">
                <a:solidFill>
                  <a:schemeClr val="bg1"/>
                </a:solidFill>
                <a:ea typeface="微软雅黑" panose="020B0503020204020204" pitchFamily="34" charset="-122"/>
                <a:cs typeface="宋体" panose="02010600030101010101" pitchFamily="2" charset="-122"/>
              </a:rPr>
              <a:t>封闭场地</a:t>
            </a:r>
            <a:endParaRPr lang="zh-CN" altLang="en-US" dirty="0">
              <a:solidFill>
                <a:schemeClr val="bg1"/>
              </a:solidFill>
            </a:endParaRPr>
          </a:p>
        </p:txBody>
      </p:sp>
      <p:sp>
        <p:nvSpPr>
          <p:cNvPr id="57" name="矩形 56"/>
          <p:cNvSpPr/>
          <p:nvPr/>
        </p:nvSpPr>
        <p:spPr>
          <a:xfrm>
            <a:off x="5565620" y="2893214"/>
            <a:ext cx="1107996" cy="369332"/>
          </a:xfrm>
          <a:prstGeom prst="rect">
            <a:avLst/>
          </a:prstGeom>
        </p:spPr>
        <p:txBody>
          <a:bodyPr wrap="none">
            <a:spAutoFit/>
          </a:bodyPr>
          <a:lstStyle/>
          <a:p>
            <a:r>
              <a:rPr lang="zh-CN" altLang="zh-CN" b="1" kern="0" dirty="0">
                <a:solidFill>
                  <a:schemeClr val="bg1"/>
                </a:solidFill>
                <a:ea typeface="微软雅黑" panose="020B0503020204020204" pitchFamily="34" charset="-122"/>
                <a:cs typeface="宋体" panose="02010600030101010101" pitchFamily="2" charset="-122"/>
              </a:rPr>
              <a:t>危害评估</a:t>
            </a:r>
            <a:endParaRPr lang="zh-CN" altLang="en-US" dirty="0">
              <a:solidFill>
                <a:schemeClr val="bg1"/>
              </a:solidFill>
            </a:endParaRPr>
          </a:p>
        </p:txBody>
      </p:sp>
      <p:sp>
        <p:nvSpPr>
          <p:cNvPr id="59" name="TextBox 64"/>
          <p:cNvSpPr txBox="1">
            <a:spLocks noChangeArrowheads="1"/>
          </p:cNvSpPr>
          <p:nvPr/>
        </p:nvSpPr>
        <p:spPr bwMode="auto">
          <a:xfrm>
            <a:off x="5438174" y="2504668"/>
            <a:ext cx="707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latin typeface="Broadway" panose="04040905080B02020502" pitchFamily="82" charset="0"/>
                <a:ea typeface="微软雅黑" panose="020B0503020204020204" pitchFamily="34" charset="-122"/>
              </a:rPr>
              <a:t>2</a:t>
            </a:r>
            <a:endParaRPr lang="zh-CN" altLang="en-US" dirty="0">
              <a:latin typeface="Broadway" panose="04040905080B02020502" pitchFamily="82" charset="0"/>
              <a:ea typeface="微软雅黑" panose="020B0503020204020204" pitchFamily="34" charset="-122"/>
            </a:endParaRPr>
          </a:p>
        </p:txBody>
      </p:sp>
      <p:sp>
        <p:nvSpPr>
          <p:cNvPr id="64" name="矩形 63"/>
          <p:cNvSpPr/>
          <p:nvPr/>
        </p:nvSpPr>
        <p:spPr bwMode="auto">
          <a:xfrm rot="16200000">
            <a:off x="9635856" y="1336974"/>
            <a:ext cx="345655" cy="3504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5" name="TextBox 64"/>
          <p:cNvSpPr txBox="1">
            <a:spLocks noChangeArrowheads="1"/>
          </p:cNvSpPr>
          <p:nvPr/>
        </p:nvSpPr>
        <p:spPr bwMode="auto">
          <a:xfrm>
            <a:off x="9313259" y="2496683"/>
            <a:ext cx="707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latin typeface="Broadway" panose="04040905080B02020502" pitchFamily="82" charset="0"/>
                <a:ea typeface="微软雅黑" panose="020B0503020204020204" pitchFamily="34" charset="-122"/>
              </a:rPr>
              <a:t>3</a:t>
            </a:r>
            <a:endParaRPr lang="zh-CN" altLang="en-US" dirty="0">
              <a:latin typeface="Broadway" panose="04040905080B02020502" pitchFamily="82" charset="0"/>
              <a:ea typeface="微软雅黑" panose="020B0503020204020204" pitchFamily="34" charset="-122"/>
            </a:endParaRPr>
          </a:p>
        </p:txBody>
      </p:sp>
      <p:sp>
        <p:nvSpPr>
          <p:cNvPr id="66" name="矩形 65"/>
          <p:cNvSpPr/>
          <p:nvPr/>
        </p:nvSpPr>
        <p:spPr>
          <a:xfrm>
            <a:off x="9298736" y="2904822"/>
            <a:ext cx="1107996" cy="369332"/>
          </a:xfrm>
          <a:prstGeom prst="rect">
            <a:avLst/>
          </a:prstGeom>
        </p:spPr>
        <p:txBody>
          <a:bodyPr wrap="none">
            <a:spAutoFit/>
          </a:bodyPr>
          <a:lstStyle/>
          <a:p>
            <a:r>
              <a:rPr lang="zh-CN" altLang="zh-CN" b="1" kern="0" dirty="0">
                <a:solidFill>
                  <a:schemeClr val="bg1"/>
                </a:solidFill>
                <a:ea typeface="微软雅黑" panose="020B0503020204020204" pitchFamily="34" charset="-122"/>
                <a:cs typeface="宋体" panose="02010600030101010101" pitchFamily="2" charset="-122"/>
              </a:rPr>
              <a:t>通风换气</a:t>
            </a:r>
            <a:endParaRPr lang="zh-CN" altLang="en-US" dirty="0">
              <a:solidFill>
                <a:schemeClr val="bg1"/>
              </a:solidFill>
            </a:endParaRPr>
          </a:p>
        </p:txBody>
      </p:sp>
      <p:grpSp>
        <p:nvGrpSpPr>
          <p:cNvPr id="60" name="组合 59"/>
          <p:cNvGrpSpPr/>
          <p:nvPr/>
        </p:nvGrpSpPr>
        <p:grpSpPr>
          <a:xfrm>
            <a:off x="4012352" y="1160066"/>
            <a:ext cx="3832617" cy="1521284"/>
            <a:chOff x="3347864" y="1700808"/>
            <a:chExt cx="1828801" cy="1646819"/>
          </a:xfrm>
        </p:grpSpPr>
        <p:sp>
          <p:nvSpPr>
            <p:cNvPr id="61" name="折角形 25"/>
            <p:cNvSpPr>
              <a:spLocks noChangeAspect="1"/>
            </p:cNvSpPr>
            <p:nvPr/>
          </p:nvSpPr>
          <p:spPr bwMode="auto">
            <a:xfrm flipH="1">
              <a:off x="3347864" y="1700808"/>
              <a:ext cx="1828801" cy="1646819"/>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63" name="TextBox 23"/>
            <p:cNvSpPr txBox="1"/>
            <p:nvPr/>
          </p:nvSpPr>
          <p:spPr>
            <a:xfrm>
              <a:off x="3361860" y="1700808"/>
              <a:ext cx="1809877" cy="392729"/>
            </a:xfrm>
            <a:prstGeom prst="rect">
              <a:avLst/>
            </a:prstGeom>
            <a:noFill/>
          </p:spPr>
          <p:txBody>
            <a:bodyPr wrap="square" rtlCol="0">
              <a:spAutoFit/>
            </a:bodyPr>
            <a:lstStyle/>
            <a:p>
              <a:pPr>
                <a:lnSpc>
                  <a:spcPct val="120000"/>
                </a:lnSpc>
              </a:pP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1" name="矩形 70"/>
          <p:cNvSpPr/>
          <p:nvPr/>
        </p:nvSpPr>
        <p:spPr>
          <a:xfrm>
            <a:off x="4001363" y="1049535"/>
            <a:ext cx="3907604" cy="1530291"/>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charset="0"/>
                <a:ea typeface="微软雅黑" panose="020B0503020204020204" pitchFamily="34" charset="-122"/>
                <a:cs typeface="宋体" panose="02010600030101010101" pitchFamily="2" charset="-122"/>
              </a:rPr>
              <a:t>施工方、组织方、属地方、安全监督方签署作业许可，并共同完成“作业分析表”以及“受限空间作业许证”，根据检测结果对作业环境危害状况进行评估。</a:t>
            </a:r>
            <a:endParaRPr lang="zh-CN" altLang="zh-CN" sz="1600" kern="100" dirty="0">
              <a:latin typeface="Calibri" panose="020F0502020204030204" charset="0"/>
              <a:cs typeface="Times New Roman" panose="02020603050405020304" pitchFamily="18" charset="0"/>
            </a:endParaRPr>
          </a:p>
        </p:txBody>
      </p:sp>
      <p:grpSp>
        <p:nvGrpSpPr>
          <p:cNvPr id="72" name="组合 71"/>
          <p:cNvGrpSpPr/>
          <p:nvPr/>
        </p:nvGrpSpPr>
        <p:grpSpPr>
          <a:xfrm>
            <a:off x="7935046" y="1168050"/>
            <a:ext cx="3625783" cy="1521284"/>
            <a:chOff x="3347864" y="1700808"/>
            <a:chExt cx="1828801" cy="1646819"/>
          </a:xfrm>
          <a:noFill/>
        </p:grpSpPr>
        <p:sp>
          <p:nvSpPr>
            <p:cNvPr id="73" name="折角形 25"/>
            <p:cNvSpPr>
              <a:spLocks noChangeAspect="1"/>
            </p:cNvSpPr>
            <p:nvPr/>
          </p:nvSpPr>
          <p:spPr bwMode="auto">
            <a:xfrm flipH="1">
              <a:off x="3347864" y="1700808"/>
              <a:ext cx="1828801" cy="1646819"/>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grp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74" name="TextBox 23"/>
            <p:cNvSpPr txBox="1"/>
            <p:nvPr/>
          </p:nvSpPr>
          <p:spPr>
            <a:xfrm>
              <a:off x="3361860" y="1700808"/>
              <a:ext cx="1809877" cy="392729"/>
            </a:xfrm>
            <a:prstGeom prst="rect">
              <a:avLst/>
            </a:prstGeom>
            <a:grpFill/>
          </p:spPr>
          <p:txBody>
            <a:bodyPr wrap="square" rtlCol="0">
              <a:spAutoFit/>
            </a:bodyPr>
            <a:lstStyle/>
            <a:p>
              <a:pPr>
                <a:lnSpc>
                  <a:spcPct val="120000"/>
                </a:lnSpc>
              </a:pP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5" name="矩形 74"/>
          <p:cNvSpPr/>
          <p:nvPr/>
        </p:nvSpPr>
        <p:spPr>
          <a:xfrm>
            <a:off x="7954387" y="1078786"/>
            <a:ext cx="3696519" cy="1569660"/>
          </a:xfrm>
          <a:prstGeom prst="rect">
            <a:avLst/>
          </a:prstGeom>
        </p:spPr>
        <p:txBody>
          <a:bodyPr wrap="square">
            <a:spAutoFit/>
          </a:bodyPr>
          <a:lstStyle/>
          <a:p>
            <a:pPr>
              <a:lnSpc>
                <a:spcPct val="150000"/>
              </a:lnSpc>
            </a:pPr>
            <a:r>
              <a:rPr lang="zh-CN" altLang="zh-CN" sz="1600" kern="0" dirty="0">
                <a:solidFill>
                  <a:srgbClr val="3E3E3E"/>
                </a:solidFill>
                <a:ea typeface="微软雅黑" panose="020B0503020204020204" pitchFamily="34" charset="-122"/>
                <a:cs typeface="宋体" panose="02010600030101010101" pitchFamily="2" charset="-122"/>
              </a:rPr>
              <a:t>打开人孔进行自然通风，一段时间后进行空气检测，确认作业空间内有毒气体已排除干净；随后，在人孔口张贴警示标识并上锁，禁止外人进入该空间。</a:t>
            </a:r>
            <a:endParaRPr lang="zh-CN" altLang="en-US" sz="1600" dirty="0"/>
          </a:p>
        </p:txBody>
      </p:sp>
      <p:sp>
        <p:nvSpPr>
          <p:cNvPr id="77" name="折角形 25"/>
          <p:cNvSpPr>
            <a:spLocks noChangeAspect="1"/>
          </p:cNvSpPr>
          <p:nvPr/>
        </p:nvSpPr>
        <p:spPr bwMode="auto">
          <a:xfrm rot="16200000" flipH="1">
            <a:off x="6324416" y="-228550"/>
            <a:ext cx="1177482" cy="8403066"/>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zh-CN" altLang="en-US">
              <a:solidFill>
                <a:schemeClr val="tx1">
                  <a:lumMod val="65000"/>
                  <a:lumOff val="35000"/>
                </a:schemeClr>
              </a:solidFill>
            </a:endParaRPr>
          </a:p>
        </p:txBody>
      </p:sp>
      <p:sp>
        <p:nvSpPr>
          <p:cNvPr id="79" name="矩形 78"/>
          <p:cNvSpPr/>
          <p:nvPr/>
        </p:nvSpPr>
        <p:spPr>
          <a:xfrm>
            <a:off x="2855640" y="3360420"/>
            <a:ext cx="7186994" cy="1200329"/>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charset="0"/>
                <a:ea typeface="微软雅黑" panose="020B0503020204020204" pitchFamily="34" charset="-122"/>
                <a:cs typeface="宋体" panose="02010600030101010101" pitchFamily="2" charset="-122"/>
              </a:rPr>
              <a:t>一是属地方为防护人员配备符合国家标准要求的通风、检测、照明、通讯、应急救援设备和个人防护用品、呼吸防护用品。二是防护装备以及应急救援设备设施应妥善保管，并按规定定期进行检验、维护，以保证设施的正常运行。</a:t>
            </a:r>
            <a:endParaRPr lang="zh-CN" altLang="zh-CN" sz="1600" kern="100" dirty="0">
              <a:latin typeface="Calibri" panose="020F0502020204030204" charset="0"/>
              <a:cs typeface="Times New Roman" panose="02020603050405020304" pitchFamily="18" charset="0"/>
            </a:endParaRPr>
          </a:p>
        </p:txBody>
      </p:sp>
      <p:sp>
        <p:nvSpPr>
          <p:cNvPr id="80" name="TextBox 64"/>
          <p:cNvSpPr txBox="1">
            <a:spLocks noChangeArrowheads="1"/>
          </p:cNvSpPr>
          <p:nvPr/>
        </p:nvSpPr>
        <p:spPr bwMode="auto">
          <a:xfrm>
            <a:off x="10585283" y="3819285"/>
            <a:ext cx="707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latin typeface="Broadway" panose="04040905080B02020502" pitchFamily="82" charset="0"/>
                <a:ea typeface="微软雅黑" panose="020B0503020204020204" pitchFamily="34" charset="-122"/>
              </a:rPr>
              <a:t>4</a:t>
            </a:r>
            <a:endParaRPr lang="zh-CN" altLang="en-US" dirty="0">
              <a:latin typeface="Broadway" panose="04040905080B02020502" pitchFamily="82" charset="0"/>
              <a:ea typeface="微软雅黑" panose="020B0503020204020204" pitchFamily="34" charset="-122"/>
            </a:endParaRPr>
          </a:p>
        </p:txBody>
      </p:sp>
      <p:sp>
        <p:nvSpPr>
          <p:cNvPr id="81" name="矩形 80"/>
          <p:cNvSpPr/>
          <p:nvPr/>
        </p:nvSpPr>
        <p:spPr bwMode="auto">
          <a:xfrm rot="16200000">
            <a:off x="9635856" y="3092689"/>
            <a:ext cx="345655" cy="35042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 name="矩形 5"/>
          <p:cNvSpPr/>
          <p:nvPr/>
        </p:nvSpPr>
        <p:spPr bwMode="auto">
          <a:xfrm>
            <a:off x="11238567" y="3261947"/>
            <a:ext cx="322262" cy="14203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zh-CN" b="1" dirty="0">
                <a:latin typeface="微软雅黑" panose="020B0503020204020204" pitchFamily="34" charset="-122"/>
                <a:ea typeface="微软雅黑" panose="020B0503020204020204" pitchFamily="34" charset="-122"/>
              </a:rPr>
              <a:t>配备防护设备</a:t>
            </a:r>
            <a:endParaRPr lang="zh-CN" altLang="en-US" b="1" dirty="0">
              <a:latin typeface="微软雅黑" panose="020B0503020204020204" pitchFamily="34" charset="-122"/>
              <a:ea typeface="微软雅黑" panose="020B0503020204020204" pitchFamily="34" charset="-122"/>
            </a:endParaRPr>
          </a:p>
        </p:txBody>
      </p:sp>
      <p:sp>
        <p:nvSpPr>
          <p:cNvPr id="82" name="矩形 81"/>
          <p:cNvSpPr/>
          <p:nvPr/>
        </p:nvSpPr>
        <p:spPr>
          <a:xfrm>
            <a:off x="9297356" y="4648330"/>
            <a:ext cx="1114408" cy="369332"/>
          </a:xfrm>
          <a:prstGeom prst="rect">
            <a:avLst/>
          </a:prstGeom>
        </p:spPr>
        <p:txBody>
          <a:bodyPr wrap="none">
            <a:spAutoFit/>
          </a:bodyPr>
          <a:lstStyle/>
          <a:p>
            <a:r>
              <a:rPr lang="zh-CN" altLang="zh-CN" b="1" dirty="0">
                <a:solidFill>
                  <a:schemeClr val="bg1"/>
                </a:solidFill>
                <a:latin typeface="微软雅黑" panose="020B0503020204020204" pitchFamily="34" charset="-122"/>
                <a:ea typeface="微软雅黑" panose="020B0503020204020204" pitchFamily="34" charset="-122"/>
              </a:rPr>
              <a:t>解除封闭</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7" name="TextBox 64"/>
          <p:cNvSpPr txBox="1">
            <a:spLocks noChangeArrowheads="1"/>
          </p:cNvSpPr>
          <p:nvPr/>
        </p:nvSpPr>
        <p:spPr bwMode="auto">
          <a:xfrm>
            <a:off x="9330090" y="4946970"/>
            <a:ext cx="707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latin typeface="Broadway" panose="04040905080B02020502" pitchFamily="82" charset="0"/>
                <a:ea typeface="微软雅黑" panose="020B0503020204020204" pitchFamily="34" charset="-122"/>
              </a:rPr>
              <a:t>5</a:t>
            </a:r>
            <a:endParaRPr lang="zh-CN" altLang="en-US" dirty="0">
              <a:latin typeface="Broadway" panose="04040905080B02020502" pitchFamily="82" charset="0"/>
              <a:ea typeface="微软雅黑" panose="020B0503020204020204" pitchFamily="34" charset="-122"/>
            </a:endParaRPr>
          </a:p>
        </p:txBody>
      </p:sp>
      <p:cxnSp>
        <p:nvCxnSpPr>
          <p:cNvPr id="88" name="直接连接符 87"/>
          <p:cNvCxnSpPr/>
          <p:nvPr/>
        </p:nvCxnSpPr>
        <p:spPr bwMode="auto">
          <a:xfrm flipH="1">
            <a:off x="11233535" y="2916291"/>
            <a:ext cx="317524" cy="356541"/>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bwMode="auto">
          <a:xfrm>
            <a:off x="11233535" y="4689116"/>
            <a:ext cx="317523" cy="32621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
        <p:nvSpPr>
          <p:cNvPr id="94" name="矩形 93"/>
          <p:cNvSpPr/>
          <p:nvPr/>
        </p:nvSpPr>
        <p:spPr bwMode="auto">
          <a:xfrm rot="16200000">
            <a:off x="5927123" y="2921879"/>
            <a:ext cx="341096" cy="38458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5" name="折角形 25"/>
          <p:cNvSpPr>
            <a:spLocks noChangeAspect="1"/>
          </p:cNvSpPr>
          <p:nvPr/>
        </p:nvSpPr>
        <p:spPr bwMode="auto">
          <a:xfrm flipH="1" flipV="1">
            <a:off x="4041681" y="5131635"/>
            <a:ext cx="3912703" cy="1501765"/>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96" name="TextBox 64"/>
          <p:cNvSpPr txBox="1">
            <a:spLocks noChangeArrowheads="1"/>
          </p:cNvSpPr>
          <p:nvPr/>
        </p:nvSpPr>
        <p:spPr bwMode="auto">
          <a:xfrm>
            <a:off x="5527342" y="4933423"/>
            <a:ext cx="707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latin typeface="Broadway" panose="04040905080B02020502" pitchFamily="82" charset="0"/>
                <a:ea typeface="微软雅黑" panose="020B0503020204020204" pitchFamily="34" charset="-122"/>
              </a:rPr>
              <a:t>6</a:t>
            </a:r>
            <a:endParaRPr lang="zh-CN" altLang="en-US" dirty="0">
              <a:latin typeface="Broadway" panose="04040905080B02020502" pitchFamily="82" charset="0"/>
              <a:ea typeface="微软雅黑" panose="020B0503020204020204" pitchFamily="34" charset="-122"/>
            </a:endParaRPr>
          </a:p>
        </p:txBody>
      </p:sp>
      <p:sp>
        <p:nvSpPr>
          <p:cNvPr id="97" name="矩形 96"/>
          <p:cNvSpPr/>
          <p:nvPr/>
        </p:nvSpPr>
        <p:spPr>
          <a:xfrm>
            <a:off x="4041682" y="5150715"/>
            <a:ext cx="3953302" cy="1569660"/>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charset="0"/>
                <a:ea typeface="微软雅黑" panose="020B0503020204020204" pitchFamily="34" charset="-122"/>
                <a:cs typeface="宋体" panose="02010600030101010101" pitchFamily="2" charset="-122"/>
              </a:rPr>
              <a:t>施工过程中，外部监护人须每隔</a:t>
            </a:r>
            <a:r>
              <a:rPr lang="en-US" altLang="zh-CN" sz="1600" kern="0" dirty="0">
                <a:solidFill>
                  <a:srgbClr val="3E3E3E"/>
                </a:solidFill>
                <a:latin typeface="Calibri" panose="020F0502020204030204" charset="0"/>
                <a:ea typeface="微软雅黑" panose="020B0503020204020204" pitchFamily="34" charset="-122"/>
                <a:cs typeface="宋体" panose="02010600030101010101" pitchFamily="2" charset="-122"/>
              </a:rPr>
              <a:t>15</a:t>
            </a:r>
            <a:r>
              <a:rPr lang="zh-CN" altLang="zh-CN" sz="1600" kern="0" dirty="0">
                <a:solidFill>
                  <a:srgbClr val="3E3E3E"/>
                </a:solidFill>
                <a:latin typeface="Calibri" panose="020F0502020204030204" charset="0"/>
                <a:ea typeface="微软雅黑" panose="020B0503020204020204" pitchFamily="34" charset="-122"/>
                <a:cs typeface="宋体" panose="02010600030101010101" pitchFamily="2" charset="-122"/>
              </a:rPr>
              <a:t>分钟与施工人员进行沟通，每隔两个小时对施工空间内的空气进行复测，每次复测结果均作详细记录。</a:t>
            </a:r>
            <a:endParaRPr lang="zh-CN" altLang="zh-CN" sz="1600" kern="100" dirty="0">
              <a:latin typeface="Calibri" panose="020F0502020204030204" charset="0"/>
              <a:cs typeface="Times New Roman" panose="02020603050405020304" pitchFamily="18" charset="0"/>
            </a:endParaRPr>
          </a:p>
        </p:txBody>
      </p:sp>
      <p:sp>
        <p:nvSpPr>
          <p:cNvPr id="98" name="矩形 97"/>
          <p:cNvSpPr/>
          <p:nvPr/>
        </p:nvSpPr>
        <p:spPr>
          <a:xfrm>
            <a:off x="5585927" y="4648330"/>
            <a:ext cx="1107996" cy="369332"/>
          </a:xfrm>
          <a:prstGeom prst="rect">
            <a:avLst/>
          </a:prstGeom>
        </p:spPr>
        <p:txBody>
          <a:bodyPr wrap="none">
            <a:spAutoFit/>
          </a:bodyPr>
          <a:lstStyle/>
          <a:p>
            <a:r>
              <a:rPr lang="zh-CN" altLang="en-US" b="1" dirty="0">
                <a:solidFill>
                  <a:schemeClr val="bg1"/>
                </a:solidFill>
                <a:latin typeface="微软雅黑" panose="020B0503020204020204" pitchFamily="34" charset="-122"/>
                <a:ea typeface="微软雅黑" panose="020B0503020204020204" pitchFamily="34" charset="-122"/>
              </a:rPr>
              <a:t>沟通复测</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99" name="矩形 1"/>
          <p:cNvSpPr/>
          <p:nvPr/>
        </p:nvSpPr>
        <p:spPr bwMode="auto">
          <a:xfrm>
            <a:off x="288300" y="4666686"/>
            <a:ext cx="3853640" cy="342575"/>
          </a:xfrm>
          <a:custGeom>
            <a:avLst/>
            <a:gdLst/>
            <a:ahLst/>
            <a:cxnLst/>
            <a:rect l="l" t="t" r="r" b="b"/>
            <a:pathLst>
              <a:path w="6854778" h="321898">
                <a:moveTo>
                  <a:pt x="262" y="0"/>
                </a:moveTo>
                <a:lnTo>
                  <a:pt x="6854778" y="0"/>
                </a:lnTo>
                <a:lnTo>
                  <a:pt x="6854778" y="321898"/>
                </a:lnTo>
                <a:lnTo>
                  <a:pt x="0" y="321898"/>
                </a:lnTo>
                <a:lnTo>
                  <a:pt x="0" y="315809"/>
                </a:lnTo>
                <a:lnTo>
                  <a:pt x="158035" y="157774"/>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0" name="折角形 25"/>
          <p:cNvSpPr>
            <a:spLocks noChangeAspect="1"/>
          </p:cNvSpPr>
          <p:nvPr/>
        </p:nvSpPr>
        <p:spPr bwMode="auto">
          <a:xfrm flipH="1" flipV="1">
            <a:off x="437093" y="5170356"/>
            <a:ext cx="3514306" cy="1501765"/>
          </a:xfrm>
          <a:custGeom>
            <a:avLst/>
            <a:gdLst/>
            <a:ahLst/>
            <a:cxnLst/>
            <a:rect l="l" t="t" r="r" b="b"/>
            <a:pathLst>
              <a:path w="1182298" h="774613">
                <a:moveTo>
                  <a:pt x="1182298" y="0"/>
                </a:moveTo>
                <a:lnTo>
                  <a:pt x="0" y="0"/>
                </a:lnTo>
                <a:lnTo>
                  <a:pt x="0" y="774613"/>
                </a:lnTo>
                <a:lnTo>
                  <a:pt x="489438" y="774613"/>
                </a:lnTo>
                <a:cubicBezTo>
                  <a:pt x="516060" y="722579"/>
                  <a:pt x="570639" y="688381"/>
                  <a:pt x="633205" y="688381"/>
                </a:cubicBezTo>
                <a:cubicBezTo>
                  <a:pt x="695772" y="688381"/>
                  <a:pt x="750351" y="722579"/>
                  <a:pt x="776972" y="774613"/>
                </a:cubicBezTo>
                <a:lnTo>
                  <a:pt x="1053193" y="774613"/>
                </a:lnTo>
                <a:lnTo>
                  <a:pt x="1182298" y="645508"/>
                </a:lnTo>
                <a:close/>
              </a:path>
            </a:pathLst>
          </a:custGeom>
          <a:noFill/>
          <a:ln w="12700" cap="rnd">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65000"/>
                  <a:lumOff val="35000"/>
                </a:schemeClr>
              </a:solidFill>
            </a:endParaRPr>
          </a:p>
        </p:txBody>
      </p:sp>
      <p:sp>
        <p:nvSpPr>
          <p:cNvPr id="101" name="矩形 100"/>
          <p:cNvSpPr/>
          <p:nvPr/>
        </p:nvSpPr>
        <p:spPr>
          <a:xfrm>
            <a:off x="418728" y="5183337"/>
            <a:ext cx="3505999" cy="1569660"/>
          </a:xfrm>
          <a:prstGeom prst="rect">
            <a:avLst/>
          </a:prstGeom>
        </p:spPr>
        <p:txBody>
          <a:bodyPr wrap="square">
            <a:spAutoFit/>
          </a:bodyPr>
          <a:lstStyle/>
          <a:p>
            <a:pPr indent="304800" algn="just">
              <a:lnSpc>
                <a:spcPct val="150000"/>
              </a:lnSpc>
              <a:spcAft>
                <a:spcPts val="0"/>
              </a:spcAft>
            </a:pPr>
            <a:r>
              <a:rPr lang="zh-CN" altLang="zh-CN" sz="1600" kern="0" dirty="0">
                <a:solidFill>
                  <a:srgbClr val="3E3E3E"/>
                </a:solidFill>
                <a:latin typeface="Calibri" panose="020F0502020204030204" charset="0"/>
                <a:ea typeface="微软雅黑" panose="020B0503020204020204" pitchFamily="34" charset="-122"/>
                <a:cs typeface="宋体" panose="02010600030101010101" pitchFamily="2" charset="-122"/>
              </a:rPr>
              <a:t>作业结束后，须施工方和监护人把票交给属地安监人员，安监人员对人孔进行警戒隔离，再次上锁，现场所有器具带走。</a:t>
            </a:r>
            <a:endParaRPr lang="zh-CN" altLang="zh-CN" sz="1600" kern="100" dirty="0">
              <a:latin typeface="Calibri" panose="020F0502020204030204" charset="0"/>
              <a:cs typeface="Times New Roman" panose="02020603050405020304" pitchFamily="18" charset="0"/>
            </a:endParaRPr>
          </a:p>
        </p:txBody>
      </p:sp>
      <p:sp>
        <p:nvSpPr>
          <p:cNvPr id="102" name="TextBox 64"/>
          <p:cNvSpPr txBox="1">
            <a:spLocks noChangeArrowheads="1"/>
          </p:cNvSpPr>
          <p:nvPr/>
        </p:nvSpPr>
        <p:spPr bwMode="auto">
          <a:xfrm>
            <a:off x="1713831" y="4933423"/>
            <a:ext cx="707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dirty="0">
                <a:latin typeface="Broadway" panose="04040905080B02020502" pitchFamily="82" charset="0"/>
                <a:ea typeface="微软雅黑" panose="020B0503020204020204" pitchFamily="34" charset="-122"/>
              </a:rPr>
              <a:t>7</a:t>
            </a:r>
            <a:endParaRPr lang="zh-CN" altLang="en-US" dirty="0">
              <a:latin typeface="Broadway" panose="04040905080B02020502" pitchFamily="82" charset="0"/>
              <a:ea typeface="微软雅黑" panose="020B0503020204020204" pitchFamily="34" charset="-122"/>
            </a:endParaRPr>
          </a:p>
        </p:txBody>
      </p:sp>
      <p:sp>
        <p:nvSpPr>
          <p:cNvPr id="103" name="矩形 102"/>
          <p:cNvSpPr/>
          <p:nvPr/>
        </p:nvSpPr>
        <p:spPr>
          <a:xfrm>
            <a:off x="1514558" y="4663414"/>
            <a:ext cx="1107996" cy="369332"/>
          </a:xfrm>
          <a:prstGeom prst="rect">
            <a:avLst/>
          </a:prstGeom>
        </p:spPr>
        <p:txBody>
          <a:bodyPr wrap="none">
            <a:spAutoFit/>
          </a:bodyPr>
          <a:lstStyle/>
          <a:p>
            <a:r>
              <a:rPr lang="zh-CN" altLang="zh-CN" b="1" kern="0" dirty="0">
                <a:solidFill>
                  <a:schemeClr val="bg1"/>
                </a:solidFill>
                <a:ea typeface="微软雅黑" panose="020B0503020204020204" pitchFamily="34" charset="-122"/>
                <a:cs typeface="宋体" panose="02010600030101010101" pitchFamily="2" charset="-122"/>
              </a:rPr>
              <a:t>结束工作</a:t>
            </a:r>
            <a:endParaRPr lang="zh-CN" altLang="en-US" dirty="0">
              <a:solidFill>
                <a:schemeClr val="bg1"/>
              </a:solidFill>
            </a:endParaRPr>
          </a:p>
        </p:txBody>
      </p:sp>
      <p:sp>
        <p:nvSpPr>
          <p:cNvPr id="62"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8"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9"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0"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3" name="矩形 82"/>
          <p:cNvSpPr/>
          <p:nvPr/>
        </p:nvSpPr>
        <p:spPr>
          <a:xfrm>
            <a:off x="1558062" y="469509"/>
            <a:ext cx="1826142"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作业管理</a:t>
            </a:r>
          </a:p>
        </p:txBody>
      </p:sp>
      <p:sp>
        <p:nvSpPr>
          <p:cNvPr id="84" name="矩形 83"/>
          <p:cNvSpPr/>
          <p:nvPr/>
        </p:nvSpPr>
        <p:spPr>
          <a:xfrm>
            <a:off x="589784" y="3444559"/>
            <a:ext cx="1396536" cy="461665"/>
          </a:xfrm>
          <a:prstGeom prst="rect">
            <a:avLst/>
          </a:prstGeom>
        </p:spPr>
        <p:txBody>
          <a:bodyPr wrap="none">
            <a:spAutoFit/>
          </a:bodyPr>
          <a:lstStyle/>
          <a:p>
            <a:pPr marL="285750" indent="-285750">
              <a:buFont typeface="Wingdings" panose="05000000000000000000" pitchFamily="2" charset="2"/>
              <a:buChar char="Ø"/>
            </a:pPr>
            <a:r>
              <a:rPr lang="zh-CN" altLang="en-US" sz="2400" b="1" dirty="0">
                <a:latin typeface="微软雅黑" panose="020B0503020204020204" pitchFamily="34" charset="-122"/>
                <a:ea typeface="微软雅黑" panose="020B0503020204020204" pitchFamily="34" charset="-122"/>
              </a:rPr>
              <a:t>作业时</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wipe(left)">
                                      <p:cBhvr>
                                        <p:cTn id="7" dur="300"/>
                                        <p:tgtEl>
                                          <p:spTgt spid="6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200"/>
                                        <p:tgtEl>
                                          <p:spTgt spid="6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300"/>
                                        <p:tgtEl>
                                          <p:spTgt spid="69"/>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 calcmode="lin" valueType="num">
                                      <p:cBhvr>
                                        <p:cTn id="19" dur="300" fill="hold"/>
                                        <p:tgtEl>
                                          <p:spTgt spid="70"/>
                                        </p:tgtEl>
                                        <p:attrNameLst>
                                          <p:attrName>ppt_w</p:attrName>
                                        </p:attrNameLst>
                                      </p:cBhvr>
                                      <p:tavLst>
                                        <p:tav tm="0">
                                          <p:val>
                                            <p:fltVal val="0"/>
                                          </p:val>
                                        </p:tav>
                                        <p:tav tm="100000">
                                          <p:val>
                                            <p:strVal val="#ppt_w"/>
                                          </p:val>
                                        </p:tav>
                                      </p:tavLst>
                                    </p:anim>
                                    <p:anim calcmode="lin" valueType="num">
                                      <p:cBhvr>
                                        <p:cTn id="20" dur="300" fill="hold"/>
                                        <p:tgtEl>
                                          <p:spTgt spid="70"/>
                                        </p:tgtEl>
                                        <p:attrNameLst>
                                          <p:attrName>ppt_h</p:attrName>
                                        </p:attrNameLst>
                                      </p:cBhvr>
                                      <p:tavLst>
                                        <p:tav tm="0">
                                          <p:val>
                                            <p:fltVal val="0"/>
                                          </p:val>
                                        </p:tav>
                                        <p:tav tm="100000">
                                          <p:val>
                                            <p:strVal val="#ppt_h"/>
                                          </p:val>
                                        </p:tav>
                                      </p:tavLst>
                                    </p:anim>
                                    <p:anim calcmode="lin" valueType="num">
                                      <p:cBhvr>
                                        <p:cTn id="21" dur="300" fill="hold"/>
                                        <p:tgtEl>
                                          <p:spTgt spid="70"/>
                                        </p:tgtEl>
                                        <p:attrNameLst>
                                          <p:attrName>style.rotation</p:attrName>
                                        </p:attrNameLst>
                                      </p:cBhvr>
                                      <p:tavLst>
                                        <p:tav tm="0">
                                          <p:val>
                                            <p:fltVal val="90"/>
                                          </p:val>
                                        </p:tav>
                                        <p:tav tm="100000">
                                          <p:val>
                                            <p:fltVal val="0"/>
                                          </p:val>
                                        </p:tav>
                                      </p:tavLst>
                                    </p:anim>
                                    <p:animEffect transition="in" filter="fade">
                                      <p:cBhvr>
                                        <p:cTn id="22" dur="3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8" grpId="0" animBg="1"/>
      <p:bldP spid="69" grpId="0" animBg="1"/>
      <p:bldP spid="70"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56400" y="4372858"/>
            <a:ext cx="2052233" cy="1980762"/>
          </a:xfrm>
          <a:prstGeom prst="rect">
            <a:avLst/>
          </a:prstGeom>
        </p:spPr>
      </p:pic>
      <p:sp>
        <p:nvSpPr>
          <p:cNvPr id="2" name="矩形 1"/>
          <p:cNvSpPr/>
          <p:nvPr/>
        </p:nvSpPr>
        <p:spPr>
          <a:xfrm>
            <a:off x="5000899" y="1184783"/>
            <a:ext cx="6657654" cy="1338828"/>
          </a:xfrm>
          <a:prstGeom prst="rect">
            <a:avLst/>
          </a:prstGeom>
        </p:spPr>
        <p:txBody>
          <a:bodyPr wrap="square">
            <a:spAutoFit/>
          </a:bodyPr>
          <a:lstStyle/>
          <a:p>
            <a:pPr algn="just">
              <a:lnSpc>
                <a:spcPct val="150000"/>
              </a:lnSpc>
            </a:pPr>
            <a:r>
              <a:rPr lang="zh-CN" altLang="zh-CN" kern="0" dirty="0">
                <a:latin typeface="微软雅黑" panose="020B0503020204020204" pitchFamily="34" charset="-122"/>
                <a:ea typeface="微软雅黑" panose="020B0503020204020204" pitchFamily="34" charset="-122"/>
                <a:cs typeface="宋体" panose="02010600030101010101" pitchFamily="2" charset="-122"/>
              </a:rPr>
              <a:t>进入密闭场所作业前要制定详细的作业方案，并且填报《</a:t>
            </a:r>
            <a:r>
              <a:rPr lang="zh-CN" altLang="en-US" kern="0" dirty="0">
                <a:latin typeface="微软雅黑" panose="020B0503020204020204" pitchFamily="34" charset="-122"/>
                <a:ea typeface="微软雅黑" panose="020B0503020204020204" pitchFamily="34" charset="-122"/>
                <a:cs typeface="宋体" panose="02010600030101010101" pitchFamily="2" charset="-122"/>
              </a:rPr>
              <a:t>有限空间</a:t>
            </a:r>
            <a:r>
              <a:rPr lang="zh-CN" altLang="zh-CN" kern="0" dirty="0">
                <a:latin typeface="微软雅黑" panose="020B0503020204020204" pitchFamily="34" charset="-122"/>
                <a:ea typeface="微软雅黑" panose="020B0503020204020204" pitchFamily="34" charset="-122"/>
                <a:cs typeface="宋体" panose="02010600030101010101" pitchFamily="2" charset="-122"/>
              </a:rPr>
              <a:t>作业审批表》，经所在单位安全部门审核和单位负责人批准后方可实施作业。</a:t>
            </a:r>
            <a:endPar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7" name="图片 6"/>
          <p:cNvPicPr/>
          <p:nvPr/>
        </p:nvPicPr>
        <p:blipFill>
          <a:blip r:embed="rId4" cstate="print"/>
          <a:srcRect l="30998" t="30132" r="30912" b="25047"/>
          <a:stretch>
            <a:fillRect/>
          </a:stretch>
        </p:blipFill>
        <p:spPr bwMode="auto">
          <a:xfrm>
            <a:off x="5000899" y="2618532"/>
            <a:ext cx="3969250" cy="3871097"/>
          </a:xfrm>
          <a:prstGeom prst="rect">
            <a:avLst/>
          </a:prstGeom>
          <a:noFill/>
          <a:ln w="9525">
            <a:noFill/>
            <a:miter lim="800000"/>
            <a:headEnd/>
            <a:tailEnd/>
          </a:ln>
        </p:spPr>
      </p:pic>
      <p:sp>
        <p:nvSpPr>
          <p:cNvPr id="3" name="矩形 2"/>
          <p:cNvSpPr/>
          <p:nvPr/>
        </p:nvSpPr>
        <p:spPr>
          <a:xfrm>
            <a:off x="9138315" y="2618532"/>
            <a:ext cx="2688405" cy="1754326"/>
          </a:xfrm>
          <a:prstGeom prst="rect">
            <a:avLst/>
          </a:prstGeom>
        </p:spPr>
        <p:txBody>
          <a:bodyPr wrap="square">
            <a:spAutoFit/>
          </a:bodyPr>
          <a:lstStyle/>
          <a:p>
            <a:pPr>
              <a:lnSpc>
                <a:spcPct val="150000"/>
              </a:lnSpc>
            </a:pPr>
            <a:r>
              <a:rPr lang="zh-CN" altLang="zh-CN" kern="0" dirty="0">
                <a:latin typeface="微软雅黑" panose="020B0503020204020204" pitchFamily="34" charset="-122"/>
                <a:ea typeface="微软雅黑" panose="020B0503020204020204" pitchFamily="34" charset="-122"/>
                <a:cs typeface="宋体" panose="02010600030101010101" pitchFamily="2" charset="-122"/>
              </a:rPr>
              <a:t>确认可能发生中毒、窒息等事故的场所，在这些场所悬挂或张贴警示标志。</a:t>
            </a:r>
            <a:r>
              <a:rPr lang="en-US" altLang="zh-CN" kern="0" dirty="0">
                <a:latin typeface="微软雅黑" panose="020B0503020204020204" pitchFamily="34" charset="-122"/>
                <a:ea typeface="微软雅黑" panose="020B0503020204020204" pitchFamily="34" charset="-122"/>
                <a:cs typeface="宋体" panose="02010600030101010101" pitchFamily="2" charset="-122"/>
              </a:rPr>
              <a:t>  </a:t>
            </a:r>
            <a:endParaRPr lang="zh-CN" altLang="zh-CN" sz="2000" kern="100" dirty="0">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9" name="表格 8"/>
          <p:cNvGraphicFramePr>
            <a:graphicFrameLocks noGrp="1"/>
          </p:cNvGraphicFramePr>
          <p:nvPr/>
        </p:nvGraphicFramePr>
        <p:xfrm>
          <a:off x="660774" y="1623847"/>
          <a:ext cx="3926992" cy="4800600"/>
        </p:xfrm>
        <a:graphic>
          <a:graphicData uri="http://schemas.openxmlformats.org/drawingml/2006/table">
            <a:tbl>
              <a:tblPr/>
              <a:tblGrid>
                <a:gridCol w="384818">
                  <a:extLst>
                    <a:ext uri="{9D8B030D-6E8A-4147-A177-3AD203B41FA5}">
                      <a16:colId xmlns:a16="http://schemas.microsoft.com/office/drawing/2014/main" val="20000"/>
                    </a:ext>
                  </a:extLst>
                </a:gridCol>
                <a:gridCol w="1424881">
                  <a:extLst>
                    <a:ext uri="{9D8B030D-6E8A-4147-A177-3AD203B41FA5}">
                      <a16:colId xmlns:a16="http://schemas.microsoft.com/office/drawing/2014/main" val="20001"/>
                    </a:ext>
                  </a:extLst>
                </a:gridCol>
                <a:gridCol w="398699">
                  <a:extLst>
                    <a:ext uri="{9D8B030D-6E8A-4147-A177-3AD203B41FA5}">
                      <a16:colId xmlns:a16="http://schemas.microsoft.com/office/drawing/2014/main" val="20002"/>
                    </a:ext>
                  </a:extLst>
                </a:gridCol>
                <a:gridCol w="1012612">
                  <a:extLst>
                    <a:ext uri="{9D8B030D-6E8A-4147-A177-3AD203B41FA5}">
                      <a16:colId xmlns:a16="http://schemas.microsoft.com/office/drawing/2014/main" val="20003"/>
                    </a:ext>
                  </a:extLst>
                </a:gridCol>
                <a:gridCol w="705982">
                  <a:extLst>
                    <a:ext uri="{9D8B030D-6E8A-4147-A177-3AD203B41FA5}">
                      <a16:colId xmlns:a16="http://schemas.microsoft.com/office/drawing/2014/main" val="20004"/>
                    </a:ext>
                  </a:extLst>
                </a:gridCol>
              </a:tblGrid>
              <a:tr h="0">
                <a:tc gridSpan="3">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工作内容</a:t>
                      </a:r>
                      <a:r>
                        <a:rPr lang="en-US" sz="1050" kern="100" dirty="0">
                          <a:latin typeface="Calibri" panose="020F0502020204030204"/>
                          <a:ea typeface="宋体" panose="02010600030101010101" pitchFamily="2" charset="-122"/>
                          <a:cs typeface="Times New Roman" panose="02020603050405020304"/>
                        </a:rPr>
                        <a:t>:</a:t>
                      </a:r>
                      <a:endParaRPr lang="zh-CN" sz="1050" kern="100" dirty="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gridSpan="2">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作业地点：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extLst>
                  <a:ext uri="{0D108BD9-81ED-4DB2-BD59-A6C34878D82A}">
                    <a16:rowId xmlns:a16="http://schemas.microsoft.com/office/drawing/2014/main" val="10000"/>
                  </a:ext>
                </a:extLst>
              </a:tr>
              <a:tr h="0">
                <a:tc gridSpan="5">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作业单位</a:t>
                      </a:r>
                      <a:r>
                        <a:rPr lang="en-US" sz="1050" kern="100">
                          <a:latin typeface="Calibri" panose="020F0502020204030204"/>
                          <a:ea typeface="宋体" panose="02010600030101010101" pitchFamily="2" charset="-122"/>
                          <a:cs typeface="Times New Roman" panose="02020603050405020304"/>
                        </a:rPr>
                        <a:t>:</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1"/>
                  </a:ext>
                </a:extLst>
              </a:tr>
              <a:tr h="0">
                <a:tc gridSpan="3">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作业负责人：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gridSpan="2">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安全监护人：</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extLst>
                  <a:ext uri="{0D108BD9-81ED-4DB2-BD59-A6C34878D82A}">
                    <a16:rowId xmlns:a16="http://schemas.microsoft.com/office/drawing/2014/main" val="10002"/>
                  </a:ext>
                </a:extLst>
              </a:tr>
              <a:tr h="0">
                <a:tc gridSpan="5">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作业人员：</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r h="0">
                <a:tc gridSpan="5">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作业时间：</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时</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分至</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时</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4"/>
                  </a:ext>
                </a:extLst>
              </a:tr>
              <a:tr h="152072">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序号</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安全措施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主要内容</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签字</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1</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作业人员安全交底</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2</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氧气浓度</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3</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有害气体检测</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4</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个人防护用品使用</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5</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照明措施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6</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应急器材配备</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7</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现场监护</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0">
                <a:tc>
                  <a:txBody>
                    <a:bodyPr/>
                    <a:lstStyle/>
                    <a:p>
                      <a:pPr algn="just">
                        <a:spcAft>
                          <a:spcPts val="0"/>
                        </a:spcAft>
                      </a:pPr>
                      <a:r>
                        <a:rPr lang="en-US" sz="1050" kern="100">
                          <a:latin typeface="Calibri" panose="020F0502020204030204"/>
                          <a:ea typeface="宋体" panose="02010600030101010101" pitchFamily="2" charset="-122"/>
                          <a:cs typeface="Times New Roman" panose="02020603050405020304"/>
                        </a:rPr>
                        <a:t>8</a:t>
                      </a:r>
                      <a:endParaRPr lang="zh-CN"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zh-CN" sz="1050" kern="100">
                          <a:latin typeface="Calibri" panose="020F0502020204030204"/>
                          <a:ea typeface="宋体" panose="02010600030101010101" pitchFamily="2" charset="-122"/>
                          <a:cs typeface="Times New Roman" panose="02020603050405020304"/>
                        </a:rPr>
                        <a:t>其他补充措施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a:txBody>
                    <a:bodyPr/>
                    <a:lstStyle/>
                    <a:p>
                      <a:pPr algn="just">
                        <a:spcAft>
                          <a:spcPts val="0"/>
                        </a:spcAft>
                      </a:pPr>
                      <a:endParaRPr lang="en-US" sz="1050" kern="100">
                        <a:latin typeface="Calibri" panose="020F0502020204030204"/>
                        <a:ea typeface="宋体" panose="02010600030101010101" pitchFamily="2" charset="-122"/>
                        <a:cs typeface="Times New Roman" panose="02020603050405020304"/>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608287">
                <a:tc gridSpan="5">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作业安全条件及现场确认</a:t>
                      </a: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r>
                        <a:rPr lang="zh-CN" sz="1050" kern="100" dirty="0">
                          <a:latin typeface="Calibri" panose="020F0502020204030204"/>
                          <a:ea typeface="宋体" panose="02010600030101010101" pitchFamily="2" charset="-122"/>
                          <a:cs typeface="Times New Roman" panose="02020603050405020304"/>
                        </a:rPr>
                        <a:t>作业负责人：</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年  </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4"/>
                  </a:ext>
                </a:extLst>
              </a:tr>
              <a:tr h="684322">
                <a:tc gridSpan="5">
                  <a:txBody>
                    <a:bodyPr/>
                    <a:lstStyle/>
                    <a:p>
                      <a:pPr algn="just">
                        <a:spcAft>
                          <a:spcPts val="0"/>
                        </a:spcAft>
                      </a:pPr>
                      <a:r>
                        <a:rPr lang="zh-CN" sz="1050" kern="100" dirty="0">
                          <a:latin typeface="Calibri" panose="020F0502020204030204"/>
                          <a:ea typeface="宋体" panose="02010600030101010101" pitchFamily="2" charset="-122"/>
                          <a:cs typeface="Times New Roman" panose="02020603050405020304"/>
                        </a:rPr>
                        <a:t>审批部门审核意见：</a:t>
                      </a: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endParaRPr lang="en-US" altLang="zh-CN" sz="1050" kern="100" dirty="0">
                        <a:latin typeface="Calibri" panose="020F0502020204030204"/>
                        <a:ea typeface="宋体" panose="02010600030101010101" pitchFamily="2" charset="-122"/>
                        <a:cs typeface="Times New Roman" panose="02020603050405020304"/>
                      </a:endParaRPr>
                    </a:p>
                    <a:p>
                      <a:pPr algn="just">
                        <a:spcAft>
                          <a:spcPts val="0"/>
                        </a:spcAft>
                      </a:pPr>
                      <a:r>
                        <a:rPr lang="zh-CN" sz="1050" kern="100" dirty="0">
                          <a:latin typeface="Calibri" panose="020F0502020204030204"/>
                          <a:ea typeface="宋体" panose="02010600030101010101" pitchFamily="2" charset="-122"/>
                          <a:cs typeface="Times New Roman" panose="02020603050405020304"/>
                        </a:rPr>
                        <a:t>审核人：</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年  </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月</a:t>
                      </a:r>
                      <a:r>
                        <a:rPr lang="en-US" sz="1050" kern="100" dirty="0">
                          <a:latin typeface="Calibri" panose="020F0502020204030204"/>
                          <a:ea typeface="宋体" panose="02010600030101010101" pitchFamily="2" charset="-122"/>
                          <a:cs typeface="Times New Roman" panose="02020603050405020304"/>
                        </a:rPr>
                        <a:t>    </a:t>
                      </a:r>
                      <a:r>
                        <a:rPr lang="zh-CN" sz="1050" kern="100" dirty="0">
                          <a:latin typeface="Calibri" panose="020F0502020204030204"/>
                          <a:ea typeface="宋体" panose="02010600030101010101" pitchFamily="2" charset="-122"/>
                          <a:cs typeface="Times New Roman" panose="02020603050405020304"/>
                        </a:rPr>
                        <a:t>日</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15"/>
                  </a:ext>
                </a:extLst>
              </a:tr>
            </a:tbl>
          </a:graphicData>
        </a:graphic>
      </p:graphicFrame>
      <p:sp>
        <p:nvSpPr>
          <p:cNvPr id="10" name="矩形 9"/>
          <p:cNvSpPr/>
          <p:nvPr/>
        </p:nvSpPr>
        <p:spPr>
          <a:xfrm>
            <a:off x="1090298" y="1184783"/>
            <a:ext cx="3185487" cy="369332"/>
          </a:xfrm>
          <a:prstGeom prst="rect">
            <a:avLst/>
          </a:prstGeom>
        </p:spPr>
        <p:txBody>
          <a:bodyPr wrap="none">
            <a:spAutoFit/>
          </a:bodyPr>
          <a:lstStyle/>
          <a:p>
            <a:r>
              <a:rPr lang="zh-CN" altLang="en-US" kern="0" dirty="0">
                <a:latin typeface="微软雅黑" panose="020B0503020204020204" pitchFamily="34" charset="-122"/>
                <a:ea typeface="微软雅黑" panose="020B0503020204020204" pitchFamily="34" charset="-122"/>
                <a:cs typeface="宋体" panose="02010600030101010101" pitchFamily="2" charset="-122"/>
              </a:rPr>
              <a:t>有限空间</a:t>
            </a:r>
            <a:r>
              <a:rPr lang="zh-CN" altLang="zh-CN" kern="0" dirty="0">
                <a:latin typeface="微软雅黑" panose="020B0503020204020204" pitchFamily="34" charset="-122"/>
                <a:ea typeface="微软雅黑" panose="020B0503020204020204" pitchFamily="34" charset="-122"/>
                <a:cs typeface="宋体" panose="02010600030101010101" pitchFamily="2" charset="-122"/>
              </a:rPr>
              <a:t>作业审批表</a:t>
            </a:r>
            <a:r>
              <a:rPr lang="zh-CN" altLang="en-US" kern="0" dirty="0">
                <a:latin typeface="微软雅黑" panose="020B0503020204020204" pitchFamily="34" charset="-122"/>
                <a:ea typeface="微软雅黑" panose="020B0503020204020204" pitchFamily="34" charset="-122"/>
                <a:cs typeface="宋体" panose="02010600030101010101" pitchFamily="2" charset="-122"/>
              </a:rPr>
              <a:t>（样表）</a:t>
            </a:r>
            <a:endParaRPr lang="zh-CN" altLang="en-US" dirty="0"/>
          </a:p>
        </p:txBody>
      </p:sp>
      <p:sp>
        <p:nvSpPr>
          <p:cNvPr id="12"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6" name="矩形 15"/>
          <p:cNvSpPr/>
          <p:nvPr/>
        </p:nvSpPr>
        <p:spPr>
          <a:xfrm>
            <a:off x="1384408" y="469509"/>
            <a:ext cx="2236510"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审批与检查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300"/>
                                        <p:tgtEl>
                                          <p:spTgt spid="1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200"/>
                                        <p:tgtEl>
                                          <p:spTgt spid="1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300"/>
                                        <p:tgtEl>
                                          <p:spTgt spid="14"/>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300" fill="hold"/>
                                        <p:tgtEl>
                                          <p:spTgt spid="15"/>
                                        </p:tgtEl>
                                        <p:attrNameLst>
                                          <p:attrName>ppt_w</p:attrName>
                                        </p:attrNameLst>
                                      </p:cBhvr>
                                      <p:tavLst>
                                        <p:tav tm="0">
                                          <p:val>
                                            <p:fltVal val="0"/>
                                          </p:val>
                                        </p:tav>
                                        <p:tav tm="100000">
                                          <p:val>
                                            <p:strVal val="#ppt_w"/>
                                          </p:val>
                                        </p:tav>
                                      </p:tavLst>
                                    </p:anim>
                                    <p:anim calcmode="lin" valueType="num">
                                      <p:cBhvr>
                                        <p:cTn id="20" dur="300" fill="hold"/>
                                        <p:tgtEl>
                                          <p:spTgt spid="15"/>
                                        </p:tgtEl>
                                        <p:attrNameLst>
                                          <p:attrName>ppt_h</p:attrName>
                                        </p:attrNameLst>
                                      </p:cBhvr>
                                      <p:tavLst>
                                        <p:tav tm="0">
                                          <p:val>
                                            <p:fltVal val="0"/>
                                          </p:val>
                                        </p:tav>
                                        <p:tav tm="100000">
                                          <p:val>
                                            <p:strVal val="#ppt_h"/>
                                          </p:val>
                                        </p:tav>
                                      </p:tavLst>
                                    </p:anim>
                                    <p:anim calcmode="lin" valueType="num">
                                      <p:cBhvr>
                                        <p:cTn id="21" dur="300" fill="hold"/>
                                        <p:tgtEl>
                                          <p:spTgt spid="15"/>
                                        </p:tgtEl>
                                        <p:attrNameLst>
                                          <p:attrName>style.rotation</p:attrName>
                                        </p:attrNameLst>
                                      </p:cBhvr>
                                      <p:tavLst>
                                        <p:tav tm="0">
                                          <p:val>
                                            <p:fltVal val="90"/>
                                          </p:val>
                                        </p:tav>
                                        <p:tav tm="100000">
                                          <p:val>
                                            <p:fltVal val="0"/>
                                          </p:val>
                                        </p:tav>
                                      </p:tavLst>
                                    </p:anim>
                                    <p:animEffect transition="in" filter="fade">
                                      <p:cBhvr>
                                        <p:cTn id="22" dur="3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5"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表格 11"/>
          <p:cNvGraphicFramePr>
            <a:graphicFrameLocks noGrp="1"/>
          </p:cNvGraphicFramePr>
          <p:nvPr/>
        </p:nvGraphicFramePr>
        <p:xfrm>
          <a:off x="552839" y="1269239"/>
          <a:ext cx="10868840" cy="5425870"/>
        </p:xfrm>
        <a:graphic>
          <a:graphicData uri="http://schemas.openxmlformats.org/drawingml/2006/table">
            <a:tbl>
              <a:tblPr firstRow="1" firstCol="1" bandRow="1"/>
              <a:tblGrid>
                <a:gridCol w="1069066">
                  <a:extLst>
                    <a:ext uri="{9D8B030D-6E8A-4147-A177-3AD203B41FA5}">
                      <a16:colId xmlns:a16="http://schemas.microsoft.com/office/drawing/2014/main" val="20000"/>
                    </a:ext>
                  </a:extLst>
                </a:gridCol>
                <a:gridCol w="8522833">
                  <a:extLst>
                    <a:ext uri="{9D8B030D-6E8A-4147-A177-3AD203B41FA5}">
                      <a16:colId xmlns:a16="http://schemas.microsoft.com/office/drawing/2014/main" val="20001"/>
                    </a:ext>
                  </a:extLst>
                </a:gridCol>
                <a:gridCol w="1276941">
                  <a:extLst>
                    <a:ext uri="{9D8B030D-6E8A-4147-A177-3AD203B41FA5}">
                      <a16:colId xmlns:a16="http://schemas.microsoft.com/office/drawing/2014/main" val="20002"/>
                    </a:ext>
                  </a:extLst>
                </a:gridCol>
              </a:tblGrid>
              <a:tr h="264484">
                <a:tc>
                  <a:txBody>
                    <a:bodyPr/>
                    <a:lstStyle/>
                    <a:p>
                      <a:pPr algn="ctr">
                        <a:spcAft>
                          <a:spcPts val="0"/>
                        </a:spcAft>
                      </a:pPr>
                      <a:r>
                        <a:rPr lang="zh-CN" sz="1400" b="1" kern="0" dirty="0">
                          <a:effectLst/>
                          <a:latin typeface="Calibri" panose="020F0502020204030204" charset="0"/>
                          <a:ea typeface="微软雅黑" panose="020B0503020204020204" pitchFamily="34" charset="-122"/>
                          <a:cs typeface="宋体" panose="02010600030101010101" pitchFamily="2" charset="-122"/>
                        </a:rPr>
                        <a:t>检查项</a:t>
                      </a:r>
                      <a:endParaRPr lang="zh-CN" sz="1400" b="1"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kern="0" dirty="0">
                          <a:effectLst/>
                          <a:latin typeface="Calibri" panose="020F0502020204030204" charset="0"/>
                          <a:ea typeface="微软雅黑" panose="020B0503020204020204" pitchFamily="34" charset="-122"/>
                          <a:cs typeface="宋体" panose="02010600030101010101" pitchFamily="2" charset="-122"/>
                        </a:rPr>
                        <a:t>作业标准</a:t>
                      </a:r>
                      <a:endParaRPr lang="zh-CN" sz="1400" b="1"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zh-CN" sz="1400" b="1" kern="0" dirty="0">
                          <a:effectLst/>
                          <a:latin typeface="Calibri" panose="020F0502020204030204" charset="0"/>
                          <a:ea typeface="微软雅黑" panose="020B0503020204020204" pitchFamily="34" charset="-122"/>
                          <a:cs typeface="宋体" panose="02010600030101010101" pitchFamily="2" charset="-122"/>
                        </a:rPr>
                        <a:t>检查结果</a:t>
                      </a:r>
                      <a:endParaRPr lang="zh-CN" sz="1400" b="1"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62461">
                <a:tc rowSpan="4">
                  <a:txBody>
                    <a:bodyPr/>
                    <a:lstStyle/>
                    <a:p>
                      <a:pPr algn="ctr">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文件</a:t>
                      </a:r>
                      <a:endParaRPr lang="en-US" altLang="zh-CN" sz="1400" kern="0" dirty="0">
                        <a:effectLst/>
                        <a:latin typeface="Calibri" panose="020F0502020204030204" charset="0"/>
                        <a:ea typeface="微软雅黑" panose="020B0503020204020204" pitchFamily="34" charset="-122"/>
                        <a:cs typeface="宋体" panose="02010600030101010101" pitchFamily="2" charset="-122"/>
                      </a:endParaRPr>
                    </a:p>
                    <a:p>
                      <a:pPr algn="ctr">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审核</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开工前，施工单位须编报专项作业安全管控方案。内容包括：人员安排及岗位职责、安全施工操作规程、施工安全管理措施、安全防护管理措施、应急救援保护措施等。</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240085">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作业或者监护人员应根据规定，持有效上岗作业证。</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40085">
                <a:tc vMerge="1">
                  <a:txBody>
                    <a:bodyPr/>
                    <a:lstStyle/>
                    <a:p>
                      <a:endParaRPr lang="zh-CN"/>
                    </a:p>
                  </a:txBody>
                  <a:tcPr/>
                </a:tc>
                <a:tc>
                  <a:txBody>
                    <a:bodyPr/>
                    <a:lstStyle/>
                    <a:p>
                      <a:pPr algn="l">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每日开工作业前须进行岗前安全培训，严禁教育培训不合格上岗作业。</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60127">
                <a:tc vMerge="1">
                  <a:txBody>
                    <a:bodyPr/>
                    <a:lstStyle/>
                    <a:p>
                      <a:endParaRPr lang="zh-CN"/>
                    </a:p>
                  </a:txBody>
                  <a:tcPr/>
                </a:tc>
                <a:tc>
                  <a:txBody>
                    <a:bodyPr/>
                    <a:lstStyle/>
                    <a:p>
                      <a:pPr algn="l">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施工单位须严格实行作业审批制度，进出施工现场人员须进行登记，未经许可严禁擅自进入有限作业空间。</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40085">
                <a:tc rowSpan="6">
                  <a:txBody>
                    <a:bodyPr/>
                    <a:lstStyle/>
                    <a:p>
                      <a:pPr algn="ctr">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人员防护及监护</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施工单位必须根据作业实际需要为施工人员配备符合国家标准、有效的个人防护用品。</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1042">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作业人员使用的工具必须确保安全可靠。</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181042">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严禁无防护、监护措施作业。</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181042">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监护人员数量应能够进行危急情况处理。</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40085">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施工单位现场应配备应急救援设备。一旦发生紧急情况，应立即启动应急救预案。</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08105">
                <a:tc vMerge="1">
                  <a:txBody>
                    <a:bodyPr/>
                    <a:lstStyle/>
                    <a:p>
                      <a:endParaRPr lang="zh-CN"/>
                    </a:p>
                  </a:txBody>
                  <a:tcPr/>
                </a:tc>
                <a:tc>
                  <a:txBody>
                    <a:bodyPr/>
                    <a:lstStyle/>
                    <a:p>
                      <a:pPr algn="l">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夜间作业，地面作业人员应穿戴高可视警示服。</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181042">
                <a:tc rowSpan="3">
                  <a:txBody>
                    <a:bodyPr/>
                    <a:lstStyle/>
                    <a:p>
                      <a:pPr algn="ctr">
                        <a:spcAft>
                          <a:spcPts val="0"/>
                        </a:spcAft>
                      </a:pPr>
                      <a:endParaRPr lang="zh-CN" sz="1400" kern="100" dirty="0">
                        <a:effectLst/>
                        <a:latin typeface="Calibri" panose="020F0502020204030204" charset="0"/>
                        <a:ea typeface="宋体" panose="02010600030101010101" pitchFamily="2" charset="-122"/>
                        <a:cs typeface="Times New Roman" panose="02020603050405020304" pitchFamily="18" charset="0"/>
                      </a:endParaRPr>
                    </a:p>
                    <a:p>
                      <a:pPr algn="ctr">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安全警示标志</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施工现场需进行隔离。</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480170">
                <a:tc vMerge="1">
                  <a:txBody>
                    <a:bodyPr/>
                    <a:lstStyle/>
                    <a:p>
                      <a:endParaRPr lang="zh-CN"/>
                    </a:p>
                  </a:txBody>
                  <a:tcPr/>
                </a:tc>
                <a:tc>
                  <a:txBody>
                    <a:bodyPr/>
                    <a:lstStyle/>
                    <a:p>
                      <a:pPr algn="l">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在显著位置设置安全标志和警示标识，内容至少包括：严禁无关人员进入有限空间、作业场所危险因素、安全操作注意事项、急救措施，并应明确标识应急负责人及联系方式。</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40085">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夜间实施作业，应在作业区域周边显著位置设置警示灯</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360127">
                <a:tc rowSpan="6">
                  <a:txBody>
                    <a:bodyPr/>
                    <a:lstStyle/>
                    <a:p>
                      <a:pPr algn="ctr">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安全</a:t>
                      </a:r>
                      <a:endParaRPr lang="en-US" altLang="zh-CN" sz="1400" kern="0" dirty="0">
                        <a:effectLst/>
                        <a:latin typeface="Calibri" panose="020F0502020204030204" charset="0"/>
                        <a:ea typeface="微软雅黑" panose="020B0503020204020204" pitchFamily="34" charset="-122"/>
                        <a:cs typeface="宋体" panose="02010600030101010101" pitchFamily="2" charset="-122"/>
                      </a:endParaRPr>
                    </a:p>
                    <a:p>
                      <a:pPr algn="ctr">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操作</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作业人员班前不得喝酒，在禁止吸烟的区域不得吸烟，不应疲劳作业，不得在作业面上睡觉。</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40085">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“先通风，再检测、后作业”。严禁使用纯氧进行通风换气。</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360127">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进入有限空间作业前，检测有限空间可能存在的危险因素。未经检测或检测不合格严禁进入有限空间。</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181042">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实施检测时，检测人员应处于安全环境。</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40085">
                <a:tc vMerge="1">
                  <a:txBody>
                    <a:bodyPr/>
                    <a:lstStyle/>
                    <a:p>
                      <a:endParaRPr lang="zh-CN"/>
                    </a:p>
                  </a:txBody>
                  <a:tcPr/>
                </a:tc>
                <a:tc>
                  <a:txBody>
                    <a:bodyPr/>
                    <a:lstStyle/>
                    <a:p>
                      <a:pPr algn="l">
                        <a:spcAft>
                          <a:spcPts val="0"/>
                        </a:spcAft>
                      </a:pPr>
                      <a:r>
                        <a:rPr lang="zh-CN" sz="1400" kern="0">
                          <a:effectLst/>
                          <a:latin typeface="Calibri" panose="020F0502020204030204" charset="0"/>
                          <a:ea typeface="微软雅黑" panose="020B0503020204020204" pitchFamily="34" charset="-122"/>
                          <a:cs typeface="宋体" panose="02010600030101010101" pitchFamily="2" charset="-122"/>
                        </a:rPr>
                        <a:t>做好检测记录，包括检测时间、地点、气体种类和检测浓度等。</a:t>
                      </a:r>
                      <a:endParaRPr lang="zh-CN" sz="1400" kern="10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r h="181042">
                <a:tc vMerge="1">
                  <a:txBody>
                    <a:bodyPr/>
                    <a:lstStyle/>
                    <a:p>
                      <a:endParaRPr lang="zh-CN"/>
                    </a:p>
                  </a:txBody>
                  <a:tcPr/>
                </a:tc>
                <a:tc>
                  <a:txBody>
                    <a:bodyPr/>
                    <a:lstStyle/>
                    <a:p>
                      <a:pPr algn="l">
                        <a:spcAft>
                          <a:spcPts val="0"/>
                        </a:spcAft>
                      </a:pPr>
                      <a:r>
                        <a:rPr lang="zh-CN" sz="1400" kern="0" dirty="0">
                          <a:effectLst/>
                          <a:latin typeface="Calibri" panose="020F0502020204030204" charset="0"/>
                          <a:ea typeface="微软雅黑" panose="020B0503020204020204" pitchFamily="34" charset="-122"/>
                          <a:cs typeface="宋体" panose="02010600030101010101" pitchFamily="2" charset="-122"/>
                        </a:rPr>
                        <a:t>夜间作业需加装夜间示警照明设备；</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n-US" sz="1400" kern="0" dirty="0">
                          <a:effectLst/>
                          <a:latin typeface="微软雅黑" panose="020B0503020204020204" pitchFamily="34" charset="-122"/>
                          <a:ea typeface="宋体" panose="02010600030101010101" pitchFamily="2" charset="-122"/>
                          <a:cs typeface="宋体" panose="02010600030101010101" pitchFamily="2" charset="-122"/>
                        </a:rPr>
                        <a:t> </a:t>
                      </a:r>
                      <a:endParaRPr lang="zh-CN" sz="1400" kern="100" dirty="0">
                        <a:effectLst/>
                        <a:latin typeface="Calibri" panose="020F0502020204030204" charset="0"/>
                        <a:ea typeface="宋体" panose="02010600030101010101" pitchFamily="2" charset="-122"/>
                        <a:cs typeface="Times New Roman" panose="02020603050405020304" pitchFamily="18" charset="0"/>
                      </a:endParaRPr>
                    </a:p>
                  </a:txBody>
                  <a:tcPr marL="57254" marR="572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9"/>
                  </a:ext>
                </a:extLst>
              </a:tr>
            </a:tbl>
          </a:graphicData>
        </a:graphic>
      </p:graphicFrame>
      <p:sp>
        <p:nvSpPr>
          <p:cNvPr id="13" name="矩形 12"/>
          <p:cNvSpPr/>
          <p:nvPr/>
        </p:nvSpPr>
        <p:spPr>
          <a:xfrm>
            <a:off x="4354337" y="822993"/>
            <a:ext cx="4589967" cy="400110"/>
          </a:xfrm>
          <a:prstGeom prst="rect">
            <a:avLst/>
          </a:prstGeom>
        </p:spPr>
        <p:txBody>
          <a:bodyPr wrap="square">
            <a:spAutoFit/>
          </a:bodyPr>
          <a:lstStyle/>
          <a:p>
            <a:pPr algn="just">
              <a:spcAft>
                <a:spcPts val="0"/>
              </a:spcAft>
            </a:pPr>
            <a:r>
              <a:rPr lang="zh-CN" altLang="en-US" sz="2000" b="1" kern="100" dirty="0">
                <a:latin typeface="微软雅黑" panose="020B0503020204020204" pitchFamily="34" charset="-122"/>
                <a:ea typeface="微软雅黑" panose="020B0503020204020204" pitchFamily="34" charset="-122"/>
                <a:cs typeface="Times New Roman" panose="02020603050405020304" pitchFamily="18" charset="0"/>
              </a:rPr>
              <a:t>有限空间作业检查表（</a:t>
            </a:r>
            <a:r>
              <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rPr>
              <a:t>样表</a:t>
            </a:r>
            <a:r>
              <a:rPr lang="zh-CN" altLang="en-US" sz="2000" b="1" kern="100" dirty="0">
                <a:latin typeface="微软雅黑" panose="020B0503020204020204" pitchFamily="34" charset="-122"/>
                <a:ea typeface="微软雅黑" panose="020B0503020204020204" pitchFamily="34" charset="-122"/>
                <a:cs typeface="Times New Roman" panose="02020603050405020304" pitchFamily="18" charset="0"/>
              </a:rPr>
              <a:t>）</a:t>
            </a:r>
            <a:endParaRPr lang="zh-CN" altLang="zh-CN" sz="2000" b="1" kern="100" dirty="0">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4408" y="469509"/>
            <a:ext cx="2236510"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审批与检查</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2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300"/>
                                        <p:tgtEl>
                                          <p:spTgt spid="11"/>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圆角 21"/>
          <p:cNvSpPr/>
          <p:nvPr/>
        </p:nvSpPr>
        <p:spPr>
          <a:xfrm>
            <a:off x="645736" y="3723713"/>
            <a:ext cx="10589823" cy="1100533"/>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圆角 20"/>
          <p:cNvSpPr/>
          <p:nvPr/>
        </p:nvSpPr>
        <p:spPr>
          <a:xfrm>
            <a:off x="645736" y="1795523"/>
            <a:ext cx="10589823" cy="1063011"/>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5" name="矩形 14"/>
          <p:cNvSpPr/>
          <p:nvPr/>
        </p:nvSpPr>
        <p:spPr>
          <a:xfrm>
            <a:off x="1384408" y="469509"/>
            <a:ext cx="2236510"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审批与检查</a:t>
            </a:r>
          </a:p>
        </p:txBody>
      </p:sp>
      <p:sp>
        <p:nvSpPr>
          <p:cNvPr id="16" name="矩形 15"/>
          <p:cNvSpPr/>
          <p:nvPr/>
        </p:nvSpPr>
        <p:spPr>
          <a:xfrm>
            <a:off x="1010038" y="2124931"/>
            <a:ext cx="10290277" cy="507831"/>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zh-CN" dirty="0">
                <a:latin typeface="微软雅黑" panose="020B0503020204020204" pitchFamily="34" charset="-122"/>
                <a:ea typeface="微软雅黑" panose="020B0503020204020204" pitchFamily="34" charset="-122"/>
              </a:rPr>
              <a:t>一旦作业中断超过</a:t>
            </a:r>
            <a:r>
              <a:rPr lang="en-US" altLang="zh-CN" dirty="0">
                <a:latin typeface="微软雅黑" panose="020B0503020204020204" pitchFamily="34" charset="-122"/>
                <a:ea typeface="微软雅黑" panose="020B0503020204020204" pitchFamily="34" charset="-122"/>
              </a:rPr>
              <a:t>30</a:t>
            </a:r>
            <a:r>
              <a:rPr lang="zh-CN" altLang="zh-CN" dirty="0">
                <a:latin typeface="微软雅黑" panose="020B0503020204020204" pitchFamily="34" charset="-122"/>
                <a:ea typeface="微软雅黑" panose="020B0503020204020204" pitchFamily="34" charset="-122"/>
              </a:rPr>
              <a:t>分钟，再次进入有限空间作业前，必须重新通风、检测合格后方可进入</a:t>
            </a:r>
            <a:r>
              <a:rPr lang="zh-CN" altLang="en-US" dirty="0">
                <a:latin typeface="微软雅黑" panose="020B0503020204020204" pitchFamily="34" charset="-122"/>
                <a:ea typeface="微软雅黑" panose="020B0503020204020204" pitchFamily="34" charset="-122"/>
              </a:rPr>
              <a:t>。</a:t>
            </a:r>
          </a:p>
        </p:txBody>
      </p:sp>
      <p:sp>
        <p:nvSpPr>
          <p:cNvPr id="17" name="圆角矩形 15"/>
          <p:cNvSpPr/>
          <p:nvPr/>
        </p:nvSpPr>
        <p:spPr>
          <a:xfrm>
            <a:off x="4923446" y="1415658"/>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作业中断时</a:t>
            </a:r>
          </a:p>
        </p:txBody>
      </p:sp>
      <p:sp>
        <p:nvSpPr>
          <p:cNvPr id="18" name="圆角矩形 15"/>
          <p:cNvSpPr/>
          <p:nvPr/>
        </p:nvSpPr>
        <p:spPr>
          <a:xfrm>
            <a:off x="4923446" y="3375548"/>
            <a:ext cx="2034401" cy="583324"/>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kern="0"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作业结束后</a:t>
            </a:r>
          </a:p>
        </p:txBody>
      </p:sp>
      <p:sp>
        <p:nvSpPr>
          <p:cNvPr id="19" name="矩形 18"/>
          <p:cNvSpPr/>
          <p:nvPr/>
        </p:nvSpPr>
        <p:spPr>
          <a:xfrm>
            <a:off x="1010038" y="4116526"/>
            <a:ext cx="10290277" cy="458908"/>
          </a:xfrm>
          <a:prstGeom prst="rect">
            <a:avLst/>
          </a:prstGeom>
        </p:spPr>
        <p:txBody>
          <a:bodyPr wrap="square">
            <a:spAutoFit/>
          </a:bodyPr>
          <a:lstStyle/>
          <a:p>
            <a:pPr marL="285750" indent="-285750" algn="just">
              <a:lnSpc>
                <a:spcPct val="150000"/>
              </a:lnSpc>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rPr>
              <a:t>作业结束后，作业现场负责人、监护人员应当对作业现场进行清理，撤离作业人员。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300"/>
                                        <p:tgtEl>
                                          <p:spTgt spid="9"/>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2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300"/>
                                        <p:tgtEl>
                                          <p:spTgt spid="11"/>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p:cTn id="19" dur="300" fill="hold"/>
                                        <p:tgtEl>
                                          <p:spTgt spid="14"/>
                                        </p:tgtEl>
                                        <p:attrNameLst>
                                          <p:attrName>ppt_w</p:attrName>
                                        </p:attrNameLst>
                                      </p:cBhvr>
                                      <p:tavLst>
                                        <p:tav tm="0">
                                          <p:val>
                                            <p:fltVal val="0"/>
                                          </p:val>
                                        </p:tav>
                                        <p:tav tm="100000">
                                          <p:val>
                                            <p:strVal val="#ppt_w"/>
                                          </p:val>
                                        </p:tav>
                                      </p:tavLst>
                                    </p:anim>
                                    <p:anim calcmode="lin" valueType="num">
                                      <p:cBhvr>
                                        <p:cTn id="20" dur="300" fill="hold"/>
                                        <p:tgtEl>
                                          <p:spTgt spid="14"/>
                                        </p:tgtEl>
                                        <p:attrNameLst>
                                          <p:attrName>ppt_h</p:attrName>
                                        </p:attrNameLst>
                                      </p:cBhvr>
                                      <p:tavLst>
                                        <p:tav tm="0">
                                          <p:val>
                                            <p:fltVal val="0"/>
                                          </p:val>
                                        </p:tav>
                                        <p:tav tm="100000">
                                          <p:val>
                                            <p:strVal val="#ppt_h"/>
                                          </p:val>
                                        </p:tav>
                                      </p:tavLst>
                                    </p:anim>
                                    <p:anim calcmode="lin" valueType="num">
                                      <p:cBhvr>
                                        <p:cTn id="21" dur="300" fill="hold"/>
                                        <p:tgtEl>
                                          <p:spTgt spid="14"/>
                                        </p:tgtEl>
                                        <p:attrNameLst>
                                          <p:attrName>style.rotation</p:attrName>
                                        </p:attrNameLst>
                                      </p:cBhvr>
                                      <p:tavLst>
                                        <p:tav tm="0">
                                          <p:val>
                                            <p:fltVal val="90"/>
                                          </p:val>
                                        </p:tav>
                                        <p:tav tm="100000">
                                          <p:val>
                                            <p:fltVal val="0"/>
                                          </p:val>
                                        </p:tav>
                                      </p:tavLst>
                                    </p:anim>
                                    <p:animEffect transition="in" filter="fade">
                                      <p:cBhvr>
                                        <p:cTn id="22"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 name="组合 47"/>
          <p:cNvGrpSpPr/>
          <p:nvPr/>
        </p:nvGrpSpPr>
        <p:grpSpPr>
          <a:xfrm>
            <a:off x="1545934" y="1834782"/>
            <a:ext cx="1216041" cy="619258"/>
            <a:chOff x="2159496" y="1391204"/>
            <a:chExt cx="5460503" cy="590105"/>
          </a:xfrm>
        </p:grpSpPr>
        <p:sp>
          <p:nvSpPr>
            <p:cNvPr id="45" name="任意多边形 44"/>
            <p:cNvSpPr/>
            <p:nvPr/>
          </p:nvSpPr>
          <p:spPr>
            <a:xfrm>
              <a:off x="2159496" y="1391204"/>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46" name="任意多边形 45"/>
            <p:cNvSpPr/>
            <p:nvPr/>
          </p:nvSpPr>
          <p:spPr>
            <a:xfrm>
              <a:off x="2184896" y="1403904"/>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latin typeface="微软雅黑" panose="020B0503020204020204" pitchFamily="34" charset="-122"/>
                  <a:ea typeface="微软雅黑" panose="020B0503020204020204" pitchFamily="34" charset="-122"/>
                </a:rPr>
                <a:t>沟通复测</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44" name="任意多边形 43"/>
          <p:cNvSpPr/>
          <p:nvPr/>
        </p:nvSpPr>
        <p:spPr>
          <a:xfrm>
            <a:off x="686596" y="1878419"/>
            <a:ext cx="845648" cy="877338"/>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1</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35" name="组合 48"/>
          <p:cNvGrpSpPr/>
          <p:nvPr/>
        </p:nvGrpSpPr>
        <p:grpSpPr>
          <a:xfrm>
            <a:off x="1545934" y="2595725"/>
            <a:ext cx="1216041" cy="619258"/>
            <a:chOff x="2159496" y="2179391"/>
            <a:chExt cx="5460503" cy="590105"/>
          </a:xfrm>
        </p:grpSpPr>
        <p:sp>
          <p:nvSpPr>
            <p:cNvPr id="39" name="任意多边形 38"/>
            <p:cNvSpPr/>
            <p:nvPr/>
          </p:nvSpPr>
          <p:spPr>
            <a:xfrm>
              <a:off x="2159496" y="2179391"/>
              <a:ext cx="5460503" cy="5901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a:solidFill>
                  <a:srgbClr val="888888"/>
                </a:solidFill>
                <a:latin typeface="微软雅黑" panose="020B0503020204020204" pitchFamily="34" charset="-122"/>
                <a:ea typeface="微软雅黑" panose="020B0503020204020204" pitchFamily="34" charset="-122"/>
              </a:endParaRPr>
            </a:p>
            <a:p>
              <a:pPr lvl="1"/>
              <a:endParaRPr lang="zh-CN" altLang="en-US" sz="1600">
                <a:solidFill>
                  <a:srgbClr val="888888"/>
                </a:solidFill>
                <a:latin typeface="微软雅黑" panose="020B0503020204020204" pitchFamily="34" charset="-122"/>
                <a:ea typeface="微软雅黑" panose="020B0503020204020204" pitchFamily="34" charset="-122"/>
              </a:endParaRPr>
            </a:p>
          </p:txBody>
        </p:sp>
        <p:sp>
          <p:nvSpPr>
            <p:cNvPr id="40" name="任意多边形 39"/>
            <p:cNvSpPr/>
            <p:nvPr/>
          </p:nvSpPr>
          <p:spPr>
            <a:xfrm>
              <a:off x="2184896" y="2192091"/>
              <a:ext cx="5409703" cy="564705"/>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latin typeface="微软雅黑" panose="020B0503020204020204" pitchFamily="34" charset="-122"/>
                  <a:ea typeface="微软雅黑" panose="020B0503020204020204" pitchFamily="34" charset="-122"/>
                </a:rPr>
                <a:t>及时通知</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sp>
        <p:nvSpPr>
          <p:cNvPr id="38" name="任意多边形 37"/>
          <p:cNvSpPr/>
          <p:nvPr/>
        </p:nvSpPr>
        <p:spPr>
          <a:xfrm>
            <a:off x="686596" y="2639362"/>
            <a:ext cx="845648" cy="877338"/>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2</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nvGrpSpPr>
          <p:cNvPr id="29" name="组合 49"/>
          <p:cNvGrpSpPr/>
          <p:nvPr/>
        </p:nvGrpSpPr>
        <p:grpSpPr>
          <a:xfrm>
            <a:off x="1545934" y="3356668"/>
            <a:ext cx="1216041" cy="619257"/>
            <a:chOff x="2159496" y="2967579"/>
            <a:chExt cx="5460503" cy="590104"/>
          </a:xfrm>
        </p:grpSpPr>
        <p:sp>
          <p:nvSpPr>
            <p:cNvPr id="33" name="任意多边形 32"/>
            <p:cNvSpPr/>
            <p:nvPr/>
          </p:nvSpPr>
          <p:spPr>
            <a:xfrm>
              <a:off x="2159496" y="2967579"/>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34" name="任意多边形 33"/>
            <p:cNvSpPr/>
            <p:nvPr/>
          </p:nvSpPr>
          <p:spPr>
            <a:xfrm>
              <a:off x="2184896" y="2980279"/>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latin typeface="微软雅黑" panose="020B0503020204020204" pitchFamily="34" charset="-122"/>
                  <a:ea typeface="微软雅黑" panose="020B0503020204020204" pitchFamily="34" charset="-122"/>
                </a:rPr>
                <a:t>请求支援</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grpSp>
        <p:nvGrpSpPr>
          <p:cNvPr id="30" name="组合 54"/>
          <p:cNvGrpSpPr/>
          <p:nvPr/>
        </p:nvGrpSpPr>
        <p:grpSpPr>
          <a:xfrm>
            <a:off x="652847" y="3356480"/>
            <a:ext cx="889119" cy="947241"/>
            <a:chOff x="1523998" y="1398178"/>
            <a:chExt cx="1039020" cy="1484313"/>
          </a:xfrm>
        </p:grpSpPr>
        <p:sp>
          <p:nvSpPr>
            <p:cNvPr id="31" name="任意多边形 30"/>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32" name="任意多边形 31"/>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3</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23" name="组合 50"/>
          <p:cNvGrpSpPr/>
          <p:nvPr/>
        </p:nvGrpSpPr>
        <p:grpSpPr>
          <a:xfrm>
            <a:off x="1545934" y="4117611"/>
            <a:ext cx="1216041" cy="619257"/>
            <a:chOff x="2159496" y="3755765"/>
            <a:chExt cx="5460503" cy="590104"/>
          </a:xfrm>
        </p:grpSpPr>
        <p:sp>
          <p:nvSpPr>
            <p:cNvPr id="27" name="任意多边形 26"/>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28" name="任意多边形 27"/>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algn="ctr"/>
              <a:r>
                <a:rPr lang="zh-CN" altLang="zh-CN" b="1" dirty="0">
                  <a:latin typeface="微软雅黑" panose="020B0503020204020204" pitchFamily="34" charset="-122"/>
                  <a:ea typeface="微软雅黑" panose="020B0503020204020204" pitchFamily="34" charset="-122"/>
                </a:rPr>
                <a:t>组织救援</a:t>
              </a:r>
            </a:p>
          </p:txBody>
        </p:sp>
      </p:grpSp>
      <p:grpSp>
        <p:nvGrpSpPr>
          <p:cNvPr id="24" name="组合 57"/>
          <p:cNvGrpSpPr/>
          <p:nvPr/>
        </p:nvGrpSpPr>
        <p:grpSpPr>
          <a:xfrm>
            <a:off x="652847" y="4117423"/>
            <a:ext cx="889119" cy="947241"/>
            <a:chOff x="1523998" y="1398178"/>
            <a:chExt cx="1039020" cy="1484313"/>
          </a:xfrm>
        </p:grpSpPr>
        <p:sp>
          <p:nvSpPr>
            <p:cNvPr id="25" name="任意多边形 24"/>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6" name="任意多边形 25"/>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4</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7" name="组合 70"/>
          <p:cNvGrpSpPr/>
          <p:nvPr/>
        </p:nvGrpSpPr>
        <p:grpSpPr>
          <a:xfrm>
            <a:off x="1545934" y="4878553"/>
            <a:ext cx="1216041" cy="619257"/>
            <a:chOff x="2159496" y="3755765"/>
            <a:chExt cx="5460503" cy="590104"/>
          </a:xfrm>
        </p:grpSpPr>
        <p:sp>
          <p:nvSpPr>
            <p:cNvPr id="21" name="任意多边形 20"/>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22" name="任意多边形 21"/>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latin typeface="微软雅黑" panose="020B0503020204020204" pitchFamily="34" charset="-122"/>
                  <a:ea typeface="微软雅黑" panose="020B0503020204020204" pitchFamily="34" charset="-122"/>
                </a:rPr>
                <a:t>封锁场地</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grpSp>
        <p:nvGrpSpPr>
          <p:cNvPr id="18" name="组合 60"/>
          <p:cNvGrpSpPr/>
          <p:nvPr/>
        </p:nvGrpSpPr>
        <p:grpSpPr>
          <a:xfrm>
            <a:off x="652847" y="4878363"/>
            <a:ext cx="889119" cy="947241"/>
            <a:chOff x="1523998" y="1398178"/>
            <a:chExt cx="1039020" cy="1484313"/>
          </a:xfrm>
        </p:grpSpPr>
        <p:sp>
          <p:nvSpPr>
            <p:cNvPr id="19" name="任意多边形 18"/>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20" name="任意多边形 19"/>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5</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grpSp>
        <p:nvGrpSpPr>
          <p:cNvPr id="11" name="组合 70"/>
          <p:cNvGrpSpPr/>
          <p:nvPr/>
        </p:nvGrpSpPr>
        <p:grpSpPr>
          <a:xfrm>
            <a:off x="1545934" y="5639495"/>
            <a:ext cx="1216041" cy="619257"/>
            <a:chOff x="2159496" y="3755765"/>
            <a:chExt cx="5460503" cy="590104"/>
          </a:xfrm>
        </p:grpSpPr>
        <p:sp>
          <p:nvSpPr>
            <p:cNvPr id="15" name="任意多边形 14"/>
            <p:cNvSpPr/>
            <p:nvPr/>
          </p:nvSpPr>
          <p:spPr>
            <a:xfrm>
              <a:off x="2159496" y="3755765"/>
              <a:ext cx="5460503" cy="5901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a:gsLst>
                <a:gs pos="100000">
                  <a:srgbClr val="FFFFFF"/>
                </a:gs>
                <a:gs pos="51657">
                  <a:srgbClr val="F0F0F0"/>
                </a:gs>
                <a:gs pos="0">
                  <a:srgbClr val="FFFFFF"/>
                </a:gs>
              </a:gsLst>
              <a:lin ang="5400000" scaled="1"/>
            </a:gradFill>
            <a:ln w="9525">
              <a:solidFill>
                <a:srgbClr val="DDDDDD"/>
              </a:solidFill>
              <a:round/>
            </a:ln>
            <a:effectLst>
              <a:outerShdw blurRad="63500" sx="101000" sy="101000" algn="ctr" rotWithShape="0">
                <a:prstClr val="black">
                  <a:alpha val="8000"/>
                </a:prstClr>
              </a:outerShdw>
            </a:effectLst>
          </p:spPr>
          <p:txBody>
            <a:bodyPr wrap="none" anchor="ctr"/>
            <a:lstStyle/>
            <a:p>
              <a:pPr lvl="1"/>
              <a:endParaRPr lang="zh-CN" altLang="en-US" sz="1600" dirty="0">
                <a:solidFill>
                  <a:srgbClr val="888888"/>
                </a:solidFill>
                <a:latin typeface="微软雅黑" panose="020B0503020204020204" pitchFamily="34" charset="-122"/>
                <a:ea typeface="微软雅黑" panose="020B0503020204020204" pitchFamily="34" charset="-122"/>
              </a:endParaRPr>
            </a:p>
          </p:txBody>
        </p:sp>
        <p:sp>
          <p:nvSpPr>
            <p:cNvPr id="16" name="任意多边形 15"/>
            <p:cNvSpPr/>
            <p:nvPr/>
          </p:nvSpPr>
          <p:spPr>
            <a:xfrm>
              <a:off x="2184896" y="3768465"/>
              <a:ext cx="5409703" cy="564704"/>
            </a:xfrm>
            <a:custGeom>
              <a:avLst/>
              <a:gdLst>
                <a:gd name="connsiteX0" fmla="*/ 98352 w 590103"/>
                <a:gd name="connsiteY0" fmla="*/ 0 h 5460503"/>
                <a:gd name="connsiteX1" fmla="*/ 491751 w 590103"/>
                <a:gd name="connsiteY1" fmla="*/ 0 h 5460503"/>
                <a:gd name="connsiteX2" fmla="*/ 590103 w 590103"/>
                <a:gd name="connsiteY2" fmla="*/ 98352 h 5460503"/>
                <a:gd name="connsiteX3" fmla="*/ 590103 w 590103"/>
                <a:gd name="connsiteY3" fmla="*/ 5460503 h 5460503"/>
                <a:gd name="connsiteX4" fmla="*/ 590103 w 590103"/>
                <a:gd name="connsiteY4" fmla="*/ 5460503 h 5460503"/>
                <a:gd name="connsiteX5" fmla="*/ 0 w 590103"/>
                <a:gd name="connsiteY5" fmla="*/ 5460503 h 5460503"/>
                <a:gd name="connsiteX6" fmla="*/ 0 w 590103"/>
                <a:gd name="connsiteY6" fmla="*/ 5460503 h 5460503"/>
                <a:gd name="connsiteX7" fmla="*/ 0 w 590103"/>
                <a:gd name="connsiteY7" fmla="*/ 98352 h 5460503"/>
                <a:gd name="connsiteX8" fmla="*/ 98352 w 590103"/>
                <a:gd name="connsiteY8" fmla="*/ 0 h 54605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0103" h="5460503">
                  <a:moveTo>
                    <a:pt x="590103" y="910101"/>
                  </a:moveTo>
                  <a:lnTo>
                    <a:pt x="590103" y="4550402"/>
                  </a:lnTo>
                  <a:cubicBezTo>
                    <a:pt x="590103" y="5053032"/>
                    <a:pt x="585344" y="5460498"/>
                    <a:pt x="579474" y="5460498"/>
                  </a:cubicBezTo>
                  <a:lnTo>
                    <a:pt x="0" y="5460498"/>
                  </a:lnTo>
                  <a:lnTo>
                    <a:pt x="0" y="5460498"/>
                  </a:lnTo>
                  <a:lnTo>
                    <a:pt x="0" y="5"/>
                  </a:lnTo>
                  <a:lnTo>
                    <a:pt x="0" y="5"/>
                  </a:lnTo>
                  <a:lnTo>
                    <a:pt x="579474" y="5"/>
                  </a:lnTo>
                  <a:cubicBezTo>
                    <a:pt x="585344" y="5"/>
                    <a:pt x="590103" y="407471"/>
                    <a:pt x="590103" y="910101"/>
                  </a:cubicBezTo>
                  <a:close/>
                </a:path>
              </a:pathLst>
            </a:custGeom>
            <a:gradFill rotWithShape="1">
              <a:gsLst>
                <a:gs pos="98000">
                  <a:srgbClr val="F9F9F9"/>
                </a:gs>
                <a:gs pos="100000">
                  <a:srgbClr val="FFFFFF"/>
                </a:gs>
                <a:gs pos="51657">
                  <a:srgbClr val="E8E8E8"/>
                </a:gs>
                <a:gs pos="50000">
                  <a:srgbClr val="ECECEC"/>
                </a:gs>
                <a:gs pos="8000">
                  <a:srgbClr val="F8F8F8"/>
                </a:gs>
              </a:gsLst>
              <a:lin ang="5400000" scaled="1"/>
            </a:gradFill>
            <a:ln w="9525">
              <a:noFill/>
              <a:round/>
            </a:ln>
          </p:spPr>
          <p:txBody>
            <a:bodyPr wrap="none" anchor="ctr"/>
            <a:lstStyle/>
            <a:p>
              <a:pPr lvl="0" algn="ctr">
                <a:lnSpc>
                  <a:spcPct val="150000"/>
                </a:lnSpc>
                <a:defRPr/>
              </a:pPr>
              <a:r>
                <a:rPr lang="zh-CN" altLang="zh-CN" b="1" dirty="0">
                  <a:latin typeface="微软雅黑" panose="020B0503020204020204" pitchFamily="34" charset="-122"/>
                  <a:ea typeface="微软雅黑" panose="020B0503020204020204" pitchFamily="34" charset="-122"/>
                </a:rPr>
                <a:t>救援完成</a:t>
              </a:r>
              <a:endParaRPr lang="zh-CN" altLang="en-US" kern="0" dirty="0">
                <a:solidFill>
                  <a:srgbClr val="646464"/>
                </a:solidFill>
                <a:latin typeface="微软雅黑" panose="020B0503020204020204" pitchFamily="34" charset="-122"/>
                <a:ea typeface="微软雅黑" panose="020B0503020204020204" pitchFamily="34" charset="-122"/>
              </a:endParaRPr>
            </a:p>
          </p:txBody>
        </p:sp>
      </p:grpSp>
      <p:grpSp>
        <p:nvGrpSpPr>
          <p:cNvPr id="12" name="组合 60"/>
          <p:cNvGrpSpPr/>
          <p:nvPr/>
        </p:nvGrpSpPr>
        <p:grpSpPr>
          <a:xfrm>
            <a:off x="652847" y="5639307"/>
            <a:ext cx="889119" cy="947241"/>
            <a:chOff x="1523998" y="1398178"/>
            <a:chExt cx="1039020" cy="1484313"/>
          </a:xfrm>
        </p:grpSpPr>
        <p:sp>
          <p:nvSpPr>
            <p:cNvPr id="13" name="任意多边形 12"/>
            <p:cNvSpPr/>
            <p:nvPr/>
          </p:nvSpPr>
          <p:spPr>
            <a:xfrm>
              <a:off x="1523998" y="1398178"/>
              <a:ext cx="1039020" cy="1484313"/>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sp>
          <p:nvSpPr>
            <p:cNvPr id="14" name="任意多边形 13"/>
            <p:cNvSpPr/>
            <p:nvPr/>
          </p:nvSpPr>
          <p:spPr>
            <a:xfrm>
              <a:off x="1549398" y="1466850"/>
              <a:ext cx="988220" cy="1374776"/>
            </a:xfrm>
            <a:custGeom>
              <a:avLst/>
              <a:gdLst>
                <a:gd name="connsiteX0" fmla="*/ 0 w 1484312"/>
                <a:gd name="connsiteY0" fmla="*/ 0 h 1039018"/>
                <a:gd name="connsiteX1" fmla="*/ 964803 w 1484312"/>
                <a:gd name="connsiteY1" fmla="*/ 0 h 1039018"/>
                <a:gd name="connsiteX2" fmla="*/ 1484312 w 1484312"/>
                <a:gd name="connsiteY2" fmla="*/ 519509 h 1039018"/>
                <a:gd name="connsiteX3" fmla="*/ 964803 w 1484312"/>
                <a:gd name="connsiteY3" fmla="*/ 1039018 h 1039018"/>
                <a:gd name="connsiteX4" fmla="*/ 0 w 1484312"/>
                <a:gd name="connsiteY4" fmla="*/ 1039018 h 1039018"/>
                <a:gd name="connsiteX5" fmla="*/ 519509 w 1484312"/>
                <a:gd name="connsiteY5" fmla="*/ 519509 h 1039018"/>
                <a:gd name="connsiteX6" fmla="*/ 0 w 1484312"/>
                <a:gd name="connsiteY6" fmla="*/ 0 h 10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4312" h="1039018">
                  <a:moveTo>
                    <a:pt x="1484312" y="0"/>
                  </a:moveTo>
                  <a:lnTo>
                    <a:pt x="1484312" y="675362"/>
                  </a:lnTo>
                  <a:lnTo>
                    <a:pt x="742156" y="1039018"/>
                  </a:lnTo>
                  <a:lnTo>
                    <a:pt x="0" y="675362"/>
                  </a:lnTo>
                  <a:lnTo>
                    <a:pt x="0" y="0"/>
                  </a:lnTo>
                  <a:lnTo>
                    <a:pt x="742156" y="363656"/>
                  </a:lnTo>
                  <a:lnTo>
                    <a:pt x="1484312" y="0"/>
                  </a:lnTo>
                  <a:close/>
                </a:path>
              </a:pathLst>
            </a:custGeom>
            <a:solidFill>
              <a:schemeClr val="accent2"/>
            </a:solidFill>
            <a:ln w="9525">
              <a:noFill/>
              <a:round/>
            </a:ln>
            <a:effectLst/>
          </p:spPr>
          <p:txBody>
            <a:bodyPr tIns="180000" anchor="ctr"/>
            <a:lstStyle/>
            <a:p>
              <a:pPr algn="ctr"/>
              <a:r>
                <a:rPr lang="en-US" altLang="zh-CN"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rPr>
                <a:t>6</a:t>
              </a:r>
              <a:endParaRPr lang="zh-CN" altLang="en-US" sz="2800" kern="0" dirty="0">
                <a:solidFill>
                  <a:srgbClr val="FFFFFF"/>
                </a:solidFill>
                <a:latin typeface="Impact" panose="020B0806030902050204" pitchFamily="34" charset="0"/>
                <a:ea typeface="微软雅黑" panose="020B0503020204020204" pitchFamily="34" charset="-122"/>
                <a:cs typeface="Arial" panose="020B0604020202020204" pitchFamily="34" charset="0"/>
              </a:endParaRPr>
            </a:p>
          </p:txBody>
        </p:sp>
      </p:grpSp>
      <p:sp>
        <p:nvSpPr>
          <p:cNvPr id="2" name="矩形 1"/>
          <p:cNvSpPr/>
          <p:nvPr/>
        </p:nvSpPr>
        <p:spPr>
          <a:xfrm>
            <a:off x="642573" y="911452"/>
            <a:ext cx="11157512" cy="923330"/>
          </a:xfrm>
          <a:prstGeom prst="rect">
            <a:avLst/>
          </a:prstGeom>
        </p:spPr>
        <p:txBody>
          <a:bodyPr wrap="square">
            <a:spAutoFit/>
          </a:bodyPr>
          <a:lstStyle/>
          <a:p>
            <a:pPr algn="just">
              <a:lnSpc>
                <a:spcPct val="150000"/>
              </a:lnSpc>
              <a:spcBef>
                <a:spcPts val="940"/>
              </a:spcBef>
              <a:spcAft>
                <a:spcPts val="625"/>
              </a:spcAft>
            </a:pPr>
            <a:r>
              <a:rPr lang="en-US" altLang="zh-CN" kern="0" dirty="0">
                <a:solidFill>
                  <a:srgbClr val="3E3E3E"/>
                </a:solidFill>
                <a:latin typeface="Calibri" panose="020F0502020204030204" charset="0"/>
                <a:ea typeface="微软雅黑" panose="020B0503020204020204" pitchFamily="34" charset="-122"/>
                <a:cs typeface="宋体" panose="02010600030101010101" pitchFamily="2" charset="-122"/>
              </a:rPr>
              <a:t>         </a:t>
            </a:r>
            <a:r>
              <a:rPr lang="zh-CN" altLang="zh-CN" kern="0" dirty="0">
                <a:solidFill>
                  <a:srgbClr val="3E3E3E"/>
                </a:solidFill>
                <a:latin typeface="Calibri" panose="020F0502020204030204" charset="0"/>
                <a:ea typeface="微软雅黑" panose="020B0503020204020204" pitchFamily="34" charset="-122"/>
                <a:cs typeface="宋体" panose="02010600030101010101" pitchFamily="2" charset="-122"/>
              </a:rPr>
              <a:t>进行有限空间作业的施工人员发生中毒、窒息等危险后，外部监护人应按照有限空间作业应急预案展开救援，切忌前赴后继式施救。</a:t>
            </a:r>
            <a:endParaRPr lang="zh-CN" altLang="zh-CN" sz="2000" kern="100" dirty="0">
              <a:latin typeface="Calibri" panose="020F0502020204030204" charset="0"/>
              <a:cs typeface="Times New Roman" panose="02020603050405020304" pitchFamily="18" charset="0"/>
            </a:endParaRPr>
          </a:p>
        </p:txBody>
      </p:sp>
      <p:sp>
        <p:nvSpPr>
          <p:cNvPr id="47" name="矩形 46"/>
          <p:cNvSpPr/>
          <p:nvPr/>
        </p:nvSpPr>
        <p:spPr>
          <a:xfrm>
            <a:off x="2756319" y="5865097"/>
            <a:ext cx="9043766" cy="307458"/>
          </a:xfrm>
          <a:prstGeom prst="rect">
            <a:avLst/>
          </a:prstGeom>
        </p:spPr>
        <p:txBody>
          <a:bodyPr wrap="square">
            <a:spAutoFit/>
          </a:bodyPr>
          <a:lstStyle/>
          <a:p>
            <a:pPr>
              <a:lnSpc>
                <a:spcPts val="1605"/>
              </a:lnSpc>
              <a:spcAft>
                <a:spcPts val="0"/>
              </a:spcAft>
            </a:pPr>
            <a:r>
              <a:rPr lang="zh-CN" altLang="zh-CN" kern="0" dirty="0">
                <a:solidFill>
                  <a:srgbClr val="3E3E3E"/>
                </a:solidFill>
                <a:latin typeface="Calibri" panose="020F0502020204030204" charset="0"/>
                <a:ea typeface="微软雅黑" panose="020B0503020204020204" pitchFamily="34" charset="-122"/>
                <a:cs typeface="宋体" panose="02010600030101010101" pitchFamily="2" charset="-122"/>
              </a:rPr>
              <a:t>监护人及属地安监人员成功救出被困施工人员，由等候旁边的急救车将其送往附近医院。</a:t>
            </a:r>
            <a:endParaRPr lang="zh-CN" altLang="zh-CN" sz="2000" kern="100" dirty="0">
              <a:latin typeface="Calibri" panose="020F0502020204030204" charset="0"/>
              <a:cs typeface="Times New Roman" panose="02020603050405020304" pitchFamily="18" charset="0"/>
            </a:endParaRPr>
          </a:p>
        </p:txBody>
      </p:sp>
      <p:sp>
        <p:nvSpPr>
          <p:cNvPr id="48" name="矩形 47"/>
          <p:cNvSpPr/>
          <p:nvPr/>
        </p:nvSpPr>
        <p:spPr>
          <a:xfrm>
            <a:off x="2775733" y="5095487"/>
            <a:ext cx="9024352" cy="297517"/>
          </a:xfrm>
          <a:prstGeom prst="rect">
            <a:avLst/>
          </a:prstGeom>
        </p:spPr>
        <p:txBody>
          <a:bodyPr wrap="square">
            <a:spAutoFit/>
          </a:bodyPr>
          <a:lstStyle/>
          <a:p>
            <a:pPr>
              <a:lnSpc>
                <a:spcPts val="1605"/>
              </a:lnSpc>
              <a:spcAft>
                <a:spcPts val="0"/>
              </a:spcAft>
            </a:pPr>
            <a:r>
              <a:rPr lang="zh-CN" altLang="zh-CN" kern="0" dirty="0">
                <a:solidFill>
                  <a:srgbClr val="3E3E3E"/>
                </a:solidFill>
                <a:latin typeface="Calibri" panose="020F0502020204030204" charset="0"/>
                <a:ea typeface="微软雅黑" panose="020B0503020204020204" pitchFamily="34" charset="-122"/>
                <a:cs typeface="宋体" panose="02010600030101010101" pitchFamily="2" charset="-122"/>
              </a:rPr>
              <a:t>属地安监人员对施工现场实行封锁，防止其他人员无故进入影响救援工作。</a:t>
            </a:r>
            <a:endParaRPr lang="zh-CN" altLang="zh-CN" sz="2000" kern="100" dirty="0">
              <a:latin typeface="Calibri" panose="020F0502020204030204" charset="0"/>
              <a:cs typeface="Times New Roman" panose="02020603050405020304" pitchFamily="18" charset="0"/>
            </a:endParaRPr>
          </a:p>
        </p:txBody>
      </p:sp>
      <p:sp>
        <p:nvSpPr>
          <p:cNvPr id="49" name="矩形 48"/>
          <p:cNvSpPr/>
          <p:nvPr/>
        </p:nvSpPr>
        <p:spPr>
          <a:xfrm>
            <a:off x="2775733" y="3987718"/>
            <a:ext cx="9024352" cy="923330"/>
          </a:xfrm>
          <a:prstGeom prst="rect">
            <a:avLst/>
          </a:prstGeom>
        </p:spPr>
        <p:txBody>
          <a:bodyPr wrap="square">
            <a:spAutoFit/>
          </a:bodyPr>
          <a:lstStyle/>
          <a:p>
            <a:pPr algn="just"/>
            <a:r>
              <a:rPr lang="zh-CN" altLang="en-US" dirty="0">
                <a:latin typeface="微软雅黑" panose="020B0503020204020204" pitchFamily="34" charset="-122"/>
                <a:ea typeface="微软雅黑" panose="020B0503020204020204" pitchFamily="34" charset="-122"/>
              </a:rPr>
              <a:t>外部监护人迅速将外部准备好的防护设施穿戴整齐先行实施救援。若施工人员仍有意识，监护人员可在外部直接传递通气式呼吸器面罩，使其自救；若施工人员已失去意识，监护人带面罩进入作业空间进行救援。</a:t>
            </a:r>
          </a:p>
        </p:txBody>
      </p:sp>
      <p:sp>
        <p:nvSpPr>
          <p:cNvPr id="50" name="矩形 49"/>
          <p:cNvSpPr/>
          <p:nvPr/>
        </p:nvSpPr>
        <p:spPr>
          <a:xfrm>
            <a:off x="2756319" y="3557249"/>
            <a:ext cx="8366589" cy="305853"/>
          </a:xfrm>
          <a:prstGeom prst="rect">
            <a:avLst/>
          </a:prstGeom>
        </p:spPr>
        <p:txBody>
          <a:bodyPr wrap="square">
            <a:spAutoFit/>
          </a:bodyPr>
          <a:lstStyle/>
          <a:p>
            <a:pPr algn="just">
              <a:lnSpc>
                <a:spcPts val="1605"/>
              </a:lnSpc>
              <a:spcAft>
                <a:spcPts val="0"/>
              </a:spcAft>
            </a:pPr>
            <a:r>
              <a:rPr lang="zh-CN" altLang="zh-CN" kern="0" dirty="0">
                <a:solidFill>
                  <a:srgbClr val="3E3E3E"/>
                </a:solidFill>
                <a:latin typeface="Calibri" panose="020F0502020204030204" charset="0"/>
                <a:ea typeface="微软雅黑" panose="020B0503020204020204" pitchFamily="34" charset="-122"/>
                <a:cs typeface="宋体" panose="02010600030101010101" pitchFamily="2" charset="-122"/>
              </a:rPr>
              <a:t>监护人接到呼救信号后，及时发出警报，通过对讲机向属地安监人员请求支援。</a:t>
            </a:r>
            <a:endParaRPr lang="zh-CN" altLang="zh-CN" sz="2000" kern="100" dirty="0">
              <a:latin typeface="Calibri" panose="020F0502020204030204" charset="0"/>
              <a:cs typeface="Times New Roman" panose="02020603050405020304" pitchFamily="18" charset="0"/>
            </a:endParaRPr>
          </a:p>
        </p:txBody>
      </p:sp>
      <p:sp>
        <p:nvSpPr>
          <p:cNvPr id="51" name="矩形 50"/>
          <p:cNvSpPr/>
          <p:nvPr/>
        </p:nvSpPr>
        <p:spPr>
          <a:xfrm>
            <a:off x="2775665" y="2631154"/>
            <a:ext cx="9024420" cy="646331"/>
          </a:xfrm>
          <a:prstGeom prst="rect">
            <a:avLst/>
          </a:prstGeom>
        </p:spPr>
        <p:txBody>
          <a:bodyPr wrap="square">
            <a:spAutoFit/>
          </a:bodyPr>
          <a:lstStyle/>
          <a:p>
            <a:pPr algn="just">
              <a:spcAft>
                <a:spcPts val="0"/>
              </a:spcAft>
            </a:pPr>
            <a:r>
              <a:rPr lang="zh-CN" altLang="zh-CN" kern="0" dirty="0">
                <a:solidFill>
                  <a:srgbClr val="3E3E3E"/>
                </a:solidFill>
                <a:latin typeface="Calibri" panose="020F0502020204030204" charset="0"/>
                <a:ea typeface="微软雅黑" panose="020B0503020204020204" pitchFamily="34" charset="-122"/>
                <a:cs typeface="宋体" panose="02010600030101010101" pitchFamily="2" charset="-122"/>
              </a:rPr>
              <a:t>作业空间内施工人员发生中毒、窒息等危险，在有意识的情况下，自行及时通知外部监护人，或者外部监护人按时进行沟通复测，及时发现事故。</a:t>
            </a:r>
            <a:endParaRPr lang="zh-CN" altLang="zh-CN" sz="2000" kern="100" dirty="0">
              <a:latin typeface="Calibri" panose="020F0502020204030204" charset="0"/>
              <a:cs typeface="Times New Roman" panose="02020603050405020304" pitchFamily="18" charset="0"/>
            </a:endParaRPr>
          </a:p>
        </p:txBody>
      </p:sp>
      <p:sp>
        <p:nvSpPr>
          <p:cNvPr id="52" name="矩形 51"/>
          <p:cNvSpPr/>
          <p:nvPr/>
        </p:nvSpPr>
        <p:spPr>
          <a:xfrm>
            <a:off x="2775665" y="1833912"/>
            <a:ext cx="9024420" cy="646331"/>
          </a:xfrm>
          <a:prstGeom prst="rect">
            <a:avLst/>
          </a:prstGeom>
        </p:spPr>
        <p:txBody>
          <a:bodyPr wrap="square">
            <a:spAutoFit/>
          </a:bodyPr>
          <a:lstStyle/>
          <a:p>
            <a:pPr algn="just">
              <a:spcAft>
                <a:spcPts val="0"/>
              </a:spcAft>
            </a:pPr>
            <a:r>
              <a:rPr lang="zh-CN" altLang="zh-CN" kern="0" dirty="0">
                <a:solidFill>
                  <a:srgbClr val="3E3E3E"/>
                </a:solidFill>
                <a:latin typeface="Calibri" panose="020F0502020204030204" charset="0"/>
                <a:ea typeface="微软雅黑" panose="020B0503020204020204" pitchFamily="34" charset="-122"/>
                <a:cs typeface="宋体" panose="02010600030101010101" pitchFamily="2" charset="-122"/>
              </a:rPr>
              <a:t>施工过程中，外部监护人严格执行每隔十五分钟与施工人员沟通一次，每隔两个小时对施工空间内的空气进行复测。</a:t>
            </a:r>
            <a:endParaRPr lang="zh-CN" altLang="zh-CN" sz="2000" kern="100" dirty="0">
              <a:latin typeface="Calibri" panose="020F0502020204030204" charset="0"/>
              <a:cs typeface="Times New Roman" panose="02020603050405020304" pitchFamily="18" charset="0"/>
            </a:endParaRPr>
          </a:p>
        </p:txBody>
      </p:sp>
      <p:sp>
        <p:nvSpPr>
          <p:cNvPr id="53"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6"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矩形 58"/>
          <p:cNvSpPr/>
          <p:nvPr/>
        </p:nvSpPr>
        <p:spPr>
          <a:xfrm>
            <a:off x="1558062" y="469509"/>
            <a:ext cx="1826141"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施救程序</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wipe(left)">
                                      <p:cBhvr>
                                        <p:cTn id="7" dur="300"/>
                                        <p:tgtEl>
                                          <p:spTgt spid="5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6"/>
                                        </p:tgtEl>
                                        <p:attrNameLst>
                                          <p:attrName>style.visibility</p:attrName>
                                        </p:attrNameLst>
                                      </p:cBhvr>
                                      <p:to>
                                        <p:strVal val="visible"/>
                                      </p:to>
                                    </p:set>
                                    <p:animEffect transition="in" filter="wipe(down)">
                                      <p:cBhvr>
                                        <p:cTn id="11" dur="200"/>
                                        <p:tgtEl>
                                          <p:spTgt spid="5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7"/>
                                        </p:tgtEl>
                                        <p:attrNameLst>
                                          <p:attrName>style.visibility</p:attrName>
                                        </p:attrNameLst>
                                      </p:cBhvr>
                                      <p:to>
                                        <p:strVal val="visible"/>
                                      </p:to>
                                    </p:set>
                                    <p:animEffect transition="in" filter="wipe(left)">
                                      <p:cBhvr>
                                        <p:cTn id="15" dur="300"/>
                                        <p:tgtEl>
                                          <p:spTgt spid="57"/>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58"/>
                                        </p:tgtEl>
                                        <p:attrNameLst>
                                          <p:attrName>style.visibility</p:attrName>
                                        </p:attrNameLst>
                                      </p:cBhvr>
                                      <p:to>
                                        <p:strVal val="visible"/>
                                      </p:to>
                                    </p:set>
                                    <p:anim calcmode="lin" valueType="num">
                                      <p:cBhvr>
                                        <p:cTn id="19" dur="300" fill="hold"/>
                                        <p:tgtEl>
                                          <p:spTgt spid="58"/>
                                        </p:tgtEl>
                                        <p:attrNameLst>
                                          <p:attrName>ppt_w</p:attrName>
                                        </p:attrNameLst>
                                      </p:cBhvr>
                                      <p:tavLst>
                                        <p:tav tm="0">
                                          <p:val>
                                            <p:fltVal val="0"/>
                                          </p:val>
                                        </p:tav>
                                        <p:tav tm="100000">
                                          <p:val>
                                            <p:strVal val="#ppt_w"/>
                                          </p:val>
                                        </p:tav>
                                      </p:tavLst>
                                    </p:anim>
                                    <p:anim calcmode="lin" valueType="num">
                                      <p:cBhvr>
                                        <p:cTn id="20" dur="300" fill="hold"/>
                                        <p:tgtEl>
                                          <p:spTgt spid="58"/>
                                        </p:tgtEl>
                                        <p:attrNameLst>
                                          <p:attrName>ppt_h</p:attrName>
                                        </p:attrNameLst>
                                      </p:cBhvr>
                                      <p:tavLst>
                                        <p:tav tm="0">
                                          <p:val>
                                            <p:fltVal val="0"/>
                                          </p:val>
                                        </p:tav>
                                        <p:tav tm="100000">
                                          <p:val>
                                            <p:strVal val="#ppt_h"/>
                                          </p:val>
                                        </p:tav>
                                      </p:tavLst>
                                    </p:anim>
                                    <p:anim calcmode="lin" valueType="num">
                                      <p:cBhvr>
                                        <p:cTn id="21" dur="300" fill="hold"/>
                                        <p:tgtEl>
                                          <p:spTgt spid="58"/>
                                        </p:tgtEl>
                                        <p:attrNameLst>
                                          <p:attrName>style.rotation</p:attrName>
                                        </p:attrNameLst>
                                      </p:cBhvr>
                                      <p:tavLst>
                                        <p:tav tm="0">
                                          <p:val>
                                            <p:fltVal val="90"/>
                                          </p:val>
                                        </p:tav>
                                        <p:tav tm="100000">
                                          <p:val>
                                            <p:fltVal val="0"/>
                                          </p:val>
                                        </p:tav>
                                      </p:tavLst>
                                    </p:anim>
                                    <p:animEffect transition="in" filter="fade">
                                      <p:cBhvr>
                                        <p:cTn id="22" dur="3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6" grpId="0" animBg="1"/>
      <p:bldP spid="57" grpId="0" animBg="1"/>
      <p:bldP spid="58"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p:nvPr/>
        </p:nvSpPr>
        <p:spPr bwMode="auto">
          <a:xfrm>
            <a:off x="552839" y="551251"/>
            <a:ext cx="287337" cy="368300"/>
          </a:xfrm>
          <a:custGeom>
            <a:avLst/>
            <a:gdLst>
              <a:gd name="T0" fmla="*/ 287337 w 474"/>
              <a:gd name="T1" fmla="*/ 364580 h 594"/>
              <a:gd name="T2" fmla="*/ 203076 w 474"/>
              <a:gd name="T3" fmla="*/ 0 h 594"/>
              <a:gd name="T4" fmla="*/ 0 w 474"/>
              <a:gd name="T5" fmla="*/ 368300 h 594"/>
              <a:gd name="T6" fmla="*/ 287337 w 474"/>
              <a:gd name="T7" fmla="*/ 364580 h 5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4" h="594">
                <a:moveTo>
                  <a:pt x="474" y="588"/>
                </a:moveTo>
                <a:lnTo>
                  <a:pt x="335" y="0"/>
                </a:lnTo>
                <a:lnTo>
                  <a:pt x="0" y="594"/>
                </a:lnTo>
                <a:lnTo>
                  <a:pt x="474" y="588"/>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9" name="Freeform 6"/>
          <p:cNvSpPr/>
          <p:nvPr/>
        </p:nvSpPr>
        <p:spPr bwMode="auto">
          <a:xfrm>
            <a:off x="384564" y="384564"/>
            <a:ext cx="455612" cy="530225"/>
          </a:xfrm>
          <a:custGeom>
            <a:avLst/>
            <a:gdLst>
              <a:gd name="T0" fmla="*/ 371059 w 749"/>
              <a:gd name="T1" fmla="*/ 167699 h 860"/>
              <a:gd name="T2" fmla="*/ 0 w 749"/>
              <a:gd name="T3" fmla="*/ 0 h 860"/>
              <a:gd name="T4" fmla="*/ 59613 w 749"/>
              <a:gd name="T5" fmla="*/ 415548 h 860"/>
              <a:gd name="T6" fmla="*/ 455612 w 749"/>
              <a:gd name="T7" fmla="*/ 530225 h 860"/>
              <a:gd name="T8" fmla="*/ 371059 w 749"/>
              <a:gd name="T9" fmla="*/ 167699 h 8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9" h="860">
                <a:moveTo>
                  <a:pt x="610" y="272"/>
                </a:moveTo>
                <a:lnTo>
                  <a:pt x="0" y="0"/>
                </a:lnTo>
                <a:lnTo>
                  <a:pt x="98" y="674"/>
                </a:lnTo>
                <a:lnTo>
                  <a:pt x="749" y="860"/>
                </a:lnTo>
                <a:lnTo>
                  <a:pt x="610" y="272"/>
                </a:lnTo>
                <a:close/>
              </a:path>
            </a:pathLst>
          </a:custGeom>
          <a:solidFill>
            <a:srgbClr val="494F5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1" name="Freeform 7"/>
          <p:cNvSpPr/>
          <p:nvPr/>
        </p:nvSpPr>
        <p:spPr bwMode="auto">
          <a:xfrm>
            <a:off x="384564" y="317889"/>
            <a:ext cx="900112" cy="515937"/>
          </a:xfrm>
          <a:custGeom>
            <a:avLst/>
            <a:gdLst>
              <a:gd name="T0" fmla="*/ 900112 w 1478"/>
              <a:gd name="T1" fmla="*/ 0 h 835"/>
              <a:gd name="T2" fmla="*/ 0 w 1478"/>
              <a:gd name="T3" fmla="*/ 66114 h 835"/>
              <a:gd name="T4" fmla="*/ 59683 w 1478"/>
              <a:gd name="T5" fmla="*/ 482571 h 835"/>
              <a:gd name="T6" fmla="*/ 669298 w 1478"/>
              <a:gd name="T7" fmla="*/ 515937 h 835"/>
              <a:gd name="T8" fmla="*/ 900112 w 1478"/>
              <a:gd name="T9" fmla="*/ 0 h 8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8" h="835">
                <a:moveTo>
                  <a:pt x="1478" y="0"/>
                </a:moveTo>
                <a:lnTo>
                  <a:pt x="0" y="107"/>
                </a:lnTo>
                <a:lnTo>
                  <a:pt x="98" y="781"/>
                </a:lnTo>
                <a:lnTo>
                  <a:pt x="1099" y="835"/>
                </a:lnTo>
                <a:lnTo>
                  <a:pt x="1478" y="0"/>
                </a:lnTo>
                <a:close/>
              </a:path>
            </a:pathLst>
          </a:custGeom>
          <a:solidFill>
            <a:srgbClr val="E85504"/>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8" name="Freeform 8"/>
          <p:cNvSpPr>
            <a:spLocks noEditPoints="1"/>
          </p:cNvSpPr>
          <p:nvPr/>
        </p:nvSpPr>
        <p:spPr bwMode="auto">
          <a:xfrm>
            <a:off x="692539" y="430601"/>
            <a:ext cx="317500" cy="360363"/>
          </a:xfrm>
          <a:custGeom>
            <a:avLst/>
            <a:gdLst>
              <a:gd name="T0" fmla="*/ 271362 w 523"/>
              <a:gd name="T1" fmla="*/ 352946 h 583"/>
              <a:gd name="T2" fmla="*/ 245258 w 523"/>
              <a:gd name="T3" fmla="*/ 355418 h 583"/>
              <a:gd name="T4" fmla="*/ 290789 w 523"/>
              <a:gd name="T5" fmla="*/ 267645 h 583"/>
              <a:gd name="T6" fmla="*/ 309001 w 523"/>
              <a:gd name="T7" fmla="*/ 315240 h 583"/>
              <a:gd name="T8" fmla="*/ 79527 w 523"/>
              <a:gd name="T9" fmla="*/ 17307 h 583"/>
              <a:gd name="T10" fmla="*/ 76491 w 523"/>
              <a:gd name="T11" fmla="*/ 79119 h 583"/>
              <a:gd name="T12" fmla="*/ 71028 w 523"/>
              <a:gd name="T13" fmla="*/ 80974 h 583"/>
              <a:gd name="T14" fmla="*/ 71028 w 523"/>
              <a:gd name="T15" fmla="*/ 80974 h 583"/>
              <a:gd name="T16" fmla="*/ 16998 w 523"/>
              <a:gd name="T17" fmla="*/ 288043 h 583"/>
              <a:gd name="T18" fmla="*/ 142663 w 523"/>
              <a:gd name="T19" fmla="*/ 250956 h 583"/>
              <a:gd name="T20" fmla="*/ 142663 w 523"/>
              <a:gd name="T21" fmla="*/ 226849 h 583"/>
              <a:gd name="T22" fmla="*/ 196692 w 523"/>
              <a:gd name="T23" fmla="*/ 171837 h 583"/>
              <a:gd name="T24" fmla="*/ 216726 w 523"/>
              <a:gd name="T25" fmla="*/ 192235 h 583"/>
              <a:gd name="T26" fmla="*/ 231902 w 523"/>
              <a:gd name="T27" fmla="*/ 317713 h 583"/>
              <a:gd name="T28" fmla="*/ 208227 w 523"/>
              <a:gd name="T29" fmla="*/ 317713 h 583"/>
              <a:gd name="T30" fmla="*/ 9106 w 523"/>
              <a:gd name="T31" fmla="*/ 305350 h 583"/>
              <a:gd name="T32" fmla="*/ 8499 w 523"/>
              <a:gd name="T33" fmla="*/ 305350 h 583"/>
              <a:gd name="T34" fmla="*/ 0 w 523"/>
              <a:gd name="T35" fmla="*/ 73556 h 583"/>
              <a:gd name="T36" fmla="*/ 607 w 523"/>
              <a:gd name="T37" fmla="*/ 70465 h 583"/>
              <a:gd name="T38" fmla="*/ 64350 w 523"/>
              <a:gd name="T39" fmla="*/ 3709 h 583"/>
              <a:gd name="T40" fmla="*/ 71028 w 523"/>
              <a:gd name="T41" fmla="*/ 0 h 583"/>
              <a:gd name="T42" fmla="*/ 71028 w 523"/>
              <a:gd name="T43" fmla="*/ 0 h 583"/>
              <a:gd name="T44" fmla="*/ 71028 w 523"/>
              <a:gd name="T45" fmla="*/ 0 h 583"/>
              <a:gd name="T46" fmla="*/ 225225 w 523"/>
              <a:gd name="T47" fmla="*/ 0 h 583"/>
              <a:gd name="T48" fmla="*/ 233724 w 523"/>
              <a:gd name="T49" fmla="*/ 209542 h 583"/>
              <a:gd name="T50" fmla="*/ 285932 w 523"/>
              <a:gd name="T51" fmla="*/ 262700 h 583"/>
              <a:gd name="T52" fmla="*/ 231902 w 523"/>
              <a:gd name="T53" fmla="*/ 317713 h 583"/>
              <a:gd name="T54" fmla="*/ 126879 w 523"/>
              <a:gd name="T55" fmla="*/ 162565 h 583"/>
              <a:gd name="T56" fmla="*/ 122022 w 523"/>
              <a:gd name="T57" fmla="*/ 167510 h 583"/>
              <a:gd name="T58" fmla="*/ 132949 w 523"/>
              <a:gd name="T59" fmla="*/ 201507 h 583"/>
              <a:gd name="T60" fmla="*/ 160268 w 523"/>
              <a:gd name="T61" fmla="*/ 173691 h 583"/>
              <a:gd name="T62" fmla="*/ 158446 w 523"/>
              <a:gd name="T63" fmla="*/ 199652 h 583"/>
              <a:gd name="T64" fmla="*/ 125664 w 523"/>
              <a:gd name="T65" fmla="*/ 233649 h 583"/>
              <a:gd name="T66" fmla="*/ 110488 w 523"/>
              <a:gd name="T67" fmla="*/ 186672 h 583"/>
              <a:gd name="T68" fmla="*/ 109880 w 523"/>
              <a:gd name="T69" fmla="*/ 150203 h 583"/>
              <a:gd name="T70" fmla="*/ 145091 w 523"/>
              <a:gd name="T71" fmla="*/ 150821 h 583"/>
              <a:gd name="T72" fmla="*/ 191836 w 523"/>
              <a:gd name="T73" fmla="*/ 166274 h 583"/>
              <a:gd name="T74" fmla="*/ 158446 w 523"/>
              <a:gd name="T75" fmla="*/ 199652 h 58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23" h="583">
                <a:moveTo>
                  <a:pt x="509" y="510"/>
                </a:moveTo>
                <a:lnTo>
                  <a:pt x="447" y="571"/>
                </a:lnTo>
                <a:cubicBezTo>
                  <a:pt x="441" y="577"/>
                  <a:pt x="434" y="581"/>
                  <a:pt x="427" y="582"/>
                </a:cubicBezTo>
                <a:cubicBezTo>
                  <a:pt x="418" y="583"/>
                  <a:pt x="409" y="581"/>
                  <a:pt x="404" y="575"/>
                </a:cubicBezTo>
                <a:lnTo>
                  <a:pt x="370" y="541"/>
                </a:lnTo>
                <a:lnTo>
                  <a:pt x="479" y="433"/>
                </a:lnTo>
                <a:lnTo>
                  <a:pt x="512" y="466"/>
                </a:lnTo>
                <a:cubicBezTo>
                  <a:pt x="523" y="477"/>
                  <a:pt x="522" y="496"/>
                  <a:pt x="509" y="510"/>
                </a:cubicBezTo>
                <a:close/>
                <a:moveTo>
                  <a:pt x="357" y="28"/>
                </a:moveTo>
                <a:lnTo>
                  <a:pt x="131" y="28"/>
                </a:lnTo>
                <a:lnTo>
                  <a:pt x="131" y="117"/>
                </a:lnTo>
                <a:cubicBezTo>
                  <a:pt x="131" y="122"/>
                  <a:pt x="129" y="126"/>
                  <a:pt x="126" y="128"/>
                </a:cubicBezTo>
                <a:cubicBezTo>
                  <a:pt x="123" y="130"/>
                  <a:pt x="121" y="131"/>
                  <a:pt x="117" y="131"/>
                </a:cubicBezTo>
                <a:lnTo>
                  <a:pt x="28" y="131"/>
                </a:lnTo>
                <a:lnTo>
                  <a:pt x="28" y="466"/>
                </a:lnTo>
                <a:lnTo>
                  <a:pt x="295" y="466"/>
                </a:lnTo>
                <a:lnTo>
                  <a:pt x="235" y="406"/>
                </a:lnTo>
                <a:lnTo>
                  <a:pt x="215" y="387"/>
                </a:lnTo>
                <a:lnTo>
                  <a:pt x="235" y="367"/>
                </a:lnTo>
                <a:lnTo>
                  <a:pt x="304" y="298"/>
                </a:lnTo>
                <a:lnTo>
                  <a:pt x="324" y="278"/>
                </a:lnTo>
                <a:lnTo>
                  <a:pt x="344" y="298"/>
                </a:lnTo>
                <a:lnTo>
                  <a:pt x="357" y="311"/>
                </a:lnTo>
                <a:lnTo>
                  <a:pt x="357" y="28"/>
                </a:lnTo>
                <a:close/>
                <a:moveTo>
                  <a:pt x="382" y="514"/>
                </a:moveTo>
                <a:lnTo>
                  <a:pt x="363" y="534"/>
                </a:lnTo>
                <a:lnTo>
                  <a:pt x="343" y="514"/>
                </a:lnTo>
                <a:lnTo>
                  <a:pt x="323" y="494"/>
                </a:lnTo>
                <a:lnTo>
                  <a:pt x="15" y="494"/>
                </a:lnTo>
                <a:cubicBezTo>
                  <a:pt x="15" y="494"/>
                  <a:pt x="14" y="494"/>
                  <a:pt x="14" y="494"/>
                </a:cubicBezTo>
                <a:cubicBezTo>
                  <a:pt x="7" y="494"/>
                  <a:pt x="0" y="488"/>
                  <a:pt x="0" y="480"/>
                </a:cubicBezTo>
                <a:lnTo>
                  <a:pt x="0" y="119"/>
                </a:lnTo>
                <a:cubicBezTo>
                  <a:pt x="0" y="118"/>
                  <a:pt x="0" y="118"/>
                  <a:pt x="0" y="117"/>
                </a:cubicBezTo>
                <a:cubicBezTo>
                  <a:pt x="0" y="116"/>
                  <a:pt x="0" y="115"/>
                  <a:pt x="1" y="114"/>
                </a:cubicBezTo>
                <a:cubicBezTo>
                  <a:pt x="1" y="111"/>
                  <a:pt x="3" y="109"/>
                  <a:pt x="5" y="107"/>
                </a:cubicBezTo>
                <a:lnTo>
                  <a:pt x="106" y="6"/>
                </a:lnTo>
                <a:cubicBezTo>
                  <a:pt x="109" y="3"/>
                  <a:pt x="112" y="1"/>
                  <a:pt x="116" y="0"/>
                </a:cubicBezTo>
                <a:cubicBezTo>
                  <a:pt x="116" y="0"/>
                  <a:pt x="116" y="0"/>
                  <a:pt x="117" y="0"/>
                </a:cubicBezTo>
                <a:cubicBezTo>
                  <a:pt x="117" y="0"/>
                  <a:pt x="117" y="0"/>
                  <a:pt x="117" y="0"/>
                </a:cubicBezTo>
                <a:lnTo>
                  <a:pt x="368" y="0"/>
                </a:lnTo>
                <a:cubicBezTo>
                  <a:pt x="369" y="0"/>
                  <a:pt x="370" y="0"/>
                  <a:pt x="371" y="0"/>
                </a:cubicBezTo>
                <a:cubicBezTo>
                  <a:pt x="379" y="0"/>
                  <a:pt x="385" y="6"/>
                  <a:pt x="385" y="14"/>
                </a:cubicBezTo>
                <a:lnTo>
                  <a:pt x="385" y="339"/>
                </a:lnTo>
                <a:lnTo>
                  <a:pt x="452" y="406"/>
                </a:lnTo>
                <a:lnTo>
                  <a:pt x="471" y="425"/>
                </a:lnTo>
                <a:lnTo>
                  <a:pt x="452" y="445"/>
                </a:lnTo>
                <a:lnTo>
                  <a:pt x="382" y="514"/>
                </a:lnTo>
                <a:close/>
                <a:moveTo>
                  <a:pt x="230" y="270"/>
                </a:moveTo>
                <a:lnTo>
                  <a:pt x="209" y="263"/>
                </a:lnTo>
                <a:cubicBezTo>
                  <a:pt x="205" y="262"/>
                  <a:pt x="202" y="261"/>
                  <a:pt x="201" y="263"/>
                </a:cubicBezTo>
                <a:cubicBezTo>
                  <a:pt x="199" y="265"/>
                  <a:pt x="199" y="267"/>
                  <a:pt x="201" y="271"/>
                </a:cubicBezTo>
                <a:lnTo>
                  <a:pt x="208" y="293"/>
                </a:lnTo>
                <a:lnTo>
                  <a:pt x="219" y="326"/>
                </a:lnTo>
                <a:lnTo>
                  <a:pt x="241" y="304"/>
                </a:lnTo>
                <a:lnTo>
                  <a:pt x="264" y="281"/>
                </a:lnTo>
                <a:lnTo>
                  <a:pt x="230" y="270"/>
                </a:lnTo>
                <a:close/>
                <a:moveTo>
                  <a:pt x="261" y="323"/>
                </a:moveTo>
                <a:lnTo>
                  <a:pt x="239" y="346"/>
                </a:lnTo>
                <a:lnTo>
                  <a:pt x="207" y="378"/>
                </a:lnTo>
                <a:lnTo>
                  <a:pt x="193" y="335"/>
                </a:lnTo>
                <a:lnTo>
                  <a:pt x="182" y="302"/>
                </a:lnTo>
                <a:lnTo>
                  <a:pt x="175" y="281"/>
                </a:lnTo>
                <a:cubicBezTo>
                  <a:pt x="169" y="267"/>
                  <a:pt x="172" y="253"/>
                  <a:pt x="181" y="243"/>
                </a:cubicBezTo>
                <a:cubicBezTo>
                  <a:pt x="191" y="234"/>
                  <a:pt x="205" y="231"/>
                  <a:pt x="219" y="237"/>
                </a:cubicBezTo>
                <a:lnTo>
                  <a:pt x="239" y="244"/>
                </a:lnTo>
                <a:lnTo>
                  <a:pt x="273" y="255"/>
                </a:lnTo>
                <a:lnTo>
                  <a:pt x="316" y="269"/>
                </a:lnTo>
                <a:lnTo>
                  <a:pt x="283" y="301"/>
                </a:lnTo>
                <a:lnTo>
                  <a:pt x="261" y="3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29" name="矩形 28"/>
          <p:cNvSpPr/>
          <p:nvPr/>
        </p:nvSpPr>
        <p:spPr>
          <a:xfrm>
            <a:off x="1558062" y="469509"/>
            <a:ext cx="1826141" cy="420821"/>
          </a:xfrm>
          <a:prstGeom prst="rect">
            <a:avLst/>
          </a:prstGeom>
        </p:spPr>
        <p:txBody>
          <a:bodyPr wrap="none">
            <a:spAutoFit/>
          </a:bodyPr>
          <a:lstStyle/>
          <a:p>
            <a:pPr algn="ctr">
              <a:lnSpc>
                <a:spcPts val="2400"/>
              </a:lnSpc>
            </a:pPr>
            <a:r>
              <a:rPr lang="zh-CN" altLang="en-US" sz="3200" b="1" kern="100" dirty="0">
                <a:latin typeface="微软雅黑" panose="020B0503020204020204" pitchFamily="34" charset="-122"/>
                <a:ea typeface="微软雅黑" panose="020B0503020204020204" pitchFamily="34" charset="-122"/>
                <a:cs typeface="Times New Roman" panose="02020603050405020304" pitchFamily="18" charset="0"/>
              </a:rPr>
              <a:t>培训管理</a:t>
            </a:r>
          </a:p>
        </p:txBody>
      </p:sp>
      <p:pic>
        <p:nvPicPr>
          <p:cNvPr id="3" name="图片 2"/>
          <p:cNvPicPr>
            <a:picLocks noChangeAspect="1"/>
          </p:cNvPicPr>
          <p:nvPr/>
        </p:nvPicPr>
        <p:blipFill rotWithShape="1">
          <a:blip r:embed="rId3" cstate="print">
            <a:extLst>
              <a:ext uri="{28A0092B-C50C-407E-A947-70E740481C1C}">
                <a14:useLocalDpi xmlns:a14="http://schemas.microsoft.com/office/drawing/2010/main" val="0"/>
              </a:ext>
            </a:extLst>
          </a:blip>
          <a:srcRect l="7924" t="4189" r="4367"/>
          <a:stretch>
            <a:fillRect/>
          </a:stretch>
        </p:blipFill>
        <p:spPr>
          <a:xfrm>
            <a:off x="3705833" y="2192867"/>
            <a:ext cx="4782207" cy="3470188"/>
          </a:xfrm>
          <a:prstGeom prst="ellipse">
            <a:avLst/>
          </a:prstGeom>
          <a:ln>
            <a:noFill/>
          </a:ln>
          <a:effectLst>
            <a:softEdge rad="112500"/>
          </a:effectLst>
        </p:spPr>
      </p:pic>
      <p:cxnSp>
        <p:nvCxnSpPr>
          <p:cNvPr id="12" name="直接连接符 11"/>
          <p:cNvCxnSpPr/>
          <p:nvPr/>
        </p:nvCxnSpPr>
        <p:spPr>
          <a:xfrm flipH="1" flipV="1">
            <a:off x="3489434" y="1833395"/>
            <a:ext cx="948268" cy="8676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H="1">
            <a:off x="1797269" y="1833395"/>
            <a:ext cx="169216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010039" y="1945910"/>
            <a:ext cx="2631821" cy="923330"/>
          </a:xfrm>
          <a:prstGeom prst="rect">
            <a:avLst/>
          </a:prstGeom>
        </p:spPr>
        <p:txBody>
          <a:bodyPr wrap="square">
            <a:spAutoFit/>
          </a:bodyPr>
          <a:lstStyle/>
          <a:p>
            <a:r>
              <a:rPr lang="zh-CN" altLang="en-US" b="1" dirty="0">
                <a:latin typeface="微软雅黑" panose="020B0503020204020204" pitchFamily="34" charset="-122"/>
                <a:ea typeface="微软雅黑" panose="020B0503020204020204" pitchFamily="34" charset="-122"/>
              </a:rPr>
              <a:t>告知员工：</a:t>
            </a:r>
            <a:endParaRPr lang="en-US" altLang="zh-CN" b="1" dirty="0">
              <a:latin typeface="微软雅黑" panose="020B0503020204020204" pitchFamily="34" charset="-122"/>
              <a:ea typeface="微软雅黑" panose="020B0503020204020204" pitchFamily="34" charset="-122"/>
            </a:endParaRPr>
          </a:p>
          <a:p>
            <a:r>
              <a:rPr lang="zh-CN" altLang="zh-CN" b="1" dirty="0">
                <a:latin typeface="微软雅黑" panose="020B0503020204020204" pitchFamily="34" charset="-122"/>
                <a:ea typeface="微软雅黑" panose="020B0503020204020204" pitchFamily="34" charset="-122"/>
              </a:rPr>
              <a:t>有限空间作业的危险有害因素和安全防范措施</a:t>
            </a:r>
            <a:endParaRPr lang="zh-CN" altLang="en-US" dirty="0"/>
          </a:p>
        </p:txBody>
      </p:sp>
      <p:cxnSp>
        <p:nvCxnSpPr>
          <p:cNvPr id="32" name="直接连接符 31"/>
          <p:cNvCxnSpPr/>
          <p:nvPr/>
        </p:nvCxnSpPr>
        <p:spPr>
          <a:xfrm flipV="1">
            <a:off x="7898064" y="1988256"/>
            <a:ext cx="930626" cy="86767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H="1">
            <a:off x="8818180" y="1980538"/>
            <a:ext cx="16921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7" name="矩形 36"/>
          <p:cNvSpPr/>
          <p:nvPr/>
        </p:nvSpPr>
        <p:spPr>
          <a:xfrm>
            <a:off x="8828690" y="2109068"/>
            <a:ext cx="2631821" cy="923330"/>
          </a:xfrm>
          <a:prstGeom prst="rect">
            <a:avLst/>
          </a:prstGeom>
        </p:spPr>
        <p:txBody>
          <a:bodyPr wrap="square">
            <a:spAutoFit/>
          </a:bodyPr>
          <a:lstStyle/>
          <a:p>
            <a:r>
              <a:rPr lang="zh-CN" altLang="en-US" b="1" dirty="0">
                <a:latin typeface="微软雅黑" panose="020B0503020204020204" pitchFamily="34" charset="-122"/>
                <a:ea typeface="微软雅黑" panose="020B0503020204020204" pitchFamily="34" charset="-122"/>
              </a:rPr>
              <a:t>让员工学习：</a:t>
            </a:r>
            <a:endParaRPr lang="en-US" altLang="zh-CN" b="1" dirty="0">
              <a:latin typeface="微软雅黑" panose="020B0503020204020204" pitchFamily="34" charset="-122"/>
              <a:ea typeface="微软雅黑" panose="020B0503020204020204" pitchFamily="34" charset="-122"/>
            </a:endParaRPr>
          </a:p>
          <a:p>
            <a:r>
              <a:rPr lang="zh-CN" altLang="zh-CN" b="1" dirty="0">
                <a:latin typeface="微软雅黑" panose="020B0503020204020204" pitchFamily="34" charset="-122"/>
                <a:ea typeface="微软雅黑" panose="020B0503020204020204" pitchFamily="34" charset="-122"/>
              </a:rPr>
              <a:t>有限空间作业的安全操作规程</a:t>
            </a:r>
            <a:endParaRPr lang="zh-CN" altLang="en-US" dirty="0"/>
          </a:p>
        </p:txBody>
      </p:sp>
      <p:cxnSp>
        <p:nvCxnSpPr>
          <p:cNvPr id="38" name="直接连接符 37"/>
          <p:cNvCxnSpPr/>
          <p:nvPr/>
        </p:nvCxnSpPr>
        <p:spPr>
          <a:xfrm flipH="1" flipV="1">
            <a:off x="7869590" y="5002338"/>
            <a:ext cx="948268" cy="867669"/>
          </a:xfrm>
          <a:prstGeom prst="line">
            <a:avLst/>
          </a:prstGeom>
          <a:ln w="19050"/>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flipH="1">
            <a:off x="8817858" y="5870007"/>
            <a:ext cx="1692165" cy="0"/>
          </a:xfrm>
          <a:prstGeom prst="line">
            <a:avLst/>
          </a:prstGeom>
          <a:ln w="19050"/>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8828690" y="4853367"/>
            <a:ext cx="2631821" cy="923330"/>
          </a:xfrm>
          <a:prstGeom prst="rect">
            <a:avLst/>
          </a:prstGeom>
        </p:spPr>
        <p:txBody>
          <a:bodyPr wrap="square">
            <a:spAutoFit/>
          </a:bodyPr>
          <a:lstStyle/>
          <a:p>
            <a:r>
              <a:rPr lang="zh-CN" altLang="zh-CN" b="1" dirty="0">
                <a:latin typeface="微软雅黑" panose="020B0503020204020204" pitchFamily="34" charset="-122"/>
                <a:ea typeface="微软雅黑" panose="020B0503020204020204" pitchFamily="34" charset="-122"/>
              </a:rPr>
              <a:t>教会员工</a:t>
            </a:r>
            <a:r>
              <a:rPr lang="zh-CN" altLang="en-US" b="1" dirty="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a:p>
            <a:r>
              <a:rPr lang="zh-CN" altLang="zh-CN" b="1" kern="0" dirty="0">
                <a:latin typeface="微软雅黑" panose="020B0503020204020204" pitchFamily="34" charset="-122"/>
                <a:ea typeface="微软雅黑" panose="020B0503020204020204" pitchFamily="34" charset="-122"/>
                <a:cs typeface="宋体" panose="02010600030101010101" pitchFamily="2" charset="-122"/>
              </a:rPr>
              <a:t>紧急情况下的应急处置措施</a:t>
            </a:r>
            <a:endParaRPr lang="zh-CN" altLang="en-US" dirty="0"/>
          </a:p>
        </p:txBody>
      </p:sp>
      <p:sp>
        <p:nvSpPr>
          <p:cNvPr id="36" name="矩形 35"/>
          <p:cNvSpPr/>
          <p:nvPr/>
        </p:nvSpPr>
        <p:spPr>
          <a:xfrm>
            <a:off x="1010039" y="4853367"/>
            <a:ext cx="2777033" cy="923330"/>
          </a:xfrm>
          <a:prstGeom prst="rect">
            <a:avLst/>
          </a:prstGeom>
        </p:spPr>
        <p:txBody>
          <a:bodyPr wrap="square">
            <a:spAutoFit/>
          </a:bodyPr>
          <a:lstStyle/>
          <a:p>
            <a:r>
              <a:rPr lang="zh-CN" altLang="zh-CN" b="1" kern="0" dirty="0">
                <a:latin typeface="微软雅黑" panose="020B0503020204020204" pitchFamily="34" charset="-122"/>
                <a:ea typeface="微软雅黑" panose="020B0503020204020204" pitchFamily="34" charset="-122"/>
                <a:cs typeface="宋体" panose="02010600030101010101" pitchFamily="2" charset="-122"/>
              </a:rPr>
              <a:t>教会员工</a:t>
            </a:r>
            <a:r>
              <a:rPr lang="zh-CN" altLang="en-US" b="1" kern="0" dirty="0">
                <a:latin typeface="微软雅黑" panose="020B0503020204020204" pitchFamily="34" charset="-122"/>
                <a:ea typeface="微软雅黑" panose="020B0503020204020204" pitchFamily="34" charset="-122"/>
                <a:cs typeface="宋体" panose="02010600030101010101" pitchFamily="2" charset="-122"/>
              </a:rPr>
              <a:t>：</a:t>
            </a:r>
            <a:endParaRPr lang="en-US" altLang="zh-CN" b="1" kern="0" dirty="0">
              <a:latin typeface="微软雅黑" panose="020B0503020204020204" pitchFamily="34" charset="-122"/>
              <a:ea typeface="微软雅黑" panose="020B0503020204020204" pitchFamily="34" charset="-122"/>
              <a:cs typeface="宋体" panose="02010600030101010101" pitchFamily="2" charset="-122"/>
            </a:endParaRPr>
          </a:p>
          <a:p>
            <a:r>
              <a:rPr lang="zh-CN" altLang="zh-CN" b="1" kern="0" dirty="0">
                <a:latin typeface="微软雅黑" panose="020B0503020204020204" pitchFamily="34" charset="-122"/>
                <a:ea typeface="微软雅黑" panose="020B0503020204020204" pitchFamily="34" charset="-122"/>
                <a:cs typeface="宋体" panose="02010600030101010101" pitchFamily="2" charset="-122"/>
              </a:rPr>
              <a:t>正确使用检测仪器、劳动防护用品</a:t>
            </a:r>
            <a:endParaRPr lang="zh-CN" altLang="en-US" dirty="0"/>
          </a:p>
        </p:txBody>
      </p:sp>
      <p:cxnSp>
        <p:nvCxnSpPr>
          <p:cNvPr id="42" name="直接连接符 41"/>
          <p:cNvCxnSpPr/>
          <p:nvPr/>
        </p:nvCxnSpPr>
        <p:spPr>
          <a:xfrm flipV="1">
            <a:off x="3524689" y="5146856"/>
            <a:ext cx="930626" cy="86767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832524" y="6024615"/>
            <a:ext cx="1692165"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2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left)">
                                      <p:cBhvr>
                                        <p:cTn id="15" dur="300"/>
                                        <p:tgtEl>
                                          <p:spTgt spid="21"/>
                                        </p:tgtEl>
                                      </p:cBhvr>
                                    </p:animEffect>
                                  </p:childTnLst>
                                </p:cTn>
                              </p:par>
                            </p:childTnLst>
                          </p:cTn>
                        </p:par>
                        <p:par>
                          <p:cTn id="16" fill="hold">
                            <p:stCondLst>
                              <p:cond delay="1500"/>
                            </p:stCondLst>
                            <p:childTnLst>
                              <p:par>
                                <p:cTn id="17" presetID="31" presetClass="entr" presetSubtype="0" fill="hold" grpId="0" nodeType="afterEffect">
                                  <p:stCondLst>
                                    <p:cond delay="0"/>
                                  </p:stCondLst>
                                  <p:childTnLst>
                                    <p:set>
                                      <p:cBhvr>
                                        <p:cTn id="18" dur="1" fill="hold">
                                          <p:stCondLst>
                                            <p:cond delay="0"/>
                                          </p:stCondLst>
                                        </p:cTn>
                                        <p:tgtEl>
                                          <p:spTgt spid="28"/>
                                        </p:tgtEl>
                                        <p:attrNameLst>
                                          <p:attrName>style.visibility</p:attrName>
                                        </p:attrNameLst>
                                      </p:cBhvr>
                                      <p:to>
                                        <p:strVal val="visible"/>
                                      </p:to>
                                    </p:set>
                                    <p:anim calcmode="lin" valueType="num">
                                      <p:cBhvr>
                                        <p:cTn id="19" dur="300" fill="hold"/>
                                        <p:tgtEl>
                                          <p:spTgt spid="28"/>
                                        </p:tgtEl>
                                        <p:attrNameLst>
                                          <p:attrName>ppt_w</p:attrName>
                                        </p:attrNameLst>
                                      </p:cBhvr>
                                      <p:tavLst>
                                        <p:tav tm="0">
                                          <p:val>
                                            <p:fltVal val="0"/>
                                          </p:val>
                                        </p:tav>
                                        <p:tav tm="100000">
                                          <p:val>
                                            <p:strVal val="#ppt_w"/>
                                          </p:val>
                                        </p:tav>
                                      </p:tavLst>
                                    </p:anim>
                                    <p:anim calcmode="lin" valueType="num">
                                      <p:cBhvr>
                                        <p:cTn id="20" dur="300" fill="hold"/>
                                        <p:tgtEl>
                                          <p:spTgt spid="28"/>
                                        </p:tgtEl>
                                        <p:attrNameLst>
                                          <p:attrName>ppt_h</p:attrName>
                                        </p:attrNameLst>
                                      </p:cBhvr>
                                      <p:tavLst>
                                        <p:tav tm="0">
                                          <p:val>
                                            <p:fltVal val="0"/>
                                          </p:val>
                                        </p:tav>
                                        <p:tav tm="100000">
                                          <p:val>
                                            <p:strVal val="#ppt_h"/>
                                          </p:val>
                                        </p:tav>
                                      </p:tavLst>
                                    </p:anim>
                                    <p:anim calcmode="lin" valueType="num">
                                      <p:cBhvr>
                                        <p:cTn id="21" dur="300" fill="hold"/>
                                        <p:tgtEl>
                                          <p:spTgt spid="28"/>
                                        </p:tgtEl>
                                        <p:attrNameLst>
                                          <p:attrName>style.rotation</p:attrName>
                                        </p:attrNameLst>
                                      </p:cBhvr>
                                      <p:tavLst>
                                        <p:tav tm="0">
                                          <p:val>
                                            <p:fltVal val="90"/>
                                          </p:val>
                                        </p:tav>
                                        <p:tav tm="100000">
                                          <p:val>
                                            <p:fltVal val="0"/>
                                          </p:val>
                                        </p:tav>
                                      </p:tavLst>
                                    </p:anim>
                                    <p:animEffect transition="in" filter="fade">
                                      <p:cBhvr>
                                        <p:cTn id="22" dur="3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1" grpId="0" animBg="1"/>
      <p:bldP spid="2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41" name="Picture 47" descr="Picture4"/>
          <p:cNvPicPr>
            <a:picLocks noChangeAspect="1"/>
          </p:cNvPicPr>
          <p:nvPr/>
        </p:nvPicPr>
        <p:blipFill>
          <a:blip r:embed="rId5"/>
          <a:stretch>
            <a:fillRect/>
          </a:stretch>
        </p:blipFill>
        <p:spPr>
          <a:xfrm>
            <a:off x="41275" y="41275"/>
            <a:ext cx="2593975" cy="765175"/>
          </a:xfrm>
          <a:prstGeom prst="rect">
            <a:avLst/>
          </a:prstGeom>
          <a:noFill/>
          <a:ln w="9525">
            <a:noFill/>
          </a:ln>
        </p:spPr>
      </p:pic>
      <p:sp>
        <p:nvSpPr>
          <p:cNvPr id="4" name="日期占位符 3"/>
          <p:cNvSpPr>
            <a:spLocks noGrp="1"/>
          </p:cNvSpPr>
          <p:nvPr>
            <p:ph type="dt" sz="half" idx="10"/>
            <p:custDataLst>
              <p:tags r:id="rId2"/>
            </p:custDataLst>
          </p:nvPr>
        </p:nvSpPr>
        <p:spPr/>
        <p:txBody>
          <a:bodyPr lIns="91388" tIns="45692" rIns="91388" bIns="45692" rtlCol="0" anchor="ctr"/>
          <a:lstStyle/>
          <a:p>
            <a:pPr marL="0" marR="0" indent="0" algn="l" defTabSz="914400" rtl="0" eaLnBrk="1" fontAlgn="base" latinLnBrk="0" hangingPunct="1">
              <a:lnSpc>
                <a:spcPct val="100000"/>
              </a:lnSpc>
              <a:spcBef>
                <a:spcPct val="0"/>
              </a:spcBef>
              <a:spcAft>
                <a:spcPct val="0"/>
              </a:spcAft>
              <a:buClrTx/>
              <a:buSzTx/>
              <a:buFontTx/>
              <a:buNone/>
              <a:defRPr/>
            </a:pPr>
            <a:fld id="{B083B79B-40F5-4A9F-811C-991291C6BD33}" type="datetime1">
              <a:rPr kumimoji="0" lang="zh-CN" altLang="en-US" sz="900" b="0" i="0" u="none" strike="noStrike" kern="1200" cap="none" spc="0" normalizeH="0" baseline="0" noProof="1" smtClean="0">
                <a:solidFill>
                  <a:schemeClr val="dk1">
                    <a:tint val="75000"/>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2022/8/8</a:t>
            </a:fld>
            <a:endParaRPr kumimoji="0" lang="zh-CN" altLang="en-US" sz="900" b="0" i="0" u="none" strike="noStrike" kern="1200" cap="none" spc="0" normalizeH="0" baseline="0" noProof="1">
              <a:solidFill>
                <a:schemeClr val="dk1">
                  <a:tint val="75000"/>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灯片编号占位符 4"/>
          <p:cNvSpPr>
            <a:spLocks noGrp="1"/>
          </p:cNvSpPr>
          <p:nvPr>
            <p:ph type="sldNum" sz="quarter" idx="12"/>
            <p:custDataLst>
              <p:tags r:id="rId3"/>
            </p:custDataLst>
          </p:nvPr>
        </p:nvSpPr>
        <p:spPr/>
        <p:txBody>
          <a:bodyPr lIns="91388" tIns="45692" rIns="91388" bIns="45692" rtlCol="0" anchor="ctr"/>
          <a:lstStyle/>
          <a:p>
            <a:pPr marL="0" marR="0" indent="0" algn="r" defTabSz="914400" rtl="0" eaLnBrk="1" fontAlgn="base" latinLnBrk="0" hangingPunct="1">
              <a:lnSpc>
                <a:spcPct val="100000"/>
              </a:lnSpc>
              <a:spcBef>
                <a:spcPct val="0"/>
              </a:spcBef>
              <a:spcAft>
                <a:spcPct val="0"/>
              </a:spcAft>
              <a:buClrTx/>
              <a:buSzTx/>
              <a:buFontTx/>
              <a:buNone/>
              <a:defRPr/>
            </a:pPr>
            <a:fld id="{958D40FD-D813-45F8-8077-395BE2C3DBF9}" type="slidenum">
              <a:rPr kumimoji="0" lang="zh-CN" altLang="en-US" sz="900" b="0" i="0" u="none" strike="noStrike" kern="1200" cap="none" spc="0" normalizeH="0" baseline="0" noProof="1" smtClean="0">
                <a:solidFill>
                  <a:schemeClr val="dk1">
                    <a:tint val="75000"/>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rPr>
              <a:t>44</a:t>
            </a:fld>
            <a:endParaRPr kumimoji="0" lang="zh-CN" altLang="en-US" sz="900" b="0" i="0" u="none" strike="noStrike" kern="1200" cap="none" spc="0" normalizeH="0" baseline="0" noProof="1">
              <a:solidFill>
                <a:schemeClr val="dk1">
                  <a:tint val="75000"/>
                  <a:lumMod val="85000"/>
                  <a:lumOff val="1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78244" name="矩形 7"/>
          <p:cNvSpPr/>
          <p:nvPr/>
        </p:nvSpPr>
        <p:spPr>
          <a:xfrm>
            <a:off x="8826500" y="282575"/>
            <a:ext cx="3230880" cy="398780"/>
          </a:xfrm>
          <a:prstGeom prst="rect">
            <a:avLst/>
          </a:prstGeom>
          <a:noFill/>
          <a:ln w="9525">
            <a:noFill/>
          </a:ln>
        </p:spPr>
        <p:txBody>
          <a:bodyPr wrap="none" anchor="t" anchorCtr="0">
            <a:spAutoFit/>
          </a:bodyPr>
          <a:lstStyle/>
          <a:p>
            <a:pPr eaLnBrk="0" hangingPunct="0"/>
            <a:r>
              <a:rPr lang="zh-CN" altLang="en-US" sz="2000" dirty="0">
                <a:solidFill>
                  <a:schemeClr val="accent1"/>
                </a:solidFill>
                <a:latin typeface="微软雅黑" panose="020B0503020204020204" pitchFamily="34" charset="-122"/>
                <a:ea typeface="微软雅黑" panose="020B0503020204020204" pitchFamily="34" charset="-122"/>
              </a:rPr>
              <a:t>一岗双责责任清单编制培训</a:t>
            </a:r>
          </a:p>
        </p:txBody>
      </p:sp>
      <p:pic>
        <p:nvPicPr>
          <p:cNvPr id="778245" name="Picture 2" descr="E:\安全创新\安全相片\6824972022.jpg"/>
          <p:cNvPicPr>
            <a:picLocks noChangeAspect="1"/>
          </p:cNvPicPr>
          <p:nvPr/>
        </p:nvPicPr>
        <p:blipFill>
          <a:blip r:embed="rId6"/>
          <a:stretch>
            <a:fillRect/>
          </a:stretch>
        </p:blipFill>
        <p:spPr>
          <a:xfrm>
            <a:off x="3175" y="3175"/>
            <a:ext cx="12185651" cy="6851651"/>
          </a:xfrm>
          <a:prstGeom prst="rect">
            <a:avLst/>
          </a:prstGeom>
          <a:noFill/>
          <a:ln w="9525">
            <a:noFill/>
          </a:ln>
        </p:spPr>
      </p:pic>
    </p:spTree>
    <p:custDataLst>
      <p:tags r:id="rId1"/>
    </p:custDataLst>
  </p:cSld>
  <p:clrMapOvr>
    <a:masterClrMapping/>
  </p:clrMapOvr>
  <p:transition spd="slow">
    <p:fade/>
  </p:transition>
</p:sld>
</file>

<file path=ppt/tags/tag1.xml><?xml version="1.0" encoding="utf-8"?>
<p:tagLst xmlns:a="http://schemas.openxmlformats.org/drawingml/2006/main" xmlns:r="http://schemas.openxmlformats.org/officeDocument/2006/relationships" xmlns:p="http://schemas.openxmlformats.org/presentationml/2006/main">
  <p:tag name="KSO_WM_DOC_GUID" val="{97b53800-123e-4304-b8bb-2fded62b3f34}"/>
  <p:tag name="COMMONDATA" val="eyJoZGlkIjoiZGNjNzY5OWZiZjc5NDcwYmI3ZjA1YjQ5MjEyOGU4ODUifQ=="/>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Lst>
</file>

<file path=ppt/tags/tag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4"/>
  <p:tag name="KSO_WM_UNIT_TEXT_FILL_TYPE" val="1"/>
</p:tagLst>
</file>

<file path=ppt/tags/tag6.xml><?xml version="1.0" encoding="utf-8"?>
<p:tagLst xmlns:a="http://schemas.openxmlformats.org/drawingml/2006/main" xmlns:r="http://schemas.openxmlformats.org/officeDocument/2006/relationships" xmlns:p="http://schemas.openxmlformats.org/presentationml/2006/main">
  <p:tag name="KSO_WM_UNIT_SHADOW_SCHEMECOLOR_INDEX_BRIGHTNESS" val="0"/>
  <p:tag name="KSO_WM_UNIT_SHADOW_SCHEMECOLOR_INDEX" val="5"/>
  <p:tag name="KSO_WM_UNIT_TEXT_FILL_FORE_SCHEMECOLOR_INDEX_BRIGHTNESS" val="0"/>
  <p:tag name="KSO_WM_UNIT_TEXT_FILL_FORE_SCHEMECOLOR_INDEX" val="2"/>
  <p:tag name="KSO_WM_UNIT_TEXT_FILL_TYPE" val="1"/>
  <p:tag name="KSO_WM_UNIT_FILL_FORE_SCHEMECOLOR_INDEX_BRIGHTNESS" val="0"/>
  <p:tag name="KSO_WM_UNIT_FILL_FORE_SCHEMECOLOR_INDEX" val="5"/>
  <p:tag name="KSO_WM_UNIT_FILL_TYPE" val="1"/>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3.xml><?xml version="1.0" encoding="utf-8"?>
<p:tagLst xmlns:a="http://schemas.openxmlformats.org/drawingml/2006/main" xmlns:r="http://schemas.openxmlformats.org/officeDocument/2006/relationships" xmlns:p="http://schemas.openxmlformats.org/presentationml/2006/main">
  <p:tag name="KSO_WM_SLIDE_MODEL_TYPE" val="numdgm"/>
</p:tagLst>
</file>

<file path=ppt/tags/tag14.xml><?xml version="1.0" encoding="utf-8"?>
<p:tagLst xmlns:a="http://schemas.openxmlformats.org/drawingml/2006/main" xmlns:r="http://schemas.openxmlformats.org/officeDocument/2006/relationships" xmlns:p="http://schemas.openxmlformats.org/presentationml/2006/main">
  <p:tag name="KSO_WM_SPECIAL_SOURCE" val="bdnull"/>
</p:tagLst>
</file>

<file path=ppt/tags/tag15.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UNIT_TEXT_FILL_FORE_SCHEMECOLOR_INDEX_BRIGHTNESS" val="0"/>
  <p:tag name="KSO_WM_UNIT_TEXT_FILL_FORE_SCHEMECOLOR_INDEX" val="13"/>
  <p:tag name="KSO_WM_UNIT_TEXT_FILL_TYPE"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13">
  <a:themeElements>
    <a:clrScheme name="">
      <a:dk1>
        <a:srgbClr val="000000"/>
      </a:dk1>
      <a:lt1>
        <a:srgbClr val="FFFFFF"/>
      </a:lt1>
      <a:dk2>
        <a:srgbClr val="FAFAFA"/>
      </a:dk2>
      <a:lt2>
        <a:srgbClr val="FFFFFF"/>
      </a:lt2>
      <a:accent1>
        <a:srgbClr val="C30000"/>
      </a:accent1>
      <a:accent2>
        <a:srgbClr val="3B3E4D"/>
      </a:accent2>
      <a:accent3>
        <a:srgbClr val="C30000"/>
      </a:accent3>
      <a:accent4>
        <a:srgbClr val="3B3E4D"/>
      </a:accent4>
      <a:accent5>
        <a:srgbClr val="C30000"/>
      </a:accent5>
      <a:accent6>
        <a:srgbClr val="3B3E4D"/>
      </a:accent6>
      <a:hlink>
        <a:srgbClr val="5FCBFB"/>
      </a:hlink>
      <a:folHlink>
        <a:srgbClr val="B759BC"/>
      </a:folHlink>
    </a:clrScheme>
    <a:fontScheme name="Office">
      <a:maj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ajorFont>
      <a:minorFont>
        <a:latin typeface="微软雅黑"/>
        <a:ea typeface=""/>
        <a:cs typeface=""/>
        <a:font script="Jpan" typeface="ＭＳ Ｐ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1">
  <a:themeElements>
    <a:clrScheme name="">
      <a:dk1>
        <a:srgbClr val="000000"/>
      </a:dk1>
      <a:lt1>
        <a:srgbClr val="FFFFFF"/>
      </a:lt1>
      <a:dk2>
        <a:srgbClr val="FAFAFA"/>
      </a:dk2>
      <a:lt2>
        <a:srgbClr val="FFFFFF"/>
      </a:lt2>
      <a:accent1>
        <a:srgbClr val="C30000"/>
      </a:accent1>
      <a:accent2>
        <a:srgbClr val="3B3E4D"/>
      </a:accent2>
      <a:accent3>
        <a:srgbClr val="C30000"/>
      </a:accent3>
      <a:accent4>
        <a:srgbClr val="3B3E4D"/>
      </a:accent4>
      <a:accent5>
        <a:srgbClr val="C30000"/>
      </a:accent5>
      <a:accent6>
        <a:srgbClr val="3B3E4D"/>
      </a:accent6>
      <a:hlink>
        <a:srgbClr val="5FCBFB"/>
      </a:hlink>
      <a:folHlink>
        <a:srgbClr val="B759BC"/>
      </a:folHlink>
    </a:clrScheme>
    <a:fontScheme name="Office">
      <a:majorFont>
        <a:latin typeface="微软雅黑"/>
        <a:ea typeface="微软雅黑"/>
        <a:cs typeface="微软雅黑"/>
        <a:font script="Jpan" typeface="游ゴシック Light"/>
        <a:font script="Hang" typeface="맑은 고딕"/>
        <a:font script="Hans" typeface="微软雅黑"/>
        <a:font script="Hant" typeface="新細明體"/>
        <a:font script="Arab" typeface="微软雅黑"/>
        <a:font script="Hebr" typeface="微软雅黑"/>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ajorFont>
      <a:minorFont>
        <a:latin typeface="微软雅黑"/>
        <a:ea typeface="微软雅黑"/>
        <a:cs typeface="微软雅黑"/>
        <a:font script="Jpan" typeface="游ゴシック"/>
        <a:font script="Hang" typeface="맑은 고딕"/>
        <a:font script="Hans" typeface="微软雅黑"/>
        <a:font script="Hant" typeface="新細明體"/>
        <a:font script="Arab" typeface="微软雅黑"/>
        <a:font script="Hebr" typeface="微软雅黑"/>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微软雅黑"/>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1539</TotalTime>
  <Words>5480</Words>
  <Application>Microsoft Office PowerPoint</Application>
  <PresentationFormat>宽屏</PresentationFormat>
  <Paragraphs>549</Paragraphs>
  <Slides>44</Slides>
  <Notes>27</Notes>
  <HiddenSlides>0</HiddenSlides>
  <MMClips>0</MMClips>
  <ScaleCrop>false</ScaleCrop>
  <HeadingPairs>
    <vt:vector size="6" baseType="variant">
      <vt:variant>
        <vt:lpstr>已用的字体</vt:lpstr>
      </vt:variant>
      <vt:variant>
        <vt:i4>11</vt:i4>
      </vt:variant>
      <vt:variant>
        <vt:lpstr>主题</vt:lpstr>
      </vt:variant>
      <vt:variant>
        <vt:i4>5</vt:i4>
      </vt:variant>
      <vt:variant>
        <vt:lpstr>幻灯片标题</vt:lpstr>
      </vt:variant>
      <vt:variant>
        <vt:i4>44</vt:i4>
      </vt:variant>
    </vt:vector>
  </HeadingPairs>
  <TitlesOfParts>
    <vt:vector size="60" baseType="lpstr">
      <vt:lpstr>Noto Serif CJK SC</vt:lpstr>
      <vt:lpstr>等线</vt:lpstr>
      <vt:lpstr>等线 Light</vt:lpstr>
      <vt:lpstr>方正兰亭细黑_GBK</vt:lpstr>
      <vt:lpstr>微软雅黑</vt:lpstr>
      <vt:lpstr>Arial</vt:lpstr>
      <vt:lpstr>Broadway</vt:lpstr>
      <vt:lpstr>Calibri</vt:lpstr>
      <vt:lpstr>Calibri Light</vt:lpstr>
      <vt:lpstr>Impact</vt:lpstr>
      <vt:lpstr>Wingdings</vt:lpstr>
      <vt:lpstr>Office 主题</vt:lpstr>
      <vt:lpstr>1_Office 主题</vt:lpstr>
      <vt:lpstr>Office 主题​​</vt:lpstr>
      <vt:lpstr>213</vt:lpstr>
      <vt:lpstr>31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1</cp:revision>
  <dcterms:created xsi:type="dcterms:W3CDTF">2022-05-24T09:01:00Z</dcterms:created>
  <dcterms:modified xsi:type="dcterms:W3CDTF">2022-08-08T13:09:33Z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DF98C8D194754A59820C73F6C8FC0F05</vt:lpwstr>
  </property>
</Properties>
</file>