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4"/>
  </p:notesMasterIdLst>
  <p:sldIdLst>
    <p:sldId id="469" r:id="rId3"/>
    <p:sldId id="470" r:id="rId5"/>
    <p:sldId id="471" r:id="rId6"/>
    <p:sldId id="472" r:id="rId7"/>
    <p:sldId id="473" r:id="rId8"/>
    <p:sldId id="474" r:id="rId9"/>
    <p:sldId id="478" r:id="rId10"/>
    <p:sldId id="476" r:id="rId11"/>
    <p:sldId id="477" r:id="rId12"/>
    <p:sldId id="479" r:id="rId13"/>
    <p:sldId id="480" r:id="rId14"/>
    <p:sldId id="481" r:id="rId15"/>
    <p:sldId id="482" r:id="rId16"/>
    <p:sldId id="475" r:id="rId17"/>
    <p:sldId id="483" r:id="rId18"/>
    <p:sldId id="484" r:id="rId19"/>
    <p:sldId id="485" r:id="rId20"/>
    <p:sldId id="486" r:id="rId21"/>
    <p:sldId id="487" r:id="rId22"/>
    <p:sldId id="488"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501" r:id="rId36"/>
    <p:sldId id="503" r:id="rId37"/>
    <p:sldId id="504" r:id="rId38"/>
    <p:sldId id="505" r:id="rId39"/>
    <p:sldId id="506" r:id="rId40"/>
    <p:sldId id="502" r:id="rId41"/>
    <p:sldId id="507" r:id="rId42"/>
    <p:sldId id="509" r:id="rId43"/>
    <p:sldId id="508" r:id="rId44"/>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1021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82042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23063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64084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051050" algn="l" defTabSz="819785"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461260" algn="l" defTabSz="819785"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2871470" algn="l" defTabSz="819785"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281680" algn="l" defTabSz="819785"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a:srgbClr val="FFFF00"/>
    <a:srgbClr val="17375E"/>
    <a:srgbClr val="FFFFFF"/>
    <a:srgbClr val="4F81BD"/>
    <a:srgbClr val="33CCFF"/>
    <a:srgbClr val="00CC00"/>
    <a:srgbClr val="800000"/>
    <a:srgbClr val="CC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10" autoAdjust="0"/>
  </p:normalViewPr>
  <p:slideViewPr>
    <p:cSldViewPr>
      <p:cViewPr varScale="1">
        <p:scale>
          <a:sx n="136" d="100"/>
          <a:sy n="136" d="100"/>
        </p:scale>
        <p:origin x="816" y="96"/>
      </p:cViewPr>
      <p:guideLst>
        <p:guide orient="horz" pos="3239"/>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55ECA8-4C32-4011-9BE3-8093DD6476C9}"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zh-CN" altLang="en-US"/>
        </a:p>
      </dgm:t>
    </dgm:pt>
    <dgm:pt modelId="{35A6628D-E2E5-41D7-903A-5332549FF0EF}">
      <dgm:prSet phldrT="[文本]" custT="1"/>
      <dgm:spPr>
        <a:solidFill>
          <a:schemeClr val="accent5">
            <a:lumMod val="50000"/>
          </a:schemeClr>
        </a:solidFill>
      </dgm:spPr>
      <dgm:t>
        <a:bodyPr/>
        <a:lstStyle/>
        <a:p>
          <a:r>
            <a:rPr lang="zh-CN" altLang="en-US" sz="1300" b="1" dirty="0"/>
            <a:t>危险源识别</a:t>
          </a:r>
        </a:p>
      </dgm:t>
    </dgm:pt>
    <dgm:pt modelId="{32A375D0-98F7-4B0F-8731-E72C24F67F99}" cxnId="{F1ED9416-32D5-48EC-8FE9-0A9BDB08A928}" type="parTrans">
      <dgm:prSet/>
      <dgm:spPr/>
      <dgm:t>
        <a:bodyPr/>
        <a:lstStyle/>
        <a:p>
          <a:endParaRPr lang="zh-CN" altLang="en-US"/>
        </a:p>
      </dgm:t>
    </dgm:pt>
    <dgm:pt modelId="{645DCF43-D86B-4FF5-B70E-146A2CB01B1C}" cxnId="{F1ED9416-32D5-48EC-8FE9-0A9BDB08A928}" type="sibTrans">
      <dgm:prSet/>
      <dgm:spPr>
        <a:solidFill>
          <a:schemeClr val="accent5">
            <a:lumMod val="75000"/>
          </a:schemeClr>
        </a:solidFill>
      </dgm:spPr>
      <dgm:t>
        <a:bodyPr/>
        <a:lstStyle/>
        <a:p>
          <a:endParaRPr lang="zh-CN" altLang="en-US"/>
        </a:p>
      </dgm:t>
    </dgm:pt>
    <dgm:pt modelId="{714DDB8F-3679-42B3-AEE8-234EE1962500}">
      <dgm:prSet phldrT="[文本]" custT="1"/>
      <dgm:spPr>
        <a:solidFill>
          <a:schemeClr val="accent5">
            <a:lumMod val="50000"/>
          </a:schemeClr>
        </a:solidFill>
      </dgm:spPr>
      <dgm:t>
        <a:bodyPr/>
        <a:lstStyle/>
        <a:p>
          <a:r>
            <a:rPr lang="zh-CN" altLang="en-US" sz="1300" b="1" dirty="0"/>
            <a:t>制定控制措施</a:t>
          </a:r>
        </a:p>
      </dgm:t>
    </dgm:pt>
    <dgm:pt modelId="{394705A1-2003-477E-8D3E-71A238C3DB45}" cxnId="{AB40B6CB-20A6-48FF-B8DA-DDD293007852}" type="parTrans">
      <dgm:prSet/>
      <dgm:spPr/>
      <dgm:t>
        <a:bodyPr/>
        <a:lstStyle/>
        <a:p>
          <a:endParaRPr lang="zh-CN" altLang="en-US"/>
        </a:p>
      </dgm:t>
    </dgm:pt>
    <dgm:pt modelId="{8BD84F6C-0A45-45D6-91A6-E0A54C787975}" cxnId="{AB40B6CB-20A6-48FF-B8DA-DDD293007852}" type="sibTrans">
      <dgm:prSet/>
      <dgm:spPr>
        <a:solidFill>
          <a:schemeClr val="accent5">
            <a:lumMod val="75000"/>
          </a:schemeClr>
        </a:solidFill>
      </dgm:spPr>
      <dgm:t>
        <a:bodyPr/>
        <a:lstStyle/>
        <a:p>
          <a:endParaRPr lang="zh-CN" altLang="en-US"/>
        </a:p>
      </dgm:t>
    </dgm:pt>
    <dgm:pt modelId="{28F25BD2-AC1B-4DA2-BAF4-13A99367EF38}">
      <dgm:prSet phldrT="[文本]" custT="1"/>
      <dgm:spPr>
        <a:solidFill>
          <a:schemeClr val="accent5">
            <a:lumMod val="50000"/>
          </a:schemeClr>
        </a:solidFill>
      </dgm:spPr>
      <dgm:t>
        <a:bodyPr/>
        <a:lstStyle/>
        <a:p>
          <a:r>
            <a:rPr lang="zh-CN" altLang="en-US" sz="1100" b="1" dirty="0"/>
            <a:t>验证控制措施是否有效</a:t>
          </a:r>
        </a:p>
      </dgm:t>
    </dgm:pt>
    <dgm:pt modelId="{ED864CB2-C912-4ABB-8CA6-69F02D3B6B56}" cxnId="{04F07EEA-D3CE-49B4-B708-80C30964522E}" type="parTrans">
      <dgm:prSet/>
      <dgm:spPr/>
      <dgm:t>
        <a:bodyPr/>
        <a:lstStyle/>
        <a:p>
          <a:endParaRPr lang="zh-CN" altLang="en-US"/>
        </a:p>
      </dgm:t>
    </dgm:pt>
    <dgm:pt modelId="{B152CC15-006C-4BB3-A163-46AE673114E7}" cxnId="{04F07EEA-D3CE-49B4-B708-80C30964522E}" type="sibTrans">
      <dgm:prSet/>
      <dgm:spPr>
        <a:solidFill>
          <a:schemeClr val="accent5">
            <a:lumMod val="75000"/>
          </a:schemeClr>
        </a:solidFill>
      </dgm:spPr>
      <dgm:t>
        <a:bodyPr/>
        <a:lstStyle/>
        <a:p>
          <a:endParaRPr lang="zh-CN" altLang="en-US"/>
        </a:p>
      </dgm:t>
    </dgm:pt>
    <dgm:pt modelId="{BC41B3F9-6BAD-4426-AEA6-203679876459}">
      <dgm:prSet phldrT="[文本]" custT="1"/>
      <dgm:spPr>
        <a:solidFill>
          <a:schemeClr val="accent5">
            <a:lumMod val="50000"/>
          </a:schemeClr>
        </a:solidFill>
      </dgm:spPr>
      <dgm:t>
        <a:bodyPr/>
        <a:lstStyle/>
        <a:p>
          <a:r>
            <a:rPr lang="zh-CN" altLang="en-US" sz="1300" b="1" dirty="0"/>
            <a:t>对控制措施进行完善</a:t>
          </a:r>
        </a:p>
      </dgm:t>
    </dgm:pt>
    <dgm:pt modelId="{CB72ED20-8006-4D71-A585-C30FE53E0B1A}" cxnId="{689678D7-50FF-4ADF-B76E-123928F1B4B9}" type="parTrans">
      <dgm:prSet/>
      <dgm:spPr/>
      <dgm:t>
        <a:bodyPr/>
        <a:lstStyle/>
        <a:p>
          <a:endParaRPr lang="zh-CN" altLang="en-US"/>
        </a:p>
      </dgm:t>
    </dgm:pt>
    <dgm:pt modelId="{F9983628-628D-422F-B780-9B04DB0C5E85}" cxnId="{689678D7-50FF-4ADF-B76E-123928F1B4B9}" type="sibTrans">
      <dgm:prSet/>
      <dgm:spPr>
        <a:solidFill>
          <a:schemeClr val="accent5">
            <a:lumMod val="75000"/>
          </a:schemeClr>
        </a:solidFill>
      </dgm:spPr>
      <dgm:t>
        <a:bodyPr/>
        <a:lstStyle/>
        <a:p>
          <a:endParaRPr lang="zh-CN" altLang="en-US"/>
        </a:p>
      </dgm:t>
    </dgm:pt>
    <dgm:pt modelId="{83381DFA-6C98-402F-9C9E-1454F08DCFC1}" type="pres">
      <dgm:prSet presAssocID="{2E55ECA8-4C32-4011-9BE3-8093DD6476C9}" presName="cycle" presStyleCnt="0">
        <dgm:presLayoutVars>
          <dgm:dir/>
          <dgm:resizeHandles val="exact"/>
        </dgm:presLayoutVars>
      </dgm:prSet>
      <dgm:spPr/>
    </dgm:pt>
    <dgm:pt modelId="{465BBD5D-8AA4-4F15-A7B2-63883F93C581}" type="pres">
      <dgm:prSet presAssocID="{35A6628D-E2E5-41D7-903A-5332549FF0EF}" presName="node" presStyleLbl="node1" presStyleIdx="0" presStyleCnt="4">
        <dgm:presLayoutVars>
          <dgm:bulletEnabled val="1"/>
        </dgm:presLayoutVars>
      </dgm:prSet>
      <dgm:spPr/>
    </dgm:pt>
    <dgm:pt modelId="{8BB073FF-BD15-4674-8818-8E6D575AED6C}" type="pres">
      <dgm:prSet presAssocID="{645DCF43-D86B-4FF5-B70E-146A2CB01B1C}" presName="sibTrans" presStyleLbl="sibTrans2D1" presStyleIdx="0" presStyleCnt="4"/>
      <dgm:spPr/>
    </dgm:pt>
    <dgm:pt modelId="{F09403CC-4364-4DC1-A756-639C7C1BCEC4}" type="pres">
      <dgm:prSet presAssocID="{645DCF43-D86B-4FF5-B70E-146A2CB01B1C}" presName="connectorText" presStyleLbl="sibTrans2D1" presStyleIdx="0" presStyleCnt="4"/>
      <dgm:spPr/>
    </dgm:pt>
    <dgm:pt modelId="{A9CEFB88-27FE-4877-8C47-9978F47513A8}" type="pres">
      <dgm:prSet presAssocID="{714DDB8F-3679-42B3-AEE8-234EE1962500}" presName="node" presStyleLbl="node1" presStyleIdx="1" presStyleCnt="4">
        <dgm:presLayoutVars>
          <dgm:bulletEnabled val="1"/>
        </dgm:presLayoutVars>
      </dgm:prSet>
      <dgm:spPr/>
    </dgm:pt>
    <dgm:pt modelId="{03A1C03A-00AD-42D7-BF1D-81F20F153420}" type="pres">
      <dgm:prSet presAssocID="{8BD84F6C-0A45-45D6-91A6-E0A54C787975}" presName="sibTrans" presStyleLbl="sibTrans2D1" presStyleIdx="1" presStyleCnt="4"/>
      <dgm:spPr/>
    </dgm:pt>
    <dgm:pt modelId="{0932962B-7743-41FD-AF0D-B91A9CDA9771}" type="pres">
      <dgm:prSet presAssocID="{8BD84F6C-0A45-45D6-91A6-E0A54C787975}" presName="connectorText" presStyleLbl="sibTrans2D1" presStyleIdx="1" presStyleCnt="4"/>
      <dgm:spPr/>
    </dgm:pt>
    <dgm:pt modelId="{63ABF1E9-5CE2-4D60-8D75-60D0BEE41FF7}" type="pres">
      <dgm:prSet presAssocID="{28F25BD2-AC1B-4DA2-BAF4-13A99367EF38}" presName="node" presStyleLbl="node1" presStyleIdx="2" presStyleCnt="4">
        <dgm:presLayoutVars>
          <dgm:bulletEnabled val="1"/>
        </dgm:presLayoutVars>
      </dgm:prSet>
      <dgm:spPr/>
    </dgm:pt>
    <dgm:pt modelId="{56D45C76-99C2-401D-9BD8-754DE59B2FA9}" type="pres">
      <dgm:prSet presAssocID="{B152CC15-006C-4BB3-A163-46AE673114E7}" presName="sibTrans" presStyleLbl="sibTrans2D1" presStyleIdx="2" presStyleCnt="4"/>
      <dgm:spPr/>
    </dgm:pt>
    <dgm:pt modelId="{8F79F241-FCF6-46CD-A582-BA989A4AAD26}" type="pres">
      <dgm:prSet presAssocID="{B152CC15-006C-4BB3-A163-46AE673114E7}" presName="connectorText" presStyleLbl="sibTrans2D1" presStyleIdx="2" presStyleCnt="4"/>
      <dgm:spPr/>
    </dgm:pt>
    <dgm:pt modelId="{30DBE9E7-AD57-4047-B902-0E43483A5036}" type="pres">
      <dgm:prSet presAssocID="{BC41B3F9-6BAD-4426-AEA6-203679876459}" presName="node" presStyleLbl="node1" presStyleIdx="3" presStyleCnt="4">
        <dgm:presLayoutVars>
          <dgm:bulletEnabled val="1"/>
        </dgm:presLayoutVars>
      </dgm:prSet>
      <dgm:spPr/>
    </dgm:pt>
    <dgm:pt modelId="{AA017690-9FE6-4BAB-A2F7-87A5076837E9}" type="pres">
      <dgm:prSet presAssocID="{F9983628-628D-422F-B780-9B04DB0C5E85}" presName="sibTrans" presStyleLbl="sibTrans2D1" presStyleIdx="3" presStyleCnt="4"/>
      <dgm:spPr/>
    </dgm:pt>
    <dgm:pt modelId="{06E77A1B-C97E-49DE-A638-6540E01EFCD9}" type="pres">
      <dgm:prSet presAssocID="{F9983628-628D-422F-B780-9B04DB0C5E85}" presName="connectorText" presStyleLbl="sibTrans2D1" presStyleIdx="3" presStyleCnt="4"/>
      <dgm:spPr/>
    </dgm:pt>
  </dgm:ptLst>
  <dgm:cxnLst>
    <dgm:cxn modelId="{AC57BE00-6E6F-4D61-BE87-CCB2F130BC7A}" type="presOf" srcId="{2E55ECA8-4C32-4011-9BE3-8093DD6476C9}" destId="{83381DFA-6C98-402F-9C9E-1454F08DCFC1}" srcOrd="0" destOrd="0" presId="urn:microsoft.com/office/officeart/2005/8/layout/cycle2"/>
    <dgm:cxn modelId="{9D50D208-47A3-4E44-A614-438FCDF8AEBE}" type="presOf" srcId="{645DCF43-D86B-4FF5-B70E-146A2CB01B1C}" destId="{F09403CC-4364-4DC1-A756-639C7C1BCEC4}" srcOrd="1" destOrd="0" presId="urn:microsoft.com/office/officeart/2005/8/layout/cycle2"/>
    <dgm:cxn modelId="{638F9310-6534-4CD4-BEF1-73B4226C2BD9}" type="presOf" srcId="{28F25BD2-AC1B-4DA2-BAF4-13A99367EF38}" destId="{63ABF1E9-5CE2-4D60-8D75-60D0BEE41FF7}" srcOrd="0" destOrd="0" presId="urn:microsoft.com/office/officeart/2005/8/layout/cycle2"/>
    <dgm:cxn modelId="{F1ED9416-32D5-48EC-8FE9-0A9BDB08A928}" srcId="{2E55ECA8-4C32-4011-9BE3-8093DD6476C9}" destId="{35A6628D-E2E5-41D7-903A-5332549FF0EF}" srcOrd="0" destOrd="0" parTransId="{32A375D0-98F7-4B0F-8731-E72C24F67F99}" sibTransId="{645DCF43-D86B-4FF5-B70E-146A2CB01B1C}"/>
    <dgm:cxn modelId="{CAD51C1F-DAC2-49C3-90D9-5FF7AEB939BC}" type="presOf" srcId="{F9983628-628D-422F-B780-9B04DB0C5E85}" destId="{AA017690-9FE6-4BAB-A2F7-87A5076837E9}" srcOrd="0" destOrd="0" presId="urn:microsoft.com/office/officeart/2005/8/layout/cycle2"/>
    <dgm:cxn modelId="{BD325632-0F63-4ED2-87C1-C9A44F58163B}" type="presOf" srcId="{B152CC15-006C-4BB3-A163-46AE673114E7}" destId="{8F79F241-FCF6-46CD-A582-BA989A4AAD26}" srcOrd="1" destOrd="0" presId="urn:microsoft.com/office/officeart/2005/8/layout/cycle2"/>
    <dgm:cxn modelId="{4D4B855B-539A-4798-B3C5-E2FA5A67058F}" type="presOf" srcId="{714DDB8F-3679-42B3-AEE8-234EE1962500}" destId="{A9CEFB88-27FE-4877-8C47-9978F47513A8}" srcOrd="0" destOrd="0" presId="urn:microsoft.com/office/officeart/2005/8/layout/cycle2"/>
    <dgm:cxn modelId="{C1C50F5D-0C12-4E31-AA9A-60B28BD9FBF8}" type="presOf" srcId="{645DCF43-D86B-4FF5-B70E-146A2CB01B1C}" destId="{8BB073FF-BD15-4674-8818-8E6D575AED6C}" srcOrd="0" destOrd="0" presId="urn:microsoft.com/office/officeart/2005/8/layout/cycle2"/>
    <dgm:cxn modelId="{9D9A8F90-C41B-4EEE-BC81-6834E53F95AC}" type="presOf" srcId="{F9983628-628D-422F-B780-9B04DB0C5E85}" destId="{06E77A1B-C97E-49DE-A638-6540E01EFCD9}" srcOrd="1" destOrd="0" presId="urn:microsoft.com/office/officeart/2005/8/layout/cycle2"/>
    <dgm:cxn modelId="{37119F9A-B03F-4676-8E87-E981CA28417A}" type="presOf" srcId="{8BD84F6C-0A45-45D6-91A6-E0A54C787975}" destId="{0932962B-7743-41FD-AF0D-B91A9CDA9771}" srcOrd="1" destOrd="0" presId="urn:microsoft.com/office/officeart/2005/8/layout/cycle2"/>
    <dgm:cxn modelId="{C02AC4AF-09C0-4CFC-80D8-7E072AE59855}" type="presOf" srcId="{B152CC15-006C-4BB3-A163-46AE673114E7}" destId="{56D45C76-99C2-401D-9BD8-754DE59B2FA9}" srcOrd="0" destOrd="0" presId="urn:microsoft.com/office/officeart/2005/8/layout/cycle2"/>
    <dgm:cxn modelId="{3D6973C1-3FEB-4455-9842-5318AF1E8194}" type="presOf" srcId="{35A6628D-E2E5-41D7-903A-5332549FF0EF}" destId="{465BBD5D-8AA4-4F15-A7B2-63883F93C581}" srcOrd="0" destOrd="0" presId="urn:microsoft.com/office/officeart/2005/8/layout/cycle2"/>
    <dgm:cxn modelId="{C0127BC6-A397-4BBD-82BB-2136C8661AA3}" type="presOf" srcId="{8BD84F6C-0A45-45D6-91A6-E0A54C787975}" destId="{03A1C03A-00AD-42D7-BF1D-81F20F153420}" srcOrd="0" destOrd="0" presId="urn:microsoft.com/office/officeart/2005/8/layout/cycle2"/>
    <dgm:cxn modelId="{AB40B6CB-20A6-48FF-B8DA-DDD293007852}" srcId="{2E55ECA8-4C32-4011-9BE3-8093DD6476C9}" destId="{714DDB8F-3679-42B3-AEE8-234EE1962500}" srcOrd="1" destOrd="0" parTransId="{394705A1-2003-477E-8D3E-71A238C3DB45}" sibTransId="{8BD84F6C-0A45-45D6-91A6-E0A54C787975}"/>
    <dgm:cxn modelId="{689678D7-50FF-4ADF-B76E-123928F1B4B9}" srcId="{2E55ECA8-4C32-4011-9BE3-8093DD6476C9}" destId="{BC41B3F9-6BAD-4426-AEA6-203679876459}" srcOrd="3" destOrd="0" parTransId="{CB72ED20-8006-4D71-A585-C30FE53E0B1A}" sibTransId="{F9983628-628D-422F-B780-9B04DB0C5E85}"/>
    <dgm:cxn modelId="{04F07EEA-D3CE-49B4-B708-80C30964522E}" srcId="{2E55ECA8-4C32-4011-9BE3-8093DD6476C9}" destId="{28F25BD2-AC1B-4DA2-BAF4-13A99367EF38}" srcOrd="2" destOrd="0" parTransId="{ED864CB2-C912-4ABB-8CA6-69F02D3B6B56}" sibTransId="{B152CC15-006C-4BB3-A163-46AE673114E7}"/>
    <dgm:cxn modelId="{EDF362EE-EFDD-4892-BCB9-9CC91E369C1E}" type="presOf" srcId="{BC41B3F9-6BAD-4426-AEA6-203679876459}" destId="{30DBE9E7-AD57-4047-B902-0E43483A5036}" srcOrd="0" destOrd="0" presId="urn:microsoft.com/office/officeart/2005/8/layout/cycle2"/>
    <dgm:cxn modelId="{BDE0F3E4-2CC1-448F-8822-113D57A9A7A6}" type="presParOf" srcId="{83381DFA-6C98-402F-9C9E-1454F08DCFC1}" destId="{465BBD5D-8AA4-4F15-A7B2-63883F93C581}" srcOrd="0" destOrd="0" presId="urn:microsoft.com/office/officeart/2005/8/layout/cycle2"/>
    <dgm:cxn modelId="{F10DA85B-A0D1-4D63-A3AA-466F62D07B4F}" type="presParOf" srcId="{83381DFA-6C98-402F-9C9E-1454F08DCFC1}" destId="{8BB073FF-BD15-4674-8818-8E6D575AED6C}" srcOrd="1" destOrd="0" presId="urn:microsoft.com/office/officeart/2005/8/layout/cycle2"/>
    <dgm:cxn modelId="{A70D8E2A-0DDF-42B7-9425-1707EB10352E}" type="presParOf" srcId="{8BB073FF-BD15-4674-8818-8E6D575AED6C}" destId="{F09403CC-4364-4DC1-A756-639C7C1BCEC4}" srcOrd="0" destOrd="0" presId="urn:microsoft.com/office/officeart/2005/8/layout/cycle2"/>
    <dgm:cxn modelId="{9C41F391-8AFD-41DF-8E4E-3623B37B6342}" type="presParOf" srcId="{83381DFA-6C98-402F-9C9E-1454F08DCFC1}" destId="{A9CEFB88-27FE-4877-8C47-9978F47513A8}" srcOrd="2" destOrd="0" presId="urn:microsoft.com/office/officeart/2005/8/layout/cycle2"/>
    <dgm:cxn modelId="{E62F9487-8CC8-4C0E-A9DA-74787D5357F2}" type="presParOf" srcId="{83381DFA-6C98-402F-9C9E-1454F08DCFC1}" destId="{03A1C03A-00AD-42D7-BF1D-81F20F153420}" srcOrd="3" destOrd="0" presId="urn:microsoft.com/office/officeart/2005/8/layout/cycle2"/>
    <dgm:cxn modelId="{D9D25742-8E2C-4E39-9F0C-E5768570681E}" type="presParOf" srcId="{03A1C03A-00AD-42D7-BF1D-81F20F153420}" destId="{0932962B-7743-41FD-AF0D-B91A9CDA9771}" srcOrd="0" destOrd="0" presId="urn:microsoft.com/office/officeart/2005/8/layout/cycle2"/>
    <dgm:cxn modelId="{5A72E295-8CEA-439D-B6B5-1DE160AD2674}" type="presParOf" srcId="{83381DFA-6C98-402F-9C9E-1454F08DCFC1}" destId="{63ABF1E9-5CE2-4D60-8D75-60D0BEE41FF7}" srcOrd="4" destOrd="0" presId="urn:microsoft.com/office/officeart/2005/8/layout/cycle2"/>
    <dgm:cxn modelId="{8976F69A-D7C3-4CEA-BF4D-8D73266D2603}" type="presParOf" srcId="{83381DFA-6C98-402F-9C9E-1454F08DCFC1}" destId="{56D45C76-99C2-401D-9BD8-754DE59B2FA9}" srcOrd="5" destOrd="0" presId="urn:microsoft.com/office/officeart/2005/8/layout/cycle2"/>
    <dgm:cxn modelId="{4294D374-9558-45FB-9F85-C4474F7414DE}" type="presParOf" srcId="{56D45C76-99C2-401D-9BD8-754DE59B2FA9}" destId="{8F79F241-FCF6-46CD-A582-BA989A4AAD26}" srcOrd="0" destOrd="0" presId="urn:microsoft.com/office/officeart/2005/8/layout/cycle2"/>
    <dgm:cxn modelId="{80D3A7B8-12B4-45AA-8FC1-D3FEF24DB311}" type="presParOf" srcId="{83381DFA-6C98-402F-9C9E-1454F08DCFC1}" destId="{30DBE9E7-AD57-4047-B902-0E43483A5036}" srcOrd="6" destOrd="0" presId="urn:microsoft.com/office/officeart/2005/8/layout/cycle2"/>
    <dgm:cxn modelId="{CFEBEB87-6A20-43DA-9FDB-32FE3D858F63}" type="presParOf" srcId="{83381DFA-6C98-402F-9C9E-1454F08DCFC1}" destId="{AA017690-9FE6-4BAB-A2F7-87A5076837E9}" srcOrd="7" destOrd="0" presId="urn:microsoft.com/office/officeart/2005/8/layout/cycle2"/>
    <dgm:cxn modelId="{D1CBB9E9-560D-4AF0-A75A-D6B7A0B697C6}" type="presParOf" srcId="{AA017690-9FE6-4BAB-A2F7-87A5076837E9}" destId="{06E77A1B-C97E-49DE-A638-6540E01EFCD9}" srcOrd="0" destOrd="0" presId="urn:microsoft.com/office/officeart/2005/8/layout/cycle2"/>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71D5A-239E-4A8E-BBF2-5C96F6B45BD3}" type="doc">
      <dgm:prSet loTypeId="urn:microsoft.com/office/officeart/2005/8/layout/matrix1#1" loCatId="matrix" qsTypeId="urn:microsoft.com/office/officeart/2005/8/quickstyle/simple1#2" qsCatId="simple" csTypeId="urn:microsoft.com/office/officeart/2005/8/colors/accent1_2#2" csCatId="accent1" phldr="1"/>
      <dgm:spPr/>
      <dgm:t>
        <a:bodyPr/>
        <a:lstStyle/>
        <a:p>
          <a:endParaRPr lang="zh-CN" altLang="en-US"/>
        </a:p>
      </dgm:t>
    </dgm:pt>
    <dgm:pt modelId="{0C984055-130E-419F-8FE3-F9449CD843EA}">
      <dgm:prSet phldrT="[文本]"/>
      <dgm:spPr>
        <a:solidFill>
          <a:srgbClr val="C00000"/>
        </a:solidFill>
      </dgm:spPr>
      <dgm:t>
        <a:bodyPr/>
        <a:lstStyle/>
        <a:p>
          <a:r>
            <a:rPr lang="zh-CN" altLang="en-US" dirty="0">
              <a:solidFill>
                <a:schemeClr val="bg1"/>
              </a:solidFill>
            </a:rPr>
            <a:t>作业活动划分</a:t>
          </a:r>
        </a:p>
      </dgm:t>
    </dgm:pt>
    <dgm:pt modelId="{0BB52CC5-E418-4073-A89A-4E41BD1ABD58}" cxnId="{6CBDCB29-5406-400F-8E46-5ADB4D05181A}" type="parTrans">
      <dgm:prSet/>
      <dgm:spPr/>
      <dgm:t>
        <a:bodyPr/>
        <a:lstStyle/>
        <a:p>
          <a:endParaRPr lang="zh-CN" altLang="en-US"/>
        </a:p>
      </dgm:t>
    </dgm:pt>
    <dgm:pt modelId="{378251D2-1C1F-4848-B842-60F8F4B3BF5B}" cxnId="{6CBDCB29-5406-400F-8E46-5ADB4D05181A}" type="sibTrans">
      <dgm:prSet/>
      <dgm:spPr/>
      <dgm:t>
        <a:bodyPr/>
        <a:lstStyle/>
        <a:p>
          <a:endParaRPr lang="zh-CN" altLang="en-US"/>
        </a:p>
      </dgm:t>
    </dgm:pt>
    <dgm:pt modelId="{2D0B0C33-C446-4963-907C-A4223F8A7A52}">
      <dgm:prSet phldrT="[文本]" custT="1"/>
      <dgm:spPr>
        <a:solidFill>
          <a:schemeClr val="accent5">
            <a:lumMod val="50000"/>
          </a:schemeClr>
        </a:solidFill>
      </dgm:spPr>
      <dgm:t>
        <a:bodyPr/>
        <a:lstStyle/>
        <a:p>
          <a:r>
            <a:rPr lang="zh-CN" altLang="en-US" sz="1600" b="1" dirty="0"/>
            <a:t>按生产流程阶段划分</a:t>
          </a:r>
        </a:p>
      </dgm:t>
    </dgm:pt>
    <dgm:pt modelId="{C5ECB65D-026F-4C92-B0C5-9843CCDEF190}" cxnId="{7E3ED37C-8DB5-497A-8B74-B62D5B63F24B}" type="parTrans">
      <dgm:prSet/>
      <dgm:spPr/>
      <dgm:t>
        <a:bodyPr/>
        <a:lstStyle/>
        <a:p>
          <a:endParaRPr lang="zh-CN" altLang="en-US"/>
        </a:p>
      </dgm:t>
    </dgm:pt>
    <dgm:pt modelId="{C87F7987-E144-4A76-B6B8-33894C648B81}" cxnId="{7E3ED37C-8DB5-497A-8B74-B62D5B63F24B}" type="sibTrans">
      <dgm:prSet/>
      <dgm:spPr/>
      <dgm:t>
        <a:bodyPr/>
        <a:lstStyle/>
        <a:p>
          <a:endParaRPr lang="zh-CN" altLang="en-US"/>
        </a:p>
      </dgm:t>
    </dgm:pt>
    <dgm:pt modelId="{C8FF5141-B051-43E8-BB7F-751584D0C1FE}">
      <dgm:prSet phldrT="[文本]" custT="1"/>
      <dgm:spPr>
        <a:solidFill>
          <a:schemeClr val="accent5">
            <a:lumMod val="50000"/>
          </a:schemeClr>
        </a:solidFill>
      </dgm:spPr>
      <dgm:t>
        <a:bodyPr/>
        <a:lstStyle/>
        <a:p>
          <a:r>
            <a:rPr lang="zh-CN" altLang="en-US" sz="1600" b="1" dirty="0"/>
            <a:t>按工艺装置控制名称划分</a:t>
          </a:r>
        </a:p>
      </dgm:t>
    </dgm:pt>
    <dgm:pt modelId="{D4047028-FB2C-4C25-91DE-A39C680A9ECB}" cxnId="{30FBD4D5-C5A6-4B73-B4B8-0C7EF7E1FB85}" type="parTrans">
      <dgm:prSet/>
      <dgm:spPr/>
      <dgm:t>
        <a:bodyPr/>
        <a:lstStyle/>
        <a:p>
          <a:endParaRPr lang="zh-CN" altLang="en-US"/>
        </a:p>
      </dgm:t>
    </dgm:pt>
    <dgm:pt modelId="{19F59835-F117-448E-A3F6-F42FFD3FC492}" cxnId="{30FBD4D5-C5A6-4B73-B4B8-0C7EF7E1FB85}" type="sibTrans">
      <dgm:prSet/>
      <dgm:spPr/>
      <dgm:t>
        <a:bodyPr/>
        <a:lstStyle/>
        <a:p>
          <a:endParaRPr lang="zh-CN" altLang="en-US"/>
        </a:p>
      </dgm:t>
    </dgm:pt>
    <dgm:pt modelId="{A4380B95-E911-4226-84CD-794BA82A415C}">
      <dgm:prSet phldrT="[文本]" custT="1"/>
      <dgm:spPr>
        <a:solidFill>
          <a:schemeClr val="accent5">
            <a:lumMod val="50000"/>
          </a:schemeClr>
        </a:solidFill>
      </dgm:spPr>
      <dgm:t>
        <a:bodyPr/>
        <a:lstStyle/>
        <a:p>
          <a:r>
            <a:rPr lang="zh-CN" altLang="en-US" sz="1600" b="1" dirty="0"/>
            <a:t>按作业任务名称划分</a:t>
          </a:r>
        </a:p>
      </dgm:t>
    </dgm:pt>
    <dgm:pt modelId="{A50DE8F3-FD23-41D4-BD70-53F82B2E6284}" cxnId="{AEC628D8-430F-4AEA-8288-7B23FD086788}" type="parTrans">
      <dgm:prSet/>
      <dgm:spPr/>
      <dgm:t>
        <a:bodyPr/>
        <a:lstStyle/>
        <a:p>
          <a:endParaRPr lang="zh-CN" altLang="en-US"/>
        </a:p>
      </dgm:t>
    </dgm:pt>
    <dgm:pt modelId="{3DCE379C-E422-4ED4-9A3F-B03D61411329}" cxnId="{AEC628D8-430F-4AEA-8288-7B23FD086788}" type="sibTrans">
      <dgm:prSet/>
      <dgm:spPr/>
      <dgm:t>
        <a:bodyPr/>
        <a:lstStyle/>
        <a:p>
          <a:endParaRPr lang="zh-CN" altLang="en-US"/>
        </a:p>
      </dgm:t>
    </dgm:pt>
    <dgm:pt modelId="{7010AEAF-1797-417B-87F7-30622F1AF9C1}">
      <dgm:prSet phldrT="[文本]" custT="1"/>
      <dgm:spPr>
        <a:solidFill>
          <a:schemeClr val="accent5">
            <a:lumMod val="50000"/>
          </a:schemeClr>
        </a:solidFill>
      </dgm:spPr>
      <dgm:t>
        <a:bodyPr/>
        <a:lstStyle/>
        <a:p>
          <a:r>
            <a:rPr lang="zh-CN" altLang="en-US" sz="1600" b="1" dirty="0"/>
            <a:t>按照作业区域名称划分</a:t>
          </a:r>
        </a:p>
      </dgm:t>
    </dgm:pt>
    <dgm:pt modelId="{C68CB194-CAA5-4541-A6C8-5CE32D0C4632}" cxnId="{6D63898A-86B7-464F-9E70-F4956725ED82}" type="parTrans">
      <dgm:prSet/>
      <dgm:spPr/>
      <dgm:t>
        <a:bodyPr/>
        <a:lstStyle/>
        <a:p>
          <a:endParaRPr lang="zh-CN" altLang="en-US"/>
        </a:p>
      </dgm:t>
    </dgm:pt>
    <dgm:pt modelId="{F1530E90-E94E-48D9-ABB9-1E4569813CA2}" cxnId="{6D63898A-86B7-464F-9E70-F4956725ED82}" type="sibTrans">
      <dgm:prSet/>
      <dgm:spPr/>
      <dgm:t>
        <a:bodyPr/>
        <a:lstStyle/>
        <a:p>
          <a:endParaRPr lang="zh-CN" altLang="en-US"/>
        </a:p>
      </dgm:t>
    </dgm:pt>
    <dgm:pt modelId="{3B03B908-38B7-40DA-AE44-16C506A83607}" type="pres">
      <dgm:prSet presAssocID="{9AD71D5A-239E-4A8E-BBF2-5C96F6B45BD3}" presName="diagram" presStyleCnt="0">
        <dgm:presLayoutVars>
          <dgm:chMax val="1"/>
          <dgm:dir/>
          <dgm:animLvl val="ctr"/>
          <dgm:resizeHandles val="exact"/>
        </dgm:presLayoutVars>
      </dgm:prSet>
      <dgm:spPr/>
    </dgm:pt>
    <dgm:pt modelId="{296DDCF4-263C-4B24-8F34-B5F922076BA0}" type="pres">
      <dgm:prSet presAssocID="{9AD71D5A-239E-4A8E-BBF2-5C96F6B45BD3}" presName="matrix" presStyleCnt="0"/>
      <dgm:spPr/>
    </dgm:pt>
    <dgm:pt modelId="{D8F0C132-68DC-4A37-A4F3-5854886EE79A}" type="pres">
      <dgm:prSet presAssocID="{9AD71D5A-239E-4A8E-BBF2-5C96F6B45BD3}" presName="tile1" presStyleLbl="node1" presStyleIdx="0" presStyleCnt="4"/>
      <dgm:spPr/>
    </dgm:pt>
    <dgm:pt modelId="{610082BF-D3CF-46D1-9C89-2BE6D67115C2}" type="pres">
      <dgm:prSet presAssocID="{9AD71D5A-239E-4A8E-BBF2-5C96F6B45BD3}" presName="tile1text" presStyleLbl="node1" presStyleIdx="0" presStyleCnt="4">
        <dgm:presLayoutVars>
          <dgm:chMax val="0"/>
          <dgm:chPref val="0"/>
          <dgm:bulletEnabled val="1"/>
        </dgm:presLayoutVars>
      </dgm:prSet>
      <dgm:spPr/>
    </dgm:pt>
    <dgm:pt modelId="{D8B9FE38-DD77-4312-AEB5-95B7D97F31FC}" type="pres">
      <dgm:prSet presAssocID="{9AD71D5A-239E-4A8E-BBF2-5C96F6B45BD3}" presName="tile2" presStyleLbl="node1" presStyleIdx="1" presStyleCnt="4"/>
      <dgm:spPr/>
    </dgm:pt>
    <dgm:pt modelId="{BC9E764F-D5B4-42CA-9D7D-4924AD83C644}" type="pres">
      <dgm:prSet presAssocID="{9AD71D5A-239E-4A8E-BBF2-5C96F6B45BD3}" presName="tile2text" presStyleLbl="node1" presStyleIdx="1" presStyleCnt="4">
        <dgm:presLayoutVars>
          <dgm:chMax val="0"/>
          <dgm:chPref val="0"/>
          <dgm:bulletEnabled val="1"/>
        </dgm:presLayoutVars>
      </dgm:prSet>
      <dgm:spPr/>
    </dgm:pt>
    <dgm:pt modelId="{9EBF439C-EEBA-4015-8FA7-34DF4FA862EA}" type="pres">
      <dgm:prSet presAssocID="{9AD71D5A-239E-4A8E-BBF2-5C96F6B45BD3}" presName="tile3" presStyleLbl="node1" presStyleIdx="2" presStyleCnt="4"/>
      <dgm:spPr/>
    </dgm:pt>
    <dgm:pt modelId="{59BD87FE-320D-4D16-99DB-9C61EF8779AD}" type="pres">
      <dgm:prSet presAssocID="{9AD71D5A-239E-4A8E-BBF2-5C96F6B45BD3}" presName="tile3text" presStyleLbl="node1" presStyleIdx="2" presStyleCnt="4">
        <dgm:presLayoutVars>
          <dgm:chMax val="0"/>
          <dgm:chPref val="0"/>
          <dgm:bulletEnabled val="1"/>
        </dgm:presLayoutVars>
      </dgm:prSet>
      <dgm:spPr/>
    </dgm:pt>
    <dgm:pt modelId="{B16017BC-C59B-4722-A580-FA5B560F8113}" type="pres">
      <dgm:prSet presAssocID="{9AD71D5A-239E-4A8E-BBF2-5C96F6B45BD3}" presName="tile4" presStyleLbl="node1" presStyleIdx="3" presStyleCnt="4"/>
      <dgm:spPr/>
    </dgm:pt>
    <dgm:pt modelId="{61C3C15C-7BCC-4DE2-A30B-3533811FEEDF}" type="pres">
      <dgm:prSet presAssocID="{9AD71D5A-239E-4A8E-BBF2-5C96F6B45BD3}" presName="tile4text" presStyleLbl="node1" presStyleIdx="3" presStyleCnt="4">
        <dgm:presLayoutVars>
          <dgm:chMax val="0"/>
          <dgm:chPref val="0"/>
          <dgm:bulletEnabled val="1"/>
        </dgm:presLayoutVars>
      </dgm:prSet>
      <dgm:spPr/>
    </dgm:pt>
    <dgm:pt modelId="{70327A2A-41CC-4FCC-8BC3-B438EA5048D8}" type="pres">
      <dgm:prSet presAssocID="{9AD71D5A-239E-4A8E-BBF2-5C96F6B45BD3}" presName="centerTile" presStyleLbl="fgShp" presStyleIdx="0" presStyleCnt="1">
        <dgm:presLayoutVars>
          <dgm:chMax val="0"/>
          <dgm:chPref val="0"/>
        </dgm:presLayoutVars>
      </dgm:prSet>
      <dgm:spPr/>
    </dgm:pt>
  </dgm:ptLst>
  <dgm:cxnLst>
    <dgm:cxn modelId="{6BC2C81E-7C62-494F-99C4-685214E7BC3A}" type="presOf" srcId="{C8FF5141-B051-43E8-BB7F-751584D0C1FE}" destId="{D8B9FE38-DD77-4312-AEB5-95B7D97F31FC}" srcOrd="0" destOrd="0" presId="urn:microsoft.com/office/officeart/2005/8/layout/matrix1#1"/>
    <dgm:cxn modelId="{6CBDCB29-5406-400F-8E46-5ADB4D05181A}" srcId="{9AD71D5A-239E-4A8E-BBF2-5C96F6B45BD3}" destId="{0C984055-130E-419F-8FE3-F9449CD843EA}" srcOrd="0" destOrd="0" parTransId="{0BB52CC5-E418-4073-A89A-4E41BD1ABD58}" sibTransId="{378251D2-1C1F-4848-B842-60F8F4B3BF5B}"/>
    <dgm:cxn modelId="{73093B5D-B4BB-492B-99B7-1C38D9EE67FA}" type="presOf" srcId="{9AD71D5A-239E-4A8E-BBF2-5C96F6B45BD3}" destId="{3B03B908-38B7-40DA-AE44-16C506A83607}" srcOrd="0" destOrd="0" presId="urn:microsoft.com/office/officeart/2005/8/layout/matrix1#1"/>
    <dgm:cxn modelId="{D951785F-D1E8-4FD8-872A-0CF588FCDA9B}" type="presOf" srcId="{2D0B0C33-C446-4963-907C-A4223F8A7A52}" destId="{D8F0C132-68DC-4A37-A4F3-5854886EE79A}" srcOrd="0" destOrd="0" presId="urn:microsoft.com/office/officeart/2005/8/layout/matrix1#1"/>
    <dgm:cxn modelId="{CFA07C60-66B3-4935-9292-F4BA92F26D40}" type="presOf" srcId="{7010AEAF-1797-417B-87F7-30622F1AF9C1}" destId="{61C3C15C-7BCC-4DE2-A30B-3533811FEEDF}" srcOrd="1" destOrd="0" presId="urn:microsoft.com/office/officeart/2005/8/layout/matrix1#1"/>
    <dgm:cxn modelId="{3D593B6E-F3B2-4C67-A7F1-53978815332D}" type="presOf" srcId="{0C984055-130E-419F-8FE3-F9449CD843EA}" destId="{70327A2A-41CC-4FCC-8BC3-B438EA5048D8}" srcOrd="0" destOrd="0" presId="urn:microsoft.com/office/officeart/2005/8/layout/matrix1#1"/>
    <dgm:cxn modelId="{11707C53-66E9-43D4-B27E-00FD64E865FC}" type="presOf" srcId="{A4380B95-E911-4226-84CD-794BA82A415C}" destId="{9EBF439C-EEBA-4015-8FA7-34DF4FA862EA}" srcOrd="0" destOrd="0" presId="urn:microsoft.com/office/officeart/2005/8/layout/matrix1#1"/>
    <dgm:cxn modelId="{7E3ED37C-8DB5-497A-8B74-B62D5B63F24B}" srcId="{0C984055-130E-419F-8FE3-F9449CD843EA}" destId="{2D0B0C33-C446-4963-907C-A4223F8A7A52}" srcOrd="0" destOrd="0" parTransId="{C5ECB65D-026F-4C92-B0C5-9843CCDEF190}" sibTransId="{C87F7987-E144-4A76-B6B8-33894C648B81}"/>
    <dgm:cxn modelId="{6D63898A-86B7-464F-9E70-F4956725ED82}" srcId="{0C984055-130E-419F-8FE3-F9449CD843EA}" destId="{7010AEAF-1797-417B-87F7-30622F1AF9C1}" srcOrd="3" destOrd="0" parTransId="{C68CB194-CAA5-4541-A6C8-5CE32D0C4632}" sibTransId="{F1530E90-E94E-48D9-ABB9-1E4569813CA2}"/>
    <dgm:cxn modelId="{172C8A91-C648-47EE-9350-0AE106CE93E1}" type="presOf" srcId="{A4380B95-E911-4226-84CD-794BA82A415C}" destId="{59BD87FE-320D-4D16-99DB-9C61EF8779AD}" srcOrd="1" destOrd="0" presId="urn:microsoft.com/office/officeart/2005/8/layout/matrix1#1"/>
    <dgm:cxn modelId="{F5F6E5B8-6344-4B87-A6B8-C713FB74202F}" type="presOf" srcId="{7010AEAF-1797-417B-87F7-30622F1AF9C1}" destId="{B16017BC-C59B-4722-A580-FA5B560F8113}" srcOrd="0" destOrd="0" presId="urn:microsoft.com/office/officeart/2005/8/layout/matrix1#1"/>
    <dgm:cxn modelId="{A0CDFFD3-1764-4AA9-9054-8FA9D8B2B2EC}" type="presOf" srcId="{2D0B0C33-C446-4963-907C-A4223F8A7A52}" destId="{610082BF-D3CF-46D1-9C89-2BE6D67115C2}" srcOrd="1" destOrd="0" presId="urn:microsoft.com/office/officeart/2005/8/layout/matrix1#1"/>
    <dgm:cxn modelId="{30FBD4D5-C5A6-4B73-B4B8-0C7EF7E1FB85}" srcId="{0C984055-130E-419F-8FE3-F9449CD843EA}" destId="{C8FF5141-B051-43E8-BB7F-751584D0C1FE}" srcOrd="1" destOrd="0" parTransId="{D4047028-FB2C-4C25-91DE-A39C680A9ECB}" sibTransId="{19F59835-F117-448E-A3F6-F42FFD3FC492}"/>
    <dgm:cxn modelId="{AEC628D8-430F-4AEA-8288-7B23FD086788}" srcId="{0C984055-130E-419F-8FE3-F9449CD843EA}" destId="{A4380B95-E911-4226-84CD-794BA82A415C}" srcOrd="2" destOrd="0" parTransId="{A50DE8F3-FD23-41D4-BD70-53F82B2E6284}" sibTransId="{3DCE379C-E422-4ED4-9A3F-B03D61411329}"/>
    <dgm:cxn modelId="{24BB2FF6-0384-4905-A3EA-4F332DEC201D}" type="presOf" srcId="{C8FF5141-B051-43E8-BB7F-751584D0C1FE}" destId="{BC9E764F-D5B4-42CA-9D7D-4924AD83C644}" srcOrd="1" destOrd="0" presId="urn:microsoft.com/office/officeart/2005/8/layout/matrix1#1"/>
    <dgm:cxn modelId="{BBDA7454-0839-4290-847E-5DE744819499}" type="presParOf" srcId="{3B03B908-38B7-40DA-AE44-16C506A83607}" destId="{296DDCF4-263C-4B24-8F34-B5F922076BA0}" srcOrd="0" destOrd="0" presId="urn:microsoft.com/office/officeart/2005/8/layout/matrix1#1"/>
    <dgm:cxn modelId="{6F5E60E4-9220-41DA-B4D6-8D7CF8438399}" type="presParOf" srcId="{296DDCF4-263C-4B24-8F34-B5F922076BA0}" destId="{D8F0C132-68DC-4A37-A4F3-5854886EE79A}" srcOrd="0" destOrd="0" presId="urn:microsoft.com/office/officeart/2005/8/layout/matrix1#1"/>
    <dgm:cxn modelId="{9397C06E-F459-4BE1-9584-34AAED815326}" type="presParOf" srcId="{296DDCF4-263C-4B24-8F34-B5F922076BA0}" destId="{610082BF-D3CF-46D1-9C89-2BE6D67115C2}" srcOrd="1" destOrd="0" presId="urn:microsoft.com/office/officeart/2005/8/layout/matrix1#1"/>
    <dgm:cxn modelId="{80B4AF30-E215-40D5-B3A6-3589B06E17AD}" type="presParOf" srcId="{296DDCF4-263C-4B24-8F34-B5F922076BA0}" destId="{D8B9FE38-DD77-4312-AEB5-95B7D97F31FC}" srcOrd="2" destOrd="0" presId="urn:microsoft.com/office/officeart/2005/8/layout/matrix1#1"/>
    <dgm:cxn modelId="{C9BD761B-2E89-4915-A45B-B4D98EF6269C}" type="presParOf" srcId="{296DDCF4-263C-4B24-8F34-B5F922076BA0}" destId="{BC9E764F-D5B4-42CA-9D7D-4924AD83C644}" srcOrd="3" destOrd="0" presId="urn:microsoft.com/office/officeart/2005/8/layout/matrix1#1"/>
    <dgm:cxn modelId="{E71FBCAE-E370-4AA0-8381-5B609FE45F61}" type="presParOf" srcId="{296DDCF4-263C-4B24-8F34-B5F922076BA0}" destId="{9EBF439C-EEBA-4015-8FA7-34DF4FA862EA}" srcOrd="4" destOrd="0" presId="urn:microsoft.com/office/officeart/2005/8/layout/matrix1#1"/>
    <dgm:cxn modelId="{03F42E19-6EC4-4D6F-98A0-BF1877F3E6F5}" type="presParOf" srcId="{296DDCF4-263C-4B24-8F34-B5F922076BA0}" destId="{59BD87FE-320D-4D16-99DB-9C61EF8779AD}" srcOrd="5" destOrd="0" presId="urn:microsoft.com/office/officeart/2005/8/layout/matrix1#1"/>
    <dgm:cxn modelId="{B895D5D7-7A22-4D2A-A17C-F2BF332C3207}" type="presParOf" srcId="{296DDCF4-263C-4B24-8F34-B5F922076BA0}" destId="{B16017BC-C59B-4722-A580-FA5B560F8113}" srcOrd="6" destOrd="0" presId="urn:microsoft.com/office/officeart/2005/8/layout/matrix1#1"/>
    <dgm:cxn modelId="{29068243-FCF0-4FAC-9411-D7476DC50A0F}" type="presParOf" srcId="{296DDCF4-263C-4B24-8F34-B5F922076BA0}" destId="{61C3C15C-7BCC-4DE2-A30B-3533811FEEDF}" srcOrd="7" destOrd="0" presId="urn:microsoft.com/office/officeart/2005/8/layout/matrix1#1"/>
    <dgm:cxn modelId="{B4E8FCA8-F672-4FDE-9FC8-526C782A5ABC}" type="presParOf" srcId="{3B03B908-38B7-40DA-AE44-16C506A83607}" destId="{70327A2A-41CC-4FCC-8BC3-B438EA5048D8}" srcOrd="1" destOrd="0" presId="urn:microsoft.com/office/officeart/2005/8/layout/matrix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BBD5D-8AA4-4F15-A7B2-63883F93C581}">
      <dsp:nvSpPr>
        <dsp:cNvPr id="0" name=""/>
        <dsp:cNvSpPr/>
      </dsp:nvSpPr>
      <dsp:spPr>
        <a:xfrm>
          <a:off x="1910071" y="1086"/>
          <a:ext cx="900009" cy="900009"/>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t>危险源识别</a:t>
          </a:r>
        </a:p>
      </dsp:txBody>
      <dsp:txXfrm>
        <a:off x="2041874" y="132889"/>
        <a:ext cx="636403" cy="636403"/>
      </dsp:txXfrm>
    </dsp:sp>
    <dsp:sp modelId="{8BB073FF-BD15-4674-8818-8E6D575AED6C}">
      <dsp:nvSpPr>
        <dsp:cNvPr id="0" name=""/>
        <dsp:cNvSpPr/>
      </dsp:nvSpPr>
      <dsp:spPr>
        <a:xfrm rot="2700000">
          <a:off x="2713358" y="771760"/>
          <a:ext cx="238528" cy="303753"/>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2723837" y="807211"/>
        <a:ext cx="166970" cy="182251"/>
      </dsp:txXfrm>
    </dsp:sp>
    <dsp:sp modelId="{A9CEFB88-27FE-4877-8C47-9978F47513A8}">
      <dsp:nvSpPr>
        <dsp:cNvPr id="0" name=""/>
        <dsp:cNvSpPr/>
      </dsp:nvSpPr>
      <dsp:spPr>
        <a:xfrm>
          <a:off x="2864710" y="955725"/>
          <a:ext cx="900009" cy="900009"/>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t>制定控制措施</a:t>
          </a:r>
        </a:p>
      </dsp:txBody>
      <dsp:txXfrm>
        <a:off x="2996513" y="1087528"/>
        <a:ext cx="636403" cy="636403"/>
      </dsp:txXfrm>
    </dsp:sp>
    <dsp:sp modelId="{03A1C03A-00AD-42D7-BF1D-81F20F153420}">
      <dsp:nvSpPr>
        <dsp:cNvPr id="0" name=""/>
        <dsp:cNvSpPr/>
      </dsp:nvSpPr>
      <dsp:spPr>
        <a:xfrm rot="8100000">
          <a:off x="2722905" y="1726399"/>
          <a:ext cx="238528" cy="303753"/>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2783984" y="1761850"/>
        <a:ext cx="166970" cy="182251"/>
      </dsp:txXfrm>
    </dsp:sp>
    <dsp:sp modelId="{63ABF1E9-5CE2-4D60-8D75-60D0BEE41FF7}">
      <dsp:nvSpPr>
        <dsp:cNvPr id="0" name=""/>
        <dsp:cNvSpPr/>
      </dsp:nvSpPr>
      <dsp:spPr>
        <a:xfrm>
          <a:off x="1910071" y="1910364"/>
          <a:ext cx="900009" cy="900009"/>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t>验证控制措施是否有效</a:t>
          </a:r>
        </a:p>
      </dsp:txBody>
      <dsp:txXfrm>
        <a:off x="2041874" y="2042167"/>
        <a:ext cx="636403" cy="636403"/>
      </dsp:txXfrm>
    </dsp:sp>
    <dsp:sp modelId="{56D45C76-99C2-401D-9BD8-754DE59B2FA9}">
      <dsp:nvSpPr>
        <dsp:cNvPr id="0" name=""/>
        <dsp:cNvSpPr/>
      </dsp:nvSpPr>
      <dsp:spPr>
        <a:xfrm rot="13500000">
          <a:off x="1768266" y="1735946"/>
          <a:ext cx="238528" cy="303753"/>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rot="10800000">
        <a:off x="1829345" y="1821997"/>
        <a:ext cx="166970" cy="182251"/>
      </dsp:txXfrm>
    </dsp:sp>
    <dsp:sp modelId="{30DBE9E7-AD57-4047-B902-0E43483A5036}">
      <dsp:nvSpPr>
        <dsp:cNvPr id="0" name=""/>
        <dsp:cNvSpPr/>
      </dsp:nvSpPr>
      <dsp:spPr>
        <a:xfrm>
          <a:off x="955432" y="955725"/>
          <a:ext cx="900009" cy="900009"/>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zh-CN" altLang="en-US" sz="1300" b="1" kern="1200" dirty="0"/>
            <a:t>对控制措施进行完善</a:t>
          </a:r>
        </a:p>
      </dsp:txBody>
      <dsp:txXfrm>
        <a:off x="1087235" y="1087528"/>
        <a:ext cx="636403" cy="636403"/>
      </dsp:txXfrm>
    </dsp:sp>
    <dsp:sp modelId="{AA017690-9FE6-4BAB-A2F7-87A5076837E9}">
      <dsp:nvSpPr>
        <dsp:cNvPr id="0" name=""/>
        <dsp:cNvSpPr/>
      </dsp:nvSpPr>
      <dsp:spPr>
        <a:xfrm rot="18900000">
          <a:off x="1758719" y="781307"/>
          <a:ext cx="238528" cy="303753"/>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1769198" y="867358"/>
        <a:ext cx="166970" cy="182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0C132-68DC-4A37-A4F3-5854886EE79A}">
      <dsp:nvSpPr>
        <dsp:cNvPr id="0" name=""/>
        <dsp:cNvSpPr/>
      </dsp:nvSpPr>
      <dsp:spPr>
        <a:xfrm rot="16200000">
          <a:off x="750652" y="-750652"/>
          <a:ext cx="1102816" cy="2604120"/>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按生产流程阶段划分</a:t>
          </a:r>
        </a:p>
      </dsp:txBody>
      <dsp:txXfrm rot="5400000">
        <a:off x="0" y="0"/>
        <a:ext cx="2604120" cy="827112"/>
      </dsp:txXfrm>
    </dsp:sp>
    <dsp:sp modelId="{D8B9FE38-DD77-4312-AEB5-95B7D97F31FC}">
      <dsp:nvSpPr>
        <dsp:cNvPr id="0" name=""/>
        <dsp:cNvSpPr/>
      </dsp:nvSpPr>
      <dsp:spPr>
        <a:xfrm>
          <a:off x="2604120" y="0"/>
          <a:ext cx="2604120" cy="1102816"/>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按工艺装置控制名称划分</a:t>
          </a:r>
        </a:p>
      </dsp:txBody>
      <dsp:txXfrm>
        <a:off x="2604120" y="0"/>
        <a:ext cx="2604120" cy="827112"/>
      </dsp:txXfrm>
    </dsp:sp>
    <dsp:sp modelId="{9EBF439C-EEBA-4015-8FA7-34DF4FA862EA}">
      <dsp:nvSpPr>
        <dsp:cNvPr id="0" name=""/>
        <dsp:cNvSpPr/>
      </dsp:nvSpPr>
      <dsp:spPr>
        <a:xfrm rot="10800000">
          <a:off x="0" y="1102816"/>
          <a:ext cx="2604120" cy="1102816"/>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按作业任务名称划分</a:t>
          </a:r>
        </a:p>
      </dsp:txBody>
      <dsp:txXfrm rot="10800000">
        <a:off x="0" y="1378520"/>
        <a:ext cx="2604120" cy="827112"/>
      </dsp:txXfrm>
    </dsp:sp>
    <dsp:sp modelId="{B16017BC-C59B-4722-A580-FA5B560F8113}">
      <dsp:nvSpPr>
        <dsp:cNvPr id="0" name=""/>
        <dsp:cNvSpPr/>
      </dsp:nvSpPr>
      <dsp:spPr>
        <a:xfrm rot="5400000">
          <a:off x="3354772" y="352163"/>
          <a:ext cx="1102816" cy="2604120"/>
        </a:xfrm>
        <a:prstGeom prst="round1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按照作业区域名称划分</a:t>
          </a:r>
        </a:p>
      </dsp:txBody>
      <dsp:txXfrm rot="-5400000">
        <a:off x="2604120" y="1378520"/>
        <a:ext cx="2604120" cy="827112"/>
      </dsp:txXfrm>
    </dsp:sp>
    <dsp:sp modelId="{70327A2A-41CC-4FCC-8BC3-B438EA5048D8}">
      <dsp:nvSpPr>
        <dsp:cNvPr id="0" name=""/>
        <dsp:cNvSpPr/>
      </dsp:nvSpPr>
      <dsp:spPr>
        <a:xfrm>
          <a:off x="1822884" y="827111"/>
          <a:ext cx="1562472" cy="551408"/>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solidFill>
                <a:schemeClr val="bg1"/>
              </a:solidFill>
            </a:rPr>
            <a:t>作业活动划分</a:t>
          </a:r>
        </a:p>
      </dsp:txBody>
      <dsp:txXfrm>
        <a:off x="1849802" y="854029"/>
        <a:ext cx="1508636" cy="4975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70133-F7AD-499A-95E7-249F48B0BE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90ED1-0D37-4B63-8724-C066CEE212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819785" rtl="0" eaLnBrk="1" latinLnBrk="0" hangingPunct="1">
      <a:defRPr sz="1100" kern="1200">
        <a:solidFill>
          <a:schemeClr val="tx1"/>
        </a:solidFill>
        <a:latin typeface="+mn-lt"/>
        <a:ea typeface="+mn-ea"/>
        <a:cs typeface="+mn-cs"/>
      </a:defRPr>
    </a:lvl1pPr>
    <a:lvl2pPr marL="410210" algn="l" defTabSz="819785" rtl="0" eaLnBrk="1" latinLnBrk="0" hangingPunct="1">
      <a:defRPr sz="1100" kern="1200">
        <a:solidFill>
          <a:schemeClr val="tx1"/>
        </a:solidFill>
        <a:latin typeface="+mn-lt"/>
        <a:ea typeface="+mn-ea"/>
        <a:cs typeface="+mn-cs"/>
      </a:defRPr>
    </a:lvl2pPr>
    <a:lvl3pPr marL="820420" algn="l" defTabSz="819785" rtl="0" eaLnBrk="1" latinLnBrk="0" hangingPunct="1">
      <a:defRPr sz="1100" kern="1200">
        <a:solidFill>
          <a:schemeClr val="tx1"/>
        </a:solidFill>
        <a:latin typeface="+mn-lt"/>
        <a:ea typeface="+mn-ea"/>
        <a:cs typeface="+mn-cs"/>
      </a:defRPr>
    </a:lvl3pPr>
    <a:lvl4pPr marL="1230630" algn="l" defTabSz="819785" rtl="0" eaLnBrk="1" latinLnBrk="0" hangingPunct="1">
      <a:defRPr sz="1100" kern="1200">
        <a:solidFill>
          <a:schemeClr val="tx1"/>
        </a:solidFill>
        <a:latin typeface="+mn-lt"/>
        <a:ea typeface="+mn-ea"/>
        <a:cs typeface="+mn-cs"/>
      </a:defRPr>
    </a:lvl4pPr>
    <a:lvl5pPr marL="1640840" algn="l" defTabSz="819785" rtl="0" eaLnBrk="1" latinLnBrk="0" hangingPunct="1">
      <a:defRPr sz="1100" kern="1200">
        <a:solidFill>
          <a:schemeClr val="tx1"/>
        </a:solidFill>
        <a:latin typeface="+mn-lt"/>
        <a:ea typeface="+mn-ea"/>
        <a:cs typeface="+mn-cs"/>
      </a:defRPr>
    </a:lvl5pPr>
    <a:lvl6pPr marL="2051050" algn="l" defTabSz="819785" rtl="0" eaLnBrk="1" latinLnBrk="0" hangingPunct="1">
      <a:defRPr sz="1100" kern="1200">
        <a:solidFill>
          <a:schemeClr val="tx1"/>
        </a:solidFill>
        <a:latin typeface="+mn-lt"/>
        <a:ea typeface="+mn-ea"/>
        <a:cs typeface="+mn-cs"/>
      </a:defRPr>
    </a:lvl6pPr>
    <a:lvl7pPr marL="2461260" algn="l" defTabSz="819785" rtl="0" eaLnBrk="1" latinLnBrk="0" hangingPunct="1">
      <a:defRPr sz="1100" kern="1200">
        <a:solidFill>
          <a:schemeClr val="tx1"/>
        </a:solidFill>
        <a:latin typeface="+mn-lt"/>
        <a:ea typeface="+mn-ea"/>
        <a:cs typeface="+mn-cs"/>
      </a:defRPr>
    </a:lvl7pPr>
    <a:lvl8pPr marL="2871470" algn="l" defTabSz="819785" rtl="0" eaLnBrk="1" latinLnBrk="0" hangingPunct="1">
      <a:defRPr sz="1100" kern="1200">
        <a:solidFill>
          <a:schemeClr val="tx1"/>
        </a:solidFill>
        <a:latin typeface="+mn-lt"/>
        <a:ea typeface="+mn-ea"/>
        <a:cs typeface="+mn-cs"/>
      </a:defRPr>
    </a:lvl8pPr>
    <a:lvl9pPr marL="3281680" algn="l" defTabSz="81978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90ED1-0D37-4B63-8724-C066CEE2126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
        <p:nvSpPr>
          <p:cNvPr id="3" name="灯片编号占位符 14"/>
          <p:cNvSpPr>
            <a:spLocks noGrp="1"/>
          </p:cNvSpPr>
          <p:nvPr>
            <p:ph type="sldNum" sz="quarter" idx="10"/>
          </p:nvPr>
        </p:nvSpPr>
        <p:spPr>
          <a:xfrm>
            <a:off x="8027990" y="4847036"/>
            <a:ext cx="720725" cy="157163"/>
          </a:xfrm>
          <a:prstGeom prst="rect">
            <a:avLst/>
          </a:prstGeom>
        </p:spPr>
        <p:txBody>
          <a:bodyPr/>
          <a:lstStyle>
            <a:lvl1pPr algn="r" fontAlgn="auto">
              <a:spcBef>
                <a:spcPts val="0"/>
              </a:spcBef>
              <a:spcAft>
                <a:spcPts val="0"/>
              </a:spcAft>
              <a:defRPr sz="800">
                <a:solidFill>
                  <a:schemeClr val="bg1">
                    <a:lumMod val="65000"/>
                  </a:schemeClr>
                </a:solidFill>
                <a:latin typeface="微软雅黑" panose="020B0503020204020204" pitchFamily="34" charset="-122"/>
                <a:ea typeface="微软雅黑" panose="020B0503020204020204" pitchFamily="34" charset="-122"/>
              </a:defRPr>
            </a:lvl1pPr>
          </a:lstStyle>
          <a:p>
            <a:pPr>
              <a:defRPr/>
            </a:pPr>
            <a:fld id="{24114E08-AFCF-4279-B6BD-FEDBD1D40406}" type="slidenum">
              <a:rPr lang="zh-CN" altLang="en-US" smtClean="0"/>
            </a:fld>
            <a:endParaRPr lang="zh-CN" altLang="en-US" dirty="0"/>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5" name="灯片编号占位符 14"/>
          <p:cNvSpPr>
            <a:spLocks noGrp="1"/>
          </p:cNvSpPr>
          <p:nvPr>
            <p:ph type="sldNum" sz="quarter" idx="10"/>
          </p:nvPr>
        </p:nvSpPr>
        <p:spPr>
          <a:xfrm>
            <a:off x="8027990" y="4847036"/>
            <a:ext cx="720725" cy="157163"/>
          </a:xfrm>
          <a:prstGeom prst="rect">
            <a:avLst/>
          </a:prstGeom>
        </p:spPr>
        <p:txBody>
          <a:bodyPr/>
          <a:lstStyle>
            <a:lvl1pPr algn="r" fontAlgn="auto">
              <a:spcBef>
                <a:spcPts val="0"/>
              </a:spcBef>
              <a:spcAft>
                <a:spcPts val="0"/>
              </a:spcAft>
              <a:defRPr sz="800">
                <a:solidFill>
                  <a:schemeClr val="bg1">
                    <a:lumMod val="65000"/>
                  </a:schemeClr>
                </a:solidFill>
                <a:latin typeface="微软雅黑" panose="020B0503020204020204" pitchFamily="34" charset="-122"/>
                <a:ea typeface="微软雅黑" panose="020B0503020204020204" pitchFamily="34" charset="-122"/>
              </a:defRPr>
            </a:lvl1pPr>
          </a:lstStyle>
          <a:p>
            <a:pPr>
              <a:defRPr/>
            </a:pPr>
            <a:fld id="{24114E08-AFCF-4279-B6BD-FEDBD1D40406}" type="slidenum">
              <a:rPr lang="zh-CN" altLang="en-US" smtClean="0"/>
            </a:fld>
            <a:endParaRPr lang="zh-CN" altLang="en-US" dirty="0"/>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cut thruBlk="1"/>
  </p:transition>
  <p:hf hdr="0" ftr="0" dt="0"/>
  <p:txStyles>
    <p:titleStyle>
      <a:lvl1pPr algn="ctr" defTabSz="819785" rtl="0" eaLnBrk="1" latinLnBrk="0" hangingPunct="1">
        <a:spcBef>
          <a:spcPct val="0"/>
        </a:spcBef>
        <a:buNone/>
        <a:defRPr sz="3900" kern="1200">
          <a:solidFill>
            <a:schemeClr val="tx1"/>
          </a:solidFill>
          <a:latin typeface="+mj-lt"/>
          <a:ea typeface="+mj-ea"/>
          <a:cs typeface="+mj-cs"/>
        </a:defRPr>
      </a:lvl1pPr>
    </p:titleStyle>
    <p:bodyStyle>
      <a:lvl1pPr marL="307340" indent="-307340" algn="l" defTabSz="81978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6750" indent="-256540" algn="l" defTabSz="81978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5525" indent="-205105" algn="l" defTabSz="81978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573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594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615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636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657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6785" indent="-205105" algn="l" defTabSz="81978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9785" rtl="0" eaLnBrk="1" latinLnBrk="0" hangingPunct="1">
        <a:defRPr sz="1600" kern="1200">
          <a:solidFill>
            <a:schemeClr val="tx1"/>
          </a:solidFill>
          <a:latin typeface="+mn-lt"/>
          <a:ea typeface="+mn-ea"/>
          <a:cs typeface="+mn-cs"/>
        </a:defRPr>
      </a:lvl1pPr>
      <a:lvl2pPr marL="410210" algn="l" defTabSz="819785" rtl="0" eaLnBrk="1" latinLnBrk="0" hangingPunct="1">
        <a:defRPr sz="1600" kern="1200">
          <a:solidFill>
            <a:schemeClr val="tx1"/>
          </a:solidFill>
          <a:latin typeface="+mn-lt"/>
          <a:ea typeface="+mn-ea"/>
          <a:cs typeface="+mn-cs"/>
        </a:defRPr>
      </a:lvl2pPr>
      <a:lvl3pPr marL="820420" algn="l" defTabSz="819785" rtl="0" eaLnBrk="1" latinLnBrk="0" hangingPunct="1">
        <a:defRPr sz="1600" kern="1200">
          <a:solidFill>
            <a:schemeClr val="tx1"/>
          </a:solidFill>
          <a:latin typeface="+mn-lt"/>
          <a:ea typeface="+mn-ea"/>
          <a:cs typeface="+mn-cs"/>
        </a:defRPr>
      </a:lvl3pPr>
      <a:lvl4pPr marL="1230630" algn="l" defTabSz="819785" rtl="0" eaLnBrk="1" latinLnBrk="0" hangingPunct="1">
        <a:defRPr sz="1600" kern="1200">
          <a:solidFill>
            <a:schemeClr val="tx1"/>
          </a:solidFill>
          <a:latin typeface="+mn-lt"/>
          <a:ea typeface="+mn-ea"/>
          <a:cs typeface="+mn-cs"/>
        </a:defRPr>
      </a:lvl4pPr>
      <a:lvl5pPr marL="1640840" algn="l" defTabSz="819785" rtl="0" eaLnBrk="1" latinLnBrk="0" hangingPunct="1">
        <a:defRPr sz="1600" kern="1200">
          <a:solidFill>
            <a:schemeClr val="tx1"/>
          </a:solidFill>
          <a:latin typeface="+mn-lt"/>
          <a:ea typeface="+mn-ea"/>
          <a:cs typeface="+mn-cs"/>
        </a:defRPr>
      </a:lvl5pPr>
      <a:lvl6pPr marL="2051050" algn="l" defTabSz="819785" rtl="0" eaLnBrk="1" latinLnBrk="0" hangingPunct="1">
        <a:defRPr sz="1600" kern="1200">
          <a:solidFill>
            <a:schemeClr val="tx1"/>
          </a:solidFill>
          <a:latin typeface="+mn-lt"/>
          <a:ea typeface="+mn-ea"/>
          <a:cs typeface="+mn-cs"/>
        </a:defRPr>
      </a:lvl6pPr>
      <a:lvl7pPr marL="2461260" algn="l" defTabSz="819785" rtl="0" eaLnBrk="1" latinLnBrk="0" hangingPunct="1">
        <a:defRPr sz="1600" kern="1200">
          <a:solidFill>
            <a:schemeClr val="tx1"/>
          </a:solidFill>
          <a:latin typeface="+mn-lt"/>
          <a:ea typeface="+mn-ea"/>
          <a:cs typeface="+mn-cs"/>
        </a:defRPr>
      </a:lvl7pPr>
      <a:lvl8pPr marL="2871470" algn="l" defTabSz="819785" rtl="0" eaLnBrk="1" latinLnBrk="0" hangingPunct="1">
        <a:defRPr sz="1600" kern="1200">
          <a:solidFill>
            <a:schemeClr val="tx1"/>
          </a:solidFill>
          <a:latin typeface="+mn-lt"/>
          <a:ea typeface="+mn-ea"/>
          <a:cs typeface="+mn-cs"/>
        </a:defRPr>
      </a:lvl8pPr>
      <a:lvl9pPr marL="3281680" algn="l" defTabSz="81978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oleObject" Target="../embeddings/oleObject4.bin"/><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手动输入 2"/>
          <p:cNvSpPr/>
          <p:nvPr/>
        </p:nvSpPr>
        <p:spPr>
          <a:xfrm rot="16200000">
            <a:off x="4223016" y="276978"/>
            <a:ext cx="5197802" cy="46438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1" fmla="*/ 61 w 10000"/>
              <a:gd name="-2" fmla="*/ 4915 h 10000"/>
              <a:gd name="-3" fmla="*/ 10000 w 10000"/>
              <a:gd name="-4" fmla="*/ 0 h 10000"/>
              <a:gd name="-5" fmla="*/ 10000 w 10000"/>
              <a:gd name="-6" fmla="*/ 10000 h 10000"/>
              <a:gd name="-7" fmla="*/ 0 w 10000"/>
              <a:gd name="-8" fmla="*/ 10000 h 10000"/>
              <a:gd name="-9" fmla="*/ 61 w 10000"/>
              <a:gd name="-10" fmla="*/ 4915 h 10000"/>
              <a:gd name="-11" fmla="*/ 2 w 10065"/>
              <a:gd name="-12" fmla="*/ 5965 h 10000"/>
              <a:gd name="-13" fmla="*/ 10065 w 10065"/>
              <a:gd name="-14" fmla="*/ 0 h 10000"/>
              <a:gd name="-15" fmla="*/ 10065 w 10065"/>
              <a:gd name="-16" fmla="*/ 10000 h 10000"/>
              <a:gd name="-17" fmla="*/ 65 w 10065"/>
              <a:gd name="-18" fmla="*/ 10000 h 10000"/>
              <a:gd name="-19" fmla="*/ 2 w 10065"/>
              <a:gd name="-20" fmla="*/ 5965 h 10000"/>
              <a:gd name="-21" fmla="*/ 2 w 10065"/>
              <a:gd name="-22" fmla="*/ 3864 h 7899"/>
              <a:gd name="-23" fmla="*/ 10065 w 10065"/>
              <a:gd name="-24" fmla="*/ 0 h 7899"/>
              <a:gd name="-25" fmla="*/ 10065 w 10065"/>
              <a:gd name="-26" fmla="*/ 7899 h 7899"/>
              <a:gd name="-27" fmla="*/ 65 w 10065"/>
              <a:gd name="-28" fmla="*/ 7899 h 7899"/>
              <a:gd name="-29" fmla="*/ 2 w 10065"/>
              <a:gd name="-30" fmla="*/ 3864 h 7899"/>
              <a:gd name="-31" fmla="*/ 2 w 10000"/>
              <a:gd name="-32" fmla="*/ 5321 h 10000"/>
              <a:gd name="-33" fmla="*/ 10000 w 10000"/>
              <a:gd name="-34" fmla="*/ 0 h 10000"/>
              <a:gd name="-35" fmla="*/ 10000 w 10000"/>
              <a:gd name="-36" fmla="*/ 10000 h 10000"/>
              <a:gd name="-37" fmla="*/ 65 w 10000"/>
              <a:gd name="-38" fmla="*/ 10000 h 10000"/>
              <a:gd name="-39" fmla="*/ 2 w 10000"/>
              <a:gd name="-40" fmla="*/ 5321 h 10000"/>
              <a:gd name="-41" fmla="*/ 2 w 10000"/>
              <a:gd name="-42" fmla="*/ 8259 h 10000"/>
              <a:gd name="-43" fmla="*/ 10000 w 10000"/>
              <a:gd name="-44" fmla="*/ 0 h 10000"/>
              <a:gd name="-45" fmla="*/ 10000 w 10000"/>
              <a:gd name="-46" fmla="*/ 10000 h 10000"/>
              <a:gd name="-47" fmla="*/ 65 w 10000"/>
              <a:gd name="-48" fmla="*/ 10000 h 10000"/>
              <a:gd name="-49" fmla="*/ 2 w 10000"/>
              <a:gd name="-50" fmla="*/ 8259 h 10000"/>
              <a:gd name="-51" fmla="*/ 2 w 10000"/>
              <a:gd name="-52" fmla="*/ 9889 h 11630"/>
              <a:gd name="-53" fmla="*/ 10000 w 10000"/>
              <a:gd name="-54" fmla="*/ 0 h 11630"/>
              <a:gd name="-55" fmla="*/ 10000 w 10000"/>
              <a:gd name="-56" fmla="*/ 11630 h 11630"/>
              <a:gd name="-57" fmla="*/ 65 w 10000"/>
              <a:gd name="-58" fmla="*/ 11630 h 11630"/>
              <a:gd name="-59" fmla="*/ 2 w 10000"/>
              <a:gd name="-60" fmla="*/ 9889 h 11630"/>
              <a:gd name="-61" fmla="*/ 19 w 9935"/>
              <a:gd name="-62" fmla="*/ 11648 h 12265"/>
              <a:gd name="-63" fmla="*/ 9935 w 9935"/>
              <a:gd name="-64" fmla="*/ 0 h 12265"/>
              <a:gd name="-65" fmla="*/ 9935 w 9935"/>
              <a:gd name="-66" fmla="*/ 11630 h 12265"/>
              <a:gd name="-67" fmla="*/ 0 w 9935"/>
              <a:gd name="-68" fmla="*/ 11630 h 12265"/>
              <a:gd name="-69" fmla="*/ 19 w 9935"/>
              <a:gd name="-70" fmla="*/ 11648 h 12265"/>
              <a:gd name="-71" fmla="*/ 1 w 10106"/>
              <a:gd name="-72" fmla="*/ 7171 h 9482"/>
              <a:gd name="-73" fmla="*/ 10106 w 10106"/>
              <a:gd name="-74" fmla="*/ 0 h 9482"/>
              <a:gd name="-75" fmla="*/ 10106 w 10106"/>
              <a:gd name="-76" fmla="*/ 9482 h 9482"/>
              <a:gd name="-77" fmla="*/ 106 w 10106"/>
              <a:gd name="-78" fmla="*/ 9482 h 9482"/>
              <a:gd name="-79" fmla="*/ 1 w 10106"/>
              <a:gd name="-80" fmla="*/ 7171 h 9482"/>
              <a:gd name="-81" fmla="*/ 1 w 10000"/>
              <a:gd name="-82" fmla="*/ 7563 h 10000"/>
              <a:gd name="-83" fmla="*/ 10000 w 10000"/>
              <a:gd name="-84" fmla="*/ 0 h 10000"/>
              <a:gd name="-85" fmla="*/ 10000 w 10000"/>
              <a:gd name="-86" fmla="*/ 10000 h 10000"/>
              <a:gd name="-87" fmla="*/ 105 w 10000"/>
              <a:gd name="-88" fmla="*/ 10000 h 10000"/>
              <a:gd name="-89" fmla="*/ 1 w 10000"/>
              <a:gd name="-90" fmla="*/ 7563 h 10000"/>
            </a:gdLst>
            <a:ahLst/>
            <a:cxnLst>
              <a:cxn ang="0">
                <a:pos x="-81" y="-82"/>
              </a:cxn>
              <a:cxn ang="0">
                <a:pos x="-83" y="-84"/>
              </a:cxn>
              <a:cxn ang="0">
                <a:pos x="-85" y="-86"/>
              </a:cxn>
              <a:cxn ang="0">
                <a:pos x="-87" y="-88"/>
              </a:cxn>
              <a:cxn ang="0">
                <a:pos x="-89" y="-90"/>
              </a:cxn>
            </a:cxnLst>
            <a:rect l="l" t="t" r="r" b="b"/>
            <a:pathLst>
              <a:path w="10000" h="10000">
                <a:moveTo>
                  <a:pt x="1" y="7563"/>
                </a:moveTo>
                <a:cubicBezTo>
                  <a:pt x="3498" y="6979"/>
                  <a:pt x="6667" y="2521"/>
                  <a:pt x="10000" y="0"/>
                </a:cubicBezTo>
                <a:lnTo>
                  <a:pt x="10000" y="10000"/>
                </a:lnTo>
                <a:lnTo>
                  <a:pt x="105" y="10000"/>
                </a:lnTo>
                <a:cubicBezTo>
                  <a:pt x="124" y="8155"/>
                  <a:pt x="-19" y="9408"/>
                  <a:pt x="1" y="7563"/>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7154" name="Picture 2" descr="E:\Fighting\ppt模板大全\你还在百度上搜模糊的背景图吗？？？\HD-BG (131).jpg"/>
          <p:cNvPicPr>
            <a:picLocks noChangeAspect="1" noChangeArrowheads="1"/>
          </p:cNvPicPr>
          <p:nvPr/>
        </p:nvPicPr>
        <p:blipFill rotWithShape="1">
          <a:blip r:embed="rId1" cstate="print">
            <a:duotone>
              <a:schemeClr val="accent1">
                <a:shade val="45000"/>
                <a:satMod val="135000"/>
              </a:schemeClr>
              <a:prstClr val="white"/>
            </a:duotone>
            <a:extLst>
              <a:ext uri="{BEBA8EAE-BF5A-486C-A8C5-ECC9F3942E4B}">
                <a14:imgProps xmlns:a14="http://schemas.microsoft.com/office/drawing/2010/main">
                  <a14:imgLayer r:embed="rId2">
                    <a14:imgEffect>
                      <a14:backgroundRemoval t="0" b="100000" l="6188" r="100000">
                        <a14:backgroundMark x1="10188" y1="90833" x2="22438" y2="92833"/>
                        <a14:backgroundMark x1="60563" y1="97417" x2="64000" y2="96083"/>
                        <a14:backgroundMark x1="98375" y1="88167" x2="91188" y2="99750"/>
                        <a14:backgroundMark x1="98500" y1="82917" x2="94438" y2="92167"/>
                        <a14:backgroundMark x1="98250" y1="81917" x2="98000" y2="85833"/>
                        <a14:backgroundMark x1="44688" y1="16833" x2="32125" y2="15500"/>
                        <a14:backgroundMark x1="32875" y1="37000" x2="9625" y2="38000"/>
                        <a14:backgroundMark x1="33625" y1="98750" x2="36125" y2="99750"/>
                        <a14:backgroundMark x1="56313" y1="96750" x2="52812" y2="99750"/>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1"/>
            <a:ext cx="2627784" cy="200880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50806" y="2275734"/>
            <a:ext cx="4801314" cy="646331"/>
          </a:xfrm>
          <a:prstGeom prst="rect">
            <a:avLst/>
          </a:prstGeom>
        </p:spPr>
        <p:txBody>
          <a:bodyPr wrap="none">
            <a:spAutoFit/>
          </a:bodyPr>
          <a:lstStyle/>
          <a:p>
            <a:pPr algn="ctr"/>
            <a:r>
              <a:rPr lang="zh-CN" altLang="en-US" sz="3600">
                <a:solidFill>
                  <a:schemeClr val="accent5">
                    <a:lumMod val="50000"/>
                  </a:schemeClr>
                </a:solidFill>
                <a:latin typeface="微软雅黑" panose="020B0503020204020204" pitchFamily="34" charset="-122"/>
                <a:ea typeface="微软雅黑" panose="020B0503020204020204" pitchFamily="34" charset="-122"/>
              </a:rPr>
              <a:t>危险</a:t>
            </a:r>
            <a:r>
              <a:rPr lang="zh-CN" altLang="en-US" sz="3600" dirty="0">
                <a:solidFill>
                  <a:schemeClr val="accent5">
                    <a:lumMod val="50000"/>
                  </a:schemeClr>
                </a:solidFill>
                <a:latin typeface="微软雅黑" panose="020B0503020204020204" pitchFamily="34" charset="-122"/>
                <a:ea typeface="微软雅黑" panose="020B0503020204020204" pitchFamily="34" charset="-122"/>
              </a:rPr>
              <a:t>源辨识</a:t>
            </a:r>
            <a:r>
              <a:rPr lang="zh-CN" altLang="en-US" sz="3600">
                <a:solidFill>
                  <a:schemeClr val="accent5">
                    <a:lumMod val="50000"/>
                  </a:schemeClr>
                </a:solidFill>
                <a:latin typeface="微软雅黑" panose="020B0503020204020204" pitchFamily="34" charset="-122"/>
                <a:ea typeface="微软雅黑" panose="020B0503020204020204" pitchFamily="34" charset="-122"/>
              </a:rPr>
              <a:t>与风险评估</a:t>
            </a:r>
            <a:endParaRPr lang="en-US" altLang="zh-CN" sz="3600" dirty="0">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危险源的认识</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14" name="矩形 13"/>
          <p:cNvSpPr/>
          <p:nvPr/>
        </p:nvSpPr>
        <p:spPr>
          <a:xfrm>
            <a:off x="223970" y="987134"/>
            <a:ext cx="1499128"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判断一下：</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Box 7"/>
          <p:cNvSpPr txBox="1"/>
          <p:nvPr/>
        </p:nvSpPr>
        <p:spPr>
          <a:xfrm>
            <a:off x="2742324" y="1462013"/>
            <a:ext cx="3600400" cy="461665"/>
          </a:xfrm>
          <a:prstGeom prst="rect">
            <a:avLst/>
          </a:prstGeom>
          <a:noFill/>
        </p:spPr>
        <p:txBody>
          <a:bodyPr wrap="square" rtlCol="0">
            <a:spAutoFit/>
          </a:bodyPr>
          <a:lstStyle/>
          <a:p>
            <a:r>
              <a:rPr lang="zh-CN" altLang="en-US" sz="2400" dirty="0">
                <a:solidFill>
                  <a:schemeClr val="bg2">
                    <a:lumMod val="25000"/>
                  </a:schemeClr>
                </a:solidFill>
                <a:latin typeface="+mn-ea"/>
                <a:ea typeface="+mn-ea"/>
              </a:rPr>
              <a:t>你觉得一下哪些是危险源？</a:t>
            </a:r>
            <a:endParaRPr lang="zh-CN" altLang="en-US" sz="2400" dirty="0">
              <a:solidFill>
                <a:schemeClr val="bg2">
                  <a:lumMod val="25000"/>
                </a:schemeClr>
              </a:solidFill>
              <a:latin typeface="+mn-ea"/>
              <a:ea typeface="+mn-ea"/>
            </a:endParaRPr>
          </a:p>
        </p:txBody>
      </p:sp>
      <p:graphicFrame>
        <p:nvGraphicFramePr>
          <p:cNvPr id="10" name="表格 9"/>
          <p:cNvGraphicFramePr>
            <a:graphicFrameLocks noGrp="1"/>
          </p:cNvGraphicFramePr>
          <p:nvPr/>
        </p:nvGraphicFramePr>
        <p:xfrm>
          <a:off x="1187624" y="1995686"/>
          <a:ext cx="6720418" cy="2835480"/>
        </p:xfrm>
        <a:graphic>
          <a:graphicData uri="http://schemas.openxmlformats.org/drawingml/2006/table">
            <a:tbl>
              <a:tblPr firstRow="1" bandRow="1"/>
              <a:tblGrid>
                <a:gridCol w="3360209"/>
                <a:gridCol w="3360209"/>
              </a:tblGrid>
              <a:tr h="354435">
                <a:tc>
                  <a:txBody>
                    <a:bodyPr/>
                    <a:lstStyle>
                      <a:lvl1pPr marL="0" algn="l" defTabSz="819785" rtl="0" eaLnBrk="1" latinLnBrk="0" hangingPunct="1">
                        <a:defRPr sz="1600" b="1" kern="1200">
                          <a:solidFill>
                            <a:schemeClr val="lt1"/>
                          </a:solidFill>
                          <a:latin typeface="Calibri" panose="020F0502020204030204"/>
                          <a:ea typeface="宋体" panose="02010600030101010101" pitchFamily="2" charset="-122"/>
                        </a:defRPr>
                      </a:lvl1pPr>
                      <a:lvl2pPr marL="410210" algn="l" defTabSz="819785" rtl="0" eaLnBrk="1" latinLnBrk="0" hangingPunct="1">
                        <a:defRPr sz="1600" b="1" kern="1200">
                          <a:solidFill>
                            <a:schemeClr val="lt1"/>
                          </a:solidFill>
                          <a:latin typeface="Calibri" panose="020F0502020204030204"/>
                          <a:ea typeface="宋体" panose="02010600030101010101" pitchFamily="2" charset="-122"/>
                        </a:defRPr>
                      </a:lvl2pPr>
                      <a:lvl3pPr marL="820420" algn="l" defTabSz="819785" rtl="0" eaLnBrk="1" latinLnBrk="0" hangingPunct="1">
                        <a:defRPr sz="1600" b="1" kern="1200">
                          <a:solidFill>
                            <a:schemeClr val="lt1"/>
                          </a:solidFill>
                          <a:latin typeface="Calibri" panose="020F0502020204030204"/>
                          <a:ea typeface="宋体" panose="02010600030101010101" pitchFamily="2" charset="-122"/>
                        </a:defRPr>
                      </a:lvl3pPr>
                      <a:lvl4pPr marL="1230630" algn="l" defTabSz="819785" rtl="0" eaLnBrk="1" latinLnBrk="0" hangingPunct="1">
                        <a:defRPr sz="1600" b="1" kern="1200">
                          <a:solidFill>
                            <a:schemeClr val="lt1"/>
                          </a:solidFill>
                          <a:latin typeface="Calibri" panose="020F0502020204030204"/>
                          <a:ea typeface="宋体" panose="02010600030101010101" pitchFamily="2" charset="-122"/>
                        </a:defRPr>
                      </a:lvl4pPr>
                      <a:lvl5pPr marL="1640840" algn="l" defTabSz="819785" rtl="0" eaLnBrk="1" latinLnBrk="0" hangingPunct="1">
                        <a:defRPr sz="1600" b="1" kern="1200">
                          <a:solidFill>
                            <a:schemeClr val="lt1"/>
                          </a:solidFill>
                          <a:latin typeface="Calibri" panose="020F0502020204030204"/>
                          <a:ea typeface="宋体" panose="02010600030101010101" pitchFamily="2" charset="-122"/>
                        </a:defRPr>
                      </a:lvl5pPr>
                      <a:lvl6pPr marL="2051050" algn="l" defTabSz="819785" rtl="0" eaLnBrk="1" latinLnBrk="0" hangingPunct="1">
                        <a:defRPr sz="1600" b="1" kern="1200">
                          <a:solidFill>
                            <a:schemeClr val="lt1"/>
                          </a:solidFill>
                          <a:latin typeface="Calibri" panose="020F0502020204030204"/>
                          <a:ea typeface="宋体" panose="02010600030101010101" pitchFamily="2" charset="-122"/>
                        </a:defRPr>
                      </a:lvl6pPr>
                      <a:lvl7pPr marL="2461260" algn="l" defTabSz="819785" rtl="0" eaLnBrk="1" latinLnBrk="0" hangingPunct="1">
                        <a:defRPr sz="1600" b="1" kern="1200">
                          <a:solidFill>
                            <a:schemeClr val="lt1"/>
                          </a:solidFill>
                          <a:latin typeface="Calibri" panose="020F0502020204030204"/>
                          <a:ea typeface="宋体" panose="02010600030101010101" pitchFamily="2" charset="-122"/>
                        </a:defRPr>
                      </a:lvl7pPr>
                      <a:lvl8pPr marL="2871470" algn="l" defTabSz="819785" rtl="0" eaLnBrk="1" latinLnBrk="0" hangingPunct="1">
                        <a:defRPr sz="1600" b="1" kern="1200">
                          <a:solidFill>
                            <a:schemeClr val="lt1"/>
                          </a:solidFill>
                          <a:latin typeface="Calibri" panose="020F0502020204030204"/>
                          <a:ea typeface="宋体" panose="02010600030101010101" pitchFamily="2" charset="-122"/>
                        </a:defRPr>
                      </a:lvl8pPr>
                      <a:lvl9pPr marL="3281680" algn="l" defTabSz="819785" rtl="0" eaLnBrk="1" latinLnBrk="0" hangingPunct="1">
                        <a:defRPr sz="1600" b="1" kern="1200">
                          <a:solidFill>
                            <a:schemeClr val="lt1"/>
                          </a:solidFill>
                          <a:latin typeface="Calibri" panose="020F0502020204030204"/>
                          <a:ea typeface="宋体" panose="02010600030101010101" pitchFamily="2" charset="-122"/>
                        </a:defRPr>
                      </a:lvl9pPr>
                    </a:lstStyle>
                    <a:p>
                      <a:pPr algn="ctr"/>
                      <a:r>
                        <a:rPr lang="zh-CN" altLang="en-US" sz="1200" b="0" kern="1200" dirty="0">
                          <a:solidFill>
                            <a:schemeClr val="dk1"/>
                          </a:solidFill>
                          <a:latin typeface="+mn-ea"/>
                          <a:ea typeface="+mn-ea"/>
                          <a:cs typeface="+mn-cs"/>
                        </a:rPr>
                        <a:t>天然气泄漏</a:t>
                      </a:r>
                      <a:endParaRPr lang="zh-CN" altLang="en-US" sz="1200" b="0" kern="1200" dirty="0">
                        <a:solidFill>
                          <a:schemeClr val="dk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819785" rtl="0" eaLnBrk="1" latinLnBrk="0" hangingPunct="1">
                        <a:defRPr sz="1600" b="1" kern="1200">
                          <a:solidFill>
                            <a:schemeClr val="lt1"/>
                          </a:solidFill>
                          <a:latin typeface="Calibri" panose="020F0502020204030204"/>
                          <a:ea typeface="宋体" panose="02010600030101010101" pitchFamily="2" charset="-122"/>
                        </a:defRPr>
                      </a:lvl1pPr>
                      <a:lvl2pPr marL="410210" algn="l" defTabSz="819785" rtl="0" eaLnBrk="1" latinLnBrk="0" hangingPunct="1">
                        <a:defRPr sz="1600" b="1" kern="1200">
                          <a:solidFill>
                            <a:schemeClr val="lt1"/>
                          </a:solidFill>
                          <a:latin typeface="Calibri" panose="020F0502020204030204"/>
                          <a:ea typeface="宋体" panose="02010600030101010101" pitchFamily="2" charset="-122"/>
                        </a:defRPr>
                      </a:lvl2pPr>
                      <a:lvl3pPr marL="820420" algn="l" defTabSz="819785" rtl="0" eaLnBrk="1" latinLnBrk="0" hangingPunct="1">
                        <a:defRPr sz="1600" b="1" kern="1200">
                          <a:solidFill>
                            <a:schemeClr val="lt1"/>
                          </a:solidFill>
                          <a:latin typeface="Calibri" panose="020F0502020204030204"/>
                          <a:ea typeface="宋体" panose="02010600030101010101" pitchFamily="2" charset="-122"/>
                        </a:defRPr>
                      </a:lvl3pPr>
                      <a:lvl4pPr marL="1230630" algn="l" defTabSz="819785" rtl="0" eaLnBrk="1" latinLnBrk="0" hangingPunct="1">
                        <a:defRPr sz="1600" b="1" kern="1200">
                          <a:solidFill>
                            <a:schemeClr val="lt1"/>
                          </a:solidFill>
                          <a:latin typeface="Calibri" panose="020F0502020204030204"/>
                          <a:ea typeface="宋体" panose="02010600030101010101" pitchFamily="2" charset="-122"/>
                        </a:defRPr>
                      </a:lvl4pPr>
                      <a:lvl5pPr marL="1640840" algn="l" defTabSz="819785" rtl="0" eaLnBrk="1" latinLnBrk="0" hangingPunct="1">
                        <a:defRPr sz="1600" b="1" kern="1200">
                          <a:solidFill>
                            <a:schemeClr val="lt1"/>
                          </a:solidFill>
                          <a:latin typeface="Calibri" panose="020F0502020204030204"/>
                          <a:ea typeface="宋体" panose="02010600030101010101" pitchFamily="2" charset="-122"/>
                        </a:defRPr>
                      </a:lvl5pPr>
                      <a:lvl6pPr marL="2051050" algn="l" defTabSz="819785" rtl="0" eaLnBrk="1" latinLnBrk="0" hangingPunct="1">
                        <a:defRPr sz="1600" b="1" kern="1200">
                          <a:solidFill>
                            <a:schemeClr val="lt1"/>
                          </a:solidFill>
                          <a:latin typeface="Calibri" panose="020F0502020204030204"/>
                          <a:ea typeface="宋体" panose="02010600030101010101" pitchFamily="2" charset="-122"/>
                        </a:defRPr>
                      </a:lvl6pPr>
                      <a:lvl7pPr marL="2461260" algn="l" defTabSz="819785" rtl="0" eaLnBrk="1" latinLnBrk="0" hangingPunct="1">
                        <a:defRPr sz="1600" b="1" kern="1200">
                          <a:solidFill>
                            <a:schemeClr val="lt1"/>
                          </a:solidFill>
                          <a:latin typeface="Calibri" panose="020F0502020204030204"/>
                          <a:ea typeface="宋体" panose="02010600030101010101" pitchFamily="2" charset="-122"/>
                        </a:defRPr>
                      </a:lvl7pPr>
                      <a:lvl8pPr marL="2871470" algn="l" defTabSz="819785" rtl="0" eaLnBrk="1" latinLnBrk="0" hangingPunct="1">
                        <a:defRPr sz="1600" b="1" kern="1200">
                          <a:solidFill>
                            <a:schemeClr val="lt1"/>
                          </a:solidFill>
                          <a:latin typeface="Calibri" panose="020F0502020204030204"/>
                          <a:ea typeface="宋体" panose="02010600030101010101" pitchFamily="2" charset="-122"/>
                        </a:defRPr>
                      </a:lvl8pPr>
                      <a:lvl9pPr marL="3281680" algn="l" defTabSz="819785" rtl="0" eaLnBrk="1" latinLnBrk="0" hangingPunct="1">
                        <a:defRPr sz="1600" b="1" kern="1200">
                          <a:solidFill>
                            <a:schemeClr val="lt1"/>
                          </a:solidFill>
                          <a:latin typeface="Calibri" panose="020F0502020204030204"/>
                          <a:ea typeface="宋体" panose="02010600030101010101" pitchFamily="2" charset="-122"/>
                        </a:defRPr>
                      </a:lvl9pPr>
                    </a:lstStyle>
                    <a:p>
                      <a:pPr algn="ctr"/>
                      <a:r>
                        <a:rPr lang="zh-CN" altLang="en-US" sz="1200" b="0" kern="1200" dirty="0">
                          <a:solidFill>
                            <a:schemeClr val="dk1"/>
                          </a:solidFill>
                          <a:latin typeface="+mn-ea"/>
                          <a:ea typeface="+mn-ea"/>
                          <a:cs typeface="+mn-cs"/>
                        </a:rPr>
                        <a:t>一个人单独从事登高作业</a:t>
                      </a:r>
                      <a:endParaRPr lang="zh-CN" altLang="en-US" sz="1200" b="0" kern="1200" dirty="0">
                        <a:solidFill>
                          <a:schemeClr val="dk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登高作业未系安全带</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走路看手机</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灭火器被堵塞</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地面积水</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没有佩戴防尘口罩</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汽油挥发</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突发癫痫</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焊接烟尘挥发</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随意丢弃的烟头</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检修时设备突然启动</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叉车侧翻</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登高平台没有护栏</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54435">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没有佩戴防护眼镜</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819785" rtl="0" eaLnBrk="1" latinLnBrk="0" hangingPunct="1">
                        <a:defRPr sz="1600" kern="1200">
                          <a:solidFill>
                            <a:schemeClr val="dk1"/>
                          </a:solidFill>
                          <a:latin typeface="Calibri" panose="020F0502020204030204"/>
                          <a:ea typeface="宋体" panose="02010600030101010101" pitchFamily="2" charset="-122"/>
                        </a:defRPr>
                      </a:lvl1pPr>
                      <a:lvl2pPr marL="410210" algn="l" defTabSz="819785" rtl="0" eaLnBrk="1" latinLnBrk="0" hangingPunct="1">
                        <a:defRPr sz="1600" kern="1200">
                          <a:solidFill>
                            <a:schemeClr val="dk1"/>
                          </a:solidFill>
                          <a:latin typeface="Calibri" panose="020F0502020204030204"/>
                          <a:ea typeface="宋体" panose="02010600030101010101" pitchFamily="2" charset="-122"/>
                        </a:defRPr>
                      </a:lvl2pPr>
                      <a:lvl3pPr marL="820420" algn="l" defTabSz="819785" rtl="0" eaLnBrk="1" latinLnBrk="0" hangingPunct="1">
                        <a:defRPr sz="1600" kern="1200">
                          <a:solidFill>
                            <a:schemeClr val="dk1"/>
                          </a:solidFill>
                          <a:latin typeface="Calibri" panose="020F0502020204030204"/>
                          <a:ea typeface="宋体" panose="02010600030101010101" pitchFamily="2" charset="-122"/>
                        </a:defRPr>
                      </a:lvl3pPr>
                      <a:lvl4pPr marL="1230630" algn="l" defTabSz="819785" rtl="0" eaLnBrk="1" latinLnBrk="0" hangingPunct="1">
                        <a:defRPr sz="1600" kern="1200">
                          <a:solidFill>
                            <a:schemeClr val="dk1"/>
                          </a:solidFill>
                          <a:latin typeface="Calibri" panose="020F0502020204030204"/>
                          <a:ea typeface="宋体" panose="02010600030101010101" pitchFamily="2" charset="-122"/>
                        </a:defRPr>
                      </a:lvl4pPr>
                      <a:lvl5pPr marL="1640840" algn="l" defTabSz="819785" rtl="0" eaLnBrk="1" latinLnBrk="0" hangingPunct="1">
                        <a:defRPr sz="1600" kern="1200">
                          <a:solidFill>
                            <a:schemeClr val="dk1"/>
                          </a:solidFill>
                          <a:latin typeface="Calibri" panose="020F0502020204030204"/>
                          <a:ea typeface="宋体" panose="02010600030101010101" pitchFamily="2" charset="-122"/>
                        </a:defRPr>
                      </a:lvl5pPr>
                      <a:lvl6pPr marL="2051050" algn="l" defTabSz="819785" rtl="0" eaLnBrk="1" latinLnBrk="0" hangingPunct="1">
                        <a:defRPr sz="1600" kern="1200">
                          <a:solidFill>
                            <a:schemeClr val="dk1"/>
                          </a:solidFill>
                          <a:latin typeface="Calibri" panose="020F0502020204030204"/>
                          <a:ea typeface="宋体" panose="02010600030101010101" pitchFamily="2" charset="-122"/>
                        </a:defRPr>
                      </a:lvl6pPr>
                      <a:lvl7pPr marL="2461260" algn="l" defTabSz="819785" rtl="0" eaLnBrk="1" latinLnBrk="0" hangingPunct="1">
                        <a:defRPr sz="1600" kern="1200">
                          <a:solidFill>
                            <a:schemeClr val="dk1"/>
                          </a:solidFill>
                          <a:latin typeface="Calibri" panose="020F0502020204030204"/>
                          <a:ea typeface="宋体" panose="02010600030101010101" pitchFamily="2" charset="-122"/>
                        </a:defRPr>
                      </a:lvl7pPr>
                      <a:lvl8pPr marL="2871470" algn="l" defTabSz="819785" rtl="0" eaLnBrk="1" latinLnBrk="0" hangingPunct="1">
                        <a:defRPr sz="1600" kern="1200">
                          <a:solidFill>
                            <a:schemeClr val="dk1"/>
                          </a:solidFill>
                          <a:latin typeface="Calibri" panose="020F0502020204030204"/>
                          <a:ea typeface="宋体" panose="02010600030101010101" pitchFamily="2" charset="-122"/>
                        </a:defRPr>
                      </a:lvl8pPr>
                      <a:lvl9pPr marL="3281680" algn="l" defTabSz="819785" rtl="0" eaLnBrk="1" latinLnBrk="0" hangingPunct="1">
                        <a:defRPr sz="1600" kern="1200">
                          <a:solidFill>
                            <a:schemeClr val="dk1"/>
                          </a:solidFill>
                          <a:latin typeface="Calibri" panose="020F0502020204030204"/>
                          <a:ea typeface="宋体" panose="02010600030101010101" pitchFamily="2" charset="-122"/>
                        </a:defRPr>
                      </a:lvl9pPr>
                    </a:lstStyle>
                    <a:p>
                      <a:pPr algn="ctr"/>
                      <a:r>
                        <a:rPr lang="zh-CN" altLang="en-US" sz="1200" b="0" dirty="0">
                          <a:latin typeface="+mn-ea"/>
                          <a:ea typeface="+mn-ea"/>
                        </a:rPr>
                        <a:t>实验室的</a:t>
                      </a:r>
                      <a:r>
                        <a:rPr lang="en-US" altLang="zh-CN" sz="1200" b="0" dirty="0">
                          <a:latin typeface="+mn-ea"/>
                          <a:ea typeface="+mn-ea"/>
                        </a:rPr>
                        <a:t>500ml</a:t>
                      </a:r>
                      <a:r>
                        <a:rPr lang="zh-CN" altLang="en-US" sz="1200" b="0" dirty="0">
                          <a:latin typeface="+mn-ea"/>
                          <a:ea typeface="+mn-ea"/>
                        </a:rPr>
                        <a:t>的一瓶硝酸</a:t>
                      </a:r>
                      <a:endParaRPr lang="zh-CN" altLang="en-US" sz="12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bl>
          </a:graphicData>
        </a:graphic>
      </p:graphicFrame>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55776" y="3219822"/>
            <a:ext cx="38880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599676" y="1203598"/>
            <a:ext cx="1800200" cy="18002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Microsoft JhengHei UI Light" panose="020B0304030504040204" pitchFamily="34" charset="-120"/>
                <a:ea typeface="Microsoft JhengHei UI Light" panose="020B0304030504040204" pitchFamily="34" charset="-120"/>
              </a:rPr>
              <a:t>02</a:t>
            </a:r>
            <a:endParaRPr lang="zh-CN" altLang="en-US" sz="6000" dirty="0">
              <a:latin typeface="Microsoft JhengHei UI Light" panose="020B0304030504040204" pitchFamily="34" charset="-120"/>
              <a:ea typeface="Microsoft JhengHei UI Light" panose="020B0304030504040204" pitchFamily="34" charset="-120"/>
            </a:endParaRPr>
          </a:p>
        </p:txBody>
      </p:sp>
      <p:sp>
        <p:nvSpPr>
          <p:cNvPr id="5" name="矩形 4"/>
          <p:cNvSpPr/>
          <p:nvPr/>
        </p:nvSpPr>
        <p:spPr>
          <a:xfrm>
            <a:off x="3793113" y="3219822"/>
            <a:ext cx="1467068" cy="707886"/>
          </a:xfrm>
          <a:prstGeom prst="rect">
            <a:avLst/>
          </a:prstGeom>
        </p:spPr>
        <p:txBody>
          <a:bodyPr wrap="none">
            <a:spAutoFit/>
          </a:bodyPr>
          <a:lstStyle/>
          <a:p>
            <a:pPr>
              <a:lnSpc>
                <a:spcPct val="200000"/>
              </a:lnSpc>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危险源辨识</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危险源辨识要求</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grpSp>
        <p:nvGrpSpPr>
          <p:cNvPr id="9" name="组合 8"/>
          <p:cNvGrpSpPr/>
          <p:nvPr/>
        </p:nvGrpSpPr>
        <p:grpSpPr>
          <a:xfrm>
            <a:off x="3288830" y="1854096"/>
            <a:ext cx="2473161" cy="2517854"/>
            <a:chOff x="3105096" y="1664980"/>
            <a:chExt cx="2473161" cy="2681513"/>
          </a:xfrm>
        </p:grpSpPr>
        <p:sp>
          <p:nvSpPr>
            <p:cNvPr id="11" name="Oval 90"/>
            <p:cNvSpPr/>
            <p:nvPr/>
          </p:nvSpPr>
          <p:spPr>
            <a:xfrm>
              <a:off x="3105096" y="1664980"/>
              <a:ext cx="2473161" cy="266834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a:defRPr>
              </a:lvl1pPr>
              <a:lvl2pPr marL="742950" indent="-285750">
                <a:defRPr>
                  <a:solidFill>
                    <a:schemeClr val="tx1"/>
                  </a:solidFill>
                  <a:latin typeface="Calibri" panose="020F0502020204030204"/>
                </a:defRPr>
              </a:lvl2pPr>
              <a:lvl3pPr marL="1143000" indent="-228600">
                <a:defRPr>
                  <a:solidFill>
                    <a:schemeClr val="tx1"/>
                  </a:solidFill>
                  <a:latin typeface="Calibri" panose="020F0502020204030204"/>
                </a:defRPr>
              </a:lvl3pPr>
              <a:lvl4pPr marL="1600200" indent="-228600">
                <a:defRPr>
                  <a:solidFill>
                    <a:schemeClr val="tx1"/>
                  </a:solidFill>
                  <a:latin typeface="Calibri" panose="020F0502020204030204"/>
                </a:defRPr>
              </a:lvl4pPr>
              <a:lvl5pPr marL="2057400" indent="-228600">
                <a:defRPr>
                  <a:solidFill>
                    <a:schemeClr val="tx1"/>
                  </a:solidFill>
                  <a:latin typeface="Calibri" panose="020F0502020204030204"/>
                </a:defRPr>
              </a:lvl5pPr>
              <a:lvl6pPr marL="2514600" indent="-228600" fontAlgn="base">
                <a:spcBef>
                  <a:spcPct val="0"/>
                </a:spcBef>
                <a:spcAft>
                  <a:spcPct val="0"/>
                </a:spcAft>
                <a:defRPr>
                  <a:solidFill>
                    <a:schemeClr val="tx1"/>
                  </a:solidFill>
                  <a:latin typeface="Calibri" panose="020F0502020204030204"/>
                </a:defRPr>
              </a:lvl6pPr>
              <a:lvl7pPr marL="2971800" indent="-228600" fontAlgn="base">
                <a:spcBef>
                  <a:spcPct val="0"/>
                </a:spcBef>
                <a:spcAft>
                  <a:spcPct val="0"/>
                </a:spcAft>
                <a:defRPr>
                  <a:solidFill>
                    <a:schemeClr val="tx1"/>
                  </a:solidFill>
                  <a:latin typeface="Calibri" panose="020F0502020204030204"/>
                </a:defRPr>
              </a:lvl7pPr>
              <a:lvl8pPr marL="3429000" indent="-228600" fontAlgn="base">
                <a:spcBef>
                  <a:spcPct val="0"/>
                </a:spcBef>
                <a:spcAft>
                  <a:spcPct val="0"/>
                </a:spcAft>
                <a:defRPr>
                  <a:solidFill>
                    <a:schemeClr val="tx1"/>
                  </a:solidFill>
                  <a:latin typeface="Calibri" panose="020F0502020204030204"/>
                </a:defRPr>
              </a:lvl8pPr>
              <a:lvl9pPr marL="3886200" indent="-228600" fontAlgn="base">
                <a:spcBef>
                  <a:spcPct val="0"/>
                </a:spcBef>
                <a:spcAft>
                  <a:spcPct val="0"/>
                </a:spcAft>
                <a:defRPr>
                  <a:solidFill>
                    <a:schemeClr val="tx1"/>
                  </a:solidFill>
                  <a:latin typeface="Calibri" panose="020F0502020204030204"/>
                </a:defRPr>
              </a:lvl9pPr>
            </a:lstStyle>
            <a:p>
              <a:pPr algn="ctr" eaLnBrk="1" hangingPunct="1"/>
              <a:endParaRPr lang="zh-CN" altLang="zh-CN">
                <a:solidFill>
                  <a:srgbClr val="FFFFFF"/>
                </a:solidFill>
              </a:endParaRPr>
            </a:p>
          </p:txBody>
        </p:sp>
        <p:sp>
          <p:nvSpPr>
            <p:cNvPr id="12" name="Oval 91"/>
            <p:cNvSpPr/>
            <p:nvPr/>
          </p:nvSpPr>
          <p:spPr>
            <a:xfrm>
              <a:off x="3256703" y="1828639"/>
              <a:ext cx="2169949" cy="234102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a:defRPr>
              </a:lvl1pPr>
              <a:lvl2pPr marL="742950" indent="-285750">
                <a:defRPr>
                  <a:solidFill>
                    <a:schemeClr val="tx1"/>
                  </a:solidFill>
                  <a:latin typeface="Calibri" panose="020F0502020204030204"/>
                </a:defRPr>
              </a:lvl2pPr>
              <a:lvl3pPr marL="1143000" indent="-228600">
                <a:defRPr>
                  <a:solidFill>
                    <a:schemeClr val="tx1"/>
                  </a:solidFill>
                  <a:latin typeface="Calibri" panose="020F0502020204030204"/>
                </a:defRPr>
              </a:lvl3pPr>
              <a:lvl4pPr marL="1600200" indent="-228600">
                <a:defRPr>
                  <a:solidFill>
                    <a:schemeClr val="tx1"/>
                  </a:solidFill>
                  <a:latin typeface="Calibri" panose="020F0502020204030204"/>
                </a:defRPr>
              </a:lvl4pPr>
              <a:lvl5pPr marL="2057400" indent="-228600">
                <a:defRPr>
                  <a:solidFill>
                    <a:schemeClr val="tx1"/>
                  </a:solidFill>
                  <a:latin typeface="Calibri" panose="020F0502020204030204"/>
                </a:defRPr>
              </a:lvl5pPr>
              <a:lvl6pPr marL="2514600" indent="-228600" fontAlgn="base">
                <a:spcBef>
                  <a:spcPct val="0"/>
                </a:spcBef>
                <a:spcAft>
                  <a:spcPct val="0"/>
                </a:spcAft>
                <a:defRPr>
                  <a:solidFill>
                    <a:schemeClr val="tx1"/>
                  </a:solidFill>
                  <a:latin typeface="Calibri" panose="020F0502020204030204"/>
                </a:defRPr>
              </a:lvl6pPr>
              <a:lvl7pPr marL="2971800" indent="-228600" fontAlgn="base">
                <a:spcBef>
                  <a:spcPct val="0"/>
                </a:spcBef>
                <a:spcAft>
                  <a:spcPct val="0"/>
                </a:spcAft>
                <a:defRPr>
                  <a:solidFill>
                    <a:schemeClr val="tx1"/>
                  </a:solidFill>
                  <a:latin typeface="Calibri" panose="020F0502020204030204"/>
                </a:defRPr>
              </a:lvl7pPr>
              <a:lvl8pPr marL="3429000" indent="-228600" fontAlgn="base">
                <a:spcBef>
                  <a:spcPct val="0"/>
                </a:spcBef>
                <a:spcAft>
                  <a:spcPct val="0"/>
                </a:spcAft>
                <a:defRPr>
                  <a:solidFill>
                    <a:schemeClr val="tx1"/>
                  </a:solidFill>
                  <a:latin typeface="Calibri" panose="020F0502020204030204"/>
                </a:defRPr>
              </a:lvl8pPr>
              <a:lvl9pPr marL="3886200" indent="-228600" fontAlgn="base">
                <a:spcBef>
                  <a:spcPct val="0"/>
                </a:spcBef>
                <a:spcAft>
                  <a:spcPct val="0"/>
                </a:spcAft>
                <a:defRPr>
                  <a:solidFill>
                    <a:schemeClr val="tx1"/>
                  </a:solidFill>
                  <a:latin typeface="Calibri" panose="020F0502020204030204"/>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3408309" y="1990874"/>
              <a:ext cx="1866735" cy="201655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a:defRPr>
              </a:lvl1pPr>
              <a:lvl2pPr marL="742950" indent="-285750">
                <a:defRPr>
                  <a:solidFill>
                    <a:schemeClr val="tx1"/>
                  </a:solidFill>
                  <a:latin typeface="Calibri" panose="020F0502020204030204"/>
                </a:defRPr>
              </a:lvl2pPr>
              <a:lvl3pPr marL="1143000" indent="-228600">
                <a:defRPr>
                  <a:solidFill>
                    <a:schemeClr val="tx1"/>
                  </a:solidFill>
                  <a:latin typeface="Calibri" panose="020F0502020204030204"/>
                </a:defRPr>
              </a:lvl3pPr>
              <a:lvl4pPr marL="1600200" indent="-228600">
                <a:defRPr>
                  <a:solidFill>
                    <a:schemeClr val="tx1"/>
                  </a:solidFill>
                  <a:latin typeface="Calibri" panose="020F0502020204030204"/>
                </a:defRPr>
              </a:lvl4pPr>
              <a:lvl5pPr marL="2057400" indent="-228600">
                <a:defRPr>
                  <a:solidFill>
                    <a:schemeClr val="tx1"/>
                  </a:solidFill>
                  <a:latin typeface="Calibri" panose="020F0502020204030204"/>
                </a:defRPr>
              </a:lvl5pPr>
              <a:lvl6pPr marL="2514600" indent="-228600" fontAlgn="base">
                <a:spcBef>
                  <a:spcPct val="0"/>
                </a:spcBef>
                <a:spcAft>
                  <a:spcPct val="0"/>
                </a:spcAft>
                <a:defRPr>
                  <a:solidFill>
                    <a:schemeClr val="tx1"/>
                  </a:solidFill>
                  <a:latin typeface="Calibri" panose="020F0502020204030204"/>
                </a:defRPr>
              </a:lvl6pPr>
              <a:lvl7pPr marL="2971800" indent="-228600" fontAlgn="base">
                <a:spcBef>
                  <a:spcPct val="0"/>
                </a:spcBef>
                <a:spcAft>
                  <a:spcPct val="0"/>
                </a:spcAft>
                <a:defRPr>
                  <a:solidFill>
                    <a:schemeClr val="tx1"/>
                  </a:solidFill>
                  <a:latin typeface="Calibri" panose="020F0502020204030204"/>
                </a:defRPr>
              </a:lvl7pPr>
              <a:lvl8pPr marL="3429000" indent="-228600" fontAlgn="base">
                <a:spcBef>
                  <a:spcPct val="0"/>
                </a:spcBef>
                <a:spcAft>
                  <a:spcPct val="0"/>
                </a:spcAft>
                <a:defRPr>
                  <a:solidFill>
                    <a:schemeClr val="tx1"/>
                  </a:solidFill>
                  <a:latin typeface="Calibri" panose="020F0502020204030204"/>
                </a:defRPr>
              </a:lvl8pPr>
              <a:lvl9pPr marL="3886200" indent="-228600" fontAlgn="base">
                <a:spcBef>
                  <a:spcPct val="0"/>
                </a:spcBef>
                <a:spcAft>
                  <a:spcPct val="0"/>
                </a:spcAft>
                <a:defRPr>
                  <a:solidFill>
                    <a:schemeClr val="tx1"/>
                  </a:solidFill>
                  <a:latin typeface="Calibri" panose="020F0502020204030204"/>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3559915" y="2154532"/>
              <a:ext cx="1563523" cy="1689241"/>
            </a:xfrm>
            <a:prstGeom prst="ellipse">
              <a:avLst/>
            </a:prstGeom>
            <a:solidFill>
              <a:schemeClr val="accent5">
                <a:lumMod val="50000"/>
              </a:schemeClr>
            </a:solid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anose="020F0502020204030204"/>
                </a:defRPr>
              </a:lvl1pPr>
              <a:lvl2pPr marL="742950" indent="-285750">
                <a:defRPr>
                  <a:solidFill>
                    <a:schemeClr val="tx1"/>
                  </a:solidFill>
                  <a:latin typeface="Calibri" panose="020F0502020204030204"/>
                </a:defRPr>
              </a:lvl2pPr>
              <a:lvl3pPr marL="1143000" indent="-228600">
                <a:defRPr>
                  <a:solidFill>
                    <a:schemeClr val="tx1"/>
                  </a:solidFill>
                  <a:latin typeface="Calibri" panose="020F0502020204030204"/>
                </a:defRPr>
              </a:lvl3pPr>
              <a:lvl4pPr marL="1600200" indent="-228600">
                <a:defRPr>
                  <a:solidFill>
                    <a:schemeClr val="tx1"/>
                  </a:solidFill>
                  <a:latin typeface="Calibri" panose="020F0502020204030204"/>
                </a:defRPr>
              </a:lvl4pPr>
              <a:lvl5pPr marL="2057400" indent="-228600">
                <a:defRPr>
                  <a:solidFill>
                    <a:schemeClr val="tx1"/>
                  </a:solidFill>
                  <a:latin typeface="Calibri" panose="020F0502020204030204"/>
                </a:defRPr>
              </a:lvl5pPr>
              <a:lvl6pPr marL="2514600" indent="-228600" fontAlgn="base">
                <a:spcBef>
                  <a:spcPct val="0"/>
                </a:spcBef>
                <a:spcAft>
                  <a:spcPct val="0"/>
                </a:spcAft>
                <a:defRPr>
                  <a:solidFill>
                    <a:schemeClr val="tx1"/>
                  </a:solidFill>
                  <a:latin typeface="Calibri" panose="020F0502020204030204"/>
                </a:defRPr>
              </a:lvl6pPr>
              <a:lvl7pPr marL="2971800" indent="-228600" fontAlgn="base">
                <a:spcBef>
                  <a:spcPct val="0"/>
                </a:spcBef>
                <a:spcAft>
                  <a:spcPct val="0"/>
                </a:spcAft>
                <a:defRPr>
                  <a:solidFill>
                    <a:schemeClr val="tx1"/>
                  </a:solidFill>
                  <a:latin typeface="Calibri" panose="020F0502020204030204"/>
                </a:defRPr>
              </a:lvl7pPr>
              <a:lvl8pPr marL="3429000" indent="-228600" fontAlgn="base">
                <a:spcBef>
                  <a:spcPct val="0"/>
                </a:spcBef>
                <a:spcAft>
                  <a:spcPct val="0"/>
                </a:spcAft>
                <a:defRPr>
                  <a:solidFill>
                    <a:schemeClr val="tx1"/>
                  </a:solidFill>
                  <a:latin typeface="Calibri" panose="020F0502020204030204"/>
                </a:defRPr>
              </a:lvl8pPr>
              <a:lvl9pPr marL="3886200" indent="-228600" fontAlgn="base">
                <a:spcBef>
                  <a:spcPct val="0"/>
                </a:spcBef>
                <a:spcAft>
                  <a:spcPct val="0"/>
                </a:spcAft>
                <a:defRPr>
                  <a:solidFill>
                    <a:schemeClr val="tx1"/>
                  </a:solidFill>
                  <a:latin typeface="Calibri" panose="020F0502020204030204"/>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3105096" y="1678148"/>
              <a:ext cx="2473161" cy="2668345"/>
            </a:xfrm>
            <a:prstGeom prst="arc">
              <a:avLst>
                <a:gd name="adj1" fmla="val 16200000"/>
                <a:gd name="adj2" fmla="val 20886546"/>
              </a:avLst>
            </a:prstGeom>
            <a:noFill/>
            <a:ln w="1270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p>
          </p:txBody>
        </p:sp>
        <p:sp>
          <p:nvSpPr>
            <p:cNvPr id="18" name="Arc 95"/>
            <p:cNvSpPr/>
            <p:nvPr/>
          </p:nvSpPr>
          <p:spPr>
            <a:xfrm>
              <a:off x="3256703" y="1828639"/>
              <a:ext cx="2169949" cy="2341028"/>
            </a:xfrm>
            <a:prstGeom prst="arc">
              <a:avLst>
                <a:gd name="adj1" fmla="val 12350273"/>
                <a:gd name="adj2" fmla="val 15240146"/>
              </a:avLst>
            </a:prstGeom>
            <a:noFill/>
            <a:ln w="127000" cap="rnd">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3408309" y="1990874"/>
              <a:ext cx="1866735" cy="2016557"/>
            </a:xfrm>
            <a:prstGeom prst="arc">
              <a:avLst>
                <a:gd name="adj1" fmla="val 3842578"/>
                <a:gd name="adj2" fmla="val 9752989"/>
              </a:avLst>
            </a:prstGeom>
            <a:noFill/>
            <a:ln w="1270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3681932" y="2207206"/>
              <a:ext cx="1563523" cy="1689241"/>
            </a:xfrm>
            <a:prstGeom prst="arc">
              <a:avLst>
                <a:gd name="adj1" fmla="val 21482739"/>
                <a:gd name="adj2" fmla="val 2573572"/>
              </a:avLst>
            </a:prstGeom>
            <a:noFill/>
            <a:ln w="127000"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672163" y="2657222"/>
              <a:ext cx="1331885" cy="663739"/>
            </a:xfrm>
            <a:prstGeom prst="rect">
              <a:avLst/>
            </a:prstGeom>
            <a:noFill/>
          </p:spPr>
          <p:txBody>
            <a:bodyPr wrap="square" lIns="68562" tIns="34281" rIns="68562" bIns="34281">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Open Sans" pitchFamily="34" charset="0"/>
                </a:rPr>
                <a:t>危险源辨识要求</a:t>
              </a:r>
              <a:endParaRPr lang="en-US"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cxnSp>
        <p:nvCxnSpPr>
          <p:cNvPr id="22" name="Straight Connector 100"/>
          <p:cNvCxnSpPr/>
          <p:nvPr/>
        </p:nvCxnSpPr>
        <p:spPr>
          <a:xfrm flipV="1">
            <a:off x="5846363" y="2781426"/>
            <a:ext cx="475634" cy="35287"/>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5182972" y="3738190"/>
            <a:ext cx="1139025"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a:off x="2904832" y="2637401"/>
            <a:ext cx="606793" cy="0"/>
          </a:xfrm>
          <a:prstGeom prst="line">
            <a:avLst/>
          </a:prstGeom>
          <a:ln w="3175">
            <a:solidFill>
              <a:srgbClr val="7F8C8D"/>
            </a:solidFill>
            <a:prstDash val="dash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110"/>
          <p:cNvCxnSpPr/>
          <p:nvPr/>
        </p:nvCxnSpPr>
        <p:spPr>
          <a:xfrm>
            <a:off x="2832692" y="3348959"/>
            <a:ext cx="759349" cy="0"/>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112"/>
          <p:cNvCxnSpPr/>
          <p:nvPr/>
        </p:nvCxnSpPr>
        <p:spPr>
          <a:xfrm>
            <a:off x="2832692" y="3348960"/>
            <a:ext cx="0" cy="293163"/>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107"/>
          <p:cNvCxnSpPr/>
          <p:nvPr/>
        </p:nvCxnSpPr>
        <p:spPr>
          <a:xfrm>
            <a:off x="2984300" y="1638072"/>
            <a:ext cx="1238511" cy="0"/>
          </a:xfrm>
          <a:prstGeom prst="line">
            <a:avLst/>
          </a:prstGeom>
          <a:ln w="3175">
            <a:solidFill>
              <a:srgbClr val="7F8C8D"/>
            </a:solidFill>
            <a:prstDash val="dashDot"/>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110"/>
          <p:cNvCxnSpPr>
            <a:endCxn id="18" idx="2"/>
          </p:cNvCxnSpPr>
          <p:nvPr/>
        </p:nvCxnSpPr>
        <p:spPr>
          <a:xfrm>
            <a:off x="4222811" y="1638072"/>
            <a:ext cx="0" cy="413307"/>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10"/>
          <p:cNvCxnSpPr/>
          <p:nvPr/>
        </p:nvCxnSpPr>
        <p:spPr>
          <a:xfrm>
            <a:off x="4639044" y="1377165"/>
            <a:ext cx="0" cy="413307"/>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00"/>
          <p:cNvCxnSpPr/>
          <p:nvPr/>
        </p:nvCxnSpPr>
        <p:spPr>
          <a:xfrm>
            <a:off x="4639044" y="1377165"/>
            <a:ext cx="1682953"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88224" y="1234827"/>
            <a:ext cx="2397570" cy="931006"/>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集思广益、互帮互学、发动全员参与，提高主人翁意识，变“要我安全”为“我要安全”</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588224" y="2432252"/>
            <a:ext cx="2261014" cy="715562"/>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加强危险源辨识工作结果的审查，确保辨识、评价及控制措施的质量</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588224" y="3518908"/>
            <a:ext cx="2232612" cy="1361893"/>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要将危险源与各类检查、隐患整改、岗位操作、日常办公等密切联系，达到明确危险、危害，控制风险、预防控制事故发生的目的</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461591" y="1134016"/>
            <a:ext cx="2397570" cy="931006"/>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依靠全员开展危险源辨识工作</a:t>
            </a: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要教育和动员全体员工积极参加，辨识和查找身边的危险</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54131" y="2423645"/>
            <a:ext cx="2261014" cy="715562"/>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保证投入必要的人力、物力和资金</a:t>
            </a: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领导支持、全员参与</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82533" y="3518908"/>
            <a:ext cx="2232612" cy="931006"/>
          </a:xfrm>
          <a:prstGeom prst="rect">
            <a:avLst/>
          </a:prstGeom>
          <a:noFill/>
        </p:spPr>
        <p:txBody>
          <a:bodyPr wrap="square" lIns="68562" tIns="34281" rIns="68562" bIns="34281">
            <a:spAutoFit/>
          </a:bodyPr>
          <a:lstStyle/>
          <a:p>
            <a:r>
              <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rPr>
              <a:t>危险源辨识工作，是一项系统工程，需要各方的协调配合，各专业技术人员的指导和支撑等</a:t>
            </a:r>
            <a:endParaRPr lang="zh-CN" altLang="en-US" sz="14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危险源辨识要素</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cxnSp>
        <p:nvCxnSpPr>
          <p:cNvPr id="37" name="直接连接符 36"/>
          <p:cNvCxnSpPr/>
          <p:nvPr/>
        </p:nvCxnSpPr>
        <p:spPr>
          <a:xfrm>
            <a:off x="4603899" y="1348054"/>
            <a:ext cx="0" cy="3095904"/>
          </a:xfrm>
          <a:prstGeom prst="line">
            <a:avLst/>
          </a:prstGeom>
          <a:ln w="28575">
            <a:solidFill>
              <a:schemeClr val="accent5">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13193" y="1348054"/>
            <a:ext cx="3488283" cy="3604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辨识要素</a:t>
            </a:r>
            <a:endParaRPr lang="zh-CN" altLang="en-US" dirty="0"/>
          </a:p>
        </p:txBody>
      </p:sp>
      <p:sp>
        <p:nvSpPr>
          <p:cNvPr id="38" name="矩形 37"/>
          <p:cNvSpPr/>
          <p:nvPr/>
        </p:nvSpPr>
        <p:spPr>
          <a:xfrm>
            <a:off x="4603899" y="1348054"/>
            <a:ext cx="3488283" cy="360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辨识范围</a:t>
            </a:r>
            <a:endParaRPr lang="zh-CN" altLang="en-US" dirty="0"/>
          </a:p>
        </p:txBody>
      </p:sp>
      <p:sp>
        <p:nvSpPr>
          <p:cNvPr id="39" name="TextBox 38"/>
          <p:cNvSpPr txBox="1"/>
          <p:nvPr/>
        </p:nvSpPr>
        <p:spPr>
          <a:xfrm>
            <a:off x="2123728" y="2211710"/>
            <a:ext cx="1584176" cy="1792780"/>
          </a:xfrm>
          <a:prstGeom prst="rect">
            <a:avLst/>
          </a:prstGeom>
          <a:noFill/>
        </p:spPr>
        <p:txBody>
          <a:bodyPr wrap="square" lIns="68562" tIns="34281" rIns="68562" bIns="34281">
            <a:spAutoFit/>
          </a:bodyPr>
          <a:lstStyle/>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人的因素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物的因素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环境因素</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管理因素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220072" y="2211710"/>
            <a:ext cx="2952328" cy="1792780"/>
          </a:xfrm>
          <a:prstGeom prst="rect">
            <a:avLst/>
          </a:prstGeom>
          <a:noFill/>
        </p:spPr>
        <p:txBody>
          <a:bodyPr wrap="square" lIns="68562" tIns="34281" rIns="68562" bIns="34281">
            <a:spAutoFit/>
          </a:bodyPr>
          <a:lstStyle/>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全员参与</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所有生产服务的全过程</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考虑相关方活动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u"/>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涉及所有进入工作场所的人员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危险源辨识内容</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cxnSp>
        <p:nvCxnSpPr>
          <p:cNvPr id="46" name="直接连接符 45"/>
          <p:cNvCxnSpPr/>
          <p:nvPr/>
        </p:nvCxnSpPr>
        <p:spPr>
          <a:xfrm flipV="1">
            <a:off x="478177" y="1492430"/>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539552" y="1029965"/>
            <a:ext cx="1620957" cy="418191"/>
          </a:xfrm>
          <a:prstGeom prst="rect">
            <a:avLst/>
          </a:prstGeom>
        </p:spPr>
        <p:txBody>
          <a:bodyPr wrap="none">
            <a:spAutoFit/>
          </a:bodyPr>
          <a:lstStyle/>
          <a:p>
            <a:pPr lvl="0">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物的不安全状态</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467544" y="1736685"/>
            <a:ext cx="1800200" cy="2954655"/>
          </a:xfrm>
          <a:prstGeom prst="rect">
            <a:avLst/>
          </a:prstGeom>
          <a:noFill/>
        </p:spPr>
        <p:txBody>
          <a:bodyPr wrap="square">
            <a:spAutoFit/>
          </a:bodyPr>
          <a:lstStyle/>
          <a:p>
            <a:r>
              <a:rPr lang="zh-CN" altLang="en-US" sz="1400" b="0" dirty="0">
                <a:solidFill>
                  <a:srgbClr val="C00000"/>
                </a:solidFill>
                <a:latin typeface="+mn-ea"/>
                <a:ea typeface="+mn-ea"/>
              </a:rPr>
              <a:t>物理性</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如：设备、设施缺陷，防护缺陷，运动物危害，高温灼伤，低温冻伤，电危害，   噪声危害，粉尘危害，震动危害等。</a:t>
            </a:r>
            <a:endParaRPr lang="en-US" altLang="zh-CN" sz="1200" b="0" dirty="0">
              <a:solidFill>
                <a:schemeClr val="bg2">
                  <a:lumMod val="25000"/>
                </a:schemeClr>
              </a:solidFill>
              <a:latin typeface="+mn-ea"/>
              <a:ea typeface="+mn-ea"/>
            </a:endParaRPr>
          </a:p>
          <a:p>
            <a:r>
              <a:rPr lang="zh-CN" altLang="en-US" sz="1400" b="0" dirty="0">
                <a:solidFill>
                  <a:srgbClr val="C00000"/>
                </a:solidFill>
                <a:latin typeface="+mn-ea"/>
                <a:ea typeface="+mn-ea"/>
              </a:rPr>
              <a:t>化学性</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如：易燃、易爆性物质，有毒物质，腐蚀性物质等。</a:t>
            </a:r>
            <a:endParaRPr lang="zh-CN" altLang="en-US" sz="1200" b="0" dirty="0">
              <a:solidFill>
                <a:schemeClr val="bg2">
                  <a:lumMod val="25000"/>
                </a:schemeClr>
              </a:solidFill>
              <a:latin typeface="+mn-ea"/>
              <a:ea typeface="+mn-ea"/>
            </a:endParaRPr>
          </a:p>
          <a:p>
            <a:r>
              <a:rPr lang="zh-CN" altLang="en-US" sz="1400" b="0" dirty="0">
                <a:solidFill>
                  <a:srgbClr val="C00000"/>
                </a:solidFill>
                <a:latin typeface="+mn-ea"/>
                <a:ea typeface="+mn-ea"/>
              </a:rPr>
              <a:t>生物性</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a:t>
            </a:r>
            <a:r>
              <a:rPr lang="zh-CN" altLang="en-US" sz="1200" b="0" dirty="0"/>
              <a:t> </a:t>
            </a:r>
            <a:r>
              <a:rPr lang="zh-CN" altLang="en-US" sz="1200" b="0" dirty="0">
                <a:solidFill>
                  <a:schemeClr val="bg2">
                    <a:lumMod val="25000"/>
                  </a:schemeClr>
                </a:solidFill>
                <a:latin typeface="+mn-ea"/>
                <a:ea typeface="+mn-ea"/>
              </a:rPr>
              <a:t>致病微生物</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细菌、病毒、其他致病微生物</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a:t>
            </a:r>
            <a:br>
              <a:rPr lang="en-US" altLang="zh-CN" sz="1200" b="0" dirty="0">
                <a:solidFill>
                  <a:schemeClr val="bg2">
                    <a:lumMod val="25000"/>
                  </a:schemeClr>
                </a:solidFill>
                <a:latin typeface="+mn-ea"/>
                <a:ea typeface="+mn-ea"/>
              </a:rPr>
            </a:br>
            <a:r>
              <a:rPr lang="zh-CN" altLang="en-US" sz="1200" b="0" dirty="0">
                <a:solidFill>
                  <a:schemeClr val="bg2">
                    <a:lumMod val="25000"/>
                  </a:schemeClr>
                </a:solidFill>
                <a:latin typeface="+mn-ea"/>
                <a:ea typeface="+mn-ea"/>
              </a:rPr>
              <a:t>传染病媒介物；致害动物</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致害植物；其他</a:t>
            </a:r>
            <a:endParaRPr lang="zh-CN" altLang="en-US" sz="1200" b="0" dirty="0">
              <a:solidFill>
                <a:schemeClr val="bg2">
                  <a:lumMod val="25000"/>
                </a:schemeClr>
              </a:solidFill>
              <a:latin typeface="+mn-ea"/>
              <a:ea typeface="+mn-ea"/>
            </a:endParaRPr>
          </a:p>
        </p:txBody>
      </p:sp>
      <p:cxnSp>
        <p:nvCxnSpPr>
          <p:cNvPr id="48" name="直接连接符 47"/>
          <p:cNvCxnSpPr/>
          <p:nvPr/>
        </p:nvCxnSpPr>
        <p:spPr>
          <a:xfrm flipV="1">
            <a:off x="2638417" y="1492430"/>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699792" y="1029965"/>
            <a:ext cx="1620957" cy="418191"/>
          </a:xfrm>
          <a:prstGeom prst="rect">
            <a:avLst/>
          </a:prstGeom>
        </p:spPr>
        <p:txBody>
          <a:bodyPr wrap="none">
            <a:spAutoFit/>
          </a:bodyPr>
          <a:lstStyle/>
          <a:p>
            <a:pPr lvl="0">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人的不安全行为</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矩形 49"/>
          <p:cNvSpPr/>
          <p:nvPr/>
        </p:nvSpPr>
        <p:spPr>
          <a:xfrm>
            <a:off x="2627784" y="1736685"/>
            <a:ext cx="1800200" cy="2923877"/>
          </a:xfrm>
          <a:prstGeom prst="rect">
            <a:avLst/>
          </a:prstGeom>
          <a:noFill/>
        </p:spPr>
        <p:txBody>
          <a:bodyPr wrap="square">
            <a:spAutoFit/>
          </a:bodyPr>
          <a:lstStyle/>
          <a:p>
            <a:r>
              <a:rPr lang="zh-CN" altLang="en-US" sz="1400" b="0" dirty="0">
                <a:solidFill>
                  <a:srgbClr val="C00000"/>
                </a:solidFill>
                <a:latin typeface="+mn-ea"/>
                <a:ea typeface="+mn-ea"/>
              </a:rPr>
              <a:t>生理、心理性</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如：负荷超限</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体力、听力、视力、其他负荷超限</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；健康状况异常</a:t>
            </a:r>
            <a:r>
              <a:rPr lang="en-US" altLang="zh-CN" sz="1200" b="0" dirty="0">
                <a:solidFill>
                  <a:schemeClr val="bg2">
                    <a:lumMod val="25000"/>
                  </a:schemeClr>
                </a:solidFill>
                <a:latin typeface="+mn-ea"/>
                <a:ea typeface="+mn-ea"/>
              </a:rPr>
              <a:t>;</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从事禁忌作业；心理异常</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情绪异常、冒险心理、过度紧张、其他</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；辨识功能缺陷</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感知延迟、辨识错误、其他</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；其他。</a:t>
            </a:r>
            <a:endParaRPr lang="en-US" altLang="zh-CN" sz="1200" b="0" dirty="0">
              <a:solidFill>
                <a:schemeClr val="bg2">
                  <a:lumMod val="25000"/>
                </a:schemeClr>
              </a:solidFill>
              <a:latin typeface="+mn-ea"/>
              <a:ea typeface="+mn-ea"/>
            </a:endParaRPr>
          </a:p>
          <a:p>
            <a:r>
              <a:rPr lang="zh-CN" altLang="en-US" sz="1400" b="0" dirty="0">
                <a:solidFill>
                  <a:srgbClr val="C00000"/>
                </a:solidFill>
                <a:latin typeface="+mn-ea"/>
                <a:ea typeface="+mn-ea"/>
              </a:rPr>
              <a:t>行为性</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如：指挥错误</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指挥失误、违章指挥、其他</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；操作失误</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误动作、违章作业、其他操作失误</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；监护失误；</a:t>
            </a:r>
            <a:r>
              <a:rPr lang="en-US" altLang="zh-CN" sz="1200" b="0" dirty="0">
                <a:solidFill>
                  <a:schemeClr val="bg2">
                    <a:lumMod val="25000"/>
                  </a:schemeClr>
                </a:solidFill>
                <a:latin typeface="+mn-ea"/>
                <a:ea typeface="+mn-ea"/>
              </a:rPr>
              <a:t>.</a:t>
            </a:r>
            <a:r>
              <a:rPr lang="zh-CN" altLang="en-US" sz="1200" b="0" dirty="0">
                <a:solidFill>
                  <a:schemeClr val="bg2">
                    <a:lumMod val="25000"/>
                  </a:schemeClr>
                </a:solidFill>
                <a:latin typeface="+mn-ea"/>
                <a:ea typeface="+mn-ea"/>
              </a:rPr>
              <a:t>其他错误；其他</a:t>
            </a:r>
            <a:endParaRPr lang="zh-CN" altLang="en-US" sz="1200" b="0" dirty="0">
              <a:solidFill>
                <a:schemeClr val="bg2">
                  <a:lumMod val="25000"/>
                </a:schemeClr>
              </a:solidFill>
              <a:latin typeface="+mn-ea"/>
              <a:ea typeface="+mn-ea"/>
            </a:endParaRPr>
          </a:p>
        </p:txBody>
      </p:sp>
      <p:cxnSp>
        <p:nvCxnSpPr>
          <p:cNvPr id="51" name="直接连接符 50"/>
          <p:cNvCxnSpPr/>
          <p:nvPr/>
        </p:nvCxnSpPr>
        <p:spPr>
          <a:xfrm flipV="1">
            <a:off x="4726649" y="1492430"/>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078765" y="1029965"/>
            <a:ext cx="1005403" cy="418191"/>
          </a:xfrm>
          <a:prstGeom prst="rect">
            <a:avLst/>
          </a:prstGeom>
        </p:spPr>
        <p:txBody>
          <a:bodyPr wrap="none">
            <a:spAutoFit/>
          </a:bodyPr>
          <a:lstStyle/>
          <a:p>
            <a:pPr lvl="0">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环境因素</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矩形 52"/>
          <p:cNvSpPr/>
          <p:nvPr/>
        </p:nvSpPr>
        <p:spPr>
          <a:xfrm>
            <a:off x="4788024" y="1736685"/>
            <a:ext cx="1800200" cy="3016210"/>
          </a:xfrm>
          <a:prstGeom prst="rect">
            <a:avLst/>
          </a:prstGeom>
          <a:noFill/>
        </p:spPr>
        <p:txBody>
          <a:bodyPr wrap="square">
            <a:spAutoFit/>
          </a:bodyPr>
          <a:lstStyle/>
          <a:p>
            <a:r>
              <a:rPr lang="zh-CN" altLang="en-US" sz="1400" b="0" dirty="0">
                <a:solidFill>
                  <a:srgbClr val="C00000"/>
                </a:solidFill>
                <a:latin typeface="+mn-ea"/>
                <a:ea typeface="+mn-ea"/>
              </a:rPr>
              <a:t>室内作业环境不良</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室外作业环境不良</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地下作业环境不良</a:t>
            </a:r>
            <a:endParaRPr lang="en-US" altLang="zh-CN" sz="1400" b="0" dirty="0">
              <a:solidFill>
                <a:srgbClr val="C00000"/>
              </a:solidFill>
              <a:latin typeface="+mn-ea"/>
              <a:ea typeface="+mn-ea"/>
            </a:endParaRPr>
          </a:p>
          <a:p>
            <a:r>
              <a:rPr lang="zh-CN" altLang="en-US" sz="1400" b="0" dirty="0">
                <a:solidFill>
                  <a:srgbClr val="C00000"/>
                </a:solidFill>
                <a:latin typeface="+mn-ea"/>
                <a:ea typeface="+mn-ea"/>
              </a:rPr>
              <a:t>水下作业环境不良</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其他作业环境不良</a:t>
            </a:r>
            <a:endParaRPr lang="en-US" altLang="zh-CN" sz="1400" b="0" dirty="0">
              <a:solidFill>
                <a:srgbClr val="C00000"/>
              </a:solidFill>
              <a:latin typeface="+mn-ea"/>
              <a:ea typeface="+mn-ea"/>
            </a:endParaRPr>
          </a:p>
          <a:p>
            <a:r>
              <a:rPr lang="zh-CN" altLang="en-US" sz="1200" b="0" dirty="0">
                <a:solidFill>
                  <a:schemeClr val="bg2">
                    <a:lumMod val="25000"/>
                  </a:schemeClr>
                </a:solidFill>
                <a:latin typeface="+mn-ea"/>
                <a:ea typeface="+mn-ea"/>
              </a:rPr>
              <a:t>如：</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作业环境不良、基础下沉、安全过道缺陷、采光照明不良、有害光照、通风不良、给排水不良、涌水、强迫体位、气温过高、气温过低、气压过高、气压过低、高温高湿、自然灾害、其他作业环境不良</a:t>
            </a:r>
            <a:endParaRPr lang="en-US" altLang="zh-CN" sz="1200" b="0" dirty="0">
              <a:solidFill>
                <a:schemeClr val="bg2">
                  <a:lumMod val="25000"/>
                </a:schemeClr>
              </a:solidFill>
              <a:latin typeface="+mn-ea"/>
              <a:ea typeface="+mn-ea"/>
            </a:endParaRPr>
          </a:p>
        </p:txBody>
      </p:sp>
      <p:cxnSp>
        <p:nvCxnSpPr>
          <p:cNvPr id="54" name="直接连接符 53"/>
          <p:cNvCxnSpPr/>
          <p:nvPr/>
        </p:nvCxnSpPr>
        <p:spPr>
          <a:xfrm flipV="1">
            <a:off x="6814881" y="1492430"/>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166997" y="1029965"/>
            <a:ext cx="1005403" cy="461665"/>
          </a:xfrm>
          <a:prstGeom prst="rect">
            <a:avLst/>
          </a:prstGeom>
        </p:spPr>
        <p:txBody>
          <a:bodyPr wrap="none">
            <a:spAutoFit/>
          </a:bodyPr>
          <a:lstStyle/>
          <a:p>
            <a:pPr lvl="0">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管理缺陷</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6" name="矩形 55"/>
          <p:cNvSpPr/>
          <p:nvPr/>
        </p:nvSpPr>
        <p:spPr>
          <a:xfrm>
            <a:off x="6804248" y="1736685"/>
            <a:ext cx="1800200" cy="2831544"/>
          </a:xfrm>
          <a:prstGeom prst="rect">
            <a:avLst/>
          </a:prstGeom>
          <a:noFill/>
        </p:spPr>
        <p:txBody>
          <a:bodyPr wrap="square">
            <a:spAutoFit/>
          </a:bodyPr>
          <a:lstStyle/>
          <a:p>
            <a:r>
              <a:rPr lang="zh-CN" altLang="en-US" sz="1400" b="0" dirty="0">
                <a:solidFill>
                  <a:srgbClr val="C00000"/>
                </a:solidFill>
                <a:latin typeface="+mn-ea"/>
                <a:ea typeface="+mn-ea"/>
              </a:rPr>
              <a:t>安全组织机构不健全</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安全责任制未落实</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安全管理制度不完善</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安全投入不足</a:t>
            </a:r>
            <a:endParaRPr lang="zh-CN" altLang="en-US" sz="1400" b="0" dirty="0">
              <a:solidFill>
                <a:srgbClr val="C00000"/>
              </a:solidFill>
              <a:latin typeface="+mn-ea"/>
              <a:ea typeface="+mn-ea"/>
            </a:endParaRPr>
          </a:p>
          <a:p>
            <a:r>
              <a:rPr lang="zh-CN" altLang="en-US" sz="1400" b="0" dirty="0">
                <a:solidFill>
                  <a:srgbClr val="C00000"/>
                </a:solidFill>
                <a:latin typeface="+mn-ea"/>
                <a:ea typeface="+mn-ea"/>
              </a:rPr>
              <a:t>职业健康管理不完善</a:t>
            </a:r>
            <a:endParaRPr lang="zh-CN" altLang="en-US" sz="1400" b="0" dirty="0">
              <a:solidFill>
                <a:srgbClr val="C00000"/>
              </a:solidFill>
              <a:latin typeface="+mn-ea"/>
              <a:ea typeface="+mn-ea"/>
            </a:endParaRPr>
          </a:p>
          <a:p>
            <a:r>
              <a:rPr lang="zh-CN" altLang="en-US" sz="1200" b="0" dirty="0">
                <a:solidFill>
                  <a:schemeClr val="bg2">
                    <a:lumMod val="25000"/>
                  </a:schemeClr>
                </a:solidFill>
                <a:latin typeface="+mn-ea"/>
                <a:ea typeface="+mn-ea"/>
              </a:rPr>
              <a:t>如：</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无安全生产责任制，</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未落实一岗双责，</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未对接害人员进行职业健康体检，</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未为员工进行有效劳动防护，</a:t>
            </a:r>
            <a:endParaRPr lang="en-US" altLang="zh-CN" sz="1200" b="0" dirty="0">
              <a:solidFill>
                <a:schemeClr val="bg2">
                  <a:lumMod val="25000"/>
                </a:schemeClr>
              </a:solidFill>
              <a:latin typeface="+mn-ea"/>
              <a:ea typeface="+mn-ea"/>
            </a:endParaRPr>
          </a:p>
          <a:p>
            <a:r>
              <a:rPr lang="zh-CN" altLang="en-US" sz="1200" b="0" dirty="0">
                <a:solidFill>
                  <a:schemeClr val="bg2">
                    <a:lumMod val="25000"/>
                  </a:schemeClr>
                </a:solidFill>
                <a:latin typeface="+mn-ea"/>
                <a:ea typeface="+mn-ea"/>
              </a:rPr>
              <a:t>未进行有效安全环保培训等</a:t>
            </a:r>
            <a:endParaRPr lang="zh-CN" altLang="en-US" sz="1200" b="0" dirty="0">
              <a:solidFill>
                <a:schemeClr val="bg2">
                  <a:lumMod val="25000"/>
                </a:schemeClr>
              </a:solidFill>
              <a:latin typeface="+mn-ea"/>
              <a:ea typeface="+mn-ea"/>
            </a:endParaRPr>
          </a:p>
        </p:txBody>
      </p:sp>
      <p:cxnSp>
        <p:nvCxnSpPr>
          <p:cNvPr id="60" name="直接连接符 59"/>
          <p:cNvCxnSpPr/>
          <p:nvPr/>
        </p:nvCxnSpPr>
        <p:spPr>
          <a:xfrm flipV="1">
            <a:off x="478177" y="1059581"/>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638417" y="1059581"/>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726649" y="1059581"/>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6814881" y="1059581"/>
            <a:ext cx="1728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危险源辨识方法</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grpSp>
        <p:nvGrpSpPr>
          <p:cNvPr id="11" name="组合 10"/>
          <p:cNvGrpSpPr/>
          <p:nvPr/>
        </p:nvGrpSpPr>
        <p:grpSpPr>
          <a:xfrm>
            <a:off x="3790802" y="1840620"/>
            <a:ext cx="1479624" cy="1507677"/>
            <a:chOff x="9785350" y="2035174"/>
            <a:chExt cx="1036638" cy="1036638"/>
          </a:xfrm>
        </p:grpSpPr>
        <p:sp>
          <p:nvSpPr>
            <p:cNvPr id="12" name="Oval 12"/>
            <p:cNvSpPr>
              <a:spLocks noChangeArrowheads="1"/>
            </p:cNvSpPr>
            <p:nvPr/>
          </p:nvSpPr>
          <p:spPr bwMode="auto">
            <a:xfrm>
              <a:off x="9785350" y="2035174"/>
              <a:ext cx="1036638" cy="1036638"/>
            </a:xfrm>
            <a:prstGeom prst="ellipse">
              <a:avLst/>
            </a:prstGeom>
            <a:solidFill>
              <a:srgbClr val="FFFFFF"/>
            </a:solidFill>
            <a:ln w="28575" cap="flat">
              <a:solidFill>
                <a:schemeClr val="accent5">
                  <a:lumMod val="50000"/>
                </a:schemeClr>
              </a:solidFill>
              <a:prstDash val="solid"/>
              <a:miter lim="800000"/>
            </a:ln>
          </p:spPr>
          <p:txBody>
            <a:bodyPr vert="horz" wrap="square" lIns="91440" tIns="45720" rIns="91440" bIns="45720" numCol="1" anchor="t" anchorCtr="0" compatLnSpc="1"/>
            <a:lstStyle/>
            <a:p>
              <a:endParaRPr lang="zh-CN" altLang="en-US"/>
            </a:p>
          </p:txBody>
        </p:sp>
        <p:sp>
          <p:nvSpPr>
            <p:cNvPr id="14" name="Freeform 78"/>
            <p:cNvSpPr>
              <a:spLocks noEditPoints="1"/>
            </p:cNvSpPr>
            <p:nvPr/>
          </p:nvSpPr>
          <p:spPr bwMode="auto">
            <a:xfrm>
              <a:off x="10309225" y="2255837"/>
              <a:ext cx="274638" cy="584200"/>
            </a:xfrm>
            <a:custGeom>
              <a:avLst/>
              <a:gdLst>
                <a:gd name="T0" fmla="*/ 5 w 147"/>
                <a:gd name="T1" fmla="*/ 96 h 314"/>
                <a:gd name="T2" fmla="*/ 5 w 147"/>
                <a:gd name="T3" fmla="*/ 25 h 314"/>
                <a:gd name="T4" fmla="*/ 142 w 147"/>
                <a:gd name="T5" fmla="*/ 25 h 314"/>
                <a:gd name="T6" fmla="*/ 142 w 147"/>
                <a:gd name="T7" fmla="*/ 190 h 314"/>
                <a:gd name="T8" fmla="*/ 5 w 147"/>
                <a:gd name="T9" fmla="*/ 190 h 314"/>
                <a:gd name="T10" fmla="*/ 5 w 147"/>
                <a:gd name="T11" fmla="*/ 128 h 314"/>
                <a:gd name="T12" fmla="*/ 0 w 147"/>
                <a:gd name="T13" fmla="*/ 126 h 314"/>
                <a:gd name="T14" fmla="*/ 0 w 147"/>
                <a:gd name="T15" fmla="*/ 196 h 314"/>
                <a:gd name="T16" fmla="*/ 22 w 147"/>
                <a:gd name="T17" fmla="*/ 196 h 314"/>
                <a:gd name="T18" fmla="*/ 21 w 147"/>
                <a:gd name="T19" fmla="*/ 201 h 314"/>
                <a:gd name="T20" fmla="*/ 11 w 147"/>
                <a:gd name="T21" fmla="*/ 201 h 314"/>
                <a:gd name="T22" fmla="*/ 11 w 147"/>
                <a:gd name="T23" fmla="*/ 213 h 314"/>
                <a:gd name="T24" fmla="*/ 20 w 147"/>
                <a:gd name="T25" fmla="*/ 213 h 314"/>
                <a:gd name="T26" fmla="*/ 5 w 147"/>
                <a:gd name="T27" fmla="*/ 312 h 314"/>
                <a:gd name="T28" fmla="*/ 17 w 147"/>
                <a:gd name="T29" fmla="*/ 314 h 314"/>
                <a:gd name="T30" fmla="*/ 32 w 147"/>
                <a:gd name="T31" fmla="*/ 213 h 314"/>
                <a:gd name="T32" fmla="*/ 67 w 147"/>
                <a:gd name="T33" fmla="*/ 213 h 314"/>
                <a:gd name="T34" fmla="*/ 67 w 147"/>
                <a:gd name="T35" fmla="*/ 223 h 314"/>
                <a:gd name="T36" fmla="*/ 79 w 147"/>
                <a:gd name="T37" fmla="*/ 223 h 314"/>
                <a:gd name="T38" fmla="*/ 79 w 147"/>
                <a:gd name="T39" fmla="*/ 213 h 314"/>
                <a:gd name="T40" fmla="*/ 114 w 147"/>
                <a:gd name="T41" fmla="*/ 213 h 314"/>
                <a:gd name="T42" fmla="*/ 129 w 147"/>
                <a:gd name="T43" fmla="*/ 314 h 314"/>
                <a:gd name="T44" fmla="*/ 141 w 147"/>
                <a:gd name="T45" fmla="*/ 312 h 314"/>
                <a:gd name="T46" fmla="*/ 126 w 147"/>
                <a:gd name="T47" fmla="*/ 213 h 314"/>
                <a:gd name="T48" fmla="*/ 135 w 147"/>
                <a:gd name="T49" fmla="*/ 213 h 314"/>
                <a:gd name="T50" fmla="*/ 135 w 147"/>
                <a:gd name="T51" fmla="*/ 201 h 314"/>
                <a:gd name="T52" fmla="*/ 125 w 147"/>
                <a:gd name="T53" fmla="*/ 201 h 314"/>
                <a:gd name="T54" fmla="*/ 124 w 147"/>
                <a:gd name="T55" fmla="*/ 196 h 314"/>
                <a:gd name="T56" fmla="*/ 147 w 147"/>
                <a:gd name="T57" fmla="*/ 196 h 314"/>
                <a:gd name="T58" fmla="*/ 147 w 147"/>
                <a:gd name="T59" fmla="*/ 193 h 314"/>
                <a:gd name="T60" fmla="*/ 147 w 147"/>
                <a:gd name="T61" fmla="*/ 19 h 314"/>
                <a:gd name="T62" fmla="*/ 79 w 147"/>
                <a:gd name="T63" fmla="*/ 19 h 314"/>
                <a:gd name="T64" fmla="*/ 79 w 147"/>
                <a:gd name="T65" fmla="*/ 0 h 314"/>
                <a:gd name="T66" fmla="*/ 67 w 147"/>
                <a:gd name="T67" fmla="*/ 0 h 314"/>
                <a:gd name="T68" fmla="*/ 67 w 147"/>
                <a:gd name="T69" fmla="*/ 19 h 314"/>
                <a:gd name="T70" fmla="*/ 0 w 147"/>
                <a:gd name="T71" fmla="*/ 19 h 314"/>
                <a:gd name="T72" fmla="*/ 0 w 147"/>
                <a:gd name="T73" fmla="*/ 92 h 314"/>
                <a:gd name="T74" fmla="*/ 5 w 147"/>
                <a:gd name="T75" fmla="*/ 96 h 314"/>
                <a:gd name="T76" fmla="*/ 34 w 147"/>
                <a:gd name="T77" fmla="*/ 201 h 314"/>
                <a:gd name="T78" fmla="*/ 34 w 147"/>
                <a:gd name="T79" fmla="*/ 196 h 314"/>
                <a:gd name="T80" fmla="*/ 67 w 147"/>
                <a:gd name="T81" fmla="*/ 196 h 314"/>
                <a:gd name="T82" fmla="*/ 67 w 147"/>
                <a:gd name="T83" fmla="*/ 201 h 314"/>
                <a:gd name="T84" fmla="*/ 34 w 147"/>
                <a:gd name="T85" fmla="*/ 201 h 314"/>
                <a:gd name="T86" fmla="*/ 113 w 147"/>
                <a:gd name="T87" fmla="*/ 201 h 314"/>
                <a:gd name="T88" fmla="*/ 79 w 147"/>
                <a:gd name="T89" fmla="*/ 201 h 314"/>
                <a:gd name="T90" fmla="*/ 79 w 147"/>
                <a:gd name="T91" fmla="*/ 196 h 314"/>
                <a:gd name="T92" fmla="*/ 112 w 147"/>
                <a:gd name="T93" fmla="*/ 196 h 314"/>
                <a:gd name="T94" fmla="*/ 113 w 147"/>
                <a:gd name="T95" fmla="*/ 20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314">
                  <a:moveTo>
                    <a:pt x="5" y="96"/>
                  </a:moveTo>
                  <a:cubicBezTo>
                    <a:pt x="5" y="25"/>
                    <a:pt x="5" y="25"/>
                    <a:pt x="5" y="25"/>
                  </a:cubicBezTo>
                  <a:cubicBezTo>
                    <a:pt x="142" y="25"/>
                    <a:pt x="142" y="25"/>
                    <a:pt x="142" y="25"/>
                  </a:cubicBezTo>
                  <a:cubicBezTo>
                    <a:pt x="142" y="190"/>
                    <a:pt x="142" y="190"/>
                    <a:pt x="142" y="190"/>
                  </a:cubicBezTo>
                  <a:cubicBezTo>
                    <a:pt x="5" y="190"/>
                    <a:pt x="5" y="190"/>
                    <a:pt x="5" y="190"/>
                  </a:cubicBezTo>
                  <a:cubicBezTo>
                    <a:pt x="5" y="128"/>
                    <a:pt x="5" y="128"/>
                    <a:pt x="5" y="128"/>
                  </a:cubicBezTo>
                  <a:cubicBezTo>
                    <a:pt x="4" y="128"/>
                    <a:pt x="2" y="127"/>
                    <a:pt x="0" y="126"/>
                  </a:cubicBezTo>
                  <a:cubicBezTo>
                    <a:pt x="0" y="196"/>
                    <a:pt x="0" y="196"/>
                    <a:pt x="0" y="196"/>
                  </a:cubicBezTo>
                  <a:cubicBezTo>
                    <a:pt x="22" y="196"/>
                    <a:pt x="22" y="196"/>
                    <a:pt x="22" y="196"/>
                  </a:cubicBezTo>
                  <a:cubicBezTo>
                    <a:pt x="21" y="201"/>
                    <a:pt x="21" y="201"/>
                    <a:pt x="21" y="201"/>
                  </a:cubicBezTo>
                  <a:cubicBezTo>
                    <a:pt x="11" y="201"/>
                    <a:pt x="11" y="201"/>
                    <a:pt x="11" y="201"/>
                  </a:cubicBezTo>
                  <a:cubicBezTo>
                    <a:pt x="11" y="213"/>
                    <a:pt x="11" y="213"/>
                    <a:pt x="11" y="213"/>
                  </a:cubicBezTo>
                  <a:cubicBezTo>
                    <a:pt x="20" y="213"/>
                    <a:pt x="20" y="213"/>
                    <a:pt x="20" y="213"/>
                  </a:cubicBezTo>
                  <a:cubicBezTo>
                    <a:pt x="5" y="312"/>
                    <a:pt x="5" y="312"/>
                    <a:pt x="5" y="312"/>
                  </a:cubicBezTo>
                  <a:cubicBezTo>
                    <a:pt x="17" y="314"/>
                    <a:pt x="17" y="314"/>
                    <a:pt x="17" y="314"/>
                  </a:cubicBezTo>
                  <a:cubicBezTo>
                    <a:pt x="32" y="213"/>
                    <a:pt x="32" y="213"/>
                    <a:pt x="32" y="213"/>
                  </a:cubicBezTo>
                  <a:cubicBezTo>
                    <a:pt x="67" y="213"/>
                    <a:pt x="67" y="213"/>
                    <a:pt x="67" y="213"/>
                  </a:cubicBezTo>
                  <a:cubicBezTo>
                    <a:pt x="67" y="223"/>
                    <a:pt x="67" y="223"/>
                    <a:pt x="67" y="223"/>
                  </a:cubicBezTo>
                  <a:cubicBezTo>
                    <a:pt x="79" y="223"/>
                    <a:pt x="79" y="223"/>
                    <a:pt x="79" y="223"/>
                  </a:cubicBezTo>
                  <a:cubicBezTo>
                    <a:pt x="79" y="213"/>
                    <a:pt x="79" y="213"/>
                    <a:pt x="79" y="213"/>
                  </a:cubicBezTo>
                  <a:cubicBezTo>
                    <a:pt x="114" y="213"/>
                    <a:pt x="114" y="213"/>
                    <a:pt x="114" y="213"/>
                  </a:cubicBezTo>
                  <a:cubicBezTo>
                    <a:pt x="129" y="314"/>
                    <a:pt x="129" y="314"/>
                    <a:pt x="129" y="314"/>
                  </a:cubicBezTo>
                  <a:cubicBezTo>
                    <a:pt x="141" y="312"/>
                    <a:pt x="141" y="312"/>
                    <a:pt x="141" y="312"/>
                  </a:cubicBezTo>
                  <a:cubicBezTo>
                    <a:pt x="126" y="213"/>
                    <a:pt x="126" y="213"/>
                    <a:pt x="126" y="213"/>
                  </a:cubicBezTo>
                  <a:cubicBezTo>
                    <a:pt x="135" y="213"/>
                    <a:pt x="135" y="213"/>
                    <a:pt x="135" y="213"/>
                  </a:cubicBezTo>
                  <a:cubicBezTo>
                    <a:pt x="135" y="201"/>
                    <a:pt x="135" y="201"/>
                    <a:pt x="135" y="201"/>
                  </a:cubicBezTo>
                  <a:cubicBezTo>
                    <a:pt x="125" y="201"/>
                    <a:pt x="125" y="201"/>
                    <a:pt x="125" y="201"/>
                  </a:cubicBezTo>
                  <a:cubicBezTo>
                    <a:pt x="124" y="196"/>
                    <a:pt x="124" y="196"/>
                    <a:pt x="124" y="196"/>
                  </a:cubicBezTo>
                  <a:cubicBezTo>
                    <a:pt x="147" y="196"/>
                    <a:pt x="147" y="196"/>
                    <a:pt x="147" y="196"/>
                  </a:cubicBezTo>
                  <a:cubicBezTo>
                    <a:pt x="147" y="193"/>
                    <a:pt x="147" y="193"/>
                    <a:pt x="147" y="193"/>
                  </a:cubicBezTo>
                  <a:cubicBezTo>
                    <a:pt x="147" y="19"/>
                    <a:pt x="147" y="19"/>
                    <a:pt x="147" y="19"/>
                  </a:cubicBezTo>
                  <a:cubicBezTo>
                    <a:pt x="79" y="19"/>
                    <a:pt x="79" y="19"/>
                    <a:pt x="79" y="19"/>
                  </a:cubicBezTo>
                  <a:cubicBezTo>
                    <a:pt x="79" y="0"/>
                    <a:pt x="79" y="0"/>
                    <a:pt x="79" y="0"/>
                  </a:cubicBezTo>
                  <a:cubicBezTo>
                    <a:pt x="67" y="0"/>
                    <a:pt x="67" y="0"/>
                    <a:pt x="67" y="0"/>
                  </a:cubicBezTo>
                  <a:cubicBezTo>
                    <a:pt x="67" y="19"/>
                    <a:pt x="67" y="19"/>
                    <a:pt x="67" y="19"/>
                  </a:cubicBezTo>
                  <a:cubicBezTo>
                    <a:pt x="0" y="19"/>
                    <a:pt x="0" y="19"/>
                    <a:pt x="0" y="19"/>
                  </a:cubicBezTo>
                  <a:cubicBezTo>
                    <a:pt x="0" y="92"/>
                    <a:pt x="0" y="92"/>
                    <a:pt x="0" y="92"/>
                  </a:cubicBezTo>
                  <a:cubicBezTo>
                    <a:pt x="2" y="94"/>
                    <a:pt x="4" y="95"/>
                    <a:pt x="5" y="96"/>
                  </a:cubicBezTo>
                  <a:close/>
                  <a:moveTo>
                    <a:pt x="34" y="201"/>
                  </a:moveTo>
                  <a:cubicBezTo>
                    <a:pt x="34" y="196"/>
                    <a:pt x="34" y="196"/>
                    <a:pt x="34" y="196"/>
                  </a:cubicBezTo>
                  <a:cubicBezTo>
                    <a:pt x="67" y="196"/>
                    <a:pt x="67" y="196"/>
                    <a:pt x="67" y="196"/>
                  </a:cubicBezTo>
                  <a:cubicBezTo>
                    <a:pt x="67" y="201"/>
                    <a:pt x="67" y="201"/>
                    <a:pt x="67" y="201"/>
                  </a:cubicBezTo>
                  <a:lnTo>
                    <a:pt x="34" y="201"/>
                  </a:lnTo>
                  <a:close/>
                  <a:moveTo>
                    <a:pt x="113" y="201"/>
                  </a:moveTo>
                  <a:cubicBezTo>
                    <a:pt x="79" y="201"/>
                    <a:pt x="79" y="201"/>
                    <a:pt x="79" y="201"/>
                  </a:cubicBezTo>
                  <a:cubicBezTo>
                    <a:pt x="79" y="196"/>
                    <a:pt x="79" y="196"/>
                    <a:pt x="79" y="196"/>
                  </a:cubicBezTo>
                  <a:cubicBezTo>
                    <a:pt x="112" y="196"/>
                    <a:pt x="112" y="196"/>
                    <a:pt x="112" y="196"/>
                  </a:cubicBezTo>
                  <a:lnTo>
                    <a:pt x="113" y="201"/>
                  </a:lnTo>
                  <a:close/>
                </a:path>
              </a:pathLst>
            </a:custGeom>
            <a:solidFill>
              <a:srgbClr val="FFFFFF"/>
            </a:solidFill>
            <a:ln w="9525">
              <a:solidFill>
                <a:schemeClr val="accent5">
                  <a:lumMod val="50000"/>
                </a:schemeClr>
              </a:solidFill>
              <a:round/>
            </a:ln>
          </p:spPr>
          <p:txBody>
            <a:bodyPr vert="horz" wrap="square" lIns="91440" tIns="45720" rIns="91440" bIns="45720" numCol="1" anchor="t" anchorCtr="0" compatLnSpc="1"/>
            <a:lstStyle/>
            <a:p>
              <a:endParaRPr lang="zh-CN" altLang="en-US"/>
            </a:p>
          </p:txBody>
        </p:sp>
        <p:sp>
          <p:nvSpPr>
            <p:cNvPr id="15" name="Freeform 79"/>
            <p:cNvSpPr/>
            <p:nvPr/>
          </p:nvSpPr>
          <p:spPr bwMode="auto">
            <a:xfrm>
              <a:off x="10377488" y="2365374"/>
              <a:ext cx="171450" cy="188913"/>
            </a:xfrm>
            <a:custGeom>
              <a:avLst/>
              <a:gdLst>
                <a:gd name="T0" fmla="*/ 70 w 92"/>
                <a:gd name="T1" fmla="*/ 93 h 101"/>
                <a:gd name="T2" fmla="*/ 70 w 92"/>
                <a:gd name="T3" fmla="*/ 93 h 101"/>
                <a:gd name="T4" fmla="*/ 71 w 92"/>
                <a:gd name="T5" fmla="*/ 91 h 101"/>
                <a:gd name="T6" fmla="*/ 78 w 92"/>
                <a:gd name="T7" fmla="*/ 79 h 101"/>
                <a:gd name="T8" fmla="*/ 79 w 92"/>
                <a:gd name="T9" fmla="*/ 68 h 101"/>
                <a:gd name="T10" fmla="*/ 74 w 92"/>
                <a:gd name="T11" fmla="*/ 63 h 101"/>
                <a:gd name="T12" fmla="*/ 67 w 92"/>
                <a:gd name="T13" fmla="*/ 63 h 101"/>
                <a:gd name="T14" fmla="*/ 52 w 92"/>
                <a:gd name="T15" fmla="*/ 69 h 101"/>
                <a:gd name="T16" fmla="*/ 25 w 92"/>
                <a:gd name="T17" fmla="*/ 78 h 101"/>
                <a:gd name="T18" fmla="*/ 14 w 92"/>
                <a:gd name="T19" fmla="*/ 79 h 101"/>
                <a:gd name="T20" fmla="*/ 11 w 92"/>
                <a:gd name="T21" fmla="*/ 76 h 101"/>
                <a:gd name="T22" fmla="*/ 22 w 92"/>
                <a:gd name="T23" fmla="*/ 56 h 101"/>
                <a:gd name="T24" fmla="*/ 27 w 92"/>
                <a:gd name="T25" fmla="*/ 49 h 101"/>
                <a:gd name="T26" fmla="*/ 25 w 92"/>
                <a:gd name="T27" fmla="*/ 44 h 101"/>
                <a:gd name="T28" fmla="*/ 31 w 92"/>
                <a:gd name="T29" fmla="*/ 43 h 101"/>
                <a:gd name="T30" fmla="*/ 36 w 92"/>
                <a:gd name="T31" fmla="*/ 36 h 101"/>
                <a:gd name="T32" fmla="*/ 50 w 92"/>
                <a:gd name="T33" fmla="*/ 12 h 101"/>
                <a:gd name="T34" fmla="*/ 49 w 92"/>
                <a:gd name="T35" fmla="*/ 5 h 101"/>
                <a:gd name="T36" fmla="*/ 43 w 92"/>
                <a:gd name="T37" fmla="*/ 1 h 101"/>
                <a:gd name="T38" fmla="*/ 33 w 92"/>
                <a:gd name="T39" fmla="*/ 3 h 101"/>
                <a:gd name="T40" fmla="*/ 20 w 92"/>
                <a:gd name="T41" fmla="*/ 11 h 101"/>
                <a:gd name="T42" fmla="*/ 8 w 92"/>
                <a:gd name="T43" fmla="*/ 21 h 101"/>
                <a:gd name="T44" fmla="*/ 4 w 92"/>
                <a:gd name="T45" fmla="*/ 24 h 101"/>
                <a:gd name="T46" fmla="*/ 6 w 92"/>
                <a:gd name="T47" fmla="*/ 23 h 101"/>
                <a:gd name="T48" fmla="*/ 13 w 92"/>
                <a:gd name="T49" fmla="*/ 25 h 101"/>
                <a:gd name="T50" fmla="*/ 24 w 92"/>
                <a:gd name="T51" fmla="*/ 18 h 101"/>
                <a:gd name="T52" fmla="*/ 37 w 92"/>
                <a:gd name="T53" fmla="*/ 10 h 101"/>
                <a:gd name="T54" fmla="*/ 41 w 92"/>
                <a:gd name="T55" fmla="*/ 9 h 101"/>
                <a:gd name="T56" fmla="*/ 41 w 92"/>
                <a:gd name="T57" fmla="*/ 10 h 101"/>
                <a:gd name="T58" fmla="*/ 28 w 92"/>
                <a:gd name="T59" fmla="*/ 30 h 101"/>
                <a:gd name="T60" fmla="*/ 22 w 92"/>
                <a:gd name="T61" fmla="*/ 39 h 101"/>
                <a:gd name="T62" fmla="*/ 25 w 92"/>
                <a:gd name="T63" fmla="*/ 40 h 101"/>
                <a:gd name="T64" fmla="*/ 22 w 92"/>
                <a:gd name="T65" fmla="*/ 47 h 101"/>
                <a:gd name="T66" fmla="*/ 19 w 92"/>
                <a:gd name="T67" fmla="*/ 45 h 101"/>
                <a:gd name="T68" fmla="*/ 19 w 92"/>
                <a:gd name="T69" fmla="*/ 46 h 101"/>
                <a:gd name="T70" fmla="*/ 6 w 92"/>
                <a:gd name="T71" fmla="*/ 61 h 101"/>
                <a:gd name="T72" fmla="*/ 1 w 92"/>
                <a:gd name="T73" fmla="*/ 75 h 101"/>
                <a:gd name="T74" fmla="*/ 3 w 92"/>
                <a:gd name="T75" fmla="*/ 85 h 101"/>
                <a:gd name="T76" fmla="*/ 12 w 92"/>
                <a:gd name="T77" fmla="*/ 90 h 101"/>
                <a:gd name="T78" fmla="*/ 28 w 92"/>
                <a:gd name="T79" fmla="*/ 89 h 101"/>
                <a:gd name="T80" fmla="*/ 56 w 92"/>
                <a:gd name="T81" fmla="*/ 78 h 101"/>
                <a:gd name="T82" fmla="*/ 69 w 92"/>
                <a:gd name="T83" fmla="*/ 72 h 101"/>
                <a:gd name="T84" fmla="*/ 70 w 92"/>
                <a:gd name="T85" fmla="*/ 75 h 101"/>
                <a:gd name="T86" fmla="*/ 64 w 92"/>
                <a:gd name="T87" fmla="*/ 87 h 101"/>
                <a:gd name="T88" fmla="*/ 63 w 92"/>
                <a:gd name="T89" fmla="*/ 97 h 101"/>
                <a:gd name="T90" fmla="*/ 72 w 92"/>
                <a:gd name="T91" fmla="*/ 100 h 101"/>
                <a:gd name="T92" fmla="*/ 92 w 92"/>
                <a:gd name="T93" fmla="*/ 82 h 101"/>
                <a:gd name="T94" fmla="*/ 70 w 92"/>
                <a:gd name="T95"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101">
                  <a:moveTo>
                    <a:pt x="70" y="93"/>
                  </a:moveTo>
                  <a:cubicBezTo>
                    <a:pt x="70" y="93"/>
                    <a:pt x="70" y="93"/>
                    <a:pt x="70" y="93"/>
                  </a:cubicBezTo>
                  <a:cubicBezTo>
                    <a:pt x="70" y="93"/>
                    <a:pt x="70" y="92"/>
                    <a:pt x="71" y="91"/>
                  </a:cubicBezTo>
                  <a:cubicBezTo>
                    <a:pt x="73" y="87"/>
                    <a:pt x="76" y="84"/>
                    <a:pt x="78" y="79"/>
                  </a:cubicBezTo>
                  <a:cubicBezTo>
                    <a:pt x="79" y="76"/>
                    <a:pt x="81" y="73"/>
                    <a:pt x="79" y="68"/>
                  </a:cubicBezTo>
                  <a:cubicBezTo>
                    <a:pt x="77" y="66"/>
                    <a:pt x="76" y="64"/>
                    <a:pt x="74" y="63"/>
                  </a:cubicBezTo>
                  <a:cubicBezTo>
                    <a:pt x="71" y="62"/>
                    <a:pt x="69" y="62"/>
                    <a:pt x="67" y="63"/>
                  </a:cubicBezTo>
                  <a:cubicBezTo>
                    <a:pt x="61" y="64"/>
                    <a:pt x="56" y="67"/>
                    <a:pt x="52" y="69"/>
                  </a:cubicBezTo>
                  <a:cubicBezTo>
                    <a:pt x="43" y="73"/>
                    <a:pt x="34" y="77"/>
                    <a:pt x="25" y="78"/>
                  </a:cubicBezTo>
                  <a:cubicBezTo>
                    <a:pt x="21" y="79"/>
                    <a:pt x="17" y="80"/>
                    <a:pt x="14" y="79"/>
                  </a:cubicBezTo>
                  <a:cubicBezTo>
                    <a:pt x="10" y="78"/>
                    <a:pt x="12" y="79"/>
                    <a:pt x="11" y="76"/>
                  </a:cubicBezTo>
                  <a:cubicBezTo>
                    <a:pt x="14" y="65"/>
                    <a:pt x="22" y="56"/>
                    <a:pt x="22" y="56"/>
                  </a:cubicBezTo>
                  <a:cubicBezTo>
                    <a:pt x="22" y="56"/>
                    <a:pt x="24" y="54"/>
                    <a:pt x="27" y="49"/>
                  </a:cubicBezTo>
                  <a:cubicBezTo>
                    <a:pt x="25" y="47"/>
                    <a:pt x="25" y="45"/>
                    <a:pt x="25" y="44"/>
                  </a:cubicBezTo>
                  <a:cubicBezTo>
                    <a:pt x="26" y="43"/>
                    <a:pt x="28" y="43"/>
                    <a:pt x="31" y="43"/>
                  </a:cubicBezTo>
                  <a:cubicBezTo>
                    <a:pt x="32" y="41"/>
                    <a:pt x="34" y="39"/>
                    <a:pt x="36" y="36"/>
                  </a:cubicBezTo>
                  <a:cubicBezTo>
                    <a:pt x="40" y="29"/>
                    <a:pt x="46" y="23"/>
                    <a:pt x="50" y="12"/>
                  </a:cubicBezTo>
                  <a:cubicBezTo>
                    <a:pt x="50" y="10"/>
                    <a:pt x="50" y="8"/>
                    <a:pt x="49" y="5"/>
                  </a:cubicBezTo>
                  <a:cubicBezTo>
                    <a:pt x="47" y="3"/>
                    <a:pt x="45" y="1"/>
                    <a:pt x="43" y="1"/>
                  </a:cubicBezTo>
                  <a:cubicBezTo>
                    <a:pt x="39" y="0"/>
                    <a:pt x="36" y="2"/>
                    <a:pt x="33" y="3"/>
                  </a:cubicBezTo>
                  <a:cubicBezTo>
                    <a:pt x="28" y="5"/>
                    <a:pt x="24" y="8"/>
                    <a:pt x="20" y="11"/>
                  </a:cubicBezTo>
                  <a:cubicBezTo>
                    <a:pt x="16" y="14"/>
                    <a:pt x="12" y="18"/>
                    <a:pt x="8" y="21"/>
                  </a:cubicBezTo>
                  <a:cubicBezTo>
                    <a:pt x="7" y="22"/>
                    <a:pt x="5" y="23"/>
                    <a:pt x="4" y="24"/>
                  </a:cubicBezTo>
                  <a:cubicBezTo>
                    <a:pt x="5" y="24"/>
                    <a:pt x="5" y="23"/>
                    <a:pt x="6" y="23"/>
                  </a:cubicBezTo>
                  <a:cubicBezTo>
                    <a:pt x="9" y="23"/>
                    <a:pt x="11" y="24"/>
                    <a:pt x="13" y="25"/>
                  </a:cubicBezTo>
                  <a:cubicBezTo>
                    <a:pt x="17" y="23"/>
                    <a:pt x="21" y="20"/>
                    <a:pt x="24" y="18"/>
                  </a:cubicBezTo>
                  <a:cubicBezTo>
                    <a:pt x="28" y="15"/>
                    <a:pt x="33" y="12"/>
                    <a:pt x="37" y="10"/>
                  </a:cubicBezTo>
                  <a:cubicBezTo>
                    <a:pt x="38" y="10"/>
                    <a:pt x="40" y="9"/>
                    <a:pt x="41" y="9"/>
                  </a:cubicBezTo>
                  <a:cubicBezTo>
                    <a:pt x="41" y="9"/>
                    <a:pt x="41" y="10"/>
                    <a:pt x="41" y="10"/>
                  </a:cubicBezTo>
                  <a:cubicBezTo>
                    <a:pt x="39" y="17"/>
                    <a:pt x="32" y="24"/>
                    <a:pt x="28" y="30"/>
                  </a:cubicBezTo>
                  <a:cubicBezTo>
                    <a:pt x="26" y="33"/>
                    <a:pt x="24" y="36"/>
                    <a:pt x="22" y="39"/>
                  </a:cubicBezTo>
                  <a:cubicBezTo>
                    <a:pt x="25" y="40"/>
                    <a:pt x="25" y="40"/>
                    <a:pt x="25" y="40"/>
                  </a:cubicBezTo>
                  <a:cubicBezTo>
                    <a:pt x="22" y="47"/>
                    <a:pt x="22" y="47"/>
                    <a:pt x="22" y="47"/>
                  </a:cubicBezTo>
                  <a:cubicBezTo>
                    <a:pt x="19" y="45"/>
                    <a:pt x="19" y="45"/>
                    <a:pt x="19" y="45"/>
                  </a:cubicBezTo>
                  <a:cubicBezTo>
                    <a:pt x="19" y="45"/>
                    <a:pt x="19" y="45"/>
                    <a:pt x="19" y="46"/>
                  </a:cubicBezTo>
                  <a:cubicBezTo>
                    <a:pt x="15" y="52"/>
                    <a:pt x="11" y="57"/>
                    <a:pt x="6" y="61"/>
                  </a:cubicBezTo>
                  <a:cubicBezTo>
                    <a:pt x="4" y="64"/>
                    <a:pt x="2" y="69"/>
                    <a:pt x="1" y="75"/>
                  </a:cubicBezTo>
                  <a:cubicBezTo>
                    <a:pt x="0" y="78"/>
                    <a:pt x="1" y="82"/>
                    <a:pt x="3" y="85"/>
                  </a:cubicBezTo>
                  <a:cubicBezTo>
                    <a:pt x="6" y="88"/>
                    <a:pt x="9" y="89"/>
                    <a:pt x="12" y="90"/>
                  </a:cubicBezTo>
                  <a:cubicBezTo>
                    <a:pt x="17" y="91"/>
                    <a:pt x="23" y="90"/>
                    <a:pt x="28" y="89"/>
                  </a:cubicBezTo>
                  <a:cubicBezTo>
                    <a:pt x="38" y="86"/>
                    <a:pt x="47" y="82"/>
                    <a:pt x="56" y="78"/>
                  </a:cubicBezTo>
                  <a:cubicBezTo>
                    <a:pt x="61" y="75"/>
                    <a:pt x="65" y="73"/>
                    <a:pt x="69" y="72"/>
                  </a:cubicBezTo>
                  <a:cubicBezTo>
                    <a:pt x="70" y="72"/>
                    <a:pt x="71" y="71"/>
                    <a:pt x="70" y="75"/>
                  </a:cubicBezTo>
                  <a:cubicBezTo>
                    <a:pt x="68" y="79"/>
                    <a:pt x="66" y="83"/>
                    <a:pt x="64" y="87"/>
                  </a:cubicBezTo>
                  <a:cubicBezTo>
                    <a:pt x="63" y="90"/>
                    <a:pt x="61" y="92"/>
                    <a:pt x="63" y="97"/>
                  </a:cubicBezTo>
                  <a:cubicBezTo>
                    <a:pt x="65" y="101"/>
                    <a:pt x="70" y="101"/>
                    <a:pt x="72" y="100"/>
                  </a:cubicBezTo>
                  <a:cubicBezTo>
                    <a:pt x="88" y="92"/>
                    <a:pt x="92" y="83"/>
                    <a:pt x="92" y="82"/>
                  </a:cubicBezTo>
                  <a:cubicBezTo>
                    <a:pt x="91" y="80"/>
                    <a:pt x="82" y="89"/>
                    <a:pt x="70" y="93"/>
                  </a:cubicBezTo>
                  <a:close/>
                </a:path>
              </a:pathLst>
            </a:custGeom>
            <a:solidFill>
              <a:srgbClr val="FFFFFF"/>
            </a:solidFill>
            <a:ln w="9525">
              <a:solidFill>
                <a:schemeClr val="accent5">
                  <a:lumMod val="50000"/>
                </a:schemeClr>
              </a:solidFill>
              <a:round/>
            </a:ln>
          </p:spPr>
          <p:txBody>
            <a:bodyPr vert="horz" wrap="square" lIns="91440" tIns="45720" rIns="91440" bIns="45720" numCol="1" anchor="t" anchorCtr="0" compatLnSpc="1"/>
            <a:lstStyle/>
            <a:p>
              <a:endParaRPr lang="zh-CN" altLang="en-US"/>
            </a:p>
          </p:txBody>
        </p:sp>
        <p:sp>
          <p:nvSpPr>
            <p:cNvPr id="16" name="Freeform 80"/>
            <p:cNvSpPr/>
            <p:nvPr/>
          </p:nvSpPr>
          <p:spPr bwMode="auto">
            <a:xfrm>
              <a:off x="10336213" y="2335212"/>
              <a:ext cx="84138" cy="90488"/>
            </a:xfrm>
            <a:custGeom>
              <a:avLst/>
              <a:gdLst>
                <a:gd name="T0" fmla="*/ 16 w 45"/>
                <a:gd name="T1" fmla="*/ 46 h 48"/>
                <a:gd name="T2" fmla="*/ 22 w 45"/>
                <a:gd name="T3" fmla="*/ 41 h 48"/>
                <a:gd name="T4" fmla="*/ 30 w 45"/>
                <a:gd name="T5" fmla="*/ 21 h 48"/>
                <a:gd name="T6" fmla="*/ 44 w 45"/>
                <a:gd name="T7" fmla="*/ 0 h 48"/>
                <a:gd name="T8" fmla="*/ 27 w 45"/>
                <a:gd name="T9" fmla="*/ 19 h 48"/>
                <a:gd name="T10" fmla="*/ 17 w 45"/>
                <a:gd name="T11" fmla="*/ 41 h 48"/>
                <a:gd name="T12" fmla="*/ 3 w 45"/>
                <a:gd name="T13" fmla="*/ 34 h 48"/>
                <a:gd name="T14" fmla="*/ 0 w 45"/>
                <a:gd name="T15" fmla="*/ 40 h 48"/>
                <a:gd name="T16" fmla="*/ 15 w 45"/>
                <a:gd name="T17" fmla="*/ 48 h 48"/>
                <a:gd name="T18" fmla="*/ 16 w 45"/>
                <a:gd name="T1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8">
                  <a:moveTo>
                    <a:pt x="16" y="46"/>
                  </a:moveTo>
                  <a:cubicBezTo>
                    <a:pt x="17" y="44"/>
                    <a:pt x="20" y="42"/>
                    <a:pt x="22" y="41"/>
                  </a:cubicBezTo>
                  <a:cubicBezTo>
                    <a:pt x="22" y="35"/>
                    <a:pt x="27" y="27"/>
                    <a:pt x="30" y="21"/>
                  </a:cubicBezTo>
                  <a:cubicBezTo>
                    <a:pt x="39" y="9"/>
                    <a:pt x="45" y="1"/>
                    <a:pt x="44" y="0"/>
                  </a:cubicBezTo>
                  <a:cubicBezTo>
                    <a:pt x="44" y="0"/>
                    <a:pt x="37" y="7"/>
                    <a:pt x="27" y="19"/>
                  </a:cubicBezTo>
                  <a:cubicBezTo>
                    <a:pt x="23" y="25"/>
                    <a:pt x="17" y="30"/>
                    <a:pt x="17" y="41"/>
                  </a:cubicBezTo>
                  <a:cubicBezTo>
                    <a:pt x="3" y="34"/>
                    <a:pt x="3" y="34"/>
                    <a:pt x="3" y="34"/>
                  </a:cubicBezTo>
                  <a:cubicBezTo>
                    <a:pt x="0" y="40"/>
                    <a:pt x="0" y="40"/>
                    <a:pt x="0" y="40"/>
                  </a:cubicBezTo>
                  <a:cubicBezTo>
                    <a:pt x="15" y="48"/>
                    <a:pt x="15" y="48"/>
                    <a:pt x="15" y="48"/>
                  </a:cubicBezTo>
                  <a:cubicBezTo>
                    <a:pt x="15" y="47"/>
                    <a:pt x="16" y="47"/>
                    <a:pt x="16" y="46"/>
                  </a:cubicBezTo>
                  <a:close/>
                </a:path>
              </a:pathLst>
            </a:custGeom>
            <a:solidFill>
              <a:srgbClr val="FFFFFF"/>
            </a:solidFill>
            <a:ln w="9525">
              <a:solidFill>
                <a:schemeClr val="accent5">
                  <a:lumMod val="50000"/>
                </a:schemeClr>
              </a:solidFill>
              <a:round/>
            </a:ln>
          </p:spPr>
          <p:txBody>
            <a:bodyPr vert="horz" wrap="square" lIns="91440" tIns="45720" rIns="91440" bIns="45720" numCol="1" anchor="t" anchorCtr="0" compatLnSpc="1"/>
            <a:lstStyle/>
            <a:p>
              <a:endParaRPr lang="zh-CN" altLang="en-US"/>
            </a:p>
          </p:txBody>
        </p:sp>
        <p:sp>
          <p:nvSpPr>
            <p:cNvPr id="17" name="Freeform 81"/>
            <p:cNvSpPr/>
            <p:nvPr/>
          </p:nvSpPr>
          <p:spPr bwMode="auto">
            <a:xfrm>
              <a:off x="10431463" y="2447924"/>
              <a:ext cx="33338" cy="23813"/>
            </a:xfrm>
            <a:custGeom>
              <a:avLst/>
              <a:gdLst>
                <a:gd name="T0" fmla="*/ 5 w 18"/>
                <a:gd name="T1" fmla="*/ 9 h 13"/>
                <a:gd name="T2" fmla="*/ 17 w 18"/>
                <a:gd name="T3" fmla="*/ 11 h 13"/>
                <a:gd name="T4" fmla="*/ 9 w 18"/>
                <a:gd name="T5" fmla="*/ 2 h 13"/>
                <a:gd name="T6" fmla="*/ 4 w 18"/>
                <a:gd name="T7" fmla="*/ 0 h 13"/>
                <a:gd name="T8" fmla="*/ 0 w 18"/>
                <a:gd name="T9" fmla="*/ 7 h 13"/>
                <a:gd name="T10" fmla="*/ 5 w 18"/>
                <a:gd name="T11" fmla="*/ 9 h 13"/>
              </a:gdLst>
              <a:ahLst/>
              <a:cxnLst>
                <a:cxn ang="0">
                  <a:pos x="T0" y="T1"/>
                </a:cxn>
                <a:cxn ang="0">
                  <a:pos x="T2" y="T3"/>
                </a:cxn>
                <a:cxn ang="0">
                  <a:pos x="T4" y="T5"/>
                </a:cxn>
                <a:cxn ang="0">
                  <a:pos x="T6" y="T7"/>
                </a:cxn>
                <a:cxn ang="0">
                  <a:pos x="T8" y="T9"/>
                </a:cxn>
                <a:cxn ang="0">
                  <a:pos x="T10" y="T11"/>
                </a:cxn>
              </a:cxnLst>
              <a:rect l="0" t="0" r="r" b="b"/>
              <a:pathLst>
                <a:path w="18" h="13">
                  <a:moveTo>
                    <a:pt x="5" y="9"/>
                  </a:moveTo>
                  <a:cubicBezTo>
                    <a:pt x="11" y="12"/>
                    <a:pt x="16" y="13"/>
                    <a:pt x="17" y="11"/>
                  </a:cubicBezTo>
                  <a:cubicBezTo>
                    <a:pt x="18" y="9"/>
                    <a:pt x="14" y="5"/>
                    <a:pt x="9" y="2"/>
                  </a:cubicBezTo>
                  <a:cubicBezTo>
                    <a:pt x="7" y="1"/>
                    <a:pt x="6" y="1"/>
                    <a:pt x="4" y="0"/>
                  </a:cubicBezTo>
                  <a:cubicBezTo>
                    <a:pt x="0" y="7"/>
                    <a:pt x="0" y="7"/>
                    <a:pt x="0" y="7"/>
                  </a:cubicBezTo>
                  <a:cubicBezTo>
                    <a:pt x="1" y="8"/>
                    <a:pt x="3" y="9"/>
                    <a:pt x="5" y="9"/>
                  </a:cubicBezTo>
                  <a:close/>
                </a:path>
              </a:pathLst>
            </a:custGeom>
            <a:solidFill>
              <a:srgbClr val="FFFFFF"/>
            </a:solidFill>
            <a:ln w="9525">
              <a:solidFill>
                <a:srgbClr val="000000"/>
              </a:solidFill>
              <a:round/>
            </a:ln>
          </p:spPr>
          <p:txBody>
            <a:bodyPr vert="horz" wrap="square" lIns="91440" tIns="45720" rIns="91440" bIns="45720" numCol="1" anchor="t" anchorCtr="0" compatLnSpc="1"/>
            <a:lstStyle/>
            <a:p>
              <a:endParaRPr lang="zh-CN" altLang="en-US"/>
            </a:p>
          </p:txBody>
        </p:sp>
        <p:sp>
          <p:nvSpPr>
            <p:cNvPr id="18" name="Freeform 82"/>
            <p:cNvSpPr>
              <a:spLocks noEditPoints="1"/>
            </p:cNvSpPr>
            <p:nvPr/>
          </p:nvSpPr>
          <p:spPr bwMode="auto">
            <a:xfrm>
              <a:off x="10067925" y="2378074"/>
              <a:ext cx="342900" cy="461963"/>
            </a:xfrm>
            <a:custGeom>
              <a:avLst/>
              <a:gdLst>
                <a:gd name="T0" fmla="*/ 9 w 184"/>
                <a:gd name="T1" fmla="*/ 63 h 248"/>
                <a:gd name="T2" fmla="*/ 18 w 184"/>
                <a:gd name="T3" fmla="*/ 64 h 248"/>
                <a:gd name="T4" fmla="*/ 36 w 184"/>
                <a:gd name="T5" fmla="*/ 61 h 248"/>
                <a:gd name="T6" fmla="*/ 37 w 184"/>
                <a:gd name="T7" fmla="*/ 61 h 248"/>
                <a:gd name="T8" fmla="*/ 37 w 184"/>
                <a:gd name="T9" fmla="*/ 82 h 248"/>
                <a:gd name="T10" fmla="*/ 23 w 184"/>
                <a:gd name="T11" fmla="*/ 228 h 248"/>
                <a:gd name="T12" fmla="*/ 38 w 184"/>
                <a:gd name="T13" fmla="*/ 246 h 248"/>
                <a:gd name="T14" fmla="*/ 55 w 184"/>
                <a:gd name="T15" fmla="*/ 231 h 248"/>
                <a:gd name="T16" fmla="*/ 67 w 184"/>
                <a:gd name="T17" fmla="*/ 111 h 248"/>
                <a:gd name="T18" fmla="*/ 78 w 184"/>
                <a:gd name="T19" fmla="*/ 111 h 248"/>
                <a:gd name="T20" fmla="*/ 90 w 184"/>
                <a:gd name="T21" fmla="*/ 232 h 248"/>
                <a:gd name="T22" fmla="*/ 108 w 184"/>
                <a:gd name="T23" fmla="*/ 247 h 248"/>
                <a:gd name="T24" fmla="*/ 123 w 184"/>
                <a:gd name="T25" fmla="*/ 229 h 248"/>
                <a:gd name="T26" fmla="*/ 109 w 184"/>
                <a:gd name="T27" fmla="*/ 82 h 248"/>
                <a:gd name="T28" fmla="*/ 109 w 184"/>
                <a:gd name="T29" fmla="*/ 41 h 248"/>
                <a:gd name="T30" fmla="*/ 123 w 184"/>
                <a:gd name="T31" fmla="*/ 52 h 248"/>
                <a:gd name="T32" fmla="*/ 146 w 184"/>
                <a:gd name="T33" fmla="*/ 60 h 248"/>
                <a:gd name="T34" fmla="*/ 147 w 184"/>
                <a:gd name="T35" fmla="*/ 60 h 248"/>
                <a:gd name="T36" fmla="*/ 165 w 184"/>
                <a:gd name="T37" fmla="*/ 54 h 248"/>
                <a:gd name="T38" fmla="*/ 181 w 184"/>
                <a:gd name="T39" fmla="*/ 36 h 248"/>
                <a:gd name="T40" fmla="*/ 178 w 184"/>
                <a:gd name="T41" fmla="*/ 22 h 248"/>
                <a:gd name="T42" fmla="*/ 163 w 184"/>
                <a:gd name="T43" fmla="*/ 25 h 248"/>
                <a:gd name="T44" fmla="*/ 154 w 184"/>
                <a:gd name="T45" fmla="*/ 36 h 248"/>
                <a:gd name="T46" fmla="*/ 146 w 184"/>
                <a:gd name="T47" fmla="*/ 38 h 248"/>
                <a:gd name="T48" fmla="*/ 134 w 184"/>
                <a:gd name="T49" fmla="*/ 34 h 248"/>
                <a:gd name="T50" fmla="*/ 115 w 184"/>
                <a:gd name="T51" fmla="*/ 16 h 248"/>
                <a:gd name="T52" fmla="*/ 109 w 184"/>
                <a:gd name="T53" fmla="*/ 8 h 248"/>
                <a:gd name="T54" fmla="*/ 108 w 184"/>
                <a:gd name="T55" fmla="*/ 7 h 248"/>
                <a:gd name="T56" fmla="*/ 98 w 184"/>
                <a:gd name="T57" fmla="*/ 0 h 248"/>
                <a:gd name="T58" fmla="*/ 47 w 184"/>
                <a:gd name="T59" fmla="*/ 0 h 248"/>
                <a:gd name="T60" fmla="*/ 44 w 184"/>
                <a:gd name="T61" fmla="*/ 1 h 248"/>
                <a:gd name="T62" fmla="*/ 43 w 184"/>
                <a:gd name="T63" fmla="*/ 1 h 248"/>
                <a:gd name="T64" fmla="*/ 31 w 184"/>
                <a:gd name="T65" fmla="*/ 9 h 248"/>
                <a:gd name="T66" fmla="*/ 12 w 184"/>
                <a:gd name="T67" fmla="*/ 26 h 248"/>
                <a:gd name="T68" fmla="*/ 4 w 184"/>
                <a:gd name="T69" fmla="*/ 37 h 248"/>
                <a:gd name="T70" fmla="*/ 0 w 184"/>
                <a:gd name="T71" fmla="*/ 49 h 248"/>
                <a:gd name="T72" fmla="*/ 2 w 184"/>
                <a:gd name="T73" fmla="*/ 56 h 248"/>
                <a:gd name="T74" fmla="*/ 9 w 184"/>
                <a:gd name="T75" fmla="*/ 63 h 248"/>
                <a:gd name="T76" fmla="*/ 37 w 184"/>
                <a:gd name="T77" fmla="*/ 31 h 248"/>
                <a:gd name="T78" fmla="*/ 37 w 184"/>
                <a:gd name="T79" fmla="*/ 38 h 248"/>
                <a:gd name="T80" fmla="*/ 30 w 184"/>
                <a:gd name="T81" fmla="*/ 41 h 248"/>
                <a:gd name="T82" fmla="*/ 27 w 184"/>
                <a:gd name="T83" fmla="*/ 42 h 248"/>
                <a:gd name="T84" fmla="*/ 37 w 184"/>
                <a:gd name="T85"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248">
                  <a:moveTo>
                    <a:pt x="9" y="63"/>
                  </a:moveTo>
                  <a:cubicBezTo>
                    <a:pt x="12" y="64"/>
                    <a:pt x="15" y="64"/>
                    <a:pt x="18" y="64"/>
                  </a:cubicBezTo>
                  <a:cubicBezTo>
                    <a:pt x="23" y="64"/>
                    <a:pt x="29" y="63"/>
                    <a:pt x="36" y="61"/>
                  </a:cubicBezTo>
                  <a:cubicBezTo>
                    <a:pt x="36" y="61"/>
                    <a:pt x="37" y="61"/>
                    <a:pt x="37" y="61"/>
                  </a:cubicBezTo>
                  <a:cubicBezTo>
                    <a:pt x="37" y="82"/>
                    <a:pt x="37" y="82"/>
                    <a:pt x="37" y="82"/>
                  </a:cubicBezTo>
                  <a:cubicBezTo>
                    <a:pt x="23" y="228"/>
                    <a:pt x="23" y="228"/>
                    <a:pt x="23" y="228"/>
                  </a:cubicBezTo>
                  <a:cubicBezTo>
                    <a:pt x="22" y="237"/>
                    <a:pt x="29" y="245"/>
                    <a:pt x="38" y="246"/>
                  </a:cubicBezTo>
                  <a:cubicBezTo>
                    <a:pt x="47" y="247"/>
                    <a:pt x="55" y="240"/>
                    <a:pt x="55" y="231"/>
                  </a:cubicBezTo>
                  <a:cubicBezTo>
                    <a:pt x="67" y="111"/>
                    <a:pt x="67" y="111"/>
                    <a:pt x="67" y="111"/>
                  </a:cubicBezTo>
                  <a:cubicBezTo>
                    <a:pt x="78" y="111"/>
                    <a:pt x="78" y="111"/>
                    <a:pt x="78" y="111"/>
                  </a:cubicBezTo>
                  <a:cubicBezTo>
                    <a:pt x="90" y="232"/>
                    <a:pt x="90" y="232"/>
                    <a:pt x="90" y="232"/>
                  </a:cubicBezTo>
                  <a:cubicBezTo>
                    <a:pt x="91" y="241"/>
                    <a:pt x="99" y="248"/>
                    <a:pt x="108" y="247"/>
                  </a:cubicBezTo>
                  <a:cubicBezTo>
                    <a:pt x="117" y="246"/>
                    <a:pt x="124" y="238"/>
                    <a:pt x="123" y="229"/>
                  </a:cubicBezTo>
                  <a:cubicBezTo>
                    <a:pt x="109" y="82"/>
                    <a:pt x="109" y="82"/>
                    <a:pt x="109" y="82"/>
                  </a:cubicBezTo>
                  <a:cubicBezTo>
                    <a:pt x="109" y="41"/>
                    <a:pt x="109" y="41"/>
                    <a:pt x="109" y="41"/>
                  </a:cubicBezTo>
                  <a:cubicBezTo>
                    <a:pt x="113" y="45"/>
                    <a:pt x="117" y="49"/>
                    <a:pt x="123" y="52"/>
                  </a:cubicBezTo>
                  <a:cubicBezTo>
                    <a:pt x="129" y="56"/>
                    <a:pt x="137" y="60"/>
                    <a:pt x="146" y="60"/>
                  </a:cubicBezTo>
                  <a:cubicBezTo>
                    <a:pt x="146" y="60"/>
                    <a:pt x="146" y="60"/>
                    <a:pt x="147" y="60"/>
                  </a:cubicBezTo>
                  <a:cubicBezTo>
                    <a:pt x="153" y="60"/>
                    <a:pt x="159" y="58"/>
                    <a:pt x="165" y="54"/>
                  </a:cubicBezTo>
                  <a:cubicBezTo>
                    <a:pt x="171" y="50"/>
                    <a:pt x="177" y="44"/>
                    <a:pt x="181" y="36"/>
                  </a:cubicBezTo>
                  <a:cubicBezTo>
                    <a:pt x="184" y="32"/>
                    <a:pt x="183" y="25"/>
                    <a:pt x="178" y="22"/>
                  </a:cubicBezTo>
                  <a:cubicBezTo>
                    <a:pt x="173" y="19"/>
                    <a:pt x="166" y="20"/>
                    <a:pt x="163" y="25"/>
                  </a:cubicBezTo>
                  <a:cubicBezTo>
                    <a:pt x="160" y="31"/>
                    <a:pt x="157" y="34"/>
                    <a:pt x="154" y="36"/>
                  </a:cubicBezTo>
                  <a:cubicBezTo>
                    <a:pt x="151" y="38"/>
                    <a:pt x="149" y="38"/>
                    <a:pt x="146" y="38"/>
                  </a:cubicBezTo>
                  <a:cubicBezTo>
                    <a:pt x="143" y="38"/>
                    <a:pt x="139" y="37"/>
                    <a:pt x="134" y="34"/>
                  </a:cubicBezTo>
                  <a:cubicBezTo>
                    <a:pt x="127" y="30"/>
                    <a:pt x="120" y="22"/>
                    <a:pt x="115" y="16"/>
                  </a:cubicBezTo>
                  <a:cubicBezTo>
                    <a:pt x="112" y="13"/>
                    <a:pt x="110" y="10"/>
                    <a:pt x="109" y="8"/>
                  </a:cubicBezTo>
                  <a:cubicBezTo>
                    <a:pt x="108" y="8"/>
                    <a:pt x="108" y="7"/>
                    <a:pt x="108" y="7"/>
                  </a:cubicBezTo>
                  <a:cubicBezTo>
                    <a:pt x="106" y="3"/>
                    <a:pt x="103" y="0"/>
                    <a:pt x="98" y="0"/>
                  </a:cubicBezTo>
                  <a:cubicBezTo>
                    <a:pt x="47" y="0"/>
                    <a:pt x="47" y="0"/>
                    <a:pt x="47" y="0"/>
                  </a:cubicBezTo>
                  <a:cubicBezTo>
                    <a:pt x="46" y="0"/>
                    <a:pt x="45" y="0"/>
                    <a:pt x="44" y="1"/>
                  </a:cubicBezTo>
                  <a:cubicBezTo>
                    <a:pt x="44" y="1"/>
                    <a:pt x="43" y="1"/>
                    <a:pt x="43" y="1"/>
                  </a:cubicBezTo>
                  <a:cubicBezTo>
                    <a:pt x="38" y="3"/>
                    <a:pt x="35" y="5"/>
                    <a:pt x="31" y="9"/>
                  </a:cubicBezTo>
                  <a:cubicBezTo>
                    <a:pt x="24" y="13"/>
                    <a:pt x="17" y="20"/>
                    <a:pt x="12" y="26"/>
                  </a:cubicBezTo>
                  <a:cubicBezTo>
                    <a:pt x="9" y="30"/>
                    <a:pt x="6" y="33"/>
                    <a:pt x="4" y="37"/>
                  </a:cubicBezTo>
                  <a:cubicBezTo>
                    <a:pt x="2" y="40"/>
                    <a:pt x="1" y="44"/>
                    <a:pt x="0" y="49"/>
                  </a:cubicBezTo>
                  <a:cubicBezTo>
                    <a:pt x="0" y="51"/>
                    <a:pt x="1" y="53"/>
                    <a:pt x="2" y="56"/>
                  </a:cubicBezTo>
                  <a:cubicBezTo>
                    <a:pt x="3" y="59"/>
                    <a:pt x="6" y="62"/>
                    <a:pt x="9" y="63"/>
                  </a:cubicBezTo>
                  <a:close/>
                  <a:moveTo>
                    <a:pt x="37" y="31"/>
                  </a:moveTo>
                  <a:cubicBezTo>
                    <a:pt x="37" y="38"/>
                    <a:pt x="37" y="38"/>
                    <a:pt x="37" y="38"/>
                  </a:cubicBezTo>
                  <a:cubicBezTo>
                    <a:pt x="34" y="39"/>
                    <a:pt x="32" y="40"/>
                    <a:pt x="30" y="41"/>
                  </a:cubicBezTo>
                  <a:cubicBezTo>
                    <a:pt x="29" y="41"/>
                    <a:pt x="28" y="41"/>
                    <a:pt x="27" y="42"/>
                  </a:cubicBezTo>
                  <a:cubicBezTo>
                    <a:pt x="30" y="38"/>
                    <a:pt x="33" y="34"/>
                    <a:pt x="37" y="31"/>
                  </a:cubicBezTo>
                  <a:close/>
                </a:path>
              </a:pathLst>
            </a:custGeom>
            <a:solidFill>
              <a:srgbClr val="FFFFFF"/>
            </a:solidFill>
            <a:ln w="9525">
              <a:solidFill>
                <a:schemeClr val="accent5">
                  <a:lumMod val="50000"/>
                </a:schemeClr>
              </a:solidFill>
              <a:round/>
            </a:ln>
          </p:spPr>
          <p:txBody>
            <a:bodyPr vert="horz" wrap="square" lIns="91440" tIns="45720" rIns="91440" bIns="45720" numCol="1" anchor="t" anchorCtr="0" compatLnSpc="1"/>
            <a:lstStyle/>
            <a:p>
              <a:endParaRPr lang="zh-CN" altLang="en-US"/>
            </a:p>
          </p:txBody>
        </p:sp>
        <p:sp>
          <p:nvSpPr>
            <p:cNvPr id="19" name="Oval 83"/>
            <p:cNvSpPr>
              <a:spLocks noChangeArrowheads="1"/>
            </p:cNvSpPr>
            <p:nvPr/>
          </p:nvSpPr>
          <p:spPr bwMode="auto">
            <a:xfrm>
              <a:off x="10172700" y="2257424"/>
              <a:ext cx="111125" cy="111125"/>
            </a:xfrm>
            <a:prstGeom prst="ellipse">
              <a:avLst/>
            </a:prstGeom>
            <a:solidFill>
              <a:srgbClr val="FFFFFF"/>
            </a:solidFill>
            <a:ln w="9525">
              <a:solidFill>
                <a:srgbClr val="000000"/>
              </a:solidFill>
              <a:round/>
            </a:ln>
          </p:spPr>
          <p:txBody>
            <a:bodyPr vert="horz" wrap="square" lIns="91440" tIns="45720" rIns="91440" bIns="45720" numCol="1" anchor="t" anchorCtr="0" compatLnSpc="1"/>
            <a:lstStyle/>
            <a:p>
              <a:endParaRPr lang="zh-CN" altLang="en-US"/>
            </a:p>
          </p:txBody>
        </p:sp>
      </p:grpSp>
      <p:cxnSp>
        <p:nvCxnSpPr>
          <p:cNvPr id="20" name="直接箭头连接符 19"/>
          <p:cNvCxnSpPr>
            <a:stCxn id="21" idx="1"/>
          </p:cNvCxnSpPr>
          <p:nvPr/>
        </p:nvCxnSpPr>
        <p:spPr>
          <a:xfrm flipH="1" flipV="1">
            <a:off x="3153106" y="1469822"/>
            <a:ext cx="767795" cy="59440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905085" y="2048410"/>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23" idx="7"/>
          </p:cNvCxnSpPr>
          <p:nvPr/>
        </p:nvCxnSpPr>
        <p:spPr>
          <a:xfrm flipV="1">
            <a:off x="5117498" y="1469822"/>
            <a:ext cx="771912" cy="59440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025314" y="2048410"/>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p:cNvCxnSpPr/>
          <p:nvPr/>
        </p:nvCxnSpPr>
        <p:spPr>
          <a:xfrm flipH="1">
            <a:off x="3009090" y="2640714"/>
            <a:ext cx="756000" cy="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3729169" y="2567116"/>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p:nvPr/>
        </p:nvCxnSpPr>
        <p:spPr>
          <a:xfrm>
            <a:off x="5364088" y="2624374"/>
            <a:ext cx="720000" cy="83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241338" y="2567116"/>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箭头连接符 48"/>
          <p:cNvCxnSpPr>
            <a:stCxn id="50" idx="1"/>
          </p:cNvCxnSpPr>
          <p:nvPr/>
        </p:nvCxnSpPr>
        <p:spPr>
          <a:xfrm flipH="1">
            <a:off x="3225114" y="3200282"/>
            <a:ext cx="695787" cy="62696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flipV="1">
            <a:off x="3905085" y="3108098"/>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箭头连接符 50"/>
          <p:cNvCxnSpPr>
            <a:stCxn id="52" idx="7"/>
          </p:cNvCxnSpPr>
          <p:nvPr/>
        </p:nvCxnSpPr>
        <p:spPr>
          <a:xfrm>
            <a:off x="5117498" y="3200282"/>
            <a:ext cx="771912" cy="62696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flipV="1">
            <a:off x="5025314" y="3108098"/>
            <a:ext cx="108000" cy="108000"/>
          </a:xfrm>
          <a:prstGeom prst="ellips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41976" y="1162948"/>
            <a:ext cx="306874" cy="30687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1</a:t>
            </a:r>
            <a:endParaRPr lang="zh-CN" altLang="en-US" sz="1600" dirty="0">
              <a:solidFill>
                <a:schemeClr val="bg1"/>
              </a:solidFill>
            </a:endParaRPr>
          </a:p>
        </p:txBody>
      </p:sp>
      <p:sp>
        <p:nvSpPr>
          <p:cNvPr id="62" name="椭圆 61"/>
          <p:cNvSpPr/>
          <p:nvPr/>
        </p:nvSpPr>
        <p:spPr>
          <a:xfrm>
            <a:off x="552609" y="2512258"/>
            <a:ext cx="306874" cy="306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2</a:t>
            </a:r>
            <a:endParaRPr lang="zh-CN" altLang="en-US" sz="1600" dirty="0">
              <a:solidFill>
                <a:schemeClr val="bg1"/>
              </a:solidFill>
            </a:endParaRPr>
          </a:p>
        </p:txBody>
      </p:sp>
      <p:sp>
        <p:nvSpPr>
          <p:cNvPr id="75" name="TextBox 74"/>
          <p:cNvSpPr txBox="1"/>
          <p:nvPr/>
        </p:nvSpPr>
        <p:spPr>
          <a:xfrm>
            <a:off x="992865" y="1021358"/>
            <a:ext cx="1944217" cy="1208005"/>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基本分析法</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对于某项作业活动、依据涉及的人员、活动、设备设施、物料，对照危害分类和职业病的分类，确定本项活动中的具体危害</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992866" y="2371857"/>
            <a:ext cx="1944216" cy="1023339"/>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工作安全分析（</a:t>
            </a:r>
            <a:r>
              <a:rPr lang="en-US" altLang="zh-CN" sz="1400" dirty="0">
                <a:solidFill>
                  <a:schemeClr val="accent5">
                    <a:lumMod val="50000"/>
                  </a:schemeClr>
                </a:solidFill>
                <a:latin typeface="微软雅黑" panose="020B0503020204020204" pitchFamily="34" charset="-122"/>
                <a:ea typeface="微软雅黑" panose="020B0503020204020204" pitchFamily="34" charset="-122"/>
              </a:rPr>
              <a:t>JSA</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把一项作业活动分解为几个步骤，识别整个作业活动及每一步骤中的危害及危险程度</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椭圆 76"/>
          <p:cNvSpPr/>
          <p:nvPr/>
        </p:nvSpPr>
        <p:spPr>
          <a:xfrm>
            <a:off x="539552" y="3696933"/>
            <a:ext cx="306874" cy="30687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3</a:t>
            </a:r>
            <a:endParaRPr lang="zh-CN" altLang="en-US" sz="1600" dirty="0">
              <a:solidFill>
                <a:schemeClr val="bg1"/>
              </a:solidFill>
            </a:endParaRPr>
          </a:p>
        </p:txBody>
      </p:sp>
      <p:sp>
        <p:nvSpPr>
          <p:cNvPr id="78" name="TextBox 77"/>
          <p:cNvSpPr txBox="1"/>
          <p:nvPr/>
        </p:nvSpPr>
        <p:spPr>
          <a:xfrm>
            <a:off x="990441" y="3555343"/>
            <a:ext cx="2018649" cy="1392671"/>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安全检查表（</a:t>
            </a:r>
            <a:r>
              <a:rPr lang="en-US" altLang="zh-CN" sz="1400" dirty="0">
                <a:solidFill>
                  <a:schemeClr val="accent5">
                    <a:lumMod val="50000"/>
                  </a:schemeClr>
                </a:solidFill>
                <a:latin typeface="微软雅黑" panose="020B0503020204020204" pitchFamily="34" charset="-122"/>
                <a:ea typeface="微软雅黑" panose="020B0503020204020204" pitchFamily="34" charset="-122"/>
              </a:rPr>
              <a:t>SCL</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根据相关标准、规章、制度、国内外事故案例系统分析及研究的结果，结合运行经历，归纳总结所有的危害，确定检查项目并按顺序编制成表，以便进行检查或评审</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椭圆 78"/>
          <p:cNvSpPr/>
          <p:nvPr/>
        </p:nvSpPr>
        <p:spPr>
          <a:xfrm>
            <a:off x="8308207" y="1160522"/>
            <a:ext cx="306874" cy="30687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4</a:t>
            </a:r>
            <a:endParaRPr lang="zh-CN" altLang="en-US" sz="1600" dirty="0">
              <a:solidFill>
                <a:schemeClr val="bg1"/>
              </a:solidFill>
            </a:endParaRPr>
          </a:p>
        </p:txBody>
      </p:sp>
      <p:sp>
        <p:nvSpPr>
          <p:cNvPr id="80" name="椭圆 79"/>
          <p:cNvSpPr/>
          <p:nvPr/>
        </p:nvSpPr>
        <p:spPr>
          <a:xfrm>
            <a:off x="8318840" y="2509832"/>
            <a:ext cx="306874" cy="306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5</a:t>
            </a:r>
            <a:endParaRPr lang="zh-CN" altLang="en-US" sz="1600" dirty="0">
              <a:solidFill>
                <a:schemeClr val="bg1"/>
              </a:solidFill>
            </a:endParaRPr>
          </a:p>
        </p:txBody>
      </p:sp>
      <p:sp>
        <p:nvSpPr>
          <p:cNvPr id="81" name="TextBox 80"/>
          <p:cNvSpPr txBox="1"/>
          <p:nvPr/>
        </p:nvSpPr>
        <p:spPr>
          <a:xfrm>
            <a:off x="6177441" y="1018932"/>
            <a:ext cx="2016225" cy="1208005"/>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预先危险性分析（</a:t>
            </a:r>
            <a:r>
              <a:rPr lang="en-US" altLang="zh-CN" sz="1400" dirty="0">
                <a:solidFill>
                  <a:schemeClr val="accent5">
                    <a:lumMod val="50000"/>
                  </a:schemeClr>
                </a:solidFill>
                <a:latin typeface="微软雅黑" panose="020B0503020204020204" pitchFamily="34" charset="-122"/>
                <a:ea typeface="微软雅黑" panose="020B0503020204020204" pitchFamily="34" charset="-122"/>
              </a:rPr>
              <a:t>PHA</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对于某项作业活动、依据涉及的人员、活动、设备设施、物料，对照危害分类和职业病的分类，确定本项活动中的具体危害</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6177442" y="2369431"/>
            <a:ext cx="2016224" cy="1208005"/>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事件树分析（</a:t>
            </a:r>
            <a:r>
              <a:rPr lang="en-US" altLang="zh-CN" sz="1400" dirty="0">
                <a:solidFill>
                  <a:schemeClr val="accent5">
                    <a:lumMod val="50000"/>
                  </a:schemeClr>
                </a:solidFill>
                <a:latin typeface="微软雅黑" panose="020B0503020204020204" pitchFamily="34" charset="-122"/>
                <a:ea typeface="微软雅黑" panose="020B0503020204020204" pitchFamily="34" charset="-122"/>
              </a:rPr>
              <a:t>ETA</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从一个初始事件开始，按照顺序分析实践向前发展中各个环节成功与失败的过程与结果，逐步向结果方面发展，直到达成系统故障或事故止</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椭圆 82"/>
          <p:cNvSpPr/>
          <p:nvPr/>
        </p:nvSpPr>
        <p:spPr>
          <a:xfrm>
            <a:off x="8305783" y="3694507"/>
            <a:ext cx="306874" cy="30687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rPr>
              <a:t>6</a:t>
            </a:r>
            <a:endParaRPr lang="zh-CN" altLang="en-US" sz="1600" dirty="0">
              <a:solidFill>
                <a:schemeClr val="bg1"/>
              </a:solidFill>
            </a:endParaRPr>
          </a:p>
        </p:txBody>
      </p:sp>
      <p:sp>
        <p:nvSpPr>
          <p:cNvPr id="84" name="TextBox 83"/>
          <p:cNvSpPr txBox="1"/>
          <p:nvPr/>
        </p:nvSpPr>
        <p:spPr>
          <a:xfrm>
            <a:off x="6175017" y="3627351"/>
            <a:ext cx="2018649" cy="1208005"/>
          </a:xfrm>
          <a:prstGeom prst="rect">
            <a:avLst/>
          </a:prstGeom>
          <a:noFill/>
        </p:spPr>
        <p:txBody>
          <a:bodyPr wrap="square" lIns="68562" tIns="34281" rIns="68562" bIns="34281">
            <a:spAutoFit/>
          </a:bodyPr>
          <a:lstStyle/>
          <a:p>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事故树分析（</a:t>
            </a:r>
            <a:r>
              <a:rPr lang="en-US" altLang="zh-CN" sz="1400" dirty="0">
                <a:solidFill>
                  <a:schemeClr val="accent5">
                    <a:lumMod val="50000"/>
                  </a:schemeClr>
                </a:solidFill>
                <a:latin typeface="微软雅黑" panose="020B0503020204020204" pitchFamily="34" charset="-122"/>
                <a:ea typeface="微软雅黑" panose="020B0503020204020204" pitchFamily="34" charset="-122"/>
              </a:rPr>
              <a:t>SCL</a:t>
            </a:r>
            <a:r>
              <a:rPr lang="zh-CN" altLang="en-US" sz="1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1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运用逻辑推理对各项系统的危险性进行辨识和评价，不仅能分析出事故的直接原因，而且能深入揭示出事故的潜在原因</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cxnSp>
        <p:nvCxnSpPr>
          <p:cNvPr id="38" name="直接连接符 37"/>
          <p:cNvCxnSpPr/>
          <p:nvPr/>
        </p:nvCxnSpPr>
        <p:spPr>
          <a:xfrm>
            <a:off x="683568" y="3024382"/>
            <a:ext cx="7200000" cy="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1222792" y="2939326"/>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917298" y="2939326"/>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13623" y="2939326"/>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411493" y="2939326"/>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518936" y="2939326"/>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1312792" y="2327326"/>
            <a:ext cx="0" cy="612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1112008" y="1987343"/>
            <a:ext cx="401567" cy="43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46" name="TextBox 45"/>
          <p:cNvSpPr txBox="1"/>
          <p:nvPr/>
        </p:nvSpPr>
        <p:spPr>
          <a:xfrm>
            <a:off x="1544155" y="1932955"/>
            <a:ext cx="1766869" cy="461665"/>
          </a:xfrm>
          <a:prstGeom prst="rect">
            <a:avLst/>
          </a:prstGeom>
          <a:noFill/>
        </p:spPr>
        <p:txBody>
          <a:bodyPr wrap="squar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选定作业活动：确定作业场所、活动、设施</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2612210" y="3119326"/>
            <a:ext cx="0" cy="612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2421696" y="3576671"/>
            <a:ext cx="401567" cy="43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53" name="TextBox 52"/>
          <p:cNvSpPr txBox="1"/>
          <p:nvPr/>
        </p:nvSpPr>
        <p:spPr>
          <a:xfrm>
            <a:off x="2853844" y="3581603"/>
            <a:ext cx="1825332" cy="646331"/>
          </a:xfrm>
          <a:prstGeom prst="rect">
            <a:avLst/>
          </a:prstGeom>
          <a:noFill/>
        </p:spPr>
        <p:txBody>
          <a:bodyPr wrap="squar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划分作业步骤：将活动分解为若干个相连的工作步骤</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3997021" y="2319790"/>
            <a:ext cx="0" cy="612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3796237" y="1979807"/>
            <a:ext cx="401567" cy="43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56" name="TextBox 55"/>
          <p:cNvSpPr txBox="1"/>
          <p:nvPr/>
        </p:nvSpPr>
        <p:spPr>
          <a:xfrm>
            <a:off x="4228385" y="1925419"/>
            <a:ext cx="1602919" cy="646331"/>
          </a:xfrm>
          <a:prstGeom prst="rect">
            <a:avLst/>
          </a:prstGeom>
          <a:noFill/>
        </p:spPr>
        <p:txBody>
          <a:bodyPr wrap="squar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危险源辨识：对每个作业活动危险源进行辨识</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5212220" y="3115241"/>
            <a:ext cx="0" cy="612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5021706" y="3572586"/>
            <a:ext cx="401567" cy="43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59" name="TextBox 58"/>
          <p:cNvSpPr txBox="1"/>
          <p:nvPr/>
        </p:nvSpPr>
        <p:spPr>
          <a:xfrm>
            <a:off x="5453854" y="3557781"/>
            <a:ext cx="1601586" cy="461665"/>
          </a:xfrm>
          <a:prstGeom prst="rect">
            <a:avLst/>
          </a:prstGeom>
          <a:noFill/>
        </p:spPr>
        <p:txBody>
          <a:bodyPr wrap="squar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确定危险源特性：是否属于是非判定法</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6497368" y="2325585"/>
            <a:ext cx="0" cy="612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6296584" y="1985602"/>
            <a:ext cx="401567" cy="43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p:txBody>
      </p:sp>
      <p:sp>
        <p:nvSpPr>
          <p:cNvPr id="64" name="TextBox 63"/>
          <p:cNvSpPr txBox="1"/>
          <p:nvPr/>
        </p:nvSpPr>
        <p:spPr>
          <a:xfrm>
            <a:off x="6728732" y="1931214"/>
            <a:ext cx="1622852"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危险源汇总，评审辨识的充分性</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23970" y="771550"/>
            <a:ext cx="1872629"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JSA</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分析步骤：</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2319866"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作业活动信息收集：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圆角矩形 2"/>
          <p:cNvSpPr/>
          <p:nvPr/>
        </p:nvSpPr>
        <p:spPr>
          <a:xfrm>
            <a:off x="971768" y="2988571"/>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01</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75" name="圆角矩形 74"/>
          <p:cNvSpPr/>
          <p:nvPr/>
        </p:nvSpPr>
        <p:spPr>
          <a:xfrm>
            <a:off x="3204015" y="2988571"/>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03</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76" name="圆角矩形 75"/>
          <p:cNvSpPr/>
          <p:nvPr/>
        </p:nvSpPr>
        <p:spPr>
          <a:xfrm>
            <a:off x="5436263" y="2988571"/>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05</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77" name="圆角矩形 76"/>
          <p:cNvSpPr/>
          <p:nvPr/>
        </p:nvSpPr>
        <p:spPr>
          <a:xfrm>
            <a:off x="2113263" y="2556523"/>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02</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78" name="圆角矩形 77"/>
          <p:cNvSpPr/>
          <p:nvPr/>
        </p:nvSpPr>
        <p:spPr>
          <a:xfrm>
            <a:off x="4345511" y="2556523"/>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04</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79" name="圆角矩形 78"/>
          <p:cNvSpPr/>
          <p:nvPr/>
        </p:nvSpPr>
        <p:spPr>
          <a:xfrm>
            <a:off x="6577759" y="2556523"/>
            <a:ext cx="1512000" cy="540000"/>
          </a:xfrm>
          <a:prstGeom prst="roundRect">
            <a:avLst>
              <a:gd name="adj" fmla="val 50000"/>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50000"/>
                  </a:schemeClr>
                </a:solidFill>
                <a:latin typeface="Microsoft JhengHei UI Light" panose="020B0304030504040204" pitchFamily="34" charset="-120"/>
                <a:ea typeface="Microsoft JhengHei UI Light" panose="020B0304030504040204" pitchFamily="34" charset="-120"/>
              </a:rPr>
              <a:t>06</a:t>
            </a:r>
            <a:endParaRPr lang="zh-CN" altLang="en-US" dirty="0">
              <a:solidFill>
                <a:schemeClr val="accent5">
                  <a:lumMod val="50000"/>
                </a:schemeClr>
              </a:solidFill>
              <a:latin typeface="Microsoft JhengHei UI Light" panose="020B0304030504040204" pitchFamily="34" charset="-120"/>
              <a:ea typeface="Microsoft JhengHei UI Light" panose="020B0304030504040204" pitchFamily="34" charset="-120"/>
            </a:endParaRPr>
          </a:p>
        </p:txBody>
      </p:sp>
      <p:sp>
        <p:nvSpPr>
          <p:cNvPr id="80" name="TextBox 79"/>
          <p:cNvSpPr txBox="1"/>
          <p:nvPr/>
        </p:nvSpPr>
        <p:spPr>
          <a:xfrm>
            <a:off x="683568" y="3708651"/>
            <a:ext cx="2088231" cy="1023339"/>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任务</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所执行任务的期限、人员、实施频率，包括岗位名称、所属工段班组、在岗人数、工作制度等</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2869264" y="3708651"/>
            <a:ext cx="2232248" cy="1208005"/>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作业环境</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包括作业场地及有关人员、车辆通行条件，作业过程中的环境温度、湿度、能见度、视线、噪声、有毒有害气体浓度及其他情况</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5292080" y="3708651"/>
            <a:ext cx="2160240" cy="1392671"/>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设备、物料</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进行活动时可能用到的机械、设备、工具、附件</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进行活动时接触到的物料、能量的危险情况，如易燃、易爆、有毒、物料贮存</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运输</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使用等异常情况</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1907703" y="1798246"/>
            <a:ext cx="1944217" cy="654007"/>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能力</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工作人员的能力和已接受的任务培训</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3985388" y="1059582"/>
            <a:ext cx="2314804" cy="1392671"/>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程序</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作业程序或作业指导书，包括：</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国家及行业法规、标准、规范；</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企业安全操作规程、安全管理制度；</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设计说明书，工艺流程图、设备设施布置图，操作原始记录等</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6372201" y="1244248"/>
            <a:ext cx="2088232" cy="1208005"/>
          </a:xfrm>
          <a:prstGeom prst="rect">
            <a:avLst/>
          </a:prstGeom>
          <a:noFill/>
        </p:spPr>
        <p:txBody>
          <a:bodyPr wrap="square" lIns="68562" tIns="34281" rIns="68562" bIns="34281">
            <a:spAutoFit/>
          </a:bodyPr>
          <a:lstStyle/>
          <a:p>
            <a:pPr algn="ctr"/>
            <a:r>
              <a:rPr lang="zh-CN" altLang="en-US" sz="1400" dirty="0">
                <a:solidFill>
                  <a:srgbClr val="C00000"/>
                </a:solidFill>
                <a:latin typeface="微软雅黑" panose="020B0503020204020204" pitchFamily="34" charset="-122"/>
                <a:ea typeface="微软雅黑" panose="020B0503020204020204" pitchFamily="34" charset="-122"/>
              </a:rPr>
              <a:t>事故</a:t>
            </a:r>
            <a:endParaRPr lang="en-US" altLang="zh-CN" sz="1400" dirty="0">
              <a:solidFill>
                <a:srgbClr val="C00000"/>
              </a:solidFill>
              <a:latin typeface="微软雅黑" panose="020B0503020204020204" pitchFamily="34" charset="-122"/>
              <a:ea typeface="微软雅黑" panose="020B0503020204020204" pitchFamily="34" charset="-122"/>
            </a:endParaRPr>
          </a:p>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发生过与该作业活动有关的事故经历。包括工伤事故、险肇事故、非正常停工事故、火灾及火警记录、设备故障机维护检修记录等</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190949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作业活动划分：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图示 1"/>
          <p:cNvGraphicFramePr/>
          <p:nvPr/>
        </p:nvGraphicFramePr>
        <p:xfrm>
          <a:off x="1835696" y="1419622"/>
          <a:ext cx="5208240" cy="22056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611560" y="3795886"/>
            <a:ext cx="8064896" cy="1061829"/>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对作业划分的总要求是：</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所划分出的每个作业活动既不能太复杂，如包含多达几十个作业活动或作业内容；也不能太简单，如仅有一、两个作业步骤或作业内容构成</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190949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作业活动划分：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611560" y="1347614"/>
            <a:ext cx="8064896" cy="41549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例：按生产流程阶段划分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827584" y="2283718"/>
            <a:ext cx="741682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19562" y="1975941"/>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生产任务</a:t>
            </a:r>
            <a:endParaRPr lang="zh-CN" altLang="en-US" sz="1400" dirty="0"/>
          </a:p>
        </p:txBody>
      </p:sp>
      <p:sp>
        <p:nvSpPr>
          <p:cNvPr id="14" name="矩形 13"/>
          <p:cNvSpPr/>
          <p:nvPr/>
        </p:nvSpPr>
        <p:spPr>
          <a:xfrm>
            <a:off x="4067944" y="1976843"/>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生产流程</a:t>
            </a:r>
            <a:endParaRPr lang="zh-CN" altLang="en-US" sz="1400" dirty="0"/>
          </a:p>
        </p:txBody>
      </p:sp>
      <p:sp>
        <p:nvSpPr>
          <p:cNvPr id="15" name="矩形 14"/>
          <p:cNvSpPr/>
          <p:nvPr/>
        </p:nvSpPr>
        <p:spPr>
          <a:xfrm>
            <a:off x="6876256" y="1977745"/>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作业活动</a:t>
            </a:r>
            <a:endParaRPr lang="zh-CN" altLang="en-US" sz="1400" dirty="0"/>
          </a:p>
        </p:txBody>
      </p:sp>
      <p:sp>
        <p:nvSpPr>
          <p:cNvPr id="16" name="矩形 15"/>
          <p:cNvSpPr/>
          <p:nvPr/>
        </p:nvSpPr>
        <p:spPr>
          <a:xfrm>
            <a:off x="1198256" y="3301703"/>
            <a:ext cx="1082348" cy="307777"/>
          </a:xfrm>
          <a:prstGeom prst="rect">
            <a:avLst/>
          </a:prstGeom>
          <a:ln>
            <a:solidFill>
              <a:schemeClr val="bg2">
                <a:lumMod val="50000"/>
              </a:schemeClr>
            </a:solidFill>
          </a:ln>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凸轮轴加工</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a:stCxn id="16" idx="3"/>
          </p:cNvCxnSpPr>
          <p:nvPr/>
        </p:nvCxnSpPr>
        <p:spPr>
          <a:xfrm flipV="1">
            <a:off x="2280604" y="3455591"/>
            <a:ext cx="789860" cy="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072959" y="265363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H="1" flipV="1">
            <a:off x="2206465" y="3517631"/>
            <a:ext cx="1728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081097" y="3229694"/>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089235" y="3805757"/>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065474" y="4381820"/>
            <a:ext cx="82800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79095" y="2499742"/>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粗车</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879094" y="3085677"/>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精车</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873186" y="3661741"/>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粗磨</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873185" y="4247676"/>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精磨</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rot="5400000" flipV="1">
            <a:off x="2798421" y="4555453"/>
            <a:ext cx="540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148064" y="2643758"/>
            <a:ext cx="789860" cy="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940419" y="2509615"/>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flipV="1">
            <a:off x="5361925" y="3085615"/>
            <a:ext cx="1152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948557" y="3085678"/>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956695" y="366174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746555" y="2355726"/>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收料</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746554" y="2941661"/>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上料</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740646" y="3517725"/>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启动机床</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rot="5400000" flipV="1">
            <a:off x="5665881" y="3885925"/>
            <a:ext cx="540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E:\Fighting\ppt模板大全\房地产、建筑行业高清图全在这了\muncitori.jpg"/>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4980849" cy="5134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矩形 4"/>
          <p:cNvSpPr/>
          <p:nvPr/>
        </p:nvSpPr>
        <p:spPr>
          <a:xfrm>
            <a:off x="5795335" y="987574"/>
            <a:ext cx="1440160" cy="584775"/>
          </a:xfrm>
          <a:prstGeom prst="rect">
            <a:avLst/>
          </a:prstGeom>
        </p:spPr>
        <p:txBody>
          <a:bodyPr wrap="square">
            <a:spAutoFit/>
          </a:bodyPr>
          <a:lstStyle/>
          <a:p>
            <a:pPr algn="ctr"/>
            <a:r>
              <a:rPr lang="zh-CN" altLang="en-US" sz="3200" dirty="0">
                <a:solidFill>
                  <a:schemeClr val="accent5">
                    <a:lumMod val="50000"/>
                  </a:schemeClr>
                </a:solidFill>
                <a:latin typeface="微软雅黑" panose="020B0503020204020204" pitchFamily="34" charset="-122"/>
                <a:ea typeface="微软雅黑" panose="020B0503020204020204" pitchFamily="34" charset="-122"/>
              </a:rPr>
              <a:t>目 录 </a:t>
            </a:r>
            <a:endParaRPr lang="en-US" altLang="zh-CN" sz="32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011359" y="1923678"/>
            <a:ext cx="2089033" cy="2308324"/>
          </a:xfrm>
          <a:prstGeom prst="rect">
            <a:avLst/>
          </a:prstGeom>
        </p:spPr>
        <p:txBody>
          <a:bodyPr wrap="none">
            <a:spAutoFit/>
          </a:bodyPr>
          <a:lstStyle/>
          <a:p>
            <a:pPr marL="285750" indent="-285750">
              <a:lnSpc>
                <a:spcPct val="200000"/>
              </a:lnSpc>
              <a:buFont typeface="Wingdings" panose="05000000000000000000" pitchFamily="2" charset="2"/>
              <a:buChar char="l"/>
            </a:pPr>
            <a:r>
              <a:rPr lang="zh-CN" altLang="en-US" dirty="0">
                <a:solidFill>
                  <a:schemeClr val="accent5">
                    <a:lumMod val="50000"/>
                  </a:schemeClr>
                </a:solidFill>
                <a:latin typeface="微软雅黑" panose="020B0503020204020204" pitchFamily="34" charset="-122"/>
                <a:ea typeface="微软雅黑" panose="020B0503020204020204" pitchFamily="34" charset="-122"/>
              </a:rPr>
              <a:t>危险源辨识概述</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l"/>
            </a:pPr>
            <a:r>
              <a:rPr lang="zh-CN" altLang="en-US" dirty="0">
                <a:solidFill>
                  <a:schemeClr val="accent5">
                    <a:lumMod val="50000"/>
                  </a:schemeClr>
                </a:solidFill>
                <a:latin typeface="微软雅黑" panose="020B0503020204020204" pitchFamily="34" charset="-122"/>
                <a:ea typeface="微软雅黑" panose="020B0503020204020204" pitchFamily="34" charset="-122"/>
              </a:rPr>
              <a:t>危险源辨识</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l"/>
            </a:pPr>
            <a:r>
              <a:rPr lang="zh-CN" altLang="en-US" dirty="0">
                <a:solidFill>
                  <a:schemeClr val="accent5">
                    <a:lumMod val="50000"/>
                  </a:schemeClr>
                </a:solidFill>
                <a:latin typeface="微软雅黑" panose="020B0503020204020204" pitchFamily="34" charset="-122"/>
                <a:ea typeface="微软雅黑" panose="020B0503020204020204" pitchFamily="34" charset="-122"/>
              </a:rPr>
              <a:t>风险评估</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l"/>
            </a:pPr>
            <a:r>
              <a:rPr lang="zh-CN" altLang="en-US" dirty="0">
                <a:solidFill>
                  <a:schemeClr val="accent5">
                    <a:lumMod val="50000"/>
                  </a:schemeClr>
                </a:solidFill>
                <a:latin typeface="微软雅黑" panose="020B0503020204020204" pitchFamily="34" charset="-122"/>
                <a:ea typeface="微软雅黑" panose="020B0503020204020204" pitchFamily="34" charset="-122"/>
              </a:rPr>
              <a:t>风险控制</a:t>
            </a:r>
            <a:endParaRPr lang="zh-CN" altLang="en-US"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652120" y="1007099"/>
            <a:ext cx="72000" cy="504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sp>
        <p:nvSpPr>
          <p:cNvPr id="10" name="矩形 9"/>
          <p:cNvSpPr/>
          <p:nvPr/>
        </p:nvSpPr>
        <p:spPr>
          <a:xfrm>
            <a:off x="5753604" y="1007099"/>
            <a:ext cx="36000" cy="504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endParaRPr>
          </a:p>
        </p:txBody>
      </p:sp>
      <p:sp>
        <p:nvSpPr>
          <p:cNvPr id="7" name="矩形 6"/>
          <p:cNvSpPr/>
          <p:nvPr/>
        </p:nvSpPr>
        <p:spPr>
          <a:xfrm>
            <a:off x="0" y="10632"/>
            <a:ext cx="4980849" cy="5148000"/>
          </a:xfrm>
          <a:prstGeom prst="rect">
            <a:avLst/>
          </a:prstGeom>
          <a:solidFill>
            <a:schemeClr val="accent5">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1"/>
          <p:cNvSpPr>
            <a:spLocks noGrp="1"/>
          </p:cNvSpPr>
          <p:nvPr>
            <p:ph type="sldNum" sz="quarter" idx="10"/>
          </p:nvPr>
        </p:nvSpPr>
        <p:spPr>
          <a:xfrm>
            <a:off x="8027990" y="4847036"/>
            <a:ext cx="720725" cy="157163"/>
          </a:xfrm>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190949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作业活动划分：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611560" y="1347614"/>
            <a:ext cx="8064896" cy="41549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例：按作业任务名称划分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827584" y="2283718"/>
            <a:ext cx="741682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435973" y="1975941"/>
            <a:ext cx="543739"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作业</a:t>
            </a:r>
            <a:endParaRPr lang="zh-CN" altLang="en-US" sz="1400" dirty="0"/>
          </a:p>
        </p:txBody>
      </p:sp>
      <p:sp>
        <p:nvSpPr>
          <p:cNvPr id="14" name="矩形 13"/>
          <p:cNvSpPr/>
          <p:nvPr/>
        </p:nvSpPr>
        <p:spPr>
          <a:xfrm>
            <a:off x="4067944" y="1976843"/>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作业任务</a:t>
            </a:r>
            <a:endParaRPr lang="zh-CN" altLang="en-US" sz="1400" dirty="0"/>
          </a:p>
        </p:txBody>
      </p:sp>
      <p:sp>
        <p:nvSpPr>
          <p:cNvPr id="15" name="矩形 14"/>
          <p:cNvSpPr/>
          <p:nvPr/>
        </p:nvSpPr>
        <p:spPr>
          <a:xfrm>
            <a:off x="6876256" y="1977745"/>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作业活动</a:t>
            </a:r>
            <a:endParaRPr lang="zh-CN" altLang="en-US" sz="1400" dirty="0"/>
          </a:p>
        </p:txBody>
      </p:sp>
      <p:sp>
        <p:nvSpPr>
          <p:cNvPr id="16" name="矩形 15"/>
          <p:cNvSpPr/>
          <p:nvPr/>
        </p:nvSpPr>
        <p:spPr>
          <a:xfrm>
            <a:off x="1198256" y="3301703"/>
            <a:ext cx="902811" cy="307777"/>
          </a:xfrm>
          <a:prstGeom prst="rect">
            <a:avLst/>
          </a:prstGeom>
          <a:ln>
            <a:solidFill>
              <a:schemeClr val="bg2">
                <a:lumMod val="50000"/>
              </a:schemeClr>
            </a:solidFill>
          </a:ln>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机床检修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a:stCxn id="16" idx="3"/>
          </p:cNvCxnSpPr>
          <p:nvPr/>
        </p:nvCxnSpPr>
        <p:spPr>
          <a:xfrm>
            <a:off x="2101067" y="3455592"/>
            <a:ext cx="9693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072959" y="265363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H="1" flipV="1">
            <a:off x="2494465" y="3229631"/>
            <a:ext cx="1152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081097" y="3229694"/>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089235" y="3805757"/>
            <a:ext cx="78986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79095" y="2499742"/>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机械检修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879094" y="3085677"/>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电气检修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rot="5400000" flipV="1">
            <a:off x="2798421" y="4065886"/>
            <a:ext cx="540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148064" y="2643758"/>
            <a:ext cx="789860" cy="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940419" y="2509615"/>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flipV="1">
            <a:off x="5361925" y="3085615"/>
            <a:ext cx="1152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948557" y="3085678"/>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956695" y="366174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746555" y="2355726"/>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液压站检修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746554" y="2941661"/>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空调检修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740646" y="3517725"/>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润滑系统检修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rot="5400000" flipV="1">
            <a:off x="5611881" y="3939925"/>
            <a:ext cx="648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190949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作业活动划分：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611560" y="1347614"/>
            <a:ext cx="8064896" cy="41549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例：按工艺装置控制名称划分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827584" y="2283718"/>
            <a:ext cx="741682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220917" y="1975941"/>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用人单位</a:t>
            </a:r>
            <a:endParaRPr lang="zh-CN" altLang="en-US" sz="1400" dirty="0"/>
          </a:p>
        </p:txBody>
      </p:sp>
      <p:sp>
        <p:nvSpPr>
          <p:cNvPr id="14" name="矩形 13"/>
          <p:cNvSpPr/>
          <p:nvPr/>
        </p:nvSpPr>
        <p:spPr>
          <a:xfrm>
            <a:off x="4067944" y="1976843"/>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工作系统</a:t>
            </a:r>
            <a:endParaRPr lang="zh-CN" altLang="en-US" sz="1400" dirty="0"/>
          </a:p>
        </p:txBody>
      </p:sp>
      <p:sp>
        <p:nvSpPr>
          <p:cNvPr id="15" name="矩形 14"/>
          <p:cNvSpPr/>
          <p:nvPr/>
        </p:nvSpPr>
        <p:spPr>
          <a:xfrm>
            <a:off x="6876256" y="1977745"/>
            <a:ext cx="902811" cy="307777"/>
          </a:xfrm>
          <a:prstGeom prst="rect">
            <a:avLst/>
          </a:prstGeom>
        </p:spPr>
        <p:txBody>
          <a:bodyPr wrap="non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作业活动</a:t>
            </a:r>
            <a:endParaRPr lang="zh-CN" altLang="en-US" sz="1400" dirty="0"/>
          </a:p>
        </p:txBody>
      </p:sp>
      <p:sp>
        <p:nvSpPr>
          <p:cNvPr id="16" name="矩形 15"/>
          <p:cNvSpPr/>
          <p:nvPr/>
        </p:nvSpPr>
        <p:spPr>
          <a:xfrm>
            <a:off x="1198256" y="3301703"/>
            <a:ext cx="1082348" cy="307777"/>
          </a:xfrm>
          <a:prstGeom prst="rect">
            <a:avLst/>
          </a:prstGeom>
          <a:ln>
            <a:solidFill>
              <a:schemeClr val="bg2">
                <a:lumMod val="50000"/>
              </a:schemeClr>
            </a:solidFill>
          </a:ln>
        </p:spPr>
        <p:txBody>
          <a:bodyPr wrap="none">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rPr>
              <a:t>生产三四部</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a:stCxn id="16" idx="3"/>
          </p:cNvCxnSpPr>
          <p:nvPr/>
        </p:nvCxnSpPr>
        <p:spPr>
          <a:xfrm>
            <a:off x="2280604" y="3455592"/>
            <a:ext cx="78986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072959" y="265363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H="1" flipV="1">
            <a:off x="2494465" y="3229631"/>
            <a:ext cx="1152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081097" y="3229694"/>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089235" y="3805757"/>
            <a:ext cx="78986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79095" y="2499742"/>
            <a:ext cx="1279602" cy="307777"/>
          </a:xfrm>
          <a:prstGeom prst="rect">
            <a:avLst/>
          </a:prstGeom>
          <a:ln>
            <a:solidFill>
              <a:schemeClr val="bg2">
                <a:lumMod val="50000"/>
              </a:schemeClr>
            </a:solidFill>
          </a:ln>
        </p:spPr>
        <p:txBody>
          <a:bodyPr wrap="square">
            <a:spAutoFit/>
          </a:bodyPr>
          <a:lstStyle/>
          <a:p>
            <a:pPr algn="ctr"/>
            <a:r>
              <a:rPr lang="en-US" altLang="zh-CN" sz="1400" dirty="0">
                <a:solidFill>
                  <a:schemeClr val="bg2">
                    <a:lumMod val="25000"/>
                  </a:schemeClr>
                </a:solidFill>
                <a:latin typeface="微软雅黑" panose="020B0503020204020204" pitchFamily="34" charset="-122"/>
                <a:ea typeface="微软雅黑" panose="020B0503020204020204" pitchFamily="34" charset="-122"/>
              </a:rPr>
              <a:t>γ1</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凸轮轴线</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879094" y="3085677"/>
            <a:ext cx="1279602" cy="307777"/>
          </a:xfrm>
          <a:prstGeom prst="rect">
            <a:avLst/>
          </a:prstGeom>
          <a:ln>
            <a:solidFill>
              <a:schemeClr val="bg2">
                <a:lumMod val="50000"/>
              </a:schemeClr>
            </a:solidFill>
          </a:ln>
        </p:spPr>
        <p:txBody>
          <a:bodyPr wrap="square">
            <a:spAutoFit/>
          </a:bodyPr>
          <a:lstStyle/>
          <a:p>
            <a:pPr algn="ctr"/>
            <a:r>
              <a:rPr lang="en-US" altLang="zh-CN" sz="1400" dirty="0">
                <a:solidFill>
                  <a:schemeClr val="bg2">
                    <a:lumMod val="25000"/>
                  </a:schemeClr>
                </a:solidFill>
                <a:latin typeface="微软雅黑" panose="020B0503020204020204" pitchFamily="34" charset="-122"/>
                <a:ea typeface="微软雅黑" panose="020B0503020204020204" pitchFamily="34" charset="-122"/>
              </a:rPr>
              <a:t>γ2</a:t>
            </a:r>
            <a:r>
              <a:rPr lang="zh-CN" altLang="en-US" sz="1400" dirty="0">
                <a:solidFill>
                  <a:schemeClr val="bg2">
                    <a:lumMod val="25000"/>
                  </a:schemeClr>
                </a:solidFill>
                <a:latin typeface="微软雅黑" panose="020B0503020204020204" pitchFamily="34" charset="-122"/>
                <a:ea typeface="微软雅黑" panose="020B0503020204020204" pitchFamily="34" charset="-122"/>
              </a:rPr>
              <a:t>凸轮轴线</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rot="5400000" flipV="1">
            <a:off x="2798421" y="4065886"/>
            <a:ext cx="540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148064" y="2643758"/>
            <a:ext cx="789860" cy="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940419" y="2509615"/>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H="1" flipV="1">
            <a:off x="5361925" y="3085615"/>
            <a:ext cx="1152000" cy="1"/>
          </a:xfrm>
          <a:prstGeom prst="line">
            <a:avLst/>
          </a:prstGeom>
          <a:ln>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948557" y="3085678"/>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956695" y="3661741"/>
            <a:ext cx="789860" cy="1"/>
          </a:xfrm>
          <a:prstGeom prst="line">
            <a:avLst/>
          </a:prstGeom>
          <a:ln>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6746555" y="2355726"/>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车床</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746554" y="2941661"/>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加工中心</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740646" y="3517725"/>
            <a:ext cx="1279602" cy="307777"/>
          </a:xfrm>
          <a:prstGeom prst="rect">
            <a:avLst/>
          </a:prstGeom>
          <a:ln>
            <a:solidFill>
              <a:schemeClr val="bg2">
                <a:lumMod val="50000"/>
              </a:schemeClr>
            </a:solidFill>
          </a:ln>
        </p:spPr>
        <p:txBody>
          <a:bodyPr wrap="square">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rPr>
              <a:t>磨床</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rot="5400000" flipV="1">
            <a:off x="5611881" y="3939925"/>
            <a:ext cx="648000" cy="1"/>
          </a:xfrm>
          <a:prstGeom prst="line">
            <a:avLst/>
          </a:prstGeom>
          <a:ln>
            <a:solidFill>
              <a:schemeClr val="bg2">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工作安全分析</a:t>
            </a:r>
            <a:r>
              <a:rPr lang="zh-CN" altLang="en-US" sz="1600" dirty="0">
                <a:solidFill>
                  <a:srgbClr val="C00000"/>
                </a:solidFill>
                <a:effectLst>
                  <a:outerShdw blurRad="38100" dist="38100" dir="2700000" algn="tl">
                    <a:srgbClr val="C0C0C0"/>
                  </a:outerShdw>
                </a:effectLst>
                <a:latin typeface="+mn-ea"/>
                <a:ea typeface="+mn-ea"/>
              </a:rPr>
              <a:t>（</a:t>
            </a:r>
            <a:r>
              <a:rPr lang="en-US" altLang="zh-CN" sz="1600" dirty="0">
                <a:solidFill>
                  <a:srgbClr val="C00000"/>
                </a:solidFill>
                <a:effectLst>
                  <a:outerShdw blurRad="38100" dist="38100" dir="2700000" algn="tl">
                    <a:srgbClr val="C0C0C0"/>
                  </a:outerShdw>
                </a:effectLst>
                <a:latin typeface="+mn-ea"/>
                <a:ea typeface="+mn-ea"/>
              </a:rPr>
              <a:t>JSA</a:t>
            </a:r>
            <a:r>
              <a:rPr lang="zh-CN" altLang="en-US" sz="1600" dirty="0">
                <a:solidFill>
                  <a:srgbClr val="C00000"/>
                </a:solidFill>
                <a:effectLst>
                  <a:outerShdw blurRad="38100" dist="38100" dir="2700000" algn="tl">
                    <a:srgbClr val="C0C0C0"/>
                  </a:outerShdw>
                </a:effectLst>
                <a:latin typeface="+mn-ea"/>
                <a:ea typeface="+mn-ea"/>
              </a:rPr>
              <a:t>）</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190949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作业步骤划分：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4"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0" b="100000" l="3390" r="100000">
                        <a14:foregroundMark x1="67373" y1="3161" x2="54661" y2="44828"/>
                        <a14:foregroundMark x1="61441" y1="37644" x2="62712" y2="42529"/>
                        <a14:foregroundMark x1="49153" y1="37644" x2="59746" y2="36782"/>
                        <a14:backgroundMark x1="97458" y1="93391" x2="89831" y2="99713"/>
                      </a14:backgroundRemoval>
                    </a14:imgEffect>
                  </a14:imgLayer>
                </a14:imgProps>
              </a:ext>
              <a:ext uri="{28A0092B-C50C-407E-A947-70E740481C1C}">
                <a14:useLocalDpi xmlns:a14="http://schemas.microsoft.com/office/drawing/2010/main" val="0"/>
              </a:ext>
            </a:extLst>
          </a:blip>
          <a:srcRect l="3508"/>
          <a:stretch>
            <a:fillRect/>
          </a:stretch>
        </p:blipFill>
        <p:spPr bwMode="auto">
          <a:xfrm flipH="1">
            <a:off x="549289" y="1887303"/>
            <a:ext cx="1751840" cy="294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椭圆 37"/>
          <p:cNvSpPr/>
          <p:nvPr/>
        </p:nvSpPr>
        <p:spPr>
          <a:xfrm>
            <a:off x="2807864" y="1635646"/>
            <a:ext cx="540000" cy="540000"/>
          </a:xfrm>
          <a:prstGeom prst="ellipse">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40" name="椭圆 39"/>
          <p:cNvSpPr/>
          <p:nvPr/>
        </p:nvSpPr>
        <p:spPr>
          <a:xfrm>
            <a:off x="5868143" y="1635646"/>
            <a:ext cx="540000" cy="540000"/>
          </a:xfrm>
          <a:prstGeom prst="ellipse">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41" name="TextBox 40"/>
          <p:cNvSpPr txBox="1"/>
          <p:nvPr/>
        </p:nvSpPr>
        <p:spPr>
          <a:xfrm>
            <a:off x="3491879" y="1635646"/>
            <a:ext cx="2322289" cy="1408060"/>
          </a:xfrm>
          <a:prstGeom prst="rect">
            <a:avLst/>
          </a:prstGeom>
          <a:noFill/>
        </p:spPr>
        <p:txBody>
          <a:bodyPr wrap="square" lIns="68562" tIns="34281" rIns="68562" bIns="34281">
            <a:spAutoFit/>
          </a:bodyPr>
          <a:lstStyle/>
          <a:p>
            <a:pPr>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常规工作</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重复的，循环的</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体现该岗位核心价值的</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如：精磨工件（磨工）</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516215" y="1635646"/>
            <a:ext cx="2304257" cy="1408060"/>
          </a:xfrm>
          <a:prstGeom prst="rect">
            <a:avLst/>
          </a:prstGeom>
          <a:noFill/>
        </p:spPr>
        <p:txBody>
          <a:bodyPr wrap="square" lIns="68562" tIns="34281" rIns="68562" bIns="34281">
            <a:spAutoFit/>
          </a:bodyPr>
          <a:lstStyle/>
          <a:p>
            <a:pPr>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非常规工作</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辅助工作</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突发的临时的工作</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如：换夹具、设备维修</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699792" y="3503660"/>
            <a:ext cx="6120680" cy="1300338"/>
          </a:xfrm>
          <a:prstGeom prst="rect">
            <a:avLst/>
          </a:prstGeom>
          <a:noFill/>
        </p:spPr>
        <p:txBody>
          <a:bodyPr wrap="square" lIns="68562" tIns="34281" rIns="68562" bIns="34281">
            <a:spAutoFit/>
          </a:bodyPr>
          <a:lstStyle/>
          <a:p>
            <a:pPr>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重点关注工作：</a:t>
            </a:r>
            <a:endParaRPr lang="en-US" altLang="zh-CN" sz="1600" dirty="0">
              <a:solidFill>
                <a:srgbClr val="C00000"/>
              </a:solidFill>
              <a:latin typeface="微软雅黑" panose="020B0503020204020204" pitchFamily="34" charset="-122"/>
              <a:ea typeface="微软雅黑" panose="020B0503020204020204" pitchFamily="34" charset="-122"/>
            </a:endParaRPr>
          </a:p>
          <a:p>
            <a:r>
              <a:rPr lang="zh-CN" altLang="en-US" sz="1400" dirty="0">
                <a:solidFill>
                  <a:schemeClr val="bg2">
                    <a:lumMod val="25000"/>
                  </a:schemeClr>
                </a:solidFill>
                <a:latin typeface="微软雅黑" panose="020B0503020204020204" pitchFamily="34" charset="-122"/>
                <a:ea typeface="微软雅黑" panose="020B0503020204020204" pitchFamily="34" charset="-122"/>
              </a:rPr>
              <a:t>可能或曾经发生严重事故（或险情）的作业；员工暴露于的有毒有害物质存在的环境；</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a:p>
            <a:r>
              <a:rPr lang="zh-CN" altLang="en-US" sz="1400" dirty="0">
                <a:solidFill>
                  <a:schemeClr val="bg2">
                    <a:lumMod val="25000"/>
                  </a:schemeClr>
                </a:solidFill>
                <a:latin typeface="微软雅黑" panose="020B0503020204020204" pitchFamily="34" charset="-122"/>
                <a:ea typeface="微软雅黑" panose="020B0503020204020204" pitchFamily="34" charset="-122"/>
              </a:rPr>
              <a:t>从未做过的工作或遇到技术问题的复杂作业；需要员工单独在隔离区域进行的作业</a:t>
            </a:r>
            <a:endParaRPr lang="zh-CN" altLang="en-US" sz="14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危险源辨识需要考虑的问题</a:t>
            </a:r>
            <a:endParaRPr lang="zh-CN" altLang="en-US" sz="1600" dirty="0">
              <a:solidFill>
                <a:srgbClr val="C00000"/>
              </a:solidFill>
              <a:effectLst>
                <a:outerShdw blurRad="38100" dist="38100" dir="2700000" algn="tl">
                  <a:srgbClr val="C0C0C0"/>
                </a:outerShdw>
              </a:effectLst>
              <a:latin typeface="+mn-ea"/>
              <a:ea typeface="+mn-ea"/>
            </a:endParaRPr>
          </a:p>
        </p:txBody>
      </p:sp>
      <p:graphicFrame>
        <p:nvGraphicFramePr>
          <p:cNvPr id="14" name="表格 13"/>
          <p:cNvGraphicFramePr>
            <a:graphicFrameLocks noGrp="1"/>
          </p:cNvGraphicFramePr>
          <p:nvPr/>
        </p:nvGraphicFramePr>
        <p:xfrm>
          <a:off x="1400184" y="1186238"/>
          <a:ext cx="7132256" cy="3716443"/>
        </p:xfrm>
        <a:graphic>
          <a:graphicData uri="http://schemas.openxmlformats.org/drawingml/2006/table">
            <a:tbl>
              <a:tblPr firstRow="1" bandRow="1">
                <a:tableStyleId>{5C22544A-7EE6-4342-B048-85BDC9FD1C3A}</a:tableStyleId>
              </a:tblPr>
              <a:tblGrid>
                <a:gridCol w="4176464"/>
                <a:gridCol w="2955792"/>
              </a:tblGrid>
              <a:tr h="1340179">
                <a:tc gridSpan="2">
                  <a:txBody>
                    <a:bodyPr/>
                    <a:lstStyle/>
                    <a:p>
                      <a:endParaRPr lang="en-US" altLang="zh-CN" dirty="0"/>
                    </a:p>
                    <a:p>
                      <a:endParaRPr lang="en-US" altLang="zh-CN" dirty="0"/>
                    </a:p>
                    <a:p>
                      <a:endParaRPr lang="en-US" altLang="zh-CN" dirty="0"/>
                    </a:p>
                    <a:p>
                      <a:endParaRPr lang="en-US" altLang="zh-CN" dirty="0"/>
                    </a:p>
                    <a:p>
                      <a:endParaRPr lang="en-US" altLang="zh-CN" dirty="0"/>
                    </a:p>
                  </a:txBody>
                  <a:tcPr>
                    <a:solidFill>
                      <a:schemeClr val="accent6">
                        <a:lumMod val="40000"/>
                        <a:lumOff val="60000"/>
                      </a:schemeClr>
                    </a:solidFill>
                  </a:tcPr>
                </a:tc>
                <a:tc hMerge="1">
                  <a:tcPr/>
                </a:tc>
              </a:tr>
              <a:tr h="1152128">
                <a:tc>
                  <a:txBody>
                    <a:bodyPr/>
                    <a:lstStyle/>
                    <a:p>
                      <a:endParaRPr lang="en-US" altLang="zh-CN" dirty="0"/>
                    </a:p>
                    <a:p>
                      <a:endParaRPr lang="en-US" altLang="zh-CN" dirty="0"/>
                    </a:p>
                    <a:p>
                      <a:endParaRPr lang="en-US" altLang="zh-CN" dirty="0"/>
                    </a:p>
                    <a:p>
                      <a:endParaRPr lang="en-US" altLang="zh-CN" dirty="0"/>
                    </a:p>
                  </a:txBody>
                  <a:tcPr/>
                </a:tc>
                <a:tc>
                  <a:txBody>
                    <a:bodyPr/>
                    <a:lstStyle/>
                    <a:p>
                      <a:endParaRPr lang="zh-CN" altLang="en-US" dirty="0"/>
                    </a:p>
                  </a:txBody>
                  <a:tcPr>
                    <a:solidFill>
                      <a:schemeClr val="tx1">
                        <a:lumMod val="50000"/>
                        <a:lumOff val="50000"/>
                      </a:schemeClr>
                    </a:solidFill>
                  </a:tcPr>
                </a:tc>
              </a:tr>
              <a:tr h="1224136">
                <a:tc gridSpan="2">
                  <a:txBody>
                    <a:bodyPr/>
                    <a:lstStyle/>
                    <a:p>
                      <a:endParaRPr lang="en-US" altLang="zh-CN" dirty="0"/>
                    </a:p>
                    <a:p>
                      <a:endParaRPr lang="en-US" altLang="zh-CN" dirty="0"/>
                    </a:p>
                    <a:p>
                      <a:endParaRPr lang="en-US" altLang="zh-CN" dirty="0"/>
                    </a:p>
                    <a:p>
                      <a:endParaRPr lang="zh-CN" altLang="en-US" dirty="0"/>
                    </a:p>
                  </a:txBody>
                  <a:tcPr>
                    <a:solidFill>
                      <a:schemeClr val="bg1">
                        <a:lumMod val="85000"/>
                      </a:schemeClr>
                    </a:solidFill>
                  </a:tcPr>
                </a:tc>
                <a:tc hMerge="1">
                  <a:tcPr/>
                </a:tc>
              </a:tr>
            </a:tbl>
          </a:graphicData>
        </a:graphic>
      </p:graphicFrame>
      <p:grpSp>
        <p:nvGrpSpPr>
          <p:cNvPr id="15" name="组合 58"/>
          <p:cNvGrpSpPr/>
          <p:nvPr/>
        </p:nvGrpSpPr>
        <p:grpSpPr bwMode="auto">
          <a:xfrm>
            <a:off x="941385" y="1059638"/>
            <a:ext cx="1584463" cy="504000"/>
            <a:chOff x="1775985" y="1490254"/>
            <a:chExt cx="2825209" cy="1007301"/>
          </a:xfrm>
          <a:solidFill>
            <a:schemeClr val="bg2">
              <a:lumMod val="75000"/>
            </a:schemeClr>
          </a:solidFill>
        </p:grpSpPr>
        <p:grpSp>
          <p:nvGrpSpPr>
            <p:cNvPr id="16" name="组合 57"/>
            <p:cNvGrpSpPr/>
            <p:nvPr/>
          </p:nvGrpSpPr>
          <p:grpSpPr bwMode="auto">
            <a:xfrm>
              <a:off x="1775985" y="1490254"/>
              <a:ext cx="2825209" cy="1007301"/>
              <a:chOff x="1823610" y="1461679"/>
              <a:chExt cx="2825209" cy="1007301"/>
            </a:xfrm>
            <a:grpFill/>
          </p:grpSpPr>
          <p:grpSp>
            <p:nvGrpSpPr>
              <p:cNvPr id="18" name="Group 67"/>
              <p:cNvGrpSpPr/>
              <p:nvPr/>
            </p:nvGrpSpPr>
            <p:grpSpPr bwMode="auto">
              <a:xfrm>
                <a:off x="1823610" y="1461679"/>
                <a:ext cx="2825209" cy="1007301"/>
                <a:chOff x="413" y="3391"/>
                <a:chExt cx="1581" cy="843"/>
              </a:xfrm>
              <a:grpFill/>
            </p:grpSpPr>
            <p:sp>
              <p:nvSpPr>
                <p:cNvPr id="20" name="AutoShape 68"/>
                <p:cNvSpPr>
                  <a:spLocks noChangeArrowheads="1"/>
                </p:cNvSpPr>
                <p:nvPr/>
              </p:nvSpPr>
              <p:spPr bwMode="auto">
                <a:xfrm>
                  <a:off x="812" y="3573"/>
                  <a:ext cx="1182" cy="500"/>
                </a:xfrm>
                <a:prstGeom prst="roundRect">
                  <a:avLst>
                    <a:gd name="adj" fmla="val 15278"/>
                  </a:avLst>
                </a:prstGeom>
                <a:grpFill/>
                <a:ln w="31750">
                  <a:solidFill>
                    <a:schemeClr val="accent5">
                      <a:lumMod val="40000"/>
                      <a:lumOff val="60000"/>
                    </a:schemeClr>
                  </a:solidFill>
                  <a:round/>
                </a:ln>
              </p:spPr>
              <p:txBody>
                <a:bodyPr wrap="none" anchor="ctr"/>
                <a:lstStyle/>
                <a:p>
                  <a:pPr>
                    <a:defRPr/>
                  </a:pPr>
                  <a:endParaRPr lang="zh-CN" altLang="en-US">
                    <a:latin typeface="Arial" panose="020B0604020202020204" pitchFamily="34" charset="0"/>
                  </a:endParaRPr>
                </a:p>
              </p:txBody>
            </p:sp>
            <p:graphicFrame>
              <p:nvGraphicFramePr>
                <p:cNvPr id="21" name="Object 69"/>
                <p:cNvGraphicFramePr>
                  <a:graphicFrameLocks noChangeAspect="1"/>
                </p:cNvGraphicFramePr>
                <p:nvPr/>
              </p:nvGraphicFramePr>
              <p:xfrm flipV="1">
                <a:off x="413" y="3391"/>
                <a:ext cx="509" cy="843"/>
              </p:xfrm>
              <a:graphic>
                <a:graphicData uri="http://schemas.openxmlformats.org/presentationml/2006/ole">
                  <mc:AlternateContent xmlns:mc="http://schemas.openxmlformats.org/markup-compatibility/2006">
                    <mc:Choice xmlns:v="urn:schemas-microsoft-com:vml" Requires="v">
                      <p:oleObj spid="_x0000_s2" name="Image" r:id="rId1" imgW="4000500" imgH="4000500" progId="">
                        <p:embed/>
                      </p:oleObj>
                    </mc:Choice>
                    <mc:Fallback>
                      <p:oleObj name="Image" r:id="rId1" imgW="4000500" imgH="4000500" progId="">
                        <p:embed/>
                        <p:pic>
                          <p:nvPicPr>
                            <p:cNvPr id="0" name="图片 18342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13" y="3391"/>
                              <a:ext cx="509" cy="843"/>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椭圆 55"/>
              <p:cNvSpPr>
                <a:spLocks noChangeArrowheads="1"/>
              </p:cNvSpPr>
              <p:nvPr/>
            </p:nvSpPr>
            <p:spPr bwMode="auto">
              <a:xfrm>
                <a:off x="1973127" y="1685128"/>
                <a:ext cx="540000" cy="626433"/>
              </a:xfrm>
              <a:prstGeom prst="ellipse">
                <a:avLst/>
              </a:prstGeom>
              <a:grpFill/>
              <a:ln w="9525" algn="ctr">
                <a:noFill/>
                <a:round/>
              </a:ln>
            </p:spPr>
            <p:txBody>
              <a:bodyPr anchor="ctr"/>
              <a:lstStyle/>
              <a:p>
                <a:pPr marL="342900" indent="-342900" algn="ctr">
                  <a:spcBef>
                    <a:spcPct val="20000"/>
                  </a:spcBef>
                </a:pPr>
                <a:r>
                  <a:rPr lang="en-US" altLang="zh-CN" sz="1400" b="1" dirty="0">
                    <a:latin typeface="微软雅黑" panose="020B0503020204020204" pitchFamily="34" charset="-122"/>
                    <a:ea typeface="微软雅黑" panose="020B0503020204020204" pitchFamily="34" charset="-122"/>
                  </a:rPr>
                  <a:t>1</a:t>
                </a:r>
                <a:endParaRPr lang="zh-CN" altLang="en-US" sz="1400" b="1" dirty="0">
                  <a:latin typeface="微软雅黑" panose="020B0503020204020204" pitchFamily="34" charset="-122"/>
                  <a:ea typeface="微软雅黑" panose="020B0503020204020204" pitchFamily="34" charset="-122"/>
                </a:endParaRPr>
              </a:p>
            </p:txBody>
          </p:sp>
        </p:grpSp>
        <p:sp>
          <p:nvSpPr>
            <p:cNvPr id="17" name="Rectangle 6"/>
            <p:cNvSpPr>
              <a:spLocks noChangeArrowheads="1"/>
            </p:cNvSpPr>
            <p:nvPr/>
          </p:nvSpPr>
          <p:spPr bwMode="auto">
            <a:xfrm>
              <a:off x="2631231" y="1786572"/>
              <a:ext cx="1969451" cy="514359"/>
            </a:xfrm>
            <a:prstGeom prst="rect">
              <a:avLst/>
            </a:prstGeom>
            <a:grpFill/>
            <a:ln w="9525" algn="ctr">
              <a:noFill/>
              <a:miter lim="800000"/>
            </a:ln>
          </p:spPr>
          <p:txBody>
            <a:bodyPr wrap="square">
              <a:spAutoFit/>
            </a:bodyPr>
            <a:lstStyle/>
            <a:p>
              <a:pPr defTabSz="861695">
                <a:spcBef>
                  <a:spcPts val="50"/>
                </a:spcBef>
              </a:pPr>
              <a:r>
                <a:rPr lang="zh-CN" altLang="en-US" sz="1400" dirty="0">
                  <a:latin typeface="微软雅黑" panose="020B0503020204020204" pitchFamily="34" charset="-122"/>
                  <a:ea typeface="微软雅黑" panose="020B0503020204020204" pitchFamily="34" charset="-122"/>
                </a:rPr>
                <a:t>危险源辨识</a:t>
              </a:r>
              <a:endParaRPr lang="zh-CN" altLang="en-US" sz="1400" dirty="0">
                <a:latin typeface="微软雅黑" panose="020B0503020204020204" pitchFamily="34" charset="-122"/>
                <a:ea typeface="微软雅黑" panose="020B0503020204020204" pitchFamily="34" charset="-122"/>
              </a:endParaRPr>
            </a:p>
          </p:txBody>
        </p:sp>
      </p:grpSp>
      <p:sp>
        <p:nvSpPr>
          <p:cNvPr id="22" name="圆角矩形 21"/>
          <p:cNvSpPr/>
          <p:nvPr/>
        </p:nvSpPr>
        <p:spPr bwMode="auto">
          <a:xfrm>
            <a:off x="3776448" y="1236179"/>
            <a:ext cx="432048" cy="1152128"/>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0" dirty="0">
                <a:solidFill>
                  <a:schemeClr val="bg1"/>
                </a:solidFill>
                <a:latin typeface="Arial" panose="020B0604020202020204" pitchFamily="34" charset="0"/>
                <a:ea typeface="宋体" panose="02010600030101010101" pitchFamily="2" charset="-122"/>
              </a:rPr>
              <a:t>砖头掉落</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23" name="右箭头 22"/>
          <p:cNvSpPr/>
          <p:nvPr/>
        </p:nvSpPr>
        <p:spPr bwMode="auto">
          <a:xfrm>
            <a:off x="5072592" y="1383805"/>
            <a:ext cx="1188132" cy="623962"/>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因果关系</a:t>
            </a:r>
            <a:endParaRPr kumimoji="0" lang="zh-CN" altLang="en-US" sz="12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6728776" y="1230273"/>
            <a:ext cx="432048" cy="1152128"/>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 砸伤</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25" name="圆角矩形 24"/>
          <p:cNvSpPr/>
          <p:nvPr/>
        </p:nvSpPr>
        <p:spPr bwMode="auto">
          <a:xfrm>
            <a:off x="1586443" y="3108871"/>
            <a:ext cx="1269033" cy="36004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靠边放置</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26" name="圆角矩形 25"/>
          <p:cNvSpPr/>
          <p:nvPr/>
        </p:nvSpPr>
        <p:spPr bwMode="auto">
          <a:xfrm>
            <a:off x="2946271" y="3108871"/>
            <a:ext cx="1190217" cy="36004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过高滚落</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27" name="圆角矩形 26"/>
          <p:cNvSpPr/>
          <p:nvPr/>
        </p:nvSpPr>
        <p:spPr bwMode="auto">
          <a:xfrm>
            <a:off x="4208496" y="3108871"/>
            <a:ext cx="1189139" cy="344364"/>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意外踢下</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grpSp>
        <p:nvGrpSpPr>
          <p:cNvPr id="28" name="组合 58"/>
          <p:cNvGrpSpPr/>
          <p:nvPr/>
        </p:nvGrpSpPr>
        <p:grpSpPr bwMode="auto">
          <a:xfrm>
            <a:off x="941385" y="2355726"/>
            <a:ext cx="1584463" cy="504000"/>
            <a:chOff x="1775985" y="1490254"/>
            <a:chExt cx="2825209" cy="1007301"/>
          </a:xfrm>
          <a:solidFill>
            <a:schemeClr val="bg2">
              <a:lumMod val="75000"/>
            </a:schemeClr>
          </a:solidFill>
        </p:grpSpPr>
        <p:grpSp>
          <p:nvGrpSpPr>
            <p:cNvPr id="29" name="组合 57"/>
            <p:cNvGrpSpPr/>
            <p:nvPr/>
          </p:nvGrpSpPr>
          <p:grpSpPr bwMode="auto">
            <a:xfrm>
              <a:off x="1775985" y="1490254"/>
              <a:ext cx="2825209" cy="1007301"/>
              <a:chOff x="1823610" y="1461679"/>
              <a:chExt cx="2825209" cy="1007301"/>
            </a:xfrm>
            <a:grpFill/>
          </p:grpSpPr>
          <p:grpSp>
            <p:nvGrpSpPr>
              <p:cNvPr id="31" name="Group 67"/>
              <p:cNvGrpSpPr/>
              <p:nvPr/>
            </p:nvGrpSpPr>
            <p:grpSpPr bwMode="auto">
              <a:xfrm>
                <a:off x="1823610" y="1461679"/>
                <a:ext cx="2825209" cy="1007301"/>
                <a:chOff x="413" y="3391"/>
                <a:chExt cx="1581" cy="843"/>
              </a:xfrm>
              <a:grpFill/>
            </p:grpSpPr>
            <p:sp>
              <p:nvSpPr>
                <p:cNvPr id="33" name="AutoShape 68"/>
                <p:cNvSpPr>
                  <a:spLocks noChangeArrowheads="1"/>
                </p:cNvSpPr>
                <p:nvPr/>
              </p:nvSpPr>
              <p:spPr bwMode="auto">
                <a:xfrm>
                  <a:off x="812" y="3573"/>
                  <a:ext cx="1182" cy="500"/>
                </a:xfrm>
                <a:prstGeom prst="roundRect">
                  <a:avLst>
                    <a:gd name="adj" fmla="val 15278"/>
                  </a:avLst>
                </a:prstGeom>
                <a:grpFill/>
                <a:ln w="31750">
                  <a:solidFill>
                    <a:schemeClr val="accent5">
                      <a:lumMod val="40000"/>
                      <a:lumOff val="60000"/>
                    </a:schemeClr>
                  </a:solidFill>
                  <a:round/>
                </a:ln>
              </p:spPr>
              <p:txBody>
                <a:bodyPr wrap="none" anchor="ctr"/>
                <a:lstStyle/>
                <a:p>
                  <a:pPr>
                    <a:defRPr/>
                  </a:pPr>
                  <a:endParaRPr lang="zh-CN" altLang="en-US">
                    <a:latin typeface="Arial" panose="020B0604020202020204" pitchFamily="34" charset="0"/>
                  </a:endParaRPr>
                </a:p>
              </p:txBody>
            </p:sp>
            <p:graphicFrame>
              <p:nvGraphicFramePr>
                <p:cNvPr id="35" name="Object 69"/>
                <p:cNvGraphicFramePr>
                  <a:graphicFrameLocks noChangeAspect="1"/>
                </p:cNvGraphicFramePr>
                <p:nvPr/>
              </p:nvGraphicFramePr>
              <p:xfrm flipV="1">
                <a:off x="413" y="3391"/>
                <a:ext cx="509" cy="843"/>
              </p:xfrm>
              <a:graphic>
                <a:graphicData uri="http://schemas.openxmlformats.org/presentationml/2006/ole">
                  <mc:AlternateContent xmlns:mc="http://schemas.openxmlformats.org/markup-compatibility/2006">
                    <mc:Choice xmlns:v="urn:schemas-microsoft-com:vml" Requires="v">
                      <p:oleObj spid="_x0000_s3" name="Image" r:id="rId3" imgW="4000500" imgH="4000500" progId="">
                        <p:embed/>
                      </p:oleObj>
                    </mc:Choice>
                    <mc:Fallback>
                      <p:oleObj name="Image" r:id="rId3" imgW="4000500" imgH="4000500" progId="">
                        <p:embed/>
                        <p:pic>
                          <p:nvPicPr>
                            <p:cNvPr id="0" name="图片 18343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13" y="3391"/>
                              <a:ext cx="509" cy="843"/>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2" name="椭圆 55"/>
              <p:cNvSpPr>
                <a:spLocks noChangeArrowheads="1"/>
              </p:cNvSpPr>
              <p:nvPr/>
            </p:nvSpPr>
            <p:spPr bwMode="auto">
              <a:xfrm>
                <a:off x="1973127" y="1685128"/>
                <a:ext cx="540000" cy="626433"/>
              </a:xfrm>
              <a:prstGeom prst="ellipse">
                <a:avLst/>
              </a:prstGeom>
              <a:grpFill/>
              <a:ln w="9525" algn="ctr">
                <a:noFill/>
                <a:round/>
              </a:ln>
            </p:spPr>
            <p:txBody>
              <a:bodyPr anchor="ctr"/>
              <a:lstStyle/>
              <a:p>
                <a:pPr marL="342900" indent="-342900" algn="ctr">
                  <a:spcBef>
                    <a:spcPct val="20000"/>
                  </a:spcBef>
                </a:pPr>
                <a:r>
                  <a:rPr lang="en-US" altLang="zh-CN" sz="1400" b="1" dirty="0">
                    <a:latin typeface="微软雅黑" panose="020B0503020204020204" pitchFamily="34" charset="-122"/>
                    <a:ea typeface="微软雅黑" panose="020B0503020204020204" pitchFamily="34" charset="-122"/>
                  </a:rPr>
                  <a:t>2</a:t>
                </a:r>
                <a:endParaRPr lang="zh-CN" altLang="en-US" sz="1400" b="1" dirty="0">
                  <a:latin typeface="微软雅黑" panose="020B0503020204020204" pitchFamily="34" charset="-122"/>
                  <a:ea typeface="微软雅黑" panose="020B0503020204020204" pitchFamily="34" charset="-122"/>
                </a:endParaRPr>
              </a:p>
            </p:txBody>
          </p:sp>
        </p:grpSp>
        <p:sp>
          <p:nvSpPr>
            <p:cNvPr id="30" name="Rectangle 6"/>
            <p:cNvSpPr>
              <a:spLocks noChangeArrowheads="1"/>
            </p:cNvSpPr>
            <p:nvPr/>
          </p:nvSpPr>
          <p:spPr bwMode="auto">
            <a:xfrm>
              <a:off x="2631231" y="1786572"/>
              <a:ext cx="1969451" cy="514359"/>
            </a:xfrm>
            <a:prstGeom prst="rect">
              <a:avLst/>
            </a:prstGeom>
            <a:grpFill/>
            <a:ln w="9525" algn="ctr">
              <a:noFill/>
              <a:miter lim="800000"/>
            </a:ln>
          </p:spPr>
          <p:txBody>
            <a:bodyPr wrap="square">
              <a:spAutoFit/>
            </a:bodyPr>
            <a:lstStyle/>
            <a:p>
              <a:pPr defTabSz="861695">
                <a:spcBef>
                  <a:spcPts val="50"/>
                </a:spcBef>
              </a:pPr>
              <a:r>
                <a:rPr lang="zh-CN" altLang="en-US" sz="1400" dirty="0">
                  <a:latin typeface="微软雅黑" panose="020B0503020204020204" pitchFamily="34" charset="-122"/>
                  <a:ea typeface="微软雅黑" panose="020B0503020204020204" pitchFamily="34" charset="-122"/>
                </a:rPr>
                <a:t>危险源成因</a:t>
              </a:r>
              <a:endParaRPr lang="zh-CN" altLang="en-US" sz="1400" dirty="0">
                <a:latin typeface="微软雅黑" panose="020B0503020204020204" pitchFamily="34" charset="-122"/>
                <a:ea typeface="微软雅黑" panose="020B0503020204020204" pitchFamily="34" charset="-122"/>
              </a:endParaRPr>
            </a:p>
          </p:txBody>
        </p:sp>
      </p:grpSp>
      <p:grpSp>
        <p:nvGrpSpPr>
          <p:cNvPr id="36" name="组合 58"/>
          <p:cNvGrpSpPr/>
          <p:nvPr/>
        </p:nvGrpSpPr>
        <p:grpSpPr bwMode="auto">
          <a:xfrm>
            <a:off x="5468492" y="2355726"/>
            <a:ext cx="1584463" cy="504000"/>
            <a:chOff x="1775985" y="1490254"/>
            <a:chExt cx="2825209" cy="1007301"/>
          </a:xfrm>
          <a:solidFill>
            <a:schemeClr val="bg2">
              <a:lumMod val="75000"/>
            </a:schemeClr>
          </a:solidFill>
        </p:grpSpPr>
        <p:grpSp>
          <p:nvGrpSpPr>
            <p:cNvPr id="37" name="组合 57"/>
            <p:cNvGrpSpPr/>
            <p:nvPr/>
          </p:nvGrpSpPr>
          <p:grpSpPr bwMode="auto">
            <a:xfrm>
              <a:off x="1775985" y="1490254"/>
              <a:ext cx="2825209" cy="1007301"/>
              <a:chOff x="1823610" y="1461679"/>
              <a:chExt cx="2825209" cy="1007301"/>
            </a:xfrm>
            <a:grpFill/>
          </p:grpSpPr>
          <p:grpSp>
            <p:nvGrpSpPr>
              <p:cNvPr id="44" name="Group 67"/>
              <p:cNvGrpSpPr/>
              <p:nvPr/>
            </p:nvGrpSpPr>
            <p:grpSpPr bwMode="auto">
              <a:xfrm>
                <a:off x="1823610" y="1461679"/>
                <a:ext cx="2825209" cy="1007301"/>
                <a:chOff x="413" y="3391"/>
                <a:chExt cx="1581" cy="843"/>
              </a:xfrm>
              <a:grpFill/>
            </p:grpSpPr>
            <p:sp>
              <p:nvSpPr>
                <p:cNvPr id="46" name="AutoShape 68"/>
                <p:cNvSpPr>
                  <a:spLocks noChangeArrowheads="1"/>
                </p:cNvSpPr>
                <p:nvPr/>
              </p:nvSpPr>
              <p:spPr bwMode="auto">
                <a:xfrm>
                  <a:off x="812" y="3573"/>
                  <a:ext cx="1182" cy="500"/>
                </a:xfrm>
                <a:prstGeom prst="roundRect">
                  <a:avLst>
                    <a:gd name="adj" fmla="val 15278"/>
                  </a:avLst>
                </a:prstGeom>
                <a:grpFill/>
                <a:ln w="31750">
                  <a:solidFill>
                    <a:schemeClr val="accent5">
                      <a:lumMod val="40000"/>
                      <a:lumOff val="60000"/>
                    </a:schemeClr>
                  </a:solidFill>
                  <a:round/>
                </a:ln>
              </p:spPr>
              <p:txBody>
                <a:bodyPr wrap="none" anchor="ctr"/>
                <a:lstStyle/>
                <a:p>
                  <a:pPr>
                    <a:defRPr/>
                  </a:pPr>
                  <a:endParaRPr lang="zh-CN" altLang="en-US">
                    <a:latin typeface="Arial" panose="020B0604020202020204" pitchFamily="34" charset="0"/>
                  </a:endParaRPr>
                </a:p>
              </p:txBody>
            </p:sp>
            <p:graphicFrame>
              <p:nvGraphicFramePr>
                <p:cNvPr id="47" name="Object 69"/>
                <p:cNvGraphicFramePr>
                  <a:graphicFrameLocks noChangeAspect="1"/>
                </p:cNvGraphicFramePr>
                <p:nvPr/>
              </p:nvGraphicFramePr>
              <p:xfrm flipV="1">
                <a:off x="413" y="3391"/>
                <a:ext cx="509" cy="843"/>
              </p:xfrm>
              <a:graphic>
                <a:graphicData uri="http://schemas.openxmlformats.org/presentationml/2006/ole">
                  <mc:AlternateContent xmlns:mc="http://schemas.openxmlformats.org/markup-compatibility/2006">
                    <mc:Choice xmlns:v="urn:schemas-microsoft-com:vml" Requires="v">
                      <p:oleObj spid="_x0000_s4" name="Image" r:id="rId4" imgW="4000500" imgH="4000500" progId="">
                        <p:embed/>
                      </p:oleObj>
                    </mc:Choice>
                    <mc:Fallback>
                      <p:oleObj name="Image" r:id="rId4" imgW="4000500" imgH="4000500" progId="">
                        <p:embed/>
                        <p:pic>
                          <p:nvPicPr>
                            <p:cNvPr id="0" name="图片 1834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13" y="3391"/>
                              <a:ext cx="509" cy="843"/>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5" name="椭圆 55"/>
              <p:cNvSpPr>
                <a:spLocks noChangeArrowheads="1"/>
              </p:cNvSpPr>
              <p:nvPr/>
            </p:nvSpPr>
            <p:spPr bwMode="auto">
              <a:xfrm>
                <a:off x="1973127" y="1685128"/>
                <a:ext cx="540000" cy="626433"/>
              </a:xfrm>
              <a:prstGeom prst="ellipse">
                <a:avLst/>
              </a:prstGeom>
              <a:grpFill/>
              <a:ln w="9525" algn="ctr">
                <a:noFill/>
                <a:round/>
              </a:ln>
            </p:spPr>
            <p:txBody>
              <a:bodyPr anchor="ctr"/>
              <a:lstStyle/>
              <a:p>
                <a:pPr marL="342900" indent="-342900" algn="ctr">
                  <a:spcBef>
                    <a:spcPct val="20000"/>
                  </a:spcBef>
                </a:pPr>
                <a:r>
                  <a:rPr lang="en-US" altLang="zh-CN" sz="1400" b="1" dirty="0">
                    <a:latin typeface="微软雅黑" panose="020B0503020204020204" pitchFamily="34" charset="-122"/>
                    <a:ea typeface="微软雅黑" panose="020B0503020204020204" pitchFamily="34" charset="-122"/>
                  </a:rPr>
                  <a:t>3</a:t>
                </a:r>
                <a:endParaRPr lang="zh-CN" altLang="en-US" sz="1400" b="1" dirty="0">
                  <a:latin typeface="微软雅黑" panose="020B0503020204020204" pitchFamily="34" charset="-122"/>
                  <a:ea typeface="微软雅黑" panose="020B0503020204020204" pitchFamily="34" charset="-122"/>
                </a:endParaRPr>
              </a:p>
            </p:txBody>
          </p:sp>
        </p:grpSp>
        <p:sp>
          <p:nvSpPr>
            <p:cNvPr id="39" name="Rectangle 6"/>
            <p:cNvSpPr>
              <a:spLocks noChangeArrowheads="1"/>
            </p:cNvSpPr>
            <p:nvPr/>
          </p:nvSpPr>
          <p:spPr bwMode="auto">
            <a:xfrm>
              <a:off x="2631231" y="1786572"/>
              <a:ext cx="1969451" cy="514359"/>
            </a:xfrm>
            <a:prstGeom prst="rect">
              <a:avLst/>
            </a:prstGeom>
            <a:grpFill/>
            <a:ln w="9525" algn="ctr">
              <a:noFill/>
              <a:miter lim="800000"/>
            </a:ln>
          </p:spPr>
          <p:txBody>
            <a:bodyPr wrap="square">
              <a:spAutoFit/>
            </a:bodyPr>
            <a:lstStyle/>
            <a:p>
              <a:pPr defTabSz="861695">
                <a:spcBef>
                  <a:spcPts val="50"/>
                </a:spcBef>
              </a:pPr>
              <a:r>
                <a:rPr lang="zh-CN" altLang="en-US" sz="1400" dirty="0">
                  <a:latin typeface="微软雅黑" panose="020B0503020204020204" pitchFamily="34" charset="-122"/>
                  <a:ea typeface="微软雅黑" panose="020B0503020204020204" pitchFamily="34" charset="-122"/>
                </a:rPr>
                <a:t>事故成因</a:t>
              </a:r>
              <a:endParaRPr lang="zh-CN" altLang="en-US" sz="1400" dirty="0">
                <a:latin typeface="微软雅黑" panose="020B0503020204020204" pitchFamily="34" charset="-122"/>
                <a:ea typeface="微软雅黑" panose="020B0503020204020204" pitchFamily="34" charset="-122"/>
              </a:endParaRPr>
            </a:p>
          </p:txBody>
        </p:sp>
      </p:grpSp>
      <p:sp>
        <p:nvSpPr>
          <p:cNvPr id="48" name="圆角矩形 47"/>
          <p:cNvSpPr/>
          <p:nvPr/>
        </p:nvSpPr>
        <p:spPr bwMode="auto">
          <a:xfrm>
            <a:off x="5730042" y="3102481"/>
            <a:ext cx="1189139" cy="344364"/>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下方通过</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49" name="圆角矩形 48"/>
          <p:cNvSpPr/>
          <p:nvPr/>
        </p:nvSpPr>
        <p:spPr bwMode="auto">
          <a:xfrm>
            <a:off x="7052955" y="3102481"/>
            <a:ext cx="1189139" cy="344364"/>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缺少防护</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grpSp>
        <p:nvGrpSpPr>
          <p:cNvPr id="50" name="组合 58"/>
          <p:cNvGrpSpPr/>
          <p:nvPr/>
        </p:nvGrpSpPr>
        <p:grpSpPr bwMode="auto">
          <a:xfrm>
            <a:off x="941385" y="3545195"/>
            <a:ext cx="1584463" cy="504000"/>
            <a:chOff x="1775985" y="1490254"/>
            <a:chExt cx="2825209" cy="1007301"/>
          </a:xfrm>
          <a:solidFill>
            <a:schemeClr val="bg2">
              <a:lumMod val="75000"/>
            </a:schemeClr>
          </a:solidFill>
        </p:grpSpPr>
        <p:grpSp>
          <p:nvGrpSpPr>
            <p:cNvPr id="51" name="组合 57"/>
            <p:cNvGrpSpPr/>
            <p:nvPr/>
          </p:nvGrpSpPr>
          <p:grpSpPr bwMode="auto">
            <a:xfrm>
              <a:off x="1775985" y="1490254"/>
              <a:ext cx="2825209" cy="1007301"/>
              <a:chOff x="1823610" y="1461679"/>
              <a:chExt cx="2825209" cy="1007301"/>
            </a:xfrm>
            <a:grpFill/>
          </p:grpSpPr>
          <p:grpSp>
            <p:nvGrpSpPr>
              <p:cNvPr id="53" name="Group 67"/>
              <p:cNvGrpSpPr/>
              <p:nvPr/>
            </p:nvGrpSpPr>
            <p:grpSpPr bwMode="auto">
              <a:xfrm>
                <a:off x="1823610" y="1461679"/>
                <a:ext cx="2825209" cy="1007301"/>
                <a:chOff x="413" y="3391"/>
                <a:chExt cx="1581" cy="843"/>
              </a:xfrm>
              <a:grpFill/>
            </p:grpSpPr>
            <p:sp>
              <p:nvSpPr>
                <p:cNvPr id="55" name="AutoShape 68"/>
                <p:cNvSpPr>
                  <a:spLocks noChangeArrowheads="1"/>
                </p:cNvSpPr>
                <p:nvPr/>
              </p:nvSpPr>
              <p:spPr bwMode="auto">
                <a:xfrm>
                  <a:off x="812" y="3573"/>
                  <a:ext cx="1182" cy="500"/>
                </a:xfrm>
                <a:prstGeom prst="roundRect">
                  <a:avLst>
                    <a:gd name="adj" fmla="val 15278"/>
                  </a:avLst>
                </a:prstGeom>
                <a:grpFill/>
                <a:ln w="31750">
                  <a:solidFill>
                    <a:schemeClr val="accent5">
                      <a:lumMod val="40000"/>
                      <a:lumOff val="60000"/>
                    </a:schemeClr>
                  </a:solidFill>
                  <a:round/>
                </a:ln>
              </p:spPr>
              <p:txBody>
                <a:bodyPr wrap="none" anchor="ctr"/>
                <a:lstStyle/>
                <a:p>
                  <a:pPr>
                    <a:defRPr/>
                  </a:pPr>
                  <a:endParaRPr lang="zh-CN" altLang="en-US">
                    <a:latin typeface="Arial" panose="020B0604020202020204" pitchFamily="34" charset="0"/>
                  </a:endParaRPr>
                </a:p>
              </p:txBody>
            </p:sp>
            <p:graphicFrame>
              <p:nvGraphicFramePr>
                <p:cNvPr id="56" name="Object 69"/>
                <p:cNvGraphicFramePr>
                  <a:graphicFrameLocks noChangeAspect="1"/>
                </p:cNvGraphicFramePr>
                <p:nvPr/>
              </p:nvGraphicFramePr>
              <p:xfrm flipV="1">
                <a:off x="413" y="3391"/>
                <a:ext cx="509" cy="843"/>
              </p:xfrm>
              <a:graphic>
                <a:graphicData uri="http://schemas.openxmlformats.org/presentationml/2006/ole">
                  <mc:AlternateContent xmlns:mc="http://schemas.openxmlformats.org/markup-compatibility/2006">
                    <mc:Choice xmlns:v="urn:schemas-microsoft-com:vml" Requires="v">
                      <p:oleObj spid="_x0000_s8" name="Image" r:id="rId5" imgW="4000500" imgH="4000500" progId="">
                        <p:embed/>
                      </p:oleObj>
                    </mc:Choice>
                    <mc:Fallback>
                      <p:oleObj name="Image" r:id="rId5" imgW="4000500" imgH="4000500" progId="">
                        <p:embed/>
                        <p:pic>
                          <p:nvPicPr>
                            <p:cNvPr id="0" name="图片 18343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413" y="3391"/>
                              <a:ext cx="509" cy="843"/>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4" name="椭圆 55"/>
              <p:cNvSpPr>
                <a:spLocks noChangeArrowheads="1"/>
              </p:cNvSpPr>
              <p:nvPr/>
            </p:nvSpPr>
            <p:spPr bwMode="auto">
              <a:xfrm>
                <a:off x="1973127" y="1685128"/>
                <a:ext cx="540000" cy="626433"/>
              </a:xfrm>
              <a:prstGeom prst="ellipse">
                <a:avLst/>
              </a:prstGeom>
              <a:grpFill/>
              <a:ln w="9525" algn="ctr">
                <a:noFill/>
                <a:round/>
              </a:ln>
            </p:spPr>
            <p:txBody>
              <a:bodyPr anchor="ctr"/>
              <a:lstStyle/>
              <a:p>
                <a:pPr marL="342900" indent="-342900" algn="ctr">
                  <a:spcBef>
                    <a:spcPct val="20000"/>
                  </a:spcBef>
                </a:pPr>
                <a:r>
                  <a:rPr lang="en-US" altLang="zh-CN" sz="1400" b="1" dirty="0">
                    <a:latin typeface="微软雅黑" panose="020B0503020204020204" pitchFamily="34" charset="-122"/>
                    <a:ea typeface="微软雅黑" panose="020B0503020204020204" pitchFamily="34" charset="-122"/>
                  </a:rPr>
                  <a:t>4</a:t>
                </a:r>
                <a:endParaRPr lang="zh-CN" altLang="en-US" sz="1400" b="1" dirty="0">
                  <a:latin typeface="微软雅黑" panose="020B0503020204020204" pitchFamily="34" charset="-122"/>
                  <a:ea typeface="微软雅黑" panose="020B0503020204020204" pitchFamily="34" charset="-122"/>
                </a:endParaRPr>
              </a:p>
            </p:txBody>
          </p:sp>
        </p:grpSp>
        <p:sp>
          <p:nvSpPr>
            <p:cNvPr id="52" name="Rectangle 6"/>
            <p:cNvSpPr>
              <a:spLocks noChangeArrowheads="1"/>
            </p:cNvSpPr>
            <p:nvPr/>
          </p:nvSpPr>
          <p:spPr bwMode="auto">
            <a:xfrm>
              <a:off x="2631231" y="1786572"/>
              <a:ext cx="1969451" cy="514359"/>
            </a:xfrm>
            <a:prstGeom prst="rect">
              <a:avLst/>
            </a:prstGeom>
            <a:grpFill/>
            <a:ln w="9525" algn="ctr">
              <a:noFill/>
              <a:miter lim="800000"/>
            </a:ln>
          </p:spPr>
          <p:txBody>
            <a:bodyPr wrap="square">
              <a:spAutoFit/>
            </a:bodyPr>
            <a:lstStyle/>
            <a:p>
              <a:pPr defTabSz="861695">
                <a:spcBef>
                  <a:spcPts val="50"/>
                </a:spcBef>
              </a:pPr>
              <a:r>
                <a:rPr lang="zh-CN" altLang="en-US" sz="1400" dirty="0">
                  <a:latin typeface="微软雅黑" panose="020B0503020204020204" pitchFamily="34" charset="-122"/>
                  <a:ea typeface="微软雅黑" panose="020B0503020204020204" pitchFamily="34" charset="-122"/>
                </a:rPr>
                <a:t>对策</a:t>
              </a:r>
              <a:endParaRPr lang="zh-CN" altLang="en-US" sz="1400" dirty="0">
                <a:latin typeface="微软雅黑" panose="020B0503020204020204" pitchFamily="34" charset="-122"/>
                <a:ea typeface="微软雅黑" panose="020B0503020204020204" pitchFamily="34" charset="-122"/>
              </a:endParaRPr>
            </a:p>
          </p:txBody>
        </p:sp>
      </p:grpSp>
      <p:sp>
        <p:nvSpPr>
          <p:cNvPr id="57" name="下箭头 56"/>
          <p:cNvSpPr/>
          <p:nvPr/>
        </p:nvSpPr>
        <p:spPr bwMode="auto">
          <a:xfrm>
            <a:off x="3416408" y="3606537"/>
            <a:ext cx="360040" cy="331236"/>
          </a:xfrm>
          <a:prstGeom prst="down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8" name="下箭头 57"/>
          <p:cNvSpPr/>
          <p:nvPr/>
        </p:nvSpPr>
        <p:spPr bwMode="auto">
          <a:xfrm>
            <a:off x="6800784" y="3534529"/>
            <a:ext cx="360040" cy="331236"/>
          </a:xfrm>
          <a:prstGeom prst="down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59" name="圆角矩形 58"/>
          <p:cNvSpPr/>
          <p:nvPr/>
        </p:nvSpPr>
        <p:spPr bwMode="auto">
          <a:xfrm>
            <a:off x="1453044" y="4137762"/>
            <a:ext cx="1269033" cy="36004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据临边</a:t>
            </a:r>
            <a:r>
              <a:rPr kumimoji="0" lang="en-US" altLang="zh-CN"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1</a:t>
            </a: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米</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60" name="圆角矩形 59"/>
          <p:cNvSpPr/>
          <p:nvPr/>
        </p:nvSpPr>
        <p:spPr bwMode="auto">
          <a:xfrm>
            <a:off x="4091903" y="4110593"/>
            <a:ext cx="1460443" cy="699301"/>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0" dirty="0">
                <a:solidFill>
                  <a:schemeClr val="bg1"/>
                </a:solidFill>
                <a:latin typeface="Arial" panose="020B0604020202020204" pitchFamily="34" charset="0"/>
                <a:ea typeface="宋体" panose="02010600030101010101" pitchFamily="2" charset="-122"/>
              </a:rPr>
              <a:t>临边</a:t>
            </a:r>
            <a:r>
              <a:rPr lang="en-US" altLang="zh-CN" sz="1600" b="0" dirty="0">
                <a:solidFill>
                  <a:schemeClr val="bg1"/>
                </a:solidFill>
                <a:latin typeface="Arial" panose="020B0604020202020204" pitchFamily="34" charset="0"/>
                <a:ea typeface="宋体" panose="02010600030101010101" pitchFamily="2" charset="-122"/>
              </a:rPr>
              <a:t>5cm</a:t>
            </a:r>
            <a:r>
              <a:rPr lang="zh-CN" altLang="en-US" sz="1600" b="0" dirty="0">
                <a:solidFill>
                  <a:schemeClr val="bg1"/>
                </a:solidFill>
                <a:latin typeface="Arial" panose="020B0604020202020204" pitchFamily="34" charset="0"/>
                <a:ea typeface="宋体" panose="02010600030101010101" pitchFamily="2" charset="-122"/>
              </a:rPr>
              <a:t>高防护踢脚板</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61" name="圆角矩形 60"/>
          <p:cNvSpPr/>
          <p:nvPr/>
        </p:nvSpPr>
        <p:spPr bwMode="auto">
          <a:xfrm>
            <a:off x="5735867" y="4110593"/>
            <a:ext cx="1269033" cy="699301"/>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无关人员禁止入内</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62" name="圆角矩形 61"/>
          <p:cNvSpPr/>
          <p:nvPr/>
        </p:nvSpPr>
        <p:spPr bwMode="auto">
          <a:xfrm>
            <a:off x="7092280" y="4137762"/>
            <a:ext cx="1368151" cy="36004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佩戴安全帽</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sp>
        <p:nvSpPr>
          <p:cNvPr id="63" name="圆角矩形 62"/>
          <p:cNvSpPr/>
          <p:nvPr/>
        </p:nvSpPr>
        <p:spPr bwMode="auto">
          <a:xfrm>
            <a:off x="2781891" y="4110593"/>
            <a:ext cx="1269033" cy="699301"/>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整齐码放，不超高</a:t>
            </a:r>
            <a:endParaRPr kumimoji="0" lang="zh-CN" altLang="en-US" sz="1600" b="0"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p:txBody>
      </p:sp>
      <p:cxnSp>
        <p:nvCxnSpPr>
          <p:cNvPr id="64" name="直接箭头连接符 63"/>
          <p:cNvCxnSpPr/>
          <p:nvPr/>
        </p:nvCxnSpPr>
        <p:spPr bwMode="auto">
          <a:xfrm flipH="1">
            <a:off x="3707904" y="2310393"/>
            <a:ext cx="284568"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箭头连接符 65"/>
          <p:cNvCxnSpPr/>
          <p:nvPr/>
        </p:nvCxnSpPr>
        <p:spPr bwMode="auto">
          <a:xfrm flipH="1">
            <a:off x="2722077" y="2310393"/>
            <a:ext cx="1270395" cy="79847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箭头连接符 66"/>
          <p:cNvCxnSpPr/>
          <p:nvPr/>
        </p:nvCxnSpPr>
        <p:spPr bwMode="auto">
          <a:xfrm>
            <a:off x="3992472" y="2310393"/>
            <a:ext cx="651536"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箭头连接符 67"/>
          <p:cNvCxnSpPr/>
          <p:nvPr/>
        </p:nvCxnSpPr>
        <p:spPr bwMode="auto">
          <a:xfrm>
            <a:off x="6944800" y="2310393"/>
            <a:ext cx="702724"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箭头连接符 68"/>
          <p:cNvCxnSpPr/>
          <p:nvPr/>
        </p:nvCxnSpPr>
        <p:spPr bwMode="auto">
          <a:xfrm flipH="1">
            <a:off x="6500404" y="2310393"/>
            <a:ext cx="444396" cy="7920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左箭头 69"/>
          <p:cNvSpPr/>
          <p:nvPr/>
        </p:nvSpPr>
        <p:spPr bwMode="auto">
          <a:xfrm>
            <a:off x="4769063" y="1863751"/>
            <a:ext cx="634517" cy="288032"/>
          </a:xfrm>
          <a:prstGeom prst="leftArrow">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1" name="矩形 70"/>
          <p:cNvSpPr/>
          <p:nvPr/>
        </p:nvSpPr>
        <p:spPr>
          <a:xfrm>
            <a:off x="223970" y="627534"/>
            <a:ext cx="1704313"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先举个栗子：</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灯片编号占位符 8"/>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危险源辨识需要考虑的问题</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3172663"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需考虑的问题</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识别范围：</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 Box 5"/>
          <p:cNvSpPr txBox="1">
            <a:spLocks noChangeArrowheads="1"/>
          </p:cNvSpPr>
          <p:nvPr/>
        </p:nvSpPr>
        <p:spPr bwMode="auto">
          <a:xfrm>
            <a:off x="1547664" y="1512935"/>
            <a:ext cx="5760640" cy="3427508"/>
          </a:xfrm>
          <a:prstGeom prst="rect">
            <a:avLst/>
          </a:prstGeom>
          <a:noFill/>
          <a:ln w="28575">
            <a:solidFill>
              <a:schemeClr val="bg2">
                <a:lumMod val="50000"/>
              </a:schemeClr>
            </a:solidFill>
            <a:miter lim="800000"/>
          </a:ln>
        </p:spPr>
        <p:txBody>
          <a:bodyPr wrap="square" lIns="87279" tIns="43640" rIns="87279" bIns="43640">
            <a:spAutoFit/>
          </a:bodyPr>
          <a:lstStyle/>
          <a:p>
            <a:pPr defTabSz="873125">
              <a:lnSpc>
                <a:spcPct val="150000"/>
              </a:lnSpc>
              <a:spcBef>
                <a:spcPct val="50000"/>
              </a:spcBef>
            </a:pPr>
            <a:r>
              <a:rPr kumimoji="1" lang="en-US" altLang="zh-CN" sz="1400" b="1" dirty="0">
                <a:solidFill>
                  <a:srgbClr val="C00000"/>
                </a:solidFill>
                <a:latin typeface="+mn-ea"/>
                <a:ea typeface="+mn-ea"/>
                <a:cs typeface="楷体_GB2312"/>
              </a:rPr>
              <a:t>  </a:t>
            </a:r>
            <a:endParaRPr kumimoji="1" lang="en-US" altLang="zh-CN" sz="1400" b="1" dirty="0">
              <a:solidFill>
                <a:srgbClr val="C00000"/>
              </a:solidFill>
              <a:latin typeface="+mn-ea"/>
              <a:ea typeface="+mn-ea"/>
              <a:cs typeface="楷体_GB2312"/>
            </a:endParaRPr>
          </a:p>
          <a:p>
            <a:pPr marL="285750" indent="-285750" defTabSz="873125">
              <a:lnSpc>
                <a:spcPct val="150000"/>
              </a:lnSpc>
              <a:spcBef>
                <a:spcPct val="50000"/>
              </a:spcBef>
              <a:buFont typeface="Wingdings" panose="05000000000000000000" pitchFamily="2" charset="2"/>
              <a:buChar char="u"/>
            </a:pPr>
            <a:r>
              <a:rPr kumimoji="1" lang="zh-CN" altLang="en-US" sz="1400" b="1" dirty="0">
                <a:solidFill>
                  <a:srgbClr val="C00000"/>
                </a:solidFill>
                <a:latin typeface="+mn-ea"/>
                <a:ea typeface="+mn-ea"/>
                <a:cs typeface="楷体_GB2312"/>
              </a:rPr>
              <a:t>   厂址、厂区平面布局</a:t>
            </a:r>
            <a:endParaRPr kumimoji="1" lang="zh-CN" altLang="en-US" sz="1400" b="1" dirty="0">
              <a:solidFill>
                <a:srgbClr val="C00000"/>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r>
              <a:rPr kumimoji="1" lang="zh-CN" altLang="en-US" sz="1400" b="1" dirty="0">
                <a:solidFill>
                  <a:schemeClr val="accent5">
                    <a:lumMod val="50000"/>
                  </a:schemeClr>
                </a:solidFill>
                <a:latin typeface="+mn-ea"/>
                <a:ea typeface="+mn-ea"/>
                <a:cs typeface="楷体_GB2312"/>
              </a:rPr>
              <a:t>  建（构）筑物</a:t>
            </a:r>
            <a:endParaRPr kumimoji="1" lang="zh-CN" altLang="en-US" sz="1400" b="1" dirty="0">
              <a:solidFill>
                <a:schemeClr val="accent5">
                  <a:lumMod val="50000"/>
                </a:schemeClr>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r>
              <a:rPr kumimoji="1" lang="zh-CN" altLang="en-US" sz="1400" b="1" dirty="0">
                <a:solidFill>
                  <a:srgbClr val="C00000"/>
                </a:solidFill>
                <a:latin typeface="+mn-ea"/>
                <a:ea typeface="+mn-ea"/>
                <a:cs typeface="楷体_GB2312"/>
              </a:rPr>
              <a:t>  生产工艺过程   生产设备、装置</a:t>
            </a:r>
            <a:endParaRPr kumimoji="1" lang="zh-CN" altLang="en-US" sz="1400" b="1" dirty="0">
              <a:solidFill>
                <a:srgbClr val="C00000"/>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r>
              <a:rPr kumimoji="1" lang="zh-CN" altLang="en-US" sz="1400" b="1" dirty="0">
                <a:solidFill>
                  <a:schemeClr val="accent5">
                    <a:lumMod val="50000"/>
                  </a:schemeClr>
                </a:solidFill>
                <a:latin typeface="+mn-ea"/>
                <a:ea typeface="+mn-ea"/>
                <a:cs typeface="楷体_GB2312"/>
              </a:rPr>
              <a:t>  粉尘、毒物、噪声、振动、辐射、高温、低温等有害作业部位</a:t>
            </a:r>
            <a:endParaRPr kumimoji="1" lang="zh-CN" altLang="en-US" sz="1400" b="1" dirty="0">
              <a:solidFill>
                <a:schemeClr val="accent5">
                  <a:lumMod val="50000"/>
                </a:schemeClr>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r>
              <a:rPr kumimoji="1" lang="zh-CN" altLang="en-US" sz="1400" b="1" dirty="0">
                <a:solidFill>
                  <a:srgbClr val="C00000"/>
                </a:solidFill>
                <a:latin typeface="+mn-ea"/>
                <a:ea typeface="+mn-ea"/>
                <a:cs typeface="楷体_GB2312"/>
              </a:rPr>
              <a:t>  工时制度、女职工劳动保护、体力劳动强度</a:t>
            </a:r>
            <a:endParaRPr kumimoji="1" lang="zh-CN" altLang="en-US" sz="1400" b="1" dirty="0">
              <a:solidFill>
                <a:srgbClr val="C00000"/>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r>
              <a:rPr kumimoji="1" lang="zh-CN" altLang="en-US" sz="1400" b="1" dirty="0">
                <a:solidFill>
                  <a:schemeClr val="accent5">
                    <a:lumMod val="50000"/>
                  </a:schemeClr>
                </a:solidFill>
                <a:latin typeface="+mn-ea"/>
                <a:ea typeface="+mn-ea"/>
                <a:cs typeface="楷体_GB2312"/>
              </a:rPr>
              <a:t>  管理设施、事故应急抢救设施和辅助生产、生活卫生设施</a:t>
            </a:r>
            <a:endParaRPr kumimoji="1" lang="en-US" altLang="zh-CN" sz="1400" b="1" dirty="0">
              <a:solidFill>
                <a:schemeClr val="accent5">
                  <a:lumMod val="50000"/>
                </a:schemeClr>
              </a:solidFill>
              <a:latin typeface="+mn-ea"/>
              <a:ea typeface="+mn-ea"/>
              <a:cs typeface="楷体_GB2312"/>
            </a:endParaRPr>
          </a:p>
          <a:p>
            <a:pPr marL="342900" indent="-342900" defTabSz="873125">
              <a:lnSpc>
                <a:spcPct val="150000"/>
              </a:lnSpc>
              <a:spcBef>
                <a:spcPct val="50000"/>
              </a:spcBef>
              <a:buFont typeface="Wingdings" panose="05000000000000000000" pitchFamily="2" charset="2"/>
              <a:buChar char="u"/>
            </a:pPr>
            <a:endParaRPr kumimoji="1" lang="zh-CN" altLang="en-US" sz="1400" b="1" dirty="0">
              <a:solidFill>
                <a:schemeClr val="accent5">
                  <a:lumMod val="50000"/>
                </a:schemeClr>
              </a:solidFill>
              <a:latin typeface="+mn-ea"/>
              <a:ea typeface="+mn-ea"/>
              <a:cs typeface="楷体_GB231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危险源辨识需要考虑的问题</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3377848"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需考虑的问题</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识别关键点：</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 Box 5"/>
          <p:cNvSpPr txBox="1">
            <a:spLocks noChangeArrowheads="1"/>
          </p:cNvSpPr>
          <p:nvPr/>
        </p:nvSpPr>
        <p:spPr bwMode="auto">
          <a:xfrm>
            <a:off x="1043608" y="1563638"/>
            <a:ext cx="7272808" cy="2710389"/>
          </a:xfrm>
          <a:prstGeom prst="rect">
            <a:avLst/>
          </a:prstGeom>
          <a:noFill/>
          <a:ln w="28575">
            <a:solidFill>
              <a:schemeClr val="bg2">
                <a:lumMod val="50000"/>
              </a:schemeClr>
            </a:solidFill>
            <a:miter lim="800000"/>
          </a:ln>
        </p:spPr>
        <p:txBody>
          <a:bodyPr wrap="square" lIns="87279" tIns="43640" rIns="87279" bIns="43640">
            <a:spAutoFit/>
          </a:bodyPr>
          <a:lstStyle/>
          <a:p>
            <a:pPr defTabSz="873125">
              <a:lnSpc>
                <a:spcPct val="90000"/>
              </a:lnSpc>
              <a:spcBef>
                <a:spcPct val="50000"/>
              </a:spcBef>
            </a:pPr>
            <a:r>
              <a:rPr kumimoji="1" lang="en-US" altLang="zh-CN" sz="1400" b="1" dirty="0">
                <a:solidFill>
                  <a:schemeClr val="accent5">
                    <a:lumMod val="50000"/>
                  </a:schemeClr>
                </a:solidFill>
                <a:latin typeface="+mn-ea"/>
                <a:ea typeface="+mn-ea"/>
                <a:cs typeface="楷体_GB2312"/>
              </a:rPr>
              <a:t> </a:t>
            </a:r>
            <a:endParaRPr kumimoji="1" lang="en-US" altLang="zh-CN" sz="1400" b="1" dirty="0">
              <a:solidFill>
                <a:schemeClr val="accent5">
                  <a:lumMod val="50000"/>
                </a:schemeClr>
              </a:solidFill>
              <a:latin typeface="+mn-ea"/>
              <a:ea typeface="+mn-ea"/>
              <a:cs typeface="楷体_GB2312"/>
            </a:endParaRPr>
          </a:p>
          <a:p>
            <a:pPr marL="342900" indent="-342900" defTabSz="873125">
              <a:lnSpc>
                <a:spcPct val="90000"/>
              </a:lnSpc>
              <a:spcBef>
                <a:spcPts val="1200"/>
              </a:spcBef>
              <a:buFont typeface="Wingdings" panose="05000000000000000000" pitchFamily="2" charset="2"/>
              <a:buChar char="u"/>
            </a:pPr>
            <a:r>
              <a:rPr kumimoji="1" lang="zh-CN" altLang="en-US" sz="1400" dirty="0">
                <a:solidFill>
                  <a:schemeClr val="accent5">
                    <a:lumMod val="50000"/>
                  </a:schemeClr>
                </a:solidFill>
                <a:latin typeface="+mn-ea"/>
                <a:ea typeface="+mn-ea"/>
                <a:cs typeface="楷体_GB2312"/>
              </a:rPr>
              <a:t>所有活动中存在的危险源。包括工作过程中所有人员的活动、外来人员的活动；常规活动（如正常的工作活动等）、异常情况下的活动和紧急状况下的活动（如火灾等）</a:t>
            </a:r>
            <a:endParaRPr kumimoji="1" lang="zh-CN" altLang="en-US" sz="1400" dirty="0">
              <a:solidFill>
                <a:schemeClr val="accent5">
                  <a:lumMod val="50000"/>
                </a:schemeClr>
              </a:solidFill>
              <a:latin typeface="+mn-ea"/>
              <a:ea typeface="+mn-ea"/>
              <a:cs typeface="楷体_GB2312"/>
            </a:endParaRPr>
          </a:p>
          <a:p>
            <a:pPr marL="342900" indent="-342900" defTabSz="873125">
              <a:lnSpc>
                <a:spcPct val="90000"/>
              </a:lnSpc>
              <a:spcBef>
                <a:spcPts val="1200"/>
              </a:spcBef>
              <a:buFont typeface="Wingdings" panose="05000000000000000000" pitchFamily="2" charset="2"/>
              <a:buChar char="u"/>
            </a:pPr>
            <a:r>
              <a:rPr kumimoji="1" lang="zh-CN" altLang="en-US" sz="1400" dirty="0">
                <a:solidFill>
                  <a:srgbClr val="C00000"/>
                </a:solidFill>
                <a:latin typeface="+mn-ea"/>
                <a:ea typeface="+mn-ea"/>
                <a:cs typeface="楷体_GB2312"/>
              </a:rPr>
              <a:t>有工作场所的设施设备（包括外部提供的）中存在危险源，如建筑物、车辆等</a:t>
            </a:r>
            <a:endParaRPr kumimoji="1" lang="zh-CN" altLang="en-US" sz="1400" dirty="0">
              <a:solidFill>
                <a:srgbClr val="C00000"/>
              </a:solidFill>
              <a:latin typeface="+mn-ea"/>
              <a:ea typeface="+mn-ea"/>
              <a:cs typeface="楷体_GB2312"/>
            </a:endParaRPr>
          </a:p>
          <a:p>
            <a:pPr marL="342900" indent="-342900" defTabSz="873125">
              <a:lnSpc>
                <a:spcPct val="90000"/>
              </a:lnSpc>
              <a:spcBef>
                <a:spcPts val="1200"/>
              </a:spcBef>
              <a:buFont typeface="Wingdings" panose="05000000000000000000" pitchFamily="2" charset="2"/>
              <a:buChar char="u"/>
            </a:pPr>
            <a:r>
              <a:rPr kumimoji="1" lang="zh-CN" altLang="en-US" sz="1400" dirty="0">
                <a:solidFill>
                  <a:schemeClr val="accent5">
                    <a:lumMod val="50000"/>
                  </a:schemeClr>
                </a:solidFill>
                <a:latin typeface="+mn-ea"/>
                <a:ea typeface="+mn-ea"/>
                <a:cs typeface="楷体_GB2312"/>
              </a:rPr>
              <a:t>有采购、使用、储存、报废的物资（包括外部提供的）中存在危险源，如食品、办公用品、生活物品等</a:t>
            </a:r>
            <a:endParaRPr kumimoji="1" lang="zh-CN" altLang="en-US" sz="1400" dirty="0">
              <a:solidFill>
                <a:schemeClr val="accent5">
                  <a:lumMod val="50000"/>
                </a:schemeClr>
              </a:solidFill>
              <a:latin typeface="+mn-ea"/>
              <a:ea typeface="+mn-ea"/>
              <a:cs typeface="楷体_GB2312"/>
            </a:endParaRPr>
          </a:p>
          <a:p>
            <a:pPr marL="342900" indent="-342900" defTabSz="873125">
              <a:lnSpc>
                <a:spcPct val="90000"/>
              </a:lnSpc>
              <a:spcBef>
                <a:spcPts val="1200"/>
              </a:spcBef>
              <a:buFont typeface="Wingdings" panose="05000000000000000000" pitchFamily="2" charset="2"/>
              <a:buChar char="u"/>
            </a:pPr>
            <a:r>
              <a:rPr kumimoji="1" lang="zh-CN" altLang="en-US" sz="1400" dirty="0">
                <a:solidFill>
                  <a:srgbClr val="C00000"/>
                </a:solidFill>
                <a:latin typeface="+mn-ea"/>
                <a:ea typeface="+mn-ea"/>
                <a:cs typeface="楷体_GB2312"/>
              </a:rPr>
              <a:t>各种工作环境因素带来的影响，如高温、低温、照明等</a:t>
            </a:r>
            <a:endParaRPr kumimoji="1" lang="zh-CN" altLang="en-US" sz="1400" dirty="0">
              <a:solidFill>
                <a:srgbClr val="C00000"/>
              </a:solidFill>
              <a:latin typeface="+mn-ea"/>
              <a:ea typeface="+mn-ea"/>
              <a:cs typeface="楷体_GB2312"/>
            </a:endParaRPr>
          </a:p>
          <a:p>
            <a:pPr marL="342900" indent="-342900" defTabSz="873125">
              <a:lnSpc>
                <a:spcPct val="90000"/>
              </a:lnSpc>
              <a:spcBef>
                <a:spcPts val="1200"/>
              </a:spcBef>
              <a:buFont typeface="Wingdings" panose="05000000000000000000" pitchFamily="2" charset="2"/>
              <a:buChar char="u"/>
            </a:pPr>
            <a:r>
              <a:rPr kumimoji="1" lang="zh-CN" altLang="en-US" sz="1400" dirty="0">
                <a:solidFill>
                  <a:schemeClr val="accent5">
                    <a:lumMod val="50000"/>
                  </a:schemeClr>
                </a:solidFill>
                <a:latin typeface="+mn-ea"/>
                <a:ea typeface="+mn-ea"/>
                <a:cs typeface="楷体_GB2312"/>
              </a:rPr>
              <a:t>识别危险源时要考虑六种典型危害和三种状态</a:t>
            </a:r>
            <a:endParaRPr kumimoji="1" lang="zh-CN" altLang="en-US" sz="1400" dirty="0">
              <a:solidFill>
                <a:schemeClr val="accent5">
                  <a:lumMod val="50000"/>
                </a:schemeClr>
              </a:solidFill>
              <a:latin typeface="+mn-ea"/>
              <a:ea typeface="+mn-ea"/>
              <a:cs typeface="楷体_GB2312"/>
            </a:endParaRPr>
          </a:p>
          <a:p>
            <a:pPr defTabSz="873125">
              <a:lnSpc>
                <a:spcPct val="90000"/>
              </a:lnSpc>
              <a:spcBef>
                <a:spcPct val="50000"/>
              </a:spcBef>
            </a:pPr>
            <a:endParaRPr kumimoji="1" lang="zh-CN" altLang="en-US" sz="1400" b="1" dirty="0">
              <a:solidFill>
                <a:schemeClr val="accent5">
                  <a:lumMod val="50000"/>
                </a:schemeClr>
              </a:solidFill>
              <a:latin typeface="+mn-ea"/>
              <a:ea typeface="+mn-ea"/>
              <a:cs typeface="楷体_GB231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36096" y="1779662"/>
            <a:ext cx="3665888" cy="2952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1520" y="1779662"/>
            <a:ext cx="4986554" cy="2952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危险源辨识需要考虑的问题</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3377848"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需考虑的问题</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识别关键点：</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323528" y="1450181"/>
            <a:ext cx="4968552" cy="3200876"/>
          </a:xfrm>
          <a:prstGeom prst="rect">
            <a:avLst/>
          </a:prstGeom>
        </p:spPr>
        <p:txBody>
          <a:bodyPr wrap="square">
            <a:spAutoFit/>
          </a:bodyPr>
          <a:lstStyle/>
          <a:p>
            <a:pPr marL="285750" indent="-285750" algn="ctr" defTabSz="0">
              <a:buFont typeface="Wingdings" panose="05000000000000000000" pitchFamily="2" charset="2"/>
              <a:buChar char="u"/>
              <a:tabLst>
                <a:tab pos="333375" algn="l"/>
              </a:tabLst>
            </a:pPr>
            <a:r>
              <a:rPr lang="zh-CN" altLang="en-US" sz="1600" dirty="0">
                <a:solidFill>
                  <a:srgbClr val="C00000"/>
                </a:solidFill>
                <a:latin typeface="+mn-ea"/>
                <a:ea typeface="+mn-ea"/>
              </a:rPr>
              <a:t>六种典型危害</a:t>
            </a:r>
            <a:endParaRPr lang="en-US" altLang="zh-CN" sz="1600" dirty="0">
              <a:solidFill>
                <a:srgbClr val="C00000"/>
              </a:solidFill>
              <a:latin typeface="+mn-ea"/>
              <a:ea typeface="+mn-ea"/>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化学伤害：</a:t>
            </a:r>
            <a:r>
              <a:rPr kumimoji="1" lang="zh-CN" altLang="en-US" sz="1400" b="0" dirty="0">
                <a:solidFill>
                  <a:schemeClr val="bg2">
                    <a:lumMod val="25000"/>
                  </a:schemeClr>
                </a:solidFill>
                <a:latin typeface="+mn-ea"/>
                <a:ea typeface="+mn-ea"/>
                <a:cs typeface="楷体_GB2312"/>
              </a:rPr>
              <a:t>各种有毒有害化学品的挥发、泄漏所造成的人员伤害、火灾等；</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物理危害：</a:t>
            </a:r>
            <a:r>
              <a:rPr kumimoji="1" lang="zh-CN" altLang="en-US" sz="1400" b="0" dirty="0">
                <a:solidFill>
                  <a:schemeClr val="bg2">
                    <a:lumMod val="25000"/>
                  </a:schemeClr>
                </a:solidFill>
                <a:latin typeface="+mn-ea"/>
                <a:ea typeface="+mn-ea"/>
                <a:cs typeface="楷体_GB2312"/>
              </a:rPr>
              <a:t>造成人体辐射损伤、冻伤、烧伤、中毒等；</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机械危害：</a:t>
            </a:r>
            <a:r>
              <a:rPr kumimoji="1" lang="zh-CN" altLang="en-US" sz="1400" b="0" dirty="0">
                <a:solidFill>
                  <a:schemeClr val="bg2">
                    <a:lumMod val="25000"/>
                  </a:schemeClr>
                </a:solidFill>
                <a:latin typeface="+mn-ea"/>
                <a:ea typeface="+mn-ea"/>
                <a:cs typeface="楷体_GB2312"/>
              </a:rPr>
              <a:t>造成人体砸伤、压伤、倒塌压埋伤、割伤、刺伤、擦伤、扭伤、冲击伤、切断伤等；</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电器危害：</a:t>
            </a:r>
            <a:r>
              <a:rPr kumimoji="1" lang="zh-CN" altLang="en-US" sz="1400" b="0" dirty="0">
                <a:solidFill>
                  <a:schemeClr val="bg2">
                    <a:lumMod val="25000"/>
                  </a:schemeClr>
                </a:solidFill>
                <a:latin typeface="+mn-ea"/>
                <a:ea typeface="+mn-ea"/>
                <a:cs typeface="楷体_GB2312"/>
              </a:rPr>
              <a:t>设备设施安全装置缺乏或损坏造成的火灾、人员触电、设备损害等；</a:t>
            </a:r>
            <a:endParaRPr kumimoji="1" lang="en-US" altLang="zh-CN"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pPr>
            <a:r>
              <a:rPr kumimoji="1" lang="zh-CN" altLang="en-US" sz="1400" dirty="0">
                <a:solidFill>
                  <a:schemeClr val="bg2">
                    <a:lumMod val="25000"/>
                  </a:schemeClr>
                </a:solidFill>
                <a:latin typeface="+mn-ea"/>
                <a:ea typeface="+mn-ea"/>
                <a:cs typeface="楷体_GB2312"/>
              </a:rPr>
              <a:t>人体工程危害：</a:t>
            </a:r>
            <a:r>
              <a:rPr kumimoji="1" lang="zh-CN" altLang="en-US" sz="1400" b="0" dirty="0">
                <a:solidFill>
                  <a:schemeClr val="bg2">
                    <a:lumMod val="25000"/>
                  </a:schemeClr>
                </a:solidFill>
                <a:latin typeface="+mn-ea"/>
                <a:ea typeface="+mn-ea"/>
                <a:cs typeface="楷体_GB2312"/>
              </a:rPr>
              <a:t>不适宜的作业方式、作息时间、作业环境等引起的人体过度疲劳危害；</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pPr>
            <a:r>
              <a:rPr kumimoji="1" lang="zh-CN" altLang="en-US" sz="1400" dirty="0">
                <a:solidFill>
                  <a:schemeClr val="bg2">
                    <a:lumMod val="25000"/>
                  </a:schemeClr>
                </a:solidFill>
                <a:latin typeface="+mn-ea"/>
                <a:ea typeface="+mn-ea"/>
                <a:cs typeface="楷体_GB2312"/>
              </a:rPr>
              <a:t>生物危害：</a:t>
            </a:r>
            <a:r>
              <a:rPr kumimoji="1" lang="zh-CN" altLang="en-US" sz="1400" b="0" dirty="0">
                <a:solidFill>
                  <a:schemeClr val="bg2">
                    <a:lumMod val="25000"/>
                  </a:schemeClr>
                </a:solidFill>
                <a:latin typeface="+mn-ea"/>
                <a:ea typeface="+mn-ea"/>
                <a:cs typeface="楷体_GB2312"/>
              </a:rPr>
              <a:t>病毒、有害细菌、真菌等造成的发病感染。</a:t>
            </a:r>
            <a:endParaRPr kumimoji="1" lang="zh-CN" altLang="en-US" sz="1400" b="0" dirty="0">
              <a:solidFill>
                <a:schemeClr val="bg2">
                  <a:lumMod val="25000"/>
                </a:schemeClr>
              </a:solidFill>
              <a:latin typeface="+mn-ea"/>
              <a:ea typeface="+mn-ea"/>
              <a:cs typeface="楷体_GB2312"/>
            </a:endParaRPr>
          </a:p>
        </p:txBody>
      </p:sp>
      <p:sp>
        <p:nvSpPr>
          <p:cNvPr id="9" name="矩形 8"/>
          <p:cNvSpPr/>
          <p:nvPr/>
        </p:nvSpPr>
        <p:spPr>
          <a:xfrm>
            <a:off x="5508104" y="1419622"/>
            <a:ext cx="3312368" cy="2597634"/>
          </a:xfrm>
          <a:prstGeom prst="rect">
            <a:avLst/>
          </a:prstGeom>
        </p:spPr>
        <p:txBody>
          <a:bodyPr wrap="square">
            <a:spAutoFit/>
          </a:bodyPr>
          <a:lstStyle/>
          <a:p>
            <a:pPr marL="285750" indent="-285750" algn="ctr" defTabSz="0">
              <a:buFont typeface="Wingdings" panose="05000000000000000000" pitchFamily="2" charset="2"/>
              <a:buChar char="u"/>
              <a:tabLst>
                <a:tab pos="333375" algn="l"/>
              </a:tabLst>
            </a:pPr>
            <a:r>
              <a:rPr lang="zh-CN" altLang="en-US" sz="1600" dirty="0">
                <a:solidFill>
                  <a:srgbClr val="C00000"/>
                </a:solidFill>
                <a:latin typeface="+mn-ea"/>
                <a:ea typeface="+mn-ea"/>
              </a:rPr>
              <a:t>三种状态</a:t>
            </a:r>
            <a:endParaRPr lang="en-US" altLang="zh-CN" sz="1600" dirty="0">
              <a:solidFill>
                <a:srgbClr val="C00000"/>
              </a:solidFill>
              <a:latin typeface="+mn-ea"/>
              <a:ea typeface="+mn-ea"/>
            </a:endParaRPr>
          </a:p>
          <a:p>
            <a:pPr marL="285750" indent="-285750" algn="ctr" defTabSz="0">
              <a:buFont typeface="Wingdings" panose="05000000000000000000" pitchFamily="2" charset="2"/>
              <a:buChar char="u"/>
              <a:tabLst>
                <a:tab pos="333375" algn="l"/>
              </a:tabLst>
            </a:pPr>
            <a:endParaRPr lang="en-US" altLang="zh-CN" sz="1600" dirty="0">
              <a:solidFill>
                <a:srgbClr val="C00000"/>
              </a:solidFill>
              <a:latin typeface="+mn-ea"/>
              <a:ea typeface="+mn-ea"/>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正常情况：</a:t>
            </a:r>
            <a:r>
              <a:rPr kumimoji="1" lang="zh-CN" altLang="en-US" sz="1400" b="0" dirty="0">
                <a:solidFill>
                  <a:schemeClr val="bg2">
                    <a:lumMod val="25000"/>
                  </a:schemeClr>
                </a:solidFill>
                <a:latin typeface="+mn-ea"/>
                <a:ea typeface="+mn-ea"/>
                <a:cs typeface="楷体_GB2312"/>
              </a:rPr>
              <a:t>作业活动或设备等按其工作任务连续长时间进行工作的状态；</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异常情况：</a:t>
            </a:r>
            <a:r>
              <a:rPr kumimoji="1" lang="zh-CN" altLang="en-US" sz="1400" b="0" dirty="0">
                <a:solidFill>
                  <a:schemeClr val="bg2">
                    <a:lumMod val="25000"/>
                  </a:schemeClr>
                </a:solidFill>
                <a:latin typeface="+mn-ea"/>
                <a:ea typeface="+mn-ea"/>
                <a:cs typeface="楷体_GB2312"/>
              </a:rPr>
              <a:t>作业活动或设备等周期性或临时性进行工作的状态，如设备的开启、停止、检修等状态；</a:t>
            </a:r>
            <a:endParaRPr kumimoji="1" lang="zh-CN" altLang="en-US" sz="1400" b="0" dirty="0">
              <a:solidFill>
                <a:schemeClr val="bg2">
                  <a:lumMod val="25000"/>
                </a:schemeClr>
              </a:solidFill>
              <a:latin typeface="+mn-ea"/>
              <a:ea typeface="+mn-ea"/>
              <a:cs typeface="楷体_GB2312"/>
            </a:endParaRPr>
          </a:p>
          <a:p>
            <a:pPr marL="342900" indent="-342900" defTabSz="873125">
              <a:lnSpc>
                <a:spcPct val="90000"/>
              </a:lnSpc>
              <a:spcBef>
                <a:spcPts val="1200"/>
              </a:spcBef>
              <a:buFont typeface="+mj-lt"/>
              <a:buAutoNum type="alphaUcPeriod"/>
              <a:tabLst>
                <a:tab pos="333375" algn="l"/>
              </a:tabLst>
            </a:pPr>
            <a:r>
              <a:rPr kumimoji="1" lang="zh-CN" altLang="en-US" sz="1400" dirty="0">
                <a:solidFill>
                  <a:schemeClr val="bg2">
                    <a:lumMod val="25000"/>
                  </a:schemeClr>
                </a:solidFill>
                <a:latin typeface="+mn-ea"/>
                <a:ea typeface="+mn-ea"/>
                <a:cs typeface="楷体_GB2312"/>
              </a:rPr>
              <a:t>紧急情况：</a:t>
            </a:r>
            <a:r>
              <a:rPr kumimoji="1" lang="zh-CN" altLang="en-US" sz="1400" b="0" dirty="0">
                <a:solidFill>
                  <a:schemeClr val="bg2">
                    <a:lumMod val="25000"/>
                  </a:schemeClr>
                </a:solidFill>
                <a:latin typeface="+mn-ea"/>
                <a:ea typeface="+mn-ea"/>
                <a:cs typeface="楷体_GB2312"/>
              </a:rPr>
              <a:t>发生火灾、水灾、交通事故等状态。</a:t>
            </a:r>
            <a:endParaRPr kumimoji="1" lang="zh-CN" altLang="en-US" sz="1400" b="0" dirty="0">
              <a:solidFill>
                <a:schemeClr val="bg2">
                  <a:lumMod val="25000"/>
                </a:schemeClr>
              </a:solidFill>
              <a:latin typeface="+mn-ea"/>
              <a:ea typeface="+mn-ea"/>
              <a:cs typeface="楷体_GB2312"/>
            </a:endParaRPr>
          </a:p>
        </p:txBody>
      </p:sp>
      <p:sp>
        <p:nvSpPr>
          <p:cNvPr id="4" name="灯片编号占位符 3"/>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危险源辨识需要考虑的问题</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771550"/>
            <a:ext cx="2762295"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需考虑的问题</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判断：</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TextBox 11"/>
          <p:cNvSpPr txBox="1"/>
          <p:nvPr/>
        </p:nvSpPr>
        <p:spPr>
          <a:xfrm>
            <a:off x="539552" y="1491630"/>
            <a:ext cx="8064896" cy="764422"/>
          </a:xfrm>
          <a:prstGeom prst="rect">
            <a:avLst/>
          </a:prstGeom>
          <a:noFill/>
        </p:spPr>
        <p:txBody>
          <a:bodyPr wrap="square" lIns="68562" tIns="34281" rIns="68562" bIns="34281">
            <a:spAutoFit/>
          </a:bodyPr>
          <a:lstStyle/>
          <a:p>
            <a:pPr marL="285750" indent="-285750">
              <a:lnSpc>
                <a:spcPct val="150000"/>
              </a:lnSpc>
              <a:buFont typeface="Wingdings" panose="05000000000000000000" pitchFamily="2" charset="2"/>
              <a:buChar char="u"/>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不是所有危险源都是通用的，都是一成不变的，同样的问题在不同的环境下，可能会发生质的改变。</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11560" y="2571750"/>
            <a:ext cx="4572000" cy="2092881"/>
          </a:xfrm>
          <a:prstGeom prst="rect">
            <a:avLst/>
          </a:prstGeom>
        </p:spPr>
        <p:txBody>
          <a:bodyPr>
            <a:spAutoFit/>
          </a:bodyPr>
          <a:lstStyle/>
          <a:p>
            <a:pPr marL="285750" indent="-285750">
              <a:buFont typeface="Wingdings" panose="05000000000000000000" pitchFamily="2" charset="2"/>
              <a:buChar char="Ø"/>
            </a:pPr>
            <a:r>
              <a:rPr lang="zh-CN" altLang="en-US" dirty="0">
                <a:solidFill>
                  <a:srgbClr val="C00000"/>
                </a:solidFill>
                <a:latin typeface="华文楷体" pitchFamily="2" charset="-122"/>
                <a:ea typeface="华文楷体" pitchFamily="2" charset="-122"/>
              </a:rPr>
              <a:t>分享一则故事：</a:t>
            </a:r>
            <a:endParaRPr lang="en-US" altLang="zh-CN" dirty="0">
              <a:solidFill>
                <a:srgbClr val="C00000"/>
              </a:solidFill>
              <a:latin typeface="华文楷体" pitchFamily="2" charset="-122"/>
              <a:ea typeface="华文楷体" pitchFamily="2" charset="-122"/>
            </a:endParaRPr>
          </a:p>
          <a:p>
            <a:r>
              <a:rPr lang="zh-CN" altLang="en-US" sz="1600" dirty="0">
                <a:latin typeface="华文楷体" pitchFamily="2" charset="-122"/>
                <a:ea typeface="华文楷体" pitchFamily="2" charset="-122"/>
              </a:rPr>
              <a:t>诺曼底登陆时，美军101空降师副师长唐·普拉特准将乘坐的是滑翔机。起飞前，有人自作聪明，在副师长的座位下，装上厚厚的钢板，用来防弹。由于滑翔机自身没有动力，与牵引的运输机脱钩后，必须保持平衡滑翔降落，沉重的钢板却让滑翔机头重脚轻，一头扎向地面，普拉特准将成为美军在当天阵亡的唯一将领。</a:t>
            </a:r>
            <a:endParaRPr lang="zh-CN" altLang="en-US" sz="1600" dirty="0"/>
          </a:p>
        </p:txBody>
      </p:sp>
      <p:pic>
        <p:nvPicPr>
          <p:cNvPr id="1843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4727"/>
          <a:stretch>
            <a:fillRect/>
          </a:stretch>
        </p:blipFill>
        <p:spPr bwMode="auto">
          <a:xfrm>
            <a:off x="5508104" y="2571750"/>
            <a:ext cx="2947988" cy="220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55776" y="3219822"/>
            <a:ext cx="38880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599676" y="1203598"/>
            <a:ext cx="1800200" cy="18002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Microsoft JhengHei UI Light" panose="020B0304030504040204" pitchFamily="34" charset="-120"/>
                <a:ea typeface="Microsoft JhengHei UI Light" panose="020B0304030504040204" pitchFamily="34" charset="-120"/>
              </a:rPr>
              <a:t>03</a:t>
            </a:r>
            <a:endParaRPr lang="zh-CN" altLang="en-US" sz="6000" dirty="0">
              <a:latin typeface="Microsoft JhengHei UI Light" panose="020B0304030504040204" pitchFamily="34" charset="-120"/>
              <a:ea typeface="Microsoft JhengHei UI Light" panose="020B0304030504040204" pitchFamily="34" charset="-120"/>
            </a:endParaRPr>
          </a:p>
        </p:txBody>
      </p:sp>
      <p:sp>
        <p:nvSpPr>
          <p:cNvPr id="5" name="矩形 4"/>
          <p:cNvSpPr/>
          <p:nvPr/>
        </p:nvSpPr>
        <p:spPr>
          <a:xfrm>
            <a:off x="3916210" y="3219822"/>
            <a:ext cx="1210588" cy="615040"/>
          </a:xfrm>
          <a:prstGeom prst="rect">
            <a:avLst/>
          </a:prstGeom>
        </p:spPr>
        <p:txBody>
          <a:bodyPr wrap="none">
            <a:spAutoFit/>
          </a:bodyPr>
          <a:lstStyle/>
          <a:p>
            <a:pPr>
              <a:lnSpc>
                <a:spcPct val="200000"/>
              </a:lnSpc>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风险评估</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风险评价方法</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2730235"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作业条件危险性评价法：</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TextBox 11"/>
          <p:cNvSpPr txBox="1"/>
          <p:nvPr/>
        </p:nvSpPr>
        <p:spPr>
          <a:xfrm>
            <a:off x="539552" y="1491630"/>
            <a:ext cx="7200800" cy="438563"/>
          </a:xfrm>
          <a:prstGeom prst="rect">
            <a:avLst/>
          </a:prstGeom>
          <a:noFill/>
        </p:spPr>
        <p:txBody>
          <a:bodyPr wrap="square" lIns="68562" tIns="34281" rIns="68562" bIns="34281">
            <a:spAutoFit/>
          </a:bodyPr>
          <a:lstStyle/>
          <a:p>
            <a:pP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作业条件危险性评价法，是一种定量计算每一种危险源所带来的风险的方法。</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49821" y="2208677"/>
            <a:ext cx="7200800" cy="2100557"/>
          </a:xfrm>
          <a:prstGeom prst="rect">
            <a:avLst/>
          </a:prstGeom>
          <a:noFill/>
        </p:spPr>
        <p:txBody>
          <a:bodyPr wrap="square" lIns="68562" tIns="34281" rIns="68562" bIns="34281">
            <a:spAutoFit/>
          </a:bodyPr>
          <a:lstStyle/>
          <a:p>
            <a:pPr>
              <a:lnSpc>
                <a:spcPct val="150000"/>
              </a:lnSpc>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计算公式：</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2">
                    <a:lumMod val="25000"/>
                  </a:schemeClr>
                </a:solidFill>
                <a:latin typeface="微软雅黑" panose="020B0503020204020204" pitchFamily="34" charset="-122"/>
                <a:ea typeface="微软雅黑" panose="020B0503020204020204" pitchFamily="34" charset="-122"/>
              </a:rPr>
              <a:t>                                                     D=L*E*C</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bg2">
                    <a:lumMod val="25000"/>
                  </a:schemeClr>
                </a:solidFill>
                <a:latin typeface="楷体" panose="02010609060101010101" pitchFamily="49" charset="-122"/>
                <a:ea typeface="楷体" panose="02010609060101010101" pitchFamily="49" charset="-122"/>
              </a:rPr>
              <a:t>     其中：“</a:t>
            </a:r>
            <a:r>
              <a:rPr lang="en-US" altLang="zh-CN" sz="1400" dirty="0">
                <a:solidFill>
                  <a:schemeClr val="bg2">
                    <a:lumMod val="25000"/>
                  </a:schemeClr>
                </a:solidFill>
                <a:latin typeface="楷体" panose="02010609060101010101" pitchFamily="49" charset="-122"/>
                <a:ea typeface="楷体" panose="02010609060101010101" pitchFamily="49" charset="-122"/>
              </a:rPr>
              <a:t>D</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代表“风险值”</a:t>
            </a:r>
            <a:endParaRPr lang="en-US" altLang="zh-CN" sz="1400" dirty="0">
              <a:solidFill>
                <a:schemeClr val="bg2">
                  <a:lumMod val="25000"/>
                </a:schemeClr>
              </a:solidFill>
              <a:latin typeface="楷体" panose="02010609060101010101" pitchFamily="49" charset="-122"/>
              <a:ea typeface="楷体" panose="02010609060101010101" pitchFamily="49" charset="-122"/>
            </a:endParaRPr>
          </a:p>
          <a:p>
            <a:pPr>
              <a:lnSpc>
                <a:spcPct val="150000"/>
              </a:lnSpc>
            </a:pP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L</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代表“发生事故的可能性”（</a:t>
            </a:r>
            <a:r>
              <a:rPr lang="en-US" altLang="zh-CN" sz="1400" dirty="0">
                <a:solidFill>
                  <a:schemeClr val="bg2">
                    <a:lumMod val="25000"/>
                  </a:schemeClr>
                </a:solidFill>
                <a:latin typeface="楷体" panose="02010609060101010101" pitchFamily="49" charset="-122"/>
                <a:ea typeface="楷体" panose="02010609060101010101" pitchFamily="49" charset="-122"/>
              </a:rPr>
              <a:t>0.1</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L</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10</a:t>
            </a:r>
            <a:r>
              <a:rPr lang="zh-CN" altLang="en-US" sz="1400" dirty="0">
                <a:solidFill>
                  <a:schemeClr val="bg2">
                    <a:lumMod val="25000"/>
                  </a:schemeClr>
                </a:solidFill>
                <a:latin typeface="楷体" panose="02010609060101010101" pitchFamily="49" charset="-122"/>
                <a:ea typeface="楷体" panose="02010609060101010101" pitchFamily="49" charset="-122"/>
              </a:rPr>
              <a:t>）</a:t>
            </a:r>
            <a:endParaRPr lang="zh-CN" altLang="en-US" sz="1400" dirty="0">
              <a:solidFill>
                <a:schemeClr val="bg2">
                  <a:lumMod val="25000"/>
                </a:schemeClr>
              </a:solidFill>
              <a:latin typeface="楷体" panose="02010609060101010101" pitchFamily="49" charset="-122"/>
              <a:ea typeface="楷体" panose="02010609060101010101" pitchFamily="49" charset="-122"/>
            </a:endParaRPr>
          </a:p>
          <a:p>
            <a:pPr>
              <a:lnSpc>
                <a:spcPct val="150000"/>
              </a:lnSpc>
            </a:pP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E</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代表“暴露在危险环境的频繁程度” （</a:t>
            </a:r>
            <a:r>
              <a:rPr lang="en-US" altLang="zh-CN" sz="1400" dirty="0">
                <a:solidFill>
                  <a:schemeClr val="bg2">
                    <a:lumMod val="25000"/>
                  </a:schemeClr>
                </a:solidFill>
                <a:latin typeface="楷体" panose="02010609060101010101" pitchFamily="49" charset="-122"/>
                <a:ea typeface="楷体" panose="02010609060101010101" pitchFamily="49" charset="-122"/>
              </a:rPr>
              <a:t>0.5</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E</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10</a:t>
            </a:r>
            <a:r>
              <a:rPr lang="zh-CN" altLang="en-US" sz="1400" dirty="0">
                <a:solidFill>
                  <a:schemeClr val="bg2">
                    <a:lumMod val="25000"/>
                  </a:schemeClr>
                </a:solidFill>
                <a:latin typeface="楷体" panose="02010609060101010101" pitchFamily="49" charset="-122"/>
                <a:ea typeface="楷体" panose="02010609060101010101" pitchFamily="49" charset="-122"/>
              </a:rPr>
              <a:t>）</a:t>
            </a:r>
            <a:endParaRPr lang="zh-CN" altLang="en-US" sz="1400" dirty="0">
              <a:solidFill>
                <a:schemeClr val="bg2">
                  <a:lumMod val="25000"/>
                </a:schemeClr>
              </a:solidFill>
              <a:latin typeface="楷体" panose="02010609060101010101" pitchFamily="49" charset="-122"/>
              <a:ea typeface="楷体" panose="02010609060101010101" pitchFamily="49" charset="-122"/>
            </a:endParaRPr>
          </a:p>
          <a:p>
            <a:pPr>
              <a:lnSpc>
                <a:spcPct val="150000"/>
              </a:lnSpc>
            </a:pP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C</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 </a:t>
            </a:r>
            <a:r>
              <a:rPr lang="zh-CN" altLang="en-US" sz="1400" dirty="0">
                <a:solidFill>
                  <a:schemeClr val="bg2">
                    <a:lumMod val="25000"/>
                  </a:schemeClr>
                </a:solidFill>
                <a:latin typeface="楷体" panose="02010609060101010101" pitchFamily="49" charset="-122"/>
                <a:ea typeface="楷体" panose="02010609060101010101" pitchFamily="49" charset="-122"/>
              </a:rPr>
              <a:t>代表“发生事故产生的后果” （</a:t>
            </a:r>
            <a:r>
              <a:rPr lang="en-US" altLang="zh-CN" sz="1400" dirty="0">
                <a:solidFill>
                  <a:schemeClr val="bg2">
                    <a:lumMod val="25000"/>
                  </a:schemeClr>
                </a:solidFill>
                <a:latin typeface="楷体" panose="02010609060101010101" pitchFamily="49" charset="-122"/>
                <a:ea typeface="楷体" panose="02010609060101010101" pitchFamily="49" charset="-122"/>
              </a:rPr>
              <a:t>1</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C</a:t>
            </a:r>
            <a:r>
              <a:rPr lang="zh-CN" altLang="en-US" sz="1400" dirty="0">
                <a:solidFill>
                  <a:schemeClr val="bg2">
                    <a:lumMod val="25000"/>
                  </a:schemeClr>
                </a:solidFill>
                <a:latin typeface="楷体" panose="02010609060101010101" pitchFamily="49" charset="-122"/>
                <a:ea typeface="楷体" panose="02010609060101010101" pitchFamily="49" charset="-122"/>
              </a:rPr>
              <a:t>≤</a:t>
            </a:r>
            <a:r>
              <a:rPr lang="en-US" altLang="zh-CN" sz="1400" dirty="0">
                <a:solidFill>
                  <a:schemeClr val="bg2">
                    <a:lumMod val="25000"/>
                  </a:schemeClr>
                </a:solidFill>
                <a:latin typeface="楷体" panose="02010609060101010101" pitchFamily="49" charset="-122"/>
                <a:ea typeface="楷体" panose="02010609060101010101" pitchFamily="49" charset="-122"/>
              </a:rPr>
              <a:t>100</a:t>
            </a:r>
            <a:r>
              <a:rPr lang="zh-CN" altLang="en-US" sz="1400" dirty="0">
                <a:solidFill>
                  <a:schemeClr val="bg2">
                    <a:lumMod val="25000"/>
                  </a:schemeClr>
                </a:solidFill>
                <a:latin typeface="楷体" panose="02010609060101010101" pitchFamily="49" charset="-122"/>
                <a:ea typeface="楷体" panose="02010609060101010101" pitchFamily="49" charset="-122"/>
              </a:rPr>
              <a:t>）</a:t>
            </a:r>
            <a:endParaRPr lang="zh-CN" altLang="en-US" sz="1400" dirty="0">
              <a:solidFill>
                <a:schemeClr val="bg2">
                  <a:lumMod val="25000"/>
                </a:schemeClr>
              </a:solidFill>
              <a:latin typeface="楷体" panose="02010609060101010101" pitchFamily="49" charset="-122"/>
              <a:ea typeface="楷体" panose="02010609060101010101" pitchFamily="49"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55776" y="3219822"/>
            <a:ext cx="38880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599676" y="1203598"/>
            <a:ext cx="1800200" cy="18002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Microsoft JhengHei UI Light" panose="020B0304030504040204" pitchFamily="34" charset="-120"/>
                <a:ea typeface="Microsoft JhengHei UI Light" panose="020B0304030504040204" pitchFamily="34" charset="-120"/>
              </a:rPr>
              <a:t>01</a:t>
            </a:r>
            <a:endParaRPr lang="zh-CN" altLang="en-US" sz="6000" dirty="0">
              <a:latin typeface="Microsoft JhengHei UI Light" panose="020B0304030504040204" pitchFamily="34" charset="-120"/>
              <a:ea typeface="Microsoft JhengHei UI Light" panose="020B0304030504040204" pitchFamily="34" charset="-120"/>
            </a:endParaRPr>
          </a:p>
        </p:txBody>
      </p:sp>
      <p:sp>
        <p:nvSpPr>
          <p:cNvPr id="5" name="矩形 4"/>
          <p:cNvSpPr/>
          <p:nvPr/>
        </p:nvSpPr>
        <p:spPr>
          <a:xfrm>
            <a:off x="3557551" y="3219822"/>
            <a:ext cx="1980029" cy="615040"/>
          </a:xfrm>
          <a:prstGeom prst="rect">
            <a:avLst/>
          </a:prstGeom>
        </p:spPr>
        <p:txBody>
          <a:bodyPr wrap="none">
            <a:spAutoFit/>
          </a:bodyPr>
          <a:lstStyle/>
          <a:p>
            <a:pPr>
              <a:lnSpc>
                <a:spcPct val="200000"/>
              </a:lnSpc>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危险源辨识概述</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风险评价方法</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2637260"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事故发生的可能性（</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L</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表格 1"/>
          <p:cNvGraphicFramePr>
            <a:graphicFrameLocks noGrp="1"/>
          </p:cNvGraphicFramePr>
          <p:nvPr/>
        </p:nvGraphicFramePr>
        <p:xfrm>
          <a:off x="1542600" y="1707654"/>
          <a:ext cx="6096000" cy="2966720"/>
        </p:xfrm>
        <a:graphic>
          <a:graphicData uri="http://schemas.openxmlformats.org/drawingml/2006/table">
            <a:tbl>
              <a:tblPr firstRow="1" bandRow="1">
                <a:tableStyleId>{5C22544A-7EE6-4342-B048-85BDC9FD1C3A}</a:tableStyleId>
              </a:tblPr>
              <a:tblGrid>
                <a:gridCol w="1949280"/>
                <a:gridCol w="4146720"/>
              </a:tblGrid>
              <a:tr h="370840">
                <a:tc>
                  <a:txBody>
                    <a:bodyPr/>
                    <a:lstStyle/>
                    <a:p>
                      <a:pPr algn="ctr"/>
                      <a:r>
                        <a:rPr lang="zh-CN" altLang="en-US" dirty="0">
                          <a:solidFill>
                            <a:schemeClr val="bg2">
                              <a:lumMod val="25000"/>
                            </a:schemeClr>
                          </a:solidFill>
                        </a:rPr>
                        <a:t>分数值</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bg2">
                              <a:lumMod val="25000"/>
                            </a:schemeClr>
                          </a:solidFill>
                        </a:rPr>
                        <a:t>事故发生的可能性</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极为可能</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6</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相当可能</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3</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可能，但不经常</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可能性小，完全意外</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0.5</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很不可能，可以设想</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0.2</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极不可能</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0.1</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实际不可能</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风险评价方法</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3462807"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暴露在危险环境的频繁程度（</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表格 1"/>
          <p:cNvGraphicFramePr>
            <a:graphicFrameLocks noGrp="1"/>
          </p:cNvGraphicFramePr>
          <p:nvPr/>
        </p:nvGraphicFramePr>
        <p:xfrm>
          <a:off x="1542600" y="1707654"/>
          <a:ext cx="6096000" cy="2595880"/>
        </p:xfrm>
        <a:graphic>
          <a:graphicData uri="http://schemas.openxmlformats.org/drawingml/2006/table">
            <a:tbl>
              <a:tblPr firstRow="1" bandRow="1">
                <a:tableStyleId>{5C22544A-7EE6-4342-B048-85BDC9FD1C3A}</a:tableStyleId>
              </a:tblPr>
              <a:tblGrid>
                <a:gridCol w="1949280"/>
                <a:gridCol w="4146720"/>
              </a:tblGrid>
              <a:tr h="370840">
                <a:tc>
                  <a:txBody>
                    <a:bodyPr/>
                    <a:lstStyle/>
                    <a:p>
                      <a:pPr algn="ctr"/>
                      <a:r>
                        <a:rPr lang="zh-CN" altLang="en-US" dirty="0">
                          <a:solidFill>
                            <a:schemeClr val="bg2">
                              <a:lumMod val="25000"/>
                            </a:schemeClr>
                          </a:solidFill>
                        </a:rPr>
                        <a:t>分数值</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bg2">
                              <a:lumMod val="25000"/>
                            </a:schemeClr>
                          </a:solidFill>
                        </a:rPr>
                        <a:t>频繁程度</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连续暴露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6</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每天工作时间内暴露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3</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每周一次，或偶然暴露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2</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每月一次暴露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每年几次暴露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0.5</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非常罕见的暴露</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风险评价方法</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2868093"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发生事故产生的后果（</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表格 1"/>
          <p:cNvGraphicFramePr>
            <a:graphicFrameLocks noGrp="1"/>
          </p:cNvGraphicFramePr>
          <p:nvPr/>
        </p:nvGraphicFramePr>
        <p:xfrm>
          <a:off x="1542600" y="1707654"/>
          <a:ext cx="6096000" cy="2595880"/>
        </p:xfrm>
        <a:graphic>
          <a:graphicData uri="http://schemas.openxmlformats.org/drawingml/2006/table">
            <a:tbl>
              <a:tblPr firstRow="1" bandRow="1">
                <a:tableStyleId>{5C22544A-7EE6-4342-B048-85BDC9FD1C3A}</a:tableStyleId>
              </a:tblPr>
              <a:tblGrid>
                <a:gridCol w="1949280"/>
                <a:gridCol w="4146720"/>
              </a:tblGrid>
              <a:tr h="370840">
                <a:tc>
                  <a:txBody>
                    <a:bodyPr/>
                    <a:lstStyle/>
                    <a:p>
                      <a:pPr algn="ctr"/>
                      <a:r>
                        <a:rPr lang="zh-CN" altLang="en-US" dirty="0">
                          <a:solidFill>
                            <a:schemeClr val="bg2">
                              <a:lumMod val="25000"/>
                            </a:schemeClr>
                          </a:solidFill>
                        </a:rPr>
                        <a:t>分数值</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bg2">
                              <a:lumMod val="25000"/>
                            </a:schemeClr>
                          </a:solidFill>
                        </a:rPr>
                        <a:t>后 果</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100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大灾难，许多人死亡</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40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灾难，数人死亡</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15</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非常严重，</a:t>
                      </a:r>
                      <a:r>
                        <a:rPr lang="en-US" altLang="zh-CN" sz="1400" b="0" dirty="0">
                          <a:solidFill>
                            <a:schemeClr val="bg2">
                              <a:lumMod val="25000"/>
                            </a:schemeClr>
                          </a:solidFill>
                        </a:rPr>
                        <a:t>1</a:t>
                      </a:r>
                      <a:r>
                        <a:rPr lang="zh-CN" altLang="en-US" sz="1400" b="0" dirty="0">
                          <a:solidFill>
                            <a:schemeClr val="bg2">
                              <a:lumMod val="25000"/>
                            </a:schemeClr>
                          </a:solidFill>
                        </a:rPr>
                        <a:t>人死亡</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7</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严重，重伤</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3</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重大，致残</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引人注目，不利于基本的健康安全要求</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风险评价方法</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2276585"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风险等级划分（</a:t>
            </a:r>
            <a:r>
              <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 name="表格 1"/>
          <p:cNvGraphicFramePr>
            <a:graphicFrameLocks noGrp="1"/>
          </p:cNvGraphicFramePr>
          <p:nvPr/>
        </p:nvGraphicFramePr>
        <p:xfrm>
          <a:off x="1542600" y="1930886"/>
          <a:ext cx="6096000" cy="2225040"/>
        </p:xfrm>
        <a:graphic>
          <a:graphicData uri="http://schemas.openxmlformats.org/drawingml/2006/table">
            <a:tbl>
              <a:tblPr firstRow="1" bandRow="1">
                <a:tableStyleId>{5C22544A-7EE6-4342-B048-85BDC9FD1C3A}</a:tableStyleId>
              </a:tblPr>
              <a:tblGrid>
                <a:gridCol w="1949280"/>
                <a:gridCol w="4146720"/>
              </a:tblGrid>
              <a:tr h="370840">
                <a:tc>
                  <a:txBody>
                    <a:bodyPr/>
                    <a:lstStyle/>
                    <a:p>
                      <a:pPr algn="ctr"/>
                      <a:r>
                        <a:rPr lang="en-US" altLang="zh-CN" dirty="0">
                          <a:solidFill>
                            <a:schemeClr val="bg2">
                              <a:lumMod val="25000"/>
                            </a:schemeClr>
                          </a:solidFill>
                        </a:rPr>
                        <a:t>D</a:t>
                      </a:r>
                      <a:r>
                        <a:rPr lang="zh-CN" altLang="en-US" dirty="0">
                          <a:solidFill>
                            <a:schemeClr val="bg2">
                              <a:lumMod val="25000"/>
                            </a:schemeClr>
                          </a:solidFill>
                        </a:rPr>
                        <a:t>值</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dirty="0">
                          <a:solidFill>
                            <a:schemeClr val="bg2">
                              <a:lumMod val="25000"/>
                            </a:schemeClr>
                          </a:solidFill>
                        </a:rPr>
                        <a:t>风险程度</a:t>
                      </a:r>
                      <a:endParaRPr lang="zh-CN" altLang="en-US"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1400" b="0" dirty="0">
                          <a:solidFill>
                            <a:schemeClr val="bg2">
                              <a:lumMod val="25000"/>
                            </a:schemeClr>
                          </a:solidFill>
                        </a:rPr>
                        <a:t>＞</a:t>
                      </a:r>
                      <a:r>
                        <a:rPr lang="en-US" altLang="zh-CN" sz="1400" b="0" dirty="0">
                          <a:solidFill>
                            <a:schemeClr val="bg2">
                              <a:lumMod val="25000"/>
                            </a:schemeClr>
                          </a:solidFill>
                        </a:rPr>
                        <a:t>320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极为危险，不能连续作业</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160~320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高度危险，需立即整改</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70~160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显著危险，需要整改</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400" b="0" dirty="0">
                          <a:solidFill>
                            <a:schemeClr val="bg2">
                              <a:lumMod val="25000"/>
                            </a:schemeClr>
                          </a:solidFill>
                        </a:rPr>
                        <a:t>20~70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一般危险，需要注意</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1400" b="0" dirty="0">
                          <a:solidFill>
                            <a:schemeClr val="bg2">
                              <a:lumMod val="25000"/>
                            </a:schemeClr>
                          </a:solidFill>
                        </a:rPr>
                        <a:t>＜</a:t>
                      </a:r>
                      <a:r>
                        <a:rPr lang="en-US" altLang="zh-CN" sz="1400" b="0" dirty="0">
                          <a:solidFill>
                            <a:schemeClr val="bg2">
                              <a:lumMod val="25000"/>
                            </a:schemeClr>
                          </a:solidFill>
                        </a:rPr>
                        <a:t>20</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0" dirty="0">
                          <a:solidFill>
                            <a:schemeClr val="bg2">
                              <a:lumMod val="25000"/>
                            </a:schemeClr>
                          </a:solidFill>
                        </a:rPr>
                        <a:t>稍有危险，可以接受</a:t>
                      </a:r>
                      <a:endParaRPr lang="zh-CN" altLang="en-US" sz="1400" b="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55776" y="3219822"/>
            <a:ext cx="38880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599676" y="1203598"/>
            <a:ext cx="1800200" cy="18002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Microsoft JhengHei UI Light" panose="020B0304030504040204" pitchFamily="34" charset="-120"/>
                <a:ea typeface="Microsoft JhengHei UI Light" panose="020B0304030504040204" pitchFamily="34" charset="-120"/>
              </a:rPr>
              <a:t>04</a:t>
            </a:r>
            <a:endParaRPr lang="zh-CN" altLang="en-US" sz="6000" dirty="0">
              <a:latin typeface="Microsoft JhengHei UI Light" panose="020B0304030504040204" pitchFamily="34" charset="-120"/>
              <a:ea typeface="Microsoft JhengHei UI Light" panose="020B0304030504040204" pitchFamily="34" charset="-120"/>
            </a:endParaRPr>
          </a:p>
        </p:txBody>
      </p:sp>
      <p:sp>
        <p:nvSpPr>
          <p:cNvPr id="5" name="矩形 4"/>
          <p:cNvSpPr/>
          <p:nvPr/>
        </p:nvSpPr>
        <p:spPr>
          <a:xfrm>
            <a:off x="3916210" y="3219822"/>
            <a:ext cx="1210588" cy="615040"/>
          </a:xfrm>
          <a:prstGeom prst="rect">
            <a:avLst/>
          </a:prstGeom>
        </p:spPr>
        <p:txBody>
          <a:bodyPr wrap="none">
            <a:spAutoFit/>
          </a:bodyPr>
          <a:lstStyle/>
          <a:p>
            <a:pPr>
              <a:lnSpc>
                <a:spcPct val="200000"/>
              </a:lnSpc>
            </a:pPr>
            <a:r>
              <a:rPr lang="zh-CN" altLang="en-US" sz="2000" dirty="0">
                <a:solidFill>
                  <a:schemeClr val="accent5">
                    <a:lumMod val="50000"/>
                  </a:schemeClr>
                </a:solidFill>
                <a:latin typeface="微软雅黑" panose="020B0503020204020204" pitchFamily="34" charset="-122"/>
                <a:ea typeface="微软雅黑" panose="020B0503020204020204" pitchFamily="34" charset="-122"/>
              </a:rPr>
              <a:t>风险控制</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593558" y="838652"/>
            <a:ext cx="3762418" cy="2026038"/>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i="0" u="none" strike="noStrike" cap="none" normalizeH="0" baseline="0" dirty="0">
                <a:ln>
                  <a:noFill/>
                </a:ln>
                <a:solidFill>
                  <a:schemeClr val="bg1"/>
                </a:solidFill>
                <a:effectLst/>
                <a:latin typeface="+mn-ea"/>
                <a:ea typeface="+mn-ea"/>
              </a:rPr>
              <a:t>控制 </a:t>
            </a:r>
            <a:r>
              <a:rPr kumimoji="0" lang="zh-CN" altLang="en-US" sz="2000" i="0" u="none" strike="noStrike" cap="none" normalizeH="0" baseline="0" dirty="0">
                <a:ln>
                  <a:noFill/>
                </a:ln>
                <a:solidFill>
                  <a:schemeClr val="bg1"/>
                </a:solidFill>
                <a:effectLst/>
                <a:latin typeface="+mn-ea"/>
                <a:ea typeface="+mn-ea"/>
              </a:rPr>
              <a:t>物</a:t>
            </a:r>
            <a:endParaRPr kumimoji="0" lang="zh-CN" altLang="en-US" sz="2000" i="0" u="none" strike="noStrike" cap="none" normalizeH="0" baseline="0" dirty="0">
              <a:ln>
                <a:noFill/>
              </a:ln>
              <a:solidFill>
                <a:schemeClr val="bg1"/>
              </a:solidFill>
              <a:effectLst/>
              <a:latin typeface="+mn-ea"/>
              <a:ea typeface="+mn-ea"/>
            </a:endParaRPr>
          </a:p>
        </p:txBody>
      </p:sp>
      <p:sp>
        <p:nvSpPr>
          <p:cNvPr id="12" name="矩形 11"/>
          <p:cNvSpPr/>
          <p:nvPr/>
        </p:nvSpPr>
        <p:spPr bwMode="auto">
          <a:xfrm>
            <a:off x="4716016" y="3147814"/>
            <a:ext cx="3853700" cy="1113029"/>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2">
                    <a:lumMod val="10000"/>
                  </a:schemeClr>
                </a:solidFill>
                <a:effectLst/>
                <a:latin typeface="+mn-ea"/>
                <a:ea typeface="+mn-ea"/>
              </a:rPr>
              <a:t>行为</a:t>
            </a:r>
            <a:r>
              <a:rPr kumimoji="0" lang="zh-CN" altLang="en-US" sz="1400" b="0" i="0" u="none" strike="noStrike" cap="none" normalizeH="0" baseline="0" dirty="0">
                <a:ln>
                  <a:noFill/>
                </a:ln>
                <a:solidFill>
                  <a:schemeClr val="bg2">
                    <a:lumMod val="10000"/>
                  </a:schemeClr>
                </a:solidFill>
                <a:effectLst/>
                <a:latin typeface="+mn-ea"/>
                <a:ea typeface="+mn-ea"/>
              </a:rPr>
              <a:t>：正确的作业行为</a:t>
            </a:r>
            <a:endParaRPr kumimoji="0" lang="en-US" altLang="zh-CN" sz="1400" b="0" i="0" u="none" strike="noStrike" cap="none" normalizeH="0" baseline="0" dirty="0">
              <a:ln>
                <a:noFill/>
              </a:ln>
              <a:solidFill>
                <a:schemeClr val="bg2">
                  <a:lumMod val="10000"/>
                </a:schemeClr>
              </a:solidFill>
              <a:effectLst/>
              <a:latin typeface="+mn-ea"/>
              <a:ea typeface="+mn-ea"/>
            </a:endParaRPr>
          </a:p>
          <a:p>
            <a:pPr marL="0" marR="0" indent="0"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400" dirty="0">
                <a:solidFill>
                  <a:schemeClr val="bg2">
                    <a:lumMod val="10000"/>
                  </a:schemeClr>
                </a:solidFill>
                <a:latin typeface="+mn-ea"/>
                <a:ea typeface="+mn-ea"/>
              </a:rPr>
              <a:t>检查</a:t>
            </a:r>
            <a:r>
              <a:rPr lang="zh-CN" altLang="en-US" sz="1400" b="0" dirty="0">
                <a:solidFill>
                  <a:schemeClr val="bg2">
                    <a:lumMod val="10000"/>
                  </a:schemeClr>
                </a:solidFill>
                <a:latin typeface="+mn-ea"/>
                <a:ea typeface="+mn-ea"/>
              </a:rPr>
              <a:t>：检查设备及安全装置的有效性</a:t>
            </a:r>
            <a:endParaRPr lang="en-US" altLang="zh-CN" sz="1400" b="0" dirty="0">
              <a:solidFill>
                <a:schemeClr val="bg2">
                  <a:lumMod val="10000"/>
                </a:schemeClr>
              </a:solidFill>
              <a:latin typeface="+mn-ea"/>
              <a:ea typeface="+mn-ea"/>
            </a:endParaRPr>
          </a:p>
          <a:p>
            <a:pPr marL="0" marR="0" indent="0"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2">
                    <a:lumMod val="10000"/>
                  </a:schemeClr>
                </a:solidFill>
                <a:effectLst/>
                <a:latin typeface="+mn-ea"/>
                <a:ea typeface="+mn-ea"/>
              </a:rPr>
              <a:t>防护</a:t>
            </a:r>
            <a:r>
              <a:rPr kumimoji="0" lang="zh-CN" altLang="en-US" sz="1400" b="0" i="0" u="none" strike="noStrike" cap="none" normalizeH="0" baseline="0" dirty="0">
                <a:ln>
                  <a:noFill/>
                </a:ln>
                <a:solidFill>
                  <a:schemeClr val="bg2">
                    <a:lumMod val="10000"/>
                  </a:schemeClr>
                </a:solidFill>
                <a:effectLst/>
                <a:latin typeface="+mn-ea"/>
                <a:ea typeface="+mn-ea"/>
              </a:rPr>
              <a:t>：佩戴个人防护用品</a:t>
            </a:r>
            <a:endParaRPr kumimoji="0" lang="zh-CN" altLang="en-US" sz="1400" b="0" i="0" u="none" strike="noStrike" cap="none" normalizeH="0" baseline="0" dirty="0">
              <a:ln>
                <a:noFill/>
              </a:ln>
              <a:solidFill>
                <a:schemeClr val="bg2">
                  <a:lumMod val="10000"/>
                </a:schemeClr>
              </a:solidFill>
              <a:effectLst/>
              <a:latin typeface="+mn-ea"/>
              <a:ea typeface="+mn-ea"/>
            </a:endParaRPr>
          </a:p>
        </p:txBody>
      </p:sp>
      <p:sp>
        <p:nvSpPr>
          <p:cNvPr id="14" name="矩形 13"/>
          <p:cNvSpPr/>
          <p:nvPr/>
        </p:nvSpPr>
        <p:spPr bwMode="auto">
          <a:xfrm>
            <a:off x="4716016" y="4404859"/>
            <a:ext cx="3853700" cy="41696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2">
                    <a:lumMod val="10000"/>
                  </a:schemeClr>
                </a:solidFill>
                <a:effectLst/>
                <a:latin typeface="+mn-ea"/>
                <a:ea typeface="+mn-ea"/>
              </a:rPr>
              <a:t>现场处置</a:t>
            </a:r>
            <a:r>
              <a:rPr kumimoji="0" lang="zh-CN" altLang="en-US" sz="1400" b="0" i="0" u="none" strike="noStrike" cap="none" normalizeH="0" baseline="0" dirty="0">
                <a:ln>
                  <a:noFill/>
                </a:ln>
                <a:solidFill>
                  <a:schemeClr val="bg2">
                    <a:lumMod val="10000"/>
                  </a:schemeClr>
                </a:solidFill>
                <a:effectLst/>
                <a:latin typeface="+mn-ea"/>
                <a:ea typeface="+mn-ea"/>
              </a:rPr>
              <a:t>：危险暴露或事故后对策</a:t>
            </a:r>
            <a:endParaRPr kumimoji="0" lang="zh-CN" altLang="en-US" sz="1400" b="0" i="0" u="none" strike="noStrike" cap="none" normalizeH="0" baseline="0" dirty="0">
              <a:ln>
                <a:noFill/>
              </a:ln>
              <a:solidFill>
                <a:schemeClr val="bg2">
                  <a:lumMod val="10000"/>
                </a:schemeClr>
              </a:solidFill>
              <a:effectLst/>
              <a:latin typeface="+mn-ea"/>
              <a:ea typeface="+mn-ea"/>
            </a:endParaRPr>
          </a:p>
        </p:txBody>
      </p:sp>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风险控制措施的制定</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9" name="矩形 8"/>
          <p:cNvSpPr/>
          <p:nvPr/>
        </p:nvSpPr>
        <p:spPr bwMode="auto">
          <a:xfrm>
            <a:off x="4716016" y="1020049"/>
            <a:ext cx="3853700" cy="759613"/>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2">
                    <a:lumMod val="10000"/>
                  </a:schemeClr>
                </a:solidFill>
                <a:effectLst/>
                <a:latin typeface="+mn-ea"/>
                <a:ea typeface="+mn-ea"/>
              </a:rPr>
              <a:t>取消</a:t>
            </a:r>
            <a:r>
              <a:rPr kumimoji="0" lang="zh-CN" altLang="en-US" sz="1400" b="0" i="0" u="none" strike="noStrike" cap="none" normalizeH="0" baseline="0" dirty="0">
                <a:ln>
                  <a:noFill/>
                </a:ln>
                <a:solidFill>
                  <a:schemeClr val="bg2">
                    <a:lumMod val="10000"/>
                  </a:schemeClr>
                </a:solidFill>
                <a:effectLst/>
                <a:latin typeface="+mn-ea"/>
                <a:ea typeface="+mn-ea"/>
              </a:rPr>
              <a:t>：取消危险作业或物质</a:t>
            </a:r>
            <a:endParaRPr kumimoji="0" lang="en-US" altLang="zh-CN" sz="1400" b="0" i="0" u="none" strike="noStrike" cap="none" normalizeH="0" baseline="0" dirty="0">
              <a:ln>
                <a:noFill/>
              </a:ln>
              <a:solidFill>
                <a:schemeClr val="bg2">
                  <a:lumMod val="10000"/>
                </a:schemeClr>
              </a:solidFill>
              <a:effectLst/>
              <a:latin typeface="+mn-ea"/>
              <a:ea typeface="+mn-ea"/>
            </a:endParaRP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400" dirty="0">
                <a:solidFill>
                  <a:schemeClr val="bg2">
                    <a:lumMod val="10000"/>
                  </a:schemeClr>
                </a:solidFill>
                <a:latin typeface="+mn-ea"/>
                <a:ea typeface="+mn-ea"/>
              </a:rPr>
              <a:t>替代</a:t>
            </a:r>
            <a:r>
              <a:rPr lang="zh-CN" altLang="en-US" sz="1400" b="0" dirty="0">
                <a:solidFill>
                  <a:schemeClr val="bg2">
                    <a:lumMod val="10000"/>
                  </a:schemeClr>
                </a:solidFill>
                <a:latin typeface="+mn-ea"/>
                <a:ea typeface="+mn-ea"/>
              </a:rPr>
              <a:t>：无危害或低危害替代高危害</a:t>
            </a:r>
            <a:endParaRPr kumimoji="0" lang="zh-CN" altLang="en-US" sz="1400" b="0" i="0" u="none" strike="noStrike" cap="none" normalizeH="0" baseline="0" dirty="0">
              <a:ln>
                <a:noFill/>
              </a:ln>
              <a:solidFill>
                <a:schemeClr val="bg2">
                  <a:lumMod val="10000"/>
                </a:schemeClr>
              </a:solidFill>
              <a:effectLst/>
              <a:latin typeface="+mn-ea"/>
              <a:ea typeface="+mn-ea"/>
            </a:endParaRPr>
          </a:p>
        </p:txBody>
      </p:sp>
      <p:sp>
        <p:nvSpPr>
          <p:cNvPr id="10" name="矩形 9"/>
          <p:cNvSpPr/>
          <p:nvPr/>
        </p:nvSpPr>
        <p:spPr bwMode="auto">
          <a:xfrm>
            <a:off x="4716016" y="1920150"/>
            <a:ext cx="3853700" cy="76427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2">
                    <a:lumMod val="10000"/>
                  </a:schemeClr>
                </a:solidFill>
                <a:effectLst/>
                <a:latin typeface="+mn-ea"/>
                <a:ea typeface="+mn-ea"/>
              </a:rPr>
              <a:t>隔离</a:t>
            </a:r>
            <a:r>
              <a:rPr kumimoji="0" lang="zh-CN" altLang="en-US" sz="1400" b="0" i="0" u="none" strike="noStrike" cap="none" normalizeH="0" baseline="0" dirty="0">
                <a:ln>
                  <a:noFill/>
                </a:ln>
                <a:solidFill>
                  <a:schemeClr val="bg2">
                    <a:lumMod val="10000"/>
                  </a:schemeClr>
                </a:solidFill>
                <a:effectLst/>
                <a:latin typeface="+mn-ea"/>
                <a:ea typeface="+mn-ea"/>
              </a:rPr>
              <a:t>：将危险部位隔开，无法触及</a:t>
            </a:r>
            <a:endParaRPr kumimoji="0" lang="en-US" altLang="zh-CN" sz="1400" b="0" i="0" u="none" strike="noStrike" cap="none" normalizeH="0" baseline="0" dirty="0">
              <a:ln>
                <a:noFill/>
              </a:ln>
              <a:solidFill>
                <a:schemeClr val="bg2">
                  <a:lumMod val="10000"/>
                </a:schemeClr>
              </a:solidFill>
              <a:effectLst/>
              <a:latin typeface="+mn-ea"/>
              <a:ea typeface="+mn-ea"/>
            </a:endParaRP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400" dirty="0">
                <a:solidFill>
                  <a:schemeClr val="bg2">
                    <a:lumMod val="10000"/>
                  </a:schemeClr>
                </a:solidFill>
                <a:latin typeface="+mn-ea"/>
                <a:ea typeface="+mn-ea"/>
              </a:rPr>
              <a:t>限制</a:t>
            </a:r>
            <a:r>
              <a:rPr lang="zh-CN" altLang="en-US" sz="1400" b="0" dirty="0">
                <a:solidFill>
                  <a:schemeClr val="bg2">
                    <a:lumMod val="10000"/>
                  </a:schemeClr>
                </a:solidFill>
                <a:latin typeface="+mn-ea"/>
                <a:ea typeface="+mn-ea"/>
              </a:rPr>
              <a:t>：超压、超限控制或报警</a:t>
            </a:r>
            <a:endParaRPr kumimoji="0" lang="zh-CN" altLang="en-US" sz="1400" b="0" i="0" u="none" strike="noStrike" cap="none" normalizeH="0" baseline="0" dirty="0">
              <a:ln>
                <a:noFill/>
              </a:ln>
              <a:solidFill>
                <a:schemeClr val="bg2">
                  <a:lumMod val="10000"/>
                </a:schemeClr>
              </a:solidFill>
              <a:effectLst/>
              <a:latin typeface="+mn-ea"/>
              <a:ea typeface="+mn-ea"/>
            </a:endParaRPr>
          </a:p>
        </p:txBody>
      </p:sp>
      <p:sp>
        <p:nvSpPr>
          <p:cNvPr id="11" name="圆角矩形 10"/>
          <p:cNvSpPr/>
          <p:nvPr/>
        </p:nvSpPr>
        <p:spPr bwMode="auto">
          <a:xfrm>
            <a:off x="593558" y="3003798"/>
            <a:ext cx="3719666" cy="2034048"/>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i="0" u="none" strike="noStrike" cap="none" normalizeH="0" baseline="0" dirty="0">
                <a:ln>
                  <a:noFill/>
                </a:ln>
                <a:solidFill>
                  <a:schemeClr val="bg1"/>
                </a:solidFill>
                <a:effectLst/>
                <a:latin typeface="+mn-ea"/>
                <a:ea typeface="+mn-ea"/>
              </a:rPr>
              <a:t>规范 </a:t>
            </a:r>
            <a:r>
              <a:rPr kumimoji="0" lang="zh-CN" altLang="en-US" sz="2000" i="0" u="none" strike="noStrike" cap="none" normalizeH="0" baseline="0" dirty="0">
                <a:ln>
                  <a:noFill/>
                </a:ln>
                <a:solidFill>
                  <a:schemeClr val="bg1"/>
                </a:solidFill>
                <a:effectLst/>
                <a:latin typeface="+mn-ea"/>
                <a:ea typeface="+mn-ea"/>
              </a:rPr>
              <a:t>人</a:t>
            </a:r>
            <a:endParaRPr kumimoji="0" lang="zh-CN" altLang="en-US" sz="2000" i="0" u="none" strike="noStrike" cap="none" normalizeH="0" baseline="0" dirty="0">
              <a:ln>
                <a:noFill/>
              </a:ln>
              <a:solidFill>
                <a:schemeClr val="bg1"/>
              </a:solidFill>
              <a:effectLst/>
              <a:latin typeface="+mn-ea"/>
              <a:ea typeface="+mn-ea"/>
            </a:endParaRPr>
          </a:p>
        </p:txBody>
      </p:sp>
      <p:pic>
        <p:nvPicPr>
          <p:cNvPr id="15" name="Picture 4" descr="C:\Users\Administrator\Desktop\timg.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4856" y="1433423"/>
            <a:ext cx="1131370" cy="10927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dministrator\Desktop\捕获.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433423"/>
            <a:ext cx="1120939" cy="1092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Administrator\Desktop\u=474947525,3876526164&amp;fm=21&amp;gp=0.jpg"/>
          <p:cNvPicPr>
            <a:picLocks noChangeAspect="1" noChangeArrowheads="1"/>
          </p:cNvPicPr>
          <p:nvPr/>
        </p:nvPicPr>
        <p:blipFill rotWithShape="1">
          <a:blip r:embed="rId3">
            <a:extLst>
              <a:ext uri="{28A0092B-C50C-407E-A947-70E740481C1C}">
                <a14:useLocalDpi xmlns:a14="http://schemas.microsoft.com/office/drawing/2010/main" val="0"/>
              </a:ext>
            </a:extLst>
          </a:blip>
          <a:srcRect t="6012" b="18440"/>
          <a:stretch>
            <a:fillRect/>
          </a:stretch>
        </p:blipFill>
        <p:spPr bwMode="auto">
          <a:xfrm>
            <a:off x="1079611" y="3583121"/>
            <a:ext cx="1126615" cy="10380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Administrator\Desktop\u=2660344898,158599918&amp;fm=21&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3" y="3583121"/>
            <a:ext cx="1120938" cy="1017496"/>
          </a:xfrm>
          <a:prstGeom prst="rect">
            <a:avLst/>
          </a:prstGeom>
          <a:noFill/>
          <a:extLst>
            <a:ext uri="{909E8E84-426E-40DD-AFC4-6F175D3DCCD1}">
              <a14:hiddenFill xmlns:a14="http://schemas.microsoft.com/office/drawing/2010/main">
                <a:solidFill>
                  <a:srgbClr val="FFFFFF"/>
                </a:solidFill>
              </a14:hiddenFill>
            </a:ext>
          </a:extLst>
        </p:spPr>
      </p:pic>
      <p:sp>
        <p:nvSpPr>
          <p:cNvPr id="19" name="十字形 18"/>
          <p:cNvSpPr/>
          <p:nvPr/>
        </p:nvSpPr>
        <p:spPr bwMode="auto">
          <a:xfrm>
            <a:off x="3097726" y="4063188"/>
            <a:ext cx="58688" cy="47652"/>
          </a:xfrm>
          <a:prstGeom prst="plus">
            <a:avLst>
              <a:gd name="adj" fmla="val 4147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ea"/>
              <a:ea typeface="+mn-ea"/>
            </a:endParaRPr>
          </a:p>
        </p:txBody>
      </p:sp>
      <p:sp>
        <p:nvSpPr>
          <p:cNvPr id="20" name="十字形 19"/>
          <p:cNvSpPr/>
          <p:nvPr/>
        </p:nvSpPr>
        <p:spPr bwMode="auto">
          <a:xfrm>
            <a:off x="3719158" y="4015536"/>
            <a:ext cx="58688" cy="47652"/>
          </a:xfrm>
          <a:prstGeom prst="plus">
            <a:avLst>
              <a:gd name="adj" fmla="val 4147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mn-ea"/>
              <a:ea typeface="+mn-ea"/>
            </a:endParaRPr>
          </a:p>
        </p:txBody>
      </p:sp>
      <p:sp>
        <p:nvSpPr>
          <p:cNvPr id="21" name="TextBox 20"/>
          <p:cNvSpPr txBox="1"/>
          <p:nvPr/>
        </p:nvSpPr>
        <p:spPr>
          <a:xfrm>
            <a:off x="1079612" y="2526135"/>
            <a:ext cx="1008112" cy="307777"/>
          </a:xfrm>
          <a:prstGeom prst="rect">
            <a:avLst/>
          </a:prstGeom>
          <a:noFill/>
        </p:spPr>
        <p:txBody>
          <a:bodyPr wrap="square" rtlCol="0">
            <a:spAutoFit/>
          </a:bodyPr>
          <a:lstStyle/>
          <a:p>
            <a:r>
              <a:rPr lang="zh-CN" altLang="en-US" sz="1400" dirty="0">
                <a:solidFill>
                  <a:schemeClr val="bg1"/>
                </a:solidFill>
                <a:latin typeface="+mn-ea"/>
                <a:ea typeface="+mn-ea"/>
              </a:rPr>
              <a:t>本质安全</a:t>
            </a:r>
            <a:endParaRPr lang="zh-CN" altLang="en-US" sz="1400" dirty="0">
              <a:solidFill>
                <a:schemeClr val="bg1"/>
              </a:solidFill>
              <a:latin typeface="+mn-ea"/>
              <a:ea typeface="+mn-ea"/>
            </a:endParaRPr>
          </a:p>
        </p:txBody>
      </p:sp>
      <p:sp>
        <p:nvSpPr>
          <p:cNvPr id="22" name="TextBox 21"/>
          <p:cNvSpPr txBox="1"/>
          <p:nvPr/>
        </p:nvSpPr>
        <p:spPr>
          <a:xfrm>
            <a:off x="2778812" y="2515146"/>
            <a:ext cx="1008112" cy="307777"/>
          </a:xfrm>
          <a:prstGeom prst="rect">
            <a:avLst/>
          </a:prstGeom>
          <a:noFill/>
        </p:spPr>
        <p:txBody>
          <a:bodyPr wrap="square" rtlCol="0">
            <a:spAutoFit/>
          </a:bodyPr>
          <a:lstStyle/>
          <a:p>
            <a:r>
              <a:rPr lang="zh-CN" altLang="en-US" sz="1400" dirty="0">
                <a:solidFill>
                  <a:schemeClr val="bg1"/>
                </a:solidFill>
                <a:latin typeface="+mn-ea"/>
                <a:ea typeface="+mn-ea"/>
              </a:rPr>
              <a:t>工程技术</a:t>
            </a:r>
            <a:endParaRPr lang="zh-CN" altLang="en-US" sz="1400" dirty="0">
              <a:solidFill>
                <a:schemeClr val="bg1"/>
              </a:solidFill>
              <a:latin typeface="+mn-ea"/>
              <a:ea typeface="+mn-ea"/>
            </a:endParaRPr>
          </a:p>
        </p:txBody>
      </p:sp>
      <p:sp>
        <p:nvSpPr>
          <p:cNvPr id="23" name="TextBox 22"/>
          <p:cNvSpPr txBox="1"/>
          <p:nvPr/>
        </p:nvSpPr>
        <p:spPr>
          <a:xfrm>
            <a:off x="1198113" y="4666383"/>
            <a:ext cx="1008112" cy="307777"/>
          </a:xfrm>
          <a:prstGeom prst="rect">
            <a:avLst/>
          </a:prstGeom>
          <a:noFill/>
        </p:spPr>
        <p:txBody>
          <a:bodyPr wrap="square" rtlCol="0">
            <a:spAutoFit/>
          </a:bodyPr>
          <a:lstStyle/>
          <a:p>
            <a:r>
              <a:rPr lang="zh-CN" altLang="en-US" sz="1400" dirty="0">
                <a:solidFill>
                  <a:schemeClr val="bg1"/>
                </a:solidFill>
                <a:latin typeface="+mn-ea"/>
                <a:ea typeface="+mn-ea"/>
              </a:rPr>
              <a:t>行为管理</a:t>
            </a:r>
            <a:endParaRPr lang="zh-CN" altLang="en-US" sz="1400" dirty="0">
              <a:solidFill>
                <a:schemeClr val="bg1"/>
              </a:solidFill>
              <a:latin typeface="+mn-ea"/>
              <a:ea typeface="+mn-ea"/>
            </a:endParaRPr>
          </a:p>
        </p:txBody>
      </p:sp>
      <p:sp>
        <p:nvSpPr>
          <p:cNvPr id="24" name="TextBox 23"/>
          <p:cNvSpPr txBox="1"/>
          <p:nvPr/>
        </p:nvSpPr>
        <p:spPr>
          <a:xfrm>
            <a:off x="2843808" y="4666383"/>
            <a:ext cx="1008112" cy="307777"/>
          </a:xfrm>
          <a:prstGeom prst="rect">
            <a:avLst/>
          </a:prstGeom>
          <a:noFill/>
        </p:spPr>
        <p:txBody>
          <a:bodyPr wrap="square" rtlCol="0">
            <a:spAutoFit/>
          </a:bodyPr>
          <a:lstStyle/>
          <a:p>
            <a:r>
              <a:rPr lang="zh-CN" altLang="en-US" sz="1400" dirty="0">
                <a:solidFill>
                  <a:schemeClr val="bg1"/>
                </a:solidFill>
                <a:latin typeface="+mn-ea"/>
                <a:ea typeface="+mn-ea"/>
              </a:rPr>
              <a:t>应急对策</a:t>
            </a:r>
            <a:endParaRPr lang="zh-CN" altLang="en-US" sz="1400" dirty="0">
              <a:solidFill>
                <a:schemeClr val="bg1"/>
              </a:solidFill>
              <a:latin typeface="+mn-ea"/>
              <a:ea typeface="+mn-ea"/>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合并 1"/>
          <p:cNvSpPr/>
          <p:nvPr/>
        </p:nvSpPr>
        <p:spPr>
          <a:xfrm>
            <a:off x="611560" y="2211710"/>
            <a:ext cx="1711424" cy="1800200"/>
          </a:xfrm>
          <a:prstGeom prst="flowChartMerge">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风险控制措施的制定</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25" name="矩形 24"/>
          <p:cNvSpPr/>
          <p:nvPr/>
        </p:nvSpPr>
        <p:spPr>
          <a:xfrm>
            <a:off x="223970" y="915566"/>
            <a:ext cx="3140603"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制定风险控制措施的注意事项</a:t>
            </a:r>
            <a:endPar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TextBox 25"/>
          <p:cNvSpPr txBox="1"/>
          <p:nvPr/>
        </p:nvSpPr>
        <p:spPr>
          <a:xfrm>
            <a:off x="2699792" y="1635646"/>
            <a:ext cx="5904656" cy="2616101"/>
          </a:xfrm>
          <a:prstGeom prst="rect">
            <a:avLst/>
          </a:prstGeom>
          <a:noFill/>
        </p:spPr>
        <p:txBody>
          <a:bodyPr wrap="square" rtlCol="0">
            <a:spAutoFit/>
          </a:bodyPr>
          <a:lstStyle/>
          <a:p>
            <a:pPr marL="342900" indent="-342900">
              <a:lnSpc>
                <a:spcPct val="200000"/>
              </a:lnSpc>
              <a:buFont typeface="+mj-lt"/>
              <a:buAutoNum type="arabicPeriod"/>
            </a:pPr>
            <a:r>
              <a:rPr lang="zh-CN" altLang="en-US" sz="1600" dirty="0">
                <a:solidFill>
                  <a:schemeClr val="bg2">
                    <a:lumMod val="25000"/>
                  </a:schemeClr>
                </a:solidFill>
                <a:latin typeface="+mn-ea"/>
                <a:ea typeface="+mn-ea"/>
              </a:rPr>
              <a:t>预防措施必须是有效地，是针对性的具体要求</a:t>
            </a:r>
            <a:endParaRPr lang="en-US" altLang="zh-CN" sz="1600" dirty="0">
              <a:solidFill>
                <a:schemeClr val="bg2">
                  <a:lumMod val="25000"/>
                </a:schemeClr>
              </a:solidFill>
              <a:latin typeface="+mn-ea"/>
              <a:ea typeface="+mn-ea"/>
            </a:endParaRPr>
          </a:p>
          <a:p>
            <a:pPr marL="342900" indent="-342900">
              <a:lnSpc>
                <a:spcPct val="200000"/>
              </a:lnSpc>
              <a:buFont typeface="+mj-lt"/>
              <a:buAutoNum type="arabicPeriod"/>
            </a:pPr>
            <a:r>
              <a:rPr lang="zh-CN" altLang="en-US" sz="1600" dirty="0">
                <a:solidFill>
                  <a:schemeClr val="bg2">
                    <a:lumMod val="25000"/>
                  </a:schemeClr>
                </a:solidFill>
                <a:latin typeface="+mn-ea"/>
                <a:ea typeface="+mn-ea"/>
              </a:rPr>
              <a:t>规范人行为的对策，要“事实化”，不要“观点化”</a:t>
            </a:r>
            <a:endParaRPr lang="en-US" altLang="zh-CN" sz="1600" dirty="0">
              <a:solidFill>
                <a:schemeClr val="bg2">
                  <a:lumMod val="25000"/>
                </a:schemeClr>
              </a:solidFill>
              <a:latin typeface="+mn-ea"/>
              <a:ea typeface="+mn-ea"/>
            </a:endParaRPr>
          </a:p>
          <a:p>
            <a:pPr marL="342900" indent="-342900">
              <a:lnSpc>
                <a:spcPct val="200000"/>
              </a:lnSpc>
              <a:buFont typeface="+mj-lt"/>
              <a:buAutoNum type="arabicPeriod"/>
            </a:pPr>
            <a:r>
              <a:rPr lang="zh-CN" altLang="en-US" sz="1600" dirty="0">
                <a:solidFill>
                  <a:schemeClr val="bg2">
                    <a:lumMod val="25000"/>
                  </a:schemeClr>
                </a:solidFill>
                <a:latin typeface="+mn-ea"/>
                <a:ea typeface="+mn-ea"/>
              </a:rPr>
              <a:t>对策要平衡可靠性和财务支出</a:t>
            </a:r>
            <a:endParaRPr lang="en-US" altLang="zh-CN" sz="1600" dirty="0">
              <a:solidFill>
                <a:schemeClr val="bg2">
                  <a:lumMod val="25000"/>
                </a:schemeClr>
              </a:solidFill>
              <a:latin typeface="+mn-ea"/>
              <a:ea typeface="+mn-ea"/>
            </a:endParaRPr>
          </a:p>
          <a:p>
            <a:pPr marL="342900" indent="-342900">
              <a:lnSpc>
                <a:spcPct val="200000"/>
              </a:lnSpc>
              <a:buFont typeface="+mj-lt"/>
              <a:buAutoNum type="arabicPeriod"/>
            </a:pPr>
            <a:r>
              <a:rPr lang="zh-CN" altLang="en-US" sz="1600" dirty="0">
                <a:solidFill>
                  <a:schemeClr val="bg2">
                    <a:lumMod val="25000"/>
                  </a:schemeClr>
                </a:solidFill>
                <a:latin typeface="+mn-ea"/>
                <a:ea typeface="+mn-ea"/>
              </a:rPr>
              <a:t>预防措施必须可执行的或现实可实现的</a:t>
            </a:r>
            <a:endParaRPr lang="en-US" altLang="zh-CN" sz="1600" dirty="0">
              <a:solidFill>
                <a:schemeClr val="bg2">
                  <a:lumMod val="25000"/>
                </a:schemeClr>
              </a:solidFill>
              <a:latin typeface="+mn-ea"/>
              <a:ea typeface="+mn-ea"/>
            </a:endParaRPr>
          </a:p>
          <a:p>
            <a:pPr marL="342900" indent="-342900">
              <a:lnSpc>
                <a:spcPct val="200000"/>
              </a:lnSpc>
              <a:buFont typeface="+mj-lt"/>
              <a:buAutoNum type="arabicPeriod"/>
            </a:pPr>
            <a:r>
              <a:rPr lang="zh-CN" altLang="en-US" sz="1600" dirty="0">
                <a:solidFill>
                  <a:schemeClr val="bg2">
                    <a:lumMod val="25000"/>
                  </a:schemeClr>
                </a:solidFill>
                <a:latin typeface="+mn-ea"/>
                <a:ea typeface="+mn-ea"/>
              </a:rPr>
              <a:t>预防措施要马上能起作用，可以分临时措施与永久措施</a:t>
            </a:r>
            <a:endParaRPr lang="zh-CN" altLang="en-US" sz="1600" dirty="0">
              <a:solidFill>
                <a:schemeClr val="bg2">
                  <a:lumMod val="25000"/>
                </a:schemeClr>
              </a:solidFill>
              <a:latin typeface="+mn-ea"/>
              <a:ea typeface="+mn-ea"/>
            </a:endParaRPr>
          </a:p>
        </p:txBody>
      </p:sp>
      <p:pic>
        <p:nvPicPr>
          <p:cNvPr id="2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8804" t="16094" r="41763" b="32837"/>
          <a:stretch>
            <a:fillRect/>
          </a:stretch>
        </p:blipFill>
        <p:spPr bwMode="auto">
          <a:xfrm>
            <a:off x="1210833" y="2355726"/>
            <a:ext cx="478466" cy="12014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风险控制措施的制定</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25" name="矩形 24"/>
          <p:cNvSpPr/>
          <p:nvPr/>
        </p:nvSpPr>
        <p:spPr>
          <a:xfrm>
            <a:off x="223970" y="915566"/>
            <a:ext cx="2319866"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预防措施的有效转化</a:t>
            </a:r>
            <a:endPar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椭圆 9"/>
          <p:cNvSpPr/>
          <p:nvPr/>
        </p:nvSpPr>
        <p:spPr bwMode="auto">
          <a:xfrm>
            <a:off x="1547664" y="1635646"/>
            <a:ext cx="1728192" cy="504056"/>
          </a:xfrm>
          <a:prstGeom prst="ellipse">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技术对策</a:t>
            </a:r>
            <a:endParaRPr kumimoji="0" lang="zh-CN" altLang="en-US" sz="1600" i="0" u="none" strike="noStrike" cap="none" normalizeH="0" baseline="0" dirty="0">
              <a:ln>
                <a:noFill/>
              </a:ln>
              <a:solidFill>
                <a:schemeClr val="bg1"/>
              </a:solidFill>
              <a:effectLst/>
              <a:latin typeface="+mn-ea"/>
              <a:ea typeface="+mn-ea"/>
            </a:endParaRPr>
          </a:p>
        </p:txBody>
      </p:sp>
      <p:sp>
        <p:nvSpPr>
          <p:cNvPr id="11" name="椭圆 10"/>
          <p:cNvSpPr/>
          <p:nvPr/>
        </p:nvSpPr>
        <p:spPr bwMode="auto">
          <a:xfrm>
            <a:off x="3995936" y="1635646"/>
            <a:ext cx="1728192" cy="504056"/>
          </a:xfrm>
          <a:prstGeom prst="ellipse">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检查对策</a:t>
            </a:r>
            <a:endParaRPr kumimoji="0" lang="zh-CN" altLang="en-US" sz="1600" i="0" u="none" strike="noStrike" cap="none" normalizeH="0" baseline="0" dirty="0">
              <a:ln>
                <a:noFill/>
              </a:ln>
              <a:solidFill>
                <a:schemeClr val="bg1"/>
              </a:solidFill>
              <a:effectLst/>
              <a:latin typeface="+mn-ea"/>
              <a:ea typeface="+mn-ea"/>
            </a:endParaRPr>
          </a:p>
        </p:txBody>
      </p:sp>
      <p:sp>
        <p:nvSpPr>
          <p:cNvPr id="12" name="椭圆 11"/>
          <p:cNvSpPr/>
          <p:nvPr/>
        </p:nvSpPr>
        <p:spPr bwMode="auto">
          <a:xfrm>
            <a:off x="6372200" y="1606177"/>
            <a:ext cx="1728192" cy="504056"/>
          </a:xfrm>
          <a:prstGeom prst="ellipse">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行为对策</a:t>
            </a:r>
            <a:endParaRPr kumimoji="0" lang="zh-CN" altLang="en-US" sz="1600" i="0" u="none" strike="noStrike" cap="none" normalizeH="0" baseline="0" dirty="0">
              <a:ln>
                <a:noFill/>
              </a:ln>
              <a:solidFill>
                <a:schemeClr val="bg1"/>
              </a:solidFill>
              <a:effectLst/>
              <a:latin typeface="+mn-ea"/>
              <a:ea typeface="+mn-ea"/>
            </a:endParaRPr>
          </a:p>
        </p:txBody>
      </p:sp>
      <p:cxnSp>
        <p:nvCxnSpPr>
          <p:cNvPr id="14" name="直接连接符 13"/>
          <p:cNvCxnSpPr>
            <a:stCxn id="10" idx="2"/>
            <a:endCxn id="10" idx="2"/>
          </p:cNvCxnSpPr>
          <p:nvPr/>
        </p:nvCxnSpPr>
        <p:spPr bwMode="auto">
          <a:xfrm>
            <a:off x="1547664" y="1887674"/>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p:cNvGrpSpPr/>
          <p:nvPr/>
        </p:nvGrpSpPr>
        <p:grpSpPr>
          <a:xfrm>
            <a:off x="1331640" y="1887674"/>
            <a:ext cx="1800200" cy="1980220"/>
            <a:chOff x="1007864" y="2051955"/>
            <a:chExt cx="1800200" cy="1980220"/>
          </a:xfrm>
        </p:grpSpPr>
        <p:cxnSp>
          <p:nvCxnSpPr>
            <p:cNvPr id="16" name="直接连接符 15"/>
            <p:cNvCxnSpPr/>
            <p:nvPr/>
          </p:nvCxnSpPr>
          <p:spPr bwMode="auto">
            <a:xfrm flipH="1">
              <a:off x="1014864" y="2061159"/>
              <a:ext cx="21602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1007864" y="2051955"/>
              <a:ext cx="0" cy="18002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bwMode="auto">
            <a:xfrm>
              <a:off x="1295896" y="2808039"/>
              <a:ext cx="1512168"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    本质化</a:t>
              </a:r>
              <a:endParaRPr kumimoji="0" lang="zh-CN" altLang="en-US" sz="1600" b="0" i="0" u="none" strike="noStrike" cap="none" normalizeH="0" baseline="0" dirty="0">
                <a:ln>
                  <a:noFill/>
                </a:ln>
                <a:solidFill>
                  <a:schemeClr val="tx1"/>
                </a:solidFill>
                <a:effectLst/>
                <a:latin typeface="+mn-ea"/>
                <a:ea typeface="+mn-ea"/>
              </a:endParaRPr>
            </a:p>
          </p:txBody>
        </p:sp>
        <p:sp>
          <p:nvSpPr>
            <p:cNvPr id="19" name="矩形 18"/>
            <p:cNvSpPr/>
            <p:nvPr/>
          </p:nvSpPr>
          <p:spPr bwMode="auto">
            <a:xfrm>
              <a:off x="1295896" y="3672135"/>
              <a:ext cx="1512168"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    工程技术</a:t>
              </a:r>
              <a:endParaRPr kumimoji="0" lang="zh-CN" altLang="en-US" sz="1600" b="0" i="0" u="none" strike="noStrike" cap="none" normalizeH="0" baseline="0" dirty="0">
                <a:ln>
                  <a:noFill/>
                </a:ln>
                <a:solidFill>
                  <a:schemeClr val="tx1"/>
                </a:solidFill>
                <a:effectLst/>
                <a:latin typeface="+mn-ea"/>
                <a:ea typeface="+mn-ea"/>
              </a:endParaRPr>
            </a:p>
          </p:txBody>
        </p:sp>
        <p:cxnSp>
          <p:nvCxnSpPr>
            <p:cNvPr id="20" name="直接箭头连接符 19"/>
            <p:cNvCxnSpPr>
              <a:endCxn id="18" idx="1"/>
            </p:cNvCxnSpPr>
            <p:nvPr/>
          </p:nvCxnSpPr>
          <p:spPr bwMode="auto">
            <a:xfrm>
              <a:off x="1007864" y="2988059"/>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a:endCxn id="19" idx="1"/>
            </p:cNvCxnSpPr>
            <p:nvPr/>
          </p:nvCxnSpPr>
          <p:spPr bwMode="auto">
            <a:xfrm>
              <a:off x="1007864" y="3852155"/>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组合 21"/>
          <p:cNvGrpSpPr/>
          <p:nvPr/>
        </p:nvGrpSpPr>
        <p:grpSpPr>
          <a:xfrm>
            <a:off x="3779912" y="1887674"/>
            <a:ext cx="1872208" cy="1980220"/>
            <a:chOff x="1007864" y="2051955"/>
            <a:chExt cx="1872208" cy="1980220"/>
          </a:xfrm>
        </p:grpSpPr>
        <p:cxnSp>
          <p:nvCxnSpPr>
            <p:cNvPr id="23" name="直接连接符 22"/>
            <p:cNvCxnSpPr/>
            <p:nvPr/>
          </p:nvCxnSpPr>
          <p:spPr bwMode="auto">
            <a:xfrm flipH="1">
              <a:off x="1007864" y="2051955"/>
              <a:ext cx="21602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1007864" y="2051955"/>
              <a:ext cx="0" cy="18002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p:cNvSpPr/>
            <p:nvPr/>
          </p:nvSpPr>
          <p:spPr bwMode="auto">
            <a:xfrm>
              <a:off x="1295896" y="2808039"/>
              <a:ext cx="1584176"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本体有效防护</a:t>
              </a:r>
              <a:endParaRPr kumimoji="0" lang="zh-CN" altLang="en-US" sz="1600" b="0" i="0" u="none" strike="noStrike" cap="none" normalizeH="0" baseline="0" dirty="0">
                <a:ln>
                  <a:noFill/>
                </a:ln>
                <a:solidFill>
                  <a:schemeClr val="tx1"/>
                </a:solidFill>
                <a:effectLst/>
                <a:latin typeface="+mn-ea"/>
                <a:ea typeface="+mn-ea"/>
              </a:endParaRPr>
            </a:p>
          </p:txBody>
        </p:sp>
        <p:sp>
          <p:nvSpPr>
            <p:cNvPr id="29" name="矩形 28"/>
            <p:cNvSpPr/>
            <p:nvPr/>
          </p:nvSpPr>
          <p:spPr bwMode="auto">
            <a:xfrm>
              <a:off x="1295896" y="3672135"/>
              <a:ext cx="1512168"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  防护有效性</a:t>
              </a:r>
              <a:endParaRPr kumimoji="0" lang="zh-CN" altLang="en-US" sz="1600" b="0" i="0" u="none" strike="noStrike" cap="none" normalizeH="0" baseline="0" dirty="0">
                <a:ln>
                  <a:noFill/>
                </a:ln>
                <a:solidFill>
                  <a:schemeClr val="tx1"/>
                </a:solidFill>
                <a:effectLst/>
                <a:latin typeface="+mn-ea"/>
                <a:ea typeface="+mn-ea"/>
              </a:endParaRPr>
            </a:p>
          </p:txBody>
        </p:sp>
        <p:cxnSp>
          <p:nvCxnSpPr>
            <p:cNvPr id="30" name="直接箭头连接符 29"/>
            <p:cNvCxnSpPr>
              <a:endCxn id="28" idx="1"/>
            </p:cNvCxnSpPr>
            <p:nvPr/>
          </p:nvCxnSpPr>
          <p:spPr bwMode="auto">
            <a:xfrm>
              <a:off x="1007864" y="2988059"/>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箭头连接符 30"/>
            <p:cNvCxnSpPr>
              <a:endCxn id="29" idx="1"/>
            </p:cNvCxnSpPr>
            <p:nvPr/>
          </p:nvCxnSpPr>
          <p:spPr bwMode="auto">
            <a:xfrm>
              <a:off x="1007864" y="3852155"/>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31"/>
          <p:cNvGrpSpPr/>
          <p:nvPr/>
        </p:nvGrpSpPr>
        <p:grpSpPr>
          <a:xfrm>
            <a:off x="6180422" y="1858801"/>
            <a:ext cx="1800200" cy="1980220"/>
            <a:chOff x="1007864" y="2051955"/>
            <a:chExt cx="1800200" cy="1980220"/>
          </a:xfrm>
        </p:grpSpPr>
        <p:cxnSp>
          <p:nvCxnSpPr>
            <p:cNvPr id="33" name="直接连接符 32"/>
            <p:cNvCxnSpPr/>
            <p:nvPr/>
          </p:nvCxnSpPr>
          <p:spPr bwMode="auto">
            <a:xfrm flipH="1">
              <a:off x="1007864" y="2051955"/>
              <a:ext cx="21602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1007864" y="2051955"/>
              <a:ext cx="0" cy="18002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矩形 34"/>
            <p:cNvSpPr/>
            <p:nvPr/>
          </p:nvSpPr>
          <p:spPr bwMode="auto">
            <a:xfrm>
              <a:off x="1295896" y="2808039"/>
              <a:ext cx="1512168"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    作业规程</a:t>
              </a:r>
              <a:endParaRPr kumimoji="0" lang="zh-CN" altLang="en-US" sz="1600" b="0" i="0" u="none" strike="noStrike" cap="none" normalizeH="0" baseline="0" dirty="0">
                <a:ln>
                  <a:noFill/>
                </a:ln>
                <a:solidFill>
                  <a:schemeClr val="tx1"/>
                </a:solidFill>
                <a:effectLst/>
                <a:latin typeface="+mn-ea"/>
                <a:ea typeface="+mn-ea"/>
              </a:endParaRPr>
            </a:p>
          </p:txBody>
        </p:sp>
        <p:sp>
          <p:nvSpPr>
            <p:cNvPr id="36" name="矩形 35"/>
            <p:cNvSpPr/>
            <p:nvPr/>
          </p:nvSpPr>
          <p:spPr bwMode="auto">
            <a:xfrm>
              <a:off x="1295896" y="3672135"/>
              <a:ext cx="1512168" cy="36004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tx1"/>
                  </a:solidFill>
                  <a:effectLst/>
                  <a:latin typeface="+mn-ea"/>
                  <a:ea typeface="+mn-ea"/>
                </a:rPr>
                <a:t>  作业目视化</a:t>
              </a:r>
              <a:endParaRPr kumimoji="0" lang="zh-CN" altLang="en-US" sz="1600" b="0" i="0" u="none" strike="noStrike" cap="none" normalizeH="0" baseline="0" dirty="0">
                <a:ln>
                  <a:noFill/>
                </a:ln>
                <a:solidFill>
                  <a:schemeClr val="tx1"/>
                </a:solidFill>
                <a:effectLst/>
                <a:latin typeface="+mn-ea"/>
                <a:ea typeface="+mn-ea"/>
              </a:endParaRPr>
            </a:p>
          </p:txBody>
        </p:sp>
        <p:cxnSp>
          <p:nvCxnSpPr>
            <p:cNvPr id="37" name="直接箭头连接符 36"/>
            <p:cNvCxnSpPr>
              <a:endCxn id="35" idx="1"/>
            </p:cNvCxnSpPr>
            <p:nvPr/>
          </p:nvCxnSpPr>
          <p:spPr bwMode="auto">
            <a:xfrm>
              <a:off x="1007864" y="2988059"/>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a:endCxn id="36" idx="1"/>
            </p:cNvCxnSpPr>
            <p:nvPr/>
          </p:nvCxnSpPr>
          <p:spPr bwMode="auto">
            <a:xfrm>
              <a:off x="1007864" y="3852155"/>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矩形 38"/>
          <p:cNvSpPr/>
          <p:nvPr/>
        </p:nvSpPr>
        <p:spPr bwMode="auto">
          <a:xfrm>
            <a:off x="1379402" y="4011910"/>
            <a:ext cx="1836204" cy="83766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制定行动计划</a:t>
            </a:r>
            <a:endParaRPr kumimoji="0" lang="en-US" altLang="zh-CN" sz="160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600" dirty="0">
                <a:solidFill>
                  <a:schemeClr val="bg1"/>
                </a:solidFill>
                <a:latin typeface="+mn-ea"/>
                <a:ea typeface="+mn-ea"/>
              </a:rPr>
              <a:t>验证风险控制效果</a:t>
            </a:r>
            <a:endParaRPr kumimoji="0" lang="zh-CN" altLang="en-US" sz="1600" i="0" u="none" strike="noStrike" cap="none" normalizeH="0" baseline="0" dirty="0">
              <a:ln>
                <a:noFill/>
              </a:ln>
              <a:solidFill>
                <a:schemeClr val="bg1"/>
              </a:solidFill>
              <a:effectLst/>
              <a:latin typeface="+mn-ea"/>
              <a:ea typeface="+mn-ea"/>
            </a:endParaRPr>
          </a:p>
        </p:txBody>
      </p:sp>
      <p:sp>
        <p:nvSpPr>
          <p:cNvPr id="40" name="矩形 39"/>
          <p:cNvSpPr/>
          <p:nvPr/>
        </p:nvSpPr>
        <p:spPr bwMode="auto">
          <a:xfrm>
            <a:off x="3827674" y="4011910"/>
            <a:ext cx="1836204" cy="83766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600" dirty="0">
                <a:solidFill>
                  <a:schemeClr val="bg1"/>
                </a:solidFill>
                <a:latin typeface="+mn-ea"/>
                <a:ea typeface="+mn-ea"/>
              </a:rPr>
              <a:t>编制检查基准</a:t>
            </a:r>
            <a:endParaRPr lang="en-US" altLang="zh-CN" sz="1600" dirty="0">
              <a:solidFill>
                <a:schemeClr val="bg1"/>
              </a:solidFill>
              <a:latin typeface="+mn-ea"/>
              <a:ea typeface="+mn-ea"/>
            </a:endParaRPr>
          </a:p>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融入点检表</a:t>
            </a:r>
            <a:endParaRPr kumimoji="0" lang="zh-CN" altLang="en-US" sz="1600" i="0" u="none" strike="noStrike" cap="none" normalizeH="0" baseline="0" dirty="0">
              <a:ln>
                <a:noFill/>
              </a:ln>
              <a:solidFill>
                <a:schemeClr val="bg1"/>
              </a:solidFill>
              <a:effectLst/>
              <a:latin typeface="+mn-ea"/>
              <a:ea typeface="+mn-ea"/>
            </a:endParaRPr>
          </a:p>
        </p:txBody>
      </p:sp>
      <p:sp>
        <p:nvSpPr>
          <p:cNvPr id="41" name="矩形 40"/>
          <p:cNvSpPr/>
          <p:nvPr/>
        </p:nvSpPr>
        <p:spPr bwMode="auto">
          <a:xfrm>
            <a:off x="6264188" y="4011910"/>
            <a:ext cx="1836204" cy="837669"/>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lang="zh-CN" altLang="en-US" sz="1600" dirty="0">
                <a:solidFill>
                  <a:schemeClr val="bg1"/>
                </a:solidFill>
                <a:latin typeface="+mn-ea"/>
                <a:ea typeface="+mn-ea"/>
              </a:rPr>
              <a:t>岗位安全培训</a:t>
            </a:r>
            <a:endParaRPr lang="en-US" altLang="zh-CN" sz="1600" dirty="0">
              <a:solidFill>
                <a:schemeClr val="bg1"/>
              </a:solidFill>
              <a:latin typeface="+mn-ea"/>
              <a:ea typeface="+mn-ea"/>
            </a:endParaRPr>
          </a:p>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i="0" u="none" strike="noStrike" cap="none" normalizeH="0" baseline="0" dirty="0">
                <a:ln>
                  <a:noFill/>
                </a:ln>
                <a:solidFill>
                  <a:schemeClr val="bg1"/>
                </a:solidFill>
                <a:effectLst/>
                <a:latin typeface="+mn-ea"/>
                <a:ea typeface="+mn-ea"/>
              </a:rPr>
              <a:t>形成作业指导书</a:t>
            </a:r>
            <a:endParaRPr kumimoji="0" lang="zh-CN" altLang="en-US" sz="1600" i="0" u="none" strike="noStrike" cap="none" normalizeH="0" baseline="0" dirty="0">
              <a:ln>
                <a:noFill/>
              </a:ln>
              <a:solidFill>
                <a:schemeClr val="bg1"/>
              </a:solidFill>
              <a:effectLst/>
              <a:latin typeface="+mn-ea"/>
              <a:ea typeface="+mn-ea"/>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危险源识别与风险评价举例</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65" name="矩形 64"/>
          <p:cNvSpPr/>
          <p:nvPr/>
        </p:nvSpPr>
        <p:spPr>
          <a:xfrm>
            <a:off x="223970" y="915566"/>
            <a:ext cx="1293944"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举个栗子</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8534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a:stretch>
            <a:fillRect/>
          </a:stretch>
        </p:blipFill>
        <p:spPr bwMode="auto">
          <a:xfrm>
            <a:off x="129935" y="1563638"/>
            <a:ext cx="890656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注意更新</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15" name="TextBox 14"/>
          <p:cNvSpPr txBox="1"/>
          <p:nvPr/>
        </p:nvSpPr>
        <p:spPr>
          <a:xfrm>
            <a:off x="2411760" y="1029965"/>
            <a:ext cx="4248472" cy="461665"/>
          </a:xfrm>
          <a:prstGeom prst="rect">
            <a:avLst/>
          </a:prstGeom>
          <a:noFill/>
        </p:spPr>
        <p:txBody>
          <a:bodyPr wrap="square" rtlCol="0">
            <a:spAutoFit/>
          </a:bodyPr>
          <a:lstStyle/>
          <a:p>
            <a:r>
              <a:rPr lang="zh-CN" altLang="en-US" sz="2400" dirty="0">
                <a:solidFill>
                  <a:schemeClr val="bg2">
                    <a:lumMod val="25000"/>
                  </a:schemeClr>
                </a:solidFill>
                <a:latin typeface="+mn-ea"/>
                <a:ea typeface="+mn-ea"/>
              </a:rPr>
              <a:t>危险源识别及风险评估的更新</a:t>
            </a:r>
            <a:endParaRPr lang="zh-CN" altLang="en-US" sz="2400" dirty="0">
              <a:solidFill>
                <a:schemeClr val="bg2">
                  <a:lumMod val="25000"/>
                </a:schemeClr>
              </a:solidFill>
              <a:latin typeface="+mn-ea"/>
              <a:ea typeface="+mn-ea"/>
            </a:endParaRPr>
          </a:p>
        </p:txBody>
      </p:sp>
      <p:grpSp>
        <p:nvGrpSpPr>
          <p:cNvPr id="16" name="组合 15"/>
          <p:cNvGrpSpPr/>
          <p:nvPr/>
        </p:nvGrpSpPr>
        <p:grpSpPr>
          <a:xfrm>
            <a:off x="1547664" y="1707654"/>
            <a:ext cx="2304256" cy="2664296"/>
            <a:chOff x="2087984" y="2069957"/>
            <a:chExt cx="2304256" cy="2664296"/>
          </a:xfrm>
        </p:grpSpPr>
        <p:sp>
          <p:nvSpPr>
            <p:cNvPr id="17" name="矩形 16"/>
            <p:cNvSpPr/>
            <p:nvPr/>
          </p:nvSpPr>
          <p:spPr bwMode="auto">
            <a:xfrm>
              <a:off x="2087984" y="2303983"/>
              <a:ext cx="2304256" cy="2430270"/>
            </a:xfrm>
            <a:prstGeom prst="rect">
              <a:avLst/>
            </a:prstGeom>
            <a:solidFill>
              <a:schemeClr val="accent5">
                <a:lumMod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mn-ea"/>
                  <a:ea typeface="+mn-ea"/>
                </a:rPr>
                <a:t>新的设备</a:t>
              </a: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0" dirty="0">
                  <a:solidFill>
                    <a:schemeClr val="bg1"/>
                  </a:solidFill>
                  <a:latin typeface="+mn-ea"/>
                  <a:ea typeface="+mn-ea"/>
                </a:rPr>
                <a:t>操作相对复杂的工具</a:t>
              </a:r>
              <a:endParaRPr lang="en-US" altLang="zh-CN" sz="1600" b="0" dirty="0">
                <a:solidFill>
                  <a:schemeClr val="bg1"/>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lang="en-US" altLang="zh-CN" sz="1600" b="0" dirty="0">
                <a:solidFill>
                  <a:schemeClr val="bg1"/>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mn-ea"/>
                  <a:ea typeface="+mn-ea"/>
                </a:rPr>
                <a:t>新的工艺或作业流程</a:t>
              </a: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0" dirty="0">
                  <a:solidFill>
                    <a:schemeClr val="bg1"/>
                  </a:solidFill>
                  <a:latin typeface="+mn-ea"/>
                  <a:ea typeface="+mn-ea"/>
                </a:rPr>
                <a:t>新的临时作业</a:t>
              </a:r>
              <a:endParaRPr lang="en-US" altLang="zh-CN" sz="1600" b="0" dirty="0">
                <a:solidFill>
                  <a:schemeClr val="bg1"/>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dirty="0">
                <a:ln>
                  <a:noFill/>
                </a:ln>
                <a:solidFill>
                  <a:schemeClr val="bg1"/>
                </a:solidFill>
                <a:effectLst/>
                <a:latin typeface="+mn-ea"/>
                <a:ea typeface="+mn-ea"/>
              </a:endParaRPr>
            </a:p>
          </p:txBody>
        </p:sp>
        <p:sp>
          <p:nvSpPr>
            <p:cNvPr id="18" name="椭圆 17"/>
            <p:cNvSpPr/>
            <p:nvPr/>
          </p:nvSpPr>
          <p:spPr bwMode="auto">
            <a:xfrm>
              <a:off x="2394018" y="2069957"/>
              <a:ext cx="1692188" cy="46805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i="0" u="none" strike="noStrike" cap="none" normalizeH="0" baseline="0" dirty="0">
                  <a:ln>
                    <a:noFill/>
                  </a:ln>
                  <a:solidFill>
                    <a:schemeClr val="bg1"/>
                  </a:solidFill>
                  <a:effectLst/>
                  <a:latin typeface="+mn-ea"/>
                  <a:ea typeface="+mn-ea"/>
                </a:rPr>
                <a:t>重新识别</a:t>
              </a:r>
              <a:endParaRPr kumimoji="0" lang="zh-CN" altLang="en-US" sz="1800" i="0" u="none" strike="noStrike" cap="none" normalizeH="0" baseline="0" dirty="0">
                <a:ln>
                  <a:noFill/>
                </a:ln>
                <a:solidFill>
                  <a:schemeClr val="bg1"/>
                </a:solidFill>
                <a:effectLst/>
                <a:latin typeface="+mn-ea"/>
                <a:ea typeface="+mn-ea"/>
              </a:endParaRPr>
            </a:p>
          </p:txBody>
        </p:sp>
      </p:grpSp>
      <p:grpSp>
        <p:nvGrpSpPr>
          <p:cNvPr id="19" name="组合 18"/>
          <p:cNvGrpSpPr/>
          <p:nvPr/>
        </p:nvGrpSpPr>
        <p:grpSpPr>
          <a:xfrm>
            <a:off x="5058063" y="1734657"/>
            <a:ext cx="2448272" cy="2637293"/>
            <a:chOff x="5112320" y="2069957"/>
            <a:chExt cx="2448272" cy="2637293"/>
          </a:xfrm>
        </p:grpSpPr>
        <p:sp>
          <p:nvSpPr>
            <p:cNvPr id="20" name="矩形 19"/>
            <p:cNvSpPr/>
            <p:nvPr/>
          </p:nvSpPr>
          <p:spPr bwMode="auto">
            <a:xfrm>
              <a:off x="5112320" y="2303983"/>
              <a:ext cx="2448272" cy="2403267"/>
            </a:xfrm>
            <a:prstGeom prst="rect">
              <a:avLst/>
            </a:prstGeom>
            <a:solidFill>
              <a:schemeClr val="accent5">
                <a:lumMod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mn-ea"/>
                  <a:ea typeface="+mn-ea"/>
                </a:rPr>
                <a:t>新的材料（化学品）</a:t>
              </a: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600" b="0" dirty="0">
                  <a:solidFill>
                    <a:schemeClr val="bg1"/>
                  </a:solidFill>
                  <a:latin typeface="+mn-ea"/>
                  <a:ea typeface="+mn-ea"/>
                </a:rPr>
                <a:t>出现事故（包括未遂）</a:t>
              </a:r>
              <a:endParaRPr lang="en-US" altLang="zh-CN" sz="1600" b="0" dirty="0">
                <a:solidFill>
                  <a:schemeClr val="bg1"/>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mn-ea"/>
                  <a:ea typeface="+mn-ea"/>
                </a:rPr>
                <a:t>法律法规发生变更</a:t>
              </a:r>
              <a:endParaRPr kumimoji="0" lang="en-US" altLang="zh-CN" sz="1600" b="0" i="0" u="none" strike="noStrike" cap="none" normalizeH="0" baseline="0" dirty="0">
                <a:ln>
                  <a:noFill/>
                </a:ln>
                <a:solidFill>
                  <a:schemeClr val="bg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lang="en-US" altLang="zh-CN" sz="1600" b="0" dirty="0">
                <a:solidFill>
                  <a:schemeClr val="bg1"/>
                </a:solidFill>
                <a:latin typeface="+mn-ea"/>
                <a:ea typeface="+mn-ea"/>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dirty="0">
                  <a:ln>
                    <a:noFill/>
                  </a:ln>
                  <a:solidFill>
                    <a:schemeClr val="bg1"/>
                  </a:solidFill>
                  <a:effectLst/>
                  <a:latin typeface="+mn-ea"/>
                  <a:ea typeface="+mn-ea"/>
                </a:rPr>
                <a:t>新的辨识或检查发现</a:t>
              </a:r>
              <a:endParaRPr kumimoji="0" lang="zh-CN" altLang="en-US" sz="1600" b="0" i="0" u="none" strike="noStrike" cap="none" normalizeH="0" baseline="0" dirty="0">
                <a:ln>
                  <a:noFill/>
                </a:ln>
                <a:solidFill>
                  <a:schemeClr val="bg1"/>
                </a:solidFill>
                <a:effectLst/>
                <a:latin typeface="+mn-ea"/>
                <a:ea typeface="+mn-ea"/>
              </a:endParaRPr>
            </a:p>
          </p:txBody>
        </p:sp>
        <p:sp>
          <p:nvSpPr>
            <p:cNvPr id="21" name="椭圆 20"/>
            <p:cNvSpPr/>
            <p:nvPr/>
          </p:nvSpPr>
          <p:spPr bwMode="auto">
            <a:xfrm>
              <a:off x="5490362" y="2069957"/>
              <a:ext cx="1692188" cy="49282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i="0" u="none" strike="noStrike" cap="none" normalizeH="0" baseline="0" dirty="0">
                  <a:ln>
                    <a:noFill/>
                  </a:ln>
                  <a:solidFill>
                    <a:schemeClr val="bg1"/>
                  </a:solidFill>
                  <a:effectLst/>
                  <a:latin typeface="+mn-ea"/>
                  <a:ea typeface="+mn-ea"/>
                </a:rPr>
                <a:t>    更新</a:t>
              </a:r>
              <a:endParaRPr kumimoji="0" lang="zh-CN" altLang="en-US" sz="1800" i="0" u="none" strike="noStrike" cap="none" normalizeH="0" baseline="0" dirty="0">
                <a:ln>
                  <a:noFill/>
                </a:ln>
                <a:solidFill>
                  <a:schemeClr val="bg1"/>
                </a:solidFill>
                <a:effectLst/>
                <a:latin typeface="+mn-ea"/>
                <a:ea typeface="+mn-ea"/>
              </a:endParaRPr>
            </a:p>
          </p:txBody>
        </p:sp>
      </p:grpSp>
      <p:sp>
        <p:nvSpPr>
          <p:cNvPr id="22" name="TextBox 21"/>
          <p:cNvSpPr txBox="1"/>
          <p:nvPr/>
        </p:nvSpPr>
        <p:spPr>
          <a:xfrm>
            <a:off x="1559368" y="4587974"/>
            <a:ext cx="7056784" cy="338554"/>
          </a:xfrm>
          <a:prstGeom prst="rect">
            <a:avLst/>
          </a:prstGeom>
          <a:noFill/>
        </p:spPr>
        <p:txBody>
          <a:bodyPr wrap="square" rtlCol="0">
            <a:spAutoFit/>
          </a:bodyPr>
          <a:lstStyle/>
          <a:p>
            <a:r>
              <a:rPr lang="zh-CN" altLang="en-US" sz="1600" dirty="0">
                <a:solidFill>
                  <a:srgbClr val="FF0000"/>
                </a:solidFill>
                <a:latin typeface="+mn-ea"/>
                <a:ea typeface="+mn-ea"/>
              </a:rPr>
              <a:t>注：</a:t>
            </a:r>
            <a:r>
              <a:rPr lang="zh-CN" altLang="en-US" sz="1600" dirty="0">
                <a:solidFill>
                  <a:schemeClr val="bg2">
                    <a:lumMod val="25000"/>
                  </a:schemeClr>
                </a:solidFill>
                <a:latin typeface="+mn-ea"/>
                <a:ea typeface="+mn-ea"/>
              </a:rPr>
              <a:t>采取措施后要对风险进行重新评估</a:t>
            </a:r>
            <a:endParaRPr lang="zh-CN" altLang="en-US" sz="1600" dirty="0">
              <a:solidFill>
                <a:schemeClr val="bg2">
                  <a:lumMod val="25000"/>
                </a:schemeClr>
              </a:solidFill>
              <a:latin typeface="+mn-ea"/>
              <a:ea typeface="+mn-ea"/>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危险源识别目的</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11" name="Rectangle 1"/>
          <p:cNvSpPr>
            <a:spLocks noChangeArrowheads="1"/>
          </p:cNvSpPr>
          <p:nvPr/>
        </p:nvSpPr>
        <p:spPr bwMode="auto">
          <a:xfrm>
            <a:off x="528360" y="1275606"/>
            <a:ext cx="8148095"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识别</a:t>
            </a:r>
            <a:r>
              <a:rPr kumimoji="0" lang="zh-CN"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各项作业活动</a:t>
            </a:r>
            <a:r>
              <a:rPr kumimoji="0" lang="zh-CN" altLang="en-US"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中</a:t>
            </a:r>
            <a:r>
              <a:rPr kumimoji="0" lang="zh-CN"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，有导致人员受伤、财产损失、工作场所环境损害，或上述各项组合</a:t>
            </a:r>
            <a:r>
              <a:rPr kumimoji="0" lang="zh-CN" altLang="en-US"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的</a:t>
            </a:r>
            <a:r>
              <a:rPr kumimoji="0" lang="zh-CN"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潜在的来源或状况，从而</a:t>
            </a:r>
            <a:r>
              <a:rPr kumimoji="0" lang="zh-CN" altLang="en-US"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根据其</a:t>
            </a:r>
            <a:r>
              <a:rPr kumimoji="0" lang="zh-CN"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危害及特性，</a:t>
            </a:r>
            <a:r>
              <a:rPr kumimoji="0" lang="zh-CN" altLang="en-US"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来制定消除、控制或改善的方法，以保证作业活动的安全</a:t>
            </a:r>
            <a:r>
              <a:rPr kumimoji="0" lang="zh-CN" sz="1400" b="0" i="0" u="none" strike="noStrike" cap="none" normalizeH="0" baseline="0" dirty="0">
                <a:ln>
                  <a:noFill/>
                </a:ln>
                <a:solidFill>
                  <a:schemeClr val="tx1">
                    <a:lumMod val="75000"/>
                    <a:lumOff val="25000"/>
                  </a:schemeClr>
                </a:solidFill>
                <a:effectLst/>
                <a:latin typeface="+mn-ea"/>
                <a:ea typeface="+mn-ea"/>
                <a:cs typeface="Times New Roman" panose="02020603050405020304" pitchFamily="18" charset="0"/>
              </a:rPr>
              <a:t>。</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grpSp>
        <p:nvGrpSpPr>
          <p:cNvPr id="12" name="组合 11"/>
          <p:cNvGrpSpPr/>
          <p:nvPr/>
        </p:nvGrpSpPr>
        <p:grpSpPr>
          <a:xfrm>
            <a:off x="1691680" y="2112508"/>
            <a:ext cx="5760640" cy="2922408"/>
            <a:chOff x="2538613" y="3304206"/>
            <a:chExt cx="5760640" cy="2922408"/>
          </a:xfrm>
          <a:solidFill>
            <a:schemeClr val="accent5">
              <a:lumMod val="50000"/>
            </a:schemeClr>
          </a:solidFill>
        </p:grpSpPr>
        <p:grpSp>
          <p:nvGrpSpPr>
            <p:cNvPr id="13" name="组合 12"/>
            <p:cNvGrpSpPr/>
            <p:nvPr/>
          </p:nvGrpSpPr>
          <p:grpSpPr>
            <a:xfrm>
              <a:off x="2538613" y="3304206"/>
              <a:ext cx="5760640" cy="2922408"/>
              <a:chOff x="324035" y="3460951"/>
              <a:chExt cx="5760640" cy="2922408"/>
            </a:xfrm>
            <a:grpFill/>
          </p:grpSpPr>
          <p:graphicFrame>
            <p:nvGraphicFramePr>
              <p:cNvPr id="15" name="图示 14"/>
              <p:cNvGraphicFramePr/>
              <p:nvPr/>
            </p:nvGraphicFramePr>
            <p:xfrm>
              <a:off x="325404" y="3571899"/>
              <a:ext cx="4720153" cy="28114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6" name="菱形 15"/>
              <p:cNvSpPr/>
              <p:nvPr/>
            </p:nvSpPr>
            <p:spPr bwMode="auto">
              <a:xfrm>
                <a:off x="324035" y="3460951"/>
                <a:ext cx="1144377" cy="1058470"/>
              </a:xfrm>
              <a:prstGeom prst="diamond">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3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隐患、事故</a:t>
                </a:r>
                <a:endParaRPr kumimoji="0" lang="zh-CN" altLang="en-US" sz="130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7" name="右箭头 16"/>
              <p:cNvSpPr/>
              <p:nvPr/>
            </p:nvSpPr>
            <p:spPr bwMode="auto">
              <a:xfrm>
                <a:off x="4111618" y="4811723"/>
                <a:ext cx="428628" cy="285752"/>
              </a:xfrm>
              <a:prstGeom prs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6">
                      <a:lumMod val="40000"/>
                      <a:lumOff val="60000"/>
                    </a:schemeClr>
                  </a:solidFill>
                  <a:effectLst/>
                  <a:latin typeface="Arial" panose="020B0604020202020204" pitchFamily="34" charset="0"/>
                  <a:ea typeface="宋体" panose="02010600030101010101" pitchFamily="2" charset="-122"/>
                </a:endParaRPr>
              </a:p>
            </p:txBody>
          </p:sp>
          <p:sp>
            <p:nvSpPr>
              <p:cNvPr id="18" name="菱形 17"/>
              <p:cNvSpPr/>
              <p:nvPr/>
            </p:nvSpPr>
            <p:spPr bwMode="auto">
              <a:xfrm>
                <a:off x="4611683" y="4079483"/>
                <a:ext cx="1472992" cy="1750231"/>
              </a:xfrm>
              <a:prstGeom prst="diamond">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i="0" u="none" strike="noStrike" cap="none" normalizeH="0" baseline="0" dirty="0">
                    <a:ln>
                      <a:noFill/>
                    </a:ln>
                    <a:solidFill>
                      <a:schemeClr val="bg1"/>
                    </a:solidFill>
                    <a:effectLst/>
                    <a:latin typeface="+mn-ea"/>
                    <a:ea typeface="+mn-ea"/>
                  </a:rPr>
                  <a:t>作业指导书、操作规程</a:t>
                </a:r>
                <a:endParaRPr kumimoji="0" lang="zh-CN" altLang="en-US" sz="1400" i="0" u="none" strike="noStrike" cap="none" normalizeH="0" baseline="0" dirty="0">
                  <a:ln>
                    <a:noFill/>
                  </a:ln>
                  <a:solidFill>
                    <a:schemeClr val="bg1"/>
                  </a:solidFill>
                  <a:effectLst/>
                  <a:latin typeface="+mn-ea"/>
                  <a:ea typeface="+mn-ea"/>
                </a:endParaRPr>
              </a:p>
            </p:txBody>
          </p:sp>
        </p:grpSp>
        <p:sp>
          <p:nvSpPr>
            <p:cNvPr id="14" name="左右箭头 13"/>
            <p:cNvSpPr/>
            <p:nvPr/>
          </p:nvSpPr>
          <p:spPr bwMode="auto">
            <a:xfrm>
              <a:off x="3784593" y="3654846"/>
              <a:ext cx="571504" cy="357190"/>
            </a:xfrm>
            <a:prstGeom prst="leftRightArrow">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6">
                    <a:lumMod val="40000"/>
                    <a:lumOff val="60000"/>
                  </a:schemeClr>
                </a:solidFill>
                <a:effectLst/>
                <a:latin typeface="Arial" panose="020B0604020202020204" pitchFamily="34" charset="0"/>
                <a:ea typeface="宋体" panose="02010600030101010101" pitchFamily="2" charset="-122"/>
              </a:endParaRPr>
            </a:p>
          </p:txBody>
        </p:sp>
      </p:grpSp>
      <p:sp>
        <p:nvSpPr>
          <p:cNvPr id="9" name="矩形 8"/>
          <p:cNvSpPr/>
          <p:nvPr/>
        </p:nvSpPr>
        <p:spPr>
          <a:xfrm>
            <a:off x="223970" y="768564"/>
            <a:ext cx="2268570" cy="499624"/>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危险源识别目的</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539552" y="186194"/>
            <a:ext cx="2808312" cy="338554"/>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sz="1600" dirty="0">
                <a:solidFill>
                  <a:srgbClr val="C00000"/>
                </a:solidFill>
                <a:effectLst>
                  <a:outerShdw blurRad="38100" dist="38100" dir="2700000" algn="tl">
                    <a:srgbClr val="C0C0C0"/>
                  </a:outerShdw>
                </a:effectLst>
                <a:latin typeface="+mn-ea"/>
                <a:ea typeface="+mn-ea"/>
              </a:rPr>
              <a:t>下个任务</a:t>
            </a:r>
            <a:endParaRPr lang="zh-CN" altLang="en-US" sz="1600" dirty="0">
              <a:solidFill>
                <a:srgbClr val="C00000"/>
              </a:solidFill>
              <a:effectLst>
                <a:outerShdw blurRad="38100" dist="38100" dir="2700000" algn="tl">
                  <a:srgbClr val="C0C0C0"/>
                </a:outerShdw>
              </a:effectLst>
              <a:latin typeface="+mn-ea"/>
              <a:ea typeface="+mn-ea"/>
            </a:endParaRPr>
          </a:p>
        </p:txBody>
      </p:sp>
      <p:sp>
        <p:nvSpPr>
          <p:cNvPr id="8" name="TextBox 7"/>
          <p:cNvSpPr txBox="1"/>
          <p:nvPr/>
        </p:nvSpPr>
        <p:spPr>
          <a:xfrm>
            <a:off x="3879850" y="1563638"/>
            <a:ext cx="3500462" cy="584775"/>
          </a:xfrm>
          <a:prstGeom prst="rect">
            <a:avLst/>
          </a:prstGeom>
          <a:noFill/>
          <a:ln w="19050">
            <a:solidFill>
              <a:schemeClr val="accent5">
                <a:lumMod val="50000"/>
              </a:schemeClr>
            </a:solidFill>
          </a:ln>
        </p:spPr>
        <p:txBody>
          <a:bodyPr wrap="square" rtlCol="0">
            <a:spAutoFit/>
          </a:bodyPr>
          <a:lstStyle/>
          <a:p>
            <a:r>
              <a:rPr lang="zh-CN" altLang="en-US" sz="1600" dirty="0">
                <a:latin typeface="+mn-ea"/>
                <a:ea typeface="+mn-ea"/>
              </a:rPr>
              <a:t>各部门于</a:t>
            </a:r>
            <a:r>
              <a:rPr lang="en-US" altLang="zh-CN" sz="1600" dirty="0">
                <a:latin typeface="+mn-ea"/>
                <a:ea typeface="+mn-ea"/>
              </a:rPr>
              <a:t>3</a:t>
            </a:r>
            <a:r>
              <a:rPr lang="zh-CN" altLang="en-US" sz="1600" dirty="0">
                <a:latin typeface="+mn-ea"/>
                <a:ea typeface="+mn-ea"/>
              </a:rPr>
              <a:t>月</a:t>
            </a:r>
            <a:r>
              <a:rPr lang="en-US" altLang="zh-CN" sz="1600" dirty="0">
                <a:latin typeface="+mn-ea"/>
                <a:ea typeface="+mn-ea"/>
              </a:rPr>
              <a:t>7</a:t>
            </a:r>
            <a:r>
              <a:rPr lang="zh-CN" altLang="en-US" sz="1600" dirty="0">
                <a:latin typeface="+mn-ea"/>
                <a:ea typeface="+mn-ea"/>
              </a:rPr>
              <a:t>日前完成对各部门危险源识别及风险评估表</a:t>
            </a:r>
            <a:endParaRPr lang="zh-CN" altLang="en-US" sz="1600" dirty="0">
              <a:latin typeface="+mn-ea"/>
              <a:ea typeface="+mn-ea"/>
            </a:endParaRPr>
          </a:p>
        </p:txBody>
      </p:sp>
      <p:sp>
        <p:nvSpPr>
          <p:cNvPr id="9" name="TextBox 8"/>
          <p:cNvSpPr txBox="1"/>
          <p:nvPr/>
        </p:nvSpPr>
        <p:spPr>
          <a:xfrm>
            <a:off x="3879850" y="2564911"/>
            <a:ext cx="3500462" cy="830997"/>
          </a:xfrm>
          <a:prstGeom prst="rect">
            <a:avLst/>
          </a:prstGeom>
          <a:noFill/>
          <a:ln w="19050">
            <a:solidFill>
              <a:schemeClr val="accent5">
                <a:lumMod val="50000"/>
              </a:schemeClr>
            </a:solidFill>
          </a:ln>
        </p:spPr>
        <p:txBody>
          <a:bodyPr wrap="square" rtlCol="0">
            <a:spAutoFit/>
          </a:bodyPr>
          <a:lstStyle/>
          <a:p>
            <a:r>
              <a:rPr lang="zh-CN" altLang="en-US" sz="1600" dirty="0">
                <a:latin typeface="+mn-ea"/>
                <a:ea typeface="+mn-ea"/>
              </a:rPr>
              <a:t>生产运营部组织其他部门及本部门评审人员进行现场复评（完善、改正、确定控制措施）</a:t>
            </a:r>
            <a:endParaRPr lang="zh-CN" altLang="en-US" sz="1600" dirty="0">
              <a:latin typeface="+mn-ea"/>
              <a:ea typeface="+mn-ea"/>
            </a:endParaRPr>
          </a:p>
        </p:txBody>
      </p:sp>
      <p:sp>
        <p:nvSpPr>
          <p:cNvPr id="10" name="TextBox 9"/>
          <p:cNvSpPr txBox="1"/>
          <p:nvPr/>
        </p:nvSpPr>
        <p:spPr>
          <a:xfrm>
            <a:off x="3879850" y="3859183"/>
            <a:ext cx="3500462" cy="584775"/>
          </a:xfrm>
          <a:prstGeom prst="rect">
            <a:avLst/>
          </a:prstGeom>
          <a:noFill/>
          <a:ln w="19050">
            <a:solidFill>
              <a:schemeClr val="accent5">
                <a:lumMod val="50000"/>
              </a:schemeClr>
            </a:solidFill>
          </a:ln>
        </p:spPr>
        <p:txBody>
          <a:bodyPr wrap="square" rtlCol="0">
            <a:spAutoFit/>
          </a:bodyPr>
          <a:lstStyle/>
          <a:p>
            <a:r>
              <a:rPr lang="zh-CN" altLang="en-US" sz="1600" dirty="0">
                <a:latin typeface="+mn-ea"/>
                <a:ea typeface="+mn-ea"/>
              </a:rPr>
              <a:t>按复评要求修改完成后，由部门负责人签字，报生产运营部备案。</a:t>
            </a:r>
            <a:endParaRPr lang="zh-CN" altLang="en-US" sz="1600" dirty="0">
              <a:latin typeface="+mn-ea"/>
              <a:ea typeface="+mn-ea"/>
            </a:endParaRPr>
          </a:p>
        </p:txBody>
      </p:sp>
      <p:sp>
        <p:nvSpPr>
          <p:cNvPr id="11" name="爆炸形 2 10"/>
          <p:cNvSpPr/>
          <p:nvPr/>
        </p:nvSpPr>
        <p:spPr bwMode="auto">
          <a:xfrm>
            <a:off x="1086965" y="2081481"/>
            <a:ext cx="2476923" cy="1797855"/>
          </a:xfrm>
          <a:prstGeom prst="irregularSeal2">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dirty="0">
                <a:solidFill>
                  <a:schemeClr val="bg1"/>
                </a:solidFill>
                <a:latin typeface="方正姚体" pitchFamily="2" charset="-122"/>
                <a:ea typeface="方正姚体" pitchFamily="2" charset="-122"/>
              </a:rPr>
              <a:t>任务</a:t>
            </a:r>
            <a:endParaRPr kumimoji="0" lang="zh-CN" altLang="en-US" sz="2800" i="0" u="none" strike="noStrike" cap="none" normalizeH="0" baseline="0" dirty="0">
              <a:ln>
                <a:noFill/>
              </a:ln>
              <a:solidFill>
                <a:schemeClr val="bg1"/>
              </a:solidFill>
              <a:effectLst/>
              <a:latin typeface="方正姚体" pitchFamily="2" charset="-122"/>
              <a:ea typeface="方正姚体" pitchFamily="2" charset="-122"/>
            </a:endParaRPr>
          </a:p>
        </p:txBody>
      </p:sp>
      <p:sp>
        <p:nvSpPr>
          <p:cNvPr id="12" name="下箭头 11"/>
          <p:cNvSpPr/>
          <p:nvPr/>
        </p:nvSpPr>
        <p:spPr bwMode="auto">
          <a:xfrm>
            <a:off x="5522069" y="2148413"/>
            <a:ext cx="193509" cy="41620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mn-ea"/>
              <a:ea typeface="+mn-ea"/>
            </a:endParaRPr>
          </a:p>
        </p:txBody>
      </p:sp>
      <p:sp>
        <p:nvSpPr>
          <p:cNvPr id="14" name="下箭头 13"/>
          <p:cNvSpPr/>
          <p:nvPr/>
        </p:nvSpPr>
        <p:spPr bwMode="auto">
          <a:xfrm>
            <a:off x="5522069" y="3426166"/>
            <a:ext cx="193509" cy="43301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mn-ea"/>
              <a:ea typeface="+mn-ea"/>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手动输入 2"/>
          <p:cNvSpPr/>
          <p:nvPr/>
        </p:nvSpPr>
        <p:spPr>
          <a:xfrm rot="16200000">
            <a:off x="4223016" y="276978"/>
            <a:ext cx="5197802" cy="464384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1" fmla="*/ 61 w 10000"/>
              <a:gd name="-2" fmla="*/ 4915 h 10000"/>
              <a:gd name="-3" fmla="*/ 10000 w 10000"/>
              <a:gd name="-4" fmla="*/ 0 h 10000"/>
              <a:gd name="-5" fmla="*/ 10000 w 10000"/>
              <a:gd name="-6" fmla="*/ 10000 h 10000"/>
              <a:gd name="-7" fmla="*/ 0 w 10000"/>
              <a:gd name="-8" fmla="*/ 10000 h 10000"/>
              <a:gd name="-9" fmla="*/ 61 w 10000"/>
              <a:gd name="-10" fmla="*/ 4915 h 10000"/>
              <a:gd name="-11" fmla="*/ 2 w 10065"/>
              <a:gd name="-12" fmla="*/ 5965 h 10000"/>
              <a:gd name="-13" fmla="*/ 10065 w 10065"/>
              <a:gd name="-14" fmla="*/ 0 h 10000"/>
              <a:gd name="-15" fmla="*/ 10065 w 10065"/>
              <a:gd name="-16" fmla="*/ 10000 h 10000"/>
              <a:gd name="-17" fmla="*/ 65 w 10065"/>
              <a:gd name="-18" fmla="*/ 10000 h 10000"/>
              <a:gd name="-19" fmla="*/ 2 w 10065"/>
              <a:gd name="-20" fmla="*/ 5965 h 10000"/>
              <a:gd name="-21" fmla="*/ 2 w 10065"/>
              <a:gd name="-22" fmla="*/ 3864 h 7899"/>
              <a:gd name="-23" fmla="*/ 10065 w 10065"/>
              <a:gd name="-24" fmla="*/ 0 h 7899"/>
              <a:gd name="-25" fmla="*/ 10065 w 10065"/>
              <a:gd name="-26" fmla="*/ 7899 h 7899"/>
              <a:gd name="-27" fmla="*/ 65 w 10065"/>
              <a:gd name="-28" fmla="*/ 7899 h 7899"/>
              <a:gd name="-29" fmla="*/ 2 w 10065"/>
              <a:gd name="-30" fmla="*/ 3864 h 7899"/>
              <a:gd name="-31" fmla="*/ 2 w 10000"/>
              <a:gd name="-32" fmla="*/ 5321 h 10000"/>
              <a:gd name="-33" fmla="*/ 10000 w 10000"/>
              <a:gd name="-34" fmla="*/ 0 h 10000"/>
              <a:gd name="-35" fmla="*/ 10000 w 10000"/>
              <a:gd name="-36" fmla="*/ 10000 h 10000"/>
              <a:gd name="-37" fmla="*/ 65 w 10000"/>
              <a:gd name="-38" fmla="*/ 10000 h 10000"/>
              <a:gd name="-39" fmla="*/ 2 w 10000"/>
              <a:gd name="-40" fmla="*/ 5321 h 10000"/>
              <a:gd name="-41" fmla="*/ 2 w 10000"/>
              <a:gd name="-42" fmla="*/ 8259 h 10000"/>
              <a:gd name="-43" fmla="*/ 10000 w 10000"/>
              <a:gd name="-44" fmla="*/ 0 h 10000"/>
              <a:gd name="-45" fmla="*/ 10000 w 10000"/>
              <a:gd name="-46" fmla="*/ 10000 h 10000"/>
              <a:gd name="-47" fmla="*/ 65 w 10000"/>
              <a:gd name="-48" fmla="*/ 10000 h 10000"/>
              <a:gd name="-49" fmla="*/ 2 w 10000"/>
              <a:gd name="-50" fmla="*/ 8259 h 10000"/>
              <a:gd name="-51" fmla="*/ 2 w 10000"/>
              <a:gd name="-52" fmla="*/ 9889 h 11630"/>
              <a:gd name="-53" fmla="*/ 10000 w 10000"/>
              <a:gd name="-54" fmla="*/ 0 h 11630"/>
              <a:gd name="-55" fmla="*/ 10000 w 10000"/>
              <a:gd name="-56" fmla="*/ 11630 h 11630"/>
              <a:gd name="-57" fmla="*/ 65 w 10000"/>
              <a:gd name="-58" fmla="*/ 11630 h 11630"/>
              <a:gd name="-59" fmla="*/ 2 w 10000"/>
              <a:gd name="-60" fmla="*/ 9889 h 11630"/>
              <a:gd name="-61" fmla="*/ 19 w 9935"/>
              <a:gd name="-62" fmla="*/ 11648 h 12265"/>
              <a:gd name="-63" fmla="*/ 9935 w 9935"/>
              <a:gd name="-64" fmla="*/ 0 h 12265"/>
              <a:gd name="-65" fmla="*/ 9935 w 9935"/>
              <a:gd name="-66" fmla="*/ 11630 h 12265"/>
              <a:gd name="-67" fmla="*/ 0 w 9935"/>
              <a:gd name="-68" fmla="*/ 11630 h 12265"/>
              <a:gd name="-69" fmla="*/ 19 w 9935"/>
              <a:gd name="-70" fmla="*/ 11648 h 12265"/>
              <a:gd name="-71" fmla="*/ 1 w 10106"/>
              <a:gd name="-72" fmla="*/ 7171 h 9482"/>
              <a:gd name="-73" fmla="*/ 10106 w 10106"/>
              <a:gd name="-74" fmla="*/ 0 h 9482"/>
              <a:gd name="-75" fmla="*/ 10106 w 10106"/>
              <a:gd name="-76" fmla="*/ 9482 h 9482"/>
              <a:gd name="-77" fmla="*/ 106 w 10106"/>
              <a:gd name="-78" fmla="*/ 9482 h 9482"/>
              <a:gd name="-79" fmla="*/ 1 w 10106"/>
              <a:gd name="-80" fmla="*/ 7171 h 9482"/>
              <a:gd name="-81" fmla="*/ 1 w 10000"/>
              <a:gd name="-82" fmla="*/ 7563 h 10000"/>
              <a:gd name="-83" fmla="*/ 10000 w 10000"/>
              <a:gd name="-84" fmla="*/ 0 h 10000"/>
              <a:gd name="-85" fmla="*/ 10000 w 10000"/>
              <a:gd name="-86" fmla="*/ 10000 h 10000"/>
              <a:gd name="-87" fmla="*/ 105 w 10000"/>
              <a:gd name="-88" fmla="*/ 10000 h 10000"/>
              <a:gd name="-89" fmla="*/ 1 w 10000"/>
              <a:gd name="-90" fmla="*/ 7563 h 10000"/>
            </a:gdLst>
            <a:ahLst/>
            <a:cxnLst>
              <a:cxn ang="0">
                <a:pos x="-81" y="-82"/>
              </a:cxn>
              <a:cxn ang="0">
                <a:pos x="-83" y="-84"/>
              </a:cxn>
              <a:cxn ang="0">
                <a:pos x="-85" y="-86"/>
              </a:cxn>
              <a:cxn ang="0">
                <a:pos x="-87" y="-88"/>
              </a:cxn>
              <a:cxn ang="0">
                <a:pos x="-89" y="-90"/>
              </a:cxn>
            </a:cxnLst>
            <a:rect l="l" t="t" r="r" b="b"/>
            <a:pathLst>
              <a:path w="10000" h="10000">
                <a:moveTo>
                  <a:pt x="1" y="7563"/>
                </a:moveTo>
                <a:cubicBezTo>
                  <a:pt x="3498" y="6979"/>
                  <a:pt x="6667" y="2521"/>
                  <a:pt x="10000" y="0"/>
                </a:cubicBezTo>
                <a:lnTo>
                  <a:pt x="10000" y="10000"/>
                </a:lnTo>
                <a:lnTo>
                  <a:pt x="105" y="10000"/>
                </a:lnTo>
                <a:cubicBezTo>
                  <a:pt x="124" y="8155"/>
                  <a:pt x="-19" y="9408"/>
                  <a:pt x="1" y="7563"/>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7154" name="Picture 2" descr="E:\Fighting\ppt模板大全\你还在百度上搜模糊的背景图吗？？？\HD-BG (131).jpg"/>
          <p:cNvPicPr>
            <a:picLocks noChangeAspect="1" noChangeArrowheads="1"/>
          </p:cNvPicPr>
          <p:nvPr/>
        </p:nvPicPr>
        <p:blipFill rotWithShape="1">
          <a:blip r:embed="rId1" cstate="print">
            <a:duotone>
              <a:schemeClr val="accent1">
                <a:shade val="45000"/>
                <a:satMod val="135000"/>
              </a:schemeClr>
              <a:prstClr val="white"/>
            </a:duotone>
            <a:extLst>
              <a:ext uri="{BEBA8EAE-BF5A-486C-A8C5-ECC9F3942E4B}">
                <a14:imgProps xmlns:a14="http://schemas.microsoft.com/office/drawing/2010/main">
                  <a14:imgLayer r:embed="rId2">
                    <a14:imgEffect>
                      <a14:backgroundRemoval t="0" b="100000" l="6188" r="100000">
                        <a14:backgroundMark x1="10188" y1="90833" x2="22438" y2="92833"/>
                        <a14:backgroundMark x1="60563" y1="97417" x2="64000" y2="96083"/>
                        <a14:backgroundMark x1="98375" y1="88167" x2="91188" y2="99750"/>
                        <a14:backgroundMark x1="98500" y1="82917" x2="94438" y2="92167"/>
                        <a14:backgroundMark x1="98250" y1="81917" x2="98000" y2="85833"/>
                        <a14:backgroundMark x1="44688" y1="16833" x2="32125" y2="15500"/>
                        <a14:backgroundMark x1="32875" y1="37000" x2="9625" y2="38000"/>
                        <a14:backgroundMark x1="33625" y1="98750" x2="36125" y2="99750"/>
                        <a14:backgroundMark x1="56313" y1="96750" x2="52812" y2="99750"/>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1"/>
            <a:ext cx="2627784" cy="200880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99592" y="1779662"/>
            <a:ext cx="5057795" cy="1743298"/>
          </a:xfrm>
          <a:prstGeom prst="rect">
            <a:avLst/>
          </a:prstGeom>
        </p:spPr>
        <p:txBody>
          <a:bodyPr wrap="none">
            <a:spAutoFit/>
          </a:bodyPr>
          <a:lstStyle/>
          <a:p>
            <a:pPr>
              <a:lnSpc>
                <a:spcPct val="150000"/>
              </a:lnSpc>
            </a:pPr>
            <a:r>
              <a:rPr lang="zh-CN" altLang="en-US" sz="3800" dirty="0">
                <a:solidFill>
                  <a:schemeClr val="accent5">
                    <a:lumMod val="50000"/>
                  </a:schemeClr>
                </a:solidFill>
                <a:latin typeface="微软雅黑" panose="020B0503020204020204" pitchFamily="34" charset="-122"/>
                <a:ea typeface="微软雅黑" panose="020B0503020204020204" pitchFamily="34" charset="-122"/>
              </a:rPr>
              <a:t>分享</a:t>
            </a:r>
            <a:r>
              <a:rPr lang="zh-CN" altLang="en-US" sz="3800">
                <a:solidFill>
                  <a:schemeClr val="accent5">
                    <a:lumMod val="50000"/>
                  </a:schemeClr>
                </a:solidFill>
                <a:latin typeface="微软雅黑" panose="020B0503020204020204" pitchFamily="34" charset="-122"/>
                <a:ea typeface="微软雅黑" panose="020B0503020204020204" pitchFamily="34" charset="-122"/>
              </a:rPr>
              <a:t>结束，</a:t>
            </a:r>
            <a:endParaRPr lang="en-US" altLang="zh-CN" sz="3800">
              <a:solidFill>
                <a:schemeClr val="accent5">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3800">
                <a:solidFill>
                  <a:schemeClr val="accent5">
                    <a:lumMod val="50000"/>
                  </a:schemeClr>
                </a:solidFill>
                <a:latin typeface="微软雅黑" panose="020B0503020204020204" pitchFamily="34" charset="-122"/>
                <a:ea typeface="微软雅黑" panose="020B0503020204020204" pitchFamily="34" charset="-122"/>
              </a:rPr>
              <a:t>欢迎</a:t>
            </a:r>
            <a:r>
              <a:rPr lang="zh-CN" altLang="en-US" sz="3800" dirty="0">
                <a:solidFill>
                  <a:schemeClr val="accent5">
                    <a:lumMod val="50000"/>
                  </a:schemeClr>
                </a:solidFill>
                <a:latin typeface="微软雅黑" panose="020B0503020204020204" pitchFamily="34" charset="-122"/>
                <a:ea typeface="微软雅黑" panose="020B0503020204020204" pitchFamily="34" charset="-122"/>
              </a:rPr>
              <a:t>提出批评与指正！</a:t>
            </a:r>
            <a:endParaRPr lang="en-US" altLang="zh-CN" sz="3800" dirty="0">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术语定义</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9" name="矩形 8"/>
          <p:cNvSpPr/>
          <p:nvPr/>
        </p:nvSpPr>
        <p:spPr>
          <a:xfrm>
            <a:off x="223970" y="987134"/>
            <a:ext cx="1088760"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危险源</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Rectangle 1"/>
          <p:cNvSpPr>
            <a:spLocks noChangeArrowheads="1"/>
          </p:cNvSpPr>
          <p:nvPr/>
        </p:nvSpPr>
        <p:spPr bwMode="auto">
          <a:xfrm>
            <a:off x="528360" y="1384049"/>
            <a:ext cx="3964109"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可能导致伤害或疾病、财产损失、工作环境破坏或这些情况组合的根源或状态或行为或其组合。</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20" name="矩形 19"/>
          <p:cNvSpPr/>
          <p:nvPr/>
        </p:nvSpPr>
        <p:spPr>
          <a:xfrm>
            <a:off x="223970" y="2175677"/>
            <a:ext cx="1499128"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危险源辨识</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Rectangle 1"/>
          <p:cNvSpPr>
            <a:spLocks noChangeArrowheads="1"/>
          </p:cNvSpPr>
          <p:nvPr/>
        </p:nvSpPr>
        <p:spPr bwMode="auto">
          <a:xfrm>
            <a:off x="528360" y="2540151"/>
            <a:ext cx="3957825" cy="10618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识别危险源的存在并确定其特性的过程。主要是对危险源的识别及其性质的判断，对可能造成的危害、影响进行提前预防</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22" name="矩形 21"/>
          <p:cNvSpPr/>
          <p:nvPr/>
        </p:nvSpPr>
        <p:spPr>
          <a:xfrm>
            <a:off x="4716016" y="987134"/>
            <a:ext cx="883575"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风险</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Rectangle 1"/>
          <p:cNvSpPr>
            <a:spLocks noChangeArrowheads="1"/>
          </p:cNvSpPr>
          <p:nvPr/>
        </p:nvSpPr>
        <p:spPr bwMode="auto">
          <a:xfrm>
            <a:off x="5004048" y="1312041"/>
            <a:ext cx="3966035"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某一特定危险情况发生的可能性和随之引发的人身伤害或健康损害的后果的组合。</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24" name="矩形 23"/>
          <p:cNvSpPr/>
          <p:nvPr/>
        </p:nvSpPr>
        <p:spPr>
          <a:xfrm>
            <a:off x="4716016" y="2175677"/>
            <a:ext cx="1293944"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风险评价</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Rectangle 1"/>
          <p:cNvSpPr>
            <a:spLocks noChangeArrowheads="1"/>
          </p:cNvSpPr>
          <p:nvPr/>
        </p:nvSpPr>
        <p:spPr bwMode="auto">
          <a:xfrm>
            <a:off x="5004048" y="2482000"/>
            <a:ext cx="3957825" cy="10618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对危险源导致的风险进行评估、对现有控制措施的充分性加以考虑以及对风险是否可接受予以确定的过程、</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26" name="矩形 25"/>
          <p:cNvSpPr/>
          <p:nvPr/>
        </p:nvSpPr>
        <p:spPr>
          <a:xfrm>
            <a:off x="223970" y="3701702"/>
            <a:ext cx="1293944"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健康损害</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Rectangle 1"/>
          <p:cNvSpPr>
            <a:spLocks noChangeArrowheads="1"/>
          </p:cNvSpPr>
          <p:nvPr/>
        </p:nvSpPr>
        <p:spPr bwMode="auto">
          <a:xfrm>
            <a:off x="528360" y="4048345"/>
            <a:ext cx="3957825"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可确认的、由工作活动和（或）工作相关状况引起或加重的身体或精神的不良状态</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28" name="矩形 27"/>
          <p:cNvSpPr/>
          <p:nvPr/>
        </p:nvSpPr>
        <p:spPr>
          <a:xfrm>
            <a:off x="4716016" y="3701702"/>
            <a:ext cx="1704313" cy="418191"/>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可容许的风险</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Rectangle 1"/>
          <p:cNvSpPr>
            <a:spLocks noChangeArrowheads="1"/>
          </p:cNvSpPr>
          <p:nvPr/>
        </p:nvSpPr>
        <p:spPr bwMode="auto">
          <a:xfrm>
            <a:off x="5004048" y="4048345"/>
            <a:ext cx="3957825"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根据组织的法律义务和职业健康安全方针，已降至组织可接受程度的风险</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cxnSp>
        <p:nvCxnSpPr>
          <p:cNvPr id="3" name="直接连接符 2"/>
          <p:cNvCxnSpPr/>
          <p:nvPr/>
        </p:nvCxnSpPr>
        <p:spPr>
          <a:xfrm>
            <a:off x="4603899" y="1060022"/>
            <a:ext cx="0" cy="3888000"/>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危险源的认识</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grpSp>
        <p:nvGrpSpPr>
          <p:cNvPr id="4" name="组合 3"/>
          <p:cNvGrpSpPr/>
          <p:nvPr/>
        </p:nvGrpSpPr>
        <p:grpSpPr>
          <a:xfrm>
            <a:off x="772052" y="1162948"/>
            <a:ext cx="504000" cy="504056"/>
            <a:chOff x="526351" y="1347614"/>
            <a:chExt cx="504000" cy="504056"/>
          </a:xfrm>
        </p:grpSpPr>
        <p:sp>
          <p:nvSpPr>
            <p:cNvPr id="30" name="椭圆 29"/>
            <p:cNvSpPr/>
            <p:nvPr/>
          </p:nvSpPr>
          <p:spPr>
            <a:xfrm>
              <a:off x="526351" y="1347614"/>
              <a:ext cx="504000"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Microsoft JhengHei UI Light" panose="020B0304030504040204" pitchFamily="34" charset="-120"/>
                <a:ea typeface="Microsoft JhengHei UI Light" panose="020B0304030504040204" pitchFamily="34" charset="-120"/>
              </a:endParaRPr>
            </a:p>
          </p:txBody>
        </p:sp>
        <p:sp>
          <p:nvSpPr>
            <p:cNvPr id="2" name="矩形 1"/>
            <p:cNvSpPr/>
            <p:nvPr/>
          </p:nvSpPr>
          <p:spPr>
            <a:xfrm>
              <a:off x="577014" y="1414976"/>
              <a:ext cx="402674" cy="369332"/>
            </a:xfrm>
            <a:prstGeom prst="rect">
              <a:avLst/>
            </a:prstGeom>
          </p:spPr>
          <p:txBody>
            <a:bodyPr wrap="none">
              <a:spAutoFit/>
            </a:bodyPr>
            <a:lstStyle/>
            <a:p>
              <a:pPr algn="ctr"/>
              <a:r>
                <a:rPr lang="en-US" altLang="zh-CN" dirty="0">
                  <a:solidFill>
                    <a:schemeClr val="bg1"/>
                  </a:solidFill>
                  <a:latin typeface="Microsoft JhengHei UI Light" panose="020B0304030504040204" pitchFamily="34" charset="-120"/>
                  <a:ea typeface="Microsoft JhengHei UI Light" panose="020B0304030504040204" pitchFamily="34" charset="-120"/>
                </a:rPr>
                <a:t>01</a:t>
              </a:r>
              <a:endParaRPr lang="zh-CN" altLang="en-US" dirty="0">
                <a:solidFill>
                  <a:schemeClr val="bg1"/>
                </a:solidFill>
                <a:latin typeface="Microsoft JhengHei UI Light" panose="020B0304030504040204" pitchFamily="34" charset="-120"/>
                <a:ea typeface="Microsoft JhengHei UI Light" panose="020B0304030504040204" pitchFamily="34" charset="-120"/>
              </a:endParaRPr>
            </a:p>
          </p:txBody>
        </p:sp>
      </p:grpSp>
      <p:grpSp>
        <p:nvGrpSpPr>
          <p:cNvPr id="31" name="组合 30"/>
          <p:cNvGrpSpPr/>
          <p:nvPr/>
        </p:nvGrpSpPr>
        <p:grpSpPr>
          <a:xfrm>
            <a:off x="772052" y="2787774"/>
            <a:ext cx="504000" cy="504056"/>
            <a:chOff x="526351" y="1347614"/>
            <a:chExt cx="504000" cy="504056"/>
          </a:xfrm>
        </p:grpSpPr>
        <p:sp>
          <p:nvSpPr>
            <p:cNvPr id="32" name="椭圆 31"/>
            <p:cNvSpPr/>
            <p:nvPr/>
          </p:nvSpPr>
          <p:spPr>
            <a:xfrm>
              <a:off x="526351" y="1347614"/>
              <a:ext cx="504000" cy="50405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Microsoft JhengHei UI Light" panose="020B0304030504040204" pitchFamily="34" charset="-120"/>
                <a:ea typeface="Microsoft JhengHei UI Light" panose="020B0304030504040204" pitchFamily="34" charset="-120"/>
              </a:endParaRPr>
            </a:p>
          </p:txBody>
        </p:sp>
        <p:sp>
          <p:nvSpPr>
            <p:cNvPr id="33" name="矩形 32"/>
            <p:cNvSpPr/>
            <p:nvPr/>
          </p:nvSpPr>
          <p:spPr>
            <a:xfrm>
              <a:off x="557778" y="1414976"/>
              <a:ext cx="441147" cy="369332"/>
            </a:xfrm>
            <a:prstGeom prst="rect">
              <a:avLst/>
            </a:prstGeom>
          </p:spPr>
          <p:txBody>
            <a:bodyPr wrap="none">
              <a:spAutoFit/>
            </a:bodyPr>
            <a:lstStyle/>
            <a:p>
              <a:pPr algn="ctr"/>
              <a:r>
                <a:rPr lang="en-US" altLang="zh-CN" dirty="0">
                  <a:solidFill>
                    <a:schemeClr val="bg1"/>
                  </a:solidFill>
                  <a:latin typeface="Microsoft JhengHei UI Light" panose="020B0304030504040204" pitchFamily="34" charset="-120"/>
                  <a:ea typeface="Microsoft JhengHei UI Light" panose="020B0304030504040204" pitchFamily="34" charset="-120"/>
                </a:rPr>
                <a:t>02</a:t>
              </a:r>
              <a:endParaRPr lang="zh-CN" altLang="en-US" dirty="0">
                <a:solidFill>
                  <a:schemeClr val="bg1"/>
                </a:solidFill>
                <a:latin typeface="Microsoft JhengHei UI Light" panose="020B0304030504040204" pitchFamily="34" charset="-120"/>
                <a:ea typeface="Microsoft JhengHei UI Light" panose="020B0304030504040204" pitchFamily="34" charset="-120"/>
              </a:endParaRPr>
            </a:p>
          </p:txBody>
        </p:sp>
      </p:grpSp>
      <p:sp>
        <p:nvSpPr>
          <p:cNvPr id="34" name="矩形 33"/>
          <p:cNvSpPr/>
          <p:nvPr/>
        </p:nvSpPr>
        <p:spPr>
          <a:xfrm>
            <a:off x="1547664" y="929423"/>
            <a:ext cx="2236510" cy="418191"/>
          </a:xfrm>
          <a:prstGeom prst="rect">
            <a:avLst/>
          </a:prstGeom>
        </p:spPr>
        <p:txBody>
          <a:bodyPr wrap="none">
            <a:spAutoFit/>
          </a:bodyPr>
          <a:lstStyle/>
          <a:p>
            <a:pPr lvl="0">
              <a:lnSpc>
                <a:spcPct val="150000"/>
              </a:lnSpc>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第一类危险源（根源）</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Rectangle 1"/>
          <p:cNvSpPr>
            <a:spLocks noChangeArrowheads="1"/>
          </p:cNvSpPr>
          <p:nvPr/>
        </p:nvSpPr>
        <p:spPr bwMode="auto">
          <a:xfrm>
            <a:off x="1547664" y="1293897"/>
            <a:ext cx="5472608" cy="10618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生产过程中存在的，可能发生意外释放的能量或危险物质：如带电导体、遇水自燃物质、运动的机械、行驶的汽车、压力容器、悬吊物的势能、有毒品、粉尘、噪声等。</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36" name="矩形 35"/>
          <p:cNvSpPr/>
          <p:nvPr/>
        </p:nvSpPr>
        <p:spPr>
          <a:xfrm>
            <a:off x="1547664" y="2657615"/>
            <a:ext cx="2236510" cy="418191"/>
          </a:xfrm>
          <a:prstGeom prst="rect">
            <a:avLst/>
          </a:prstGeom>
        </p:spPr>
        <p:txBody>
          <a:bodyPr wrap="none">
            <a:spAutoFit/>
          </a:bodyPr>
          <a:lstStyle/>
          <a:p>
            <a:pPr lvl="0">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第二类危险源（状态）</a:t>
            </a:r>
            <a:endParaRPr lang="en-US" altLang="zh-CN" sz="16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Rectangle 1"/>
          <p:cNvSpPr>
            <a:spLocks noChangeArrowheads="1"/>
          </p:cNvSpPr>
          <p:nvPr/>
        </p:nvSpPr>
        <p:spPr bwMode="auto">
          <a:xfrm>
            <a:off x="1547664" y="3076266"/>
            <a:ext cx="5472608" cy="70057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dirty="0">
                <a:ln>
                  <a:noFill/>
                </a:ln>
                <a:solidFill>
                  <a:schemeClr val="tx1">
                    <a:lumMod val="75000"/>
                    <a:lumOff val="25000"/>
                  </a:schemeClr>
                </a:solidFill>
                <a:effectLst/>
                <a:latin typeface="+mn-ea"/>
                <a:ea typeface="+mn-ea"/>
              </a:rPr>
              <a:t>导致能量或危险物质的约束或限制措施破坏或失效的各种因素，包括：物的不安全状态。人的不安全行为、环境因素、管理因素。</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38" name="Rectangle 1"/>
          <p:cNvSpPr>
            <a:spLocks noChangeArrowheads="1"/>
          </p:cNvSpPr>
          <p:nvPr/>
        </p:nvSpPr>
        <p:spPr bwMode="auto">
          <a:xfrm>
            <a:off x="683568" y="4156386"/>
            <a:ext cx="8137118" cy="700576"/>
          </a:xfrm>
          <a:prstGeom prst="rect">
            <a:avLst/>
          </a:prstGeom>
          <a:noFill/>
          <a:ln w="9525">
            <a:noFill/>
            <a:miter lim="800000"/>
          </a:ln>
          <a:effectLst/>
        </p:spPr>
        <p:txBody>
          <a:bodyPr vert="horz" wrap="square" lIns="91440" tIns="45720" rIns="91440" bIns="45720" numCol="1" anchor="ctr" anchorCtr="0" compatLnSpc="1">
            <a:spAutoFit/>
          </a:bodyPr>
          <a:lstStyle/>
          <a:p>
            <a:pPr lvl="0">
              <a:lnSpc>
                <a:spcPct val="150000"/>
              </a:lnSpc>
            </a:pPr>
            <a:r>
              <a:rPr kumimoji="0" lang="zh-CN" altLang="en-US" sz="1400" i="0" u="none" strike="noStrike" cap="none" normalizeH="0" baseline="0" dirty="0">
                <a:ln>
                  <a:noFill/>
                </a:ln>
                <a:solidFill>
                  <a:schemeClr val="tx1">
                    <a:lumMod val="75000"/>
                    <a:lumOff val="25000"/>
                  </a:schemeClr>
                </a:solidFill>
                <a:effectLst/>
                <a:latin typeface="+mn-ea"/>
                <a:ea typeface="+mn-ea"/>
              </a:rPr>
              <a:t>如“维修电工”在进行“检修电气设备”时，第一类危险源是“</a:t>
            </a:r>
            <a:r>
              <a:rPr lang="zh-CN" altLang="en-US" sz="1400" dirty="0">
                <a:solidFill>
                  <a:schemeClr val="tx1">
                    <a:lumMod val="75000"/>
                    <a:lumOff val="25000"/>
                  </a:schemeClr>
                </a:solidFill>
                <a:latin typeface="+mn-ea"/>
                <a:ea typeface="+mn-ea"/>
              </a:rPr>
              <a:t>带电导体”，</a:t>
            </a:r>
            <a:r>
              <a:rPr kumimoji="0" lang="zh-CN" altLang="en-US" sz="1400" i="0" u="none" strike="noStrike" cap="none" normalizeH="0" baseline="0" dirty="0">
                <a:ln>
                  <a:noFill/>
                </a:ln>
                <a:solidFill>
                  <a:schemeClr val="tx1">
                    <a:lumMod val="75000"/>
                    <a:lumOff val="25000"/>
                  </a:schemeClr>
                </a:solidFill>
                <a:effectLst/>
                <a:latin typeface="+mn-ea"/>
                <a:ea typeface="+mn-ea"/>
              </a:rPr>
              <a:t>第二类危险源可能有“外漏线路绝缘层皮损”“设备漏电”“不按规定监控，停电检修过程中合闸通电”等。</a:t>
            </a:r>
            <a:endParaRPr kumimoji="0" lang="zh-CN" sz="1400" i="0" u="none" strike="noStrike" cap="none" normalizeH="0" baseline="0" dirty="0">
              <a:ln>
                <a:noFill/>
              </a:ln>
              <a:solidFill>
                <a:schemeClr val="tx1">
                  <a:lumMod val="75000"/>
                  <a:lumOff val="25000"/>
                </a:schemeClr>
              </a:solidFill>
              <a:effectLst/>
              <a:latin typeface="+mn-ea"/>
              <a:ea typeface="+mn-ea"/>
            </a:endParaRPr>
          </a:p>
        </p:txBody>
      </p:sp>
      <p:cxnSp>
        <p:nvCxnSpPr>
          <p:cNvPr id="39" name="直接连接符 38"/>
          <p:cNvCxnSpPr/>
          <p:nvPr/>
        </p:nvCxnSpPr>
        <p:spPr>
          <a:xfrm flipV="1">
            <a:off x="1547664" y="2499741"/>
            <a:ext cx="5364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547664" y="3867893"/>
            <a:ext cx="5364000" cy="1"/>
          </a:xfrm>
          <a:prstGeom prst="line">
            <a:avLst/>
          </a:prstGeom>
          <a:ln w="28575">
            <a:solidFill>
              <a:schemeClr val="accent5">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812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34716" y="564306"/>
            <a:ext cx="1658937"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0" b="100000" l="45455" r="100000"/>
                    </a14:imgEffect>
                  </a14:imgLayer>
                </a14:imgProps>
              </a:ext>
              <a:ext uri="{28A0092B-C50C-407E-A947-70E740481C1C}">
                <a14:useLocalDpi xmlns:a14="http://schemas.microsoft.com/office/drawing/2010/main" val="0"/>
              </a:ext>
            </a:extLst>
          </a:blip>
          <a:srcRect l="45964"/>
          <a:stretch>
            <a:fillRect/>
          </a:stretch>
        </p:blipFill>
        <p:spPr bwMode="auto">
          <a:xfrm>
            <a:off x="5940152" y="1131590"/>
            <a:ext cx="1884641"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52234">
                        <a14:foregroundMark x1="35052" y1="6111" x2="46735" y2="10833"/>
                      </a14:backgroundRemoval>
                    </a14:imgEffect>
                  </a14:imgLayer>
                </a14:imgProps>
              </a:ext>
              <a:ext uri="{28A0092B-C50C-407E-A947-70E740481C1C}">
                <a14:useLocalDpi xmlns:a14="http://schemas.microsoft.com/office/drawing/2010/main" val="0"/>
              </a:ext>
            </a:extLst>
          </a:blip>
          <a:srcRect r="47047"/>
          <a:stretch>
            <a:fillRect/>
          </a:stretch>
        </p:blipFill>
        <p:spPr bwMode="auto">
          <a:xfrm>
            <a:off x="1181015" y="1131590"/>
            <a:ext cx="1878817"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75656" y="1548388"/>
            <a:ext cx="1005403" cy="338554"/>
          </a:xfrm>
          <a:prstGeom prst="rect">
            <a:avLst/>
          </a:prstGeom>
        </p:spPr>
        <p:txBody>
          <a:bodyPr wrap="none">
            <a:spAutoFit/>
          </a:bodyPr>
          <a:lstStyle/>
          <a:p>
            <a:pPr algn="ctr"/>
            <a:r>
              <a:rPr lang="zh-CN" altLang="en-US" sz="1600" dirty="0">
                <a:solidFill>
                  <a:schemeClr val="bg1"/>
                </a:solidFill>
                <a:latin typeface="+mn-ea"/>
                <a:ea typeface="+mn-ea"/>
              </a:rPr>
              <a:t>前提条件</a:t>
            </a:r>
            <a:endParaRPr lang="zh-CN" altLang="en-US" sz="1600" dirty="0">
              <a:solidFill>
                <a:schemeClr val="bg1"/>
              </a:solidFill>
              <a:latin typeface="+mn-ea"/>
              <a:ea typeface="+mn-ea"/>
            </a:endParaRPr>
          </a:p>
        </p:txBody>
      </p:sp>
      <p:sp>
        <p:nvSpPr>
          <p:cNvPr id="38" name="Rectangle 1"/>
          <p:cNvSpPr>
            <a:spLocks noChangeArrowheads="1"/>
          </p:cNvSpPr>
          <p:nvPr/>
        </p:nvSpPr>
        <p:spPr bwMode="auto">
          <a:xfrm>
            <a:off x="1181015" y="3651870"/>
            <a:ext cx="6643778" cy="1061829"/>
          </a:xfrm>
          <a:prstGeom prst="rect">
            <a:avLst/>
          </a:prstGeom>
          <a:noFill/>
          <a:ln w="9525">
            <a:noFill/>
            <a:miter lim="800000"/>
          </a:ln>
          <a:effectLst/>
        </p:spPr>
        <p:txBody>
          <a:bodyPr vert="horz" wrap="square" lIns="91440" tIns="45720" rIns="91440" bIns="45720" numCol="1" anchor="ctr" anchorCtr="0" compatLnSpc="1">
            <a:spAutoFit/>
          </a:bodyPr>
          <a:lstStyle/>
          <a:p>
            <a:pPr lvl="0">
              <a:lnSpc>
                <a:spcPct val="150000"/>
              </a:lnSpc>
            </a:pPr>
            <a:r>
              <a:rPr kumimoji="0" lang="zh-CN" altLang="en-US" sz="1400" b="0" i="0" u="none" strike="noStrike" cap="none" normalizeH="0" baseline="0" dirty="0">
                <a:ln>
                  <a:noFill/>
                </a:ln>
                <a:solidFill>
                  <a:schemeClr val="tx1">
                    <a:lumMod val="75000"/>
                    <a:lumOff val="25000"/>
                  </a:schemeClr>
                </a:solidFill>
                <a:effectLst/>
                <a:latin typeface="+mn-ea"/>
                <a:ea typeface="+mn-ea"/>
              </a:rPr>
              <a:t>第一类危险源是第二类危险源出现的前提，第二类危险源的出现是第一类危险源导致事故的必要条件，他们分别决定事故的严重性和可能性大小，两类危险源共同决定危险源的危险程度。</a:t>
            </a:r>
            <a:endParaRPr kumimoji="0" lang="zh-CN" sz="1400" b="0" i="0" u="none" strike="noStrike" cap="none" normalizeH="0" baseline="0" dirty="0">
              <a:ln>
                <a:noFill/>
              </a:ln>
              <a:solidFill>
                <a:schemeClr val="tx1">
                  <a:lumMod val="75000"/>
                  <a:lumOff val="25000"/>
                </a:schemeClr>
              </a:solidFill>
              <a:effectLst/>
              <a:latin typeface="+mn-ea"/>
              <a:ea typeface="+mn-ea"/>
            </a:endParaRPr>
          </a:p>
        </p:txBody>
      </p:sp>
      <p:sp>
        <p:nvSpPr>
          <p:cNvPr id="41" name="矩形 40"/>
          <p:cNvSpPr/>
          <p:nvPr/>
        </p:nvSpPr>
        <p:spPr>
          <a:xfrm>
            <a:off x="1382936" y="1958950"/>
            <a:ext cx="1316856" cy="830997"/>
          </a:xfrm>
          <a:prstGeom prst="rect">
            <a:avLst/>
          </a:prstGeom>
        </p:spPr>
        <p:txBody>
          <a:bodyPr wrap="square">
            <a:spAutoFit/>
          </a:bodyPr>
          <a:lstStyle/>
          <a:p>
            <a:r>
              <a:rPr lang="zh-CN" altLang="en-US" sz="1200" dirty="0">
                <a:solidFill>
                  <a:schemeClr val="bg1"/>
                </a:solidFill>
                <a:latin typeface="+mn-ea"/>
                <a:ea typeface="+mn-ea"/>
              </a:rPr>
              <a:t>第一类危险源是伤亡事故的能量主体，决定事故发生的严重程度</a:t>
            </a:r>
            <a:endParaRPr lang="zh-CN" altLang="en-US" sz="1200" dirty="0">
              <a:solidFill>
                <a:schemeClr val="bg1"/>
              </a:solidFill>
              <a:latin typeface="+mn-ea"/>
              <a:ea typeface="+mn-ea"/>
            </a:endParaRPr>
          </a:p>
        </p:txBody>
      </p:sp>
      <p:sp>
        <p:nvSpPr>
          <p:cNvPr id="42" name="矩形 41"/>
          <p:cNvSpPr/>
          <p:nvPr/>
        </p:nvSpPr>
        <p:spPr>
          <a:xfrm>
            <a:off x="6495504" y="1548388"/>
            <a:ext cx="1005403" cy="338554"/>
          </a:xfrm>
          <a:prstGeom prst="rect">
            <a:avLst/>
          </a:prstGeom>
        </p:spPr>
        <p:txBody>
          <a:bodyPr wrap="none">
            <a:spAutoFit/>
          </a:bodyPr>
          <a:lstStyle/>
          <a:p>
            <a:pPr algn="ctr"/>
            <a:r>
              <a:rPr lang="zh-CN" altLang="en-US" sz="1600" dirty="0">
                <a:solidFill>
                  <a:schemeClr val="bg1"/>
                </a:solidFill>
                <a:latin typeface="+mn-ea"/>
                <a:ea typeface="+mn-ea"/>
              </a:rPr>
              <a:t>必要条件</a:t>
            </a:r>
            <a:endParaRPr lang="zh-CN" altLang="en-US" sz="1600" dirty="0">
              <a:solidFill>
                <a:schemeClr val="bg1"/>
              </a:solidFill>
              <a:latin typeface="+mn-ea"/>
              <a:ea typeface="+mn-ea"/>
            </a:endParaRPr>
          </a:p>
        </p:txBody>
      </p:sp>
      <p:sp>
        <p:nvSpPr>
          <p:cNvPr id="43" name="矩形 42"/>
          <p:cNvSpPr/>
          <p:nvPr/>
        </p:nvSpPr>
        <p:spPr>
          <a:xfrm>
            <a:off x="6423496" y="1958950"/>
            <a:ext cx="1316856" cy="1015663"/>
          </a:xfrm>
          <a:prstGeom prst="rect">
            <a:avLst/>
          </a:prstGeom>
        </p:spPr>
        <p:txBody>
          <a:bodyPr wrap="square">
            <a:spAutoFit/>
          </a:bodyPr>
          <a:lstStyle/>
          <a:p>
            <a:r>
              <a:rPr lang="zh-CN" altLang="en-US" sz="1200" dirty="0">
                <a:solidFill>
                  <a:schemeClr val="bg1"/>
                </a:solidFill>
                <a:latin typeface="+mn-ea"/>
                <a:ea typeface="+mn-ea"/>
              </a:rPr>
              <a:t>第二类危险源是第一类危险源造成事故的必要条件，决定事故发生的可能性</a:t>
            </a:r>
            <a:endParaRPr lang="zh-CN" altLang="en-US" sz="1200" dirty="0">
              <a:solidFill>
                <a:schemeClr val="bg1"/>
              </a:solidFill>
              <a:latin typeface="+mn-ea"/>
              <a:ea typeface="+mn-ea"/>
            </a:endParaRPr>
          </a:p>
        </p:txBody>
      </p:sp>
      <p:sp>
        <p:nvSpPr>
          <p:cNvPr id="44" name="矩形 43"/>
          <p:cNvSpPr/>
          <p:nvPr/>
        </p:nvSpPr>
        <p:spPr>
          <a:xfrm>
            <a:off x="3347864" y="2011794"/>
            <a:ext cx="2376264" cy="523220"/>
          </a:xfrm>
          <a:prstGeom prst="rect">
            <a:avLst/>
          </a:prstGeom>
        </p:spPr>
        <p:txBody>
          <a:bodyPr wrap="square">
            <a:spAutoFit/>
          </a:bodyPr>
          <a:lstStyle/>
          <a:p>
            <a:r>
              <a:rPr lang="zh-CN" altLang="en-US" sz="1400" dirty="0">
                <a:solidFill>
                  <a:schemeClr val="bg2">
                    <a:lumMod val="25000"/>
                  </a:schemeClr>
                </a:solidFill>
                <a:latin typeface="+mn-ea"/>
                <a:ea typeface="+mn-ea"/>
              </a:rPr>
              <a:t>一起伤亡事故的发生往往是两类危险源共同作用的结果</a:t>
            </a:r>
            <a:endParaRPr lang="zh-CN" altLang="en-US" sz="1400" dirty="0">
              <a:solidFill>
                <a:schemeClr val="bg2">
                  <a:lumMod val="25000"/>
                </a:schemeClr>
              </a:solidFill>
              <a:latin typeface="+mn-ea"/>
              <a:ea typeface="+mn-ea"/>
            </a:endParaRPr>
          </a:p>
        </p:txBody>
      </p:sp>
      <p:sp>
        <p:nvSpPr>
          <p:cNvPr id="45"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危险源的认识</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3" name="灯片编号占位符 2"/>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1"/>
          <p:cNvSpPr>
            <a:spLocks noChangeArrowheads="1"/>
          </p:cNvSpPr>
          <p:nvPr/>
        </p:nvSpPr>
        <p:spPr bwMode="auto">
          <a:xfrm>
            <a:off x="5773768" y="1317769"/>
            <a:ext cx="2974696" cy="2316403"/>
          </a:xfrm>
          <a:prstGeom prst="rect">
            <a:avLst/>
          </a:prstGeom>
          <a:noFill/>
          <a:ln w="9525">
            <a:noFill/>
            <a:miter lim="800000"/>
          </a:ln>
          <a:effectLst/>
        </p:spPr>
        <p:txBody>
          <a:bodyPr vert="horz" wrap="square" lIns="91440" tIns="45720" rIns="91440" bIns="45720" numCol="1" anchor="ctr" anchorCtr="0" compatLnSpc="1">
            <a:spAutoFit/>
          </a:bodyPr>
          <a:lstStyle/>
          <a:p>
            <a:pPr lvl="0">
              <a:lnSpc>
                <a:spcPct val="150000"/>
              </a:lnSpc>
            </a:pPr>
            <a:r>
              <a:rPr kumimoji="0" lang="zh-CN" altLang="en-US" sz="1400" i="0" u="none" strike="noStrike" cap="none" normalizeH="0" baseline="0" dirty="0">
                <a:ln>
                  <a:noFill/>
                </a:ln>
                <a:solidFill>
                  <a:schemeClr val="tx1">
                    <a:lumMod val="75000"/>
                    <a:lumOff val="25000"/>
                  </a:schemeClr>
                </a:solidFill>
                <a:effectLst/>
                <a:latin typeface="+mn-ea"/>
                <a:ea typeface="+mn-ea"/>
              </a:rPr>
              <a:t>危险源与隐患之间有内在联系，又是两个不同的概念。危险源属自然常态，隐患属</a:t>
            </a:r>
            <a:r>
              <a:rPr lang="zh-CN" altLang="en-US" sz="1400" dirty="0">
                <a:solidFill>
                  <a:schemeClr val="tx1">
                    <a:lumMod val="75000"/>
                    <a:lumOff val="25000"/>
                  </a:schemeClr>
                </a:solidFill>
                <a:latin typeface="+mn-ea"/>
                <a:ea typeface="+mn-ea"/>
              </a:rPr>
              <a:t>不正常状态。一般来说，危险源可能存在事故隐患，也可能不存在事故隐患。对于存在事故隐患的危险源一定要及时加以整改，否则随时都可能导致事故。</a:t>
            </a:r>
            <a:endParaRPr kumimoji="0" lang="zh-CN" sz="1400" i="0" u="none" strike="noStrike" cap="none" normalizeH="0" baseline="0" dirty="0">
              <a:ln>
                <a:noFill/>
              </a:ln>
              <a:solidFill>
                <a:schemeClr val="tx1">
                  <a:lumMod val="75000"/>
                  <a:lumOff val="25000"/>
                </a:schemeClr>
              </a:solidFill>
              <a:effectLst/>
              <a:latin typeface="+mn-ea"/>
              <a:ea typeface="+mn-ea"/>
            </a:endParaRPr>
          </a:p>
        </p:txBody>
      </p:sp>
      <p:sp>
        <p:nvSpPr>
          <p:cNvPr id="3" name="矩形 2"/>
          <p:cNvSpPr/>
          <p:nvPr/>
        </p:nvSpPr>
        <p:spPr>
          <a:xfrm>
            <a:off x="484312" y="1381371"/>
            <a:ext cx="3511624" cy="23796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387974" y="1995686"/>
            <a:ext cx="2192138" cy="23762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31640" y="1626354"/>
            <a:ext cx="1086303" cy="369332"/>
          </a:xfrm>
          <a:prstGeom prst="rect">
            <a:avLst/>
          </a:prstGeom>
        </p:spPr>
        <p:txBody>
          <a:bodyPr wrap="square">
            <a:spAutoFit/>
          </a:bodyPr>
          <a:lstStyle/>
          <a:p>
            <a:pPr algn="ctr"/>
            <a:r>
              <a:rPr lang="zh-CN" altLang="en-US" dirty="0">
                <a:solidFill>
                  <a:schemeClr val="bg1"/>
                </a:solidFill>
                <a:latin typeface="+mn-ea"/>
                <a:ea typeface="+mn-ea"/>
              </a:rPr>
              <a:t>隐患</a:t>
            </a:r>
            <a:endParaRPr lang="zh-CN" altLang="en-US" dirty="0">
              <a:solidFill>
                <a:schemeClr val="bg1"/>
              </a:solidFill>
              <a:latin typeface="+mn-ea"/>
              <a:ea typeface="+mn-ea"/>
            </a:endParaRPr>
          </a:p>
        </p:txBody>
      </p:sp>
      <p:sp>
        <p:nvSpPr>
          <p:cNvPr id="17" name="矩形 16"/>
          <p:cNvSpPr/>
          <p:nvPr/>
        </p:nvSpPr>
        <p:spPr>
          <a:xfrm>
            <a:off x="683568" y="2067694"/>
            <a:ext cx="2520280" cy="1477328"/>
          </a:xfrm>
          <a:prstGeom prst="rect">
            <a:avLst/>
          </a:prstGeom>
        </p:spPr>
        <p:txBody>
          <a:bodyPr wrap="square">
            <a:spAutoFit/>
          </a:bodyPr>
          <a:lstStyle/>
          <a:p>
            <a:pPr>
              <a:lnSpc>
                <a:spcPct val="150000"/>
              </a:lnSpc>
            </a:pPr>
            <a:r>
              <a:rPr lang="zh-CN" altLang="en-US" sz="1200" dirty="0">
                <a:solidFill>
                  <a:schemeClr val="bg1"/>
                </a:solidFill>
                <a:latin typeface="+mn-ea"/>
                <a:ea typeface="+mn-ea"/>
              </a:rPr>
              <a:t>事故隐患是指物的不安全状态、人的不安全行为、环境因素、管理缺陷。它是引发事故的直接原因。它可以是一种状态、可以是一种行为、可以是一种缺陷。</a:t>
            </a:r>
            <a:endParaRPr lang="zh-CN" altLang="en-US" sz="1200" dirty="0">
              <a:solidFill>
                <a:schemeClr val="bg1"/>
              </a:solidFill>
              <a:latin typeface="+mn-ea"/>
              <a:ea typeface="+mn-ea"/>
            </a:endParaRPr>
          </a:p>
        </p:txBody>
      </p:sp>
      <p:sp>
        <p:nvSpPr>
          <p:cNvPr id="18" name="矩形 17"/>
          <p:cNvSpPr/>
          <p:nvPr/>
        </p:nvSpPr>
        <p:spPr>
          <a:xfrm>
            <a:off x="3970289" y="2402468"/>
            <a:ext cx="1086303" cy="369332"/>
          </a:xfrm>
          <a:prstGeom prst="rect">
            <a:avLst/>
          </a:prstGeom>
        </p:spPr>
        <p:txBody>
          <a:bodyPr wrap="square">
            <a:spAutoFit/>
          </a:bodyPr>
          <a:lstStyle/>
          <a:p>
            <a:pPr algn="ctr"/>
            <a:r>
              <a:rPr lang="zh-CN" altLang="en-US" dirty="0">
                <a:solidFill>
                  <a:schemeClr val="bg1"/>
                </a:solidFill>
                <a:latin typeface="+mn-ea"/>
                <a:ea typeface="+mn-ea"/>
              </a:rPr>
              <a:t>危险源</a:t>
            </a:r>
            <a:endParaRPr lang="zh-CN" altLang="en-US" dirty="0">
              <a:solidFill>
                <a:schemeClr val="bg1"/>
              </a:solidFill>
              <a:latin typeface="+mn-ea"/>
              <a:ea typeface="+mn-ea"/>
            </a:endParaRPr>
          </a:p>
        </p:txBody>
      </p:sp>
      <p:sp>
        <p:nvSpPr>
          <p:cNvPr id="19" name="矩形 18"/>
          <p:cNvSpPr/>
          <p:nvPr/>
        </p:nvSpPr>
        <p:spPr>
          <a:xfrm>
            <a:off x="3707904" y="3022089"/>
            <a:ext cx="1656184" cy="923330"/>
          </a:xfrm>
          <a:prstGeom prst="rect">
            <a:avLst/>
          </a:prstGeom>
        </p:spPr>
        <p:txBody>
          <a:bodyPr wrap="square">
            <a:spAutoFit/>
          </a:bodyPr>
          <a:lstStyle/>
          <a:p>
            <a:pPr>
              <a:lnSpc>
                <a:spcPct val="150000"/>
              </a:lnSpc>
            </a:pPr>
            <a:r>
              <a:rPr lang="zh-CN" altLang="en-US" sz="1200" dirty="0">
                <a:solidFill>
                  <a:schemeClr val="bg1"/>
                </a:solidFill>
                <a:latin typeface="+mn-ea"/>
                <a:ea typeface="+mn-ea"/>
              </a:rPr>
              <a:t>具有潜在危险的源点或部位，是爆发事故的源头。</a:t>
            </a:r>
            <a:endParaRPr lang="zh-CN" altLang="en-US" sz="1200" dirty="0">
              <a:solidFill>
                <a:schemeClr val="bg1"/>
              </a:solidFill>
              <a:latin typeface="+mn-ea"/>
              <a:ea typeface="+mn-ea"/>
            </a:endParaRPr>
          </a:p>
        </p:txBody>
      </p:sp>
      <p:sp>
        <p:nvSpPr>
          <p:cNvPr id="20"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危险源的认识</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55377"/>
            <a:ext cx="108012" cy="14401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1912" y="307777"/>
            <a:ext cx="108012"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312" y="519526"/>
            <a:ext cx="2052000" cy="3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4"/>
          <p:cNvSpPr txBox="1">
            <a:spLocks noChangeArrowheads="1"/>
          </p:cNvSpPr>
          <p:nvPr/>
        </p:nvSpPr>
        <p:spPr bwMode="auto">
          <a:xfrm>
            <a:off x="683568" y="186194"/>
            <a:ext cx="2016224" cy="369332"/>
          </a:xfrm>
          <a:prstGeom prst="rect">
            <a:avLst/>
          </a:prstGeom>
          <a:noFill/>
          <a:ln w="9525" algn="ctr">
            <a:noFill/>
            <a:miter lim="800000"/>
          </a:ln>
          <a:effectLst>
            <a:outerShdw dist="35921" dir="2700000" algn="ctr" rotWithShape="0">
              <a:schemeClr val="bg2"/>
            </a:outerShdw>
          </a:effectLst>
        </p:spPr>
        <p:txBody>
          <a:bodyPr wrap="square">
            <a:spAutoFit/>
          </a:bodyPr>
          <a:lstStyle/>
          <a:p>
            <a:pPr eaLnBrk="1" hangingPunct="1">
              <a:spcBef>
                <a:spcPct val="50000"/>
              </a:spcBef>
              <a:defRPr/>
            </a:pPr>
            <a:r>
              <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rPr>
              <a:t>危险源的认识</a:t>
            </a:r>
            <a:endParaRPr lang="zh-CN" altLang="en-US" b="1" dirty="0">
              <a:solidFill>
                <a:srgbClr val="C00000"/>
              </a:solidFill>
              <a:effectLst>
                <a:outerShdw blurRad="38100" dist="38100" dir="2700000" algn="tl">
                  <a:srgbClr val="C0C0C0"/>
                </a:outerShdw>
              </a:effectLst>
              <a:latin typeface="Comic Sans MS" panose="030F0702030302020204" pitchFamily="2" charset="0"/>
              <a:ea typeface="黑体" panose="02010609060101010101" pitchFamily="2" charset="-122"/>
            </a:endParaRPr>
          </a:p>
        </p:txBody>
      </p:sp>
      <p:sp>
        <p:nvSpPr>
          <p:cNvPr id="14" name="矩形 13"/>
          <p:cNvSpPr/>
          <p:nvPr/>
        </p:nvSpPr>
        <p:spPr>
          <a:xfrm>
            <a:off x="223970" y="987134"/>
            <a:ext cx="2114681" cy="461665"/>
          </a:xfrm>
          <a:prstGeom prst="rect">
            <a:avLst/>
          </a:prstGeom>
        </p:spPr>
        <p:txBody>
          <a:bodyPr wrap="none">
            <a:spAutoFit/>
          </a:bodyPr>
          <a:lstStyle/>
          <a:p>
            <a:pPr marL="285750" lvl="0" indent="-285750">
              <a:lnSpc>
                <a:spcPct val="150000"/>
              </a:lnSpc>
              <a:buFont typeface="Wingdings" panose="05000000000000000000" pitchFamily="2" charset="2"/>
              <a:buChar char="l"/>
            </a:pPr>
            <a:r>
              <a:rPr lang="zh-CN" altLang="en-US"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危险源的描述方式</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0" name="表格 19"/>
          <p:cNvGraphicFramePr>
            <a:graphicFrameLocks noGrp="1"/>
          </p:cNvGraphicFramePr>
          <p:nvPr/>
        </p:nvGraphicFramePr>
        <p:xfrm>
          <a:off x="1187624" y="2139702"/>
          <a:ext cx="6768752" cy="1854200"/>
        </p:xfrm>
        <a:graphic>
          <a:graphicData uri="http://schemas.openxmlformats.org/drawingml/2006/table">
            <a:tbl>
              <a:tblPr firstRow="1" bandRow="1">
                <a:tableStyleId>{C4B1156A-380E-4F78-BDF5-A606A8083BF9}</a:tableStyleId>
              </a:tblPr>
              <a:tblGrid>
                <a:gridCol w="936104"/>
                <a:gridCol w="936104"/>
                <a:gridCol w="2088232"/>
                <a:gridCol w="2808312"/>
              </a:tblGrid>
              <a:tr h="370840">
                <a:tc>
                  <a:txBody>
                    <a:bodyPr/>
                    <a:lstStyle/>
                    <a:p>
                      <a:r>
                        <a:rPr lang="zh-CN" altLang="en-US" dirty="0"/>
                        <a:t>类型</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形态</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描述方式</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举例</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dirty="0">
                          <a:latin typeface="华文楷体" pitchFamily="2" charset="-122"/>
                          <a:ea typeface="华文楷体" pitchFamily="2" charset="-122"/>
                        </a:rPr>
                        <a:t>根源</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静态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修饰词</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名词</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地面上积水</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dirty="0">
                          <a:latin typeface="华文楷体" pitchFamily="2" charset="-122"/>
                          <a:ea typeface="华文楷体" pitchFamily="2" charset="-122"/>
                        </a:rPr>
                        <a:t>状态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动态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名词</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动词</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溶剂挥发</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dirty="0">
                          <a:latin typeface="华文楷体" pitchFamily="2" charset="-122"/>
                          <a:ea typeface="华文楷体" pitchFamily="2" charset="-122"/>
                        </a:rPr>
                        <a:t>行为</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a:latin typeface="华文楷体" pitchFamily="2" charset="-122"/>
                          <a:ea typeface="华文楷体" pitchFamily="2" charset="-122"/>
                        </a:rPr>
                        <a:t>动态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具体的行为描述</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频繁的弯腰作业</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dirty="0">
                          <a:latin typeface="华文楷体" pitchFamily="2" charset="-122"/>
                          <a:ea typeface="华文楷体" pitchFamily="2" charset="-122"/>
                        </a:rPr>
                        <a:t>组合</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动态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行为</a:t>
                      </a:r>
                      <a:r>
                        <a:rPr lang="en-US" altLang="zh-CN" dirty="0">
                          <a:latin typeface="华文楷体" pitchFamily="2" charset="-122"/>
                          <a:ea typeface="华文楷体" pitchFamily="2" charset="-122"/>
                        </a:rPr>
                        <a:t>+</a:t>
                      </a:r>
                      <a:r>
                        <a:rPr lang="zh-CN" altLang="en-US" dirty="0">
                          <a:latin typeface="华文楷体" pitchFamily="2" charset="-122"/>
                          <a:ea typeface="华文楷体" pitchFamily="2" charset="-122"/>
                        </a:rPr>
                        <a:t>状态</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latin typeface="华文楷体" pitchFamily="2" charset="-122"/>
                          <a:ea typeface="华文楷体" pitchFamily="2" charset="-122"/>
                        </a:rPr>
                        <a:t>接触到带电的设备</a:t>
                      </a:r>
                      <a:endParaRPr lang="zh-CN" altLang="en-US" dirty="0">
                        <a:latin typeface="华文楷体" pitchFamily="2" charset="-122"/>
                        <a:ea typeface="华文楷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灯片编号占位符 1"/>
          <p:cNvSpPr>
            <a:spLocks noGrp="1"/>
          </p:cNvSpPr>
          <p:nvPr>
            <p:ph type="sldNum" sz="quarter" idx="10"/>
          </p:nvPr>
        </p:nvSpPr>
        <p:spPr/>
        <p:txBody>
          <a:bodyPr/>
          <a:lstStyle/>
          <a:p>
            <a:pPr>
              <a:defRPr/>
            </a:pPr>
            <a:fld id="{24114E08-AFCF-4279-B6BD-FEDBD1D40406}"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5740</Words>
  <Application>WPS 演示</Application>
  <PresentationFormat>全屏显示(16:9)</PresentationFormat>
  <Paragraphs>912</Paragraphs>
  <Slides>41</Slides>
  <Notes>41</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0</vt:i4>
      </vt:variant>
      <vt:variant>
        <vt:lpstr>幻灯片标题</vt:lpstr>
      </vt:variant>
      <vt:variant>
        <vt:i4>41</vt:i4>
      </vt:variant>
    </vt:vector>
  </HeadingPairs>
  <TitlesOfParts>
    <vt:vector size="61" baseType="lpstr">
      <vt:lpstr>Arial</vt:lpstr>
      <vt:lpstr>宋体</vt:lpstr>
      <vt:lpstr>Wingdings</vt:lpstr>
      <vt:lpstr>微软雅黑</vt:lpstr>
      <vt:lpstr>Microsoft JhengHei UI Light</vt:lpstr>
      <vt:lpstr>Comic Sans MS</vt:lpstr>
      <vt:lpstr>黑体</vt:lpstr>
      <vt:lpstr>Times New Roman</vt:lpstr>
      <vt:lpstr>华文楷体</vt:lpstr>
      <vt:lpstr>Calibri</vt:lpstr>
      <vt:lpstr>Franklin Gothic Medium</vt:lpstr>
      <vt:lpstr>Arial Unicode MS</vt:lpstr>
      <vt:lpstr>Open Sans</vt:lpstr>
      <vt:lpstr>Segoe Print</vt:lpstr>
      <vt:lpstr>楷体_GB2312</vt:lpstr>
      <vt:lpstr>新宋体</vt:lpstr>
      <vt:lpstr>Corbel</vt:lpstr>
      <vt:lpstr>楷体</vt:lpstr>
      <vt:lpstr>方正姚体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dc:description>获取资料咨询微信：ansyingsj1</dc:description>
  <dc:subject>获取资料咨询微信：ansyingsj1</dc:subject>
  <cp:lastModifiedBy>A呀土豆baby</cp:lastModifiedBy>
  <cp:revision>4</cp:revision>
  <dcterms:created xsi:type="dcterms:W3CDTF">1900-01-01T00:00:00Z</dcterms:created>
  <dcterms:modified xsi:type="dcterms:W3CDTF">2022-08-07T13:08:44Z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ICV">
    <vt:lpwstr>69CF2E8129B94BE5AC7F79EF3EAD9201</vt:lpwstr>
  </property>
</Properties>
</file>