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Lst>
  <p:sldSz cx="12192000" cy="6858000"/>
  <p:notesSz cx="12192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678"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159" y="482345"/>
            <a:ext cx="12171680" cy="453390"/>
          </a:xfrm>
          <a:prstGeom prst="rect">
            <a:avLst/>
          </a:prstGeom>
        </p:spPr>
        <p:txBody>
          <a:bodyPr wrap="square" lIns="0" tIns="0" rIns="0" bIns="0">
            <a:spAutoFit/>
          </a:bodyPr>
          <a:lstStyle>
            <a:lvl1pPr>
              <a:defRPr sz="2800" b="1" i="0">
                <a:solidFill>
                  <a:schemeClr val="tx1"/>
                </a:solidFill>
                <a:latin typeface="微软雅黑"/>
                <a:cs typeface="微软雅黑"/>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chemeClr val="tx1"/>
                </a:solidFill>
                <a:latin typeface="微软雅黑"/>
                <a:cs typeface="微软雅黑"/>
              </a:defRPr>
            </a:lvl1pPr>
          </a:lstStyle>
          <a:p>
            <a:endParaRPr/>
          </a:p>
        </p:txBody>
      </p:sp>
      <p:sp>
        <p:nvSpPr>
          <p:cNvPr id="3" name="Holder 3"/>
          <p:cNvSpPr>
            <a:spLocks noGrp="1"/>
          </p:cNvSpPr>
          <p:nvPr>
            <p:ph type="body" idx="1"/>
          </p:nvPr>
        </p:nvSpPr>
        <p:spPr/>
        <p:txBody>
          <a:bodyPr lIns="0" tIns="0" rIns="0" bIns="0"/>
          <a:lstStyle>
            <a:lvl1pPr>
              <a:defRPr sz="2800" b="1" i="0">
                <a:solidFill>
                  <a:srgbClr val="FF6600"/>
                </a:solidFill>
                <a:latin typeface="微软雅黑"/>
                <a:cs typeface="微软雅黑"/>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chemeClr val="tx1"/>
                </a:solidFill>
                <a:latin typeface="微软雅黑"/>
                <a:cs typeface="微软雅黑"/>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chemeClr val="tx1"/>
                </a:solidFill>
                <a:latin typeface="微软雅黑"/>
                <a:cs typeface="微软雅黑"/>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708647"/>
            <a:ext cx="3206750" cy="149860"/>
          </a:xfrm>
          <a:custGeom>
            <a:avLst/>
            <a:gdLst/>
            <a:ahLst/>
            <a:cxnLst/>
            <a:rect l="l" t="t" r="r" b="b"/>
            <a:pathLst>
              <a:path w="3206750" h="149859">
                <a:moveTo>
                  <a:pt x="3206496" y="149350"/>
                </a:moveTo>
                <a:lnTo>
                  <a:pt x="3206496" y="0"/>
                </a:lnTo>
                <a:lnTo>
                  <a:pt x="0" y="0"/>
                </a:lnTo>
                <a:lnTo>
                  <a:pt x="0" y="149350"/>
                </a:lnTo>
                <a:lnTo>
                  <a:pt x="3206496" y="149350"/>
                </a:lnTo>
                <a:close/>
              </a:path>
            </a:pathLst>
          </a:custGeom>
          <a:solidFill>
            <a:srgbClr val="D5D5D5"/>
          </a:solidFill>
        </p:spPr>
        <p:txBody>
          <a:bodyPr wrap="square" lIns="0" tIns="0" rIns="0" bIns="0" rtlCol="0"/>
          <a:lstStyle/>
          <a:p>
            <a:endParaRPr/>
          </a:p>
        </p:txBody>
      </p:sp>
      <p:sp>
        <p:nvSpPr>
          <p:cNvPr id="17" name="bk object 17"/>
          <p:cNvSpPr/>
          <p:nvPr/>
        </p:nvSpPr>
        <p:spPr>
          <a:xfrm>
            <a:off x="3206495" y="6708647"/>
            <a:ext cx="2636520" cy="149860"/>
          </a:xfrm>
          <a:custGeom>
            <a:avLst/>
            <a:gdLst/>
            <a:ahLst/>
            <a:cxnLst/>
            <a:rect l="l" t="t" r="r" b="b"/>
            <a:pathLst>
              <a:path w="2636520" h="149859">
                <a:moveTo>
                  <a:pt x="2636520" y="149350"/>
                </a:moveTo>
                <a:lnTo>
                  <a:pt x="2636520" y="0"/>
                </a:lnTo>
                <a:lnTo>
                  <a:pt x="0" y="0"/>
                </a:lnTo>
                <a:lnTo>
                  <a:pt x="0" y="149350"/>
                </a:lnTo>
                <a:lnTo>
                  <a:pt x="2636520" y="149350"/>
                </a:lnTo>
                <a:close/>
              </a:path>
            </a:pathLst>
          </a:custGeom>
          <a:solidFill>
            <a:srgbClr val="F8BC00"/>
          </a:solidFill>
        </p:spPr>
        <p:txBody>
          <a:bodyPr wrap="square" lIns="0" tIns="0" rIns="0" bIns="0" rtlCol="0"/>
          <a:lstStyle/>
          <a:p>
            <a:endParaRPr/>
          </a:p>
        </p:txBody>
      </p:sp>
      <p:sp>
        <p:nvSpPr>
          <p:cNvPr id="18" name="bk object 18"/>
          <p:cNvSpPr/>
          <p:nvPr/>
        </p:nvSpPr>
        <p:spPr>
          <a:xfrm>
            <a:off x="5843015" y="6708647"/>
            <a:ext cx="5175885" cy="149860"/>
          </a:xfrm>
          <a:custGeom>
            <a:avLst/>
            <a:gdLst/>
            <a:ahLst/>
            <a:cxnLst/>
            <a:rect l="l" t="t" r="r" b="b"/>
            <a:pathLst>
              <a:path w="5175884" h="149859">
                <a:moveTo>
                  <a:pt x="5175503" y="149350"/>
                </a:moveTo>
                <a:lnTo>
                  <a:pt x="5175503" y="0"/>
                </a:lnTo>
                <a:lnTo>
                  <a:pt x="0" y="0"/>
                </a:lnTo>
                <a:lnTo>
                  <a:pt x="0" y="149350"/>
                </a:lnTo>
                <a:lnTo>
                  <a:pt x="5175503" y="149350"/>
                </a:lnTo>
                <a:close/>
              </a:path>
            </a:pathLst>
          </a:custGeom>
          <a:solidFill>
            <a:srgbClr val="9F9F9F"/>
          </a:solidFill>
        </p:spPr>
        <p:txBody>
          <a:bodyPr wrap="square" lIns="0" tIns="0" rIns="0" bIns="0" rtlCol="0"/>
          <a:lstStyle/>
          <a:p>
            <a:endParaRPr/>
          </a:p>
        </p:txBody>
      </p:sp>
      <p:sp>
        <p:nvSpPr>
          <p:cNvPr id="19" name="bk object 19"/>
          <p:cNvSpPr/>
          <p:nvPr/>
        </p:nvSpPr>
        <p:spPr>
          <a:xfrm>
            <a:off x="11018519" y="6708647"/>
            <a:ext cx="1173480" cy="149860"/>
          </a:xfrm>
          <a:custGeom>
            <a:avLst/>
            <a:gdLst/>
            <a:ahLst/>
            <a:cxnLst/>
            <a:rect l="l" t="t" r="r" b="b"/>
            <a:pathLst>
              <a:path w="1173479" h="149859">
                <a:moveTo>
                  <a:pt x="1173479" y="149350"/>
                </a:moveTo>
                <a:lnTo>
                  <a:pt x="1173479" y="0"/>
                </a:lnTo>
                <a:lnTo>
                  <a:pt x="0" y="0"/>
                </a:lnTo>
                <a:lnTo>
                  <a:pt x="0" y="149350"/>
                </a:lnTo>
                <a:lnTo>
                  <a:pt x="1173479" y="14935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744423" y="768858"/>
            <a:ext cx="5287645" cy="299719"/>
          </a:xfrm>
          <a:prstGeom prst="rect">
            <a:avLst/>
          </a:prstGeom>
        </p:spPr>
        <p:txBody>
          <a:bodyPr wrap="square" lIns="0" tIns="0" rIns="0" bIns="0">
            <a:spAutoFit/>
          </a:bodyPr>
          <a:lstStyle>
            <a:lvl1pPr>
              <a:defRPr sz="1600" b="0" i="0">
                <a:solidFill>
                  <a:schemeClr val="tx1"/>
                </a:solidFill>
                <a:latin typeface="微软雅黑"/>
                <a:cs typeface="微软雅黑"/>
              </a:defRPr>
            </a:lvl1pPr>
          </a:lstStyle>
          <a:p>
            <a:endParaRPr/>
          </a:p>
        </p:txBody>
      </p:sp>
      <p:sp>
        <p:nvSpPr>
          <p:cNvPr id="3" name="Holder 3"/>
          <p:cNvSpPr>
            <a:spLocks noGrp="1"/>
          </p:cNvSpPr>
          <p:nvPr>
            <p:ph type="body" idx="1"/>
          </p:nvPr>
        </p:nvSpPr>
        <p:spPr>
          <a:xfrm>
            <a:off x="78739" y="2362017"/>
            <a:ext cx="10019665" cy="2529204"/>
          </a:xfrm>
          <a:prstGeom prst="rect">
            <a:avLst/>
          </a:prstGeom>
        </p:spPr>
        <p:txBody>
          <a:bodyPr wrap="square" lIns="0" tIns="0" rIns="0" bIns="0">
            <a:spAutoFit/>
          </a:bodyPr>
          <a:lstStyle>
            <a:lvl1pPr>
              <a:defRPr sz="2800" b="1" i="0">
                <a:solidFill>
                  <a:srgbClr val="FF6600"/>
                </a:solidFill>
                <a:latin typeface="微软雅黑"/>
                <a:cs typeface="微软雅黑"/>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8/4/2022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g"/><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jpg"/><Relationship Id="rId1" Type="http://schemas.openxmlformats.org/officeDocument/2006/relationships/slideLayout" Target="../slideLayouts/slideLayout5.xml"/><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5.xml"/><Relationship Id="rId4" Type="http://schemas.openxmlformats.org/officeDocument/2006/relationships/image" Target="../media/image8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5.xml"/><Relationship Id="rId6" Type="http://schemas.openxmlformats.org/officeDocument/2006/relationships/image" Target="../media/image93.jpg"/><Relationship Id="rId5" Type="http://schemas.openxmlformats.org/officeDocument/2006/relationships/image" Target="../media/image92.png"/><Relationship Id="rId4" Type="http://schemas.openxmlformats.org/officeDocument/2006/relationships/image" Target="../media/image9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4.xml"/><Relationship Id="rId5" Type="http://schemas.openxmlformats.org/officeDocument/2006/relationships/image" Target="../media/image116.jpg"/><Relationship Id="rId4" Type="http://schemas.openxmlformats.org/officeDocument/2006/relationships/image" Target="../media/image115.jpg"/></Relationships>
</file>

<file path=ppt/slides/_rels/slide96.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09827" y="1053083"/>
            <a:ext cx="10518775" cy="0"/>
          </a:xfrm>
          <a:custGeom>
            <a:avLst/>
            <a:gdLst/>
            <a:ahLst/>
            <a:cxnLst/>
            <a:rect l="l" t="t" r="r" b="b"/>
            <a:pathLst>
              <a:path w="10518775">
                <a:moveTo>
                  <a:pt x="0" y="0"/>
                </a:moveTo>
                <a:lnTo>
                  <a:pt x="10518648" y="0"/>
                </a:lnTo>
              </a:path>
            </a:pathLst>
          </a:custGeom>
          <a:ln w="9144">
            <a:solidFill>
              <a:srgbClr val="000000"/>
            </a:solidFill>
          </a:ln>
        </p:spPr>
        <p:txBody>
          <a:bodyPr wrap="square" lIns="0" tIns="0" rIns="0" bIns="0" rtlCol="0"/>
          <a:lstStyle/>
          <a:p>
            <a:endParaRPr/>
          </a:p>
        </p:txBody>
      </p:sp>
      <p:sp>
        <p:nvSpPr>
          <p:cNvPr id="3" name="object 3"/>
          <p:cNvSpPr/>
          <p:nvPr/>
        </p:nvSpPr>
        <p:spPr>
          <a:xfrm>
            <a:off x="909827" y="5189220"/>
            <a:ext cx="10518775" cy="0"/>
          </a:xfrm>
          <a:custGeom>
            <a:avLst/>
            <a:gdLst/>
            <a:ahLst/>
            <a:cxnLst/>
            <a:rect l="l" t="t" r="r" b="b"/>
            <a:pathLst>
              <a:path w="10518775">
                <a:moveTo>
                  <a:pt x="0" y="0"/>
                </a:moveTo>
                <a:lnTo>
                  <a:pt x="10518648" y="0"/>
                </a:lnTo>
              </a:path>
            </a:pathLst>
          </a:custGeom>
          <a:ln w="9144">
            <a:solidFill>
              <a:srgbClr val="000000"/>
            </a:solidFill>
          </a:ln>
        </p:spPr>
        <p:txBody>
          <a:bodyPr wrap="square" lIns="0" tIns="0" rIns="0" bIns="0" rtlCol="0"/>
          <a:lstStyle/>
          <a:p>
            <a:endParaRPr/>
          </a:p>
        </p:txBody>
      </p:sp>
      <p:sp>
        <p:nvSpPr>
          <p:cNvPr id="4" name="object 4"/>
          <p:cNvSpPr txBox="1"/>
          <p:nvPr/>
        </p:nvSpPr>
        <p:spPr>
          <a:xfrm>
            <a:off x="3837813" y="5554776"/>
            <a:ext cx="7774305" cy="512445"/>
          </a:xfrm>
          <a:prstGeom prst="rect">
            <a:avLst/>
          </a:prstGeom>
        </p:spPr>
        <p:txBody>
          <a:bodyPr vert="horz" wrap="square" lIns="0" tIns="11430" rIns="0" bIns="0" rtlCol="0">
            <a:spAutoFit/>
          </a:bodyPr>
          <a:lstStyle/>
          <a:p>
            <a:pPr marL="12700">
              <a:lnSpc>
                <a:spcPct val="100000"/>
              </a:lnSpc>
              <a:spcBef>
                <a:spcPts val="90"/>
              </a:spcBef>
            </a:pPr>
            <a:r>
              <a:rPr sz="3200" b="1" spc="-5" dirty="0">
                <a:latin typeface="黑体"/>
                <a:cs typeface="黑体"/>
              </a:rPr>
              <a:t>危大工程安全</a:t>
            </a:r>
            <a:r>
              <a:rPr sz="3200" b="1" spc="-25" dirty="0">
                <a:latin typeface="黑体"/>
                <a:cs typeface="黑体"/>
              </a:rPr>
              <a:t>管</a:t>
            </a:r>
            <a:r>
              <a:rPr sz="3200" b="1" dirty="0">
                <a:latin typeface="黑体"/>
                <a:cs typeface="黑体"/>
              </a:rPr>
              <a:t>理</a:t>
            </a:r>
            <a:r>
              <a:rPr sz="3200" b="1" spc="-5" dirty="0">
                <a:latin typeface="黑体"/>
                <a:cs typeface="黑体"/>
              </a:rPr>
              <a:t>规定暨模板</a:t>
            </a:r>
            <a:r>
              <a:rPr sz="3200" b="1" spc="-25" dirty="0">
                <a:latin typeface="黑体"/>
                <a:cs typeface="黑体"/>
              </a:rPr>
              <a:t>工</a:t>
            </a:r>
            <a:r>
              <a:rPr sz="3200" b="1" dirty="0">
                <a:latin typeface="黑体"/>
                <a:cs typeface="黑体"/>
              </a:rPr>
              <a:t>程</a:t>
            </a:r>
            <a:r>
              <a:rPr sz="3200" b="1" spc="-5" dirty="0">
                <a:latin typeface="黑体"/>
                <a:cs typeface="黑体"/>
              </a:rPr>
              <a:t>事故解</a:t>
            </a:r>
            <a:r>
              <a:rPr sz="3200" b="1" spc="-25" dirty="0">
                <a:latin typeface="黑体"/>
                <a:cs typeface="黑体"/>
              </a:rPr>
              <a:t>析</a:t>
            </a:r>
            <a:endParaRPr sz="3200">
              <a:latin typeface="黑体"/>
              <a:cs typeface="黑体"/>
            </a:endParaRPr>
          </a:p>
        </p:txBody>
      </p:sp>
      <p:sp>
        <p:nvSpPr>
          <p:cNvPr id="5" name="object 5"/>
          <p:cNvSpPr txBox="1">
            <a:spLocks noGrp="1"/>
          </p:cNvSpPr>
          <p:nvPr>
            <p:ph type="title"/>
          </p:nvPr>
        </p:nvSpPr>
        <p:spPr>
          <a:xfrm>
            <a:off x="6497192" y="2221179"/>
            <a:ext cx="5054600" cy="574675"/>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0000"/>
                </a:solidFill>
                <a:latin typeface="黑体"/>
                <a:cs typeface="黑体"/>
              </a:rPr>
              <a:t>每一次事故都是一次教训</a:t>
            </a:r>
            <a:endParaRPr sz="3600">
              <a:latin typeface="黑体"/>
              <a:cs typeface="黑体"/>
            </a:endParaRPr>
          </a:p>
        </p:txBody>
      </p:sp>
      <p:sp>
        <p:nvSpPr>
          <p:cNvPr id="6" name="object 6"/>
          <p:cNvSpPr txBox="1"/>
          <p:nvPr/>
        </p:nvSpPr>
        <p:spPr>
          <a:xfrm>
            <a:off x="6497192" y="3538550"/>
            <a:ext cx="5054600" cy="574675"/>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0000"/>
                </a:solidFill>
                <a:latin typeface="黑体"/>
                <a:cs typeface="黑体"/>
              </a:rPr>
              <a:t>每一张图片都是一次震撼</a:t>
            </a:r>
            <a:endParaRPr sz="3600">
              <a:latin typeface="黑体"/>
              <a:cs typeface="黑体"/>
            </a:endParaRPr>
          </a:p>
        </p:txBody>
      </p:sp>
      <p:sp>
        <p:nvSpPr>
          <p:cNvPr id="7" name="object 7"/>
          <p:cNvSpPr/>
          <p:nvPr/>
        </p:nvSpPr>
        <p:spPr>
          <a:xfrm>
            <a:off x="499872" y="1051560"/>
            <a:ext cx="5602224" cy="413613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69136" y="716280"/>
            <a:ext cx="8595360" cy="43494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39795" y="3549396"/>
            <a:ext cx="6986270" cy="0"/>
          </a:xfrm>
          <a:custGeom>
            <a:avLst/>
            <a:gdLst/>
            <a:ahLst/>
            <a:cxnLst/>
            <a:rect l="l" t="t" r="r" b="b"/>
            <a:pathLst>
              <a:path w="6986270">
                <a:moveTo>
                  <a:pt x="0" y="0"/>
                </a:moveTo>
                <a:lnTo>
                  <a:pt x="6986015" y="0"/>
                </a:lnTo>
              </a:path>
            </a:pathLst>
          </a:custGeom>
          <a:ln w="9144">
            <a:solidFill>
              <a:srgbClr val="F1F1F1"/>
            </a:solidFill>
          </a:ln>
        </p:spPr>
        <p:txBody>
          <a:bodyPr wrap="square" lIns="0" tIns="0" rIns="0" bIns="0" rtlCol="0"/>
          <a:lstStyle/>
          <a:p>
            <a:endParaRPr/>
          </a:p>
        </p:txBody>
      </p:sp>
      <p:sp>
        <p:nvSpPr>
          <p:cNvPr id="4" name="object 4"/>
          <p:cNvSpPr/>
          <p:nvPr/>
        </p:nvSpPr>
        <p:spPr>
          <a:xfrm>
            <a:off x="2939795" y="3183635"/>
            <a:ext cx="6986270" cy="0"/>
          </a:xfrm>
          <a:custGeom>
            <a:avLst/>
            <a:gdLst/>
            <a:ahLst/>
            <a:cxnLst/>
            <a:rect l="l" t="t" r="r" b="b"/>
            <a:pathLst>
              <a:path w="6986270">
                <a:moveTo>
                  <a:pt x="0" y="0"/>
                </a:moveTo>
                <a:lnTo>
                  <a:pt x="6986015" y="0"/>
                </a:lnTo>
              </a:path>
            </a:pathLst>
          </a:custGeom>
          <a:ln w="9144">
            <a:solidFill>
              <a:srgbClr val="F1F1F1"/>
            </a:solidFill>
          </a:ln>
        </p:spPr>
        <p:txBody>
          <a:bodyPr wrap="square" lIns="0" tIns="0" rIns="0" bIns="0" rtlCol="0"/>
          <a:lstStyle/>
          <a:p>
            <a:endParaRPr/>
          </a:p>
        </p:txBody>
      </p:sp>
      <p:sp>
        <p:nvSpPr>
          <p:cNvPr id="5" name="object 5"/>
          <p:cNvSpPr/>
          <p:nvPr/>
        </p:nvSpPr>
        <p:spPr>
          <a:xfrm>
            <a:off x="2939795" y="2817876"/>
            <a:ext cx="6986270" cy="0"/>
          </a:xfrm>
          <a:custGeom>
            <a:avLst/>
            <a:gdLst/>
            <a:ahLst/>
            <a:cxnLst/>
            <a:rect l="l" t="t" r="r" b="b"/>
            <a:pathLst>
              <a:path w="6986270">
                <a:moveTo>
                  <a:pt x="0" y="0"/>
                </a:moveTo>
                <a:lnTo>
                  <a:pt x="6986015" y="0"/>
                </a:lnTo>
              </a:path>
            </a:pathLst>
          </a:custGeom>
          <a:ln w="9144">
            <a:solidFill>
              <a:srgbClr val="F1F1F1"/>
            </a:solidFill>
          </a:ln>
        </p:spPr>
        <p:txBody>
          <a:bodyPr wrap="square" lIns="0" tIns="0" rIns="0" bIns="0" rtlCol="0"/>
          <a:lstStyle/>
          <a:p>
            <a:endParaRPr/>
          </a:p>
        </p:txBody>
      </p:sp>
      <p:sp>
        <p:nvSpPr>
          <p:cNvPr id="6" name="object 6"/>
          <p:cNvSpPr/>
          <p:nvPr/>
        </p:nvSpPr>
        <p:spPr>
          <a:xfrm>
            <a:off x="2939795" y="2452116"/>
            <a:ext cx="6986270" cy="0"/>
          </a:xfrm>
          <a:custGeom>
            <a:avLst/>
            <a:gdLst/>
            <a:ahLst/>
            <a:cxnLst/>
            <a:rect l="l" t="t" r="r" b="b"/>
            <a:pathLst>
              <a:path w="6986270">
                <a:moveTo>
                  <a:pt x="0" y="0"/>
                </a:moveTo>
                <a:lnTo>
                  <a:pt x="6986015" y="0"/>
                </a:lnTo>
              </a:path>
            </a:pathLst>
          </a:custGeom>
          <a:ln w="9144">
            <a:solidFill>
              <a:srgbClr val="F1F1F1"/>
            </a:solidFill>
          </a:ln>
        </p:spPr>
        <p:txBody>
          <a:bodyPr wrap="square" lIns="0" tIns="0" rIns="0" bIns="0" rtlCol="0"/>
          <a:lstStyle/>
          <a:p>
            <a:endParaRPr/>
          </a:p>
        </p:txBody>
      </p:sp>
      <p:sp>
        <p:nvSpPr>
          <p:cNvPr id="7" name="object 7"/>
          <p:cNvSpPr/>
          <p:nvPr/>
        </p:nvSpPr>
        <p:spPr>
          <a:xfrm>
            <a:off x="2939795" y="2083307"/>
            <a:ext cx="6986270" cy="0"/>
          </a:xfrm>
          <a:custGeom>
            <a:avLst/>
            <a:gdLst/>
            <a:ahLst/>
            <a:cxnLst/>
            <a:rect l="l" t="t" r="r" b="b"/>
            <a:pathLst>
              <a:path w="6986270">
                <a:moveTo>
                  <a:pt x="0" y="0"/>
                </a:moveTo>
                <a:lnTo>
                  <a:pt x="6986015" y="0"/>
                </a:lnTo>
              </a:path>
            </a:pathLst>
          </a:custGeom>
          <a:ln w="9144">
            <a:solidFill>
              <a:srgbClr val="F1F1F1"/>
            </a:solidFill>
          </a:ln>
        </p:spPr>
        <p:txBody>
          <a:bodyPr wrap="square" lIns="0" tIns="0" rIns="0" bIns="0" rtlCol="0"/>
          <a:lstStyle/>
          <a:p>
            <a:endParaRPr/>
          </a:p>
        </p:txBody>
      </p:sp>
      <p:sp>
        <p:nvSpPr>
          <p:cNvPr id="8" name="object 8"/>
          <p:cNvSpPr/>
          <p:nvPr/>
        </p:nvSpPr>
        <p:spPr>
          <a:xfrm>
            <a:off x="2939795" y="1717548"/>
            <a:ext cx="6986270" cy="0"/>
          </a:xfrm>
          <a:custGeom>
            <a:avLst/>
            <a:gdLst/>
            <a:ahLst/>
            <a:cxnLst/>
            <a:rect l="l" t="t" r="r" b="b"/>
            <a:pathLst>
              <a:path w="6986270">
                <a:moveTo>
                  <a:pt x="0" y="0"/>
                </a:moveTo>
                <a:lnTo>
                  <a:pt x="6986015" y="0"/>
                </a:lnTo>
              </a:path>
            </a:pathLst>
          </a:custGeom>
          <a:ln w="9144">
            <a:solidFill>
              <a:srgbClr val="F1F1F1"/>
            </a:solidFill>
          </a:ln>
        </p:spPr>
        <p:txBody>
          <a:bodyPr wrap="square" lIns="0" tIns="0" rIns="0" bIns="0" rtlCol="0"/>
          <a:lstStyle/>
          <a:p>
            <a:endParaRPr/>
          </a:p>
        </p:txBody>
      </p:sp>
      <p:sp>
        <p:nvSpPr>
          <p:cNvPr id="9" name="object 9"/>
          <p:cNvSpPr/>
          <p:nvPr/>
        </p:nvSpPr>
        <p:spPr>
          <a:xfrm>
            <a:off x="2939795" y="1351788"/>
            <a:ext cx="6986270" cy="0"/>
          </a:xfrm>
          <a:custGeom>
            <a:avLst/>
            <a:gdLst/>
            <a:ahLst/>
            <a:cxnLst/>
            <a:rect l="l" t="t" r="r" b="b"/>
            <a:pathLst>
              <a:path w="6986270">
                <a:moveTo>
                  <a:pt x="0" y="0"/>
                </a:moveTo>
                <a:lnTo>
                  <a:pt x="6986015" y="0"/>
                </a:lnTo>
              </a:path>
            </a:pathLst>
          </a:custGeom>
          <a:ln w="9144">
            <a:solidFill>
              <a:srgbClr val="F1F1F1"/>
            </a:solidFill>
          </a:ln>
        </p:spPr>
        <p:txBody>
          <a:bodyPr wrap="square" lIns="0" tIns="0" rIns="0" bIns="0" rtlCol="0"/>
          <a:lstStyle/>
          <a:p>
            <a:endParaRPr/>
          </a:p>
        </p:txBody>
      </p:sp>
      <p:sp>
        <p:nvSpPr>
          <p:cNvPr id="10" name="object 10"/>
          <p:cNvSpPr/>
          <p:nvPr/>
        </p:nvSpPr>
        <p:spPr>
          <a:xfrm>
            <a:off x="1726692" y="4280915"/>
            <a:ext cx="243840" cy="0"/>
          </a:xfrm>
          <a:custGeom>
            <a:avLst/>
            <a:gdLst/>
            <a:ahLst/>
            <a:cxnLst/>
            <a:rect l="l" t="t" r="r" b="b"/>
            <a:pathLst>
              <a:path w="243839">
                <a:moveTo>
                  <a:pt x="0" y="0"/>
                </a:moveTo>
                <a:lnTo>
                  <a:pt x="243839" y="0"/>
                </a:lnTo>
              </a:path>
            </a:pathLst>
          </a:custGeom>
          <a:ln w="33528">
            <a:solidFill>
              <a:srgbClr val="4471C4"/>
            </a:solidFill>
          </a:ln>
        </p:spPr>
        <p:txBody>
          <a:bodyPr wrap="square" lIns="0" tIns="0" rIns="0" bIns="0" rtlCol="0"/>
          <a:lstStyle/>
          <a:p>
            <a:endParaRPr/>
          </a:p>
        </p:txBody>
      </p:sp>
      <p:sp>
        <p:nvSpPr>
          <p:cNvPr id="11" name="object 11"/>
          <p:cNvSpPr/>
          <p:nvPr/>
        </p:nvSpPr>
        <p:spPr>
          <a:xfrm>
            <a:off x="1726692" y="4530852"/>
            <a:ext cx="243840" cy="0"/>
          </a:xfrm>
          <a:custGeom>
            <a:avLst/>
            <a:gdLst/>
            <a:ahLst/>
            <a:cxnLst/>
            <a:rect l="l" t="t" r="r" b="b"/>
            <a:pathLst>
              <a:path w="243839">
                <a:moveTo>
                  <a:pt x="0" y="0"/>
                </a:moveTo>
                <a:lnTo>
                  <a:pt x="243839" y="0"/>
                </a:lnTo>
              </a:path>
            </a:pathLst>
          </a:custGeom>
          <a:ln w="33528">
            <a:solidFill>
              <a:srgbClr val="EC7C30"/>
            </a:solidFill>
          </a:ln>
        </p:spPr>
        <p:txBody>
          <a:bodyPr wrap="square" lIns="0" tIns="0" rIns="0" bIns="0" rtlCol="0"/>
          <a:lstStyle/>
          <a:p>
            <a:endParaRPr/>
          </a:p>
        </p:txBody>
      </p:sp>
      <p:graphicFrame>
        <p:nvGraphicFramePr>
          <p:cNvPr id="12" name="object 12"/>
          <p:cNvGraphicFramePr>
            <a:graphicFrameLocks noGrp="1"/>
          </p:cNvGraphicFramePr>
          <p:nvPr/>
        </p:nvGraphicFramePr>
        <p:xfrm>
          <a:off x="1682495" y="3910584"/>
          <a:ext cx="8238484" cy="752854"/>
        </p:xfrm>
        <a:graphic>
          <a:graphicData uri="http://schemas.openxmlformats.org/drawingml/2006/table">
            <a:tbl>
              <a:tblPr firstRow="1" bandRow="1">
                <a:tableStyleId>{2D5ABB26-0587-4C30-8999-92F81FD0307C}</a:tableStyleId>
              </a:tblPr>
              <a:tblGrid>
                <a:gridCol w="1252855">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777239">
                  <a:extLst>
                    <a:ext uri="{9D8B030D-6E8A-4147-A177-3AD203B41FA5}">
                      <a16:colId xmlns:a16="http://schemas.microsoft.com/office/drawing/2014/main" val="20002"/>
                    </a:ext>
                  </a:extLst>
                </a:gridCol>
                <a:gridCol w="774064">
                  <a:extLst>
                    <a:ext uri="{9D8B030D-6E8A-4147-A177-3AD203B41FA5}">
                      <a16:colId xmlns:a16="http://schemas.microsoft.com/office/drawing/2014/main" val="20003"/>
                    </a:ext>
                  </a:extLst>
                </a:gridCol>
                <a:gridCol w="777239">
                  <a:extLst>
                    <a:ext uri="{9D8B030D-6E8A-4147-A177-3AD203B41FA5}">
                      <a16:colId xmlns:a16="http://schemas.microsoft.com/office/drawing/2014/main" val="20004"/>
                    </a:ext>
                  </a:extLst>
                </a:gridCol>
                <a:gridCol w="774064">
                  <a:extLst>
                    <a:ext uri="{9D8B030D-6E8A-4147-A177-3AD203B41FA5}">
                      <a16:colId xmlns:a16="http://schemas.microsoft.com/office/drawing/2014/main" val="20005"/>
                    </a:ext>
                  </a:extLst>
                </a:gridCol>
                <a:gridCol w="777239">
                  <a:extLst>
                    <a:ext uri="{9D8B030D-6E8A-4147-A177-3AD203B41FA5}">
                      <a16:colId xmlns:a16="http://schemas.microsoft.com/office/drawing/2014/main" val="20006"/>
                    </a:ext>
                  </a:extLst>
                </a:gridCol>
                <a:gridCol w="777239">
                  <a:extLst>
                    <a:ext uri="{9D8B030D-6E8A-4147-A177-3AD203B41FA5}">
                      <a16:colId xmlns:a16="http://schemas.microsoft.com/office/drawing/2014/main" val="20007"/>
                    </a:ext>
                  </a:extLst>
                </a:gridCol>
                <a:gridCol w="774065">
                  <a:extLst>
                    <a:ext uri="{9D8B030D-6E8A-4147-A177-3AD203B41FA5}">
                      <a16:colId xmlns:a16="http://schemas.microsoft.com/office/drawing/2014/main" val="20008"/>
                    </a:ext>
                  </a:extLst>
                </a:gridCol>
                <a:gridCol w="777240">
                  <a:extLst>
                    <a:ext uri="{9D8B030D-6E8A-4147-A177-3AD203B41FA5}">
                      <a16:colId xmlns:a16="http://schemas.microsoft.com/office/drawing/2014/main" val="20009"/>
                    </a:ext>
                  </a:extLst>
                </a:gridCol>
              </a:tblGrid>
              <a:tr h="256031">
                <a:tc>
                  <a:txBody>
                    <a:bodyPr/>
                    <a:lstStyle/>
                    <a:p>
                      <a:pPr>
                        <a:lnSpc>
                          <a:spcPct val="100000"/>
                        </a:lnSpc>
                      </a:pPr>
                      <a:endParaRPr sz="1400">
                        <a:latin typeface="Times New Roman"/>
                        <a:cs typeface="Times New Roman"/>
                      </a:endParaRPr>
                    </a:p>
                  </a:txBody>
                  <a:tcPr marL="0" marR="0" marT="0" marB="0">
                    <a:lnR w="9525">
                      <a:solidFill>
                        <a:srgbClr val="F1F1F1"/>
                      </a:solidFill>
                      <a:prstDash val="solid"/>
                    </a:lnR>
                    <a:lnB w="9525">
                      <a:solidFill>
                        <a:srgbClr val="F1F1F1"/>
                      </a:solidFill>
                      <a:prstDash val="solid"/>
                    </a:lnB>
                  </a:tcPr>
                </a:tc>
                <a:tc>
                  <a:txBody>
                    <a:bodyPr/>
                    <a:lstStyle/>
                    <a:p>
                      <a:pPr algn="ctr">
                        <a:lnSpc>
                          <a:spcPct val="100000"/>
                        </a:lnSpc>
                        <a:spcBef>
                          <a:spcPts val="95"/>
                        </a:spcBef>
                      </a:pPr>
                      <a:r>
                        <a:rPr sz="1200" spc="-10" dirty="0">
                          <a:solidFill>
                            <a:srgbClr val="D9D9D9"/>
                          </a:solidFill>
                          <a:latin typeface="Calibri"/>
                          <a:cs typeface="Calibri"/>
                        </a:rPr>
                        <a:t>2010</a:t>
                      </a:r>
                      <a:r>
                        <a:rPr sz="1200" dirty="0">
                          <a:solidFill>
                            <a:srgbClr val="D9D9D9"/>
                          </a:solidFill>
                          <a:latin typeface="等线"/>
                          <a:cs typeface="等线"/>
                        </a:rPr>
                        <a:t>年</a:t>
                      </a:r>
                      <a:endParaRPr sz="1200">
                        <a:latin typeface="等线"/>
                        <a:cs typeface="等线"/>
                      </a:endParaRPr>
                    </a:p>
                  </a:txBody>
                  <a:tcPr marL="0" marR="0" marT="1206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algn="ctr">
                        <a:lnSpc>
                          <a:spcPct val="100000"/>
                        </a:lnSpc>
                        <a:spcBef>
                          <a:spcPts val="95"/>
                        </a:spcBef>
                      </a:pPr>
                      <a:r>
                        <a:rPr sz="1200" spc="-10" dirty="0">
                          <a:solidFill>
                            <a:srgbClr val="D9D9D9"/>
                          </a:solidFill>
                          <a:latin typeface="Calibri"/>
                          <a:cs typeface="Calibri"/>
                        </a:rPr>
                        <a:t>2011</a:t>
                      </a:r>
                      <a:r>
                        <a:rPr sz="1200" dirty="0">
                          <a:solidFill>
                            <a:srgbClr val="D9D9D9"/>
                          </a:solidFill>
                          <a:latin typeface="等线"/>
                          <a:cs typeface="等线"/>
                        </a:rPr>
                        <a:t>年</a:t>
                      </a:r>
                      <a:endParaRPr sz="1200">
                        <a:latin typeface="等线"/>
                        <a:cs typeface="等线"/>
                      </a:endParaRPr>
                    </a:p>
                  </a:txBody>
                  <a:tcPr marL="0" marR="0" marT="1206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algn="ctr">
                        <a:lnSpc>
                          <a:spcPct val="100000"/>
                        </a:lnSpc>
                        <a:spcBef>
                          <a:spcPts val="95"/>
                        </a:spcBef>
                      </a:pPr>
                      <a:r>
                        <a:rPr sz="1200" spc="-10" dirty="0">
                          <a:solidFill>
                            <a:srgbClr val="D9D9D9"/>
                          </a:solidFill>
                          <a:latin typeface="Calibri"/>
                          <a:cs typeface="Calibri"/>
                        </a:rPr>
                        <a:t>2012</a:t>
                      </a:r>
                      <a:r>
                        <a:rPr sz="1200" dirty="0">
                          <a:solidFill>
                            <a:srgbClr val="D9D9D9"/>
                          </a:solidFill>
                          <a:latin typeface="等线"/>
                          <a:cs typeface="等线"/>
                        </a:rPr>
                        <a:t>年</a:t>
                      </a:r>
                      <a:endParaRPr sz="1200">
                        <a:latin typeface="等线"/>
                        <a:cs typeface="等线"/>
                      </a:endParaRPr>
                    </a:p>
                  </a:txBody>
                  <a:tcPr marL="0" marR="0" marT="1206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algn="ctr">
                        <a:lnSpc>
                          <a:spcPct val="100000"/>
                        </a:lnSpc>
                        <a:spcBef>
                          <a:spcPts val="95"/>
                        </a:spcBef>
                      </a:pPr>
                      <a:r>
                        <a:rPr sz="1200" spc="-10" dirty="0">
                          <a:solidFill>
                            <a:srgbClr val="D9D9D9"/>
                          </a:solidFill>
                          <a:latin typeface="Calibri"/>
                          <a:cs typeface="Calibri"/>
                        </a:rPr>
                        <a:t>2013</a:t>
                      </a:r>
                      <a:r>
                        <a:rPr sz="1200" dirty="0">
                          <a:solidFill>
                            <a:srgbClr val="D9D9D9"/>
                          </a:solidFill>
                          <a:latin typeface="等线"/>
                          <a:cs typeface="等线"/>
                        </a:rPr>
                        <a:t>年</a:t>
                      </a:r>
                      <a:endParaRPr sz="1200">
                        <a:latin typeface="等线"/>
                        <a:cs typeface="等线"/>
                      </a:endParaRPr>
                    </a:p>
                  </a:txBody>
                  <a:tcPr marL="0" marR="0" marT="1206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algn="ctr">
                        <a:lnSpc>
                          <a:spcPct val="100000"/>
                        </a:lnSpc>
                        <a:spcBef>
                          <a:spcPts val="95"/>
                        </a:spcBef>
                      </a:pPr>
                      <a:r>
                        <a:rPr sz="1200" spc="-15" dirty="0">
                          <a:solidFill>
                            <a:srgbClr val="D9D9D9"/>
                          </a:solidFill>
                          <a:latin typeface="Calibri"/>
                          <a:cs typeface="Calibri"/>
                        </a:rPr>
                        <a:t>2014</a:t>
                      </a:r>
                      <a:r>
                        <a:rPr sz="1200" dirty="0">
                          <a:solidFill>
                            <a:srgbClr val="D9D9D9"/>
                          </a:solidFill>
                          <a:latin typeface="等线"/>
                          <a:cs typeface="等线"/>
                        </a:rPr>
                        <a:t>年</a:t>
                      </a:r>
                      <a:endParaRPr sz="1200">
                        <a:latin typeface="等线"/>
                        <a:cs typeface="等线"/>
                      </a:endParaRPr>
                    </a:p>
                  </a:txBody>
                  <a:tcPr marL="0" marR="0" marT="1206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1270" algn="ctr">
                        <a:lnSpc>
                          <a:spcPct val="100000"/>
                        </a:lnSpc>
                        <a:spcBef>
                          <a:spcPts val="95"/>
                        </a:spcBef>
                      </a:pPr>
                      <a:r>
                        <a:rPr sz="1200" spc="-10" dirty="0">
                          <a:solidFill>
                            <a:srgbClr val="D9D9D9"/>
                          </a:solidFill>
                          <a:latin typeface="Calibri"/>
                          <a:cs typeface="Calibri"/>
                        </a:rPr>
                        <a:t>2015</a:t>
                      </a:r>
                      <a:r>
                        <a:rPr sz="1200" dirty="0">
                          <a:solidFill>
                            <a:srgbClr val="D9D9D9"/>
                          </a:solidFill>
                          <a:latin typeface="等线"/>
                          <a:cs typeface="等线"/>
                        </a:rPr>
                        <a:t>年</a:t>
                      </a:r>
                      <a:endParaRPr sz="1200">
                        <a:latin typeface="等线"/>
                        <a:cs typeface="等线"/>
                      </a:endParaRPr>
                    </a:p>
                  </a:txBody>
                  <a:tcPr marL="0" marR="0" marT="1206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algn="ctr">
                        <a:lnSpc>
                          <a:spcPct val="100000"/>
                        </a:lnSpc>
                        <a:spcBef>
                          <a:spcPts val="95"/>
                        </a:spcBef>
                      </a:pPr>
                      <a:r>
                        <a:rPr sz="1200" spc="-10" dirty="0">
                          <a:solidFill>
                            <a:srgbClr val="D9D9D9"/>
                          </a:solidFill>
                          <a:latin typeface="Calibri"/>
                          <a:cs typeface="Calibri"/>
                        </a:rPr>
                        <a:t>2016</a:t>
                      </a:r>
                      <a:r>
                        <a:rPr sz="1200" dirty="0">
                          <a:solidFill>
                            <a:srgbClr val="D9D9D9"/>
                          </a:solidFill>
                          <a:latin typeface="等线"/>
                          <a:cs typeface="等线"/>
                        </a:rPr>
                        <a:t>年</a:t>
                      </a:r>
                      <a:endParaRPr sz="1200">
                        <a:latin typeface="等线"/>
                        <a:cs typeface="等线"/>
                      </a:endParaRPr>
                    </a:p>
                  </a:txBody>
                  <a:tcPr marL="0" marR="0" marT="1206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algn="ctr">
                        <a:lnSpc>
                          <a:spcPct val="100000"/>
                        </a:lnSpc>
                        <a:spcBef>
                          <a:spcPts val="95"/>
                        </a:spcBef>
                      </a:pPr>
                      <a:r>
                        <a:rPr sz="1200" spc="-10" dirty="0">
                          <a:solidFill>
                            <a:srgbClr val="D9D9D9"/>
                          </a:solidFill>
                          <a:latin typeface="Calibri"/>
                          <a:cs typeface="Calibri"/>
                        </a:rPr>
                        <a:t>2017</a:t>
                      </a:r>
                      <a:r>
                        <a:rPr sz="1200" dirty="0">
                          <a:solidFill>
                            <a:srgbClr val="D9D9D9"/>
                          </a:solidFill>
                          <a:latin typeface="等线"/>
                          <a:cs typeface="等线"/>
                        </a:rPr>
                        <a:t>年</a:t>
                      </a:r>
                      <a:endParaRPr sz="1200">
                        <a:latin typeface="等线"/>
                        <a:cs typeface="等线"/>
                      </a:endParaRPr>
                    </a:p>
                  </a:txBody>
                  <a:tcPr marL="0" marR="0" marT="1206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1270" algn="ctr">
                        <a:lnSpc>
                          <a:spcPct val="100000"/>
                        </a:lnSpc>
                        <a:spcBef>
                          <a:spcPts val="95"/>
                        </a:spcBef>
                      </a:pPr>
                      <a:r>
                        <a:rPr sz="1200" spc="-10" dirty="0">
                          <a:solidFill>
                            <a:srgbClr val="D9D9D9"/>
                          </a:solidFill>
                          <a:latin typeface="Calibri"/>
                          <a:cs typeface="Calibri"/>
                        </a:rPr>
                        <a:t>2018</a:t>
                      </a:r>
                      <a:r>
                        <a:rPr sz="1200" dirty="0">
                          <a:solidFill>
                            <a:srgbClr val="D9D9D9"/>
                          </a:solidFill>
                          <a:latin typeface="等线"/>
                          <a:cs typeface="等线"/>
                        </a:rPr>
                        <a:t>年</a:t>
                      </a:r>
                      <a:endParaRPr sz="1200">
                        <a:latin typeface="等线"/>
                        <a:cs typeface="等线"/>
                      </a:endParaRPr>
                    </a:p>
                  </a:txBody>
                  <a:tcPr marL="0" marR="0" marT="1206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extLst>
                  <a:ext uri="{0D108BD9-81ED-4DB2-BD59-A6C34878D82A}">
                    <a16:rowId xmlns:a16="http://schemas.microsoft.com/office/drawing/2014/main" val="10000"/>
                  </a:ext>
                </a:extLst>
              </a:tr>
              <a:tr h="246887">
                <a:tc>
                  <a:txBody>
                    <a:bodyPr/>
                    <a:lstStyle/>
                    <a:p>
                      <a:pPr marR="22860" algn="r">
                        <a:lnSpc>
                          <a:spcPct val="100000"/>
                        </a:lnSpc>
                        <a:spcBef>
                          <a:spcPts val="30"/>
                        </a:spcBef>
                      </a:pPr>
                      <a:r>
                        <a:rPr sz="1200" dirty="0">
                          <a:solidFill>
                            <a:srgbClr val="D9D9D9"/>
                          </a:solidFill>
                          <a:latin typeface="等线"/>
                          <a:cs typeface="等线"/>
                        </a:rPr>
                        <a:t>全国事故总数</a:t>
                      </a:r>
                      <a:endParaRPr sz="1200">
                        <a:latin typeface="等线"/>
                        <a:cs typeface="等线"/>
                      </a:endParaRPr>
                    </a:p>
                  </a:txBody>
                  <a:tcPr marL="0" marR="0" marT="3810"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1270" algn="ctr">
                        <a:lnSpc>
                          <a:spcPct val="100000"/>
                        </a:lnSpc>
                        <a:spcBef>
                          <a:spcPts val="115"/>
                        </a:spcBef>
                      </a:pPr>
                      <a:r>
                        <a:rPr sz="1200" spc="-10" dirty="0">
                          <a:solidFill>
                            <a:srgbClr val="D9D9D9"/>
                          </a:solidFill>
                          <a:latin typeface="Calibri"/>
                          <a:cs typeface="Calibri"/>
                        </a:rPr>
                        <a:t>29</a:t>
                      </a:r>
                      <a:endParaRPr sz="1200">
                        <a:latin typeface="Calibri"/>
                        <a:cs typeface="Calibri"/>
                      </a:endParaRPr>
                    </a:p>
                  </a:txBody>
                  <a:tcPr marL="0" marR="0" marT="1460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algn="ctr">
                        <a:lnSpc>
                          <a:spcPct val="100000"/>
                        </a:lnSpc>
                        <a:spcBef>
                          <a:spcPts val="115"/>
                        </a:spcBef>
                      </a:pPr>
                      <a:r>
                        <a:rPr sz="1200" spc="-10" dirty="0">
                          <a:solidFill>
                            <a:srgbClr val="D9D9D9"/>
                          </a:solidFill>
                          <a:latin typeface="Calibri"/>
                          <a:cs typeface="Calibri"/>
                        </a:rPr>
                        <a:t>25</a:t>
                      </a:r>
                      <a:endParaRPr sz="1200">
                        <a:latin typeface="Calibri"/>
                        <a:cs typeface="Calibri"/>
                      </a:endParaRPr>
                    </a:p>
                  </a:txBody>
                  <a:tcPr marL="0" marR="0" marT="1460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algn="ctr">
                        <a:lnSpc>
                          <a:spcPct val="100000"/>
                        </a:lnSpc>
                        <a:spcBef>
                          <a:spcPts val="115"/>
                        </a:spcBef>
                      </a:pPr>
                      <a:r>
                        <a:rPr sz="1200" spc="-10" dirty="0">
                          <a:solidFill>
                            <a:srgbClr val="D9D9D9"/>
                          </a:solidFill>
                          <a:latin typeface="Calibri"/>
                          <a:cs typeface="Calibri"/>
                        </a:rPr>
                        <a:t>29</a:t>
                      </a:r>
                      <a:endParaRPr sz="1200">
                        <a:latin typeface="Calibri"/>
                        <a:cs typeface="Calibri"/>
                      </a:endParaRPr>
                    </a:p>
                  </a:txBody>
                  <a:tcPr marL="0" marR="0" marT="1460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1270" algn="ctr">
                        <a:lnSpc>
                          <a:spcPct val="100000"/>
                        </a:lnSpc>
                        <a:spcBef>
                          <a:spcPts val="115"/>
                        </a:spcBef>
                      </a:pPr>
                      <a:r>
                        <a:rPr sz="1200" spc="-10" dirty="0">
                          <a:solidFill>
                            <a:srgbClr val="D9D9D9"/>
                          </a:solidFill>
                          <a:latin typeface="Calibri"/>
                          <a:cs typeface="Calibri"/>
                        </a:rPr>
                        <a:t>26</a:t>
                      </a:r>
                      <a:endParaRPr sz="1200">
                        <a:latin typeface="Calibri"/>
                        <a:cs typeface="Calibri"/>
                      </a:endParaRPr>
                    </a:p>
                  </a:txBody>
                  <a:tcPr marL="0" marR="0" marT="1460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1905" algn="ctr">
                        <a:lnSpc>
                          <a:spcPct val="100000"/>
                        </a:lnSpc>
                        <a:spcBef>
                          <a:spcPts val="115"/>
                        </a:spcBef>
                      </a:pPr>
                      <a:r>
                        <a:rPr sz="1200" spc="-10" dirty="0">
                          <a:solidFill>
                            <a:srgbClr val="D9D9D9"/>
                          </a:solidFill>
                          <a:latin typeface="Calibri"/>
                          <a:cs typeface="Calibri"/>
                        </a:rPr>
                        <a:t>29</a:t>
                      </a:r>
                      <a:endParaRPr sz="1200">
                        <a:latin typeface="Calibri"/>
                        <a:cs typeface="Calibri"/>
                      </a:endParaRPr>
                    </a:p>
                  </a:txBody>
                  <a:tcPr marL="0" marR="0" marT="1460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2540" algn="ctr">
                        <a:lnSpc>
                          <a:spcPct val="100000"/>
                        </a:lnSpc>
                        <a:spcBef>
                          <a:spcPts val="115"/>
                        </a:spcBef>
                      </a:pPr>
                      <a:r>
                        <a:rPr sz="1200" spc="-10" dirty="0">
                          <a:solidFill>
                            <a:srgbClr val="D9D9D9"/>
                          </a:solidFill>
                          <a:latin typeface="Calibri"/>
                          <a:cs typeface="Calibri"/>
                        </a:rPr>
                        <a:t>22</a:t>
                      </a:r>
                      <a:endParaRPr sz="1200">
                        <a:latin typeface="Calibri"/>
                        <a:cs typeface="Calibri"/>
                      </a:endParaRPr>
                    </a:p>
                  </a:txBody>
                  <a:tcPr marL="0" marR="0" marT="1460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1270" algn="ctr">
                        <a:lnSpc>
                          <a:spcPct val="100000"/>
                        </a:lnSpc>
                        <a:spcBef>
                          <a:spcPts val="115"/>
                        </a:spcBef>
                      </a:pPr>
                      <a:r>
                        <a:rPr sz="1200" spc="-10" dirty="0">
                          <a:solidFill>
                            <a:srgbClr val="D9D9D9"/>
                          </a:solidFill>
                          <a:latin typeface="Calibri"/>
                          <a:cs typeface="Calibri"/>
                        </a:rPr>
                        <a:t>27</a:t>
                      </a:r>
                      <a:endParaRPr sz="1200">
                        <a:latin typeface="Calibri"/>
                        <a:cs typeface="Calibri"/>
                      </a:endParaRPr>
                    </a:p>
                  </a:txBody>
                  <a:tcPr marL="0" marR="0" marT="1460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1270" algn="ctr">
                        <a:lnSpc>
                          <a:spcPct val="100000"/>
                        </a:lnSpc>
                        <a:spcBef>
                          <a:spcPts val="115"/>
                        </a:spcBef>
                      </a:pPr>
                      <a:r>
                        <a:rPr sz="1200" spc="-10" dirty="0">
                          <a:solidFill>
                            <a:srgbClr val="D9D9D9"/>
                          </a:solidFill>
                          <a:latin typeface="Calibri"/>
                          <a:cs typeface="Calibri"/>
                        </a:rPr>
                        <a:t>23</a:t>
                      </a:r>
                      <a:endParaRPr sz="1200">
                        <a:latin typeface="Calibri"/>
                        <a:cs typeface="Calibri"/>
                      </a:endParaRPr>
                    </a:p>
                  </a:txBody>
                  <a:tcPr marL="0" marR="0" marT="1460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2540" algn="ctr">
                        <a:lnSpc>
                          <a:spcPct val="100000"/>
                        </a:lnSpc>
                        <a:spcBef>
                          <a:spcPts val="115"/>
                        </a:spcBef>
                      </a:pPr>
                      <a:r>
                        <a:rPr sz="1200" spc="-10" dirty="0">
                          <a:solidFill>
                            <a:srgbClr val="D9D9D9"/>
                          </a:solidFill>
                          <a:latin typeface="Calibri"/>
                          <a:cs typeface="Calibri"/>
                        </a:rPr>
                        <a:t>22</a:t>
                      </a:r>
                      <a:endParaRPr sz="1200">
                        <a:latin typeface="Calibri"/>
                        <a:cs typeface="Calibri"/>
                      </a:endParaRPr>
                    </a:p>
                  </a:txBody>
                  <a:tcPr marL="0" marR="0" marT="1460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extLst>
                  <a:ext uri="{0D108BD9-81ED-4DB2-BD59-A6C34878D82A}">
                    <a16:rowId xmlns:a16="http://schemas.microsoft.com/office/drawing/2014/main" val="10001"/>
                  </a:ext>
                </a:extLst>
              </a:tr>
              <a:tr h="249936">
                <a:tc>
                  <a:txBody>
                    <a:bodyPr/>
                    <a:lstStyle/>
                    <a:p>
                      <a:pPr marR="22860" algn="r">
                        <a:lnSpc>
                          <a:spcPct val="100000"/>
                        </a:lnSpc>
                        <a:spcBef>
                          <a:spcPts val="45"/>
                        </a:spcBef>
                      </a:pPr>
                      <a:r>
                        <a:rPr sz="1200" dirty="0">
                          <a:solidFill>
                            <a:srgbClr val="D9D9D9"/>
                          </a:solidFill>
                          <a:latin typeface="等线"/>
                          <a:cs typeface="等线"/>
                        </a:rPr>
                        <a:t>浙江事故总数</a:t>
                      </a:r>
                      <a:endParaRPr sz="1200">
                        <a:latin typeface="等线"/>
                        <a:cs typeface="等线"/>
                      </a:endParaRPr>
                    </a:p>
                  </a:txBody>
                  <a:tcPr marL="0" marR="0" marT="5715"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3175" algn="ctr">
                        <a:lnSpc>
                          <a:spcPct val="100000"/>
                        </a:lnSpc>
                        <a:spcBef>
                          <a:spcPts val="130"/>
                        </a:spcBef>
                      </a:pPr>
                      <a:r>
                        <a:rPr sz="1200" dirty="0">
                          <a:solidFill>
                            <a:srgbClr val="D9D9D9"/>
                          </a:solidFill>
                          <a:latin typeface="Calibri"/>
                          <a:cs typeface="Calibri"/>
                        </a:rPr>
                        <a:t>2</a:t>
                      </a:r>
                      <a:endParaRPr sz="1200">
                        <a:latin typeface="Calibri"/>
                        <a:cs typeface="Calibri"/>
                      </a:endParaRPr>
                    </a:p>
                  </a:txBody>
                  <a:tcPr marL="0" marR="0" marT="16510"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635" algn="ctr">
                        <a:lnSpc>
                          <a:spcPct val="100000"/>
                        </a:lnSpc>
                        <a:spcBef>
                          <a:spcPts val="130"/>
                        </a:spcBef>
                      </a:pPr>
                      <a:r>
                        <a:rPr sz="1200" dirty="0">
                          <a:solidFill>
                            <a:srgbClr val="D9D9D9"/>
                          </a:solidFill>
                          <a:latin typeface="Calibri"/>
                          <a:cs typeface="Calibri"/>
                        </a:rPr>
                        <a:t>1</a:t>
                      </a:r>
                      <a:endParaRPr sz="1200">
                        <a:latin typeface="Calibri"/>
                        <a:cs typeface="Calibri"/>
                      </a:endParaRPr>
                    </a:p>
                  </a:txBody>
                  <a:tcPr marL="0" marR="0" marT="16510"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1905" algn="ctr">
                        <a:lnSpc>
                          <a:spcPct val="100000"/>
                        </a:lnSpc>
                        <a:spcBef>
                          <a:spcPts val="130"/>
                        </a:spcBef>
                      </a:pPr>
                      <a:r>
                        <a:rPr sz="1200" dirty="0">
                          <a:solidFill>
                            <a:srgbClr val="D9D9D9"/>
                          </a:solidFill>
                          <a:latin typeface="Calibri"/>
                          <a:cs typeface="Calibri"/>
                        </a:rPr>
                        <a:t>2</a:t>
                      </a:r>
                      <a:endParaRPr sz="1200">
                        <a:latin typeface="Calibri"/>
                        <a:cs typeface="Calibri"/>
                      </a:endParaRPr>
                    </a:p>
                  </a:txBody>
                  <a:tcPr marL="0" marR="0" marT="16510"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2540" algn="ctr">
                        <a:lnSpc>
                          <a:spcPct val="100000"/>
                        </a:lnSpc>
                        <a:spcBef>
                          <a:spcPts val="130"/>
                        </a:spcBef>
                      </a:pPr>
                      <a:r>
                        <a:rPr sz="1200" dirty="0">
                          <a:solidFill>
                            <a:srgbClr val="D9D9D9"/>
                          </a:solidFill>
                          <a:latin typeface="Calibri"/>
                          <a:cs typeface="Calibri"/>
                        </a:rPr>
                        <a:t>0</a:t>
                      </a:r>
                      <a:endParaRPr sz="1200">
                        <a:latin typeface="Calibri"/>
                        <a:cs typeface="Calibri"/>
                      </a:endParaRPr>
                    </a:p>
                  </a:txBody>
                  <a:tcPr marL="0" marR="0" marT="16510"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3810" algn="ctr">
                        <a:lnSpc>
                          <a:spcPct val="100000"/>
                        </a:lnSpc>
                        <a:spcBef>
                          <a:spcPts val="130"/>
                        </a:spcBef>
                      </a:pPr>
                      <a:r>
                        <a:rPr sz="1200" dirty="0">
                          <a:solidFill>
                            <a:srgbClr val="D9D9D9"/>
                          </a:solidFill>
                          <a:latin typeface="Calibri"/>
                          <a:cs typeface="Calibri"/>
                        </a:rPr>
                        <a:t>0</a:t>
                      </a:r>
                      <a:endParaRPr sz="1200">
                        <a:latin typeface="Calibri"/>
                        <a:cs typeface="Calibri"/>
                      </a:endParaRPr>
                    </a:p>
                  </a:txBody>
                  <a:tcPr marL="0" marR="0" marT="16510"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4445" algn="ctr">
                        <a:lnSpc>
                          <a:spcPct val="100000"/>
                        </a:lnSpc>
                        <a:spcBef>
                          <a:spcPts val="130"/>
                        </a:spcBef>
                      </a:pPr>
                      <a:r>
                        <a:rPr sz="1200" dirty="0">
                          <a:solidFill>
                            <a:srgbClr val="D9D9D9"/>
                          </a:solidFill>
                          <a:latin typeface="Calibri"/>
                          <a:cs typeface="Calibri"/>
                        </a:rPr>
                        <a:t>0</a:t>
                      </a:r>
                      <a:endParaRPr sz="1200">
                        <a:latin typeface="Calibri"/>
                        <a:cs typeface="Calibri"/>
                      </a:endParaRPr>
                    </a:p>
                  </a:txBody>
                  <a:tcPr marL="0" marR="0" marT="16510"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2540" algn="ctr">
                        <a:lnSpc>
                          <a:spcPct val="100000"/>
                        </a:lnSpc>
                        <a:spcBef>
                          <a:spcPts val="130"/>
                        </a:spcBef>
                      </a:pPr>
                      <a:r>
                        <a:rPr sz="1200" dirty="0">
                          <a:solidFill>
                            <a:srgbClr val="D9D9D9"/>
                          </a:solidFill>
                          <a:latin typeface="Calibri"/>
                          <a:cs typeface="Calibri"/>
                        </a:rPr>
                        <a:t>0</a:t>
                      </a:r>
                      <a:endParaRPr sz="1200">
                        <a:latin typeface="Calibri"/>
                        <a:cs typeface="Calibri"/>
                      </a:endParaRPr>
                    </a:p>
                  </a:txBody>
                  <a:tcPr marL="0" marR="0" marT="16510"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3810" algn="ctr">
                        <a:lnSpc>
                          <a:spcPct val="100000"/>
                        </a:lnSpc>
                        <a:spcBef>
                          <a:spcPts val="130"/>
                        </a:spcBef>
                      </a:pPr>
                      <a:r>
                        <a:rPr sz="1200" dirty="0">
                          <a:solidFill>
                            <a:srgbClr val="D9D9D9"/>
                          </a:solidFill>
                          <a:latin typeface="Calibri"/>
                          <a:cs typeface="Calibri"/>
                        </a:rPr>
                        <a:t>0</a:t>
                      </a:r>
                      <a:endParaRPr sz="1200">
                        <a:latin typeface="Calibri"/>
                        <a:cs typeface="Calibri"/>
                      </a:endParaRPr>
                    </a:p>
                  </a:txBody>
                  <a:tcPr marL="0" marR="0" marT="16510"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tc>
                  <a:txBody>
                    <a:bodyPr/>
                    <a:lstStyle/>
                    <a:p>
                      <a:pPr marL="4445" algn="ctr">
                        <a:lnSpc>
                          <a:spcPct val="100000"/>
                        </a:lnSpc>
                        <a:spcBef>
                          <a:spcPts val="130"/>
                        </a:spcBef>
                      </a:pPr>
                      <a:r>
                        <a:rPr sz="1200" dirty="0">
                          <a:solidFill>
                            <a:srgbClr val="D9D9D9"/>
                          </a:solidFill>
                          <a:latin typeface="Calibri"/>
                          <a:cs typeface="Calibri"/>
                        </a:rPr>
                        <a:t>0</a:t>
                      </a:r>
                      <a:endParaRPr sz="1200">
                        <a:latin typeface="Calibri"/>
                        <a:cs typeface="Calibri"/>
                      </a:endParaRPr>
                    </a:p>
                  </a:txBody>
                  <a:tcPr marL="0" marR="0" marT="16510" marB="0">
                    <a:lnL w="9525">
                      <a:solidFill>
                        <a:srgbClr val="F1F1F1"/>
                      </a:solidFill>
                      <a:prstDash val="solid"/>
                    </a:lnL>
                    <a:lnR w="9525">
                      <a:solidFill>
                        <a:srgbClr val="F1F1F1"/>
                      </a:solidFill>
                      <a:prstDash val="solid"/>
                    </a:lnR>
                    <a:lnT w="9525">
                      <a:solidFill>
                        <a:srgbClr val="F1F1F1"/>
                      </a:solidFill>
                      <a:prstDash val="solid"/>
                    </a:lnT>
                    <a:lnB w="9525">
                      <a:solidFill>
                        <a:srgbClr val="F1F1F1"/>
                      </a:solidFill>
                      <a:prstDash val="solid"/>
                    </a:lnB>
                  </a:tcPr>
                </a:tc>
                <a:extLst>
                  <a:ext uri="{0D108BD9-81ED-4DB2-BD59-A6C34878D82A}">
                    <a16:rowId xmlns:a16="http://schemas.microsoft.com/office/drawing/2014/main" val="10002"/>
                  </a:ext>
                </a:extLst>
              </a:tr>
            </a:tbl>
          </a:graphicData>
        </a:graphic>
      </p:graphicFrame>
      <p:sp>
        <p:nvSpPr>
          <p:cNvPr id="13" name="object 13"/>
          <p:cNvSpPr/>
          <p:nvPr/>
        </p:nvSpPr>
        <p:spPr>
          <a:xfrm>
            <a:off x="3252215" y="1731264"/>
            <a:ext cx="6361938" cy="668274"/>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3252215" y="3709428"/>
            <a:ext cx="6361938" cy="213347"/>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3329940" y="1790700"/>
            <a:ext cx="6209030" cy="515620"/>
          </a:xfrm>
          <a:custGeom>
            <a:avLst/>
            <a:gdLst/>
            <a:ahLst/>
            <a:cxnLst/>
            <a:rect l="l" t="t" r="r" b="b"/>
            <a:pathLst>
              <a:path w="6209030" h="515619">
                <a:moveTo>
                  <a:pt x="0" y="0"/>
                </a:moveTo>
                <a:lnTo>
                  <a:pt x="774192" y="292608"/>
                </a:lnTo>
                <a:lnTo>
                  <a:pt x="1551432" y="0"/>
                </a:lnTo>
                <a:lnTo>
                  <a:pt x="2328672" y="219455"/>
                </a:lnTo>
                <a:lnTo>
                  <a:pt x="3102864" y="0"/>
                </a:lnTo>
                <a:lnTo>
                  <a:pt x="3880104" y="515112"/>
                </a:lnTo>
                <a:lnTo>
                  <a:pt x="4654295" y="146303"/>
                </a:lnTo>
                <a:lnTo>
                  <a:pt x="5431536" y="438912"/>
                </a:lnTo>
                <a:lnTo>
                  <a:pt x="6208776" y="515112"/>
                </a:lnTo>
              </a:path>
            </a:pathLst>
          </a:custGeom>
          <a:ln w="33527">
            <a:solidFill>
              <a:srgbClr val="4471C4"/>
            </a:solidFill>
          </a:ln>
        </p:spPr>
        <p:txBody>
          <a:bodyPr wrap="square" lIns="0" tIns="0" rIns="0" bIns="0" rtlCol="0"/>
          <a:lstStyle/>
          <a:p>
            <a:endParaRPr/>
          </a:p>
        </p:txBody>
      </p:sp>
      <p:sp>
        <p:nvSpPr>
          <p:cNvPr id="16" name="object 16"/>
          <p:cNvSpPr/>
          <p:nvPr/>
        </p:nvSpPr>
        <p:spPr>
          <a:xfrm>
            <a:off x="3329940" y="3768852"/>
            <a:ext cx="6209030" cy="146685"/>
          </a:xfrm>
          <a:custGeom>
            <a:avLst/>
            <a:gdLst/>
            <a:ahLst/>
            <a:cxnLst/>
            <a:rect l="l" t="t" r="r" b="b"/>
            <a:pathLst>
              <a:path w="6209030" h="146685">
                <a:moveTo>
                  <a:pt x="0" y="0"/>
                </a:moveTo>
                <a:lnTo>
                  <a:pt x="774192" y="73152"/>
                </a:lnTo>
                <a:lnTo>
                  <a:pt x="1551432" y="0"/>
                </a:lnTo>
                <a:lnTo>
                  <a:pt x="2328672" y="146304"/>
                </a:lnTo>
                <a:lnTo>
                  <a:pt x="3102864" y="146304"/>
                </a:lnTo>
                <a:lnTo>
                  <a:pt x="3880104" y="146304"/>
                </a:lnTo>
                <a:lnTo>
                  <a:pt x="4654295" y="146304"/>
                </a:lnTo>
                <a:lnTo>
                  <a:pt x="5431536" y="146304"/>
                </a:lnTo>
                <a:lnTo>
                  <a:pt x="6208776" y="146304"/>
                </a:lnTo>
              </a:path>
            </a:pathLst>
          </a:custGeom>
          <a:ln w="33528">
            <a:solidFill>
              <a:srgbClr val="EC7C30"/>
            </a:solidFill>
          </a:ln>
        </p:spPr>
        <p:txBody>
          <a:bodyPr wrap="square" lIns="0" tIns="0" rIns="0" bIns="0" rtlCol="0"/>
          <a:lstStyle/>
          <a:p>
            <a:endParaRPr/>
          </a:p>
        </p:txBody>
      </p:sp>
      <p:sp>
        <p:nvSpPr>
          <p:cNvPr id="17" name="object 17"/>
          <p:cNvSpPr txBox="1"/>
          <p:nvPr/>
        </p:nvSpPr>
        <p:spPr>
          <a:xfrm>
            <a:off x="3239516" y="1496059"/>
            <a:ext cx="17780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D9D9D9"/>
                </a:solidFill>
                <a:latin typeface="Calibri"/>
                <a:cs typeface="Calibri"/>
              </a:rPr>
              <a:t>29</a:t>
            </a:r>
            <a:endParaRPr sz="1200">
              <a:latin typeface="Calibri"/>
              <a:cs typeface="Calibri"/>
            </a:endParaRPr>
          </a:p>
        </p:txBody>
      </p:sp>
      <p:sp>
        <p:nvSpPr>
          <p:cNvPr id="18" name="object 18"/>
          <p:cNvSpPr txBox="1"/>
          <p:nvPr/>
        </p:nvSpPr>
        <p:spPr>
          <a:xfrm>
            <a:off x="4015866" y="1789303"/>
            <a:ext cx="17780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D9D9D9"/>
                </a:solidFill>
                <a:latin typeface="Calibri"/>
                <a:cs typeface="Calibri"/>
              </a:rPr>
              <a:t>25</a:t>
            </a:r>
            <a:endParaRPr sz="1200">
              <a:latin typeface="Calibri"/>
              <a:cs typeface="Calibri"/>
            </a:endParaRPr>
          </a:p>
        </p:txBody>
      </p:sp>
      <p:sp>
        <p:nvSpPr>
          <p:cNvPr id="19" name="object 19"/>
          <p:cNvSpPr txBox="1"/>
          <p:nvPr/>
        </p:nvSpPr>
        <p:spPr>
          <a:xfrm>
            <a:off x="4791836" y="1496059"/>
            <a:ext cx="17780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D9D9D9"/>
                </a:solidFill>
                <a:latin typeface="Calibri"/>
                <a:cs typeface="Calibri"/>
              </a:rPr>
              <a:t>29</a:t>
            </a:r>
            <a:endParaRPr sz="1200">
              <a:latin typeface="Calibri"/>
              <a:cs typeface="Calibri"/>
            </a:endParaRPr>
          </a:p>
        </p:txBody>
      </p:sp>
      <p:sp>
        <p:nvSpPr>
          <p:cNvPr id="20" name="object 20"/>
          <p:cNvSpPr txBox="1"/>
          <p:nvPr/>
        </p:nvSpPr>
        <p:spPr>
          <a:xfrm>
            <a:off x="5568188" y="1715770"/>
            <a:ext cx="17780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D9D9D9"/>
                </a:solidFill>
                <a:latin typeface="Calibri"/>
                <a:cs typeface="Calibri"/>
              </a:rPr>
              <a:t>26</a:t>
            </a:r>
            <a:endParaRPr sz="1200">
              <a:latin typeface="Calibri"/>
              <a:cs typeface="Calibri"/>
            </a:endParaRPr>
          </a:p>
        </p:txBody>
      </p:sp>
      <p:sp>
        <p:nvSpPr>
          <p:cNvPr id="21" name="object 21"/>
          <p:cNvSpPr txBox="1"/>
          <p:nvPr/>
        </p:nvSpPr>
        <p:spPr>
          <a:xfrm>
            <a:off x="6344158" y="1496059"/>
            <a:ext cx="17780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D9D9D9"/>
                </a:solidFill>
                <a:latin typeface="Calibri"/>
                <a:cs typeface="Calibri"/>
              </a:rPr>
              <a:t>29</a:t>
            </a:r>
            <a:endParaRPr sz="1200">
              <a:latin typeface="Calibri"/>
              <a:cs typeface="Calibri"/>
            </a:endParaRPr>
          </a:p>
        </p:txBody>
      </p:sp>
      <p:sp>
        <p:nvSpPr>
          <p:cNvPr id="22" name="object 22"/>
          <p:cNvSpPr txBox="1"/>
          <p:nvPr/>
        </p:nvSpPr>
        <p:spPr>
          <a:xfrm>
            <a:off x="7120508" y="2009013"/>
            <a:ext cx="17780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D9D9D9"/>
                </a:solidFill>
                <a:latin typeface="Calibri"/>
                <a:cs typeface="Calibri"/>
              </a:rPr>
              <a:t>22</a:t>
            </a:r>
            <a:endParaRPr sz="1200">
              <a:latin typeface="Calibri"/>
              <a:cs typeface="Calibri"/>
            </a:endParaRPr>
          </a:p>
        </p:txBody>
      </p:sp>
      <p:sp>
        <p:nvSpPr>
          <p:cNvPr id="23" name="object 23"/>
          <p:cNvSpPr txBox="1"/>
          <p:nvPr/>
        </p:nvSpPr>
        <p:spPr>
          <a:xfrm>
            <a:off x="7896859" y="1642617"/>
            <a:ext cx="17780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D9D9D9"/>
                </a:solidFill>
                <a:latin typeface="Calibri"/>
                <a:cs typeface="Calibri"/>
              </a:rPr>
              <a:t>27</a:t>
            </a:r>
            <a:endParaRPr sz="1200">
              <a:latin typeface="Calibri"/>
              <a:cs typeface="Calibri"/>
            </a:endParaRPr>
          </a:p>
        </p:txBody>
      </p:sp>
      <p:sp>
        <p:nvSpPr>
          <p:cNvPr id="24" name="object 24"/>
          <p:cNvSpPr txBox="1"/>
          <p:nvPr/>
        </p:nvSpPr>
        <p:spPr>
          <a:xfrm>
            <a:off x="8672830" y="1935302"/>
            <a:ext cx="177800" cy="208915"/>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D9D9D9"/>
                </a:solidFill>
                <a:latin typeface="Calibri"/>
                <a:cs typeface="Calibri"/>
              </a:rPr>
              <a:t>23</a:t>
            </a:r>
            <a:endParaRPr sz="1200">
              <a:latin typeface="Calibri"/>
              <a:cs typeface="Calibri"/>
            </a:endParaRPr>
          </a:p>
        </p:txBody>
      </p:sp>
      <p:sp>
        <p:nvSpPr>
          <p:cNvPr id="25" name="object 25"/>
          <p:cNvSpPr txBox="1"/>
          <p:nvPr/>
        </p:nvSpPr>
        <p:spPr>
          <a:xfrm>
            <a:off x="9449181" y="2009013"/>
            <a:ext cx="17780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D9D9D9"/>
                </a:solidFill>
                <a:latin typeface="Calibri"/>
                <a:cs typeface="Calibri"/>
              </a:rPr>
              <a:t>22</a:t>
            </a:r>
            <a:endParaRPr sz="1200">
              <a:latin typeface="Calibri"/>
              <a:cs typeface="Calibri"/>
            </a:endParaRPr>
          </a:p>
        </p:txBody>
      </p:sp>
      <p:sp>
        <p:nvSpPr>
          <p:cNvPr id="26" name="object 26"/>
          <p:cNvSpPr txBox="1"/>
          <p:nvPr/>
        </p:nvSpPr>
        <p:spPr>
          <a:xfrm>
            <a:off x="3279140" y="3474466"/>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D9D9D9"/>
                </a:solidFill>
                <a:latin typeface="Calibri"/>
                <a:cs typeface="Calibri"/>
              </a:rPr>
              <a:t>2</a:t>
            </a:r>
            <a:endParaRPr sz="1200">
              <a:latin typeface="Calibri"/>
              <a:cs typeface="Calibri"/>
            </a:endParaRPr>
          </a:p>
        </p:txBody>
      </p:sp>
      <p:sp>
        <p:nvSpPr>
          <p:cNvPr id="27" name="object 27"/>
          <p:cNvSpPr txBox="1"/>
          <p:nvPr/>
        </p:nvSpPr>
        <p:spPr>
          <a:xfrm>
            <a:off x="4055490" y="3547313"/>
            <a:ext cx="102870" cy="20891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D9D9D9"/>
                </a:solidFill>
                <a:latin typeface="Calibri"/>
                <a:cs typeface="Calibri"/>
              </a:rPr>
              <a:t>1</a:t>
            </a:r>
            <a:endParaRPr sz="1200">
              <a:latin typeface="Calibri"/>
              <a:cs typeface="Calibri"/>
            </a:endParaRPr>
          </a:p>
        </p:txBody>
      </p:sp>
      <p:sp>
        <p:nvSpPr>
          <p:cNvPr id="28" name="object 28"/>
          <p:cNvSpPr txBox="1"/>
          <p:nvPr/>
        </p:nvSpPr>
        <p:spPr>
          <a:xfrm>
            <a:off x="4831460" y="3474466"/>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D9D9D9"/>
                </a:solidFill>
                <a:latin typeface="Calibri"/>
                <a:cs typeface="Calibri"/>
              </a:rPr>
              <a:t>2</a:t>
            </a:r>
            <a:endParaRPr sz="1200">
              <a:latin typeface="Calibri"/>
              <a:cs typeface="Calibri"/>
            </a:endParaRPr>
          </a:p>
        </p:txBody>
      </p:sp>
      <p:sp>
        <p:nvSpPr>
          <p:cNvPr id="29" name="object 29"/>
          <p:cNvSpPr txBox="1"/>
          <p:nvPr/>
        </p:nvSpPr>
        <p:spPr>
          <a:xfrm>
            <a:off x="5607811" y="3621151"/>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D9D9D9"/>
                </a:solidFill>
                <a:latin typeface="Calibri"/>
                <a:cs typeface="Calibri"/>
              </a:rPr>
              <a:t>0</a:t>
            </a:r>
            <a:endParaRPr sz="1200">
              <a:latin typeface="Calibri"/>
              <a:cs typeface="Calibri"/>
            </a:endParaRPr>
          </a:p>
        </p:txBody>
      </p:sp>
      <p:sp>
        <p:nvSpPr>
          <p:cNvPr id="30" name="object 30"/>
          <p:cNvSpPr txBox="1"/>
          <p:nvPr/>
        </p:nvSpPr>
        <p:spPr>
          <a:xfrm>
            <a:off x="6384163" y="3621151"/>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D9D9D9"/>
                </a:solidFill>
                <a:latin typeface="Calibri"/>
                <a:cs typeface="Calibri"/>
              </a:rPr>
              <a:t>0</a:t>
            </a:r>
            <a:endParaRPr sz="1200">
              <a:latin typeface="Calibri"/>
              <a:cs typeface="Calibri"/>
            </a:endParaRPr>
          </a:p>
        </p:txBody>
      </p:sp>
      <p:sp>
        <p:nvSpPr>
          <p:cNvPr id="31" name="object 31"/>
          <p:cNvSpPr txBox="1"/>
          <p:nvPr/>
        </p:nvSpPr>
        <p:spPr>
          <a:xfrm>
            <a:off x="7160132" y="3621151"/>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D9D9D9"/>
                </a:solidFill>
                <a:latin typeface="Calibri"/>
                <a:cs typeface="Calibri"/>
              </a:rPr>
              <a:t>0</a:t>
            </a:r>
            <a:endParaRPr sz="1200">
              <a:latin typeface="Calibri"/>
              <a:cs typeface="Calibri"/>
            </a:endParaRPr>
          </a:p>
        </p:txBody>
      </p:sp>
      <p:sp>
        <p:nvSpPr>
          <p:cNvPr id="32" name="object 32"/>
          <p:cNvSpPr txBox="1"/>
          <p:nvPr/>
        </p:nvSpPr>
        <p:spPr>
          <a:xfrm>
            <a:off x="7936483" y="3621151"/>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D9D9D9"/>
                </a:solidFill>
                <a:latin typeface="Calibri"/>
                <a:cs typeface="Calibri"/>
              </a:rPr>
              <a:t>0</a:t>
            </a:r>
            <a:endParaRPr sz="1200">
              <a:latin typeface="Calibri"/>
              <a:cs typeface="Calibri"/>
            </a:endParaRPr>
          </a:p>
        </p:txBody>
      </p:sp>
      <p:sp>
        <p:nvSpPr>
          <p:cNvPr id="33" name="object 33"/>
          <p:cNvSpPr txBox="1"/>
          <p:nvPr/>
        </p:nvSpPr>
        <p:spPr>
          <a:xfrm>
            <a:off x="8712454" y="3621151"/>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D9D9D9"/>
                </a:solidFill>
                <a:latin typeface="Calibri"/>
                <a:cs typeface="Calibri"/>
              </a:rPr>
              <a:t>0</a:t>
            </a:r>
            <a:endParaRPr sz="1200">
              <a:latin typeface="Calibri"/>
              <a:cs typeface="Calibri"/>
            </a:endParaRPr>
          </a:p>
        </p:txBody>
      </p:sp>
      <p:sp>
        <p:nvSpPr>
          <p:cNvPr id="34" name="object 34"/>
          <p:cNvSpPr txBox="1"/>
          <p:nvPr/>
        </p:nvSpPr>
        <p:spPr>
          <a:xfrm>
            <a:off x="9488805" y="3621151"/>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D9D9D9"/>
                </a:solidFill>
                <a:latin typeface="Calibri"/>
                <a:cs typeface="Calibri"/>
              </a:rPr>
              <a:t>0</a:t>
            </a:r>
            <a:endParaRPr sz="1200">
              <a:latin typeface="Calibri"/>
              <a:cs typeface="Calibri"/>
            </a:endParaRPr>
          </a:p>
        </p:txBody>
      </p:sp>
      <p:sp>
        <p:nvSpPr>
          <p:cNvPr id="35" name="object 35"/>
          <p:cNvSpPr txBox="1"/>
          <p:nvPr/>
        </p:nvSpPr>
        <p:spPr>
          <a:xfrm>
            <a:off x="2710942" y="3794505"/>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D9D9D9"/>
                </a:solidFill>
                <a:latin typeface="Calibri"/>
                <a:cs typeface="Calibri"/>
              </a:rPr>
              <a:t>0</a:t>
            </a:r>
            <a:endParaRPr sz="1200">
              <a:latin typeface="Calibri"/>
              <a:cs typeface="Calibri"/>
            </a:endParaRPr>
          </a:p>
        </p:txBody>
      </p:sp>
      <p:sp>
        <p:nvSpPr>
          <p:cNvPr id="36" name="object 36"/>
          <p:cNvSpPr txBox="1"/>
          <p:nvPr/>
        </p:nvSpPr>
        <p:spPr>
          <a:xfrm>
            <a:off x="2710942" y="3428238"/>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D9D9D9"/>
                </a:solidFill>
                <a:latin typeface="Calibri"/>
                <a:cs typeface="Calibri"/>
              </a:rPr>
              <a:t>5</a:t>
            </a:r>
            <a:endParaRPr sz="1200">
              <a:latin typeface="Calibri"/>
              <a:cs typeface="Calibri"/>
            </a:endParaRPr>
          </a:p>
        </p:txBody>
      </p:sp>
      <p:sp>
        <p:nvSpPr>
          <p:cNvPr id="37" name="object 37"/>
          <p:cNvSpPr txBox="1"/>
          <p:nvPr/>
        </p:nvSpPr>
        <p:spPr>
          <a:xfrm>
            <a:off x="2633852" y="2328494"/>
            <a:ext cx="177800" cy="941705"/>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D9D9D9"/>
                </a:solidFill>
                <a:latin typeface="Calibri"/>
                <a:cs typeface="Calibri"/>
              </a:rPr>
              <a:t>20</a:t>
            </a:r>
            <a:endParaRPr sz="1200">
              <a:latin typeface="Calibri"/>
              <a:cs typeface="Calibri"/>
            </a:endParaRPr>
          </a:p>
          <a:p>
            <a:pPr>
              <a:lnSpc>
                <a:spcPct val="100000"/>
              </a:lnSpc>
              <a:spcBef>
                <a:spcPts val="10"/>
              </a:spcBef>
            </a:pPr>
            <a:endParaRPr sz="1250">
              <a:latin typeface="Times New Roman"/>
              <a:cs typeface="Times New Roman"/>
            </a:endParaRPr>
          </a:p>
          <a:p>
            <a:pPr marL="12700">
              <a:lnSpc>
                <a:spcPct val="100000"/>
              </a:lnSpc>
            </a:pPr>
            <a:r>
              <a:rPr sz="1200" spc="-10" dirty="0">
                <a:solidFill>
                  <a:srgbClr val="D9D9D9"/>
                </a:solidFill>
                <a:latin typeface="Calibri"/>
                <a:cs typeface="Calibri"/>
              </a:rPr>
              <a:t>15</a:t>
            </a:r>
            <a:endParaRPr sz="1200">
              <a:latin typeface="Calibri"/>
              <a:cs typeface="Calibri"/>
            </a:endParaRPr>
          </a:p>
          <a:p>
            <a:pPr>
              <a:lnSpc>
                <a:spcPct val="100000"/>
              </a:lnSpc>
              <a:spcBef>
                <a:spcPts val="5"/>
              </a:spcBef>
            </a:pPr>
            <a:endParaRPr sz="1250">
              <a:latin typeface="Times New Roman"/>
              <a:cs typeface="Times New Roman"/>
            </a:endParaRPr>
          </a:p>
          <a:p>
            <a:pPr marL="12700">
              <a:lnSpc>
                <a:spcPct val="100000"/>
              </a:lnSpc>
            </a:pPr>
            <a:r>
              <a:rPr sz="1200" spc="-10" dirty="0">
                <a:solidFill>
                  <a:srgbClr val="D9D9D9"/>
                </a:solidFill>
                <a:latin typeface="Calibri"/>
                <a:cs typeface="Calibri"/>
              </a:rPr>
              <a:t>10</a:t>
            </a:r>
            <a:endParaRPr sz="1200">
              <a:latin typeface="Calibri"/>
              <a:cs typeface="Calibri"/>
            </a:endParaRPr>
          </a:p>
        </p:txBody>
      </p:sp>
      <p:sp>
        <p:nvSpPr>
          <p:cNvPr id="38" name="object 38"/>
          <p:cNvSpPr txBox="1"/>
          <p:nvPr/>
        </p:nvSpPr>
        <p:spPr>
          <a:xfrm>
            <a:off x="2633852" y="1962099"/>
            <a:ext cx="177800" cy="208915"/>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D9D9D9"/>
                </a:solidFill>
                <a:latin typeface="Calibri"/>
                <a:cs typeface="Calibri"/>
              </a:rPr>
              <a:t>25</a:t>
            </a:r>
            <a:endParaRPr sz="1200">
              <a:latin typeface="Calibri"/>
              <a:cs typeface="Calibri"/>
            </a:endParaRPr>
          </a:p>
        </p:txBody>
      </p:sp>
      <p:sp>
        <p:nvSpPr>
          <p:cNvPr id="39" name="object 39"/>
          <p:cNvSpPr txBox="1"/>
          <p:nvPr/>
        </p:nvSpPr>
        <p:spPr>
          <a:xfrm>
            <a:off x="2633852" y="1595704"/>
            <a:ext cx="177800" cy="208915"/>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D9D9D9"/>
                </a:solidFill>
                <a:latin typeface="Calibri"/>
                <a:cs typeface="Calibri"/>
              </a:rPr>
              <a:t>30</a:t>
            </a:r>
            <a:endParaRPr sz="1200">
              <a:latin typeface="Calibri"/>
              <a:cs typeface="Calibri"/>
            </a:endParaRPr>
          </a:p>
        </p:txBody>
      </p:sp>
      <p:sp>
        <p:nvSpPr>
          <p:cNvPr id="40" name="object 40"/>
          <p:cNvSpPr txBox="1"/>
          <p:nvPr/>
        </p:nvSpPr>
        <p:spPr>
          <a:xfrm>
            <a:off x="2633852" y="1229309"/>
            <a:ext cx="177800" cy="208915"/>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D9D9D9"/>
                </a:solidFill>
                <a:latin typeface="Calibri"/>
                <a:cs typeface="Calibri"/>
              </a:rPr>
              <a:t>35</a:t>
            </a:r>
            <a:endParaRPr sz="1200">
              <a:latin typeface="Calibri"/>
              <a:cs typeface="Calibri"/>
            </a:endParaRPr>
          </a:p>
        </p:txBody>
      </p:sp>
      <p:sp>
        <p:nvSpPr>
          <p:cNvPr id="41" name="object 41"/>
          <p:cNvSpPr/>
          <p:nvPr/>
        </p:nvSpPr>
        <p:spPr>
          <a:xfrm>
            <a:off x="3995928" y="713231"/>
            <a:ext cx="3539489" cy="692658"/>
          </a:xfrm>
          <a:prstGeom prst="rect">
            <a:avLst/>
          </a:prstGeom>
          <a:blipFill>
            <a:blip r:embed="rId5" cstate="print"/>
            <a:stretch>
              <a:fillRect/>
            </a:stretch>
          </a:blipFill>
        </p:spPr>
        <p:txBody>
          <a:bodyPr wrap="square" lIns="0" tIns="0" rIns="0" bIns="0" rtlCol="0"/>
          <a:lstStyle/>
          <a:p>
            <a:endParaRPr/>
          </a:p>
        </p:txBody>
      </p:sp>
      <p:sp>
        <p:nvSpPr>
          <p:cNvPr id="42" name="object 42"/>
          <p:cNvSpPr txBox="1">
            <a:spLocks noGrp="1"/>
          </p:cNvSpPr>
          <p:nvPr>
            <p:ph type="title"/>
          </p:nvPr>
        </p:nvSpPr>
        <p:spPr>
          <a:xfrm>
            <a:off x="4197222" y="788873"/>
            <a:ext cx="3143885" cy="351790"/>
          </a:xfrm>
          <a:prstGeom prst="rect">
            <a:avLst/>
          </a:prstGeom>
        </p:spPr>
        <p:txBody>
          <a:bodyPr vert="horz" wrap="square" lIns="0" tIns="17145" rIns="0" bIns="0" rtlCol="0">
            <a:spAutoFit/>
          </a:bodyPr>
          <a:lstStyle/>
          <a:p>
            <a:pPr marL="12700">
              <a:lnSpc>
                <a:spcPct val="100000"/>
              </a:lnSpc>
              <a:spcBef>
                <a:spcPts val="135"/>
              </a:spcBef>
            </a:pPr>
            <a:r>
              <a:rPr sz="2100" b="1" spc="125" dirty="0">
                <a:solidFill>
                  <a:srgbClr val="F1F1F1"/>
                </a:solidFill>
                <a:latin typeface="等线"/>
                <a:cs typeface="等线"/>
              </a:rPr>
              <a:t>较大及以上事故数量统计</a:t>
            </a:r>
            <a:endParaRPr sz="2100">
              <a:latin typeface="等线"/>
              <a:cs typeface="等线"/>
            </a:endParaRPr>
          </a:p>
        </p:txBody>
      </p:sp>
      <p:sp>
        <p:nvSpPr>
          <p:cNvPr id="43" name="object 43"/>
          <p:cNvSpPr/>
          <p:nvPr/>
        </p:nvSpPr>
        <p:spPr>
          <a:xfrm>
            <a:off x="4509515" y="4860035"/>
            <a:ext cx="243840" cy="0"/>
          </a:xfrm>
          <a:custGeom>
            <a:avLst/>
            <a:gdLst/>
            <a:ahLst/>
            <a:cxnLst/>
            <a:rect l="l" t="t" r="r" b="b"/>
            <a:pathLst>
              <a:path w="243839">
                <a:moveTo>
                  <a:pt x="0" y="0"/>
                </a:moveTo>
                <a:lnTo>
                  <a:pt x="243839" y="0"/>
                </a:lnTo>
              </a:path>
            </a:pathLst>
          </a:custGeom>
          <a:ln w="33528">
            <a:solidFill>
              <a:srgbClr val="4471C4"/>
            </a:solidFill>
          </a:ln>
        </p:spPr>
        <p:txBody>
          <a:bodyPr wrap="square" lIns="0" tIns="0" rIns="0" bIns="0" rtlCol="0"/>
          <a:lstStyle/>
          <a:p>
            <a:endParaRPr/>
          </a:p>
        </p:txBody>
      </p:sp>
      <p:sp>
        <p:nvSpPr>
          <p:cNvPr id="44" name="object 44"/>
          <p:cNvSpPr txBox="1"/>
          <p:nvPr/>
        </p:nvSpPr>
        <p:spPr>
          <a:xfrm>
            <a:off x="4767453" y="4732782"/>
            <a:ext cx="93980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D9D9D9"/>
                </a:solidFill>
                <a:latin typeface="等线"/>
                <a:cs typeface="等线"/>
              </a:rPr>
              <a:t>全国事故总数</a:t>
            </a:r>
            <a:endParaRPr sz="1200">
              <a:latin typeface="等线"/>
              <a:cs typeface="等线"/>
            </a:endParaRPr>
          </a:p>
        </p:txBody>
      </p:sp>
      <p:sp>
        <p:nvSpPr>
          <p:cNvPr id="45" name="object 45"/>
          <p:cNvSpPr/>
          <p:nvPr/>
        </p:nvSpPr>
        <p:spPr>
          <a:xfrm>
            <a:off x="5887211" y="4860035"/>
            <a:ext cx="243840" cy="0"/>
          </a:xfrm>
          <a:custGeom>
            <a:avLst/>
            <a:gdLst/>
            <a:ahLst/>
            <a:cxnLst/>
            <a:rect l="l" t="t" r="r" b="b"/>
            <a:pathLst>
              <a:path w="243839">
                <a:moveTo>
                  <a:pt x="0" y="0"/>
                </a:moveTo>
                <a:lnTo>
                  <a:pt x="243839" y="0"/>
                </a:lnTo>
              </a:path>
            </a:pathLst>
          </a:custGeom>
          <a:ln w="33528">
            <a:solidFill>
              <a:srgbClr val="EC7C30"/>
            </a:solidFill>
          </a:ln>
        </p:spPr>
        <p:txBody>
          <a:bodyPr wrap="square" lIns="0" tIns="0" rIns="0" bIns="0" rtlCol="0"/>
          <a:lstStyle/>
          <a:p>
            <a:endParaRPr/>
          </a:p>
        </p:txBody>
      </p:sp>
      <p:sp>
        <p:nvSpPr>
          <p:cNvPr id="46" name="object 46"/>
          <p:cNvSpPr txBox="1"/>
          <p:nvPr/>
        </p:nvSpPr>
        <p:spPr>
          <a:xfrm>
            <a:off x="6147053" y="4732782"/>
            <a:ext cx="93980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D9D9D9"/>
                </a:solidFill>
                <a:latin typeface="等线"/>
                <a:cs typeface="等线"/>
              </a:rPr>
              <a:t>浙江事故总数</a:t>
            </a:r>
            <a:endParaRPr sz="1200">
              <a:latin typeface="等线"/>
              <a:cs typeface="等线"/>
            </a:endParaRPr>
          </a:p>
        </p:txBody>
      </p:sp>
      <p:sp>
        <p:nvSpPr>
          <p:cNvPr id="47" name="object 47"/>
          <p:cNvSpPr txBox="1"/>
          <p:nvPr/>
        </p:nvSpPr>
        <p:spPr>
          <a:xfrm>
            <a:off x="1206804" y="5453278"/>
            <a:ext cx="9853930" cy="300355"/>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微软雅黑"/>
                <a:cs typeface="微软雅黑"/>
              </a:rPr>
              <a:t>从</a:t>
            </a:r>
            <a:r>
              <a:rPr sz="1800" b="1" spc="-10" dirty="0">
                <a:latin typeface="微软雅黑"/>
                <a:cs typeface="微软雅黑"/>
              </a:rPr>
              <a:t>2010</a:t>
            </a:r>
            <a:r>
              <a:rPr sz="1800" b="1" spc="-5" dirty="0">
                <a:latin typeface="微软雅黑"/>
                <a:cs typeface="微软雅黑"/>
              </a:rPr>
              <a:t>年</a:t>
            </a:r>
            <a:r>
              <a:rPr sz="1800" b="1" spc="20" dirty="0">
                <a:latin typeface="微软雅黑"/>
                <a:cs typeface="微软雅黑"/>
              </a:rPr>
              <a:t>至</a:t>
            </a:r>
            <a:r>
              <a:rPr sz="1800" b="1" spc="-5" dirty="0">
                <a:latin typeface="微软雅黑"/>
                <a:cs typeface="微软雅黑"/>
              </a:rPr>
              <a:t>2018</a:t>
            </a:r>
            <a:r>
              <a:rPr sz="1800" b="1" dirty="0">
                <a:latin typeface="微软雅黑"/>
                <a:cs typeface="微软雅黑"/>
              </a:rPr>
              <a:t>年，全国</a:t>
            </a:r>
            <a:r>
              <a:rPr sz="1800" b="1" spc="20" dirty="0">
                <a:latin typeface="微软雅黑"/>
                <a:cs typeface="微软雅黑"/>
              </a:rPr>
              <a:t>较</a:t>
            </a:r>
            <a:r>
              <a:rPr sz="1800" b="1" dirty="0">
                <a:latin typeface="微软雅黑"/>
                <a:cs typeface="微软雅黑"/>
              </a:rPr>
              <a:t>大及以上事故数量略有下降，浙江连续多年未发生较大级以上事故。</a:t>
            </a:r>
            <a:endParaRPr sz="1800">
              <a:latin typeface="微软雅黑"/>
              <a:cs typeface="微软雅黑"/>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832038" y="895413"/>
          <a:ext cx="8907144" cy="5546656"/>
        </p:xfrm>
        <a:graphic>
          <a:graphicData uri="http://schemas.openxmlformats.org/drawingml/2006/table">
            <a:tbl>
              <a:tblPr firstRow="1" bandRow="1">
                <a:tableStyleId>{2D5ABB26-0587-4C30-8999-92F81FD0307C}</a:tableStyleId>
              </a:tblPr>
              <a:tblGrid>
                <a:gridCol w="991235">
                  <a:extLst>
                    <a:ext uri="{9D8B030D-6E8A-4147-A177-3AD203B41FA5}">
                      <a16:colId xmlns:a16="http://schemas.microsoft.com/office/drawing/2014/main" val="20000"/>
                    </a:ext>
                  </a:extLst>
                </a:gridCol>
                <a:gridCol w="7915909">
                  <a:extLst>
                    <a:ext uri="{9D8B030D-6E8A-4147-A177-3AD203B41FA5}">
                      <a16:colId xmlns:a16="http://schemas.microsoft.com/office/drawing/2014/main" val="20001"/>
                    </a:ext>
                  </a:extLst>
                </a:gridCol>
              </a:tblGrid>
              <a:tr h="543813">
                <a:tc>
                  <a:txBody>
                    <a:bodyPr/>
                    <a:lstStyle/>
                    <a:p>
                      <a:pPr algn="ctr">
                        <a:lnSpc>
                          <a:spcPct val="100000"/>
                        </a:lnSpc>
                        <a:spcBef>
                          <a:spcPts val="195"/>
                        </a:spcBef>
                      </a:pPr>
                      <a:r>
                        <a:rPr sz="2400" spc="-5" dirty="0">
                          <a:solidFill>
                            <a:srgbClr val="44536A"/>
                          </a:solidFill>
                          <a:latin typeface="PMingLiU"/>
                          <a:cs typeface="PMingLiU"/>
                        </a:rPr>
                        <a:t>序号</a:t>
                      </a:r>
                      <a:endParaRPr sz="2400">
                        <a:latin typeface="PMingLiU"/>
                        <a:cs typeface="PMingLiU"/>
                      </a:endParaRPr>
                    </a:p>
                  </a:txBody>
                  <a:tcPr marL="0" marR="0" marT="24765"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635" algn="ctr">
                        <a:lnSpc>
                          <a:spcPct val="100000"/>
                        </a:lnSpc>
                        <a:spcBef>
                          <a:spcPts val="195"/>
                        </a:spcBef>
                      </a:pPr>
                      <a:r>
                        <a:rPr sz="2400" dirty="0">
                          <a:solidFill>
                            <a:srgbClr val="44536A"/>
                          </a:solidFill>
                          <a:latin typeface="PMingLiU"/>
                          <a:cs typeface="PMingLiU"/>
                        </a:rPr>
                        <a:t>常见表现</a:t>
                      </a:r>
                      <a:endParaRPr sz="2400">
                        <a:latin typeface="PMingLiU"/>
                        <a:cs typeface="PMingLiU"/>
                      </a:endParaRPr>
                    </a:p>
                  </a:txBody>
                  <a:tcPr marL="0" marR="0" marT="2476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526796">
                <a:tc>
                  <a:txBody>
                    <a:bodyPr/>
                    <a:lstStyle/>
                    <a:p>
                      <a:pPr algn="ctr">
                        <a:lnSpc>
                          <a:spcPct val="100000"/>
                        </a:lnSpc>
                        <a:spcBef>
                          <a:spcPts val="315"/>
                        </a:spcBef>
                      </a:pPr>
                      <a:r>
                        <a:rPr sz="2400" spc="-5" dirty="0">
                          <a:solidFill>
                            <a:srgbClr val="44536A"/>
                          </a:solidFill>
                          <a:latin typeface="宋体"/>
                          <a:cs typeface="宋体"/>
                        </a:rPr>
                        <a:t>11</a:t>
                      </a:r>
                      <a:endParaRPr sz="2400">
                        <a:latin typeface="宋体"/>
                        <a:cs typeface="宋体"/>
                      </a:endParaRPr>
                    </a:p>
                  </a:txBody>
                  <a:tcPr marL="0" marR="0" marT="4000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20"/>
                        </a:spcBef>
                      </a:pPr>
                      <a:r>
                        <a:rPr sz="2400" spc="-5" dirty="0">
                          <a:solidFill>
                            <a:srgbClr val="44536A"/>
                          </a:solidFill>
                          <a:latin typeface="PMingLiU"/>
                          <a:cs typeface="PMingLiU"/>
                        </a:rPr>
                        <a:t>相接架体构架尺寸不配合，横杆不能拉通</a:t>
                      </a:r>
                      <a:endParaRPr sz="2400">
                        <a:latin typeface="PMingLiU"/>
                        <a:cs typeface="PMingLiU"/>
                      </a:endParaRPr>
                    </a:p>
                  </a:txBody>
                  <a:tcPr marL="0" marR="0" marT="2794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535304">
                <a:tc>
                  <a:txBody>
                    <a:bodyPr/>
                    <a:lstStyle/>
                    <a:p>
                      <a:pPr algn="ctr">
                        <a:lnSpc>
                          <a:spcPct val="100000"/>
                        </a:lnSpc>
                        <a:spcBef>
                          <a:spcPts val="320"/>
                        </a:spcBef>
                      </a:pPr>
                      <a:r>
                        <a:rPr sz="2400" dirty="0">
                          <a:solidFill>
                            <a:srgbClr val="44536A"/>
                          </a:solidFill>
                          <a:latin typeface="宋体"/>
                          <a:cs typeface="宋体"/>
                        </a:rPr>
                        <a:t>12</a:t>
                      </a:r>
                      <a:endParaRPr sz="2400">
                        <a:latin typeface="宋体"/>
                        <a:cs typeface="宋体"/>
                      </a:endParaRPr>
                    </a:p>
                  </a:txBody>
                  <a:tcPr marL="0" marR="0" marT="4064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20"/>
                        </a:spcBef>
                      </a:pPr>
                      <a:r>
                        <a:rPr sz="2400" spc="-5" dirty="0">
                          <a:solidFill>
                            <a:srgbClr val="44536A"/>
                          </a:solidFill>
                          <a:latin typeface="PMingLiU"/>
                          <a:cs typeface="PMingLiU"/>
                        </a:rPr>
                        <a:t>随意去掉构架结构横杆和斜杆（剪刀撑）</a:t>
                      </a:r>
                      <a:endParaRPr sz="2400">
                        <a:latin typeface="PMingLiU"/>
                        <a:cs typeface="PMingLiU"/>
                      </a:endParaRPr>
                    </a:p>
                  </a:txBody>
                  <a:tcPr marL="0" marR="0" marT="2794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492633">
                <a:tc>
                  <a:txBody>
                    <a:bodyPr/>
                    <a:lstStyle/>
                    <a:p>
                      <a:pPr algn="ctr">
                        <a:lnSpc>
                          <a:spcPct val="100000"/>
                        </a:lnSpc>
                        <a:spcBef>
                          <a:spcPts val="320"/>
                        </a:spcBef>
                      </a:pPr>
                      <a:r>
                        <a:rPr sz="2400" dirty="0">
                          <a:solidFill>
                            <a:srgbClr val="44536A"/>
                          </a:solidFill>
                          <a:latin typeface="宋体"/>
                          <a:cs typeface="宋体"/>
                        </a:rPr>
                        <a:t>13</a:t>
                      </a:r>
                      <a:endParaRPr sz="2400">
                        <a:latin typeface="宋体"/>
                        <a:cs typeface="宋体"/>
                      </a:endParaRPr>
                    </a:p>
                  </a:txBody>
                  <a:tcPr marL="0" marR="0" marT="4064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25"/>
                        </a:spcBef>
                      </a:pPr>
                      <a:r>
                        <a:rPr sz="2400" dirty="0">
                          <a:solidFill>
                            <a:srgbClr val="44536A"/>
                          </a:solidFill>
                          <a:latin typeface="PMingLiU"/>
                          <a:cs typeface="PMingLiU"/>
                        </a:rPr>
                        <a:t>节点未按规定要求装设和紧固</a:t>
                      </a:r>
                      <a:endParaRPr sz="2400">
                        <a:latin typeface="PMingLiU"/>
                        <a:cs typeface="PMingLiU"/>
                      </a:endParaRPr>
                    </a:p>
                  </a:txBody>
                  <a:tcPr marL="0" marR="0" marT="2857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492633">
                <a:tc>
                  <a:txBody>
                    <a:bodyPr/>
                    <a:lstStyle/>
                    <a:p>
                      <a:pPr algn="ctr">
                        <a:lnSpc>
                          <a:spcPct val="100000"/>
                        </a:lnSpc>
                        <a:spcBef>
                          <a:spcPts val="320"/>
                        </a:spcBef>
                      </a:pPr>
                      <a:r>
                        <a:rPr sz="2400" spc="-5" dirty="0">
                          <a:solidFill>
                            <a:srgbClr val="44536A"/>
                          </a:solidFill>
                          <a:latin typeface="宋体"/>
                          <a:cs typeface="宋体"/>
                        </a:rPr>
                        <a:t>14</a:t>
                      </a:r>
                      <a:endParaRPr sz="2400">
                        <a:latin typeface="宋体"/>
                        <a:cs typeface="宋体"/>
                      </a:endParaRPr>
                    </a:p>
                  </a:txBody>
                  <a:tcPr marL="0" marR="0" marT="4064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25"/>
                        </a:spcBef>
                      </a:pPr>
                      <a:r>
                        <a:rPr sz="2400" spc="-5" dirty="0">
                          <a:solidFill>
                            <a:srgbClr val="44536A"/>
                          </a:solidFill>
                          <a:latin typeface="PMingLiU"/>
                          <a:cs typeface="PMingLiU"/>
                        </a:rPr>
                        <a:t>立杆底部不设座、垫，部分立杆悬空或不稳</a:t>
                      </a:r>
                      <a:endParaRPr sz="2400">
                        <a:latin typeface="PMingLiU"/>
                        <a:cs typeface="PMingLiU"/>
                      </a:endParaRPr>
                    </a:p>
                  </a:txBody>
                  <a:tcPr marL="0" marR="0" marT="2857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492505">
                <a:tc>
                  <a:txBody>
                    <a:bodyPr/>
                    <a:lstStyle/>
                    <a:p>
                      <a:pPr algn="ctr">
                        <a:lnSpc>
                          <a:spcPct val="100000"/>
                        </a:lnSpc>
                        <a:spcBef>
                          <a:spcPts val="320"/>
                        </a:spcBef>
                      </a:pPr>
                      <a:r>
                        <a:rPr sz="2400" spc="-5" dirty="0">
                          <a:solidFill>
                            <a:srgbClr val="44536A"/>
                          </a:solidFill>
                          <a:latin typeface="宋体"/>
                          <a:cs typeface="宋体"/>
                        </a:rPr>
                        <a:t>15</a:t>
                      </a:r>
                      <a:endParaRPr sz="2400">
                        <a:latin typeface="宋体"/>
                        <a:cs typeface="宋体"/>
                      </a:endParaRPr>
                    </a:p>
                  </a:txBody>
                  <a:tcPr marL="0" marR="0" marT="4064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25"/>
                        </a:spcBef>
                      </a:pPr>
                      <a:r>
                        <a:rPr sz="2400" spc="-5" dirty="0">
                          <a:solidFill>
                            <a:srgbClr val="44536A"/>
                          </a:solidFill>
                          <a:latin typeface="PMingLiU"/>
                          <a:cs typeface="PMingLiU"/>
                        </a:rPr>
                        <a:t>架体垂直和水平偏差过大</a:t>
                      </a:r>
                      <a:endParaRPr sz="2400">
                        <a:latin typeface="PMingLiU"/>
                        <a:cs typeface="PMingLiU"/>
                      </a:endParaRPr>
                    </a:p>
                  </a:txBody>
                  <a:tcPr marL="0" marR="0" marT="2857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492632">
                <a:tc>
                  <a:txBody>
                    <a:bodyPr/>
                    <a:lstStyle/>
                    <a:p>
                      <a:pPr algn="ctr">
                        <a:lnSpc>
                          <a:spcPct val="100000"/>
                        </a:lnSpc>
                        <a:spcBef>
                          <a:spcPts val="325"/>
                        </a:spcBef>
                      </a:pPr>
                      <a:r>
                        <a:rPr sz="2400" dirty="0">
                          <a:solidFill>
                            <a:srgbClr val="44536A"/>
                          </a:solidFill>
                          <a:latin typeface="宋体"/>
                          <a:cs typeface="宋体"/>
                        </a:rPr>
                        <a:t>16</a:t>
                      </a:r>
                      <a:endParaRPr sz="2400">
                        <a:latin typeface="宋体"/>
                        <a:cs typeface="宋体"/>
                      </a:endParaRPr>
                    </a:p>
                  </a:txBody>
                  <a:tcPr marL="0" marR="0" marT="4127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29"/>
                        </a:spcBef>
                      </a:pPr>
                      <a:r>
                        <a:rPr sz="2400" dirty="0">
                          <a:solidFill>
                            <a:srgbClr val="44536A"/>
                          </a:solidFill>
                          <a:latin typeface="PMingLiU"/>
                          <a:cs typeface="PMingLiU"/>
                        </a:rPr>
                        <a:t>随意改变浇筑工艺和程序</a:t>
                      </a:r>
                      <a:endParaRPr sz="2400">
                        <a:latin typeface="PMingLiU"/>
                        <a:cs typeface="PMingLiU"/>
                      </a:endParaRPr>
                    </a:p>
                  </a:txBody>
                  <a:tcPr marL="0" marR="0" marT="29209"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492633">
                <a:tc>
                  <a:txBody>
                    <a:bodyPr/>
                    <a:lstStyle/>
                    <a:p>
                      <a:pPr algn="ctr">
                        <a:lnSpc>
                          <a:spcPct val="100000"/>
                        </a:lnSpc>
                        <a:spcBef>
                          <a:spcPts val="330"/>
                        </a:spcBef>
                      </a:pPr>
                      <a:r>
                        <a:rPr sz="2400" dirty="0">
                          <a:solidFill>
                            <a:srgbClr val="44536A"/>
                          </a:solidFill>
                          <a:latin typeface="宋体"/>
                          <a:cs typeface="宋体"/>
                        </a:rPr>
                        <a:t>17</a:t>
                      </a:r>
                      <a:endParaRPr sz="2400">
                        <a:latin typeface="宋体"/>
                        <a:cs typeface="宋体"/>
                      </a:endParaRPr>
                    </a:p>
                  </a:txBody>
                  <a:tcPr marL="0" marR="0" marT="4191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29"/>
                        </a:spcBef>
                      </a:pPr>
                      <a:r>
                        <a:rPr sz="2400" dirty="0">
                          <a:solidFill>
                            <a:srgbClr val="44536A"/>
                          </a:solidFill>
                          <a:latin typeface="PMingLiU"/>
                          <a:cs typeface="PMingLiU"/>
                        </a:rPr>
                        <a:t>在局部作业面上集中过多的人员和机具</a:t>
                      </a:r>
                      <a:endParaRPr sz="2400">
                        <a:latin typeface="PMingLiU"/>
                        <a:cs typeface="PMingLiU"/>
                      </a:endParaRPr>
                    </a:p>
                  </a:txBody>
                  <a:tcPr marL="0" marR="0" marT="29209"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492505">
                <a:tc>
                  <a:txBody>
                    <a:bodyPr/>
                    <a:lstStyle/>
                    <a:p>
                      <a:pPr algn="ctr">
                        <a:lnSpc>
                          <a:spcPct val="100000"/>
                        </a:lnSpc>
                        <a:spcBef>
                          <a:spcPts val="330"/>
                        </a:spcBef>
                      </a:pPr>
                      <a:r>
                        <a:rPr sz="2400" dirty="0">
                          <a:solidFill>
                            <a:srgbClr val="44536A"/>
                          </a:solidFill>
                          <a:latin typeface="宋体"/>
                          <a:cs typeface="宋体"/>
                        </a:rPr>
                        <a:t>18</a:t>
                      </a:r>
                      <a:endParaRPr sz="2400">
                        <a:latin typeface="宋体"/>
                        <a:cs typeface="宋体"/>
                      </a:endParaRPr>
                    </a:p>
                  </a:txBody>
                  <a:tcPr marL="0" marR="0" marT="4191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35"/>
                        </a:spcBef>
                      </a:pPr>
                      <a:r>
                        <a:rPr sz="2400" dirty="0">
                          <a:solidFill>
                            <a:srgbClr val="44536A"/>
                          </a:solidFill>
                          <a:latin typeface="PMingLiU"/>
                          <a:cs typeface="PMingLiU"/>
                        </a:rPr>
                        <a:t>盲目使用、随意增加架面荷载</a:t>
                      </a:r>
                      <a:endParaRPr sz="2400">
                        <a:latin typeface="PMingLiU"/>
                        <a:cs typeface="PMingLiU"/>
                      </a:endParaRPr>
                    </a:p>
                  </a:txBody>
                  <a:tcPr marL="0" marR="0" marT="2984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492620">
                <a:tc>
                  <a:txBody>
                    <a:bodyPr/>
                    <a:lstStyle/>
                    <a:p>
                      <a:pPr algn="ctr">
                        <a:lnSpc>
                          <a:spcPct val="100000"/>
                        </a:lnSpc>
                        <a:spcBef>
                          <a:spcPts val="330"/>
                        </a:spcBef>
                      </a:pPr>
                      <a:r>
                        <a:rPr sz="2400" spc="-5" dirty="0">
                          <a:solidFill>
                            <a:srgbClr val="44536A"/>
                          </a:solidFill>
                          <a:latin typeface="宋体"/>
                          <a:cs typeface="宋体"/>
                        </a:rPr>
                        <a:t>19</a:t>
                      </a:r>
                      <a:endParaRPr sz="2400">
                        <a:latin typeface="宋体"/>
                        <a:cs typeface="宋体"/>
                      </a:endParaRPr>
                    </a:p>
                  </a:txBody>
                  <a:tcPr marL="0" marR="0" marT="4191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35"/>
                        </a:spcBef>
                      </a:pPr>
                      <a:r>
                        <a:rPr sz="2400" spc="-5" dirty="0">
                          <a:solidFill>
                            <a:srgbClr val="44536A"/>
                          </a:solidFill>
                          <a:latin typeface="PMingLiU"/>
                          <a:cs typeface="PMingLiU"/>
                        </a:rPr>
                        <a:t>未经监理同意，就进行搭设和浇筑</a:t>
                      </a:r>
                      <a:endParaRPr sz="2400">
                        <a:latin typeface="PMingLiU"/>
                        <a:cs typeface="PMingLiU"/>
                      </a:endParaRPr>
                    </a:p>
                  </a:txBody>
                  <a:tcPr marL="0" marR="0" marT="2984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r h="492582">
                <a:tc>
                  <a:txBody>
                    <a:bodyPr/>
                    <a:lstStyle/>
                    <a:p>
                      <a:pPr algn="ctr">
                        <a:lnSpc>
                          <a:spcPct val="100000"/>
                        </a:lnSpc>
                        <a:spcBef>
                          <a:spcPts val="330"/>
                        </a:spcBef>
                      </a:pPr>
                      <a:r>
                        <a:rPr sz="2400" spc="-5" dirty="0">
                          <a:solidFill>
                            <a:srgbClr val="44536A"/>
                          </a:solidFill>
                          <a:latin typeface="宋体"/>
                          <a:cs typeface="宋体"/>
                        </a:rPr>
                        <a:t>20</a:t>
                      </a:r>
                      <a:endParaRPr sz="2400">
                        <a:latin typeface="宋体"/>
                        <a:cs typeface="宋体"/>
                      </a:endParaRPr>
                    </a:p>
                  </a:txBody>
                  <a:tcPr marL="0" marR="0" marT="4191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92075">
                        <a:lnSpc>
                          <a:spcPct val="100000"/>
                        </a:lnSpc>
                        <a:spcBef>
                          <a:spcPts val="235"/>
                        </a:spcBef>
                      </a:pPr>
                      <a:r>
                        <a:rPr sz="2400" spc="-5" dirty="0">
                          <a:solidFill>
                            <a:srgbClr val="44536A"/>
                          </a:solidFill>
                          <a:latin typeface="PMingLiU"/>
                          <a:cs typeface="PMingLiU"/>
                        </a:rPr>
                        <a:t>不设专人进行搭设和浇筑安全监护</a:t>
                      </a:r>
                      <a:endParaRPr sz="2400">
                        <a:latin typeface="PMingLiU"/>
                        <a:cs typeface="PMingLiU"/>
                      </a:endParaRPr>
                    </a:p>
                  </a:txBody>
                  <a:tcPr marL="0" marR="0" marT="2984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10"/>
                  </a:ext>
                </a:extLst>
              </a:tr>
            </a:tbl>
          </a:graphicData>
        </a:graphic>
      </p:graphicFrame>
      <p:sp>
        <p:nvSpPr>
          <p:cNvPr id="3" name="object 3"/>
          <p:cNvSpPr txBox="1">
            <a:spLocks noGrp="1"/>
          </p:cNvSpPr>
          <p:nvPr>
            <p:ph type="title"/>
          </p:nvPr>
        </p:nvSpPr>
        <p:spPr>
          <a:xfrm>
            <a:off x="844092" y="178054"/>
            <a:ext cx="252222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FF6600"/>
                </a:solidFill>
                <a:latin typeface="微软雅黑"/>
                <a:cs typeface="微软雅黑"/>
              </a:rPr>
              <a:t>习惯性安全隐患</a:t>
            </a:r>
            <a:endParaRPr sz="2800">
              <a:latin typeface="微软雅黑"/>
              <a:cs typeface="微软雅黑"/>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42297" y="2846705"/>
            <a:ext cx="5907405" cy="582295"/>
          </a:xfrm>
          <a:prstGeom prst="rect">
            <a:avLst/>
          </a:prstGeom>
          <a:solidFill>
            <a:srgbClr val="E7E6E6"/>
          </a:solidFill>
          <a:ln w="24384">
            <a:solidFill>
              <a:srgbClr val="4471C4"/>
            </a:solidFill>
          </a:ln>
        </p:spPr>
        <p:txBody>
          <a:bodyPr vert="horz" wrap="square" lIns="0" tIns="20320" rIns="0" bIns="0" rtlCol="0">
            <a:spAutoFit/>
          </a:bodyPr>
          <a:lstStyle/>
          <a:p>
            <a:pPr marL="92075">
              <a:lnSpc>
                <a:spcPct val="100000"/>
              </a:lnSpc>
              <a:spcBef>
                <a:spcPts val="160"/>
              </a:spcBef>
            </a:pPr>
            <a:r>
              <a:rPr sz="3200" b="1" spc="10" dirty="0">
                <a:latin typeface="Microsoft JhengHei"/>
                <a:cs typeface="Microsoft JhengHei"/>
              </a:rPr>
              <a:t>欢迎大家批</a:t>
            </a:r>
            <a:r>
              <a:rPr sz="3200" b="1" spc="-10" dirty="0">
                <a:latin typeface="Microsoft JhengHei"/>
                <a:cs typeface="Microsoft JhengHei"/>
              </a:rPr>
              <a:t>评指</a:t>
            </a:r>
            <a:r>
              <a:rPr sz="3200" b="1" spc="10" dirty="0">
                <a:latin typeface="Microsoft JhengHei"/>
                <a:cs typeface="Microsoft JhengHei"/>
              </a:rPr>
              <a:t>正</a:t>
            </a:r>
            <a:r>
              <a:rPr sz="3200" b="1" spc="-10" dirty="0">
                <a:latin typeface="Microsoft JhengHei"/>
                <a:cs typeface="Microsoft JhengHei"/>
              </a:rPr>
              <a:t>！谢</a:t>
            </a:r>
            <a:r>
              <a:rPr sz="3200" b="1" spc="10" dirty="0">
                <a:latin typeface="Microsoft JhengHei"/>
                <a:cs typeface="Microsoft JhengHei"/>
              </a:rPr>
              <a:t>谢</a:t>
            </a:r>
            <a:r>
              <a:rPr sz="3200" b="1" spc="-10" dirty="0">
                <a:latin typeface="Microsoft JhengHei"/>
                <a:cs typeface="Microsoft JhengHei"/>
              </a:rPr>
              <a:t>大家！</a:t>
            </a:r>
            <a:endParaRPr sz="3200">
              <a:latin typeface="Microsoft JhengHei"/>
              <a:cs typeface="Microsoft JhengHe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60575" y="807719"/>
            <a:ext cx="8595360" cy="4349750"/>
          </a:xfrm>
          <a:custGeom>
            <a:avLst/>
            <a:gdLst/>
            <a:ahLst/>
            <a:cxnLst/>
            <a:rect l="l" t="t" r="r" b="b"/>
            <a:pathLst>
              <a:path w="8595360" h="4349750">
                <a:moveTo>
                  <a:pt x="0" y="4349496"/>
                </a:moveTo>
                <a:lnTo>
                  <a:pt x="8595360" y="4349496"/>
                </a:lnTo>
                <a:lnTo>
                  <a:pt x="8595360" y="0"/>
                </a:lnTo>
                <a:lnTo>
                  <a:pt x="0" y="0"/>
                </a:lnTo>
                <a:lnTo>
                  <a:pt x="0" y="4349496"/>
                </a:lnTo>
                <a:close/>
              </a:path>
            </a:pathLst>
          </a:custGeom>
          <a:solidFill>
            <a:srgbClr val="404040"/>
          </a:solidFill>
        </p:spPr>
        <p:txBody>
          <a:bodyPr wrap="square" lIns="0" tIns="0" rIns="0" bIns="0" rtlCol="0"/>
          <a:lstStyle/>
          <a:p>
            <a:endParaRPr/>
          </a:p>
        </p:txBody>
      </p:sp>
      <p:sp>
        <p:nvSpPr>
          <p:cNvPr id="3" name="object 3"/>
          <p:cNvSpPr/>
          <p:nvPr/>
        </p:nvSpPr>
        <p:spPr>
          <a:xfrm>
            <a:off x="1815083" y="4707635"/>
            <a:ext cx="243840" cy="0"/>
          </a:xfrm>
          <a:custGeom>
            <a:avLst/>
            <a:gdLst/>
            <a:ahLst/>
            <a:cxnLst/>
            <a:rect l="l" t="t" r="r" b="b"/>
            <a:pathLst>
              <a:path w="243839">
                <a:moveTo>
                  <a:pt x="0" y="0"/>
                </a:moveTo>
                <a:lnTo>
                  <a:pt x="243840" y="0"/>
                </a:lnTo>
              </a:path>
            </a:pathLst>
          </a:custGeom>
          <a:ln w="21336">
            <a:solidFill>
              <a:srgbClr val="FFC000"/>
            </a:solidFill>
          </a:ln>
        </p:spPr>
        <p:txBody>
          <a:bodyPr wrap="square" lIns="0" tIns="0" rIns="0" bIns="0" rtlCol="0"/>
          <a:lstStyle/>
          <a:p>
            <a:endParaRPr/>
          </a:p>
        </p:txBody>
      </p:sp>
      <p:sp>
        <p:nvSpPr>
          <p:cNvPr id="4" name="object 4"/>
          <p:cNvSpPr/>
          <p:nvPr/>
        </p:nvSpPr>
        <p:spPr>
          <a:xfrm>
            <a:off x="1815083" y="4957571"/>
            <a:ext cx="243840" cy="0"/>
          </a:xfrm>
          <a:custGeom>
            <a:avLst/>
            <a:gdLst/>
            <a:ahLst/>
            <a:cxnLst/>
            <a:rect l="l" t="t" r="r" b="b"/>
            <a:pathLst>
              <a:path w="243839">
                <a:moveTo>
                  <a:pt x="0" y="0"/>
                </a:moveTo>
                <a:lnTo>
                  <a:pt x="243840" y="0"/>
                </a:lnTo>
              </a:path>
            </a:pathLst>
          </a:custGeom>
          <a:ln w="21336">
            <a:solidFill>
              <a:srgbClr val="5B9BD4"/>
            </a:solidFill>
          </a:ln>
        </p:spPr>
        <p:txBody>
          <a:bodyPr wrap="square" lIns="0" tIns="0" rIns="0" bIns="0" rtlCol="0"/>
          <a:lstStyle/>
          <a:p>
            <a:endParaRPr/>
          </a:p>
        </p:txBody>
      </p:sp>
      <p:sp>
        <p:nvSpPr>
          <p:cNvPr id="5" name="object 5"/>
          <p:cNvSpPr/>
          <p:nvPr/>
        </p:nvSpPr>
        <p:spPr>
          <a:xfrm>
            <a:off x="3264408" y="1859279"/>
            <a:ext cx="6514338" cy="1052322"/>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418332" y="2013204"/>
            <a:ext cx="6209030" cy="746760"/>
          </a:xfrm>
          <a:custGeom>
            <a:avLst/>
            <a:gdLst/>
            <a:ahLst/>
            <a:cxnLst/>
            <a:rect l="l" t="t" r="r" b="b"/>
            <a:pathLst>
              <a:path w="6209030" h="746760">
                <a:moveTo>
                  <a:pt x="0" y="0"/>
                </a:moveTo>
                <a:lnTo>
                  <a:pt x="777239" y="280416"/>
                </a:lnTo>
                <a:lnTo>
                  <a:pt x="1551431" y="76200"/>
                </a:lnTo>
                <a:lnTo>
                  <a:pt x="2328671" y="374904"/>
                </a:lnTo>
                <a:lnTo>
                  <a:pt x="3105912" y="374904"/>
                </a:lnTo>
                <a:lnTo>
                  <a:pt x="3880103" y="746760"/>
                </a:lnTo>
                <a:lnTo>
                  <a:pt x="4657344" y="579120"/>
                </a:lnTo>
                <a:lnTo>
                  <a:pt x="5431536" y="652272"/>
                </a:lnTo>
                <a:lnTo>
                  <a:pt x="6208775" y="710184"/>
                </a:lnTo>
              </a:path>
            </a:pathLst>
          </a:custGeom>
          <a:ln w="21336">
            <a:solidFill>
              <a:srgbClr val="FFC000"/>
            </a:solidFill>
          </a:ln>
        </p:spPr>
        <p:txBody>
          <a:bodyPr wrap="square" lIns="0" tIns="0" rIns="0" bIns="0" rtlCol="0"/>
          <a:lstStyle/>
          <a:p>
            <a:endParaRPr/>
          </a:p>
        </p:txBody>
      </p:sp>
      <p:sp>
        <p:nvSpPr>
          <p:cNvPr id="7" name="object 7"/>
          <p:cNvSpPr/>
          <p:nvPr/>
        </p:nvSpPr>
        <p:spPr>
          <a:xfrm>
            <a:off x="3264408" y="4078236"/>
            <a:ext cx="6514338" cy="274307"/>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418332" y="4232147"/>
            <a:ext cx="6209030" cy="113030"/>
          </a:xfrm>
          <a:custGeom>
            <a:avLst/>
            <a:gdLst/>
            <a:ahLst/>
            <a:cxnLst/>
            <a:rect l="l" t="t" r="r" b="b"/>
            <a:pathLst>
              <a:path w="6209030" h="113029">
                <a:moveTo>
                  <a:pt x="0" y="0"/>
                </a:moveTo>
                <a:lnTo>
                  <a:pt x="777239" y="18287"/>
                </a:lnTo>
                <a:lnTo>
                  <a:pt x="1551431" y="0"/>
                </a:lnTo>
                <a:lnTo>
                  <a:pt x="2328671" y="112775"/>
                </a:lnTo>
                <a:lnTo>
                  <a:pt x="3105912" y="112775"/>
                </a:lnTo>
                <a:lnTo>
                  <a:pt x="3880103" y="112775"/>
                </a:lnTo>
                <a:lnTo>
                  <a:pt x="4657344" y="112775"/>
                </a:lnTo>
                <a:lnTo>
                  <a:pt x="5431536" y="112775"/>
                </a:lnTo>
                <a:lnTo>
                  <a:pt x="6208775" y="112775"/>
                </a:lnTo>
              </a:path>
            </a:pathLst>
          </a:custGeom>
          <a:ln w="21336">
            <a:solidFill>
              <a:srgbClr val="5B9BD4"/>
            </a:solidFill>
          </a:ln>
        </p:spPr>
        <p:txBody>
          <a:bodyPr wrap="square" lIns="0" tIns="0" rIns="0" bIns="0" rtlCol="0"/>
          <a:lstStyle/>
          <a:p>
            <a:endParaRPr/>
          </a:p>
        </p:txBody>
      </p:sp>
      <p:graphicFrame>
        <p:nvGraphicFramePr>
          <p:cNvPr id="9" name="object 9"/>
          <p:cNvGraphicFramePr>
            <a:graphicFrameLocks noGrp="1"/>
          </p:cNvGraphicFramePr>
          <p:nvPr/>
        </p:nvGraphicFramePr>
        <p:xfrm>
          <a:off x="1770888" y="1731264"/>
          <a:ext cx="8244204" cy="3358890"/>
        </p:xfrm>
        <a:graphic>
          <a:graphicData uri="http://schemas.openxmlformats.org/drawingml/2006/table">
            <a:tbl>
              <a:tblPr firstRow="1" bandRow="1">
                <a:tableStyleId>{2D5ABB26-0587-4C30-8999-92F81FD0307C}</a:tableStyleId>
              </a:tblPr>
              <a:tblGrid>
                <a:gridCol w="1256030">
                  <a:extLst>
                    <a:ext uri="{9D8B030D-6E8A-4147-A177-3AD203B41FA5}">
                      <a16:colId xmlns:a16="http://schemas.microsoft.com/office/drawing/2014/main" val="20000"/>
                    </a:ext>
                  </a:extLst>
                </a:gridCol>
                <a:gridCol w="774700">
                  <a:extLst>
                    <a:ext uri="{9D8B030D-6E8A-4147-A177-3AD203B41FA5}">
                      <a16:colId xmlns:a16="http://schemas.microsoft.com/office/drawing/2014/main" val="20001"/>
                    </a:ext>
                  </a:extLst>
                </a:gridCol>
                <a:gridCol w="777875">
                  <a:extLst>
                    <a:ext uri="{9D8B030D-6E8A-4147-A177-3AD203B41FA5}">
                      <a16:colId xmlns:a16="http://schemas.microsoft.com/office/drawing/2014/main" val="20002"/>
                    </a:ext>
                  </a:extLst>
                </a:gridCol>
                <a:gridCol w="777874">
                  <a:extLst>
                    <a:ext uri="{9D8B030D-6E8A-4147-A177-3AD203B41FA5}">
                      <a16:colId xmlns:a16="http://schemas.microsoft.com/office/drawing/2014/main" val="20003"/>
                    </a:ext>
                  </a:extLst>
                </a:gridCol>
                <a:gridCol w="774700">
                  <a:extLst>
                    <a:ext uri="{9D8B030D-6E8A-4147-A177-3AD203B41FA5}">
                      <a16:colId xmlns:a16="http://schemas.microsoft.com/office/drawing/2014/main" val="20004"/>
                    </a:ext>
                  </a:extLst>
                </a:gridCol>
                <a:gridCol w="777875">
                  <a:extLst>
                    <a:ext uri="{9D8B030D-6E8A-4147-A177-3AD203B41FA5}">
                      <a16:colId xmlns:a16="http://schemas.microsoft.com/office/drawing/2014/main" val="20005"/>
                    </a:ext>
                  </a:extLst>
                </a:gridCol>
                <a:gridCol w="774700">
                  <a:extLst>
                    <a:ext uri="{9D8B030D-6E8A-4147-A177-3AD203B41FA5}">
                      <a16:colId xmlns:a16="http://schemas.microsoft.com/office/drawing/2014/main" val="20006"/>
                    </a:ext>
                  </a:extLst>
                </a:gridCol>
                <a:gridCol w="777875">
                  <a:extLst>
                    <a:ext uri="{9D8B030D-6E8A-4147-A177-3AD203B41FA5}">
                      <a16:colId xmlns:a16="http://schemas.microsoft.com/office/drawing/2014/main" val="20007"/>
                    </a:ext>
                  </a:extLst>
                </a:gridCol>
                <a:gridCol w="777875">
                  <a:extLst>
                    <a:ext uri="{9D8B030D-6E8A-4147-A177-3AD203B41FA5}">
                      <a16:colId xmlns:a16="http://schemas.microsoft.com/office/drawing/2014/main" val="20008"/>
                    </a:ext>
                  </a:extLst>
                </a:gridCol>
                <a:gridCol w="774700">
                  <a:extLst>
                    <a:ext uri="{9D8B030D-6E8A-4147-A177-3AD203B41FA5}">
                      <a16:colId xmlns:a16="http://schemas.microsoft.com/office/drawing/2014/main" val="20009"/>
                    </a:ext>
                  </a:extLst>
                </a:gridCol>
              </a:tblGrid>
              <a:tr h="371856">
                <a:tc rowSpan="8">
                  <a:txBody>
                    <a:bodyPr/>
                    <a:lstStyle/>
                    <a:p>
                      <a:pPr>
                        <a:lnSpc>
                          <a:spcPct val="100000"/>
                        </a:lnSpc>
                      </a:pPr>
                      <a:endParaRPr sz="1400">
                        <a:latin typeface="Times New Roman"/>
                        <a:cs typeface="Times New Roman"/>
                      </a:endParaRPr>
                    </a:p>
                  </a:txBody>
                  <a:tcPr marL="0" marR="0" marT="0" marB="0">
                    <a:lnR w="9525">
                      <a:solidFill>
                        <a:srgbClr val="7E7E7E"/>
                      </a:solidFill>
                      <a:prstDash val="solid"/>
                    </a:lnR>
                    <a:lnB w="9525">
                      <a:solidFill>
                        <a:srgbClr val="7E7E7E"/>
                      </a:solidFill>
                      <a:prstDash val="solid"/>
                    </a:lnB>
                    <a:solidFill>
                      <a:srgbClr val="404040"/>
                    </a:solidFill>
                  </a:tcPr>
                </a:tc>
                <a:tc>
                  <a:txBody>
                    <a:bodyPr/>
                    <a:lstStyle/>
                    <a:p>
                      <a:pPr marL="2540" algn="ctr">
                        <a:lnSpc>
                          <a:spcPts val="1405"/>
                        </a:lnSpc>
                      </a:pPr>
                      <a:r>
                        <a:rPr sz="1200" spc="-10" dirty="0">
                          <a:solidFill>
                            <a:srgbClr val="BEBEBE"/>
                          </a:solidFill>
                          <a:latin typeface="Calibri"/>
                          <a:cs typeface="Calibri"/>
                        </a:rPr>
                        <a:t>125</a:t>
                      </a:r>
                      <a:endParaRPr sz="1200">
                        <a:latin typeface="Calibri"/>
                        <a:cs typeface="Calibri"/>
                      </a:endParaRPr>
                    </a:p>
                  </a:txBody>
                  <a:tcPr marL="0" marR="0" marT="0" marB="0">
                    <a:lnL w="9525" cap="flat" cmpd="sng" algn="ctr">
                      <a:solidFill>
                        <a:srgbClr val="7E7E7E"/>
                      </a:solidFill>
                      <a:prstDash val="solid"/>
                      <a:round/>
                      <a:headEnd type="none" w="med" len="med"/>
                      <a:tailEnd type="none" w="med" len="me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550"/>
                        </a:spcBef>
                      </a:pPr>
                      <a:r>
                        <a:rPr sz="1200" spc="-10" dirty="0">
                          <a:solidFill>
                            <a:srgbClr val="BEBEBE"/>
                          </a:solidFill>
                          <a:latin typeface="Calibri"/>
                          <a:cs typeface="Calibri"/>
                        </a:rPr>
                        <a:t>121</a:t>
                      </a:r>
                      <a:endParaRPr sz="1200">
                        <a:latin typeface="Calibri"/>
                        <a:cs typeface="Calibri"/>
                      </a:endParaRPr>
                    </a:p>
                  </a:txBody>
                  <a:tcPr marL="0" marR="0" marT="698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371855">
                <a:tc vMerge="1">
                  <a:txBody>
                    <a:bodyPr/>
                    <a:lstStyle/>
                    <a:p>
                      <a:endParaRPr/>
                    </a:p>
                  </a:txBody>
                  <a:tcPr marL="0" marR="0" marT="0" marB="0">
                    <a:lnR w="9525">
                      <a:solidFill>
                        <a:srgbClr val="7E7E7E"/>
                      </a:solidFill>
                      <a:prstDash val="solid"/>
                    </a:lnR>
                    <a:lnB w="9525">
                      <a:solidFill>
                        <a:srgbClr val="7E7E7E"/>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175" algn="ctr">
                        <a:lnSpc>
                          <a:spcPts val="675"/>
                        </a:lnSpc>
                      </a:pPr>
                      <a:r>
                        <a:rPr sz="1200" spc="-10" dirty="0">
                          <a:solidFill>
                            <a:srgbClr val="BEBEBE"/>
                          </a:solidFill>
                          <a:latin typeface="Calibri"/>
                          <a:cs typeface="Calibri"/>
                        </a:rPr>
                        <a:t>110</a:t>
                      </a:r>
                      <a:endParaRPr sz="12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ts val="1410"/>
                        </a:lnSpc>
                      </a:pPr>
                      <a:r>
                        <a:rPr sz="1200" spc="-10" dirty="0">
                          <a:solidFill>
                            <a:srgbClr val="BEBEBE"/>
                          </a:solidFill>
                          <a:latin typeface="Calibri"/>
                          <a:cs typeface="Calibri"/>
                        </a:rPr>
                        <a:t>105</a:t>
                      </a:r>
                      <a:endParaRPr sz="12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175" algn="ctr">
                        <a:lnSpc>
                          <a:spcPts val="1410"/>
                        </a:lnSpc>
                      </a:pPr>
                      <a:r>
                        <a:rPr sz="1200" spc="-10" dirty="0">
                          <a:solidFill>
                            <a:srgbClr val="BEBEBE"/>
                          </a:solidFill>
                          <a:latin typeface="Calibri"/>
                          <a:cs typeface="Calibri"/>
                        </a:rPr>
                        <a:t>105</a:t>
                      </a:r>
                      <a:endParaRPr sz="12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1350">
                        <a:latin typeface="Times New Roman"/>
                        <a:cs typeface="Times New Roman"/>
                      </a:endParaRPr>
                    </a:p>
                    <a:p>
                      <a:pPr marL="2540" algn="ctr">
                        <a:lnSpc>
                          <a:spcPts val="1240"/>
                        </a:lnSpc>
                      </a:pPr>
                      <a:r>
                        <a:rPr sz="1200" spc="-10" dirty="0">
                          <a:solidFill>
                            <a:srgbClr val="BEBEBE"/>
                          </a:solidFill>
                          <a:latin typeface="Calibri"/>
                          <a:cs typeface="Calibri"/>
                        </a:rPr>
                        <a:t>94</a:t>
                      </a:r>
                      <a:endParaRPr sz="120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371855">
                <a:tc vMerge="1">
                  <a:txBody>
                    <a:bodyPr/>
                    <a:lstStyle/>
                    <a:p>
                      <a:endParaRPr/>
                    </a:p>
                  </a:txBody>
                  <a:tcPr marL="0" marR="0" marT="0" marB="0">
                    <a:lnR w="9525">
                      <a:solidFill>
                        <a:srgbClr val="7E7E7E"/>
                      </a:solidFill>
                      <a:prstDash val="solid"/>
                    </a:lnR>
                    <a:lnB w="9525">
                      <a:solidFill>
                        <a:srgbClr val="7E7E7E"/>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ts val="1420"/>
                        </a:lnSpc>
                      </a:pPr>
                      <a:r>
                        <a:rPr sz="1200" spc="-10" dirty="0">
                          <a:solidFill>
                            <a:srgbClr val="BEBEBE"/>
                          </a:solidFill>
                          <a:latin typeface="Calibri"/>
                          <a:cs typeface="Calibri"/>
                        </a:rPr>
                        <a:t>85</a:t>
                      </a:r>
                      <a:endParaRPr sz="12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ts val="685"/>
                        </a:lnSpc>
                      </a:pPr>
                      <a:r>
                        <a:rPr sz="1200" spc="-10" dirty="0">
                          <a:solidFill>
                            <a:srgbClr val="BEBEBE"/>
                          </a:solidFill>
                          <a:latin typeface="Calibri"/>
                          <a:cs typeface="Calibri"/>
                        </a:rPr>
                        <a:t>90</a:t>
                      </a:r>
                      <a:endParaRPr sz="12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ts val="1125"/>
                        </a:lnSpc>
                      </a:pPr>
                      <a:r>
                        <a:rPr sz="1200" spc="-10" dirty="0">
                          <a:solidFill>
                            <a:srgbClr val="BEBEBE"/>
                          </a:solidFill>
                          <a:latin typeface="Calibri"/>
                          <a:cs typeface="Calibri"/>
                        </a:rPr>
                        <a:t>87</a:t>
                      </a:r>
                      <a:endParaRPr sz="12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374903">
                <a:tc vMerge="1">
                  <a:txBody>
                    <a:bodyPr/>
                    <a:lstStyle/>
                    <a:p>
                      <a:endParaRPr/>
                    </a:p>
                  </a:txBody>
                  <a:tcPr marL="0" marR="0" marT="0" marB="0">
                    <a:lnR w="9525">
                      <a:solidFill>
                        <a:srgbClr val="7E7E7E"/>
                      </a:solidFill>
                      <a:prstDash val="solid"/>
                    </a:lnR>
                    <a:lnB w="9525">
                      <a:solidFill>
                        <a:srgbClr val="7E7E7E"/>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371856">
                <a:tc vMerge="1">
                  <a:txBody>
                    <a:bodyPr/>
                    <a:lstStyle/>
                    <a:p>
                      <a:endParaRPr/>
                    </a:p>
                  </a:txBody>
                  <a:tcPr marL="0" marR="0" marT="0" marB="0">
                    <a:lnR w="9525">
                      <a:solidFill>
                        <a:srgbClr val="7E7E7E"/>
                      </a:solidFill>
                      <a:prstDash val="solid"/>
                    </a:lnR>
                    <a:lnB w="9525">
                      <a:solidFill>
                        <a:srgbClr val="7E7E7E"/>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extLst>
                  <a:ext uri="{0D108BD9-81ED-4DB2-BD59-A6C34878D82A}">
                    <a16:rowId xmlns:a16="http://schemas.microsoft.com/office/drawing/2014/main" val="10004"/>
                  </a:ext>
                </a:extLst>
              </a:tr>
              <a:tr h="371856">
                <a:tc vMerge="1">
                  <a:txBody>
                    <a:bodyPr/>
                    <a:lstStyle/>
                    <a:p>
                      <a:endParaRPr/>
                    </a:p>
                  </a:txBody>
                  <a:tcPr marL="0" marR="0" marT="0" marB="0">
                    <a:lnR w="9525">
                      <a:solidFill>
                        <a:srgbClr val="7E7E7E"/>
                      </a:solidFill>
                      <a:prstDash val="solid"/>
                    </a:lnR>
                    <a:lnB w="9525">
                      <a:solidFill>
                        <a:srgbClr val="7E7E7E"/>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404040"/>
                    </a:solidFill>
                  </a:tcPr>
                </a:tc>
                <a:extLst>
                  <a:ext uri="{0D108BD9-81ED-4DB2-BD59-A6C34878D82A}">
                    <a16:rowId xmlns:a16="http://schemas.microsoft.com/office/drawing/2014/main" val="10005"/>
                  </a:ext>
                </a:extLst>
              </a:tr>
              <a:tr h="374903">
                <a:tc vMerge="1">
                  <a:txBody>
                    <a:bodyPr/>
                    <a:lstStyle/>
                    <a:p>
                      <a:endParaRPr/>
                    </a:p>
                  </a:txBody>
                  <a:tcPr marL="0" marR="0" marT="0" marB="0">
                    <a:lnR w="9525">
                      <a:solidFill>
                        <a:srgbClr val="7E7E7E"/>
                      </a:solidFill>
                      <a:prstDash val="solid"/>
                    </a:lnR>
                    <a:lnB w="9525">
                      <a:solidFill>
                        <a:srgbClr val="7E7E7E"/>
                      </a:solidFill>
                      <a:prstDash val="solid"/>
                    </a:lnB>
                    <a:solidFill>
                      <a:srgbClr val="404040"/>
                    </a:solidFill>
                  </a:tcPr>
                </a:tc>
                <a:tc>
                  <a:txBody>
                    <a:bodyPr/>
                    <a:lstStyle/>
                    <a:p>
                      <a:pPr marL="3175" algn="ctr">
                        <a:lnSpc>
                          <a:spcPts val="1280"/>
                        </a:lnSpc>
                      </a:pPr>
                      <a:r>
                        <a:rPr sz="1200" dirty="0">
                          <a:solidFill>
                            <a:srgbClr val="BEBEBE"/>
                          </a:solidFill>
                          <a:latin typeface="Calibri"/>
                          <a:cs typeface="Calibri"/>
                        </a:rPr>
                        <a:t>6</a:t>
                      </a:r>
                      <a:endParaRPr sz="12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7E7E7E"/>
                      </a:solidFill>
                      <a:prstDash val="solid"/>
                    </a:lnB>
                  </a:tcPr>
                </a:tc>
                <a:tc>
                  <a:txBody>
                    <a:bodyPr/>
                    <a:lstStyle/>
                    <a:p>
                      <a:pPr marL="4445" algn="ctr">
                        <a:lnSpc>
                          <a:spcPts val="1430"/>
                        </a:lnSpc>
                      </a:pPr>
                      <a:r>
                        <a:rPr sz="1200" dirty="0">
                          <a:solidFill>
                            <a:srgbClr val="BEBEBE"/>
                          </a:solidFill>
                          <a:latin typeface="Calibri"/>
                          <a:cs typeface="Calibri"/>
                        </a:rPr>
                        <a:t>5</a:t>
                      </a:r>
                      <a:endParaRPr sz="12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7E7E7E"/>
                      </a:solidFill>
                      <a:prstDash val="solid"/>
                    </a:lnB>
                  </a:tcPr>
                </a:tc>
                <a:tc>
                  <a:txBody>
                    <a:bodyPr/>
                    <a:lstStyle/>
                    <a:p>
                      <a:pPr marL="2540" algn="ctr">
                        <a:lnSpc>
                          <a:spcPts val="1280"/>
                        </a:lnSpc>
                      </a:pPr>
                      <a:r>
                        <a:rPr sz="1200" dirty="0">
                          <a:solidFill>
                            <a:srgbClr val="BEBEBE"/>
                          </a:solidFill>
                          <a:latin typeface="Calibri"/>
                          <a:cs typeface="Calibri"/>
                        </a:rPr>
                        <a:t>6</a:t>
                      </a:r>
                      <a:endParaRPr sz="12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7E7E7E"/>
                      </a:solidFill>
                      <a:prstDash val="solid"/>
                    </a:lnB>
                  </a:tcPr>
                </a:tc>
                <a:tc>
                  <a:txBody>
                    <a:bodyPr/>
                    <a:lstStyle/>
                    <a:p>
                      <a:pPr marL="3175" algn="ctr">
                        <a:lnSpc>
                          <a:spcPct val="100000"/>
                        </a:lnSpc>
                        <a:spcBef>
                          <a:spcPts val="720"/>
                        </a:spcBef>
                      </a:pPr>
                      <a:r>
                        <a:rPr sz="1200" dirty="0">
                          <a:solidFill>
                            <a:srgbClr val="BEBEBE"/>
                          </a:solidFill>
                          <a:latin typeface="Calibri"/>
                          <a:cs typeface="Calibri"/>
                        </a:rPr>
                        <a:t>0</a:t>
                      </a:r>
                      <a:endParaRPr sz="1200">
                        <a:latin typeface="Calibri"/>
                        <a:cs typeface="Calibri"/>
                      </a:endParaRPr>
                    </a:p>
                  </a:txBody>
                  <a:tcPr marL="0" marR="0" marT="91440" marB="0">
                    <a:lnL w="9525">
                      <a:solidFill>
                        <a:srgbClr val="000000"/>
                      </a:solidFill>
                      <a:prstDash val="solid"/>
                    </a:lnL>
                    <a:lnR w="9525">
                      <a:solidFill>
                        <a:srgbClr val="000000"/>
                      </a:solidFill>
                      <a:prstDash val="solid"/>
                    </a:lnR>
                    <a:lnT w="9525">
                      <a:solidFill>
                        <a:srgbClr val="000000"/>
                      </a:solidFill>
                      <a:prstDash val="solid"/>
                    </a:lnT>
                    <a:lnB w="9525">
                      <a:solidFill>
                        <a:srgbClr val="7E7E7E"/>
                      </a:solidFill>
                      <a:prstDash val="solid"/>
                    </a:lnB>
                  </a:tcPr>
                </a:tc>
                <a:tc>
                  <a:txBody>
                    <a:bodyPr/>
                    <a:lstStyle/>
                    <a:p>
                      <a:pPr marL="4445" algn="ctr">
                        <a:lnSpc>
                          <a:spcPct val="100000"/>
                        </a:lnSpc>
                        <a:spcBef>
                          <a:spcPts val="720"/>
                        </a:spcBef>
                      </a:pPr>
                      <a:r>
                        <a:rPr sz="1200" dirty="0">
                          <a:solidFill>
                            <a:srgbClr val="BEBEBE"/>
                          </a:solidFill>
                          <a:latin typeface="Calibri"/>
                          <a:cs typeface="Calibri"/>
                        </a:rPr>
                        <a:t>0</a:t>
                      </a:r>
                      <a:endParaRPr sz="1200">
                        <a:latin typeface="Calibri"/>
                        <a:cs typeface="Calibri"/>
                      </a:endParaRPr>
                    </a:p>
                  </a:txBody>
                  <a:tcPr marL="0" marR="0" marT="91440" marB="0">
                    <a:lnL w="9525">
                      <a:solidFill>
                        <a:srgbClr val="000000"/>
                      </a:solidFill>
                      <a:prstDash val="solid"/>
                    </a:lnL>
                    <a:lnR w="9525">
                      <a:solidFill>
                        <a:srgbClr val="000000"/>
                      </a:solidFill>
                      <a:prstDash val="solid"/>
                    </a:lnR>
                    <a:lnT w="9525">
                      <a:solidFill>
                        <a:srgbClr val="000000"/>
                      </a:solidFill>
                      <a:prstDash val="solid"/>
                    </a:lnT>
                    <a:lnB w="9525">
                      <a:solidFill>
                        <a:srgbClr val="7E7E7E"/>
                      </a:solidFill>
                      <a:prstDash val="solid"/>
                    </a:lnB>
                  </a:tcPr>
                </a:tc>
                <a:tc>
                  <a:txBody>
                    <a:bodyPr/>
                    <a:lstStyle/>
                    <a:p>
                      <a:pPr marL="5080" algn="ctr">
                        <a:lnSpc>
                          <a:spcPct val="100000"/>
                        </a:lnSpc>
                        <a:spcBef>
                          <a:spcPts val="720"/>
                        </a:spcBef>
                      </a:pPr>
                      <a:r>
                        <a:rPr sz="1200" dirty="0">
                          <a:solidFill>
                            <a:srgbClr val="BEBEBE"/>
                          </a:solidFill>
                          <a:latin typeface="Calibri"/>
                          <a:cs typeface="Calibri"/>
                        </a:rPr>
                        <a:t>0</a:t>
                      </a:r>
                      <a:endParaRPr sz="1200">
                        <a:latin typeface="Calibri"/>
                        <a:cs typeface="Calibri"/>
                      </a:endParaRPr>
                    </a:p>
                  </a:txBody>
                  <a:tcPr marL="0" marR="0" marT="91440" marB="0">
                    <a:lnL w="9525">
                      <a:solidFill>
                        <a:srgbClr val="000000"/>
                      </a:solidFill>
                      <a:prstDash val="solid"/>
                    </a:lnL>
                    <a:lnR w="9525">
                      <a:solidFill>
                        <a:srgbClr val="000000"/>
                      </a:solidFill>
                      <a:prstDash val="solid"/>
                    </a:lnR>
                    <a:lnT w="9525">
                      <a:solidFill>
                        <a:srgbClr val="000000"/>
                      </a:solidFill>
                      <a:prstDash val="solid"/>
                    </a:lnT>
                    <a:lnB w="9525">
                      <a:solidFill>
                        <a:srgbClr val="7E7E7E"/>
                      </a:solidFill>
                      <a:prstDash val="solid"/>
                    </a:lnB>
                  </a:tcPr>
                </a:tc>
                <a:tc>
                  <a:txBody>
                    <a:bodyPr/>
                    <a:lstStyle/>
                    <a:p>
                      <a:pPr marL="6350" algn="ctr">
                        <a:lnSpc>
                          <a:spcPct val="100000"/>
                        </a:lnSpc>
                        <a:spcBef>
                          <a:spcPts val="720"/>
                        </a:spcBef>
                      </a:pPr>
                      <a:r>
                        <a:rPr sz="1200" dirty="0">
                          <a:solidFill>
                            <a:srgbClr val="BEBEBE"/>
                          </a:solidFill>
                          <a:latin typeface="Calibri"/>
                          <a:cs typeface="Calibri"/>
                        </a:rPr>
                        <a:t>0</a:t>
                      </a:r>
                      <a:endParaRPr sz="1200">
                        <a:latin typeface="Calibri"/>
                        <a:cs typeface="Calibri"/>
                      </a:endParaRPr>
                    </a:p>
                  </a:txBody>
                  <a:tcPr marL="0" marR="0" marT="91440" marB="0">
                    <a:lnL w="9525">
                      <a:solidFill>
                        <a:srgbClr val="000000"/>
                      </a:solidFill>
                      <a:prstDash val="solid"/>
                    </a:lnL>
                    <a:lnR w="9525">
                      <a:solidFill>
                        <a:srgbClr val="000000"/>
                      </a:solidFill>
                      <a:prstDash val="solid"/>
                    </a:lnR>
                    <a:lnT w="9525">
                      <a:solidFill>
                        <a:srgbClr val="000000"/>
                      </a:solidFill>
                      <a:prstDash val="solid"/>
                    </a:lnT>
                    <a:lnB w="9525">
                      <a:solidFill>
                        <a:srgbClr val="7E7E7E"/>
                      </a:solidFill>
                      <a:prstDash val="solid"/>
                    </a:lnB>
                  </a:tcPr>
                </a:tc>
                <a:tc>
                  <a:txBody>
                    <a:bodyPr/>
                    <a:lstStyle/>
                    <a:p>
                      <a:pPr marL="3810" algn="ctr">
                        <a:lnSpc>
                          <a:spcPct val="100000"/>
                        </a:lnSpc>
                        <a:spcBef>
                          <a:spcPts val="720"/>
                        </a:spcBef>
                      </a:pPr>
                      <a:r>
                        <a:rPr sz="1200" dirty="0">
                          <a:solidFill>
                            <a:srgbClr val="BEBEBE"/>
                          </a:solidFill>
                          <a:latin typeface="Calibri"/>
                          <a:cs typeface="Calibri"/>
                        </a:rPr>
                        <a:t>0</a:t>
                      </a:r>
                      <a:endParaRPr sz="1200">
                        <a:latin typeface="Calibri"/>
                        <a:cs typeface="Calibri"/>
                      </a:endParaRPr>
                    </a:p>
                  </a:txBody>
                  <a:tcPr marL="0" marR="0" marT="91440" marB="0">
                    <a:lnL w="9525">
                      <a:solidFill>
                        <a:srgbClr val="000000"/>
                      </a:solidFill>
                      <a:prstDash val="solid"/>
                    </a:lnL>
                    <a:lnR w="9525">
                      <a:solidFill>
                        <a:srgbClr val="000000"/>
                      </a:solidFill>
                      <a:prstDash val="solid"/>
                    </a:lnR>
                    <a:lnT w="9525">
                      <a:solidFill>
                        <a:srgbClr val="000000"/>
                      </a:solidFill>
                      <a:prstDash val="solid"/>
                    </a:lnT>
                    <a:lnB w="9525">
                      <a:solidFill>
                        <a:srgbClr val="7E7E7E"/>
                      </a:solidFill>
                      <a:prstDash val="solid"/>
                    </a:lnB>
                  </a:tcPr>
                </a:tc>
                <a:tc>
                  <a:txBody>
                    <a:bodyPr/>
                    <a:lstStyle/>
                    <a:p>
                      <a:pPr marL="5080" algn="ctr">
                        <a:lnSpc>
                          <a:spcPct val="100000"/>
                        </a:lnSpc>
                        <a:spcBef>
                          <a:spcPts val="720"/>
                        </a:spcBef>
                      </a:pPr>
                      <a:r>
                        <a:rPr sz="1200" dirty="0">
                          <a:solidFill>
                            <a:srgbClr val="BEBEBE"/>
                          </a:solidFill>
                          <a:latin typeface="Calibri"/>
                          <a:cs typeface="Calibri"/>
                        </a:rPr>
                        <a:t>0</a:t>
                      </a:r>
                      <a:endParaRPr sz="1200">
                        <a:latin typeface="Calibri"/>
                        <a:cs typeface="Calibri"/>
                      </a:endParaRPr>
                    </a:p>
                  </a:txBody>
                  <a:tcPr marL="0" marR="0" marT="91440" marB="0">
                    <a:lnL w="9525">
                      <a:solidFill>
                        <a:srgbClr val="000000"/>
                      </a:solidFill>
                      <a:prstDash val="solid"/>
                    </a:lnL>
                    <a:lnR w="9525">
                      <a:solidFill>
                        <a:srgbClr val="000000"/>
                      </a:solidFill>
                      <a:prstDash val="solid"/>
                    </a:lnR>
                    <a:lnT w="9525">
                      <a:solidFill>
                        <a:srgbClr val="000000"/>
                      </a:solidFill>
                      <a:prstDash val="solid"/>
                    </a:lnT>
                    <a:lnB w="9525">
                      <a:solidFill>
                        <a:srgbClr val="7E7E7E"/>
                      </a:solidFill>
                      <a:prstDash val="solid"/>
                    </a:lnB>
                  </a:tcPr>
                </a:tc>
                <a:extLst>
                  <a:ext uri="{0D108BD9-81ED-4DB2-BD59-A6C34878D82A}">
                    <a16:rowId xmlns:a16="http://schemas.microsoft.com/office/drawing/2014/main" val="10006"/>
                  </a:ext>
                </a:extLst>
              </a:tr>
              <a:tr h="252983">
                <a:tc vMerge="1">
                  <a:txBody>
                    <a:bodyPr/>
                    <a:lstStyle/>
                    <a:p>
                      <a:endParaRPr/>
                    </a:p>
                  </a:txBody>
                  <a:tcPr marL="0" marR="0" marT="0" marB="0">
                    <a:lnR w="9525">
                      <a:solidFill>
                        <a:srgbClr val="7E7E7E"/>
                      </a:solidFill>
                      <a:prstDash val="solid"/>
                    </a:lnR>
                    <a:lnB w="9525">
                      <a:solidFill>
                        <a:srgbClr val="7E7E7E"/>
                      </a:solidFill>
                      <a:prstDash val="solid"/>
                    </a:lnB>
                    <a:solidFill>
                      <a:srgbClr val="404040"/>
                    </a:solidFill>
                  </a:tcPr>
                </a:tc>
                <a:tc>
                  <a:txBody>
                    <a:bodyPr/>
                    <a:lstStyle/>
                    <a:p>
                      <a:pPr marL="1270" algn="ctr">
                        <a:lnSpc>
                          <a:spcPct val="100000"/>
                        </a:lnSpc>
                        <a:spcBef>
                          <a:spcPts val="80"/>
                        </a:spcBef>
                      </a:pPr>
                      <a:r>
                        <a:rPr sz="1200" spc="-10" dirty="0">
                          <a:solidFill>
                            <a:srgbClr val="BEBEBE"/>
                          </a:solidFill>
                          <a:latin typeface="Calibri"/>
                          <a:cs typeface="Calibri"/>
                        </a:rPr>
                        <a:t>2010</a:t>
                      </a:r>
                      <a:r>
                        <a:rPr sz="1200" dirty="0">
                          <a:solidFill>
                            <a:srgbClr val="BEBEBE"/>
                          </a:solidFill>
                          <a:latin typeface="等线"/>
                          <a:cs typeface="等线"/>
                        </a:rPr>
                        <a:t>年</a:t>
                      </a:r>
                      <a:endParaRPr sz="1200">
                        <a:latin typeface="等线"/>
                        <a:cs typeface="等线"/>
                      </a:endParaRPr>
                    </a:p>
                  </a:txBody>
                  <a:tcPr marL="0" marR="0" marT="1016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2540" algn="ctr">
                        <a:lnSpc>
                          <a:spcPct val="100000"/>
                        </a:lnSpc>
                        <a:spcBef>
                          <a:spcPts val="80"/>
                        </a:spcBef>
                      </a:pPr>
                      <a:r>
                        <a:rPr sz="1200" spc="-10" dirty="0">
                          <a:solidFill>
                            <a:srgbClr val="BEBEBE"/>
                          </a:solidFill>
                          <a:latin typeface="Calibri"/>
                          <a:cs typeface="Calibri"/>
                        </a:rPr>
                        <a:t>2011</a:t>
                      </a:r>
                      <a:r>
                        <a:rPr sz="1200" dirty="0">
                          <a:solidFill>
                            <a:srgbClr val="BEBEBE"/>
                          </a:solidFill>
                          <a:latin typeface="等线"/>
                          <a:cs typeface="等线"/>
                        </a:rPr>
                        <a:t>年</a:t>
                      </a:r>
                      <a:endParaRPr sz="1200">
                        <a:latin typeface="等线"/>
                        <a:cs typeface="等线"/>
                      </a:endParaRPr>
                    </a:p>
                  </a:txBody>
                  <a:tcPr marL="0" marR="0" marT="1016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algn="ctr">
                        <a:lnSpc>
                          <a:spcPct val="100000"/>
                        </a:lnSpc>
                        <a:spcBef>
                          <a:spcPts val="80"/>
                        </a:spcBef>
                      </a:pPr>
                      <a:r>
                        <a:rPr sz="1200" spc="-15" dirty="0">
                          <a:solidFill>
                            <a:srgbClr val="BEBEBE"/>
                          </a:solidFill>
                          <a:latin typeface="Calibri"/>
                          <a:cs typeface="Calibri"/>
                        </a:rPr>
                        <a:t>2012</a:t>
                      </a:r>
                      <a:r>
                        <a:rPr sz="1200" dirty="0">
                          <a:solidFill>
                            <a:srgbClr val="BEBEBE"/>
                          </a:solidFill>
                          <a:latin typeface="等线"/>
                          <a:cs typeface="等线"/>
                        </a:rPr>
                        <a:t>年</a:t>
                      </a:r>
                      <a:endParaRPr sz="1200">
                        <a:latin typeface="等线"/>
                        <a:cs typeface="等线"/>
                      </a:endParaRPr>
                    </a:p>
                  </a:txBody>
                  <a:tcPr marL="0" marR="0" marT="1016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1270" algn="ctr">
                        <a:lnSpc>
                          <a:spcPct val="100000"/>
                        </a:lnSpc>
                        <a:spcBef>
                          <a:spcPts val="80"/>
                        </a:spcBef>
                      </a:pPr>
                      <a:r>
                        <a:rPr sz="1200" spc="-10" dirty="0">
                          <a:solidFill>
                            <a:srgbClr val="BEBEBE"/>
                          </a:solidFill>
                          <a:latin typeface="Calibri"/>
                          <a:cs typeface="Calibri"/>
                        </a:rPr>
                        <a:t>2013</a:t>
                      </a:r>
                      <a:r>
                        <a:rPr sz="1200" dirty="0">
                          <a:solidFill>
                            <a:srgbClr val="BEBEBE"/>
                          </a:solidFill>
                          <a:latin typeface="等线"/>
                          <a:cs typeface="等线"/>
                        </a:rPr>
                        <a:t>年</a:t>
                      </a:r>
                      <a:endParaRPr sz="1200">
                        <a:latin typeface="等线"/>
                        <a:cs typeface="等线"/>
                      </a:endParaRPr>
                    </a:p>
                  </a:txBody>
                  <a:tcPr marL="0" marR="0" marT="1016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2540" algn="ctr">
                        <a:lnSpc>
                          <a:spcPct val="100000"/>
                        </a:lnSpc>
                        <a:spcBef>
                          <a:spcPts val="80"/>
                        </a:spcBef>
                      </a:pPr>
                      <a:r>
                        <a:rPr sz="1200" spc="-10" dirty="0">
                          <a:solidFill>
                            <a:srgbClr val="BEBEBE"/>
                          </a:solidFill>
                          <a:latin typeface="Calibri"/>
                          <a:cs typeface="Calibri"/>
                        </a:rPr>
                        <a:t>2014</a:t>
                      </a:r>
                      <a:r>
                        <a:rPr sz="1200" dirty="0">
                          <a:solidFill>
                            <a:srgbClr val="BEBEBE"/>
                          </a:solidFill>
                          <a:latin typeface="等线"/>
                          <a:cs typeface="等线"/>
                        </a:rPr>
                        <a:t>年</a:t>
                      </a:r>
                      <a:endParaRPr sz="1200">
                        <a:latin typeface="等线"/>
                        <a:cs typeface="等线"/>
                      </a:endParaRPr>
                    </a:p>
                  </a:txBody>
                  <a:tcPr marL="0" marR="0" marT="1016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2540" algn="ctr">
                        <a:lnSpc>
                          <a:spcPct val="100000"/>
                        </a:lnSpc>
                        <a:spcBef>
                          <a:spcPts val="80"/>
                        </a:spcBef>
                      </a:pPr>
                      <a:r>
                        <a:rPr sz="1200" spc="-10" dirty="0">
                          <a:solidFill>
                            <a:srgbClr val="BEBEBE"/>
                          </a:solidFill>
                          <a:latin typeface="Calibri"/>
                          <a:cs typeface="Calibri"/>
                        </a:rPr>
                        <a:t>2015</a:t>
                      </a:r>
                      <a:r>
                        <a:rPr sz="1200" dirty="0">
                          <a:solidFill>
                            <a:srgbClr val="BEBEBE"/>
                          </a:solidFill>
                          <a:latin typeface="等线"/>
                          <a:cs typeface="等线"/>
                        </a:rPr>
                        <a:t>年</a:t>
                      </a:r>
                      <a:endParaRPr sz="1200">
                        <a:latin typeface="等线"/>
                        <a:cs typeface="等线"/>
                      </a:endParaRPr>
                    </a:p>
                  </a:txBody>
                  <a:tcPr marL="0" marR="0" marT="1016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3810" algn="ctr">
                        <a:lnSpc>
                          <a:spcPct val="100000"/>
                        </a:lnSpc>
                        <a:spcBef>
                          <a:spcPts val="80"/>
                        </a:spcBef>
                      </a:pPr>
                      <a:r>
                        <a:rPr sz="1200" spc="-10" dirty="0">
                          <a:solidFill>
                            <a:srgbClr val="BEBEBE"/>
                          </a:solidFill>
                          <a:latin typeface="Calibri"/>
                          <a:cs typeface="Calibri"/>
                        </a:rPr>
                        <a:t>2016</a:t>
                      </a:r>
                      <a:r>
                        <a:rPr sz="1200" dirty="0">
                          <a:solidFill>
                            <a:srgbClr val="BEBEBE"/>
                          </a:solidFill>
                          <a:latin typeface="等线"/>
                          <a:cs typeface="等线"/>
                        </a:rPr>
                        <a:t>年</a:t>
                      </a:r>
                      <a:endParaRPr sz="1200">
                        <a:latin typeface="等线"/>
                        <a:cs typeface="等线"/>
                      </a:endParaRPr>
                    </a:p>
                  </a:txBody>
                  <a:tcPr marL="0" marR="0" marT="1016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1905" algn="ctr">
                        <a:lnSpc>
                          <a:spcPct val="100000"/>
                        </a:lnSpc>
                        <a:spcBef>
                          <a:spcPts val="80"/>
                        </a:spcBef>
                      </a:pPr>
                      <a:r>
                        <a:rPr sz="1200" spc="-10" dirty="0">
                          <a:solidFill>
                            <a:srgbClr val="BEBEBE"/>
                          </a:solidFill>
                          <a:latin typeface="Calibri"/>
                          <a:cs typeface="Calibri"/>
                        </a:rPr>
                        <a:t>2017</a:t>
                      </a:r>
                      <a:r>
                        <a:rPr sz="1200" dirty="0">
                          <a:solidFill>
                            <a:srgbClr val="BEBEBE"/>
                          </a:solidFill>
                          <a:latin typeface="等线"/>
                          <a:cs typeface="等线"/>
                        </a:rPr>
                        <a:t>年</a:t>
                      </a:r>
                      <a:endParaRPr sz="1200">
                        <a:latin typeface="等线"/>
                        <a:cs typeface="等线"/>
                      </a:endParaRPr>
                    </a:p>
                  </a:txBody>
                  <a:tcPr marL="0" marR="0" marT="1016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2540" algn="ctr">
                        <a:lnSpc>
                          <a:spcPct val="100000"/>
                        </a:lnSpc>
                        <a:spcBef>
                          <a:spcPts val="80"/>
                        </a:spcBef>
                      </a:pPr>
                      <a:r>
                        <a:rPr sz="1200" spc="-10" dirty="0">
                          <a:solidFill>
                            <a:srgbClr val="BEBEBE"/>
                          </a:solidFill>
                          <a:latin typeface="Calibri"/>
                          <a:cs typeface="Calibri"/>
                        </a:rPr>
                        <a:t>2018</a:t>
                      </a:r>
                      <a:r>
                        <a:rPr sz="1200" dirty="0">
                          <a:solidFill>
                            <a:srgbClr val="BEBEBE"/>
                          </a:solidFill>
                          <a:latin typeface="等线"/>
                          <a:cs typeface="等线"/>
                        </a:rPr>
                        <a:t>年</a:t>
                      </a:r>
                      <a:endParaRPr sz="1200">
                        <a:latin typeface="等线"/>
                        <a:cs typeface="等线"/>
                      </a:endParaRPr>
                    </a:p>
                  </a:txBody>
                  <a:tcPr marL="0" marR="0" marT="1016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extLst>
                  <a:ext uri="{0D108BD9-81ED-4DB2-BD59-A6C34878D82A}">
                    <a16:rowId xmlns:a16="http://schemas.microsoft.com/office/drawing/2014/main" val="10007"/>
                  </a:ext>
                </a:extLst>
              </a:tr>
              <a:tr h="249936">
                <a:tc>
                  <a:txBody>
                    <a:bodyPr/>
                    <a:lstStyle/>
                    <a:p>
                      <a:pPr marR="24765" algn="r">
                        <a:lnSpc>
                          <a:spcPct val="100000"/>
                        </a:lnSpc>
                        <a:spcBef>
                          <a:spcPts val="40"/>
                        </a:spcBef>
                      </a:pPr>
                      <a:r>
                        <a:rPr sz="1200" dirty="0">
                          <a:solidFill>
                            <a:srgbClr val="BEBEBE"/>
                          </a:solidFill>
                          <a:latin typeface="等线"/>
                          <a:cs typeface="等线"/>
                        </a:rPr>
                        <a:t>全国死亡人数</a:t>
                      </a:r>
                      <a:endParaRPr sz="1200">
                        <a:latin typeface="等线"/>
                        <a:cs typeface="等线"/>
                      </a:endParaRPr>
                    </a:p>
                  </a:txBody>
                  <a:tcPr marL="0" marR="0" marT="508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3810" algn="ctr">
                        <a:lnSpc>
                          <a:spcPct val="100000"/>
                        </a:lnSpc>
                        <a:spcBef>
                          <a:spcPts val="125"/>
                        </a:spcBef>
                      </a:pPr>
                      <a:r>
                        <a:rPr sz="1200" dirty="0">
                          <a:solidFill>
                            <a:srgbClr val="BEBEBE"/>
                          </a:solidFill>
                          <a:latin typeface="Calibri"/>
                          <a:cs typeface="Calibri"/>
                        </a:rPr>
                        <a:t>125</a:t>
                      </a:r>
                      <a:endParaRPr sz="1200">
                        <a:latin typeface="Calibri"/>
                        <a:cs typeface="Calibri"/>
                      </a:endParaRPr>
                    </a:p>
                  </a:txBody>
                  <a:tcPr marL="0" marR="0" marT="15875"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5080" algn="ctr">
                        <a:lnSpc>
                          <a:spcPct val="100000"/>
                        </a:lnSpc>
                        <a:spcBef>
                          <a:spcPts val="125"/>
                        </a:spcBef>
                      </a:pPr>
                      <a:r>
                        <a:rPr sz="1200" dirty="0">
                          <a:solidFill>
                            <a:srgbClr val="BEBEBE"/>
                          </a:solidFill>
                          <a:latin typeface="Calibri"/>
                          <a:cs typeface="Calibri"/>
                        </a:rPr>
                        <a:t>110</a:t>
                      </a:r>
                      <a:endParaRPr sz="1200">
                        <a:latin typeface="Calibri"/>
                        <a:cs typeface="Calibri"/>
                      </a:endParaRPr>
                    </a:p>
                  </a:txBody>
                  <a:tcPr marL="0" marR="0" marT="15875"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2540" algn="ctr">
                        <a:lnSpc>
                          <a:spcPct val="100000"/>
                        </a:lnSpc>
                        <a:spcBef>
                          <a:spcPts val="125"/>
                        </a:spcBef>
                      </a:pPr>
                      <a:r>
                        <a:rPr sz="1200" dirty="0">
                          <a:solidFill>
                            <a:srgbClr val="BEBEBE"/>
                          </a:solidFill>
                          <a:latin typeface="Calibri"/>
                          <a:cs typeface="Calibri"/>
                        </a:rPr>
                        <a:t>121</a:t>
                      </a:r>
                      <a:endParaRPr sz="1200">
                        <a:latin typeface="Calibri"/>
                        <a:cs typeface="Calibri"/>
                      </a:endParaRPr>
                    </a:p>
                  </a:txBody>
                  <a:tcPr marL="0" marR="0" marT="15875"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3810" algn="ctr">
                        <a:lnSpc>
                          <a:spcPct val="100000"/>
                        </a:lnSpc>
                        <a:spcBef>
                          <a:spcPts val="125"/>
                        </a:spcBef>
                      </a:pPr>
                      <a:r>
                        <a:rPr sz="1200" dirty="0">
                          <a:solidFill>
                            <a:srgbClr val="BEBEBE"/>
                          </a:solidFill>
                          <a:latin typeface="Calibri"/>
                          <a:cs typeface="Calibri"/>
                        </a:rPr>
                        <a:t>105</a:t>
                      </a:r>
                      <a:endParaRPr sz="1200">
                        <a:latin typeface="Calibri"/>
                        <a:cs typeface="Calibri"/>
                      </a:endParaRPr>
                    </a:p>
                  </a:txBody>
                  <a:tcPr marL="0" marR="0" marT="15875"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4445" algn="ctr">
                        <a:lnSpc>
                          <a:spcPct val="100000"/>
                        </a:lnSpc>
                        <a:spcBef>
                          <a:spcPts val="125"/>
                        </a:spcBef>
                      </a:pPr>
                      <a:r>
                        <a:rPr sz="1200" dirty="0">
                          <a:solidFill>
                            <a:srgbClr val="BEBEBE"/>
                          </a:solidFill>
                          <a:latin typeface="Calibri"/>
                          <a:cs typeface="Calibri"/>
                        </a:rPr>
                        <a:t>105</a:t>
                      </a:r>
                      <a:endParaRPr sz="1200">
                        <a:latin typeface="Calibri"/>
                        <a:cs typeface="Calibri"/>
                      </a:endParaRPr>
                    </a:p>
                  </a:txBody>
                  <a:tcPr marL="0" marR="0" marT="15875"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1905" algn="ctr">
                        <a:lnSpc>
                          <a:spcPct val="100000"/>
                        </a:lnSpc>
                        <a:spcBef>
                          <a:spcPts val="125"/>
                        </a:spcBef>
                      </a:pPr>
                      <a:r>
                        <a:rPr sz="1200" spc="-10" dirty="0">
                          <a:solidFill>
                            <a:srgbClr val="BEBEBE"/>
                          </a:solidFill>
                          <a:latin typeface="Calibri"/>
                          <a:cs typeface="Calibri"/>
                        </a:rPr>
                        <a:t>85</a:t>
                      </a:r>
                      <a:endParaRPr sz="1200">
                        <a:latin typeface="Calibri"/>
                        <a:cs typeface="Calibri"/>
                      </a:endParaRPr>
                    </a:p>
                  </a:txBody>
                  <a:tcPr marL="0" marR="0" marT="15875"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3175" algn="ctr">
                        <a:lnSpc>
                          <a:spcPct val="100000"/>
                        </a:lnSpc>
                        <a:spcBef>
                          <a:spcPts val="125"/>
                        </a:spcBef>
                      </a:pPr>
                      <a:r>
                        <a:rPr sz="1200" spc="-10" dirty="0">
                          <a:solidFill>
                            <a:srgbClr val="BEBEBE"/>
                          </a:solidFill>
                          <a:latin typeface="Calibri"/>
                          <a:cs typeface="Calibri"/>
                        </a:rPr>
                        <a:t>94</a:t>
                      </a:r>
                      <a:endParaRPr sz="1200">
                        <a:latin typeface="Calibri"/>
                        <a:cs typeface="Calibri"/>
                      </a:endParaRPr>
                    </a:p>
                  </a:txBody>
                  <a:tcPr marL="0" marR="0" marT="15875"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635" algn="ctr">
                        <a:lnSpc>
                          <a:spcPct val="100000"/>
                        </a:lnSpc>
                        <a:spcBef>
                          <a:spcPts val="125"/>
                        </a:spcBef>
                      </a:pPr>
                      <a:r>
                        <a:rPr sz="1200" spc="-10" dirty="0">
                          <a:solidFill>
                            <a:srgbClr val="BEBEBE"/>
                          </a:solidFill>
                          <a:latin typeface="Calibri"/>
                          <a:cs typeface="Calibri"/>
                        </a:rPr>
                        <a:t>90</a:t>
                      </a:r>
                      <a:endParaRPr sz="1200">
                        <a:latin typeface="Calibri"/>
                        <a:cs typeface="Calibri"/>
                      </a:endParaRPr>
                    </a:p>
                  </a:txBody>
                  <a:tcPr marL="0" marR="0" marT="15875"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1905" algn="ctr">
                        <a:lnSpc>
                          <a:spcPct val="100000"/>
                        </a:lnSpc>
                        <a:spcBef>
                          <a:spcPts val="125"/>
                        </a:spcBef>
                      </a:pPr>
                      <a:r>
                        <a:rPr sz="1200" spc="-10" dirty="0">
                          <a:solidFill>
                            <a:srgbClr val="BEBEBE"/>
                          </a:solidFill>
                          <a:latin typeface="Calibri"/>
                          <a:cs typeface="Calibri"/>
                        </a:rPr>
                        <a:t>87</a:t>
                      </a:r>
                      <a:endParaRPr sz="1200">
                        <a:latin typeface="Calibri"/>
                        <a:cs typeface="Calibri"/>
                      </a:endParaRPr>
                    </a:p>
                  </a:txBody>
                  <a:tcPr marL="0" marR="0" marT="15875"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extLst>
                  <a:ext uri="{0D108BD9-81ED-4DB2-BD59-A6C34878D82A}">
                    <a16:rowId xmlns:a16="http://schemas.microsoft.com/office/drawing/2014/main" val="10008"/>
                  </a:ext>
                </a:extLst>
              </a:tr>
              <a:tr h="246887">
                <a:tc>
                  <a:txBody>
                    <a:bodyPr/>
                    <a:lstStyle/>
                    <a:p>
                      <a:pPr marR="24765" algn="r">
                        <a:lnSpc>
                          <a:spcPct val="100000"/>
                        </a:lnSpc>
                        <a:spcBef>
                          <a:spcPts val="35"/>
                        </a:spcBef>
                      </a:pPr>
                      <a:r>
                        <a:rPr sz="1200" dirty="0">
                          <a:solidFill>
                            <a:srgbClr val="BEBEBE"/>
                          </a:solidFill>
                          <a:latin typeface="等线"/>
                          <a:cs typeface="等线"/>
                        </a:rPr>
                        <a:t>浙江死亡人数</a:t>
                      </a:r>
                      <a:endParaRPr sz="1200">
                        <a:latin typeface="等线"/>
                        <a:cs typeface="等线"/>
                      </a:endParaRPr>
                    </a:p>
                  </a:txBody>
                  <a:tcPr marL="0" marR="0" marT="4445"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2540" algn="ctr">
                        <a:lnSpc>
                          <a:spcPct val="100000"/>
                        </a:lnSpc>
                        <a:spcBef>
                          <a:spcPts val="114"/>
                        </a:spcBef>
                      </a:pPr>
                      <a:r>
                        <a:rPr sz="1200" dirty="0">
                          <a:solidFill>
                            <a:srgbClr val="BEBEBE"/>
                          </a:solidFill>
                          <a:latin typeface="Calibri"/>
                          <a:cs typeface="Calibri"/>
                        </a:rPr>
                        <a:t>6</a:t>
                      </a:r>
                      <a:endParaRPr sz="1200">
                        <a:latin typeface="Calibri"/>
                        <a:cs typeface="Calibri"/>
                      </a:endParaRPr>
                    </a:p>
                  </a:txBody>
                  <a:tcPr marL="0" marR="0" marT="14604"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3175" algn="ctr">
                        <a:lnSpc>
                          <a:spcPct val="100000"/>
                        </a:lnSpc>
                        <a:spcBef>
                          <a:spcPts val="114"/>
                        </a:spcBef>
                      </a:pPr>
                      <a:r>
                        <a:rPr sz="1200" dirty="0">
                          <a:solidFill>
                            <a:srgbClr val="BEBEBE"/>
                          </a:solidFill>
                          <a:latin typeface="Calibri"/>
                          <a:cs typeface="Calibri"/>
                        </a:rPr>
                        <a:t>5</a:t>
                      </a:r>
                      <a:endParaRPr sz="1200">
                        <a:latin typeface="Calibri"/>
                        <a:cs typeface="Calibri"/>
                      </a:endParaRPr>
                    </a:p>
                  </a:txBody>
                  <a:tcPr marL="0" marR="0" marT="14604"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1270" algn="ctr">
                        <a:lnSpc>
                          <a:spcPct val="100000"/>
                        </a:lnSpc>
                        <a:spcBef>
                          <a:spcPts val="114"/>
                        </a:spcBef>
                      </a:pPr>
                      <a:r>
                        <a:rPr sz="1200" dirty="0">
                          <a:solidFill>
                            <a:srgbClr val="BEBEBE"/>
                          </a:solidFill>
                          <a:latin typeface="Calibri"/>
                          <a:cs typeface="Calibri"/>
                        </a:rPr>
                        <a:t>6</a:t>
                      </a:r>
                      <a:endParaRPr sz="1200">
                        <a:latin typeface="Calibri"/>
                        <a:cs typeface="Calibri"/>
                      </a:endParaRPr>
                    </a:p>
                  </a:txBody>
                  <a:tcPr marL="0" marR="0" marT="14604"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1905" algn="ctr">
                        <a:lnSpc>
                          <a:spcPct val="100000"/>
                        </a:lnSpc>
                        <a:spcBef>
                          <a:spcPts val="114"/>
                        </a:spcBef>
                      </a:pPr>
                      <a:r>
                        <a:rPr sz="1200" dirty="0">
                          <a:solidFill>
                            <a:srgbClr val="BEBEBE"/>
                          </a:solidFill>
                          <a:latin typeface="Calibri"/>
                          <a:cs typeface="Calibri"/>
                        </a:rPr>
                        <a:t>0</a:t>
                      </a:r>
                      <a:endParaRPr sz="1200">
                        <a:latin typeface="Calibri"/>
                        <a:cs typeface="Calibri"/>
                      </a:endParaRPr>
                    </a:p>
                  </a:txBody>
                  <a:tcPr marL="0" marR="0" marT="14604"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3175" algn="ctr">
                        <a:lnSpc>
                          <a:spcPct val="100000"/>
                        </a:lnSpc>
                        <a:spcBef>
                          <a:spcPts val="114"/>
                        </a:spcBef>
                      </a:pPr>
                      <a:r>
                        <a:rPr sz="1200" dirty="0">
                          <a:solidFill>
                            <a:srgbClr val="BEBEBE"/>
                          </a:solidFill>
                          <a:latin typeface="Calibri"/>
                          <a:cs typeface="Calibri"/>
                        </a:rPr>
                        <a:t>0</a:t>
                      </a:r>
                      <a:endParaRPr sz="1200">
                        <a:latin typeface="Calibri"/>
                        <a:cs typeface="Calibri"/>
                      </a:endParaRPr>
                    </a:p>
                  </a:txBody>
                  <a:tcPr marL="0" marR="0" marT="14604"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4445" algn="ctr">
                        <a:lnSpc>
                          <a:spcPct val="100000"/>
                        </a:lnSpc>
                        <a:spcBef>
                          <a:spcPts val="114"/>
                        </a:spcBef>
                      </a:pPr>
                      <a:r>
                        <a:rPr sz="1200" dirty="0">
                          <a:solidFill>
                            <a:srgbClr val="BEBEBE"/>
                          </a:solidFill>
                          <a:latin typeface="Calibri"/>
                          <a:cs typeface="Calibri"/>
                        </a:rPr>
                        <a:t>0</a:t>
                      </a:r>
                      <a:endParaRPr sz="1200">
                        <a:latin typeface="Calibri"/>
                        <a:cs typeface="Calibri"/>
                      </a:endParaRPr>
                    </a:p>
                  </a:txBody>
                  <a:tcPr marL="0" marR="0" marT="14604"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5080" algn="ctr">
                        <a:lnSpc>
                          <a:spcPct val="100000"/>
                        </a:lnSpc>
                        <a:spcBef>
                          <a:spcPts val="114"/>
                        </a:spcBef>
                      </a:pPr>
                      <a:r>
                        <a:rPr sz="1200" dirty="0">
                          <a:solidFill>
                            <a:srgbClr val="BEBEBE"/>
                          </a:solidFill>
                          <a:latin typeface="Calibri"/>
                          <a:cs typeface="Calibri"/>
                        </a:rPr>
                        <a:t>0</a:t>
                      </a:r>
                      <a:endParaRPr sz="1200">
                        <a:latin typeface="Calibri"/>
                        <a:cs typeface="Calibri"/>
                      </a:endParaRPr>
                    </a:p>
                  </a:txBody>
                  <a:tcPr marL="0" marR="0" marT="14604"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3175" algn="ctr">
                        <a:lnSpc>
                          <a:spcPct val="100000"/>
                        </a:lnSpc>
                        <a:spcBef>
                          <a:spcPts val="114"/>
                        </a:spcBef>
                      </a:pPr>
                      <a:r>
                        <a:rPr sz="1200" dirty="0">
                          <a:solidFill>
                            <a:srgbClr val="BEBEBE"/>
                          </a:solidFill>
                          <a:latin typeface="Calibri"/>
                          <a:cs typeface="Calibri"/>
                        </a:rPr>
                        <a:t>0</a:t>
                      </a:r>
                      <a:endParaRPr sz="1200">
                        <a:latin typeface="Calibri"/>
                        <a:cs typeface="Calibri"/>
                      </a:endParaRPr>
                    </a:p>
                  </a:txBody>
                  <a:tcPr marL="0" marR="0" marT="14604"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tc>
                  <a:txBody>
                    <a:bodyPr/>
                    <a:lstStyle/>
                    <a:p>
                      <a:pPr marL="3810" algn="ctr">
                        <a:lnSpc>
                          <a:spcPct val="100000"/>
                        </a:lnSpc>
                        <a:spcBef>
                          <a:spcPts val="114"/>
                        </a:spcBef>
                      </a:pPr>
                      <a:r>
                        <a:rPr sz="1200" dirty="0">
                          <a:solidFill>
                            <a:srgbClr val="BEBEBE"/>
                          </a:solidFill>
                          <a:latin typeface="Calibri"/>
                          <a:cs typeface="Calibri"/>
                        </a:rPr>
                        <a:t>0</a:t>
                      </a:r>
                      <a:endParaRPr sz="1200">
                        <a:latin typeface="Calibri"/>
                        <a:cs typeface="Calibri"/>
                      </a:endParaRPr>
                    </a:p>
                  </a:txBody>
                  <a:tcPr marL="0" marR="0" marT="14604"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404040"/>
                    </a:solidFill>
                  </a:tcPr>
                </a:tc>
                <a:extLst>
                  <a:ext uri="{0D108BD9-81ED-4DB2-BD59-A6C34878D82A}">
                    <a16:rowId xmlns:a16="http://schemas.microsoft.com/office/drawing/2014/main" val="10009"/>
                  </a:ext>
                </a:extLst>
              </a:tr>
            </a:tbl>
          </a:graphicData>
        </a:graphic>
      </p:graphicFrame>
      <p:sp>
        <p:nvSpPr>
          <p:cNvPr id="10" name="object 10"/>
          <p:cNvSpPr txBox="1"/>
          <p:nvPr/>
        </p:nvSpPr>
        <p:spPr>
          <a:xfrm>
            <a:off x="2646679" y="1612138"/>
            <a:ext cx="258445" cy="2818765"/>
          </a:xfrm>
          <a:prstGeom prst="rect">
            <a:avLst/>
          </a:prstGeom>
        </p:spPr>
        <p:txBody>
          <a:bodyPr vert="horz" wrap="square" lIns="0" tIns="12700" rIns="0" bIns="0" rtlCol="0">
            <a:spAutoFit/>
          </a:bodyPr>
          <a:lstStyle/>
          <a:p>
            <a:pPr algn="ctr">
              <a:lnSpc>
                <a:spcPct val="100000"/>
              </a:lnSpc>
              <a:spcBef>
                <a:spcPts val="100"/>
              </a:spcBef>
            </a:pPr>
            <a:r>
              <a:rPr sz="1200" spc="-10" dirty="0">
                <a:solidFill>
                  <a:srgbClr val="BEBEBE"/>
                </a:solidFill>
                <a:latin typeface="Calibri"/>
                <a:cs typeface="Calibri"/>
              </a:rPr>
              <a:t>1</a:t>
            </a:r>
            <a:r>
              <a:rPr sz="1200" spc="10" dirty="0">
                <a:solidFill>
                  <a:srgbClr val="BEBEBE"/>
                </a:solidFill>
                <a:latin typeface="Calibri"/>
                <a:cs typeface="Calibri"/>
              </a:rPr>
              <a:t>4</a:t>
            </a:r>
            <a:r>
              <a:rPr sz="1200" dirty="0">
                <a:solidFill>
                  <a:srgbClr val="BEBEBE"/>
                </a:solidFill>
                <a:latin typeface="Calibri"/>
                <a:cs typeface="Calibri"/>
              </a:rPr>
              <a:t>0</a:t>
            </a:r>
            <a:endParaRPr sz="1200">
              <a:latin typeface="Calibri"/>
              <a:cs typeface="Calibri"/>
            </a:endParaRPr>
          </a:p>
          <a:p>
            <a:pPr>
              <a:lnSpc>
                <a:spcPct val="100000"/>
              </a:lnSpc>
            </a:pPr>
            <a:endParaRPr sz="1300">
              <a:latin typeface="Times New Roman"/>
              <a:cs typeface="Times New Roman"/>
            </a:endParaRPr>
          </a:p>
          <a:p>
            <a:pPr algn="ctr">
              <a:lnSpc>
                <a:spcPct val="100000"/>
              </a:lnSpc>
            </a:pPr>
            <a:r>
              <a:rPr sz="1200" spc="-10" dirty="0">
                <a:solidFill>
                  <a:srgbClr val="BEBEBE"/>
                </a:solidFill>
                <a:latin typeface="Calibri"/>
                <a:cs typeface="Calibri"/>
              </a:rPr>
              <a:t>1</a:t>
            </a:r>
            <a:r>
              <a:rPr sz="1200" spc="10" dirty="0">
                <a:solidFill>
                  <a:srgbClr val="BEBEBE"/>
                </a:solidFill>
                <a:latin typeface="Calibri"/>
                <a:cs typeface="Calibri"/>
              </a:rPr>
              <a:t>2</a:t>
            </a:r>
            <a:r>
              <a:rPr sz="1200" dirty="0">
                <a:solidFill>
                  <a:srgbClr val="BEBEBE"/>
                </a:solidFill>
                <a:latin typeface="Calibri"/>
                <a:cs typeface="Calibri"/>
              </a:rPr>
              <a:t>0</a:t>
            </a:r>
            <a:endParaRPr sz="1200">
              <a:latin typeface="Calibri"/>
              <a:cs typeface="Calibri"/>
            </a:endParaRPr>
          </a:p>
          <a:p>
            <a:pPr>
              <a:lnSpc>
                <a:spcPct val="100000"/>
              </a:lnSpc>
            </a:pPr>
            <a:endParaRPr sz="1300">
              <a:latin typeface="Times New Roman"/>
              <a:cs typeface="Times New Roman"/>
            </a:endParaRPr>
          </a:p>
          <a:p>
            <a:pPr algn="ctr">
              <a:lnSpc>
                <a:spcPct val="100000"/>
              </a:lnSpc>
            </a:pPr>
            <a:r>
              <a:rPr sz="1200" spc="-10" dirty="0">
                <a:solidFill>
                  <a:srgbClr val="BEBEBE"/>
                </a:solidFill>
                <a:latin typeface="Calibri"/>
                <a:cs typeface="Calibri"/>
              </a:rPr>
              <a:t>1</a:t>
            </a:r>
            <a:r>
              <a:rPr sz="1200" spc="10" dirty="0">
                <a:solidFill>
                  <a:srgbClr val="BEBEBE"/>
                </a:solidFill>
                <a:latin typeface="Calibri"/>
                <a:cs typeface="Calibri"/>
              </a:rPr>
              <a:t>0</a:t>
            </a:r>
            <a:r>
              <a:rPr sz="1200" dirty="0">
                <a:solidFill>
                  <a:srgbClr val="BEBEBE"/>
                </a:solidFill>
                <a:latin typeface="Calibri"/>
                <a:cs typeface="Calibri"/>
              </a:rPr>
              <a:t>0</a:t>
            </a:r>
            <a:endParaRPr sz="1200">
              <a:latin typeface="Calibri"/>
              <a:cs typeface="Calibri"/>
            </a:endParaRPr>
          </a:p>
          <a:p>
            <a:pPr>
              <a:lnSpc>
                <a:spcPct val="100000"/>
              </a:lnSpc>
            </a:pPr>
            <a:endParaRPr sz="1300">
              <a:latin typeface="Times New Roman"/>
              <a:cs typeface="Times New Roman"/>
            </a:endParaRPr>
          </a:p>
          <a:p>
            <a:pPr marL="73660" algn="ctr">
              <a:lnSpc>
                <a:spcPct val="100000"/>
              </a:lnSpc>
            </a:pPr>
            <a:r>
              <a:rPr sz="1200" spc="-10" dirty="0">
                <a:solidFill>
                  <a:srgbClr val="BEBEBE"/>
                </a:solidFill>
                <a:latin typeface="Calibri"/>
                <a:cs typeface="Calibri"/>
              </a:rPr>
              <a:t>80</a:t>
            </a:r>
            <a:endParaRPr sz="1200">
              <a:latin typeface="Calibri"/>
              <a:cs typeface="Calibri"/>
            </a:endParaRPr>
          </a:p>
          <a:p>
            <a:pPr>
              <a:lnSpc>
                <a:spcPct val="100000"/>
              </a:lnSpc>
              <a:spcBef>
                <a:spcPts val="5"/>
              </a:spcBef>
            </a:pPr>
            <a:endParaRPr sz="1300">
              <a:latin typeface="Times New Roman"/>
              <a:cs typeface="Times New Roman"/>
            </a:endParaRPr>
          </a:p>
          <a:p>
            <a:pPr marL="73660" algn="ctr">
              <a:lnSpc>
                <a:spcPct val="100000"/>
              </a:lnSpc>
            </a:pPr>
            <a:r>
              <a:rPr sz="1200" spc="-10" dirty="0">
                <a:solidFill>
                  <a:srgbClr val="BEBEBE"/>
                </a:solidFill>
                <a:latin typeface="Calibri"/>
                <a:cs typeface="Calibri"/>
              </a:rPr>
              <a:t>60</a:t>
            </a:r>
            <a:endParaRPr sz="1200">
              <a:latin typeface="Calibri"/>
              <a:cs typeface="Calibri"/>
            </a:endParaRPr>
          </a:p>
          <a:p>
            <a:pPr>
              <a:lnSpc>
                <a:spcPct val="100000"/>
              </a:lnSpc>
            </a:pPr>
            <a:endParaRPr sz="1300">
              <a:latin typeface="Times New Roman"/>
              <a:cs typeface="Times New Roman"/>
            </a:endParaRPr>
          </a:p>
          <a:p>
            <a:pPr marL="73660" algn="ctr">
              <a:lnSpc>
                <a:spcPct val="100000"/>
              </a:lnSpc>
            </a:pPr>
            <a:r>
              <a:rPr sz="1200" spc="-10" dirty="0">
                <a:solidFill>
                  <a:srgbClr val="BEBEBE"/>
                </a:solidFill>
                <a:latin typeface="Calibri"/>
                <a:cs typeface="Calibri"/>
              </a:rPr>
              <a:t>40</a:t>
            </a:r>
            <a:endParaRPr sz="1200">
              <a:latin typeface="Calibri"/>
              <a:cs typeface="Calibri"/>
            </a:endParaRPr>
          </a:p>
          <a:p>
            <a:pPr>
              <a:lnSpc>
                <a:spcPct val="100000"/>
              </a:lnSpc>
            </a:pPr>
            <a:endParaRPr sz="1300">
              <a:latin typeface="Times New Roman"/>
              <a:cs typeface="Times New Roman"/>
            </a:endParaRPr>
          </a:p>
          <a:p>
            <a:pPr marL="73660" algn="ctr">
              <a:lnSpc>
                <a:spcPct val="100000"/>
              </a:lnSpc>
              <a:spcBef>
                <a:spcPts val="5"/>
              </a:spcBef>
            </a:pPr>
            <a:r>
              <a:rPr sz="1200" spc="-10" dirty="0">
                <a:solidFill>
                  <a:srgbClr val="BEBEBE"/>
                </a:solidFill>
                <a:latin typeface="Calibri"/>
                <a:cs typeface="Calibri"/>
              </a:rPr>
              <a:t>20</a:t>
            </a:r>
            <a:endParaRPr sz="1200">
              <a:latin typeface="Calibri"/>
              <a:cs typeface="Calibri"/>
            </a:endParaRPr>
          </a:p>
          <a:p>
            <a:pPr>
              <a:lnSpc>
                <a:spcPct val="100000"/>
              </a:lnSpc>
              <a:spcBef>
                <a:spcPts val="55"/>
              </a:spcBef>
            </a:pPr>
            <a:endParaRPr sz="1250">
              <a:latin typeface="Times New Roman"/>
              <a:cs typeface="Times New Roman"/>
            </a:endParaRPr>
          </a:p>
          <a:p>
            <a:pPr marL="151765" algn="ctr">
              <a:lnSpc>
                <a:spcPct val="100000"/>
              </a:lnSpc>
            </a:pPr>
            <a:r>
              <a:rPr sz="1200" dirty="0">
                <a:solidFill>
                  <a:srgbClr val="BEBEBE"/>
                </a:solidFill>
                <a:latin typeface="Calibri"/>
                <a:cs typeface="Calibri"/>
              </a:rPr>
              <a:t>0</a:t>
            </a:r>
            <a:endParaRPr sz="1200">
              <a:latin typeface="Calibri"/>
              <a:cs typeface="Calibri"/>
            </a:endParaRPr>
          </a:p>
        </p:txBody>
      </p:sp>
      <p:sp>
        <p:nvSpPr>
          <p:cNvPr id="11" name="object 11"/>
          <p:cNvSpPr txBox="1">
            <a:spLocks noGrp="1"/>
          </p:cNvSpPr>
          <p:nvPr>
            <p:ph type="title"/>
          </p:nvPr>
        </p:nvSpPr>
        <p:spPr>
          <a:xfrm>
            <a:off x="4301997" y="881252"/>
            <a:ext cx="3110230" cy="311150"/>
          </a:xfrm>
          <a:prstGeom prst="rect">
            <a:avLst/>
          </a:prstGeom>
        </p:spPr>
        <p:txBody>
          <a:bodyPr vert="horz" wrap="square" lIns="0" tIns="15240" rIns="0" bIns="0" rtlCol="0">
            <a:spAutoFit/>
          </a:bodyPr>
          <a:lstStyle/>
          <a:p>
            <a:pPr marL="12700">
              <a:lnSpc>
                <a:spcPct val="100000"/>
              </a:lnSpc>
              <a:spcBef>
                <a:spcPts val="120"/>
              </a:spcBef>
            </a:pPr>
            <a:r>
              <a:rPr sz="1850" b="1" spc="20" dirty="0">
                <a:solidFill>
                  <a:srgbClr val="D9D9D9"/>
                </a:solidFill>
                <a:latin typeface="等线"/>
                <a:cs typeface="等线"/>
              </a:rPr>
              <a:t>较大及以上事故死</a:t>
            </a:r>
            <a:r>
              <a:rPr sz="1850" b="1" spc="-5" dirty="0">
                <a:solidFill>
                  <a:srgbClr val="D9D9D9"/>
                </a:solidFill>
                <a:latin typeface="等线"/>
                <a:cs typeface="等线"/>
              </a:rPr>
              <a:t>亡</a:t>
            </a:r>
            <a:r>
              <a:rPr sz="1850" b="1" spc="20" dirty="0">
                <a:solidFill>
                  <a:srgbClr val="D9D9D9"/>
                </a:solidFill>
                <a:latin typeface="等线"/>
                <a:cs typeface="等线"/>
              </a:rPr>
              <a:t>人</a:t>
            </a:r>
            <a:r>
              <a:rPr sz="1850" b="1" spc="-5" dirty="0">
                <a:solidFill>
                  <a:srgbClr val="D9D9D9"/>
                </a:solidFill>
                <a:latin typeface="等线"/>
                <a:cs typeface="等线"/>
              </a:rPr>
              <a:t>数</a:t>
            </a:r>
            <a:r>
              <a:rPr sz="1850" b="1" spc="20" dirty="0">
                <a:solidFill>
                  <a:srgbClr val="D9D9D9"/>
                </a:solidFill>
                <a:latin typeface="等线"/>
                <a:cs typeface="等线"/>
              </a:rPr>
              <a:t>统计</a:t>
            </a:r>
            <a:endParaRPr sz="1850">
              <a:latin typeface="等线"/>
              <a:cs typeface="等线"/>
            </a:endParaRPr>
          </a:p>
        </p:txBody>
      </p:sp>
      <p:sp>
        <p:nvSpPr>
          <p:cNvPr id="12" name="object 12"/>
          <p:cNvSpPr/>
          <p:nvPr/>
        </p:nvSpPr>
        <p:spPr>
          <a:xfrm>
            <a:off x="4597908" y="1449324"/>
            <a:ext cx="243840" cy="0"/>
          </a:xfrm>
          <a:custGeom>
            <a:avLst/>
            <a:gdLst/>
            <a:ahLst/>
            <a:cxnLst/>
            <a:rect l="l" t="t" r="r" b="b"/>
            <a:pathLst>
              <a:path w="243839">
                <a:moveTo>
                  <a:pt x="0" y="0"/>
                </a:moveTo>
                <a:lnTo>
                  <a:pt x="243839" y="0"/>
                </a:lnTo>
              </a:path>
            </a:pathLst>
          </a:custGeom>
          <a:ln w="21336">
            <a:solidFill>
              <a:srgbClr val="FFC000"/>
            </a:solidFill>
          </a:ln>
        </p:spPr>
        <p:txBody>
          <a:bodyPr wrap="square" lIns="0" tIns="0" rIns="0" bIns="0" rtlCol="0"/>
          <a:lstStyle/>
          <a:p>
            <a:endParaRPr/>
          </a:p>
        </p:txBody>
      </p:sp>
      <p:sp>
        <p:nvSpPr>
          <p:cNvPr id="13" name="object 13"/>
          <p:cNvSpPr/>
          <p:nvPr/>
        </p:nvSpPr>
        <p:spPr>
          <a:xfrm>
            <a:off x="5978652" y="1449324"/>
            <a:ext cx="243840" cy="0"/>
          </a:xfrm>
          <a:custGeom>
            <a:avLst/>
            <a:gdLst/>
            <a:ahLst/>
            <a:cxnLst/>
            <a:rect l="l" t="t" r="r" b="b"/>
            <a:pathLst>
              <a:path w="243839">
                <a:moveTo>
                  <a:pt x="0" y="0"/>
                </a:moveTo>
                <a:lnTo>
                  <a:pt x="243839" y="0"/>
                </a:lnTo>
              </a:path>
            </a:pathLst>
          </a:custGeom>
          <a:ln w="21336">
            <a:solidFill>
              <a:srgbClr val="5B9BD4"/>
            </a:solidFill>
          </a:ln>
        </p:spPr>
        <p:txBody>
          <a:bodyPr wrap="square" lIns="0" tIns="0" rIns="0" bIns="0" rtlCol="0"/>
          <a:lstStyle/>
          <a:p>
            <a:endParaRPr/>
          </a:p>
        </p:txBody>
      </p:sp>
      <p:sp>
        <p:nvSpPr>
          <p:cNvPr id="14" name="object 14"/>
          <p:cNvSpPr txBox="1"/>
          <p:nvPr/>
        </p:nvSpPr>
        <p:spPr>
          <a:xfrm>
            <a:off x="4857115" y="1318640"/>
            <a:ext cx="2319655" cy="208279"/>
          </a:xfrm>
          <a:prstGeom prst="rect">
            <a:avLst/>
          </a:prstGeom>
        </p:spPr>
        <p:txBody>
          <a:bodyPr vert="horz" wrap="square" lIns="0" tIns="12700" rIns="0" bIns="0" rtlCol="0">
            <a:spAutoFit/>
          </a:bodyPr>
          <a:lstStyle/>
          <a:p>
            <a:pPr marL="12700">
              <a:lnSpc>
                <a:spcPct val="100000"/>
              </a:lnSpc>
              <a:spcBef>
                <a:spcPts val="100"/>
              </a:spcBef>
              <a:tabLst>
                <a:tab pos="1391920" algn="l"/>
              </a:tabLst>
            </a:pPr>
            <a:r>
              <a:rPr sz="1200" dirty="0">
                <a:solidFill>
                  <a:srgbClr val="BEBEBE"/>
                </a:solidFill>
                <a:latin typeface="等线"/>
                <a:cs typeface="等线"/>
              </a:rPr>
              <a:t>全国死亡人数	浙江死亡人数</a:t>
            </a:r>
            <a:endParaRPr sz="1200">
              <a:latin typeface="等线"/>
              <a:cs typeface="等线"/>
            </a:endParaRPr>
          </a:p>
        </p:txBody>
      </p:sp>
      <p:sp>
        <p:nvSpPr>
          <p:cNvPr id="15" name="object 15"/>
          <p:cNvSpPr/>
          <p:nvPr/>
        </p:nvSpPr>
        <p:spPr>
          <a:xfrm>
            <a:off x="1559052" y="806195"/>
            <a:ext cx="8595360" cy="4352925"/>
          </a:xfrm>
          <a:custGeom>
            <a:avLst/>
            <a:gdLst/>
            <a:ahLst/>
            <a:cxnLst/>
            <a:rect l="l" t="t" r="r" b="b"/>
            <a:pathLst>
              <a:path w="8595360" h="4352925">
                <a:moveTo>
                  <a:pt x="0" y="4352544"/>
                </a:moveTo>
                <a:lnTo>
                  <a:pt x="8595360" y="4352544"/>
                </a:lnTo>
                <a:lnTo>
                  <a:pt x="8595360" y="0"/>
                </a:lnTo>
                <a:lnTo>
                  <a:pt x="0" y="0"/>
                </a:lnTo>
                <a:lnTo>
                  <a:pt x="0" y="4352544"/>
                </a:lnTo>
                <a:close/>
              </a:path>
            </a:pathLst>
          </a:custGeom>
          <a:ln w="9144">
            <a:solidFill>
              <a:srgbClr val="D9D9D9"/>
            </a:solidFill>
          </a:ln>
        </p:spPr>
        <p:txBody>
          <a:bodyPr wrap="square" lIns="0" tIns="0" rIns="0" bIns="0" rtlCol="0"/>
          <a:lstStyle/>
          <a:p>
            <a:endParaRPr/>
          </a:p>
        </p:txBody>
      </p:sp>
      <p:sp>
        <p:nvSpPr>
          <p:cNvPr id="16" name="object 16"/>
          <p:cNvSpPr txBox="1"/>
          <p:nvPr/>
        </p:nvSpPr>
        <p:spPr>
          <a:xfrm>
            <a:off x="1001979" y="5708396"/>
            <a:ext cx="10237470"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微软雅黑"/>
                <a:cs typeface="微软雅黑"/>
              </a:rPr>
              <a:t>从2010年至</a:t>
            </a:r>
            <a:r>
              <a:rPr sz="1800" spc="-10" dirty="0">
                <a:latin typeface="微软雅黑"/>
                <a:cs typeface="微软雅黑"/>
              </a:rPr>
              <a:t>2018</a:t>
            </a:r>
            <a:r>
              <a:rPr sz="1800" dirty="0">
                <a:latin typeface="微软雅黑"/>
                <a:cs typeface="微软雅黑"/>
              </a:rPr>
              <a:t>年，</a:t>
            </a:r>
            <a:r>
              <a:rPr sz="1800" spc="-10" dirty="0">
                <a:latin typeface="微软雅黑"/>
                <a:cs typeface="微软雅黑"/>
              </a:rPr>
              <a:t>全</a:t>
            </a:r>
            <a:r>
              <a:rPr sz="1800" dirty="0">
                <a:latin typeface="微软雅黑"/>
                <a:cs typeface="微软雅黑"/>
              </a:rPr>
              <a:t>国</a:t>
            </a:r>
            <a:r>
              <a:rPr sz="1800" spc="-30" dirty="0">
                <a:latin typeface="微软雅黑"/>
                <a:cs typeface="微软雅黑"/>
              </a:rPr>
              <a:t>较</a:t>
            </a:r>
            <a:r>
              <a:rPr sz="1800" dirty="0">
                <a:latin typeface="微软雅黑"/>
                <a:cs typeface="微软雅黑"/>
              </a:rPr>
              <a:t>大及</a:t>
            </a:r>
            <a:r>
              <a:rPr sz="1800" spc="-10" dirty="0">
                <a:latin typeface="微软雅黑"/>
                <a:cs typeface="微软雅黑"/>
              </a:rPr>
              <a:t>以</a:t>
            </a:r>
            <a:r>
              <a:rPr sz="1800" dirty="0">
                <a:latin typeface="微软雅黑"/>
                <a:cs typeface="微软雅黑"/>
              </a:rPr>
              <a:t>上事</a:t>
            </a:r>
            <a:r>
              <a:rPr sz="1800" spc="-10" dirty="0">
                <a:latin typeface="微软雅黑"/>
                <a:cs typeface="微软雅黑"/>
              </a:rPr>
              <a:t>故</a:t>
            </a:r>
            <a:r>
              <a:rPr sz="1800" dirty="0">
                <a:latin typeface="微软雅黑"/>
                <a:cs typeface="微软雅黑"/>
              </a:rPr>
              <a:t>死亡</a:t>
            </a:r>
            <a:r>
              <a:rPr sz="1800" spc="-10" dirty="0">
                <a:latin typeface="微软雅黑"/>
                <a:cs typeface="微软雅黑"/>
              </a:rPr>
              <a:t>人</a:t>
            </a:r>
            <a:r>
              <a:rPr sz="1800" dirty="0">
                <a:latin typeface="微软雅黑"/>
                <a:cs typeface="微软雅黑"/>
              </a:rPr>
              <a:t>数略</a:t>
            </a:r>
            <a:r>
              <a:rPr sz="1800" spc="-10" dirty="0">
                <a:latin typeface="微软雅黑"/>
                <a:cs typeface="微软雅黑"/>
              </a:rPr>
              <a:t>有</a:t>
            </a:r>
            <a:r>
              <a:rPr sz="1800" dirty="0">
                <a:latin typeface="微软雅黑"/>
                <a:cs typeface="微软雅黑"/>
              </a:rPr>
              <a:t>下降</a:t>
            </a:r>
            <a:r>
              <a:rPr sz="1800" spc="-10" dirty="0">
                <a:latin typeface="微软雅黑"/>
                <a:cs typeface="微软雅黑"/>
              </a:rPr>
              <a:t>，</a:t>
            </a:r>
            <a:r>
              <a:rPr sz="1800" dirty="0">
                <a:latin typeface="微软雅黑"/>
                <a:cs typeface="微软雅黑"/>
              </a:rPr>
              <a:t>浙江</a:t>
            </a:r>
            <a:r>
              <a:rPr sz="1800" spc="-10" dirty="0">
                <a:latin typeface="微软雅黑"/>
                <a:cs typeface="微软雅黑"/>
              </a:rPr>
              <a:t>连</a:t>
            </a:r>
            <a:r>
              <a:rPr sz="1800" dirty="0">
                <a:latin typeface="微软雅黑"/>
                <a:cs typeface="微软雅黑"/>
              </a:rPr>
              <a:t>续多</a:t>
            </a:r>
            <a:r>
              <a:rPr sz="1800" spc="-10" dirty="0">
                <a:latin typeface="微软雅黑"/>
                <a:cs typeface="微软雅黑"/>
              </a:rPr>
              <a:t>年</a:t>
            </a:r>
            <a:r>
              <a:rPr sz="1800" dirty="0">
                <a:latin typeface="微软雅黑"/>
                <a:cs typeface="微软雅黑"/>
              </a:rPr>
              <a:t>未发</a:t>
            </a:r>
            <a:r>
              <a:rPr sz="1800" spc="-10" dirty="0">
                <a:latin typeface="微软雅黑"/>
                <a:cs typeface="微软雅黑"/>
              </a:rPr>
              <a:t>生</a:t>
            </a:r>
            <a:r>
              <a:rPr sz="1800" dirty="0">
                <a:latin typeface="微软雅黑"/>
                <a:cs typeface="微软雅黑"/>
              </a:rPr>
              <a:t>较大</a:t>
            </a:r>
            <a:r>
              <a:rPr sz="1800" spc="-10" dirty="0">
                <a:latin typeface="微软雅黑"/>
                <a:cs typeface="微软雅黑"/>
              </a:rPr>
              <a:t>级</a:t>
            </a:r>
            <a:r>
              <a:rPr sz="1800" dirty="0">
                <a:latin typeface="微软雅黑"/>
                <a:cs typeface="微软雅黑"/>
              </a:rPr>
              <a:t>以上</a:t>
            </a:r>
            <a:r>
              <a:rPr sz="1800" spc="-10" dirty="0">
                <a:latin typeface="微软雅黑"/>
                <a:cs typeface="微软雅黑"/>
              </a:rPr>
              <a:t>事</a:t>
            </a:r>
            <a:r>
              <a:rPr sz="1800" dirty="0">
                <a:latin typeface="微软雅黑"/>
                <a:cs typeface="微软雅黑"/>
              </a:rPr>
              <a:t>故。</a:t>
            </a:r>
            <a:endParaRPr sz="1800">
              <a:latin typeface="微软雅黑"/>
              <a:cs typeface="微软雅黑"/>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27532" y="220979"/>
            <a:ext cx="10759440" cy="2536190"/>
          </a:xfrm>
          <a:custGeom>
            <a:avLst/>
            <a:gdLst/>
            <a:ahLst/>
            <a:cxnLst/>
            <a:rect l="l" t="t" r="r" b="b"/>
            <a:pathLst>
              <a:path w="10759440" h="2536190">
                <a:moveTo>
                  <a:pt x="0" y="2535936"/>
                </a:moveTo>
                <a:lnTo>
                  <a:pt x="10759440" y="2535936"/>
                </a:lnTo>
                <a:lnTo>
                  <a:pt x="10759440" y="0"/>
                </a:lnTo>
                <a:lnTo>
                  <a:pt x="0" y="0"/>
                </a:lnTo>
                <a:lnTo>
                  <a:pt x="0" y="2535936"/>
                </a:lnTo>
                <a:close/>
              </a:path>
            </a:pathLst>
          </a:custGeom>
          <a:ln w="9144">
            <a:solidFill>
              <a:srgbClr val="000000"/>
            </a:solidFill>
          </a:ln>
        </p:spPr>
        <p:txBody>
          <a:bodyPr wrap="square" lIns="0" tIns="0" rIns="0" bIns="0" rtlCol="0"/>
          <a:lstStyle/>
          <a:p>
            <a:endParaRPr/>
          </a:p>
        </p:txBody>
      </p:sp>
      <p:sp>
        <p:nvSpPr>
          <p:cNvPr id="3" name="object 3"/>
          <p:cNvSpPr txBox="1"/>
          <p:nvPr/>
        </p:nvSpPr>
        <p:spPr>
          <a:xfrm>
            <a:off x="904443" y="194010"/>
            <a:ext cx="10604500" cy="2496185"/>
          </a:xfrm>
          <a:prstGeom prst="rect">
            <a:avLst/>
          </a:prstGeom>
        </p:spPr>
        <p:txBody>
          <a:bodyPr vert="horz" wrap="square" lIns="0" tIns="150495" rIns="0" bIns="0" rtlCol="0">
            <a:spAutoFit/>
          </a:bodyPr>
          <a:lstStyle/>
          <a:p>
            <a:pPr marL="299085" indent="-286385">
              <a:lnSpc>
                <a:spcPct val="100000"/>
              </a:lnSpc>
              <a:spcBef>
                <a:spcPts val="1185"/>
              </a:spcBef>
              <a:buFont typeface="Arial"/>
              <a:buChar char="•"/>
              <a:tabLst>
                <a:tab pos="299085" algn="l"/>
                <a:tab pos="299720" algn="l"/>
              </a:tabLst>
            </a:pPr>
            <a:r>
              <a:rPr sz="1800" spc="-5" dirty="0">
                <a:solidFill>
                  <a:srgbClr val="FF0000"/>
                </a:solidFill>
                <a:latin typeface="微软雅黑"/>
                <a:cs typeface="微软雅黑"/>
              </a:rPr>
              <a:t>2019年1月18日</a:t>
            </a:r>
            <a:r>
              <a:rPr sz="1800" spc="-5" dirty="0">
                <a:latin typeface="微软雅黑"/>
                <a:cs typeface="微软雅黑"/>
              </a:rPr>
              <a:t>，由浙</a:t>
            </a:r>
            <a:r>
              <a:rPr sz="1800" dirty="0">
                <a:latin typeface="微软雅黑"/>
                <a:cs typeface="微软雅黑"/>
              </a:rPr>
              <a:t>江</a:t>
            </a:r>
            <a:r>
              <a:rPr sz="1800" spc="-5" dirty="0">
                <a:latin typeface="微软雅黑"/>
                <a:cs typeface="微软雅黑"/>
              </a:rPr>
              <a:t>**建设有限公司总承包施工的湖州市吴兴区东林镇工业功能区南区年</a:t>
            </a:r>
            <a:r>
              <a:rPr sz="1800" spc="5" dirty="0">
                <a:latin typeface="微软雅黑"/>
                <a:cs typeface="微软雅黑"/>
              </a:rPr>
              <a:t>产</a:t>
            </a:r>
            <a:r>
              <a:rPr sz="1800" spc="-5" dirty="0">
                <a:latin typeface="微软雅黑"/>
                <a:cs typeface="微软雅黑"/>
              </a:rPr>
              <a:t>28</a:t>
            </a:r>
            <a:r>
              <a:rPr sz="1800" dirty="0">
                <a:latin typeface="微软雅黑"/>
                <a:cs typeface="微软雅黑"/>
              </a:rPr>
              <a:t>万</a:t>
            </a:r>
            <a:endParaRPr sz="1800">
              <a:latin typeface="微软雅黑"/>
              <a:cs typeface="微软雅黑"/>
            </a:endParaRPr>
          </a:p>
          <a:p>
            <a:pPr marL="299085">
              <a:lnSpc>
                <a:spcPct val="100000"/>
              </a:lnSpc>
              <a:spcBef>
                <a:spcPts val="1085"/>
              </a:spcBef>
            </a:pPr>
            <a:r>
              <a:rPr sz="1800" dirty="0">
                <a:latin typeface="微软雅黑"/>
                <a:cs typeface="微软雅黑"/>
              </a:rPr>
              <a:t>吨功能性差别化纤维项</a:t>
            </a:r>
            <a:r>
              <a:rPr sz="1800" spc="5" dirty="0">
                <a:latin typeface="微软雅黑"/>
                <a:cs typeface="微软雅黑"/>
              </a:rPr>
              <a:t>目</a:t>
            </a:r>
            <a:r>
              <a:rPr sz="1800" spc="-5" dirty="0">
                <a:latin typeface="微软雅黑"/>
                <a:cs typeface="微软雅黑"/>
              </a:rPr>
              <a:t>-1#</a:t>
            </a:r>
            <a:r>
              <a:rPr sz="1800" dirty="0">
                <a:latin typeface="微软雅黑"/>
                <a:cs typeface="微软雅黑"/>
              </a:rPr>
              <a:t>成品</a:t>
            </a:r>
            <a:r>
              <a:rPr sz="1800" b="1" dirty="0">
                <a:solidFill>
                  <a:srgbClr val="FF0000"/>
                </a:solidFill>
                <a:latin typeface="微软雅黑"/>
                <a:cs typeface="微软雅黑"/>
              </a:rPr>
              <a:t>仓库工程</a:t>
            </a:r>
            <a:r>
              <a:rPr sz="1800" dirty="0">
                <a:latin typeface="微软雅黑"/>
                <a:cs typeface="微软雅黑"/>
              </a:rPr>
              <a:t>，发生一起内脚手架坍塌事故，造</a:t>
            </a:r>
            <a:r>
              <a:rPr sz="1800" spc="5" dirty="0">
                <a:latin typeface="微软雅黑"/>
                <a:cs typeface="微软雅黑"/>
              </a:rPr>
              <a:t>成</a:t>
            </a:r>
            <a:r>
              <a:rPr sz="1800" dirty="0">
                <a:latin typeface="微软雅黑"/>
                <a:cs typeface="微软雅黑"/>
              </a:rPr>
              <a:t>2人死亡、4人受伤。</a:t>
            </a:r>
            <a:endParaRPr sz="1800">
              <a:latin typeface="微软雅黑"/>
              <a:cs typeface="微软雅黑"/>
            </a:endParaRPr>
          </a:p>
          <a:p>
            <a:pPr marL="299085" indent="-286385">
              <a:lnSpc>
                <a:spcPct val="100000"/>
              </a:lnSpc>
              <a:spcBef>
                <a:spcPts val="1080"/>
              </a:spcBef>
              <a:buFont typeface="Arial"/>
              <a:buChar char="•"/>
              <a:tabLst>
                <a:tab pos="299085" algn="l"/>
                <a:tab pos="299720" algn="l"/>
              </a:tabLst>
            </a:pPr>
            <a:r>
              <a:rPr sz="1800" dirty="0">
                <a:solidFill>
                  <a:srgbClr val="FF0000"/>
                </a:solidFill>
                <a:latin typeface="微软雅黑"/>
                <a:cs typeface="微软雅黑"/>
              </a:rPr>
              <a:t>2019年1月25日</a:t>
            </a:r>
            <a:r>
              <a:rPr sz="1800" dirty="0">
                <a:latin typeface="微软雅黑"/>
                <a:cs typeface="微软雅黑"/>
              </a:rPr>
              <a:t>下午，由浙江</a:t>
            </a:r>
            <a:r>
              <a:rPr sz="1800" spc="-5" dirty="0">
                <a:latin typeface="微软雅黑"/>
                <a:cs typeface="微软雅黑"/>
              </a:rPr>
              <a:t>**</a:t>
            </a:r>
            <a:r>
              <a:rPr sz="1800" dirty="0">
                <a:latin typeface="微软雅黑"/>
                <a:cs typeface="微软雅黑"/>
              </a:rPr>
              <a:t>集团有限公司总承包施工的金华东阳市南马镇花园村花</a:t>
            </a:r>
            <a:r>
              <a:rPr sz="1800" spc="10" dirty="0">
                <a:latin typeface="微软雅黑"/>
                <a:cs typeface="微软雅黑"/>
              </a:rPr>
              <a:t>园</a:t>
            </a:r>
            <a:r>
              <a:rPr sz="1800" b="1" dirty="0">
                <a:solidFill>
                  <a:srgbClr val="FF0000"/>
                </a:solidFill>
                <a:latin typeface="微软雅黑"/>
                <a:cs typeface="微软雅黑"/>
              </a:rPr>
              <a:t>家居用品市场</a:t>
            </a:r>
            <a:endParaRPr sz="1800">
              <a:latin typeface="微软雅黑"/>
              <a:cs typeface="微软雅黑"/>
            </a:endParaRPr>
          </a:p>
          <a:p>
            <a:pPr marL="299085">
              <a:lnSpc>
                <a:spcPct val="100000"/>
              </a:lnSpc>
              <a:spcBef>
                <a:spcPts val="1080"/>
              </a:spcBef>
            </a:pPr>
            <a:r>
              <a:rPr sz="1800" b="1" spc="-5" dirty="0">
                <a:solidFill>
                  <a:srgbClr val="FF0000"/>
                </a:solidFill>
                <a:latin typeface="微软雅黑"/>
                <a:cs typeface="微软雅黑"/>
              </a:rPr>
              <a:t>工程</a:t>
            </a:r>
            <a:r>
              <a:rPr sz="1800" spc="-5" dirty="0">
                <a:latin typeface="微软雅黑"/>
                <a:cs typeface="微软雅黑"/>
              </a:rPr>
              <a:t>，在屋面浇捣混凝土过程中，发生一起坍塌事故，造</a:t>
            </a:r>
            <a:r>
              <a:rPr sz="1800" spc="5" dirty="0">
                <a:latin typeface="微软雅黑"/>
                <a:cs typeface="微软雅黑"/>
              </a:rPr>
              <a:t>成</a:t>
            </a:r>
            <a:r>
              <a:rPr sz="1800" spc="-5" dirty="0">
                <a:latin typeface="微软雅黑"/>
                <a:cs typeface="微软雅黑"/>
              </a:rPr>
              <a:t>5</a:t>
            </a:r>
            <a:r>
              <a:rPr sz="1800" dirty="0">
                <a:latin typeface="微软雅黑"/>
                <a:cs typeface="微软雅黑"/>
              </a:rPr>
              <a:t>人死亡</a:t>
            </a:r>
            <a:r>
              <a:rPr sz="1800" spc="-10" dirty="0">
                <a:latin typeface="微软雅黑"/>
                <a:cs typeface="微软雅黑"/>
              </a:rPr>
              <a:t>、</a:t>
            </a:r>
            <a:r>
              <a:rPr sz="1800" spc="-5" dirty="0">
                <a:latin typeface="微软雅黑"/>
                <a:cs typeface="微软雅黑"/>
              </a:rPr>
              <a:t>5人受伤。</a:t>
            </a:r>
            <a:endParaRPr sz="1800">
              <a:latin typeface="微软雅黑"/>
              <a:cs typeface="微软雅黑"/>
            </a:endParaRPr>
          </a:p>
          <a:p>
            <a:pPr marL="299085" indent="-286385">
              <a:lnSpc>
                <a:spcPct val="100000"/>
              </a:lnSpc>
              <a:spcBef>
                <a:spcPts val="1085"/>
              </a:spcBef>
              <a:buFont typeface="Arial"/>
              <a:buChar char="•"/>
              <a:tabLst>
                <a:tab pos="299085" algn="l"/>
                <a:tab pos="299720" algn="l"/>
              </a:tabLst>
            </a:pPr>
            <a:r>
              <a:rPr sz="1800" dirty="0">
                <a:solidFill>
                  <a:srgbClr val="FF0000"/>
                </a:solidFill>
                <a:latin typeface="微软雅黑"/>
                <a:cs typeface="微软雅黑"/>
              </a:rPr>
              <a:t>2019年4月7日</a:t>
            </a:r>
            <a:r>
              <a:rPr sz="1800" dirty="0">
                <a:latin typeface="微软雅黑"/>
                <a:cs typeface="微软雅黑"/>
              </a:rPr>
              <a:t>下午嘉善县姚庄由上</a:t>
            </a:r>
            <a:r>
              <a:rPr sz="1800" spc="5" dirty="0">
                <a:latin typeface="微软雅黑"/>
                <a:cs typeface="微软雅黑"/>
              </a:rPr>
              <a:t>海</a:t>
            </a:r>
            <a:r>
              <a:rPr sz="1800" spc="-5" dirty="0">
                <a:latin typeface="微软雅黑"/>
                <a:cs typeface="微软雅黑"/>
              </a:rPr>
              <a:t>**</a:t>
            </a:r>
            <a:r>
              <a:rPr sz="1800" dirty="0">
                <a:latin typeface="微软雅黑"/>
                <a:cs typeface="微软雅黑"/>
              </a:rPr>
              <a:t>集团有限公司承保施工的浙江任和精密机械有限公</a:t>
            </a:r>
            <a:r>
              <a:rPr sz="1800" spc="10" dirty="0">
                <a:latin typeface="微软雅黑"/>
                <a:cs typeface="微软雅黑"/>
              </a:rPr>
              <a:t>司</a:t>
            </a:r>
            <a:r>
              <a:rPr sz="1800" b="1" spc="-10" dirty="0">
                <a:solidFill>
                  <a:srgbClr val="FF0000"/>
                </a:solidFill>
                <a:latin typeface="微软雅黑"/>
                <a:cs typeface="微软雅黑"/>
              </a:rPr>
              <a:t>1</a:t>
            </a:r>
            <a:r>
              <a:rPr sz="1800" b="1" dirty="0">
                <a:solidFill>
                  <a:srgbClr val="FF0000"/>
                </a:solidFill>
                <a:latin typeface="微软雅黑"/>
                <a:cs typeface="微软雅黑"/>
              </a:rPr>
              <a:t>号厂房</a:t>
            </a:r>
            <a:endParaRPr sz="1800">
              <a:latin typeface="微软雅黑"/>
              <a:cs typeface="微软雅黑"/>
            </a:endParaRPr>
          </a:p>
          <a:p>
            <a:pPr marL="299085">
              <a:lnSpc>
                <a:spcPct val="100000"/>
              </a:lnSpc>
              <a:spcBef>
                <a:spcPts val="1080"/>
              </a:spcBef>
            </a:pPr>
            <a:r>
              <a:rPr sz="1800" spc="-5" dirty="0">
                <a:latin typeface="微软雅黑"/>
                <a:cs typeface="微软雅黑"/>
              </a:rPr>
              <a:t>项目发生支模架坍塌事故。</a:t>
            </a:r>
            <a:endParaRPr sz="1800">
              <a:latin typeface="微软雅黑"/>
              <a:cs typeface="微软雅黑"/>
            </a:endParaRPr>
          </a:p>
        </p:txBody>
      </p:sp>
      <p:sp>
        <p:nvSpPr>
          <p:cNvPr id="4" name="object 4"/>
          <p:cNvSpPr/>
          <p:nvPr/>
        </p:nvSpPr>
        <p:spPr>
          <a:xfrm>
            <a:off x="1085088" y="2816330"/>
            <a:ext cx="4776216" cy="404164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283208" y="3014472"/>
            <a:ext cx="4194048" cy="345947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086855" y="2816351"/>
            <a:ext cx="5205984" cy="4041646"/>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284976" y="3014472"/>
            <a:ext cx="4623816" cy="3468624"/>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3816" y="996696"/>
            <a:ext cx="10668000" cy="2005964"/>
          </a:xfrm>
          <a:prstGeom prst="rect">
            <a:avLst/>
          </a:prstGeom>
          <a:solidFill>
            <a:srgbClr val="F1F1F1"/>
          </a:solidFill>
          <a:ln w="12192">
            <a:solidFill>
              <a:srgbClr val="000000"/>
            </a:solidFill>
          </a:ln>
        </p:spPr>
        <p:txBody>
          <a:bodyPr vert="horz" wrap="square" lIns="0" tIns="22225" rIns="0" bIns="0" rtlCol="0">
            <a:spAutoFit/>
          </a:bodyPr>
          <a:lstStyle/>
          <a:p>
            <a:pPr marL="90170" marR="121285">
              <a:lnSpc>
                <a:spcPts val="3840"/>
              </a:lnSpc>
              <a:spcBef>
                <a:spcPts val="175"/>
              </a:spcBef>
            </a:pPr>
            <a:r>
              <a:rPr sz="2100" spc="15" dirty="0">
                <a:latin typeface="微软雅黑"/>
                <a:cs typeface="微软雅黑"/>
              </a:rPr>
              <a:t>2018</a:t>
            </a:r>
            <a:r>
              <a:rPr sz="2100" spc="30" dirty="0">
                <a:latin typeface="微软雅黑"/>
                <a:cs typeface="微软雅黑"/>
              </a:rPr>
              <a:t>年，全</a:t>
            </a:r>
            <a:r>
              <a:rPr sz="2100" spc="35" dirty="0">
                <a:latin typeface="微软雅黑"/>
                <a:cs typeface="微软雅黑"/>
              </a:rPr>
              <a:t>国</a:t>
            </a:r>
            <a:r>
              <a:rPr sz="2100" spc="10" dirty="0">
                <a:latin typeface="微软雅黑"/>
                <a:cs typeface="微软雅黑"/>
              </a:rPr>
              <a:t>27</a:t>
            </a:r>
            <a:r>
              <a:rPr sz="2100" spc="30" dirty="0">
                <a:latin typeface="微软雅黑"/>
                <a:cs typeface="微软雅黑"/>
              </a:rPr>
              <a:t>个地区已制定《</a:t>
            </a:r>
            <a:r>
              <a:rPr sz="2100" spc="35" dirty="0">
                <a:latin typeface="微软雅黑"/>
                <a:cs typeface="微软雅黑"/>
              </a:rPr>
              <a:t>危险性较大的分部分项工程安全管理规</a:t>
            </a:r>
            <a:r>
              <a:rPr sz="2100" dirty="0">
                <a:latin typeface="微软雅黑"/>
                <a:cs typeface="微软雅黑"/>
              </a:rPr>
              <a:t>定</a:t>
            </a:r>
            <a:r>
              <a:rPr sz="2100" spc="30" dirty="0">
                <a:latin typeface="微软雅黑"/>
                <a:cs typeface="微软雅黑"/>
              </a:rPr>
              <a:t>》</a:t>
            </a:r>
            <a:r>
              <a:rPr sz="2100" spc="35" dirty="0">
                <a:latin typeface="微软雅黑"/>
                <a:cs typeface="微软雅黑"/>
              </a:rPr>
              <a:t>（住房和 城乡建设部令</a:t>
            </a:r>
            <a:r>
              <a:rPr sz="2100" spc="25" dirty="0">
                <a:latin typeface="微软雅黑"/>
                <a:cs typeface="微软雅黑"/>
              </a:rPr>
              <a:t>第</a:t>
            </a:r>
            <a:r>
              <a:rPr sz="2100" spc="15" dirty="0">
                <a:latin typeface="微软雅黑"/>
                <a:cs typeface="微软雅黑"/>
              </a:rPr>
              <a:t>37</a:t>
            </a:r>
            <a:r>
              <a:rPr sz="2100" spc="35" dirty="0">
                <a:latin typeface="微软雅黑"/>
                <a:cs typeface="微软雅黑"/>
              </a:rPr>
              <a:t>号）的实施细则，</a:t>
            </a:r>
            <a:r>
              <a:rPr sz="2100" b="1" spc="35" dirty="0">
                <a:solidFill>
                  <a:srgbClr val="FF0000"/>
                </a:solidFill>
                <a:latin typeface="微软雅黑"/>
                <a:cs typeface="微软雅黑"/>
              </a:rPr>
              <a:t>江苏、江西、甘肃、青海、新疆生产建设兵团未制 定实施细</a:t>
            </a:r>
            <a:r>
              <a:rPr sz="2100" b="1" spc="30" dirty="0">
                <a:solidFill>
                  <a:srgbClr val="FF0000"/>
                </a:solidFill>
                <a:latin typeface="微软雅黑"/>
                <a:cs typeface="微软雅黑"/>
              </a:rPr>
              <a:t>则</a:t>
            </a:r>
            <a:r>
              <a:rPr sz="2100" spc="35" dirty="0">
                <a:latin typeface="微软雅黑"/>
                <a:cs typeface="微软雅黑"/>
              </a:rPr>
              <a:t>。各地共组织开</a:t>
            </a:r>
            <a:r>
              <a:rPr sz="2100" spc="40" dirty="0">
                <a:latin typeface="微软雅黑"/>
                <a:cs typeface="微软雅黑"/>
              </a:rPr>
              <a:t>展</a:t>
            </a:r>
            <a:r>
              <a:rPr sz="2100" spc="35" dirty="0">
                <a:latin typeface="微软雅黑"/>
                <a:cs typeface="微软雅黑"/>
              </a:rPr>
              <a:t>《危险性较大的分部分项工程安全管理规</a:t>
            </a:r>
            <a:r>
              <a:rPr sz="2100" spc="45" dirty="0">
                <a:latin typeface="微软雅黑"/>
                <a:cs typeface="微软雅黑"/>
              </a:rPr>
              <a:t>定</a:t>
            </a:r>
            <a:r>
              <a:rPr sz="2100" spc="35" dirty="0">
                <a:latin typeface="微软雅黑"/>
                <a:cs typeface="微软雅黑"/>
              </a:rPr>
              <a:t>》宣传贯彻活 动</a:t>
            </a:r>
            <a:endParaRPr sz="2100">
              <a:latin typeface="微软雅黑"/>
              <a:cs typeface="微软雅黑"/>
            </a:endParaRPr>
          </a:p>
          <a:p>
            <a:pPr marL="90170">
              <a:lnSpc>
                <a:spcPct val="100000"/>
              </a:lnSpc>
              <a:spcBef>
                <a:spcPts val="975"/>
              </a:spcBef>
            </a:pPr>
            <a:r>
              <a:rPr sz="2100" spc="15" dirty="0">
                <a:latin typeface="微软雅黑"/>
                <a:cs typeface="微软雅黑"/>
              </a:rPr>
              <a:t>14718</a:t>
            </a:r>
            <a:r>
              <a:rPr sz="2100" spc="30" dirty="0">
                <a:latin typeface="微软雅黑"/>
                <a:cs typeface="微软雅黑"/>
              </a:rPr>
              <a:t>次，累计参</a:t>
            </a:r>
            <a:r>
              <a:rPr sz="2100" spc="35" dirty="0">
                <a:latin typeface="微软雅黑"/>
                <a:cs typeface="微软雅黑"/>
              </a:rPr>
              <a:t>加</a:t>
            </a:r>
            <a:r>
              <a:rPr sz="2100" spc="10" dirty="0">
                <a:latin typeface="微软雅黑"/>
                <a:cs typeface="微软雅黑"/>
              </a:rPr>
              <a:t>1045444</a:t>
            </a:r>
            <a:r>
              <a:rPr sz="2100" spc="30" dirty="0">
                <a:latin typeface="微软雅黑"/>
                <a:cs typeface="微软雅黑"/>
              </a:rPr>
              <a:t>人次。</a:t>
            </a:r>
            <a:endParaRPr sz="2100">
              <a:latin typeface="微软雅黑"/>
              <a:cs typeface="微软雅黑"/>
            </a:endParaRPr>
          </a:p>
        </p:txBody>
      </p:sp>
      <p:sp>
        <p:nvSpPr>
          <p:cNvPr id="3" name="object 3"/>
          <p:cNvSpPr txBox="1"/>
          <p:nvPr/>
        </p:nvSpPr>
        <p:spPr>
          <a:xfrm>
            <a:off x="813816" y="3328415"/>
            <a:ext cx="10668000" cy="2002789"/>
          </a:xfrm>
          <a:prstGeom prst="rect">
            <a:avLst/>
          </a:prstGeom>
          <a:solidFill>
            <a:srgbClr val="F1F1F1"/>
          </a:solidFill>
          <a:ln w="12192">
            <a:solidFill>
              <a:srgbClr val="000000"/>
            </a:solidFill>
          </a:ln>
        </p:spPr>
        <p:txBody>
          <a:bodyPr vert="horz" wrap="square" lIns="0" tIns="21590" rIns="0" bIns="0" rtlCol="0">
            <a:spAutoFit/>
          </a:bodyPr>
          <a:lstStyle/>
          <a:p>
            <a:pPr marL="90170" marR="88265">
              <a:lnSpc>
                <a:spcPts val="3840"/>
              </a:lnSpc>
              <a:spcBef>
                <a:spcPts val="170"/>
              </a:spcBef>
            </a:pPr>
            <a:r>
              <a:rPr sz="2100" spc="10" dirty="0">
                <a:latin typeface="微软雅黑"/>
                <a:cs typeface="微软雅黑"/>
              </a:rPr>
              <a:t>2018</a:t>
            </a:r>
            <a:r>
              <a:rPr sz="2100" spc="35" dirty="0">
                <a:latin typeface="微软雅黑"/>
                <a:cs typeface="微软雅黑"/>
              </a:rPr>
              <a:t>年，各地对危险性较大的分部分项工程实施重点监督检查，检查工程共</a:t>
            </a:r>
            <a:r>
              <a:rPr sz="2100" spc="50" dirty="0">
                <a:latin typeface="微软雅黑"/>
                <a:cs typeface="微软雅黑"/>
              </a:rPr>
              <a:t>计</a:t>
            </a:r>
            <a:r>
              <a:rPr sz="2100" spc="15" dirty="0">
                <a:latin typeface="微软雅黑"/>
                <a:cs typeface="微软雅黑"/>
              </a:rPr>
              <a:t>320155  </a:t>
            </a:r>
            <a:r>
              <a:rPr sz="2100" spc="35" dirty="0">
                <a:latin typeface="微软雅黑"/>
                <a:cs typeface="微软雅黑"/>
              </a:rPr>
              <a:t>项，查处违法行为共</a:t>
            </a:r>
            <a:r>
              <a:rPr sz="2100" spc="15" dirty="0">
                <a:latin typeface="微软雅黑"/>
                <a:cs typeface="微软雅黑"/>
              </a:rPr>
              <a:t>计</a:t>
            </a:r>
            <a:r>
              <a:rPr sz="2100" spc="10" dirty="0">
                <a:latin typeface="微软雅黑"/>
                <a:cs typeface="微软雅黑"/>
              </a:rPr>
              <a:t>11302</a:t>
            </a:r>
            <a:r>
              <a:rPr sz="2100" spc="35" dirty="0">
                <a:latin typeface="微软雅黑"/>
                <a:cs typeface="微软雅黑"/>
              </a:rPr>
              <a:t>起，其中</a:t>
            </a:r>
            <a:r>
              <a:rPr sz="2100" spc="-10" dirty="0">
                <a:latin typeface="微软雅黑"/>
                <a:cs typeface="微软雅黑"/>
              </a:rPr>
              <a:t>,</a:t>
            </a:r>
            <a:r>
              <a:rPr sz="2100" b="1" spc="35" dirty="0">
                <a:latin typeface="微软雅黑"/>
                <a:cs typeface="微软雅黑"/>
              </a:rPr>
              <a:t>未编制或论证专项施工方</a:t>
            </a:r>
            <a:r>
              <a:rPr sz="2100" b="1" spc="40" dirty="0">
                <a:latin typeface="微软雅黑"/>
                <a:cs typeface="微软雅黑"/>
              </a:rPr>
              <a:t>案</a:t>
            </a:r>
            <a:r>
              <a:rPr sz="2100" b="1" spc="20" dirty="0">
                <a:latin typeface="微软雅黑"/>
                <a:cs typeface="微软雅黑"/>
              </a:rPr>
              <a:t>1430</a:t>
            </a:r>
            <a:r>
              <a:rPr sz="2100" b="1" spc="35" dirty="0">
                <a:latin typeface="微软雅黑"/>
                <a:cs typeface="微软雅黑"/>
              </a:rPr>
              <a:t>起、未按专项 施工方案施</a:t>
            </a:r>
            <a:r>
              <a:rPr sz="2100" b="1" spc="25" dirty="0">
                <a:latin typeface="微软雅黑"/>
                <a:cs typeface="微软雅黑"/>
              </a:rPr>
              <a:t>工</a:t>
            </a:r>
            <a:r>
              <a:rPr sz="2100" b="1" spc="20" dirty="0">
                <a:latin typeface="微软雅黑"/>
                <a:cs typeface="微软雅黑"/>
              </a:rPr>
              <a:t>4367</a:t>
            </a:r>
            <a:r>
              <a:rPr sz="2100" b="1" spc="30" dirty="0">
                <a:latin typeface="微软雅黑"/>
                <a:cs typeface="微软雅黑"/>
              </a:rPr>
              <a:t>起</a:t>
            </a:r>
            <a:r>
              <a:rPr sz="2100" spc="30" dirty="0">
                <a:latin typeface="微软雅黑"/>
                <a:cs typeface="微软雅黑"/>
              </a:rPr>
              <a:t>，处罚企业共</a:t>
            </a:r>
            <a:r>
              <a:rPr sz="2100" spc="35" dirty="0">
                <a:latin typeface="微软雅黑"/>
                <a:cs typeface="微软雅黑"/>
              </a:rPr>
              <a:t>计</a:t>
            </a:r>
            <a:r>
              <a:rPr sz="2100" spc="10" dirty="0">
                <a:latin typeface="微软雅黑"/>
                <a:cs typeface="微软雅黑"/>
              </a:rPr>
              <a:t>8161</a:t>
            </a:r>
            <a:r>
              <a:rPr sz="2100" spc="30" dirty="0">
                <a:latin typeface="微软雅黑"/>
                <a:cs typeface="微软雅黑"/>
              </a:rPr>
              <a:t>个</a:t>
            </a:r>
            <a:r>
              <a:rPr sz="2100" spc="35" dirty="0">
                <a:latin typeface="微软雅黑"/>
                <a:cs typeface="微软雅黑"/>
              </a:rPr>
              <a:t>，</a:t>
            </a:r>
            <a:r>
              <a:rPr sz="2100" b="1" spc="30" dirty="0">
                <a:solidFill>
                  <a:srgbClr val="FF0000"/>
                </a:solidFill>
                <a:latin typeface="微软雅黑"/>
                <a:cs typeface="微软雅黑"/>
              </a:rPr>
              <a:t>处罚人员共计</a:t>
            </a:r>
            <a:r>
              <a:rPr sz="2100" b="1" spc="20" dirty="0">
                <a:solidFill>
                  <a:srgbClr val="FF0000"/>
                </a:solidFill>
                <a:latin typeface="微软雅黑"/>
                <a:cs typeface="微软雅黑"/>
              </a:rPr>
              <a:t>4675</a:t>
            </a:r>
            <a:r>
              <a:rPr sz="2100" b="1" spc="35" dirty="0">
                <a:solidFill>
                  <a:srgbClr val="FF0000"/>
                </a:solidFill>
                <a:latin typeface="微软雅黑"/>
                <a:cs typeface="微软雅黑"/>
              </a:rPr>
              <a:t>名</a:t>
            </a:r>
            <a:r>
              <a:rPr sz="2100" spc="30" dirty="0">
                <a:latin typeface="微软雅黑"/>
                <a:cs typeface="微软雅黑"/>
              </a:rPr>
              <a:t>，</a:t>
            </a:r>
            <a:r>
              <a:rPr sz="2100" b="1" spc="30" dirty="0">
                <a:solidFill>
                  <a:srgbClr val="FF0000"/>
                </a:solidFill>
                <a:latin typeface="微软雅黑"/>
                <a:cs typeface="微软雅黑"/>
              </a:rPr>
              <a:t>累计罚款约</a:t>
            </a:r>
            <a:r>
              <a:rPr sz="2100" b="1" spc="15" dirty="0">
                <a:solidFill>
                  <a:srgbClr val="FF0000"/>
                </a:solidFill>
                <a:latin typeface="微软雅黑"/>
                <a:cs typeface="微软雅黑"/>
              </a:rPr>
              <a:t>1.02  </a:t>
            </a:r>
            <a:r>
              <a:rPr sz="2100" b="1" spc="35" dirty="0">
                <a:solidFill>
                  <a:srgbClr val="FF0000"/>
                </a:solidFill>
                <a:latin typeface="微软雅黑"/>
                <a:cs typeface="微软雅黑"/>
              </a:rPr>
              <a:t>亿</a:t>
            </a:r>
            <a:endParaRPr sz="2100">
              <a:latin typeface="微软雅黑"/>
              <a:cs typeface="微软雅黑"/>
            </a:endParaRPr>
          </a:p>
          <a:p>
            <a:pPr marL="90170">
              <a:lnSpc>
                <a:spcPct val="100000"/>
              </a:lnSpc>
              <a:spcBef>
                <a:spcPts val="980"/>
              </a:spcBef>
            </a:pPr>
            <a:r>
              <a:rPr sz="2100" b="1" spc="35" dirty="0">
                <a:solidFill>
                  <a:srgbClr val="FF0000"/>
                </a:solidFill>
                <a:latin typeface="微软雅黑"/>
                <a:cs typeface="微软雅黑"/>
              </a:rPr>
              <a:t>元</a:t>
            </a:r>
            <a:r>
              <a:rPr sz="2100" spc="30" dirty="0">
                <a:latin typeface="微软雅黑"/>
                <a:cs typeface="微软雅黑"/>
              </a:rPr>
              <a:t>，共对</a:t>
            </a:r>
            <a:r>
              <a:rPr sz="2100" spc="10" dirty="0">
                <a:latin typeface="微软雅黑"/>
                <a:cs typeface="微软雅黑"/>
              </a:rPr>
              <a:t>56</a:t>
            </a:r>
            <a:r>
              <a:rPr sz="2100" spc="35" dirty="0">
                <a:latin typeface="微软雅黑"/>
                <a:cs typeface="微软雅黑"/>
              </a:rPr>
              <a:t>个企业实施暂扣安全生产许可证处罚。</a:t>
            </a:r>
            <a:endParaRPr sz="2100">
              <a:latin typeface="微软雅黑"/>
              <a:cs typeface="微软雅黑"/>
            </a:endParaRPr>
          </a:p>
        </p:txBody>
      </p:sp>
      <p:sp>
        <p:nvSpPr>
          <p:cNvPr id="4" name="object 4"/>
          <p:cNvSpPr/>
          <p:nvPr/>
        </p:nvSpPr>
        <p:spPr>
          <a:xfrm>
            <a:off x="10302240" y="5724131"/>
            <a:ext cx="921257" cy="57988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210800" y="5672328"/>
            <a:ext cx="1094994" cy="75971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0363200" y="5766815"/>
            <a:ext cx="801624" cy="460248"/>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0363200" y="5782767"/>
            <a:ext cx="802005" cy="391795"/>
          </a:xfrm>
          <a:prstGeom prst="rect">
            <a:avLst/>
          </a:prstGeom>
        </p:spPr>
        <p:txBody>
          <a:bodyPr vert="horz" wrap="square" lIns="0" tIns="12700" rIns="0" bIns="0" rtlCol="0">
            <a:spAutoFit/>
          </a:bodyPr>
          <a:lstStyle/>
          <a:p>
            <a:pPr marL="93345">
              <a:lnSpc>
                <a:spcPct val="100000"/>
              </a:lnSpc>
              <a:spcBef>
                <a:spcPts val="100"/>
              </a:spcBef>
            </a:pPr>
            <a:r>
              <a:rPr sz="2400" spc="-5" dirty="0">
                <a:solidFill>
                  <a:srgbClr val="FFFFFF"/>
                </a:solidFill>
                <a:latin typeface="微软雅黑"/>
                <a:cs typeface="微软雅黑"/>
              </a:rPr>
              <a:t>详情</a:t>
            </a:r>
            <a:endParaRPr sz="2400">
              <a:latin typeface="微软雅黑"/>
              <a:cs typeface="微软雅黑"/>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28605" y="2290364"/>
            <a:ext cx="7780829" cy="412031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66163" y="367563"/>
            <a:ext cx="8608060" cy="1002030"/>
          </a:xfrm>
          <a:prstGeom prst="rect">
            <a:avLst/>
          </a:prstGeom>
        </p:spPr>
        <p:txBody>
          <a:bodyPr vert="horz" wrap="square" lIns="0" tIns="11430" rIns="0" bIns="0" rtlCol="0">
            <a:spAutoFit/>
          </a:bodyPr>
          <a:lstStyle/>
          <a:p>
            <a:pPr marL="2807970" marR="5080" indent="-2795905">
              <a:lnSpc>
                <a:spcPct val="152500"/>
              </a:lnSpc>
              <a:spcBef>
                <a:spcPts val="90"/>
              </a:spcBef>
            </a:pPr>
            <a:r>
              <a:rPr sz="2100" b="1" spc="35" dirty="0">
                <a:latin typeface="微软雅黑"/>
                <a:cs typeface="微软雅黑"/>
              </a:rPr>
              <a:t>关于对中标集团总包建设有限公司</a:t>
            </a:r>
            <a:r>
              <a:rPr sz="2100" b="1" spc="40" dirty="0">
                <a:latin typeface="微软雅黑"/>
                <a:cs typeface="微软雅黑"/>
              </a:rPr>
              <a:t>等</a:t>
            </a:r>
            <a:r>
              <a:rPr sz="2100" b="1" spc="30" dirty="0">
                <a:latin typeface="微软雅黑"/>
                <a:cs typeface="微软雅黑"/>
              </a:rPr>
              <a:t>2家单位在危险性较大的分部分项工 </a:t>
            </a:r>
            <a:r>
              <a:rPr sz="2100" b="1" spc="35" dirty="0">
                <a:latin typeface="微软雅黑"/>
                <a:cs typeface="微软雅黑"/>
              </a:rPr>
              <a:t>程中违规施工情况的通报</a:t>
            </a:r>
            <a:endParaRPr sz="2100">
              <a:latin typeface="微软雅黑"/>
              <a:cs typeface="微软雅黑"/>
            </a:endParaRPr>
          </a:p>
        </p:txBody>
      </p:sp>
      <p:sp>
        <p:nvSpPr>
          <p:cNvPr id="4" name="object 4"/>
          <p:cNvSpPr txBox="1"/>
          <p:nvPr/>
        </p:nvSpPr>
        <p:spPr>
          <a:xfrm>
            <a:off x="4902200" y="1754504"/>
            <a:ext cx="2330450" cy="311150"/>
          </a:xfrm>
          <a:prstGeom prst="rect">
            <a:avLst/>
          </a:prstGeom>
        </p:spPr>
        <p:txBody>
          <a:bodyPr vert="horz" wrap="square" lIns="0" tIns="15240" rIns="0" bIns="0" rtlCol="0">
            <a:spAutoFit/>
          </a:bodyPr>
          <a:lstStyle/>
          <a:p>
            <a:pPr marL="12700">
              <a:lnSpc>
                <a:spcPct val="100000"/>
              </a:lnSpc>
              <a:spcBef>
                <a:spcPts val="120"/>
              </a:spcBef>
            </a:pPr>
            <a:r>
              <a:rPr sz="1850" b="1" spc="20" dirty="0">
                <a:solidFill>
                  <a:srgbClr val="333333"/>
                </a:solidFill>
                <a:latin typeface="微软雅黑"/>
                <a:cs typeface="微软雅黑"/>
              </a:rPr>
              <a:t>京建发〔</a:t>
            </a:r>
            <a:r>
              <a:rPr sz="1850" b="1" spc="5" dirty="0">
                <a:solidFill>
                  <a:srgbClr val="333333"/>
                </a:solidFill>
                <a:latin typeface="微软雅黑"/>
                <a:cs typeface="微软雅黑"/>
              </a:rPr>
              <a:t>2019</a:t>
            </a:r>
            <a:r>
              <a:rPr sz="1850" b="1" spc="20" dirty="0">
                <a:solidFill>
                  <a:srgbClr val="333333"/>
                </a:solidFill>
                <a:latin typeface="微软雅黑"/>
                <a:cs typeface="微软雅黑"/>
              </a:rPr>
              <a:t>〕</a:t>
            </a:r>
            <a:r>
              <a:rPr sz="1850" b="1" spc="5" dirty="0">
                <a:solidFill>
                  <a:srgbClr val="333333"/>
                </a:solidFill>
                <a:latin typeface="微软雅黑"/>
                <a:cs typeface="微软雅黑"/>
              </a:rPr>
              <a:t>21</a:t>
            </a:r>
            <a:r>
              <a:rPr sz="1850" b="1" spc="20" dirty="0">
                <a:solidFill>
                  <a:srgbClr val="333333"/>
                </a:solidFill>
                <a:latin typeface="微软雅黑"/>
                <a:cs typeface="微软雅黑"/>
              </a:rPr>
              <a:t>号</a:t>
            </a:r>
            <a:endParaRPr sz="1850">
              <a:latin typeface="微软雅黑"/>
              <a:cs typeface="微软雅黑"/>
            </a:endParaRPr>
          </a:p>
        </p:txBody>
      </p:sp>
      <p:sp>
        <p:nvSpPr>
          <p:cNvPr id="5" name="object 5"/>
          <p:cNvSpPr/>
          <p:nvPr/>
        </p:nvSpPr>
        <p:spPr>
          <a:xfrm>
            <a:off x="1719072" y="2051304"/>
            <a:ext cx="8751570" cy="452704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14144" y="155447"/>
            <a:ext cx="8538210" cy="632841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6708647"/>
            <a:ext cx="3206750" cy="149860"/>
          </a:xfrm>
          <a:custGeom>
            <a:avLst/>
            <a:gdLst/>
            <a:ahLst/>
            <a:cxnLst/>
            <a:rect l="l" t="t" r="r" b="b"/>
            <a:pathLst>
              <a:path w="3206750" h="149859">
                <a:moveTo>
                  <a:pt x="3206496" y="149350"/>
                </a:moveTo>
                <a:lnTo>
                  <a:pt x="3206496" y="0"/>
                </a:lnTo>
                <a:lnTo>
                  <a:pt x="0" y="0"/>
                </a:lnTo>
                <a:lnTo>
                  <a:pt x="0" y="149350"/>
                </a:lnTo>
                <a:lnTo>
                  <a:pt x="3206496" y="149350"/>
                </a:lnTo>
                <a:close/>
              </a:path>
            </a:pathLst>
          </a:custGeom>
          <a:solidFill>
            <a:srgbClr val="D5D5D5"/>
          </a:solidFill>
        </p:spPr>
        <p:txBody>
          <a:bodyPr wrap="square" lIns="0" tIns="0" rIns="0" bIns="0" rtlCol="0"/>
          <a:lstStyle/>
          <a:p>
            <a:endParaRPr/>
          </a:p>
        </p:txBody>
      </p:sp>
      <p:sp>
        <p:nvSpPr>
          <p:cNvPr id="4" name="object 4"/>
          <p:cNvSpPr/>
          <p:nvPr/>
        </p:nvSpPr>
        <p:spPr>
          <a:xfrm>
            <a:off x="3206495" y="6708647"/>
            <a:ext cx="2636520" cy="149860"/>
          </a:xfrm>
          <a:custGeom>
            <a:avLst/>
            <a:gdLst/>
            <a:ahLst/>
            <a:cxnLst/>
            <a:rect l="l" t="t" r="r" b="b"/>
            <a:pathLst>
              <a:path w="2636520" h="149859">
                <a:moveTo>
                  <a:pt x="2636520" y="149350"/>
                </a:moveTo>
                <a:lnTo>
                  <a:pt x="2636520" y="0"/>
                </a:lnTo>
                <a:lnTo>
                  <a:pt x="0" y="0"/>
                </a:lnTo>
                <a:lnTo>
                  <a:pt x="0" y="149350"/>
                </a:lnTo>
                <a:lnTo>
                  <a:pt x="2636520" y="149350"/>
                </a:lnTo>
                <a:close/>
              </a:path>
            </a:pathLst>
          </a:custGeom>
          <a:solidFill>
            <a:srgbClr val="F8BC00"/>
          </a:solidFill>
        </p:spPr>
        <p:txBody>
          <a:bodyPr wrap="square" lIns="0" tIns="0" rIns="0" bIns="0" rtlCol="0"/>
          <a:lstStyle/>
          <a:p>
            <a:endParaRPr/>
          </a:p>
        </p:txBody>
      </p:sp>
      <p:sp>
        <p:nvSpPr>
          <p:cNvPr id="5" name="object 5"/>
          <p:cNvSpPr/>
          <p:nvPr/>
        </p:nvSpPr>
        <p:spPr>
          <a:xfrm>
            <a:off x="5843015" y="6708647"/>
            <a:ext cx="5175885" cy="149860"/>
          </a:xfrm>
          <a:custGeom>
            <a:avLst/>
            <a:gdLst/>
            <a:ahLst/>
            <a:cxnLst/>
            <a:rect l="l" t="t" r="r" b="b"/>
            <a:pathLst>
              <a:path w="5175884" h="149859">
                <a:moveTo>
                  <a:pt x="5175503" y="149350"/>
                </a:moveTo>
                <a:lnTo>
                  <a:pt x="5175503" y="0"/>
                </a:lnTo>
                <a:lnTo>
                  <a:pt x="0" y="0"/>
                </a:lnTo>
                <a:lnTo>
                  <a:pt x="0" y="149350"/>
                </a:lnTo>
                <a:lnTo>
                  <a:pt x="5175503" y="149350"/>
                </a:lnTo>
                <a:close/>
              </a:path>
            </a:pathLst>
          </a:custGeom>
          <a:solidFill>
            <a:srgbClr val="9F9F9F"/>
          </a:solidFill>
        </p:spPr>
        <p:txBody>
          <a:bodyPr wrap="square" lIns="0" tIns="0" rIns="0" bIns="0" rtlCol="0"/>
          <a:lstStyle/>
          <a:p>
            <a:endParaRPr/>
          </a:p>
        </p:txBody>
      </p:sp>
      <p:sp>
        <p:nvSpPr>
          <p:cNvPr id="6" name="object 6"/>
          <p:cNvSpPr/>
          <p:nvPr/>
        </p:nvSpPr>
        <p:spPr>
          <a:xfrm>
            <a:off x="11018519" y="6708647"/>
            <a:ext cx="1173480" cy="149860"/>
          </a:xfrm>
          <a:custGeom>
            <a:avLst/>
            <a:gdLst/>
            <a:ahLst/>
            <a:cxnLst/>
            <a:rect l="l" t="t" r="r" b="b"/>
            <a:pathLst>
              <a:path w="1173479" h="149859">
                <a:moveTo>
                  <a:pt x="1173479" y="149350"/>
                </a:moveTo>
                <a:lnTo>
                  <a:pt x="1173479" y="0"/>
                </a:lnTo>
                <a:lnTo>
                  <a:pt x="0" y="0"/>
                </a:lnTo>
                <a:lnTo>
                  <a:pt x="0" y="149350"/>
                </a:lnTo>
                <a:lnTo>
                  <a:pt x="1173479" y="149350"/>
                </a:lnTo>
                <a:close/>
              </a:path>
            </a:pathLst>
          </a:custGeom>
          <a:solidFill>
            <a:srgbClr val="000000"/>
          </a:solidFill>
        </p:spPr>
        <p:txBody>
          <a:bodyPr wrap="square" lIns="0" tIns="0" rIns="0" bIns="0" rtlCol="0"/>
          <a:lstStyle/>
          <a:p>
            <a:endParaRPr/>
          </a:p>
        </p:txBody>
      </p:sp>
      <p:sp>
        <p:nvSpPr>
          <p:cNvPr id="7" name="object 7"/>
          <p:cNvSpPr/>
          <p:nvPr/>
        </p:nvSpPr>
        <p:spPr>
          <a:xfrm>
            <a:off x="9957816" y="176784"/>
            <a:ext cx="2121407" cy="84429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0" y="0"/>
            <a:ext cx="12192000" cy="685799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0" y="2414016"/>
            <a:ext cx="12192000" cy="1405255"/>
          </a:xfrm>
          <a:custGeom>
            <a:avLst/>
            <a:gdLst/>
            <a:ahLst/>
            <a:cxnLst/>
            <a:rect l="l" t="t" r="r" b="b"/>
            <a:pathLst>
              <a:path w="12192000" h="1405254">
                <a:moveTo>
                  <a:pt x="0" y="1405128"/>
                </a:moveTo>
                <a:lnTo>
                  <a:pt x="12192000" y="1405128"/>
                </a:lnTo>
                <a:lnTo>
                  <a:pt x="12192000" y="0"/>
                </a:lnTo>
                <a:lnTo>
                  <a:pt x="0" y="0"/>
                </a:lnTo>
                <a:lnTo>
                  <a:pt x="0" y="1405128"/>
                </a:lnTo>
                <a:close/>
              </a:path>
            </a:pathLst>
          </a:custGeom>
          <a:solidFill>
            <a:srgbClr val="0D0D0D">
              <a:alpha val="56077"/>
            </a:srgbClr>
          </a:solidFill>
        </p:spPr>
        <p:txBody>
          <a:bodyPr wrap="square" lIns="0" tIns="0" rIns="0" bIns="0" rtlCol="0"/>
          <a:lstStyle/>
          <a:p>
            <a:endParaRPr/>
          </a:p>
        </p:txBody>
      </p:sp>
      <p:sp>
        <p:nvSpPr>
          <p:cNvPr id="10" name="object 10"/>
          <p:cNvSpPr txBox="1"/>
          <p:nvPr/>
        </p:nvSpPr>
        <p:spPr>
          <a:xfrm>
            <a:off x="892860" y="2462225"/>
            <a:ext cx="7613650" cy="1329690"/>
          </a:xfrm>
          <a:prstGeom prst="rect">
            <a:avLst/>
          </a:prstGeom>
        </p:spPr>
        <p:txBody>
          <a:bodyPr vert="horz" wrap="square" lIns="0" tIns="15875" rIns="0" bIns="0" rtlCol="0">
            <a:spAutoFit/>
          </a:bodyPr>
          <a:lstStyle/>
          <a:p>
            <a:pPr marL="12700">
              <a:lnSpc>
                <a:spcPct val="100000"/>
              </a:lnSpc>
              <a:spcBef>
                <a:spcPts val="125"/>
              </a:spcBef>
            </a:pPr>
            <a:r>
              <a:rPr sz="4250" spc="15" dirty="0">
                <a:solidFill>
                  <a:srgbClr val="FFFFFF"/>
                </a:solidFill>
                <a:latin typeface="黑体"/>
                <a:cs typeface="黑体"/>
              </a:rPr>
              <a:t>第二章</a:t>
            </a:r>
            <a:endParaRPr sz="4250">
              <a:latin typeface="黑体"/>
              <a:cs typeface="黑体"/>
            </a:endParaRPr>
          </a:p>
          <a:p>
            <a:pPr marL="1097915">
              <a:lnSpc>
                <a:spcPct val="100000"/>
              </a:lnSpc>
              <a:spcBef>
                <a:spcPts val="35"/>
              </a:spcBef>
            </a:pPr>
            <a:r>
              <a:rPr sz="4250" spc="20" dirty="0">
                <a:solidFill>
                  <a:srgbClr val="FFFFFF"/>
                </a:solidFill>
                <a:latin typeface="黑体"/>
                <a:cs typeface="黑体"/>
              </a:rPr>
              <a:t>建筑施工</a:t>
            </a:r>
            <a:r>
              <a:rPr sz="4250" spc="-15" dirty="0">
                <a:solidFill>
                  <a:srgbClr val="FFFFFF"/>
                </a:solidFill>
                <a:latin typeface="黑体"/>
                <a:cs typeface="黑体"/>
              </a:rPr>
              <a:t>安</a:t>
            </a:r>
            <a:r>
              <a:rPr sz="4250" spc="20" dirty="0">
                <a:solidFill>
                  <a:srgbClr val="FFFFFF"/>
                </a:solidFill>
                <a:latin typeface="黑体"/>
                <a:cs typeface="黑体"/>
              </a:rPr>
              <a:t>全</a:t>
            </a:r>
            <a:r>
              <a:rPr sz="4250" spc="-10" dirty="0">
                <a:solidFill>
                  <a:srgbClr val="FFFFFF"/>
                </a:solidFill>
                <a:latin typeface="黑体"/>
                <a:cs typeface="黑体"/>
              </a:rPr>
              <a:t>事</a:t>
            </a:r>
            <a:r>
              <a:rPr sz="4250" spc="20" dirty="0">
                <a:solidFill>
                  <a:srgbClr val="FFFFFF"/>
                </a:solidFill>
                <a:latin typeface="黑体"/>
                <a:cs typeface="黑体"/>
              </a:rPr>
              <a:t>故相</a:t>
            </a:r>
            <a:r>
              <a:rPr sz="4250" spc="-10" dirty="0">
                <a:solidFill>
                  <a:srgbClr val="FFFFFF"/>
                </a:solidFill>
                <a:latin typeface="黑体"/>
                <a:cs typeface="黑体"/>
              </a:rPr>
              <a:t>关</a:t>
            </a:r>
            <a:r>
              <a:rPr sz="4250" spc="20" dirty="0">
                <a:solidFill>
                  <a:srgbClr val="FFFFFF"/>
                </a:solidFill>
                <a:latin typeface="黑体"/>
                <a:cs typeface="黑体"/>
              </a:rPr>
              <a:t>理论</a:t>
            </a:r>
            <a:endParaRPr sz="4250">
              <a:latin typeface="黑体"/>
              <a:cs typeface="黑体"/>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6531" y="1443227"/>
            <a:ext cx="4721860" cy="2868295"/>
          </a:xfrm>
          <a:prstGeom prst="rect">
            <a:avLst/>
          </a:prstGeom>
          <a:ln w="9144">
            <a:solidFill>
              <a:srgbClr val="000000"/>
            </a:solidFill>
          </a:ln>
        </p:spPr>
        <p:txBody>
          <a:bodyPr vert="horz" wrap="square" lIns="0" tIns="133985" rIns="0" bIns="0" rtlCol="0">
            <a:spAutoFit/>
          </a:bodyPr>
          <a:lstStyle/>
          <a:p>
            <a:pPr marL="989330">
              <a:lnSpc>
                <a:spcPct val="100000"/>
              </a:lnSpc>
              <a:spcBef>
                <a:spcPts val="1055"/>
              </a:spcBef>
            </a:pPr>
            <a:r>
              <a:rPr sz="2000" b="1" spc="10" dirty="0">
                <a:solidFill>
                  <a:srgbClr val="44536A"/>
                </a:solidFill>
                <a:latin typeface="Microsoft JhengHei"/>
                <a:cs typeface="Microsoft JhengHei"/>
              </a:rPr>
              <a:t>空难事故发生后</a:t>
            </a:r>
            <a:r>
              <a:rPr sz="2000" b="1" spc="-15" dirty="0">
                <a:solidFill>
                  <a:srgbClr val="44536A"/>
                </a:solidFill>
                <a:latin typeface="Microsoft JhengHei"/>
                <a:cs typeface="Microsoft JhengHei"/>
              </a:rPr>
              <a:t>，</a:t>
            </a:r>
            <a:r>
              <a:rPr sz="2000" b="1" spc="10" dirty="0">
                <a:solidFill>
                  <a:srgbClr val="44536A"/>
                </a:solidFill>
                <a:latin typeface="Microsoft JhengHei"/>
                <a:cs typeface="Microsoft JhengHei"/>
              </a:rPr>
              <a:t>几乎所有航空</a:t>
            </a:r>
            <a:endParaRPr sz="2000">
              <a:latin typeface="Microsoft JhengHei"/>
              <a:cs typeface="Microsoft JhengHei"/>
            </a:endParaRPr>
          </a:p>
          <a:p>
            <a:pPr marL="434340">
              <a:lnSpc>
                <a:spcPct val="100000"/>
              </a:lnSpc>
              <a:spcBef>
                <a:spcPts val="1205"/>
              </a:spcBef>
            </a:pPr>
            <a:r>
              <a:rPr sz="2000" b="1" spc="10" dirty="0">
                <a:solidFill>
                  <a:srgbClr val="44536A"/>
                </a:solidFill>
                <a:latin typeface="Microsoft JhengHei"/>
                <a:cs typeface="Microsoft JhengHei"/>
              </a:rPr>
              <a:t>业内人士都提到一个</a:t>
            </a:r>
            <a:r>
              <a:rPr sz="2000" b="1" spc="-10" dirty="0">
                <a:solidFill>
                  <a:srgbClr val="44536A"/>
                </a:solidFill>
                <a:latin typeface="Microsoft JhengHei"/>
                <a:cs typeface="Microsoft JhengHei"/>
              </a:rPr>
              <a:t>关</a:t>
            </a:r>
            <a:r>
              <a:rPr sz="2000" b="1" spc="10" dirty="0">
                <a:solidFill>
                  <a:srgbClr val="44536A"/>
                </a:solidFill>
                <a:latin typeface="Microsoft JhengHei"/>
                <a:cs typeface="Microsoft JhengHei"/>
              </a:rPr>
              <a:t>于</a:t>
            </a:r>
            <a:r>
              <a:rPr sz="2000" b="1" spc="-10" dirty="0">
                <a:solidFill>
                  <a:srgbClr val="44536A"/>
                </a:solidFill>
                <a:latin typeface="Microsoft JhengHei"/>
                <a:cs typeface="Microsoft JhengHei"/>
              </a:rPr>
              <a:t>飞</a:t>
            </a:r>
            <a:r>
              <a:rPr sz="2000" b="1" spc="10" dirty="0">
                <a:solidFill>
                  <a:srgbClr val="44536A"/>
                </a:solidFill>
                <a:latin typeface="Microsoft JhengHei"/>
                <a:cs typeface="Microsoft JhengHei"/>
              </a:rPr>
              <a:t>行安全的</a:t>
            </a:r>
            <a:endParaRPr sz="2000">
              <a:latin typeface="Microsoft JhengHei"/>
              <a:cs typeface="Microsoft JhengHei"/>
            </a:endParaRPr>
          </a:p>
          <a:p>
            <a:pPr marL="434340">
              <a:lnSpc>
                <a:spcPct val="100000"/>
              </a:lnSpc>
              <a:spcBef>
                <a:spcPts val="1200"/>
              </a:spcBef>
            </a:pPr>
            <a:r>
              <a:rPr sz="2000" b="1" spc="10" dirty="0">
                <a:solidFill>
                  <a:srgbClr val="44536A"/>
                </a:solidFill>
                <a:latin typeface="Microsoft JhengHei"/>
                <a:cs typeface="Microsoft JhengHei"/>
              </a:rPr>
              <a:t>“海恩法则”。这个</a:t>
            </a:r>
            <a:r>
              <a:rPr sz="2000" b="1" spc="-10" dirty="0">
                <a:solidFill>
                  <a:srgbClr val="44536A"/>
                </a:solidFill>
                <a:latin typeface="Microsoft JhengHei"/>
                <a:cs typeface="Microsoft JhengHei"/>
              </a:rPr>
              <a:t>法</a:t>
            </a:r>
            <a:r>
              <a:rPr sz="2000" b="1" spc="10" dirty="0">
                <a:solidFill>
                  <a:srgbClr val="44536A"/>
                </a:solidFill>
                <a:latin typeface="Microsoft JhengHei"/>
                <a:cs typeface="Microsoft JhengHei"/>
              </a:rPr>
              <a:t>则</a:t>
            </a:r>
            <a:r>
              <a:rPr sz="2000" b="1" spc="-10" dirty="0">
                <a:solidFill>
                  <a:srgbClr val="44536A"/>
                </a:solidFill>
                <a:latin typeface="Microsoft JhengHei"/>
                <a:cs typeface="Microsoft JhengHei"/>
              </a:rPr>
              <a:t>简</a:t>
            </a:r>
            <a:r>
              <a:rPr sz="2000" b="1" spc="10" dirty="0">
                <a:solidFill>
                  <a:srgbClr val="44536A"/>
                </a:solidFill>
                <a:latin typeface="Microsoft JhengHei"/>
                <a:cs typeface="Microsoft JhengHei"/>
              </a:rPr>
              <a:t>单地说就</a:t>
            </a:r>
            <a:endParaRPr sz="2000">
              <a:latin typeface="Microsoft JhengHei"/>
              <a:cs typeface="Microsoft JhengHei"/>
            </a:endParaRPr>
          </a:p>
          <a:p>
            <a:pPr marL="434340">
              <a:lnSpc>
                <a:spcPct val="100000"/>
              </a:lnSpc>
              <a:spcBef>
                <a:spcPts val="1200"/>
              </a:spcBef>
            </a:pPr>
            <a:r>
              <a:rPr sz="2000" b="1" spc="10" dirty="0">
                <a:solidFill>
                  <a:srgbClr val="44536A"/>
                </a:solidFill>
                <a:latin typeface="Microsoft JhengHei"/>
                <a:cs typeface="Microsoft JhengHei"/>
              </a:rPr>
              <a:t>是：一起重大的飞行</a:t>
            </a:r>
            <a:r>
              <a:rPr sz="2000" b="1" spc="-15" dirty="0">
                <a:solidFill>
                  <a:srgbClr val="44536A"/>
                </a:solidFill>
                <a:latin typeface="Microsoft JhengHei"/>
                <a:cs typeface="Microsoft JhengHei"/>
              </a:rPr>
              <a:t>安</a:t>
            </a:r>
            <a:r>
              <a:rPr sz="2000" b="1" spc="10" dirty="0">
                <a:solidFill>
                  <a:srgbClr val="44536A"/>
                </a:solidFill>
                <a:latin typeface="Microsoft JhengHei"/>
                <a:cs typeface="Microsoft JhengHei"/>
              </a:rPr>
              <a:t>全</a:t>
            </a:r>
            <a:r>
              <a:rPr sz="2000" b="1" spc="-15" dirty="0">
                <a:solidFill>
                  <a:srgbClr val="44536A"/>
                </a:solidFill>
                <a:latin typeface="Microsoft JhengHei"/>
                <a:cs typeface="Microsoft JhengHei"/>
              </a:rPr>
              <a:t>事</a:t>
            </a:r>
            <a:r>
              <a:rPr sz="2000" b="1" spc="10" dirty="0">
                <a:solidFill>
                  <a:srgbClr val="44536A"/>
                </a:solidFill>
                <a:latin typeface="Microsoft JhengHei"/>
                <a:cs typeface="Microsoft JhengHei"/>
              </a:rPr>
              <a:t>故背后有</a:t>
            </a:r>
            <a:endParaRPr sz="2000">
              <a:latin typeface="Microsoft JhengHei"/>
              <a:cs typeface="Microsoft JhengHei"/>
            </a:endParaRPr>
          </a:p>
          <a:p>
            <a:pPr marL="434340">
              <a:lnSpc>
                <a:spcPct val="100000"/>
              </a:lnSpc>
              <a:spcBef>
                <a:spcPts val="1205"/>
              </a:spcBef>
            </a:pPr>
            <a:r>
              <a:rPr sz="2000" b="1" spc="-190" dirty="0">
                <a:solidFill>
                  <a:srgbClr val="44536A"/>
                </a:solidFill>
                <a:latin typeface="Microsoft JhengHei"/>
                <a:cs typeface="Microsoft JhengHei"/>
              </a:rPr>
              <a:t>29</a:t>
            </a:r>
            <a:r>
              <a:rPr sz="2000" b="1" spc="10" dirty="0">
                <a:solidFill>
                  <a:srgbClr val="44536A"/>
                </a:solidFill>
                <a:latin typeface="Microsoft JhengHei"/>
                <a:cs typeface="Microsoft JhengHei"/>
              </a:rPr>
              <a:t>起事故征兆，每个征兆</a:t>
            </a:r>
            <a:r>
              <a:rPr sz="2000" b="1" spc="-10" dirty="0">
                <a:solidFill>
                  <a:srgbClr val="44536A"/>
                </a:solidFill>
                <a:latin typeface="Microsoft JhengHei"/>
                <a:cs typeface="Microsoft JhengHei"/>
              </a:rPr>
              <a:t>背</a:t>
            </a:r>
            <a:r>
              <a:rPr sz="2000" b="1" spc="10" dirty="0">
                <a:solidFill>
                  <a:srgbClr val="44536A"/>
                </a:solidFill>
                <a:latin typeface="Microsoft JhengHei"/>
                <a:cs typeface="Microsoft JhengHei"/>
              </a:rPr>
              <a:t>后还会有</a:t>
            </a:r>
            <a:endParaRPr sz="2000">
              <a:latin typeface="Microsoft JhengHei"/>
              <a:cs typeface="Microsoft JhengHei"/>
            </a:endParaRPr>
          </a:p>
          <a:p>
            <a:pPr marL="434340">
              <a:lnSpc>
                <a:spcPct val="100000"/>
              </a:lnSpc>
              <a:spcBef>
                <a:spcPts val="1200"/>
              </a:spcBef>
            </a:pPr>
            <a:r>
              <a:rPr sz="2000" b="1" spc="-180" dirty="0">
                <a:solidFill>
                  <a:srgbClr val="44536A"/>
                </a:solidFill>
                <a:latin typeface="Microsoft JhengHei"/>
                <a:cs typeface="Microsoft JhengHei"/>
              </a:rPr>
              <a:t>300</a:t>
            </a:r>
            <a:r>
              <a:rPr sz="2000" b="1" spc="10" dirty="0">
                <a:solidFill>
                  <a:srgbClr val="44536A"/>
                </a:solidFill>
                <a:latin typeface="Microsoft JhengHei"/>
                <a:cs typeface="Microsoft JhengHei"/>
              </a:rPr>
              <a:t>起事故苗头。</a:t>
            </a:r>
            <a:endParaRPr sz="2000">
              <a:latin typeface="Microsoft JhengHei"/>
              <a:cs typeface="Microsoft JhengHei"/>
            </a:endParaRPr>
          </a:p>
        </p:txBody>
      </p:sp>
      <p:sp>
        <p:nvSpPr>
          <p:cNvPr id="3" name="object 3"/>
          <p:cNvSpPr txBox="1"/>
          <p:nvPr/>
        </p:nvSpPr>
        <p:spPr>
          <a:xfrm>
            <a:off x="2250439" y="4857597"/>
            <a:ext cx="8242300" cy="1306830"/>
          </a:xfrm>
          <a:prstGeom prst="rect">
            <a:avLst/>
          </a:prstGeom>
        </p:spPr>
        <p:txBody>
          <a:bodyPr vert="horz" wrap="square" lIns="0" tIns="12065" rIns="0" bIns="0" rtlCol="0">
            <a:spAutoFit/>
          </a:bodyPr>
          <a:lstStyle/>
          <a:p>
            <a:pPr marL="1792605" marR="5080" indent="-1780539">
              <a:lnSpc>
                <a:spcPct val="150100"/>
              </a:lnSpc>
              <a:spcBef>
                <a:spcPts val="95"/>
              </a:spcBef>
            </a:pPr>
            <a:r>
              <a:rPr sz="2800" b="1" spc="-5" dirty="0">
                <a:solidFill>
                  <a:srgbClr val="FF0000"/>
                </a:solidFill>
                <a:latin typeface="黑体"/>
                <a:cs typeface="黑体"/>
              </a:rPr>
              <a:t>事</a:t>
            </a:r>
            <a:r>
              <a:rPr sz="2800" b="1" spc="15" dirty="0">
                <a:solidFill>
                  <a:srgbClr val="FF0000"/>
                </a:solidFill>
                <a:latin typeface="黑体"/>
                <a:cs typeface="黑体"/>
              </a:rPr>
              <a:t>故</a:t>
            </a:r>
            <a:r>
              <a:rPr sz="2800" b="1" spc="-5" dirty="0">
                <a:solidFill>
                  <a:srgbClr val="FF0000"/>
                </a:solidFill>
                <a:latin typeface="黑体"/>
                <a:cs typeface="黑体"/>
              </a:rPr>
              <a:t>背后有征</a:t>
            </a:r>
            <a:r>
              <a:rPr sz="2800" b="1" spc="15" dirty="0">
                <a:solidFill>
                  <a:srgbClr val="FF0000"/>
                </a:solidFill>
                <a:latin typeface="黑体"/>
                <a:cs typeface="黑体"/>
              </a:rPr>
              <a:t>兆</a:t>
            </a:r>
            <a:r>
              <a:rPr sz="2800" b="1" spc="-5" dirty="0">
                <a:solidFill>
                  <a:srgbClr val="FF0000"/>
                </a:solidFill>
                <a:latin typeface="黑体"/>
                <a:cs typeface="黑体"/>
              </a:rPr>
              <a:t>，征</a:t>
            </a:r>
            <a:r>
              <a:rPr sz="2800" b="1" spc="15" dirty="0">
                <a:solidFill>
                  <a:srgbClr val="FF0000"/>
                </a:solidFill>
                <a:latin typeface="黑体"/>
                <a:cs typeface="黑体"/>
              </a:rPr>
              <a:t>兆</a:t>
            </a:r>
            <a:r>
              <a:rPr sz="2800" b="1" spc="-5" dirty="0">
                <a:solidFill>
                  <a:srgbClr val="FF0000"/>
                </a:solidFill>
                <a:latin typeface="黑体"/>
                <a:cs typeface="黑体"/>
              </a:rPr>
              <a:t>背后有苗</a:t>
            </a:r>
            <a:r>
              <a:rPr sz="2800" b="1" spc="15" dirty="0">
                <a:solidFill>
                  <a:srgbClr val="FF0000"/>
                </a:solidFill>
                <a:latin typeface="黑体"/>
                <a:cs typeface="黑体"/>
              </a:rPr>
              <a:t>头</a:t>
            </a:r>
            <a:r>
              <a:rPr sz="2800" b="1" spc="-5" dirty="0">
                <a:solidFill>
                  <a:srgbClr val="FF0000"/>
                </a:solidFill>
                <a:latin typeface="黑体"/>
                <a:cs typeface="黑体"/>
              </a:rPr>
              <a:t>，轰</a:t>
            </a:r>
            <a:r>
              <a:rPr sz="2800" b="1" spc="15" dirty="0">
                <a:solidFill>
                  <a:srgbClr val="FF0000"/>
                </a:solidFill>
                <a:latin typeface="黑体"/>
                <a:cs typeface="黑体"/>
              </a:rPr>
              <a:t>轰</a:t>
            </a:r>
            <a:r>
              <a:rPr sz="2800" b="1" spc="-5" dirty="0">
                <a:solidFill>
                  <a:srgbClr val="FF0000"/>
                </a:solidFill>
                <a:latin typeface="黑体"/>
                <a:cs typeface="黑体"/>
              </a:rPr>
              <a:t>烈烈的大检 查</a:t>
            </a:r>
            <a:r>
              <a:rPr sz="2800" b="1" spc="20" dirty="0">
                <a:solidFill>
                  <a:srgbClr val="FF0000"/>
                </a:solidFill>
                <a:latin typeface="黑体"/>
                <a:cs typeface="黑体"/>
              </a:rPr>
              <a:t>不</a:t>
            </a:r>
            <a:r>
              <a:rPr sz="2800" b="1" spc="-5" dirty="0">
                <a:solidFill>
                  <a:srgbClr val="FF0000"/>
                </a:solidFill>
                <a:latin typeface="黑体"/>
                <a:cs typeface="黑体"/>
              </a:rPr>
              <a:t>是解决</a:t>
            </a:r>
            <a:r>
              <a:rPr sz="2800" b="1" dirty="0">
                <a:solidFill>
                  <a:srgbClr val="FF0000"/>
                </a:solidFill>
                <a:latin typeface="黑体"/>
                <a:cs typeface="黑体"/>
              </a:rPr>
              <a:t>安</a:t>
            </a:r>
            <a:r>
              <a:rPr sz="2800" b="1" spc="15" dirty="0">
                <a:solidFill>
                  <a:srgbClr val="FF0000"/>
                </a:solidFill>
                <a:latin typeface="黑体"/>
                <a:cs typeface="黑体"/>
              </a:rPr>
              <a:t>全</a:t>
            </a:r>
            <a:r>
              <a:rPr sz="2800" b="1" spc="-5" dirty="0">
                <a:solidFill>
                  <a:srgbClr val="FF0000"/>
                </a:solidFill>
                <a:latin typeface="黑体"/>
                <a:cs typeface="黑体"/>
              </a:rPr>
              <a:t>事故</a:t>
            </a:r>
            <a:r>
              <a:rPr sz="2800" b="1" spc="20" dirty="0">
                <a:solidFill>
                  <a:srgbClr val="FF0000"/>
                </a:solidFill>
                <a:latin typeface="黑体"/>
                <a:cs typeface="黑体"/>
              </a:rPr>
              <a:t>的</a:t>
            </a:r>
            <a:r>
              <a:rPr sz="2800" b="1" spc="-5" dirty="0">
                <a:solidFill>
                  <a:srgbClr val="FF0000"/>
                </a:solidFill>
                <a:latin typeface="黑体"/>
                <a:cs typeface="黑体"/>
              </a:rPr>
              <a:t>最佳方式</a:t>
            </a:r>
            <a:endParaRPr sz="2800">
              <a:latin typeface="黑体"/>
              <a:cs typeface="黑体"/>
            </a:endParaRPr>
          </a:p>
        </p:txBody>
      </p:sp>
      <p:sp>
        <p:nvSpPr>
          <p:cNvPr id="4" name="object 4"/>
          <p:cNvSpPr txBox="1">
            <a:spLocks noGrp="1"/>
          </p:cNvSpPr>
          <p:nvPr>
            <p:ph type="title"/>
          </p:nvPr>
        </p:nvSpPr>
        <p:spPr>
          <a:xfrm>
            <a:off x="823671" y="908430"/>
            <a:ext cx="124587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6600"/>
                </a:solidFill>
                <a:latin typeface="微软雅黑"/>
                <a:cs typeface="微软雅黑"/>
              </a:rPr>
              <a:t>海恩法则</a:t>
            </a:r>
            <a:endParaRPr sz="2400">
              <a:latin typeface="微软雅黑"/>
              <a:cs typeface="微软雅黑"/>
            </a:endParaRPr>
          </a:p>
        </p:txBody>
      </p:sp>
      <p:sp>
        <p:nvSpPr>
          <p:cNvPr id="5" name="object 5"/>
          <p:cNvSpPr/>
          <p:nvPr/>
        </p:nvSpPr>
        <p:spPr>
          <a:xfrm>
            <a:off x="5772911" y="1097280"/>
            <a:ext cx="5577840" cy="338937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55976" y="0"/>
            <a:ext cx="5891783"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6708647"/>
            <a:ext cx="3206750" cy="149860"/>
          </a:xfrm>
          <a:custGeom>
            <a:avLst/>
            <a:gdLst/>
            <a:ahLst/>
            <a:cxnLst/>
            <a:rect l="l" t="t" r="r" b="b"/>
            <a:pathLst>
              <a:path w="3206750" h="149859">
                <a:moveTo>
                  <a:pt x="3206496" y="149350"/>
                </a:moveTo>
                <a:lnTo>
                  <a:pt x="3206496" y="0"/>
                </a:lnTo>
                <a:lnTo>
                  <a:pt x="0" y="0"/>
                </a:lnTo>
                <a:lnTo>
                  <a:pt x="0" y="149350"/>
                </a:lnTo>
                <a:lnTo>
                  <a:pt x="3206496" y="149350"/>
                </a:lnTo>
                <a:close/>
              </a:path>
            </a:pathLst>
          </a:custGeom>
          <a:solidFill>
            <a:srgbClr val="D5D5D5"/>
          </a:solidFill>
        </p:spPr>
        <p:txBody>
          <a:bodyPr wrap="square" lIns="0" tIns="0" rIns="0" bIns="0" rtlCol="0"/>
          <a:lstStyle/>
          <a:p>
            <a:endParaRPr/>
          </a:p>
        </p:txBody>
      </p:sp>
      <p:sp>
        <p:nvSpPr>
          <p:cNvPr id="4" name="object 4"/>
          <p:cNvSpPr/>
          <p:nvPr/>
        </p:nvSpPr>
        <p:spPr>
          <a:xfrm>
            <a:off x="3206495" y="6708647"/>
            <a:ext cx="2636520" cy="149860"/>
          </a:xfrm>
          <a:custGeom>
            <a:avLst/>
            <a:gdLst/>
            <a:ahLst/>
            <a:cxnLst/>
            <a:rect l="l" t="t" r="r" b="b"/>
            <a:pathLst>
              <a:path w="2636520" h="149859">
                <a:moveTo>
                  <a:pt x="2636520" y="149350"/>
                </a:moveTo>
                <a:lnTo>
                  <a:pt x="2636520" y="0"/>
                </a:lnTo>
                <a:lnTo>
                  <a:pt x="0" y="0"/>
                </a:lnTo>
                <a:lnTo>
                  <a:pt x="0" y="149350"/>
                </a:lnTo>
                <a:lnTo>
                  <a:pt x="2636520" y="149350"/>
                </a:lnTo>
                <a:close/>
              </a:path>
            </a:pathLst>
          </a:custGeom>
          <a:solidFill>
            <a:srgbClr val="F8BC00"/>
          </a:solidFill>
        </p:spPr>
        <p:txBody>
          <a:bodyPr wrap="square" lIns="0" tIns="0" rIns="0" bIns="0" rtlCol="0"/>
          <a:lstStyle/>
          <a:p>
            <a:endParaRPr/>
          </a:p>
        </p:txBody>
      </p:sp>
      <p:sp>
        <p:nvSpPr>
          <p:cNvPr id="5" name="object 5"/>
          <p:cNvSpPr/>
          <p:nvPr/>
        </p:nvSpPr>
        <p:spPr>
          <a:xfrm>
            <a:off x="5843015" y="6708647"/>
            <a:ext cx="5175885" cy="149860"/>
          </a:xfrm>
          <a:custGeom>
            <a:avLst/>
            <a:gdLst/>
            <a:ahLst/>
            <a:cxnLst/>
            <a:rect l="l" t="t" r="r" b="b"/>
            <a:pathLst>
              <a:path w="5175884" h="149859">
                <a:moveTo>
                  <a:pt x="5175503" y="149350"/>
                </a:moveTo>
                <a:lnTo>
                  <a:pt x="5175503" y="0"/>
                </a:lnTo>
                <a:lnTo>
                  <a:pt x="0" y="0"/>
                </a:lnTo>
                <a:lnTo>
                  <a:pt x="0" y="149350"/>
                </a:lnTo>
                <a:lnTo>
                  <a:pt x="5175503" y="149350"/>
                </a:lnTo>
                <a:close/>
              </a:path>
            </a:pathLst>
          </a:custGeom>
          <a:solidFill>
            <a:srgbClr val="9F9F9F"/>
          </a:solidFill>
        </p:spPr>
        <p:txBody>
          <a:bodyPr wrap="square" lIns="0" tIns="0" rIns="0" bIns="0" rtlCol="0"/>
          <a:lstStyle/>
          <a:p>
            <a:endParaRPr/>
          </a:p>
        </p:txBody>
      </p:sp>
      <p:sp>
        <p:nvSpPr>
          <p:cNvPr id="6" name="object 6"/>
          <p:cNvSpPr/>
          <p:nvPr/>
        </p:nvSpPr>
        <p:spPr>
          <a:xfrm>
            <a:off x="11018519" y="6708647"/>
            <a:ext cx="1173480" cy="149860"/>
          </a:xfrm>
          <a:custGeom>
            <a:avLst/>
            <a:gdLst/>
            <a:ahLst/>
            <a:cxnLst/>
            <a:rect l="l" t="t" r="r" b="b"/>
            <a:pathLst>
              <a:path w="1173479" h="149859">
                <a:moveTo>
                  <a:pt x="1173479" y="149350"/>
                </a:moveTo>
                <a:lnTo>
                  <a:pt x="1173479" y="0"/>
                </a:lnTo>
                <a:lnTo>
                  <a:pt x="0" y="0"/>
                </a:lnTo>
                <a:lnTo>
                  <a:pt x="0" y="149350"/>
                </a:lnTo>
                <a:lnTo>
                  <a:pt x="1173479" y="149350"/>
                </a:lnTo>
                <a:close/>
              </a:path>
            </a:pathLst>
          </a:custGeom>
          <a:solidFill>
            <a:srgbClr val="000000"/>
          </a:solidFill>
        </p:spPr>
        <p:txBody>
          <a:bodyPr wrap="square" lIns="0" tIns="0" rIns="0" bIns="0" rtlCol="0"/>
          <a:lstStyle/>
          <a:p>
            <a:endParaRPr/>
          </a:p>
        </p:txBody>
      </p:sp>
      <p:sp>
        <p:nvSpPr>
          <p:cNvPr id="7" name="object 7"/>
          <p:cNvSpPr/>
          <p:nvPr/>
        </p:nvSpPr>
        <p:spPr>
          <a:xfrm>
            <a:off x="9957816" y="176784"/>
            <a:ext cx="2121407" cy="84429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0" y="0"/>
            <a:ext cx="12192000" cy="6857997"/>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0" y="2414016"/>
            <a:ext cx="12192000" cy="1405255"/>
          </a:xfrm>
          <a:custGeom>
            <a:avLst/>
            <a:gdLst/>
            <a:ahLst/>
            <a:cxnLst/>
            <a:rect l="l" t="t" r="r" b="b"/>
            <a:pathLst>
              <a:path w="12192000" h="1405254">
                <a:moveTo>
                  <a:pt x="0" y="1405128"/>
                </a:moveTo>
                <a:lnTo>
                  <a:pt x="12192000" y="1405128"/>
                </a:lnTo>
                <a:lnTo>
                  <a:pt x="12192000" y="0"/>
                </a:lnTo>
                <a:lnTo>
                  <a:pt x="0" y="0"/>
                </a:lnTo>
                <a:lnTo>
                  <a:pt x="0" y="1405128"/>
                </a:lnTo>
                <a:close/>
              </a:path>
            </a:pathLst>
          </a:custGeom>
          <a:solidFill>
            <a:srgbClr val="30859C">
              <a:alpha val="56077"/>
            </a:srgbClr>
          </a:solidFill>
        </p:spPr>
        <p:txBody>
          <a:bodyPr wrap="square" lIns="0" tIns="0" rIns="0" bIns="0" rtlCol="0"/>
          <a:lstStyle/>
          <a:p>
            <a:endParaRPr/>
          </a:p>
        </p:txBody>
      </p:sp>
      <p:sp>
        <p:nvSpPr>
          <p:cNvPr id="10" name="object 10"/>
          <p:cNvSpPr txBox="1"/>
          <p:nvPr/>
        </p:nvSpPr>
        <p:spPr>
          <a:xfrm>
            <a:off x="1435353" y="2462225"/>
            <a:ext cx="8695055" cy="1329690"/>
          </a:xfrm>
          <a:prstGeom prst="rect">
            <a:avLst/>
          </a:prstGeom>
        </p:spPr>
        <p:txBody>
          <a:bodyPr vert="horz" wrap="square" lIns="0" tIns="15875" rIns="0" bIns="0" rtlCol="0">
            <a:spAutoFit/>
          </a:bodyPr>
          <a:lstStyle/>
          <a:p>
            <a:pPr marL="12700">
              <a:lnSpc>
                <a:spcPct val="100000"/>
              </a:lnSpc>
              <a:spcBef>
                <a:spcPts val="125"/>
              </a:spcBef>
            </a:pPr>
            <a:r>
              <a:rPr sz="4250" spc="20" dirty="0">
                <a:solidFill>
                  <a:srgbClr val="FFFFFF"/>
                </a:solidFill>
                <a:latin typeface="黑体"/>
                <a:cs typeface="黑体"/>
              </a:rPr>
              <a:t>第三章</a:t>
            </a:r>
            <a:endParaRPr sz="4250">
              <a:latin typeface="黑体"/>
              <a:cs typeface="黑体"/>
            </a:endParaRPr>
          </a:p>
          <a:p>
            <a:pPr marL="1097915">
              <a:lnSpc>
                <a:spcPct val="100000"/>
              </a:lnSpc>
              <a:spcBef>
                <a:spcPts val="35"/>
              </a:spcBef>
            </a:pPr>
            <a:r>
              <a:rPr sz="4250" spc="20" dirty="0">
                <a:solidFill>
                  <a:srgbClr val="FFFFFF"/>
                </a:solidFill>
                <a:latin typeface="黑体"/>
                <a:cs typeface="黑体"/>
              </a:rPr>
              <a:t>模板工</a:t>
            </a:r>
            <a:r>
              <a:rPr sz="4250" spc="-15" dirty="0">
                <a:solidFill>
                  <a:srgbClr val="FFFFFF"/>
                </a:solidFill>
                <a:latin typeface="黑体"/>
                <a:cs typeface="黑体"/>
              </a:rPr>
              <a:t>程</a:t>
            </a:r>
            <a:r>
              <a:rPr sz="4250" spc="20" dirty="0">
                <a:solidFill>
                  <a:srgbClr val="FFFFFF"/>
                </a:solidFill>
                <a:latin typeface="黑体"/>
                <a:cs typeface="黑体"/>
              </a:rPr>
              <a:t>危</a:t>
            </a:r>
            <a:r>
              <a:rPr sz="4250" spc="-10" dirty="0">
                <a:solidFill>
                  <a:srgbClr val="FFFFFF"/>
                </a:solidFill>
                <a:latin typeface="黑体"/>
                <a:cs typeface="黑体"/>
              </a:rPr>
              <a:t>大</a:t>
            </a:r>
            <a:r>
              <a:rPr sz="4250" spc="20" dirty="0">
                <a:solidFill>
                  <a:srgbClr val="FFFFFF"/>
                </a:solidFill>
                <a:latin typeface="黑体"/>
                <a:cs typeface="黑体"/>
              </a:rPr>
              <a:t>工程</a:t>
            </a:r>
            <a:r>
              <a:rPr sz="4250" spc="-10" dirty="0">
                <a:solidFill>
                  <a:srgbClr val="FFFFFF"/>
                </a:solidFill>
                <a:latin typeface="黑体"/>
                <a:cs typeface="黑体"/>
              </a:rPr>
              <a:t>管</a:t>
            </a:r>
            <a:r>
              <a:rPr sz="4250" spc="20" dirty="0">
                <a:solidFill>
                  <a:srgbClr val="FFFFFF"/>
                </a:solidFill>
                <a:latin typeface="黑体"/>
                <a:cs typeface="黑体"/>
              </a:rPr>
              <a:t>理</a:t>
            </a:r>
            <a:r>
              <a:rPr sz="4250" spc="-10" dirty="0">
                <a:solidFill>
                  <a:srgbClr val="FFFFFF"/>
                </a:solidFill>
                <a:latin typeface="黑体"/>
                <a:cs typeface="黑体"/>
              </a:rPr>
              <a:t>规</a:t>
            </a:r>
            <a:r>
              <a:rPr sz="4250" spc="20" dirty="0">
                <a:solidFill>
                  <a:srgbClr val="FFFFFF"/>
                </a:solidFill>
                <a:latin typeface="黑体"/>
                <a:cs typeface="黑体"/>
              </a:rPr>
              <a:t>定解析</a:t>
            </a:r>
            <a:endParaRPr sz="4250">
              <a:latin typeface="黑体"/>
              <a:cs typeface="黑体"/>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7515" y="330784"/>
            <a:ext cx="1043940" cy="636905"/>
          </a:xfrm>
          <a:prstGeom prst="rect">
            <a:avLst/>
          </a:prstGeom>
        </p:spPr>
        <p:txBody>
          <a:bodyPr vert="horz" wrap="square" lIns="0" tIns="13970" rIns="0" bIns="0" rtlCol="0">
            <a:spAutoFit/>
          </a:bodyPr>
          <a:lstStyle/>
          <a:p>
            <a:pPr marL="12700">
              <a:lnSpc>
                <a:spcPct val="100000"/>
              </a:lnSpc>
              <a:spcBef>
                <a:spcPts val="110"/>
              </a:spcBef>
            </a:pPr>
            <a:r>
              <a:rPr sz="4000" b="1" spc="5" dirty="0">
                <a:latin typeface="微软雅黑"/>
                <a:cs typeface="微软雅黑"/>
              </a:rPr>
              <a:t>目录</a:t>
            </a:r>
            <a:endParaRPr sz="4000">
              <a:latin typeface="微软雅黑"/>
              <a:cs typeface="微软雅黑"/>
            </a:endParaRPr>
          </a:p>
        </p:txBody>
      </p:sp>
      <p:sp>
        <p:nvSpPr>
          <p:cNvPr id="3" name="object 3"/>
          <p:cNvSpPr txBox="1"/>
          <p:nvPr/>
        </p:nvSpPr>
        <p:spPr>
          <a:xfrm>
            <a:off x="259079" y="1530096"/>
            <a:ext cx="5529580" cy="3797935"/>
          </a:xfrm>
          <a:prstGeom prst="rect">
            <a:avLst/>
          </a:prstGeom>
          <a:solidFill>
            <a:srgbClr val="F1F1F1"/>
          </a:solidFill>
          <a:ln w="12192">
            <a:solidFill>
              <a:srgbClr val="404040"/>
            </a:solidFill>
          </a:ln>
        </p:spPr>
        <p:txBody>
          <a:bodyPr vert="horz" wrap="square" lIns="0" tIns="144145" rIns="0" bIns="0" rtlCol="0">
            <a:spAutoFit/>
          </a:bodyPr>
          <a:lstStyle/>
          <a:p>
            <a:pPr marL="319405" indent="-228600">
              <a:lnSpc>
                <a:spcPct val="100000"/>
              </a:lnSpc>
              <a:spcBef>
                <a:spcPts val="1135"/>
              </a:spcBef>
              <a:buSzPct val="95454"/>
              <a:buFont typeface="Wingdings"/>
              <a:buChar char=""/>
              <a:tabLst>
                <a:tab pos="320040" algn="l"/>
                <a:tab pos="1404620" algn="l"/>
              </a:tabLst>
            </a:pPr>
            <a:r>
              <a:rPr sz="2200" b="1" spc="5" dirty="0">
                <a:solidFill>
                  <a:srgbClr val="006FC0"/>
                </a:solidFill>
                <a:latin typeface="微软雅黑"/>
                <a:cs typeface="微软雅黑"/>
              </a:rPr>
              <a:t>第一章	全国建筑施工安全形势分析</a:t>
            </a:r>
            <a:endParaRPr sz="2200">
              <a:latin typeface="微软雅黑"/>
              <a:cs typeface="微软雅黑"/>
            </a:endParaRPr>
          </a:p>
          <a:p>
            <a:pPr marL="319405" indent="-228600">
              <a:lnSpc>
                <a:spcPct val="100000"/>
              </a:lnSpc>
              <a:spcBef>
                <a:spcPts val="2305"/>
              </a:spcBef>
              <a:buSzPct val="95454"/>
              <a:buFont typeface="Wingdings"/>
              <a:buChar char=""/>
              <a:tabLst>
                <a:tab pos="320040" algn="l"/>
                <a:tab pos="1404620" algn="l"/>
              </a:tabLst>
            </a:pPr>
            <a:r>
              <a:rPr sz="2200" b="1" spc="5" dirty="0">
                <a:solidFill>
                  <a:srgbClr val="006FC0"/>
                </a:solidFill>
                <a:latin typeface="微软雅黑"/>
                <a:cs typeface="微软雅黑"/>
              </a:rPr>
              <a:t>第二章	建筑施工安全事故相关理论</a:t>
            </a:r>
            <a:endParaRPr sz="2200">
              <a:latin typeface="微软雅黑"/>
              <a:cs typeface="微软雅黑"/>
            </a:endParaRPr>
          </a:p>
          <a:p>
            <a:pPr marL="319405" indent="-228600">
              <a:lnSpc>
                <a:spcPct val="100000"/>
              </a:lnSpc>
              <a:spcBef>
                <a:spcPts val="2330"/>
              </a:spcBef>
              <a:buSzPct val="95454"/>
              <a:buFont typeface="Wingdings"/>
              <a:buChar char=""/>
              <a:tabLst>
                <a:tab pos="320040" algn="l"/>
                <a:tab pos="1404620" algn="l"/>
              </a:tabLst>
            </a:pPr>
            <a:r>
              <a:rPr sz="2200" b="1" spc="5" dirty="0">
                <a:solidFill>
                  <a:srgbClr val="006FC0"/>
                </a:solidFill>
                <a:latin typeface="微软雅黑"/>
                <a:cs typeface="微软雅黑"/>
              </a:rPr>
              <a:t>第三章	模板工程危大工程管理规</a:t>
            </a:r>
            <a:r>
              <a:rPr sz="2200" b="1" spc="-20" dirty="0">
                <a:solidFill>
                  <a:srgbClr val="006FC0"/>
                </a:solidFill>
                <a:latin typeface="微软雅黑"/>
                <a:cs typeface="微软雅黑"/>
              </a:rPr>
              <a:t>定</a:t>
            </a:r>
            <a:r>
              <a:rPr sz="2200" b="1" spc="5" dirty="0">
                <a:solidFill>
                  <a:srgbClr val="006FC0"/>
                </a:solidFill>
                <a:latin typeface="微软雅黑"/>
                <a:cs typeface="微软雅黑"/>
              </a:rPr>
              <a:t>解析</a:t>
            </a:r>
            <a:endParaRPr sz="2200">
              <a:latin typeface="微软雅黑"/>
              <a:cs typeface="微软雅黑"/>
            </a:endParaRPr>
          </a:p>
          <a:p>
            <a:pPr marL="319405" indent="-228600">
              <a:lnSpc>
                <a:spcPct val="100000"/>
              </a:lnSpc>
              <a:spcBef>
                <a:spcPts val="2330"/>
              </a:spcBef>
              <a:buSzPct val="95454"/>
              <a:buFont typeface="Wingdings"/>
              <a:buChar char=""/>
              <a:tabLst>
                <a:tab pos="320040" algn="l"/>
                <a:tab pos="1404620" algn="l"/>
              </a:tabLst>
            </a:pPr>
            <a:r>
              <a:rPr sz="2200" b="1" spc="5" dirty="0">
                <a:solidFill>
                  <a:srgbClr val="006FC0"/>
                </a:solidFill>
                <a:latin typeface="微软雅黑"/>
                <a:cs typeface="微软雅黑"/>
              </a:rPr>
              <a:t>第四章	模板工程安全事故案例分析</a:t>
            </a:r>
            <a:endParaRPr sz="2200">
              <a:latin typeface="微软雅黑"/>
              <a:cs typeface="微软雅黑"/>
            </a:endParaRPr>
          </a:p>
          <a:p>
            <a:pPr marL="319405" indent="-228600">
              <a:lnSpc>
                <a:spcPct val="100000"/>
              </a:lnSpc>
              <a:spcBef>
                <a:spcPts val="2305"/>
              </a:spcBef>
              <a:buSzPct val="95454"/>
              <a:buFont typeface="Wingdings"/>
              <a:buChar char=""/>
              <a:tabLst>
                <a:tab pos="320040" algn="l"/>
                <a:tab pos="1404620" algn="l"/>
              </a:tabLst>
            </a:pPr>
            <a:r>
              <a:rPr sz="2200" b="1" spc="5" dirty="0">
                <a:solidFill>
                  <a:srgbClr val="006FC0"/>
                </a:solidFill>
                <a:latin typeface="微软雅黑"/>
                <a:cs typeface="微软雅黑"/>
              </a:rPr>
              <a:t>第五</a:t>
            </a:r>
            <a:r>
              <a:rPr sz="2200" b="1" spc="10" dirty="0">
                <a:solidFill>
                  <a:srgbClr val="006FC0"/>
                </a:solidFill>
                <a:latin typeface="微软雅黑"/>
                <a:cs typeface="微软雅黑"/>
              </a:rPr>
              <a:t>章</a:t>
            </a:r>
            <a:r>
              <a:rPr sz="2200" b="1" dirty="0">
                <a:solidFill>
                  <a:srgbClr val="006FC0"/>
                </a:solidFill>
                <a:latin typeface="微软雅黑"/>
                <a:cs typeface="微软雅黑"/>
              </a:rPr>
              <a:t>	</a:t>
            </a:r>
            <a:r>
              <a:rPr sz="2200" b="1" spc="5" dirty="0">
                <a:solidFill>
                  <a:srgbClr val="006FC0"/>
                </a:solidFill>
                <a:latin typeface="微软雅黑"/>
                <a:cs typeface="微软雅黑"/>
              </a:rPr>
              <a:t>模板支模系统失效因素分析</a:t>
            </a:r>
            <a:endParaRPr sz="2200">
              <a:latin typeface="微软雅黑"/>
              <a:cs typeface="微软雅黑"/>
            </a:endParaRPr>
          </a:p>
          <a:p>
            <a:pPr marL="319405" indent="-228600">
              <a:lnSpc>
                <a:spcPct val="100000"/>
              </a:lnSpc>
              <a:spcBef>
                <a:spcPts val="2330"/>
              </a:spcBef>
              <a:buSzPct val="95454"/>
              <a:buFont typeface="Wingdings"/>
              <a:buChar char=""/>
              <a:tabLst>
                <a:tab pos="320040" algn="l"/>
                <a:tab pos="1404620" algn="l"/>
              </a:tabLst>
            </a:pPr>
            <a:r>
              <a:rPr sz="2200" b="1" spc="5" dirty="0">
                <a:solidFill>
                  <a:srgbClr val="006FC0"/>
                </a:solidFill>
                <a:latin typeface="微软雅黑"/>
                <a:cs typeface="微软雅黑"/>
              </a:rPr>
              <a:t>第六</a:t>
            </a:r>
            <a:r>
              <a:rPr sz="2200" b="1" spc="10" dirty="0">
                <a:solidFill>
                  <a:srgbClr val="006FC0"/>
                </a:solidFill>
                <a:latin typeface="微软雅黑"/>
                <a:cs typeface="微软雅黑"/>
              </a:rPr>
              <a:t>章	</a:t>
            </a:r>
            <a:r>
              <a:rPr sz="2200" b="1" spc="5" dirty="0">
                <a:solidFill>
                  <a:srgbClr val="006FC0"/>
                </a:solidFill>
                <a:latin typeface="微软雅黑"/>
                <a:cs typeface="微软雅黑"/>
              </a:rPr>
              <a:t>模板工程习惯性安全隐患</a:t>
            </a:r>
            <a:r>
              <a:rPr sz="2200" b="1" spc="-20" dirty="0">
                <a:solidFill>
                  <a:srgbClr val="006FC0"/>
                </a:solidFill>
                <a:latin typeface="微软雅黑"/>
                <a:cs typeface="微软雅黑"/>
              </a:rPr>
              <a:t>汇</a:t>
            </a:r>
            <a:r>
              <a:rPr sz="2200" b="1" spc="10" dirty="0">
                <a:solidFill>
                  <a:srgbClr val="006FC0"/>
                </a:solidFill>
                <a:latin typeface="微软雅黑"/>
                <a:cs typeface="微软雅黑"/>
              </a:rPr>
              <a:t>总</a:t>
            </a:r>
            <a:endParaRPr sz="2200">
              <a:latin typeface="微软雅黑"/>
              <a:cs typeface="微软雅黑"/>
            </a:endParaRPr>
          </a:p>
        </p:txBody>
      </p:sp>
      <p:sp>
        <p:nvSpPr>
          <p:cNvPr id="4" name="object 4"/>
          <p:cNvSpPr/>
          <p:nvPr/>
        </p:nvSpPr>
        <p:spPr>
          <a:xfrm>
            <a:off x="6123432" y="1185672"/>
            <a:ext cx="5861304" cy="44866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53210" y="1333258"/>
            <a:ext cx="5001260" cy="510540"/>
          </a:xfrm>
          <a:custGeom>
            <a:avLst/>
            <a:gdLst/>
            <a:ahLst/>
            <a:cxnLst/>
            <a:rect l="l" t="t" r="r" b="b"/>
            <a:pathLst>
              <a:path w="5001259" h="510539">
                <a:moveTo>
                  <a:pt x="0" y="510019"/>
                </a:moveTo>
                <a:lnTo>
                  <a:pt x="5001005" y="510019"/>
                </a:lnTo>
                <a:lnTo>
                  <a:pt x="5001005" y="0"/>
                </a:lnTo>
                <a:lnTo>
                  <a:pt x="0" y="0"/>
                </a:lnTo>
                <a:lnTo>
                  <a:pt x="0" y="510019"/>
                </a:lnTo>
                <a:close/>
              </a:path>
            </a:pathLst>
          </a:custGeom>
          <a:solidFill>
            <a:srgbClr val="4471C4"/>
          </a:solidFill>
        </p:spPr>
        <p:txBody>
          <a:bodyPr wrap="square" lIns="0" tIns="0" rIns="0" bIns="0" rtlCol="0"/>
          <a:lstStyle/>
          <a:p>
            <a:endParaRPr/>
          </a:p>
        </p:txBody>
      </p:sp>
      <p:sp>
        <p:nvSpPr>
          <p:cNvPr id="3" name="object 3"/>
          <p:cNvSpPr/>
          <p:nvPr/>
        </p:nvSpPr>
        <p:spPr>
          <a:xfrm>
            <a:off x="3031489" y="1620266"/>
            <a:ext cx="609600" cy="0"/>
          </a:xfrm>
          <a:custGeom>
            <a:avLst/>
            <a:gdLst/>
            <a:ahLst/>
            <a:cxnLst/>
            <a:rect l="l" t="t" r="r" b="b"/>
            <a:pathLst>
              <a:path w="609600">
                <a:moveTo>
                  <a:pt x="0" y="0"/>
                </a:moveTo>
                <a:lnTo>
                  <a:pt x="609600" y="0"/>
                </a:lnTo>
              </a:path>
            </a:pathLst>
          </a:custGeom>
          <a:ln w="15239">
            <a:solidFill>
              <a:srgbClr val="000000"/>
            </a:solidFill>
          </a:ln>
        </p:spPr>
        <p:txBody>
          <a:bodyPr wrap="square" lIns="0" tIns="0" rIns="0" bIns="0" rtlCol="0"/>
          <a:lstStyle/>
          <a:p>
            <a:endParaRPr/>
          </a:p>
        </p:txBody>
      </p:sp>
      <p:sp>
        <p:nvSpPr>
          <p:cNvPr id="4" name="object 4"/>
          <p:cNvSpPr/>
          <p:nvPr/>
        </p:nvSpPr>
        <p:spPr>
          <a:xfrm>
            <a:off x="3641090" y="1626361"/>
            <a:ext cx="1127760" cy="0"/>
          </a:xfrm>
          <a:custGeom>
            <a:avLst/>
            <a:gdLst/>
            <a:ahLst/>
            <a:cxnLst/>
            <a:rect l="l" t="t" r="r" b="b"/>
            <a:pathLst>
              <a:path w="1127760">
                <a:moveTo>
                  <a:pt x="0" y="0"/>
                </a:moveTo>
                <a:lnTo>
                  <a:pt x="1127760" y="0"/>
                </a:lnTo>
              </a:path>
            </a:pathLst>
          </a:custGeom>
          <a:ln w="27432">
            <a:solidFill>
              <a:srgbClr val="000000"/>
            </a:solidFill>
          </a:ln>
        </p:spPr>
        <p:txBody>
          <a:bodyPr wrap="square" lIns="0" tIns="0" rIns="0" bIns="0" rtlCol="0"/>
          <a:lstStyle/>
          <a:p>
            <a:endParaRPr/>
          </a:p>
        </p:txBody>
      </p:sp>
      <p:sp>
        <p:nvSpPr>
          <p:cNvPr id="5" name="object 5"/>
          <p:cNvSpPr/>
          <p:nvPr/>
        </p:nvSpPr>
        <p:spPr>
          <a:xfrm>
            <a:off x="4768850" y="1620266"/>
            <a:ext cx="304800" cy="0"/>
          </a:xfrm>
          <a:custGeom>
            <a:avLst/>
            <a:gdLst/>
            <a:ahLst/>
            <a:cxnLst/>
            <a:rect l="l" t="t" r="r" b="b"/>
            <a:pathLst>
              <a:path w="304800">
                <a:moveTo>
                  <a:pt x="0" y="0"/>
                </a:moveTo>
                <a:lnTo>
                  <a:pt x="304800" y="0"/>
                </a:lnTo>
              </a:path>
            </a:pathLst>
          </a:custGeom>
          <a:ln w="15239">
            <a:solidFill>
              <a:srgbClr val="000000"/>
            </a:solidFill>
          </a:ln>
        </p:spPr>
        <p:txBody>
          <a:bodyPr wrap="square" lIns="0" tIns="0" rIns="0" bIns="0" rtlCol="0"/>
          <a:lstStyle/>
          <a:p>
            <a:endParaRPr/>
          </a:p>
        </p:txBody>
      </p:sp>
      <p:sp>
        <p:nvSpPr>
          <p:cNvPr id="6" name="object 6"/>
          <p:cNvSpPr/>
          <p:nvPr/>
        </p:nvSpPr>
        <p:spPr>
          <a:xfrm>
            <a:off x="4701794" y="2142363"/>
            <a:ext cx="609600" cy="0"/>
          </a:xfrm>
          <a:custGeom>
            <a:avLst/>
            <a:gdLst/>
            <a:ahLst/>
            <a:cxnLst/>
            <a:rect l="l" t="t" r="r" b="b"/>
            <a:pathLst>
              <a:path w="609600">
                <a:moveTo>
                  <a:pt x="0" y="0"/>
                </a:moveTo>
                <a:lnTo>
                  <a:pt x="609600" y="0"/>
                </a:lnTo>
              </a:path>
            </a:pathLst>
          </a:custGeom>
          <a:ln w="9144">
            <a:solidFill>
              <a:srgbClr val="000000"/>
            </a:solidFill>
          </a:ln>
        </p:spPr>
        <p:txBody>
          <a:bodyPr wrap="square" lIns="0" tIns="0" rIns="0" bIns="0" rtlCol="0"/>
          <a:lstStyle/>
          <a:p>
            <a:endParaRPr/>
          </a:p>
        </p:txBody>
      </p:sp>
      <p:graphicFrame>
        <p:nvGraphicFramePr>
          <p:cNvPr id="7" name="object 7"/>
          <p:cNvGraphicFramePr>
            <a:graphicFrameLocks noGrp="1"/>
          </p:cNvGraphicFramePr>
          <p:nvPr/>
        </p:nvGraphicFramePr>
        <p:xfrm>
          <a:off x="603250" y="1326896"/>
          <a:ext cx="11289665" cy="4802796"/>
        </p:xfrm>
        <a:graphic>
          <a:graphicData uri="http://schemas.openxmlformats.org/drawingml/2006/table">
            <a:tbl>
              <a:tblPr firstRow="1" bandRow="1">
                <a:tableStyleId>{2D5ABB26-0587-4C30-8999-92F81FD0307C}</a:tableStyleId>
              </a:tblPr>
              <a:tblGrid>
                <a:gridCol w="943610">
                  <a:extLst>
                    <a:ext uri="{9D8B030D-6E8A-4147-A177-3AD203B41FA5}">
                      <a16:colId xmlns:a16="http://schemas.microsoft.com/office/drawing/2014/main" val="20000"/>
                    </a:ext>
                  </a:extLst>
                </a:gridCol>
                <a:gridCol w="5001260">
                  <a:extLst>
                    <a:ext uri="{9D8B030D-6E8A-4147-A177-3AD203B41FA5}">
                      <a16:colId xmlns:a16="http://schemas.microsoft.com/office/drawing/2014/main" val="20001"/>
                    </a:ext>
                  </a:extLst>
                </a:gridCol>
                <a:gridCol w="5344795">
                  <a:extLst>
                    <a:ext uri="{9D8B030D-6E8A-4147-A177-3AD203B41FA5}">
                      <a16:colId xmlns:a16="http://schemas.microsoft.com/office/drawing/2014/main" val="20002"/>
                    </a:ext>
                  </a:extLst>
                </a:gridCol>
              </a:tblGrid>
              <a:tr h="510031">
                <a:tc>
                  <a:txBody>
                    <a:bodyPr/>
                    <a:lstStyle/>
                    <a:p>
                      <a:pPr marL="164465">
                        <a:lnSpc>
                          <a:spcPct val="100000"/>
                        </a:lnSpc>
                        <a:spcBef>
                          <a:spcPts val="475"/>
                        </a:spcBef>
                      </a:pPr>
                      <a:r>
                        <a:rPr sz="2400" b="1" spc="-5" dirty="0">
                          <a:latin typeface="微软雅黑"/>
                          <a:cs typeface="微软雅黑"/>
                        </a:rPr>
                        <a:t>类型</a:t>
                      </a:r>
                      <a:endParaRPr sz="2400">
                        <a:latin typeface="微软雅黑"/>
                        <a:cs typeface="微软雅黑"/>
                      </a:endParaRPr>
                    </a:p>
                  </a:txBody>
                  <a:tcPr marL="0" marR="0" marT="603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1478915">
                        <a:lnSpc>
                          <a:spcPct val="100000"/>
                        </a:lnSpc>
                        <a:spcBef>
                          <a:spcPts val="405"/>
                        </a:spcBef>
                      </a:pPr>
                      <a:r>
                        <a:rPr sz="2400" b="1" dirty="0">
                          <a:latin typeface="等线"/>
                          <a:cs typeface="等线"/>
                        </a:rPr>
                        <a:t>建</a:t>
                      </a:r>
                      <a:r>
                        <a:rPr sz="2400" b="1" spc="-5" dirty="0">
                          <a:latin typeface="等线"/>
                          <a:cs typeface="等线"/>
                        </a:rPr>
                        <a:t>质</a:t>
                      </a:r>
                      <a:r>
                        <a:rPr sz="2400" b="1" dirty="0">
                          <a:latin typeface="Calibri"/>
                          <a:cs typeface="Calibri"/>
                        </a:rPr>
                        <a:t>[2009]87</a:t>
                      </a:r>
                      <a:r>
                        <a:rPr sz="2400" b="1" dirty="0">
                          <a:latin typeface="等线"/>
                          <a:cs typeface="等线"/>
                        </a:rPr>
                        <a:t>号</a:t>
                      </a:r>
                      <a:endParaRPr sz="2400">
                        <a:latin typeface="等线"/>
                        <a:cs typeface="等线"/>
                      </a:endParaRPr>
                    </a:p>
                  </a:txBody>
                  <a:tcPr marL="0" marR="0" marT="514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tcPr>
                </a:tc>
                <a:tc>
                  <a:txBody>
                    <a:bodyPr/>
                    <a:lstStyle/>
                    <a:p>
                      <a:pPr marL="1290955">
                        <a:lnSpc>
                          <a:spcPct val="100000"/>
                        </a:lnSpc>
                        <a:spcBef>
                          <a:spcPts val="405"/>
                        </a:spcBef>
                      </a:pPr>
                      <a:r>
                        <a:rPr sz="2400" b="1" spc="-5" dirty="0">
                          <a:solidFill>
                            <a:srgbClr val="FF0000"/>
                          </a:solidFill>
                          <a:latin typeface="等线"/>
                          <a:cs typeface="等线"/>
                        </a:rPr>
                        <a:t>建办质</a:t>
                      </a:r>
                      <a:r>
                        <a:rPr sz="2400" b="1" dirty="0">
                          <a:solidFill>
                            <a:srgbClr val="FF0000"/>
                          </a:solidFill>
                          <a:latin typeface="等线"/>
                          <a:cs typeface="等线"/>
                        </a:rPr>
                        <a:t>〔</a:t>
                      </a:r>
                      <a:r>
                        <a:rPr sz="2400" b="1" spc="5" dirty="0">
                          <a:solidFill>
                            <a:srgbClr val="FF0000"/>
                          </a:solidFill>
                          <a:latin typeface="Calibri"/>
                          <a:cs typeface="Calibri"/>
                        </a:rPr>
                        <a:t>2018</a:t>
                      </a:r>
                      <a:r>
                        <a:rPr sz="2400" b="1" spc="-5" dirty="0">
                          <a:solidFill>
                            <a:srgbClr val="FF0000"/>
                          </a:solidFill>
                          <a:latin typeface="等线"/>
                          <a:cs typeface="等线"/>
                        </a:rPr>
                        <a:t>〕</a:t>
                      </a:r>
                      <a:r>
                        <a:rPr sz="2400" b="1" spc="5" dirty="0">
                          <a:solidFill>
                            <a:srgbClr val="FF0000"/>
                          </a:solidFill>
                          <a:latin typeface="Calibri"/>
                          <a:cs typeface="Calibri"/>
                        </a:rPr>
                        <a:t>31</a:t>
                      </a:r>
                      <a:r>
                        <a:rPr sz="2400" b="1" dirty="0">
                          <a:solidFill>
                            <a:srgbClr val="FF0000"/>
                          </a:solidFill>
                          <a:latin typeface="等线"/>
                          <a:cs typeface="等线"/>
                        </a:rPr>
                        <a:t>号</a:t>
                      </a:r>
                      <a:endParaRPr sz="2400">
                        <a:latin typeface="等线"/>
                        <a:cs typeface="等线"/>
                      </a:endParaRPr>
                    </a:p>
                  </a:txBody>
                  <a:tcPr marL="0" marR="0" marT="514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2265426">
                <a:tc>
                  <a:txBody>
                    <a:bodyPr/>
                    <a:lstStyle/>
                    <a:p>
                      <a:pPr>
                        <a:lnSpc>
                          <a:spcPct val="100000"/>
                        </a:lnSpc>
                      </a:pPr>
                      <a:endParaRPr sz="1700">
                        <a:latin typeface="Times New Roman"/>
                        <a:cs typeface="Times New Roman"/>
                      </a:endParaRPr>
                    </a:p>
                    <a:p>
                      <a:pPr>
                        <a:lnSpc>
                          <a:spcPct val="100000"/>
                        </a:lnSpc>
                        <a:spcBef>
                          <a:spcPts val="45"/>
                        </a:spcBef>
                      </a:pPr>
                      <a:endParaRPr sz="1750">
                        <a:latin typeface="Times New Roman"/>
                        <a:cs typeface="Times New Roman"/>
                      </a:endParaRPr>
                    </a:p>
                    <a:p>
                      <a:pPr marL="91440" marR="231140" algn="just">
                        <a:lnSpc>
                          <a:spcPct val="100000"/>
                        </a:lnSpc>
                      </a:pPr>
                      <a:r>
                        <a:rPr sz="1600" spc="-5" dirty="0">
                          <a:latin typeface="等线"/>
                          <a:cs typeface="等线"/>
                        </a:rPr>
                        <a:t>危险较 </a:t>
                      </a:r>
                      <a:r>
                        <a:rPr sz="1600" dirty="0">
                          <a:latin typeface="等线"/>
                          <a:cs typeface="等线"/>
                        </a:rPr>
                        <a:t>大的分 部分项 </a:t>
                      </a:r>
                      <a:r>
                        <a:rPr sz="1600" spc="-5" dirty="0">
                          <a:latin typeface="等线"/>
                          <a:cs typeface="等线"/>
                        </a:rPr>
                        <a:t>的模板 </a:t>
                      </a:r>
                      <a:r>
                        <a:rPr sz="1600" spc="5" dirty="0">
                          <a:latin typeface="等线"/>
                          <a:cs typeface="等线"/>
                        </a:rPr>
                        <a:t>工程</a:t>
                      </a:r>
                      <a:endParaRPr sz="1600">
                        <a:latin typeface="等线"/>
                        <a:cs typeface="等线"/>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91440">
                        <a:lnSpc>
                          <a:spcPct val="100000"/>
                        </a:lnSpc>
                        <a:spcBef>
                          <a:spcPts val="1135"/>
                        </a:spcBef>
                      </a:pPr>
                      <a:r>
                        <a:rPr sz="1600" spc="5" dirty="0">
                          <a:latin typeface="等线"/>
                          <a:cs typeface="等线"/>
                        </a:rPr>
                        <a:t>（一）各类工具式模板</a:t>
                      </a:r>
                      <a:r>
                        <a:rPr sz="1600" spc="-20" dirty="0">
                          <a:latin typeface="等线"/>
                          <a:cs typeface="等线"/>
                        </a:rPr>
                        <a:t>工</a:t>
                      </a:r>
                      <a:r>
                        <a:rPr sz="1600" spc="5" dirty="0">
                          <a:latin typeface="等线"/>
                          <a:cs typeface="等线"/>
                        </a:rPr>
                        <a:t>程：</a:t>
                      </a:r>
                      <a:r>
                        <a:rPr sz="1600" spc="-20" dirty="0">
                          <a:latin typeface="等线"/>
                          <a:cs typeface="等线"/>
                        </a:rPr>
                        <a:t>包</a:t>
                      </a:r>
                      <a:r>
                        <a:rPr sz="1600" spc="10" dirty="0">
                          <a:latin typeface="等线"/>
                          <a:cs typeface="等线"/>
                        </a:rPr>
                        <a:t>括</a:t>
                      </a:r>
                      <a:r>
                        <a:rPr sz="1600" spc="5" dirty="0">
                          <a:latin typeface="等线"/>
                          <a:cs typeface="等线"/>
                        </a:rPr>
                        <a:t>大</a:t>
                      </a:r>
                      <a:r>
                        <a:rPr sz="1600" spc="-15" dirty="0">
                          <a:latin typeface="等线"/>
                          <a:cs typeface="等线"/>
                        </a:rPr>
                        <a:t>模</a:t>
                      </a:r>
                      <a:r>
                        <a:rPr sz="1600" dirty="0">
                          <a:latin typeface="等线"/>
                          <a:cs typeface="等线"/>
                        </a:rPr>
                        <a:t>板</a:t>
                      </a:r>
                      <a:r>
                        <a:rPr sz="1600" spc="5" dirty="0">
                          <a:latin typeface="等线"/>
                          <a:cs typeface="等线"/>
                        </a:rPr>
                        <a:t>、</a:t>
                      </a:r>
                      <a:r>
                        <a:rPr sz="1600" spc="-20" dirty="0">
                          <a:latin typeface="等线"/>
                          <a:cs typeface="等线"/>
                        </a:rPr>
                        <a:t>滑</a:t>
                      </a:r>
                      <a:r>
                        <a:rPr sz="1600" spc="5" dirty="0">
                          <a:latin typeface="等线"/>
                          <a:cs typeface="等线"/>
                        </a:rPr>
                        <a:t>模、爬</a:t>
                      </a:r>
                      <a:endParaRPr sz="1600">
                        <a:latin typeface="等线"/>
                        <a:cs typeface="等线"/>
                      </a:endParaRPr>
                    </a:p>
                    <a:p>
                      <a:pPr marL="91440">
                        <a:lnSpc>
                          <a:spcPct val="100000"/>
                        </a:lnSpc>
                      </a:pPr>
                      <a:r>
                        <a:rPr sz="1600" spc="5" dirty="0">
                          <a:latin typeface="等线"/>
                          <a:cs typeface="等线"/>
                        </a:rPr>
                        <a:t>模、飞模等工程。</a:t>
                      </a:r>
                      <a:endParaRPr sz="1600">
                        <a:latin typeface="等线"/>
                        <a:cs typeface="等线"/>
                      </a:endParaRPr>
                    </a:p>
                    <a:p>
                      <a:pPr marL="91440" marR="90805">
                        <a:lnSpc>
                          <a:spcPct val="100000"/>
                        </a:lnSpc>
                      </a:pPr>
                      <a:r>
                        <a:rPr sz="1600" spc="5" dirty="0">
                          <a:latin typeface="等线"/>
                          <a:cs typeface="等线"/>
                        </a:rPr>
                        <a:t>（二）混凝土模板支撑</a:t>
                      </a:r>
                      <a:r>
                        <a:rPr sz="1600" spc="-20" dirty="0">
                          <a:latin typeface="等线"/>
                          <a:cs typeface="等线"/>
                        </a:rPr>
                        <a:t>工</a:t>
                      </a:r>
                      <a:r>
                        <a:rPr sz="1600" spc="5" dirty="0">
                          <a:latin typeface="等线"/>
                          <a:cs typeface="等线"/>
                        </a:rPr>
                        <a:t>程：</a:t>
                      </a:r>
                      <a:r>
                        <a:rPr sz="1600" spc="-20" dirty="0">
                          <a:latin typeface="等线"/>
                          <a:cs typeface="等线"/>
                        </a:rPr>
                        <a:t>搭</a:t>
                      </a:r>
                      <a:r>
                        <a:rPr sz="1600" spc="5" dirty="0">
                          <a:latin typeface="等线"/>
                          <a:cs typeface="等线"/>
                        </a:rPr>
                        <a:t>设高</a:t>
                      </a:r>
                      <a:r>
                        <a:rPr sz="1600" spc="-15" dirty="0">
                          <a:latin typeface="等线"/>
                          <a:cs typeface="等线"/>
                        </a:rPr>
                        <a:t>度</a:t>
                      </a:r>
                      <a:r>
                        <a:rPr sz="1600" spc="-5" dirty="0">
                          <a:latin typeface="Calibri"/>
                          <a:cs typeface="Calibri"/>
                        </a:rPr>
                        <a:t>5m</a:t>
                      </a:r>
                      <a:r>
                        <a:rPr sz="1600" spc="5" dirty="0">
                          <a:latin typeface="等线"/>
                          <a:cs typeface="等线"/>
                        </a:rPr>
                        <a:t>及以</a:t>
                      </a:r>
                      <a:r>
                        <a:rPr sz="1600" spc="-20" dirty="0">
                          <a:latin typeface="等线"/>
                          <a:cs typeface="等线"/>
                        </a:rPr>
                        <a:t>上</a:t>
                      </a:r>
                      <a:r>
                        <a:rPr sz="1600" spc="5" dirty="0">
                          <a:latin typeface="等线"/>
                          <a:cs typeface="等线"/>
                        </a:rPr>
                        <a:t>；搭 </a:t>
                      </a:r>
                      <a:r>
                        <a:rPr sz="1600" dirty="0">
                          <a:latin typeface="等线"/>
                          <a:cs typeface="等线"/>
                        </a:rPr>
                        <a:t>设跨度</a:t>
                      </a:r>
                      <a:r>
                        <a:rPr sz="1600" dirty="0">
                          <a:latin typeface="Calibri"/>
                          <a:cs typeface="Calibri"/>
                        </a:rPr>
                        <a:t>10</a:t>
                      </a:r>
                      <a:r>
                        <a:rPr sz="1600" spc="10" dirty="0">
                          <a:latin typeface="Calibri"/>
                          <a:cs typeface="Calibri"/>
                        </a:rPr>
                        <a:t>m</a:t>
                      </a:r>
                      <a:r>
                        <a:rPr sz="1600" dirty="0">
                          <a:latin typeface="等线"/>
                          <a:cs typeface="等线"/>
                        </a:rPr>
                        <a:t>及以上；</a:t>
                      </a:r>
                      <a:r>
                        <a:rPr sz="1600" spc="-25" dirty="0">
                          <a:latin typeface="等线"/>
                          <a:cs typeface="等线"/>
                        </a:rPr>
                        <a:t>施</a:t>
                      </a:r>
                      <a:r>
                        <a:rPr sz="1600" dirty="0">
                          <a:latin typeface="等线"/>
                          <a:cs typeface="等线"/>
                        </a:rPr>
                        <a:t>工总</a:t>
                      </a:r>
                      <a:r>
                        <a:rPr sz="1600" spc="-25" dirty="0">
                          <a:latin typeface="等线"/>
                          <a:cs typeface="等线"/>
                        </a:rPr>
                        <a:t>荷</a:t>
                      </a:r>
                      <a:r>
                        <a:rPr sz="1600" dirty="0">
                          <a:latin typeface="等线"/>
                          <a:cs typeface="等线"/>
                        </a:rPr>
                        <a:t>载</a:t>
                      </a:r>
                      <a:r>
                        <a:rPr sz="1600" dirty="0">
                          <a:latin typeface="Calibri"/>
                          <a:cs typeface="Calibri"/>
                        </a:rPr>
                        <a:t>10</a:t>
                      </a:r>
                      <a:r>
                        <a:rPr sz="1600" spc="-10" dirty="0">
                          <a:latin typeface="Calibri"/>
                          <a:cs typeface="Calibri"/>
                        </a:rPr>
                        <a:t>kN</a:t>
                      </a:r>
                      <a:r>
                        <a:rPr sz="1600" spc="-5" dirty="0">
                          <a:latin typeface="Calibri"/>
                          <a:cs typeface="Calibri"/>
                        </a:rPr>
                        <a:t>/</a:t>
                      </a:r>
                      <a:r>
                        <a:rPr sz="1600" spc="-10" dirty="0">
                          <a:latin typeface="Calibri"/>
                          <a:cs typeface="Calibri"/>
                        </a:rPr>
                        <a:t>m</a:t>
                      </a:r>
                      <a:r>
                        <a:rPr sz="1600" spc="-25" dirty="0">
                          <a:latin typeface="Calibri"/>
                          <a:cs typeface="Calibri"/>
                        </a:rPr>
                        <a:t>2</a:t>
                      </a:r>
                      <a:r>
                        <a:rPr sz="1600" dirty="0">
                          <a:latin typeface="等线"/>
                          <a:cs typeface="等线"/>
                        </a:rPr>
                        <a:t>及以</a:t>
                      </a:r>
                      <a:r>
                        <a:rPr sz="1600" spc="-25" dirty="0">
                          <a:latin typeface="等线"/>
                          <a:cs typeface="等线"/>
                        </a:rPr>
                        <a:t>上</a:t>
                      </a:r>
                      <a:r>
                        <a:rPr sz="1600" dirty="0">
                          <a:latin typeface="等线"/>
                          <a:cs typeface="等线"/>
                        </a:rPr>
                        <a:t>；集中 </a:t>
                      </a:r>
                      <a:r>
                        <a:rPr sz="1600" spc="5" dirty="0">
                          <a:latin typeface="等线"/>
                          <a:cs typeface="等线"/>
                        </a:rPr>
                        <a:t>线荷载</a:t>
                      </a:r>
                      <a:r>
                        <a:rPr sz="1600" dirty="0">
                          <a:latin typeface="Calibri"/>
                          <a:cs typeface="Calibri"/>
                        </a:rPr>
                        <a:t>15kN/m</a:t>
                      </a:r>
                      <a:r>
                        <a:rPr sz="1600" spc="10" dirty="0">
                          <a:latin typeface="等线"/>
                          <a:cs typeface="等线"/>
                        </a:rPr>
                        <a:t>及以</a:t>
                      </a:r>
                      <a:r>
                        <a:rPr sz="1600" dirty="0">
                          <a:latin typeface="等线"/>
                          <a:cs typeface="等线"/>
                        </a:rPr>
                        <a:t>上</a:t>
                      </a:r>
                      <a:r>
                        <a:rPr sz="1600" spc="-20" dirty="0">
                          <a:latin typeface="等线"/>
                          <a:cs typeface="等线"/>
                        </a:rPr>
                        <a:t>；</a:t>
                      </a:r>
                      <a:r>
                        <a:rPr sz="1600" spc="10" dirty="0">
                          <a:latin typeface="等线"/>
                          <a:cs typeface="等线"/>
                        </a:rPr>
                        <a:t>高度</a:t>
                      </a:r>
                      <a:r>
                        <a:rPr sz="1600" spc="-25" dirty="0">
                          <a:latin typeface="等线"/>
                          <a:cs typeface="等线"/>
                        </a:rPr>
                        <a:t>大</a:t>
                      </a:r>
                      <a:r>
                        <a:rPr sz="1600" spc="10" dirty="0">
                          <a:latin typeface="等线"/>
                          <a:cs typeface="等线"/>
                        </a:rPr>
                        <a:t>于支</a:t>
                      </a:r>
                      <a:r>
                        <a:rPr sz="1600" spc="-25" dirty="0">
                          <a:latin typeface="等线"/>
                          <a:cs typeface="等线"/>
                        </a:rPr>
                        <a:t>撑</a:t>
                      </a:r>
                      <a:r>
                        <a:rPr sz="1600" spc="10" dirty="0">
                          <a:latin typeface="等线"/>
                          <a:cs typeface="等线"/>
                        </a:rPr>
                        <a:t>水平</a:t>
                      </a:r>
                      <a:r>
                        <a:rPr sz="1600" spc="-25" dirty="0">
                          <a:latin typeface="等线"/>
                          <a:cs typeface="等线"/>
                        </a:rPr>
                        <a:t>投</a:t>
                      </a:r>
                      <a:r>
                        <a:rPr sz="1600" spc="10" dirty="0">
                          <a:latin typeface="等线"/>
                          <a:cs typeface="等线"/>
                        </a:rPr>
                        <a:t>影宽</a:t>
                      </a:r>
                      <a:r>
                        <a:rPr sz="1600" spc="-25" dirty="0">
                          <a:latin typeface="等线"/>
                          <a:cs typeface="等线"/>
                        </a:rPr>
                        <a:t>度</a:t>
                      </a:r>
                      <a:r>
                        <a:rPr sz="1600" spc="10" dirty="0">
                          <a:latin typeface="等线"/>
                          <a:cs typeface="等线"/>
                        </a:rPr>
                        <a:t>且 </a:t>
                      </a:r>
                      <a:r>
                        <a:rPr sz="1600" spc="5" dirty="0">
                          <a:latin typeface="等线"/>
                          <a:cs typeface="等线"/>
                        </a:rPr>
                        <a:t>相对独立无联系构件的</a:t>
                      </a:r>
                      <a:r>
                        <a:rPr sz="1600" spc="-20" dirty="0">
                          <a:latin typeface="等线"/>
                          <a:cs typeface="等线"/>
                        </a:rPr>
                        <a:t>混</a:t>
                      </a:r>
                      <a:r>
                        <a:rPr sz="1600" spc="5" dirty="0">
                          <a:latin typeface="等线"/>
                          <a:cs typeface="等线"/>
                        </a:rPr>
                        <a:t>凝土</a:t>
                      </a:r>
                      <a:r>
                        <a:rPr sz="1600" spc="-20" dirty="0">
                          <a:latin typeface="等线"/>
                          <a:cs typeface="等线"/>
                        </a:rPr>
                        <a:t>模</a:t>
                      </a:r>
                      <a:r>
                        <a:rPr sz="1600" spc="5" dirty="0">
                          <a:latin typeface="等线"/>
                          <a:cs typeface="等线"/>
                        </a:rPr>
                        <a:t>板支</a:t>
                      </a:r>
                      <a:r>
                        <a:rPr sz="1600" spc="-20" dirty="0">
                          <a:latin typeface="等线"/>
                          <a:cs typeface="等线"/>
                        </a:rPr>
                        <a:t>撑</a:t>
                      </a:r>
                      <a:r>
                        <a:rPr sz="1600" spc="5" dirty="0">
                          <a:latin typeface="等线"/>
                          <a:cs typeface="等线"/>
                        </a:rPr>
                        <a:t>工程。</a:t>
                      </a:r>
                      <a:endParaRPr sz="1600">
                        <a:latin typeface="等线"/>
                        <a:cs typeface="等线"/>
                      </a:endParaRPr>
                    </a:p>
                    <a:p>
                      <a:pPr marL="91440">
                        <a:lnSpc>
                          <a:spcPct val="100000"/>
                        </a:lnSpc>
                        <a:spcBef>
                          <a:spcPts val="5"/>
                        </a:spcBef>
                      </a:pPr>
                      <a:r>
                        <a:rPr sz="1600" spc="5" dirty="0">
                          <a:latin typeface="等线"/>
                          <a:cs typeface="等线"/>
                        </a:rPr>
                        <a:t>（三）承重支撑体系：</a:t>
                      </a:r>
                      <a:r>
                        <a:rPr sz="1600" spc="-20" dirty="0">
                          <a:latin typeface="等线"/>
                          <a:cs typeface="等线"/>
                        </a:rPr>
                        <a:t>用</a:t>
                      </a:r>
                      <a:r>
                        <a:rPr sz="1600" spc="5" dirty="0">
                          <a:latin typeface="等线"/>
                          <a:cs typeface="等线"/>
                        </a:rPr>
                        <a:t>于钢</a:t>
                      </a:r>
                      <a:r>
                        <a:rPr sz="1600" spc="-20" dirty="0">
                          <a:latin typeface="等线"/>
                          <a:cs typeface="等线"/>
                        </a:rPr>
                        <a:t>结</a:t>
                      </a:r>
                      <a:r>
                        <a:rPr sz="1600" spc="5" dirty="0">
                          <a:latin typeface="等线"/>
                          <a:cs typeface="等线"/>
                        </a:rPr>
                        <a:t>构安</a:t>
                      </a:r>
                      <a:r>
                        <a:rPr sz="1600" spc="-20" dirty="0">
                          <a:latin typeface="等线"/>
                          <a:cs typeface="等线"/>
                        </a:rPr>
                        <a:t>装</a:t>
                      </a:r>
                      <a:r>
                        <a:rPr sz="1600" spc="5" dirty="0">
                          <a:latin typeface="等线"/>
                          <a:cs typeface="等线"/>
                        </a:rPr>
                        <a:t>等满</a:t>
                      </a:r>
                      <a:r>
                        <a:rPr sz="1600" spc="-20" dirty="0">
                          <a:latin typeface="等线"/>
                          <a:cs typeface="等线"/>
                        </a:rPr>
                        <a:t>堂</a:t>
                      </a:r>
                      <a:r>
                        <a:rPr sz="1600" spc="5" dirty="0">
                          <a:latin typeface="等线"/>
                          <a:cs typeface="等线"/>
                        </a:rPr>
                        <a:t>支撑体</a:t>
                      </a:r>
                      <a:endParaRPr sz="1600">
                        <a:latin typeface="等线"/>
                        <a:cs typeface="等线"/>
                      </a:endParaRPr>
                    </a:p>
                    <a:p>
                      <a:pPr marL="91440">
                        <a:lnSpc>
                          <a:spcPct val="100000"/>
                        </a:lnSpc>
                      </a:pPr>
                      <a:r>
                        <a:rPr sz="1600" spc="5" dirty="0">
                          <a:latin typeface="等线"/>
                          <a:cs typeface="等线"/>
                        </a:rPr>
                        <a:t>系。</a:t>
                      </a:r>
                      <a:endParaRPr sz="1600">
                        <a:latin typeface="等线"/>
                        <a:cs typeface="等线"/>
                      </a:endParaRPr>
                    </a:p>
                  </a:txBody>
                  <a:tcPr marL="0" marR="0" marT="1441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92710">
                        <a:lnSpc>
                          <a:spcPct val="100000"/>
                        </a:lnSpc>
                        <a:spcBef>
                          <a:spcPts val="1135"/>
                        </a:spcBef>
                      </a:pPr>
                      <a:r>
                        <a:rPr sz="1600" spc="5" dirty="0">
                          <a:latin typeface="等线"/>
                          <a:cs typeface="等线"/>
                        </a:rPr>
                        <a:t>（一）各类工具式模板</a:t>
                      </a:r>
                      <a:r>
                        <a:rPr sz="1600" spc="-20" dirty="0">
                          <a:latin typeface="等线"/>
                          <a:cs typeface="等线"/>
                        </a:rPr>
                        <a:t>工</a:t>
                      </a:r>
                      <a:r>
                        <a:rPr sz="1600" spc="5" dirty="0">
                          <a:latin typeface="等线"/>
                          <a:cs typeface="等线"/>
                        </a:rPr>
                        <a:t>程：</a:t>
                      </a:r>
                      <a:r>
                        <a:rPr sz="1600" spc="-20" dirty="0">
                          <a:latin typeface="等线"/>
                          <a:cs typeface="等线"/>
                        </a:rPr>
                        <a:t>包</a:t>
                      </a:r>
                      <a:r>
                        <a:rPr sz="1600" spc="5" dirty="0">
                          <a:latin typeface="等线"/>
                          <a:cs typeface="等线"/>
                        </a:rPr>
                        <a:t>括滑</a:t>
                      </a:r>
                      <a:r>
                        <a:rPr sz="1600" spc="-20" dirty="0">
                          <a:latin typeface="等线"/>
                          <a:cs typeface="等线"/>
                        </a:rPr>
                        <a:t>模</a:t>
                      </a:r>
                      <a:r>
                        <a:rPr sz="1600" spc="5" dirty="0">
                          <a:latin typeface="等线"/>
                          <a:cs typeface="等线"/>
                        </a:rPr>
                        <a:t>、爬</a:t>
                      </a:r>
                      <a:r>
                        <a:rPr sz="1600" spc="-20" dirty="0">
                          <a:latin typeface="等线"/>
                          <a:cs typeface="等线"/>
                        </a:rPr>
                        <a:t>模</a:t>
                      </a:r>
                      <a:r>
                        <a:rPr sz="1600" spc="5" dirty="0">
                          <a:latin typeface="等线"/>
                          <a:cs typeface="等线"/>
                        </a:rPr>
                        <a:t>、飞</a:t>
                      </a:r>
                      <a:r>
                        <a:rPr sz="1600" spc="-20" dirty="0">
                          <a:latin typeface="等线"/>
                          <a:cs typeface="等线"/>
                        </a:rPr>
                        <a:t>模</a:t>
                      </a:r>
                      <a:r>
                        <a:rPr sz="1600" spc="5" dirty="0">
                          <a:latin typeface="等线"/>
                          <a:cs typeface="等线"/>
                        </a:rPr>
                        <a:t>、隧</a:t>
                      </a:r>
                      <a:endParaRPr sz="1600">
                        <a:latin typeface="等线"/>
                        <a:cs typeface="等线"/>
                      </a:endParaRPr>
                    </a:p>
                    <a:p>
                      <a:pPr marL="92710">
                        <a:lnSpc>
                          <a:spcPct val="100000"/>
                        </a:lnSpc>
                      </a:pPr>
                      <a:r>
                        <a:rPr sz="1600" spc="10" dirty="0">
                          <a:latin typeface="等线"/>
                          <a:cs typeface="等线"/>
                        </a:rPr>
                        <a:t>道模等工程。</a:t>
                      </a:r>
                      <a:endParaRPr sz="1600">
                        <a:latin typeface="等线"/>
                        <a:cs typeface="等线"/>
                      </a:endParaRPr>
                    </a:p>
                    <a:p>
                      <a:pPr marL="92710" marR="92075">
                        <a:lnSpc>
                          <a:spcPct val="100000"/>
                        </a:lnSpc>
                      </a:pPr>
                      <a:r>
                        <a:rPr sz="1600" spc="5" dirty="0">
                          <a:latin typeface="等线"/>
                          <a:cs typeface="等线"/>
                        </a:rPr>
                        <a:t>（二）混凝土模板支撑</a:t>
                      </a:r>
                      <a:r>
                        <a:rPr sz="1600" spc="-20" dirty="0">
                          <a:latin typeface="等线"/>
                          <a:cs typeface="等线"/>
                        </a:rPr>
                        <a:t>工</a:t>
                      </a:r>
                      <a:r>
                        <a:rPr sz="1600" spc="5" dirty="0">
                          <a:latin typeface="等线"/>
                          <a:cs typeface="等线"/>
                        </a:rPr>
                        <a:t>程：</a:t>
                      </a:r>
                      <a:r>
                        <a:rPr sz="1600" spc="-20" dirty="0">
                          <a:latin typeface="等线"/>
                          <a:cs typeface="等线"/>
                        </a:rPr>
                        <a:t>搭</a:t>
                      </a:r>
                      <a:r>
                        <a:rPr sz="1600" spc="5" dirty="0">
                          <a:latin typeface="等线"/>
                          <a:cs typeface="等线"/>
                        </a:rPr>
                        <a:t>设高</a:t>
                      </a:r>
                      <a:r>
                        <a:rPr sz="1600" spc="-55" dirty="0">
                          <a:latin typeface="等线"/>
                          <a:cs typeface="等线"/>
                        </a:rPr>
                        <a:t>度</a:t>
                      </a:r>
                      <a:r>
                        <a:rPr sz="1600" spc="-5" dirty="0">
                          <a:latin typeface="Calibri"/>
                          <a:cs typeface="Calibri"/>
                        </a:rPr>
                        <a:t>5m</a:t>
                      </a:r>
                      <a:r>
                        <a:rPr sz="1600" spc="5" dirty="0">
                          <a:latin typeface="等线"/>
                          <a:cs typeface="等线"/>
                        </a:rPr>
                        <a:t>及以</a:t>
                      </a:r>
                      <a:r>
                        <a:rPr sz="1600" spc="-20" dirty="0">
                          <a:latin typeface="等线"/>
                          <a:cs typeface="等线"/>
                        </a:rPr>
                        <a:t>上</a:t>
                      </a:r>
                      <a:r>
                        <a:rPr sz="1600" spc="5" dirty="0">
                          <a:latin typeface="等线"/>
                          <a:cs typeface="等线"/>
                        </a:rPr>
                        <a:t>，或</a:t>
                      </a:r>
                      <a:r>
                        <a:rPr sz="1600" spc="-20" dirty="0">
                          <a:latin typeface="等线"/>
                          <a:cs typeface="等线"/>
                        </a:rPr>
                        <a:t>搭</a:t>
                      </a:r>
                      <a:r>
                        <a:rPr sz="1600" spc="5" dirty="0">
                          <a:latin typeface="等线"/>
                          <a:cs typeface="等线"/>
                        </a:rPr>
                        <a:t>设 跨度</a:t>
                      </a:r>
                      <a:r>
                        <a:rPr sz="1600" spc="5" dirty="0">
                          <a:latin typeface="Calibri"/>
                          <a:cs typeface="Calibri"/>
                        </a:rPr>
                        <a:t>10m</a:t>
                      </a:r>
                      <a:r>
                        <a:rPr sz="1600" spc="5" dirty="0">
                          <a:latin typeface="等线"/>
                          <a:cs typeface="等线"/>
                        </a:rPr>
                        <a:t>及以上，或</a:t>
                      </a:r>
                      <a:r>
                        <a:rPr sz="1600" spc="-20" dirty="0">
                          <a:latin typeface="等线"/>
                          <a:cs typeface="等线"/>
                        </a:rPr>
                        <a:t>施</a:t>
                      </a:r>
                      <a:r>
                        <a:rPr sz="1600" spc="5" dirty="0">
                          <a:latin typeface="等线"/>
                          <a:cs typeface="等线"/>
                        </a:rPr>
                        <a:t>工总</a:t>
                      </a:r>
                      <a:r>
                        <a:rPr sz="1600" spc="-20" dirty="0">
                          <a:latin typeface="等线"/>
                          <a:cs typeface="等线"/>
                        </a:rPr>
                        <a:t>荷</a:t>
                      </a:r>
                      <a:r>
                        <a:rPr sz="1600" spc="5" dirty="0">
                          <a:latin typeface="等线"/>
                          <a:cs typeface="等线"/>
                        </a:rPr>
                        <a:t>载（</a:t>
                      </a:r>
                      <a:r>
                        <a:rPr sz="1600" spc="-20" dirty="0">
                          <a:latin typeface="等线"/>
                          <a:cs typeface="等线"/>
                        </a:rPr>
                        <a:t>荷</a:t>
                      </a:r>
                      <a:r>
                        <a:rPr sz="1600" spc="5" dirty="0">
                          <a:latin typeface="等线"/>
                          <a:cs typeface="等线"/>
                        </a:rPr>
                        <a:t>载效</a:t>
                      </a:r>
                      <a:r>
                        <a:rPr sz="1600" spc="-20" dirty="0">
                          <a:latin typeface="等线"/>
                          <a:cs typeface="等线"/>
                        </a:rPr>
                        <a:t>应</a:t>
                      </a:r>
                      <a:r>
                        <a:rPr sz="1600" spc="5" dirty="0">
                          <a:latin typeface="等线"/>
                          <a:cs typeface="等线"/>
                        </a:rPr>
                        <a:t>基本</a:t>
                      </a:r>
                      <a:r>
                        <a:rPr sz="1600" spc="-20" dirty="0">
                          <a:latin typeface="等线"/>
                          <a:cs typeface="等线"/>
                        </a:rPr>
                        <a:t>组</a:t>
                      </a:r>
                      <a:r>
                        <a:rPr sz="1600" spc="5" dirty="0">
                          <a:latin typeface="等线"/>
                          <a:cs typeface="等线"/>
                        </a:rPr>
                        <a:t>合的设 </a:t>
                      </a:r>
                      <a:r>
                        <a:rPr sz="1600" spc="10" dirty="0">
                          <a:latin typeface="等线"/>
                          <a:cs typeface="等线"/>
                        </a:rPr>
                        <a:t>计值，以下简</a:t>
                      </a:r>
                      <a:r>
                        <a:rPr sz="1600" spc="-5" dirty="0">
                          <a:latin typeface="等线"/>
                          <a:cs typeface="等线"/>
                        </a:rPr>
                        <a:t>称</a:t>
                      </a:r>
                      <a:r>
                        <a:rPr sz="1600" b="1" spc="10" dirty="0">
                          <a:solidFill>
                            <a:srgbClr val="C00000"/>
                          </a:solidFill>
                          <a:latin typeface="等线"/>
                          <a:cs typeface="等线"/>
                        </a:rPr>
                        <a:t>设计</a:t>
                      </a:r>
                      <a:r>
                        <a:rPr sz="1600" b="1" dirty="0">
                          <a:solidFill>
                            <a:srgbClr val="C00000"/>
                          </a:solidFill>
                          <a:latin typeface="等线"/>
                          <a:cs typeface="等线"/>
                        </a:rPr>
                        <a:t>值</a:t>
                      </a:r>
                      <a:r>
                        <a:rPr sz="1600" spc="-5" dirty="0">
                          <a:latin typeface="等线"/>
                          <a:cs typeface="等线"/>
                        </a:rPr>
                        <a:t>）</a:t>
                      </a:r>
                      <a:r>
                        <a:rPr sz="1600" spc="-5" dirty="0">
                          <a:latin typeface="Calibri"/>
                          <a:cs typeface="Calibri"/>
                        </a:rPr>
                        <a:t>10kN/m2</a:t>
                      </a:r>
                      <a:r>
                        <a:rPr sz="1600" spc="10" dirty="0">
                          <a:latin typeface="等线"/>
                          <a:cs typeface="等线"/>
                        </a:rPr>
                        <a:t>及</a:t>
                      </a:r>
                      <a:r>
                        <a:rPr sz="1600" spc="-20" dirty="0">
                          <a:latin typeface="等线"/>
                          <a:cs typeface="等线"/>
                        </a:rPr>
                        <a:t>以</a:t>
                      </a:r>
                      <a:r>
                        <a:rPr sz="1600" spc="10" dirty="0">
                          <a:latin typeface="等线"/>
                          <a:cs typeface="等线"/>
                        </a:rPr>
                        <a:t>上，</a:t>
                      </a:r>
                      <a:r>
                        <a:rPr sz="1600" spc="-25" dirty="0">
                          <a:latin typeface="等线"/>
                          <a:cs typeface="等线"/>
                        </a:rPr>
                        <a:t>或</a:t>
                      </a:r>
                      <a:r>
                        <a:rPr sz="1600" spc="10" dirty="0">
                          <a:latin typeface="等线"/>
                          <a:cs typeface="等线"/>
                        </a:rPr>
                        <a:t>集中</a:t>
                      </a:r>
                      <a:r>
                        <a:rPr sz="1600" spc="-25" dirty="0">
                          <a:latin typeface="等线"/>
                          <a:cs typeface="等线"/>
                        </a:rPr>
                        <a:t>线</a:t>
                      </a:r>
                      <a:r>
                        <a:rPr sz="1600" spc="10" dirty="0">
                          <a:latin typeface="等线"/>
                          <a:cs typeface="等线"/>
                        </a:rPr>
                        <a:t>荷载</a:t>
                      </a:r>
                      <a:endParaRPr sz="1600">
                        <a:latin typeface="等线"/>
                        <a:cs typeface="等线"/>
                      </a:endParaRPr>
                    </a:p>
                    <a:p>
                      <a:pPr marL="92710" marR="92075">
                        <a:lnSpc>
                          <a:spcPct val="100000"/>
                        </a:lnSpc>
                        <a:spcBef>
                          <a:spcPts val="5"/>
                        </a:spcBef>
                      </a:pPr>
                      <a:r>
                        <a:rPr sz="1600" spc="5" dirty="0">
                          <a:latin typeface="等线"/>
                          <a:cs typeface="等线"/>
                        </a:rPr>
                        <a:t>（设计值</a:t>
                      </a:r>
                      <a:r>
                        <a:rPr sz="1600" dirty="0">
                          <a:latin typeface="等线"/>
                          <a:cs typeface="等线"/>
                        </a:rPr>
                        <a:t>）</a:t>
                      </a:r>
                      <a:r>
                        <a:rPr sz="1600" dirty="0">
                          <a:latin typeface="Calibri"/>
                          <a:cs typeface="Calibri"/>
                        </a:rPr>
                        <a:t>15kN/m</a:t>
                      </a:r>
                      <a:r>
                        <a:rPr sz="1600" spc="5" dirty="0">
                          <a:latin typeface="等线"/>
                          <a:cs typeface="等线"/>
                        </a:rPr>
                        <a:t>及</a:t>
                      </a:r>
                      <a:r>
                        <a:rPr sz="1600" spc="-20" dirty="0">
                          <a:latin typeface="等线"/>
                          <a:cs typeface="等线"/>
                        </a:rPr>
                        <a:t>以</a:t>
                      </a:r>
                      <a:r>
                        <a:rPr sz="1600" spc="5" dirty="0">
                          <a:latin typeface="等线"/>
                          <a:cs typeface="等线"/>
                        </a:rPr>
                        <a:t>上，</a:t>
                      </a:r>
                      <a:r>
                        <a:rPr sz="1600" spc="-20" dirty="0">
                          <a:latin typeface="等线"/>
                          <a:cs typeface="等线"/>
                        </a:rPr>
                        <a:t>或</a:t>
                      </a:r>
                      <a:r>
                        <a:rPr sz="1600" spc="5" dirty="0">
                          <a:latin typeface="等线"/>
                          <a:cs typeface="等线"/>
                        </a:rPr>
                        <a:t>高度</a:t>
                      </a:r>
                      <a:r>
                        <a:rPr sz="1600" spc="-20" dirty="0">
                          <a:latin typeface="等线"/>
                          <a:cs typeface="等线"/>
                        </a:rPr>
                        <a:t>大</a:t>
                      </a:r>
                      <a:r>
                        <a:rPr sz="1600" spc="5" dirty="0">
                          <a:latin typeface="等线"/>
                          <a:cs typeface="等线"/>
                        </a:rPr>
                        <a:t>于支</a:t>
                      </a:r>
                      <a:r>
                        <a:rPr sz="1600" spc="-20" dirty="0">
                          <a:latin typeface="等线"/>
                          <a:cs typeface="等线"/>
                        </a:rPr>
                        <a:t>撑</a:t>
                      </a:r>
                      <a:r>
                        <a:rPr sz="1600" spc="5" dirty="0">
                          <a:latin typeface="等线"/>
                          <a:cs typeface="等线"/>
                        </a:rPr>
                        <a:t>水平</a:t>
                      </a:r>
                      <a:r>
                        <a:rPr sz="1600" spc="-20" dirty="0">
                          <a:latin typeface="等线"/>
                          <a:cs typeface="等线"/>
                        </a:rPr>
                        <a:t>投</a:t>
                      </a:r>
                      <a:r>
                        <a:rPr sz="1600" spc="5" dirty="0">
                          <a:latin typeface="等线"/>
                          <a:cs typeface="等线"/>
                        </a:rPr>
                        <a:t>影宽度 且相对独立无联系构件</a:t>
                      </a:r>
                      <a:r>
                        <a:rPr sz="1600" spc="-20" dirty="0">
                          <a:latin typeface="等线"/>
                          <a:cs typeface="等线"/>
                        </a:rPr>
                        <a:t>的</a:t>
                      </a:r>
                      <a:r>
                        <a:rPr sz="1600" spc="5" dirty="0">
                          <a:latin typeface="等线"/>
                          <a:cs typeface="等线"/>
                        </a:rPr>
                        <a:t>混凝</a:t>
                      </a:r>
                      <a:r>
                        <a:rPr sz="1600" spc="-20" dirty="0">
                          <a:latin typeface="等线"/>
                          <a:cs typeface="等线"/>
                        </a:rPr>
                        <a:t>土</a:t>
                      </a:r>
                      <a:r>
                        <a:rPr sz="1600" spc="5" dirty="0">
                          <a:latin typeface="等线"/>
                          <a:cs typeface="等线"/>
                        </a:rPr>
                        <a:t>模板</a:t>
                      </a:r>
                      <a:r>
                        <a:rPr sz="1600" spc="-20" dirty="0">
                          <a:latin typeface="等线"/>
                          <a:cs typeface="等线"/>
                        </a:rPr>
                        <a:t>支</a:t>
                      </a:r>
                      <a:r>
                        <a:rPr sz="1600" spc="5" dirty="0">
                          <a:latin typeface="等线"/>
                          <a:cs typeface="等线"/>
                        </a:rPr>
                        <a:t>撑工</a:t>
                      </a:r>
                      <a:r>
                        <a:rPr sz="1600" spc="-20" dirty="0">
                          <a:latin typeface="等线"/>
                          <a:cs typeface="等线"/>
                        </a:rPr>
                        <a:t>程</a:t>
                      </a:r>
                      <a:r>
                        <a:rPr sz="1600" spc="5" dirty="0">
                          <a:latin typeface="等线"/>
                          <a:cs typeface="等线"/>
                        </a:rPr>
                        <a:t>。</a:t>
                      </a:r>
                      <a:endParaRPr sz="1600">
                        <a:latin typeface="等线"/>
                        <a:cs typeface="等线"/>
                      </a:endParaRPr>
                    </a:p>
                    <a:p>
                      <a:pPr marL="92710">
                        <a:lnSpc>
                          <a:spcPct val="100000"/>
                        </a:lnSpc>
                      </a:pPr>
                      <a:r>
                        <a:rPr sz="1600" spc="10" dirty="0">
                          <a:latin typeface="等线"/>
                          <a:cs typeface="等线"/>
                        </a:rPr>
                        <a:t>（三）承重支撑体系：</a:t>
                      </a:r>
                      <a:r>
                        <a:rPr sz="1600" spc="-15" dirty="0">
                          <a:latin typeface="等线"/>
                          <a:cs typeface="等线"/>
                        </a:rPr>
                        <a:t>用</a:t>
                      </a:r>
                      <a:r>
                        <a:rPr sz="1600" spc="10" dirty="0">
                          <a:latin typeface="等线"/>
                          <a:cs typeface="等线"/>
                        </a:rPr>
                        <a:t>于钢</a:t>
                      </a:r>
                      <a:r>
                        <a:rPr sz="1600" spc="-15" dirty="0">
                          <a:latin typeface="等线"/>
                          <a:cs typeface="等线"/>
                        </a:rPr>
                        <a:t>结</a:t>
                      </a:r>
                      <a:r>
                        <a:rPr sz="1600" spc="10" dirty="0">
                          <a:latin typeface="等线"/>
                          <a:cs typeface="等线"/>
                        </a:rPr>
                        <a:t>构安</a:t>
                      </a:r>
                      <a:r>
                        <a:rPr sz="1600" spc="-15" dirty="0">
                          <a:latin typeface="等线"/>
                          <a:cs typeface="等线"/>
                        </a:rPr>
                        <a:t>装</a:t>
                      </a:r>
                      <a:r>
                        <a:rPr sz="1600" spc="10" dirty="0">
                          <a:latin typeface="等线"/>
                          <a:cs typeface="等线"/>
                        </a:rPr>
                        <a:t>等满</a:t>
                      </a:r>
                      <a:r>
                        <a:rPr sz="1600" spc="-15" dirty="0">
                          <a:latin typeface="等线"/>
                          <a:cs typeface="等线"/>
                        </a:rPr>
                        <a:t>堂</a:t>
                      </a:r>
                      <a:r>
                        <a:rPr sz="1600" spc="10" dirty="0">
                          <a:latin typeface="等线"/>
                          <a:cs typeface="等线"/>
                        </a:rPr>
                        <a:t>支撑</a:t>
                      </a:r>
                      <a:r>
                        <a:rPr sz="1600" spc="-15" dirty="0">
                          <a:latin typeface="等线"/>
                          <a:cs typeface="等线"/>
                        </a:rPr>
                        <a:t>体</a:t>
                      </a:r>
                      <a:r>
                        <a:rPr sz="1600" spc="10" dirty="0">
                          <a:latin typeface="等线"/>
                          <a:cs typeface="等线"/>
                        </a:rPr>
                        <a:t>系。</a:t>
                      </a:r>
                      <a:endParaRPr sz="1600">
                        <a:latin typeface="等线"/>
                        <a:cs typeface="等线"/>
                      </a:endParaRPr>
                    </a:p>
                  </a:txBody>
                  <a:tcPr marL="0" marR="0" marT="1441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2027339">
                <a:tc>
                  <a:txBody>
                    <a:bodyPr/>
                    <a:lstStyle/>
                    <a:p>
                      <a:pPr marL="91440" marR="231140" algn="just">
                        <a:lnSpc>
                          <a:spcPct val="100000"/>
                        </a:lnSpc>
                        <a:spcBef>
                          <a:spcPts val="1165"/>
                        </a:spcBef>
                      </a:pPr>
                      <a:r>
                        <a:rPr sz="1600" dirty="0">
                          <a:latin typeface="等线"/>
                          <a:cs typeface="等线"/>
                        </a:rPr>
                        <a:t>超过一 </a:t>
                      </a:r>
                      <a:r>
                        <a:rPr sz="1600" spc="-5" dirty="0">
                          <a:latin typeface="等线"/>
                          <a:cs typeface="等线"/>
                        </a:rPr>
                        <a:t>定规模 </a:t>
                      </a:r>
                      <a:r>
                        <a:rPr sz="1600" dirty="0">
                          <a:latin typeface="等线"/>
                          <a:cs typeface="等线"/>
                        </a:rPr>
                        <a:t>危险较 大的分 部分项 的模板 </a:t>
                      </a:r>
                      <a:r>
                        <a:rPr sz="1600" spc="5" dirty="0">
                          <a:latin typeface="等线"/>
                          <a:cs typeface="等线"/>
                        </a:rPr>
                        <a:t>工程</a:t>
                      </a:r>
                      <a:endParaRPr sz="1600">
                        <a:latin typeface="等线"/>
                        <a:cs typeface="等线"/>
                      </a:endParaRPr>
                    </a:p>
                  </a:txBody>
                  <a:tcPr marL="0" marR="0" marT="147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496570">
                        <a:lnSpc>
                          <a:spcPct val="100000"/>
                        </a:lnSpc>
                        <a:spcBef>
                          <a:spcPts val="1165"/>
                        </a:spcBef>
                      </a:pPr>
                      <a:r>
                        <a:rPr sz="1600" spc="5" dirty="0">
                          <a:latin typeface="等线"/>
                          <a:cs typeface="等线"/>
                        </a:rPr>
                        <a:t>（一）工具式模板工程：</a:t>
                      </a:r>
                      <a:r>
                        <a:rPr sz="1600" spc="-20" dirty="0">
                          <a:latin typeface="等线"/>
                          <a:cs typeface="等线"/>
                        </a:rPr>
                        <a:t>包</a:t>
                      </a:r>
                      <a:r>
                        <a:rPr sz="1600" spc="5" dirty="0">
                          <a:latin typeface="等线"/>
                          <a:cs typeface="等线"/>
                        </a:rPr>
                        <a:t>括滑</a:t>
                      </a:r>
                      <a:r>
                        <a:rPr sz="1600" spc="-20" dirty="0">
                          <a:latin typeface="等线"/>
                          <a:cs typeface="等线"/>
                        </a:rPr>
                        <a:t>模</a:t>
                      </a:r>
                      <a:r>
                        <a:rPr sz="1600" spc="5" dirty="0">
                          <a:latin typeface="等线"/>
                          <a:cs typeface="等线"/>
                        </a:rPr>
                        <a:t>、爬</a:t>
                      </a:r>
                      <a:r>
                        <a:rPr sz="1600" spc="-20" dirty="0">
                          <a:latin typeface="等线"/>
                          <a:cs typeface="等线"/>
                        </a:rPr>
                        <a:t>模</a:t>
                      </a:r>
                      <a:r>
                        <a:rPr sz="1600" spc="5" dirty="0">
                          <a:latin typeface="等线"/>
                          <a:cs typeface="等线"/>
                        </a:rPr>
                        <a:t>、飞模</a:t>
                      </a:r>
                      <a:endParaRPr sz="1600">
                        <a:latin typeface="等线"/>
                        <a:cs typeface="等线"/>
                      </a:endParaRPr>
                    </a:p>
                    <a:p>
                      <a:pPr marL="91440">
                        <a:lnSpc>
                          <a:spcPct val="100000"/>
                        </a:lnSpc>
                      </a:pPr>
                      <a:r>
                        <a:rPr sz="1600" spc="5" dirty="0">
                          <a:latin typeface="等线"/>
                          <a:cs typeface="等线"/>
                        </a:rPr>
                        <a:t>工程。</a:t>
                      </a:r>
                      <a:endParaRPr sz="1600">
                        <a:latin typeface="等线"/>
                        <a:cs typeface="等线"/>
                      </a:endParaRPr>
                    </a:p>
                    <a:p>
                      <a:pPr marL="91440" marR="90805" indent="408305">
                        <a:lnSpc>
                          <a:spcPct val="100000"/>
                        </a:lnSpc>
                      </a:pPr>
                      <a:r>
                        <a:rPr sz="1600" spc="5" dirty="0">
                          <a:latin typeface="等线"/>
                          <a:cs typeface="等线"/>
                        </a:rPr>
                        <a:t>（</a:t>
                      </a:r>
                      <a:r>
                        <a:rPr sz="1600" spc="-20" dirty="0">
                          <a:latin typeface="等线"/>
                          <a:cs typeface="等线"/>
                        </a:rPr>
                        <a:t>二</a:t>
                      </a:r>
                      <a:r>
                        <a:rPr sz="1600" spc="5" dirty="0">
                          <a:latin typeface="等线"/>
                          <a:cs typeface="等线"/>
                        </a:rPr>
                        <a:t>）混</a:t>
                      </a:r>
                      <a:r>
                        <a:rPr sz="1600" spc="-15" dirty="0">
                          <a:latin typeface="等线"/>
                          <a:cs typeface="等线"/>
                        </a:rPr>
                        <a:t>凝</a:t>
                      </a:r>
                      <a:r>
                        <a:rPr sz="1600" spc="5" dirty="0">
                          <a:latin typeface="等线"/>
                          <a:cs typeface="等线"/>
                        </a:rPr>
                        <a:t>土模</a:t>
                      </a:r>
                      <a:r>
                        <a:rPr sz="1600" spc="-15" dirty="0">
                          <a:latin typeface="等线"/>
                          <a:cs typeface="等线"/>
                        </a:rPr>
                        <a:t>板</a:t>
                      </a:r>
                      <a:r>
                        <a:rPr sz="1600" spc="5" dirty="0">
                          <a:latin typeface="等线"/>
                          <a:cs typeface="等线"/>
                        </a:rPr>
                        <a:t>支撑</a:t>
                      </a:r>
                      <a:r>
                        <a:rPr sz="1600" spc="-15" dirty="0">
                          <a:latin typeface="等线"/>
                          <a:cs typeface="等线"/>
                        </a:rPr>
                        <a:t>工</a:t>
                      </a:r>
                      <a:r>
                        <a:rPr sz="1600" spc="5" dirty="0">
                          <a:latin typeface="等线"/>
                          <a:cs typeface="等线"/>
                        </a:rPr>
                        <a:t>程</a:t>
                      </a:r>
                      <a:r>
                        <a:rPr sz="1600" spc="-20" dirty="0">
                          <a:latin typeface="等线"/>
                          <a:cs typeface="等线"/>
                        </a:rPr>
                        <a:t>：</a:t>
                      </a:r>
                      <a:r>
                        <a:rPr sz="1600" spc="5" dirty="0">
                          <a:latin typeface="等线"/>
                          <a:cs typeface="等线"/>
                        </a:rPr>
                        <a:t>搭设高</a:t>
                      </a:r>
                      <a:r>
                        <a:rPr sz="1600" spc="-15" dirty="0">
                          <a:latin typeface="等线"/>
                          <a:cs typeface="等线"/>
                        </a:rPr>
                        <a:t>度</a:t>
                      </a:r>
                      <a:r>
                        <a:rPr sz="1600" spc="-15" dirty="0">
                          <a:latin typeface="Calibri"/>
                          <a:cs typeface="Calibri"/>
                        </a:rPr>
                        <a:t>8m</a:t>
                      </a:r>
                      <a:r>
                        <a:rPr sz="1600" spc="5" dirty="0">
                          <a:latin typeface="等线"/>
                          <a:cs typeface="等线"/>
                        </a:rPr>
                        <a:t>及以上 </a:t>
                      </a:r>
                      <a:r>
                        <a:rPr sz="1600" dirty="0">
                          <a:latin typeface="等线"/>
                          <a:cs typeface="等线"/>
                        </a:rPr>
                        <a:t>搭设跨度</a:t>
                      </a:r>
                      <a:r>
                        <a:rPr sz="1600" dirty="0">
                          <a:latin typeface="Calibri"/>
                          <a:cs typeface="Calibri"/>
                        </a:rPr>
                        <a:t>18</a:t>
                      </a:r>
                      <a:r>
                        <a:rPr sz="1600" spc="10" dirty="0">
                          <a:latin typeface="Calibri"/>
                          <a:cs typeface="Calibri"/>
                        </a:rPr>
                        <a:t>m</a:t>
                      </a:r>
                      <a:r>
                        <a:rPr sz="1600" dirty="0">
                          <a:latin typeface="等线"/>
                          <a:cs typeface="等线"/>
                        </a:rPr>
                        <a:t>及以上</a:t>
                      </a:r>
                      <a:r>
                        <a:rPr sz="1600" spc="-25" dirty="0">
                          <a:latin typeface="等线"/>
                          <a:cs typeface="等线"/>
                        </a:rPr>
                        <a:t>，</a:t>
                      </a:r>
                      <a:r>
                        <a:rPr sz="1600" dirty="0">
                          <a:latin typeface="等线"/>
                          <a:cs typeface="等线"/>
                        </a:rPr>
                        <a:t>施工</a:t>
                      </a:r>
                      <a:r>
                        <a:rPr sz="1600" spc="-25" dirty="0">
                          <a:latin typeface="等线"/>
                          <a:cs typeface="等线"/>
                        </a:rPr>
                        <a:t>总</a:t>
                      </a:r>
                      <a:r>
                        <a:rPr sz="1600" dirty="0">
                          <a:latin typeface="等线"/>
                          <a:cs typeface="等线"/>
                        </a:rPr>
                        <a:t>荷载</a:t>
                      </a:r>
                      <a:r>
                        <a:rPr sz="1600" spc="-25" dirty="0">
                          <a:latin typeface="Calibri"/>
                          <a:cs typeface="Calibri"/>
                        </a:rPr>
                        <a:t>1</a:t>
                      </a:r>
                      <a:r>
                        <a:rPr sz="1600" dirty="0">
                          <a:latin typeface="Calibri"/>
                          <a:cs typeface="Calibri"/>
                        </a:rPr>
                        <a:t>5</a:t>
                      </a:r>
                      <a:r>
                        <a:rPr sz="1600" spc="-15" dirty="0">
                          <a:latin typeface="Calibri"/>
                          <a:cs typeface="Calibri"/>
                        </a:rPr>
                        <a:t>k</a:t>
                      </a:r>
                      <a:r>
                        <a:rPr sz="1600" spc="-5" dirty="0">
                          <a:latin typeface="Calibri"/>
                          <a:cs typeface="Calibri"/>
                        </a:rPr>
                        <a:t>N</a:t>
                      </a:r>
                      <a:r>
                        <a:rPr sz="1600" dirty="0">
                          <a:latin typeface="Calibri"/>
                          <a:cs typeface="Calibri"/>
                        </a:rPr>
                        <a:t>/</a:t>
                      </a:r>
                      <a:r>
                        <a:rPr sz="1600" spc="-15" dirty="0">
                          <a:latin typeface="Calibri"/>
                          <a:cs typeface="Calibri"/>
                        </a:rPr>
                        <a:t>m</a:t>
                      </a:r>
                      <a:r>
                        <a:rPr sz="1600" dirty="0">
                          <a:latin typeface="Calibri"/>
                          <a:cs typeface="Calibri"/>
                        </a:rPr>
                        <a:t>2</a:t>
                      </a:r>
                      <a:r>
                        <a:rPr sz="1600" dirty="0">
                          <a:latin typeface="等线"/>
                          <a:cs typeface="等线"/>
                        </a:rPr>
                        <a:t>及</a:t>
                      </a:r>
                      <a:r>
                        <a:rPr sz="1600" spc="-25" dirty="0">
                          <a:latin typeface="等线"/>
                          <a:cs typeface="等线"/>
                        </a:rPr>
                        <a:t>以</a:t>
                      </a:r>
                      <a:r>
                        <a:rPr sz="1600" dirty="0">
                          <a:latin typeface="等线"/>
                          <a:cs typeface="等线"/>
                        </a:rPr>
                        <a:t>上；集 </a:t>
                      </a:r>
                      <a:r>
                        <a:rPr sz="1600" spc="5" dirty="0">
                          <a:latin typeface="等线"/>
                          <a:cs typeface="等线"/>
                        </a:rPr>
                        <a:t>中线荷载</a:t>
                      </a:r>
                      <a:r>
                        <a:rPr sz="1600" dirty="0">
                          <a:latin typeface="Calibri"/>
                          <a:cs typeface="Calibri"/>
                        </a:rPr>
                        <a:t>20kN/m2</a:t>
                      </a:r>
                      <a:r>
                        <a:rPr sz="1600" spc="5" dirty="0">
                          <a:latin typeface="等线"/>
                          <a:cs typeface="等线"/>
                        </a:rPr>
                        <a:t>及以</a:t>
                      </a:r>
                      <a:r>
                        <a:rPr sz="1600" spc="-20" dirty="0">
                          <a:latin typeface="等线"/>
                          <a:cs typeface="等线"/>
                        </a:rPr>
                        <a:t>上</a:t>
                      </a:r>
                      <a:r>
                        <a:rPr sz="1600" spc="5" dirty="0">
                          <a:latin typeface="等线"/>
                          <a:cs typeface="等线"/>
                        </a:rPr>
                        <a:t>。</a:t>
                      </a:r>
                      <a:endParaRPr sz="1600">
                        <a:latin typeface="等线"/>
                        <a:cs typeface="等线"/>
                      </a:endParaRPr>
                    </a:p>
                    <a:p>
                      <a:pPr marL="496570">
                        <a:lnSpc>
                          <a:spcPct val="100000"/>
                        </a:lnSpc>
                        <a:spcBef>
                          <a:spcPts val="5"/>
                        </a:spcBef>
                      </a:pPr>
                      <a:r>
                        <a:rPr sz="1600" spc="5" dirty="0">
                          <a:latin typeface="等线"/>
                          <a:cs typeface="等线"/>
                        </a:rPr>
                        <a:t>（三）承重支撑体系：用</a:t>
                      </a:r>
                      <a:r>
                        <a:rPr sz="1600" spc="-20" dirty="0">
                          <a:latin typeface="等线"/>
                          <a:cs typeface="等线"/>
                        </a:rPr>
                        <a:t>于</a:t>
                      </a:r>
                      <a:r>
                        <a:rPr sz="1600" spc="5" dirty="0">
                          <a:latin typeface="等线"/>
                          <a:cs typeface="等线"/>
                        </a:rPr>
                        <a:t>钢结</a:t>
                      </a:r>
                      <a:r>
                        <a:rPr sz="1600" spc="-20" dirty="0">
                          <a:latin typeface="等线"/>
                          <a:cs typeface="等线"/>
                        </a:rPr>
                        <a:t>构</a:t>
                      </a:r>
                      <a:r>
                        <a:rPr sz="1600" spc="5" dirty="0">
                          <a:latin typeface="等线"/>
                          <a:cs typeface="等线"/>
                        </a:rPr>
                        <a:t>安装</a:t>
                      </a:r>
                      <a:r>
                        <a:rPr sz="1600" spc="-20" dirty="0">
                          <a:latin typeface="等线"/>
                          <a:cs typeface="等线"/>
                        </a:rPr>
                        <a:t>等</a:t>
                      </a:r>
                      <a:r>
                        <a:rPr sz="1600" spc="5" dirty="0">
                          <a:latin typeface="等线"/>
                          <a:cs typeface="等线"/>
                        </a:rPr>
                        <a:t>满堂支</a:t>
                      </a:r>
                      <a:endParaRPr sz="1600">
                        <a:latin typeface="等线"/>
                        <a:cs typeface="等线"/>
                      </a:endParaRPr>
                    </a:p>
                    <a:p>
                      <a:pPr marL="91440">
                        <a:lnSpc>
                          <a:spcPct val="100000"/>
                        </a:lnSpc>
                      </a:pPr>
                      <a:r>
                        <a:rPr sz="1600" spc="5" dirty="0">
                          <a:latin typeface="等线"/>
                          <a:cs typeface="等线"/>
                        </a:rPr>
                        <a:t>撑体系，承受单点集中</a:t>
                      </a:r>
                      <a:r>
                        <a:rPr sz="1600" spc="-20" dirty="0">
                          <a:latin typeface="等线"/>
                          <a:cs typeface="等线"/>
                        </a:rPr>
                        <a:t>荷</a:t>
                      </a:r>
                      <a:r>
                        <a:rPr sz="1600" spc="10" dirty="0">
                          <a:latin typeface="等线"/>
                          <a:cs typeface="等线"/>
                        </a:rPr>
                        <a:t>载</a:t>
                      </a:r>
                      <a:r>
                        <a:rPr sz="1600" dirty="0">
                          <a:latin typeface="Calibri"/>
                          <a:cs typeface="Calibri"/>
                        </a:rPr>
                        <a:t>700Kg</a:t>
                      </a:r>
                      <a:r>
                        <a:rPr sz="1600" spc="-20" dirty="0">
                          <a:latin typeface="等线"/>
                          <a:cs typeface="等线"/>
                        </a:rPr>
                        <a:t>以</a:t>
                      </a:r>
                      <a:r>
                        <a:rPr sz="1600" spc="10" dirty="0">
                          <a:latin typeface="等线"/>
                          <a:cs typeface="等线"/>
                        </a:rPr>
                        <a:t>上。</a:t>
                      </a:r>
                      <a:endParaRPr sz="1600">
                        <a:latin typeface="等线"/>
                        <a:cs typeface="等线"/>
                      </a:endParaRPr>
                    </a:p>
                  </a:txBody>
                  <a:tcPr marL="0" marR="0" marT="147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92710">
                        <a:lnSpc>
                          <a:spcPct val="100000"/>
                        </a:lnSpc>
                        <a:spcBef>
                          <a:spcPts val="1165"/>
                        </a:spcBef>
                      </a:pPr>
                      <a:r>
                        <a:rPr sz="1600" spc="5" dirty="0">
                          <a:latin typeface="等线"/>
                          <a:cs typeface="等线"/>
                        </a:rPr>
                        <a:t>（一）各类工具式模板</a:t>
                      </a:r>
                      <a:r>
                        <a:rPr sz="1600" spc="-20" dirty="0">
                          <a:latin typeface="等线"/>
                          <a:cs typeface="等线"/>
                        </a:rPr>
                        <a:t>工</a:t>
                      </a:r>
                      <a:r>
                        <a:rPr sz="1600" spc="5" dirty="0">
                          <a:latin typeface="等线"/>
                          <a:cs typeface="等线"/>
                        </a:rPr>
                        <a:t>程：</a:t>
                      </a:r>
                      <a:r>
                        <a:rPr sz="1600" spc="-20" dirty="0">
                          <a:latin typeface="等线"/>
                          <a:cs typeface="等线"/>
                        </a:rPr>
                        <a:t>包</a:t>
                      </a:r>
                      <a:r>
                        <a:rPr sz="1600" spc="5" dirty="0">
                          <a:latin typeface="等线"/>
                          <a:cs typeface="等线"/>
                        </a:rPr>
                        <a:t>括滑</a:t>
                      </a:r>
                      <a:r>
                        <a:rPr sz="1600" spc="-20" dirty="0">
                          <a:latin typeface="等线"/>
                          <a:cs typeface="等线"/>
                        </a:rPr>
                        <a:t>模</a:t>
                      </a:r>
                      <a:r>
                        <a:rPr sz="1600" spc="5" dirty="0">
                          <a:latin typeface="等线"/>
                          <a:cs typeface="等线"/>
                        </a:rPr>
                        <a:t>、爬</a:t>
                      </a:r>
                      <a:r>
                        <a:rPr sz="1600" spc="-20" dirty="0">
                          <a:latin typeface="等线"/>
                          <a:cs typeface="等线"/>
                        </a:rPr>
                        <a:t>模</a:t>
                      </a:r>
                      <a:r>
                        <a:rPr sz="1600" spc="5" dirty="0">
                          <a:latin typeface="等线"/>
                          <a:cs typeface="等线"/>
                        </a:rPr>
                        <a:t>、飞</a:t>
                      </a:r>
                      <a:r>
                        <a:rPr sz="1600" spc="-20" dirty="0">
                          <a:latin typeface="等线"/>
                          <a:cs typeface="等线"/>
                        </a:rPr>
                        <a:t>模</a:t>
                      </a:r>
                      <a:r>
                        <a:rPr sz="1600" spc="5" dirty="0">
                          <a:latin typeface="等线"/>
                          <a:cs typeface="等线"/>
                        </a:rPr>
                        <a:t>、隧</a:t>
                      </a:r>
                      <a:endParaRPr sz="1600">
                        <a:latin typeface="等线"/>
                        <a:cs typeface="等线"/>
                      </a:endParaRPr>
                    </a:p>
                    <a:p>
                      <a:pPr marL="92710">
                        <a:lnSpc>
                          <a:spcPct val="100000"/>
                        </a:lnSpc>
                      </a:pPr>
                      <a:r>
                        <a:rPr sz="1600" spc="10" dirty="0">
                          <a:latin typeface="等线"/>
                          <a:cs typeface="等线"/>
                        </a:rPr>
                        <a:t>道模等工程。</a:t>
                      </a:r>
                      <a:endParaRPr sz="1600">
                        <a:latin typeface="等线"/>
                        <a:cs typeface="等线"/>
                      </a:endParaRPr>
                    </a:p>
                    <a:p>
                      <a:pPr marL="92710" marR="92075" indent="-264795">
                        <a:lnSpc>
                          <a:spcPct val="100000"/>
                        </a:lnSpc>
                      </a:pPr>
                      <a:r>
                        <a:rPr sz="1600" spc="5" dirty="0">
                          <a:latin typeface="等线"/>
                          <a:cs typeface="等线"/>
                        </a:rPr>
                        <a:t>；</a:t>
                      </a:r>
                      <a:r>
                        <a:rPr sz="1600" spc="15" dirty="0">
                          <a:latin typeface="等线"/>
                          <a:cs typeface="等线"/>
                        </a:rPr>
                        <a:t> </a:t>
                      </a:r>
                      <a:r>
                        <a:rPr sz="1600" spc="5" dirty="0">
                          <a:latin typeface="等线"/>
                          <a:cs typeface="等线"/>
                        </a:rPr>
                        <a:t>（二）混凝土模板支撑</a:t>
                      </a:r>
                      <a:r>
                        <a:rPr sz="1600" spc="-20" dirty="0">
                          <a:latin typeface="等线"/>
                          <a:cs typeface="等线"/>
                        </a:rPr>
                        <a:t>工</a:t>
                      </a:r>
                      <a:r>
                        <a:rPr sz="1600" spc="5" dirty="0">
                          <a:latin typeface="等线"/>
                          <a:cs typeface="等线"/>
                        </a:rPr>
                        <a:t>程：</a:t>
                      </a:r>
                      <a:r>
                        <a:rPr sz="1600" spc="-20" dirty="0">
                          <a:latin typeface="等线"/>
                          <a:cs typeface="等线"/>
                        </a:rPr>
                        <a:t>搭</a:t>
                      </a:r>
                      <a:r>
                        <a:rPr sz="1600" spc="5" dirty="0">
                          <a:latin typeface="等线"/>
                          <a:cs typeface="等线"/>
                        </a:rPr>
                        <a:t>设高</a:t>
                      </a:r>
                      <a:r>
                        <a:rPr sz="1600" spc="-55" dirty="0">
                          <a:latin typeface="等线"/>
                          <a:cs typeface="等线"/>
                        </a:rPr>
                        <a:t>度</a:t>
                      </a:r>
                      <a:r>
                        <a:rPr sz="1600" spc="-5" dirty="0">
                          <a:latin typeface="Calibri"/>
                          <a:cs typeface="Calibri"/>
                        </a:rPr>
                        <a:t>8m</a:t>
                      </a:r>
                      <a:r>
                        <a:rPr sz="1600" spc="5" dirty="0">
                          <a:latin typeface="等线"/>
                          <a:cs typeface="等线"/>
                        </a:rPr>
                        <a:t>及以</a:t>
                      </a:r>
                      <a:r>
                        <a:rPr sz="1600" spc="-20" dirty="0">
                          <a:latin typeface="等线"/>
                          <a:cs typeface="等线"/>
                        </a:rPr>
                        <a:t>上</a:t>
                      </a:r>
                      <a:r>
                        <a:rPr sz="1600" spc="5" dirty="0">
                          <a:latin typeface="等线"/>
                          <a:cs typeface="等线"/>
                        </a:rPr>
                        <a:t>，或</a:t>
                      </a:r>
                      <a:r>
                        <a:rPr sz="1600" spc="-20" dirty="0">
                          <a:latin typeface="等线"/>
                          <a:cs typeface="等线"/>
                        </a:rPr>
                        <a:t>搭</a:t>
                      </a:r>
                      <a:r>
                        <a:rPr sz="1600" spc="5" dirty="0">
                          <a:latin typeface="等线"/>
                          <a:cs typeface="等线"/>
                        </a:rPr>
                        <a:t>设 跨度</a:t>
                      </a:r>
                      <a:r>
                        <a:rPr sz="1600" spc="5" dirty="0">
                          <a:latin typeface="Calibri"/>
                          <a:cs typeface="Calibri"/>
                        </a:rPr>
                        <a:t>18m</a:t>
                      </a:r>
                      <a:r>
                        <a:rPr sz="1600" spc="5" dirty="0">
                          <a:latin typeface="等线"/>
                          <a:cs typeface="等线"/>
                        </a:rPr>
                        <a:t>及以上，或</a:t>
                      </a:r>
                      <a:r>
                        <a:rPr sz="1600" spc="-20" dirty="0">
                          <a:latin typeface="等线"/>
                          <a:cs typeface="等线"/>
                        </a:rPr>
                        <a:t>施</a:t>
                      </a:r>
                      <a:r>
                        <a:rPr sz="1600" spc="5" dirty="0">
                          <a:latin typeface="等线"/>
                          <a:cs typeface="等线"/>
                        </a:rPr>
                        <a:t>工总</a:t>
                      </a:r>
                      <a:r>
                        <a:rPr sz="1600" spc="-20" dirty="0">
                          <a:latin typeface="等线"/>
                          <a:cs typeface="等线"/>
                        </a:rPr>
                        <a:t>荷</a:t>
                      </a:r>
                      <a:r>
                        <a:rPr sz="1600" spc="5" dirty="0">
                          <a:latin typeface="等线"/>
                          <a:cs typeface="等线"/>
                        </a:rPr>
                        <a:t>载</a:t>
                      </a:r>
                      <a:r>
                        <a:rPr sz="1600" b="1" spc="5" dirty="0">
                          <a:solidFill>
                            <a:srgbClr val="C00000"/>
                          </a:solidFill>
                          <a:latin typeface="等线"/>
                          <a:cs typeface="等线"/>
                        </a:rPr>
                        <a:t>（</a:t>
                      </a:r>
                      <a:r>
                        <a:rPr sz="1600" b="1" spc="-20" dirty="0">
                          <a:solidFill>
                            <a:srgbClr val="C00000"/>
                          </a:solidFill>
                          <a:latin typeface="等线"/>
                          <a:cs typeface="等线"/>
                        </a:rPr>
                        <a:t>设</a:t>
                      </a:r>
                      <a:r>
                        <a:rPr sz="1600" b="1" spc="5" dirty="0">
                          <a:solidFill>
                            <a:srgbClr val="C00000"/>
                          </a:solidFill>
                          <a:latin typeface="等线"/>
                          <a:cs typeface="等线"/>
                        </a:rPr>
                        <a:t>计值</a:t>
                      </a:r>
                      <a:r>
                        <a:rPr sz="1600" b="1" spc="-5" dirty="0">
                          <a:solidFill>
                            <a:srgbClr val="C00000"/>
                          </a:solidFill>
                          <a:latin typeface="等线"/>
                          <a:cs typeface="等线"/>
                        </a:rPr>
                        <a:t>）</a:t>
                      </a:r>
                      <a:r>
                        <a:rPr sz="1600" spc="-5" dirty="0">
                          <a:latin typeface="Calibri"/>
                          <a:cs typeface="Calibri"/>
                        </a:rPr>
                        <a:t>15kN/m2</a:t>
                      </a:r>
                      <a:r>
                        <a:rPr sz="1600" spc="-20" dirty="0">
                          <a:latin typeface="等线"/>
                          <a:cs typeface="等线"/>
                        </a:rPr>
                        <a:t>及以 </a:t>
                      </a:r>
                      <a:r>
                        <a:rPr sz="1600" spc="5" dirty="0">
                          <a:latin typeface="等线"/>
                          <a:cs typeface="等线"/>
                        </a:rPr>
                        <a:t>上，或集中线荷载（设</a:t>
                      </a:r>
                      <a:r>
                        <a:rPr sz="1600" spc="-20" dirty="0">
                          <a:latin typeface="等线"/>
                          <a:cs typeface="等线"/>
                        </a:rPr>
                        <a:t>计</a:t>
                      </a:r>
                      <a:r>
                        <a:rPr sz="1600" spc="5" dirty="0">
                          <a:latin typeface="等线"/>
                          <a:cs typeface="等线"/>
                        </a:rPr>
                        <a:t>值</a:t>
                      </a:r>
                      <a:r>
                        <a:rPr sz="1600" spc="-10" dirty="0">
                          <a:latin typeface="等线"/>
                          <a:cs typeface="等线"/>
                        </a:rPr>
                        <a:t>）</a:t>
                      </a:r>
                      <a:r>
                        <a:rPr sz="1600" spc="-10" dirty="0">
                          <a:latin typeface="Calibri"/>
                          <a:cs typeface="Calibri"/>
                        </a:rPr>
                        <a:t>20kN/m</a:t>
                      </a:r>
                      <a:r>
                        <a:rPr sz="1600" spc="5" dirty="0">
                          <a:latin typeface="等线"/>
                          <a:cs typeface="等线"/>
                        </a:rPr>
                        <a:t>及以</a:t>
                      </a:r>
                      <a:r>
                        <a:rPr sz="1600" spc="-20" dirty="0">
                          <a:latin typeface="等线"/>
                          <a:cs typeface="等线"/>
                        </a:rPr>
                        <a:t>上</a:t>
                      </a:r>
                      <a:r>
                        <a:rPr sz="1600" spc="5" dirty="0">
                          <a:latin typeface="等线"/>
                          <a:cs typeface="等线"/>
                        </a:rPr>
                        <a:t>。</a:t>
                      </a:r>
                      <a:endParaRPr sz="1600">
                        <a:latin typeface="等线"/>
                        <a:cs typeface="等线"/>
                      </a:endParaRPr>
                    </a:p>
                    <a:p>
                      <a:pPr marL="92710">
                        <a:lnSpc>
                          <a:spcPct val="100000"/>
                        </a:lnSpc>
                        <a:spcBef>
                          <a:spcPts val="5"/>
                        </a:spcBef>
                      </a:pPr>
                      <a:r>
                        <a:rPr sz="1600" spc="5" dirty="0">
                          <a:latin typeface="等线"/>
                          <a:cs typeface="等线"/>
                        </a:rPr>
                        <a:t>（三）承重支撑体系：</a:t>
                      </a:r>
                      <a:r>
                        <a:rPr sz="1600" spc="-20" dirty="0">
                          <a:latin typeface="等线"/>
                          <a:cs typeface="等线"/>
                        </a:rPr>
                        <a:t>用</a:t>
                      </a:r>
                      <a:r>
                        <a:rPr sz="1600" spc="5" dirty="0">
                          <a:latin typeface="等线"/>
                          <a:cs typeface="等线"/>
                        </a:rPr>
                        <a:t>于钢</a:t>
                      </a:r>
                      <a:r>
                        <a:rPr sz="1600" spc="-20" dirty="0">
                          <a:latin typeface="等线"/>
                          <a:cs typeface="等线"/>
                        </a:rPr>
                        <a:t>结</a:t>
                      </a:r>
                      <a:r>
                        <a:rPr sz="1600" spc="5" dirty="0">
                          <a:latin typeface="等线"/>
                          <a:cs typeface="等线"/>
                        </a:rPr>
                        <a:t>构安</a:t>
                      </a:r>
                      <a:r>
                        <a:rPr sz="1600" spc="-20" dirty="0">
                          <a:latin typeface="等线"/>
                          <a:cs typeface="等线"/>
                        </a:rPr>
                        <a:t>装</a:t>
                      </a:r>
                      <a:r>
                        <a:rPr sz="1600" spc="5" dirty="0">
                          <a:latin typeface="等线"/>
                          <a:cs typeface="等线"/>
                        </a:rPr>
                        <a:t>等满</a:t>
                      </a:r>
                      <a:r>
                        <a:rPr sz="1600" spc="-20" dirty="0">
                          <a:latin typeface="等线"/>
                          <a:cs typeface="等线"/>
                        </a:rPr>
                        <a:t>堂</a:t>
                      </a:r>
                      <a:r>
                        <a:rPr sz="1600" spc="5" dirty="0">
                          <a:latin typeface="等线"/>
                          <a:cs typeface="等线"/>
                        </a:rPr>
                        <a:t>支撑</a:t>
                      </a:r>
                      <a:r>
                        <a:rPr sz="1600" spc="-20" dirty="0">
                          <a:latin typeface="等线"/>
                          <a:cs typeface="等线"/>
                        </a:rPr>
                        <a:t>体</a:t>
                      </a:r>
                      <a:r>
                        <a:rPr sz="1600" spc="5" dirty="0">
                          <a:latin typeface="等线"/>
                          <a:cs typeface="等线"/>
                        </a:rPr>
                        <a:t>系，</a:t>
                      </a:r>
                      <a:endParaRPr sz="1600">
                        <a:latin typeface="等线"/>
                        <a:cs typeface="等线"/>
                      </a:endParaRPr>
                    </a:p>
                    <a:p>
                      <a:pPr marL="92710">
                        <a:lnSpc>
                          <a:spcPct val="100000"/>
                        </a:lnSpc>
                      </a:pPr>
                      <a:r>
                        <a:rPr sz="1600" spc="10" dirty="0">
                          <a:latin typeface="等线"/>
                          <a:cs typeface="等线"/>
                        </a:rPr>
                        <a:t>承受单点集中荷</a:t>
                      </a:r>
                      <a:r>
                        <a:rPr sz="1600" spc="-5" dirty="0">
                          <a:latin typeface="等线"/>
                          <a:cs typeface="等线"/>
                        </a:rPr>
                        <a:t>载</a:t>
                      </a:r>
                      <a:r>
                        <a:rPr sz="1600" spc="-5" dirty="0">
                          <a:solidFill>
                            <a:srgbClr val="C00000"/>
                          </a:solidFill>
                          <a:latin typeface="Calibri"/>
                          <a:cs typeface="Calibri"/>
                        </a:rPr>
                        <a:t>7kN</a:t>
                      </a:r>
                      <a:r>
                        <a:rPr sz="1600" spc="5" dirty="0">
                          <a:latin typeface="等线"/>
                          <a:cs typeface="等线"/>
                        </a:rPr>
                        <a:t>及以上。</a:t>
                      </a:r>
                      <a:endParaRPr sz="1600">
                        <a:latin typeface="等线"/>
                        <a:cs typeface="等线"/>
                      </a:endParaRPr>
                    </a:p>
                  </a:txBody>
                  <a:tcPr marL="0" marR="0" marT="147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bl>
          </a:graphicData>
        </a:graphic>
      </p:graphicFrame>
      <p:sp>
        <p:nvSpPr>
          <p:cNvPr id="8" name="object 8"/>
          <p:cNvSpPr txBox="1">
            <a:spLocks noGrp="1"/>
          </p:cNvSpPr>
          <p:nvPr>
            <p:ph type="title"/>
          </p:nvPr>
        </p:nvSpPr>
        <p:spPr>
          <a:xfrm>
            <a:off x="4619244" y="373379"/>
            <a:ext cx="2956560" cy="463550"/>
          </a:xfrm>
          <a:prstGeom prst="rect">
            <a:avLst/>
          </a:prstGeom>
          <a:ln w="9144">
            <a:solidFill>
              <a:srgbClr val="000000"/>
            </a:solidFill>
          </a:ln>
        </p:spPr>
        <p:txBody>
          <a:bodyPr vert="horz" wrap="square" lIns="0" tIns="33020" rIns="0" bIns="0" rtlCol="0">
            <a:spAutoFit/>
          </a:bodyPr>
          <a:lstStyle/>
          <a:p>
            <a:pPr marL="92075">
              <a:lnSpc>
                <a:spcPct val="100000"/>
              </a:lnSpc>
              <a:spcBef>
                <a:spcPts val="260"/>
              </a:spcBef>
            </a:pPr>
            <a:r>
              <a:rPr sz="2400" b="1" spc="-5" dirty="0">
                <a:latin typeface="微软雅黑"/>
                <a:cs typeface="微软雅黑"/>
              </a:rPr>
              <a:t>建办质〔</a:t>
            </a:r>
            <a:r>
              <a:rPr sz="2400" b="1" spc="-5" dirty="0">
                <a:latin typeface="Times New Roman"/>
                <a:cs typeface="Times New Roman"/>
              </a:rPr>
              <a:t>2018</a:t>
            </a:r>
            <a:r>
              <a:rPr sz="2400" b="1" spc="-5" dirty="0">
                <a:latin typeface="微软雅黑"/>
                <a:cs typeface="微软雅黑"/>
              </a:rPr>
              <a:t>〕</a:t>
            </a:r>
            <a:r>
              <a:rPr sz="2400" b="1" spc="-5" dirty="0">
                <a:latin typeface="Times New Roman"/>
                <a:cs typeface="Times New Roman"/>
              </a:rPr>
              <a:t>31</a:t>
            </a:r>
            <a:r>
              <a:rPr sz="2400" b="1" dirty="0">
                <a:latin typeface="微软雅黑"/>
                <a:cs typeface="微软雅黑"/>
              </a:rPr>
              <a:t>号</a:t>
            </a:r>
            <a:endParaRPr sz="2400">
              <a:latin typeface="微软雅黑"/>
              <a:cs typeface="微软雅黑"/>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3351" y="1365554"/>
            <a:ext cx="8845296" cy="504850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424428" y="446531"/>
            <a:ext cx="5346700" cy="646430"/>
          </a:xfrm>
          <a:prstGeom prst="rect">
            <a:avLst/>
          </a:prstGeom>
          <a:solidFill>
            <a:srgbClr val="F1F1F1"/>
          </a:solidFill>
          <a:ln w="9144">
            <a:solidFill>
              <a:srgbClr val="000000"/>
            </a:solidFill>
          </a:ln>
        </p:spPr>
        <p:txBody>
          <a:bodyPr vert="horz" wrap="square" lIns="0" tIns="67945" rIns="0" bIns="0" rtlCol="0">
            <a:spAutoFit/>
          </a:bodyPr>
          <a:lstStyle/>
          <a:p>
            <a:pPr marL="325755">
              <a:lnSpc>
                <a:spcPct val="100000"/>
              </a:lnSpc>
              <a:spcBef>
                <a:spcPts val="535"/>
              </a:spcBef>
            </a:pPr>
            <a:r>
              <a:rPr sz="3200" b="1" dirty="0">
                <a:latin typeface="黑体"/>
                <a:cs typeface="黑体"/>
              </a:rPr>
              <a:t>某工程模板支架</a:t>
            </a:r>
            <a:r>
              <a:rPr sz="3200" b="1" spc="-10" dirty="0">
                <a:latin typeface="黑体"/>
                <a:cs typeface="黑体"/>
              </a:rPr>
              <a:t>27.5m</a:t>
            </a:r>
            <a:r>
              <a:rPr sz="3200" b="1" dirty="0">
                <a:latin typeface="黑体"/>
                <a:cs typeface="黑体"/>
              </a:rPr>
              <a:t>高度</a:t>
            </a:r>
            <a:endParaRPr sz="3200">
              <a:latin typeface="黑体"/>
              <a:cs typeface="黑体"/>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44294"/>
            <a:ext cx="6403847" cy="592531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64007"/>
            <a:ext cx="10506710" cy="585470"/>
          </a:xfrm>
          <a:custGeom>
            <a:avLst/>
            <a:gdLst/>
            <a:ahLst/>
            <a:cxnLst/>
            <a:rect l="l" t="t" r="r" b="b"/>
            <a:pathLst>
              <a:path w="10506710" h="585470">
                <a:moveTo>
                  <a:pt x="0" y="585216"/>
                </a:moveTo>
                <a:lnTo>
                  <a:pt x="10506456" y="585216"/>
                </a:lnTo>
                <a:lnTo>
                  <a:pt x="10506456" y="0"/>
                </a:lnTo>
                <a:lnTo>
                  <a:pt x="0" y="0"/>
                </a:lnTo>
                <a:lnTo>
                  <a:pt x="0" y="585216"/>
                </a:lnTo>
                <a:close/>
              </a:path>
            </a:pathLst>
          </a:custGeom>
          <a:solidFill>
            <a:srgbClr val="FAE4D5"/>
          </a:solidFill>
        </p:spPr>
        <p:txBody>
          <a:bodyPr wrap="square" lIns="0" tIns="0" rIns="0" bIns="0" rtlCol="0"/>
          <a:lstStyle/>
          <a:p>
            <a:endParaRPr/>
          </a:p>
        </p:txBody>
      </p:sp>
      <p:sp>
        <p:nvSpPr>
          <p:cNvPr id="4" name="object 4"/>
          <p:cNvSpPr txBox="1">
            <a:spLocks noGrp="1"/>
          </p:cNvSpPr>
          <p:nvPr>
            <p:ph type="title"/>
          </p:nvPr>
        </p:nvSpPr>
        <p:spPr>
          <a:xfrm>
            <a:off x="140309" y="0"/>
            <a:ext cx="10228580" cy="636270"/>
          </a:xfrm>
          <a:prstGeom prst="rect">
            <a:avLst/>
          </a:prstGeom>
        </p:spPr>
        <p:txBody>
          <a:bodyPr vert="horz" wrap="square" lIns="0" tIns="13335" rIns="0" bIns="0" rtlCol="0">
            <a:spAutoFit/>
          </a:bodyPr>
          <a:lstStyle/>
          <a:p>
            <a:pPr marL="12700">
              <a:lnSpc>
                <a:spcPct val="100000"/>
              </a:lnSpc>
              <a:spcBef>
                <a:spcPts val="105"/>
              </a:spcBef>
            </a:pPr>
            <a:r>
              <a:rPr sz="4000" b="1" spc="-10" dirty="0">
                <a:latin typeface="黑体"/>
                <a:cs typeface="黑体"/>
              </a:rPr>
              <a:t>现</a:t>
            </a:r>
            <a:r>
              <a:rPr sz="4000" b="1" spc="10" dirty="0">
                <a:latin typeface="黑体"/>
                <a:cs typeface="黑体"/>
              </a:rPr>
              <a:t>场</a:t>
            </a:r>
            <a:r>
              <a:rPr sz="4000" b="1" spc="-10" dirty="0">
                <a:latin typeface="黑体"/>
                <a:cs typeface="黑体"/>
              </a:rPr>
              <a:t>梁</a:t>
            </a:r>
            <a:r>
              <a:rPr sz="4000" b="1" spc="-15" dirty="0">
                <a:latin typeface="黑体"/>
                <a:cs typeface="黑体"/>
              </a:rPr>
              <a:t>1</a:t>
            </a:r>
            <a:r>
              <a:rPr sz="4000" b="1" spc="-55" dirty="0">
                <a:latin typeface="黑体"/>
                <a:cs typeface="黑体"/>
              </a:rPr>
              <a:t> </a:t>
            </a:r>
            <a:r>
              <a:rPr sz="4000" b="1" spc="10" dirty="0">
                <a:solidFill>
                  <a:srgbClr val="FF0000"/>
                </a:solidFill>
                <a:latin typeface="黑体"/>
                <a:cs typeface="黑体"/>
              </a:rPr>
              <a:t>梁</a:t>
            </a:r>
            <a:r>
              <a:rPr sz="4000" b="1" spc="-10" dirty="0">
                <a:solidFill>
                  <a:srgbClr val="FF0000"/>
                </a:solidFill>
                <a:latin typeface="黑体"/>
                <a:cs typeface="黑体"/>
              </a:rPr>
              <a:t>底立</a:t>
            </a:r>
            <a:r>
              <a:rPr sz="4000" b="1" spc="10" dirty="0">
                <a:solidFill>
                  <a:srgbClr val="FF0000"/>
                </a:solidFill>
                <a:latin typeface="黑体"/>
                <a:cs typeface="黑体"/>
              </a:rPr>
              <a:t>杆</a:t>
            </a:r>
            <a:r>
              <a:rPr sz="4000" b="1" spc="-10" dirty="0">
                <a:solidFill>
                  <a:srgbClr val="FF0000"/>
                </a:solidFill>
                <a:latin typeface="黑体"/>
                <a:cs typeface="黑体"/>
              </a:rPr>
              <a:t>垂直偏</a:t>
            </a:r>
            <a:r>
              <a:rPr sz="4000" b="1" dirty="0">
                <a:solidFill>
                  <a:srgbClr val="FF0000"/>
                </a:solidFill>
                <a:latin typeface="黑体"/>
                <a:cs typeface="黑体"/>
              </a:rPr>
              <a:t>差</a:t>
            </a:r>
            <a:r>
              <a:rPr sz="4000" b="1" spc="-5" dirty="0">
                <a:solidFill>
                  <a:srgbClr val="FF0000"/>
                </a:solidFill>
                <a:latin typeface="黑体"/>
                <a:cs typeface="黑体"/>
              </a:rPr>
              <a:t>130mm，</a:t>
            </a:r>
            <a:r>
              <a:rPr sz="4000" b="1" spc="-10" dirty="0">
                <a:solidFill>
                  <a:srgbClr val="FF0000"/>
                </a:solidFill>
                <a:latin typeface="黑体"/>
                <a:cs typeface="黑体"/>
              </a:rPr>
              <a:t>质量整</a:t>
            </a:r>
            <a:r>
              <a:rPr sz="4000" b="1" spc="10" dirty="0">
                <a:solidFill>
                  <a:srgbClr val="FF0000"/>
                </a:solidFill>
                <a:latin typeface="黑体"/>
                <a:cs typeface="黑体"/>
              </a:rPr>
              <a:t>改</a:t>
            </a:r>
            <a:r>
              <a:rPr sz="4000" b="1" spc="-15" dirty="0">
                <a:solidFill>
                  <a:srgbClr val="FF0000"/>
                </a:solidFill>
                <a:latin typeface="黑体"/>
                <a:cs typeface="黑体"/>
              </a:rPr>
              <a:t>!</a:t>
            </a:r>
            <a:endParaRPr sz="4000">
              <a:latin typeface="黑体"/>
              <a:cs typeface="黑体"/>
            </a:endParaRPr>
          </a:p>
        </p:txBody>
      </p:sp>
      <p:sp>
        <p:nvSpPr>
          <p:cNvPr id="5" name="object 5"/>
          <p:cNvSpPr/>
          <p:nvPr/>
        </p:nvSpPr>
        <p:spPr>
          <a:xfrm>
            <a:off x="8129016" y="1249680"/>
            <a:ext cx="2551176" cy="386639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129016" y="4315966"/>
            <a:ext cx="2548128" cy="254203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718042" y="1420749"/>
            <a:ext cx="340995" cy="3982720"/>
          </a:xfrm>
          <a:custGeom>
            <a:avLst/>
            <a:gdLst/>
            <a:ahLst/>
            <a:cxnLst/>
            <a:rect l="l" t="t" r="r" b="b"/>
            <a:pathLst>
              <a:path w="340995" h="3982720">
                <a:moveTo>
                  <a:pt x="69105" y="21209"/>
                </a:moveTo>
                <a:lnTo>
                  <a:pt x="37718" y="21209"/>
                </a:lnTo>
                <a:lnTo>
                  <a:pt x="49402" y="29845"/>
                </a:lnTo>
                <a:lnTo>
                  <a:pt x="58419" y="43179"/>
                </a:lnTo>
                <a:lnTo>
                  <a:pt x="74802" y="83058"/>
                </a:lnTo>
                <a:lnTo>
                  <a:pt x="91185" y="142239"/>
                </a:lnTo>
                <a:lnTo>
                  <a:pt x="107696" y="220472"/>
                </a:lnTo>
                <a:lnTo>
                  <a:pt x="116077" y="266318"/>
                </a:lnTo>
                <a:lnTo>
                  <a:pt x="124332" y="316738"/>
                </a:lnTo>
                <a:lnTo>
                  <a:pt x="132841" y="371348"/>
                </a:lnTo>
                <a:lnTo>
                  <a:pt x="141224" y="430275"/>
                </a:lnTo>
                <a:lnTo>
                  <a:pt x="149605" y="493140"/>
                </a:lnTo>
                <a:lnTo>
                  <a:pt x="157987" y="559942"/>
                </a:lnTo>
                <a:lnTo>
                  <a:pt x="166497" y="630554"/>
                </a:lnTo>
                <a:lnTo>
                  <a:pt x="174878" y="704850"/>
                </a:lnTo>
                <a:lnTo>
                  <a:pt x="183006" y="782701"/>
                </a:lnTo>
                <a:lnTo>
                  <a:pt x="191261" y="863980"/>
                </a:lnTo>
                <a:lnTo>
                  <a:pt x="199262" y="948689"/>
                </a:lnTo>
                <a:lnTo>
                  <a:pt x="207263" y="1036447"/>
                </a:lnTo>
                <a:lnTo>
                  <a:pt x="215137" y="1127252"/>
                </a:lnTo>
                <a:lnTo>
                  <a:pt x="222884" y="1220977"/>
                </a:lnTo>
                <a:lnTo>
                  <a:pt x="230627" y="1320800"/>
                </a:lnTo>
                <a:lnTo>
                  <a:pt x="238084" y="1419860"/>
                </a:lnTo>
                <a:lnTo>
                  <a:pt x="245178" y="1521460"/>
                </a:lnTo>
                <a:lnTo>
                  <a:pt x="252140" y="1625473"/>
                </a:lnTo>
                <a:lnTo>
                  <a:pt x="258992" y="1731899"/>
                </a:lnTo>
                <a:lnTo>
                  <a:pt x="265441" y="1840229"/>
                </a:lnTo>
                <a:lnTo>
                  <a:pt x="271774" y="1950847"/>
                </a:lnTo>
                <a:lnTo>
                  <a:pt x="277725" y="2063241"/>
                </a:lnTo>
                <a:lnTo>
                  <a:pt x="291031" y="2340991"/>
                </a:lnTo>
                <a:lnTo>
                  <a:pt x="296738" y="2478278"/>
                </a:lnTo>
                <a:lnTo>
                  <a:pt x="301798" y="2613787"/>
                </a:lnTo>
                <a:lnTo>
                  <a:pt x="306235" y="2747391"/>
                </a:lnTo>
                <a:lnTo>
                  <a:pt x="310162" y="2878709"/>
                </a:lnTo>
                <a:lnTo>
                  <a:pt x="313329" y="3007233"/>
                </a:lnTo>
                <a:lnTo>
                  <a:pt x="315860" y="3132709"/>
                </a:lnTo>
                <a:lnTo>
                  <a:pt x="317759" y="3254629"/>
                </a:lnTo>
                <a:lnTo>
                  <a:pt x="319025" y="3372739"/>
                </a:lnTo>
                <a:lnTo>
                  <a:pt x="319531" y="3486530"/>
                </a:lnTo>
                <a:lnTo>
                  <a:pt x="319531" y="3596386"/>
                </a:lnTo>
                <a:lnTo>
                  <a:pt x="318766" y="3701161"/>
                </a:lnTo>
                <a:lnTo>
                  <a:pt x="317233" y="3800855"/>
                </a:lnTo>
                <a:lnTo>
                  <a:pt x="314945" y="3894709"/>
                </a:lnTo>
                <a:lnTo>
                  <a:pt x="313663" y="3939666"/>
                </a:lnTo>
                <a:lnTo>
                  <a:pt x="312165" y="3981957"/>
                </a:lnTo>
                <a:lnTo>
                  <a:pt x="333248" y="3982720"/>
                </a:lnTo>
                <a:lnTo>
                  <a:pt x="334839" y="3937507"/>
                </a:lnTo>
                <a:lnTo>
                  <a:pt x="336168" y="3894709"/>
                </a:lnTo>
                <a:lnTo>
                  <a:pt x="338347" y="3799586"/>
                </a:lnTo>
                <a:lnTo>
                  <a:pt x="339856" y="3700526"/>
                </a:lnTo>
                <a:lnTo>
                  <a:pt x="340613" y="3596386"/>
                </a:lnTo>
                <a:lnTo>
                  <a:pt x="340740" y="3486530"/>
                </a:lnTo>
                <a:lnTo>
                  <a:pt x="340105" y="3372230"/>
                </a:lnTo>
                <a:lnTo>
                  <a:pt x="338962" y="3253740"/>
                </a:lnTo>
                <a:lnTo>
                  <a:pt x="337057" y="3131566"/>
                </a:lnTo>
                <a:lnTo>
                  <a:pt x="334390" y="3005709"/>
                </a:lnTo>
                <a:lnTo>
                  <a:pt x="331342" y="2877058"/>
                </a:lnTo>
                <a:lnTo>
                  <a:pt x="327405" y="2745486"/>
                </a:lnTo>
                <a:lnTo>
                  <a:pt x="322960" y="2611628"/>
                </a:lnTo>
                <a:lnTo>
                  <a:pt x="317880" y="2475738"/>
                </a:lnTo>
                <a:lnTo>
                  <a:pt x="312165" y="2338197"/>
                </a:lnTo>
                <a:lnTo>
                  <a:pt x="298830" y="2059939"/>
                </a:lnTo>
                <a:lnTo>
                  <a:pt x="292734" y="1947290"/>
                </a:lnTo>
                <a:lnTo>
                  <a:pt x="286511" y="1836547"/>
                </a:lnTo>
                <a:lnTo>
                  <a:pt x="279907" y="1727835"/>
                </a:lnTo>
                <a:lnTo>
                  <a:pt x="273176" y="1621409"/>
                </a:lnTo>
                <a:lnTo>
                  <a:pt x="266064" y="1517014"/>
                </a:lnTo>
                <a:lnTo>
                  <a:pt x="258952" y="1415288"/>
                </a:lnTo>
                <a:lnTo>
                  <a:pt x="251459" y="1315847"/>
                </a:lnTo>
                <a:lnTo>
                  <a:pt x="243966" y="1219327"/>
                </a:lnTo>
                <a:lnTo>
                  <a:pt x="236219" y="1125474"/>
                </a:lnTo>
                <a:lnTo>
                  <a:pt x="228473" y="1034541"/>
                </a:lnTo>
                <a:lnTo>
                  <a:pt x="220344" y="946658"/>
                </a:lnTo>
                <a:lnTo>
                  <a:pt x="212343" y="861949"/>
                </a:lnTo>
                <a:lnTo>
                  <a:pt x="204088" y="780541"/>
                </a:lnTo>
                <a:lnTo>
                  <a:pt x="195833" y="702563"/>
                </a:lnTo>
                <a:lnTo>
                  <a:pt x="187451" y="628141"/>
                </a:lnTo>
                <a:lnTo>
                  <a:pt x="179069" y="557402"/>
                </a:lnTo>
                <a:lnTo>
                  <a:pt x="170687" y="490347"/>
                </a:lnTo>
                <a:lnTo>
                  <a:pt x="162178" y="427354"/>
                </a:lnTo>
                <a:lnTo>
                  <a:pt x="153797" y="368173"/>
                </a:lnTo>
                <a:lnTo>
                  <a:pt x="145287" y="313436"/>
                </a:lnTo>
                <a:lnTo>
                  <a:pt x="136905" y="262636"/>
                </a:lnTo>
                <a:lnTo>
                  <a:pt x="128397" y="216408"/>
                </a:lnTo>
                <a:lnTo>
                  <a:pt x="120141" y="174625"/>
                </a:lnTo>
                <a:lnTo>
                  <a:pt x="111759" y="137287"/>
                </a:lnTo>
                <a:lnTo>
                  <a:pt x="94868" y="76326"/>
                </a:lnTo>
                <a:lnTo>
                  <a:pt x="76834" y="32638"/>
                </a:lnTo>
                <a:lnTo>
                  <a:pt x="69105" y="21209"/>
                </a:lnTo>
                <a:close/>
              </a:path>
              <a:path w="340995" h="3982720">
                <a:moveTo>
                  <a:pt x="18414" y="59689"/>
                </a:moveTo>
                <a:lnTo>
                  <a:pt x="34671" y="96392"/>
                </a:lnTo>
                <a:lnTo>
                  <a:pt x="50037" y="152146"/>
                </a:lnTo>
                <a:lnTo>
                  <a:pt x="66039" y="228346"/>
                </a:lnTo>
                <a:lnTo>
                  <a:pt x="74294" y="273558"/>
                </a:lnTo>
                <a:lnTo>
                  <a:pt x="82550" y="323468"/>
                </a:lnTo>
                <a:lnTo>
                  <a:pt x="90931" y="377571"/>
                </a:lnTo>
                <a:lnTo>
                  <a:pt x="99313" y="435990"/>
                </a:lnTo>
                <a:lnTo>
                  <a:pt x="107696" y="498475"/>
                </a:lnTo>
                <a:lnTo>
                  <a:pt x="116077" y="565023"/>
                </a:lnTo>
                <a:lnTo>
                  <a:pt x="124332" y="635508"/>
                </a:lnTo>
                <a:lnTo>
                  <a:pt x="132714" y="709422"/>
                </a:lnTo>
                <a:lnTo>
                  <a:pt x="140969" y="787018"/>
                </a:lnTo>
                <a:lnTo>
                  <a:pt x="149098" y="868172"/>
                </a:lnTo>
                <a:lnTo>
                  <a:pt x="157225" y="952626"/>
                </a:lnTo>
                <a:lnTo>
                  <a:pt x="165100" y="1040129"/>
                </a:lnTo>
                <a:lnTo>
                  <a:pt x="172974" y="1130808"/>
                </a:lnTo>
                <a:lnTo>
                  <a:pt x="180721" y="1224406"/>
                </a:lnTo>
                <a:lnTo>
                  <a:pt x="188213" y="1320800"/>
                </a:lnTo>
                <a:lnTo>
                  <a:pt x="195579" y="1419860"/>
                </a:lnTo>
                <a:lnTo>
                  <a:pt x="202691" y="1521460"/>
                </a:lnTo>
                <a:lnTo>
                  <a:pt x="209803" y="1625473"/>
                </a:lnTo>
                <a:lnTo>
                  <a:pt x="216534" y="1731899"/>
                </a:lnTo>
                <a:lnTo>
                  <a:pt x="223138" y="1840229"/>
                </a:lnTo>
                <a:lnTo>
                  <a:pt x="229361" y="1950847"/>
                </a:lnTo>
                <a:lnTo>
                  <a:pt x="235330" y="2063241"/>
                </a:lnTo>
                <a:lnTo>
                  <a:pt x="248665" y="2340991"/>
                </a:lnTo>
                <a:lnTo>
                  <a:pt x="254380" y="2478278"/>
                </a:lnTo>
                <a:lnTo>
                  <a:pt x="259460" y="2613787"/>
                </a:lnTo>
                <a:lnTo>
                  <a:pt x="263905" y="2747391"/>
                </a:lnTo>
                <a:lnTo>
                  <a:pt x="267842" y="2878709"/>
                </a:lnTo>
                <a:lnTo>
                  <a:pt x="271017" y="3007233"/>
                </a:lnTo>
                <a:lnTo>
                  <a:pt x="273557" y="3132709"/>
                </a:lnTo>
                <a:lnTo>
                  <a:pt x="275462" y="3254629"/>
                </a:lnTo>
                <a:lnTo>
                  <a:pt x="276605" y="3372739"/>
                </a:lnTo>
                <a:lnTo>
                  <a:pt x="277240" y="3486530"/>
                </a:lnTo>
                <a:lnTo>
                  <a:pt x="277112" y="3596386"/>
                </a:lnTo>
                <a:lnTo>
                  <a:pt x="276342" y="3701161"/>
                </a:lnTo>
                <a:lnTo>
                  <a:pt x="274798" y="3800855"/>
                </a:lnTo>
                <a:lnTo>
                  <a:pt x="272621" y="3894709"/>
                </a:lnTo>
                <a:lnTo>
                  <a:pt x="271399" y="3937507"/>
                </a:lnTo>
                <a:lnTo>
                  <a:pt x="269875" y="3980561"/>
                </a:lnTo>
                <a:lnTo>
                  <a:pt x="290956" y="3981323"/>
                </a:lnTo>
                <a:lnTo>
                  <a:pt x="292504" y="3937507"/>
                </a:lnTo>
                <a:lnTo>
                  <a:pt x="293892" y="3893057"/>
                </a:lnTo>
                <a:lnTo>
                  <a:pt x="296042" y="3799586"/>
                </a:lnTo>
                <a:lnTo>
                  <a:pt x="297562" y="3700526"/>
                </a:lnTo>
                <a:lnTo>
                  <a:pt x="298323" y="3596131"/>
                </a:lnTo>
                <a:lnTo>
                  <a:pt x="298449" y="3486530"/>
                </a:lnTo>
                <a:lnTo>
                  <a:pt x="297810" y="3372230"/>
                </a:lnTo>
                <a:lnTo>
                  <a:pt x="296535" y="3253740"/>
                </a:lnTo>
                <a:lnTo>
                  <a:pt x="294624" y="3131566"/>
                </a:lnTo>
                <a:lnTo>
                  <a:pt x="292074" y="3005709"/>
                </a:lnTo>
                <a:lnTo>
                  <a:pt x="288891" y="2877058"/>
                </a:lnTo>
                <a:lnTo>
                  <a:pt x="285071" y="2745486"/>
                </a:lnTo>
                <a:lnTo>
                  <a:pt x="280491" y="2611628"/>
                </a:lnTo>
                <a:lnTo>
                  <a:pt x="275521" y="2475738"/>
                </a:lnTo>
                <a:lnTo>
                  <a:pt x="269783" y="2338197"/>
                </a:lnTo>
                <a:lnTo>
                  <a:pt x="256425" y="2059939"/>
                </a:lnTo>
                <a:lnTo>
                  <a:pt x="250432" y="1947290"/>
                </a:lnTo>
                <a:lnTo>
                  <a:pt x="244066" y="1836547"/>
                </a:lnTo>
                <a:lnTo>
                  <a:pt x="237448" y="1727835"/>
                </a:lnTo>
                <a:lnTo>
                  <a:pt x="230707" y="1621409"/>
                </a:lnTo>
                <a:lnTo>
                  <a:pt x="223692" y="1517014"/>
                </a:lnTo>
                <a:lnTo>
                  <a:pt x="216435" y="1415288"/>
                </a:lnTo>
                <a:lnTo>
                  <a:pt x="209296" y="1319149"/>
                </a:lnTo>
                <a:lnTo>
                  <a:pt x="201802" y="1222755"/>
                </a:lnTo>
                <a:lnTo>
                  <a:pt x="194055" y="1129029"/>
                </a:lnTo>
                <a:lnTo>
                  <a:pt x="186181" y="1038351"/>
                </a:lnTo>
                <a:lnTo>
                  <a:pt x="178307" y="950595"/>
                </a:lnTo>
                <a:lnTo>
                  <a:pt x="170179" y="866139"/>
                </a:lnTo>
                <a:lnTo>
                  <a:pt x="161925" y="784860"/>
                </a:lnTo>
                <a:lnTo>
                  <a:pt x="153797" y="707136"/>
                </a:lnTo>
                <a:lnTo>
                  <a:pt x="145414" y="632967"/>
                </a:lnTo>
                <a:lnTo>
                  <a:pt x="137032" y="562483"/>
                </a:lnTo>
                <a:lnTo>
                  <a:pt x="128650" y="495808"/>
                </a:lnTo>
                <a:lnTo>
                  <a:pt x="120268" y="433070"/>
                </a:lnTo>
                <a:lnTo>
                  <a:pt x="111886" y="374523"/>
                </a:lnTo>
                <a:lnTo>
                  <a:pt x="103504" y="320039"/>
                </a:lnTo>
                <a:lnTo>
                  <a:pt x="95250" y="270001"/>
                </a:lnTo>
                <a:lnTo>
                  <a:pt x="86867" y="224409"/>
                </a:lnTo>
                <a:lnTo>
                  <a:pt x="78739" y="183387"/>
                </a:lnTo>
                <a:lnTo>
                  <a:pt x="62610" y="115950"/>
                </a:lnTo>
                <a:lnTo>
                  <a:pt x="47116" y="68834"/>
                </a:lnTo>
                <a:lnTo>
                  <a:pt x="44583" y="63500"/>
                </a:lnTo>
                <a:lnTo>
                  <a:pt x="23622" y="63500"/>
                </a:lnTo>
                <a:lnTo>
                  <a:pt x="18414" y="59689"/>
                </a:lnTo>
                <a:close/>
              </a:path>
              <a:path w="340995" h="3982720">
                <a:moveTo>
                  <a:pt x="30798" y="42467"/>
                </a:moveTo>
                <a:lnTo>
                  <a:pt x="26669" y="45720"/>
                </a:lnTo>
                <a:lnTo>
                  <a:pt x="38353" y="63500"/>
                </a:lnTo>
                <a:lnTo>
                  <a:pt x="44583" y="63500"/>
                </a:lnTo>
                <a:lnTo>
                  <a:pt x="39877" y="53593"/>
                </a:lnTo>
                <a:lnTo>
                  <a:pt x="33908" y="44830"/>
                </a:lnTo>
                <a:lnTo>
                  <a:pt x="30798" y="42467"/>
                </a:lnTo>
                <a:close/>
              </a:path>
              <a:path w="340995" h="3982720">
                <a:moveTo>
                  <a:pt x="30860" y="42417"/>
                </a:moveTo>
                <a:close/>
              </a:path>
              <a:path w="340995" h="3982720">
                <a:moveTo>
                  <a:pt x="44703" y="0"/>
                </a:moveTo>
                <a:lnTo>
                  <a:pt x="15748" y="0"/>
                </a:lnTo>
                <a:lnTo>
                  <a:pt x="0" y="12826"/>
                </a:lnTo>
                <a:lnTo>
                  <a:pt x="13334" y="29337"/>
                </a:lnTo>
                <a:lnTo>
                  <a:pt x="23240" y="21209"/>
                </a:lnTo>
                <a:lnTo>
                  <a:pt x="69105" y="21209"/>
                </a:lnTo>
                <a:lnTo>
                  <a:pt x="64897" y="14986"/>
                </a:lnTo>
                <a:lnTo>
                  <a:pt x="44703" y="0"/>
                </a:lnTo>
                <a:close/>
              </a:path>
            </a:pathLst>
          </a:custGeom>
          <a:solidFill>
            <a:srgbClr val="FF0000"/>
          </a:solidFill>
        </p:spPr>
        <p:txBody>
          <a:bodyPr wrap="square" lIns="0" tIns="0" rIns="0" bIns="0" rtlCol="0"/>
          <a:lstStyle/>
          <a:p>
            <a:endParaRPr/>
          </a:p>
        </p:txBody>
      </p:sp>
      <p:sp>
        <p:nvSpPr>
          <p:cNvPr id="8" name="object 8"/>
          <p:cNvSpPr/>
          <p:nvPr/>
        </p:nvSpPr>
        <p:spPr>
          <a:xfrm>
            <a:off x="9257792" y="2097151"/>
            <a:ext cx="198755" cy="3188970"/>
          </a:xfrm>
          <a:custGeom>
            <a:avLst/>
            <a:gdLst/>
            <a:ahLst/>
            <a:cxnLst/>
            <a:rect l="l" t="t" r="r" b="b"/>
            <a:pathLst>
              <a:path w="198754" h="3188970">
                <a:moveTo>
                  <a:pt x="63118" y="0"/>
                </a:moveTo>
                <a:lnTo>
                  <a:pt x="42036" y="2032"/>
                </a:lnTo>
                <a:lnTo>
                  <a:pt x="50800" y="89662"/>
                </a:lnTo>
                <a:lnTo>
                  <a:pt x="59308" y="179959"/>
                </a:lnTo>
                <a:lnTo>
                  <a:pt x="67690" y="272669"/>
                </a:lnTo>
                <a:lnTo>
                  <a:pt x="75691" y="367284"/>
                </a:lnTo>
                <a:lnTo>
                  <a:pt x="83438" y="464058"/>
                </a:lnTo>
                <a:lnTo>
                  <a:pt x="91288" y="565658"/>
                </a:lnTo>
                <a:lnTo>
                  <a:pt x="98511" y="665607"/>
                </a:lnTo>
                <a:lnTo>
                  <a:pt x="105589" y="766699"/>
                </a:lnTo>
                <a:lnTo>
                  <a:pt x="118764" y="972565"/>
                </a:lnTo>
                <a:lnTo>
                  <a:pt x="130682" y="1179195"/>
                </a:lnTo>
                <a:lnTo>
                  <a:pt x="141569" y="1392174"/>
                </a:lnTo>
                <a:lnTo>
                  <a:pt x="151073" y="1602740"/>
                </a:lnTo>
                <a:lnTo>
                  <a:pt x="159307" y="1811782"/>
                </a:lnTo>
                <a:lnTo>
                  <a:pt x="166023" y="2017776"/>
                </a:lnTo>
                <a:lnTo>
                  <a:pt x="168813" y="2119249"/>
                </a:lnTo>
                <a:lnTo>
                  <a:pt x="171216" y="2219071"/>
                </a:lnTo>
                <a:lnTo>
                  <a:pt x="173240" y="2317496"/>
                </a:lnTo>
                <a:lnTo>
                  <a:pt x="174886" y="2414143"/>
                </a:lnTo>
                <a:lnTo>
                  <a:pt x="176025" y="2508885"/>
                </a:lnTo>
                <a:lnTo>
                  <a:pt x="176912" y="2601468"/>
                </a:lnTo>
                <a:lnTo>
                  <a:pt x="177291" y="2691511"/>
                </a:lnTo>
                <a:lnTo>
                  <a:pt x="177291" y="2779649"/>
                </a:lnTo>
                <a:lnTo>
                  <a:pt x="176781" y="2864993"/>
                </a:lnTo>
                <a:lnTo>
                  <a:pt x="175888" y="2947416"/>
                </a:lnTo>
                <a:lnTo>
                  <a:pt x="174488" y="3026664"/>
                </a:lnTo>
                <a:lnTo>
                  <a:pt x="172578" y="3102737"/>
                </a:lnTo>
                <a:lnTo>
                  <a:pt x="171299" y="3146425"/>
                </a:lnTo>
                <a:lnTo>
                  <a:pt x="169799" y="3187700"/>
                </a:lnTo>
                <a:lnTo>
                  <a:pt x="190880" y="3188462"/>
                </a:lnTo>
                <a:lnTo>
                  <a:pt x="192469" y="3144393"/>
                </a:lnTo>
                <a:lnTo>
                  <a:pt x="193801" y="3102737"/>
                </a:lnTo>
                <a:lnTo>
                  <a:pt x="195602" y="3025394"/>
                </a:lnTo>
                <a:lnTo>
                  <a:pt x="196989" y="2946400"/>
                </a:lnTo>
                <a:lnTo>
                  <a:pt x="197996" y="2864485"/>
                </a:lnTo>
                <a:lnTo>
                  <a:pt x="198500" y="2779649"/>
                </a:lnTo>
                <a:lnTo>
                  <a:pt x="198500" y="2691511"/>
                </a:lnTo>
                <a:lnTo>
                  <a:pt x="198119" y="2601087"/>
                </a:lnTo>
                <a:lnTo>
                  <a:pt x="197230" y="2508250"/>
                </a:lnTo>
                <a:lnTo>
                  <a:pt x="195960" y="2413254"/>
                </a:lnTo>
                <a:lnTo>
                  <a:pt x="194309" y="2316353"/>
                </a:lnTo>
                <a:lnTo>
                  <a:pt x="192404" y="2217674"/>
                </a:lnTo>
                <a:lnTo>
                  <a:pt x="189864" y="2117471"/>
                </a:lnTo>
                <a:lnTo>
                  <a:pt x="187071" y="2015871"/>
                </a:lnTo>
                <a:lnTo>
                  <a:pt x="180339" y="1809496"/>
                </a:lnTo>
                <a:lnTo>
                  <a:pt x="172211" y="1600073"/>
                </a:lnTo>
                <a:lnTo>
                  <a:pt x="162559" y="1389126"/>
                </a:lnTo>
                <a:lnTo>
                  <a:pt x="151891" y="1178052"/>
                </a:lnTo>
                <a:lnTo>
                  <a:pt x="139700" y="968756"/>
                </a:lnTo>
                <a:lnTo>
                  <a:pt x="126491" y="762508"/>
                </a:lnTo>
                <a:lnTo>
                  <a:pt x="119379" y="661035"/>
                </a:lnTo>
                <a:lnTo>
                  <a:pt x="112140" y="560959"/>
                </a:lnTo>
                <a:lnTo>
                  <a:pt x="104521" y="462407"/>
                </a:lnTo>
                <a:lnTo>
                  <a:pt x="96774" y="365633"/>
                </a:lnTo>
                <a:lnTo>
                  <a:pt x="88773" y="270763"/>
                </a:lnTo>
                <a:lnTo>
                  <a:pt x="80390" y="178053"/>
                </a:lnTo>
                <a:lnTo>
                  <a:pt x="71881" y="87629"/>
                </a:lnTo>
                <a:lnTo>
                  <a:pt x="63118" y="0"/>
                </a:lnTo>
                <a:close/>
              </a:path>
              <a:path w="198754" h="3188970">
                <a:moveTo>
                  <a:pt x="21081" y="4190"/>
                </a:moveTo>
                <a:lnTo>
                  <a:pt x="0" y="6223"/>
                </a:lnTo>
                <a:lnTo>
                  <a:pt x="8762" y="93852"/>
                </a:lnTo>
                <a:lnTo>
                  <a:pt x="17144" y="183896"/>
                </a:lnTo>
                <a:lnTo>
                  <a:pt x="25400" y="276225"/>
                </a:lnTo>
                <a:lnTo>
                  <a:pt x="33400" y="370839"/>
                </a:lnTo>
                <a:lnTo>
                  <a:pt x="41275" y="467360"/>
                </a:lnTo>
                <a:lnTo>
                  <a:pt x="48894" y="565658"/>
                </a:lnTo>
                <a:lnTo>
                  <a:pt x="56133" y="665607"/>
                </a:lnTo>
                <a:lnTo>
                  <a:pt x="63118" y="766699"/>
                </a:lnTo>
                <a:lnTo>
                  <a:pt x="76326" y="972565"/>
                </a:lnTo>
                <a:lnTo>
                  <a:pt x="88391" y="1181608"/>
                </a:lnTo>
                <a:lnTo>
                  <a:pt x="99186" y="1392174"/>
                </a:lnTo>
                <a:lnTo>
                  <a:pt x="108711" y="1602740"/>
                </a:lnTo>
                <a:lnTo>
                  <a:pt x="116839" y="1811782"/>
                </a:lnTo>
                <a:lnTo>
                  <a:pt x="123698" y="2017776"/>
                </a:lnTo>
                <a:lnTo>
                  <a:pt x="126364" y="2119249"/>
                </a:lnTo>
                <a:lnTo>
                  <a:pt x="128904" y="2219071"/>
                </a:lnTo>
                <a:lnTo>
                  <a:pt x="130936" y="2317496"/>
                </a:lnTo>
                <a:lnTo>
                  <a:pt x="132460" y="2414143"/>
                </a:lnTo>
                <a:lnTo>
                  <a:pt x="133730" y="2508885"/>
                </a:lnTo>
                <a:lnTo>
                  <a:pt x="134619" y="2601468"/>
                </a:lnTo>
                <a:lnTo>
                  <a:pt x="134999" y="2691511"/>
                </a:lnTo>
                <a:lnTo>
                  <a:pt x="135000" y="2779649"/>
                </a:lnTo>
                <a:lnTo>
                  <a:pt x="134487" y="2864993"/>
                </a:lnTo>
                <a:lnTo>
                  <a:pt x="133584" y="2947416"/>
                </a:lnTo>
                <a:lnTo>
                  <a:pt x="132050" y="3026664"/>
                </a:lnTo>
                <a:lnTo>
                  <a:pt x="130250" y="3102737"/>
                </a:lnTo>
                <a:lnTo>
                  <a:pt x="129031" y="3144393"/>
                </a:lnTo>
                <a:lnTo>
                  <a:pt x="127507" y="3186176"/>
                </a:lnTo>
                <a:lnTo>
                  <a:pt x="148589" y="3186938"/>
                </a:lnTo>
                <a:lnTo>
                  <a:pt x="150134" y="3144393"/>
                </a:lnTo>
                <a:lnTo>
                  <a:pt x="151525" y="3100959"/>
                </a:lnTo>
                <a:lnTo>
                  <a:pt x="153295" y="3025394"/>
                </a:lnTo>
                <a:lnTo>
                  <a:pt x="154690" y="2946400"/>
                </a:lnTo>
                <a:lnTo>
                  <a:pt x="155702" y="2864485"/>
                </a:lnTo>
                <a:lnTo>
                  <a:pt x="156082" y="2779649"/>
                </a:lnTo>
                <a:lnTo>
                  <a:pt x="156082" y="2691511"/>
                </a:lnTo>
                <a:lnTo>
                  <a:pt x="155699" y="2601087"/>
                </a:lnTo>
                <a:lnTo>
                  <a:pt x="154934" y="2508250"/>
                </a:lnTo>
                <a:lnTo>
                  <a:pt x="153659" y="2413254"/>
                </a:lnTo>
                <a:lnTo>
                  <a:pt x="152003" y="2316353"/>
                </a:lnTo>
                <a:lnTo>
                  <a:pt x="149965" y="2217674"/>
                </a:lnTo>
                <a:lnTo>
                  <a:pt x="147542" y="2117471"/>
                </a:lnTo>
                <a:lnTo>
                  <a:pt x="144738" y="2015871"/>
                </a:lnTo>
                <a:lnTo>
                  <a:pt x="137988" y="1809496"/>
                </a:lnTo>
                <a:lnTo>
                  <a:pt x="129714" y="1600073"/>
                </a:lnTo>
                <a:lnTo>
                  <a:pt x="120291" y="1389126"/>
                </a:lnTo>
                <a:lnTo>
                  <a:pt x="109461" y="1178052"/>
                </a:lnTo>
                <a:lnTo>
                  <a:pt x="97371" y="968756"/>
                </a:lnTo>
                <a:lnTo>
                  <a:pt x="84008" y="762508"/>
                </a:lnTo>
                <a:lnTo>
                  <a:pt x="76995" y="661035"/>
                </a:lnTo>
                <a:lnTo>
                  <a:pt x="69740" y="560959"/>
                </a:lnTo>
                <a:lnTo>
                  <a:pt x="62356" y="465709"/>
                </a:lnTo>
                <a:lnTo>
                  <a:pt x="54482" y="369062"/>
                </a:lnTo>
                <a:lnTo>
                  <a:pt x="46481" y="274447"/>
                </a:lnTo>
                <a:lnTo>
                  <a:pt x="38226" y="181863"/>
                </a:lnTo>
                <a:lnTo>
                  <a:pt x="29844" y="91821"/>
                </a:lnTo>
                <a:lnTo>
                  <a:pt x="21081" y="4190"/>
                </a:lnTo>
                <a:close/>
              </a:path>
            </a:pathLst>
          </a:custGeom>
          <a:solidFill>
            <a:srgbClr val="FF0000"/>
          </a:solidFill>
        </p:spPr>
        <p:txBody>
          <a:bodyPr wrap="square" lIns="0" tIns="0" rIns="0" bIns="0" rtlCol="0"/>
          <a:lstStyle/>
          <a:p>
            <a:endParaRPr/>
          </a:p>
        </p:txBody>
      </p:sp>
      <p:sp>
        <p:nvSpPr>
          <p:cNvPr id="9" name="object 9"/>
          <p:cNvSpPr/>
          <p:nvPr/>
        </p:nvSpPr>
        <p:spPr>
          <a:xfrm>
            <a:off x="9578975" y="1517777"/>
            <a:ext cx="275590" cy="3768090"/>
          </a:xfrm>
          <a:custGeom>
            <a:avLst/>
            <a:gdLst/>
            <a:ahLst/>
            <a:cxnLst/>
            <a:rect l="l" t="t" r="r" b="b"/>
            <a:pathLst>
              <a:path w="275590" h="3768090">
                <a:moveTo>
                  <a:pt x="62356" y="0"/>
                </a:moveTo>
                <a:lnTo>
                  <a:pt x="41528" y="3810"/>
                </a:lnTo>
                <a:lnTo>
                  <a:pt x="50419" y="52450"/>
                </a:lnTo>
                <a:lnTo>
                  <a:pt x="59308" y="105663"/>
                </a:lnTo>
                <a:lnTo>
                  <a:pt x="68072" y="163322"/>
                </a:lnTo>
                <a:lnTo>
                  <a:pt x="76961" y="225044"/>
                </a:lnTo>
                <a:lnTo>
                  <a:pt x="85725" y="290702"/>
                </a:lnTo>
                <a:lnTo>
                  <a:pt x="94233" y="360299"/>
                </a:lnTo>
                <a:lnTo>
                  <a:pt x="102870" y="433324"/>
                </a:lnTo>
                <a:lnTo>
                  <a:pt x="111251" y="509905"/>
                </a:lnTo>
                <a:lnTo>
                  <a:pt x="119633" y="589661"/>
                </a:lnTo>
                <a:lnTo>
                  <a:pt x="127761" y="672592"/>
                </a:lnTo>
                <a:lnTo>
                  <a:pt x="135890" y="758444"/>
                </a:lnTo>
                <a:lnTo>
                  <a:pt x="143891" y="846836"/>
                </a:lnTo>
                <a:lnTo>
                  <a:pt x="151510" y="937895"/>
                </a:lnTo>
                <a:lnTo>
                  <a:pt x="159130" y="1031239"/>
                </a:lnTo>
                <a:lnTo>
                  <a:pt x="166737" y="1130046"/>
                </a:lnTo>
                <a:lnTo>
                  <a:pt x="173823" y="1227327"/>
                </a:lnTo>
                <a:lnTo>
                  <a:pt x="180797" y="1326642"/>
                </a:lnTo>
                <a:lnTo>
                  <a:pt x="187497" y="1427352"/>
                </a:lnTo>
                <a:lnTo>
                  <a:pt x="200159" y="1633093"/>
                </a:lnTo>
                <a:lnTo>
                  <a:pt x="211708" y="1840992"/>
                </a:lnTo>
                <a:lnTo>
                  <a:pt x="222204" y="2056130"/>
                </a:lnTo>
                <a:lnTo>
                  <a:pt x="231326" y="2270379"/>
                </a:lnTo>
                <a:lnTo>
                  <a:pt x="239055" y="2484628"/>
                </a:lnTo>
                <a:lnTo>
                  <a:pt x="245386" y="2697226"/>
                </a:lnTo>
                <a:lnTo>
                  <a:pt x="249952" y="2907030"/>
                </a:lnTo>
                <a:lnTo>
                  <a:pt x="251082" y="2969768"/>
                </a:lnTo>
                <a:lnTo>
                  <a:pt x="251975" y="3032252"/>
                </a:lnTo>
                <a:lnTo>
                  <a:pt x="252735" y="3093212"/>
                </a:lnTo>
                <a:lnTo>
                  <a:pt x="253367" y="3153029"/>
                </a:lnTo>
                <a:lnTo>
                  <a:pt x="253745" y="3211195"/>
                </a:lnTo>
                <a:lnTo>
                  <a:pt x="253746" y="3379978"/>
                </a:lnTo>
                <a:lnTo>
                  <a:pt x="253489" y="3433699"/>
                </a:lnTo>
                <a:lnTo>
                  <a:pt x="252980" y="3485896"/>
                </a:lnTo>
                <a:lnTo>
                  <a:pt x="252342" y="3536696"/>
                </a:lnTo>
                <a:lnTo>
                  <a:pt x="251449" y="3586099"/>
                </a:lnTo>
                <a:lnTo>
                  <a:pt x="250434" y="3633724"/>
                </a:lnTo>
                <a:lnTo>
                  <a:pt x="249286" y="3680079"/>
                </a:lnTo>
                <a:lnTo>
                  <a:pt x="248003" y="3724910"/>
                </a:lnTo>
                <a:lnTo>
                  <a:pt x="246506" y="3767074"/>
                </a:lnTo>
                <a:lnTo>
                  <a:pt x="267589" y="3767836"/>
                </a:lnTo>
                <a:lnTo>
                  <a:pt x="269180" y="3722751"/>
                </a:lnTo>
                <a:lnTo>
                  <a:pt x="270550" y="3678428"/>
                </a:lnTo>
                <a:lnTo>
                  <a:pt x="271682" y="3632327"/>
                </a:lnTo>
                <a:lnTo>
                  <a:pt x="272691" y="3584829"/>
                </a:lnTo>
                <a:lnTo>
                  <a:pt x="273570" y="3535679"/>
                </a:lnTo>
                <a:lnTo>
                  <a:pt x="274200" y="3485134"/>
                </a:lnTo>
                <a:lnTo>
                  <a:pt x="274703" y="3433191"/>
                </a:lnTo>
                <a:lnTo>
                  <a:pt x="274954" y="3379978"/>
                </a:lnTo>
                <a:lnTo>
                  <a:pt x="275081" y="3268726"/>
                </a:lnTo>
                <a:lnTo>
                  <a:pt x="274827" y="3211195"/>
                </a:lnTo>
                <a:lnTo>
                  <a:pt x="274447" y="3152394"/>
                </a:lnTo>
                <a:lnTo>
                  <a:pt x="273939" y="3092450"/>
                </a:lnTo>
                <a:lnTo>
                  <a:pt x="273176" y="3031236"/>
                </a:lnTo>
                <a:lnTo>
                  <a:pt x="271145" y="2905760"/>
                </a:lnTo>
                <a:lnTo>
                  <a:pt x="266446" y="2695702"/>
                </a:lnTo>
                <a:lnTo>
                  <a:pt x="260223" y="2482596"/>
                </a:lnTo>
                <a:lnTo>
                  <a:pt x="252475" y="2267966"/>
                </a:lnTo>
                <a:lnTo>
                  <a:pt x="243331" y="2053209"/>
                </a:lnTo>
                <a:lnTo>
                  <a:pt x="232791" y="1839849"/>
                </a:lnTo>
                <a:lnTo>
                  <a:pt x="221233" y="1629410"/>
                </a:lnTo>
                <a:lnTo>
                  <a:pt x="208533" y="1423162"/>
                </a:lnTo>
                <a:lnTo>
                  <a:pt x="201675" y="1322197"/>
                </a:lnTo>
                <a:lnTo>
                  <a:pt x="194818" y="1222756"/>
                </a:lnTo>
                <a:lnTo>
                  <a:pt x="187578" y="1125220"/>
                </a:lnTo>
                <a:lnTo>
                  <a:pt x="180213" y="1029462"/>
                </a:lnTo>
                <a:lnTo>
                  <a:pt x="172593" y="936117"/>
                </a:lnTo>
                <a:lnTo>
                  <a:pt x="164973" y="845058"/>
                </a:lnTo>
                <a:lnTo>
                  <a:pt x="156972" y="756412"/>
                </a:lnTo>
                <a:lnTo>
                  <a:pt x="148844" y="670560"/>
                </a:lnTo>
                <a:lnTo>
                  <a:pt x="140716" y="587501"/>
                </a:lnTo>
                <a:lnTo>
                  <a:pt x="132333" y="507619"/>
                </a:lnTo>
                <a:lnTo>
                  <a:pt x="123825" y="431038"/>
                </a:lnTo>
                <a:lnTo>
                  <a:pt x="115316" y="357759"/>
                </a:lnTo>
                <a:lnTo>
                  <a:pt x="106679" y="288036"/>
                </a:lnTo>
                <a:lnTo>
                  <a:pt x="97917" y="222123"/>
                </a:lnTo>
                <a:lnTo>
                  <a:pt x="89026" y="160147"/>
                </a:lnTo>
                <a:lnTo>
                  <a:pt x="80264" y="102362"/>
                </a:lnTo>
                <a:lnTo>
                  <a:pt x="71374" y="48895"/>
                </a:lnTo>
                <a:lnTo>
                  <a:pt x="62356" y="0"/>
                </a:lnTo>
                <a:close/>
              </a:path>
              <a:path w="275590" h="3768090">
                <a:moveTo>
                  <a:pt x="20827" y="7620"/>
                </a:moveTo>
                <a:lnTo>
                  <a:pt x="0" y="11430"/>
                </a:lnTo>
                <a:lnTo>
                  <a:pt x="8763" y="59817"/>
                </a:lnTo>
                <a:lnTo>
                  <a:pt x="17525" y="112395"/>
                </a:lnTo>
                <a:lnTo>
                  <a:pt x="26289" y="169418"/>
                </a:lnTo>
                <a:lnTo>
                  <a:pt x="34925" y="230759"/>
                </a:lnTo>
                <a:lnTo>
                  <a:pt x="43688" y="296163"/>
                </a:lnTo>
                <a:lnTo>
                  <a:pt x="52197" y="365251"/>
                </a:lnTo>
                <a:lnTo>
                  <a:pt x="60832" y="438150"/>
                </a:lnTo>
                <a:lnTo>
                  <a:pt x="69088" y="514476"/>
                </a:lnTo>
                <a:lnTo>
                  <a:pt x="77470" y="593978"/>
                </a:lnTo>
                <a:lnTo>
                  <a:pt x="85725" y="676656"/>
                </a:lnTo>
                <a:lnTo>
                  <a:pt x="93725" y="762253"/>
                </a:lnTo>
                <a:lnTo>
                  <a:pt x="101600" y="850519"/>
                </a:lnTo>
                <a:lnTo>
                  <a:pt x="109347" y="941324"/>
                </a:lnTo>
                <a:lnTo>
                  <a:pt x="116840" y="1034669"/>
                </a:lnTo>
                <a:lnTo>
                  <a:pt x="124332" y="1130046"/>
                </a:lnTo>
                <a:lnTo>
                  <a:pt x="131445" y="1227327"/>
                </a:lnTo>
                <a:lnTo>
                  <a:pt x="138429" y="1326642"/>
                </a:lnTo>
                <a:lnTo>
                  <a:pt x="145160" y="1427352"/>
                </a:lnTo>
                <a:lnTo>
                  <a:pt x="157733" y="1633093"/>
                </a:lnTo>
                <a:lnTo>
                  <a:pt x="169418" y="1843151"/>
                </a:lnTo>
                <a:lnTo>
                  <a:pt x="179831" y="2056130"/>
                </a:lnTo>
                <a:lnTo>
                  <a:pt x="188975" y="2270379"/>
                </a:lnTo>
                <a:lnTo>
                  <a:pt x="196723" y="2484628"/>
                </a:lnTo>
                <a:lnTo>
                  <a:pt x="202946" y="2697226"/>
                </a:lnTo>
                <a:lnTo>
                  <a:pt x="207645" y="2907030"/>
                </a:lnTo>
                <a:lnTo>
                  <a:pt x="209676" y="3032252"/>
                </a:lnTo>
                <a:lnTo>
                  <a:pt x="210439" y="3093212"/>
                </a:lnTo>
                <a:lnTo>
                  <a:pt x="210947" y="3153029"/>
                </a:lnTo>
                <a:lnTo>
                  <a:pt x="211327" y="3211576"/>
                </a:lnTo>
                <a:lnTo>
                  <a:pt x="211453" y="3379978"/>
                </a:lnTo>
                <a:lnTo>
                  <a:pt x="211196" y="3433699"/>
                </a:lnTo>
                <a:lnTo>
                  <a:pt x="210683" y="3485896"/>
                </a:lnTo>
                <a:lnTo>
                  <a:pt x="210039" y="3536696"/>
                </a:lnTo>
                <a:lnTo>
                  <a:pt x="209141" y="3586099"/>
                </a:lnTo>
                <a:lnTo>
                  <a:pt x="208118" y="3633724"/>
                </a:lnTo>
                <a:lnTo>
                  <a:pt x="206957" y="3680079"/>
                </a:lnTo>
                <a:lnTo>
                  <a:pt x="205536" y="3724910"/>
                </a:lnTo>
                <a:lnTo>
                  <a:pt x="204089" y="3765550"/>
                </a:lnTo>
                <a:lnTo>
                  <a:pt x="225298" y="3766312"/>
                </a:lnTo>
                <a:lnTo>
                  <a:pt x="226843" y="3722751"/>
                </a:lnTo>
                <a:lnTo>
                  <a:pt x="228104" y="3678428"/>
                </a:lnTo>
                <a:lnTo>
                  <a:pt x="229247" y="3632327"/>
                </a:lnTo>
                <a:lnTo>
                  <a:pt x="230383" y="3584829"/>
                </a:lnTo>
                <a:lnTo>
                  <a:pt x="231903" y="3485134"/>
                </a:lnTo>
                <a:lnTo>
                  <a:pt x="232663" y="3379978"/>
                </a:lnTo>
                <a:lnTo>
                  <a:pt x="232535" y="3211195"/>
                </a:lnTo>
                <a:lnTo>
                  <a:pt x="232151" y="3152394"/>
                </a:lnTo>
                <a:lnTo>
                  <a:pt x="231514" y="3092450"/>
                </a:lnTo>
                <a:lnTo>
                  <a:pt x="230749" y="3031236"/>
                </a:lnTo>
                <a:lnTo>
                  <a:pt x="229865" y="2969514"/>
                </a:lnTo>
                <a:lnTo>
                  <a:pt x="228834" y="2905760"/>
                </a:lnTo>
                <a:lnTo>
                  <a:pt x="224124" y="2695702"/>
                </a:lnTo>
                <a:lnTo>
                  <a:pt x="217759" y="2482596"/>
                </a:lnTo>
                <a:lnTo>
                  <a:pt x="210114" y="2267966"/>
                </a:lnTo>
                <a:lnTo>
                  <a:pt x="200946" y="2053209"/>
                </a:lnTo>
                <a:lnTo>
                  <a:pt x="190381" y="1839849"/>
                </a:lnTo>
                <a:lnTo>
                  <a:pt x="178786" y="1629410"/>
                </a:lnTo>
                <a:lnTo>
                  <a:pt x="166056" y="1423162"/>
                </a:lnTo>
                <a:lnTo>
                  <a:pt x="159306" y="1322197"/>
                </a:lnTo>
                <a:lnTo>
                  <a:pt x="152304" y="1222756"/>
                </a:lnTo>
                <a:lnTo>
                  <a:pt x="145165" y="1125220"/>
                </a:lnTo>
                <a:lnTo>
                  <a:pt x="137922" y="1032890"/>
                </a:lnTo>
                <a:lnTo>
                  <a:pt x="130428" y="939546"/>
                </a:lnTo>
                <a:lnTo>
                  <a:pt x="122681" y="848613"/>
                </a:lnTo>
                <a:lnTo>
                  <a:pt x="114807" y="760349"/>
                </a:lnTo>
                <a:lnTo>
                  <a:pt x="106806" y="674624"/>
                </a:lnTo>
                <a:lnTo>
                  <a:pt x="98551" y="591820"/>
                </a:lnTo>
                <a:lnTo>
                  <a:pt x="90170" y="512190"/>
                </a:lnTo>
                <a:lnTo>
                  <a:pt x="81788" y="435737"/>
                </a:lnTo>
                <a:lnTo>
                  <a:pt x="73278" y="362712"/>
                </a:lnTo>
                <a:lnTo>
                  <a:pt x="64643" y="293370"/>
                </a:lnTo>
                <a:lnTo>
                  <a:pt x="55879" y="227837"/>
                </a:lnTo>
                <a:lnTo>
                  <a:pt x="47244" y="166370"/>
                </a:lnTo>
                <a:lnTo>
                  <a:pt x="38480" y="109093"/>
                </a:lnTo>
                <a:lnTo>
                  <a:pt x="29591" y="56134"/>
                </a:lnTo>
                <a:lnTo>
                  <a:pt x="20827" y="7620"/>
                </a:lnTo>
                <a:close/>
              </a:path>
            </a:pathLst>
          </a:custGeom>
          <a:solidFill>
            <a:srgbClr val="FF0000"/>
          </a:solidFill>
        </p:spPr>
        <p:txBody>
          <a:bodyPr wrap="square" lIns="0" tIns="0" rIns="0" bIns="0" rtlCol="0"/>
          <a:lstStyle/>
          <a:p>
            <a:endParaRPr/>
          </a:p>
        </p:txBody>
      </p:sp>
      <p:sp>
        <p:nvSpPr>
          <p:cNvPr id="10" name="object 10"/>
          <p:cNvSpPr/>
          <p:nvPr/>
        </p:nvSpPr>
        <p:spPr>
          <a:xfrm>
            <a:off x="9403080" y="862583"/>
            <a:ext cx="0" cy="1151255"/>
          </a:xfrm>
          <a:custGeom>
            <a:avLst/>
            <a:gdLst/>
            <a:ahLst/>
            <a:cxnLst/>
            <a:rect l="l" t="t" r="r" b="b"/>
            <a:pathLst>
              <a:path h="1151255">
                <a:moveTo>
                  <a:pt x="0" y="1151127"/>
                </a:moveTo>
                <a:lnTo>
                  <a:pt x="0" y="0"/>
                </a:lnTo>
              </a:path>
            </a:pathLst>
          </a:custGeom>
          <a:ln w="18288">
            <a:solidFill>
              <a:srgbClr val="FF0000"/>
            </a:solidFill>
          </a:ln>
        </p:spPr>
        <p:txBody>
          <a:bodyPr wrap="square" lIns="0" tIns="0" rIns="0" bIns="0" rtlCol="0"/>
          <a:lstStyle/>
          <a:p>
            <a:endParaRPr/>
          </a:p>
        </p:txBody>
      </p:sp>
      <p:sp>
        <p:nvSpPr>
          <p:cNvPr id="11" name="object 11"/>
          <p:cNvSpPr/>
          <p:nvPr/>
        </p:nvSpPr>
        <p:spPr>
          <a:xfrm>
            <a:off x="9250680" y="862583"/>
            <a:ext cx="0" cy="1151255"/>
          </a:xfrm>
          <a:custGeom>
            <a:avLst/>
            <a:gdLst/>
            <a:ahLst/>
            <a:cxnLst/>
            <a:rect l="l" t="t" r="r" b="b"/>
            <a:pathLst>
              <a:path h="1151255">
                <a:moveTo>
                  <a:pt x="0" y="1151127"/>
                </a:moveTo>
                <a:lnTo>
                  <a:pt x="0" y="0"/>
                </a:lnTo>
              </a:path>
            </a:pathLst>
          </a:custGeom>
          <a:ln w="18288">
            <a:solidFill>
              <a:srgbClr val="FF0000"/>
            </a:solidFill>
          </a:ln>
        </p:spPr>
        <p:txBody>
          <a:bodyPr wrap="square" lIns="0" tIns="0" rIns="0" bIns="0" rtlCol="0"/>
          <a:lstStyle/>
          <a:p>
            <a:endParaRPr/>
          </a:p>
        </p:txBody>
      </p:sp>
      <p:sp>
        <p:nvSpPr>
          <p:cNvPr id="12" name="object 12"/>
          <p:cNvSpPr/>
          <p:nvPr/>
        </p:nvSpPr>
        <p:spPr>
          <a:xfrm>
            <a:off x="9098280" y="1045463"/>
            <a:ext cx="397510" cy="0"/>
          </a:xfrm>
          <a:custGeom>
            <a:avLst/>
            <a:gdLst/>
            <a:ahLst/>
            <a:cxnLst/>
            <a:rect l="l" t="t" r="r" b="b"/>
            <a:pathLst>
              <a:path w="397509">
                <a:moveTo>
                  <a:pt x="0" y="0"/>
                </a:moveTo>
                <a:lnTo>
                  <a:pt x="397383" y="0"/>
                </a:lnTo>
              </a:path>
            </a:pathLst>
          </a:custGeom>
          <a:ln w="18288">
            <a:solidFill>
              <a:srgbClr val="FF0000"/>
            </a:solidFill>
          </a:ln>
        </p:spPr>
        <p:txBody>
          <a:bodyPr wrap="square" lIns="0" tIns="0" rIns="0" bIns="0" rtlCol="0"/>
          <a:lstStyle/>
          <a:p>
            <a:endParaRPr/>
          </a:p>
        </p:txBody>
      </p:sp>
      <p:sp>
        <p:nvSpPr>
          <p:cNvPr id="13" name="object 13"/>
          <p:cNvSpPr/>
          <p:nvPr/>
        </p:nvSpPr>
        <p:spPr>
          <a:xfrm>
            <a:off x="9182100" y="998219"/>
            <a:ext cx="76835" cy="97155"/>
          </a:xfrm>
          <a:custGeom>
            <a:avLst/>
            <a:gdLst/>
            <a:ahLst/>
            <a:cxnLst/>
            <a:rect l="l" t="t" r="r" b="b"/>
            <a:pathLst>
              <a:path w="76834" h="97155">
                <a:moveTo>
                  <a:pt x="0" y="0"/>
                </a:moveTo>
                <a:lnTo>
                  <a:pt x="76326" y="96774"/>
                </a:lnTo>
              </a:path>
            </a:pathLst>
          </a:custGeom>
          <a:ln w="39624">
            <a:solidFill>
              <a:srgbClr val="FF0000"/>
            </a:solidFill>
          </a:ln>
        </p:spPr>
        <p:txBody>
          <a:bodyPr wrap="square" lIns="0" tIns="0" rIns="0" bIns="0" rtlCol="0"/>
          <a:lstStyle/>
          <a:p>
            <a:endParaRPr/>
          </a:p>
        </p:txBody>
      </p:sp>
      <p:sp>
        <p:nvSpPr>
          <p:cNvPr id="14" name="object 14"/>
          <p:cNvSpPr/>
          <p:nvPr/>
        </p:nvSpPr>
        <p:spPr>
          <a:xfrm>
            <a:off x="9331452" y="998219"/>
            <a:ext cx="76835" cy="97155"/>
          </a:xfrm>
          <a:custGeom>
            <a:avLst/>
            <a:gdLst/>
            <a:ahLst/>
            <a:cxnLst/>
            <a:rect l="l" t="t" r="r" b="b"/>
            <a:pathLst>
              <a:path w="76834" h="97155">
                <a:moveTo>
                  <a:pt x="0" y="0"/>
                </a:moveTo>
                <a:lnTo>
                  <a:pt x="76326" y="96774"/>
                </a:lnTo>
              </a:path>
            </a:pathLst>
          </a:custGeom>
          <a:ln w="39624">
            <a:solidFill>
              <a:srgbClr val="FF0000"/>
            </a:solidFill>
          </a:ln>
        </p:spPr>
        <p:txBody>
          <a:bodyPr wrap="square" lIns="0" tIns="0" rIns="0" bIns="0" rtlCol="0"/>
          <a:lstStyle/>
          <a:p>
            <a:endParaRPr/>
          </a:p>
        </p:txBody>
      </p:sp>
      <p:sp>
        <p:nvSpPr>
          <p:cNvPr id="15" name="object 15"/>
          <p:cNvSpPr/>
          <p:nvPr/>
        </p:nvSpPr>
        <p:spPr>
          <a:xfrm>
            <a:off x="11183111" y="1249680"/>
            <a:ext cx="0" cy="5607685"/>
          </a:xfrm>
          <a:custGeom>
            <a:avLst/>
            <a:gdLst/>
            <a:ahLst/>
            <a:cxnLst/>
            <a:rect l="l" t="t" r="r" b="b"/>
            <a:pathLst>
              <a:path h="5607684">
                <a:moveTo>
                  <a:pt x="0" y="0"/>
                </a:moveTo>
                <a:lnTo>
                  <a:pt x="0" y="5607535"/>
                </a:lnTo>
              </a:path>
            </a:pathLst>
          </a:custGeom>
          <a:ln w="18288">
            <a:solidFill>
              <a:srgbClr val="000000"/>
            </a:solidFill>
          </a:ln>
        </p:spPr>
        <p:txBody>
          <a:bodyPr wrap="square" lIns="0" tIns="0" rIns="0" bIns="0" rtlCol="0"/>
          <a:lstStyle/>
          <a:p>
            <a:endParaRPr/>
          </a:p>
        </p:txBody>
      </p:sp>
      <p:sp>
        <p:nvSpPr>
          <p:cNvPr id="16" name="object 16"/>
          <p:cNvSpPr/>
          <p:nvPr/>
        </p:nvSpPr>
        <p:spPr>
          <a:xfrm>
            <a:off x="10774680" y="1325880"/>
            <a:ext cx="624205" cy="0"/>
          </a:xfrm>
          <a:custGeom>
            <a:avLst/>
            <a:gdLst/>
            <a:ahLst/>
            <a:cxnLst/>
            <a:rect l="l" t="t" r="r" b="b"/>
            <a:pathLst>
              <a:path w="624204">
                <a:moveTo>
                  <a:pt x="0" y="0"/>
                </a:moveTo>
                <a:lnTo>
                  <a:pt x="623951" y="0"/>
                </a:lnTo>
              </a:path>
            </a:pathLst>
          </a:custGeom>
          <a:ln w="18288">
            <a:solidFill>
              <a:srgbClr val="000000"/>
            </a:solidFill>
          </a:ln>
        </p:spPr>
        <p:txBody>
          <a:bodyPr wrap="square" lIns="0" tIns="0" rIns="0" bIns="0" rtlCol="0"/>
          <a:lstStyle/>
          <a:p>
            <a:endParaRPr/>
          </a:p>
        </p:txBody>
      </p:sp>
      <p:sp>
        <p:nvSpPr>
          <p:cNvPr id="17" name="object 17"/>
          <p:cNvSpPr/>
          <p:nvPr/>
        </p:nvSpPr>
        <p:spPr>
          <a:xfrm>
            <a:off x="10692383" y="6665976"/>
            <a:ext cx="624205" cy="0"/>
          </a:xfrm>
          <a:custGeom>
            <a:avLst/>
            <a:gdLst/>
            <a:ahLst/>
            <a:cxnLst/>
            <a:rect l="l" t="t" r="r" b="b"/>
            <a:pathLst>
              <a:path w="624204">
                <a:moveTo>
                  <a:pt x="0" y="0"/>
                </a:moveTo>
                <a:lnTo>
                  <a:pt x="623951" y="0"/>
                </a:lnTo>
              </a:path>
            </a:pathLst>
          </a:custGeom>
          <a:ln w="18288">
            <a:solidFill>
              <a:srgbClr val="000000"/>
            </a:solidFill>
          </a:ln>
        </p:spPr>
        <p:txBody>
          <a:bodyPr wrap="square" lIns="0" tIns="0" rIns="0" bIns="0" rtlCol="0"/>
          <a:lstStyle/>
          <a:p>
            <a:endParaRPr/>
          </a:p>
        </p:txBody>
      </p:sp>
      <p:sp>
        <p:nvSpPr>
          <p:cNvPr id="18" name="object 18"/>
          <p:cNvSpPr/>
          <p:nvPr/>
        </p:nvSpPr>
        <p:spPr>
          <a:xfrm>
            <a:off x="11148059" y="1281683"/>
            <a:ext cx="76835" cy="97155"/>
          </a:xfrm>
          <a:custGeom>
            <a:avLst/>
            <a:gdLst/>
            <a:ahLst/>
            <a:cxnLst/>
            <a:rect l="l" t="t" r="r" b="b"/>
            <a:pathLst>
              <a:path w="76834" h="97155">
                <a:moveTo>
                  <a:pt x="0" y="0"/>
                </a:moveTo>
                <a:lnTo>
                  <a:pt x="76326" y="96774"/>
                </a:lnTo>
              </a:path>
            </a:pathLst>
          </a:custGeom>
          <a:ln w="39624">
            <a:solidFill>
              <a:srgbClr val="000000"/>
            </a:solidFill>
          </a:ln>
        </p:spPr>
        <p:txBody>
          <a:bodyPr wrap="square" lIns="0" tIns="0" rIns="0" bIns="0" rtlCol="0"/>
          <a:lstStyle/>
          <a:p>
            <a:endParaRPr/>
          </a:p>
        </p:txBody>
      </p:sp>
      <p:sp>
        <p:nvSpPr>
          <p:cNvPr id="19" name="object 19"/>
          <p:cNvSpPr/>
          <p:nvPr/>
        </p:nvSpPr>
        <p:spPr>
          <a:xfrm>
            <a:off x="11117580" y="6618731"/>
            <a:ext cx="76835" cy="97155"/>
          </a:xfrm>
          <a:custGeom>
            <a:avLst/>
            <a:gdLst/>
            <a:ahLst/>
            <a:cxnLst/>
            <a:rect l="l" t="t" r="r" b="b"/>
            <a:pathLst>
              <a:path w="76834" h="97154">
                <a:moveTo>
                  <a:pt x="0" y="0"/>
                </a:moveTo>
                <a:lnTo>
                  <a:pt x="76326" y="96824"/>
                </a:lnTo>
              </a:path>
            </a:pathLst>
          </a:custGeom>
          <a:ln w="39623">
            <a:solidFill>
              <a:srgbClr val="000000"/>
            </a:solidFill>
          </a:ln>
        </p:spPr>
        <p:txBody>
          <a:bodyPr wrap="square" lIns="0" tIns="0" rIns="0" bIns="0" rtlCol="0"/>
          <a:lstStyle/>
          <a:p>
            <a:endParaRPr/>
          </a:p>
        </p:txBody>
      </p:sp>
      <p:sp>
        <p:nvSpPr>
          <p:cNvPr id="20" name="object 20"/>
          <p:cNvSpPr txBox="1"/>
          <p:nvPr/>
        </p:nvSpPr>
        <p:spPr>
          <a:xfrm>
            <a:off x="10777346" y="3488788"/>
            <a:ext cx="431165" cy="1047115"/>
          </a:xfrm>
          <a:prstGeom prst="rect">
            <a:avLst/>
          </a:prstGeom>
        </p:spPr>
        <p:txBody>
          <a:bodyPr vert="vert270" wrap="square" lIns="0" tIns="0" rIns="0" bIns="0" rtlCol="0">
            <a:spAutoFit/>
          </a:bodyPr>
          <a:lstStyle/>
          <a:p>
            <a:pPr marL="12700">
              <a:lnSpc>
                <a:spcPts val="3135"/>
              </a:lnSpc>
            </a:pPr>
            <a:r>
              <a:rPr sz="3200" spc="-10" dirty="0">
                <a:latin typeface="Calibri"/>
                <a:cs typeface="Calibri"/>
              </a:rPr>
              <a:t>27500</a:t>
            </a:r>
            <a:endParaRPr sz="3200">
              <a:latin typeface="Calibri"/>
              <a:cs typeface="Calibri"/>
            </a:endParaRPr>
          </a:p>
        </p:txBody>
      </p:sp>
      <p:sp>
        <p:nvSpPr>
          <p:cNvPr id="21" name="object 21"/>
          <p:cNvSpPr/>
          <p:nvPr/>
        </p:nvSpPr>
        <p:spPr>
          <a:xfrm>
            <a:off x="8801481" y="559688"/>
            <a:ext cx="669290" cy="516255"/>
          </a:xfrm>
          <a:custGeom>
            <a:avLst/>
            <a:gdLst/>
            <a:ahLst/>
            <a:cxnLst/>
            <a:rect l="l" t="t" r="r" b="b"/>
            <a:pathLst>
              <a:path w="669290" h="516255">
                <a:moveTo>
                  <a:pt x="602659" y="477346"/>
                </a:moveTo>
                <a:lnTo>
                  <a:pt x="585216" y="500379"/>
                </a:lnTo>
                <a:lnTo>
                  <a:pt x="668909" y="516000"/>
                </a:lnTo>
                <a:lnTo>
                  <a:pt x="653595" y="485012"/>
                </a:lnTo>
                <a:lnTo>
                  <a:pt x="612775" y="485012"/>
                </a:lnTo>
                <a:lnTo>
                  <a:pt x="602659" y="477346"/>
                </a:lnTo>
                <a:close/>
              </a:path>
              <a:path w="669290" h="516255">
                <a:moveTo>
                  <a:pt x="613714" y="462748"/>
                </a:moveTo>
                <a:lnTo>
                  <a:pt x="602659" y="477346"/>
                </a:lnTo>
                <a:lnTo>
                  <a:pt x="612775" y="485012"/>
                </a:lnTo>
                <a:lnTo>
                  <a:pt x="623824" y="470407"/>
                </a:lnTo>
                <a:lnTo>
                  <a:pt x="613714" y="462748"/>
                </a:lnTo>
                <a:close/>
              </a:path>
              <a:path w="669290" h="516255">
                <a:moveTo>
                  <a:pt x="631190" y="439673"/>
                </a:moveTo>
                <a:lnTo>
                  <a:pt x="613714" y="462748"/>
                </a:lnTo>
                <a:lnTo>
                  <a:pt x="623824" y="470407"/>
                </a:lnTo>
                <a:lnTo>
                  <a:pt x="612775" y="485012"/>
                </a:lnTo>
                <a:lnTo>
                  <a:pt x="653595" y="485012"/>
                </a:lnTo>
                <a:lnTo>
                  <a:pt x="631190" y="439673"/>
                </a:lnTo>
                <a:close/>
              </a:path>
              <a:path w="669290" h="516255">
                <a:moveTo>
                  <a:pt x="72084" y="52379"/>
                </a:moveTo>
                <a:lnTo>
                  <a:pt x="68072" y="60705"/>
                </a:lnTo>
                <a:lnTo>
                  <a:pt x="61069" y="66889"/>
                </a:lnTo>
                <a:lnTo>
                  <a:pt x="602659" y="477346"/>
                </a:lnTo>
                <a:lnTo>
                  <a:pt x="613714" y="462748"/>
                </a:lnTo>
                <a:lnTo>
                  <a:pt x="72084" y="52379"/>
                </a:lnTo>
                <a:close/>
              </a:path>
              <a:path w="669290" h="516255">
                <a:moveTo>
                  <a:pt x="32512" y="0"/>
                </a:moveTo>
                <a:lnTo>
                  <a:pt x="18700" y="4722"/>
                </a:lnTo>
                <a:lnTo>
                  <a:pt x="7366" y="14731"/>
                </a:lnTo>
                <a:lnTo>
                  <a:pt x="801" y="28352"/>
                </a:lnTo>
                <a:lnTo>
                  <a:pt x="0" y="42925"/>
                </a:lnTo>
                <a:lnTo>
                  <a:pt x="4722" y="56737"/>
                </a:lnTo>
                <a:lnTo>
                  <a:pt x="14732" y="68071"/>
                </a:lnTo>
                <a:lnTo>
                  <a:pt x="28352" y="74636"/>
                </a:lnTo>
                <a:lnTo>
                  <a:pt x="42925" y="75437"/>
                </a:lnTo>
                <a:lnTo>
                  <a:pt x="56737" y="70715"/>
                </a:lnTo>
                <a:lnTo>
                  <a:pt x="61069" y="66889"/>
                </a:lnTo>
                <a:lnTo>
                  <a:pt x="32130" y="44957"/>
                </a:lnTo>
                <a:lnTo>
                  <a:pt x="43179" y="30479"/>
                </a:lnTo>
                <a:lnTo>
                  <a:pt x="74743" y="30479"/>
                </a:lnTo>
                <a:lnTo>
                  <a:pt x="70715" y="18700"/>
                </a:lnTo>
                <a:lnTo>
                  <a:pt x="60705" y="7365"/>
                </a:lnTo>
                <a:lnTo>
                  <a:pt x="47085" y="801"/>
                </a:lnTo>
                <a:lnTo>
                  <a:pt x="32512" y="0"/>
                </a:lnTo>
                <a:close/>
              </a:path>
              <a:path w="669290" h="516255">
                <a:moveTo>
                  <a:pt x="43179" y="30479"/>
                </a:moveTo>
                <a:lnTo>
                  <a:pt x="32130" y="44957"/>
                </a:lnTo>
                <a:lnTo>
                  <a:pt x="61069" y="66889"/>
                </a:lnTo>
                <a:lnTo>
                  <a:pt x="68072" y="60705"/>
                </a:lnTo>
                <a:lnTo>
                  <a:pt x="72084" y="52379"/>
                </a:lnTo>
                <a:lnTo>
                  <a:pt x="43179" y="30479"/>
                </a:lnTo>
                <a:close/>
              </a:path>
              <a:path w="669290" h="516255">
                <a:moveTo>
                  <a:pt x="74743" y="30479"/>
                </a:moveTo>
                <a:lnTo>
                  <a:pt x="43179" y="30479"/>
                </a:lnTo>
                <a:lnTo>
                  <a:pt x="72084" y="52379"/>
                </a:lnTo>
                <a:lnTo>
                  <a:pt x="74636" y="47085"/>
                </a:lnTo>
                <a:lnTo>
                  <a:pt x="75438" y="32511"/>
                </a:lnTo>
                <a:lnTo>
                  <a:pt x="74743" y="30479"/>
                </a:lnTo>
                <a:close/>
              </a:path>
            </a:pathLst>
          </a:custGeom>
          <a:solidFill>
            <a:srgbClr val="FF0000"/>
          </a:solidFill>
        </p:spPr>
        <p:txBody>
          <a:bodyPr wrap="square" lIns="0" tIns="0" rIns="0" bIns="0" rtlCol="0"/>
          <a:lstStyle/>
          <a:p>
            <a:endParaRPr/>
          </a:p>
        </p:txBody>
      </p:sp>
      <p:sp>
        <p:nvSpPr>
          <p:cNvPr id="22" name="object 22"/>
          <p:cNvSpPr/>
          <p:nvPr/>
        </p:nvSpPr>
        <p:spPr>
          <a:xfrm>
            <a:off x="2239011" y="583947"/>
            <a:ext cx="459740" cy="1475740"/>
          </a:xfrm>
          <a:custGeom>
            <a:avLst/>
            <a:gdLst/>
            <a:ahLst/>
            <a:cxnLst/>
            <a:rect l="l" t="t" r="r" b="b"/>
            <a:pathLst>
              <a:path w="459739" h="1475739">
                <a:moveTo>
                  <a:pt x="413847" y="1404624"/>
                </a:moveTo>
                <a:lnTo>
                  <a:pt x="385951" y="1412492"/>
                </a:lnTo>
                <a:lnTo>
                  <a:pt x="443355" y="1475484"/>
                </a:lnTo>
                <a:lnTo>
                  <a:pt x="454549" y="1416937"/>
                </a:lnTo>
                <a:lnTo>
                  <a:pt x="417320" y="1416937"/>
                </a:lnTo>
                <a:lnTo>
                  <a:pt x="413847" y="1404624"/>
                </a:lnTo>
                <a:close/>
              </a:path>
              <a:path w="459739" h="1475739">
                <a:moveTo>
                  <a:pt x="431493" y="1399648"/>
                </a:moveTo>
                <a:lnTo>
                  <a:pt x="413847" y="1404624"/>
                </a:lnTo>
                <a:lnTo>
                  <a:pt x="417320" y="1416937"/>
                </a:lnTo>
                <a:lnTo>
                  <a:pt x="434973" y="1411984"/>
                </a:lnTo>
                <a:lnTo>
                  <a:pt x="431493" y="1399648"/>
                </a:lnTo>
                <a:close/>
              </a:path>
              <a:path w="459739" h="1475739">
                <a:moveTo>
                  <a:pt x="459357" y="1391791"/>
                </a:moveTo>
                <a:lnTo>
                  <a:pt x="431493" y="1399648"/>
                </a:lnTo>
                <a:lnTo>
                  <a:pt x="434973" y="1411984"/>
                </a:lnTo>
                <a:lnTo>
                  <a:pt x="417320" y="1416937"/>
                </a:lnTo>
                <a:lnTo>
                  <a:pt x="454549" y="1416937"/>
                </a:lnTo>
                <a:lnTo>
                  <a:pt x="459357" y="1391791"/>
                </a:lnTo>
                <a:close/>
              </a:path>
              <a:path w="459739" h="1475739">
                <a:moveTo>
                  <a:pt x="56472" y="70276"/>
                </a:moveTo>
                <a:lnTo>
                  <a:pt x="48131" y="74547"/>
                </a:lnTo>
                <a:lnTo>
                  <a:pt x="38913" y="75245"/>
                </a:lnTo>
                <a:lnTo>
                  <a:pt x="413847" y="1404624"/>
                </a:lnTo>
                <a:lnTo>
                  <a:pt x="431493" y="1399648"/>
                </a:lnTo>
                <a:lnTo>
                  <a:pt x="56472" y="70276"/>
                </a:lnTo>
                <a:close/>
              </a:path>
              <a:path w="459739" h="1475739">
                <a:moveTo>
                  <a:pt x="42614" y="0"/>
                </a:moveTo>
                <a:lnTo>
                  <a:pt x="27557" y="1141"/>
                </a:lnTo>
                <a:lnTo>
                  <a:pt x="14053" y="8054"/>
                </a:lnTo>
                <a:lnTo>
                  <a:pt x="4585" y="19206"/>
                </a:lnTo>
                <a:lnTo>
                  <a:pt x="0" y="33073"/>
                </a:lnTo>
                <a:lnTo>
                  <a:pt x="1141" y="48131"/>
                </a:lnTo>
                <a:lnTo>
                  <a:pt x="8054" y="61634"/>
                </a:lnTo>
                <a:lnTo>
                  <a:pt x="19206" y="71102"/>
                </a:lnTo>
                <a:lnTo>
                  <a:pt x="33073" y="75688"/>
                </a:lnTo>
                <a:lnTo>
                  <a:pt x="38913" y="75245"/>
                </a:lnTo>
                <a:lnTo>
                  <a:pt x="29081" y="40384"/>
                </a:lnTo>
                <a:lnTo>
                  <a:pt x="46607" y="35304"/>
                </a:lnTo>
                <a:lnTo>
                  <a:pt x="75134" y="35304"/>
                </a:lnTo>
                <a:lnTo>
                  <a:pt x="74547" y="27557"/>
                </a:lnTo>
                <a:lnTo>
                  <a:pt x="67633" y="14053"/>
                </a:lnTo>
                <a:lnTo>
                  <a:pt x="56481" y="4585"/>
                </a:lnTo>
                <a:lnTo>
                  <a:pt x="42614" y="0"/>
                </a:lnTo>
                <a:close/>
              </a:path>
              <a:path w="459739" h="1475739">
                <a:moveTo>
                  <a:pt x="46607" y="35304"/>
                </a:moveTo>
                <a:lnTo>
                  <a:pt x="29081" y="40384"/>
                </a:lnTo>
                <a:lnTo>
                  <a:pt x="38913" y="75245"/>
                </a:lnTo>
                <a:lnTo>
                  <a:pt x="48131" y="74547"/>
                </a:lnTo>
                <a:lnTo>
                  <a:pt x="56472" y="70276"/>
                </a:lnTo>
                <a:lnTo>
                  <a:pt x="46607" y="35304"/>
                </a:lnTo>
                <a:close/>
              </a:path>
              <a:path w="459739" h="1475739">
                <a:moveTo>
                  <a:pt x="75134" y="35304"/>
                </a:moveTo>
                <a:lnTo>
                  <a:pt x="46607" y="35304"/>
                </a:lnTo>
                <a:lnTo>
                  <a:pt x="56472" y="70276"/>
                </a:lnTo>
                <a:lnTo>
                  <a:pt x="61634" y="67633"/>
                </a:lnTo>
                <a:lnTo>
                  <a:pt x="71102" y="56481"/>
                </a:lnTo>
                <a:lnTo>
                  <a:pt x="75688" y="42614"/>
                </a:lnTo>
                <a:lnTo>
                  <a:pt x="75134" y="35304"/>
                </a:lnTo>
                <a:close/>
              </a:path>
            </a:pathLst>
          </a:custGeom>
          <a:solidFill>
            <a:srgbClr val="FF0000"/>
          </a:solid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602223"/>
            <a:ext cx="4209415" cy="497205"/>
          </a:xfrm>
          <a:custGeom>
            <a:avLst/>
            <a:gdLst/>
            <a:ahLst/>
            <a:cxnLst/>
            <a:rect l="l" t="t" r="r" b="b"/>
            <a:pathLst>
              <a:path w="4209415" h="497204">
                <a:moveTo>
                  <a:pt x="0" y="496823"/>
                </a:moveTo>
                <a:lnTo>
                  <a:pt x="4209288" y="496823"/>
                </a:lnTo>
                <a:lnTo>
                  <a:pt x="4209288" y="0"/>
                </a:lnTo>
                <a:lnTo>
                  <a:pt x="0" y="0"/>
                </a:lnTo>
                <a:lnTo>
                  <a:pt x="0" y="496823"/>
                </a:lnTo>
                <a:close/>
              </a:path>
            </a:pathLst>
          </a:custGeom>
          <a:solidFill>
            <a:srgbClr val="DAE2F3"/>
          </a:solidFill>
        </p:spPr>
        <p:txBody>
          <a:bodyPr wrap="square" lIns="0" tIns="0" rIns="0" bIns="0" rtlCol="0"/>
          <a:lstStyle/>
          <a:p>
            <a:endParaRPr/>
          </a:p>
        </p:txBody>
      </p:sp>
      <p:sp>
        <p:nvSpPr>
          <p:cNvPr id="3" name="object 3"/>
          <p:cNvSpPr txBox="1"/>
          <p:nvPr/>
        </p:nvSpPr>
        <p:spPr>
          <a:xfrm>
            <a:off x="146405" y="5607811"/>
            <a:ext cx="1323340" cy="468630"/>
          </a:xfrm>
          <a:prstGeom prst="rect">
            <a:avLst/>
          </a:prstGeom>
        </p:spPr>
        <p:txBody>
          <a:bodyPr vert="horz" wrap="square" lIns="0" tIns="13335" rIns="0" bIns="0" rtlCol="0">
            <a:spAutoFit/>
          </a:bodyPr>
          <a:lstStyle/>
          <a:p>
            <a:pPr marL="12700">
              <a:lnSpc>
                <a:spcPct val="100000"/>
              </a:lnSpc>
              <a:spcBef>
                <a:spcPts val="105"/>
              </a:spcBef>
            </a:pPr>
            <a:r>
              <a:rPr sz="2900" b="1" spc="15" dirty="0">
                <a:latin typeface="黑体"/>
                <a:cs typeface="黑体"/>
              </a:rPr>
              <a:t>现</a:t>
            </a:r>
            <a:r>
              <a:rPr sz="2900" b="1" spc="-5" dirty="0">
                <a:latin typeface="黑体"/>
                <a:cs typeface="黑体"/>
              </a:rPr>
              <a:t>场</a:t>
            </a:r>
            <a:r>
              <a:rPr sz="2900" b="1" spc="15" dirty="0">
                <a:latin typeface="黑体"/>
                <a:cs typeface="黑体"/>
              </a:rPr>
              <a:t>梁</a:t>
            </a:r>
            <a:r>
              <a:rPr sz="2900" b="1" spc="-10" dirty="0">
                <a:latin typeface="黑体"/>
                <a:cs typeface="黑体"/>
              </a:rPr>
              <a:t>2</a:t>
            </a:r>
            <a:endParaRPr sz="2900">
              <a:latin typeface="黑体"/>
              <a:cs typeface="黑体"/>
            </a:endParaRPr>
          </a:p>
        </p:txBody>
      </p:sp>
      <p:sp>
        <p:nvSpPr>
          <p:cNvPr id="4" name="object 4"/>
          <p:cNvSpPr txBox="1"/>
          <p:nvPr/>
        </p:nvSpPr>
        <p:spPr>
          <a:xfrm>
            <a:off x="1814322" y="5607811"/>
            <a:ext cx="2244725" cy="468630"/>
          </a:xfrm>
          <a:prstGeom prst="rect">
            <a:avLst/>
          </a:prstGeom>
        </p:spPr>
        <p:txBody>
          <a:bodyPr vert="horz" wrap="square" lIns="0" tIns="13335" rIns="0" bIns="0" rtlCol="0">
            <a:spAutoFit/>
          </a:bodyPr>
          <a:lstStyle/>
          <a:p>
            <a:pPr marL="12700">
              <a:lnSpc>
                <a:spcPct val="100000"/>
              </a:lnSpc>
              <a:spcBef>
                <a:spcPts val="105"/>
              </a:spcBef>
            </a:pPr>
            <a:r>
              <a:rPr sz="2900" b="1" spc="10" dirty="0">
                <a:latin typeface="黑体"/>
                <a:cs typeface="黑体"/>
              </a:rPr>
              <a:t>梁</a:t>
            </a:r>
            <a:r>
              <a:rPr sz="2900" b="1" spc="-5" dirty="0">
                <a:latin typeface="黑体"/>
                <a:cs typeface="黑体"/>
              </a:rPr>
              <a:t>底立</a:t>
            </a:r>
            <a:r>
              <a:rPr sz="2900" b="1" spc="5" dirty="0">
                <a:latin typeface="黑体"/>
                <a:cs typeface="黑体"/>
              </a:rPr>
              <a:t>杆</a:t>
            </a:r>
            <a:r>
              <a:rPr sz="2900" b="1" spc="-5" dirty="0">
                <a:latin typeface="黑体"/>
                <a:cs typeface="黑体"/>
              </a:rPr>
              <a:t>检测</a:t>
            </a:r>
            <a:endParaRPr sz="2900">
              <a:latin typeface="黑体"/>
              <a:cs typeface="黑体"/>
            </a:endParaRPr>
          </a:p>
        </p:txBody>
      </p:sp>
      <p:sp>
        <p:nvSpPr>
          <p:cNvPr id="5" name="object 5"/>
          <p:cNvSpPr/>
          <p:nvPr/>
        </p:nvSpPr>
        <p:spPr>
          <a:xfrm>
            <a:off x="0" y="1103375"/>
            <a:ext cx="6391655" cy="420624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470903" y="216408"/>
            <a:ext cx="5721095" cy="4288536"/>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768083" y="4506467"/>
            <a:ext cx="5291455" cy="1594485"/>
          </a:xfrm>
          <a:custGeom>
            <a:avLst/>
            <a:gdLst/>
            <a:ahLst/>
            <a:cxnLst/>
            <a:rect l="l" t="t" r="r" b="b"/>
            <a:pathLst>
              <a:path w="5291455" h="1594485">
                <a:moveTo>
                  <a:pt x="0" y="1594103"/>
                </a:moveTo>
                <a:lnTo>
                  <a:pt x="5291328" y="1594103"/>
                </a:lnTo>
                <a:lnTo>
                  <a:pt x="5291328" y="0"/>
                </a:lnTo>
                <a:lnTo>
                  <a:pt x="0" y="0"/>
                </a:lnTo>
                <a:lnTo>
                  <a:pt x="0" y="1594103"/>
                </a:lnTo>
                <a:close/>
              </a:path>
            </a:pathLst>
          </a:custGeom>
          <a:solidFill>
            <a:srgbClr val="4471C4"/>
          </a:solidFill>
        </p:spPr>
        <p:txBody>
          <a:bodyPr wrap="square" lIns="0" tIns="0" rIns="0" bIns="0" rtlCol="0"/>
          <a:lstStyle/>
          <a:p>
            <a:endParaRPr/>
          </a:p>
        </p:txBody>
      </p:sp>
      <p:sp>
        <p:nvSpPr>
          <p:cNvPr id="8" name="object 8"/>
          <p:cNvSpPr/>
          <p:nvPr/>
        </p:nvSpPr>
        <p:spPr>
          <a:xfrm>
            <a:off x="6768083" y="4506467"/>
            <a:ext cx="5291455" cy="1594485"/>
          </a:xfrm>
          <a:custGeom>
            <a:avLst/>
            <a:gdLst/>
            <a:ahLst/>
            <a:cxnLst/>
            <a:rect l="l" t="t" r="r" b="b"/>
            <a:pathLst>
              <a:path w="5291455" h="1594485">
                <a:moveTo>
                  <a:pt x="0" y="1594103"/>
                </a:moveTo>
                <a:lnTo>
                  <a:pt x="5291328" y="1594103"/>
                </a:lnTo>
                <a:lnTo>
                  <a:pt x="5291328" y="0"/>
                </a:lnTo>
                <a:lnTo>
                  <a:pt x="0" y="0"/>
                </a:lnTo>
                <a:lnTo>
                  <a:pt x="0" y="1594103"/>
                </a:lnTo>
                <a:close/>
              </a:path>
            </a:pathLst>
          </a:custGeom>
          <a:ln w="51815">
            <a:solidFill>
              <a:srgbClr val="FF0000"/>
            </a:solidFill>
          </a:ln>
        </p:spPr>
        <p:txBody>
          <a:bodyPr wrap="square" lIns="0" tIns="0" rIns="0" bIns="0" rtlCol="0"/>
          <a:lstStyle/>
          <a:p>
            <a:endParaRPr/>
          </a:p>
        </p:txBody>
      </p:sp>
      <p:sp>
        <p:nvSpPr>
          <p:cNvPr id="9" name="object 9"/>
          <p:cNvSpPr/>
          <p:nvPr/>
        </p:nvSpPr>
        <p:spPr>
          <a:xfrm>
            <a:off x="7089902" y="3386201"/>
            <a:ext cx="19050" cy="1135380"/>
          </a:xfrm>
          <a:custGeom>
            <a:avLst/>
            <a:gdLst/>
            <a:ahLst/>
            <a:cxnLst/>
            <a:rect l="l" t="t" r="r" b="b"/>
            <a:pathLst>
              <a:path w="19050" h="1135379">
                <a:moveTo>
                  <a:pt x="18923" y="1134999"/>
                </a:moveTo>
                <a:lnTo>
                  <a:pt x="0" y="0"/>
                </a:lnTo>
              </a:path>
            </a:pathLst>
          </a:custGeom>
          <a:ln w="51816">
            <a:solidFill>
              <a:srgbClr val="FF0000"/>
            </a:solidFill>
          </a:ln>
        </p:spPr>
        <p:txBody>
          <a:bodyPr wrap="square" lIns="0" tIns="0" rIns="0" bIns="0" rtlCol="0"/>
          <a:lstStyle/>
          <a:p>
            <a:endParaRPr/>
          </a:p>
        </p:txBody>
      </p:sp>
      <p:sp>
        <p:nvSpPr>
          <p:cNvPr id="10" name="object 10"/>
          <p:cNvSpPr txBox="1"/>
          <p:nvPr/>
        </p:nvSpPr>
        <p:spPr>
          <a:xfrm>
            <a:off x="6846823" y="4693742"/>
            <a:ext cx="5266690" cy="837565"/>
          </a:xfrm>
          <a:prstGeom prst="rect">
            <a:avLst/>
          </a:prstGeom>
        </p:spPr>
        <p:txBody>
          <a:bodyPr vert="horz" wrap="square" lIns="0" tIns="12700" rIns="0" bIns="0" rtlCol="0">
            <a:spAutoFit/>
          </a:bodyPr>
          <a:lstStyle/>
          <a:p>
            <a:pPr marL="12700" marR="5080">
              <a:lnSpc>
                <a:spcPct val="100400"/>
              </a:lnSpc>
              <a:spcBef>
                <a:spcPts val="100"/>
              </a:spcBef>
            </a:pPr>
            <a:r>
              <a:rPr sz="2650" spc="15" dirty="0">
                <a:solidFill>
                  <a:srgbClr val="FFFFFF"/>
                </a:solidFill>
                <a:latin typeface="黑体"/>
                <a:cs typeface="黑体"/>
              </a:rPr>
              <a:t>梁底设计两根立杆</a:t>
            </a:r>
            <a:r>
              <a:rPr sz="2650" spc="-10" dirty="0">
                <a:solidFill>
                  <a:srgbClr val="FFFFFF"/>
                </a:solidFill>
                <a:latin typeface="黑体"/>
                <a:cs typeface="黑体"/>
              </a:rPr>
              <a:t>，</a:t>
            </a:r>
            <a:r>
              <a:rPr sz="2650" spc="15" dirty="0">
                <a:solidFill>
                  <a:srgbClr val="FFFFFF"/>
                </a:solidFill>
                <a:latin typeface="黑体"/>
                <a:cs typeface="黑体"/>
              </a:rPr>
              <a:t>实际只</a:t>
            </a:r>
            <a:r>
              <a:rPr sz="2650" spc="-10" dirty="0">
                <a:solidFill>
                  <a:srgbClr val="FFFFFF"/>
                </a:solidFill>
                <a:latin typeface="黑体"/>
                <a:cs typeface="黑体"/>
              </a:rPr>
              <a:t>有1</a:t>
            </a:r>
            <a:r>
              <a:rPr sz="2650" spc="5" dirty="0">
                <a:solidFill>
                  <a:srgbClr val="FFFFFF"/>
                </a:solidFill>
                <a:latin typeface="黑体"/>
                <a:cs typeface="黑体"/>
              </a:rPr>
              <a:t>根。 </a:t>
            </a:r>
            <a:r>
              <a:rPr sz="2650" spc="10" dirty="0">
                <a:solidFill>
                  <a:srgbClr val="FFFFFF"/>
                </a:solidFill>
                <a:latin typeface="黑体"/>
                <a:cs typeface="黑体"/>
              </a:rPr>
              <a:t>后</a:t>
            </a:r>
            <a:r>
              <a:rPr sz="2650" spc="30" dirty="0">
                <a:solidFill>
                  <a:srgbClr val="FFFFFF"/>
                </a:solidFill>
                <a:latin typeface="黑体"/>
                <a:cs typeface="黑体"/>
              </a:rPr>
              <a:t>加</a:t>
            </a:r>
            <a:r>
              <a:rPr sz="2650" spc="-10" dirty="0">
                <a:solidFill>
                  <a:srgbClr val="FFFFFF"/>
                </a:solidFill>
                <a:latin typeface="黑体"/>
                <a:cs typeface="黑体"/>
              </a:rPr>
              <a:t>1</a:t>
            </a:r>
            <a:r>
              <a:rPr sz="2650" spc="10" dirty="0">
                <a:solidFill>
                  <a:srgbClr val="FFFFFF"/>
                </a:solidFill>
                <a:latin typeface="黑体"/>
                <a:cs typeface="黑体"/>
              </a:rPr>
              <a:t>根立杆</a:t>
            </a:r>
            <a:r>
              <a:rPr sz="2650" spc="5" dirty="0">
                <a:solidFill>
                  <a:srgbClr val="FFFFFF"/>
                </a:solidFill>
                <a:latin typeface="黑体"/>
                <a:cs typeface="黑体"/>
              </a:rPr>
              <a:t>2.5m</a:t>
            </a:r>
            <a:r>
              <a:rPr sz="2650" spc="10" dirty="0">
                <a:solidFill>
                  <a:srgbClr val="FFFFFF"/>
                </a:solidFill>
                <a:latin typeface="黑体"/>
                <a:cs typeface="黑体"/>
              </a:rPr>
              <a:t>长没有落地，其</a:t>
            </a:r>
            <a:endParaRPr sz="2650">
              <a:latin typeface="黑体"/>
              <a:cs typeface="黑体"/>
            </a:endParaRPr>
          </a:p>
        </p:txBody>
      </p:sp>
      <p:sp>
        <p:nvSpPr>
          <p:cNvPr id="11" name="object 11"/>
          <p:cNvSpPr txBox="1"/>
          <p:nvPr/>
        </p:nvSpPr>
        <p:spPr>
          <a:xfrm>
            <a:off x="6846823" y="5504789"/>
            <a:ext cx="5440680" cy="431800"/>
          </a:xfrm>
          <a:prstGeom prst="rect">
            <a:avLst/>
          </a:prstGeom>
        </p:spPr>
        <p:txBody>
          <a:bodyPr vert="horz" wrap="square" lIns="0" tIns="14604" rIns="0" bIns="0" rtlCol="0">
            <a:spAutoFit/>
          </a:bodyPr>
          <a:lstStyle/>
          <a:p>
            <a:pPr marL="12700">
              <a:lnSpc>
                <a:spcPct val="100000"/>
              </a:lnSpc>
              <a:spcBef>
                <a:spcPts val="114"/>
              </a:spcBef>
            </a:pPr>
            <a:r>
              <a:rPr sz="2650" spc="15" dirty="0">
                <a:solidFill>
                  <a:srgbClr val="FFFFFF"/>
                </a:solidFill>
                <a:latin typeface="黑体"/>
                <a:cs typeface="黑体"/>
              </a:rPr>
              <a:t>轴向力转移给单根</a:t>
            </a:r>
            <a:r>
              <a:rPr sz="2650" spc="-10" dirty="0">
                <a:solidFill>
                  <a:srgbClr val="FFFFFF"/>
                </a:solidFill>
                <a:latin typeface="黑体"/>
                <a:cs typeface="黑体"/>
              </a:rPr>
              <a:t>立</a:t>
            </a:r>
            <a:r>
              <a:rPr sz="2650" spc="15" dirty="0">
                <a:solidFill>
                  <a:srgbClr val="FFFFFF"/>
                </a:solidFill>
                <a:latin typeface="黑体"/>
                <a:cs typeface="黑体"/>
              </a:rPr>
              <a:t>杆，十分危险！</a:t>
            </a:r>
            <a:endParaRPr sz="2650">
              <a:latin typeface="黑体"/>
              <a:cs typeface="黑体"/>
            </a:endParaRPr>
          </a:p>
        </p:txBody>
      </p:sp>
      <p:sp>
        <p:nvSpPr>
          <p:cNvPr id="12" name="object 12"/>
          <p:cNvSpPr/>
          <p:nvPr/>
        </p:nvSpPr>
        <p:spPr>
          <a:xfrm>
            <a:off x="10523219" y="2799588"/>
            <a:ext cx="0" cy="1797050"/>
          </a:xfrm>
          <a:custGeom>
            <a:avLst/>
            <a:gdLst/>
            <a:ahLst/>
            <a:cxnLst/>
            <a:rect l="l" t="t" r="r" b="b"/>
            <a:pathLst>
              <a:path h="1797050">
                <a:moveTo>
                  <a:pt x="0" y="0"/>
                </a:moveTo>
                <a:lnTo>
                  <a:pt x="0" y="1796542"/>
                </a:lnTo>
              </a:path>
            </a:pathLst>
          </a:custGeom>
          <a:ln w="39624">
            <a:solidFill>
              <a:srgbClr val="FF0000"/>
            </a:solidFill>
          </a:ln>
        </p:spPr>
        <p:txBody>
          <a:bodyPr wrap="square" lIns="0" tIns="0" rIns="0" bIns="0" rtlCol="0"/>
          <a:lstStyle/>
          <a:p>
            <a:endParaRPr/>
          </a:p>
        </p:txBody>
      </p:sp>
      <p:sp>
        <p:nvSpPr>
          <p:cNvPr id="13" name="object 13"/>
          <p:cNvSpPr/>
          <p:nvPr/>
        </p:nvSpPr>
        <p:spPr>
          <a:xfrm>
            <a:off x="6042659" y="111252"/>
            <a:ext cx="2658110" cy="1469390"/>
          </a:xfrm>
          <a:custGeom>
            <a:avLst/>
            <a:gdLst/>
            <a:ahLst/>
            <a:cxnLst/>
            <a:rect l="l" t="t" r="r" b="b"/>
            <a:pathLst>
              <a:path w="2658109" h="1469390">
                <a:moveTo>
                  <a:pt x="0" y="1469136"/>
                </a:moveTo>
                <a:lnTo>
                  <a:pt x="2657856" y="1469136"/>
                </a:lnTo>
                <a:lnTo>
                  <a:pt x="2657856" y="0"/>
                </a:lnTo>
                <a:lnTo>
                  <a:pt x="0" y="0"/>
                </a:lnTo>
                <a:lnTo>
                  <a:pt x="0" y="1469136"/>
                </a:lnTo>
                <a:close/>
              </a:path>
            </a:pathLst>
          </a:custGeom>
          <a:solidFill>
            <a:srgbClr val="4471C4"/>
          </a:solidFill>
        </p:spPr>
        <p:txBody>
          <a:bodyPr wrap="square" lIns="0" tIns="0" rIns="0" bIns="0" rtlCol="0"/>
          <a:lstStyle/>
          <a:p>
            <a:endParaRPr/>
          </a:p>
        </p:txBody>
      </p:sp>
      <p:sp>
        <p:nvSpPr>
          <p:cNvPr id="14" name="object 14"/>
          <p:cNvSpPr/>
          <p:nvPr/>
        </p:nvSpPr>
        <p:spPr>
          <a:xfrm>
            <a:off x="7049643" y="1563369"/>
            <a:ext cx="139700" cy="716915"/>
          </a:xfrm>
          <a:custGeom>
            <a:avLst/>
            <a:gdLst/>
            <a:ahLst/>
            <a:cxnLst/>
            <a:rect l="l" t="t" r="r" b="b"/>
            <a:pathLst>
              <a:path w="139700" h="716914">
                <a:moveTo>
                  <a:pt x="139573" y="0"/>
                </a:moveTo>
                <a:lnTo>
                  <a:pt x="0" y="716406"/>
                </a:lnTo>
              </a:path>
            </a:pathLst>
          </a:custGeom>
          <a:ln w="39623">
            <a:solidFill>
              <a:srgbClr val="FF0000"/>
            </a:solidFill>
          </a:ln>
        </p:spPr>
        <p:txBody>
          <a:bodyPr wrap="square" lIns="0" tIns="0" rIns="0" bIns="0" rtlCol="0"/>
          <a:lstStyle/>
          <a:p>
            <a:endParaRPr/>
          </a:p>
        </p:txBody>
      </p:sp>
      <p:sp>
        <p:nvSpPr>
          <p:cNvPr id="15" name="object 15"/>
          <p:cNvSpPr txBox="1">
            <a:spLocks noGrp="1"/>
          </p:cNvSpPr>
          <p:nvPr>
            <p:ph type="title"/>
          </p:nvPr>
        </p:nvSpPr>
        <p:spPr>
          <a:xfrm>
            <a:off x="6042659" y="111252"/>
            <a:ext cx="2658110" cy="1469390"/>
          </a:xfrm>
          <a:prstGeom prst="rect">
            <a:avLst/>
          </a:prstGeom>
          <a:ln w="39623">
            <a:solidFill>
              <a:srgbClr val="FF0000"/>
            </a:solidFill>
          </a:ln>
        </p:spPr>
        <p:txBody>
          <a:bodyPr vert="horz" wrap="square" lIns="0" tIns="134620" rIns="0" bIns="0" rtlCol="0">
            <a:spAutoFit/>
          </a:bodyPr>
          <a:lstStyle/>
          <a:p>
            <a:pPr marL="91440" marR="189865">
              <a:lnSpc>
                <a:spcPct val="100499"/>
              </a:lnSpc>
              <a:spcBef>
                <a:spcPts val="1060"/>
              </a:spcBef>
            </a:pPr>
            <a:r>
              <a:rPr sz="2650" spc="10" dirty="0">
                <a:solidFill>
                  <a:srgbClr val="FFFFFF"/>
                </a:solidFill>
                <a:latin typeface="黑体"/>
                <a:cs typeface="黑体"/>
              </a:rPr>
              <a:t>梁底实际只</a:t>
            </a:r>
            <a:r>
              <a:rPr sz="2650" spc="15" dirty="0">
                <a:solidFill>
                  <a:srgbClr val="FFFFFF"/>
                </a:solidFill>
                <a:latin typeface="黑体"/>
                <a:cs typeface="黑体"/>
              </a:rPr>
              <a:t>有</a:t>
            </a:r>
            <a:r>
              <a:rPr sz="2650" spc="5" dirty="0">
                <a:solidFill>
                  <a:srgbClr val="FFFFFF"/>
                </a:solidFill>
                <a:latin typeface="黑体"/>
                <a:cs typeface="黑体"/>
              </a:rPr>
              <a:t>1  </a:t>
            </a:r>
            <a:r>
              <a:rPr sz="2650" spc="10" dirty="0">
                <a:solidFill>
                  <a:srgbClr val="FFFFFF"/>
                </a:solidFill>
                <a:latin typeface="黑体"/>
                <a:cs typeface="黑体"/>
              </a:rPr>
              <a:t>根立杆承重十 分危险！</a:t>
            </a:r>
            <a:endParaRPr sz="2650">
              <a:latin typeface="黑体"/>
              <a:cs typeface="黑体"/>
            </a:endParaRPr>
          </a:p>
        </p:txBody>
      </p:sp>
      <p:sp>
        <p:nvSpPr>
          <p:cNvPr id="16" name="object 16"/>
          <p:cNvSpPr/>
          <p:nvPr/>
        </p:nvSpPr>
        <p:spPr>
          <a:xfrm>
            <a:off x="8700516" y="1580388"/>
            <a:ext cx="1535430" cy="522605"/>
          </a:xfrm>
          <a:custGeom>
            <a:avLst/>
            <a:gdLst/>
            <a:ahLst/>
            <a:cxnLst/>
            <a:rect l="l" t="t" r="r" b="b"/>
            <a:pathLst>
              <a:path w="1535429" h="522605">
                <a:moveTo>
                  <a:pt x="0" y="0"/>
                </a:moveTo>
                <a:lnTo>
                  <a:pt x="1534922" y="522477"/>
                </a:lnTo>
              </a:path>
            </a:pathLst>
          </a:custGeom>
          <a:ln w="39624">
            <a:solidFill>
              <a:srgbClr val="FF0000"/>
            </a:solidFill>
          </a:ln>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516623" y="6708647"/>
            <a:ext cx="4502150" cy="149860"/>
          </a:xfrm>
          <a:custGeom>
            <a:avLst/>
            <a:gdLst/>
            <a:ahLst/>
            <a:cxnLst/>
            <a:rect l="l" t="t" r="r" b="b"/>
            <a:pathLst>
              <a:path w="4502150" h="149859">
                <a:moveTo>
                  <a:pt x="0" y="149350"/>
                </a:moveTo>
                <a:lnTo>
                  <a:pt x="4501895" y="149350"/>
                </a:lnTo>
                <a:lnTo>
                  <a:pt x="4501895" y="0"/>
                </a:lnTo>
                <a:lnTo>
                  <a:pt x="0" y="0"/>
                </a:lnTo>
                <a:lnTo>
                  <a:pt x="0" y="149350"/>
                </a:lnTo>
                <a:close/>
              </a:path>
            </a:pathLst>
          </a:custGeom>
          <a:solidFill>
            <a:srgbClr val="9F9F9F"/>
          </a:solidFill>
        </p:spPr>
        <p:txBody>
          <a:bodyPr wrap="square" lIns="0" tIns="0" rIns="0" bIns="0" rtlCol="0"/>
          <a:lstStyle/>
          <a:p>
            <a:endParaRPr/>
          </a:p>
        </p:txBody>
      </p:sp>
      <p:sp>
        <p:nvSpPr>
          <p:cNvPr id="3" name="object 3"/>
          <p:cNvSpPr/>
          <p:nvPr/>
        </p:nvSpPr>
        <p:spPr>
          <a:xfrm>
            <a:off x="11018519" y="6708647"/>
            <a:ext cx="1173480" cy="149860"/>
          </a:xfrm>
          <a:custGeom>
            <a:avLst/>
            <a:gdLst/>
            <a:ahLst/>
            <a:cxnLst/>
            <a:rect l="l" t="t" r="r" b="b"/>
            <a:pathLst>
              <a:path w="1173479" h="149859">
                <a:moveTo>
                  <a:pt x="1173479" y="149350"/>
                </a:moveTo>
                <a:lnTo>
                  <a:pt x="1173479" y="0"/>
                </a:lnTo>
                <a:lnTo>
                  <a:pt x="0" y="0"/>
                </a:lnTo>
                <a:lnTo>
                  <a:pt x="0" y="149350"/>
                </a:lnTo>
                <a:lnTo>
                  <a:pt x="1173479" y="149350"/>
                </a:lnTo>
                <a:close/>
              </a:path>
            </a:pathLst>
          </a:custGeom>
          <a:solidFill>
            <a:srgbClr val="000000"/>
          </a:solidFill>
        </p:spPr>
        <p:txBody>
          <a:bodyPr wrap="square" lIns="0" tIns="0" rIns="0" bIns="0" rtlCol="0"/>
          <a:lstStyle/>
          <a:p>
            <a:endParaRPr/>
          </a:p>
        </p:txBody>
      </p:sp>
      <p:sp>
        <p:nvSpPr>
          <p:cNvPr id="4" name="object 4"/>
          <p:cNvSpPr/>
          <p:nvPr/>
        </p:nvSpPr>
        <p:spPr>
          <a:xfrm>
            <a:off x="9957816" y="176784"/>
            <a:ext cx="2121407" cy="84429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0"/>
            <a:ext cx="5205984" cy="6857996"/>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184391" y="2516377"/>
            <a:ext cx="483870" cy="268605"/>
          </a:xfrm>
          <a:custGeom>
            <a:avLst/>
            <a:gdLst/>
            <a:ahLst/>
            <a:cxnLst/>
            <a:rect l="l" t="t" r="r" b="b"/>
            <a:pathLst>
              <a:path w="483870" h="268605">
                <a:moveTo>
                  <a:pt x="162104" y="210058"/>
                </a:moveTo>
                <a:lnTo>
                  <a:pt x="131953" y="210058"/>
                </a:lnTo>
                <a:lnTo>
                  <a:pt x="148046" y="221990"/>
                </a:lnTo>
                <a:lnTo>
                  <a:pt x="165449" y="232457"/>
                </a:lnTo>
                <a:lnTo>
                  <a:pt x="184138" y="241472"/>
                </a:lnTo>
                <a:lnTo>
                  <a:pt x="204088" y="249047"/>
                </a:lnTo>
                <a:lnTo>
                  <a:pt x="207645" y="241426"/>
                </a:lnTo>
                <a:lnTo>
                  <a:pt x="212344" y="234950"/>
                </a:lnTo>
                <a:lnTo>
                  <a:pt x="218186" y="229743"/>
                </a:lnTo>
                <a:lnTo>
                  <a:pt x="198372" y="225742"/>
                </a:lnTo>
                <a:lnTo>
                  <a:pt x="180070" y="219456"/>
                </a:lnTo>
                <a:lnTo>
                  <a:pt x="163268" y="210883"/>
                </a:lnTo>
                <a:lnTo>
                  <a:pt x="162104" y="210058"/>
                </a:lnTo>
                <a:close/>
              </a:path>
              <a:path w="483870" h="268605">
                <a:moveTo>
                  <a:pt x="77470" y="109600"/>
                </a:moveTo>
                <a:lnTo>
                  <a:pt x="75692" y="126237"/>
                </a:lnTo>
                <a:lnTo>
                  <a:pt x="91312" y="128016"/>
                </a:lnTo>
                <a:lnTo>
                  <a:pt x="96506" y="148310"/>
                </a:lnTo>
                <a:lnTo>
                  <a:pt x="102949" y="166354"/>
                </a:lnTo>
                <a:lnTo>
                  <a:pt x="110654" y="182183"/>
                </a:lnTo>
                <a:lnTo>
                  <a:pt x="119634" y="195834"/>
                </a:lnTo>
                <a:lnTo>
                  <a:pt x="113631" y="199594"/>
                </a:lnTo>
                <a:lnTo>
                  <a:pt x="67992" y="215646"/>
                </a:lnTo>
                <a:lnTo>
                  <a:pt x="46482" y="218439"/>
                </a:lnTo>
                <a:lnTo>
                  <a:pt x="53086" y="223774"/>
                </a:lnTo>
                <a:lnTo>
                  <a:pt x="57531" y="229235"/>
                </a:lnTo>
                <a:lnTo>
                  <a:pt x="59562" y="234823"/>
                </a:lnTo>
                <a:lnTo>
                  <a:pt x="69992" y="232777"/>
                </a:lnTo>
                <a:lnTo>
                  <a:pt x="108592" y="220255"/>
                </a:lnTo>
                <a:lnTo>
                  <a:pt x="131953" y="210058"/>
                </a:lnTo>
                <a:lnTo>
                  <a:pt x="162104" y="210058"/>
                </a:lnTo>
                <a:lnTo>
                  <a:pt x="147955" y="200025"/>
                </a:lnTo>
                <a:lnTo>
                  <a:pt x="157501" y="190599"/>
                </a:lnTo>
                <a:lnTo>
                  <a:pt x="162846" y="184658"/>
                </a:lnTo>
                <a:lnTo>
                  <a:pt x="135762" y="184658"/>
                </a:lnTo>
                <a:lnTo>
                  <a:pt x="126214" y="172537"/>
                </a:lnTo>
                <a:lnTo>
                  <a:pt x="118903" y="159416"/>
                </a:lnTo>
                <a:lnTo>
                  <a:pt x="113831" y="145295"/>
                </a:lnTo>
                <a:lnTo>
                  <a:pt x="110998" y="130175"/>
                </a:lnTo>
                <a:lnTo>
                  <a:pt x="198351" y="130175"/>
                </a:lnTo>
                <a:lnTo>
                  <a:pt x="201168" y="124333"/>
                </a:lnTo>
                <a:lnTo>
                  <a:pt x="112775" y="114554"/>
                </a:lnTo>
                <a:lnTo>
                  <a:pt x="103205" y="113387"/>
                </a:lnTo>
                <a:lnTo>
                  <a:pt x="94122" y="112172"/>
                </a:lnTo>
                <a:lnTo>
                  <a:pt x="85540" y="110910"/>
                </a:lnTo>
                <a:lnTo>
                  <a:pt x="77470" y="109600"/>
                </a:lnTo>
                <a:close/>
              </a:path>
              <a:path w="483870" h="268605">
                <a:moveTo>
                  <a:pt x="2159" y="72262"/>
                </a:moveTo>
                <a:lnTo>
                  <a:pt x="0" y="90932"/>
                </a:lnTo>
                <a:lnTo>
                  <a:pt x="7379" y="91334"/>
                </a:lnTo>
                <a:lnTo>
                  <a:pt x="15605" y="91963"/>
                </a:lnTo>
                <a:lnTo>
                  <a:pt x="24663" y="92807"/>
                </a:lnTo>
                <a:lnTo>
                  <a:pt x="34544" y="93852"/>
                </a:lnTo>
                <a:lnTo>
                  <a:pt x="24379" y="184658"/>
                </a:lnTo>
                <a:lnTo>
                  <a:pt x="23749" y="190119"/>
                </a:lnTo>
                <a:lnTo>
                  <a:pt x="20320" y="197231"/>
                </a:lnTo>
                <a:lnTo>
                  <a:pt x="14478" y="201930"/>
                </a:lnTo>
                <a:lnTo>
                  <a:pt x="19304" y="206501"/>
                </a:lnTo>
                <a:lnTo>
                  <a:pt x="23622" y="212598"/>
                </a:lnTo>
                <a:lnTo>
                  <a:pt x="27305" y="220345"/>
                </a:lnTo>
                <a:lnTo>
                  <a:pt x="32565" y="214580"/>
                </a:lnTo>
                <a:lnTo>
                  <a:pt x="62150" y="189150"/>
                </a:lnTo>
                <a:lnTo>
                  <a:pt x="75692" y="178943"/>
                </a:lnTo>
                <a:lnTo>
                  <a:pt x="75442" y="178435"/>
                </a:lnTo>
                <a:lnTo>
                  <a:pt x="43942" y="178435"/>
                </a:lnTo>
                <a:lnTo>
                  <a:pt x="50673" y="118491"/>
                </a:lnTo>
                <a:lnTo>
                  <a:pt x="52020" y="107314"/>
                </a:lnTo>
                <a:lnTo>
                  <a:pt x="53247" y="97917"/>
                </a:lnTo>
                <a:lnTo>
                  <a:pt x="54682" y="87884"/>
                </a:lnTo>
                <a:lnTo>
                  <a:pt x="56007" y="79375"/>
                </a:lnTo>
                <a:lnTo>
                  <a:pt x="21715" y="75388"/>
                </a:lnTo>
                <a:lnTo>
                  <a:pt x="15033" y="74469"/>
                </a:lnTo>
                <a:lnTo>
                  <a:pt x="8518" y="73431"/>
                </a:lnTo>
                <a:lnTo>
                  <a:pt x="2159" y="72262"/>
                </a:lnTo>
                <a:close/>
              </a:path>
              <a:path w="483870" h="268605">
                <a:moveTo>
                  <a:pt x="198351" y="130175"/>
                </a:moveTo>
                <a:lnTo>
                  <a:pt x="110998" y="130175"/>
                </a:lnTo>
                <a:lnTo>
                  <a:pt x="171831" y="137033"/>
                </a:lnTo>
                <a:lnTo>
                  <a:pt x="164212" y="151314"/>
                </a:lnTo>
                <a:lnTo>
                  <a:pt x="155654" y="164036"/>
                </a:lnTo>
                <a:lnTo>
                  <a:pt x="146167" y="175162"/>
                </a:lnTo>
                <a:lnTo>
                  <a:pt x="135762" y="184658"/>
                </a:lnTo>
                <a:lnTo>
                  <a:pt x="162846" y="184658"/>
                </a:lnTo>
                <a:lnTo>
                  <a:pt x="186666" y="151604"/>
                </a:lnTo>
                <a:lnTo>
                  <a:pt x="196953" y="133074"/>
                </a:lnTo>
                <a:lnTo>
                  <a:pt x="198351" y="130175"/>
                </a:lnTo>
                <a:close/>
              </a:path>
              <a:path w="483870" h="268605">
                <a:moveTo>
                  <a:pt x="68199" y="157225"/>
                </a:moveTo>
                <a:lnTo>
                  <a:pt x="62890" y="162611"/>
                </a:lnTo>
                <a:lnTo>
                  <a:pt x="57070" y="167925"/>
                </a:lnTo>
                <a:lnTo>
                  <a:pt x="50750" y="173192"/>
                </a:lnTo>
                <a:lnTo>
                  <a:pt x="43942" y="178435"/>
                </a:lnTo>
                <a:lnTo>
                  <a:pt x="75442" y="178435"/>
                </a:lnTo>
                <a:lnTo>
                  <a:pt x="71882" y="171196"/>
                </a:lnTo>
                <a:lnTo>
                  <a:pt x="69469" y="163957"/>
                </a:lnTo>
                <a:lnTo>
                  <a:pt x="68199" y="157225"/>
                </a:lnTo>
                <a:close/>
              </a:path>
              <a:path w="483870" h="268605">
                <a:moveTo>
                  <a:pt x="189639" y="35433"/>
                </a:moveTo>
                <a:lnTo>
                  <a:pt x="125603" y="35433"/>
                </a:lnTo>
                <a:lnTo>
                  <a:pt x="168783" y="40259"/>
                </a:lnTo>
                <a:lnTo>
                  <a:pt x="162687" y="95250"/>
                </a:lnTo>
                <a:lnTo>
                  <a:pt x="162306" y="104394"/>
                </a:lnTo>
                <a:lnTo>
                  <a:pt x="167640" y="109727"/>
                </a:lnTo>
                <a:lnTo>
                  <a:pt x="223900" y="115950"/>
                </a:lnTo>
                <a:lnTo>
                  <a:pt x="223393" y="109347"/>
                </a:lnTo>
                <a:lnTo>
                  <a:pt x="224155" y="102743"/>
                </a:lnTo>
                <a:lnTo>
                  <a:pt x="226187" y="96393"/>
                </a:lnTo>
                <a:lnTo>
                  <a:pt x="217550" y="96012"/>
                </a:lnTo>
                <a:lnTo>
                  <a:pt x="209931" y="95758"/>
                </a:lnTo>
                <a:lnTo>
                  <a:pt x="203454" y="95250"/>
                </a:lnTo>
                <a:lnTo>
                  <a:pt x="196850" y="94869"/>
                </a:lnTo>
                <a:lnTo>
                  <a:pt x="191770" y="93980"/>
                </a:lnTo>
                <a:lnTo>
                  <a:pt x="188341" y="92583"/>
                </a:lnTo>
                <a:lnTo>
                  <a:pt x="184785" y="91186"/>
                </a:lnTo>
                <a:lnTo>
                  <a:pt x="183387" y="87884"/>
                </a:lnTo>
                <a:lnTo>
                  <a:pt x="183896" y="82676"/>
                </a:lnTo>
                <a:lnTo>
                  <a:pt x="187975" y="47244"/>
                </a:lnTo>
                <a:lnTo>
                  <a:pt x="188944" y="39941"/>
                </a:lnTo>
                <a:lnTo>
                  <a:pt x="189639" y="35433"/>
                </a:lnTo>
                <a:close/>
              </a:path>
              <a:path w="483870" h="268605">
                <a:moveTo>
                  <a:pt x="108712" y="17525"/>
                </a:moveTo>
                <a:lnTo>
                  <a:pt x="101600" y="58547"/>
                </a:lnTo>
                <a:lnTo>
                  <a:pt x="69342" y="93725"/>
                </a:lnTo>
                <a:lnTo>
                  <a:pt x="76852" y="97932"/>
                </a:lnTo>
                <a:lnTo>
                  <a:pt x="81661" y="102362"/>
                </a:lnTo>
                <a:lnTo>
                  <a:pt x="83693" y="107314"/>
                </a:lnTo>
                <a:lnTo>
                  <a:pt x="94047" y="100050"/>
                </a:lnTo>
                <a:lnTo>
                  <a:pt x="118084" y="69562"/>
                </a:lnTo>
                <a:lnTo>
                  <a:pt x="125603" y="35433"/>
                </a:lnTo>
                <a:lnTo>
                  <a:pt x="189639" y="35433"/>
                </a:lnTo>
                <a:lnTo>
                  <a:pt x="190015" y="32988"/>
                </a:lnTo>
                <a:lnTo>
                  <a:pt x="191135" y="26797"/>
                </a:lnTo>
                <a:lnTo>
                  <a:pt x="108712" y="17525"/>
                </a:lnTo>
                <a:close/>
              </a:path>
              <a:path w="483870" h="268605">
                <a:moveTo>
                  <a:pt x="40005" y="0"/>
                </a:moveTo>
                <a:lnTo>
                  <a:pt x="34798" y="5334"/>
                </a:lnTo>
                <a:lnTo>
                  <a:pt x="30099" y="9144"/>
                </a:lnTo>
                <a:lnTo>
                  <a:pt x="25908" y="11302"/>
                </a:lnTo>
                <a:lnTo>
                  <a:pt x="34049" y="21494"/>
                </a:lnTo>
                <a:lnTo>
                  <a:pt x="41894" y="32258"/>
                </a:lnTo>
                <a:lnTo>
                  <a:pt x="49428" y="43592"/>
                </a:lnTo>
                <a:lnTo>
                  <a:pt x="56642" y="55499"/>
                </a:lnTo>
                <a:lnTo>
                  <a:pt x="62484" y="50926"/>
                </a:lnTo>
                <a:lnTo>
                  <a:pt x="68199" y="47244"/>
                </a:lnTo>
                <a:lnTo>
                  <a:pt x="73787" y="44450"/>
                </a:lnTo>
                <a:lnTo>
                  <a:pt x="64383" y="30450"/>
                </a:lnTo>
                <a:lnTo>
                  <a:pt x="55610" y="18367"/>
                </a:lnTo>
                <a:lnTo>
                  <a:pt x="47480" y="8213"/>
                </a:lnTo>
                <a:lnTo>
                  <a:pt x="40005" y="0"/>
                </a:lnTo>
                <a:close/>
              </a:path>
              <a:path w="483870" h="268605">
                <a:moveTo>
                  <a:pt x="331597" y="114046"/>
                </a:moveTo>
                <a:lnTo>
                  <a:pt x="329564" y="132714"/>
                </a:lnTo>
                <a:lnTo>
                  <a:pt x="336974" y="133145"/>
                </a:lnTo>
                <a:lnTo>
                  <a:pt x="344360" y="133683"/>
                </a:lnTo>
                <a:lnTo>
                  <a:pt x="351746" y="134340"/>
                </a:lnTo>
                <a:lnTo>
                  <a:pt x="397383" y="139319"/>
                </a:lnTo>
                <a:lnTo>
                  <a:pt x="386334" y="238506"/>
                </a:lnTo>
                <a:lnTo>
                  <a:pt x="385645" y="244292"/>
                </a:lnTo>
                <a:lnTo>
                  <a:pt x="384730" y="250793"/>
                </a:lnTo>
                <a:lnTo>
                  <a:pt x="383601" y="258008"/>
                </a:lnTo>
                <a:lnTo>
                  <a:pt x="382269" y="265938"/>
                </a:lnTo>
                <a:lnTo>
                  <a:pt x="402971" y="268224"/>
                </a:lnTo>
                <a:lnTo>
                  <a:pt x="416052" y="141477"/>
                </a:lnTo>
                <a:lnTo>
                  <a:pt x="482742" y="141477"/>
                </a:lnTo>
                <a:lnTo>
                  <a:pt x="483869" y="131191"/>
                </a:lnTo>
                <a:lnTo>
                  <a:pt x="417957" y="124713"/>
                </a:lnTo>
                <a:lnTo>
                  <a:pt x="418183" y="122682"/>
                </a:lnTo>
                <a:lnTo>
                  <a:pt x="399288" y="122682"/>
                </a:lnTo>
                <a:lnTo>
                  <a:pt x="352528" y="117349"/>
                </a:lnTo>
                <a:lnTo>
                  <a:pt x="345789" y="116411"/>
                </a:lnTo>
                <a:lnTo>
                  <a:pt x="338812" y="115306"/>
                </a:lnTo>
                <a:lnTo>
                  <a:pt x="331597" y="114046"/>
                </a:lnTo>
                <a:close/>
              </a:path>
              <a:path w="483870" h="268605">
                <a:moveTo>
                  <a:pt x="256286" y="103632"/>
                </a:moveTo>
                <a:lnTo>
                  <a:pt x="254127" y="122300"/>
                </a:lnTo>
                <a:lnTo>
                  <a:pt x="261439" y="122729"/>
                </a:lnTo>
                <a:lnTo>
                  <a:pt x="270430" y="123444"/>
                </a:lnTo>
                <a:lnTo>
                  <a:pt x="281112" y="124444"/>
                </a:lnTo>
                <a:lnTo>
                  <a:pt x="293497" y="125730"/>
                </a:lnTo>
                <a:lnTo>
                  <a:pt x="284480" y="207263"/>
                </a:lnTo>
                <a:lnTo>
                  <a:pt x="283972" y="217805"/>
                </a:lnTo>
                <a:lnTo>
                  <a:pt x="281050" y="225425"/>
                </a:lnTo>
                <a:lnTo>
                  <a:pt x="275971" y="230124"/>
                </a:lnTo>
                <a:lnTo>
                  <a:pt x="282956" y="240919"/>
                </a:lnTo>
                <a:lnTo>
                  <a:pt x="286893" y="247269"/>
                </a:lnTo>
                <a:lnTo>
                  <a:pt x="293590" y="241573"/>
                </a:lnTo>
                <a:lnTo>
                  <a:pt x="300370" y="235902"/>
                </a:lnTo>
                <a:lnTo>
                  <a:pt x="307270" y="230231"/>
                </a:lnTo>
                <a:lnTo>
                  <a:pt x="314325" y="224536"/>
                </a:lnTo>
                <a:lnTo>
                  <a:pt x="332179" y="210312"/>
                </a:lnTo>
                <a:lnTo>
                  <a:pt x="303022" y="210312"/>
                </a:lnTo>
                <a:lnTo>
                  <a:pt x="309720" y="149733"/>
                </a:lnTo>
                <a:lnTo>
                  <a:pt x="315087" y="111251"/>
                </a:lnTo>
                <a:lnTo>
                  <a:pt x="277749" y="107061"/>
                </a:lnTo>
                <a:lnTo>
                  <a:pt x="273812" y="106680"/>
                </a:lnTo>
                <a:lnTo>
                  <a:pt x="266700" y="105537"/>
                </a:lnTo>
                <a:lnTo>
                  <a:pt x="256286" y="103632"/>
                </a:lnTo>
                <a:close/>
              </a:path>
              <a:path w="483870" h="268605">
                <a:moveTo>
                  <a:pt x="332866" y="182880"/>
                </a:moveTo>
                <a:lnTo>
                  <a:pt x="326774" y="189309"/>
                </a:lnTo>
                <a:lnTo>
                  <a:pt x="319754" y="196024"/>
                </a:lnTo>
                <a:lnTo>
                  <a:pt x="311828" y="203025"/>
                </a:lnTo>
                <a:lnTo>
                  <a:pt x="303022" y="210312"/>
                </a:lnTo>
                <a:lnTo>
                  <a:pt x="332179" y="210312"/>
                </a:lnTo>
                <a:lnTo>
                  <a:pt x="344932" y="200151"/>
                </a:lnTo>
                <a:lnTo>
                  <a:pt x="340233" y="194310"/>
                </a:lnTo>
                <a:lnTo>
                  <a:pt x="336296" y="188595"/>
                </a:lnTo>
                <a:lnTo>
                  <a:pt x="332866" y="182880"/>
                </a:lnTo>
                <a:close/>
              </a:path>
              <a:path w="483870" h="268605">
                <a:moveTo>
                  <a:pt x="482742" y="141477"/>
                </a:moveTo>
                <a:lnTo>
                  <a:pt x="416052" y="141477"/>
                </a:lnTo>
                <a:lnTo>
                  <a:pt x="463931" y="146812"/>
                </a:lnTo>
                <a:lnTo>
                  <a:pt x="472059" y="148082"/>
                </a:lnTo>
                <a:lnTo>
                  <a:pt x="481838" y="149733"/>
                </a:lnTo>
                <a:lnTo>
                  <a:pt x="482742" y="141477"/>
                </a:lnTo>
                <a:close/>
              </a:path>
              <a:path w="483870" h="268605">
                <a:moveTo>
                  <a:pt x="407162" y="43052"/>
                </a:moveTo>
                <a:lnTo>
                  <a:pt x="399288" y="122682"/>
                </a:lnTo>
                <a:lnTo>
                  <a:pt x="418183" y="122682"/>
                </a:lnTo>
                <a:lnTo>
                  <a:pt x="425068" y="61213"/>
                </a:lnTo>
                <a:lnTo>
                  <a:pt x="426212" y="53721"/>
                </a:lnTo>
                <a:lnTo>
                  <a:pt x="427863" y="45338"/>
                </a:lnTo>
                <a:lnTo>
                  <a:pt x="407162" y="43052"/>
                </a:lnTo>
                <a:close/>
              </a:path>
              <a:path w="483870" h="268605">
                <a:moveTo>
                  <a:pt x="298831" y="33909"/>
                </a:moveTo>
                <a:lnTo>
                  <a:pt x="293116" y="37846"/>
                </a:lnTo>
                <a:lnTo>
                  <a:pt x="287782" y="41275"/>
                </a:lnTo>
                <a:lnTo>
                  <a:pt x="282829" y="44069"/>
                </a:lnTo>
                <a:lnTo>
                  <a:pt x="293403" y="57737"/>
                </a:lnTo>
                <a:lnTo>
                  <a:pt x="302466" y="70358"/>
                </a:lnTo>
                <a:lnTo>
                  <a:pt x="310028" y="81930"/>
                </a:lnTo>
                <a:lnTo>
                  <a:pt x="316103" y="92456"/>
                </a:lnTo>
                <a:lnTo>
                  <a:pt x="321944" y="88519"/>
                </a:lnTo>
                <a:lnTo>
                  <a:pt x="334517" y="79629"/>
                </a:lnTo>
                <a:lnTo>
                  <a:pt x="313436" y="52387"/>
                </a:lnTo>
                <a:lnTo>
                  <a:pt x="305335" y="42052"/>
                </a:lnTo>
                <a:lnTo>
                  <a:pt x="298831" y="33909"/>
                </a:lnTo>
                <a:close/>
              </a:path>
            </a:pathLst>
          </a:custGeom>
          <a:solidFill>
            <a:srgbClr val="000000"/>
          </a:solidFill>
        </p:spPr>
        <p:txBody>
          <a:bodyPr wrap="square" lIns="0" tIns="0" rIns="0" bIns="0" rtlCol="0"/>
          <a:lstStyle/>
          <a:p>
            <a:endParaRPr/>
          </a:p>
        </p:txBody>
      </p:sp>
      <p:sp>
        <p:nvSpPr>
          <p:cNvPr id="7" name="object 7"/>
          <p:cNvSpPr/>
          <p:nvPr/>
        </p:nvSpPr>
        <p:spPr>
          <a:xfrm>
            <a:off x="6702932" y="2603880"/>
            <a:ext cx="467359" cy="214629"/>
          </a:xfrm>
          <a:custGeom>
            <a:avLst/>
            <a:gdLst/>
            <a:ahLst/>
            <a:cxnLst/>
            <a:rect l="l" t="t" r="r" b="b"/>
            <a:pathLst>
              <a:path w="467359" h="214630">
                <a:moveTo>
                  <a:pt x="55061" y="32512"/>
                </a:moveTo>
                <a:lnTo>
                  <a:pt x="35178" y="32512"/>
                </a:lnTo>
                <a:lnTo>
                  <a:pt x="20066" y="168021"/>
                </a:lnTo>
                <a:lnTo>
                  <a:pt x="39624" y="170307"/>
                </a:lnTo>
                <a:lnTo>
                  <a:pt x="55061" y="32512"/>
                </a:lnTo>
                <a:close/>
              </a:path>
              <a:path w="467359" h="214630">
                <a:moveTo>
                  <a:pt x="46736" y="0"/>
                </a:moveTo>
                <a:lnTo>
                  <a:pt x="37145" y="10027"/>
                </a:lnTo>
                <a:lnTo>
                  <a:pt x="26495" y="19161"/>
                </a:lnTo>
                <a:lnTo>
                  <a:pt x="14821" y="27414"/>
                </a:lnTo>
                <a:lnTo>
                  <a:pt x="2159" y="34798"/>
                </a:lnTo>
                <a:lnTo>
                  <a:pt x="0" y="53467"/>
                </a:lnTo>
                <a:lnTo>
                  <a:pt x="10068" y="48585"/>
                </a:lnTo>
                <a:lnTo>
                  <a:pt x="19303" y="43465"/>
                </a:lnTo>
                <a:lnTo>
                  <a:pt x="27682" y="38107"/>
                </a:lnTo>
                <a:lnTo>
                  <a:pt x="35178" y="32512"/>
                </a:lnTo>
                <a:lnTo>
                  <a:pt x="55061" y="32512"/>
                </a:lnTo>
                <a:lnTo>
                  <a:pt x="58547" y="1397"/>
                </a:lnTo>
                <a:lnTo>
                  <a:pt x="46736" y="0"/>
                </a:lnTo>
                <a:close/>
              </a:path>
              <a:path w="467359" h="214630">
                <a:moveTo>
                  <a:pt x="208796" y="31496"/>
                </a:moveTo>
                <a:lnTo>
                  <a:pt x="162560" y="31496"/>
                </a:lnTo>
                <a:lnTo>
                  <a:pt x="176530" y="31750"/>
                </a:lnTo>
                <a:lnTo>
                  <a:pt x="182372" y="34290"/>
                </a:lnTo>
                <a:lnTo>
                  <a:pt x="187071" y="39116"/>
                </a:lnTo>
                <a:lnTo>
                  <a:pt x="191897" y="43942"/>
                </a:lnTo>
                <a:lnTo>
                  <a:pt x="194437" y="49657"/>
                </a:lnTo>
                <a:lnTo>
                  <a:pt x="182933" y="86544"/>
                </a:lnTo>
                <a:lnTo>
                  <a:pt x="157734" y="115316"/>
                </a:lnTo>
                <a:lnTo>
                  <a:pt x="128730" y="142587"/>
                </a:lnTo>
                <a:lnTo>
                  <a:pt x="121158" y="148590"/>
                </a:lnTo>
                <a:lnTo>
                  <a:pt x="114825" y="154015"/>
                </a:lnTo>
                <a:lnTo>
                  <a:pt x="109934" y="159988"/>
                </a:lnTo>
                <a:lnTo>
                  <a:pt x="106495" y="166485"/>
                </a:lnTo>
                <a:lnTo>
                  <a:pt x="104521" y="173482"/>
                </a:lnTo>
                <a:lnTo>
                  <a:pt x="104013" y="177419"/>
                </a:lnTo>
                <a:lnTo>
                  <a:pt x="203200" y="188595"/>
                </a:lnTo>
                <a:lnTo>
                  <a:pt x="205232" y="170942"/>
                </a:lnTo>
                <a:lnTo>
                  <a:pt x="134493" y="162941"/>
                </a:lnTo>
                <a:lnTo>
                  <a:pt x="154904" y="143889"/>
                </a:lnTo>
                <a:lnTo>
                  <a:pt x="185106" y="113738"/>
                </a:lnTo>
                <a:lnTo>
                  <a:pt x="211839" y="75755"/>
                </a:lnTo>
                <a:lnTo>
                  <a:pt x="215550" y="53832"/>
                </a:lnTo>
                <a:lnTo>
                  <a:pt x="214856" y="47460"/>
                </a:lnTo>
                <a:lnTo>
                  <a:pt x="213233" y="41529"/>
                </a:lnTo>
                <a:lnTo>
                  <a:pt x="210439" y="33909"/>
                </a:lnTo>
                <a:lnTo>
                  <a:pt x="208796" y="31496"/>
                </a:lnTo>
                <a:close/>
              </a:path>
              <a:path w="467359" h="214630">
                <a:moveTo>
                  <a:pt x="168275" y="12573"/>
                </a:moveTo>
                <a:lnTo>
                  <a:pt x="131425" y="25965"/>
                </a:lnTo>
                <a:lnTo>
                  <a:pt x="114173" y="51308"/>
                </a:lnTo>
                <a:lnTo>
                  <a:pt x="132461" y="56388"/>
                </a:lnTo>
                <a:lnTo>
                  <a:pt x="136778" y="47498"/>
                </a:lnTo>
                <a:lnTo>
                  <a:pt x="142367" y="41148"/>
                </a:lnTo>
                <a:lnTo>
                  <a:pt x="149098" y="37338"/>
                </a:lnTo>
                <a:lnTo>
                  <a:pt x="155828" y="33401"/>
                </a:lnTo>
                <a:lnTo>
                  <a:pt x="162560" y="31496"/>
                </a:lnTo>
                <a:lnTo>
                  <a:pt x="208796" y="31496"/>
                </a:lnTo>
                <a:lnTo>
                  <a:pt x="206375" y="27940"/>
                </a:lnTo>
                <a:lnTo>
                  <a:pt x="201295" y="23749"/>
                </a:lnTo>
                <a:lnTo>
                  <a:pt x="196088" y="19558"/>
                </a:lnTo>
                <a:lnTo>
                  <a:pt x="191008" y="16637"/>
                </a:lnTo>
                <a:lnTo>
                  <a:pt x="185800" y="15113"/>
                </a:lnTo>
                <a:lnTo>
                  <a:pt x="180721" y="13462"/>
                </a:lnTo>
                <a:lnTo>
                  <a:pt x="174878" y="12700"/>
                </a:lnTo>
                <a:lnTo>
                  <a:pt x="168275" y="12573"/>
                </a:lnTo>
                <a:close/>
              </a:path>
              <a:path w="467359" h="214630">
                <a:moveTo>
                  <a:pt x="293497" y="27251"/>
                </a:moveTo>
                <a:lnTo>
                  <a:pt x="255135" y="50272"/>
                </a:lnTo>
                <a:lnTo>
                  <a:pt x="238760" y="97536"/>
                </a:lnTo>
                <a:lnTo>
                  <a:pt x="235831" y="130611"/>
                </a:lnTo>
                <a:lnTo>
                  <a:pt x="236093" y="139065"/>
                </a:lnTo>
                <a:lnTo>
                  <a:pt x="246026" y="176139"/>
                </a:lnTo>
                <a:lnTo>
                  <a:pt x="279987" y="200263"/>
                </a:lnTo>
                <a:lnTo>
                  <a:pt x="288407" y="200606"/>
                </a:lnTo>
                <a:lnTo>
                  <a:pt x="297052" y="199009"/>
                </a:lnTo>
                <a:lnTo>
                  <a:pt x="305363" y="195794"/>
                </a:lnTo>
                <a:lnTo>
                  <a:pt x="312769" y="191103"/>
                </a:lnTo>
                <a:lnTo>
                  <a:pt x="319270" y="184935"/>
                </a:lnTo>
                <a:lnTo>
                  <a:pt x="321947" y="181278"/>
                </a:lnTo>
                <a:lnTo>
                  <a:pt x="286156" y="181278"/>
                </a:lnTo>
                <a:lnTo>
                  <a:pt x="280336" y="180673"/>
                </a:lnTo>
                <a:lnTo>
                  <a:pt x="256667" y="142367"/>
                </a:lnTo>
                <a:lnTo>
                  <a:pt x="255969" y="130611"/>
                </a:lnTo>
                <a:lnTo>
                  <a:pt x="256244" y="120872"/>
                </a:lnTo>
                <a:lnTo>
                  <a:pt x="263358" y="81575"/>
                </a:lnTo>
                <a:lnTo>
                  <a:pt x="287924" y="47244"/>
                </a:lnTo>
                <a:lnTo>
                  <a:pt x="293772" y="45624"/>
                </a:lnTo>
                <a:lnTo>
                  <a:pt x="330525" y="45624"/>
                </a:lnTo>
                <a:lnTo>
                  <a:pt x="330200" y="45085"/>
                </a:lnTo>
                <a:lnTo>
                  <a:pt x="324221" y="38131"/>
                </a:lnTo>
                <a:lnTo>
                  <a:pt x="317515" y="32892"/>
                </a:lnTo>
                <a:lnTo>
                  <a:pt x="310072" y="29368"/>
                </a:lnTo>
                <a:lnTo>
                  <a:pt x="301878" y="27559"/>
                </a:lnTo>
                <a:lnTo>
                  <a:pt x="293497" y="27251"/>
                </a:lnTo>
                <a:close/>
              </a:path>
              <a:path w="467359" h="214630">
                <a:moveTo>
                  <a:pt x="330525" y="45624"/>
                </a:moveTo>
                <a:lnTo>
                  <a:pt x="293772" y="45624"/>
                </a:lnTo>
                <a:lnTo>
                  <a:pt x="299847" y="45720"/>
                </a:lnTo>
                <a:lnTo>
                  <a:pt x="307975" y="46990"/>
                </a:lnTo>
                <a:lnTo>
                  <a:pt x="323378" y="82804"/>
                </a:lnTo>
                <a:lnTo>
                  <a:pt x="323500" y="93980"/>
                </a:lnTo>
                <a:lnTo>
                  <a:pt x="323361" y="98798"/>
                </a:lnTo>
                <a:lnTo>
                  <a:pt x="317769" y="143922"/>
                </a:lnTo>
                <a:lnTo>
                  <a:pt x="298086" y="177349"/>
                </a:lnTo>
                <a:lnTo>
                  <a:pt x="286156" y="181278"/>
                </a:lnTo>
                <a:lnTo>
                  <a:pt x="321947" y="181278"/>
                </a:lnTo>
                <a:lnTo>
                  <a:pt x="337081" y="145930"/>
                </a:lnTo>
                <a:lnTo>
                  <a:pt x="342884" y="106330"/>
                </a:lnTo>
                <a:lnTo>
                  <a:pt x="343170" y="97536"/>
                </a:lnTo>
                <a:lnTo>
                  <a:pt x="343161" y="90678"/>
                </a:lnTo>
                <a:lnTo>
                  <a:pt x="342900" y="82804"/>
                </a:lnTo>
                <a:lnTo>
                  <a:pt x="341540" y="72231"/>
                </a:lnTo>
                <a:lnTo>
                  <a:pt x="338964" y="62386"/>
                </a:lnTo>
                <a:lnTo>
                  <a:pt x="335202" y="53371"/>
                </a:lnTo>
                <a:lnTo>
                  <a:pt x="330525" y="45624"/>
                </a:lnTo>
                <a:close/>
              </a:path>
              <a:path w="467359" h="214630">
                <a:moveTo>
                  <a:pt x="417649" y="41094"/>
                </a:moveTo>
                <a:lnTo>
                  <a:pt x="379341" y="64133"/>
                </a:lnTo>
                <a:lnTo>
                  <a:pt x="362966" y="111506"/>
                </a:lnTo>
                <a:lnTo>
                  <a:pt x="360037" y="144527"/>
                </a:lnTo>
                <a:lnTo>
                  <a:pt x="360299" y="152908"/>
                </a:lnTo>
                <a:lnTo>
                  <a:pt x="370232" y="189984"/>
                </a:lnTo>
                <a:lnTo>
                  <a:pt x="404193" y="214137"/>
                </a:lnTo>
                <a:lnTo>
                  <a:pt x="412613" y="214504"/>
                </a:lnTo>
                <a:lnTo>
                  <a:pt x="421259" y="212979"/>
                </a:lnTo>
                <a:lnTo>
                  <a:pt x="429569" y="209690"/>
                </a:lnTo>
                <a:lnTo>
                  <a:pt x="436975" y="204962"/>
                </a:lnTo>
                <a:lnTo>
                  <a:pt x="443476" y="198780"/>
                </a:lnTo>
                <a:lnTo>
                  <a:pt x="446114" y="195175"/>
                </a:lnTo>
                <a:lnTo>
                  <a:pt x="410362" y="195175"/>
                </a:lnTo>
                <a:lnTo>
                  <a:pt x="404542" y="194532"/>
                </a:lnTo>
                <a:lnTo>
                  <a:pt x="380873" y="156210"/>
                </a:lnTo>
                <a:lnTo>
                  <a:pt x="380154" y="144527"/>
                </a:lnTo>
                <a:lnTo>
                  <a:pt x="380403" y="134826"/>
                </a:lnTo>
                <a:lnTo>
                  <a:pt x="387562" y="95436"/>
                </a:lnTo>
                <a:lnTo>
                  <a:pt x="412099" y="61134"/>
                </a:lnTo>
                <a:lnTo>
                  <a:pt x="417923" y="59521"/>
                </a:lnTo>
                <a:lnTo>
                  <a:pt x="454686" y="59521"/>
                </a:lnTo>
                <a:lnTo>
                  <a:pt x="454406" y="59055"/>
                </a:lnTo>
                <a:lnTo>
                  <a:pt x="448425" y="52081"/>
                </a:lnTo>
                <a:lnTo>
                  <a:pt x="441705" y="46799"/>
                </a:lnTo>
                <a:lnTo>
                  <a:pt x="434224" y="43231"/>
                </a:lnTo>
                <a:lnTo>
                  <a:pt x="425958" y="41402"/>
                </a:lnTo>
                <a:lnTo>
                  <a:pt x="417649" y="41094"/>
                </a:lnTo>
                <a:close/>
              </a:path>
              <a:path w="467359" h="214630">
                <a:moveTo>
                  <a:pt x="454686" y="59521"/>
                </a:moveTo>
                <a:lnTo>
                  <a:pt x="417923" y="59521"/>
                </a:lnTo>
                <a:lnTo>
                  <a:pt x="423925" y="59563"/>
                </a:lnTo>
                <a:lnTo>
                  <a:pt x="432181" y="60833"/>
                </a:lnTo>
                <a:lnTo>
                  <a:pt x="447534" y="96738"/>
                </a:lnTo>
                <a:lnTo>
                  <a:pt x="447674" y="108106"/>
                </a:lnTo>
                <a:lnTo>
                  <a:pt x="447514" y="112641"/>
                </a:lnTo>
                <a:lnTo>
                  <a:pt x="441975" y="157829"/>
                </a:lnTo>
                <a:lnTo>
                  <a:pt x="422292" y="191248"/>
                </a:lnTo>
                <a:lnTo>
                  <a:pt x="410362" y="195175"/>
                </a:lnTo>
                <a:lnTo>
                  <a:pt x="446114" y="195175"/>
                </a:lnTo>
                <a:lnTo>
                  <a:pt x="461287" y="159827"/>
                </a:lnTo>
                <a:lnTo>
                  <a:pt x="467042" y="120189"/>
                </a:lnTo>
                <a:lnTo>
                  <a:pt x="467352" y="104521"/>
                </a:lnTo>
                <a:lnTo>
                  <a:pt x="467101" y="96738"/>
                </a:lnTo>
                <a:lnTo>
                  <a:pt x="465728" y="86129"/>
                </a:lnTo>
                <a:lnTo>
                  <a:pt x="463132" y="76283"/>
                </a:lnTo>
                <a:lnTo>
                  <a:pt x="459355" y="67270"/>
                </a:lnTo>
                <a:lnTo>
                  <a:pt x="454686" y="59521"/>
                </a:lnTo>
                <a:close/>
              </a:path>
            </a:pathLst>
          </a:custGeom>
          <a:solidFill>
            <a:srgbClr val="000000"/>
          </a:solidFill>
        </p:spPr>
        <p:txBody>
          <a:bodyPr wrap="square" lIns="0" tIns="0" rIns="0" bIns="0" rtlCol="0"/>
          <a:lstStyle/>
          <a:p>
            <a:endParaRPr/>
          </a:p>
        </p:txBody>
      </p:sp>
      <p:sp>
        <p:nvSpPr>
          <p:cNvPr id="8" name="object 8"/>
          <p:cNvSpPr/>
          <p:nvPr/>
        </p:nvSpPr>
        <p:spPr>
          <a:xfrm>
            <a:off x="3459479" y="905636"/>
            <a:ext cx="262255" cy="5370830"/>
          </a:xfrm>
          <a:custGeom>
            <a:avLst/>
            <a:gdLst/>
            <a:ahLst/>
            <a:cxnLst/>
            <a:rect l="l" t="t" r="r" b="b"/>
            <a:pathLst>
              <a:path w="262254" h="5370830">
                <a:moveTo>
                  <a:pt x="242950" y="1524"/>
                </a:moveTo>
                <a:lnTo>
                  <a:pt x="38608" y="5369572"/>
                </a:lnTo>
                <a:lnTo>
                  <a:pt x="57912" y="5370309"/>
                </a:lnTo>
                <a:lnTo>
                  <a:pt x="262255" y="2286"/>
                </a:lnTo>
                <a:lnTo>
                  <a:pt x="242950" y="1524"/>
                </a:lnTo>
                <a:close/>
              </a:path>
              <a:path w="262254" h="5370830">
                <a:moveTo>
                  <a:pt x="204470" y="0"/>
                </a:moveTo>
                <a:lnTo>
                  <a:pt x="0" y="5368112"/>
                </a:lnTo>
                <a:lnTo>
                  <a:pt x="19304" y="5368836"/>
                </a:lnTo>
                <a:lnTo>
                  <a:pt x="223647" y="762"/>
                </a:lnTo>
                <a:lnTo>
                  <a:pt x="204470" y="0"/>
                </a:lnTo>
                <a:close/>
              </a:path>
            </a:pathLst>
          </a:custGeom>
          <a:solidFill>
            <a:srgbClr val="FF0000"/>
          </a:solidFill>
        </p:spPr>
        <p:txBody>
          <a:bodyPr wrap="square" lIns="0" tIns="0" rIns="0" bIns="0" rtlCol="0"/>
          <a:lstStyle/>
          <a:p>
            <a:endParaRPr/>
          </a:p>
        </p:txBody>
      </p:sp>
      <p:sp>
        <p:nvSpPr>
          <p:cNvPr id="9" name="object 9"/>
          <p:cNvSpPr/>
          <p:nvPr/>
        </p:nvSpPr>
        <p:spPr>
          <a:xfrm>
            <a:off x="2822575" y="2358644"/>
            <a:ext cx="327025" cy="3919854"/>
          </a:xfrm>
          <a:custGeom>
            <a:avLst/>
            <a:gdLst/>
            <a:ahLst/>
            <a:cxnLst/>
            <a:rect l="l" t="t" r="r" b="b"/>
            <a:pathLst>
              <a:path w="327025" h="3919854">
                <a:moveTo>
                  <a:pt x="19176" y="2666"/>
                </a:moveTo>
                <a:lnTo>
                  <a:pt x="0" y="4063"/>
                </a:lnTo>
                <a:lnTo>
                  <a:pt x="268858" y="3919804"/>
                </a:lnTo>
                <a:lnTo>
                  <a:pt x="288163" y="3918470"/>
                </a:lnTo>
                <a:lnTo>
                  <a:pt x="19176" y="2666"/>
                </a:lnTo>
                <a:close/>
              </a:path>
              <a:path w="327025" h="3919854">
                <a:moveTo>
                  <a:pt x="57657" y="0"/>
                </a:moveTo>
                <a:lnTo>
                  <a:pt x="38481" y="1396"/>
                </a:lnTo>
                <a:lnTo>
                  <a:pt x="307339" y="3917149"/>
                </a:lnTo>
                <a:lnTo>
                  <a:pt x="326644" y="3915829"/>
                </a:lnTo>
                <a:lnTo>
                  <a:pt x="57657" y="0"/>
                </a:lnTo>
                <a:close/>
              </a:path>
            </a:pathLst>
          </a:custGeom>
          <a:solidFill>
            <a:srgbClr val="FF0000"/>
          </a:solidFill>
        </p:spPr>
        <p:txBody>
          <a:bodyPr wrap="square" lIns="0" tIns="0" rIns="0" bIns="0" rtlCol="0"/>
          <a:lstStyle/>
          <a:p>
            <a:endParaRPr/>
          </a:p>
        </p:txBody>
      </p:sp>
      <p:sp>
        <p:nvSpPr>
          <p:cNvPr id="10" name="object 10"/>
          <p:cNvSpPr/>
          <p:nvPr/>
        </p:nvSpPr>
        <p:spPr>
          <a:xfrm>
            <a:off x="3141979" y="2360676"/>
            <a:ext cx="0" cy="1570990"/>
          </a:xfrm>
          <a:custGeom>
            <a:avLst/>
            <a:gdLst/>
            <a:ahLst/>
            <a:cxnLst/>
            <a:rect l="l" t="t" r="r" b="b"/>
            <a:pathLst>
              <a:path h="1570989">
                <a:moveTo>
                  <a:pt x="0" y="0"/>
                </a:moveTo>
                <a:lnTo>
                  <a:pt x="0" y="1570609"/>
                </a:lnTo>
              </a:path>
            </a:pathLst>
          </a:custGeom>
          <a:ln w="19304">
            <a:solidFill>
              <a:srgbClr val="FF0000"/>
            </a:solidFill>
          </a:ln>
        </p:spPr>
        <p:txBody>
          <a:bodyPr wrap="square" lIns="0" tIns="0" rIns="0" bIns="0" rtlCol="0"/>
          <a:lstStyle/>
          <a:p>
            <a:endParaRPr/>
          </a:p>
        </p:txBody>
      </p:sp>
      <p:sp>
        <p:nvSpPr>
          <p:cNvPr id="11" name="object 11"/>
          <p:cNvSpPr/>
          <p:nvPr/>
        </p:nvSpPr>
        <p:spPr>
          <a:xfrm>
            <a:off x="3103372" y="2360676"/>
            <a:ext cx="0" cy="1570990"/>
          </a:xfrm>
          <a:custGeom>
            <a:avLst/>
            <a:gdLst/>
            <a:ahLst/>
            <a:cxnLst/>
            <a:rect l="l" t="t" r="r" b="b"/>
            <a:pathLst>
              <a:path h="1570989">
                <a:moveTo>
                  <a:pt x="0" y="0"/>
                </a:moveTo>
                <a:lnTo>
                  <a:pt x="0" y="1570609"/>
                </a:lnTo>
              </a:path>
            </a:pathLst>
          </a:custGeom>
          <a:ln w="19304">
            <a:solidFill>
              <a:srgbClr val="FF0000"/>
            </a:solidFill>
          </a:ln>
        </p:spPr>
        <p:txBody>
          <a:bodyPr wrap="square" lIns="0" tIns="0" rIns="0" bIns="0" rtlCol="0"/>
          <a:lstStyle/>
          <a:p>
            <a:endParaRPr/>
          </a:p>
        </p:txBody>
      </p:sp>
      <p:sp>
        <p:nvSpPr>
          <p:cNvPr id="12" name="object 12"/>
          <p:cNvSpPr/>
          <p:nvPr/>
        </p:nvSpPr>
        <p:spPr>
          <a:xfrm>
            <a:off x="2188717" y="903350"/>
            <a:ext cx="692150" cy="5375275"/>
          </a:xfrm>
          <a:custGeom>
            <a:avLst/>
            <a:gdLst/>
            <a:ahLst/>
            <a:cxnLst/>
            <a:rect l="l" t="t" r="r" b="b"/>
            <a:pathLst>
              <a:path w="692150" h="5375275">
                <a:moveTo>
                  <a:pt x="19176" y="4572"/>
                </a:moveTo>
                <a:lnTo>
                  <a:pt x="0" y="6858"/>
                </a:lnTo>
                <a:lnTo>
                  <a:pt x="634619" y="5374894"/>
                </a:lnTo>
                <a:lnTo>
                  <a:pt x="653795" y="5372633"/>
                </a:lnTo>
                <a:lnTo>
                  <a:pt x="19176" y="4572"/>
                </a:lnTo>
                <a:close/>
              </a:path>
              <a:path w="692150" h="5375275">
                <a:moveTo>
                  <a:pt x="57404" y="0"/>
                </a:moveTo>
                <a:lnTo>
                  <a:pt x="38226" y="2286"/>
                </a:lnTo>
                <a:lnTo>
                  <a:pt x="672973" y="5370360"/>
                </a:lnTo>
                <a:lnTo>
                  <a:pt x="692150" y="5368099"/>
                </a:lnTo>
                <a:lnTo>
                  <a:pt x="57404" y="0"/>
                </a:lnTo>
                <a:close/>
              </a:path>
            </a:pathLst>
          </a:custGeom>
          <a:solidFill>
            <a:srgbClr val="FF0000"/>
          </a:solidFill>
        </p:spPr>
        <p:txBody>
          <a:bodyPr wrap="square" lIns="0" tIns="0" rIns="0" bIns="0" rtlCol="0"/>
          <a:lstStyle/>
          <a:p>
            <a:endParaRPr/>
          </a:p>
        </p:txBody>
      </p:sp>
      <p:sp>
        <p:nvSpPr>
          <p:cNvPr id="13" name="object 13"/>
          <p:cNvSpPr/>
          <p:nvPr/>
        </p:nvSpPr>
        <p:spPr>
          <a:xfrm>
            <a:off x="1801495" y="903858"/>
            <a:ext cx="606425" cy="5374005"/>
          </a:xfrm>
          <a:custGeom>
            <a:avLst/>
            <a:gdLst/>
            <a:ahLst/>
            <a:cxnLst/>
            <a:rect l="l" t="t" r="r" b="b"/>
            <a:pathLst>
              <a:path w="606425" h="5374005">
                <a:moveTo>
                  <a:pt x="19177" y="3937"/>
                </a:moveTo>
                <a:lnTo>
                  <a:pt x="0" y="5841"/>
                </a:lnTo>
                <a:lnTo>
                  <a:pt x="548640" y="5373928"/>
                </a:lnTo>
                <a:lnTo>
                  <a:pt x="567817" y="5371973"/>
                </a:lnTo>
                <a:lnTo>
                  <a:pt x="19177" y="3937"/>
                </a:lnTo>
                <a:close/>
              </a:path>
              <a:path w="606425" h="5374005">
                <a:moveTo>
                  <a:pt x="57657" y="0"/>
                </a:moveTo>
                <a:lnTo>
                  <a:pt x="38481" y="1904"/>
                </a:lnTo>
                <a:lnTo>
                  <a:pt x="587121" y="5370004"/>
                </a:lnTo>
                <a:lnTo>
                  <a:pt x="606298" y="5368048"/>
                </a:lnTo>
                <a:lnTo>
                  <a:pt x="57657" y="0"/>
                </a:lnTo>
                <a:close/>
              </a:path>
            </a:pathLst>
          </a:custGeom>
          <a:solidFill>
            <a:srgbClr val="FF0000"/>
          </a:solidFill>
        </p:spPr>
        <p:txBody>
          <a:bodyPr wrap="square" lIns="0" tIns="0" rIns="0" bIns="0" rtlCol="0"/>
          <a:lstStyle/>
          <a:p>
            <a:endParaRPr/>
          </a:p>
        </p:txBody>
      </p:sp>
      <p:sp>
        <p:nvSpPr>
          <p:cNvPr id="14" name="object 14"/>
          <p:cNvSpPr/>
          <p:nvPr/>
        </p:nvSpPr>
        <p:spPr>
          <a:xfrm>
            <a:off x="3783965" y="2409317"/>
            <a:ext cx="4617085" cy="706755"/>
          </a:xfrm>
          <a:custGeom>
            <a:avLst/>
            <a:gdLst/>
            <a:ahLst/>
            <a:cxnLst/>
            <a:rect l="l" t="t" r="r" b="b"/>
            <a:pathLst>
              <a:path w="4617084" h="706755">
                <a:moveTo>
                  <a:pt x="4537957" y="661133"/>
                </a:moveTo>
                <a:lnTo>
                  <a:pt x="4489831" y="681355"/>
                </a:lnTo>
                <a:lnTo>
                  <a:pt x="4486529" y="689356"/>
                </a:lnTo>
                <a:lnTo>
                  <a:pt x="4489450" y="696341"/>
                </a:lnTo>
                <a:lnTo>
                  <a:pt x="4492498" y="703326"/>
                </a:lnTo>
                <a:lnTo>
                  <a:pt x="4500499" y="706628"/>
                </a:lnTo>
                <a:lnTo>
                  <a:pt x="4593061" y="667766"/>
                </a:lnTo>
                <a:lnTo>
                  <a:pt x="4588256" y="667766"/>
                </a:lnTo>
                <a:lnTo>
                  <a:pt x="4537957" y="661133"/>
                </a:lnTo>
                <a:close/>
              </a:path>
              <a:path w="4617084" h="706755">
                <a:moveTo>
                  <a:pt x="4563056" y="650578"/>
                </a:moveTo>
                <a:lnTo>
                  <a:pt x="4537957" y="661133"/>
                </a:lnTo>
                <a:lnTo>
                  <a:pt x="4588256" y="667766"/>
                </a:lnTo>
                <a:lnTo>
                  <a:pt x="4588621" y="664972"/>
                </a:lnTo>
                <a:lnTo>
                  <a:pt x="4581652" y="664972"/>
                </a:lnTo>
                <a:lnTo>
                  <a:pt x="4563056" y="650578"/>
                </a:lnTo>
                <a:close/>
              </a:path>
              <a:path w="4617084" h="706755">
                <a:moveTo>
                  <a:pt x="4517136" y="580390"/>
                </a:moveTo>
                <a:lnTo>
                  <a:pt x="4508500" y="581406"/>
                </a:lnTo>
                <a:lnTo>
                  <a:pt x="4499229" y="593471"/>
                </a:lnTo>
                <a:lnTo>
                  <a:pt x="4500371" y="601980"/>
                </a:lnTo>
                <a:lnTo>
                  <a:pt x="4506341" y="606679"/>
                </a:lnTo>
                <a:lnTo>
                  <a:pt x="4541593" y="633965"/>
                </a:lnTo>
                <a:lnTo>
                  <a:pt x="4591812" y="640588"/>
                </a:lnTo>
                <a:lnTo>
                  <a:pt x="4588256" y="667766"/>
                </a:lnTo>
                <a:lnTo>
                  <a:pt x="4593061" y="667766"/>
                </a:lnTo>
                <a:lnTo>
                  <a:pt x="4616958" y="657733"/>
                </a:lnTo>
                <a:lnTo>
                  <a:pt x="4517136" y="580390"/>
                </a:lnTo>
                <a:close/>
              </a:path>
              <a:path w="4617084" h="706755">
                <a:moveTo>
                  <a:pt x="4584700" y="641477"/>
                </a:moveTo>
                <a:lnTo>
                  <a:pt x="4563056" y="650578"/>
                </a:lnTo>
                <a:lnTo>
                  <a:pt x="4581652" y="664972"/>
                </a:lnTo>
                <a:lnTo>
                  <a:pt x="4584700" y="641477"/>
                </a:lnTo>
                <a:close/>
              </a:path>
              <a:path w="4617084" h="706755">
                <a:moveTo>
                  <a:pt x="4591695" y="641477"/>
                </a:moveTo>
                <a:lnTo>
                  <a:pt x="4584700" y="641477"/>
                </a:lnTo>
                <a:lnTo>
                  <a:pt x="4581652" y="664972"/>
                </a:lnTo>
                <a:lnTo>
                  <a:pt x="4588621" y="664972"/>
                </a:lnTo>
                <a:lnTo>
                  <a:pt x="4591695" y="641477"/>
                </a:lnTo>
                <a:close/>
              </a:path>
              <a:path w="4617084" h="706755">
                <a:moveTo>
                  <a:pt x="79219" y="45523"/>
                </a:moveTo>
                <a:lnTo>
                  <a:pt x="54054" y="56069"/>
                </a:lnTo>
                <a:lnTo>
                  <a:pt x="75517" y="72682"/>
                </a:lnTo>
                <a:lnTo>
                  <a:pt x="4537957" y="661133"/>
                </a:lnTo>
                <a:lnTo>
                  <a:pt x="4563056" y="650578"/>
                </a:lnTo>
                <a:lnTo>
                  <a:pt x="4541593" y="633965"/>
                </a:lnTo>
                <a:lnTo>
                  <a:pt x="79219" y="45523"/>
                </a:lnTo>
                <a:close/>
              </a:path>
              <a:path w="4617084" h="706755">
                <a:moveTo>
                  <a:pt x="4541593" y="633965"/>
                </a:moveTo>
                <a:lnTo>
                  <a:pt x="4563056" y="650578"/>
                </a:lnTo>
                <a:lnTo>
                  <a:pt x="4584700" y="641477"/>
                </a:lnTo>
                <a:lnTo>
                  <a:pt x="4591695" y="641477"/>
                </a:lnTo>
                <a:lnTo>
                  <a:pt x="4591812" y="640588"/>
                </a:lnTo>
                <a:lnTo>
                  <a:pt x="4541593" y="633965"/>
                </a:lnTo>
                <a:close/>
              </a:path>
              <a:path w="4617084" h="706755">
                <a:moveTo>
                  <a:pt x="116586" y="0"/>
                </a:moveTo>
                <a:lnTo>
                  <a:pt x="0" y="48895"/>
                </a:lnTo>
                <a:lnTo>
                  <a:pt x="99949" y="126237"/>
                </a:lnTo>
                <a:lnTo>
                  <a:pt x="108585" y="125222"/>
                </a:lnTo>
                <a:lnTo>
                  <a:pt x="117856" y="113157"/>
                </a:lnTo>
                <a:lnTo>
                  <a:pt x="116712" y="104648"/>
                </a:lnTo>
                <a:lnTo>
                  <a:pt x="110744" y="99949"/>
                </a:lnTo>
                <a:lnTo>
                  <a:pt x="75517" y="72682"/>
                </a:lnTo>
                <a:lnTo>
                  <a:pt x="25146" y="66040"/>
                </a:lnTo>
                <a:lnTo>
                  <a:pt x="28701" y="38862"/>
                </a:lnTo>
                <a:lnTo>
                  <a:pt x="95115" y="38862"/>
                </a:lnTo>
                <a:lnTo>
                  <a:pt x="120269" y="28321"/>
                </a:lnTo>
                <a:lnTo>
                  <a:pt x="127254" y="25273"/>
                </a:lnTo>
                <a:lnTo>
                  <a:pt x="130556" y="17272"/>
                </a:lnTo>
                <a:lnTo>
                  <a:pt x="127508" y="10287"/>
                </a:lnTo>
                <a:lnTo>
                  <a:pt x="124587" y="3302"/>
                </a:lnTo>
                <a:lnTo>
                  <a:pt x="116586" y="0"/>
                </a:lnTo>
                <a:close/>
              </a:path>
              <a:path w="4617084" h="706755">
                <a:moveTo>
                  <a:pt x="28701" y="38862"/>
                </a:moveTo>
                <a:lnTo>
                  <a:pt x="25146" y="66040"/>
                </a:lnTo>
                <a:lnTo>
                  <a:pt x="75517" y="72682"/>
                </a:lnTo>
                <a:lnTo>
                  <a:pt x="65787" y="65150"/>
                </a:lnTo>
                <a:lnTo>
                  <a:pt x="32385" y="65150"/>
                </a:lnTo>
                <a:lnTo>
                  <a:pt x="35433" y="41656"/>
                </a:lnTo>
                <a:lnTo>
                  <a:pt x="49889" y="41656"/>
                </a:lnTo>
                <a:lnTo>
                  <a:pt x="28701" y="38862"/>
                </a:lnTo>
                <a:close/>
              </a:path>
              <a:path w="4617084" h="706755">
                <a:moveTo>
                  <a:pt x="35433" y="41656"/>
                </a:moveTo>
                <a:lnTo>
                  <a:pt x="32385" y="65150"/>
                </a:lnTo>
                <a:lnTo>
                  <a:pt x="54054" y="56069"/>
                </a:lnTo>
                <a:lnTo>
                  <a:pt x="35433" y="41656"/>
                </a:lnTo>
                <a:close/>
              </a:path>
              <a:path w="4617084" h="706755">
                <a:moveTo>
                  <a:pt x="54054" y="56069"/>
                </a:moveTo>
                <a:lnTo>
                  <a:pt x="32385" y="65150"/>
                </a:lnTo>
                <a:lnTo>
                  <a:pt x="65787" y="65150"/>
                </a:lnTo>
                <a:lnTo>
                  <a:pt x="54054" y="56069"/>
                </a:lnTo>
                <a:close/>
              </a:path>
              <a:path w="4617084" h="706755">
                <a:moveTo>
                  <a:pt x="49889" y="41656"/>
                </a:moveTo>
                <a:lnTo>
                  <a:pt x="35433" y="41656"/>
                </a:lnTo>
                <a:lnTo>
                  <a:pt x="54054" y="56069"/>
                </a:lnTo>
                <a:lnTo>
                  <a:pt x="79219" y="45523"/>
                </a:lnTo>
                <a:lnTo>
                  <a:pt x="49889" y="41656"/>
                </a:lnTo>
                <a:close/>
              </a:path>
              <a:path w="4617084" h="706755">
                <a:moveTo>
                  <a:pt x="95115" y="38862"/>
                </a:moveTo>
                <a:lnTo>
                  <a:pt x="28701" y="38862"/>
                </a:lnTo>
                <a:lnTo>
                  <a:pt x="79219" y="45523"/>
                </a:lnTo>
                <a:lnTo>
                  <a:pt x="95115" y="38862"/>
                </a:lnTo>
                <a:close/>
              </a:path>
            </a:pathLst>
          </a:custGeom>
          <a:solidFill>
            <a:srgbClr val="FF0000"/>
          </a:solidFill>
        </p:spPr>
        <p:txBody>
          <a:bodyPr wrap="square" lIns="0" tIns="0" rIns="0" bIns="0" rtlCol="0"/>
          <a:lstStyle/>
          <a:p>
            <a:endParaRPr/>
          </a:p>
        </p:txBody>
      </p:sp>
      <p:sp>
        <p:nvSpPr>
          <p:cNvPr id="15" name="object 15"/>
          <p:cNvSpPr/>
          <p:nvPr/>
        </p:nvSpPr>
        <p:spPr>
          <a:xfrm>
            <a:off x="10027919" y="905636"/>
            <a:ext cx="262255" cy="5370830"/>
          </a:xfrm>
          <a:custGeom>
            <a:avLst/>
            <a:gdLst/>
            <a:ahLst/>
            <a:cxnLst/>
            <a:rect l="l" t="t" r="r" b="b"/>
            <a:pathLst>
              <a:path w="262254" h="5370830">
                <a:moveTo>
                  <a:pt x="242950" y="1524"/>
                </a:moveTo>
                <a:lnTo>
                  <a:pt x="38607" y="5369572"/>
                </a:lnTo>
                <a:lnTo>
                  <a:pt x="57911" y="5370309"/>
                </a:lnTo>
                <a:lnTo>
                  <a:pt x="262254" y="2286"/>
                </a:lnTo>
                <a:lnTo>
                  <a:pt x="242950" y="1524"/>
                </a:lnTo>
                <a:close/>
              </a:path>
              <a:path w="262254" h="5370830">
                <a:moveTo>
                  <a:pt x="204470" y="0"/>
                </a:moveTo>
                <a:lnTo>
                  <a:pt x="0" y="5368112"/>
                </a:lnTo>
                <a:lnTo>
                  <a:pt x="19303" y="5368836"/>
                </a:lnTo>
                <a:lnTo>
                  <a:pt x="223647" y="762"/>
                </a:lnTo>
                <a:lnTo>
                  <a:pt x="204470" y="0"/>
                </a:lnTo>
                <a:close/>
              </a:path>
            </a:pathLst>
          </a:custGeom>
          <a:solidFill>
            <a:srgbClr val="FF0000"/>
          </a:solidFill>
        </p:spPr>
        <p:txBody>
          <a:bodyPr wrap="square" lIns="0" tIns="0" rIns="0" bIns="0" rtlCol="0"/>
          <a:lstStyle/>
          <a:p>
            <a:endParaRPr/>
          </a:p>
        </p:txBody>
      </p:sp>
      <p:sp>
        <p:nvSpPr>
          <p:cNvPr id="16" name="object 16"/>
          <p:cNvSpPr/>
          <p:nvPr/>
        </p:nvSpPr>
        <p:spPr>
          <a:xfrm>
            <a:off x="9394063" y="2358644"/>
            <a:ext cx="327025" cy="3919854"/>
          </a:xfrm>
          <a:custGeom>
            <a:avLst/>
            <a:gdLst/>
            <a:ahLst/>
            <a:cxnLst/>
            <a:rect l="l" t="t" r="r" b="b"/>
            <a:pathLst>
              <a:path w="327025" h="3919854">
                <a:moveTo>
                  <a:pt x="19176" y="2666"/>
                </a:moveTo>
                <a:lnTo>
                  <a:pt x="0" y="4063"/>
                </a:lnTo>
                <a:lnTo>
                  <a:pt x="268858" y="3919804"/>
                </a:lnTo>
                <a:lnTo>
                  <a:pt x="288162" y="3918470"/>
                </a:lnTo>
                <a:lnTo>
                  <a:pt x="19176" y="2666"/>
                </a:lnTo>
                <a:close/>
              </a:path>
              <a:path w="327025" h="3919854">
                <a:moveTo>
                  <a:pt x="57657" y="0"/>
                </a:moveTo>
                <a:lnTo>
                  <a:pt x="38480" y="1396"/>
                </a:lnTo>
                <a:lnTo>
                  <a:pt x="307339" y="3917149"/>
                </a:lnTo>
                <a:lnTo>
                  <a:pt x="326643" y="3915829"/>
                </a:lnTo>
                <a:lnTo>
                  <a:pt x="57657" y="0"/>
                </a:lnTo>
                <a:close/>
              </a:path>
            </a:pathLst>
          </a:custGeom>
          <a:solidFill>
            <a:srgbClr val="FF0000"/>
          </a:solidFill>
        </p:spPr>
        <p:txBody>
          <a:bodyPr wrap="square" lIns="0" tIns="0" rIns="0" bIns="0" rtlCol="0"/>
          <a:lstStyle/>
          <a:p>
            <a:endParaRPr/>
          </a:p>
        </p:txBody>
      </p:sp>
      <p:sp>
        <p:nvSpPr>
          <p:cNvPr id="17" name="object 17"/>
          <p:cNvSpPr/>
          <p:nvPr/>
        </p:nvSpPr>
        <p:spPr>
          <a:xfrm>
            <a:off x="9710419" y="2360676"/>
            <a:ext cx="0" cy="1570990"/>
          </a:xfrm>
          <a:custGeom>
            <a:avLst/>
            <a:gdLst/>
            <a:ahLst/>
            <a:cxnLst/>
            <a:rect l="l" t="t" r="r" b="b"/>
            <a:pathLst>
              <a:path h="1570989">
                <a:moveTo>
                  <a:pt x="0" y="0"/>
                </a:moveTo>
                <a:lnTo>
                  <a:pt x="0" y="1570609"/>
                </a:lnTo>
              </a:path>
            </a:pathLst>
          </a:custGeom>
          <a:ln w="19303">
            <a:solidFill>
              <a:srgbClr val="FF0000"/>
            </a:solidFill>
          </a:ln>
        </p:spPr>
        <p:txBody>
          <a:bodyPr wrap="square" lIns="0" tIns="0" rIns="0" bIns="0" rtlCol="0"/>
          <a:lstStyle/>
          <a:p>
            <a:endParaRPr/>
          </a:p>
        </p:txBody>
      </p:sp>
      <p:sp>
        <p:nvSpPr>
          <p:cNvPr id="18" name="object 18"/>
          <p:cNvSpPr/>
          <p:nvPr/>
        </p:nvSpPr>
        <p:spPr>
          <a:xfrm>
            <a:off x="9671811" y="2360676"/>
            <a:ext cx="0" cy="1570990"/>
          </a:xfrm>
          <a:custGeom>
            <a:avLst/>
            <a:gdLst/>
            <a:ahLst/>
            <a:cxnLst/>
            <a:rect l="l" t="t" r="r" b="b"/>
            <a:pathLst>
              <a:path h="1570989">
                <a:moveTo>
                  <a:pt x="0" y="0"/>
                </a:moveTo>
                <a:lnTo>
                  <a:pt x="0" y="1570609"/>
                </a:lnTo>
              </a:path>
            </a:pathLst>
          </a:custGeom>
          <a:ln w="19304">
            <a:solidFill>
              <a:srgbClr val="FF0000"/>
            </a:solidFill>
          </a:ln>
        </p:spPr>
        <p:txBody>
          <a:bodyPr wrap="square" lIns="0" tIns="0" rIns="0" bIns="0" rtlCol="0"/>
          <a:lstStyle/>
          <a:p>
            <a:endParaRPr/>
          </a:p>
        </p:txBody>
      </p:sp>
      <p:sp>
        <p:nvSpPr>
          <p:cNvPr id="19" name="object 19"/>
          <p:cNvSpPr/>
          <p:nvPr/>
        </p:nvSpPr>
        <p:spPr>
          <a:xfrm>
            <a:off x="8757157" y="903350"/>
            <a:ext cx="692150" cy="5375275"/>
          </a:xfrm>
          <a:custGeom>
            <a:avLst/>
            <a:gdLst/>
            <a:ahLst/>
            <a:cxnLst/>
            <a:rect l="l" t="t" r="r" b="b"/>
            <a:pathLst>
              <a:path w="692150" h="5375275">
                <a:moveTo>
                  <a:pt x="19176" y="4572"/>
                </a:moveTo>
                <a:lnTo>
                  <a:pt x="0" y="6858"/>
                </a:lnTo>
                <a:lnTo>
                  <a:pt x="634619" y="5374894"/>
                </a:lnTo>
                <a:lnTo>
                  <a:pt x="653796" y="5372633"/>
                </a:lnTo>
                <a:lnTo>
                  <a:pt x="19176" y="4572"/>
                </a:lnTo>
                <a:close/>
              </a:path>
              <a:path w="692150" h="5375275">
                <a:moveTo>
                  <a:pt x="57403" y="0"/>
                </a:moveTo>
                <a:lnTo>
                  <a:pt x="38226" y="2286"/>
                </a:lnTo>
                <a:lnTo>
                  <a:pt x="672973" y="5370360"/>
                </a:lnTo>
                <a:lnTo>
                  <a:pt x="692150" y="5368099"/>
                </a:lnTo>
                <a:lnTo>
                  <a:pt x="57403" y="0"/>
                </a:lnTo>
                <a:close/>
              </a:path>
            </a:pathLst>
          </a:custGeom>
          <a:solidFill>
            <a:srgbClr val="FF0000"/>
          </a:solidFill>
        </p:spPr>
        <p:txBody>
          <a:bodyPr wrap="square" lIns="0" tIns="0" rIns="0" bIns="0" rtlCol="0"/>
          <a:lstStyle/>
          <a:p>
            <a:endParaRPr/>
          </a:p>
        </p:txBody>
      </p:sp>
      <p:sp>
        <p:nvSpPr>
          <p:cNvPr id="20" name="object 20"/>
          <p:cNvSpPr/>
          <p:nvPr/>
        </p:nvSpPr>
        <p:spPr>
          <a:xfrm>
            <a:off x="8369934" y="903858"/>
            <a:ext cx="606425" cy="5374005"/>
          </a:xfrm>
          <a:custGeom>
            <a:avLst/>
            <a:gdLst/>
            <a:ahLst/>
            <a:cxnLst/>
            <a:rect l="l" t="t" r="r" b="b"/>
            <a:pathLst>
              <a:path w="606425" h="5374005">
                <a:moveTo>
                  <a:pt x="19176" y="3937"/>
                </a:moveTo>
                <a:lnTo>
                  <a:pt x="0" y="5841"/>
                </a:lnTo>
                <a:lnTo>
                  <a:pt x="548640" y="5373928"/>
                </a:lnTo>
                <a:lnTo>
                  <a:pt x="567817" y="5371973"/>
                </a:lnTo>
                <a:lnTo>
                  <a:pt x="19176" y="3937"/>
                </a:lnTo>
                <a:close/>
              </a:path>
              <a:path w="606425" h="5374005">
                <a:moveTo>
                  <a:pt x="57658" y="0"/>
                </a:moveTo>
                <a:lnTo>
                  <a:pt x="38481" y="1904"/>
                </a:lnTo>
                <a:lnTo>
                  <a:pt x="587121" y="5370004"/>
                </a:lnTo>
                <a:lnTo>
                  <a:pt x="606298" y="5368048"/>
                </a:lnTo>
                <a:lnTo>
                  <a:pt x="57658" y="0"/>
                </a:lnTo>
                <a:close/>
              </a:path>
            </a:pathLst>
          </a:custGeom>
          <a:solidFill>
            <a:srgbClr val="FF0000"/>
          </a:solidFill>
        </p:spPr>
        <p:txBody>
          <a:bodyPr wrap="square" lIns="0" tIns="0" rIns="0" bIns="0" rtlCol="0"/>
          <a:lstStyle/>
          <a:p>
            <a:endParaRPr/>
          </a:p>
        </p:txBody>
      </p:sp>
      <p:sp>
        <p:nvSpPr>
          <p:cNvPr id="21" name="object 21"/>
          <p:cNvSpPr/>
          <p:nvPr/>
        </p:nvSpPr>
        <p:spPr>
          <a:xfrm>
            <a:off x="8106156" y="6277355"/>
            <a:ext cx="2797175" cy="0"/>
          </a:xfrm>
          <a:custGeom>
            <a:avLst/>
            <a:gdLst/>
            <a:ahLst/>
            <a:cxnLst/>
            <a:rect l="l" t="t" r="r" b="b"/>
            <a:pathLst>
              <a:path w="2797175">
                <a:moveTo>
                  <a:pt x="0" y="0"/>
                </a:moveTo>
                <a:lnTo>
                  <a:pt x="2797048" y="0"/>
                </a:lnTo>
              </a:path>
            </a:pathLst>
          </a:custGeom>
          <a:ln w="57912">
            <a:solidFill>
              <a:srgbClr val="000000"/>
            </a:solidFill>
          </a:ln>
        </p:spPr>
        <p:txBody>
          <a:bodyPr wrap="square" lIns="0" tIns="0" rIns="0" bIns="0" rtlCol="0"/>
          <a:lstStyle/>
          <a:p>
            <a:endParaRPr/>
          </a:p>
        </p:txBody>
      </p:sp>
      <p:sp>
        <p:nvSpPr>
          <p:cNvPr id="22" name="object 22"/>
          <p:cNvSpPr/>
          <p:nvPr/>
        </p:nvSpPr>
        <p:spPr>
          <a:xfrm>
            <a:off x="8913876" y="2391155"/>
            <a:ext cx="69215" cy="129539"/>
          </a:xfrm>
          <a:custGeom>
            <a:avLst/>
            <a:gdLst/>
            <a:ahLst/>
            <a:cxnLst/>
            <a:rect l="l" t="t" r="r" b="b"/>
            <a:pathLst>
              <a:path w="69215" h="129539">
                <a:moveTo>
                  <a:pt x="0" y="0"/>
                </a:moveTo>
                <a:lnTo>
                  <a:pt x="69088" y="129032"/>
                </a:lnTo>
              </a:path>
            </a:pathLst>
          </a:custGeom>
          <a:ln w="39624">
            <a:solidFill>
              <a:srgbClr val="000000"/>
            </a:solidFill>
          </a:ln>
        </p:spPr>
        <p:txBody>
          <a:bodyPr wrap="square" lIns="0" tIns="0" rIns="0" bIns="0" rtlCol="0"/>
          <a:lstStyle/>
          <a:p>
            <a:endParaRPr/>
          </a:p>
        </p:txBody>
      </p:sp>
      <p:sp>
        <p:nvSpPr>
          <p:cNvPr id="23" name="object 23"/>
          <p:cNvSpPr/>
          <p:nvPr/>
        </p:nvSpPr>
        <p:spPr>
          <a:xfrm>
            <a:off x="7502652" y="614172"/>
            <a:ext cx="4109720" cy="0"/>
          </a:xfrm>
          <a:custGeom>
            <a:avLst/>
            <a:gdLst/>
            <a:ahLst/>
            <a:cxnLst/>
            <a:rect l="l" t="t" r="r" b="b"/>
            <a:pathLst>
              <a:path w="4109720">
                <a:moveTo>
                  <a:pt x="0" y="0"/>
                </a:moveTo>
                <a:lnTo>
                  <a:pt x="4109466" y="0"/>
                </a:lnTo>
              </a:path>
            </a:pathLst>
          </a:custGeom>
          <a:ln w="39624">
            <a:solidFill>
              <a:srgbClr val="000000"/>
            </a:solidFill>
          </a:ln>
        </p:spPr>
        <p:txBody>
          <a:bodyPr wrap="square" lIns="0" tIns="0" rIns="0" bIns="0" rtlCol="0"/>
          <a:lstStyle/>
          <a:p>
            <a:endParaRPr/>
          </a:p>
        </p:txBody>
      </p:sp>
      <p:sp>
        <p:nvSpPr>
          <p:cNvPr id="24" name="object 24"/>
          <p:cNvSpPr/>
          <p:nvPr/>
        </p:nvSpPr>
        <p:spPr>
          <a:xfrm>
            <a:off x="7502652" y="763523"/>
            <a:ext cx="1818005" cy="0"/>
          </a:xfrm>
          <a:custGeom>
            <a:avLst/>
            <a:gdLst/>
            <a:ahLst/>
            <a:cxnLst/>
            <a:rect l="l" t="t" r="r" b="b"/>
            <a:pathLst>
              <a:path w="1818004">
                <a:moveTo>
                  <a:pt x="0" y="0"/>
                </a:moveTo>
                <a:lnTo>
                  <a:pt x="1818004" y="0"/>
                </a:lnTo>
              </a:path>
            </a:pathLst>
          </a:custGeom>
          <a:ln w="39624">
            <a:solidFill>
              <a:srgbClr val="000000"/>
            </a:solidFill>
          </a:ln>
        </p:spPr>
        <p:txBody>
          <a:bodyPr wrap="square" lIns="0" tIns="0" rIns="0" bIns="0" rtlCol="0"/>
          <a:lstStyle/>
          <a:p>
            <a:endParaRPr/>
          </a:p>
        </p:txBody>
      </p:sp>
      <p:sp>
        <p:nvSpPr>
          <p:cNvPr id="25" name="object 25"/>
          <p:cNvSpPr/>
          <p:nvPr/>
        </p:nvSpPr>
        <p:spPr>
          <a:xfrm>
            <a:off x="9761219" y="763523"/>
            <a:ext cx="1850389" cy="0"/>
          </a:xfrm>
          <a:custGeom>
            <a:avLst/>
            <a:gdLst/>
            <a:ahLst/>
            <a:cxnLst/>
            <a:rect l="l" t="t" r="r" b="b"/>
            <a:pathLst>
              <a:path w="1850390">
                <a:moveTo>
                  <a:pt x="0" y="0"/>
                </a:moveTo>
                <a:lnTo>
                  <a:pt x="1850262" y="0"/>
                </a:lnTo>
              </a:path>
            </a:pathLst>
          </a:custGeom>
          <a:ln w="39624">
            <a:solidFill>
              <a:srgbClr val="000000"/>
            </a:solidFill>
          </a:ln>
        </p:spPr>
        <p:txBody>
          <a:bodyPr wrap="square" lIns="0" tIns="0" rIns="0" bIns="0" rtlCol="0"/>
          <a:lstStyle/>
          <a:p>
            <a:endParaRPr/>
          </a:p>
        </p:txBody>
      </p:sp>
      <p:sp>
        <p:nvSpPr>
          <p:cNvPr id="26" name="object 26"/>
          <p:cNvSpPr/>
          <p:nvPr/>
        </p:nvSpPr>
        <p:spPr>
          <a:xfrm>
            <a:off x="9319259" y="2247900"/>
            <a:ext cx="441325" cy="0"/>
          </a:xfrm>
          <a:custGeom>
            <a:avLst/>
            <a:gdLst/>
            <a:ahLst/>
            <a:cxnLst/>
            <a:rect l="l" t="t" r="r" b="b"/>
            <a:pathLst>
              <a:path w="441325">
                <a:moveTo>
                  <a:pt x="0" y="0"/>
                </a:moveTo>
                <a:lnTo>
                  <a:pt x="441071" y="0"/>
                </a:lnTo>
              </a:path>
            </a:pathLst>
          </a:custGeom>
          <a:ln w="39624">
            <a:solidFill>
              <a:srgbClr val="000000"/>
            </a:solidFill>
          </a:ln>
        </p:spPr>
        <p:txBody>
          <a:bodyPr wrap="square" lIns="0" tIns="0" rIns="0" bIns="0" rtlCol="0"/>
          <a:lstStyle/>
          <a:p>
            <a:endParaRPr/>
          </a:p>
        </p:txBody>
      </p:sp>
      <p:sp>
        <p:nvSpPr>
          <p:cNvPr id="27" name="object 27"/>
          <p:cNvSpPr/>
          <p:nvPr/>
        </p:nvSpPr>
        <p:spPr>
          <a:xfrm>
            <a:off x="9319259" y="763523"/>
            <a:ext cx="0" cy="1484630"/>
          </a:xfrm>
          <a:custGeom>
            <a:avLst/>
            <a:gdLst/>
            <a:ahLst/>
            <a:cxnLst/>
            <a:rect l="l" t="t" r="r" b="b"/>
            <a:pathLst>
              <a:path h="1484630">
                <a:moveTo>
                  <a:pt x="0" y="0"/>
                </a:moveTo>
                <a:lnTo>
                  <a:pt x="0" y="1484502"/>
                </a:lnTo>
              </a:path>
            </a:pathLst>
          </a:custGeom>
          <a:ln w="39624">
            <a:solidFill>
              <a:srgbClr val="000000"/>
            </a:solidFill>
          </a:ln>
        </p:spPr>
        <p:txBody>
          <a:bodyPr wrap="square" lIns="0" tIns="0" rIns="0" bIns="0" rtlCol="0"/>
          <a:lstStyle/>
          <a:p>
            <a:endParaRPr/>
          </a:p>
        </p:txBody>
      </p:sp>
      <p:sp>
        <p:nvSpPr>
          <p:cNvPr id="28" name="object 28"/>
          <p:cNvSpPr/>
          <p:nvPr/>
        </p:nvSpPr>
        <p:spPr>
          <a:xfrm>
            <a:off x="9761219" y="763523"/>
            <a:ext cx="0" cy="1484630"/>
          </a:xfrm>
          <a:custGeom>
            <a:avLst/>
            <a:gdLst/>
            <a:ahLst/>
            <a:cxnLst/>
            <a:rect l="l" t="t" r="r" b="b"/>
            <a:pathLst>
              <a:path h="1484630">
                <a:moveTo>
                  <a:pt x="0" y="0"/>
                </a:moveTo>
                <a:lnTo>
                  <a:pt x="0" y="1484502"/>
                </a:lnTo>
              </a:path>
            </a:pathLst>
          </a:custGeom>
          <a:ln w="39624">
            <a:solidFill>
              <a:srgbClr val="000000"/>
            </a:solidFill>
          </a:ln>
        </p:spPr>
        <p:txBody>
          <a:bodyPr wrap="square" lIns="0" tIns="0" rIns="0" bIns="0" rtlCol="0"/>
          <a:lstStyle/>
          <a:p>
            <a:endParaRPr/>
          </a:p>
        </p:txBody>
      </p:sp>
      <p:sp>
        <p:nvSpPr>
          <p:cNvPr id="29" name="object 29"/>
          <p:cNvSpPr/>
          <p:nvPr/>
        </p:nvSpPr>
        <p:spPr>
          <a:xfrm>
            <a:off x="8397240" y="2441448"/>
            <a:ext cx="1978025" cy="0"/>
          </a:xfrm>
          <a:custGeom>
            <a:avLst/>
            <a:gdLst/>
            <a:ahLst/>
            <a:cxnLst/>
            <a:rect l="l" t="t" r="r" b="b"/>
            <a:pathLst>
              <a:path w="1978025">
                <a:moveTo>
                  <a:pt x="0" y="0"/>
                </a:moveTo>
                <a:lnTo>
                  <a:pt x="1977643" y="0"/>
                </a:lnTo>
              </a:path>
            </a:pathLst>
          </a:custGeom>
          <a:ln w="18288">
            <a:solidFill>
              <a:srgbClr val="000000"/>
            </a:solidFill>
          </a:ln>
        </p:spPr>
        <p:txBody>
          <a:bodyPr wrap="square" lIns="0" tIns="0" rIns="0" bIns="0" rtlCol="0"/>
          <a:lstStyle/>
          <a:p>
            <a:endParaRPr/>
          </a:p>
        </p:txBody>
      </p:sp>
      <p:sp>
        <p:nvSpPr>
          <p:cNvPr id="30" name="object 30"/>
          <p:cNvSpPr/>
          <p:nvPr/>
        </p:nvSpPr>
        <p:spPr>
          <a:xfrm>
            <a:off x="8430768" y="3130295"/>
            <a:ext cx="1978025" cy="0"/>
          </a:xfrm>
          <a:custGeom>
            <a:avLst/>
            <a:gdLst/>
            <a:ahLst/>
            <a:cxnLst/>
            <a:rect l="l" t="t" r="r" b="b"/>
            <a:pathLst>
              <a:path w="1978025">
                <a:moveTo>
                  <a:pt x="0" y="0"/>
                </a:moveTo>
                <a:lnTo>
                  <a:pt x="1977643" y="0"/>
                </a:lnTo>
              </a:path>
            </a:pathLst>
          </a:custGeom>
          <a:ln w="18288">
            <a:solidFill>
              <a:srgbClr val="000000"/>
            </a:solidFill>
          </a:ln>
        </p:spPr>
        <p:txBody>
          <a:bodyPr wrap="square" lIns="0" tIns="0" rIns="0" bIns="0" rtlCol="0"/>
          <a:lstStyle/>
          <a:p>
            <a:endParaRPr/>
          </a:p>
        </p:txBody>
      </p:sp>
      <p:sp>
        <p:nvSpPr>
          <p:cNvPr id="31" name="object 31"/>
          <p:cNvSpPr/>
          <p:nvPr/>
        </p:nvSpPr>
        <p:spPr>
          <a:xfrm>
            <a:off x="8397240" y="1950720"/>
            <a:ext cx="1978025" cy="0"/>
          </a:xfrm>
          <a:custGeom>
            <a:avLst/>
            <a:gdLst/>
            <a:ahLst/>
            <a:cxnLst/>
            <a:rect l="l" t="t" r="r" b="b"/>
            <a:pathLst>
              <a:path w="1978025">
                <a:moveTo>
                  <a:pt x="0" y="0"/>
                </a:moveTo>
                <a:lnTo>
                  <a:pt x="1977643" y="0"/>
                </a:lnTo>
              </a:path>
            </a:pathLst>
          </a:custGeom>
          <a:ln w="18288">
            <a:solidFill>
              <a:srgbClr val="000000"/>
            </a:solidFill>
          </a:ln>
        </p:spPr>
        <p:txBody>
          <a:bodyPr wrap="square" lIns="0" tIns="0" rIns="0" bIns="0" rtlCol="0"/>
          <a:lstStyle/>
          <a:p>
            <a:endParaRPr/>
          </a:p>
        </p:txBody>
      </p:sp>
      <p:sp>
        <p:nvSpPr>
          <p:cNvPr id="32" name="object 32"/>
          <p:cNvSpPr/>
          <p:nvPr/>
        </p:nvSpPr>
        <p:spPr>
          <a:xfrm>
            <a:off x="8546592" y="1837944"/>
            <a:ext cx="0" cy="1388110"/>
          </a:xfrm>
          <a:custGeom>
            <a:avLst/>
            <a:gdLst/>
            <a:ahLst/>
            <a:cxnLst/>
            <a:rect l="l" t="t" r="r" b="b"/>
            <a:pathLst>
              <a:path h="1388110">
                <a:moveTo>
                  <a:pt x="0" y="0"/>
                </a:moveTo>
                <a:lnTo>
                  <a:pt x="0" y="1387728"/>
                </a:lnTo>
              </a:path>
            </a:pathLst>
          </a:custGeom>
          <a:ln w="18288">
            <a:solidFill>
              <a:srgbClr val="000000"/>
            </a:solidFill>
          </a:ln>
        </p:spPr>
        <p:txBody>
          <a:bodyPr wrap="square" lIns="0" tIns="0" rIns="0" bIns="0" rtlCol="0"/>
          <a:lstStyle/>
          <a:p>
            <a:endParaRPr/>
          </a:p>
        </p:txBody>
      </p:sp>
      <p:sp>
        <p:nvSpPr>
          <p:cNvPr id="33" name="object 33"/>
          <p:cNvSpPr/>
          <p:nvPr/>
        </p:nvSpPr>
        <p:spPr>
          <a:xfrm>
            <a:off x="9317735" y="2246376"/>
            <a:ext cx="0" cy="452120"/>
          </a:xfrm>
          <a:custGeom>
            <a:avLst/>
            <a:gdLst/>
            <a:ahLst/>
            <a:cxnLst/>
            <a:rect l="l" t="t" r="r" b="b"/>
            <a:pathLst>
              <a:path h="452119">
                <a:moveTo>
                  <a:pt x="0" y="0"/>
                </a:moveTo>
                <a:lnTo>
                  <a:pt x="0" y="451865"/>
                </a:lnTo>
              </a:path>
            </a:pathLst>
          </a:custGeom>
          <a:ln w="18288">
            <a:solidFill>
              <a:srgbClr val="000000"/>
            </a:solidFill>
          </a:ln>
        </p:spPr>
        <p:txBody>
          <a:bodyPr wrap="square" lIns="0" tIns="0" rIns="0" bIns="0" rtlCol="0"/>
          <a:lstStyle/>
          <a:p>
            <a:endParaRPr/>
          </a:p>
        </p:txBody>
      </p:sp>
      <p:sp>
        <p:nvSpPr>
          <p:cNvPr id="34" name="object 34"/>
          <p:cNvSpPr/>
          <p:nvPr/>
        </p:nvSpPr>
        <p:spPr>
          <a:xfrm>
            <a:off x="9759695" y="2246376"/>
            <a:ext cx="0" cy="452120"/>
          </a:xfrm>
          <a:custGeom>
            <a:avLst/>
            <a:gdLst/>
            <a:ahLst/>
            <a:cxnLst/>
            <a:rect l="l" t="t" r="r" b="b"/>
            <a:pathLst>
              <a:path h="452119">
                <a:moveTo>
                  <a:pt x="0" y="0"/>
                </a:moveTo>
                <a:lnTo>
                  <a:pt x="0" y="451865"/>
                </a:lnTo>
              </a:path>
            </a:pathLst>
          </a:custGeom>
          <a:ln w="18288">
            <a:solidFill>
              <a:srgbClr val="000000"/>
            </a:solidFill>
          </a:ln>
        </p:spPr>
        <p:txBody>
          <a:bodyPr wrap="square" lIns="0" tIns="0" rIns="0" bIns="0" rtlCol="0"/>
          <a:lstStyle/>
          <a:p>
            <a:endParaRPr/>
          </a:p>
        </p:txBody>
      </p:sp>
      <p:sp>
        <p:nvSpPr>
          <p:cNvPr id="35" name="object 35"/>
          <p:cNvSpPr/>
          <p:nvPr/>
        </p:nvSpPr>
        <p:spPr>
          <a:xfrm>
            <a:off x="10207752" y="1886711"/>
            <a:ext cx="0" cy="1353820"/>
          </a:xfrm>
          <a:custGeom>
            <a:avLst/>
            <a:gdLst/>
            <a:ahLst/>
            <a:cxnLst/>
            <a:rect l="l" t="t" r="r" b="b"/>
            <a:pathLst>
              <a:path h="1353820">
                <a:moveTo>
                  <a:pt x="0" y="0"/>
                </a:moveTo>
                <a:lnTo>
                  <a:pt x="0" y="1353692"/>
                </a:lnTo>
              </a:path>
            </a:pathLst>
          </a:custGeom>
          <a:ln w="18288">
            <a:solidFill>
              <a:srgbClr val="000000"/>
            </a:solidFill>
          </a:ln>
        </p:spPr>
        <p:txBody>
          <a:bodyPr wrap="square" lIns="0" tIns="0" rIns="0" bIns="0" rtlCol="0"/>
          <a:lstStyle/>
          <a:p>
            <a:endParaRPr/>
          </a:p>
        </p:txBody>
      </p:sp>
      <p:sp>
        <p:nvSpPr>
          <p:cNvPr id="36" name="object 36"/>
          <p:cNvSpPr/>
          <p:nvPr/>
        </p:nvSpPr>
        <p:spPr>
          <a:xfrm>
            <a:off x="9285731" y="2378964"/>
            <a:ext cx="69215" cy="129539"/>
          </a:xfrm>
          <a:custGeom>
            <a:avLst/>
            <a:gdLst/>
            <a:ahLst/>
            <a:cxnLst/>
            <a:rect l="l" t="t" r="r" b="b"/>
            <a:pathLst>
              <a:path w="69215" h="129539">
                <a:moveTo>
                  <a:pt x="0" y="0"/>
                </a:moveTo>
                <a:lnTo>
                  <a:pt x="69088" y="129032"/>
                </a:lnTo>
              </a:path>
            </a:pathLst>
          </a:custGeom>
          <a:ln w="39624">
            <a:solidFill>
              <a:srgbClr val="000000"/>
            </a:solidFill>
          </a:ln>
        </p:spPr>
        <p:txBody>
          <a:bodyPr wrap="square" lIns="0" tIns="0" rIns="0" bIns="0" rtlCol="0"/>
          <a:lstStyle/>
          <a:p>
            <a:endParaRPr/>
          </a:p>
        </p:txBody>
      </p:sp>
      <p:sp>
        <p:nvSpPr>
          <p:cNvPr id="37" name="object 37"/>
          <p:cNvSpPr/>
          <p:nvPr/>
        </p:nvSpPr>
        <p:spPr>
          <a:xfrm>
            <a:off x="8514588" y="2378964"/>
            <a:ext cx="69215" cy="129539"/>
          </a:xfrm>
          <a:custGeom>
            <a:avLst/>
            <a:gdLst/>
            <a:ahLst/>
            <a:cxnLst/>
            <a:rect l="l" t="t" r="r" b="b"/>
            <a:pathLst>
              <a:path w="69215" h="129539">
                <a:moveTo>
                  <a:pt x="0" y="0"/>
                </a:moveTo>
                <a:lnTo>
                  <a:pt x="69087" y="129032"/>
                </a:lnTo>
              </a:path>
            </a:pathLst>
          </a:custGeom>
          <a:ln w="39624">
            <a:solidFill>
              <a:srgbClr val="000000"/>
            </a:solidFill>
          </a:ln>
        </p:spPr>
        <p:txBody>
          <a:bodyPr wrap="square" lIns="0" tIns="0" rIns="0" bIns="0" rtlCol="0"/>
          <a:lstStyle/>
          <a:p>
            <a:endParaRPr/>
          </a:p>
        </p:txBody>
      </p:sp>
      <p:sp>
        <p:nvSpPr>
          <p:cNvPr id="38" name="object 38"/>
          <p:cNvSpPr/>
          <p:nvPr/>
        </p:nvSpPr>
        <p:spPr>
          <a:xfrm>
            <a:off x="8493252" y="3070860"/>
            <a:ext cx="69215" cy="129539"/>
          </a:xfrm>
          <a:custGeom>
            <a:avLst/>
            <a:gdLst/>
            <a:ahLst/>
            <a:cxnLst/>
            <a:rect l="l" t="t" r="r" b="b"/>
            <a:pathLst>
              <a:path w="69215" h="129539">
                <a:moveTo>
                  <a:pt x="0" y="0"/>
                </a:moveTo>
                <a:lnTo>
                  <a:pt x="69088" y="129031"/>
                </a:lnTo>
              </a:path>
            </a:pathLst>
          </a:custGeom>
          <a:ln w="39624">
            <a:solidFill>
              <a:srgbClr val="000000"/>
            </a:solidFill>
          </a:ln>
        </p:spPr>
        <p:txBody>
          <a:bodyPr wrap="square" lIns="0" tIns="0" rIns="0" bIns="0" rtlCol="0"/>
          <a:lstStyle/>
          <a:p>
            <a:endParaRPr/>
          </a:p>
        </p:txBody>
      </p:sp>
      <p:sp>
        <p:nvSpPr>
          <p:cNvPr id="39" name="object 39"/>
          <p:cNvSpPr/>
          <p:nvPr/>
        </p:nvSpPr>
        <p:spPr>
          <a:xfrm>
            <a:off x="10194035" y="3070860"/>
            <a:ext cx="69215" cy="129539"/>
          </a:xfrm>
          <a:custGeom>
            <a:avLst/>
            <a:gdLst/>
            <a:ahLst/>
            <a:cxnLst/>
            <a:rect l="l" t="t" r="r" b="b"/>
            <a:pathLst>
              <a:path w="69215" h="129539">
                <a:moveTo>
                  <a:pt x="0" y="0"/>
                </a:moveTo>
                <a:lnTo>
                  <a:pt x="69088" y="129031"/>
                </a:lnTo>
              </a:path>
            </a:pathLst>
          </a:custGeom>
          <a:ln w="39624">
            <a:solidFill>
              <a:srgbClr val="000000"/>
            </a:solidFill>
          </a:ln>
        </p:spPr>
        <p:txBody>
          <a:bodyPr wrap="square" lIns="0" tIns="0" rIns="0" bIns="0" rtlCol="0"/>
          <a:lstStyle/>
          <a:p>
            <a:endParaRPr/>
          </a:p>
        </p:txBody>
      </p:sp>
      <p:sp>
        <p:nvSpPr>
          <p:cNvPr id="40" name="object 40"/>
          <p:cNvSpPr/>
          <p:nvPr/>
        </p:nvSpPr>
        <p:spPr>
          <a:xfrm>
            <a:off x="10157459" y="1872995"/>
            <a:ext cx="69215" cy="129539"/>
          </a:xfrm>
          <a:custGeom>
            <a:avLst/>
            <a:gdLst/>
            <a:ahLst/>
            <a:cxnLst/>
            <a:rect l="l" t="t" r="r" b="b"/>
            <a:pathLst>
              <a:path w="69215" h="129539">
                <a:moveTo>
                  <a:pt x="0" y="0"/>
                </a:moveTo>
                <a:lnTo>
                  <a:pt x="69088" y="129031"/>
                </a:lnTo>
              </a:path>
            </a:pathLst>
          </a:custGeom>
          <a:ln w="39624">
            <a:solidFill>
              <a:srgbClr val="000000"/>
            </a:solidFill>
          </a:ln>
        </p:spPr>
        <p:txBody>
          <a:bodyPr wrap="square" lIns="0" tIns="0" rIns="0" bIns="0" rtlCol="0"/>
          <a:lstStyle/>
          <a:p>
            <a:endParaRPr/>
          </a:p>
        </p:txBody>
      </p:sp>
      <p:sp>
        <p:nvSpPr>
          <p:cNvPr id="41" name="object 41"/>
          <p:cNvSpPr/>
          <p:nvPr/>
        </p:nvSpPr>
        <p:spPr>
          <a:xfrm>
            <a:off x="8514588" y="1872995"/>
            <a:ext cx="69215" cy="129539"/>
          </a:xfrm>
          <a:custGeom>
            <a:avLst/>
            <a:gdLst/>
            <a:ahLst/>
            <a:cxnLst/>
            <a:rect l="l" t="t" r="r" b="b"/>
            <a:pathLst>
              <a:path w="69215" h="129539">
                <a:moveTo>
                  <a:pt x="0" y="0"/>
                </a:moveTo>
                <a:lnTo>
                  <a:pt x="69087" y="129031"/>
                </a:lnTo>
              </a:path>
            </a:pathLst>
          </a:custGeom>
          <a:ln w="39623">
            <a:solidFill>
              <a:srgbClr val="000000"/>
            </a:solidFill>
          </a:ln>
        </p:spPr>
        <p:txBody>
          <a:bodyPr wrap="square" lIns="0" tIns="0" rIns="0" bIns="0" rtlCol="0"/>
          <a:lstStyle/>
          <a:p>
            <a:endParaRPr/>
          </a:p>
        </p:txBody>
      </p:sp>
      <p:sp>
        <p:nvSpPr>
          <p:cNvPr id="42" name="object 42"/>
          <p:cNvSpPr/>
          <p:nvPr/>
        </p:nvSpPr>
        <p:spPr>
          <a:xfrm>
            <a:off x="9285731" y="1872995"/>
            <a:ext cx="69215" cy="129539"/>
          </a:xfrm>
          <a:custGeom>
            <a:avLst/>
            <a:gdLst/>
            <a:ahLst/>
            <a:cxnLst/>
            <a:rect l="l" t="t" r="r" b="b"/>
            <a:pathLst>
              <a:path w="69215" h="129539">
                <a:moveTo>
                  <a:pt x="0" y="0"/>
                </a:moveTo>
                <a:lnTo>
                  <a:pt x="69088" y="129031"/>
                </a:lnTo>
              </a:path>
            </a:pathLst>
          </a:custGeom>
          <a:ln w="39624">
            <a:solidFill>
              <a:srgbClr val="000000"/>
            </a:solidFill>
          </a:ln>
        </p:spPr>
        <p:txBody>
          <a:bodyPr wrap="square" lIns="0" tIns="0" rIns="0" bIns="0" rtlCol="0"/>
          <a:lstStyle/>
          <a:p>
            <a:endParaRPr/>
          </a:p>
        </p:txBody>
      </p:sp>
      <p:sp>
        <p:nvSpPr>
          <p:cNvPr id="43" name="object 43"/>
          <p:cNvSpPr/>
          <p:nvPr/>
        </p:nvSpPr>
        <p:spPr>
          <a:xfrm>
            <a:off x="9724643" y="1872995"/>
            <a:ext cx="69215" cy="129539"/>
          </a:xfrm>
          <a:custGeom>
            <a:avLst/>
            <a:gdLst/>
            <a:ahLst/>
            <a:cxnLst/>
            <a:rect l="l" t="t" r="r" b="b"/>
            <a:pathLst>
              <a:path w="69215" h="129539">
                <a:moveTo>
                  <a:pt x="0" y="0"/>
                </a:moveTo>
                <a:lnTo>
                  <a:pt x="69087" y="129031"/>
                </a:lnTo>
              </a:path>
            </a:pathLst>
          </a:custGeom>
          <a:ln w="39623">
            <a:solidFill>
              <a:srgbClr val="000000"/>
            </a:solidFill>
          </a:ln>
        </p:spPr>
        <p:txBody>
          <a:bodyPr wrap="square" lIns="0" tIns="0" rIns="0" bIns="0" rtlCol="0"/>
          <a:lstStyle/>
          <a:p>
            <a:endParaRPr/>
          </a:p>
        </p:txBody>
      </p:sp>
      <p:sp>
        <p:nvSpPr>
          <p:cNvPr id="44" name="object 44"/>
          <p:cNvSpPr/>
          <p:nvPr/>
        </p:nvSpPr>
        <p:spPr>
          <a:xfrm>
            <a:off x="9736835" y="2378964"/>
            <a:ext cx="69215" cy="129539"/>
          </a:xfrm>
          <a:custGeom>
            <a:avLst/>
            <a:gdLst/>
            <a:ahLst/>
            <a:cxnLst/>
            <a:rect l="l" t="t" r="r" b="b"/>
            <a:pathLst>
              <a:path w="69215" h="129539">
                <a:moveTo>
                  <a:pt x="0" y="0"/>
                </a:moveTo>
                <a:lnTo>
                  <a:pt x="69088" y="129032"/>
                </a:lnTo>
              </a:path>
            </a:pathLst>
          </a:custGeom>
          <a:ln w="39624">
            <a:solidFill>
              <a:srgbClr val="000000"/>
            </a:solidFill>
          </a:ln>
        </p:spPr>
        <p:txBody>
          <a:bodyPr wrap="square" lIns="0" tIns="0" rIns="0" bIns="0" rtlCol="0"/>
          <a:lstStyle/>
          <a:p>
            <a:endParaRPr/>
          </a:p>
        </p:txBody>
      </p:sp>
      <p:sp>
        <p:nvSpPr>
          <p:cNvPr id="45" name="object 45"/>
          <p:cNvSpPr/>
          <p:nvPr/>
        </p:nvSpPr>
        <p:spPr>
          <a:xfrm>
            <a:off x="10157459" y="2378964"/>
            <a:ext cx="69215" cy="129539"/>
          </a:xfrm>
          <a:custGeom>
            <a:avLst/>
            <a:gdLst/>
            <a:ahLst/>
            <a:cxnLst/>
            <a:rect l="l" t="t" r="r" b="b"/>
            <a:pathLst>
              <a:path w="69215" h="129539">
                <a:moveTo>
                  <a:pt x="0" y="0"/>
                </a:moveTo>
                <a:lnTo>
                  <a:pt x="69088" y="129032"/>
                </a:lnTo>
              </a:path>
            </a:pathLst>
          </a:custGeom>
          <a:ln w="39624">
            <a:solidFill>
              <a:srgbClr val="000000"/>
            </a:solidFill>
          </a:ln>
        </p:spPr>
        <p:txBody>
          <a:bodyPr wrap="square" lIns="0" tIns="0" rIns="0" bIns="0" rtlCol="0"/>
          <a:lstStyle/>
          <a:p>
            <a:endParaRPr/>
          </a:p>
        </p:txBody>
      </p:sp>
      <p:sp>
        <p:nvSpPr>
          <p:cNvPr id="46" name="object 46"/>
          <p:cNvSpPr/>
          <p:nvPr/>
        </p:nvSpPr>
        <p:spPr>
          <a:xfrm>
            <a:off x="9657588" y="2378964"/>
            <a:ext cx="69215" cy="129539"/>
          </a:xfrm>
          <a:custGeom>
            <a:avLst/>
            <a:gdLst/>
            <a:ahLst/>
            <a:cxnLst/>
            <a:rect l="l" t="t" r="r" b="b"/>
            <a:pathLst>
              <a:path w="69215" h="129539">
                <a:moveTo>
                  <a:pt x="0" y="0"/>
                </a:moveTo>
                <a:lnTo>
                  <a:pt x="69087" y="129032"/>
                </a:lnTo>
              </a:path>
            </a:pathLst>
          </a:custGeom>
          <a:ln w="39624">
            <a:solidFill>
              <a:srgbClr val="000000"/>
            </a:solidFill>
          </a:ln>
        </p:spPr>
        <p:txBody>
          <a:bodyPr wrap="square" lIns="0" tIns="0" rIns="0" bIns="0" rtlCol="0"/>
          <a:lstStyle/>
          <a:p>
            <a:endParaRPr/>
          </a:p>
        </p:txBody>
      </p:sp>
      <p:sp>
        <p:nvSpPr>
          <p:cNvPr id="47" name="object 47"/>
          <p:cNvSpPr/>
          <p:nvPr/>
        </p:nvSpPr>
        <p:spPr>
          <a:xfrm>
            <a:off x="9389364" y="2378964"/>
            <a:ext cx="69215" cy="129539"/>
          </a:xfrm>
          <a:custGeom>
            <a:avLst/>
            <a:gdLst/>
            <a:ahLst/>
            <a:cxnLst/>
            <a:rect l="l" t="t" r="r" b="b"/>
            <a:pathLst>
              <a:path w="69215" h="129539">
                <a:moveTo>
                  <a:pt x="0" y="0"/>
                </a:moveTo>
                <a:lnTo>
                  <a:pt x="69087" y="129032"/>
                </a:lnTo>
              </a:path>
            </a:pathLst>
          </a:custGeom>
          <a:ln w="39624">
            <a:solidFill>
              <a:srgbClr val="000000"/>
            </a:solidFill>
          </a:ln>
        </p:spPr>
        <p:txBody>
          <a:bodyPr wrap="square" lIns="0" tIns="0" rIns="0" bIns="0" rtlCol="0"/>
          <a:lstStyle/>
          <a:p>
            <a:endParaRPr/>
          </a:p>
        </p:txBody>
      </p:sp>
      <p:sp>
        <p:nvSpPr>
          <p:cNvPr id="48" name="object 48"/>
          <p:cNvSpPr txBox="1"/>
          <p:nvPr/>
        </p:nvSpPr>
        <p:spPr>
          <a:xfrm>
            <a:off x="8662161" y="1666697"/>
            <a:ext cx="446405" cy="329565"/>
          </a:xfrm>
          <a:prstGeom prst="rect">
            <a:avLst/>
          </a:prstGeom>
        </p:spPr>
        <p:txBody>
          <a:bodyPr vert="horz" wrap="square" lIns="0" tIns="12065" rIns="0" bIns="0" rtlCol="0">
            <a:spAutoFit/>
          </a:bodyPr>
          <a:lstStyle/>
          <a:p>
            <a:pPr marL="12700">
              <a:lnSpc>
                <a:spcPct val="100000"/>
              </a:lnSpc>
              <a:spcBef>
                <a:spcPts val="95"/>
              </a:spcBef>
            </a:pPr>
            <a:r>
              <a:rPr sz="2000" spc="-10" dirty="0">
                <a:latin typeface="Arial"/>
                <a:cs typeface="Arial"/>
              </a:rPr>
              <a:t>730</a:t>
            </a:r>
            <a:endParaRPr sz="2000">
              <a:latin typeface="Arial"/>
              <a:cs typeface="Arial"/>
            </a:endParaRPr>
          </a:p>
        </p:txBody>
      </p:sp>
      <p:sp>
        <p:nvSpPr>
          <p:cNvPr id="49" name="object 49"/>
          <p:cNvSpPr txBox="1"/>
          <p:nvPr/>
        </p:nvSpPr>
        <p:spPr>
          <a:xfrm>
            <a:off x="9313291" y="1643887"/>
            <a:ext cx="1000125" cy="329565"/>
          </a:xfrm>
          <a:prstGeom prst="rect">
            <a:avLst/>
          </a:prstGeom>
        </p:spPr>
        <p:txBody>
          <a:bodyPr vert="horz" wrap="square" lIns="0" tIns="11430" rIns="0" bIns="0" rtlCol="0">
            <a:spAutoFit/>
          </a:bodyPr>
          <a:lstStyle/>
          <a:p>
            <a:pPr marL="12700">
              <a:lnSpc>
                <a:spcPct val="100000"/>
              </a:lnSpc>
              <a:spcBef>
                <a:spcPts val="90"/>
              </a:spcBef>
              <a:tabLst>
                <a:tab pos="566420" algn="l"/>
              </a:tabLst>
            </a:pPr>
            <a:r>
              <a:rPr sz="2000" spc="-10" dirty="0">
                <a:latin typeface="Arial"/>
                <a:cs typeface="Arial"/>
              </a:rPr>
              <a:t>40</a:t>
            </a:r>
            <a:r>
              <a:rPr sz="2000" spc="-5" dirty="0">
                <a:latin typeface="Arial"/>
                <a:cs typeface="Arial"/>
              </a:rPr>
              <a:t>0</a:t>
            </a:r>
            <a:r>
              <a:rPr sz="2000" dirty="0">
                <a:latin typeface="Arial"/>
                <a:cs typeface="Arial"/>
              </a:rPr>
              <a:t>	</a:t>
            </a:r>
            <a:r>
              <a:rPr sz="2000" spc="-10" dirty="0">
                <a:latin typeface="Arial"/>
                <a:cs typeface="Arial"/>
              </a:rPr>
              <a:t>470</a:t>
            </a:r>
            <a:endParaRPr sz="2000">
              <a:latin typeface="Arial"/>
              <a:cs typeface="Arial"/>
            </a:endParaRPr>
          </a:p>
        </p:txBody>
      </p:sp>
      <p:sp>
        <p:nvSpPr>
          <p:cNvPr id="50" name="object 50"/>
          <p:cNvSpPr txBox="1"/>
          <p:nvPr/>
        </p:nvSpPr>
        <p:spPr>
          <a:xfrm>
            <a:off x="8479028" y="2096211"/>
            <a:ext cx="902969" cy="329565"/>
          </a:xfrm>
          <a:prstGeom prst="rect">
            <a:avLst/>
          </a:prstGeom>
        </p:spPr>
        <p:txBody>
          <a:bodyPr vert="horz" wrap="square" lIns="0" tIns="12065" rIns="0" bIns="0" rtlCol="0">
            <a:spAutoFit/>
          </a:bodyPr>
          <a:lstStyle/>
          <a:p>
            <a:pPr marL="12700">
              <a:lnSpc>
                <a:spcPct val="100000"/>
              </a:lnSpc>
              <a:spcBef>
                <a:spcPts val="95"/>
              </a:spcBef>
            </a:pPr>
            <a:r>
              <a:rPr sz="3000" spc="-15" baseline="-8333" dirty="0">
                <a:latin typeface="Arial"/>
                <a:cs typeface="Arial"/>
              </a:rPr>
              <a:t>420</a:t>
            </a:r>
            <a:r>
              <a:rPr sz="3000" spc="-525" baseline="-8333" dirty="0">
                <a:latin typeface="Arial"/>
                <a:cs typeface="Arial"/>
              </a:rPr>
              <a:t> </a:t>
            </a:r>
            <a:r>
              <a:rPr sz="2000" spc="-10" dirty="0">
                <a:latin typeface="Arial"/>
                <a:cs typeface="Arial"/>
              </a:rPr>
              <a:t>310</a:t>
            </a:r>
            <a:endParaRPr sz="2000">
              <a:latin typeface="Arial"/>
              <a:cs typeface="Arial"/>
            </a:endParaRPr>
          </a:p>
        </p:txBody>
      </p:sp>
      <p:sp>
        <p:nvSpPr>
          <p:cNvPr id="51" name="object 51"/>
          <p:cNvSpPr txBox="1"/>
          <p:nvPr/>
        </p:nvSpPr>
        <p:spPr>
          <a:xfrm>
            <a:off x="9644125" y="2524455"/>
            <a:ext cx="554990" cy="329565"/>
          </a:xfrm>
          <a:prstGeom prst="rect">
            <a:avLst/>
          </a:prstGeom>
        </p:spPr>
        <p:txBody>
          <a:bodyPr vert="horz" wrap="square" lIns="0" tIns="12065" rIns="0" bIns="0" rtlCol="0">
            <a:spAutoFit/>
          </a:bodyPr>
          <a:lstStyle/>
          <a:p>
            <a:pPr>
              <a:lnSpc>
                <a:spcPct val="100000"/>
              </a:lnSpc>
              <a:spcBef>
                <a:spcPts val="95"/>
              </a:spcBef>
            </a:pPr>
            <a:r>
              <a:rPr sz="2000" spc="-10" dirty="0">
                <a:latin typeface="Arial"/>
                <a:cs typeface="Arial"/>
              </a:rPr>
              <a:t>70</a:t>
            </a:r>
            <a:endParaRPr sz="2000">
              <a:latin typeface="Arial"/>
              <a:cs typeface="Arial"/>
            </a:endParaRPr>
          </a:p>
        </p:txBody>
      </p:sp>
      <p:sp>
        <p:nvSpPr>
          <p:cNvPr id="52" name="object 52"/>
          <p:cNvSpPr txBox="1"/>
          <p:nvPr/>
        </p:nvSpPr>
        <p:spPr>
          <a:xfrm>
            <a:off x="8866123" y="3166999"/>
            <a:ext cx="1050290" cy="329565"/>
          </a:xfrm>
          <a:prstGeom prst="rect">
            <a:avLst/>
          </a:prstGeom>
        </p:spPr>
        <p:txBody>
          <a:bodyPr vert="horz" wrap="square" lIns="0" tIns="11430" rIns="0" bIns="0" rtlCol="0">
            <a:spAutoFit/>
          </a:bodyPr>
          <a:lstStyle/>
          <a:p>
            <a:pPr marL="12700">
              <a:lnSpc>
                <a:spcPct val="100000"/>
              </a:lnSpc>
              <a:spcBef>
                <a:spcPts val="90"/>
              </a:spcBef>
            </a:pPr>
            <a:r>
              <a:rPr sz="2000" b="1" spc="5" dirty="0">
                <a:latin typeface="黑体"/>
                <a:cs typeface="黑体"/>
              </a:rPr>
              <a:t>实</a:t>
            </a:r>
            <a:r>
              <a:rPr sz="2000" b="1" dirty="0">
                <a:latin typeface="黑体"/>
                <a:cs typeface="黑体"/>
              </a:rPr>
              <a:t>际</a:t>
            </a:r>
            <a:r>
              <a:rPr sz="2000" b="1" spc="-5" dirty="0">
                <a:latin typeface="黑体"/>
                <a:cs typeface="黑体"/>
              </a:rPr>
              <a:t>1600</a:t>
            </a:r>
            <a:endParaRPr sz="2000">
              <a:latin typeface="黑体"/>
              <a:cs typeface="黑体"/>
            </a:endParaRPr>
          </a:p>
        </p:txBody>
      </p:sp>
      <p:sp>
        <p:nvSpPr>
          <p:cNvPr id="53" name="object 53"/>
          <p:cNvSpPr txBox="1"/>
          <p:nvPr/>
        </p:nvSpPr>
        <p:spPr>
          <a:xfrm>
            <a:off x="9741407" y="2133041"/>
            <a:ext cx="457200" cy="329565"/>
          </a:xfrm>
          <a:prstGeom prst="rect">
            <a:avLst/>
          </a:prstGeom>
        </p:spPr>
        <p:txBody>
          <a:bodyPr vert="horz" wrap="square" lIns="0" tIns="12065" rIns="0" bIns="0" rtlCol="0">
            <a:spAutoFit/>
          </a:bodyPr>
          <a:lstStyle/>
          <a:p>
            <a:pPr marL="41910">
              <a:lnSpc>
                <a:spcPct val="100000"/>
              </a:lnSpc>
              <a:spcBef>
                <a:spcPts val="95"/>
              </a:spcBef>
            </a:pPr>
            <a:r>
              <a:rPr sz="2000" spc="-10" dirty="0">
                <a:latin typeface="Arial"/>
                <a:cs typeface="Arial"/>
              </a:rPr>
              <a:t>90</a:t>
            </a:r>
            <a:endParaRPr sz="2000">
              <a:latin typeface="Arial"/>
              <a:cs typeface="Arial"/>
            </a:endParaRPr>
          </a:p>
        </p:txBody>
      </p:sp>
      <p:sp>
        <p:nvSpPr>
          <p:cNvPr id="54" name="object 54"/>
          <p:cNvSpPr txBox="1"/>
          <p:nvPr/>
        </p:nvSpPr>
        <p:spPr>
          <a:xfrm>
            <a:off x="9001125" y="2591765"/>
            <a:ext cx="655955" cy="329565"/>
          </a:xfrm>
          <a:prstGeom prst="rect">
            <a:avLst/>
          </a:prstGeom>
        </p:spPr>
        <p:txBody>
          <a:bodyPr vert="horz" wrap="square" lIns="0" tIns="12065" rIns="0" bIns="0" rtlCol="0">
            <a:spAutoFit/>
          </a:bodyPr>
          <a:lstStyle/>
          <a:p>
            <a:pPr marL="12700">
              <a:lnSpc>
                <a:spcPct val="100000"/>
              </a:lnSpc>
              <a:spcBef>
                <a:spcPts val="95"/>
              </a:spcBef>
            </a:pPr>
            <a:r>
              <a:rPr sz="2000" spc="-10" dirty="0">
                <a:latin typeface="Arial"/>
                <a:cs typeface="Arial"/>
              </a:rPr>
              <a:t>140</a:t>
            </a:r>
            <a:r>
              <a:rPr sz="2000" spc="-95" dirty="0">
                <a:latin typeface="Arial"/>
                <a:cs typeface="Arial"/>
              </a:rPr>
              <a:t> </a:t>
            </a:r>
            <a:r>
              <a:rPr sz="3000" spc="-15" baseline="15277" dirty="0">
                <a:latin typeface="Arial"/>
                <a:cs typeface="Arial"/>
              </a:rPr>
              <a:t>1</a:t>
            </a:r>
            <a:endParaRPr sz="3000" baseline="15277">
              <a:latin typeface="Arial"/>
              <a:cs typeface="Arial"/>
            </a:endParaRPr>
          </a:p>
        </p:txBody>
      </p:sp>
      <p:sp>
        <p:nvSpPr>
          <p:cNvPr id="55" name="object 55"/>
          <p:cNvSpPr/>
          <p:nvPr/>
        </p:nvSpPr>
        <p:spPr>
          <a:xfrm>
            <a:off x="10988040" y="6275832"/>
            <a:ext cx="620395" cy="0"/>
          </a:xfrm>
          <a:custGeom>
            <a:avLst/>
            <a:gdLst/>
            <a:ahLst/>
            <a:cxnLst/>
            <a:rect l="l" t="t" r="r" b="b"/>
            <a:pathLst>
              <a:path w="620395">
                <a:moveTo>
                  <a:pt x="0" y="0"/>
                </a:moveTo>
                <a:lnTo>
                  <a:pt x="620394" y="0"/>
                </a:lnTo>
              </a:path>
            </a:pathLst>
          </a:custGeom>
          <a:ln w="18288">
            <a:solidFill>
              <a:srgbClr val="000000"/>
            </a:solidFill>
          </a:ln>
        </p:spPr>
        <p:txBody>
          <a:bodyPr wrap="square" lIns="0" tIns="0" rIns="0" bIns="0" rtlCol="0"/>
          <a:lstStyle/>
          <a:p>
            <a:endParaRPr/>
          </a:p>
        </p:txBody>
      </p:sp>
      <p:sp>
        <p:nvSpPr>
          <p:cNvPr id="56" name="object 56"/>
          <p:cNvSpPr/>
          <p:nvPr/>
        </p:nvSpPr>
        <p:spPr>
          <a:xfrm>
            <a:off x="11375135" y="454151"/>
            <a:ext cx="0" cy="5949315"/>
          </a:xfrm>
          <a:custGeom>
            <a:avLst/>
            <a:gdLst/>
            <a:ahLst/>
            <a:cxnLst/>
            <a:rect l="l" t="t" r="r" b="b"/>
            <a:pathLst>
              <a:path h="5949315">
                <a:moveTo>
                  <a:pt x="0" y="0"/>
                </a:moveTo>
                <a:lnTo>
                  <a:pt x="0" y="5948984"/>
                </a:lnTo>
              </a:path>
            </a:pathLst>
          </a:custGeom>
          <a:ln w="18288">
            <a:solidFill>
              <a:srgbClr val="000000"/>
            </a:solidFill>
          </a:ln>
        </p:spPr>
        <p:txBody>
          <a:bodyPr wrap="square" lIns="0" tIns="0" rIns="0" bIns="0" rtlCol="0"/>
          <a:lstStyle/>
          <a:p>
            <a:endParaRPr/>
          </a:p>
        </p:txBody>
      </p:sp>
      <p:sp>
        <p:nvSpPr>
          <p:cNvPr id="57" name="object 57"/>
          <p:cNvSpPr/>
          <p:nvPr/>
        </p:nvSpPr>
        <p:spPr>
          <a:xfrm>
            <a:off x="11279123" y="556259"/>
            <a:ext cx="197485" cy="113030"/>
          </a:xfrm>
          <a:custGeom>
            <a:avLst/>
            <a:gdLst/>
            <a:ahLst/>
            <a:cxnLst/>
            <a:rect l="l" t="t" r="r" b="b"/>
            <a:pathLst>
              <a:path w="197484" h="113029">
                <a:moveTo>
                  <a:pt x="0" y="0"/>
                </a:moveTo>
                <a:lnTo>
                  <a:pt x="197230" y="112902"/>
                </a:lnTo>
              </a:path>
            </a:pathLst>
          </a:custGeom>
          <a:ln w="39624">
            <a:solidFill>
              <a:srgbClr val="000000"/>
            </a:solidFill>
          </a:ln>
        </p:spPr>
        <p:txBody>
          <a:bodyPr wrap="square" lIns="0" tIns="0" rIns="0" bIns="0" rtlCol="0"/>
          <a:lstStyle/>
          <a:p>
            <a:endParaRPr/>
          </a:p>
        </p:txBody>
      </p:sp>
      <p:sp>
        <p:nvSpPr>
          <p:cNvPr id="58" name="object 58"/>
          <p:cNvSpPr/>
          <p:nvPr/>
        </p:nvSpPr>
        <p:spPr>
          <a:xfrm>
            <a:off x="11266931" y="6219444"/>
            <a:ext cx="197485" cy="113030"/>
          </a:xfrm>
          <a:custGeom>
            <a:avLst/>
            <a:gdLst/>
            <a:ahLst/>
            <a:cxnLst/>
            <a:rect l="l" t="t" r="r" b="b"/>
            <a:pathLst>
              <a:path w="197484" h="113029">
                <a:moveTo>
                  <a:pt x="0" y="0"/>
                </a:moveTo>
                <a:lnTo>
                  <a:pt x="197231" y="112953"/>
                </a:lnTo>
              </a:path>
            </a:pathLst>
          </a:custGeom>
          <a:ln w="39623">
            <a:solidFill>
              <a:srgbClr val="000000"/>
            </a:solidFill>
          </a:ln>
        </p:spPr>
        <p:txBody>
          <a:bodyPr wrap="square" lIns="0" tIns="0" rIns="0" bIns="0" rtlCol="0"/>
          <a:lstStyle/>
          <a:p>
            <a:endParaRPr/>
          </a:p>
        </p:txBody>
      </p:sp>
      <p:sp>
        <p:nvSpPr>
          <p:cNvPr id="59" name="object 59"/>
          <p:cNvSpPr txBox="1"/>
          <p:nvPr/>
        </p:nvSpPr>
        <p:spPr>
          <a:xfrm>
            <a:off x="11018227" y="3178808"/>
            <a:ext cx="308610" cy="726440"/>
          </a:xfrm>
          <a:prstGeom prst="rect">
            <a:avLst/>
          </a:prstGeom>
        </p:spPr>
        <p:txBody>
          <a:bodyPr vert="vert270" wrap="square" lIns="0" tIns="0" rIns="0" bIns="0" rtlCol="0">
            <a:spAutoFit/>
          </a:bodyPr>
          <a:lstStyle/>
          <a:p>
            <a:pPr marL="12700">
              <a:lnSpc>
                <a:spcPts val="2305"/>
              </a:lnSpc>
            </a:pPr>
            <a:r>
              <a:rPr sz="2000" spc="-5" dirty="0">
                <a:latin typeface="Arial"/>
                <a:cs typeface="Arial"/>
              </a:rPr>
              <a:t>27500</a:t>
            </a:r>
            <a:endParaRPr sz="2000">
              <a:latin typeface="Arial"/>
              <a:cs typeface="Arial"/>
            </a:endParaRPr>
          </a:p>
        </p:txBody>
      </p:sp>
      <p:sp>
        <p:nvSpPr>
          <p:cNvPr id="60" name="object 60"/>
          <p:cNvSpPr/>
          <p:nvPr/>
        </p:nvSpPr>
        <p:spPr>
          <a:xfrm>
            <a:off x="8277859" y="4453890"/>
            <a:ext cx="1251585" cy="587375"/>
          </a:xfrm>
          <a:custGeom>
            <a:avLst/>
            <a:gdLst/>
            <a:ahLst/>
            <a:cxnLst/>
            <a:rect l="l" t="t" r="r" b="b"/>
            <a:pathLst>
              <a:path w="1251584" h="587375">
                <a:moveTo>
                  <a:pt x="0" y="587121"/>
                </a:moveTo>
                <a:lnTo>
                  <a:pt x="1251458" y="0"/>
                </a:lnTo>
              </a:path>
            </a:pathLst>
          </a:custGeom>
          <a:ln w="51816">
            <a:solidFill>
              <a:srgbClr val="000000"/>
            </a:solidFill>
          </a:ln>
        </p:spPr>
        <p:txBody>
          <a:bodyPr wrap="square" lIns="0" tIns="0" rIns="0" bIns="0" rtlCol="0"/>
          <a:lstStyle/>
          <a:p>
            <a:endParaRPr/>
          </a:p>
        </p:txBody>
      </p:sp>
      <p:sp>
        <p:nvSpPr>
          <p:cNvPr id="61" name="object 61"/>
          <p:cNvSpPr txBox="1"/>
          <p:nvPr/>
        </p:nvSpPr>
        <p:spPr>
          <a:xfrm>
            <a:off x="5853684" y="3985259"/>
            <a:ext cx="2420620" cy="2152015"/>
          </a:xfrm>
          <a:prstGeom prst="rect">
            <a:avLst/>
          </a:prstGeom>
          <a:solidFill>
            <a:srgbClr val="4471C4"/>
          </a:solidFill>
          <a:ln w="51815">
            <a:solidFill>
              <a:srgbClr val="000000"/>
            </a:solidFill>
          </a:ln>
        </p:spPr>
        <p:txBody>
          <a:bodyPr vert="horz" wrap="square" lIns="0" tIns="113664" rIns="0" bIns="0" rtlCol="0">
            <a:spAutoFit/>
          </a:bodyPr>
          <a:lstStyle/>
          <a:p>
            <a:pPr marL="90170" marR="286385" indent="408305" algn="just">
              <a:lnSpc>
                <a:spcPct val="100000"/>
              </a:lnSpc>
              <a:spcBef>
                <a:spcPts val="894"/>
              </a:spcBef>
            </a:pPr>
            <a:r>
              <a:rPr sz="3200" spc="-10" dirty="0">
                <a:solidFill>
                  <a:srgbClr val="FFFFFF"/>
                </a:solidFill>
                <a:latin typeface="黑体"/>
                <a:cs typeface="黑体"/>
              </a:rPr>
              <a:t>梁底</a:t>
            </a:r>
            <a:r>
              <a:rPr sz="3200" dirty="0">
                <a:solidFill>
                  <a:srgbClr val="FFFFFF"/>
                </a:solidFill>
                <a:latin typeface="黑体"/>
                <a:cs typeface="黑体"/>
              </a:rPr>
              <a:t>两 </a:t>
            </a:r>
            <a:r>
              <a:rPr sz="3200" spc="-10" dirty="0">
                <a:solidFill>
                  <a:srgbClr val="FFFFFF"/>
                </a:solidFill>
                <a:latin typeface="黑体"/>
                <a:cs typeface="黑体"/>
              </a:rPr>
              <a:t>根</a:t>
            </a:r>
            <a:r>
              <a:rPr sz="3200" spc="5" dirty="0">
                <a:solidFill>
                  <a:srgbClr val="FFFFFF"/>
                </a:solidFill>
                <a:latin typeface="黑体"/>
                <a:cs typeface="黑体"/>
              </a:rPr>
              <a:t>立</a:t>
            </a:r>
            <a:r>
              <a:rPr sz="3200" spc="-10" dirty="0">
                <a:solidFill>
                  <a:srgbClr val="FFFFFF"/>
                </a:solidFill>
                <a:latin typeface="黑体"/>
                <a:cs typeface="黑体"/>
              </a:rPr>
              <a:t>杆变 成 </a:t>
            </a:r>
            <a:r>
              <a:rPr sz="3200" spc="-5" dirty="0">
                <a:solidFill>
                  <a:srgbClr val="FFFFFF"/>
                </a:solidFill>
                <a:latin typeface="黑体"/>
                <a:cs typeface="黑体"/>
              </a:rPr>
              <a:t>1</a:t>
            </a:r>
            <a:r>
              <a:rPr sz="3200" spc="10" dirty="0">
                <a:solidFill>
                  <a:srgbClr val="FFFFFF"/>
                </a:solidFill>
                <a:latin typeface="黑体"/>
                <a:cs typeface="黑体"/>
              </a:rPr>
              <a:t>根</a:t>
            </a:r>
            <a:r>
              <a:rPr sz="3200" spc="-10" dirty="0">
                <a:solidFill>
                  <a:srgbClr val="FFFFFF"/>
                </a:solidFill>
                <a:latin typeface="黑体"/>
                <a:cs typeface="黑体"/>
              </a:rPr>
              <a:t>受 力</a:t>
            </a:r>
            <a:r>
              <a:rPr sz="3200" spc="10" dirty="0">
                <a:solidFill>
                  <a:srgbClr val="FFFFFF"/>
                </a:solidFill>
                <a:latin typeface="黑体"/>
                <a:cs typeface="黑体"/>
              </a:rPr>
              <a:t>，</a:t>
            </a:r>
            <a:r>
              <a:rPr sz="3200" spc="-10" dirty="0">
                <a:solidFill>
                  <a:srgbClr val="FFFFFF"/>
                </a:solidFill>
                <a:latin typeface="黑体"/>
                <a:cs typeface="黑体"/>
              </a:rPr>
              <a:t>十</a:t>
            </a:r>
            <a:r>
              <a:rPr sz="3200" spc="5" dirty="0">
                <a:solidFill>
                  <a:srgbClr val="FFFFFF"/>
                </a:solidFill>
                <a:latin typeface="黑体"/>
                <a:cs typeface="黑体"/>
              </a:rPr>
              <a:t>分 </a:t>
            </a:r>
            <a:r>
              <a:rPr sz="3200" spc="-10" dirty="0">
                <a:solidFill>
                  <a:srgbClr val="FFFFFF"/>
                </a:solidFill>
                <a:latin typeface="黑体"/>
                <a:cs typeface="黑体"/>
              </a:rPr>
              <a:t>危险！</a:t>
            </a:r>
            <a:endParaRPr sz="3200">
              <a:latin typeface="黑体"/>
              <a:cs typeface="黑体"/>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343"/>
            <a:ext cx="4691380" cy="3197860"/>
          </a:xfrm>
          <a:custGeom>
            <a:avLst/>
            <a:gdLst/>
            <a:ahLst/>
            <a:cxnLst/>
            <a:rect l="l" t="t" r="r" b="b"/>
            <a:pathLst>
              <a:path w="4691380" h="3197860">
                <a:moveTo>
                  <a:pt x="0" y="3197352"/>
                </a:moveTo>
                <a:lnTo>
                  <a:pt x="4690872" y="3197352"/>
                </a:lnTo>
                <a:lnTo>
                  <a:pt x="4690872" y="0"/>
                </a:lnTo>
                <a:lnTo>
                  <a:pt x="0" y="0"/>
                </a:lnTo>
                <a:lnTo>
                  <a:pt x="0" y="3197352"/>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2325420" y="321056"/>
            <a:ext cx="2067560" cy="512445"/>
          </a:xfrm>
          <a:prstGeom prst="rect">
            <a:avLst/>
          </a:prstGeom>
        </p:spPr>
        <p:txBody>
          <a:bodyPr vert="horz" wrap="square" lIns="0" tIns="11430" rIns="0" bIns="0" rtlCol="0">
            <a:spAutoFit/>
          </a:bodyPr>
          <a:lstStyle/>
          <a:p>
            <a:pPr marL="12700">
              <a:lnSpc>
                <a:spcPct val="100000"/>
              </a:lnSpc>
              <a:spcBef>
                <a:spcPts val="90"/>
              </a:spcBef>
            </a:pPr>
            <a:r>
              <a:rPr sz="3200" b="1" spc="-5" dirty="0">
                <a:solidFill>
                  <a:srgbClr val="FFFFFF"/>
                </a:solidFill>
                <a:latin typeface="黑体"/>
                <a:cs typeface="黑体"/>
              </a:rPr>
              <a:t>立杆偏差值</a:t>
            </a:r>
            <a:endParaRPr sz="3200">
              <a:latin typeface="黑体"/>
              <a:cs typeface="黑体"/>
            </a:endParaRPr>
          </a:p>
        </p:txBody>
      </p:sp>
      <p:sp>
        <p:nvSpPr>
          <p:cNvPr id="4" name="object 4"/>
          <p:cNvSpPr txBox="1"/>
          <p:nvPr/>
        </p:nvSpPr>
        <p:spPr>
          <a:xfrm>
            <a:off x="499872" y="390763"/>
            <a:ext cx="1838325" cy="405765"/>
          </a:xfrm>
          <a:prstGeom prst="rect">
            <a:avLst/>
          </a:prstGeom>
        </p:spPr>
        <p:txBody>
          <a:bodyPr vert="horz" wrap="square" lIns="0" tIns="0" rIns="0" bIns="0" rtlCol="0">
            <a:spAutoFit/>
          </a:bodyPr>
          <a:lstStyle/>
          <a:p>
            <a:pPr>
              <a:lnSpc>
                <a:spcPts val="3190"/>
              </a:lnSpc>
            </a:pPr>
            <a:r>
              <a:rPr sz="3200" b="1" dirty="0">
                <a:solidFill>
                  <a:srgbClr val="FFFFFF"/>
                </a:solidFill>
                <a:latin typeface="黑体"/>
                <a:cs typeface="黑体"/>
              </a:rPr>
              <a:t>梁</a:t>
            </a:r>
            <a:r>
              <a:rPr sz="3200" b="1" spc="-10" dirty="0">
                <a:solidFill>
                  <a:srgbClr val="FFFFFF"/>
                </a:solidFill>
                <a:latin typeface="黑体"/>
                <a:cs typeface="黑体"/>
              </a:rPr>
              <a:t>2</a:t>
            </a:r>
            <a:r>
              <a:rPr sz="3200" b="1" spc="-5" dirty="0">
                <a:solidFill>
                  <a:srgbClr val="FFFFFF"/>
                </a:solidFill>
                <a:latin typeface="黑体"/>
                <a:cs typeface="黑体"/>
              </a:rPr>
              <a:t>：梁底</a:t>
            </a:r>
            <a:endParaRPr sz="3200">
              <a:latin typeface="黑体"/>
              <a:cs typeface="黑体"/>
            </a:endParaRPr>
          </a:p>
        </p:txBody>
      </p:sp>
      <p:sp>
        <p:nvSpPr>
          <p:cNvPr id="5" name="object 5"/>
          <p:cNvSpPr txBox="1"/>
          <p:nvPr/>
        </p:nvSpPr>
        <p:spPr>
          <a:xfrm>
            <a:off x="2344547" y="829413"/>
            <a:ext cx="2451735" cy="2186940"/>
          </a:xfrm>
          <a:prstGeom prst="rect">
            <a:avLst/>
          </a:prstGeom>
        </p:spPr>
        <p:txBody>
          <a:bodyPr vert="horz" wrap="square" lIns="0" tIns="0" rIns="0" bIns="0" rtlCol="0">
            <a:spAutoFit/>
          </a:bodyPr>
          <a:lstStyle/>
          <a:p>
            <a:pPr>
              <a:lnSpc>
                <a:spcPts val="3100"/>
              </a:lnSpc>
            </a:pPr>
            <a:r>
              <a:rPr sz="3200" b="1" dirty="0">
                <a:solidFill>
                  <a:srgbClr val="FFFFFF"/>
                </a:solidFill>
                <a:latin typeface="黑体"/>
                <a:cs typeface="黑体"/>
              </a:rPr>
              <a:t>均大于</a:t>
            </a:r>
            <a:r>
              <a:rPr sz="3200" b="1" spc="-15" dirty="0">
                <a:solidFill>
                  <a:srgbClr val="FFFFFF"/>
                </a:solidFill>
                <a:latin typeface="黑体"/>
                <a:cs typeface="黑体"/>
              </a:rPr>
              <a:t>50</a:t>
            </a:r>
            <a:r>
              <a:rPr sz="3200" b="1" spc="10" dirty="0">
                <a:solidFill>
                  <a:srgbClr val="FFFFFF"/>
                </a:solidFill>
                <a:latin typeface="黑体"/>
                <a:cs typeface="黑体"/>
              </a:rPr>
              <a:t>m</a:t>
            </a:r>
            <a:r>
              <a:rPr sz="3200" b="1" dirty="0">
                <a:solidFill>
                  <a:srgbClr val="FFFFFF"/>
                </a:solidFill>
                <a:latin typeface="黑体"/>
                <a:cs typeface="黑体"/>
              </a:rPr>
              <a:t>m</a:t>
            </a:r>
            <a:r>
              <a:rPr sz="3200" b="1" spc="-20" dirty="0">
                <a:solidFill>
                  <a:srgbClr val="FFFFFF"/>
                </a:solidFill>
                <a:latin typeface="黑体"/>
                <a:cs typeface="黑体"/>
              </a:rPr>
              <a:t>，</a:t>
            </a:r>
            <a:endParaRPr sz="3200">
              <a:latin typeface="黑体"/>
              <a:cs typeface="黑体"/>
            </a:endParaRPr>
          </a:p>
          <a:p>
            <a:pPr marL="2540">
              <a:lnSpc>
                <a:spcPts val="3454"/>
              </a:lnSpc>
            </a:pPr>
            <a:r>
              <a:rPr sz="3200" b="1" spc="-10" dirty="0">
                <a:solidFill>
                  <a:srgbClr val="FF0000"/>
                </a:solidFill>
                <a:latin typeface="微软雅黑"/>
                <a:cs typeface="微软雅黑"/>
              </a:rPr>
              <a:t>质量不合格！</a:t>
            </a:r>
            <a:endParaRPr sz="3200">
              <a:latin typeface="微软雅黑"/>
              <a:cs typeface="微软雅黑"/>
            </a:endParaRPr>
          </a:p>
          <a:p>
            <a:pPr marR="198120" indent="-203200" algn="ctr">
              <a:lnSpc>
                <a:spcPct val="87600"/>
              </a:lnSpc>
              <a:spcBef>
                <a:spcPts val="380"/>
              </a:spcBef>
            </a:pPr>
            <a:r>
              <a:rPr sz="3200" b="1" dirty="0">
                <a:solidFill>
                  <a:srgbClr val="FFFFFF"/>
                </a:solidFill>
                <a:latin typeface="黑体"/>
                <a:cs typeface="黑体"/>
              </a:rPr>
              <a:t>两根立杆变 </a:t>
            </a:r>
            <a:r>
              <a:rPr sz="3200" b="1" spc="-20" dirty="0">
                <a:solidFill>
                  <a:srgbClr val="FFFFFF"/>
                </a:solidFill>
                <a:latin typeface="黑体"/>
                <a:cs typeface="黑体"/>
              </a:rPr>
              <a:t>成</a:t>
            </a:r>
            <a:r>
              <a:rPr sz="3200" b="1" spc="-70" dirty="0">
                <a:solidFill>
                  <a:srgbClr val="FFFFFF"/>
                </a:solidFill>
                <a:latin typeface="黑体"/>
                <a:cs typeface="黑体"/>
              </a:rPr>
              <a:t> </a:t>
            </a:r>
            <a:r>
              <a:rPr sz="3200" b="1" spc="-10" dirty="0">
                <a:solidFill>
                  <a:srgbClr val="FFFFFF"/>
                </a:solidFill>
                <a:latin typeface="黑体"/>
                <a:cs typeface="黑体"/>
              </a:rPr>
              <a:t>1</a:t>
            </a:r>
            <a:r>
              <a:rPr sz="3200" b="1" dirty="0">
                <a:solidFill>
                  <a:srgbClr val="FFFFFF"/>
                </a:solidFill>
                <a:latin typeface="黑体"/>
                <a:cs typeface="黑体"/>
              </a:rPr>
              <a:t>根受</a:t>
            </a:r>
            <a:r>
              <a:rPr sz="3200" b="1" spc="-5" dirty="0">
                <a:solidFill>
                  <a:srgbClr val="FFFFFF"/>
                </a:solidFill>
                <a:latin typeface="黑体"/>
                <a:cs typeface="黑体"/>
              </a:rPr>
              <a:t>力</a:t>
            </a:r>
            <a:r>
              <a:rPr sz="3200" b="1" spc="-20" dirty="0">
                <a:solidFill>
                  <a:srgbClr val="FFFFFF"/>
                </a:solidFill>
                <a:latin typeface="黑体"/>
                <a:cs typeface="黑体"/>
              </a:rPr>
              <a:t>!  </a:t>
            </a:r>
            <a:r>
              <a:rPr sz="3200" b="1" spc="-10" dirty="0">
                <a:solidFill>
                  <a:srgbClr val="FF0000"/>
                </a:solidFill>
                <a:latin typeface="微软雅黑"/>
                <a:cs typeface="微软雅黑"/>
              </a:rPr>
              <a:t>返工！</a:t>
            </a:r>
            <a:endParaRPr sz="3200">
              <a:latin typeface="微软雅黑"/>
              <a:cs typeface="微软雅黑"/>
            </a:endParaRPr>
          </a:p>
        </p:txBody>
      </p:sp>
      <p:sp>
        <p:nvSpPr>
          <p:cNvPr id="6" name="object 6"/>
          <p:cNvSpPr txBox="1"/>
          <p:nvPr/>
        </p:nvSpPr>
        <p:spPr>
          <a:xfrm>
            <a:off x="8755760" y="3067253"/>
            <a:ext cx="2268855" cy="362585"/>
          </a:xfrm>
          <a:prstGeom prst="rect">
            <a:avLst/>
          </a:prstGeom>
        </p:spPr>
        <p:txBody>
          <a:bodyPr vert="horz" wrap="square" lIns="0" tIns="13970" rIns="0" bIns="0" rtlCol="0">
            <a:spAutoFit/>
          </a:bodyPr>
          <a:lstStyle/>
          <a:p>
            <a:pPr marL="12700">
              <a:lnSpc>
                <a:spcPct val="100000"/>
              </a:lnSpc>
              <a:spcBef>
                <a:spcPts val="110"/>
              </a:spcBef>
            </a:pPr>
            <a:r>
              <a:rPr sz="2200" b="1" spc="5" dirty="0">
                <a:latin typeface="等线"/>
                <a:cs typeface="等线"/>
              </a:rPr>
              <a:t>梁底立杆设计尺寸</a:t>
            </a:r>
            <a:endParaRPr sz="2200">
              <a:latin typeface="等线"/>
              <a:cs typeface="等线"/>
            </a:endParaRPr>
          </a:p>
        </p:txBody>
      </p:sp>
      <p:graphicFrame>
        <p:nvGraphicFramePr>
          <p:cNvPr id="7" name="object 7"/>
          <p:cNvGraphicFramePr>
            <a:graphicFrameLocks noGrp="1"/>
          </p:cNvGraphicFramePr>
          <p:nvPr/>
        </p:nvGraphicFramePr>
        <p:xfrm>
          <a:off x="5817361" y="3657091"/>
          <a:ext cx="6081395" cy="2707969"/>
        </p:xfrm>
        <a:graphic>
          <a:graphicData uri="http://schemas.openxmlformats.org/drawingml/2006/table">
            <a:tbl>
              <a:tblPr firstRow="1" bandRow="1">
                <a:tableStyleId>{2D5ABB26-0587-4C30-8999-92F81FD0307C}</a:tableStyleId>
              </a:tblPr>
              <a:tblGrid>
                <a:gridCol w="1966595">
                  <a:extLst>
                    <a:ext uri="{9D8B030D-6E8A-4147-A177-3AD203B41FA5}">
                      <a16:colId xmlns:a16="http://schemas.microsoft.com/office/drawing/2014/main" val="20000"/>
                    </a:ext>
                  </a:extLst>
                </a:gridCol>
                <a:gridCol w="1440180">
                  <a:extLst>
                    <a:ext uri="{9D8B030D-6E8A-4147-A177-3AD203B41FA5}">
                      <a16:colId xmlns:a16="http://schemas.microsoft.com/office/drawing/2014/main" val="20001"/>
                    </a:ext>
                  </a:extLst>
                </a:gridCol>
                <a:gridCol w="1503045">
                  <a:extLst>
                    <a:ext uri="{9D8B030D-6E8A-4147-A177-3AD203B41FA5}">
                      <a16:colId xmlns:a16="http://schemas.microsoft.com/office/drawing/2014/main" val="20002"/>
                    </a:ext>
                  </a:extLst>
                </a:gridCol>
                <a:gridCol w="1171575">
                  <a:extLst>
                    <a:ext uri="{9D8B030D-6E8A-4147-A177-3AD203B41FA5}">
                      <a16:colId xmlns:a16="http://schemas.microsoft.com/office/drawing/2014/main" val="20003"/>
                    </a:ext>
                  </a:extLst>
                </a:gridCol>
              </a:tblGrid>
              <a:tr h="677037">
                <a:tc>
                  <a:txBody>
                    <a:bodyPr/>
                    <a:lstStyle/>
                    <a:p>
                      <a:pPr marL="254635">
                        <a:lnSpc>
                          <a:spcPct val="100000"/>
                        </a:lnSpc>
                        <a:spcBef>
                          <a:spcPts val="1605"/>
                        </a:spcBef>
                      </a:pPr>
                      <a:r>
                        <a:rPr sz="1900" b="1" spc="5" dirty="0">
                          <a:solidFill>
                            <a:srgbClr val="FFFFFF"/>
                          </a:solidFill>
                          <a:latin typeface="黑体"/>
                          <a:cs typeface="黑体"/>
                        </a:rPr>
                        <a:t>设计尺</a:t>
                      </a:r>
                      <a:r>
                        <a:rPr sz="1900" b="1" spc="-15" dirty="0">
                          <a:solidFill>
                            <a:srgbClr val="FFFFFF"/>
                          </a:solidFill>
                          <a:latin typeface="黑体"/>
                          <a:cs typeface="黑体"/>
                        </a:rPr>
                        <a:t>寸</a:t>
                      </a:r>
                      <a:r>
                        <a:rPr sz="1900" b="1" spc="5" dirty="0">
                          <a:solidFill>
                            <a:srgbClr val="FFFFFF"/>
                          </a:solidFill>
                          <a:latin typeface="黑体"/>
                          <a:cs typeface="黑体"/>
                        </a:rPr>
                        <a:t>符</a:t>
                      </a:r>
                      <a:r>
                        <a:rPr sz="1900" b="1" spc="-15" dirty="0">
                          <a:solidFill>
                            <a:srgbClr val="FFFFFF"/>
                          </a:solidFill>
                          <a:latin typeface="黑体"/>
                          <a:cs typeface="黑体"/>
                        </a:rPr>
                        <a:t>号</a:t>
                      </a:r>
                      <a:endParaRPr sz="1900">
                        <a:latin typeface="黑体"/>
                        <a:cs typeface="黑体"/>
                      </a:endParaRPr>
                    </a:p>
                  </a:txBody>
                  <a:tcPr marL="0" marR="0" marT="2038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8255" algn="ctr">
                        <a:lnSpc>
                          <a:spcPct val="100000"/>
                        </a:lnSpc>
                        <a:spcBef>
                          <a:spcPts val="465"/>
                        </a:spcBef>
                      </a:pPr>
                      <a:r>
                        <a:rPr sz="1900" b="1" spc="5" dirty="0">
                          <a:solidFill>
                            <a:srgbClr val="FFFFFF"/>
                          </a:solidFill>
                          <a:latin typeface="黑体"/>
                          <a:cs typeface="黑体"/>
                        </a:rPr>
                        <a:t>设计尺寸</a:t>
                      </a:r>
                      <a:endParaRPr sz="1900">
                        <a:latin typeface="黑体"/>
                        <a:cs typeface="黑体"/>
                      </a:endParaRPr>
                    </a:p>
                    <a:p>
                      <a:pPr algn="ctr">
                        <a:lnSpc>
                          <a:spcPct val="100000"/>
                        </a:lnSpc>
                      </a:pPr>
                      <a:r>
                        <a:rPr sz="1900" b="1" spc="-5" dirty="0">
                          <a:solidFill>
                            <a:srgbClr val="FFFFFF"/>
                          </a:solidFill>
                          <a:latin typeface="黑体"/>
                          <a:cs typeface="黑体"/>
                        </a:rPr>
                        <a:t>（mm）</a:t>
                      </a:r>
                      <a:endParaRPr sz="1900">
                        <a:latin typeface="黑体"/>
                        <a:cs typeface="黑体"/>
                      </a:endParaRPr>
                    </a:p>
                  </a:txBody>
                  <a:tcPr marL="0" marR="0" marT="590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8255" algn="ctr">
                        <a:lnSpc>
                          <a:spcPct val="100000"/>
                        </a:lnSpc>
                        <a:spcBef>
                          <a:spcPts val="465"/>
                        </a:spcBef>
                      </a:pPr>
                      <a:r>
                        <a:rPr sz="1900" b="1" spc="5" dirty="0">
                          <a:solidFill>
                            <a:srgbClr val="FFFFFF"/>
                          </a:solidFill>
                          <a:latin typeface="黑体"/>
                          <a:cs typeface="黑体"/>
                        </a:rPr>
                        <a:t>实测尺寸</a:t>
                      </a:r>
                      <a:endParaRPr sz="1900">
                        <a:latin typeface="黑体"/>
                        <a:cs typeface="黑体"/>
                      </a:endParaRPr>
                    </a:p>
                    <a:p>
                      <a:pPr algn="ctr">
                        <a:lnSpc>
                          <a:spcPct val="100000"/>
                        </a:lnSpc>
                      </a:pPr>
                      <a:r>
                        <a:rPr sz="1900" b="1" spc="-5" dirty="0">
                          <a:solidFill>
                            <a:srgbClr val="FFFFFF"/>
                          </a:solidFill>
                          <a:latin typeface="黑体"/>
                          <a:cs typeface="黑体"/>
                        </a:rPr>
                        <a:t>（mm）</a:t>
                      </a:r>
                      <a:endParaRPr sz="1900">
                        <a:latin typeface="黑体"/>
                        <a:cs typeface="黑体"/>
                      </a:endParaRPr>
                    </a:p>
                  </a:txBody>
                  <a:tcPr marL="0" marR="0" marT="590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221615">
                        <a:lnSpc>
                          <a:spcPct val="100000"/>
                        </a:lnSpc>
                        <a:spcBef>
                          <a:spcPts val="465"/>
                        </a:spcBef>
                      </a:pPr>
                      <a:r>
                        <a:rPr sz="1900" b="1" spc="20" dirty="0">
                          <a:solidFill>
                            <a:srgbClr val="FFFFFF"/>
                          </a:solidFill>
                          <a:latin typeface="黑体"/>
                          <a:cs typeface="黑体"/>
                        </a:rPr>
                        <a:t>偏差值</a:t>
                      </a:r>
                      <a:endParaRPr sz="1900">
                        <a:latin typeface="黑体"/>
                        <a:cs typeface="黑体"/>
                      </a:endParaRPr>
                    </a:p>
                    <a:p>
                      <a:pPr marL="221615">
                        <a:lnSpc>
                          <a:spcPct val="100000"/>
                        </a:lnSpc>
                      </a:pPr>
                      <a:r>
                        <a:rPr sz="1900" b="1" spc="-5" dirty="0">
                          <a:solidFill>
                            <a:srgbClr val="FFFFFF"/>
                          </a:solidFill>
                          <a:latin typeface="黑体"/>
                          <a:cs typeface="黑体"/>
                        </a:rPr>
                        <a:t>（mm）</a:t>
                      </a:r>
                      <a:endParaRPr sz="1900">
                        <a:latin typeface="黑体"/>
                        <a:cs typeface="黑体"/>
                      </a:endParaRPr>
                    </a:p>
                  </a:txBody>
                  <a:tcPr marL="0" marR="0" marT="590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676909">
                <a:tc>
                  <a:txBody>
                    <a:bodyPr/>
                    <a:lstStyle/>
                    <a:p>
                      <a:pPr marL="361315" marR="349250" indent="139700">
                        <a:lnSpc>
                          <a:spcPct val="100000"/>
                        </a:lnSpc>
                        <a:spcBef>
                          <a:spcPts val="275"/>
                        </a:spcBef>
                      </a:pPr>
                      <a:r>
                        <a:rPr sz="1900" b="1" spc="-5" dirty="0">
                          <a:latin typeface="等线"/>
                          <a:cs typeface="等线"/>
                        </a:rPr>
                        <a:t>梁底立杆 </a:t>
                      </a:r>
                      <a:r>
                        <a:rPr sz="1900" b="1" dirty="0">
                          <a:latin typeface="等线"/>
                          <a:cs typeface="等线"/>
                        </a:rPr>
                        <a:t>间距</a:t>
                      </a:r>
                      <a:r>
                        <a:rPr sz="1900" b="1" spc="5" dirty="0">
                          <a:latin typeface="等线"/>
                          <a:cs typeface="等线"/>
                        </a:rPr>
                        <a:t>l</a:t>
                      </a:r>
                      <a:r>
                        <a:rPr sz="1875" b="1" spc="-7" baseline="-20000" dirty="0">
                          <a:latin typeface="等线"/>
                          <a:cs typeface="等线"/>
                        </a:rPr>
                        <a:t>D</a:t>
                      </a:r>
                      <a:r>
                        <a:rPr sz="1900" b="1" spc="-5" dirty="0">
                          <a:latin typeface="等线"/>
                          <a:cs typeface="等线"/>
                        </a:rPr>
                        <a:t>(mm)</a:t>
                      </a:r>
                      <a:endParaRPr sz="1900">
                        <a:latin typeface="等线"/>
                        <a:cs typeface="等线"/>
                      </a:endParaRPr>
                    </a:p>
                  </a:txBody>
                  <a:tcPr marL="0" marR="0" marT="349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1905" algn="ctr">
                        <a:lnSpc>
                          <a:spcPct val="100000"/>
                        </a:lnSpc>
                        <a:spcBef>
                          <a:spcPts val="1415"/>
                        </a:spcBef>
                      </a:pPr>
                      <a:r>
                        <a:rPr sz="1900" b="1" spc="-5" dirty="0">
                          <a:latin typeface="等线"/>
                          <a:cs typeface="等线"/>
                        </a:rPr>
                        <a:t>300</a:t>
                      </a:r>
                      <a:endParaRPr sz="1900">
                        <a:latin typeface="等线"/>
                        <a:cs typeface="等线"/>
                      </a:endParaRPr>
                    </a:p>
                  </a:txBody>
                  <a:tcPr marL="0" marR="0" marT="1797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1905" algn="ctr">
                        <a:lnSpc>
                          <a:spcPct val="100000"/>
                        </a:lnSpc>
                        <a:spcBef>
                          <a:spcPts val="1415"/>
                        </a:spcBef>
                      </a:pPr>
                      <a:r>
                        <a:rPr sz="1900" b="1" spc="-5" dirty="0">
                          <a:latin typeface="等线"/>
                          <a:cs typeface="等线"/>
                        </a:rPr>
                        <a:t>170</a:t>
                      </a:r>
                      <a:endParaRPr sz="1900">
                        <a:latin typeface="等线"/>
                        <a:cs typeface="等线"/>
                      </a:endParaRPr>
                    </a:p>
                  </a:txBody>
                  <a:tcPr marL="0" marR="0" marT="1797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R="375920" algn="r">
                        <a:lnSpc>
                          <a:spcPct val="100000"/>
                        </a:lnSpc>
                        <a:spcBef>
                          <a:spcPts val="1415"/>
                        </a:spcBef>
                      </a:pPr>
                      <a:r>
                        <a:rPr sz="1900" b="1" dirty="0">
                          <a:latin typeface="等线"/>
                          <a:cs typeface="等线"/>
                        </a:rPr>
                        <a:t>130</a:t>
                      </a:r>
                      <a:endParaRPr sz="1900">
                        <a:latin typeface="等线"/>
                        <a:cs typeface="等线"/>
                      </a:endParaRPr>
                    </a:p>
                  </a:txBody>
                  <a:tcPr marL="0" marR="0" marT="1797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677037">
                <a:tc>
                  <a:txBody>
                    <a:bodyPr/>
                    <a:lstStyle/>
                    <a:p>
                      <a:pPr marL="367030" marR="358140" indent="15240">
                        <a:lnSpc>
                          <a:spcPct val="100000"/>
                        </a:lnSpc>
                        <a:spcBef>
                          <a:spcPts val="280"/>
                        </a:spcBef>
                      </a:pPr>
                      <a:r>
                        <a:rPr sz="1900" b="1" dirty="0">
                          <a:latin typeface="等线"/>
                          <a:cs typeface="等线"/>
                        </a:rPr>
                        <a:t>梁两侧立杆 间距</a:t>
                      </a:r>
                      <a:r>
                        <a:rPr sz="1900" b="1" spc="5" dirty="0">
                          <a:latin typeface="等线"/>
                          <a:cs typeface="等线"/>
                        </a:rPr>
                        <a:t>l</a:t>
                      </a:r>
                      <a:r>
                        <a:rPr sz="1875" b="1" baseline="-20000" dirty="0">
                          <a:latin typeface="等线"/>
                          <a:cs typeface="等线"/>
                        </a:rPr>
                        <a:t>C</a:t>
                      </a:r>
                      <a:r>
                        <a:rPr sz="1900" b="1" spc="-5" dirty="0">
                          <a:latin typeface="等线"/>
                          <a:cs typeface="等线"/>
                        </a:rPr>
                        <a:t>(mm)</a:t>
                      </a:r>
                      <a:endParaRPr sz="1900">
                        <a:latin typeface="等线"/>
                        <a:cs typeface="等线"/>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1905" algn="ctr">
                        <a:lnSpc>
                          <a:spcPct val="100000"/>
                        </a:lnSpc>
                        <a:spcBef>
                          <a:spcPts val="1420"/>
                        </a:spcBef>
                      </a:pPr>
                      <a:r>
                        <a:rPr sz="1900" b="1" spc="-5" dirty="0">
                          <a:latin typeface="等线"/>
                          <a:cs typeface="等线"/>
                        </a:rPr>
                        <a:t>1000</a:t>
                      </a:r>
                      <a:endParaRPr sz="1900">
                        <a:latin typeface="等线"/>
                        <a:cs typeface="等线"/>
                      </a:endParaRPr>
                    </a:p>
                  </a:txBody>
                  <a:tcPr marL="0" marR="0" marT="1803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1905" algn="ctr">
                        <a:lnSpc>
                          <a:spcPct val="100000"/>
                        </a:lnSpc>
                        <a:spcBef>
                          <a:spcPts val="1420"/>
                        </a:spcBef>
                      </a:pPr>
                      <a:r>
                        <a:rPr sz="1900" b="1" spc="-5" dirty="0">
                          <a:latin typeface="等线"/>
                          <a:cs typeface="等线"/>
                        </a:rPr>
                        <a:t>1600</a:t>
                      </a:r>
                      <a:endParaRPr sz="1900">
                        <a:latin typeface="等线"/>
                        <a:cs typeface="等线"/>
                      </a:endParaRPr>
                    </a:p>
                  </a:txBody>
                  <a:tcPr marL="0" marR="0" marT="1803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375920" algn="r">
                        <a:lnSpc>
                          <a:spcPct val="100000"/>
                        </a:lnSpc>
                        <a:spcBef>
                          <a:spcPts val="1420"/>
                        </a:spcBef>
                      </a:pPr>
                      <a:r>
                        <a:rPr sz="1900" b="1" dirty="0">
                          <a:latin typeface="等线"/>
                          <a:cs typeface="等线"/>
                        </a:rPr>
                        <a:t>600</a:t>
                      </a:r>
                      <a:endParaRPr sz="1900">
                        <a:latin typeface="等线"/>
                        <a:cs typeface="等线"/>
                      </a:endParaRPr>
                    </a:p>
                  </a:txBody>
                  <a:tcPr marL="0" marR="0" marT="1803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676986">
                <a:tc>
                  <a:txBody>
                    <a:bodyPr/>
                    <a:lstStyle/>
                    <a:p>
                      <a:pPr marL="391795" marR="386080" indent="231775">
                        <a:lnSpc>
                          <a:spcPct val="100000"/>
                        </a:lnSpc>
                        <a:spcBef>
                          <a:spcPts val="305"/>
                        </a:spcBef>
                      </a:pPr>
                      <a:r>
                        <a:rPr sz="1900" b="1" spc="-5" dirty="0">
                          <a:latin typeface="等线"/>
                          <a:cs typeface="等线"/>
                        </a:rPr>
                        <a:t>板立杆 </a:t>
                      </a:r>
                      <a:r>
                        <a:rPr sz="1900" b="1" dirty="0">
                          <a:latin typeface="等线"/>
                          <a:cs typeface="等线"/>
                        </a:rPr>
                        <a:t>间距</a:t>
                      </a:r>
                      <a:r>
                        <a:rPr sz="1900" b="1" spc="35" dirty="0">
                          <a:latin typeface="宋体"/>
                          <a:cs typeface="宋体"/>
                        </a:rPr>
                        <a:t>l</a:t>
                      </a:r>
                      <a:r>
                        <a:rPr sz="1875" b="1" spc="52" baseline="-20000" dirty="0">
                          <a:latin typeface="宋体"/>
                          <a:cs typeface="宋体"/>
                        </a:rPr>
                        <a:t>B</a:t>
                      </a:r>
                      <a:r>
                        <a:rPr sz="1900" b="1" spc="30" dirty="0">
                          <a:latin typeface="宋体"/>
                          <a:cs typeface="宋体"/>
                        </a:rPr>
                        <a:t>(</a:t>
                      </a:r>
                      <a:r>
                        <a:rPr sz="1900" b="1" spc="5" dirty="0">
                          <a:latin typeface="宋体"/>
                          <a:cs typeface="宋体"/>
                        </a:rPr>
                        <a:t>mm</a:t>
                      </a:r>
                      <a:r>
                        <a:rPr sz="1900" b="1" dirty="0">
                          <a:latin typeface="宋体"/>
                          <a:cs typeface="宋体"/>
                        </a:rPr>
                        <a:t>)</a:t>
                      </a:r>
                      <a:endParaRPr sz="1900">
                        <a:latin typeface="宋体"/>
                        <a:cs typeface="宋体"/>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1905" algn="ctr">
                        <a:lnSpc>
                          <a:spcPct val="100000"/>
                        </a:lnSpc>
                        <a:spcBef>
                          <a:spcPts val="1420"/>
                        </a:spcBef>
                      </a:pPr>
                      <a:r>
                        <a:rPr sz="1900" b="1" spc="-5" dirty="0">
                          <a:latin typeface="等线"/>
                          <a:cs typeface="等线"/>
                        </a:rPr>
                        <a:t>900</a:t>
                      </a:r>
                      <a:endParaRPr sz="1900">
                        <a:latin typeface="等线"/>
                        <a:cs typeface="等线"/>
                      </a:endParaRPr>
                    </a:p>
                  </a:txBody>
                  <a:tcPr marL="0" marR="0" marT="1803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1905" algn="ctr">
                        <a:lnSpc>
                          <a:spcPct val="100000"/>
                        </a:lnSpc>
                        <a:spcBef>
                          <a:spcPts val="280"/>
                        </a:spcBef>
                      </a:pPr>
                      <a:r>
                        <a:rPr sz="1900" b="1" spc="-5" dirty="0">
                          <a:latin typeface="等线"/>
                          <a:cs typeface="等线"/>
                        </a:rPr>
                        <a:t>700</a:t>
                      </a:r>
                      <a:endParaRPr sz="1900">
                        <a:latin typeface="等线"/>
                        <a:cs typeface="等线"/>
                      </a:endParaRPr>
                    </a:p>
                    <a:p>
                      <a:pPr marL="5080" algn="ctr">
                        <a:lnSpc>
                          <a:spcPct val="100000"/>
                        </a:lnSpc>
                      </a:pPr>
                      <a:r>
                        <a:rPr sz="1900" b="1" spc="-5" dirty="0">
                          <a:latin typeface="等线"/>
                          <a:cs typeface="等线"/>
                        </a:rPr>
                        <a:t>~1000</a:t>
                      </a:r>
                      <a:endParaRPr sz="1900">
                        <a:latin typeface="等线"/>
                        <a:cs typeface="等线"/>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3810" algn="ctr">
                        <a:lnSpc>
                          <a:spcPct val="100000"/>
                        </a:lnSpc>
                        <a:spcBef>
                          <a:spcPts val="280"/>
                        </a:spcBef>
                      </a:pPr>
                      <a:r>
                        <a:rPr sz="1900" b="1" spc="-5" dirty="0">
                          <a:latin typeface="等线"/>
                          <a:cs typeface="等线"/>
                        </a:rPr>
                        <a:t>200</a:t>
                      </a:r>
                      <a:endParaRPr sz="1900">
                        <a:latin typeface="等线"/>
                        <a:cs typeface="等线"/>
                      </a:endParaRPr>
                    </a:p>
                    <a:p>
                      <a:pPr marL="635" algn="ctr">
                        <a:lnSpc>
                          <a:spcPct val="100000"/>
                        </a:lnSpc>
                      </a:pPr>
                      <a:r>
                        <a:rPr sz="1900" b="1" spc="-5" dirty="0">
                          <a:latin typeface="等线"/>
                          <a:cs typeface="等线"/>
                        </a:rPr>
                        <a:t>~100</a:t>
                      </a:r>
                      <a:endParaRPr sz="1900">
                        <a:latin typeface="等线"/>
                        <a:cs typeface="等线"/>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bl>
          </a:graphicData>
        </a:graphic>
      </p:graphicFrame>
      <p:sp>
        <p:nvSpPr>
          <p:cNvPr id="8" name="object 8"/>
          <p:cNvSpPr/>
          <p:nvPr/>
        </p:nvSpPr>
        <p:spPr>
          <a:xfrm>
            <a:off x="9418319" y="2529839"/>
            <a:ext cx="469265" cy="10160"/>
          </a:xfrm>
          <a:custGeom>
            <a:avLst/>
            <a:gdLst/>
            <a:ahLst/>
            <a:cxnLst/>
            <a:rect l="l" t="t" r="r" b="b"/>
            <a:pathLst>
              <a:path w="469265" h="10160">
                <a:moveTo>
                  <a:pt x="0" y="0"/>
                </a:moveTo>
                <a:lnTo>
                  <a:pt x="468883" y="10160"/>
                </a:lnTo>
              </a:path>
            </a:pathLst>
          </a:custGeom>
          <a:ln w="18287">
            <a:solidFill>
              <a:srgbClr val="000000"/>
            </a:solidFill>
          </a:ln>
        </p:spPr>
        <p:txBody>
          <a:bodyPr wrap="square" lIns="0" tIns="0" rIns="0" bIns="0" rtlCol="0"/>
          <a:lstStyle/>
          <a:p>
            <a:endParaRPr/>
          </a:p>
        </p:txBody>
      </p:sp>
      <p:sp>
        <p:nvSpPr>
          <p:cNvPr id="9" name="object 9"/>
          <p:cNvSpPr/>
          <p:nvPr/>
        </p:nvSpPr>
        <p:spPr>
          <a:xfrm>
            <a:off x="8205216" y="2910839"/>
            <a:ext cx="2910205" cy="0"/>
          </a:xfrm>
          <a:custGeom>
            <a:avLst/>
            <a:gdLst/>
            <a:ahLst/>
            <a:cxnLst/>
            <a:rect l="l" t="t" r="r" b="b"/>
            <a:pathLst>
              <a:path w="2910204">
                <a:moveTo>
                  <a:pt x="0" y="0"/>
                </a:moveTo>
                <a:lnTo>
                  <a:pt x="2909951" y="0"/>
                </a:lnTo>
              </a:path>
            </a:pathLst>
          </a:custGeom>
          <a:ln w="18288">
            <a:solidFill>
              <a:srgbClr val="000000"/>
            </a:solidFill>
          </a:ln>
        </p:spPr>
        <p:txBody>
          <a:bodyPr wrap="square" lIns="0" tIns="0" rIns="0" bIns="0" rtlCol="0"/>
          <a:lstStyle/>
          <a:p>
            <a:endParaRPr/>
          </a:p>
        </p:txBody>
      </p:sp>
      <p:sp>
        <p:nvSpPr>
          <p:cNvPr id="10" name="object 10"/>
          <p:cNvSpPr/>
          <p:nvPr/>
        </p:nvSpPr>
        <p:spPr>
          <a:xfrm>
            <a:off x="9503664" y="2151888"/>
            <a:ext cx="0" cy="486409"/>
          </a:xfrm>
          <a:custGeom>
            <a:avLst/>
            <a:gdLst/>
            <a:ahLst/>
            <a:cxnLst/>
            <a:rect l="l" t="t" r="r" b="b"/>
            <a:pathLst>
              <a:path h="486410">
                <a:moveTo>
                  <a:pt x="0" y="0"/>
                </a:moveTo>
                <a:lnTo>
                  <a:pt x="0" y="486410"/>
                </a:lnTo>
              </a:path>
            </a:pathLst>
          </a:custGeom>
          <a:ln w="18288">
            <a:solidFill>
              <a:srgbClr val="000000"/>
            </a:solidFill>
          </a:ln>
        </p:spPr>
        <p:txBody>
          <a:bodyPr wrap="square" lIns="0" tIns="0" rIns="0" bIns="0" rtlCol="0"/>
          <a:lstStyle/>
          <a:p>
            <a:endParaRPr/>
          </a:p>
        </p:txBody>
      </p:sp>
      <p:sp>
        <p:nvSpPr>
          <p:cNvPr id="11" name="object 11"/>
          <p:cNvSpPr/>
          <p:nvPr/>
        </p:nvSpPr>
        <p:spPr>
          <a:xfrm>
            <a:off x="9787128" y="2151888"/>
            <a:ext cx="0" cy="486409"/>
          </a:xfrm>
          <a:custGeom>
            <a:avLst/>
            <a:gdLst/>
            <a:ahLst/>
            <a:cxnLst/>
            <a:rect l="l" t="t" r="r" b="b"/>
            <a:pathLst>
              <a:path h="486410">
                <a:moveTo>
                  <a:pt x="0" y="0"/>
                </a:moveTo>
                <a:lnTo>
                  <a:pt x="0" y="486410"/>
                </a:lnTo>
              </a:path>
            </a:pathLst>
          </a:custGeom>
          <a:ln w="18288">
            <a:solidFill>
              <a:srgbClr val="000000"/>
            </a:solidFill>
          </a:ln>
        </p:spPr>
        <p:txBody>
          <a:bodyPr wrap="square" lIns="0" tIns="0" rIns="0" bIns="0" rtlCol="0"/>
          <a:lstStyle/>
          <a:p>
            <a:endParaRPr/>
          </a:p>
        </p:txBody>
      </p:sp>
      <p:sp>
        <p:nvSpPr>
          <p:cNvPr id="12" name="object 12"/>
          <p:cNvSpPr/>
          <p:nvPr/>
        </p:nvSpPr>
        <p:spPr>
          <a:xfrm>
            <a:off x="9198864" y="2151888"/>
            <a:ext cx="0" cy="854710"/>
          </a:xfrm>
          <a:custGeom>
            <a:avLst/>
            <a:gdLst/>
            <a:ahLst/>
            <a:cxnLst/>
            <a:rect l="l" t="t" r="r" b="b"/>
            <a:pathLst>
              <a:path h="854710">
                <a:moveTo>
                  <a:pt x="0" y="0"/>
                </a:moveTo>
                <a:lnTo>
                  <a:pt x="0" y="854328"/>
                </a:lnTo>
              </a:path>
            </a:pathLst>
          </a:custGeom>
          <a:ln w="18288">
            <a:solidFill>
              <a:srgbClr val="000000"/>
            </a:solidFill>
          </a:ln>
        </p:spPr>
        <p:txBody>
          <a:bodyPr wrap="square" lIns="0" tIns="0" rIns="0" bIns="0" rtlCol="0"/>
          <a:lstStyle/>
          <a:p>
            <a:endParaRPr/>
          </a:p>
        </p:txBody>
      </p:sp>
      <p:sp>
        <p:nvSpPr>
          <p:cNvPr id="13" name="object 13"/>
          <p:cNvSpPr/>
          <p:nvPr/>
        </p:nvSpPr>
        <p:spPr>
          <a:xfrm>
            <a:off x="10098023" y="2151888"/>
            <a:ext cx="0" cy="854710"/>
          </a:xfrm>
          <a:custGeom>
            <a:avLst/>
            <a:gdLst/>
            <a:ahLst/>
            <a:cxnLst/>
            <a:rect l="l" t="t" r="r" b="b"/>
            <a:pathLst>
              <a:path h="854710">
                <a:moveTo>
                  <a:pt x="0" y="0"/>
                </a:moveTo>
                <a:lnTo>
                  <a:pt x="0" y="854328"/>
                </a:lnTo>
              </a:path>
            </a:pathLst>
          </a:custGeom>
          <a:ln w="18288">
            <a:solidFill>
              <a:srgbClr val="000000"/>
            </a:solidFill>
          </a:ln>
        </p:spPr>
        <p:txBody>
          <a:bodyPr wrap="square" lIns="0" tIns="0" rIns="0" bIns="0" rtlCol="0"/>
          <a:lstStyle/>
          <a:p>
            <a:endParaRPr/>
          </a:p>
        </p:txBody>
      </p:sp>
      <p:sp>
        <p:nvSpPr>
          <p:cNvPr id="14" name="object 14"/>
          <p:cNvSpPr/>
          <p:nvPr/>
        </p:nvSpPr>
        <p:spPr>
          <a:xfrm>
            <a:off x="8400288" y="2151888"/>
            <a:ext cx="0" cy="854710"/>
          </a:xfrm>
          <a:custGeom>
            <a:avLst/>
            <a:gdLst/>
            <a:ahLst/>
            <a:cxnLst/>
            <a:rect l="l" t="t" r="r" b="b"/>
            <a:pathLst>
              <a:path h="854710">
                <a:moveTo>
                  <a:pt x="0" y="0"/>
                </a:moveTo>
                <a:lnTo>
                  <a:pt x="0" y="854328"/>
                </a:lnTo>
              </a:path>
            </a:pathLst>
          </a:custGeom>
          <a:ln w="18288">
            <a:solidFill>
              <a:srgbClr val="000000"/>
            </a:solidFill>
          </a:ln>
        </p:spPr>
        <p:txBody>
          <a:bodyPr wrap="square" lIns="0" tIns="0" rIns="0" bIns="0" rtlCol="0"/>
          <a:lstStyle/>
          <a:p>
            <a:endParaRPr/>
          </a:p>
        </p:txBody>
      </p:sp>
      <p:sp>
        <p:nvSpPr>
          <p:cNvPr id="15" name="object 15"/>
          <p:cNvSpPr/>
          <p:nvPr/>
        </p:nvSpPr>
        <p:spPr>
          <a:xfrm>
            <a:off x="10890504" y="2151888"/>
            <a:ext cx="0" cy="854710"/>
          </a:xfrm>
          <a:custGeom>
            <a:avLst/>
            <a:gdLst/>
            <a:ahLst/>
            <a:cxnLst/>
            <a:rect l="l" t="t" r="r" b="b"/>
            <a:pathLst>
              <a:path h="854710">
                <a:moveTo>
                  <a:pt x="0" y="0"/>
                </a:moveTo>
                <a:lnTo>
                  <a:pt x="0" y="854328"/>
                </a:lnTo>
              </a:path>
            </a:pathLst>
          </a:custGeom>
          <a:ln w="18288">
            <a:solidFill>
              <a:srgbClr val="000000"/>
            </a:solidFill>
          </a:ln>
        </p:spPr>
        <p:txBody>
          <a:bodyPr wrap="square" lIns="0" tIns="0" rIns="0" bIns="0" rtlCol="0"/>
          <a:lstStyle/>
          <a:p>
            <a:endParaRPr/>
          </a:p>
        </p:txBody>
      </p:sp>
      <p:sp>
        <p:nvSpPr>
          <p:cNvPr id="16" name="object 16"/>
          <p:cNvSpPr/>
          <p:nvPr/>
        </p:nvSpPr>
        <p:spPr>
          <a:xfrm>
            <a:off x="8328659" y="2827020"/>
            <a:ext cx="170815" cy="178435"/>
          </a:xfrm>
          <a:custGeom>
            <a:avLst/>
            <a:gdLst/>
            <a:ahLst/>
            <a:cxnLst/>
            <a:rect l="l" t="t" r="r" b="b"/>
            <a:pathLst>
              <a:path w="170815" h="178435">
                <a:moveTo>
                  <a:pt x="0" y="0"/>
                </a:moveTo>
                <a:lnTo>
                  <a:pt x="170561" y="177926"/>
                </a:lnTo>
              </a:path>
            </a:pathLst>
          </a:custGeom>
          <a:ln w="39624">
            <a:solidFill>
              <a:srgbClr val="000000"/>
            </a:solidFill>
          </a:ln>
        </p:spPr>
        <p:txBody>
          <a:bodyPr wrap="square" lIns="0" tIns="0" rIns="0" bIns="0" rtlCol="0"/>
          <a:lstStyle/>
          <a:p>
            <a:endParaRPr/>
          </a:p>
        </p:txBody>
      </p:sp>
      <p:sp>
        <p:nvSpPr>
          <p:cNvPr id="17" name="object 17"/>
          <p:cNvSpPr/>
          <p:nvPr/>
        </p:nvSpPr>
        <p:spPr>
          <a:xfrm>
            <a:off x="9115043" y="2817876"/>
            <a:ext cx="170815" cy="178435"/>
          </a:xfrm>
          <a:custGeom>
            <a:avLst/>
            <a:gdLst/>
            <a:ahLst/>
            <a:cxnLst/>
            <a:rect l="l" t="t" r="r" b="b"/>
            <a:pathLst>
              <a:path w="170815" h="178435">
                <a:moveTo>
                  <a:pt x="0" y="0"/>
                </a:moveTo>
                <a:lnTo>
                  <a:pt x="170560" y="177926"/>
                </a:lnTo>
              </a:path>
            </a:pathLst>
          </a:custGeom>
          <a:ln w="39624">
            <a:solidFill>
              <a:srgbClr val="000000"/>
            </a:solidFill>
          </a:ln>
        </p:spPr>
        <p:txBody>
          <a:bodyPr wrap="square" lIns="0" tIns="0" rIns="0" bIns="0" rtlCol="0"/>
          <a:lstStyle/>
          <a:p>
            <a:endParaRPr/>
          </a:p>
        </p:txBody>
      </p:sp>
      <p:sp>
        <p:nvSpPr>
          <p:cNvPr id="18" name="object 18"/>
          <p:cNvSpPr/>
          <p:nvPr/>
        </p:nvSpPr>
        <p:spPr>
          <a:xfrm>
            <a:off x="10014204" y="2827020"/>
            <a:ext cx="170815" cy="178435"/>
          </a:xfrm>
          <a:custGeom>
            <a:avLst/>
            <a:gdLst/>
            <a:ahLst/>
            <a:cxnLst/>
            <a:rect l="l" t="t" r="r" b="b"/>
            <a:pathLst>
              <a:path w="170815" h="178435">
                <a:moveTo>
                  <a:pt x="0" y="0"/>
                </a:moveTo>
                <a:lnTo>
                  <a:pt x="170561" y="177926"/>
                </a:lnTo>
              </a:path>
            </a:pathLst>
          </a:custGeom>
          <a:ln w="39624">
            <a:solidFill>
              <a:srgbClr val="000000"/>
            </a:solidFill>
          </a:ln>
        </p:spPr>
        <p:txBody>
          <a:bodyPr wrap="square" lIns="0" tIns="0" rIns="0" bIns="0" rtlCol="0"/>
          <a:lstStyle/>
          <a:p>
            <a:endParaRPr/>
          </a:p>
        </p:txBody>
      </p:sp>
      <p:sp>
        <p:nvSpPr>
          <p:cNvPr id="19" name="object 19"/>
          <p:cNvSpPr/>
          <p:nvPr/>
        </p:nvSpPr>
        <p:spPr>
          <a:xfrm>
            <a:off x="10806683" y="2817876"/>
            <a:ext cx="170815" cy="178435"/>
          </a:xfrm>
          <a:custGeom>
            <a:avLst/>
            <a:gdLst/>
            <a:ahLst/>
            <a:cxnLst/>
            <a:rect l="l" t="t" r="r" b="b"/>
            <a:pathLst>
              <a:path w="170815" h="178435">
                <a:moveTo>
                  <a:pt x="0" y="0"/>
                </a:moveTo>
                <a:lnTo>
                  <a:pt x="170561" y="177926"/>
                </a:lnTo>
              </a:path>
            </a:pathLst>
          </a:custGeom>
          <a:ln w="39624">
            <a:solidFill>
              <a:srgbClr val="000000"/>
            </a:solidFill>
          </a:ln>
        </p:spPr>
        <p:txBody>
          <a:bodyPr wrap="square" lIns="0" tIns="0" rIns="0" bIns="0" rtlCol="0"/>
          <a:lstStyle/>
          <a:p>
            <a:endParaRPr/>
          </a:p>
        </p:txBody>
      </p:sp>
      <p:sp>
        <p:nvSpPr>
          <p:cNvPr id="20" name="object 20"/>
          <p:cNvSpPr/>
          <p:nvPr/>
        </p:nvSpPr>
        <p:spPr>
          <a:xfrm>
            <a:off x="9715500" y="2452116"/>
            <a:ext cx="170815" cy="178435"/>
          </a:xfrm>
          <a:custGeom>
            <a:avLst/>
            <a:gdLst/>
            <a:ahLst/>
            <a:cxnLst/>
            <a:rect l="l" t="t" r="r" b="b"/>
            <a:pathLst>
              <a:path w="170815" h="178435">
                <a:moveTo>
                  <a:pt x="0" y="0"/>
                </a:moveTo>
                <a:lnTo>
                  <a:pt x="170560" y="177926"/>
                </a:lnTo>
              </a:path>
            </a:pathLst>
          </a:custGeom>
          <a:ln w="39624">
            <a:solidFill>
              <a:srgbClr val="000000"/>
            </a:solidFill>
          </a:ln>
        </p:spPr>
        <p:txBody>
          <a:bodyPr wrap="square" lIns="0" tIns="0" rIns="0" bIns="0" rtlCol="0"/>
          <a:lstStyle/>
          <a:p>
            <a:endParaRPr/>
          </a:p>
        </p:txBody>
      </p:sp>
      <p:sp>
        <p:nvSpPr>
          <p:cNvPr id="21" name="object 21"/>
          <p:cNvSpPr/>
          <p:nvPr/>
        </p:nvSpPr>
        <p:spPr>
          <a:xfrm>
            <a:off x="9419843" y="2442972"/>
            <a:ext cx="170815" cy="178435"/>
          </a:xfrm>
          <a:custGeom>
            <a:avLst/>
            <a:gdLst/>
            <a:ahLst/>
            <a:cxnLst/>
            <a:rect l="l" t="t" r="r" b="b"/>
            <a:pathLst>
              <a:path w="170815" h="178435">
                <a:moveTo>
                  <a:pt x="0" y="0"/>
                </a:moveTo>
                <a:lnTo>
                  <a:pt x="170560" y="177926"/>
                </a:lnTo>
              </a:path>
            </a:pathLst>
          </a:custGeom>
          <a:ln w="39624">
            <a:solidFill>
              <a:srgbClr val="000000"/>
            </a:solidFill>
          </a:ln>
        </p:spPr>
        <p:txBody>
          <a:bodyPr wrap="square" lIns="0" tIns="0" rIns="0" bIns="0" rtlCol="0"/>
          <a:lstStyle/>
          <a:p>
            <a:endParaRPr/>
          </a:p>
        </p:txBody>
      </p:sp>
      <p:sp>
        <p:nvSpPr>
          <p:cNvPr id="22" name="object 22"/>
          <p:cNvSpPr txBox="1"/>
          <p:nvPr/>
        </p:nvSpPr>
        <p:spPr>
          <a:xfrm>
            <a:off x="8628380" y="2499182"/>
            <a:ext cx="242570" cy="329565"/>
          </a:xfrm>
          <a:prstGeom prst="rect">
            <a:avLst/>
          </a:prstGeom>
        </p:spPr>
        <p:txBody>
          <a:bodyPr vert="horz" wrap="square" lIns="0" tIns="12065" rIns="0" bIns="0" rtlCol="0">
            <a:spAutoFit/>
          </a:bodyPr>
          <a:lstStyle/>
          <a:p>
            <a:pPr marL="12700">
              <a:lnSpc>
                <a:spcPct val="100000"/>
              </a:lnSpc>
              <a:spcBef>
                <a:spcPts val="95"/>
              </a:spcBef>
            </a:pPr>
            <a:r>
              <a:rPr sz="2000" b="1" spc="15" dirty="0">
                <a:latin typeface="宋体"/>
                <a:cs typeface="宋体"/>
              </a:rPr>
              <a:t>l</a:t>
            </a:r>
            <a:r>
              <a:rPr sz="2025" b="1" spc="-15" baseline="-20576" dirty="0">
                <a:latin typeface="宋体"/>
                <a:cs typeface="宋体"/>
              </a:rPr>
              <a:t>B</a:t>
            </a:r>
            <a:endParaRPr sz="2025" baseline="-20576">
              <a:latin typeface="宋体"/>
              <a:cs typeface="宋体"/>
            </a:endParaRPr>
          </a:p>
        </p:txBody>
      </p:sp>
      <p:sp>
        <p:nvSpPr>
          <p:cNvPr id="23" name="object 23"/>
          <p:cNvSpPr txBox="1"/>
          <p:nvPr/>
        </p:nvSpPr>
        <p:spPr>
          <a:xfrm>
            <a:off x="10409681" y="2495245"/>
            <a:ext cx="242570" cy="329565"/>
          </a:xfrm>
          <a:prstGeom prst="rect">
            <a:avLst/>
          </a:prstGeom>
        </p:spPr>
        <p:txBody>
          <a:bodyPr vert="horz" wrap="square" lIns="0" tIns="12065" rIns="0" bIns="0" rtlCol="0">
            <a:spAutoFit/>
          </a:bodyPr>
          <a:lstStyle/>
          <a:p>
            <a:pPr marL="12700">
              <a:lnSpc>
                <a:spcPct val="100000"/>
              </a:lnSpc>
              <a:spcBef>
                <a:spcPts val="95"/>
              </a:spcBef>
            </a:pPr>
            <a:r>
              <a:rPr sz="2000" b="1" spc="15" dirty="0">
                <a:latin typeface="宋体"/>
                <a:cs typeface="宋体"/>
              </a:rPr>
              <a:t>l</a:t>
            </a:r>
            <a:r>
              <a:rPr sz="2025" b="1" spc="-15" baseline="-20576" dirty="0">
                <a:latin typeface="宋体"/>
                <a:cs typeface="宋体"/>
              </a:rPr>
              <a:t>B</a:t>
            </a:r>
            <a:endParaRPr sz="2025" baseline="-20576">
              <a:latin typeface="宋体"/>
              <a:cs typeface="宋体"/>
            </a:endParaRPr>
          </a:p>
        </p:txBody>
      </p:sp>
      <p:sp>
        <p:nvSpPr>
          <p:cNvPr id="24" name="object 24"/>
          <p:cNvSpPr txBox="1"/>
          <p:nvPr/>
        </p:nvSpPr>
        <p:spPr>
          <a:xfrm>
            <a:off x="9507728" y="1996236"/>
            <a:ext cx="241935" cy="888365"/>
          </a:xfrm>
          <a:prstGeom prst="rect">
            <a:avLst/>
          </a:prstGeom>
        </p:spPr>
        <p:txBody>
          <a:bodyPr vert="horz" wrap="square" lIns="0" tIns="12700" rIns="0" bIns="0" rtlCol="0">
            <a:spAutoFit/>
          </a:bodyPr>
          <a:lstStyle/>
          <a:p>
            <a:pPr marL="12700" marR="5080">
              <a:lnSpc>
                <a:spcPct val="141500"/>
              </a:lnSpc>
              <a:spcBef>
                <a:spcPts val="100"/>
              </a:spcBef>
            </a:pPr>
            <a:r>
              <a:rPr sz="2000" b="1" spc="20" dirty="0">
                <a:latin typeface="宋体"/>
                <a:cs typeface="宋体"/>
              </a:rPr>
              <a:t>l</a:t>
            </a:r>
            <a:r>
              <a:rPr sz="2025" b="1" spc="-15" baseline="-20576" dirty="0">
                <a:latin typeface="宋体"/>
                <a:cs typeface="宋体"/>
              </a:rPr>
              <a:t>D  </a:t>
            </a:r>
            <a:r>
              <a:rPr sz="2000" b="1" spc="20" dirty="0">
                <a:latin typeface="宋体"/>
                <a:cs typeface="宋体"/>
              </a:rPr>
              <a:t>l</a:t>
            </a:r>
            <a:r>
              <a:rPr sz="2025" b="1" spc="-15" baseline="-20576" dirty="0">
                <a:latin typeface="宋体"/>
                <a:cs typeface="宋体"/>
              </a:rPr>
              <a:t>C</a:t>
            </a:r>
            <a:endParaRPr sz="2025" baseline="-20576">
              <a:latin typeface="宋体"/>
              <a:cs typeface="宋体"/>
            </a:endParaRPr>
          </a:p>
        </p:txBody>
      </p:sp>
      <p:sp>
        <p:nvSpPr>
          <p:cNvPr id="25" name="object 25"/>
          <p:cNvSpPr/>
          <p:nvPr/>
        </p:nvSpPr>
        <p:spPr>
          <a:xfrm>
            <a:off x="8119871" y="173736"/>
            <a:ext cx="3081528" cy="2145792"/>
          </a:xfrm>
          <a:prstGeom prst="rect">
            <a:avLst/>
          </a:prstGeom>
          <a:blipFill>
            <a:blip r:embed="rId2" cstate="print"/>
            <a:stretch>
              <a:fillRect/>
            </a:stretch>
          </a:blipFill>
        </p:spPr>
        <p:txBody>
          <a:bodyPr wrap="square" lIns="0" tIns="0" rIns="0" bIns="0" rtlCol="0"/>
          <a:lstStyle/>
          <a:p>
            <a:endParaRPr/>
          </a:p>
        </p:txBody>
      </p:sp>
      <p:sp>
        <p:nvSpPr>
          <p:cNvPr id="26" name="object 26"/>
          <p:cNvSpPr/>
          <p:nvPr/>
        </p:nvSpPr>
        <p:spPr>
          <a:xfrm>
            <a:off x="716280" y="1018032"/>
            <a:ext cx="4248912" cy="5666232"/>
          </a:xfrm>
          <a:prstGeom prst="rect">
            <a:avLst/>
          </a:prstGeom>
          <a:blipFill>
            <a:blip r:embed="rId3" cstate="print"/>
            <a:stretch>
              <a:fillRect/>
            </a:stretch>
          </a:blipFill>
        </p:spPr>
        <p:txBody>
          <a:bodyPr wrap="square" lIns="0" tIns="0" rIns="0" bIns="0" rtlCol="0"/>
          <a:lstStyle/>
          <a:p>
            <a:endParaRPr/>
          </a:p>
        </p:txBody>
      </p:sp>
      <p:sp>
        <p:nvSpPr>
          <p:cNvPr id="27" name="object 27"/>
          <p:cNvSpPr/>
          <p:nvPr/>
        </p:nvSpPr>
        <p:spPr>
          <a:xfrm>
            <a:off x="124968" y="85343"/>
            <a:ext cx="2334768" cy="2097023"/>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2764282" y="6030544"/>
            <a:ext cx="454025" cy="501015"/>
          </a:xfrm>
          <a:custGeom>
            <a:avLst/>
            <a:gdLst/>
            <a:ahLst/>
            <a:cxnLst/>
            <a:rect l="l" t="t" r="r" b="b"/>
            <a:pathLst>
              <a:path w="454025" h="501015">
                <a:moveTo>
                  <a:pt x="242262" y="156057"/>
                </a:moveTo>
                <a:lnTo>
                  <a:pt x="54863" y="156057"/>
                </a:lnTo>
                <a:lnTo>
                  <a:pt x="343916" y="500456"/>
                </a:lnTo>
                <a:lnTo>
                  <a:pt x="453898" y="408216"/>
                </a:lnTo>
                <a:lnTo>
                  <a:pt x="242262" y="156057"/>
                </a:lnTo>
                <a:close/>
              </a:path>
              <a:path w="454025" h="501015">
                <a:moveTo>
                  <a:pt x="17653" y="0"/>
                </a:moveTo>
                <a:lnTo>
                  <a:pt x="0" y="202183"/>
                </a:lnTo>
                <a:lnTo>
                  <a:pt x="54863" y="156057"/>
                </a:lnTo>
                <a:lnTo>
                  <a:pt x="242262" y="156057"/>
                </a:lnTo>
                <a:lnTo>
                  <a:pt x="164845" y="63817"/>
                </a:lnTo>
                <a:lnTo>
                  <a:pt x="219837" y="17691"/>
                </a:lnTo>
                <a:lnTo>
                  <a:pt x="17653" y="0"/>
                </a:lnTo>
                <a:close/>
              </a:path>
            </a:pathLst>
          </a:custGeom>
          <a:solidFill>
            <a:srgbClr val="FF0000"/>
          </a:solidFill>
        </p:spPr>
        <p:txBody>
          <a:bodyPr wrap="square" lIns="0" tIns="0" rIns="0" bIns="0" rtlCol="0"/>
          <a:lstStyle/>
          <a:p>
            <a:endParaRPr/>
          </a:p>
        </p:txBody>
      </p:sp>
      <p:sp>
        <p:nvSpPr>
          <p:cNvPr id="29" name="object 29"/>
          <p:cNvSpPr/>
          <p:nvPr/>
        </p:nvSpPr>
        <p:spPr>
          <a:xfrm>
            <a:off x="2764282" y="6030544"/>
            <a:ext cx="454025" cy="501015"/>
          </a:xfrm>
          <a:custGeom>
            <a:avLst/>
            <a:gdLst/>
            <a:ahLst/>
            <a:cxnLst/>
            <a:rect l="l" t="t" r="r" b="b"/>
            <a:pathLst>
              <a:path w="454025" h="501015">
                <a:moveTo>
                  <a:pt x="17653" y="0"/>
                </a:moveTo>
                <a:lnTo>
                  <a:pt x="219837" y="17691"/>
                </a:lnTo>
                <a:lnTo>
                  <a:pt x="164845" y="63817"/>
                </a:lnTo>
                <a:lnTo>
                  <a:pt x="453898" y="408216"/>
                </a:lnTo>
                <a:lnTo>
                  <a:pt x="343916" y="500456"/>
                </a:lnTo>
                <a:lnTo>
                  <a:pt x="54863" y="156057"/>
                </a:lnTo>
                <a:lnTo>
                  <a:pt x="0" y="202183"/>
                </a:lnTo>
                <a:lnTo>
                  <a:pt x="17653" y="0"/>
                </a:lnTo>
                <a:close/>
              </a:path>
            </a:pathLst>
          </a:custGeom>
          <a:ln w="12700">
            <a:solidFill>
              <a:srgbClr val="2E528F"/>
            </a:solidFill>
          </a:ln>
        </p:spPr>
        <p:txBody>
          <a:bodyPr wrap="square" lIns="0" tIns="0" rIns="0" bIns="0" rtlCol="0"/>
          <a:lstStyle/>
          <a:p>
            <a:endParaRPr/>
          </a:p>
        </p:txBody>
      </p:sp>
      <p:sp>
        <p:nvSpPr>
          <p:cNvPr id="30" name="object 30"/>
          <p:cNvSpPr txBox="1"/>
          <p:nvPr/>
        </p:nvSpPr>
        <p:spPr>
          <a:xfrm>
            <a:off x="3130676" y="6102502"/>
            <a:ext cx="413384" cy="636905"/>
          </a:xfrm>
          <a:prstGeom prst="rect">
            <a:avLst/>
          </a:prstGeom>
        </p:spPr>
        <p:txBody>
          <a:bodyPr vert="horz" wrap="square" lIns="0" tIns="13970" rIns="0" bIns="0" rtlCol="0">
            <a:spAutoFit/>
          </a:bodyPr>
          <a:lstStyle/>
          <a:p>
            <a:pPr marL="12700">
              <a:lnSpc>
                <a:spcPct val="100000"/>
              </a:lnSpc>
              <a:spcBef>
                <a:spcPts val="110"/>
              </a:spcBef>
            </a:pPr>
            <a:r>
              <a:rPr sz="4000" b="1" spc="5" dirty="0">
                <a:solidFill>
                  <a:srgbClr val="FF0000"/>
                </a:solidFill>
                <a:latin typeface="微软雅黑"/>
                <a:cs typeface="微软雅黑"/>
              </a:rPr>
              <a:t>×</a:t>
            </a:r>
            <a:endParaRPr sz="4000">
              <a:latin typeface="微软雅黑"/>
              <a:cs typeface="微软雅黑"/>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285"/>
            <a:ext cx="5114544" cy="68183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047232" y="192023"/>
            <a:ext cx="5989320" cy="448970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367393" y="3805428"/>
            <a:ext cx="165100" cy="1217295"/>
          </a:xfrm>
          <a:custGeom>
            <a:avLst/>
            <a:gdLst/>
            <a:ahLst/>
            <a:cxnLst/>
            <a:rect l="l" t="t" r="r" b="b"/>
            <a:pathLst>
              <a:path w="165100" h="1217295">
                <a:moveTo>
                  <a:pt x="0" y="1217295"/>
                </a:moveTo>
                <a:lnTo>
                  <a:pt x="164973" y="0"/>
                </a:lnTo>
              </a:path>
            </a:pathLst>
          </a:custGeom>
          <a:ln w="57912">
            <a:solidFill>
              <a:srgbClr val="FF0000"/>
            </a:solidFill>
          </a:ln>
        </p:spPr>
        <p:txBody>
          <a:bodyPr wrap="square" lIns="0" tIns="0" rIns="0" bIns="0" rtlCol="0"/>
          <a:lstStyle/>
          <a:p>
            <a:endParaRPr/>
          </a:p>
        </p:txBody>
      </p:sp>
      <p:sp>
        <p:nvSpPr>
          <p:cNvPr id="5" name="object 5"/>
          <p:cNvSpPr txBox="1"/>
          <p:nvPr/>
        </p:nvSpPr>
        <p:spPr>
          <a:xfrm>
            <a:off x="9185147" y="5055108"/>
            <a:ext cx="2618740" cy="1170940"/>
          </a:xfrm>
          <a:prstGeom prst="rect">
            <a:avLst/>
          </a:prstGeom>
          <a:solidFill>
            <a:srgbClr val="4471C4"/>
          </a:solidFill>
          <a:ln w="57911">
            <a:solidFill>
              <a:srgbClr val="FF0000"/>
            </a:solidFill>
          </a:ln>
        </p:spPr>
        <p:txBody>
          <a:bodyPr vert="horz" wrap="square" lIns="0" tIns="111760" rIns="0" bIns="0" rtlCol="0">
            <a:spAutoFit/>
          </a:bodyPr>
          <a:lstStyle/>
          <a:p>
            <a:pPr marL="290195" marR="277495">
              <a:lnSpc>
                <a:spcPct val="100000"/>
              </a:lnSpc>
              <a:spcBef>
                <a:spcPts val="880"/>
              </a:spcBef>
            </a:pPr>
            <a:r>
              <a:rPr sz="3200" b="1" spc="-5" dirty="0">
                <a:solidFill>
                  <a:srgbClr val="FF0000"/>
                </a:solidFill>
                <a:latin typeface="黑体"/>
                <a:cs typeface="黑体"/>
              </a:rPr>
              <a:t>纵横水平 杆严重缺 失！</a:t>
            </a:r>
            <a:endParaRPr sz="3200">
              <a:latin typeface="黑体"/>
              <a:cs typeface="黑体"/>
            </a:endParaRPr>
          </a:p>
        </p:txBody>
      </p:sp>
      <p:sp>
        <p:nvSpPr>
          <p:cNvPr id="6" name="object 6"/>
          <p:cNvSpPr/>
          <p:nvPr/>
        </p:nvSpPr>
        <p:spPr>
          <a:xfrm>
            <a:off x="2923667" y="3763517"/>
            <a:ext cx="3399790" cy="1259205"/>
          </a:xfrm>
          <a:custGeom>
            <a:avLst/>
            <a:gdLst/>
            <a:ahLst/>
            <a:cxnLst/>
            <a:rect l="l" t="t" r="r" b="b"/>
            <a:pathLst>
              <a:path w="3399790" h="1259204">
                <a:moveTo>
                  <a:pt x="3399281" y="1259204"/>
                </a:moveTo>
                <a:lnTo>
                  <a:pt x="0" y="0"/>
                </a:lnTo>
              </a:path>
            </a:pathLst>
          </a:custGeom>
          <a:ln w="57912">
            <a:solidFill>
              <a:srgbClr val="FF0000"/>
            </a:solidFill>
          </a:ln>
        </p:spPr>
        <p:txBody>
          <a:bodyPr wrap="square" lIns="0" tIns="0" rIns="0" bIns="0" rtlCol="0"/>
          <a:lstStyle/>
          <a:p>
            <a:endParaRPr/>
          </a:p>
        </p:txBody>
      </p:sp>
      <p:sp>
        <p:nvSpPr>
          <p:cNvPr id="7" name="object 7"/>
          <p:cNvSpPr txBox="1"/>
          <p:nvPr/>
        </p:nvSpPr>
        <p:spPr>
          <a:xfrm>
            <a:off x="6167628" y="5055108"/>
            <a:ext cx="2231390" cy="1170940"/>
          </a:xfrm>
          <a:prstGeom prst="rect">
            <a:avLst/>
          </a:prstGeom>
          <a:solidFill>
            <a:srgbClr val="4471C4"/>
          </a:solidFill>
          <a:ln w="57911">
            <a:solidFill>
              <a:srgbClr val="FF0000"/>
            </a:solidFill>
          </a:ln>
        </p:spPr>
        <p:txBody>
          <a:bodyPr vert="horz" wrap="square" lIns="0" tIns="111760" rIns="0" bIns="0" rtlCol="0">
            <a:spAutoFit/>
          </a:bodyPr>
          <a:lstStyle/>
          <a:p>
            <a:pPr marL="93345" marR="86995" indent="203835">
              <a:lnSpc>
                <a:spcPct val="100000"/>
              </a:lnSpc>
              <a:spcBef>
                <a:spcPts val="880"/>
              </a:spcBef>
            </a:pPr>
            <a:r>
              <a:rPr sz="3200" b="1" dirty="0">
                <a:solidFill>
                  <a:srgbClr val="FF0000"/>
                </a:solidFill>
                <a:latin typeface="黑体"/>
                <a:cs typeface="黑体"/>
              </a:rPr>
              <a:t>支架没有 </a:t>
            </a:r>
            <a:r>
              <a:rPr sz="3200" b="1" spc="-5" dirty="0">
                <a:solidFill>
                  <a:srgbClr val="FF0000"/>
                </a:solidFill>
                <a:latin typeface="黑体"/>
                <a:cs typeface="黑体"/>
              </a:rPr>
              <a:t>连墙抱柱 ！</a:t>
            </a:r>
            <a:endParaRPr sz="3200">
              <a:latin typeface="黑体"/>
              <a:cs typeface="黑体"/>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84111" y="3310128"/>
          <a:ext cx="5699125" cy="2964180"/>
        </p:xfrm>
        <a:graphic>
          <a:graphicData uri="http://schemas.openxmlformats.org/drawingml/2006/table">
            <a:tbl>
              <a:tblPr firstRow="1" bandRow="1">
                <a:tableStyleId>{2D5ABB26-0587-4C30-8999-92F81FD0307C}</a:tableStyleId>
              </a:tblPr>
              <a:tblGrid>
                <a:gridCol w="753110">
                  <a:extLst>
                    <a:ext uri="{9D8B030D-6E8A-4147-A177-3AD203B41FA5}">
                      <a16:colId xmlns:a16="http://schemas.microsoft.com/office/drawing/2014/main" val="20000"/>
                    </a:ext>
                  </a:extLst>
                </a:gridCol>
                <a:gridCol w="1635125">
                  <a:extLst>
                    <a:ext uri="{9D8B030D-6E8A-4147-A177-3AD203B41FA5}">
                      <a16:colId xmlns:a16="http://schemas.microsoft.com/office/drawing/2014/main" val="20001"/>
                    </a:ext>
                  </a:extLst>
                </a:gridCol>
                <a:gridCol w="1247775">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976630">
                  <a:extLst>
                    <a:ext uri="{9D8B030D-6E8A-4147-A177-3AD203B41FA5}">
                      <a16:colId xmlns:a16="http://schemas.microsoft.com/office/drawing/2014/main" val="20004"/>
                    </a:ext>
                  </a:extLst>
                </a:gridCol>
              </a:tblGrid>
              <a:tr h="705358">
                <a:tc>
                  <a:txBody>
                    <a:bodyPr/>
                    <a:lstStyle/>
                    <a:p>
                      <a:pPr>
                        <a:lnSpc>
                          <a:spcPct val="100000"/>
                        </a:lnSpc>
                        <a:spcBef>
                          <a:spcPts val="35"/>
                        </a:spcBef>
                      </a:pPr>
                      <a:endParaRPr sz="1500">
                        <a:latin typeface="Times New Roman"/>
                        <a:cs typeface="Times New Roman"/>
                      </a:endParaRPr>
                    </a:p>
                    <a:p>
                      <a:pPr marL="146050">
                        <a:lnSpc>
                          <a:spcPct val="100000"/>
                        </a:lnSpc>
                      </a:pPr>
                      <a:r>
                        <a:rPr sz="1800" b="1" spc="10" dirty="0">
                          <a:solidFill>
                            <a:srgbClr val="FFFFFF"/>
                          </a:solidFill>
                          <a:latin typeface="黑体"/>
                          <a:cs typeface="黑体"/>
                        </a:rPr>
                        <a:t>梁号</a:t>
                      </a:r>
                      <a:endParaRPr sz="1800">
                        <a:latin typeface="黑体"/>
                        <a:cs typeface="黑体"/>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635" algn="ctr">
                        <a:lnSpc>
                          <a:spcPct val="100000"/>
                        </a:lnSpc>
                        <a:spcBef>
                          <a:spcPts val="675"/>
                        </a:spcBef>
                      </a:pPr>
                      <a:r>
                        <a:rPr sz="1800" b="1" spc="10" dirty="0">
                          <a:solidFill>
                            <a:srgbClr val="FFFFFF"/>
                          </a:solidFill>
                          <a:latin typeface="黑体"/>
                          <a:cs typeface="黑体"/>
                        </a:rPr>
                        <a:t>设计</a:t>
                      </a:r>
                      <a:r>
                        <a:rPr sz="1800" b="1" spc="-5" dirty="0">
                          <a:solidFill>
                            <a:srgbClr val="FFFFFF"/>
                          </a:solidFill>
                          <a:latin typeface="黑体"/>
                          <a:cs typeface="黑体"/>
                        </a:rPr>
                        <a:t>尺寸</a:t>
                      </a:r>
                      <a:endParaRPr sz="1800">
                        <a:latin typeface="黑体"/>
                        <a:cs typeface="黑体"/>
                      </a:endParaRPr>
                    </a:p>
                    <a:p>
                      <a:pPr marL="635" algn="ctr">
                        <a:lnSpc>
                          <a:spcPct val="100000"/>
                        </a:lnSpc>
                        <a:spcBef>
                          <a:spcPts val="5"/>
                        </a:spcBef>
                      </a:pPr>
                      <a:r>
                        <a:rPr sz="1800" b="1" spc="10" dirty="0">
                          <a:solidFill>
                            <a:srgbClr val="FFFFFF"/>
                          </a:solidFill>
                          <a:latin typeface="黑体"/>
                          <a:cs typeface="黑体"/>
                        </a:rPr>
                        <a:t>符号</a:t>
                      </a:r>
                      <a:endParaRPr sz="1800">
                        <a:latin typeface="黑体"/>
                        <a:cs typeface="黑体"/>
                      </a:endParaRPr>
                    </a:p>
                  </a:txBody>
                  <a:tcPr marL="0" marR="0" marT="857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algn="ctr">
                        <a:lnSpc>
                          <a:spcPct val="100000"/>
                        </a:lnSpc>
                        <a:spcBef>
                          <a:spcPts val="675"/>
                        </a:spcBef>
                      </a:pPr>
                      <a:r>
                        <a:rPr sz="1800" b="1" spc="10" dirty="0">
                          <a:solidFill>
                            <a:srgbClr val="FFFFFF"/>
                          </a:solidFill>
                          <a:latin typeface="黑体"/>
                          <a:cs typeface="黑体"/>
                        </a:rPr>
                        <a:t>设计</a:t>
                      </a:r>
                      <a:r>
                        <a:rPr sz="1800" b="1" spc="-5" dirty="0">
                          <a:solidFill>
                            <a:srgbClr val="FFFFFF"/>
                          </a:solidFill>
                          <a:latin typeface="黑体"/>
                          <a:cs typeface="黑体"/>
                        </a:rPr>
                        <a:t>尺寸</a:t>
                      </a:r>
                      <a:endParaRPr sz="1800">
                        <a:latin typeface="黑体"/>
                        <a:cs typeface="黑体"/>
                      </a:endParaRPr>
                    </a:p>
                    <a:p>
                      <a:pPr marL="1270" algn="ctr">
                        <a:lnSpc>
                          <a:spcPct val="100000"/>
                        </a:lnSpc>
                        <a:spcBef>
                          <a:spcPts val="5"/>
                        </a:spcBef>
                      </a:pPr>
                      <a:r>
                        <a:rPr sz="1800" b="1" dirty="0">
                          <a:solidFill>
                            <a:srgbClr val="FFFFFF"/>
                          </a:solidFill>
                          <a:latin typeface="黑体"/>
                          <a:cs typeface="黑体"/>
                        </a:rPr>
                        <a:t>（mm）</a:t>
                      </a:r>
                      <a:endParaRPr sz="1800">
                        <a:latin typeface="黑体"/>
                        <a:cs typeface="黑体"/>
                      </a:endParaRPr>
                    </a:p>
                  </a:txBody>
                  <a:tcPr marL="0" marR="0" marT="857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R="31115" algn="ctr">
                        <a:lnSpc>
                          <a:spcPct val="100000"/>
                        </a:lnSpc>
                        <a:spcBef>
                          <a:spcPts val="675"/>
                        </a:spcBef>
                      </a:pPr>
                      <a:r>
                        <a:rPr sz="1800" b="1" spc="15" dirty="0">
                          <a:solidFill>
                            <a:srgbClr val="FFFFFF"/>
                          </a:solidFill>
                          <a:latin typeface="黑体"/>
                          <a:cs typeface="黑体"/>
                        </a:rPr>
                        <a:t>实测</a:t>
                      </a:r>
                      <a:r>
                        <a:rPr sz="1800" b="1" spc="-5" dirty="0">
                          <a:solidFill>
                            <a:srgbClr val="FFFFFF"/>
                          </a:solidFill>
                          <a:latin typeface="黑体"/>
                          <a:cs typeface="黑体"/>
                        </a:rPr>
                        <a:t>尺</a:t>
                      </a:r>
                      <a:endParaRPr sz="1800">
                        <a:latin typeface="黑体"/>
                        <a:cs typeface="黑体"/>
                      </a:endParaRPr>
                    </a:p>
                    <a:p>
                      <a:pPr marL="2540" algn="ctr">
                        <a:lnSpc>
                          <a:spcPct val="100000"/>
                        </a:lnSpc>
                        <a:spcBef>
                          <a:spcPts val="5"/>
                        </a:spcBef>
                      </a:pPr>
                      <a:r>
                        <a:rPr sz="1800" b="1" spc="10" dirty="0">
                          <a:solidFill>
                            <a:srgbClr val="FFFFFF"/>
                          </a:solidFill>
                          <a:latin typeface="黑体"/>
                          <a:cs typeface="黑体"/>
                        </a:rPr>
                        <a:t>寸</a:t>
                      </a:r>
                      <a:r>
                        <a:rPr sz="1800" b="1" dirty="0">
                          <a:solidFill>
                            <a:srgbClr val="FFFFFF"/>
                          </a:solidFill>
                          <a:latin typeface="黑体"/>
                          <a:cs typeface="黑体"/>
                        </a:rPr>
                        <a:t>（mm）</a:t>
                      </a:r>
                      <a:endParaRPr sz="1800">
                        <a:latin typeface="黑体"/>
                        <a:cs typeface="黑体"/>
                      </a:endParaRPr>
                    </a:p>
                  </a:txBody>
                  <a:tcPr marL="0" marR="0" marT="857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141605">
                        <a:lnSpc>
                          <a:spcPct val="100000"/>
                        </a:lnSpc>
                        <a:spcBef>
                          <a:spcPts val="675"/>
                        </a:spcBef>
                      </a:pPr>
                      <a:r>
                        <a:rPr sz="1800" b="1" spc="20" dirty="0">
                          <a:solidFill>
                            <a:srgbClr val="FFFFFF"/>
                          </a:solidFill>
                          <a:latin typeface="黑体"/>
                          <a:cs typeface="黑体"/>
                        </a:rPr>
                        <a:t>偏差值</a:t>
                      </a:r>
                      <a:endParaRPr sz="1800">
                        <a:latin typeface="黑体"/>
                        <a:cs typeface="黑体"/>
                      </a:endParaRPr>
                    </a:p>
                    <a:p>
                      <a:pPr marL="141605">
                        <a:lnSpc>
                          <a:spcPct val="100000"/>
                        </a:lnSpc>
                        <a:spcBef>
                          <a:spcPts val="5"/>
                        </a:spcBef>
                      </a:pPr>
                      <a:r>
                        <a:rPr sz="1800" b="1" dirty="0">
                          <a:solidFill>
                            <a:srgbClr val="FFFFFF"/>
                          </a:solidFill>
                          <a:latin typeface="黑体"/>
                          <a:cs typeface="黑体"/>
                        </a:rPr>
                        <a:t>（mm）</a:t>
                      </a:r>
                      <a:endParaRPr sz="1800">
                        <a:latin typeface="黑体"/>
                        <a:cs typeface="黑体"/>
                      </a:endParaRPr>
                    </a:p>
                  </a:txBody>
                  <a:tcPr marL="0" marR="0" marT="857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705357">
                <a:tc rowSpan="3">
                  <a:txBody>
                    <a:bodyPr/>
                    <a:lstStyle/>
                    <a:p>
                      <a:pPr>
                        <a:lnSpc>
                          <a:spcPct val="100000"/>
                        </a:lnSpc>
                      </a:pPr>
                      <a:endParaRPr sz="2800">
                        <a:latin typeface="Times New Roman"/>
                        <a:cs typeface="Times New Roman"/>
                      </a:endParaRPr>
                    </a:p>
                    <a:p>
                      <a:pPr>
                        <a:lnSpc>
                          <a:spcPct val="100000"/>
                        </a:lnSpc>
                        <a:spcBef>
                          <a:spcPts val="15"/>
                        </a:spcBef>
                      </a:pPr>
                      <a:endParaRPr sz="3500">
                        <a:latin typeface="Times New Roman"/>
                        <a:cs typeface="Times New Roman"/>
                      </a:endParaRPr>
                    </a:p>
                    <a:p>
                      <a:pPr marL="106680">
                        <a:lnSpc>
                          <a:spcPct val="100000"/>
                        </a:lnSpc>
                      </a:pPr>
                      <a:r>
                        <a:rPr sz="2800" b="1" spc="15" dirty="0">
                          <a:solidFill>
                            <a:srgbClr val="FF0000"/>
                          </a:solidFill>
                          <a:latin typeface="黑体"/>
                          <a:cs typeface="黑体"/>
                        </a:rPr>
                        <a:t>梁</a:t>
                      </a:r>
                      <a:r>
                        <a:rPr sz="2800" b="1" spc="-10" dirty="0">
                          <a:solidFill>
                            <a:srgbClr val="FF0000"/>
                          </a:solidFill>
                          <a:latin typeface="黑体"/>
                          <a:cs typeface="黑体"/>
                        </a:rPr>
                        <a:t>3</a:t>
                      </a:r>
                      <a:endParaRPr sz="2800">
                        <a:latin typeface="黑体"/>
                        <a:cs typeface="黑体"/>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635" algn="ctr">
                        <a:lnSpc>
                          <a:spcPct val="100000"/>
                        </a:lnSpc>
                        <a:spcBef>
                          <a:spcPts val="509"/>
                        </a:spcBef>
                      </a:pPr>
                      <a:r>
                        <a:rPr sz="1800" b="1" spc="-5" dirty="0">
                          <a:latin typeface="等线"/>
                          <a:cs typeface="等线"/>
                        </a:rPr>
                        <a:t>梁底立杆</a:t>
                      </a:r>
                      <a:endParaRPr sz="1800">
                        <a:latin typeface="等线"/>
                        <a:cs typeface="等线"/>
                      </a:endParaRPr>
                    </a:p>
                    <a:p>
                      <a:pPr algn="ctr">
                        <a:lnSpc>
                          <a:spcPct val="100000"/>
                        </a:lnSpc>
                      </a:pPr>
                      <a:r>
                        <a:rPr sz="1800" b="1" dirty="0">
                          <a:latin typeface="等线"/>
                          <a:cs typeface="等线"/>
                        </a:rPr>
                        <a:t>间距</a:t>
                      </a:r>
                      <a:r>
                        <a:rPr sz="1800" b="1" spc="-5" dirty="0">
                          <a:latin typeface="等线"/>
                          <a:cs typeface="等线"/>
                        </a:rPr>
                        <a:t>l</a:t>
                      </a:r>
                      <a:r>
                        <a:rPr sz="1800" b="1" spc="-7" baseline="-20833" dirty="0">
                          <a:latin typeface="等线"/>
                          <a:cs typeface="等线"/>
                        </a:rPr>
                        <a:t>D</a:t>
                      </a:r>
                      <a:r>
                        <a:rPr sz="1800" b="1" spc="-5" dirty="0">
                          <a:latin typeface="等线"/>
                          <a:cs typeface="等线"/>
                        </a:rPr>
                        <a:t>(mm)</a:t>
                      </a:r>
                      <a:endParaRPr sz="1800">
                        <a:latin typeface="等线"/>
                        <a:cs typeface="等线"/>
                      </a:endParaRPr>
                    </a:p>
                  </a:txBody>
                  <a:tcPr marL="0" marR="0" marT="647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algn="ctr">
                        <a:lnSpc>
                          <a:spcPct val="100000"/>
                        </a:lnSpc>
                        <a:spcBef>
                          <a:spcPts val="1590"/>
                        </a:spcBef>
                      </a:pPr>
                      <a:r>
                        <a:rPr sz="1800" b="1" spc="5" dirty="0">
                          <a:latin typeface="等线"/>
                          <a:cs typeface="等线"/>
                        </a:rPr>
                        <a:t>500</a:t>
                      </a:r>
                      <a:endParaRPr sz="1800">
                        <a:latin typeface="等线"/>
                        <a:cs typeface="等线"/>
                      </a:endParaRPr>
                    </a:p>
                  </a:txBody>
                  <a:tcPr marL="0" marR="0" marT="2019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342900">
                        <a:lnSpc>
                          <a:spcPct val="100000"/>
                        </a:lnSpc>
                        <a:spcBef>
                          <a:spcPts val="509"/>
                        </a:spcBef>
                      </a:pPr>
                      <a:r>
                        <a:rPr sz="1800" b="1" spc="5" dirty="0">
                          <a:latin typeface="等线"/>
                          <a:cs typeface="等线"/>
                        </a:rPr>
                        <a:t>590</a:t>
                      </a:r>
                      <a:endParaRPr sz="1800">
                        <a:latin typeface="等线"/>
                        <a:cs typeface="等线"/>
                      </a:endParaRPr>
                    </a:p>
                    <a:p>
                      <a:pPr marL="342900">
                        <a:lnSpc>
                          <a:spcPct val="100000"/>
                        </a:lnSpc>
                      </a:pPr>
                      <a:r>
                        <a:rPr sz="1800" b="1" spc="5" dirty="0">
                          <a:latin typeface="等线"/>
                          <a:cs typeface="等线"/>
                        </a:rPr>
                        <a:t>340</a:t>
                      </a:r>
                      <a:endParaRPr sz="1800">
                        <a:latin typeface="等线"/>
                        <a:cs typeface="等线"/>
                      </a:endParaRPr>
                    </a:p>
                  </a:txBody>
                  <a:tcPr marL="0" marR="0" marT="647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1270" algn="ctr">
                        <a:lnSpc>
                          <a:spcPct val="100000"/>
                        </a:lnSpc>
                        <a:spcBef>
                          <a:spcPts val="509"/>
                        </a:spcBef>
                      </a:pPr>
                      <a:r>
                        <a:rPr sz="1800" b="1" spc="5" dirty="0">
                          <a:latin typeface="等线"/>
                          <a:cs typeface="等线"/>
                        </a:rPr>
                        <a:t>90</a:t>
                      </a:r>
                      <a:endParaRPr sz="1800">
                        <a:latin typeface="等线"/>
                        <a:cs typeface="等线"/>
                      </a:endParaRPr>
                    </a:p>
                    <a:p>
                      <a:pPr marL="1270" algn="ctr">
                        <a:lnSpc>
                          <a:spcPct val="100000"/>
                        </a:lnSpc>
                        <a:spcBef>
                          <a:spcPts val="170"/>
                        </a:spcBef>
                      </a:pPr>
                      <a:r>
                        <a:rPr sz="1800" b="1" dirty="0">
                          <a:latin typeface="黑体"/>
                          <a:cs typeface="黑体"/>
                        </a:rPr>
                        <a:t>-160</a:t>
                      </a:r>
                      <a:endParaRPr sz="1800">
                        <a:latin typeface="黑体"/>
                        <a:cs typeface="黑体"/>
                      </a:endParaRPr>
                    </a:p>
                  </a:txBody>
                  <a:tcPr marL="0" marR="0" marT="647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705358">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232410" marR="227329" indent="12065">
                        <a:lnSpc>
                          <a:spcPct val="100000"/>
                        </a:lnSpc>
                        <a:spcBef>
                          <a:spcPts val="515"/>
                        </a:spcBef>
                      </a:pPr>
                      <a:r>
                        <a:rPr sz="1800" b="1" dirty="0">
                          <a:latin typeface="等线"/>
                          <a:cs typeface="等线"/>
                        </a:rPr>
                        <a:t>梁两侧立杆 间距</a:t>
                      </a:r>
                      <a:r>
                        <a:rPr sz="1800" b="1" spc="5" dirty="0">
                          <a:latin typeface="等线"/>
                          <a:cs typeface="等线"/>
                        </a:rPr>
                        <a:t>l</a:t>
                      </a:r>
                      <a:r>
                        <a:rPr sz="1800" b="1" spc="-7" baseline="-20833" dirty="0">
                          <a:latin typeface="等线"/>
                          <a:cs typeface="等线"/>
                        </a:rPr>
                        <a:t>C</a:t>
                      </a:r>
                      <a:r>
                        <a:rPr sz="1800" b="1" spc="-5" dirty="0">
                          <a:latin typeface="等线"/>
                          <a:cs typeface="等线"/>
                        </a:rPr>
                        <a:t>(</a:t>
                      </a:r>
                      <a:r>
                        <a:rPr sz="1800" b="1" spc="-10" dirty="0">
                          <a:latin typeface="等线"/>
                          <a:cs typeface="等线"/>
                        </a:rPr>
                        <a:t>m</a:t>
                      </a:r>
                      <a:r>
                        <a:rPr sz="1800" b="1" spc="-15" dirty="0">
                          <a:latin typeface="等线"/>
                          <a:cs typeface="等线"/>
                        </a:rPr>
                        <a:t>m</a:t>
                      </a:r>
                      <a:r>
                        <a:rPr sz="1800" b="1" dirty="0">
                          <a:latin typeface="等线"/>
                          <a:cs typeface="等线"/>
                        </a:rPr>
                        <a:t>)</a:t>
                      </a:r>
                      <a:endParaRPr sz="1800">
                        <a:latin typeface="等线"/>
                        <a:cs typeface="等线"/>
                      </a:endParaRPr>
                    </a:p>
                  </a:txBody>
                  <a:tcPr marL="0" marR="0" marT="654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gn="ctr">
                        <a:lnSpc>
                          <a:spcPct val="100000"/>
                        </a:lnSpc>
                        <a:spcBef>
                          <a:spcPts val="1595"/>
                        </a:spcBef>
                      </a:pPr>
                      <a:r>
                        <a:rPr sz="1800" b="1" spc="5" dirty="0">
                          <a:latin typeface="等线"/>
                          <a:cs typeface="等线"/>
                        </a:rPr>
                        <a:t>1000</a:t>
                      </a:r>
                      <a:endParaRPr sz="1800">
                        <a:latin typeface="等线"/>
                        <a:cs typeface="等线"/>
                      </a:endParaRPr>
                    </a:p>
                  </a:txBody>
                  <a:tcPr marL="0" marR="0" marT="2025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342900">
                        <a:lnSpc>
                          <a:spcPct val="100000"/>
                        </a:lnSpc>
                        <a:spcBef>
                          <a:spcPts val="1595"/>
                        </a:spcBef>
                      </a:pPr>
                      <a:r>
                        <a:rPr sz="1800" b="1" spc="5" dirty="0">
                          <a:latin typeface="等线"/>
                          <a:cs typeface="等线"/>
                        </a:rPr>
                        <a:t>930</a:t>
                      </a:r>
                      <a:endParaRPr sz="1800">
                        <a:latin typeface="等线"/>
                        <a:cs typeface="等线"/>
                      </a:endParaRPr>
                    </a:p>
                  </a:txBody>
                  <a:tcPr marL="0" marR="0" marT="2025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1270" algn="ctr">
                        <a:lnSpc>
                          <a:spcPct val="100000"/>
                        </a:lnSpc>
                        <a:spcBef>
                          <a:spcPts val="1595"/>
                        </a:spcBef>
                      </a:pPr>
                      <a:r>
                        <a:rPr sz="1800" b="1" spc="5" dirty="0">
                          <a:latin typeface="等线"/>
                          <a:cs typeface="等线"/>
                        </a:rPr>
                        <a:t>70</a:t>
                      </a:r>
                      <a:endParaRPr sz="1800">
                        <a:latin typeface="等线"/>
                        <a:cs typeface="等线"/>
                      </a:endParaRPr>
                    </a:p>
                  </a:txBody>
                  <a:tcPr marL="0" marR="0" marT="2025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835088">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256540" marR="250825" indent="215900">
                        <a:lnSpc>
                          <a:spcPct val="100000"/>
                        </a:lnSpc>
                        <a:spcBef>
                          <a:spcPts val="1050"/>
                        </a:spcBef>
                      </a:pPr>
                      <a:r>
                        <a:rPr sz="1800" b="1" dirty="0">
                          <a:latin typeface="等线"/>
                          <a:cs typeface="等线"/>
                        </a:rPr>
                        <a:t>板立杆 间距</a:t>
                      </a:r>
                      <a:r>
                        <a:rPr sz="1800" b="1" spc="35" dirty="0">
                          <a:latin typeface="宋体"/>
                          <a:cs typeface="宋体"/>
                        </a:rPr>
                        <a:t>l</a:t>
                      </a:r>
                      <a:r>
                        <a:rPr sz="1800" b="1" spc="30" baseline="-20833" dirty="0">
                          <a:latin typeface="宋体"/>
                          <a:cs typeface="宋体"/>
                        </a:rPr>
                        <a:t>B</a:t>
                      </a:r>
                      <a:r>
                        <a:rPr sz="1800" b="1" spc="30" dirty="0">
                          <a:latin typeface="宋体"/>
                          <a:cs typeface="宋体"/>
                        </a:rPr>
                        <a:t>(</a:t>
                      </a:r>
                      <a:r>
                        <a:rPr sz="1800" b="1" spc="10" dirty="0">
                          <a:latin typeface="宋体"/>
                          <a:cs typeface="宋体"/>
                        </a:rPr>
                        <a:t>mm</a:t>
                      </a:r>
                      <a:r>
                        <a:rPr sz="1800" b="1" dirty="0">
                          <a:latin typeface="宋体"/>
                          <a:cs typeface="宋体"/>
                        </a:rPr>
                        <a:t>)</a:t>
                      </a:r>
                      <a:endParaRPr sz="1800">
                        <a:latin typeface="宋体"/>
                        <a:cs typeface="宋体"/>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spcBef>
                          <a:spcPts val="35"/>
                        </a:spcBef>
                      </a:pPr>
                      <a:endParaRPr sz="1800">
                        <a:latin typeface="Times New Roman"/>
                        <a:cs typeface="Times New Roman"/>
                      </a:endParaRPr>
                    </a:p>
                    <a:p>
                      <a:pPr algn="ctr">
                        <a:lnSpc>
                          <a:spcPct val="100000"/>
                        </a:lnSpc>
                      </a:pPr>
                      <a:r>
                        <a:rPr sz="1800" b="1" spc="5" dirty="0">
                          <a:latin typeface="等线"/>
                          <a:cs typeface="等线"/>
                        </a:rPr>
                        <a:t>900</a:t>
                      </a:r>
                      <a:endParaRPr sz="1800">
                        <a:latin typeface="等线"/>
                        <a:cs typeface="等线"/>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342900">
                        <a:lnSpc>
                          <a:spcPct val="100000"/>
                        </a:lnSpc>
                        <a:spcBef>
                          <a:spcPts val="1025"/>
                        </a:spcBef>
                      </a:pPr>
                      <a:r>
                        <a:rPr sz="1800" b="1" spc="5" dirty="0">
                          <a:latin typeface="等线"/>
                          <a:cs typeface="等线"/>
                        </a:rPr>
                        <a:t>750</a:t>
                      </a:r>
                      <a:endParaRPr sz="1800">
                        <a:latin typeface="等线"/>
                        <a:cs typeface="等线"/>
                      </a:endParaRPr>
                    </a:p>
                    <a:p>
                      <a:pPr marL="342900">
                        <a:lnSpc>
                          <a:spcPct val="100000"/>
                        </a:lnSpc>
                      </a:pPr>
                      <a:r>
                        <a:rPr sz="1800" b="1" spc="5" dirty="0">
                          <a:latin typeface="等线"/>
                          <a:cs typeface="等线"/>
                        </a:rPr>
                        <a:t>960</a:t>
                      </a:r>
                      <a:endParaRPr sz="1800">
                        <a:latin typeface="等线"/>
                        <a:cs typeface="等线"/>
                      </a:endParaRPr>
                    </a:p>
                  </a:txBody>
                  <a:tcPr marL="0" marR="0" marT="1301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1270" algn="ctr">
                        <a:lnSpc>
                          <a:spcPct val="100000"/>
                        </a:lnSpc>
                        <a:spcBef>
                          <a:spcPts val="1025"/>
                        </a:spcBef>
                      </a:pPr>
                      <a:r>
                        <a:rPr sz="1800" b="1" spc="5" dirty="0">
                          <a:latin typeface="等线"/>
                          <a:cs typeface="等线"/>
                        </a:rPr>
                        <a:t>150</a:t>
                      </a:r>
                      <a:endParaRPr sz="1800">
                        <a:latin typeface="等线"/>
                        <a:cs typeface="等线"/>
                      </a:endParaRPr>
                    </a:p>
                    <a:p>
                      <a:pPr marL="1270" algn="ctr">
                        <a:lnSpc>
                          <a:spcPct val="100000"/>
                        </a:lnSpc>
                      </a:pPr>
                      <a:r>
                        <a:rPr sz="1800" b="1" spc="5" dirty="0">
                          <a:latin typeface="等线"/>
                          <a:cs typeface="等线"/>
                        </a:rPr>
                        <a:t>40</a:t>
                      </a:r>
                      <a:endParaRPr sz="1800">
                        <a:latin typeface="等线"/>
                        <a:cs typeface="等线"/>
                      </a:endParaRPr>
                    </a:p>
                  </a:txBody>
                  <a:tcPr marL="0" marR="0" marT="1301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bl>
          </a:graphicData>
        </a:graphic>
      </p:graphicFrame>
      <p:graphicFrame>
        <p:nvGraphicFramePr>
          <p:cNvPr id="3" name="object 3"/>
          <p:cNvGraphicFramePr>
            <a:graphicFrameLocks noGrp="1"/>
          </p:cNvGraphicFramePr>
          <p:nvPr/>
        </p:nvGraphicFramePr>
        <p:xfrm>
          <a:off x="6200775" y="3310128"/>
          <a:ext cx="5778500" cy="2964180"/>
        </p:xfrm>
        <a:graphic>
          <a:graphicData uri="http://schemas.openxmlformats.org/drawingml/2006/table">
            <a:tbl>
              <a:tblPr firstRow="1" bandRow="1">
                <a:tableStyleId>{2D5ABB26-0587-4C30-8999-92F81FD0307C}</a:tableStyleId>
              </a:tblPr>
              <a:tblGrid>
                <a:gridCol w="744220">
                  <a:extLst>
                    <a:ext uri="{9D8B030D-6E8A-4147-A177-3AD203B41FA5}">
                      <a16:colId xmlns:a16="http://schemas.microsoft.com/office/drawing/2014/main" val="20000"/>
                    </a:ext>
                  </a:extLst>
                </a:gridCol>
                <a:gridCol w="1520825">
                  <a:extLst>
                    <a:ext uri="{9D8B030D-6E8A-4147-A177-3AD203B41FA5}">
                      <a16:colId xmlns:a16="http://schemas.microsoft.com/office/drawing/2014/main" val="20001"/>
                    </a:ext>
                  </a:extLst>
                </a:gridCol>
                <a:gridCol w="1240155">
                  <a:extLst>
                    <a:ext uri="{9D8B030D-6E8A-4147-A177-3AD203B41FA5}">
                      <a16:colId xmlns:a16="http://schemas.microsoft.com/office/drawing/2014/main" val="20002"/>
                    </a:ext>
                  </a:extLst>
                </a:gridCol>
                <a:gridCol w="1272539">
                  <a:extLst>
                    <a:ext uri="{9D8B030D-6E8A-4147-A177-3AD203B41FA5}">
                      <a16:colId xmlns:a16="http://schemas.microsoft.com/office/drawing/2014/main" val="20003"/>
                    </a:ext>
                  </a:extLst>
                </a:gridCol>
                <a:gridCol w="981075">
                  <a:extLst>
                    <a:ext uri="{9D8B030D-6E8A-4147-A177-3AD203B41FA5}">
                      <a16:colId xmlns:a16="http://schemas.microsoft.com/office/drawing/2014/main" val="20004"/>
                    </a:ext>
                  </a:extLst>
                </a:gridCol>
              </a:tblGrid>
              <a:tr h="674878">
                <a:tc>
                  <a:txBody>
                    <a:bodyPr/>
                    <a:lstStyle/>
                    <a:p>
                      <a:pPr>
                        <a:lnSpc>
                          <a:spcPct val="100000"/>
                        </a:lnSpc>
                        <a:spcBef>
                          <a:spcPts val="25"/>
                        </a:spcBef>
                      </a:pPr>
                      <a:endParaRPr sz="1400">
                        <a:latin typeface="Times New Roman"/>
                        <a:cs typeface="Times New Roman"/>
                      </a:endParaRPr>
                    </a:p>
                    <a:p>
                      <a:pPr marL="141605">
                        <a:lnSpc>
                          <a:spcPct val="100000"/>
                        </a:lnSpc>
                      </a:pPr>
                      <a:r>
                        <a:rPr sz="1800" b="1" spc="15" dirty="0">
                          <a:solidFill>
                            <a:srgbClr val="FFFFFF"/>
                          </a:solidFill>
                          <a:latin typeface="黑体"/>
                          <a:cs typeface="黑体"/>
                        </a:rPr>
                        <a:t>梁号</a:t>
                      </a:r>
                      <a:endParaRPr sz="1800">
                        <a:latin typeface="黑体"/>
                        <a:cs typeface="黑体"/>
                      </a:endParaRPr>
                    </a:p>
                  </a:txBody>
                  <a:tcPr marL="0" marR="0" marT="31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1905" algn="ctr">
                        <a:lnSpc>
                          <a:spcPct val="100000"/>
                        </a:lnSpc>
                        <a:spcBef>
                          <a:spcPts val="555"/>
                        </a:spcBef>
                      </a:pPr>
                      <a:r>
                        <a:rPr sz="1800" b="1" spc="15" dirty="0">
                          <a:solidFill>
                            <a:srgbClr val="FFFFFF"/>
                          </a:solidFill>
                          <a:latin typeface="黑体"/>
                          <a:cs typeface="黑体"/>
                        </a:rPr>
                        <a:t>设计</a:t>
                      </a:r>
                      <a:r>
                        <a:rPr sz="1800" b="1" spc="-5" dirty="0">
                          <a:solidFill>
                            <a:srgbClr val="FFFFFF"/>
                          </a:solidFill>
                          <a:latin typeface="黑体"/>
                          <a:cs typeface="黑体"/>
                        </a:rPr>
                        <a:t>尺寸</a:t>
                      </a:r>
                      <a:endParaRPr sz="1800">
                        <a:latin typeface="黑体"/>
                        <a:cs typeface="黑体"/>
                      </a:endParaRPr>
                    </a:p>
                    <a:p>
                      <a:pPr marL="8255" algn="ctr">
                        <a:lnSpc>
                          <a:spcPct val="100000"/>
                        </a:lnSpc>
                        <a:spcBef>
                          <a:spcPts val="5"/>
                        </a:spcBef>
                      </a:pPr>
                      <a:r>
                        <a:rPr sz="1800" b="1" spc="10" dirty="0">
                          <a:solidFill>
                            <a:srgbClr val="FFFFFF"/>
                          </a:solidFill>
                          <a:latin typeface="黑体"/>
                          <a:cs typeface="黑体"/>
                        </a:rPr>
                        <a:t>符号</a:t>
                      </a:r>
                      <a:endParaRPr sz="1800">
                        <a:latin typeface="黑体"/>
                        <a:cs typeface="黑体"/>
                      </a:endParaRPr>
                    </a:p>
                  </a:txBody>
                  <a:tcPr marL="0" marR="0" marT="70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1270" algn="ctr">
                        <a:lnSpc>
                          <a:spcPct val="100000"/>
                        </a:lnSpc>
                        <a:spcBef>
                          <a:spcPts val="555"/>
                        </a:spcBef>
                      </a:pPr>
                      <a:r>
                        <a:rPr sz="1800" b="1" spc="10" dirty="0">
                          <a:solidFill>
                            <a:srgbClr val="FFFFFF"/>
                          </a:solidFill>
                          <a:latin typeface="黑体"/>
                          <a:cs typeface="黑体"/>
                        </a:rPr>
                        <a:t>设计</a:t>
                      </a:r>
                      <a:r>
                        <a:rPr sz="1800" b="1" spc="-5" dirty="0">
                          <a:solidFill>
                            <a:srgbClr val="FFFFFF"/>
                          </a:solidFill>
                          <a:latin typeface="黑体"/>
                          <a:cs typeface="黑体"/>
                        </a:rPr>
                        <a:t>尺寸</a:t>
                      </a:r>
                      <a:endParaRPr sz="1800">
                        <a:latin typeface="黑体"/>
                        <a:cs typeface="黑体"/>
                      </a:endParaRPr>
                    </a:p>
                    <a:p>
                      <a:pPr marL="4445" algn="ctr">
                        <a:lnSpc>
                          <a:spcPct val="100000"/>
                        </a:lnSpc>
                        <a:spcBef>
                          <a:spcPts val="5"/>
                        </a:spcBef>
                      </a:pPr>
                      <a:r>
                        <a:rPr sz="1800" b="1" dirty="0">
                          <a:solidFill>
                            <a:srgbClr val="FFFFFF"/>
                          </a:solidFill>
                          <a:latin typeface="黑体"/>
                          <a:cs typeface="黑体"/>
                        </a:rPr>
                        <a:t>（mm）</a:t>
                      </a:r>
                      <a:endParaRPr sz="1800">
                        <a:latin typeface="黑体"/>
                        <a:cs typeface="黑体"/>
                      </a:endParaRPr>
                    </a:p>
                  </a:txBody>
                  <a:tcPr marL="0" marR="0" marT="70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635" algn="ctr">
                        <a:lnSpc>
                          <a:spcPct val="100000"/>
                        </a:lnSpc>
                        <a:spcBef>
                          <a:spcPts val="555"/>
                        </a:spcBef>
                      </a:pPr>
                      <a:r>
                        <a:rPr sz="1800" b="1" spc="15" dirty="0">
                          <a:solidFill>
                            <a:srgbClr val="FFFFFF"/>
                          </a:solidFill>
                          <a:latin typeface="黑体"/>
                          <a:cs typeface="黑体"/>
                        </a:rPr>
                        <a:t>实测</a:t>
                      </a:r>
                      <a:r>
                        <a:rPr sz="1800" b="1" spc="-10" dirty="0">
                          <a:solidFill>
                            <a:srgbClr val="FFFFFF"/>
                          </a:solidFill>
                          <a:latin typeface="黑体"/>
                          <a:cs typeface="黑体"/>
                        </a:rPr>
                        <a:t>尺寸</a:t>
                      </a:r>
                      <a:endParaRPr sz="1800">
                        <a:latin typeface="黑体"/>
                        <a:cs typeface="黑体"/>
                      </a:endParaRPr>
                    </a:p>
                    <a:p>
                      <a:pPr marL="3810" algn="ctr">
                        <a:lnSpc>
                          <a:spcPct val="100000"/>
                        </a:lnSpc>
                        <a:spcBef>
                          <a:spcPts val="5"/>
                        </a:spcBef>
                      </a:pPr>
                      <a:r>
                        <a:rPr sz="1800" b="1" dirty="0">
                          <a:solidFill>
                            <a:srgbClr val="FFFFFF"/>
                          </a:solidFill>
                          <a:latin typeface="黑体"/>
                          <a:cs typeface="黑体"/>
                        </a:rPr>
                        <a:t>（mm）</a:t>
                      </a:r>
                      <a:endParaRPr sz="1800">
                        <a:latin typeface="黑体"/>
                        <a:cs typeface="黑体"/>
                      </a:endParaRPr>
                    </a:p>
                  </a:txBody>
                  <a:tcPr marL="0" marR="0" marT="70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146050">
                        <a:lnSpc>
                          <a:spcPct val="100000"/>
                        </a:lnSpc>
                        <a:spcBef>
                          <a:spcPts val="555"/>
                        </a:spcBef>
                      </a:pPr>
                      <a:r>
                        <a:rPr sz="1800" b="1" spc="20" dirty="0">
                          <a:solidFill>
                            <a:srgbClr val="FFFFFF"/>
                          </a:solidFill>
                          <a:latin typeface="黑体"/>
                          <a:cs typeface="黑体"/>
                        </a:rPr>
                        <a:t>偏差值</a:t>
                      </a:r>
                      <a:endParaRPr sz="1800">
                        <a:latin typeface="黑体"/>
                        <a:cs typeface="黑体"/>
                      </a:endParaRPr>
                    </a:p>
                    <a:p>
                      <a:pPr marL="146050">
                        <a:lnSpc>
                          <a:spcPct val="100000"/>
                        </a:lnSpc>
                        <a:spcBef>
                          <a:spcPts val="5"/>
                        </a:spcBef>
                      </a:pPr>
                      <a:r>
                        <a:rPr sz="1800" b="1" dirty="0">
                          <a:solidFill>
                            <a:srgbClr val="FFFFFF"/>
                          </a:solidFill>
                          <a:latin typeface="黑体"/>
                          <a:cs typeface="黑体"/>
                        </a:rPr>
                        <a:t>（mm）</a:t>
                      </a:r>
                      <a:endParaRPr sz="1800">
                        <a:latin typeface="黑体"/>
                        <a:cs typeface="黑体"/>
                      </a:endParaRPr>
                    </a:p>
                  </a:txBody>
                  <a:tcPr marL="0" marR="0" marT="70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674751">
                <a:tc rowSpan="3">
                  <a:txBody>
                    <a:bodyPr/>
                    <a:lstStyle/>
                    <a:p>
                      <a:pPr>
                        <a:lnSpc>
                          <a:spcPct val="100000"/>
                        </a:lnSpc>
                      </a:pPr>
                      <a:endParaRPr sz="2800">
                        <a:latin typeface="Times New Roman"/>
                        <a:cs typeface="Times New Roman"/>
                      </a:endParaRPr>
                    </a:p>
                    <a:p>
                      <a:pPr>
                        <a:lnSpc>
                          <a:spcPct val="100000"/>
                        </a:lnSpc>
                        <a:spcBef>
                          <a:spcPts val="20"/>
                        </a:spcBef>
                      </a:pPr>
                      <a:endParaRPr sz="3600">
                        <a:latin typeface="Times New Roman"/>
                        <a:cs typeface="Times New Roman"/>
                      </a:endParaRPr>
                    </a:p>
                    <a:p>
                      <a:pPr marL="105410">
                        <a:lnSpc>
                          <a:spcPct val="100000"/>
                        </a:lnSpc>
                      </a:pPr>
                      <a:r>
                        <a:rPr sz="2800" b="1" spc="15" dirty="0">
                          <a:solidFill>
                            <a:srgbClr val="FF0000"/>
                          </a:solidFill>
                          <a:latin typeface="黑体"/>
                          <a:cs typeface="黑体"/>
                        </a:rPr>
                        <a:t>梁</a:t>
                      </a:r>
                      <a:r>
                        <a:rPr sz="2800" b="1" spc="-10" dirty="0">
                          <a:solidFill>
                            <a:srgbClr val="FF0000"/>
                          </a:solidFill>
                          <a:latin typeface="黑体"/>
                          <a:cs typeface="黑体"/>
                        </a:rPr>
                        <a:t>4</a:t>
                      </a:r>
                      <a:endParaRPr sz="2800">
                        <a:latin typeface="黑体"/>
                        <a:cs typeface="黑体"/>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1905" algn="ctr">
                        <a:lnSpc>
                          <a:spcPct val="100000"/>
                        </a:lnSpc>
                        <a:spcBef>
                          <a:spcPts val="390"/>
                        </a:spcBef>
                      </a:pPr>
                      <a:r>
                        <a:rPr sz="1800" b="1" dirty="0">
                          <a:latin typeface="等线"/>
                          <a:cs typeface="等线"/>
                        </a:rPr>
                        <a:t>梁底立杆</a:t>
                      </a:r>
                      <a:endParaRPr sz="1800">
                        <a:latin typeface="等线"/>
                        <a:cs typeface="等线"/>
                      </a:endParaRPr>
                    </a:p>
                    <a:p>
                      <a:pPr marL="1270" algn="ctr">
                        <a:lnSpc>
                          <a:spcPct val="100000"/>
                        </a:lnSpc>
                      </a:pPr>
                      <a:r>
                        <a:rPr sz="1800" b="1" dirty="0">
                          <a:latin typeface="等线"/>
                          <a:cs typeface="等线"/>
                        </a:rPr>
                        <a:t>间</a:t>
                      </a:r>
                      <a:r>
                        <a:rPr sz="1800" b="1" spc="-5" dirty="0">
                          <a:latin typeface="等线"/>
                          <a:cs typeface="等线"/>
                        </a:rPr>
                        <a:t>距l</a:t>
                      </a:r>
                      <a:r>
                        <a:rPr sz="1800" b="1" spc="-7" baseline="-20833" dirty="0">
                          <a:latin typeface="等线"/>
                          <a:cs typeface="等线"/>
                        </a:rPr>
                        <a:t>D</a:t>
                      </a:r>
                      <a:r>
                        <a:rPr sz="1800" b="1" spc="-5" dirty="0">
                          <a:latin typeface="等线"/>
                          <a:cs typeface="等线"/>
                        </a:rPr>
                        <a:t>(mm)</a:t>
                      </a:r>
                      <a:endParaRPr sz="1800">
                        <a:latin typeface="等线"/>
                        <a:cs typeface="等线"/>
                      </a:endParaRPr>
                    </a:p>
                  </a:txBody>
                  <a:tcPr marL="0" marR="0" marT="495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1270" algn="ctr">
                        <a:lnSpc>
                          <a:spcPct val="100000"/>
                        </a:lnSpc>
                        <a:spcBef>
                          <a:spcPts val="1470"/>
                        </a:spcBef>
                      </a:pPr>
                      <a:r>
                        <a:rPr sz="1800" b="1" spc="5" dirty="0">
                          <a:latin typeface="等线"/>
                          <a:cs typeface="等线"/>
                        </a:rPr>
                        <a:t>500</a:t>
                      </a:r>
                      <a:endParaRPr sz="1800">
                        <a:latin typeface="等线"/>
                        <a:cs typeface="等线"/>
                      </a:endParaRPr>
                    </a:p>
                  </a:txBody>
                  <a:tcPr marL="0" marR="0" marT="1866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635" algn="ctr">
                        <a:lnSpc>
                          <a:spcPct val="100000"/>
                        </a:lnSpc>
                        <a:spcBef>
                          <a:spcPts val="390"/>
                        </a:spcBef>
                      </a:pPr>
                      <a:r>
                        <a:rPr sz="1800" b="1" spc="5" dirty="0">
                          <a:latin typeface="等线"/>
                          <a:cs typeface="等线"/>
                        </a:rPr>
                        <a:t>110</a:t>
                      </a:r>
                      <a:endParaRPr sz="1800">
                        <a:latin typeface="等线"/>
                        <a:cs typeface="等线"/>
                      </a:endParaRPr>
                    </a:p>
                    <a:p>
                      <a:pPr marL="635" algn="ctr">
                        <a:lnSpc>
                          <a:spcPct val="100000"/>
                        </a:lnSpc>
                      </a:pPr>
                      <a:r>
                        <a:rPr sz="1800" b="1" spc="5" dirty="0">
                          <a:latin typeface="等线"/>
                          <a:cs typeface="等线"/>
                        </a:rPr>
                        <a:t>800</a:t>
                      </a:r>
                      <a:endParaRPr sz="1800">
                        <a:latin typeface="等线"/>
                        <a:cs typeface="等线"/>
                      </a:endParaRPr>
                    </a:p>
                  </a:txBody>
                  <a:tcPr marL="0" marR="0" marT="495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298450">
                        <a:lnSpc>
                          <a:spcPct val="100000"/>
                        </a:lnSpc>
                        <a:spcBef>
                          <a:spcPts val="390"/>
                        </a:spcBef>
                      </a:pPr>
                      <a:r>
                        <a:rPr sz="1800" b="1" spc="10" dirty="0">
                          <a:latin typeface="等线"/>
                          <a:cs typeface="等线"/>
                        </a:rPr>
                        <a:t>390</a:t>
                      </a:r>
                      <a:endParaRPr sz="1800">
                        <a:latin typeface="等线"/>
                        <a:cs typeface="等线"/>
                      </a:endParaRPr>
                    </a:p>
                    <a:p>
                      <a:pPr marL="298450">
                        <a:lnSpc>
                          <a:spcPct val="100000"/>
                        </a:lnSpc>
                      </a:pPr>
                      <a:r>
                        <a:rPr sz="1800" b="1" spc="5" dirty="0">
                          <a:latin typeface="等线"/>
                          <a:cs typeface="等线"/>
                        </a:rPr>
                        <a:t>300</a:t>
                      </a:r>
                      <a:endParaRPr sz="1800">
                        <a:latin typeface="等线"/>
                        <a:cs typeface="等线"/>
                      </a:endParaRPr>
                    </a:p>
                  </a:txBody>
                  <a:tcPr marL="0" marR="0" marT="495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674878">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190500">
                        <a:lnSpc>
                          <a:spcPct val="100000"/>
                        </a:lnSpc>
                        <a:spcBef>
                          <a:spcPts val="395"/>
                        </a:spcBef>
                      </a:pPr>
                      <a:r>
                        <a:rPr sz="1800" b="1" dirty="0">
                          <a:latin typeface="等线"/>
                          <a:cs typeface="等线"/>
                        </a:rPr>
                        <a:t>梁两侧立杆</a:t>
                      </a:r>
                      <a:endParaRPr sz="1800">
                        <a:latin typeface="等线"/>
                        <a:cs typeface="等线"/>
                      </a:endParaRPr>
                    </a:p>
                    <a:p>
                      <a:pPr marL="178435">
                        <a:lnSpc>
                          <a:spcPct val="100000"/>
                        </a:lnSpc>
                      </a:pPr>
                      <a:r>
                        <a:rPr sz="1800" b="1" dirty="0">
                          <a:latin typeface="等线"/>
                          <a:cs typeface="等线"/>
                        </a:rPr>
                        <a:t>间</a:t>
                      </a:r>
                      <a:r>
                        <a:rPr sz="1800" b="1" spc="-5" dirty="0">
                          <a:latin typeface="等线"/>
                          <a:cs typeface="等线"/>
                        </a:rPr>
                        <a:t>距</a:t>
                      </a:r>
                      <a:r>
                        <a:rPr sz="1800" b="1" spc="5" dirty="0">
                          <a:latin typeface="等线"/>
                          <a:cs typeface="等线"/>
                        </a:rPr>
                        <a:t>l</a:t>
                      </a:r>
                      <a:r>
                        <a:rPr sz="1800" b="1" spc="-7" baseline="-20833" dirty="0">
                          <a:latin typeface="等线"/>
                          <a:cs typeface="等线"/>
                        </a:rPr>
                        <a:t>C</a:t>
                      </a:r>
                      <a:r>
                        <a:rPr sz="1800" b="1" spc="-5" dirty="0">
                          <a:latin typeface="等线"/>
                          <a:cs typeface="等线"/>
                        </a:rPr>
                        <a:t>(</a:t>
                      </a:r>
                      <a:r>
                        <a:rPr sz="1800" b="1" spc="-15" dirty="0">
                          <a:latin typeface="等线"/>
                          <a:cs typeface="等线"/>
                        </a:rPr>
                        <a:t>mm</a:t>
                      </a:r>
                      <a:r>
                        <a:rPr sz="1800" b="1" dirty="0">
                          <a:latin typeface="等线"/>
                          <a:cs typeface="等线"/>
                        </a:rPr>
                        <a:t>)</a:t>
                      </a:r>
                      <a:endParaRPr sz="1800">
                        <a:latin typeface="等线"/>
                        <a:cs typeface="等线"/>
                      </a:endParaRPr>
                    </a:p>
                  </a:txBody>
                  <a:tcPr marL="0" marR="0" marT="501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1270" algn="ctr">
                        <a:lnSpc>
                          <a:spcPct val="100000"/>
                        </a:lnSpc>
                        <a:spcBef>
                          <a:spcPts val="1470"/>
                        </a:spcBef>
                      </a:pPr>
                      <a:r>
                        <a:rPr sz="1800" b="1" spc="5" dirty="0">
                          <a:latin typeface="等线"/>
                          <a:cs typeface="等线"/>
                        </a:rPr>
                        <a:t>1000</a:t>
                      </a:r>
                      <a:endParaRPr sz="1800">
                        <a:latin typeface="等线"/>
                        <a:cs typeface="等线"/>
                      </a:endParaRPr>
                    </a:p>
                  </a:txBody>
                  <a:tcPr marL="0" marR="0" marT="1866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380365">
                        <a:lnSpc>
                          <a:spcPct val="100000"/>
                        </a:lnSpc>
                        <a:spcBef>
                          <a:spcPts val="1470"/>
                        </a:spcBef>
                      </a:pPr>
                      <a:r>
                        <a:rPr sz="1800" b="1" spc="5" dirty="0">
                          <a:latin typeface="等线"/>
                          <a:cs typeface="等线"/>
                        </a:rPr>
                        <a:t>1220</a:t>
                      </a:r>
                      <a:endParaRPr sz="1800">
                        <a:latin typeface="等线"/>
                        <a:cs typeface="等线"/>
                      </a:endParaRPr>
                    </a:p>
                  </a:txBody>
                  <a:tcPr marL="0" marR="0" marT="1866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298450">
                        <a:lnSpc>
                          <a:spcPct val="100000"/>
                        </a:lnSpc>
                        <a:spcBef>
                          <a:spcPts val="1470"/>
                        </a:spcBef>
                      </a:pPr>
                      <a:r>
                        <a:rPr sz="1800" b="1" spc="5" dirty="0">
                          <a:latin typeface="等线"/>
                          <a:cs typeface="等线"/>
                        </a:rPr>
                        <a:t>220</a:t>
                      </a:r>
                      <a:endParaRPr sz="1800">
                        <a:latin typeface="等线"/>
                        <a:cs typeface="等线"/>
                      </a:endParaRPr>
                    </a:p>
                  </a:txBody>
                  <a:tcPr marL="0" marR="0" marT="1866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926655">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5080" algn="ctr">
                        <a:lnSpc>
                          <a:spcPct val="100000"/>
                        </a:lnSpc>
                        <a:spcBef>
                          <a:spcPts val="1410"/>
                        </a:spcBef>
                      </a:pPr>
                      <a:r>
                        <a:rPr sz="1800" b="1" spc="-5" dirty="0">
                          <a:latin typeface="等线"/>
                          <a:cs typeface="等线"/>
                        </a:rPr>
                        <a:t>板立杆</a:t>
                      </a:r>
                      <a:endParaRPr sz="1800">
                        <a:latin typeface="等线"/>
                        <a:cs typeface="等线"/>
                      </a:endParaRPr>
                    </a:p>
                    <a:p>
                      <a:pPr algn="ctr">
                        <a:lnSpc>
                          <a:spcPct val="100000"/>
                        </a:lnSpc>
                      </a:pPr>
                      <a:r>
                        <a:rPr sz="1800" b="1" dirty="0">
                          <a:latin typeface="等线"/>
                          <a:cs typeface="等线"/>
                        </a:rPr>
                        <a:t>间距</a:t>
                      </a:r>
                      <a:r>
                        <a:rPr sz="1800" b="1" spc="10" dirty="0">
                          <a:latin typeface="宋体"/>
                          <a:cs typeface="宋体"/>
                        </a:rPr>
                        <a:t>l</a:t>
                      </a:r>
                      <a:r>
                        <a:rPr sz="1800" b="1" spc="15" baseline="-20833" dirty="0">
                          <a:latin typeface="宋体"/>
                          <a:cs typeface="宋体"/>
                        </a:rPr>
                        <a:t>B</a:t>
                      </a:r>
                      <a:r>
                        <a:rPr sz="1800" b="1" spc="10" dirty="0">
                          <a:latin typeface="宋体"/>
                          <a:cs typeface="宋体"/>
                        </a:rPr>
                        <a:t>(mm)</a:t>
                      </a:r>
                      <a:endParaRPr sz="1800">
                        <a:latin typeface="宋体"/>
                        <a:cs typeface="宋体"/>
                      </a:endParaRPr>
                    </a:p>
                  </a:txBody>
                  <a:tcPr marL="0" marR="0" marT="1790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nSpc>
                          <a:spcPct val="100000"/>
                        </a:lnSpc>
                        <a:spcBef>
                          <a:spcPts val="50"/>
                        </a:spcBef>
                      </a:pPr>
                      <a:endParaRPr sz="2100">
                        <a:latin typeface="Times New Roman"/>
                        <a:cs typeface="Times New Roman"/>
                      </a:endParaRPr>
                    </a:p>
                    <a:p>
                      <a:pPr marL="1270" algn="ctr">
                        <a:lnSpc>
                          <a:spcPct val="100000"/>
                        </a:lnSpc>
                      </a:pPr>
                      <a:r>
                        <a:rPr sz="1800" b="1" spc="5" dirty="0">
                          <a:latin typeface="等线"/>
                          <a:cs typeface="等线"/>
                        </a:rPr>
                        <a:t>900</a:t>
                      </a:r>
                      <a:endParaRPr sz="1800">
                        <a:latin typeface="等线"/>
                        <a:cs typeface="等线"/>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635" algn="ctr">
                        <a:lnSpc>
                          <a:spcPct val="100000"/>
                        </a:lnSpc>
                        <a:spcBef>
                          <a:spcPts val="1385"/>
                        </a:spcBef>
                      </a:pPr>
                      <a:r>
                        <a:rPr sz="1800" b="1" spc="5" dirty="0">
                          <a:latin typeface="等线"/>
                          <a:cs typeface="等线"/>
                        </a:rPr>
                        <a:t>800</a:t>
                      </a:r>
                      <a:endParaRPr sz="1800">
                        <a:latin typeface="等线"/>
                        <a:cs typeface="等线"/>
                      </a:endParaRPr>
                    </a:p>
                    <a:p>
                      <a:pPr marL="635" algn="ctr">
                        <a:lnSpc>
                          <a:spcPct val="100000"/>
                        </a:lnSpc>
                        <a:spcBef>
                          <a:spcPts val="5"/>
                        </a:spcBef>
                      </a:pPr>
                      <a:r>
                        <a:rPr sz="1800" b="1" spc="5" dirty="0">
                          <a:latin typeface="等线"/>
                          <a:cs typeface="等线"/>
                        </a:rPr>
                        <a:t>820</a:t>
                      </a:r>
                      <a:endParaRPr sz="1800">
                        <a:latin typeface="等线"/>
                        <a:cs typeface="等线"/>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1270" algn="ctr">
                        <a:lnSpc>
                          <a:spcPct val="100000"/>
                        </a:lnSpc>
                        <a:spcBef>
                          <a:spcPts val="305"/>
                        </a:spcBef>
                      </a:pPr>
                      <a:r>
                        <a:rPr sz="1800" b="1" spc="10" dirty="0">
                          <a:latin typeface="等线"/>
                          <a:cs typeface="等线"/>
                        </a:rPr>
                        <a:t>100</a:t>
                      </a:r>
                      <a:endParaRPr sz="1800">
                        <a:latin typeface="等线"/>
                        <a:cs typeface="等线"/>
                      </a:endParaRPr>
                    </a:p>
                    <a:p>
                      <a:pPr marL="635" algn="ctr">
                        <a:lnSpc>
                          <a:spcPct val="100000"/>
                        </a:lnSpc>
                      </a:pPr>
                      <a:r>
                        <a:rPr sz="1800" b="1" spc="5" dirty="0">
                          <a:latin typeface="等线"/>
                          <a:cs typeface="等线"/>
                        </a:rPr>
                        <a:t>80</a:t>
                      </a:r>
                      <a:endParaRPr sz="1800">
                        <a:latin typeface="等线"/>
                        <a:cs typeface="等线"/>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bl>
          </a:graphicData>
        </a:graphic>
      </p:graphicFrame>
      <p:sp>
        <p:nvSpPr>
          <p:cNvPr id="4" name="object 4"/>
          <p:cNvSpPr/>
          <p:nvPr/>
        </p:nvSpPr>
        <p:spPr>
          <a:xfrm>
            <a:off x="1203960" y="140207"/>
            <a:ext cx="3422904" cy="220675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307335" y="2612135"/>
            <a:ext cx="1167765" cy="0"/>
          </a:xfrm>
          <a:custGeom>
            <a:avLst/>
            <a:gdLst/>
            <a:ahLst/>
            <a:cxnLst/>
            <a:rect l="l" t="t" r="r" b="b"/>
            <a:pathLst>
              <a:path w="1167764">
                <a:moveTo>
                  <a:pt x="0" y="0"/>
                </a:moveTo>
                <a:lnTo>
                  <a:pt x="1167256" y="0"/>
                </a:lnTo>
              </a:path>
            </a:pathLst>
          </a:custGeom>
          <a:ln w="18288">
            <a:solidFill>
              <a:srgbClr val="000000"/>
            </a:solidFill>
          </a:ln>
        </p:spPr>
        <p:txBody>
          <a:bodyPr wrap="square" lIns="0" tIns="0" rIns="0" bIns="0" rtlCol="0"/>
          <a:lstStyle/>
          <a:p>
            <a:endParaRPr/>
          </a:p>
        </p:txBody>
      </p:sp>
      <p:sp>
        <p:nvSpPr>
          <p:cNvPr id="6" name="object 6"/>
          <p:cNvSpPr/>
          <p:nvPr/>
        </p:nvSpPr>
        <p:spPr>
          <a:xfrm>
            <a:off x="1316736" y="3044951"/>
            <a:ext cx="3173730" cy="0"/>
          </a:xfrm>
          <a:custGeom>
            <a:avLst/>
            <a:gdLst/>
            <a:ahLst/>
            <a:cxnLst/>
            <a:rect l="l" t="t" r="r" b="b"/>
            <a:pathLst>
              <a:path w="3173729">
                <a:moveTo>
                  <a:pt x="0" y="0"/>
                </a:moveTo>
                <a:lnTo>
                  <a:pt x="3173349" y="0"/>
                </a:lnTo>
              </a:path>
            </a:pathLst>
          </a:custGeom>
          <a:ln w="18288">
            <a:solidFill>
              <a:srgbClr val="000000"/>
            </a:solidFill>
          </a:ln>
        </p:spPr>
        <p:txBody>
          <a:bodyPr wrap="square" lIns="0" tIns="0" rIns="0" bIns="0" rtlCol="0"/>
          <a:lstStyle/>
          <a:p>
            <a:endParaRPr/>
          </a:p>
        </p:txBody>
      </p:sp>
      <p:sp>
        <p:nvSpPr>
          <p:cNvPr id="7" name="object 7"/>
          <p:cNvSpPr/>
          <p:nvPr/>
        </p:nvSpPr>
        <p:spPr>
          <a:xfrm>
            <a:off x="2889504" y="2176272"/>
            <a:ext cx="0" cy="554990"/>
          </a:xfrm>
          <a:custGeom>
            <a:avLst/>
            <a:gdLst/>
            <a:ahLst/>
            <a:cxnLst/>
            <a:rect l="l" t="t" r="r" b="b"/>
            <a:pathLst>
              <a:path h="554989">
                <a:moveTo>
                  <a:pt x="0" y="0"/>
                </a:moveTo>
                <a:lnTo>
                  <a:pt x="0" y="554863"/>
                </a:lnTo>
              </a:path>
            </a:pathLst>
          </a:custGeom>
          <a:ln w="18288">
            <a:solidFill>
              <a:srgbClr val="000000"/>
            </a:solidFill>
          </a:ln>
        </p:spPr>
        <p:txBody>
          <a:bodyPr wrap="square" lIns="0" tIns="0" rIns="0" bIns="0" rtlCol="0"/>
          <a:lstStyle/>
          <a:p>
            <a:endParaRPr/>
          </a:p>
        </p:txBody>
      </p:sp>
      <p:sp>
        <p:nvSpPr>
          <p:cNvPr id="8" name="object 8"/>
          <p:cNvSpPr/>
          <p:nvPr/>
        </p:nvSpPr>
        <p:spPr>
          <a:xfrm>
            <a:off x="2398776" y="2176272"/>
            <a:ext cx="0" cy="974725"/>
          </a:xfrm>
          <a:custGeom>
            <a:avLst/>
            <a:gdLst/>
            <a:ahLst/>
            <a:cxnLst/>
            <a:rect l="l" t="t" r="r" b="b"/>
            <a:pathLst>
              <a:path h="974725">
                <a:moveTo>
                  <a:pt x="0" y="0"/>
                </a:moveTo>
                <a:lnTo>
                  <a:pt x="0" y="974343"/>
                </a:lnTo>
              </a:path>
            </a:pathLst>
          </a:custGeom>
          <a:ln w="18288">
            <a:solidFill>
              <a:srgbClr val="000000"/>
            </a:solidFill>
          </a:ln>
        </p:spPr>
        <p:txBody>
          <a:bodyPr wrap="square" lIns="0" tIns="0" rIns="0" bIns="0" rtlCol="0"/>
          <a:lstStyle/>
          <a:p>
            <a:endParaRPr/>
          </a:p>
        </p:txBody>
      </p:sp>
      <p:sp>
        <p:nvSpPr>
          <p:cNvPr id="9" name="object 9"/>
          <p:cNvSpPr/>
          <p:nvPr/>
        </p:nvSpPr>
        <p:spPr>
          <a:xfrm>
            <a:off x="3380232" y="2176272"/>
            <a:ext cx="0" cy="974725"/>
          </a:xfrm>
          <a:custGeom>
            <a:avLst/>
            <a:gdLst/>
            <a:ahLst/>
            <a:cxnLst/>
            <a:rect l="l" t="t" r="r" b="b"/>
            <a:pathLst>
              <a:path h="974725">
                <a:moveTo>
                  <a:pt x="0" y="0"/>
                </a:moveTo>
                <a:lnTo>
                  <a:pt x="0" y="974343"/>
                </a:lnTo>
              </a:path>
            </a:pathLst>
          </a:custGeom>
          <a:ln w="18288">
            <a:solidFill>
              <a:srgbClr val="000000"/>
            </a:solidFill>
          </a:ln>
        </p:spPr>
        <p:txBody>
          <a:bodyPr wrap="square" lIns="0" tIns="0" rIns="0" bIns="0" rtlCol="0"/>
          <a:lstStyle/>
          <a:p>
            <a:endParaRPr/>
          </a:p>
        </p:txBody>
      </p:sp>
      <p:sp>
        <p:nvSpPr>
          <p:cNvPr id="10" name="object 10"/>
          <p:cNvSpPr/>
          <p:nvPr/>
        </p:nvSpPr>
        <p:spPr>
          <a:xfrm>
            <a:off x="1527047" y="2176272"/>
            <a:ext cx="0" cy="974725"/>
          </a:xfrm>
          <a:custGeom>
            <a:avLst/>
            <a:gdLst/>
            <a:ahLst/>
            <a:cxnLst/>
            <a:rect l="l" t="t" r="r" b="b"/>
            <a:pathLst>
              <a:path h="974725">
                <a:moveTo>
                  <a:pt x="0" y="0"/>
                </a:moveTo>
                <a:lnTo>
                  <a:pt x="0" y="974343"/>
                </a:lnTo>
              </a:path>
            </a:pathLst>
          </a:custGeom>
          <a:ln w="18288">
            <a:solidFill>
              <a:srgbClr val="000000"/>
            </a:solidFill>
          </a:ln>
        </p:spPr>
        <p:txBody>
          <a:bodyPr wrap="square" lIns="0" tIns="0" rIns="0" bIns="0" rtlCol="0"/>
          <a:lstStyle/>
          <a:p>
            <a:endParaRPr/>
          </a:p>
        </p:txBody>
      </p:sp>
      <p:sp>
        <p:nvSpPr>
          <p:cNvPr id="11" name="object 11"/>
          <p:cNvSpPr/>
          <p:nvPr/>
        </p:nvSpPr>
        <p:spPr>
          <a:xfrm>
            <a:off x="4245864" y="2176272"/>
            <a:ext cx="0" cy="974725"/>
          </a:xfrm>
          <a:custGeom>
            <a:avLst/>
            <a:gdLst/>
            <a:ahLst/>
            <a:cxnLst/>
            <a:rect l="l" t="t" r="r" b="b"/>
            <a:pathLst>
              <a:path h="974725">
                <a:moveTo>
                  <a:pt x="0" y="0"/>
                </a:moveTo>
                <a:lnTo>
                  <a:pt x="0" y="974343"/>
                </a:lnTo>
              </a:path>
            </a:pathLst>
          </a:custGeom>
          <a:ln w="18288">
            <a:solidFill>
              <a:srgbClr val="000000"/>
            </a:solidFill>
          </a:ln>
        </p:spPr>
        <p:txBody>
          <a:bodyPr wrap="square" lIns="0" tIns="0" rIns="0" bIns="0" rtlCol="0"/>
          <a:lstStyle/>
          <a:p>
            <a:endParaRPr/>
          </a:p>
        </p:txBody>
      </p:sp>
      <p:sp>
        <p:nvSpPr>
          <p:cNvPr id="12" name="object 12"/>
          <p:cNvSpPr/>
          <p:nvPr/>
        </p:nvSpPr>
        <p:spPr>
          <a:xfrm>
            <a:off x="1449324" y="2951988"/>
            <a:ext cx="186055" cy="203200"/>
          </a:xfrm>
          <a:custGeom>
            <a:avLst/>
            <a:gdLst/>
            <a:ahLst/>
            <a:cxnLst/>
            <a:rect l="l" t="t" r="r" b="b"/>
            <a:pathLst>
              <a:path w="186055" h="203200">
                <a:moveTo>
                  <a:pt x="0" y="0"/>
                </a:moveTo>
                <a:lnTo>
                  <a:pt x="185927" y="202946"/>
                </a:lnTo>
              </a:path>
            </a:pathLst>
          </a:custGeom>
          <a:ln w="39624">
            <a:solidFill>
              <a:srgbClr val="000000"/>
            </a:solidFill>
          </a:ln>
        </p:spPr>
        <p:txBody>
          <a:bodyPr wrap="square" lIns="0" tIns="0" rIns="0" bIns="0" rtlCol="0"/>
          <a:lstStyle/>
          <a:p>
            <a:endParaRPr/>
          </a:p>
        </p:txBody>
      </p:sp>
      <p:sp>
        <p:nvSpPr>
          <p:cNvPr id="13" name="object 13"/>
          <p:cNvSpPr/>
          <p:nvPr/>
        </p:nvSpPr>
        <p:spPr>
          <a:xfrm>
            <a:off x="2308860" y="2936748"/>
            <a:ext cx="186055" cy="203200"/>
          </a:xfrm>
          <a:custGeom>
            <a:avLst/>
            <a:gdLst/>
            <a:ahLst/>
            <a:cxnLst/>
            <a:rect l="l" t="t" r="r" b="b"/>
            <a:pathLst>
              <a:path w="186055" h="203200">
                <a:moveTo>
                  <a:pt x="0" y="0"/>
                </a:moveTo>
                <a:lnTo>
                  <a:pt x="185927" y="202946"/>
                </a:lnTo>
              </a:path>
            </a:pathLst>
          </a:custGeom>
          <a:ln w="39624">
            <a:solidFill>
              <a:srgbClr val="000000"/>
            </a:solidFill>
          </a:ln>
        </p:spPr>
        <p:txBody>
          <a:bodyPr wrap="square" lIns="0" tIns="0" rIns="0" bIns="0" rtlCol="0"/>
          <a:lstStyle/>
          <a:p>
            <a:endParaRPr/>
          </a:p>
        </p:txBody>
      </p:sp>
      <p:sp>
        <p:nvSpPr>
          <p:cNvPr id="14" name="object 14"/>
          <p:cNvSpPr/>
          <p:nvPr/>
        </p:nvSpPr>
        <p:spPr>
          <a:xfrm>
            <a:off x="3290315" y="2951988"/>
            <a:ext cx="186055" cy="203200"/>
          </a:xfrm>
          <a:custGeom>
            <a:avLst/>
            <a:gdLst/>
            <a:ahLst/>
            <a:cxnLst/>
            <a:rect l="l" t="t" r="r" b="b"/>
            <a:pathLst>
              <a:path w="186054" h="203200">
                <a:moveTo>
                  <a:pt x="0" y="0"/>
                </a:moveTo>
                <a:lnTo>
                  <a:pt x="185928" y="202946"/>
                </a:lnTo>
              </a:path>
            </a:pathLst>
          </a:custGeom>
          <a:ln w="39624">
            <a:solidFill>
              <a:srgbClr val="000000"/>
            </a:solidFill>
          </a:ln>
        </p:spPr>
        <p:txBody>
          <a:bodyPr wrap="square" lIns="0" tIns="0" rIns="0" bIns="0" rtlCol="0"/>
          <a:lstStyle/>
          <a:p>
            <a:endParaRPr/>
          </a:p>
        </p:txBody>
      </p:sp>
      <p:sp>
        <p:nvSpPr>
          <p:cNvPr id="15" name="object 15"/>
          <p:cNvSpPr/>
          <p:nvPr/>
        </p:nvSpPr>
        <p:spPr>
          <a:xfrm>
            <a:off x="4152900" y="2936748"/>
            <a:ext cx="186055" cy="203200"/>
          </a:xfrm>
          <a:custGeom>
            <a:avLst/>
            <a:gdLst/>
            <a:ahLst/>
            <a:cxnLst/>
            <a:rect l="l" t="t" r="r" b="b"/>
            <a:pathLst>
              <a:path w="186054" h="203200">
                <a:moveTo>
                  <a:pt x="0" y="0"/>
                </a:moveTo>
                <a:lnTo>
                  <a:pt x="185927" y="202946"/>
                </a:lnTo>
              </a:path>
            </a:pathLst>
          </a:custGeom>
          <a:ln w="39624">
            <a:solidFill>
              <a:srgbClr val="000000"/>
            </a:solidFill>
          </a:ln>
        </p:spPr>
        <p:txBody>
          <a:bodyPr wrap="square" lIns="0" tIns="0" rIns="0" bIns="0" rtlCol="0"/>
          <a:lstStyle/>
          <a:p>
            <a:endParaRPr/>
          </a:p>
        </p:txBody>
      </p:sp>
      <p:sp>
        <p:nvSpPr>
          <p:cNvPr id="16" name="object 16"/>
          <p:cNvSpPr/>
          <p:nvPr/>
        </p:nvSpPr>
        <p:spPr>
          <a:xfrm>
            <a:off x="3275076" y="2510027"/>
            <a:ext cx="186055" cy="203200"/>
          </a:xfrm>
          <a:custGeom>
            <a:avLst/>
            <a:gdLst/>
            <a:ahLst/>
            <a:cxnLst/>
            <a:rect l="l" t="t" r="r" b="b"/>
            <a:pathLst>
              <a:path w="186054" h="203200">
                <a:moveTo>
                  <a:pt x="0" y="0"/>
                </a:moveTo>
                <a:lnTo>
                  <a:pt x="185927" y="202946"/>
                </a:lnTo>
              </a:path>
            </a:pathLst>
          </a:custGeom>
          <a:ln w="39624">
            <a:solidFill>
              <a:srgbClr val="000000"/>
            </a:solidFill>
          </a:ln>
        </p:spPr>
        <p:txBody>
          <a:bodyPr wrap="square" lIns="0" tIns="0" rIns="0" bIns="0" rtlCol="0"/>
          <a:lstStyle/>
          <a:p>
            <a:endParaRPr/>
          </a:p>
        </p:txBody>
      </p:sp>
      <p:sp>
        <p:nvSpPr>
          <p:cNvPr id="17" name="object 17"/>
          <p:cNvSpPr/>
          <p:nvPr/>
        </p:nvSpPr>
        <p:spPr>
          <a:xfrm>
            <a:off x="2287523" y="2510027"/>
            <a:ext cx="186055" cy="203200"/>
          </a:xfrm>
          <a:custGeom>
            <a:avLst/>
            <a:gdLst/>
            <a:ahLst/>
            <a:cxnLst/>
            <a:rect l="l" t="t" r="r" b="b"/>
            <a:pathLst>
              <a:path w="186055" h="203200">
                <a:moveTo>
                  <a:pt x="0" y="0"/>
                </a:moveTo>
                <a:lnTo>
                  <a:pt x="185927" y="202946"/>
                </a:lnTo>
              </a:path>
            </a:pathLst>
          </a:custGeom>
          <a:ln w="39624">
            <a:solidFill>
              <a:srgbClr val="000000"/>
            </a:solidFill>
          </a:ln>
        </p:spPr>
        <p:txBody>
          <a:bodyPr wrap="square" lIns="0" tIns="0" rIns="0" bIns="0" rtlCol="0"/>
          <a:lstStyle/>
          <a:p>
            <a:endParaRPr/>
          </a:p>
        </p:txBody>
      </p:sp>
      <p:sp>
        <p:nvSpPr>
          <p:cNvPr id="18" name="object 18"/>
          <p:cNvSpPr txBox="1"/>
          <p:nvPr/>
        </p:nvSpPr>
        <p:spPr>
          <a:xfrm>
            <a:off x="2702814" y="2635376"/>
            <a:ext cx="241935" cy="329565"/>
          </a:xfrm>
          <a:prstGeom prst="rect">
            <a:avLst/>
          </a:prstGeom>
        </p:spPr>
        <p:txBody>
          <a:bodyPr vert="horz" wrap="square" lIns="0" tIns="11430" rIns="0" bIns="0" rtlCol="0">
            <a:spAutoFit/>
          </a:bodyPr>
          <a:lstStyle/>
          <a:p>
            <a:pPr marL="12700">
              <a:lnSpc>
                <a:spcPct val="100000"/>
              </a:lnSpc>
              <a:spcBef>
                <a:spcPts val="90"/>
              </a:spcBef>
            </a:pPr>
            <a:r>
              <a:rPr sz="2000" b="1" spc="20" dirty="0">
                <a:latin typeface="宋体"/>
                <a:cs typeface="宋体"/>
              </a:rPr>
              <a:t>l</a:t>
            </a:r>
            <a:r>
              <a:rPr sz="2025" b="1" spc="-15" baseline="-20576" dirty="0">
                <a:latin typeface="宋体"/>
                <a:cs typeface="宋体"/>
              </a:rPr>
              <a:t>C</a:t>
            </a:r>
            <a:endParaRPr sz="2025" baseline="-20576">
              <a:latin typeface="宋体"/>
              <a:cs typeface="宋体"/>
            </a:endParaRPr>
          </a:p>
        </p:txBody>
      </p:sp>
      <p:sp>
        <p:nvSpPr>
          <p:cNvPr id="19" name="object 19"/>
          <p:cNvSpPr txBox="1"/>
          <p:nvPr/>
        </p:nvSpPr>
        <p:spPr>
          <a:xfrm>
            <a:off x="1767967" y="2590545"/>
            <a:ext cx="241935" cy="329565"/>
          </a:xfrm>
          <a:prstGeom prst="rect">
            <a:avLst/>
          </a:prstGeom>
        </p:spPr>
        <p:txBody>
          <a:bodyPr vert="horz" wrap="square" lIns="0" tIns="11430" rIns="0" bIns="0" rtlCol="0">
            <a:spAutoFit/>
          </a:bodyPr>
          <a:lstStyle/>
          <a:p>
            <a:pPr marL="12700">
              <a:lnSpc>
                <a:spcPct val="100000"/>
              </a:lnSpc>
              <a:spcBef>
                <a:spcPts val="90"/>
              </a:spcBef>
            </a:pPr>
            <a:r>
              <a:rPr sz="2000" b="1" spc="20" dirty="0">
                <a:latin typeface="宋体"/>
                <a:cs typeface="宋体"/>
              </a:rPr>
              <a:t>l</a:t>
            </a:r>
            <a:r>
              <a:rPr sz="2025" b="1" spc="-15" baseline="-20576" dirty="0">
                <a:latin typeface="宋体"/>
                <a:cs typeface="宋体"/>
              </a:rPr>
              <a:t>B</a:t>
            </a:r>
            <a:endParaRPr sz="2025" baseline="-20576">
              <a:latin typeface="宋体"/>
              <a:cs typeface="宋体"/>
            </a:endParaRPr>
          </a:p>
        </p:txBody>
      </p:sp>
      <p:sp>
        <p:nvSpPr>
          <p:cNvPr id="20" name="object 20"/>
          <p:cNvSpPr txBox="1"/>
          <p:nvPr/>
        </p:nvSpPr>
        <p:spPr>
          <a:xfrm>
            <a:off x="3710178" y="2585974"/>
            <a:ext cx="241935" cy="329565"/>
          </a:xfrm>
          <a:prstGeom prst="rect">
            <a:avLst/>
          </a:prstGeom>
        </p:spPr>
        <p:txBody>
          <a:bodyPr vert="horz" wrap="square" lIns="0" tIns="11430" rIns="0" bIns="0" rtlCol="0">
            <a:spAutoFit/>
          </a:bodyPr>
          <a:lstStyle/>
          <a:p>
            <a:pPr marL="12700">
              <a:lnSpc>
                <a:spcPct val="100000"/>
              </a:lnSpc>
              <a:spcBef>
                <a:spcPts val="90"/>
              </a:spcBef>
            </a:pPr>
            <a:r>
              <a:rPr sz="2000" b="1" spc="20" dirty="0">
                <a:latin typeface="宋体"/>
                <a:cs typeface="宋体"/>
              </a:rPr>
              <a:t>l</a:t>
            </a:r>
            <a:r>
              <a:rPr sz="2025" b="1" spc="-15" baseline="-20576" dirty="0">
                <a:latin typeface="宋体"/>
                <a:cs typeface="宋体"/>
              </a:rPr>
              <a:t>B</a:t>
            </a:r>
            <a:endParaRPr sz="2025" baseline="-20576">
              <a:latin typeface="宋体"/>
              <a:cs typeface="宋体"/>
            </a:endParaRPr>
          </a:p>
        </p:txBody>
      </p:sp>
      <p:sp>
        <p:nvSpPr>
          <p:cNvPr id="21" name="object 21"/>
          <p:cNvSpPr txBox="1"/>
          <p:nvPr/>
        </p:nvSpPr>
        <p:spPr>
          <a:xfrm>
            <a:off x="2449829" y="2190750"/>
            <a:ext cx="241935" cy="329565"/>
          </a:xfrm>
          <a:prstGeom prst="rect">
            <a:avLst/>
          </a:prstGeom>
        </p:spPr>
        <p:txBody>
          <a:bodyPr vert="horz" wrap="square" lIns="0" tIns="11430" rIns="0" bIns="0" rtlCol="0">
            <a:spAutoFit/>
          </a:bodyPr>
          <a:lstStyle/>
          <a:p>
            <a:pPr marL="12700">
              <a:lnSpc>
                <a:spcPct val="100000"/>
              </a:lnSpc>
              <a:spcBef>
                <a:spcPts val="90"/>
              </a:spcBef>
            </a:pPr>
            <a:r>
              <a:rPr sz="2000" b="1" spc="20" dirty="0">
                <a:latin typeface="宋体"/>
                <a:cs typeface="宋体"/>
              </a:rPr>
              <a:t>l</a:t>
            </a:r>
            <a:r>
              <a:rPr sz="2025" b="1" spc="-15" baseline="-20576" dirty="0">
                <a:latin typeface="宋体"/>
                <a:cs typeface="宋体"/>
              </a:rPr>
              <a:t>D</a:t>
            </a:r>
            <a:endParaRPr sz="2025" baseline="-20576">
              <a:latin typeface="宋体"/>
              <a:cs typeface="宋体"/>
            </a:endParaRPr>
          </a:p>
        </p:txBody>
      </p:sp>
      <p:sp>
        <p:nvSpPr>
          <p:cNvPr id="22" name="object 22"/>
          <p:cNvSpPr/>
          <p:nvPr/>
        </p:nvSpPr>
        <p:spPr>
          <a:xfrm>
            <a:off x="2799588" y="2494788"/>
            <a:ext cx="186055" cy="203200"/>
          </a:xfrm>
          <a:custGeom>
            <a:avLst/>
            <a:gdLst/>
            <a:ahLst/>
            <a:cxnLst/>
            <a:rect l="l" t="t" r="r" b="b"/>
            <a:pathLst>
              <a:path w="186055" h="203200">
                <a:moveTo>
                  <a:pt x="0" y="0"/>
                </a:moveTo>
                <a:lnTo>
                  <a:pt x="185928" y="202946"/>
                </a:lnTo>
              </a:path>
            </a:pathLst>
          </a:custGeom>
          <a:ln w="39624">
            <a:solidFill>
              <a:srgbClr val="000000"/>
            </a:solidFill>
          </a:ln>
        </p:spPr>
        <p:txBody>
          <a:bodyPr wrap="square" lIns="0" tIns="0" rIns="0" bIns="0" rtlCol="0"/>
          <a:lstStyle/>
          <a:p>
            <a:endParaRPr/>
          </a:p>
        </p:txBody>
      </p:sp>
      <p:sp>
        <p:nvSpPr>
          <p:cNvPr id="23" name="object 23"/>
          <p:cNvSpPr txBox="1"/>
          <p:nvPr/>
        </p:nvSpPr>
        <p:spPr>
          <a:xfrm>
            <a:off x="2938652" y="2179142"/>
            <a:ext cx="242570" cy="329565"/>
          </a:xfrm>
          <a:prstGeom prst="rect">
            <a:avLst/>
          </a:prstGeom>
        </p:spPr>
        <p:txBody>
          <a:bodyPr vert="horz" wrap="square" lIns="0" tIns="12065" rIns="0" bIns="0" rtlCol="0">
            <a:spAutoFit/>
          </a:bodyPr>
          <a:lstStyle/>
          <a:p>
            <a:pPr marL="12700">
              <a:lnSpc>
                <a:spcPct val="100000"/>
              </a:lnSpc>
              <a:spcBef>
                <a:spcPts val="95"/>
              </a:spcBef>
            </a:pPr>
            <a:r>
              <a:rPr sz="2000" b="1" spc="15" dirty="0">
                <a:latin typeface="宋体"/>
                <a:cs typeface="宋体"/>
              </a:rPr>
              <a:t>l</a:t>
            </a:r>
            <a:r>
              <a:rPr sz="2025" b="1" spc="-15" baseline="-20576" dirty="0">
                <a:latin typeface="宋体"/>
                <a:cs typeface="宋体"/>
              </a:rPr>
              <a:t>D</a:t>
            </a:r>
            <a:endParaRPr sz="2025" baseline="-20576">
              <a:latin typeface="宋体"/>
              <a:cs typeface="宋体"/>
            </a:endParaRPr>
          </a:p>
        </p:txBody>
      </p:sp>
      <p:sp>
        <p:nvSpPr>
          <p:cNvPr id="24" name="object 24"/>
          <p:cNvSpPr txBox="1"/>
          <p:nvPr/>
        </p:nvSpPr>
        <p:spPr>
          <a:xfrm>
            <a:off x="6207252" y="318515"/>
            <a:ext cx="5596255" cy="2773680"/>
          </a:xfrm>
          <a:prstGeom prst="rect">
            <a:avLst/>
          </a:prstGeom>
          <a:solidFill>
            <a:srgbClr val="F1F1F1"/>
          </a:solidFill>
          <a:ln w="9144">
            <a:solidFill>
              <a:srgbClr val="000000"/>
            </a:solidFill>
          </a:ln>
        </p:spPr>
        <p:txBody>
          <a:bodyPr vert="horz" wrap="square" lIns="0" tIns="149225" rIns="0" bIns="0" rtlCol="0">
            <a:spAutoFit/>
          </a:bodyPr>
          <a:lstStyle/>
          <a:p>
            <a:pPr marL="635000">
              <a:lnSpc>
                <a:spcPct val="100000"/>
              </a:lnSpc>
              <a:spcBef>
                <a:spcPts val="1175"/>
              </a:spcBef>
            </a:pPr>
            <a:r>
              <a:rPr sz="2400" b="1" spc="5" dirty="0">
                <a:latin typeface="微软雅黑"/>
                <a:cs typeface="微软雅黑"/>
              </a:rPr>
              <a:t>4</a:t>
            </a:r>
            <a:r>
              <a:rPr sz="2400" b="1" spc="-5" dirty="0">
                <a:latin typeface="微软雅黑"/>
                <a:cs typeface="微软雅黑"/>
              </a:rPr>
              <a:t>根梁支架实测质量评价：</a:t>
            </a:r>
            <a:endParaRPr sz="2400">
              <a:latin typeface="微软雅黑"/>
              <a:cs typeface="微软雅黑"/>
            </a:endParaRPr>
          </a:p>
          <a:p>
            <a:pPr marL="635000">
              <a:lnSpc>
                <a:spcPct val="100000"/>
              </a:lnSpc>
              <a:spcBef>
                <a:spcPts val="1445"/>
              </a:spcBef>
            </a:pPr>
            <a:r>
              <a:rPr sz="2400" b="1" spc="5" dirty="0">
                <a:latin typeface="微软雅黑"/>
                <a:cs typeface="微软雅黑"/>
              </a:rPr>
              <a:t>1</a:t>
            </a:r>
            <a:r>
              <a:rPr sz="2400" b="1" dirty="0">
                <a:latin typeface="微软雅黑"/>
                <a:cs typeface="微软雅黑"/>
              </a:rPr>
              <a:t>、</a:t>
            </a:r>
            <a:r>
              <a:rPr sz="2400" b="1" dirty="0">
                <a:solidFill>
                  <a:srgbClr val="FF0000"/>
                </a:solidFill>
                <a:latin typeface="微软雅黑"/>
                <a:cs typeface="微软雅黑"/>
              </a:rPr>
              <a:t>梁底下立杆间距偏差均大大超过</a:t>
            </a:r>
            <a:endParaRPr sz="2400">
              <a:latin typeface="微软雅黑"/>
              <a:cs typeface="微软雅黑"/>
            </a:endParaRPr>
          </a:p>
          <a:p>
            <a:pPr marL="92710">
              <a:lnSpc>
                <a:spcPct val="100000"/>
              </a:lnSpc>
              <a:spcBef>
                <a:spcPts val="1440"/>
              </a:spcBef>
            </a:pPr>
            <a:r>
              <a:rPr sz="2400" b="1" dirty="0">
                <a:solidFill>
                  <a:srgbClr val="FF0000"/>
                </a:solidFill>
                <a:latin typeface="微软雅黑"/>
                <a:cs typeface="微软雅黑"/>
              </a:rPr>
              <a:t>50mm,均不合格！</a:t>
            </a:r>
            <a:endParaRPr sz="2400">
              <a:latin typeface="微软雅黑"/>
              <a:cs typeface="微软雅黑"/>
            </a:endParaRPr>
          </a:p>
          <a:p>
            <a:pPr marL="92710" marR="306705" indent="542290">
              <a:lnSpc>
                <a:spcPct val="150000"/>
              </a:lnSpc>
              <a:spcBef>
                <a:spcPts val="5"/>
              </a:spcBef>
            </a:pPr>
            <a:r>
              <a:rPr sz="2400" b="1" spc="5" dirty="0">
                <a:latin typeface="微软雅黑"/>
                <a:cs typeface="微软雅黑"/>
              </a:rPr>
              <a:t>2</a:t>
            </a:r>
            <a:r>
              <a:rPr sz="2400" b="1" dirty="0">
                <a:latin typeface="微软雅黑"/>
                <a:cs typeface="微软雅黑"/>
              </a:rPr>
              <a:t>、</a:t>
            </a:r>
            <a:r>
              <a:rPr sz="2400" b="1" dirty="0">
                <a:solidFill>
                  <a:srgbClr val="FF0000"/>
                </a:solidFill>
                <a:latin typeface="微软雅黑"/>
                <a:cs typeface="微软雅黑"/>
              </a:rPr>
              <a:t>出现梁底下两根立杆</a:t>
            </a:r>
            <a:r>
              <a:rPr sz="2400" b="1" spc="-15" dirty="0">
                <a:solidFill>
                  <a:srgbClr val="FF0000"/>
                </a:solidFill>
                <a:latin typeface="微软雅黑"/>
                <a:cs typeface="微软雅黑"/>
              </a:rPr>
              <a:t>有</a:t>
            </a:r>
            <a:r>
              <a:rPr sz="2400" b="1" spc="5" dirty="0">
                <a:solidFill>
                  <a:srgbClr val="FF0000"/>
                </a:solidFill>
                <a:latin typeface="微软雅黑"/>
                <a:cs typeface="微软雅黑"/>
              </a:rPr>
              <a:t>1</a:t>
            </a:r>
            <a:r>
              <a:rPr sz="2400" b="1" dirty="0">
                <a:solidFill>
                  <a:srgbClr val="FF0000"/>
                </a:solidFill>
                <a:latin typeface="微软雅黑"/>
                <a:cs typeface="微软雅黑"/>
              </a:rPr>
              <a:t>根落 空</a:t>
            </a:r>
            <a:r>
              <a:rPr sz="2400" b="1" spc="-5" dirty="0">
                <a:solidFill>
                  <a:srgbClr val="FF0000"/>
                </a:solidFill>
                <a:latin typeface="微软雅黑"/>
                <a:cs typeface="微软雅黑"/>
              </a:rPr>
              <a:t>的严重情况！</a:t>
            </a:r>
            <a:endParaRPr sz="2400">
              <a:latin typeface="微软雅黑"/>
              <a:cs typeface="微软雅黑"/>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9016" y="969263"/>
            <a:ext cx="11174095" cy="4730750"/>
          </a:xfrm>
          <a:custGeom>
            <a:avLst/>
            <a:gdLst/>
            <a:ahLst/>
            <a:cxnLst/>
            <a:rect l="l" t="t" r="r" b="b"/>
            <a:pathLst>
              <a:path w="11174095" h="4730750">
                <a:moveTo>
                  <a:pt x="0" y="4730496"/>
                </a:moveTo>
                <a:lnTo>
                  <a:pt x="11173968" y="4730496"/>
                </a:lnTo>
                <a:lnTo>
                  <a:pt x="11173968" y="0"/>
                </a:lnTo>
                <a:lnTo>
                  <a:pt x="0" y="0"/>
                </a:lnTo>
                <a:lnTo>
                  <a:pt x="0" y="4730496"/>
                </a:lnTo>
                <a:close/>
              </a:path>
            </a:pathLst>
          </a:custGeom>
          <a:solidFill>
            <a:srgbClr val="D9D9D9"/>
          </a:solidFill>
        </p:spPr>
        <p:txBody>
          <a:bodyPr wrap="square" lIns="0" tIns="0" rIns="0" bIns="0" rtlCol="0"/>
          <a:lstStyle/>
          <a:p>
            <a:endParaRPr/>
          </a:p>
        </p:txBody>
      </p:sp>
      <p:sp>
        <p:nvSpPr>
          <p:cNvPr id="3" name="object 3"/>
          <p:cNvSpPr txBox="1"/>
          <p:nvPr/>
        </p:nvSpPr>
        <p:spPr>
          <a:xfrm>
            <a:off x="586841" y="1246377"/>
            <a:ext cx="11020425" cy="4293235"/>
          </a:xfrm>
          <a:prstGeom prst="rect">
            <a:avLst/>
          </a:prstGeom>
        </p:spPr>
        <p:txBody>
          <a:bodyPr vert="horz" wrap="square" lIns="0" tIns="11430" rIns="0" bIns="0" rtlCol="0">
            <a:spAutoFit/>
          </a:bodyPr>
          <a:lstStyle/>
          <a:p>
            <a:pPr marL="241300" indent="-228600">
              <a:lnSpc>
                <a:spcPct val="100000"/>
              </a:lnSpc>
              <a:spcBef>
                <a:spcPts val="90"/>
              </a:spcBef>
              <a:buFont typeface="Arial"/>
              <a:buChar char="•"/>
              <a:tabLst>
                <a:tab pos="240665" algn="l"/>
                <a:tab pos="241300" algn="l"/>
              </a:tabLst>
            </a:pPr>
            <a:r>
              <a:rPr sz="2000" b="1" spc="-10" dirty="0">
                <a:solidFill>
                  <a:srgbClr val="FF0000"/>
                </a:solidFill>
                <a:latin typeface="微软雅黑"/>
                <a:cs typeface="微软雅黑"/>
              </a:rPr>
              <a:t>支</a:t>
            </a:r>
            <a:r>
              <a:rPr sz="2000" b="1" spc="-15" dirty="0">
                <a:solidFill>
                  <a:srgbClr val="FF0000"/>
                </a:solidFill>
                <a:latin typeface="微软雅黑"/>
                <a:cs typeface="微软雅黑"/>
              </a:rPr>
              <a:t>架</a:t>
            </a:r>
            <a:r>
              <a:rPr sz="2000" b="1" spc="-10" dirty="0">
                <a:solidFill>
                  <a:srgbClr val="FF0000"/>
                </a:solidFill>
                <a:latin typeface="微软雅黑"/>
                <a:cs typeface="微软雅黑"/>
              </a:rPr>
              <a:t>质量检查</a:t>
            </a:r>
            <a:r>
              <a:rPr sz="2000" b="1" spc="-10" dirty="0">
                <a:latin typeface="微软雅黑"/>
                <a:cs typeface="微软雅黑"/>
              </a:rPr>
              <a:t>《混凝土结构工程施</a:t>
            </a:r>
            <a:r>
              <a:rPr sz="2000" b="1" spc="10" dirty="0">
                <a:latin typeface="微软雅黑"/>
                <a:cs typeface="微软雅黑"/>
              </a:rPr>
              <a:t>工</a:t>
            </a:r>
            <a:r>
              <a:rPr sz="2000" b="1" spc="-10" dirty="0">
                <a:latin typeface="微软雅黑"/>
                <a:cs typeface="微软雅黑"/>
              </a:rPr>
              <a:t>规</a:t>
            </a:r>
            <a:r>
              <a:rPr sz="2000" b="1" spc="-5" dirty="0">
                <a:latin typeface="微软雅黑"/>
                <a:cs typeface="微软雅黑"/>
              </a:rPr>
              <a:t>范</a:t>
            </a:r>
            <a:r>
              <a:rPr sz="2000" b="1" spc="-10" dirty="0">
                <a:latin typeface="微软雅黑"/>
                <a:cs typeface="微软雅黑"/>
              </a:rPr>
              <a:t>》</a:t>
            </a:r>
            <a:r>
              <a:rPr sz="2000" b="1" dirty="0">
                <a:latin typeface="微软雅黑"/>
                <a:cs typeface="微软雅黑"/>
              </a:rPr>
              <a:t>GB50666-2011</a:t>
            </a:r>
            <a:r>
              <a:rPr sz="2000" b="1" spc="-10" dirty="0">
                <a:latin typeface="微软雅黑"/>
                <a:cs typeface="微软雅黑"/>
              </a:rPr>
              <a:t>的</a:t>
            </a:r>
            <a:r>
              <a:rPr sz="2000" b="1" dirty="0">
                <a:latin typeface="微软雅黑"/>
                <a:cs typeface="微软雅黑"/>
              </a:rPr>
              <a:t>4.6.3</a:t>
            </a:r>
            <a:r>
              <a:rPr sz="2000" b="1" spc="-10" dirty="0">
                <a:latin typeface="微软雅黑"/>
                <a:cs typeface="微软雅黑"/>
              </a:rPr>
              <a:t>条</a:t>
            </a:r>
            <a:endParaRPr sz="2000">
              <a:latin typeface="微软雅黑"/>
              <a:cs typeface="微软雅黑"/>
            </a:endParaRPr>
          </a:p>
          <a:p>
            <a:pPr marL="241300" marR="5080" indent="-228600">
              <a:lnSpc>
                <a:spcPts val="5210"/>
              </a:lnSpc>
              <a:spcBef>
                <a:spcPts val="615"/>
              </a:spcBef>
              <a:buFont typeface="Arial"/>
              <a:buChar char="•"/>
              <a:tabLst>
                <a:tab pos="393065" algn="l"/>
                <a:tab pos="393700" algn="l"/>
                <a:tab pos="680085" algn="l"/>
              </a:tabLst>
            </a:pPr>
            <a:r>
              <a:rPr dirty="0"/>
              <a:t>	</a:t>
            </a:r>
            <a:r>
              <a:rPr sz="2000" b="1" spc="-5" dirty="0">
                <a:latin typeface="微软雅黑"/>
                <a:cs typeface="微软雅黑"/>
              </a:rPr>
              <a:t>1	</a:t>
            </a:r>
            <a:r>
              <a:rPr sz="2000" b="1" spc="10" dirty="0">
                <a:latin typeface="微软雅黑"/>
                <a:cs typeface="微软雅黑"/>
              </a:rPr>
              <a:t>检查</a:t>
            </a:r>
            <a:r>
              <a:rPr sz="2000" b="1" spc="5" dirty="0">
                <a:solidFill>
                  <a:srgbClr val="FF0000"/>
                </a:solidFill>
                <a:latin typeface="微软雅黑"/>
                <a:cs typeface="微软雅黑"/>
              </a:rPr>
              <a:t>梁下支架立</a:t>
            </a:r>
            <a:r>
              <a:rPr sz="2000" b="1" spc="30" dirty="0">
                <a:solidFill>
                  <a:srgbClr val="FF0000"/>
                </a:solidFill>
                <a:latin typeface="微软雅黑"/>
                <a:cs typeface="微软雅黑"/>
              </a:rPr>
              <a:t>杆</a:t>
            </a:r>
            <a:r>
              <a:rPr sz="2000" b="1" spc="5" dirty="0">
                <a:solidFill>
                  <a:srgbClr val="FF0000"/>
                </a:solidFill>
                <a:latin typeface="微软雅黑"/>
                <a:cs typeface="微软雅黑"/>
              </a:rPr>
              <a:t>间</a:t>
            </a:r>
            <a:r>
              <a:rPr sz="2000" b="1" spc="50" dirty="0">
                <a:solidFill>
                  <a:srgbClr val="FF0000"/>
                </a:solidFill>
                <a:latin typeface="微软雅黑"/>
                <a:cs typeface="微软雅黑"/>
              </a:rPr>
              <a:t>距</a:t>
            </a:r>
            <a:r>
              <a:rPr sz="2000" b="1" spc="10" dirty="0">
                <a:latin typeface="微软雅黑"/>
                <a:cs typeface="微软雅黑"/>
              </a:rPr>
              <a:t>的偏差不宜大</a:t>
            </a:r>
            <a:r>
              <a:rPr sz="2000" b="1" spc="35" dirty="0">
                <a:latin typeface="微软雅黑"/>
                <a:cs typeface="微软雅黑"/>
              </a:rPr>
              <a:t>于</a:t>
            </a:r>
            <a:r>
              <a:rPr sz="2000" b="1" dirty="0">
                <a:solidFill>
                  <a:srgbClr val="FF0000"/>
                </a:solidFill>
                <a:latin typeface="微软雅黑"/>
                <a:cs typeface="微软雅黑"/>
              </a:rPr>
              <a:t>50mm</a:t>
            </a:r>
            <a:r>
              <a:rPr sz="2000" b="1" dirty="0">
                <a:latin typeface="微软雅黑"/>
                <a:cs typeface="微软雅黑"/>
              </a:rPr>
              <a:t>,</a:t>
            </a:r>
            <a:r>
              <a:rPr sz="2000" b="1" spc="30" dirty="0">
                <a:solidFill>
                  <a:srgbClr val="FF0000"/>
                </a:solidFill>
                <a:latin typeface="微软雅黑"/>
                <a:cs typeface="微软雅黑"/>
              </a:rPr>
              <a:t>板</a:t>
            </a:r>
            <a:r>
              <a:rPr sz="2000" b="1" spc="5" dirty="0">
                <a:solidFill>
                  <a:srgbClr val="FF0000"/>
                </a:solidFill>
                <a:latin typeface="微软雅黑"/>
                <a:cs typeface="微软雅黑"/>
              </a:rPr>
              <a:t>下支架立杆间</a:t>
            </a:r>
            <a:r>
              <a:rPr sz="2000" b="1" spc="25" dirty="0">
                <a:solidFill>
                  <a:srgbClr val="FF0000"/>
                </a:solidFill>
                <a:latin typeface="微软雅黑"/>
                <a:cs typeface="微软雅黑"/>
              </a:rPr>
              <a:t>距</a:t>
            </a:r>
            <a:r>
              <a:rPr sz="2000" b="1" spc="35" dirty="0">
                <a:latin typeface="微软雅黑"/>
                <a:cs typeface="微软雅黑"/>
              </a:rPr>
              <a:t>的</a:t>
            </a:r>
            <a:r>
              <a:rPr sz="2000" b="1" spc="10" dirty="0">
                <a:latin typeface="微软雅黑"/>
                <a:cs typeface="微软雅黑"/>
              </a:rPr>
              <a:t>偏差不</a:t>
            </a:r>
            <a:r>
              <a:rPr sz="2000" b="1" spc="35" dirty="0">
                <a:latin typeface="微软雅黑"/>
                <a:cs typeface="微软雅黑"/>
              </a:rPr>
              <a:t>宜</a:t>
            </a:r>
            <a:r>
              <a:rPr sz="2000" b="1" spc="10" dirty="0">
                <a:latin typeface="微软雅黑"/>
                <a:cs typeface="微软雅黑"/>
              </a:rPr>
              <a:t>大于</a:t>
            </a:r>
            <a:r>
              <a:rPr sz="2000" b="1" dirty="0">
                <a:solidFill>
                  <a:srgbClr val="FF0000"/>
                </a:solidFill>
                <a:latin typeface="微软雅黑"/>
                <a:cs typeface="微软雅黑"/>
              </a:rPr>
              <a:t>100mm</a:t>
            </a:r>
            <a:r>
              <a:rPr sz="2000" b="1" dirty="0">
                <a:latin typeface="微软雅黑"/>
                <a:cs typeface="微软雅黑"/>
              </a:rPr>
              <a:t>；</a:t>
            </a:r>
            <a:r>
              <a:rPr sz="2000" b="1" spc="-10" dirty="0">
                <a:solidFill>
                  <a:srgbClr val="FF0000"/>
                </a:solidFill>
                <a:latin typeface="微软雅黑"/>
                <a:cs typeface="微软雅黑"/>
              </a:rPr>
              <a:t>水 平杆间</a:t>
            </a:r>
            <a:r>
              <a:rPr sz="2000" b="1" spc="-20" dirty="0">
                <a:solidFill>
                  <a:srgbClr val="FF0000"/>
                </a:solidFill>
                <a:latin typeface="微软雅黑"/>
                <a:cs typeface="微软雅黑"/>
              </a:rPr>
              <a:t>距</a:t>
            </a:r>
            <a:r>
              <a:rPr sz="2000" b="1" spc="-10" dirty="0">
                <a:latin typeface="微软雅黑"/>
                <a:cs typeface="微软雅黑"/>
              </a:rPr>
              <a:t>的偏差不宜大</a:t>
            </a:r>
            <a:r>
              <a:rPr sz="2000" b="1" spc="-25" dirty="0">
                <a:latin typeface="微软雅黑"/>
                <a:cs typeface="微软雅黑"/>
              </a:rPr>
              <a:t>于</a:t>
            </a:r>
            <a:r>
              <a:rPr sz="2000" b="1" spc="-10" dirty="0">
                <a:solidFill>
                  <a:srgbClr val="FF0000"/>
                </a:solidFill>
                <a:latin typeface="微软雅黑"/>
                <a:cs typeface="微软雅黑"/>
              </a:rPr>
              <a:t>50mm</a:t>
            </a:r>
            <a:r>
              <a:rPr sz="2000" b="1" spc="-10" dirty="0">
                <a:latin typeface="微软雅黑"/>
                <a:cs typeface="微软雅黑"/>
              </a:rPr>
              <a:t>。</a:t>
            </a:r>
            <a:endParaRPr sz="2000">
              <a:latin typeface="微软雅黑"/>
              <a:cs typeface="微软雅黑"/>
            </a:endParaRPr>
          </a:p>
          <a:p>
            <a:pPr marL="241300" marR="5080" indent="-228600">
              <a:lnSpc>
                <a:spcPts val="5190"/>
              </a:lnSpc>
              <a:spcBef>
                <a:spcPts val="20"/>
              </a:spcBef>
              <a:buFont typeface="Arial"/>
              <a:buChar char="•"/>
              <a:tabLst>
                <a:tab pos="393065" algn="l"/>
                <a:tab pos="393700" algn="l"/>
                <a:tab pos="805180" algn="l"/>
              </a:tabLst>
            </a:pPr>
            <a:r>
              <a:rPr dirty="0"/>
              <a:t>	</a:t>
            </a:r>
            <a:r>
              <a:rPr sz="2000" b="1" spc="-5" dirty="0">
                <a:solidFill>
                  <a:srgbClr val="FF0000"/>
                </a:solidFill>
                <a:latin typeface="微软雅黑"/>
                <a:cs typeface="微软雅黑"/>
              </a:rPr>
              <a:t>2	</a:t>
            </a:r>
            <a:r>
              <a:rPr sz="2000" b="1" spc="5" dirty="0">
                <a:solidFill>
                  <a:srgbClr val="FF0000"/>
                </a:solidFill>
                <a:latin typeface="微软雅黑"/>
                <a:cs typeface="微软雅黑"/>
              </a:rPr>
              <a:t>检查</a:t>
            </a:r>
            <a:r>
              <a:rPr sz="2000" b="1" spc="-10" dirty="0">
                <a:solidFill>
                  <a:srgbClr val="FF0000"/>
                </a:solidFill>
                <a:latin typeface="微软雅黑"/>
                <a:cs typeface="微软雅黑"/>
              </a:rPr>
              <a:t>支</a:t>
            </a:r>
            <a:r>
              <a:rPr sz="2000" b="1" spc="5" dirty="0">
                <a:solidFill>
                  <a:srgbClr val="FF0000"/>
                </a:solidFill>
                <a:latin typeface="微软雅黑"/>
                <a:cs typeface="微软雅黑"/>
              </a:rPr>
              <a:t>架顶</a:t>
            </a:r>
            <a:r>
              <a:rPr sz="2000" b="1" spc="-10" dirty="0">
                <a:solidFill>
                  <a:srgbClr val="FF0000"/>
                </a:solidFill>
                <a:latin typeface="微软雅黑"/>
                <a:cs typeface="微软雅黑"/>
              </a:rPr>
              <a:t>部</a:t>
            </a:r>
            <a:r>
              <a:rPr sz="2000" b="1" spc="5" dirty="0">
                <a:solidFill>
                  <a:srgbClr val="FF0000"/>
                </a:solidFill>
                <a:latin typeface="微软雅黑"/>
                <a:cs typeface="微软雅黑"/>
              </a:rPr>
              <a:t>承受</a:t>
            </a:r>
            <a:r>
              <a:rPr sz="2000" b="1" spc="-10" dirty="0">
                <a:solidFill>
                  <a:srgbClr val="FF0000"/>
                </a:solidFill>
                <a:latin typeface="微软雅黑"/>
                <a:cs typeface="微软雅黑"/>
              </a:rPr>
              <a:t>模</a:t>
            </a:r>
            <a:r>
              <a:rPr sz="2000" b="1" spc="5" dirty="0">
                <a:solidFill>
                  <a:srgbClr val="FF0000"/>
                </a:solidFill>
                <a:latin typeface="微软雅黑"/>
                <a:cs typeface="微软雅黑"/>
              </a:rPr>
              <a:t>板</a:t>
            </a:r>
            <a:r>
              <a:rPr sz="2000" b="1" spc="-10" dirty="0">
                <a:solidFill>
                  <a:srgbClr val="FF0000"/>
                </a:solidFill>
                <a:latin typeface="微软雅黑"/>
                <a:cs typeface="微软雅黑"/>
              </a:rPr>
              <a:t>荷</a:t>
            </a:r>
            <a:r>
              <a:rPr sz="2000" b="1" spc="5" dirty="0">
                <a:solidFill>
                  <a:srgbClr val="FF0000"/>
                </a:solidFill>
                <a:latin typeface="微软雅黑"/>
                <a:cs typeface="微软雅黑"/>
              </a:rPr>
              <a:t>载的</a:t>
            </a:r>
            <a:r>
              <a:rPr sz="2000" b="1" spc="-10" dirty="0">
                <a:solidFill>
                  <a:srgbClr val="FF0000"/>
                </a:solidFill>
                <a:latin typeface="微软雅黑"/>
                <a:cs typeface="微软雅黑"/>
              </a:rPr>
              <a:t>水</a:t>
            </a:r>
            <a:r>
              <a:rPr sz="2000" b="1" spc="5" dirty="0">
                <a:solidFill>
                  <a:srgbClr val="FF0000"/>
                </a:solidFill>
                <a:latin typeface="微软雅黑"/>
                <a:cs typeface="微软雅黑"/>
              </a:rPr>
              <a:t>平杆</a:t>
            </a:r>
            <a:r>
              <a:rPr sz="2000" b="1" spc="-10" dirty="0">
                <a:solidFill>
                  <a:srgbClr val="FF0000"/>
                </a:solidFill>
                <a:latin typeface="微软雅黑"/>
                <a:cs typeface="微软雅黑"/>
              </a:rPr>
              <a:t>与</a:t>
            </a:r>
            <a:r>
              <a:rPr sz="2000" b="1" spc="5" dirty="0">
                <a:solidFill>
                  <a:srgbClr val="FF0000"/>
                </a:solidFill>
                <a:latin typeface="微软雅黑"/>
                <a:cs typeface="微软雅黑"/>
              </a:rPr>
              <a:t>支</a:t>
            </a:r>
            <a:r>
              <a:rPr sz="2000" b="1" spc="-10" dirty="0">
                <a:solidFill>
                  <a:srgbClr val="FF0000"/>
                </a:solidFill>
                <a:latin typeface="微软雅黑"/>
                <a:cs typeface="微软雅黑"/>
              </a:rPr>
              <a:t>架</a:t>
            </a:r>
            <a:r>
              <a:rPr sz="2000" b="1" spc="5" dirty="0">
                <a:solidFill>
                  <a:srgbClr val="FF0000"/>
                </a:solidFill>
                <a:latin typeface="微软雅黑"/>
                <a:cs typeface="微软雅黑"/>
              </a:rPr>
              <a:t>立杆连</a:t>
            </a:r>
            <a:r>
              <a:rPr sz="2000" b="1" spc="-10" dirty="0">
                <a:solidFill>
                  <a:srgbClr val="FF0000"/>
                </a:solidFill>
                <a:latin typeface="微软雅黑"/>
                <a:cs typeface="微软雅黑"/>
              </a:rPr>
              <a:t>接</a:t>
            </a:r>
            <a:r>
              <a:rPr sz="2000" b="1" spc="5" dirty="0">
                <a:solidFill>
                  <a:srgbClr val="FF0000"/>
                </a:solidFill>
                <a:latin typeface="微软雅黑"/>
                <a:cs typeface="微软雅黑"/>
              </a:rPr>
              <a:t>的扣</a:t>
            </a:r>
            <a:r>
              <a:rPr sz="2000" b="1" spc="-10" dirty="0">
                <a:solidFill>
                  <a:srgbClr val="FF0000"/>
                </a:solidFill>
                <a:latin typeface="微软雅黑"/>
                <a:cs typeface="微软雅黑"/>
              </a:rPr>
              <a:t>件</a:t>
            </a:r>
            <a:r>
              <a:rPr sz="2000" b="1" spc="5" dirty="0">
                <a:solidFill>
                  <a:srgbClr val="FF0000"/>
                </a:solidFill>
                <a:latin typeface="微软雅黑"/>
                <a:cs typeface="微软雅黑"/>
              </a:rPr>
              <a:t>数</a:t>
            </a:r>
            <a:r>
              <a:rPr sz="2000" b="1" spc="45" dirty="0">
                <a:solidFill>
                  <a:srgbClr val="FF0000"/>
                </a:solidFill>
                <a:latin typeface="微软雅黑"/>
                <a:cs typeface="微软雅黑"/>
              </a:rPr>
              <a:t>量</a:t>
            </a:r>
            <a:r>
              <a:rPr sz="2000" b="1" spc="-15" dirty="0">
                <a:solidFill>
                  <a:srgbClr val="FF0000"/>
                </a:solidFill>
                <a:latin typeface="微软雅黑"/>
                <a:cs typeface="微软雅黑"/>
              </a:rPr>
              <a:t>，</a:t>
            </a:r>
            <a:r>
              <a:rPr sz="2000" b="1" spc="10" dirty="0">
                <a:solidFill>
                  <a:srgbClr val="FF0000"/>
                </a:solidFill>
                <a:latin typeface="微软雅黑"/>
                <a:cs typeface="微软雅黑"/>
              </a:rPr>
              <a:t>采</a:t>
            </a:r>
            <a:r>
              <a:rPr sz="2000" b="1" spc="-10" dirty="0">
                <a:solidFill>
                  <a:srgbClr val="FF0000"/>
                </a:solidFill>
                <a:latin typeface="微软雅黑"/>
                <a:cs typeface="微软雅黑"/>
              </a:rPr>
              <a:t>用</a:t>
            </a:r>
            <a:r>
              <a:rPr sz="2000" b="1" spc="10" dirty="0">
                <a:solidFill>
                  <a:srgbClr val="FF0000"/>
                </a:solidFill>
                <a:latin typeface="微软雅黑"/>
                <a:cs typeface="微软雅黑"/>
              </a:rPr>
              <a:t>双扣件</a:t>
            </a:r>
            <a:r>
              <a:rPr sz="2000" b="1" spc="-10" dirty="0">
                <a:solidFill>
                  <a:srgbClr val="FF0000"/>
                </a:solidFill>
                <a:latin typeface="微软雅黑"/>
                <a:cs typeface="微软雅黑"/>
              </a:rPr>
              <a:t>构</a:t>
            </a:r>
            <a:r>
              <a:rPr sz="2000" b="1" spc="10" dirty="0">
                <a:solidFill>
                  <a:srgbClr val="FF0000"/>
                </a:solidFill>
                <a:latin typeface="微软雅黑"/>
                <a:cs typeface="微软雅黑"/>
              </a:rPr>
              <a:t>造设</a:t>
            </a:r>
            <a:r>
              <a:rPr sz="2000" b="1" spc="-10" dirty="0">
                <a:solidFill>
                  <a:srgbClr val="FF0000"/>
                </a:solidFill>
                <a:latin typeface="微软雅黑"/>
                <a:cs typeface="微软雅黑"/>
              </a:rPr>
              <a:t>置</a:t>
            </a:r>
            <a:r>
              <a:rPr sz="2000" b="1" spc="10" dirty="0">
                <a:solidFill>
                  <a:srgbClr val="FF0000"/>
                </a:solidFill>
                <a:latin typeface="微软雅黑"/>
                <a:cs typeface="微软雅黑"/>
              </a:rPr>
              <a:t>的</a:t>
            </a:r>
            <a:r>
              <a:rPr sz="2000" b="1" spc="-10" dirty="0">
                <a:solidFill>
                  <a:srgbClr val="FF0000"/>
                </a:solidFill>
                <a:latin typeface="微软雅黑"/>
                <a:cs typeface="微软雅黑"/>
              </a:rPr>
              <a:t>抗滑 移扣</a:t>
            </a:r>
            <a:r>
              <a:rPr sz="2000" b="1" spc="-20" dirty="0">
                <a:solidFill>
                  <a:srgbClr val="FF0000"/>
                </a:solidFill>
                <a:latin typeface="微软雅黑"/>
                <a:cs typeface="微软雅黑"/>
              </a:rPr>
              <a:t>件</a:t>
            </a:r>
            <a:r>
              <a:rPr sz="2000" b="1" spc="-15" dirty="0">
                <a:solidFill>
                  <a:srgbClr val="FF0000"/>
                </a:solidFill>
                <a:latin typeface="微软雅黑"/>
                <a:cs typeface="微软雅黑"/>
              </a:rPr>
              <a:t>，</a:t>
            </a:r>
            <a:r>
              <a:rPr sz="2000" b="1" spc="-10" dirty="0">
                <a:solidFill>
                  <a:srgbClr val="FF0000"/>
                </a:solidFill>
                <a:latin typeface="微软雅黑"/>
                <a:cs typeface="微软雅黑"/>
              </a:rPr>
              <a:t>其上下应顶</a:t>
            </a:r>
            <a:r>
              <a:rPr sz="2000" b="1" spc="-25" dirty="0">
                <a:solidFill>
                  <a:srgbClr val="FF0000"/>
                </a:solidFill>
                <a:latin typeface="微软雅黑"/>
                <a:cs typeface="微软雅黑"/>
              </a:rPr>
              <a:t>紧</a:t>
            </a:r>
            <a:r>
              <a:rPr sz="2000" b="1" spc="-15" dirty="0">
                <a:solidFill>
                  <a:srgbClr val="FF0000"/>
                </a:solidFill>
                <a:latin typeface="微软雅黑"/>
                <a:cs typeface="微软雅黑"/>
              </a:rPr>
              <a:t>，</a:t>
            </a:r>
            <a:r>
              <a:rPr sz="2000" b="1" spc="-10" dirty="0">
                <a:solidFill>
                  <a:srgbClr val="FF0000"/>
                </a:solidFill>
                <a:latin typeface="微软雅黑"/>
                <a:cs typeface="微软雅黑"/>
              </a:rPr>
              <a:t>间隙</a:t>
            </a:r>
            <a:r>
              <a:rPr sz="2000" b="1" spc="-20" dirty="0">
                <a:solidFill>
                  <a:srgbClr val="FF0000"/>
                </a:solidFill>
                <a:latin typeface="微软雅黑"/>
                <a:cs typeface="微软雅黑"/>
              </a:rPr>
              <a:t>不</a:t>
            </a:r>
            <a:r>
              <a:rPr sz="2000" b="1" spc="5" dirty="0">
                <a:solidFill>
                  <a:srgbClr val="FF0000"/>
                </a:solidFill>
                <a:latin typeface="微软雅黑"/>
                <a:cs typeface="微软雅黑"/>
              </a:rPr>
              <a:t>应</a:t>
            </a:r>
            <a:r>
              <a:rPr sz="2000" b="1" spc="-10" dirty="0">
                <a:solidFill>
                  <a:srgbClr val="FF0000"/>
                </a:solidFill>
                <a:latin typeface="微软雅黑"/>
                <a:cs typeface="微软雅黑"/>
              </a:rPr>
              <a:t>大</a:t>
            </a:r>
            <a:r>
              <a:rPr sz="2000" b="1" spc="10" dirty="0">
                <a:solidFill>
                  <a:srgbClr val="FF0000"/>
                </a:solidFill>
                <a:latin typeface="微软雅黑"/>
                <a:cs typeface="微软雅黑"/>
              </a:rPr>
              <a:t>于</a:t>
            </a:r>
            <a:r>
              <a:rPr sz="2000" b="1" spc="-5" dirty="0">
                <a:solidFill>
                  <a:srgbClr val="FF0000"/>
                </a:solidFill>
                <a:latin typeface="微软雅黑"/>
                <a:cs typeface="微软雅黑"/>
              </a:rPr>
              <a:t>2mm</a:t>
            </a:r>
            <a:r>
              <a:rPr sz="2000" b="1" spc="-10" dirty="0">
                <a:solidFill>
                  <a:srgbClr val="FF0000"/>
                </a:solidFill>
                <a:latin typeface="微软雅黑"/>
                <a:cs typeface="微软雅黑"/>
              </a:rPr>
              <a:t>。</a:t>
            </a:r>
            <a:endParaRPr sz="2000">
              <a:latin typeface="微软雅黑"/>
              <a:cs typeface="微软雅黑"/>
            </a:endParaRPr>
          </a:p>
          <a:p>
            <a:pPr marL="241300" marR="8255" indent="-228600">
              <a:lnSpc>
                <a:spcPts val="5210"/>
              </a:lnSpc>
              <a:buFont typeface="Arial"/>
              <a:buChar char="•"/>
              <a:tabLst>
                <a:tab pos="393065" algn="l"/>
                <a:tab pos="393700" algn="l"/>
                <a:tab pos="808355" algn="l"/>
              </a:tabLst>
            </a:pPr>
            <a:r>
              <a:rPr dirty="0"/>
              <a:t>	</a:t>
            </a:r>
            <a:r>
              <a:rPr sz="2000" b="1" spc="-5" dirty="0">
                <a:latin typeface="微软雅黑"/>
                <a:cs typeface="微软雅黑"/>
              </a:rPr>
              <a:t>3	</a:t>
            </a:r>
            <a:r>
              <a:rPr sz="2000" b="1" spc="10" dirty="0">
                <a:latin typeface="微软雅黑"/>
                <a:cs typeface="微软雅黑"/>
              </a:rPr>
              <a:t>检查支架顶部承受</a:t>
            </a:r>
            <a:r>
              <a:rPr sz="2000" b="1" spc="30" dirty="0">
                <a:latin typeface="微软雅黑"/>
                <a:cs typeface="微软雅黑"/>
              </a:rPr>
              <a:t>模</a:t>
            </a:r>
            <a:r>
              <a:rPr sz="2000" b="1" spc="10" dirty="0">
                <a:latin typeface="微软雅黑"/>
                <a:cs typeface="微软雅黑"/>
              </a:rPr>
              <a:t>板荷载的水平杆与支架立</a:t>
            </a:r>
            <a:r>
              <a:rPr sz="2000" b="1" spc="30" dirty="0">
                <a:latin typeface="微软雅黑"/>
                <a:cs typeface="微软雅黑"/>
              </a:rPr>
              <a:t>杆</a:t>
            </a:r>
            <a:r>
              <a:rPr sz="2000" b="1" spc="10" dirty="0">
                <a:latin typeface="微软雅黑"/>
                <a:cs typeface="微软雅黑"/>
              </a:rPr>
              <a:t>连接的扣件拧紧力</a:t>
            </a:r>
            <a:r>
              <a:rPr sz="2000" b="1" spc="30" dirty="0">
                <a:latin typeface="微软雅黑"/>
                <a:cs typeface="微软雅黑"/>
              </a:rPr>
              <a:t>矩</a:t>
            </a:r>
            <a:r>
              <a:rPr sz="2000" b="1" spc="10" dirty="0">
                <a:latin typeface="微软雅黑"/>
                <a:cs typeface="微软雅黑"/>
              </a:rPr>
              <a:t>，</a:t>
            </a:r>
            <a:r>
              <a:rPr sz="2000" b="1" spc="5" dirty="0">
                <a:latin typeface="微软雅黑"/>
                <a:cs typeface="微软雅黑"/>
              </a:rPr>
              <a:t>不</a:t>
            </a:r>
            <a:r>
              <a:rPr sz="2000" b="1" spc="30" dirty="0">
                <a:latin typeface="微软雅黑"/>
                <a:cs typeface="微软雅黑"/>
              </a:rPr>
              <a:t>应</a:t>
            </a:r>
            <a:r>
              <a:rPr sz="2000" b="1" spc="5" dirty="0">
                <a:latin typeface="微软雅黑"/>
                <a:cs typeface="微软雅黑"/>
              </a:rPr>
              <a:t>小</a:t>
            </a:r>
            <a:r>
              <a:rPr sz="2000" b="1" spc="15" dirty="0">
                <a:latin typeface="微软雅黑"/>
                <a:cs typeface="微软雅黑"/>
              </a:rPr>
              <a:t>于</a:t>
            </a:r>
            <a:r>
              <a:rPr sz="2000" b="1" spc="5" dirty="0">
                <a:latin typeface="微软雅黑"/>
                <a:cs typeface="微软雅黑"/>
              </a:rPr>
              <a:t>40N·m,</a:t>
            </a:r>
            <a:r>
              <a:rPr sz="2000" b="1" spc="-10" dirty="0">
                <a:latin typeface="微软雅黑"/>
                <a:cs typeface="微软雅黑"/>
              </a:rPr>
              <a:t>且不 应大</a:t>
            </a:r>
            <a:r>
              <a:rPr sz="2000" b="1" spc="-20" dirty="0">
                <a:latin typeface="微软雅黑"/>
                <a:cs typeface="微软雅黑"/>
              </a:rPr>
              <a:t>于</a:t>
            </a:r>
            <a:r>
              <a:rPr sz="2000" b="1" spc="-15" dirty="0">
                <a:latin typeface="微软雅黑"/>
                <a:cs typeface="微软雅黑"/>
              </a:rPr>
              <a:t>65N·m；</a:t>
            </a:r>
            <a:r>
              <a:rPr sz="2000" b="1" spc="-10" dirty="0">
                <a:latin typeface="微软雅黑"/>
                <a:cs typeface="微软雅黑"/>
              </a:rPr>
              <a:t>支</a:t>
            </a:r>
            <a:r>
              <a:rPr sz="2000" b="1" spc="-20" dirty="0">
                <a:latin typeface="微软雅黑"/>
                <a:cs typeface="微软雅黑"/>
              </a:rPr>
              <a:t>架</a:t>
            </a:r>
            <a:r>
              <a:rPr sz="2000" b="1" spc="-10" dirty="0">
                <a:latin typeface="微软雅黑"/>
                <a:cs typeface="微软雅黑"/>
              </a:rPr>
              <a:t>每</a:t>
            </a:r>
            <a:r>
              <a:rPr sz="2000" b="1" spc="5" dirty="0">
                <a:latin typeface="微软雅黑"/>
                <a:cs typeface="微软雅黑"/>
              </a:rPr>
              <a:t>步</a:t>
            </a:r>
            <a:r>
              <a:rPr sz="2000" b="1" spc="-10" dirty="0">
                <a:latin typeface="微软雅黑"/>
                <a:cs typeface="微软雅黑"/>
              </a:rPr>
              <a:t>双向</a:t>
            </a:r>
            <a:r>
              <a:rPr sz="2000" b="1" dirty="0">
                <a:latin typeface="微软雅黑"/>
                <a:cs typeface="微软雅黑"/>
              </a:rPr>
              <a:t>水</a:t>
            </a:r>
            <a:r>
              <a:rPr sz="2000" b="1" spc="-10" dirty="0">
                <a:latin typeface="微软雅黑"/>
                <a:cs typeface="微软雅黑"/>
              </a:rPr>
              <a:t>平杆</a:t>
            </a:r>
            <a:r>
              <a:rPr sz="2000" b="1" dirty="0">
                <a:latin typeface="微软雅黑"/>
                <a:cs typeface="微软雅黑"/>
              </a:rPr>
              <a:t>应</a:t>
            </a:r>
            <a:r>
              <a:rPr sz="2000" b="1" spc="-10" dirty="0">
                <a:latin typeface="微软雅黑"/>
                <a:cs typeface="微软雅黑"/>
              </a:rPr>
              <a:t>于立</a:t>
            </a:r>
            <a:r>
              <a:rPr sz="2000" b="1" dirty="0">
                <a:latin typeface="微软雅黑"/>
                <a:cs typeface="微软雅黑"/>
              </a:rPr>
              <a:t>杆</a:t>
            </a:r>
            <a:r>
              <a:rPr sz="2000" b="1" spc="-10" dirty="0">
                <a:latin typeface="微软雅黑"/>
                <a:cs typeface="微软雅黑"/>
              </a:rPr>
              <a:t>扣</a:t>
            </a:r>
            <a:r>
              <a:rPr sz="2000" b="1" dirty="0">
                <a:latin typeface="微软雅黑"/>
                <a:cs typeface="微软雅黑"/>
              </a:rPr>
              <a:t>接</a:t>
            </a:r>
            <a:r>
              <a:rPr sz="2000" b="1" spc="10" dirty="0">
                <a:latin typeface="微软雅黑"/>
                <a:cs typeface="微软雅黑"/>
              </a:rPr>
              <a:t>，</a:t>
            </a:r>
            <a:r>
              <a:rPr sz="2000" b="1" spc="-10" dirty="0">
                <a:latin typeface="微软雅黑"/>
                <a:cs typeface="微软雅黑"/>
              </a:rPr>
              <a:t>不得</a:t>
            </a:r>
            <a:r>
              <a:rPr sz="2000" b="1" dirty="0">
                <a:latin typeface="微软雅黑"/>
                <a:cs typeface="微软雅黑"/>
              </a:rPr>
              <a:t>缺</a:t>
            </a:r>
            <a:r>
              <a:rPr sz="2000" b="1" spc="-10" dirty="0">
                <a:latin typeface="微软雅黑"/>
                <a:cs typeface="微软雅黑"/>
              </a:rPr>
              <a:t>失。</a:t>
            </a:r>
            <a:endParaRPr sz="2000">
              <a:latin typeface="微软雅黑"/>
              <a:cs typeface="微软雅黑"/>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957816" y="176784"/>
            <a:ext cx="2121407" cy="84429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0"/>
            <a:ext cx="12192000" cy="685799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0"/>
            <a:ext cx="12192000" cy="2414270"/>
          </a:xfrm>
          <a:custGeom>
            <a:avLst/>
            <a:gdLst/>
            <a:ahLst/>
            <a:cxnLst/>
            <a:rect l="l" t="t" r="r" b="b"/>
            <a:pathLst>
              <a:path w="12192000" h="2414270">
                <a:moveTo>
                  <a:pt x="0" y="2414016"/>
                </a:moveTo>
                <a:lnTo>
                  <a:pt x="12192000" y="2414016"/>
                </a:lnTo>
                <a:lnTo>
                  <a:pt x="12192000" y="0"/>
                </a:lnTo>
                <a:lnTo>
                  <a:pt x="0" y="0"/>
                </a:lnTo>
                <a:lnTo>
                  <a:pt x="0" y="2414016"/>
                </a:lnTo>
                <a:close/>
              </a:path>
            </a:pathLst>
          </a:custGeom>
          <a:solidFill>
            <a:srgbClr val="000000">
              <a:alpha val="12940"/>
            </a:srgbClr>
          </a:solidFill>
        </p:spPr>
        <p:txBody>
          <a:bodyPr wrap="square" lIns="0" tIns="0" rIns="0" bIns="0" rtlCol="0"/>
          <a:lstStyle/>
          <a:p>
            <a:endParaRPr/>
          </a:p>
        </p:txBody>
      </p:sp>
      <p:sp>
        <p:nvSpPr>
          <p:cNvPr id="6" name="object 6"/>
          <p:cNvSpPr/>
          <p:nvPr/>
        </p:nvSpPr>
        <p:spPr>
          <a:xfrm>
            <a:off x="0" y="3819144"/>
            <a:ext cx="12192000" cy="3039110"/>
          </a:xfrm>
          <a:custGeom>
            <a:avLst/>
            <a:gdLst/>
            <a:ahLst/>
            <a:cxnLst/>
            <a:rect l="l" t="t" r="r" b="b"/>
            <a:pathLst>
              <a:path w="12192000" h="3039109">
                <a:moveTo>
                  <a:pt x="0" y="3038855"/>
                </a:moveTo>
                <a:lnTo>
                  <a:pt x="12192000" y="3038855"/>
                </a:lnTo>
                <a:lnTo>
                  <a:pt x="12192000" y="0"/>
                </a:lnTo>
                <a:lnTo>
                  <a:pt x="0" y="0"/>
                </a:lnTo>
                <a:lnTo>
                  <a:pt x="0" y="3038855"/>
                </a:lnTo>
                <a:close/>
              </a:path>
            </a:pathLst>
          </a:custGeom>
          <a:solidFill>
            <a:srgbClr val="000000">
              <a:alpha val="12940"/>
            </a:srgbClr>
          </a:solidFill>
        </p:spPr>
        <p:txBody>
          <a:bodyPr wrap="square" lIns="0" tIns="0" rIns="0" bIns="0" rtlCol="0"/>
          <a:lstStyle/>
          <a:p>
            <a:endParaRPr/>
          </a:p>
        </p:txBody>
      </p:sp>
      <p:sp>
        <p:nvSpPr>
          <p:cNvPr id="7" name="object 7"/>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ln w="12192">
            <a:solidFill>
              <a:srgbClr val="585858"/>
            </a:solidFill>
          </a:ln>
        </p:spPr>
        <p:txBody>
          <a:bodyPr wrap="square" lIns="0" tIns="0" rIns="0" bIns="0" rtlCol="0"/>
          <a:lstStyle/>
          <a:p>
            <a:endParaRPr/>
          </a:p>
        </p:txBody>
      </p:sp>
      <p:sp>
        <p:nvSpPr>
          <p:cNvPr id="8" name="object 8"/>
          <p:cNvSpPr/>
          <p:nvPr/>
        </p:nvSpPr>
        <p:spPr>
          <a:xfrm>
            <a:off x="0" y="2414016"/>
            <a:ext cx="12192000" cy="1405255"/>
          </a:xfrm>
          <a:custGeom>
            <a:avLst/>
            <a:gdLst/>
            <a:ahLst/>
            <a:cxnLst/>
            <a:rect l="l" t="t" r="r" b="b"/>
            <a:pathLst>
              <a:path w="12192000" h="1405254">
                <a:moveTo>
                  <a:pt x="0" y="1405128"/>
                </a:moveTo>
                <a:lnTo>
                  <a:pt x="12192000" y="1405128"/>
                </a:lnTo>
                <a:lnTo>
                  <a:pt x="12192000" y="0"/>
                </a:lnTo>
                <a:lnTo>
                  <a:pt x="0" y="0"/>
                </a:lnTo>
                <a:lnTo>
                  <a:pt x="0" y="1405128"/>
                </a:lnTo>
                <a:close/>
              </a:path>
            </a:pathLst>
          </a:custGeom>
          <a:solidFill>
            <a:srgbClr val="252525">
              <a:alpha val="56077"/>
            </a:srgbClr>
          </a:solidFill>
        </p:spPr>
        <p:txBody>
          <a:bodyPr wrap="square" lIns="0" tIns="0" rIns="0" bIns="0" rtlCol="0"/>
          <a:lstStyle/>
          <a:p>
            <a:endParaRPr/>
          </a:p>
        </p:txBody>
      </p:sp>
      <p:sp>
        <p:nvSpPr>
          <p:cNvPr id="9" name="object 9"/>
          <p:cNvSpPr txBox="1"/>
          <p:nvPr/>
        </p:nvSpPr>
        <p:spPr>
          <a:xfrm>
            <a:off x="892860" y="2462225"/>
            <a:ext cx="7613650" cy="1329690"/>
          </a:xfrm>
          <a:prstGeom prst="rect">
            <a:avLst/>
          </a:prstGeom>
        </p:spPr>
        <p:txBody>
          <a:bodyPr vert="horz" wrap="square" lIns="0" tIns="15875" rIns="0" bIns="0" rtlCol="0">
            <a:spAutoFit/>
          </a:bodyPr>
          <a:lstStyle/>
          <a:p>
            <a:pPr marL="12700">
              <a:lnSpc>
                <a:spcPct val="100000"/>
              </a:lnSpc>
              <a:spcBef>
                <a:spcPts val="125"/>
              </a:spcBef>
            </a:pPr>
            <a:r>
              <a:rPr sz="4250" spc="15" dirty="0">
                <a:solidFill>
                  <a:srgbClr val="FFFFFF"/>
                </a:solidFill>
                <a:latin typeface="黑体"/>
                <a:cs typeface="黑体"/>
              </a:rPr>
              <a:t>第四章</a:t>
            </a:r>
            <a:endParaRPr sz="4250">
              <a:latin typeface="黑体"/>
              <a:cs typeface="黑体"/>
            </a:endParaRPr>
          </a:p>
          <a:p>
            <a:pPr marL="1097915">
              <a:lnSpc>
                <a:spcPct val="100000"/>
              </a:lnSpc>
              <a:spcBef>
                <a:spcPts val="35"/>
              </a:spcBef>
            </a:pPr>
            <a:r>
              <a:rPr sz="4250" spc="20" dirty="0">
                <a:solidFill>
                  <a:srgbClr val="FFFFFF"/>
                </a:solidFill>
                <a:latin typeface="黑体"/>
                <a:cs typeface="黑体"/>
              </a:rPr>
              <a:t>模板工程</a:t>
            </a:r>
            <a:r>
              <a:rPr sz="4250" spc="-15" dirty="0">
                <a:solidFill>
                  <a:srgbClr val="FFFFFF"/>
                </a:solidFill>
                <a:latin typeface="黑体"/>
                <a:cs typeface="黑体"/>
              </a:rPr>
              <a:t>安</a:t>
            </a:r>
            <a:r>
              <a:rPr sz="4250" spc="20" dirty="0">
                <a:solidFill>
                  <a:srgbClr val="FFFFFF"/>
                </a:solidFill>
                <a:latin typeface="黑体"/>
                <a:cs typeface="黑体"/>
              </a:rPr>
              <a:t>全</a:t>
            </a:r>
            <a:r>
              <a:rPr sz="4250" spc="-10" dirty="0">
                <a:solidFill>
                  <a:srgbClr val="FFFFFF"/>
                </a:solidFill>
                <a:latin typeface="黑体"/>
                <a:cs typeface="黑体"/>
              </a:rPr>
              <a:t>事</a:t>
            </a:r>
            <a:r>
              <a:rPr sz="4250" spc="20" dirty="0">
                <a:solidFill>
                  <a:srgbClr val="FFFFFF"/>
                </a:solidFill>
                <a:latin typeface="黑体"/>
                <a:cs typeface="黑体"/>
              </a:rPr>
              <a:t>故案</a:t>
            </a:r>
            <a:r>
              <a:rPr sz="4250" spc="-10" dirty="0">
                <a:solidFill>
                  <a:srgbClr val="FFFFFF"/>
                </a:solidFill>
                <a:latin typeface="黑体"/>
                <a:cs typeface="黑体"/>
              </a:rPr>
              <a:t>例</a:t>
            </a:r>
            <a:r>
              <a:rPr sz="4250" spc="20" dirty="0">
                <a:solidFill>
                  <a:srgbClr val="FFFFFF"/>
                </a:solidFill>
                <a:latin typeface="黑体"/>
                <a:cs typeface="黑体"/>
              </a:rPr>
              <a:t>分析</a:t>
            </a:r>
            <a:endParaRPr sz="4250">
              <a:latin typeface="黑体"/>
              <a:cs typeface="黑体"/>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2414016"/>
            <a:ext cx="12192000" cy="1405255"/>
          </a:xfrm>
          <a:custGeom>
            <a:avLst/>
            <a:gdLst/>
            <a:ahLst/>
            <a:cxnLst/>
            <a:rect l="l" t="t" r="r" b="b"/>
            <a:pathLst>
              <a:path w="12192000" h="1405254">
                <a:moveTo>
                  <a:pt x="0" y="1405128"/>
                </a:moveTo>
                <a:lnTo>
                  <a:pt x="12192000" y="1405128"/>
                </a:lnTo>
                <a:lnTo>
                  <a:pt x="12192000" y="0"/>
                </a:lnTo>
                <a:lnTo>
                  <a:pt x="0" y="0"/>
                </a:lnTo>
                <a:lnTo>
                  <a:pt x="0" y="1405128"/>
                </a:lnTo>
                <a:close/>
              </a:path>
            </a:pathLst>
          </a:custGeom>
          <a:solidFill>
            <a:srgbClr val="30859C">
              <a:alpha val="56077"/>
            </a:srgbClr>
          </a:solidFill>
        </p:spPr>
        <p:txBody>
          <a:bodyPr wrap="square" lIns="0" tIns="0" rIns="0" bIns="0" rtlCol="0"/>
          <a:lstStyle/>
          <a:p>
            <a:endParaRPr/>
          </a:p>
        </p:txBody>
      </p:sp>
      <p:sp>
        <p:nvSpPr>
          <p:cNvPr id="4" name="object 4"/>
          <p:cNvSpPr txBox="1"/>
          <p:nvPr/>
        </p:nvSpPr>
        <p:spPr>
          <a:xfrm>
            <a:off x="1164132" y="2462225"/>
            <a:ext cx="7609840" cy="1329690"/>
          </a:xfrm>
          <a:prstGeom prst="rect">
            <a:avLst/>
          </a:prstGeom>
        </p:spPr>
        <p:txBody>
          <a:bodyPr vert="horz" wrap="square" lIns="0" tIns="15875" rIns="0" bIns="0" rtlCol="0">
            <a:spAutoFit/>
          </a:bodyPr>
          <a:lstStyle/>
          <a:p>
            <a:pPr marL="12700">
              <a:lnSpc>
                <a:spcPct val="100000"/>
              </a:lnSpc>
              <a:spcBef>
                <a:spcPts val="125"/>
              </a:spcBef>
            </a:pPr>
            <a:r>
              <a:rPr sz="4250" spc="15" dirty="0">
                <a:solidFill>
                  <a:srgbClr val="FFFFFF"/>
                </a:solidFill>
                <a:latin typeface="黑体"/>
                <a:cs typeface="黑体"/>
              </a:rPr>
              <a:t>第一章</a:t>
            </a:r>
            <a:endParaRPr sz="4250">
              <a:latin typeface="黑体"/>
              <a:cs typeface="黑体"/>
            </a:endParaRPr>
          </a:p>
          <a:p>
            <a:pPr marL="1097915">
              <a:lnSpc>
                <a:spcPct val="100000"/>
              </a:lnSpc>
              <a:spcBef>
                <a:spcPts val="35"/>
              </a:spcBef>
            </a:pPr>
            <a:r>
              <a:rPr sz="4250" spc="20" dirty="0">
                <a:solidFill>
                  <a:srgbClr val="FFFFFF"/>
                </a:solidFill>
                <a:latin typeface="黑体"/>
                <a:cs typeface="黑体"/>
              </a:rPr>
              <a:t>全国建</a:t>
            </a:r>
            <a:r>
              <a:rPr sz="4250" spc="-15" dirty="0">
                <a:solidFill>
                  <a:srgbClr val="FFFFFF"/>
                </a:solidFill>
                <a:latin typeface="黑体"/>
                <a:cs typeface="黑体"/>
              </a:rPr>
              <a:t>筑</a:t>
            </a:r>
            <a:r>
              <a:rPr sz="4250" spc="20" dirty="0">
                <a:solidFill>
                  <a:srgbClr val="FFFFFF"/>
                </a:solidFill>
                <a:latin typeface="黑体"/>
                <a:cs typeface="黑体"/>
              </a:rPr>
              <a:t>施</a:t>
            </a:r>
            <a:r>
              <a:rPr sz="4250" spc="-10" dirty="0">
                <a:solidFill>
                  <a:srgbClr val="FFFFFF"/>
                </a:solidFill>
                <a:latin typeface="黑体"/>
                <a:cs typeface="黑体"/>
              </a:rPr>
              <a:t>工</a:t>
            </a:r>
            <a:r>
              <a:rPr sz="4250" spc="20" dirty="0">
                <a:solidFill>
                  <a:srgbClr val="FFFFFF"/>
                </a:solidFill>
                <a:latin typeface="黑体"/>
                <a:cs typeface="黑体"/>
              </a:rPr>
              <a:t>安全</a:t>
            </a:r>
            <a:r>
              <a:rPr sz="4250" spc="-10" dirty="0">
                <a:solidFill>
                  <a:srgbClr val="FFFFFF"/>
                </a:solidFill>
                <a:latin typeface="黑体"/>
                <a:cs typeface="黑体"/>
              </a:rPr>
              <a:t>形</a:t>
            </a:r>
            <a:r>
              <a:rPr sz="4250" spc="20" dirty="0">
                <a:solidFill>
                  <a:srgbClr val="FFFFFF"/>
                </a:solidFill>
                <a:latin typeface="黑体"/>
                <a:cs typeface="黑体"/>
              </a:rPr>
              <a:t>势</a:t>
            </a:r>
            <a:r>
              <a:rPr sz="4250" spc="-10" dirty="0">
                <a:solidFill>
                  <a:srgbClr val="FFFFFF"/>
                </a:solidFill>
                <a:latin typeface="黑体"/>
                <a:cs typeface="黑体"/>
              </a:rPr>
              <a:t>分</a:t>
            </a:r>
            <a:r>
              <a:rPr sz="4250" spc="20" dirty="0">
                <a:solidFill>
                  <a:srgbClr val="FFFFFF"/>
                </a:solidFill>
                <a:latin typeface="黑体"/>
                <a:cs typeface="黑体"/>
              </a:rPr>
              <a:t>析</a:t>
            </a:r>
            <a:endParaRPr sz="4250">
              <a:latin typeface="黑体"/>
              <a:cs typeface="黑体"/>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54807" y="192023"/>
            <a:ext cx="6696456" cy="503834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31140" y="5124580"/>
            <a:ext cx="11669395" cy="1488440"/>
          </a:xfrm>
          <a:prstGeom prst="rect">
            <a:avLst/>
          </a:prstGeom>
        </p:spPr>
        <p:txBody>
          <a:bodyPr vert="horz" wrap="square" lIns="0" tIns="10795" rIns="0" bIns="0" rtlCol="0">
            <a:spAutoFit/>
          </a:bodyPr>
          <a:lstStyle/>
          <a:p>
            <a:pPr marL="393700" marR="5080" indent="-381635" algn="just">
              <a:lnSpc>
                <a:spcPct val="152400"/>
              </a:lnSpc>
              <a:spcBef>
                <a:spcPts val="85"/>
              </a:spcBef>
            </a:pPr>
            <a:r>
              <a:rPr sz="2100" spc="1085" dirty="0">
                <a:latin typeface="Wingdings"/>
                <a:cs typeface="Wingdings"/>
              </a:rPr>
              <a:t>⚫</a:t>
            </a:r>
            <a:r>
              <a:rPr sz="2100" spc="850" dirty="0">
                <a:latin typeface="Times New Roman"/>
                <a:cs typeface="Times New Roman"/>
              </a:rPr>
              <a:t> </a:t>
            </a:r>
            <a:r>
              <a:rPr sz="2100" spc="15" dirty="0">
                <a:latin typeface="微软雅黑"/>
                <a:cs typeface="微软雅黑"/>
              </a:rPr>
              <a:t>2018</a:t>
            </a:r>
            <a:r>
              <a:rPr sz="2100" spc="30" dirty="0">
                <a:latin typeface="微软雅黑"/>
                <a:cs typeface="微软雅黑"/>
              </a:rPr>
              <a:t>年</a:t>
            </a:r>
            <a:r>
              <a:rPr sz="2100" spc="15" dirty="0">
                <a:latin typeface="微软雅黑"/>
                <a:cs typeface="微软雅黑"/>
              </a:rPr>
              <a:t>6</a:t>
            </a:r>
            <a:r>
              <a:rPr sz="2100" spc="35" dirty="0">
                <a:latin typeface="微软雅黑"/>
                <a:cs typeface="微软雅黑"/>
              </a:rPr>
              <a:t>月</a:t>
            </a:r>
            <a:r>
              <a:rPr sz="2100" spc="15" dirty="0">
                <a:latin typeface="微软雅黑"/>
                <a:cs typeface="微软雅黑"/>
              </a:rPr>
              <a:t>24</a:t>
            </a:r>
            <a:r>
              <a:rPr sz="2100" spc="35" dirty="0">
                <a:latin typeface="微软雅黑"/>
                <a:cs typeface="微软雅黑"/>
              </a:rPr>
              <a:t>日下午</a:t>
            </a:r>
            <a:r>
              <a:rPr sz="2100" spc="5" dirty="0">
                <a:latin typeface="微软雅黑"/>
                <a:cs typeface="微软雅黑"/>
              </a:rPr>
              <a:t>16:40</a:t>
            </a:r>
            <a:r>
              <a:rPr sz="2100" spc="35" dirty="0">
                <a:latin typeface="微软雅黑"/>
                <a:cs typeface="微软雅黑"/>
              </a:rPr>
              <a:t>时许，上海市奉贤区海湾镇海农公</a:t>
            </a:r>
            <a:r>
              <a:rPr sz="2100" spc="40" dirty="0">
                <a:latin typeface="微软雅黑"/>
                <a:cs typeface="微软雅黑"/>
              </a:rPr>
              <a:t>路</a:t>
            </a:r>
            <a:r>
              <a:rPr sz="2100" spc="25" dirty="0">
                <a:latin typeface="微软雅黑"/>
                <a:cs typeface="微软雅黑"/>
              </a:rPr>
              <a:t>-</a:t>
            </a:r>
            <a:r>
              <a:rPr sz="2100" spc="35" dirty="0">
                <a:latin typeface="微软雅黑"/>
                <a:cs typeface="微软雅黑"/>
              </a:rPr>
              <a:t>海兴路路口东南角</a:t>
            </a:r>
            <a:r>
              <a:rPr sz="2100" spc="20" dirty="0">
                <a:latin typeface="微软雅黑"/>
                <a:cs typeface="微软雅黑"/>
              </a:rPr>
              <a:t>的</a:t>
            </a:r>
            <a:r>
              <a:rPr sz="2100" spc="25" dirty="0">
                <a:latin typeface="微软雅黑"/>
                <a:cs typeface="微软雅黑"/>
              </a:rPr>
              <a:t>##</a:t>
            </a:r>
            <a:r>
              <a:rPr sz="2100" spc="35" dirty="0">
                <a:latin typeface="微软雅黑"/>
                <a:cs typeface="微软雅黑"/>
              </a:rPr>
              <a:t>项目</a:t>
            </a:r>
            <a:r>
              <a:rPr sz="2100" spc="-1265" dirty="0">
                <a:latin typeface="微软雅黑"/>
                <a:cs typeface="微软雅黑"/>
              </a:rPr>
              <a:t>售 </a:t>
            </a:r>
            <a:r>
              <a:rPr sz="2100" spc="30" dirty="0">
                <a:latin typeface="微软雅黑"/>
                <a:cs typeface="微软雅黑"/>
              </a:rPr>
              <a:t>楼处</a:t>
            </a:r>
            <a:r>
              <a:rPr sz="2100" spc="10" dirty="0">
                <a:latin typeface="微软雅黑"/>
                <a:cs typeface="微软雅黑"/>
              </a:rPr>
              <a:t>6</a:t>
            </a:r>
            <a:r>
              <a:rPr sz="2100" spc="30" dirty="0">
                <a:latin typeface="微软雅黑"/>
                <a:cs typeface="微软雅黑"/>
              </a:rPr>
              <a:t>层屋面混凝土浇筑过程中出现模架坍塌，坍塌面积</a:t>
            </a:r>
            <a:r>
              <a:rPr sz="2100" spc="40" dirty="0">
                <a:latin typeface="微软雅黑"/>
                <a:cs typeface="微软雅黑"/>
              </a:rPr>
              <a:t>约</a:t>
            </a:r>
            <a:r>
              <a:rPr sz="2100" spc="10" dirty="0">
                <a:latin typeface="微软雅黑"/>
                <a:cs typeface="微软雅黑"/>
              </a:rPr>
              <a:t>300</a:t>
            </a:r>
            <a:r>
              <a:rPr sz="2100" spc="30" dirty="0">
                <a:latin typeface="微软雅黑"/>
                <a:cs typeface="微软雅黑"/>
              </a:rPr>
              <a:t>平方米，现事故造</a:t>
            </a:r>
            <a:r>
              <a:rPr sz="2100" spc="35" dirty="0">
                <a:latin typeface="微软雅黑"/>
                <a:cs typeface="微软雅黑"/>
              </a:rPr>
              <a:t>成</a:t>
            </a:r>
            <a:r>
              <a:rPr sz="2100" spc="10" dirty="0">
                <a:latin typeface="微软雅黑"/>
                <a:cs typeface="微软雅黑"/>
              </a:rPr>
              <a:t>1</a:t>
            </a:r>
            <a:r>
              <a:rPr sz="2100" spc="30" dirty="0">
                <a:latin typeface="微软雅黑"/>
                <a:cs typeface="微软雅黑"/>
              </a:rPr>
              <a:t>人死亡，9  </a:t>
            </a:r>
            <a:r>
              <a:rPr sz="2100" spc="35" dirty="0">
                <a:latin typeface="微软雅黑"/>
                <a:cs typeface="微软雅黑"/>
              </a:rPr>
              <a:t>人不同程度受伤。</a:t>
            </a:r>
            <a:endParaRPr sz="2100">
              <a:latin typeface="微软雅黑"/>
              <a:cs typeface="微软雅黑"/>
            </a:endParaRPr>
          </a:p>
        </p:txBody>
      </p:sp>
      <p:sp>
        <p:nvSpPr>
          <p:cNvPr id="4" name="object 4"/>
          <p:cNvSpPr txBox="1"/>
          <p:nvPr/>
        </p:nvSpPr>
        <p:spPr>
          <a:xfrm>
            <a:off x="483819" y="115570"/>
            <a:ext cx="164147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6600"/>
                </a:solidFill>
                <a:latin typeface="微软雅黑"/>
                <a:cs typeface="微软雅黑"/>
              </a:rPr>
              <a:t>典型案例</a:t>
            </a:r>
            <a:r>
              <a:rPr sz="2400" b="1" spc="-85" dirty="0">
                <a:solidFill>
                  <a:srgbClr val="FF6600"/>
                </a:solidFill>
                <a:latin typeface="微软雅黑"/>
                <a:cs typeface="微软雅黑"/>
              </a:rPr>
              <a:t> </a:t>
            </a:r>
            <a:r>
              <a:rPr sz="2400" b="1" dirty="0">
                <a:solidFill>
                  <a:srgbClr val="FF6600"/>
                </a:solidFill>
                <a:latin typeface="微软雅黑"/>
                <a:cs typeface="微软雅黑"/>
              </a:rPr>
              <a:t>①</a:t>
            </a:r>
            <a:endParaRPr sz="2400">
              <a:latin typeface="微软雅黑"/>
              <a:cs typeface="微软雅黑"/>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0996" y="2299716"/>
            <a:ext cx="10320655" cy="1884045"/>
          </a:xfrm>
          <a:custGeom>
            <a:avLst/>
            <a:gdLst/>
            <a:ahLst/>
            <a:cxnLst/>
            <a:rect l="l" t="t" r="r" b="b"/>
            <a:pathLst>
              <a:path w="10320655" h="1884045">
                <a:moveTo>
                  <a:pt x="0" y="1883663"/>
                </a:moveTo>
                <a:lnTo>
                  <a:pt x="10320528" y="1883663"/>
                </a:lnTo>
                <a:lnTo>
                  <a:pt x="10320528" y="0"/>
                </a:lnTo>
                <a:lnTo>
                  <a:pt x="0" y="0"/>
                </a:lnTo>
                <a:lnTo>
                  <a:pt x="0" y="1883663"/>
                </a:lnTo>
                <a:close/>
              </a:path>
            </a:pathLst>
          </a:custGeom>
          <a:ln w="9144">
            <a:solidFill>
              <a:srgbClr val="000000"/>
            </a:solidFill>
          </a:ln>
        </p:spPr>
        <p:txBody>
          <a:bodyPr wrap="square" lIns="0" tIns="0" rIns="0" bIns="0" rtlCol="0"/>
          <a:lstStyle/>
          <a:p>
            <a:endParaRPr/>
          </a:p>
        </p:txBody>
      </p:sp>
      <p:sp>
        <p:nvSpPr>
          <p:cNvPr id="3" name="object 3"/>
          <p:cNvSpPr txBox="1"/>
          <p:nvPr/>
        </p:nvSpPr>
        <p:spPr>
          <a:xfrm>
            <a:off x="1189736" y="2269873"/>
            <a:ext cx="10299700" cy="1856105"/>
          </a:xfrm>
          <a:prstGeom prst="rect">
            <a:avLst/>
          </a:prstGeom>
        </p:spPr>
        <p:txBody>
          <a:bodyPr vert="horz" wrap="square" lIns="0" tIns="165735" rIns="0" bIns="0" rtlCol="0">
            <a:spAutoFit/>
          </a:bodyPr>
          <a:lstStyle/>
          <a:p>
            <a:pPr marL="533400">
              <a:lnSpc>
                <a:spcPct val="100000"/>
              </a:lnSpc>
              <a:spcBef>
                <a:spcPts val="1305"/>
              </a:spcBef>
            </a:pPr>
            <a:r>
              <a:rPr sz="2000" spc="-15" dirty="0">
                <a:solidFill>
                  <a:srgbClr val="333333"/>
                </a:solidFill>
                <a:latin typeface="微软雅黑"/>
                <a:cs typeface="微软雅黑"/>
              </a:rPr>
              <a:t>于</a:t>
            </a:r>
            <a:r>
              <a:rPr sz="2000" dirty="0">
                <a:solidFill>
                  <a:srgbClr val="333333"/>
                </a:solidFill>
                <a:latin typeface="微软雅黑"/>
                <a:cs typeface="微软雅黑"/>
              </a:rPr>
              <a:t>2018</a:t>
            </a:r>
            <a:r>
              <a:rPr sz="2000" spc="-15" dirty="0">
                <a:solidFill>
                  <a:srgbClr val="333333"/>
                </a:solidFill>
                <a:latin typeface="微软雅黑"/>
                <a:cs typeface="微软雅黑"/>
              </a:rPr>
              <a:t>年</a:t>
            </a:r>
            <a:r>
              <a:rPr sz="2000" dirty="0">
                <a:solidFill>
                  <a:srgbClr val="333333"/>
                </a:solidFill>
                <a:latin typeface="微软雅黑"/>
                <a:cs typeface="微软雅黑"/>
              </a:rPr>
              <a:t>3</a:t>
            </a:r>
            <a:r>
              <a:rPr sz="2000" spc="-15" dirty="0">
                <a:solidFill>
                  <a:srgbClr val="333333"/>
                </a:solidFill>
                <a:latin typeface="微软雅黑"/>
                <a:cs typeface="微软雅黑"/>
              </a:rPr>
              <a:t>月</a:t>
            </a:r>
            <a:r>
              <a:rPr sz="2000" dirty="0">
                <a:solidFill>
                  <a:srgbClr val="333333"/>
                </a:solidFill>
                <a:latin typeface="微软雅黑"/>
                <a:cs typeface="微软雅黑"/>
              </a:rPr>
              <a:t>12</a:t>
            </a:r>
            <a:r>
              <a:rPr sz="2000" spc="-10" dirty="0">
                <a:solidFill>
                  <a:srgbClr val="333333"/>
                </a:solidFill>
                <a:latin typeface="微软雅黑"/>
                <a:cs typeface="微软雅黑"/>
              </a:rPr>
              <a:t>日取得施工许可证，建筑面</a:t>
            </a:r>
            <a:r>
              <a:rPr sz="2000" spc="-35" dirty="0">
                <a:solidFill>
                  <a:srgbClr val="333333"/>
                </a:solidFill>
                <a:latin typeface="微软雅黑"/>
                <a:cs typeface="微软雅黑"/>
              </a:rPr>
              <a:t>积</a:t>
            </a:r>
            <a:r>
              <a:rPr sz="2000" spc="5" dirty="0">
                <a:solidFill>
                  <a:srgbClr val="333333"/>
                </a:solidFill>
                <a:latin typeface="微软雅黑"/>
                <a:cs typeface="微软雅黑"/>
              </a:rPr>
              <a:t>75138</a:t>
            </a:r>
            <a:r>
              <a:rPr sz="2000" spc="-10" dirty="0">
                <a:solidFill>
                  <a:srgbClr val="333333"/>
                </a:solidFill>
                <a:latin typeface="微软雅黑"/>
                <a:cs typeface="微软雅黑"/>
              </a:rPr>
              <a:t>平方</a:t>
            </a:r>
            <a:r>
              <a:rPr sz="2000" spc="10" dirty="0">
                <a:solidFill>
                  <a:srgbClr val="333333"/>
                </a:solidFill>
                <a:latin typeface="微软雅黑"/>
                <a:cs typeface="微软雅黑"/>
              </a:rPr>
              <a:t>米</a:t>
            </a:r>
            <a:r>
              <a:rPr sz="2000" spc="-10" dirty="0">
                <a:solidFill>
                  <a:srgbClr val="333333"/>
                </a:solidFill>
                <a:latin typeface="微软雅黑"/>
                <a:cs typeface="微软雅黑"/>
              </a:rPr>
              <a:t>，其</a:t>
            </a:r>
            <a:r>
              <a:rPr sz="2000" spc="10" dirty="0">
                <a:solidFill>
                  <a:srgbClr val="333333"/>
                </a:solidFill>
                <a:latin typeface="微软雅黑"/>
                <a:cs typeface="微软雅黑"/>
              </a:rPr>
              <a:t>中</a:t>
            </a:r>
            <a:r>
              <a:rPr sz="2000" spc="-10" dirty="0">
                <a:solidFill>
                  <a:srgbClr val="333333"/>
                </a:solidFill>
                <a:latin typeface="微软雅黑"/>
                <a:cs typeface="微软雅黑"/>
              </a:rPr>
              <a:t>地下</a:t>
            </a:r>
            <a:r>
              <a:rPr sz="2000" spc="10" dirty="0">
                <a:solidFill>
                  <a:srgbClr val="333333"/>
                </a:solidFill>
                <a:latin typeface="微软雅黑"/>
                <a:cs typeface="微软雅黑"/>
              </a:rPr>
              <a:t>建</a:t>
            </a:r>
            <a:r>
              <a:rPr sz="2000" spc="-10" dirty="0">
                <a:solidFill>
                  <a:srgbClr val="333333"/>
                </a:solidFill>
                <a:latin typeface="微软雅黑"/>
                <a:cs typeface="微软雅黑"/>
              </a:rPr>
              <a:t>筑面积</a:t>
            </a:r>
            <a:endParaRPr sz="2000">
              <a:latin typeface="微软雅黑"/>
              <a:cs typeface="微软雅黑"/>
            </a:endParaRPr>
          </a:p>
          <a:p>
            <a:pPr marL="12700" marR="5080">
              <a:lnSpc>
                <a:spcPct val="150100"/>
              </a:lnSpc>
            </a:pPr>
            <a:r>
              <a:rPr sz="2000" dirty="0">
                <a:solidFill>
                  <a:srgbClr val="333333"/>
                </a:solidFill>
                <a:latin typeface="微软雅黑"/>
                <a:cs typeface="微软雅黑"/>
              </a:rPr>
              <a:t>13293</a:t>
            </a:r>
            <a:r>
              <a:rPr sz="2000" spc="-10" dirty="0">
                <a:solidFill>
                  <a:srgbClr val="333333"/>
                </a:solidFill>
                <a:latin typeface="微软雅黑"/>
                <a:cs typeface="微软雅黑"/>
              </a:rPr>
              <a:t>平方米，</a:t>
            </a:r>
            <a:r>
              <a:rPr sz="2000" spc="10" dirty="0">
                <a:solidFill>
                  <a:srgbClr val="333333"/>
                </a:solidFill>
                <a:latin typeface="微软雅黑"/>
                <a:cs typeface="微软雅黑"/>
              </a:rPr>
              <a:t>工</a:t>
            </a:r>
            <a:r>
              <a:rPr sz="2000" spc="-10" dirty="0">
                <a:solidFill>
                  <a:srgbClr val="333333"/>
                </a:solidFill>
                <a:latin typeface="微软雅黑"/>
                <a:cs typeface="微软雅黑"/>
              </a:rPr>
              <a:t>程包</a:t>
            </a:r>
            <a:r>
              <a:rPr sz="2000" spc="-5" dirty="0">
                <a:solidFill>
                  <a:srgbClr val="333333"/>
                </a:solidFill>
                <a:latin typeface="微软雅黑"/>
                <a:cs typeface="微软雅黑"/>
              </a:rPr>
              <a:t>含</a:t>
            </a:r>
            <a:r>
              <a:rPr sz="2000" spc="25" dirty="0">
                <a:solidFill>
                  <a:srgbClr val="333333"/>
                </a:solidFill>
                <a:latin typeface="微软雅黑"/>
                <a:cs typeface="微软雅黑"/>
              </a:rPr>
              <a:t>7</a:t>
            </a:r>
            <a:r>
              <a:rPr sz="2000" spc="-10" dirty="0">
                <a:solidFill>
                  <a:srgbClr val="333333"/>
                </a:solidFill>
                <a:latin typeface="微软雅黑"/>
                <a:cs typeface="微软雅黑"/>
              </a:rPr>
              <a:t>栋</a:t>
            </a:r>
            <a:r>
              <a:rPr sz="2000" dirty="0">
                <a:solidFill>
                  <a:srgbClr val="333333"/>
                </a:solidFill>
                <a:latin typeface="微软雅黑"/>
                <a:cs typeface="微软雅黑"/>
              </a:rPr>
              <a:t>18</a:t>
            </a:r>
            <a:r>
              <a:rPr sz="2000" spc="-10" dirty="0">
                <a:solidFill>
                  <a:srgbClr val="333333"/>
                </a:solidFill>
                <a:latin typeface="微软雅黑"/>
                <a:cs typeface="微软雅黑"/>
              </a:rPr>
              <a:t>层的</a:t>
            </a:r>
            <a:r>
              <a:rPr sz="2000" spc="10" dirty="0">
                <a:solidFill>
                  <a:srgbClr val="333333"/>
                </a:solidFill>
                <a:latin typeface="微软雅黑"/>
                <a:cs typeface="微软雅黑"/>
              </a:rPr>
              <a:t>单</a:t>
            </a:r>
            <a:r>
              <a:rPr sz="2000" spc="-10" dirty="0">
                <a:solidFill>
                  <a:srgbClr val="333333"/>
                </a:solidFill>
                <a:latin typeface="微软雅黑"/>
                <a:cs typeface="微软雅黑"/>
              </a:rPr>
              <a:t>体建</a:t>
            </a:r>
            <a:r>
              <a:rPr sz="2000" spc="10" dirty="0">
                <a:solidFill>
                  <a:srgbClr val="333333"/>
                </a:solidFill>
                <a:latin typeface="微软雅黑"/>
                <a:cs typeface="微软雅黑"/>
              </a:rPr>
              <a:t>筑</a:t>
            </a:r>
            <a:r>
              <a:rPr sz="2000" dirty="0">
                <a:solidFill>
                  <a:srgbClr val="333333"/>
                </a:solidFill>
                <a:latin typeface="微软雅黑"/>
                <a:cs typeface="微软雅黑"/>
              </a:rPr>
              <a:t>（5#-6#</a:t>
            </a:r>
            <a:r>
              <a:rPr sz="2000" spc="-10" dirty="0">
                <a:solidFill>
                  <a:srgbClr val="333333"/>
                </a:solidFill>
                <a:latin typeface="微软雅黑"/>
                <a:cs typeface="微软雅黑"/>
              </a:rPr>
              <a:t>、</a:t>
            </a:r>
            <a:r>
              <a:rPr sz="2000" spc="-5" dirty="0">
                <a:solidFill>
                  <a:srgbClr val="333333"/>
                </a:solidFill>
                <a:latin typeface="微软雅黑"/>
                <a:cs typeface="微软雅黑"/>
              </a:rPr>
              <a:t>8#-12#），</a:t>
            </a:r>
            <a:r>
              <a:rPr sz="2000" spc="10" dirty="0">
                <a:solidFill>
                  <a:srgbClr val="333333"/>
                </a:solidFill>
                <a:latin typeface="微软雅黑"/>
                <a:cs typeface="微软雅黑"/>
              </a:rPr>
              <a:t>一</a:t>
            </a:r>
            <a:r>
              <a:rPr sz="2000" spc="-10" dirty="0">
                <a:solidFill>
                  <a:srgbClr val="333333"/>
                </a:solidFill>
                <a:latin typeface="微软雅黑"/>
                <a:cs typeface="微软雅黑"/>
              </a:rPr>
              <a:t>栋</a:t>
            </a:r>
            <a:r>
              <a:rPr sz="2000" dirty="0">
                <a:solidFill>
                  <a:srgbClr val="333333"/>
                </a:solidFill>
                <a:latin typeface="微软雅黑"/>
                <a:cs typeface="微软雅黑"/>
              </a:rPr>
              <a:t>4</a:t>
            </a:r>
            <a:r>
              <a:rPr sz="2000" spc="-10" dirty="0">
                <a:solidFill>
                  <a:srgbClr val="333333"/>
                </a:solidFill>
                <a:latin typeface="微软雅黑"/>
                <a:cs typeface="微软雅黑"/>
              </a:rPr>
              <a:t>层</a:t>
            </a:r>
            <a:r>
              <a:rPr sz="2000" spc="10" dirty="0">
                <a:solidFill>
                  <a:srgbClr val="333333"/>
                </a:solidFill>
                <a:latin typeface="微软雅黑"/>
                <a:cs typeface="微软雅黑"/>
              </a:rPr>
              <a:t>建筑</a:t>
            </a:r>
            <a:r>
              <a:rPr sz="2000" spc="-5" dirty="0">
                <a:solidFill>
                  <a:srgbClr val="333333"/>
                </a:solidFill>
                <a:latin typeface="微软雅黑"/>
                <a:cs typeface="微软雅黑"/>
              </a:rPr>
              <a:t>（13#），  </a:t>
            </a:r>
            <a:r>
              <a:rPr sz="2000" spc="-10" dirty="0">
                <a:solidFill>
                  <a:srgbClr val="333333"/>
                </a:solidFill>
                <a:latin typeface="微软雅黑"/>
                <a:cs typeface="微软雅黑"/>
              </a:rPr>
              <a:t>一栋一层建筑</a:t>
            </a:r>
            <a:r>
              <a:rPr sz="2000" spc="-5" dirty="0">
                <a:solidFill>
                  <a:srgbClr val="333333"/>
                </a:solidFill>
                <a:latin typeface="微软雅黑"/>
                <a:cs typeface="微软雅黑"/>
              </a:rPr>
              <a:t>（31#）</a:t>
            </a:r>
            <a:r>
              <a:rPr sz="2000" spc="-10" dirty="0">
                <a:solidFill>
                  <a:srgbClr val="333333"/>
                </a:solidFill>
                <a:latin typeface="微软雅黑"/>
                <a:cs typeface="微软雅黑"/>
              </a:rPr>
              <a:t>和一栋</a:t>
            </a:r>
            <a:r>
              <a:rPr sz="2000" dirty="0">
                <a:solidFill>
                  <a:srgbClr val="333333"/>
                </a:solidFill>
                <a:latin typeface="微软雅黑"/>
                <a:cs typeface="微软雅黑"/>
              </a:rPr>
              <a:t>6</a:t>
            </a:r>
            <a:r>
              <a:rPr sz="2000" spc="-10" dirty="0">
                <a:solidFill>
                  <a:srgbClr val="333333"/>
                </a:solidFill>
                <a:latin typeface="微软雅黑"/>
                <a:cs typeface="微软雅黑"/>
              </a:rPr>
              <a:t>层建筑</a:t>
            </a:r>
            <a:r>
              <a:rPr sz="2000" dirty="0">
                <a:solidFill>
                  <a:srgbClr val="333333"/>
                </a:solidFill>
                <a:latin typeface="微软雅黑"/>
                <a:cs typeface="微软雅黑"/>
              </a:rPr>
              <a:t>（32#）</a:t>
            </a:r>
            <a:r>
              <a:rPr sz="2000" spc="-10" dirty="0">
                <a:solidFill>
                  <a:srgbClr val="333333"/>
                </a:solidFill>
                <a:latin typeface="微软雅黑"/>
                <a:cs typeface="微软雅黑"/>
              </a:rPr>
              <a:t>。</a:t>
            </a:r>
            <a:r>
              <a:rPr sz="2000" dirty="0">
                <a:solidFill>
                  <a:srgbClr val="333333"/>
                </a:solidFill>
                <a:latin typeface="微软雅黑"/>
                <a:cs typeface="微软雅黑"/>
              </a:rPr>
              <a:t>32</a:t>
            </a:r>
            <a:r>
              <a:rPr sz="2000" spc="-10" dirty="0">
                <a:solidFill>
                  <a:srgbClr val="333333"/>
                </a:solidFill>
                <a:latin typeface="微软雅黑"/>
                <a:cs typeface="微软雅黑"/>
              </a:rPr>
              <a:t>号</a:t>
            </a:r>
            <a:r>
              <a:rPr sz="2000" spc="10" dirty="0">
                <a:solidFill>
                  <a:srgbClr val="333333"/>
                </a:solidFill>
                <a:latin typeface="微软雅黑"/>
                <a:cs typeface="微软雅黑"/>
              </a:rPr>
              <a:t>楼</a:t>
            </a:r>
            <a:r>
              <a:rPr sz="2000" spc="-10" dirty="0">
                <a:solidFill>
                  <a:srgbClr val="333333"/>
                </a:solidFill>
                <a:latin typeface="微软雅黑"/>
                <a:cs typeface="微软雅黑"/>
              </a:rPr>
              <a:t>（实</a:t>
            </a:r>
            <a:r>
              <a:rPr sz="2000" spc="10" dirty="0">
                <a:solidFill>
                  <a:srgbClr val="333333"/>
                </a:solidFill>
                <a:latin typeface="微软雅黑"/>
                <a:cs typeface="微软雅黑"/>
              </a:rPr>
              <a:t>际</a:t>
            </a:r>
            <a:r>
              <a:rPr sz="2000" spc="-10" dirty="0">
                <a:solidFill>
                  <a:srgbClr val="333333"/>
                </a:solidFill>
                <a:latin typeface="微软雅黑"/>
                <a:cs typeface="微软雅黑"/>
              </a:rPr>
              <a:t>功能</a:t>
            </a:r>
            <a:r>
              <a:rPr sz="2000" spc="10" dirty="0">
                <a:solidFill>
                  <a:srgbClr val="333333"/>
                </a:solidFill>
                <a:latin typeface="微软雅黑"/>
                <a:cs typeface="微软雅黑"/>
              </a:rPr>
              <a:t>为</a:t>
            </a:r>
            <a:r>
              <a:rPr sz="2000" spc="-10" dirty="0">
                <a:solidFill>
                  <a:srgbClr val="333333"/>
                </a:solidFill>
                <a:latin typeface="微软雅黑"/>
                <a:cs typeface="微软雅黑"/>
              </a:rPr>
              <a:t>售楼</a:t>
            </a:r>
            <a:r>
              <a:rPr sz="2000" spc="10" dirty="0">
                <a:solidFill>
                  <a:srgbClr val="333333"/>
                </a:solidFill>
                <a:latin typeface="微软雅黑"/>
                <a:cs typeface="微软雅黑"/>
              </a:rPr>
              <a:t>处</a:t>
            </a:r>
            <a:r>
              <a:rPr sz="2000" spc="-10" dirty="0">
                <a:solidFill>
                  <a:srgbClr val="333333"/>
                </a:solidFill>
                <a:latin typeface="微软雅黑"/>
                <a:cs typeface="微软雅黑"/>
              </a:rPr>
              <a:t>）为</a:t>
            </a:r>
            <a:r>
              <a:rPr sz="2000" spc="10" dirty="0">
                <a:solidFill>
                  <a:srgbClr val="333333"/>
                </a:solidFill>
                <a:latin typeface="微软雅黑"/>
                <a:cs typeface="微软雅黑"/>
              </a:rPr>
              <a:t>事</a:t>
            </a:r>
            <a:r>
              <a:rPr sz="2000" spc="-10" dirty="0">
                <a:solidFill>
                  <a:srgbClr val="333333"/>
                </a:solidFill>
                <a:latin typeface="微软雅黑"/>
                <a:cs typeface="微软雅黑"/>
              </a:rPr>
              <a:t>故发生 </a:t>
            </a:r>
            <a:r>
              <a:rPr sz="2000" spc="-15" dirty="0">
                <a:solidFill>
                  <a:srgbClr val="333333"/>
                </a:solidFill>
                <a:latin typeface="微软雅黑"/>
                <a:cs typeface="微软雅黑"/>
              </a:rPr>
              <a:t>工程，设计为</a:t>
            </a:r>
            <a:r>
              <a:rPr sz="2000" dirty="0">
                <a:solidFill>
                  <a:srgbClr val="333333"/>
                </a:solidFill>
                <a:latin typeface="微软雅黑"/>
                <a:cs typeface="微软雅黑"/>
              </a:rPr>
              <a:t>6</a:t>
            </a:r>
            <a:r>
              <a:rPr sz="2000" spc="-15" dirty="0">
                <a:solidFill>
                  <a:srgbClr val="333333"/>
                </a:solidFill>
                <a:latin typeface="微软雅黑"/>
                <a:cs typeface="微软雅黑"/>
              </a:rPr>
              <a:t>层装配式建筑，事故</a:t>
            </a:r>
            <a:r>
              <a:rPr sz="2000" spc="5" dirty="0">
                <a:solidFill>
                  <a:srgbClr val="333333"/>
                </a:solidFill>
                <a:latin typeface="微软雅黑"/>
                <a:cs typeface="微软雅黑"/>
              </a:rPr>
              <a:t>发</a:t>
            </a:r>
            <a:r>
              <a:rPr sz="2000" spc="-15" dirty="0">
                <a:solidFill>
                  <a:srgbClr val="333333"/>
                </a:solidFill>
                <a:latin typeface="微软雅黑"/>
                <a:cs typeface="微软雅黑"/>
              </a:rPr>
              <a:t>生部</a:t>
            </a:r>
            <a:r>
              <a:rPr sz="2000" spc="5" dirty="0">
                <a:solidFill>
                  <a:srgbClr val="333333"/>
                </a:solidFill>
                <a:latin typeface="微软雅黑"/>
                <a:cs typeface="微软雅黑"/>
              </a:rPr>
              <a:t>位</a:t>
            </a:r>
            <a:r>
              <a:rPr sz="2000" spc="-5" dirty="0">
                <a:solidFill>
                  <a:srgbClr val="333333"/>
                </a:solidFill>
                <a:latin typeface="微软雅黑"/>
                <a:cs typeface="微软雅黑"/>
              </a:rPr>
              <a:t>在</a:t>
            </a:r>
            <a:r>
              <a:rPr sz="2000" dirty="0">
                <a:solidFill>
                  <a:srgbClr val="333333"/>
                </a:solidFill>
                <a:latin typeface="微软雅黑"/>
                <a:cs typeface="微软雅黑"/>
              </a:rPr>
              <a:t>5</a:t>
            </a:r>
            <a:r>
              <a:rPr sz="2000" spc="-15" dirty="0">
                <a:solidFill>
                  <a:srgbClr val="333333"/>
                </a:solidFill>
                <a:latin typeface="微软雅黑"/>
                <a:cs typeface="微软雅黑"/>
              </a:rPr>
              <a:t>层与</a:t>
            </a:r>
            <a:r>
              <a:rPr sz="2000" spc="25" dirty="0">
                <a:solidFill>
                  <a:srgbClr val="333333"/>
                </a:solidFill>
                <a:latin typeface="微软雅黑"/>
                <a:cs typeface="微软雅黑"/>
              </a:rPr>
              <a:t>6</a:t>
            </a:r>
            <a:r>
              <a:rPr sz="2000" spc="-10" dirty="0">
                <a:solidFill>
                  <a:srgbClr val="333333"/>
                </a:solidFill>
                <a:latin typeface="微软雅黑"/>
                <a:cs typeface="微软雅黑"/>
              </a:rPr>
              <a:t>层的</a:t>
            </a:r>
            <a:r>
              <a:rPr sz="2000" dirty="0">
                <a:solidFill>
                  <a:srgbClr val="333333"/>
                </a:solidFill>
                <a:latin typeface="微软雅黑"/>
                <a:cs typeface="微软雅黑"/>
              </a:rPr>
              <a:t>南</a:t>
            </a:r>
            <a:r>
              <a:rPr sz="2000" spc="-10" dirty="0">
                <a:solidFill>
                  <a:srgbClr val="333333"/>
                </a:solidFill>
                <a:latin typeface="微软雅黑"/>
                <a:cs typeface="微软雅黑"/>
              </a:rPr>
              <a:t>侧挑</a:t>
            </a:r>
            <a:r>
              <a:rPr sz="2000" dirty="0">
                <a:solidFill>
                  <a:srgbClr val="333333"/>
                </a:solidFill>
                <a:latin typeface="微软雅黑"/>
                <a:cs typeface="微软雅黑"/>
              </a:rPr>
              <a:t>空</a:t>
            </a:r>
            <a:r>
              <a:rPr sz="2000" spc="-10" dirty="0">
                <a:solidFill>
                  <a:srgbClr val="333333"/>
                </a:solidFill>
                <a:latin typeface="微软雅黑"/>
                <a:cs typeface="微软雅黑"/>
              </a:rPr>
              <a:t>部位</a:t>
            </a:r>
            <a:endParaRPr sz="2000">
              <a:latin typeface="微软雅黑"/>
              <a:cs typeface="微软雅黑"/>
            </a:endParaRPr>
          </a:p>
        </p:txBody>
      </p:sp>
      <p:sp>
        <p:nvSpPr>
          <p:cNvPr id="4" name="object 4"/>
          <p:cNvSpPr txBox="1">
            <a:spLocks noGrp="1"/>
          </p:cNvSpPr>
          <p:nvPr>
            <p:ph type="title"/>
          </p:nvPr>
        </p:nvSpPr>
        <p:spPr>
          <a:xfrm>
            <a:off x="1690242" y="1596085"/>
            <a:ext cx="1551305"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333333"/>
                </a:solidFill>
                <a:latin typeface="微软雅黑"/>
                <a:cs typeface="微软雅黑"/>
              </a:rPr>
              <a:t>项目概况：</a:t>
            </a:r>
            <a:endParaRPr sz="2400">
              <a:latin typeface="微软雅黑"/>
              <a:cs typeface="微软雅黑"/>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79347" y="1181100"/>
            <a:ext cx="10436860" cy="4654550"/>
          </a:xfrm>
          <a:custGeom>
            <a:avLst/>
            <a:gdLst/>
            <a:ahLst/>
            <a:cxnLst/>
            <a:rect l="l" t="t" r="r" b="b"/>
            <a:pathLst>
              <a:path w="10436860" h="4654550">
                <a:moveTo>
                  <a:pt x="0" y="4654296"/>
                </a:moveTo>
                <a:lnTo>
                  <a:pt x="10436352" y="4654296"/>
                </a:lnTo>
                <a:lnTo>
                  <a:pt x="10436352" y="0"/>
                </a:lnTo>
                <a:lnTo>
                  <a:pt x="0" y="0"/>
                </a:lnTo>
                <a:lnTo>
                  <a:pt x="0" y="4654296"/>
                </a:lnTo>
                <a:close/>
              </a:path>
            </a:pathLst>
          </a:custGeom>
          <a:ln w="9144">
            <a:solidFill>
              <a:srgbClr val="000000"/>
            </a:solidFill>
          </a:ln>
        </p:spPr>
        <p:txBody>
          <a:bodyPr wrap="square" lIns="0" tIns="0" rIns="0" bIns="0" rtlCol="0"/>
          <a:lstStyle/>
          <a:p>
            <a:endParaRPr/>
          </a:p>
        </p:txBody>
      </p:sp>
      <p:sp>
        <p:nvSpPr>
          <p:cNvPr id="3" name="object 3"/>
          <p:cNvSpPr txBox="1"/>
          <p:nvPr/>
        </p:nvSpPr>
        <p:spPr>
          <a:xfrm>
            <a:off x="955344" y="1150163"/>
            <a:ext cx="10508615" cy="4599940"/>
          </a:xfrm>
          <a:prstGeom prst="rect">
            <a:avLst/>
          </a:prstGeom>
        </p:spPr>
        <p:txBody>
          <a:bodyPr vert="horz" wrap="square" lIns="0" tIns="12700" rIns="0" bIns="0" rtlCol="0">
            <a:spAutoFit/>
          </a:bodyPr>
          <a:lstStyle/>
          <a:p>
            <a:pPr marL="12700" marR="5080" indent="600075">
              <a:lnSpc>
                <a:spcPct val="150100"/>
              </a:lnSpc>
              <a:spcBef>
                <a:spcPts val="100"/>
              </a:spcBef>
            </a:pPr>
            <a:r>
              <a:rPr sz="2000" dirty="0">
                <a:solidFill>
                  <a:srgbClr val="333333"/>
                </a:solidFill>
                <a:latin typeface="微软雅黑"/>
                <a:cs typeface="微软雅黑"/>
              </a:rPr>
              <a:t>6</a:t>
            </a:r>
            <a:r>
              <a:rPr sz="2000" spc="-10" dirty="0">
                <a:solidFill>
                  <a:srgbClr val="333333"/>
                </a:solidFill>
                <a:latin typeface="微软雅黑"/>
                <a:cs typeface="微软雅黑"/>
              </a:rPr>
              <a:t>月</a:t>
            </a:r>
            <a:r>
              <a:rPr sz="2000" dirty="0">
                <a:solidFill>
                  <a:srgbClr val="333333"/>
                </a:solidFill>
                <a:latin typeface="微软雅黑"/>
                <a:cs typeface="微软雅黑"/>
              </a:rPr>
              <a:t>24</a:t>
            </a:r>
            <a:r>
              <a:rPr sz="2000" spc="-10" dirty="0">
                <a:solidFill>
                  <a:srgbClr val="333333"/>
                </a:solidFill>
                <a:latin typeface="微软雅黑"/>
                <a:cs typeface="微软雅黑"/>
              </a:rPr>
              <a:t>日上午</a:t>
            </a:r>
            <a:r>
              <a:rPr sz="2000" dirty="0">
                <a:solidFill>
                  <a:srgbClr val="333333"/>
                </a:solidFill>
                <a:latin typeface="微软雅黑"/>
                <a:cs typeface="微软雅黑"/>
              </a:rPr>
              <a:t>6</a:t>
            </a:r>
            <a:r>
              <a:rPr sz="2000" spc="-10" dirty="0">
                <a:solidFill>
                  <a:srgbClr val="333333"/>
                </a:solidFill>
                <a:latin typeface="微软雅黑"/>
                <a:cs typeface="微软雅黑"/>
              </a:rPr>
              <a:t>时</a:t>
            </a:r>
            <a:r>
              <a:rPr sz="2000" dirty="0">
                <a:solidFill>
                  <a:srgbClr val="333333"/>
                </a:solidFill>
                <a:latin typeface="微软雅黑"/>
                <a:cs typeface="微软雅黑"/>
              </a:rPr>
              <a:t>30</a:t>
            </a:r>
            <a:r>
              <a:rPr sz="2000" spc="10" dirty="0">
                <a:solidFill>
                  <a:srgbClr val="333333"/>
                </a:solidFill>
                <a:latin typeface="微软雅黑"/>
                <a:cs typeface="微软雅黑"/>
              </a:rPr>
              <a:t>分</a:t>
            </a:r>
            <a:r>
              <a:rPr sz="2000" spc="-10" dirty="0">
                <a:solidFill>
                  <a:srgbClr val="333333"/>
                </a:solidFill>
                <a:latin typeface="微软雅黑"/>
                <a:cs typeface="微软雅黑"/>
              </a:rPr>
              <a:t>，丰和</a:t>
            </a:r>
            <a:r>
              <a:rPr sz="2000" spc="10" dirty="0">
                <a:solidFill>
                  <a:srgbClr val="333333"/>
                </a:solidFill>
                <a:latin typeface="微软雅黑"/>
                <a:cs typeface="微软雅黑"/>
              </a:rPr>
              <a:t>公</a:t>
            </a:r>
            <a:r>
              <a:rPr sz="2000" spc="-10" dirty="0">
                <a:solidFill>
                  <a:srgbClr val="333333"/>
                </a:solidFill>
                <a:latin typeface="微软雅黑"/>
                <a:cs typeface="微软雅黑"/>
              </a:rPr>
              <a:t>司泥</a:t>
            </a:r>
            <a:r>
              <a:rPr sz="2000" spc="10" dirty="0">
                <a:solidFill>
                  <a:srgbClr val="333333"/>
                </a:solidFill>
                <a:latin typeface="微软雅黑"/>
                <a:cs typeface="微软雅黑"/>
              </a:rPr>
              <a:t>工</a:t>
            </a:r>
            <a:r>
              <a:rPr sz="2000" spc="-10" dirty="0">
                <a:solidFill>
                  <a:srgbClr val="333333"/>
                </a:solidFill>
                <a:latin typeface="微软雅黑"/>
                <a:cs typeface="微软雅黑"/>
              </a:rPr>
              <a:t>班组</a:t>
            </a:r>
            <a:r>
              <a:rPr sz="2000" spc="10" dirty="0">
                <a:solidFill>
                  <a:srgbClr val="333333"/>
                </a:solidFill>
                <a:latin typeface="微软雅黑"/>
                <a:cs typeface="微软雅黑"/>
              </a:rPr>
              <a:t>开</a:t>
            </a:r>
            <a:r>
              <a:rPr sz="2000" spc="-10" dirty="0">
                <a:solidFill>
                  <a:srgbClr val="333333"/>
                </a:solidFill>
                <a:latin typeface="微软雅黑"/>
                <a:cs typeface="微软雅黑"/>
              </a:rPr>
              <a:t>始</a:t>
            </a:r>
            <a:r>
              <a:rPr sz="2000" spc="10" dirty="0">
                <a:solidFill>
                  <a:srgbClr val="333333"/>
                </a:solidFill>
                <a:latin typeface="微软雅黑"/>
                <a:cs typeface="微软雅黑"/>
              </a:rPr>
              <a:t>对</a:t>
            </a:r>
            <a:r>
              <a:rPr sz="2000" spc="-10" dirty="0">
                <a:solidFill>
                  <a:srgbClr val="333333"/>
                </a:solidFill>
                <a:latin typeface="微软雅黑"/>
                <a:cs typeface="微软雅黑"/>
              </a:rPr>
              <a:t>海湾碧</a:t>
            </a:r>
            <a:r>
              <a:rPr sz="2000" spc="10" dirty="0">
                <a:solidFill>
                  <a:srgbClr val="333333"/>
                </a:solidFill>
                <a:latin typeface="微软雅黑"/>
                <a:cs typeface="微软雅黑"/>
              </a:rPr>
              <a:t>桂</a:t>
            </a:r>
            <a:r>
              <a:rPr sz="2000" spc="5" dirty="0">
                <a:solidFill>
                  <a:srgbClr val="333333"/>
                </a:solidFill>
                <a:latin typeface="微软雅黑"/>
                <a:cs typeface="微软雅黑"/>
              </a:rPr>
              <a:t>园</a:t>
            </a:r>
            <a:r>
              <a:rPr sz="2000" dirty="0">
                <a:solidFill>
                  <a:srgbClr val="333333"/>
                </a:solidFill>
                <a:latin typeface="微软雅黑"/>
                <a:cs typeface="微软雅黑"/>
              </a:rPr>
              <a:t>32#</a:t>
            </a:r>
            <a:r>
              <a:rPr sz="2000" spc="-10" dirty="0">
                <a:solidFill>
                  <a:srgbClr val="333333"/>
                </a:solidFill>
                <a:latin typeface="微软雅黑"/>
                <a:cs typeface="微软雅黑"/>
              </a:rPr>
              <a:t>楼</a:t>
            </a:r>
            <a:r>
              <a:rPr sz="2000" dirty="0">
                <a:solidFill>
                  <a:srgbClr val="333333"/>
                </a:solidFill>
                <a:latin typeface="微软雅黑"/>
                <a:cs typeface="微软雅黑"/>
              </a:rPr>
              <a:t>6</a:t>
            </a:r>
            <a:r>
              <a:rPr sz="2000" spc="10" dirty="0">
                <a:solidFill>
                  <a:srgbClr val="333333"/>
                </a:solidFill>
                <a:latin typeface="微软雅黑"/>
                <a:cs typeface="微软雅黑"/>
              </a:rPr>
              <a:t>层</a:t>
            </a:r>
            <a:r>
              <a:rPr sz="2000" spc="-10" dirty="0">
                <a:solidFill>
                  <a:srgbClr val="333333"/>
                </a:solidFill>
                <a:latin typeface="微软雅黑"/>
                <a:cs typeface="微软雅黑"/>
              </a:rPr>
              <a:t>进</a:t>
            </a:r>
            <a:r>
              <a:rPr sz="2000" spc="10" dirty="0">
                <a:solidFill>
                  <a:srgbClr val="333333"/>
                </a:solidFill>
                <a:latin typeface="微软雅黑"/>
                <a:cs typeface="微软雅黑"/>
              </a:rPr>
              <a:t>行</a:t>
            </a:r>
            <a:r>
              <a:rPr sz="2000" spc="-10" dirty="0">
                <a:solidFill>
                  <a:srgbClr val="333333"/>
                </a:solidFill>
                <a:latin typeface="微软雅黑"/>
                <a:cs typeface="微软雅黑"/>
              </a:rPr>
              <a:t>混凝土</a:t>
            </a:r>
            <a:r>
              <a:rPr sz="2000" spc="10" dirty="0">
                <a:solidFill>
                  <a:srgbClr val="333333"/>
                </a:solidFill>
                <a:latin typeface="微软雅黑"/>
                <a:cs typeface="微软雅黑"/>
              </a:rPr>
              <a:t>浇</a:t>
            </a:r>
            <a:r>
              <a:rPr sz="2000" spc="-10" dirty="0">
                <a:solidFill>
                  <a:srgbClr val="333333"/>
                </a:solidFill>
                <a:latin typeface="微软雅黑"/>
                <a:cs typeface="微软雅黑"/>
              </a:rPr>
              <a:t>筑，  浇捣方向为由北向南，泥工班组长</a:t>
            </a:r>
            <a:r>
              <a:rPr sz="2000" spc="10" dirty="0">
                <a:solidFill>
                  <a:srgbClr val="333333"/>
                </a:solidFill>
                <a:latin typeface="微软雅黑"/>
                <a:cs typeface="微软雅黑"/>
              </a:rPr>
              <a:t>陈</a:t>
            </a:r>
            <a:r>
              <a:rPr sz="2000" spc="-10" dirty="0">
                <a:solidFill>
                  <a:srgbClr val="333333"/>
                </a:solidFill>
                <a:latin typeface="微软雅黑"/>
                <a:cs typeface="微软雅黑"/>
              </a:rPr>
              <a:t>磊带</a:t>
            </a:r>
            <a:r>
              <a:rPr sz="2000" spc="10" dirty="0">
                <a:solidFill>
                  <a:srgbClr val="333333"/>
                </a:solidFill>
                <a:latin typeface="微软雅黑"/>
                <a:cs typeface="微软雅黑"/>
              </a:rPr>
              <a:t>领</a:t>
            </a:r>
            <a:r>
              <a:rPr sz="2000" spc="-10" dirty="0">
                <a:solidFill>
                  <a:srgbClr val="333333"/>
                </a:solidFill>
                <a:latin typeface="微软雅黑"/>
                <a:cs typeface="微软雅黑"/>
              </a:rPr>
              <a:t>泥工</a:t>
            </a:r>
            <a:r>
              <a:rPr sz="2000" spc="10" dirty="0">
                <a:solidFill>
                  <a:srgbClr val="333333"/>
                </a:solidFill>
                <a:latin typeface="微软雅黑"/>
                <a:cs typeface="微软雅黑"/>
              </a:rPr>
              <a:t>班</a:t>
            </a:r>
            <a:r>
              <a:rPr sz="2000" spc="5" dirty="0">
                <a:solidFill>
                  <a:srgbClr val="333333"/>
                </a:solidFill>
                <a:latin typeface="微软雅黑"/>
                <a:cs typeface="微软雅黑"/>
              </a:rPr>
              <a:t>共</a:t>
            </a:r>
            <a:r>
              <a:rPr sz="2000" dirty="0">
                <a:solidFill>
                  <a:srgbClr val="333333"/>
                </a:solidFill>
                <a:latin typeface="微软雅黑"/>
                <a:cs typeface="微软雅黑"/>
              </a:rPr>
              <a:t>13</a:t>
            </a:r>
            <a:r>
              <a:rPr sz="2000" spc="-10" dirty="0">
                <a:solidFill>
                  <a:srgbClr val="333333"/>
                </a:solidFill>
                <a:latin typeface="微软雅黑"/>
                <a:cs typeface="微软雅黑"/>
              </a:rPr>
              <a:t>个</a:t>
            </a:r>
            <a:r>
              <a:rPr sz="2000" spc="10" dirty="0">
                <a:solidFill>
                  <a:srgbClr val="333333"/>
                </a:solidFill>
                <a:latin typeface="微软雅黑"/>
                <a:cs typeface="微软雅黑"/>
              </a:rPr>
              <a:t>人</a:t>
            </a:r>
            <a:r>
              <a:rPr sz="2000" spc="-10" dirty="0">
                <a:solidFill>
                  <a:srgbClr val="333333"/>
                </a:solidFill>
                <a:latin typeface="微软雅黑"/>
                <a:cs typeface="微软雅黑"/>
              </a:rPr>
              <a:t>负责</a:t>
            </a:r>
            <a:r>
              <a:rPr sz="2000" spc="10" dirty="0">
                <a:solidFill>
                  <a:srgbClr val="333333"/>
                </a:solidFill>
                <a:latin typeface="微软雅黑"/>
                <a:cs typeface="微软雅黑"/>
              </a:rPr>
              <a:t>具</a:t>
            </a:r>
            <a:r>
              <a:rPr sz="2000" spc="-10" dirty="0">
                <a:solidFill>
                  <a:srgbClr val="333333"/>
                </a:solidFill>
                <a:latin typeface="微软雅黑"/>
                <a:cs typeface="微软雅黑"/>
              </a:rPr>
              <a:t>体的</a:t>
            </a:r>
            <a:r>
              <a:rPr sz="2000" spc="10" dirty="0">
                <a:solidFill>
                  <a:srgbClr val="333333"/>
                </a:solidFill>
                <a:latin typeface="微软雅黑"/>
                <a:cs typeface="微软雅黑"/>
              </a:rPr>
              <a:t>施</a:t>
            </a:r>
            <a:r>
              <a:rPr sz="2000" spc="-10" dirty="0">
                <a:solidFill>
                  <a:srgbClr val="333333"/>
                </a:solidFill>
                <a:latin typeface="微软雅黑"/>
                <a:cs typeface="微软雅黑"/>
              </a:rPr>
              <a:t>工作</a:t>
            </a:r>
            <a:r>
              <a:rPr sz="2000" spc="10" dirty="0">
                <a:solidFill>
                  <a:srgbClr val="333333"/>
                </a:solidFill>
                <a:latin typeface="微软雅黑"/>
                <a:cs typeface="微软雅黑"/>
              </a:rPr>
              <a:t>业</a:t>
            </a:r>
            <a:r>
              <a:rPr sz="2000" spc="-10" dirty="0">
                <a:solidFill>
                  <a:srgbClr val="333333"/>
                </a:solidFill>
                <a:latin typeface="微软雅黑"/>
                <a:cs typeface="微软雅黑"/>
              </a:rPr>
              <a:t>，其</a:t>
            </a:r>
            <a:r>
              <a:rPr sz="2000" dirty="0">
                <a:solidFill>
                  <a:srgbClr val="333333"/>
                </a:solidFill>
                <a:latin typeface="微软雅黑"/>
                <a:cs typeface="微软雅黑"/>
              </a:rPr>
              <a:t>中</a:t>
            </a:r>
            <a:r>
              <a:rPr sz="2000" spc="25" dirty="0">
                <a:solidFill>
                  <a:srgbClr val="333333"/>
                </a:solidFill>
                <a:latin typeface="微软雅黑"/>
                <a:cs typeface="微软雅黑"/>
              </a:rPr>
              <a:t>1</a:t>
            </a:r>
            <a:r>
              <a:rPr sz="2000" spc="-10" dirty="0">
                <a:solidFill>
                  <a:srgbClr val="333333"/>
                </a:solidFill>
                <a:latin typeface="微软雅黑"/>
                <a:cs typeface="微软雅黑"/>
              </a:rPr>
              <a:t>人</a:t>
            </a:r>
            <a:endParaRPr sz="2000">
              <a:latin typeface="微软雅黑"/>
              <a:cs typeface="微软雅黑"/>
            </a:endParaRPr>
          </a:p>
          <a:p>
            <a:pPr marL="12700" marR="300990">
              <a:lnSpc>
                <a:spcPts val="3600"/>
              </a:lnSpc>
              <a:spcBef>
                <a:spcPts val="320"/>
              </a:spcBef>
            </a:pPr>
            <a:r>
              <a:rPr sz="2000" spc="-15" dirty="0">
                <a:solidFill>
                  <a:srgbClr val="333333"/>
                </a:solidFill>
                <a:latin typeface="微软雅黑"/>
                <a:cs typeface="微软雅黑"/>
              </a:rPr>
              <a:t>在楼下放料</a:t>
            </a:r>
            <a:r>
              <a:rPr sz="2000" spc="-5" dirty="0">
                <a:solidFill>
                  <a:srgbClr val="333333"/>
                </a:solidFill>
                <a:latin typeface="微软雅黑"/>
                <a:cs typeface="微软雅黑"/>
              </a:rPr>
              <a:t>，12</a:t>
            </a:r>
            <a:r>
              <a:rPr sz="2000" spc="-15" dirty="0">
                <a:solidFill>
                  <a:srgbClr val="333333"/>
                </a:solidFill>
                <a:latin typeface="微软雅黑"/>
                <a:cs typeface="微软雅黑"/>
              </a:rPr>
              <a:t>人在楼层上作业。由</a:t>
            </a:r>
            <a:r>
              <a:rPr sz="2000" spc="5" dirty="0">
                <a:solidFill>
                  <a:srgbClr val="333333"/>
                </a:solidFill>
                <a:latin typeface="微软雅黑"/>
                <a:cs typeface="微软雅黑"/>
              </a:rPr>
              <a:t>于</a:t>
            </a:r>
            <a:r>
              <a:rPr sz="2000" spc="-15" dirty="0">
                <a:solidFill>
                  <a:srgbClr val="333333"/>
                </a:solidFill>
                <a:latin typeface="微软雅黑"/>
                <a:cs typeface="微软雅黑"/>
              </a:rPr>
              <a:t>泵车</a:t>
            </a:r>
            <a:r>
              <a:rPr sz="2000" spc="5" dirty="0">
                <a:solidFill>
                  <a:srgbClr val="333333"/>
                </a:solidFill>
                <a:latin typeface="微软雅黑"/>
                <a:cs typeface="微软雅黑"/>
              </a:rPr>
              <a:t>停</a:t>
            </a:r>
            <a:r>
              <a:rPr sz="2000" spc="-15" dirty="0">
                <a:solidFill>
                  <a:srgbClr val="333333"/>
                </a:solidFill>
                <a:latin typeface="微软雅黑"/>
                <a:cs typeface="微软雅黑"/>
              </a:rPr>
              <a:t>靠</a:t>
            </a:r>
            <a:r>
              <a:rPr sz="2000" spc="-5" dirty="0">
                <a:solidFill>
                  <a:srgbClr val="333333"/>
                </a:solidFill>
                <a:latin typeface="微软雅黑"/>
                <a:cs typeface="微软雅黑"/>
              </a:rPr>
              <a:t>在32#</a:t>
            </a:r>
            <a:r>
              <a:rPr sz="2000" spc="10" dirty="0">
                <a:solidFill>
                  <a:srgbClr val="333333"/>
                </a:solidFill>
                <a:latin typeface="微软雅黑"/>
                <a:cs typeface="微软雅黑"/>
              </a:rPr>
              <a:t>楼</a:t>
            </a:r>
            <a:r>
              <a:rPr sz="2000" spc="-10" dirty="0">
                <a:solidFill>
                  <a:srgbClr val="333333"/>
                </a:solidFill>
                <a:latin typeface="微软雅黑"/>
                <a:cs typeface="微软雅黑"/>
              </a:rPr>
              <a:t>西</a:t>
            </a:r>
            <a:r>
              <a:rPr sz="2000" spc="-15" dirty="0">
                <a:solidFill>
                  <a:srgbClr val="333333"/>
                </a:solidFill>
                <a:latin typeface="微软雅黑"/>
                <a:cs typeface="微软雅黑"/>
              </a:rPr>
              <a:t>侧</a:t>
            </a:r>
            <a:r>
              <a:rPr sz="2000" dirty="0">
                <a:solidFill>
                  <a:srgbClr val="333333"/>
                </a:solidFill>
                <a:latin typeface="微软雅黑"/>
                <a:cs typeface="微软雅黑"/>
              </a:rPr>
              <a:t>20</a:t>
            </a:r>
            <a:r>
              <a:rPr sz="2000" spc="5" dirty="0">
                <a:solidFill>
                  <a:srgbClr val="333333"/>
                </a:solidFill>
                <a:latin typeface="微软雅黑"/>
                <a:cs typeface="微软雅黑"/>
              </a:rPr>
              <a:t>米</a:t>
            </a:r>
            <a:r>
              <a:rPr sz="2000" spc="-10" dirty="0">
                <a:solidFill>
                  <a:srgbClr val="333333"/>
                </a:solidFill>
                <a:latin typeface="微软雅黑"/>
                <a:cs typeface="微软雅黑"/>
              </a:rPr>
              <a:t>左右</a:t>
            </a:r>
            <a:r>
              <a:rPr sz="2000" dirty="0">
                <a:solidFill>
                  <a:srgbClr val="333333"/>
                </a:solidFill>
                <a:latin typeface="微软雅黑"/>
                <a:cs typeface="微软雅黑"/>
              </a:rPr>
              <a:t>的</a:t>
            </a:r>
            <a:r>
              <a:rPr sz="2000" spc="-10" dirty="0">
                <a:solidFill>
                  <a:srgbClr val="333333"/>
                </a:solidFill>
                <a:latin typeface="微软雅黑"/>
                <a:cs typeface="微软雅黑"/>
              </a:rPr>
              <a:t>围墙</a:t>
            </a:r>
            <a:r>
              <a:rPr sz="2000" dirty="0">
                <a:solidFill>
                  <a:srgbClr val="333333"/>
                </a:solidFill>
                <a:latin typeface="微软雅黑"/>
                <a:cs typeface="微软雅黑"/>
              </a:rPr>
              <a:t>外</a:t>
            </a:r>
            <a:r>
              <a:rPr sz="2000" spc="-10" dirty="0">
                <a:solidFill>
                  <a:srgbClr val="333333"/>
                </a:solidFill>
                <a:latin typeface="微软雅黑"/>
                <a:cs typeface="微软雅黑"/>
              </a:rPr>
              <a:t>，泵</a:t>
            </a:r>
            <a:r>
              <a:rPr sz="2000" dirty="0">
                <a:solidFill>
                  <a:srgbClr val="333333"/>
                </a:solidFill>
                <a:latin typeface="微软雅黑"/>
                <a:cs typeface="微软雅黑"/>
              </a:rPr>
              <a:t>车</a:t>
            </a:r>
            <a:r>
              <a:rPr sz="2000" spc="-10" dirty="0">
                <a:solidFill>
                  <a:srgbClr val="333333"/>
                </a:solidFill>
                <a:latin typeface="微软雅黑"/>
                <a:cs typeface="微软雅黑"/>
              </a:rPr>
              <a:t>大臂 长</a:t>
            </a:r>
            <a:r>
              <a:rPr sz="2000" spc="-15" dirty="0">
                <a:solidFill>
                  <a:srgbClr val="333333"/>
                </a:solidFill>
                <a:latin typeface="微软雅黑"/>
                <a:cs typeface="微软雅黑"/>
              </a:rPr>
              <a:t>度</a:t>
            </a:r>
            <a:r>
              <a:rPr sz="2000" dirty="0">
                <a:solidFill>
                  <a:srgbClr val="333333"/>
                </a:solidFill>
                <a:latin typeface="微软雅黑"/>
                <a:cs typeface="微软雅黑"/>
              </a:rPr>
              <a:t>62</a:t>
            </a:r>
            <a:r>
              <a:rPr sz="2000" spc="-10" dirty="0">
                <a:solidFill>
                  <a:srgbClr val="333333"/>
                </a:solidFill>
                <a:latin typeface="微软雅黑"/>
                <a:cs typeface="微软雅黑"/>
              </a:rPr>
              <a:t>米，在浇筑完整</a:t>
            </a:r>
            <a:r>
              <a:rPr sz="2000" spc="-25" dirty="0">
                <a:solidFill>
                  <a:srgbClr val="333333"/>
                </a:solidFill>
                <a:latin typeface="微软雅黑"/>
                <a:cs typeface="微软雅黑"/>
              </a:rPr>
              <a:t>个</a:t>
            </a:r>
            <a:r>
              <a:rPr sz="2000" spc="-5" dirty="0">
                <a:solidFill>
                  <a:srgbClr val="333333"/>
                </a:solidFill>
                <a:latin typeface="微软雅黑"/>
                <a:cs typeface="微软雅黑"/>
              </a:rPr>
              <a:t>6-F</a:t>
            </a:r>
            <a:r>
              <a:rPr sz="2000" spc="-10" dirty="0">
                <a:solidFill>
                  <a:srgbClr val="333333"/>
                </a:solidFill>
                <a:latin typeface="微软雅黑"/>
                <a:cs typeface="微软雅黑"/>
              </a:rPr>
              <a:t>轴与9-A</a:t>
            </a:r>
            <a:r>
              <a:rPr sz="2000" spc="10" dirty="0">
                <a:solidFill>
                  <a:srgbClr val="333333"/>
                </a:solidFill>
                <a:latin typeface="微软雅黑"/>
                <a:cs typeface="微软雅黑"/>
              </a:rPr>
              <a:t>轴</a:t>
            </a:r>
            <a:r>
              <a:rPr sz="2000" spc="-10" dirty="0">
                <a:solidFill>
                  <a:srgbClr val="333333"/>
                </a:solidFill>
                <a:latin typeface="微软雅黑"/>
                <a:cs typeface="微软雅黑"/>
              </a:rPr>
              <a:t>北侧</a:t>
            </a:r>
            <a:r>
              <a:rPr sz="2000" spc="10" dirty="0">
                <a:solidFill>
                  <a:srgbClr val="333333"/>
                </a:solidFill>
                <a:latin typeface="微软雅黑"/>
                <a:cs typeface="微软雅黑"/>
              </a:rPr>
              <a:t>部</a:t>
            </a:r>
            <a:r>
              <a:rPr sz="2000" spc="-10" dirty="0">
                <a:solidFill>
                  <a:srgbClr val="333333"/>
                </a:solidFill>
                <a:latin typeface="微软雅黑"/>
                <a:cs typeface="微软雅黑"/>
              </a:rPr>
              <a:t>分后</a:t>
            </a:r>
            <a:r>
              <a:rPr sz="2000" spc="20" dirty="0">
                <a:solidFill>
                  <a:srgbClr val="333333"/>
                </a:solidFill>
                <a:latin typeface="微软雅黑"/>
                <a:cs typeface="微软雅黑"/>
              </a:rPr>
              <a:t>，</a:t>
            </a:r>
            <a:r>
              <a:rPr sz="2000" b="1" spc="-10" dirty="0">
                <a:solidFill>
                  <a:srgbClr val="FF0000"/>
                </a:solidFill>
                <a:latin typeface="微软雅黑"/>
                <a:cs typeface="微软雅黑"/>
              </a:rPr>
              <a:t>泵车</a:t>
            </a:r>
            <a:r>
              <a:rPr sz="2000" b="1" spc="15" dirty="0">
                <a:solidFill>
                  <a:srgbClr val="FF0000"/>
                </a:solidFill>
                <a:latin typeface="微软雅黑"/>
                <a:cs typeface="微软雅黑"/>
              </a:rPr>
              <a:t>大</a:t>
            </a:r>
            <a:r>
              <a:rPr sz="2000" b="1" spc="-10" dirty="0">
                <a:solidFill>
                  <a:srgbClr val="FF0000"/>
                </a:solidFill>
                <a:latin typeface="微软雅黑"/>
                <a:cs typeface="微软雅黑"/>
              </a:rPr>
              <a:t>臂无</a:t>
            </a:r>
            <a:r>
              <a:rPr sz="2000" b="1" spc="15" dirty="0">
                <a:solidFill>
                  <a:srgbClr val="FF0000"/>
                </a:solidFill>
                <a:latin typeface="微软雅黑"/>
                <a:cs typeface="微软雅黑"/>
              </a:rPr>
              <a:t>法</a:t>
            </a:r>
            <a:r>
              <a:rPr sz="2000" b="1" spc="-10" dirty="0">
                <a:solidFill>
                  <a:srgbClr val="FF0000"/>
                </a:solidFill>
                <a:latin typeface="微软雅黑"/>
                <a:cs typeface="微软雅黑"/>
              </a:rPr>
              <a:t>覆盖</a:t>
            </a:r>
            <a:r>
              <a:rPr sz="2000" b="1" spc="15" dirty="0">
                <a:solidFill>
                  <a:srgbClr val="FF0000"/>
                </a:solidFill>
                <a:latin typeface="微软雅黑"/>
                <a:cs typeface="微软雅黑"/>
              </a:rPr>
              <a:t>到</a:t>
            </a:r>
            <a:r>
              <a:rPr sz="2000" b="1" spc="-10" dirty="0">
                <a:solidFill>
                  <a:srgbClr val="FF0000"/>
                </a:solidFill>
                <a:latin typeface="微软雅黑"/>
                <a:cs typeface="微软雅黑"/>
              </a:rPr>
              <a:t>剩余</a:t>
            </a:r>
            <a:r>
              <a:rPr sz="2000" b="1" spc="15" dirty="0">
                <a:solidFill>
                  <a:srgbClr val="FF0000"/>
                </a:solidFill>
                <a:latin typeface="微软雅黑"/>
                <a:cs typeface="微软雅黑"/>
              </a:rPr>
              <a:t>部</a:t>
            </a:r>
            <a:r>
              <a:rPr sz="2000" b="1" spc="-30" dirty="0">
                <a:solidFill>
                  <a:srgbClr val="FF0000"/>
                </a:solidFill>
                <a:latin typeface="微软雅黑"/>
                <a:cs typeface="微软雅黑"/>
              </a:rPr>
              <a:t>位</a:t>
            </a:r>
            <a:r>
              <a:rPr sz="2000" spc="-10" dirty="0">
                <a:solidFill>
                  <a:srgbClr val="333333"/>
                </a:solidFill>
                <a:latin typeface="微软雅黑"/>
                <a:cs typeface="微软雅黑"/>
              </a:rPr>
              <a:t>，</a:t>
            </a:r>
            <a:r>
              <a:rPr sz="2000" spc="10" dirty="0">
                <a:solidFill>
                  <a:srgbClr val="333333"/>
                </a:solidFill>
                <a:latin typeface="微软雅黑"/>
                <a:cs typeface="微软雅黑"/>
              </a:rPr>
              <a:t>因</a:t>
            </a:r>
            <a:r>
              <a:rPr sz="2000" spc="-10" dirty="0">
                <a:solidFill>
                  <a:srgbClr val="333333"/>
                </a:solidFill>
                <a:latin typeface="微软雅黑"/>
                <a:cs typeface="微软雅黑"/>
              </a:rPr>
              <a:t>此 在下</a:t>
            </a:r>
            <a:r>
              <a:rPr sz="2000" spc="-15" dirty="0">
                <a:solidFill>
                  <a:srgbClr val="333333"/>
                </a:solidFill>
                <a:latin typeface="微软雅黑"/>
                <a:cs typeface="微软雅黑"/>
              </a:rPr>
              <a:t>午</a:t>
            </a:r>
            <a:r>
              <a:rPr sz="2000" dirty="0">
                <a:solidFill>
                  <a:srgbClr val="333333"/>
                </a:solidFill>
                <a:latin typeface="微软雅黑"/>
                <a:cs typeface="微软雅黑"/>
              </a:rPr>
              <a:t>14</a:t>
            </a:r>
            <a:r>
              <a:rPr sz="2000" spc="-10" dirty="0">
                <a:solidFill>
                  <a:srgbClr val="333333"/>
                </a:solidFill>
                <a:latin typeface="微软雅黑"/>
                <a:cs typeface="微软雅黑"/>
              </a:rPr>
              <a:t>时许，泵车移位到了</a:t>
            </a:r>
            <a:r>
              <a:rPr sz="2000" spc="-5" dirty="0">
                <a:solidFill>
                  <a:srgbClr val="333333"/>
                </a:solidFill>
                <a:latin typeface="微软雅黑"/>
                <a:cs typeface="微软雅黑"/>
              </a:rPr>
              <a:t>32#</a:t>
            </a:r>
            <a:r>
              <a:rPr sz="2000" spc="-10" dirty="0">
                <a:solidFill>
                  <a:srgbClr val="333333"/>
                </a:solidFill>
                <a:latin typeface="微软雅黑"/>
                <a:cs typeface="微软雅黑"/>
              </a:rPr>
              <a:t>楼的西</a:t>
            </a:r>
            <a:r>
              <a:rPr sz="2000" spc="10" dirty="0">
                <a:solidFill>
                  <a:srgbClr val="333333"/>
                </a:solidFill>
                <a:latin typeface="微软雅黑"/>
                <a:cs typeface="微软雅黑"/>
              </a:rPr>
              <a:t>南</a:t>
            </a:r>
            <a:r>
              <a:rPr sz="2000" spc="-10" dirty="0">
                <a:solidFill>
                  <a:srgbClr val="333333"/>
                </a:solidFill>
                <a:latin typeface="微软雅黑"/>
                <a:cs typeface="微软雅黑"/>
              </a:rPr>
              <a:t>角继</a:t>
            </a:r>
            <a:r>
              <a:rPr sz="2000" spc="10" dirty="0">
                <a:solidFill>
                  <a:srgbClr val="333333"/>
                </a:solidFill>
                <a:latin typeface="微软雅黑"/>
                <a:cs typeface="微软雅黑"/>
              </a:rPr>
              <a:t>续</a:t>
            </a:r>
            <a:r>
              <a:rPr sz="2000" spc="-10" dirty="0">
                <a:solidFill>
                  <a:srgbClr val="333333"/>
                </a:solidFill>
                <a:latin typeface="微软雅黑"/>
                <a:cs typeface="微软雅黑"/>
              </a:rPr>
              <a:t>作业</a:t>
            </a:r>
            <a:r>
              <a:rPr sz="2000" spc="5" dirty="0">
                <a:solidFill>
                  <a:srgbClr val="333333"/>
                </a:solidFill>
                <a:latin typeface="微软雅黑"/>
                <a:cs typeface="微软雅黑"/>
              </a:rPr>
              <a:t>，16</a:t>
            </a:r>
            <a:r>
              <a:rPr sz="2000" spc="-10" dirty="0">
                <a:solidFill>
                  <a:srgbClr val="333333"/>
                </a:solidFill>
                <a:latin typeface="微软雅黑"/>
                <a:cs typeface="微软雅黑"/>
              </a:rPr>
              <a:t>时</a:t>
            </a:r>
            <a:r>
              <a:rPr sz="2000" dirty="0">
                <a:solidFill>
                  <a:srgbClr val="333333"/>
                </a:solidFill>
                <a:latin typeface="微软雅黑"/>
                <a:cs typeface="微软雅黑"/>
              </a:rPr>
              <a:t>30</a:t>
            </a:r>
            <a:r>
              <a:rPr sz="2000" spc="-10" dirty="0">
                <a:solidFill>
                  <a:srgbClr val="333333"/>
                </a:solidFill>
                <a:latin typeface="微软雅黑"/>
                <a:cs typeface="微软雅黑"/>
              </a:rPr>
              <a:t>分许</a:t>
            </a:r>
            <a:r>
              <a:rPr sz="2000" spc="15" dirty="0">
                <a:solidFill>
                  <a:srgbClr val="333333"/>
                </a:solidFill>
                <a:latin typeface="微软雅黑"/>
                <a:cs typeface="微软雅黑"/>
              </a:rPr>
              <a:t>，</a:t>
            </a:r>
            <a:r>
              <a:rPr sz="2000" spc="-10" dirty="0">
                <a:solidFill>
                  <a:srgbClr val="333333"/>
                </a:solidFill>
                <a:latin typeface="微软雅黑"/>
                <a:cs typeface="微软雅黑"/>
              </a:rPr>
              <a:t>由于</a:t>
            </a:r>
            <a:r>
              <a:rPr sz="2000" spc="15" dirty="0">
                <a:solidFill>
                  <a:srgbClr val="333333"/>
                </a:solidFill>
                <a:latin typeface="微软雅黑"/>
                <a:cs typeface="微软雅黑"/>
              </a:rPr>
              <a:t>在</a:t>
            </a:r>
            <a:r>
              <a:rPr sz="2000" spc="-10" dirty="0">
                <a:solidFill>
                  <a:srgbClr val="333333"/>
                </a:solidFill>
                <a:latin typeface="微软雅黑"/>
                <a:cs typeface="微软雅黑"/>
              </a:rPr>
              <a:t>靠</a:t>
            </a:r>
            <a:r>
              <a:rPr sz="2000" spc="-20" dirty="0">
                <a:solidFill>
                  <a:srgbClr val="333333"/>
                </a:solidFill>
                <a:latin typeface="微软雅黑"/>
                <a:cs typeface="微软雅黑"/>
              </a:rPr>
              <a:t>近</a:t>
            </a:r>
            <a:r>
              <a:rPr sz="2000" dirty="0">
                <a:solidFill>
                  <a:srgbClr val="333333"/>
                </a:solidFill>
                <a:latin typeface="微软雅黑"/>
                <a:cs typeface="微软雅黑"/>
              </a:rPr>
              <a:t>6-F</a:t>
            </a:r>
            <a:r>
              <a:rPr sz="2000" spc="-10" dirty="0">
                <a:solidFill>
                  <a:srgbClr val="333333"/>
                </a:solidFill>
                <a:latin typeface="微软雅黑"/>
                <a:cs typeface="微软雅黑"/>
              </a:rPr>
              <a:t>轴的</a:t>
            </a:r>
            <a:endParaRPr sz="2000">
              <a:latin typeface="微软雅黑"/>
              <a:cs typeface="微软雅黑"/>
            </a:endParaRPr>
          </a:p>
          <a:p>
            <a:pPr marL="12700" marR="306070" algn="just">
              <a:lnSpc>
                <a:spcPts val="3600"/>
              </a:lnSpc>
              <a:spcBef>
                <a:spcPts val="5"/>
              </a:spcBef>
            </a:pPr>
            <a:r>
              <a:rPr sz="2000" spc="-15" dirty="0">
                <a:solidFill>
                  <a:srgbClr val="333333"/>
                </a:solidFill>
                <a:latin typeface="微软雅黑"/>
                <a:cs typeface="微软雅黑"/>
              </a:rPr>
              <a:t>部位，泵车大臂覆盖范围仍然有限</a:t>
            </a:r>
            <a:r>
              <a:rPr sz="2000" spc="5" dirty="0">
                <a:solidFill>
                  <a:srgbClr val="333333"/>
                </a:solidFill>
                <a:latin typeface="微软雅黑"/>
                <a:cs typeface="微软雅黑"/>
              </a:rPr>
              <a:t>，</a:t>
            </a:r>
            <a:r>
              <a:rPr sz="2000" spc="-15" dirty="0">
                <a:solidFill>
                  <a:srgbClr val="333333"/>
                </a:solidFill>
                <a:latin typeface="微软雅黑"/>
                <a:cs typeface="微软雅黑"/>
              </a:rPr>
              <a:t>所以</a:t>
            </a:r>
            <a:r>
              <a:rPr sz="2000" spc="-5" dirty="0">
                <a:solidFill>
                  <a:srgbClr val="333333"/>
                </a:solidFill>
                <a:latin typeface="微软雅黑"/>
                <a:cs typeface="微软雅黑"/>
              </a:rPr>
              <a:t>在</a:t>
            </a:r>
            <a:r>
              <a:rPr sz="2000" spc="25" dirty="0">
                <a:solidFill>
                  <a:srgbClr val="333333"/>
                </a:solidFill>
                <a:latin typeface="微软雅黑"/>
                <a:cs typeface="微软雅黑"/>
              </a:rPr>
              <a:t>7</a:t>
            </a:r>
            <a:r>
              <a:rPr sz="2000" spc="-15" dirty="0">
                <a:solidFill>
                  <a:srgbClr val="333333"/>
                </a:solidFill>
                <a:latin typeface="微软雅黑"/>
                <a:cs typeface="微软雅黑"/>
              </a:rPr>
              <a:t>、</a:t>
            </a:r>
            <a:r>
              <a:rPr sz="2000" dirty="0">
                <a:solidFill>
                  <a:srgbClr val="333333"/>
                </a:solidFill>
                <a:latin typeface="微软雅黑"/>
                <a:cs typeface="微软雅黑"/>
              </a:rPr>
              <a:t>E</a:t>
            </a:r>
            <a:r>
              <a:rPr sz="2000" spc="-10" dirty="0">
                <a:solidFill>
                  <a:srgbClr val="333333"/>
                </a:solidFill>
                <a:latin typeface="微软雅黑"/>
                <a:cs typeface="微软雅黑"/>
              </a:rPr>
              <a:t>轴位</a:t>
            </a:r>
            <a:r>
              <a:rPr sz="2000" dirty="0">
                <a:solidFill>
                  <a:srgbClr val="333333"/>
                </a:solidFill>
                <a:latin typeface="微软雅黑"/>
                <a:cs typeface="微软雅黑"/>
              </a:rPr>
              <a:t>置</a:t>
            </a:r>
            <a:r>
              <a:rPr sz="2000" spc="-10" dirty="0">
                <a:solidFill>
                  <a:srgbClr val="333333"/>
                </a:solidFill>
                <a:latin typeface="微软雅黑"/>
                <a:cs typeface="微软雅黑"/>
              </a:rPr>
              <a:t>先</a:t>
            </a:r>
            <a:r>
              <a:rPr sz="2000" b="1" spc="-10" dirty="0">
                <a:solidFill>
                  <a:srgbClr val="FF0000"/>
                </a:solidFill>
                <a:latin typeface="微软雅黑"/>
                <a:cs typeface="微软雅黑"/>
              </a:rPr>
              <a:t>堆</a:t>
            </a:r>
            <a:r>
              <a:rPr sz="2000" b="1" spc="5" dirty="0">
                <a:solidFill>
                  <a:srgbClr val="FF0000"/>
                </a:solidFill>
                <a:latin typeface="微软雅黑"/>
                <a:cs typeface="微软雅黑"/>
              </a:rPr>
              <a:t>了</a:t>
            </a:r>
            <a:r>
              <a:rPr sz="2000" b="1" spc="-10" dirty="0">
                <a:solidFill>
                  <a:srgbClr val="FF0000"/>
                </a:solidFill>
                <a:latin typeface="微软雅黑"/>
                <a:cs typeface="微软雅黑"/>
              </a:rPr>
              <a:t>一部</a:t>
            </a:r>
            <a:r>
              <a:rPr sz="2000" b="1" dirty="0">
                <a:solidFill>
                  <a:srgbClr val="FF0000"/>
                </a:solidFill>
                <a:latin typeface="微软雅黑"/>
                <a:cs typeface="微软雅黑"/>
              </a:rPr>
              <a:t>分</a:t>
            </a:r>
            <a:r>
              <a:rPr sz="2000" b="1" spc="-10" dirty="0">
                <a:solidFill>
                  <a:srgbClr val="FF0000"/>
                </a:solidFill>
                <a:latin typeface="微软雅黑"/>
                <a:cs typeface="微软雅黑"/>
              </a:rPr>
              <a:t>混凝</a:t>
            </a:r>
            <a:r>
              <a:rPr sz="2000" b="1" spc="10" dirty="0">
                <a:solidFill>
                  <a:srgbClr val="FF0000"/>
                </a:solidFill>
                <a:latin typeface="微软雅黑"/>
                <a:cs typeface="微软雅黑"/>
              </a:rPr>
              <a:t>土</a:t>
            </a:r>
            <a:r>
              <a:rPr sz="2000" spc="-10" dirty="0">
                <a:solidFill>
                  <a:srgbClr val="333333"/>
                </a:solidFill>
                <a:latin typeface="微软雅黑"/>
                <a:cs typeface="微软雅黑"/>
              </a:rPr>
              <a:t>，再</a:t>
            </a:r>
            <a:r>
              <a:rPr sz="2000" dirty="0">
                <a:solidFill>
                  <a:srgbClr val="333333"/>
                </a:solidFill>
                <a:latin typeface="微软雅黑"/>
                <a:cs typeface="微软雅黑"/>
              </a:rPr>
              <a:t>将</a:t>
            </a:r>
            <a:r>
              <a:rPr sz="2000" spc="-10" dirty="0">
                <a:solidFill>
                  <a:srgbClr val="333333"/>
                </a:solidFill>
                <a:latin typeface="微软雅黑"/>
                <a:cs typeface="微软雅黑"/>
              </a:rPr>
              <a:t>这些</a:t>
            </a:r>
            <a:r>
              <a:rPr sz="2000" dirty="0">
                <a:solidFill>
                  <a:srgbClr val="333333"/>
                </a:solidFill>
                <a:latin typeface="微软雅黑"/>
                <a:cs typeface="微软雅黑"/>
              </a:rPr>
              <a:t>混</a:t>
            </a:r>
            <a:r>
              <a:rPr sz="2000" spc="-10" dirty="0">
                <a:solidFill>
                  <a:srgbClr val="333333"/>
                </a:solidFill>
                <a:latin typeface="微软雅黑"/>
                <a:cs typeface="微软雅黑"/>
              </a:rPr>
              <a:t>凝 土</a:t>
            </a:r>
            <a:r>
              <a:rPr sz="2000" spc="-15" dirty="0">
                <a:solidFill>
                  <a:srgbClr val="333333"/>
                </a:solidFill>
                <a:latin typeface="微软雅黑"/>
                <a:cs typeface="微软雅黑"/>
              </a:rPr>
              <a:t>往</a:t>
            </a:r>
            <a:r>
              <a:rPr sz="2000" spc="-5" dirty="0">
                <a:solidFill>
                  <a:srgbClr val="333333"/>
                </a:solidFill>
                <a:latin typeface="微软雅黑"/>
                <a:cs typeface="微软雅黑"/>
              </a:rPr>
              <a:t>7-8</a:t>
            </a:r>
            <a:r>
              <a:rPr sz="2000" spc="-10" dirty="0">
                <a:solidFill>
                  <a:srgbClr val="333333"/>
                </a:solidFill>
                <a:latin typeface="微软雅黑"/>
                <a:cs typeface="微软雅黑"/>
              </a:rPr>
              <a:t>、F轴那个方向推匀过去，就在</a:t>
            </a:r>
            <a:r>
              <a:rPr sz="2000" spc="10" dirty="0">
                <a:solidFill>
                  <a:srgbClr val="333333"/>
                </a:solidFill>
                <a:latin typeface="微软雅黑"/>
                <a:cs typeface="微软雅黑"/>
              </a:rPr>
              <a:t>混</a:t>
            </a:r>
            <a:r>
              <a:rPr sz="2000" spc="-10" dirty="0">
                <a:solidFill>
                  <a:srgbClr val="333333"/>
                </a:solidFill>
                <a:latin typeface="微软雅黑"/>
                <a:cs typeface="微软雅黑"/>
              </a:rPr>
              <a:t>凝土</a:t>
            </a:r>
            <a:r>
              <a:rPr sz="2000" spc="10" dirty="0">
                <a:solidFill>
                  <a:srgbClr val="333333"/>
                </a:solidFill>
                <a:latin typeface="微软雅黑"/>
                <a:cs typeface="微软雅黑"/>
              </a:rPr>
              <a:t>振</a:t>
            </a:r>
            <a:r>
              <a:rPr sz="2000" spc="-10" dirty="0">
                <a:solidFill>
                  <a:srgbClr val="333333"/>
                </a:solidFill>
                <a:latin typeface="微软雅黑"/>
                <a:cs typeface="微软雅黑"/>
              </a:rPr>
              <a:t>动棒</a:t>
            </a:r>
            <a:r>
              <a:rPr sz="2000" spc="10" dirty="0">
                <a:solidFill>
                  <a:srgbClr val="333333"/>
                </a:solidFill>
                <a:latin typeface="微软雅黑"/>
                <a:cs typeface="微软雅黑"/>
              </a:rPr>
              <a:t>振</a:t>
            </a:r>
            <a:r>
              <a:rPr sz="2000" spc="5" dirty="0">
                <a:solidFill>
                  <a:srgbClr val="333333"/>
                </a:solidFill>
                <a:latin typeface="微软雅黑"/>
                <a:cs typeface="微软雅黑"/>
              </a:rPr>
              <a:t>捣</a:t>
            </a:r>
            <a:r>
              <a:rPr sz="2000" spc="-5" dirty="0">
                <a:solidFill>
                  <a:srgbClr val="333333"/>
                </a:solidFill>
                <a:latin typeface="微软雅黑"/>
                <a:cs typeface="微软雅黑"/>
              </a:rPr>
              <a:t>7-8</a:t>
            </a:r>
            <a:r>
              <a:rPr sz="2000" spc="-10" dirty="0">
                <a:solidFill>
                  <a:srgbClr val="333333"/>
                </a:solidFill>
                <a:latin typeface="微软雅黑"/>
                <a:cs typeface="微软雅黑"/>
              </a:rPr>
              <a:t>轴间</a:t>
            </a:r>
            <a:r>
              <a:rPr sz="2000" dirty="0">
                <a:solidFill>
                  <a:srgbClr val="333333"/>
                </a:solidFill>
                <a:latin typeface="微软雅黑"/>
                <a:cs typeface="微软雅黑"/>
              </a:rPr>
              <a:t>400mm×1300mm</a:t>
            </a:r>
            <a:r>
              <a:rPr sz="2000" spc="-10" dirty="0">
                <a:solidFill>
                  <a:srgbClr val="333333"/>
                </a:solidFill>
                <a:latin typeface="微软雅黑"/>
                <a:cs typeface="微软雅黑"/>
              </a:rPr>
              <a:t>的F轴 混凝土梁时，该区域钢管支撑发生</a:t>
            </a:r>
            <a:r>
              <a:rPr sz="2000" spc="10" dirty="0">
                <a:solidFill>
                  <a:srgbClr val="333333"/>
                </a:solidFill>
                <a:latin typeface="微软雅黑"/>
                <a:cs typeface="微软雅黑"/>
              </a:rPr>
              <a:t>变</a:t>
            </a:r>
            <a:r>
              <a:rPr sz="2000" spc="-10" dirty="0">
                <a:solidFill>
                  <a:srgbClr val="333333"/>
                </a:solidFill>
                <a:latin typeface="微软雅黑"/>
                <a:cs typeface="微软雅黑"/>
              </a:rPr>
              <a:t>形坍</a:t>
            </a:r>
            <a:r>
              <a:rPr sz="2000" spc="10" dirty="0">
                <a:solidFill>
                  <a:srgbClr val="333333"/>
                </a:solidFill>
                <a:latin typeface="微软雅黑"/>
                <a:cs typeface="微软雅黑"/>
              </a:rPr>
              <a:t>塌</a:t>
            </a:r>
            <a:r>
              <a:rPr sz="2000" spc="-10" dirty="0">
                <a:solidFill>
                  <a:srgbClr val="333333"/>
                </a:solidFill>
                <a:latin typeface="微软雅黑"/>
                <a:cs typeface="微软雅黑"/>
              </a:rPr>
              <a:t>，叠</a:t>
            </a:r>
            <a:r>
              <a:rPr sz="2000" spc="10" dirty="0">
                <a:solidFill>
                  <a:srgbClr val="333333"/>
                </a:solidFill>
                <a:latin typeface="微软雅黑"/>
                <a:cs typeface="微软雅黑"/>
              </a:rPr>
              <a:t>合</a:t>
            </a:r>
            <a:r>
              <a:rPr sz="2000" spc="-10" dirty="0">
                <a:solidFill>
                  <a:srgbClr val="333333"/>
                </a:solidFill>
                <a:latin typeface="微软雅黑"/>
                <a:cs typeface="微软雅黑"/>
              </a:rPr>
              <a:t>板和</a:t>
            </a:r>
            <a:r>
              <a:rPr sz="2000" spc="10" dirty="0">
                <a:solidFill>
                  <a:srgbClr val="333333"/>
                </a:solidFill>
                <a:latin typeface="微软雅黑"/>
                <a:cs typeface="微软雅黑"/>
              </a:rPr>
              <a:t>混</a:t>
            </a:r>
            <a:r>
              <a:rPr sz="2000" spc="-10" dirty="0">
                <a:solidFill>
                  <a:srgbClr val="333333"/>
                </a:solidFill>
                <a:latin typeface="微软雅黑"/>
                <a:cs typeface="微软雅黑"/>
              </a:rPr>
              <a:t>凝土</a:t>
            </a:r>
            <a:r>
              <a:rPr sz="2000" spc="10" dirty="0">
                <a:solidFill>
                  <a:srgbClr val="333333"/>
                </a:solidFill>
                <a:latin typeface="微软雅黑"/>
                <a:cs typeface="微软雅黑"/>
              </a:rPr>
              <a:t>伴</a:t>
            </a:r>
            <a:r>
              <a:rPr sz="2000" spc="-10" dirty="0">
                <a:solidFill>
                  <a:srgbClr val="333333"/>
                </a:solidFill>
                <a:latin typeface="微软雅黑"/>
                <a:cs typeface="微软雅黑"/>
              </a:rPr>
              <a:t>随坍</a:t>
            </a:r>
            <a:r>
              <a:rPr sz="2000" spc="10" dirty="0">
                <a:solidFill>
                  <a:srgbClr val="333333"/>
                </a:solidFill>
                <a:latin typeface="微软雅黑"/>
                <a:cs typeface="微软雅黑"/>
              </a:rPr>
              <a:t>塌</a:t>
            </a:r>
            <a:r>
              <a:rPr sz="2000" spc="-10" dirty="0">
                <a:solidFill>
                  <a:srgbClr val="333333"/>
                </a:solidFill>
                <a:latin typeface="微软雅黑"/>
                <a:cs typeface="微软雅黑"/>
              </a:rPr>
              <a:t>滑落</a:t>
            </a:r>
            <a:r>
              <a:rPr sz="2000" spc="10" dirty="0">
                <a:solidFill>
                  <a:srgbClr val="333333"/>
                </a:solidFill>
                <a:latin typeface="微软雅黑"/>
                <a:cs typeface="微软雅黑"/>
              </a:rPr>
              <a:t>。</a:t>
            </a:r>
            <a:r>
              <a:rPr sz="2000" spc="-10" dirty="0">
                <a:solidFill>
                  <a:srgbClr val="333333"/>
                </a:solidFill>
                <a:latin typeface="微软雅黑"/>
                <a:cs typeface="微软雅黑"/>
              </a:rPr>
              <a:t>当时</a:t>
            </a:r>
            <a:r>
              <a:rPr sz="2000" spc="10" dirty="0">
                <a:solidFill>
                  <a:srgbClr val="333333"/>
                </a:solidFill>
                <a:latin typeface="微软雅黑"/>
                <a:cs typeface="微软雅黑"/>
              </a:rPr>
              <a:t>坍</a:t>
            </a:r>
            <a:r>
              <a:rPr sz="2000" spc="-10" dirty="0">
                <a:solidFill>
                  <a:srgbClr val="333333"/>
                </a:solidFill>
                <a:latin typeface="微软雅黑"/>
                <a:cs typeface="微软雅黑"/>
              </a:rPr>
              <a:t>塌区域</a:t>
            </a:r>
            <a:endParaRPr sz="2000">
              <a:latin typeface="微软雅黑"/>
              <a:cs typeface="微软雅黑"/>
            </a:endParaRPr>
          </a:p>
          <a:p>
            <a:pPr marL="12700">
              <a:lnSpc>
                <a:spcPct val="100000"/>
              </a:lnSpc>
              <a:spcBef>
                <a:spcPts val="885"/>
              </a:spcBef>
            </a:pPr>
            <a:r>
              <a:rPr sz="2000" spc="-15" dirty="0">
                <a:solidFill>
                  <a:srgbClr val="333333"/>
                </a:solidFill>
                <a:latin typeface="微软雅黑"/>
                <a:cs typeface="微软雅黑"/>
              </a:rPr>
              <a:t>有</a:t>
            </a:r>
            <a:r>
              <a:rPr sz="2000" dirty="0">
                <a:solidFill>
                  <a:srgbClr val="333333"/>
                </a:solidFill>
                <a:latin typeface="微软雅黑"/>
                <a:cs typeface="微软雅黑"/>
              </a:rPr>
              <a:t>10</a:t>
            </a:r>
            <a:r>
              <a:rPr sz="2000" spc="-15" dirty="0">
                <a:solidFill>
                  <a:srgbClr val="333333"/>
                </a:solidFill>
                <a:latin typeface="微软雅黑"/>
                <a:cs typeface="微软雅黑"/>
              </a:rPr>
              <a:t>名泥工班组作业人员，</a:t>
            </a:r>
            <a:r>
              <a:rPr sz="2000" spc="-10" dirty="0">
                <a:solidFill>
                  <a:srgbClr val="333333"/>
                </a:solidFill>
                <a:latin typeface="微软雅黑"/>
                <a:cs typeface="微软雅黑"/>
              </a:rPr>
              <a:t>有</a:t>
            </a:r>
            <a:r>
              <a:rPr sz="2000" dirty="0">
                <a:solidFill>
                  <a:srgbClr val="333333"/>
                </a:solidFill>
                <a:latin typeface="微软雅黑"/>
                <a:cs typeface="微软雅黑"/>
              </a:rPr>
              <a:t>6</a:t>
            </a:r>
            <a:r>
              <a:rPr sz="2000" spc="-10" dirty="0">
                <a:solidFill>
                  <a:srgbClr val="333333"/>
                </a:solidFill>
                <a:latin typeface="微软雅黑"/>
                <a:cs typeface="微软雅黑"/>
              </a:rPr>
              <a:t>人直接</a:t>
            </a:r>
            <a:r>
              <a:rPr sz="2000" spc="10" dirty="0">
                <a:solidFill>
                  <a:srgbClr val="333333"/>
                </a:solidFill>
                <a:latin typeface="微软雅黑"/>
                <a:cs typeface="微软雅黑"/>
              </a:rPr>
              <a:t>被</a:t>
            </a:r>
            <a:r>
              <a:rPr sz="2000" spc="-10" dirty="0">
                <a:solidFill>
                  <a:srgbClr val="333333"/>
                </a:solidFill>
                <a:latin typeface="微软雅黑"/>
                <a:cs typeface="微软雅黑"/>
              </a:rPr>
              <a:t>叠合</a:t>
            </a:r>
            <a:r>
              <a:rPr sz="2000" spc="10" dirty="0">
                <a:solidFill>
                  <a:srgbClr val="333333"/>
                </a:solidFill>
                <a:latin typeface="微软雅黑"/>
                <a:cs typeface="微软雅黑"/>
              </a:rPr>
              <a:t>板</a:t>
            </a:r>
            <a:r>
              <a:rPr sz="2000" spc="-10" dirty="0">
                <a:solidFill>
                  <a:srgbClr val="333333"/>
                </a:solidFill>
                <a:latin typeface="微软雅黑"/>
                <a:cs typeface="微软雅黑"/>
              </a:rPr>
              <a:t>掩埋</a:t>
            </a:r>
            <a:r>
              <a:rPr sz="2000" dirty="0">
                <a:solidFill>
                  <a:srgbClr val="333333"/>
                </a:solidFill>
                <a:latin typeface="微软雅黑"/>
                <a:cs typeface="微软雅黑"/>
              </a:rPr>
              <a:t>，4</a:t>
            </a:r>
            <a:r>
              <a:rPr sz="2000" spc="-10" dirty="0">
                <a:solidFill>
                  <a:srgbClr val="333333"/>
                </a:solidFill>
                <a:latin typeface="微软雅黑"/>
                <a:cs typeface="微软雅黑"/>
              </a:rPr>
              <a:t>人及</a:t>
            </a:r>
            <a:r>
              <a:rPr sz="2000" dirty="0">
                <a:solidFill>
                  <a:srgbClr val="333333"/>
                </a:solidFill>
                <a:latin typeface="微软雅黑"/>
                <a:cs typeface="微软雅黑"/>
              </a:rPr>
              <a:t>时</a:t>
            </a:r>
            <a:r>
              <a:rPr sz="2000" spc="-10" dirty="0">
                <a:solidFill>
                  <a:srgbClr val="333333"/>
                </a:solidFill>
                <a:latin typeface="微软雅黑"/>
                <a:cs typeface="微软雅黑"/>
              </a:rPr>
              <a:t>逃出</a:t>
            </a:r>
            <a:r>
              <a:rPr sz="2000" dirty="0">
                <a:solidFill>
                  <a:srgbClr val="333333"/>
                </a:solidFill>
                <a:latin typeface="微软雅黑"/>
                <a:cs typeface="微软雅黑"/>
              </a:rPr>
              <a:t>受</a:t>
            </a:r>
            <a:r>
              <a:rPr sz="2000" spc="-10" dirty="0">
                <a:solidFill>
                  <a:srgbClr val="333333"/>
                </a:solidFill>
                <a:latin typeface="微软雅黑"/>
                <a:cs typeface="微软雅黑"/>
              </a:rPr>
              <a:t>到了</a:t>
            </a:r>
            <a:r>
              <a:rPr sz="2000" dirty="0">
                <a:solidFill>
                  <a:srgbClr val="333333"/>
                </a:solidFill>
                <a:latin typeface="微软雅黑"/>
                <a:cs typeface="微软雅黑"/>
              </a:rPr>
              <a:t>轻</a:t>
            </a:r>
            <a:r>
              <a:rPr sz="2000" spc="-10" dirty="0">
                <a:solidFill>
                  <a:srgbClr val="333333"/>
                </a:solidFill>
                <a:latin typeface="微软雅黑"/>
                <a:cs typeface="微软雅黑"/>
              </a:rPr>
              <a:t>微擦</a:t>
            </a:r>
            <a:r>
              <a:rPr sz="2000" dirty="0">
                <a:solidFill>
                  <a:srgbClr val="333333"/>
                </a:solidFill>
                <a:latin typeface="微软雅黑"/>
                <a:cs typeface="微软雅黑"/>
              </a:rPr>
              <a:t>伤</a:t>
            </a:r>
            <a:r>
              <a:rPr sz="2000" spc="-10" dirty="0">
                <a:solidFill>
                  <a:srgbClr val="333333"/>
                </a:solidFill>
                <a:latin typeface="微软雅黑"/>
                <a:cs typeface="微软雅黑"/>
              </a:rPr>
              <a:t>。其</a:t>
            </a:r>
            <a:r>
              <a:rPr sz="2000" spc="-5" dirty="0">
                <a:solidFill>
                  <a:srgbClr val="333333"/>
                </a:solidFill>
                <a:latin typeface="微软雅黑"/>
                <a:cs typeface="微软雅黑"/>
              </a:rPr>
              <a:t>余2</a:t>
            </a:r>
            <a:endParaRPr sz="2000">
              <a:latin typeface="微软雅黑"/>
              <a:cs typeface="微软雅黑"/>
            </a:endParaRPr>
          </a:p>
          <a:p>
            <a:pPr marL="12700">
              <a:lnSpc>
                <a:spcPct val="100000"/>
              </a:lnSpc>
              <a:spcBef>
                <a:spcPts val="1200"/>
              </a:spcBef>
            </a:pPr>
            <a:r>
              <a:rPr sz="2000" spc="-10" dirty="0">
                <a:solidFill>
                  <a:srgbClr val="333333"/>
                </a:solidFill>
                <a:latin typeface="微软雅黑"/>
                <a:cs typeface="微软雅黑"/>
              </a:rPr>
              <a:t>人由于在进行混凝土表面收光工作</a:t>
            </a:r>
            <a:r>
              <a:rPr sz="2000" spc="10" dirty="0">
                <a:solidFill>
                  <a:srgbClr val="333333"/>
                </a:solidFill>
                <a:latin typeface="微软雅黑"/>
                <a:cs typeface="微软雅黑"/>
              </a:rPr>
              <a:t>未</a:t>
            </a:r>
            <a:r>
              <a:rPr sz="2000" spc="-10" dirty="0">
                <a:solidFill>
                  <a:srgbClr val="333333"/>
                </a:solidFill>
                <a:latin typeface="微软雅黑"/>
                <a:cs typeface="微软雅黑"/>
              </a:rPr>
              <a:t>坠落。</a:t>
            </a:r>
            <a:endParaRPr sz="2000">
              <a:latin typeface="微软雅黑"/>
              <a:cs typeface="微软雅黑"/>
            </a:endParaRPr>
          </a:p>
        </p:txBody>
      </p:sp>
      <p:sp>
        <p:nvSpPr>
          <p:cNvPr id="4" name="object 4"/>
          <p:cNvSpPr txBox="1">
            <a:spLocks noGrp="1"/>
          </p:cNvSpPr>
          <p:nvPr>
            <p:ph type="title"/>
          </p:nvPr>
        </p:nvSpPr>
        <p:spPr>
          <a:xfrm>
            <a:off x="1515236" y="538098"/>
            <a:ext cx="215900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333333"/>
                </a:solidFill>
                <a:latin typeface="微软雅黑"/>
                <a:cs typeface="微软雅黑"/>
              </a:rPr>
              <a:t>事故发生经过：</a:t>
            </a:r>
            <a:endParaRPr sz="2400">
              <a:latin typeface="微软雅黑"/>
              <a:cs typeface="微软雅黑"/>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68451" y="1150619"/>
            <a:ext cx="11058525" cy="2810510"/>
          </a:xfrm>
          <a:custGeom>
            <a:avLst/>
            <a:gdLst/>
            <a:ahLst/>
            <a:cxnLst/>
            <a:rect l="l" t="t" r="r" b="b"/>
            <a:pathLst>
              <a:path w="11058525" h="2810510">
                <a:moveTo>
                  <a:pt x="0" y="2810255"/>
                </a:moveTo>
                <a:lnTo>
                  <a:pt x="11058144" y="2810255"/>
                </a:lnTo>
                <a:lnTo>
                  <a:pt x="11058144" y="0"/>
                </a:lnTo>
                <a:lnTo>
                  <a:pt x="0" y="0"/>
                </a:lnTo>
                <a:lnTo>
                  <a:pt x="0" y="2810255"/>
                </a:lnTo>
                <a:close/>
              </a:path>
            </a:pathLst>
          </a:custGeom>
          <a:ln w="9144">
            <a:solidFill>
              <a:srgbClr val="000000"/>
            </a:solidFill>
          </a:ln>
        </p:spPr>
        <p:txBody>
          <a:bodyPr wrap="square" lIns="0" tIns="0" rIns="0" bIns="0" rtlCol="0"/>
          <a:lstStyle/>
          <a:p>
            <a:endParaRPr/>
          </a:p>
        </p:txBody>
      </p:sp>
      <p:sp>
        <p:nvSpPr>
          <p:cNvPr id="3" name="object 3"/>
          <p:cNvSpPr txBox="1">
            <a:spLocks noGrp="1"/>
          </p:cNvSpPr>
          <p:nvPr>
            <p:ph type="title"/>
          </p:nvPr>
        </p:nvSpPr>
        <p:spPr>
          <a:xfrm>
            <a:off x="485343" y="395985"/>
            <a:ext cx="1641475" cy="391160"/>
          </a:xfrm>
          <a:prstGeom prst="rect">
            <a:avLst/>
          </a:prstGeom>
        </p:spPr>
        <p:txBody>
          <a:bodyPr vert="horz" wrap="square" lIns="0" tIns="12700" rIns="0" bIns="0" rtlCol="0">
            <a:spAutoFit/>
          </a:bodyPr>
          <a:lstStyle/>
          <a:p>
            <a:pPr marL="12700">
              <a:lnSpc>
                <a:spcPct val="100000"/>
              </a:lnSpc>
              <a:spcBef>
                <a:spcPts val="100"/>
              </a:spcBef>
            </a:pPr>
            <a:r>
              <a:rPr sz="2400" dirty="0"/>
              <a:t>直接原因</a:t>
            </a:r>
            <a:r>
              <a:rPr sz="2400" spc="-80" dirty="0"/>
              <a:t> </a:t>
            </a:r>
            <a:r>
              <a:rPr sz="2400" dirty="0"/>
              <a:t>：</a:t>
            </a:r>
            <a:endParaRPr sz="2400"/>
          </a:p>
        </p:txBody>
      </p:sp>
      <p:sp>
        <p:nvSpPr>
          <p:cNvPr id="4" name="object 4"/>
          <p:cNvSpPr txBox="1"/>
          <p:nvPr/>
        </p:nvSpPr>
        <p:spPr>
          <a:xfrm>
            <a:off x="645668" y="1121841"/>
            <a:ext cx="11010900" cy="5062855"/>
          </a:xfrm>
          <a:prstGeom prst="rect">
            <a:avLst/>
          </a:prstGeom>
        </p:spPr>
        <p:txBody>
          <a:bodyPr vert="horz" wrap="square" lIns="0" tIns="12700" rIns="0" bIns="0" rtlCol="0">
            <a:spAutoFit/>
          </a:bodyPr>
          <a:lstStyle/>
          <a:p>
            <a:pPr marL="12700" marR="5080" indent="673735">
              <a:lnSpc>
                <a:spcPct val="150100"/>
              </a:lnSpc>
              <a:spcBef>
                <a:spcPts val="100"/>
              </a:spcBef>
            </a:pPr>
            <a:r>
              <a:rPr sz="2000" spc="-10" dirty="0">
                <a:latin typeface="微软雅黑"/>
                <a:cs typeface="微软雅黑"/>
              </a:rPr>
              <a:t>部分主梁、</a:t>
            </a:r>
            <a:r>
              <a:rPr sz="2000" spc="10" dirty="0">
                <a:latin typeface="微软雅黑"/>
                <a:cs typeface="微软雅黑"/>
              </a:rPr>
              <a:t>次</a:t>
            </a:r>
            <a:r>
              <a:rPr sz="2000" spc="-10" dirty="0">
                <a:latin typeface="微软雅黑"/>
                <a:cs typeface="微软雅黑"/>
              </a:rPr>
              <a:t>梁梁</a:t>
            </a:r>
            <a:r>
              <a:rPr sz="2000" spc="10" dirty="0">
                <a:latin typeface="微软雅黑"/>
                <a:cs typeface="微软雅黑"/>
              </a:rPr>
              <a:t>底</a:t>
            </a:r>
            <a:r>
              <a:rPr sz="2000" spc="-10" dirty="0">
                <a:latin typeface="微软雅黑"/>
                <a:cs typeface="微软雅黑"/>
              </a:rPr>
              <a:t>未按</a:t>
            </a:r>
            <a:r>
              <a:rPr sz="2000" spc="5" dirty="0">
                <a:latin typeface="微软雅黑"/>
                <a:cs typeface="微软雅黑"/>
              </a:rPr>
              <a:t> </a:t>
            </a:r>
            <a:r>
              <a:rPr sz="2000" spc="-10" dirty="0">
                <a:latin typeface="微软雅黑"/>
                <a:cs typeface="微软雅黑"/>
              </a:rPr>
              <a:t>“梁底</a:t>
            </a:r>
            <a:r>
              <a:rPr sz="2000" spc="10" dirty="0">
                <a:solidFill>
                  <a:srgbClr val="FF0000"/>
                </a:solidFill>
                <a:latin typeface="微软雅黑"/>
                <a:cs typeface="微软雅黑"/>
              </a:rPr>
              <a:t>每</a:t>
            </a:r>
            <a:r>
              <a:rPr sz="2000" spc="-10" dirty="0">
                <a:solidFill>
                  <a:srgbClr val="FF0000"/>
                </a:solidFill>
                <a:latin typeface="微软雅黑"/>
                <a:cs typeface="微软雅黑"/>
              </a:rPr>
              <a:t>根立</a:t>
            </a:r>
            <a:r>
              <a:rPr sz="2000" spc="10" dirty="0">
                <a:solidFill>
                  <a:srgbClr val="FF0000"/>
                </a:solidFill>
                <a:latin typeface="微软雅黑"/>
                <a:cs typeface="微软雅黑"/>
              </a:rPr>
              <a:t>杆</a:t>
            </a:r>
            <a:r>
              <a:rPr sz="2000" spc="-10" dirty="0">
                <a:solidFill>
                  <a:srgbClr val="FF0000"/>
                </a:solidFill>
                <a:latin typeface="微软雅黑"/>
                <a:cs typeface="微软雅黑"/>
              </a:rPr>
              <a:t>承</a:t>
            </a:r>
            <a:r>
              <a:rPr sz="2000" spc="-5" dirty="0">
                <a:solidFill>
                  <a:srgbClr val="FF0000"/>
                </a:solidFill>
                <a:latin typeface="微软雅黑"/>
                <a:cs typeface="微软雅黑"/>
              </a:rPr>
              <a:t>担</a:t>
            </a:r>
            <a:r>
              <a:rPr sz="2000" dirty="0">
                <a:solidFill>
                  <a:srgbClr val="FF0000"/>
                </a:solidFill>
                <a:latin typeface="微软雅黑"/>
                <a:cs typeface="微软雅黑"/>
              </a:rPr>
              <a:t>0.24m</a:t>
            </a:r>
            <a:r>
              <a:rPr sz="1875" b="1" baseline="24444" dirty="0">
                <a:solidFill>
                  <a:srgbClr val="FF4B00"/>
                </a:solidFill>
                <a:latin typeface="微软雅黑"/>
                <a:cs typeface="微软雅黑"/>
              </a:rPr>
              <a:t>3</a:t>
            </a:r>
            <a:r>
              <a:rPr sz="2000" spc="-10" dirty="0">
                <a:latin typeface="微软雅黑"/>
                <a:cs typeface="微软雅黑"/>
              </a:rPr>
              <a:t>混凝土的</a:t>
            </a:r>
            <a:r>
              <a:rPr sz="2000" spc="10" dirty="0">
                <a:latin typeface="微软雅黑"/>
                <a:cs typeface="微软雅黑"/>
              </a:rPr>
              <a:t>体</a:t>
            </a:r>
            <a:r>
              <a:rPr sz="2000" spc="-10" dirty="0">
                <a:latin typeface="微软雅黑"/>
                <a:cs typeface="微软雅黑"/>
              </a:rPr>
              <a:t>积”</a:t>
            </a:r>
            <a:r>
              <a:rPr sz="2000" spc="10" dirty="0">
                <a:latin typeface="微软雅黑"/>
                <a:cs typeface="微软雅黑"/>
              </a:rPr>
              <a:t>的原</a:t>
            </a:r>
            <a:r>
              <a:rPr sz="2000" spc="-10" dirty="0">
                <a:latin typeface="微软雅黑"/>
                <a:cs typeface="微软雅黑"/>
              </a:rPr>
              <a:t>则布置</a:t>
            </a:r>
            <a:r>
              <a:rPr sz="2000" spc="10" dirty="0">
                <a:latin typeface="微软雅黑"/>
                <a:cs typeface="微软雅黑"/>
              </a:rPr>
              <a:t>梁</a:t>
            </a:r>
            <a:r>
              <a:rPr sz="2000" spc="-10" dirty="0">
                <a:latin typeface="微软雅黑"/>
                <a:cs typeface="微软雅黑"/>
              </a:rPr>
              <a:t>底立</a:t>
            </a:r>
            <a:r>
              <a:rPr sz="2000" spc="10" dirty="0">
                <a:latin typeface="微软雅黑"/>
                <a:cs typeface="微软雅黑"/>
              </a:rPr>
              <a:t>杆</a:t>
            </a:r>
            <a:r>
              <a:rPr sz="2000" spc="-10" dirty="0">
                <a:latin typeface="微软雅黑"/>
                <a:cs typeface="微软雅黑"/>
              </a:rPr>
              <a:t>。 支模架的构件搭设未按上海市工程</a:t>
            </a:r>
            <a:r>
              <a:rPr sz="2000" spc="10" dirty="0">
                <a:latin typeface="微软雅黑"/>
                <a:cs typeface="微软雅黑"/>
              </a:rPr>
              <a:t>建</a:t>
            </a:r>
            <a:r>
              <a:rPr sz="2000" spc="-10" dirty="0">
                <a:latin typeface="微软雅黑"/>
                <a:cs typeface="微软雅黑"/>
              </a:rPr>
              <a:t>设规</a:t>
            </a:r>
            <a:r>
              <a:rPr sz="2000" spc="-20" dirty="0">
                <a:latin typeface="微软雅黑"/>
                <a:cs typeface="微软雅黑"/>
              </a:rPr>
              <a:t>范</a:t>
            </a:r>
            <a:r>
              <a:rPr sz="2000" spc="-10" dirty="0">
                <a:latin typeface="微软雅黑"/>
                <a:cs typeface="微软雅黑"/>
              </a:rPr>
              <a:t>《钢</a:t>
            </a:r>
            <a:r>
              <a:rPr sz="2000" spc="15" dirty="0">
                <a:latin typeface="微软雅黑"/>
                <a:cs typeface="微软雅黑"/>
              </a:rPr>
              <a:t>管</a:t>
            </a:r>
            <a:r>
              <a:rPr sz="2000" spc="-10" dirty="0">
                <a:latin typeface="微软雅黑"/>
                <a:cs typeface="微软雅黑"/>
              </a:rPr>
              <a:t>扣件</a:t>
            </a:r>
            <a:r>
              <a:rPr sz="2000" spc="15" dirty="0">
                <a:latin typeface="微软雅黑"/>
                <a:cs typeface="微软雅黑"/>
              </a:rPr>
              <a:t>式</a:t>
            </a:r>
            <a:r>
              <a:rPr sz="2000" spc="-10" dirty="0">
                <a:latin typeface="微软雅黑"/>
                <a:cs typeface="微软雅黑"/>
              </a:rPr>
              <a:t>模板</a:t>
            </a:r>
            <a:r>
              <a:rPr sz="2000" spc="15" dirty="0">
                <a:latin typeface="微软雅黑"/>
                <a:cs typeface="微软雅黑"/>
              </a:rPr>
              <a:t>垂</a:t>
            </a:r>
            <a:r>
              <a:rPr sz="2000" spc="-10" dirty="0">
                <a:latin typeface="微软雅黑"/>
                <a:cs typeface="微软雅黑"/>
              </a:rPr>
              <a:t>直支</a:t>
            </a:r>
            <a:r>
              <a:rPr sz="2000" spc="15" dirty="0">
                <a:latin typeface="微软雅黑"/>
                <a:cs typeface="微软雅黑"/>
              </a:rPr>
              <a:t>撑</a:t>
            </a:r>
            <a:r>
              <a:rPr sz="2000" spc="-10" dirty="0">
                <a:latin typeface="微软雅黑"/>
                <a:cs typeface="微软雅黑"/>
              </a:rPr>
              <a:t>系统</a:t>
            </a:r>
            <a:r>
              <a:rPr sz="2000" spc="15" dirty="0">
                <a:latin typeface="微软雅黑"/>
                <a:cs typeface="微软雅黑"/>
              </a:rPr>
              <a:t>安</a:t>
            </a:r>
            <a:r>
              <a:rPr sz="2000" spc="-10" dirty="0">
                <a:latin typeface="微软雅黑"/>
                <a:cs typeface="微软雅黑"/>
              </a:rPr>
              <a:t>全技</a:t>
            </a:r>
            <a:r>
              <a:rPr sz="2000" spc="15" dirty="0">
                <a:latin typeface="微软雅黑"/>
                <a:cs typeface="微软雅黑"/>
              </a:rPr>
              <a:t>术</a:t>
            </a:r>
            <a:r>
              <a:rPr sz="2000" spc="-10" dirty="0">
                <a:latin typeface="微软雅黑"/>
                <a:cs typeface="微软雅黑"/>
              </a:rPr>
              <a:t>规</a:t>
            </a:r>
            <a:r>
              <a:rPr sz="2000" spc="-35" dirty="0">
                <a:latin typeface="微软雅黑"/>
                <a:cs typeface="微软雅黑"/>
              </a:rPr>
              <a:t>程</a:t>
            </a:r>
            <a:r>
              <a:rPr sz="2000" spc="-10" dirty="0">
                <a:latin typeface="微软雅黑"/>
                <a:cs typeface="微软雅黑"/>
              </a:rPr>
              <a:t>》</a:t>
            </a:r>
            <a:endParaRPr sz="2000">
              <a:latin typeface="微软雅黑"/>
              <a:cs typeface="微软雅黑"/>
            </a:endParaRPr>
          </a:p>
          <a:p>
            <a:pPr marL="12700" marR="144780">
              <a:lnSpc>
                <a:spcPts val="3600"/>
              </a:lnSpc>
              <a:spcBef>
                <a:spcPts val="320"/>
              </a:spcBef>
            </a:pPr>
            <a:r>
              <a:rPr sz="2000" spc="-10" dirty="0">
                <a:latin typeface="微软雅黑"/>
                <a:cs typeface="微软雅黑"/>
              </a:rPr>
              <a:t>（DG/TJ08-16-2011）</a:t>
            </a:r>
            <a:r>
              <a:rPr sz="2000" spc="-15" dirty="0">
                <a:latin typeface="微软雅黑"/>
                <a:cs typeface="微软雅黑"/>
              </a:rPr>
              <a:t>的规定执行，水平杆、剪刀</a:t>
            </a:r>
            <a:r>
              <a:rPr sz="2000" spc="15" dirty="0">
                <a:latin typeface="微软雅黑"/>
                <a:cs typeface="微软雅黑"/>
              </a:rPr>
              <a:t>撑</a:t>
            </a:r>
            <a:r>
              <a:rPr sz="2000" spc="-10" dirty="0">
                <a:solidFill>
                  <a:srgbClr val="FF0000"/>
                </a:solidFill>
                <a:latin typeface="微软雅黑"/>
                <a:cs typeface="微软雅黑"/>
              </a:rPr>
              <a:t>局部</a:t>
            </a:r>
            <a:r>
              <a:rPr sz="2000" dirty="0">
                <a:solidFill>
                  <a:srgbClr val="FF0000"/>
                </a:solidFill>
                <a:latin typeface="微软雅黑"/>
                <a:cs typeface="微软雅黑"/>
              </a:rPr>
              <a:t>缺</a:t>
            </a:r>
            <a:r>
              <a:rPr sz="2000" spc="-10" dirty="0">
                <a:solidFill>
                  <a:srgbClr val="FF0000"/>
                </a:solidFill>
                <a:latin typeface="微软雅黑"/>
                <a:cs typeface="微软雅黑"/>
              </a:rPr>
              <a:t>失</a:t>
            </a:r>
            <a:r>
              <a:rPr sz="2000" spc="-10" dirty="0">
                <a:latin typeface="微软雅黑"/>
                <a:cs typeface="微软雅黑"/>
              </a:rPr>
              <a:t>、</a:t>
            </a:r>
            <a:r>
              <a:rPr sz="2000" spc="5" dirty="0">
                <a:latin typeface="微软雅黑"/>
                <a:cs typeface="微软雅黑"/>
              </a:rPr>
              <a:t>扫</a:t>
            </a:r>
            <a:r>
              <a:rPr sz="2000" spc="-10" dirty="0">
                <a:latin typeface="微软雅黑"/>
                <a:cs typeface="微软雅黑"/>
              </a:rPr>
              <a:t>地</a:t>
            </a:r>
            <a:r>
              <a:rPr sz="2000" spc="-15" dirty="0">
                <a:latin typeface="微软雅黑"/>
                <a:cs typeface="微软雅黑"/>
              </a:rPr>
              <a:t>杆</a:t>
            </a:r>
            <a:r>
              <a:rPr sz="2000" spc="5" dirty="0">
                <a:solidFill>
                  <a:srgbClr val="FF0000"/>
                </a:solidFill>
                <a:latin typeface="微软雅黑"/>
                <a:cs typeface="微软雅黑"/>
              </a:rPr>
              <a:t>全</a:t>
            </a:r>
            <a:r>
              <a:rPr sz="2000" spc="-10" dirty="0">
                <a:solidFill>
                  <a:srgbClr val="FF0000"/>
                </a:solidFill>
                <a:latin typeface="微软雅黑"/>
                <a:cs typeface="微软雅黑"/>
              </a:rPr>
              <a:t>部未</a:t>
            </a:r>
            <a:r>
              <a:rPr sz="2000" spc="5" dirty="0">
                <a:solidFill>
                  <a:srgbClr val="FF0000"/>
                </a:solidFill>
                <a:latin typeface="微软雅黑"/>
                <a:cs typeface="微软雅黑"/>
              </a:rPr>
              <a:t>设</a:t>
            </a:r>
            <a:r>
              <a:rPr sz="2000" spc="-10" dirty="0">
                <a:latin typeface="微软雅黑"/>
                <a:cs typeface="微软雅黑"/>
              </a:rPr>
              <a:t>。由</a:t>
            </a:r>
            <a:r>
              <a:rPr sz="2000" spc="10" dirty="0">
                <a:latin typeface="微软雅黑"/>
                <a:cs typeface="微软雅黑"/>
              </a:rPr>
              <a:t>于</a:t>
            </a:r>
            <a:r>
              <a:rPr sz="2000" spc="-10" dirty="0">
                <a:latin typeface="微软雅黑"/>
                <a:cs typeface="微软雅黑"/>
              </a:rPr>
              <a:t>以上</a:t>
            </a:r>
            <a:r>
              <a:rPr sz="2000" spc="10" dirty="0">
                <a:latin typeface="微软雅黑"/>
                <a:cs typeface="微软雅黑"/>
              </a:rPr>
              <a:t>诸</a:t>
            </a:r>
            <a:r>
              <a:rPr sz="2000" spc="-10" dirty="0">
                <a:latin typeface="微软雅黑"/>
                <a:cs typeface="微软雅黑"/>
              </a:rPr>
              <a:t>多 问题的存在，当混凝土由西向东浇</a:t>
            </a:r>
            <a:r>
              <a:rPr sz="2000" spc="10" dirty="0">
                <a:latin typeface="微软雅黑"/>
                <a:cs typeface="微软雅黑"/>
              </a:rPr>
              <a:t>至</a:t>
            </a:r>
            <a:r>
              <a:rPr sz="2000" spc="-40" dirty="0">
                <a:latin typeface="微软雅黑"/>
                <a:cs typeface="微软雅黑"/>
              </a:rPr>
              <a:t>于</a:t>
            </a:r>
            <a:r>
              <a:rPr sz="2000" spc="-5" dirty="0">
                <a:latin typeface="微软雅黑"/>
                <a:cs typeface="微软雅黑"/>
              </a:rPr>
              <a:t>7-8</a:t>
            </a:r>
            <a:r>
              <a:rPr sz="2000" spc="-10" dirty="0">
                <a:latin typeface="微软雅黑"/>
                <a:cs typeface="微软雅黑"/>
              </a:rPr>
              <a:t>轴间</a:t>
            </a:r>
            <a:r>
              <a:rPr sz="2000" dirty="0">
                <a:latin typeface="微软雅黑"/>
                <a:cs typeface="微软雅黑"/>
              </a:rPr>
              <a:t>400mm×1300mm</a:t>
            </a:r>
            <a:r>
              <a:rPr sz="2000" spc="-10" dirty="0">
                <a:latin typeface="微软雅黑"/>
                <a:cs typeface="微软雅黑"/>
              </a:rPr>
              <a:t>的F</a:t>
            </a:r>
            <a:r>
              <a:rPr sz="2000" spc="10" dirty="0">
                <a:latin typeface="微软雅黑"/>
                <a:cs typeface="微软雅黑"/>
              </a:rPr>
              <a:t>轴</a:t>
            </a:r>
            <a:r>
              <a:rPr sz="2000" spc="-10" dirty="0">
                <a:latin typeface="微软雅黑"/>
                <a:cs typeface="微软雅黑"/>
              </a:rPr>
              <a:t>时，</a:t>
            </a:r>
            <a:r>
              <a:rPr sz="2000" spc="15" dirty="0">
                <a:latin typeface="微软雅黑"/>
                <a:cs typeface="微软雅黑"/>
              </a:rPr>
              <a:t>该</a:t>
            </a:r>
            <a:r>
              <a:rPr sz="2000" spc="-10" dirty="0">
                <a:latin typeface="微软雅黑"/>
                <a:cs typeface="微软雅黑"/>
              </a:rPr>
              <a:t>梁底</a:t>
            </a:r>
            <a:r>
              <a:rPr sz="2000" spc="15" dirty="0">
                <a:latin typeface="微软雅黑"/>
                <a:cs typeface="微软雅黑"/>
              </a:rPr>
              <a:t>扣</a:t>
            </a:r>
            <a:r>
              <a:rPr sz="2000" spc="-10" dirty="0">
                <a:latin typeface="微软雅黑"/>
                <a:cs typeface="微软雅黑"/>
              </a:rPr>
              <a:t>件失</a:t>
            </a:r>
            <a:r>
              <a:rPr sz="2000" spc="15" dirty="0">
                <a:latin typeface="微软雅黑"/>
                <a:cs typeface="微软雅黑"/>
              </a:rPr>
              <a:t>效</a:t>
            </a:r>
            <a:r>
              <a:rPr sz="2000" spc="-10" dirty="0">
                <a:latin typeface="微软雅黑"/>
                <a:cs typeface="微软雅黑"/>
              </a:rPr>
              <a:t>，梁 底立杆失稳，而后梁侧立</a:t>
            </a:r>
            <a:r>
              <a:rPr sz="2000" spc="-30" dirty="0">
                <a:latin typeface="微软雅黑"/>
                <a:cs typeface="微软雅黑"/>
              </a:rPr>
              <a:t>杆</a:t>
            </a:r>
            <a:r>
              <a:rPr sz="2000" spc="-10" dirty="0">
                <a:solidFill>
                  <a:srgbClr val="FF0000"/>
                </a:solidFill>
                <a:latin typeface="微软雅黑"/>
                <a:cs typeface="微软雅黑"/>
              </a:rPr>
              <a:t>扣件失</a:t>
            </a:r>
            <a:r>
              <a:rPr sz="2000" spc="15" dirty="0">
                <a:solidFill>
                  <a:srgbClr val="FF0000"/>
                </a:solidFill>
                <a:latin typeface="微软雅黑"/>
                <a:cs typeface="微软雅黑"/>
              </a:rPr>
              <a:t>效</a:t>
            </a:r>
            <a:r>
              <a:rPr sz="2000" spc="-10" dirty="0">
                <a:latin typeface="微软雅黑"/>
                <a:cs typeface="微软雅黑"/>
              </a:rPr>
              <a:t>，</a:t>
            </a:r>
            <a:r>
              <a:rPr sz="2000" spc="-10" dirty="0">
                <a:solidFill>
                  <a:srgbClr val="FF0000"/>
                </a:solidFill>
                <a:latin typeface="微软雅黑"/>
                <a:cs typeface="微软雅黑"/>
              </a:rPr>
              <a:t>立</a:t>
            </a:r>
            <a:r>
              <a:rPr sz="2000" spc="10" dirty="0">
                <a:solidFill>
                  <a:srgbClr val="FF0000"/>
                </a:solidFill>
                <a:latin typeface="微软雅黑"/>
                <a:cs typeface="微软雅黑"/>
              </a:rPr>
              <a:t>杆</a:t>
            </a:r>
            <a:r>
              <a:rPr sz="2000" spc="-10" dirty="0">
                <a:solidFill>
                  <a:srgbClr val="FF0000"/>
                </a:solidFill>
                <a:latin typeface="微软雅黑"/>
                <a:cs typeface="微软雅黑"/>
              </a:rPr>
              <a:t>失稳</a:t>
            </a:r>
            <a:r>
              <a:rPr sz="2000" spc="10" dirty="0">
                <a:latin typeface="微软雅黑"/>
                <a:cs typeface="微软雅黑"/>
              </a:rPr>
              <a:t>。</a:t>
            </a:r>
            <a:r>
              <a:rPr sz="2000" spc="-10" dirty="0">
                <a:latin typeface="微软雅黑"/>
                <a:cs typeface="微软雅黑"/>
              </a:rPr>
              <a:t>F轴</a:t>
            </a:r>
            <a:r>
              <a:rPr sz="2000" spc="10" dirty="0">
                <a:latin typeface="微软雅黑"/>
                <a:cs typeface="微软雅黑"/>
              </a:rPr>
              <a:t>梁</a:t>
            </a:r>
            <a:r>
              <a:rPr sz="2000" spc="-10" dirty="0">
                <a:latin typeface="微软雅黑"/>
                <a:cs typeface="微软雅黑"/>
              </a:rPr>
              <a:t>段垮</a:t>
            </a:r>
            <a:r>
              <a:rPr sz="2000" spc="10" dirty="0">
                <a:latin typeface="微软雅黑"/>
                <a:cs typeface="微软雅黑"/>
              </a:rPr>
              <a:t>塌</a:t>
            </a:r>
            <a:r>
              <a:rPr sz="2000" spc="-10" dirty="0">
                <a:latin typeface="微软雅黑"/>
                <a:cs typeface="微软雅黑"/>
              </a:rPr>
              <a:t>进而</a:t>
            </a:r>
            <a:r>
              <a:rPr sz="2000" spc="10" dirty="0">
                <a:latin typeface="微软雅黑"/>
                <a:cs typeface="微软雅黑"/>
              </a:rPr>
              <a:t>拖</a:t>
            </a:r>
            <a:r>
              <a:rPr sz="2000" spc="-10" dirty="0">
                <a:latin typeface="微软雅黑"/>
                <a:cs typeface="微软雅黑"/>
              </a:rPr>
              <a:t>动该</a:t>
            </a:r>
            <a:r>
              <a:rPr sz="2000" spc="10" dirty="0">
                <a:latin typeface="微软雅黑"/>
                <a:cs typeface="微软雅黑"/>
              </a:rPr>
              <a:t>梁</a:t>
            </a:r>
            <a:r>
              <a:rPr sz="2000" spc="-10" dirty="0">
                <a:latin typeface="微软雅黑"/>
                <a:cs typeface="微软雅黑"/>
              </a:rPr>
              <a:t>西南</a:t>
            </a:r>
            <a:r>
              <a:rPr sz="2000" spc="10" dirty="0">
                <a:latin typeface="微软雅黑"/>
                <a:cs typeface="微软雅黑"/>
              </a:rPr>
              <a:t>已</a:t>
            </a:r>
            <a:r>
              <a:rPr sz="2000" spc="-10" dirty="0">
                <a:latin typeface="微软雅黑"/>
                <a:cs typeface="微软雅黑"/>
              </a:rPr>
              <a:t>浇区</a:t>
            </a:r>
            <a:r>
              <a:rPr sz="2000" spc="10" dirty="0">
                <a:latin typeface="微软雅黑"/>
                <a:cs typeface="微软雅黑"/>
              </a:rPr>
              <a:t>域</a:t>
            </a:r>
            <a:r>
              <a:rPr sz="2000" spc="5" dirty="0">
                <a:latin typeface="微软雅黑"/>
                <a:cs typeface="微软雅黑"/>
              </a:rPr>
              <a:t>近210</a:t>
            </a:r>
            <a:endParaRPr sz="2000">
              <a:latin typeface="微软雅黑"/>
              <a:cs typeface="微软雅黑"/>
            </a:endParaRPr>
          </a:p>
          <a:p>
            <a:pPr marL="12700">
              <a:lnSpc>
                <a:spcPct val="100000"/>
              </a:lnSpc>
              <a:spcBef>
                <a:spcPts val="885"/>
              </a:spcBef>
            </a:pPr>
            <a:r>
              <a:rPr sz="2000" spc="-10" dirty="0">
                <a:latin typeface="微软雅黑"/>
                <a:cs typeface="微软雅黑"/>
              </a:rPr>
              <a:t>㎡</a:t>
            </a:r>
            <a:r>
              <a:rPr sz="2000" spc="-15" dirty="0">
                <a:latin typeface="微软雅黑"/>
                <a:cs typeface="微软雅黑"/>
              </a:rPr>
              <a:t>的模架坍塌。</a:t>
            </a:r>
            <a:endParaRPr sz="2000">
              <a:latin typeface="微软雅黑"/>
              <a:cs typeface="微软雅黑"/>
            </a:endParaRPr>
          </a:p>
          <a:p>
            <a:pPr>
              <a:lnSpc>
                <a:spcPct val="100000"/>
              </a:lnSpc>
            </a:pPr>
            <a:endParaRPr sz="2600">
              <a:latin typeface="Times New Roman"/>
              <a:cs typeface="Times New Roman"/>
            </a:endParaRPr>
          </a:p>
          <a:p>
            <a:pPr>
              <a:lnSpc>
                <a:spcPct val="100000"/>
              </a:lnSpc>
              <a:spcBef>
                <a:spcPts val="50"/>
              </a:spcBef>
            </a:pPr>
            <a:endParaRPr sz="2350">
              <a:latin typeface="Times New Roman"/>
              <a:cs typeface="Times New Roman"/>
            </a:endParaRPr>
          </a:p>
          <a:p>
            <a:pPr marL="184785">
              <a:lnSpc>
                <a:spcPct val="100000"/>
              </a:lnSpc>
            </a:pPr>
            <a:r>
              <a:rPr sz="1850" spc="20" dirty="0">
                <a:solidFill>
                  <a:srgbClr val="FF4B00"/>
                </a:solidFill>
                <a:latin typeface="微软雅黑"/>
                <a:cs typeface="微软雅黑"/>
              </a:rPr>
              <a:t>解析：为何梁底每</a:t>
            </a:r>
            <a:r>
              <a:rPr sz="1850" spc="-5" dirty="0">
                <a:solidFill>
                  <a:srgbClr val="FF4B00"/>
                </a:solidFill>
                <a:latin typeface="微软雅黑"/>
                <a:cs typeface="微软雅黑"/>
              </a:rPr>
              <a:t>根</a:t>
            </a:r>
            <a:r>
              <a:rPr sz="1850" spc="20" dirty="0">
                <a:solidFill>
                  <a:srgbClr val="FF4B00"/>
                </a:solidFill>
                <a:latin typeface="微软雅黑"/>
                <a:cs typeface="微软雅黑"/>
              </a:rPr>
              <a:t>立杆</a:t>
            </a:r>
            <a:r>
              <a:rPr sz="1850" spc="-5" dirty="0">
                <a:solidFill>
                  <a:srgbClr val="FF4B00"/>
                </a:solidFill>
                <a:latin typeface="微软雅黑"/>
                <a:cs typeface="微软雅黑"/>
              </a:rPr>
              <a:t>承</a:t>
            </a:r>
            <a:r>
              <a:rPr sz="1850" spc="25" dirty="0">
                <a:solidFill>
                  <a:srgbClr val="FF4B00"/>
                </a:solidFill>
                <a:latin typeface="微软雅黑"/>
                <a:cs typeface="微软雅黑"/>
              </a:rPr>
              <a:t>担</a:t>
            </a:r>
            <a:r>
              <a:rPr sz="1850" spc="5" dirty="0">
                <a:solidFill>
                  <a:srgbClr val="FF4B00"/>
                </a:solidFill>
                <a:latin typeface="微软雅黑"/>
                <a:cs typeface="微软雅黑"/>
              </a:rPr>
              <a:t>0.24m</a:t>
            </a:r>
            <a:r>
              <a:rPr sz="1875" spc="7" baseline="24444" dirty="0">
                <a:solidFill>
                  <a:srgbClr val="FF4B00"/>
                </a:solidFill>
                <a:latin typeface="微软雅黑"/>
                <a:cs typeface="微软雅黑"/>
              </a:rPr>
              <a:t>3</a:t>
            </a:r>
            <a:r>
              <a:rPr sz="1850" spc="5" dirty="0">
                <a:solidFill>
                  <a:srgbClr val="FF4B00"/>
                </a:solidFill>
                <a:latin typeface="微软雅黑"/>
                <a:cs typeface="微软雅黑"/>
              </a:rPr>
              <a:t>，</a:t>
            </a:r>
            <a:r>
              <a:rPr sz="1850" spc="-5" dirty="0">
                <a:solidFill>
                  <a:srgbClr val="FF4B00"/>
                </a:solidFill>
                <a:latin typeface="微软雅黑"/>
                <a:cs typeface="微软雅黑"/>
              </a:rPr>
              <a:t>根</a:t>
            </a:r>
            <a:r>
              <a:rPr sz="1850" spc="20" dirty="0">
                <a:solidFill>
                  <a:srgbClr val="FF4B00"/>
                </a:solidFill>
                <a:latin typeface="微软雅黑"/>
                <a:cs typeface="微软雅黑"/>
              </a:rPr>
              <a:t>据相</a:t>
            </a:r>
            <a:r>
              <a:rPr sz="1850" spc="-5" dirty="0">
                <a:solidFill>
                  <a:srgbClr val="FF4B00"/>
                </a:solidFill>
                <a:latin typeface="微软雅黑"/>
                <a:cs typeface="微软雅黑"/>
              </a:rPr>
              <a:t>关</a:t>
            </a:r>
            <a:r>
              <a:rPr sz="1850" spc="20" dirty="0">
                <a:solidFill>
                  <a:srgbClr val="FF4B00"/>
                </a:solidFill>
                <a:latin typeface="微软雅黑"/>
                <a:cs typeface="微软雅黑"/>
              </a:rPr>
              <a:t>事</a:t>
            </a:r>
            <a:r>
              <a:rPr sz="1850" spc="-5" dirty="0">
                <a:solidFill>
                  <a:srgbClr val="FF4B00"/>
                </a:solidFill>
                <a:latin typeface="微软雅黑"/>
                <a:cs typeface="微软雅黑"/>
              </a:rPr>
              <a:t>故</a:t>
            </a:r>
            <a:r>
              <a:rPr sz="1850" spc="20" dirty="0">
                <a:solidFill>
                  <a:srgbClr val="FF4B00"/>
                </a:solidFill>
                <a:latin typeface="微软雅黑"/>
                <a:cs typeface="微软雅黑"/>
              </a:rPr>
              <a:t>报告</a:t>
            </a:r>
            <a:r>
              <a:rPr sz="1850" spc="-5" dirty="0">
                <a:solidFill>
                  <a:srgbClr val="FF4B00"/>
                </a:solidFill>
                <a:latin typeface="微软雅黑"/>
                <a:cs typeface="微软雅黑"/>
              </a:rPr>
              <a:t>其</a:t>
            </a:r>
            <a:r>
              <a:rPr sz="1850" spc="20" dirty="0">
                <a:solidFill>
                  <a:srgbClr val="FF4B00"/>
                </a:solidFill>
                <a:latin typeface="微软雅黑"/>
                <a:cs typeface="微软雅黑"/>
              </a:rPr>
              <a:t>梁</a:t>
            </a:r>
            <a:r>
              <a:rPr sz="1850" spc="-5" dirty="0">
                <a:solidFill>
                  <a:srgbClr val="FF4B00"/>
                </a:solidFill>
                <a:latin typeface="微软雅黑"/>
                <a:cs typeface="微软雅黑"/>
              </a:rPr>
              <a:t>底</a:t>
            </a:r>
            <a:r>
              <a:rPr sz="1850" spc="20" dirty="0">
                <a:solidFill>
                  <a:srgbClr val="FF4B00"/>
                </a:solidFill>
                <a:latin typeface="微软雅黑"/>
                <a:cs typeface="微软雅黑"/>
              </a:rPr>
              <a:t>存在</a:t>
            </a:r>
            <a:r>
              <a:rPr sz="1850" spc="-5" dirty="0">
                <a:solidFill>
                  <a:srgbClr val="FF4B00"/>
                </a:solidFill>
                <a:latin typeface="微软雅黑"/>
                <a:cs typeface="微软雅黑"/>
              </a:rPr>
              <a:t>扣</a:t>
            </a:r>
            <a:r>
              <a:rPr sz="1850" spc="20" dirty="0">
                <a:solidFill>
                  <a:srgbClr val="FF4B00"/>
                </a:solidFill>
                <a:latin typeface="微软雅黑"/>
                <a:cs typeface="微软雅黑"/>
              </a:rPr>
              <a:t>件传</a:t>
            </a:r>
            <a:r>
              <a:rPr sz="1850" spc="-5" dirty="0">
                <a:solidFill>
                  <a:srgbClr val="FF4B00"/>
                </a:solidFill>
                <a:latin typeface="微软雅黑"/>
                <a:cs typeface="微软雅黑"/>
              </a:rPr>
              <a:t>力</a:t>
            </a:r>
            <a:r>
              <a:rPr sz="1850" spc="20" dirty="0">
                <a:solidFill>
                  <a:srgbClr val="FF4B00"/>
                </a:solidFill>
                <a:latin typeface="微软雅黑"/>
                <a:cs typeface="微软雅黑"/>
              </a:rPr>
              <a:t>，</a:t>
            </a:r>
            <a:r>
              <a:rPr sz="1850" spc="-5" dirty="0">
                <a:solidFill>
                  <a:srgbClr val="FF4B00"/>
                </a:solidFill>
                <a:latin typeface="微软雅黑"/>
                <a:cs typeface="微软雅黑"/>
              </a:rPr>
              <a:t>根</a:t>
            </a:r>
            <a:r>
              <a:rPr sz="1850" spc="30" dirty="0">
                <a:solidFill>
                  <a:srgbClr val="FF4B00"/>
                </a:solidFill>
                <a:latin typeface="微软雅黑"/>
                <a:cs typeface="微软雅黑"/>
              </a:rPr>
              <a:t>据</a:t>
            </a:r>
            <a:r>
              <a:rPr sz="1850" dirty="0">
                <a:solidFill>
                  <a:srgbClr val="FF4B00"/>
                </a:solidFill>
                <a:latin typeface="微软雅黑"/>
                <a:cs typeface="微软雅黑"/>
              </a:rPr>
              <a:t>DG/TJ08-16-</a:t>
            </a:r>
            <a:endParaRPr sz="1850">
              <a:latin typeface="微软雅黑"/>
              <a:cs typeface="微软雅黑"/>
            </a:endParaRPr>
          </a:p>
          <a:p>
            <a:pPr marL="184785" marR="34925">
              <a:lnSpc>
                <a:spcPct val="151400"/>
              </a:lnSpc>
              <a:spcBef>
                <a:spcPts val="5"/>
              </a:spcBef>
            </a:pPr>
            <a:r>
              <a:rPr sz="1850" spc="15" dirty="0">
                <a:solidFill>
                  <a:srgbClr val="FF4B00"/>
                </a:solidFill>
                <a:latin typeface="微软雅黑"/>
                <a:cs typeface="微软雅黑"/>
              </a:rPr>
              <a:t>2011（</a:t>
            </a:r>
            <a:r>
              <a:rPr sz="1850" spc="20" dirty="0">
                <a:solidFill>
                  <a:srgbClr val="FF4B00"/>
                </a:solidFill>
                <a:latin typeface="微软雅黑"/>
                <a:cs typeface="微软雅黑"/>
              </a:rPr>
              <a:t>其他规范亦通</a:t>
            </a:r>
            <a:r>
              <a:rPr sz="1850" spc="-5" dirty="0">
                <a:solidFill>
                  <a:srgbClr val="FF4B00"/>
                </a:solidFill>
                <a:latin typeface="微软雅黑"/>
                <a:cs typeface="微软雅黑"/>
              </a:rPr>
              <a:t>）</a:t>
            </a:r>
            <a:r>
              <a:rPr sz="1850" spc="20" dirty="0">
                <a:solidFill>
                  <a:srgbClr val="FF4B00"/>
                </a:solidFill>
                <a:latin typeface="微软雅黑"/>
                <a:cs typeface="微软雅黑"/>
              </a:rPr>
              <a:t>单</a:t>
            </a:r>
            <a:r>
              <a:rPr sz="1850" spc="-5" dirty="0">
                <a:solidFill>
                  <a:srgbClr val="FF4B00"/>
                </a:solidFill>
                <a:latin typeface="微软雅黑"/>
                <a:cs typeface="微软雅黑"/>
              </a:rPr>
              <a:t>扣</a:t>
            </a:r>
            <a:r>
              <a:rPr sz="1850" spc="20" dirty="0">
                <a:solidFill>
                  <a:srgbClr val="FF4B00"/>
                </a:solidFill>
                <a:latin typeface="微软雅黑"/>
                <a:cs typeface="微软雅黑"/>
              </a:rPr>
              <a:t>件其</a:t>
            </a:r>
            <a:r>
              <a:rPr sz="1850" spc="-5" dirty="0">
                <a:solidFill>
                  <a:srgbClr val="FF4B00"/>
                </a:solidFill>
                <a:latin typeface="微软雅黑"/>
                <a:cs typeface="微软雅黑"/>
              </a:rPr>
              <a:t>抗</a:t>
            </a:r>
            <a:r>
              <a:rPr sz="1850" spc="20" dirty="0">
                <a:solidFill>
                  <a:srgbClr val="FF4B00"/>
                </a:solidFill>
                <a:latin typeface="微软雅黑"/>
                <a:cs typeface="微软雅黑"/>
              </a:rPr>
              <a:t>滑</a:t>
            </a:r>
            <a:r>
              <a:rPr sz="1850" spc="-5" dirty="0">
                <a:solidFill>
                  <a:srgbClr val="FF4B00"/>
                </a:solidFill>
                <a:latin typeface="微软雅黑"/>
                <a:cs typeface="微软雅黑"/>
              </a:rPr>
              <a:t>能</a:t>
            </a:r>
            <a:r>
              <a:rPr sz="1850" spc="20" dirty="0">
                <a:solidFill>
                  <a:srgbClr val="FF4B00"/>
                </a:solidFill>
                <a:latin typeface="微软雅黑"/>
                <a:cs typeface="微软雅黑"/>
              </a:rPr>
              <a:t>力</a:t>
            </a:r>
            <a:r>
              <a:rPr sz="1850" spc="25" dirty="0">
                <a:solidFill>
                  <a:srgbClr val="FF4B00"/>
                </a:solidFill>
                <a:latin typeface="微软雅黑"/>
                <a:cs typeface="微软雅黑"/>
              </a:rPr>
              <a:t>在</a:t>
            </a:r>
            <a:r>
              <a:rPr sz="1850" dirty="0">
                <a:solidFill>
                  <a:srgbClr val="FF4B00"/>
                </a:solidFill>
                <a:latin typeface="微软雅黑"/>
                <a:cs typeface="微软雅黑"/>
              </a:rPr>
              <a:t>8kN，</a:t>
            </a:r>
            <a:r>
              <a:rPr sz="1850" spc="20" dirty="0">
                <a:solidFill>
                  <a:srgbClr val="FF4B00"/>
                </a:solidFill>
                <a:latin typeface="微软雅黑"/>
                <a:cs typeface="微软雅黑"/>
              </a:rPr>
              <a:t>双</a:t>
            </a:r>
            <a:r>
              <a:rPr sz="1850" spc="-5" dirty="0">
                <a:solidFill>
                  <a:srgbClr val="FF4B00"/>
                </a:solidFill>
                <a:latin typeface="微软雅黑"/>
                <a:cs typeface="微软雅黑"/>
              </a:rPr>
              <a:t>扣</a:t>
            </a:r>
            <a:r>
              <a:rPr sz="1850" spc="20" dirty="0">
                <a:solidFill>
                  <a:srgbClr val="FF4B00"/>
                </a:solidFill>
                <a:latin typeface="微软雅黑"/>
                <a:cs typeface="微软雅黑"/>
              </a:rPr>
              <a:t>件其</a:t>
            </a:r>
            <a:r>
              <a:rPr sz="1850" spc="-5" dirty="0">
                <a:solidFill>
                  <a:srgbClr val="FF4B00"/>
                </a:solidFill>
                <a:latin typeface="微软雅黑"/>
                <a:cs typeface="微软雅黑"/>
              </a:rPr>
              <a:t>能</a:t>
            </a:r>
            <a:r>
              <a:rPr sz="1850" spc="20" dirty="0">
                <a:solidFill>
                  <a:srgbClr val="FF4B00"/>
                </a:solidFill>
                <a:latin typeface="微软雅黑"/>
                <a:cs typeface="微软雅黑"/>
              </a:rPr>
              <a:t>力</a:t>
            </a:r>
            <a:r>
              <a:rPr sz="1850" dirty="0">
                <a:solidFill>
                  <a:srgbClr val="FF4B00"/>
                </a:solidFill>
                <a:latin typeface="微软雅黑"/>
                <a:cs typeface="微软雅黑"/>
              </a:rPr>
              <a:t>为</a:t>
            </a:r>
            <a:r>
              <a:rPr sz="1850" spc="10" dirty="0">
                <a:solidFill>
                  <a:srgbClr val="FF4B00"/>
                </a:solidFill>
                <a:latin typeface="微软雅黑"/>
                <a:cs typeface="微软雅黑"/>
              </a:rPr>
              <a:t>12kN，</a:t>
            </a:r>
            <a:r>
              <a:rPr sz="1850" spc="20" dirty="0">
                <a:solidFill>
                  <a:srgbClr val="FF4B00"/>
                </a:solidFill>
                <a:latin typeface="微软雅黑"/>
                <a:cs typeface="微软雅黑"/>
              </a:rPr>
              <a:t>但</a:t>
            </a:r>
            <a:r>
              <a:rPr sz="1850" spc="-5" dirty="0">
                <a:solidFill>
                  <a:srgbClr val="FF4B00"/>
                </a:solidFill>
                <a:latin typeface="微软雅黑"/>
                <a:cs typeface="微软雅黑"/>
              </a:rPr>
              <a:t>是</a:t>
            </a:r>
            <a:r>
              <a:rPr sz="1850" spc="20" dirty="0">
                <a:solidFill>
                  <a:srgbClr val="FF4B00"/>
                </a:solidFill>
                <a:latin typeface="微软雅黑"/>
                <a:cs typeface="微软雅黑"/>
              </a:rPr>
              <a:t>考</a:t>
            </a:r>
            <a:r>
              <a:rPr sz="1850" spc="-5" dirty="0">
                <a:solidFill>
                  <a:srgbClr val="FF4B00"/>
                </a:solidFill>
                <a:latin typeface="微软雅黑"/>
                <a:cs typeface="微软雅黑"/>
              </a:rPr>
              <a:t>虑</a:t>
            </a:r>
            <a:r>
              <a:rPr sz="1850" spc="20" dirty="0">
                <a:solidFill>
                  <a:srgbClr val="FF4B00"/>
                </a:solidFill>
                <a:latin typeface="微软雅黑"/>
                <a:cs typeface="微软雅黑"/>
              </a:rPr>
              <a:t>扣件</a:t>
            </a:r>
            <a:r>
              <a:rPr sz="1850" spc="-5" dirty="0">
                <a:solidFill>
                  <a:srgbClr val="FF4B00"/>
                </a:solidFill>
                <a:latin typeface="微软雅黑"/>
                <a:cs typeface="微软雅黑"/>
              </a:rPr>
              <a:t>本</a:t>
            </a:r>
            <a:r>
              <a:rPr sz="1850" spc="20" dirty="0">
                <a:solidFill>
                  <a:srgbClr val="FF4B00"/>
                </a:solidFill>
                <a:latin typeface="微软雅黑"/>
                <a:cs typeface="微软雅黑"/>
              </a:rPr>
              <a:t>身</a:t>
            </a:r>
            <a:r>
              <a:rPr sz="1850" spc="-5" dirty="0">
                <a:solidFill>
                  <a:srgbClr val="FF4B00"/>
                </a:solidFill>
                <a:latin typeface="微软雅黑"/>
                <a:cs typeface="微软雅黑"/>
              </a:rPr>
              <a:t>腐</a:t>
            </a:r>
            <a:r>
              <a:rPr sz="1850" spc="20" dirty="0">
                <a:solidFill>
                  <a:srgbClr val="FF4B00"/>
                </a:solidFill>
                <a:latin typeface="微软雅黑"/>
                <a:cs typeface="微软雅黑"/>
              </a:rPr>
              <a:t>蚀等因 素一般要对荷载进</a:t>
            </a:r>
            <a:r>
              <a:rPr sz="1850" spc="-5" dirty="0">
                <a:solidFill>
                  <a:srgbClr val="FF4B00"/>
                </a:solidFill>
                <a:latin typeface="微软雅黑"/>
                <a:cs typeface="微软雅黑"/>
              </a:rPr>
              <a:t>行</a:t>
            </a:r>
            <a:r>
              <a:rPr sz="1850" spc="20" dirty="0">
                <a:solidFill>
                  <a:srgbClr val="FF4B00"/>
                </a:solidFill>
                <a:latin typeface="微软雅黑"/>
                <a:cs typeface="微软雅黑"/>
              </a:rPr>
              <a:t>一定</a:t>
            </a:r>
            <a:r>
              <a:rPr sz="1850" spc="-5" dirty="0">
                <a:solidFill>
                  <a:srgbClr val="FF4B00"/>
                </a:solidFill>
                <a:latin typeface="微软雅黑"/>
                <a:cs typeface="微软雅黑"/>
              </a:rPr>
              <a:t>折</a:t>
            </a:r>
            <a:r>
              <a:rPr sz="1850" spc="20" dirty="0">
                <a:solidFill>
                  <a:srgbClr val="FF4B00"/>
                </a:solidFill>
                <a:latin typeface="微软雅黑"/>
                <a:cs typeface="微软雅黑"/>
              </a:rPr>
              <a:t>减</a:t>
            </a:r>
            <a:r>
              <a:rPr sz="1850" spc="-5" dirty="0">
                <a:solidFill>
                  <a:srgbClr val="FF4B00"/>
                </a:solidFill>
                <a:latin typeface="微软雅黑"/>
                <a:cs typeface="微软雅黑"/>
              </a:rPr>
              <a:t>，</a:t>
            </a:r>
            <a:r>
              <a:rPr sz="1850" spc="20" dirty="0">
                <a:solidFill>
                  <a:srgbClr val="FF4B00"/>
                </a:solidFill>
                <a:latin typeface="微软雅黑"/>
                <a:cs typeface="微软雅黑"/>
              </a:rPr>
              <a:t>故很</a:t>
            </a:r>
            <a:r>
              <a:rPr sz="1850" spc="-5" dirty="0">
                <a:solidFill>
                  <a:srgbClr val="FF4B00"/>
                </a:solidFill>
                <a:latin typeface="微软雅黑"/>
                <a:cs typeface="微软雅黑"/>
              </a:rPr>
              <a:t>多</a:t>
            </a:r>
            <a:r>
              <a:rPr sz="1850" spc="20" dirty="0">
                <a:solidFill>
                  <a:srgbClr val="FF4B00"/>
                </a:solidFill>
                <a:latin typeface="微软雅黑"/>
                <a:cs typeface="微软雅黑"/>
              </a:rPr>
              <a:t>规</a:t>
            </a:r>
            <a:r>
              <a:rPr sz="1850" spc="-5" dirty="0">
                <a:solidFill>
                  <a:srgbClr val="FF4B00"/>
                </a:solidFill>
                <a:latin typeface="微软雅黑"/>
                <a:cs typeface="微软雅黑"/>
              </a:rPr>
              <a:t>范</a:t>
            </a:r>
            <a:r>
              <a:rPr sz="1850" spc="20" dirty="0">
                <a:solidFill>
                  <a:srgbClr val="FF4B00"/>
                </a:solidFill>
                <a:latin typeface="微软雅黑"/>
                <a:cs typeface="微软雅黑"/>
              </a:rPr>
              <a:t>规定</a:t>
            </a:r>
            <a:r>
              <a:rPr sz="1850" spc="-5" dirty="0">
                <a:solidFill>
                  <a:srgbClr val="FF4B00"/>
                </a:solidFill>
                <a:latin typeface="微软雅黑"/>
                <a:cs typeface="微软雅黑"/>
              </a:rPr>
              <a:t>扣</a:t>
            </a:r>
            <a:r>
              <a:rPr sz="1850" spc="20" dirty="0">
                <a:solidFill>
                  <a:srgbClr val="FF4B00"/>
                </a:solidFill>
                <a:latin typeface="微软雅黑"/>
                <a:cs typeface="微软雅黑"/>
              </a:rPr>
              <a:t>件传</a:t>
            </a:r>
            <a:r>
              <a:rPr sz="1850" spc="-5" dirty="0">
                <a:solidFill>
                  <a:srgbClr val="FF4B00"/>
                </a:solidFill>
                <a:latin typeface="微软雅黑"/>
                <a:cs typeface="微软雅黑"/>
              </a:rPr>
              <a:t>力</a:t>
            </a:r>
            <a:r>
              <a:rPr sz="1850" spc="20" dirty="0">
                <a:solidFill>
                  <a:srgbClr val="FF4B00"/>
                </a:solidFill>
                <a:latin typeface="微软雅黑"/>
                <a:cs typeface="微软雅黑"/>
              </a:rPr>
              <a:t>立</a:t>
            </a:r>
            <a:r>
              <a:rPr sz="1850" spc="-5" dirty="0">
                <a:solidFill>
                  <a:srgbClr val="FF4B00"/>
                </a:solidFill>
                <a:latin typeface="微软雅黑"/>
                <a:cs typeface="微软雅黑"/>
              </a:rPr>
              <a:t>杆</a:t>
            </a:r>
            <a:r>
              <a:rPr sz="1850" spc="20" dirty="0">
                <a:solidFill>
                  <a:srgbClr val="FF4B00"/>
                </a:solidFill>
                <a:latin typeface="微软雅黑"/>
                <a:cs typeface="微软雅黑"/>
              </a:rPr>
              <a:t>规定</a:t>
            </a:r>
            <a:r>
              <a:rPr sz="1850" spc="-5" dirty="0">
                <a:solidFill>
                  <a:srgbClr val="FF4B00"/>
                </a:solidFill>
                <a:latin typeface="微软雅黑"/>
                <a:cs typeface="微软雅黑"/>
              </a:rPr>
              <a:t>取</a:t>
            </a:r>
            <a:r>
              <a:rPr sz="1850" spc="20" dirty="0">
                <a:solidFill>
                  <a:srgbClr val="FF4B00"/>
                </a:solidFill>
                <a:latin typeface="微软雅黑"/>
                <a:cs typeface="微软雅黑"/>
              </a:rPr>
              <a:t>值</a:t>
            </a:r>
            <a:r>
              <a:rPr sz="1850" spc="-5" dirty="0">
                <a:solidFill>
                  <a:srgbClr val="FF4B00"/>
                </a:solidFill>
                <a:latin typeface="微软雅黑"/>
                <a:cs typeface="微软雅黑"/>
              </a:rPr>
              <a:t>不</a:t>
            </a:r>
            <a:r>
              <a:rPr sz="1850" spc="20" dirty="0">
                <a:solidFill>
                  <a:srgbClr val="FF4B00"/>
                </a:solidFill>
                <a:latin typeface="微软雅黑"/>
                <a:cs typeface="微软雅黑"/>
              </a:rPr>
              <a:t>大</a:t>
            </a:r>
            <a:r>
              <a:rPr sz="1850" spc="35" dirty="0">
                <a:solidFill>
                  <a:srgbClr val="FF4B00"/>
                </a:solidFill>
                <a:latin typeface="微软雅黑"/>
                <a:cs typeface="微软雅黑"/>
              </a:rPr>
              <a:t>于</a:t>
            </a:r>
            <a:r>
              <a:rPr sz="1850" spc="5" dirty="0">
                <a:solidFill>
                  <a:srgbClr val="FF4B00"/>
                </a:solidFill>
                <a:latin typeface="微软雅黑"/>
                <a:cs typeface="微软雅黑"/>
              </a:rPr>
              <a:t>12kN，</a:t>
            </a:r>
            <a:r>
              <a:rPr sz="1850" spc="20" dirty="0">
                <a:solidFill>
                  <a:srgbClr val="FF4B00"/>
                </a:solidFill>
                <a:latin typeface="微软雅黑"/>
                <a:cs typeface="微软雅黑"/>
              </a:rPr>
              <a:t>特</a:t>
            </a:r>
            <a:r>
              <a:rPr sz="1850" spc="-5" dirty="0">
                <a:solidFill>
                  <a:srgbClr val="FF4B00"/>
                </a:solidFill>
                <a:latin typeface="微软雅黑"/>
                <a:cs typeface="微软雅黑"/>
              </a:rPr>
              <a:t>别</a:t>
            </a:r>
            <a:r>
              <a:rPr sz="1850" spc="20" dirty="0">
                <a:solidFill>
                  <a:srgbClr val="FF4B00"/>
                </a:solidFill>
                <a:latin typeface="微软雅黑"/>
                <a:cs typeface="微软雅黑"/>
              </a:rPr>
              <a:t>是</a:t>
            </a:r>
            <a:r>
              <a:rPr sz="1850" spc="-5" dirty="0">
                <a:solidFill>
                  <a:srgbClr val="FF4B00"/>
                </a:solidFill>
                <a:latin typeface="微软雅黑"/>
                <a:cs typeface="微软雅黑"/>
              </a:rPr>
              <a:t>超</a:t>
            </a:r>
            <a:r>
              <a:rPr sz="1850" spc="20" dirty="0">
                <a:solidFill>
                  <a:srgbClr val="FF4B00"/>
                </a:solidFill>
                <a:latin typeface="微软雅黑"/>
                <a:cs typeface="微软雅黑"/>
              </a:rPr>
              <a:t>危工</a:t>
            </a:r>
            <a:r>
              <a:rPr sz="1850" spc="-5" dirty="0">
                <a:solidFill>
                  <a:srgbClr val="FF4B00"/>
                </a:solidFill>
                <a:latin typeface="微软雅黑"/>
                <a:cs typeface="微软雅黑"/>
              </a:rPr>
              <a:t>程</a:t>
            </a:r>
            <a:r>
              <a:rPr sz="1850" spc="20" dirty="0">
                <a:solidFill>
                  <a:srgbClr val="FF4B00"/>
                </a:solidFill>
                <a:latin typeface="微软雅黑"/>
                <a:cs typeface="微软雅黑"/>
              </a:rPr>
              <a:t>规 定在</a:t>
            </a:r>
            <a:r>
              <a:rPr sz="1850" spc="5" dirty="0">
                <a:solidFill>
                  <a:srgbClr val="FF4B00"/>
                </a:solidFill>
                <a:latin typeface="微软雅黑"/>
                <a:cs typeface="微软雅黑"/>
              </a:rPr>
              <a:t>10kN</a:t>
            </a:r>
            <a:r>
              <a:rPr sz="1850" spc="20" dirty="0">
                <a:solidFill>
                  <a:srgbClr val="FF4B00"/>
                </a:solidFill>
                <a:latin typeface="微软雅黑"/>
                <a:cs typeface="微软雅黑"/>
              </a:rPr>
              <a:t>。</a:t>
            </a:r>
            <a:endParaRPr sz="1850">
              <a:latin typeface="微软雅黑"/>
              <a:cs typeface="微软雅黑"/>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78180" y="1260347"/>
            <a:ext cx="10838815" cy="4612005"/>
          </a:xfrm>
          <a:custGeom>
            <a:avLst/>
            <a:gdLst/>
            <a:ahLst/>
            <a:cxnLst/>
            <a:rect l="l" t="t" r="r" b="b"/>
            <a:pathLst>
              <a:path w="10838815" h="4612005">
                <a:moveTo>
                  <a:pt x="0" y="4611624"/>
                </a:moveTo>
                <a:lnTo>
                  <a:pt x="10838688" y="4611624"/>
                </a:lnTo>
                <a:lnTo>
                  <a:pt x="10838688" y="0"/>
                </a:lnTo>
                <a:lnTo>
                  <a:pt x="0" y="0"/>
                </a:lnTo>
                <a:lnTo>
                  <a:pt x="0" y="4611624"/>
                </a:lnTo>
                <a:close/>
              </a:path>
            </a:pathLst>
          </a:custGeom>
          <a:ln w="9144">
            <a:solidFill>
              <a:srgbClr val="000000"/>
            </a:solidFill>
          </a:ln>
        </p:spPr>
        <p:txBody>
          <a:bodyPr wrap="square" lIns="0" tIns="0" rIns="0" bIns="0" rtlCol="0"/>
          <a:lstStyle/>
          <a:p>
            <a:endParaRPr/>
          </a:p>
        </p:txBody>
      </p:sp>
      <p:sp>
        <p:nvSpPr>
          <p:cNvPr id="3" name="object 3"/>
          <p:cNvSpPr txBox="1"/>
          <p:nvPr/>
        </p:nvSpPr>
        <p:spPr>
          <a:xfrm>
            <a:off x="756615" y="1232489"/>
            <a:ext cx="10904855" cy="4554855"/>
          </a:xfrm>
          <a:prstGeom prst="rect">
            <a:avLst/>
          </a:prstGeom>
        </p:spPr>
        <p:txBody>
          <a:bodyPr vert="horz" wrap="square" lIns="0" tIns="13335" rIns="0" bIns="0" rtlCol="0">
            <a:spAutoFit/>
          </a:bodyPr>
          <a:lstStyle/>
          <a:p>
            <a:pPr marL="12700" marR="329565" algn="just">
              <a:lnSpc>
                <a:spcPct val="150100"/>
              </a:lnSpc>
              <a:spcBef>
                <a:spcPts val="105"/>
              </a:spcBef>
              <a:buSzPct val="94444"/>
              <a:buAutoNum type="arabicPlain"/>
              <a:tabLst>
                <a:tab pos="376555" algn="l"/>
              </a:tabLst>
            </a:pPr>
            <a:r>
              <a:rPr sz="1800" spc="-5" dirty="0">
                <a:solidFill>
                  <a:srgbClr val="FF0000"/>
                </a:solidFill>
                <a:latin typeface="微软雅黑"/>
                <a:cs typeface="微软雅黑"/>
              </a:rPr>
              <a:t>建设单位盲目赶工催进度，压缩工期</a:t>
            </a:r>
            <a:r>
              <a:rPr sz="1800" spc="5" dirty="0">
                <a:solidFill>
                  <a:srgbClr val="FF0000"/>
                </a:solidFill>
                <a:latin typeface="微软雅黑"/>
                <a:cs typeface="微软雅黑"/>
              </a:rPr>
              <a:t>。</a:t>
            </a:r>
            <a:r>
              <a:rPr sz="1800" spc="-5" dirty="0">
                <a:latin typeface="微软雅黑"/>
                <a:cs typeface="微软雅黑"/>
              </a:rPr>
              <a:t>建设单位为完</a:t>
            </a:r>
            <a:r>
              <a:rPr sz="1800" dirty="0">
                <a:latin typeface="微软雅黑"/>
                <a:cs typeface="微软雅黑"/>
              </a:rPr>
              <a:t>成</a:t>
            </a:r>
            <a:r>
              <a:rPr sz="1800" spc="-5" dirty="0">
                <a:latin typeface="微软雅黑"/>
                <a:cs typeface="微软雅黑"/>
              </a:rPr>
              <a:t>32#楼6月30日结构封顶的预期目标，在受到停 </a:t>
            </a:r>
            <a:r>
              <a:rPr sz="1800" dirty="0">
                <a:latin typeface="微软雅黑"/>
                <a:cs typeface="微软雅黑"/>
              </a:rPr>
              <a:t>工影响（3月21日至4月4日被安质监站责令停工）后未根据有关规定提出保证工程质量和安全的技术措施 </a:t>
            </a:r>
            <a:r>
              <a:rPr sz="1800" spc="-5" dirty="0">
                <a:latin typeface="微软雅黑"/>
                <a:cs typeface="微软雅黑"/>
              </a:rPr>
              <a:t>和方案，反而要求施工单位以进度为先，导致模架在尚未完成验收手续的情况下进行浇筑。</a:t>
            </a:r>
            <a:endParaRPr sz="1800">
              <a:latin typeface="微软雅黑"/>
              <a:cs typeface="微软雅黑"/>
            </a:endParaRPr>
          </a:p>
          <a:p>
            <a:pPr marL="12700" marR="233045">
              <a:lnSpc>
                <a:spcPct val="150100"/>
              </a:lnSpc>
              <a:buSzPct val="94444"/>
              <a:buAutoNum type="arabicPlain"/>
              <a:tabLst>
                <a:tab pos="376555" algn="l"/>
              </a:tabLst>
            </a:pPr>
            <a:r>
              <a:rPr sz="1800" dirty="0">
                <a:solidFill>
                  <a:srgbClr val="FF0000"/>
                </a:solidFill>
                <a:latin typeface="微软雅黑"/>
                <a:cs typeface="微软雅黑"/>
              </a:rPr>
              <a:t>施工单位施工组织不规范，安全制度不落实</a:t>
            </a:r>
            <a:r>
              <a:rPr sz="1800" spc="5" dirty="0">
                <a:solidFill>
                  <a:srgbClr val="FF0000"/>
                </a:solidFill>
                <a:latin typeface="微软雅黑"/>
                <a:cs typeface="微软雅黑"/>
              </a:rPr>
              <a:t>。</a:t>
            </a:r>
            <a:r>
              <a:rPr sz="1800" dirty="0">
                <a:latin typeface="微软雅黑"/>
                <a:cs typeface="微软雅黑"/>
              </a:rPr>
              <a:t>施工单位未认真严格落实国家和本市有关建筑工程、安全 生产的管理制度和措施；高模板支架搭设作为危险性较大的分部分项工程未按专项施工方案组织实施；未 </a:t>
            </a:r>
            <a:r>
              <a:rPr sz="1800" spc="-5" dirty="0">
                <a:latin typeface="微软雅黑"/>
                <a:cs typeface="微软雅黑"/>
              </a:rPr>
              <a:t>按有关规定如实向建筑主管部门告知危险性较大分部分项工程；违反混凝土浇筑作业有关规定，在尚未完 </a:t>
            </a:r>
            <a:r>
              <a:rPr sz="1800" dirty="0">
                <a:latin typeface="微软雅黑"/>
                <a:cs typeface="微软雅黑"/>
              </a:rPr>
              <a:t>成模架验收手续的情况下进行混凝土浇筑；对模架搭设现场作业人员安全教育培训不到位。</a:t>
            </a:r>
            <a:endParaRPr sz="1800">
              <a:latin typeface="微软雅黑"/>
              <a:cs typeface="微软雅黑"/>
            </a:endParaRPr>
          </a:p>
          <a:p>
            <a:pPr marL="375920" indent="-363220">
              <a:lnSpc>
                <a:spcPct val="100000"/>
              </a:lnSpc>
              <a:spcBef>
                <a:spcPts val="1080"/>
              </a:spcBef>
              <a:buSzPct val="94444"/>
              <a:buAutoNum type="arabicPlain"/>
              <a:tabLst>
                <a:tab pos="376555" algn="l"/>
              </a:tabLst>
            </a:pPr>
            <a:r>
              <a:rPr sz="1800" spc="-5" dirty="0">
                <a:solidFill>
                  <a:srgbClr val="FF0000"/>
                </a:solidFill>
                <a:latin typeface="微软雅黑"/>
                <a:cs typeface="微软雅黑"/>
              </a:rPr>
              <a:t>监理单位监理不到位</a:t>
            </a:r>
            <a:r>
              <a:rPr sz="1800" dirty="0">
                <a:solidFill>
                  <a:srgbClr val="FF0000"/>
                </a:solidFill>
                <a:latin typeface="微软雅黑"/>
                <a:cs typeface="微软雅黑"/>
              </a:rPr>
              <a:t>。</a:t>
            </a:r>
            <a:r>
              <a:rPr sz="1800" spc="-5" dirty="0">
                <a:latin typeface="微软雅黑"/>
                <a:cs typeface="微软雅黑"/>
              </a:rPr>
              <a:t>监理人员履行职责不到位，未及时发现高支模项目存在的安全隐患，监管不到位。</a:t>
            </a:r>
            <a:endParaRPr sz="1800">
              <a:latin typeface="微软雅黑"/>
              <a:cs typeface="微软雅黑"/>
            </a:endParaRPr>
          </a:p>
          <a:p>
            <a:pPr marL="12700" marR="233045">
              <a:lnSpc>
                <a:spcPct val="150100"/>
              </a:lnSpc>
              <a:buSzPct val="94444"/>
              <a:buAutoNum type="arabicPlain"/>
              <a:tabLst>
                <a:tab pos="376555" algn="l"/>
              </a:tabLst>
            </a:pPr>
            <a:r>
              <a:rPr sz="1800" dirty="0">
                <a:solidFill>
                  <a:srgbClr val="FF0000"/>
                </a:solidFill>
                <a:latin typeface="微软雅黑"/>
                <a:cs typeface="微软雅黑"/>
              </a:rPr>
              <a:t>劳务分包单位对作业人员现场管理不到位</a:t>
            </a:r>
            <a:r>
              <a:rPr sz="1800" spc="5" dirty="0">
                <a:solidFill>
                  <a:srgbClr val="FF0000"/>
                </a:solidFill>
                <a:latin typeface="微软雅黑"/>
                <a:cs typeface="微软雅黑"/>
              </a:rPr>
              <a:t>。</a:t>
            </a:r>
            <a:r>
              <a:rPr sz="1800" dirty="0">
                <a:latin typeface="微软雅黑"/>
                <a:cs typeface="微软雅黑"/>
              </a:rPr>
              <a:t>劳务分包单位未认真落实本单位安全生产主体责任，安全教 育培训不到位；对模架搭设现场作业人员安全技术交底不到位；未督促现场作业人员按照方案规定的技术 要求进行施工。</a:t>
            </a:r>
            <a:endParaRPr sz="1800">
              <a:latin typeface="微软雅黑"/>
              <a:cs typeface="微软雅黑"/>
            </a:endParaRPr>
          </a:p>
        </p:txBody>
      </p:sp>
      <p:sp>
        <p:nvSpPr>
          <p:cNvPr id="4" name="object 4"/>
          <p:cNvSpPr txBox="1">
            <a:spLocks noGrp="1"/>
          </p:cNvSpPr>
          <p:nvPr>
            <p:ph type="title"/>
          </p:nvPr>
        </p:nvSpPr>
        <p:spPr>
          <a:xfrm>
            <a:off x="886764" y="545668"/>
            <a:ext cx="1244600" cy="391795"/>
          </a:xfrm>
          <a:prstGeom prst="rect">
            <a:avLst/>
          </a:prstGeom>
        </p:spPr>
        <p:txBody>
          <a:bodyPr vert="horz" wrap="square" lIns="0" tIns="12700" rIns="0" bIns="0" rtlCol="0">
            <a:spAutoFit/>
          </a:bodyPr>
          <a:lstStyle/>
          <a:p>
            <a:pPr marL="12700">
              <a:lnSpc>
                <a:spcPct val="100000"/>
              </a:lnSpc>
              <a:spcBef>
                <a:spcPts val="100"/>
              </a:spcBef>
            </a:pPr>
            <a:r>
              <a:rPr sz="2400" spc="-5" dirty="0"/>
              <a:t>间接原因</a:t>
            </a:r>
            <a:endParaRPr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5343" y="395681"/>
            <a:ext cx="1717039" cy="431800"/>
          </a:xfrm>
          <a:prstGeom prst="rect">
            <a:avLst/>
          </a:prstGeom>
        </p:spPr>
        <p:txBody>
          <a:bodyPr vert="horz" wrap="square" lIns="0" tIns="14604" rIns="0" bIns="0" rtlCol="0">
            <a:spAutoFit/>
          </a:bodyPr>
          <a:lstStyle/>
          <a:p>
            <a:pPr marL="12700">
              <a:lnSpc>
                <a:spcPct val="100000"/>
              </a:lnSpc>
              <a:spcBef>
                <a:spcPts val="114"/>
              </a:spcBef>
            </a:pPr>
            <a:r>
              <a:rPr sz="2650" spc="10" dirty="0"/>
              <a:t>责任处罚：</a:t>
            </a:r>
            <a:endParaRPr sz="2650"/>
          </a:p>
        </p:txBody>
      </p:sp>
      <p:sp>
        <p:nvSpPr>
          <p:cNvPr id="3" name="object 3"/>
          <p:cNvSpPr txBox="1"/>
          <p:nvPr/>
        </p:nvSpPr>
        <p:spPr>
          <a:xfrm>
            <a:off x="535940" y="1159662"/>
            <a:ext cx="11296650" cy="4770755"/>
          </a:xfrm>
          <a:prstGeom prst="rect">
            <a:avLst/>
          </a:prstGeom>
        </p:spPr>
        <p:txBody>
          <a:bodyPr vert="horz" wrap="square" lIns="0" tIns="11430" rIns="0" bIns="0" rtlCol="0">
            <a:spAutoFit/>
          </a:bodyPr>
          <a:lstStyle/>
          <a:p>
            <a:pPr marL="12700" marR="5080">
              <a:lnSpc>
                <a:spcPct val="152500"/>
              </a:lnSpc>
              <a:spcBef>
                <a:spcPts val="90"/>
              </a:spcBef>
              <a:buSzPct val="95238"/>
              <a:buAutoNum type="arabicPlain"/>
              <a:tabLst>
                <a:tab pos="715010" algn="l"/>
              </a:tabLst>
            </a:pPr>
            <a:r>
              <a:rPr sz="2100" spc="30" dirty="0">
                <a:latin typeface="微软雅黑"/>
                <a:cs typeface="微软雅黑"/>
              </a:rPr>
              <a:t>黄</a:t>
            </a:r>
            <a:r>
              <a:rPr sz="2100" spc="25" dirty="0">
                <a:latin typeface="微软雅黑"/>
                <a:cs typeface="微软雅黑"/>
              </a:rPr>
              <a:t>**，</a:t>
            </a:r>
            <a:r>
              <a:rPr sz="2100" spc="35" dirty="0">
                <a:latin typeface="微软雅黑"/>
                <a:cs typeface="微软雅黑"/>
              </a:rPr>
              <a:t>中天公司项目负责人。作为施工单位项目负责人，对事故发生负有直接领导责任，  建议移送公安机关处理。</a:t>
            </a:r>
            <a:endParaRPr sz="2100">
              <a:latin typeface="微软雅黑"/>
              <a:cs typeface="微软雅黑"/>
            </a:endParaRPr>
          </a:p>
          <a:p>
            <a:pPr marL="714375" indent="-701675">
              <a:lnSpc>
                <a:spcPct val="100000"/>
              </a:lnSpc>
              <a:spcBef>
                <a:spcPts val="1320"/>
              </a:spcBef>
              <a:buSzPct val="95238"/>
              <a:buAutoNum type="arabicPlain"/>
              <a:tabLst>
                <a:tab pos="715010" algn="l"/>
              </a:tabLst>
            </a:pPr>
            <a:r>
              <a:rPr sz="2100" spc="30" dirty="0">
                <a:latin typeface="微软雅黑"/>
                <a:cs typeface="微软雅黑"/>
              </a:rPr>
              <a:t>王**，</a:t>
            </a:r>
            <a:r>
              <a:rPr sz="2100" spc="35" dirty="0">
                <a:latin typeface="微软雅黑"/>
                <a:cs typeface="微软雅黑"/>
              </a:rPr>
              <a:t>中天公司生产经理。作为现场直接负责验收和联</a:t>
            </a:r>
            <a:r>
              <a:rPr sz="2100" spc="-10" dirty="0">
                <a:latin typeface="微软雅黑"/>
                <a:cs typeface="微软雅黑"/>
              </a:rPr>
              <a:t>系</a:t>
            </a:r>
            <a:r>
              <a:rPr sz="2100" spc="30" dirty="0">
                <a:solidFill>
                  <a:srgbClr val="FF0000"/>
                </a:solidFill>
                <a:latin typeface="微软雅黑"/>
                <a:cs typeface="微软雅黑"/>
              </a:rPr>
              <a:t>混凝土泵</a:t>
            </a:r>
            <a:r>
              <a:rPr sz="2100" spc="35" dirty="0">
                <a:solidFill>
                  <a:srgbClr val="FF0000"/>
                </a:solidFill>
                <a:latin typeface="微软雅黑"/>
                <a:cs typeface="微软雅黑"/>
              </a:rPr>
              <a:t>站</a:t>
            </a:r>
            <a:r>
              <a:rPr sz="2100" spc="30" dirty="0">
                <a:latin typeface="微软雅黑"/>
                <a:cs typeface="微软雅黑"/>
              </a:rPr>
              <a:t>的责任人对事故发生</a:t>
            </a:r>
            <a:endParaRPr sz="2100">
              <a:latin typeface="微软雅黑"/>
              <a:cs typeface="微软雅黑"/>
            </a:endParaRPr>
          </a:p>
          <a:p>
            <a:pPr marL="12700">
              <a:lnSpc>
                <a:spcPct val="100000"/>
              </a:lnSpc>
              <a:spcBef>
                <a:spcPts val="1320"/>
              </a:spcBef>
            </a:pPr>
            <a:r>
              <a:rPr sz="2100" spc="35" dirty="0">
                <a:latin typeface="微软雅黑"/>
                <a:cs typeface="微软雅黑"/>
              </a:rPr>
              <a:t>负有直接责任，建议移送公安机关处理。</a:t>
            </a:r>
            <a:endParaRPr sz="2100">
              <a:latin typeface="微软雅黑"/>
              <a:cs typeface="微软雅黑"/>
            </a:endParaRPr>
          </a:p>
          <a:p>
            <a:pPr marL="714375" indent="-701675">
              <a:lnSpc>
                <a:spcPct val="100000"/>
              </a:lnSpc>
              <a:spcBef>
                <a:spcPts val="1325"/>
              </a:spcBef>
              <a:buSzPct val="95238"/>
              <a:buAutoNum type="arabicPlain" startAt="3"/>
              <a:tabLst>
                <a:tab pos="715010" algn="l"/>
              </a:tabLst>
            </a:pPr>
            <a:r>
              <a:rPr sz="2100" spc="30" dirty="0">
                <a:latin typeface="微软雅黑"/>
                <a:cs typeface="微软雅黑"/>
              </a:rPr>
              <a:t>夏</a:t>
            </a:r>
            <a:r>
              <a:rPr sz="2100" spc="25" dirty="0">
                <a:latin typeface="微软雅黑"/>
                <a:cs typeface="微软雅黑"/>
              </a:rPr>
              <a:t>**，</a:t>
            </a:r>
            <a:r>
              <a:rPr sz="2100" spc="35" dirty="0">
                <a:latin typeface="微软雅黑"/>
                <a:cs typeface="微软雅黑"/>
              </a:rPr>
              <a:t>中天公司项</a:t>
            </a:r>
            <a:r>
              <a:rPr sz="2100" spc="25" dirty="0">
                <a:latin typeface="微软雅黑"/>
                <a:cs typeface="微软雅黑"/>
              </a:rPr>
              <a:t>目</a:t>
            </a:r>
            <a:r>
              <a:rPr sz="2100" spc="35" dirty="0">
                <a:solidFill>
                  <a:srgbClr val="FF0000"/>
                </a:solidFill>
                <a:latin typeface="微软雅黑"/>
                <a:cs typeface="微软雅黑"/>
              </a:rPr>
              <a:t>安全员</a:t>
            </a:r>
            <a:r>
              <a:rPr sz="2100" spc="35" dirty="0">
                <a:latin typeface="微软雅黑"/>
                <a:cs typeface="微软雅黑"/>
              </a:rPr>
              <a:t>。作为项</a:t>
            </a:r>
            <a:r>
              <a:rPr sz="2100" spc="30" dirty="0">
                <a:latin typeface="微软雅黑"/>
                <a:cs typeface="微软雅黑"/>
              </a:rPr>
              <a:t>目</a:t>
            </a:r>
            <a:r>
              <a:rPr sz="2100" spc="35" dirty="0">
                <a:solidFill>
                  <a:srgbClr val="FF0000"/>
                </a:solidFill>
                <a:latin typeface="微软雅黑"/>
                <a:cs typeface="微软雅黑"/>
              </a:rPr>
              <a:t>专职安全生产管理人</a:t>
            </a:r>
            <a:r>
              <a:rPr sz="2100" spc="40" dirty="0">
                <a:solidFill>
                  <a:srgbClr val="FF0000"/>
                </a:solidFill>
                <a:latin typeface="微软雅黑"/>
                <a:cs typeface="微软雅黑"/>
              </a:rPr>
              <a:t>员</a:t>
            </a:r>
            <a:r>
              <a:rPr sz="2100" spc="35" dirty="0">
                <a:latin typeface="微软雅黑"/>
                <a:cs typeface="微软雅黑"/>
              </a:rPr>
              <a:t>对事故发生负有直接责任，</a:t>
            </a:r>
            <a:endParaRPr sz="2100">
              <a:latin typeface="微软雅黑"/>
              <a:cs typeface="微软雅黑"/>
            </a:endParaRPr>
          </a:p>
          <a:p>
            <a:pPr marL="12700">
              <a:lnSpc>
                <a:spcPct val="100000"/>
              </a:lnSpc>
              <a:spcBef>
                <a:spcPts val="1320"/>
              </a:spcBef>
            </a:pPr>
            <a:r>
              <a:rPr sz="2100" spc="35" dirty="0">
                <a:latin typeface="微软雅黑"/>
                <a:cs typeface="微软雅黑"/>
              </a:rPr>
              <a:t>建议移送公安机关处理。</a:t>
            </a:r>
            <a:endParaRPr sz="2100">
              <a:latin typeface="微软雅黑"/>
              <a:cs typeface="微软雅黑"/>
            </a:endParaRPr>
          </a:p>
          <a:p>
            <a:pPr>
              <a:lnSpc>
                <a:spcPct val="100000"/>
              </a:lnSpc>
              <a:spcBef>
                <a:spcPts val="35"/>
              </a:spcBef>
            </a:pPr>
            <a:endParaRPr sz="3650">
              <a:latin typeface="Times New Roman"/>
              <a:cs typeface="Times New Roman"/>
            </a:endParaRPr>
          </a:p>
          <a:p>
            <a:pPr marL="317500" marR="27305">
              <a:lnSpc>
                <a:spcPct val="151400"/>
              </a:lnSpc>
              <a:tabLst>
                <a:tab pos="4628515" algn="l"/>
              </a:tabLst>
            </a:pPr>
            <a:r>
              <a:rPr sz="1850" spc="15" dirty="0">
                <a:solidFill>
                  <a:srgbClr val="538235"/>
                </a:solidFill>
                <a:latin typeface="微软雅黑"/>
                <a:cs typeface="微软雅黑"/>
              </a:rPr>
              <a:t>解析：住建部</a:t>
            </a:r>
            <a:r>
              <a:rPr sz="1850" spc="20" dirty="0">
                <a:solidFill>
                  <a:srgbClr val="538235"/>
                </a:solidFill>
                <a:latin typeface="微软雅黑"/>
                <a:cs typeface="微软雅黑"/>
              </a:rPr>
              <a:t>令</a:t>
            </a:r>
            <a:r>
              <a:rPr sz="1850" spc="10" dirty="0">
                <a:solidFill>
                  <a:srgbClr val="538235"/>
                </a:solidFill>
                <a:latin typeface="微软雅黑"/>
                <a:cs typeface="微软雅黑"/>
              </a:rPr>
              <a:t>[2018]</a:t>
            </a:r>
            <a:r>
              <a:rPr sz="1850" spc="-10" dirty="0">
                <a:solidFill>
                  <a:srgbClr val="538235"/>
                </a:solidFill>
                <a:latin typeface="微软雅黑"/>
                <a:cs typeface="微软雅黑"/>
              </a:rPr>
              <a:t>第</a:t>
            </a:r>
            <a:r>
              <a:rPr sz="1850" spc="10" dirty="0">
                <a:solidFill>
                  <a:srgbClr val="538235"/>
                </a:solidFill>
                <a:latin typeface="微软雅黑"/>
                <a:cs typeface="微软雅黑"/>
              </a:rPr>
              <a:t>37</a:t>
            </a:r>
            <a:r>
              <a:rPr sz="1850" spc="20" dirty="0">
                <a:solidFill>
                  <a:srgbClr val="538235"/>
                </a:solidFill>
                <a:latin typeface="微软雅黑"/>
                <a:cs typeface="微软雅黑"/>
              </a:rPr>
              <a:t>号</a:t>
            </a:r>
            <a:r>
              <a:rPr sz="1850" spc="-10" dirty="0">
                <a:solidFill>
                  <a:srgbClr val="538235"/>
                </a:solidFill>
                <a:latin typeface="微软雅黑"/>
                <a:cs typeface="微软雅黑"/>
              </a:rPr>
              <a:t>第</a:t>
            </a:r>
            <a:r>
              <a:rPr sz="1850" spc="20" dirty="0">
                <a:solidFill>
                  <a:srgbClr val="538235"/>
                </a:solidFill>
                <a:latin typeface="微软雅黑"/>
                <a:cs typeface="微软雅黑"/>
              </a:rPr>
              <a:t>十</a:t>
            </a:r>
            <a:r>
              <a:rPr sz="1850" spc="-10" dirty="0">
                <a:solidFill>
                  <a:srgbClr val="538235"/>
                </a:solidFill>
                <a:latin typeface="微软雅黑"/>
                <a:cs typeface="微软雅黑"/>
              </a:rPr>
              <a:t>七</a:t>
            </a:r>
            <a:r>
              <a:rPr sz="1850" spc="20" dirty="0">
                <a:solidFill>
                  <a:srgbClr val="538235"/>
                </a:solidFill>
                <a:latin typeface="微软雅黑"/>
                <a:cs typeface="微软雅黑"/>
              </a:rPr>
              <a:t>条	</a:t>
            </a:r>
            <a:r>
              <a:rPr sz="1850" spc="15" dirty="0">
                <a:solidFill>
                  <a:srgbClr val="538235"/>
                </a:solidFill>
                <a:latin typeface="微软雅黑"/>
                <a:cs typeface="微软雅黑"/>
              </a:rPr>
              <a:t>项目专职安全生</a:t>
            </a:r>
            <a:r>
              <a:rPr sz="1850" spc="-10" dirty="0">
                <a:solidFill>
                  <a:srgbClr val="538235"/>
                </a:solidFill>
                <a:latin typeface="微软雅黑"/>
                <a:cs typeface="微软雅黑"/>
              </a:rPr>
              <a:t>产</a:t>
            </a:r>
            <a:r>
              <a:rPr sz="1850" spc="15" dirty="0">
                <a:solidFill>
                  <a:srgbClr val="538235"/>
                </a:solidFill>
                <a:latin typeface="微软雅黑"/>
                <a:cs typeface="微软雅黑"/>
              </a:rPr>
              <a:t>管理</a:t>
            </a:r>
            <a:r>
              <a:rPr sz="1850" spc="-10" dirty="0">
                <a:solidFill>
                  <a:srgbClr val="538235"/>
                </a:solidFill>
                <a:latin typeface="微软雅黑"/>
                <a:cs typeface="微软雅黑"/>
              </a:rPr>
              <a:t>人</a:t>
            </a:r>
            <a:r>
              <a:rPr sz="1850" spc="15" dirty="0">
                <a:solidFill>
                  <a:srgbClr val="538235"/>
                </a:solidFill>
                <a:latin typeface="微软雅黑"/>
                <a:cs typeface="微软雅黑"/>
              </a:rPr>
              <a:t>员</a:t>
            </a:r>
            <a:r>
              <a:rPr sz="1850" spc="-10" dirty="0">
                <a:solidFill>
                  <a:srgbClr val="538235"/>
                </a:solidFill>
                <a:latin typeface="微软雅黑"/>
                <a:cs typeface="微软雅黑"/>
              </a:rPr>
              <a:t>应</a:t>
            </a:r>
            <a:r>
              <a:rPr sz="1850" spc="15" dirty="0">
                <a:solidFill>
                  <a:srgbClr val="538235"/>
                </a:solidFill>
                <a:latin typeface="微软雅黑"/>
                <a:cs typeface="微软雅黑"/>
              </a:rPr>
              <a:t>当对</a:t>
            </a:r>
            <a:r>
              <a:rPr sz="1850" spc="-10" dirty="0">
                <a:solidFill>
                  <a:srgbClr val="538235"/>
                </a:solidFill>
                <a:latin typeface="微软雅黑"/>
                <a:cs typeface="微软雅黑"/>
              </a:rPr>
              <a:t>专</a:t>
            </a:r>
            <a:r>
              <a:rPr sz="1850" spc="15" dirty="0">
                <a:solidFill>
                  <a:srgbClr val="538235"/>
                </a:solidFill>
                <a:latin typeface="微软雅黑"/>
                <a:cs typeface="微软雅黑"/>
              </a:rPr>
              <a:t>项</a:t>
            </a:r>
            <a:r>
              <a:rPr sz="1850" spc="-10" dirty="0">
                <a:solidFill>
                  <a:srgbClr val="538235"/>
                </a:solidFill>
                <a:latin typeface="微软雅黑"/>
                <a:cs typeface="微软雅黑"/>
              </a:rPr>
              <a:t>施</a:t>
            </a:r>
            <a:r>
              <a:rPr sz="1850" spc="15" dirty="0">
                <a:solidFill>
                  <a:srgbClr val="538235"/>
                </a:solidFill>
                <a:latin typeface="微软雅黑"/>
                <a:cs typeface="微软雅黑"/>
              </a:rPr>
              <a:t>工方</a:t>
            </a:r>
            <a:r>
              <a:rPr sz="1850" spc="-10" dirty="0">
                <a:solidFill>
                  <a:srgbClr val="538235"/>
                </a:solidFill>
                <a:latin typeface="微软雅黑"/>
                <a:cs typeface="微软雅黑"/>
              </a:rPr>
              <a:t>案</a:t>
            </a:r>
            <a:r>
              <a:rPr sz="1850" spc="15" dirty="0">
                <a:solidFill>
                  <a:srgbClr val="538235"/>
                </a:solidFill>
                <a:latin typeface="微软雅黑"/>
                <a:cs typeface="微软雅黑"/>
              </a:rPr>
              <a:t>实</a:t>
            </a:r>
            <a:r>
              <a:rPr sz="1850" spc="-10" dirty="0">
                <a:solidFill>
                  <a:srgbClr val="538235"/>
                </a:solidFill>
                <a:latin typeface="微软雅黑"/>
                <a:cs typeface="微软雅黑"/>
              </a:rPr>
              <a:t>施</a:t>
            </a:r>
            <a:r>
              <a:rPr sz="1850" spc="15" dirty="0">
                <a:solidFill>
                  <a:srgbClr val="538235"/>
                </a:solidFill>
                <a:latin typeface="微软雅黑"/>
                <a:cs typeface="微软雅黑"/>
              </a:rPr>
              <a:t>情况</a:t>
            </a:r>
            <a:r>
              <a:rPr sz="1850" spc="-10" dirty="0">
                <a:solidFill>
                  <a:srgbClr val="538235"/>
                </a:solidFill>
                <a:latin typeface="微软雅黑"/>
                <a:cs typeface="微软雅黑"/>
              </a:rPr>
              <a:t>进</a:t>
            </a:r>
            <a:r>
              <a:rPr sz="1850" spc="15" dirty="0">
                <a:solidFill>
                  <a:srgbClr val="538235"/>
                </a:solidFill>
                <a:latin typeface="微软雅黑"/>
                <a:cs typeface="微软雅黑"/>
              </a:rPr>
              <a:t>行现 </a:t>
            </a:r>
            <a:r>
              <a:rPr sz="1850" spc="20" dirty="0">
                <a:solidFill>
                  <a:srgbClr val="538235"/>
                </a:solidFill>
                <a:latin typeface="微软雅黑"/>
                <a:cs typeface="微软雅黑"/>
              </a:rPr>
              <a:t>场监督</a:t>
            </a:r>
            <a:r>
              <a:rPr sz="1850" spc="15" dirty="0">
                <a:solidFill>
                  <a:srgbClr val="538235"/>
                </a:solidFill>
                <a:latin typeface="微软雅黑"/>
                <a:cs typeface="微软雅黑"/>
              </a:rPr>
              <a:t>，</a:t>
            </a:r>
            <a:r>
              <a:rPr sz="1800" dirty="0">
                <a:solidFill>
                  <a:srgbClr val="FF0000"/>
                </a:solidFill>
                <a:latin typeface="微软雅黑"/>
                <a:cs typeface="微软雅黑"/>
              </a:rPr>
              <a:t>对未按照专项施工方案施工</a:t>
            </a:r>
            <a:r>
              <a:rPr sz="1800" spc="-25" dirty="0">
                <a:solidFill>
                  <a:srgbClr val="FF0000"/>
                </a:solidFill>
                <a:latin typeface="微软雅黑"/>
                <a:cs typeface="微软雅黑"/>
              </a:rPr>
              <a:t>的</a:t>
            </a:r>
            <a:r>
              <a:rPr sz="1850" spc="20" dirty="0">
                <a:solidFill>
                  <a:srgbClr val="538235"/>
                </a:solidFill>
                <a:latin typeface="微软雅黑"/>
                <a:cs typeface="微软雅黑"/>
              </a:rPr>
              <a:t>，应当要</a:t>
            </a:r>
            <a:r>
              <a:rPr sz="1850" spc="-5" dirty="0">
                <a:solidFill>
                  <a:srgbClr val="538235"/>
                </a:solidFill>
                <a:latin typeface="微软雅黑"/>
                <a:cs typeface="微软雅黑"/>
              </a:rPr>
              <a:t>求</a:t>
            </a:r>
            <a:r>
              <a:rPr sz="1850" spc="20" dirty="0">
                <a:solidFill>
                  <a:srgbClr val="538235"/>
                </a:solidFill>
                <a:latin typeface="微软雅黑"/>
                <a:cs typeface="微软雅黑"/>
              </a:rPr>
              <a:t>立即</a:t>
            </a:r>
            <a:r>
              <a:rPr sz="1850" spc="-5" dirty="0">
                <a:solidFill>
                  <a:srgbClr val="538235"/>
                </a:solidFill>
                <a:latin typeface="微软雅黑"/>
                <a:cs typeface="微软雅黑"/>
              </a:rPr>
              <a:t>整</a:t>
            </a:r>
            <a:r>
              <a:rPr sz="1850" spc="20" dirty="0">
                <a:solidFill>
                  <a:srgbClr val="538235"/>
                </a:solidFill>
                <a:latin typeface="微软雅黑"/>
                <a:cs typeface="微软雅黑"/>
              </a:rPr>
              <a:t>改</a:t>
            </a:r>
            <a:r>
              <a:rPr sz="1850" spc="-5" dirty="0">
                <a:solidFill>
                  <a:srgbClr val="538235"/>
                </a:solidFill>
                <a:latin typeface="微软雅黑"/>
                <a:cs typeface="微软雅黑"/>
              </a:rPr>
              <a:t>，</a:t>
            </a:r>
            <a:r>
              <a:rPr sz="1850" spc="20" dirty="0">
                <a:solidFill>
                  <a:srgbClr val="538235"/>
                </a:solidFill>
                <a:latin typeface="微软雅黑"/>
                <a:cs typeface="微软雅黑"/>
              </a:rPr>
              <a:t>并及</a:t>
            </a:r>
            <a:r>
              <a:rPr sz="1850" spc="-5" dirty="0">
                <a:solidFill>
                  <a:srgbClr val="538235"/>
                </a:solidFill>
                <a:latin typeface="微软雅黑"/>
                <a:cs typeface="微软雅黑"/>
              </a:rPr>
              <a:t>时</a:t>
            </a:r>
            <a:r>
              <a:rPr sz="1850" spc="20" dirty="0">
                <a:solidFill>
                  <a:srgbClr val="538235"/>
                </a:solidFill>
                <a:latin typeface="微软雅黑"/>
                <a:cs typeface="微软雅黑"/>
              </a:rPr>
              <a:t>报</a:t>
            </a:r>
            <a:r>
              <a:rPr sz="1850" spc="-5" dirty="0">
                <a:solidFill>
                  <a:srgbClr val="538235"/>
                </a:solidFill>
                <a:latin typeface="微软雅黑"/>
                <a:cs typeface="微软雅黑"/>
              </a:rPr>
              <a:t>告</a:t>
            </a:r>
            <a:r>
              <a:rPr sz="1850" spc="20" dirty="0">
                <a:solidFill>
                  <a:srgbClr val="538235"/>
                </a:solidFill>
                <a:latin typeface="微软雅黑"/>
                <a:cs typeface="微软雅黑"/>
              </a:rPr>
              <a:t>项目</a:t>
            </a:r>
            <a:r>
              <a:rPr sz="1850" spc="-5" dirty="0">
                <a:solidFill>
                  <a:srgbClr val="538235"/>
                </a:solidFill>
                <a:latin typeface="微软雅黑"/>
                <a:cs typeface="微软雅黑"/>
              </a:rPr>
              <a:t>负</a:t>
            </a:r>
            <a:r>
              <a:rPr sz="1850" spc="20" dirty="0">
                <a:solidFill>
                  <a:srgbClr val="538235"/>
                </a:solidFill>
                <a:latin typeface="微软雅黑"/>
                <a:cs typeface="微软雅黑"/>
              </a:rPr>
              <a:t>责人</a:t>
            </a:r>
            <a:r>
              <a:rPr sz="1850" spc="-5" dirty="0">
                <a:solidFill>
                  <a:srgbClr val="538235"/>
                </a:solidFill>
                <a:latin typeface="微软雅黑"/>
                <a:cs typeface="微软雅黑"/>
              </a:rPr>
              <a:t>，</a:t>
            </a:r>
            <a:r>
              <a:rPr sz="1850" spc="20" dirty="0">
                <a:solidFill>
                  <a:srgbClr val="538235"/>
                </a:solidFill>
                <a:latin typeface="微软雅黑"/>
                <a:cs typeface="微软雅黑"/>
              </a:rPr>
              <a:t>项</a:t>
            </a:r>
            <a:r>
              <a:rPr sz="1850" spc="-5" dirty="0">
                <a:solidFill>
                  <a:srgbClr val="538235"/>
                </a:solidFill>
                <a:latin typeface="微软雅黑"/>
                <a:cs typeface="微软雅黑"/>
              </a:rPr>
              <a:t>目</a:t>
            </a:r>
            <a:r>
              <a:rPr sz="1850" spc="20" dirty="0">
                <a:solidFill>
                  <a:srgbClr val="538235"/>
                </a:solidFill>
                <a:latin typeface="微软雅黑"/>
                <a:cs typeface="微软雅黑"/>
              </a:rPr>
              <a:t>负责</a:t>
            </a:r>
            <a:r>
              <a:rPr sz="1850" spc="-5" dirty="0">
                <a:solidFill>
                  <a:srgbClr val="538235"/>
                </a:solidFill>
                <a:latin typeface="微软雅黑"/>
                <a:cs typeface="微软雅黑"/>
              </a:rPr>
              <a:t>人</a:t>
            </a:r>
            <a:r>
              <a:rPr sz="1850" spc="20" dirty="0">
                <a:solidFill>
                  <a:srgbClr val="538235"/>
                </a:solidFill>
                <a:latin typeface="微软雅黑"/>
                <a:cs typeface="微软雅黑"/>
              </a:rPr>
              <a:t>应</a:t>
            </a:r>
            <a:r>
              <a:rPr sz="1850" spc="-5" dirty="0">
                <a:solidFill>
                  <a:srgbClr val="538235"/>
                </a:solidFill>
                <a:latin typeface="微软雅黑"/>
                <a:cs typeface="微软雅黑"/>
              </a:rPr>
              <a:t>当</a:t>
            </a:r>
            <a:r>
              <a:rPr sz="1850" spc="20" dirty="0">
                <a:solidFill>
                  <a:srgbClr val="538235"/>
                </a:solidFill>
                <a:latin typeface="微软雅黑"/>
                <a:cs typeface="微软雅黑"/>
              </a:rPr>
              <a:t>及 </a:t>
            </a:r>
            <a:r>
              <a:rPr sz="1850" spc="15" dirty="0">
                <a:solidFill>
                  <a:srgbClr val="538235"/>
                </a:solidFill>
                <a:latin typeface="微软雅黑"/>
                <a:cs typeface="微软雅黑"/>
              </a:rPr>
              <a:t>时组织限期整改。</a:t>
            </a:r>
            <a:endParaRPr sz="1850">
              <a:latin typeface="微软雅黑"/>
              <a:cs typeface="微软雅黑"/>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1443901"/>
            <a:ext cx="3650615" cy="3868420"/>
          </a:xfrm>
          <a:prstGeom prst="rect">
            <a:avLst/>
          </a:prstGeom>
        </p:spPr>
        <p:txBody>
          <a:bodyPr vert="horz" wrap="square" lIns="0" tIns="13335" rIns="0" bIns="0" rtlCol="0">
            <a:spAutoFit/>
          </a:bodyPr>
          <a:lstStyle/>
          <a:p>
            <a:pPr marL="469900" marR="5080" indent="-457200">
              <a:lnSpc>
                <a:spcPct val="140100"/>
              </a:lnSpc>
              <a:spcBef>
                <a:spcPts val="105"/>
              </a:spcBef>
              <a:tabLst>
                <a:tab pos="469265" algn="l"/>
              </a:tabLst>
            </a:pPr>
            <a:r>
              <a:rPr sz="2000" spc="975" dirty="0">
                <a:latin typeface="Wingdings"/>
                <a:cs typeface="Wingdings"/>
              </a:rPr>
              <a:t>⚫</a:t>
            </a:r>
            <a:r>
              <a:rPr sz="2000" spc="975" dirty="0">
                <a:latin typeface="Times New Roman"/>
                <a:cs typeface="Times New Roman"/>
              </a:rPr>
              <a:t>	</a:t>
            </a:r>
            <a:r>
              <a:rPr sz="2000" dirty="0">
                <a:latin typeface="微软雅黑"/>
                <a:cs typeface="微软雅黑"/>
              </a:rPr>
              <a:t>201</a:t>
            </a:r>
            <a:r>
              <a:rPr sz="2000" spc="-5" dirty="0">
                <a:latin typeface="微软雅黑"/>
                <a:cs typeface="微软雅黑"/>
              </a:rPr>
              <a:t>7</a:t>
            </a:r>
            <a:r>
              <a:rPr sz="2000" spc="-15" dirty="0">
                <a:latin typeface="微软雅黑"/>
                <a:cs typeface="微软雅黑"/>
              </a:rPr>
              <a:t>年</a:t>
            </a:r>
            <a:r>
              <a:rPr sz="2000" dirty="0">
                <a:latin typeface="微软雅黑"/>
                <a:cs typeface="微软雅黑"/>
              </a:rPr>
              <a:t>3</a:t>
            </a:r>
            <a:r>
              <a:rPr sz="2000" spc="-15" dirty="0">
                <a:latin typeface="微软雅黑"/>
                <a:cs typeface="微软雅黑"/>
              </a:rPr>
              <a:t>月</a:t>
            </a:r>
            <a:r>
              <a:rPr sz="2000" dirty="0">
                <a:latin typeface="微软雅黑"/>
                <a:cs typeface="微软雅黑"/>
              </a:rPr>
              <a:t>27</a:t>
            </a:r>
            <a:r>
              <a:rPr sz="2000" spc="-15" dirty="0">
                <a:latin typeface="微软雅黑"/>
                <a:cs typeface="微软雅黑"/>
              </a:rPr>
              <a:t>日</a:t>
            </a:r>
            <a:r>
              <a:rPr sz="2000" dirty="0">
                <a:latin typeface="微软雅黑"/>
                <a:cs typeface="微软雅黑"/>
              </a:rPr>
              <a:t>14</a:t>
            </a:r>
            <a:r>
              <a:rPr sz="2000" spc="-15" dirty="0">
                <a:latin typeface="微软雅黑"/>
                <a:cs typeface="微软雅黑"/>
              </a:rPr>
              <a:t>时</a:t>
            </a:r>
            <a:r>
              <a:rPr sz="2000" dirty="0">
                <a:latin typeface="微软雅黑"/>
                <a:cs typeface="微软雅黑"/>
              </a:rPr>
              <a:t>35</a:t>
            </a:r>
            <a:r>
              <a:rPr sz="2000" spc="15" dirty="0">
                <a:latin typeface="微软雅黑"/>
                <a:cs typeface="微软雅黑"/>
              </a:rPr>
              <a:t>分， </a:t>
            </a:r>
            <a:r>
              <a:rPr sz="2000" spc="-10" dirty="0">
                <a:latin typeface="微软雅黑"/>
                <a:cs typeface="微软雅黑"/>
              </a:rPr>
              <a:t>湖北省麻城市五脑山国家森 林公园仙山牡丹博览园水上 乐园综合楼工程（以下简称 事故工程）施工现场发生一 起模板支架坍塌较大事故，  造成施工人</a:t>
            </a:r>
            <a:r>
              <a:rPr sz="2000" spc="-20" dirty="0">
                <a:latin typeface="微软雅黑"/>
                <a:cs typeface="微软雅黑"/>
              </a:rPr>
              <a:t>员</a:t>
            </a:r>
            <a:r>
              <a:rPr sz="2000" dirty="0">
                <a:latin typeface="微软雅黑"/>
                <a:cs typeface="微软雅黑"/>
              </a:rPr>
              <a:t>9</a:t>
            </a:r>
            <a:r>
              <a:rPr sz="2000" spc="-10" dirty="0">
                <a:latin typeface="微软雅黑"/>
                <a:cs typeface="微软雅黑"/>
              </a:rPr>
              <a:t>人死亡</a:t>
            </a:r>
            <a:r>
              <a:rPr sz="2000" spc="-5" dirty="0">
                <a:latin typeface="微软雅黑"/>
                <a:cs typeface="微软雅黑"/>
              </a:rPr>
              <a:t>，6</a:t>
            </a:r>
            <a:r>
              <a:rPr sz="2000" spc="-10" dirty="0">
                <a:latin typeface="微软雅黑"/>
                <a:cs typeface="微软雅黑"/>
              </a:rPr>
              <a:t>人 受伤。直接经济损</a:t>
            </a:r>
            <a:r>
              <a:rPr sz="2000" spc="-30" dirty="0">
                <a:latin typeface="微软雅黑"/>
                <a:cs typeface="微软雅黑"/>
              </a:rPr>
              <a:t>失</a:t>
            </a:r>
            <a:r>
              <a:rPr sz="2000" dirty="0">
                <a:latin typeface="微软雅黑"/>
                <a:cs typeface="微软雅黑"/>
              </a:rPr>
              <a:t>900</a:t>
            </a:r>
            <a:r>
              <a:rPr sz="2000" spc="-10" dirty="0">
                <a:latin typeface="微软雅黑"/>
                <a:cs typeface="微软雅黑"/>
              </a:rPr>
              <a:t>万 元。</a:t>
            </a:r>
            <a:endParaRPr sz="2000">
              <a:latin typeface="微软雅黑"/>
              <a:cs typeface="微软雅黑"/>
            </a:endParaRPr>
          </a:p>
        </p:txBody>
      </p:sp>
      <p:sp>
        <p:nvSpPr>
          <p:cNvPr id="3" name="object 3"/>
          <p:cNvSpPr txBox="1">
            <a:spLocks noGrp="1"/>
          </p:cNvSpPr>
          <p:nvPr>
            <p:ph type="title"/>
          </p:nvPr>
        </p:nvSpPr>
        <p:spPr>
          <a:xfrm>
            <a:off x="917244" y="294589"/>
            <a:ext cx="1244600"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6600"/>
                </a:solidFill>
                <a:latin typeface="微软雅黑"/>
                <a:cs typeface="微软雅黑"/>
              </a:rPr>
              <a:t>典型案例</a:t>
            </a:r>
            <a:endParaRPr sz="2400">
              <a:latin typeface="微软雅黑"/>
              <a:cs typeface="微软雅黑"/>
            </a:endParaRPr>
          </a:p>
        </p:txBody>
      </p:sp>
      <p:sp>
        <p:nvSpPr>
          <p:cNvPr id="4" name="object 4"/>
          <p:cNvSpPr/>
          <p:nvPr/>
        </p:nvSpPr>
        <p:spPr>
          <a:xfrm>
            <a:off x="4870703" y="1267967"/>
            <a:ext cx="6958583" cy="439521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244" y="294589"/>
            <a:ext cx="1244600"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6600"/>
                </a:solidFill>
                <a:latin typeface="微软雅黑"/>
                <a:cs typeface="微软雅黑"/>
              </a:rPr>
              <a:t>典型案例</a:t>
            </a:r>
            <a:endParaRPr sz="2400">
              <a:latin typeface="微软雅黑"/>
              <a:cs typeface="微软雅黑"/>
            </a:endParaRPr>
          </a:p>
        </p:txBody>
      </p:sp>
      <p:sp>
        <p:nvSpPr>
          <p:cNvPr id="3" name="object 3"/>
          <p:cNvSpPr/>
          <p:nvPr/>
        </p:nvSpPr>
        <p:spPr>
          <a:xfrm>
            <a:off x="57911" y="1252727"/>
            <a:ext cx="5971032" cy="446836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096000" y="1252727"/>
            <a:ext cx="6001511" cy="44958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244" y="294589"/>
            <a:ext cx="1244600"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6600"/>
                </a:solidFill>
                <a:latin typeface="微软雅黑"/>
                <a:cs typeface="微软雅黑"/>
              </a:rPr>
              <a:t>典型案例</a:t>
            </a:r>
            <a:endParaRPr sz="2400">
              <a:latin typeface="微软雅黑"/>
              <a:cs typeface="微软雅黑"/>
            </a:endParaRPr>
          </a:p>
        </p:txBody>
      </p:sp>
      <p:sp>
        <p:nvSpPr>
          <p:cNvPr id="3" name="object 3"/>
          <p:cNvSpPr/>
          <p:nvPr/>
        </p:nvSpPr>
        <p:spPr>
          <a:xfrm>
            <a:off x="213359" y="1469136"/>
            <a:ext cx="6211824" cy="412394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470903" y="1469136"/>
            <a:ext cx="5507736" cy="412394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244" y="294589"/>
            <a:ext cx="1244600"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6600"/>
                </a:solidFill>
                <a:latin typeface="微软雅黑"/>
                <a:cs typeface="微软雅黑"/>
              </a:rPr>
              <a:t>典型案例</a:t>
            </a:r>
            <a:endParaRPr sz="2400">
              <a:latin typeface="微软雅黑"/>
              <a:cs typeface="微软雅黑"/>
            </a:endParaRPr>
          </a:p>
        </p:txBody>
      </p:sp>
      <p:sp>
        <p:nvSpPr>
          <p:cNvPr id="3" name="object 3"/>
          <p:cNvSpPr/>
          <p:nvPr/>
        </p:nvSpPr>
        <p:spPr>
          <a:xfrm>
            <a:off x="381000" y="1371600"/>
            <a:ext cx="5715000" cy="3810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248400" y="1371600"/>
            <a:ext cx="5715000" cy="3810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1076324"/>
            <a:ext cx="5890260" cy="453390"/>
          </a:xfrm>
          <a:prstGeom prst="rect">
            <a:avLst/>
          </a:prstGeom>
        </p:spPr>
        <p:txBody>
          <a:bodyPr vert="horz" wrap="square" lIns="0" tIns="13335" rIns="0" bIns="0" rtlCol="0">
            <a:spAutoFit/>
          </a:bodyPr>
          <a:lstStyle/>
          <a:p>
            <a:pPr marL="12700">
              <a:lnSpc>
                <a:spcPct val="100000"/>
              </a:lnSpc>
              <a:spcBef>
                <a:spcPts val="105"/>
              </a:spcBef>
            </a:pPr>
            <a:r>
              <a:rPr sz="2800" b="1" spc="-5" dirty="0">
                <a:latin typeface="微软雅黑"/>
                <a:cs typeface="微软雅黑"/>
              </a:rPr>
              <a:t>2015</a:t>
            </a:r>
            <a:r>
              <a:rPr sz="2800" b="1" spc="5" dirty="0">
                <a:latin typeface="微软雅黑"/>
                <a:cs typeface="微软雅黑"/>
              </a:rPr>
              <a:t>年建筑业较大以上事</a:t>
            </a:r>
            <a:r>
              <a:rPr sz="2800" b="1" spc="-25" dirty="0">
                <a:latin typeface="微软雅黑"/>
                <a:cs typeface="微软雅黑"/>
              </a:rPr>
              <a:t>故</a:t>
            </a:r>
            <a:r>
              <a:rPr sz="2800" b="1" spc="5" dirty="0">
                <a:latin typeface="微软雅黑"/>
                <a:cs typeface="微软雅黑"/>
              </a:rPr>
              <a:t>分类</a:t>
            </a:r>
            <a:r>
              <a:rPr sz="2800" b="1" spc="-25" dirty="0">
                <a:latin typeface="微软雅黑"/>
                <a:cs typeface="微软雅黑"/>
              </a:rPr>
              <a:t>统</a:t>
            </a:r>
            <a:r>
              <a:rPr sz="2800" b="1" spc="5" dirty="0">
                <a:latin typeface="微软雅黑"/>
                <a:cs typeface="微软雅黑"/>
              </a:rPr>
              <a:t>计</a:t>
            </a:r>
            <a:endParaRPr sz="2800">
              <a:latin typeface="微软雅黑"/>
              <a:cs typeface="微软雅黑"/>
            </a:endParaRPr>
          </a:p>
        </p:txBody>
      </p:sp>
      <p:graphicFrame>
        <p:nvGraphicFramePr>
          <p:cNvPr id="3" name="object 3"/>
          <p:cNvGraphicFramePr>
            <a:graphicFrameLocks noGrp="1"/>
          </p:cNvGraphicFramePr>
          <p:nvPr/>
        </p:nvGraphicFramePr>
        <p:xfrm>
          <a:off x="1359788" y="1949323"/>
          <a:ext cx="9475469" cy="3454904"/>
        </p:xfrm>
        <a:graphic>
          <a:graphicData uri="http://schemas.openxmlformats.org/drawingml/2006/table">
            <a:tbl>
              <a:tblPr firstRow="1" bandRow="1">
                <a:tableStyleId>{2D5ABB26-0587-4C30-8999-92F81FD0307C}</a:tableStyleId>
              </a:tblPr>
              <a:tblGrid>
                <a:gridCol w="1677670">
                  <a:extLst>
                    <a:ext uri="{9D8B030D-6E8A-4147-A177-3AD203B41FA5}">
                      <a16:colId xmlns:a16="http://schemas.microsoft.com/office/drawing/2014/main" val="20000"/>
                    </a:ext>
                  </a:extLst>
                </a:gridCol>
                <a:gridCol w="1083309">
                  <a:extLst>
                    <a:ext uri="{9D8B030D-6E8A-4147-A177-3AD203B41FA5}">
                      <a16:colId xmlns:a16="http://schemas.microsoft.com/office/drawing/2014/main" val="20001"/>
                    </a:ext>
                  </a:extLst>
                </a:gridCol>
                <a:gridCol w="1109345">
                  <a:extLst>
                    <a:ext uri="{9D8B030D-6E8A-4147-A177-3AD203B41FA5}">
                      <a16:colId xmlns:a16="http://schemas.microsoft.com/office/drawing/2014/main" val="20002"/>
                    </a:ext>
                  </a:extLst>
                </a:gridCol>
                <a:gridCol w="985520">
                  <a:extLst>
                    <a:ext uri="{9D8B030D-6E8A-4147-A177-3AD203B41FA5}">
                      <a16:colId xmlns:a16="http://schemas.microsoft.com/office/drawing/2014/main" val="20003"/>
                    </a:ext>
                  </a:extLst>
                </a:gridCol>
                <a:gridCol w="1044575">
                  <a:extLst>
                    <a:ext uri="{9D8B030D-6E8A-4147-A177-3AD203B41FA5}">
                      <a16:colId xmlns:a16="http://schemas.microsoft.com/office/drawing/2014/main" val="20004"/>
                    </a:ext>
                  </a:extLst>
                </a:gridCol>
                <a:gridCol w="1326515">
                  <a:extLst>
                    <a:ext uri="{9D8B030D-6E8A-4147-A177-3AD203B41FA5}">
                      <a16:colId xmlns:a16="http://schemas.microsoft.com/office/drawing/2014/main" val="20005"/>
                    </a:ext>
                  </a:extLst>
                </a:gridCol>
                <a:gridCol w="1207770">
                  <a:extLst>
                    <a:ext uri="{9D8B030D-6E8A-4147-A177-3AD203B41FA5}">
                      <a16:colId xmlns:a16="http://schemas.microsoft.com/office/drawing/2014/main" val="20006"/>
                    </a:ext>
                  </a:extLst>
                </a:gridCol>
                <a:gridCol w="1040765">
                  <a:extLst>
                    <a:ext uri="{9D8B030D-6E8A-4147-A177-3AD203B41FA5}">
                      <a16:colId xmlns:a16="http://schemas.microsoft.com/office/drawing/2014/main" val="20007"/>
                    </a:ext>
                  </a:extLst>
                </a:gridCol>
              </a:tblGrid>
              <a:tr h="878077">
                <a:tc>
                  <a:txBody>
                    <a:bodyPr/>
                    <a:lstStyle/>
                    <a:p>
                      <a:pPr>
                        <a:lnSpc>
                          <a:spcPct val="100000"/>
                        </a:lnSpc>
                      </a:pPr>
                      <a:endParaRPr sz="2100">
                        <a:latin typeface="Times New Roman"/>
                        <a:cs typeface="Times New Roman"/>
                      </a:endParaRPr>
                    </a:p>
                    <a:p>
                      <a:pPr marR="364490" algn="r">
                        <a:lnSpc>
                          <a:spcPct val="100000"/>
                        </a:lnSpc>
                      </a:pPr>
                      <a:r>
                        <a:rPr sz="1600" b="1" spc="-5" dirty="0">
                          <a:solidFill>
                            <a:srgbClr val="FFFFFF"/>
                          </a:solidFill>
                          <a:latin typeface="等线"/>
                          <a:cs typeface="等线"/>
                        </a:rPr>
                        <a:t>事故类型</a:t>
                      </a:r>
                      <a:endParaRPr sz="1600">
                        <a:latin typeface="等线"/>
                        <a:cs typeface="等线"/>
                      </a:endParaRPr>
                    </a:p>
                  </a:txBody>
                  <a:tcPr marL="0" marR="0" marT="0" marB="0">
                    <a:solidFill>
                      <a:srgbClr val="000000"/>
                    </a:solidFill>
                  </a:tcPr>
                </a:tc>
                <a:tc>
                  <a:txBody>
                    <a:bodyPr/>
                    <a:lstStyle/>
                    <a:p>
                      <a:pPr marL="402590" marR="263525">
                        <a:lnSpc>
                          <a:spcPct val="101400"/>
                        </a:lnSpc>
                        <a:spcBef>
                          <a:spcPts val="1405"/>
                        </a:spcBef>
                      </a:pPr>
                      <a:r>
                        <a:rPr sz="1600" b="1" dirty="0">
                          <a:solidFill>
                            <a:srgbClr val="FF0000"/>
                          </a:solidFill>
                          <a:latin typeface="等线"/>
                          <a:cs typeface="等线"/>
                        </a:rPr>
                        <a:t>起重 机械</a:t>
                      </a:r>
                      <a:endParaRPr sz="1600">
                        <a:latin typeface="等线"/>
                        <a:cs typeface="等线"/>
                      </a:endParaRPr>
                    </a:p>
                  </a:txBody>
                  <a:tcPr marL="0" marR="0" marT="178435" marB="0">
                    <a:solidFill>
                      <a:srgbClr val="000000"/>
                    </a:solidFill>
                  </a:tcPr>
                </a:tc>
                <a:tc>
                  <a:txBody>
                    <a:bodyPr/>
                    <a:lstStyle/>
                    <a:p>
                      <a:pPr marL="344170" marR="244475" indent="-100965">
                        <a:lnSpc>
                          <a:spcPct val="101400"/>
                        </a:lnSpc>
                        <a:spcBef>
                          <a:spcPts val="1405"/>
                        </a:spcBef>
                      </a:pPr>
                      <a:r>
                        <a:rPr sz="1600" b="1" dirty="0">
                          <a:solidFill>
                            <a:srgbClr val="FFFFFF"/>
                          </a:solidFill>
                          <a:latin typeface="等线"/>
                          <a:cs typeface="等线"/>
                        </a:rPr>
                        <a:t>钢结构 </a:t>
                      </a:r>
                      <a:r>
                        <a:rPr sz="1600" b="1" spc="5" dirty="0">
                          <a:solidFill>
                            <a:srgbClr val="FFFFFF"/>
                          </a:solidFill>
                          <a:latin typeface="等线"/>
                          <a:cs typeface="等线"/>
                        </a:rPr>
                        <a:t>坍塌</a:t>
                      </a:r>
                      <a:endParaRPr sz="1600">
                        <a:latin typeface="等线"/>
                        <a:cs typeface="等线"/>
                      </a:endParaRPr>
                    </a:p>
                  </a:txBody>
                  <a:tcPr marL="0" marR="0" marT="178435" marB="0">
                    <a:solidFill>
                      <a:srgbClr val="000000"/>
                    </a:solidFill>
                  </a:tcPr>
                </a:tc>
                <a:tc>
                  <a:txBody>
                    <a:bodyPr/>
                    <a:lstStyle/>
                    <a:p>
                      <a:pPr marL="252095" marR="316230">
                        <a:lnSpc>
                          <a:spcPct val="101400"/>
                        </a:lnSpc>
                        <a:spcBef>
                          <a:spcPts val="1405"/>
                        </a:spcBef>
                      </a:pPr>
                      <a:r>
                        <a:rPr sz="1600" b="1" dirty="0">
                          <a:solidFill>
                            <a:srgbClr val="FFFFFF"/>
                          </a:solidFill>
                          <a:latin typeface="等线"/>
                          <a:cs typeface="等线"/>
                        </a:rPr>
                        <a:t>气体 中毒</a:t>
                      </a:r>
                      <a:endParaRPr sz="1600">
                        <a:latin typeface="等线"/>
                        <a:cs typeface="等线"/>
                      </a:endParaRPr>
                    </a:p>
                  </a:txBody>
                  <a:tcPr marL="0" marR="0" marT="178435" marB="0">
                    <a:solidFill>
                      <a:srgbClr val="000000"/>
                    </a:solidFill>
                  </a:tcPr>
                </a:tc>
                <a:tc>
                  <a:txBody>
                    <a:bodyPr/>
                    <a:lstStyle/>
                    <a:p>
                      <a:pPr marL="323850" marR="303530">
                        <a:lnSpc>
                          <a:spcPct val="101400"/>
                        </a:lnSpc>
                        <a:spcBef>
                          <a:spcPts val="1405"/>
                        </a:spcBef>
                      </a:pPr>
                      <a:r>
                        <a:rPr sz="1600" b="1" dirty="0">
                          <a:solidFill>
                            <a:srgbClr val="FFFFFF"/>
                          </a:solidFill>
                          <a:latin typeface="等线"/>
                          <a:cs typeface="等线"/>
                        </a:rPr>
                        <a:t>吊篮 坠落</a:t>
                      </a:r>
                      <a:endParaRPr sz="1600">
                        <a:latin typeface="等线"/>
                        <a:cs typeface="等线"/>
                      </a:endParaRPr>
                    </a:p>
                  </a:txBody>
                  <a:tcPr marL="0" marR="0" marT="178435" marB="0">
                    <a:solidFill>
                      <a:srgbClr val="000000"/>
                    </a:solidFill>
                  </a:tcPr>
                </a:tc>
                <a:tc>
                  <a:txBody>
                    <a:bodyPr/>
                    <a:lstStyle/>
                    <a:p>
                      <a:pPr marL="514984" marR="189865" indent="-204470">
                        <a:lnSpc>
                          <a:spcPct val="101400"/>
                        </a:lnSpc>
                        <a:spcBef>
                          <a:spcPts val="1405"/>
                        </a:spcBef>
                      </a:pPr>
                      <a:r>
                        <a:rPr sz="1600" b="1" dirty="0">
                          <a:solidFill>
                            <a:srgbClr val="FF0000"/>
                          </a:solidFill>
                          <a:latin typeface="等线"/>
                          <a:cs typeface="等线"/>
                        </a:rPr>
                        <a:t>模板支撑 </a:t>
                      </a:r>
                      <a:r>
                        <a:rPr sz="1600" b="1" spc="5" dirty="0">
                          <a:solidFill>
                            <a:srgbClr val="FF0000"/>
                          </a:solidFill>
                          <a:latin typeface="等线"/>
                          <a:cs typeface="等线"/>
                        </a:rPr>
                        <a:t>坍塌</a:t>
                      </a:r>
                      <a:endParaRPr sz="1600">
                        <a:latin typeface="等线"/>
                        <a:cs typeface="等线"/>
                      </a:endParaRPr>
                    </a:p>
                  </a:txBody>
                  <a:tcPr marL="0" marR="0" marT="178435" marB="0">
                    <a:solidFill>
                      <a:srgbClr val="000000"/>
                    </a:solidFill>
                  </a:tcPr>
                </a:tc>
                <a:tc>
                  <a:txBody>
                    <a:bodyPr/>
                    <a:lstStyle/>
                    <a:p>
                      <a:pPr marL="401320" marR="184785" indent="-204470">
                        <a:lnSpc>
                          <a:spcPct val="101400"/>
                        </a:lnSpc>
                        <a:spcBef>
                          <a:spcPts val="1405"/>
                        </a:spcBef>
                      </a:pPr>
                      <a:r>
                        <a:rPr sz="1600" b="1" dirty="0">
                          <a:solidFill>
                            <a:srgbClr val="FF0000"/>
                          </a:solidFill>
                          <a:latin typeface="等线"/>
                          <a:cs typeface="等线"/>
                        </a:rPr>
                        <a:t>基坑边坡 </a:t>
                      </a:r>
                      <a:r>
                        <a:rPr sz="1600" b="1" spc="5" dirty="0">
                          <a:solidFill>
                            <a:srgbClr val="FF0000"/>
                          </a:solidFill>
                          <a:latin typeface="等线"/>
                          <a:cs typeface="等线"/>
                        </a:rPr>
                        <a:t>坍塌</a:t>
                      </a:r>
                      <a:endParaRPr sz="1600">
                        <a:latin typeface="等线"/>
                        <a:cs typeface="等线"/>
                      </a:endParaRPr>
                    </a:p>
                  </a:txBody>
                  <a:tcPr marL="0" marR="0" marT="178435" marB="0">
                    <a:solidFill>
                      <a:srgbClr val="000000"/>
                    </a:solidFill>
                  </a:tcPr>
                </a:tc>
                <a:tc>
                  <a:txBody>
                    <a:bodyPr/>
                    <a:lstStyle/>
                    <a:p>
                      <a:pPr marL="292735" marR="227329" indent="-100965">
                        <a:lnSpc>
                          <a:spcPct val="101400"/>
                        </a:lnSpc>
                        <a:spcBef>
                          <a:spcPts val="1405"/>
                        </a:spcBef>
                      </a:pPr>
                      <a:r>
                        <a:rPr sz="1600" b="1" dirty="0">
                          <a:solidFill>
                            <a:srgbClr val="FFFFFF"/>
                          </a:solidFill>
                          <a:latin typeface="等线"/>
                          <a:cs typeface="等线"/>
                        </a:rPr>
                        <a:t>脚手架 </a:t>
                      </a:r>
                      <a:r>
                        <a:rPr sz="1600" b="1" spc="5" dirty="0">
                          <a:solidFill>
                            <a:srgbClr val="FFFFFF"/>
                          </a:solidFill>
                          <a:latin typeface="等线"/>
                          <a:cs typeface="等线"/>
                        </a:rPr>
                        <a:t>坍塌</a:t>
                      </a:r>
                      <a:endParaRPr sz="1600">
                        <a:latin typeface="等线"/>
                        <a:cs typeface="等线"/>
                      </a:endParaRPr>
                    </a:p>
                  </a:txBody>
                  <a:tcPr marL="0" marR="0" marT="178435" marB="0">
                    <a:solidFill>
                      <a:srgbClr val="000000"/>
                    </a:solidFill>
                  </a:tcPr>
                </a:tc>
                <a:extLst>
                  <a:ext uri="{0D108BD9-81ED-4DB2-BD59-A6C34878D82A}">
                    <a16:rowId xmlns:a16="http://schemas.microsoft.com/office/drawing/2014/main" val="10000"/>
                  </a:ext>
                </a:extLst>
              </a:tr>
              <a:tr h="621791">
                <a:tc>
                  <a:txBody>
                    <a:bodyPr/>
                    <a:lstStyle/>
                    <a:p>
                      <a:pPr marR="364490" algn="r">
                        <a:lnSpc>
                          <a:spcPct val="100000"/>
                        </a:lnSpc>
                        <a:spcBef>
                          <a:spcPts val="1360"/>
                        </a:spcBef>
                      </a:pPr>
                      <a:r>
                        <a:rPr sz="1600" dirty="0">
                          <a:latin typeface="等线"/>
                          <a:cs typeface="等线"/>
                        </a:rPr>
                        <a:t>事故起数</a:t>
                      </a:r>
                      <a:endParaRPr sz="1600">
                        <a:latin typeface="等线"/>
                        <a:cs typeface="等线"/>
                      </a:endParaRPr>
                    </a:p>
                  </a:txBody>
                  <a:tcPr marL="0" marR="0" marT="172720" marB="0">
                    <a:solidFill>
                      <a:srgbClr val="E7E7E7"/>
                    </a:solidFill>
                  </a:tcPr>
                </a:tc>
                <a:tc>
                  <a:txBody>
                    <a:bodyPr/>
                    <a:lstStyle/>
                    <a:p>
                      <a:pPr marL="131445" algn="ctr">
                        <a:lnSpc>
                          <a:spcPct val="100000"/>
                        </a:lnSpc>
                        <a:spcBef>
                          <a:spcPts val="1360"/>
                        </a:spcBef>
                      </a:pPr>
                      <a:r>
                        <a:rPr sz="1600" dirty="0">
                          <a:latin typeface="Calibri"/>
                          <a:cs typeface="Calibri"/>
                        </a:rPr>
                        <a:t>4</a:t>
                      </a:r>
                      <a:endParaRPr sz="1600">
                        <a:latin typeface="Calibri"/>
                        <a:cs typeface="Calibri"/>
                      </a:endParaRPr>
                    </a:p>
                  </a:txBody>
                  <a:tcPr marL="0" marR="0" marT="172720" marB="0">
                    <a:solidFill>
                      <a:srgbClr val="E7E7E7"/>
                    </a:solidFill>
                  </a:tcPr>
                </a:tc>
                <a:tc>
                  <a:txBody>
                    <a:bodyPr/>
                    <a:lstStyle/>
                    <a:p>
                      <a:pPr marR="3175" algn="ctr">
                        <a:lnSpc>
                          <a:spcPct val="100000"/>
                        </a:lnSpc>
                        <a:spcBef>
                          <a:spcPts val="1360"/>
                        </a:spcBef>
                      </a:pPr>
                      <a:r>
                        <a:rPr sz="1600" dirty="0">
                          <a:latin typeface="Calibri"/>
                          <a:cs typeface="Calibri"/>
                        </a:rPr>
                        <a:t>1</a:t>
                      </a:r>
                      <a:endParaRPr sz="1600">
                        <a:latin typeface="Calibri"/>
                        <a:cs typeface="Calibri"/>
                      </a:endParaRPr>
                    </a:p>
                  </a:txBody>
                  <a:tcPr marL="0" marR="0" marT="172720" marB="0">
                    <a:solidFill>
                      <a:srgbClr val="E7E7E7"/>
                    </a:solidFill>
                  </a:tcPr>
                </a:tc>
                <a:tc>
                  <a:txBody>
                    <a:bodyPr/>
                    <a:lstStyle/>
                    <a:p>
                      <a:pPr marR="64135" algn="ctr">
                        <a:lnSpc>
                          <a:spcPct val="100000"/>
                        </a:lnSpc>
                        <a:spcBef>
                          <a:spcPts val="1360"/>
                        </a:spcBef>
                      </a:pPr>
                      <a:r>
                        <a:rPr sz="1600" dirty="0">
                          <a:latin typeface="Calibri"/>
                          <a:cs typeface="Calibri"/>
                        </a:rPr>
                        <a:t>1</a:t>
                      </a:r>
                      <a:endParaRPr sz="1600">
                        <a:latin typeface="Calibri"/>
                        <a:cs typeface="Calibri"/>
                      </a:endParaRPr>
                    </a:p>
                  </a:txBody>
                  <a:tcPr marL="0" marR="0" marT="172720" marB="0">
                    <a:solidFill>
                      <a:srgbClr val="E7E7E7"/>
                    </a:solidFill>
                  </a:tcPr>
                </a:tc>
                <a:tc>
                  <a:txBody>
                    <a:bodyPr/>
                    <a:lstStyle/>
                    <a:p>
                      <a:pPr marL="12700" algn="ctr">
                        <a:lnSpc>
                          <a:spcPct val="100000"/>
                        </a:lnSpc>
                        <a:spcBef>
                          <a:spcPts val="1360"/>
                        </a:spcBef>
                      </a:pPr>
                      <a:r>
                        <a:rPr sz="1600" dirty="0">
                          <a:latin typeface="Calibri"/>
                          <a:cs typeface="Calibri"/>
                        </a:rPr>
                        <a:t>1</a:t>
                      </a:r>
                      <a:endParaRPr sz="1600">
                        <a:latin typeface="Calibri"/>
                        <a:cs typeface="Calibri"/>
                      </a:endParaRPr>
                    </a:p>
                  </a:txBody>
                  <a:tcPr marL="0" marR="0" marT="172720" marB="0">
                    <a:solidFill>
                      <a:srgbClr val="E7E7E7"/>
                    </a:solidFill>
                  </a:tcPr>
                </a:tc>
                <a:tc>
                  <a:txBody>
                    <a:bodyPr/>
                    <a:lstStyle/>
                    <a:p>
                      <a:pPr marL="113030" algn="ctr">
                        <a:lnSpc>
                          <a:spcPct val="100000"/>
                        </a:lnSpc>
                        <a:spcBef>
                          <a:spcPts val="1360"/>
                        </a:spcBef>
                      </a:pPr>
                      <a:r>
                        <a:rPr sz="1600" dirty="0">
                          <a:latin typeface="Calibri"/>
                          <a:cs typeface="Calibri"/>
                        </a:rPr>
                        <a:t>6</a:t>
                      </a:r>
                      <a:endParaRPr sz="1600">
                        <a:latin typeface="Calibri"/>
                        <a:cs typeface="Calibri"/>
                      </a:endParaRPr>
                    </a:p>
                  </a:txBody>
                  <a:tcPr marL="0" marR="0" marT="172720" marB="0">
                    <a:solidFill>
                      <a:srgbClr val="E7E7E7"/>
                    </a:solidFill>
                  </a:tcPr>
                </a:tc>
                <a:tc>
                  <a:txBody>
                    <a:bodyPr/>
                    <a:lstStyle/>
                    <a:p>
                      <a:pPr marL="5080" algn="ctr">
                        <a:lnSpc>
                          <a:spcPct val="100000"/>
                        </a:lnSpc>
                        <a:spcBef>
                          <a:spcPts val="1360"/>
                        </a:spcBef>
                      </a:pPr>
                      <a:r>
                        <a:rPr sz="1600" dirty="0">
                          <a:latin typeface="Calibri"/>
                          <a:cs typeface="Calibri"/>
                        </a:rPr>
                        <a:t>8</a:t>
                      </a:r>
                      <a:endParaRPr sz="1600">
                        <a:latin typeface="Calibri"/>
                        <a:cs typeface="Calibri"/>
                      </a:endParaRPr>
                    </a:p>
                  </a:txBody>
                  <a:tcPr marL="0" marR="0" marT="172720" marB="0">
                    <a:solidFill>
                      <a:srgbClr val="E7E7E7"/>
                    </a:solidFill>
                  </a:tcPr>
                </a:tc>
                <a:tc>
                  <a:txBody>
                    <a:bodyPr/>
                    <a:lstStyle/>
                    <a:p>
                      <a:pPr marR="37465" algn="ctr">
                        <a:lnSpc>
                          <a:spcPct val="100000"/>
                        </a:lnSpc>
                        <a:spcBef>
                          <a:spcPts val="1360"/>
                        </a:spcBef>
                      </a:pPr>
                      <a:r>
                        <a:rPr sz="1600" dirty="0">
                          <a:latin typeface="Calibri"/>
                          <a:cs typeface="Calibri"/>
                        </a:rPr>
                        <a:t>1</a:t>
                      </a:r>
                      <a:endParaRPr sz="1600">
                        <a:latin typeface="Calibri"/>
                        <a:cs typeface="Calibri"/>
                      </a:endParaRPr>
                    </a:p>
                  </a:txBody>
                  <a:tcPr marL="0" marR="0" marT="172720" marB="0">
                    <a:solidFill>
                      <a:srgbClr val="E7E7E7"/>
                    </a:solidFill>
                  </a:tcPr>
                </a:tc>
                <a:extLst>
                  <a:ext uri="{0D108BD9-81ED-4DB2-BD59-A6C34878D82A}">
                    <a16:rowId xmlns:a16="http://schemas.microsoft.com/office/drawing/2014/main" val="10001"/>
                  </a:ext>
                </a:extLst>
              </a:tr>
              <a:tr h="673277">
                <a:tc>
                  <a:txBody>
                    <a:bodyPr/>
                    <a:lstStyle/>
                    <a:p>
                      <a:pPr>
                        <a:lnSpc>
                          <a:spcPct val="100000"/>
                        </a:lnSpc>
                        <a:spcBef>
                          <a:spcPts val="5"/>
                        </a:spcBef>
                      </a:pPr>
                      <a:endParaRPr sz="1400">
                        <a:latin typeface="Times New Roman"/>
                        <a:cs typeface="Times New Roman"/>
                      </a:endParaRPr>
                    </a:p>
                    <a:p>
                      <a:pPr marR="364490" algn="r">
                        <a:lnSpc>
                          <a:spcPct val="100000"/>
                        </a:lnSpc>
                      </a:pPr>
                      <a:r>
                        <a:rPr sz="1600" dirty="0">
                          <a:latin typeface="等线"/>
                          <a:cs typeface="等线"/>
                        </a:rPr>
                        <a:t>起数占比</a:t>
                      </a:r>
                      <a:endParaRPr sz="1600">
                        <a:latin typeface="等线"/>
                        <a:cs typeface="等线"/>
                      </a:endParaRPr>
                    </a:p>
                  </a:txBody>
                  <a:tcPr marL="0" marR="0" marT="635" marB="0"/>
                </a:tc>
                <a:tc>
                  <a:txBody>
                    <a:bodyPr/>
                    <a:lstStyle/>
                    <a:p>
                      <a:pPr>
                        <a:lnSpc>
                          <a:spcPct val="100000"/>
                        </a:lnSpc>
                        <a:spcBef>
                          <a:spcPts val="5"/>
                        </a:spcBef>
                      </a:pPr>
                      <a:endParaRPr sz="1400">
                        <a:latin typeface="Times New Roman"/>
                        <a:cs typeface="Times New Roman"/>
                      </a:endParaRPr>
                    </a:p>
                    <a:p>
                      <a:pPr marL="128270" algn="ctr">
                        <a:lnSpc>
                          <a:spcPct val="100000"/>
                        </a:lnSpc>
                      </a:pPr>
                      <a:r>
                        <a:rPr sz="1600" dirty="0">
                          <a:latin typeface="Calibri"/>
                          <a:cs typeface="Calibri"/>
                        </a:rPr>
                        <a:t>18.18</a:t>
                      </a:r>
                      <a:endParaRPr sz="1600">
                        <a:latin typeface="Calibri"/>
                        <a:cs typeface="Calibri"/>
                      </a:endParaRPr>
                    </a:p>
                  </a:txBody>
                  <a:tcPr marL="0" marR="0" marT="635" marB="0"/>
                </a:tc>
                <a:tc>
                  <a:txBody>
                    <a:bodyPr/>
                    <a:lstStyle/>
                    <a:p>
                      <a:pPr>
                        <a:lnSpc>
                          <a:spcPct val="100000"/>
                        </a:lnSpc>
                        <a:spcBef>
                          <a:spcPts val="5"/>
                        </a:spcBef>
                      </a:pPr>
                      <a:endParaRPr sz="1400">
                        <a:latin typeface="Times New Roman"/>
                        <a:cs typeface="Times New Roman"/>
                      </a:endParaRPr>
                    </a:p>
                    <a:p>
                      <a:pPr marR="635" algn="ctr">
                        <a:lnSpc>
                          <a:spcPct val="100000"/>
                        </a:lnSpc>
                      </a:pPr>
                      <a:r>
                        <a:rPr sz="1600" dirty="0">
                          <a:latin typeface="Calibri"/>
                          <a:cs typeface="Calibri"/>
                        </a:rPr>
                        <a:t>4.55</a:t>
                      </a:r>
                      <a:endParaRPr sz="1600">
                        <a:latin typeface="Calibri"/>
                        <a:cs typeface="Calibri"/>
                      </a:endParaRPr>
                    </a:p>
                  </a:txBody>
                  <a:tcPr marL="0" marR="0" marT="635" marB="0"/>
                </a:tc>
                <a:tc>
                  <a:txBody>
                    <a:bodyPr/>
                    <a:lstStyle/>
                    <a:p>
                      <a:pPr>
                        <a:lnSpc>
                          <a:spcPct val="100000"/>
                        </a:lnSpc>
                        <a:spcBef>
                          <a:spcPts val="5"/>
                        </a:spcBef>
                      </a:pPr>
                      <a:endParaRPr sz="1400">
                        <a:latin typeface="Times New Roman"/>
                        <a:cs typeface="Times New Roman"/>
                      </a:endParaRPr>
                    </a:p>
                    <a:p>
                      <a:pPr marR="67945" algn="ctr">
                        <a:lnSpc>
                          <a:spcPct val="100000"/>
                        </a:lnSpc>
                      </a:pPr>
                      <a:r>
                        <a:rPr sz="1600" dirty="0">
                          <a:latin typeface="Calibri"/>
                          <a:cs typeface="Calibri"/>
                        </a:rPr>
                        <a:t>4.55</a:t>
                      </a:r>
                      <a:endParaRPr sz="1600">
                        <a:latin typeface="Calibri"/>
                        <a:cs typeface="Calibri"/>
                      </a:endParaRPr>
                    </a:p>
                  </a:txBody>
                  <a:tcPr marL="0" marR="0" marT="635" marB="0"/>
                </a:tc>
                <a:tc>
                  <a:txBody>
                    <a:bodyPr/>
                    <a:lstStyle/>
                    <a:p>
                      <a:pPr>
                        <a:lnSpc>
                          <a:spcPct val="100000"/>
                        </a:lnSpc>
                        <a:spcBef>
                          <a:spcPts val="5"/>
                        </a:spcBef>
                      </a:pPr>
                      <a:endParaRPr sz="1400">
                        <a:latin typeface="Times New Roman"/>
                        <a:cs typeface="Times New Roman"/>
                      </a:endParaRPr>
                    </a:p>
                    <a:p>
                      <a:pPr marL="8890" algn="ctr">
                        <a:lnSpc>
                          <a:spcPct val="100000"/>
                        </a:lnSpc>
                      </a:pPr>
                      <a:r>
                        <a:rPr sz="1600" dirty="0">
                          <a:latin typeface="Calibri"/>
                          <a:cs typeface="Calibri"/>
                        </a:rPr>
                        <a:t>4.55</a:t>
                      </a:r>
                      <a:endParaRPr sz="1600">
                        <a:latin typeface="Calibri"/>
                        <a:cs typeface="Calibri"/>
                      </a:endParaRPr>
                    </a:p>
                  </a:txBody>
                  <a:tcPr marL="0" marR="0" marT="635" marB="0"/>
                </a:tc>
                <a:tc>
                  <a:txBody>
                    <a:bodyPr/>
                    <a:lstStyle/>
                    <a:p>
                      <a:pPr>
                        <a:lnSpc>
                          <a:spcPct val="100000"/>
                        </a:lnSpc>
                        <a:spcBef>
                          <a:spcPts val="5"/>
                        </a:spcBef>
                      </a:pPr>
                      <a:endParaRPr sz="1400">
                        <a:latin typeface="Times New Roman"/>
                        <a:cs typeface="Times New Roman"/>
                      </a:endParaRPr>
                    </a:p>
                    <a:p>
                      <a:pPr marL="116205" algn="ctr">
                        <a:lnSpc>
                          <a:spcPct val="100000"/>
                        </a:lnSpc>
                      </a:pPr>
                      <a:r>
                        <a:rPr sz="1600" dirty="0">
                          <a:latin typeface="Calibri"/>
                          <a:cs typeface="Calibri"/>
                        </a:rPr>
                        <a:t>27.27</a:t>
                      </a:r>
                      <a:endParaRPr sz="1600">
                        <a:latin typeface="Calibri"/>
                        <a:cs typeface="Calibri"/>
                      </a:endParaRPr>
                    </a:p>
                  </a:txBody>
                  <a:tcPr marL="0" marR="0" marT="635" marB="0"/>
                </a:tc>
                <a:tc>
                  <a:txBody>
                    <a:bodyPr/>
                    <a:lstStyle/>
                    <a:p>
                      <a:pPr>
                        <a:lnSpc>
                          <a:spcPct val="100000"/>
                        </a:lnSpc>
                        <a:spcBef>
                          <a:spcPts val="5"/>
                        </a:spcBef>
                      </a:pPr>
                      <a:endParaRPr sz="1400">
                        <a:latin typeface="Times New Roman"/>
                        <a:cs typeface="Times New Roman"/>
                      </a:endParaRPr>
                    </a:p>
                    <a:p>
                      <a:pPr marL="1270" algn="ctr">
                        <a:lnSpc>
                          <a:spcPct val="100000"/>
                        </a:lnSpc>
                      </a:pPr>
                      <a:r>
                        <a:rPr sz="1600" dirty="0">
                          <a:latin typeface="Calibri"/>
                          <a:cs typeface="Calibri"/>
                        </a:rPr>
                        <a:t>36.36</a:t>
                      </a:r>
                      <a:endParaRPr sz="1600">
                        <a:latin typeface="Calibri"/>
                        <a:cs typeface="Calibri"/>
                      </a:endParaRPr>
                    </a:p>
                  </a:txBody>
                  <a:tcPr marL="0" marR="0" marT="635" marB="0"/>
                </a:tc>
                <a:tc>
                  <a:txBody>
                    <a:bodyPr/>
                    <a:lstStyle/>
                    <a:p>
                      <a:pPr>
                        <a:lnSpc>
                          <a:spcPct val="100000"/>
                        </a:lnSpc>
                        <a:spcBef>
                          <a:spcPts val="5"/>
                        </a:spcBef>
                      </a:pPr>
                      <a:endParaRPr sz="1400">
                        <a:latin typeface="Times New Roman"/>
                        <a:cs typeface="Times New Roman"/>
                      </a:endParaRPr>
                    </a:p>
                    <a:p>
                      <a:pPr marR="34925" algn="ctr">
                        <a:lnSpc>
                          <a:spcPct val="100000"/>
                        </a:lnSpc>
                      </a:pPr>
                      <a:r>
                        <a:rPr sz="1600" dirty="0">
                          <a:latin typeface="Calibri"/>
                          <a:cs typeface="Calibri"/>
                        </a:rPr>
                        <a:t>4.55</a:t>
                      </a:r>
                      <a:endParaRPr sz="1600">
                        <a:latin typeface="Calibri"/>
                        <a:cs typeface="Calibri"/>
                      </a:endParaRPr>
                    </a:p>
                  </a:txBody>
                  <a:tcPr marL="0" marR="0" marT="635" marB="0"/>
                </a:tc>
                <a:extLst>
                  <a:ext uri="{0D108BD9-81ED-4DB2-BD59-A6C34878D82A}">
                    <a16:rowId xmlns:a16="http://schemas.microsoft.com/office/drawing/2014/main" val="10002"/>
                  </a:ext>
                </a:extLst>
              </a:tr>
              <a:tr h="647395">
                <a:tc>
                  <a:txBody>
                    <a:bodyPr/>
                    <a:lstStyle/>
                    <a:p>
                      <a:pPr marR="364490" algn="r">
                        <a:lnSpc>
                          <a:spcPct val="100000"/>
                        </a:lnSpc>
                        <a:spcBef>
                          <a:spcPts val="1515"/>
                        </a:spcBef>
                      </a:pPr>
                      <a:r>
                        <a:rPr sz="1600" dirty="0">
                          <a:latin typeface="等线"/>
                          <a:cs typeface="等线"/>
                        </a:rPr>
                        <a:t>死亡人数</a:t>
                      </a:r>
                      <a:endParaRPr sz="1600">
                        <a:latin typeface="等线"/>
                        <a:cs typeface="等线"/>
                      </a:endParaRPr>
                    </a:p>
                  </a:txBody>
                  <a:tcPr marL="0" marR="0" marT="192405" marB="0">
                    <a:solidFill>
                      <a:srgbClr val="E7E7E7"/>
                    </a:solidFill>
                  </a:tcPr>
                </a:tc>
                <a:tc>
                  <a:txBody>
                    <a:bodyPr/>
                    <a:lstStyle/>
                    <a:p>
                      <a:pPr>
                        <a:lnSpc>
                          <a:spcPct val="100000"/>
                        </a:lnSpc>
                        <a:spcBef>
                          <a:spcPts val="20"/>
                        </a:spcBef>
                      </a:pPr>
                      <a:endParaRPr sz="1300">
                        <a:latin typeface="Times New Roman"/>
                        <a:cs typeface="Times New Roman"/>
                      </a:endParaRPr>
                    </a:p>
                    <a:p>
                      <a:pPr marL="131445" algn="ctr">
                        <a:lnSpc>
                          <a:spcPct val="100000"/>
                        </a:lnSpc>
                      </a:pPr>
                      <a:r>
                        <a:rPr sz="1600" dirty="0">
                          <a:latin typeface="Calibri"/>
                          <a:cs typeface="Calibri"/>
                        </a:rPr>
                        <a:t>15</a:t>
                      </a:r>
                      <a:endParaRPr sz="1600">
                        <a:latin typeface="Calibri"/>
                        <a:cs typeface="Calibri"/>
                      </a:endParaRPr>
                    </a:p>
                  </a:txBody>
                  <a:tcPr marL="0" marR="0" marT="2540" marB="0">
                    <a:solidFill>
                      <a:srgbClr val="E7E7E7"/>
                    </a:solidFill>
                  </a:tcPr>
                </a:tc>
                <a:tc>
                  <a:txBody>
                    <a:bodyPr/>
                    <a:lstStyle/>
                    <a:p>
                      <a:pPr>
                        <a:lnSpc>
                          <a:spcPct val="100000"/>
                        </a:lnSpc>
                        <a:spcBef>
                          <a:spcPts val="20"/>
                        </a:spcBef>
                      </a:pPr>
                      <a:endParaRPr sz="1300">
                        <a:latin typeface="Times New Roman"/>
                        <a:cs typeface="Times New Roman"/>
                      </a:endParaRPr>
                    </a:p>
                    <a:p>
                      <a:pPr marR="3175" algn="ctr">
                        <a:lnSpc>
                          <a:spcPct val="100000"/>
                        </a:lnSpc>
                      </a:pPr>
                      <a:r>
                        <a:rPr sz="1600" dirty="0">
                          <a:latin typeface="Calibri"/>
                          <a:cs typeface="Calibri"/>
                        </a:rPr>
                        <a:t>4</a:t>
                      </a:r>
                      <a:endParaRPr sz="1600">
                        <a:latin typeface="Calibri"/>
                        <a:cs typeface="Calibri"/>
                      </a:endParaRPr>
                    </a:p>
                  </a:txBody>
                  <a:tcPr marL="0" marR="0" marT="2540" marB="0">
                    <a:solidFill>
                      <a:srgbClr val="E7E7E7"/>
                    </a:solidFill>
                  </a:tcPr>
                </a:tc>
                <a:tc>
                  <a:txBody>
                    <a:bodyPr/>
                    <a:lstStyle/>
                    <a:p>
                      <a:pPr>
                        <a:lnSpc>
                          <a:spcPct val="100000"/>
                        </a:lnSpc>
                        <a:spcBef>
                          <a:spcPts val="20"/>
                        </a:spcBef>
                      </a:pPr>
                      <a:endParaRPr sz="1300">
                        <a:latin typeface="Times New Roman"/>
                        <a:cs typeface="Times New Roman"/>
                      </a:endParaRPr>
                    </a:p>
                    <a:p>
                      <a:pPr marR="64135" algn="ctr">
                        <a:lnSpc>
                          <a:spcPct val="100000"/>
                        </a:lnSpc>
                      </a:pPr>
                      <a:r>
                        <a:rPr sz="1600" dirty="0">
                          <a:latin typeface="Calibri"/>
                          <a:cs typeface="Calibri"/>
                        </a:rPr>
                        <a:t>3</a:t>
                      </a:r>
                      <a:endParaRPr sz="1600">
                        <a:latin typeface="Calibri"/>
                        <a:cs typeface="Calibri"/>
                      </a:endParaRPr>
                    </a:p>
                  </a:txBody>
                  <a:tcPr marL="0" marR="0" marT="2540" marB="0">
                    <a:solidFill>
                      <a:srgbClr val="E7E7E7"/>
                    </a:solidFill>
                  </a:tcPr>
                </a:tc>
                <a:tc>
                  <a:txBody>
                    <a:bodyPr/>
                    <a:lstStyle/>
                    <a:p>
                      <a:pPr>
                        <a:lnSpc>
                          <a:spcPct val="100000"/>
                        </a:lnSpc>
                        <a:spcBef>
                          <a:spcPts val="20"/>
                        </a:spcBef>
                      </a:pPr>
                      <a:endParaRPr sz="1300">
                        <a:latin typeface="Times New Roman"/>
                        <a:cs typeface="Times New Roman"/>
                      </a:endParaRPr>
                    </a:p>
                    <a:p>
                      <a:pPr marL="12700" algn="ctr">
                        <a:lnSpc>
                          <a:spcPct val="100000"/>
                        </a:lnSpc>
                      </a:pPr>
                      <a:r>
                        <a:rPr sz="1600" dirty="0">
                          <a:latin typeface="Calibri"/>
                          <a:cs typeface="Calibri"/>
                        </a:rPr>
                        <a:t>3</a:t>
                      </a:r>
                      <a:endParaRPr sz="1600">
                        <a:latin typeface="Calibri"/>
                        <a:cs typeface="Calibri"/>
                      </a:endParaRPr>
                    </a:p>
                  </a:txBody>
                  <a:tcPr marL="0" marR="0" marT="2540" marB="0">
                    <a:solidFill>
                      <a:srgbClr val="E7E7E7"/>
                    </a:solidFill>
                  </a:tcPr>
                </a:tc>
                <a:tc>
                  <a:txBody>
                    <a:bodyPr/>
                    <a:lstStyle/>
                    <a:p>
                      <a:pPr>
                        <a:lnSpc>
                          <a:spcPct val="100000"/>
                        </a:lnSpc>
                        <a:spcBef>
                          <a:spcPts val="20"/>
                        </a:spcBef>
                      </a:pPr>
                      <a:endParaRPr sz="1300">
                        <a:latin typeface="Times New Roman"/>
                        <a:cs typeface="Times New Roman"/>
                      </a:endParaRPr>
                    </a:p>
                    <a:p>
                      <a:pPr marL="113030" algn="ctr">
                        <a:lnSpc>
                          <a:spcPct val="100000"/>
                        </a:lnSpc>
                      </a:pPr>
                      <a:r>
                        <a:rPr sz="1600" dirty="0">
                          <a:latin typeface="Calibri"/>
                          <a:cs typeface="Calibri"/>
                        </a:rPr>
                        <a:t>32</a:t>
                      </a:r>
                      <a:endParaRPr sz="1600">
                        <a:latin typeface="Calibri"/>
                        <a:cs typeface="Calibri"/>
                      </a:endParaRPr>
                    </a:p>
                  </a:txBody>
                  <a:tcPr marL="0" marR="0" marT="2540" marB="0">
                    <a:solidFill>
                      <a:srgbClr val="E7E7E7"/>
                    </a:solidFill>
                  </a:tcPr>
                </a:tc>
                <a:tc>
                  <a:txBody>
                    <a:bodyPr/>
                    <a:lstStyle/>
                    <a:p>
                      <a:pPr>
                        <a:lnSpc>
                          <a:spcPct val="100000"/>
                        </a:lnSpc>
                        <a:spcBef>
                          <a:spcPts val="20"/>
                        </a:spcBef>
                      </a:pPr>
                      <a:endParaRPr sz="1300">
                        <a:latin typeface="Times New Roman"/>
                        <a:cs typeface="Times New Roman"/>
                      </a:endParaRPr>
                    </a:p>
                    <a:p>
                      <a:pPr marL="5080" algn="ctr">
                        <a:lnSpc>
                          <a:spcPct val="100000"/>
                        </a:lnSpc>
                      </a:pPr>
                      <a:r>
                        <a:rPr sz="1600" dirty="0">
                          <a:latin typeface="Calibri"/>
                          <a:cs typeface="Calibri"/>
                        </a:rPr>
                        <a:t>25</a:t>
                      </a:r>
                      <a:endParaRPr sz="1600">
                        <a:latin typeface="Calibri"/>
                        <a:cs typeface="Calibri"/>
                      </a:endParaRPr>
                    </a:p>
                  </a:txBody>
                  <a:tcPr marL="0" marR="0" marT="2540" marB="0">
                    <a:solidFill>
                      <a:srgbClr val="E7E7E7"/>
                    </a:solidFill>
                  </a:tcPr>
                </a:tc>
                <a:tc>
                  <a:txBody>
                    <a:bodyPr/>
                    <a:lstStyle/>
                    <a:p>
                      <a:pPr>
                        <a:lnSpc>
                          <a:spcPct val="100000"/>
                        </a:lnSpc>
                        <a:spcBef>
                          <a:spcPts val="20"/>
                        </a:spcBef>
                      </a:pPr>
                      <a:endParaRPr sz="1300">
                        <a:latin typeface="Times New Roman"/>
                        <a:cs typeface="Times New Roman"/>
                      </a:endParaRPr>
                    </a:p>
                    <a:p>
                      <a:pPr marR="37465" algn="ctr">
                        <a:lnSpc>
                          <a:spcPct val="100000"/>
                        </a:lnSpc>
                      </a:pPr>
                      <a:r>
                        <a:rPr sz="1600" dirty="0">
                          <a:latin typeface="Calibri"/>
                          <a:cs typeface="Calibri"/>
                        </a:rPr>
                        <a:t>3</a:t>
                      </a:r>
                      <a:endParaRPr sz="1600">
                        <a:latin typeface="Calibri"/>
                        <a:cs typeface="Calibri"/>
                      </a:endParaRPr>
                    </a:p>
                  </a:txBody>
                  <a:tcPr marL="0" marR="0" marT="2540" marB="0">
                    <a:solidFill>
                      <a:srgbClr val="E7E7E7"/>
                    </a:solidFill>
                  </a:tcPr>
                </a:tc>
                <a:extLst>
                  <a:ext uri="{0D108BD9-81ED-4DB2-BD59-A6C34878D82A}">
                    <a16:rowId xmlns:a16="http://schemas.microsoft.com/office/drawing/2014/main" val="10003"/>
                  </a:ext>
                </a:extLst>
              </a:tr>
              <a:tr h="634364">
                <a:tc>
                  <a:txBody>
                    <a:bodyPr/>
                    <a:lstStyle/>
                    <a:p>
                      <a:pPr marR="364490" algn="r">
                        <a:lnSpc>
                          <a:spcPct val="100000"/>
                        </a:lnSpc>
                        <a:spcBef>
                          <a:spcPts val="1465"/>
                        </a:spcBef>
                      </a:pPr>
                      <a:r>
                        <a:rPr sz="1600" spc="-5" dirty="0">
                          <a:latin typeface="等线"/>
                          <a:cs typeface="等线"/>
                        </a:rPr>
                        <a:t>人数占比</a:t>
                      </a:r>
                      <a:endParaRPr sz="1600">
                        <a:latin typeface="等线"/>
                        <a:cs typeface="等线"/>
                      </a:endParaRPr>
                    </a:p>
                  </a:txBody>
                  <a:tcPr marL="0" marR="0" marT="186055" marB="0">
                    <a:lnB w="28575">
                      <a:solidFill>
                        <a:srgbClr val="000000"/>
                      </a:solidFill>
                      <a:prstDash val="solid"/>
                    </a:lnB>
                  </a:tcPr>
                </a:tc>
                <a:tc>
                  <a:txBody>
                    <a:bodyPr/>
                    <a:lstStyle/>
                    <a:p>
                      <a:pPr>
                        <a:lnSpc>
                          <a:spcPct val="100000"/>
                        </a:lnSpc>
                        <a:spcBef>
                          <a:spcPts val="25"/>
                        </a:spcBef>
                      </a:pPr>
                      <a:endParaRPr sz="1250">
                        <a:latin typeface="Times New Roman"/>
                        <a:cs typeface="Times New Roman"/>
                      </a:endParaRPr>
                    </a:p>
                    <a:p>
                      <a:pPr marL="128270" algn="ctr">
                        <a:lnSpc>
                          <a:spcPct val="100000"/>
                        </a:lnSpc>
                        <a:spcBef>
                          <a:spcPts val="5"/>
                        </a:spcBef>
                      </a:pPr>
                      <a:r>
                        <a:rPr sz="1600" dirty="0">
                          <a:latin typeface="Calibri"/>
                          <a:cs typeface="Calibri"/>
                        </a:rPr>
                        <a:t>17.65</a:t>
                      </a:r>
                      <a:endParaRPr sz="1600">
                        <a:latin typeface="Calibri"/>
                        <a:cs typeface="Calibri"/>
                      </a:endParaRPr>
                    </a:p>
                  </a:txBody>
                  <a:tcPr marL="0" marR="0" marT="3175" marB="0">
                    <a:lnB w="28575">
                      <a:solidFill>
                        <a:srgbClr val="000000"/>
                      </a:solidFill>
                      <a:prstDash val="solid"/>
                    </a:lnB>
                  </a:tcPr>
                </a:tc>
                <a:tc>
                  <a:txBody>
                    <a:bodyPr/>
                    <a:lstStyle/>
                    <a:p>
                      <a:pPr>
                        <a:lnSpc>
                          <a:spcPct val="100000"/>
                        </a:lnSpc>
                        <a:spcBef>
                          <a:spcPts val="25"/>
                        </a:spcBef>
                      </a:pPr>
                      <a:endParaRPr sz="1250">
                        <a:latin typeface="Times New Roman"/>
                        <a:cs typeface="Times New Roman"/>
                      </a:endParaRPr>
                    </a:p>
                    <a:p>
                      <a:pPr algn="ctr">
                        <a:lnSpc>
                          <a:spcPct val="100000"/>
                        </a:lnSpc>
                        <a:spcBef>
                          <a:spcPts val="5"/>
                        </a:spcBef>
                      </a:pPr>
                      <a:r>
                        <a:rPr sz="1600" dirty="0">
                          <a:latin typeface="Calibri"/>
                          <a:cs typeface="Calibri"/>
                        </a:rPr>
                        <a:t>4.71</a:t>
                      </a:r>
                      <a:endParaRPr sz="1600">
                        <a:latin typeface="Calibri"/>
                        <a:cs typeface="Calibri"/>
                      </a:endParaRPr>
                    </a:p>
                  </a:txBody>
                  <a:tcPr marL="0" marR="0" marT="3175" marB="0">
                    <a:lnB w="28575">
                      <a:solidFill>
                        <a:srgbClr val="000000"/>
                      </a:solidFill>
                      <a:prstDash val="solid"/>
                    </a:lnB>
                  </a:tcPr>
                </a:tc>
                <a:tc>
                  <a:txBody>
                    <a:bodyPr/>
                    <a:lstStyle/>
                    <a:p>
                      <a:pPr>
                        <a:lnSpc>
                          <a:spcPct val="100000"/>
                        </a:lnSpc>
                        <a:spcBef>
                          <a:spcPts val="25"/>
                        </a:spcBef>
                      </a:pPr>
                      <a:endParaRPr sz="1250">
                        <a:latin typeface="Times New Roman"/>
                        <a:cs typeface="Times New Roman"/>
                      </a:endParaRPr>
                    </a:p>
                    <a:p>
                      <a:pPr marR="67310" algn="ctr">
                        <a:lnSpc>
                          <a:spcPct val="100000"/>
                        </a:lnSpc>
                        <a:spcBef>
                          <a:spcPts val="5"/>
                        </a:spcBef>
                      </a:pPr>
                      <a:r>
                        <a:rPr sz="1600" dirty="0">
                          <a:latin typeface="Calibri"/>
                          <a:cs typeface="Calibri"/>
                        </a:rPr>
                        <a:t>3.53</a:t>
                      </a:r>
                      <a:endParaRPr sz="1600">
                        <a:latin typeface="Calibri"/>
                        <a:cs typeface="Calibri"/>
                      </a:endParaRPr>
                    </a:p>
                  </a:txBody>
                  <a:tcPr marL="0" marR="0" marT="3175" marB="0">
                    <a:lnB w="28575">
                      <a:solidFill>
                        <a:srgbClr val="000000"/>
                      </a:solidFill>
                      <a:prstDash val="solid"/>
                    </a:lnB>
                  </a:tcPr>
                </a:tc>
                <a:tc>
                  <a:txBody>
                    <a:bodyPr/>
                    <a:lstStyle/>
                    <a:p>
                      <a:pPr>
                        <a:lnSpc>
                          <a:spcPct val="100000"/>
                        </a:lnSpc>
                        <a:spcBef>
                          <a:spcPts val="25"/>
                        </a:spcBef>
                      </a:pPr>
                      <a:endParaRPr sz="1250">
                        <a:latin typeface="Times New Roman"/>
                        <a:cs typeface="Times New Roman"/>
                      </a:endParaRPr>
                    </a:p>
                    <a:p>
                      <a:pPr marL="9525" algn="ctr">
                        <a:lnSpc>
                          <a:spcPct val="100000"/>
                        </a:lnSpc>
                        <a:spcBef>
                          <a:spcPts val="5"/>
                        </a:spcBef>
                      </a:pPr>
                      <a:r>
                        <a:rPr sz="1600" dirty="0">
                          <a:latin typeface="Calibri"/>
                          <a:cs typeface="Calibri"/>
                        </a:rPr>
                        <a:t>3.53</a:t>
                      </a:r>
                      <a:endParaRPr sz="1600">
                        <a:latin typeface="Calibri"/>
                        <a:cs typeface="Calibri"/>
                      </a:endParaRPr>
                    </a:p>
                  </a:txBody>
                  <a:tcPr marL="0" marR="0" marT="3175" marB="0">
                    <a:lnB w="28575">
                      <a:solidFill>
                        <a:srgbClr val="000000"/>
                      </a:solidFill>
                      <a:prstDash val="solid"/>
                    </a:lnB>
                  </a:tcPr>
                </a:tc>
                <a:tc>
                  <a:txBody>
                    <a:bodyPr/>
                    <a:lstStyle/>
                    <a:p>
                      <a:pPr>
                        <a:lnSpc>
                          <a:spcPct val="100000"/>
                        </a:lnSpc>
                        <a:spcBef>
                          <a:spcPts val="25"/>
                        </a:spcBef>
                      </a:pPr>
                      <a:endParaRPr sz="1250">
                        <a:latin typeface="Times New Roman"/>
                        <a:cs typeface="Times New Roman"/>
                      </a:endParaRPr>
                    </a:p>
                    <a:p>
                      <a:pPr marL="116205" algn="ctr">
                        <a:lnSpc>
                          <a:spcPct val="100000"/>
                        </a:lnSpc>
                        <a:spcBef>
                          <a:spcPts val="5"/>
                        </a:spcBef>
                      </a:pPr>
                      <a:r>
                        <a:rPr sz="1600" dirty="0">
                          <a:latin typeface="Calibri"/>
                          <a:cs typeface="Calibri"/>
                        </a:rPr>
                        <a:t>37.65</a:t>
                      </a:r>
                      <a:endParaRPr sz="1600">
                        <a:latin typeface="Calibri"/>
                        <a:cs typeface="Calibri"/>
                      </a:endParaRPr>
                    </a:p>
                  </a:txBody>
                  <a:tcPr marL="0" marR="0" marT="3175" marB="0">
                    <a:lnB w="28575">
                      <a:solidFill>
                        <a:srgbClr val="000000"/>
                      </a:solidFill>
                      <a:prstDash val="solid"/>
                    </a:lnB>
                  </a:tcPr>
                </a:tc>
                <a:tc>
                  <a:txBody>
                    <a:bodyPr/>
                    <a:lstStyle/>
                    <a:p>
                      <a:pPr>
                        <a:lnSpc>
                          <a:spcPct val="100000"/>
                        </a:lnSpc>
                        <a:spcBef>
                          <a:spcPts val="25"/>
                        </a:spcBef>
                      </a:pPr>
                      <a:endParaRPr sz="1250">
                        <a:latin typeface="Times New Roman"/>
                        <a:cs typeface="Times New Roman"/>
                      </a:endParaRPr>
                    </a:p>
                    <a:p>
                      <a:pPr marL="1905" algn="ctr">
                        <a:lnSpc>
                          <a:spcPct val="100000"/>
                        </a:lnSpc>
                        <a:spcBef>
                          <a:spcPts val="5"/>
                        </a:spcBef>
                      </a:pPr>
                      <a:r>
                        <a:rPr sz="1600" dirty="0">
                          <a:latin typeface="Calibri"/>
                          <a:cs typeface="Calibri"/>
                        </a:rPr>
                        <a:t>29.41</a:t>
                      </a:r>
                      <a:endParaRPr sz="1600">
                        <a:latin typeface="Calibri"/>
                        <a:cs typeface="Calibri"/>
                      </a:endParaRPr>
                    </a:p>
                  </a:txBody>
                  <a:tcPr marL="0" marR="0" marT="3175" marB="0">
                    <a:lnB w="28575">
                      <a:solidFill>
                        <a:srgbClr val="000000"/>
                      </a:solidFill>
                      <a:prstDash val="solid"/>
                    </a:lnB>
                  </a:tcPr>
                </a:tc>
                <a:tc>
                  <a:txBody>
                    <a:bodyPr/>
                    <a:lstStyle/>
                    <a:p>
                      <a:pPr>
                        <a:lnSpc>
                          <a:spcPct val="100000"/>
                        </a:lnSpc>
                        <a:spcBef>
                          <a:spcPts val="25"/>
                        </a:spcBef>
                      </a:pPr>
                      <a:endParaRPr sz="1250">
                        <a:latin typeface="Times New Roman"/>
                        <a:cs typeface="Times New Roman"/>
                      </a:endParaRPr>
                    </a:p>
                    <a:p>
                      <a:pPr marR="34290" algn="ctr">
                        <a:lnSpc>
                          <a:spcPct val="100000"/>
                        </a:lnSpc>
                        <a:spcBef>
                          <a:spcPts val="5"/>
                        </a:spcBef>
                      </a:pPr>
                      <a:r>
                        <a:rPr sz="1600" dirty="0">
                          <a:latin typeface="Calibri"/>
                          <a:cs typeface="Calibri"/>
                        </a:rPr>
                        <a:t>3.53</a:t>
                      </a:r>
                      <a:endParaRPr sz="1600">
                        <a:latin typeface="Calibri"/>
                        <a:cs typeface="Calibri"/>
                      </a:endParaRPr>
                    </a:p>
                  </a:txBody>
                  <a:tcPr marL="0" marR="0" marT="3175" marB="0">
                    <a:lnB w="28575">
                      <a:solidFill>
                        <a:srgbClr val="000000"/>
                      </a:solidFill>
                      <a:prstDash val="soli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244" y="294589"/>
            <a:ext cx="1244600"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6600"/>
                </a:solidFill>
                <a:latin typeface="微软雅黑"/>
                <a:cs typeface="微软雅黑"/>
              </a:rPr>
              <a:t>典型案例</a:t>
            </a:r>
            <a:endParaRPr sz="2400">
              <a:latin typeface="微软雅黑"/>
              <a:cs typeface="微软雅黑"/>
            </a:endParaRPr>
          </a:p>
        </p:txBody>
      </p:sp>
      <p:sp>
        <p:nvSpPr>
          <p:cNvPr id="3" name="object 3"/>
          <p:cNvSpPr/>
          <p:nvPr/>
        </p:nvSpPr>
        <p:spPr>
          <a:xfrm>
            <a:off x="2042160" y="813816"/>
            <a:ext cx="8107680" cy="54010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386334"/>
            <a:ext cx="216535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FF6600"/>
                </a:solidFill>
                <a:latin typeface="微软雅黑"/>
                <a:cs typeface="微软雅黑"/>
              </a:rPr>
              <a:t>事故发生经过</a:t>
            </a:r>
            <a:endParaRPr sz="2800">
              <a:latin typeface="微软雅黑"/>
              <a:cs typeface="微软雅黑"/>
            </a:endParaRPr>
          </a:p>
        </p:txBody>
      </p:sp>
      <p:sp>
        <p:nvSpPr>
          <p:cNvPr id="3" name="object 3"/>
          <p:cNvSpPr txBox="1"/>
          <p:nvPr/>
        </p:nvSpPr>
        <p:spPr>
          <a:xfrm>
            <a:off x="78739" y="1210437"/>
            <a:ext cx="11668760" cy="4125595"/>
          </a:xfrm>
          <a:prstGeom prst="rect">
            <a:avLst/>
          </a:prstGeom>
        </p:spPr>
        <p:txBody>
          <a:bodyPr vert="horz" wrap="square" lIns="0" tIns="11430" rIns="0" bIns="0" rtlCol="0">
            <a:spAutoFit/>
          </a:bodyPr>
          <a:lstStyle/>
          <a:p>
            <a:pPr marL="241300" indent="-228600">
              <a:lnSpc>
                <a:spcPct val="100000"/>
              </a:lnSpc>
              <a:spcBef>
                <a:spcPts val="90"/>
              </a:spcBef>
              <a:buFont typeface="Arial"/>
              <a:buChar char="•"/>
              <a:tabLst>
                <a:tab pos="240665" algn="l"/>
                <a:tab pos="241300" algn="l"/>
              </a:tabLst>
            </a:pPr>
            <a:r>
              <a:rPr sz="2000" dirty="0">
                <a:latin typeface="微软雅黑"/>
                <a:cs typeface="微软雅黑"/>
              </a:rPr>
              <a:t>2016</a:t>
            </a:r>
            <a:r>
              <a:rPr sz="2000" spc="-10" dirty="0">
                <a:latin typeface="微软雅黑"/>
                <a:cs typeface="微软雅黑"/>
              </a:rPr>
              <a:t>年</a:t>
            </a:r>
            <a:r>
              <a:rPr sz="2000" dirty="0">
                <a:latin typeface="微软雅黑"/>
                <a:cs typeface="微软雅黑"/>
              </a:rPr>
              <a:t>11</a:t>
            </a:r>
            <a:r>
              <a:rPr sz="2000" spc="-10" dirty="0">
                <a:latin typeface="微软雅黑"/>
                <a:cs typeface="微软雅黑"/>
              </a:rPr>
              <a:t>月事故工程塔楼屋顶模板支架系统</a:t>
            </a:r>
            <a:r>
              <a:rPr sz="2000" spc="10" dirty="0">
                <a:latin typeface="微软雅黑"/>
                <a:cs typeface="微软雅黑"/>
              </a:rPr>
              <a:t>搭</a:t>
            </a:r>
            <a:r>
              <a:rPr sz="2000" spc="-10" dirty="0">
                <a:latin typeface="微软雅黑"/>
                <a:cs typeface="微软雅黑"/>
              </a:rPr>
              <a:t>设完</a:t>
            </a:r>
            <a:r>
              <a:rPr sz="2000" spc="10" dirty="0">
                <a:latin typeface="微软雅黑"/>
                <a:cs typeface="微软雅黑"/>
              </a:rPr>
              <a:t>毕</a:t>
            </a:r>
            <a:r>
              <a:rPr sz="2000" spc="-10" dirty="0">
                <a:latin typeface="微软雅黑"/>
                <a:cs typeface="微软雅黑"/>
              </a:rPr>
              <a:t>。</a:t>
            </a:r>
            <a:endParaRPr sz="2000">
              <a:latin typeface="微软雅黑"/>
              <a:cs typeface="微软雅黑"/>
            </a:endParaRPr>
          </a:p>
          <a:p>
            <a:pPr marL="241300" marR="203835" indent="-228600">
              <a:lnSpc>
                <a:spcPct val="140000"/>
              </a:lnSpc>
              <a:spcBef>
                <a:spcPts val="1010"/>
              </a:spcBef>
              <a:buFont typeface="Arial"/>
              <a:buChar char="•"/>
              <a:tabLst>
                <a:tab pos="240665" algn="l"/>
                <a:tab pos="241300" algn="l"/>
              </a:tabLst>
            </a:pPr>
            <a:r>
              <a:rPr sz="2000" dirty="0">
                <a:latin typeface="微软雅黑"/>
                <a:cs typeface="微软雅黑"/>
              </a:rPr>
              <a:t>2017</a:t>
            </a:r>
            <a:r>
              <a:rPr sz="2000" spc="-10" dirty="0">
                <a:latin typeface="微软雅黑"/>
                <a:cs typeface="微软雅黑"/>
              </a:rPr>
              <a:t>年</a:t>
            </a:r>
            <a:r>
              <a:rPr sz="2000" dirty="0">
                <a:latin typeface="微软雅黑"/>
                <a:cs typeface="微软雅黑"/>
              </a:rPr>
              <a:t>1</a:t>
            </a:r>
            <a:r>
              <a:rPr sz="2000" spc="-10" dirty="0">
                <a:latin typeface="微软雅黑"/>
                <a:cs typeface="微软雅黑"/>
              </a:rPr>
              <a:t>月</a:t>
            </a:r>
            <a:r>
              <a:rPr sz="2000" dirty="0">
                <a:latin typeface="微软雅黑"/>
                <a:cs typeface="微软雅黑"/>
              </a:rPr>
              <a:t>24</a:t>
            </a:r>
            <a:r>
              <a:rPr sz="2000" spc="-10" dirty="0">
                <a:latin typeface="微软雅黑"/>
                <a:cs typeface="微软雅黑"/>
              </a:rPr>
              <a:t>日除塔</a:t>
            </a:r>
            <a:r>
              <a:rPr sz="2000" spc="-15" dirty="0">
                <a:latin typeface="微软雅黑"/>
                <a:cs typeface="微软雅黑"/>
              </a:rPr>
              <a:t>楼</a:t>
            </a:r>
            <a:r>
              <a:rPr sz="2000" spc="-5" dirty="0">
                <a:latin typeface="微软雅黑"/>
                <a:cs typeface="微软雅黑"/>
              </a:rPr>
              <a:t>11m</a:t>
            </a:r>
            <a:r>
              <a:rPr sz="2000" spc="-10" dirty="0">
                <a:latin typeface="微软雅黑"/>
                <a:cs typeface="微软雅黑"/>
              </a:rPr>
              <a:t>标高以上部分梁柱及屋</a:t>
            </a:r>
            <a:r>
              <a:rPr sz="2000" spc="10" dirty="0">
                <a:latin typeface="微软雅黑"/>
                <a:cs typeface="微软雅黑"/>
              </a:rPr>
              <a:t>顶</a:t>
            </a:r>
            <a:r>
              <a:rPr sz="2000" spc="-10" dirty="0">
                <a:latin typeface="微软雅黑"/>
                <a:cs typeface="微软雅黑"/>
              </a:rPr>
              <a:t>混凝</a:t>
            </a:r>
            <a:r>
              <a:rPr sz="2000" spc="10" dirty="0">
                <a:latin typeface="微软雅黑"/>
                <a:cs typeface="微软雅黑"/>
              </a:rPr>
              <a:t>土</a:t>
            </a:r>
            <a:r>
              <a:rPr sz="2000" spc="-10" dirty="0">
                <a:latin typeface="微软雅黑"/>
                <a:cs typeface="微软雅黑"/>
              </a:rPr>
              <a:t>未浇</a:t>
            </a:r>
            <a:r>
              <a:rPr sz="2000" spc="10" dirty="0">
                <a:latin typeface="微软雅黑"/>
                <a:cs typeface="微软雅黑"/>
              </a:rPr>
              <a:t>筑</a:t>
            </a:r>
            <a:r>
              <a:rPr sz="2000" spc="-10" dirty="0">
                <a:latin typeface="微软雅黑"/>
                <a:cs typeface="微软雅黑"/>
              </a:rPr>
              <a:t>外，</a:t>
            </a:r>
            <a:r>
              <a:rPr sz="2000" spc="10" dirty="0">
                <a:latin typeface="微软雅黑"/>
                <a:cs typeface="微软雅黑"/>
              </a:rPr>
              <a:t>其</a:t>
            </a:r>
            <a:r>
              <a:rPr sz="2000" spc="-10" dirty="0">
                <a:latin typeface="微软雅黑"/>
                <a:cs typeface="微软雅黑"/>
              </a:rPr>
              <a:t>他结</a:t>
            </a:r>
            <a:r>
              <a:rPr sz="2000" spc="10" dirty="0">
                <a:latin typeface="微软雅黑"/>
                <a:cs typeface="微软雅黑"/>
              </a:rPr>
              <a:t>构</a:t>
            </a:r>
            <a:r>
              <a:rPr sz="2000" spc="-10" dirty="0">
                <a:latin typeface="微软雅黑"/>
                <a:cs typeface="微软雅黑"/>
              </a:rPr>
              <a:t>工程</a:t>
            </a:r>
            <a:r>
              <a:rPr sz="2000" spc="10" dirty="0">
                <a:latin typeface="微软雅黑"/>
                <a:cs typeface="微软雅黑"/>
              </a:rPr>
              <a:t>全</a:t>
            </a:r>
            <a:r>
              <a:rPr sz="2000" spc="-10" dirty="0">
                <a:latin typeface="微软雅黑"/>
                <a:cs typeface="微软雅黑"/>
              </a:rPr>
              <a:t>部完</a:t>
            </a:r>
            <a:r>
              <a:rPr sz="2000" spc="10" dirty="0">
                <a:latin typeface="微软雅黑"/>
                <a:cs typeface="微软雅黑"/>
              </a:rPr>
              <a:t>成</a:t>
            </a:r>
            <a:r>
              <a:rPr sz="2000" spc="-10" dirty="0">
                <a:latin typeface="微软雅黑"/>
                <a:cs typeface="微软雅黑"/>
              </a:rPr>
              <a:t>。事故 </a:t>
            </a:r>
            <a:r>
              <a:rPr sz="2000" spc="-15" dirty="0">
                <a:latin typeface="微软雅黑"/>
                <a:cs typeface="微软雅黑"/>
              </a:rPr>
              <a:t>工程因资金问题和邻近春节等原因</a:t>
            </a:r>
            <a:r>
              <a:rPr sz="2000" spc="5" dirty="0">
                <a:latin typeface="微软雅黑"/>
                <a:cs typeface="微软雅黑"/>
              </a:rPr>
              <a:t>停</a:t>
            </a:r>
            <a:r>
              <a:rPr sz="2000" spc="-15" dirty="0">
                <a:latin typeface="微软雅黑"/>
                <a:cs typeface="微软雅黑"/>
              </a:rPr>
              <a:t>工</a:t>
            </a:r>
            <a:r>
              <a:rPr sz="2000" spc="-5" dirty="0">
                <a:latin typeface="微软雅黑"/>
                <a:cs typeface="微软雅黑"/>
              </a:rPr>
              <a:t>。</a:t>
            </a:r>
            <a:r>
              <a:rPr sz="2000" dirty="0">
                <a:latin typeface="微软雅黑"/>
                <a:cs typeface="微软雅黑"/>
              </a:rPr>
              <a:t>2</a:t>
            </a:r>
            <a:r>
              <a:rPr sz="2000" spc="-15" dirty="0">
                <a:latin typeface="微软雅黑"/>
                <a:cs typeface="微软雅黑"/>
              </a:rPr>
              <a:t>月</a:t>
            </a:r>
            <a:r>
              <a:rPr sz="2000" spc="10" dirty="0">
                <a:latin typeface="微软雅黑"/>
                <a:cs typeface="微软雅黑"/>
              </a:rPr>
              <a:t>28</a:t>
            </a:r>
            <a:r>
              <a:rPr sz="2000" spc="-10" dirty="0">
                <a:latin typeface="微软雅黑"/>
                <a:cs typeface="微软雅黑"/>
              </a:rPr>
              <a:t>日，</a:t>
            </a:r>
            <a:r>
              <a:rPr sz="2000" spc="10" dirty="0">
                <a:latin typeface="微软雅黑"/>
                <a:cs typeface="微软雅黑"/>
              </a:rPr>
              <a:t>麻</a:t>
            </a:r>
            <a:r>
              <a:rPr sz="2000" spc="-10" dirty="0">
                <a:latin typeface="微软雅黑"/>
                <a:cs typeface="微软雅黑"/>
              </a:rPr>
              <a:t>城市</a:t>
            </a:r>
            <a:r>
              <a:rPr sz="2000" spc="10" dirty="0">
                <a:latin typeface="微软雅黑"/>
                <a:cs typeface="微软雅黑"/>
              </a:rPr>
              <a:t>住</a:t>
            </a:r>
            <a:r>
              <a:rPr sz="2000" spc="-10" dirty="0">
                <a:latin typeface="微软雅黑"/>
                <a:cs typeface="微软雅黑"/>
              </a:rPr>
              <a:t>建局</a:t>
            </a:r>
            <a:r>
              <a:rPr sz="2000" spc="10" dirty="0">
                <a:latin typeface="微软雅黑"/>
                <a:cs typeface="微软雅黑"/>
              </a:rPr>
              <a:t>建</a:t>
            </a:r>
            <a:r>
              <a:rPr sz="2000" spc="-10" dirty="0">
                <a:latin typeface="微软雅黑"/>
                <a:cs typeface="微软雅黑"/>
              </a:rPr>
              <a:t>设市</a:t>
            </a:r>
            <a:r>
              <a:rPr sz="2000" spc="10" dirty="0">
                <a:latin typeface="微软雅黑"/>
                <a:cs typeface="微软雅黑"/>
              </a:rPr>
              <a:t>场</a:t>
            </a:r>
            <a:r>
              <a:rPr sz="2000" spc="-10" dirty="0">
                <a:latin typeface="微软雅黑"/>
                <a:cs typeface="微软雅黑"/>
              </a:rPr>
              <a:t>管理</a:t>
            </a:r>
            <a:r>
              <a:rPr sz="2000" spc="10" dirty="0">
                <a:latin typeface="微软雅黑"/>
                <a:cs typeface="微软雅黑"/>
              </a:rPr>
              <a:t>监</a:t>
            </a:r>
            <a:r>
              <a:rPr sz="2000" spc="-10" dirty="0">
                <a:latin typeface="微软雅黑"/>
                <a:cs typeface="微软雅黑"/>
              </a:rPr>
              <a:t>察中</a:t>
            </a:r>
            <a:r>
              <a:rPr sz="2000" spc="10" dirty="0">
                <a:latin typeface="微软雅黑"/>
                <a:cs typeface="微软雅黑"/>
              </a:rPr>
              <a:t>队</a:t>
            </a:r>
            <a:r>
              <a:rPr sz="2000" spc="-10" dirty="0">
                <a:latin typeface="微软雅黑"/>
                <a:cs typeface="微软雅黑"/>
              </a:rPr>
              <a:t>执法</a:t>
            </a:r>
            <a:r>
              <a:rPr sz="2000" spc="10" dirty="0">
                <a:latin typeface="微软雅黑"/>
                <a:cs typeface="微软雅黑"/>
              </a:rPr>
              <a:t>人</a:t>
            </a:r>
            <a:r>
              <a:rPr sz="2000" spc="-10" dirty="0">
                <a:latin typeface="微软雅黑"/>
                <a:cs typeface="微软雅黑"/>
              </a:rPr>
              <a:t>员鲍 城建到事故工程现场查看，发现工</a:t>
            </a:r>
            <a:r>
              <a:rPr sz="2000" spc="10" dirty="0">
                <a:latin typeface="微软雅黑"/>
                <a:cs typeface="微软雅黑"/>
              </a:rPr>
              <a:t>程</a:t>
            </a:r>
            <a:r>
              <a:rPr sz="2000" spc="-10" dirty="0">
                <a:latin typeface="微软雅黑"/>
                <a:cs typeface="微软雅黑"/>
              </a:rPr>
              <a:t>停工</a:t>
            </a:r>
            <a:r>
              <a:rPr sz="2000" spc="10" dirty="0">
                <a:latin typeface="微软雅黑"/>
                <a:cs typeface="微软雅黑"/>
              </a:rPr>
              <a:t>后</a:t>
            </a:r>
            <a:r>
              <a:rPr sz="2000" spc="-10" dirty="0">
                <a:latin typeface="微软雅黑"/>
                <a:cs typeface="微软雅黑"/>
              </a:rPr>
              <a:t>即离</a:t>
            </a:r>
            <a:r>
              <a:rPr sz="2000" spc="10" dirty="0">
                <a:latin typeface="微软雅黑"/>
                <a:cs typeface="微软雅黑"/>
              </a:rPr>
              <a:t>开</a:t>
            </a:r>
            <a:r>
              <a:rPr sz="2000" spc="-10" dirty="0">
                <a:latin typeface="微软雅黑"/>
                <a:cs typeface="微软雅黑"/>
              </a:rPr>
              <a:t>。</a:t>
            </a:r>
            <a:endParaRPr sz="2000">
              <a:latin typeface="微软雅黑"/>
              <a:cs typeface="微软雅黑"/>
            </a:endParaRPr>
          </a:p>
          <a:p>
            <a:pPr marL="241300" marR="5080" indent="-228600">
              <a:lnSpc>
                <a:spcPct val="140100"/>
              </a:lnSpc>
              <a:spcBef>
                <a:spcPts val="985"/>
              </a:spcBef>
              <a:buFont typeface="Arial"/>
              <a:buChar char="•"/>
              <a:tabLst>
                <a:tab pos="240665" algn="l"/>
                <a:tab pos="241300" algn="l"/>
              </a:tabLst>
            </a:pPr>
            <a:r>
              <a:rPr sz="2000" dirty="0">
                <a:latin typeface="微软雅黑"/>
                <a:cs typeface="微软雅黑"/>
              </a:rPr>
              <a:t>2017</a:t>
            </a:r>
            <a:r>
              <a:rPr sz="2000" spc="-10" dirty="0">
                <a:latin typeface="微软雅黑"/>
                <a:cs typeface="微软雅黑"/>
              </a:rPr>
              <a:t>年</a:t>
            </a:r>
            <a:r>
              <a:rPr sz="2000" dirty="0">
                <a:latin typeface="微软雅黑"/>
                <a:cs typeface="微软雅黑"/>
              </a:rPr>
              <a:t>3</a:t>
            </a:r>
            <a:r>
              <a:rPr sz="2000" spc="-10" dirty="0">
                <a:latin typeface="微软雅黑"/>
                <a:cs typeface="微软雅黑"/>
              </a:rPr>
              <a:t>月下旬郑</a:t>
            </a:r>
            <a:r>
              <a:rPr sz="2000" dirty="0">
                <a:latin typeface="微软雅黑"/>
                <a:cs typeface="微软雅黑"/>
              </a:rPr>
              <a:t>**</a:t>
            </a:r>
            <a:r>
              <a:rPr sz="2000" spc="-10" dirty="0">
                <a:latin typeface="微软雅黑"/>
                <a:cs typeface="微软雅黑"/>
              </a:rPr>
              <a:t>、邹</a:t>
            </a:r>
            <a:r>
              <a:rPr sz="2000" dirty="0">
                <a:latin typeface="微软雅黑"/>
                <a:cs typeface="微软雅黑"/>
              </a:rPr>
              <a:t>**</a:t>
            </a:r>
            <a:r>
              <a:rPr sz="2000" spc="-10" dirty="0">
                <a:latin typeface="微软雅黑"/>
                <a:cs typeface="微软雅黑"/>
              </a:rPr>
              <a:t>、姜</a:t>
            </a:r>
            <a:r>
              <a:rPr sz="2000" dirty="0">
                <a:latin typeface="微软雅黑"/>
                <a:cs typeface="微软雅黑"/>
              </a:rPr>
              <a:t>**</a:t>
            </a:r>
            <a:r>
              <a:rPr sz="2000" spc="-10" dirty="0">
                <a:latin typeface="微软雅黑"/>
                <a:cs typeface="微软雅黑"/>
              </a:rPr>
              <a:t>等经过协商，</a:t>
            </a:r>
            <a:r>
              <a:rPr sz="2000" spc="10" dirty="0">
                <a:latin typeface="微软雅黑"/>
                <a:cs typeface="微软雅黑"/>
              </a:rPr>
              <a:t>决</a:t>
            </a:r>
            <a:r>
              <a:rPr sz="2000" spc="-10" dirty="0">
                <a:latin typeface="微软雅黑"/>
                <a:cs typeface="微软雅黑"/>
              </a:rPr>
              <a:t>定事</a:t>
            </a:r>
            <a:r>
              <a:rPr sz="2000" spc="10" dirty="0">
                <a:latin typeface="微软雅黑"/>
                <a:cs typeface="微软雅黑"/>
              </a:rPr>
              <a:t>故</a:t>
            </a:r>
            <a:r>
              <a:rPr sz="2000" spc="-10" dirty="0">
                <a:latin typeface="微软雅黑"/>
                <a:cs typeface="微软雅黑"/>
              </a:rPr>
              <a:t>工程</a:t>
            </a:r>
            <a:r>
              <a:rPr sz="2000" spc="10" dirty="0">
                <a:latin typeface="微软雅黑"/>
                <a:cs typeface="微软雅黑"/>
              </a:rPr>
              <a:t>复</a:t>
            </a:r>
            <a:r>
              <a:rPr sz="2000" spc="-10" dirty="0">
                <a:latin typeface="微软雅黑"/>
                <a:cs typeface="微软雅黑"/>
              </a:rPr>
              <a:t>工</a:t>
            </a:r>
            <a:r>
              <a:rPr sz="2000" dirty="0">
                <a:latin typeface="微软雅黑"/>
                <a:cs typeface="微软雅黑"/>
              </a:rPr>
              <a:t>。3</a:t>
            </a:r>
            <a:r>
              <a:rPr sz="2000" spc="-10" dirty="0">
                <a:latin typeface="微软雅黑"/>
                <a:cs typeface="微软雅黑"/>
              </a:rPr>
              <a:t>月</a:t>
            </a:r>
            <a:r>
              <a:rPr sz="2000" dirty="0">
                <a:latin typeface="微软雅黑"/>
                <a:cs typeface="微软雅黑"/>
              </a:rPr>
              <a:t>25</a:t>
            </a:r>
            <a:r>
              <a:rPr sz="2000" spc="10" dirty="0">
                <a:latin typeface="微软雅黑"/>
                <a:cs typeface="微软雅黑"/>
              </a:rPr>
              <a:t>日</a:t>
            </a:r>
            <a:r>
              <a:rPr sz="2000" spc="-10" dirty="0">
                <a:latin typeface="微软雅黑"/>
                <a:cs typeface="微软雅黑"/>
              </a:rPr>
              <a:t>，姜</a:t>
            </a:r>
            <a:r>
              <a:rPr sz="2000" spc="10" dirty="0">
                <a:latin typeface="微软雅黑"/>
                <a:cs typeface="微软雅黑"/>
              </a:rPr>
              <a:t>**</a:t>
            </a:r>
            <a:r>
              <a:rPr sz="2000" spc="-10" dirty="0">
                <a:latin typeface="微软雅黑"/>
                <a:cs typeface="微软雅黑"/>
              </a:rPr>
              <a:t>让</a:t>
            </a:r>
            <a:r>
              <a:rPr sz="2000" spc="-15" dirty="0">
                <a:latin typeface="微软雅黑"/>
                <a:cs typeface="微软雅黑"/>
              </a:rPr>
              <a:t>姜</a:t>
            </a:r>
            <a:r>
              <a:rPr sz="2000" dirty="0">
                <a:latin typeface="微软雅黑"/>
                <a:cs typeface="微软雅黑"/>
              </a:rPr>
              <a:t>**</a:t>
            </a:r>
            <a:r>
              <a:rPr sz="2000" spc="10" dirty="0">
                <a:latin typeface="微软雅黑"/>
                <a:cs typeface="微软雅黑"/>
              </a:rPr>
              <a:t>通</a:t>
            </a:r>
            <a:r>
              <a:rPr sz="2000" spc="-10" dirty="0">
                <a:latin typeface="微软雅黑"/>
                <a:cs typeface="微软雅黑"/>
              </a:rPr>
              <a:t>知相</a:t>
            </a:r>
            <a:r>
              <a:rPr sz="2000" spc="10" dirty="0">
                <a:latin typeface="微软雅黑"/>
                <a:cs typeface="微软雅黑"/>
              </a:rPr>
              <a:t>关</a:t>
            </a:r>
            <a:r>
              <a:rPr sz="2000" spc="-10" dirty="0">
                <a:latin typeface="微软雅黑"/>
                <a:cs typeface="微软雅黑"/>
              </a:rPr>
              <a:t>人 </a:t>
            </a:r>
            <a:r>
              <a:rPr sz="2000" spc="-15" dirty="0">
                <a:latin typeface="微软雅黑"/>
                <a:cs typeface="微软雅黑"/>
              </a:rPr>
              <a:t>员复工</a:t>
            </a:r>
            <a:r>
              <a:rPr sz="2000" spc="5" dirty="0">
                <a:latin typeface="微软雅黑"/>
                <a:cs typeface="微软雅黑"/>
              </a:rPr>
              <a:t>；3</a:t>
            </a:r>
            <a:r>
              <a:rPr sz="2000" spc="-15" dirty="0">
                <a:latin typeface="微软雅黑"/>
                <a:cs typeface="微软雅黑"/>
              </a:rPr>
              <a:t>月</a:t>
            </a:r>
            <a:r>
              <a:rPr sz="2000" dirty="0">
                <a:latin typeface="微软雅黑"/>
                <a:cs typeface="微软雅黑"/>
              </a:rPr>
              <a:t>26</a:t>
            </a:r>
            <a:r>
              <a:rPr sz="2000" spc="-10" dirty="0">
                <a:latin typeface="微软雅黑"/>
                <a:cs typeface="微软雅黑"/>
              </a:rPr>
              <a:t>日</a:t>
            </a:r>
            <a:r>
              <a:rPr sz="2000" spc="5" dirty="0">
                <a:latin typeface="微软雅黑"/>
                <a:cs typeface="微软雅黑"/>
              </a:rPr>
              <a:t>，</a:t>
            </a:r>
            <a:r>
              <a:rPr sz="2000" spc="-15" dirty="0">
                <a:latin typeface="微软雅黑"/>
                <a:cs typeface="微软雅黑"/>
              </a:rPr>
              <a:t>伍</a:t>
            </a:r>
            <a:r>
              <a:rPr sz="2000" spc="-5" dirty="0">
                <a:latin typeface="微软雅黑"/>
                <a:cs typeface="微软雅黑"/>
              </a:rPr>
              <a:t>**</a:t>
            </a:r>
            <a:r>
              <a:rPr sz="2000" spc="10" dirty="0">
                <a:latin typeface="微软雅黑"/>
                <a:cs typeface="微软雅黑"/>
              </a:rPr>
              <a:t>安</a:t>
            </a:r>
            <a:r>
              <a:rPr sz="2000" spc="-10" dirty="0">
                <a:latin typeface="微软雅黑"/>
                <a:cs typeface="微软雅黑"/>
              </a:rPr>
              <a:t>排颜宏</a:t>
            </a:r>
            <a:r>
              <a:rPr sz="2000" spc="10" dirty="0">
                <a:latin typeface="微软雅黑"/>
                <a:cs typeface="微软雅黑"/>
              </a:rPr>
              <a:t>和</a:t>
            </a:r>
            <a:r>
              <a:rPr sz="2000" spc="-10" dirty="0">
                <a:latin typeface="微软雅黑"/>
                <a:cs typeface="微软雅黑"/>
              </a:rPr>
              <a:t>、</a:t>
            </a:r>
            <a:r>
              <a:rPr sz="2000" spc="-20" dirty="0">
                <a:latin typeface="微软雅黑"/>
                <a:cs typeface="微软雅黑"/>
              </a:rPr>
              <a:t>库</a:t>
            </a:r>
            <a:r>
              <a:rPr sz="2000" spc="-5" dirty="0">
                <a:latin typeface="微软雅黑"/>
                <a:cs typeface="微软雅黑"/>
              </a:rPr>
              <a:t>**</a:t>
            </a:r>
            <a:r>
              <a:rPr sz="2000" spc="5" dirty="0">
                <a:latin typeface="微软雅黑"/>
                <a:cs typeface="微软雅黑"/>
              </a:rPr>
              <a:t>到</a:t>
            </a:r>
            <a:r>
              <a:rPr sz="2000" spc="-10" dirty="0">
                <a:latin typeface="微软雅黑"/>
                <a:cs typeface="微软雅黑"/>
              </a:rPr>
              <a:t>施工</a:t>
            </a:r>
            <a:r>
              <a:rPr sz="2000" dirty="0">
                <a:latin typeface="微软雅黑"/>
                <a:cs typeface="微软雅黑"/>
              </a:rPr>
              <a:t>现</a:t>
            </a:r>
            <a:r>
              <a:rPr sz="2000" spc="5" dirty="0">
                <a:latin typeface="微软雅黑"/>
                <a:cs typeface="微软雅黑"/>
              </a:rPr>
              <a:t>场</a:t>
            </a:r>
            <a:r>
              <a:rPr sz="2000" spc="-10" dirty="0">
                <a:latin typeface="微软雅黑"/>
                <a:cs typeface="微软雅黑"/>
              </a:rPr>
              <a:t>将模</a:t>
            </a:r>
            <a:r>
              <a:rPr sz="2000" spc="-20" dirty="0">
                <a:latin typeface="微软雅黑"/>
                <a:cs typeface="微软雅黑"/>
              </a:rPr>
              <a:t>板</a:t>
            </a:r>
            <a:r>
              <a:rPr sz="2000" spc="5" dirty="0">
                <a:latin typeface="微软雅黑"/>
                <a:cs typeface="微软雅黑"/>
              </a:rPr>
              <a:t>及</a:t>
            </a:r>
            <a:r>
              <a:rPr sz="2000" spc="-10" dirty="0">
                <a:latin typeface="微软雅黑"/>
                <a:cs typeface="微软雅黑"/>
              </a:rPr>
              <a:t>支架</a:t>
            </a:r>
            <a:r>
              <a:rPr sz="2000" dirty="0">
                <a:latin typeface="微软雅黑"/>
                <a:cs typeface="微软雅黑"/>
              </a:rPr>
              <a:t>进</a:t>
            </a:r>
            <a:r>
              <a:rPr sz="2000" spc="-10" dirty="0">
                <a:latin typeface="微软雅黑"/>
                <a:cs typeface="微软雅黑"/>
              </a:rPr>
              <a:t>行了</a:t>
            </a:r>
            <a:r>
              <a:rPr sz="2000" dirty="0">
                <a:latin typeface="微软雅黑"/>
                <a:cs typeface="微软雅黑"/>
              </a:rPr>
              <a:t>检</a:t>
            </a:r>
            <a:r>
              <a:rPr sz="2000" spc="-10" dirty="0">
                <a:latin typeface="微软雅黑"/>
                <a:cs typeface="微软雅黑"/>
              </a:rPr>
              <a:t>查</a:t>
            </a:r>
            <a:r>
              <a:rPr sz="2000" spc="5" dirty="0">
                <a:latin typeface="微软雅黑"/>
                <a:cs typeface="微软雅黑"/>
              </a:rPr>
              <a:t>加</a:t>
            </a:r>
            <a:r>
              <a:rPr sz="2000" spc="-10" dirty="0">
                <a:latin typeface="微软雅黑"/>
                <a:cs typeface="微软雅黑"/>
              </a:rPr>
              <a:t>固</a:t>
            </a:r>
            <a:r>
              <a:rPr sz="2000" spc="5" dirty="0">
                <a:latin typeface="微软雅黑"/>
                <a:cs typeface="微软雅黑"/>
              </a:rPr>
              <a:t>；3</a:t>
            </a:r>
            <a:r>
              <a:rPr sz="2000" spc="-15" dirty="0">
                <a:latin typeface="微软雅黑"/>
                <a:cs typeface="微软雅黑"/>
              </a:rPr>
              <a:t>月</a:t>
            </a:r>
            <a:r>
              <a:rPr sz="2000" dirty="0">
                <a:latin typeface="微软雅黑"/>
                <a:cs typeface="微软雅黑"/>
              </a:rPr>
              <a:t>27</a:t>
            </a:r>
            <a:r>
              <a:rPr sz="2000" spc="-15" dirty="0">
                <a:latin typeface="微软雅黑"/>
                <a:cs typeface="微软雅黑"/>
              </a:rPr>
              <a:t>日</a:t>
            </a:r>
            <a:r>
              <a:rPr sz="2000" spc="25" dirty="0">
                <a:latin typeface="微软雅黑"/>
                <a:cs typeface="微软雅黑"/>
              </a:rPr>
              <a:t>8</a:t>
            </a:r>
            <a:r>
              <a:rPr sz="2000" spc="-15" dirty="0">
                <a:latin typeface="微软雅黑"/>
                <a:cs typeface="微软雅黑"/>
              </a:rPr>
              <a:t>时许，  </a:t>
            </a:r>
            <a:r>
              <a:rPr sz="2000" spc="-10" dirty="0">
                <a:latin typeface="微软雅黑"/>
                <a:cs typeface="微软雅黑"/>
              </a:rPr>
              <a:t>周</a:t>
            </a:r>
            <a:r>
              <a:rPr sz="2000" dirty="0">
                <a:latin typeface="微软雅黑"/>
                <a:cs typeface="微软雅黑"/>
              </a:rPr>
              <a:t>*</a:t>
            </a:r>
            <a:r>
              <a:rPr sz="2000" spc="-10" dirty="0">
                <a:latin typeface="微软雅黑"/>
                <a:cs typeface="微软雅黑"/>
              </a:rPr>
              <a:t>组织</a:t>
            </a:r>
            <a:r>
              <a:rPr sz="2000" dirty="0">
                <a:latin typeface="微软雅黑"/>
                <a:cs typeface="微软雅黑"/>
              </a:rPr>
              <a:t>17</a:t>
            </a:r>
            <a:r>
              <a:rPr sz="2000" spc="-10" dirty="0">
                <a:latin typeface="微软雅黑"/>
                <a:cs typeface="微软雅黑"/>
              </a:rPr>
              <a:t>人到现场开始浇筑混凝土</a:t>
            </a:r>
            <a:r>
              <a:rPr sz="2000" spc="-5" dirty="0">
                <a:latin typeface="微软雅黑"/>
                <a:cs typeface="微软雅黑"/>
              </a:rPr>
              <a:t>，14</a:t>
            </a:r>
            <a:r>
              <a:rPr sz="2000" spc="-10" dirty="0">
                <a:latin typeface="微软雅黑"/>
                <a:cs typeface="微软雅黑"/>
              </a:rPr>
              <a:t>时</a:t>
            </a:r>
            <a:r>
              <a:rPr sz="2000" dirty="0">
                <a:latin typeface="微软雅黑"/>
                <a:cs typeface="微软雅黑"/>
              </a:rPr>
              <a:t>35</a:t>
            </a:r>
            <a:r>
              <a:rPr sz="2000" spc="10" dirty="0">
                <a:latin typeface="微软雅黑"/>
                <a:cs typeface="微软雅黑"/>
              </a:rPr>
              <a:t>分</a:t>
            </a:r>
            <a:r>
              <a:rPr sz="2000" spc="-10" dirty="0">
                <a:latin typeface="微软雅黑"/>
                <a:cs typeface="微软雅黑"/>
              </a:rPr>
              <a:t>发生</a:t>
            </a:r>
            <a:r>
              <a:rPr sz="2000" spc="10" dirty="0">
                <a:latin typeface="微软雅黑"/>
                <a:cs typeface="微软雅黑"/>
              </a:rPr>
              <a:t>了</a:t>
            </a:r>
            <a:r>
              <a:rPr sz="2000" spc="-10" dirty="0">
                <a:latin typeface="微软雅黑"/>
                <a:cs typeface="微软雅黑"/>
              </a:rPr>
              <a:t>模板</a:t>
            </a:r>
            <a:r>
              <a:rPr sz="2000" spc="10" dirty="0">
                <a:latin typeface="微软雅黑"/>
                <a:cs typeface="微软雅黑"/>
              </a:rPr>
              <a:t>支</a:t>
            </a:r>
            <a:r>
              <a:rPr sz="2000" spc="-10" dirty="0">
                <a:latin typeface="微软雅黑"/>
                <a:cs typeface="微软雅黑"/>
              </a:rPr>
              <a:t>架坍</a:t>
            </a:r>
            <a:r>
              <a:rPr sz="2000" spc="10" dirty="0">
                <a:latin typeface="微软雅黑"/>
                <a:cs typeface="微软雅黑"/>
              </a:rPr>
              <a:t>塌</a:t>
            </a:r>
            <a:r>
              <a:rPr sz="2000" spc="-10" dirty="0">
                <a:latin typeface="微软雅黑"/>
                <a:cs typeface="微软雅黑"/>
              </a:rPr>
              <a:t>事故</a:t>
            </a:r>
            <a:r>
              <a:rPr sz="2000" spc="10" dirty="0">
                <a:latin typeface="微软雅黑"/>
                <a:cs typeface="微软雅黑"/>
              </a:rPr>
              <a:t>。</a:t>
            </a:r>
            <a:r>
              <a:rPr sz="2000" spc="-10" dirty="0">
                <a:latin typeface="微软雅黑"/>
                <a:cs typeface="微软雅黑"/>
              </a:rPr>
              <a:t>截止</a:t>
            </a:r>
            <a:r>
              <a:rPr sz="2000" spc="10" dirty="0">
                <a:latin typeface="微软雅黑"/>
                <a:cs typeface="微软雅黑"/>
              </a:rPr>
              <a:t>事</a:t>
            </a:r>
            <a:r>
              <a:rPr sz="2000" spc="-10" dirty="0">
                <a:latin typeface="微软雅黑"/>
                <a:cs typeface="微软雅黑"/>
              </a:rPr>
              <a:t>故发</a:t>
            </a:r>
            <a:r>
              <a:rPr sz="2000" spc="10" dirty="0">
                <a:latin typeface="微软雅黑"/>
                <a:cs typeface="微软雅黑"/>
              </a:rPr>
              <a:t>生</a:t>
            </a:r>
            <a:r>
              <a:rPr sz="2000" spc="-10" dirty="0">
                <a:latin typeface="微软雅黑"/>
                <a:cs typeface="微软雅黑"/>
              </a:rPr>
              <a:t>时</a:t>
            </a:r>
            <a:endParaRPr sz="2000">
              <a:latin typeface="微软雅黑"/>
              <a:cs typeface="微软雅黑"/>
            </a:endParaRPr>
          </a:p>
          <a:p>
            <a:pPr marL="241300" indent="-228600">
              <a:lnSpc>
                <a:spcPct val="100000"/>
              </a:lnSpc>
              <a:spcBef>
                <a:spcPts val="1970"/>
              </a:spcBef>
              <a:buFont typeface="Arial"/>
              <a:buChar char="•"/>
              <a:tabLst>
                <a:tab pos="240665" algn="l"/>
                <a:tab pos="241300" algn="l"/>
              </a:tabLst>
            </a:pPr>
            <a:r>
              <a:rPr sz="2000" spc="-10" dirty="0">
                <a:latin typeface="微软雅黑"/>
                <a:cs typeface="微软雅黑"/>
              </a:rPr>
              <a:t>事故工程无监理单位，未按相关法</a:t>
            </a:r>
            <a:r>
              <a:rPr sz="2000" spc="10" dirty="0">
                <a:latin typeface="微软雅黑"/>
                <a:cs typeface="微软雅黑"/>
              </a:rPr>
              <a:t>律</a:t>
            </a:r>
            <a:r>
              <a:rPr sz="2000" spc="-10" dirty="0">
                <a:latin typeface="微软雅黑"/>
                <a:cs typeface="微软雅黑"/>
              </a:rPr>
              <a:t>法规</a:t>
            </a:r>
            <a:r>
              <a:rPr sz="2000" spc="10" dirty="0">
                <a:latin typeface="微软雅黑"/>
                <a:cs typeface="微软雅黑"/>
              </a:rPr>
              <a:t>要</a:t>
            </a:r>
            <a:r>
              <a:rPr sz="2000" spc="-10" dirty="0">
                <a:latin typeface="微软雅黑"/>
                <a:cs typeface="微软雅黑"/>
              </a:rPr>
              <a:t>求办</a:t>
            </a:r>
            <a:r>
              <a:rPr sz="2000" spc="10" dirty="0">
                <a:latin typeface="微软雅黑"/>
                <a:cs typeface="微软雅黑"/>
              </a:rPr>
              <a:t>理</a:t>
            </a:r>
            <a:r>
              <a:rPr sz="2000" spc="-10" dirty="0">
                <a:latin typeface="微软雅黑"/>
                <a:cs typeface="微软雅黑"/>
              </a:rPr>
              <a:t>土地</a:t>
            </a:r>
            <a:r>
              <a:rPr sz="2000" spc="10" dirty="0">
                <a:latin typeface="微软雅黑"/>
                <a:cs typeface="微软雅黑"/>
              </a:rPr>
              <a:t>审</a:t>
            </a:r>
            <a:r>
              <a:rPr sz="2000" spc="-10" dirty="0">
                <a:latin typeface="微软雅黑"/>
                <a:cs typeface="微软雅黑"/>
              </a:rPr>
              <a:t>批、</a:t>
            </a:r>
            <a:r>
              <a:rPr sz="2000" spc="10" dirty="0">
                <a:latin typeface="微软雅黑"/>
                <a:cs typeface="微软雅黑"/>
              </a:rPr>
              <a:t>规</a:t>
            </a:r>
            <a:r>
              <a:rPr sz="2000" spc="-10" dirty="0">
                <a:latin typeface="微软雅黑"/>
                <a:cs typeface="微软雅黑"/>
              </a:rPr>
              <a:t>划、</a:t>
            </a:r>
            <a:r>
              <a:rPr sz="2000" spc="10" dirty="0">
                <a:latin typeface="微软雅黑"/>
                <a:cs typeface="微软雅黑"/>
              </a:rPr>
              <a:t>招</a:t>
            </a:r>
            <a:r>
              <a:rPr sz="2000" spc="-10" dirty="0">
                <a:latin typeface="微软雅黑"/>
                <a:cs typeface="微软雅黑"/>
              </a:rPr>
              <a:t>投标</a:t>
            </a:r>
            <a:r>
              <a:rPr sz="2000" spc="10" dirty="0">
                <a:latin typeface="微软雅黑"/>
                <a:cs typeface="微软雅黑"/>
              </a:rPr>
              <a:t>、</a:t>
            </a:r>
            <a:r>
              <a:rPr sz="2000" spc="-10" dirty="0">
                <a:latin typeface="微软雅黑"/>
                <a:cs typeface="微软雅黑"/>
              </a:rPr>
              <a:t>勘察</a:t>
            </a:r>
            <a:r>
              <a:rPr sz="2000" spc="10" dirty="0">
                <a:latin typeface="微软雅黑"/>
                <a:cs typeface="微软雅黑"/>
              </a:rPr>
              <a:t>设</a:t>
            </a:r>
            <a:r>
              <a:rPr sz="2000" spc="-10" dirty="0">
                <a:latin typeface="微软雅黑"/>
                <a:cs typeface="微软雅黑"/>
              </a:rPr>
              <a:t>计、</a:t>
            </a:r>
            <a:r>
              <a:rPr sz="2000" spc="10" dirty="0">
                <a:latin typeface="微软雅黑"/>
                <a:cs typeface="微软雅黑"/>
              </a:rPr>
              <a:t>图</a:t>
            </a:r>
            <a:r>
              <a:rPr sz="2000" spc="-10" dirty="0">
                <a:latin typeface="微软雅黑"/>
                <a:cs typeface="微软雅黑"/>
              </a:rPr>
              <a:t>纸审</a:t>
            </a:r>
            <a:r>
              <a:rPr sz="2000" spc="10" dirty="0">
                <a:latin typeface="微软雅黑"/>
                <a:cs typeface="微软雅黑"/>
              </a:rPr>
              <a:t>查</a:t>
            </a:r>
            <a:r>
              <a:rPr sz="2000" spc="-10" dirty="0">
                <a:latin typeface="微软雅黑"/>
                <a:cs typeface="微软雅黑"/>
              </a:rPr>
              <a:t>、</a:t>
            </a:r>
            <a:endParaRPr sz="2000">
              <a:latin typeface="微软雅黑"/>
              <a:cs typeface="微软雅黑"/>
            </a:endParaRPr>
          </a:p>
          <a:p>
            <a:pPr marL="241300">
              <a:lnSpc>
                <a:spcPct val="100000"/>
              </a:lnSpc>
              <a:spcBef>
                <a:spcPts val="960"/>
              </a:spcBef>
            </a:pPr>
            <a:r>
              <a:rPr sz="2000" spc="-15" dirty="0">
                <a:latin typeface="微软雅黑"/>
                <a:cs typeface="微软雅黑"/>
              </a:rPr>
              <a:t>施工许可、质量安全监督等手续。</a:t>
            </a:r>
            <a:endParaRPr sz="2000">
              <a:latin typeface="微软雅黑"/>
              <a:cs typeface="微软雅黑"/>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381076"/>
            <a:ext cx="2165350" cy="454025"/>
          </a:xfrm>
          <a:prstGeom prst="rect">
            <a:avLst/>
          </a:prstGeom>
        </p:spPr>
        <p:txBody>
          <a:bodyPr vert="horz" wrap="square" lIns="0" tIns="13970" rIns="0" bIns="0" rtlCol="0">
            <a:spAutoFit/>
          </a:bodyPr>
          <a:lstStyle/>
          <a:p>
            <a:pPr marL="12700">
              <a:lnSpc>
                <a:spcPct val="100000"/>
              </a:lnSpc>
              <a:spcBef>
                <a:spcPts val="110"/>
              </a:spcBef>
            </a:pPr>
            <a:r>
              <a:rPr sz="2800" b="1" spc="5" dirty="0">
                <a:solidFill>
                  <a:srgbClr val="FF6600"/>
                </a:solidFill>
                <a:latin typeface="微软雅黑"/>
                <a:cs typeface="微软雅黑"/>
              </a:rPr>
              <a:t>事故发生经过</a:t>
            </a:r>
            <a:endParaRPr sz="2800">
              <a:latin typeface="微软雅黑"/>
              <a:cs typeface="微软雅黑"/>
            </a:endParaRPr>
          </a:p>
        </p:txBody>
      </p:sp>
      <p:sp>
        <p:nvSpPr>
          <p:cNvPr id="3" name="object 3"/>
          <p:cNvSpPr txBox="1"/>
          <p:nvPr/>
        </p:nvSpPr>
        <p:spPr>
          <a:xfrm>
            <a:off x="78739" y="1037431"/>
            <a:ext cx="11369040" cy="5144770"/>
          </a:xfrm>
          <a:prstGeom prst="rect">
            <a:avLst/>
          </a:prstGeom>
        </p:spPr>
        <p:txBody>
          <a:bodyPr vert="horz" wrap="square" lIns="0" tIns="12065" rIns="0" bIns="0" rtlCol="0">
            <a:spAutoFit/>
          </a:bodyPr>
          <a:lstStyle/>
          <a:p>
            <a:pPr marL="469900" marR="45085" indent="-457200" algn="just">
              <a:lnSpc>
                <a:spcPct val="140100"/>
              </a:lnSpc>
              <a:spcBef>
                <a:spcPts val="95"/>
              </a:spcBef>
              <a:buFont typeface="Arial"/>
              <a:buChar char="•"/>
              <a:tabLst>
                <a:tab pos="469900" algn="l"/>
              </a:tabLst>
            </a:pPr>
            <a:r>
              <a:rPr sz="1900" spc="-15" dirty="0">
                <a:latin typeface="微软雅黑"/>
                <a:cs typeface="微软雅黑"/>
              </a:rPr>
              <a:t>3</a:t>
            </a:r>
            <a:r>
              <a:rPr sz="1900" spc="-5" dirty="0">
                <a:latin typeface="微软雅黑"/>
                <a:cs typeface="微软雅黑"/>
              </a:rPr>
              <a:t>月</a:t>
            </a:r>
            <a:r>
              <a:rPr sz="1900" spc="-15" dirty="0">
                <a:latin typeface="微软雅黑"/>
                <a:cs typeface="微软雅黑"/>
              </a:rPr>
              <a:t>27</a:t>
            </a:r>
            <a:r>
              <a:rPr sz="1900" spc="-10" dirty="0">
                <a:latin typeface="微软雅黑"/>
                <a:cs typeface="微软雅黑"/>
              </a:rPr>
              <a:t>日</a:t>
            </a:r>
            <a:r>
              <a:rPr sz="1900" spc="-15" dirty="0">
                <a:latin typeface="微软雅黑"/>
                <a:cs typeface="微软雅黑"/>
              </a:rPr>
              <a:t>8</a:t>
            </a:r>
            <a:r>
              <a:rPr sz="1900" spc="-5" dirty="0">
                <a:latin typeface="微软雅黑"/>
                <a:cs typeface="微软雅黑"/>
              </a:rPr>
              <a:t>时许，周*组织人员开始浇筑塔楼屋顶混凝土，浇</a:t>
            </a:r>
            <a:r>
              <a:rPr sz="1900" spc="15" dirty="0">
                <a:latin typeface="微软雅黑"/>
                <a:cs typeface="微软雅黑"/>
              </a:rPr>
              <a:t>筑</a:t>
            </a:r>
            <a:r>
              <a:rPr sz="1900" spc="-5" dirty="0">
                <a:latin typeface="微软雅黑"/>
                <a:cs typeface="微软雅黑"/>
              </a:rPr>
              <a:t>顺序自西南</a:t>
            </a:r>
            <a:r>
              <a:rPr sz="1900" spc="15" dirty="0">
                <a:latin typeface="微软雅黑"/>
                <a:cs typeface="微软雅黑"/>
              </a:rPr>
              <a:t>角</a:t>
            </a:r>
            <a:r>
              <a:rPr sz="1900" spc="-5" dirty="0">
                <a:latin typeface="微软雅黑"/>
                <a:cs typeface="微软雅黑"/>
              </a:rPr>
              <a:t>、西北角、</a:t>
            </a:r>
            <a:r>
              <a:rPr sz="1900" spc="15" dirty="0">
                <a:latin typeface="微软雅黑"/>
                <a:cs typeface="微软雅黑"/>
              </a:rPr>
              <a:t>东</a:t>
            </a:r>
            <a:r>
              <a:rPr sz="1900" spc="-5" dirty="0">
                <a:latin typeface="微软雅黑"/>
                <a:cs typeface="微软雅黑"/>
              </a:rPr>
              <a:t>北角、东南角 顺时针依次浇筑框架柱和梁，然后浇筑塔楼屋顶屋面井字梁，最</a:t>
            </a:r>
            <a:r>
              <a:rPr sz="1900" spc="-65" dirty="0">
                <a:latin typeface="微软雅黑"/>
                <a:cs typeface="微软雅黑"/>
              </a:rPr>
              <a:t>后</a:t>
            </a:r>
            <a:r>
              <a:rPr sz="1900" b="1" spc="-5" dirty="0">
                <a:solidFill>
                  <a:srgbClr val="FF0000"/>
                </a:solidFill>
                <a:latin typeface="微软雅黑"/>
                <a:cs typeface="微软雅黑"/>
              </a:rPr>
              <a:t>自塔</a:t>
            </a:r>
            <a:r>
              <a:rPr sz="1900" b="1" spc="10" dirty="0">
                <a:solidFill>
                  <a:srgbClr val="FF0000"/>
                </a:solidFill>
                <a:latin typeface="微软雅黑"/>
                <a:cs typeface="微软雅黑"/>
              </a:rPr>
              <a:t>楼</a:t>
            </a:r>
            <a:r>
              <a:rPr sz="1900" b="1" spc="-5" dirty="0">
                <a:solidFill>
                  <a:srgbClr val="FF0000"/>
                </a:solidFill>
                <a:latin typeface="微软雅黑"/>
                <a:cs typeface="微软雅黑"/>
              </a:rPr>
              <a:t>屋顶</a:t>
            </a:r>
            <a:r>
              <a:rPr sz="1900" b="1" spc="-15" dirty="0">
                <a:solidFill>
                  <a:srgbClr val="FF0000"/>
                </a:solidFill>
                <a:latin typeface="微软雅黑"/>
                <a:cs typeface="微软雅黑"/>
              </a:rPr>
              <a:t>正</a:t>
            </a:r>
            <a:r>
              <a:rPr sz="1900" b="1" spc="-5" dirty="0">
                <a:solidFill>
                  <a:srgbClr val="FF0000"/>
                </a:solidFill>
                <a:latin typeface="微软雅黑"/>
                <a:cs typeface="微软雅黑"/>
              </a:rPr>
              <a:t>中顶</a:t>
            </a:r>
            <a:r>
              <a:rPr sz="1900" b="1" spc="10" dirty="0">
                <a:solidFill>
                  <a:srgbClr val="FF0000"/>
                </a:solidFill>
                <a:latin typeface="微软雅黑"/>
                <a:cs typeface="微软雅黑"/>
              </a:rPr>
              <a:t>端</a:t>
            </a:r>
            <a:r>
              <a:rPr sz="1900" b="1" spc="-5" dirty="0">
                <a:solidFill>
                  <a:srgbClr val="FF0000"/>
                </a:solidFill>
                <a:latin typeface="微软雅黑"/>
                <a:cs typeface="微软雅黑"/>
              </a:rPr>
              <a:t>向四</a:t>
            </a:r>
            <a:r>
              <a:rPr sz="1900" b="1" spc="-15" dirty="0">
                <a:solidFill>
                  <a:srgbClr val="FF0000"/>
                </a:solidFill>
                <a:latin typeface="微软雅黑"/>
                <a:cs typeface="微软雅黑"/>
              </a:rPr>
              <a:t>周</a:t>
            </a:r>
            <a:r>
              <a:rPr sz="1900" b="1" spc="-5" dirty="0">
                <a:solidFill>
                  <a:srgbClr val="FF0000"/>
                </a:solidFill>
                <a:latin typeface="微软雅黑"/>
                <a:cs typeface="微软雅黑"/>
              </a:rPr>
              <a:t>浇筑</a:t>
            </a:r>
            <a:r>
              <a:rPr sz="1900" b="1" spc="10" dirty="0">
                <a:solidFill>
                  <a:srgbClr val="FF0000"/>
                </a:solidFill>
                <a:latin typeface="微软雅黑"/>
                <a:cs typeface="微软雅黑"/>
              </a:rPr>
              <a:t>屋</a:t>
            </a:r>
            <a:r>
              <a:rPr sz="1900" b="1" spc="-5" dirty="0">
                <a:solidFill>
                  <a:srgbClr val="FF0000"/>
                </a:solidFill>
                <a:latin typeface="微软雅黑"/>
                <a:cs typeface="微软雅黑"/>
              </a:rPr>
              <a:t>面 板</a:t>
            </a:r>
            <a:r>
              <a:rPr sz="1900" spc="-5" dirty="0">
                <a:latin typeface="微软雅黑"/>
                <a:cs typeface="微软雅黑"/>
              </a:rPr>
              <a:t>。</a:t>
            </a:r>
            <a:endParaRPr sz="1900">
              <a:latin typeface="微软雅黑"/>
              <a:cs typeface="微软雅黑"/>
            </a:endParaRPr>
          </a:p>
          <a:p>
            <a:pPr marL="469900" marR="5080" indent="-457200">
              <a:lnSpc>
                <a:spcPct val="140000"/>
              </a:lnSpc>
              <a:spcBef>
                <a:spcPts val="985"/>
              </a:spcBef>
              <a:buFont typeface="Arial"/>
              <a:buChar char="•"/>
              <a:tabLst>
                <a:tab pos="469265" algn="l"/>
                <a:tab pos="469900" algn="l"/>
              </a:tabLst>
            </a:pPr>
            <a:r>
              <a:rPr sz="1900" spc="-5" dirty="0">
                <a:latin typeface="微软雅黑"/>
                <a:cs typeface="微软雅黑"/>
              </a:rPr>
              <a:t>塔楼屋顶总浇筑作业面积</a:t>
            </a:r>
            <a:r>
              <a:rPr sz="1900" spc="-25" dirty="0">
                <a:latin typeface="微软雅黑"/>
                <a:cs typeface="微软雅黑"/>
              </a:rPr>
              <a:t>约</a:t>
            </a:r>
            <a:r>
              <a:rPr sz="1900" spc="-15" dirty="0">
                <a:latin typeface="微软雅黑"/>
                <a:cs typeface="微软雅黑"/>
              </a:rPr>
              <a:t>225</a:t>
            </a:r>
            <a:r>
              <a:rPr sz="1900" spc="-5" dirty="0">
                <a:latin typeface="微软雅黑"/>
                <a:cs typeface="微软雅黑"/>
              </a:rPr>
              <a:t>㎡</a:t>
            </a:r>
            <a:r>
              <a:rPr sz="1900" spc="-10" dirty="0">
                <a:latin typeface="微软雅黑"/>
                <a:cs typeface="微软雅黑"/>
              </a:rPr>
              <a:t>（15×15），</a:t>
            </a:r>
            <a:r>
              <a:rPr sz="1900" spc="-5" dirty="0">
                <a:latin typeface="微软雅黑"/>
                <a:cs typeface="微软雅黑"/>
              </a:rPr>
              <a:t>梁</a:t>
            </a:r>
            <a:r>
              <a:rPr sz="1900" spc="15" dirty="0">
                <a:latin typeface="微软雅黑"/>
                <a:cs typeface="微软雅黑"/>
              </a:rPr>
              <a:t>、</a:t>
            </a:r>
            <a:r>
              <a:rPr sz="1900" spc="-5" dirty="0">
                <a:latin typeface="微软雅黑"/>
                <a:cs typeface="微软雅黑"/>
              </a:rPr>
              <a:t>板钢筋模板</a:t>
            </a:r>
            <a:r>
              <a:rPr sz="1900" spc="20" dirty="0">
                <a:latin typeface="微软雅黑"/>
                <a:cs typeface="微软雅黑"/>
              </a:rPr>
              <a:t>重</a:t>
            </a:r>
            <a:r>
              <a:rPr sz="1900" spc="-5" dirty="0">
                <a:latin typeface="微软雅黑"/>
                <a:cs typeface="微软雅黑"/>
              </a:rPr>
              <a:t>15.3吨，混</a:t>
            </a:r>
            <a:r>
              <a:rPr sz="1900" spc="15" dirty="0">
                <a:latin typeface="微软雅黑"/>
                <a:cs typeface="微软雅黑"/>
              </a:rPr>
              <a:t>凝</a:t>
            </a:r>
            <a:r>
              <a:rPr sz="1900" spc="-5" dirty="0">
                <a:latin typeface="微软雅黑"/>
                <a:cs typeface="微软雅黑"/>
              </a:rPr>
              <a:t>土浇筑量</a:t>
            </a:r>
            <a:r>
              <a:rPr sz="1900" spc="25" dirty="0">
                <a:latin typeface="微软雅黑"/>
                <a:cs typeface="微软雅黑"/>
              </a:rPr>
              <a:t>为</a:t>
            </a:r>
            <a:r>
              <a:rPr sz="1900" spc="-10" dirty="0">
                <a:latin typeface="微软雅黑"/>
                <a:cs typeface="微软雅黑"/>
              </a:rPr>
              <a:t>160m3，</a:t>
            </a:r>
            <a:r>
              <a:rPr sz="1900" spc="-5" dirty="0">
                <a:latin typeface="微软雅黑"/>
                <a:cs typeface="微软雅黑"/>
              </a:rPr>
              <a:t>事 发时浇筑混凝</a:t>
            </a:r>
            <a:r>
              <a:rPr sz="1900" spc="-15" dirty="0">
                <a:latin typeface="微软雅黑"/>
                <a:cs typeface="微软雅黑"/>
              </a:rPr>
              <a:t>土</a:t>
            </a:r>
            <a:r>
              <a:rPr sz="1900" spc="-10" dirty="0">
                <a:latin typeface="微软雅黑"/>
                <a:cs typeface="微软雅黑"/>
              </a:rPr>
              <a:t>132</a:t>
            </a:r>
            <a:r>
              <a:rPr sz="1900" spc="40" dirty="0">
                <a:latin typeface="微软雅黑"/>
                <a:cs typeface="微软雅黑"/>
              </a:rPr>
              <a:t> </a:t>
            </a:r>
            <a:r>
              <a:rPr sz="1900" spc="-5" dirty="0">
                <a:latin typeface="微软雅黑"/>
                <a:cs typeface="微软雅黑"/>
              </a:rPr>
              <a:t>m3，</a:t>
            </a:r>
            <a:r>
              <a:rPr sz="1900" spc="-10" dirty="0">
                <a:latin typeface="微软雅黑"/>
                <a:cs typeface="微软雅黑"/>
              </a:rPr>
              <a:t>约</a:t>
            </a:r>
            <a:r>
              <a:rPr sz="1900" spc="-15" dirty="0">
                <a:latin typeface="微软雅黑"/>
                <a:cs typeface="微软雅黑"/>
              </a:rPr>
              <a:t>316.8</a:t>
            </a:r>
            <a:r>
              <a:rPr sz="1900" spc="-5" dirty="0">
                <a:latin typeface="微软雅黑"/>
                <a:cs typeface="微软雅黑"/>
              </a:rPr>
              <a:t>吨，事发时作业面施工总荷载</a:t>
            </a:r>
            <a:r>
              <a:rPr sz="1900" dirty="0">
                <a:latin typeface="微软雅黑"/>
                <a:cs typeface="微软雅黑"/>
              </a:rPr>
              <a:t>为</a:t>
            </a:r>
            <a:r>
              <a:rPr sz="1900" spc="-5" dirty="0">
                <a:latin typeface="微软雅黑"/>
                <a:cs typeface="微软雅黑"/>
              </a:rPr>
              <a:t>14.46KN/㎡。现场浇</a:t>
            </a:r>
            <a:r>
              <a:rPr sz="1900" spc="15" dirty="0">
                <a:latin typeface="微软雅黑"/>
                <a:cs typeface="微软雅黑"/>
              </a:rPr>
              <a:t>筑</a:t>
            </a:r>
            <a:r>
              <a:rPr sz="1900" spc="-5" dirty="0">
                <a:latin typeface="微软雅黑"/>
                <a:cs typeface="微软雅黑"/>
              </a:rPr>
              <a:t>方式为泵送 混凝土，输送设备为一台汽车泵，振捣设备为两台震动泵。塔楼屋顶浇</a:t>
            </a:r>
            <a:r>
              <a:rPr sz="1900" spc="20" dirty="0">
                <a:latin typeface="微软雅黑"/>
                <a:cs typeface="微软雅黑"/>
              </a:rPr>
              <a:t>筑</a:t>
            </a:r>
            <a:r>
              <a:rPr sz="1900" spc="-5" dirty="0">
                <a:latin typeface="微软雅黑"/>
                <a:cs typeface="微软雅黑"/>
              </a:rPr>
              <a:t>共</a:t>
            </a:r>
            <a:r>
              <a:rPr sz="1900" spc="-70" dirty="0">
                <a:latin typeface="微软雅黑"/>
                <a:cs typeface="微软雅黑"/>
              </a:rPr>
              <a:t>有</a:t>
            </a:r>
            <a:r>
              <a:rPr sz="1900" dirty="0">
                <a:latin typeface="微软雅黑"/>
                <a:cs typeface="微软雅黑"/>
              </a:rPr>
              <a:t>18</a:t>
            </a:r>
            <a:r>
              <a:rPr sz="1900" spc="-5" dirty="0">
                <a:latin typeface="微软雅黑"/>
                <a:cs typeface="微软雅黑"/>
              </a:rPr>
              <a:t>人作业，散</a:t>
            </a:r>
            <a:r>
              <a:rPr sz="1900" spc="15" dirty="0">
                <a:latin typeface="微软雅黑"/>
                <a:cs typeface="微软雅黑"/>
              </a:rPr>
              <a:t>布</a:t>
            </a:r>
            <a:r>
              <a:rPr sz="1900" spc="-5" dirty="0">
                <a:latin typeface="微软雅黑"/>
                <a:cs typeface="微软雅黑"/>
              </a:rPr>
              <a:t>在屋顶四 个坡面的多个部位，其中混凝土浇筑</a:t>
            </a:r>
            <a:r>
              <a:rPr sz="1900" spc="-40" dirty="0">
                <a:latin typeface="微软雅黑"/>
                <a:cs typeface="微软雅黑"/>
              </a:rPr>
              <a:t>工</a:t>
            </a:r>
            <a:r>
              <a:rPr sz="1900" spc="-15" dirty="0">
                <a:latin typeface="微软雅黑"/>
                <a:cs typeface="微软雅黑"/>
              </a:rPr>
              <a:t>16</a:t>
            </a:r>
            <a:r>
              <a:rPr sz="1900" spc="-10" dirty="0">
                <a:latin typeface="微软雅黑"/>
                <a:cs typeface="微软雅黑"/>
              </a:rPr>
              <a:t>人，木工</a:t>
            </a:r>
            <a:r>
              <a:rPr sz="1900" spc="-15" dirty="0">
                <a:latin typeface="微软雅黑"/>
                <a:cs typeface="微软雅黑"/>
              </a:rPr>
              <a:t>2</a:t>
            </a:r>
            <a:r>
              <a:rPr sz="1900" spc="-10" dirty="0">
                <a:latin typeface="微软雅黑"/>
                <a:cs typeface="微软雅黑"/>
              </a:rPr>
              <a:t>人。</a:t>
            </a:r>
            <a:endParaRPr sz="1900">
              <a:latin typeface="微软雅黑"/>
              <a:cs typeface="微软雅黑"/>
            </a:endParaRPr>
          </a:p>
          <a:p>
            <a:pPr marL="469900" indent="-457200">
              <a:lnSpc>
                <a:spcPct val="100000"/>
              </a:lnSpc>
              <a:spcBef>
                <a:spcPts val="1920"/>
              </a:spcBef>
              <a:buFont typeface="Arial"/>
              <a:buChar char="•"/>
              <a:tabLst>
                <a:tab pos="469265" algn="l"/>
                <a:tab pos="469900" algn="l"/>
              </a:tabLst>
            </a:pPr>
            <a:r>
              <a:rPr sz="1900" spc="-15" dirty="0">
                <a:latin typeface="微软雅黑"/>
                <a:cs typeface="微软雅黑"/>
              </a:rPr>
              <a:t>27</a:t>
            </a:r>
            <a:r>
              <a:rPr sz="1900" spc="-5" dirty="0">
                <a:latin typeface="微软雅黑"/>
                <a:cs typeface="微软雅黑"/>
              </a:rPr>
              <a:t>日</a:t>
            </a:r>
            <a:r>
              <a:rPr sz="1900" spc="-15" dirty="0">
                <a:latin typeface="微软雅黑"/>
                <a:cs typeface="微软雅黑"/>
              </a:rPr>
              <a:t>12</a:t>
            </a:r>
            <a:r>
              <a:rPr sz="1900" spc="-5" dirty="0">
                <a:latin typeface="微软雅黑"/>
                <a:cs typeface="微软雅黑"/>
              </a:rPr>
              <a:t>时</a:t>
            </a:r>
            <a:r>
              <a:rPr sz="1900" spc="-15" dirty="0">
                <a:latin typeface="微软雅黑"/>
                <a:cs typeface="微软雅黑"/>
              </a:rPr>
              <a:t>30</a:t>
            </a:r>
            <a:r>
              <a:rPr sz="1900" spc="-5" dirty="0">
                <a:latin typeface="微软雅黑"/>
                <a:cs typeface="微软雅黑"/>
              </a:rPr>
              <a:t>分</a:t>
            </a:r>
            <a:r>
              <a:rPr sz="1900" spc="-10" dirty="0">
                <a:latin typeface="微软雅黑"/>
                <a:cs typeface="微软雅黑"/>
              </a:rPr>
              <a:t>，18</a:t>
            </a:r>
            <a:r>
              <a:rPr sz="1900" spc="-5" dirty="0">
                <a:latin typeface="微软雅黑"/>
                <a:cs typeface="微软雅黑"/>
              </a:rPr>
              <a:t>名施工人员完成框架柱</a:t>
            </a:r>
            <a:r>
              <a:rPr sz="1900" spc="15" dirty="0">
                <a:latin typeface="微软雅黑"/>
                <a:cs typeface="微软雅黑"/>
              </a:rPr>
              <a:t>、</a:t>
            </a:r>
            <a:r>
              <a:rPr sz="1900" spc="-5" dirty="0">
                <a:latin typeface="微软雅黑"/>
                <a:cs typeface="微软雅黑"/>
              </a:rPr>
              <a:t>梁混凝土浇</a:t>
            </a:r>
            <a:r>
              <a:rPr sz="1900" spc="15" dirty="0">
                <a:latin typeface="微软雅黑"/>
                <a:cs typeface="微软雅黑"/>
              </a:rPr>
              <a:t>筑</a:t>
            </a:r>
            <a:r>
              <a:rPr sz="1900" spc="-5" dirty="0">
                <a:latin typeface="微软雅黑"/>
                <a:cs typeface="微软雅黑"/>
              </a:rPr>
              <a:t>后即午间休</a:t>
            </a:r>
            <a:r>
              <a:rPr sz="1900" spc="15" dirty="0">
                <a:latin typeface="微软雅黑"/>
                <a:cs typeface="微软雅黑"/>
              </a:rPr>
              <a:t>息</a:t>
            </a:r>
            <a:r>
              <a:rPr sz="1900" spc="-5" dirty="0">
                <a:latin typeface="微软雅黑"/>
                <a:cs typeface="微软雅黑"/>
              </a:rPr>
              <a:t>；13</a:t>
            </a:r>
            <a:r>
              <a:rPr sz="1900" spc="15" dirty="0">
                <a:latin typeface="微软雅黑"/>
                <a:cs typeface="微软雅黑"/>
              </a:rPr>
              <a:t>时</a:t>
            </a:r>
            <a:r>
              <a:rPr sz="1900" spc="-15" dirty="0">
                <a:latin typeface="微软雅黑"/>
                <a:cs typeface="微软雅黑"/>
              </a:rPr>
              <a:t>30</a:t>
            </a:r>
            <a:r>
              <a:rPr sz="1900" spc="-5" dirty="0">
                <a:latin typeface="微软雅黑"/>
                <a:cs typeface="微软雅黑"/>
              </a:rPr>
              <a:t>分，15名</a:t>
            </a:r>
            <a:r>
              <a:rPr sz="1900" spc="15" dirty="0">
                <a:latin typeface="微软雅黑"/>
                <a:cs typeface="微软雅黑"/>
              </a:rPr>
              <a:t>施</a:t>
            </a:r>
            <a:r>
              <a:rPr sz="1900" spc="-5" dirty="0">
                <a:latin typeface="微软雅黑"/>
                <a:cs typeface="微软雅黑"/>
              </a:rPr>
              <a:t>工人员</a:t>
            </a:r>
            <a:endParaRPr sz="1900">
              <a:latin typeface="微软雅黑"/>
              <a:cs typeface="微软雅黑"/>
            </a:endParaRPr>
          </a:p>
          <a:p>
            <a:pPr marL="469900" marR="33655">
              <a:lnSpc>
                <a:spcPct val="140000"/>
              </a:lnSpc>
              <a:spcBef>
                <a:spcPts val="5"/>
              </a:spcBef>
            </a:pPr>
            <a:r>
              <a:rPr sz="1900" spc="-5" dirty="0">
                <a:latin typeface="微软雅黑"/>
                <a:cs typeface="微软雅黑"/>
              </a:rPr>
              <a:t>（另</a:t>
            </a:r>
            <a:r>
              <a:rPr sz="1900" spc="-10" dirty="0">
                <a:latin typeface="微软雅黑"/>
                <a:cs typeface="微软雅黑"/>
              </a:rPr>
              <a:t>外</a:t>
            </a:r>
            <a:r>
              <a:rPr sz="1900" spc="-15" dirty="0">
                <a:latin typeface="微软雅黑"/>
                <a:cs typeface="微软雅黑"/>
              </a:rPr>
              <a:t>3</a:t>
            </a:r>
            <a:r>
              <a:rPr sz="1900" spc="-5" dirty="0">
                <a:latin typeface="微软雅黑"/>
                <a:cs typeface="微软雅黑"/>
              </a:rPr>
              <a:t>人未上塔楼屋顶）继续浇筑屋面井字梁和屋面板</a:t>
            </a:r>
            <a:r>
              <a:rPr sz="1900" spc="-10" dirty="0">
                <a:latin typeface="微软雅黑"/>
                <a:cs typeface="微软雅黑"/>
              </a:rPr>
              <a:t>；14</a:t>
            </a:r>
            <a:r>
              <a:rPr sz="1900" spc="20" dirty="0">
                <a:latin typeface="微软雅黑"/>
                <a:cs typeface="微软雅黑"/>
              </a:rPr>
              <a:t>时</a:t>
            </a:r>
            <a:r>
              <a:rPr sz="1900" spc="-15" dirty="0">
                <a:latin typeface="微软雅黑"/>
                <a:cs typeface="微软雅黑"/>
              </a:rPr>
              <a:t>35</a:t>
            </a:r>
            <a:r>
              <a:rPr sz="1900" spc="-5" dirty="0">
                <a:latin typeface="微软雅黑"/>
                <a:cs typeface="微软雅黑"/>
              </a:rPr>
              <a:t>分</a:t>
            </a:r>
            <a:r>
              <a:rPr sz="1900" spc="15" dirty="0">
                <a:latin typeface="微软雅黑"/>
                <a:cs typeface="微软雅黑"/>
              </a:rPr>
              <a:t>，</a:t>
            </a:r>
            <a:r>
              <a:rPr sz="1900" spc="-5" dirty="0">
                <a:latin typeface="微软雅黑"/>
                <a:cs typeface="微软雅黑"/>
              </a:rPr>
              <a:t>框架柱、梁</a:t>
            </a:r>
            <a:r>
              <a:rPr sz="1900" spc="15" dirty="0">
                <a:latin typeface="微软雅黑"/>
                <a:cs typeface="微软雅黑"/>
              </a:rPr>
              <a:t>浇</a:t>
            </a:r>
            <a:r>
              <a:rPr sz="1900" spc="-5" dirty="0">
                <a:latin typeface="微软雅黑"/>
                <a:cs typeface="微软雅黑"/>
              </a:rPr>
              <a:t>筑完成，屋</a:t>
            </a:r>
            <a:r>
              <a:rPr sz="1900" spc="15" dirty="0">
                <a:latin typeface="微软雅黑"/>
                <a:cs typeface="微软雅黑"/>
              </a:rPr>
              <a:t>面</a:t>
            </a:r>
            <a:r>
              <a:rPr sz="1900" spc="-5" dirty="0">
                <a:latin typeface="微软雅黑"/>
                <a:cs typeface="微软雅黑"/>
              </a:rPr>
              <a:t>井字 梁浇筑基本完成；在进行</a:t>
            </a:r>
            <a:r>
              <a:rPr sz="1900" spc="-30" dirty="0">
                <a:latin typeface="微软雅黑"/>
                <a:cs typeface="微软雅黑"/>
              </a:rPr>
              <a:t>第</a:t>
            </a:r>
            <a:r>
              <a:rPr sz="1900" spc="-15" dirty="0">
                <a:latin typeface="微软雅黑"/>
                <a:cs typeface="微软雅黑"/>
              </a:rPr>
              <a:t>14</a:t>
            </a:r>
            <a:r>
              <a:rPr sz="1900" spc="-10" dirty="0">
                <a:latin typeface="微软雅黑"/>
                <a:cs typeface="微软雅黑"/>
              </a:rPr>
              <a:t>车混凝土的浇筑时（10m3/</a:t>
            </a:r>
            <a:r>
              <a:rPr sz="1900" spc="-5" dirty="0">
                <a:latin typeface="微软雅黑"/>
                <a:cs typeface="微软雅黑"/>
              </a:rPr>
              <a:t>车</a:t>
            </a:r>
            <a:r>
              <a:rPr sz="1900" spc="10" dirty="0">
                <a:latin typeface="微软雅黑"/>
                <a:cs typeface="微软雅黑"/>
              </a:rPr>
              <a:t>，</a:t>
            </a:r>
            <a:r>
              <a:rPr sz="1900" spc="-5" dirty="0">
                <a:latin typeface="微软雅黑"/>
                <a:cs typeface="微软雅黑"/>
              </a:rPr>
              <a:t>总混</a:t>
            </a:r>
            <a:r>
              <a:rPr sz="1900" spc="-15" dirty="0">
                <a:latin typeface="微软雅黑"/>
                <a:cs typeface="微软雅黑"/>
              </a:rPr>
              <a:t>凝</a:t>
            </a:r>
            <a:r>
              <a:rPr sz="1900" spc="-5" dirty="0">
                <a:latin typeface="微软雅黑"/>
                <a:cs typeface="微软雅黑"/>
              </a:rPr>
              <a:t>土浇</a:t>
            </a:r>
            <a:r>
              <a:rPr sz="1900" spc="10" dirty="0">
                <a:latin typeface="微软雅黑"/>
                <a:cs typeface="微软雅黑"/>
              </a:rPr>
              <a:t>筑</a:t>
            </a:r>
            <a:r>
              <a:rPr sz="1900" spc="-5" dirty="0">
                <a:latin typeface="微软雅黑"/>
                <a:cs typeface="微软雅黑"/>
              </a:rPr>
              <a:t>量约132m3），东南</a:t>
            </a:r>
            <a:r>
              <a:rPr sz="1900" spc="-15" dirty="0">
                <a:latin typeface="微软雅黑"/>
                <a:cs typeface="微软雅黑"/>
              </a:rPr>
              <a:t>角</a:t>
            </a:r>
            <a:r>
              <a:rPr sz="1900" spc="-5" dirty="0">
                <a:latin typeface="微软雅黑"/>
                <a:cs typeface="微软雅黑"/>
              </a:rPr>
              <a:t>模 板突然出现坍塌，随即整个模板支架系统快速向中部塌陷，所有屋顶施</a:t>
            </a:r>
            <a:r>
              <a:rPr sz="1900" spc="20" dirty="0">
                <a:latin typeface="微软雅黑"/>
                <a:cs typeface="微软雅黑"/>
              </a:rPr>
              <a:t>工</a:t>
            </a:r>
            <a:r>
              <a:rPr sz="1900" spc="-5" dirty="0">
                <a:latin typeface="微软雅黑"/>
                <a:cs typeface="微软雅黑"/>
              </a:rPr>
              <a:t>人员随坍塌</a:t>
            </a:r>
            <a:r>
              <a:rPr sz="1900" spc="20" dirty="0">
                <a:latin typeface="微软雅黑"/>
                <a:cs typeface="微软雅黑"/>
              </a:rPr>
              <a:t>的</a:t>
            </a:r>
            <a:r>
              <a:rPr sz="1900" spc="-5" dirty="0">
                <a:latin typeface="微软雅黑"/>
                <a:cs typeface="微软雅黑"/>
              </a:rPr>
              <a:t>混凝土、钢</a:t>
            </a:r>
            <a:r>
              <a:rPr sz="1900" spc="20" dirty="0">
                <a:latin typeface="微软雅黑"/>
                <a:cs typeface="微软雅黑"/>
              </a:rPr>
              <a:t>筋</a:t>
            </a:r>
            <a:r>
              <a:rPr sz="1900" spc="-5" dirty="0">
                <a:latin typeface="微软雅黑"/>
                <a:cs typeface="微软雅黑"/>
              </a:rPr>
              <a:t>及 模板支架系统一同坠落，并被坍塌物掩埋。</a:t>
            </a:r>
            <a:endParaRPr sz="1900">
              <a:latin typeface="微软雅黑"/>
              <a:cs typeface="微软雅黑"/>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70782" y="1690242"/>
            <a:ext cx="6883400" cy="867410"/>
          </a:xfrm>
          <a:prstGeom prst="rect">
            <a:avLst/>
          </a:prstGeom>
        </p:spPr>
        <p:txBody>
          <a:bodyPr vert="horz" wrap="square" lIns="0" tIns="12700" rIns="0" bIns="0" rtlCol="0">
            <a:spAutoFit/>
          </a:bodyPr>
          <a:lstStyle/>
          <a:p>
            <a:pPr marL="241300" indent="-228600">
              <a:lnSpc>
                <a:spcPct val="100000"/>
              </a:lnSpc>
              <a:spcBef>
                <a:spcPts val="100"/>
              </a:spcBef>
              <a:buFont typeface="Wingdings"/>
              <a:buChar char="⚫"/>
              <a:tabLst>
                <a:tab pos="241300" algn="l"/>
              </a:tabLst>
            </a:pPr>
            <a:r>
              <a:rPr sz="1800" dirty="0">
                <a:latin typeface="微软雅黑"/>
                <a:cs typeface="微软雅黑"/>
              </a:rPr>
              <a:t>一是企业及五脑山管理处（事业单位）安全生产主体责任不落实</a:t>
            </a:r>
            <a:r>
              <a:rPr sz="1800" spc="-1295" dirty="0">
                <a:latin typeface="微软雅黑"/>
                <a:cs typeface="微软雅黑"/>
              </a:rPr>
              <a:t>。</a:t>
            </a:r>
            <a:endParaRPr sz="1800">
              <a:latin typeface="微软雅黑"/>
              <a:cs typeface="微软雅黑"/>
            </a:endParaRPr>
          </a:p>
          <a:p>
            <a:pPr>
              <a:lnSpc>
                <a:spcPct val="100000"/>
              </a:lnSpc>
              <a:spcBef>
                <a:spcPts val="5"/>
              </a:spcBef>
              <a:buFont typeface="Wingdings"/>
              <a:buChar char="⚫"/>
            </a:pPr>
            <a:endParaRPr sz="2000">
              <a:latin typeface="Times New Roman"/>
              <a:cs typeface="Times New Roman"/>
            </a:endParaRPr>
          </a:p>
          <a:p>
            <a:pPr marL="241300" indent="-228600">
              <a:lnSpc>
                <a:spcPct val="100000"/>
              </a:lnSpc>
              <a:buFont typeface="Wingdings"/>
              <a:buChar char="⚫"/>
              <a:tabLst>
                <a:tab pos="241300" algn="l"/>
              </a:tabLst>
            </a:pPr>
            <a:r>
              <a:rPr sz="1800" dirty="0">
                <a:latin typeface="微软雅黑"/>
                <a:cs typeface="微软雅黑"/>
              </a:rPr>
              <a:t>二是政府及相关监管部门未认真履行安全监管责任。</a:t>
            </a:r>
            <a:endParaRPr sz="1800">
              <a:latin typeface="微软雅黑"/>
              <a:cs typeface="微软雅黑"/>
            </a:endParaRPr>
          </a:p>
        </p:txBody>
      </p:sp>
      <p:sp>
        <p:nvSpPr>
          <p:cNvPr id="3" name="object 3"/>
          <p:cNvSpPr txBox="1">
            <a:spLocks noGrp="1"/>
          </p:cNvSpPr>
          <p:nvPr>
            <p:ph type="title"/>
          </p:nvPr>
        </p:nvSpPr>
        <p:spPr>
          <a:xfrm>
            <a:off x="356717" y="743457"/>
            <a:ext cx="1452245"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FF6600"/>
                </a:solidFill>
                <a:latin typeface="微软雅黑"/>
                <a:cs typeface="微软雅黑"/>
              </a:rPr>
              <a:t>管理原因</a:t>
            </a:r>
            <a:endParaRPr sz="2800">
              <a:latin typeface="微软雅黑"/>
              <a:cs typeface="微软雅黑"/>
            </a:endParaRPr>
          </a:p>
        </p:txBody>
      </p:sp>
      <p:sp>
        <p:nvSpPr>
          <p:cNvPr id="4" name="object 4"/>
          <p:cNvSpPr txBox="1">
            <a:spLocks noGrp="1"/>
          </p:cNvSpPr>
          <p:nvPr>
            <p:ph type="body" idx="1"/>
          </p:nvPr>
        </p:nvSpPr>
        <p:spPr>
          <a:prstGeom prst="rect">
            <a:avLst/>
          </a:prstGeom>
        </p:spPr>
        <p:txBody>
          <a:bodyPr vert="horz" wrap="square" lIns="0" tIns="247650" rIns="0" bIns="0" rtlCol="0">
            <a:spAutoFit/>
          </a:bodyPr>
          <a:lstStyle/>
          <a:p>
            <a:pPr marL="12700">
              <a:lnSpc>
                <a:spcPct val="100000"/>
              </a:lnSpc>
              <a:spcBef>
                <a:spcPts val="1950"/>
              </a:spcBef>
            </a:pPr>
            <a:r>
              <a:rPr spc="5" dirty="0"/>
              <a:t>直接原因</a:t>
            </a:r>
          </a:p>
          <a:p>
            <a:pPr marL="2402840" marR="5080" indent="-256540" algn="just">
              <a:lnSpc>
                <a:spcPct val="150100"/>
              </a:lnSpc>
              <a:spcBef>
                <a:spcPts val="95"/>
              </a:spcBef>
            </a:pPr>
            <a:r>
              <a:rPr sz="2000" b="0" spc="969" dirty="0">
                <a:solidFill>
                  <a:srgbClr val="000000"/>
                </a:solidFill>
                <a:latin typeface="Wingdings"/>
                <a:cs typeface="Wingdings"/>
              </a:rPr>
              <a:t>⚫</a:t>
            </a:r>
            <a:r>
              <a:rPr sz="2000" b="0" spc="-10" dirty="0">
                <a:solidFill>
                  <a:srgbClr val="000000"/>
                </a:solidFill>
                <a:latin typeface="Times New Roman"/>
                <a:cs typeface="Times New Roman"/>
              </a:rPr>
              <a:t> </a:t>
            </a:r>
            <a:r>
              <a:rPr sz="2000" b="0" spc="-10" dirty="0">
                <a:solidFill>
                  <a:srgbClr val="000000"/>
                </a:solidFill>
                <a:latin typeface="微软雅黑"/>
                <a:cs typeface="微软雅黑"/>
              </a:rPr>
              <a:t>模板支架搭设不符合规范要求，架</a:t>
            </a:r>
            <a:r>
              <a:rPr sz="2000" b="0" spc="10" dirty="0">
                <a:solidFill>
                  <a:srgbClr val="000000"/>
                </a:solidFill>
                <a:latin typeface="微软雅黑"/>
                <a:cs typeface="微软雅黑"/>
              </a:rPr>
              <a:t>体</a:t>
            </a:r>
            <a:r>
              <a:rPr sz="2000" b="0" spc="-10" dirty="0">
                <a:solidFill>
                  <a:srgbClr val="000000"/>
                </a:solidFill>
                <a:latin typeface="微软雅黑"/>
                <a:cs typeface="微软雅黑"/>
              </a:rPr>
              <a:t>承载</a:t>
            </a:r>
            <a:r>
              <a:rPr sz="2000" b="0" spc="10" dirty="0">
                <a:solidFill>
                  <a:srgbClr val="000000"/>
                </a:solidFill>
                <a:latin typeface="微软雅黑"/>
                <a:cs typeface="微软雅黑"/>
              </a:rPr>
              <a:t>力</a:t>
            </a:r>
            <a:r>
              <a:rPr sz="2000" b="0" spc="-10" dirty="0">
                <a:solidFill>
                  <a:srgbClr val="000000"/>
                </a:solidFill>
                <a:latin typeface="微软雅黑"/>
                <a:cs typeface="微软雅黑"/>
              </a:rPr>
              <a:t>不足</a:t>
            </a:r>
            <a:r>
              <a:rPr sz="2000" b="0" spc="10" dirty="0">
                <a:solidFill>
                  <a:srgbClr val="000000"/>
                </a:solidFill>
                <a:latin typeface="微软雅黑"/>
                <a:cs typeface="微软雅黑"/>
              </a:rPr>
              <a:t>以</a:t>
            </a:r>
            <a:r>
              <a:rPr sz="2000" b="0" spc="-10" dirty="0">
                <a:solidFill>
                  <a:srgbClr val="000000"/>
                </a:solidFill>
                <a:latin typeface="微软雅黑"/>
                <a:cs typeface="微软雅黑"/>
              </a:rPr>
              <a:t>承载</a:t>
            </a:r>
            <a:r>
              <a:rPr sz="2000" b="0" spc="10" dirty="0">
                <a:solidFill>
                  <a:srgbClr val="000000"/>
                </a:solidFill>
                <a:latin typeface="微软雅黑"/>
                <a:cs typeface="微软雅黑"/>
              </a:rPr>
              <a:t>施</a:t>
            </a:r>
            <a:r>
              <a:rPr sz="2000" b="0" spc="-10" dirty="0">
                <a:solidFill>
                  <a:srgbClr val="000000"/>
                </a:solidFill>
                <a:latin typeface="微软雅黑"/>
                <a:cs typeface="微软雅黑"/>
              </a:rPr>
              <a:t>工荷</a:t>
            </a:r>
            <a:r>
              <a:rPr sz="2000" b="0" spc="10" dirty="0">
                <a:solidFill>
                  <a:srgbClr val="000000"/>
                </a:solidFill>
                <a:latin typeface="微软雅黑"/>
                <a:cs typeface="微软雅黑"/>
              </a:rPr>
              <a:t>载</a:t>
            </a:r>
            <a:r>
              <a:rPr sz="2000" b="0" spc="-10" dirty="0">
                <a:solidFill>
                  <a:srgbClr val="000000"/>
                </a:solidFill>
                <a:latin typeface="微软雅黑"/>
                <a:cs typeface="微软雅黑"/>
              </a:rPr>
              <a:t>，</a:t>
            </a:r>
            <a:r>
              <a:rPr sz="2000" b="0" spc="-1520" dirty="0">
                <a:solidFill>
                  <a:srgbClr val="000000"/>
                </a:solidFill>
                <a:latin typeface="微软雅黑"/>
                <a:cs typeface="微软雅黑"/>
              </a:rPr>
              <a:t>搭 </a:t>
            </a:r>
            <a:r>
              <a:rPr sz="2000" b="0" spc="-10" dirty="0">
                <a:solidFill>
                  <a:srgbClr val="000000"/>
                </a:solidFill>
                <a:latin typeface="微软雅黑"/>
                <a:cs typeface="微软雅黑"/>
              </a:rPr>
              <a:t>设模板支架所用的钢管和扣件等材</a:t>
            </a:r>
            <a:r>
              <a:rPr sz="2000" b="0" spc="10" dirty="0">
                <a:solidFill>
                  <a:srgbClr val="000000"/>
                </a:solidFill>
                <a:latin typeface="微软雅黑"/>
                <a:cs typeface="微软雅黑"/>
              </a:rPr>
              <a:t>料</a:t>
            </a:r>
            <a:r>
              <a:rPr sz="2000" b="0" spc="-10" dirty="0">
                <a:solidFill>
                  <a:srgbClr val="000000"/>
                </a:solidFill>
                <a:latin typeface="微软雅黑"/>
                <a:cs typeface="微软雅黑"/>
              </a:rPr>
              <a:t>质量</a:t>
            </a:r>
            <a:r>
              <a:rPr sz="2000" b="0" spc="10" dirty="0">
                <a:solidFill>
                  <a:srgbClr val="000000"/>
                </a:solidFill>
                <a:latin typeface="微软雅黑"/>
                <a:cs typeface="微软雅黑"/>
              </a:rPr>
              <a:t>不</a:t>
            </a:r>
            <a:r>
              <a:rPr sz="2000" b="0" spc="-10" dirty="0">
                <a:solidFill>
                  <a:srgbClr val="000000"/>
                </a:solidFill>
                <a:latin typeface="微软雅黑"/>
                <a:cs typeface="微软雅黑"/>
              </a:rPr>
              <a:t>合格</a:t>
            </a:r>
            <a:r>
              <a:rPr sz="2000" b="0" spc="10" dirty="0">
                <a:solidFill>
                  <a:srgbClr val="000000"/>
                </a:solidFill>
                <a:latin typeface="微软雅黑"/>
                <a:cs typeface="微软雅黑"/>
              </a:rPr>
              <a:t>，</a:t>
            </a:r>
            <a:r>
              <a:rPr sz="2000" b="0" spc="-10" dirty="0">
                <a:solidFill>
                  <a:srgbClr val="000000"/>
                </a:solidFill>
                <a:latin typeface="微软雅黑"/>
                <a:cs typeface="微软雅黑"/>
              </a:rPr>
              <a:t>混凝</a:t>
            </a:r>
            <a:r>
              <a:rPr sz="2000" b="0" spc="10" dirty="0">
                <a:solidFill>
                  <a:srgbClr val="000000"/>
                </a:solidFill>
                <a:latin typeface="微软雅黑"/>
                <a:cs typeface="微软雅黑"/>
              </a:rPr>
              <a:t>土</a:t>
            </a:r>
            <a:r>
              <a:rPr sz="2000" b="0" spc="-10" dirty="0">
                <a:solidFill>
                  <a:srgbClr val="000000"/>
                </a:solidFill>
                <a:latin typeface="微软雅黑"/>
                <a:cs typeface="微软雅黑"/>
              </a:rPr>
              <a:t>浇筑</a:t>
            </a:r>
            <a:r>
              <a:rPr sz="2000" b="0" spc="10" dirty="0">
                <a:solidFill>
                  <a:srgbClr val="000000"/>
                </a:solidFill>
                <a:latin typeface="微软雅黑"/>
                <a:cs typeface="微软雅黑"/>
              </a:rPr>
              <a:t>工</a:t>
            </a:r>
            <a:r>
              <a:rPr sz="2000" b="0" spc="-10" dirty="0">
                <a:solidFill>
                  <a:srgbClr val="000000"/>
                </a:solidFill>
                <a:latin typeface="微软雅黑"/>
                <a:cs typeface="微软雅黑"/>
              </a:rPr>
              <a:t>序不 </a:t>
            </a:r>
            <a:r>
              <a:rPr sz="2000" b="0" spc="-15" dirty="0">
                <a:solidFill>
                  <a:srgbClr val="000000"/>
                </a:solidFill>
                <a:latin typeface="微软雅黑"/>
                <a:cs typeface="微软雅黑"/>
              </a:rPr>
              <a:t>当。逐渐增加的荷载超过模板支架</a:t>
            </a:r>
            <a:r>
              <a:rPr sz="2000" b="0" spc="5" dirty="0">
                <a:solidFill>
                  <a:srgbClr val="000000"/>
                </a:solidFill>
                <a:latin typeface="微软雅黑"/>
                <a:cs typeface="微软雅黑"/>
              </a:rPr>
              <a:t>的</a:t>
            </a:r>
            <a:r>
              <a:rPr sz="2000" b="0" spc="-15" dirty="0">
                <a:solidFill>
                  <a:srgbClr val="000000"/>
                </a:solidFill>
                <a:latin typeface="微软雅黑"/>
                <a:cs typeface="微软雅黑"/>
              </a:rPr>
              <a:t>承载</a:t>
            </a:r>
            <a:r>
              <a:rPr sz="2000" b="0" spc="5" dirty="0">
                <a:solidFill>
                  <a:srgbClr val="000000"/>
                </a:solidFill>
                <a:latin typeface="微软雅黑"/>
                <a:cs typeface="微软雅黑"/>
              </a:rPr>
              <a:t>能</a:t>
            </a:r>
            <a:r>
              <a:rPr sz="2000" b="0" spc="-15" dirty="0">
                <a:solidFill>
                  <a:srgbClr val="000000"/>
                </a:solidFill>
                <a:latin typeface="微软雅黑"/>
                <a:cs typeface="微软雅黑"/>
              </a:rPr>
              <a:t>力，</a:t>
            </a:r>
            <a:r>
              <a:rPr sz="2000" b="0" spc="5" dirty="0">
                <a:solidFill>
                  <a:srgbClr val="000000"/>
                </a:solidFill>
                <a:latin typeface="微软雅黑"/>
                <a:cs typeface="微软雅黑"/>
              </a:rPr>
              <a:t>导</a:t>
            </a:r>
            <a:r>
              <a:rPr sz="2000" b="0" spc="-15" dirty="0">
                <a:solidFill>
                  <a:srgbClr val="000000"/>
                </a:solidFill>
                <a:latin typeface="微软雅黑"/>
                <a:cs typeface="微软雅黑"/>
              </a:rPr>
              <a:t>致模</a:t>
            </a:r>
            <a:r>
              <a:rPr sz="2000" b="0" spc="5" dirty="0">
                <a:solidFill>
                  <a:srgbClr val="000000"/>
                </a:solidFill>
                <a:latin typeface="微软雅黑"/>
                <a:cs typeface="微软雅黑"/>
              </a:rPr>
              <a:t>板</a:t>
            </a:r>
            <a:r>
              <a:rPr sz="2000" b="0" spc="-15" dirty="0">
                <a:solidFill>
                  <a:srgbClr val="000000"/>
                </a:solidFill>
                <a:latin typeface="微软雅黑"/>
                <a:cs typeface="微软雅黑"/>
              </a:rPr>
              <a:t>支架</a:t>
            </a:r>
            <a:r>
              <a:rPr sz="2000" b="0" spc="5" dirty="0">
                <a:solidFill>
                  <a:srgbClr val="000000"/>
                </a:solidFill>
                <a:latin typeface="微软雅黑"/>
                <a:cs typeface="微软雅黑"/>
              </a:rPr>
              <a:t>失</a:t>
            </a:r>
            <a:r>
              <a:rPr sz="2000" b="0" spc="-15" dirty="0">
                <a:solidFill>
                  <a:srgbClr val="000000"/>
                </a:solidFill>
                <a:latin typeface="微软雅黑"/>
                <a:cs typeface="微软雅黑"/>
              </a:rPr>
              <a:t>稳坍 </a:t>
            </a:r>
            <a:r>
              <a:rPr sz="2000" b="0" spc="-10" dirty="0">
                <a:solidFill>
                  <a:srgbClr val="000000"/>
                </a:solidFill>
                <a:latin typeface="微软雅黑"/>
                <a:cs typeface="微软雅黑"/>
              </a:rPr>
              <a:t>塌，人员坠落，造成伤亡。</a:t>
            </a:r>
            <a:endParaRPr sz="2000">
              <a:latin typeface="微软雅黑"/>
              <a:cs typeface="微软雅黑"/>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175387"/>
            <a:ext cx="2824480" cy="512445"/>
          </a:xfrm>
          <a:prstGeom prst="rect">
            <a:avLst/>
          </a:prstGeom>
        </p:spPr>
        <p:txBody>
          <a:bodyPr vert="horz" wrap="square" lIns="0" tIns="11430" rIns="0" bIns="0" rtlCol="0">
            <a:spAutoFit/>
          </a:bodyPr>
          <a:lstStyle/>
          <a:p>
            <a:pPr marL="12700">
              <a:lnSpc>
                <a:spcPct val="100000"/>
              </a:lnSpc>
              <a:spcBef>
                <a:spcPts val="90"/>
              </a:spcBef>
            </a:pPr>
            <a:r>
              <a:rPr sz="1800" spc="-1805" dirty="0"/>
              <a:t>司</a:t>
            </a:r>
            <a:r>
              <a:rPr sz="4800" spc="-2107" baseline="-14756" dirty="0">
                <a:solidFill>
                  <a:srgbClr val="FF6600"/>
                </a:solidFill>
              </a:rPr>
              <a:t>事</a:t>
            </a:r>
            <a:r>
              <a:rPr sz="1800" spc="-415" dirty="0"/>
              <a:t>法</a:t>
            </a:r>
            <a:r>
              <a:rPr sz="4800" spc="-4192" baseline="-14756" dirty="0">
                <a:solidFill>
                  <a:srgbClr val="FF6600"/>
                </a:solidFill>
              </a:rPr>
              <a:t>故</a:t>
            </a:r>
            <a:r>
              <a:rPr sz="1800" spc="-5" dirty="0"/>
              <a:t>机</a:t>
            </a:r>
            <a:r>
              <a:rPr sz="1800" spc="-819" dirty="0"/>
              <a:t>关</a:t>
            </a:r>
            <a:r>
              <a:rPr sz="4800" spc="-3584" baseline="-14756" dirty="0">
                <a:solidFill>
                  <a:srgbClr val="FF6600"/>
                </a:solidFill>
              </a:rPr>
              <a:t>处</a:t>
            </a:r>
            <a:r>
              <a:rPr sz="1800" spc="-5" dirty="0"/>
              <a:t>已</a:t>
            </a:r>
            <a:r>
              <a:rPr sz="1800" spc="-1230" dirty="0"/>
              <a:t>采</a:t>
            </a:r>
            <a:r>
              <a:rPr sz="4800" spc="-2970" baseline="-14756" dirty="0">
                <a:solidFill>
                  <a:srgbClr val="FF6600"/>
                </a:solidFill>
              </a:rPr>
              <a:t>理</a:t>
            </a:r>
            <a:r>
              <a:rPr sz="1800" spc="-5" dirty="0"/>
              <a:t>取措施的人</a:t>
            </a:r>
            <a:r>
              <a:rPr sz="1800" dirty="0"/>
              <a:t>员:</a:t>
            </a:r>
            <a:endParaRPr sz="1800"/>
          </a:p>
        </p:txBody>
      </p:sp>
      <p:sp>
        <p:nvSpPr>
          <p:cNvPr id="3" name="object 3"/>
          <p:cNvSpPr txBox="1"/>
          <p:nvPr/>
        </p:nvSpPr>
        <p:spPr>
          <a:xfrm>
            <a:off x="412191" y="924560"/>
            <a:ext cx="11353800" cy="5513070"/>
          </a:xfrm>
          <a:prstGeom prst="rect">
            <a:avLst/>
          </a:prstGeom>
        </p:spPr>
        <p:txBody>
          <a:bodyPr vert="horz" wrap="square" lIns="0" tIns="11430" rIns="0" bIns="0" rtlCol="0">
            <a:spAutoFit/>
          </a:bodyPr>
          <a:lstStyle/>
          <a:p>
            <a:pPr marL="208915" indent="-196215">
              <a:lnSpc>
                <a:spcPct val="100000"/>
              </a:lnSpc>
              <a:spcBef>
                <a:spcPts val="90"/>
              </a:spcBef>
              <a:buSzPct val="95000"/>
              <a:buFont typeface="Calibri"/>
              <a:buAutoNum type="arabicPeriod"/>
              <a:tabLst>
                <a:tab pos="208915" algn="l"/>
              </a:tabLst>
            </a:pPr>
            <a:r>
              <a:rPr sz="2000" b="1" dirty="0">
                <a:solidFill>
                  <a:srgbClr val="181818"/>
                </a:solidFill>
                <a:latin typeface="宋体"/>
                <a:cs typeface="宋体"/>
              </a:rPr>
              <a:t>郑</a:t>
            </a:r>
            <a:r>
              <a:rPr sz="2000" b="1" spc="-10" dirty="0">
                <a:solidFill>
                  <a:srgbClr val="181818"/>
                </a:solidFill>
                <a:latin typeface="Calibri"/>
                <a:cs typeface="Calibri"/>
              </a:rPr>
              <a:t>**</a:t>
            </a:r>
            <a:r>
              <a:rPr sz="2000" b="1" spc="-10" dirty="0">
                <a:solidFill>
                  <a:srgbClr val="181818"/>
                </a:solidFill>
                <a:latin typeface="宋体"/>
                <a:cs typeface="宋体"/>
              </a:rPr>
              <a:t>，</a:t>
            </a:r>
            <a:r>
              <a:rPr sz="2000" b="1" spc="-10" dirty="0">
                <a:solidFill>
                  <a:srgbClr val="181818"/>
                </a:solidFill>
                <a:latin typeface="Calibri"/>
                <a:cs typeface="Calibri"/>
              </a:rPr>
              <a:t>1962</a:t>
            </a:r>
            <a:r>
              <a:rPr sz="2000" b="1" dirty="0">
                <a:solidFill>
                  <a:srgbClr val="181818"/>
                </a:solidFill>
                <a:latin typeface="宋体"/>
                <a:cs typeface="宋体"/>
              </a:rPr>
              <a:t>年</a:t>
            </a:r>
            <a:r>
              <a:rPr sz="2000" b="1" spc="-5" dirty="0">
                <a:solidFill>
                  <a:srgbClr val="181818"/>
                </a:solidFill>
                <a:latin typeface="Calibri"/>
                <a:cs typeface="Calibri"/>
              </a:rPr>
              <a:t>4</a:t>
            </a:r>
            <a:r>
              <a:rPr sz="2000" b="1" dirty="0">
                <a:solidFill>
                  <a:srgbClr val="181818"/>
                </a:solidFill>
                <a:latin typeface="宋体"/>
                <a:cs typeface="宋体"/>
              </a:rPr>
              <a:t>月</a:t>
            </a:r>
            <a:r>
              <a:rPr sz="2000" b="1" spc="-10" dirty="0">
                <a:solidFill>
                  <a:srgbClr val="181818"/>
                </a:solidFill>
                <a:latin typeface="Calibri"/>
                <a:cs typeface="Calibri"/>
              </a:rPr>
              <a:t>6</a:t>
            </a:r>
            <a:r>
              <a:rPr sz="2000" b="1" dirty="0">
                <a:solidFill>
                  <a:srgbClr val="181818"/>
                </a:solidFill>
                <a:latin typeface="宋体"/>
                <a:cs typeface="宋体"/>
              </a:rPr>
              <a:t>日出生，仙山牡丹公司法定代表人</a:t>
            </a:r>
            <a:r>
              <a:rPr sz="2000" b="1" spc="-5" dirty="0">
                <a:solidFill>
                  <a:srgbClr val="181818"/>
                </a:solidFill>
                <a:latin typeface="宋体"/>
                <a:cs typeface="宋体"/>
              </a:rPr>
              <a:t>，</a:t>
            </a:r>
            <a:r>
              <a:rPr sz="2000" b="1" spc="-5" dirty="0">
                <a:solidFill>
                  <a:srgbClr val="181818"/>
                </a:solidFill>
                <a:latin typeface="Calibri"/>
                <a:cs typeface="Calibri"/>
              </a:rPr>
              <a:t>2017</a:t>
            </a:r>
            <a:r>
              <a:rPr sz="2000" b="1" spc="5" dirty="0">
                <a:solidFill>
                  <a:srgbClr val="181818"/>
                </a:solidFill>
                <a:latin typeface="宋体"/>
                <a:cs typeface="宋体"/>
              </a:rPr>
              <a:t>年</a:t>
            </a:r>
            <a:r>
              <a:rPr sz="2000" b="1" spc="-10" dirty="0">
                <a:solidFill>
                  <a:srgbClr val="181818"/>
                </a:solidFill>
                <a:latin typeface="Calibri"/>
                <a:cs typeface="Calibri"/>
              </a:rPr>
              <a:t>3</a:t>
            </a:r>
            <a:r>
              <a:rPr sz="2000" b="1" dirty="0">
                <a:solidFill>
                  <a:srgbClr val="181818"/>
                </a:solidFill>
                <a:latin typeface="宋体"/>
                <a:cs typeface="宋体"/>
              </a:rPr>
              <a:t>月</a:t>
            </a:r>
            <a:r>
              <a:rPr sz="2000" b="1" spc="-10" dirty="0">
                <a:solidFill>
                  <a:srgbClr val="181818"/>
                </a:solidFill>
                <a:latin typeface="Calibri"/>
                <a:cs typeface="Calibri"/>
              </a:rPr>
              <a:t>28</a:t>
            </a:r>
            <a:r>
              <a:rPr sz="2000" b="1" dirty="0">
                <a:solidFill>
                  <a:srgbClr val="181818"/>
                </a:solidFill>
                <a:latin typeface="宋体"/>
                <a:cs typeface="宋体"/>
              </a:rPr>
              <a:t>日，麻城市公安局以涉嫌重大责</a:t>
            </a:r>
            <a:endParaRPr sz="2000">
              <a:latin typeface="宋体"/>
              <a:cs typeface="宋体"/>
            </a:endParaRPr>
          </a:p>
          <a:p>
            <a:pPr marL="12700">
              <a:lnSpc>
                <a:spcPct val="100000"/>
              </a:lnSpc>
            </a:pPr>
            <a:r>
              <a:rPr sz="2000" b="1" spc="5" dirty="0">
                <a:solidFill>
                  <a:srgbClr val="181818"/>
                </a:solidFill>
                <a:latin typeface="宋体"/>
                <a:cs typeface="宋体"/>
              </a:rPr>
              <a:t>任事故罪对其立案侦查。</a:t>
            </a:r>
            <a:endParaRPr sz="2000">
              <a:latin typeface="宋体"/>
              <a:cs typeface="宋体"/>
            </a:endParaRPr>
          </a:p>
          <a:p>
            <a:pPr marL="208915" indent="-196215">
              <a:lnSpc>
                <a:spcPct val="100000"/>
              </a:lnSpc>
              <a:buSzPct val="95000"/>
              <a:buFont typeface="Calibri"/>
              <a:buAutoNum type="arabicPeriod" startAt="2"/>
              <a:tabLst>
                <a:tab pos="208915" algn="l"/>
              </a:tabLst>
            </a:pPr>
            <a:r>
              <a:rPr sz="2000" b="1" dirty="0">
                <a:solidFill>
                  <a:srgbClr val="181818"/>
                </a:solidFill>
                <a:latin typeface="宋体"/>
                <a:cs typeface="宋体"/>
              </a:rPr>
              <a:t>王</a:t>
            </a:r>
            <a:r>
              <a:rPr sz="2000" b="1" spc="-10" dirty="0">
                <a:solidFill>
                  <a:srgbClr val="181818"/>
                </a:solidFill>
                <a:latin typeface="Calibri"/>
                <a:cs typeface="Calibri"/>
              </a:rPr>
              <a:t>**</a:t>
            </a:r>
            <a:r>
              <a:rPr sz="2000" b="1" spc="-10" dirty="0">
                <a:solidFill>
                  <a:srgbClr val="181818"/>
                </a:solidFill>
                <a:latin typeface="宋体"/>
                <a:cs typeface="宋体"/>
              </a:rPr>
              <a:t>，</a:t>
            </a:r>
            <a:r>
              <a:rPr sz="2000" b="1" spc="-10" dirty="0">
                <a:solidFill>
                  <a:srgbClr val="181818"/>
                </a:solidFill>
                <a:latin typeface="Calibri"/>
                <a:cs typeface="Calibri"/>
              </a:rPr>
              <a:t>1957</a:t>
            </a:r>
            <a:r>
              <a:rPr sz="2000" b="1" dirty="0">
                <a:solidFill>
                  <a:srgbClr val="181818"/>
                </a:solidFill>
                <a:latin typeface="宋体"/>
                <a:cs typeface="宋体"/>
              </a:rPr>
              <a:t>年</a:t>
            </a:r>
            <a:r>
              <a:rPr sz="2000" b="1" spc="-5" dirty="0">
                <a:solidFill>
                  <a:srgbClr val="181818"/>
                </a:solidFill>
                <a:latin typeface="Calibri"/>
                <a:cs typeface="Calibri"/>
              </a:rPr>
              <a:t>8</a:t>
            </a:r>
            <a:r>
              <a:rPr sz="2000" b="1" dirty="0">
                <a:solidFill>
                  <a:srgbClr val="181818"/>
                </a:solidFill>
                <a:latin typeface="宋体"/>
                <a:cs typeface="宋体"/>
              </a:rPr>
              <a:t>月</a:t>
            </a:r>
            <a:r>
              <a:rPr sz="2000" b="1" spc="-10" dirty="0">
                <a:solidFill>
                  <a:srgbClr val="181818"/>
                </a:solidFill>
                <a:latin typeface="Calibri"/>
                <a:cs typeface="Calibri"/>
              </a:rPr>
              <a:t>7</a:t>
            </a:r>
            <a:r>
              <a:rPr sz="2000" b="1" dirty="0">
                <a:solidFill>
                  <a:srgbClr val="181818"/>
                </a:solidFill>
                <a:latin typeface="宋体"/>
                <a:cs typeface="宋体"/>
              </a:rPr>
              <a:t>日出生，源瑞佳公司法定代表人</a:t>
            </a:r>
            <a:r>
              <a:rPr sz="2000" b="1" spc="-5" dirty="0">
                <a:solidFill>
                  <a:srgbClr val="181818"/>
                </a:solidFill>
                <a:latin typeface="宋体"/>
                <a:cs typeface="宋体"/>
              </a:rPr>
              <a:t>，</a:t>
            </a:r>
            <a:r>
              <a:rPr sz="2000" b="1" spc="-5" dirty="0">
                <a:solidFill>
                  <a:srgbClr val="181818"/>
                </a:solidFill>
                <a:latin typeface="Calibri"/>
                <a:cs typeface="Calibri"/>
              </a:rPr>
              <a:t>2017</a:t>
            </a:r>
            <a:r>
              <a:rPr sz="2000" b="1" dirty="0">
                <a:solidFill>
                  <a:srgbClr val="181818"/>
                </a:solidFill>
                <a:latin typeface="宋体"/>
                <a:cs typeface="宋体"/>
              </a:rPr>
              <a:t>年</a:t>
            </a:r>
            <a:r>
              <a:rPr sz="2000" b="1" spc="-10" dirty="0">
                <a:solidFill>
                  <a:srgbClr val="181818"/>
                </a:solidFill>
                <a:latin typeface="Calibri"/>
                <a:cs typeface="Calibri"/>
              </a:rPr>
              <a:t>3</a:t>
            </a:r>
            <a:r>
              <a:rPr sz="2000" b="1" spc="5" dirty="0">
                <a:solidFill>
                  <a:srgbClr val="181818"/>
                </a:solidFill>
                <a:latin typeface="宋体"/>
                <a:cs typeface="宋体"/>
              </a:rPr>
              <a:t>月</a:t>
            </a:r>
            <a:r>
              <a:rPr sz="2000" b="1" spc="-10" dirty="0">
                <a:solidFill>
                  <a:srgbClr val="181818"/>
                </a:solidFill>
                <a:latin typeface="Calibri"/>
                <a:cs typeface="Calibri"/>
              </a:rPr>
              <a:t>31</a:t>
            </a:r>
            <a:r>
              <a:rPr sz="2000" b="1" dirty="0">
                <a:solidFill>
                  <a:srgbClr val="181818"/>
                </a:solidFill>
                <a:latin typeface="宋体"/>
                <a:cs typeface="宋体"/>
              </a:rPr>
              <a:t>日，麻城市公安局以涉嫌重大责任</a:t>
            </a:r>
            <a:endParaRPr sz="2000">
              <a:latin typeface="宋体"/>
              <a:cs typeface="宋体"/>
            </a:endParaRPr>
          </a:p>
          <a:p>
            <a:pPr marL="12700">
              <a:lnSpc>
                <a:spcPct val="100000"/>
              </a:lnSpc>
            </a:pPr>
            <a:r>
              <a:rPr sz="2000" b="1" spc="5" dirty="0">
                <a:solidFill>
                  <a:srgbClr val="181818"/>
                </a:solidFill>
                <a:latin typeface="宋体"/>
                <a:cs typeface="宋体"/>
              </a:rPr>
              <a:t>事故罪对其立案侦查。</a:t>
            </a:r>
            <a:endParaRPr sz="2000">
              <a:latin typeface="宋体"/>
              <a:cs typeface="宋体"/>
            </a:endParaRPr>
          </a:p>
          <a:p>
            <a:pPr marL="12700" marR="5080">
              <a:lnSpc>
                <a:spcPct val="100000"/>
              </a:lnSpc>
              <a:spcBef>
                <a:spcPts val="5"/>
              </a:spcBef>
              <a:buSzPct val="95000"/>
              <a:buFont typeface="Calibri"/>
              <a:buAutoNum type="arabicPeriod" startAt="3"/>
              <a:tabLst>
                <a:tab pos="208915" algn="l"/>
              </a:tabLst>
            </a:pPr>
            <a:r>
              <a:rPr sz="2000" b="1" dirty="0">
                <a:solidFill>
                  <a:srgbClr val="181818"/>
                </a:solidFill>
                <a:latin typeface="宋体"/>
                <a:cs typeface="宋体"/>
              </a:rPr>
              <a:t>姜</a:t>
            </a:r>
            <a:r>
              <a:rPr sz="2000" b="1" spc="-10" dirty="0">
                <a:solidFill>
                  <a:srgbClr val="181818"/>
                </a:solidFill>
                <a:latin typeface="Calibri"/>
                <a:cs typeface="Calibri"/>
              </a:rPr>
              <a:t>**</a:t>
            </a:r>
            <a:r>
              <a:rPr sz="2000" b="1" spc="-10" dirty="0">
                <a:solidFill>
                  <a:srgbClr val="181818"/>
                </a:solidFill>
                <a:latin typeface="宋体"/>
                <a:cs typeface="宋体"/>
              </a:rPr>
              <a:t>，</a:t>
            </a:r>
            <a:r>
              <a:rPr sz="2000" b="1" spc="-10" dirty="0">
                <a:solidFill>
                  <a:srgbClr val="181818"/>
                </a:solidFill>
                <a:latin typeface="Calibri"/>
                <a:cs typeface="Calibri"/>
              </a:rPr>
              <a:t>1956</a:t>
            </a:r>
            <a:r>
              <a:rPr sz="2000" b="1" dirty="0">
                <a:solidFill>
                  <a:srgbClr val="181818"/>
                </a:solidFill>
                <a:latin typeface="宋体"/>
                <a:cs typeface="宋体"/>
              </a:rPr>
              <a:t>年</a:t>
            </a:r>
            <a:r>
              <a:rPr sz="2000" b="1" spc="-5" dirty="0">
                <a:solidFill>
                  <a:srgbClr val="181818"/>
                </a:solidFill>
                <a:latin typeface="Calibri"/>
                <a:cs typeface="Calibri"/>
              </a:rPr>
              <a:t>1</a:t>
            </a:r>
            <a:r>
              <a:rPr sz="2000" b="1" dirty="0">
                <a:solidFill>
                  <a:srgbClr val="181818"/>
                </a:solidFill>
                <a:latin typeface="宋体"/>
                <a:cs typeface="宋体"/>
              </a:rPr>
              <a:t>月</a:t>
            </a:r>
            <a:r>
              <a:rPr sz="2000" b="1" spc="-10" dirty="0">
                <a:solidFill>
                  <a:srgbClr val="181818"/>
                </a:solidFill>
                <a:latin typeface="Calibri"/>
                <a:cs typeface="Calibri"/>
              </a:rPr>
              <a:t>3</a:t>
            </a:r>
            <a:r>
              <a:rPr sz="2000" b="1" dirty="0">
                <a:solidFill>
                  <a:srgbClr val="181818"/>
                </a:solidFill>
                <a:latin typeface="宋体"/>
                <a:cs typeface="宋体"/>
              </a:rPr>
              <a:t>日出生，事故工程主要承建人</a:t>
            </a:r>
            <a:r>
              <a:rPr sz="2000" b="1" spc="-5" dirty="0">
                <a:solidFill>
                  <a:srgbClr val="181818"/>
                </a:solidFill>
                <a:latin typeface="宋体"/>
                <a:cs typeface="宋体"/>
              </a:rPr>
              <a:t>，</a:t>
            </a:r>
            <a:r>
              <a:rPr sz="2000" b="1" spc="-5" dirty="0">
                <a:solidFill>
                  <a:srgbClr val="181818"/>
                </a:solidFill>
                <a:latin typeface="Calibri"/>
                <a:cs typeface="Calibri"/>
              </a:rPr>
              <a:t>2017</a:t>
            </a:r>
            <a:r>
              <a:rPr sz="2000" b="1" dirty="0">
                <a:solidFill>
                  <a:srgbClr val="181818"/>
                </a:solidFill>
                <a:latin typeface="宋体"/>
                <a:cs typeface="宋体"/>
              </a:rPr>
              <a:t>年</a:t>
            </a:r>
            <a:r>
              <a:rPr sz="2000" b="1" spc="-10" dirty="0">
                <a:solidFill>
                  <a:srgbClr val="181818"/>
                </a:solidFill>
                <a:latin typeface="Calibri"/>
                <a:cs typeface="Calibri"/>
              </a:rPr>
              <a:t>3</a:t>
            </a:r>
            <a:r>
              <a:rPr sz="2000" b="1" dirty="0">
                <a:solidFill>
                  <a:srgbClr val="181818"/>
                </a:solidFill>
                <a:latin typeface="宋体"/>
                <a:cs typeface="宋体"/>
              </a:rPr>
              <a:t>月</a:t>
            </a:r>
            <a:r>
              <a:rPr sz="2000" b="1" spc="-10" dirty="0">
                <a:solidFill>
                  <a:srgbClr val="181818"/>
                </a:solidFill>
                <a:latin typeface="Calibri"/>
                <a:cs typeface="Calibri"/>
              </a:rPr>
              <a:t>27</a:t>
            </a:r>
            <a:r>
              <a:rPr sz="2000" b="1" dirty="0">
                <a:solidFill>
                  <a:srgbClr val="181818"/>
                </a:solidFill>
                <a:latin typeface="宋体"/>
                <a:cs typeface="宋体"/>
              </a:rPr>
              <a:t>日，麻城市公安局以涉嫌重大责任事 故罪对其立案侦查。</a:t>
            </a:r>
            <a:endParaRPr sz="2000">
              <a:latin typeface="宋体"/>
              <a:cs typeface="宋体"/>
            </a:endParaRPr>
          </a:p>
          <a:p>
            <a:pPr marL="208915" indent="-196215">
              <a:lnSpc>
                <a:spcPct val="100000"/>
              </a:lnSpc>
              <a:buSzPct val="95000"/>
              <a:buFont typeface="Calibri"/>
              <a:buAutoNum type="arabicPeriod" startAt="3"/>
              <a:tabLst>
                <a:tab pos="209550" algn="l"/>
              </a:tabLst>
            </a:pPr>
            <a:r>
              <a:rPr sz="2000" b="1" spc="5" dirty="0">
                <a:solidFill>
                  <a:srgbClr val="181818"/>
                </a:solidFill>
                <a:latin typeface="宋体"/>
                <a:cs typeface="宋体"/>
              </a:rPr>
              <a:t>邹</a:t>
            </a:r>
            <a:r>
              <a:rPr sz="2000" b="1" spc="-10" dirty="0">
                <a:solidFill>
                  <a:srgbClr val="181818"/>
                </a:solidFill>
                <a:latin typeface="Calibri"/>
                <a:cs typeface="Calibri"/>
              </a:rPr>
              <a:t>**</a:t>
            </a:r>
            <a:r>
              <a:rPr sz="2000" b="1" spc="-10" dirty="0">
                <a:solidFill>
                  <a:srgbClr val="181818"/>
                </a:solidFill>
                <a:latin typeface="宋体"/>
                <a:cs typeface="宋体"/>
              </a:rPr>
              <a:t>，</a:t>
            </a:r>
            <a:r>
              <a:rPr sz="2000" b="1" spc="-10" dirty="0">
                <a:solidFill>
                  <a:srgbClr val="181818"/>
                </a:solidFill>
                <a:latin typeface="Calibri"/>
                <a:cs typeface="Calibri"/>
              </a:rPr>
              <a:t>1956</a:t>
            </a:r>
            <a:r>
              <a:rPr sz="2000" b="1" spc="5" dirty="0">
                <a:solidFill>
                  <a:srgbClr val="181818"/>
                </a:solidFill>
                <a:latin typeface="宋体"/>
                <a:cs typeface="宋体"/>
              </a:rPr>
              <a:t>年</a:t>
            </a:r>
            <a:r>
              <a:rPr sz="2000" b="1" spc="-10" dirty="0">
                <a:solidFill>
                  <a:srgbClr val="181818"/>
                </a:solidFill>
                <a:latin typeface="Calibri"/>
                <a:cs typeface="Calibri"/>
              </a:rPr>
              <a:t>12</a:t>
            </a:r>
            <a:r>
              <a:rPr sz="2000" b="1" spc="5" dirty="0">
                <a:solidFill>
                  <a:srgbClr val="181818"/>
                </a:solidFill>
                <a:latin typeface="宋体"/>
                <a:cs typeface="宋体"/>
              </a:rPr>
              <a:t>月</a:t>
            </a:r>
            <a:r>
              <a:rPr sz="2000" b="1" spc="-10" dirty="0">
                <a:solidFill>
                  <a:srgbClr val="181818"/>
                </a:solidFill>
                <a:latin typeface="Calibri"/>
                <a:cs typeface="Calibri"/>
              </a:rPr>
              <a:t>28</a:t>
            </a:r>
            <a:r>
              <a:rPr sz="2000" b="1" spc="5" dirty="0">
                <a:solidFill>
                  <a:srgbClr val="181818"/>
                </a:solidFill>
                <a:latin typeface="宋体"/>
                <a:cs typeface="宋体"/>
              </a:rPr>
              <a:t>日出生，事故工程主要承建人</a:t>
            </a:r>
            <a:r>
              <a:rPr sz="2000" b="1" spc="-5" dirty="0">
                <a:solidFill>
                  <a:srgbClr val="181818"/>
                </a:solidFill>
                <a:latin typeface="宋体"/>
                <a:cs typeface="宋体"/>
              </a:rPr>
              <a:t>，</a:t>
            </a:r>
            <a:r>
              <a:rPr sz="2000" b="1" spc="-5" dirty="0">
                <a:solidFill>
                  <a:srgbClr val="181818"/>
                </a:solidFill>
                <a:latin typeface="Calibri"/>
                <a:cs typeface="Calibri"/>
              </a:rPr>
              <a:t>2017</a:t>
            </a:r>
            <a:r>
              <a:rPr sz="2000" b="1" spc="5" dirty="0">
                <a:solidFill>
                  <a:srgbClr val="181818"/>
                </a:solidFill>
                <a:latin typeface="宋体"/>
                <a:cs typeface="宋体"/>
              </a:rPr>
              <a:t>年</a:t>
            </a:r>
            <a:r>
              <a:rPr sz="2000" b="1" spc="-10" dirty="0">
                <a:solidFill>
                  <a:srgbClr val="181818"/>
                </a:solidFill>
                <a:latin typeface="Calibri"/>
                <a:cs typeface="Calibri"/>
              </a:rPr>
              <a:t>3</a:t>
            </a:r>
            <a:r>
              <a:rPr sz="2000" b="1" spc="5" dirty="0">
                <a:solidFill>
                  <a:srgbClr val="181818"/>
                </a:solidFill>
                <a:latin typeface="宋体"/>
                <a:cs typeface="宋体"/>
              </a:rPr>
              <a:t>月</a:t>
            </a:r>
            <a:r>
              <a:rPr sz="2000" b="1" spc="-10" dirty="0">
                <a:solidFill>
                  <a:srgbClr val="181818"/>
                </a:solidFill>
                <a:latin typeface="Calibri"/>
                <a:cs typeface="Calibri"/>
              </a:rPr>
              <a:t>27</a:t>
            </a:r>
            <a:r>
              <a:rPr sz="2000" b="1" spc="5" dirty="0">
                <a:solidFill>
                  <a:srgbClr val="181818"/>
                </a:solidFill>
                <a:latin typeface="宋体"/>
                <a:cs typeface="宋体"/>
              </a:rPr>
              <a:t>日，麻城市公安局以涉嫌重大责任</a:t>
            </a:r>
            <a:endParaRPr sz="2000">
              <a:latin typeface="宋体"/>
              <a:cs typeface="宋体"/>
            </a:endParaRPr>
          </a:p>
          <a:p>
            <a:pPr marL="12700">
              <a:lnSpc>
                <a:spcPct val="100000"/>
              </a:lnSpc>
              <a:spcBef>
                <a:spcPts val="5"/>
              </a:spcBef>
            </a:pPr>
            <a:r>
              <a:rPr sz="2000" b="1" dirty="0">
                <a:solidFill>
                  <a:srgbClr val="181818"/>
                </a:solidFill>
                <a:latin typeface="宋体"/>
                <a:cs typeface="宋体"/>
              </a:rPr>
              <a:t>事故罪对其立案侦查。</a:t>
            </a:r>
            <a:endParaRPr sz="2000">
              <a:latin typeface="宋体"/>
              <a:cs typeface="宋体"/>
            </a:endParaRPr>
          </a:p>
          <a:p>
            <a:pPr marL="208915" indent="-196215">
              <a:lnSpc>
                <a:spcPct val="100000"/>
              </a:lnSpc>
              <a:buSzPct val="95000"/>
              <a:buFont typeface="Calibri"/>
              <a:buAutoNum type="arabicPeriod" startAt="5"/>
              <a:tabLst>
                <a:tab pos="209550" algn="l"/>
              </a:tabLst>
            </a:pPr>
            <a:r>
              <a:rPr sz="2000" b="1" spc="5" dirty="0">
                <a:solidFill>
                  <a:srgbClr val="181818"/>
                </a:solidFill>
                <a:latin typeface="宋体"/>
                <a:cs typeface="宋体"/>
              </a:rPr>
              <a:t>朱</a:t>
            </a:r>
            <a:r>
              <a:rPr sz="2000" b="1" spc="-10" dirty="0">
                <a:solidFill>
                  <a:srgbClr val="181818"/>
                </a:solidFill>
                <a:latin typeface="Calibri"/>
                <a:cs typeface="Calibri"/>
              </a:rPr>
              <a:t>**</a:t>
            </a:r>
            <a:r>
              <a:rPr sz="2000" b="1" spc="-10" dirty="0">
                <a:solidFill>
                  <a:srgbClr val="181818"/>
                </a:solidFill>
                <a:latin typeface="宋体"/>
                <a:cs typeface="宋体"/>
              </a:rPr>
              <a:t>，</a:t>
            </a:r>
            <a:r>
              <a:rPr sz="2000" b="1" spc="-10" dirty="0">
                <a:solidFill>
                  <a:srgbClr val="181818"/>
                </a:solidFill>
                <a:latin typeface="Calibri"/>
                <a:cs typeface="Calibri"/>
              </a:rPr>
              <a:t>1962</a:t>
            </a:r>
            <a:r>
              <a:rPr sz="2000" b="1" spc="5" dirty="0">
                <a:solidFill>
                  <a:srgbClr val="181818"/>
                </a:solidFill>
                <a:latin typeface="宋体"/>
                <a:cs typeface="宋体"/>
              </a:rPr>
              <a:t>年</a:t>
            </a:r>
            <a:r>
              <a:rPr sz="2000" b="1" spc="-10" dirty="0">
                <a:solidFill>
                  <a:srgbClr val="181818"/>
                </a:solidFill>
                <a:latin typeface="Calibri"/>
                <a:cs typeface="Calibri"/>
              </a:rPr>
              <a:t>1</a:t>
            </a:r>
            <a:r>
              <a:rPr sz="2000" b="1" spc="5" dirty="0">
                <a:solidFill>
                  <a:srgbClr val="181818"/>
                </a:solidFill>
                <a:latin typeface="宋体"/>
                <a:cs typeface="宋体"/>
              </a:rPr>
              <a:t>月</a:t>
            </a:r>
            <a:r>
              <a:rPr sz="2000" b="1" spc="-10" dirty="0">
                <a:solidFill>
                  <a:srgbClr val="181818"/>
                </a:solidFill>
                <a:latin typeface="Calibri"/>
                <a:cs typeface="Calibri"/>
              </a:rPr>
              <a:t>23</a:t>
            </a:r>
            <a:r>
              <a:rPr sz="2000" b="1" spc="5" dirty="0">
                <a:solidFill>
                  <a:srgbClr val="181818"/>
                </a:solidFill>
                <a:latin typeface="宋体"/>
                <a:cs typeface="宋体"/>
              </a:rPr>
              <a:t>日出生，事故工程主要承建人</a:t>
            </a:r>
            <a:r>
              <a:rPr sz="2000" b="1" spc="-5" dirty="0">
                <a:solidFill>
                  <a:srgbClr val="181818"/>
                </a:solidFill>
                <a:latin typeface="宋体"/>
                <a:cs typeface="宋体"/>
              </a:rPr>
              <a:t>，</a:t>
            </a:r>
            <a:r>
              <a:rPr sz="2000" b="1" spc="-5" dirty="0">
                <a:solidFill>
                  <a:srgbClr val="181818"/>
                </a:solidFill>
                <a:latin typeface="Calibri"/>
                <a:cs typeface="Calibri"/>
              </a:rPr>
              <a:t>2017</a:t>
            </a:r>
            <a:r>
              <a:rPr sz="2000" b="1" spc="5" dirty="0">
                <a:solidFill>
                  <a:srgbClr val="181818"/>
                </a:solidFill>
                <a:latin typeface="宋体"/>
                <a:cs typeface="宋体"/>
              </a:rPr>
              <a:t>年</a:t>
            </a:r>
            <a:r>
              <a:rPr sz="2000" b="1" spc="-10" dirty="0">
                <a:solidFill>
                  <a:srgbClr val="181818"/>
                </a:solidFill>
                <a:latin typeface="Calibri"/>
                <a:cs typeface="Calibri"/>
              </a:rPr>
              <a:t>3</a:t>
            </a:r>
            <a:r>
              <a:rPr sz="2000" b="1" spc="5" dirty="0">
                <a:solidFill>
                  <a:srgbClr val="181818"/>
                </a:solidFill>
                <a:latin typeface="宋体"/>
                <a:cs typeface="宋体"/>
              </a:rPr>
              <a:t>月</a:t>
            </a:r>
            <a:r>
              <a:rPr sz="2000" b="1" spc="-10" dirty="0">
                <a:solidFill>
                  <a:srgbClr val="181818"/>
                </a:solidFill>
                <a:latin typeface="Calibri"/>
                <a:cs typeface="Calibri"/>
              </a:rPr>
              <a:t>27</a:t>
            </a:r>
            <a:r>
              <a:rPr sz="2000" b="1" spc="5" dirty="0">
                <a:solidFill>
                  <a:srgbClr val="181818"/>
                </a:solidFill>
                <a:latin typeface="宋体"/>
                <a:cs typeface="宋体"/>
              </a:rPr>
              <a:t>日，麻城市公安局以涉嫌重大责任</a:t>
            </a:r>
            <a:endParaRPr sz="2000">
              <a:latin typeface="宋体"/>
              <a:cs typeface="宋体"/>
            </a:endParaRPr>
          </a:p>
          <a:p>
            <a:pPr marL="12700">
              <a:lnSpc>
                <a:spcPct val="100000"/>
              </a:lnSpc>
            </a:pPr>
            <a:r>
              <a:rPr sz="2000" b="1" dirty="0">
                <a:solidFill>
                  <a:srgbClr val="181818"/>
                </a:solidFill>
                <a:latin typeface="宋体"/>
                <a:cs typeface="宋体"/>
              </a:rPr>
              <a:t>事故罪对其立案侦查。</a:t>
            </a:r>
            <a:endParaRPr sz="2000">
              <a:latin typeface="宋体"/>
              <a:cs typeface="宋体"/>
            </a:endParaRPr>
          </a:p>
          <a:p>
            <a:pPr marL="208915" indent="-196215">
              <a:lnSpc>
                <a:spcPct val="100000"/>
              </a:lnSpc>
              <a:buSzPct val="95000"/>
              <a:buFont typeface="Calibri"/>
              <a:buAutoNum type="arabicPeriod" startAt="6"/>
              <a:tabLst>
                <a:tab pos="209550" algn="l"/>
              </a:tabLst>
            </a:pPr>
            <a:r>
              <a:rPr sz="2000" b="1" spc="5" dirty="0">
                <a:solidFill>
                  <a:srgbClr val="181818"/>
                </a:solidFill>
                <a:latin typeface="宋体"/>
                <a:cs typeface="宋体"/>
              </a:rPr>
              <a:t>姜</a:t>
            </a:r>
            <a:r>
              <a:rPr sz="2000" b="1" spc="-10" dirty="0">
                <a:solidFill>
                  <a:srgbClr val="181818"/>
                </a:solidFill>
                <a:latin typeface="Calibri"/>
                <a:cs typeface="Calibri"/>
              </a:rPr>
              <a:t>**</a:t>
            </a:r>
            <a:r>
              <a:rPr sz="2000" b="1" spc="-10" dirty="0">
                <a:solidFill>
                  <a:srgbClr val="181818"/>
                </a:solidFill>
                <a:latin typeface="宋体"/>
                <a:cs typeface="宋体"/>
              </a:rPr>
              <a:t>，</a:t>
            </a:r>
            <a:r>
              <a:rPr sz="2000" b="1" spc="-10" dirty="0">
                <a:solidFill>
                  <a:srgbClr val="181818"/>
                </a:solidFill>
                <a:latin typeface="Calibri"/>
                <a:cs typeface="Calibri"/>
              </a:rPr>
              <a:t>1964</a:t>
            </a:r>
            <a:r>
              <a:rPr sz="2000" b="1" spc="5" dirty="0">
                <a:solidFill>
                  <a:srgbClr val="181818"/>
                </a:solidFill>
                <a:latin typeface="宋体"/>
                <a:cs typeface="宋体"/>
              </a:rPr>
              <a:t>年</a:t>
            </a:r>
            <a:r>
              <a:rPr sz="2000" b="1" spc="-10" dirty="0">
                <a:solidFill>
                  <a:srgbClr val="181818"/>
                </a:solidFill>
                <a:latin typeface="Calibri"/>
                <a:cs typeface="Calibri"/>
              </a:rPr>
              <a:t>3</a:t>
            </a:r>
            <a:r>
              <a:rPr sz="2000" b="1" spc="5" dirty="0">
                <a:solidFill>
                  <a:srgbClr val="181818"/>
                </a:solidFill>
                <a:latin typeface="宋体"/>
                <a:cs typeface="宋体"/>
              </a:rPr>
              <a:t>月</a:t>
            </a:r>
            <a:r>
              <a:rPr sz="2000" b="1" spc="-10" dirty="0">
                <a:solidFill>
                  <a:srgbClr val="181818"/>
                </a:solidFill>
                <a:latin typeface="Calibri"/>
                <a:cs typeface="Calibri"/>
              </a:rPr>
              <a:t>27</a:t>
            </a:r>
            <a:r>
              <a:rPr sz="2000" b="1" spc="5" dirty="0">
                <a:solidFill>
                  <a:srgbClr val="181818"/>
                </a:solidFill>
                <a:latin typeface="宋体"/>
                <a:cs typeface="宋体"/>
              </a:rPr>
              <a:t>日出生，事故工程现场施工组织人员</a:t>
            </a:r>
            <a:r>
              <a:rPr sz="2000" b="1" spc="-5" dirty="0">
                <a:solidFill>
                  <a:srgbClr val="181818"/>
                </a:solidFill>
                <a:latin typeface="宋体"/>
                <a:cs typeface="宋体"/>
              </a:rPr>
              <a:t>，</a:t>
            </a:r>
            <a:r>
              <a:rPr sz="2000" b="1" spc="-5" dirty="0">
                <a:solidFill>
                  <a:srgbClr val="181818"/>
                </a:solidFill>
                <a:latin typeface="Calibri"/>
                <a:cs typeface="Calibri"/>
              </a:rPr>
              <a:t>2017</a:t>
            </a:r>
            <a:r>
              <a:rPr sz="2000" b="1" spc="5" dirty="0">
                <a:solidFill>
                  <a:srgbClr val="181818"/>
                </a:solidFill>
                <a:latin typeface="宋体"/>
                <a:cs typeface="宋体"/>
              </a:rPr>
              <a:t>年</a:t>
            </a:r>
            <a:r>
              <a:rPr sz="2000" b="1" spc="-10" dirty="0">
                <a:solidFill>
                  <a:srgbClr val="181818"/>
                </a:solidFill>
                <a:latin typeface="Calibri"/>
                <a:cs typeface="Calibri"/>
              </a:rPr>
              <a:t>3</a:t>
            </a:r>
            <a:r>
              <a:rPr sz="2000" b="1" spc="5" dirty="0">
                <a:solidFill>
                  <a:srgbClr val="181818"/>
                </a:solidFill>
                <a:latin typeface="宋体"/>
                <a:cs typeface="宋体"/>
              </a:rPr>
              <a:t>月</a:t>
            </a:r>
            <a:r>
              <a:rPr sz="2000" b="1" spc="-10" dirty="0">
                <a:solidFill>
                  <a:srgbClr val="181818"/>
                </a:solidFill>
                <a:latin typeface="Calibri"/>
                <a:cs typeface="Calibri"/>
              </a:rPr>
              <a:t>27</a:t>
            </a:r>
            <a:r>
              <a:rPr sz="2000" b="1" spc="5" dirty="0">
                <a:solidFill>
                  <a:srgbClr val="181818"/>
                </a:solidFill>
                <a:latin typeface="宋体"/>
                <a:cs typeface="宋体"/>
              </a:rPr>
              <a:t>日，麻城市公安局以涉嫌重</a:t>
            </a:r>
            <a:endParaRPr sz="2000">
              <a:latin typeface="宋体"/>
              <a:cs typeface="宋体"/>
            </a:endParaRPr>
          </a:p>
          <a:p>
            <a:pPr marL="12700">
              <a:lnSpc>
                <a:spcPct val="100000"/>
              </a:lnSpc>
            </a:pPr>
            <a:r>
              <a:rPr sz="2000" b="1" dirty="0">
                <a:solidFill>
                  <a:srgbClr val="181818"/>
                </a:solidFill>
                <a:latin typeface="宋体"/>
                <a:cs typeface="宋体"/>
              </a:rPr>
              <a:t>大责任事故罪对其立案侦查。</a:t>
            </a:r>
            <a:endParaRPr sz="2000">
              <a:latin typeface="宋体"/>
              <a:cs typeface="宋体"/>
            </a:endParaRPr>
          </a:p>
          <a:p>
            <a:pPr marL="12700" marR="129539">
              <a:lnSpc>
                <a:spcPct val="100000"/>
              </a:lnSpc>
              <a:buSzPct val="95000"/>
              <a:buFont typeface="Calibri"/>
              <a:buAutoNum type="arabicPeriod" startAt="7"/>
              <a:tabLst>
                <a:tab pos="208915" algn="l"/>
              </a:tabLst>
            </a:pPr>
            <a:r>
              <a:rPr sz="2000" b="1" dirty="0">
                <a:solidFill>
                  <a:srgbClr val="181818"/>
                </a:solidFill>
                <a:latin typeface="宋体"/>
                <a:cs typeface="宋体"/>
              </a:rPr>
              <a:t>姜</a:t>
            </a:r>
            <a:r>
              <a:rPr sz="2000" b="1" spc="-10" dirty="0">
                <a:solidFill>
                  <a:srgbClr val="181818"/>
                </a:solidFill>
                <a:latin typeface="Calibri"/>
                <a:cs typeface="Calibri"/>
              </a:rPr>
              <a:t>*</a:t>
            </a:r>
            <a:r>
              <a:rPr sz="2000" b="1" spc="-10" dirty="0">
                <a:solidFill>
                  <a:srgbClr val="181818"/>
                </a:solidFill>
                <a:latin typeface="宋体"/>
                <a:cs typeface="宋体"/>
              </a:rPr>
              <a:t>，</a:t>
            </a:r>
            <a:r>
              <a:rPr sz="2000" b="1" spc="-10" dirty="0">
                <a:solidFill>
                  <a:srgbClr val="181818"/>
                </a:solidFill>
                <a:latin typeface="Calibri"/>
                <a:cs typeface="Calibri"/>
              </a:rPr>
              <a:t>1987</a:t>
            </a:r>
            <a:r>
              <a:rPr sz="2000" b="1" dirty="0">
                <a:solidFill>
                  <a:srgbClr val="181818"/>
                </a:solidFill>
                <a:latin typeface="宋体"/>
                <a:cs typeface="宋体"/>
              </a:rPr>
              <a:t>年</a:t>
            </a:r>
            <a:r>
              <a:rPr sz="2000" b="1" spc="-10" dirty="0">
                <a:solidFill>
                  <a:srgbClr val="181818"/>
                </a:solidFill>
                <a:latin typeface="Calibri"/>
                <a:cs typeface="Calibri"/>
              </a:rPr>
              <a:t>6</a:t>
            </a:r>
            <a:r>
              <a:rPr sz="2000" b="1" spc="5" dirty="0">
                <a:solidFill>
                  <a:srgbClr val="181818"/>
                </a:solidFill>
                <a:latin typeface="宋体"/>
                <a:cs typeface="宋体"/>
              </a:rPr>
              <a:t>月</a:t>
            </a:r>
            <a:r>
              <a:rPr sz="2000" b="1" spc="-10" dirty="0">
                <a:solidFill>
                  <a:srgbClr val="181818"/>
                </a:solidFill>
                <a:latin typeface="Calibri"/>
                <a:cs typeface="Calibri"/>
              </a:rPr>
              <a:t>3</a:t>
            </a:r>
            <a:r>
              <a:rPr sz="2000" b="1" dirty="0">
                <a:solidFill>
                  <a:srgbClr val="181818"/>
                </a:solidFill>
                <a:latin typeface="宋体"/>
                <a:cs typeface="宋体"/>
              </a:rPr>
              <a:t>日出生，事故工</a:t>
            </a:r>
            <a:r>
              <a:rPr sz="2000" b="1" spc="5" dirty="0">
                <a:solidFill>
                  <a:srgbClr val="181818"/>
                </a:solidFill>
                <a:latin typeface="宋体"/>
                <a:cs typeface="宋体"/>
              </a:rPr>
              <a:t>程</a:t>
            </a:r>
            <a:r>
              <a:rPr sz="2000" b="1" spc="5" dirty="0">
                <a:solidFill>
                  <a:srgbClr val="FF0000"/>
                </a:solidFill>
                <a:latin typeface="宋体"/>
                <a:cs typeface="宋体"/>
              </a:rPr>
              <a:t>材料采购与质量把关人</a:t>
            </a:r>
            <a:r>
              <a:rPr sz="2000" b="1" spc="-15" dirty="0">
                <a:solidFill>
                  <a:srgbClr val="FF0000"/>
                </a:solidFill>
                <a:latin typeface="宋体"/>
                <a:cs typeface="宋体"/>
              </a:rPr>
              <a:t>员</a:t>
            </a:r>
            <a:r>
              <a:rPr sz="2000" b="1" spc="-10" dirty="0">
                <a:solidFill>
                  <a:srgbClr val="181818"/>
                </a:solidFill>
                <a:latin typeface="宋体"/>
                <a:cs typeface="宋体"/>
              </a:rPr>
              <a:t>，</a:t>
            </a:r>
            <a:r>
              <a:rPr sz="2000" b="1" spc="-10" dirty="0">
                <a:solidFill>
                  <a:srgbClr val="181818"/>
                </a:solidFill>
                <a:latin typeface="Calibri"/>
                <a:cs typeface="Calibri"/>
              </a:rPr>
              <a:t>2017</a:t>
            </a:r>
            <a:r>
              <a:rPr sz="2000" b="1" dirty="0">
                <a:solidFill>
                  <a:srgbClr val="181818"/>
                </a:solidFill>
                <a:latin typeface="宋体"/>
                <a:cs typeface="宋体"/>
              </a:rPr>
              <a:t>年</a:t>
            </a:r>
            <a:r>
              <a:rPr sz="2000" b="1" spc="-10" dirty="0">
                <a:solidFill>
                  <a:srgbClr val="181818"/>
                </a:solidFill>
                <a:latin typeface="Calibri"/>
                <a:cs typeface="Calibri"/>
              </a:rPr>
              <a:t>3</a:t>
            </a:r>
            <a:r>
              <a:rPr sz="2000" b="1" spc="5" dirty="0">
                <a:solidFill>
                  <a:srgbClr val="181818"/>
                </a:solidFill>
                <a:latin typeface="宋体"/>
                <a:cs typeface="宋体"/>
              </a:rPr>
              <a:t>月</a:t>
            </a:r>
            <a:r>
              <a:rPr sz="2000" b="1" spc="-10" dirty="0">
                <a:solidFill>
                  <a:srgbClr val="181818"/>
                </a:solidFill>
                <a:latin typeface="Calibri"/>
                <a:cs typeface="Calibri"/>
              </a:rPr>
              <a:t>27</a:t>
            </a:r>
            <a:r>
              <a:rPr sz="2000" b="1" dirty="0">
                <a:solidFill>
                  <a:srgbClr val="181818"/>
                </a:solidFill>
                <a:latin typeface="宋体"/>
                <a:cs typeface="宋体"/>
              </a:rPr>
              <a:t>日，麻城市公安局以涉 嫌重大责任事故罪对其立案侦查。</a:t>
            </a:r>
            <a:endParaRPr sz="2000">
              <a:latin typeface="宋体"/>
              <a:cs typeface="宋体"/>
            </a:endParaRPr>
          </a:p>
          <a:p>
            <a:pPr marL="208915" indent="-196215">
              <a:lnSpc>
                <a:spcPct val="100000"/>
              </a:lnSpc>
              <a:spcBef>
                <a:spcPts val="5"/>
              </a:spcBef>
              <a:buSzPct val="95000"/>
              <a:buFont typeface="Calibri"/>
              <a:buAutoNum type="arabicPeriod" startAt="7"/>
              <a:tabLst>
                <a:tab pos="208915" algn="l"/>
              </a:tabLst>
            </a:pPr>
            <a:r>
              <a:rPr sz="2000" b="1" dirty="0">
                <a:solidFill>
                  <a:srgbClr val="181818"/>
                </a:solidFill>
                <a:latin typeface="宋体"/>
                <a:cs typeface="宋体"/>
              </a:rPr>
              <a:t>伍</a:t>
            </a:r>
            <a:r>
              <a:rPr sz="2000" b="1" spc="-10" dirty="0">
                <a:solidFill>
                  <a:srgbClr val="181818"/>
                </a:solidFill>
                <a:latin typeface="Calibri"/>
                <a:cs typeface="Calibri"/>
              </a:rPr>
              <a:t>**</a:t>
            </a:r>
            <a:r>
              <a:rPr sz="2000" b="1" spc="-10" dirty="0">
                <a:solidFill>
                  <a:srgbClr val="181818"/>
                </a:solidFill>
                <a:latin typeface="宋体"/>
                <a:cs typeface="宋体"/>
              </a:rPr>
              <a:t>，</a:t>
            </a:r>
            <a:r>
              <a:rPr sz="2000" b="1" spc="-10" dirty="0">
                <a:solidFill>
                  <a:srgbClr val="181818"/>
                </a:solidFill>
                <a:latin typeface="Calibri"/>
                <a:cs typeface="Calibri"/>
              </a:rPr>
              <a:t>1971</a:t>
            </a:r>
            <a:r>
              <a:rPr sz="2000" b="1" dirty="0">
                <a:solidFill>
                  <a:srgbClr val="181818"/>
                </a:solidFill>
                <a:latin typeface="宋体"/>
                <a:cs typeface="宋体"/>
              </a:rPr>
              <a:t>年</a:t>
            </a:r>
            <a:r>
              <a:rPr sz="2000" b="1" spc="-10" dirty="0">
                <a:solidFill>
                  <a:srgbClr val="181818"/>
                </a:solidFill>
                <a:latin typeface="Calibri"/>
                <a:cs typeface="Calibri"/>
              </a:rPr>
              <a:t>10</a:t>
            </a:r>
            <a:r>
              <a:rPr sz="2000" b="1" dirty="0">
                <a:solidFill>
                  <a:srgbClr val="181818"/>
                </a:solidFill>
                <a:latin typeface="宋体"/>
                <a:cs typeface="宋体"/>
              </a:rPr>
              <a:t>月</a:t>
            </a:r>
            <a:r>
              <a:rPr sz="2000" b="1" spc="-10" dirty="0">
                <a:solidFill>
                  <a:srgbClr val="181818"/>
                </a:solidFill>
                <a:latin typeface="Calibri"/>
                <a:cs typeface="Calibri"/>
              </a:rPr>
              <a:t>4</a:t>
            </a:r>
            <a:r>
              <a:rPr sz="2000" b="1" dirty="0">
                <a:solidFill>
                  <a:srgbClr val="181818"/>
                </a:solidFill>
                <a:latin typeface="宋体"/>
                <a:cs typeface="宋体"/>
              </a:rPr>
              <a:t>日出生，事故工</a:t>
            </a:r>
            <a:r>
              <a:rPr sz="2000" b="1" spc="5" dirty="0">
                <a:solidFill>
                  <a:srgbClr val="181818"/>
                </a:solidFill>
                <a:latin typeface="宋体"/>
                <a:cs typeface="宋体"/>
              </a:rPr>
              <a:t>程</a:t>
            </a:r>
            <a:r>
              <a:rPr sz="2000" b="1" dirty="0">
                <a:solidFill>
                  <a:srgbClr val="FF0000"/>
                </a:solidFill>
                <a:latin typeface="宋体"/>
                <a:cs typeface="宋体"/>
              </a:rPr>
              <a:t>脚手架搭建人</a:t>
            </a:r>
            <a:r>
              <a:rPr sz="2000" b="1" spc="5" dirty="0">
                <a:solidFill>
                  <a:srgbClr val="FF0000"/>
                </a:solidFill>
                <a:latin typeface="宋体"/>
                <a:cs typeface="宋体"/>
              </a:rPr>
              <a:t>员</a:t>
            </a:r>
            <a:r>
              <a:rPr sz="2000" b="1" spc="-10" dirty="0">
                <a:solidFill>
                  <a:srgbClr val="181818"/>
                </a:solidFill>
                <a:latin typeface="宋体"/>
                <a:cs typeface="宋体"/>
              </a:rPr>
              <a:t>，</a:t>
            </a:r>
            <a:r>
              <a:rPr sz="2000" b="1" spc="-10" dirty="0">
                <a:solidFill>
                  <a:srgbClr val="181818"/>
                </a:solidFill>
                <a:latin typeface="Calibri"/>
                <a:cs typeface="Calibri"/>
              </a:rPr>
              <a:t>2017</a:t>
            </a:r>
            <a:r>
              <a:rPr sz="2000" b="1" spc="5" dirty="0">
                <a:solidFill>
                  <a:srgbClr val="181818"/>
                </a:solidFill>
                <a:latin typeface="宋体"/>
                <a:cs typeface="宋体"/>
              </a:rPr>
              <a:t>年</a:t>
            </a:r>
            <a:r>
              <a:rPr sz="2000" b="1" spc="-10" dirty="0">
                <a:solidFill>
                  <a:srgbClr val="181818"/>
                </a:solidFill>
                <a:latin typeface="Calibri"/>
                <a:cs typeface="Calibri"/>
              </a:rPr>
              <a:t>3</a:t>
            </a:r>
            <a:r>
              <a:rPr sz="2000" b="1" dirty="0">
                <a:solidFill>
                  <a:srgbClr val="181818"/>
                </a:solidFill>
                <a:latin typeface="宋体"/>
                <a:cs typeface="宋体"/>
              </a:rPr>
              <a:t>月</a:t>
            </a:r>
            <a:r>
              <a:rPr sz="2000" b="1" spc="-10" dirty="0">
                <a:solidFill>
                  <a:srgbClr val="181818"/>
                </a:solidFill>
                <a:latin typeface="Calibri"/>
                <a:cs typeface="Calibri"/>
              </a:rPr>
              <a:t>27</a:t>
            </a:r>
            <a:r>
              <a:rPr sz="2000" b="1" dirty="0">
                <a:solidFill>
                  <a:srgbClr val="181818"/>
                </a:solidFill>
                <a:latin typeface="宋体"/>
                <a:cs typeface="宋体"/>
              </a:rPr>
              <a:t>日，麻城市公安局以涉嫌重大</a:t>
            </a:r>
            <a:endParaRPr sz="2000">
              <a:latin typeface="宋体"/>
              <a:cs typeface="宋体"/>
            </a:endParaRPr>
          </a:p>
          <a:p>
            <a:pPr marL="12700">
              <a:lnSpc>
                <a:spcPct val="100000"/>
              </a:lnSpc>
            </a:pPr>
            <a:r>
              <a:rPr sz="2000" b="1" spc="5" dirty="0">
                <a:solidFill>
                  <a:srgbClr val="181818"/>
                </a:solidFill>
                <a:latin typeface="宋体"/>
                <a:cs typeface="宋体"/>
              </a:rPr>
              <a:t>责任事故罪对其立案侦查。</a:t>
            </a:r>
            <a:endParaRPr sz="2000">
              <a:latin typeface="宋体"/>
              <a:cs typeface="宋体"/>
            </a:endParaRPr>
          </a:p>
          <a:p>
            <a:pPr marL="208915" indent="-196215">
              <a:lnSpc>
                <a:spcPct val="100000"/>
              </a:lnSpc>
              <a:buSzPct val="95000"/>
              <a:buFont typeface="Calibri"/>
              <a:buAutoNum type="arabicPeriod" startAt="9"/>
              <a:tabLst>
                <a:tab pos="208915" algn="l"/>
              </a:tabLst>
            </a:pPr>
            <a:r>
              <a:rPr sz="2000" b="1" dirty="0">
                <a:solidFill>
                  <a:srgbClr val="181818"/>
                </a:solidFill>
                <a:latin typeface="宋体"/>
                <a:cs typeface="宋体"/>
              </a:rPr>
              <a:t>余</a:t>
            </a:r>
            <a:r>
              <a:rPr sz="2000" b="1" spc="-10" dirty="0">
                <a:solidFill>
                  <a:srgbClr val="181818"/>
                </a:solidFill>
                <a:latin typeface="Calibri"/>
                <a:cs typeface="Calibri"/>
              </a:rPr>
              <a:t>**</a:t>
            </a:r>
            <a:r>
              <a:rPr sz="2000" b="1" spc="-10" dirty="0">
                <a:solidFill>
                  <a:srgbClr val="181818"/>
                </a:solidFill>
                <a:latin typeface="宋体"/>
                <a:cs typeface="宋体"/>
              </a:rPr>
              <a:t>，</a:t>
            </a:r>
            <a:r>
              <a:rPr sz="2000" b="1" spc="-10" dirty="0">
                <a:solidFill>
                  <a:srgbClr val="181818"/>
                </a:solidFill>
                <a:latin typeface="Calibri"/>
                <a:cs typeface="Calibri"/>
              </a:rPr>
              <a:t>1967</a:t>
            </a:r>
            <a:r>
              <a:rPr sz="2000" b="1" dirty="0">
                <a:solidFill>
                  <a:srgbClr val="181818"/>
                </a:solidFill>
                <a:latin typeface="宋体"/>
                <a:cs typeface="宋体"/>
              </a:rPr>
              <a:t>年</a:t>
            </a:r>
            <a:r>
              <a:rPr sz="2000" b="1" spc="-10" dirty="0">
                <a:solidFill>
                  <a:srgbClr val="181818"/>
                </a:solidFill>
                <a:latin typeface="Calibri"/>
                <a:cs typeface="Calibri"/>
              </a:rPr>
              <a:t>12</a:t>
            </a:r>
            <a:r>
              <a:rPr sz="2000" b="1" dirty="0">
                <a:solidFill>
                  <a:srgbClr val="181818"/>
                </a:solidFill>
                <a:latin typeface="宋体"/>
                <a:cs typeface="宋体"/>
              </a:rPr>
              <a:t>月</a:t>
            </a:r>
            <a:r>
              <a:rPr sz="2000" b="1" spc="-10" dirty="0">
                <a:solidFill>
                  <a:srgbClr val="181818"/>
                </a:solidFill>
                <a:latin typeface="Calibri"/>
                <a:cs typeface="Calibri"/>
              </a:rPr>
              <a:t>26</a:t>
            </a:r>
            <a:r>
              <a:rPr sz="2000" b="1" dirty="0">
                <a:solidFill>
                  <a:srgbClr val="181818"/>
                </a:solidFill>
                <a:latin typeface="宋体"/>
                <a:cs typeface="宋体"/>
              </a:rPr>
              <a:t>日出生，事故工程脚手架搭建人员</a:t>
            </a:r>
            <a:r>
              <a:rPr sz="2000" b="1" spc="-5" dirty="0">
                <a:solidFill>
                  <a:srgbClr val="181818"/>
                </a:solidFill>
                <a:latin typeface="宋体"/>
                <a:cs typeface="宋体"/>
              </a:rPr>
              <a:t>，</a:t>
            </a:r>
            <a:r>
              <a:rPr sz="2000" b="1" spc="-5" dirty="0">
                <a:solidFill>
                  <a:srgbClr val="181818"/>
                </a:solidFill>
                <a:latin typeface="Calibri"/>
                <a:cs typeface="Calibri"/>
              </a:rPr>
              <a:t>2017</a:t>
            </a:r>
            <a:r>
              <a:rPr sz="2000" b="1" dirty="0">
                <a:solidFill>
                  <a:srgbClr val="181818"/>
                </a:solidFill>
                <a:latin typeface="宋体"/>
                <a:cs typeface="宋体"/>
              </a:rPr>
              <a:t>年</a:t>
            </a:r>
            <a:r>
              <a:rPr sz="2000" b="1" spc="-10" dirty="0">
                <a:solidFill>
                  <a:srgbClr val="181818"/>
                </a:solidFill>
                <a:latin typeface="Calibri"/>
                <a:cs typeface="Calibri"/>
              </a:rPr>
              <a:t>3</a:t>
            </a:r>
            <a:r>
              <a:rPr sz="2000" b="1" dirty="0">
                <a:solidFill>
                  <a:srgbClr val="181818"/>
                </a:solidFill>
                <a:latin typeface="宋体"/>
                <a:cs typeface="宋体"/>
              </a:rPr>
              <a:t>月</a:t>
            </a:r>
            <a:r>
              <a:rPr sz="2000" b="1" spc="-10" dirty="0">
                <a:solidFill>
                  <a:srgbClr val="181818"/>
                </a:solidFill>
                <a:latin typeface="Calibri"/>
                <a:cs typeface="Calibri"/>
              </a:rPr>
              <a:t>27</a:t>
            </a:r>
            <a:r>
              <a:rPr sz="2000" b="1" dirty="0">
                <a:solidFill>
                  <a:srgbClr val="181818"/>
                </a:solidFill>
                <a:latin typeface="宋体"/>
                <a:cs typeface="宋体"/>
              </a:rPr>
              <a:t>日，麻城市公安局以涉嫌重大</a:t>
            </a:r>
            <a:endParaRPr sz="2000">
              <a:latin typeface="宋体"/>
              <a:cs typeface="宋体"/>
            </a:endParaRPr>
          </a:p>
          <a:p>
            <a:pPr marL="12700">
              <a:lnSpc>
                <a:spcPct val="100000"/>
              </a:lnSpc>
            </a:pPr>
            <a:r>
              <a:rPr sz="2000" b="1" spc="5" dirty="0">
                <a:solidFill>
                  <a:srgbClr val="181818"/>
                </a:solidFill>
                <a:latin typeface="宋体"/>
                <a:cs typeface="宋体"/>
              </a:rPr>
              <a:t>责任事故罪对其立案侦查。</a:t>
            </a:r>
            <a:endParaRPr sz="2000">
              <a:latin typeface="宋体"/>
              <a:cs typeface="宋体"/>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496569"/>
            <a:ext cx="1452245"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FF6600"/>
                </a:solidFill>
                <a:latin typeface="微软雅黑"/>
                <a:cs typeface="微软雅黑"/>
              </a:rPr>
              <a:t>事故处理</a:t>
            </a:r>
            <a:endParaRPr sz="2800">
              <a:latin typeface="微软雅黑"/>
              <a:cs typeface="微软雅黑"/>
            </a:endParaRPr>
          </a:p>
        </p:txBody>
      </p:sp>
      <p:sp>
        <p:nvSpPr>
          <p:cNvPr id="3" name="object 3"/>
          <p:cNvSpPr txBox="1"/>
          <p:nvPr/>
        </p:nvSpPr>
        <p:spPr>
          <a:xfrm>
            <a:off x="602691" y="1148587"/>
            <a:ext cx="11102975" cy="5208270"/>
          </a:xfrm>
          <a:prstGeom prst="rect">
            <a:avLst/>
          </a:prstGeom>
        </p:spPr>
        <p:txBody>
          <a:bodyPr vert="horz" wrap="square" lIns="0" tIns="11430" rIns="0" bIns="0" rtlCol="0">
            <a:spAutoFit/>
          </a:bodyPr>
          <a:lstStyle/>
          <a:p>
            <a:pPr marL="12700" marR="134620" algn="just">
              <a:lnSpc>
                <a:spcPct val="100000"/>
              </a:lnSpc>
              <a:spcBef>
                <a:spcPts val="90"/>
              </a:spcBef>
              <a:buSzPct val="95000"/>
              <a:buFont typeface="Calibri"/>
              <a:buAutoNum type="arabicPeriod" startAt="10"/>
              <a:tabLst>
                <a:tab pos="337185" algn="l"/>
              </a:tabLst>
            </a:pPr>
            <a:r>
              <a:rPr sz="2000" b="1" dirty="0">
                <a:solidFill>
                  <a:srgbClr val="181818"/>
                </a:solidFill>
                <a:latin typeface="宋体"/>
                <a:cs typeface="宋体"/>
              </a:rPr>
              <a:t>周</a:t>
            </a:r>
            <a:r>
              <a:rPr sz="2000" b="1" spc="-10" dirty="0">
                <a:solidFill>
                  <a:srgbClr val="181818"/>
                </a:solidFill>
                <a:latin typeface="Calibri"/>
                <a:cs typeface="Calibri"/>
              </a:rPr>
              <a:t>*</a:t>
            </a:r>
            <a:r>
              <a:rPr sz="2000" b="1" spc="-10" dirty="0">
                <a:solidFill>
                  <a:srgbClr val="181818"/>
                </a:solidFill>
                <a:latin typeface="宋体"/>
                <a:cs typeface="宋体"/>
              </a:rPr>
              <a:t>，</a:t>
            </a:r>
            <a:r>
              <a:rPr sz="2000" b="1" spc="-10" dirty="0">
                <a:solidFill>
                  <a:srgbClr val="181818"/>
                </a:solidFill>
                <a:latin typeface="Calibri"/>
                <a:cs typeface="Calibri"/>
              </a:rPr>
              <a:t>1981</a:t>
            </a:r>
            <a:r>
              <a:rPr sz="2000" b="1" spc="5" dirty="0">
                <a:solidFill>
                  <a:srgbClr val="181818"/>
                </a:solidFill>
                <a:latin typeface="宋体"/>
                <a:cs typeface="宋体"/>
              </a:rPr>
              <a:t>年</a:t>
            </a:r>
            <a:r>
              <a:rPr sz="2000" b="1" spc="-10" dirty="0">
                <a:solidFill>
                  <a:srgbClr val="181818"/>
                </a:solidFill>
                <a:latin typeface="Calibri"/>
                <a:cs typeface="Calibri"/>
              </a:rPr>
              <a:t>7</a:t>
            </a:r>
            <a:r>
              <a:rPr sz="2000" b="1" dirty="0">
                <a:solidFill>
                  <a:srgbClr val="181818"/>
                </a:solidFill>
                <a:latin typeface="宋体"/>
                <a:cs typeface="宋体"/>
              </a:rPr>
              <a:t>月</a:t>
            </a:r>
            <a:r>
              <a:rPr sz="2000" b="1" spc="-10" dirty="0">
                <a:solidFill>
                  <a:srgbClr val="181818"/>
                </a:solidFill>
                <a:latin typeface="Calibri"/>
                <a:cs typeface="Calibri"/>
              </a:rPr>
              <a:t>13</a:t>
            </a:r>
            <a:r>
              <a:rPr sz="2000" b="1" dirty="0">
                <a:solidFill>
                  <a:srgbClr val="181818"/>
                </a:solidFill>
                <a:latin typeface="宋体"/>
                <a:cs typeface="宋体"/>
              </a:rPr>
              <a:t>日出生，事故工</a:t>
            </a:r>
            <a:r>
              <a:rPr sz="2000" b="1" spc="5" dirty="0">
                <a:solidFill>
                  <a:srgbClr val="181818"/>
                </a:solidFill>
                <a:latin typeface="宋体"/>
                <a:cs typeface="宋体"/>
              </a:rPr>
              <a:t>程</a:t>
            </a:r>
            <a:r>
              <a:rPr sz="2000" b="1" dirty="0">
                <a:solidFill>
                  <a:srgbClr val="FF0000"/>
                </a:solidFill>
                <a:latin typeface="宋体"/>
                <a:cs typeface="宋体"/>
              </a:rPr>
              <a:t>混凝土工程带班人</a:t>
            </a:r>
            <a:r>
              <a:rPr sz="2000" b="1" spc="5" dirty="0">
                <a:solidFill>
                  <a:srgbClr val="FF0000"/>
                </a:solidFill>
                <a:latin typeface="宋体"/>
                <a:cs typeface="宋体"/>
              </a:rPr>
              <a:t>员</a:t>
            </a:r>
            <a:r>
              <a:rPr sz="2000" b="1" spc="-10" dirty="0">
                <a:solidFill>
                  <a:srgbClr val="181818"/>
                </a:solidFill>
                <a:latin typeface="宋体"/>
                <a:cs typeface="宋体"/>
              </a:rPr>
              <a:t>，</a:t>
            </a:r>
            <a:r>
              <a:rPr sz="2000" b="1" spc="-10" dirty="0">
                <a:solidFill>
                  <a:srgbClr val="181818"/>
                </a:solidFill>
                <a:latin typeface="Calibri"/>
                <a:cs typeface="Calibri"/>
              </a:rPr>
              <a:t>2017</a:t>
            </a:r>
            <a:r>
              <a:rPr sz="2000" b="1" dirty="0">
                <a:solidFill>
                  <a:srgbClr val="181818"/>
                </a:solidFill>
                <a:latin typeface="宋体"/>
                <a:cs typeface="宋体"/>
              </a:rPr>
              <a:t>年</a:t>
            </a:r>
            <a:r>
              <a:rPr sz="2000" b="1" spc="-10" dirty="0">
                <a:solidFill>
                  <a:srgbClr val="181818"/>
                </a:solidFill>
                <a:latin typeface="Calibri"/>
                <a:cs typeface="Calibri"/>
              </a:rPr>
              <a:t>3</a:t>
            </a:r>
            <a:r>
              <a:rPr sz="2000" b="1" spc="5" dirty="0">
                <a:solidFill>
                  <a:srgbClr val="181818"/>
                </a:solidFill>
                <a:latin typeface="宋体"/>
                <a:cs typeface="宋体"/>
              </a:rPr>
              <a:t>月</a:t>
            </a:r>
            <a:r>
              <a:rPr sz="2000" b="1" spc="-10" dirty="0">
                <a:solidFill>
                  <a:srgbClr val="181818"/>
                </a:solidFill>
                <a:latin typeface="Calibri"/>
                <a:cs typeface="Calibri"/>
              </a:rPr>
              <a:t>27</a:t>
            </a:r>
            <a:r>
              <a:rPr sz="2000" b="1" dirty="0">
                <a:solidFill>
                  <a:srgbClr val="181818"/>
                </a:solidFill>
                <a:latin typeface="宋体"/>
                <a:cs typeface="宋体"/>
              </a:rPr>
              <a:t>日，麻城市公安局以涉 嫌重大责任事故罪对其立案侦查。</a:t>
            </a:r>
            <a:endParaRPr sz="2000">
              <a:latin typeface="宋体"/>
              <a:cs typeface="宋体"/>
            </a:endParaRPr>
          </a:p>
          <a:p>
            <a:pPr marL="12700" marR="202565" algn="just">
              <a:lnSpc>
                <a:spcPct val="100000"/>
              </a:lnSpc>
              <a:buSzPct val="95000"/>
              <a:buFont typeface="Calibri"/>
              <a:buAutoNum type="arabicPeriod" startAt="10"/>
              <a:tabLst>
                <a:tab pos="337185" algn="l"/>
              </a:tabLst>
            </a:pPr>
            <a:r>
              <a:rPr sz="2000" b="1" spc="5" dirty="0">
                <a:solidFill>
                  <a:srgbClr val="181818"/>
                </a:solidFill>
                <a:latin typeface="宋体"/>
                <a:cs typeface="宋体"/>
              </a:rPr>
              <a:t>尹</a:t>
            </a:r>
            <a:r>
              <a:rPr sz="2000" b="1" spc="-5" dirty="0">
                <a:solidFill>
                  <a:srgbClr val="181818"/>
                </a:solidFill>
                <a:latin typeface="Calibri"/>
                <a:cs typeface="Calibri"/>
              </a:rPr>
              <a:t>*</a:t>
            </a:r>
            <a:r>
              <a:rPr sz="2000" b="1" spc="-5" dirty="0">
                <a:solidFill>
                  <a:srgbClr val="181818"/>
                </a:solidFill>
                <a:latin typeface="宋体"/>
                <a:cs typeface="宋体"/>
              </a:rPr>
              <a:t>，</a:t>
            </a:r>
            <a:r>
              <a:rPr sz="2000" b="1" spc="5" dirty="0">
                <a:solidFill>
                  <a:srgbClr val="181818"/>
                </a:solidFill>
                <a:latin typeface="宋体"/>
                <a:cs typeface="宋体"/>
              </a:rPr>
              <a:t>中共党员</a:t>
            </a:r>
            <a:r>
              <a:rPr sz="2000" b="1" spc="-5" dirty="0">
                <a:solidFill>
                  <a:srgbClr val="181818"/>
                </a:solidFill>
                <a:latin typeface="宋体"/>
                <a:cs typeface="宋体"/>
              </a:rPr>
              <a:t>，</a:t>
            </a:r>
            <a:r>
              <a:rPr sz="2000" b="1" spc="-5" dirty="0">
                <a:solidFill>
                  <a:srgbClr val="181818"/>
                </a:solidFill>
                <a:latin typeface="Calibri"/>
                <a:cs typeface="Calibri"/>
              </a:rPr>
              <a:t>2007</a:t>
            </a:r>
            <a:r>
              <a:rPr sz="2000" b="1" spc="5" dirty="0">
                <a:solidFill>
                  <a:srgbClr val="181818"/>
                </a:solidFill>
                <a:latin typeface="宋体"/>
                <a:cs typeface="宋体"/>
              </a:rPr>
              <a:t>年</a:t>
            </a:r>
            <a:r>
              <a:rPr sz="2000" b="1" spc="-10" dirty="0">
                <a:solidFill>
                  <a:srgbClr val="181818"/>
                </a:solidFill>
                <a:latin typeface="Calibri"/>
                <a:cs typeface="Calibri"/>
              </a:rPr>
              <a:t>7</a:t>
            </a:r>
            <a:r>
              <a:rPr sz="2000" b="1" spc="5" dirty="0">
                <a:solidFill>
                  <a:srgbClr val="181818"/>
                </a:solidFill>
                <a:latin typeface="宋体"/>
                <a:cs typeface="宋体"/>
              </a:rPr>
              <a:t>月至事故发生，由麻城市委组织部聘任为五脑山管理处副主任（正股 </a:t>
            </a:r>
            <a:r>
              <a:rPr sz="2000" b="1" dirty="0">
                <a:solidFill>
                  <a:srgbClr val="181818"/>
                </a:solidFill>
                <a:latin typeface="宋体"/>
                <a:cs typeface="宋体"/>
              </a:rPr>
              <a:t>级），负责仙山牡丹博览园项目</a:t>
            </a:r>
            <a:r>
              <a:rPr sz="2000" b="1" spc="10" dirty="0">
                <a:solidFill>
                  <a:srgbClr val="181818"/>
                </a:solidFill>
                <a:latin typeface="宋体"/>
                <a:cs typeface="宋体"/>
              </a:rPr>
              <a:t>。</a:t>
            </a:r>
            <a:r>
              <a:rPr sz="2000" b="1" spc="-10" dirty="0">
                <a:solidFill>
                  <a:srgbClr val="181818"/>
                </a:solidFill>
                <a:latin typeface="Calibri"/>
                <a:cs typeface="Calibri"/>
              </a:rPr>
              <a:t>2017</a:t>
            </a:r>
            <a:r>
              <a:rPr sz="2000" b="1" dirty="0">
                <a:solidFill>
                  <a:srgbClr val="181818"/>
                </a:solidFill>
                <a:latin typeface="宋体"/>
                <a:cs typeface="宋体"/>
              </a:rPr>
              <a:t>年</a:t>
            </a:r>
            <a:r>
              <a:rPr sz="2000" b="1" spc="-10" dirty="0">
                <a:solidFill>
                  <a:srgbClr val="181818"/>
                </a:solidFill>
                <a:latin typeface="Calibri"/>
                <a:cs typeface="Calibri"/>
              </a:rPr>
              <a:t>4</a:t>
            </a:r>
            <a:r>
              <a:rPr sz="2000" b="1" dirty="0">
                <a:solidFill>
                  <a:srgbClr val="181818"/>
                </a:solidFill>
                <a:latin typeface="宋体"/>
                <a:cs typeface="宋体"/>
              </a:rPr>
              <a:t>月</a:t>
            </a:r>
            <a:r>
              <a:rPr sz="2000" b="1" spc="-10" dirty="0">
                <a:solidFill>
                  <a:srgbClr val="181818"/>
                </a:solidFill>
                <a:latin typeface="Calibri"/>
                <a:cs typeface="Calibri"/>
              </a:rPr>
              <a:t>27</a:t>
            </a:r>
            <a:r>
              <a:rPr sz="2000" b="1" dirty="0">
                <a:solidFill>
                  <a:srgbClr val="181818"/>
                </a:solidFill>
                <a:latin typeface="宋体"/>
                <a:cs typeface="宋体"/>
              </a:rPr>
              <a:t>日，麻城市人民检察院以涉嫌玩忽职</a:t>
            </a:r>
            <a:r>
              <a:rPr sz="2000" b="1" spc="-20" dirty="0">
                <a:solidFill>
                  <a:srgbClr val="181818"/>
                </a:solidFill>
                <a:latin typeface="宋体"/>
                <a:cs typeface="宋体"/>
              </a:rPr>
              <a:t>守</a:t>
            </a:r>
            <a:r>
              <a:rPr sz="2000" b="1" dirty="0">
                <a:solidFill>
                  <a:srgbClr val="181818"/>
                </a:solidFill>
                <a:latin typeface="宋体"/>
                <a:cs typeface="宋体"/>
              </a:rPr>
              <a:t>罪对其立案 </a:t>
            </a:r>
            <a:r>
              <a:rPr sz="2000" b="1" spc="5" dirty="0">
                <a:solidFill>
                  <a:srgbClr val="181818"/>
                </a:solidFill>
                <a:latin typeface="宋体"/>
                <a:cs typeface="宋体"/>
              </a:rPr>
              <a:t>侦查。</a:t>
            </a:r>
            <a:endParaRPr sz="2000">
              <a:latin typeface="宋体"/>
              <a:cs typeface="宋体"/>
            </a:endParaRPr>
          </a:p>
          <a:p>
            <a:pPr marL="12700" marR="80010" algn="just">
              <a:lnSpc>
                <a:spcPct val="100000"/>
              </a:lnSpc>
              <a:spcBef>
                <a:spcPts val="5"/>
              </a:spcBef>
              <a:buSzPct val="95000"/>
              <a:buFont typeface="Calibri"/>
              <a:buAutoNum type="arabicPeriod" startAt="10"/>
              <a:tabLst>
                <a:tab pos="337185" algn="l"/>
              </a:tabLst>
            </a:pPr>
            <a:r>
              <a:rPr sz="2000" b="1" dirty="0">
                <a:solidFill>
                  <a:srgbClr val="181818"/>
                </a:solidFill>
                <a:latin typeface="宋体"/>
                <a:cs typeface="宋体"/>
              </a:rPr>
              <a:t>胡</a:t>
            </a:r>
            <a:r>
              <a:rPr sz="2000" b="1" spc="-10" dirty="0">
                <a:solidFill>
                  <a:srgbClr val="181818"/>
                </a:solidFill>
                <a:latin typeface="Calibri"/>
                <a:cs typeface="Calibri"/>
              </a:rPr>
              <a:t>**</a:t>
            </a:r>
            <a:r>
              <a:rPr sz="2000" b="1" spc="-10" dirty="0">
                <a:solidFill>
                  <a:srgbClr val="181818"/>
                </a:solidFill>
                <a:latin typeface="宋体"/>
                <a:cs typeface="宋体"/>
              </a:rPr>
              <a:t>，</a:t>
            </a:r>
            <a:r>
              <a:rPr sz="2000" b="1" dirty="0">
                <a:solidFill>
                  <a:srgbClr val="181818"/>
                </a:solidFill>
                <a:latin typeface="宋体"/>
                <a:cs typeface="宋体"/>
              </a:rPr>
              <a:t>中共党员</a:t>
            </a:r>
            <a:r>
              <a:rPr sz="2000" b="1" spc="-10" dirty="0">
                <a:solidFill>
                  <a:srgbClr val="181818"/>
                </a:solidFill>
                <a:latin typeface="宋体"/>
                <a:cs typeface="宋体"/>
              </a:rPr>
              <a:t>，</a:t>
            </a:r>
            <a:r>
              <a:rPr sz="2000" b="1" spc="-10" dirty="0">
                <a:solidFill>
                  <a:srgbClr val="181818"/>
                </a:solidFill>
                <a:latin typeface="Calibri"/>
                <a:cs typeface="Calibri"/>
              </a:rPr>
              <a:t>2004</a:t>
            </a:r>
            <a:r>
              <a:rPr sz="2000" b="1" spc="5" dirty="0">
                <a:solidFill>
                  <a:srgbClr val="181818"/>
                </a:solidFill>
                <a:latin typeface="宋体"/>
                <a:cs typeface="宋体"/>
              </a:rPr>
              <a:t>年</a:t>
            </a:r>
            <a:r>
              <a:rPr sz="2000" b="1" spc="-10" dirty="0">
                <a:solidFill>
                  <a:srgbClr val="181818"/>
                </a:solidFill>
                <a:latin typeface="Calibri"/>
                <a:cs typeface="Calibri"/>
              </a:rPr>
              <a:t>2</a:t>
            </a:r>
            <a:r>
              <a:rPr sz="2000" b="1" dirty="0">
                <a:solidFill>
                  <a:srgbClr val="181818"/>
                </a:solidFill>
                <a:latin typeface="宋体"/>
                <a:cs typeface="宋体"/>
              </a:rPr>
              <a:t>月至</a:t>
            </a:r>
            <a:r>
              <a:rPr sz="2000" b="1" spc="-10" dirty="0">
                <a:solidFill>
                  <a:srgbClr val="181818"/>
                </a:solidFill>
                <a:latin typeface="Calibri"/>
                <a:cs typeface="Calibri"/>
              </a:rPr>
              <a:t>2016</a:t>
            </a:r>
            <a:r>
              <a:rPr sz="2000" b="1" dirty="0">
                <a:solidFill>
                  <a:srgbClr val="181818"/>
                </a:solidFill>
                <a:latin typeface="宋体"/>
                <a:cs typeface="宋体"/>
              </a:rPr>
              <a:t>年</a:t>
            </a:r>
            <a:r>
              <a:rPr sz="2000" b="1" spc="-10" dirty="0">
                <a:solidFill>
                  <a:srgbClr val="181818"/>
                </a:solidFill>
                <a:latin typeface="Calibri"/>
                <a:cs typeface="Calibri"/>
              </a:rPr>
              <a:t>11</a:t>
            </a:r>
            <a:r>
              <a:rPr sz="2000" b="1" dirty="0">
                <a:solidFill>
                  <a:srgbClr val="181818"/>
                </a:solidFill>
                <a:latin typeface="宋体"/>
                <a:cs typeface="宋体"/>
              </a:rPr>
              <a:t>月任麻城市五脑山林场场长</a:t>
            </a:r>
            <a:r>
              <a:rPr sz="2000" b="1" spc="-5" dirty="0">
                <a:solidFill>
                  <a:srgbClr val="181818"/>
                </a:solidFill>
                <a:latin typeface="宋体"/>
                <a:cs typeface="宋体"/>
              </a:rPr>
              <a:t>，</a:t>
            </a:r>
            <a:r>
              <a:rPr sz="2000" b="1" spc="-5" dirty="0">
                <a:solidFill>
                  <a:srgbClr val="181818"/>
                </a:solidFill>
                <a:latin typeface="Calibri"/>
                <a:cs typeface="Calibri"/>
              </a:rPr>
              <a:t>2008</a:t>
            </a:r>
            <a:r>
              <a:rPr sz="2000" b="1" dirty="0">
                <a:solidFill>
                  <a:srgbClr val="181818"/>
                </a:solidFill>
                <a:latin typeface="宋体"/>
                <a:cs typeface="宋体"/>
              </a:rPr>
              <a:t>年至</a:t>
            </a:r>
            <a:r>
              <a:rPr sz="2000" b="1" spc="-10" dirty="0">
                <a:solidFill>
                  <a:srgbClr val="181818"/>
                </a:solidFill>
                <a:latin typeface="Calibri"/>
                <a:cs typeface="Calibri"/>
              </a:rPr>
              <a:t>2016</a:t>
            </a:r>
            <a:r>
              <a:rPr sz="2000" b="1" dirty="0">
                <a:solidFill>
                  <a:srgbClr val="181818"/>
                </a:solidFill>
                <a:latin typeface="宋体"/>
                <a:cs typeface="宋体"/>
              </a:rPr>
              <a:t>年</a:t>
            </a:r>
            <a:r>
              <a:rPr sz="2000" b="1" spc="-10" dirty="0">
                <a:solidFill>
                  <a:srgbClr val="181818"/>
                </a:solidFill>
                <a:latin typeface="Calibri"/>
                <a:cs typeface="Calibri"/>
              </a:rPr>
              <a:t>11</a:t>
            </a:r>
            <a:r>
              <a:rPr sz="2000" b="1" dirty="0">
                <a:solidFill>
                  <a:srgbClr val="181818"/>
                </a:solidFill>
                <a:latin typeface="宋体"/>
                <a:cs typeface="宋体"/>
              </a:rPr>
              <a:t>月兼任 </a:t>
            </a:r>
            <a:r>
              <a:rPr sz="2000" b="1" spc="5" dirty="0">
                <a:solidFill>
                  <a:srgbClr val="181818"/>
                </a:solidFill>
                <a:latin typeface="宋体"/>
                <a:cs typeface="宋体"/>
              </a:rPr>
              <a:t>五脑山管理处主任（正科级</a:t>
            </a:r>
            <a:r>
              <a:rPr sz="2000" b="1" spc="-5" dirty="0">
                <a:solidFill>
                  <a:srgbClr val="181818"/>
                </a:solidFill>
                <a:latin typeface="宋体"/>
                <a:cs typeface="宋体"/>
              </a:rPr>
              <a:t>），</a:t>
            </a:r>
            <a:r>
              <a:rPr sz="2000" b="1" spc="-5" dirty="0">
                <a:solidFill>
                  <a:srgbClr val="181818"/>
                </a:solidFill>
                <a:latin typeface="Calibri"/>
                <a:cs typeface="Calibri"/>
              </a:rPr>
              <a:t>2016</a:t>
            </a:r>
            <a:r>
              <a:rPr sz="2000" b="1" spc="5" dirty="0">
                <a:solidFill>
                  <a:srgbClr val="181818"/>
                </a:solidFill>
                <a:latin typeface="宋体"/>
                <a:cs typeface="宋体"/>
              </a:rPr>
              <a:t>年</a:t>
            </a:r>
            <a:r>
              <a:rPr sz="2000" b="1" spc="-10" dirty="0">
                <a:solidFill>
                  <a:srgbClr val="181818"/>
                </a:solidFill>
                <a:latin typeface="Calibri"/>
                <a:cs typeface="Calibri"/>
              </a:rPr>
              <a:t>11</a:t>
            </a:r>
            <a:r>
              <a:rPr sz="2000" b="1" spc="5" dirty="0">
                <a:solidFill>
                  <a:srgbClr val="181818"/>
                </a:solidFill>
                <a:latin typeface="宋体"/>
                <a:cs typeface="宋体"/>
              </a:rPr>
              <a:t>月至事故发生，任麻城市林业局正科</a:t>
            </a:r>
            <a:r>
              <a:rPr sz="2000" b="1" spc="-20" dirty="0">
                <a:solidFill>
                  <a:srgbClr val="181818"/>
                </a:solidFill>
                <a:latin typeface="宋体"/>
                <a:cs typeface="宋体"/>
              </a:rPr>
              <a:t>级</a:t>
            </a:r>
            <a:r>
              <a:rPr sz="2000" b="1" spc="5" dirty="0">
                <a:solidFill>
                  <a:srgbClr val="181818"/>
                </a:solidFill>
                <a:latin typeface="宋体"/>
                <a:cs typeface="宋体"/>
              </a:rPr>
              <a:t>干部，麻城市</a:t>
            </a:r>
            <a:r>
              <a:rPr sz="2000" b="1" spc="-20" dirty="0">
                <a:solidFill>
                  <a:srgbClr val="181818"/>
                </a:solidFill>
                <a:latin typeface="宋体"/>
                <a:cs typeface="宋体"/>
              </a:rPr>
              <a:t>第</a:t>
            </a:r>
            <a:r>
              <a:rPr sz="2000" b="1" spc="-15" dirty="0">
                <a:solidFill>
                  <a:srgbClr val="181818"/>
                </a:solidFill>
                <a:latin typeface="宋体"/>
                <a:cs typeface="宋体"/>
              </a:rPr>
              <a:t>九 </a:t>
            </a:r>
            <a:r>
              <a:rPr sz="2000" b="1" dirty="0">
                <a:solidFill>
                  <a:srgbClr val="181818"/>
                </a:solidFill>
                <a:latin typeface="宋体"/>
                <a:cs typeface="宋体"/>
              </a:rPr>
              <a:t>届人大代表</a:t>
            </a:r>
            <a:r>
              <a:rPr sz="2000" b="1" spc="5" dirty="0">
                <a:solidFill>
                  <a:srgbClr val="181818"/>
                </a:solidFill>
                <a:latin typeface="宋体"/>
                <a:cs typeface="宋体"/>
              </a:rPr>
              <a:t>。</a:t>
            </a:r>
            <a:r>
              <a:rPr sz="2000" b="1" spc="-10" dirty="0">
                <a:solidFill>
                  <a:srgbClr val="181818"/>
                </a:solidFill>
                <a:latin typeface="Calibri"/>
                <a:cs typeface="Calibri"/>
              </a:rPr>
              <a:t>2017</a:t>
            </a:r>
            <a:r>
              <a:rPr sz="2000" b="1" dirty="0">
                <a:solidFill>
                  <a:srgbClr val="181818"/>
                </a:solidFill>
                <a:latin typeface="宋体"/>
                <a:cs typeface="宋体"/>
              </a:rPr>
              <a:t>年</a:t>
            </a:r>
            <a:r>
              <a:rPr sz="2000" b="1" spc="-10" dirty="0">
                <a:solidFill>
                  <a:srgbClr val="181818"/>
                </a:solidFill>
                <a:latin typeface="Calibri"/>
                <a:cs typeface="Calibri"/>
              </a:rPr>
              <a:t>5</a:t>
            </a:r>
            <a:r>
              <a:rPr sz="2000" b="1" dirty="0">
                <a:solidFill>
                  <a:srgbClr val="181818"/>
                </a:solidFill>
                <a:latin typeface="宋体"/>
                <a:cs typeface="宋体"/>
              </a:rPr>
              <a:t>月</a:t>
            </a:r>
            <a:r>
              <a:rPr sz="2000" b="1" spc="-10" dirty="0">
                <a:solidFill>
                  <a:srgbClr val="181818"/>
                </a:solidFill>
                <a:latin typeface="Calibri"/>
                <a:cs typeface="Calibri"/>
              </a:rPr>
              <a:t>19</a:t>
            </a:r>
            <a:r>
              <a:rPr sz="2000" b="1" dirty="0">
                <a:solidFill>
                  <a:srgbClr val="181818"/>
                </a:solidFill>
                <a:latin typeface="宋体"/>
                <a:cs typeface="宋体"/>
              </a:rPr>
              <a:t>日，黄冈市人民检察院以涉嫌玩忽职守罪对其立案侦查。</a:t>
            </a:r>
            <a:endParaRPr sz="2000">
              <a:latin typeface="宋体"/>
              <a:cs typeface="宋体"/>
            </a:endParaRPr>
          </a:p>
          <a:p>
            <a:pPr marL="336550" indent="-323850" algn="just">
              <a:lnSpc>
                <a:spcPct val="100000"/>
              </a:lnSpc>
              <a:spcBef>
                <a:spcPts val="5"/>
              </a:spcBef>
              <a:buSzPct val="95000"/>
              <a:buFont typeface="Calibri"/>
              <a:buAutoNum type="arabicPeriod" startAt="10"/>
              <a:tabLst>
                <a:tab pos="337185" algn="l"/>
              </a:tabLst>
            </a:pPr>
            <a:r>
              <a:rPr sz="2000" b="1" dirty="0">
                <a:solidFill>
                  <a:srgbClr val="181818"/>
                </a:solidFill>
                <a:latin typeface="宋体"/>
                <a:cs typeface="宋体"/>
              </a:rPr>
              <a:t>张</a:t>
            </a:r>
            <a:r>
              <a:rPr sz="2000" b="1" spc="-10" dirty="0">
                <a:solidFill>
                  <a:srgbClr val="181818"/>
                </a:solidFill>
                <a:latin typeface="Calibri"/>
                <a:cs typeface="Calibri"/>
              </a:rPr>
              <a:t>**</a:t>
            </a:r>
            <a:r>
              <a:rPr sz="2000" b="1" spc="-10" dirty="0">
                <a:solidFill>
                  <a:srgbClr val="181818"/>
                </a:solidFill>
                <a:latin typeface="宋体"/>
                <a:cs typeface="宋体"/>
              </a:rPr>
              <a:t>，</a:t>
            </a:r>
            <a:r>
              <a:rPr sz="2000" b="1" dirty="0">
                <a:solidFill>
                  <a:srgbClr val="181818"/>
                </a:solidFill>
                <a:latin typeface="宋体"/>
                <a:cs typeface="宋体"/>
              </a:rPr>
              <a:t>中共党员</a:t>
            </a:r>
            <a:r>
              <a:rPr sz="2000" b="1" spc="-10" dirty="0">
                <a:solidFill>
                  <a:srgbClr val="181818"/>
                </a:solidFill>
                <a:latin typeface="宋体"/>
                <a:cs typeface="宋体"/>
              </a:rPr>
              <a:t>，</a:t>
            </a:r>
            <a:r>
              <a:rPr sz="2000" b="1" spc="-10" dirty="0">
                <a:solidFill>
                  <a:srgbClr val="181818"/>
                </a:solidFill>
                <a:latin typeface="Calibri"/>
                <a:cs typeface="Calibri"/>
              </a:rPr>
              <a:t>2016</a:t>
            </a:r>
            <a:r>
              <a:rPr sz="2000" b="1" spc="5" dirty="0">
                <a:solidFill>
                  <a:srgbClr val="181818"/>
                </a:solidFill>
                <a:latin typeface="宋体"/>
                <a:cs typeface="宋体"/>
              </a:rPr>
              <a:t>年</a:t>
            </a:r>
            <a:r>
              <a:rPr sz="2000" b="1" spc="-10" dirty="0">
                <a:solidFill>
                  <a:srgbClr val="181818"/>
                </a:solidFill>
                <a:latin typeface="Calibri"/>
                <a:cs typeface="Calibri"/>
              </a:rPr>
              <a:t>11</a:t>
            </a:r>
            <a:r>
              <a:rPr sz="2000" b="1" dirty="0">
                <a:solidFill>
                  <a:srgbClr val="181818"/>
                </a:solidFill>
                <a:latin typeface="宋体"/>
                <a:cs typeface="宋体"/>
              </a:rPr>
              <a:t>月至事故发生，任五脑山管理处主任（正科级）</a:t>
            </a:r>
            <a:r>
              <a:rPr sz="2000" b="1" spc="10" dirty="0">
                <a:solidFill>
                  <a:srgbClr val="181818"/>
                </a:solidFill>
                <a:latin typeface="宋体"/>
                <a:cs typeface="宋体"/>
              </a:rPr>
              <a:t>。</a:t>
            </a:r>
            <a:r>
              <a:rPr sz="2000" b="1" spc="-10" dirty="0">
                <a:solidFill>
                  <a:srgbClr val="181818"/>
                </a:solidFill>
                <a:latin typeface="Calibri"/>
                <a:cs typeface="Calibri"/>
              </a:rPr>
              <a:t>2017</a:t>
            </a:r>
            <a:r>
              <a:rPr sz="2000" b="1" dirty="0">
                <a:solidFill>
                  <a:srgbClr val="181818"/>
                </a:solidFill>
                <a:latin typeface="宋体"/>
                <a:cs typeface="宋体"/>
              </a:rPr>
              <a:t>年</a:t>
            </a:r>
            <a:r>
              <a:rPr sz="2000" b="1" spc="-10" dirty="0">
                <a:solidFill>
                  <a:srgbClr val="181818"/>
                </a:solidFill>
                <a:latin typeface="Calibri"/>
                <a:cs typeface="Calibri"/>
              </a:rPr>
              <a:t>5</a:t>
            </a:r>
            <a:r>
              <a:rPr sz="2000" b="1" dirty="0">
                <a:solidFill>
                  <a:srgbClr val="181818"/>
                </a:solidFill>
                <a:latin typeface="宋体"/>
                <a:cs typeface="宋体"/>
              </a:rPr>
              <a:t>月</a:t>
            </a:r>
            <a:r>
              <a:rPr sz="2000" b="1" spc="-10" dirty="0">
                <a:solidFill>
                  <a:srgbClr val="181818"/>
                </a:solidFill>
                <a:latin typeface="Calibri"/>
                <a:cs typeface="Calibri"/>
              </a:rPr>
              <a:t>19</a:t>
            </a:r>
            <a:r>
              <a:rPr sz="2000" b="1" spc="5" dirty="0">
                <a:solidFill>
                  <a:srgbClr val="181818"/>
                </a:solidFill>
                <a:latin typeface="宋体"/>
                <a:cs typeface="宋体"/>
              </a:rPr>
              <a:t>日，</a:t>
            </a:r>
            <a:endParaRPr sz="2000">
              <a:latin typeface="宋体"/>
              <a:cs typeface="宋体"/>
            </a:endParaRPr>
          </a:p>
          <a:p>
            <a:pPr marL="12700" algn="just">
              <a:lnSpc>
                <a:spcPct val="100000"/>
              </a:lnSpc>
            </a:pPr>
            <a:r>
              <a:rPr sz="2000" b="1" spc="5" dirty="0">
                <a:solidFill>
                  <a:srgbClr val="181818"/>
                </a:solidFill>
                <a:latin typeface="宋体"/>
                <a:cs typeface="宋体"/>
              </a:rPr>
              <a:t>黄冈市人民检察院以涉嫌玩忽职守罪对其立案侦查。</a:t>
            </a:r>
            <a:endParaRPr sz="2000">
              <a:latin typeface="宋体"/>
              <a:cs typeface="宋体"/>
            </a:endParaRPr>
          </a:p>
          <a:p>
            <a:pPr marL="336550" indent="-323850" algn="just">
              <a:lnSpc>
                <a:spcPct val="100000"/>
              </a:lnSpc>
              <a:buSzPct val="95000"/>
              <a:buFont typeface="Calibri"/>
              <a:buAutoNum type="arabicPeriod" startAt="14"/>
              <a:tabLst>
                <a:tab pos="337185" algn="l"/>
              </a:tabLst>
            </a:pPr>
            <a:r>
              <a:rPr sz="2000" b="1" dirty="0">
                <a:solidFill>
                  <a:srgbClr val="181818"/>
                </a:solidFill>
                <a:latin typeface="宋体"/>
                <a:cs typeface="宋体"/>
              </a:rPr>
              <a:t>杨</a:t>
            </a:r>
            <a:r>
              <a:rPr sz="2000" b="1" spc="-5" dirty="0">
                <a:solidFill>
                  <a:srgbClr val="181818"/>
                </a:solidFill>
                <a:latin typeface="Calibri"/>
                <a:cs typeface="Calibri"/>
              </a:rPr>
              <a:t>*</a:t>
            </a:r>
            <a:r>
              <a:rPr sz="2000" b="1" spc="-5" dirty="0">
                <a:solidFill>
                  <a:srgbClr val="181818"/>
                </a:solidFill>
                <a:latin typeface="宋体"/>
                <a:cs typeface="宋体"/>
              </a:rPr>
              <a:t>，</a:t>
            </a:r>
            <a:r>
              <a:rPr sz="2000" b="1" dirty="0">
                <a:solidFill>
                  <a:srgbClr val="181818"/>
                </a:solidFill>
                <a:latin typeface="宋体"/>
                <a:cs typeface="宋体"/>
              </a:rPr>
              <a:t>中共党员</a:t>
            </a:r>
            <a:r>
              <a:rPr sz="2000" b="1" spc="-10" dirty="0">
                <a:solidFill>
                  <a:srgbClr val="181818"/>
                </a:solidFill>
                <a:latin typeface="宋体"/>
                <a:cs typeface="宋体"/>
              </a:rPr>
              <a:t>，</a:t>
            </a:r>
            <a:r>
              <a:rPr sz="2000" b="1" spc="-10" dirty="0">
                <a:solidFill>
                  <a:srgbClr val="181818"/>
                </a:solidFill>
                <a:latin typeface="Calibri"/>
                <a:cs typeface="Calibri"/>
              </a:rPr>
              <a:t>2015</a:t>
            </a:r>
            <a:r>
              <a:rPr sz="2000" b="1" spc="5" dirty="0">
                <a:solidFill>
                  <a:srgbClr val="181818"/>
                </a:solidFill>
                <a:latin typeface="宋体"/>
                <a:cs typeface="宋体"/>
              </a:rPr>
              <a:t>年</a:t>
            </a:r>
            <a:r>
              <a:rPr sz="2000" b="1" spc="-10" dirty="0">
                <a:solidFill>
                  <a:srgbClr val="181818"/>
                </a:solidFill>
                <a:latin typeface="Calibri"/>
                <a:cs typeface="Calibri"/>
              </a:rPr>
              <a:t>4</a:t>
            </a:r>
            <a:r>
              <a:rPr sz="2000" b="1" dirty="0">
                <a:solidFill>
                  <a:srgbClr val="181818"/>
                </a:solidFill>
                <a:latin typeface="宋体"/>
                <a:cs typeface="宋体"/>
              </a:rPr>
              <a:t>月至事故发生，任麻城市住建局建设市场管理监察中队副中队长</a:t>
            </a:r>
            <a:r>
              <a:rPr sz="2000" b="1" spc="15" dirty="0">
                <a:solidFill>
                  <a:srgbClr val="181818"/>
                </a:solidFill>
                <a:latin typeface="宋体"/>
                <a:cs typeface="宋体"/>
              </a:rPr>
              <a:t>。</a:t>
            </a:r>
            <a:r>
              <a:rPr sz="2000" b="1" spc="-5" dirty="0">
                <a:solidFill>
                  <a:srgbClr val="181818"/>
                </a:solidFill>
                <a:latin typeface="Calibri"/>
                <a:cs typeface="Calibri"/>
              </a:rPr>
              <a:t>2017</a:t>
            </a:r>
            <a:endParaRPr sz="2000">
              <a:latin typeface="Calibri"/>
              <a:cs typeface="Calibri"/>
            </a:endParaRPr>
          </a:p>
          <a:p>
            <a:pPr marL="12700" algn="just">
              <a:lnSpc>
                <a:spcPct val="100000"/>
              </a:lnSpc>
            </a:pPr>
            <a:r>
              <a:rPr sz="2000" b="1" spc="5" dirty="0">
                <a:solidFill>
                  <a:srgbClr val="181818"/>
                </a:solidFill>
                <a:latin typeface="宋体"/>
                <a:cs typeface="宋体"/>
              </a:rPr>
              <a:t>年</a:t>
            </a:r>
            <a:r>
              <a:rPr sz="2000" b="1" spc="-10" dirty="0">
                <a:solidFill>
                  <a:srgbClr val="181818"/>
                </a:solidFill>
                <a:latin typeface="Calibri"/>
                <a:cs typeface="Calibri"/>
              </a:rPr>
              <a:t>4</a:t>
            </a:r>
            <a:r>
              <a:rPr sz="2000" b="1" spc="5" dirty="0">
                <a:solidFill>
                  <a:srgbClr val="181818"/>
                </a:solidFill>
                <a:latin typeface="宋体"/>
                <a:cs typeface="宋体"/>
              </a:rPr>
              <a:t>月</a:t>
            </a:r>
            <a:r>
              <a:rPr sz="2000" b="1" spc="-10" dirty="0">
                <a:solidFill>
                  <a:srgbClr val="181818"/>
                </a:solidFill>
                <a:latin typeface="Calibri"/>
                <a:cs typeface="Calibri"/>
              </a:rPr>
              <a:t>27</a:t>
            </a:r>
            <a:r>
              <a:rPr sz="2000" b="1" spc="5" dirty="0">
                <a:solidFill>
                  <a:srgbClr val="181818"/>
                </a:solidFill>
                <a:latin typeface="宋体"/>
                <a:cs typeface="宋体"/>
              </a:rPr>
              <a:t>日，麻城市人民检察院以涉嫌玩忽职守罪对其立案侦查。</a:t>
            </a:r>
            <a:endParaRPr sz="2000">
              <a:latin typeface="宋体"/>
              <a:cs typeface="宋体"/>
            </a:endParaRPr>
          </a:p>
          <a:p>
            <a:pPr marL="12700" marR="137160" algn="just">
              <a:lnSpc>
                <a:spcPct val="100000"/>
              </a:lnSpc>
              <a:spcBef>
                <a:spcPts val="5"/>
              </a:spcBef>
              <a:buSzPct val="95000"/>
              <a:buFont typeface="Calibri"/>
              <a:buAutoNum type="arabicPeriod" startAt="15"/>
              <a:tabLst>
                <a:tab pos="337185" algn="l"/>
              </a:tabLst>
            </a:pPr>
            <a:r>
              <a:rPr sz="2000" b="1" dirty="0">
                <a:solidFill>
                  <a:srgbClr val="181818"/>
                </a:solidFill>
                <a:latin typeface="宋体"/>
                <a:cs typeface="宋体"/>
              </a:rPr>
              <a:t>董</a:t>
            </a:r>
            <a:r>
              <a:rPr sz="2000" b="1" spc="-10" dirty="0">
                <a:solidFill>
                  <a:srgbClr val="181818"/>
                </a:solidFill>
                <a:latin typeface="Calibri"/>
                <a:cs typeface="Calibri"/>
              </a:rPr>
              <a:t>**</a:t>
            </a:r>
            <a:r>
              <a:rPr sz="2000" b="1" spc="-10" dirty="0">
                <a:solidFill>
                  <a:srgbClr val="181818"/>
                </a:solidFill>
                <a:latin typeface="宋体"/>
                <a:cs typeface="宋体"/>
              </a:rPr>
              <a:t>，</a:t>
            </a:r>
            <a:r>
              <a:rPr sz="2000" b="1" dirty="0">
                <a:solidFill>
                  <a:srgbClr val="181818"/>
                </a:solidFill>
                <a:latin typeface="宋体"/>
                <a:cs typeface="宋体"/>
              </a:rPr>
              <a:t>中共党员</a:t>
            </a:r>
            <a:r>
              <a:rPr sz="2000" b="1" spc="-10" dirty="0">
                <a:solidFill>
                  <a:srgbClr val="181818"/>
                </a:solidFill>
                <a:latin typeface="宋体"/>
                <a:cs typeface="宋体"/>
              </a:rPr>
              <a:t>，</a:t>
            </a:r>
            <a:r>
              <a:rPr sz="2000" b="1" spc="-10" dirty="0">
                <a:solidFill>
                  <a:srgbClr val="181818"/>
                </a:solidFill>
                <a:latin typeface="Calibri"/>
                <a:cs typeface="Calibri"/>
              </a:rPr>
              <a:t>2015</a:t>
            </a:r>
            <a:r>
              <a:rPr sz="2000" b="1" spc="5" dirty="0">
                <a:solidFill>
                  <a:srgbClr val="181818"/>
                </a:solidFill>
                <a:latin typeface="宋体"/>
                <a:cs typeface="宋体"/>
              </a:rPr>
              <a:t>年</a:t>
            </a:r>
            <a:r>
              <a:rPr sz="2000" b="1" spc="-10" dirty="0">
                <a:solidFill>
                  <a:srgbClr val="181818"/>
                </a:solidFill>
                <a:latin typeface="Calibri"/>
                <a:cs typeface="Calibri"/>
              </a:rPr>
              <a:t>10</a:t>
            </a:r>
            <a:r>
              <a:rPr sz="2000" b="1" dirty="0">
                <a:solidFill>
                  <a:srgbClr val="181818"/>
                </a:solidFill>
                <a:latin typeface="宋体"/>
                <a:cs typeface="宋体"/>
              </a:rPr>
              <a:t>月至</a:t>
            </a:r>
            <a:r>
              <a:rPr sz="2000" b="1" spc="-10" dirty="0">
                <a:solidFill>
                  <a:srgbClr val="181818"/>
                </a:solidFill>
                <a:latin typeface="Calibri"/>
                <a:cs typeface="Calibri"/>
              </a:rPr>
              <a:t>2017</a:t>
            </a:r>
            <a:r>
              <a:rPr sz="2000" b="1" dirty="0">
                <a:solidFill>
                  <a:srgbClr val="181818"/>
                </a:solidFill>
                <a:latin typeface="宋体"/>
                <a:cs typeface="宋体"/>
              </a:rPr>
              <a:t>年</a:t>
            </a:r>
            <a:r>
              <a:rPr sz="2000" b="1" spc="-10" dirty="0">
                <a:solidFill>
                  <a:srgbClr val="181818"/>
                </a:solidFill>
                <a:latin typeface="Calibri"/>
                <a:cs typeface="Calibri"/>
              </a:rPr>
              <a:t>3</a:t>
            </a:r>
            <a:r>
              <a:rPr sz="2000" b="1" dirty="0">
                <a:solidFill>
                  <a:srgbClr val="181818"/>
                </a:solidFill>
                <a:latin typeface="宋体"/>
                <a:cs typeface="宋体"/>
              </a:rPr>
              <a:t>月任麻城市城乡规划监察大队原直属中队负责人</a:t>
            </a:r>
            <a:r>
              <a:rPr sz="2000" b="1" spc="-5" dirty="0">
                <a:solidFill>
                  <a:srgbClr val="181818"/>
                </a:solidFill>
                <a:latin typeface="宋体"/>
                <a:cs typeface="宋体"/>
              </a:rPr>
              <a:t>，</a:t>
            </a:r>
            <a:r>
              <a:rPr sz="2000" b="1" spc="-5" dirty="0">
                <a:solidFill>
                  <a:srgbClr val="181818"/>
                </a:solidFill>
                <a:latin typeface="Calibri"/>
                <a:cs typeface="Calibri"/>
              </a:rPr>
              <a:t>2017  </a:t>
            </a:r>
            <a:r>
              <a:rPr sz="2000" b="1" spc="5" dirty="0">
                <a:solidFill>
                  <a:srgbClr val="181818"/>
                </a:solidFill>
                <a:latin typeface="宋体"/>
                <a:cs typeface="宋体"/>
              </a:rPr>
              <a:t>年</a:t>
            </a:r>
            <a:r>
              <a:rPr sz="2000" b="1" spc="-10" dirty="0">
                <a:solidFill>
                  <a:srgbClr val="181818"/>
                </a:solidFill>
                <a:latin typeface="Calibri"/>
                <a:cs typeface="Calibri"/>
              </a:rPr>
              <a:t>3</a:t>
            </a:r>
            <a:r>
              <a:rPr sz="2000" b="1" spc="5" dirty="0">
                <a:solidFill>
                  <a:srgbClr val="181818"/>
                </a:solidFill>
                <a:latin typeface="宋体"/>
                <a:cs typeface="宋体"/>
              </a:rPr>
              <a:t>月</a:t>
            </a:r>
            <a:r>
              <a:rPr sz="2000" b="1" spc="-10" dirty="0">
                <a:solidFill>
                  <a:srgbClr val="181818"/>
                </a:solidFill>
                <a:latin typeface="Calibri"/>
                <a:cs typeface="Calibri"/>
              </a:rPr>
              <a:t>4</a:t>
            </a:r>
            <a:r>
              <a:rPr sz="2000" b="1" spc="5" dirty="0">
                <a:solidFill>
                  <a:srgbClr val="181818"/>
                </a:solidFill>
                <a:latin typeface="宋体"/>
                <a:cs typeface="宋体"/>
              </a:rPr>
              <a:t>日至事故发生，任麻城市城乡规划监察大队案件督查室</a:t>
            </a:r>
            <a:r>
              <a:rPr sz="2000" b="1" spc="-20" dirty="0">
                <a:solidFill>
                  <a:srgbClr val="181818"/>
                </a:solidFill>
                <a:latin typeface="宋体"/>
                <a:cs typeface="宋体"/>
              </a:rPr>
              <a:t>主</a:t>
            </a:r>
            <a:r>
              <a:rPr sz="2000" b="1" spc="5" dirty="0">
                <a:solidFill>
                  <a:srgbClr val="181818"/>
                </a:solidFill>
                <a:latin typeface="宋体"/>
                <a:cs typeface="宋体"/>
              </a:rPr>
              <a:t>任</a:t>
            </a:r>
            <a:r>
              <a:rPr sz="2000" b="1" spc="15" dirty="0">
                <a:solidFill>
                  <a:srgbClr val="181818"/>
                </a:solidFill>
                <a:latin typeface="宋体"/>
                <a:cs typeface="宋体"/>
              </a:rPr>
              <a:t>。</a:t>
            </a:r>
            <a:r>
              <a:rPr sz="2000" b="1" spc="-10" dirty="0">
                <a:solidFill>
                  <a:srgbClr val="181818"/>
                </a:solidFill>
                <a:latin typeface="Calibri"/>
                <a:cs typeface="Calibri"/>
              </a:rPr>
              <a:t>2017</a:t>
            </a:r>
            <a:r>
              <a:rPr sz="2000" b="1" spc="5" dirty="0">
                <a:solidFill>
                  <a:srgbClr val="181818"/>
                </a:solidFill>
                <a:latin typeface="宋体"/>
                <a:cs typeface="宋体"/>
              </a:rPr>
              <a:t>年</a:t>
            </a:r>
            <a:r>
              <a:rPr sz="2000" b="1" spc="-10" dirty="0">
                <a:solidFill>
                  <a:srgbClr val="181818"/>
                </a:solidFill>
                <a:latin typeface="Calibri"/>
                <a:cs typeface="Calibri"/>
              </a:rPr>
              <a:t>5</a:t>
            </a:r>
            <a:r>
              <a:rPr sz="2000" b="1" spc="5" dirty="0">
                <a:solidFill>
                  <a:srgbClr val="181818"/>
                </a:solidFill>
                <a:latin typeface="宋体"/>
                <a:cs typeface="宋体"/>
              </a:rPr>
              <a:t>月</a:t>
            </a:r>
            <a:r>
              <a:rPr sz="2000" b="1" spc="-10" dirty="0">
                <a:solidFill>
                  <a:srgbClr val="181818"/>
                </a:solidFill>
                <a:latin typeface="Calibri"/>
                <a:cs typeface="Calibri"/>
              </a:rPr>
              <a:t>19</a:t>
            </a:r>
            <a:r>
              <a:rPr sz="2000" b="1" spc="5" dirty="0">
                <a:solidFill>
                  <a:srgbClr val="181818"/>
                </a:solidFill>
                <a:latin typeface="宋体"/>
                <a:cs typeface="宋体"/>
              </a:rPr>
              <a:t>日，黄冈市人民 </a:t>
            </a:r>
            <a:r>
              <a:rPr sz="2000" b="1" dirty="0">
                <a:solidFill>
                  <a:srgbClr val="181818"/>
                </a:solidFill>
                <a:latin typeface="宋体"/>
                <a:cs typeface="宋体"/>
              </a:rPr>
              <a:t>检察院以涉嫌玩忽职守罪对其立案侦查。</a:t>
            </a:r>
            <a:endParaRPr sz="2000">
              <a:latin typeface="宋体"/>
              <a:cs typeface="宋体"/>
            </a:endParaRPr>
          </a:p>
          <a:p>
            <a:pPr marL="336550" indent="-323850" algn="just">
              <a:lnSpc>
                <a:spcPct val="100000"/>
              </a:lnSpc>
              <a:buSzPct val="95000"/>
              <a:buFont typeface="Calibri"/>
              <a:buAutoNum type="arabicPeriod" startAt="15"/>
              <a:tabLst>
                <a:tab pos="337185" algn="l"/>
              </a:tabLst>
            </a:pPr>
            <a:r>
              <a:rPr sz="2000" b="1" dirty="0">
                <a:solidFill>
                  <a:srgbClr val="181818"/>
                </a:solidFill>
                <a:latin typeface="宋体"/>
                <a:cs typeface="宋体"/>
              </a:rPr>
              <a:t>陈</a:t>
            </a:r>
            <a:r>
              <a:rPr sz="2000" b="1" spc="-10" dirty="0">
                <a:solidFill>
                  <a:srgbClr val="181818"/>
                </a:solidFill>
                <a:latin typeface="Calibri"/>
                <a:cs typeface="Calibri"/>
              </a:rPr>
              <a:t>**</a:t>
            </a:r>
            <a:r>
              <a:rPr sz="2000" b="1" spc="-10" dirty="0">
                <a:solidFill>
                  <a:srgbClr val="181818"/>
                </a:solidFill>
                <a:latin typeface="宋体"/>
                <a:cs typeface="宋体"/>
              </a:rPr>
              <a:t>，</a:t>
            </a:r>
            <a:r>
              <a:rPr sz="2000" b="1" dirty="0">
                <a:solidFill>
                  <a:srgbClr val="181818"/>
                </a:solidFill>
                <a:latin typeface="宋体"/>
                <a:cs typeface="宋体"/>
              </a:rPr>
              <a:t>中共党员</a:t>
            </a:r>
            <a:r>
              <a:rPr sz="2000" b="1" spc="-10" dirty="0">
                <a:solidFill>
                  <a:srgbClr val="181818"/>
                </a:solidFill>
                <a:latin typeface="宋体"/>
                <a:cs typeface="宋体"/>
              </a:rPr>
              <a:t>，</a:t>
            </a:r>
            <a:r>
              <a:rPr sz="2000" b="1" spc="-10" dirty="0">
                <a:solidFill>
                  <a:srgbClr val="181818"/>
                </a:solidFill>
                <a:latin typeface="Calibri"/>
                <a:cs typeface="Calibri"/>
              </a:rPr>
              <a:t>2013</a:t>
            </a:r>
            <a:r>
              <a:rPr sz="2000" b="1" spc="5" dirty="0">
                <a:solidFill>
                  <a:srgbClr val="181818"/>
                </a:solidFill>
                <a:latin typeface="宋体"/>
                <a:cs typeface="宋体"/>
              </a:rPr>
              <a:t>年</a:t>
            </a:r>
            <a:r>
              <a:rPr sz="2000" b="1" spc="-10" dirty="0">
                <a:solidFill>
                  <a:srgbClr val="181818"/>
                </a:solidFill>
                <a:latin typeface="Calibri"/>
                <a:cs typeface="Calibri"/>
              </a:rPr>
              <a:t>1</a:t>
            </a:r>
            <a:r>
              <a:rPr sz="2000" b="1" dirty="0">
                <a:solidFill>
                  <a:srgbClr val="181818"/>
                </a:solidFill>
                <a:latin typeface="宋体"/>
                <a:cs typeface="宋体"/>
              </a:rPr>
              <a:t>月至事故发生，任麻城市国土局龙池桥国土所所长、党支部书记。</a:t>
            </a:r>
            <a:endParaRPr sz="2000">
              <a:latin typeface="宋体"/>
              <a:cs typeface="宋体"/>
            </a:endParaRPr>
          </a:p>
          <a:p>
            <a:pPr marL="12700" algn="just">
              <a:lnSpc>
                <a:spcPct val="100000"/>
              </a:lnSpc>
            </a:pPr>
            <a:r>
              <a:rPr sz="2000" b="1" spc="-10" dirty="0">
                <a:solidFill>
                  <a:srgbClr val="181818"/>
                </a:solidFill>
                <a:latin typeface="Calibri"/>
                <a:cs typeface="Calibri"/>
              </a:rPr>
              <a:t>2017</a:t>
            </a:r>
            <a:r>
              <a:rPr sz="2000" b="1" dirty="0">
                <a:solidFill>
                  <a:srgbClr val="181818"/>
                </a:solidFill>
                <a:latin typeface="宋体"/>
                <a:cs typeface="宋体"/>
              </a:rPr>
              <a:t>年</a:t>
            </a:r>
            <a:r>
              <a:rPr sz="2000" b="1" spc="-10" dirty="0">
                <a:solidFill>
                  <a:srgbClr val="181818"/>
                </a:solidFill>
                <a:latin typeface="Calibri"/>
                <a:cs typeface="Calibri"/>
              </a:rPr>
              <a:t>4</a:t>
            </a:r>
            <a:r>
              <a:rPr sz="2000" b="1" dirty="0">
                <a:solidFill>
                  <a:srgbClr val="181818"/>
                </a:solidFill>
                <a:latin typeface="宋体"/>
                <a:cs typeface="宋体"/>
              </a:rPr>
              <a:t>月</a:t>
            </a:r>
            <a:r>
              <a:rPr sz="2000" b="1" spc="-10" dirty="0">
                <a:solidFill>
                  <a:srgbClr val="181818"/>
                </a:solidFill>
                <a:latin typeface="Calibri"/>
                <a:cs typeface="Calibri"/>
              </a:rPr>
              <a:t>27</a:t>
            </a:r>
            <a:r>
              <a:rPr sz="2000" b="1" spc="5" dirty="0">
                <a:solidFill>
                  <a:srgbClr val="181818"/>
                </a:solidFill>
                <a:latin typeface="宋体"/>
                <a:cs typeface="宋体"/>
              </a:rPr>
              <a:t>日，麻城市人民检察院以涉嫌玩忽职守罪对其立案侦查。</a:t>
            </a:r>
            <a:endParaRPr sz="2000">
              <a:latin typeface="宋体"/>
              <a:cs typeface="宋体"/>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463042"/>
            <a:ext cx="1647189" cy="512445"/>
          </a:xfrm>
          <a:prstGeom prst="rect">
            <a:avLst/>
          </a:prstGeom>
        </p:spPr>
        <p:txBody>
          <a:bodyPr vert="horz" wrap="square" lIns="0" tIns="11430" rIns="0" bIns="0" rtlCol="0">
            <a:spAutoFit/>
          </a:bodyPr>
          <a:lstStyle/>
          <a:p>
            <a:pPr marL="12700">
              <a:lnSpc>
                <a:spcPct val="100000"/>
              </a:lnSpc>
              <a:spcBef>
                <a:spcPts val="90"/>
              </a:spcBef>
            </a:pPr>
            <a:r>
              <a:rPr sz="3200" spc="-10" dirty="0">
                <a:solidFill>
                  <a:srgbClr val="FF6600"/>
                </a:solidFill>
              </a:rPr>
              <a:t>事故处理</a:t>
            </a:r>
            <a:endParaRPr sz="3200"/>
          </a:p>
        </p:txBody>
      </p:sp>
      <p:sp>
        <p:nvSpPr>
          <p:cNvPr id="3" name="object 3"/>
          <p:cNvSpPr txBox="1"/>
          <p:nvPr/>
        </p:nvSpPr>
        <p:spPr>
          <a:xfrm>
            <a:off x="2619248" y="536575"/>
            <a:ext cx="5594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等线"/>
                <a:cs typeface="等线"/>
              </a:rPr>
              <a:t>实施行政处罚、行政处理的企业相关人</a:t>
            </a:r>
            <a:r>
              <a:rPr sz="2400" spc="-30" dirty="0">
                <a:latin typeface="等线"/>
                <a:cs typeface="等线"/>
              </a:rPr>
              <a:t>员</a:t>
            </a:r>
            <a:r>
              <a:rPr sz="2400" dirty="0">
                <a:latin typeface="Calibri"/>
                <a:cs typeface="Calibri"/>
              </a:rPr>
              <a:t>:</a:t>
            </a:r>
            <a:endParaRPr sz="2400">
              <a:latin typeface="Calibri"/>
              <a:cs typeface="Calibri"/>
            </a:endParaRPr>
          </a:p>
        </p:txBody>
      </p:sp>
      <p:sp>
        <p:nvSpPr>
          <p:cNvPr id="4" name="object 4"/>
          <p:cNvSpPr txBox="1"/>
          <p:nvPr/>
        </p:nvSpPr>
        <p:spPr>
          <a:xfrm>
            <a:off x="615492" y="1253268"/>
            <a:ext cx="11181715" cy="5433060"/>
          </a:xfrm>
          <a:prstGeom prst="rect">
            <a:avLst/>
          </a:prstGeom>
        </p:spPr>
        <p:txBody>
          <a:bodyPr vert="horz" wrap="square" lIns="0" tIns="12065" rIns="0" bIns="0" rtlCol="0">
            <a:spAutoFit/>
          </a:bodyPr>
          <a:lstStyle/>
          <a:p>
            <a:pPr marL="12700" marR="160655">
              <a:lnSpc>
                <a:spcPct val="150100"/>
              </a:lnSpc>
              <a:spcBef>
                <a:spcPts val="95"/>
              </a:spcBef>
              <a:buSzPct val="95000"/>
              <a:buFont typeface="Arial"/>
              <a:buAutoNum type="arabicPeriod"/>
              <a:tabLst>
                <a:tab pos="224154" algn="l"/>
              </a:tabLst>
            </a:pPr>
            <a:r>
              <a:rPr sz="2000" b="1" dirty="0">
                <a:latin typeface="宋体"/>
                <a:cs typeface="宋体"/>
              </a:rPr>
              <a:t>郑</a:t>
            </a:r>
            <a:r>
              <a:rPr sz="2000" b="1" spc="-10" dirty="0">
                <a:latin typeface="Arial"/>
                <a:cs typeface="Arial"/>
              </a:rPr>
              <a:t>**</a:t>
            </a:r>
            <a:r>
              <a:rPr sz="2000" b="1" spc="-10" dirty="0">
                <a:latin typeface="宋体"/>
                <a:cs typeface="宋体"/>
              </a:rPr>
              <a:t>，</a:t>
            </a:r>
            <a:r>
              <a:rPr sz="2000" b="1" spc="5" dirty="0">
                <a:latin typeface="宋体"/>
                <a:cs typeface="宋体"/>
              </a:rPr>
              <a:t>仙山牡丹公司法定代表人，未履行安全生产管理职责，对事故</a:t>
            </a:r>
            <a:r>
              <a:rPr sz="2000" b="1" spc="-20" dirty="0">
                <a:latin typeface="宋体"/>
                <a:cs typeface="宋体"/>
              </a:rPr>
              <a:t>负</a:t>
            </a:r>
            <a:r>
              <a:rPr sz="2000" b="1" spc="5" dirty="0">
                <a:latin typeface="宋体"/>
                <a:cs typeface="宋体"/>
              </a:rPr>
              <a:t>直接责任，其</a:t>
            </a:r>
            <a:r>
              <a:rPr sz="2000" b="1" spc="-20" dirty="0">
                <a:latin typeface="宋体"/>
                <a:cs typeface="宋体"/>
              </a:rPr>
              <a:t>行</a:t>
            </a:r>
            <a:r>
              <a:rPr sz="2000" b="1" spc="5" dirty="0">
                <a:latin typeface="宋体"/>
                <a:cs typeface="宋体"/>
              </a:rPr>
              <a:t>为涉嫌犯 罪，司法机关已移送审查起诉，建议依</a:t>
            </a:r>
            <a:r>
              <a:rPr sz="2000" b="1" spc="10" dirty="0">
                <a:latin typeface="宋体"/>
                <a:cs typeface="宋体"/>
              </a:rPr>
              <a:t>据</a:t>
            </a:r>
            <a:r>
              <a:rPr sz="2000" b="1" spc="5" dirty="0">
                <a:latin typeface="宋体"/>
                <a:cs typeface="宋体"/>
              </a:rPr>
              <a:t>《</a:t>
            </a:r>
            <a:r>
              <a:rPr sz="2000" b="1" dirty="0">
                <a:latin typeface="宋体"/>
                <a:cs typeface="宋体"/>
              </a:rPr>
              <a:t>中华人民共</a:t>
            </a:r>
            <a:r>
              <a:rPr sz="2000" b="1" spc="-15" dirty="0">
                <a:latin typeface="宋体"/>
                <a:cs typeface="宋体"/>
              </a:rPr>
              <a:t>和</a:t>
            </a:r>
            <a:r>
              <a:rPr sz="2000" b="1" dirty="0">
                <a:latin typeface="宋体"/>
                <a:cs typeface="宋体"/>
              </a:rPr>
              <a:t>国安全生产法</a:t>
            </a:r>
            <a:r>
              <a:rPr sz="2000" b="1" spc="5" dirty="0">
                <a:latin typeface="宋体"/>
                <a:cs typeface="宋体"/>
              </a:rPr>
              <a:t>》</a:t>
            </a:r>
            <a:r>
              <a:rPr sz="2000" b="1" dirty="0">
                <a:latin typeface="宋体"/>
                <a:cs typeface="宋体"/>
              </a:rPr>
              <a:t>自刑罚执行</a:t>
            </a:r>
            <a:r>
              <a:rPr sz="2000" b="1" spc="-15" dirty="0">
                <a:latin typeface="宋体"/>
                <a:cs typeface="宋体"/>
              </a:rPr>
              <a:t>完</a:t>
            </a:r>
            <a:r>
              <a:rPr sz="2000" b="1" dirty="0">
                <a:latin typeface="宋体"/>
                <a:cs typeface="宋体"/>
              </a:rPr>
              <a:t>毕</a:t>
            </a:r>
            <a:r>
              <a:rPr sz="2000" b="1" spc="20" dirty="0">
                <a:latin typeface="宋体"/>
                <a:cs typeface="宋体"/>
              </a:rPr>
              <a:t>的</a:t>
            </a:r>
            <a:r>
              <a:rPr sz="2000" b="1" spc="-10" dirty="0">
                <a:latin typeface="Arial"/>
                <a:cs typeface="Arial"/>
              </a:rPr>
              <a:t>5</a:t>
            </a:r>
            <a:r>
              <a:rPr sz="2000" b="1" spc="5" dirty="0">
                <a:latin typeface="宋体"/>
                <a:cs typeface="宋体"/>
              </a:rPr>
              <a:t>年内 </a:t>
            </a:r>
            <a:r>
              <a:rPr sz="2000" b="1" dirty="0">
                <a:latin typeface="宋体"/>
                <a:cs typeface="宋体"/>
              </a:rPr>
              <a:t>不得担任任何生产经营单位的主要负责人，并由黄冈市</a:t>
            </a:r>
            <a:r>
              <a:rPr sz="2000" b="1" spc="-20" dirty="0">
                <a:latin typeface="宋体"/>
                <a:cs typeface="宋体"/>
              </a:rPr>
              <a:t>安</a:t>
            </a:r>
            <a:r>
              <a:rPr sz="2000" b="1" dirty="0">
                <a:latin typeface="宋体"/>
                <a:cs typeface="宋体"/>
              </a:rPr>
              <a:t>监局对其处</a:t>
            </a:r>
            <a:r>
              <a:rPr sz="2000" b="1" spc="-20" dirty="0">
                <a:latin typeface="宋体"/>
                <a:cs typeface="宋体"/>
              </a:rPr>
              <a:t>上</a:t>
            </a:r>
            <a:r>
              <a:rPr sz="2000" b="1" dirty="0">
                <a:latin typeface="宋体"/>
                <a:cs typeface="宋体"/>
              </a:rPr>
              <a:t>一年年收入百</a:t>
            </a:r>
            <a:r>
              <a:rPr sz="2000" b="1" spc="-20" dirty="0">
                <a:latin typeface="宋体"/>
                <a:cs typeface="宋体"/>
              </a:rPr>
              <a:t>分</a:t>
            </a:r>
            <a:r>
              <a:rPr sz="2000" b="1" dirty="0">
                <a:latin typeface="宋体"/>
                <a:cs typeface="宋体"/>
              </a:rPr>
              <a:t>之四十的罚 款。</a:t>
            </a:r>
            <a:endParaRPr sz="2000">
              <a:latin typeface="宋体"/>
              <a:cs typeface="宋体"/>
            </a:endParaRPr>
          </a:p>
          <a:p>
            <a:pPr marL="223520" indent="-210820">
              <a:lnSpc>
                <a:spcPct val="100000"/>
              </a:lnSpc>
              <a:spcBef>
                <a:spcPts val="1200"/>
              </a:spcBef>
              <a:buSzPct val="95000"/>
              <a:buFont typeface="Arial"/>
              <a:buAutoNum type="arabicPeriod"/>
              <a:tabLst>
                <a:tab pos="224154" algn="l"/>
              </a:tabLst>
            </a:pPr>
            <a:r>
              <a:rPr sz="2000" b="1" spc="5" dirty="0">
                <a:latin typeface="宋体"/>
                <a:cs typeface="宋体"/>
              </a:rPr>
              <a:t>王</a:t>
            </a:r>
            <a:r>
              <a:rPr sz="2000" b="1" spc="-10" dirty="0">
                <a:latin typeface="Arial"/>
                <a:cs typeface="Arial"/>
              </a:rPr>
              <a:t>**</a:t>
            </a:r>
            <a:r>
              <a:rPr sz="2000" b="1" spc="-10" dirty="0">
                <a:latin typeface="宋体"/>
                <a:cs typeface="宋体"/>
              </a:rPr>
              <a:t>，</a:t>
            </a:r>
            <a:r>
              <a:rPr sz="2000" b="1" spc="5" dirty="0">
                <a:latin typeface="宋体"/>
                <a:cs typeface="宋体"/>
              </a:rPr>
              <a:t>源瑞佳公司法定</a:t>
            </a:r>
            <a:r>
              <a:rPr sz="2000" b="1" spc="-15" dirty="0">
                <a:latin typeface="宋体"/>
                <a:cs typeface="宋体"/>
              </a:rPr>
              <a:t>代</a:t>
            </a:r>
            <a:r>
              <a:rPr sz="2000" b="1" spc="5" dirty="0">
                <a:latin typeface="宋体"/>
                <a:cs typeface="宋体"/>
              </a:rPr>
              <a:t>表人，未履行安全生</a:t>
            </a:r>
            <a:r>
              <a:rPr sz="2000" b="1" spc="-15" dirty="0">
                <a:latin typeface="宋体"/>
                <a:cs typeface="宋体"/>
              </a:rPr>
              <a:t>产</a:t>
            </a:r>
            <a:r>
              <a:rPr sz="2000" b="1" spc="5" dirty="0">
                <a:latin typeface="宋体"/>
                <a:cs typeface="宋体"/>
              </a:rPr>
              <a:t>管</a:t>
            </a:r>
            <a:r>
              <a:rPr sz="2000" b="1" spc="-15" dirty="0">
                <a:latin typeface="宋体"/>
                <a:cs typeface="宋体"/>
              </a:rPr>
              <a:t>理</a:t>
            </a:r>
            <a:r>
              <a:rPr sz="2000" b="1" spc="5" dirty="0">
                <a:latin typeface="宋体"/>
                <a:cs typeface="宋体"/>
              </a:rPr>
              <a:t>职责，对事故负直接</a:t>
            </a:r>
            <a:r>
              <a:rPr sz="2000" b="1" spc="-15" dirty="0">
                <a:latin typeface="宋体"/>
                <a:cs typeface="宋体"/>
              </a:rPr>
              <a:t>责</a:t>
            </a:r>
            <a:r>
              <a:rPr sz="2000" b="1" spc="5" dirty="0">
                <a:latin typeface="宋体"/>
                <a:cs typeface="宋体"/>
              </a:rPr>
              <a:t>任</a:t>
            </a:r>
            <a:r>
              <a:rPr sz="2000" b="1" spc="-15" dirty="0">
                <a:latin typeface="宋体"/>
                <a:cs typeface="宋体"/>
              </a:rPr>
              <a:t>，</a:t>
            </a:r>
            <a:r>
              <a:rPr sz="2000" b="1" spc="5" dirty="0">
                <a:latin typeface="宋体"/>
                <a:cs typeface="宋体"/>
              </a:rPr>
              <a:t>其行为涉嫌犯罪，</a:t>
            </a:r>
            <a:endParaRPr sz="2000">
              <a:latin typeface="宋体"/>
              <a:cs typeface="宋体"/>
            </a:endParaRPr>
          </a:p>
          <a:p>
            <a:pPr marL="12700">
              <a:lnSpc>
                <a:spcPct val="100000"/>
              </a:lnSpc>
              <a:spcBef>
                <a:spcPts val="1200"/>
              </a:spcBef>
            </a:pPr>
            <a:r>
              <a:rPr sz="2000" b="1" dirty="0">
                <a:latin typeface="宋体"/>
                <a:cs typeface="宋体"/>
              </a:rPr>
              <a:t>司法机关已移送审查起诉，建议依</a:t>
            </a:r>
            <a:r>
              <a:rPr sz="2000" b="1" spc="10" dirty="0">
                <a:latin typeface="宋体"/>
                <a:cs typeface="宋体"/>
              </a:rPr>
              <a:t>据</a:t>
            </a:r>
            <a:r>
              <a:rPr sz="2000" b="1" dirty="0">
                <a:latin typeface="宋体"/>
                <a:cs typeface="宋体"/>
              </a:rPr>
              <a:t>《中华人民共和国</a:t>
            </a:r>
            <a:r>
              <a:rPr sz="2000" b="1" spc="-20" dirty="0">
                <a:latin typeface="宋体"/>
                <a:cs typeface="宋体"/>
              </a:rPr>
              <a:t>安</a:t>
            </a:r>
            <a:r>
              <a:rPr sz="2000" b="1" dirty="0">
                <a:latin typeface="宋体"/>
                <a:cs typeface="宋体"/>
              </a:rPr>
              <a:t>全生产</a:t>
            </a:r>
            <a:r>
              <a:rPr sz="2000" b="1" spc="10" dirty="0">
                <a:latin typeface="宋体"/>
                <a:cs typeface="宋体"/>
              </a:rPr>
              <a:t>法</a:t>
            </a:r>
            <a:r>
              <a:rPr sz="2000" b="1" dirty="0">
                <a:latin typeface="宋体"/>
                <a:cs typeface="宋体"/>
              </a:rPr>
              <a:t>》</a:t>
            </a:r>
            <a:r>
              <a:rPr sz="2000" b="1" spc="-20" dirty="0">
                <a:latin typeface="宋体"/>
                <a:cs typeface="宋体"/>
              </a:rPr>
              <a:t>自</a:t>
            </a:r>
            <a:r>
              <a:rPr sz="2000" b="1" dirty="0">
                <a:latin typeface="宋体"/>
                <a:cs typeface="宋体"/>
              </a:rPr>
              <a:t>刑罚执行完毕</a:t>
            </a:r>
            <a:r>
              <a:rPr sz="2000" b="1" spc="-10" dirty="0">
                <a:latin typeface="宋体"/>
                <a:cs typeface="宋体"/>
              </a:rPr>
              <a:t>的</a:t>
            </a:r>
            <a:r>
              <a:rPr sz="2000" b="1" spc="-10" dirty="0">
                <a:latin typeface="Arial"/>
                <a:cs typeface="Arial"/>
              </a:rPr>
              <a:t>5</a:t>
            </a:r>
            <a:r>
              <a:rPr sz="2000" b="1" dirty="0">
                <a:latin typeface="宋体"/>
                <a:cs typeface="宋体"/>
              </a:rPr>
              <a:t>年内不得</a:t>
            </a:r>
            <a:endParaRPr sz="2000">
              <a:latin typeface="宋体"/>
              <a:cs typeface="宋体"/>
            </a:endParaRPr>
          </a:p>
          <a:p>
            <a:pPr marL="12700">
              <a:lnSpc>
                <a:spcPct val="100000"/>
              </a:lnSpc>
              <a:spcBef>
                <a:spcPts val="1200"/>
              </a:spcBef>
            </a:pPr>
            <a:r>
              <a:rPr sz="2000" b="1" spc="5" dirty="0">
                <a:latin typeface="宋体"/>
                <a:cs typeface="宋体"/>
              </a:rPr>
              <a:t>担任任何生产经营单位的主要负责人，并由黄冈市安监</a:t>
            </a:r>
            <a:r>
              <a:rPr sz="2000" b="1" spc="-20" dirty="0">
                <a:latin typeface="宋体"/>
                <a:cs typeface="宋体"/>
              </a:rPr>
              <a:t>局</a:t>
            </a:r>
            <a:r>
              <a:rPr sz="2000" b="1" spc="5" dirty="0">
                <a:latin typeface="宋体"/>
                <a:cs typeface="宋体"/>
              </a:rPr>
              <a:t>对其处上一</a:t>
            </a:r>
            <a:r>
              <a:rPr sz="2000" b="1" spc="-20" dirty="0">
                <a:latin typeface="宋体"/>
                <a:cs typeface="宋体"/>
              </a:rPr>
              <a:t>年</a:t>
            </a:r>
            <a:r>
              <a:rPr sz="2000" b="1" spc="5" dirty="0">
                <a:latin typeface="宋体"/>
                <a:cs typeface="宋体"/>
              </a:rPr>
              <a:t>年收入百分之</a:t>
            </a:r>
            <a:r>
              <a:rPr sz="2000" b="1" spc="-20" dirty="0">
                <a:latin typeface="宋体"/>
                <a:cs typeface="宋体"/>
              </a:rPr>
              <a:t>四</a:t>
            </a:r>
            <a:r>
              <a:rPr sz="2000" b="1" spc="5" dirty="0">
                <a:latin typeface="宋体"/>
                <a:cs typeface="宋体"/>
              </a:rPr>
              <a:t>十的罚款。</a:t>
            </a:r>
            <a:endParaRPr sz="2000">
              <a:latin typeface="宋体"/>
              <a:cs typeface="宋体"/>
            </a:endParaRPr>
          </a:p>
          <a:p>
            <a:pPr marL="12700" marR="78105">
              <a:lnSpc>
                <a:spcPct val="150100"/>
              </a:lnSpc>
            </a:pPr>
            <a:r>
              <a:rPr sz="2000" b="1" spc="-10" dirty="0">
                <a:latin typeface="Arial"/>
                <a:cs typeface="Arial"/>
              </a:rPr>
              <a:t>3</a:t>
            </a:r>
            <a:r>
              <a:rPr sz="2000" b="1" spc="5" dirty="0">
                <a:latin typeface="宋体"/>
                <a:cs typeface="宋体"/>
              </a:rPr>
              <a:t>、施</a:t>
            </a:r>
            <a:r>
              <a:rPr sz="2000" b="1" spc="-5" dirty="0">
                <a:latin typeface="Arial"/>
                <a:cs typeface="Arial"/>
              </a:rPr>
              <a:t>**</a:t>
            </a:r>
            <a:r>
              <a:rPr sz="2000" b="1" spc="-5" dirty="0">
                <a:latin typeface="宋体"/>
                <a:cs typeface="宋体"/>
              </a:rPr>
              <a:t>，</a:t>
            </a:r>
            <a:r>
              <a:rPr sz="2000" b="1" spc="5" dirty="0">
                <a:latin typeface="宋体"/>
                <a:cs typeface="宋体"/>
              </a:rPr>
              <a:t>中南勘察设计院职工，项目主体工程设计人员。在该项目实施</a:t>
            </a:r>
            <a:r>
              <a:rPr sz="2000" b="1" spc="-20" dirty="0">
                <a:latin typeface="宋体"/>
                <a:cs typeface="宋体"/>
              </a:rPr>
              <a:t>过</a:t>
            </a:r>
            <a:r>
              <a:rPr sz="2000" b="1" spc="5" dirty="0">
                <a:latin typeface="宋体"/>
                <a:cs typeface="宋体"/>
              </a:rPr>
              <a:t>程中，设计人</a:t>
            </a:r>
            <a:r>
              <a:rPr sz="2000" b="1" spc="-20" dirty="0">
                <a:latin typeface="宋体"/>
                <a:cs typeface="宋体"/>
              </a:rPr>
              <a:t>员</a:t>
            </a:r>
            <a:r>
              <a:rPr sz="2000" b="1" spc="5" dirty="0">
                <a:latin typeface="宋体"/>
                <a:cs typeface="宋体"/>
              </a:rPr>
              <a:t>在业主单 </a:t>
            </a:r>
            <a:r>
              <a:rPr sz="2000" b="1" dirty="0">
                <a:latin typeface="宋体"/>
                <a:cs typeface="宋体"/>
              </a:rPr>
              <a:t>位未提供地勘报告、不符合法定程序的情况下私自承揽</a:t>
            </a:r>
            <a:r>
              <a:rPr sz="2000" b="1" spc="-20" dirty="0">
                <a:latin typeface="宋体"/>
                <a:cs typeface="宋体"/>
              </a:rPr>
              <a:t>业</a:t>
            </a:r>
            <a:r>
              <a:rPr sz="2000" b="1" dirty="0">
                <a:latin typeface="宋体"/>
                <a:cs typeface="宋体"/>
              </a:rPr>
              <a:t>务，也未按</a:t>
            </a:r>
            <a:r>
              <a:rPr sz="2000" b="1" spc="-20" dirty="0">
                <a:latin typeface="宋体"/>
                <a:cs typeface="宋体"/>
              </a:rPr>
              <a:t>照</a:t>
            </a:r>
            <a:r>
              <a:rPr sz="2000" b="1" dirty="0">
                <a:latin typeface="宋体"/>
                <a:cs typeface="宋体"/>
              </a:rPr>
              <a:t>要求进行图纸</a:t>
            </a:r>
            <a:r>
              <a:rPr sz="2000" b="1" spc="-20" dirty="0">
                <a:latin typeface="宋体"/>
                <a:cs typeface="宋体"/>
              </a:rPr>
              <a:t>审</a:t>
            </a:r>
            <a:r>
              <a:rPr sz="2000" b="1" dirty="0">
                <a:latin typeface="宋体"/>
                <a:cs typeface="宋体"/>
              </a:rPr>
              <a:t>查，违反职 </a:t>
            </a:r>
            <a:r>
              <a:rPr sz="2000" b="1" spc="5" dirty="0">
                <a:latin typeface="宋体"/>
                <a:cs typeface="宋体"/>
              </a:rPr>
              <a:t>业规定违规设计，建议由建设行政主管部门和所在单位</a:t>
            </a:r>
            <a:r>
              <a:rPr sz="2000" b="1" spc="-20" dirty="0">
                <a:latin typeface="宋体"/>
                <a:cs typeface="宋体"/>
              </a:rPr>
              <a:t>给</a:t>
            </a:r>
            <a:r>
              <a:rPr sz="2000" b="1" spc="5" dirty="0">
                <a:latin typeface="宋体"/>
                <a:cs typeface="宋体"/>
              </a:rPr>
              <a:t>予其相应的</a:t>
            </a:r>
            <a:r>
              <a:rPr sz="2000" b="1" spc="-20" dirty="0">
                <a:latin typeface="宋体"/>
                <a:cs typeface="宋体"/>
              </a:rPr>
              <a:t>处</a:t>
            </a:r>
            <a:r>
              <a:rPr sz="2000" b="1" spc="5" dirty="0">
                <a:latin typeface="宋体"/>
                <a:cs typeface="宋体"/>
              </a:rPr>
              <a:t>理。</a:t>
            </a:r>
            <a:endParaRPr sz="2000">
              <a:latin typeface="宋体"/>
              <a:cs typeface="宋体"/>
            </a:endParaRPr>
          </a:p>
          <a:p>
            <a:pPr>
              <a:lnSpc>
                <a:spcPct val="100000"/>
              </a:lnSpc>
            </a:pPr>
            <a:endParaRPr sz="2000">
              <a:latin typeface="Times New Roman"/>
              <a:cs typeface="Times New Roman"/>
            </a:endParaRPr>
          </a:p>
          <a:p>
            <a:pPr>
              <a:lnSpc>
                <a:spcPct val="100000"/>
              </a:lnSpc>
              <a:spcBef>
                <a:spcPts val="40"/>
              </a:spcBef>
            </a:pPr>
            <a:endParaRPr sz="1800">
              <a:latin typeface="Times New Roman"/>
              <a:cs typeface="Times New Roman"/>
            </a:endParaRPr>
          </a:p>
          <a:p>
            <a:pPr marR="1971675" algn="r">
              <a:lnSpc>
                <a:spcPct val="100000"/>
              </a:lnSpc>
            </a:pPr>
            <a:r>
              <a:rPr sz="1800" spc="25" dirty="0">
                <a:solidFill>
                  <a:srgbClr val="D28E28"/>
                </a:solidFill>
                <a:latin typeface="Franklin Gothic Medium"/>
                <a:cs typeface="Franklin Gothic Medium"/>
              </a:rPr>
              <a:t>46</a:t>
            </a:r>
            <a:endParaRPr sz="1800">
              <a:latin typeface="Franklin Gothic Medium"/>
              <a:cs typeface="Franklin Gothic Medium"/>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463042"/>
            <a:ext cx="1647189" cy="512445"/>
          </a:xfrm>
          <a:prstGeom prst="rect">
            <a:avLst/>
          </a:prstGeom>
        </p:spPr>
        <p:txBody>
          <a:bodyPr vert="horz" wrap="square" lIns="0" tIns="11430" rIns="0" bIns="0" rtlCol="0">
            <a:spAutoFit/>
          </a:bodyPr>
          <a:lstStyle/>
          <a:p>
            <a:pPr marL="12700">
              <a:lnSpc>
                <a:spcPct val="100000"/>
              </a:lnSpc>
              <a:spcBef>
                <a:spcPts val="90"/>
              </a:spcBef>
            </a:pPr>
            <a:r>
              <a:rPr sz="3200" spc="-10" dirty="0">
                <a:solidFill>
                  <a:srgbClr val="FF6600"/>
                </a:solidFill>
              </a:rPr>
              <a:t>事故处理</a:t>
            </a:r>
            <a:endParaRPr sz="3200"/>
          </a:p>
        </p:txBody>
      </p:sp>
      <p:sp>
        <p:nvSpPr>
          <p:cNvPr id="3" name="object 3"/>
          <p:cNvSpPr txBox="1"/>
          <p:nvPr/>
        </p:nvSpPr>
        <p:spPr>
          <a:xfrm>
            <a:off x="2619248" y="536575"/>
            <a:ext cx="52901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等线"/>
                <a:cs typeface="等线"/>
              </a:rPr>
              <a:t>实施党纪、政务处分和组织处理的人</a:t>
            </a:r>
            <a:r>
              <a:rPr sz="2400" spc="-30" dirty="0">
                <a:latin typeface="等线"/>
                <a:cs typeface="等线"/>
              </a:rPr>
              <a:t>员</a:t>
            </a:r>
            <a:r>
              <a:rPr sz="2400" dirty="0">
                <a:latin typeface="Calibri"/>
                <a:cs typeface="Calibri"/>
              </a:rPr>
              <a:t>:</a:t>
            </a:r>
            <a:endParaRPr sz="2400">
              <a:latin typeface="Calibri"/>
              <a:cs typeface="Calibri"/>
            </a:endParaRPr>
          </a:p>
        </p:txBody>
      </p:sp>
      <p:sp>
        <p:nvSpPr>
          <p:cNvPr id="4" name="object 4"/>
          <p:cNvSpPr txBox="1"/>
          <p:nvPr/>
        </p:nvSpPr>
        <p:spPr>
          <a:xfrm>
            <a:off x="615492" y="1253268"/>
            <a:ext cx="11074400" cy="3226435"/>
          </a:xfrm>
          <a:prstGeom prst="rect">
            <a:avLst/>
          </a:prstGeom>
        </p:spPr>
        <p:txBody>
          <a:bodyPr vert="horz" wrap="square" lIns="0" tIns="164465" rIns="0" bIns="0" rtlCol="0">
            <a:spAutoFit/>
          </a:bodyPr>
          <a:lstStyle/>
          <a:p>
            <a:pPr marL="12700">
              <a:lnSpc>
                <a:spcPct val="100000"/>
              </a:lnSpc>
              <a:spcBef>
                <a:spcPts val="1295"/>
              </a:spcBef>
            </a:pPr>
            <a:r>
              <a:rPr sz="2000" b="1" spc="-10" dirty="0">
                <a:latin typeface="Arial"/>
                <a:cs typeface="Arial"/>
              </a:rPr>
              <a:t>1.</a:t>
            </a:r>
            <a:r>
              <a:rPr sz="2000" b="1" dirty="0">
                <a:latin typeface="宋体"/>
                <a:cs typeface="宋体"/>
              </a:rPr>
              <a:t>丁</a:t>
            </a:r>
            <a:r>
              <a:rPr sz="2000" b="1" spc="-10" dirty="0">
                <a:latin typeface="Arial"/>
                <a:cs typeface="Arial"/>
              </a:rPr>
              <a:t>**</a:t>
            </a:r>
            <a:r>
              <a:rPr sz="2000" b="1" spc="-10" dirty="0">
                <a:latin typeface="宋体"/>
                <a:cs typeface="宋体"/>
              </a:rPr>
              <a:t>，</a:t>
            </a:r>
            <a:r>
              <a:rPr sz="2000" b="1" spc="5" dirty="0">
                <a:latin typeface="宋体"/>
                <a:cs typeface="宋体"/>
              </a:rPr>
              <a:t>中共党员，事业编制</a:t>
            </a:r>
            <a:r>
              <a:rPr sz="2000" b="1" spc="-10" dirty="0">
                <a:latin typeface="宋体"/>
                <a:cs typeface="宋体"/>
              </a:rPr>
              <a:t>，</a:t>
            </a:r>
            <a:r>
              <a:rPr sz="2000" b="1" spc="-10" dirty="0">
                <a:latin typeface="Arial"/>
                <a:cs typeface="Arial"/>
              </a:rPr>
              <a:t>2014</a:t>
            </a:r>
            <a:r>
              <a:rPr sz="2000" b="1" dirty="0">
                <a:latin typeface="宋体"/>
                <a:cs typeface="宋体"/>
              </a:rPr>
              <a:t>年</a:t>
            </a:r>
            <a:r>
              <a:rPr sz="2000" b="1" spc="-10" dirty="0">
                <a:latin typeface="Arial"/>
                <a:cs typeface="Arial"/>
              </a:rPr>
              <a:t>3</a:t>
            </a:r>
            <a:r>
              <a:rPr sz="2000" b="1" spc="5" dirty="0">
                <a:latin typeface="宋体"/>
                <a:cs typeface="宋体"/>
              </a:rPr>
              <a:t>月至今任五脑山管理处总支委员、副主任（副科级），</a:t>
            </a:r>
            <a:endParaRPr sz="2000">
              <a:latin typeface="宋体"/>
              <a:cs typeface="宋体"/>
            </a:endParaRPr>
          </a:p>
          <a:p>
            <a:pPr marL="12700" marR="53340" algn="just">
              <a:lnSpc>
                <a:spcPts val="3600"/>
              </a:lnSpc>
              <a:spcBef>
                <a:spcPts val="320"/>
              </a:spcBef>
            </a:pPr>
            <a:r>
              <a:rPr sz="2000" b="1" spc="-10" dirty="0">
                <a:latin typeface="Arial"/>
                <a:cs typeface="Arial"/>
              </a:rPr>
              <a:t>2015</a:t>
            </a:r>
            <a:r>
              <a:rPr sz="2000" b="1" spc="5" dirty="0">
                <a:latin typeface="宋体"/>
                <a:cs typeface="宋体"/>
              </a:rPr>
              <a:t>年</a:t>
            </a:r>
            <a:r>
              <a:rPr sz="2000" b="1" spc="-10" dirty="0">
                <a:latin typeface="Arial"/>
                <a:cs typeface="Arial"/>
              </a:rPr>
              <a:t>2</a:t>
            </a:r>
            <a:r>
              <a:rPr sz="2000" b="1" spc="5" dirty="0">
                <a:latin typeface="宋体"/>
                <a:cs typeface="宋体"/>
              </a:rPr>
              <a:t>月至今分管土地工作（其间</a:t>
            </a:r>
            <a:r>
              <a:rPr sz="2000" b="1" spc="-5" dirty="0">
                <a:latin typeface="宋体"/>
                <a:cs typeface="宋体"/>
              </a:rPr>
              <a:t>，</a:t>
            </a:r>
            <a:r>
              <a:rPr sz="2000" b="1" spc="-5" dirty="0">
                <a:latin typeface="Arial"/>
                <a:cs typeface="Arial"/>
              </a:rPr>
              <a:t>2016</a:t>
            </a:r>
            <a:r>
              <a:rPr sz="2000" b="1" spc="5" dirty="0">
                <a:latin typeface="宋体"/>
                <a:cs typeface="宋体"/>
              </a:rPr>
              <a:t>年</a:t>
            </a:r>
            <a:r>
              <a:rPr sz="2000" b="1" spc="-10" dirty="0">
                <a:latin typeface="Arial"/>
                <a:cs typeface="Arial"/>
              </a:rPr>
              <a:t>2</a:t>
            </a:r>
            <a:r>
              <a:rPr sz="2000" b="1" spc="5" dirty="0">
                <a:latin typeface="宋体"/>
                <a:cs typeface="宋体"/>
              </a:rPr>
              <a:t>月至</a:t>
            </a:r>
            <a:r>
              <a:rPr sz="2000" b="1" spc="-10" dirty="0">
                <a:latin typeface="Arial"/>
                <a:cs typeface="Arial"/>
              </a:rPr>
              <a:t>8</a:t>
            </a:r>
            <a:r>
              <a:rPr sz="2000" b="1" spc="5" dirty="0">
                <a:latin typeface="宋体"/>
                <a:cs typeface="宋体"/>
              </a:rPr>
              <a:t>月因车祸在家休养</a:t>
            </a:r>
            <a:r>
              <a:rPr sz="2000" b="1" spc="-10" dirty="0">
                <a:latin typeface="宋体"/>
                <a:cs typeface="宋体"/>
              </a:rPr>
              <a:t>），</a:t>
            </a:r>
            <a:r>
              <a:rPr sz="2000" b="1" spc="-10" dirty="0">
                <a:latin typeface="Arial"/>
                <a:cs typeface="Arial"/>
              </a:rPr>
              <a:t>2017</a:t>
            </a:r>
            <a:r>
              <a:rPr sz="2000" b="1" spc="5" dirty="0">
                <a:latin typeface="宋体"/>
                <a:cs typeface="宋体"/>
              </a:rPr>
              <a:t>年</a:t>
            </a:r>
            <a:r>
              <a:rPr sz="2000" b="1" spc="-10" dirty="0">
                <a:latin typeface="Arial"/>
                <a:cs typeface="Arial"/>
              </a:rPr>
              <a:t>2</a:t>
            </a:r>
            <a:r>
              <a:rPr sz="2000" b="1" spc="5" dirty="0">
                <a:latin typeface="宋体"/>
                <a:cs typeface="宋体"/>
              </a:rPr>
              <a:t>月</a:t>
            </a:r>
            <a:r>
              <a:rPr sz="2000" b="1" spc="-10" dirty="0">
                <a:latin typeface="Arial"/>
                <a:cs typeface="Arial"/>
              </a:rPr>
              <a:t>20</a:t>
            </a:r>
            <a:r>
              <a:rPr sz="2000" b="1" spc="5" dirty="0">
                <a:latin typeface="宋体"/>
                <a:cs typeface="宋体"/>
              </a:rPr>
              <a:t>日后还分 </a:t>
            </a:r>
            <a:r>
              <a:rPr sz="2000" b="1" dirty="0">
                <a:latin typeface="宋体"/>
                <a:cs typeface="宋体"/>
              </a:rPr>
              <a:t>管安全生产工作。丁如寿作为五脑山管理处副主任分管</a:t>
            </a:r>
            <a:r>
              <a:rPr sz="2000" b="1" spc="-20" dirty="0">
                <a:latin typeface="宋体"/>
                <a:cs typeface="宋体"/>
              </a:rPr>
              <a:t>土</a:t>
            </a:r>
            <a:r>
              <a:rPr sz="2000" b="1" dirty="0">
                <a:latin typeface="宋体"/>
                <a:cs typeface="宋体"/>
              </a:rPr>
              <a:t>地工作期间</a:t>
            </a:r>
            <a:r>
              <a:rPr sz="2000" b="1" spc="-20" dirty="0">
                <a:latin typeface="宋体"/>
                <a:cs typeface="宋体"/>
              </a:rPr>
              <a:t>，</a:t>
            </a:r>
            <a:r>
              <a:rPr sz="2000" b="1" dirty="0">
                <a:latin typeface="宋体"/>
                <a:cs typeface="宋体"/>
              </a:rPr>
              <a:t>在仙山牡丹公</a:t>
            </a:r>
            <a:r>
              <a:rPr sz="2000" b="1" spc="-20" dirty="0">
                <a:latin typeface="宋体"/>
                <a:cs typeface="宋体"/>
              </a:rPr>
              <a:t>司</a:t>
            </a:r>
            <a:r>
              <a:rPr sz="2000" b="1" dirty="0">
                <a:latin typeface="宋体"/>
                <a:cs typeface="宋体"/>
              </a:rPr>
              <a:t>建设综合楼 工程前，未组织办理该工程的国有土地使用权证；分管</a:t>
            </a:r>
            <a:r>
              <a:rPr sz="2000" b="1" spc="-20" dirty="0">
                <a:latin typeface="宋体"/>
                <a:cs typeface="宋体"/>
              </a:rPr>
              <a:t>安</a:t>
            </a:r>
            <a:r>
              <a:rPr sz="2000" b="1" dirty="0">
                <a:latin typeface="宋体"/>
                <a:cs typeface="宋体"/>
              </a:rPr>
              <a:t>全生产工作</a:t>
            </a:r>
            <a:r>
              <a:rPr sz="2000" b="1" spc="-20" dirty="0">
                <a:latin typeface="宋体"/>
                <a:cs typeface="宋体"/>
              </a:rPr>
              <a:t>后</a:t>
            </a:r>
            <a:r>
              <a:rPr sz="2000" b="1" dirty="0">
                <a:latin typeface="宋体"/>
                <a:cs typeface="宋体"/>
              </a:rPr>
              <a:t>，未组织对综</a:t>
            </a:r>
            <a:r>
              <a:rPr sz="2000" b="1" spc="-20" dirty="0">
                <a:latin typeface="宋体"/>
                <a:cs typeface="宋体"/>
              </a:rPr>
              <a:t>合</a:t>
            </a:r>
            <a:r>
              <a:rPr sz="2000" b="1" dirty="0">
                <a:latin typeface="宋体"/>
                <a:cs typeface="宋体"/>
              </a:rPr>
              <a:t>楼工程建设</a:t>
            </a:r>
            <a:endParaRPr sz="2000">
              <a:latin typeface="宋体"/>
              <a:cs typeface="宋体"/>
            </a:endParaRPr>
          </a:p>
          <a:p>
            <a:pPr marL="12700" algn="just">
              <a:lnSpc>
                <a:spcPct val="100000"/>
              </a:lnSpc>
              <a:spcBef>
                <a:spcPts val="885"/>
              </a:spcBef>
            </a:pPr>
            <a:r>
              <a:rPr sz="2000" b="1" spc="5" dirty="0">
                <a:latin typeface="宋体"/>
                <a:cs typeface="宋体"/>
              </a:rPr>
              <a:t>开展安全生产检查，未发现工程建设中存在安全隐患，</a:t>
            </a:r>
            <a:r>
              <a:rPr sz="2000" b="1" spc="-20" dirty="0">
                <a:latin typeface="宋体"/>
                <a:cs typeface="宋体"/>
              </a:rPr>
              <a:t>对</a:t>
            </a:r>
            <a:r>
              <a:rPr sz="2000" b="1" spc="5" dirty="0">
                <a:latin typeface="宋体"/>
                <a:cs typeface="宋体"/>
              </a:rPr>
              <a:t>事故发生负</a:t>
            </a:r>
            <a:r>
              <a:rPr sz="2000" b="1" spc="-20" dirty="0">
                <a:latin typeface="宋体"/>
                <a:cs typeface="宋体"/>
              </a:rPr>
              <a:t>有</a:t>
            </a:r>
            <a:r>
              <a:rPr sz="2000" b="1" spc="5" dirty="0">
                <a:latin typeface="宋体"/>
                <a:cs typeface="宋体"/>
              </a:rPr>
              <a:t>直接责任。根</a:t>
            </a:r>
            <a:r>
              <a:rPr sz="2000" b="1" spc="-5" dirty="0">
                <a:latin typeface="宋体"/>
                <a:cs typeface="宋体"/>
              </a:rPr>
              <a:t>据</a:t>
            </a:r>
            <a:r>
              <a:rPr sz="2000" b="1" spc="-10" dirty="0">
                <a:latin typeface="Arial"/>
                <a:cs typeface="Arial"/>
              </a:rPr>
              <a:t>2016</a:t>
            </a:r>
            <a:r>
              <a:rPr sz="2000" b="1" spc="5" dirty="0">
                <a:latin typeface="宋体"/>
                <a:cs typeface="宋体"/>
              </a:rPr>
              <a:t>年《</a:t>
            </a:r>
            <a:r>
              <a:rPr sz="2000" b="1" spc="-15" dirty="0">
                <a:latin typeface="宋体"/>
                <a:cs typeface="宋体"/>
              </a:rPr>
              <a:t>中</a:t>
            </a:r>
            <a:endParaRPr sz="2000">
              <a:latin typeface="宋体"/>
              <a:cs typeface="宋体"/>
            </a:endParaRPr>
          </a:p>
          <a:p>
            <a:pPr marL="12700" algn="just">
              <a:lnSpc>
                <a:spcPct val="100000"/>
              </a:lnSpc>
              <a:spcBef>
                <a:spcPts val="1205"/>
              </a:spcBef>
            </a:pPr>
            <a:r>
              <a:rPr sz="2000" b="1" dirty="0">
                <a:latin typeface="宋体"/>
                <a:cs typeface="宋体"/>
              </a:rPr>
              <a:t>国共产党纪律处分条</a:t>
            </a:r>
            <a:r>
              <a:rPr sz="2000" b="1" spc="5" dirty="0">
                <a:latin typeface="宋体"/>
                <a:cs typeface="宋体"/>
              </a:rPr>
              <a:t>例</a:t>
            </a:r>
            <a:r>
              <a:rPr sz="2000" b="1" dirty="0">
                <a:latin typeface="宋体"/>
                <a:cs typeface="宋体"/>
              </a:rPr>
              <a:t>》第二十八条</a:t>
            </a:r>
            <a:r>
              <a:rPr sz="2000" b="1" spc="5" dirty="0">
                <a:latin typeface="宋体"/>
                <a:cs typeface="宋体"/>
              </a:rPr>
              <a:t>、</a:t>
            </a:r>
            <a:r>
              <a:rPr sz="2000" b="1" dirty="0">
                <a:latin typeface="宋体"/>
                <a:cs typeface="宋体"/>
              </a:rPr>
              <a:t>《事业单位工作</a:t>
            </a:r>
            <a:r>
              <a:rPr sz="2000" b="1" spc="-20" dirty="0">
                <a:latin typeface="宋体"/>
                <a:cs typeface="宋体"/>
              </a:rPr>
              <a:t>人</a:t>
            </a:r>
            <a:r>
              <a:rPr sz="2000" b="1" spc="5" dirty="0">
                <a:latin typeface="宋体"/>
                <a:cs typeface="宋体"/>
              </a:rPr>
              <a:t>员</a:t>
            </a:r>
            <a:r>
              <a:rPr sz="2000" b="1" dirty="0">
                <a:latin typeface="宋体"/>
                <a:cs typeface="宋体"/>
              </a:rPr>
              <a:t>处分暂行</a:t>
            </a:r>
            <a:r>
              <a:rPr sz="2000" b="1" spc="-20" dirty="0">
                <a:latin typeface="宋体"/>
                <a:cs typeface="宋体"/>
              </a:rPr>
              <a:t>规</a:t>
            </a:r>
            <a:r>
              <a:rPr sz="2000" b="1" spc="10" dirty="0">
                <a:latin typeface="宋体"/>
                <a:cs typeface="宋体"/>
              </a:rPr>
              <a:t>定</a:t>
            </a:r>
            <a:r>
              <a:rPr sz="2000" b="1" dirty="0">
                <a:latin typeface="宋体"/>
                <a:cs typeface="宋体"/>
              </a:rPr>
              <a:t>》第十七条</a:t>
            </a:r>
            <a:r>
              <a:rPr sz="2000" b="1" spc="-20" dirty="0">
                <a:latin typeface="宋体"/>
                <a:cs typeface="宋体"/>
              </a:rPr>
              <a:t>第</a:t>
            </a:r>
            <a:r>
              <a:rPr sz="2000" b="1" spc="5" dirty="0">
                <a:latin typeface="宋体"/>
                <a:cs typeface="宋体"/>
              </a:rPr>
              <a:t>一</a:t>
            </a:r>
            <a:r>
              <a:rPr sz="2000" b="1" dirty="0">
                <a:latin typeface="宋体"/>
                <a:cs typeface="宋体"/>
              </a:rPr>
              <a:t>款第九</a:t>
            </a:r>
            <a:r>
              <a:rPr sz="2000" b="1" spc="-20" dirty="0">
                <a:latin typeface="宋体"/>
                <a:cs typeface="宋体"/>
              </a:rPr>
              <a:t>项</a:t>
            </a:r>
            <a:endParaRPr sz="2000">
              <a:latin typeface="宋体"/>
              <a:cs typeface="宋体"/>
            </a:endParaRPr>
          </a:p>
          <a:p>
            <a:pPr marL="12700" algn="just">
              <a:lnSpc>
                <a:spcPct val="100000"/>
              </a:lnSpc>
              <a:spcBef>
                <a:spcPts val="1200"/>
              </a:spcBef>
            </a:pPr>
            <a:r>
              <a:rPr sz="2000" b="1" spc="5" dirty="0">
                <a:latin typeface="宋体"/>
                <a:cs typeface="宋体"/>
              </a:rPr>
              <a:t>的规定，建议给予丁如寿撤销五脑山管理处总支委员、</a:t>
            </a:r>
            <a:r>
              <a:rPr sz="2000" b="1" spc="-20" dirty="0">
                <a:latin typeface="宋体"/>
                <a:cs typeface="宋体"/>
              </a:rPr>
              <a:t>副</a:t>
            </a:r>
            <a:r>
              <a:rPr sz="2000" b="1" spc="5" dirty="0">
                <a:latin typeface="宋体"/>
                <a:cs typeface="宋体"/>
              </a:rPr>
              <a:t>主任职务处</a:t>
            </a:r>
            <a:r>
              <a:rPr sz="2000" b="1" spc="-20" dirty="0">
                <a:latin typeface="宋体"/>
                <a:cs typeface="宋体"/>
              </a:rPr>
              <a:t>分</a:t>
            </a:r>
            <a:r>
              <a:rPr sz="2000" b="1" spc="5" dirty="0">
                <a:latin typeface="宋体"/>
                <a:cs typeface="宋体"/>
              </a:rPr>
              <a:t>，按科员安排</a:t>
            </a:r>
            <a:r>
              <a:rPr sz="2000" b="1" spc="-20" dirty="0">
                <a:latin typeface="宋体"/>
                <a:cs typeface="宋体"/>
              </a:rPr>
              <a:t>工</a:t>
            </a:r>
            <a:r>
              <a:rPr sz="2000" b="1" spc="5" dirty="0">
                <a:latin typeface="宋体"/>
                <a:cs typeface="宋体"/>
              </a:rPr>
              <a:t>作。</a:t>
            </a:r>
            <a:endParaRPr sz="2000">
              <a:latin typeface="宋体"/>
              <a:cs typeface="宋体"/>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1641429"/>
            <a:ext cx="3778885" cy="3319145"/>
          </a:xfrm>
          <a:prstGeom prst="rect">
            <a:avLst/>
          </a:prstGeom>
        </p:spPr>
        <p:txBody>
          <a:bodyPr vert="horz" wrap="square" lIns="0" tIns="196215" rIns="0" bIns="0" rtlCol="0">
            <a:spAutoFit/>
          </a:bodyPr>
          <a:lstStyle/>
          <a:p>
            <a:pPr marL="241300" indent="-228600">
              <a:lnSpc>
                <a:spcPct val="100000"/>
              </a:lnSpc>
              <a:spcBef>
                <a:spcPts val="1545"/>
              </a:spcBef>
              <a:buFont typeface="Arial"/>
              <a:buChar char="•"/>
              <a:tabLst>
                <a:tab pos="241300" algn="l"/>
              </a:tabLst>
            </a:pPr>
            <a:r>
              <a:rPr sz="2400" b="1" dirty="0">
                <a:latin typeface="Calibri"/>
                <a:cs typeface="Calibri"/>
              </a:rPr>
              <a:t>2013</a:t>
            </a:r>
            <a:r>
              <a:rPr sz="2400" b="1" spc="-5" dirty="0">
                <a:latin typeface="等线"/>
                <a:cs typeface="等线"/>
              </a:rPr>
              <a:t>年</a:t>
            </a:r>
            <a:r>
              <a:rPr sz="2400" b="1" spc="5" dirty="0">
                <a:latin typeface="Calibri"/>
                <a:cs typeface="Calibri"/>
              </a:rPr>
              <a:t>3</a:t>
            </a:r>
            <a:r>
              <a:rPr sz="2400" b="1" spc="-30" dirty="0">
                <a:latin typeface="等线"/>
                <a:cs typeface="等线"/>
              </a:rPr>
              <a:t>月</a:t>
            </a:r>
            <a:r>
              <a:rPr sz="2400" b="1" spc="5" dirty="0">
                <a:latin typeface="Calibri"/>
                <a:cs typeface="Calibri"/>
              </a:rPr>
              <a:t>21</a:t>
            </a:r>
            <a:r>
              <a:rPr sz="2400" b="1" spc="-30" dirty="0">
                <a:latin typeface="等线"/>
                <a:cs typeface="等线"/>
              </a:rPr>
              <a:t>日</a:t>
            </a:r>
            <a:r>
              <a:rPr sz="2400" b="1" spc="5" dirty="0">
                <a:latin typeface="Calibri"/>
                <a:cs typeface="Calibri"/>
              </a:rPr>
              <a:t>20</a:t>
            </a:r>
            <a:r>
              <a:rPr sz="2400" b="1" spc="-30" dirty="0">
                <a:latin typeface="等线"/>
                <a:cs typeface="等线"/>
              </a:rPr>
              <a:t>时</a:t>
            </a:r>
            <a:r>
              <a:rPr sz="2400" b="1" spc="-10" dirty="0">
                <a:latin typeface="Calibri"/>
                <a:cs typeface="Calibri"/>
              </a:rPr>
              <a:t>30</a:t>
            </a:r>
            <a:r>
              <a:rPr sz="2400" b="1" spc="-5" dirty="0">
                <a:latin typeface="等线"/>
                <a:cs typeface="等线"/>
              </a:rPr>
              <a:t>分，</a:t>
            </a:r>
            <a:endParaRPr sz="2400">
              <a:latin typeface="等线"/>
              <a:cs typeface="等线"/>
            </a:endParaRPr>
          </a:p>
          <a:p>
            <a:pPr marL="241300" marR="20320">
              <a:lnSpc>
                <a:spcPct val="150100"/>
              </a:lnSpc>
            </a:pPr>
            <a:r>
              <a:rPr sz="2400" b="1" dirty="0">
                <a:latin typeface="Calibri"/>
                <a:cs typeface="Calibri"/>
              </a:rPr>
              <a:t>**</a:t>
            </a:r>
            <a:r>
              <a:rPr sz="2400" b="1" dirty="0">
                <a:latin typeface="等线"/>
                <a:cs typeface="等线"/>
              </a:rPr>
              <a:t>财富广场工程在浇筑主 楼中</a:t>
            </a:r>
            <a:r>
              <a:rPr sz="2400" b="1" spc="-5" dirty="0">
                <a:latin typeface="等线"/>
                <a:cs typeface="等线"/>
              </a:rPr>
              <a:t>庭</a:t>
            </a:r>
            <a:r>
              <a:rPr sz="2400" b="1" spc="5" dirty="0">
                <a:latin typeface="Calibri"/>
                <a:cs typeface="Calibri"/>
              </a:rPr>
              <a:t>5</a:t>
            </a:r>
            <a:r>
              <a:rPr sz="2400" b="1" dirty="0">
                <a:latin typeface="等线"/>
                <a:cs typeface="等线"/>
              </a:rPr>
              <a:t>层屋面梁柱混凝 土过程中，模板支撑系统 失稳坍塌，造</a:t>
            </a:r>
            <a:r>
              <a:rPr sz="2400" b="1" spc="-15" dirty="0">
                <a:latin typeface="等线"/>
                <a:cs typeface="等线"/>
              </a:rPr>
              <a:t>成</a:t>
            </a:r>
            <a:r>
              <a:rPr sz="2400" b="1" spc="5" dirty="0">
                <a:latin typeface="Calibri"/>
                <a:cs typeface="Calibri"/>
              </a:rPr>
              <a:t>8</a:t>
            </a:r>
            <a:r>
              <a:rPr sz="2400" b="1" spc="-5" dirty="0">
                <a:latin typeface="等线"/>
                <a:cs typeface="等线"/>
              </a:rPr>
              <a:t>人死亡，</a:t>
            </a:r>
            <a:endParaRPr sz="2400">
              <a:latin typeface="等线"/>
              <a:cs typeface="等线"/>
            </a:endParaRPr>
          </a:p>
          <a:p>
            <a:pPr marL="241300">
              <a:lnSpc>
                <a:spcPct val="100000"/>
              </a:lnSpc>
              <a:spcBef>
                <a:spcPts val="1440"/>
              </a:spcBef>
            </a:pPr>
            <a:r>
              <a:rPr sz="2400" b="1" spc="5" dirty="0">
                <a:latin typeface="Calibri"/>
                <a:cs typeface="Calibri"/>
              </a:rPr>
              <a:t>6</a:t>
            </a:r>
            <a:r>
              <a:rPr sz="2400" b="1" dirty="0">
                <a:latin typeface="等线"/>
                <a:cs typeface="等线"/>
              </a:rPr>
              <a:t>人受伤。</a:t>
            </a:r>
            <a:endParaRPr sz="2400">
              <a:latin typeface="等线"/>
              <a:cs typeface="等线"/>
            </a:endParaRPr>
          </a:p>
        </p:txBody>
      </p:sp>
      <p:sp>
        <p:nvSpPr>
          <p:cNvPr id="3" name="object 3"/>
          <p:cNvSpPr txBox="1">
            <a:spLocks noGrp="1"/>
          </p:cNvSpPr>
          <p:nvPr>
            <p:ph type="title"/>
          </p:nvPr>
        </p:nvSpPr>
        <p:spPr>
          <a:xfrm>
            <a:off x="917244" y="294589"/>
            <a:ext cx="1244600"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6600"/>
                </a:solidFill>
                <a:latin typeface="微软雅黑"/>
                <a:cs typeface="微软雅黑"/>
              </a:rPr>
              <a:t>典型案例</a:t>
            </a:r>
            <a:endParaRPr sz="2400">
              <a:latin typeface="微软雅黑"/>
              <a:cs typeface="微软雅黑"/>
            </a:endParaRPr>
          </a:p>
        </p:txBody>
      </p:sp>
      <p:sp>
        <p:nvSpPr>
          <p:cNvPr id="4" name="object 4"/>
          <p:cNvSpPr/>
          <p:nvPr/>
        </p:nvSpPr>
        <p:spPr>
          <a:xfrm>
            <a:off x="4953000" y="1091183"/>
            <a:ext cx="6748272" cy="504444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56360" y="60960"/>
            <a:ext cx="9479280" cy="631545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9220" y="995299"/>
            <a:ext cx="5890260" cy="453390"/>
          </a:xfrm>
          <a:prstGeom prst="rect">
            <a:avLst/>
          </a:prstGeom>
        </p:spPr>
        <p:txBody>
          <a:bodyPr vert="horz" wrap="square" lIns="0" tIns="13335" rIns="0" bIns="0" rtlCol="0">
            <a:spAutoFit/>
          </a:bodyPr>
          <a:lstStyle/>
          <a:p>
            <a:pPr marL="12700">
              <a:lnSpc>
                <a:spcPct val="100000"/>
              </a:lnSpc>
              <a:spcBef>
                <a:spcPts val="105"/>
              </a:spcBef>
            </a:pPr>
            <a:r>
              <a:rPr sz="2800" b="1" spc="-5" dirty="0">
                <a:latin typeface="微软雅黑"/>
                <a:cs typeface="微软雅黑"/>
              </a:rPr>
              <a:t>2016</a:t>
            </a:r>
            <a:r>
              <a:rPr sz="2800" b="1" spc="5" dirty="0">
                <a:latin typeface="微软雅黑"/>
                <a:cs typeface="微软雅黑"/>
              </a:rPr>
              <a:t>年建筑业较大以上事</a:t>
            </a:r>
            <a:r>
              <a:rPr sz="2800" b="1" spc="-25" dirty="0">
                <a:latin typeface="微软雅黑"/>
                <a:cs typeface="微软雅黑"/>
              </a:rPr>
              <a:t>故</a:t>
            </a:r>
            <a:r>
              <a:rPr sz="2800" b="1" spc="5" dirty="0">
                <a:latin typeface="微软雅黑"/>
                <a:cs typeface="微软雅黑"/>
              </a:rPr>
              <a:t>分类</a:t>
            </a:r>
            <a:r>
              <a:rPr sz="2800" b="1" spc="-25" dirty="0">
                <a:latin typeface="微软雅黑"/>
                <a:cs typeface="微软雅黑"/>
              </a:rPr>
              <a:t>统</a:t>
            </a:r>
            <a:r>
              <a:rPr sz="2800" b="1" spc="5" dirty="0">
                <a:latin typeface="微软雅黑"/>
                <a:cs typeface="微软雅黑"/>
              </a:rPr>
              <a:t>计</a:t>
            </a:r>
            <a:endParaRPr sz="2800">
              <a:latin typeface="微软雅黑"/>
              <a:cs typeface="微软雅黑"/>
            </a:endParaRPr>
          </a:p>
        </p:txBody>
      </p:sp>
      <p:graphicFrame>
        <p:nvGraphicFramePr>
          <p:cNvPr id="3" name="object 3"/>
          <p:cNvGraphicFramePr>
            <a:graphicFrameLocks noGrp="1"/>
          </p:cNvGraphicFramePr>
          <p:nvPr/>
        </p:nvGraphicFramePr>
        <p:xfrm>
          <a:off x="1201013" y="1954555"/>
          <a:ext cx="9781536" cy="3179800"/>
        </p:xfrm>
        <a:graphic>
          <a:graphicData uri="http://schemas.openxmlformats.org/drawingml/2006/table">
            <a:tbl>
              <a:tblPr firstRow="1" bandRow="1">
                <a:tableStyleId>{2D5ABB26-0587-4C30-8999-92F81FD0307C}</a:tableStyleId>
              </a:tblPr>
              <a:tblGrid>
                <a:gridCol w="1352550">
                  <a:extLst>
                    <a:ext uri="{9D8B030D-6E8A-4147-A177-3AD203B41FA5}">
                      <a16:colId xmlns:a16="http://schemas.microsoft.com/office/drawing/2014/main" val="20000"/>
                    </a:ext>
                  </a:extLst>
                </a:gridCol>
                <a:gridCol w="1077595">
                  <a:extLst>
                    <a:ext uri="{9D8B030D-6E8A-4147-A177-3AD203B41FA5}">
                      <a16:colId xmlns:a16="http://schemas.microsoft.com/office/drawing/2014/main" val="20001"/>
                    </a:ext>
                  </a:extLst>
                </a:gridCol>
                <a:gridCol w="1289684">
                  <a:extLst>
                    <a:ext uri="{9D8B030D-6E8A-4147-A177-3AD203B41FA5}">
                      <a16:colId xmlns:a16="http://schemas.microsoft.com/office/drawing/2014/main" val="20002"/>
                    </a:ext>
                  </a:extLst>
                </a:gridCol>
                <a:gridCol w="1170939">
                  <a:extLst>
                    <a:ext uri="{9D8B030D-6E8A-4147-A177-3AD203B41FA5}">
                      <a16:colId xmlns:a16="http://schemas.microsoft.com/office/drawing/2014/main" val="20003"/>
                    </a:ext>
                  </a:extLst>
                </a:gridCol>
                <a:gridCol w="1120775">
                  <a:extLst>
                    <a:ext uri="{9D8B030D-6E8A-4147-A177-3AD203B41FA5}">
                      <a16:colId xmlns:a16="http://schemas.microsoft.com/office/drawing/2014/main" val="20004"/>
                    </a:ext>
                  </a:extLst>
                </a:gridCol>
                <a:gridCol w="1325244">
                  <a:extLst>
                    <a:ext uri="{9D8B030D-6E8A-4147-A177-3AD203B41FA5}">
                      <a16:colId xmlns:a16="http://schemas.microsoft.com/office/drawing/2014/main" val="20005"/>
                    </a:ext>
                  </a:extLst>
                </a:gridCol>
                <a:gridCol w="1275079">
                  <a:extLst>
                    <a:ext uri="{9D8B030D-6E8A-4147-A177-3AD203B41FA5}">
                      <a16:colId xmlns:a16="http://schemas.microsoft.com/office/drawing/2014/main" val="20006"/>
                    </a:ext>
                  </a:extLst>
                </a:gridCol>
                <a:gridCol w="1169670">
                  <a:extLst>
                    <a:ext uri="{9D8B030D-6E8A-4147-A177-3AD203B41FA5}">
                      <a16:colId xmlns:a16="http://schemas.microsoft.com/office/drawing/2014/main" val="20007"/>
                    </a:ext>
                  </a:extLst>
                </a:gridCol>
              </a:tblGrid>
              <a:tr h="676567">
                <a:tc>
                  <a:txBody>
                    <a:bodyPr/>
                    <a:lstStyle/>
                    <a:p>
                      <a:pPr>
                        <a:lnSpc>
                          <a:spcPct val="100000"/>
                        </a:lnSpc>
                        <a:spcBef>
                          <a:spcPts val="10"/>
                        </a:spcBef>
                      </a:pPr>
                      <a:endParaRPr sz="1400">
                        <a:latin typeface="Times New Roman"/>
                        <a:cs typeface="Times New Roman"/>
                      </a:endParaRPr>
                    </a:p>
                    <a:p>
                      <a:pPr marR="37465" algn="ctr">
                        <a:lnSpc>
                          <a:spcPct val="100000"/>
                        </a:lnSpc>
                      </a:pPr>
                      <a:r>
                        <a:rPr sz="1600" b="1" spc="5" dirty="0">
                          <a:solidFill>
                            <a:srgbClr val="FFFFFF"/>
                          </a:solidFill>
                          <a:latin typeface="等线"/>
                          <a:cs typeface="等线"/>
                        </a:rPr>
                        <a:t>事故类型</a:t>
                      </a:r>
                      <a:endParaRPr sz="1600">
                        <a:latin typeface="等线"/>
                        <a:cs typeface="等线"/>
                      </a:endParaRPr>
                    </a:p>
                  </a:txBody>
                  <a:tcPr marL="0" marR="0" marT="1270" marB="0">
                    <a:solidFill>
                      <a:srgbClr val="000000"/>
                    </a:solidFill>
                  </a:tcPr>
                </a:tc>
                <a:tc>
                  <a:txBody>
                    <a:bodyPr/>
                    <a:lstStyle/>
                    <a:p>
                      <a:pPr marL="316865" marR="343535">
                        <a:lnSpc>
                          <a:spcPct val="101299"/>
                        </a:lnSpc>
                        <a:spcBef>
                          <a:spcPts val="615"/>
                        </a:spcBef>
                      </a:pPr>
                      <a:r>
                        <a:rPr sz="1600" b="1" dirty="0">
                          <a:solidFill>
                            <a:srgbClr val="FF0000"/>
                          </a:solidFill>
                          <a:latin typeface="等线"/>
                          <a:cs typeface="等线"/>
                        </a:rPr>
                        <a:t>起重 机械</a:t>
                      </a:r>
                      <a:endParaRPr sz="1600">
                        <a:latin typeface="等线"/>
                        <a:cs typeface="等线"/>
                      </a:endParaRPr>
                    </a:p>
                  </a:txBody>
                  <a:tcPr marL="0" marR="0" marT="78105" marB="0">
                    <a:solidFill>
                      <a:srgbClr val="000000"/>
                    </a:solidFill>
                  </a:tcPr>
                </a:tc>
                <a:tc>
                  <a:txBody>
                    <a:bodyPr/>
                    <a:lstStyle/>
                    <a:p>
                      <a:pPr marL="421005" marR="346710" indent="-100965">
                        <a:lnSpc>
                          <a:spcPct val="101299"/>
                        </a:lnSpc>
                        <a:spcBef>
                          <a:spcPts val="615"/>
                        </a:spcBef>
                      </a:pPr>
                      <a:r>
                        <a:rPr sz="1600" b="1" dirty="0">
                          <a:solidFill>
                            <a:srgbClr val="FFFFFF"/>
                          </a:solidFill>
                          <a:latin typeface="等线"/>
                          <a:cs typeface="等线"/>
                        </a:rPr>
                        <a:t>钢网架 </a:t>
                      </a:r>
                      <a:r>
                        <a:rPr sz="1600" b="1" spc="5" dirty="0">
                          <a:solidFill>
                            <a:srgbClr val="FFFFFF"/>
                          </a:solidFill>
                          <a:latin typeface="等线"/>
                          <a:cs typeface="等线"/>
                        </a:rPr>
                        <a:t>坍塌</a:t>
                      </a:r>
                      <a:endParaRPr sz="1600">
                        <a:latin typeface="等线"/>
                        <a:cs typeface="等线"/>
                      </a:endParaRPr>
                    </a:p>
                  </a:txBody>
                  <a:tcPr marL="0" marR="0" marT="78105" marB="0">
                    <a:solidFill>
                      <a:srgbClr val="000000"/>
                    </a:solidFill>
                  </a:tcPr>
                </a:tc>
                <a:tc>
                  <a:txBody>
                    <a:bodyPr/>
                    <a:lstStyle/>
                    <a:p>
                      <a:pPr marL="354330" marR="399415">
                        <a:lnSpc>
                          <a:spcPct val="101299"/>
                        </a:lnSpc>
                        <a:spcBef>
                          <a:spcPts val="615"/>
                        </a:spcBef>
                      </a:pPr>
                      <a:r>
                        <a:rPr sz="1600" b="1" dirty="0">
                          <a:solidFill>
                            <a:srgbClr val="FFFFFF"/>
                          </a:solidFill>
                          <a:latin typeface="等线"/>
                          <a:cs typeface="等线"/>
                        </a:rPr>
                        <a:t>淹溺 事故</a:t>
                      </a:r>
                      <a:endParaRPr sz="1600">
                        <a:latin typeface="等线"/>
                        <a:cs typeface="等线"/>
                      </a:endParaRPr>
                    </a:p>
                  </a:txBody>
                  <a:tcPr marL="0" marR="0" marT="78105" marB="0">
                    <a:solidFill>
                      <a:srgbClr val="000000"/>
                    </a:solidFill>
                  </a:tcPr>
                </a:tc>
                <a:tc>
                  <a:txBody>
                    <a:bodyPr/>
                    <a:lstStyle/>
                    <a:p>
                      <a:pPr marL="407034" marR="297815">
                        <a:lnSpc>
                          <a:spcPct val="101299"/>
                        </a:lnSpc>
                        <a:spcBef>
                          <a:spcPts val="615"/>
                        </a:spcBef>
                      </a:pPr>
                      <a:r>
                        <a:rPr sz="1600" b="1" dirty="0">
                          <a:solidFill>
                            <a:srgbClr val="FFFFFF"/>
                          </a:solidFill>
                          <a:latin typeface="等线"/>
                          <a:cs typeface="等线"/>
                        </a:rPr>
                        <a:t>高处 坠落</a:t>
                      </a:r>
                      <a:endParaRPr sz="1600">
                        <a:latin typeface="等线"/>
                        <a:cs typeface="等线"/>
                      </a:endParaRPr>
                    </a:p>
                  </a:txBody>
                  <a:tcPr marL="0" marR="0" marT="78105" marB="0">
                    <a:solidFill>
                      <a:srgbClr val="000000"/>
                    </a:solidFill>
                  </a:tcPr>
                </a:tc>
                <a:tc>
                  <a:txBody>
                    <a:bodyPr/>
                    <a:lstStyle/>
                    <a:p>
                      <a:pPr marL="508634" marR="194945" indent="-204470">
                        <a:lnSpc>
                          <a:spcPct val="101299"/>
                        </a:lnSpc>
                        <a:spcBef>
                          <a:spcPts val="615"/>
                        </a:spcBef>
                      </a:pPr>
                      <a:r>
                        <a:rPr sz="1600" b="1" dirty="0">
                          <a:solidFill>
                            <a:srgbClr val="FF0000"/>
                          </a:solidFill>
                          <a:latin typeface="等线"/>
                          <a:cs typeface="等线"/>
                        </a:rPr>
                        <a:t>模板支撑 </a:t>
                      </a:r>
                      <a:r>
                        <a:rPr sz="1600" b="1" spc="5" dirty="0">
                          <a:solidFill>
                            <a:srgbClr val="FF0000"/>
                          </a:solidFill>
                          <a:latin typeface="等线"/>
                          <a:cs typeface="等线"/>
                        </a:rPr>
                        <a:t>坍塌</a:t>
                      </a:r>
                      <a:endParaRPr sz="1600">
                        <a:latin typeface="等线"/>
                        <a:cs typeface="等线"/>
                      </a:endParaRPr>
                    </a:p>
                  </a:txBody>
                  <a:tcPr marL="0" marR="0" marT="78105" marB="0">
                    <a:solidFill>
                      <a:srgbClr val="000000"/>
                    </a:solidFill>
                  </a:tcPr>
                </a:tc>
                <a:tc>
                  <a:txBody>
                    <a:bodyPr/>
                    <a:lstStyle/>
                    <a:p>
                      <a:pPr marL="406400" marR="247015" indent="-204470">
                        <a:lnSpc>
                          <a:spcPct val="101299"/>
                        </a:lnSpc>
                        <a:spcBef>
                          <a:spcPts val="615"/>
                        </a:spcBef>
                      </a:pPr>
                      <a:r>
                        <a:rPr sz="1600" b="1" dirty="0">
                          <a:solidFill>
                            <a:srgbClr val="FF0000"/>
                          </a:solidFill>
                          <a:latin typeface="等线"/>
                          <a:cs typeface="等线"/>
                        </a:rPr>
                        <a:t>基坑边坡 </a:t>
                      </a:r>
                      <a:r>
                        <a:rPr sz="1600" b="1" spc="5" dirty="0">
                          <a:solidFill>
                            <a:srgbClr val="FF0000"/>
                          </a:solidFill>
                          <a:latin typeface="等线"/>
                          <a:cs typeface="等线"/>
                        </a:rPr>
                        <a:t>坍塌</a:t>
                      </a:r>
                      <a:endParaRPr sz="1600">
                        <a:latin typeface="等线"/>
                        <a:cs typeface="等线"/>
                      </a:endParaRPr>
                    </a:p>
                  </a:txBody>
                  <a:tcPr marL="0" marR="0" marT="78105" marB="0">
                    <a:solidFill>
                      <a:srgbClr val="000000"/>
                    </a:solidFill>
                  </a:tcPr>
                </a:tc>
                <a:tc>
                  <a:txBody>
                    <a:bodyPr/>
                    <a:lstStyle/>
                    <a:p>
                      <a:pPr marL="354965" marR="294640" indent="-100965">
                        <a:lnSpc>
                          <a:spcPct val="101299"/>
                        </a:lnSpc>
                        <a:spcBef>
                          <a:spcPts val="615"/>
                        </a:spcBef>
                      </a:pPr>
                      <a:r>
                        <a:rPr sz="1600" b="1" dirty="0">
                          <a:solidFill>
                            <a:srgbClr val="FFFFFF"/>
                          </a:solidFill>
                          <a:latin typeface="等线"/>
                          <a:cs typeface="等线"/>
                        </a:rPr>
                        <a:t>脚手架 </a:t>
                      </a:r>
                      <a:r>
                        <a:rPr sz="1600" b="1" spc="5" dirty="0">
                          <a:solidFill>
                            <a:srgbClr val="FFFFFF"/>
                          </a:solidFill>
                          <a:latin typeface="等线"/>
                          <a:cs typeface="等线"/>
                        </a:rPr>
                        <a:t>坍塌</a:t>
                      </a:r>
                      <a:endParaRPr sz="1600">
                        <a:latin typeface="等线"/>
                        <a:cs typeface="等线"/>
                      </a:endParaRPr>
                    </a:p>
                  </a:txBody>
                  <a:tcPr marL="0" marR="0" marT="78105" marB="0">
                    <a:solidFill>
                      <a:srgbClr val="000000"/>
                    </a:solidFill>
                  </a:tcPr>
                </a:tc>
                <a:extLst>
                  <a:ext uri="{0D108BD9-81ED-4DB2-BD59-A6C34878D82A}">
                    <a16:rowId xmlns:a16="http://schemas.microsoft.com/office/drawing/2014/main" val="10000"/>
                  </a:ext>
                </a:extLst>
              </a:tr>
              <a:tr h="625792">
                <a:tc>
                  <a:txBody>
                    <a:bodyPr/>
                    <a:lstStyle/>
                    <a:p>
                      <a:pPr marR="37465" algn="ctr">
                        <a:lnSpc>
                          <a:spcPct val="100000"/>
                        </a:lnSpc>
                        <a:spcBef>
                          <a:spcPts val="1425"/>
                        </a:spcBef>
                      </a:pPr>
                      <a:r>
                        <a:rPr sz="1600" spc="10" dirty="0">
                          <a:latin typeface="等线"/>
                          <a:cs typeface="等线"/>
                        </a:rPr>
                        <a:t>事故起数</a:t>
                      </a:r>
                      <a:endParaRPr sz="1600">
                        <a:latin typeface="等线"/>
                        <a:cs typeface="等线"/>
                      </a:endParaRPr>
                    </a:p>
                  </a:txBody>
                  <a:tcPr marL="0" marR="0" marT="180975" marB="0">
                    <a:lnL w="12700">
                      <a:solidFill>
                        <a:srgbClr val="000000"/>
                      </a:solidFill>
                      <a:prstDash val="solid"/>
                    </a:lnL>
                    <a:lnB w="12700">
                      <a:solidFill>
                        <a:srgbClr val="000000"/>
                      </a:solidFill>
                      <a:prstDash val="solid"/>
                    </a:lnB>
                    <a:solidFill>
                      <a:srgbClr val="E7E7E7"/>
                    </a:solidFill>
                  </a:tcPr>
                </a:tc>
                <a:tc>
                  <a:txBody>
                    <a:bodyPr/>
                    <a:lstStyle/>
                    <a:p>
                      <a:pPr marR="26034" algn="ctr">
                        <a:lnSpc>
                          <a:spcPct val="100000"/>
                        </a:lnSpc>
                        <a:spcBef>
                          <a:spcPts val="1425"/>
                        </a:spcBef>
                      </a:pPr>
                      <a:r>
                        <a:rPr sz="1600" dirty="0">
                          <a:latin typeface="Calibri"/>
                          <a:cs typeface="Calibri"/>
                        </a:rPr>
                        <a:t>7</a:t>
                      </a:r>
                      <a:endParaRPr sz="1600">
                        <a:latin typeface="Calibri"/>
                        <a:cs typeface="Calibri"/>
                      </a:endParaRPr>
                    </a:p>
                  </a:txBody>
                  <a:tcPr marL="0" marR="0" marT="180975" marB="0">
                    <a:lnB w="12700">
                      <a:solidFill>
                        <a:srgbClr val="000000"/>
                      </a:solidFill>
                      <a:prstDash val="solid"/>
                    </a:lnB>
                    <a:solidFill>
                      <a:srgbClr val="E7E7E7"/>
                    </a:solidFill>
                  </a:tcPr>
                </a:tc>
                <a:tc>
                  <a:txBody>
                    <a:bodyPr/>
                    <a:lstStyle/>
                    <a:p>
                      <a:pPr marR="29209" algn="ctr">
                        <a:lnSpc>
                          <a:spcPct val="100000"/>
                        </a:lnSpc>
                        <a:spcBef>
                          <a:spcPts val="1425"/>
                        </a:spcBef>
                      </a:pPr>
                      <a:r>
                        <a:rPr sz="1600" dirty="0">
                          <a:latin typeface="Calibri"/>
                          <a:cs typeface="Calibri"/>
                        </a:rPr>
                        <a:t>1</a:t>
                      </a:r>
                      <a:endParaRPr sz="1600">
                        <a:latin typeface="Calibri"/>
                        <a:cs typeface="Calibri"/>
                      </a:endParaRPr>
                    </a:p>
                  </a:txBody>
                  <a:tcPr marL="0" marR="0" marT="180975" marB="0">
                    <a:lnB w="12700">
                      <a:solidFill>
                        <a:srgbClr val="000000"/>
                      </a:solidFill>
                      <a:prstDash val="solid"/>
                    </a:lnB>
                    <a:solidFill>
                      <a:srgbClr val="E7E7E7"/>
                    </a:solidFill>
                  </a:tcPr>
                </a:tc>
                <a:tc>
                  <a:txBody>
                    <a:bodyPr/>
                    <a:lstStyle/>
                    <a:p>
                      <a:pPr marR="44450" algn="ctr">
                        <a:lnSpc>
                          <a:spcPct val="100000"/>
                        </a:lnSpc>
                        <a:spcBef>
                          <a:spcPts val="1425"/>
                        </a:spcBef>
                      </a:pPr>
                      <a:r>
                        <a:rPr sz="1600" dirty="0">
                          <a:latin typeface="Calibri"/>
                          <a:cs typeface="Calibri"/>
                        </a:rPr>
                        <a:t>1</a:t>
                      </a:r>
                      <a:endParaRPr sz="1600">
                        <a:latin typeface="Calibri"/>
                        <a:cs typeface="Calibri"/>
                      </a:endParaRPr>
                    </a:p>
                  </a:txBody>
                  <a:tcPr marL="0" marR="0" marT="180975" marB="0">
                    <a:lnB w="12700">
                      <a:solidFill>
                        <a:srgbClr val="000000"/>
                      </a:solidFill>
                      <a:prstDash val="solid"/>
                    </a:lnB>
                    <a:solidFill>
                      <a:srgbClr val="E7E7E7"/>
                    </a:solidFill>
                  </a:tcPr>
                </a:tc>
                <a:tc>
                  <a:txBody>
                    <a:bodyPr/>
                    <a:lstStyle/>
                    <a:p>
                      <a:pPr marL="102235" algn="ctr">
                        <a:lnSpc>
                          <a:spcPct val="100000"/>
                        </a:lnSpc>
                        <a:spcBef>
                          <a:spcPts val="1425"/>
                        </a:spcBef>
                      </a:pPr>
                      <a:r>
                        <a:rPr sz="1600" dirty="0">
                          <a:latin typeface="Calibri"/>
                          <a:cs typeface="Calibri"/>
                        </a:rPr>
                        <a:t>1</a:t>
                      </a:r>
                      <a:endParaRPr sz="1600">
                        <a:latin typeface="Calibri"/>
                        <a:cs typeface="Calibri"/>
                      </a:endParaRPr>
                    </a:p>
                  </a:txBody>
                  <a:tcPr marL="0" marR="0" marT="180975" marB="0">
                    <a:lnB w="12700">
                      <a:solidFill>
                        <a:srgbClr val="000000"/>
                      </a:solidFill>
                      <a:prstDash val="solid"/>
                    </a:lnB>
                    <a:solidFill>
                      <a:srgbClr val="E7E7E7"/>
                    </a:solidFill>
                  </a:tcPr>
                </a:tc>
                <a:tc>
                  <a:txBody>
                    <a:bodyPr/>
                    <a:lstStyle/>
                    <a:p>
                      <a:pPr marL="102235" algn="ctr">
                        <a:lnSpc>
                          <a:spcPct val="100000"/>
                        </a:lnSpc>
                        <a:spcBef>
                          <a:spcPts val="1425"/>
                        </a:spcBef>
                      </a:pPr>
                      <a:r>
                        <a:rPr sz="1600" dirty="0">
                          <a:latin typeface="Calibri"/>
                          <a:cs typeface="Calibri"/>
                        </a:rPr>
                        <a:t>8</a:t>
                      </a:r>
                      <a:endParaRPr sz="1600">
                        <a:latin typeface="Calibri"/>
                        <a:cs typeface="Calibri"/>
                      </a:endParaRPr>
                    </a:p>
                  </a:txBody>
                  <a:tcPr marL="0" marR="0" marT="180975" marB="0">
                    <a:lnB w="12700">
                      <a:solidFill>
                        <a:srgbClr val="000000"/>
                      </a:solidFill>
                      <a:prstDash val="solid"/>
                    </a:lnB>
                    <a:solidFill>
                      <a:srgbClr val="E7E7E7"/>
                    </a:solidFill>
                  </a:tcPr>
                </a:tc>
                <a:tc>
                  <a:txBody>
                    <a:bodyPr/>
                    <a:lstStyle/>
                    <a:p>
                      <a:pPr marR="43815" algn="ctr">
                        <a:lnSpc>
                          <a:spcPct val="100000"/>
                        </a:lnSpc>
                        <a:spcBef>
                          <a:spcPts val="1425"/>
                        </a:spcBef>
                      </a:pPr>
                      <a:r>
                        <a:rPr sz="1600" dirty="0">
                          <a:latin typeface="Calibri"/>
                          <a:cs typeface="Calibri"/>
                        </a:rPr>
                        <a:t>8</a:t>
                      </a:r>
                      <a:endParaRPr sz="1600">
                        <a:latin typeface="Calibri"/>
                        <a:cs typeface="Calibri"/>
                      </a:endParaRPr>
                    </a:p>
                  </a:txBody>
                  <a:tcPr marL="0" marR="0" marT="180975" marB="0">
                    <a:lnB w="12700">
                      <a:solidFill>
                        <a:srgbClr val="000000"/>
                      </a:solidFill>
                      <a:prstDash val="solid"/>
                    </a:lnB>
                    <a:solidFill>
                      <a:srgbClr val="E7E7E7"/>
                    </a:solidFill>
                  </a:tcPr>
                </a:tc>
                <a:tc>
                  <a:txBody>
                    <a:bodyPr/>
                    <a:lstStyle/>
                    <a:p>
                      <a:pPr marR="41910" algn="ctr">
                        <a:lnSpc>
                          <a:spcPct val="100000"/>
                        </a:lnSpc>
                        <a:spcBef>
                          <a:spcPts val="1425"/>
                        </a:spcBef>
                      </a:pPr>
                      <a:r>
                        <a:rPr sz="1600" dirty="0">
                          <a:latin typeface="Calibri"/>
                          <a:cs typeface="Calibri"/>
                        </a:rPr>
                        <a:t>1</a:t>
                      </a:r>
                      <a:endParaRPr sz="1600">
                        <a:latin typeface="Calibri"/>
                        <a:cs typeface="Calibri"/>
                      </a:endParaRPr>
                    </a:p>
                  </a:txBody>
                  <a:tcPr marL="0" marR="0" marT="180975" marB="0">
                    <a:lnR w="12700">
                      <a:solidFill>
                        <a:srgbClr val="000000"/>
                      </a:solidFill>
                      <a:prstDash val="solid"/>
                    </a:lnR>
                    <a:lnB w="12700">
                      <a:solidFill>
                        <a:srgbClr val="000000"/>
                      </a:solidFill>
                      <a:prstDash val="solid"/>
                    </a:lnB>
                    <a:solidFill>
                      <a:srgbClr val="E7E7E7"/>
                    </a:solidFill>
                  </a:tcPr>
                </a:tc>
                <a:extLst>
                  <a:ext uri="{0D108BD9-81ED-4DB2-BD59-A6C34878D82A}">
                    <a16:rowId xmlns:a16="http://schemas.microsoft.com/office/drawing/2014/main" val="10001"/>
                  </a:ext>
                </a:extLst>
              </a:tr>
              <a:tr h="625856">
                <a:tc>
                  <a:txBody>
                    <a:bodyPr/>
                    <a:lstStyle/>
                    <a:p>
                      <a:pPr marR="37465" algn="ctr">
                        <a:lnSpc>
                          <a:spcPct val="100000"/>
                        </a:lnSpc>
                        <a:spcBef>
                          <a:spcPts val="1425"/>
                        </a:spcBef>
                      </a:pPr>
                      <a:r>
                        <a:rPr sz="1600" spc="10" dirty="0">
                          <a:latin typeface="等线"/>
                          <a:cs typeface="等线"/>
                        </a:rPr>
                        <a:t>起数占比</a:t>
                      </a:r>
                      <a:endParaRPr sz="1600">
                        <a:latin typeface="等线"/>
                        <a:cs typeface="等线"/>
                      </a:endParaRPr>
                    </a:p>
                  </a:txBody>
                  <a:tcPr marL="0" marR="0" marT="180975" marB="0">
                    <a:lnL w="12700">
                      <a:solidFill>
                        <a:srgbClr val="000000"/>
                      </a:solidFill>
                      <a:prstDash val="solid"/>
                    </a:lnL>
                    <a:lnT w="12700">
                      <a:solidFill>
                        <a:srgbClr val="000000"/>
                      </a:solidFill>
                      <a:prstDash val="solid"/>
                    </a:lnT>
                    <a:lnB w="12700">
                      <a:solidFill>
                        <a:srgbClr val="000000"/>
                      </a:solidFill>
                      <a:prstDash val="solid"/>
                    </a:lnB>
                  </a:tcPr>
                </a:tc>
                <a:tc>
                  <a:txBody>
                    <a:bodyPr/>
                    <a:lstStyle/>
                    <a:p>
                      <a:pPr marR="22860" algn="ctr">
                        <a:lnSpc>
                          <a:spcPct val="100000"/>
                        </a:lnSpc>
                        <a:spcBef>
                          <a:spcPts val="1425"/>
                        </a:spcBef>
                      </a:pPr>
                      <a:r>
                        <a:rPr sz="1600" dirty="0">
                          <a:latin typeface="Calibri"/>
                          <a:cs typeface="Calibri"/>
                        </a:rPr>
                        <a:t>29.63</a:t>
                      </a:r>
                      <a:endParaRPr sz="1600">
                        <a:latin typeface="Calibri"/>
                        <a:cs typeface="Calibri"/>
                      </a:endParaRPr>
                    </a:p>
                  </a:txBody>
                  <a:tcPr marL="0" marR="0" marT="180975" marB="0">
                    <a:lnT w="12700">
                      <a:solidFill>
                        <a:srgbClr val="000000"/>
                      </a:solidFill>
                      <a:prstDash val="solid"/>
                    </a:lnT>
                    <a:lnB w="12700">
                      <a:solidFill>
                        <a:srgbClr val="000000"/>
                      </a:solidFill>
                      <a:prstDash val="solid"/>
                    </a:lnB>
                  </a:tcPr>
                </a:tc>
                <a:tc>
                  <a:txBody>
                    <a:bodyPr/>
                    <a:lstStyle/>
                    <a:p>
                      <a:pPr marR="26670" algn="ctr">
                        <a:lnSpc>
                          <a:spcPct val="100000"/>
                        </a:lnSpc>
                        <a:spcBef>
                          <a:spcPts val="1425"/>
                        </a:spcBef>
                      </a:pPr>
                      <a:r>
                        <a:rPr sz="1600" dirty="0">
                          <a:latin typeface="Calibri"/>
                          <a:cs typeface="Calibri"/>
                        </a:rPr>
                        <a:t>3.7</a:t>
                      </a:r>
                      <a:endParaRPr sz="1600">
                        <a:latin typeface="Calibri"/>
                        <a:cs typeface="Calibri"/>
                      </a:endParaRPr>
                    </a:p>
                  </a:txBody>
                  <a:tcPr marL="0" marR="0" marT="180975" marB="0">
                    <a:lnT w="12700">
                      <a:solidFill>
                        <a:srgbClr val="000000"/>
                      </a:solidFill>
                      <a:prstDash val="solid"/>
                    </a:lnT>
                    <a:lnB w="12700">
                      <a:solidFill>
                        <a:srgbClr val="000000"/>
                      </a:solidFill>
                      <a:prstDash val="solid"/>
                    </a:lnB>
                  </a:tcPr>
                </a:tc>
                <a:tc>
                  <a:txBody>
                    <a:bodyPr/>
                    <a:lstStyle/>
                    <a:p>
                      <a:pPr marR="41275" algn="ctr">
                        <a:lnSpc>
                          <a:spcPct val="100000"/>
                        </a:lnSpc>
                        <a:spcBef>
                          <a:spcPts val="1425"/>
                        </a:spcBef>
                      </a:pPr>
                      <a:r>
                        <a:rPr sz="1600" dirty="0">
                          <a:latin typeface="Calibri"/>
                          <a:cs typeface="Calibri"/>
                        </a:rPr>
                        <a:t>3.7</a:t>
                      </a:r>
                      <a:endParaRPr sz="1600">
                        <a:latin typeface="Calibri"/>
                        <a:cs typeface="Calibri"/>
                      </a:endParaRPr>
                    </a:p>
                  </a:txBody>
                  <a:tcPr marL="0" marR="0" marT="180975" marB="0">
                    <a:lnT w="12700">
                      <a:solidFill>
                        <a:srgbClr val="000000"/>
                      </a:solidFill>
                      <a:prstDash val="solid"/>
                    </a:lnT>
                    <a:lnB w="12700">
                      <a:solidFill>
                        <a:srgbClr val="000000"/>
                      </a:solidFill>
                      <a:prstDash val="solid"/>
                    </a:lnB>
                  </a:tcPr>
                </a:tc>
                <a:tc>
                  <a:txBody>
                    <a:bodyPr/>
                    <a:lstStyle/>
                    <a:p>
                      <a:pPr marL="104775" algn="ctr">
                        <a:lnSpc>
                          <a:spcPct val="100000"/>
                        </a:lnSpc>
                        <a:spcBef>
                          <a:spcPts val="1425"/>
                        </a:spcBef>
                      </a:pPr>
                      <a:r>
                        <a:rPr sz="1600" dirty="0">
                          <a:latin typeface="Calibri"/>
                          <a:cs typeface="Calibri"/>
                        </a:rPr>
                        <a:t>3.7</a:t>
                      </a:r>
                      <a:endParaRPr sz="1600">
                        <a:latin typeface="Calibri"/>
                        <a:cs typeface="Calibri"/>
                      </a:endParaRPr>
                    </a:p>
                  </a:txBody>
                  <a:tcPr marL="0" marR="0" marT="180975" marB="0">
                    <a:lnT w="12700">
                      <a:solidFill>
                        <a:srgbClr val="000000"/>
                      </a:solidFill>
                      <a:prstDash val="solid"/>
                    </a:lnT>
                    <a:lnB w="12700">
                      <a:solidFill>
                        <a:srgbClr val="000000"/>
                      </a:solidFill>
                      <a:prstDash val="solid"/>
                    </a:lnB>
                  </a:tcPr>
                </a:tc>
                <a:tc>
                  <a:txBody>
                    <a:bodyPr/>
                    <a:lstStyle/>
                    <a:p>
                      <a:pPr marL="104775" algn="ctr">
                        <a:lnSpc>
                          <a:spcPct val="100000"/>
                        </a:lnSpc>
                        <a:spcBef>
                          <a:spcPts val="1425"/>
                        </a:spcBef>
                      </a:pPr>
                      <a:r>
                        <a:rPr sz="1600" dirty="0">
                          <a:latin typeface="Calibri"/>
                          <a:cs typeface="Calibri"/>
                        </a:rPr>
                        <a:t>29.63</a:t>
                      </a:r>
                      <a:endParaRPr sz="1600">
                        <a:latin typeface="Calibri"/>
                        <a:cs typeface="Calibri"/>
                      </a:endParaRPr>
                    </a:p>
                  </a:txBody>
                  <a:tcPr marL="0" marR="0" marT="180975" marB="0">
                    <a:lnT w="12700">
                      <a:solidFill>
                        <a:srgbClr val="000000"/>
                      </a:solidFill>
                      <a:prstDash val="solid"/>
                    </a:lnT>
                    <a:lnB w="12700">
                      <a:solidFill>
                        <a:srgbClr val="000000"/>
                      </a:solidFill>
                      <a:prstDash val="solid"/>
                    </a:lnB>
                  </a:tcPr>
                </a:tc>
                <a:tc>
                  <a:txBody>
                    <a:bodyPr/>
                    <a:lstStyle/>
                    <a:p>
                      <a:pPr marR="40640" algn="ctr">
                        <a:lnSpc>
                          <a:spcPct val="100000"/>
                        </a:lnSpc>
                        <a:spcBef>
                          <a:spcPts val="1425"/>
                        </a:spcBef>
                      </a:pPr>
                      <a:r>
                        <a:rPr sz="1600" dirty="0">
                          <a:latin typeface="Calibri"/>
                          <a:cs typeface="Calibri"/>
                        </a:rPr>
                        <a:t>29.63</a:t>
                      </a:r>
                      <a:endParaRPr sz="1600">
                        <a:latin typeface="Calibri"/>
                        <a:cs typeface="Calibri"/>
                      </a:endParaRPr>
                    </a:p>
                  </a:txBody>
                  <a:tcPr marL="0" marR="0" marT="180975" marB="0">
                    <a:lnT w="12700">
                      <a:solidFill>
                        <a:srgbClr val="000000"/>
                      </a:solidFill>
                      <a:prstDash val="solid"/>
                    </a:lnT>
                    <a:lnB w="12700">
                      <a:solidFill>
                        <a:srgbClr val="000000"/>
                      </a:solidFill>
                      <a:prstDash val="solid"/>
                    </a:lnB>
                  </a:tcPr>
                </a:tc>
                <a:tc>
                  <a:txBody>
                    <a:bodyPr/>
                    <a:lstStyle/>
                    <a:p>
                      <a:pPr marR="38735" algn="ctr">
                        <a:lnSpc>
                          <a:spcPct val="100000"/>
                        </a:lnSpc>
                        <a:spcBef>
                          <a:spcPts val="1425"/>
                        </a:spcBef>
                      </a:pPr>
                      <a:r>
                        <a:rPr sz="1600" dirty="0">
                          <a:latin typeface="Calibri"/>
                          <a:cs typeface="Calibri"/>
                        </a:rPr>
                        <a:t>3.7</a:t>
                      </a:r>
                      <a:endParaRPr sz="1600">
                        <a:latin typeface="Calibri"/>
                        <a:cs typeface="Calibri"/>
                      </a:endParaRPr>
                    </a:p>
                  </a:txBody>
                  <a:tcPr marL="0" marR="0" marT="180975" marB="0">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625729">
                <a:tc>
                  <a:txBody>
                    <a:bodyPr/>
                    <a:lstStyle/>
                    <a:p>
                      <a:pPr marR="37465" algn="ctr">
                        <a:lnSpc>
                          <a:spcPct val="100000"/>
                        </a:lnSpc>
                        <a:spcBef>
                          <a:spcPts val="1430"/>
                        </a:spcBef>
                      </a:pPr>
                      <a:r>
                        <a:rPr sz="1600" spc="10" dirty="0">
                          <a:latin typeface="等线"/>
                          <a:cs typeface="等线"/>
                        </a:rPr>
                        <a:t>死亡人数</a:t>
                      </a:r>
                      <a:endParaRPr sz="1600">
                        <a:latin typeface="等线"/>
                        <a:cs typeface="等线"/>
                      </a:endParaRPr>
                    </a:p>
                  </a:txBody>
                  <a:tcPr marL="0" marR="0" marT="181610" marB="0">
                    <a:lnL w="12700">
                      <a:solidFill>
                        <a:srgbClr val="000000"/>
                      </a:solidFill>
                      <a:prstDash val="solid"/>
                    </a:lnL>
                    <a:lnT w="12700">
                      <a:solidFill>
                        <a:srgbClr val="000000"/>
                      </a:solidFill>
                      <a:prstDash val="solid"/>
                    </a:lnT>
                    <a:lnB w="12700">
                      <a:solidFill>
                        <a:srgbClr val="000000"/>
                      </a:solidFill>
                      <a:prstDash val="solid"/>
                    </a:lnB>
                    <a:solidFill>
                      <a:srgbClr val="E7E7E7"/>
                    </a:solidFill>
                  </a:tcPr>
                </a:tc>
                <a:tc>
                  <a:txBody>
                    <a:bodyPr/>
                    <a:lstStyle/>
                    <a:p>
                      <a:pPr marR="26034" algn="ctr">
                        <a:lnSpc>
                          <a:spcPct val="100000"/>
                        </a:lnSpc>
                        <a:spcBef>
                          <a:spcPts val="1430"/>
                        </a:spcBef>
                      </a:pPr>
                      <a:r>
                        <a:rPr sz="1600" dirty="0">
                          <a:latin typeface="Calibri"/>
                          <a:cs typeface="Calibri"/>
                        </a:rPr>
                        <a:t>26</a:t>
                      </a:r>
                      <a:endParaRPr sz="1600">
                        <a:latin typeface="Calibri"/>
                        <a:cs typeface="Calibri"/>
                      </a:endParaRPr>
                    </a:p>
                  </a:txBody>
                  <a:tcPr marL="0" marR="0" marT="181610" marB="0">
                    <a:lnT w="12700">
                      <a:solidFill>
                        <a:srgbClr val="000000"/>
                      </a:solidFill>
                      <a:prstDash val="solid"/>
                    </a:lnT>
                    <a:lnB w="12700">
                      <a:solidFill>
                        <a:srgbClr val="000000"/>
                      </a:solidFill>
                      <a:prstDash val="solid"/>
                    </a:lnB>
                    <a:solidFill>
                      <a:srgbClr val="E7E7E7"/>
                    </a:solidFill>
                  </a:tcPr>
                </a:tc>
                <a:tc>
                  <a:txBody>
                    <a:bodyPr/>
                    <a:lstStyle/>
                    <a:p>
                      <a:pPr marR="29209" algn="ctr">
                        <a:lnSpc>
                          <a:spcPct val="100000"/>
                        </a:lnSpc>
                        <a:spcBef>
                          <a:spcPts val="1430"/>
                        </a:spcBef>
                      </a:pPr>
                      <a:r>
                        <a:rPr sz="1600" dirty="0">
                          <a:latin typeface="Calibri"/>
                          <a:cs typeface="Calibri"/>
                        </a:rPr>
                        <a:t>4</a:t>
                      </a:r>
                      <a:endParaRPr sz="1600">
                        <a:latin typeface="Calibri"/>
                        <a:cs typeface="Calibri"/>
                      </a:endParaRPr>
                    </a:p>
                  </a:txBody>
                  <a:tcPr marL="0" marR="0" marT="181610" marB="0">
                    <a:lnT w="12700">
                      <a:solidFill>
                        <a:srgbClr val="000000"/>
                      </a:solidFill>
                      <a:prstDash val="solid"/>
                    </a:lnT>
                    <a:lnB w="12700">
                      <a:solidFill>
                        <a:srgbClr val="000000"/>
                      </a:solidFill>
                      <a:prstDash val="solid"/>
                    </a:lnB>
                    <a:solidFill>
                      <a:srgbClr val="E7E7E7"/>
                    </a:solidFill>
                  </a:tcPr>
                </a:tc>
                <a:tc>
                  <a:txBody>
                    <a:bodyPr/>
                    <a:lstStyle/>
                    <a:p>
                      <a:pPr marR="44450" algn="ctr">
                        <a:lnSpc>
                          <a:spcPct val="100000"/>
                        </a:lnSpc>
                        <a:spcBef>
                          <a:spcPts val="1430"/>
                        </a:spcBef>
                      </a:pPr>
                      <a:r>
                        <a:rPr sz="1600" dirty="0">
                          <a:latin typeface="Calibri"/>
                          <a:cs typeface="Calibri"/>
                        </a:rPr>
                        <a:t>3</a:t>
                      </a:r>
                      <a:endParaRPr sz="1600">
                        <a:latin typeface="Calibri"/>
                        <a:cs typeface="Calibri"/>
                      </a:endParaRPr>
                    </a:p>
                  </a:txBody>
                  <a:tcPr marL="0" marR="0" marT="181610" marB="0">
                    <a:lnT w="12700">
                      <a:solidFill>
                        <a:srgbClr val="000000"/>
                      </a:solidFill>
                      <a:prstDash val="solid"/>
                    </a:lnT>
                    <a:lnB w="12700">
                      <a:solidFill>
                        <a:srgbClr val="000000"/>
                      </a:solidFill>
                      <a:prstDash val="solid"/>
                    </a:lnB>
                    <a:solidFill>
                      <a:srgbClr val="E7E7E7"/>
                    </a:solidFill>
                  </a:tcPr>
                </a:tc>
                <a:tc>
                  <a:txBody>
                    <a:bodyPr/>
                    <a:lstStyle/>
                    <a:p>
                      <a:pPr marL="102235" algn="ctr">
                        <a:lnSpc>
                          <a:spcPct val="100000"/>
                        </a:lnSpc>
                        <a:spcBef>
                          <a:spcPts val="1430"/>
                        </a:spcBef>
                      </a:pPr>
                      <a:r>
                        <a:rPr sz="1600" dirty="0">
                          <a:latin typeface="Calibri"/>
                          <a:cs typeface="Calibri"/>
                        </a:rPr>
                        <a:t>3</a:t>
                      </a:r>
                      <a:endParaRPr sz="1600">
                        <a:latin typeface="Calibri"/>
                        <a:cs typeface="Calibri"/>
                      </a:endParaRPr>
                    </a:p>
                  </a:txBody>
                  <a:tcPr marL="0" marR="0" marT="181610" marB="0">
                    <a:lnT w="12700">
                      <a:solidFill>
                        <a:srgbClr val="000000"/>
                      </a:solidFill>
                      <a:prstDash val="solid"/>
                    </a:lnT>
                    <a:lnB w="12700">
                      <a:solidFill>
                        <a:srgbClr val="000000"/>
                      </a:solidFill>
                      <a:prstDash val="solid"/>
                    </a:lnB>
                    <a:solidFill>
                      <a:srgbClr val="E7E7E7"/>
                    </a:solidFill>
                  </a:tcPr>
                </a:tc>
                <a:tc>
                  <a:txBody>
                    <a:bodyPr/>
                    <a:lstStyle/>
                    <a:p>
                      <a:pPr marL="102235" algn="ctr">
                        <a:lnSpc>
                          <a:spcPct val="100000"/>
                        </a:lnSpc>
                        <a:spcBef>
                          <a:spcPts val="1430"/>
                        </a:spcBef>
                      </a:pPr>
                      <a:r>
                        <a:rPr sz="1600" dirty="0">
                          <a:latin typeface="Calibri"/>
                          <a:cs typeface="Calibri"/>
                        </a:rPr>
                        <a:t>30</a:t>
                      </a:r>
                      <a:endParaRPr sz="1600">
                        <a:latin typeface="Calibri"/>
                        <a:cs typeface="Calibri"/>
                      </a:endParaRPr>
                    </a:p>
                  </a:txBody>
                  <a:tcPr marL="0" marR="0" marT="181610" marB="0">
                    <a:lnT w="12700">
                      <a:solidFill>
                        <a:srgbClr val="000000"/>
                      </a:solidFill>
                      <a:prstDash val="solid"/>
                    </a:lnT>
                    <a:lnB w="12700">
                      <a:solidFill>
                        <a:srgbClr val="000000"/>
                      </a:solidFill>
                      <a:prstDash val="solid"/>
                    </a:lnB>
                    <a:solidFill>
                      <a:srgbClr val="E7E7E7"/>
                    </a:solidFill>
                  </a:tcPr>
                </a:tc>
                <a:tc>
                  <a:txBody>
                    <a:bodyPr/>
                    <a:lstStyle/>
                    <a:p>
                      <a:pPr marR="43815" algn="ctr">
                        <a:lnSpc>
                          <a:spcPct val="100000"/>
                        </a:lnSpc>
                        <a:spcBef>
                          <a:spcPts val="1430"/>
                        </a:spcBef>
                      </a:pPr>
                      <a:r>
                        <a:rPr sz="1600" dirty="0">
                          <a:latin typeface="Calibri"/>
                          <a:cs typeface="Calibri"/>
                        </a:rPr>
                        <a:t>25</a:t>
                      </a:r>
                      <a:endParaRPr sz="1600">
                        <a:latin typeface="Calibri"/>
                        <a:cs typeface="Calibri"/>
                      </a:endParaRPr>
                    </a:p>
                  </a:txBody>
                  <a:tcPr marL="0" marR="0" marT="181610" marB="0">
                    <a:lnT w="12700">
                      <a:solidFill>
                        <a:srgbClr val="000000"/>
                      </a:solidFill>
                      <a:prstDash val="solid"/>
                    </a:lnT>
                    <a:lnB w="12700">
                      <a:solidFill>
                        <a:srgbClr val="000000"/>
                      </a:solidFill>
                      <a:prstDash val="solid"/>
                    </a:lnB>
                    <a:solidFill>
                      <a:srgbClr val="E7E7E7"/>
                    </a:solidFill>
                  </a:tcPr>
                </a:tc>
                <a:tc>
                  <a:txBody>
                    <a:bodyPr/>
                    <a:lstStyle/>
                    <a:p>
                      <a:pPr marR="41910" algn="ctr">
                        <a:lnSpc>
                          <a:spcPct val="100000"/>
                        </a:lnSpc>
                        <a:spcBef>
                          <a:spcPts val="1430"/>
                        </a:spcBef>
                      </a:pPr>
                      <a:r>
                        <a:rPr sz="1600" dirty="0">
                          <a:latin typeface="Calibri"/>
                          <a:cs typeface="Calibri"/>
                        </a:rPr>
                        <a:t>3</a:t>
                      </a:r>
                      <a:endParaRPr sz="1600">
                        <a:latin typeface="Calibri"/>
                        <a:cs typeface="Calibri"/>
                      </a:endParaRPr>
                    </a:p>
                  </a:txBody>
                  <a:tcPr marL="0" marR="0" marT="181610" marB="0">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3"/>
                  </a:ext>
                </a:extLst>
              </a:tr>
              <a:tr h="625856">
                <a:tc>
                  <a:txBody>
                    <a:bodyPr/>
                    <a:lstStyle/>
                    <a:p>
                      <a:pPr marR="37465" algn="ctr">
                        <a:lnSpc>
                          <a:spcPct val="100000"/>
                        </a:lnSpc>
                        <a:spcBef>
                          <a:spcPts val="1430"/>
                        </a:spcBef>
                      </a:pPr>
                      <a:r>
                        <a:rPr sz="1600" spc="10" dirty="0">
                          <a:latin typeface="等线"/>
                          <a:cs typeface="等线"/>
                        </a:rPr>
                        <a:t>人数占比</a:t>
                      </a:r>
                      <a:endParaRPr sz="1600">
                        <a:latin typeface="等线"/>
                        <a:cs typeface="等线"/>
                      </a:endParaRPr>
                    </a:p>
                  </a:txBody>
                  <a:tcPr marL="0" marR="0" marT="181610" marB="0">
                    <a:lnL w="12700">
                      <a:solidFill>
                        <a:srgbClr val="000000"/>
                      </a:solidFill>
                      <a:prstDash val="solid"/>
                    </a:lnL>
                    <a:lnT w="12700">
                      <a:solidFill>
                        <a:srgbClr val="000000"/>
                      </a:solidFill>
                      <a:prstDash val="solid"/>
                    </a:lnT>
                    <a:lnB w="12700">
                      <a:solidFill>
                        <a:srgbClr val="000000"/>
                      </a:solidFill>
                      <a:prstDash val="solid"/>
                    </a:lnB>
                  </a:tcPr>
                </a:tc>
                <a:tc>
                  <a:txBody>
                    <a:bodyPr/>
                    <a:lstStyle/>
                    <a:p>
                      <a:pPr marR="22860" algn="ctr">
                        <a:lnSpc>
                          <a:spcPct val="100000"/>
                        </a:lnSpc>
                        <a:spcBef>
                          <a:spcPts val="1430"/>
                        </a:spcBef>
                      </a:pPr>
                      <a:r>
                        <a:rPr sz="1600" dirty="0">
                          <a:latin typeface="Calibri"/>
                          <a:cs typeface="Calibri"/>
                        </a:rPr>
                        <a:t>27.66</a:t>
                      </a:r>
                      <a:endParaRPr sz="1600">
                        <a:latin typeface="Calibri"/>
                        <a:cs typeface="Calibri"/>
                      </a:endParaRPr>
                    </a:p>
                  </a:txBody>
                  <a:tcPr marL="0" marR="0" marT="181610" marB="0">
                    <a:lnT w="12700">
                      <a:solidFill>
                        <a:srgbClr val="000000"/>
                      </a:solidFill>
                      <a:prstDash val="solid"/>
                    </a:lnT>
                    <a:lnB w="12700">
                      <a:solidFill>
                        <a:srgbClr val="000000"/>
                      </a:solidFill>
                      <a:prstDash val="solid"/>
                    </a:lnB>
                  </a:tcPr>
                </a:tc>
                <a:tc>
                  <a:txBody>
                    <a:bodyPr/>
                    <a:lstStyle/>
                    <a:p>
                      <a:pPr marR="26670" algn="ctr">
                        <a:lnSpc>
                          <a:spcPct val="100000"/>
                        </a:lnSpc>
                        <a:spcBef>
                          <a:spcPts val="1430"/>
                        </a:spcBef>
                      </a:pPr>
                      <a:r>
                        <a:rPr sz="1600" dirty="0">
                          <a:latin typeface="Calibri"/>
                          <a:cs typeface="Calibri"/>
                        </a:rPr>
                        <a:t>4.26</a:t>
                      </a:r>
                      <a:endParaRPr sz="1600">
                        <a:latin typeface="Calibri"/>
                        <a:cs typeface="Calibri"/>
                      </a:endParaRPr>
                    </a:p>
                  </a:txBody>
                  <a:tcPr marL="0" marR="0" marT="181610" marB="0">
                    <a:lnT w="12700">
                      <a:solidFill>
                        <a:srgbClr val="000000"/>
                      </a:solidFill>
                      <a:prstDash val="solid"/>
                    </a:lnT>
                    <a:lnB w="12700">
                      <a:solidFill>
                        <a:srgbClr val="000000"/>
                      </a:solidFill>
                      <a:prstDash val="solid"/>
                    </a:lnB>
                  </a:tcPr>
                </a:tc>
                <a:tc>
                  <a:txBody>
                    <a:bodyPr/>
                    <a:lstStyle/>
                    <a:p>
                      <a:pPr marR="41275" algn="ctr">
                        <a:lnSpc>
                          <a:spcPct val="100000"/>
                        </a:lnSpc>
                        <a:spcBef>
                          <a:spcPts val="1430"/>
                        </a:spcBef>
                      </a:pPr>
                      <a:r>
                        <a:rPr sz="1600" dirty="0">
                          <a:latin typeface="Calibri"/>
                          <a:cs typeface="Calibri"/>
                        </a:rPr>
                        <a:t>3.19</a:t>
                      </a:r>
                      <a:endParaRPr sz="1600">
                        <a:latin typeface="Calibri"/>
                        <a:cs typeface="Calibri"/>
                      </a:endParaRPr>
                    </a:p>
                  </a:txBody>
                  <a:tcPr marL="0" marR="0" marT="181610" marB="0">
                    <a:lnT w="12700">
                      <a:solidFill>
                        <a:srgbClr val="000000"/>
                      </a:solidFill>
                      <a:prstDash val="solid"/>
                    </a:lnT>
                    <a:lnB w="12700">
                      <a:solidFill>
                        <a:srgbClr val="000000"/>
                      </a:solidFill>
                      <a:prstDash val="solid"/>
                    </a:lnB>
                  </a:tcPr>
                </a:tc>
                <a:tc>
                  <a:txBody>
                    <a:bodyPr/>
                    <a:lstStyle/>
                    <a:p>
                      <a:pPr marL="104775" algn="ctr">
                        <a:lnSpc>
                          <a:spcPct val="100000"/>
                        </a:lnSpc>
                        <a:spcBef>
                          <a:spcPts val="1430"/>
                        </a:spcBef>
                      </a:pPr>
                      <a:r>
                        <a:rPr sz="1600" dirty="0">
                          <a:latin typeface="Calibri"/>
                          <a:cs typeface="Calibri"/>
                        </a:rPr>
                        <a:t>3.19</a:t>
                      </a:r>
                      <a:endParaRPr sz="1600">
                        <a:latin typeface="Calibri"/>
                        <a:cs typeface="Calibri"/>
                      </a:endParaRPr>
                    </a:p>
                  </a:txBody>
                  <a:tcPr marL="0" marR="0" marT="181610" marB="0">
                    <a:lnT w="12700">
                      <a:solidFill>
                        <a:srgbClr val="000000"/>
                      </a:solidFill>
                      <a:prstDash val="solid"/>
                    </a:lnT>
                    <a:lnB w="12700">
                      <a:solidFill>
                        <a:srgbClr val="000000"/>
                      </a:solidFill>
                      <a:prstDash val="solid"/>
                    </a:lnB>
                  </a:tcPr>
                </a:tc>
                <a:tc>
                  <a:txBody>
                    <a:bodyPr/>
                    <a:lstStyle/>
                    <a:p>
                      <a:pPr marL="104775" algn="ctr">
                        <a:lnSpc>
                          <a:spcPct val="100000"/>
                        </a:lnSpc>
                        <a:spcBef>
                          <a:spcPts val="1430"/>
                        </a:spcBef>
                      </a:pPr>
                      <a:r>
                        <a:rPr sz="1600" dirty="0">
                          <a:latin typeface="Calibri"/>
                          <a:cs typeface="Calibri"/>
                        </a:rPr>
                        <a:t>31.39</a:t>
                      </a:r>
                      <a:endParaRPr sz="1600">
                        <a:latin typeface="Calibri"/>
                        <a:cs typeface="Calibri"/>
                      </a:endParaRPr>
                    </a:p>
                  </a:txBody>
                  <a:tcPr marL="0" marR="0" marT="181610" marB="0">
                    <a:lnT w="12700">
                      <a:solidFill>
                        <a:srgbClr val="000000"/>
                      </a:solidFill>
                      <a:prstDash val="solid"/>
                    </a:lnT>
                    <a:lnB w="12700">
                      <a:solidFill>
                        <a:srgbClr val="000000"/>
                      </a:solidFill>
                      <a:prstDash val="solid"/>
                    </a:lnB>
                  </a:tcPr>
                </a:tc>
                <a:tc>
                  <a:txBody>
                    <a:bodyPr/>
                    <a:lstStyle/>
                    <a:p>
                      <a:pPr marR="40640" algn="ctr">
                        <a:lnSpc>
                          <a:spcPct val="100000"/>
                        </a:lnSpc>
                        <a:spcBef>
                          <a:spcPts val="1430"/>
                        </a:spcBef>
                      </a:pPr>
                      <a:r>
                        <a:rPr sz="1600" dirty="0">
                          <a:latin typeface="Calibri"/>
                          <a:cs typeface="Calibri"/>
                        </a:rPr>
                        <a:t>26.6</a:t>
                      </a:r>
                      <a:endParaRPr sz="1600">
                        <a:latin typeface="Calibri"/>
                        <a:cs typeface="Calibri"/>
                      </a:endParaRPr>
                    </a:p>
                  </a:txBody>
                  <a:tcPr marL="0" marR="0" marT="181610" marB="0">
                    <a:lnT w="12700">
                      <a:solidFill>
                        <a:srgbClr val="000000"/>
                      </a:solidFill>
                      <a:prstDash val="solid"/>
                    </a:lnT>
                    <a:lnB w="12700">
                      <a:solidFill>
                        <a:srgbClr val="000000"/>
                      </a:solidFill>
                      <a:prstDash val="solid"/>
                    </a:lnB>
                  </a:tcPr>
                </a:tc>
                <a:tc>
                  <a:txBody>
                    <a:bodyPr/>
                    <a:lstStyle/>
                    <a:p>
                      <a:pPr marR="38735" algn="ctr">
                        <a:lnSpc>
                          <a:spcPct val="100000"/>
                        </a:lnSpc>
                        <a:spcBef>
                          <a:spcPts val="1430"/>
                        </a:spcBef>
                      </a:pPr>
                      <a:r>
                        <a:rPr sz="1600" dirty="0">
                          <a:latin typeface="Calibri"/>
                          <a:cs typeface="Calibri"/>
                        </a:rPr>
                        <a:t>3.19</a:t>
                      </a:r>
                      <a:endParaRPr sz="1600">
                        <a:latin typeface="Calibri"/>
                        <a:cs typeface="Calibri"/>
                      </a:endParaRPr>
                    </a:p>
                  </a:txBody>
                  <a:tcPr marL="0" marR="0" marT="181610" marB="0">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03960" y="115823"/>
            <a:ext cx="9784080" cy="633984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16918" y="6434734"/>
            <a:ext cx="190500" cy="208279"/>
          </a:xfrm>
          <a:prstGeom prst="rect">
            <a:avLst/>
          </a:prstGeom>
        </p:spPr>
        <p:txBody>
          <a:bodyPr vert="horz" wrap="square" lIns="0" tIns="12700" rIns="0" bIns="0" rtlCol="0">
            <a:spAutoFit/>
          </a:bodyPr>
          <a:lstStyle/>
          <a:p>
            <a:pPr marL="12700">
              <a:lnSpc>
                <a:spcPct val="100000"/>
              </a:lnSpc>
              <a:spcBef>
                <a:spcPts val="100"/>
              </a:spcBef>
            </a:pPr>
            <a:r>
              <a:rPr sz="1200" spc="-60" dirty="0">
                <a:solidFill>
                  <a:srgbClr val="D28E28"/>
                </a:solidFill>
                <a:latin typeface="Franklin Gothic Medium"/>
                <a:cs typeface="Franklin Gothic Medium"/>
              </a:rPr>
              <a:t>51</a:t>
            </a:r>
            <a:endParaRPr sz="1200">
              <a:latin typeface="Franklin Gothic Medium"/>
              <a:cs typeface="Franklin Gothic Medium"/>
            </a:endParaRPr>
          </a:p>
        </p:txBody>
      </p:sp>
      <p:sp>
        <p:nvSpPr>
          <p:cNvPr id="3" name="object 3"/>
          <p:cNvSpPr/>
          <p:nvPr/>
        </p:nvSpPr>
        <p:spPr>
          <a:xfrm>
            <a:off x="1630679" y="94488"/>
            <a:ext cx="8930640" cy="626059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23416" y="137160"/>
            <a:ext cx="9345168" cy="621792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47216" y="106679"/>
            <a:ext cx="9473184" cy="62484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07773" y="6434734"/>
            <a:ext cx="208279" cy="208279"/>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D28E28"/>
                </a:solidFill>
                <a:latin typeface="Franklin Gothic Medium"/>
                <a:cs typeface="Franklin Gothic Medium"/>
              </a:rPr>
              <a:t>54</a:t>
            </a:r>
            <a:endParaRPr sz="1200">
              <a:latin typeface="Franklin Gothic Medium"/>
              <a:cs typeface="Franklin Gothic Medium"/>
            </a:endParaRPr>
          </a:p>
        </p:txBody>
      </p:sp>
      <p:sp>
        <p:nvSpPr>
          <p:cNvPr id="3" name="object 3"/>
          <p:cNvSpPr/>
          <p:nvPr/>
        </p:nvSpPr>
        <p:spPr>
          <a:xfrm>
            <a:off x="146304" y="1286255"/>
            <a:ext cx="5687568" cy="375513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096000" y="1286255"/>
            <a:ext cx="5949696" cy="376123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07773" y="6434734"/>
            <a:ext cx="208279" cy="208279"/>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D28E28"/>
                </a:solidFill>
                <a:latin typeface="Franklin Gothic Medium"/>
                <a:cs typeface="Franklin Gothic Medium"/>
              </a:rPr>
              <a:t>55</a:t>
            </a:r>
            <a:endParaRPr sz="1200">
              <a:latin typeface="Franklin Gothic Medium"/>
              <a:cs typeface="Franklin Gothic Medium"/>
            </a:endParaRPr>
          </a:p>
        </p:txBody>
      </p:sp>
      <p:sp>
        <p:nvSpPr>
          <p:cNvPr id="3" name="object 3"/>
          <p:cNvSpPr/>
          <p:nvPr/>
        </p:nvSpPr>
        <p:spPr>
          <a:xfrm>
            <a:off x="1533144" y="137160"/>
            <a:ext cx="9125712" cy="604113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505790"/>
            <a:ext cx="2165350" cy="454025"/>
          </a:xfrm>
          <a:prstGeom prst="rect">
            <a:avLst/>
          </a:prstGeom>
        </p:spPr>
        <p:txBody>
          <a:bodyPr vert="horz" wrap="square" lIns="0" tIns="13970" rIns="0" bIns="0" rtlCol="0">
            <a:spAutoFit/>
          </a:bodyPr>
          <a:lstStyle/>
          <a:p>
            <a:pPr marL="12700">
              <a:lnSpc>
                <a:spcPct val="100000"/>
              </a:lnSpc>
              <a:spcBef>
                <a:spcPts val="110"/>
              </a:spcBef>
            </a:pPr>
            <a:r>
              <a:rPr sz="2800" b="1" spc="5" dirty="0">
                <a:solidFill>
                  <a:srgbClr val="EC7C30"/>
                </a:solidFill>
                <a:latin typeface="微软雅黑"/>
                <a:cs typeface="微软雅黑"/>
              </a:rPr>
              <a:t>事故发生经过</a:t>
            </a:r>
            <a:endParaRPr sz="2800">
              <a:latin typeface="微软雅黑"/>
              <a:cs typeface="微软雅黑"/>
            </a:endParaRPr>
          </a:p>
        </p:txBody>
      </p:sp>
      <p:sp>
        <p:nvSpPr>
          <p:cNvPr id="3" name="object 3"/>
          <p:cNvSpPr txBox="1"/>
          <p:nvPr/>
        </p:nvSpPr>
        <p:spPr>
          <a:xfrm>
            <a:off x="78739" y="1202378"/>
            <a:ext cx="11629390" cy="4504055"/>
          </a:xfrm>
          <a:prstGeom prst="rect">
            <a:avLst/>
          </a:prstGeom>
        </p:spPr>
        <p:txBody>
          <a:bodyPr vert="horz" wrap="square" lIns="0" tIns="12065" rIns="0" bIns="0" rtlCol="0">
            <a:spAutoFit/>
          </a:bodyPr>
          <a:lstStyle/>
          <a:p>
            <a:pPr marL="241300" marR="90805" indent="-228600">
              <a:lnSpc>
                <a:spcPct val="140000"/>
              </a:lnSpc>
              <a:spcBef>
                <a:spcPts val="95"/>
              </a:spcBef>
              <a:buFont typeface="Arial"/>
              <a:buChar char="•"/>
              <a:tabLst>
                <a:tab pos="241300" algn="l"/>
              </a:tabLst>
            </a:pPr>
            <a:r>
              <a:rPr sz="2400" spc="5" dirty="0">
                <a:latin typeface="微软雅黑"/>
                <a:cs typeface="微软雅黑"/>
              </a:rPr>
              <a:t>2013</a:t>
            </a:r>
            <a:r>
              <a:rPr sz="2400" spc="-5" dirty="0">
                <a:latin typeface="微软雅黑"/>
                <a:cs typeface="微软雅黑"/>
              </a:rPr>
              <a:t>年</a:t>
            </a:r>
            <a:r>
              <a:rPr sz="2400" spc="5" dirty="0">
                <a:latin typeface="微软雅黑"/>
                <a:cs typeface="微软雅黑"/>
              </a:rPr>
              <a:t>3</a:t>
            </a:r>
            <a:r>
              <a:rPr sz="2400" dirty="0">
                <a:latin typeface="微软雅黑"/>
                <a:cs typeface="微软雅黑"/>
              </a:rPr>
              <a:t>月</a:t>
            </a:r>
            <a:r>
              <a:rPr sz="2400" spc="5" dirty="0">
                <a:latin typeface="微软雅黑"/>
                <a:cs typeface="微软雅黑"/>
              </a:rPr>
              <a:t>20</a:t>
            </a:r>
            <a:r>
              <a:rPr sz="2400" dirty="0">
                <a:latin typeface="微软雅黑"/>
                <a:cs typeface="微软雅黑"/>
              </a:rPr>
              <a:t>日,</a:t>
            </a:r>
            <a:r>
              <a:rPr sz="2400" spc="-60" dirty="0">
                <a:latin typeface="微软雅黑"/>
                <a:cs typeface="微软雅黑"/>
              </a:rPr>
              <a:t> </a:t>
            </a:r>
            <a:r>
              <a:rPr sz="2400" dirty="0">
                <a:latin typeface="微软雅黑"/>
                <a:cs typeface="微软雅黑"/>
              </a:rPr>
              <a:t>项目部会同建设单位、监理单位、桐城市建筑质量监督站对该事故 发生部位的模板及支撑架、钢筋进行验收。在没有认真核对、未形成文字意见的情况 下，口头达成次日浇筑混凝土的意见。</a:t>
            </a:r>
            <a:endParaRPr sz="2400">
              <a:latin typeface="微软雅黑"/>
              <a:cs typeface="微软雅黑"/>
            </a:endParaRPr>
          </a:p>
          <a:p>
            <a:pPr marL="241300" indent="-228600">
              <a:lnSpc>
                <a:spcPct val="100000"/>
              </a:lnSpc>
              <a:spcBef>
                <a:spcPts val="2165"/>
              </a:spcBef>
              <a:buFont typeface="Arial"/>
              <a:buChar char="•"/>
              <a:tabLst>
                <a:tab pos="241300" algn="l"/>
              </a:tabLst>
            </a:pPr>
            <a:r>
              <a:rPr sz="2400" spc="5" dirty="0">
                <a:latin typeface="微软雅黑"/>
                <a:cs typeface="微软雅黑"/>
              </a:rPr>
              <a:t>3</a:t>
            </a:r>
            <a:r>
              <a:rPr sz="2400" dirty="0">
                <a:latin typeface="微软雅黑"/>
                <a:cs typeface="微软雅黑"/>
              </a:rPr>
              <a:t>月</a:t>
            </a:r>
            <a:r>
              <a:rPr sz="2400" spc="5" dirty="0">
                <a:latin typeface="微软雅黑"/>
                <a:cs typeface="微软雅黑"/>
              </a:rPr>
              <a:t>21</a:t>
            </a:r>
            <a:r>
              <a:rPr sz="2400" spc="-5" dirty="0">
                <a:latin typeface="微软雅黑"/>
                <a:cs typeface="微软雅黑"/>
              </a:rPr>
              <a:t>日</a:t>
            </a:r>
            <a:r>
              <a:rPr sz="2400" spc="5" dirty="0">
                <a:latin typeface="微软雅黑"/>
                <a:cs typeface="微软雅黑"/>
              </a:rPr>
              <a:t>7</a:t>
            </a:r>
            <a:r>
              <a:rPr sz="2400" dirty="0">
                <a:latin typeface="微软雅黑"/>
                <a:cs typeface="微软雅黑"/>
              </a:rPr>
              <a:t>时</a:t>
            </a:r>
            <a:r>
              <a:rPr sz="2400" spc="5" dirty="0">
                <a:latin typeface="微软雅黑"/>
                <a:cs typeface="微软雅黑"/>
              </a:rPr>
              <a:t>40</a:t>
            </a:r>
            <a:r>
              <a:rPr sz="2400" dirty="0">
                <a:latin typeface="微软雅黑"/>
                <a:cs typeface="微软雅黑"/>
              </a:rPr>
              <a:t>分，项目部技术负责人安排工人到主楼屋面浇筑屋面梁柱板。</a:t>
            </a:r>
            <a:endParaRPr sz="2400">
              <a:latin typeface="微软雅黑"/>
              <a:cs typeface="微软雅黑"/>
            </a:endParaRPr>
          </a:p>
          <a:p>
            <a:pPr marL="241300" indent="-228600">
              <a:lnSpc>
                <a:spcPct val="100000"/>
              </a:lnSpc>
              <a:spcBef>
                <a:spcPts val="2135"/>
              </a:spcBef>
              <a:buFont typeface="Arial"/>
              <a:buChar char="•"/>
              <a:tabLst>
                <a:tab pos="241300" algn="l"/>
              </a:tabLst>
            </a:pPr>
            <a:r>
              <a:rPr sz="2400" spc="5" dirty="0">
                <a:latin typeface="微软雅黑"/>
                <a:cs typeface="微软雅黑"/>
              </a:rPr>
              <a:t>3</a:t>
            </a:r>
            <a:r>
              <a:rPr sz="2400" dirty="0">
                <a:latin typeface="微软雅黑"/>
                <a:cs typeface="微软雅黑"/>
              </a:rPr>
              <a:t>月</a:t>
            </a:r>
            <a:r>
              <a:rPr sz="2400" spc="5" dirty="0">
                <a:latin typeface="微软雅黑"/>
                <a:cs typeface="微软雅黑"/>
              </a:rPr>
              <a:t>21</a:t>
            </a:r>
            <a:r>
              <a:rPr sz="2400" spc="-5" dirty="0">
                <a:latin typeface="微软雅黑"/>
                <a:cs typeface="微软雅黑"/>
              </a:rPr>
              <a:t>日</a:t>
            </a:r>
            <a:r>
              <a:rPr sz="2400" spc="5" dirty="0">
                <a:latin typeface="微软雅黑"/>
                <a:cs typeface="微软雅黑"/>
              </a:rPr>
              <a:t>18</a:t>
            </a:r>
            <a:r>
              <a:rPr sz="2400" dirty="0">
                <a:latin typeface="微软雅黑"/>
                <a:cs typeface="微软雅黑"/>
              </a:rPr>
              <a:t>时左右，施工现场有人听到支撑架体有异响，未做检查便安排施工人员在</a:t>
            </a:r>
            <a:endParaRPr sz="2400">
              <a:latin typeface="微软雅黑"/>
              <a:cs typeface="微软雅黑"/>
            </a:endParaRPr>
          </a:p>
          <a:p>
            <a:pPr marL="241300">
              <a:lnSpc>
                <a:spcPct val="100000"/>
              </a:lnSpc>
              <a:spcBef>
                <a:spcPts val="1155"/>
              </a:spcBef>
            </a:pPr>
            <a:r>
              <a:rPr sz="2400" spc="5" dirty="0">
                <a:latin typeface="微软雅黑"/>
                <a:cs typeface="微软雅黑"/>
              </a:rPr>
              <a:t>24</a:t>
            </a:r>
            <a:r>
              <a:rPr sz="2400" dirty="0">
                <a:latin typeface="微软雅黑"/>
                <a:cs typeface="微软雅黑"/>
              </a:rPr>
              <a:t>轴梁附近东北向</a:t>
            </a:r>
            <a:r>
              <a:rPr sz="2400" spc="5" dirty="0">
                <a:latin typeface="微软雅黑"/>
                <a:cs typeface="微软雅黑"/>
              </a:rPr>
              <a:t>1</a:t>
            </a:r>
            <a:r>
              <a:rPr sz="2400" dirty="0">
                <a:latin typeface="微软雅黑"/>
                <a:cs typeface="微软雅黑"/>
              </a:rPr>
              <a:t>米左右一次性倾倒</a:t>
            </a:r>
            <a:r>
              <a:rPr sz="2400" spc="-15" dirty="0">
                <a:latin typeface="微软雅黑"/>
                <a:cs typeface="微软雅黑"/>
              </a:rPr>
              <a:t>约</a:t>
            </a:r>
            <a:r>
              <a:rPr sz="2400" spc="10" dirty="0">
                <a:latin typeface="微软雅黑"/>
                <a:cs typeface="微软雅黑"/>
              </a:rPr>
              <a:t>7</a:t>
            </a:r>
            <a:r>
              <a:rPr sz="2400" dirty="0">
                <a:latin typeface="微软雅黑"/>
                <a:cs typeface="微软雅黑"/>
              </a:rPr>
              <a:t>立方米混凝土。</a:t>
            </a:r>
            <a:endParaRPr sz="2400">
              <a:latin typeface="微软雅黑"/>
              <a:cs typeface="微软雅黑"/>
            </a:endParaRPr>
          </a:p>
          <a:p>
            <a:pPr marL="241300" indent="-228600">
              <a:lnSpc>
                <a:spcPct val="100000"/>
              </a:lnSpc>
              <a:spcBef>
                <a:spcPts val="2160"/>
              </a:spcBef>
              <a:buFont typeface="Arial"/>
              <a:buChar char="•"/>
              <a:tabLst>
                <a:tab pos="241300" algn="l"/>
              </a:tabLst>
            </a:pPr>
            <a:r>
              <a:rPr sz="2400" spc="5" dirty="0">
                <a:latin typeface="微软雅黑"/>
                <a:cs typeface="微软雅黑"/>
              </a:rPr>
              <a:t>3</a:t>
            </a:r>
            <a:r>
              <a:rPr sz="2400" dirty="0">
                <a:latin typeface="微软雅黑"/>
                <a:cs typeface="微软雅黑"/>
              </a:rPr>
              <a:t>月</a:t>
            </a:r>
            <a:r>
              <a:rPr sz="2400" spc="5" dirty="0">
                <a:latin typeface="微软雅黑"/>
                <a:cs typeface="微软雅黑"/>
              </a:rPr>
              <a:t>21</a:t>
            </a:r>
            <a:r>
              <a:rPr sz="2400" spc="-5" dirty="0">
                <a:latin typeface="微软雅黑"/>
                <a:cs typeface="微软雅黑"/>
              </a:rPr>
              <a:t>日</a:t>
            </a:r>
            <a:r>
              <a:rPr sz="2400" spc="5" dirty="0">
                <a:latin typeface="微软雅黑"/>
                <a:cs typeface="微软雅黑"/>
              </a:rPr>
              <a:t>20</a:t>
            </a:r>
            <a:r>
              <a:rPr sz="2400" dirty="0">
                <a:latin typeface="微软雅黑"/>
                <a:cs typeface="微软雅黑"/>
              </a:rPr>
              <a:t>时</a:t>
            </a:r>
            <a:r>
              <a:rPr sz="2400" spc="5" dirty="0">
                <a:latin typeface="微软雅黑"/>
                <a:cs typeface="微软雅黑"/>
              </a:rPr>
              <a:t>30</a:t>
            </a:r>
            <a:r>
              <a:rPr sz="2400" spc="-5" dirty="0">
                <a:latin typeface="微软雅黑"/>
                <a:cs typeface="微软雅黑"/>
              </a:rPr>
              <a:t>分，中庭已浇筑混凝土部位的支撑系统发生垮塌，正在屋面作业</a:t>
            </a:r>
            <a:r>
              <a:rPr sz="2400" spc="10" dirty="0">
                <a:latin typeface="微软雅黑"/>
                <a:cs typeface="微软雅黑"/>
              </a:rPr>
              <a:t>的</a:t>
            </a:r>
            <a:r>
              <a:rPr sz="2400" spc="5" dirty="0">
                <a:latin typeface="微软雅黑"/>
                <a:cs typeface="微软雅黑"/>
              </a:rPr>
              <a:t>14</a:t>
            </a:r>
            <a:endParaRPr sz="2400">
              <a:latin typeface="微软雅黑"/>
              <a:cs typeface="微软雅黑"/>
            </a:endParaRPr>
          </a:p>
          <a:p>
            <a:pPr marL="241300">
              <a:lnSpc>
                <a:spcPct val="100000"/>
              </a:lnSpc>
              <a:spcBef>
                <a:spcPts val="1155"/>
              </a:spcBef>
            </a:pPr>
            <a:r>
              <a:rPr sz="2400" dirty="0">
                <a:latin typeface="微软雅黑"/>
                <a:cs typeface="微软雅黑"/>
              </a:rPr>
              <a:t>名工人随已浇筑的钢筋混凝土和部分坍塌的模板支架坠落。</a:t>
            </a:r>
            <a:endParaRPr sz="2400">
              <a:latin typeface="微软雅黑"/>
              <a:cs typeface="微软雅黑"/>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42028" y="1292732"/>
            <a:ext cx="5579110" cy="329565"/>
          </a:xfrm>
          <a:prstGeom prst="rect">
            <a:avLst/>
          </a:prstGeom>
        </p:spPr>
        <p:txBody>
          <a:bodyPr vert="horz" wrap="square" lIns="0" tIns="11430" rIns="0" bIns="0" rtlCol="0">
            <a:spAutoFit/>
          </a:bodyPr>
          <a:lstStyle/>
          <a:p>
            <a:pPr marL="241300" indent="-228600">
              <a:lnSpc>
                <a:spcPct val="100000"/>
              </a:lnSpc>
              <a:spcBef>
                <a:spcPts val="90"/>
              </a:spcBef>
              <a:buFont typeface="Arial"/>
              <a:buChar char="•"/>
              <a:tabLst>
                <a:tab pos="240665" algn="l"/>
                <a:tab pos="241300" algn="l"/>
              </a:tabLst>
            </a:pPr>
            <a:r>
              <a:rPr sz="2000" spc="-10" dirty="0">
                <a:latin typeface="微软雅黑"/>
                <a:cs typeface="微软雅黑"/>
              </a:rPr>
              <a:t>支撑系统失稳破坏是造成此次事故</a:t>
            </a:r>
            <a:r>
              <a:rPr sz="2000" spc="10" dirty="0">
                <a:latin typeface="微软雅黑"/>
                <a:cs typeface="微软雅黑"/>
              </a:rPr>
              <a:t>的</a:t>
            </a:r>
            <a:r>
              <a:rPr sz="2000" spc="-10" dirty="0">
                <a:latin typeface="微软雅黑"/>
                <a:cs typeface="微软雅黑"/>
              </a:rPr>
              <a:t>直接</a:t>
            </a:r>
            <a:r>
              <a:rPr sz="2000" spc="10" dirty="0">
                <a:latin typeface="微软雅黑"/>
                <a:cs typeface="微软雅黑"/>
              </a:rPr>
              <a:t>原</a:t>
            </a:r>
            <a:r>
              <a:rPr sz="2000" spc="-10" dirty="0">
                <a:latin typeface="微软雅黑"/>
                <a:cs typeface="微软雅黑"/>
              </a:rPr>
              <a:t>因。</a:t>
            </a:r>
            <a:endParaRPr sz="2000">
              <a:latin typeface="微软雅黑"/>
              <a:cs typeface="微软雅黑"/>
            </a:endParaRPr>
          </a:p>
        </p:txBody>
      </p:sp>
      <p:sp>
        <p:nvSpPr>
          <p:cNvPr id="3" name="object 3"/>
          <p:cNvSpPr txBox="1">
            <a:spLocks noGrp="1"/>
          </p:cNvSpPr>
          <p:nvPr>
            <p:ph type="title"/>
          </p:nvPr>
        </p:nvSpPr>
        <p:spPr>
          <a:xfrm>
            <a:off x="356717" y="485901"/>
            <a:ext cx="1452245"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FF6600"/>
                </a:solidFill>
                <a:latin typeface="微软雅黑"/>
                <a:cs typeface="微软雅黑"/>
              </a:rPr>
              <a:t>间接原因</a:t>
            </a:r>
            <a:endParaRPr sz="2800">
              <a:latin typeface="微软雅黑"/>
              <a:cs typeface="微软雅黑"/>
            </a:endParaRPr>
          </a:p>
        </p:txBody>
      </p:sp>
      <p:sp>
        <p:nvSpPr>
          <p:cNvPr id="4" name="object 4"/>
          <p:cNvSpPr txBox="1"/>
          <p:nvPr/>
        </p:nvSpPr>
        <p:spPr>
          <a:xfrm>
            <a:off x="78739" y="2105073"/>
            <a:ext cx="10262235" cy="4083685"/>
          </a:xfrm>
          <a:prstGeom prst="rect">
            <a:avLst/>
          </a:prstGeom>
        </p:spPr>
        <p:txBody>
          <a:bodyPr vert="horz" wrap="square" lIns="0" tIns="247015" rIns="0" bIns="0" rtlCol="0">
            <a:spAutoFit/>
          </a:bodyPr>
          <a:lstStyle/>
          <a:p>
            <a:pPr marL="12700">
              <a:lnSpc>
                <a:spcPct val="100000"/>
              </a:lnSpc>
              <a:spcBef>
                <a:spcPts val="1945"/>
              </a:spcBef>
            </a:pPr>
            <a:r>
              <a:rPr sz="2800" b="1" spc="5" dirty="0">
                <a:solidFill>
                  <a:srgbClr val="FF6600"/>
                </a:solidFill>
                <a:latin typeface="微软雅黑"/>
                <a:cs typeface="微软雅黑"/>
              </a:rPr>
              <a:t>直接原因</a:t>
            </a:r>
            <a:endParaRPr sz="2800">
              <a:latin typeface="微软雅黑"/>
              <a:cs typeface="微软雅黑"/>
            </a:endParaRPr>
          </a:p>
          <a:p>
            <a:pPr marL="2402840" marR="5080" indent="-255904">
              <a:lnSpc>
                <a:spcPct val="150000"/>
              </a:lnSpc>
              <a:spcBef>
                <a:spcPts val="100"/>
              </a:spcBef>
              <a:buFont typeface="Arial"/>
              <a:buChar char="•"/>
              <a:tabLst>
                <a:tab pos="2402840" algn="l"/>
                <a:tab pos="2403475" algn="l"/>
              </a:tabLst>
            </a:pPr>
            <a:r>
              <a:rPr sz="2000" spc="-10" dirty="0">
                <a:latin typeface="微软雅黑"/>
                <a:cs typeface="微软雅黑"/>
              </a:rPr>
              <a:t>安徽</a:t>
            </a:r>
            <a:r>
              <a:rPr sz="2000" dirty="0">
                <a:latin typeface="微软雅黑"/>
                <a:cs typeface="微软雅黑"/>
              </a:rPr>
              <a:t>**</a:t>
            </a:r>
            <a:r>
              <a:rPr sz="2000" spc="-10" dirty="0">
                <a:latin typeface="微软雅黑"/>
                <a:cs typeface="微软雅黑"/>
              </a:rPr>
              <a:t>集</a:t>
            </a:r>
            <a:r>
              <a:rPr sz="2000" spc="10" dirty="0">
                <a:latin typeface="微软雅黑"/>
                <a:cs typeface="微软雅黑"/>
              </a:rPr>
              <a:t>团</a:t>
            </a:r>
            <a:r>
              <a:rPr sz="2000" spc="-10" dirty="0">
                <a:latin typeface="微软雅黑"/>
                <a:cs typeface="微软雅黑"/>
              </a:rPr>
              <a:t>百货</a:t>
            </a:r>
            <a:r>
              <a:rPr sz="2000" spc="10" dirty="0">
                <a:latin typeface="微软雅黑"/>
                <a:cs typeface="微软雅黑"/>
              </a:rPr>
              <a:t>有</a:t>
            </a:r>
            <a:r>
              <a:rPr sz="2000" spc="-10" dirty="0">
                <a:latin typeface="微软雅黑"/>
                <a:cs typeface="微软雅黑"/>
              </a:rPr>
              <a:t>限公</a:t>
            </a:r>
            <a:r>
              <a:rPr sz="2000" spc="10" dirty="0">
                <a:latin typeface="微软雅黑"/>
                <a:cs typeface="微软雅黑"/>
              </a:rPr>
              <a:t>司未</a:t>
            </a:r>
            <a:r>
              <a:rPr sz="2000" spc="-10" dirty="0">
                <a:latin typeface="微软雅黑"/>
                <a:cs typeface="微软雅黑"/>
              </a:rPr>
              <a:t>批先建</a:t>
            </a:r>
            <a:r>
              <a:rPr sz="2000" spc="10" dirty="0">
                <a:latin typeface="微软雅黑"/>
                <a:cs typeface="微软雅黑"/>
              </a:rPr>
              <a:t>、</a:t>
            </a:r>
            <a:r>
              <a:rPr sz="2000" spc="-10" dirty="0">
                <a:latin typeface="微软雅黑"/>
                <a:cs typeface="微软雅黑"/>
              </a:rPr>
              <a:t>违法</a:t>
            </a:r>
            <a:r>
              <a:rPr sz="2000" spc="10" dirty="0">
                <a:latin typeface="微软雅黑"/>
                <a:cs typeface="微软雅黑"/>
              </a:rPr>
              <a:t>建</a:t>
            </a:r>
            <a:r>
              <a:rPr sz="2000" spc="-10" dirty="0">
                <a:latin typeface="微软雅黑"/>
                <a:cs typeface="微软雅黑"/>
              </a:rPr>
              <a:t>设；</a:t>
            </a:r>
            <a:r>
              <a:rPr sz="2000" spc="10" dirty="0">
                <a:latin typeface="微软雅黑"/>
                <a:cs typeface="微软雅黑"/>
              </a:rPr>
              <a:t>安</a:t>
            </a:r>
            <a:r>
              <a:rPr sz="2000" spc="-10" dirty="0">
                <a:latin typeface="微软雅黑"/>
                <a:cs typeface="微软雅黑"/>
              </a:rPr>
              <a:t>全</a:t>
            </a:r>
            <a:r>
              <a:rPr sz="2000" spc="10" dirty="0">
                <a:latin typeface="微软雅黑"/>
                <a:cs typeface="微软雅黑"/>
              </a:rPr>
              <a:t>管</a:t>
            </a:r>
            <a:r>
              <a:rPr sz="2000" spc="-10" dirty="0">
                <a:latin typeface="微软雅黑"/>
                <a:cs typeface="微软雅黑"/>
              </a:rPr>
              <a:t>理职责</a:t>
            </a:r>
            <a:r>
              <a:rPr sz="2000" spc="10" dirty="0">
                <a:latin typeface="微软雅黑"/>
                <a:cs typeface="微软雅黑"/>
              </a:rPr>
              <a:t>不</a:t>
            </a:r>
            <a:r>
              <a:rPr sz="2000" spc="-10" dirty="0">
                <a:latin typeface="微软雅黑"/>
                <a:cs typeface="微软雅黑"/>
              </a:rPr>
              <a:t>落实； 多次变更工程设计，增加工程量而</a:t>
            </a:r>
            <a:r>
              <a:rPr sz="2000" spc="10" dirty="0">
                <a:latin typeface="微软雅黑"/>
                <a:cs typeface="微软雅黑"/>
              </a:rPr>
              <a:t>不</a:t>
            </a:r>
            <a:r>
              <a:rPr sz="2000" spc="-10" dirty="0">
                <a:latin typeface="微软雅黑"/>
                <a:cs typeface="微软雅黑"/>
              </a:rPr>
              <a:t>相应</a:t>
            </a:r>
            <a:r>
              <a:rPr sz="2000" spc="10" dirty="0">
                <a:latin typeface="微软雅黑"/>
                <a:cs typeface="微软雅黑"/>
              </a:rPr>
              <a:t>变</a:t>
            </a:r>
            <a:r>
              <a:rPr sz="2000" spc="-10" dirty="0">
                <a:latin typeface="微软雅黑"/>
                <a:cs typeface="微软雅黑"/>
              </a:rPr>
              <a:t>更工</a:t>
            </a:r>
            <a:r>
              <a:rPr sz="2000" spc="10" dirty="0">
                <a:latin typeface="微软雅黑"/>
                <a:cs typeface="微软雅黑"/>
              </a:rPr>
              <a:t>期</a:t>
            </a:r>
            <a:r>
              <a:rPr sz="2000" spc="-10" dirty="0">
                <a:latin typeface="微软雅黑"/>
                <a:cs typeface="微软雅黑"/>
              </a:rPr>
              <a:t>，导</a:t>
            </a:r>
            <a:r>
              <a:rPr sz="2000" spc="10" dirty="0">
                <a:latin typeface="微软雅黑"/>
                <a:cs typeface="微软雅黑"/>
              </a:rPr>
              <a:t>致</a:t>
            </a:r>
            <a:r>
              <a:rPr sz="2000" spc="-10" dirty="0">
                <a:latin typeface="微软雅黑"/>
                <a:cs typeface="微软雅黑"/>
              </a:rPr>
              <a:t>施工</a:t>
            </a:r>
            <a:r>
              <a:rPr sz="2000" spc="10" dirty="0">
                <a:latin typeface="微软雅黑"/>
                <a:cs typeface="微软雅黑"/>
              </a:rPr>
              <a:t>单</a:t>
            </a:r>
            <a:r>
              <a:rPr sz="2000" spc="-10" dirty="0">
                <a:latin typeface="微软雅黑"/>
                <a:cs typeface="微软雅黑"/>
              </a:rPr>
              <a:t>位为 </a:t>
            </a:r>
            <a:r>
              <a:rPr sz="2000" spc="-15" dirty="0">
                <a:latin typeface="微软雅黑"/>
                <a:cs typeface="微软雅黑"/>
              </a:rPr>
              <a:t>抢工期盲目组织施工。</a:t>
            </a:r>
            <a:endParaRPr sz="2000">
              <a:latin typeface="微软雅黑"/>
              <a:cs typeface="微软雅黑"/>
            </a:endParaRPr>
          </a:p>
          <a:p>
            <a:pPr marL="2402840" indent="-255904">
              <a:lnSpc>
                <a:spcPct val="100000"/>
              </a:lnSpc>
              <a:spcBef>
                <a:spcPts val="1680"/>
              </a:spcBef>
              <a:buFont typeface="Arial"/>
              <a:buChar char="•"/>
              <a:tabLst>
                <a:tab pos="2402840" algn="l"/>
                <a:tab pos="2403475" algn="l"/>
              </a:tabLst>
            </a:pPr>
            <a:r>
              <a:rPr sz="2000" spc="-10" dirty="0">
                <a:latin typeface="微软雅黑"/>
                <a:cs typeface="微软雅黑"/>
              </a:rPr>
              <a:t>安徽省</a:t>
            </a:r>
            <a:r>
              <a:rPr sz="2000" dirty="0">
                <a:latin typeface="微软雅黑"/>
                <a:cs typeface="微软雅黑"/>
              </a:rPr>
              <a:t>**</a:t>
            </a:r>
            <a:r>
              <a:rPr sz="2000" spc="-10" dirty="0">
                <a:latin typeface="微软雅黑"/>
                <a:cs typeface="微软雅黑"/>
              </a:rPr>
              <a:t>集团建筑安装有限公司现场</a:t>
            </a:r>
            <a:r>
              <a:rPr sz="2000" spc="10" dirty="0">
                <a:latin typeface="微软雅黑"/>
                <a:cs typeface="微软雅黑"/>
              </a:rPr>
              <a:t>管</a:t>
            </a:r>
            <a:r>
              <a:rPr sz="2000" spc="-10" dirty="0">
                <a:latin typeface="微软雅黑"/>
                <a:cs typeface="微软雅黑"/>
              </a:rPr>
              <a:t>理混</a:t>
            </a:r>
            <a:r>
              <a:rPr sz="2000" spc="10" dirty="0">
                <a:latin typeface="微软雅黑"/>
                <a:cs typeface="微软雅黑"/>
              </a:rPr>
              <a:t>乱</a:t>
            </a:r>
            <a:r>
              <a:rPr sz="2000" spc="-10" dirty="0">
                <a:latin typeface="微软雅黑"/>
                <a:cs typeface="微软雅黑"/>
              </a:rPr>
              <a:t>，项</a:t>
            </a:r>
            <a:r>
              <a:rPr sz="2000" spc="10" dirty="0">
                <a:latin typeface="微软雅黑"/>
                <a:cs typeface="微软雅黑"/>
              </a:rPr>
              <a:t>目</a:t>
            </a:r>
            <a:r>
              <a:rPr sz="2000" spc="-10" dirty="0">
                <a:latin typeface="微软雅黑"/>
                <a:cs typeface="微软雅黑"/>
              </a:rPr>
              <a:t>管理</a:t>
            </a:r>
            <a:r>
              <a:rPr sz="2000" spc="10" dirty="0">
                <a:latin typeface="微软雅黑"/>
                <a:cs typeface="微软雅黑"/>
              </a:rPr>
              <a:t>失</a:t>
            </a:r>
            <a:r>
              <a:rPr sz="2000" spc="-10" dirty="0">
                <a:latin typeface="微软雅黑"/>
                <a:cs typeface="微软雅黑"/>
              </a:rPr>
              <a:t>控。</a:t>
            </a:r>
            <a:endParaRPr sz="2000">
              <a:latin typeface="微软雅黑"/>
              <a:cs typeface="微软雅黑"/>
            </a:endParaRPr>
          </a:p>
          <a:p>
            <a:pPr marL="2402840" indent="-255904">
              <a:lnSpc>
                <a:spcPct val="100000"/>
              </a:lnSpc>
              <a:spcBef>
                <a:spcPts val="1685"/>
              </a:spcBef>
              <a:buFont typeface="Arial"/>
              <a:buChar char="•"/>
              <a:tabLst>
                <a:tab pos="2402840" algn="l"/>
                <a:tab pos="2403475" algn="l"/>
              </a:tabLst>
            </a:pPr>
            <a:r>
              <a:rPr sz="2000" spc="-10" dirty="0">
                <a:latin typeface="微软雅黑"/>
                <a:cs typeface="微软雅黑"/>
              </a:rPr>
              <a:t>江苏</a:t>
            </a:r>
            <a:r>
              <a:rPr sz="2000" dirty="0">
                <a:latin typeface="微软雅黑"/>
                <a:cs typeface="微软雅黑"/>
              </a:rPr>
              <a:t>**</a:t>
            </a:r>
            <a:r>
              <a:rPr sz="2000" spc="-10" dirty="0">
                <a:latin typeface="微软雅黑"/>
                <a:cs typeface="微软雅黑"/>
              </a:rPr>
              <a:t>项目管理有限公司未认真履行</a:t>
            </a:r>
            <a:r>
              <a:rPr sz="2000" spc="10" dirty="0">
                <a:latin typeface="微软雅黑"/>
                <a:cs typeface="微软雅黑"/>
              </a:rPr>
              <a:t>项</a:t>
            </a:r>
            <a:r>
              <a:rPr sz="2000" spc="-10" dirty="0">
                <a:latin typeface="微软雅黑"/>
                <a:cs typeface="微软雅黑"/>
              </a:rPr>
              <a:t>目监</a:t>
            </a:r>
            <a:r>
              <a:rPr sz="2000" spc="10" dirty="0">
                <a:latin typeface="微软雅黑"/>
                <a:cs typeface="微软雅黑"/>
              </a:rPr>
              <a:t>理</a:t>
            </a:r>
            <a:r>
              <a:rPr sz="2000" spc="-10" dirty="0">
                <a:latin typeface="微软雅黑"/>
                <a:cs typeface="微软雅黑"/>
              </a:rPr>
              <a:t>职责</a:t>
            </a:r>
            <a:r>
              <a:rPr sz="2000" spc="10" dirty="0">
                <a:latin typeface="微软雅黑"/>
                <a:cs typeface="微软雅黑"/>
              </a:rPr>
              <a:t>，</a:t>
            </a:r>
            <a:r>
              <a:rPr sz="2000" spc="-10" dirty="0">
                <a:latin typeface="微软雅黑"/>
                <a:cs typeface="微软雅黑"/>
              </a:rPr>
              <a:t>工程</a:t>
            </a:r>
            <a:r>
              <a:rPr sz="2000" spc="10" dirty="0">
                <a:latin typeface="微软雅黑"/>
                <a:cs typeface="微软雅黑"/>
              </a:rPr>
              <a:t>监</a:t>
            </a:r>
            <a:r>
              <a:rPr sz="2000" spc="-10" dirty="0">
                <a:latin typeface="微软雅黑"/>
                <a:cs typeface="微软雅黑"/>
              </a:rPr>
              <a:t>理工</a:t>
            </a:r>
            <a:r>
              <a:rPr sz="2000" spc="10" dirty="0">
                <a:latin typeface="微软雅黑"/>
                <a:cs typeface="微软雅黑"/>
              </a:rPr>
              <a:t>作</a:t>
            </a:r>
            <a:r>
              <a:rPr sz="2000" spc="-10" dirty="0">
                <a:latin typeface="微软雅黑"/>
                <a:cs typeface="微软雅黑"/>
              </a:rPr>
              <a:t>失</a:t>
            </a:r>
            <a:endParaRPr sz="2000">
              <a:latin typeface="微软雅黑"/>
              <a:cs typeface="微软雅黑"/>
            </a:endParaRPr>
          </a:p>
          <a:p>
            <a:pPr marL="2402840">
              <a:lnSpc>
                <a:spcPct val="100000"/>
              </a:lnSpc>
              <a:spcBef>
                <a:spcPts val="1200"/>
              </a:spcBef>
            </a:pPr>
            <a:r>
              <a:rPr sz="2000" spc="-15" dirty="0">
                <a:latin typeface="微软雅黑"/>
                <a:cs typeface="微软雅黑"/>
              </a:rPr>
              <a:t>控。</a:t>
            </a:r>
            <a:endParaRPr sz="2000">
              <a:latin typeface="微软雅黑"/>
              <a:cs typeface="微软雅黑"/>
            </a:endParaRPr>
          </a:p>
          <a:p>
            <a:pPr marL="2402840" indent="-255904">
              <a:lnSpc>
                <a:spcPct val="100000"/>
              </a:lnSpc>
              <a:spcBef>
                <a:spcPts val="1680"/>
              </a:spcBef>
              <a:buFont typeface="Arial"/>
              <a:buChar char="•"/>
              <a:tabLst>
                <a:tab pos="2402840" algn="l"/>
                <a:tab pos="2403475" algn="l"/>
              </a:tabLst>
            </a:pPr>
            <a:r>
              <a:rPr sz="2000" dirty="0">
                <a:latin typeface="微软雅黑"/>
                <a:cs typeface="微软雅黑"/>
              </a:rPr>
              <a:t>……</a:t>
            </a:r>
            <a:endParaRPr sz="2000">
              <a:latin typeface="微软雅黑"/>
              <a:cs typeface="微软雅黑"/>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496569"/>
            <a:ext cx="1452245"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EC7C30"/>
                </a:solidFill>
                <a:latin typeface="微软雅黑"/>
                <a:cs typeface="微软雅黑"/>
              </a:rPr>
              <a:t>事故处理</a:t>
            </a:r>
            <a:endParaRPr sz="2800">
              <a:latin typeface="微软雅黑"/>
              <a:cs typeface="微软雅黑"/>
            </a:endParaRPr>
          </a:p>
        </p:txBody>
      </p:sp>
      <p:sp>
        <p:nvSpPr>
          <p:cNvPr id="3" name="object 3"/>
          <p:cNvSpPr txBox="1"/>
          <p:nvPr/>
        </p:nvSpPr>
        <p:spPr>
          <a:xfrm>
            <a:off x="2617723" y="1788901"/>
            <a:ext cx="9438640" cy="1671320"/>
          </a:xfrm>
          <a:prstGeom prst="rect">
            <a:avLst/>
          </a:prstGeom>
        </p:spPr>
        <p:txBody>
          <a:bodyPr vert="horz" wrap="square" lIns="0" tIns="12065" rIns="0" bIns="0" rtlCol="0">
            <a:spAutoFit/>
          </a:bodyPr>
          <a:lstStyle/>
          <a:p>
            <a:pPr marL="12700" marR="5080">
              <a:lnSpc>
                <a:spcPct val="150000"/>
              </a:lnSpc>
              <a:spcBef>
                <a:spcPts val="95"/>
              </a:spcBef>
            </a:pPr>
            <a:r>
              <a:rPr sz="2400" b="1" dirty="0">
                <a:latin typeface="Calibri"/>
                <a:cs typeface="Calibri"/>
              </a:rPr>
              <a:t>**</a:t>
            </a:r>
            <a:r>
              <a:rPr sz="2400" b="1" dirty="0">
                <a:latin typeface="等线"/>
                <a:cs typeface="等线"/>
              </a:rPr>
              <a:t>财富广</a:t>
            </a:r>
            <a:r>
              <a:rPr sz="2400" b="1" spc="520" dirty="0">
                <a:latin typeface="等线"/>
                <a:cs typeface="等线"/>
              </a:rPr>
              <a:t>场</a:t>
            </a:r>
            <a:r>
              <a:rPr sz="2400" b="1" dirty="0">
                <a:latin typeface="等线"/>
                <a:cs typeface="等线"/>
              </a:rPr>
              <a:t>“</a:t>
            </a:r>
            <a:r>
              <a:rPr sz="2400" b="1" spc="5" dirty="0">
                <a:latin typeface="Calibri"/>
                <a:cs typeface="Calibri"/>
              </a:rPr>
              <a:t>3.21</a:t>
            </a:r>
            <a:r>
              <a:rPr sz="2400" b="1" dirty="0">
                <a:latin typeface="等线"/>
                <a:cs typeface="等线"/>
              </a:rPr>
              <a:t>”较大建筑坍塌事故相关责任人已被处理，项目经理、 </a:t>
            </a:r>
            <a:r>
              <a:rPr sz="2400" b="1" spc="-5" dirty="0">
                <a:latin typeface="等线"/>
                <a:cs typeface="等线"/>
              </a:rPr>
              <a:t>项目技术负责人</a:t>
            </a:r>
            <a:r>
              <a:rPr sz="2400" b="1" dirty="0">
                <a:latin typeface="等线"/>
                <a:cs typeface="等线"/>
              </a:rPr>
              <a:t>、</a:t>
            </a:r>
            <a:r>
              <a:rPr sz="2400" b="1" spc="-140" dirty="0">
                <a:latin typeface="等线"/>
                <a:cs typeface="等线"/>
              </a:rPr>
              <a:t> </a:t>
            </a:r>
            <a:r>
              <a:rPr sz="2400" b="1" spc="-5" dirty="0">
                <a:latin typeface="等线"/>
                <a:cs typeface="等线"/>
              </a:rPr>
              <a:t>总监理工程师、质监站质检员分别移送司法机关追 究刑事责任。</a:t>
            </a:r>
            <a:endParaRPr sz="2400">
              <a:latin typeface="等线"/>
              <a:cs typeface="等线"/>
            </a:endParaRPr>
          </a:p>
        </p:txBody>
      </p:sp>
      <p:sp>
        <p:nvSpPr>
          <p:cNvPr id="4" name="object 4"/>
          <p:cNvSpPr txBox="1"/>
          <p:nvPr/>
        </p:nvSpPr>
        <p:spPr>
          <a:xfrm>
            <a:off x="11907773" y="6434734"/>
            <a:ext cx="208279" cy="208279"/>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D28E28"/>
                </a:solidFill>
                <a:latin typeface="Franklin Gothic Medium"/>
                <a:cs typeface="Franklin Gothic Medium"/>
              </a:rPr>
              <a:t>58</a:t>
            </a:r>
            <a:endParaRPr sz="1200">
              <a:latin typeface="Franklin Gothic Medium"/>
              <a:cs typeface="Franklin Gothic Medium"/>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2121" y="1577848"/>
            <a:ext cx="3723004" cy="3867785"/>
          </a:xfrm>
          <a:prstGeom prst="rect">
            <a:avLst/>
          </a:prstGeom>
        </p:spPr>
        <p:txBody>
          <a:bodyPr vert="horz" wrap="square" lIns="0" tIns="12700" rIns="0" bIns="0" rtlCol="0">
            <a:spAutoFit/>
          </a:bodyPr>
          <a:lstStyle/>
          <a:p>
            <a:pPr marL="356870" marR="269240" indent="-344170">
              <a:lnSpc>
                <a:spcPct val="150000"/>
              </a:lnSpc>
              <a:spcBef>
                <a:spcPts val="100"/>
              </a:spcBef>
              <a:buFont typeface="Arial"/>
              <a:buChar char="•"/>
              <a:tabLst>
                <a:tab pos="356870" algn="l"/>
                <a:tab pos="357505" algn="l"/>
              </a:tabLst>
            </a:pPr>
            <a:r>
              <a:rPr sz="2400" spc="5" dirty="0">
                <a:latin typeface="微软雅黑"/>
                <a:cs typeface="微软雅黑"/>
              </a:rPr>
              <a:t>201</a:t>
            </a:r>
            <a:r>
              <a:rPr sz="2400" spc="10" dirty="0">
                <a:latin typeface="微软雅黑"/>
                <a:cs typeface="微软雅黑"/>
              </a:rPr>
              <a:t>0</a:t>
            </a:r>
            <a:r>
              <a:rPr sz="2400" dirty="0">
                <a:latin typeface="微软雅黑"/>
                <a:cs typeface="微软雅黑"/>
              </a:rPr>
              <a:t>年</a:t>
            </a:r>
            <a:r>
              <a:rPr sz="2400" spc="5" dirty="0">
                <a:latin typeface="微软雅黑"/>
                <a:cs typeface="微软雅黑"/>
              </a:rPr>
              <a:t>3</a:t>
            </a:r>
            <a:r>
              <a:rPr sz="2400" dirty="0">
                <a:latin typeface="微软雅黑"/>
                <a:cs typeface="微软雅黑"/>
              </a:rPr>
              <a:t>月</a:t>
            </a:r>
            <a:r>
              <a:rPr sz="2400" spc="5" dirty="0">
                <a:latin typeface="微软雅黑"/>
                <a:cs typeface="微软雅黑"/>
              </a:rPr>
              <a:t>1</a:t>
            </a:r>
            <a:r>
              <a:rPr sz="2400" spc="10" dirty="0">
                <a:latin typeface="微软雅黑"/>
                <a:cs typeface="微软雅黑"/>
              </a:rPr>
              <a:t>4</a:t>
            </a:r>
            <a:r>
              <a:rPr sz="2400" dirty="0">
                <a:latin typeface="微软雅黑"/>
                <a:cs typeface="微软雅黑"/>
              </a:rPr>
              <a:t>，贵阳国 际会议展览中心工程 B2-C2展览厅之间的连 </a:t>
            </a:r>
            <a:r>
              <a:rPr sz="2400" spc="-5" dirty="0">
                <a:latin typeface="微软雅黑"/>
                <a:cs typeface="微软雅黑"/>
              </a:rPr>
              <a:t>廊工柱和梁板时，模板</a:t>
            </a:r>
            <a:endParaRPr sz="2400">
              <a:latin typeface="微软雅黑"/>
              <a:cs typeface="微软雅黑"/>
            </a:endParaRPr>
          </a:p>
          <a:p>
            <a:pPr marL="356870">
              <a:lnSpc>
                <a:spcPct val="100000"/>
              </a:lnSpc>
              <a:spcBef>
                <a:spcPts val="1445"/>
              </a:spcBef>
            </a:pPr>
            <a:r>
              <a:rPr sz="2400" spc="-5" dirty="0">
                <a:latin typeface="微软雅黑"/>
                <a:cs typeface="微软雅黑"/>
              </a:rPr>
              <a:t>支撑体系发生局部垮塌。</a:t>
            </a:r>
            <a:endParaRPr sz="2400">
              <a:latin typeface="微软雅黑"/>
              <a:cs typeface="微软雅黑"/>
            </a:endParaRPr>
          </a:p>
          <a:p>
            <a:pPr marL="356870">
              <a:lnSpc>
                <a:spcPct val="100000"/>
              </a:lnSpc>
              <a:spcBef>
                <a:spcPts val="1440"/>
              </a:spcBef>
            </a:pPr>
            <a:r>
              <a:rPr sz="2400" dirty="0">
                <a:latin typeface="微软雅黑"/>
                <a:cs typeface="微软雅黑"/>
              </a:rPr>
              <a:t>事故共导致</a:t>
            </a:r>
            <a:r>
              <a:rPr sz="2400" spc="10" dirty="0">
                <a:latin typeface="微软雅黑"/>
                <a:cs typeface="微软雅黑"/>
              </a:rPr>
              <a:t>7</a:t>
            </a:r>
            <a:r>
              <a:rPr sz="2400" dirty="0">
                <a:latin typeface="微软雅黑"/>
                <a:cs typeface="微软雅黑"/>
              </a:rPr>
              <a:t>人死亡，</a:t>
            </a:r>
            <a:endParaRPr sz="2400">
              <a:latin typeface="微软雅黑"/>
              <a:cs typeface="微软雅黑"/>
            </a:endParaRPr>
          </a:p>
          <a:p>
            <a:pPr marL="356870">
              <a:lnSpc>
                <a:spcPct val="100000"/>
              </a:lnSpc>
              <a:spcBef>
                <a:spcPts val="1445"/>
              </a:spcBef>
            </a:pPr>
            <a:r>
              <a:rPr sz="2400" spc="5" dirty="0">
                <a:latin typeface="微软雅黑"/>
                <a:cs typeface="微软雅黑"/>
              </a:rPr>
              <a:t>19</a:t>
            </a:r>
            <a:r>
              <a:rPr sz="2400" dirty="0">
                <a:latin typeface="微软雅黑"/>
                <a:cs typeface="微软雅黑"/>
              </a:rPr>
              <a:t>人受伤。</a:t>
            </a:r>
            <a:endParaRPr sz="2400">
              <a:latin typeface="微软雅黑"/>
              <a:cs typeface="微软雅黑"/>
            </a:endParaRPr>
          </a:p>
        </p:txBody>
      </p:sp>
      <p:sp>
        <p:nvSpPr>
          <p:cNvPr id="3" name="object 3"/>
          <p:cNvSpPr txBox="1">
            <a:spLocks noGrp="1"/>
          </p:cNvSpPr>
          <p:nvPr>
            <p:ph type="title"/>
          </p:nvPr>
        </p:nvSpPr>
        <p:spPr>
          <a:xfrm>
            <a:off x="917244" y="294589"/>
            <a:ext cx="1244600"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6600"/>
                </a:solidFill>
                <a:latin typeface="微软雅黑"/>
                <a:cs typeface="微软雅黑"/>
              </a:rPr>
              <a:t>典型案例</a:t>
            </a:r>
            <a:endParaRPr sz="2400">
              <a:latin typeface="微软雅黑"/>
              <a:cs typeface="微软雅黑"/>
            </a:endParaRPr>
          </a:p>
        </p:txBody>
      </p:sp>
      <p:sp>
        <p:nvSpPr>
          <p:cNvPr id="4" name="object 4"/>
          <p:cNvSpPr/>
          <p:nvPr/>
        </p:nvSpPr>
        <p:spPr>
          <a:xfrm>
            <a:off x="5020055" y="1234440"/>
            <a:ext cx="6516623" cy="461162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9220" y="441401"/>
            <a:ext cx="7305675" cy="454025"/>
          </a:xfrm>
          <a:prstGeom prst="rect">
            <a:avLst/>
          </a:prstGeom>
        </p:spPr>
        <p:txBody>
          <a:bodyPr vert="horz" wrap="square" lIns="0" tIns="13970" rIns="0" bIns="0" rtlCol="0">
            <a:spAutoFit/>
          </a:bodyPr>
          <a:lstStyle/>
          <a:p>
            <a:pPr marL="12700">
              <a:lnSpc>
                <a:spcPct val="100000"/>
              </a:lnSpc>
              <a:spcBef>
                <a:spcPts val="110"/>
              </a:spcBef>
            </a:pPr>
            <a:r>
              <a:rPr sz="2800" b="1" spc="10" dirty="0">
                <a:latin typeface="微软雅黑"/>
                <a:cs typeface="微软雅黑"/>
              </a:rPr>
              <a:t>建筑施</a:t>
            </a:r>
            <a:r>
              <a:rPr sz="2800" b="1" spc="-25" dirty="0">
                <a:latin typeface="微软雅黑"/>
                <a:cs typeface="微软雅黑"/>
              </a:rPr>
              <a:t>工</a:t>
            </a:r>
            <a:r>
              <a:rPr sz="2800" b="1" spc="10" dirty="0">
                <a:latin typeface="微软雅黑"/>
                <a:cs typeface="微软雅黑"/>
              </a:rPr>
              <a:t>较大</a:t>
            </a:r>
            <a:r>
              <a:rPr sz="2800" b="1" spc="-25" dirty="0">
                <a:latin typeface="微软雅黑"/>
                <a:cs typeface="微软雅黑"/>
              </a:rPr>
              <a:t>以</a:t>
            </a:r>
            <a:r>
              <a:rPr sz="2800" b="1" spc="-20" dirty="0">
                <a:latin typeface="微软雅黑"/>
                <a:cs typeface="微软雅黑"/>
              </a:rPr>
              <a:t>上</a:t>
            </a:r>
            <a:r>
              <a:rPr sz="2800" b="1" spc="10" dirty="0">
                <a:latin typeface="微软雅黑"/>
                <a:cs typeface="微软雅黑"/>
              </a:rPr>
              <a:t>事故分</a:t>
            </a:r>
            <a:r>
              <a:rPr sz="2800" b="1" spc="-25" dirty="0">
                <a:latin typeface="微软雅黑"/>
                <a:cs typeface="微软雅黑"/>
              </a:rPr>
              <a:t>类</a:t>
            </a:r>
            <a:r>
              <a:rPr sz="2800" b="1" spc="10" dirty="0">
                <a:latin typeface="微软雅黑"/>
                <a:cs typeface="微软雅黑"/>
              </a:rPr>
              <a:t>统计</a:t>
            </a:r>
            <a:r>
              <a:rPr sz="2800" b="1" spc="-10" dirty="0">
                <a:latin typeface="微软雅黑"/>
                <a:cs typeface="微软雅黑"/>
              </a:rPr>
              <a:t>（2017</a:t>
            </a:r>
            <a:r>
              <a:rPr sz="2800" b="1" spc="5" dirty="0">
                <a:latin typeface="微软雅黑"/>
                <a:cs typeface="微软雅黑"/>
              </a:rPr>
              <a:t>年上）</a:t>
            </a:r>
            <a:endParaRPr sz="2800">
              <a:latin typeface="微软雅黑"/>
              <a:cs typeface="微软雅黑"/>
            </a:endParaRPr>
          </a:p>
        </p:txBody>
      </p:sp>
      <p:sp>
        <p:nvSpPr>
          <p:cNvPr id="3" name="object 3"/>
          <p:cNvSpPr/>
          <p:nvPr/>
        </p:nvSpPr>
        <p:spPr>
          <a:xfrm>
            <a:off x="1286255" y="1688592"/>
            <a:ext cx="3337560" cy="3481070"/>
          </a:xfrm>
          <a:custGeom>
            <a:avLst/>
            <a:gdLst/>
            <a:ahLst/>
            <a:cxnLst/>
            <a:rect l="l" t="t" r="r" b="b"/>
            <a:pathLst>
              <a:path w="3337560" h="3481070">
                <a:moveTo>
                  <a:pt x="0" y="3480815"/>
                </a:moveTo>
                <a:lnTo>
                  <a:pt x="3337560" y="3480815"/>
                </a:lnTo>
                <a:lnTo>
                  <a:pt x="3337560" y="0"/>
                </a:lnTo>
                <a:lnTo>
                  <a:pt x="0" y="0"/>
                </a:lnTo>
                <a:lnTo>
                  <a:pt x="0" y="3480815"/>
                </a:lnTo>
                <a:close/>
              </a:path>
            </a:pathLst>
          </a:custGeom>
          <a:solidFill>
            <a:srgbClr val="F1F1F1"/>
          </a:solidFill>
        </p:spPr>
        <p:txBody>
          <a:bodyPr wrap="square" lIns="0" tIns="0" rIns="0" bIns="0" rtlCol="0"/>
          <a:lstStyle/>
          <a:p>
            <a:endParaRPr/>
          </a:p>
        </p:txBody>
      </p:sp>
      <p:sp>
        <p:nvSpPr>
          <p:cNvPr id="4" name="object 4"/>
          <p:cNvSpPr/>
          <p:nvPr/>
        </p:nvSpPr>
        <p:spPr>
          <a:xfrm>
            <a:off x="1286255" y="1688592"/>
            <a:ext cx="3337560" cy="3481070"/>
          </a:xfrm>
          <a:custGeom>
            <a:avLst/>
            <a:gdLst/>
            <a:ahLst/>
            <a:cxnLst/>
            <a:rect l="l" t="t" r="r" b="b"/>
            <a:pathLst>
              <a:path w="3337560" h="3481070">
                <a:moveTo>
                  <a:pt x="0" y="3480815"/>
                </a:moveTo>
                <a:lnTo>
                  <a:pt x="3337560" y="3480815"/>
                </a:lnTo>
                <a:lnTo>
                  <a:pt x="3337560" y="0"/>
                </a:lnTo>
                <a:lnTo>
                  <a:pt x="0" y="0"/>
                </a:lnTo>
                <a:lnTo>
                  <a:pt x="0" y="3480815"/>
                </a:lnTo>
                <a:close/>
              </a:path>
            </a:pathLst>
          </a:custGeom>
          <a:ln w="12192">
            <a:solidFill>
              <a:srgbClr val="404040"/>
            </a:solidFill>
          </a:ln>
        </p:spPr>
        <p:txBody>
          <a:bodyPr wrap="square" lIns="0" tIns="0" rIns="0" bIns="0" rtlCol="0"/>
          <a:lstStyle/>
          <a:p>
            <a:endParaRPr/>
          </a:p>
        </p:txBody>
      </p:sp>
      <p:sp>
        <p:nvSpPr>
          <p:cNvPr id="5" name="object 5"/>
          <p:cNvSpPr txBox="1"/>
          <p:nvPr/>
        </p:nvSpPr>
        <p:spPr>
          <a:xfrm>
            <a:off x="1366266" y="1655321"/>
            <a:ext cx="3379470" cy="3440429"/>
          </a:xfrm>
          <a:prstGeom prst="rect">
            <a:avLst/>
          </a:prstGeom>
        </p:spPr>
        <p:txBody>
          <a:bodyPr vert="horz" wrap="square" lIns="0" tIns="178435" rIns="0" bIns="0" rtlCol="0">
            <a:spAutoFit/>
          </a:bodyPr>
          <a:lstStyle/>
          <a:p>
            <a:pPr marL="12700">
              <a:lnSpc>
                <a:spcPct val="100000"/>
              </a:lnSpc>
              <a:spcBef>
                <a:spcPts val="1405"/>
              </a:spcBef>
            </a:pPr>
            <a:r>
              <a:rPr sz="2100" spc="10" dirty="0">
                <a:latin typeface="微软雅黑"/>
                <a:cs typeface="微软雅黑"/>
              </a:rPr>
              <a:t>2017</a:t>
            </a:r>
            <a:r>
              <a:rPr sz="2100" spc="35" dirty="0">
                <a:latin typeface="微软雅黑"/>
                <a:cs typeface="微软雅黑"/>
              </a:rPr>
              <a:t>年上半年，全国共发</a:t>
            </a:r>
            <a:endParaRPr sz="2100">
              <a:latin typeface="微软雅黑"/>
              <a:cs typeface="微软雅黑"/>
            </a:endParaRPr>
          </a:p>
          <a:p>
            <a:pPr marL="12700">
              <a:lnSpc>
                <a:spcPct val="100000"/>
              </a:lnSpc>
              <a:spcBef>
                <a:spcPts val="1320"/>
              </a:spcBef>
            </a:pPr>
            <a:r>
              <a:rPr sz="2100" spc="35" dirty="0">
                <a:latin typeface="微软雅黑"/>
                <a:cs typeface="微软雅黑"/>
              </a:rPr>
              <a:t>生房屋市政工程生产安全</a:t>
            </a:r>
            <a:endParaRPr sz="2100">
              <a:latin typeface="微软雅黑"/>
              <a:cs typeface="微软雅黑"/>
            </a:endParaRPr>
          </a:p>
          <a:p>
            <a:pPr marL="12700" marR="5080">
              <a:lnSpc>
                <a:spcPct val="152500"/>
              </a:lnSpc>
            </a:pPr>
            <a:r>
              <a:rPr sz="2100" spc="35" dirty="0">
                <a:latin typeface="微软雅黑"/>
                <a:cs typeface="微软雅黑"/>
              </a:rPr>
              <a:t>较大事</a:t>
            </a:r>
            <a:r>
              <a:rPr sz="2100" spc="25" dirty="0">
                <a:latin typeface="微软雅黑"/>
                <a:cs typeface="微软雅黑"/>
              </a:rPr>
              <a:t>故</a:t>
            </a:r>
            <a:r>
              <a:rPr sz="2100" spc="15" dirty="0">
                <a:latin typeface="微软雅黑"/>
                <a:cs typeface="微软雅黑"/>
              </a:rPr>
              <a:t>16</a:t>
            </a:r>
            <a:r>
              <a:rPr sz="2100" spc="35" dirty="0">
                <a:latin typeface="微软雅黑"/>
                <a:cs typeface="微软雅黑"/>
              </a:rPr>
              <a:t>起、死</a:t>
            </a:r>
            <a:r>
              <a:rPr sz="2100" spc="25" dirty="0">
                <a:latin typeface="微软雅黑"/>
                <a:cs typeface="微软雅黑"/>
              </a:rPr>
              <a:t>亡</a:t>
            </a:r>
            <a:r>
              <a:rPr sz="2100" spc="15" dirty="0">
                <a:latin typeface="微软雅黑"/>
                <a:cs typeface="微软雅黑"/>
              </a:rPr>
              <a:t>58</a:t>
            </a:r>
            <a:r>
              <a:rPr sz="2100" spc="45" dirty="0">
                <a:latin typeface="微软雅黑"/>
                <a:cs typeface="微软雅黑"/>
              </a:rPr>
              <a:t>人， </a:t>
            </a:r>
            <a:r>
              <a:rPr sz="2100" spc="35" dirty="0">
                <a:latin typeface="微软雅黑"/>
                <a:cs typeface="微软雅黑"/>
              </a:rPr>
              <a:t>比去年同期事故起数增</a:t>
            </a:r>
            <a:r>
              <a:rPr sz="2100" spc="15" dirty="0">
                <a:latin typeface="微软雅黑"/>
                <a:cs typeface="微软雅黑"/>
              </a:rPr>
              <a:t>加</a:t>
            </a:r>
            <a:r>
              <a:rPr sz="2100" spc="20" dirty="0">
                <a:latin typeface="微软雅黑"/>
                <a:cs typeface="微软雅黑"/>
              </a:rPr>
              <a:t>9  </a:t>
            </a:r>
            <a:r>
              <a:rPr sz="2100" spc="35" dirty="0">
                <a:latin typeface="微软雅黑"/>
                <a:cs typeface="微软雅黑"/>
              </a:rPr>
              <a:t>起、死亡人数增</a:t>
            </a:r>
            <a:r>
              <a:rPr sz="2100" spc="20" dirty="0">
                <a:latin typeface="微软雅黑"/>
                <a:cs typeface="微软雅黑"/>
              </a:rPr>
              <a:t>加</a:t>
            </a:r>
            <a:r>
              <a:rPr sz="2100" spc="15" dirty="0">
                <a:latin typeface="微软雅黑"/>
                <a:cs typeface="微软雅黑"/>
              </a:rPr>
              <a:t>34</a:t>
            </a:r>
            <a:r>
              <a:rPr sz="2100" spc="35" dirty="0">
                <a:latin typeface="微软雅黑"/>
                <a:cs typeface="微软雅黑"/>
              </a:rPr>
              <a:t>人，  同比分别上</a:t>
            </a:r>
            <a:r>
              <a:rPr sz="2100" spc="20" dirty="0">
                <a:latin typeface="微软雅黑"/>
                <a:cs typeface="微软雅黑"/>
              </a:rPr>
              <a:t>升</a:t>
            </a:r>
            <a:r>
              <a:rPr sz="2100" spc="10" dirty="0">
                <a:solidFill>
                  <a:srgbClr val="FF0000"/>
                </a:solidFill>
                <a:latin typeface="微软雅黑"/>
                <a:cs typeface="微软雅黑"/>
              </a:rPr>
              <a:t>128.57%</a:t>
            </a:r>
            <a:r>
              <a:rPr sz="2100" spc="35" dirty="0">
                <a:solidFill>
                  <a:srgbClr val="FF0000"/>
                </a:solidFill>
                <a:latin typeface="微软雅黑"/>
                <a:cs typeface="微软雅黑"/>
              </a:rPr>
              <a:t>和 </a:t>
            </a:r>
            <a:r>
              <a:rPr sz="2100" spc="10" dirty="0">
                <a:solidFill>
                  <a:srgbClr val="FF0000"/>
                </a:solidFill>
                <a:latin typeface="微软雅黑"/>
                <a:cs typeface="微软雅黑"/>
              </a:rPr>
              <a:t>141.67%</a:t>
            </a:r>
            <a:r>
              <a:rPr sz="2100" spc="10" dirty="0">
                <a:latin typeface="微软雅黑"/>
                <a:cs typeface="微软雅黑"/>
              </a:rPr>
              <a:t>；</a:t>
            </a:r>
            <a:endParaRPr sz="2100">
              <a:latin typeface="微软雅黑"/>
              <a:cs typeface="微软雅黑"/>
            </a:endParaRPr>
          </a:p>
        </p:txBody>
      </p:sp>
      <p:sp>
        <p:nvSpPr>
          <p:cNvPr id="6" name="object 6"/>
          <p:cNvSpPr/>
          <p:nvPr/>
        </p:nvSpPr>
        <p:spPr>
          <a:xfrm>
            <a:off x="5715000" y="1450847"/>
            <a:ext cx="5111039" cy="3956304"/>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710428" y="1446275"/>
            <a:ext cx="5200015" cy="3965575"/>
          </a:xfrm>
          <a:custGeom>
            <a:avLst/>
            <a:gdLst/>
            <a:ahLst/>
            <a:cxnLst/>
            <a:rect l="l" t="t" r="r" b="b"/>
            <a:pathLst>
              <a:path w="5200015" h="3965575">
                <a:moveTo>
                  <a:pt x="0" y="3965448"/>
                </a:moveTo>
                <a:lnTo>
                  <a:pt x="5199887" y="3965448"/>
                </a:lnTo>
                <a:lnTo>
                  <a:pt x="5199887" y="0"/>
                </a:lnTo>
                <a:lnTo>
                  <a:pt x="0" y="0"/>
                </a:lnTo>
                <a:lnTo>
                  <a:pt x="0" y="3965448"/>
                </a:lnTo>
                <a:close/>
              </a:path>
            </a:pathLst>
          </a:custGeom>
          <a:ln w="9144">
            <a:solidFill>
              <a:srgbClr val="000000"/>
            </a:solidFill>
          </a:ln>
        </p:spPr>
        <p:txBody>
          <a:bodyPr wrap="square" lIns="0" tIns="0" rIns="0" bIns="0" rtlCol="0"/>
          <a:lstStyle/>
          <a:p>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51447" y="240791"/>
            <a:ext cx="4562856" cy="623011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64336" y="240791"/>
            <a:ext cx="4123944" cy="623011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52016" y="97535"/>
            <a:ext cx="8887968" cy="629107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94103" y="73152"/>
            <a:ext cx="9003792" cy="637336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97535"/>
            <a:ext cx="8497824" cy="637032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92936" y="0"/>
            <a:ext cx="8674608" cy="650443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71016" y="0"/>
            <a:ext cx="9073896" cy="680618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3631" y="1228344"/>
            <a:ext cx="5867400" cy="440131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220967" y="1228344"/>
            <a:ext cx="5864351" cy="440131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09216" y="240791"/>
            <a:ext cx="7973568" cy="600151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2414016"/>
            <a:ext cx="12192000" cy="1405255"/>
          </a:xfrm>
          <a:custGeom>
            <a:avLst/>
            <a:gdLst/>
            <a:ahLst/>
            <a:cxnLst/>
            <a:rect l="l" t="t" r="r" b="b"/>
            <a:pathLst>
              <a:path w="12192000" h="1405254">
                <a:moveTo>
                  <a:pt x="0" y="1405128"/>
                </a:moveTo>
                <a:lnTo>
                  <a:pt x="12192000" y="1405128"/>
                </a:lnTo>
                <a:lnTo>
                  <a:pt x="12192000" y="0"/>
                </a:lnTo>
                <a:lnTo>
                  <a:pt x="0" y="0"/>
                </a:lnTo>
                <a:lnTo>
                  <a:pt x="0" y="1405128"/>
                </a:lnTo>
                <a:close/>
              </a:path>
            </a:pathLst>
          </a:custGeom>
          <a:solidFill>
            <a:srgbClr val="0D0D0D">
              <a:alpha val="63920"/>
            </a:srgbClr>
          </a:solidFill>
        </p:spPr>
        <p:txBody>
          <a:bodyPr wrap="square" lIns="0" tIns="0" rIns="0" bIns="0" rtlCol="0"/>
          <a:lstStyle/>
          <a:p>
            <a:endParaRPr/>
          </a:p>
        </p:txBody>
      </p:sp>
      <p:sp>
        <p:nvSpPr>
          <p:cNvPr id="4" name="object 4"/>
          <p:cNvSpPr txBox="1"/>
          <p:nvPr/>
        </p:nvSpPr>
        <p:spPr>
          <a:xfrm>
            <a:off x="892860" y="2462225"/>
            <a:ext cx="7613650" cy="1329690"/>
          </a:xfrm>
          <a:prstGeom prst="rect">
            <a:avLst/>
          </a:prstGeom>
        </p:spPr>
        <p:txBody>
          <a:bodyPr vert="horz" wrap="square" lIns="0" tIns="15875" rIns="0" bIns="0" rtlCol="0">
            <a:spAutoFit/>
          </a:bodyPr>
          <a:lstStyle/>
          <a:p>
            <a:pPr marL="12700">
              <a:lnSpc>
                <a:spcPct val="100000"/>
              </a:lnSpc>
              <a:spcBef>
                <a:spcPts val="125"/>
              </a:spcBef>
            </a:pPr>
            <a:r>
              <a:rPr sz="4250" spc="15" dirty="0">
                <a:solidFill>
                  <a:srgbClr val="FFFFFF"/>
                </a:solidFill>
                <a:latin typeface="黑体"/>
                <a:cs typeface="黑体"/>
              </a:rPr>
              <a:t>第五章</a:t>
            </a:r>
            <a:endParaRPr sz="4250">
              <a:latin typeface="黑体"/>
              <a:cs typeface="黑体"/>
            </a:endParaRPr>
          </a:p>
          <a:p>
            <a:pPr marL="1097915">
              <a:lnSpc>
                <a:spcPct val="100000"/>
              </a:lnSpc>
              <a:spcBef>
                <a:spcPts val="35"/>
              </a:spcBef>
            </a:pPr>
            <a:r>
              <a:rPr sz="4250" spc="20" dirty="0">
                <a:solidFill>
                  <a:srgbClr val="FFFFFF"/>
                </a:solidFill>
                <a:latin typeface="黑体"/>
                <a:cs typeface="黑体"/>
              </a:rPr>
              <a:t>模板支模</a:t>
            </a:r>
            <a:r>
              <a:rPr sz="4250" spc="-15" dirty="0">
                <a:solidFill>
                  <a:srgbClr val="FFFFFF"/>
                </a:solidFill>
                <a:latin typeface="黑体"/>
                <a:cs typeface="黑体"/>
              </a:rPr>
              <a:t>系</a:t>
            </a:r>
            <a:r>
              <a:rPr sz="4250" spc="20" dirty="0">
                <a:solidFill>
                  <a:srgbClr val="FFFFFF"/>
                </a:solidFill>
                <a:latin typeface="黑体"/>
                <a:cs typeface="黑体"/>
              </a:rPr>
              <a:t>统</a:t>
            </a:r>
            <a:r>
              <a:rPr sz="4250" spc="-10" dirty="0">
                <a:solidFill>
                  <a:srgbClr val="FFFFFF"/>
                </a:solidFill>
                <a:latin typeface="黑体"/>
                <a:cs typeface="黑体"/>
              </a:rPr>
              <a:t>失</a:t>
            </a:r>
            <a:r>
              <a:rPr sz="4250" spc="20" dirty="0">
                <a:solidFill>
                  <a:srgbClr val="FFFFFF"/>
                </a:solidFill>
                <a:latin typeface="黑体"/>
                <a:cs typeface="黑体"/>
              </a:rPr>
              <a:t>效因</a:t>
            </a:r>
            <a:r>
              <a:rPr sz="4250" spc="-10" dirty="0">
                <a:solidFill>
                  <a:srgbClr val="FFFFFF"/>
                </a:solidFill>
                <a:latin typeface="黑体"/>
                <a:cs typeface="黑体"/>
              </a:rPr>
              <a:t>素</a:t>
            </a:r>
            <a:r>
              <a:rPr sz="4250" spc="20" dirty="0">
                <a:solidFill>
                  <a:srgbClr val="FFFFFF"/>
                </a:solidFill>
                <a:latin typeface="黑体"/>
                <a:cs typeface="黑体"/>
              </a:rPr>
              <a:t>分析</a:t>
            </a:r>
            <a:endParaRPr sz="4250">
              <a:latin typeface="黑体"/>
              <a:cs typeface="黑体"/>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37203" y="156971"/>
            <a:ext cx="4825365" cy="579120"/>
          </a:xfrm>
          <a:prstGeom prst="rect">
            <a:avLst/>
          </a:prstGeom>
          <a:ln w="9144">
            <a:solidFill>
              <a:srgbClr val="000000"/>
            </a:solidFill>
          </a:ln>
        </p:spPr>
        <p:txBody>
          <a:bodyPr vert="horz" wrap="square" lIns="0" tIns="0" rIns="0" bIns="0" rtlCol="0">
            <a:spAutoFit/>
          </a:bodyPr>
          <a:lstStyle/>
          <a:p>
            <a:pPr marL="244475">
              <a:lnSpc>
                <a:spcPts val="3645"/>
              </a:lnSpc>
            </a:pPr>
            <a:r>
              <a:rPr sz="3200" b="1" spc="-5" dirty="0">
                <a:latin typeface="黑体"/>
                <a:cs typeface="黑体"/>
              </a:rPr>
              <a:t>支模架体系失</a:t>
            </a:r>
            <a:r>
              <a:rPr sz="3200" b="1" spc="-20" dirty="0">
                <a:latin typeface="黑体"/>
                <a:cs typeface="黑体"/>
              </a:rPr>
              <a:t>效</a:t>
            </a:r>
            <a:r>
              <a:rPr sz="3200" b="1" spc="-5" dirty="0">
                <a:latin typeface="黑体"/>
                <a:cs typeface="黑体"/>
              </a:rPr>
              <a:t>因素分</a:t>
            </a:r>
            <a:r>
              <a:rPr sz="3200" b="1" spc="-20" dirty="0">
                <a:latin typeface="黑体"/>
                <a:cs typeface="黑体"/>
              </a:rPr>
              <a:t>析</a:t>
            </a:r>
            <a:endParaRPr sz="3200">
              <a:latin typeface="黑体"/>
              <a:cs typeface="黑体"/>
            </a:endParaRPr>
          </a:p>
        </p:txBody>
      </p:sp>
      <p:sp>
        <p:nvSpPr>
          <p:cNvPr id="3" name="object 3"/>
          <p:cNvSpPr txBox="1"/>
          <p:nvPr/>
        </p:nvSpPr>
        <p:spPr>
          <a:xfrm>
            <a:off x="4530852" y="1208532"/>
            <a:ext cx="3035935" cy="649605"/>
          </a:xfrm>
          <a:prstGeom prst="rect">
            <a:avLst/>
          </a:prstGeom>
          <a:solidFill>
            <a:srgbClr val="4471C4"/>
          </a:solidFill>
          <a:ln w="9144">
            <a:solidFill>
              <a:srgbClr val="000000"/>
            </a:solidFill>
          </a:ln>
        </p:spPr>
        <p:txBody>
          <a:bodyPr vert="horz" wrap="square" lIns="0" tIns="166370" rIns="0" bIns="0" rtlCol="0">
            <a:spAutoFit/>
          </a:bodyPr>
          <a:lstStyle/>
          <a:p>
            <a:pPr marL="493395">
              <a:lnSpc>
                <a:spcPct val="100000"/>
              </a:lnSpc>
              <a:spcBef>
                <a:spcPts val="1310"/>
              </a:spcBef>
            </a:pPr>
            <a:r>
              <a:rPr sz="2000" b="1" spc="5" dirty="0">
                <a:latin typeface="黑体"/>
                <a:cs typeface="黑体"/>
              </a:rPr>
              <a:t>模板支架体系失效</a:t>
            </a:r>
            <a:endParaRPr sz="2000">
              <a:latin typeface="黑体"/>
              <a:cs typeface="黑体"/>
            </a:endParaRPr>
          </a:p>
        </p:txBody>
      </p:sp>
      <p:sp>
        <p:nvSpPr>
          <p:cNvPr id="4" name="object 4"/>
          <p:cNvSpPr txBox="1"/>
          <p:nvPr/>
        </p:nvSpPr>
        <p:spPr>
          <a:xfrm>
            <a:off x="2973323" y="2577083"/>
            <a:ext cx="1948180" cy="646430"/>
          </a:xfrm>
          <a:prstGeom prst="rect">
            <a:avLst/>
          </a:prstGeom>
          <a:solidFill>
            <a:srgbClr val="CCFFCC"/>
          </a:solidFill>
          <a:ln w="9144">
            <a:solidFill>
              <a:srgbClr val="000000"/>
            </a:solidFill>
          </a:ln>
        </p:spPr>
        <p:txBody>
          <a:bodyPr vert="horz" wrap="square" lIns="0" tIns="167005" rIns="0" bIns="0" rtlCol="0">
            <a:spAutoFit/>
          </a:bodyPr>
          <a:lstStyle/>
          <a:p>
            <a:pPr marL="460375">
              <a:lnSpc>
                <a:spcPct val="100000"/>
              </a:lnSpc>
              <a:spcBef>
                <a:spcPts val="1315"/>
              </a:spcBef>
            </a:pPr>
            <a:r>
              <a:rPr sz="2000" b="1" spc="5" dirty="0">
                <a:latin typeface="宋体"/>
                <a:cs typeface="宋体"/>
              </a:rPr>
              <a:t>设计方面</a:t>
            </a:r>
            <a:endParaRPr sz="2000">
              <a:latin typeface="宋体"/>
              <a:cs typeface="宋体"/>
            </a:endParaRPr>
          </a:p>
        </p:txBody>
      </p:sp>
      <p:sp>
        <p:nvSpPr>
          <p:cNvPr id="5" name="object 5"/>
          <p:cNvSpPr txBox="1"/>
          <p:nvPr/>
        </p:nvSpPr>
        <p:spPr>
          <a:xfrm>
            <a:off x="7331964" y="2577083"/>
            <a:ext cx="1945005" cy="646430"/>
          </a:xfrm>
          <a:prstGeom prst="rect">
            <a:avLst/>
          </a:prstGeom>
          <a:solidFill>
            <a:srgbClr val="CCFFCC"/>
          </a:solidFill>
          <a:ln w="9144">
            <a:solidFill>
              <a:srgbClr val="000000"/>
            </a:solidFill>
          </a:ln>
        </p:spPr>
        <p:txBody>
          <a:bodyPr vert="horz" wrap="square" lIns="0" tIns="167005" rIns="0" bIns="0" rtlCol="0">
            <a:spAutoFit/>
          </a:bodyPr>
          <a:lstStyle/>
          <a:p>
            <a:pPr marL="460375">
              <a:lnSpc>
                <a:spcPct val="100000"/>
              </a:lnSpc>
              <a:spcBef>
                <a:spcPts val="1315"/>
              </a:spcBef>
            </a:pPr>
            <a:r>
              <a:rPr sz="2000" b="1" dirty="0">
                <a:latin typeface="宋体"/>
                <a:cs typeface="宋体"/>
                <a:hlinkClick r:id="" action="ppaction://noaction"/>
              </a:rPr>
              <a:t>施工方面</a:t>
            </a:r>
            <a:endParaRPr sz="2000">
              <a:latin typeface="宋体"/>
              <a:cs typeface="宋体"/>
            </a:endParaRPr>
          </a:p>
        </p:txBody>
      </p:sp>
      <p:sp>
        <p:nvSpPr>
          <p:cNvPr id="6" name="object 6"/>
          <p:cNvSpPr txBox="1"/>
          <p:nvPr/>
        </p:nvSpPr>
        <p:spPr>
          <a:xfrm>
            <a:off x="1571244" y="3585971"/>
            <a:ext cx="1948180" cy="649605"/>
          </a:xfrm>
          <a:prstGeom prst="rect">
            <a:avLst/>
          </a:prstGeom>
          <a:solidFill>
            <a:srgbClr val="FFFF99"/>
          </a:solidFill>
          <a:ln w="9144">
            <a:solidFill>
              <a:srgbClr val="000000"/>
            </a:solidFill>
          </a:ln>
        </p:spPr>
        <p:txBody>
          <a:bodyPr vert="horz" wrap="square" lIns="0" tIns="168275" rIns="0" bIns="0" rtlCol="0">
            <a:spAutoFit/>
          </a:bodyPr>
          <a:lstStyle/>
          <a:p>
            <a:pPr marL="60960">
              <a:lnSpc>
                <a:spcPct val="100000"/>
              </a:lnSpc>
              <a:spcBef>
                <a:spcPts val="1325"/>
              </a:spcBef>
            </a:pPr>
            <a:r>
              <a:rPr sz="2000" b="1" dirty="0">
                <a:latin typeface="宋体"/>
                <a:cs typeface="宋体"/>
              </a:rPr>
              <a:t>计算理论不完善</a:t>
            </a:r>
            <a:endParaRPr sz="2000">
              <a:latin typeface="宋体"/>
              <a:cs typeface="宋体"/>
            </a:endParaRPr>
          </a:p>
        </p:txBody>
      </p:sp>
      <p:sp>
        <p:nvSpPr>
          <p:cNvPr id="7" name="object 7"/>
          <p:cNvSpPr txBox="1"/>
          <p:nvPr/>
        </p:nvSpPr>
        <p:spPr>
          <a:xfrm>
            <a:off x="4140708" y="3585971"/>
            <a:ext cx="1811020" cy="649605"/>
          </a:xfrm>
          <a:prstGeom prst="rect">
            <a:avLst/>
          </a:prstGeom>
          <a:solidFill>
            <a:srgbClr val="FFFF99"/>
          </a:solidFill>
          <a:ln w="9144">
            <a:solidFill>
              <a:srgbClr val="000000"/>
            </a:solidFill>
          </a:ln>
        </p:spPr>
        <p:txBody>
          <a:bodyPr vert="horz" wrap="square" lIns="0" tIns="168275" rIns="0" bIns="0" rtlCol="0">
            <a:spAutoFit/>
          </a:bodyPr>
          <a:lstStyle/>
          <a:p>
            <a:pPr marL="90805">
              <a:lnSpc>
                <a:spcPct val="100000"/>
              </a:lnSpc>
              <a:spcBef>
                <a:spcPts val="1325"/>
              </a:spcBef>
            </a:pPr>
            <a:r>
              <a:rPr sz="2000" b="1" dirty="0">
                <a:latin typeface="宋体"/>
                <a:cs typeface="宋体"/>
              </a:rPr>
              <a:t>设计方案不当</a:t>
            </a:r>
            <a:endParaRPr sz="2000">
              <a:latin typeface="宋体"/>
              <a:cs typeface="宋体"/>
            </a:endParaRPr>
          </a:p>
        </p:txBody>
      </p:sp>
      <p:sp>
        <p:nvSpPr>
          <p:cNvPr id="8" name="object 8"/>
          <p:cNvSpPr txBox="1"/>
          <p:nvPr/>
        </p:nvSpPr>
        <p:spPr>
          <a:xfrm>
            <a:off x="6475476" y="3585971"/>
            <a:ext cx="1557655" cy="649605"/>
          </a:xfrm>
          <a:prstGeom prst="rect">
            <a:avLst/>
          </a:prstGeom>
          <a:solidFill>
            <a:srgbClr val="FFFF99"/>
          </a:solidFill>
          <a:ln w="9144">
            <a:solidFill>
              <a:srgbClr val="000000"/>
            </a:solidFill>
          </a:ln>
        </p:spPr>
        <p:txBody>
          <a:bodyPr vert="horz" wrap="square" lIns="0" tIns="168275" rIns="0" bIns="0" rtlCol="0">
            <a:spAutoFit/>
          </a:bodyPr>
          <a:lstStyle/>
          <a:p>
            <a:pPr marL="441959">
              <a:lnSpc>
                <a:spcPct val="100000"/>
              </a:lnSpc>
              <a:spcBef>
                <a:spcPts val="1325"/>
              </a:spcBef>
            </a:pPr>
            <a:r>
              <a:rPr sz="2000" b="1" spc="5" dirty="0">
                <a:latin typeface="宋体"/>
                <a:cs typeface="宋体"/>
              </a:rPr>
              <a:t>搭设方面</a:t>
            </a:r>
            <a:endParaRPr sz="2000">
              <a:latin typeface="宋体"/>
              <a:cs typeface="宋体"/>
            </a:endParaRPr>
          </a:p>
        </p:txBody>
      </p:sp>
      <p:sp>
        <p:nvSpPr>
          <p:cNvPr id="9" name="object 9"/>
          <p:cNvSpPr txBox="1"/>
          <p:nvPr/>
        </p:nvSpPr>
        <p:spPr>
          <a:xfrm>
            <a:off x="8656319" y="3585971"/>
            <a:ext cx="1400810" cy="649605"/>
          </a:xfrm>
          <a:prstGeom prst="rect">
            <a:avLst/>
          </a:prstGeom>
          <a:solidFill>
            <a:srgbClr val="FFFF99"/>
          </a:solidFill>
          <a:ln w="9144">
            <a:solidFill>
              <a:srgbClr val="000000"/>
            </a:solidFill>
          </a:ln>
        </p:spPr>
        <p:txBody>
          <a:bodyPr vert="horz" wrap="square" lIns="0" tIns="168275" rIns="0" bIns="0" rtlCol="0">
            <a:spAutoFit/>
          </a:bodyPr>
          <a:lstStyle/>
          <a:p>
            <a:pPr marL="92075">
              <a:lnSpc>
                <a:spcPct val="100000"/>
              </a:lnSpc>
              <a:spcBef>
                <a:spcPts val="1325"/>
              </a:spcBef>
            </a:pPr>
            <a:r>
              <a:rPr sz="2000" b="1" dirty="0">
                <a:latin typeface="宋体"/>
                <a:cs typeface="宋体"/>
              </a:rPr>
              <a:t>材料方面</a:t>
            </a:r>
            <a:endParaRPr sz="2000">
              <a:latin typeface="宋体"/>
              <a:cs typeface="宋体"/>
            </a:endParaRPr>
          </a:p>
        </p:txBody>
      </p:sp>
      <p:sp>
        <p:nvSpPr>
          <p:cNvPr id="10" name="object 10"/>
          <p:cNvSpPr txBox="1"/>
          <p:nvPr/>
        </p:nvSpPr>
        <p:spPr>
          <a:xfrm>
            <a:off x="1571244" y="4591811"/>
            <a:ext cx="1948180" cy="649605"/>
          </a:xfrm>
          <a:prstGeom prst="rect">
            <a:avLst/>
          </a:prstGeom>
          <a:solidFill>
            <a:srgbClr val="FFFF99"/>
          </a:solidFill>
          <a:ln w="9144">
            <a:solidFill>
              <a:srgbClr val="000000"/>
            </a:solidFill>
          </a:ln>
        </p:spPr>
        <p:txBody>
          <a:bodyPr vert="horz" wrap="square" lIns="0" tIns="168910" rIns="0" bIns="0" rtlCol="0">
            <a:spAutoFit/>
          </a:bodyPr>
          <a:lstStyle/>
          <a:p>
            <a:pPr marL="831850">
              <a:lnSpc>
                <a:spcPct val="100000"/>
              </a:lnSpc>
              <a:spcBef>
                <a:spcPts val="1330"/>
              </a:spcBef>
            </a:pPr>
            <a:r>
              <a:rPr sz="2000" b="1" spc="5" dirty="0">
                <a:latin typeface="宋体"/>
                <a:cs typeface="宋体"/>
              </a:rPr>
              <a:t>计算错误</a:t>
            </a:r>
            <a:endParaRPr sz="2000">
              <a:latin typeface="宋体"/>
              <a:cs typeface="宋体"/>
            </a:endParaRPr>
          </a:p>
        </p:txBody>
      </p:sp>
      <p:sp>
        <p:nvSpPr>
          <p:cNvPr id="11" name="object 11"/>
          <p:cNvSpPr txBox="1"/>
          <p:nvPr/>
        </p:nvSpPr>
        <p:spPr>
          <a:xfrm>
            <a:off x="4140708" y="4591811"/>
            <a:ext cx="1811020" cy="649605"/>
          </a:xfrm>
          <a:prstGeom prst="rect">
            <a:avLst/>
          </a:prstGeom>
          <a:solidFill>
            <a:srgbClr val="FFFF99"/>
          </a:solidFill>
          <a:ln w="9144">
            <a:solidFill>
              <a:srgbClr val="000000"/>
            </a:solidFill>
          </a:ln>
        </p:spPr>
        <p:txBody>
          <a:bodyPr vert="horz" wrap="square" lIns="0" tIns="168910" rIns="0" bIns="0" rtlCol="0">
            <a:spAutoFit/>
          </a:bodyPr>
          <a:lstStyle/>
          <a:p>
            <a:pPr marL="90805">
              <a:lnSpc>
                <a:spcPct val="100000"/>
              </a:lnSpc>
              <a:spcBef>
                <a:spcPts val="1330"/>
              </a:spcBef>
            </a:pPr>
            <a:r>
              <a:rPr sz="2000" b="1" spc="5" dirty="0">
                <a:latin typeface="宋体"/>
                <a:cs typeface="宋体"/>
              </a:rPr>
              <a:t>荷载取错</a:t>
            </a:r>
            <a:endParaRPr sz="2000">
              <a:latin typeface="宋体"/>
              <a:cs typeface="宋体"/>
            </a:endParaRPr>
          </a:p>
        </p:txBody>
      </p:sp>
      <p:sp>
        <p:nvSpPr>
          <p:cNvPr id="12" name="object 12"/>
          <p:cNvSpPr txBox="1"/>
          <p:nvPr/>
        </p:nvSpPr>
        <p:spPr>
          <a:xfrm>
            <a:off x="6475476" y="4591811"/>
            <a:ext cx="1557655" cy="649605"/>
          </a:xfrm>
          <a:prstGeom prst="rect">
            <a:avLst/>
          </a:prstGeom>
          <a:solidFill>
            <a:srgbClr val="FFFF99"/>
          </a:solidFill>
          <a:ln w="9144">
            <a:solidFill>
              <a:srgbClr val="000000"/>
            </a:solidFill>
          </a:ln>
        </p:spPr>
        <p:txBody>
          <a:bodyPr vert="horz" wrap="square" lIns="0" tIns="168910" rIns="0" bIns="0" rtlCol="0">
            <a:spAutoFit/>
          </a:bodyPr>
          <a:lstStyle/>
          <a:p>
            <a:pPr marL="441959">
              <a:lnSpc>
                <a:spcPct val="100000"/>
              </a:lnSpc>
              <a:spcBef>
                <a:spcPts val="1330"/>
              </a:spcBef>
            </a:pPr>
            <a:r>
              <a:rPr sz="2000" b="1" spc="5" dirty="0">
                <a:latin typeface="宋体"/>
                <a:cs typeface="宋体"/>
              </a:rPr>
              <a:t>施工管理</a:t>
            </a:r>
            <a:endParaRPr sz="2000">
              <a:latin typeface="宋体"/>
              <a:cs typeface="宋体"/>
            </a:endParaRPr>
          </a:p>
        </p:txBody>
      </p:sp>
      <p:sp>
        <p:nvSpPr>
          <p:cNvPr id="13" name="object 13"/>
          <p:cNvSpPr txBox="1"/>
          <p:nvPr/>
        </p:nvSpPr>
        <p:spPr>
          <a:xfrm>
            <a:off x="8656319" y="4591811"/>
            <a:ext cx="1400810" cy="649605"/>
          </a:xfrm>
          <a:prstGeom prst="rect">
            <a:avLst/>
          </a:prstGeom>
          <a:solidFill>
            <a:srgbClr val="FFFF99"/>
          </a:solidFill>
          <a:ln w="9144">
            <a:solidFill>
              <a:srgbClr val="000000"/>
            </a:solidFill>
          </a:ln>
        </p:spPr>
        <p:txBody>
          <a:bodyPr vert="horz" wrap="square" lIns="0" tIns="168910" rIns="0" bIns="0" rtlCol="0">
            <a:spAutoFit/>
          </a:bodyPr>
          <a:lstStyle/>
          <a:p>
            <a:pPr marL="90170">
              <a:lnSpc>
                <a:spcPct val="100000"/>
              </a:lnSpc>
              <a:spcBef>
                <a:spcPts val="1330"/>
              </a:spcBef>
            </a:pPr>
            <a:r>
              <a:rPr sz="2000" b="1" spc="5" dirty="0">
                <a:latin typeface="宋体"/>
                <a:cs typeface="宋体"/>
              </a:rPr>
              <a:t>超载</a:t>
            </a:r>
            <a:endParaRPr sz="2000">
              <a:latin typeface="宋体"/>
              <a:cs typeface="宋体"/>
            </a:endParaRPr>
          </a:p>
        </p:txBody>
      </p:sp>
      <p:sp>
        <p:nvSpPr>
          <p:cNvPr id="14" name="object 14"/>
          <p:cNvSpPr/>
          <p:nvPr/>
        </p:nvSpPr>
        <p:spPr>
          <a:xfrm>
            <a:off x="3829811" y="3223260"/>
            <a:ext cx="0" cy="1658620"/>
          </a:xfrm>
          <a:custGeom>
            <a:avLst/>
            <a:gdLst/>
            <a:ahLst/>
            <a:cxnLst/>
            <a:rect l="l" t="t" r="r" b="b"/>
            <a:pathLst>
              <a:path h="1658620">
                <a:moveTo>
                  <a:pt x="0" y="0"/>
                </a:moveTo>
                <a:lnTo>
                  <a:pt x="0" y="1658112"/>
                </a:lnTo>
              </a:path>
            </a:pathLst>
          </a:custGeom>
          <a:ln w="9144">
            <a:solidFill>
              <a:srgbClr val="000000"/>
            </a:solidFill>
          </a:ln>
        </p:spPr>
        <p:txBody>
          <a:bodyPr wrap="square" lIns="0" tIns="0" rIns="0" bIns="0" rtlCol="0"/>
          <a:lstStyle/>
          <a:p>
            <a:endParaRPr/>
          </a:p>
        </p:txBody>
      </p:sp>
      <p:sp>
        <p:nvSpPr>
          <p:cNvPr id="15" name="object 15"/>
          <p:cNvSpPr/>
          <p:nvPr/>
        </p:nvSpPr>
        <p:spPr>
          <a:xfrm>
            <a:off x="3518915" y="3945635"/>
            <a:ext cx="622300" cy="0"/>
          </a:xfrm>
          <a:custGeom>
            <a:avLst/>
            <a:gdLst/>
            <a:ahLst/>
            <a:cxnLst/>
            <a:rect l="l" t="t" r="r" b="b"/>
            <a:pathLst>
              <a:path w="622300">
                <a:moveTo>
                  <a:pt x="0" y="0"/>
                </a:moveTo>
                <a:lnTo>
                  <a:pt x="621792" y="0"/>
                </a:lnTo>
              </a:path>
            </a:pathLst>
          </a:custGeom>
          <a:ln w="9144">
            <a:solidFill>
              <a:srgbClr val="000000"/>
            </a:solidFill>
          </a:ln>
        </p:spPr>
        <p:txBody>
          <a:bodyPr wrap="square" lIns="0" tIns="0" rIns="0" bIns="0" rtlCol="0"/>
          <a:lstStyle/>
          <a:p>
            <a:endParaRPr/>
          </a:p>
        </p:txBody>
      </p:sp>
      <p:sp>
        <p:nvSpPr>
          <p:cNvPr id="16" name="object 16"/>
          <p:cNvSpPr/>
          <p:nvPr/>
        </p:nvSpPr>
        <p:spPr>
          <a:xfrm>
            <a:off x="3518915" y="4881371"/>
            <a:ext cx="622300" cy="0"/>
          </a:xfrm>
          <a:custGeom>
            <a:avLst/>
            <a:gdLst/>
            <a:ahLst/>
            <a:cxnLst/>
            <a:rect l="l" t="t" r="r" b="b"/>
            <a:pathLst>
              <a:path w="622300">
                <a:moveTo>
                  <a:pt x="0" y="0"/>
                </a:moveTo>
                <a:lnTo>
                  <a:pt x="621792" y="0"/>
                </a:lnTo>
              </a:path>
            </a:pathLst>
          </a:custGeom>
          <a:ln w="9144">
            <a:solidFill>
              <a:srgbClr val="000000"/>
            </a:solidFill>
          </a:ln>
        </p:spPr>
        <p:txBody>
          <a:bodyPr wrap="square" lIns="0" tIns="0" rIns="0" bIns="0" rtlCol="0"/>
          <a:lstStyle/>
          <a:p>
            <a:endParaRPr/>
          </a:p>
        </p:txBody>
      </p:sp>
      <p:sp>
        <p:nvSpPr>
          <p:cNvPr id="17" name="object 17"/>
          <p:cNvSpPr/>
          <p:nvPr/>
        </p:nvSpPr>
        <p:spPr>
          <a:xfrm>
            <a:off x="8343900" y="3223260"/>
            <a:ext cx="3175" cy="1658620"/>
          </a:xfrm>
          <a:custGeom>
            <a:avLst/>
            <a:gdLst/>
            <a:ahLst/>
            <a:cxnLst/>
            <a:rect l="l" t="t" r="r" b="b"/>
            <a:pathLst>
              <a:path w="3175" h="1658620">
                <a:moveTo>
                  <a:pt x="0" y="0"/>
                </a:moveTo>
                <a:lnTo>
                  <a:pt x="3048" y="1658112"/>
                </a:lnTo>
              </a:path>
            </a:pathLst>
          </a:custGeom>
          <a:ln w="9144">
            <a:solidFill>
              <a:srgbClr val="000000"/>
            </a:solidFill>
          </a:ln>
        </p:spPr>
        <p:txBody>
          <a:bodyPr wrap="square" lIns="0" tIns="0" rIns="0" bIns="0" rtlCol="0"/>
          <a:lstStyle/>
          <a:p>
            <a:endParaRPr/>
          </a:p>
        </p:txBody>
      </p:sp>
      <p:sp>
        <p:nvSpPr>
          <p:cNvPr id="18" name="object 18"/>
          <p:cNvSpPr/>
          <p:nvPr/>
        </p:nvSpPr>
        <p:spPr>
          <a:xfrm>
            <a:off x="8033004" y="3945635"/>
            <a:ext cx="622300" cy="0"/>
          </a:xfrm>
          <a:custGeom>
            <a:avLst/>
            <a:gdLst/>
            <a:ahLst/>
            <a:cxnLst/>
            <a:rect l="l" t="t" r="r" b="b"/>
            <a:pathLst>
              <a:path w="622300">
                <a:moveTo>
                  <a:pt x="0" y="0"/>
                </a:moveTo>
                <a:lnTo>
                  <a:pt x="621792" y="0"/>
                </a:lnTo>
              </a:path>
            </a:pathLst>
          </a:custGeom>
          <a:ln w="9144">
            <a:solidFill>
              <a:srgbClr val="000000"/>
            </a:solidFill>
          </a:ln>
        </p:spPr>
        <p:txBody>
          <a:bodyPr wrap="square" lIns="0" tIns="0" rIns="0" bIns="0" rtlCol="0"/>
          <a:lstStyle/>
          <a:p>
            <a:endParaRPr/>
          </a:p>
        </p:txBody>
      </p:sp>
      <p:sp>
        <p:nvSpPr>
          <p:cNvPr id="19" name="object 19"/>
          <p:cNvSpPr/>
          <p:nvPr/>
        </p:nvSpPr>
        <p:spPr>
          <a:xfrm>
            <a:off x="8033004" y="4881371"/>
            <a:ext cx="622300" cy="0"/>
          </a:xfrm>
          <a:custGeom>
            <a:avLst/>
            <a:gdLst/>
            <a:ahLst/>
            <a:cxnLst/>
            <a:rect l="l" t="t" r="r" b="b"/>
            <a:pathLst>
              <a:path w="622300">
                <a:moveTo>
                  <a:pt x="0" y="0"/>
                </a:moveTo>
                <a:lnTo>
                  <a:pt x="621792" y="0"/>
                </a:lnTo>
              </a:path>
            </a:pathLst>
          </a:custGeom>
          <a:ln w="9144">
            <a:solidFill>
              <a:srgbClr val="000000"/>
            </a:solidFill>
          </a:ln>
        </p:spPr>
        <p:txBody>
          <a:bodyPr wrap="square" lIns="0" tIns="0" rIns="0" bIns="0" rtlCol="0"/>
          <a:lstStyle/>
          <a:p>
            <a:endParaRPr/>
          </a:p>
        </p:txBody>
      </p:sp>
      <p:sp>
        <p:nvSpPr>
          <p:cNvPr id="20" name="object 20"/>
          <p:cNvSpPr/>
          <p:nvPr/>
        </p:nvSpPr>
        <p:spPr>
          <a:xfrm>
            <a:off x="3829811" y="2290572"/>
            <a:ext cx="4514215" cy="0"/>
          </a:xfrm>
          <a:custGeom>
            <a:avLst/>
            <a:gdLst/>
            <a:ahLst/>
            <a:cxnLst/>
            <a:rect l="l" t="t" r="r" b="b"/>
            <a:pathLst>
              <a:path w="4514215">
                <a:moveTo>
                  <a:pt x="0" y="0"/>
                </a:moveTo>
                <a:lnTo>
                  <a:pt x="4514088" y="0"/>
                </a:lnTo>
              </a:path>
            </a:pathLst>
          </a:custGeom>
          <a:ln w="9144">
            <a:solidFill>
              <a:srgbClr val="000000"/>
            </a:solidFill>
          </a:ln>
        </p:spPr>
        <p:txBody>
          <a:bodyPr wrap="square" lIns="0" tIns="0" rIns="0" bIns="0" rtlCol="0"/>
          <a:lstStyle/>
          <a:p>
            <a:endParaRPr/>
          </a:p>
        </p:txBody>
      </p:sp>
      <p:sp>
        <p:nvSpPr>
          <p:cNvPr id="21" name="object 21"/>
          <p:cNvSpPr/>
          <p:nvPr/>
        </p:nvSpPr>
        <p:spPr>
          <a:xfrm>
            <a:off x="3829811" y="2290572"/>
            <a:ext cx="0" cy="287020"/>
          </a:xfrm>
          <a:custGeom>
            <a:avLst/>
            <a:gdLst/>
            <a:ahLst/>
            <a:cxnLst/>
            <a:rect l="l" t="t" r="r" b="b"/>
            <a:pathLst>
              <a:path h="287019">
                <a:moveTo>
                  <a:pt x="0" y="0"/>
                </a:moveTo>
                <a:lnTo>
                  <a:pt x="0" y="286512"/>
                </a:lnTo>
              </a:path>
            </a:pathLst>
          </a:custGeom>
          <a:ln w="9144">
            <a:solidFill>
              <a:srgbClr val="000000"/>
            </a:solidFill>
          </a:ln>
        </p:spPr>
        <p:txBody>
          <a:bodyPr wrap="square" lIns="0" tIns="0" rIns="0" bIns="0" rtlCol="0"/>
          <a:lstStyle/>
          <a:p>
            <a:endParaRPr/>
          </a:p>
        </p:txBody>
      </p:sp>
      <p:sp>
        <p:nvSpPr>
          <p:cNvPr id="22" name="object 22"/>
          <p:cNvSpPr/>
          <p:nvPr/>
        </p:nvSpPr>
        <p:spPr>
          <a:xfrm>
            <a:off x="8343900" y="2290572"/>
            <a:ext cx="3175" cy="287020"/>
          </a:xfrm>
          <a:custGeom>
            <a:avLst/>
            <a:gdLst/>
            <a:ahLst/>
            <a:cxnLst/>
            <a:rect l="l" t="t" r="r" b="b"/>
            <a:pathLst>
              <a:path w="3175" h="287019">
                <a:moveTo>
                  <a:pt x="0" y="0"/>
                </a:moveTo>
                <a:lnTo>
                  <a:pt x="3048" y="286512"/>
                </a:lnTo>
              </a:path>
            </a:pathLst>
          </a:custGeom>
          <a:ln w="9144">
            <a:solidFill>
              <a:srgbClr val="000000"/>
            </a:solidFill>
          </a:ln>
        </p:spPr>
        <p:txBody>
          <a:bodyPr wrap="square" lIns="0" tIns="0" rIns="0" bIns="0" rtlCol="0"/>
          <a:lstStyle/>
          <a:p>
            <a:endParaRPr/>
          </a:p>
        </p:txBody>
      </p:sp>
      <p:sp>
        <p:nvSpPr>
          <p:cNvPr id="23" name="object 23"/>
          <p:cNvSpPr/>
          <p:nvPr/>
        </p:nvSpPr>
        <p:spPr>
          <a:xfrm>
            <a:off x="6085332" y="1860804"/>
            <a:ext cx="3175" cy="429895"/>
          </a:xfrm>
          <a:custGeom>
            <a:avLst/>
            <a:gdLst/>
            <a:ahLst/>
            <a:cxnLst/>
            <a:rect l="l" t="t" r="r" b="b"/>
            <a:pathLst>
              <a:path w="3175" h="429894">
                <a:moveTo>
                  <a:pt x="0" y="0"/>
                </a:moveTo>
                <a:lnTo>
                  <a:pt x="3047" y="429768"/>
                </a:lnTo>
              </a:path>
            </a:pathLst>
          </a:custGeom>
          <a:ln w="9144">
            <a:solidFill>
              <a:srgbClr val="000000"/>
            </a:solidFill>
          </a:ln>
        </p:spPr>
        <p:txBody>
          <a:bodyPr wrap="square" lIns="0" tIns="0" rIns="0" bIns="0" rtlCol="0"/>
          <a:lstStyle/>
          <a:p>
            <a:endParaRPr/>
          </a:p>
        </p:txBody>
      </p:sp>
      <p:sp>
        <p:nvSpPr>
          <p:cNvPr id="24" name="object 24"/>
          <p:cNvSpPr txBox="1"/>
          <p:nvPr/>
        </p:nvSpPr>
        <p:spPr>
          <a:xfrm>
            <a:off x="1339596" y="5457444"/>
            <a:ext cx="4745990" cy="710565"/>
          </a:xfrm>
          <a:prstGeom prst="rect">
            <a:avLst/>
          </a:prstGeom>
          <a:solidFill>
            <a:srgbClr val="4471C4"/>
          </a:solidFill>
          <a:ln w="9144">
            <a:solidFill>
              <a:srgbClr val="000000"/>
            </a:solidFill>
          </a:ln>
        </p:spPr>
        <p:txBody>
          <a:bodyPr vert="horz" wrap="square" lIns="0" tIns="73025" rIns="0" bIns="0" rtlCol="0">
            <a:spAutoFit/>
          </a:bodyPr>
          <a:lstStyle/>
          <a:p>
            <a:pPr marL="91440" marR="299720">
              <a:lnSpc>
                <a:spcPts val="2310"/>
              </a:lnSpc>
              <a:spcBef>
                <a:spcPts val="575"/>
              </a:spcBef>
            </a:pPr>
            <a:r>
              <a:rPr sz="2000" b="1" dirty="0">
                <a:latin typeface="黑体"/>
                <a:cs typeface="黑体"/>
              </a:rPr>
              <a:t>主要责任人：总工程</a:t>
            </a:r>
            <a:r>
              <a:rPr sz="2000" b="1" spc="-20" dirty="0">
                <a:latin typeface="黑体"/>
                <a:cs typeface="黑体"/>
              </a:rPr>
              <a:t>师</a:t>
            </a:r>
            <a:r>
              <a:rPr sz="2000" b="1" dirty="0">
                <a:latin typeface="黑体"/>
                <a:cs typeface="黑体"/>
              </a:rPr>
              <a:t>、</a:t>
            </a:r>
            <a:r>
              <a:rPr sz="2000" b="1" spc="-20" dirty="0">
                <a:latin typeface="黑体"/>
                <a:cs typeface="黑体"/>
              </a:rPr>
              <a:t>项</a:t>
            </a:r>
            <a:r>
              <a:rPr sz="2000" b="1" spc="5" dirty="0">
                <a:latin typeface="黑体"/>
                <a:cs typeface="黑体"/>
              </a:rPr>
              <a:t>目部技术负 </a:t>
            </a:r>
            <a:r>
              <a:rPr sz="2000" b="1" dirty="0">
                <a:latin typeface="黑体"/>
                <a:cs typeface="黑体"/>
              </a:rPr>
              <a:t>责人、项目总监、监理</a:t>
            </a:r>
            <a:endParaRPr sz="2000">
              <a:latin typeface="黑体"/>
              <a:cs typeface="黑体"/>
            </a:endParaRPr>
          </a:p>
        </p:txBody>
      </p:sp>
      <p:sp>
        <p:nvSpPr>
          <p:cNvPr id="25" name="object 25"/>
          <p:cNvSpPr txBox="1"/>
          <p:nvPr/>
        </p:nvSpPr>
        <p:spPr>
          <a:xfrm>
            <a:off x="6475476" y="5457444"/>
            <a:ext cx="3581400" cy="710565"/>
          </a:xfrm>
          <a:prstGeom prst="rect">
            <a:avLst/>
          </a:prstGeom>
          <a:solidFill>
            <a:srgbClr val="4471C4"/>
          </a:solidFill>
          <a:ln w="9144">
            <a:solidFill>
              <a:srgbClr val="000000"/>
            </a:solidFill>
          </a:ln>
        </p:spPr>
        <p:txBody>
          <a:bodyPr vert="horz" wrap="square" lIns="0" tIns="73025" rIns="0" bIns="0" rtlCol="0">
            <a:spAutoFit/>
          </a:bodyPr>
          <a:lstStyle/>
          <a:p>
            <a:pPr marL="91440" marR="162560">
              <a:lnSpc>
                <a:spcPts val="2310"/>
              </a:lnSpc>
              <a:spcBef>
                <a:spcPts val="575"/>
              </a:spcBef>
            </a:pPr>
            <a:r>
              <a:rPr sz="2000" b="1" dirty="0">
                <a:latin typeface="黑体"/>
                <a:cs typeface="黑体"/>
              </a:rPr>
              <a:t>主要责任人：项目经</a:t>
            </a:r>
            <a:r>
              <a:rPr sz="2000" b="1" spc="-20" dirty="0">
                <a:latin typeface="黑体"/>
                <a:cs typeface="黑体"/>
              </a:rPr>
              <a:t>理</a:t>
            </a:r>
            <a:r>
              <a:rPr sz="2000" b="1" dirty="0">
                <a:latin typeface="黑体"/>
                <a:cs typeface="黑体"/>
              </a:rPr>
              <a:t>、</a:t>
            </a:r>
            <a:r>
              <a:rPr sz="2000" b="1" spc="-20" dirty="0">
                <a:latin typeface="黑体"/>
                <a:cs typeface="黑体"/>
              </a:rPr>
              <a:t>施 工</a:t>
            </a:r>
            <a:r>
              <a:rPr sz="2000" b="1" dirty="0">
                <a:latin typeface="黑体"/>
                <a:cs typeface="黑体"/>
              </a:rPr>
              <a:t>员、安全员、监理</a:t>
            </a:r>
            <a:endParaRPr sz="2000">
              <a:latin typeface="黑体"/>
              <a:cs typeface="黑体"/>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86144" y="1432560"/>
            <a:ext cx="4914997" cy="43507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81571" y="1427988"/>
            <a:ext cx="4971415" cy="4395470"/>
          </a:xfrm>
          <a:custGeom>
            <a:avLst/>
            <a:gdLst/>
            <a:ahLst/>
            <a:cxnLst/>
            <a:rect l="l" t="t" r="r" b="b"/>
            <a:pathLst>
              <a:path w="4971415" h="4395470">
                <a:moveTo>
                  <a:pt x="0" y="4395216"/>
                </a:moveTo>
                <a:lnTo>
                  <a:pt x="4971287" y="4395216"/>
                </a:lnTo>
                <a:lnTo>
                  <a:pt x="4971287" y="0"/>
                </a:lnTo>
                <a:lnTo>
                  <a:pt x="0" y="0"/>
                </a:lnTo>
                <a:lnTo>
                  <a:pt x="0" y="4395216"/>
                </a:lnTo>
                <a:close/>
              </a:path>
            </a:pathLst>
          </a:custGeom>
          <a:ln w="9144">
            <a:solidFill>
              <a:srgbClr val="000000"/>
            </a:solidFill>
          </a:ln>
        </p:spPr>
        <p:txBody>
          <a:bodyPr wrap="square" lIns="0" tIns="0" rIns="0" bIns="0" rtlCol="0"/>
          <a:lstStyle/>
          <a:p>
            <a:endParaRPr/>
          </a:p>
        </p:txBody>
      </p:sp>
      <p:sp>
        <p:nvSpPr>
          <p:cNvPr id="4" name="object 4"/>
          <p:cNvSpPr txBox="1"/>
          <p:nvPr/>
        </p:nvSpPr>
        <p:spPr>
          <a:xfrm>
            <a:off x="1194816" y="1688592"/>
            <a:ext cx="3386454" cy="3481070"/>
          </a:xfrm>
          <a:prstGeom prst="rect">
            <a:avLst/>
          </a:prstGeom>
          <a:solidFill>
            <a:srgbClr val="F1F1F1"/>
          </a:solidFill>
          <a:ln w="12192">
            <a:solidFill>
              <a:srgbClr val="7E7E7E"/>
            </a:solidFill>
          </a:ln>
        </p:spPr>
        <p:txBody>
          <a:bodyPr vert="horz" wrap="square" lIns="0" tIns="145415" rIns="0" bIns="0" rtlCol="0">
            <a:spAutoFit/>
          </a:bodyPr>
          <a:lstStyle/>
          <a:p>
            <a:pPr marL="91440">
              <a:lnSpc>
                <a:spcPct val="100000"/>
              </a:lnSpc>
              <a:spcBef>
                <a:spcPts val="1145"/>
              </a:spcBef>
            </a:pPr>
            <a:r>
              <a:rPr sz="2100" spc="15" dirty="0">
                <a:latin typeface="微软雅黑"/>
                <a:cs typeface="微软雅黑"/>
              </a:rPr>
              <a:t>2017</a:t>
            </a:r>
            <a:r>
              <a:rPr sz="2100" spc="35" dirty="0">
                <a:latin typeface="微软雅黑"/>
                <a:cs typeface="微软雅黑"/>
              </a:rPr>
              <a:t>年全国共发生房屋市</a:t>
            </a:r>
            <a:endParaRPr sz="2100">
              <a:latin typeface="微软雅黑"/>
              <a:cs typeface="微软雅黑"/>
            </a:endParaRPr>
          </a:p>
          <a:p>
            <a:pPr marL="91440">
              <a:lnSpc>
                <a:spcPct val="100000"/>
              </a:lnSpc>
              <a:spcBef>
                <a:spcPts val="1320"/>
              </a:spcBef>
            </a:pPr>
            <a:r>
              <a:rPr sz="2100" spc="30" dirty="0">
                <a:latin typeface="微软雅黑"/>
                <a:cs typeface="微软雅黑"/>
              </a:rPr>
              <a:t>政工程生产安全较大事故</a:t>
            </a:r>
            <a:endParaRPr sz="2100">
              <a:latin typeface="微软雅黑"/>
              <a:cs typeface="微软雅黑"/>
            </a:endParaRPr>
          </a:p>
          <a:p>
            <a:pPr marL="91440" marR="119380" algn="just">
              <a:lnSpc>
                <a:spcPct val="152500"/>
              </a:lnSpc>
            </a:pPr>
            <a:r>
              <a:rPr sz="2100" spc="15" dirty="0">
                <a:latin typeface="微软雅黑"/>
                <a:cs typeface="微软雅黑"/>
              </a:rPr>
              <a:t>23</a:t>
            </a:r>
            <a:r>
              <a:rPr sz="2100" spc="35" dirty="0">
                <a:latin typeface="微软雅黑"/>
                <a:cs typeface="微软雅黑"/>
              </a:rPr>
              <a:t>起、死</a:t>
            </a:r>
            <a:r>
              <a:rPr sz="2100" spc="30" dirty="0">
                <a:latin typeface="微软雅黑"/>
                <a:cs typeface="微软雅黑"/>
              </a:rPr>
              <a:t>亡</a:t>
            </a:r>
            <a:r>
              <a:rPr sz="2100" spc="15" dirty="0">
                <a:latin typeface="微软雅黑"/>
                <a:cs typeface="微软雅黑"/>
              </a:rPr>
              <a:t>90</a:t>
            </a:r>
            <a:r>
              <a:rPr sz="2100" spc="35" dirty="0">
                <a:latin typeface="微软雅黑"/>
                <a:cs typeface="微软雅黑"/>
              </a:rPr>
              <a:t>人，比 </a:t>
            </a:r>
            <a:r>
              <a:rPr sz="2100" spc="15" dirty="0">
                <a:latin typeface="微软雅黑"/>
                <a:cs typeface="微软雅黑"/>
              </a:rPr>
              <a:t>2016</a:t>
            </a:r>
            <a:r>
              <a:rPr sz="2100" spc="35" dirty="0">
                <a:latin typeface="微软雅黑"/>
                <a:cs typeface="微软雅黑"/>
              </a:rPr>
              <a:t>年事故起数减</a:t>
            </a:r>
            <a:r>
              <a:rPr sz="2100" spc="40" dirty="0">
                <a:latin typeface="微软雅黑"/>
                <a:cs typeface="微软雅黑"/>
              </a:rPr>
              <a:t>少</a:t>
            </a:r>
            <a:r>
              <a:rPr sz="2100" spc="15" dirty="0">
                <a:latin typeface="微软雅黑"/>
                <a:cs typeface="微软雅黑"/>
              </a:rPr>
              <a:t>4</a:t>
            </a:r>
            <a:r>
              <a:rPr sz="2100" spc="35" dirty="0">
                <a:latin typeface="微软雅黑"/>
                <a:cs typeface="微软雅黑"/>
              </a:rPr>
              <a:t>起 、死亡人数减少</a:t>
            </a:r>
            <a:r>
              <a:rPr sz="2100" spc="15" dirty="0">
                <a:latin typeface="微软雅黑"/>
                <a:cs typeface="微软雅黑"/>
              </a:rPr>
              <a:t>4</a:t>
            </a:r>
            <a:r>
              <a:rPr sz="2100" spc="30" dirty="0">
                <a:latin typeface="微软雅黑"/>
                <a:cs typeface="微软雅黑"/>
              </a:rPr>
              <a:t>人，分别 </a:t>
            </a:r>
            <a:r>
              <a:rPr sz="2100" spc="35" dirty="0">
                <a:solidFill>
                  <a:srgbClr val="FF0000"/>
                </a:solidFill>
                <a:latin typeface="微软雅黑"/>
                <a:cs typeface="微软雅黑"/>
              </a:rPr>
              <a:t>下降</a:t>
            </a:r>
            <a:endParaRPr sz="2100">
              <a:latin typeface="微软雅黑"/>
              <a:cs typeface="微软雅黑"/>
            </a:endParaRPr>
          </a:p>
          <a:p>
            <a:pPr marL="91440" algn="just">
              <a:lnSpc>
                <a:spcPct val="100000"/>
              </a:lnSpc>
              <a:spcBef>
                <a:spcPts val="1320"/>
              </a:spcBef>
            </a:pPr>
            <a:r>
              <a:rPr sz="2100" spc="10" dirty="0">
                <a:solidFill>
                  <a:srgbClr val="FF0000"/>
                </a:solidFill>
                <a:latin typeface="微软雅黑"/>
                <a:cs typeface="微软雅黑"/>
              </a:rPr>
              <a:t>14.81%</a:t>
            </a:r>
            <a:r>
              <a:rPr sz="2100" spc="30" dirty="0">
                <a:solidFill>
                  <a:srgbClr val="FF0000"/>
                </a:solidFill>
                <a:latin typeface="微软雅黑"/>
                <a:cs typeface="微软雅黑"/>
              </a:rPr>
              <a:t>和</a:t>
            </a:r>
            <a:r>
              <a:rPr sz="2100" spc="15" dirty="0">
                <a:solidFill>
                  <a:srgbClr val="FF0000"/>
                </a:solidFill>
                <a:latin typeface="微软雅黑"/>
                <a:cs typeface="微软雅黑"/>
              </a:rPr>
              <a:t>4.26%</a:t>
            </a:r>
            <a:r>
              <a:rPr sz="2100" spc="15" dirty="0">
                <a:latin typeface="微软雅黑"/>
                <a:cs typeface="微软雅黑"/>
              </a:rPr>
              <a:t>，</a:t>
            </a:r>
            <a:r>
              <a:rPr sz="2100" spc="30" dirty="0">
                <a:latin typeface="微软雅黑"/>
                <a:cs typeface="微软雅黑"/>
              </a:rPr>
              <a:t>未发生</a:t>
            </a:r>
            <a:endParaRPr sz="2100">
              <a:latin typeface="微软雅黑"/>
              <a:cs typeface="微软雅黑"/>
            </a:endParaRPr>
          </a:p>
          <a:p>
            <a:pPr marL="91440" algn="just">
              <a:lnSpc>
                <a:spcPct val="100000"/>
              </a:lnSpc>
              <a:spcBef>
                <a:spcPts val="1325"/>
              </a:spcBef>
            </a:pPr>
            <a:r>
              <a:rPr sz="2100" spc="35" dirty="0">
                <a:latin typeface="微软雅黑"/>
                <a:cs typeface="微软雅黑"/>
              </a:rPr>
              <a:t>重大及以上事故。</a:t>
            </a:r>
            <a:endParaRPr sz="2100">
              <a:latin typeface="微软雅黑"/>
              <a:cs typeface="微软雅黑"/>
            </a:endParaRPr>
          </a:p>
        </p:txBody>
      </p:sp>
      <p:sp>
        <p:nvSpPr>
          <p:cNvPr id="5" name="object 5"/>
          <p:cNvSpPr txBox="1">
            <a:spLocks noGrp="1"/>
          </p:cNvSpPr>
          <p:nvPr>
            <p:ph type="title"/>
          </p:nvPr>
        </p:nvSpPr>
        <p:spPr>
          <a:xfrm>
            <a:off x="2502535" y="391744"/>
            <a:ext cx="6949440" cy="454025"/>
          </a:xfrm>
          <a:prstGeom prst="rect">
            <a:avLst/>
          </a:prstGeom>
        </p:spPr>
        <p:txBody>
          <a:bodyPr vert="horz" wrap="square" lIns="0" tIns="13970" rIns="0" bIns="0" rtlCol="0">
            <a:spAutoFit/>
          </a:bodyPr>
          <a:lstStyle/>
          <a:p>
            <a:pPr marL="12700">
              <a:lnSpc>
                <a:spcPct val="100000"/>
              </a:lnSpc>
              <a:spcBef>
                <a:spcPts val="110"/>
              </a:spcBef>
            </a:pPr>
            <a:r>
              <a:rPr sz="2800" b="1" spc="10" dirty="0">
                <a:latin typeface="微软雅黑"/>
                <a:cs typeface="微软雅黑"/>
              </a:rPr>
              <a:t>建筑施</a:t>
            </a:r>
            <a:r>
              <a:rPr sz="2800" b="1" spc="-25" dirty="0">
                <a:latin typeface="微软雅黑"/>
                <a:cs typeface="微软雅黑"/>
              </a:rPr>
              <a:t>工</a:t>
            </a:r>
            <a:r>
              <a:rPr sz="2800" b="1" spc="10" dirty="0">
                <a:latin typeface="微软雅黑"/>
                <a:cs typeface="微软雅黑"/>
              </a:rPr>
              <a:t>较大</a:t>
            </a:r>
            <a:r>
              <a:rPr sz="2800" b="1" spc="-25" dirty="0">
                <a:latin typeface="微软雅黑"/>
                <a:cs typeface="微软雅黑"/>
              </a:rPr>
              <a:t>以</a:t>
            </a:r>
            <a:r>
              <a:rPr sz="2800" b="1" spc="-20" dirty="0">
                <a:latin typeface="微软雅黑"/>
                <a:cs typeface="微软雅黑"/>
              </a:rPr>
              <a:t>上</a:t>
            </a:r>
            <a:r>
              <a:rPr sz="2800" b="1" spc="10" dirty="0">
                <a:latin typeface="微软雅黑"/>
                <a:cs typeface="微软雅黑"/>
              </a:rPr>
              <a:t>事故分</a:t>
            </a:r>
            <a:r>
              <a:rPr sz="2800" b="1" spc="-25" dirty="0">
                <a:latin typeface="微软雅黑"/>
                <a:cs typeface="微软雅黑"/>
              </a:rPr>
              <a:t>类</a:t>
            </a:r>
            <a:r>
              <a:rPr sz="2800" b="1" spc="10" dirty="0">
                <a:latin typeface="微软雅黑"/>
                <a:cs typeface="微软雅黑"/>
              </a:rPr>
              <a:t>统计</a:t>
            </a:r>
            <a:r>
              <a:rPr sz="2800" b="1" spc="-10" dirty="0">
                <a:latin typeface="微软雅黑"/>
                <a:cs typeface="微软雅黑"/>
              </a:rPr>
              <a:t>（2017</a:t>
            </a:r>
            <a:r>
              <a:rPr sz="2800" b="1" spc="5" dirty="0">
                <a:latin typeface="微软雅黑"/>
                <a:cs typeface="微软雅黑"/>
              </a:rPr>
              <a:t>年）</a:t>
            </a:r>
            <a:endParaRPr sz="2800">
              <a:latin typeface="微软雅黑"/>
              <a:cs typeface="微软雅黑"/>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14159" y="1121663"/>
            <a:ext cx="4270375" cy="4968240"/>
          </a:xfrm>
          <a:prstGeom prst="rect">
            <a:avLst/>
          </a:prstGeom>
          <a:solidFill>
            <a:srgbClr val="DCDAC2"/>
          </a:solidFill>
        </p:spPr>
        <p:txBody>
          <a:bodyPr vert="horz" wrap="square" lIns="0" tIns="19050" rIns="0" bIns="0" rtlCol="0">
            <a:spAutoFit/>
          </a:bodyPr>
          <a:lstStyle/>
          <a:p>
            <a:pPr marL="422909" marR="181610" indent="-228600" algn="just">
              <a:lnSpc>
                <a:spcPts val="4320"/>
              </a:lnSpc>
              <a:spcBef>
                <a:spcPts val="150"/>
              </a:spcBef>
              <a:buFont typeface="Arial"/>
              <a:buChar char="•"/>
              <a:tabLst>
                <a:tab pos="423545" algn="l"/>
              </a:tabLst>
            </a:pPr>
            <a:r>
              <a:rPr sz="2400" dirty="0">
                <a:solidFill>
                  <a:srgbClr val="44332A"/>
                </a:solidFill>
                <a:latin typeface="等线"/>
                <a:cs typeface="等线"/>
              </a:rPr>
              <a:t>不按规定编制模板工程安全 </a:t>
            </a:r>
            <a:r>
              <a:rPr sz="2400" spc="-5" dirty="0">
                <a:solidFill>
                  <a:srgbClr val="44332A"/>
                </a:solidFill>
                <a:latin typeface="等线"/>
                <a:cs typeface="等线"/>
              </a:rPr>
              <a:t>专项施工方案或不按施工方</a:t>
            </a:r>
            <a:endParaRPr sz="2400">
              <a:latin typeface="等线"/>
              <a:cs typeface="等线"/>
            </a:endParaRPr>
          </a:p>
          <a:p>
            <a:pPr marL="422909">
              <a:lnSpc>
                <a:spcPct val="100000"/>
              </a:lnSpc>
              <a:spcBef>
                <a:spcPts val="1060"/>
              </a:spcBef>
            </a:pPr>
            <a:r>
              <a:rPr sz="2400" spc="-5" dirty="0">
                <a:solidFill>
                  <a:srgbClr val="44332A"/>
                </a:solidFill>
                <a:latin typeface="等线"/>
                <a:cs typeface="等线"/>
              </a:rPr>
              <a:t>案搭设模板支撑体系；</a:t>
            </a:r>
            <a:endParaRPr sz="2400">
              <a:latin typeface="等线"/>
              <a:cs typeface="等线"/>
            </a:endParaRPr>
          </a:p>
          <a:p>
            <a:pPr marL="422909" marR="181610" indent="-228600" algn="just">
              <a:lnSpc>
                <a:spcPct val="150100"/>
              </a:lnSpc>
              <a:spcBef>
                <a:spcPts val="1005"/>
              </a:spcBef>
              <a:buFont typeface="Arial"/>
              <a:buChar char="•"/>
              <a:tabLst>
                <a:tab pos="423545" algn="l"/>
              </a:tabLst>
            </a:pPr>
            <a:r>
              <a:rPr sz="2400" spc="-5" dirty="0">
                <a:solidFill>
                  <a:srgbClr val="44332A"/>
                </a:solidFill>
                <a:latin typeface="等线"/>
                <a:cs typeface="等线"/>
              </a:rPr>
              <a:t>监理单位现场监管不力，对 </a:t>
            </a:r>
            <a:r>
              <a:rPr sz="2400" dirty="0">
                <a:solidFill>
                  <a:srgbClr val="44332A"/>
                </a:solidFill>
                <a:latin typeface="等线"/>
                <a:cs typeface="等线"/>
              </a:rPr>
              <a:t>方案编制不审核，对模板支 撑体系不验收；</a:t>
            </a:r>
            <a:endParaRPr sz="2400">
              <a:latin typeface="等线"/>
              <a:cs typeface="等线"/>
            </a:endParaRPr>
          </a:p>
          <a:p>
            <a:pPr marL="422909" marR="181610" indent="-228600" algn="just">
              <a:lnSpc>
                <a:spcPct val="150000"/>
              </a:lnSpc>
              <a:spcBef>
                <a:spcPts val="985"/>
              </a:spcBef>
              <a:buFont typeface="Arial"/>
              <a:buChar char="•"/>
              <a:tabLst>
                <a:tab pos="423545" algn="l"/>
              </a:tabLst>
            </a:pPr>
            <a:r>
              <a:rPr sz="2400" dirty="0">
                <a:solidFill>
                  <a:srgbClr val="44332A"/>
                </a:solidFill>
                <a:latin typeface="等线"/>
                <a:cs typeface="等线"/>
              </a:rPr>
              <a:t>建设主管部门对模板工程没 </a:t>
            </a:r>
            <a:r>
              <a:rPr sz="2400" spc="-5" dirty="0">
                <a:solidFill>
                  <a:srgbClr val="44332A"/>
                </a:solidFill>
                <a:latin typeface="等线"/>
                <a:cs typeface="等线"/>
              </a:rPr>
              <a:t>有实行有效的监管。</a:t>
            </a:r>
            <a:endParaRPr sz="2400">
              <a:latin typeface="等线"/>
              <a:cs typeface="等线"/>
            </a:endParaRPr>
          </a:p>
        </p:txBody>
      </p:sp>
      <p:sp>
        <p:nvSpPr>
          <p:cNvPr id="3" name="object 3"/>
          <p:cNvSpPr txBox="1"/>
          <p:nvPr/>
        </p:nvSpPr>
        <p:spPr>
          <a:xfrm>
            <a:off x="914400" y="1783079"/>
            <a:ext cx="3828415" cy="3291840"/>
          </a:xfrm>
          <a:prstGeom prst="rect">
            <a:avLst/>
          </a:prstGeom>
          <a:solidFill>
            <a:srgbClr val="DCDAC2"/>
          </a:solidFill>
        </p:spPr>
        <p:txBody>
          <a:bodyPr vert="horz" wrap="square" lIns="0" tIns="175260" rIns="0" bIns="0" rtlCol="0">
            <a:spAutoFit/>
          </a:bodyPr>
          <a:lstStyle/>
          <a:p>
            <a:pPr marL="454025" indent="-283845">
              <a:lnSpc>
                <a:spcPct val="100000"/>
              </a:lnSpc>
              <a:spcBef>
                <a:spcPts val="1380"/>
              </a:spcBef>
              <a:buSzPct val="96428"/>
              <a:buFont typeface="Wingdings"/>
              <a:buChar char=""/>
              <a:tabLst>
                <a:tab pos="454659" algn="l"/>
              </a:tabLst>
            </a:pPr>
            <a:r>
              <a:rPr sz="2800" spc="5" dirty="0">
                <a:solidFill>
                  <a:srgbClr val="FF3300"/>
                </a:solidFill>
                <a:latin typeface="黑体"/>
                <a:cs typeface="黑体"/>
              </a:rPr>
              <a:t>施工现</a:t>
            </a:r>
            <a:r>
              <a:rPr sz="2800" spc="-25" dirty="0">
                <a:solidFill>
                  <a:srgbClr val="FF3300"/>
                </a:solidFill>
                <a:latin typeface="黑体"/>
                <a:cs typeface="黑体"/>
              </a:rPr>
              <a:t>场</a:t>
            </a:r>
            <a:r>
              <a:rPr sz="2800" spc="5" dirty="0">
                <a:solidFill>
                  <a:srgbClr val="FF3300"/>
                </a:solidFill>
                <a:latin typeface="黑体"/>
                <a:cs typeface="黑体"/>
              </a:rPr>
              <a:t>管理</a:t>
            </a:r>
            <a:r>
              <a:rPr sz="2800" spc="-25" dirty="0">
                <a:solidFill>
                  <a:srgbClr val="FF3300"/>
                </a:solidFill>
                <a:latin typeface="黑体"/>
                <a:cs typeface="黑体"/>
              </a:rPr>
              <a:t>不到</a:t>
            </a:r>
            <a:r>
              <a:rPr sz="2800" spc="5" dirty="0">
                <a:solidFill>
                  <a:srgbClr val="FF3300"/>
                </a:solidFill>
                <a:latin typeface="黑体"/>
                <a:cs typeface="黑体"/>
              </a:rPr>
              <a:t>位</a:t>
            </a:r>
            <a:endParaRPr sz="2800">
              <a:latin typeface="黑体"/>
              <a:cs typeface="黑体"/>
            </a:endParaRPr>
          </a:p>
          <a:p>
            <a:pPr marL="454025" indent="-283845">
              <a:lnSpc>
                <a:spcPct val="100000"/>
              </a:lnSpc>
              <a:spcBef>
                <a:spcPts val="2665"/>
              </a:spcBef>
              <a:buSzPct val="96428"/>
              <a:buFont typeface="Wingdings"/>
              <a:buChar char=""/>
              <a:tabLst>
                <a:tab pos="454659" algn="l"/>
              </a:tabLst>
            </a:pPr>
            <a:r>
              <a:rPr sz="2800" spc="5" dirty="0">
                <a:solidFill>
                  <a:srgbClr val="44332A"/>
                </a:solidFill>
                <a:latin typeface="黑体"/>
                <a:cs typeface="黑体"/>
              </a:rPr>
              <a:t>模板支</a:t>
            </a:r>
            <a:r>
              <a:rPr sz="2800" spc="-25" dirty="0">
                <a:solidFill>
                  <a:srgbClr val="44332A"/>
                </a:solidFill>
                <a:latin typeface="黑体"/>
                <a:cs typeface="黑体"/>
              </a:rPr>
              <a:t>撑</a:t>
            </a:r>
            <a:r>
              <a:rPr sz="2800" spc="5" dirty="0">
                <a:solidFill>
                  <a:srgbClr val="44332A"/>
                </a:solidFill>
                <a:latin typeface="黑体"/>
                <a:cs typeface="黑体"/>
              </a:rPr>
              <a:t>搭设</a:t>
            </a:r>
            <a:r>
              <a:rPr sz="2800" spc="-25" dirty="0">
                <a:solidFill>
                  <a:srgbClr val="44332A"/>
                </a:solidFill>
                <a:latin typeface="黑体"/>
                <a:cs typeface="黑体"/>
              </a:rPr>
              <a:t>不规</a:t>
            </a:r>
            <a:r>
              <a:rPr sz="2800" spc="5" dirty="0">
                <a:solidFill>
                  <a:srgbClr val="44332A"/>
                </a:solidFill>
                <a:latin typeface="黑体"/>
                <a:cs typeface="黑体"/>
              </a:rPr>
              <a:t>范</a:t>
            </a:r>
            <a:endParaRPr sz="2800">
              <a:latin typeface="黑体"/>
              <a:cs typeface="黑体"/>
            </a:endParaRPr>
          </a:p>
          <a:p>
            <a:pPr marL="454025" indent="-283845">
              <a:lnSpc>
                <a:spcPct val="100000"/>
              </a:lnSpc>
              <a:spcBef>
                <a:spcPts val="2690"/>
              </a:spcBef>
              <a:buSzPct val="96428"/>
              <a:buFont typeface="Wingdings"/>
              <a:buChar char=""/>
              <a:tabLst>
                <a:tab pos="454659" algn="l"/>
              </a:tabLst>
            </a:pPr>
            <a:r>
              <a:rPr sz="2800" spc="5" dirty="0">
                <a:solidFill>
                  <a:srgbClr val="44332A"/>
                </a:solidFill>
                <a:latin typeface="黑体"/>
                <a:cs typeface="黑体"/>
              </a:rPr>
              <a:t>钢管和</a:t>
            </a:r>
            <a:r>
              <a:rPr sz="2800" spc="-25" dirty="0">
                <a:solidFill>
                  <a:srgbClr val="44332A"/>
                </a:solidFill>
                <a:latin typeface="黑体"/>
                <a:cs typeface="黑体"/>
              </a:rPr>
              <a:t>扣</a:t>
            </a:r>
            <a:r>
              <a:rPr sz="2800" spc="5" dirty="0">
                <a:solidFill>
                  <a:srgbClr val="44332A"/>
                </a:solidFill>
                <a:latin typeface="黑体"/>
                <a:cs typeface="黑体"/>
              </a:rPr>
              <a:t>件质</a:t>
            </a:r>
            <a:r>
              <a:rPr sz="2800" spc="-25" dirty="0">
                <a:solidFill>
                  <a:srgbClr val="44332A"/>
                </a:solidFill>
                <a:latin typeface="黑体"/>
                <a:cs typeface="黑体"/>
              </a:rPr>
              <a:t>量低</a:t>
            </a:r>
            <a:r>
              <a:rPr sz="2800" spc="5" dirty="0">
                <a:solidFill>
                  <a:srgbClr val="44332A"/>
                </a:solidFill>
                <a:latin typeface="黑体"/>
                <a:cs typeface="黑体"/>
              </a:rPr>
              <a:t>劣</a:t>
            </a:r>
            <a:endParaRPr sz="2800">
              <a:latin typeface="黑体"/>
              <a:cs typeface="黑体"/>
            </a:endParaRPr>
          </a:p>
          <a:p>
            <a:pPr marL="454025" indent="-283845">
              <a:lnSpc>
                <a:spcPct val="100000"/>
              </a:lnSpc>
              <a:spcBef>
                <a:spcPts val="2690"/>
              </a:spcBef>
              <a:buSzPct val="96428"/>
              <a:buFont typeface="Wingdings"/>
              <a:buChar char=""/>
              <a:tabLst>
                <a:tab pos="454659" algn="l"/>
              </a:tabLst>
            </a:pPr>
            <a:r>
              <a:rPr sz="2800" spc="5" dirty="0">
                <a:solidFill>
                  <a:srgbClr val="44332A"/>
                </a:solidFill>
                <a:latin typeface="黑体"/>
                <a:cs typeface="黑体"/>
              </a:rPr>
              <a:t>专项方</a:t>
            </a:r>
            <a:r>
              <a:rPr sz="2800" spc="-25" dirty="0">
                <a:solidFill>
                  <a:srgbClr val="44332A"/>
                </a:solidFill>
                <a:latin typeface="黑体"/>
                <a:cs typeface="黑体"/>
              </a:rPr>
              <a:t>案</a:t>
            </a:r>
            <a:r>
              <a:rPr sz="2800" spc="5" dirty="0">
                <a:solidFill>
                  <a:srgbClr val="44332A"/>
                </a:solidFill>
                <a:latin typeface="黑体"/>
                <a:cs typeface="黑体"/>
              </a:rPr>
              <a:t>编制</a:t>
            </a:r>
            <a:r>
              <a:rPr sz="2800" spc="-25" dirty="0">
                <a:solidFill>
                  <a:srgbClr val="44332A"/>
                </a:solidFill>
                <a:latin typeface="黑体"/>
                <a:cs typeface="黑体"/>
              </a:rPr>
              <a:t>不合</a:t>
            </a:r>
            <a:r>
              <a:rPr sz="2800" spc="5" dirty="0">
                <a:solidFill>
                  <a:srgbClr val="44332A"/>
                </a:solidFill>
                <a:latin typeface="黑体"/>
                <a:cs typeface="黑体"/>
              </a:rPr>
              <a:t>理</a:t>
            </a:r>
            <a:endParaRPr sz="2800">
              <a:latin typeface="黑体"/>
              <a:cs typeface="黑体"/>
            </a:endParaRPr>
          </a:p>
        </p:txBody>
      </p:sp>
      <p:sp>
        <p:nvSpPr>
          <p:cNvPr id="4" name="object 4"/>
          <p:cNvSpPr txBox="1">
            <a:spLocks noGrp="1"/>
          </p:cNvSpPr>
          <p:nvPr>
            <p:ph type="title"/>
          </p:nvPr>
        </p:nvSpPr>
        <p:spPr>
          <a:xfrm>
            <a:off x="1386586" y="644398"/>
            <a:ext cx="216535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FF6600"/>
                </a:solidFill>
                <a:latin typeface="微软雅黑"/>
                <a:cs typeface="微软雅黑"/>
              </a:rPr>
              <a:t>事故原因分析</a:t>
            </a:r>
            <a:endParaRPr sz="2800">
              <a:latin typeface="微软雅黑"/>
              <a:cs typeface="微软雅黑"/>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905255"/>
            <a:ext cx="5586984" cy="4191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327647" y="905255"/>
            <a:ext cx="5586984" cy="418795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66927"/>
            <a:ext cx="3941064" cy="523951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39184" y="566927"/>
            <a:ext cx="3913632" cy="523951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250935" y="566927"/>
            <a:ext cx="3864864" cy="516026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46776" y="981455"/>
            <a:ext cx="5834380" cy="5257800"/>
          </a:xfrm>
          <a:custGeom>
            <a:avLst/>
            <a:gdLst/>
            <a:ahLst/>
            <a:cxnLst/>
            <a:rect l="l" t="t" r="r" b="b"/>
            <a:pathLst>
              <a:path w="5834380" h="5257800">
                <a:moveTo>
                  <a:pt x="0" y="5257800"/>
                </a:moveTo>
                <a:lnTo>
                  <a:pt x="5833872" y="5257800"/>
                </a:lnTo>
                <a:lnTo>
                  <a:pt x="5833872" y="0"/>
                </a:lnTo>
                <a:lnTo>
                  <a:pt x="0" y="0"/>
                </a:lnTo>
                <a:lnTo>
                  <a:pt x="0" y="5257800"/>
                </a:lnTo>
                <a:close/>
              </a:path>
            </a:pathLst>
          </a:custGeom>
          <a:solidFill>
            <a:srgbClr val="DCDAC2"/>
          </a:solidFill>
        </p:spPr>
        <p:txBody>
          <a:bodyPr wrap="square" lIns="0" tIns="0" rIns="0" bIns="0" rtlCol="0"/>
          <a:lstStyle/>
          <a:p>
            <a:endParaRPr/>
          </a:p>
        </p:txBody>
      </p:sp>
      <p:sp>
        <p:nvSpPr>
          <p:cNvPr id="3" name="object 3"/>
          <p:cNvSpPr txBox="1"/>
          <p:nvPr/>
        </p:nvSpPr>
        <p:spPr>
          <a:xfrm>
            <a:off x="5571871" y="937785"/>
            <a:ext cx="5597525" cy="4934585"/>
          </a:xfrm>
          <a:prstGeom prst="rect">
            <a:avLst/>
          </a:prstGeom>
        </p:spPr>
        <p:txBody>
          <a:bodyPr vert="horz" wrap="square" lIns="0" tIns="12065" rIns="0" bIns="0" rtlCol="0">
            <a:spAutoFit/>
          </a:bodyPr>
          <a:lstStyle/>
          <a:p>
            <a:pPr marL="241300" marR="5080" indent="-228600" algn="just">
              <a:lnSpc>
                <a:spcPct val="140000"/>
              </a:lnSpc>
              <a:spcBef>
                <a:spcPts val="95"/>
              </a:spcBef>
              <a:buFont typeface="Arial"/>
              <a:buChar char="•"/>
              <a:tabLst>
                <a:tab pos="241300" algn="l"/>
              </a:tabLst>
            </a:pPr>
            <a:r>
              <a:rPr sz="2800" spc="5" dirty="0">
                <a:solidFill>
                  <a:srgbClr val="44332A"/>
                </a:solidFill>
                <a:latin typeface="等线"/>
                <a:cs typeface="等线"/>
              </a:rPr>
              <a:t>现场施工人员不按支撑</a:t>
            </a:r>
            <a:r>
              <a:rPr sz="2800" spc="-25" dirty="0">
                <a:solidFill>
                  <a:srgbClr val="44332A"/>
                </a:solidFill>
                <a:latin typeface="等线"/>
                <a:cs typeface="等线"/>
              </a:rPr>
              <a:t>体</a:t>
            </a:r>
            <a:r>
              <a:rPr sz="2800" spc="5" dirty="0">
                <a:solidFill>
                  <a:srgbClr val="44332A"/>
                </a:solidFill>
                <a:latin typeface="等线"/>
                <a:cs typeface="等线"/>
              </a:rPr>
              <a:t>系的</a:t>
            </a:r>
            <a:r>
              <a:rPr sz="2800" spc="-25" dirty="0">
                <a:solidFill>
                  <a:srgbClr val="44332A"/>
                </a:solidFill>
                <a:latin typeface="等线"/>
                <a:cs typeface="等线"/>
              </a:rPr>
              <a:t>构</a:t>
            </a:r>
            <a:r>
              <a:rPr sz="2800" spc="5" dirty="0">
                <a:solidFill>
                  <a:srgbClr val="44332A"/>
                </a:solidFill>
                <a:latin typeface="等线"/>
                <a:cs typeface="等线"/>
              </a:rPr>
              <a:t>造 要求进行搭设，缺少剪</a:t>
            </a:r>
            <a:r>
              <a:rPr sz="2800" spc="-20" dirty="0">
                <a:solidFill>
                  <a:srgbClr val="44332A"/>
                </a:solidFill>
                <a:latin typeface="等线"/>
                <a:cs typeface="等线"/>
              </a:rPr>
              <a:t>刀</a:t>
            </a:r>
            <a:r>
              <a:rPr sz="2800" spc="5" dirty="0">
                <a:solidFill>
                  <a:srgbClr val="44332A"/>
                </a:solidFill>
                <a:latin typeface="等线"/>
                <a:cs typeface="等线"/>
              </a:rPr>
              <a:t>撑和</a:t>
            </a:r>
            <a:r>
              <a:rPr sz="2800" spc="-20" dirty="0">
                <a:solidFill>
                  <a:srgbClr val="44332A"/>
                </a:solidFill>
                <a:latin typeface="等线"/>
                <a:cs typeface="等线"/>
              </a:rPr>
              <a:t>扫</a:t>
            </a:r>
            <a:r>
              <a:rPr sz="2800" spc="5" dirty="0">
                <a:solidFill>
                  <a:srgbClr val="44332A"/>
                </a:solidFill>
                <a:latin typeface="等线"/>
                <a:cs typeface="等线"/>
              </a:rPr>
              <a:t>地 杆，使得支撑体系的整</a:t>
            </a:r>
            <a:r>
              <a:rPr sz="2800" spc="-20" dirty="0">
                <a:solidFill>
                  <a:srgbClr val="44332A"/>
                </a:solidFill>
                <a:latin typeface="等线"/>
                <a:cs typeface="等线"/>
              </a:rPr>
              <a:t>体</a:t>
            </a:r>
            <a:r>
              <a:rPr sz="2800" spc="5" dirty="0">
                <a:solidFill>
                  <a:srgbClr val="44332A"/>
                </a:solidFill>
                <a:latin typeface="等线"/>
                <a:cs typeface="等线"/>
              </a:rPr>
              <a:t>稳定</a:t>
            </a:r>
            <a:r>
              <a:rPr sz="2800" spc="-20" dirty="0">
                <a:solidFill>
                  <a:srgbClr val="44332A"/>
                </a:solidFill>
                <a:latin typeface="等线"/>
                <a:cs typeface="等线"/>
              </a:rPr>
              <a:t>性</a:t>
            </a:r>
            <a:r>
              <a:rPr sz="2800" spc="5" dirty="0">
                <a:solidFill>
                  <a:srgbClr val="44332A"/>
                </a:solidFill>
                <a:latin typeface="等线"/>
                <a:cs typeface="等线"/>
              </a:rPr>
              <a:t>无 法保证；</a:t>
            </a:r>
            <a:endParaRPr sz="2800">
              <a:latin typeface="等线"/>
              <a:cs typeface="等线"/>
            </a:endParaRPr>
          </a:p>
          <a:p>
            <a:pPr marL="241300" marR="5080" indent="-228600" algn="just">
              <a:lnSpc>
                <a:spcPct val="140100"/>
              </a:lnSpc>
              <a:spcBef>
                <a:spcPts val="1005"/>
              </a:spcBef>
              <a:buFont typeface="Arial"/>
              <a:buChar char="•"/>
              <a:tabLst>
                <a:tab pos="241300" algn="l"/>
              </a:tabLst>
            </a:pPr>
            <a:r>
              <a:rPr sz="2800" spc="5" dirty="0">
                <a:solidFill>
                  <a:srgbClr val="44332A"/>
                </a:solidFill>
                <a:latin typeface="等线"/>
                <a:cs typeface="等线"/>
              </a:rPr>
              <a:t>不重视模板支撑立杆底</a:t>
            </a:r>
            <a:r>
              <a:rPr sz="2800" spc="-20" dirty="0">
                <a:solidFill>
                  <a:srgbClr val="44332A"/>
                </a:solidFill>
                <a:latin typeface="等线"/>
                <a:cs typeface="等线"/>
              </a:rPr>
              <a:t>部</a:t>
            </a:r>
            <a:r>
              <a:rPr sz="2800" spc="5" dirty="0">
                <a:solidFill>
                  <a:srgbClr val="44332A"/>
                </a:solidFill>
                <a:latin typeface="等线"/>
                <a:cs typeface="等线"/>
              </a:rPr>
              <a:t>的构</a:t>
            </a:r>
            <a:r>
              <a:rPr sz="2800" spc="-20" dirty="0">
                <a:solidFill>
                  <a:srgbClr val="44332A"/>
                </a:solidFill>
                <a:latin typeface="等线"/>
                <a:cs typeface="等线"/>
              </a:rPr>
              <a:t>造</a:t>
            </a:r>
            <a:r>
              <a:rPr sz="2800" spc="5" dirty="0">
                <a:solidFill>
                  <a:srgbClr val="44332A"/>
                </a:solidFill>
                <a:latin typeface="等线"/>
                <a:cs typeface="等线"/>
              </a:rPr>
              <a:t>处 理，雨季施工地基产生</a:t>
            </a:r>
            <a:r>
              <a:rPr sz="2800" spc="-20" dirty="0">
                <a:solidFill>
                  <a:srgbClr val="44332A"/>
                </a:solidFill>
                <a:latin typeface="等线"/>
                <a:cs typeface="等线"/>
              </a:rPr>
              <a:t>明</a:t>
            </a:r>
            <a:r>
              <a:rPr sz="2800" spc="5" dirty="0">
                <a:solidFill>
                  <a:srgbClr val="44332A"/>
                </a:solidFill>
                <a:latin typeface="等线"/>
                <a:cs typeface="等线"/>
              </a:rPr>
              <a:t>显的</a:t>
            </a:r>
            <a:r>
              <a:rPr sz="2800" spc="-20" dirty="0">
                <a:solidFill>
                  <a:srgbClr val="44332A"/>
                </a:solidFill>
                <a:latin typeface="等线"/>
                <a:cs typeface="等线"/>
              </a:rPr>
              <a:t>不</a:t>
            </a:r>
            <a:r>
              <a:rPr sz="2800" spc="5" dirty="0">
                <a:solidFill>
                  <a:srgbClr val="44332A"/>
                </a:solidFill>
                <a:latin typeface="等线"/>
                <a:cs typeface="等线"/>
              </a:rPr>
              <a:t>均 匀沉降，导致模板支撑</a:t>
            </a:r>
            <a:r>
              <a:rPr sz="2800" spc="-25" dirty="0">
                <a:solidFill>
                  <a:srgbClr val="44332A"/>
                </a:solidFill>
                <a:latin typeface="等线"/>
                <a:cs typeface="等线"/>
              </a:rPr>
              <a:t>产</a:t>
            </a:r>
            <a:r>
              <a:rPr sz="2800" spc="5" dirty="0">
                <a:solidFill>
                  <a:srgbClr val="44332A"/>
                </a:solidFill>
                <a:latin typeface="等线"/>
                <a:cs typeface="等线"/>
              </a:rPr>
              <a:t>生较</a:t>
            </a:r>
            <a:r>
              <a:rPr sz="2800" spc="-25" dirty="0">
                <a:solidFill>
                  <a:srgbClr val="44332A"/>
                </a:solidFill>
                <a:latin typeface="等线"/>
                <a:cs typeface="等线"/>
              </a:rPr>
              <a:t>大</a:t>
            </a:r>
            <a:r>
              <a:rPr sz="2800" spc="5" dirty="0">
                <a:solidFill>
                  <a:srgbClr val="44332A"/>
                </a:solidFill>
                <a:latin typeface="等线"/>
                <a:cs typeface="等线"/>
              </a:rPr>
              <a:t>的 次应力，极易发生垮塌。</a:t>
            </a:r>
            <a:endParaRPr sz="2800">
              <a:latin typeface="等线"/>
              <a:cs typeface="等线"/>
            </a:endParaRPr>
          </a:p>
        </p:txBody>
      </p:sp>
      <p:sp>
        <p:nvSpPr>
          <p:cNvPr id="4" name="object 4"/>
          <p:cNvSpPr txBox="1"/>
          <p:nvPr/>
        </p:nvSpPr>
        <p:spPr>
          <a:xfrm>
            <a:off x="405384" y="1978151"/>
            <a:ext cx="3828415" cy="2901950"/>
          </a:xfrm>
          <a:prstGeom prst="rect">
            <a:avLst/>
          </a:prstGeom>
          <a:solidFill>
            <a:srgbClr val="DCDAC2"/>
          </a:solidFill>
        </p:spPr>
        <p:txBody>
          <a:bodyPr vert="horz" wrap="square" lIns="0" tIns="140335" rIns="0" bIns="0" rtlCol="0">
            <a:spAutoFit/>
          </a:bodyPr>
          <a:lstStyle/>
          <a:p>
            <a:pPr marL="453390" indent="-283845">
              <a:lnSpc>
                <a:spcPct val="100000"/>
              </a:lnSpc>
              <a:spcBef>
                <a:spcPts val="1105"/>
              </a:spcBef>
              <a:buSzPct val="96428"/>
              <a:buFont typeface="Wingdings"/>
              <a:buChar char=""/>
              <a:tabLst>
                <a:tab pos="454025" algn="l"/>
              </a:tabLst>
            </a:pPr>
            <a:r>
              <a:rPr sz="2800" spc="10" dirty="0">
                <a:solidFill>
                  <a:srgbClr val="44332A"/>
                </a:solidFill>
                <a:latin typeface="黑体"/>
                <a:cs typeface="黑体"/>
              </a:rPr>
              <a:t>施工现</a:t>
            </a:r>
            <a:r>
              <a:rPr sz="2800" spc="-20" dirty="0">
                <a:solidFill>
                  <a:srgbClr val="44332A"/>
                </a:solidFill>
                <a:latin typeface="黑体"/>
                <a:cs typeface="黑体"/>
              </a:rPr>
              <a:t>场</a:t>
            </a:r>
            <a:r>
              <a:rPr sz="2800" spc="10" dirty="0">
                <a:solidFill>
                  <a:srgbClr val="44332A"/>
                </a:solidFill>
                <a:latin typeface="黑体"/>
                <a:cs typeface="黑体"/>
              </a:rPr>
              <a:t>管理</a:t>
            </a:r>
            <a:r>
              <a:rPr sz="2800" spc="-20" dirty="0">
                <a:solidFill>
                  <a:srgbClr val="44332A"/>
                </a:solidFill>
                <a:latin typeface="黑体"/>
                <a:cs typeface="黑体"/>
              </a:rPr>
              <a:t>不到</a:t>
            </a:r>
            <a:r>
              <a:rPr sz="2800" spc="10" dirty="0">
                <a:solidFill>
                  <a:srgbClr val="44332A"/>
                </a:solidFill>
                <a:latin typeface="黑体"/>
                <a:cs typeface="黑体"/>
              </a:rPr>
              <a:t>位</a:t>
            </a:r>
            <a:endParaRPr sz="2800">
              <a:latin typeface="黑体"/>
              <a:cs typeface="黑体"/>
            </a:endParaRPr>
          </a:p>
          <a:p>
            <a:pPr marL="453390" indent="-283845">
              <a:lnSpc>
                <a:spcPct val="100000"/>
              </a:lnSpc>
              <a:spcBef>
                <a:spcPts val="2355"/>
              </a:spcBef>
              <a:buSzPct val="96428"/>
              <a:buFont typeface="Wingdings"/>
              <a:buChar char=""/>
              <a:tabLst>
                <a:tab pos="454025" algn="l"/>
              </a:tabLst>
            </a:pPr>
            <a:r>
              <a:rPr sz="2800" spc="10" dirty="0">
                <a:solidFill>
                  <a:srgbClr val="FF0000"/>
                </a:solidFill>
                <a:latin typeface="黑体"/>
                <a:cs typeface="黑体"/>
              </a:rPr>
              <a:t>模板支</a:t>
            </a:r>
            <a:r>
              <a:rPr sz="2800" spc="-20" dirty="0">
                <a:solidFill>
                  <a:srgbClr val="FF0000"/>
                </a:solidFill>
                <a:latin typeface="黑体"/>
                <a:cs typeface="黑体"/>
              </a:rPr>
              <a:t>撑</a:t>
            </a:r>
            <a:r>
              <a:rPr sz="2800" spc="10" dirty="0">
                <a:solidFill>
                  <a:srgbClr val="FF0000"/>
                </a:solidFill>
                <a:latin typeface="黑体"/>
                <a:cs typeface="黑体"/>
              </a:rPr>
              <a:t>搭设</a:t>
            </a:r>
            <a:r>
              <a:rPr sz="2800" spc="-20" dirty="0">
                <a:solidFill>
                  <a:srgbClr val="FF0000"/>
                </a:solidFill>
                <a:latin typeface="黑体"/>
                <a:cs typeface="黑体"/>
              </a:rPr>
              <a:t>不规</a:t>
            </a:r>
            <a:r>
              <a:rPr sz="2800" spc="10" dirty="0">
                <a:solidFill>
                  <a:srgbClr val="FF0000"/>
                </a:solidFill>
                <a:latin typeface="黑体"/>
                <a:cs typeface="黑体"/>
              </a:rPr>
              <a:t>范</a:t>
            </a:r>
            <a:endParaRPr sz="2800">
              <a:latin typeface="黑体"/>
              <a:cs typeface="黑体"/>
            </a:endParaRPr>
          </a:p>
          <a:p>
            <a:pPr marL="453390" indent="-283845">
              <a:lnSpc>
                <a:spcPct val="100000"/>
              </a:lnSpc>
              <a:spcBef>
                <a:spcPts val="2330"/>
              </a:spcBef>
              <a:buSzPct val="96428"/>
              <a:buFont typeface="Wingdings"/>
              <a:buChar char=""/>
              <a:tabLst>
                <a:tab pos="454025" algn="l"/>
              </a:tabLst>
            </a:pPr>
            <a:r>
              <a:rPr sz="2800" spc="10" dirty="0">
                <a:solidFill>
                  <a:srgbClr val="44332A"/>
                </a:solidFill>
                <a:latin typeface="黑体"/>
                <a:cs typeface="黑体"/>
              </a:rPr>
              <a:t>钢管和</a:t>
            </a:r>
            <a:r>
              <a:rPr sz="2800" spc="-20" dirty="0">
                <a:solidFill>
                  <a:srgbClr val="44332A"/>
                </a:solidFill>
                <a:latin typeface="黑体"/>
                <a:cs typeface="黑体"/>
              </a:rPr>
              <a:t>扣</a:t>
            </a:r>
            <a:r>
              <a:rPr sz="2800" spc="10" dirty="0">
                <a:solidFill>
                  <a:srgbClr val="44332A"/>
                </a:solidFill>
                <a:latin typeface="黑体"/>
                <a:cs typeface="黑体"/>
              </a:rPr>
              <a:t>件质</a:t>
            </a:r>
            <a:r>
              <a:rPr sz="2800" spc="-20" dirty="0">
                <a:solidFill>
                  <a:srgbClr val="44332A"/>
                </a:solidFill>
                <a:latin typeface="黑体"/>
                <a:cs typeface="黑体"/>
              </a:rPr>
              <a:t>量低</a:t>
            </a:r>
            <a:r>
              <a:rPr sz="2800" spc="10" dirty="0">
                <a:solidFill>
                  <a:srgbClr val="44332A"/>
                </a:solidFill>
                <a:latin typeface="黑体"/>
                <a:cs typeface="黑体"/>
              </a:rPr>
              <a:t>劣</a:t>
            </a:r>
            <a:endParaRPr sz="2800">
              <a:latin typeface="黑体"/>
              <a:cs typeface="黑体"/>
            </a:endParaRPr>
          </a:p>
          <a:p>
            <a:pPr marL="453390" indent="-283845">
              <a:lnSpc>
                <a:spcPct val="100000"/>
              </a:lnSpc>
              <a:spcBef>
                <a:spcPts val="2350"/>
              </a:spcBef>
              <a:buSzPct val="96428"/>
              <a:buFont typeface="Wingdings"/>
              <a:buChar char=""/>
              <a:tabLst>
                <a:tab pos="454025" algn="l"/>
              </a:tabLst>
            </a:pPr>
            <a:r>
              <a:rPr sz="2800" spc="10" dirty="0">
                <a:solidFill>
                  <a:srgbClr val="44332A"/>
                </a:solidFill>
                <a:latin typeface="黑体"/>
                <a:cs typeface="黑体"/>
              </a:rPr>
              <a:t>专项方</a:t>
            </a:r>
            <a:r>
              <a:rPr sz="2800" spc="-20" dirty="0">
                <a:solidFill>
                  <a:srgbClr val="44332A"/>
                </a:solidFill>
                <a:latin typeface="黑体"/>
                <a:cs typeface="黑体"/>
              </a:rPr>
              <a:t>案</a:t>
            </a:r>
            <a:r>
              <a:rPr sz="2800" spc="10" dirty="0">
                <a:solidFill>
                  <a:srgbClr val="44332A"/>
                </a:solidFill>
                <a:latin typeface="黑体"/>
                <a:cs typeface="黑体"/>
              </a:rPr>
              <a:t>编制</a:t>
            </a:r>
            <a:r>
              <a:rPr sz="2800" spc="-20" dirty="0">
                <a:solidFill>
                  <a:srgbClr val="44332A"/>
                </a:solidFill>
                <a:latin typeface="黑体"/>
                <a:cs typeface="黑体"/>
              </a:rPr>
              <a:t>不合</a:t>
            </a:r>
            <a:r>
              <a:rPr sz="2800" spc="10" dirty="0">
                <a:solidFill>
                  <a:srgbClr val="44332A"/>
                </a:solidFill>
                <a:latin typeface="黑体"/>
                <a:cs typeface="黑体"/>
              </a:rPr>
              <a:t>理</a:t>
            </a:r>
            <a:endParaRPr sz="2800">
              <a:latin typeface="黑体"/>
              <a:cs typeface="黑体"/>
            </a:endParaRPr>
          </a:p>
        </p:txBody>
      </p:sp>
      <p:sp>
        <p:nvSpPr>
          <p:cNvPr id="5" name="object 5"/>
          <p:cNvSpPr txBox="1">
            <a:spLocks noGrp="1"/>
          </p:cNvSpPr>
          <p:nvPr>
            <p:ph type="title"/>
          </p:nvPr>
        </p:nvSpPr>
        <p:spPr>
          <a:xfrm>
            <a:off x="483819" y="545973"/>
            <a:ext cx="216535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FF6600"/>
                </a:solidFill>
                <a:latin typeface="微软雅黑"/>
                <a:cs typeface="微软雅黑"/>
              </a:rPr>
              <a:t>事故原因分析</a:t>
            </a:r>
            <a:endParaRPr sz="2800">
              <a:latin typeface="微软雅黑"/>
              <a:cs typeface="微软雅黑"/>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68768" y="216408"/>
            <a:ext cx="4523231" cy="601370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26591" y="216408"/>
            <a:ext cx="4523232" cy="60319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191" y="975360"/>
            <a:ext cx="6083808" cy="456285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184391" y="975360"/>
            <a:ext cx="6004560" cy="45628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4215" y="1078991"/>
            <a:ext cx="5797296" cy="43464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190488" y="1078991"/>
            <a:ext cx="5797296" cy="43464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16863" y="70103"/>
            <a:ext cx="4885944" cy="65166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385559" y="0"/>
            <a:ext cx="4687062" cy="348615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580631" y="70103"/>
            <a:ext cx="4303776" cy="322783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385559" y="3233933"/>
            <a:ext cx="4741926" cy="361111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580631" y="3429000"/>
            <a:ext cx="4358639" cy="3227832"/>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0298" y="1492122"/>
            <a:ext cx="4327525" cy="839469"/>
          </a:xfrm>
          <a:prstGeom prst="rect">
            <a:avLst/>
          </a:prstGeom>
        </p:spPr>
        <p:txBody>
          <a:bodyPr vert="horz" wrap="square" lIns="0" tIns="12700" rIns="0" bIns="0" rtlCol="0">
            <a:spAutoFit/>
          </a:bodyPr>
          <a:lstStyle/>
          <a:p>
            <a:pPr marL="241300" indent="-228600">
              <a:lnSpc>
                <a:spcPct val="100000"/>
              </a:lnSpc>
              <a:spcBef>
                <a:spcPts val="100"/>
              </a:spcBef>
              <a:buFont typeface="Wingdings"/>
              <a:buChar char=""/>
              <a:tabLst>
                <a:tab pos="241300" algn="l"/>
              </a:tabLst>
            </a:pPr>
            <a:r>
              <a:rPr sz="1800" b="1" dirty="0">
                <a:latin typeface="微软雅黑"/>
                <a:cs typeface="微软雅黑"/>
              </a:rPr>
              <a:t>《建筑施工安全检查标准》</a:t>
            </a:r>
            <a:r>
              <a:rPr sz="1800" b="1" spc="-10" dirty="0">
                <a:latin typeface="微软雅黑"/>
                <a:cs typeface="微软雅黑"/>
              </a:rPr>
              <a:t>JGJ5</a:t>
            </a:r>
            <a:r>
              <a:rPr sz="1800" b="1" spc="-5" dirty="0">
                <a:latin typeface="微软雅黑"/>
                <a:cs typeface="微软雅黑"/>
              </a:rPr>
              <a:t>9</a:t>
            </a:r>
            <a:r>
              <a:rPr sz="1800" b="1" spc="5" dirty="0">
                <a:latin typeface="微软雅黑"/>
                <a:cs typeface="微软雅黑"/>
              </a:rPr>
              <a:t>-</a:t>
            </a:r>
            <a:r>
              <a:rPr sz="1800" b="1" spc="-10" dirty="0">
                <a:latin typeface="微软雅黑"/>
                <a:cs typeface="微软雅黑"/>
              </a:rPr>
              <a:t>2011</a:t>
            </a:r>
            <a:endParaRPr sz="1800">
              <a:latin typeface="微软雅黑"/>
              <a:cs typeface="微软雅黑"/>
            </a:endParaRPr>
          </a:p>
          <a:p>
            <a:pPr marL="628015">
              <a:lnSpc>
                <a:spcPct val="100000"/>
              </a:lnSpc>
              <a:spcBef>
                <a:spcPts val="2090"/>
              </a:spcBef>
            </a:pPr>
            <a:r>
              <a:rPr sz="1800" b="1" dirty="0">
                <a:latin typeface="微软雅黑"/>
                <a:cs typeface="微软雅黑"/>
              </a:rPr>
              <a:t>表B</a:t>
            </a:r>
            <a:r>
              <a:rPr sz="1800" b="1" spc="-20" dirty="0">
                <a:latin typeface="微软雅黑"/>
                <a:cs typeface="微软雅黑"/>
              </a:rPr>
              <a:t>.</a:t>
            </a:r>
            <a:r>
              <a:rPr sz="1800" b="1" dirty="0">
                <a:latin typeface="微软雅黑"/>
                <a:cs typeface="微软雅黑"/>
              </a:rPr>
              <a:t>1</a:t>
            </a:r>
            <a:r>
              <a:rPr sz="1800" b="1" spc="-15" dirty="0">
                <a:latin typeface="微软雅黑"/>
                <a:cs typeface="微软雅黑"/>
              </a:rPr>
              <a:t>2</a:t>
            </a:r>
            <a:r>
              <a:rPr sz="1800" dirty="0">
                <a:latin typeface="微软雅黑"/>
                <a:cs typeface="微软雅黑"/>
              </a:rPr>
              <a:t>：</a:t>
            </a:r>
            <a:endParaRPr sz="1800">
              <a:latin typeface="微软雅黑"/>
              <a:cs typeface="微软雅黑"/>
            </a:endParaRPr>
          </a:p>
        </p:txBody>
      </p:sp>
      <p:sp>
        <p:nvSpPr>
          <p:cNvPr id="3" name="object 3"/>
          <p:cNvSpPr txBox="1">
            <a:spLocks noGrp="1"/>
          </p:cNvSpPr>
          <p:nvPr>
            <p:ph type="title"/>
          </p:nvPr>
        </p:nvSpPr>
        <p:spPr>
          <a:xfrm>
            <a:off x="1117498" y="2471166"/>
            <a:ext cx="1327150" cy="347345"/>
          </a:xfrm>
          <a:prstGeom prst="rect">
            <a:avLst/>
          </a:prstGeom>
        </p:spPr>
        <p:txBody>
          <a:bodyPr vert="horz" wrap="square" lIns="0" tIns="13970" rIns="0" bIns="0" rtlCol="0">
            <a:spAutoFit/>
          </a:bodyPr>
          <a:lstStyle/>
          <a:p>
            <a:pPr marL="12700">
              <a:lnSpc>
                <a:spcPct val="100000"/>
              </a:lnSpc>
              <a:spcBef>
                <a:spcPts val="110"/>
              </a:spcBef>
            </a:pPr>
            <a:r>
              <a:rPr sz="2100" spc="1050" dirty="0">
                <a:latin typeface="Wingdings"/>
                <a:cs typeface="Wingdings"/>
              </a:rPr>
              <a:t>◼</a:t>
            </a:r>
            <a:r>
              <a:rPr sz="2100" spc="-380" dirty="0">
                <a:latin typeface="Times New Roman"/>
                <a:cs typeface="Times New Roman"/>
              </a:rPr>
              <a:t> </a:t>
            </a:r>
            <a:r>
              <a:rPr sz="2100" b="1" spc="10" dirty="0">
                <a:latin typeface="微软雅黑"/>
                <a:cs typeface="微软雅黑"/>
              </a:rPr>
              <a:t>支架稳</a:t>
            </a:r>
            <a:r>
              <a:rPr sz="2100" b="1" spc="-1515" dirty="0">
                <a:latin typeface="微软雅黑"/>
                <a:cs typeface="微软雅黑"/>
              </a:rPr>
              <a:t>定</a:t>
            </a:r>
            <a:endParaRPr sz="2100">
              <a:latin typeface="微软雅黑"/>
              <a:cs typeface="微软雅黑"/>
            </a:endParaRPr>
          </a:p>
        </p:txBody>
      </p:sp>
      <p:sp>
        <p:nvSpPr>
          <p:cNvPr id="4" name="object 4"/>
          <p:cNvSpPr txBox="1"/>
          <p:nvPr/>
        </p:nvSpPr>
        <p:spPr>
          <a:xfrm>
            <a:off x="660298" y="2946653"/>
            <a:ext cx="11071225" cy="1172210"/>
          </a:xfrm>
          <a:prstGeom prst="rect">
            <a:avLst/>
          </a:prstGeom>
        </p:spPr>
        <p:txBody>
          <a:bodyPr vert="horz" wrap="square" lIns="0" tIns="12700" rIns="0" bIns="0" rtlCol="0">
            <a:spAutoFit/>
          </a:bodyPr>
          <a:lstStyle/>
          <a:p>
            <a:pPr marL="469900">
              <a:lnSpc>
                <a:spcPct val="100000"/>
              </a:lnSpc>
              <a:spcBef>
                <a:spcPts val="100"/>
              </a:spcBef>
            </a:pPr>
            <a:r>
              <a:rPr sz="1800" dirty="0">
                <a:latin typeface="微软雅黑"/>
                <a:cs typeface="微软雅黑"/>
              </a:rPr>
              <a:t>立杆伸出顶层水平杆的长度超过规范要求，每处</a:t>
            </a:r>
            <a:r>
              <a:rPr sz="1800" spc="5" dirty="0">
                <a:latin typeface="微软雅黑"/>
                <a:cs typeface="微软雅黑"/>
              </a:rPr>
              <a:t>扣</a:t>
            </a:r>
            <a:r>
              <a:rPr sz="1800" dirty="0">
                <a:latin typeface="微软雅黑"/>
                <a:cs typeface="微软雅黑"/>
              </a:rPr>
              <a:t>2分</a:t>
            </a:r>
            <a:endParaRPr sz="1800">
              <a:latin typeface="微软雅黑"/>
              <a:cs typeface="微软雅黑"/>
            </a:endParaRPr>
          </a:p>
          <a:p>
            <a:pPr marL="356870" indent="-344170">
              <a:lnSpc>
                <a:spcPct val="100000"/>
              </a:lnSpc>
              <a:spcBef>
                <a:spcPts val="1465"/>
              </a:spcBef>
              <a:buClr>
                <a:srgbClr val="000000"/>
              </a:buClr>
              <a:buFont typeface="Wingdings"/>
              <a:buChar char=""/>
              <a:tabLst>
                <a:tab pos="356870" algn="l"/>
                <a:tab pos="357505" algn="l"/>
              </a:tabLst>
            </a:pPr>
            <a:r>
              <a:rPr sz="1800" u="heavy" dirty="0">
                <a:solidFill>
                  <a:srgbClr val="0462C1"/>
                </a:solidFill>
                <a:uFill>
                  <a:solidFill>
                    <a:srgbClr val="0462C1"/>
                  </a:solidFill>
                </a:uFill>
                <a:latin typeface="微软雅黑"/>
                <a:cs typeface="微软雅黑"/>
              </a:rPr>
              <a:t>《扣件式钢管模板支架可调支托试</a:t>
            </a:r>
            <a:r>
              <a:rPr sz="1800" u="heavy" spc="5" dirty="0">
                <a:solidFill>
                  <a:srgbClr val="0462C1"/>
                </a:solidFill>
                <a:uFill>
                  <a:solidFill>
                    <a:srgbClr val="0462C1"/>
                  </a:solidFill>
                </a:uFill>
                <a:latin typeface="微软雅黑"/>
                <a:cs typeface="微软雅黑"/>
              </a:rPr>
              <a:t>验</a:t>
            </a:r>
            <a:r>
              <a:rPr sz="1800" u="heavy" dirty="0">
                <a:solidFill>
                  <a:srgbClr val="0462C1"/>
                </a:solidFill>
                <a:uFill>
                  <a:solidFill>
                    <a:srgbClr val="0462C1"/>
                  </a:solidFill>
                </a:uFill>
                <a:latin typeface="微软雅黑"/>
                <a:cs typeface="微软雅黑"/>
              </a:rPr>
              <a:t>》</a:t>
            </a:r>
            <a:r>
              <a:rPr sz="1800" u="heavy" spc="-5" dirty="0">
                <a:solidFill>
                  <a:srgbClr val="0462C1"/>
                </a:solidFill>
                <a:uFill>
                  <a:solidFill>
                    <a:srgbClr val="0462C1"/>
                  </a:solidFill>
                </a:uFill>
                <a:latin typeface="微软雅黑"/>
                <a:cs typeface="微软雅黑"/>
              </a:rPr>
              <a:t>——</a:t>
            </a:r>
            <a:r>
              <a:rPr sz="1800" dirty="0">
                <a:latin typeface="微软雅黑"/>
                <a:cs typeface="微软雅黑"/>
              </a:rPr>
              <a:t>刘</a:t>
            </a:r>
            <a:r>
              <a:rPr sz="1800" spc="-10" dirty="0">
                <a:latin typeface="微软雅黑"/>
                <a:cs typeface="微软雅黑"/>
              </a:rPr>
              <a:t> </a:t>
            </a:r>
            <a:r>
              <a:rPr sz="1800" dirty="0">
                <a:latin typeface="微软雅黑"/>
                <a:cs typeface="微软雅黑"/>
              </a:rPr>
              <a:t>莉，王</a:t>
            </a:r>
            <a:r>
              <a:rPr sz="1800" spc="-35" dirty="0">
                <a:latin typeface="微软雅黑"/>
                <a:cs typeface="微软雅黑"/>
              </a:rPr>
              <a:t> </a:t>
            </a:r>
            <a:r>
              <a:rPr sz="1800" dirty="0">
                <a:latin typeface="微软雅黑"/>
                <a:cs typeface="微软雅黑"/>
              </a:rPr>
              <a:t>博，吴金国，赵东旭（基金项目：</a:t>
            </a:r>
            <a:r>
              <a:rPr sz="1800" spc="-5" dirty="0">
                <a:latin typeface="微软雅黑"/>
                <a:cs typeface="微软雅黑"/>
              </a:rPr>
              <a:t> </a:t>
            </a:r>
            <a:r>
              <a:rPr sz="1800" dirty="0">
                <a:latin typeface="微软雅黑"/>
                <a:cs typeface="微软雅黑"/>
              </a:rPr>
              <a:t>JGJ162—2008，</a:t>
            </a:r>
            <a:endParaRPr sz="1800">
              <a:latin typeface="微软雅黑"/>
              <a:cs typeface="微软雅黑"/>
            </a:endParaRPr>
          </a:p>
          <a:p>
            <a:pPr marL="356870">
              <a:lnSpc>
                <a:spcPct val="100000"/>
              </a:lnSpc>
              <a:spcBef>
                <a:spcPts val="1080"/>
              </a:spcBef>
            </a:pPr>
            <a:r>
              <a:rPr sz="1800" spc="-5" dirty="0">
                <a:latin typeface="微软雅黑"/>
                <a:cs typeface="微软雅黑"/>
              </a:rPr>
              <a:t>沈阳建筑大学土木工程学院）</a:t>
            </a:r>
            <a:endParaRPr sz="1800">
              <a:latin typeface="微软雅黑"/>
              <a:cs typeface="微软雅黑"/>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9220" y="450595"/>
            <a:ext cx="6951980" cy="453390"/>
          </a:xfrm>
          <a:prstGeom prst="rect">
            <a:avLst/>
          </a:prstGeom>
        </p:spPr>
        <p:txBody>
          <a:bodyPr vert="horz" wrap="square" lIns="0" tIns="13335" rIns="0" bIns="0" rtlCol="0">
            <a:spAutoFit/>
          </a:bodyPr>
          <a:lstStyle/>
          <a:p>
            <a:pPr marL="12700">
              <a:lnSpc>
                <a:spcPct val="100000"/>
              </a:lnSpc>
              <a:spcBef>
                <a:spcPts val="105"/>
              </a:spcBef>
            </a:pPr>
            <a:r>
              <a:rPr sz="2800" b="1" spc="5" dirty="0">
                <a:latin typeface="微软雅黑"/>
                <a:cs typeface="微软雅黑"/>
              </a:rPr>
              <a:t>建筑施</a:t>
            </a:r>
            <a:r>
              <a:rPr sz="2800" b="1" spc="-25" dirty="0">
                <a:latin typeface="微软雅黑"/>
                <a:cs typeface="微软雅黑"/>
              </a:rPr>
              <a:t>工</a:t>
            </a:r>
            <a:r>
              <a:rPr sz="2800" b="1" spc="5" dirty="0">
                <a:latin typeface="微软雅黑"/>
                <a:cs typeface="微软雅黑"/>
              </a:rPr>
              <a:t>安全</a:t>
            </a:r>
            <a:r>
              <a:rPr sz="2800" b="1" spc="-25" dirty="0">
                <a:latin typeface="微软雅黑"/>
                <a:cs typeface="微软雅黑"/>
              </a:rPr>
              <a:t>事故</a:t>
            </a:r>
            <a:r>
              <a:rPr sz="2800" b="1" spc="5" dirty="0">
                <a:latin typeface="微软雅黑"/>
                <a:cs typeface="微软雅黑"/>
              </a:rPr>
              <a:t>多发部</a:t>
            </a:r>
            <a:r>
              <a:rPr sz="2800" b="1" spc="-25" dirty="0">
                <a:latin typeface="微软雅黑"/>
                <a:cs typeface="微软雅黑"/>
              </a:rPr>
              <a:t>位</a:t>
            </a:r>
            <a:r>
              <a:rPr sz="2800" b="1" dirty="0">
                <a:latin typeface="微软雅黑"/>
                <a:cs typeface="微软雅黑"/>
              </a:rPr>
              <a:t>（2018</a:t>
            </a:r>
            <a:r>
              <a:rPr sz="2800" b="1" spc="-20" dirty="0">
                <a:latin typeface="微软雅黑"/>
                <a:cs typeface="微软雅黑"/>
              </a:rPr>
              <a:t>上</a:t>
            </a:r>
            <a:r>
              <a:rPr sz="2800" b="1" spc="5" dirty="0">
                <a:latin typeface="微软雅黑"/>
                <a:cs typeface="微软雅黑"/>
              </a:rPr>
              <a:t>半年）</a:t>
            </a:r>
            <a:endParaRPr sz="2800">
              <a:latin typeface="微软雅黑"/>
              <a:cs typeface="微软雅黑"/>
            </a:endParaRPr>
          </a:p>
        </p:txBody>
      </p:sp>
      <p:sp>
        <p:nvSpPr>
          <p:cNvPr id="3" name="object 3"/>
          <p:cNvSpPr txBox="1"/>
          <p:nvPr/>
        </p:nvSpPr>
        <p:spPr>
          <a:xfrm>
            <a:off x="688644" y="1138281"/>
            <a:ext cx="10518775" cy="1002030"/>
          </a:xfrm>
          <a:prstGeom prst="rect">
            <a:avLst/>
          </a:prstGeom>
        </p:spPr>
        <p:txBody>
          <a:bodyPr vert="horz" wrap="square" lIns="0" tIns="180340" rIns="0" bIns="0" rtlCol="0">
            <a:spAutoFit/>
          </a:bodyPr>
          <a:lstStyle/>
          <a:p>
            <a:pPr marL="12700">
              <a:lnSpc>
                <a:spcPct val="100000"/>
              </a:lnSpc>
              <a:spcBef>
                <a:spcPts val="1420"/>
              </a:spcBef>
            </a:pPr>
            <a:r>
              <a:rPr sz="2100" spc="10" dirty="0">
                <a:latin typeface="微软雅黑"/>
                <a:cs typeface="微软雅黑"/>
              </a:rPr>
              <a:t>2018</a:t>
            </a:r>
            <a:r>
              <a:rPr sz="2100" spc="30" dirty="0">
                <a:latin typeface="微软雅黑"/>
                <a:cs typeface="微软雅黑"/>
              </a:rPr>
              <a:t>年上半年，全国共发生房屋市政工程生产安全较大及以上事</a:t>
            </a:r>
            <a:r>
              <a:rPr sz="2100" spc="45" dirty="0">
                <a:latin typeface="微软雅黑"/>
                <a:cs typeface="微软雅黑"/>
              </a:rPr>
              <a:t>故</a:t>
            </a:r>
            <a:r>
              <a:rPr sz="2100" spc="10" dirty="0">
                <a:latin typeface="微软雅黑"/>
                <a:cs typeface="微软雅黑"/>
              </a:rPr>
              <a:t>13</a:t>
            </a:r>
            <a:r>
              <a:rPr sz="2100" spc="30" dirty="0">
                <a:latin typeface="微软雅黑"/>
                <a:cs typeface="微软雅黑"/>
              </a:rPr>
              <a:t>起、死亡</a:t>
            </a:r>
            <a:r>
              <a:rPr sz="2100" spc="10" dirty="0">
                <a:latin typeface="微软雅黑"/>
                <a:cs typeface="微软雅黑"/>
              </a:rPr>
              <a:t>52</a:t>
            </a:r>
            <a:r>
              <a:rPr sz="2100" spc="30" dirty="0">
                <a:latin typeface="微软雅黑"/>
                <a:cs typeface="微软雅黑"/>
              </a:rPr>
              <a:t>人，比</a:t>
            </a:r>
            <a:endParaRPr sz="2100">
              <a:latin typeface="微软雅黑"/>
              <a:cs typeface="微软雅黑"/>
            </a:endParaRPr>
          </a:p>
          <a:p>
            <a:pPr marL="12700">
              <a:lnSpc>
                <a:spcPct val="100000"/>
              </a:lnSpc>
              <a:spcBef>
                <a:spcPts val="1320"/>
              </a:spcBef>
            </a:pPr>
            <a:r>
              <a:rPr sz="2100" spc="15" dirty="0">
                <a:latin typeface="微软雅黑"/>
                <a:cs typeface="微软雅黑"/>
              </a:rPr>
              <a:t>2017</a:t>
            </a:r>
            <a:r>
              <a:rPr sz="2100" spc="35" dirty="0">
                <a:latin typeface="微软雅黑"/>
                <a:cs typeface="微软雅黑"/>
              </a:rPr>
              <a:t>年同期事故起数减</a:t>
            </a:r>
            <a:r>
              <a:rPr sz="2100" spc="40" dirty="0">
                <a:latin typeface="微软雅黑"/>
                <a:cs typeface="微软雅黑"/>
              </a:rPr>
              <a:t>少</a:t>
            </a:r>
            <a:r>
              <a:rPr sz="2100" spc="15" dirty="0">
                <a:latin typeface="微软雅黑"/>
                <a:cs typeface="微软雅黑"/>
              </a:rPr>
              <a:t>3</a:t>
            </a:r>
            <a:r>
              <a:rPr sz="2100" spc="35" dirty="0">
                <a:latin typeface="微软雅黑"/>
                <a:cs typeface="微软雅黑"/>
              </a:rPr>
              <a:t>起、死亡人数减</a:t>
            </a:r>
            <a:r>
              <a:rPr sz="2100" spc="40" dirty="0">
                <a:latin typeface="微软雅黑"/>
                <a:cs typeface="微软雅黑"/>
              </a:rPr>
              <a:t>少</a:t>
            </a:r>
            <a:r>
              <a:rPr sz="2100" spc="15" dirty="0">
                <a:latin typeface="微软雅黑"/>
                <a:cs typeface="微软雅黑"/>
              </a:rPr>
              <a:t>6</a:t>
            </a:r>
            <a:r>
              <a:rPr sz="2100" spc="35" dirty="0">
                <a:latin typeface="微软雅黑"/>
                <a:cs typeface="微软雅黑"/>
              </a:rPr>
              <a:t>人，同比分别</a:t>
            </a:r>
            <a:r>
              <a:rPr sz="2100" spc="35" dirty="0">
                <a:solidFill>
                  <a:srgbClr val="FF0000"/>
                </a:solidFill>
                <a:latin typeface="微软雅黑"/>
                <a:cs typeface="微软雅黑"/>
              </a:rPr>
              <a:t>下降</a:t>
            </a:r>
            <a:r>
              <a:rPr sz="2100" spc="10" dirty="0">
                <a:solidFill>
                  <a:srgbClr val="FF0000"/>
                </a:solidFill>
                <a:latin typeface="微软雅黑"/>
                <a:cs typeface="微软雅黑"/>
              </a:rPr>
              <a:t>18.75%</a:t>
            </a:r>
            <a:r>
              <a:rPr sz="2100" spc="35" dirty="0">
                <a:solidFill>
                  <a:srgbClr val="FF0000"/>
                </a:solidFill>
                <a:latin typeface="微软雅黑"/>
                <a:cs typeface="微软雅黑"/>
              </a:rPr>
              <a:t>和</a:t>
            </a:r>
            <a:r>
              <a:rPr sz="2100" spc="10" dirty="0">
                <a:solidFill>
                  <a:srgbClr val="FF0000"/>
                </a:solidFill>
                <a:latin typeface="微软雅黑"/>
                <a:cs typeface="微软雅黑"/>
              </a:rPr>
              <a:t>10.34%</a:t>
            </a:r>
            <a:r>
              <a:rPr sz="2100" spc="35" dirty="0">
                <a:latin typeface="微软雅黑"/>
                <a:cs typeface="微软雅黑"/>
              </a:rPr>
              <a:t>。</a:t>
            </a:r>
            <a:endParaRPr sz="2100">
              <a:latin typeface="微软雅黑"/>
              <a:cs typeface="微软雅黑"/>
            </a:endParaRPr>
          </a:p>
        </p:txBody>
      </p:sp>
      <p:sp>
        <p:nvSpPr>
          <p:cNvPr id="4" name="object 4"/>
          <p:cNvSpPr/>
          <p:nvPr/>
        </p:nvSpPr>
        <p:spPr>
          <a:xfrm>
            <a:off x="2107376" y="2677704"/>
            <a:ext cx="7551446" cy="333164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854707" y="2394204"/>
            <a:ext cx="8181340" cy="3883660"/>
          </a:xfrm>
          <a:custGeom>
            <a:avLst/>
            <a:gdLst/>
            <a:ahLst/>
            <a:cxnLst/>
            <a:rect l="l" t="t" r="r" b="b"/>
            <a:pathLst>
              <a:path w="8181340" h="3883660">
                <a:moveTo>
                  <a:pt x="0" y="3883152"/>
                </a:moveTo>
                <a:lnTo>
                  <a:pt x="8180832" y="3883152"/>
                </a:lnTo>
                <a:lnTo>
                  <a:pt x="8180832" y="0"/>
                </a:lnTo>
                <a:lnTo>
                  <a:pt x="0" y="0"/>
                </a:lnTo>
                <a:lnTo>
                  <a:pt x="0" y="3883152"/>
                </a:lnTo>
                <a:close/>
              </a:path>
            </a:pathLst>
          </a:custGeom>
          <a:ln w="9144">
            <a:solidFill>
              <a:srgbClr val="000000"/>
            </a:solidFill>
          </a:ln>
        </p:spPr>
        <p:txBody>
          <a:bodyPr wrap="square" lIns="0" tIns="0" rIns="0" bIns="0" rtlCol="0"/>
          <a:lstStyle/>
          <a:p>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27807" y="977645"/>
            <a:ext cx="7154545" cy="453390"/>
          </a:xfrm>
          <a:prstGeom prst="rect">
            <a:avLst/>
          </a:prstGeom>
        </p:spPr>
        <p:txBody>
          <a:bodyPr vert="horz" wrap="square" lIns="0" tIns="13335" rIns="0" bIns="0" rtlCol="0">
            <a:spAutoFit/>
          </a:bodyPr>
          <a:lstStyle/>
          <a:p>
            <a:pPr marL="12700">
              <a:lnSpc>
                <a:spcPct val="100000"/>
              </a:lnSpc>
              <a:spcBef>
                <a:spcPts val="105"/>
              </a:spcBef>
            </a:pPr>
            <a:r>
              <a:rPr sz="2800" spc="5" dirty="0">
                <a:solidFill>
                  <a:srgbClr val="0000FF"/>
                </a:solidFill>
              </a:rPr>
              <a:t>立杆、横杆间距过大且</a:t>
            </a:r>
            <a:r>
              <a:rPr sz="2800" spc="-20" dirty="0">
                <a:solidFill>
                  <a:srgbClr val="0000FF"/>
                </a:solidFill>
              </a:rPr>
              <a:t>超</a:t>
            </a:r>
            <a:r>
              <a:rPr sz="2800" spc="5" dirty="0">
                <a:solidFill>
                  <a:srgbClr val="0000FF"/>
                </a:solidFill>
              </a:rPr>
              <a:t>载使</a:t>
            </a:r>
            <a:r>
              <a:rPr sz="2800" spc="-20" dirty="0">
                <a:solidFill>
                  <a:srgbClr val="0000FF"/>
                </a:solidFill>
              </a:rPr>
              <a:t>用</a:t>
            </a:r>
            <a:r>
              <a:rPr sz="2800" spc="5" dirty="0">
                <a:solidFill>
                  <a:srgbClr val="0000FF"/>
                </a:solidFill>
              </a:rPr>
              <a:t>导致</a:t>
            </a:r>
            <a:r>
              <a:rPr sz="2800" spc="-20" dirty="0">
                <a:solidFill>
                  <a:srgbClr val="0000FF"/>
                </a:solidFill>
              </a:rPr>
              <a:t>立</a:t>
            </a:r>
            <a:r>
              <a:rPr sz="2800" spc="5" dirty="0">
                <a:solidFill>
                  <a:srgbClr val="0000FF"/>
                </a:solidFill>
              </a:rPr>
              <a:t>杆失稳</a:t>
            </a:r>
            <a:endParaRPr sz="2800"/>
          </a:p>
        </p:txBody>
      </p:sp>
      <p:sp>
        <p:nvSpPr>
          <p:cNvPr id="3" name="object 3"/>
          <p:cNvSpPr txBox="1"/>
          <p:nvPr/>
        </p:nvSpPr>
        <p:spPr>
          <a:xfrm>
            <a:off x="1781048" y="2235052"/>
            <a:ext cx="9048750" cy="2366645"/>
          </a:xfrm>
          <a:prstGeom prst="rect">
            <a:avLst/>
          </a:prstGeom>
        </p:spPr>
        <p:txBody>
          <a:bodyPr vert="horz" wrap="square" lIns="0" tIns="194945" rIns="0" bIns="0" rtlCol="0">
            <a:spAutoFit/>
          </a:bodyPr>
          <a:lstStyle/>
          <a:p>
            <a:pPr marL="802640" indent="-789940">
              <a:lnSpc>
                <a:spcPct val="100000"/>
              </a:lnSpc>
              <a:spcBef>
                <a:spcPts val="1535"/>
              </a:spcBef>
              <a:buSzPct val="95833"/>
              <a:buAutoNum type="arabicPlain"/>
              <a:tabLst>
                <a:tab pos="803275" algn="l"/>
              </a:tabLst>
            </a:pPr>
            <a:r>
              <a:rPr sz="2400" dirty="0">
                <a:latin typeface="微软雅黑"/>
                <a:cs typeface="微软雅黑"/>
              </a:rPr>
              <a:t>脚手架的临界荷载随立杆横距加大而降低，</a:t>
            </a:r>
            <a:r>
              <a:rPr sz="2400" spc="10" dirty="0">
                <a:latin typeface="微软雅黑"/>
                <a:cs typeface="微软雅黑"/>
              </a:rPr>
              <a:t>由</a:t>
            </a:r>
            <a:r>
              <a:rPr sz="2400" spc="5" dirty="0">
                <a:latin typeface="微软雅黑"/>
                <a:cs typeface="微软雅黑"/>
              </a:rPr>
              <a:t>1.2m</a:t>
            </a:r>
            <a:r>
              <a:rPr sz="2400" dirty="0">
                <a:latin typeface="微软雅黑"/>
                <a:cs typeface="微软雅黑"/>
              </a:rPr>
              <a:t>增加到</a:t>
            </a:r>
            <a:endParaRPr sz="2400">
              <a:latin typeface="微软雅黑"/>
              <a:cs typeface="微软雅黑"/>
            </a:endParaRPr>
          </a:p>
          <a:p>
            <a:pPr marL="356870">
              <a:lnSpc>
                <a:spcPct val="100000"/>
              </a:lnSpc>
              <a:spcBef>
                <a:spcPts val="1440"/>
              </a:spcBef>
            </a:pPr>
            <a:r>
              <a:rPr sz="2400" dirty="0">
                <a:latin typeface="微软雅黑"/>
                <a:cs typeface="微软雅黑"/>
              </a:rPr>
              <a:t>1.5m</a:t>
            </a:r>
            <a:r>
              <a:rPr sz="2400" spc="-5" dirty="0">
                <a:latin typeface="微软雅黑"/>
                <a:cs typeface="微软雅黑"/>
              </a:rPr>
              <a:t>时临界荷载将下</a:t>
            </a:r>
            <a:r>
              <a:rPr sz="2400" dirty="0">
                <a:latin typeface="微软雅黑"/>
                <a:cs typeface="微软雅黑"/>
              </a:rPr>
              <a:t>降11.35%</a:t>
            </a:r>
            <a:endParaRPr sz="2400">
              <a:latin typeface="微软雅黑"/>
              <a:cs typeface="微软雅黑"/>
            </a:endParaRPr>
          </a:p>
          <a:p>
            <a:pPr marL="802640" indent="-789940">
              <a:lnSpc>
                <a:spcPct val="100000"/>
              </a:lnSpc>
              <a:spcBef>
                <a:spcPts val="2020"/>
              </a:spcBef>
              <a:buSzPct val="95833"/>
              <a:buAutoNum type="arabicPlain" startAt="2"/>
              <a:tabLst>
                <a:tab pos="803275" algn="l"/>
              </a:tabLst>
            </a:pPr>
            <a:r>
              <a:rPr sz="2400" spc="-5" dirty="0">
                <a:latin typeface="微软雅黑"/>
                <a:cs typeface="微软雅黑"/>
              </a:rPr>
              <a:t>步距由</a:t>
            </a:r>
            <a:r>
              <a:rPr sz="2400" dirty="0">
                <a:latin typeface="微软雅黑"/>
                <a:cs typeface="微软雅黑"/>
              </a:rPr>
              <a:t>1.2m</a:t>
            </a:r>
            <a:r>
              <a:rPr sz="2400" spc="-5" dirty="0">
                <a:latin typeface="微软雅黑"/>
                <a:cs typeface="微软雅黑"/>
              </a:rPr>
              <a:t>增加到</a:t>
            </a:r>
            <a:r>
              <a:rPr sz="2400" dirty="0">
                <a:latin typeface="微软雅黑"/>
                <a:cs typeface="微软雅黑"/>
              </a:rPr>
              <a:t>1.8m</a:t>
            </a:r>
            <a:r>
              <a:rPr sz="2400" spc="-5" dirty="0">
                <a:latin typeface="微软雅黑"/>
                <a:cs typeface="微软雅黑"/>
              </a:rPr>
              <a:t>时临界荷载将下</a:t>
            </a:r>
            <a:r>
              <a:rPr sz="2400" dirty="0">
                <a:latin typeface="微软雅黑"/>
                <a:cs typeface="微软雅黑"/>
              </a:rPr>
              <a:t>降26.1%</a:t>
            </a:r>
            <a:endParaRPr sz="2400">
              <a:latin typeface="微软雅黑"/>
              <a:cs typeface="微软雅黑"/>
            </a:endParaRPr>
          </a:p>
          <a:p>
            <a:pPr marL="5984875">
              <a:lnSpc>
                <a:spcPct val="100000"/>
              </a:lnSpc>
              <a:spcBef>
                <a:spcPts val="2014"/>
              </a:spcBef>
            </a:pPr>
            <a:r>
              <a:rPr sz="2400" dirty="0">
                <a:latin typeface="微软雅黑"/>
                <a:cs typeface="微软雅黑"/>
              </a:rPr>
              <a:t>（数据皆为实验所得）</a:t>
            </a:r>
            <a:endParaRPr sz="2400">
              <a:latin typeface="微软雅黑"/>
              <a:cs typeface="微软雅黑"/>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82624"/>
            <a:ext cx="5583936" cy="418795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272784" y="1182624"/>
            <a:ext cx="5583936" cy="418795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41720" y="1207008"/>
            <a:ext cx="5928360" cy="444703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8871" y="1207007"/>
            <a:ext cx="5931408" cy="444703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8392" y="896111"/>
            <a:ext cx="6007608" cy="44958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123432" y="896111"/>
            <a:ext cx="6007608" cy="44958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2127" y="746759"/>
            <a:ext cx="5678424" cy="56814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297167" y="746759"/>
            <a:ext cx="5678424" cy="568147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0"/>
            <a:ext cx="9144000" cy="68579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41720" y="475487"/>
            <a:ext cx="6050280" cy="5690870"/>
          </a:xfrm>
          <a:custGeom>
            <a:avLst/>
            <a:gdLst/>
            <a:ahLst/>
            <a:cxnLst/>
            <a:rect l="l" t="t" r="r" b="b"/>
            <a:pathLst>
              <a:path w="6050280" h="5690870">
                <a:moveTo>
                  <a:pt x="0" y="5690616"/>
                </a:moveTo>
                <a:lnTo>
                  <a:pt x="6050280" y="5690616"/>
                </a:lnTo>
                <a:lnTo>
                  <a:pt x="6050280" y="0"/>
                </a:lnTo>
                <a:lnTo>
                  <a:pt x="0" y="0"/>
                </a:lnTo>
                <a:lnTo>
                  <a:pt x="0" y="5690616"/>
                </a:lnTo>
                <a:close/>
              </a:path>
            </a:pathLst>
          </a:custGeom>
          <a:solidFill>
            <a:srgbClr val="DCDAC2"/>
          </a:solidFill>
        </p:spPr>
        <p:txBody>
          <a:bodyPr wrap="square" lIns="0" tIns="0" rIns="0" bIns="0" rtlCol="0"/>
          <a:lstStyle/>
          <a:p>
            <a:endParaRPr/>
          </a:p>
        </p:txBody>
      </p:sp>
      <p:sp>
        <p:nvSpPr>
          <p:cNvPr id="3" name="object 3"/>
          <p:cNvSpPr txBox="1"/>
          <p:nvPr/>
        </p:nvSpPr>
        <p:spPr>
          <a:xfrm>
            <a:off x="6220714" y="476355"/>
            <a:ext cx="6045200" cy="5641975"/>
          </a:xfrm>
          <a:prstGeom prst="rect">
            <a:avLst/>
          </a:prstGeom>
        </p:spPr>
        <p:txBody>
          <a:bodyPr vert="horz" wrap="square" lIns="0" tIns="11430" rIns="0" bIns="0" rtlCol="0">
            <a:spAutoFit/>
          </a:bodyPr>
          <a:lstStyle/>
          <a:p>
            <a:pPr marL="241300" marR="163830" indent="-228600">
              <a:lnSpc>
                <a:spcPct val="150100"/>
              </a:lnSpc>
              <a:spcBef>
                <a:spcPts val="90"/>
              </a:spcBef>
              <a:buFont typeface="Arial"/>
              <a:buChar char="•"/>
              <a:tabLst>
                <a:tab pos="241300" algn="l"/>
              </a:tabLst>
            </a:pPr>
            <a:r>
              <a:rPr sz="2400" dirty="0">
                <a:solidFill>
                  <a:srgbClr val="44332A"/>
                </a:solidFill>
                <a:latin typeface="等线"/>
                <a:cs typeface="等线"/>
              </a:rPr>
              <a:t>目前由于钢管、扣件生产及流通领域存在 </a:t>
            </a:r>
            <a:r>
              <a:rPr sz="2400" spc="-5" dirty="0">
                <a:solidFill>
                  <a:srgbClr val="44332A"/>
                </a:solidFill>
                <a:latin typeface="等线"/>
                <a:cs typeface="等线"/>
              </a:rPr>
              <a:t>诸多问题，导致施工现场使用的钢管和扣 件多为质量不合格产品，如钢管壁厚达不 </a:t>
            </a:r>
            <a:r>
              <a:rPr sz="2400" dirty="0">
                <a:solidFill>
                  <a:srgbClr val="44332A"/>
                </a:solidFill>
                <a:latin typeface="等线"/>
                <a:cs typeface="等线"/>
              </a:rPr>
              <a:t>到规范要求，钢管的平直度较</a:t>
            </a:r>
            <a:r>
              <a:rPr sz="2400" spc="5" dirty="0">
                <a:solidFill>
                  <a:srgbClr val="44332A"/>
                </a:solidFill>
                <a:latin typeface="等线"/>
                <a:cs typeface="等线"/>
              </a:rPr>
              <a:t>差</a:t>
            </a:r>
            <a:r>
              <a:rPr sz="2400" dirty="0">
                <a:solidFill>
                  <a:srgbClr val="44332A"/>
                </a:solidFill>
                <a:latin typeface="Calibri"/>
                <a:cs typeface="Calibri"/>
              </a:rPr>
              <a:t>,</a:t>
            </a:r>
            <a:r>
              <a:rPr sz="2400" spc="-110" dirty="0">
                <a:solidFill>
                  <a:srgbClr val="44332A"/>
                </a:solidFill>
                <a:latin typeface="Calibri"/>
                <a:cs typeface="Calibri"/>
              </a:rPr>
              <a:t> </a:t>
            </a:r>
            <a:r>
              <a:rPr sz="2400" dirty="0">
                <a:solidFill>
                  <a:srgbClr val="44332A"/>
                </a:solidFill>
                <a:latin typeface="等线"/>
                <a:cs typeface="等线"/>
              </a:rPr>
              <a:t>一些钢管 已明显弯曲等，致使模板支撑承载能力明 显降低。</a:t>
            </a:r>
            <a:endParaRPr sz="2400">
              <a:latin typeface="等线"/>
              <a:cs typeface="等线"/>
            </a:endParaRPr>
          </a:p>
          <a:p>
            <a:pPr marL="241300" marR="5080" indent="-228600">
              <a:lnSpc>
                <a:spcPct val="150100"/>
              </a:lnSpc>
              <a:spcBef>
                <a:spcPts val="1010"/>
              </a:spcBef>
              <a:buFont typeface="Arial"/>
              <a:buChar char="•"/>
              <a:tabLst>
                <a:tab pos="241300" algn="l"/>
              </a:tabLst>
            </a:pPr>
            <a:r>
              <a:rPr sz="2400" dirty="0">
                <a:solidFill>
                  <a:srgbClr val="44332A"/>
                </a:solidFill>
                <a:latin typeface="等线"/>
                <a:cs typeface="等线"/>
              </a:rPr>
              <a:t>杭州生产钢管、扣件的厂家较少，杭城建 </a:t>
            </a:r>
            <a:r>
              <a:rPr sz="2400" spc="-5" dirty="0">
                <a:solidFill>
                  <a:srgbClr val="44332A"/>
                </a:solidFill>
                <a:latin typeface="等线"/>
                <a:cs typeface="等线"/>
              </a:rPr>
              <a:t>筑工地的钢管、扣件一般都来自河北唐山， 而且多数是租用，虽然一直在进行整治，  </a:t>
            </a:r>
            <a:r>
              <a:rPr sz="2400" dirty="0">
                <a:solidFill>
                  <a:srgbClr val="44332A"/>
                </a:solidFill>
                <a:latin typeface="等线"/>
                <a:cs typeface="等线"/>
              </a:rPr>
              <a:t>但要从源头有效治理尚有一定难度。</a:t>
            </a:r>
            <a:endParaRPr sz="2400">
              <a:latin typeface="等线"/>
              <a:cs typeface="等线"/>
            </a:endParaRPr>
          </a:p>
        </p:txBody>
      </p:sp>
      <p:sp>
        <p:nvSpPr>
          <p:cNvPr id="4" name="object 4"/>
          <p:cNvSpPr/>
          <p:nvPr/>
        </p:nvSpPr>
        <p:spPr>
          <a:xfrm>
            <a:off x="0" y="1917192"/>
            <a:ext cx="3819525" cy="2810510"/>
          </a:xfrm>
          <a:custGeom>
            <a:avLst/>
            <a:gdLst/>
            <a:ahLst/>
            <a:cxnLst/>
            <a:rect l="l" t="t" r="r" b="b"/>
            <a:pathLst>
              <a:path w="3819525" h="2810510">
                <a:moveTo>
                  <a:pt x="0" y="2810255"/>
                </a:moveTo>
                <a:lnTo>
                  <a:pt x="3819144" y="2810255"/>
                </a:lnTo>
                <a:lnTo>
                  <a:pt x="3819144" y="0"/>
                </a:lnTo>
                <a:lnTo>
                  <a:pt x="0" y="0"/>
                </a:lnTo>
                <a:lnTo>
                  <a:pt x="0" y="2810255"/>
                </a:lnTo>
                <a:close/>
              </a:path>
            </a:pathLst>
          </a:custGeom>
          <a:solidFill>
            <a:srgbClr val="DCDAC2"/>
          </a:solidFill>
        </p:spPr>
        <p:txBody>
          <a:bodyPr wrap="square" lIns="0" tIns="0" rIns="0" bIns="0" rtlCol="0"/>
          <a:lstStyle/>
          <a:p>
            <a:endParaRPr/>
          </a:p>
        </p:txBody>
      </p:sp>
      <p:sp>
        <p:nvSpPr>
          <p:cNvPr id="5" name="object 5"/>
          <p:cNvSpPr txBox="1"/>
          <p:nvPr/>
        </p:nvSpPr>
        <p:spPr>
          <a:xfrm>
            <a:off x="278688" y="2039569"/>
            <a:ext cx="3256279" cy="2466975"/>
          </a:xfrm>
          <a:prstGeom prst="rect">
            <a:avLst/>
          </a:prstGeom>
        </p:spPr>
        <p:txBody>
          <a:bodyPr vert="horz" wrap="square" lIns="0" tIns="12065" rIns="0" bIns="0" rtlCol="0">
            <a:spAutoFit/>
          </a:bodyPr>
          <a:lstStyle/>
          <a:p>
            <a:pPr marL="274955" indent="-262255">
              <a:lnSpc>
                <a:spcPct val="100000"/>
              </a:lnSpc>
              <a:spcBef>
                <a:spcPts val="95"/>
              </a:spcBef>
              <a:buSzPct val="96153"/>
              <a:buFont typeface="Wingdings"/>
              <a:buChar char=""/>
              <a:tabLst>
                <a:tab pos="275590" algn="l"/>
              </a:tabLst>
            </a:pPr>
            <a:r>
              <a:rPr sz="2600" spc="-10" dirty="0">
                <a:solidFill>
                  <a:srgbClr val="44332A"/>
                </a:solidFill>
                <a:latin typeface="黑体"/>
                <a:cs typeface="黑体"/>
              </a:rPr>
              <a:t>施工现</a:t>
            </a:r>
            <a:r>
              <a:rPr sz="2600" dirty="0">
                <a:solidFill>
                  <a:srgbClr val="44332A"/>
                </a:solidFill>
                <a:latin typeface="黑体"/>
                <a:cs typeface="黑体"/>
              </a:rPr>
              <a:t>场</a:t>
            </a:r>
            <a:r>
              <a:rPr sz="2600" spc="-10" dirty="0">
                <a:solidFill>
                  <a:srgbClr val="44332A"/>
                </a:solidFill>
                <a:latin typeface="黑体"/>
                <a:cs typeface="黑体"/>
              </a:rPr>
              <a:t>管理</a:t>
            </a:r>
            <a:r>
              <a:rPr sz="2600" dirty="0">
                <a:solidFill>
                  <a:srgbClr val="44332A"/>
                </a:solidFill>
                <a:latin typeface="黑体"/>
                <a:cs typeface="黑体"/>
              </a:rPr>
              <a:t>不</a:t>
            </a:r>
            <a:r>
              <a:rPr sz="2600" spc="-10" dirty="0">
                <a:solidFill>
                  <a:srgbClr val="44332A"/>
                </a:solidFill>
                <a:latin typeface="黑体"/>
                <a:cs typeface="黑体"/>
              </a:rPr>
              <a:t>到位</a:t>
            </a:r>
            <a:endParaRPr sz="2600">
              <a:latin typeface="黑体"/>
              <a:cs typeface="黑体"/>
            </a:endParaRPr>
          </a:p>
          <a:p>
            <a:pPr marL="274955" indent="-262255">
              <a:lnSpc>
                <a:spcPct val="100000"/>
              </a:lnSpc>
              <a:spcBef>
                <a:spcPts val="2230"/>
              </a:spcBef>
              <a:buSzPct val="96153"/>
              <a:buFont typeface="Wingdings"/>
              <a:buChar char=""/>
              <a:tabLst>
                <a:tab pos="275590" algn="l"/>
              </a:tabLst>
            </a:pPr>
            <a:r>
              <a:rPr sz="2600" spc="-10" dirty="0">
                <a:solidFill>
                  <a:srgbClr val="44332A"/>
                </a:solidFill>
                <a:latin typeface="黑体"/>
                <a:cs typeface="黑体"/>
              </a:rPr>
              <a:t>模板支</a:t>
            </a:r>
            <a:r>
              <a:rPr sz="2600" dirty="0">
                <a:solidFill>
                  <a:srgbClr val="44332A"/>
                </a:solidFill>
                <a:latin typeface="黑体"/>
                <a:cs typeface="黑体"/>
              </a:rPr>
              <a:t>撑</a:t>
            </a:r>
            <a:r>
              <a:rPr sz="2600" spc="-10" dirty="0">
                <a:solidFill>
                  <a:srgbClr val="44332A"/>
                </a:solidFill>
                <a:latin typeface="黑体"/>
                <a:cs typeface="黑体"/>
              </a:rPr>
              <a:t>搭设</a:t>
            </a:r>
            <a:r>
              <a:rPr sz="2600" dirty="0">
                <a:solidFill>
                  <a:srgbClr val="44332A"/>
                </a:solidFill>
                <a:latin typeface="黑体"/>
                <a:cs typeface="黑体"/>
              </a:rPr>
              <a:t>不</a:t>
            </a:r>
            <a:r>
              <a:rPr sz="2600" spc="-10" dirty="0">
                <a:solidFill>
                  <a:srgbClr val="44332A"/>
                </a:solidFill>
                <a:latin typeface="黑体"/>
                <a:cs typeface="黑体"/>
              </a:rPr>
              <a:t>规范</a:t>
            </a:r>
            <a:endParaRPr sz="2600">
              <a:latin typeface="黑体"/>
              <a:cs typeface="黑体"/>
            </a:endParaRPr>
          </a:p>
          <a:p>
            <a:pPr marL="274955" indent="-262255">
              <a:lnSpc>
                <a:spcPct val="100000"/>
              </a:lnSpc>
              <a:spcBef>
                <a:spcPts val="2260"/>
              </a:spcBef>
              <a:buSzPct val="96153"/>
              <a:buFont typeface="Wingdings"/>
              <a:buChar char=""/>
              <a:tabLst>
                <a:tab pos="275590" algn="l"/>
              </a:tabLst>
            </a:pPr>
            <a:r>
              <a:rPr sz="2600" spc="-10" dirty="0">
                <a:solidFill>
                  <a:srgbClr val="FF0000"/>
                </a:solidFill>
                <a:latin typeface="黑体"/>
                <a:cs typeface="黑体"/>
              </a:rPr>
              <a:t>钢管和</a:t>
            </a:r>
            <a:r>
              <a:rPr sz="2600" dirty="0">
                <a:solidFill>
                  <a:srgbClr val="FF0000"/>
                </a:solidFill>
                <a:latin typeface="黑体"/>
                <a:cs typeface="黑体"/>
              </a:rPr>
              <a:t>扣</a:t>
            </a:r>
            <a:r>
              <a:rPr sz="2600" spc="-10" dirty="0">
                <a:solidFill>
                  <a:srgbClr val="FF0000"/>
                </a:solidFill>
                <a:latin typeface="黑体"/>
                <a:cs typeface="黑体"/>
              </a:rPr>
              <a:t>件质</a:t>
            </a:r>
            <a:r>
              <a:rPr sz="2600" dirty="0">
                <a:solidFill>
                  <a:srgbClr val="FF0000"/>
                </a:solidFill>
                <a:latin typeface="黑体"/>
                <a:cs typeface="黑体"/>
              </a:rPr>
              <a:t>量</a:t>
            </a:r>
            <a:r>
              <a:rPr sz="2600" spc="-10" dirty="0">
                <a:solidFill>
                  <a:srgbClr val="FF0000"/>
                </a:solidFill>
                <a:latin typeface="黑体"/>
                <a:cs typeface="黑体"/>
              </a:rPr>
              <a:t>低劣</a:t>
            </a:r>
            <a:endParaRPr sz="2600">
              <a:latin typeface="黑体"/>
              <a:cs typeface="黑体"/>
            </a:endParaRPr>
          </a:p>
          <a:p>
            <a:pPr marL="274955" indent="-262255">
              <a:lnSpc>
                <a:spcPct val="100000"/>
              </a:lnSpc>
              <a:spcBef>
                <a:spcPts val="2260"/>
              </a:spcBef>
              <a:buSzPct val="96153"/>
              <a:buFont typeface="Wingdings"/>
              <a:buChar char=""/>
              <a:tabLst>
                <a:tab pos="275590" algn="l"/>
              </a:tabLst>
            </a:pPr>
            <a:r>
              <a:rPr sz="2600" spc="-10" dirty="0">
                <a:solidFill>
                  <a:srgbClr val="44332A"/>
                </a:solidFill>
                <a:latin typeface="黑体"/>
                <a:cs typeface="黑体"/>
              </a:rPr>
              <a:t>专项方</a:t>
            </a:r>
            <a:r>
              <a:rPr sz="2600" dirty="0">
                <a:solidFill>
                  <a:srgbClr val="44332A"/>
                </a:solidFill>
                <a:latin typeface="黑体"/>
                <a:cs typeface="黑体"/>
              </a:rPr>
              <a:t>案</a:t>
            </a:r>
            <a:r>
              <a:rPr sz="2600" spc="-10" dirty="0">
                <a:solidFill>
                  <a:srgbClr val="44332A"/>
                </a:solidFill>
                <a:latin typeface="黑体"/>
                <a:cs typeface="黑体"/>
              </a:rPr>
              <a:t>编制</a:t>
            </a:r>
            <a:r>
              <a:rPr sz="2600" dirty="0">
                <a:solidFill>
                  <a:srgbClr val="44332A"/>
                </a:solidFill>
                <a:latin typeface="黑体"/>
                <a:cs typeface="黑体"/>
              </a:rPr>
              <a:t>不</a:t>
            </a:r>
            <a:r>
              <a:rPr sz="2600" spc="-10" dirty="0">
                <a:solidFill>
                  <a:srgbClr val="44332A"/>
                </a:solidFill>
                <a:latin typeface="黑体"/>
                <a:cs typeface="黑体"/>
              </a:rPr>
              <a:t>合理</a:t>
            </a:r>
            <a:endParaRPr sz="2600">
              <a:latin typeface="黑体"/>
              <a:cs typeface="黑体"/>
            </a:endParaRPr>
          </a:p>
        </p:txBody>
      </p:sp>
      <p:sp>
        <p:nvSpPr>
          <p:cNvPr id="6" name="object 6"/>
          <p:cNvSpPr txBox="1">
            <a:spLocks noGrp="1"/>
          </p:cNvSpPr>
          <p:nvPr>
            <p:ph type="title"/>
          </p:nvPr>
        </p:nvSpPr>
        <p:spPr>
          <a:xfrm>
            <a:off x="1060196" y="510031"/>
            <a:ext cx="216535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FF6600"/>
                </a:solidFill>
                <a:latin typeface="微软雅黑"/>
                <a:cs typeface="微软雅黑"/>
              </a:rPr>
              <a:t>事故原因分析</a:t>
            </a:r>
            <a:endParaRPr sz="2800">
              <a:latin typeface="微软雅黑"/>
              <a:cs typeface="微软雅黑"/>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0"/>
            <a:ext cx="9144000" cy="685799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0"/>
            <a:ext cx="9144000" cy="685799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46520" y="176784"/>
            <a:ext cx="4651248" cy="36210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161276" y="848867"/>
            <a:ext cx="2081530" cy="1132205"/>
          </a:xfrm>
          <a:custGeom>
            <a:avLst/>
            <a:gdLst/>
            <a:ahLst/>
            <a:cxnLst/>
            <a:rect l="l" t="t" r="r" b="b"/>
            <a:pathLst>
              <a:path w="2081529" h="1132205">
                <a:moveTo>
                  <a:pt x="1728898" y="754380"/>
                </a:moveTo>
                <a:lnTo>
                  <a:pt x="1517903" y="754380"/>
                </a:lnTo>
                <a:lnTo>
                  <a:pt x="2081149" y="1132205"/>
                </a:lnTo>
                <a:lnTo>
                  <a:pt x="1728898" y="754380"/>
                </a:lnTo>
                <a:close/>
              </a:path>
              <a:path w="2081529" h="1132205">
                <a:moveTo>
                  <a:pt x="1367027" y="0"/>
                </a:moveTo>
                <a:lnTo>
                  <a:pt x="150875" y="0"/>
                </a:lnTo>
                <a:lnTo>
                  <a:pt x="103193" y="7693"/>
                </a:lnTo>
                <a:lnTo>
                  <a:pt x="61776" y="29114"/>
                </a:lnTo>
                <a:lnTo>
                  <a:pt x="29114" y="61776"/>
                </a:lnTo>
                <a:lnTo>
                  <a:pt x="7693" y="103193"/>
                </a:lnTo>
                <a:lnTo>
                  <a:pt x="0" y="150876"/>
                </a:lnTo>
                <a:lnTo>
                  <a:pt x="0" y="754380"/>
                </a:lnTo>
                <a:lnTo>
                  <a:pt x="7693" y="802062"/>
                </a:lnTo>
                <a:lnTo>
                  <a:pt x="29114" y="843479"/>
                </a:lnTo>
                <a:lnTo>
                  <a:pt x="61776" y="876141"/>
                </a:lnTo>
                <a:lnTo>
                  <a:pt x="103193" y="897562"/>
                </a:lnTo>
                <a:lnTo>
                  <a:pt x="150875" y="905256"/>
                </a:lnTo>
                <a:lnTo>
                  <a:pt x="1367027" y="905256"/>
                </a:lnTo>
                <a:lnTo>
                  <a:pt x="1414710" y="897562"/>
                </a:lnTo>
                <a:lnTo>
                  <a:pt x="1456127" y="876141"/>
                </a:lnTo>
                <a:lnTo>
                  <a:pt x="1488789" y="843479"/>
                </a:lnTo>
                <a:lnTo>
                  <a:pt x="1510210" y="802062"/>
                </a:lnTo>
                <a:lnTo>
                  <a:pt x="1517903" y="754380"/>
                </a:lnTo>
                <a:lnTo>
                  <a:pt x="1728898" y="754380"/>
                </a:lnTo>
                <a:lnTo>
                  <a:pt x="1517903" y="528066"/>
                </a:lnTo>
                <a:lnTo>
                  <a:pt x="1517903" y="150876"/>
                </a:lnTo>
                <a:lnTo>
                  <a:pt x="1510210" y="103193"/>
                </a:lnTo>
                <a:lnTo>
                  <a:pt x="1488789" y="61776"/>
                </a:lnTo>
                <a:lnTo>
                  <a:pt x="1456127" y="29114"/>
                </a:lnTo>
                <a:lnTo>
                  <a:pt x="1414710" y="7693"/>
                </a:lnTo>
                <a:lnTo>
                  <a:pt x="1367027" y="0"/>
                </a:lnTo>
                <a:close/>
              </a:path>
            </a:pathLst>
          </a:custGeom>
          <a:solidFill>
            <a:srgbClr val="FFFFFF"/>
          </a:solidFill>
        </p:spPr>
        <p:txBody>
          <a:bodyPr wrap="square" lIns="0" tIns="0" rIns="0" bIns="0" rtlCol="0"/>
          <a:lstStyle/>
          <a:p>
            <a:endParaRPr/>
          </a:p>
        </p:txBody>
      </p:sp>
      <p:sp>
        <p:nvSpPr>
          <p:cNvPr id="4" name="object 4"/>
          <p:cNvSpPr/>
          <p:nvPr/>
        </p:nvSpPr>
        <p:spPr>
          <a:xfrm>
            <a:off x="7161276" y="848867"/>
            <a:ext cx="2081530" cy="1132205"/>
          </a:xfrm>
          <a:custGeom>
            <a:avLst/>
            <a:gdLst/>
            <a:ahLst/>
            <a:cxnLst/>
            <a:rect l="l" t="t" r="r" b="b"/>
            <a:pathLst>
              <a:path w="2081529" h="1132205">
                <a:moveTo>
                  <a:pt x="0" y="150876"/>
                </a:moveTo>
                <a:lnTo>
                  <a:pt x="7693" y="103193"/>
                </a:lnTo>
                <a:lnTo>
                  <a:pt x="29114" y="61776"/>
                </a:lnTo>
                <a:lnTo>
                  <a:pt x="61776" y="29114"/>
                </a:lnTo>
                <a:lnTo>
                  <a:pt x="103193" y="7693"/>
                </a:lnTo>
                <a:lnTo>
                  <a:pt x="150875" y="0"/>
                </a:lnTo>
                <a:lnTo>
                  <a:pt x="885444" y="0"/>
                </a:lnTo>
                <a:lnTo>
                  <a:pt x="1264920" y="0"/>
                </a:lnTo>
                <a:lnTo>
                  <a:pt x="1367027" y="0"/>
                </a:lnTo>
                <a:lnTo>
                  <a:pt x="1414710" y="7693"/>
                </a:lnTo>
                <a:lnTo>
                  <a:pt x="1456127" y="29114"/>
                </a:lnTo>
                <a:lnTo>
                  <a:pt x="1488789" y="61776"/>
                </a:lnTo>
                <a:lnTo>
                  <a:pt x="1510210" y="103193"/>
                </a:lnTo>
                <a:lnTo>
                  <a:pt x="1517903" y="150876"/>
                </a:lnTo>
                <a:lnTo>
                  <a:pt x="1517903" y="528066"/>
                </a:lnTo>
                <a:lnTo>
                  <a:pt x="2081149" y="1132205"/>
                </a:lnTo>
                <a:lnTo>
                  <a:pt x="1517903" y="754380"/>
                </a:lnTo>
                <a:lnTo>
                  <a:pt x="1510210" y="802062"/>
                </a:lnTo>
                <a:lnTo>
                  <a:pt x="1488789" y="843479"/>
                </a:lnTo>
                <a:lnTo>
                  <a:pt x="1456127" y="876141"/>
                </a:lnTo>
                <a:lnTo>
                  <a:pt x="1414710" y="897562"/>
                </a:lnTo>
                <a:lnTo>
                  <a:pt x="1367027" y="905256"/>
                </a:lnTo>
                <a:lnTo>
                  <a:pt x="1264920" y="905256"/>
                </a:lnTo>
                <a:lnTo>
                  <a:pt x="885444" y="905256"/>
                </a:lnTo>
                <a:lnTo>
                  <a:pt x="150875" y="905256"/>
                </a:lnTo>
                <a:lnTo>
                  <a:pt x="103193" y="897562"/>
                </a:lnTo>
                <a:lnTo>
                  <a:pt x="61776" y="876141"/>
                </a:lnTo>
                <a:lnTo>
                  <a:pt x="29114" y="843479"/>
                </a:lnTo>
                <a:lnTo>
                  <a:pt x="7693" y="802062"/>
                </a:lnTo>
                <a:lnTo>
                  <a:pt x="0" y="754380"/>
                </a:lnTo>
                <a:lnTo>
                  <a:pt x="0" y="528066"/>
                </a:lnTo>
                <a:lnTo>
                  <a:pt x="0" y="150876"/>
                </a:lnTo>
                <a:close/>
              </a:path>
            </a:pathLst>
          </a:custGeom>
          <a:ln w="9144">
            <a:solidFill>
              <a:srgbClr val="000000"/>
            </a:solidFill>
          </a:ln>
        </p:spPr>
        <p:txBody>
          <a:bodyPr wrap="square" lIns="0" tIns="0" rIns="0" bIns="0" rtlCol="0"/>
          <a:lstStyle/>
          <a:p>
            <a:endParaRPr/>
          </a:p>
        </p:txBody>
      </p:sp>
      <p:sp>
        <p:nvSpPr>
          <p:cNvPr id="5" name="object 5"/>
          <p:cNvSpPr txBox="1"/>
          <p:nvPr/>
        </p:nvSpPr>
        <p:spPr>
          <a:xfrm>
            <a:off x="7283957" y="918794"/>
            <a:ext cx="1275715" cy="758825"/>
          </a:xfrm>
          <a:prstGeom prst="rect">
            <a:avLst/>
          </a:prstGeom>
        </p:spPr>
        <p:txBody>
          <a:bodyPr vert="horz" wrap="square" lIns="0" tIns="13335" rIns="0" bIns="0" rtlCol="0">
            <a:spAutoFit/>
          </a:bodyPr>
          <a:lstStyle/>
          <a:p>
            <a:pPr marL="12700" marR="5080" algn="just">
              <a:lnSpc>
                <a:spcPct val="100099"/>
              </a:lnSpc>
              <a:spcBef>
                <a:spcPts val="105"/>
              </a:spcBef>
            </a:pPr>
            <a:r>
              <a:rPr sz="1600" spc="55" dirty="0">
                <a:latin typeface="宋体"/>
                <a:cs typeface="宋体"/>
              </a:rPr>
              <a:t>直</a:t>
            </a:r>
            <a:r>
              <a:rPr sz="1600" spc="30" dirty="0">
                <a:latin typeface="宋体"/>
                <a:cs typeface="宋体"/>
              </a:rPr>
              <a:t>径</a:t>
            </a:r>
            <a:r>
              <a:rPr sz="1600" spc="55" dirty="0">
                <a:latin typeface="宋体"/>
                <a:cs typeface="宋体"/>
              </a:rPr>
              <a:t>要</a:t>
            </a:r>
            <a:r>
              <a:rPr sz="1600" spc="30" dirty="0">
                <a:latin typeface="宋体"/>
                <a:cs typeface="宋体"/>
              </a:rPr>
              <a:t>求</a:t>
            </a:r>
            <a:r>
              <a:rPr sz="1600" spc="-10" dirty="0">
                <a:latin typeface="Times New Roman"/>
                <a:cs typeface="Times New Roman"/>
              </a:rPr>
              <a:t>3</a:t>
            </a:r>
            <a:r>
              <a:rPr sz="1600" spc="60" dirty="0">
                <a:latin typeface="Times New Roman"/>
                <a:cs typeface="Times New Roman"/>
              </a:rPr>
              <a:t>6</a:t>
            </a:r>
            <a:r>
              <a:rPr sz="1600" spc="5" dirty="0">
                <a:latin typeface="宋体"/>
                <a:cs typeface="宋体"/>
              </a:rPr>
              <a:t>毫 </a:t>
            </a:r>
            <a:r>
              <a:rPr sz="1600" spc="50" dirty="0">
                <a:latin typeface="宋体"/>
                <a:cs typeface="宋体"/>
              </a:rPr>
              <a:t>米</a:t>
            </a:r>
            <a:r>
              <a:rPr sz="1600" spc="30" dirty="0">
                <a:latin typeface="宋体"/>
                <a:cs typeface="宋体"/>
              </a:rPr>
              <a:t>，</a:t>
            </a:r>
            <a:r>
              <a:rPr sz="1600" spc="50" dirty="0">
                <a:latin typeface="宋体"/>
                <a:cs typeface="宋体"/>
              </a:rPr>
              <a:t>实</a:t>
            </a:r>
            <a:r>
              <a:rPr sz="1600" spc="25" dirty="0">
                <a:latin typeface="宋体"/>
                <a:cs typeface="宋体"/>
              </a:rPr>
              <a:t>际</a:t>
            </a:r>
            <a:r>
              <a:rPr sz="1600" spc="50" dirty="0">
                <a:latin typeface="宋体"/>
                <a:cs typeface="宋体"/>
              </a:rPr>
              <a:t>测</a:t>
            </a:r>
            <a:r>
              <a:rPr sz="1600" spc="5" dirty="0">
                <a:latin typeface="宋体"/>
                <a:cs typeface="宋体"/>
              </a:rPr>
              <a:t>量 只</a:t>
            </a:r>
            <a:r>
              <a:rPr sz="1600" dirty="0">
                <a:latin typeface="宋体"/>
                <a:cs typeface="宋体"/>
              </a:rPr>
              <a:t>有</a:t>
            </a:r>
            <a:r>
              <a:rPr sz="1600" spc="10" dirty="0">
                <a:latin typeface="Times New Roman"/>
                <a:cs typeface="Times New Roman"/>
              </a:rPr>
              <a:t>28</a:t>
            </a:r>
            <a:r>
              <a:rPr sz="1600" spc="5" dirty="0">
                <a:latin typeface="宋体"/>
                <a:cs typeface="宋体"/>
              </a:rPr>
              <a:t>毫米。</a:t>
            </a:r>
            <a:endParaRPr sz="1600">
              <a:latin typeface="宋体"/>
              <a:cs typeface="宋体"/>
            </a:endParaRPr>
          </a:p>
        </p:txBody>
      </p:sp>
      <p:sp>
        <p:nvSpPr>
          <p:cNvPr id="6" name="object 6"/>
          <p:cNvSpPr/>
          <p:nvPr/>
        </p:nvSpPr>
        <p:spPr>
          <a:xfrm>
            <a:off x="6446520" y="3797808"/>
            <a:ext cx="4651248" cy="2532888"/>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65987" y="656844"/>
            <a:ext cx="5316220" cy="5404485"/>
          </a:xfrm>
          <a:custGeom>
            <a:avLst/>
            <a:gdLst/>
            <a:ahLst/>
            <a:cxnLst/>
            <a:rect l="l" t="t" r="r" b="b"/>
            <a:pathLst>
              <a:path w="5316220" h="5404485">
                <a:moveTo>
                  <a:pt x="0" y="5404104"/>
                </a:moveTo>
                <a:lnTo>
                  <a:pt x="5315712" y="5404104"/>
                </a:lnTo>
                <a:lnTo>
                  <a:pt x="5315712" y="0"/>
                </a:lnTo>
                <a:lnTo>
                  <a:pt x="0" y="0"/>
                </a:lnTo>
                <a:lnTo>
                  <a:pt x="0" y="5404104"/>
                </a:lnTo>
                <a:close/>
              </a:path>
            </a:pathLst>
          </a:custGeom>
          <a:ln w="9144">
            <a:solidFill>
              <a:srgbClr val="000000"/>
            </a:solidFill>
          </a:ln>
        </p:spPr>
        <p:txBody>
          <a:bodyPr wrap="square" lIns="0" tIns="0" rIns="0" bIns="0" rtlCol="0"/>
          <a:lstStyle/>
          <a:p>
            <a:endParaRPr/>
          </a:p>
        </p:txBody>
      </p:sp>
      <p:sp>
        <p:nvSpPr>
          <p:cNvPr id="8" name="object 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 dirty="0"/>
              <a:t>3.3.1</a:t>
            </a:r>
            <a:r>
              <a:rPr spc="-40" dirty="0"/>
              <a:t> </a:t>
            </a:r>
            <a:r>
              <a:rPr spc="5" dirty="0"/>
              <a:t>可调托撑</a:t>
            </a:r>
            <a:r>
              <a:rPr spc="-20" dirty="0"/>
              <a:t>及</a:t>
            </a:r>
            <a:r>
              <a:rPr spc="5" dirty="0"/>
              <a:t>可调</a:t>
            </a:r>
            <a:r>
              <a:rPr spc="-20" dirty="0"/>
              <a:t>底</a:t>
            </a:r>
            <a:r>
              <a:rPr spc="5" dirty="0"/>
              <a:t>座的</a:t>
            </a:r>
            <a:r>
              <a:rPr spc="-20" dirty="0"/>
              <a:t>螺</a:t>
            </a:r>
            <a:r>
              <a:rPr spc="-15" dirty="0"/>
              <a:t>杆</a:t>
            </a:r>
            <a:r>
              <a:rPr sz="1800" b="1" dirty="0">
                <a:solidFill>
                  <a:srgbClr val="FF0000"/>
                </a:solidFill>
                <a:latin typeface="微软雅黑"/>
                <a:cs typeface="微软雅黑"/>
              </a:rPr>
              <a:t>外径不得小于36mm</a:t>
            </a:r>
            <a:r>
              <a:rPr dirty="0"/>
              <a:t>，</a:t>
            </a:r>
            <a:endParaRPr sz="1800">
              <a:latin typeface="微软雅黑"/>
              <a:cs typeface="微软雅黑"/>
            </a:endParaRPr>
          </a:p>
        </p:txBody>
      </p:sp>
      <p:sp>
        <p:nvSpPr>
          <p:cNvPr id="9" name="object 9"/>
          <p:cNvSpPr txBox="1"/>
          <p:nvPr/>
        </p:nvSpPr>
        <p:spPr>
          <a:xfrm>
            <a:off x="744423" y="1049814"/>
            <a:ext cx="5150485" cy="4920615"/>
          </a:xfrm>
          <a:prstGeom prst="rect">
            <a:avLst/>
          </a:prstGeom>
        </p:spPr>
        <p:txBody>
          <a:bodyPr vert="horz" wrap="square" lIns="0" tIns="12700" rIns="0" bIns="0" rtlCol="0">
            <a:spAutoFit/>
          </a:bodyPr>
          <a:lstStyle/>
          <a:p>
            <a:pPr marL="12700" marR="7620">
              <a:lnSpc>
                <a:spcPct val="150100"/>
              </a:lnSpc>
              <a:spcBef>
                <a:spcPts val="100"/>
              </a:spcBef>
            </a:pPr>
            <a:r>
              <a:rPr sz="1600" spc="5" dirty="0">
                <a:latin typeface="微软雅黑"/>
                <a:cs typeface="微软雅黑"/>
              </a:rPr>
              <a:t>直径与螺距应符合现行</a:t>
            </a:r>
            <a:r>
              <a:rPr sz="1600" spc="-20" dirty="0">
                <a:latin typeface="微软雅黑"/>
                <a:cs typeface="微软雅黑"/>
              </a:rPr>
              <a:t>国</a:t>
            </a:r>
            <a:r>
              <a:rPr sz="1600" spc="5" dirty="0">
                <a:latin typeface="微软雅黑"/>
                <a:cs typeface="微软雅黑"/>
              </a:rPr>
              <a:t>家标</a:t>
            </a:r>
            <a:r>
              <a:rPr sz="1600" spc="-15" dirty="0">
                <a:latin typeface="微软雅黑"/>
                <a:cs typeface="微软雅黑"/>
              </a:rPr>
              <a:t>准</a:t>
            </a:r>
            <a:r>
              <a:rPr sz="1600" spc="5" dirty="0">
                <a:latin typeface="微软雅黑"/>
                <a:cs typeface="微软雅黑"/>
              </a:rPr>
              <a:t>《</a:t>
            </a:r>
            <a:r>
              <a:rPr sz="1600" spc="10" dirty="0">
                <a:latin typeface="微软雅黑"/>
                <a:cs typeface="微软雅黑"/>
              </a:rPr>
              <a:t>梯</a:t>
            </a:r>
            <a:r>
              <a:rPr sz="1600" spc="-20" dirty="0">
                <a:latin typeface="微软雅黑"/>
                <a:cs typeface="微软雅黑"/>
              </a:rPr>
              <a:t>形</a:t>
            </a:r>
            <a:r>
              <a:rPr sz="1600" spc="10" dirty="0">
                <a:latin typeface="微软雅黑"/>
                <a:cs typeface="微软雅黑"/>
              </a:rPr>
              <a:t>螺纹</a:t>
            </a:r>
            <a:r>
              <a:rPr sz="1600" spc="305" dirty="0">
                <a:latin typeface="微软雅黑"/>
                <a:cs typeface="微软雅黑"/>
              </a:rPr>
              <a:t> </a:t>
            </a:r>
            <a:r>
              <a:rPr sz="1600" spc="5" dirty="0">
                <a:latin typeface="微软雅黑"/>
                <a:cs typeface="微软雅黑"/>
              </a:rPr>
              <a:t>第</a:t>
            </a:r>
            <a:r>
              <a:rPr sz="1600" spc="-5" dirty="0">
                <a:latin typeface="微软雅黑"/>
                <a:cs typeface="微软雅黑"/>
              </a:rPr>
              <a:t>2</a:t>
            </a:r>
            <a:r>
              <a:rPr sz="1600" spc="5" dirty="0">
                <a:latin typeface="微软雅黑"/>
                <a:cs typeface="微软雅黑"/>
              </a:rPr>
              <a:t>部分：直 径与螺距系列》</a:t>
            </a:r>
            <a:r>
              <a:rPr sz="1600" spc="-5" dirty="0">
                <a:latin typeface="微软雅黑"/>
                <a:cs typeface="微软雅黑"/>
              </a:rPr>
              <a:t>GB/T5796.2</a:t>
            </a:r>
            <a:r>
              <a:rPr sz="1600" spc="5" dirty="0">
                <a:latin typeface="微软雅黑"/>
                <a:cs typeface="微软雅黑"/>
              </a:rPr>
              <a:t>和《梯形</a:t>
            </a:r>
            <a:r>
              <a:rPr sz="1600" spc="-20" dirty="0">
                <a:latin typeface="微软雅黑"/>
                <a:cs typeface="微软雅黑"/>
              </a:rPr>
              <a:t>螺</a:t>
            </a:r>
            <a:r>
              <a:rPr sz="1600" spc="5" dirty="0">
                <a:latin typeface="微软雅黑"/>
                <a:cs typeface="微软雅黑"/>
              </a:rPr>
              <a:t>纹</a:t>
            </a:r>
            <a:r>
              <a:rPr sz="1600" spc="400" dirty="0">
                <a:latin typeface="微软雅黑"/>
                <a:cs typeface="微软雅黑"/>
              </a:rPr>
              <a:t> </a:t>
            </a:r>
            <a:r>
              <a:rPr sz="1600" spc="5" dirty="0">
                <a:latin typeface="微软雅黑"/>
                <a:cs typeface="微软雅黑"/>
              </a:rPr>
              <a:t>第</a:t>
            </a:r>
            <a:r>
              <a:rPr sz="1600" spc="-10" dirty="0">
                <a:latin typeface="微软雅黑"/>
                <a:cs typeface="微软雅黑"/>
              </a:rPr>
              <a:t>3</a:t>
            </a:r>
            <a:r>
              <a:rPr sz="1600" spc="5" dirty="0">
                <a:latin typeface="微软雅黑"/>
                <a:cs typeface="微软雅黑"/>
              </a:rPr>
              <a:t>部分：基 本尺寸》</a:t>
            </a:r>
            <a:r>
              <a:rPr sz="1600" spc="-5" dirty="0">
                <a:latin typeface="微软雅黑"/>
                <a:cs typeface="微软雅黑"/>
              </a:rPr>
              <a:t>GB/T5796.3</a:t>
            </a:r>
            <a:r>
              <a:rPr sz="1600" spc="10" dirty="0">
                <a:latin typeface="微软雅黑"/>
                <a:cs typeface="微软雅黑"/>
              </a:rPr>
              <a:t>的规定。</a:t>
            </a:r>
            <a:endParaRPr sz="1600">
              <a:latin typeface="微软雅黑"/>
              <a:cs typeface="微软雅黑"/>
            </a:endParaRPr>
          </a:p>
          <a:p>
            <a:pPr marL="527685" lvl="2" indent="-514984">
              <a:lnSpc>
                <a:spcPct val="100000"/>
              </a:lnSpc>
              <a:spcBef>
                <a:spcPts val="960"/>
              </a:spcBef>
              <a:buAutoNum type="arabicPeriod" startAt="2"/>
              <a:tabLst>
                <a:tab pos="528320" algn="l"/>
              </a:tabLst>
            </a:pPr>
            <a:r>
              <a:rPr sz="1600" spc="5" dirty="0">
                <a:latin typeface="微软雅黑"/>
                <a:cs typeface="微软雅黑"/>
              </a:rPr>
              <a:t>可调托撑的螺杆与支架托</a:t>
            </a:r>
            <a:r>
              <a:rPr sz="1600" spc="-20" dirty="0">
                <a:latin typeface="微软雅黑"/>
                <a:cs typeface="微软雅黑"/>
              </a:rPr>
              <a:t>板</a:t>
            </a:r>
            <a:r>
              <a:rPr sz="1600" spc="5" dirty="0">
                <a:latin typeface="微软雅黑"/>
                <a:cs typeface="微软雅黑"/>
              </a:rPr>
              <a:t>焊接</a:t>
            </a:r>
            <a:r>
              <a:rPr sz="1600" spc="-20" dirty="0">
                <a:latin typeface="微软雅黑"/>
                <a:cs typeface="微软雅黑"/>
              </a:rPr>
              <a:t>及</a:t>
            </a:r>
            <a:r>
              <a:rPr sz="1600" spc="5" dirty="0">
                <a:latin typeface="微软雅黑"/>
                <a:cs typeface="微软雅黑"/>
              </a:rPr>
              <a:t>可调</a:t>
            </a:r>
            <a:r>
              <a:rPr sz="1600" spc="-20" dirty="0">
                <a:latin typeface="微软雅黑"/>
                <a:cs typeface="微软雅黑"/>
              </a:rPr>
              <a:t>底</a:t>
            </a:r>
            <a:r>
              <a:rPr sz="1600" spc="5" dirty="0">
                <a:latin typeface="微软雅黑"/>
                <a:cs typeface="微软雅黑"/>
              </a:rPr>
              <a:t>座的</a:t>
            </a:r>
            <a:r>
              <a:rPr sz="1600" spc="-20" dirty="0">
                <a:latin typeface="微软雅黑"/>
                <a:cs typeface="微软雅黑"/>
              </a:rPr>
              <a:t>螺</a:t>
            </a:r>
            <a:r>
              <a:rPr sz="1600" spc="5" dirty="0">
                <a:latin typeface="微软雅黑"/>
                <a:cs typeface="微软雅黑"/>
              </a:rPr>
              <a:t>杆</a:t>
            </a:r>
            <a:endParaRPr sz="1600">
              <a:latin typeface="微软雅黑"/>
              <a:cs typeface="微软雅黑"/>
            </a:endParaRPr>
          </a:p>
          <a:p>
            <a:pPr marL="12700">
              <a:lnSpc>
                <a:spcPct val="100000"/>
              </a:lnSpc>
              <a:spcBef>
                <a:spcPts val="960"/>
              </a:spcBef>
            </a:pPr>
            <a:r>
              <a:rPr sz="1600" spc="5" dirty="0">
                <a:latin typeface="微软雅黑"/>
                <a:cs typeface="微软雅黑"/>
              </a:rPr>
              <a:t>与底板焊接应牢固，焊</a:t>
            </a:r>
            <a:r>
              <a:rPr sz="1600" spc="-20" dirty="0">
                <a:latin typeface="微软雅黑"/>
                <a:cs typeface="微软雅黑"/>
              </a:rPr>
              <a:t>缝</a:t>
            </a:r>
            <a:r>
              <a:rPr sz="1600" spc="5" dirty="0">
                <a:latin typeface="微软雅黑"/>
                <a:cs typeface="微软雅黑"/>
              </a:rPr>
              <a:t>高度</a:t>
            </a:r>
            <a:r>
              <a:rPr sz="1600" spc="-20" dirty="0">
                <a:latin typeface="微软雅黑"/>
                <a:cs typeface="微软雅黑"/>
              </a:rPr>
              <a:t>不</a:t>
            </a:r>
            <a:r>
              <a:rPr sz="1600" spc="5" dirty="0">
                <a:latin typeface="微软雅黑"/>
                <a:cs typeface="微软雅黑"/>
              </a:rPr>
              <a:t>得小</a:t>
            </a:r>
            <a:r>
              <a:rPr sz="1600" spc="10" dirty="0">
                <a:latin typeface="微软雅黑"/>
                <a:cs typeface="微软雅黑"/>
              </a:rPr>
              <a:t>于</a:t>
            </a:r>
            <a:r>
              <a:rPr sz="1600" spc="-114" dirty="0">
                <a:latin typeface="微软雅黑"/>
                <a:cs typeface="微软雅黑"/>
              </a:rPr>
              <a:t> </a:t>
            </a:r>
            <a:r>
              <a:rPr sz="1600" spc="5" dirty="0">
                <a:latin typeface="微软雅黑"/>
                <a:cs typeface="微软雅黑"/>
              </a:rPr>
              <a:t>6mm；螺杆与螺</a:t>
            </a:r>
            <a:endParaRPr sz="1600">
              <a:latin typeface="微软雅黑"/>
              <a:cs typeface="微软雅黑"/>
            </a:endParaRPr>
          </a:p>
          <a:p>
            <a:pPr marL="12700">
              <a:lnSpc>
                <a:spcPct val="100000"/>
              </a:lnSpc>
              <a:spcBef>
                <a:spcPts val="1030"/>
              </a:spcBef>
            </a:pPr>
            <a:r>
              <a:rPr sz="1600" spc="5" dirty="0">
                <a:latin typeface="微软雅黑"/>
                <a:cs typeface="微软雅黑"/>
              </a:rPr>
              <a:t>母旋合长度</a:t>
            </a:r>
            <a:r>
              <a:rPr sz="1800" b="1" dirty="0">
                <a:solidFill>
                  <a:srgbClr val="FF0000"/>
                </a:solidFill>
                <a:latin typeface="微软雅黑"/>
                <a:cs typeface="微软雅黑"/>
              </a:rPr>
              <a:t>不得少于</a:t>
            </a:r>
            <a:r>
              <a:rPr sz="1800" b="1" spc="-40" dirty="0">
                <a:solidFill>
                  <a:srgbClr val="FF0000"/>
                </a:solidFill>
                <a:latin typeface="微软雅黑"/>
                <a:cs typeface="微软雅黑"/>
              </a:rPr>
              <a:t> </a:t>
            </a:r>
            <a:r>
              <a:rPr sz="1800" b="1" dirty="0">
                <a:solidFill>
                  <a:srgbClr val="FF0000"/>
                </a:solidFill>
                <a:latin typeface="微软雅黑"/>
                <a:cs typeface="微软雅黑"/>
              </a:rPr>
              <a:t>5</a:t>
            </a:r>
            <a:r>
              <a:rPr sz="1800" b="1" spc="-25" dirty="0">
                <a:solidFill>
                  <a:srgbClr val="FF0000"/>
                </a:solidFill>
                <a:latin typeface="微软雅黑"/>
                <a:cs typeface="微软雅黑"/>
              </a:rPr>
              <a:t> </a:t>
            </a:r>
            <a:r>
              <a:rPr sz="1800" b="1" dirty="0">
                <a:solidFill>
                  <a:srgbClr val="FF0000"/>
                </a:solidFill>
                <a:latin typeface="微软雅黑"/>
                <a:cs typeface="微软雅黑"/>
              </a:rPr>
              <a:t>扣</a:t>
            </a:r>
            <a:r>
              <a:rPr sz="1600" spc="5" dirty="0">
                <a:latin typeface="微软雅黑"/>
                <a:cs typeface="微软雅黑"/>
              </a:rPr>
              <a:t>，螺母厚度</a:t>
            </a:r>
            <a:r>
              <a:rPr sz="1800" b="1" dirty="0">
                <a:solidFill>
                  <a:srgbClr val="FF0000"/>
                </a:solidFill>
                <a:latin typeface="微软雅黑"/>
                <a:cs typeface="微软雅黑"/>
              </a:rPr>
              <a:t>不得小于</a:t>
            </a:r>
            <a:endParaRPr sz="1800">
              <a:latin typeface="微软雅黑"/>
              <a:cs typeface="微软雅黑"/>
            </a:endParaRPr>
          </a:p>
          <a:p>
            <a:pPr marL="12700">
              <a:lnSpc>
                <a:spcPct val="100000"/>
              </a:lnSpc>
              <a:spcBef>
                <a:spcPts val="1080"/>
              </a:spcBef>
            </a:pPr>
            <a:r>
              <a:rPr sz="1800" b="1" spc="-5" dirty="0">
                <a:solidFill>
                  <a:srgbClr val="FF0000"/>
                </a:solidFill>
                <a:latin typeface="微软雅黑"/>
                <a:cs typeface="微软雅黑"/>
              </a:rPr>
              <a:t>30mm</a:t>
            </a:r>
            <a:r>
              <a:rPr sz="1600" spc="10" dirty="0">
                <a:latin typeface="微软雅黑"/>
                <a:cs typeface="微软雅黑"/>
              </a:rPr>
              <a:t>。</a:t>
            </a:r>
            <a:endParaRPr sz="1600">
              <a:latin typeface="微软雅黑"/>
              <a:cs typeface="微软雅黑"/>
            </a:endParaRPr>
          </a:p>
          <a:p>
            <a:pPr marL="527685" lvl="2" indent="-514984">
              <a:lnSpc>
                <a:spcPct val="100000"/>
              </a:lnSpc>
              <a:spcBef>
                <a:spcPts val="1080"/>
              </a:spcBef>
              <a:buAutoNum type="arabicPeriod" startAt="3"/>
              <a:tabLst>
                <a:tab pos="528320" algn="l"/>
              </a:tabLst>
            </a:pPr>
            <a:r>
              <a:rPr sz="1600" spc="5" dirty="0">
                <a:latin typeface="微软雅黑"/>
                <a:cs typeface="微软雅黑"/>
              </a:rPr>
              <a:t>可调托撑受压极限承载力</a:t>
            </a:r>
            <a:r>
              <a:rPr sz="1600" spc="-20" dirty="0">
                <a:latin typeface="微软雅黑"/>
                <a:cs typeface="微软雅黑"/>
              </a:rPr>
              <a:t>不</a:t>
            </a:r>
            <a:r>
              <a:rPr sz="1600" spc="5" dirty="0">
                <a:latin typeface="微软雅黑"/>
                <a:cs typeface="微软雅黑"/>
              </a:rPr>
              <a:t>应小于</a:t>
            </a:r>
            <a:r>
              <a:rPr sz="1600" spc="30" dirty="0">
                <a:latin typeface="微软雅黑"/>
                <a:cs typeface="微软雅黑"/>
              </a:rPr>
              <a:t> </a:t>
            </a:r>
            <a:r>
              <a:rPr sz="1800" b="1" spc="-5" dirty="0">
                <a:solidFill>
                  <a:srgbClr val="FF0000"/>
                </a:solidFill>
                <a:latin typeface="微软雅黑"/>
                <a:cs typeface="微软雅黑"/>
              </a:rPr>
              <a:t>50kN</a:t>
            </a:r>
            <a:r>
              <a:rPr sz="1600" spc="5" dirty="0">
                <a:latin typeface="微软雅黑"/>
                <a:cs typeface="微软雅黑"/>
              </a:rPr>
              <a:t>。</a:t>
            </a:r>
            <a:endParaRPr sz="1600">
              <a:latin typeface="微软雅黑"/>
              <a:cs typeface="微软雅黑"/>
            </a:endParaRPr>
          </a:p>
          <a:p>
            <a:pPr marL="12700" marR="5080" lvl="2" indent="60960">
              <a:lnSpc>
                <a:spcPct val="150100"/>
              </a:lnSpc>
              <a:spcBef>
                <a:spcPts val="60"/>
              </a:spcBef>
              <a:buAutoNum type="arabicPeriod" startAt="3"/>
              <a:tabLst>
                <a:tab pos="589280" algn="l"/>
              </a:tabLst>
            </a:pPr>
            <a:r>
              <a:rPr sz="1600" spc="5" dirty="0">
                <a:latin typeface="微软雅黑"/>
                <a:cs typeface="微软雅黑"/>
              </a:rPr>
              <a:t>可调托撑支托板侧翼高</a:t>
            </a:r>
            <a:r>
              <a:rPr sz="1600" spc="-20" dirty="0">
                <a:latin typeface="微软雅黑"/>
                <a:cs typeface="微软雅黑"/>
              </a:rPr>
              <a:t>不</a:t>
            </a:r>
            <a:r>
              <a:rPr sz="1600" spc="5" dirty="0">
                <a:latin typeface="微软雅黑"/>
                <a:cs typeface="微软雅黑"/>
              </a:rPr>
              <a:t>宜小于</a:t>
            </a:r>
            <a:r>
              <a:rPr sz="1600" spc="-140" dirty="0">
                <a:latin typeface="微软雅黑"/>
                <a:cs typeface="微软雅黑"/>
              </a:rPr>
              <a:t> </a:t>
            </a:r>
            <a:r>
              <a:rPr sz="1600" dirty="0">
                <a:latin typeface="微软雅黑"/>
                <a:cs typeface="微软雅黑"/>
              </a:rPr>
              <a:t>30mm，</a:t>
            </a:r>
            <a:r>
              <a:rPr sz="1600" spc="5" dirty="0">
                <a:latin typeface="微软雅黑"/>
                <a:cs typeface="微软雅黑"/>
              </a:rPr>
              <a:t>侧翼外皮 距离不宜小于</a:t>
            </a:r>
            <a:r>
              <a:rPr sz="1600" spc="-50" dirty="0">
                <a:latin typeface="微软雅黑"/>
                <a:cs typeface="微软雅黑"/>
              </a:rPr>
              <a:t> </a:t>
            </a:r>
            <a:r>
              <a:rPr sz="1600" dirty="0">
                <a:latin typeface="微软雅黑"/>
                <a:cs typeface="微软雅黑"/>
              </a:rPr>
              <a:t>110mm，</a:t>
            </a:r>
            <a:r>
              <a:rPr sz="1600" spc="5" dirty="0">
                <a:latin typeface="微软雅黑"/>
                <a:cs typeface="微软雅黑"/>
              </a:rPr>
              <a:t>且不宜大于</a:t>
            </a:r>
            <a:r>
              <a:rPr sz="1600" spc="-90" dirty="0">
                <a:latin typeface="微软雅黑"/>
                <a:cs typeface="微软雅黑"/>
              </a:rPr>
              <a:t> </a:t>
            </a:r>
            <a:r>
              <a:rPr sz="1600" dirty="0">
                <a:latin typeface="微软雅黑"/>
                <a:cs typeface="微软雅黑"/>
              </a:rPr>
              <a:t>150mm</a:t>
            </a:r>
            <a:r>
              <a:rPr sz="1600" spc="5" dirty="0">
                <a:latin typeface="微软雅黑"/>
                <a:cs typeface="微软雅黑"/>
              </a:rPr>
              <a:t>。支托板长 不宜小于</a:t>
            </a:r>
            <a:r>
              <a:rPr sz="1600" spc="-45" dirty="0">
                <a:latin typeface="微软雅黑"/>
                <a:cs typeface="微软雅黑"/>
              </a:rPr>
              <a:t> </a:t>
            </a:r>
            <a:r>
              <a:rPr sz="1600" dirty="0">
                <a:latin typeface="微软雅黑"/>
                <a:cs typeface="微软雅黑"/>
              </a:rPr>
              <a:t>90mm，</a:t>
            </a:r>
            <a:r>
              <a:rPr sz="1600" spc="5" dirty="0">
                <a:latin typeface="微软雅黑"/>
                <a:cs typeface="微软雅黑"/>
              </a:rPr>
              <a:t>板厚不应小于</a:t>
            </a:r>
            <a:r>
              <a:rPr sz="1600" spc="-65" dirty="0">
                <a:latin typeface="微软雅黑"/>
                <a:cs typeface="微软雅黑"/>
              </a:rPr>
              <a:t> </a:t>
            </a:r>
            <a:r>
              <a:rPr sz="1600" spc="5" dirty="0">
                <a:latin typeface="微软雅黑"/>
                <a:cs typeface="微软雅黑"/>
              </a:rPr>
              <a:t>5mm。</a:t>
            </a:r>
            <a:endParaRPr sz="1600">
              <a:latin typeface="微软雅黑"/>
              <a:cs typeface="微软雅黑"/>
            </a:endParaRPr>
          </a:p>
          <a:p>
            <a:pPr marL="12700" marR="117475" lvl="2">
              <a:lnSpc>
                <a:spcPts val="2880"/>
              </a:lnSpc>
              <a:spcBef>
                <a:spcPts val="254"/>
              </a:spcBef>
              <a:buAutoNum type="arabicPeriod" startAt="3"/>
              <a:tabLst>
                <a:tab pos="528320" algn="l"/>
              </a:tabLst>
            </a:pPr>
            <a:r>
              <a:rPr sz="1600" spc="5" dirty="0">
                <a:latin typeface="微软雅黑"/>
                <a:cs typeface="微软雅黑"/>
              </a:rPr>
              <a:t>可调底座的底板长度和宽</a:t>
            </a:r>
            <a:r>
              <a:rPr sz="1600" spc="-20" dirty="0">
                <a:latin typeface="微软雅黑"/>
                <a:cs typeface="微软雅黑"/>
              </a:rPr>
              <a:t>度</a:t>
            </a:r>
            <a:r>
              <a:rPr sz="1600" spc="5" dirty="0">
                <a:latin typeface="微软雅黑"/>
                <a:cs typeface="微软雅黑"/>
              </a:rPr>
              <a:t>均</a:t>
            </a:r>
            <a:r>
              <a:rPr sz="1600" b="1" spc="5" dirty="0">
                <a:latin typeface="微软雅黑"/>
                <a:cs typeface="微软雅黑"/>
              </a:rPr>
              <a:t>不</a:t>
            </a:r>
            <a:r>
              <a:rPr sz="1600" b="1" spc="-20" dirty="0">
                <a:latin typeface="微软雅黑"/>
                <a:cs typeface="微软雅黑"/>
              </a:rPr>
              <a:t>应</a:t>
            </a:r>
            <a:r>
              <a:rPr sz="1600" b="1" spc="5" dirty="0">
                <a:latin typeface="微软雅黑"/>
                <a:cs typeface="微软雅黑"/>
              </a:rPr>
              <a:t>小于</a:t>
            </a:r>
            <a:r>
              <a:rPr sz="1600" b="1" spc="-130" dirty="0">
                <a:latin typeface="微软雅黑"/>
                <a:cs typeface="微软雅黑"/>
              </a:rPr>
              <a:t> </a:t>
            </a:r>
            <a:r>
              <a:rPr sz="1600" b="1" dirty="0">
                <a:latin typeface="微软雅黑"/>
                <a:cs typeface="微软雅黑"/>
              </a:rPr>
              <a:t>150mm</a:t>
            </a:r>
            <a:r>
              <a:rPr sz="1600" dirty="0">
                <a:latin typeface="微软雅黑"/>
                <a:cs typeface="微软雅黑"/>
              </a:rPr>
              <a:t>，  </a:t>
            </a:r>
            <a:r>
              <a:rPr sz="1600" spc="5" dirty="0">
                <a:latin typeface="微软雅黑"/>
                <a:cs typeface="微软雅黑"/>
              </a:rPr>
              <a:t>厚度</a:t>
            </a:r>
            <a:r>
              <a:rPr sz="1600" b="1" spc="5" dirty="0">
                <a:latin typeface="微软雅黑"/>
                <a:cs typeface="微软雅黑"/>
              </a:rPr>
              <a:t>不应小于</a:t>
            </a:r>
            <a:r>
              <a:rPr sz="1600" b="1" spc="-50" dirty="0">
                <a:latin typeface="微软雅黑"/>
                <a:cs typeface="微软雅黑"/>
              </a:rPr>
              <a:t> </a:t>
            </a:r>
            <a:r>
              <a:rPr sz="1600" b="1" spc="5" dirty="0">
                <a:latin typeface="微软雅黑"/>
                <a:cs typeface="微软雅黑"/>
              </a:rPr>
              <a:t>5mm</a:t>
            </a:r>
            <a:r>
              <a:rPr sz="1600" spc="5" dirty="0">
                <a:latin typeface="微软雅黑"/>
                <a:cs typeface="微软雅黑"/>
              </a:rPr>
              <a:t>。</a:t>
            </a:r>
            <a:endParaRPr sz="1600">
              <a:latin typeface="微软雅黑"/>
              <a:cs typeface="微软雅黑"/>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3335" rIns="0" bIns="0" rtlCol="0">
            <a:spAutoFit/>
          </a:bodyPr>
          <a:lstStyle/>
          <a:p>
            <a:pPr marL="5948680">
              <a:lnSpc>
                <a:spcPct val="100000"/>
              </a:lnSpc>
              <a:spcBef>
                <a:spcPts val="105"/>
              </a:spcBef>
            </a:pPr>
            <a:r>
              <a:rPr spc="5" dirty="0"/>
              <a:t>建筑施</a:t>
            </a:r>
            <a:r>
              <a:rPr spc="-10" dirty="0"/>
              <a:t>工</a:t>
            </a:r>
            <a:r>
              <a:rPr spc="5" dirty="0"/>
              <a:t>安全</a:t>
            </a:r>
            <a:r>
              <a:rPr spc="-15" dirty="0"/>
              <a:t>事</a:t>
            </a:r>
            <a:r>
              <a:rPr spc="-20" dirty="0"/>
              <a:t>故</a:t>
            </a:r>
            <a:r>
              <a:rPr spc="5" dirty="0"/>
              <a:t>多发部</a:t>
            </a:r>
            <a:r>
              <a:rPr spc="-10" dirty="0"/>
              <a:t>位</a:t>
            </a:r>
            <a:r>
              <a:rPr spc="-5" dirty="0"/>
              <a:t>（2018</a:t>
            </a:r>
            <a:r>
              <a:rPr spc="-20" dirty="0"/>
              <a:t>年）</a:t>
            </a:r>
          </a:p>
        </p:txBody>
      </p:sp>
      <p:sp>
        <p:nvSpPr>
          <p:cNvPr id="3" name="object 3"/>
          <p:cNvSpPr txBox="1"/>
          <p:nvPr/>
        </p:nvSpPr>
        <p:spPr>
          <a:xfrm>
            <a:off x="834644" y="1160586"/>
            <a:ext cx="10610850" cy="1123315"/>
          </a:xfrm>
          <a:prstGeom prst="rect">
            <a:avLst/>
          </a:prstGeom>
        </p:spPr>
        <p:txBody>
          <a:bodyPr vert="horz" wrap="square" lIns="0" tIns="12065" rIns="0" bIns="0" rtlCol="0">
            <a:spAutoFit/>
          </a:bodyPr>
          <a:lstStyle/>
          <a:p>
            <a:pPr marL="12700" marR="5080">
              <a:lnSpc>
                <a:spcPct val="150100"/>
              </a:lnSpc>
              <a:spcBef>
                <a:spcPts val="95"/>
              </a:spcBef>
            </a:pPr>
            <a:r>
              <a:rPr sz="2400" spc="5" dirty="0">
                <a:latin typeface="微软雅黑"/>
                <a:cs typeface="微软雅黑"/>
              </a:rPr>
              <a:t>2018</a:t>
            </a:r>
            <a:r>
              <a:rPr sz="2400" dirty="0">
                <a:latin typeface="微软雅黑"/>
                <a:cs typeface="微软雅黑"/>
              </a:rPr>
              <a:t>年，全国共发生房屋市政工程生产安全较大及以上事</a:t>
            </a:r>
            <a:r>
              <a:rPr sz="2400" spc="-45" dirty="0">
                <a:latin typeface="微软雅黑"/>
                <a:cs typeface="微软雅黑"/>
              </a:rPr>
              <a:t>故</a:t>
            </a:r>
            <a:r>
              <a:rPr sz="2400" spc="5" dirty="0">
                <a:latin typeface="微软雅黑"/>
                <a:cs typeface="微软雅黑"/>
              </a:rPr>
              <a:t>22</a:t>
            </a:r>
            <a:r>
              <a:rPr sz="2400" dirty="0">
                <a:latin typeface="微软雅黑"/>
                <a:cs typeface="微软雅黑"/>
              </a:rPr>
              <a:t>起、死</a:t>
            </a:r>
            <a:r>
              <a:rPr sz="2400" spc="-10" dirty="0">
                <a:latin typeface="微软雅黑"/>
                <a:cs typeface="微软雅黑"/>
              </a:rPr>
              <a:t>亡</a:t>
            </a:r>
            <a:r>
              <a:rPr sz="2400" spc="5" dirty="0">
                <a:latin typeface="微软雅黑"/>
                <a:cs typeface="微软雅黑"/>
              </a:rPr>
              <a:t>87</a:t>
            </a:r>
            <a:r>
              <a:rPr sz="2400" spc="-5" dirty="0">
                <a:latin typeface="微软雅黑"/>
                <a:cs typeface="微软雅黑"/>
              </a:rPr>
              <a:t>人，  与上年相比，事故起数减</a:t>
            </a:r>
            <a:r>
              <a:rPr sz="2400" dirty="0">
                <a:latin typeface="微软雅黑"/>
                <a:cs typeface="微软雅黑"/>
              </a:rPr>
              <a:t>少</a:t>
            </a:r>
            <a:r>
              <a:rPr sz="2400" spc="5" dirty="0">
                <a:latin typeface="微软雅黑"/>
                <a:cs typeface="微软雅黑"/>
              </a:rPr>
              <a:t>1</a:t>
            </a:r>
            <a:r>
              <a:rPr sz="2400" spc="-5" dirty="0">
                <a:latin typeface="微软雅黑"/>
                <a:cs typeface="微软雅黑"/>
              </a:rPr>
              <a:t>起、</a:t>
            </a:r>
            <a:r>
              <a:rPr sz="2400" dirty="0">
                <a:solidFill>
                  <a:srgbClr val="FF0000"/>
                </a:solidFill>
                <a:latin typeface="微软雅黑"/>
                <a:cs typeface="微软雅黑"/>
              </a:rPr>
              <a:t>下</a:t>
            </a:r>
            <a:r>
              <a:rPr sz="2400" spc="-5" dirty="0">
                <a:solidFill>
                  <a:srgbClr val="FF0000"/>
                </a:solidFill>
                <a:latin typeface="微软雅黑"/>
                <a:cs typeface="微软雅黑"/>
              </a:rPr>
              <a:t>降</a:t>
            </a:r>
            <a:r>
              <a:rPr sz="2400" dirty="0">
                <a:solidFill>
                  <a:srgbClr val="FF0000"/>
                </a:solidFill>
                <a:latin typeface="微软雅黑"/>
                <a:cs typeface="微软雅黑"/>
              </a:rPr>
              <a:t>4.3%</a:t>
            </a:r>
            <a:r>
              <a:rPr sz="2400" dirty="0">
                <a:latin typeface="微软雅黑"/>
                <a:cs typeface="微软雅黑"/>
              </a:rPr>
              <a:t>，死亡人数减</a:t>
            </a:r>
            <a:r>
              <a:rPr sz="2400" spc="-15" dirty="0">
                <a:latin typeface="微软雅黑"/>
                <a:cs typeface="微软雅黑"/>
              </a:rPr>
              <a:t>少</a:t>
            </a:r>
            <a:r>
              <a:rPr sz="2400" spc="5" dirty="0">
                <a:latin typeface="微软雅黑"/>
                <a:cs typeface="微软雅黑"/>
              </a:rPr>
              <a:t>3</a:t>
            </a:r>
            <a:r>
              <a:rPr sz="2400" spc="-5" dirty="0">
                <a:latin typeface="微软雅黑"/>
                <a:cs typeface="微软雅黑"/>
              </a:rPr>
              <a:t>人</a:t>
            </a:r>
            <a:r>
              <a:rPr sz="2400" dirty="0">
                <a:latin typeface="微软雅黑"/>
                <a:cs typeface="微软雅黑"/>
              </a:rPr>
              <a:t>、</a:t>
            </a:r>
            <a:r>
              <a:rPr sz="2400" spc="-5" dirty="0">
                <a:solidFill>
                  <a:srgbClr val="FF0000"/>
                </a:solidFill>
                <a:latin typeface="微软雅黑"/>
                <a:cs typeface="微软雅黑"/>
              </a:rPr>
              <a:t>下降</a:t>
            </a:r>
            <a:r>
              <a:rPr sz="2400" dirty="0">
                <a:solidFill>
                  <a:srgbClr val="FF0000"/>
                </a:solidFill>
                <a:latin typeface="微软雅黑"/>
                <a:cs typeface="微软雅黑"/>
              </a:rPr>
              <a:t>3.3%。</a:t>
            </a:r>
            <a:endParaRPr sz="2400">
              <a:latin typeface="微软雅黑"/>
              <a:cs typeface="微软雅黑"/>
            </a:endParaRPr>
          </a:p>
        </p:txBody>
      </p:sp>
      <p:sp>
        <p:nvSpPr>
          <p:cNvPr id="4" name="object 4"/>
          <p:cNvSpPr/>
          <p:nvPr/>
        </p:nvSpPr>
        <p:spPr>
          <a:xfrm>
            <a:off x="6150871" y="2933212"/>
            <a:ext cx="5855193" cy="277567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93362" y="2923690"/>
            <a:ext cx="5919586" cy="280204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40635" y="1053083"/>
            <a:ext cx="8629015" cy="3175"/>
          </a:xfrm>
          <a:custGeom>
            <a:avLst/>
            <a:gdLst/>
            <a:ahLst/>
            <a:cxnLst/>
            <a:rect l="l" t="t" r="r" b="b"/>
            <a:pathLst>
              <a:path w="8629015" h="3175">
                <a:moveTo>
                  <a:pt x="0" y="0"/>
                </a:moveTo>
                <a:lnTo>
                  <a:pt x="8628888" y="3048"/>
                </a:lnTo>
              </a:path>
            </a:pathLst>
          </a:custGeom>
          <a:ln w="9144">
            <a:solidFill>
              <a:srgbClr val="000000"/>
            </a:solidFill>
          </a:ln>
        </p:spPr>
        <p:txBody>
          <a:bodyPr wrap="square" lIns="0" tIns="0" rIns="0" bIns="0" rtlCol="0"/>
          <a:lstStyle/>
          <a:p>
            <a:endParaRPr/>
          </a:p>
        </p:txBody>
      </p:sp>
      <p:sp>
        <p:nvSpPr>
          <p:cNvPr id="3" name="object 3"/>
          <p:cNvSpPr/>
          <p:nvPr/>
        </p:nvSpPr>
        <p:spPr>
          <a:xfrm>
            <a:off x="2040635" y="1059180"/>
            <a:ext cx="8629015" cy="3175"/>
          </a:xfrm>
          <a:custGeom>
            <a:avLst/>
            <a:gdLst/>
            <a:ahLst/>
            <a:cxnLst/>
            <a:rect l="l" t="t" r="r" b="b"/>
            <a:pathLst>
              <a:path w="8629015" h="3175">
                <a:moveTo>
                  <a:pt x="0" y="0"/>
                </a:moveTo>
                <a:lnTo>
                  <a:pt x="8628888" y="3048"/>
                </a:lnTo>
              </a:path>
            </a:pathLst>
          </a:custGeom>
          <a:ln w="9144">
            <a:solidFill>
              <a:srgbClr val="000000"/>
            </a:solidFill>
          </a:ln>
        </p:spPr>
        <p:txBody>
          <a:bodyPr wrap="square" lIns="0" tIns="0" rIns="0" bIns="0" rtlCol="0"/>
          <a:lstStyle/>
          <a:p>
            <a:endParaRPr/>
          </a:p>
        </p:txBody>
      </p:sp>
      <p:sp>
        <p:nvSpPr>
          <p:cNvPr id="4" name="object 4"/>
          <p:cNvSpPr/>
          <p:nvPr/>
        </p:nvSpPr>
        <p:spPr>
          <a:xfrm>
            <a:off x="9168383" y="70103"/>
            <a:ext cx="1331976" cy="40843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040635" y="3445764"/>
            <a:ext cx="8629015" cy="3175"/>
          </a:xfrm>
          <a:custGeom>
            <a:avLst/>
            <a:gdLst/>
            <a:ahLst/>
            <a:cxnLst/>
            <a:rect l="l" t="t" r="r" b="b"/>
            <a:pathLst>
              <a:path w="8629015" h="3175">
                <a:moveTo>
                  <a:pt x="0" y="0"/>
                </a:moveTo>
                <a:lnTo>
                  <a:pt x="8628888" y="3048"/>
                </a:lnTo>
              </a:path>
            </a:pathLst>
          </a:custGeom>
          <a:ln w="9144">
            <a:solidFill>
              <a:srgbClr val="000000"/>
            </a:solidFill>
          </a:ln>
        </p:spPr>
        <p:txBody>
          <a:bodyPr wrap="square" lIns="0" tIns="0" rIns="0" bIns="0" rtlCol="0"/>
          <a:lstStyle/>
          <a:p>
            <a:endParaRPr/>
          </a:p>
        </p:txBody>
      </p:sp>
      <p:sp>
        <p:nvSpPr>
          <p:cNvPr id="6" name="object 6"/>
          <p:cNvSpPr/>
          <p:nvPr/>
        </p:nvSpPr>
        <p:spPr>
          <a:xfrm>
            <a:off x="1524000" y="0"/>
            <a:ext cx="9144000" cy="685799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0"/>
            <a:ext cx="9144000" cy="685799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8567" y="1264411"/>
            <a:ext cx="10230485" cy="4526280"/>
          </a:xfrm>
          <a:prstGeom prst="rect">
            <a:avLst/>
          </a:prstGeom>
        </p:spPr>
        <p:txBody>
          <a:bodyPr vert="horz" wrap="square" lIns="0" tIns="12700" rIns="0" bIns="0" rtlCol="0">
            <a:spAutoFit/>
          </a:bodyPr>
          <a:lstStyle/>
          <a:p>
            <a:pPr marL="356870" indent="-344170">
              <a:lnSpc>
                <a:spcPct val="100000"/>
              </a:lnSpc>
              <a:spcBef>
                <a:spcPts val="100"/>
              </a:spcBef>
              <a:buClr>
                <a:srgbClr val="0000FF"/>
              </a:buClr>
              <a:buSzPct val="68750"/>
              <a:buFont typeface="Wingdings"/>
              <a:buChar char="⚫"/>
              <a:tabLst>
                <a:tab pos="356870" algn="l"/>
                <a:tab pos="357505" algn="l"/>
              </a:tabLst>
            </a:pPr>
            <a:r>
              <a:rPr sz="2400" spc="10" dirty="0">
                <a:solidFill>
                  <a:srgbClr val="44536A"/>
                </a:solidFill>
                <a:latin typeface="微软雅黑"/>
                <a:cs typeface="微软雅黑"/>
              </a:rPr>
              <a:t>1</a:t>
            </a:r>
            <a:r>
              <a:rPr sz="2400" dirty="0">
                <a:solidFill>
                  <a:srgbClr val="44536A"/>
                </a:solidFill>
                <a:latin typeface="微软雅黑"/>
                <a:cs typeface="微软雅黑"/>
              </a:rPr>
              <a:t>、 脚手架钢管质量存在缺陷</a:t>
            </a:r>
            <a:r>
              <a:rPr sz="2400" spc="-10" dirty="0">
                <a:solidFill>
                  <a:srgbClr val="44536A"/>
                </a:solidFill>
                <a:latin typeface="微软雅黑"/>
                <a:cs typeface="微软雅黑"/>
              </a:rPr>
              <a:t> </a:t>
            </a:r>
            <a:r>
              <a:rPr sz="2400" dirty="0">
                <a:solidFill>
                  <a:srgbClr val="44536A"/>
                </a:solidFill>
                <a:latin typeface="微软雅黑"/>
                <a:cs typeface="微软雅黑"/>
              </a:rPr>
              <a:t>：</a:t>
            </a:r>
            <a:endParaRPr sz="2400">
              <a:latin typeface="微软雅黑"/>
              <a:cs typeface="微软雅黑"/>
            </a:endParaRPr>
          </a:p>
          <a:p>
            <a:pPr marL="1073785" lvl="1" indent="-789940">
              <a:lnSpc>
                <a:spcPct val="100000"/>
              </a:lnSpc>
              <a:spcBef>
                <a:spcPts val="2014"/>
              </a:spcBef>
              <a:buSzPct val="95833"/>
              <a:buAutoNum type="arabicPlain"/>
              <a:tabLst>
                <a:tab pos="1074420" algn="l"/>
              </a:tabLst>
            </a:pPr>
            <a:r>
              <a:rPr sz="2400" dirty="0">
                <a:solidFill>
                  <a:srgbClr val="44536A"/>
                </a:solidFill>
                <a:latin typeface="微软雅黑"/>
                <a:cs typeface="微软雅黑"/>
              </a:rPr>
              <a:t>扣件式钢管脚手架钢管规格</a:t>
            </a:r>
            <a:r>
              <a:rPr sz="2400" spc="5" dirty="0">
                <a:solidFill>
                  <a:srgbClr val="44536A"/>
                </a:solidFill>
                <a:latin typeface="微软雅黑"/>
                <a:cs typeface="微软雅黑"/>
              </a:rPr>
              <a:t>为</a:t>
            </a:r>
            <a:r>
              <a:rPr sz="2400" dirty="0">
                <a:solidFill>
                  <a:srgbClr val="44536A"/>
                </a:solidFill>
                <a:latin typeface="微软雅黑"/>
                <a:cs typeface="微软雅黑"/>
              </a:rPr>
              <a:t>Φ48X3.6mm</a:t>
            </a:r>
            <a:r>
              <a:rPr sz="2400" spc="-45" dirty="0">
                <a:solidFill>
                  <a:srgbClr val="44536A"/>
                </a:solidFill>
                <a:latin typeface="微软雅黑"/>
                <a:cs typeface="微软雅黑"/>
              </a:rPr>
              <a:t> </a:t>
            </a:r>
            <a:r>
              <a:rPr sz="2400" dirty="0">
                <a:solidFill>
                  <a:srgbClr val="44536A"/>
                </a:solidFill>
                <a:latin typeface="微软雅黑"/>
                <a:cs typeface="微软雅黑"/>
              </a:rPr>
              <a:t>(JGJ130-2011</a:t>
            </a:r>
            <a:r>
              <a:rPr sz="2400" spc="-10" dirty="0">
                <a:solidFill>
                  <a:srgbClr val="44536A"/>
                </a:solidFill>
                <a:latin typeface="微软雅黑"/>
                <a:cs typeface="微软雅黑"/>
              </a:rPr>
              <a:t> </a:t>
            </a:r>
            <a:r>
              <a:rPr sz="2400" dirty="0">
                <a:solidFill>
                  <a:srgbClr val="44536A"/>
                </a:solidFill>
                <a:latin typeface="微软雅黑"/>
                <a:cs typeface="微软雅黑"/>
              </a:rPr>
              <a:t>3.1.1条)</a:t>
            </a:r>
            <a:endParaRPr sz="2400">
              <a:latin typeface="微软雅黑"/>
              <a:cs typeface="微软雅黑"/>
            </a:endParaRPr>
          </a:p>
          <a:p>
            <a:pPr marL="356870">
              <a:lnSpc>
                <a:spcPct val="100000"/>
              </a:lnSpc>
              <a:spcBef>
                <a:spcPts val="1440"/>
              </a:spcBef>
            </a:pPr>
            <a:r>
              <a:rPr sz="2400" dirty="0">
                <a:solidFill>
                  <a:srgbClr val="44536A"/>
                </a:solidFill>
                <a:latin typeface="微软雅黑"/>
                <a:cs typeface="微软雅黑"/>
              </a:rPr>
              <a:t>商家减薄</a:t>
            </a:r>
            <a:r>
              <a:rPr sz="2400" spc="-10" dirty="0">
                <a:solidFill>
                  <a:srgbClr val="44536A"/>
                </a:solidFill>
                <a:latin typeface="微软雅黑"/>
                <a:cs typeface="微软雅黑"/>
              </a:rPr>
              <a:t>至</a:t>
            </a:r>
            <a:r>
              <a:rPr sz="2400" dirty="0">
                <a:solidFill>
                  <a:srgbClr val="44536A"/>
                </a:solidFill>
                <a:latin typeface="微软雅黑"/>
                <a:cs typeface="微软雅黑"/>
              </a:rPr>
              <a:t>3．2~2．75mm</a:t>
            </a:r>
            <a:endParaRPr sz="2400">
              <a:latin typeface="微软雅黑"/>
              <a:cs typeface="微软雅黑"/>
            </a:endParaRPr>
          </a:p>
          <a:p>
            <a:pPr marL="356870" marR="5080" lvl="1" indent="-73025">
              <a:lnSpc>
                <a:spcPct val="150100"/>
              </a:lnSpc>
              <a:spcBef>
                <a:spcPts val="580"/>
              </a:spcBef>
              <a:buSzPct val="95833"/>
              <a:buAutoNum type="arabicPlain" startAt="2"/>
              <a:tabLst>
                <a:tab pos="1075055" algn="l"/>
              </a:tabLst>
            </a:pPr>
            <a:r>
              <a:rPr sz="2400" spc="-5" dirty="0">
                <a:solidFill>
                  <a:srgbClr val="44536A"/>
                </a:solidFill>
                <a:latin typeface="微软雅黑"/>
                <a:cs typeface="微软雅黑"/>
              </a:rPr>
              <a:t>我国专业脚手架厂很少，生产工艺落后，技术水平低，产品质量很难 </a:t>
            </a:r>
            <a:r>
              <a:rPr sz="2400" dirty="0">
                <a:solidFill>
                  <a:srgbClr val="44536A"/>
                </a:solidFill>
                <a:latin typeface="微软雅黑"/>
                <a:cs typeface="微软雅黑"/>
              </a:rPr>
              <a:t>保证。</a:t>
            </a:r>
            <a:endParaRPr sz="2400">
              <a:latin typeface="微软雅黑"/>
              <a:cs typeface="微软雅黑"/>
            </a:endParaRPr>
          </a:p>
          <a:p>
            <a:pPr marL="356870" indent="-344170">
              <a:lnSpc>
                <a:spcPct val="100000"/>
              </a:lnSpc>
              <a:spcBef>
                <a:spcPts val="2014"/>
              </a:spcBef>
              <a:buClr>
                <a:srgbClr val="0000FF"/>
              </a:buClr>
              <a:buSzPct val="68750"/>
              <a:buFont typeface="Wingdings"/>
              <a:buChar char="⚫"/>
              <a:tabLst>
                <a:tab pos="356870" algn="l"/>
                <a:tab pos="357505" algn="l"/>
              </a:tabLst>
            </a:pPr>
            <a:r>
              <a:rPr sz="2400" dirty="0">
                <a:solidFill>
                  <a:srgbClr val="44536A"/>
                </a:solidFill>
                <a:latin typeface="微软雅黑"/>
                <a:cs typeface="微软雅黑"/>
              </a:rPr>
              <a:t>2</a:t>
            </a:r>
            <a:r>
              <a:rPr sz="2400" spc="15" dirty="0">
                <a:solidFill>
                  <a:srgbClr val="44536A"/>
                </a:solidFill>
                <a:latin typeface="微软雅黑"/>
                <a:cs typeface="微软雅黑"/>
              </a:rPr>
              <a:t> </a:t>
            </a:r>
            <a:r>
              <a:rPr sz="2400" dirty="0">
                <a:solidFill>
                  <a:srgbClr val="44536A"/>
                </a:solidFill>
                <a:latin typeface="微软雅黑"/>
                <a:cs typeface="微软雅黑"/>
              </a:rPr>
              <a:t>、壁厚较小所导致的锈蚀</a:t>
            </a:r>
            <a:endParaRPr sz="2400">
              <a:latin typeface="微软雅黑"/>
              <a:cs typeface="微软雅黑"/>
            </a:endParaRPr>
          </a:p>
          <a:p>
            <a:pPr marL="356870" marR="12065" indent="381000">
              <a:lnSpc>
                <a:spcPct val="150100"/>
              </a:lnSpc>
              <a:spcBef>
                <a:spcPts val="575"/>
              </a:spcBef>
            </a:pPr>
            <a:r>
              <a:rPr sz="2400" dirty="0">
                <a:solidFill>
                  <a:srgbClr val="44536A"/>
                </a:solidFill>
                <a:latin typeface="微软雅黑"/>
                <a:cs typeface="微软雅黑"/>
              </a:rPr>
              <a:t>目前钢管生产厂基本上都生产壁厚</a:t>
            </a:r>
            <a:r>
              <a:rPr sz="2400" spc="10" dirty="0">
                <a:solidFill>
                  <a:srgbClr val="44536A"/>
                </a:solidFill>
                <a:latin typeface="微软雅黑"/>
                <a:cs typeface="微软雅黑"/>
              </a:rPr>
              <a:t>为</a:t>
            </a:r>
            <a:r>
              <a:rPr sz="2400" spc="5" dirty="0">
                <a:solidFill>
                  <a:srgbClr val="44536A"/>
                </a:solidFill>
                <a:latin typeface="微软雅黑"/>
                <a:cs typeface="微软雅黑"/>
              </a:rPr>
              <a:t>3</a:t>
            </a:r>
            <a:r>
              <a:rPr sz="2400" dirty="0">
                <a:solidFill>
                  <a:srgbClr val="44536A"/>
                </a:solidFill>
                <a:latin typeface="微软雅黑"/>
                <a:cs typeface="微软雅黑"/>
              </a:rPr>
              <a:t>．</a:t>
            </a:r>
            <a:r>
              <a:rPr sz="2400" spc="5" dirty="0">
                <a:solidFill>
                  <a:srgbClr val="44536A"/>
                </a:solidFill>
                <a:latin typeface="微软雅黑"/>
                <a:cs typeface="微软雅黑"/>
              </a:rPr>
              <a:t>2</a:t>
            </a:r>
            <a:r>
              <a:rPr sz="2400" dirty="0">
                <a:solidFill>
                  <a:srgbClr val="44536A"/>
                </a:solidFill>
                <a:latin typeface="微软雅黑"/>
                <a:cs typeface="微软雅黑"/>
              </a:rPr>
              <a:t>m</a:t>
            </a:r>
            <a:r>
              <a:rPr sz="2400" spc="10" dirty="0">
                <a:solidFill>
                  <a:srgbClr val="44536A"/>
                </a:solidFill>
                <a:latin typeface="微软雅黑"/>
                <a:cs typeface="微软雅黑"/>
              </a:rPr>
              <a:t>m</a:t>
            </a:r>
            <a:r>
              <a:rPr sz="2400" dirty="0">
                <a:solidFill>
                  <a:srgbClr val="44536A"/>
                </a:solidFill>
                <a:latin typeface="微软雅黑"/>
                <a:cs typeface="微软雅黑"/>
              </a:rPr>
              <a:t>以下的钢管，如果再经多 年施工应用，钢管锈蚀使壁厚减薄，这些钢管都将是脚手架安全的隐患。</a:t>
            </a:r>
            <a:endParaRPr sz="2400">
              <a:latin typeface="微软雅黑"/>
              <a:cs typeface="微软雅黑"/>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2822" y="703580"/>
            <a:ext cx="9563100" cy="351155"/>
          </a:xfrm>
          <a:prstGeom prst="rect">
            <a:avLst/>
          </a:prstGeom>
        </p:spPr>
        <p:txBody>
          <a:bodyPr vert="horz" wrap="square" lIns="0" tIns="17145" rIns="0" bIns="0" rtlCol="0">
            <a:spAutoFit/>
          </a:bodyPr>
          <a:lstStyle/>
          <a:p>
            <a:pPr marL="12700">
              <a:lnSpc>
                <a:spcPct val="100000"/>
              </a:lnSpc>
              <a:spcBef>
                <a:spcPts val="135"/>
              </a:spcBef>
            </a:pPr>
            <a:r>
              <a:rPr sz="2100" spc="5" dirty="0"/>
              <a:t>3.1.2</a:t>
            </a:r>
            <a:r>
              <a:rPr sz="2100" spc="15" dirty="0"/>
              <a:t> </a:t>
            </a:r>
            <a:r>
              <a:rPr sz="2100" spc="35" dirty="0"/>
              <a:t>模板支架宜采用</a:t>
            </a:r>
            <a:r>
              <a:rPr sz="2100" spc="10" dirty="0">
                <a:solidFill>
                  <a:srgbClr val="FF0000"/>
                </a:solidFill>
              </a:rPr>
              <a:t>φ48.3×3.6mm</a:t>
            </a:r>
            <a:r>
              <a:rPr sz="2100" spc="35" dirty="0"/>
              <a:t>的钢管，壁厚不得小</a:t>
            </a:r>
            <a:r>
              <a:rPr sz="2100" spc="40" dirty="0"/>
              <a:t>于</a:t>
            </a:r>
            <a:r>
              <a:rPr sz="2100" spc="15" dirty="0"/>
              <a:t>3.24mm；</a:t>
            </a:r>
            <a:r>
              <a:rPr sz="2100" spc="35" dirty="0"/>
              <a:t>也可采用</a:t>
            </a:r>
            <a:endParaRPr sz="2100"/>
          </a:p>
        </p:txBody>
      </p:sp>
      <p:sp>
        <p:nvSpPr>
          <p:cNvPr id="3" name="object 3"/>
          <p:cNvSpPr txBox="1"/>
          <p:nvPr/>
        </p:nvSpPr>
        <p:spPr>
          <a:xfrm>
            <a:off x="1042822" y="1190955"/>
            <a:ext cx="10121900" cy="351790"/>
          </a:xfrm>
          <a:prstGeom prst="rect">
            <a:avLst/>
          </a:prstGeom>
        </p:spPr>
        <p:txBody>
          <a:bodyPr vert="horz" wrap="square" lIns="0" tIns="17145" rIns="0" bIns="0" rtlCol="0">
            <a:spAutoFit/>
          </a:bodyPr>
          <a:lstStyle/>
          <a:p>
            <a:pPr marL="12700">
              <a:lnSpc>
                <a:spcPct val="100000"/>
              </a:lnSpc>
              <a:spcBef>
                <a:spcPts val="135"/>
              </a:spcBef>
            </a:pPr>
            <a:r>
              <a:rPr sz="2100" spc="15" dirty="0">
                <a:latin typeface="微软雅黑"/>
                <a:cs typeface="微软雅黑"/>
              </a:rPr>
              <a:t>φ48×3.5mm</a:t>
            </a:r>
            <a:r>
              <a:rPr sz="2100" spc="35" dirty="0">
                <a:latin typeface="微软雅黑"/>
                <a:cs typeface="微软雅黑"/>
              </a:rPr>
              <a:t>的钢管，壁厚不得小</a:t>
            </a:r>
            <a:r>
              <a:rPr sz="2100" spc="15" dirty="0">
                <a:latin typeface="微软雅黑"/>
                <a:cs typeface="微软雅黑"/>
              </a:rPr>
              <a:t>于</a:t>
            </a:r>
            <a:r>
              <a:rPr sz="2100" spc="10" dirty="0">
                <a:latin typeface="微软雅黑"/>
                <a:cs typeface="微软雅黑"/>
              </a:rPr>
              <a:t>3.0mm</a:t>
            </a:r>
            <a:r>
              <a:rPr sz="2100" spc="30" dirty="0">
                <a:latin typeface="微软雅黑"/>
                <a:cs typeface="微软雅黑"/>
              </a:rPr>
              <a:t>。同一模板支架应采用同一规格的钢管。</a:t>
            </a:r>
            <a:endParaRPr sz="2100">
              <a:latin typeface="微软雅黑"/>
              <a:cs typeface="微软雅黑"/>
            </a:endParaRPr>
          </a:p>
        </p:txBody>
      </p:sp>
      <p:sp>
        <p:nvSpPr>
          <p:cNvPr id="4" name="object 4"/>
          <p:cNvSpPr/>
          <p:nvPr/>
        </p:nvSpPr>
        <p:spPr>
          <a:xfrm>
            <a:off x="6355079" y="2090927"/>
            <a:ext cx="4992624" cy="412394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417307" y="2820923"/>
            <a:ext cx="1826895" cy="1564640"/>
          </a:xfrm>
          <a:custGeom>
            <a:avLst/>
            <a:gdLst/>
            <a:ahLst/>
            <a:cxnLst/>
            <a:rect l="l" t="t" r="r" b="b"/>
            <a:pathLst>
              <a:path w="1826895" h="1564639">
                <a:moveTo>
                  <a:pt x="1196340" y="1164336"/>
                </a:moveTo>
                <a:lnTo>
                  <a:pt x="837438" y="1164336"/>
                </a:lnTo>
                <a:lnTo>
                  <a:pt x="1826895" y="1564258"/>
                </a:lnTo>
                <a:lnTo>
                  <a:pt x="1196340" y="1164336"/>
                </a:lnTo>
                <a:close/>
              </a:path>
              <a:path w="1826895" h="1564639">
                <a:moveTo>
                  <a:pt x="1241552" y="0"/>
                </a:moveTo>
                <a:lnTo>
                  <a:pt x="194056" y="0"/>
                </a:lnTo>
                <a:lnTo>
                  <a:pt x="149556" y="5124"/>
                </a:lnTo>
                <a:lnTo>
                  <a:pt x="108709" y="19721"/>
                </a:lnTo>
                <a:lnTo>
                  <a:pt x="72678" y="42627"/>
                </a:lnTo>
                <a:lnTo>
                  <a:pt x="42627" y="72678"/>
                </a:lnTo>
                <a:lnTo>
                  <a:pt x="19721" y="108709"/>
                </a:lnTo>
                <a:lnTo>
                  <a:pt x="5124" y="149556"/>
                </a:lnTo>
                <a:lnTo>
                  <a:pt x="0" y="194055"/>
                </a:lnTo>
                <a:lnTo>
                  <a:pt x="0" y="970280"/>
                </a:lnTo>
                <a:lnTo>
                  <a:pt x="5124" y="1014779"/>
                </a:lnTo>
                <a:lnTo>
                  <a:pt x="19721" y="1055626"/>
                </a:lnTo>
                <a:lnTo>
                  <a:pt x="42627" y="1091657"/>
                </a:lnTo>
                <a:lnTo>
                  <a:pt x="72678" y="1121708"/>
                </a:lnTo>
                <a:lnTo>
                  <a:pt x="108709" y="1144614"/>
                </a:lnTo>
                <a:lnTo>
                  <a:pt x="149556" y="1159211"/>
                </a:lnTo>
                <a:lnTo>
                  <a:pt x="194056" y="1164336"/>
                </a:lnTo>
                <a:lnTo>
                  <a:pt x="1241552" y="1164336"/>
                </a:lnTo>
                <a:lnTo>
                  <a:pt x="1286051" y="1159211"/>
                </a:lnTo>
                <a:lnTo>
                  <a:pt x="1326898" y="1144614"/>
                </a:lnTo>
                <a:lnTo>
                  <a:pt x="1362929" y="1121708"/>
                </a:lnTo>
                <a:lnTo>
                  <a:pt x="1392980" y="1091657"/>
                </a:lnTo>
                <a:lnTo>
                  <a:pt x="1415886" y="1055626"/>
                </a:lnTo>
                <a:lnTo>
                  <a:pt x="1430483" y="1014779"/>
                </a:lnTo>
                <a:lnTo>
                  <a:pt x="1435608" y="970280"/>
                </a:lnTo>
                <a:lnTo>
                  <a:pt x="1435608" y="194055"/>
                </a:lnTo>
                <a:lnTo>
                  <a:pt x="1430483" y="149556"/>
                </a:lnTo>
                <a:lnTo>
                  <a:pt x="1415886" y="108709"/>
                </a:lnTo>
                <a:lnTo>
                  <a:pt x="1392980" y="72678"/>
                </a:lnTo>
                <a:lnTo>
                  <a:pt x="1362929" y="42627"/>
                </a:lnTo>
                <a:lnTo>
                  <a:pt x="1326898" y="19721"/>
                </a:lnTo>
                <a:lnTo>
                  <a:pt x="1286051" y="5124"/>
                </a:lnTo>
                <a:lnTo>
                  <a:pt x="1241552" y="0"/>
                </a:lnTo>
                <a:close/>
              </a:path>
            </a:pathLst>
          </a:custGeom>
          <a:solidFill>
            <a:srgbClr val="FFFFFF"/>
          </a:solidFill>
        </p:spPr>
        <p:txBody>
          <a:bodyPr wrap="square" lIns="0" tIns="0" rIns="0" bIns="0" rtlCol="0"/>
          <a:lstStyle/>
          <a:p>
            <a:endParaRPr/>
          </a:p>
        </p:txBody>
      </p:sp>
      <p:sp>
        <p:nvSpPr>
          <p:cNvPr id="6" name="object 6"/>
          <p:cNvSpPr/>
          <p:nvPr/>
        </p:nvSpPr>
        <p:spPr>
          <a:xfrm>
            <a:off x="7417307" y="2820923"/>
            <a:ext cx="1826895" cy="1564640"/>
          </a:xfrm>
          <a:custGeom>
            <a:avLst/>
            <a:gdLst/>
            <a:ahLst/>
            <a:cxnLst/>
            <a:rect l="l" t="t" r="r" b="b"/>
            <a:pathLst>
              <a:path w="1826895" h="1564639">
                <a:moveTo>
                  <a:pt x="0" y="194055"/>
                </a:moveTo>
                <a:lnTo>
                  <a:pt x="5124" y="149556"/>
                </a:lnTo>
                <a:lnTo>
                  <a:pt x="19721" y="108709"/>
                </a:lnTo>
                <a:lnTo>
                  <a:pt x="42627" y="72678"/>
                </a:lnTo>
                <a:lnTo>
                  <a:pt x="72678" y="42627"/>
                </a:lnTo>
                <a:lnTo>
                  <a:pt x="108709" y="19721"/>
                </a:lnTo>
                <a:lnTo>
                  <a:pt x="149556" y="5124"/>
                </a:lnTo>
                <a:lnTo>
                  <a:pt x="194056" y="0"/>
                </a:lnTo>
                <a:lnTo>
                  <a:pt x="837438" y="0"/>
                </a:lnTo>
                <a:lnTo>
                  <a:pt x="1196340" y="0"/>
                </a:lnTo>
                <a:lnTo>
                  <a:pt x="1241552" y="0"/>
                </a:lnTo>
                <a:lnTo>
                  <a:pt x="1286051" y="5124"/>
                </a:lnTo>
                <a:lnTo>
                  <a:pt x="1326898" y="19721"/>
                </a:lnTo>
                <a:lnTo>
                  <a:pt x="1362929" y="42627"/>
                </a:lnTo>
                <a:lnTo>
                  <a:pt x="1392980" y="72678"/>
                </a:lnTo>
                <a:lnTo>
                  <a:pt x="1415886" y="108709"/>
                </a:lnTo>
                <a:lnTo>
                  <a:pt x="1430483" y="149556"/>
                </a:lnTo>
                <a:lnTo>
                  <a:pt x="1435608" y="194055"/>
                </a:lnTo>
                <a:lnTo>
                  <a:pt x="1435608" y="679196"/>
                </a:lnTo>
                <a:lnTo>
                  <a:pt x="1435608" y="970280"/>
                </a:lnTo>
                <a:lnTo>
                  <a:pt x="1430483" y="1014779"/>
                </a:lnTo>
                <a:lnTo>
                  <a:pt x="1415886" y="1055626"/>
                </a:lnTo>
                <a:lnTo>
                  <a:pt x="1392980" y="1091657"/>
                </a:lnTo>
                <a:lnTo>
                  <a:pt x="1362929" y="1121708"/>
                </a:lnTo>
                <a:lnTo>
                  <a:pt x="1326898" y="1144614"/>
                </a:lnTo>
                <a:lnTo>
                  <a:pt x="1286051" y="1159211"/>
                </a:lnTo>
                <a:lnTo>
                  <a:pt x="1241552" y="1164336"/>
                </a:lnTo>
                <a:lnTo>
                  <a:pt x="1196340" y="1164336"/>
                </a:lnTo>
                <a:lnTo>
                  <a:pt x="1826895" y="1564258"/>
                </a:lnTo>
                <a:lnTo>
                  <a:pt x="837438" y="1164336"/>
                </a:lnTo>
                <a:lnTo>
                  <a:pt x="194056" y="1164336"/>
                </a:lnTo>
                <a:lnTo>
                  <a:pt x="149556" y="1159211"/>
                </a:lnTo>
                <a:lnTo>
                  <a:pt x="108709" y="1144614"/>
                </a:lnTo>
                <a:lnTo>
                  <a:pt x="72678" y="1121708"/>
                </a:lnTo>
                <a:lnTo>
                  <a:pt x="42627" y="1091657"/>
                </a:lnTo>
                <a:lnTo>
                  <a:pt x="19721" y="1055626"/>
                </a:lnTo>
                <a:lnTo>
                  <a:pt x="5124" y="1014779"/>
                </a:lnTo>
                <a:lnTo>
                  <a:pt x="0" y="970280"/>
                </a:lnTo>
                <a:lnTo>
                  <a:pt x="0" y="679196"/>
                </a:lnTo>
                <a:lnTo>
                  <a:pt x="0" y="194055"/>
                </a:lnTo>
                <a:close/>
              </a:path>
            </a:pathLst>
          </a:custGeom>
          <a:ln w="9143">
            <a:solidFill>
              <a:srgbClr val="000000"/>
            </a:solidFill>
          </a:ln>
        </p:spPr>
        <p:txBody>
          <a:bodyPr wrap="square" lIns="0" tIns="0" rIns="0" bIns="0" rtlCol="0"/>
          <a:lstStyle/>
          <a:p>
            <a:endParaRPr/>
          </a:p>
        </p:txBody>
      </p:sp>
      <p:sp>
        <p:nvSpPr>
          <p:cNvPr id="7" name="object 7"/>
          <p:cNvSpPr txBox="1"/>
          <p:nvPr/>
        </p:nvSpPr>
        <p:spPr>
          <a:xfrm>
            <a:off x="7584693" y="2931922"/>
            <a:ext cx="1104900" cy="869315"/>
          </a:xfrm>
          <a:prstGeom prst="rect">
            <a:avLst/>
          </a:prstGeom>
        </p:spPr>
        <p:txBody>
          <a:bodyPr vert="horz" wrap="square" lIns="0" tIns="11430" rIns="0" bIns="0" rtlCol="0">
            <a:spAutoFit/>
          </a:bodyPr>
          <a:lstStyle/>
          <a:p>
            <a:pPr marL="12700">
              <a:lnSpc>
                <a:spcPts val="1645"/>
              </a:lnSpc>
              <a:spcBef>
                <a:spcPts val="90"/>
              </a:spcBef>
            </a:pPr>
            <a:r>
              <a:rPr sz="1400" spc="-10" dirty="0">
                <a:latin typeface="宋体"/>
                <a:cs typeface="宋体"/>
              </a:rPr>
              <a:t>要 求 壁 </a:t>
            </a:r>
            <a:r>
              <a:rPr sz="1400" spc="15" dirty="0">
                <a:latin typeface="宋体"/>
                <a:cs typeface="宋体"/>
              </a:rPr>
              <a:t> </a:t>
            </a:r>
            <a:r>
              <a:rPr sz="1400" spc="-10" dirty="0">
                <a:latin typeface="宋体"/>
                <a:cs typeface="宋体"/>
              </a:rPr>
              <a:t>厚</a:t>
            </a:r>
            <a:endParaRPr sz="1400">
              <a:latin typeface="宋体"/>
              <a:cs typeface="宋体"/>
            </a:endParaRPr>
          </a:p>
          <a:p>
            <a:pPr marL="12700">
              <a:lnSpc>
                <a:spcPts val="1645"/>
              </a:lnSpc>
            </a:pPr>
            <a:r>
              <a:rPr sz="1400" spc="-5" dirty="0">
                <a:latin typeface="Times New Roman"/>
                <a:cs typeface="Times New Roman"/>
              </a:rPr>
              <a:t>3</a:t>
            </a:r>
            <a:r>
              <a:rPr sz="1400" spc="5" dirty="0">
                <a:latin typeface="Times New Roman"/>
                <a:cs typeface="Times New Roman"/>
              </a:rPr>
              <a:t>.</a:t>
            </a:r>
            <a:r>
              <a:rPr sz="1400" spc="15" dirty="0">
                <a:latin typeface="Times New Roman"/>
                <a:cs typeface="Times New Roman"/>
              </a:rPr>
              <a:t>5</a:t>
            </a:r>
            <a:r>
              <a:rPr sz="1400" spc="-40" dirty="0">
                <a:latin typeface="Times New Roman"/>
                <a:cs typeface="Times New Roman"/>
              </a:rPr>
              <a:t>m</a:t>
            </a:r>
            <a:r>
              <a:rPr sz="1400" spc="80" dirty="0">
                <a:latin typeface="Times New Roman"/>
                <a:cs typeface="Times New Roman"/>
              </a:rPr>
              <a:t>m</a:t>
            </a:r>
            <a:r>
              <a:rPr sz="1400" spc="130" dirty="0">
                <a:latin typeface="宋体"/>
                <a:cs typeface="宋体"/>
              </a:rPr>
              <a:t>的</a:t>
            </a:r>
            <a:r>
              <a:rPr sz="1400" spc="105" dirty="0">
                <a:latin typeface="宋体"/>
                <a:cs typeface="宋体"/>
              </a:rPr>
              <a:t>钢</a:t>
            </a:r>
            <a:r>
              <a:rPr sz="1400" spc="-10" dirty="0">
                <a:latin typeface="宋体"/>
                <a:cs typeface="宋体"/>
              </a:rPr>
              <a:t>管</a:t>
            </a:r>
            <a:endParaRPr sz="1400">
              <a:latin typeface="宋体"/>
              <a:cs typeface="宋体"/>
            </a:endParaRPr>
          </a:p>
          <a:p>
            <a:pPr marL="12700">
              <a:lnSpc>
                <a:spcPct val="100000"/>
              </a:lnSpc>
            </a:pPr>
            <a:r>
              <a:rPr sz="1400" spc="10" dirty="0">
                <a:latin typeface="宋体"/>
                <a:cs typeface="宋体"/>
              </a:rPr>
              <a:t>实际厚度不足</a:t>
            </a:r>
            <a:endParaRPr sz="1400">
              <a:latin typeface="宋体"/>
              <a:cs typeface="宋体"/>
            </a:endParaRPr>
          </a:p>
          <a:p>
            <a:pPr marL="12700">
              <a:lnSpc>
                <a:spcPct val="100000"/>
              </a:lnSpc>
              <a:spcBef>
                <a:spcPts val="5"/>
              </a:spcBef>
            </a:pPr>
            <a:r>
              <a:rPr sz="1400" spc="-25" dirty="0">
                <a:latin typeface="Times New Roman"/>
                <a:cs typeface="Times New Roman"/>
              </a:rPr>
              <a:t>2.8mm</a:t>
            </a:r>
            <a:r>
              <a:rPr sz="1400" spc="-10" dirty="0">
                <a:latin typeface="宋体"/>
                <a:cs typeface="宋体"/>
              </a:rPr>
              <a:t>。</a:t>
            </a:r>
            <a:endParaRPr sz="1400">
              <a:latin typeface="宋体"/>
              <a:cs typeface="宋体"/>
            </a:endParaRPr>
          </a:p>
        </p:txBody>
      </p:sp>
      <p:sp>
        <p:nvSpPr>
          <p:cNvPr id="8" name="object 8"/>
          <p:cNvSpPr/>
          <p:nvPr/>
        </p:nvSpPr>
        <p:spPr>
          <a:xfrm>
            <a:off x="963167" y="2090927"/>
            <a:ext cx="5081015" cy="4123944"/>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830323" y="4013834"/>
            <a:ext cx="1955800" cy="1706245"/>
          </a:xfrm>
          <a:custGeom>
            <a:avLst/>
            <a:gdLst/>
            <a:ahLst/>
            <a:cxnLst/>
            <a:rect l="l" t="t" r="r" b="b"/>
            <a:pathLst>
              <a:path w="1955800" h="1706245">
                <a:moveTo>
                  <a:pt x="1020063" y="510920"/>
                </a:moveTo>
                <a:lnTo>
                  <a:pt x="199136" y="510920"/>
                </a:lnTo>
                <a:lnTo>
                  <a:pt x="153475" y="516180"/>
                </a:lnTo>
                <a:lnTo>
                  <a:pt x="111560" y="531161"/>
                </a:lnTo>
                <a:lnTo>
                  <a:pt x="74585" y="554668"/>
                </a:lnTo>
                <a:lnTo>
                  <a:pt x="43747" y="585506"/>
                </a:lnTo>
                <a:lnTo>
                  <a:pt x="20240" y="622481"/>
                </a:lnTo>
                <a:lnTo>
                  <a:pt x="5259" y="664396"/>
                </a:lnTo>
                <a:lnTo>
                  <a:pt x="0" y="710057"/>
                </a:lnTo>
                <a:lnTo>
                  <a:pt x="0" y="1506601"/>
                </a:lnTo>
                <a:lnTo>
                  <a:pt x="5259" y="1552261"/>
                </a:lnTo>
                <a:lnTo>
                  <a:pt x="20240" y="1594176"/>
                </a:lnTo>
                <a:lnTo>
                  <a:pt x="43747" y="1631151"/>
                </a:lnTo>
                <a:lnTo>
                  <a:pt x="74585" y="1661989"/>
                </a:lnTo>
                <a:lnTo>
                  <a:pt x="111560" y="1685496"/>
                </a:lnTo>
                <a:lnTo>
                  <a:pt x="153475" y="1700477"/>
                </a:lnTo>
                <a:lnTo>
                  <a:pt x="199136" y="1705737"/>
                </a:lnTo>
                <a:lnTo>
                  <a:pt x="1020063" y="1705737"/>
                </a:lnTo>
                <a:lnTo>
                  <a:pt x="1065724" y="1700477"/>
                </a:lnTo>
                <a:lnTo>
                  <a:pt x="1107639" y="1685496"/>
                </a:lnTo>
                <a:lnTo>
                  <a:pt x="1144614" y="1661989"/>
                </a:lnTo>
                <a:lnTo>
                  <a:pt x="1175452" y="1631151"/>
                </a:lnTo>
                <a:lnTo>
                  <a:pt x="1198959" y="1594176"/>
                </a:lnTo>
                <a:lnTo>
                  <a:pt x="1213940" y="1552261"/>
                </a:lnTo>
                <a:lnTo>
                  <a:pt x="1219200" y="1506601"/>
                </a:lnTo>
                <a:lnTo>
                  <a:pt x="1219200" y="1008760"/>
                </a:lnTo>
                <a:lnTo>
                  <a:pt x="1437314" y="710057"/>
                </a:lnTo>
                <a:lnTo>
                  <a:pt x="1219200" y="710057"/>
                </a:lnTo>
                <a:lnTo>
                  <a:pt x="1213940" y="664396"/>
                </a:lnTo>
                <a:lnTo>
                  <a:pt x="1198959" y="622481"/>
                </a:lnTo>
                <a:lnTo>
                  <a:pt x="1175452" y="585506"/>
                </a:lnTo>
                <a:lnTo>
                  <a:pt x="1144614" y="554668"/>
                </a:lnTo>
                <a:lnTo>
                  <a:pt x="1107639" y="531161"/>
                </a:lnTo>
                <a:lnTo>
                  <a:pt x="1065724" y="516180"/>
                </a:lnTo>
                <a:lnTo>
                  <a:pt x="1020063" y="510920"/>
                </a:lnTo>
                <a:close/>
              </a:path>
              <a:path w="1955800" h="1706245">
                <a:moveTo>
                  <a:pt x="1955800" y="0"/>
                </a:moveTo>
                <a:lnTo>
                  <a:pt x="1219200" y="710057"/>
                </a:lnTo>
                <a:lnTo>
                  <a:pt x="1437314" y="710057"/>
                </a:lnTo>
                <a:lnTo>
                  <a:pt x="1955800" y="0"/>
                </a:lnTo>
                <a:close/>
              </a:path>
            </a:pathLst>
          </a:custGeom>
          <a:solidFill>
            <a:srgbClr val="FFFFFF"/>
          </a:solidFill>
        </p:spPr>
        <p:txBody>
          <a:bodyPr wrap="square" lIns="0" tIns="0" rIns="0" bIns="0" rtlCol="0"/>
          <a:lstStyle/>
          <a:p>
            <a:endParaRPr/>
          </a:p>
        </p:txBody>
      </p:sp>
      <p:sp>
        <p:nvSpPr>
          <p:cNvPr id="10" name="object 10"/>
          <p:cNvSpPr/>
          <p:nvPr/>
        </p:nvSpPr>
        <p:spPr>
          <a:xfrm>
            <a:off x="1830323" y="4013834"/>
            <a:ext cx="1955800" cy="1706245"/>
          </a:xfrm>
          <a:custGeom>
            <a:avLst/>
            <a:gdLst/>
            <a:ahLst/>
            <a:cxnLst/>
            <a:rect l="l" t="t" r="r" b="b"/>
            <a:pathLst>
              <a:path w="1955800" h="1706245">
                <a:moveTo>
                  <a:pt x="0" y="710057"/>
                </a:moveTo>
                <a:lnTo>
                  <a:pt x="5259" y="664396"/>
                </a:lnTo>
                <a:lnTo>
                  <a:pt x="20240" y="622481"/>
                </a:lnTo>
                <a:lnTo>
                  <a:pt x="43747" y="585506"/>
                </a:lnTo>
                <a:lnTo>
                  <a:pt x="74585" y="554668"/>
                </a:lnTo>
                <a:lnTo>
                  <a:pt x="111560" y="531161"/>
                </a:lnTo>
                <a:lnTo>
                  <a:pt x="153475" y="516180"/>
                </a:lnTo>
                <a:lnTo>
                  <a:pt x="199136" y="510920"/>
                </a:lnTo>
                <a:lnTo>
                  <a:pt x="711200" y="510920"/>
                </a:lnTo>
                <a:lnTo>
                  <a:pt x="1016000" y="510920"/>
                </a:lnTo>
                <a:lnTo>
                  <a:pt x="1020063" y="510920"/>
                </a:lnTo>
                <a:lnTo>
                  <a:pt x="1065724" y="516180"/>
                </a:lnTo>
                <a:lnTo>
                  <a:pt x="1107639" y="531161"/>
                </a:lnTo>
                <a:lnTo>
                  <a:pt x="1144614" y="554668"/>
                </a:lnTo>
                <a:lnTo>
                  <a:pt x="1175452" y="585506"/>
                </a:lnTo>
                <a:lnTo>
                  <a:pt x="1198959" y="622481"/>
                </a:lnTo>
                <a:lnTo>
                  <a:pt x="1213940" y="664396"/>
                </a:lnTo>
                <a:lnTo>
                  <a:pt x="1219200" y="710057"/>
                </a:lnTo>
                <a:lnTo>
                  <a:pt x="1955800" y="0"/>
                </a:lnTo>
                <a:lnTo>
                  <a:pt x="1219200" y="1008760"/>
                </a:lnTo>
                <a:lnTo>
                  <a:pt x="1219200" y="1506601"/>
                </a:lnTo>
                <a:lnTo>
                  <a:pt x="1213940" y="1552261"/>
                </a:lnTo>
                <a:lnTo>
                  <a:pt x="1198959" y="1594176"/>
                </a:lnTo>
                <a:lnTo>
                  <a:pt x="1175452" y="1631151"/>
                </a:lnTo>
                <a:lnTo>
                  <a:pt x="1144614" y="1661989"/>
                </a:lnTo>
                <a:lnTo>
                  <a:pt x="1107639" y="1685496"/>
                </a:lnTo>
                <a:lnTo>
                  <a:pt x="1065724" y="1700477"/>
                </a:lnTo>
                <a:lnTo>
                  <a:pt x="1020063" y="1705737"/>
                </a:lnTo>
                <a:lnTo>
                  <a:pt x="1016000" y="1705737"/>
                </a:lnTo>
                <a:lnTo>
                  <a:pt x="711200" y="1705737"/>
                </a:lnTo>
                <a:lnTo>
                  <a:pt x="199136" y="1705737"/>
                </a:lnTo>
                <a:lnTo>
                  <a:pt x="153475" y="1700477"/>
                </a:lnTo>
                <a:lnTo>
                  <a:pt x="111560" y="1685496"/>
                </a:lnTo>
                <a:lnTo>
                  <a:pt x="74585" y="1661989"/>
                </a:lnTo>
                <a:lnTo>
                  <a:pt x="43747" y="1631151"/>
                </a:lnTo>
                <a:lnTo>
                  <a:pt x="20240" y="1594176"/>
                </a:lnTo>
                <a:lnTo>
                  <a:pt x="5259" y="1552261"/>
                </a:lnTo>
                <a:lnTo>
                  <a:pt x="0" y="1506601"/>
                </a:lnTo>
                <a:lnTo>
                  <a:pt x="0" y="1008760"/>
                </a:lnTo>
                <a:lnTo>
                  <a:pt x="0" y="710057"/>
                </a:lnTo>
                <a:close/>
              </a:path>
            </a:pathLst>
          </a:custGeom>
          <a:ln w="9144">
            <a:solidFill>
              <a:srgbClr val="000000"/>
            </a:solidFill>
          </a:ln>
        </p:spPr>
        <p:txBody>
          <a:bodyPr wrap="square" lIns="0" tIns="0" rIns="0" bIns="0" rtlCol="0"/>
          <a:lstStyle/>
          <a:p>
            <a:endParaRPr/>
          </a:p>
        </p:txBody>
      </p:sp>
      <p:sp>
        <p:nvSpPr>
          <p:cNvPr id="11" name="object 11"/>
          <p:cNvSpPr txBox="1"/>
          <p:nvPr/>
        </p:nvSpPr>
        <p:spPr>
          <a:xfrm>
            <a:off x="1996820" y="4638801"/>
            <a:ext cx="927735" cy="869315"/>
          </a:xfrm>
          <a:prstGeom prst="rect">
            <a:avLst/>
          </a:prstGeom>
        </p:spPr>
        <p:txBody>
          <a:bodyPr vert="horz" wrap="square" lIns="0" tIns="11430" rIns="0" bIns="0" rtlCol="0">
            <a:spAutoFit/>
          </a:bodyPr>
          <a:lstStyle/>
          <a:p>
            <a:pPr marL="12700">
              <a:lnSpc>
                <a:spcPts val="1645"/>
              </a:lnSpc>
              <a:spcBef>
                <a:spcPts val="90"/>
              </a:spcBef>
            </a:pPr>
            <a:r>
              <a:rPr sz="1400" spc="370" dirty="0">
                <a:latin typeface="宋体"/>
                <a:cs typeface="宋体"/>
              </a:rPr>
              <a:t>要求壁</a:t>
            </a:r>
            <a:r>
              <a:rPr sz="1400" spc="-10" dirty="0">
                <a:latin typeface="宋体"/>
                <a:cs typeface="宋体"/>
              </a:rPr>
              <a:t>厚</a:t>
            </a:r>
            <a:r>
              <a:rPr sz="1400" spc="-320" dirty="0">
                <a:latin typeface="宋体"/>
                <a:cs typeface="宋体"/>
              </a:rPr>
              <a:t> </a:t>
            </a:r>
            <a:endParaRPr sz="1400">
              <a:latin typeface="宋体"/>
              <a:cs typeface="宋体"/>
            </a:endParaRPr>
          </a:p>
          <a:p>
            <a:pPr marL="12700">
              <a:lnSpc>
                <a:spcPts val="1645"/>
              </a:lnSpc>
            </a:pPr>
            <a:r>
              <a:rPr sz="1400" dirty="0">
                <a:latin typeface="Times New Roman"/>
                <a:cs typeface="Times New Roman"/>
              </a:rPr>
              <a:t>3.5</a:t>
            </a:r>
            <a:r>
              <a:rPr sz="1400" spc="-185" dirty="0">
                <a:latin typeface="Times New Roman"/>
                <a:cs typeface="Times New Roman"/>
              </a:rPr>
              <a:t> </a:t>
            </a:r>
            <a:r>
              <a:rPr sz="1400" spc="250" dirty="0">
                <a:latin typeface="宋体"/>
                <a:cs typeface="宋体"/>
              </a:rPr>
              <a:t>毫米</a:t>
            </a:r>
            <a:r>
              <a:rPr sz="1400" spc="-10" dirty="0">
                <a:latin typeface="宋体"/>
                <a:cs typeface="宋体"/>
              </a:rPr>
              <a:t>的</a:t>
            </a:r>
            <a:r>
              <a:rPr sz="1400" spc="-440" dirty="0">
                <a:latin typeface="宋体"/>
                <a:cs typeface="宋体"/>
              </a:rPr>
              <a:t> </a:t>
            </a:r>
            <a:endParaRPr sz="1400">
              <a:latin typeface="宋体"/>
              <a:cs typeface="宋体"/>
            </a:endParaRPr>
          </a:p>
          <a:p>
            <a:pPr marL="12700">
              <a:lnSpc>
                <a:spcPts val="1645"/>
              </a:lnSpc>
              <a:spcBef>
                <a:spcPts val="75"/>
              </a:spcBef>
            </a:pPr>
            <a:r>
              <a:rPr sz="1400" spc="370" dirty="0">
                <a:latin typeface="宋体"/>
                <a:cs typeface="宋体"/>
              </a:rPr>
              <a:t>钢管只</a:t>
            </a:r>
            <a:r>
              <a:rPr sz="1400" spc="-10" dirty="0">
                <a:latin typeface="宋体"/>
                <a:cs typeface="宋体"/>
              </a:rPr>
              <a:t>有</a:t>
            </a:r>
            <a:r>
              <a:rPr sz="1400" spc="-320" dirty="0">
                <a:latin typeface="宋体"/>
                <a:cs typeface="宋体"/>
              </a:rPr>
              <a:t> </a:t>
            </a:r>
            <a:endParaRPr sz="1400">
              <a:latin typeface="宋体"/>
              <a:cs typeface="宋体"/>
            </a:endParaRPr>
          </a:p>
          <a:p>
            <a:pPr marL="12700">
              <a:lnSpc>
                <a:spcPts val="1645"/>
              </a:lnSpc>
            </a:pPr>
            <a:r>
              <a:rPr sz="1400" dirty="0">
                <a:latin typeface="Times New Roman"/>
                <a:cs typeface="Times New Roman"/>
              </a:rPr>
              <a:t>2.8</a:t>
            </a:r>
            <a:r>
              <a:rPr sz="1400" spc="-10" dirty="0">
                <a:latin typeface="宋体"/>
                <a:cs typeface="宋体"/>
              </a:rPr>
              <a:t>毫米。</a:t>
            </a:r>
            <a:endParaRPr sz="1400">
              <a:latin typeface="宋体"/>
              <a:cs typeface="宋体"/>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16797" y="1695576"/>
            <a:ext cx="3596004" cy="2770505"/>
          </a:xfrm>
          <a:prstGeom prst="rect">
            <a:avLst/>
          </a:prstGeom>
        </p:spPr>
        <p:txBody>
          <a:bodyPr vert="horz" wrap="square" lIns="0" tIns="12700" rIns="0" bIns="0" rtlCol="0">
            <a:spAutoFit/>
          </a:bodyPr>
          <a:lstStyle/>
          <a:p>
            <a:pPr marL="12700" marR="5080">
              <a:lnSpc>
                <a:spcPct val="150100"/>
              </a:lnSpc>
              <a:spcBef>
                <a:spcPts val="100"/>
              </a:spcBef>
            </a:pPr>
            <a:r>
              <a:rPr sz="2400" spc="190" dirty="0">
                <a:latin typeface="PMingLiU"/>
                <a:cs typeface="PMingLiU"/>
              </a:rPr>
              <a:t>钢管壁厚与三年前</a:t>
            </a:r>
            <a:r>
              <a:rPr sz="2400" spc="170" dirty="0">
                <a:latin typeface="PMingLiU"/>
                <a:cs typeface="PMingLiU"/>
              </a:rPr>
              <a:t>的</a:t>
            </a:r>
            <a:r>
              <a:rPr sz="2400" dirty="0">
                <a:latin typeface="PMingLiU"/>
                <a:cs typeface="PMingLiU"/>
              </a:rPr>
              <a:t>调 </a:t>
            </a:r>
            <a:r>
              <a:rPr sz="2400" spc="190" dirty="0">
                <a:latin typeface="PMingLiU"/>
                <a:cs typeface="PMingLiU"/>
              </a:rPr>
              <a:t>查结果相</a:t>
            </a:r>
            <a:r>
              <a:rPr sz="2400" spc="185" dirty="0">
                <a:latin typeface="PMingLiU"/>
                <a:cs typeface="PMingLiU"/>
              </a:rPr>
              <a:t>比</a:t>
            </a:r>
            <a:r>
              <a:rPr sz="2400" spc="190" dirty="0">
                <a:latin typeface="PMingLiU"/>
                <a:cs typeface="PMingLiU"/>
              </a:rPr>
              <a:t>，</a:t>
            </a:r>
            <a:r>
              <a:rPr sz="2400" spc="185" dirty="0">
                <a:latin typeface="PMingLiU"/>
                <a:cs typeface="PMingLiU"/>
              </a:rPr>
              <a:t>钢管</a:t>
            </a:r>
            <a:r>
              <a:rPr sz="2400" spc="165" dirty="0">
                <a:latin typeface="PMingLiU"/>
                <a:cs typeface="PMingLiU"/>
              </a:rPr>
              <a:t>最</a:t>
            </a:r>
            <a:r>
              <a:rPr sz="2400" dirty="0">
                <a:latin typeface="PMingLiU"/>
                <a:cs typeface="PMingLiU"/>
              </a:rPr>
              <a:t>薄 </a:t>
            </a:r>
            <a:r>
              <a:rPr sz="2400" spc="50" dirty="0">
                <a:latin typeface="PMingLiU"/>
                <a:cs typeface="PMingLiU"/>
              </a:rPr>
              <a:t>壁厚</a:t>
            </a:r>
            <a:r>
              <a:rPr sz="2400" spc="45" dirty="0">
                <a:latin typeface="PMingLiU"/>
                <a:cs typeface="PMingLiU"/>
              </a:rPr>
              <a:t>从</a:t>
            </a:r>
            <a:r>
              <a:rPr sz="2400" dirty="0">
                <a:latin typeface="Times New Roman"/>
                <a:cs typeface="Times New Roman"/>
              </a:rPr>
              <a:t>2.</a:t>
            </a:r>
            <a:r>
              <a:rPr sz="2400" spc="45" dirty="0">
                <a:latin typeface="Times New Roman"/>
                <a:cs typeface="Times New Roman"/>
              </a:rPr>
              <a:t>5</a:t>
            </a:r>
            <a:r>
              <a:rPr sz="2400" spc="50" dirty="0">
                <a:latin typeface="PMingLiU"/>
                <a:cs typeface="PMingLiU"/>
              </a:rPr>
              <a:t>降到</a:t>
            </a:r>
            <a:r>
              <a:rPr sz="2400" spc="45" dirty="0">
                <a:latin typeface="PMingLiU"/>
                <a:cs typeface="PMingLiU"/>
              </a:rPr>
              <a:t>了</a:t>
            </a:r>
            <a:r>
              <a:rPr sz="2400" dirty="0">
                <a:latin typeface="Times New Roman"/>
                <a:cs typeface="Times New Roman"/>
              </a:rPr>
              <a:t>2.01</a:t>
            </a:r>
            <a:r>
              <a:rPr sz="2400" spc="-20" dirty="0">
                <a:latin typeface="Times New Roman"/>
                <a:cs typeface="Times New Roman"/>
              </a:rPr>
              <a:t>m</a:t>
            </a:r>
            <a:r>
              <a:rPr sz="2400" spc="50" dirty="0">
                <a:latin typeface="Times New Roman"/>
                <a:cs typeface="Times New Roman"/>
              </a:rPr>
              <a:t>m</a:t>
            </a:r>
            <a:r>
              <a:rPr sz="2400" dirty="0">
                <a:latin typeface="PMingLiU"/>
                <a:cs typeface="PMingLiU"/>
              </a:rPr>
              <a:t>， </a:t>
            </a:r>
            <a:r>
              <a:rPr sz="2400" spc="190" dirty="0">
                <a:latin typeface="PMingLiU"/>
                <a:cs typeface="PMingLiU"/>
              </a:rPr>
              <a:t>壁厚离散程度加</a:t>
            </a:r>
            <a:r>
              <a:rPr sz="2400" spc="175" dirty="0">
                <a:latin typeface="PMingLiU"/>
                <a:cs typeface="PMingLiU"/>
              </a:rPr>
              <a:t>大</a:t>
            </a:r>
            <a:r>
              <a:rPr sz="2400" spc="165" dirty="0">
                <a:latin typeface="PMingLiU"/>
                <a:cs typeface="PMingLiU"/>
              </a:rPr>
              <a:t>，</a:t>
            </a:r>
            <a:r>
              <a:rPr sz="2400" dirty="0">
                <a:latin typeface="PMingLiU"/>
                <a:cs typeface="PMingLiU"/>
              </a:rPr>
              <a:t>平 均壁厚呈下降趋</a:t>
            </a:r>
            <a:r>
              <a:rPr sz="2400" spc="-15" dirty="0">
                <a:latin typeface="PMingLiU"/>
                <a:cs typeface="PMingLiU"/>
              </a:rPr>
              <a:t>势</a:t>
            </a:r>
            <a:r>
              <a:rPr sz="2400" dirty="0">
                <a:latin typeface="PMingLiU"/>
                <a:cs typeface="PMingLiU"/>
              </a:rPr>
              <a:t>。</a:t>
            </a:r>
            <a:endParaRPr sz="2400">
              <a:latin typeface="PMingLiU"/>
              <a:cs typeface="PMingLiU"/>
            </a:endParaRPr>
          </a:p>
        </p:txBody>
      </p:sp>
      <p:sp>
        <p:nvSpPr>
          <p:cNvPr id="3" name="object 3"/>
          <p:cNvSpPr/>
          <p:nvPr/>
        </p:nvSpPr>
        <p:spPr>
          <a:xfrm>
            <a:off x="618744" y="478536"/>
            <a:ext cx="3447287" cy="254508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419600" y="478536"/>
            <a:ext cx="3563111" cy="254508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18744" y="3633215"/>
            <a:ext cx="3447287" cy="254203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483608" y="3633215"/>
            <a:ext cx="3499103" cy="254203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56880" y="1958413"/>
            <a:ext cx="10354405" cy="253463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528816" y="1124711"/>
            <a:ext cx="5663565" cy="4782820"/>
          </a:xfrm>
          <a:custGeom>
            <a:avLst/>
            <a:gdLst/>
            <a:ahLst/>
            <a:cxnLst/>
            <a:rect l="l" t="t" r="r" b="b"/>
            <a:pathLst>
              <a:path w="5663565" h="4782820">
                <a:moveTo>
                  <a:pt x="0" y="4782312"/>
                </a:moveTo>
                <a:lnTo>
                  <a:pt x="5663183" y="4782312"/>
                </a:lnTo>
                <a:lnTo>
                  <a:pt x="5663183" y="0"/>
                </a:lnTo>
                <a:lnTo>
                  <a:pt x="0" y="0"/>
                </a:lnTo>
                <a:lnTo>
                  <a:pt x="0" y="4782312"/>
                </a:lnTo>
                <a:close/>
              </a:path>
            </a:pathLst>
          </a:custGeom>
          <a:solidFill>
            <a:srgbClr val="DCDAC2"/>
          </a:solidFill>
        </p:spPr>
        <p:txBody>
          <a:bodyPr wrap="square" lIns="0" tIns="0" rIns="0" bIns="0" rtlCol="0"/>
          <a:lstStyle/>
          <a:p>
            <a:endParaRPr/>
          </a:p>
        </p:txBody>
      </p:sp>
      <p:sp>
        <p:nvSpPr>
          <p:cNvPr id="3" name="object 3"/>
          <p:cNvSpPr txBox="1"/>
          <p:nvPr/>
        </p:nvSpPr>
        <p:spPr>
          <a:xfrm>
            <a:off x="6608191" y="1091829"/>
            <a:ext cx="5243830" cy="1946910"/>
          </a:xfrm>
          <a:prstGeom prst="rect">
            <a:avLst/>
          </a:prstGeom>
        </p:spPr>
        <p:txBody>
          <a:bodyPr vert="horz" wrap="square" lIns="0" tIns="12065" rIns="0" bIns="0" rtlCol="0">
            <a:spAutoFit/>
          </a:bodyPr>
          <a:lstStyle/>
          <a:p>
            <a:pPr marL="241300" marR="5080" indent="-228600" algn="just">
              <a:lnSpc>
                <a:spcPct val="150100"/>
              </a:lnSpc>
              <a:spcBef>
                <a:spcPts val="95"/>
              </a:spcBef>
              <a:buFont typeface="Arial"/>
              <a:buChar char="•"/>
              <a:tabLst>
                <a:tab pos="241300" algn="l"/>
              </a:tabLst>
            </a:pPr>
            <a:r>
              <a:rPr sz="2800" spc="5" dirty="0">
                <a:solidFill>
                  <a:srgbClr val="44332A"/>
                </a:solidFill>
                <a:latin typeface="等线"/>
                <a:cs typeface="等线"/>
              </a:rPr>
              <a:t>一些施工企业编制的施</a:t>
            </a:r>
            <a:r>
              <a:rPr sz="2800" spc="-20" dirty="0">
                <a:solidFill>
                  <a:srgbClr val="44332A"/>
                </a:solidFill>
                <a:latin typeface="等线"/>
                <a:cs typeface="等线"/>
              </a:rPr>
              <a:t>工</a:t>
            </a:r>
            <a:r>
              <a:rPr sz="2800" dirty="0">
                <a:solidFill>
                  <a:srgbClr val="44332A"/>
                </a:solidFill>
                <a:latin typeface="等线"/>
                <a:cs typeface="等线"/>
              </a:rPr>
              <a:t>方案荷 载计算有误；荷载组合</a:t>
            </a:r>
            <a:r>
              <a:rPr sz="2800" spc="-20" dirty="0">
                <a:solidFill>
                  <a:srgbClr val="44332A"/>
                </a:solidFill>
                <a:latin typeface="等线"/>
                <a:cs typeface="等线"/>
              </a:rPr>
              <a:t>未</a:t>
            </a:r>
            <a:r>
              <a:rPr sz="2800" dirty="0">
                <a:solidFill>
                  <a:srgbClr val="44332A"/>
                </a:solidFill>
                <a:latin typeface="等线"/>
                <a:cs typeface="等线"/>
              </a:rPr>
              <a:t>按最不 </a:t>
            </a:r>
            <a:r>
              <a:rPr sz="2800" spc="5" dirty="0">
                <a:solidFill>
                  <a:srgbClr val="44332A"/>
                </a:solidFill>
                <a:latin typeface="等线"/>
                <a:cs typeface="等线"/>
              </a:rPr>
              <a:t>利原则考虑；</a:t>
            </a:r>
            <a:endParaRPr sz="2800">
              <a:latin typeface="等线"/>
              <a:cs typeface="等线"/>
            </a:endParaRPr>
          </a:p>
        </p:txBody>
      </p:sp>
      <p:sp>
        <p:nvSpPr>
          <p:cNvPr id="4" name="object 4"/>
          <p:cNvSpPr txBox="1"/>
          <p:nvPr/>
        </p:nvSpPr>
        <p:spPr>
          <a:xfrm>
            <a:off x="6608191" y="3138179"/>
            <a:ext cx="5590540" cy="1946910"/>
          </a:xfrm>
          <a:prstGeom prst="rect">
            <a:avLst/>
          </a:prstGeom>
        </p:spPr>
        <p:txBody>
          <a:bodyPr vert="horz" wrap="square" lIns="0" tIns="12065" rIns="0" bIns="0" rtlCol="0">
            <a:spAutoFit/>
          </a:bodyPr>
          <a:lstStyle/>
          <a:p>
            <a:pPr marL="241300" marR="5080" indent="-228600">
              <a:lnSpc>
                <a:spcPct val="150100"/>
              </a:lnSpc>
              <a:spcBef>
                <a:spcPts val="95"/>
              </a:spcBef>
              <a:buFont typeface="Arial"/>
              <a:buChar char="•"/>
              <a:tabLst>
                <a:tab pos="241300" algn="l"/>
              </a:tabLst>
            </a:pPr>
            <a:r>
              <a:rPr sz="2800" spc="5" dirty="0">
                <a:solidFill>
                  <a:srgbClr val="44332A"/>
                </a:solidFill>
                <a:latin typeface="等线"/>
                <a:cs typeface="等线"/>
              </a:rPr>
              <a:t>对泵送混凝土引起的动</a:t>
            </a:r>
            <a:r>
              <a:rPr sz="2800" spc="-20" dirty="0">
                <a:solidFill>
                  <a:srgbClr val="44332A"/>
                </a:solidFill>
                <a:latin typeface="等线"/>
                <a:cs typeface="等线"/>
              </a:rPr>
              <a:t>力</a:t>
            </a:r>
            <a:r>
              <a:rPr sz="2800" spc="5" dirty="0">
                <a:solidFill>
                  <a:srgbClr val="44332A"/>
                </a:solidFill>
                <a:latin typeface="等线"/>
                <a:cs typeface="等线"/>
              </a:rPr>
              <a:t>荷载在 设计计算中估计不足等</a:t>
            </a:r>
            <a:r>
              <a:rPr sz="2800" spc="-20" dirty="0">
                <a:solidFill>
                  <a:srgbClr val="44332A"/>
                </a:solidFill>
                <a:latin typeface="等线"/>
                <a:cs typeface="等线"/>
              </a:rPr>
              <a:t>，</a:t>
            </a:r>
            <a:r>
              <a:rPr sz="2800" spc="5" dirty="0">
                <a:solidFill>
                  <a:srgbClr val="44332A"/>
                </a:solidFill>
                <a:latin typeface="等线"/>
                <a:cs typeface="等线"/>
              </a:rPr>
              <a:t>造成模 板支撑</a:t>
            </a:r>
            <a:r>
              <a:rPr sz="2800" spc="-25" dirty="0">
                <a:solidFill>
                  <a:srgbClr val="44332A"/>
                </a:solidFill>
                <a:latin typeface="等线"/>
                <a:cs typeface="等线"/>
              </a:rPr>
              <a:t>体</a:t>
            </a:r>
            <a:r>
              <a:rPr sz="2800" spc="5" dirty="0">
                <a:solidFill>
                  <a:srgbClr val="44332A"/>
                </a:solidFill>
                <a:latin typeface="等线"/>
                <a:cs typeface="等线"/>
              </a:rPr>
              <a:t>系的</a:t>
            </a:r>
            <a:r>
              <a:rPr sz="2800" spc="-25" dirty="0">
                <a:solidFill>
                  <a:srgbClr val="44332A"/>
                </a:solidFill>
                <a:latin typeface="等线"/>
                <a:cs typeface="等线"/>
              </a:rPr>
              <a:t>安全</a:t>
            </a:r>
            <a:r>
              <a:rPr sz="2800" spc="5" dirty="0">
                <a:solidFill>
                  <a:srgbClr val="44332A"/>
                </a:solidFill>
                <a:latin typeface="等线"/>
                <a:cs typeface="等线"/>
              </a:rPr>
              <a:t>度大幅</a:t>
            </a:r>
            <a:r>
              <a:rPr sz="2800" spc="-25" dirty="0">
                <a:solidFill>
                  <a:srgbClr val="44332A"/>
                </a:solidFill>
                <a:latin typeface="等线"/>
                <a:cs typeface="等线"/>
              </a:rPr>
              <a:t>度</a:t>
            </a:r>
            <a:r>
              <a:rPr sz="2800" spc="5" dirty="0">
                <a:solidFill>
                  <a:srgbClr val="44332A"/>
                </a:solidFill>
                <a:latin typeface="等线"/>
                <a:cs typeface="等线"/>
              </a:rPr>
              <a:t>下降。</a:t>
            </a:r>
            <a:endParaRPr sz="2800">
              <a:latin typeface="等线"/>
              <a:cs typeface="等线"/>
            </a:endParaRPr>
          </a:p>
        </p:txBody>
      </p:sp>
      <p:sp>
        <p:nvSpPr>
          <p:cNvPr id="5" name="object 5"/>
          <p:cNvSpPr txBox="1"/>
          <p:nvPr/>
        </p:nvSpPr>
        <p:spPr>
          <a:xfrm>
            <a:off x="6608191" y="5399328"/>
            <a:ext cx="748030" cy="454025"/>
          </a:xfrm>
          <a:prstGeom prst="rect">
            <a:avLst/>
          </a:prstGeom>
        </p:spPr>
        <p:txBody>
          <a:bodyPr vert="horz" wrap="square" lIns="0" tIns="13970" rIns="0" bIns="0" rtlCol="0">
            <a:spAutoFit/>
          </a:bodyPr>
          <a:lstStyle/>
          <a:p>
            <a:pPr marL="241300" indent="-228600">
              <a:lnSpc>
                <a:spcPct val="100000"/>
              </a:lnSpc>
              <a:spcBef>
                <a:spcPts val="110"/>
              </a:spcBef>
              <a:buFont typeface="Arial"/>
              <a:buChar char="•"/>
              <a:tabLst>
                <a:tab pos="241300" algn="l"/>
              </a:tabLst>
            </a:pPr>
            <a:r>
              <a:rPr sz="2800" spc="5" dirty="0">
                <a:solidFill>
                  <a:srgbClr val="44332A"/>
                </a:solidFill>
                <a:latin typeface="Calibri"/>
                <a:cs typeface="Calibri"/>
              </a:rPr>
              <a:t>……</a:t>
            </a:r>
            <a:endParaRPr sz="2800">
              <a:latin typeface="Calibri"/>
              <a:cs typeface="Calibri"/>
            </a:endParaRPr>
          </a:p>
        </p:txBody>
      </p:sp>
      <p:sp>
        <p:nvSpPr>
          <p:cNvPr id="6" name="object 6"/>
          <p:cNvSpPr txBox="1"/>
          <p:nvPr/>
        </p:nvSpPr>
        <p:spPr>
          <a:xfrm>
            <a:off x="545591" y="1761744"/>
            <a:ext cx="3828415" cy="3084830"/>
          </a:xfrm>
          <a:prstGeom prst="rect">
            <a:avLst/>
          </a:prstGeom>
          <a:solidFill>
            <a:srgbClr val="DCDAC2"/>
          </a:solidFill>
        </p:spPr>
        <p:txBody>
          <a:bodyPr vert="horz" wrap="square" lIns="0" tIns="174625" rIns="0" bIns="0" rtlCol="0">
            <a:spAutoFit/>
          </a:bodyPr>
          <a:lstStyle/>
          <a:p>
            <a:pPr marL="455295" indent="-283845">
              <a:lnSpc>
                <a:spcPct val="100000"/>
              </a:lnSpc>
              <a:spcBef>
                <a:spcPts val="1375"/>
              </a:spcBef>
              <a:buSzPct val="96428"/>
              <a:buFont typeface="Wingdings"/>
              <a:buChar char=""/>
              <a:tabLst>
                <a:tab pos="455930" algn="l"/>
              </a:tabLst>
            </a:pPr>
            <a:r>
              <a:rPr sz="2800" spc="5" dirty="0">
                <a:solidFill>
                  <a:srgbClr val="44332A"/>
                </a:solidFill>
                <a:latin typeface="黑体"/>
                <a:cs typeface="黑体"/>
              </a:rPr>
              <a:t>施工现</a:t>
            </a:r>
            <a:r>
              <a:rPr sz="2800" spc="-25" dirty="0">
                <a:solidFill>
                  <a:srgbClr val="44332A"/>
                </a:solidFill>
                <a:latin typeface="黑体"/>
                <a:cs typeface="黑体"/>
              </a:rPr>
              <a:t>场</a:t>
            </a:r>
            <a:r>
              <a:rPr sz="2800" spc="5" dirty="0">
                <a:solidFill>
                  <a:srgbClr val="44332A"/>
                </a:solidFill>
                <a:latin typeface="黑体"/>
                <a:cs typeface="黑体"/>
              </a:rPr>
              <a:t>管理</a:t>
            </a:r>
            <a:r>
              <a:rPr sz="2800" spc="-25" dirty="0">
                <a:solidFill>
                  <a:srgbClr val="44332A"/>
                </a:solidFill>
                <a:latin typeface="黑体"/>
                <a:cs typeface="黑体"/>
              </a:rPr>
              <a:t>不到</a:t>
            </a:r>
            <a:r>
              <a:rPr sz="2800" spc="5" dirty="0">
                <a:solidFill>
                  <a:srgbClr val="44332A"/>
                </a:solidFill>
                <a:latin typeface="黑体"/>
                <a:cs typeface="黑体"/>
              </a:rPr>
              <a:t>位</a:t>
            </a:r>
            <a:endParaRPr sz="2800">
              <a:latin typeface="黑体"/>
              <a:cs typeface="黑体"/>
            </a:endParaRPr>
          </a:p>
          <a:p>
            <a:pPr marL="455295" indent="-283845">
              <a:lnSpc>
                <a:spcPct val="100000"/>
              </a:lnSpc>
              <a:spcBef>
                <a:spcPts val="2670"/>
              </a:spcBef>
              <a:buSzPct val="96428"/>
              <a:buFont typeface="Wingdings"/>
              <a:buChar char=""/>
              <a:tabLst>
                <a:tab pos="455930" algn="l"/>
              </a:tabLst>
            </a:pPr>
            <a:r>
              <a:rPr sz="2800" spc="5" dirty="0">
                <a:solidFill>
                  <a:srgbClr val="44332A"/>
                </a:solidFill>
                <a:latin typeface="黑体"/>
                <a:cs typeface="黑体"/>
              </a:rPr>
              <a:t>模板支</a:t>
            </a:r>
            <a:r>
              <a:rPr sz="2800" spc="-25" dirty="0">
                <a:solidFill>
                  <a:srgbClr val="44332A"/>
                </a:solidFill>
                <a:latin typeface="黑体"/>
                <a:cs typeface="黑体"/>
              </a:rPr>
              <a:t>撑</a:t>
            </a:r>
            <a:r>
              <a:rPr sz="2800" spc="5" dirty="0">
                <a:solidFill>
                  <a:srgbClr val="44332A"/>
                </a:solidFill>
                <a:latin typeface="黑体"/>
                <a:cs typeface="黑体"/>
              </a:rPr>
              <a:t>搭设</a:t>
            </a:r>
            <a:r>
              <a:rPr sz="2800" spc="-25" dirty="0">
                <a:solidFill>
                  <a:srgbClr val="44332A"/>
                </a:solidFill>
                <a:latin typeface="黑体"/>
                <a:cs typeface="黑体"/>
              </a:rPr>
              <a:t>不规</a:t>
            </a:r>
            <a:r>
              <a:rPr sz="2800" spc="5" dirty="0">
                <a:solidFill>
                  <a:srgbClr val="44332A"/>
                </a:solidFill>
                <a:latin typeface="黑体"/>
                <a:cs typeface="黑体"/>
              </a:rPr>
              <a:t>范</a:t>
            </a:r>
            <a:endParaRPr sz="2800">
              <a:latin typeface="黑体"/>
              <a:cs typeface="黑体"/>
            </a:endParaRPr>
          </a:p>
          <a:p>
            <a:pPr marL="455295" indent="-283845">
              <a:lnSpc>
                <a:spcPct val="100000"/>
              </a:lnSpc>
              <a:spcBef>
                <a:spcPts val="2690"/>
              </a:spcBef>
              <a:buSzPct val="96428"/>
              <a:buFont typeface="Wingdings"/>
              <a:buChar char=""/>
              <a:tabLst>
                <a:tab pos="455930" algn="l"/>
              </a:tabLst>
            </a:pPr>
            <a:r>
              <a:rPr sz="2800" spc="5" dirty="0">
                <a:solidFill>
                  <a:srgbClr val="44332A"/>
                </a:solidFill>
                <a:latin typeface="黑体"/>
                <a:cs typeface="黑体"/>
              </a:rPr>
              <a:t>钢管和</a:t>
            </a:r>
            <a:r>
              <a:rPr sz="2800" spc="-25" dirty="0">
                <a:solidFill>
                  <a:srgbClr val="44332A"/>
                </a:solidFill>
                <a:latin typeface="黑体"/>
                <a:cs typeface="黑体"/>
              </a:rPr>
              <a:t>扣</a:t>
            </a:r>
            <a:r>
              <a:rPr sz="2800" spc="5" dirty="0">
                <a:solidFill>
                  <a:srgbClr val="44332A"/>
                </a:solidFill>
                <a:latin typeface="黑体"/>
                <a:cs typeface="黑体"/>
              </a:rPr>
              <a:t>件质</a:t>
            </a:r>
            <a:r>
              <a:rPr sz="2800" spc="-25" dirty="0">
                <a:solidFill>
                  <a:srgbClr val="44332A"/>
                </a:solidFill>
                <a:latin typeface="黑体"/>
                <a:cs typeface="黑体"/>
              </a:rPr>
              <a:t>量低</a:t>
            </a:r>
            <a:r>
              <a:rPr sz="2800" spc="5" dirty="0">
                <a:solidFill>
                  <a:srgbClr val="44332A"/>
                </a:solidFill>
                <a:latin typeface="黑体"/>
                <a:cs typeface="黑体"/>
              </a:rPr>
              <a:t>劣</a:t>
            </a:r>
            <a:endParaRPr sz="2800">
              <a:latin typeface="黑体"/>
              <a:cs typeface="黑体"/>
            </a:endParaRPr>
          </a:p>
          <a:p>
            <a:pPr marL="455295" indent="-283845">
              <a:lnSpc>
                <a:spcPct val="100000"/>
              </a:lnSpc>
              <a:spcBef>
                <a:spcPts val="2690"/>
              </a:spcBef>
              <a:buSzPct val="96428"/>
              <a:buFont typeface="Wingdings"/>
              <a:buChar char=""/>
              <a:tabLst>
                <a:tab pos="455930" algn="l"/>
              </a:tabLst>
            </a:pPr>
            <a:r>
              <a:rPr sz="2800" spc="5" dirty="0">
                <a:solidFill>
                  <a:srgbClr val="FF0000"/>
                </a:solidFill>
                <a:latin typeface="黑体"/>
                <a:cs typeface="黑体"/>
              </a:rPr>
              <a:t>专项方</a:t>
            </a:r>
            <a:r>
              <a:rPr sz="2800" spc="-25" dirty="0">
                <a:solidFill>
                  <a:srgbClr val="FF0000"/>
                </a:solidFill>
                <a:latin typeface="黑体"/>
                <a:cs typeface="黑体"/>
              </a:rPr>
              <a:t>案</a:t>
            </a:r>
            <a:r>
              <a:rPr sz="2800" spc="5" dirty="0">
                <a:solidFill>
                  <a:srgbClr val="FF0000"/>
                </a:solidFill>
                <a:latin typeface="黑体"/>
                <a:cs typeface="黑体"/>
              </a:rPr>
              <a:t>编制</a:t>
            </a:r>
            <a:r>
              <a:rPr sz="2800" spc="-25" dirty="0">
                <a:solidFill>
                  <a:srgbClr val="FF0000"/>
                </a:solidFill>
                <a:latin typeface="黑体"/>
                <a:cs typeface="黑体"/>
              </a:rPr>
              <a:t>不合</a:t>
            </a:r>
            <a:r>
              <a:rPr sz="2800" spc="5" dirty="0">
                <a:solidFill>
                  <a:srgbClr val="FF0000"/>
                </a:solidFill>
                <a:latin typeface="黑体"/>
                <a:cs typeface="黑体"/>
              </a:rPr>
              <a:t>理</a:t>
            </a:r>
            <a:endParaRPr sz="2800">
              <a:latin typeface="黑体"/>
              <a:cs typeface="黑体"/>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2892551"/>
            <a:ext cx="12192000" cy="1405255"/>
          </a:xfrm>
          <a:custGeom>
            <a:avLst/>
            <a:gdLst/>
            <a:ahLst/>
            <a:cxnLst/>
            <a:rect l="l" t="t" r="r" b="b"/>
            <a:pathLst>
              <a:path w="12192000" h="1405254">
                <a:moveTo>
                  <a:pt x="0" y="1405128"/>
                </a:moveTo>
                <a:lnTo>
                  <a:pt x="12192000" y="1405128"/>
                </a:lnTo>
                <a:lnTo>
                  <a:pt x="12192000" y="0"/>
                </a:lnTo>
                <a:lnTo>
                  <a:pt x="0" y="0"/>
                </a:lnTo>
                <a:lnTo>
                  <a:pt x="0" y="1405128"/>
                </a:lnTo>
                <a:close/>
              </a:path>
            </a:pathLst>
          </a:custGeom>
          <a:solidFill>
            <a:srgbClr val="0D0D0D">
              <a:alpha val="58038"/>
            </a:srgbClr>
          </a:solidFill>
        </p:spPr>
        <p:txBody>
          <a:bodyPr wrap="square" lIns="0" tIns="0" rIns="0" bIns="0" rtlCol="0"/>
          <a:lstStyle/>
          <a:p>
            <a:endParaRPr/>
          </a:p>
        </p:txBody>
      </p:sp>
      <p:sp>
        <p:nvSpPr>
          <p:cNvPr id="4" name="object 4"/>
          <p:cNvSpPr txBox="1"/>
          <p:nvPr/>
        </p:nvSpPr>
        <p:spPr>
          <a:xfrm>
            <a:off x="892860" y="2942335"/>
            <a:ext cx="8152130" cy="1329055"/>
          </a:xfrm>
          <a:prstGeom prst="rect">
            <a:avLst/>
          </a:prstGeom>
        </p:spPr>
        <p:txBody>
          <a:bodyPr vert="horz" wrap="square" lIns="0" tIns="15240" rIns="0" bIns="0" rtlCol="0">
            <a:spAutoFit/>
          </a:bodyPr>
          <a:lstStyle/>
          <a:p>
            <a:pPr marL="12700">
              <a:lnSpc>
                <a:spcPct val="100000"/>
              </a:lnSpc>
              <a:spcBef>
                <a:spcPts val="120"/>
              </a:spcBef>
            </a:pPr>
            <a:r>
              <a:rPr sz="4250" spc="20" dirty="0">
                <a:solidFill>
                  <a:srgbClr val="FFFFFF"/>
                </a:solidFill>
                <a:latin typeface="黑体"/>
                <a:cs typeface="黑体"/>
              </a:rPr>
              <a:t>第六章</a:t>
            </a:r>
            <a:endParaRPr sz="4250">
              <a:latin typeface="黑体"/>
              <a:cs typeface="黑体"/>
            </a:endParaRPr>
          </a:p>
          <a:p>
            <a:pPr marL="1097915">
              <a:lnSpc>
                <a:spcPct val="100000"/>
              </a:lnSpc>
              <a:spcBef>
                <a:spcPts val="35"/>
              </a:spcBef>
            </a:pPr>
            <a:r>
              <a:rPr sz="4250" spc="20" dirty="0">
                <a:solidFill>
                  <a:srgbClr val="FFFFFF"/>
                </a:solidFill>
                <a:latin typeface="黑体"/>
                <a:cs typeface="黑体"/>
              </a:rPr>
              <a:t>模板工程</a:t>
            </a:r>
            <a:r>
              <a:rPr sz="4250" spc="-15" dirty="0">
                <a:solidFill>
                  <a:srgbClr val="FFFFFF"/>
                </a:solidFill>
                <a:latin typeface="黑体"/>
                <a:cs typeface="黑体"/>
              </a:rPr>
              <a:t>习</a:t>
            </a:r>
            <a:r>
              <a:rPr sz="4250" spc="20" dirty="0">
                <a:solidFill>
                  <a:srgbClr val="FFFFFF"/>
                </a:solidFill>
                <a:latin typeface="黑体"/>
                <a:cs typeface="黑体"/>
              </a:rPr>
              <a:t>惯</a:t>
            </a:r>
            <a:r>
              <a:rPr sz="4250" spc="-10" dirty="0">
                <a:solidFill>
                  <a:srgbClr val="FFFFFF"/>
                </a:solidFill>
                <a:latin typeface="黑体"/>
                <a:cs typeface="黑体"/>
              </a:rPr>
              <a:t>性</a:t>
            </a:r>
            <a:r>
              <a:rPr sz="4250" spc="20" dirty="0">
                <a:solidFill>
                  <a:srgbClr val="FFFFFF"/>
                </a:solidFill>
                <a:latin typeface="黑体"/>
                <a:cs typeface="黑体"/>
              </a:rPr>
              <a:t>安全</a:t>
            </a:r>
            <a:r>
              <a:rPr sz="4250" spc="-10" dirty="0">
                <a:solidFill>
                  <a:srgbClr val="FFFFFF"/>
                </a:solidFill>
                <a:latin typeface="黑体"/>
                <a:cs typeface="黑体"/>
              </a:rPr>
              <a:t>隐</a:t>
            </a:r>
            <a:r>
              <a:rPr sz="4250" spc="20" dirty="0">
                <a:solidFill>
                  <a:srgbClr val="FFFFFF"/>
                </a:solidFill>
                <a:latin typeface="黑体"/>
                <a:cs typeface="黑体"/>
              </a:rPr>
              <a:t>患</a:t>
            </a:r>
            <a:r>
              <a:rPr sz="4250" spc="-10" dirty="0">
                <a:solidFill>
                  <a:srgbClr val="FFFFFF"/>
                </a:solidFill>
                <a:latin typeface="黑体"/>
                <a:cs typeface="黑体"/>
              </a:rPr>
              <a:t>汇</a:t>
            </a:r>
            <a:r>
              <a:rPr sz="4250" spc="20" dirty="0">
                <a:solidFill>
                  <a:srgbClr val="FFFFFF"/>
                </a:solidFill>
                <a:latin typeface="黑体"/>
                <a:cs typeface="黑体"/>
              </a:rPr>
              <a:t>总</a:t>
            </a:r>
            <a:endParaRPr sz="4250">
              <a:latin typeface="黑体"/>
              <a:cs typeface="黑体"/>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616138" y="965263"/>
          <a:ext cx="9261475" cy="5358130"/>
        </p:xfrm>
        <a:graphic>
          <a:graphicData uri="http://schemas.openxmlformats.org/drawingml/2006/table">
            <a:tbl>
              <a:tblPr firstRow="1" bandRow="1">
                <a:tableStyleId>{2D5ABB26-0587-4C30-8999-92F81FD0307C}</a:tableStyleId>
              </a:tblPr>
              <a:tblGrid>
                <a:gridCol w="1021080">
                  <a:extLst>
                    <a:ext uri="{9D8B030D-6E8A-4147-A177-3AD203B41FA5}">
                      <a16:colId xmlns:a16="http://schemas.microsoft.com/office/drawing/2014/main" val="20000"/>
                    </a:ext>
                  </a:extLst>
                </a:gridCol>
                <a:gridCol w="8197850">
                  <a:extLst>
                    <a:ext uri="{9D8B030D-6E8A-4147-A177-3AD203B41FA5}">
                      <a16:colId xmlns:a16="http://schemas.microsoft.com/office/drawing/2014/main" val="20001"/>
                    </a:ext>
                  </a:extLst>
                </a:gridCol>
              </a:tblGrid>
              <a:tr h="483997">
                <a:tc>
                  <a:txBody>
                    <a:bodyPr/>
                    <a:lstStyle/>
                    <a:p>
                      <a:pPr marR="311150" algn="r">
                        <a:lnSpc>
                          <a:spcPct val="100000"/>
                        </a:lnSpc>
                        <a:spcBef>
                          <a:spcPts val="195"/>
                        </a:spcBef>
                      </a:pPr>
                      <a:r>
                        <a:rPr sz="2400" dirty="0">
                          <a:solidFill>
                            <a:srgbClr val="44536A"/>
                          </a:solidFill>
                          <a:latin typeface="PMingLiU"/>
                          <a:cs typeface="PMingLiU"/>
                        </a:rPr>
                        <a:t>序号</a:t>
                      </a:r>
                      <a:endParaRPr sz="2400">
                        <a:latin typeface="PMingLiU"/>
                        <a:cs typeface="PMingLiU"/>
                      </a:endParaRPr>
                    </a:p>
                  </a:txBody>
                  <a:tcPr marL="0" marR="0" marT="24765"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gn="ctr">
                        <a:lnSpc>
                          <a:spcPct val="100000"/>
                        </a:lnSpc>
                        <a:spcBef>
                          <a:spcPts val="195"/>
                        </a:spcBef>
                      </a:pPr>
                      <a:r>
                        <a:rPr sz="2400" spc="-5" dirty="0">
                          <a:solidFill>
                            <a:srgbClr val="44536A"/>
                          </a:solidFill>
                          <a:latin typeface="PMingLiU"/>
                          <a:cs typeface="PMingLiU"/>
                        </a:rPr>
                        <a:t>常见表现</a:t>
                      </a:r>
                      <a:endParaRPr sz="2400">
                        <a:latin typeface="PMingLiU"/>
                        <a:cs typeface="PMingLiU"/>
                      </a:endParaRPr>
                    </a:p>
                  </a:txBody>
                  <a:tcPr marL="0" marR="0" marT="2476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483997">
                <a:tc>
                  <a:txBody>
                    <a:bodyPr/>
                    <a:lstStyle/>
                    <a:p>
                      <a:pPr algn="ctr">
                        <a:lnSpc>
                          <a:spcPct val="100000"/>
                        </a:lnSpc>
                        <a:spcBef>
                          <a:spcPts val="315"/>
                        </a:spcBef>
                      </a:pPr>
                      <a:r>
                        <a:rPr sz="2400" dirty="0">
                          <a:solidFill>
                            <a:srgbClr val="44536A"/>
                          </a:solidFill>
                          <a:latin typeface="宋体"/>
                          <a:cs typeface="宋体"/>
                        </a:rPr>
                        <a:t>1</a:t>
                      </a:r>
                      <a:endParaRPr sz="2400">
                        <a:latin typeface="宋体"/>
                        <a:cs typeface="宋体"/>
                      </a:endParaRPr>
                    </a:p>
                  </a:txBody>
                  <a:tcPr marL="0" marR="0" marT="4000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20"/>
                        </a:spcBef>
                      </a:pPr>
                      <a:r>
                        <a:rPr sz="2400" spc="-5" dirty="0">
                          <a:solidFill>
                            <a:srgbClr val="44536A"/>
                          </a:solidFill>
                          <a:latin typeface="PMingLiU"/>
                          <a:cs typeface="PMingLiU"/>
                        </a:rPr>
                        <a:t>不编制方案，任由工人凭经验搭设</a:t>
                      </a:r>
                      <a:endParaRPr sz="2400">
                        <a:latin typeface="PMingLiU"/>
                        <a:cs typeface="PMingLiU"/>
                      </a:endParaRPr>
                    </a:p>
                  </a:txBody>
                  <a:tcPr marL="0" marR="0" marT="2794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483996">
                <a:tc>
                  <a:txBody>
                    <a:bodyPr/>
                    <a:lstStyle/>
                    <a:p>
                      <a:pPr algn="ctr">
                        <a:lnSpc>
                          <a:spcPct val="100000"/>
                        </a:lnSpc>
                        <a:spcBef>
                          <a:spcPts val="320"/>
                        </a:spcBef>
                      </a:pPr>
                      <a:r>
                        <a:rPr sz="2400" dirty="0">
                          <a:solidFill>
                            <a:srgbClr val="44536A"/>
                          </a:solidFill>
                          <a:latin typeface="宋体"/>
                          <a:cs typeface="宋体"/>
                        </a:rPr>
                        <a:t>2</a:t>
                      </a:r>
                      <a:endParaRPr sz="2400">
                        <a:latin typeface="宋体"/>
                        <a:cs typeface="宋体"/>
                      </a:endParaRPr>
                    </a:p>
                  </a:txBody>
                  <a:tcPr marL="0" marR="0" marT="4064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20"/>
                        </a:spcBef>
                      </a:pPr>
                      <a:r>
                        <a:rPr sz="2400" dirty="0">
                          <a:solidFill>
                            <a:srgbClr val="44536A"/>
                          </a:solidFill>
                          <a:latin typeface="PMingLiU"/>
                          <a:cs typeface="PMingLiU"/>
                        </a:rPr>
                        <a:t>按一般满堂脚手架做法搭设重载和高大支架</a:t>
                      </a:r>
                      <a:endParaRPr sz="2400">
                        <a:latin typeface="PMingLiU"/>
                        <a:cs typeface="PMingLiU"/>
                      </a:endParaRPr>
                    </a:p>
                  </a:txBody>
                  <a:tcPr marL="0" marR="0" marT="2794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489077">
                <a:tc>
                  <a:txBody>
                    <a:bodyPr/>
                    <a:lstStyle/>
                    <a:p>
                      <a:pPr algn="ctr">
                        <a:lnSpc>
                          <a:spcPct val="100000"/>
                        </a:lnSpc>
                        <a:spcBef>
                          <a:spcPts val="320"/>
                        </a:spcBef>
                      </a:pPr>
                      <a:r>
                        <a:rPr sz="2400" dirty="0">
                          <a:solidFill>
                            <a:srgbClr val="44536A"/>
                          </a:solidFill>
                          <a:latin typeface="宋体"/>
                          <a:cs typeface="宋体"/>
                        </a:rPr>
                        <a:t>3</a:t>
                      </a:r>
                      <a:endParaRPr sz="2400">
                        <a:latin typeface="宋体"/>
                        <a:cs typeface="宋体"/>
                      </a:endParaRPr>
                    </a:p>
                  </a:txBody>
                  <a:tcPr marL="0" marR="0" marT="4064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25"/>
                        </a:spcBef>
                      </a:pPr>
                      <a:r>
                        <a:rPr sz="2400" dirty="0">
                          <a:solidFill>
                            <a:srgbClr val="44536A"/>
                          </a:solidFill>
                          <a:latin typeface="PMingLiU"/>
                          <a:cs typeface="PMingLiU"/>
                        </a:rPr>
                        <a:t>不对进场材料进行检查验收</a:t>
                      </a:r>
                      <a:endParaRPr sz="2400">
                        <a:latin typeface="PMingLiU"/>
                        <a:cs typeface="PMingLiU"/>
                      </a:endParaRPr>
                    </a:p>
                  </a:txBody>
                  <a:tcPr marL="0" marR="0" marT="2857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483996">
                <a:tc>
                  <a:txBody>
                    <a:bodyPr/>
                    <a:lstStyle/>
                    <a:p>
                      <a:pPr algn="ctr">
                        <a:lnSpc>
                          <a:spcPct val="100000"/>
                        </a:lnSpc>
                        <a:spcBef>
                          <a:spcPts val="320"/>
                        </a:spcBef>
                      </a:pPr>
                      <a:r>
                        <a:rPr sz="2400" dirty="0">
                          <a:solidFill>
                            <a:srgbClr val="44536A"/>
                          </a:solidFill>
                          <a:latin typeface="宋体"/>
                          <a:cs typeface="宋体"/>
                        </a:rPr>
                        <a:t>4</a:t>
                      </a:r>
                      <a:endParaRPr sz="2400">
                        <a:latin typeface="宋体"/>
                        <a:cs typeface="宋体"/>
                      </a:endParaRPr>
                    </a:p>
                  </a:txBody>
                  <a:tcPr marL="0" marR="0" marT="4064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25"/>
                        </a:spcBef>
                      </a:pPr>
                      <a:r>
                        <a:rPr sz="2400" dirty="0">
                          <a:solidFill>
                            <a:srgbClr val="44536A"/>
                          </a:solidFill>
                          <a:latin typeface="PMingLiU"/>
                          <a:cs typeface="PMingLiU"/>
                        </a:rPr>
                        <a:t>“来者不拒”，使用不合格、有变形和缺陷的材料</a:t>
                      </a:r>
                      <a:endParaRPr sz="2400">
                        <a:latin typeface="PMingLiU"/>
                        <a:cs typeface="PMingLiU"/>
                      </a:endParaRPr>
                    </a:p>
                  </a:txBody>
                  <a:tcPr marL="0" marR="0" marT="2857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483997">
                <a:tc>
                  <a:txBody>
                    <a:bodyPr/>
                    <a:lstStyle/>
                    <a:p>
                      <a:pPr algn="ctr">
                        <a:lnSpc>
                          <a:spcPct val="100000"/>
                        </a:lnSpc>
                        <a:spcBef>
                          <a:spcPts val="325"/>
                        </a:spcBef>
                      </a:pPr>
                      <a:r>
                        <a:rPr sz="2400" dirty="0">
                          <a:solidFill>
                            <a:srgbClr val="44536A"/>
                          </a:solidFill>
                          <a:latin typeface="宋体"/>
                          <a:cs typeface="宋体"/>
                        </a:rPr>
                        <a:t>5</a:t>
                      </a:r>
                      <a:endParaRPr sz="2400">
                        <a:latin typeface="宋体"/>
                        <a:cs typeface="宋体"/>
                      </a:endParaRPr>
                    </a:p>
                  </a:txBody>
                  <a:tcPr marL="0" marR="0" marT="4127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25"/>
                        </a:spcBef>
                      </a:pPr>
                      <a:r>
                        <a:rPr sz="2400" spc="-5" dirty="0">
                          <a:solidFill>
                            <a:srgbClr val="44536A"/>
                          </a:solidFill>
                          <a:latin typeface="PMingLiU"/>
                          <a:cs typeface="PMingLiU"/>
                        </a:rPr>
                        <a:t>不设扫地杆或设置过高</a:t>
                      </a:r>
                      <a:endParaRPr sz="2400">
                        <a:latin typeface="PMingLiU"/>
                        <a:cs typeface="PMingLiU"/>
                      </a:endParaRPr>
                    </a:p>
                  </a:txBody>
                  <a:tcPr marL="0" marR="0" marT="2857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483997">
                <a:tc>
                  <a:txBody>
                    <a:bodyPr/>
                    <a:lstStyle/>
                    <a:p>
                      <a:pPr algn="ctr">
                        <a:lnSpc>
                          <a:spcPct val="100000"/>
                        </a:lnSpc>
                        <a:spcBef>
                          <a:spcPts val="325"/>
                        </a:spcBef>
                      </a:pPr>
                      <a:r>
                        <a:rPr sz="2400" dirty="0">
                          <a:solidFill>
                            <a:srgbClr val="44536A"/>
                          </a:solidFill>
                          <a:latin typeface="宋体"/>
                          <a:cs typeface="宋体"/>
                        </a:rPr>
                        <a:t>6</a:t>
                      </a:r>
                      <a:endParaRPr sz="2400">
                        <a:latin typeface="宋体"/>
                        <a:cs typeface="宋体"/>
                      </a:endParaRPr>
                    </a:p>
                  </a:txBody>
                  <a:tcPr marL="0" marR="0" marT="4127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29"/>
                        </a:spcBef>
                      </a:pPr>
                      <a:r>
                        <a:rPr sz="2400" spc="-5" dirty="0">
                          <a:solidFill>
                            <a:srgbClr val="44536A"/>
                          </a:solidFill>
                          <a:latin typeface="PMingLiU"/>
                          <a:cs typeface="PMingLiU"/>
                        </a:rPr>
                        <a:t>不控制立杆的伸出长度</a:t>
                      </a:r>
                      <a:endParaRPr sz="2400">
                        <a:latin typeface="PMingLiU"/>
                        <a:cs typeface="PMingLiU"/>
                      </a:endParaRPr>
                    </a:p>
                  </a:txBody>
                  <a:tcPr marL="0" marR="0" marT="29209"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484123">
                <a:tc>
                  <a:txBody>
                    <a:bodyPr/>
                    <a:lstStyle/>
                    <a:p>
                      <a:pPr algn="ctr">
                        <a:lnSpc>
                          <a:spcPct val="100000"/>
                        </a:lnSpc>
                        <a:spcBef>
                          <a:spcPts val="325"/>
                        </a:spcBef>
                      </a:pPr>
                      <a:r>
                        <a:rPr sz="2400" dirty="0">
                          <a:solidFill>
                            <a:srgbClr val="44536A"/>
                          </a:solidFill>
                          <a:latin typeface="宋体"/>
                          <a:cs typeface="宋体"/>
                        </a:rPr>
                        <a:t>7</a:t>
                      </a:r>
                      <a:endParaRPr sz="2400">
                        <a:latin typeface="宋体"/>
                        <a:cs typeface="宋体"/>
                      </a:endParaRPr>
                    </a:p>
                  </a:txBody>
                  <a:tcPr marL="0" marR="0" marT="4127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29"/>
                        </a:spcBef>
                      </a:pPr>
                      <a:r>
                        <a:rPr sz="2400" dirty="0">
                          <a:solidFill>
                            <a:srgbClr val="44536A"/>
                          </a:solidFill>
                          <a:latin typeface="PMingLiU"/>
                          <a:cs typeface="PMingLiU"/>
                        </a:rPr>
                        <a:t>不控制可调支座丝杆的直径和工作长度</a:t>
                      </a:r>
                      <a:endParaRPr sz="2400">
                        <a:latin typeface="PMingLiU"/>
                        <a:cs typeface="PMingLiU"/>
                      </a:endParaRPr>
                    </a:p>
                  </a:txBody>
                  <a:tcPr marL="0" marR="0" marT="29209"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483997">
                <a:tc>
                  <a:txBody>
                    <a:bodyPr/>
                    <a:lstStyle/>
                    <a:p>
                      <a:pPr algn="ctr">
                        <a:lnSpc>
                          <a:spcPct val="100000"/>
                        </a:lnSpc>
                        <a:spcBef>
                          <a:spcPts val="325"/>
                        </a:spcBef>
                      </a:pPr>
                      <a:r>
                        <a:rPr sz="2400" dirty="0">
                          <a:solidFill>
                            <a:srgbClr val="44536A"/>
                          </a:solidFill>
                          <a:latin typeface="宋体"/>
                          <a:cs typeface="宋体"/>
                        </a:rPr>
                        <a:t>8</a:t>
                      </a:r>
                      <a:endParaRPr sz="2400">
                        <a:latin typeface="宋体"/>
                        <a:cs typeface="宋体"/>
                      </a:endParaRPr>
                    </a:p>
                  </a:txBody>
                  <a:tcPr marL="0" marR="0" marT="4127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29"/>
                        </a:spcBef>
                      </a:pPr>
                      <a:r>
                        <a:rPr sz="2400" spc="-5" dirty="0">
                          <a:solidFill>
                            <a:srgbClr val="44536A"/>
                          </a:solidFill>
                          <a:latin typeface="PMingLiU"/>
                          <a:cs typeface="PMingLiU"/>
                        </a:rPr>
                        <a:t>立杆采用搭接接长</a:t>
                      </a:r>
                      <a:endParaRPr sz="2400">
                        <a:latin typeface="PMingLiU"/>
                        <a:cs typeface="PMingLiU"/>
                      </a:endParaRPr>
                    </a:p>
                  </a:txBody>
                  <a:tcPr marL="0" marR="0" marT="29209"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483984">
                <a:tc>
                  <a:txBody>
                    <a:bodyPr/>
                    <a:lstStyle/>
                    <a:p>
                      <a:pPr algn="ctr">
                        <a:lnSpc>
                          <a:spcPct val="100000"/>
                        </a:lnSpc>
                        <a:spcBef>
                          <a:spcPts val="330"/>
                        </a:spcBef>
                      </a:pPr>
                      <a:r>
                        <a:rPr sz="2400" dirty="0">
                          <a:solidFill>
                            <a:srgbClr val="44536A"/>
                          </a:solidFill>
                          <a:latin typeface="宋体"/>
                          <a:cs typeface="宋体"/>
                        </a:rPr>
                        <a:t>9</a:t>
                      </a:r>
                      <a:endParaRPr sz="2400">
                        <a:latin typeface="宋体"/>
                        <a:cs typeface="宋体"/>
                      </a:endParaRPr>
                    </a:p>
                  </a:txBody>
                  <a:tcPr marL="0" marR="0" marT="4191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2075">
                        <a:lnSpc>
                          <a:spcPct val="100000"/>
                        </a:lnSpc>
                        <a:spcBef>
                          <a:spcPts val="234"/>
                        </a:spcBef>
                      </a:pPr>
                      <a:r>
                        <a:rPr sz="2400" spc="-5" dirty="0">
                          <a:solidFill>
                            <a:srgbClr val="44536A"/>
                          </a:solidFill>
                          <a:latin typeface="PMingLiU"/>
                          <a:cs typeface="PMingLiU"/>
                        </a:rPr>
                        <a:t>临时加设悬空（连在横杆上）支顶立杆</a:t>
                      </a:r>
                      <a:endParaRPr sz="2400">
                        <a:latin typeface="PMingLiU"/>
                        <a:cs typeface="PMingLiU"/>
                      </a:endParaRPr>
                    </a:p>
                  </a:txBody>
                  <a:tcPr marL="0" marR="0" marT="29844"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r h="484009">
                <a:tc>
                  <a:txBody>
                    <a:bodyPr/>
                    <a:lstStyle/>
                    <a:p>
                      <a:pPr marR="350520" algn="r">
                        <a:lnSpc>
                          <a:spcPct val="100000"/>
                        </a:lnSpc>
                        <a:spcBef>
                          <a:spcPts val="330"/>
                        </a:spcBef>
                      </a:pPr>
                      <a:r>
                        <a:rPr sz="2400" dirty="0">
                          <a:solidFill>
                            <a:srgbClr val="44536A"/>
                          </a:solidFill>
                          <a:latin typeface="宋体"/>
                          <a:cs typeface="宋体"/>
                        </a:rPr>
                        <a:t>10</a:t>
                      </a:r>
                      <a:endParaRPr sz="2400">
                        <a:latin typeface="宋体"/>
                        <a:cs typeface="宋体"/>
                      </a:endParaRPr>
                    </a:p>
                  </a:txBody>
                  <a:tcPr marL="0" marR="0" marT="4191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92075">
                        <a:lnSpc>
                          <a:spcPct val="100000"/>
                        </a:lnSpc>
                        <a:spcBef>
                          <a:spcPts val="235"/>
                        </a:spcBef>
                      </a:pPr>
                      <a:r>
                        <a:rPr sz="2400" dirty="0">
                          <a:solidFill>
                            <a:srgbClr val="44536A"/>
                          </a:solidFill>
                          <a:latin typeface="PMingLiU"/>
                          <a:cs typeface="PMingLiU"/>
                        </a:rPr>
                        <a:t>横杆直接承传重型梁板荷载</a:t>
                      </a:r>
                      <a:endParaRPr sz="2400">
                        <a:latin typeface="PMingLiU"/>
                        <a:cs typeface="PMingLiU"/>
                      </a:endParaRPr>
                    </a:p>
                  </a:txBody>
                  <a:tcPr marL="0" marR="0" marT="2984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10"/>
                  </a:ext>
                </a:extLst>
              </a:tr>
            </a:tbl>
          </a:graphicData>
        </a:graphic>
      </p:graphicFrame>
      <p:sp>
        <p:nvSpPr>
          <p:cNvPr id="3" name="object 3"/>
          <p:cNvSpPr txBox="1">
            <a:spLocks noGrp="1"/>
          </p:cNvSpPr>
          <p:nvPr>
            <p:ph type="title"/>
          </p:nvPr>
        </p:nvSpPr>
        <p:spPr>
          <a:xfrm>
            <a:off x="844092" y="178054"/>
            <a:ext cx="2522220" cy="453390"/>
          </a:xfrm>
          <a:prstGeom prst="rect">
            <a:avLst/>
          </a:prstGeom>
        </p:spPr>
        <p:txBody>
          <a:bodyPr vert="horz" wrap="square" lIns="0" tIns="13335" rIns="0" bIns="0" rtlCol="0">
            <a:spAutoFit/>
          </a:bodyPr>
          <a:lstStyle/>
          <a:p>
            <a:pPr marL="12700">
              <a:lnSpc>
                <a:spcPct val="100000"/>
              </a:lnSpc>
              <a:spcBef>
                <a:spcPts val="105"/>
              </a:spcBef>
            </a:pPr>
            <a:r>
              <a:rPr sz="2800" b="1" spc="5" dirty="0">
                <a:solidFill>
                  <a:srgbClr val="FF6600"/>
                </a:solidFill>
                <a:latin typeface="微软雅黑"/>
                <a:cs typeface="微软雅黑"/>
              </a:rPr>
              <a:t>习惯性安全隐患</a:t>
            </a:r>
            <a:endParaRPr sz="2800">
              <a:latin typeface="微软雅黑"/>
              <a:cs typeface="微软雅黑"/>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3021</Words>
  <Application>Microsoft Office PowerPoint</Application>
  <PresentationFormat>宽屏</PresentationFormat>
  <Paragraphs>705</Paragraphs>
  <Slides>101</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101</vt:i4>
      </vt:variant>
    </vt:vector>
  </HeadingPairs>
  <TitlesOfParts>
    <vt:vector size="113" baseType="lpstr">
      <vt:lpstr>Microsoft JhengHei</vt:lpstr>
      <vt:lpstr>PMingLiU</vt:lpstr>
      <vt:lpstr>等线</vt:lpstr>
      <vt:lpstr>黑体</vt:lpstr>
      <vt:lpstr>宋体</vt:lpstr>
      <vt:lpstr>微软雅黑</vt:lpstr>
      <vt:lpstr>Arial</vt:lpstr>
      <vt:lpstr>Calibri</vt:lpstr>
      <vt:lpstr>Franklin Gothic Medium</vt:lpstr>
      <vt:lpstr>Times New Roman</vt:lpstr>
      <vt:lpstr>Wingdings</vt:lpstr>
      <vt:lpstr>Office Theme</vt:lpstr>
      <vt:lpstr>每一次事故都是一次教训</vt:lpstr>
      <vt:lpstr>目录</vt:lpstr>
      <vt:lpstr>PowerPoint 演示文稿</vt:lpstr>
      <vt:lpstr>2015年建筑业较大以上事故分类统计</vt:lpstr>
      <vt:lpstr>2016年建筑业较大以上事故分类统计</vt:lpstr>
      <vt:lpstr>建筑施工较大以上事故分类统计（2017年上）</vt:lpstr>
      <vt:lpstr>建筑施工较大以上事故分类统计（2017年）</vt:lpstr>
      <vt:lpstr>建筑施工安全事故多发部位（2018上半年）</vt:lpstr>
      <vt:lpstr>建筑施工安全事故多发部位（2018年）</vt:lpstr>
      <vt:lpstr>较大及以上事故数量统计</vt:lpstr>
      <vt:lpstr>较大及以上事故死亡人数统计</vt:lpstr>
      <vt:lpstr>PowerPoint 演示文稿</vt:lpstr>
      <vt:lpstr>PowerPoint 演示文稿</vt:lpstr>
      <vt:lpstr>PowerPoint 演示文稿</vt:lpstr>
      <vt:lpstr>PowerPoint 演示文稿</vt:lpstr>
      <vt:lpstr>PowerPoint 演示文稿</vt:lpstr>
      <vt:lpstr>海恩法则</vt:lpstr>
      <vt:lpstr>PowerPoint 演示文稿</vt:lpstr>
      <vt:lpstr>PowerPoint 演示文稿</vt:lpstr>
      <vt:lpstr>建办质〔2018〕31号</vt:lpstr>
      <vt:lpstr>某工程模板支架27.5m高度</vt:lpstr>
      <vt:lpstr>现场梁1 梁底立杆垂直偏差130mm，质量整改!</vt:lpstr>
      <vt:lpstr>梁底实际只有1  根立杆承重十 分危险！</vt:lpstr>
      <vt:lpstr>PowerPoint 演示文稿</vt:lpstr>
      <vt:lpstr>立杆偏差值</vt:lpstr>
      <vt:lpstr>PowerPoint 演示文稿</vt:lpstr>
      <vt:lpstr>PowerPoint 演示文稿</vt:lpstr>
      <vt:lpstr>PowerPoint 演示文稿</vt:lpstr>
      <vt:lpstr>PowerPoint 演示文稿</vt:lpstr>
      <vt:lpstr>PowerPoint 演示文稿</vt:lpstr>
      <vt:lpstr>项目概况：</vt:lpstr>
      <vt:lpstr>事故发生经过：</vt:lpstr>
      <vt:lpstr>直接原因 ：</vt:lpstr>
      <vt:lpstr>间接原因</vt:lpstr>
      <vt:lpstr>责任处罚：</vt:lpstr>
      <vt:lpstr>典型案例</vt:lpstr>
      <vt:lpstr>典型案例</vt:lpstr>
      <vt:lpstr>典型案例</vt:lpstr>
      <vt:lpstr>典型案例</vt:lpstr>
      <vt:lpstr>典型案例</vt:lpstr>
      <vt:lpstr>事故发生经过</vt:lpstr>
      <vt:lpstr>事故发生经过</vt:lpstr>
      <vt:lpstr>管理原因</vt:lpstr>
      <vt:lpstr>司事法故机关处已采理取措施的人员:</vt:lpstr>
      <vt:lpstr>事故处理</vt:lpstr>
      <vt:lpstr>事故处理</vt:lpstr>
      <vt:lpstr>事故处理</vt:lpstr>
      <vt:lpstr>典型案例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事故发生经过</vt:lpstr>
      <vt:lpstr>间接原因</vt:lpstr>
      <vt:lpstr>PowerPoint 演示文稿</vt:lpstr>
      <vt:lpstr>典型案例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支模架体系失效因素分析</vt:lpstr>
      <vt:lpstr>事故原因分析</vt:lpstr>
      <vt:lpstr>PowerPoint 演示文稿</vt:lpstr>
      <vt:lpstr>PowerPoint 演示文稿</vt:lpstr>
      <vt:lpstr>事故原因分析</vt:lpstr>
      <vt:lpstr>PowerPoint 演示文稿</vt:lpstr>
      <vt:lpstr>PowerPoint 演示文稿</vt:lpstr>
      <vt:lpstr>PowerPoint 演示文稿</vt:lpstr>
      <vt:lpstr>PowerPoint 演示文稿</vt:lpstr>
      <vt:lpstr>PowerPoint 演示文稿</vt:lpstr>
      <vt:lpstr>◼ 支架稳定</vt:lpstr>
      <vt:lpstr>立杆、横杆间距过大且超载使用导致立杆失稳</vt:lpstr>
      <vt:lpstr>PowerPoint 演示文稿</vt:lpstr>
      <vt:lpstr>PowerPoint 演示文稿</vt:lpstr>
      <vt:lpstr>PowerPoint 演示文稿</vt:lpstr>
      <vt:lpstr>PowerPoint 演示文稿</vt:lpstr>
      <vt:lpstr>PowerPoint 演示文稿</vt:lpstr>
      <vt:lpstr>事故原因分析</vt:lpstr>
      <vt:lpstr>PowerPoint 演示文稿</vt:lpstr>
      <vt:lpstr>PowerPoint 演示文稿</vt:lpstr>
      <vt:lpstr>3.3.1 可调托撑及可调底座的螺杆外径不得小于36mm，</vt:lpstr>
      <vt:lpstr>PowerPoint 演示文稿</vt:lpstr>
      <vt:lpstr>PowerPoint 演示文稿</vt:lpstr>
      <vt:lpstr>PowerPoint 演示文稿</vt:lpstr>
      <vt:lpstr>PowerPoint 演示文稿</vt:lpstr>
      <vt:lpstr>3.1.2 模板支架宜采用φ48.3×3.6mm的钢管，壁厚不得小于3.24mm；也可采用</vt:lpstr>
      <vt:lpstr>钢管壁厚与三年前的调 查结果相比，钢管最薄 壁厚从2.5降到了2.01mm， 壁厚离散程度加大，平 均壁厚呈下降趋势。</vt:lpstr>
      <vt:lpstr>PowerPoint 演示文稿</vt:lpstr>
      <vt:lpstr>PowerPoint 演示文稿</vt:lpstr>
      <vt:lpstr>PowerPoint 演示文稿</vt:lpstr>
      <vt:lpstr>习惯性安全隐患</vt:lpstr>
      <vt:lpstr>习惯性安全隐患</vt:lpstr>
      <vt:lpstr>欢迎大家批评指正！谢谢大家！</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裴芷瑄</dc:creator>
  <cp:lastModifiedBy>Administrator</cp:lastModifiedBy>
  <cp:revision>1</cp:revision>
  <dcterms:created xsi:type="dcterms:W3CDTF">2022-08-04T11:01:02Z</dcterms:created>
  <dcterms:modified xsi:type="dcterms:W3CDTF">2022-08-04T11:03:47Z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2019-08-26T00:00:00Z</vt:filetime>
  </property>
  <property fmtid="{D5CDD505-2E9C-101B-9397-08002B2CF9AE}" pid="3" name="Creator">
    <vt:lpwstr>Microsoft® PowerPoint® 2016</vt:lpwstr>
  </property>
  <property fmtid="{D5CDD505-2E9C-101B-9397-08002B2CF9AE}" pid="4" name="LastSaved">
    <vt:filetime>2022-08-04T00:00:00Z</vt:filetime>
  </property>
</Properties>
</file>