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slides/slide360.xml" ContentType="application/vnd.openxmlformats-officedocument.presentationml.slide+xml"/>
  <Override PartName="/ppt/slides/slide361.xml" ContentType="application/vnd.openxmlformats-officedocument.presentationml.slide+xml"/>
  <Override PartName="/ppt/slides/slide3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bookmarkIdSeed="3">
  <p:sldMasterIdLst>
    <p:sldMasterId id="2147483648" r:id="rId1"/>
  </p:sldMasterIdLst>
  <p:notesMasterIdLst>
    <p:notesMasterId r:id="rId364"/>
  </p:notesMasterIdLst>
  <p:sldIdLst>
    <p:sldId id="268" r:id="rId2"/>
    <p:sldId id="924" r:id="rId3"/>
    <p:sldId id="635" r:id="rId4"/>
    <p:sldId id="925" r:id="rId5"/>
    <p:sldId id="926" r:id="rId6"/>
    <p:sldId id="927" r:id="rId7"/>
    <p:sldId id="639" r:id="rId8"/>
    <p:sldId id="946" r:id="rId9"/>
    <p:sldId id="945" r:id="rId10"/>
    <p:sldId id="950" r:id="rId11"/>
    <p:sldId id="949" r:id="rId12"/>
    <p:sldId id="948" r:id="rId13"/>
    <p:sldId id="947" r:id="rId14"/>
    <p:sldId id="954" r:id="rId15"/>
    <p:sldId id="953" r:id="rId16"/>
    <p:sldId id="952" r:id="rId17"/>
    <p:sldId id="956" r:id="rId18"/>
    <p:sldId id="955" r:id="rId19"/>
    <p:sldId id="957" r:id="rId20"/>
    <p:sldId id="958" r:id="rId21"/>
    <p:sldId id="951" r:id="rId22"/>
    <p:sldId id="960" r:id="rId23"/>
    <p:sldId id="959" r:id="rId24"/>
    <p:sldId id="962" r:id="rId25"/>
    <p:sldId id="961" r:id="rId26"/>
    <p:sldId id="963" r:id="rId27"/>
    <p:sldId id="972" r:id="rId28"/>
    <p:sldId id="944" r:id="rId29"/>
    <p:sldId id="964" r:id="rId30"/>
    <p:sldId id="966" r:id="rId31"/>
    <p:sldId id="965" r:id="rId32"/>
    <p:sldId id="929" r:id="rId33"/>
    <p:sldId id="983" r:id="rId34"/>
    <p:sldId id="641" r:id="rId35"/>
    <p:sldId id="989" r:id="rId36"/>
    <p:sldId id="990" r:id="rId37"/>
    <p:sldId id="988" r:id="rId38"/>
    <p:sldId id="987" r:id="rId39"/>
    <p:sldId id="986" r:id="rId40"/>
    <p:sldId id="993" r:id="rId41"/>
    <p:sldId id="984" r:id="rId42"/>
    <p:sldId id="683" r:id="rId43"/>
    <p:sldId id="968" r:id="rId44"/>
    <p:sldId id="971" r:id="rId45"/>
    <p:sldId id="970" r:id="rId46"/>
    <p:sldId id="969" r:id="rId47"/>
    <p:sldId id="684" r:id="rId48"/>
    <p:sldId id="994" r:id="rId49"/>
    <p:sldId id="982" r:id="rId50"/>
    <p:sldId id="995" r:id="rId51"/>
    <p:sldId id="981" r:id="rId52"/>
    <p:sldId id="980" r:id="rId53"/>
    <p:sldId id="979" r:id="rId54"/>
    <p:sldId id="978" r:id="rId55"/>
    <p:sldId id="977" r:id="rId56"/>
    <p:sldId id="976" r:id="rId57"/>
    <p:sldId id="975" r:id="rId58"/>
    <p:sldId id="974" r:id="rId59"/>
    <p:sldId id="998" r:id="rId60"/>
    <p:sldId id="997" r:id="rId61"/>
    <p:sldId id="996" r:id="rId62"/>
    <p:sldId id="999" r:id="rId63"/>
    <p:sldId id="1002" r:id="rId64"/>
    <p:sldId id="1001" r:id="rId65"/>
    <p:sldId id="1004" r:id="rId66"/>
    <p:sldId id="1006" r:id="rId67"/>
    <p:sldId id="1005" r:id="rId68"/>
    <p:sldId id="1003" r:id="rId69"/>
    <p:sldId id="1008" r:id="rId70"/>
    <p:sldId id="1007" r:id="rId71"/>
    <p:sldId id="1014" r:id="rId72"/>
    <p:sldId id="1017" r:id="rId73"/>
    <p:sldId id="1016" r:id="rId74"/>
    <p:sldId id="1015" r:id="rId75"/>
    <p:sldId id="1018" r:id="rId76"/>
    <p:sldId id="1013" r:id="rId77"/>
    <p:sldId id="1012" r:id="rId78"/>
    <p:sldId id="1011" r:id="rId79"/>
    <p:sldId id="1010" r:id="rId80"/>
    <p:sldId id="1009" r:id="rId81"/>
    <p:sldId id="1000" r:id="rId82"/>
    <p:sldId id="1019" r:id="rId83"/>
    <p:sldId id="1030" r:id="rId84"/>
    <p:sldId id="1031" r:id="rId85"/>
    <p:sldId id="1032" r:id="rId86"/>
    <p:sldId id="1033" r:id="rId87"/>
    <p:sldId id="1034" r:id="rId88"/>
    <p:sldId id="1035" r:id="rId89"/>
    <p:sldId id="1036" r:id="rId90"/>
    <p:sldId id="1037" r:id="rId91"/>
    <p:sldId id="1038" r:id="rId92"/>
    <p:sldId id="1039" r:id="rId93"/>
    <p:sldId id="1040" r:id="rId94"/>
    <p:sldId id="1041" r:id="rId95"/>
    <p:sldId id="1042" r:id="rId96"/>
    <p:sldId id="1043" r:id="rId97"/>
    <p:sldId id="1044" r:id="rId98"/>
    <p:sldId id="1045" r:id="rId99"/>
    <p:sldId id="1046" r:id="rId100"/>
    <p:sldId id="1047" r:id="rId101"/>
    <p:sldId id="1048" r:id="rId102"/>
    <p:sldId id="1049" r:id="rId103"/>
    <p:sldId id="1050" r:id="rId104"/>
    <p:sldId id="1051" r:id="rId105"/>
    <p:sldId id="1052" r:id="rId106"/>
    <p:sldId id="1053" r:id="rId107"/>
    <p:sldId id="1054" r:id="rId108"/>
    <p:sldId id="1055" r:id="rId109"/>
    <p:sldId id="1056" r:id="rId110"/>
    <p:sldId id="1057" r:id="rId111"/>
    <p:sldId id="1058" r:id="rId112"/>
    <p:sldId id="1059" r:id="rId113"/>
    <p:sldId id="1060" r:id="rId114"/>
    <p:sldId id="1061" r:id="rId115"/>
    <p:sldId id="1062" r:id="rId116"/>
    <p:sldId id="1063" r:id="rId117"/>
    <p:sldId id="1064" r:id="rId118"/>
    <p:sldId id="1065" r:id="rId119"/>
    <p:sldId id="1066" r:id="rId120"/>
    <p:sldId id="1067" r:id="rId121"/>
    <p:sldId id="1068" r:id="rId122"/>
    <p:sldId id="1069" r:id="rId123"/>
    <p:sldId id="1070" r:id="rId124"/>
    <p:sldId id="1071" r:id="rId125"/>
    <p:sldId id="1073" r:id="rId126"/>
    <p:sldId id="1074" r:id="rId127"/>
    <p:sldId id="1075" r:id="rId128"/>
    <p:sldId id="1076" r:id="rId129"/>
    <p:sldId id="1077" r:id="rId130"/>
    <p:sldId id="1078" r:id="rId131"/>
    <p:sldId id="1079" r:id="rId132"/>
    <p:sldId id="1080" r:id="rId133"/>
    <p:sldId id="1081" r:id="rId134"/>
    <p:sldId id="1082" r:id="rId135"/>
    <p:sldId id="1083" r:id="rId136"/>
    <p:sldId id="1084" r:id="rId137"/>
    <p:sldId id="1085" r:id="rId138"/>
    <p:sldId id="1086" r:id="rId139"/>
    <p:sldId id="1087" r:id="rId140"/>
    <p:sldId id="1088" r:id="rId141"/>
    <p:sldId id="1089" r:id="rId142"/>
    <p:sldId id="1090" r:id="rId143"/>
    <p:sldId id="1091" r:id="rId144"/>
    <p:sldId id="1092" r:id="rId145"/>
    <p:sldId id="1093" r:id="rId146"/>
    <p:sldId id="1094" r:id="rId147"/>
    <p:sldId id="1095" r:id="rId148"/>
    <p:sldId id="1096" r:id="rId149"/>
    <p:sldId id="1097" r:id="rId150"/>
    <p:sldId id="1098" r:id="rId151"/>
    <p:sldId id="1099" r:id="rId152"/>
    <p:sldId id="1100" r:id="rId153"/>
    <p:sldId id="1101" r:id="rId154"/>
    <p:sldId id="1102" r:id="rId155"/>
    <p:sldId id="1103" r:id="rId156"/>
    <p:sldId id="1104" r:id="rId157"/>
    <p:sldId id="1105" r:id="rId158"/>
    <p:sldId id="1106" r:id="rId159"/>
    <p:sldId id="1107" r:id="rId160"/>
    <p:sldId id="1108" r:id="rId161"/>
    <p:sldId id="1109" r:id="rId162"/>
    <p:sldId id="1110" r:id="rId163"/>
    <p:sldId id="1111" r:id="rId164"/>
    <p:sldId id="1112" r:id="rId165"/>
    <p:sldId id="1113" r:id="rId166"/>
    <p:sldId id="1114" r:id="rId167"/>
    <p:sldId id="1115" r:id="rId168"/>
    <p:sldId id="1020" r:id="rId169"/>
    <p:sldId id="973" r:id="rId170"/>
    <p:sldId id="900" r:id="rId171"/>
    <p:sldId id="685" r:id="rId172"/>
    <p:sldId id="686" r:id="rId173"/>
    <p:sldId id="901" r:id="rId174"/>
    <p:sldId id="687" r:id="rId175"/>
    <p:sldId id="902" r:id="rId176"/>
    <p:sldId id="688" r:id="rId177"/>
    <p:sldId id="689" r:id="rId178"/>
    <p:sldId id="690" r:id="rId179"/>
    <p:sldId id="903" r:id="rId180"/>
    <p:sldId id="691" r:id="rId181"/>
    <p:sldId id="692" r:id="rId182"/>
    <p:sldId id="904" r:id="rId183"/>
    <p:sldId id="693" r:id="rId184"/>
    <p:sldId id="923" r:id="rId185"/>
    <p:sldId id="694" r:id="rId186"/>
    <p:sldId id="905" r:id="rId187"/>
    <p:sldId id="695" r:id="rId188"/>
    <p:sldId id="696" r:id="rId189"/>
    <p:sldId id="697" r:id="rId190"/>
    <p:sldId id="906" r:id="rId191"/>
    <p:sldId id="698" r:id="rId192"/>
    <p:sldId id="907" r:id="rId193"/>
    <p:sldId id="699" r:id="rId194"/>
    <p:sldId id="700" r:id="rId195"/>
    <p:sldId id="701" r:id="rId196"/>
    <p:sldId id="702" r:id="rId197"/>
    <p:sldId id="703" r:id="rId198"/>
    <p:sldId id="704" r:id="rId199"/>
    <p:sldId id="705" r:id="rId200"/>
    <p:sldId id="706" r:id="rId201"/>
    <p:sldId id="707" r:id="rId202"/>
    <p:sldId id="708" r:id="rId203"/>
    <p:sldId id="709" r:id="rId204"/>
    <p:sldId id="908" r:id="rId205"/>
    <p:sldId id="710" r:id="rId206"/>
    <p:sldId id="711" r:id="rId207"/>
    <p:sldId id="712" r:id="rId208"/>
    <p:sldId id="912" r:id="rId209"/>
    <p:sldId id="713" r:id="rId210"/>
    <p:sldId id="913" r:id="rId211"/>
    <p:sldId id="714" r:id="rId212"/>
    <p:sldId id="715" r:id="rId213"/>
    <p:sldId id="930" r:id="rId214"/>
    <p:sldId id="716" r:id="rId215"/>
    <p:sldId id="931" r:id="rId216"/>
    <p:sldId id="717" r:id="rId217"/>
    <p:sldId id="718" r:id="rId218"/>
    <p:sldId id="719" r:id="rId219"/>
    <p:sldId id="910" r:id="rId220"/>
    <p:sldId id="720" r:id="rId221"/>
    <p:sldId id="909" r:id="rId222"/>
    <p:sldId id="721" r:id="rId223"/>
    <p:sldId id="722" r:id="rId224"/>
    <p:sldId id="723" r:id="rId225"/>
    <p:sldId id="724" r:id="rId226"/>
    <p:sldId id="725" r:id="rId227"/>
    <p:sldId id="921" r:id="rId228"/>
    <p:sldId id="726" r:id="rId229"/>
    <p:sldId id="727" r:id="rId230"/>
    <p:sldId id="728" r:id="rId231"/>
    <p:sldId id="729" r:id="rId232"/>
    <p:sldId id="730" r:id="rId233"/>
    <p:sldId id="932" r:id="rId234"/>
    <p:sldId id="731" r:id="rId235"/>
    <p:sldId id="732" r:id="rId236"/>
    <p:sldId id="733" r:id="rId237"/>
    <p:sldId id="734" r:id="rId238"/>
    <p:sldId id="735" r:id="rId239"/>
    <p:sldId id="736" r:id="rId240"/>
    <p:sldId id="933" r:id="rId241"/>
    <p:sldId id="737" r:id="rId242"/>
    <p:sldId id="738" r:id="rId243"/>
    <p:sldId id="739" r:id="rId244"/>
    <p:sldId id="740" r:id="rId245"/>
    <p:sldId id="741" r:id="rId246"/>
    <p:sldId id="742" r:id="rId247"/>
    <p:sldId id="743" r:id="rId248"/>
    <p:sldId id="744" r:id="rId249"/>
    <p:sldId id="745" r:id="rId250"/>
    <p:sldId id="911" r:id="rId251"/>
    <p:sldId id="746" r:id="rId252"/>
    <p:sldId id="747" r:id="rId253"/>
    <p:sldId id="748" r:id="rId254"/>
    <p:sldId id="749" r:id="rId255"/>
    <p:sldId id="750" r:id="rId256"/>
    <p:sldId id="751" r:id="rId257"/>
    <p:sldId id="943" r:id="rId258"/>
    <p:sldId id="752" r:id="rId259"/>
    <p:sldId id="753" r:id="rId260"/>
    <p:sldId id="754" r:id="rId261"/>
    <p:sldId id="914" r:id="rId262"/>
    <p:sldId id="755" r:id="rId263"/>
    <p:sldId id="756" r:id="rId264"/>
    <p:sldId id="934" r:id="rId265"/>
    <p:sldId id="757" r:id="rId266"/>
    <p:sldId id="758" r:id="rId267"/>
    <p:sldId id="759" r:id="rId268"/>
    <p:sldId id="935" r:id="rId269"/>
    <p:sldId id="760" r:id="rId270"/>
    <p:sldId id="761" r:id="rId271"/>
    <p:sldId id="936" r:id="rId272"/>
    <p:sldId id="762" r:id="rId273"/>
    <p:sldId id="763" r:id="rId274"/>
    <p:sldId id="764" r:id="rId275"/>
    <p:sldId id="765" r:id="rId276"/>
    <p:sldId id="915" r:id="rId277"/>
    <p:sldId id="766" r:id="rId278"/>
    <p:sldId id="767" r:id="rId279"/>
    <p:sldId id="768" r:id="rId280"/>
    <p:sldId id="769" r:id="rId281"/>
    <p:sldId id="916" r:id="rId282"/>
    <p:sldId id="770" r:id="rId283"/>
    <p:sldId id="917" r:id="rId284"/>
    <p:sldId id="771" r:id="rId285"/>
    <p:sldId id="918" r:id="rId286"/>
    <p:sldId id="772" r:id="rId287"/>
    <p:sldId id="773" r:id="rId288"/>
    <p:sldId id="774" r:id="rId289"/>
    <p:sldId id="775" r:id="rId290"/>
    <p:sldId id="776" r:id="rId291"/>
    <p:sldId id="777" r:id="rId292"/>
    <p:sldId id="778" r:id="rId293"/>
    <p:sldId id="919" r:id="rId294"/>
    <p:sldId id="779" r:id="rId295"/>
    <p:sldId id="920" r:id="rId296"/>
    <p:sldId id="783" r:id="rId297"/>
    <p:sldId id="855" r:id="rId298"/>
    <p:sldId id="861" r:id="rId299"/>
    <p:sldId id="862" r:id="rId300"/>
    <p:sldId id="863" r:id="rId301"/>
    <p:sldId id="864" r:id="rId302"/>
    <p:sldId id="865" r:id="rId303"/>
    <p:sldId id="866" r:id="rId304"/>
    <p:sldId id="867" r:id="rId305"/>
    <p:sldId id="868" r:id="rId306"/>
    <p:sldId id="869" r:id="rId307"/>
    <p:sldId id="870" r:id="rId308"/>
    <p:sldId id="883" r:id="rId309"/>
    <p:sldId id="884" r:id="rId310"/>
    <p:sldId id="885" r:id="rId311"/>
    <p:sldId id="886" r:id="rId312"/>
    <p:sldId id="887" r:id="rId313"/>
    <p:sldId id="888" r:id="rId314"/>
    <p:sldId id="889" r:id="rId315"/>
    <p:sldId id="890" r:id="rId316"/>
    <p:sldId id="891" r:id="rId317"/>
    <p:sldId id="784" r:id="rId318"/>
    <p:sldId id="797" r:id="rId319"/>
    <p:sldId id="798" r:id="rId320"/>
    <p:sldId id="799" r:id="rId321"/>
    <p:sldId id="800" r:id="rId322"/>
    <p:sldId id="801" r:id="rId323"/>
    <p:sldId id="803" r:id="rId324"/>
    <p:sldId id="802" r:id="rId325"/>
    <p:sldId id="895" r:id="rId326"/>
    <p:sldId id="894" r:id="rId327"/>
    <p:sldId id="893" r:id="rId328"/>
    <p:sldId id="892" r:id="rId329"/>
    <p:sldId id="897" r:id="rId330"/>
    <p:sldId id="896" r:id="rId331"/>
    <p:sldId id="898" r:id="rId332"/>
    <p:sldId id="899" r:id="rId333"/>
    <p:sldId id="839" r:id="rId334"/>
    <p:sldId id="816" r:id="rId335"/>
    <p:sldId id="937" r:id="rId336"/>
    <p:sldId id="817" r:id="rId337"/>
    <p:sldId id="938" r:id="rId338"/>
    <p:sldId id="818" r:id="rId339"/>
    <p:sldId id="939" r:id="rId340"/>
    <p:sldId id="819" r:id="rId341"/>
    <p:sldId id="940" r:id="rId342"/>
    <p:sldId id="820" r:id="rId343"/>
    <p:sldId id="821" r:id="rId344"/>
    <p:sldId id="941" r:id="rId345"/>
    <p:sldId id="822" r:id="rId346"/>
    <p:sldId id="823" r:id="rId347"/>
    <p:sldId id="824" r:id="rId348"/>
    <p:sldId id="825" r:id="rId349"/>
    <p:sldId id="942" r:id="rId350"/>
    <p:sldId id="826" r:id="rId351"/>
    <p:sldId id="827" r:id="rId352"/>
    <p:sldId id="828" r:id="rId353"/>
    <p:sldId id="829" r:id="rId354"/>
    <p:sldId id="830" r:id="rId355"/>
    <p:sldId id="831" r:id="rId356"/>
    <p:sldId id="832" r:id="rId357"/>
    <p:sldId id="833" r:id="rId358"/>
    <p:sldId id="834" r:id="rId359"/>
    <p:sldId id="835" r:id="rId360"/>
    <p:sldId id="836" r:id="rId361"/>
    <p:sldId id="837" r:id="rId362"/>
    <p:sldId id="838" r:id="rId363"/>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panose="020B0604020202020204" pitchFamily="34" charset="0"/>
        <a:ea typeface="楷体" panose="02010609060101010101" charset="-122"/>
        <a:cs typeface="楷体" panose="02010609060101010101" charset="-122"/>
      </a:defRPr>
    </a:lvl1pPr>
    <a:lvl2pPr marL="457200" algn="l" rtl="0" fontAlgn="base">
      <a:spcBef>
        <a:spcPct val="0"/>
      </a:spcBef>
      <a:spcAft>
        <a:spcPct val="0"/>
      </a:spcAft>
      <a:defRPr kern="1200">
        <a:solidFill>
          <a:schemeClr val="tx1"/>
        </a:solidFill>
        <a:latin typeface="Arial" panose="020B0604020202020204" pitchFamily="34" charset="0"/>
        <a:ea typeface="楷体" panose="02010609060101010101" charset="-122"/>
        <a:cs typeface="楷体" panose="02010609060101010101" charset="-122"/>
      </a:defRPr>
    </a:lvl2pPr>
    <a:lvl3pPr marL="914400" algn="l" rtl="0" fontAlgn="base">
      <a:spcBef>
        <a:spcPct val="0"/>
      </a:spcBef>
      <a:spcAft>
        <a:spcPct val="0"/>
      </a:spcAft>
      <a:defRPr kern="1200">
        <a:solidFill>
          <a:schemeClr val="tx1"/>
        </a:solidFill>
        <a:latin typeface="Arial" panose="020B0604020202020204" pitchFamily="34" charset="0"/>
        <a:ea typeface="楷体" panose="02010609060101010101" charset="-122"/>
        <a:cs typeface="楷体" panose="02010609060101010101" charset="-122"/>
      </a:defRPr>
    </a:lvl3pPr>
    <a:lvl4pPr marL="1371600" algn="l" rtl="0" fontAlgn="base">
      <a:spcBef>
        <a:spcPct val="0"/>
      </a:spcBef>
      <a:spcAft>
        <a:spcPct val="0"/>
      </a:spcAft>
      <a:defRPr kern="1200">
        <a:solidFill>
          <a:schemeClr val="tx1"/>
        </a:solidFill>
        <a:latin typeface="Arial" panose="020B0604020202020204" pitchFamily="34" charset="0"/>
        <a:ea typeface="楷体" panose="02010609060101010101" charset="-122"/>
        <a:cs typeface="楷体" panose="02010609060101010101" charset="-122"/>
      </a:defRPr>
    </a:lvl4pPr>
    <a:lvl5pPr marL="1828800" algn="l" rtl="0" fontAlgn="base">
      <a:spcBef>
        <a:spcPct val="0"/>
      </a:spcBef>
      <a:spcAft>
        <a:spcPct val="0"/>
      </a:spcAft>
      <a:defRPr kern="1200">
        <a:solidFill>
          <a:schemeClr val="tx1"/>
        </a:solidFill>
        <a:latin typeface="Arial" panose="020B0604020202020204" pitchFamily="34" charset="0"/>
        <a:ea typeface="楷体" panose="02010609060101010101" charset="-122"/>
        <a:cs typeface="楷体" panose="02010609060101010101" charset="-122"/>
      </a:defRPr>
    </a:lvl5pPr>
    <a:lvl6pPr marL="2286000" algn="l" defTabSz="914400" rtl="0" eaLnBrk="1" latinLnBrk="0" hangingPunct="1">
      <a:defRPr kern="1200">
        <a:solidFill>
          <a:schemeClr val="tx1"/>
        </a:solidFill>
        <a:latin typeface="Arial" panose="020B0604020202020204" pitchFamily="34" charset="0"/>
        <a:ea typeface="楷体" panose="02010609060101010101" charset="-122"/>
        <a:cs typeface="楷体" panose="02010609060101010101" charset="-122"/>
      </a:defRPr>
    </a:lvl6pPr>
    <a:lvl7pPr marL="2743200" algn="l" defTabSz="914400" rtl="0" eaLnBrk="1" latinLnBrk="0" hangingPunct="1">
      <a:defRPr kern="1200">
        <a:solidFill>
          <a:schemeClr val="tx1"/>
        </a:solidFill>
        <a:latin typeface="Arial" panose="020B0604020202020204" pitchFamily="34" charset="0"/>
        <a:ea typeface="楷体" panose="02010609060101010101" charset="-122"/>
        <a:cs typeface="楷体" panose="02010609060101010101" charset="-122"/>
      </a:defRPr>
    </a:lvl7pPr>
    <a:lvl8pPr marL="3200400" algn="l" defTabSz="914400" rtl="0" eaLnBrk="1" latinLnBrk="0" hangingPunct="1">
      <a:defRPr kern="1200">
        <a:solidFill>
          <a:schemeClr val="tx1"/>
        </a:solidFill>
        <a:latin typeface="Arial" panose="020B0604020202020204" pitchFamily="34" charset="0"/>
        <a:ea typeface="楷体" panose="02010609060101010101" charset="-122"/>
        <a:cs typeface="楷体" panose="02010609060101010101" charset="-122"/>
      </a:defRPr>
    </a:lvl8pPr>
    <a:lvl9pPr marL="3657600" algn="l" defTabSz="914400" rtl="0" eaLnBrk="1" latinLnBrk="0" hangingPunct="1">
      <a:defRPr kern="1200">
        <a:solidFill>
          <a:schemeClr val="tx1"/>
        </a:solidFill>
        <a:latin typeface="Arial" panose="020B0604020202020204" pitchFamily="34" charset="0"/>
        <a:ea typeface="楷体" panose="02010609060101010101" charset="-122"/>
        <a:cs typeface="楷体" panose="02010609060101010101" charset="-122"/>
      </a:defRPr>
    </a:lvl9pPr>
  </p:defaultTextStyle>
  <p:extLst>
    <p:ext uri="{EFAFB233-063F-42B5-8137-9DF3F51BA10A}">
      <p15:sldGuideLst xmlns:p15="http://schemas.microsoft.com/office/powerpoint/2012/main">
        <p15:guide id="1" orient="horz" pos="2254">
          <p15:clr>
            <a:srgbClr val="A4A3A4"/>
          </p15:clr>
        </p15:guide>
        <p15:guide id="2" pos="2904">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主题样式 1 - 强调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721" autoAdjust="0"/>
    <p:restoredTop sz="94660"/>
  </p:normalViewPr>
  <p:slideViewPr>
    <p:cSldViewPr>
      <p:cViewPr varScale="1">
        <p:scale>
          <a:sx n="72" d="100"/>
          <a:sy n="72" d="100"/>
        </p:scale>
        <p:origin x="1440" y="54"/>
      </p:cViewPr>
      <p:guideLst>
        <p:guide orient="horz" pos="2254"/>
        <p:guide pos="2904"/>
      </p:guideLst>
    </p:cSldViewPr>
  </p:slideViewPr>
  <p:notesTextViewPr>
    <p:cViewPr>
      <p:scale>
        <a:sx n="1" d="1"/>
        <a:sy n="1" d="1"/>
      </p:scale>
      <p:origin x="0" y="0"/>
    </p:cViewPr>
  </p:notesTextViewPr>
  <p:notesViewPr>
    <p:cSldViewPr>
      <p:cViewPr varScale="1">
        <p:scale>
          <a:sx n="67" d="100"/>
          <a:sy n="67" d="100"/>
        </p:scale>
        <p:origin x="-3360" y="-108"/>
      </p:cViewPr>
      <p:guideLst>
        <p:guide orient="horz" pos="2880"/>
        <p:guide pos="2160"/>
      </p:guideLst>
    </p:cSldViewPr>
  </p:notesViewPr>
  <p:gridSpacing cx="76226" cy="76226"/>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slide" Target="slides/slide298.xml"/><Relationship Id="rId303" Type="http://schemas.openxmlformats.org/officeDocument/2006/relationships/slide" Target="slides/slide302.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324" Type="http://schemas.openxmlformats.org/officeDocument/2006/relationships/slide" Target="slides/slide323.xml"/><Relationship Id="rId345" Type="http://schemas.openxmlformats.org/officeDocument/2006/relationships/slide" Target="slides/slide344.xml"/><Relationship Id="rId366" Type="http://schemas.openxmlformats.org/officeDocument/2006/relationships/viewProps" Target="viewProps.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247" Type="http://schemas.openxmlformats.org/officeDocument/2006/relationships/slide" Target="slides/slide246.xml"/><Relationship Id="rId107" Type="http://schemas.openxmlformats.org/officeDocument/2006/relationships/slide" Target="slides/slide106.xml"/><Relationship Id="rId268" Type="http://schemas.openxmlformats.org/officeDocument/2006/relationships/slide" Target="slides/slide267.xml"/><Relationship Id="rId289" Type="http://schemas.openxmlformats.org/officeDocument/2006/relationships/slide" Target="slides/slide288.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314" Type="http://schemas.openxmlformats.org/officeDocument/2006/relationships/slide" Target="slides/slide313.xml"/><Relationship Id="rId335" Type="http://schemas.openxmlformats.org/officeDocument/2006/relationships/slide" Target="slides/slide334.xml"/><Relationship Id="rId356" Type="http://schemas.openxmlformats.org/officeDocument/2006/relationships/slide" Target="slides/slide355.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58" Type="http://schemas.openxmlformats.org/officeDocument/2006/relationships/slide" Target="slides/slide257.xml"/><Relationship Id="rId279" Type="http://schemas.openxmlformats.org/officeDocument/2006/relationships/slide" Target="slides/slide278.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slide" Target="slides/slide303.xml"/><Relationship Id="rId325" Type="http://schemas.openxmlformats.org/officeDocument/2006/relationships/slide" Target="slides/slide324.xml"/><Relationship Id="rId346" Type="http://schemas.openxmlformats.org/officeDocument/2006/relationships/slide" Target="slides/slide345.xml"/><Relationship Id="rId367" Type="http://schemas.openxmlformats.org/officeDocument/2006/relationships/theme" Target="theme/theme1.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slide" Target="slides/slide247.xml"/><Relationship Id="rId269" Type="http://schemas.openxmlformats.org/officeDocument/2006/relationships/slide" Target="slides/slide268.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280" Type="http://schemas.openxmlformats.org/officeDocument/2006/relationships/slide" Target="slides/slide279.xml"/><Relationship Id="rId315" Type="http://schemas.openxmlformats.org/officeDocument/2006/relationships/slide" Target="slides/slide314.xml"/><Relationship Id="rId336" Type="http://schemas.openxmlformats.org/officeDocument/2006/relationships/slide" Target="slides/slide335.xml"/><Relationship Id="rId357" Type="http://schemas.openxmlformats.org/officeDocument/2006/relationships/slide" Target="slides/slide356.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291" Type="http://schemas.openxmlformats.org/officeDocument/2006/relationships/slide" Target="slides/slide290.xml"/><Relationship Id="rId305" Type="http://schemas.openxmlformats.org/officeDocument/2006/relationships/slide" Target="slides/slide304.xml"/><Relationship Id="rId326" Type="http://schemas.openxmlformats.org/officeDocument/2006/relationships/slide" Target="slides/slide325.xml"/><Relationship Id="rId347" Type="http://schemas.openxmlformats.org/officeDocument/2006/relationships/slide" Target="slides/slide346.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368" Type="http://schemas.openxmlformats.org/officeDocument/2006/relationships/tableStyles" Target="tableStyles.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281" Type="http://schemas.openxmlformats.org/officeDocument/2006/relationships/slide" Target="slides/slide280.xml"/><Relationship Id="rId316" Type="http://schemas.openxmlformats.org/officeDocument/2006/relationships/slide" Target="slides/slide315.xml"/><Relationship Id="rId337" Type="http://schemas.openxmlformats.org/officeDocument/2006/relationships/slide" Target="slides/slide336.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358" Type="http://schemas.openxmlformats.org/officeDocument/2006/relationships/slide" Target="slides/slide357.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39" Type="http://schemas.openxmlformats.org/officeDocument/2006/relationships/slide" Target="slides/slide238.xml"/><Relationship Id="rId250" Type="http://schemas.openxmlformats.org/officeDocument/2006/relationships/slide" Target="slides/slide249.xml"/><Relationship Id="rId271" Type="http://schemas.openxmlformats.org/officeDocument/2006/relationships/slide" Target="slides/slide270.xml"/><Relationship Id="rId292" Type="http://schemas.openxmlformats.org/officeDocument/2006/relationships/slide" Target="slides/slide291.xml"/><Relationship Id="rId306" Type="http://schemas.openxmlformats.org/officeDocument/2006/relationships/slide" Target="slides/slide305.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327" Type="http://schemas.openxmlformats.org/officeDocument/2006/relationships/slide" Target="slides/slide326.xml"/><Relationship Id="rId348" Type="http://schemas.openxmlformats.org/officeDocument/2006/relationships/slide" Target="slides/slide347.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slide" Target="slides/slide228.xml"/><Relationship Id="rId240" Type="http://schemas.openxmlformats.org/officeDocument/2006/relationships/slide" Target="slides/slide239.xml"/><Relationship Id="rId261" Type="http://schemas.openxmlformats.org/officeDocument/2006/relationships/slide" Target="slides/slide260.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317" Type="http://schemas.openxmlformats.org/officeDocument/2006/relationships/slide" Target="slides/slide316.xml"/><Relationship Id="rId338" Type="http://schemas.openxmlformats.org/officeDocument/2006/relationships/slide" Target="slides/slide337.xml"/><Relationship Id="rId359" Type="http://schemas.openxmlformats.org/officeDocument/2006/relationships/slide" Target="slides/slide358.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230" Type="http://schemas.openxmlformats.org/officeDocument/2006/relationships/slide" Target="slides/slide229.xml"/><Relationship Id="rId251" Type="http://schemas.openxmlformats.org/officeDocument/2006/relationships/slide" Target="slides/slide250.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72" Type="http://schemas.openxmlformats.org/officeDocument/2006/relationships/slide" Target="slides/slide271.xml"/><Relationship Id="rId293" Type="http://schemas.openxmlformats.org/officeDocument/2006/relationships/slide" Target="slides/slide292.xml"/><Relationship Id="rId307" Type="http://schemas.openxmlformats.org/officeDocument/2006/relationships/slide" Target="slides/slide306.xml"/><Relationship Id="rId328" Type="http://schemas.openxmlformats.org/officeDocument/2006/relationships/slide" Target="slides/slide327.xml"/><Relationship Id="rId349" Type="http://schemas.openxmlformats.org/officeDocument/2006/relationships/slide" Target="slides/slide348.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95" Type="http://schemas.openxmlformats.org/officeDocument/2006/relationships/slide" Target="slides/slide194.xml"/><Relationship Id="rId209" Type="http://schemas.openxmlformats.org/officeDocument/2006/relationships/slide" Target="slides/slide208.xml"/><Relationship Id="rId360" Type="http://schemas.openxmlformats.org/officeDocument/2006/relationships/slide" Target="slides/slide359.xml"/><Relationship Id="rId220" Type="http://schemas.openxmlformats.org/officeDocument/2006/relationships/slide" Target="slides/slide219.xml"/><Relationship Id="rId241" Type="http://schemas.openxmlformats.org/officeDocument/2006/relationships/slide" Target="slides/slide24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262" Type="http://schemas.openxmlformats.org/officeDocument/2006/relationships/slide" Target="slides/slide261.xml"/><Relationship Id="rId283" Type="http://schemas.openxmlformats.org/officeDocument/2006/relationships/slide" Target="slides/slide282.xml"/><Relationship Id="rId318" Type="http://schemas.openxmlformats.org/officeDocument/2006/relationships/slide" Target="slides/slide317.xml"/><Relationship Id="rId339" Type="http://schemas.openxmlformats.org/officeDocument/2006/relationships/slide" Target="slides/slide338.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334" Type="http://schemas.openxmlformats.org/officeDocument/2006/relationships/slide" Target="slides/slide333.xml"/><Relationship Id="rId350" Type="http://schemas.openxmlformats.org/officeDocument/2006/relationships/slide" Target="slides/slide349.xml"/><Relationship Id="rId355" Type="http://schemas.openxmlformats.org/officeDocument/2006/relationships/slide" Target="slides/slide35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294" Type="http://schemas.openxmlformats.org/officeDocument/2006/relationships/slide" Target="slides/slide293.xml"/><Relationship Id="rId308" Type="http://schemas.openxmlformats.org/officeDocument/2006/relationships/slide" Target="slides/slide307.xml"/><Relationship Id="rId329" Type="http://schemas.openxmlformats.org/officeDocument/2006/relationships/slide" Target="slides/slide328.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340" Type="http://schemas.openxmlformats.org/officeDocument/2006/relationships/slide" Target="slides/slide339.xml"/><Relationship Id="rId361" Type="http://schemas.openxmlformats.org/officeDocument/2006/relationships/slide" Target="slides/slide360.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19" Type="http://schemas.openxmlformats.org/officeDocument/2006/relationships/slide" Target="slides/slide318.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330" Type="http://schemas.openxmlformats.org/officeDocument/2006/relationships/slide" Target="slides/slide329.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351" Type="http://schemas.openxmlformats.org/officeDocument/2006/relationships/slide" Target="slides/slide350.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95" Type="http://schemas.openxmlformats.org/officeDocument/2006/relationships/slide" Target="slides/slide294.xml"/><Relationship Id="rId309" Type="http://schemas.openxmlformats.org/officeDocument/2006/relationships/slide" Target="slides/slide308.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320" Type="http://schemas.openxmlformats.org/officeDocument/2006/relationships/slide" Target="slides/slide319.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341" Type="http://schemas.openxmlformats.org/officeDocument/2006/relationships/slide" Target="slides/slide340.xml"/><Relationship Id="rId362" Type="http://schemas.openxmlformats.org/officeDocument/2006/relationships/slide" Target="slides/slide361.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310" Type="http://schemas.openxmlformats.org/officeDocument/2006/relationships/slide" Target="slides/slide309.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331" Type="http://schemas.openxmlformats.org/officeDocument/2006/relationships/slide" Target="slides/slide330.xml"/><Relationship Id="rId352" Type="http://schemas.openxmlformats.org/officeDocument/2006/relationships/slide" Target="slides/slide351.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slide" Target="slides/slide295.xml"/><Relationship Id="rId300" Type="http://schemas.openxmlformats.org/officeDocument/2006/relationships/slide" Target="slides/slide299.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321" Type="http://schemas.openxmlformats.org/officeDocument/2006/relationships/slide" Target="slides/slide320.xml"/><Relationship Id="rId342" Type="http://schemas.openxmlformats.org/officeDocument/2006/relationships/slide" Target="slides/slide341.xml"/><Relationship Id="rId363" Type="http://schemas.openxmlformats.org/officeDocument/2006/relationships/slide" Target="slides/slide362.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311" Type="http://schemas.openxmlformats.org/officeDocument/2006/relationships/slide" Target="slides/slide310.xml"/><Relationship Id="rId332" Type="http://schemas.openxmlformats.org/officeDocument/2006/relationships/slide" Target="slides/slide331.xml"/><Relationship Id="rId353" Type="http://schemas.openxmlformats.org/officeDocument/2006/relationships/slide" Target="slides/slide352.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297" Type="http://schemas.openxmlformats.org/officeDocument/2006/relationships/slide" Target="slides/slide296.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301" Type="http://schemas.openxmlformats.org/officeDocument/2006/relationships/slide" Target="slides/slide300.xml"/><Relationship Id="rId322" Type="http://schemas.openxmlformats.org/officeDocument/2006/relationships/slide" Target="slides/slide321.xml"/><Relationship Id="rId343" Type="http://schemas.openxmlformats.org/officeDocument/2006/relationships/slide" Target="slides/slide342.xml"/><Relationship Id="rId364"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287" Type="http://schemas.openxmlformats.org/officeDocument/2006/relationships/slide" Target="slides/slide286.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312" Type="http://schemas.openxmlformats.org/officeDocument/2006/relationships/slide" Target="slides/slide311.xml"/><Relationship Id="rId333" Type="http://schemas.openxmlformats.org/officeDocument/2006/relationships/slide" Target="slides/slide332.xml"/><Relationship Id="rId354" Type="http://schemas.openxmlformats.org/officeDocument/2006/relationships/slide" Target="slides/slide353.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277" Type="http://schemas.openxmlformats.org/officeDocument/2006/relationships/slide" Target="slides/slide276.xml"/><Relationship Id="rId298" Type="http://schemas.openxmlformats.org/officeDocument/2006/relationships/slide" Target="slides/slide297.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302" Type="http://schemas.openxmlformats.org/officeDocument/2006/relationships/slide" Target="slides/slide301.xml"/><Relationship Id="rId323" Type="http://schemas.openxmlformats.org/officeDocument/2006/relationships/slide" Target="slides/slide322.xml"/><Relationship Id="rId344" Type="http://schemas.openxmlformats.org/officeDocument/2006/relationships/slide" Target="slides/slide343.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365" Type="http://schemas.openxmlformats.org/officeDocument/2006/relationships/presProps" Target="presProps.xml"/><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106" Type="http://schemas.openxmlformats.org/officeDocument/2006/relationships/slide" Target="slides/slide105.xml"/><Relationship Id="rId127" Type="http://schemas.openxmlformats.org/officeDocument/2006/relationships/slide" Target="slides/slide126.xml"/><Relationship Id="rId313" Type="http://schemas.openxmlformats.org/officeDocument/2006/relationships/slide" Target="slides/slide3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idx="4294967295"/>
          </p:nvPr>
        </p:nvSpPr>
        <p:spPr bwMode="auto">
          <a:xfrm>
            <a:off x="0" y="0"/>
            <a:ext cx="2970213" cy="457200"/>
          </a:xfrm>
          <a:prstGeom prst="rect">
            <a:avLst/>
          </a:prstGeom>
          <a:noFill/>
          <a:ln>
            <a:noFill/>
          </a:ln>
        </p:spPr>
        <p:txBody>
          <a:bodyPr vert="horz" wrap="square" lIns="91440" tIns="45720" rIns="91440" bIns="45720" numCol="1" anchor="t" anchorCtr="0" compatLnSpc="1"/>
          <a:lstStyle>
            <a:lvl1pPr eaLnBrk="0" hangingPunct="0">
              <a:defRPr>
                <a:latin typeface="Arial" panose="020B0604020202020204" pitchFamily="34" charset="0"/>
                <a:ea typeface="宋体" panose="02010600030101010101" pitchFamily="2" charset="-122"/>
                <a:cs typeface="+mn-cs"/>
              </a:defRPr>
            </a:lvl1pPr>
          </a:lstStyle>
          <a:p>
            <a:pPr>
              <a:defRPr/>
            </a:pPr>
            <a:endParaRPr lang="zh-CN" altLang="zh-CN"/>
          </a:p>
        </p:txBody>
      </p:sp>
      <p:sp>
        <p:nvSpPr>
          <p:cNvPr id="5123" name="Rectangle 3"/>
          <p:cNvSpPr>
            <a:spLocks noGrp="1" noChangeArrowheads="1"/>
          </p:cNvSpPr>
          <p:nvPr>
            <p:ph type="dt" idx="1"/>
          </p:nvPr>
        </p:nvSpPr>
        <p:spPr bwMode="auto">
          <a:xfrm>
            <a:off x="3883025" y="0"/>
            <a:ext cx="2973388" cy="457200"/>
          </a:xfrm>
          <a:prstGeom prst="rect">
            <a:avLst/>
          </a:prstGeom>
          <a:noFill/>
          <a:ln>
            <a:noFill/>
          </a:ln>
        </p:spPr>
        <p:txBody>
          <a:bodyPr vert="horz" wrap="square" lIns="91440" tIns="45720" rIns="91440" bIns="45720" numCol="1" anchor="t" anchorCtr="0" compatLnSpc="1"/>
          <a:lstStyle>
            <a:lvl1pPr eaLnBrk="0" hangingPunct="0">
              <a:defRPr>
                <a:latin typeface="Arial" panose="020B0604020202020204" pitchFamily="34" charset="0"/>
                <a:ea typeface="宋体" panose="02010600030101010101" pitchFamily="2" charset="-122"/>
                <a:cs typeface="+mn-cs"/>
              </a:defRPr>
            </a:lvl1pPr>
          </a:lstStyle>
          <a:p>
            <a:pPr>
              <a:defRPr/>
            </a:pPr>
            <a:endParaRPr lang="zh-CN" altLang="zh-CN"/>
          </a:p>
        </p:txBody>
      </p:sp>
      <p:sp>
        <p:nvSpPr>
          <p:cNvPr id="6148" name="Rectangle 4"/>
          <p:cNvSpPr>
            <a:spLocks noGrp="1" noRot="1" noChangeAspect="1" noChangeArrowheads="1" noTextEdit="1"/>
          </p:cNvSpPr>
          <p:nvPr>
            <p:ph type="sldImg" idx="2"/>
          </p:nvPr>
        </p:nvSpPr>
        <p:spPr bwMode="auto">
          <a:xfrm>
            <a:off x="1143000" y="685800"/>
            <a:ext cx="4572000" cy="3429000"/>
          </a:xfrm>
          <a:prstGeom prst="rect">
            <a:avLst/>
          </a:prstGeom>
          <a:noFill/>
          <a:ln w="9525">
            <a:noFill/>
            <a:miter lim="800000"/>
          </a:ln>
        </p:spPr>
      </p:sp>
      <p:sp>
        <p:nvSpPr>
          <p:cNvPr id="105477" name="Rectangle 5"/>
          <p:cNvSpPr>
            <a:spLocks noGrp="1" noRot="1" noChangeAspect="1" noChangeArrowheads="1" noTextEdit="1"/>
          </p:cNvSpPr>
          <p:nvPr/>
        </p:nvSpPr>
        <p:spPr bwMode="auto">
          <a:xfrm>
            <a:off x="685800" y="4343400"/>
            <a:ext cx="5486400" cy="4114800"/>
          </a:xfrm>
          <a:prstGeom prst="rect">
            <a:avLst/>
          </a:prstGeom>
          <a:noFill/>
          <a:ln w="9525">
            <a:noFill/>
            <a:miter lim="800000"/>
          </a:ln>
        </p:spPr>
        <p:txBody>
          <a:bodyPr/>
          <a:lstStyle/>
          <a:p>
            <a:pPr eaLnBrk="0" hangingPunct="0">
              <a:defRPr/>
            </a:pPr>
            <a:endParaRPr lang="zh-CN" altLang="en-US">
              <a:latin typeface="Arial" panose="020B0604020202020204" pitchFamily="34" charset="0"/>
              <a:ea typeface="楷体" panose="02010609060101010101" charset="-122"/>
              <a:cs typeface="+mn-cs"/>
            </a:endParaRPr>
          </a:p>
        </p:txBody>
      </p:sp>
      <p:sp>
        <p:nvSpPr>
          <p:cNvPr id="5126" name="Rectangle 6"/>
          <p:cNvSpPr>
            <a:spLocks noGrp="1" noChangeArrowheads="1"/>
          </p:cNvSpPr>
          <p:nvPr>
            <p:ph type="ftr" sz="quarter" idx="4"/>
          </p:nvPr>
        </p:nvSpPr>
        <p:spPr bwMode="auto">
          <a:xfrm>
            <a:off x="0" y="8685213"/>
            <a:ext cx="2970213" cy="457200"/>
          </a:xfrm>
          <a:prstGeom prst="rect">
            <a:avLst/>
          </a:prstGeom>
          <a:noFill/>
          <a:ln>
            <a:noFill/>
          </a:ln>
        </p:spPr>
        <p:txBody>
          <a:bodyPr vert="horz" wrap="square" lIns="91440" tIns="45720" rIns="91440" bIns="45720" numCol="1" anchor="b" anchorCtr="0" compatLnSpc="1"/>
          <a:lstStyle>
            <a:lvl1pPr eaLnBrk="0" hangingPunct="0">
              <a:defRPr>
                <a:latin typeface="Arial" panose="020B0604020202020204" pitchFamily="34" charset="0"/>
                <a:ea typeface="宋体" panose="02010600030101010101" pitchFamily="2" charset="-122"/>
                <a:cs typeface="+mn-cs"/>
              </a:defRPr>
            </a:lvl1pPr>
          </a:lstStyle>
          <a:p>
            <a:pPr>
              <a:defRPr/>
            </a:pPr>
            <a:endParaRPr lang="zh-CN" altLang="zh-CN"/>
          </a:p>
        </p:txBody>
      </p:sp>
      <p:sp>
        <p:nvSpPr>
          <p:cNvPr id="5127" name="Rectangle 7"/>
          <p:cNvSpPr>
            <a:spLocks noGrp="1" noChangeArrowheads="1"/>
          </p:cNvSpPr>
          <p:nvPr>
            <p:ph type="sldNum" sz="quarter" idx="5"/>
          </p:nvPr>
        </p:nvSpPr>
        <p:spPr bwMode="auto">
          <a:xfrm>
            <a:off x="3883025" y="8685213"/>
            <a:ext cx="2973388" cy="457200"/>
          </a:xfrm>
          <a:prstGeom prst="rect">
            <a:avLst/>
          </a:prstGeom>
          <a:noFill/>
          <a:ln>
            <a:noFill/>
          </a:ln>
        </p:spPr>
        <p:txBody>
          <a:bodyPr vert="horz" wrap="square" lIns="91440" tIns="45720" rIns="91440" bIns="45720" numCol="1" anchor="b" anchorCtr="0" compatLnSpc="1"/>
          <a:lstStyle>
            <a:lvl1pPr eaLnBrk="0" hangingPunct="0">
              <a:defRPr>
                <a:latin typeface="Arial" panose="020B0604020202020204" pitchFamily="34" charset="0"/>
                <a:ea typeface="宋体" panose="02010600030101010101" pitchFamily="2" charset="-122"/>
                <a:cs typeface="+mn-cs"/>
              </a:defRPr>
            </a:lvl1pPr>
          </a:lstStyle>
          <a:p>
            <a:pPr>
              <a:defRPr/>
            </a:pPr>
            <a:fld id="{D44E49EC-584E-4C28-A7B6-39591EF93B07}" type="slidenum">
              <a:rPr lang="en-US"/>
              <a:t>‹#›</a:t>
            </a:fld>
            <a:endParaRPr lang="en-US"/>
          </a:p>
        </p:txBody>
      </p:sp>
    </p:spTree>
  </p:cSld>
  <p:clrMap bg1="lt1" tx1="dk1" bg2="lt2" tx2="dk2" accent1="accent1" accent2="accent2" accent3="accent3" accent4="accent4" accent5="accent5" accent6="accent6" hlink="hlink" folHlink="folHlink"/>
  <p:notesStyle>
    <a:lvl1pPr algn="l" defTabSz="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defTabSz="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defTabSz="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defTabSz="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defTabSz="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幻灯片图像占位符 1"/>
          <p:cNvSpPr>
            <a:spLocks noGrp="1" noRot="1" noChangeAspect="1" noTextEdit="1"/>
          </p:cNvSpPr>
          <p:nvPr>
            <p:ph type="sldImg"/>
          </p:nvPr>
        </p:nvSpPr>
        <p:spPr/>
      </p:sp>
      <p:sp>
        <p:nvSpPr>
          <p:cNvPr id="109571" name="备注占位符 2"/>
          <p:cNvSpPr>
            <a:spLocks noGrp="1"/>
          </p:cNvSpPr>
          <p:nvPr>
            <p:ph type="body" idx="1"/>
          </p:nvPr>
        </p:nvSpPr>
        <p:spPr>
          <a:xfrm>
            <a:off x="685800" y="4343400"/>
            <a:ext cx="5486400" cy="4114800"/>
          </a:xfrm>
          <a:prstGeom prst="rect">
            <a:avLst/>
          </a:prstGeom>
          <a:noFill/>
        </p:spPr>
        <p:txBody>
          <a:bodyPr/>
          <a:lstStyle/>
          <a:p>
            <a:r>
              <a:rPr lang="en-US" altLang="zh-CN"/>
              <a:t>1.</a:t>
            </a:r>
            <a:r>
              <a:rPr lang="zh-CN" altLang="en-US"/>
              <a:t>支架法现浇连续梁适用于桥墩台较低且地基条件较</a:t>
            </a:r>
          </a:p>
          <a:p>
            <a:r>
              <a:rPr lang="zh-CN" altLang="en-US"/>
              <a:t>好的旱地或浅水桥位制梁。满堂支架高度大于</a:t>
            </a:r>
            <a:r>
              <a:rPr lang="en-US" altLang="zh-CN"/>
              <a:t>20m</a:t>
            </a:r>
            <a:r>
              <a:rPr lang="zh-CN" altLang="en-US"/>
              <a:t>，梁柱式支架高度大于</a:t>
            </a:r>
            <a:r>
              <a:rPr lang="en-US" altLang="zh-CN"/>
              <a:t>25m</a:t>
            </a:r>
            <a:r>
              <a:rPr lang="zh-CN" altLang="en-US"/>
              <a:t>时，专项施工方案由建设单位组织评审。</a:t>
            </a:r>
          </a:p>
          <a:p>
            <a:r>
              <a:rPr lang="en-US" altLang="zh-CN"/>
              <a:t>2.</a:t>
            </a:r>
            <a:r>
              <a:rPr lang="zh-CN" altLang="en-US"/>
              <a:t>支架法现浇梁体混凝土宜一次连续完成。设计要求分段现浇时，分段长度、位置以及分段浇筑、张拉顺序应符合设计要求。</a:t>
            </a:r>
          </a:p>
          <a:p>
            <a:r>
              <a:rPr lang="en-US" altLang="zh-CN"/>
              <a:t>3.</a:t>
            </a:r>
            <a:r>
              <a:rPr lang="zh-CN" altLang="en-US"/>
              <a:t>分段浇筑时，应考虑预应力筋张拉时梁体上拱对支架受力的影响，在支架受力增大位置采取加强措施，必要时设置临时刚性支墩。</a:t>
            </a:r>
          </a:p>
          <a:p>
            <a:r>
              <a:rPr lang="zh-CN" altLang="en-US"/>
              <a:t>    </a:t>
            </a:r>
            <a:r>
              <a:rPr lang="en-US" altLang="zh-CN"/>
              <a:t>4.</a:t>
            </a:r>
            <a:r>
              <a:rPr lang="zh-CN" altLang="en-US"/>
              <a:t>梁体底模及支架应严格按照设计要求的顺序进行卸载、拆除。设计无要求时应从梁体挠度最大处支架节点开始，逐步对称卸落相邻节点。</a:t>
            </a:r>
          </a:p>
          <a:p>
            <a:endParaRPr lang="zh-CN" altLang="en-US"/>
          </a:p>
        </p:txBody>
      </p:sp>
      <p:sp>
        <p:nvSpPr>
          <p:cNvPr id="109572" name="灯片编号占位符 3"/>
          <p:cNvSpPr>
            <a:spLocks noGrp="1"/>
          </p:cNvSpPr>
          <p:nvPr>
            <p:ph type="sldNum" sz="quarter" idx="5"/>
          </p:nvPr>
        </p:nvSpPr>
        <p:spPr>
          <a:noFill/>
          <a:ln>
            <a:miter lim="800000"/>
          </a:ln>
        </p:spPr>
        <p:txBody>
          <a:bodyPr/>
          <a:lstStyle/>
          <a:p>
            <a:pPr>
              <a:buFontTx/>
              <a:buNone/>
            </a:pPr>
            <a:fld id="{4B69603C-6AB2-45B3-BA00-F43EC60AB1A0}" type="slidenum">
              <a:rPr lang="zh-CN" altLang="en-US" smtClean="0"/>
              <a:t>159</a:t>
            </a:fld>
            <a:endParaRPr lang="en-US"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1" name="幻灯片图像占位符 1"/>
          <p:cNvSpPr>
            <a:spLocks noGrp="1" noRot="1" noChangeAspect="1"/>
          </p:cNvSpPr>
          <p:nvPr>
            <p:ph type="sldImg"/>
          </p:nvPr>
        </p:nvSpPr>
        <p:spPr/>
      </p:sp>
      <p:sp>
        <p:nvSpPr>
          <p:cNvPr id="174082" name="备注占位符 2"/>
          <p:cNvSpPr>
            <a:spLocks noGrp="1"/>
          </p:cNvSpPr>
          <p:nvPr>
            <p:ph type="body" idx="1"/>
          </p:nvPr>
        </p:nvSpPr>
        <p:spPr bwMode="auto">
          <a:xfrm>
            <a:off x="685800" y="4343400"/>
            <a:ext cx="5486400" cy="4114800"/>
          </a:xfrm>
          <a:prstGeom prst="rect">
            <a:avLst/>
          </a:prstGeom>
          <a:noFill/>
          <a:ln>
            <a:miter lim="800000"/>
          </a:ln>
        </p:spPr>
        <p:txBody>
          <a:bodyPr/>
          <a:lstStyle/>
          <a:p>
            <a:endParaRPr lang="zh-CN" altLang="en-US">
              <a:latin typeface="Arial" panose="020B0604020202020204" pitchFamily="34" charset="0"/>
            </a:endParaRPr>
          </a:p>
        </p:txBody>
      </p:sp>
      <p:sp>
        <p:nvSpPr>
          <p:cNvPr id="174083" name="灯片编号占位符 3"/>
          <p:cNvSpPr>
            <a:spLocks noGrp="1"/>
          </p:cNvSpPr>
          <p:nvPr>
            <p:ph type="sldNum" sz="quarter" idx="5"/>
          </p:nvPr>
        </p:nvSpPr>
        <p:spPr>
          <a:noFill/>
          <a:ln>
            <a:miter lim="800000"/>
          </a:ln>
        </p:spPr>
        <p:txBody>
          <a:bodyPr/>
          <a:lstStyle/>
          <a:p>
            <a:fld id="{41677FAB-9DAC-4986-B122-510C99A92FD0}" type="slidenum">
              <a:rPr lang="en-US" altLang="zh-CN" smtClean="0">
                <a:latin typeface="Arial" panose="020B0604020202020204" pitchFamily="34" charset="0"/>
                <a:ea typeface="宋体" panose="02010600030101010101" pitchFamily="2" charset="-122"/>
                <a:cs typeface="楷体" panose="02010609060101010101" charset="-122"/>
              </a:rPr>
              <a:t>357</a:t>
            </a:fld>
            <a:endParaRPr lang="en-US" altLang="zh-CN">
              <a:latin typeface="Arial" panose="020B0604020202020204" pitchFamily="34" charset="0"/>
              <a:ea typeface="宋体" panose="02010600030101010101" pitchFamily="2" charset="-122"/>
              <a:cs typeface="楷体" panose="02010609060101010101"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a:t>单击此处编辑母版标题样式</a:t>
            </a:r>
            <a:endParaRPr lang="zh-CN" altLang="en-US" dirty="0"/>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dirty="0"/>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752600"/>
            <a:ext cx="41148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724400" y="1752600"/>
            <a:ext cx="41148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fld id="{76D02732-A4B1-4791-A156-D265D970EC75}" type="datetime1">
              <a:rPr lang="zh-CN" altLang="en-US"/>
              <a:t>2021/2/4</a:t>
            </a:fld>
            <a:endParaRPr lang="en-US"/>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en-US"/>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C408F0F7-4516-4C81-BF13-FF45CF9B7B67}" type="slidenum">
              <a:rPr lang="zh-CN" altLang="en-US"/>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bwMode="auto">
          <a:xfrm>
            <a:off x="457200" y="914400"/>
            <a:ext cx="8305800" cy="685800"/>
          </a:xfrm>
          <a:prstGeom prst="rect">
            <a:avLst/>
          </a:prstGeom>
          <a:noFill/>
          <a:ln w="9525">
            <a:noFill/>
            <a:miter lim="800000"/>
          </a:ln>
          <a:effectLst/>
        </p:spPr>
        <p:txBody>
          <a:bodyPr vert="horz" wrap="square" lIns="91440" tIns="45720" rIns="91440" bIns="45720" numCol="1" anchor="ctr" anchorCtr="0" compatLnSpc="1"/>
          <a:lstStyle/>
          <a:p>
            <a:pPr lvl="0"/>
            <a:r>
              <a:rPr lang="zh-CN" altLang="en-US" dirty="0"/>
              <a:t>标题</a:t>
            </a:r>
          </a:p>
        </p:txBody>
      </p:sp>
      <p:sp>
        <p:nvSpPr>
          <p:cNvPr id="1027" name="Rectangle 3"/>
          <p:cNvSpPr>
            <a:spLocks noGrp="1" noChangeArrowheads="1"/>
          </p:cNvSpPr>
          <p:nvPr>
            <p:ph type="body" idx="1"/>
          </p:nvPr>
        </p:nvSpPr>
        <p:spPr bwMode="auto">
          <a:xfrm>
            <a:off x="457200" y="1752600"/>
            <a:ext cx="8458200" cy="4495800"/>
          </a:xfrm>
          <a:prstGeom prst="rect">
            <a:avLst/>
          </a:prstGeom>
          <a:noFill/>
          <a:ln w="9525">
            <a:noFill/>
            <a:miter lim="800000"/>
          </a:ln>
        </p:spPr>
        <p:txBody>
          <a:bodyPr vert="horz" wrap="square" lIns="91440" tIns="45720" rIns="91440" bIns="45720" numCol="1" anchor="t" anchorCtr="0" compatLnSpc="1"/>
          <a:lstStyle/>
          <a:p>
            <a:pPr lvl="1"/>
            <a:r>
              <a:rPr lang="zh-CN" altLang="en-US" dirty="0"/>
              <a:t>李海尤</a:t>
            </a:r>
            <a:endParaRPr lang="en-US" altLang="zh-CN" dirty="0"/>
          </a:p>
          <a:p>
            <a:pPr lvl="1"/>
            <a:endParaRPr lang="zh-CN" altLang="en-US" dirty="0"/>
          </a:p>
          <a:p>
            <a:pPr lvl="2"/>
            <a:r>
              <a:rPr lang="zh-CN" altLang="en-US" dirty="0"/>
              <a:t>第三级</a:t>
            </a:r>
          </a:p>
          <a:p>
            <a:pPr lvl="3"/>
            <a:r>
              <a:rPr lang="zh-CN" altLang="en-US" dirty="0"/>
              <a:t>第四级</a:t>
            </a:r>
          </a:p>
          <a:p>
            <a:pPr lvl="4"/>
            <a:r>
              <a:rPr lang="zh-CN" altLang="en-US" dirty="0"/>
              <a:t>第五级</a:t>
            </a:r>
          </a:p>
        </p:txBody>
      </p:sp>
      <p:sp>
        <p:nvSpPr>
          <p:cNvPr id="10" name="矩形 9"/>
          <p:cNvSpPr/>
          <p:nvPr/>
        </p:nvSpPr>
        <p:spPr>
          <a:xfrm>
            <a:off x="0" y="6400800"/>
            <a:ext cx="9144000" cy="457200"/>
          </a:xfrm>
          <a:prstGeom prst="rect">
            <a:avLst/>
          </a:prstGeom>
          <a:solidFill>
            <a:srgbClr val="0066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zh-CN" altLang="en-US" sz="2800" b="1" dirty="0">
                <a:solidFill>
                  <a:srgbClr val="FF0000"/>
                </a:solidFill>
                <a:effectLst/>
              </a:rPr>
              <a:t>生命至上        安全为天</a:t>
            </a:r>
          </a:p>
        </p:txBody>
      </p:sp>
      <p:cxnSp>
        <p:nvCxnSpPr>
          <p:cNvPr id="7" name="直接连接符 6"/>
          <p:cNvCxnSpPr/>
          <p:nvPr/>
        </p:nvCxnSpPr>
        <p:spPr>
          <a:xfrm>
            <a:off x="381000" y="762000"/>
            <a:ext cx="8429625" cy="1588"/>
          </a:xfrm>
          <a:prstGeom prst="line">
            <a:avLst/>
          </a:prstGeom>
          <a:ln>
            <a:solidFill>
              <a:srgbClr val="0066FF"/>
            </a:solidFill>
          </a:ln>
          <a:effectLst>
            <a:outerShdw blurRad="40000" dist="23000" dir="5400000" rotWithShape="0">
              <a:srgbClr val="3366CC">
                <a:alpha val="35000"/>
              </a:srgbClr>
            </a:outerShdw>
          </a:effectLst>
        </p:spPr>
        <p:style>
          <a:lnRef idx="3">
            <a:schemeClr val="accent1"/>
          </a:lnRef>
          <a:fillRef idx="0">
            <a:schemeClr val="accent1"/>
          </a:fillRef>
          <a:effectRef idx="2">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xStyles>
    <p:titleStyle>
      <a:lvl1pPr algn="ctr" rtl="0" eaLnBrk="0" fontAlgn="base" hangingPunct="0">
        <a:spcBef>
          <a:spcPct val="0"/>
        </a:spcBef>
        <a:spcAft>
          <a:spcPct val="0"/>
        </a:spcAft>
        <a:defRPr sz="3200" b="1">
          <a:solidFill>
            <a:srgbClr val="3366CC"/>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200" b="1">
          <a:solidFill>
            <a:srgbClr val="3366CC"/>
          </a:solidFill>
          <a:effectLst>
            <a:outerShdw blurRad="38100" dist="38100" dir="2700000" algn="tl">
              <a:srgbClr val="C0C0C0"/>
            </a:outerShdw>
          </a:effectLst>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3200" b="1">
          <a:solidFill>
            <a:srgbClr val="3366CC"/>
          </a:solidFill>
          <a:effectLst>
            <a:outerShdw blurRad="38100" dist="38100" dir="2700000" algn="tl">
              <a:srgbClr val="C0C0C0"/>
            </a:outerShdw>
          </a:effectLst>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3200" b="1">
          <a:solidFill>
            <a:srgbClr val="3366CC"/>
          </a:solidFill>
          <a:effectLst>
            <a:outerShdw blurRad="38100" dist="38100" dir="2700000" algn="tl">
              <a:srgbClr val="C0C0C0"/>
            </a:outerShdw>
          </a:effectLst>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3200" b="1">
          <a:solidFill>
            <a:srgbClr val="3366CC"/>
          </a:solidFill>
          <a:effectLst>
            <a:outerShdw blurRad="38100" dist="38100" dir="2700000" algn="tl">
              <a:srgbClr val="C0C0C0"/>
            </a:outerShdw>
          </a:effectLst>
          <a:latin typeface="Arial" panose="020B0604020202020204" pitchFamily="34" charset="0"/>
          <a:ea typeface="宋体" panose="02010600030101010101" pitchFamily="2" charset="-122"/>
        </a:defRPr>
      </a:lvl5pPr>
      <a:lvl6pPr marL="457200" algn="ctr" rtl="0" eaLnBrk="1" fontAlgn="base" hangingPunct="1">
        <a:spcBef>
          <a:spcPct val="0"/>
        </a:spcBef>
        <a:spcAft>
          <a:spcPct val="0"/>
        </a:spcAft>
        <a:defRPr sz="3200" b="1">
          <a:solidFill>
            <a:srgbClr val="3366CC"/>
          </a:solidFill>
          <a:effectLst>
            <a:outerShdw blurRad="38100" dist="38100" dir="2700000" algn="tl">
              <a:srgbClr val="C0C0C0"/>
            </a:outerShdw>
          </a:effectLst>
          <a:latin typeface="Arial" panose="020B0604020202020204" pitchFamily="34" charset="0"/>
          <a:ea typeface="宋体" panose="02010600030101010101" pitchFamily="2" charset="-122"/>
        </a:defRPr>
      </a:lvl6pPr>
      <a:lvl7pPr marL="914400" algn="ctr" rtl="0" eaLnBrk="1" fontAlgn="base" hangingPunct="1">
        <a:spcBef>
          <a:spcPct val="0"/>
        </a:spcBef>
        <a:spcAft>
          <a:spcPct val="0"/>
        </a:spcAft>
        <a:defRPr sz="3200" b="1">
          <a:solidFill>
            <a:srgbClr val="3366CC"/>
          </a:solidFill>
          <a:effectLst>
            <a:outerShdw blurRad="38100" dist="38100" dir="2700000" algn="tl">
              <a:srgbClr val="C0C0C0"/>
            </a:outerShdw>
          </a:effectLst>
          <a:latin typeface="Arial" panose="020B0604020202020204" pitchFamily="34" charset="0"/>
          <a:ea typeface="宋体" panose="02010600030101010101" pitchFamily="2" charset="-122"/>
        </a:defRPr>
      </a:lvl7pPr>
      <a:lvl8pPr marL="1371600" algn="ctr" rtl="0" eaLnBrk="1" fontAlgn="base" hangingPunct="1">
        <a:spcBef>
          <a:spcPct val="0"/>
        </a:spcBef>
        <a:spcAft>
          <a:spcPct val="0"/>
        </a:spcAft>
        <a:defRPr sz="3200" b="1">
          <a:solidFill>
            <a:srgbClr val="3366CC"/>
          </a:solidFill>
          <a:effectLst>
            <a:outerShdw blurRad="38100" dist="38100" dir="2700000" algn="tl">
              <a:srgbClr val="C0C0C0"/>
            </a:outerShdw>
          </a:effectLst>
          <a:latin typeface="Arial" panose="020B0604020202020204" pitchFamily="34" charset="0"/>
          <a:ea typeface="宋体" panose="02010600030101010101" pitchFamily="2" charset="-122"/>
        </a:defRPr>
      </a:lvl8pPr>
      <a:lvl9pPr marL="1828800" algn="ctr" rtl="0" eaLnBrk="1" fontAlgn="base" hangingPunct="1">
        <a:spcBef>
          <a:spcPct val="0"/>
        </a:spcBef>
        <a:spcAft>
          <a:spcPct val="0"/>
        </a:spcAft>
        <a:defRPr sz="3200" b="1">
          <a:solidFill>
            <a:srgbClr val="3366CC"/>
          </a:solidFill>
          <a:effectLst>
            <a:outerShdw blurRad="38100" dist="38100" dir="2700000" algn="tl">
              <a:srgbClr val="C0C0C0"/>
            </a:outerShdw>
          </a:effectLst>
          <a:latin typeface="Arial" panose="020B0604020202020204" pitchFamily="34" charset="0"/>
          <a:ea typeface="宋体" panose="02010600030101010101" pitchFamily="2" charset="-122"/>
        </a:defRPr>
      </a:lvl9pPr>
    </p:titleStyle>
    <p:bodyStyle>
      <a:lvl1pPr marL="268605" indent="-268605" algn="l" rtl="0" eaLnBrk="0" fontAlgn="base" hangingPunct="0">
        <a:spcBef>
          <a:spcPct val="20000"/>
        </a:spcBef>
        <a:spcAft>
          <a:spcPct val="0"/>
        </a:spcAft>
        <a:buChar char="•"/>
        <a:defRPr sz="3200">
          <a:solidFill>
            <a:schemeClr val="tx1"/>
          </a:solidFill>
          <a:latin typeface="+mn-lt"/>
          <a:ea typeface="+mn-ea"/>
          <a:cs typeface="+mn-cs"/>
        </a:defRPr>
      </a:lvl1pPr>
      <a:lvl2pPr marL="822325" indent="-285750" algn="l" rtl="0" eaLnBrk="0" fontAlgn="base" hangingPunct="0">
        <a:spcBef>
          <a:spcPct val="20000"/>
        </a:spcBef>
        <a:spcAft>
          <a:spcPct val="0"/>
        </a:spcAft>
        <a:buChar char="–"/>
        <a:defRPr sz="2800">
          <a:solidFill>
            <a:schemeClr val="tx1"/>
          </a:solidFill>
          <a:latin typeface="+mn-lt"/>
          <a:ea typeface="+mn-ea"/>
        </a:defRPr>
      </a:lvl2pPr>
      <a:lvl3pPr marL="1230630" indent="-228600" algn="l" rtl="0" eaLnBrk="0" fontAlgn="base" hangingPunct="0">
        <a:spcBef>
          <a:spcPct val="20000"/>
        </a:spcBef>
        <a:spcAft>
          <a:spcPct val="0"/>
        </a:spcAft>
        <a:buChar char="•"/>
        <a:defRPr sz="2400">
          <a:solidFill>
            <a:schemeClr val="tx1"/>
          </a:solidFill>
          <a:latin typeface="+mn-lt"/>
          <a:ea typeface="+mn-ea"/>
        </a:defRPr>
      </a:lvl3pPr>
      <a:lvl4pPr marL="16383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5.xml"/></Relationships>
</file>

<file path=ppt/slides/_rels/slide10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10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5.xml"/></Relationships>
</file>

<file path=ppt/slides/_rels/slide10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5.xml"/></Relationships>
</file>

<file path=ppt/slides/_rels/slide108.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5.xml"/></Relationships>
</file>

<file path=ppt/slides/_rels/slide109.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5.xml"/></Relationships>
</file>

<file path=ppt/slides/_rels/slide11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5.xml"/><Relationship Id="rId4" Type="http://schemas.openxmlformats.org/officeDocument/2006/relationships/image" Target="../media/image56.jpeg"/></Relationships>
</file>

<file path=ppt/slides/_rels/slide11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5.xml"/></Relationships>
</file>

<file path=ppt/slides/_rels/slide11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5.xml"/></Relationships>
</file>

<file path=ppt/slides/_rels/slide116.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5.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2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5.xml"/></Relationships>
</file>

<file path=ppt/slides/_rels/slide121.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5.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4.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5.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5.xml"/></Relationships>
</file>

<file path=ppt/slides/_rels/slide13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jpeg"/><Relationship Id="rId1" Type="http://schemas.openxmlformats.org/officeDocument/2006/relationships/slideLayout" Target="../slideLayouts/slideLayout5.xml"/></Relationships>
</file>

<file path=ppt/slides/_rels/slide132.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5.xml"/></Relationships>
</file>

<file path=ppt/slides/_rels/slide133.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5.xml"/></Relationships>
</file>

<file path=ppt/slides/_rels/slide134.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Layout" Target="../slideLayouts/slideLayout5.xml"/></Relationships>
</file>

<file path=ppt/slides/_rels/slide135.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5.xml"/></Relationships>
</file>

<file path=ppt/slides/_rels/slide13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5.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9.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5.xml"/></Relationships>
</file>

<file path=ppt/slides/_rels/slide151.xml.rels><?xml version="1.0" encoding="UTF-8" standalone="yes"?>
<Relationships xmlns="http://schemas.openxmlformats.org/package/2006/relationships"><Relationship Id="rId3" Type="http://schemas.openxmlformats.org/officeDocument/2006/relationships/image" Target="../media/image82.jpeg"/><Relationship Id="rId7" Type="http://schemas.openxmlformats.org/officeDocument/2006/relationships/image" Target="../media/image86.jpeg"/><Relationship Id="rId2" Type="http://schemas.openxmlformats.org/officeDocument/2006/relationships/image" Target="../media/image81.jpeg"/><Relationship Id="rId1" Type="http://schemas.openxmlformats.org/officeDocument/2006/relationships/slideLayout" Target="../slideLayouts/slideLayout5.xml"/><Relationship Id="rId6" Type="http://schemas.openxmlformats.org/officeDocument/2006/relationships/image" Target="../media/image85.jpeg"/><Relationship Id="rId5" Type="http://schemas.openxmlformats.org/officeDocument/2006/relationships/image" Target="../media/image84.jpeg"/><Relationship Id="rId4" Type="http://schemas.openxmlformats.org/officeDocument/2006/relationships/image" Target="../media/image83.jpeg"/></Relationships>
</file>

<file path=ppt/slides/_rels/slide152.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5.xml"/></Relationships>
</file>

<file path=ppt/slides/_rels/slide153.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5.xml"/></Relationships>
</file>

<file path=ppt/slides/_rels/slide154.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5.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0.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5.xml"/></Relationships>
</file>

<file path=ppt/slides/_rels/slide16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5.xml"/></Relationships>
</file>

<file path=ppt/slides/_rels/slide162.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5.xml"/></Relationships>
</file>

<file path=ppt/slides/_rels/slide163.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5.xml"/></Relationships>
</file>

<file path=ppt/slides/_rels/slide164.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95.jpeg"/><Relationship Id="rId1" Type="http://schemas.openxmlformats.org/officeDocument/2006/relationships/slideLayout" Target="../slideLayouts/slideLayout5.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7.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5.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8.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jpeg"/><Relationship Id="rId1" Type="http://schemas.openxmlformats.org/officeDocument/2006/relationships/slideLayout" Target="../slideLayouts/slideLayout2.xml"/></Relationships>
</file>

<file path=ppt/slides/_rels/slide319.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0.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jpeg"/><Relationship Id="rId1" Type="http://schemas.openxmlformats.org/officeDocument/2006/relationships/slideLayout" Target="../slideLayouts/slideLayout2.xml"/></Relationships>
</file>

<file path=ppt/slides/_rels/slide321.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jpeg"/><Relationship Id="rId1" Type="http://schemas.openxmlformats.org/officeDocument/2006/relationships/slideLayout" Target="../slideLayouts/slideLayout2.xml"/></Relationships>
</file>

<file path=ppt/slides/_rels/slide322.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2.xml"/></Relationships>
</file>

<file path=ppt/slides/_rels/slide3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4.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2.xml"/></Relationships>
</file>

<file path=ppt/slides/_rels/slide325.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2.xml"/></Relationships>
</file>

<file path=ppt/slides/_rels/slide326.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2.xml"/></Relationships>
</file>

<file path=ppt/slides/_rels/slide327.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2.xml"/></Relationships>
</file>

<file path=ppt/slides/_rels/slide328.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2.xml"/></Relationships>
</file>

<file path=ppt/slides/_rels/slide329.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0.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2.xml"/></Relationships>
</file>

<file path=ppt/slides/_rels/slide331.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2.xml"/></Relationships>
</file>

<file path=ppt/slides/_rels/slide332.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2.xml"/></Relationships>
</file>

<file path=ppt/slides/_rels/slide3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5.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346.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image" Target="../media/image116.jpeg"/><Relationship Id="rId1" Type="http://schemas.openxmlformats.org/officeDocument/2006/relationships/slideLayout" Target="../slideLayouts/slideLayout2.xml"/></Relationships>
</file>

<file path=ppt/slides/_rels/slide347.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2.xml"/></Relationships>
</file>

<file path=ppt/slides/_rels/slide3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0.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hyperlink" Target="http://news.qq.com/a/20070814/000109_1.htm" TargetMode="External"/><Relationship Id="rId1" Type="http://schemas.openxmlformats.org/officeDocument/2006/relationships/slideLayout" Target="../slideLayouts/slideLayout2.xml"/><Relationship Id="rId4" Type="http://schemas.openxmlformats.org/officeDocument/2006/relationships/image" Target="../media/image120.jpeg"/></Relationships>
</file>

<file path=ppt/slides/_rels/slide351.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image" Target="../media/image121.jpeg"/><Relationship Id="rId1" Type="http://schemas.openxmlformats.org/officeDocument/2006/relationships/slideLayout" Target="../slideLayouts/slideLayout2.xml"/></Relationships>
</file>

<file path=ppt/slides/_rels/slide352.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2.xml"/></Relationships>
</file>

<file path=ppt/slides/_rels/slide353.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image" Target="../media/image124.jpeg"/><Relationship Id="rId1" Type="http://schemas.openxmlformats.org/officeDocument/2006/relationships/slideLayout" Target="../slideLayouts/slideLayout2.xml"/></Relationships>
</file>

<file path=ppt/slides/_rels/slide354.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2.xml"/></Relationships>
</file>

<file path=ppt/slides/_rels/slide355.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2.xml"/></Relationships>
</file>

<file path=ppt/slides/_rels/slide356.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image" Target="../media/image128.jpeg"/><Relationship Id="rId1" Type="http://schemas.openxmlformats.org/officeDocument/2006/relationships/slideLayout" Target="../slideLayouts/slideLayout2.xml"/><Relationship Id="rId4" Type="http://schemas.openxmlformats.org/officeDocument/2006/relationships/image" Target="../media/image130.jpeg"/></Relationships>
</file>

<file path=ppt/slides/_rels/slide357.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58.xml.rels><?xml version="1.0" encoding="UTF-8" standalone="yes"?>
<Relationships xmlns="http://schemas.openxmlformats.org/package/2006/relationships"><Relationship Id="rId2" Type="http://schemas.openxmlformats.org/officeDocument/2006/relationships/image" Target="../media/image132.jpeg"/><Relationship Id="rId1" Type="http://schemas.openxmlformats.org/officeDocument/2006/relationships/slideLayout" Target="../slideLayouts/slideLayout2.xml"/></Relationships>
</file>

<file path=ppt/slides/_rels/slide359.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0.xml.rels><?xml version="1.0" encoding="UTF-8" standalone="yes"?>
<Relationships xmlns="http://schemas.openxmlformats.org/package/2006/relationships"><Relationship Id="rId2" Type="http://schemas.openxmlformats.org/officeDocument/2006/relationships/image" Target="../media/image134.jpeg"/><Relationship Id="rId1" Type="http://schemas.openxmlformats.org/officeDocument/2006/relationships/slideLayout" Target="../slideLayouts/slideLayout2.xml"/></Relationships>
</file>

<file path=ppt/slides/_rels/slide361.xml.rels><?xml version="1.0" encoding="UTF-8" standalone="yes"?>
<Relationships xmlns="http://schemas.openxmlformats.org/package/2006/relationships"><Relationship Id="rId2" Type="http://schemas.openxmlformats.org/officeDocument/2006/relationships/image" Target="../media/image135.jpeg"/><Relationship Id="rId1" Type="http://schemas.openxmlformats.org/officeDocument/2006/relationships/slideLayout" Target="../slideLayouts/slideLayout2.xml"/></Relationships>
</file>

<file path=ppt/slides/_rels/slide362.xml.rels><?xml version="1.0" encoding="UTF-8" standalone="yes"?>
<Relationships xmlns="http://schemas.openxmlformats.org/package/2006/relationships"><Relationship Id="rId2" Type="http://schemas.openxmlformats.org/officeDocument/2006/relationships/image" Target="../media/image13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hyperlink" Target="../../users/moc/Documents/Tencent%20Files/1410240838/FileRecv/&#38468;&#20214;.doc"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file:///M:\&#28201;&#23725;&#65306;&#24037;&#22320;&#39640;&#31354;&#22368;&#19979;&#38050;&#31649;.mp4" TargetMode="External"/><Relationship Id="rId2" Type="http://schemas.openxmlformats.org/officeDocument/2006/relationships/hyperlink" Target="file:///M:\&#28165;&#21326;&#38468;&#20013;&#22349;&#22604;&#20107;&#25925;&#19968;&#23457;&#23459;&#21028;&#65306;15&#20154;&#33719;&#21009;%20&#26368;&#38271;6&#24180;-&#22269;&#35821;&#27969;&#30021;.qsv" TargetMode="External"/><Relationship Id="rId1" Type="http://schemas.openxmlformats.org/officeDocument/2006/relationships/slideLayout" Target="../slideLayouts/slideLayout1.xml"/><Relationship Id="rId6" Type="http://schemas.openxmlformats.org/officeDocument/2006/relationships/hyperlink" Target="http://weibo.com/tv/v/F5cZg3szc?fid=1034:d22ae9e3a61ad53ea7b64ab30b84a500" TargetMode="External"/><Relationship Id="rId5" Type="http://schemas.openxmlformats.org/officeDocument/2006/relationships/hyperlink" Target="https://www.vzan.com/t/d-19507316" TargetMode="External"/><Relationship Id="rId4" Type="http://schemas.openxmlformats.org/officeDocument/2006/relationships/hyperlink" Target="file:///M:\&#28165;&#21326;&#38468;&#20013;&#22349;&#22604;&#20107;&#25925;&#19968;&#23457;&#23459;&#21028;&#65306;15&#20154;&#33719;&#21009;%20&#26368;&#38271;6&#24180;.qsv" TargetMode="External"/></Relationships>
</file>

<file path=ppt/slides/_rels/slide7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5.xml"/></Relationships>
</file>

<file path=ppt/slides/_rels/slide9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5.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ctrTitle"/>
          </p:nvPr>
        </p:nvSpPr>
        <p:spPr>
          <a:xfrm>
            <a:off x="687126" y="2133808"/>
            <a:ext cx="7772400" cy="1905000"/>
          </a:xfrm>
        </p:spPr>
        <p:txBody>
          <a:bodyPr/>
          <a:lstStyle/>
          <a:p>
            <a:pPr eaLnBrk="1" hangingPunct="1">
              <a:lnSpc>
                <a:spcPct val="120000"/>
              </a:lnSpc>
              <a:defRPr/>
            </a:pPr>
            <a:r>
              <a:rPr lang="zh-CN" altLang="en-US" sz="4800" dirty="0">
                <a:solidFill>
                  <a:schemeClr val="tx1"/>
                </a:solidFill>
                <a:effectLst/>
                <a:latin typeface="华文楷体" panose="02010600040101010101" pitchFamily="2" charset="-122"/>
                <a:ea typeface="华文楷体" panose="02010600040101010101" pitchFamily="2" charset="-122"/>
              </a:rPr>
              <a:t>公路</a:t>
            </a:r>
            <a:r>
              <a:rPr lang="zh-CN" altLang="zh-CN" sz="4800" dirty="0">
                <a:solidFill>
                  <a:schemeClr val="tx1"/>
                </a:solidFill>
                <a:effectLst/>
                <a:latin typeface="华文楷体" panose="02010600040101010101" pitchFamily="2" charset="-122"/>
                <a:ea typeface="华文楷体" panose="02010600040101010101" pitchFamily="2" charset="-122"/>
              </a:rPr>
              <a:t>工程</a:t>
            </a:r>
            <a:r>
              <a:rPr lang="zh-CN" altLang="en-US" sz="4800" dirty="0">
                <a:solidFill>
                  <a:schemeClr val="tx1"/>
                </a:solidFill>
                <a:effectLst/>
                <a:latin typeface="华文楷体" panose="02010600040101010101" pitchFamily="2" charset="-122"/>
                <a:ea typeface="华文楷体" panose="02010600040101010101" pitchFamily="2" charset="-122"/>
              </a:rPr>
              <a:t>施工</a:t>
            </a:r>
            <a:br>
              <a:rPr lang="en-US" altLang="zh-CN" sz="4800" dirty="0">
                <a:solidFill>
                  <a:schemeClr val="tx1"/>
                </a:solidFill>
                <a:effectLst/>
                <a:latin typeface="华文楷体" panose="02010600040101010101" pitchFamily="2" charset="-122"/>
                <a:ea typeface="华文楷体" panose="02010600040101010101" pitchFamily="2" charset="-122"/>
              </a:rPr>
            </a:br>
            <a:r>
              <a:rPr lang="zh-CN" altLang="en-US" sz="4800" dirty="0">
                <a:solidFill>
                  <a:schemeClr val="tx1"/>
                </a:solidFill>
                <a:effectLst/>
                <a:latin typeface="华文楷体" panose="02010600040101010101" pitchFamily="2" charset="-122"/>
                <a:ea typeface="华文楷体" panose="02010600040101010101" pitchFamily="2" charset="-122"/>
              </a:rPr>
              <a:t>安全管理培训材料</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2"/>
          <p:cNvSpPr>
            <a:spLocks noChangeArrowheads="1"/>
          </p:cNvSpPr>
          <p:nvPr/>
        </p:nvSpPr>
        <p:spPr bwMode="auto">
          <a:xfrm>
            <a:off x="642938" y="2028825"/>
            <a:ext cx="8001000" cy="3000375"/>
          </a:xfrm>
          <a:prstGeom prst="rect">
            <a:avLst/>
          </a:prstGeom>
          <a:noFill/>
          <a:ln w="9525">
            <a:noFill/>
            <a:miter lim="800000"/>
          </a:ln>
        </p:spPr>
        <p:txBody>
          <a:bodyPr anchor="ctr"/>
          <a:lstStyle/>
          <a:p>
            <a:pPr eaLnBrk="0" hangingPunct="0">
              <a:lnSpc>
                <a:spcPct val="150000"/>
              </a:lnSpc>
            </a:pPr>
            <a:r>
              <a:rPr lang="en-US" altLang="zh-CN" sz="2400" b="1" dirty="0">
                <a:solidFill>
                  <a:srgbClr val="FF0000"/>
                </a:solidFill>
                <a:latin typeface="宋体" panose="02010600030101010101" pitchFamily="2" charset="-122"/>
                <a:sym typeface="HY헤드라인M"/>
              </a:rPr>
              <a:t>4</a:t>
            </a:r>
            <a:r>
              <a:rPr lang="zh-CN" altLang="en-US" sz="2400" b="1" dirty="0">
                <a:solidFill>
                  <a:srgbClr val="FF0000"/>
                </a:solidFill>
                <a:latin typeface="宋体" panose="02010600030101010101" pitchFamily="2" charset="-122"/>
                <a:sym typeface="HY헤드라인M"/>
              </a:rPr>
              <a:t>、施工现场管理缺失。</a:t>
            </a:r>
            <a:endParaRPr lang="en-US" sz="2400" b="1" dirty="0">
              <a:solidFill>
                <a:srgbClr val="FF0000"/>
              </a:solidFill>
              <a:latin typeface="宋体" panose="02010600030101010101" pitchFamily="2" charset="-122"/>
              <a:sym typeface="HY헤드라인M"/>
            </a:endParaRPr>
          </a:p>
          <a:p>
            <a:pPr eaLnBrk="0" hangingPunct="0">
              <a:lnSpc>
                <a:spcPct val="150000"/>
              </a:lnSpc>
            </a:pPr>
            <a:r>
              <a:rPr lang="zh-CN" altLang="en-US" sz="2400" b="1" dirty="0">
                <a:solidFill>
                  <a:srgbClr val="FF0000"/>
                </a:solidFill>
                <a:latin typeface="宋体" panose="02010600030101010101" pitchFamily="2" charset="-122"/>
                <a:sym typeface="HY헤드라인M"/>
              </a:rPr>
              <a:t>一是技术交底缺失，</a:t>
            </a:r>
            <a:r>
              <a:rPr lang="zh-CN" altLang="en-US" sz="2400" b="1" dirty="0">
                <a:latin typeface="宋体" panose="02010600030101010101" pitchFamily="2" charset="-122"/>
                <a:sym typeface="HY헤드라인M"/>
              </a:rPr>
              <a:t>未按照要求对作业人员实施钢筋作业的技术交底工作，擅自减小马凳钢筋直径、随意增大马凳间距，降低了马凳的承载能力。</a:t>
            </a:r>
            <a:endParaRPr lang="en-US" altLang="zh-CN" sz="2400" b="1" dirty="0">
              <a:latin typeface="宋体" panose="02010600030101010101" pitchFamily="2" charset="-122"/>
              <a:sym typeface="HY헤드라인M"/>
            </a:endParaRPr>
          </a:p>
          <a:p>
            <a:pPr eaLnBrk="0" hangingPunct="0">
              <a:lnSpc>
                <a:spcPct val="150000"/>
              </a:lnSpc>
            </a:pPr>
            <a:r>
              <a:rPr lang="zh-CN" altLang="en-US" sz="2400" b="1" dirty="0">
                <a:solidFill>
                  <a:srgbClr val="FF0000"/>
                </a:solidFill>
                <a:latin typeface="宋体" panose="02010600030101010101" pitchFamily="2" charset="-122"/>
                <a:sym typeface="HY헤드라인M"/>
              </a:rPr>
              <a:t>二是安全培训教育不到位，</a:t>
            </a:r>
            <a:r>
              <a:rPr lang="zh-CN" altLang="en-US" sz="2400" b="1" dirty="0">
                <a:latin typeface="宋体" panose="02010600030101010101" pitchFamily="2" charset="-122"/>
                <a:sym typeface="HY헤드라인M"/>
              </a:rPr>
              <a:t>施工现场钢筋作业人员存在未经培训上岗作业的现象。</a:t>
            </a:r>
            <a:endParaRPr lang="en-US" altLang="zh-CN" sz="2400" b="1" dirty="0">
              <a:latin typeface="宋体" panose="02010600030101010101" pitchFamily="2" charset="-122"/>
              <a:sym typeface="HY헤드라인M"/>
            </a:endParaRPr>
          </a:p>
          <a:p>
            <a:pPr eaLnBrk="0" hangingPunct="0">
              <a:lnSpc>
                <a:spcPct val="150000"/>
              </a:lnSpc>
            </a:pPr>
            <a:r>
              <a:rPr lang="zh-CN" altLang="en-US" sz="2400" b="1" dirty="0">
                <a:solidFill>
                  <a:srgbClr val="FF0000"/>
                </a:solidFill>
                <a:latin typeface="宋体" panose="02010600030101010101" pitchFamily="2" charset="-122"/>
                <a:sym typeface="HY헤드라인M"/>
              </a:rPr>
              <a:t>三是对劳务分包单位管理不到位，</a:t>
            </a:r>
            <a:r>
              <a:rPr lang="zh-CN" altLang="en-US" sz="2400" b="1" dirty="0">
                <a:latin typeface="宋体" panose="02010600030101010101" pitchFamily="2" charset="-122"/>
                <a:sym typeface="HY헤드라인M"/>
              </a:rPr>
              <a:t>未及时发现其为抢赶工期、盲目吊运钢筋材料集中码放在上层钢筋网上的隐患，导致载荷集中。</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Box 1"/>
          <p:cNvSpPr txBox="1">
            <a:spLocks noChangeArrowheads="1"/>
          </p:cNvSpPr>
          <p:nvPr/>
        </p:nvSpPr>
        <p:spPr bwMode="auto">
          <a:xfrm>
            <a:off x="0" y="1311920"/>
            <a:ext cx="9144000" cy="4175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9705"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ct val="0"/>
              </a:spcBef>
              <a:buFontTx/>
              <a:buNone/>
              <a:defRPr/>
            </a:pPr>
            <a:r>
              <a:rPr lang="en-US" altLang="zh-CN" sz="2000" b="1" dirty="0">
                <a:latin typeface="+mn-ea"/>
                <a:ea typeface="+mn-ea"/>
              </a:rPr>
              <a:t>6</a:t>
            </a:r>
            <a:r>
              <a:rPr lang="zh-CN" altLang="en-US" sz="2000" b="1" dirty="0">
                <a:latin typeface="+mn-ea"/>
                <a:ea typeface="+mn-ea"/>
              </a:rPr>
              <a:t>、</a:t>
            </a:r>
            <a:r>
              <a:rPr lang="zh-CN" altLang="zh-CN" sz="2000" b="1" dirty="0">
                <a:latin typeface="+mn-ea"/>
                <a:ea typeface="+mn-ea"/>
              </a:rPr>
              <a:t>围堰的安全围护</a:t>
            </a:r>
          </a:p>
          <a:p>
            <a:pPr eaLnBrk="1" hangingPunct="1">
              <a:lnSpc>
                <a:spcPct val="150000"/>
              </a:lnSpc>
              <a:spcBef>
                <a:spcPct val="0"/>
              </a:spcBef>
              <a:buFontTx/>
              <a:buNone/>
              <a:defRPr/>
            </a:pPr>
            <a:r>
              <a:rPr lang="en-US" altLang="zh-CN" sz="2000" b="1" dirty="0">
                <a:latin typeface="+mn-ea"/>
                <a:ea typeface="+mn-ea"/>
              </a:rPr>
              <a:t>6.1</a:t>
            </a:r>
            <a:r>
              <a:rPr lang="zh-CN" altLang="en-US" sz="2000" b="1" dirty="0">
                <a:latin typeface="+mn-ea"/>
                <a:ea typeface="+mn-ea"/>
              </a:rPr>
              <a:t>、</a:t>
            </a:r>
            <a:r>
              <a:rPr lang="zh-CN" altLang="zh-CN" sz="2000" b="1" dirty="0">
                <a:latin typeface="+mn-ea"/>
                <a:ea typeface="+mn-ea"/>
              </a:rPr>
              <a:t>围堰的安全围护主要目的在于杜绝作业人员不慎坠落一致安全事故的发生。</a:t>
            </a:r>
          </a:p>
          <a:p>
            <a:pPr eaLnBrk="1" hangingPunct="1">
              <a:lnSpc>
                <a:spcPct val="150000"/>
              </a:lnSpc>
              <a:spcBef>
                <a:spcPct val="0"/>
              </a:spcBef>
              <a:buFontTx/>
              <a:buNone/>
              <a:defRPr/>
            </a:pPr>
            <a:r>
              <a:rPr lang="en-US" altLang="zh-CN" sz="2000" b="1" dirty="0">
                <a:latin typeface="+mn-ea"/>
                <a:ea typeface="+mn-ea"/>
              </a:rPr>
              <a:t>6.2</a:t>
            </a:r>
            <a:r>
              <a:rPr lang="zh-CN" altLang="en-US" sz="2000" b="1" dirty="0">
                <a:latin typeface="+mn-ea"/>
                <a:ea typeface="+mn-ea"/>
              </a:rPr>
              <a:t>、</a:t>
            </a:r>
            <a:r>
              <a:rPr lang="zh-CN" altLang="zh-CN" sz="2000" b="1" dirty="0">
                <a:latin typeface="+mn-ea"/>
                <a:ea typeface="+mn-ea"/>
              </a:rPr>
              <a:t>围堰的围护目前大多数施工现场采用：钢管、防护网以及挂贴警示标识的方式。具有要求如下：</a:t>
            </a:r>
          </a:p>
          <a:p>
            <a:pPr eaLnBrk="1" hangingPunct="1">
              <a:lnSpc>
                <a:spcPct val="150000"/>
              </a:lnSpc>
              <a:spcBef>
                <a:spcPct val="0"/>
              </a:spcBef>
              <a:buFontTx/>
              <a:buNone/>
              <a:defRPr/>
            </a:pPr>
            <a:r>
              <a:rPr lang="zh-CN" altLang="zh-CN" sz="2000" b="1" dirty="0">
                <a:latin typeface="+mn-ea"/>
                <a:ea typeface="+mn-ea"/>
              </a:rPr>
              <a:t>（</a:t>
            </a:r>
            <a:r>
              <a:rPr lang="en-US" altLang="zh-CN" sz="2000" b="1" dirty="0">
                <a:latin typeface="+mn-ea"/>
                <a:ea typeface="+mn-ea"/>
              </a:rPr>
              <a:t>1</a:t>
            </a:r>
            <a:r>
              <a:rPr lang="zh-CN" altLang="zh-CN" sz="2000" b="1" dirty="0">
                <a:latin typeface="+mn-ea"/>
                <a:ea typeface="+mn-ea"/>
              </a:rPr>
              <a:t>）采用</a:t>
            </a:r>
            <a:r>
              <a:rPr lang="en-US" altLang="zh-CN" sz="2000" b="1" dirty="0">
                <a:latin typeface="+mn-ea"/>
                <a:ea typeface="+mn-ea"/>
              </a:rPr>
              <a:t>48</a:t>
            </a:r>
            <a:r>
              <a:rPr lang="zh-CN" altLang="zh-CN" sz="2000" b="1" dirty="0">
                <a:latin typeface="+mn-ea"/>
                <a:ea typeface="+mn-ea"/>
              </a:rPr>
              <a:t>钢管连接做护栏，立杆打入土层中深</a:t>
            </a:r>
            <a:r>
              <a:rPr lang="en-US" altLang="zh-CN" sz="2000" b="1" dirty="0">
                <a:latin typeface="+mn-ea"/>
                <a:ea typeface="+mn-ea"/>
              </a:rPr>
              <a:t>500</a:t>
            </a:r>
            <a:r>
              <a:rPr lang="zh-CN" altLang="zh-CN" sz="2000" b="1" dirty="0">
                <a:latin typeface="+mn-ea"/>
                <a:ea typeface="+mn-ea"/>
              </a:rPr>
              <a:t>以上，基脚用素砼浇实，间距</a:t>
            </a:r>
            <a:r>
              <a:rPr lang="en-US" altLang="zh-CN" sz="2000" b="1" dirty="0">
                <a:latin typeface="+mn-ea"/>
                <a:ea typeface="+mn-ea"/>
              </a:rPr>
              <a:t>1800</a:t>
            </a:r>
            <a:r>
              <a:rPr lang="zh-CN" altLang="zh-CN" sz="2000" b="1" dirty="0">
                <a:latin typeface="+mn-ea"/>
                <a:ea typeface="+mn-ea"/>
              </a:rPr>
              <a:t>，高</a:t>
            </a:r>
            <a:r>
              <a:rPr lang="en-US" altLang="zh-CN" sz="2000" b="1" dirty="0">
                <a:latin typeface="+mn-ea"/>
                <a:ea typeface="+mn-ea"/>
              </a:rPr>
              <a:t>1200</a:t>
            </a:r>
            <a:r>
              <a:rPr lang="zh-CN" altLang="zh-CN" sz="2000" b="1" dirty="0">
                <a:latin typeface="+mn-ea"/>
                <a:ea typeface="+mn-ea"/>
              </a:rPr>
              <a:t>，上下用涂有黄黑色漆的钢管连接，并用密目网封闭。</a:t>
            </a:r>
            <a:r>
              <a:rPr lang="en-US" altLang="zh-CN" sz="2000" b="1" dirty="0">
                <a:latin typeface="+mn-ea"/>
                <a:ea typeface="+mn-ea"/>
              </a:rPr>
              <a:t>  </a:t>
            </a:r>
            <a:endParaRPr lang="zh-CN" altLang="zh-CN" sz="2000" b="1" dirty="0">
              <a:latin typeface="+mn-ea"/>
              <a:ea typeface="+mn-ea"/>
            </a:endParaRPr>
          </a:p>
          <a:p>
            <a:pPr eaLnBrk="1" hangingPunct="1">
              <a:lnSpc>
                <a:spcPct val="150000"/>
              </a:lnSpc>
              <a:spcBef>
                <a:spcPct val="0"/>
              </a:spcBef>
              <a:buFontTx/>
              <a:buNone/>
              <a:defRPr/>
            </a:pPr>
            <a:r>
              <a:rPr lang="zh-CN" altLang="zh-CN" sz="2000" b="1" dirty="0">
                <a:latin typeface="+mn-ea"/>
                <a:ea typeface="+mn-ea"/>
              </a:rPr>
              <a:t>（</a:t>
            </a:r>
            <a:r>
              <a:rPr lang="en-US" altLang="zh-CN" sz="2000" b="1" dirty="0">
                <a:latin typeface="+mn-ea"/>
                <a:ea typeface="+mn-ea"/>
              </a:rPr>
              <a:t>2</a:t>
            </a:r>
            <a:r>
              <a:rPr lang="zh-CN" altLang="zh-CN" sz="2000" b="1" dirty="0">
                <a:latin typeface="+mn-ea"/>
                <a:ea typeface="+mn-ea"/>
              </a:rPr>
              <a:t>）围堰边不准堆积弃土，不准堆放建筑材料、存放机械、水泥罐及行车。围堰边外部荷载不得大于</a:t>
            </a:r>
            <a:r>
              <a:rPr lang="en-US" altLang="zh-CN" sz="2000" b="1" dirty="0">
                <a:latin typeface="+mn-ea"/>
                <a:ea typeface="+mn-ea"/>
              </a:rPr>
              <a:t>15kpa</a:t>
            </a:r>
            <a:r>
              <a:rPr lang="zh-CN" altLang="zh-CN" sz="2000" b="1" dirty="0">
                <a:latin typeface="+mn-ea"/>
                <a:ea typeface="+mn-ea"/>
              </a:rPr>
              <a:t>。</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1" descr="C:\Users\lenovo\AppData\Roaming\Tencent\Users\383774576\QQ\WinTemp\RichOle\MN443BM8KOX_~IIWADFHKO3.png"/>
          <p:cNvPicPr>
            <a:picLocks noChangeAspect="1" noChangeArrowheads="1"/>
          </p:cNvPicPr>
          <p:nvPr/>
        </p:nvPicPr>
        <p:blipFill>
          <a:blip r:embed="rId2" cstate="print"/>
          <a:srcRect/>
          <a:stretch>
            <a:fillRect/>
          </a:stretch>
        </p:blipFill>
        <p:spPr bwMode="auto">
          <a:xfrm>
            <a:off x="2641600" y="2106039"/>
            <a:ext cx="6265863" cy="4295775"/>
          </a:xfrm>
          <a:prstGeom prst="rect">
            <a:avLst/>
          </a:prstGeom>
          <a:noFill/>
          <a:ln w="9525">
            <a:noFill/>
            <a:miter lim="800000"/>
            <a:headEnd/>
            <a:tailEnd/>
          </a:ln>
        </p:spPr>
      </p:pic>
      <p:pic>
        <p:nvPicPr>
          <p:cNvPr id="36867" name="Picture 2"/>
          <p:cNvPicPr>
            <a:picLocks noChangeAspect="1" noChangeArrowheads="1"/>
          </p:cNvPicPr>
          <p:nvPr/>
        </p:nvPicPr>
        <p:blipFill>
          <a:blip r:embed="rId3" cstate="print"/>
          <a:srcRect/>
          <a:stretch>
            <a:fillRect/>
          </a:stretch>
        </p:blipFill>
        <p:spPr bwMode="auto">
          <a:xfrm>
            <a:off x="120650" y="906332"/>
            <a:ext cx="4222750" cy="2141538"/>
          </a:xfrm>
          <a:prstGeom prst="rect">
            <a:avLst/>
          </a:prstGeom>
          <a:noFill/>
          <a:ln w="9525">
            <a:noFill/>
            <a:miter lim="800000"/>
            <a:headEnd/>
            <a:tailEnd/>
          </a:ln>
        </p:spPr>
      </p:pic>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Box 2"/>
          <p:cNvSpPr txBox="1">
            <a:spLocks noChangeArrowheads="1"/>
          </p:cNvSpPr>
          <p:nvPr/>
        </p:nvSpPr>
        <p:spPr bwMode="auto">
          <a:xfrm>
            <a:off x="0" y="0"/>
            <a:ext cx="91440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lnSpc>
                <a:spcPct val="150000"/>
              </a:lnSpc>
              <a:spcBef>
                <a:spcPct val="0"/>
              </a:spcBef>
              <a:buFontTx/>
              <a:buNone/>
              <a:defRPr/>
            </a:pPr>
            <a:r>
              <a:rPr lang="zh-CN" altLang="en-US" sz="2800" b="1" dirty="0">
                <a:solidFill>
                  <a:schemeClr val="bg1"/>
                </a:solidFill>
                <a:latin typeface="+mn-ea"/>
                <a:ea typeface="+mn-ea"/>
              </a:rPr>
              <a:t>第二节   明挖基础</a:t>
            </a:r>
          </a:p>
        </p:txBody>
      </p:sp>
      <p:sp>
        <p:nvSpPr>
          <p:cNvPr id="37891" name="矩形 3"/>
          <p:cNvSpPr>
            <a:spLocks noChangeArrowheads="1"/>
          </p:cNvSpPr>
          <p:nvPr/>
        </p:nvSpPr>
        <p:spPr bwMode="auto">
          <a:xfrm>
            <a:off x="0" y="998398"/>
            <a:ext cx="9144000" cy="50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9705"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ct val="0"/>
              </a:spcBef>
              <a:buFontTx/>
              <a:buNone/>
              <a:defRPr/>
            </a:pPr>
            <a:r>
              <a:rPr lang="en-US" altLang="zh-CN" sz="2000" b="1" dirty="0">
                <a:latin typeface="+mn-ea"/>
                <a:ea typeface="+mn-ea"/>
              </a:rPr>
              <a:t>1</a:t>
            </a:r>
            <a:r>
              <a:rPr lang="zh-CN" altLang="en-US" sz="2000" b="1" dirty="0">
                <a:latin typeface="+mn-ea"/>
                <a:ea typeface="+mn-ea"/>
              </a:rPr>
              <a:t>、主要危险源、危害因素</a:t>
            </a:r>
          </a:p>
          <a:p>
            <a:pPr eaLnBrk="1" hangingPunct="1">
              <a:lnSpc>
                <a:spcPct val="150000"/>
              </a:lnSpc>
              <a:spcBef>
                <a:spcPct val="0"/>
              </a:spcBef>
              <a:buFontTx/>
              <a:buNone/>
              <a:defRPr/>
            </a:pPr>
            <a:r>
              <a:rPr lang="zh-CN" altLang="en-US" sz="2000" b="1" dirty="0">
                <a:latin typeface="+mn-ea"/>
                <a:ea typeface="+mn-ea"/>
              </a:rPr>
              <a:t>基坑坍塌（失稳）、触电、高处坠落、物体打击、机械伤害、起重伤害、违章作业、管理缺失等。</a:t>
            </a:r>
            <a:endParaRPr lang="en-US" altLang="zh-CN" sz="2000" b="1" dirty="0">
              <a:latin typeface="+mn-ea"/>
              <a:ea typeface="+mn-ea"/>
            </a:endParaRPr>
          </a:p>
          <a:p>
            <a:pPr eaLnBrk="1" hangingPunct="1">
              <a:lnSpc>
                <a:spcPct val="150000"/>
              </a:lnSpc>
              <a:spcBef>
                <a:spcPct val="0"/>
              </a:spcBef>
              <a:buFontTx/>
              <a:buNone/>
              <a:defRPr/>
            </a:pPr>
            <a:r>
              <a:rPr lang="en-US" altLang="zh-CN" sz="2000" b="1" dirty="0">
                <a:latin typeface="+mn-ea"/>
                <a:ea typeface="+mn-ea"/>
              </a:rPr>
              <a:t>2</a:t>
            </a:r>
            <a:r>
              <a:rPr lang="zh-CN" altLang="en-US" sz="2000" b="1" dirty="0">
                <a:latin typeface="+mn-ea"/>
                <a:ea typeface="+mn-ea"/>
              </a:rPr>
              <a:t>、施工现场安全管理要求</a:t>
            </a:r>
            <a:endParaRPr lang="en-US" altLang="zh-CN" sz="2000" b="1" dirty="0">
              <a:latin typeface="+mn-ea"/>
              <a:ea typeface="+mn-ea"/>
            </a:endParaRPr>
          </a:p>
          <a:p>
            <a:pPr eaLnBrk="1" hangingPunct="1">
              <a:lnSpc>
                <a:spcPct val="150000"/>
              </a:lnSpc>
              <a:spcBef>
                <a:spcPct val="0"/>
              </a:spcBef>
              <a:buFontTx/>
              <a:buNone/>
              <a:defRPr/>
            </a:pPr>
            <a:r>
              <a:rPr lang="en-US" altLang="zh-CN" sz="2000" b="1" dirty="0">
                <a:latin typeface="+mn-ea"/>
                <a:ea typeface="+mn-ea"/>
              </a:rPr>
              <a:t>2.1</a:t>
            </a:r>
            <a:r>
              <a:rPr lang="zh-CN" altLang="en-US" sz="2000" b="1" dirty="0">
                <a:latin typeface="+mn-ea"/>
                <a:ea typeface="+mn-ea"/>
              </a:rPr>
              <a:t>、基坑开挖对邻近建（构）筑物或临时设施有影响时，应采取安全防护措施。</a:t>
            </a:r>
            <a:endParaRPr lang="en-US" altLang="zh-CN" sz="2000" b="1" dirty="0">
              <a:latin typeface="+mn-ea"/>
              <a:ea typeface="+mn-ea"/>
            </a:endParaRPr>
          </a:p>
          <a:p>
            <a:pPr eaLnBrk="1" hangingPunct="1">
              <a:lnSpc>
                <a:spcPct val="150000"/>
              </a:lnSpc>
              <a:spcBef>
                <a:spcPct val="0"/>
              </a:spcBef>
              <a:buFontTx/>
              <a:buNone/>
              <a:defRPr/>
            </a:pPr>
            <a:r>
              <a:rPr lang="en-US" altLang="zh-CN" sz="2000" b="1" dirty="0">
                <a:latin typeface="+mn-ea"/>
                <a:ea typeface="+mn-ea"/>
              </a:rPr>
              <a:t>2.2</a:t>
            </a:r>
            <a:r>
              <a:rPr lang="zh-CN" altLang="en-US" sz="2000" b="1" dirty="0">
                <a:latin typeface="+mn-ea"/>
                <a:ea typeface="+mn-ea"/>
              </a:rPr>
              <a:t>、应根据邻近建（构）筑物、地质、水文、基坑深度等情况，合理的选择放坡开挖或支护开挖的方法。</a:t>
            </a:r>
            <a:endParaRPr lang="en-US" altLang="zh-CN" sz="2000" b="1" dirty="0">
              <a:latin typeface="+mn-ea"/>
              <a:ea typeface="+mn-ea"/>
            </a:endParaRPr>
          </a:p>
          <a:p>
            <a:pPr eaLnBrk="1" hangingPunct="1">
              <a:lnSpc>
                <a:spcPct val="150000"/>
              </a:lnSpc>
              <a:spcBef>
                <a:spcPct val="0"/>
              </a:spcBef>
              <a:buFontTx/>
              <a:buNone/>
              <a:defRPr/>
            </a:pPr>
            <a:r>
              <a:rPr lang="en-US" altLang="zh-CN" sz="2000" b="1" dirty="0">
                <a:latin typeface="+mn-ea"/>
                <a:ea typeface="+mn-ea"/>
              </a:rPr>
              <a:t>2.3</a:t>
            </a:r>
            <a:r>
              <a:rPr lang="zh-CN" altLang="en-US" sz="2000" b="1" dirty="0">
                <a:latin typeface="+mn-ea"/>
                <a:ea typeface="+mn-ea"/>
              </a:rPr>
              <a:t>、基坑设置排水措施，基坑外四周设置排水沟。</a:t>
            </a:r>
            <a:endParaRPr lang="en-US" altLang="zh-CN" sz="2000" b="1" dirty="0">
              <a:latin typeface="+mn-ea"/>
              <a:ea typeface="+mn-ea"/>
            </a:endParaRPr>
          </a:p>
          <a:p>
            <a:pPr eaLnBrk="1" hangingPunct="1">
              <a:lnSpc>
                <a:spcPct val="150000"/>
              </a:lnSpc>
              <a:spcBef>
                <a:spcPct val="0"/>
              </a:spcBef>
              <a:buFontTx/>
              <a:buNone/>
              <a:defRPr/>
            </a:pPr>
            <a:r>
              <a:rPr lang="en-US" altLang="zh-CN" sz="2000" b="1" dirty="0">
                <a:latin typeface="+mn-ea"/>
                <a:ea typeface="+mn-ea"/>
              </a:rPr>
              <a:t>2.4</a:t>
            </a:r>
            <a:r>
              <a:rPr lang="zh-CN" altLang="en-US" sz="2000" b="1" dirty="0">
                <a:latin typeface="+mn-ea"/>
                <a:ea typeface="+mn-ea"/>
              </a:rPr>
              <a:t>、放坡开挖时应视地质和水文情况、基坑深度按规定坡度分成进行。严禁采用局部开挖深坑，从底层向四周掏土的方法施工。</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矩形 1"/>
          <p:cNvSpPr>
            <a:spLocks noChangeArrowheads="1"/>
          </p:cNvSpPr>
          <p:nvPr/>
        </p:nvSpPr>
        <p:spPr bwMode="auto">
          <a:xfrm>
            <a:off x="0" y="1155159"/>
            <a:ext cx="9144000" cy="4636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9705"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ct val="0"/>
              </a:spcBef>
              <a:buFontTx/>
              <a:buNone/>
              <a:defRPr/>
            </a:pPr>
            <a:r>
              <a:rPr lang="en-US" altLang="zh-CN" sz="2000" b="1" dirty="0">
                <a:latin typeface="+mn-ea"/>
                <a:ea typeface="+mn-ea"/>
              </a:rPr>
              <a:t>2.5</a:t>
            </a:r>
            <a:r>
              <a:rPr lang="zh-CN" altLang="en-US" sz="2000" b="1" dirty="0">
                <a:latin typeface="+mn-ea"/>
                <a:ea typeface="+mn-ea"/>
              </a:rPr>
              <a:t>、基坑顶有动载时，坑口边缘与动载间的安全距离应根据基坑深度、坡度、地质和水文条件及动载大小等情况确定，且均不应小于</a:t>
            </a:r>
            <a:r>
              <a:rPr lang="en-US" altLang="zh-CN" sz="2000" b="1" dirty="0">
                <a:latin typeface="+mn-ea"/>
                <a:ea typeface="+mn-ea"/>
              </a:rPr>
              <a:t>1.0m</a:t>
            </a:r>
            <a:r>
              <a:rPr lang="zh-CN" altLang="en-US" sz="2000" b="1" dirty="0">
                <a:latin typeface="+mn-ea"/>
                <a:ea typeface="+mn-ea"/>
              </a:rPr>
              <a:t>。</a:t>
            </a:r>
            <a:endParaRPr lang="en-US" altLang="zh-CN" sz="2000" b="1" dirty="0">
              <a:latin typeface="+mn-ea"/>
              <a:ea typeface="+mn-ea"/>
            </a:endParaRPr>
          </a:p>
          <a:p>
            <a:pPr eaLnBrk="1" hangingPunct="1">
              <a:lnSpc>
                <a:spcPct val="150000"/>
              </a:lnSpc>
              <a:spcBef>
                <a:spcPct val="0"/>
              </a:spcBef>
              <a:buFontTx/>
              <a:buNone/>
              <a:defRPr/>
            </a:pPr>
            <a:r>
              <a:rPr lang="en-US" altLang="zh-CN" sz="2000" b="1" dirty="0">
                <a:latin typeface="+mn-ea"/>
                <a:ea typeface="+mn-ea"/>
              </a:rPr>
              <a:t>2.6</a:t>
            </a:r>
            <a:r>
              <a:rPr lang="zh-CN" altLang="en-US" sz="2000" b="1" dirty="0">
                <a:latin typeface="+mn-ea"/>
                <a:ea typeface="+mn-ea"/>
              </a:rPr>
              <a:t>、严格按照审查通过的设计方案、施工方案和技术规范的要求进行施工。严禁超挖，严禁基坑周边堆载超过设计允许荷载值。挖土前，坑壁上和支撑上杂物清理干净，防止后续施工过程中坠落伤人。挖土必须严格按照方案设计的程序进行，按照时空效应原理，分层、分区、分块作业。</a:t>
            </a:r>
          </a:p>
          <a:p>
            <a:pPr eaLnBrk="1" hangingPunct="1">
              <a:lnSpc>
                <a:spcPct val="150000"/>
              </a:lnSpc>
              <a:spcBef>
                <a:spcPct val="0"/>
              </a:spcBef>
              <a:buFontTx/>
              <a:buNone/>
              <a:defRPr/>
            </a:pPr>
            <a:r>
              <a:rPr lang="en-US" altLang="zh-CN" sz="2000" b="1" dirty="0">
                <a:latin typeface="+mn-ea"/>
                <a:ea typeface="+mn-ea"/>
              </a:rPr>
              <a:t>2.7</a:t>
            </a:r>
            <a:r>
              <a:rPr lang="zh-CN" altLang="en-US" sz="2000" b="1" dirty="0">
                <a:latin typeface="+mn-ea"/>
                <a:ea typeface="+mn-ea"/>
              </a:rPr>
              <a:t>、基坑周边按标准要求设置临边防护，并用密目网进行封闭围挡，待土方回填完毕后，方可全部拆除。设置人员上下专用通道。坑边荷载（积土、料具堆放，机械设备作业）与槽边距离符合规定。弃土堆坡脚与坑口边缘的距离不得影响基坑边坡的稳定。</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bwMode="auto">
          <a:xfrm>
            <a:off x="5021263" y="954217"/>
            <a:ext cx="3571875" cy="2855913"/>
            <a:chOff x="5425402" y="3367694"/>
            <a:chExt cx="3572397" cy="2855933"/>
          </a:xfrm>
        </p:grpSpPr>
        <p:pic>
          <p:nvPicPr>
            <p:cNvPr id="3" name="图片 2" descr="喷射混凝土1.jpg"/>
            <p:cNvPicPr/>
            <p:nvPr/>
          </p:nvPicPr>
          <p:blipFill>
            <a:blip r:embed="rId2" cstate="print"/>
            <a:stretch>
              <a:fillRect/>
            </a:stretch>
          </p:blipFill>
          <p:spPr>
            <a:xfrm>
              <a:off x="5433799" y="3367694"/>
              <a:ext cx="3564000" cy="2389872"/>
            </a:xfrm>
            <a:prstGeom prst="round2SameRect">
              <a:avLst/>
            </a:prstGeom>
          </p:spPr>
        </p:pic>
        <p:sp>
          <p:nvSpPr>
            <p:cNvPr id="40732" name="矩形 3"/>
            <p:cNvSpPr>
              <a:spLocks noChangeArrowheads="1"/>
            </p:cNvSpPr>
            <p:nvPr/>
          </p:nvSpPr>
          <p:spPr bwMode="auto">
            <a:xfrm>
              <a:off x="5425402" y="5755627"/>
              <a:ext cx="3568883" cy="468000"/>
            </a:xfrm>
            <a:prstGeom prst="rect">
              <a:avLst/>
            </a:prstGeom>
            <a:solidFill>
              <a:srgbClr val="007E39"/>
            </a:solidFill>
            <a:ln w="25400" algn="ctr">
              <a:noFill/>
              <a:round/>
            </a:ln>
          </p:spPr>
          <p:txBody>
            <a:bodyPr wrap="none" anchor="ctr"/>
            <a:lstStyle/>
            <a:p>
              <a:pPr algn="ctr">
                <a:buFontTx/>
                <a:buNone/>
              </a:pPr>
              <a:r>
                <a:rPr lang="zh-CN" altLang="en-US" sz="2000">
                  <a:solidFill>
                    <a:schemeClr val="bg1"/>
                  </a:solidFill>
                  <a:latin typeface="黑体" panose="02010609060101010101" pitchFamily="49" charset="-122"/>
                  <a:ea typeface="黑体" panose="02010609060101010101" pitchFamily="49" charset="-122"/>
                </a:rPr>
                <a:t>施工人员安全防护</a:t>
              </a:r>
            </a:p>
          </p:txBody>
        </p:sp>
      </p:grpSp>
      <p:grpSp>
        <p:nvGrpSpPr>
          <p:cNvPr id="4" name="组合 176"/>
          <p:cNvGrpSpPr/>
          <p:nvPr/>
        </p:nvGrpSpPr>
        <p:grpSpPr bwMode="auto">
          <a:xfrm>
            <a:off x="227118" y="3505226"/>
            <a:ext cx="5027613" cy="2597150"/>
            <a:chOff x="616387" y="3762814"/>
            <a:chExt cx="5027183" cy="2596995"/>
          </a:xfrm>
        </p:grpSpPr>
        <p:sp>
          <p:nvSpPr>
            <p:cNvPr id="39949" name="平行四边形 177"/>
            <p:cNvSpPr>
              <a:spLocks noChangeArrowheads="1"/>
            </p:cNvSpPr>
            <p:nvPr/>
          </p:nvSpPr>
          <p:spPr bwMode="auto">
            <a:xfrm>
              <a:off x="1211103" y="3840381"/>
              <a:ext cx="148242" cy="779508"/>
            </a:xfrm>
            <a:prstGeom prst="parallelogram">
              <a:avLst>
                <a:gd name="adj" fmla="val 24468"/>
              </a:avLst>
            </a:prstGeom>
            <a:solidFill>
              <a:srgbClr val="002060">
                <a:alpha val="65881"/>
              </a:srgbClr>
            </a:solidFill>
            <a:ln w="9525">
              <a:solidFill>
                <a:srgbClr val="0070C0"/>
              </a:solidFill>
              <a:miter lim="800000"/>
            </a:ln>
          </p:spPr>
          <p:txBody>
            <a:bodyPr wrap="none" anchor="ctr"/>
            <a:lstStyle/>
            <a:p>
              <a:pPr algn="ctr">
                <a:buFontTx/>
                <a:buNone/>
              </a:pPr>
              <a:endParaRPr lang="zh-CN" altLang="en-US" sz="2000">
                <a:solidFill>
                  <a:srgbClr val="FFFFFF"/>
                </a:solidFill>
                <a:latin typeface="Calibri" panose="020F0502020204030204" pitchFamily="34" charset="0"/>
                <a:ea typeface="楷体_GB2312"/>
                <a:cs typeface="楷体_GB2312"/>
              </a:endParaRPr>
            </a:p>
          </p:txBody>
        </p:sp>
        <p:grpSp>
          <p:nvGrpSpPr>
            <p:cNvPr id="5" name="组合 178"/>
            <p:cNvGrpSpPr/>
            <p:nvPr/>
          </p:nvGrpSpPr>
          <p:grpSpPr bwMode="auto">
            <a:xfrm>
              <a:off x="1573651" y="3762814"/>
              <a:ext cx="2646530" cy="952174"/>
              <a:chOff x="2262410" y="3288632"/>
              <a:chExt cx="3624784" cy="1304132"/>
            </a:xfrm>
          </p:grpSpPr>
          <p:sp>
            <p:nvSpPr>
              <p:cNvPr id="40706" name="矩形 960"/>
              <p:cNvSpPr>
                <a:spLocks noChangeArrowheads="1"/>
              </p:cNvSpPr>
              <p:nvPr/>
            </p:nvSpPr>
            <p:spPr bwMode="auto">
              <a:xfrm>
                <a:off x="2262410" y="3306368"/>
                <a:ext cx="130411" cy="1278529"/>
              </a:xfrm>
              <a:prstGeom prst="rect">
                <a:avLst/>
              </a:prstGeom>
              <a:solidFill>
                <a:srgbClr val="002060">
                  <a:alpha val="65881"/>
                </a:srgbClr>
              </a:solidFill>
              <a:ln w="25400">
                <a:solidFill>
                  <a:srgbClr val="0070C0"/>
                </a:solidFill>
                <a:miter lim="800000"/>
              </a:ln>
            </p:spPr>
            <p:txBody>
              <a:bodyPr wrap="none" anchor="ctr"/>
              <a:lstStyle/>
              <a:p>
                <a:pPr algn="ctr">
                  <a:buFontTx/>
                  <a:buNone/>
                </a:pPr>
                <a:endParaRPr lang="zh-CN" altLang="en-US" sz="2000">
                  <a:solidFill>
                    <a:srgbClr val="FFFFFF"/>
                  </a:solidFill>
                  <a:latin typeface="Calibri" panose="020F0502020204030204" pitchFamily="34" charset="0"/>
                  <a:ea typeface="楷体_GB2312"/>
                  <a:cs typeface="楷体_GB2312"/>
                </a:endParaRPr>
              </a:p>
            </p:txBody>
          </p:sp>
          <p:sp>
            <p:nvSpPr>
              <p:cNvPr id="40707" name="矩形 961"/>
              <p:cNvSpPr>
                <a:spLocks noChangeArrowheads="1"/>
              </p:cNvSpPr>
              <p:nvPr/>
            </p:nvSpPr>
            <p:spPr bwMode="auto">
              <a:xfrm>
                <a:off x="2411760" y="3363900"/>
                <a:ext cx="146908" cy="1224136"/>
              </a:xfrm>
              <a:prstGeom prst="rect">
                <a:avLst/>
              </a:prstGeom>
              <a:solidFill>
                <a:srgbClr val="002060">
                  <a:alpha val="65881"/>
                </a:srgbClr>
              </a:solidFill>
              <a:ln w="25400">
                <a:solidFill>
                  <a:srgbClr val="0070C0"/>
                </a:solidFill>
                <a:miter lim="800000"/>
              </a:ln>
            </p:spPr>
            <p:txBody>
              <a:bodyPr wrap="none" anchor="ctr"/>
              <a:lstStyle/>
              <a:p>
                <a:pPr algn="ctr">
                  <a:buFontTx/>
                  <a:buNone/>
                </a:pPr>
                <a:endParaRPr lang="zh-CN" altLang="en-US" sz="2000">
                  <a:solidFill>
                    <a:srgbClr val="FFFFFF"/>
                  </a:solidFill>
                  <a:latin typeface="Calibri" panose="020F0502020204030204" pitchFamily="34" charset="0"/>
                  <a:ea typeface="楷体_GB2312"/>
                  <a:cs typeface="楷体_GB2312"/>
                </a:endParaRPr>
              </a:p>
            </p:txBody>
          </p:sp>
          <p:sp>
            <p:nvSpPr>
              <p:cNvPr id="40708" name="矩形 962"/>
              <p:cNvSpPr>
                <a:spLocks noChangeArrowheads="1"/>
              </p:cNvSpPr>
              <p:nvPr/>
            </p:nvSpPr>
            <p:spPr bwMode="auto">
              <a:xfrm>
                <a:off x="2552884" y="3288632"/>
                <a:ext cx="130685" cy="1304132"/>
              </a:xfrm>
              <a:prstGeom prst="rect">
                <a:avLst/>
              </a:prstGeom>
              <a:solidFill>
                <a:srgbClr val="002060">
                  <a:alpha val="65881"/>
                </a:srgbClr>
              </a:solidFill>
              <a:ln w="25400">
                <a:solidFill>
                  <a:srgbClr val="0070C0"/>
                </a:solidFill>
                <a:miter lim="800000"/>
              </a:ln>
            </p:spPr>
            <p:txBody>
              <a:bodyPr wrap="none" anchor="ctr"/>
              <a:lstStyle/>
              <a:p>
                <a:pPr algn="ctr">
                  <a:buFontTx/>
                  <a:buNone/>
                </a:pPr>
                <a:endParaRPr lang="zh-CN" altLang="en-US" sz="2000">
                  <a:solidFill>
                    <a:srgbClr val="FFFFFF"/>
                  </a:solidFill>
                  <a:latin typeface="Calibri" panose="020F0502020204030204" pitchFamily="34" charset="0"/>
                  <a:ea typeface="楷体_GB2312"/>
                  <a:cs typeface="楷体_GB2312"/>
                </a:endParaRPr>
              </a:p>
            </p:txBody>
          </p:sp>
          <p:sp>
            <p:nvSpPr>
              <p:cNvPr id="40709" name="矩形 963"/>
              <p:cNvSpPr>
                <a:spLocks noChangeArrowheads="1"/>
              </p:cNvSpPr>
              <p:nvPr/>
            </p:nvSpPr>
            <p:spPr bwMode="auto">
              <a:xfrm>
                <a:off x="2696900" y="3363900"/>
                <a:ext cx="146908" cy="1224136"/>
              </a:xfrm>
              <a:prstGeom prst="rect">
                <a:avLst/>
              </a:prstGeom>
              <a:solidFill>
                <a:srgbClr val="002060">
                  <a:alpha val="65881"/>
                </a:srgbClr>
              </a:solidFill>
              <a:ln w="25400">
                <a:solidFill>
                  <a:srgbClr val="0070C0"/>
                </a:solidFill>
                <a:miter lim="800000"/>
              </a:ln>
            </p:spPr>
            <p:txBody>
              <a:bodyPr wrap="none" anchor="ctr"/>
              <a:lstStyle/>
              <a:p>
                <a:pPr algn="ctr">
                  <a:buFontTx/>
                  <a:buNone/>
                </a:pPr>
                <a:endParaRPr lang="zh-CN" altLang="en-US" sz="2000">
                  <a:solidFill>
                    <a:srgbClr val="FFFFFF"/>
                  </a:solidFill>
                  <a:latin typeface="Calibri" panose="020F0502020204030204" pitchFamily="34" charset="0"/>
                  <a:ea typeface="楷体_GB2312"/>
                  <a:cs typeface="楷体_GB2312"/>
                </a:endParaRPr>
              </a:p>
            </p:txBody>
          </p:sp>
          <p:sp>
            <p:nvSpPr>
              <p:cNvPr id="40710" name="矩形 964"/>
              <p:cNvSpPr>
                <a:spLocks noChangeArrowheads="1"/>
              </p:cNvSpPr>
              <p:nvPr/>
            </p:nvSpPr>
            <p:spPr bwMode="auto">
              <a:xfrm>
                <a:off x="2840916" y="3288632"/>
                <a:ext cx="146908" cy="1296264"/>
              </a:xfrm>
              <a:prstGeom prst="rect">
                <a:avLst/>
              </a:prstGeom>
              <a:solidFill>
                <a:srgbClr val="002060">
                  <a:alpha val="65881"/>
                </a:srgbClr>
              </a:solidFill>
              <a:ln w="25400">
                <a:solidFill>
                  <a:srgbClr val="0070C0"/>
                </a:solidFill>
                <a:miter lim="800000"/>
              </a:ln>
            </p:spPr>
            <p:txBody>
              <a:bodyPr wrap="none" anchor="ctr"/>
              <a:lstStyle/>
              <a:p>
                <a:pPr algn="ctr">
                  <a:buFontTx/>
                  <a:buNone/>
                </a:pPr>
                <a:endParaRPr lang="zh-CN" altLang="en-US" sz="2000">
                  <a:solidFill>
                    <a:srgbClr val="FFFFFF"/>
                  </a:solidFill>
                  <a:latin typeface="Calibri" panose="020F0502020204030204" pitchFamily="34" charset="0"/>
                  <a:ea typeface="楷体_GB2312"/>
                  <a:cs typeface="楷体_GB2312"/>
                </a:endParaRPr>
              </a:p>
            </p:txBody>
          </p:sp>
          <p:sp>
            <p:nvSpPr>
              <p:cNvPr id="40711" name="矩形 965"/>
              <p:cNvSpPr>
                <a:spLocks noChangeArrowheads="1"/>
              </p:cNvSpPr>
              <p:nvPr/>
            </p:nvSpPr>
            <p:spPr bwMode="auto">
              <a:xfrm>
                <a:off x="2984932" y="3363900"/>
                <a:ext cx="146908" cy="1224136"/>
              </a:xfrm>
              <a:prstGeom prst="rect">
                <a:avLst/>
              </a:prstGeom>
              <a:solidFill>
                <a:srgbClr val="002060">
                  <a:alpha val="65881"/>
                </a:srgbClr>
              </a:solidFill>
              <a:ln w="25400">
                <a:solidFill>
                  <a:srgbClr val="0070C0"/>
                </a:solidFill>
                <a:miter lim="800000"/>
              </a:ln>
            </p:spPr>
            <p:txBody>
              <a:bodyPr wrap="none" anchor="ctr"/>
              <a:lstStyle/>
              <a:p>
                <a:pPr algn="ctr">
                  <a:buFontTx/>
                  <a:buNone/>
                </a:pPr>
                <a:endParaRPr lang="zh-CN" altLang="en-US" sz="2000">
                  <a:solidFill>
                    <a:srgbClr val="FFFFFF"/>
                  </a:solidFill>
                  <a:latin typeface="Calibri" panose="020F0502020204030204" pitchFamily="34" charset="0"/>
                  <a:ea typeface="楷体_GB2312"/>
                  <a:cs typeface="楷体_GB2312"/>
                </a:endParaRPr>
              </a:p>
            </p:txBody>
          </p:sp>
          <p:sp>
            <p:nvSpPr>
              <p:cNvPr id="40712" name="矩形 966"/>
              <p:cNvSpPr>
                <a:spLocks noChangeArrowheads="1"/>
              </p:cNvSpPr>
              <p:nvPr/>
            </p:nvSpPr>
            <p:spPr bwMode="auto">
              <a:xfrm>
                <a:off x="3131840" y="3288632"/>
                <a:ext cx="144016" cy="1296264"/>
              </a:xfrm>
              <a:prstGeom prst="rect">
                <a:avLst/>
              </a:prstGeom>
              <a:solidFill>
                <a:srgbClr val="002060">
                  <a:alpha val="65881"/>
                </a:srgbClr>
              </a:solidFill>
              <a:ln w="25400">
                <a:solidFill>
                  <a:srgbClr val="0070C0"/>
                </a:solidFill>
                <a:miter lim="800000"/>
              </a:ln>
            </p:spPr>
            <p:txBody>
              <a:bodyPr wrap="none" anchor="ctr"/>
              <a:lstStyle/>
              <a:p>
                <a:pPr algn="ctr">
                  <a:buFontTx/>
                  <a:buNone/>
                </a:pPr>
                <a:endParaRPr lang="zh-CN" altLang="en-US" sz="2000">
                  <a:solidFill>
                    <a:srgbClr val="FFFFFF"/>
                  </a:solidFill>
                  <a:latin typeface="Calibri" panose="020F0502020204030204" pitchFamily="34" charset="0"/>
                  <a:ea typeface="楷体_GB2312"/>
                  <a:cs typeface="楷体_GB2312"/>
                </a:endParaRPr>
              </a:p>
            </p:txBody>
          </p:sp>
          <p:sp>
            <p:nvSpPr>
              <p:cNvPr id="40713" name="矩形 967"/>
              <p:cNvSpPr>
                <a:spLocks noChangeArrowheads="1"/>
              </p:cNvSpPr>
              <p:nvPr/>
            </p:nvSpPr>
            <p:spPr bwMode="auto">
              <a:xfrm>
                <a:off x="3275856" y="3363900"/>
                <a:ext cx="146908" cy="1224136"/>
              </a:xfrm>
              <a:prstGeom prst="rect">
                <a:avLst/>
              </a:prstGeom>
              <a:solidFill>
                <a:srgbClr val="002060">
                  <a:alpha val="65881"/>
                </a:srgbClr>
              </a:solidFill>
              <a:ln w="25400">
                <a:solidFill>
                  <a:srgbClr val="0070C0"/>
                </a:solidFill>
                <a:miter lim="800000"/>
              </a:ln>
            </p:spPr>
            <p:txBody>
              <a:bodyPr wrap="none" anchor="ctr"/>
              <a:lstStyle/>
              <a:p>
                <a:pPr algn="ctr">
                  <a:buFontTx/>
                  <a:buNone/>
                </a:pPr>
                <a:endParaRPr lang="zh-CN" altLang="en-US" sz="2000">
                  <a:solidFill>
                    <a:srgbClr val="FFFFFF"/>
                  </a:solidFill>
                  <a:latin typeface="Calibri" panose="020F0502020204030204" pitchFamily="34" charset="0"/>
                  <a:ea typeface="楷体_GB2312"/>
                  <a:cs typeface="楷体_GB2312"/>
                </a:endParaRPr>
              </a:p>
            </p:txBody>
          </p:sp>
          <p:sp>
            <p:nvSpPr>
              <p:cNvPr id="40714" name="矩形 968"/>
              <p:cNvSpPr>
                <a:spLocks noChangeArrowheads="1"/>
              </p:cNvSpPr>
              <p:nvPr/>
            </p:nvSpPr>
            <p:spPr bwMode="auto">
              <a:xfrm>
                <a:off x="3416980" y="3288632"/>
                <a:ext cx="139585" cy="1296264"/>
              </a:xfrm>
              <a:prstGeom prst="rect">
                <a:avLst/>
              </a:prstGeom>
              <a:solidFill>
                <a:srgbClr val="002060">
                  <a:alpha val="65881"/>
                </a:srgbClr>
              </a:solidFill>
              <a:ln w="25400">
                <a:solidFill>
                  <a:srgbClr val="0070C0"/>
                </a:solidFill>
                <a:miter lim="800000"/>
              </a:ln>
            </p:spPr>
            <p:txBody>
              <a:bodyPr wrap="none" anchor="ctr"/>
              <a:lstStyle/>
              <a:p>
                <a:pPr algn="ctr">
                  <a:buFontTx/>
                  <a:buNone/>
                </a:pPr>
                <a:endParaRPr lang="zh-CN" altLang="en-US" sz="2000">
                  <a:solidFill>
                    <a:srgbClr val="FFFFFF"/>
                  </a:solidFill>
                  <a:latin typeface="Calibri" panose="020F0502020204030204" pitchFamily="34" charset="0"/>
                  <a:ea typeface="楷体_GB2312"/>
                  <a:cs typeface="楷体_GB2312"/>
                </a:endParaRPr>
              </a:p>
            </p:txBody>
          </p:sp>
          <p:sp>
            <p:nvSpPr>
              <p:cNvPr id="40715" name="矩形 969"/>
              <p:cNvSpPr>
                <a:spLocks noChangeArrowheads="1"/>
              </p:cNvSpPr>
              <p:nvPr/>
            </p:nvSpPr>
            <p:spPr bwMode="auto">
              <a:xfrm>
                <a:off x="3560996" y="3363900"/>
                <a:ext cx="146908" cy="1224136"/>
              </a:xfrm>
              <a:prstGeom prst="rect">
                <a:avLst/>
              </a:prstGeom>
              <a:solidFill>
                <a:srgbClr val="002060">
                  <a:alpha val="65881"/>
                </a:srgbClr>
              </a:solidFill>
              <a:ln w="25400">
                <a:solidFill>
                  <a:srgbClr val="0070C0"/>
                </a:solidFill>
                <a:miter lim="800000"/>
              </a:ln>
            </p:spPr>
            <p:txBody>
              <a:bodyPr wrap="none" anchor="ctr"/>
              <a:lstStyle/>
              <a:p>
                <a:pPr algn="ctr">
                  <a:buFontTx/>
                  <a:buNone/>
                </a:pPr>
                <a:endParaRPr lang="zh-CN" altLang="en-US" sz="2000">
                  <a:solidFill>
                    <a:srgbClr val="FFFFFF"/>
                  </a:solidFill>
                  <a:latin typeface="Calibri" panose="020F0502020204030204" pitchFamily="34" charset="0"/>
                  <a:ea typeface="楷体_GB2312"/>
                  <a:cs typeface="楷体_GB2312"/>
                </a:endParaRPr>
              </a:p>
            </p:txBody>
          </p:sp>
          <p:sp>
            <p:nvSpPr>
              <p:cNvPr id="40716" name="矩形 970"/>
              <p:cNvSpPr>
                <a:spLocks noChangeArrowheads="1"/>
              </p:cNvSpPr>
              <p:nvPr/>
            </p:nvSpPr>
            <p:spPr bwMode="auto">
              <a:xfrm>
                <a:off x="3705012" y="3288632"/>
                <a:ext cx="144016" cy="1296264"/>
              </a:xfrm>
              <a:prstGeom prst="rect">
                <a:avLst/>
              </a:prstGeom>
              <a:solidFill>
                <a:srgbClr val="002060">
                  <a:alpha val="65881"/>
                </a:srgbClr>
              </a:solidFill>
              <a:ln w="25400">
                <a:solidFill>
                  <a:srgbClr val="0070C0"/>
                </a:solidFill>
                <a:miter lim="800000"/>
              </a:ln>
            </p:spPr>
            <p:txBody>
              <a:bodyPr wrap="none" anchor="ctr"/>
              <a:lstStyle/>
              <a:p>
                <a:pPr algn="ctr">
                  <a:buFontTx/>
                  <a:buNone/>
                </a:pPr>
                <a:endParaRPr lang="zh-CN" altLang="en-US" sz="2000">
                  <a:solidFill>
                    <a:srgbClr val="FFFFFF"/>
                  </a:solidFill>
                  <a:latin typeface="Calibri" panose="020F0502020204030204" pitchFamily="34" charset="0"/>
                  <a:ea typeface="楷体_GB2312"/>
                  <a:cs typeface="楷体_GB2312"/>
                </a:endParaRPr>
              </a:p>
            </p:txBody>
          </p:sp>
          <p:sp>
            <p:nvSpPr>
              <p:cNvPr id="40717" name="矩形 971"/>
              <p:cNvSpPr>
                <a:spLocks noChangeArrowheads="1"/>
              </p:cNvSpPr>
              <p:nvPr/>
            </p:nvSpPr>
            <p:spPr bwMode="auto">
              <a:xfrm>
                <a:off x="3849028" y="3363900"/>
                <a:ext cx="146908" cy="1224136"/>
              </a:xfrm>
              <a:prstGeom prst="rect">
                <a:avLst/>
              </a:prstGeom>
              <a:solidFill>
                <a:srgbClr val="002060">
                  <a:alpha val="65881"/>
                </a:srgbClr>
              </a:solidFill>
              <a:ln w="25400">
                <a:solidFill>
                  <a:srgbClr val="0070C0"/>
                </a:solidFill>
                <a:miter lim="800000"/>
              </a:ln>
            </p:spPr>
            <p:txBody>
              <a:bodyPr wrap="none" anchor="ctr"/>
              <a:lstStyle/>
              <a:p>
                <a:pPr algn="ctr">
                  <a:buFontTx/>
                  <a:buNone/>
                </a:pPr>
                <a:endParaRPr lang="zh-CN" altLang="en-US" sz="2000">
                  <a:solidFill>
                    <a:srgbClr val="FFFFFF"/>
                  </a:solidFill>
                  <a:latin typeface="Calibri" panose="020F0502020204030204" pitchFamily="34" charset="0"/>
                  <a:ea typeface="楷体_GB2312"/>
                  <a:cs typeface="楷体_GB2312"/>
                </a:endParaRPr>
              </a:p>
            </p:txBody>
          </p:sp>
          <p:sp>
            <p:nvSpPr>
              <p:cNvPr id="40718" name="矩形 972"/>
              <p:cNvSpPr>
                <a:spLocks noChangeArrowheads="1"/>
              </p:cNvSpPr>
              <p:nvPr/>
            </p:nvSpPr>
            <p:spPr bwMode="auto">
              <a:xfrm>
                <a:off x="3995936" y="3288632"/>
                <a:ext cx="129045" cy="1296264"/>
              </a:xfrm>
              <a:prstGeom prst="rect">
                <a:avLst/>
              </a:prstGeom>
              <a:solidFill>
                <a:srgbClr val="002060">
                  <a:alpha val="65881"/>
                </a:srgbClr>
              </a:solidFill>
              <a:ln w="25400">
                <a:solidFill>
                  <a:srgbClr val="0070C0"/>
                </a:solidFill>
                <a:miter lim="800000"/>
              </a:ln>
            </p:spPr>
            <p:txBody>
              <a:bodyPr wrap="none" anchor="ctr"/>
              <a:lstStyle/>
              <a:p>
                <a:pPr algn="ctr">
                  <a:buFontTx/>
                  <a:buNone/>
                </a:pPr>
                <a:endParaRPr lang="zh-CN" altLang="en-US" sz="2000">
                  <a:solidFill>
                    <a:srgbClr val="FFFFFF"/>
                  </a:solidFill>
                  <a:latin typeface="Calibri" panose="020F0502020204030204" pitchFamily="34" charset="0"/>
                  <a:ea typeface="楷体_GB2312"/>
                  <a:cs typeface="楷体_GB2312"/>
                </a:endParaRPr>
              </a:p>
            </p:txBody>
          </p:sp>
          <p:sp>
            <p:nvSpPr>
              <p:cNvPr id="40719" name="矩形 973"/>
              <p:cNvSpPr>
                <a:spLocks noChangeArrowheads="1"/>
              </p:cNvSpPr>
              <p:nvPr/>
            </p:nvSpPr>
            <p:spPr bwMode="auto">
              <a:xfrm>
                <a:off x="4139952" y="3363900"/>
                <a:ext cx="146908" cy="1224136"/>
              </a:xfrm>
              <a:prstGeom prst="rect">
                <a:avLst/>
              </a:prstGeom>
              <a:solidFill>
                <a:srgbClr val="002060">
                  <a:alpha val="65881"/>
                </a:srgbClr>
              </a:solidFill>
              <a:ln w="25400">
                <a:solidFill>
                  <a:srgbClr val="0070C0"/>
                </a:solidFill>
                <a:miter lim="800000"/>
              </a:ln>
            </p:spPr>
            <p:txBody>
              <a:bodyPr wrap="none" anchor="ctr"/>
              <a:lstStyle/>
              <a:p>
                <a:pPr algn="ctr">
                  <a:buFontTx/>
                  <a:buNone/>
                </a:pPr>
                <a:endParaRPr lang="zh-CN" altLang="en-US" sz="2000">
                  <a:solidFill>
                    <a:srgbClr val="FFFFFF"/>
                  </a:solidFill>
                  <a:latin typeface="Calibri" panose="020F0502020204030204" pitchFamily="34" charset="0"/>
                  <a:ea typeface="楷体_GB2312"/>
                  <a:cs typeface="楷体_GB2312"/>
                </a:endParaRPr>
              </a:p>
            </p:txBody>
          </p:sp>
          <p:sp>
            <p:nvSpPr>
              <p:cNvPr id="40720" name="矩形 974"/>
              <p:cNvSpPr>
                <a:spLocks noChangeArrowheads="1"/>
              </p:cNvSpPr>
              <p:nvPr/>
            </p:nvSpPr>
            <p:spPr bwMode="auto">
              <a:xfrm>
                <a:off x="4281076" y="3288632"/>
                <a:ext cx="121690" cy="1296264"/>
              </a:xfrm>
              <a:prstGeom prst="rect">
                <a:avLst/>
              </a:prstGeom>
              <a:solidFill>
                <a:srgbClr val="002060">
                  <a:alpha val="65881"/>
                </a:srgbClr>
              </a:solidFill>
              <a:ln w="25400">
                <a:solidFill>
                  <a:srgbClr val="0070C0"/>
                </a:solidFill>
                <a:miter lim="800000"/>
              </a:ln>
            </p:spPr>
            <p:txBody>
              <a:bodyPr wrap="none" anchor="ctr"/>
              <a:lstStyle/>
              <a:p>
                <a:pPr algn="ctr">
                  <a:buFontTx/>
                  <a:buNone/>
                </a:pPr>
                <a:endParaRPr lang="zh-CN" altLang="en-US" sz="2000">
                  <a:solidFill>
                    <a:srgbClr val="FFFFFF"/>
                  </a:solidFill>
                  <a:latin typeface="Calibri" panose="020F0502020204030204" pitchFamily="34" charset="0"/>
                  <a:ea typeface="楷体_GB2312"/>
                  <a:cs typeface="楷体_GB2312"/>
                </a:endParaRPr>
              </a:p>
            </p:txBody>
          </p:sp>
          <p:sp>
            <p:nvSpPr>
              <p:cNvPr id="40721" name="矩形 975"/>
              <p:cNvSpPr>
                <a:spLocks noChangeArrowheads="1"/>
              </p:cNvSpPr>
              <p:nvPr/>
            </p:nvSpPr>
            <p:spPr bwMode="auto">
              <a:xfrm>
                <a:off x="4425092" y="3363900"/>
                <a:ext cx="146908" cy="1224136"/>
              </a:xfrm>
              <a:prstGeom prst="rect">
                <a:avLst/>
              </a:prstGeom>
              <a:solidFill>
                <a:srgbClr val="002060">
                  <a:alpha val="65881"/>
                </a:srgbClr>
              </a:solidFill>
              <a:ln w="25400">
                <a:solidFill>
                  <a:srgbClr val="0070C0"/>
                </a:solidFill>
                <a:miter lim="800000"/>
              </a:ln>
            </p:spPr>
            <p:txBody>
              <a:bodyPr wrap="none" anchor="ctr"/>
              <a:lstStyle/>
              <a:p>
                <a:pPr algn="ctr">
                  <a:buFontTx/>
                  <a:buNone/>
                </a:pPr>
                <a:endParaRPr lang="zh-CN" altLang="en-US" sz="2000">
                  <a:solidFill>
                    <a:srgbClr val="FFFFFF"/>
                  </a:solidFill>
                  <a:latin typeface="Calibri" panose="020F0502020204030204" pitchFamily="34" charset="0"/>
                  <a:ea typeface="楷体_GB2312"/>
                  <a:cs typeface="楷体_GB2312"/>
                </a:endParaRPr>
              </a:p>
            </p:txBody>
          </p:sp>
          <p:sp>
            <p:nvSpPr>
              <p:cNvPr id="40722" name="矩形 976"/>
              <p:cNvSpPr>
                <a:spLocks noChangeArrowheads="1"/>
              </p:cNvSpPr>
              <p:nvPr/>
            </p:nvSpPr>
            <p:spPr bwMode="auto">
              <a:xfrm>
                <a:off x="4569107" y="3288632"/>
                <a:ext cx="144017" cy="1304132"/>
              </a:xfrm>
              <a:prstGeom prst="rect">
                <a:avLst/>
              </a:prstGeom>
              <a:solidFill>
                <a:srgbClr val="002060">
                  <a:alpha val="65881"/>
                </a:srgbClr>
              </a:solidFill>
              <a:ln w="25400">
                <a:solidFill>
                  <a:srgbClr val="0070C0"/>
                </a:solidFill>
                <a:miter lim="800000"/>
              </a:ln>
            </p:spPr>
            <p:txBody>
              <a:bodyPr wrap="none" anchor="ctr"/>
              <a:lstStyle/>
              <a:p>
                <a:pPr algn="ctr">
                  <a:buFontTx/>
                  <a:buNone/>
                </a:pPr>
                <a:endParaRPr lang="zh-CN" altLang="en-US" sz="2000">
                  <a:solidFill>
                    <a:srgbClr val="FFFFFF"/>
                  </a:solidFill>
                  <a:latin typeface="Calibri" panose="020F0502020204030204" pitchFamily="34" charset="0"/>
                  <a:ea typeface="楷体_GB2312"/>
                  <a:cs typeface="楷体_GB2312"/>
                </a:endParaRPr>
              </a:p>
            </p:txBody>
          </p:sp>
          <p:sp>
            <p:nvSpPr>
              <p:cNvPr id="40723" name="矩形 977"/>
              <p:cNvSpPr>
                <a:spLocks noChangeArrowheads="1"/>
              </p:cNvSpPr>
              <p:nvPr/>
            </p:nvSpPr>
            <p:spPr bwMode="auto">
              <a:xfrm>
                <a:off x="4713124" y="3363900"/>
                <a:ext cx="146908" cy="1224136"/>
              </a:xfrm>
              <a:prstGeom prst="rect">
                <a:avLst/>
              </a:prstGeom>
              <a:solidFill>
                <a:srgbClr val="002060">
                  <a:alpha val="65881"/>
                </a:srgbClr>
              </a:solidFill>
              <a:ln w="25400">
                <a:solidFill>
                  <a:srgbClr val="0070C0"/>
                </a:solidFill>
                <a:miter lim="800000"/>
              </a:ln>
            </p:spPr>
            <p:txBody>
              <a:bodyPr wrap="none" anchor="ctr"/>
              <a:lstStyle/>
              <a:p>
                <a:pPr algn="ctr">
                  <a:buFontTx/>
                  <a:buNone/>
                </a:pPr>
                <a:endParaRPr lang="zh-CN" altLang="en-US" sz="2000">
                  <a:solidFill>
                    <a:srgbClr val="FFFFFF"/>
                  </a:solidFill>
                  <a:latin typeface="Calibri" panose="020F0502020204030204" pitchFamily="34" charset="0"/>
                  <a:ea typeface="楷体_GB2312"/>
                  <a:cs typeface="楷体_GB2312"/>
                </a:endParaRPr>
              </a:p>
            </p:txBody>
          </p:sp>
          <p:sp>
            <p:nvSpPr>
              <p:cNvPr id="40724" name="矩形 978"/>
              <p:cNvSpPr>
                <a:spLocks noChangeArrowheads="1"/>
              </p:cNvSpPr>
              <p:nvPr/>
            </p:nvSpPr>
            <p:spPr bwMode="auto">
              <a:xfrm>
                <a:off x="4860032" y="3288632"/>
                <a:ext cx="145749" cy="1296264"/>
              </a:xfrm>
              <a:prstGeom prst="rect">
                <a:avLst/>
              </a:prstGeom>
              <a:solidFill>
                <a:srgbClr val="002060">
                  <a:alpha val="65881"/>
                </a:srgbClr>
              </a:solidFill>
              <a:ln w="25400">
                <a:solidFill>
                  <a:srgbClr val="0070C0"/>
                </a:solidFill>
                <a:miter lim="800000"/>
              </a:ln>
            </p:spPr>
            <p:txBody>
              <a:bodyPr wrap="none" anchor="ctr"/>
              <a:lstStyle/>
              <a:p>
                <a:pPr algn="ctr">
                  <a:buFontTx/>
                  <a:buNone/>
                </a:pPr>
                <a:endParaRPr lang="zh-CN" altLang="en-US" sz="2000">
                  <a:solidFill>
                    <a:srgbClr val="FFFFFF"/>
                  </a:solidFill>
                  <a:latin typeface="Calibri" panose="020F0502020204030204" pitchFamily="34" charset="0"/>
                  <a:ea typeface="楷体_GB2312"/>
                  <a:cs typeface="楷体_GB2312"/>
                </a:endParaRPr>
              </a:p>
            </p:txBody>
          </p:sp>
          <p:sp>
            <p:nvSpPr>
              <p:cNvPr id="40725" name="矩形 979"/>
              <p:cNvSpPr>
                <a:spLocks noChangeArrowheads="1"/>
              </p:cNvSpPr>
              <p:nvPr/>
            </p:nvSpPr>
            <p:spPr bwMode="auto">
              <a:xfrm>
                <a:off x="5004048" y="3363900"/>
                <a:ext cx="146908" cy="1224136"/>
              </a:xfrm>
              <a:prstGeom prst="rect">
                <a:avLst/>
              </a:prstGeom>
              <a:solidFill>
                <a:srgbClr val="002060">
                  <a:alpha val="65881"/>
                </a:srgbClr>
              </a:solidFill>
              <a:ln w="25400">
                <a:solidFill>
                  <a:srgbClr val="0070C0"/>
                </a:solidFill>
                <a:miter lim="800000"/>
              </a:ln>
            </p:spPr>
            <p:txBody>
              <a:bodyPr wrap="none" anchor="ctr"/>
              <a:lstStyle/>
              <a:p>
                <a:pPr algn="ctr">
                  <a:buFontTx/>
                  <a:buNone/>
                </a:pPr>
                <a:endParaRPr lang="zh-CN" altLang="en-US" sz="2000">
                  <a:solidFill>
                    <a:srgbClr val="FFFFFF"/>
                  </a:solidFill>
                  <a:latin typeface="Calibri" panose="020F0502020204030204" pitchFamily="34" charset="0"/>
                  <a:ea typeface="楷体_GB2312"/>
                  <a:cs typeface="楷体_GB2312"/>
                </a:endParaRPr>
              </a:p>
            </p:txBody>
          </p:sp>
          <p:sp>
            <p:nvSpPr>
              <p:cNvPr id="40726" name="矩形 980"/>
              <p:cNvSpPr>
                <a:spLocks noChangeArrowheads="1"/>
              </p:cNvSpPr>
              <p:nvPr/>
            </p:nvSpPr>
            <p:spPr bwMode="auto">
              <a:xfrm>
                <a:off x="5145171" y="3288632"/>
                <a:ext cx="146123" cy="1296264"/>
              </a:xfrm>
              <a:prstGeom prst="rect">
                <a:avLst/>
              </a:prstGeom>
              <a:solidFill>
                <a:srgbClr val="002060">
                  <a:alpha val="65881"/>
                </a:srgbClr>
              </a:solidFill>
              <a:ln w="25400">
                <a:solidFill>
                  <a:srgbClr val="0070C0"/>
                </a:solidFill>
                <a:miter lim="800000"/>
              </a:ln>
            </p:spPr>
            <p:txBody>
              <a:bodyPr wrap="none" anchor="ctr"/>
              <a:lstStyle/>
              <a:p>
                <a:pPr algn="ctr">
                  <a:buFontTx/>
                  <a:buNone/>
                </a:pPr>
                <a:endParaRPr lang="zh-CN" altLang="en-US" sz="2000">
                  <a:solidFill>
                    <a:srgbClr val="FFFFFF"/>
                  </a:solidFill>
                  <a:latin typeface="Calibri" panose="020F0502020204030204" pitchFamily="34" charset="0"/>
                  <a:ea typeface="楷体_GB2312"/>
                  <a:cs typeface="楷体_GB2312"/>
                </a:endParaRPr>
              </a:p>
            </p:txBody>
          </p:sp>
          <p:sp>
            <p:nvSpPr>
              <p:cNvPr id="40727" name="矩形 981"/>
              <p:cNvSpPr>
                <a:spLocks noChangeArrowheads="1"/>
              </p:cNvSpPr>
              <p:nvPr/>
            </p:nvSpPr>
            <p:spPr bwMode="auto">
              <a:xfrm>
                <a:off x="5289188" y="3363900"/>
                <a:ext cx="146908" cy="1224136"/>
              </a:xfrm>
              <a:prstGeom prst="rect">
                <a:avLst/>
              </a:prstGeom>
              <a:solidFill>
                <a:srgbClr val="002060">
                  <a:alpha val="65881"/>
                </a:srgbClr>
              </a:solidFill>
              <a:ln w="25400">
                <a:solidFill>
                  <a:srgbClr val="0070C0"/>
                </a:solidFill>
                <a:miter lim="800000"/>
              </a:ln>
            </p:spPr>
            <p:txBody>
              <a:bodyPr wrap="none" anchor="ctr"/>
              <a:lstStyle/>
              <a:p>
                <a:pPr algn="ctr">
                  <a:buFontTx/>
                  <a:buNone/>
                </a:pPr>
                <a:endParaRPr lang="zh-CN" altLang="en-US" sz="2000">
                  <a:solidFill>
                    <a:srgbClr val="FFFFFF"/>
                  </a:solidFill>
                  <a:latin typeface="Calibri" panose="020F0502020204030204" pitchFamily="34" charset="0"/>
                  <a:ea typeface="楷体_GB2312"/>
                  <a:cs typeface="楷体_GB2312"/>
                </a:endParaRPr>
              </a:p>
            </p:txBody>
          </p:sp>
          <p:sp>
            <p:nvSpPr>
              <p:cNvPr id="40728" name="矩形 982"/>
              <p:cNvSpPr>
                <a:spLocks noChangeArrowheads="1"/>
              </p:cNvSpPr>
              <p:nvPr/>
            </p:nvSpPr>
            <p:spPr bwMode="auto">
              <a:xfrm>
                <a:off x="5436096" y="3288632"/>
                <a:ext cx="132223" cy="1296264"/>
              </a:xfrm>
              <a:prstGeom prst="rect">
                <a:avLst/>
              </a:prstGeom>
              <a:solidFill>
                <a:srgbClr val="002060">
                  <a:alpha val="65881"/>
                </a:srgbClr>
              </a:solidFill>
              <a:ln w="25400">
                <a:solidFill>
                  <a:srgbClr val="0070C0"/>
                </a:solidFill>
                <a:miter lim="800000"/>
              </a:ln>
            </p:spPr>
            <p:txBody>
              <a:bodyPr wrap="none" anchor="ctr"/>
              <a:lstStyle/>
              <a:p>
                <a:pPr algn="ctr">
                  <a:buFontTx/>
                  <a:buNone/>
                </a:pPr>
                <a:endParaRPr lang="zh-CN" altLang="en-US" sz="2000">
                  <a:solidFill>
                    <a:srgbClr val="FFFFFF"/>
                  </a:solidFill>
                  <a:latin typeface="Calibri" panose="020F0502020204030204" pitchFamily="34" charset="0"/>
                  <a:ea typeface="楷体_GB2312"/>
                  <a:cs typeface="楷体_GB2312"/>
                </a:endParaRPr>
              </a:p>
            </p:txBody>
          </p:sp>
          <p:sp>
            <p:nvSpPr>
              <p:cNvPr id="40729" name="矩形 983"/>
              <p:cNvSpPr>
                <a:spLocks noChangeArrowheads="1"/>
              </p:cNvSpPr>
              <p:nvPr/>
            </p:nvSpPr>
            <p:spPr bwMode="auto">
              <a:xfrm>
                <a:off x="5577220" y="3363900"/>
                <a:ext cx="146908" cy="1224136"/>
              </a:xfrm>
              <a:prstGeom prst="rect">
                <a:avLst/>
              </a:prstGeom>
              <a:solidFill>
                <a:srgbClr val="002060">
                  <a:alpha val="65881"/>
                </a:srgbClr>
              </a:solidFill>
              <a:ln w="25400">
                <a:solidFill>
                  <a:srgbClr val="0070C0"/>
                </a:solidFill>
                <a:miter lim="800000"/>
              </a:ln>
            </p:spPr>
            <p:txBody>
              <a:bodyPr wrap="none" anchor="ctr"/>
              <a:lstStyle/>
              <a:p>
                <a:pPr algn="ctr">
                  <a:buFontTx/>
                  <a:buNone/>
                </a:pPr>
                <a:endParaRPr lang="zh-CN" altLang="en-US" sz="2000">
                  <a:solidFill>
                    <a:srgbClr val="FFFFFF"/>
                  </a:solidFill>
                  <a:latin typeface="Calibri" panose="020F0502020204030204" pitchFamily="34" charset="0"/>
                  <a:ea typeface="楷体_GB2312"/>
                  <a:cs typeface="楷体_GB2312"/>
                </a:endParaRPr>
              </a:p>
            </p:txBody>
          </p:sp>
          <p:sp>
            <p:nvSpPr>
              <p:cNvPr id="40730" name="矩形 984"/>
              <p:cNvSpPr>
                <a:spLocks noChangeArrowheads="1"/>
              </p:cNvSpPr>
              <p:nvPr/>
            </p:nvSpPr>
            <p:spPr bwMode="auto">
              <a:xfrm>
                <a:off x="5721374" y="3288632"/>
                <a:ext cx="165820" cy="1023342"/>
              </a:xfrm>
              <a:prstGeom prst="rect">
                <a:avLst/>
              </a:prstGeom>
              <a:solidFill>
                <a:srgbClr val="002060">
                  <a:alpha val="65881"/>
                </a:srgbClr>
              </a:solidFill>
              <a:ln w="25400">
                <a:solidFill>
                  <a:srgbClr val="0070C0"/>
                </a:solidFill>
                <a:miter lim="800000"/>
              </a:ln>
            </p:spPr>
            <p:txBody>
              <a:bodyPr wrap="none" anchor="ctr"/>
              <a:lstStyle/>
              <a:p>
                <a:pPr algn="ctr">
                  <a:buFontTx/>
                  <a:buNone/>
                </a:pPr>
                <a:endParaRPr lang="zh-CN" altLang="en-US" sz="2000">
                  <a:solidFill>
                    <a:srgbClr val="FFFFFF"/>
                  </a:solidFill>
                  <a:latin typeface="Calibri" panose="020F0502020204030204" pitchFamily="34" charset="0"/>
                  <a:ea typeface="楷体_GB2312"/>
                  <a:cs typeface="楷体_GB2312"/>
                </a:endParaRPr>
              </a:p>
            </p:txBody>
          </p:sp>
        </p:grpSp>
        <p:sp>
          <p:nvSpPr>
            <p:cNvPr id="39951" name="矩形 179"/>
            <p:cNvSpPr>
              <a:spLocks noChangeArrowheads="1"/>
            </p:cNvSpPr>
            <p:nvPr/>
          </p:nvSpPr>
          <p:spPr bwMode="auto">
            <a:xfrm>
              <a:off x="1356966" y="3773160"/>
              <a:ext cx="107261" cy="734214"/>
            </a:xfrm>
            <a:prstGeom prst="rect">
              <a:avLst/>
            </a:prstGeom>
            <a:solidFill>
              <a:srgbClr val="002060">
                <a:alpha val="65881"/>
              </a:srgbClr>
            </a:solidFill>
            <a:ln w="25400">
              <a:solidFill>
                <a:srgbClr val="0070C0"/>
              </a:solidFill>
              <a:miter lim="800000"/>
            </a:ln>
          </p:spPr>
          <p:txBody>
            <a:bodyPr wrap="none" anchor="ctr"/>
            <a:lstStyle/>
            <a:p>
              <a:pPr algn="ctr">
                <a:buFontTx/>
                <a:buNone/>
              </a:pPr>
              <a:endParaRPr lang="zh-CN" altLang="en-US" sz="2000">
                <a:solidFill>
                  <a:srgbClr val="FFFFFF"/>
                </a:solidFill>
                <a:latin typeface="Calibri" panose="020F0502020204030204" pitchFamily="34" charset="0"/>
                <a:ea typeface="楷体_GB2312"/>
                <a:cs typeface="楷体_GB2312"/>
              </a:endParaRPr>
            </a:p>
          </p:txBody>
        </p:sp>
        <p:sp>
          <p:nvSpPr>
            <p:cNvPr id="39952" name="矩形 180"/>
            <p:cNvSpPr>
              <a:spLocks noChangeArrowheads="1"/>
            </p:cNvSpPr>
            <p:nvPr/>
          </p:nvSpPr>
          <p:spPr bwMode="auto">
            <a:xfrm>
              <a:off x="1464119" y="3840382"/>
              <a:ext cx="107261" cy="893767"/>
            </a:xfrm>
            <a:prstGeom prst="rect">
              <a:avLst/>
            </a:prstGeom>
            <a:solidFill>
              <a:srgbClr val="002060">
                <a:alpha val="65881"/>
              </a:srgbClr>
            </a:solidFill>
            <a:ln w="25400">
              <a:solidFill>
                <a:srgbClr val="0070C0"/>
              </a:solidFill>
              <a:miter lim="800000"/>
            </a:ln>
          </p:spPr>
          <p:txBody>
            <a:bodyPr wrap="none" anchor="ctr"/>
            <a:lstStyle/>
            <a:p>
              <a:pPr algn="ctr">
                <a:buFontTx/>
                <a:buNone/>
              </a:pPr>
              <a:endParaRPr lang="zh-CN" altLang="en-US" sz="2000">
                <a:solidFill>
                  <a:srgbClr val="FFFFFF"/>
                </a:solidFill>
                <a:latin typeface="Calibri" panose="020F0502020204030204" pitchFamily="34" charset="0"/>
                <a:ea typeface="楷体_GB2312"/>
                <a:cs typeface="楷体_GB2312"/>
              </a:endParaRPr>
            </a:p>
          </p:txBody>
        </p:sp>
        <p:sp>
          <p:nvSpPr>
            <p:cNvPr id="39953" name="任意多边形 181"/>
            <p:cNvSpPr/>
            <p:nvPr/>
          </p:nvSpPr>
          <p:spPr bwMode="auto">
            <a:xfrm>
              <a:off x="3910181" y="4435206"/>
              <a:ext cx="556352" cy="556352"/>
            </a:xfrm>
            <a:custGeom>
              <a:avLst/>
              <a:gdLst>
                <a:gd name="T0" fmla="*/ 5772 w 762000"/>
                <a:gd name="T1" fmla="*/ 79358 h 762000"/>
                <a:gd name="T2" fmla="*/ 0 w 762000"/>
                <a:gd name="T3" fmla="*/ 49058 h 762000"/>
                <a:gd name="T4" fmla="*/ 1443 w 762000"/>
                <a:gd name="T5" fmla="*/ 30301 h 762000"/>
                <a:gd name="T6" fmla="*/ 30301 w 762000"/>
                <a:gd name="T7" fmla="*/ 10100 h 762000"/>
                <a:gd name="T8" fmla="*/ 62044 w 762000"/>
                <a:gd name="T9" fmla="*/ 0 h 762000"/>
                <a:gd name="T10" fmla="*/ 82244 w 762000"/>
                <a:gd name="T11" fmla="*/ 10100 h 762000"/>
                <a:gd name="T12" fmla="*/ 115431 w 762000"/>
                <a:gd name="T13" fmla="*/ 50501 h 762000"/>
                <a:gd name="T14" fmla="*/ 20200 w 762000"/>
                <a:gd name="T15" fmla="*/ 115431 h 762000"/>
                <a:gd name="T16" fmla="*/ 2885 w 762000"/>
                <a:gd name="T17" fmla="*/ 64930 h 762000"/>
                <a:gd name="T18" fmla="*/ 1443 w 762000"/>
                <a:gd name="T19" fmla="*/ 59158 h 762000"/>
                <a:gd name="T20" fmla="*/ 0 w 762000"/>
                <a:gd name="T21" fmla="*/ 46172 h 7620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62000" h="762000">
                  <a:moveTo>
                    <a:pt x="38100" y="523875"/>
                  </a:moveTo>
                  <a:lnTo>
                    <a:pt x="0" y="323850"/>
                  </a:lnTo>
                  <a:lnTo>
                    <a:pt x="9525" y="200025"/>
                  </a:lnTo>
                  <a:lnTo>
                    <a:pt x="200025" y="66675"/>
                  </a:lnTo>
                  <a:lnTo>
                    <a:pt x="409575" y="0"/>
                  </a:lnTo>
                  <a:lnTo>
                    <a:pt x="542925" y="66675"/>
                  </a:lnTo>
                  <a:lnTo>
                    <a:pt x="762000" y="333375"/>
                  </a:lnTo>
                  <a:lnTo>
                    <a:pt x="133350" y="762000"/>
                  </a:lnTo>
                  <a:lnTo>
                    <a:pt x="19050" y="428625"/>
                  </a:lnTo>
                  <a:lnTo>
                    <a:pt x="9525" y="390525"/>
                  </a:lnTo>
                  <a:lnTo>
                    <a:pt x="0" y="304800"/>
                  </a:lnTo>
                </a:path>
              </a:pathLst>
            </a:custGeom>
            <a:solidFill>
              <a:schemeClr val="bg1"/>
            </a:solidFill>
            <a:ln w="9525">
              <a:noFill/>
              <a:round/>
            </a:ln>
          </p:spPr>
          <p:txBody>
            <a:bodyPr wrap="none" anchor="ctr"/>
            <a:lstStyle/>
            <a:p>
              <a:endParaRPr lang="zh-CN" altLang="en-US"/>
            </a:p>
          </p:txBody>
        </p:sp>
        <p:grpSp>
          <p:nvGrpSpPr>
            <p:cNvPr id="6" name="Group 5"/>
            <p:cNvGrpSpPr>
              <a:grpSpLocks noChangeAspect="1"/>
            </p:cNvGrpSpPr>
            <p:nvPr/>
          </p:nvGrpSpPr>
          <p:grpSpPr bwMode="auto">
            <a:xfrm>
              <a:off x="621150" y="3974483"/>
              <a:ext cx="5022420" cy="2383475"/>
              <a:chOff x="1404" y="1696"/>
              <a:chExt cx="1694" cy="830"/>
            </a:xfrm>
          </p:grpSpPr>
          <p:sp>
            <p:nvSpPr>
              <p:cNvPr id="40535" name="Line 7"/>
              <p:cNvSpPr>
                <a:spLocks noChangeShapeType="1"/>
              </p:cNvSpPr>
              <p:nvPr/>
            </p:nvSpPr>
            <p:spPr bwMode="auto">
              <a:xfrm flipH="1">
                <a:off x="1726" y="2114"/>
                <a:ext cx="165" cy="0"/>
              </a:xfrm>
              <a:prstGeom prst="line">
                <a:avLst/>
              </a:prstGeom>
              <a:noFill/>
              <a:ln w="0">
                <a:solidFill>
                  <a:srgbClr val="CC9900"/>
                </a:solidFill>
                <a:round/>
              </a:ln>
            </p:spPr>
            <p:txBody>
              <a:bodyPr/>
              <a:lstStyle/>
              <a:p>
                <a:endParaRPr lang="zh-CN" altLang="en-US"/>
              </a:p>
            </p:txBody>
          </p:sp>
          <p:sp>
            <p:nvSpPr>
              <p:cNvPr id="40536" name="Line 8"/>
              <p:cNvSpPr>
                <a:spLocks noChangeShapeType="1"/>
              </p:cNvSpPr>
              <p:nvPr/>
            </p:nvSpPr>
            <p:spPr bwMode="auto">
              <a:xfrm flipH="1">
                <a:off x="1774" y="2526"/>
                <a:ext cx="1324" cy="0"/>
              </a:xfrm>
              <a:prstGeom prst="line">
                <a:avLst/>
              </a:prstGeom>
              <a:noFill/>
              <a:ln w="0">
                <a:solidFill>
                  <a:srgbClr val="CC9900"/>
                </a:solidFill>
                <a:round/>
              </a:ln>
            </p:spPr>
            <p:txBody>
              <a:bodyPr/>
              <a:lstStyle/>
              <a:p>
                <a:endParaRPr lang="zh-CN" altLang="en-US"/>
              </a:p>
            </p:txBody>
          </p:sp>
          <p:sp>
            <p:nvSpPr>
              <p:cNvPr id="40537" name="Line 10"/>
              <p:cNvSpPr>
                <a:spLocks noChangeShapeType="1"/>
              </p:cNvSpPr>
              <p:nvPr/>
            </p:nvSpPr>
            <p:spPr bwMode="auto">
              <a:xfrm>
                <a:off x="2904" y="2114"/>
                <a:ext cx="29" cy="251"/>
              </a:xfrm>
              <a:prstGeom prst="line">
                <a:avLst/>
              </a:prstGeom>
              <a:noFill/>
              <a:ln w="0">
                <a:solidFill>
                  <a:srgbClr val="CC9900"/>
                </a:solidFill>
                <a:round/>
              </a:ln>
            </p:spPr>
            <p:txBody>
              <a:bodyPr/>
              <a:lstStyle/>
              <a:p>
                <a:endParaRPr lang="zh-CN" altLang="en-US"/>
              </a:p>
            </p:txBody>
          </p:sp>
          <p:sp>
            <p:nvSpPr>
              <p:cNvPr id="40538" name="Line 11"/>
              <p:cNvSpPr>
                <a:spLocks noChangeShapeType="1"/>
              </p:cNvSpPr>
              <p:nvPr/>
            </p:nvSpPr>
            <p:spPr bwMode="auto">
              <a:xfrm>
                <a:off x="2623" y="1750"/>
                <a:ext cx="281" cy="364"/>
              </a:xfrm>
              <a:prstGeom prst="line">
                <a:avLst/>
              </a:prstGeom>
              <a:noFill/>
              <a:ln w="0">
                <a:solidFill>
                  <a:srgbClr val="CC9900"/>
                </a:solidFill>
                <a:round/>
              </a:ln>
            </p:spPr>
            <p:txBody>
              <a:bodyPr/>
              <a:lstStyle/>
              <a:p>
                <a:endParaRPr lang="zh-CN" altLang="en-US"/>
              </a:p>
            </p:txBody>
          </p:sp>
          <p:sp>
            <p:nvSpPr>
              <p:cNvPr id="40539" name="Line 12"/>
              <p:cNvSpPr>
                <a:spLocks noChangeShapeType="1"/>
              </p:cNvSpPr>
              <p:nvPr/>
            </p:nvSpPr>
            <p:spPr bwMode="auto">
              <a:xfrm>
                <a:off x="1920" y="2365"/>
                <a:ext cx="1013" cy="0"/>
              </a:xfrm>
              <a:prstGeom prst="line">
                <a:avLst/>
              </a:prstGeom>
              <a:noFill/>
              <a:ln w="0">
                <a:solidFill>
                  <a:srgbClr val="CC9900"/>
                </a:solidFill>
                <a:round/>
              </a:ln>
            </p:spPr>
            <p:txBody>
              <a:bodyPr/>
              <a:lstStyle/>
              <a:p>
                <a:endParaRPr lang="zh-CN" altLang="en-US"/>
              </a:p>
            </p:txBody>
          </p:sp>
          <p:sp>
            <p:nvSpPr>
              <p:cNvPr id="40540" name="Line 13"/>
              <p:cNvSpPr>
                <a:spLocks noChangeShapeType="1"/>
              </p:cNvSpPr>
              <p:nvPr/>
            </p:nvSpPr>
            <p:spPr bwMode="auto">
              <a:xfrm>
                <a:off x="2904" y="2114"/>
                <a:ext cx="146" cy="0"/>
              </a:xfrm>
              <a:prstGeom prst="line">
                <a:avLst/>
              </a:prstGeom>
              <a:noFill/>
              <a:ln w="0">
                <a:solidFill>
                  <a:srgbClr val="CC9900"/>
                </a:solidFill>
                <a:round/>
              </a:ln>
            </p:spPr>
            <p:txBody>
              <a:bodyPr/>
              <a:lstStyle/>
              <a:p>
                <a:endParaRPr lang="zh-CN" altLang="en-US"/>
              </a:p>
            </p:txBody>
          </p:sp>
          <p:sp>
            <p:nvSpPr>
              <p:cNvPr id="40541" name="Line 14"/>
              <p:cNvSpPr>
                <a:spLocks noChangeShapeType="1"/>
              </p:cNvSpPr>
              <p:nvPr/>
            </p:nvSpPr>
            <p:spPr bwMode="auto">
              <a:xfrm flipH="1">
                <a:off x="1611" y="1750"/>
                <a:ext cx="1012" cy="0"/>
              </a:xfrm>
              <a:prstGeom prst="line">
                <a:avLst/>
              </a:prstGeom>
              <a:noFill/>
              <a:ln w="0">
                <a:solidFill>
                  <a:srgbClr val="CC9900"/>
                </a:solidFill>
                <a:round/>
              </a:ln>
            </p:spPr>
            <p:txBody>
              <a:bodyPr/>
              <a:lstStyle/>
              <a:p>
                <a:endParaRPr lang="zh-CN" altLang="en-US"/>
              </a:p>
            </p:txBody>
          </p:sp>
          <p:sp>
            <p:nvSpPr>
              <p:cNvPr id="40542" name="Line 15"/>
              <p:cNvSpPr>
                <a:spLocks noChangeShapeType="1"/>
              </p:cNvSpPr>
              <p:nvPr/>
            </p:nvSpPr>
            <p:spPr bwMode="auto">
              <a:xfrm flipH="1">
                <a:off x="1770" y="1956"/>
                <a:ext cx="740" cy="0"/>
              </a:xfrm>
              <a:prstGeom prst="line">
                <a:avLst/>
              </a:prstGeom>
              <a:noFill/>
              <a:ln w="0">
                <a:solidFill>
                  <a:srgbClr val="CC9900"/>
                </a:solidFill>
                <a:round/>
              </a:ln>
            </p:spPr>
            <p:txBody>
              <a:bodyPr/>
              <a:lstStyle/>
              <a:p>
                <a:endParaRPr lang="zh-CN" altLang="en-US"/>
              </a:p>
            </p:txBody>
          </p:sp>
          <p:sp>
            <p:nvSpPr>
              <p:cNvPr id="40543" name="Line 16"/>
              <p:cNvSpPr>
                <a:spLocks noChangeShapeType="1"/>
              </p:cNvSpPr>
              <p:nvPr/>
            </p:nvSpPr>
            <p:spPr bwMode="auto">
              <a:xfrm>
                <a:off x="2623" y="1750"/>
                <a:ext cx="0" cy="106"/>
              </a:xfrm>
              <a:prstGeom prst="line">
                <a:avLst/>
              </a:prstGeom>
              <a:noFill/>
              <a:ln w="0">
                <a:solidFill>
                  <a:srgbClr val="CC9900"/>
                </a:solidFill>
                <a:round/>
              </a:ln>
            </p:spPr>
            <p:txBody>
              <a:bodyPr/>
              <a:lstStyle/>
              <a:p>
                <a:endParaRPr lang="zh-CN" altLang="en-US"/>
              </a:p>
            </p:txBody>
          </p:sp>
          <p:sp>
            <p:nvSpPr>
              <p:cNvPr id="40544" name="Line 30"/>
              <p:cNvSpPr>
                <a:spLocks noChangeShapeType="1"/>
              </p:cNvSpPr>
              <p:nvPr/>
            </p:nvSpPr>
            <p:spPr bwMode="auto">
              <a:xfrm flipH="1">
                <a:off x="1404" y="1696"/>
                <a:ext cx="1324" cy="0"/>
              </a:xfrm>
              <a:prstGeom prst="line">
                <a:avLst/>
              </a:prstGeom>
              <a:noFill/>
              <a:ln w="0">
                <a:solidFill>
                  <a:srgbClr val="CC9900"/>
                </a:solidFill>
                <a:round/>
              </a:ln>
            </p:spPr>
            <p:txBody>
              <a:bodyPr/>
              <a:lstStyle/>
              <a:p>
                <a:endParaRPr lang="zh-CN" altLang="en-US"/>
              </a:p>
            </p:txBody>
          </p:sp>
          <p:sp>
            <p:nvSpPr>
              <p:cNvPr id="40545" name="Line 31"/>
              <p:cNvSpPr>
                <a:spLocks noChangeShapeType="1"/>
              </p:cNvSpPr>
              <p:nvPr/>
            </p:nvSpPr>
            <p:spPr bwMode="auto">
              <a:xfrm>
                <a:off x="1404" y="1696"/>
                <a:ext cx="48" cy="412"/>
              </a:xfrm>
              <a:prstGeom prst="line">
                <a:avLst/>
              </a:prstGeom>
              <a:noFill/>
              <a:ln w="0">
                <a:solidFill>
                  <a:srgbClr val="CC9900"/>
                </a:solidFill>
                <a:round/>
              </a:ln>
            </p:spPr>
            <p:txBody>
              <a:bodyPr/>
              <a:lstStyle/>
              <a:p>
                <a:endParaRPr lang="zh-CN" altLang="en-US"/>
              </a:p>
            </p:txBody>
          </p:sp>
          <p:sp>
            <p:nvSpPr>
              <p:cNvPr id="40546" name="Line 32"/>
              <p:cNvSpPr>
                <a:spLocks noChangeShapeType="1"/>
              </p:cNvSpPr>
              <p:nvPr/>
            </p:nvSpPr>
            <p:spPr bwMode="auto">
              <a:xfrm flipH="1" flipV="1">
                <a:off x="1452" y="2108"/>
                <a:ext cx="322" cy="418"/>
              </a:xfrm>
              <a:prstGeom prst="line">
                <a:avLst/>
              </a:prstGeom>
              <a:noFill/>
              <a:ln w="0">
                <a:solidFill>
                  <a:srgbClr val="CC9900"/>
                </a:solidFill>
                <a:round/>
              </a:ln>
            </p:spPr>
            <p:txBody>
              <a:bodyPr/>
              <a:lstStyle/>
              <a:p>
                <a:endParaRPr lang="zh-CN" altLang="en-US"/>
              </a:p>
            </p:txBody>
          </p:sp>
          <p:sp>
            <p:nvSpPr>
              <p:cNvPr id="40547" name="Freeform 33"/>
              <p:cNvSpPr/>
              <p:nvPr/>
            </p:nvSpPr>
            <p:spPr bwMode="auto">
              <a:xfrm>
                <a:off x="2651" y="1886"/>
                <a:ext cx="9" cy="20"/>
              </a:xfrm>
              <a:custGeom>
                <a:avLst/>
                <a:gdLst>
                  <a:gd name="T0" fmla="*/ 0 w 42"/>
                  <a:gd name="T1" fmla="*/ 0 h 99"/>
                  <a:gd name="T2" fmla="*/ 0 w 42"/>
                  <a:gd name="T3" fmla="*/ 0 h 99"/>
                  <a:gd name="T4" fmla="*/ 0 w 42"/>
                  <a:gd name="T5" fmla="*/ 0 h 99"/>
                  <a:gd name="T6" fmla="*/ 0 w 42"/>
                  <a:gd name="T7" fmla="*/ 0 h 9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 h="99">
                    <a:moveTo>
                      <a:pt x="14" y="0"/>
                    </a:moveTo>
                    <a:lnTo>
                      <a:pt x="0" y="57"/>
                    </a:lnTo>
                    <a:lnTo>
                      <a:pt x="42" y="99"/>
                    </a:lnTo>
                    <a:lnTo>
                      <a:pt x="14" y="0"/>
                    </a:lnTo>
                    <a:close/>
                  </a:path>
                </a:pathLst>
              </a:custGeom>
              <a:noFill/>
              <a:ln w="0">
                <a:solidFill>
                  <a:srgbClr val="CC9900"/>
                </a:solidFill>
                <a:prstDash val="solid"/>
                <a:round/>
              </a:ln>
            </p:spPr>
            <p:txBody>
              <a:bodyPr/>
              <a:lstStyle/>
              <a:p>
                <a:endParaRPr lang="zh-CN" altLang="en-US"/>
              </a:p>
            </p:txBody>
          </p:sp>
          <p:sp>
            <p:nvSpPr>
              <p:cNvPr id="40548" name="Freeform 34"/>
              <p:cNvSpPr/>
              <p:nvPr/>
            </p:nvSpPr>
            <p:spPr bwMode="auto">
              <a:xfrm>
                <a:off x="2601" y="2126"/>
                <a:ext cx="10" cy="19"/>
              </a:xfrm>
              <a:custGeom>
                <a:avLst/>
                <a:gdLst>
                  <a:gd name="T0" fmla="*/ 0 w 50"/>
                  <a:gd name="T1" fmla="*/ 0 h 91"/>
                  <a:gd name="T2" fmla="*/ 0 w 50"/>
                  <a:gd name="T3" fmla="*/ 0 h 91"/>
                  <a:gd name="T4" fmla="*/ 0 w 50"/>
                  <a:gd name="T5" fmla="*/ 0 h 91"/>
                  <a:gd name="T6" fmla="*/ 0 w 50"/>
                  <a:gd name="T7" fmla="*/ 0 h 91"/>
                  <a:gd name="T8" fmla="*/ 0 w 50"/>
                  <a:gd name="T9" fmla="*/ 0 h 91"/>
                  <a:gd name="T10" fmla="*/ 0 w 50"/>
                  <a:gd name="T11" fmla="*/ 0 h 91"/>
                  <a:gd name="T12" fmla="*/ 0 w 50"/>
                  <a:gd name="T13" fmla="*/ 0 h 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0" h="91">
                    <a:moveTo>
                      <a:pt x="14" y="28"/>
                    </a:moveTo>
                    <a:lnTo>
                      <a:pt x="0" y="78"/>
                    </a:lnTo>
                    <a:lnTo>
                      <a:pt x="21" y="91"/>
                    </a:lnTo>
                    <a:lnTo>
                      <a:pt x="42" y="70"/>
                    </a:lnTo>
                    <a:lnTo>
                      <a:pt x="50" y="28"/>
                    </a:lnTo>
                    <a:lnTo>
                      <a:pt x="7" y="0"/>
                    </a:lnTo>
                    <a:lnTo>
                      <a:pt x="14" y="28"/>
                    </a:lnTo>
                    <a:close/>
                  </a:path>
                </a:pathLst>
              </a:custGeom>
              <a:noFill/>
              <a:ln w="0">
                <a:solidFill>
                  <a:srgbClr val="CC9900"/>
                </a:solidFill>
                <a:prstDash val="solid"/>
                <a:round/>
              </a:ln>
            </p:spPr>
            <p:txBody>
              <a:bodyPr/>
              <a:lstStyle/>
              <a:p>
                <a:endParaRPr lang="zh-CN" altLang="en-US"/>
              </a:p>
            </p:txBody>
          </p:sp>
          <p:sp>
            <p:nvSpPr>
              <p:cNvPr id="40549" name="Freeform 35"/>
              <p:cNvSpPr/>
              <p:nvPr/>
            </p:nvSpPr>
            <p:spPr bwMode="auto">
              <a:xfrm>
                <a:off x="2637" y="1875"/>
                <a:ext cx="11" cy="13"/>
              </a:xfrm>
              <a:custGeom>
                <a:avLst/>
                <a:gdLst>
                  <a:gd name="T0" fmla="*/ 0 w 57"/>
                  <a:gd name="T1" fmla="*/ 0 h 64"/>
                  <a:gd name="T2" fmla="*/ 0 w 57"/>
                  <a:gd name="T3" fmla="*/ 0 h 64"/>
                  <a:gd name="T4" fmla="*/ 0 w 57"/>
                  <a:gd name="T5" fmla="*/ 0 h 64"/>
                  <a:gd name="T6" fmla="*/ 0 w 57"/>
                  <a:gd name="T7" fmla="*/ 0 h 64"/>
                  <a:gd name="T8" fmla="*/ 0 w 57"/>
                  <a:gd name="T9" fmla="*/ 0 h 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64">
                    <a:moveTo>
                      <a:pt x="21" y="0"/>
                    </a:moveTo>
                    <a:lnTo>
                      <a:pt x="0" y="49"/>
                    </a:lnTo>
                    <a:lnTo>
                      <a:pt x="50" y="64"/>
                    </a:lnTo>
                    <a:lnTo>
                      <a:pt x="57" y="36"/>
                    </a:lnTo>
                    <a:lnTo>
                      <a:pt x="21" y="0"/>
                    </a:lnTo>
                    <a:close/>
                  </a:path>
                </a:pathLst>
              </a:custGeom>
              <a:noFill/>
              <a:ln w="0">
                <a:solidFill>
                  <a:srgbClr val="CC9900"/>
                </a:solidFill>
                <a:prstDash val="solid"/>
                <a:round/>
              </a:ln>
            </p:spPr>
            <p:txBody>
              <a:bodyPr/>
              <a:lstStyle/>
              <a:p>
                <a:endParaRPr lang="zh-CN" altLang="en-US"/>
              </a:p>
            </p:txBody>
          </p:sp>
          <p:sp>
            <p:nvSpPr>
              <p:cNvPr id="40550" name="Freeform 36"/>
              <p:cNvSpPr/>
              <p:nvPr/>
            </p:nvSpPr>
            <p:spPr bwMode="auto">
              <a:xfrm>
                <a:off x="2588" y="1924"/>
                <a:ext cx="8" cy="20"/>
              </a:xfrm>
              <a:custGeom>
                <a:avLst/>
                <a:gdLst>
                  <a:gd name="T0" fmla="*/ 0 w 42"/>
                  <a:gd name="T1" fmla="*/ 0 h 99"/>
                  <a:gd name="T2" fmla="*/ 0 w 42"/>
                  <a:gd name="T3" fmla="*/ 0 h 99"/>
                  <a:gd name="T4" fmla="*/ 0 w 42"/>
                  <a:gd name="T5" fmla="*/ 0 h 99"/>
                  <a:gd name="T6" fmla="*/ 0 w 42"/>
                  <a:gd name="T7" fmla="*/ 0 h 9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 h="99">
                    <a:moveTo>
                      <a:pt x="14" y="0"/>
                    </a:moveTo>
                    <a:lnTo>
                      <a:pt x="0" y="56"/>
                    </a:lnTo>
                    <a:lnTo>
                      <a:pt x="42" y="99"/>
                    </a:lnTo>
                    <a:lnTo>
                      <a:pt x="14" y="0"/>
                    </a:lnTo>
                    <a:close/>
                  </a:path>
                </a:pathLst>
              </a:custGeom>
              <a:noFill/>
              <a:ln w="0">
                <a:solidFill>
                  <a:srgbClr val="CC9900"/>
                </a:solidFill>
                <a:prstDash val="solid"/>
                <a:round/>
              </a:ln>
            </p:spPr>
            <p:txBody>
              <a:bodyPr/>
              <a:lstStyle/>
              <a:p>
                <a:endParaRPr lang="zh-CN" altLang="en-US"/>
              </a:p>
            </p:txBody>
          </p:sp>
          <p:sp>
            <p:nvSpPr>
              <p:cNvPr id="40551" name="Freeform 37"/>
              <p:cNvSpPr/>
              <p:nvPr/>
            </p:nvSpPr>
            <p:spPr bwMode="auto">
              <a:xfrm>
                <a:off x="2585" y="2100"/>
                <a:ext cx="10" cy="19"/>
              </a:xfrm>
              <a:custGeom>
                <a:avLst/>
                <a:gdLst>
                  <a:gd name="T0" fmla="*/ 0 w 50"/>
                  <a:gd name="T1" fmla="*/ 0 h 92"/>
                  <a:gd name="T2" fmla="*/ 0 w 50"/>
                  <a:gd name="T3" fmla="*/ 0 h 92"/>
                  <a:gd name="T4" fmla="*/ 0 w 50"/>
                  <a:gd name="T5" fmla="*/ 0 h 92"/>
                  <a:gd name="T6" fmla="*/ 0 w 50"/>
                  <a:gd name="T7" fmla="*/ 0 h 92"/>
                  <a:gd name="T8" fmla="*/ 0 w 50"/>
                  <a:gd name="T9" fmla="*/ 0 h 92"/>
                  <a:gd name="T10" fmla="*/ 0 w 50"/>
                  <a:gd name="T11" fmla="*/ 0 h 92"/>
                  <a:gd name="T12" fmla="*/ 0 w 50"/>
                  <a:gd name="T13" fmla="*/ 0 h 9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0" h="92">
                    <a:moveTo>
                      <a:pt x="15" y="29"/>
                    </a:moveTo>
                    <a:lnTo>
                      <a:pt x="0" y="78"/>
                    </a:lnTo>
                    <a:lnTo>
                      <a:pt x="22" y="92"/>
                    </a:lnTo>
                    <a:lnTo>
                      <a:pt x="43" y="71"/>
                    </a:lnTo>
                    <a:lnTo>
                      <a:pt x="50" y="29"/>
                    </a:lnTo>
                    <a:lnTo>
                      <a:pt x="8" y="0"/>
                    </a:lnTo>
                    <a:lnTo>
                      <a:pt x="15" y="29"/>
                    </a:lnTo>
                    <a:close/>
                  </a:path>
                </a:pathLst>
              </a:custGeom>
              <a:noFill/>
              <a:ln w="0">
                <a:solidFill>
                  <a:srgbClr val="CC9900"/>
                </a:solidFill>
                <a:prstDash val="solid"/>
                <a:round/>
              </a:ln>
            </p:spPr>
            <p:txBody>
              <a:bodyPr/>
              <a:lstStyle/>
              <a:p>
                <a:endParaRPr lang="zh-CN" altLang="en-US"/>
              </a:p>
            </p:txBody>
          </p:sp>
          <p:sp>
            <p:nvSpPr>
              <p:cNvPr id="40552" name="Freeform 38"/>
              <p:cNvSpPr/>
              <p:nvPr/>
            </p:nvSpPr>
            <p:spPr bwMode="auto">
              <a:xfrm>
                <a:off x="2579" y="1882"/>
                <a:ext cx="8" cy="20"/>
              </a:xfrm>
              <a:custGeom>
                <a:avLst/>
                <a:gdLst>
                  <a:gd name="T0" fmla="*/ 0 w 43"/>
                  <a:gd name="T1" fmla="*/ 0 h 99"/>
                  <a:gd name="T2" fmla="*/ 0 w 43"/>
                  <a:gd name="T3" fmla="*/ 0 h 99"/>
                  <a:gd name="T4" fmla="*/ 0 w 43"/>
                  <a:gd name="T5" fmla="*/ 0 h 99"/>
                  <a:gd name="T6" fmla="*/ 0 w 43"/>
                  <a:gd name="T7" fmla="*/ 0 h 9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3" h="99">
                    <a:moveTo>
                      <a:pt x="14" y="0"/>
                    </a:moveTo>
                    <a:lnTo>
                      <a:pt x="0" y="57"/>
                    </a:lnTo>
                    <a:lnTo>
                      <a:pt x="43" y="99"/>
                    </a:lnTo>
                    <a:lnTo>
                      <a:pt x="14" y="0"/>
                    </a:lnTo>
                    <a:close/>
                  </a:path>
                </a:pathLst>
              </a:custGeom>
              <a:noFill/>
              <a:ln w="0">
                <a:solidFill>
                  <a:srgbClr val="CC9900"/>
                </a:solidFill>
                <a:prstDash val="solid"/>
                <a:round/>
              </a:ln>
            </p:spPr>
            <p:txBody>
              <a:bodyPr/>
              <a:lstStyle/>
              <a:p>
                <a:endParaRPr lang="zh-CN" altLang="en-US"/>
              </a:p>
            </p:txBody>
          </p:sp>
          <p:sp>
            <p:nvSpPr>
              <p:cNvPr id="40553" name="Freeform 39"/>
              <p:cNvSpPr/>
              <p:nvPr/>
            </p:nvSpPr>
            <p:spPr bwMode="auto">
              <a:xfrm>
                <a:off x="2604" y="1899"/>
                <a:ext cx="10" cy="18"/>
              </a:xfrm>
              <a:custGeom>
                <a:avLst/>
                <a:gdLst>
                  <a:gd name="T0" fmla="*/ 0 w 49"/>
                  <a:gd name="T1" fmla="*/ 0 h 93"/>
                  <a:gd name="T2" fmla="*/ 0 w 49"/>
                  <a:gd name="T3" fmla="*/ 0 h 93"/>
                  <a:gd name="T4" fmla="*/ 0 w 49"/>
                  <a:gd name="T5" fmla="*/ 0 h 93"/>
                  <a:gd name="T6" fmla="*/ 0 w 49"/>
                  <a:gd name="T7" fmla="*/ 0 h 93"/>
                  <a:gd name="T8" fmla="*/ 0 w 49"/>
                  <a:gd name="T9" fmla="*/ 0 h 93"/>
                  <a:gd name="T10" fmla="*/ 0 w 49"/>
                  <a:gd name="T11" fmla="*/ 0 h 93"/>
                  <a:gd name="T12" fmla="*/ 0 w 49"/>
                  <a:gd name="T13" fmla="*/ 0 h 9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 h="93">
                    <a:moveTo>
                      <a:pt x="14" y="29"/>
                    </a:moveTo>
                    <a:lnTo>
                      <a:pt x="0" y="78"/>
                    </a:lnTo>
                    <a:lnTo>
                      <a:pt x="21" y="93"/>
                    </a:lnTo>
                    <a:lnTo>
                      <a:pt x="42" y="71"/>
                    </a:lnTo>
                    <a:lnTo>
                      <a:pt x="49" y="29"/>
                    </a:lnTo>
                    <a:lnTo>
                      <a:pt x="7" y="0"/>
                    </a:lnTo>
                    <a:lnTo>
                      <a:pt x="14" y="29"/>
                    </a:lnTo>
                    <a:close/>
                  </a:path>
                </a:pathLst>
              </a:custGeom>
              <a:noFill/>
              <a:ln w="0">
                <a:solidFill>
                  <a:srgbClr val="CC9900"/>
                </a:solidFill>
                <a:prstDash val="solid"/>
                <a:round/>
              </a:ln>
            </p:spPr>
            <p:txBody>
              <a:bodyPr/>
              <a:lstStyle/>
              <a:p>
                <a:endParaRPr lang="zh-CN" altLang="en-US"/>
              </a:p>
            </p:txBody>
          </p:sp>
          <p:sp>
            <p:nvSpPr>
              <p:cNvPr id="40554" name="Freeform 40"/>
              <p:cNvSpPr/>
              <p:nvPr/>
            </p:nvSpPr>
            <p:spPr bwMode="auto">
              <a:xfrm>
                <a:off x="2620" y="1945"/>
                <a:ext cx="11" cy="12"/>
              </a:xfrm>
              <a:custGeom>
                <a:avLst/>
                <a:gdLst>
                  <a:gd name="T0" fmla="*/ 0 w 57"/>
                  <a:gd name="T1" fmla="*/ 0 h 64"/>
                  <a:gd name="T2" fmla="*/ 0 w 57"/>
                  <a:gd name="T3" fmla="*/ 0 h 64"/>
                  <a:gd name="T4" fmla="*/ 0 w 57"/>
                  <a:gd name="T5" fmla="*/ 0 h 64"/>
                  <a:gd name="T6" fmla="*/ 0 w 57"/>
                  <a:gd name="T7" fmla="*/ 0 h 64"/>
                  <a:gd name="T8" fmla="*/ 0 w 57"/>
                  <a:gd name="T9" fmla="*/ 0 h 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64">
                    <a:moveTo>
                      <a:pt x="21" y="0"/>
                    </a:moveTo>
                    <a:lnTo>
                      <a:pt x="0" y="49"/>
                    </a:lnTo>
                    <a:lnTo>
                      <a:pt x="50" y="64"/>
                    </a:lnTo>
                    <a:lnTo>
                      <a:pt x="57" y="36"/>
                    </a:lnTo>
                    <a:lnTo>
                      <a:pt x="21" y="0"/>
                    </a:lnTo>
                    <a:close/>
                  </a:path>
                </a:pathLst>
              </a:custGeom>
              <a:noFill/>
              <a:ln w="0">
                <a:solidFill>
                  <a:srgbClr val="CC9900"/>
                </a:solidFill>
                <a:prstDash val="solid"/>
                <a:round/>
              </a:ln>
            </p:spPr>
            <p:txBody>
              <a:bodyPr/>
              <a:lstStyle/>
              <a:p>
                <a:endParaRPr lang="zh-CN" altLang="en-US"/>
              </a:p>
            </p:txBody>
          </p:sp>
          <p:sp>
            <p:nvSpPr>
              <p:cNvPr id="40555" name="Freeform 41"/>
              <p:cNvSpPr/>
              <p:nvPr/>
            </p:nvSpPr>
            <p:spPr bwMode="auto">
              <a:xfrm>
                <a:off x="2587" y="1858"/>
                <a:ext cx="12" cy="13"/>
              </a:xfrm>
              <a:custGeom>
                <a:avLst/>
                <a:gdLst>
                  <a:gd name="T0" fmla="*/ 0 w 56"/>
                  <a:gd name="T1" fmla="*/ 0 h 63"/>
                  <a:gd name="T2" fmla="*/ 0 w 56"/>
                  <a:gd name="T3" fmla="*/ 0 h 63"/>
                  <a:gd name="T4" fmla="*/ 0 w 56"/>
                  <a:gd name="T5" fmla="*/ 0 h 63"/>
                  <a:gd name="T6" fmla="*/ 0 w 56"/>
                  <a:gd name="T7" fmla="*/ 0 h 63"/>
                  <a:gd name="T8" fmla="*/ 0 w 56"/>
                  <a:gd name="T9" fmla="*/ 0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63">
                    <a:moveTo>
                      <a:pt x="21" y="0"/>
                    </a:moveTo>
                    <a:lnTo>
                      <a:pt x="0" y="49"/>
                    </a:lnTo>
                    <a:lnTo>
                      <a:pt x="50" y="63"/>
                    </a:lnTo>
                    <a:lnTo>
                      <a:pt x="56" y="36"/>
                    </a:lnTo>
                    <a:lnTo>
                      <a:pt x="21" y="0"/>
                    </a:lnTo>
                    <a:close/>
                  </a:path>
                </a:pathLst>
              </a:custGeom>
              <a:noFill/>
              <a:ln w="0">
                <a:solidFill>
                  <a:srgbClr val="CC9900"/>
                </a:solidFill>
                <a:prstDash val="solid"/>
                <a:round/>
              </a:ln>
            </p:spPr>
            <p:txBody>
              <a:bodyPr/>
              <a:lstStyle/>
              <a:p>
                <a:endParaRPr lang="zh-CN" altLang="en-US"/>
              </a:p>
            </p:txBody>
          </p:sp>
          <p:sp>
            <p:nvSpPr>
              <p:cNvPr id="40556" name="Freeform 42"/>
              <p:cNvSpPr/>
              <p:nvPr/>
            </p:nvSpPr>
            <p:spPr bwMode="auto">
              <a:xfrm>
                <a:off x="2694" y="2181"/>
                <a:ext cx="12" cy="13"/>
              </a:xfrm>
              <a:custGeom>
                <a:avLst/>
                <a:gdLst>
                  <a:gd name="T0" fmla="*/ 0 w 57"/>
                  <a:gd name="T1" fmla="*/ 0 h 64"/>
                  <a:gd name="T2" fmla="*/ 0 w 57"/>
                  <a:gd name="T3" fmla="*/ 0 h 64"/>
                  <a:gd name="T4" fmla="*/ 0 w 57"/>
                  <a:gd name="T5" fmla="*/ 0 h 64"/>
                  <a:gd name="T6" fmla="*/ 0 w 57"/>
                  <a:gd name="T7" fmla="*/ 0 h 64"/>
                  <a:gd name="T8" fmla="*/ 0 w 57"/>
                  <a:gd name="T9" fmla="*/ 0 h 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64">
                    <a:moveTo>
                      <a:pt x="21" y="0"/>
                    </a:moveTo>
                    <a:lnTo>
                      <a:pt x="0" y="49"/>
                    </a:lnTo>
                    <a:lnTo>
                      <a:pt x="50" y="64"/>
                    </a:lnTo>
                    <a:lnTo>
                      <a:pt x="57" y="35"/>
                    </a:lnTo>
                    <a:lnTo>
                      <a:pt x="21" y="0"/>
                    </a:lnTo>
                    <a:close/>
                  </a:path>
                </a:pathLst>
              </a:custGeom>
              <a:noFill/>
              <a:ln w="0">
                <a:solidFill>
                  <a:srgbClr val="CC9900"/>
                </a:solidFill>
                <a:prstDash val="solid"/>
                <a:round/>
              </a:ln>
            </p:spPr>
            <p:txBody>
              <a:bodyPr/>
              <a:lstStyle/>
              <a:p>
                <a:endParaRPr lang="zh-CN" altLang="en-US"/>
              </a:p>
            </p:txBody>
          </p:sp>
          <p:sp>
            <p:nvSpPr>
              <p:cNvPr id="40557" name="Freeform 43"/>
              <p:cNvSpPr/>
              <p:nvPr/>
            </p:nvSpPr>
            <p:spPr bwMode="auto">
              <a:xfrm>
                <a:off x="2667" y="2127"/>
                <a:ext cx="10" cy="18"/>
              </a:xfrm>
              <a:custGeom>
                <a:avLst/>
                <a:gdLst>
                  <a:gd name="T0" fmla="*/ 0 w 50"/>
                  <a:gd name="T1" fmla="*/ 0 h 91"/>
                  <a:gd name="T2" fmla="*/ 0 w 50"/>
                  <a:gd name="T3" fmla="*/ 0 h 91"/>
                  <a:gd name="T4" fmla="*/ 0 w 50"/>
                  <a:gd name="T5" fmla="*/ 0 h 91"/>
                  <a:gd name="T6" fmla="*/ 0 w 50"/>
                  <a:gd name="T7" fmla="*/ 0 h 91"/>
                  <a:gd name="T8" fmla="*/ 0 w 50"/>
                  <a:gd name="T9" fmla="*/ 0 h 91"/>
                  <a:gd name="T10" fmla="*/ 0 w 50"/>
                  <a:gd name="T11" fmla="*/ 0 h 91"/>
                  <a:gd name="T12" fmla="*/ 0 w 50"/>
                  <a:gd name="T13" fmla="*/ 0 h 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0" h="91">
                    <a:moveTo>
                      <a:pt x="14" y="27"/>
                    </a:moveTo>
                    <a:lnTo>
                      <a:pt x="0" y="77"/>
                    </a:lnTo>
                    <a:lnTo>
                      <a:pt x="21" y="91"/>
                    </a:lnTo>
                    <a:lnTo>
                      <a:pt x="42" y="70"/>
                    </a:lnTo>
                    <a:lnTo>
                      <a:pt x="50" y="27"/>
                    </a:lnTo>
                    <a:lnTo>
                      <a:pt x="7" y="0"/>
                    </a:lnTo>
                    <a:lnTo>
                      <a:pt x="14" y="27"/>
                    </a:lnTo>
                    <a:close/>
                  </a:path>
                </a:pathLst>
              </a:custGeom>
              <a:noFill/>
              <a:ln w="0">
                <a:solidFill>
                  <a:srgbClr val="CC9900"/>
                </a:solidFill>
                <a:prstDash val="solid"/>
                <a:round/>
              </a:ln>
            </p:spPr>
            <p:txBody>
              <a:bodyPr/>
              <a:lstStyle/>
              <a:p>
                <a:endParaRPr lang="zh-CN" altLang="en-US"/>
              </a:p>
            </p:txBody>
          </p:sp>
          <p:sp>
            <p:nvSpPr>
              <p:cNvPr id="40558" name="Freeform 44"/>
              <p:cNvSpPr/>
              <p:nvPr/>
            </p:nvSpPr>
            <p:spPr bwMode="auto">
              <a:xfrm>
                <a:off x="2692" y="2132"/>
                <a:ext cx="8" cy="19"/>
              </a:xfrm>
              <a:custGeom>
                <a:avLst/>
                <a:gdLst>
                  <a:gd name="T0" fmla="*/ 0 w 42"/>
                  <a:gd name="T1" fmla="*/ 0 h 99"/>
                  <a:gd name="T2" fmla="*/ 0 w 42"/>
                  <a:gd name="T3" fmla="*/ 0 h 99"/>
                  <a:gd name="T4" fmla="*/ 0 w 42"/>
                  <a:gd name="T5" fmla="*/ 0 h 99"/>
                  <a:gd name="T6" fmla="*/ 0 w 42"/>
                  <a:gd name="T7" fmla="*/ 0 h 9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 h="99">
                    <a:moveTo>
                      <a:pt x="14" y="0"/>
                    </a:moveTo>
                    <a:lnTo>
                      <a:pt x="0" y="56"/>
                    </a:lnTo>
                    <a:lnTo>
                      <a:pt x="42" y="99"/>
                    </a:lnTo>
                    <a:lnTo>
                      <a:pt x="14" y="0"/>
                    </a:lnTo>
                    <a:close/>
                  </a:path>
                </a:pathLst>
              </a:custGeom>
              <a:noFill/>
              <a:ln w="0">
                <a:solidFill>
                  <a:srgbClr val="CC9900"/>
                </a:solidFill>
                <a:prstDash val="solid"/>
                <a:round/>
              </a:ln>
            </p:spPr>
            <p:txBody>
              <a:bodyPr/>
              <a:lstStyle/>
              <a:p>
                <a:endParaRPr lang="zh-CN" altLang="en-US"/>
              </a:p>
            </p:txBody>
          </p:sp>
          <p:sp>
            <p:nvSpPr>
              <p:cNvPr id="40559" name="Freeform 45"/>
              <p:cNvSpPr/>
              <p:nvPr/>
            </p:nvSpPr>
            <p:spPr bwMode="auto">
              <a:xfrm>
                <a:off x="2689" y="2161"/>
                <a:ext cx="9" cy="20"/>
              </a:xfrm>
              <a:custGeom>
                <a:avLst/>
                <a:gdLst>
                  <a:gd name="T0" fmla="*/ 0 w 42"/>
                  <a:gd name="T1" fmla="*/ 0 h 98"/>
                  <a:gd name="T2" fmla="*/ 0 w 42"/>
                  <a:gd name="T3" fmla="*/ 0 h 98"/>
                  <a:gd name="T4" fmla="*/ 0 w 42"/>
                  <a:gd name="T5" fmla="*/ 0 h 98"/>
                  <a:gd name="T6" fmla="*/ 0 w 42"/>
                  <a:gd name="T7" fmla="*/ 0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 h="98">
                    <a:moveTo>
                      <a:pt x="13" y="0"/>
                    </a:moveTo>
                    <a:lnTo>
                      <a:pt x="0" y="56"/>
                    </a:lnTo>
                    <a:lnTo>
                      <a:pt x="42" y="98"/>
                    </a:lnTo>
                    <a:lnTo>
                      <a:pt x="13" y="0"/>
                    </a:lnTo>
                    <a:close/>
                  </a:path>
                </a:pathLst>
              </a:custGeom>
              <a:noFill/>
              <a:ln w="0">
                <a:solidFill>
                  <a:srgbClr val="CC9900"/>
                </a:solidFill>
                <a:prstDash val="solid"/>
                <a:round/>
              </a:ln>
            </p:spPr>
            <p:txBody>
              <a:bodyPr/>
              <a:lstStyle/>
              <a:p>
                <a:endParaRPr lang="zh-CN" altLang="en-US"/>
              </a:p>
            </p:txBody>
          </p:sp>
          <p:sp>
            <p:nvSpPr>
              <p:cNvPr id="40560" name="Freeform 46"/>
              <p:cNvSpPr/>
              <p:nvPr/>
            </p:nvSpPr>
            <p:spPr bwMode="auto">
              <a:xfrm>
                <a:off x="2644" y="2126"/>
                <a:ext cx="16" cy="18"/>
              </a:xfrm>
              <a:custGeom>
                <a:avLst/>
                <a:gdLst>
                  <a:gd name="T0" fmla="*/ 0 w 78"/>
                  <a:gd name="T1" fmla="*/ 0 h 86"/>
                  <a:gd name="T2" fmla="*/ 0 w 78"/>
                  <a:gd name="T3" fmla="*/ 0 h 86"/>
                  <a:gd name="T4" fmla="*/ 0 w 78"/>
                  <a:gd name="T5" fmla="*/ 0 h 86"/>
                  <a:gd name="T6" fmla="*/ 0 w 78"/>
                  <a:gd name="T7" fmla="*/ 0 h 86"/>
                  <a:gd name="T8" fmla="*/ 0 w 78"/>
                  <a:gd name="T9" fmla="*/ 0 h 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8" h="86">
                    <a:moveTo>
                      <a:pt x="21" y="15"/>
                    </a:moveTo>
                    <a:lnTo>
                      <a:pt x="0" y="71"/>
                    </a:lnTo>
                    <a:lnTo>
                      <a:pt x="78" y="86"/>
                    </a:lnTo>
                    <a:lnTo>
                      <a:pt x="50" y="0"/>
                    </a:lnTo>
                    <a:lnTo>
                      <a:pt x="21" y="15"/>
                    </a:lnTo>
                    <a:close/>
                  </a:path>
                </a:pathLst>
              </a:custGeom>
              <a:noFill/>
              <a:ln w="0">
                <a:solidFill>
                  <a:srgbClr val="CC9900"/>
                </a:solidFill>
                <a:prstDash val="solid"/>
                <a:round/>
              </a:ln>
            </p:spPr>
            <p:txBody>
              <a:bodyPr/>
              <a:lstStyle/>
              <a:p>
                <a:endParaRPr lang="zh-CN" altLang="en-US"/>
              </a:p>
            </p:txBody>
          </p:sp>
          <p:sp>
            <p:nvSpPr>
              <p:cNvPr id="40561" name="Freeform 47"/>
              <p:cNvSpPr/>
              <p:nvPr/>
            </p:nvSpPr>
            <p:spPr bwMode="auto">
              <a:xfrm>
                <a:off x="2655" y="2172"/>
                <a:ext cx="9" cy="20"/>
              </a:xfrm>
              <a:custGeom>
                <a:avLst/>
                <a:gdLst>
                  <a:gd name="T0" fmla="*/ 0 w 43"/>
                  <a:gd name="T1" fmla="*/ 0 h 99"/>
                  <a:gd name="T2" fmla="*/ 0 w 43"/>
                  <a:gd name="T3" fmla="*/ 0 h 99"/>
                  <a:gd name="T4" fmla="*/ 0 w 43"/>
                  <a:gd name="T5" fmla="*/ 0 h 99"/>
                  <a:gd name="T6" fmla="*/ 0 w 43"/>
                  <a:gd name="T7" fmla="*/ 0 h 9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3" h="99">
                    <a:moveTo>
                      <a:pt x="14" y="0"/>
                    </a:moveTo>
                    <a:lnTo>
                      <a:pt x="0" y="57"/>
                    </a:lnTo>
                    <a:lnTo>
                      <a:pt x="43" y="99"/>
                    </a:lnTo>
                    <a:lnTo>
                      <a:pt x="14" y="0"/>
                    </a:lnTo>
                    <a:close/>
                  </a:path>
                </a:pathLst>
              </a:custGeom>
              <a:noFill/>
              <a:ln w="0">
                <a:solidFill>
                  <a:srgbClr val="CC9900"/>
                </a:solidFill>
                <a:prstDash val="solid"/>
                <a:round/>
              </a:ln>
            </p:spPr>
            <p:txBody>
              <a:bodyPr/>
              <a:lstStyle/>
              <a:p>
                <a:endParaRPr lang="zh-CN" altLang="en-US"/>
              </a:p>
            </p:txBody>
          </p:sp>
          <p:sp>
            <p:nvSpPr>
              <p:cNvPr id="40562" name="Freeform 48"/>
              <p:cNvSpPr/>
              <p:nvPr/>
            </p:nvSpPr>
            <p:spPr bwMode="auto">
              <a:xfrm>
                <a:off x="2676" y="2181"/>
                <a:ext cx="10" cy="18"/>
              </a:xfrm>
              <a:custGeom>
                <a:avLst/>
                <a:gdLst>
                  <a:gd name="T0" fmla="*/ 0 w 50"/>
                  <a:gd name="T1" fmla="*/ 0 h 91"/>
                  <a:gd name="T2" fmla="*/ 0 w 50"/>
                  <a:gd name="T3" fmla="*/ 0 h 91"/>
                  <a:gd name="T4" fmla="*/ 0 w 50"/>
                  <a:gd name="T5" fmla="*/ 0 h 91"/>
                  <a:gd name="T6" fmla="*/ 0 w 50"/>
                  <a:gd name="T7" fmla="*/ 0 h 91"/>
                  <a:gd name="T8" fmla="*/ 0 w 50"/>
                  <a:gd name="T9" fmla="*/ 0 h 91"/>
                  <a:gd name="T10" fmla="*/ 0 w 50"/>
                  <a:gd name="T11" fmla="*/ 0 h 91"/>
                  <a:gd name="T12" fmla="*/ 0 w 50"/>
                  <a:gd name="T13" fmla="*/ 0 h 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0" h="91">
                    <a:moveTo>
                      <a:pt x="14" y="28"/>
                    </a:moveTo>
                    <a:lnTo>
                      <a:pt x="0" y="78"/>
                    </a:lnTo>
                    <a:lnTo>
                      <a:pt x="21" y="91"/>
                    </a:lnTo>
                    <a:lnTo>
                      <a:pt x="42" y="70"/>
                    </a:lnTo>
                    <a:lnTo>
                      <a:pt x="50" y="28"/>
                    </a:lnTo>
                    <a:lnTo>
                      <a:pt x="8" y="0"/>
                    </a:lnTo>
                    <a:lnTo>
                      <a:pt x="14" y="28"/>
                    </a:lnTo>
                    <a:close/>
                  </a:path>
                </a:pathLst>
              </a:custGeom>
              <a:noFill/>
              <a:ln w="0">
                <a:solidFill>
                  <a:srgbClr val="CC9900"/>
                </a:solidFill>
                <a:prstDash val="solid"/>
                <a:round/>
              </a:ln>
            </p:spPr>
            <p:txBody>
              <a:bodyPr/>
              <a:lstStyle/>
              <a:p>
                <a:endParaRPr lang="zh-CN" altLang="en-US"/>
              </a:p>
            </p:txBody>
          </p:sp>
          <p:sp>
            <p:nvSpPr>
              <p:cNvPr id="40563" name="Freeform 49"/>
              <p:cNvSpPr/>
              <p:nvPr/>
            </p:nvSpPr>
            <p:spPr bwMode="auto">
              <a:xfrm>
                <a:off x="2672" y="2147"/>
                <a:ext cx="10" cy="18"/>
              </a:xfrm>
              <a:custGeom>
                <a:avLst/>
                <a:gdLst>
                  <a:gd name="T0" fmla="*/ 0 w 50"/>
                  <a:gd name="T1" fmla="*/ 0 h 92"/>
                  <a:gd name="T2" fmla="*/ 0 w 50"/>
                  <a:gd name="T3" fmla="*/ 0 h 92"/>
                  <a:gd name="T4" fmla="*/ 0 w 50"/>
                  <a:gd name="T5" fmla="*/ 0 h 92"/>
                  <a:gd name="T6" fmla="*/ 0 w 50"/>
                  <a:gd name="T7" fmla="*/ 0 h 92"/>
                  <a:gd name="T8" fmla="*/ 0 w 50"/>
                  <a:gd name="T9" fmla="*/ 0 h 92"/>
                  <a:gd name="T10" fmla="*/ 0 w 50"/>
                  <a:gd name="T11" fmla="*/ 0 h 92"/>
                  <a:gd name="T12" fmla="*/ 0 w 50"/>
                  <a:gd name="T13" fmla="*/ 0 h 9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0" h="92">
                    <a:moveTo>
                      <a:pt x="14" y="28"/>
                    </a:moveTo>
                    <a:lnTo>
                      <a:pt x="0" y="78"/>
                    </a:lnTo>
                    <a:lnTo>
                      <a:pt x="21" y="92"/>
                    </a:lnTo>
                    <a:lnTo>
                      <a:pt x="42" y="70"/>
                    </a:lnTo>
                    <a:lnTo>
                      <a:pt x="50" y="28"/>
                    </a:lnTo>
                    <a:lnTo>
                      <a:pt x="8" y="0"/>
                    </a:lnTo>
                    <a:lnTo>
                      <a:pt x="14" y="28"/>
                    </a:lnTo>
                    <a:close/>
                  </a:path>
                </a:pathLst>
              </a:custGeom>
              <a:noFill/>
              <a:ln w="0">
                <a:solidFill>
                  <a:srgbClr val="CC9900"/>
                </a:solidFill>
                <a:prstDash val="solid"/>
                <a:round/>
              </a:ln>
            </p:spPr>
            <p:txBody>
              <a:bodyPr/>
              <a:lstStyle/>
              <a:p>
                <a:endParaRPr lang="zh-CN" altLang="en-US"/>
              </a:p>
            </p:txBody>
          </p:sp>
          <p:sp>
            <p:nvSpPr>
              <p:cNvPr id="40564" name="Freeform 50"/>
              <p:cNvSpPr/>
              <p:nvPr/>
            </p:nvSpPr>
            <p:spPr bwMode="auto">
              <a:xfrm>
                <a:off x="2692" y="2153"/>
                <a:ext cx="11" cy="12"/>
              </a:xfrm>
              <a:custGeom>
                <a:avLst/>
                <a:gdLst>
                  <a:gd name="T0" fmla="*/ 0 w 57"/>
                  <a:gd name="T1" fmla="*/ 0 h 64"/>
                  <a:gd name="T2" fmla="*/ 0 w 57"/>
                  <a:gd name="T3" fmla="*/ 0 h 64"/>
                  <a:gd name="T4" fmla="*/ 0 w 57"/>
                  <a:gd name="T5" fmla="*/ 0 h 64"/>
                  <a:gd name="T6" fmla="*/ 0 w 57"/>
                  <a:gd name="T7" fmla="*/ 0 h 64"/>
                  <a:gd name="T8" fmla="*/ 0 w 57"/>
                  <a:gd name="T9" fmla="*/ 0 h 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64">
                    <a:moveTo>
                      <a:pt x="21" y="0"/>
                    </a:moveTo>
                    <a:lnTo>
                      <a:pt x="0" y="49"/>
                    </a:lnTo>
                    <a:lnTo>
                      <a:pt x="49" y="64"/>
                    </a:lnTo>
                    <a:lnTo>
                      <a:pt x="57" y="35"/>
                    </a:lnTo>
                    <a:lnTo>
                      <a:pt x="21" y="0"/>
                    </a:lnTo>
                    <a:close/>
                  </a:path>
                </a:pathLst>
              </a:custGeom>
              <a:noFill/>
              <a:ln w="0">
                <a:solidFill>
                  <a:srgbClr val="CC9900"/>
                </a:solidFill>
                <a:prstDash val="solid"/>
                <a:round/>
              </a:ln>
            </p:spPr>
            <p:txBody>
              <a:bodyPr/>
              <a:lstStyle/>
              <a:p>
                <a:endParaRPr lang="zh-CN" altLang="en-US"/>
              </a:p>
            </p:txBody>
          </p:sp>
          <p:sp>
            <p:nvSpPr>
              <p:cNvPr id="40565" name="Freeform 51"/>
              <p:cNvSpPr/>
              <p:nvPr/>
            </p:nvSpPr>
            <p:spPr bwMode="auto">
              <a:xfrm>
                <a:off x="2681" y="2238"/>
                <a:ext cx="10" cy="18"/>
              </a:xfrm>
              <a:custGeom>
                <a:avLst/>
                <a:gdLst>
                  <a:gd name="T0" fmla="*/ 0 w 49"/>
                  <a:gd name="T1" fmla="*/ 0 h 91"/>
                  <a:gd name="T2" fmla="*/ 0 w 49"/>
                  <a:gd name="T3" fmla="*/ 0 h 91"/>
                  <a:gd name="T4" fmla="*/ 0 w 49"/>
                  <a:gd name="T5" fmla="*/ 0 h 91"/>
                  <a:gd name="T6" fmla="*/ 0 w 49"/>
                  <a:gd name="T7" fmla="*/ 0 h 91"/>
                  <a:gd name="T8" fmla="*/ 0 w 49"/>
                  <a:gd name="T9" fmla="*/ 0 h 91"/>
                  <a:gd name="T10" fmla="*/ 0 w 49"/>
                  <a:gd name="T11" fmla="*/ 0 h 91"/>
                  <a:gd name="T12" fmla="*/ 0 w 49"/>
                  <a:gd name="T13" fmla="*/ 0 h 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 h="91">
                    <a:moveTo>
                      <a:pt x="14" y="28"/>
                    </a:moveTo>
                    <a:lnTo>
                      <a:pt x="0" y="78"/>
                    </a:lnTo>
                    <a:lnTo>
                      <a:pt x="22" y="91"/>
                    </a:lnTo>
                    <a:lnTo>
                      <a:pt x="43" y="70"/>
                    </a:lnTo>
                    <a:lnTo>
                      <a:pt x="49" y="28"/>
                    </a:lnTo>
                    <a:lnTo>
                      <a:pt x="7" y="0"/>
                    </a:lnTo>
                    <a:lnTo>
                      <a:pt x="14" y="28"/>
                    </a:lnTo>
                    <a:close/>
                  </a:path>
                </a:pathLst>
              </a:custGeom>
              <a:noFill/>
              <a:ln w="0">
                <a:solidFill>
                  <a:srgbClr val="CC9900"/>
                </a:solidFill>
                <a:prstDash val="solid"/>
                <a:round/>
              </a:ln>
            </p:spPr>
            <p:txBody>
              <a:bodyPr/>
              <a:lstStyle/>
              <a:p>
                <a:endParaRPr lang="zh-CN" altLang="en-US"/>
              </a:p>
            </p:txBody>
          </p:sp>
          <p:sp>
            <p:nvSpPr>
              <p:cNvPr id="40566" name="Freeform 52"/>
              <p:cNvSpPr/>
              <p:nvPr/>
            </p:nvSpPr>
            <p:spPr bwMode="auto">
              <a:xfrm>
                <a:off x="2658" y="2237"/>
                <a:ext cx="15" cy="17"/>
              </a:xfrm>
              <a:custGeom>
                <a:avLst/>
                <a:gdLst>
                  <a:gd name="T0" fmla="*/ 0 w 77"/>
                  <a:gd name="T1" fmla="*/ 0 h 85"/>
                  <a:gd name="T2" fmla="*/ 0 w 77"/>
                  <a:gd name="T3" fmla="*/ 0 h 85"/>
                  <a:gd name="T4" fmla="*/ 0 w 77"/>
                  <a:gd name="T5" fmla="*/ 0 h 85"/>
                  <a:gd name="T6" fmla="*/ 0 w 77"/>
                  <a:gd name="T7" fmla="*/ 0 h 85"/>
                  <a:gd name="T8" fmla="*/ 0 w 77"/>
                  <a:gd name="T9" fmla="*/ 0 h 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7" h="85">
                    <a:moveTo>
                      <a:pt x="21" y="14"/>
                    </a:moveTo>
                    <a:lnTo>
                      <a:pt x="0" y="71"/>
                    </a:lnTo>
                    <a:lnTo>
                      <a:pt x="77" y="85"/>
                    </a:lnTo>
                    <a:lnTo>
                      <a:pt x="49" y="0"/>
                    </a:lnTo>
                    <a:lnTo>
                      <a:pt x="21" y="14"/>
                    </a:lnTo>
                    <a:close/>
                  </a:path>
                </a:pathLst>
              </a:custGeom>
              <a:noFill/>
              <a:ln w="0">
                <a:solidFill>
                  <a:srgbClr val="CC9900"/>
                </a:solidFill>
                <a:prstDash val="solid"/>
                <a:round/>
              </a:ln>
            </p:spPr>
            <p:txBody>
              <a:bodyPr/>
              <a:lstStyle/>
              <a:p>
                <a:endParaRPr lang="zh-CN" altLang="en-US"/>
              </a:p>
            </p:txBody>
          </p:sp>
          <p:sp>
            <p:nvSpPr>
              <p:cNvPr id="40567" name="Freeform 53"/>
              <p:cNvSpPr/>
              <p:nvPr/>
            </p:nvSpPr>
            <p:spPr bwMode="auto">
              <a:xfrm>
                <a:off x="2685" y="2258"/>
                <a:ext cx="10" cy="18"/>
              </a:xfrm>
              <a:custGeom>
                <a:avLst/>
                <a:gdLst>
                  <a:gd name="T0" fmla="*/ 0 w 48"/>
                  <a:gd name="T1" fmla="*/ 0 h 91"/>
                  <a:gd name="T2" fmla="*/ 0 w 48"/>
                  <a:gd name="T3" fmla="*/ 0 h 91"/>
                  <a:gd name="T4" fmla="*/ 0 w 48"/>
                  <a:gd name="T5" fmla="*/ 0 h 91"/>
                  <a:gd name="T6" fmla="*/ 0 w 48"/>
                  <a:gd name="T7" fmla="*/ 0 h 91"/>
                  <a:gd name="T8" fmla="*/ 0 w 48"/>
                  <a:gd name="T9" fmla="*/ 0 h 91"/>
                  <a:gd name="T10" fmla="*/ 0 w 48"/>
                  <a:gd name="T11" fmla="*/ 0 h 91"/>
                  <a:gd name="T12" fmla="*/ 0 w 48"/>
                  <a:gd name="T13" fmla="*/ 0 h 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8" h="91">
                    <a:moveTo>
                      <a:pt x="13" y="28"/>
                    </a:moveTo>
                    <a:lnTo>
                      <a:pt x="0" y="78"/>
                    </a:lnTo>
                    <a:lnTo>
                      <a:pt x="21" y="91"/>
                    </a:lnTo>
                    <a:lnTo>
                      <a:pt x="42" y="70"/>
                    </a:lnTo>
                    <a:lnTo>
                      <a:pt x="48" y="28"/>
                    </a:lnTo>
                    <a:lnTo>
                      <a:pt x="6" y="0"/>
                    </a:lnTo>
                    <a:lnTo>
                      <a:pt x="13" y="28"/>
                    </a:lnTo>
                    <a:close/>
                  </a:path>
                </a:pathLst>
              </a:custGeom>
              <a:noFill/>
              <a:ln w="0">
                <a:solidFill>
                  <a:srgbClr val="CC9900"/>
                </a:solidFill>
                <a:prstDash val="solid"/>
                <a:round/>
              </a:ln>
            </p:spPr>
            <p:txBody>
              <a:bodyPr/>
              <a:lstStyle/>
              <a:p>
                <a:endParaRPr lang="zh-CN" altLang="en-US"/>
              </a:p>
            </p:txBody>
          </p:sp>
          <p:sp>
            <p:nvSpPr>
              <p:cNvPr id="40568" name="Freeform 54"/>
              <p:cNvSpPr/>
              <p:nvPr/>
            </p:nvSpPr>
            <p:spPr bwMode="auto">
              <a:xfrm>
                <a:off x="2814" y="2136"/>
                <a:ext cx="10" cy="19"/>
              </a:xfrm>
              <a:custGeom>
                <a:avLst/>
                <a:gdLst>
                  <a:gd name="T0" fmla="*/ 0 w 49"/>
                  <a:gd name="T1" fmla="*/ 0 h 92"/>
                  <a:gd name="T2" fmla="*/ 0 w 49"/>
                  <a:gd name="T3" fmla="*/ 0 h 92"/>
                  <a:gd name="T4" fmla="*/ 0 w 49"/>
                  <a:gd name="T5" fmla="*/ 0 h 92"/>
                  <a:gd name="T6" fmla="*/ 0 w 49"/>
                  <a:gd name="T7" fmla="*/ 0 h 92"/>
                  <a:gd name="T8" fmla="*/ 0 w 49"/>
                  <a:gd name="T9" fmla="*/ 0 h 92"/>
                  <a:gd name="T10" fmla="*/ 0 w 49"/>
                  <a:gd name="T11" fmla="*/ 0 h 92"/>
                  <a:gd name="T12" fmla="*/ 0 w 49"/>
                  <a:gd name="T13" fmla="*/ 0 h 9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 h="92">
                    <a:moveTo>
                      <a:pt x="14" y="29"/>
                    </a:moveTo>
                    <a:lnTo>
                      <a:pt x="0" y="78"/>
                    </a:lnTo>
                    <a:lnTo>
                      <a:pt x="21" y="92"/>
                    </a:lnTo>
                    <a:lnTo>
                      <a:pt x="42" y="71"/>
                    </a:lnTo>
                    <a:lnTo>
                      <a:pt x="49" y="29"/>
                    </a:lnTo>
                    <a:lnTo>
                      <a:pt x="7" y="0"/>
                    </a:lnTo>
                    <a:lnTo>
                      <a:pt x="14" y="29"/>
                    </a:lnTo>
                    <a:close/>
                  </a:path>
                </a:pathLst>
              </a:custGeom>
              <a:noFill/>
              <a:ln w="0">
                <a:solidFill>
                  <a:srgbClr val="CC9900"/>
                </a:solidFill>
                <a:prstDash val="solid"/>
                <a:round/>
              </a:ln>
            </p:spPr>
            <p:txBody>
              <a:bodyPr/>
              <a:lstStyle/>
              <a:p>
                <a:endParaRPr lang="zh-CN" altLang="en-US"/>
              </a:p>
            </p:txBody>
          </p:sp>
          <p:sp>
            <p:nvSpPr>
              <p:cNvPr id="40569" name="Freeform 55"/>
              <p:cNvSpPr/>
              <p:nvPr/>
            </p:nvSpPr>
            <p:spPr bwMode="auto">
              <a:xfrm>
                <a:off x="2789" y="2168"/>
                <a:ext cx="9" cy="18"/>
              </a:xfrm>
              <a:custGeom>
                <a:avLst/>
                <a:gdLst>
                  <a:gd name="T0" fmla="*/ 0 w 49"/>
                  <a:gd name="T1" fmla="*/ 0 h 91"/>
                  <a:gd name="T2" fmla="*/ 0 w 49"/>
                  <a:gd name="T3" fmla="*/ 0 h 91"/>
                  <a:gd name="T4" fmla="*/ 0 w 49"/>
                  <a:gd name="T5" fmla="*/ 0 h 91"/>
                  <a:gd name="T6" fmla="*/ 0 w 49"/>
                  <a:gd name="T7" fmla="*/ 0 h 91"/>
                  <a:gd name="T8" fmla="*/ 0 w 49"/>
                  <a:gd name="T9" fmla="*/ 0 h 91"/>
                  <a:gd name="T10" fmla="*/ 0 w 49"/>
                  <a:gd name="T11" fmla="*/ 0 h 91"/>
                  <a:gd name="T12" fmla="*/ 0 w 49"/>
                  <a:gd name="T13" fmla="*/ 0 h 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 h="91">
                    <a:moveTo>
                      <a:pt x="14" y="28"/>
                    </a:moveTo>
                    <a:lnTo>
                      <a:pt x="0" y="78"/>
                    </a:lnTo>
                    <a:lnTo>
                      <a:pt x="21" y="91"/>
                    </a:lnTo>
                    <a:lnTo>
                      <a:pt x="43" y="70"/>
                    </a:lnTo>
                    <a:lnTo>
                      <a:pt x="49" y="28"/>
                    </a:lnTo>
                    <a:lnTo>
                      <a:pt x="7" y="0"/>
                    </a:lnTo>
                    <a:lnTo>
                      <a:pt x="14" y="28"/>
                    </a:lnTo>
                    <a:close/>
                  </a:path>
                </a:pathLst>
              </a:custGeom>
              <a:noFill/>
              <a:ln w="0">
                <a:solidFill>
                  <a:srgbClr val="CC9900"/>
                </a:solidFill>
                <a:prstDash val="solid"/>
                <a:round/>
              </a:ln>
            </p:spPr>
            <p:txBody>
              <a:bodyPr/>
              <a:lstStyle/>
              <a:p>
                <a:endParaRPr lang="zh-CN" altLang="en-US"/>
              </a:p>
            </p:txBody>
          </p:sp>
          <p:sp>
            <p:nvSpPr>
              <p:cNvPr id="40570" name="Freeform 56"/>
              <p:cNvSpPr/>
              <p:nvPr/>
            </p:nvSpPr>
            <p:spPr bwMode="auto">
              <a:xfrm>
                <a:off x="2866" y="2313"/>
                <a:ext cx="10" cy="19"/>
              </a:xfrm>
              <a:custGeom>
                <a:avLst/>
                <a:gdLst>
                  <a:gd name="T0" fmla="*/ 0 w 49"/>
                  <a:gd name="T1" fmla="*/ 0 h 92"/>
                  <a:gd name="T2" fmla="*/ 0 w 49"/>
                  <a:gd name="T3" fmla="*/ 0 h 92"/>
                  <a:gd name="T4" fmla="*/ 0 w 49"/>
                  <a:gd name="T5" fmla="*/ 0 h 92"/>
                  <a:gd name="T6" fmla="*/ 0 w 49"/>
                  <a:gd name="T7" fmla="*/ 0 h 92"/>
                  <a:gd name="T8" fmla="*/ 0 w 49"/>
                  <a:gd name="T9" fmla="*/ 0 h 92"/>
                  <a:gd name="T10" fmla="*/ 0 w 49"/>
                  <a:gd name="T11" fmla="*/ 0 h 92"/>
                  <a:gd name="T12" fmla="*/ 0 w 49"/>
                  <a:gd name="T13" fmla="*/ 0 h 9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 h="92">
                    <a:moveTo>
                      <a:pt x="13" y="28"/>
                    </a:moveTo>
                    <a:lnTo>
                      <a:pt x="0" y="77"/>
                    </a:lnTo>
                    <a:lnTo>
                      <a:pt x="21" y="92"/>
                    </a:lnTo>
                    <a:lnTo>
                      <a:pt x="42" y="71"/>
                    </a:lnTo>
                    <a:lnTo>
                      <a:pt x="49" y="28"/>
                    </a:lnTo>
                    <a:lnTo>
                      <a:pt x="7" y="0"/>
                    </a:lnTo>
                    <a:lnTo>
                      <a:pt x="13" y="28"/>
                    </a:lnTo>
                    <a:close/>
                  </a:path>
                </a:pathLst>
              </a:custGeom>
              <a:noFill/>
              <a:ln w="0">
                <a:solidFill>
                  <a:srgbClr val="CC9900"/>
                </a:solidFill>
                <a:prstDash val="solid"/>
                <a:round/>
              </a:ln>
            </p:spPr>
            <p:txBody>
              <a:bodyPr/>
              <a:lstStyle/>
              <a:p>
                <a:endParaRPr lang="zh-CN" altLang="en-US"/>
              </a:p>
            </p:txBody>
          </p:sp>
          <p:sp>
            <p:nvSpPr>
              <p:cNvPr id="40571" name="Freeform 57"/>
              <p:cNvSpPr/>
              <p:nvPr/>
            </p:nvSpPr>
            <p:spPr bwMode="auto">
              <a:xfrm>
                <a:off x="2815" y="2337"/>
                <a:ext cx="15" cy="17"/>
              </a:xfrm>
              <a:custGeom>
                <a:avLst/>
                <a:gdLst>
                  <a:gd name="T0" fmla="*/ 0 w 76"/>
                  <a:gd name="T1" fmla="*/ 0 h 85"/>
                  <a:gd name="T2" fmla="*/ 0 w 76"/>
                  <a:gd name="T3" fmla="*/ 0 h 85"/>
                  <a:gd name="T4" fmla="*/ 0 w 76"/>
                  <a:gd name="T5" fmla="*/ 0 h 85"/>
                  <a:gd name="T6" fmla="*/ 0 w 76"/>
                  <a:gd name="T7" fmla="*/ 0 h 85"/>
                  <a:gd name="T8" fmla="*/ 0 w 76"/>
                  <a:gd name="T9" fmla="*/ 0 h 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6" h="85">
                    <a:moveTo>
                      <a:pt x="21" y="14"/>
                    </a:moveTo>
                    <a:lnTo>
                      <a:pt x="0" y="70"/>
                    </a:lnTo>
                    <a:lnTo>
                      <a:pt x="76" y="85"/>
                    </a:lnTo>
                    <a:lnTo>
                      <a:pt x="48" y="0"/>
                    </a:lnTo>
                    <a:lnTo>
                      <a:pt x="21" y="14"/>
                    </a:lnTo>
                    <a:close/>
                  </a:path>
                </a:pathLst>
              </a:custGeom>
              <a:noFill/>
              <a:ln w="0">
                <a:solidFill>
                  <a:srgbClr val="CC9900"/>
                </a:solidFill>
                <a:prstDash val="solid"/>
                <a:round/>
              </a:ln>
            </p:spPr>
            <p:txBody>
              <a:bodyPr/>
              <a:lstStyle/>
              <a:p>
                <a:endParaRPr lang="zh-CN" altLang="en-US"/>
              </a:p>
            </p:txBody>
          </p:sp>
          <p:sp>
            <p:nvSpPr>
              <p:cNvPr id="40572" name="Freeform 58"/>
              <p:cNvSpPr/>
              <p:nvPr/>
            </p:nvSpPr>
            <p:spPr bwMode="auto">
              <a:xfrm>
                <a:off x="2851" y="2339"/>
                <a:ext cx="11" cy="12"/>
              </a:xfrm>
              <a:custGeom>
                <a:avLst/>
                <a:gdLst>
                  <a:gd name="T0" fmla="*/ 0 w 57"/>
                  <a:gd name="T1" fmla="*/ 0 h 64"/>
                  <a:gd name="T2" fmla="*/ 0 w 57"/>
                  <a:gd name="T3" fmla="*/ 0 h 64"/>
                  <a:gd name="T4" fmla="*/ 0 w 57"/>
                  <a:gd name="T5" fmla="*/ 0 h 64"/>
                  <a:gd name="T6" fmla="*/ 0 w 57"/>
                  <a:gd name="T7" fmla="*/ 0 h 64"/>
                  <a:gd name="T8" fmla="*/ 0 w 57"/>
                  <a:gd name="T9" fmla="*/ 0 h 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64">
                    <a:moveTo>
                      <a:pt x="22" y="0"/>
                    </a:moveTo>
                    <a:lnTo>
                      <a:pt x="0" y="50"/>
                    </a:lnTo>
                    <a:lnTo>
                      <a:pt x="50" y="64"/>
                    </a:lnTo>
                    <a:lnTo>
                      <a:pt x="57" y="36"/>
                    </a:lnTo>
                    <a:lnTo>
                      <a:pt x="22" y="0"/>
                    </a:lnTo>
                    <a:close/>
                  </a:path>
                </a:pathLst>
              </a:custGeom>
              <a:noFill/>
              <a:ln w="0">
                <a:solidFill>
                  <a:srgbClr val="CC9900"/>
                </a:solidFill>
                <a:prstDash val="solid"/>
                <a:round/>
              </a:ln>
            </p:spPr>
            <p:txBody>
              <a:bodyPr/>
              <a:lstStyle/>
              <a:p>
                <a:endParaRPr lang="zh-CN" altLang="en-US"/>
              </a:p>
            </p:txBody>
          </p:sp>
          <p:sp>
            <p:nvSpPr>
              <p:cNvPr id="40573" name="Freeform 59"/>
              <p:cNvSpPr/>
              <p:nvPr/>
            </p:nvSpPr>
            <p:spPr bwMode="auto">
              <a:xfrm>
                <a:off x="2831" y="2333"/>
                <a:ext cx="10" cy="18"/>
              </a:xfrm>
              <a:custGeom>
                <a:avLst/>
                <a:gdLst>
                  <a:gd name="T0" fmla="*/ 0 w 49"/>
                  <a:gd name="T1" fmla="*/ 0 h 93"/>
                  <a:gd name="T2" fmla="*/ 0 w 49"/>
                  <a:gd name="T3" fmla="*/ 0 h 93"/>
                  <a:gd name="T4" fmla="*/ 0 w 49"/>
                  <a:gd name="T5" fmla="*/ 0 h 93"/>
                  <a:gd name="T6" fmla="*/ 0 w 49"/>
                  <a:gd name="T7" fmla="*/ 0 h 93"/>
                  <a:gd name="T8" fmla="*/ 0 w 49"/>
                  <a:gd name="T9" fmla="*/ 0 h 93"/>
                  <a:gd name="T10" fmla="*/ 0 w 49"/>
                  <a:gd name="T11" fmla="*/ 0 h 93"/>
                  <a:gd name="T12" fmla="*/ 0 w 49"/>
                  <a:gd name="T13" fmla="*/ 0 h 9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 h="93">
                    <a:moveTo>
                      <a:pt x="15" y="29"/>
                    </a:moveTo>
                    <a:lnTo>
                      <a:pt x="0" y="78"/>
                    </a:lnTo>
                    <a:lnTo>
                      <a:pt x="22" y="93"/>
                    </a:lnTo>
                    <a:lnTo>
                      <a:pt x="43" y="72"/>
                    </a:lnTo>
                    <a:lnTo>
                      <a:pt x="49" y="29"/>
                    </a:lnTo>
                    <a:lnTo>
                      <a:pt x="7" y="0"/>
                    </a:lnTo>
                    <a:lnTo>
                      <a:pt x="15" y="29"/>
                    </a:lnTo>
                    <a:close/>
                  </a:path>
                </a:pathLst>
              </a:custGeom>
              <a:noFill/>
              <a:ln w="0">
                <a:solidFill>
                  <a:srgbClr val="CC9900"/>
                </a:solidFill>
                <a:prstDash val="solid"/>
                <a:round/>
              </a:ln>
            </p:spPr>
            <p:txBody>
              <a:bodyPr/>
              <a:lstStyle/>
              <a:p>
                <a:endParaRPr lang="zh-CN" altLang="en-US"/>
              </a:p>
            </p:txBody>
          </p:sp>
          <p:sp>
            <p:nvSpPr>
              <p:cNvPr id="40574" name="Freeform 60"/>
              <p:cNvSpPr/>
              <p:nvPr/>
            </p:nvSpPr>
            <p:spPr bwMode="auto">
              <a:xfrm>
                <a:off x="2533" y="2010"/>
                <a:ext cx="15" cy="17"/>
              </a:xfrm>
              <a:custGeom>
                <a:avLst/>
                <a:gdLst>
                  <a:gd name="T0" fmla="*/ 0 w 77"/>
                  <a:gd name="T1" fmla="*/ 0 h 84"/>
                  <a:gd name="T2" fmla="*/ 0 w 77"/>
                  <a:gd name="T3" fmla="*/ 0 h 84"/>
                  <a:gd name="T4" fmla="*/ 0 w 77"/>
                  <a:gd name="T5" fmla="*/ 0 h 84"/>
                  <a:gd name="T6" fmla="*/ 0 w 77"/>
                  <a:gd name="T7" fmla="*/ 0 h 84"/>
                  <a:gd name="T8" fmla="*/ 0 w 77"/>
                  <a:gd name="T9" fmla="*/ 0 h 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7" h="84">
                    <a:moveTo>
                      <a:pt x="22" y="13"/>
                    </a:moveTo>
                    <a:lnTo>
                      <a:pt x="0" y="70"/>
                    </a:lnTo>
                    <a:lnTo>
                      <a:pt x="77" y="84"/>
                    </a:lnTo>
                    <a:lnTo>
                      <a:pt x="49" y="0"/>
                    </a:lnTo>
                    <a:lnTo>
                      <a:pt x="22" y="13"/>
                    </a:lnTo>
                    <a:close/>
                  </a:path>
                </a:pathLst>
              </a:custGeom>
              <a:noFill/>
              <a:ln w="0">
                <a:solidFill>
                  <a:srgbClr val="CC9900"/>
                </a:solidFill>
                <a:prstDash val="solid"/>
                <a:round/>
              </a:ln>
            </p:spPr>
            <p:txBody>
              <a:bodyPr/>
              <a:lstStyle/>
              <a:p>
                <a:endParaRPr lang="zh-CN" altLang="en-US"/>
              </a:p>
            </p:txBody>
          </p:sp>
          <p:sp>
            <p:nvSpPr>
              <p:cNvPr id="40575" name="Freeform 61"/>
              <p:cNvSpPr/>
              <p:nvPr/>
            </p:nvSpPr>
            <p:spPr bwMode="auto">
              <a:xfrm>
                <a:off x="2546" y="1936"/>
                <a:ext cx="10" cy="18"/>
              </a:xfrm>
              <a:custGeom>
                <a:avLst/>
                <a:gdLst>
                  <a:gd name="T0" fmla="*/ 0 w 50"/>
                  <a:gd name="T1" fmla="*/ 0 h 91"/>
                  <a:gd name="T2" fmla="*/ 0 w 50"/>
                  <a:gd name="T3" fmla="*/ 0 h 91"/>
                  <a:gd name="T4" fmla="*/ 0 w 50"/>
                  <a:gd name="T5" fmla="*/ 0 h 91"/>
                  <a:gd name="T6" fmla="*/ 0 w 50"/>
                  <a:gd name="T7" fmla="*/ 0 h 91"/>
                  <a:gd name="T8" fmla="*/ 0 w 50"/>
                  <a:gd name="T9" fmla="*/ 0 h 91"/>
                  <a:gd name="T10" fmla="*/ 0 w 50"/>
                  <a:gd name="T11" fmla="*/ 0 h 91"/>
                  <a:gd name="T12" fmla="*/ 0 w 50"/>
                  <a:gd name="T13" fmla="*/ 0 h 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0" h="91">
                    <a:moveTo>
                      <a:pt x="14" y="28"/>
                    </a:moveTo>
                    <a:lnTo>
                      <a:pt x="0" y="78"/>
                    </a:lnTo>
                    <a:lnTo>
                      <a:pt x="21" y="91"/>
                    </a:lnTo>
                    <a:lnTo>
                      <a:pt x="42" y="70"/>
                    </a:lnTo>
                    <a:lnTo>
                      <a:pt x="50" y="28"/>
                    </a:lnTo>
                    <a:lnTo>
                      <a:pt x="8" y="0"/>
                    </a:lnTo>
                    <a:lnTo>
                      <a:pt x="14" y="28"/>
                    </a:lnTo>
                    <a:close/>
                  </a:path>
                </a:pathLst>
              </a:custGeom>
              <a:noFill/>
              <a:ln w="0">
                <a:solidFill>
                  <a:srgbClr val="CC9900"/>
                </a:solidFill>
                <a:prstDash val="solid"/>
                <a:round/>
              </a:ln>
            </p:spPr>
            <p:txBody>
              <a:bodyPr/>
              <a:lstStyle/>
              <a:p>
                <a:endParaRPr lang="zh-CN" altLang="en-US"/>
              </a:p>
            </p:txBody>
          </p:sp>
          <p:sp>
            <p:nvSpPr>
              <p:cNvPr id="40576" name="Freeform 62"/>
              <p:cNvSpPr/>
              <p:nvPr/>
            </p:nvSpPr>
            <p:spPr bwMode="auto">
              <a:xfrm>
                <a:off x="2544" y="1906"/>
                <a:ext cx="8" cy="20"/>
              </a:xfrm>
              <a:custGeom>
                <a:avLst/>
                <a:gdLst>
                  <a:gd name="T0" fmla="*/ 0 w 42"/>
                  <a:gd name="T1" fmla="*/ 0 h 99"/>
                  <a:gd name="T2" fmla="*/ 0 w 42"/>
                  <a:gd name="T3" fmla="*/ 0 h 99"/>
                  <a:gd name="T4" fmla="*/ 0 w 42"/>
                  <a:gd name="T5" fmla="*/ 0 h 99"/>
                  <a:gd name="T6" fmla="*/ 0 w 42"/>
                  <a:gd name="T7" fmla="*/ 0 h 9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 h="99">
                    <a:moveTo>
                      <a:pt x="14" y="0"/>
                    </a:moveTo>
                    <a:lnTo>
                      <a:pt x="0" y="57"/>
                    </a:lnTo>
                    <a:lnTo>
                      <a:pt x="42" y="99"/>
                    </a:lnTo>
                    <a:lnTo>
                      <a:pt x="14" y="0"/>
                    </a:lnTo>
                    <a:close/>
                  </a:path>
                </a:pathLst>
              </a:custGeom>
              <a:noFill/>
              <a:ln w="0">
                <a:solidFill>
                  <a:srgbClr val="CC9900"/>
                </a:solidFill>
                <a:prstDash val="solid"/>
                <a:round/>
              </a:ln>
            </p:spPr>
            <p:txBody>
              <a:bodyPr/>
              <a:lstStyle/>
              <a:p>
                <a:endParaRPr lang="zh-CN" altLang="en-US"/>
              </a:p>
            </p:txBody>
          </p:sp>
          <p:sp>
            <p:nvSpPr>
              <p:cNvPr id="40577" name="Freeform 63"/>
              <p:cNvSpPr/>
              <p:nvPr/>
            </p:nvSpPr>
            <p:spPr bwMode="auto">
              <a:xfrm>
                <a:off x="2514" y="1942"/>
                <a:ext cx="16" cy="17"/>
              </a:xfrm>
              <a:custGeom>
                <a:avLst/>
                <a:gdLst>
                  <a:gd name="T0" fmla="*/ 0 w 78"/>
                  <a:gd name="T1" fmla="*/ 0 h 85"/>
                  <a:gd name="T2" fmla="*/ 0 w 78"/>
                  <a:gd name="T3" fmla="*/ 0 h 85"/>
                  <a:gd name="T4" fmla="*/ 0 w 78"/>
                  <a:gd name="T5" fmla="*/ 0 h 85"/>
                  <a:gd name="T6" fmla="*/ 0 w 78"/>
                  <a:gd name="T7" fmla="*/ 0 h 85"/>
                  <a:gd name="T8" fmla="*/ 0 w 78"/>
                  <a:gd name="T9" fmla="*/ 0 h 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8" h="85">
                    <a:moveTo>
                      <a:pt x="21" y="15"/>
                    </a:moveTo>
                    <a:lnTo>
                      <a:pt x="0" y="70"/>
                    </a:lnTo>
                    <a:lnTo>
                      <a:pt x="78" y="85"/>
                    </a:lnTo>
                    <a:lnTo>
                      <a:pt x="50" y="0"/>
                    </a:lnTo>
                    <a:lnTo>
                      <a:pt x="21" y="15"/>
                    </a:lnTo>
                    <a:close/>
                  </a:path>
                </a:pathLst>
              </a:custGeom>
              <a:noFill/>
              <a:ln w="0">
                <a:solidFill>
                  <a:srgbClr val="CC9900"/>
                </a:solidFill>
                <a:prstDash val="solid"/>
                <a:round/>
              </a:ln>
            </p:spPr>
            <p:txBody>
              <a:bodyPr/>
              <a:lstStyle/>
              <a:p>
                <a:endParaRPr lang="zh-CN" altLang="en-US"/>
              </a:p>
            </p:txBody>
          </p:sp>
          <p:sp>
            <p:nvSpPr>
              <p:cNvPr id="40578" name="Freeform 64"/>
              <p:cNvSpPr/>
              <p:nvPr/>
            </p:nvSpPr>
            <p:spPr bwMode="auto">
              <a:xfrm>
                <a:off x="2550" y="1970"/>
                <a:ext cx="10" cy="18"/>
              </a:xfrm>
              <a:custGeom>
                <a:avLst/>
                <a:gdLst>
                  <a:gd name="T0" fmla="*/ 0 w 50"/>
                  <a:gd name="T1" fmla="*/ 0 h 92"/>
                  <a:gd name="T2" fmla="*/ 0 w 50"/>
                  <a:gd name="T3" fmla="*/ 0 h 92"/>
                  <a:gd name="T4" fmla="*/ 0 w 50"/>
                  <a:gd name="T5" fmla="*/ 0 h 92"/>
                  <a:gd name="T6" fmla="*/ 0 w 50"/>
                  <a:gd name="T7" fmla="*/ 0 h 92"/>
                  <a:gd name="T8" fmla="*/ 0 w 50"/>
                  <a:gd name="T9" fmla="*/ 0 h 92"/>
                  <a:gd name="T10" fmla="*/ 0 w 50"/>
                  <a:gd name="T11" fmla="*/ 0 h 92"/>
                  <a:gd name="T12" fmla="*/ 0 w 50"/>
                  <a:gd name="T13" fmla="*/ 0 h 9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0" h="92">
                    <a:moveTo>
                      <a:pt x="14" y="28"/>
                    </a:moveTo>
                    <a:lnTo>
                      <a:pt x="0" y="78"/>
                    </a:lnTo>
                    <a:lnTo>
                      <a:pt x="21" y="92"/>
                    </a:lnTo>
                    <a:lnTo>
                      <a:pt x="42" y="71"/>
                    </a:lnTo>
                    <a:lnTo>
                      <a:pt x="50" y="28"/>
                    </a:lnTo>
                    <a:lnTo>
                      <a:pt x="8" y="0"/>
                    </a:lnTo>
                    <a:lnTo>
                      <a:pt x="14" y="28"/>
                    </a:lnTo>
                    <a:close/>
                  </a:path>
                </a:pathLst>
              </a:custGeom>
              <a:noFill/>
              <a:ln w="0">
                <a:solidFill>
                  <a:srgbClr val="CC9900"/>
                </a:solidFill>
                <a:prstDash val="solid"/>
                <a:round/>
              </a:ln>
            </p:spPr>
            <p:txBody>
              <a:bodyPr/>
              <a:lstStyle/>
              <a:p>
                <a:endParaRPr lang="zh-CN" altLang="en-US"/>
              </a:p>
            </p:txBody>
          </p:sp>
          <p:sp>
            <p:nvSpPr>
              <p:cNvPr id="40579" name="Freeform 66"/>
              <p:cNvSpPr/>
              <p:nvPr/>
            </p:nvSpPr>
            <p:spPr bwMode="auto">
              <a:xfrm>
                <a:off x="2836" y="2132"/>
                <a:ext cx="47" cy="199"/>
              </a:xfrm>
              <a:custGeom>
                <a:avLst/>
                <a:gdLst>
                  <a:gd name="T0" fmla="*/ 0 w 235"/>
                  <a:gd name="T1" fmla="*/ 0 h 997"/>
                  <a:gd name="T2" fmla="*/ 0 w 235"/>
                  <a:gd name="T3" fmla="*/ 0 h 997"/>
                  <a:gd name="T4" fmla="*/ 0 w 235"/>
                  <a:gd name="T5" fmla="*/ 0 h 997"/>
                  <a:gd name="T6" fmla="*/ 0 w 235"/>
                  <a:gd name="T7" fmla="*/ 0 h 997"/>
                  <a:gd name="T8" fmla="*/ 0 w 235"/>
                  <a:gd name="T9" fmla="*/ 0 h 997"/>
                  <a:gd name="T10" fmla="*/ 0 w 235"/>
                  <a:gd name="T11" fmla="*/ 0 h 997"/>
                  <a:gd name="T12" fmla="*/ 0 w 235"/>
                  <a:gd name="T13" fmla="*/ 0 h 997"/>
                  <a:gd name="T14" fmla="*/ 0 w 235"/>
                  <a:gd name="T15" fmla="*/ 0 h 99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35" h="997">
                    <a:moveTo>
                      <a:pt x="0" y="0"/>
                    </a:moveTo>
                    <a:lnTo>
                      <a:pt x="28" y="128"/>
                    </a:lnTo>
                    <a:lnTo>
                      <a:pt x="59" y="260"/>
                    </a:lnTo>
                    <a:lnTo>
                      <a:pt x="91" y="395"/>
                    </a:lnTo>
                    <a:lnTo>
                      <a:pt x="125" y="537"/>
                    </a:lnTo>
                    <a:lnTo>
                      <a:pt x="161" y="683"/>
                    </a:lnTo>
                    <a:lnTo>
                      <a:pt x="198" y="837"/>
                    </a:lnTo>
                    <a:lnTo>
                      <a:pt x="235" y="997"/>
                    </a:lnTo>
                  </a:path>
                </a:pathLst>
              </a:custGeom>
              <a:noFill/>
              <a:ln w="0">
                <a:solidFill>
                  <a:srgbClr val="CC9900"/>
                </a:solidFill>
                <a:prstDash val="solid"/>
                <a:round/>
              </a:ln>
            </p:spPr>
            <p:txBody>
              <a:bodyPr/>
              <a:lstStyle/>
              <a:p>
                <a:endParaRPr lang="zh-CN" altLang="en-US"/>
              </a:p>
            </p:txBody>
          </p:sp>
          <p:sp>
            <p:nvSpPr>
              <p:cNvPr id="40580" name="Line 67"/>
              <p:cNvSpPr>
                <a:spLocks noChangeShapeType="1"/>
              </p:cNvSpPr>
              <p:nvPr/>
            </p:nvSpPr>
            <p:spPr bwMode="auto">
              <a:xfrm>
                <a:off x="2883" y="2331"/>
                <a:ext cx="7" cy="34"/>
              </a:xfrm>
              <a:prstGeom prst="line">
                <a:avLst/>
              </a:prstGeom>
              <a:noFill/>
              <a:ln w="0">
                <a:solidFill>
                  <a:srgbClr val="CC9900"/>
                </a:solidFill>
                <a:round/>
              </a:ln>
            </p:spPr>
            <p:txBody>
              <a:bodyPr/>
              <a:lstStyle/>
              <a:p>
                <a:endParaRPr lang="zh-CN" altLang="en-US"/>
              </a:p>
            </p:txBody>
          </p:sp>
          <p:sp>
            <p:nvSpPr>
              <p:cNvPr id="40581" name="Freeform 68"/>
              <p:cNvSpPr/>
              <p:nvPr/>
            </p:nvSpPr>
            <p:spPr bwMode="auto">
              <a:xfrm>
                <a:off x="2534" y="1850"/>
                <a:ext cx="302" cy="282"/>
              </a:xfrm>
              <a:custGeom>
                <a:avLst/>
                <a:gdLst>
                  <a:gd name="T0" fmla="*/ 0 w 1508"/>
                  <a:gd name="T1" fmla="*/ 0 h 1410"/>
                  <a:gd name="T2" fmla="*/ 0 w 1508"/>
                  <a:gd name="T3" fmla="*/ 0 h 1410"/>
                  <a:gd name="T4" fmla="*/ 0 w 1508"/>
                  <a:gd name="T5" fmla="*/ 0 h 1410"/>
                  <a:gd name="T6" fmla="*/ 0 w 1508"/>
                  <a:gd name="T7" fmla="*/ 0 h 1410"/>
                  <a:gd name="T8" fmla="*/ 0 w 1508"/>
                  <a:gd name="T9" fmla="*/ 0 h 1410"/>
                  <a:gd name="T10" fmla="*/ 0 w 1508"/>
                  <a:gd name="T11" fmla="*/ 0 h 1410"/>
                  <a:gd name="T12" fmla="*/ 0 w 1508"/>
                  <a:gd name="T13" fmla="*/ 0 h 1410"/>
                  <a:gd name="T14" fmla="*/ 0 w 1508"/>
                  <a:gd name="T15" fmla="*/ 0 h 1410"/>
                  <a:gd name="T16" fmla="*/ 0 w 1508"/>
                  <a:gd name="T17" fmla="*/ 0 h 1410"/>
                  <a:gd name="T18" fmla="*/ 0 w 1508"/>
                  <a:gd name="T19" fmla="*/ 0 h 1410"/>
                  <a:gd name="T20" fmla="*/ 0 w 1508"/>
                  <a:gd name="T21" fmla="*/ 0 h 1410"/>
                  <a:gd name="T22" fmla="*/ 0 w 1508"/>
                  <a:gd name="T23" fmla="*/ 0 h 1410"/>
                  <a:gd name="T24" fmla="*/ 0 w 1508"/>
                  <a:gd name="T25" fmla="*/ 0 h 1410"/>
                  <a:gd name="T26" fmla="*/ 0 w 1508"/>
                  <a:gd name="T27" fmla="*/ 0 h 1410"/>
                  <a:gd name="T28" fmla="*/ 0 w 1508"/>
                  <a:gd name="T29" fmla="*/ 0 h 1410"/>
                  <a:gd name="T30" fmla="*/ 0 w 1508"/>
                  <a:gd name="T31" fmla="*/ 0 h 1410"/>
                  <a:gd name="T32" fmla="*/ 0 w 1508"/>
                  <a:gd name="T33" fmla="*/ 0 h 1410"/>
                  <a:gd name="T34" fmla="*/ 0 w 1508"/>
                  <a:gd name="T35" fmla="*/ 0 h 1410"/>
                  <a:gd name="T36" fmla="*/ 0 w 1508"/>
                  <a:gd name="T37" fmla="*/ 0 h 1410"/>
                  <a:gd name="T38" fmla="*/ 0 w 1508"/>
                  <a:gd name="T39" fmla="*/ 0 h 1410"/>
                  <a:gd name="T40" fmla="*/ 0 w 1508"/>
                  <a:gd name="T41" fmla="*/ 0 h 1410"/>
                  <a:gd name="T42" fmla="*/ 0 w 1508"/>
                  <a:gd name="T43" fmla="*/ 0 h 1410"/>
                  <a:gd name="T44" fmla="*/ 0 w 1508"/>
                  <a:gd name="T45" fmla="*/ 0 h 1410"/>
                  <a:gd name="T46" fmla="*/ 0 w 1508"/>
                  <a:gd name="T47" fmla="*/ 0 h 1410"/>
                  <a:gd name="T48" fmla="*/ 0 w 1508"/>
                  <a:gd name="T49" fmla="*/ 0 h 1410"/>
                  <a:gd name="T50" fmla="*/ 0 w 1508"/>
                  <a:gd name="T51" fmla="*/ 0 h 1410"/>
                  <a:gd name="T52" fmla="*/ 0 w 1508"/>
                  <a:gd name="T53" fmla="*/ 0 h 1410"/>
                  <a:gd name="T54" fmla="*/ 0 w 1508"/>
                  <a:gd name="T55" fmla="*/ 0 h 1410"/>
                  <a:gd name="T56" fmla="*/ 0 w 1508"/>
                  <a:gd name="T57" fmla="*/ 0 h 1410"/>
                  <a:gd name="T58" fmla="*/ 0 w 1508"/>
                  <a:gd name="T59" fmla="*/ 0 h 1410"/>
                  <a:gd name="T60" fmla="*/ 0 w 1508"/>
                  <a:gd name="T61" fmla="*/ 0 h 1410"/>
                  <a:gd name="T62" fmla="*/ 0 w 1508"/>
                  <a:gd name="T63" fmla="*/ 0 h 1410"/>
                  <a:gd name="T64" fmla="*/ 0 w 1508"/>
                  <a:gd name="T65" fmla="*/ 0 h 1410"/>
                  <a:gd name="T66" fmla="*/ 0 w 1508"/>
                  <a:gd name="T67" fmla="*/ 0 h 1410"/>
                  <a:gd name="T68" fmla="*/ 0 w 1508"/>
                  <a:gd name="T69" fmla="*/ 0 h 1410"/>
                  <a:gd name="T70" fmla="*/ 0 w 1508"/>
                  <a:gd name="T71" fmla="*/ 0 h 1410"/>
                  <a:gd name="T72" fmla="*/ 0 w 1508"/>
                  <a:gd name="T73" fmla="*/ 0 h 1410"/>
                  <a:gd name="T74" fmla="*/ 0 w 1508"/>
                  <a:gd name="T75" fmla="*/ 0 h 1410"/>
                  <a:gd name="T76" fmla="*/ 0 w 1508"/>
                  <a:gd name="T77" fmla="*/ 0 h 1410"/>
                  <a:gd name="T78" fmla="*/ 0 w 1508"/>
                  <a:gd name="T79" fmla="*/ 0 h 1410"/>
                  <a:gd name="T80" fmla="*/ 0 w 1508"/>
                  <a:gd name="T81" fmla="*/ 0 h 1410"/>
                  <a:gd name="T82" fmla="*/ 0 w 1508"/>
                  <a:gd name="T83" fmla="*/ 0 h 1410"/>
                  <a:gd name="T84" fmla="*/ 0 w 1508"/>
                  <a:gd name="T85" fmla="*/ 0 h 1410"/>
                  <a:gd name="T86" fmla="*/ 0 w 1508"/>
                  <a:gd name="T87" fmla="*/ 0 h 1410"/>
                  <a:gd name="T88" fmla="*/ 0 w 1508"/>
                  <a:gd name="T89" fmla="*/ 0 h 1410"/>
                  <a:gd name="T90" fmla="*/ 0 w 1508"/>
                  <a:gd name="T91" fmla="*/ 0 h 1410"/>
                  <a:gd name="T92" fmla="*/ 0 w 1508"/>
                  <a:gd name="T93" fmla="*/ 0 h 1410"/>
                  <a:gd name="T94" fmla="*/ 0 w 1508"/>
                  <a:gd name="T95" fmla="*/ 0 h 1410"/>
                  <a:gd name="T96" fmla="*/ 0 w 1508"/>
                  <a:gd name="T97" fmla="*/ 0 h 1410"/>
                  <a:gd name="T98" fmla="*/ 0 w 1508"/>
                  <a:gd name="T99" fmla="*/ 0 h 1410"/>
                  <a:gd name="T100" fmla="*/ 0 w 1508"/>
                  <a:gd name="T101" fmla="*/ 0 h 1410"/>
                  <a:gd name="T102" fmla="*/ 0 w 1508"/>
                  <a:gd name="T103" fmla="*/ 0 h 1410"/>
                  <a:gd name="T104" fmla="*/ 0 w 1508"/>
                  <a:gd name="T105" fmla="*/ 0 h 1410"/>
                  <a:gd name="T106" fmla="*/ 0 w 1508"/>
                  <a:gd name="T107" fmla="*/ 0 h 1410"/>
                  <a:gd name="T108" fmla="*/ 0 w 1508"/>
                  <a:gd name="T109" fmla="*/ 0 h 1410"/>
                  <a:gd name="T110" fmla="*/ 0 w 1508"/>
                  <a:gd name="T111" fmla="*/ 0 h 1410"/>
                  <a:gd name="T112" fmla="*/ 0 w 1508"/>
                  <a:gd name="T113" fmla="*/ 0 h 1410"/>
                  <a:gd name="T114" fmla="*/ 0 w 1508"/>
                  <a:gd name="T115" fmla="*/ 0 h 1410"/>
                  <a:gd name="T116" fmla="*/ 0 w 1508"/>
                  <a:gd name="T117" fmla="*/ 0 h 1410"/>
                  <a:gd name="T118" fmla="*/ 0 w 1508"/>
                  <a:gd name="T119" fmla="*/ 0 h 1410"/>
                  <a:gd name="T120" fmla="*/ 0 w 1508"/>
                  <a:gd name="T121" fmla="*/ 0 h 1410"/>
                  <a:gd name="T122" fmla="*/ 0 w 1508"/>
                  <a:gd name="T123" fmla="*/ 0 h 141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508" h="1410">
                    <a:moveTo>
                      <a:pt x="1508" y="1410"/>
                    </a:moveTo>
                    <a:lnTo>
                      <a:pt x="1416" y="1298"/>
                    </a:lnTo>
                    <a:lnTo>
                      <a:pt x="1340" y="1203"/>
                    </a:lnTo>
                    <a:lnTo>
                      <a:pt x="1277" y="1123"/>
                    </a:lnTo>
                    <a:lnTo>
                      <a:pt x="1226" y="1058"/>
                    </a:lnTo>
                    <a:lnTo>
                      <a:pt x="1183" y="1002"/>
                    </a:lnTo>
                    <a:lnTo>
                      <a:pt x="1149" y="957"/>
                    </a:lnTo>
                    <a:lnTo>
                      <a:pt x="1121" y="917"/>
                    </a:lnTo>
                    <a:lnTo>
                      <a:pt x="1098" y="880"/>
                    </a:lnTo>
                    <a:lnTo>
                      <a:pt x="1077" y="847"/>
                    </a:lnTo>
                    <a:lnTo>
                      <a:pt x="1058" y="815"/>
                    </a:lnTo>
                    <a:lnTo>
                      <a:pt x="1040" y="784"/>
                    </a:lnTo>
                    <a:lnTo>
                      <a:pt x="1022" y="754"/>
                    </a:lnTo>
                    <a:lnTo>
                      <a:pt x="1006" y="725"/>
                    </a:lnTo>
                    <a:lnTo>
                      <a:pt x="987" y="697"/>
                    </a:lnTo>
                    <a:lnTo>
                      <a:pt x="967" y="667"/>
                    </a:lnTo>
                    <a:lnTo>
                      <a:pt x="946" y="637"/>
                    </a:lnTo>
                    <a:lnTo>
                      <a:pt x="921" y="604"/>
                    </a:lnTo>
                    <a:lnTo>
                      <a:pt x="896" y="572"/>
                    </a:lnTo>
                    <a:lnTo>
                      <a:pt x="868" y="540"/>
                    </a:lnTo>
                    <a:lnTo>
                      <a:pt x="841" y="507"/>
                    </a:lnTo>
                    <a:lnTo>
                      <a:pt x="813" y="474"/>
                    </a:lnTo>
                    <a:lnTo>
                      <a:pt x="787" y="441"/>
                    </a:lnTo>
                    <a:lnTo>
                      <a:pt x="763" y="409"/>
                    </a:lnTo>
                    <a:lnTo>
                      <a:pt x="741" y="378"/>
                    </a:lnTo>
                    <a:lnTo>
                      <a:pt x="722" y="348"/>
                    </a:lnTo>
                    <a:lnTo>
                      <a:pt x="706" y="318"/>
                    </a:lnTo>
                    <a:lnTo>
                      <a:pt x="691" y="290"/>
                    </a:lnTo>
                    <a:lnTo>
                      <a:pt x="678" y="263"/>
                    </a:lnTo>
                    <a:lnTo>
                      <a:pt x="664" y="237"/>
                    </a:lnTo>
                    <a:lnTo>
                      <a:pt x="650" y="211"/>
                    </a:lnTo>
                    <a:lnTo>
                      <a:pt x="634" y="188"/>
                    </a:lnTo>
                    <a:lnTo>
                      <a:pt x="617" y="163"/>
                    </a:lnTo>
                    <a:lnTo>
                      <a:pt x="596" y="141"/>
                    </a:lnTo>
                    <a:lnTo>
                      <a:pt x="572" y="120"/>
                    </a:lnTo>
                    <a:lnTo>
                      <a:pt x="548" y="100"/>
                    </a:lnTo>
                    <a:lnTo>
                      <a:pt x="522" y="81"/>
                    </a:lnTo>
                    <a:lnTo>
                      <a:pt x="497" y="63"/>
                    </a:lnTo>
                    <a:lnTo>
                      <a:pt x="472" y="48"/>
                    </a:lnTo>
                    <a:lnTo>
                      <a:pt x="449" y="34"/>
                    </a:lnTo>
                    <a:lnTo>
                      <a:pt x="428" y="23"/>
                    </a:lnTo>
                    <a:lnTo>
                      <a:pt x="409" y="13"/>
                    </a:lnTo>
                    <a:lnTo>
                      <a:pt x="393" y="7"/>
                    </a:lnTo>
                    <a:lnTo>
                      <a:pt x="378" y="1"/>
                    </a:lnTo>
                    <a:lnTo>
                      <a:pt x="363" y="0"/>
                    </a:lnTo>
                    <a:lnTo>
                      <a:pt x="348" y="0"/>
                    </a:lnTo>
                    <a:lnTo>
                      <a:pt x="331" y="3"/>
                    </a:lnTo>
                    <a:lnTo>
                      <a:pt x="311" y="10"/>
                    </a:lnTo>
                    <a:lnTo>
                      <a:pt x="289" y="20"/>
                    </a:lnTo>
                    <a:lnTo>
                      <a:pt x="262" y="33"/>
                    </a:lnTo>
                    <a:lnTo>
                      <a:pt x="232" y="49"/>
                    </a:lnTo>
                    <a:lnTo>
                      <a:pt x="201" y="65"/>
                    </a:lnTo>
                    <a:lnTo>
                      <a:pt x="169" y="84"/>
                    </a:lnTo>
                    <a:lnTo>
                      <a:pt x="137" y="102"/>
                    </a:lnTo>
                    <a:lnTo>
                      <a:pt x="107" y="120"/>
                    </a:lnTo>
                    <a:lnTo>
                      <a:pt x="80" y="135"/>
                    </a:lnTo>
                    <a:lnTo>
                      <a:pt x="57" y="150"/>
                    </a:lnTo>
                    <a:lnTo>
                      <a:pt x="38" y="161"/>
                    </a:lnTo>
                    <a:lnTo>
                      <a:pt x="24" y="169"/>
                    </a:lnTo>
                    <a:lnTo>
                      <a:pt x="13" y="175"/>
                    </a:lnTo>
                    <a:lnTo>
                      <a:pt x="6" y="181"/>
                    </a:lnTo>
                    <a:lnTo>
                      <a:pt x="0" y="185"/>
                    </a:lnTo>
                  </a:path>
                </a:pathLst>
              </a:custGeom>
              <a:noFill/>
              <a:ln w="0">
                <a:solidFill>
                  <a:srgbClr val="CC9900"/>
                </a:solidFill>
                <a:prstDash val="solid"/>
                <a:round/>
              </a:ln>
            </p:spPr>
            <p:txBody>
              <a:bodyPr/>
              <a:lstStyle/>
              <a:p>
                <a:endParaRPr lang="zh-CN" altLang="en-US"/>
              </a:p>
            </p:txBody>
          </p:sp>
          <p:sp>
            <p:nvSpPr>
              <p:cNvPr id="40582" name="Freeform 69"/>
              <p:cNvSpPr/>
              <p:nvPr/>
            </p:nvSpPr>
            <p:spPr bwMode="auto">
              <a:xfrm>
                <a:off x="2506" y="1887"/>
                <a:ext cx="129" cy="342"/>
              </a:xfrm>
              <a:custGeom>
                <a:avLst/>
                <a:gdLst>
                  <a:gd name="T0" fmla="*/ 0 w 646"/>
                  <a:gd name="T1" fmla="*/ 0 h 1712"/>
                  <a:gd name="T2" fmla="*/ 0 w 646"/>
                  <a:gd name="T3" fmla="*/ 0 h 1712"/>
                  <a:gd name="T4" fmla="*/ 0 w 646"/>
                  <a:gd name="T5" fmla="*/ 0 h 1712"/>
                  <a:gd name="T6" fmla="*/ 0 w 646"/>
                  <a:gd name="T7" fmla="*/ 0 h 1712"/>
                  <a:gd name="T8" fmla="*/ 0 w 646"/>
                  <a:gd name="T9" fmla="*/ 0 h 1712"/>
                  <a:gd name="T10" fmla="*/ 0 w 646"/>
                  <a:gd name="T11" fmla="*/ 0 h 1712"/>
                  <a:gd name="T12" fmla="*/ 0 w 646"/>
                  <a:gd name="T13" fmla="*/ 0 h 1712"/>
                  <a:gd name="T14" fmla="*/ 0 w 646"/>
                  <a:gd name="T15" fmla="*/ 0 h 1712"/>
                  <a:gd name="T16" fmla="*/ 0 w 646"/>
                  <a:gd name="T17" fmla="*/ 0 h 1712"/>
                  <a:gd name="T18" fmla="*/ 0 w 646"/>
                  <a:gd name="T19" fmla="*/ 0 h 1712"/>
                  <a:gd name="T20" fmla="*/ 0 w 646"/>
                  <a:gd name="T21" fmla="*/ 0 h 1712"/>
                  <a:gd name="T22" fmla="*/ 0 w 646"/>
                  <a:gd name="T23" fmla="*/ 0 h 1712"/>
                  <a:gd name="T24" fmla="*/ 0 w 646"/>
                  <a:gd name="T25" fmla="*/ 0 h 1712"/>
                  <a:gd name="T26" fmla="*/ 0 w 646"/>
                  <a:gd name="T27" fmla="*/ 0 h 1712"/>
                  <a:gd name="T28" fmla="*/ 0 w 646"/>
                  <a:gd name="T29" fmla="*/ 0 h 1712"/>
                  <a:gd name="T30" fmla="*/ 0 w 646"/>
                  <a:gd name="T31" fmla="*/ 0 h 1712"/>
                  <a:gd name="T32" fmla="*/ 0 w 646"/>
                  <a:gd name="T33" fmla="*/ 0 h 1712"/>
                  <a:gd name="T34" fmla="*/ 0 w 646"/>
                  <a:gd name="T35" fmla="*/ 0 h 1712"/>
                  <a:gd name="T36" fmla="*/ 0 w 646"/>
                  <a:gd name="T37" fmla="*/ 0 h 17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46" h="1712">
                    <a:moveTo>
                      <a:pt x="140" y="0"/>
                    </a:moveTo>
                    <a:lnTo>
                      <a:pt x="134" y="6"/>
                    </a:lnTo>
                    <a:lnTo>
                      <a:pt x="129" y="10"/>
                    </a:lnTo>
                    <a:lnTo>
                      <a:pt x="122" y="17"/>
                    </a:lnTo>
                    <a:lnTo>
                      <a:pt x="114" y="26"/>
                    </a:lnTo>
                    <a:lnTo>
                      <a:pt x="104" y="36"/>
                    </a:lnTo>
                    <a:lnTo>
                      <a:pt x="93" y="49"/>
                    </a:lnTo>
                    <a:lnTo>
                      <a:pt x="81" y="65"/>
                    </a:lnTo>
                    <a:lnTo>
                      <a:pt x="68" y="83"/>
                    </a:lnTo>
                    <a:lnTo>
                      <a:pt x="52" y="104"/>
                    </a:lnTo>
                    <a:lnTo>
                      <a:pt x="37" y="127"/>
                    </a:lnTo>
                    <a:lnTo>
                      <a:pt x="19" y="155"/>
                    </a:lnTo>
                    <a:lnTo>
                      <a:pt x="3" y="189"/>
                    </a:lnTo>
                    <a:lnTo>
                      <a:pt x="0" y="249"/>
                    </a:lnTo>
                    <a:lnTo>
                      <a:pt x="23" y="358"/>
                    </a:lnTo>
                    <a:lnTo>
                      <a:pt x="86" y="536"/>
                    </a:lnTo>
                    <a:lnTo>
                      <a:pt x="201" y="806"/>
                    </a:lnTo>
                    <a:lnTo>
                      <a:pt x="383" y="1190"/>
                    </a:lnTo>
                    <a:lnTo>
                      <a:pt x="646" y="1712"/>
                    </a:lnTo>
                  </a:path>
                </a:pathLst>
              </a:custGeom>
              <a:noFill/>
              <a:ln w="0">
                <a:solidFill>
                  <a:srgbClr val="CC9900"/>
                </a:solidFill>
                <a:prstDash val="solid"/>
                <a:round/>
              </a:ln>
            </p:spPr>
            <p:txBody>
              <a:bodyPr/>
              <a:lstStyle/>
              <a:p>
                <a:endParaRPr lang="zh-CN" altLang="en-US"/>
              </a:p>
            </p:txBody>
          </p:sp>
          <p:sp>
            <p:nvSpPr>
              <p:cNvPr id="40583" name="Line 70"/>
              <p:cNvSpPr>
                <a:spLocks noChangeShapeType="1"/>
              </p:cNvSpPr>
              <p:nvPr/>
            </p:nvSpPr>
            <p:spPr bwMode="auto">
              <a:xfrm>
                <a:off x="2635" y="2229"/>
                <a:ext cx="71" cy="136"/>
              </a:xfrm>
              <a:prstGeom prst="line">
                <a:avLst/>
              </a:prstGeom>
              <a:noFill/>
              <a:ln w="0">
                <a:solidFill>
                  <a:srgbClr val="CC9900"/>
                </a:solidFill>
                <a:round/>
              </a:ln>
            </p:spPr>
            <p:txBody>
              <a:bodyPr/>
              <a:lstStyle/>
              <a:p>
                <a:endParaRPr lang="zh-CN" altLang="en-US"/>
              </a:p>
            </p:txBody>
          </p:sp>
          <p:sp>
            <p:nvSpPr>
              <p:cNvPr id="40584" name="Freeform 71"/>
              <p:cNvSpPr/>
              <p:nvPr/>
            </p:nvSpPr>
            <p:spPr bwMode="auto">
              <a:xfrm>
                <a:off x="2592" y="2040"/>
                <a:ext cx="11" cy="12"/>
              </a:xfrm>
              <a:custGeom>
                <a:avLst/>
                <a:gdLst>
                  <a:gd name="T0" fmla="*/ 0 w 56"/>
                  <a:gd name="T1" fmla="*/ 0 h 63"/>
                  <a:gd name="T2" fmla="*/ 0 w 56"/>
                  <a:gd name="T3" fmla="*/ 0 h 63"/>
                  <a:gd name="T4" fmla="*/ 0 w 56"/>
                  <a:gd name="T5" fmla="*/ 0 h 63"/>
                  <a:gd name="T6" fmla="*/ 0 w 56"/>
                  <a:gd name="T7" fmla="*/ 0 h 63"/>
                  <a:gd name="T8" fmla="*/ 0 w 56"/>
                  <a:gd name="T9" fmla="*/ 0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63">
                    <a:moveTo>
                      <a:pt x="21" y="0"/>
                    </a:moveTo>
                    <a:lnTo>
                      <a:pt x="0" y="50"/>
                    </a:lnTo>
                    <a:lnTo>
                      <a:pt x="50" y="63"/>
                    </a:lnTo>
                    <a:lnTo>
                      <a:pt x="56" y="35"/>
                    </a:lnTo>
                    <a:lnTo>
                      <a:pt x="21" y="0"/>
                    </a:lnTo>
                    <a:close/>
                  </a:path>
                </a:pathLst>
              </a:custGeom>
              <a:noFill/>
              <a:ln w="0">
                <a:solidFill>
                  <a:srgbClr val="CC9900"/>
                </a:solidFill>
                <a:prstDash val="solid"/>
                <a:round/>
              </a:ln>
            </p:spPr>
            <p:txBody>
              <a:bodyPr/>
              <a:lstStyle/>
              <a:p>
                <a:endParaRPr lang="zh-CN" altLang="en-US"/>
              </a:p>
            </p:txBody>
          </p:sp>
          <p:sp>
            <p:nvSpPr>
              <p:cNvPr id="40585" name="Freeform 72"/>
              <p:cNvSpPr/>
              <p:nvPr/>
            </p:nvSpPr>
            <p:spPr bwMode="auto">
              <a:xfrm>
                <a:off x="2615" y="2077"/>
                <a:ext cx="15" cy="17"/>
              </a:xfrm>
              <a:custGeom>
                <a:avLst/>
                <a:gdLst>
                  <a:gd name="T0" fmla="*/ 0 w 78"/>
                  <a:gd name="T1" fmla="*/ 0 h 85"/>
                  <a:gd name="T2" fmla="*/ 0 w 78"/>
                  <a:gd name="T3" fmla="*/ 0 h 85"/>
                  <a:gd name="T4" fmla="*/ 0 w 78"/>
                  <a:gd name="T5" fmla="*/ 0 h 85"/>
                  <a:gd name="T6" fmla="*/ 0 w 78"/>
                  <a:gd name="T7" fmla="*/ 0 h 85"/>
                  <a:gd name="T8" fmla="*/ 0 w 78"/>
                  <a:gd name="T9" fmla="*/ 0 h 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8" h="85">
                    <a:moveTo>
                      <a:pt x="22" y="14"/>
                    </a:moveTo>
                    <a:lnTo>
                      <a:pt x="0" y="71"/>
                    </a:lnTo>
                    <a:lnTo>
                      <a:pt x="78" y="85"/>
                    </a:lnTo>
                    <a:lnTo>
                      <a:pt x="50" y="0"/>
                    </a:lnTo>
                    <a:lnTo>
                      <a:pt x="22" y="14"/>
                    </a:lnTo>
                    <a:close/>
                  </a:path>
                </a:pathLst>
              </a:custGeom>
              <a:noFill/>
              <a:ln w="0">
                <a:solidFill>
                  <a:srgbClr val="CC9900"/>
                </a:solidFill>
                <a:prstDash val="solid"/>
                <a:round/>
              </a:ln>
            </p:spPr>
            <p:txBody>
              <a:bodyPr/>
              <a:lstStyle/>
              <a:p>
                <a:endParaRPr lang="zh-CN" altLang="en-US"/>
              </a:p>
            </p:txBody>
          </p:sp>
          <p:sp>
            <p:nvSpPr>
              <p:cNvPr id="40586" name="Freeform 73"/>
              <p:cNvSpPr/>
              <p:nvPr/>
            </p:nvSpPr>
            <p:spPr bwMode="auto">
              <a:xfrm>
                <a:off x="2627" y="2126"/>
                <a:ext cx="9" cy="20"/>
              </a:xfrm>
              <a:custGeom>
                <a:avLst/>
                <a:gdLst>
                  <a:gd name="T0" fmla="*/ 0 w 42"/>
                  <a:gd name="T1" fmla="*/ 0 h 99"/>
                  <a:gd name="T2" fmla="*/ 0 w 42"/>
                  <a:gd name="T3" fmla="*/ 0 h 99"/>
                  <a:gd name="T4" fmla="*/ 0 w 42"/>
                  <a:gd name="T5" fmla="*/ 0 h 99"/>
                  <a:gd name="T6" fmla="*/ 0 w 42"/>
                  <a:gd name="T7" fmla="*/ 0 h 9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 h="99">
                    <a:moveTo>
                      <a:pt x="13" y="0"/>
                    </a:moveTo>
                    <a:lnTo>
                      <a:pt x="0" y="57"/>
                    </a:lnTo>
                    <a:lnTo>
                      <a:pt x="42" y="99"/>
                    </a:lnTo>
                    <a:lnTo>
                      <a:pt x="13" y="0"/>
                    </a:lnTo>
                    <a:close/>
                  </a:path>
                </a:pathLst>
              </a:custGeom>
              <a:noFill/>
              <a:ln w="0">
                <a:solidFill>
                  <a:srgbClr val="CC9900"/>
                </a:solidFill>
                <a:prstDash val="solid"/>
                <a:round/>
              </a:ln>
            </p:spPr>
            <p:txBody>
              <a:bodyPr/>
              <a:lstStyle/>
              <a:p>
                <a:endParaRPr lang="zh-CN" altLang="en-US"/>
              </a:p>
            </p:txBody>
          </p:sp>
          <p:sp>
            <p:nvSpPr>
              <p:cNvPr id="40587" name="Freeform 74"/>
              <p:cNvSpPr/>
              <p:nvPr/>
            </p:nvSpPr>
            <p:spPr bwMode="auto">
              <a:xfrm>
                <a:off x="2572" y="2034"/>
                <a:ext cx="9" cy="18"/>
              </a:xfrm>
              <a:custGeom>
                <a:avLst/>
                <a:gdLst>
                  <a:gd name="T0" fmla="*/ 0 w 49"/>
                  <a:gd name="T1" fmla="*/ 0 h 92"/>
                  <a:gd name="T2" fmla="*/ 0 w 49"/>
                  <a:gd name="T3" fmla="*/ 0 h 92"/>
                  <a:gd name="T4" fmla="*/ 0 w 49"/>
                  <a:gd name="T5" fmla="*/ 0 h 92"/>
                  <a:gd name="T6" fmla="*/ 0 w 49"/>
                  <a:gd name="T7" fmla="*/ 0 h 92"/>
                  <a:gd name="T8" fmla="*/ 0 w 49"/>
                  <a:gd name="T9" fmla="*/ 0 h 92"/>
                  <a:gd name="T10" fmla="*/ 0 w 49"/>
                  <a:gd name="T11" fmla="*/ 0 h 92"/>
                  <a:gd name="T12" fmla="*/ 0 w 49"/>
                  <a:gd name="T13" fmla="*/ 0 h 9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 h="92">
                    <a:moveTo>
                      <a:pt x="14" y="29"/>
                    </a:moveTo>
                    <a:lnTo>
                      <a:pt x="0" y="78"/>
                    </a:lnTo>
                    <a:lnTo>
                      <a:pt x="21" y="92"/>
                    </a:lnTo>
                    <a:lnTo>
                      <a:pt x="42" y="71"/>
                    </a:lnTo>
                    <a:lnTo>
                      <a:pt x="49" y="29"/>
                    </a:lnTo>
                    <a:lnTo>
                      <a:pt x="6" y="0"/>
                    </a:lnTo>
                    <a:lnTo>
                      <a:pt x="14" y="29"/>
                    </a:lnTo>
                    <a:close/>
                  </a:path>
                </a:pathLst>
              </a:custGeom>
              <a:noFill/>
              <a:ln w="0">
                <a:solidFill>
                  <a:srgbClr val="CC9900"/>
                </a:solidFill>
                <a:prstDash val="solid"/>
                <a:round/>
              </a:ln>
            </p:spPr>
            <p:txBody>
              <a:bodyPr/>
              <a:lstStyle/>
              <a:p>
                <a:endParaRPr lang="zh-CN" altLang="en-US"/>
              </a:p>
            </p:txBody>
          </p:sp>
          <p:sp>
            <p:nvSpPr>
              <p:cNvPr id="40588" name="Freeform 75"/>
              <p:cNvSpPr/>
              <p:nvPr/>
            </p:nvSpPr>
            <p:spPr bwMode="auto">
              <a:xfrm>
                <a:off x="2569" y="2064"/>
                <a:ext cx="10" cy="18"/>
              </a:xfrm>
              <a:custGeom>
                <a:avLst/>
                <a:gdLst>
                  <a:gd name="T0" fmla="*/ 0 w 50"/>
                  <a:gd name="T1" fmla="*/ 0 h 92"/>
                  <a:gd name="T2" fmla="*/ 0 w 50"/>
                  <a:gd name="T3" fmla="*/ 0 h 92"/>
                  <a:gd name="T4" fmla="*/ 0 w 50"/>
                  <a:gd name="T5" fmla="*/ 0 h 92"/>
                  <a:gd name="T6" fmla="*/ 0 w 50"/>
                  <a:gd name="T7" fmla="*/ 0 h 92"/>
                  <a:gd name="T8" fmla="*/ 0 w 50"/>
                  <a:gd name="T9" fmla="*/ 0 h 92"/>
                  <a:gd name="T10" fmla="*/ 0 w 50"/>
                  <a:gd name="T11" fmla="*/ 0 h 92"/>
                  <a:gd name="T12" fmla="*/ 0 w 50"/>
                  <a:gd name="T13" fmla="*/ 0 h 9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0" h="92">
                    <a:moveTo>
                      <a:pt x="15" y="29"/>
                    </a:moveTo>
                    <a:lnTo>
                      <a:pt x="0" y="78"/>
                    </a:lnTo>
                    <a:lnTo>
                      <a:pt x="21" y="92"/>
                    </a:lnTo>
                    <a:lnTo>
                      <a:pt x="43" y="71"/>
                    </a:lnTo>
                    <a:lnTo>
                      <a:pt x="50" y="29"/>
                    </a:lnTo>
                    <a:lnTo>
                      <a:pt x="8" y="0"/>
                    </a:lnTo>
                    <a:lnTo>
                      <a:pt x="15" y="29"/>
                    </a:lnTo>
                    <a:close/>
                  </a:path>
                </a:pathLst>
              </a:custGeom>
              <a:noFill/>
              <a:ln w="0">
                <a:solidFill>
                  <a:srgbClr val="CC9900"/>
                </a:solidFill>
                <a:prstDash val="solid"/>
                <a:round/>
              </a:ln>
            </p:spPr>
            <p:txBody>
              <a:bodyPr/>
              <a:lstStyle/>
              <a:p>
                <a:endParaRPr lang="zh-CN" altLang="en-US"/>
              </a:p>
            </p:txBody>
          </p:sp>
          <p:sp>
            <p:nvSpPr>
              <p:cNvPr id="40589" name="Freeform 76"/>
              <p:cNvSpPr/>
              <p:nvPr/>
            </p:nvSpPr>
            <p:spPr bwMode="auto">
              <a:xfrm>
                <a:off x="2624" y="2156"/>
                <a:ext cx="9" cy="19"/>
              </a:xfrm>
              <a:custGeom>
                <a:avLst/>
                <a:gdLst>
                  <a:gd name="T0" fmla="*/ 0 w 42"/>
                  <a:gd name="T1" fmla="*/ 0 h 99"/>
                  <a:gd name="T2" fmla="*/ 0 w 42"/>
                  <a:gd name="T3" fmla="*/ 0 h 99"/>
                  <a:gd name="T4" fmla="*/ 0 w 42"/>
                  <a:gd name="T5" fmla="*/ 0 h 99"/>
                  <a:gd name="T6" fmla="*/ 0 w 42"/>
                  <a:gd name="T7" fmla="*/ 0 h 9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 h="99">
                    <a:moveTo>
                      <a:pt x="15" y="0"/>
                    </a:moveTo>
                    <a:lnTo>
                      <a:pt x="0" y="56"/>
                    </a:lnTo>
                    <a:lnTo>
                      <a:pt x="42" y="99"/>
                    </a:lnTo>
                    <a:lnTo>
                      <a:pt x="15" y="0"/>
                    </a:lnTo>
                    <a:close/>
                  </a:path>
                </a:pathLst>
              </a:custGeom>
              <a:noFill/>
              <a:ln w="0">
                <a:solidFill>
                  <a:srgbClr val="CC9900"/>
                </a:solidFill>
                <a:prstDash val="solid"/>
                <a:round/>
              </a:ln>
            </p:spPr>
            <p:txBody>
              <a:bodyPr/>
              <a:lstStyle/>
              <a:p>
                <a:endParaRPr lang="zh-CN" altLang="en-US"/>
              </a:p>
            </p:txBody>
          </p:sp>
          <p:sp>
            <p:nvSpPr>
              <p:cNvPr id="40590" name="Freeform 77"/>
              <p:cNvSpPr/>
              <p:nvPr/>
            </p:nvSpPr>
            <p:spPr bwMode="auto">
              <a:xfrm>
                <a:off x="2612" y="2107"/>
                <a:ext cx="16" cy="17"/>
              </a:xfrm>
              <a:custGeom>
                <a:avLst/>
                <a:gdLst>
                  <a:gd name="T0" fmla="*/ 0 w 78"/>
                  <a:gd name="T1" fmla="*/ 0 h 85"/>
                  <a:gd name="T2" fmla="*/ 0 w 78"/>
                  <a:gd name="T3" fmla="*/ 0 h 85"/>
                  <a:gd name="T4" fmla="*/ 0 w 78"/>
                  <a:gd name="T5" fmla="*/ 0 h 85"/>
                  <a:gd name="T6" fmla="*/ 0 w 78"/>
                  <a:gd name="T7" fmla="*/ 0 h 85"/>
                  <a:gd name="T8" fmla="*/ 0 w 78"/>
                  <a:gd name="T9" fmla="*/ 0 h 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8" h="85">
                    <a:moveTo>
                      <a:pt x="21" y="14"/>
                    </a:moveTo>
                    <a:lnTo>
                      <a:pt x="0" y="70"/>
                    </a:lnTo>
                    <a:lnTo>
                      <a:pt x="78" y="85"/>
                    </a:lnTo>
                    <a:lnTo>
                      <a:pt x="50" y="0"/>
                    </a:lnTo>
                    <a:lnTo>
                      <a:pt x="21" y="14"/>
                    </a:lnTo>
                    <a:close/>
                  </a:path>
                </a:pathLst>
              </a:custGeom>
              <a:noFill/>
              <a:ln w="0">
                <a:solidFill>
                  <a:srgbClr val="CC9900"/>
                </a:solidFill>
                <a:prstDash val="solid"/>
                <a:round/>
              </a:ln>
            </p:spPr>
            <p:txBody>
              <a:bodyPr/>
              <a:lstStyle/>
              <a:p>
                <a:endParaRPr lang="zh-CN" altLang="en-US"/>
              </a:p>
            </p:txBody>
          </p:sp>
          <p:sp>
            <p:nvSpPr>
              <p:cNvPr id="40591" name="Freeform 78"/>
              <p:cNvSpPr/>
              <p:nvPr/>
            </p:nvSpPr>
            <p:spPr bwMode="auto">
              <a:xfrm>
                <a:off x="2589" y="2069"/>
                <a:ext cx="11" cy="13"/>
              </a:xfrm>
              <a:custGeom>
                <a:avLst/>
                <a:gdLst>
                  <a:gd name="T0" fmla="*/ 0 w 57"/>
                  <a:gd name="T1" fmla="*/ 0 h 64"/>
                  <a:gd name="T2" fmla="*/ 0 w 57"/>
                  <a:gd name="T3" fmla="*/ 0 h 64"/>
                  <a:gd name="T4" fmla="*/ 0 w 57"/>
                  <a:gd name="T5" fmla="*/ 0 h 64"/>
                  <a:gd name="T6" fmla="*/ 0 w 57"/>
                  <a:gd name="T7" fmla="*/ 0 h 64"/>
                  <a:gd name="T8" fmla="*/ 0 w 57"/>
                  <a:gd name="T9" fmla="*/ 0 h 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64">
                    <a:moveTo>
                      <a:pt x="22" y="0"/>
                    </a:moveTo>
                    <a:lnTo>
                      <a:pt x="0" y="50"/>
                    </a:lnTo>
                    <a:lnTo>
                      <a:pt x="49" y="64"/>
                    </a:lnTo>
                    <a:lnTo>
                      <a:pt x="57" y="35"/>
                    </a:lnTo>
                    <a:lnTo>
                      <a:pt x="22" y="0"/>
                    </a:lnTo>
                    <a:close/>
                  </a:path>
                </a:pathLst>
              </a:custGeom>
              <a:noFill/>
              <a:ln w="0">
                <a:solidFill>
                  <a:srgbClr val="CC9900"/>
                </a:solidFill>
                <a:prstDash val="solid"/>
                <a:round/>
              </a:ln>
            </p:spPr>
            <p:txBody>
              <a:bodyPr/>
              <a:lstStyle/>
              <a:p>
                <a:endParaRPr lang="zh-CN" altLang="en-US"/>
              </a:p>
            </p:txBody>
          </p:sp>
          <p:sp>
            <p:nvSpPr>
              <p:cNvPr id="40592" name="Freeform 79"/>
              <p:cNvSpPr/>
              <p:nvPr/>
            </p:nvSpPr>
            <p:spPr bwMode="auto">
              <a:xfrm>
                <a:off x="2551" y="2026"/>
                <a:ext cx="9" cy="20"/>
              </a:xfrm>
              <a:custGeom>
                <a:avLst/>
                <a:gdLst>
                  <a:gd name="T0" fmla="*/ 0 w 42"/>
                  <a:gd name="T1" fmla="*/ 0 h 99"/>
                  <a:gd name="T2" fmla="*/ 0 w 42"/>
                  <a:gd name="T3" fmla="*/ 0 h 99"/>
                  <a:gd name="T4" fmla="*/ 0 w 42"/>
                  <a:gd name="T5" fmla="*/ 0 h 99"/>
                  <a:gd name="T6" fmla="*/ 0 w 42"/>
                  <a:gd name="T7" fmla="*/ 0 h 9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 h="99">
                    <a:moveTo>
                      <a:pt x="14" y="0"/>
                    </a:moveTo>
                    <a:lnTo>
                      <a:pt x="0" y="57"/>
                    </a:lnTo>
                    <a:lnTo>
                      <a:pt x="42" y="99"/>
                    </a:lnTo>
                    <a:lnTo>
                      <a:pt x="14" y="0"/>
                    </a:lnTo>
                    <a:close/>
                  </a:path>
                </a:pathLst>
              </a:custGeom>
              <a:noFill/>
              <a:ln w="0">
                <a:solidFill>
                  <a:srgbClr val="CC9900"/>
                </a:solidFill>
                <a:prstDash val="solid"/>
                <a:round/>
              </a:ln>
            </p:spPr>
            <p:txBody>
              <a:bodyPr/>
              <a:lstStyle/>
              <a:p>
                <a:endParaRPr lang="zh-CN" altLang="en-US"/>
              </a:p>
            </p:txBody>
          </p:sp>
          <p:sp>
            <p:nvSpPr>
              <p:cNvPr id="40593" name="Freeform 80"/>
              <p:cNvSpPr/>
              <p:nvPr/>
            </p:nvSpPr>
            <p:spPr bwMode="auto">
              <a:xfrm>
                <a:off x="2570" y="2005"/>
                <a:ext cx="8" cy="19"/>
              </a:xfrm>
              <a:custGeom>
                <a:avLst/>
                <a:gdLst>
                  <a:gd name="T0" fmla="*/ 0 w 42"/>
                  <a:gd name="T1" fmla="*/ 0 h 99"/>
                  <a:gd name="T2" fmla="*/ 0 w 42"/>
                  <a:gd name="T3" fmla="*/ 0 h 99"/>
                  <a:gd name="T4" fmla="*/ 0 w 42"/>
                  <a:gd name="T5" fmla="*/ 0 h 99"/>
                  <a:gd name="T6" fmla="*/ 0 w 42"/>
                  <a:gd name="T7" fmla="*/ 0 h 9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 h="99">
                    <a:moveTo>
                      <a:pt x="13" y="0"/>
                    </a:moveTo>
                    <a:lnTo>
                      <a:pt x="0" y="57"/>
                    </a:lnTo>
                    <a:lnTo>
                      <a:pt x="42" y="99"/>
                    </a:lnTo>
                    <a:lnTo>
                      <a:pt x="13" y="0"/>
                    </a:lnTo>
                    <a:close/>
                  </a:path>
                </a:pathLst>
              </a:custGeom>
              <a:noFill/>
              <a:ln w="0">
                <a:solidFill>
                  <a:srgbClr val="CC9900"/>
                </a:solidFill>
                <a:prstDash val="solid"/>
                <a:round/>
              </a:ln>
            </p:spPr>
            <p:txBody>
              <a:bodyPr/>
              <a:lstStyle/>
              <a:p>
                <a:endParaRPr lang="zh-CN" altLang="en-US"/>
              </a:p>
            </p:txBody>
          </p:sp>
          <p:sp>
            <p:nvSpPr>
              <p:cNvPr id="40594" name="Freeform 81"/>
              <p:cNvSpPr/>
              <p:nvPr/>
            </p:nvSpPr>
            <p:spPr bwMode="auto">
              <a:xfrm>
                <a:off x="2590" y="2013"/>
                <a:ext cx="10" cy="18"/>
              </a:xfrm>
              <a:custGeom>
                <a:avLst/>
                <a:gdLst>
                  <a:gd name="T0" fmla="*/ 0 w 49"/>
                  <a:gd name="T1" fmla="*/ 0 h 93"/>
                  <a:gd name="T2" fmla="*/ 0 w 49"/>
                  <a:gd name="T3" fmla="*/ 0 h 93"/>
                  <a:gd name="T4" fmla="*/ 0 w 49"/>
                  <a:gd name="T5" fmla="*/ 0 h 93"/>
                  <a:gd name="T6" fmla="*/ 0 w 49"/>
                  <a:gd name="T7" fmla="*/ 0 h 93"/>
                  <a:gd name="T8" fmla="*/ 0 w 49"/>
                  <a:gd name="T9" fmla="*/ 0 h 93"/>
                  <a:gd name="T10" fmla="*/ 0 w 49"/>
                  <a:gd name="T11" fmla="*/ 0 h 93"/>
                  <a:gd name="T12" fmla="*/ 0 w 49"/>
                  <a:gd name="T13" fmla="*/ 0 h 9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 h="93">
                    <a:moveTo>
                      <a:pt x="13" y="28"/>
                    </a:moveTo>
                    <a:lnTo>
                      <a:pt x="0" y="78"/>
                    </a:lnTo>
                    <a:lnTo>
                      <a:pt x="21" y="93"/>
                    </a:lnTo>
                    <a:lnTo>
                      <a:pt x="42" y="72"/>
                    </a:lnTo>
                    <a:lnTo>
                      <a:pt x="49" y="28"/>
                    </a:lnTo>
                    <a:lnTo>
                      <a:pt x="7" y="0"/>
                    </a:lnTo>
                    <a:lnTo>
                      <a:pt x="13" y="28"/>
                    </a:lnTo>
                    <a:close/>
                  </a:path>
                </a:pathLst>
              </a:custGeom>
              <a:noFill/>
              <a:ln w="0">
                <a:solidFill>
                  <a:srgbClr val="CC9900"/>
                </a:solidFill>
                <a:prstDash val="solid"/>
                <a:round/>
              </a:ln>
            </p:spPr>
            <p:txBody>
              <a:bodyPr/>
              <a:lstStyle/>
              <a:p>
                <a:endParaRPr lang="zh-CN" altLang="en-US"/>
              </a:p>
            </p:txBody>
          </p:sp>
          <p:sp>
            <p:nvSpPr>
              <p:cNvPr id="40595" name="Freeform 82"/>
              <p:cNvSpPr/>
              <p:nvPr/>
            </p:nvSpPr>
            <p:spPr bwMode="auto">
              <a:xfrm>
                <a:off x="2554" y="1986"/>
                <a:ext cx="16" cy="16"/>
              </a:xfrm>
              <a:custGeom>
                <a:avLst/>
                <a:gdLst>
                  <a:gd name="T0" fmla="*/ 0 w 78"/>
                  <a:gd name="T1" fmla="*/ 0 h 84"/>
                  <a:gd name="T2" fmla="*/ 0 w 78"/>
                  <a:gd name="T3" fmla="*/ 0 h 84"/>
                  <a:gd name="T4" fmla="*/ 0 w 78"/>
                  <a:gd name="T5" fmla="*/ 0 h 84"/>
                  <a:gd name="T6" fmla="*/ 0 w 78"/>
                  <a:gd name="T7" fmla="*/ 0 h 84"/>
                  <a:gd name="T8" fmla="*/ 0 w 78"/>
                  <a:gd name="T9" fmla="*/ 0 h 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8" h="84">
                    <a:moveTo>
                      <a:pt x="21" y="14"/>
                    </a:moveTo>
                    <a:lnTo>
                      <a:pt x="0" y="70"/>
                    </a:lnTo>
                    <a:lnTo>
                      <a:pt x="78" y="84"/>
                    </a:lnTo>
                    <a:lnTo>
                      <a:pt x="50" y="0"/>
                    </a:lnTo>
                    <a:lnTo>
                      <a:pt x="21" y="14"/>
                    </a:lnTo>
                    <a:close/>
                  </a:path>
                </a:pathLst>
              </a:custGeom>
              <a:noFill/>
              <a:ln w="0">
                <a:solidFill>
                  <a:srgbClr val="CC9900"/>
                </a:solidFill>
                <a:prstDash val="solid"/>
                <a:round/>
              </a:ln>
            </p:spPr>
            <p:txBody>
              <a:bodyPr/>
              <a:lstStyle/>
              <a:p>
                <a:endParaRPr lang="zh-CN" altLang="en-US"/>
              </a:p>
            </p:txBody>
          </p:sp>
          <p:sp>
            <p:nvSpPr>
              <p:cNvPr id="40596" name="Freeform 83"/>
              <p:cNvSpPr/>
              <p:nvPr/>
            </p:nvSpPr>
            <p:spPr bwMode="auto">
              <a:xfrm>
                <a:off x="2604" y="1958"/>
                <a:ext cx="10" cy="18"/>
              </a:xfrm>
              <a:custGeom>
                <a:avLst/>
                <a:gdLst>
                  <a:gd name="T0" fmla="*/ 0 w 49"/>
                  <a:gd name="T1" fmla="*/ 0 h 91"/>
                  <a:gd name="T2" fmla="*/ 0 w 49"/>
                  <a:gd name="T3" fmla="*/ 0 h 91"/>
                  <a:gd name="T4" fmla="*/ 0 w 49"/>
                  <a:gd name="T5" fmla="*/ 0 h 91"/>
                  <a:gd name="T6" fmla="*/ 0 w 49"/>
                  <a:gd name="T7" fmla="*/ 0 h 91"/>
                  <a:gd name="T8" fmla="*/ 0 w 49"/>
                  <a:gd name="T9" fmla="*/ 0 h 91"/>
                  <a:gd name="T10" fmla="*/ 0 w 49"/>
                  <a:gd name="T11" fmla="*/ 0 h 91"/>
                  <a:gd name="T12" fmla="*/ 0 w 49"/>
                  <a:gd name="T13" fmla="*/ 0 h 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 h="91">
                    <a:moveTo>
                      <a:pt x="14" y="28"/>
                    </a:moveTo>
                    <a:lnTo>
                      <a:pt x="0" y="77"/>
                    </a:lnTo>
                    <a:lnTo>
                      <a:pt x="21" y="91"/>
                    </a:lnTo>
                    <a:lnTo>
                      <a:pt x="42" y="70"/>
                    </a:lnTo>
                    <a:lnTo>
                      <a:pt x="49" y="28"/>
                    </a:lnTo>
                    <a:lnTo>
                      <a:pt x="7" y="0"/>
                    </a:lnTo>
                    <a:lnTo>
                      <a:pt x="14" y="28"/>
                    </a:lnTo>
                    <a:close/>
                  </a:path>
                </a:pathLst>
              </a:custGeom>
              <a:noFill/>
              <a:ln w="0">
                <a:solidFill>
                  <a:srgbClr val="CC9900"/>
                </a:solidFill>
                <a:prstDash val="solid"/>
                <a:round/>
              </a:ln>
            </p:spPr>
            <p:txBody>
              <a:bodyPr/>
              <a:lstStyle/>
              <a:p>
                <a:endParaRPr lang="zh-CN" altLang="en-US"/>
              </a:p>
            </p:txBody>
          </p:sp>
          <p:sp>
            <p:nvSpPr>
              <p:cNvPr id="40597" name="Freeform 84"/>
              <p:cNvSpPr/>
              <p:nvPr/>
            </p:nvSpPr>
            <p:spPr bwMode="auto">
              <a:xfrm>
                <a:off x="2584" y="1950"/>
                <a:ext cx="8" cy="20"/>
              </a:xfrm>
              <a:custGeom>
                <a:avLst/>
                <a:gdLst>
                  <a:gd name="T0" fmla="*/ 0 w 42"/>
                  <a:gd name="T1" fmla="*/ 0 h 99"/>
                  <a:gd name="T2" fmla="*/ 0 w 42"/>
                  <a:gd name="T3" fmla="*/ 0 h 99"/>
                  <a:gd name="T4" fmla="*/ 0 w 42"/>
                  <a:gd name="T5" fmla="*/ 0 h 99"/>
                  <a:gd name="T6" fmla="*/ 0 w 42"/>
                  <a:gd name="T7" fmla="*/ 0 h 9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 h="99">
                    <a:moveTo>
                      <a:pt x="14" y="0"/>
                    </a:moveTo>
                    <a:lnTo>
                      <a:pt x="0" y="57"/>
                    </a:lnTo>
                    <a:lnTo>
                      <a:pt x="42" y="99"/>
                    </a:lnTo>
                    <a:lnTo>
                      <a:pt x="14" y="0"/>
                    </a:lnTo>
                    <a:close/>
                  </a:path>
                </a:pathLst>
              </a:custGeom>
              <a:noFill/>
              <a:ln w="0">
                <a:solidFill>
                  <a:srgbClr val="CC9900"/>
                </a:solidFill>
                <a:prstDash val="solid"/>
                <a:round/>
              </a:ln>
            </p:spPr>
            <p:txBody>
              <a:bodyPr/>
              <a:lstStyle/>
              <a:p>
                <a:endParaRPr lang="zh-CN" altLang="en-US"/>
              </a:p>
            </p:txBody>
          </p:sp>
          <p:sp>
            <p:nvSpPr>
              <p:cNvPr id="40598" name="Freeform 85"/>
              <p:cNvSpPr/>
              <p:nvPr/>
            </p:nvSpPr>
            <p:spPr bwMode="auto">
              <a:xfrm>
                <a:off x="2586" y="1979"/>
                <a:ext cx="10" cy="18"/>
              </a:xfrm>
              <a:custGeom>
                <a:avLst/>
                <a:gdLst>
                  <a:gd name="T0" fmla="*/ 0 w 49"/>
                  <a:gd name="T1" fmla="*/ 0 h 91"/>
                  <a:gd name="T2" fmla="*/ 0 w 49"/>
                  <a:gd name="T3" fmla="*/ 0 h 91"/>
                  <a:gd name="T4" fmla="*/ 0 w 49"/>
                  <a:gd name="T5" fmla="*/ 0 h 91"/>
                  <a:gd name="T6" fmla="*/ 0 w 49"/>
                  <a:gd name="T7" fmla="*/ 0 h 91"/>
                  <a:gd name="T8" fmla="*/ 0 w 49"/>
                  <a:gd name="T9" fmla="*/ 0 h 91"/>
                  <a:gd name="T10" fmla="*/ 0 w 49"/>
                  <a:gd name="T11" fmla="*/ 0 h 91"/>
                  <a:gd name="T12" fmla="*/ 0 w 49"/>
                  <a:gd name="T13" fmla="*/ 0 h 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 h="91">
                    <a:moveTo>
                      <a:pt x="13" y="27"/>
                    </a:moveTo>
                    <a:lnTo>
                      <a:pt x="0" y="77"/>
                    </a:lnTo>
                    <a:lnTo>
                      <a:pt x="21" y="91"/>
                    </a:lnTo>
                    <a:lnTo>
                      <a:pt x="42" y="70"/>
                    </a:lnTo>
                    <a:lnTo>
                      <a:pt x="49" y="27"/>
                    </a:lnTo>
                    <a:lnTo>
                      <a:pt x="7" y="0"/>
                    </a:lnTo>
                    <a:lnTo>
                      <a:pt x="13" y="27"/>
                    </a:lnTo>
                    <a:close/>
                  </a:path>
                </a:pathLst>
              </a:custGeom>
              <a:noFill/>
              <a:ln w="0">
                <a:solidFill>
                  <a:srgbClr val="CC9900"/>
                </a:solidFill>
                <a:prstDash val="solid"/>
                <a:round/>
              </a:ln>
            </p:spPr>
            <p:txBody>
              <a:bodyPr/>
              <a:lstStyle/>
              <a:p>
                <a:endParaRPr lang="zh-CN" altLang="en-US"/>
              </a:p>
            </p:txBody>
          </p:sp>
          <p:sp>
            <p:nvSpPr>
              <p:cNvPr id="40599" name="Freeform 86"/>
              <p:cNvSpPr/>
              <p:nvPr/>
            </p:nvSpPr>
            <p:spPr bwMode="auto">
              <a:xfrm>
                <a:off x="2606" y="1985"/>
                <a:ext cx="11" cy="13"/>
              </a:xfrm>
              <a:custGeom>
                <a:avLst/>
                <a:gdLst>
                  <a:gd name="T0" fmla="*/ 0 w 57"/>
                  <a:gd name="T1" fmla="*/ 0 h 64"/>
                  <a:gd name="T2" fmla="*/ 0 w 57"/>
                  <a:gd name="T3" fmla="*/ 0 h 64"/>
                  <a:gd name="T4" fmla="*/ 0 w 57"/>
                  <a:gd name="T5" fmla="*/ 0 h 64"/>
                  <a:gd name="T6" fmla="*/ 0 w 57"/>
                  <a:gd name="T7" fmla="*/ 0 h 64"/>
                  <a:gd name="T8" fmla="*/ 0 w 57"/>
                  <a:gd name="T9" fmla="*/ 0 h 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64">
                    <a:moveTo>
                      <a:pt x="21" y="0"/>
                    </a:moveTo>
                    <a:lnTo>
                      <a:pt x="0" y="49"/>
                    </a:lnTo>
                    <a:lnTo>
                      <a:pt x="49" y="64"/>
                    </a:lnTo>
                    <a:lnTo>
                      <a:pt x="57" y="36"/>
                    </a:lnTo>
                    <a:lnTo>
                      <a:pt x="21" y="0"/>
                    </a:lnTo>
                    <a:close/>
                  </a:path>
                </a:pathLst>
              </a:custGeom>
              <a:noFill/>
              <a:ln w="0">
                <a:solidFill>
                  <a:srgbClr val="CC9900"/>
                </a:solidFill>
                <a:prstDash val="solid"/>
                <a:round/>
              </a:ln>
            </p:spPr>
            <p:txBody>
              <a:bodyPr/>
              <a:lstStyle/>
              <a:p>
                <a:endParaRPr lang="zh-CN" altLang="en-US"/>
              </a:p>
            </p:txBody>
          </p:sp>
          <p:sp>
            <p:nvSpPr>
              <p:cNvPr id="40600" name="Freeform 87"/>
              <p:cNvSpPr/>
              <p:nvPr/>
            </p:nvSpPr>
            <p:spPr bwMode="auto">
              <a:xfrm>
                <a:off x="2569" y="1938"/>
                <a:ext cx="11" cy="13"/>
              </a:xfrm>
              <a:custGeom>
                <a:avLst/>
                <a:gdLst>
                  <a:gd name="T0" fmla="*/ 0 w 56"/>
                  <a:gd name="T1" fmla="*/ 0 h 65"/>
                  <a:gd name="T2" fmla="*/ 0 w 56"/>
                  <a:gd name="T3" fmla="*/ 0 h 65"/>
                  <a:gd name="T4" fmla="*/ 0 w 56"/>
                  <a:gd name="T5" fmla="*/ 0 h 65"/>
                  <a:gd name="T6" fmla="*/ 0 w 56"/>
                  <a:gd name="T7" fmla="*/ 0 h 65"/>
                  <a:gd name="T8" fmla="*/ 0 w 56"/>
                  <a:gd name="T9" fmla="*/ 0 h 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65">
                    <a:moveTo>
                      <a:pt x="21" y="0"/>
                    </a:moveTo>
                    <a:lnTo>
                      <a:pt x="0" y="50"/>
                    </a:lnTo>
                    <a:lnTo>
                      <a:pt x="48" y="65"/>
                    </a:lnTo>
                    <a:lnTo>
                      <a:pt x="56" y="36"/>
                    </a:lnTo>
                    <a:lnTo>
                      <a:pt x="21" y="0"/>
                    </a:lnTo>
                    <a:close/>
                  </a:path>
                </a:pathLst>
              </a:custGeom>
              <a:noFill/>
              <a:ln w="0">
                <a:solidFill>
                  <a:srgbClr val="CC9900"/>
                </a:solidFill>
                <a:prstDash val="solid"/>
                <a:round/>
              </a:ln>
            </p:spPr>
            <p:txBody>
              <a:bodyPr/>
              <a:lstStyle/>
              <a:p>
                <a:endParaRPr lang="zh-CN" altLang="en-US"/>
              </a:p>
            </p:txBody>
          </p:sp>
          <p:sp>
            <p:nvSpPr>
              <p:cNvPr id="40601" name="Freeform 88"/>
              <p:cNvSpPr/>
              <p:nvPr/>
            </p:nvSpPr>
            <p:spPr bwMode="auto">
              <a:xfrm>
                <a:off x="2547" y="1903"/>
                <a:ext cx="8" cy="20"/>
              </a:xfrm>
              <a:custGeom>
                <a:avLst/>
                <a:gdLst>
                  <a:gd name="T0" fmla="*/ 0 w 43"/>
                  <a:gd name="T1" fmla="*/ 0 h 97"/>
                  <a:gd name="T2" fmla="*/ 0 w 43"/>
                  <a:gd name="T3" fmla="*/ 0 h 97"/>
                  <a:gd name="T4" fmla="*/ 0 w 43"/>
                  <a:gd name="T5" fmla="*/ 0 h 97"/>
                  <a:gd name="T6" fmla="*/ 0 w 43"/>
                  <a:gd name="T7" fmla="*/ 0 h 9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3" h="97">
                    <a:moveTo>
                      <a:pt x="15" y="0"/>
                    </a:moveTo>
                    <a:lnTo>
                      <a:pt x="0" y="55"/>
                    </a:lnTo>
                    <a:lnTo>
                      <a:pt x="43" y="97"/>
                    </a:lnTo>
                    <a:lnTo>
                      <a:pt x="15" y="0"/>
                    </a:lnTo>
                    <a:close/>
                  </a:path>
                </a:pathLst>
              </a:custGeom>
              <a:noFill/>
              <a:ln w="0">
                <a:solidFill>
                  <a:srgbClr val="CC9900"/>
                </a:solidFill>
                <a:prstDash val="solid"/>
                <a:round/>
              </a:ln>
            </p:spPr>
            <p:txBody>
              <a:bodyPr/>
              <a:lstStyle/>
              <a:p>
                <a:endParaRPr lang="zh-CN" altLang="en-US"/>
              </a:p>
            </p:txBody>
          </p:sp>
          <p:sp>
            <p:nvSpPr>
              <p:cNvPr id="40602" name="Freeform 89"/>
              <p:cNvSpPr/>
              <p:nvPr/>
            </p:nvSpPr>
            <p:spPr bwMode="auto">
              <a:xfrm>
                <a:off x="2567" y="1911"/>
                <a:ext cx="10" cy="19"/>
              </a:xfrm>
              <a:custGeom>
                <a:avLst/>
                <a:gdLst>
                  <a:gd name="T0" fmla="*/ 0 w 49"/>
                  <a:gd name="T1" fmla="*/ 0 h 92"/>
                  <a:gd name="T2" fmla="*/ 0 w 49"/>
                  <a:gd name="T3" fmla="*/ 0 h 92"/>
                  <a:gd name="T4" fmla="*/ 0 w 49"/>
                  <a:gd name="T5" fmla="*/ 0 h 92"/>
                  <a:gd name="T6" fmla="*/ 0 w 49"/>
                  <a:gd name="T7" fmla="*/ 0 h 92"/>
                  <a:gd name="T8" fmla="*/ 0 w 49"/>
                  <a:gd name="T9" fmla="*/ 0 h 92"/>
                  <a:gd name="T10" fmla="*/ 0 w 49"/>
                  <a:gd name="T11" fmla="*/ 0 h 92"/>
                  <a:gd name="T12" fmla="*/ 0 w 49"/>
                  <a:gd name="T13" fmla="*/ 0 h 9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 h="92">
                    <a:moveTo>
                      <a:pt x="14" y="29"/>
                    </a:moveTo>
                    <a:lnTo>
                      <a:pt x="0" y="77"/>
                    </a:lnTo>
                    <a:lnTo>
                      <a:pt x="21" y="92"/>
                    </a:lnTo>
                    <a:lnTo>
                      <a:pt x="42" y="71"/>
                    </a:lnTo>
                    <a:lnTo>
                      <a:pt x="49" y="29"/>
                    </a:lnTo>
                    <a:lnTo>
                      <a:pt x="6" y="0"/>
                    </a:lnTo>
                    <a:lnTo>
                      <a:pt x="14" y="29"/>
                    </a:lnTo>
                    <a:close/>
                  </a:path>
                </a:pathLst>
              </a:custGeom>
              <a:noFill/>
              <a:ln w="0">
                <a:solidFill>
                  <a:srgbClr val="CC9900"/>
                </a:solidFill>
                <a:prstDash val="solid"/>
                <a:round/>
              </a:ln>
            </p:spPr>
            <p:txBody>
              <a:bodyPr/>
              <a:lstStyle/>
              <a:p>
                <a:endParaRPr lang="zh-CN" altLang="en-US"/>
              </a:p>
            </p:txBody>
          </p:sp>
          <p:sp>
            <p:nvSpPr>
              <p:cNvPr id="40603" name="Freeform 90"/>
              <p:cNvSpPr/>
              <p:nvPr/>
            </p:nvSpPr>
            <p:spPr bwMode="auto">
              <a:xfrm>
                <a:off x="2553" y="1966"/>
                <a:ext cx="10" cy="19"/>
              </a:xfrm>
              <a:custGeom>
                <a:avLst/>
                <a:gdLst>
                  <a:gd name="T0" fmla="*/ 0 w 49"/>
                  <a:gd name="T1" fmla="*/ 0 h 91"/>
                  <a:gd name="T2" fmla="*/ 0 w 49"/>
                  <a:gd name="T3" fmla="*/ 0 h 91"/>
                  <a:gd name="T4" fmla="*/ 0 w 49"/>
                  <a:gd name="T5" fmla="*/ 0 h 91"/>
                  <a:gd name="T6" fmla="*/ 0 w 49"/>
                  <a:gd name="T7" fmla="*/ 0 h 91"/>
                  <a:gd name="T8" fmla="*/ 0 w 49"/>
                  <a:gd name="T9" fmla="*/ 0 h 91"/>
                  <a:gd name="T10" fmla="*/ 0 w 49"/>
                  <a:gd name="T11" fmla="*/ 0 h 91"/>
                  <a:gd name="T12" fmla="*/ 0 w 49"/>
                  <a:gd name="T13" fmla="*/ 0 h 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 h="91">
                    <a:moveTo>
                      <a:pt x="13" y="28"/>
                    </a:moveTo>
                    <a:lnTo>
                      <a:pt x="0" y="78"/>
                    </a:lnTo>
                    <a:lnTo>
                      <a:pt x="21" y="91"/>
                    </a:lnTo>
                    <a:lnTo>
                      <a:pt x="42" y="70"/>
                    </a:lnTo>
                    <a:lnTo>
                      <a:pt x="49" y="28"/>
                    </a:lnTo>
                    <a:lnTo>
                      <a:pt x="6" y="0"/>
                    </a:lnTo>
                    <a:lnTo>
                      <a:pt x="13" y="28"/>
                    </a:lnTo>
                    <a:close/>
                  </a:path>
                </a:pathLst>
              </a:custGeom>
              <a:noFill/>
              <a:ln w="0">
                <a:solidFill>
                  <a:srgbClr val="CC9900"/>
                </a:solidFill>
                <a:prstDash val="solid"/>
                <a:round/>
              </a:ln>
            </p:spPr>
            <p:txBody>
              <a:bodyPr/>
              <a:lstStyle/>
              <a:p>
                <a:endParaRPr lang="zh-CN" altLang="en-US"/>
              </a:p>
            </p:txBody>
          </p:sp>
          <p:sp>
            <p:nvSpPr>
              <p:cNvPr id="40604" name="Freeform 91"/>
              <p:cNvSpPr/>
              <p:nvPr/>
            </p:nvSpPr>
            <p:spPr bwMode="auto">
              <a:xfrm>
                <a:off x="2533" y="1958"/>
                <a:ext cx="8" cy="20"/>
              </a:xfrm>
              <a:custGeom>
                <a:avLst/>
                <a:gdLst>
                  <a:gd name="T0" fmla="*/ 0 w 43"/>
                  <a:gd name="T1" fmla="*/ 0 h 99"/>
                  <a:gd name="T2" fmla="*/ 0 w 43"/>
                  <a:gd name="T3" fmla="*/ 0 h 99"/>
                  <a:gd name="T4" fmla="*/ 0 w 43"/>
                  <a:gd name="T5" fmla="*/ 0 h 99"/>
                  <a:gd name="T6" fmla="*/ 0 w 43"/>
                  <a:gd name="T7" fmla="*/ 0 h 9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3" h="99">
                    <a:moveTo>
                      <a:pt x="14" y="0"/>
                    </a:moveTo>
                    <a:lnTo>
                      <a:pt x="0" y="57"/>
                    </a:lnTo>
                    <a:lnTo>
                      <a:pt x="43" y="99"/>
                    </a:lnTo>
                    <a:lnTo>
                      <a:pt x="14" y="0"/>
                    </a:lnTo>
                    <a:close/>
                  </a:path>
                </a:pathLst>
              </a:custGeom>
              <a:noFill/>
              <a:ln w="0">
                <a:solidFill>
                  <a:srgbClr val="CC9900"/>
                </a:solidFill>
                <a:prstDash val="solid"/>
                <a:round/>
              </a:ln>
            </p:spPr>
            <p:txBody>
              <a:bodyPr/>
              <a:lstStyle/>
              <a:p>
                <a:endParaRPr lang="zh-CN" altLang="en-US"/>
              </a:p>
            </p:txBody>
          </p:sp>
          <p:sp>
            <p:nvSpPr>
              <p:cNvPr id="40605" name="Freeform 92"/>
              <p:cNvSpPr/>
              <p:nvPr/>
            </p:nvSpPr>
            <p:spPr bwMode="auto">
              <a:xfrm>
                <a:off x="2656" y="2079"/>
                <a:ext cx="12" cy="13"/>
              </a:xfrm>
              <a:custGeom>
                <a:avLst/>
                <a:gdLst>
                  <a:gd name="T0" fmla="*/ 0 w 57"/>
                  <a:gd name="T1" fmla="*/ 0 h 63"/>
                  <a:gd name="T2" fmla="*/ 0 w 57"/>
                  <a:gd name="T3" fmla="*/ 0 h 63"/>
                  <a:gd name="T4" fmla="*/ 0 w 57"/>
                  <a:gd name="T5" fmla="*/ 0 h 63"/>
                  <a:gd name="T6" fmla="*/ 0 w 57"/>
                  <a:gd name="T7" fmla="*/ 0 h 63"/>
                  <a:gd name="T8" fmla="*/ 0 w 57"/>
                  <a:gd name="T9" fmla="*/ 0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63">
                    <a:moveTo>
                      <a:pt x="21" y="0"/>
                    </a:moveTo>
                    <a:lnTo>
                      <a:pt x="0" y="49"/>
                    </a:lnTo>
                    <a:lnTo>
                      <a:pt x="50" y="63"/>
                    </a:lnTo>
                    <a:lnTo>
                      <a:pt x="57" y="35"/>
                    </a:lnTo>
                    <a:lnTo>
                      <a:pt x="21" y="0"/>
                    </a:lnTo>
                    <a:close/>
                  </a:path>
                </a:pathLst>
              </a:custGeom>
              <a:noFill/>
              <a:ln w="0">
                <a:solidFill>
                  <a:srgbClr val="CC9900"/>
                </a:solidFill>
                <a:prstDash val="solid"/>
                <a:round/>
              </a:ln>
            </p:spPr>
            <p:txBody>
              <a:bodyPr/>
              <a:lstStyle/>
              <a:p>
                <a:endParaRPr lang="zh-CN" altLang="en-US"/>
              </a:p>
            </p:txBody>
          </p:sp>
          <p:sp>
            <p:nvSpPr>
              <p:cNvPr id="40606" name="Freeform 93"/>
              <p:cNvSpPr/>
              <p:nvPr/>
            </p:nvSpPr>
            <p:spPr bwMode="auto">
              <a:xfrm>
                <a:off x="2747" y="2274"/>
                <a:ext cx="11" cy="12"/>
              </a:xfrm>
              <a:custGeom>
                <a:avLst/>
                <a:gdLst>
                  <a:gd name="T0" fmla="*/ 0 w 57"/>
                  <a:gd name="T1" fmla="*/ 0 h 63"/>
                  <a:gd name="T2" fmla="*/ 0 w 57"/>
                  <a:gd name="T3" fmla="*/ 0 h 63"/>
                  <a:gd name="T4" fmla="*/ 0 w 57"/>
                  <a:gd name="T5" fmla="*/ 0 h 63"/>
                  <a:gd name="T6" fmla="*/ 0 w 57"/>
                  <a:gd name="T7" fmla="*/ 0 h 63"/>
                  <a:gd name="T8" fmla="*/ 0 w 57"/>
                  <a:gd name="T9" fmla="*/ 0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63">
                    <a:moveTo>
                      <a:pt x="21" y="0"/>
                    </a:moveTo>
                    <a:lnTo>
                      <a:pt x="0" y="50"/>
                    </a:lnTo>
                    <a:lnTo>
                      <a:pt x="50" y="63"/>
                    </a:lnTo>
                    <a:lnTo>
                      <a:pt x="57" y="35"/>
                    </a:lnTo>
                    <a:lnTo>
                      <a:pt x="21" y="0"/>
                    </a:lnTo>
                    <a:close/>
                  </a:path>
                </a:pathLst>
              </a:custGeom>
              <a:noFill/>
              <a:ln w="0">
                <a:solidFill>
                  <a:srgbClr val="CC9900"/>
                </a:solidFill>
                <a:prstDash val="solid"/>
                <a:round/>
              </a:ln>
            </p:spPr>
            <p:txBody>
              <a:bodyPr/>
              <a:lstStyle/>
              <a:p>
                <a:endParaRPr lang="zh-CN" altLang="en-US"/>
              </a:p>
            </p:txBody>
          </p:sp>
          <p:sp>
            <p:nvSpPr>
              <p:cNvPr id="40607" name="Freeform 94"/>
              <p:cNvSpPr/>
              <p:nvPr/>
            </p:nvSpPr>
            <p:spPr bwMode="auto">
              <a:xfrm>
                <a:off x="2727" y="2268"/>
                <a:ext cx="9" cy="18"/>
              </a:xfrm>
              <a:custGeom>
                <a:avLst/>
                <a:gdLst>
                  <a:gd name="T0" fmla="*/ 0 w 49"/>
                  <a:gd name="T1" fmla="*/ 0 h 92"/>
                  <a:gd name="T2" fmla="*/ 0 w 49"/>
                  <a:gd name="T3" fmla="*/ 0 h 92"/>
                  <a:gd name="T4" fmla="*/ 0 w 49"/>
                  <a:gd name="T5" fmla="*/ 0 h 92"/>
                  <a:gd name="T6" fmla="*/ 0 w 49"/>
                  <a:gd name="T7" fmla="*/ 0 h 92"/>
                  <a:gd name="T8" fmla="*/ 0 w 49"/>
                  <a:gd name="T9" fmla="*/ 0 h 92"/>
                  <a:gd name="T10" fmla="*/ 0 w 49"/>
                  <a:gd name="T11" fmla="*/ 0 h 92"/>
                  <a:gd name="T12" fmla="*/ 0 w 49"/>
                  <a:gd name="T13" fmla="*/ 0 h 9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 h="92">
                    <a:moveTo>
                      <a:pt x="14" y="29"/>
                    </a:moveTo>
                    <a:lnTo>
                      <a:pt x="0" y="78"/>
                    </a:lnTo>
                    <a:lnTo>
                      <a:pt x="21" y="92"/>
                    </a:lnTo>
                    <a:lnTo>
                      <a:pt x="43" y="71"/>
                    </a:lnTo>
                    <a:lnTo>
                      <a:pt x="49" y="29"/>
                    </a:lnTo>
                    <a:lnTo>
                      <a:pt x="7" y="0"/>
                    </a:lnTo>
                    <a:lnTo>
                      <a:pt x="14" y="29"/>
                    </a:lnTo>
                    <a:close/>
                  </a:path>
                </a:pathLst>
              </a:custGeom>
              <a:noFill/>
              <a:ln w="0">
                <a:solidFill>
                  <a:srgbClr val="CC9900"/>
                </a:solidFill>
                <a:prstDash val="solid"/>
                <a:round/>
              </a:ln>
            </p:spPr>
            <p:txBody>
              <a:bodyPr/>
              <a:lstStyle/>
              <a:p>
                <a:endParaRPr lang="zh-CN" altLang="en-US"/>
              </a:p>
            </p:txBody>
          </p:sp>
          <p:sp>
            <p:nvSpPr>
              <p:cNvPr id="40608" name="Freeform 95"/>
              <p:cNvSpPr/>
              <p:nvPr/>
            </p:nvSpPr>
            <p:spPr bwMode="auto">
              <a:xfrm>
                <a:off x="2671" y="2091"/>
                <a:ext cx="8" cy="19"/>
              </a:xfrm>
              <a:custGeom>
                <a:avLst/>
                <a:gdLst>
                  <a:gd name="T0" fmla="*/ 0 w 43"/>
                  <a:gd name="T1" fmla="*/ 0 h 99"/>
                  <a:gd name="T2" fmla="*/ 0 w 43"/>
                  <a:gd name="T3" fmla="*/ 0 h 99"/>
                  <a:gd name="T4" fmla="*/ 0 w 43"/>
                  <a:gd name="T5" fmla="*/ 0 h 99"/>
                  <a:gd name="T6" fmla="*/ 0 w 43"/>
                  <a:gd name="T7" fmla="*/ 0 h 9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3" h="99">
                    <a:moveTo>
                      <a:pt x="15" y="0"/>
                    </a:moveTo>
                    <a:lnTo>
                      <a:pt x="0" y="57"/>
                    </a:lnTo>
                    <a:lnTo>
                      <a:pt x="43" y="99"/>
                    </a:lnTo>
                    <a:lnTo>
                      <a:pt x="15" y="0"/>
                    </a:lnTo>
                    <a:close/>
                  </a:path>
                </a:pathLst>
              </a:custGeom>
              <a:noFill/>
              <a:ln w="0">
                <a:solidFill>
                  <a:srgbClr val="CC9900"/>
                </a:solidFill>
                <a:prstDash val="solid"/>
                <a:round/>
              </a:ln>
            </p:spPr>
            <p:txBody>
              <a:bodyPr/>
              <a:lstStyle/>
              <a:p>
                <a:endParaRPr lang="zh-CN" altLang="en-US"/>
              </a:p>
            </p:txBody>
          </p:sp>
          <p:sp>
            <p:nvSpPr>
              <p:cNvPr id="40609" name="Freeform 96"/>
              <p:cNvSpPr/>
              <p:nvPr/>
            </p:nvSpPr>
            <p:spPr bwMode="auto">
              <a:xfrm>
                <a:off x="2691" y="2099"/>
                <a:ext cx="10" cy="18"/>
              </a:xfrm>
              <a:custGeom>
                <a:avLst/>
                <a:gdLst>
                  <a:gd name="T0" fmla="*/ 0 w 50"/>
                  <a:gd name="T1" fmla="*/ 0 h 93"/>
                  <a:gd name="T2" fmla="*/ 0 w 50"/>
                  <a:gd name="T3" fmla="*/ 0 h 93"/>
                  <a:gd name="T4" fmla="*/ 0 w 50"/>
                  <a:gd name="T5" fmla="*/ 0 h 93"/>
                  <a:gd name="T6" fmla="*/ 0 w 50"/>
                  <a:gd name="T7" fmla="*/ 0 h 93"/>
                  <a:gd name="T8" fmla="*/ 0 w 50"/>
                  <a:gd name="T9" fmla="*/ 0 h 93"/>
                  <a:gd name="T10" fmla="*/ 0 w 50"/>
                  <a:gd name="T11" fmla="*/ 0 h 93"/>
                  <a:gd name="T12" fmla="*/ 0 w 50"/>
                  <a:gd name="T13" fmla="*/ 0 h 9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0" h="93">
                    <a:moveTo>
                      <a:pt x="14" y="28"/>
                    </a:moveTo>
                    <a:lnTo>
                      <a:pt x="0" y="78"/>
                    </a:lnTo>
                    <a:lnTo>
                      <a:pt x="21" y="93"/>
                    </a:lnTo>
                    <a:lnTo>
                      <a:pt x="42" y="72"/>
                    </a:lnTo>
                    <a:lnTo>
                      <a:pt x="50" y="28"/>
                    </a:lnTo>
                    <a:lnTo>
                      <a:pt x="7" y="0"/>
                    </a:lnTo>
                    <a:lnTo>
                      <a:pt x="14" y="28"/>
                    </a:lnTo>
                    <a:close/>
                  </a:path>
                </a:pathLst>
              </a:custGeom>
              <a:noFill/>
              <a:ln w="0">
                <a:solidFill>
                  <a:srgbClr val="CC9900"/>
                </a:solidFill>
                <a:prstDash val="solid"/>
                <a:round/>
              </a:ln>
            </p:spPr>
            <p:txBody>
              <a:bodyPr/>
              <a:lstStyle/>
              <a:p>
                <a:endParaRPr lang="zh-CN" altLang="en-US"/>
              </a:p>
            </p:txBody>
          </p:sp>
          <p:sp>
            <p:nvSpPr>
              <p:cNvPr id="40610" name="Freeform 97"/>
              <p:cNvSpPr/>
              <p:nvPr/>
            </p:nvSpPr>
            <p:spPr bwMode="auto">
              <a:xfrm>
                <a:off x="2731" y="2302"/>
                <a:ext cx="10" cy="18"/>
              </a:xfrm>
              <a:custGeom>
                <a:avLst/>
                <a:gdLst>
                  <a:gd name="T0" fmla="*/ 0 w 49"/>
                  <a:gd name="T1" fmla="*/ 0 h 91"/>
                  <a:gd name="T2" fmla="*/ 0 w 49"/>
                  <a:gd name="T3" fmla="*/ 0 h 91"/>
                  <a:gd name="T4" fmla="*/ 0 w 49"/>
                  <a:gd name="T5" fmla="*/ 0 h 91"/>
                  <a:gd name="T6" fmla="*/ 0 w 49"/>
                  <a:gd name="T7" fmla="*/ 0 h 91"/>
                  <a:gd name="T8" fmla="*/ 0 w 49"/>
                  <a:gd name="T9" fmla="*/ 0 h 91"/>
                  <a:gd name="T10" fmla="*/ 0 w 49"/>
                  <a:gd name="T11" fmla="*/ 0 h 91"/>
                  <a:gd name="T12" fmla="*/ 0 w 49"/>
                  <a:gd name="T13" fmla="*/ 0 h 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 h="91">
                    <a:moveTo>
                      <a:pt x="14" y="28"/>
                    </a:moveTo>
                    <a:lnTo>
                      <a:pt x="0" y="77"/>
                    </a:lnTo>
                    <a:lnTo>
                      <a:pt x="22" y="91"/>
                    </a:lnTo>
                    <a:lnTo>
                      <a:pt x="43" y="70"/>
                    </a:lnTo>
                    <a:lnTo>
                      <a:pt x="49" y="28"/>
                    </a:lnTo>
                    <a:lnTo>
                      <a:pt x="7" y="0"/>
                    </a:lnTo>
                    <a:lnTo>
                      <a:pt x="14" y="28"/>
                    </a:lnTo>
                    <a:close/>
                  </a:path>
                </a:pathLst>
              </a:custGeom>
              <a:noFill/>
              <a:ln w="0">
                <a:solidFill>
                  <a:srgbClr val="CC9900"/>
                </a:solidFill>
                <a:prstDash val="solid"/>
                <a:round/>
              </a:ln>
            </p:spPr>
            <p:txBody>
              <a:bodyPr/>
              <a:lstStyle/>
              <a:p>
                <a:endParaRPr lang="zh-CN" altLang="en-US"/>
              </a:p>
            </p:txBody>
          </p:sp>
          <p:sp>
            <p:nvSpPr>
              <p:cNvPr id="40611" name="Freeform 98"/>
              <p:cNvSpPr/>
              <p:nvPr/>
            </p:nvSpPr>
            <p:spPr bwMode="auto">
              <a:xfrm>
                <a:off x="2710" y="2294"/>
                <a:ext cx="9" cy="20"/>
              </a:xfrm>
              <a:custGeom>
                <a:avLst/>
                <a:gdLst>
                  <a:gd name="T0" fmla="*/ 0 w 42"/>
                  <a:gd name="T1" fmla="*/ 0 h 99"/>
                  <a:gd name="T2" fmla="*/ 0 w 42"/>
                  <a:gd name="T3" fmla="*/ 0 h 99"/>
                  <a:gd name="T4" fmla="*/ 0 w 42"/>
                  <a:gd name="T5" fmla="*/ 0 h 99"/>
                  <a:gd name="T6" fmla="*/ 0 w 42"/>
                  <a:gd name="T7" fmla="*/ 0 h 9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 h="99">
                    <a:moveTo>
                      <a:pt x="14" y="0"/>
                    </a:moveTo>
                    <a:lnTo>
                      <a:pt x="0" y="57"/>
                    </a:lnTo>
                    <a:lnTo>
                      <a:pt x="42" y="99"/>
                    </a:lnTo>
                    <a:lnTo>
                      <a:pt x="14" y="0"/>
                    </a:lnTo>
                    <a:close/>
                  </a:path>
                </a:pathLst>
              </a:custGeom>
              <a:noFill/>
              <a:ln w="0">
                <a:solidFill>
                  <a:srgbClr val="CC9900"/>
                </a:solidFill>
                <a:prstDash val="solid"/>
                <a:round/>
              </a:ln>
            </p:spPr>
            <p:txBody>
              <a:bodyPr/>
              <a:lstStyle/>
              <a:p>
                <a:endParaRPr lang="zh-CN" altLang="en-US"/>
              </a:p>
            </p:txBody>
          </p:sp>
          <p:sp>
            <p:nvSpPr>
              <p:cNvPr id="40612" name="Freeform 99"/>
              <p:cNvSpPr/>
              <p:nvPr/>
            </p:nvSpPr>
            <p:spPr bwMode="auto">
              <a:xfrm>
                <a:off x="2676" y="2210"/>
                <a:ext cx="12" cy="13"/>
              </a:xfrm>
              <a:custGeom>
                <a:avLst/>
                <a:gdLst>
                  <a:gd name="T0" fmla="*/ 0 w 57"/>
                  <a:gd name="T1" fmla="*/ 0 h 64"/>
                  <a:gd name="T2" fmla="*/ 0 w 57"/>
                  <a:gd name="T3" fmla="*/ 0 h 64"/>
                  <a:gd name="T4" fmla="*/ 0 w 57"/>
                  <a:gd name="T5" fmla="*/ 0 h 64"/>
                  <a:gd name="T6" fmla="*/ 0 w 57"/>
                  <a:gd name="T7" fmla="*/ 0 h 64"/>
                  <a:gd name="T8" fmla="*/ 0 w 57"/>
                  <a:gd name="T9" fmla="*/ 0 h 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64">
                    <a:moveTo>
                      <a:pt x="21" y="0"/>
                    </a:moveTo>
                    <a:lnTo>
                      <a:pt x="0" y="49"/>
                    </a:lnTo>
                    <a:lnTo>
                      <a:pt x="49" y="64"/>
                    </a:lnTo>
                    <a:lnTo>
                      <a:pt x="57" y="36"/>
                    </a:lnTo>
                    <a:lnTo>
                      <a:pt x="21" y="0"/>
                    </a:lnTo>
                    <a:close/>
                  </a:path>
                </a:pathLst>
              </a:custGeom>
              <a:noFill/>
              <a:ln w="0">
                <a:solidFill>
                  <a:srgbClr val="CC9900"/>
                </a:solidFill>
                <a:prstDash val="solid"/>
                <a:round/>
              </a:ln>
            </p:spPr>
            <p:txBody>
              <a:bodyPr/>
              <a:lstStyle/>
              <a:p>
                <a:endParaRPr lang="zh-CN" altLang="en-US"/>
              </a:p>
            </p:txBody>
          </p:sp>
          <p:sp>
            <p:nvSpPr>
              <p:cNvPr id="40613" name="Freeform 100"/>
              <p:cNvSpPr/>
              <p:nvPr/>
            </p:nvSpPr>
            <p:spPr bwMode="auto">
              <a:xfrm>
                <a:off x="2700" y="2248"/>
                <a:ext cx="15" cy="17"/>
              </a:xfrm>
              <a:custGeom>
                <a:avLst/>
                <a:gdLst>
                  <a:gd name="T0" fmla="*/ 0 w 76"/>
                  <a:gd name="T1" fmla="*/ 0 h 84"/>
                  <a:gd name="T2" fmla="*/ 0 w 76"/>
                  <a:gd name="T3" fmla="*/ 0 h 84"/>
                  <a:gd name="T4" fmla="*/ 0 w 76"/>
                  <a:gd name="T5" fmla="*/ 0 h 84"/>
                  <a:gd name="T6" fmla="*/ 0 w 76"/>
                  <a:gd name="T7" fmla="*/ 0 h 84"/>
                  <a:gd name="T8" fmla="*/ 0 w 76"/>
                  <a:gd name="T9" fmla="*/ 0 h 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6" h="84">
                    <a:moveTo>
                      <a:pt x="21" y="14"/>
                    </a:moveTo>
                    <a:lnTo>
                      <a:pt x="0" y="70"/>
                    </a:lnTo>
                    <a:lnTo>
                      <a:pt x="76" y="84"/>
                    </a:lnTo>
                    <a:lnTo>
                      <a:pt x="49" y="0"/>
                    </a:lnTo>
                    <a:lnTo>
                      <a:pt x="21" y="14"/>
                    </a:lnTo>
                    <a:close/>
                  </a:path>
                </a:pathLst>
              </a:custGeom>
              <a:noFill/>
              <a:ln w="0">
                <a:solidFill>
                  <a:srgbClr val="CC9900"/>
                </a:solidFill>
                <a:prstDash val="solid"/>
                <a:round/>
              </a:ln>
            </p:spPr>
            <p:txBody>
              <a:bodyPr/>
              <a:lstStyle/>
              <a:p>
                <a:endParaRPr lang="zh-CN" altLang="en-US"/>
              </a:p>
            </p:txBody>
          </p:sp>
          <p:sp>
            <p:nvSpPr>
              <p:cNvPr id="40614" name="Freeform 101"/>
              <p:cNvSpPr/>
              <p:nvPr/>
            </p:nvSpPr>
            <p:spPr bwMode="auto">
              <a:xfrm>
                <a:off x="2656" y="2205"/>
                <a:ext cx="10" cy="18"/>
              </a:xfrm>
              <a:custGeom>
                <a:avLst/>
                <a:gdLst>
                  <a:gd name="T0" fmla="*/ 0 w 49"/>
                  <a:gd name="T1" fmla="*/ 0 h 91"/>
                  <a:gd name="T2" fmla="*/ 0 w 49"/>
                  <a:gd name="T3" fmla="*/ 0 h 91"/>
                  <a:gd name="T4" fmla="*/ 0 w 49"/>
                  <a:gd name="T5" fmla="*/ 0 h 91"/>
                  <a:gd name="T6" fmla="*/ 0 w 49"/>
                  <a:gd name="T7" fmla="*/ 0 h 91"/>
                  <a:gd name="T8" fmla="*/ 0 w 49"/>
                  <a:gd name="T9" fmla="*/ 0 h 91"/>
                  <a:gd name="T10" fmla="*/ 0 w 49"/>
                  <a:gd name="T11" fmla="*/ 0 h 91"/>
                  <a:gd name="T12" fmla="*/ 0 w 49"/>
                  <a:gd name="T13" fmla="*/ 0 h 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 h="91">
                    <a:moveTo>
                      <a:pt x="13" y="28"/>
                    </a:moveTo>
                    <a:lnTo>
                      <a:pt x="0" y="78"/>
                    </a:lnTo>
                    <a:lnTo>
                      <a:pt x="21" y="91"/>
                    </a:lnTo>
                    <a:lnTo>
                      <a:pt x="42" y="70"/>
                    </a:lnTo>
                    <a:lnTo>
                      <a:pt x="49" y="28"/>
                    </a:lnTo>
                    <a:lnTo>
                      <a:pt x="7" y="0"/>
                    </a:lnTo>
                    <a:lnTo>
                      <a:pt x="13" y="28"/>
                    </a:lnTo>
                    <a:close/>
                  </a:path>
                </a:pathLst>
              </a:custGeom>
              <a:noFill/>
              <a:ln w="0">
                <a:solidFill>
                  <a:srgbClr val="CC9900"/>
                </a:solidFill>
                <a:prstDash val="solid"/>
                <a:round/>
              </a:ln>
            </p:spPr>
            <p:txBody>
              <a:bodyPr/>
              <a:lstStyle/>
              <a:p>
                <a:endParaRPr lang="zh-CN" altLang="en-US"/>
              </a:p>
            </p:txBody>
          </p:sp>
          <p:sp>
            <p:nvSpPr>
              <p:cNvPr id="40615" name="Freeform 102"/>
              <p:cNvSpPr/>
              <p:nvPr/>
            </p:nvSpPr>
            <p:spPr bwMode="auto">
              <a:xfrm>
                <a:off x="2712" y="2323"/>
                <a:ext cx="10" cy="18"/>
              </a:xfrm>
              <a:custGeom>
                <a:avLst/>
                <a:gdLst>
                  <a:gd name="T0" fmla="*/ 0 w 50"/>
                  <a:gd name="T1" fmla="*/ 0 h 91"/>
                  <a:gd name="T2" fmla="*/ 0 w 50"/>
                  <a:gd name="T3" fmla="*/ 0 h 91"/>
                  <a:gd name="T4" fmla="*/ 0 w 50"/>
                  <a:gd name="T5" fmla="*/ 0 h 91"/>
                  <a:gd name="T6" fmla="*/ 0 w 50"/>
                  <a:gd name="T7" fmla="*/ 0 h 91"/>
                  <a:gd name="T8" fmla="*/ 0 w 50"/>
                  <a:gd name="T9" fmla="*/ 0 h 91"/>
                  <a:gd name="T10" fmla="*/ 0 w 50"/>
                  <a:gd name="T11" fmla="*/ 0 h 91"/>
                  <a:gd name="T12" fmla="*/ 0 w 50"/>
                  <a:gd name="T13" fmla="*/ 0 h 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0" h="91">
                    <a:moveTo>
                      <a:pt x="15" y="27"/>
                    </a:moveTo>
                    <a:lnTo>
                      <a:pt x="0" y="77"/>
                    </a:lnTo>
                    <a:lnTo>
                      <a:pt x="21" y="91"/>
                    </a:lnTo>
                    <a:lnTo>
                      <a:pt x="42" y="70"/>
                    </a:lnTo>
                    <a:lnTo>
                      <a:pt x="50" y="27"/>
                    </a:lnTo>
                    <a:lnTo>
                      <a:pt x="8" y="0"/>
                    </a:lnTo>
                    <a:lnTo>
                      <a:pt x="15" y="27"/>
                    </a:lnTo>
                    <a:close/>
                  </a:path>
                </a:pathLst>
              </a:custGeom>
              <a:noFill/>
              <a:ln w="0">
                <a:solidFill>
                  <a:srgbClr val="CC9900"/>
                </a:solidFill>
                <a:prstDash val="solid"/>
                <a:round/>
              </a:ln>
            </p:spPr>
            <p:txBody>
              <a:bodyPr/>
              <a:lstStyle/>
              <a:p>
                <a:endParaRPr lang="zh-CN" altLang="en-US"/>
              </a:p>
            </p:txBody>
          </p:sp>
          <p:sp>
            <p:nvSpPr>
              <p:cNvPr id="40616" name="Freeform 103"/>
              <p:cNvSpPr/>
              <p:nvPr/>
            </p:nvSpPr>
            <p:spPr bwMode="auto">
              <a:xfrm>
                <a:off x="2702" y="2218"/>
                <a:ext cx="16" cy="17"/>
              </a:xfrm>
              <a:custGeom>
                <a:avLst/>
                <a:gdLst>
                  <a:gd name="T0" fmla="*/ 0 w 78"/>
                  <a:gd name="T1" fmla="*/ 0 h 85"/>
                  <a:gd name="T2" fmla="*/ 0 w 78"/>
                  <a:gd name="T3" fmla="*/ 0 h 85"/>
                  <a:gd name="T4" fmla="*/ 0 w 78"/>
                  <a:gd name="T5" fmla="*/ 0 h 85"/>
                  <a:gd name="T6" fmla="*/ 0 w 78"/>
                  <a:gd name="T7" fmla="*/ 0 h 85"/>
                  <a:gd name="T8" fmla="*/ 0 w 78"/>
                  <a:gd name="T9" fmla="*/ 0 h 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8" h="85">
                    <a:moveTo>
                      <a:pt x="21" y="13"/>
                    </a:moveTo>
                    <a:lnTo>
                      <a:pt x="0" y="70"/>
                    </a:lnTo>
                    <a:lnTo>
                      <a:pt x="78" y="85"/>
                    </a:lnTo>
                    <a:lnTo>
                      <a:pt x="50" y="0"/>
                    </a:lnTo>
                    <a:lnTo>
                      <a:pt x="21" y="13"/>
                    </a:lnTo>
                    <a:close/>
                  </a:path>
                </a:pathLst>
              </a:custGeom>
              <a:noFill/>
              <a:ln w="0">
                <a:solidFill>
                  <a:srgbClr val="CC9900"/>
                </a:solidFill>
                <a:prstDash val="solid"/>
                <a:round/>
              </a:ln>
            </p:spPr>
            <p:txBody>
              <a:bodyPr/>
              <a:lstStyle/>
              <a:p>
                <a:endParaRPr lang="zh-CN" altLang="en-US"/>
              </a:p>
            </p:txBody>
          </p:sp>
          <p:sp>
            <p:nvSpPr>
              <p:cNvPr id="40617" name="Freeform 104"/>
              <p:cNvSpPr/>
              <p:nvPr/>
            </p:nvSpPr>
            <p:spPr bwMode="auto">
              <a:xfrm>
                <a:off x="2733" y="2329"/>
                <a:ext cx="11" cy="13"/>
              </a:xfrm>
              <a:custGeom>
                <a:avLst/>
                <a:gdLst>
                  <a:gd name="T0" fmla="*/ 0 w 56"/>
                  <a:gd name="T1" fmla="*/ 0 h 64"/>
                  <a:gd name="T2" fmla="*/ 0 w 56"/>
                  <a:gd name="T3" fmla="*/ 0 h 64"/>
                  <a:gd name="T4" fmla="*/ 0 w 56"/>
                  <a:gd name="T5" fmla="*/ 0 h 64"/>
                  <a:gd name="T6" fmla="*/ 0 w 56"/>
                  <a:gd name="T7" fmla="*/ 0 h 64"/>
                  <a:gd name="T8" fmla="*/ 0 w 56"/>
                  <a:gd name="T9" fmla="*/ 0 h 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64">
                    <a:moveTo>
                      <a:pt x="21" y="0"/>
                    </a:moveTo>
                    <a:lnTo>
                      <a:pt x="0" y="49"/>
                    </a:lnTo>
                    <a:lnTo>
                      <a:pt x="49" y="64"/>
                    </a:lnTo>
                    <a:lnTo>
                      <a:pt x="56" y="35"/>
                    </a:lnTo>
                    <a:lnTo>
                      <a:pt x="21" y="0"/>
                    </a:lnTo>
                    <a:close/>
                  </a:path>
                </a:pathLst>
              </a:custGeom>
              <a:noFill/>
              <a:ln w="0">
                <a:solidFill>
                  <a:srgbClr val="CC9900"/>
                </a:solidFill>
                <a:prstDash val="solid"/>
                <a:round/>
              </a:ln>
            </p:spPr>
            <p:txBody>
              <a:bodyPr/>
              <a:lstStyle/>
              <a:p>
                <a:endParaRPr lang="zh-CN" altLang="en-US"/>
              </a:p>
            </p:txBody>
          </p:sp>
          <p:sp>
            <p:nvSpPr>
              <p:cNvPr id="40618" name="Freeform 105"/>
              <p:cNvSpPr/>
              <p:nvPr/>
            </p:nvSpPr>
            <p:spPr bwMode="auto">
              <a:xfrm>
                <a:off x="2745" y="2160"/>
                <a:ext cx="12" cy="12"/>
              </a:xfrm>
              <a:custGeom>
                <a:avLst/>
                <a:gdLst>
                  <a:gd name="T0" fmla="*/ 0 w 56"/>
                  <a:gd name="T1" fmla="*/ 0 h 64"/>
                  <a:gd name="T2" fmla="*/ 0 w 56"/>
                  <a:gd name="T3" fmla="*/ 0 h 64"/>
                  <a:gd name="T4" fmla="*/ 0 w 56"/>
                  <a:gd name="T5" fmla="*/ 0 h 64"/>
                  <a:gd name="T6" fmla="*/ 0 w 56"/>
                  <a:gd name="T7" fmla="*/ 0 h 64"/>
                  <a:gd name="T8" fmla="*/ 0 w 56"/>
                  <a:gd name="T9" fmla="*/ 0 h 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64">
                    <a:moveTo>
                      <a:pt x="21" y="0"/>
                    </a:moveTo>
                    <a:lnTo>
                      <a:pt x="0" y="50"/>
                    </a:lnTo>
                    <a:lnTo>
                      <a:pt x="49" y="64"/>
                    </a:lnTo>
                    <a:lnTo>
                      <a:pt x="56" y="35"/>
                    </a:lnTo>
                    <a:lnTo>
                      <a:pt x="21" y="0"/>
                    </a:lnTo>
                    <a:close/>
                  </a:path>
                </a:pathLst>
              </a:custGeom>
              <a:noFill/>
              <a:ln w="0">
                <a:solidFill>
                  <a:srgbClr val="CC9900"/>
                </a:solidFill>
                <a:prstDash val="solid"/>
                <a:round/>
              </a:ln>
            </p:spPr>
            <p:txBody>
              <a:bodyPr/>
              <a:lstStyle/>
              <a:p>
                <a:endParaRPr lang="zh-CN" altLang="en-US"/>
              </a:p>
            </p:txBody>
          </p:sp>
          <p:sp>
            <p:nvSpPr>
              <p:cNvPr id="40619" name="Freeform 106"/>
              <p:cNvSpPr/>
              <p:nvPr/>
            </p:nvSpPr>
            <p:spPr bwMode="auto">
              <a:xfrm>
                <a:off x="2725" y="2154"/>
                <a:ext cx="10" cy="18"/>
              </a:xfrm>
              <a:custGeom>
                <a:avLst/>
                <a:gdLst>
                  <a:gd name="T0" fmla="*/ 0 w 50"/>
                  <a:gd name="T1" fmla="*/ 0 h 92"/>
                  <a:gd name="T2" fmla="*/ 0 w 50"/>
                  <a:gd name="T3" fmla="*/ 0 h 92"/>
                  <a:gd name="T4" fmla="*/ 0 w 50"/>
                  <a:gd name="T5" fmla="*/ 0 h 92"/>
                  <a:gd name="T6" fmla="*/ 0 w 50"/>
                  <a:gd name="T7" fmla="*/ 0 h 92"/>
                  <a:gd name="T8" fmla="*/ 0 w 50"/>
                  <a:gd name="T9" fmla="*/ 0 h 92"/>
                  <a:gd name="T10" fmla="*/ 0 w 50"/>
                  <a:gd name="T11" fmla="*/ 0 h 92"/>
                  <a:gd name="T12" fmla="*/ 0 w 50"/>
                  <a:gd name="T13" fmla="*/ 0 h 9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0" h="92">
                    <a:moveTo>
                      <a:pt x="14" y="29"/>
                    </a:moveTo>
                    <a:lnTo>
                      <a:pt x="0" y="78"/>
                    </a:lnTo>
                    <a:lnTo>
                      <a:pt x="21" y="92"/>
                    </a:lnTo>
                    <a:lnTo>
                      <a:pt x="42" y="71"/>
                    </a:lnTo>
                    <a:lnTo>
                      <a:pt x="50" y="29"/>
                    </a:lnTo>
                    <a:lnTo>
                      <a:pt x="7" y="0"/>
                    </a:lnTo>
                    <a:lnTo>
                      <a:pt x="14" y="29"/>
                    </a:lnTo>
                    <a:close/>
                  </a:path>
                </a:pathLst>
              </a:custGeom>
              <a:noFill/>
              <a:ln w="0">
                <a:solidFill>
                  <a:srgbClr val="CC9900"/>
                </a:solidFill>
                <a:prstDash val="solid"/>
                <a:round/>
              </a:ln>
            </p:spPr>
            <p:txBody>
              <a:bodyPr/>
              <a:lstStyle/>
              <a:p>
                <a:endParaRPr lang="zh-CN" altLang="en-US"/>
              </a:p>
            </p:txBody>
          </p:sp>
          <p:sp>
            <p:nvSpPr>
              <p:cNvPr id="40620" name="Freeform 107"/>
              <p:cNvSpPr/>
              <p:nvPr/>
            </p:nvSpPr>
            <p:spPr bwMode="auto">
              <a:xfrm>
                <a:off x="2723" y="2125"/>
                <a:ext cx="9" cy="19"/>
              </a:xfrm>
              <a:custGeom>
                <a:avLst/>
                <a:gdLst>
                  <a:gd name="T0" fmla="*/ 0 w 42"/>
                  <a:gd name="T1" fmla="*/ 0 h 98"/>
                  <a:gd name="T2" fmla="*/ 0 w 42"/>
                  <a:gd name="T3" fmla="*/ 0 h 98"/>
                  <a:gd name="T4" fmla="*/ 0 w 42"/>
                  <a:gd name="T5" fmla="*/ 0 h 98"/>
                  <a:gd name="T6" fmla="*/ 0 w 42"/>
                  <a:gd name="T7" fmla="*/ 0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 h="98">
                    <a:moveTo>
                      <a:pt x="14" y="0"/>
                    </a:moveTo>
                    <a:lnTo>
                      <a:pt x="0" y="56"/>
                    </a:lnTo>
                    <a:lnTo>
                      <a:pt x="42" y="98"/>
                    </a:lnTo>
                    <a:lnTo>
                      <a:pt x="14" y="0"/>
                    </a:lnTo>
                    <a:close/>
                  </a:path>
                </a:pathLst>
              </a:custGeom>
              <a:noFill/>
              <a:ln w="0">
                <a:solidFill>
                  <a:srgbClr val="CC9900"/>
                </a:solidFill>
                <a:prstDash val="solid"/>
                <a:round/>
              </a:ln>
            </p:spPr>
            <p:txBody>
              <a:bodyPr/>
              <a:lstStyle/>
              <a:p>
                <a:endParaRPr lang="zh-CN" altLang="en-US"/>
              </a:p>
            </p:txBody>
          </p:sp>
          <p:sp>
            <p:nvSpPr>
              <p:cNvPr id="40621" name="Freeform 108"/>
              <p:cNvSpPr/>
              <p:nvPr/>
            </p:nvSpPr>
            <p:spPr bwMode="auto">
              <a:xfrm>
                <a:off x="2744" y="2133"/>
                <a:ext cx="9" cy="18"/>
              </a:xfrm>
              <a:custGeom>
                <a:avLst/>
                <a:gdLst>
                  <a:gd name="T0" fmla="*/ 0 w 49"/>
                  <a:gd name="T1" fmla="*/ 0 h 93"/>
                  <a:gd name="T2" fmla="*/ 0 w 49"/>
                  <a:gd name="T3" fmla="*/ 0 h 93"/>
                  <a:gd name="T4" fmla="*/ 0 w 49"/>
                  <a:gd name="T5" fmla="*/ 0 h 93"/>
                  <a:gd name="T6" fmla="*/ 0 w 49"/>
                  <a:gd name="T7" fmla="*/ 0 h 93"/>
                  <a:gd name="T8" fmla="*/ 0 w 49"/>
                  <a:gd name="T9" fmla="*/ 0 h 93"/>
                  <a:gd name="T10" fmla="*/ 0 w 49"/>
                  <a:gd name="T11" fmla="*/ 0 h 93"/>
                  <a:gd name="T12" fmla="*/ 0 w 49"/>
                  <a:gd name="T13" fmla="*/ 0 h 9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 h="93">
                    <a:moveTo>
                      <a:pt x="14" y="29"/>
                    </a:moveTo>
                    <a:lnTo>
                      <a:pt x="0" y="78"/>
                    </a:lnTo>
                    <a:lnTo>
                      <a:pt x="21" y="93"/>
                    </a:lnTo>
                    <a:lnTo>
                      <a:pt x="42" y="71"/>
                    </a:lnTo>
                    <a:lnTo>
                      <a:pt x="49" y="29"/>
                    </a:lnTo>
                    <a:lnTo>
                      <a:pt x="6" y="0"/>
                    </a:lnTo>
                    <a:lnTo>
                      <a:pt x="14" y="29"/>
                    </a:lnTo>
                    <a:close/>
                  </a:path>
                </a:pathLst>
              </a:custGeom>
              <a:noFill/>
              <a:ln w="0">
                <a:solidFill>
                  <a:srgbClr val="CC9900"/>
                </a:solidFill>
                <a:prstDash val="solid"/>
                <a:round/>
              </a:ln>
            </p:spPr>
            <p:txBody>
              <a:bodyPr/>
              <a:lstStyle/>
              <a:p>
                <a:endParaRPr lang="zh-CN" altLang="en-US"/>
              </a:p>
            </p:txBody>
          </p:sp>
          <p:sp>
            <p:nvSpPr>
              <p:cNvPr id="40622" name="Freeform 109"/>
              <p:cNvSpPr/>
              <p:nvPr/>
            </p:nvSpPr>
            <p:spPr bwMode="auto">
              <a:xfrm>
                <a:off x="2758" y="2078"/>
                <a:ext cx="10" cy="18"/>
              </a:xfrm>
              <a:custGeom>
                <a:avLst/>
                <a:gdLst>
                  <a:gd name="T0" fmla="*/ 0 w 50"/>
                  <a:gd name="T1" fmla="*/ 0 h 91"/>
                  <a:gd name="T2" fmla="*/ 0 w 50"/>
                  <a:gd name="T3" fmla="*/ 0 h 91"/>
                  <a:gd name="T4" fmla="*/ 0 w 50"/>
                  <a:gd name="T5" fmla="*/ 0 h 91"/>
                  <a:gd name="T6" fmla="*/ 0 w 50"/>
                  <a:gd name="T7" fmla="*/ 0 h 91"/>
                  <a:gd name="T8" fmla="*/ 0 w 50"/>
                  <a:gd name="T9" fmla="*/ 0 h 91"/>
                  <a:gd name="T10" fmla="*/ 0 w 50"/>
                  <a:gd name="T11" fmla="*/ 0 h 91"/>
                  <a:gd name="T12" fmla="*/ 0 w 50"/>
                  <a:gd name="T13" fmla="*/ 0 h 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0" h="91">
                    <a:moveTo>
                      <a:pt x="14" y="28"/>
                    </a:moveTo>
                    <a:lnTo>
                      <a:pt x="0" y="78"/>
                    </a:lnTo>
                    <a:lnTo>
                      <a:pt x="21" y="91"/>
                    </a:lnTo>
                    <a:lnTo>
                      <a:pt x="42" y="70"/>
                    </a:lnTo>
                    <a:lnTo>
                      <a:pt x="50" y="28"/>
                    </a:lnTo>
                    <a:lnTo>
                      <a:pt x="8" y="0"/>
                    </a:lnTo>
                    <a:lnTo>
                      <a:pt x="14" y="28"/>
                    </a:lnTo>
                    <a:close/>
                  </a:path>
                </a:pathLst>
              </a:custGeom>
              <a:noFill/>
              <a:ln w="0">
                <a:solidFill>
                  <a:srgbClr val="CC9900"/>
                </a:solidFill>
                <a:prstDash val="solid"/>
                <a:round/>
              </a:ln>
            </p:spPr>
            <p:txBody>
              <a:bodyPr/>
              <a:lstStyle/>
              <a:p>
                <a:endParaRPr lang="zh-CN" altLang="en-US"/>
              </a:p>
            </p:txBody>
          </p:sp>
          <p:sp>
            <p:nvSpPr>
              <p:cNvPr id="40623" name="Freeform 110"/>
              <p:cNvSpPr/>
              <p:nvPr/>
            </p:nvSpPr>
            <p:spPr bwMode="auto">
              <a:xfrm>
                <a:off x="2737" y="2070"/>
                <a:ext cx="9" cy="19"/>
              </a:xfrm>
              <a:custGeom>
                <a:avLst/>
                <a:gdLst>
                  <a:gd name="T0" fmla="*/ 0 w 42"/>
                  <a:gd name="T1" fmla="*/ 0 h 99"/>
                  <a:gd name="T2" fmla="*/ 0 w 42"/>
                  <a:gd name="T3" fmla="*/ 0 h 99"/>
                  <a:gd name="T4" fmla="*/ 0 w 42"/>
                  <a:gd name="T5" fmla="*/ 0 h 99"/>
                  <a:gd name="T6" fmla="*/ 0 w 42"/>
                  <a:gd name="T7" fmla="*/ 0 h 9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 h="99">
                    <a:moveTo>
                      <a:pt x="14" y="0"/>
                    </a:moveTo>
                    <a:lnTo>
                      <a:pt x="0" y="56"/>
                    </a:lnTo>
                    <a:lnTo>
                      <a:pt x="42" y="99"/>
                    </a:lnTo>
                    <a:lnTo>
                      <a:pt x="14" y="0"/>
                    </a:lnTo>
                    <a:close/>
                  </a:path>
                </a:pathLst>
              </a:custGeom>
              <a:noFill/>
              <a:ln w="0">
                <a:solidFill>
                  <a:srgbClr val="CC9900"/>
                </a:solidFill>
                <a:prstDash val="solid"/>
                <a:round/>
              </a:ln>
            </p:spPr>
            <p:txBody>
              <a:bodyPr/>
              <a:lstStyle/>
              <a:p>
                <a:endParaRPr lang="zh-CN" altLang="en-US"/>
              </a:p>
            </p:txBody>
          </p:sp>
          <p:sp>
            <p:nvSpPr>
              <p:cNvPr id="40624" name="Freeform 111"/>
              <p:cNvSpPr/>
              <p:nvPr/>
            </p:nvSpPr>
            <p:spPr bwMode="auto">
              <a:xfrm>
                <a:off x="2739" y="2099"/>
                <a:ext cx="10" cy="18"/>
              </a:xfrm>
              <a:custGeom>
                <a:avLst/>
                <a:gdLst>
                  <a:gd name="T0" fmla="*/ 0 w 49"/>
                  <a:gd name="T1" fmla="*/ 0 h 93"/>
                  <a:gd name="T2" fmla="*/ 0 w 49"/>
                  <a:gd name="T3" fmla="*/ 0 h 93"/>
                  <a:gd name="T4" fmla="*/ 0 w 49"/>
                  <a:gd name="T5" fmla="*/ 0 h 93"/>
                  <a:gd name="T6" fmla="*/ 0 w 49"/>
                  <a:gd name="T7" fmla="*/ 0 h 93"/>
                  <a:gd name="T8" fmla="*/ 0 w 49"/>
                  <a:gd name="T9" fmla="*/ 0 h 93"/>
                  <a:gd name="T10" fmla="*/ 0 w 49"/>
                  <a:gd name="T11" fmla="*/ 0 h 93"/>
                  <a:gd name="T12" fmla="*/ 0 w 49"/>
                  <a:gd name="T13" fmla="*/ 0 h 9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 h="93">
                    <a:moveTo>
                      <a:pt x="14" y="28"/>
                    </a:moveTo>
                    <a:lnTo>
                      <a:pt x="0" y="78"/>
                    </a:lnTo>
                    <a:lnTo>
                      <a:pt x="21" y="93"/>
                    </a:lnTo>
                    <a:lnTo>
                      <a:pt x="42" y="72"/>
                    </a:lnTo>
                    <a:lnTo>
                      <a:pt x="49" y="28"/>
                    </a:lnTo>
                    <a:lnTo>
                      <a:pt x="6" y="0"/>
                    </a:lnTo>
                    <a:lnTo>
                      <a:pt x="14" y="28"/>
                    </a:lnTo>
                    <a:close/>
                  </a:path>
                </a:pathLst>
              </a:custGeom>
              <a:noFill/>
              <a:ln w="0">
                <a:solidFill>
                  <a:srgbClr val="CC9900"/>
                </a:solidFill>
                <a:prstDash val="solid"/>
                <a:round/>
              </a:ln>
            </p:spPr>
            <p:txBody>
              <a:bodyPr/>
              <a:lstStyle/>
              <a:p>
                <a:endParaRPr lang="zh-CN" altLang="en-US"/>
              </a:p>
            </p:txBody>
          </p:sp>
          <p:sp>
            <p:nvSpPr>
              <p:cNvPr id="40625" name="Freeform 112"/>
              <p:cNvSpPr/>
              <p:nvPr/>
            </p:nvSpPr>
            <p:spPr bwMode="auto">
              <a:xfrm>
                <a:off x="2759" y="2105"/>
                <a:ext cx="12" cy="12"/>
              </a:xfrm>
              <a:custGeom>
                <a:avLst/>
                <a:gdLst>
                  <a:gd name="T0" fmla="*/ 0 w 56"/>
                  <a:gd name="T1" fmla="*/ 0 h 64"/>
                  <a:gd name="T2" fmla="*/ 0 w 56"/>
                  <a:gd name="T3" fmla="*/ 0 h 64"/>
                  <a:gd name="T4" fmla="*/ 0 w 56"/>
                  <a:gd name="T5" fmla="*/ 0 h 64"/>
                  <a:gd name="T6" fmla="*/ 0 w 56"/>
                  <a:gd name="T7" fmla="*/ 0 h 64"/>
                  <a:gd name="T8" fmla="*/ 0 w 56"/>
                  <a:gd name="T9" fmla="*/ 0 h 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64">
                    <a:moveTo>
                      <a:pt x="21" y="0"/>
                    </a:moveTo>
                    <a:lnTo>
                      <a:pt x="0" y="49"/>
                    </a:lnTo>
                    <a:lnTo>
                      <a:pt x="50" y="64"/>
                    </a:lnTo>
                    <a:lnTo>
                      <a:pt x="56" y="36"/>
                    </a:lnTo>
                    <a:lnTo>
                      <a:pt x="21" y="0"/>
                    </a:lnTo>
                    <a:close/>
                  </a:path>
                </a:pathLst>
              </a:custGeom>
              <a:noFill/>
              <a:ln w="0">
                <a:solidFill>
                  <a:srgbClr val="CC9900"/>
                </a:solidFill>
                <a:prstDash val="solid"/>
                <a:round/>
              </a:ln>
            </p:spPr>
            <p:txBody>
              <a:bodyPr/>
              <a:lstStyle/>
              <a:p>
                <a:endParaRPr lang="zh-CN" altLang="en-US"/>
              </a:p>
            </p:txBody>
          </p:sp>
          <p:sp>
            <p:nvSpPr>
              <p:cNvPr id="40626" name="Freeform 113"/>
              <p:cNvSpPr/>
              <p:nvPr/>
            </p:nvSpPr>
            <p:spPr bwMode="auto">
              <a:xfrm>
                <a:off x="2723" y="2058"/>
                <a:ext cx="11" cy="13"/>
              </a:xfrm>
              <a:custGeom>
                <a:avLst/>
                <a:gdLst>
                  <a:gd name="T0" fmla="*/ 0 w 57"/>
                  <a:gd name="T1" fmla="*/ 0 h 63"/>
                  <a:gd name="T2" fmla="*/ 0 w 57"/>
                  <a:gd name="T3" fmla="*/ 0 h 63"/>
                  <a:gd name="T4" fmla="*/ 0 w 57"/>
                  <a:gd name="T5" fmla="*/ 0 h 63"/>
                  <a:gd name="T6" fmla="*/ 0 w 57"/>
                  <a:gd name="T7" fmla="*/ 0 h 63"/>
                  <a:gd name="T8" fmla="*/ 0 w 57"/>
                  <a:gd name="T9" fmla="*/ 0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63">
                    <a:moveTo>
                      <a:pt x="21" y="0"/>
                    </a:moveTo>
                    <a:lnTo>
                      <a:pt x="0" y="49"/>
                    </a:lnTo>
                    <a:lnTo>
                      <a:pt x="50" y="63"/>
                    </a:lnTo>
                    <a:lnTo>
                      <a:pt x="57" y="35"/>
                    </a:lnTo>
                    <a:lnTo>
                      <a:pt x="21" y="0"/>
                    </a:lnTo>
                    <a:close/>
                  </a:path>
                </a:pathLst>
              </a:custGeom>
              <a:noFill/>
              <a:ln w="0">
                <a:solidFill>
                  <a:srgbClr val="CC9900"/>
                </a:solidFill>
                <a:prstDash val="solid"/>
                <a:round/>
              </a:ln>
            </p:spPr>
            <p:txBody>
              <a:bodyPr/>
              <a:lstStyle/>
              <a:p>
                <a:endParaRPr lang="zh-CN" altLang="en-US"/>
              </a:p>
            </p:txBody>
          </p:sp>
          <p:sp>
            <p:nvSpPr>
              <p:cNvPr id="40627" name="Freeform 114"/>
              <p:cNvSpPr/>
              <p:nvPr/>
            </p:nvSpPr>
            <p:spPr bwMode="auto">
              <a:xfrm>
                <a:off x="2635" y="1917"/>
                <a:ext cx="12" cy="13"/>
              </a:xfrm>
              <a:custGeom>
                <a:avLst/>
                <a:gdLst>
                  <a:gd name="T0" fmla="*/ 0 w 56"/>
                  <a:gd name="T1" fmla="*/ 0 h 63"/>
                  <a:gd name="T2" fmla="*/ 0 w 56"/>
                  <a:gd name="T3" fmla="*/ 0 h 63"/>
                  <a:gd name="T4" fmla="*/ 0 w 56"/>
                  <a:gd name="T5" fmla="*/ 0 h 63"/>
                  <a:gd name="T6" fmla="*/ 0 w 56"/>
                  <a:gd name="T7" fmla="*/ 0 h 63"/>
                  <a:gd name="T8" fmla="*/ 0 w 56"/>
                  <a:gd name="T9" fmla="*/ 0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63">
                    <a:moveTo>
                      <a:pt x="21" y="0"/>
                    </a:moveTo>
                    <a:lnTo>
                      <a:pt x="0" y="50"/>
                    </a:lnTo>
                    <a:lnTo>
                      <a:pt x="49" y="63"/>
                    </a:lnTo>
                    <a:lnTo>
                      <a:pt x="56" y="35"/>
                    </a:lnTo>
                    <a:lnTo>
                      <a:pt x="21" y="0"/>
                    </a:lnTo>
                    <a:close/>
                  </a:path>
                </a:pathLst>
              </a:custGeom>
              <a:noFill/>
              <a:ln w="0">
                <a:solidFill>
                  <a:srgbClr val="CC9900"/>
                </a:solidFill>
                <a:prstDash val="solid"/>
                <a:round/>
              </a:ln>
            </p:spPr>
            <p:txBody>
              <a:bodyPr/>
              <a:lstStyle/>
              <a:p>
                <a:endParaRPr lang="zh-CN" altLang="en-US"/>
              </a:p>
            </p:txBody>
          </p:sp>
          <p:sp>
            <p:nvSpPr>
              <p:cNvPr id="40628" name="Freeform 115"/>
              <p:cNvSpPr/>
              <p:nvPr/>
            </p:nvSpPr>
            <p:spPr bwMode="auto">
              <a:xfrm>
                <a:off x="2672" y="1964"/>
                <a:ext cx="11" cy="12"/>
              </a:xfrm>
              <a:custGeom>
                <a:avLst/>
                <a:gdLst>
                  <a:gd name="T0" fmla="*/ 0 w 57"/>
                  <a:gd name="T1" fmla="*/ 0 h 63"/>
                  <a:gd name="T2" fmla="*/ 0 w 57"/>
                  <a:gd name="T3" fmla="*/ 0 h 63"/>
                  <a:gd name="T4" fmla="*/ 0 w 57"/>
                  <a:gd name="T5" fmla="*/ 0 h 63"/>
                  <a:gd name="T6" fmla="*/ 0 w 57"/>
                  <a:gd name="T7" fmla="*/ 0 h 63"/>
                  <a:gd name="T8" fmla="*/ 0 w 57"/>
                  <a:gd name="T9" fmla="*/ 0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63">
                    <a:moveTo>
                      <a:pt x="21" y="0"/>
                    </a:moveTo>
                    <a:lnTo>
                      <a:pt x="0" y="49"/>
                    </a:lnTo>
                    <a:lnTo>
                      <a:pt x="49" y="63"/>
                    </a:lnTo>
                    <a:lnTo>
                      <a:pt x="57" y="34"/>
                    </a:lnTo>
                    <a:lnTo>
                      <a:pt x="21" y="0"/>
                    </a:lnTo>
                    <a:close/>
                  </a:path>
                </a:pathLst>
              </a:custGeom>
              <a:noFill/>
              <a:ln w="0">
                <a:solidFill>
                  <a:srgbClr val="CC9900"/>
                </a:solidFill>
                <a:prstDash val="solid"/>
                <a:round/>
              </a:ln>
            </p:spPr>
            <p:txBody>
              <a:bodyPr/>
              <a:lstStyle/>
              <a:p>
                <a:endParaRPr lang="zh-CN" altLang="en-US"/>
              </a:p>
            </p:txBody>
          </p:sp>
          <p:sp>
            <p:nvSpPr>
              <p:cNvPr id="40629" name="Freeform 116"/>
              <p:cNvSpPr/>
              <p:nvPr/>
            </p:nvSpPr>
            <p:spPr bwMode="auto">
              <a:xfrm>
                <a:off x="2652" y="1958"/>
                <a:ext cx="10" cy="18"/>
              </a:xfrm>
              <a:custGeom>
                <a:avLst/>
                <a:gdLst>
                  <a:gd name="T0" fmla="*/ 0 w 49"/>
                  <a:gd name="T1" fmla="*/ 0 h 91"/>
                  <a:gd name="T2" fmla="*/ 0 w 49"/>
                  <a:gd name="T3" fmla="*/ 0 h 91"/>
                  <a:gd name="T4" fmla="*/ 0 w 49"/>
                  <a:gd name="T5" fmla="*/ 0 h 91"/>
                  <a:gd name="T6" fmla="*/ 0 w 49"/>
                  <a:gd name="T7" fmla="*/ 0 h 91"/>
                  <a:gd name="T8" fmla="*/ 0 w 49"/>
                  <a:gd name="T9" fmla="*/ 0 h 91"/>
                  <a:gd name="T10" fmla="*/ 0 w 49"/>
                  <a:gd name="T11" fmla="*/ 0 h 91"/>
                  <a:gd name="T12" fmla="*/ 0 w 49"/>
                  <a:gd name="T13" fmla="*/ 0 h 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 h="91">
                    <a:moveTo>
                      <a:pt x="13" y="28"/>
                    </a:moveTo>
                    <a:lnTo>
                      <a:pt x="0" y="77"/>
                    </a:lnTo>
                    <a:lnTo>
                      <a:pt x="21" y="91"/>
                    </a:lnTo>
                    <a:lnTo>
                      <a:pt x="42" y="70"/>
                    </a:lnTo>
                    <a:lnTo>
                      <a:pt x="49" y="28"/>
                    </a:lnTo>
                    <a:lnTo>
                      <a:pt x="7" y="0"/>
                    </a:lnTo>
                    <a:lnTo>
                      <a:pt x="13" y="28"/>
                    </a:lnTo>
                    <a:close/>
                  </a:path>
                </a:pathLst>
              </a:custGeom>
              <a:noFill/>
              <a:ln w="0">
                <a:solidFill>
                  <a:srgbClr val="CC9900"/>
                </a:solidFill>
                <a:prstDash val="solid"/>
                <a:round/>
              </a:ln>
            </p:spPr>
            <p:txBody>
              <a:bodyPr/>
              <a:lstStyle/>
              <a:p>
                <a:endParaRPr lang="zh-CN" altLang="en-US"/>
              </a:p>
            </p:txBody>
          </p:sp>
          <p:sp>
            <p:nvSpPr>
              <p:cNvPr id="40630" name="Freeform 117"/>
              <p:cNvSpPr/>
              <p:nvPr/>
            </p:nvSpPr>
            <p:spPr bwMode="auto">
              <a:xfrm>
                <a:off x="2609" y="2029"/>
                <a:ext cx="8" cy="20"/>
              </a:xfrm>
              <a:custGeom>
                <a:avLst/>
                <a:gdLst>
                  <a:gd name="T0" fmla="*/ 0 w 43"/>
                  <a:gd name="T1" fmla="*/ 0 h 99"/>
                  <a:gd name="T2" fmla="*/ 0 w 43"/>
                  <a:gd name="T3" fmla="*/ 0 h 99"/>
                  <a:gd name="T4" fmla="*/ 0 w 43"/>
                  <a:gd name="T5" fmla="*/ 0 h 99"/>
                  <a:gd name="T6" fmla="*/ 0 w 43"/>
                  <a:gd name="T7" fmla="*/ 0 h 9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3" h="99">
                    <a:moveTo>
                      <a:pt x="15" y="0"/>
                    </a:moveTo>
                    <a:lnTo>
                      <a:pt x="0" y="56"/>
                    </a:lnTo>
                    <a:lnTo>
                      <a:pt x="43" y="99"/>
                    </a:lnTo>
                    <a:lnTo>
                      <a:pt x="15" y="0"/>
                    </a:lnTo>
                    <a:close/>
                  </a:path>
                </a:pathLst>
              </a:custGeom>
              <a:noFill/>
              <a:ln w="0">
                <a:solidFill>
                  <a:srgbClr val="CC9900"/>
                </a:solidFill>
                <a:prstDash val="solid"/>
                <a:round/>
              </a:ln>
            </p:spPr>
            <p:txBody>
              <a:bodyPr/>
              <a:lstStyle/>
              <a:p>
                <a:endParaRPr lang="zh-CN" altLang="en-US"/>
              </a:p>
            </p:txBody>
          </p:sp>
          <p:sp>
            <p:nvSpPr>
              <p:cNvPr id="40631" name="Freeform 118"/>
              <p:cNvSpPr/>
              <p:nvPr/>
            </p:nvSpPr>
            <p:spPr bwMode="auto">
              <a:xfrm>
                <a:off x="2670" y="1937"/>
                <a:ext cx="10" cy="18"/>
              </a:xfrm>
              <a:custGeom>
                <a:avLst/>
                <a:gdLst>
                  <a:gd name="T0" fmla="*/ 0 w 49"/>
                  <a:gd name="T1" fmla="*/ 0 h 92"/>
                  <a:gd name="T2" fmla="*/ 0 w 49"/>
                  <a:gd name="T3" fmla="*/ 0 h 92"/>
                  <a:gd name="T4" fmla="*/ 0 w 49"/>
                  <a:gd name="T5" fmla="*/ 0 h 92"/>
                  <a:gd name="T6" fmla="*/ 0 w 49"/>
                  <a:gd name="T7" fmla="*/ 0 h 92"/>
                  <a:gd name="T8" fmla="*/ 0 w 49"/>
                  <a:gd name="T9" fmla="*/ 0 h 92"/>
                  <a:gd name="T10" fmla="*/ 0 w 49"/>
                  <a:gd name="T11" fmla="*/ 0 h 92"/>
                  <a:gd name="T12" fmla="*/ 0 w 49"/>
                  <a:gd name="T13" fmla="*/ 0 h 9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 h="92">
                    <a:moveTo>
                      <a:pt x="15" y="28"/>
                    </a:moveTo>
                    <a:lnTo>
                      <a:pt x="0" y="77"/>
                    </a:lnTo>
                    <a:lnTo>
                      <a:pt x="21" y="92"/>
                    </a:lnTo>
                    <a:lnTo>
                      <a:pt x="42" y="70"/>
                    </a:lnTo>
                    <a:lnTo>
                      <a:pt x="49" y="28"/>
                    </a:lnTo>
                    <a:lnTo>
                      <a:pt x="7" y="0"/>
                    </a:lnTo>
                    <a:lnTo>
                      <a:pt x="15" y="28"/>
                    </a:lnTo>
                    <a:close/>
                  </a:path>
                </a:pathLst>
              </a:custGeom>
              <a:noFill/>
              <a:ln w="0">
                <a:solidFill>
                  <a:srgbClr val="CC9900"/>
                </a:solidFill>
                <a:prstDash val="solid"/>
                <a:round/>
              </a:ln>
            </p:spPr>
            <p:txBody>
              <a:bodyPr/>
              <a:lstStyle/>
              <a:p>
                <a:endParaRPr lang="zh-CN" altLang="en-US"/>
              </a:p>
            </p:txBody>
          </p:sp>
          <p:sp>
            <p:nvSpPr>
              <p:cNvPr id="40632" name="Freeform 119"/>
              <p:cNvSpPr/>
              <p:nvPr/>
            </p:nvSpPr>
            <p:spPr bwMode="auto">
              <a:xfrm>
                <a:off x="2656" y="1992"/>
                <a:ext cx="10" cy="18"/>
              </a:xfrm>
              <a:custGeom>
                <a:avLst/>
                <a:gdLst>
                  <a:gd name="T0" fmla="*/ 0 w 49"/>
                  <a:gd name="T1" fmla="*/ 0 h 91"/>
                  <a:gd name="T2" fmla="*/ 0 w 49"/>
                  <a:gd name="T3" fmla="*/ 0 h 91"/>
                  <a:gd name="T4" fmla="*/ 0 w 49"/>
                  <a:gd name="T5" fmla="*/ 0 h 91"/>
                  <a:gd name="T6" fmla="*/ 0 w 49"/>
                  <a:gd name="T7" fmla="*/ 0 h 91"/>
                  <a:gd name="T8" fmla="*/ 0 w 49"/>
                  <a:gd name="T9" fmla="*/ 0 h 91"/>
                  <a:gd name="T10" fmla="*/ 0 w 49"/>
                  <a:gd name="T11" fmla="*/ 0 h 91"/>
                  <a:gd name="T12" fmla="*/ 0 w 49"/>
                  <a:gd name="T13" fmla="*/ 0 h 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 h="91">
                    <a:moveTo>
                      <a:pt x="13" y="28"/>
                    </a:moveTo>
                    <a:lnTo>
                      <a:pt x="0" y="78"/>
                    </a:lnTo>
                    <a:lnTo>
                      <a:pt x="21" y="91"/>
                    </a:lnTo>
                    <a:lnTo>
                      <a:pt x="42" y="70"/>
                    </a:lnTo>
                    <a:lnTo>
                      <a:pt x="49" y="28"/>
                    </a:lnTo>
                    <a:lnTo>
                      <a:pt x="7" y="0"/>
                    </a:lnTo>
                    <a:lnTo>
                      <a:pt x="13" y="28"/>
                    </a:lnTo>
                    <a:close/>
                  </a:path>
                </a:pathLst>
              </a:custGeom>
              <a:noFill/>
              <a:ln w="0">
                <a:solidFill>
                  <a:srgbClr val="CC9900"/>
                </a:solidFill>
                <a:prstDash val="solid"/>
                <a:round/>
              </a:ln>
            </p:spPr>
            <p:txBody>
              <a:bodyPr/>
              <a:lstStyle/>
              <a:p>
                <a:endParaRPr lang="zh-CN" altLang="en-US"/>
              </a:p>
            </p:txBody>
          </p:sp>
          <p:sp>
            <p:nvSpPr>
              <p:cNvPr id="40633" name="Freeform 120"/>
              <p:cNvSpPr/>
              <p:nvPr/>
            </p:nvSpPr>
            <p:spPr bwMode="auto">
              <a:xfrm>
                <a:off x="2636" y="1984"/>
                <a:ext cx="8" cy="19"/>
              </a:xfrm>
              <a:custGeom>
                <a:avLst/>
                <a:gdLst>
                  <a:gd name="T0" fmla="*/ 0 w 42"/>
                  <a:gd name="T1" fmla="*/ 0 h 99"/>
                  <a:gd name="T2" fmla="*/ 0 w 42"/>
                  <a:gd name="T3" fmla="*/ 0 h 99"/>
                  <a:gd name="T4" fmla="*/ 0 w 42"/>
                  <a:gd name="T5" fmla="*/ 0 h 99"/>
                  <a:gd name="T6" fmla="*/ 0 w 42"/>
                  <a:gd name="T7" fmla="*/ 0 h 9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 h="99">
                    <a:moveTo>
                      <a:pt x="13" y="0"/>
                    </a:moveTo>
                    <a:lnTo>
                      <a:pt x="0" y="56"/>
                    </a:lnTo>
                    <a:lnTo>
                      <a:pt x="42" y="99"/>
                    </a:lnTo>
                    <a:lnTo>
                      <a:pt x="13" y="0"/>
                    </a:lnTo>
                    <a:close/>
                  </a:path>
                </a:pathLst>
              </a:custGeom>
              <a:noFill/>
              <a:ln w="0">
                <a:solidFill>
                  <a:srgbClr val="CC9900"/>
                </a:solidFill>
                <a:prstDash val="solid"/>
                <a:round/>
              </a:ln>
            </p:spPr>
            <p:txBody>
              <a:bodyPr/>
              <a:lstStyle/>
              <a:p>
                <a:endParaRPr lang="zh-CN" altLang="en-US"/>
              </a:p>
            </p:txBody>
          </p:sp>
          <p:sp>
            <p:nvSpPr>
              <p:cNvPr id="40634" name="Freeform 121"/>
              <p:cNvSpPr/>
              <p:nvPr/>
            </p:nvSpPr>
            <p:spPr bwMode="auto">
              <a:xfrm>
                <a:off x="2655" y="2048"/>
                <a:ext cx="11" cy="13"/>
              </a:xfrm>
              <a:custGeom>
                <a:avLst/>
                <a:gdLst>
                  <a:gd name="T0" fmla="*/ 0 w 56"/>
                  <a:gd name="T1" fmla="*/ 0 h 63"/>
                  <a:gd name="T2" fmla="*/ 0 w 56"/>
                  <a:gd name="T3" fmla="*/ 0 h 63"/>
                  <a:gd name="T4" fmla="*/ 0 w 56"/>
                  <a:gd name="T5" fmla="*/ 0 h 63"/>
                  <a:gd name="T6" fmla="*/ 0 w 56"/>
                  <a:gd name="T7" fmla="*/ 0 h 63"/>
                  <a:gd name="T8" fmla="*/ 0 w 56"/>
                  <a:gd name="T9" fmla="*/ 0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63">
                    <a:moveTo>
                      <a:pt x="21" y="0"/>
                    </a:moveTo>
                    <a:lnTo>
                      <a:pt x="0" y="50"/>
                    </a:lnTo>
                    <a:lnTo>
                      <a:pt x="48" y="63"/>
                    </a:lnTo>
                    <a:lnTo>
                      <a:pt x="56" y="36"/>
                    </a:lnTo>
                    <a:lnTo>
                      <a:pt x="21" y="0"/>
                    </a:lnTo>
                    <a:close/>
                  </a:path>
                </a:pathLst>
              </a:custGeom>
              <a:noFill/>
              <a:ln w="0">
                <a:solidFill>
                  <a:srgbClr val="CC9900"/>
                </a:solidFill>
                <a:prstDash val="solid"/>
                <a:round/>
              </a:ln>
            </p:spPr>
            <p:txBody>
              <a:bodyPr/>
              <a:lstStyle/>
              <a:p>
                <a:endParaRPr lang="zh-CN" altLang="en-US"/>
              </a:p>
            </p:txBody>
          </p:sp>
          <p:sp>
            <p:nvSpPr>
              <p:cNvPr id="40635" name="Freeform 122"/>
              <p:cNvSpPr/>
              <p:nvPr/>
            </p:nvSpPr>
            <p:spPr bwMode="auto">
              <a:xfrm>
                <a:off x="2700" y="2084"/>
                <a:ext cx="16" cy="16"/>
              </a:xfrm>
              <a:custGeom>
                <a:avLst/>
                <a:gdLst>
                  <a:gd name="T0" fmla="*/ 0 w 78"/>
                  <a:gd name="T1" fmla="*/ 0 h 84"/>
                  <a:gd name="T2" fmla="*/ 0 w 78"/>
                  <a:gd name="T3" fmla="*/ 0 h 84"/>
                  <a:gd name="T4" fmla="*/ 0 w 78"/>
                  <a:gd name="T5" fmla="*/ 0 h 84"/>
                  <a:gd name="T6" fmla="*/ 0 w 78"/>
                  <a:gd name="T7" fmla="*/ 0 h 84"/>
                  <a:gd name="T8" fmla="*/ 0 w 78"/>
                  <a:gd name="T9" fmla="*/ 0 h 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8" h="84">
                    <a:moveTo>
                      <a:pt x="21" y="14"/>
                    </a:moveTo>
                    <a:lnTo>
                      <a:pt x="0" y="70"/>
                    </a:lnTo>
                    <a:lnTo>
                      <a:pt x="78" y="84"/>
                    </a:lnTo>
                    <a:lnTo>
                      <a:pt x="49" y="0"/>
                    </a:lnTo>
                    <a:lnTo>
                      <a:pt x="21" y="14"/>
                    </a:lnTo>
                    <a:close/>
                  </a:path>
                </a:pathLst>
              </a:custGeom>
              <a:noFill/>
              <a:ln w="0">
                <a:solidFill>
                  <a:srgbClr val="CC9900"/>
                </a:solidFill>
                <a:prstDash val="solid"/>
                <a:round/>
              </a:ln>
            </p:spPr>
            <p:txBody>
              <a:bodyPr/>
              <a:lstStyle/>
              <a:p>
                <a:endParaRPr lang="zh-CN" altLang="en-US"/>
              </a:p>
            </p:txBody>
          </p:sp>
          <p:sp>
            <p:nvSpPr>
              <p:cNvPr id="40636" name="Freeform 123"/>
              <p:cNvSpPr/>
              <p:nvPr/>
            </p:nvSpPr>
            <p:spPr bwMode="auto">
              <a:xfrm>
                <a:off x="2744" y="2282"/>
                <a:ext cx="9" cy="20"/>
              </a:xfrm>
              <a:custGeom>
                <a:avLst/>
                <a:gdLst>
                  <a:gd name="T0" fmla="*/ 0 w 42"/>
                  <a:gd name="T1" fmla="*/ 0 h 99"/>
                  <a:gd name="T2" fmla="*/ 0 w 42"/>
                  <a:gd name="T3" fmla="*/ 0 h 99"/>
                  <a:gd name="T4" fmla="*/ 0 w 42"/>
                  <a:gd name="T5" fmla="*/ 0 h 99"/>
                  <a:gd name="T6" fmla="*/ 0 w 42"/>
                  <a:gd name="T7" fmla="*/ 0 h 9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 h="99">
                    <a:moveTo>
                      <a:pt x="15" y="0"/>
                    </a:moveTo>
                    <a:lnTo>
                      <a:pt x="0" y="57"/>
                    </a:lnTo>
                    <a:lnTo>
                      <a:pt x="42" y="99"/>
                    </a:lnTo>
                    <a:lnTo>
                      <a:pt x="15" y="0"/>
                    </a:lnTo>
                    <a:close/>
                  </a:path>
                </a:pathLst>
              </a:custGeom>
              <a:noFill/>
              <a:ln w="0">
                <a:solidFill>
                  <a:srgbClr val="CC9900"/>
                </a:solidFill>
                <a:prstDash val="solid"/>
                <a:round/>
              </a:ln>
            </p:spPr>
            <p:txBody>
              <a:bodyPr/>
              <a:lstStyle/>
              <a:p>
                <a:endParaRPr lang="zh-CN" altLang="en-US"/>
              </a:p>
            </p:txBody>
          </p:sp>
          <p:sp>
            <p:nvSpPr>
              <p:cNvPr id="40637" name="Freeform 124"/>
              <p:cNvSpPr/>
              <p:nvPr/>
            </p:nvSpPr>
            <p:spPr bwMode="auto">
              <a:xfrm>
                <a:off x="2635" y="2042"/>
                <a:ext cx="10" cy="19"/>
              </a:xfrm>
              <a:custGeom>
                <a:avLst/>
                <a:gdLst>
                  <a:gd name="T0" fmla="*/ 0 w 50"/>
                  <a:gd name="T1" fmla="*/ 0 h 92"/>
                  <a:gd name="T2" fmla="*/ 0 w 50"/>
                  <a:gd name="T3" fmla="*/ 0 h 92"/>
                  <a:gd name="T4" fmla="*/ 0 w 50"/>
                  <a:gd name="T5" fmla="*/ 0 h 92"/>
                  <a:gd name="T6" fmla="*/ 0 w 50"/>
                  <a:gd name="T7" fmla="*/ 0 h 92"/>
                  <a:gd name="T8" fmla="*/ 0 w 50"/>
                  <a:gd name="T9" fmla="*/ 0 h 92"/>
                  <a:gd name="T10" fmla="*/ 0 w 50"/>
                  <a:gd name="T11" fmla="*/ 0 h 92"/>
                  <a:gd name="T12" fmla="*/ 0 w 50"/>
                  <a:gd name="T13" fmla="*/ 0 h 9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0" h="92">
                    <a:moveTo>
                      <a:pt x="15" y="29"/>
                    </a:moveTo>
                    <a:lnTo>
                      <a:pt x="0" y="78"/>
                    </a:lnTo>
                    <a:lnTo>
                      <a:pt x="23" y="92"/>
                    </a:lnTo>
                    <a:lnTo>
                      <a:pt x="44" y="71"/>
                    </a:lnTo>
                    <a:lnTo>
                      <a:pt x="50" y="29"/>
                    </a:lnTo>
                    <a:lnTo>
                      <a:pt x="8" y="0"/>
                    </a:lnTo>
                    <a:lnTo>
                      <a:pt x="15" y="29"/>
                    </a:lnTo>
                    <a:close/>
                  </a:path>
                </a:pathLst>
              </a:custGeom>
              <a:noFill/>
              <a:ln w="0">
                <a:solidFill>
                  <a:srgbClr val="CC9900"/>
                </a:solidFill>
                <a:prstDash val="solid"/>
                <a:round/>
              </a:ln>
            </p:spPr>
            <p:txBody>
              <a:bodyPr/>
              <a:lstStyle/>
              <a:p>
                <a:endParaRPr lang="zh-CN" altLang="en-US"/>
              </a:p>
            </p:txBody>
          </p:sp>
          <p:sp>
            <p:nvSpPr>
              <p:cNvPr id="40638" name="Freeform 125"/>
              <p:cNvSpPr/>
              <p:nvPr/>
            </p:nvSpPr>
            <p:spPr bwMode="auto">
              <a:xfrm>
                <a:off x="2638" y="2013"/>
                <a:ext cx="10" cy="18"/>
              </a:xfrm>
              <a:custGeom>
                <a:avLst/>
                <a:gdLst>
                  <a:gd name="T0" fmla="*/ 0 w 50"/>
                  <a:gd name="T1" fmla="*/ 0 h 93"/>
                  <a:gd name="T2" fmla="*/ 0 w 50"/>
                  <a:gd name="T3" fmla="*/ 0 h 93"/>
                  <a:gd name="T4" fmla="*/ 0 w 50"/>
                  <a:gd name="T5" fmla="*/ 0 h 93"/>
                  <a:gd name="T6" fmla="*/ 0 w 50"/>
                  <a:gd name="T7" fmla="*/ 0 h 93"/>
                  <a:gd name="T8" fmla="*/ 0 w 50"/>
                  <a:gd name="T9" fmla="*/ 0 h 93"/>
                  <a:gd name="T10" fmla="*/ 0 w 50"/>
                  <a:gd name="T11" fmla="*/ 0 h 93"/>
                  <a:gd name="T12" fmla="*/ 0 w 50"/>
                  <a:gd name="T13" fmla="*/ 0 h 9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0" h="93">
                    <a:moveTo>
                      <a:pt x="14" y="28"/>
                    </a:moveTo>
                    <a:lnTo>
                      <a:pt x="0" y="78"/>
                    </a:lnTo>
                    <a:lnTo>
                      <a:pt x="21" y="93"/>
                    </a:lnTo>
                    <a:lnTo>
                      <a:pt x="42" y="72"/>
                    </a:lnTo>
                    <a:lnTo>
                      <a:pt x="50" y="28"/>
                    </a:lnTo>
                    <a:lnTo>
                      <a:pt x="8" y="0"/>
                    </a:lnTo>
                    <a:lnTo>
                      <a:pt x="14" y="28"/>
                    </a:lnTo>
                    <a:close/>
                  </a:path>
                </a:pathLst>
              </a:custGeom>
              <a:noFill/>
              <a:ln w="0">
                <a:solidFill>
                  <a:srgbClr val="CC9900"/>
                </a:solidFill>
                <a:prstDash val="solid"/>
                <a:round/>
              </a:ln>
            </p:spPr>
            <p:txBody>
              <a:bodyPr/>
              <a:lstStyle/>
              <a:p>
                <a:endParaRPr lang="zh-CN" altLang="en-US"/>
              </a:p>
            </p:txBody>
          </p:sp>
          <p:sp>
            <p:nvSpPr>
              <p:cNvPr id="40639" name="Freeform 126"/>
              <p:cNvSpPr/>
              <p:nvPr/>
            </p:nvSpPr>
            <p:spPr bwMode="auto">
              <a:xfrm>
                <a:off x="2747" y="2253"/>
                <a:ext cx="9" cy="20"/>
              </a:xfrm>
              <a:custGeom>
                <a:avLst/>
                <a:gdLst>
                  <a:gd name="T0" fmla="*/ 0 w 42"/>
                  <a:gd name="T1" fmla="*/ 0 h 99"/>
                  <a:gd name="T2" fmla="*/ 0 w 42"/>
                  <a:gd name="T3" fmla="*/ 0 h 99"/>
                  <a:gd name="T4" fmla="*/ 0 w 42"/>
                  <a:gd name="T5" fmla="*/ 0 h 99"/>
                  <a:gd name="T6" fmla="*/ 0 w 42"/>
                  <a:gd name="T7" fmla="*/ 0 h 9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 h="99">
                    <a:moveTo>
                      <a:pt x="13" y="0"/>
                    </a:moveTo>
                    <a:lnTo>
                      <a:pt x="0" y="57"/>
                    </a:lnTo>
                    <a:lnTo>
                      <a:pt x="42" y="99"/>
                    </a:lnTo>
                    <a:lnTo>
                      <a:pt x="13" y="0"/>
                    </a:lnTo>
                    <a:close/>
                  </a:path>
                </a:pathLst>
              </a:custGeom>
              <a:noFill/>
              <a:ln w="0">
                <a:solidFill>
                  <a:srgbClr val="CC9900"/>
                </a:solidFill>
                <a:prstDash val="solid"/>
                <a:round/>
              </a:ln>
            </p:spPr>
            <p:txBody>
              <a:bodyPr/>
              <a:lstStyle/>
              <a:p>
                <a:endParaRPr lang="zh-CN" altLang="en-US"/>
              </a:p>
            </p:txBody>
          </p:sp>
          <p:sp>
            <p:nvSpPr>
              <p:cNvPr id="40640" name="Freeform 127"/>
              <p:cNvSpPr/>
              <p:nvPr/>
            </p:nvSpPr>
            <p:spPr bwMode="auto">
              <a:xfrm>
                <a:off x="2681" y="2056"/>
                <a:ext cx="16" cy="17"/>
              </a:xfrm>
              <a:custGeom>
                <a:avLst/>
                <a:gdLst>
                  <a:gd name="T0" fmla="*/ 0 w 77"/>
                  <a:gd name="T1" fmla="*/ 0 h 84"/>
                  <a:gd name="T2" fmla="*/ 0 w 77"/>
                  <a:gd name="T3" fmla="*/ 0 h 84"/>
                  <a:gd name="T4" fmla="*/ 0 w 77"/>
                  <a:gd name="T5" fmla="*/ 0 h 84"/>
                  <a:gd name="T6" fmla="*/ 0 w 77"/>
                  <a:gd name="T7" fmla="*/ 0 h 84"/>
                  <a:gd name="T8" fmla="*/ 0 w 77"/>
                  <a:gd name="T9" fmla="*/ 0 h 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7" h="84">
                    <a:moveTo>
                      <a:pt x="21" y="14"/>
                    </a:moveTo>
                    <a:lnTo>
                      <a:pt x="0" y="71"/>
                    </a:lnTo>
                    <a:lnTo>
                      <a:pt x="77" y="84"/>
                    </a:lnTo>
                    <a:lnTo>
                      <a:pt x="50" y="0"/>
                    </a:lnTo>
                    <a:lnTo>
                      <a:pt x="21" y="14"/>
                    </a:lnTo>
                    <a:close/>
                  </a:path>
                </a:pathLst>
              </a:custGeom>
              <a:noFill/>
              <a:ln w="0">
                <a:solidFill>
                  <a:srgbClr val="CC9900"/>
                </a:solidFill>
                <a:prstDash val="solid"/>
                <a:round/>
              </a:ln>
            </p:spPr>
            <p:txBody>
              <a:bodyPr/>
              <a:lstStyle/>
              <a:p>
                <a:endParaRPr lang="zh-CN" altLang="en-US"/>
              </a:p>
            </p:txBody>
          </p:sp>
          <p:sp>
            <p:nvSpPr>
              <p:cNvPr id="40641" name="Freeform 128"/>
              <p:cNvSpPr/>
              <p:nvPr/>
            </p:nvSpPr>
            <p:spPr bwMode="auto">
              <a:xfrm>
                <a:off x="2658" y="2019"/>
                <a:ext cx="11" cy="12"/>
              </a:xfrm>
              <a:custGeom>
                <a:avLst/>
                <a:gdLst>
                  <a:gd name="T0" fmla="*/ 0 w 56"/>
                  <a:gd name="T1" fmla="*/ 0 h 64"/>
                  <a:gd name="T2" fmla="*/ 0 w 56"/>
                  <a:gd name="T3" fmla="*/ 0 h 64"/>
                  <a:gd name="T4" fmla="*/ 0 w 56"/>
                  <a:gd name="T5" fmla="*/ 0 h 64"/>
                  <a:gd name="T6" fmla="*/ 0 w 56"/>
                  <a:gd name="T7" fmla="*/ 0 h 64"/>
                  <a:gd name="T8" fmla="*/ 0 w 56"/>
                  <a:gd name="T9" fmla="*/ 0 h 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64">
                    <a:moveTo>
                      <a:pt x="21" y="0"/>
                    </a:moveTo>
                    <a:lnTo>
                      <a:pt x="0" y="50"/>
                    </a:lnTo>
                    <a:lnTo>
                      <a:pt x="49" y="64"/>
                    </a:lnTo>
                    <a:lnTo>
                      <a:pt x="56" y="36"/>
                    </a:lnTo>
                    <a:lnTo>
                      <a:pt x="21" y="0"/>
                    </a:lnTo>
                    <a:close/>
                  </a:path>
                </a:pathLst>
              </a:custGeom>
              <a:noFill/>
              <a:ln w="0">
                <a:solidFill>
                  <a:srgbClr val="CC9900"/>
                </a:solidFill>
                <a:prstDash val="solid"/>
                <a:round/>
              </a:ln>
            </p:spPr>
            <p:txBody>
              <a:bodyPr/>
              <a:lstStyle/>
              <a:p>
                <a:endParaRPr lang="zh-CN" altLang="en-US"/>
              </a:p>
            </p:txBody>
          </p:sp>
          <p:sp>
            <p:nvSpPr>
              <p:cNvPr id="40642" name="Freeform 129"/>
              <p:cNvSpPr/>
              <p:nvPr/>
            </p:nvSpPr>
            <p:spPr bwMode="auto">
              <a:xfrm>
                <a:off x="2642" y="2091"/>
                <a:ext cx="11" cy="12"/>
              </a:xfrm>
              <a:custGeom>
                <a:avLst/>
                <a:gdLst>
                  <a:gd name="T0" fmla="*/ 0 w 55"/>
                  <a:gd name="T1" fmla="*/ 0 h 64"/>
                  <a:gd name="T2" fmla="*/ 0 w 55"/>
                  <a:gd name="T3" fmla="*/ 0 h 64"/>
                  <a:gd name="T4" fmla="*/ 0 w 55"/>
                  <a:gd name="T5" fmla="*/ 0 h 64"/>
                  <a:gd name="T6" fmla="*/ 0 w 55"/>
                  <a:gd name="T7" fmla="*/ 0 h 64"/>
                  <a:gd name="T8" fmla="*/ 0 w 55"/>
                  <a:gd name="T9" fmla="*/ 0 h 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64">
                    <a:moveTo>
                      <a:pt x="21" y="0"/>
                    </a:moveTo>
                    <a:lnTo>
                      <a:pt x="0" y="49"/>
                    </a:lnTo>
                    <a:lnTo>
                      <a:pt x="49" y="64"/>
                    </a:lnTo>
                    <a:lnTo>
                      <a:pt x="55" y="35"/>
                    </a:lnTo>
                    <a:lnTo>
                      <a:pt x="21" y="0"/>
                    </a:lnTo>
                    <a:close/>
                  </a:path>
                </a:pathLst>
              </a:custGeom>
              <a:noFill/>
              <a:ln w="0">
                <a:solidFill>
                  <a:srgbClr val="CC9900"/>
                </a:solidFill>
                <a:prstDash val="solid"/>
                <a:round/>
              </a:ln>
            </p:spPr>
            <p:txBody>
              <a:bodyPr/>
              <a:lstStyle/>
              <a:p>
                <a:endParaRPr lang="zh-CN" altLang="en-US"/>
              </a:p>
            </p:txBody>
          </p:sp>
          <p:sp>
            <p:nvSpPr>
              <p:cNvPr id="40643" name="Freeform 130"/>
              <p:cNvSpPr/>
              <p:nvPr/>
            </p:nvSpPr>
            <p:spPr bwMode="auto">
              <a:xfrm>
                <a:off x="2635" y="2185"/>
                <a:ext cx="12" cy="13"/>
              </a:xfrm>
              <a:custGeom>
                <a:avLst/>
                <a:gdLst>
                  <a:gd name="T0" fmla="*/ 0 w 56"/>
                  <a:gd name="T1" fmla="*/ 0 h 63"/>
                  <a:gd name="T2" fmla="*/ 0 w 56"/>
                  <a:gd name="T3" fmla="*/ 0 h 63"/>
                  <a:gd name="T4" fmla="*/ 0 w 56"/>
                  <a:gd name="T5" fmla="*/ 0 h 63"/>
                  <a:gd name="T6" fmla="*/ 0 w 56"/>
                  <a:gd name="T7" fmla="*/ 0 h 63"/>
                  <a:gd name="T8" fmla="*/ 0 w 56"/>
                  <a:gd name="T9" fmla="*/ 0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63">
                    <a:moveTo>
                      <a:pt x="21" y="0"/>
                    </a:moveTo>
                    <a:lnTo>
                      <a:pt x="0" y="48"/>
                    </a:lnTo>
                    <a:lnTo>
                      <a:pt x="49" y="63"/>
                    </a:lnTo>
                    <a:lnTo>
                      <a:pt x="56" y="34"/>
                    </a:lnTo>
                    <a:lnTo>
                      <a:pt x="21" y="0"/>
                    </a:lnTo>
                    <a:close/>
                  </a:path>
                </a:pathLst>
              </a:custGeom>
              <a:noFill/>
              <a:ln w="0">
                <a:solidFill>
                  <a:srgbClr val="CC9900"/>
                </a:solidFill>
                <a:prstDash val="solid"/>
                <a:round/>
              </a:ln>
            </p:spPr>
            <p:txBody>
              <a:bodyPr/>
              <a:lstStyle/>
              <a:p>
                <a:endParaRPr lang="zh-CN" altLang="en-US"/>
              </a:p>
            </p:txBody>
          </p:sp>
          <p:sp>
            <p:nvSpPr>
              <p:cNvPr id="40644" name="Freeform 131"/>
              <p:cNvSpPr/>
              <p:nvPr/>
            </p:nvSpPr>
            <p:spPr bwMode="auto">
              <a:xfrm>
                <a:off x="2701" y="1975"/>
                <a:ext cx="10" cy="18"/>
              </a:xfrm>
              <a:custGeom>
                <a:avLst/>
                <a:gdLst>
                  <a:gd name="T0" fmla="*/ 0 w 49"/>
                  <a:gd name="T1" fmla="*/ 0 h 92"/>
                  <a:gd name="T2" fmla="*/ 0 w 49"/>
                  <a:gd name="T3" fmla="*/ 0 h 92"/>
                  <a:gd name="T4" fmla="*/ 0 w 49"/>
                  <a:gd name="T5" fmla="*/ 0 h 92"/>
                  <a:gd name="T6" fmla="*/ 0 w 49"/>
                  <a:gd name="T7" fmla="*/ 0 h 92"/>
                  <a:gd name="T8" fmla="*/ 0 w 49"/>
                  <a:gd name="T9" fmla="*/ 0 h 92"/>
                  <a:gd name="T10" fmla="*/ 0 w 49"/>
                  <a:gd name="T11" fmla="*/ 0 h 92"/>
                  <a:gd name="T12" fmla="*/ 0 w 49"/>
                  <a:gd name="T13" fmla="*/ 0 h 9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 h="92">
                    <a:moveTo>
                      <a:pt x="13" y="28"/>
                    </a:moveTo>
                    <a:lnTo>
                      <a:pt x="0" y="78"/>
                    </a:lnTo>
                    <a:lnTo>
                      <a:pt x="21" y="92"/>
                    </a:lnTo>
                    <a:lnTo>
                      <a:pt x="42" y="70"/>
                    </a:lnTo>
                    <a:lnTo>
                      <a:pt x="49" y="28"/>
                    </a:lnTo>
                    <a:lnTo>
                      <a:pt x="6" y="0"/>
                    </a:lnTo>
                    <a:lnTo>
                      <a:pt x="13" y="28"/>
                    </a:lnTo>
                    <a:close/>
                  </a:path>
                </a:pathLst>
              </a:custGeom>
              <a:noFill/>
              <a:ln w="0">
                <a:solidFill>
                  <a:srgbClr val="CC9900"/>
                </a:solidFill>
                <a:prstDash val="solid"/>
                <a:round/>
              </a:ln>
            </p:spPr>
            <p:txBody>
              <a:bodyPr/>
              <a:lstStyle/>
              <a:p>
                <a:endParaRPr lang="zh-CN" altLang="en-US"/>
              </a:p>
            </p:txBody>
          </p:sp>
          <p:sp>
            <p:nvSpPr>
              <p:cNvPr id="40645" name="Freeform 132"/>
              <p:cNvSpPr/>
              <p:nvPr/>
            </p:nvSpPr>
            <p:spPr bwMode="auto">
              <a:xfrm>
                <a:off x="2620" y="2008"/>
                <a:ext cx="9" cy="19"/>
              </a:xfrm>
              <a:custGeom>
                <a:avLst/>
                <a:gdLst>
                  <a:gd name="T0" fmla="*/ 0 w 42"/>
                  <a:gd name="T1" fmla="*/ 0 h 99"/>
                  <a:gd name="T2" fmla="*/ 0 w 42"/>
                  <a:gd name="T3" fmla="*/ 0 h 99"/>
                  <a:gd name="T4" fmla="*/ 0 w 42"/>
                  <a:gd name="T5" fmla="*/ 0 h 99"/>
                  <a:gd name="T6" fmla="*/ 0 w 42"/>
                  <a:gd name="T7" fmla="*/ 0 h 9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 h="99">
                    <a:moveTo>
                      <a:pt x="15" y="0"/>
                    </a:moveTo>
                    <a:lnTo>
                      <a:pt x="0" y="56"/>
                    </a:lnTo>
                    <a:lnTo>
                      <a:pt x="42" y="99"/>
                    </a:lnTo>
                    <a:lnTo>
                      <a:pt x="15" y="0"/>
                    </a:lnTo>
                    <a:close/>
                  </a:path>
                </a:pathLst>
              </a:custGeom>
              <a:noFill/>
              <a:ln w="0">
                <a:solidFill>
                  <a:srgbClr val="CC9900"/>
                </a:solidFill>
                <a:prstDash val="solid"/>
                <a:round/>
              </a:ln>
            </p:spPr>
            <p:txBody>
              <a:bodyPr/>
              <a:lstStyle/>
              <a:p>
                <a:endParaRPr lang="zh-CN" altLang="en-US"/>
              </a:p>
            </p:txBody>
          </p:sp>
          <p:sp>
            <p:nvSpPr>
              <p:cNvPr id="40646" name="Freeform 133"/>
              <p:cNvSpPr/>
              <p:nvPr/>
            </p:nvSpPr>
            <p:spPr bwMode="auto">
              <a:xfrm>
                <a:off x="2770" y="2162"/>
                <a:ext cx="10" cy="19"/>
              </a:xfrm>
              <a:custGeom>
                <a:avLst/>
                <a:gdLst>
                  <a:gd name="T0" fmla="*/ 0 w 50"/>
                  <a:gd name="T1" fmla="*/ 0 h 91"/>
                  <a:gd name="T2" fmla="*/ 0 w 50"/>
                  <a:gd name="T3" fmla="*/ 0 h 91"/>
                  <a:gd name="T4" fmla="*/ 0 w 50"/>
                  <a:gd name="T5" fmla="*/ 0 h 91"/>
                  <a:gd name="T6" fmla="*/ 0 w 50"/>
                  <a:gd name="T7" fmla="*/ 0 h 91"/>
                  <a:gd name="T8" fmla="*/ 0 w 50"/>
                  <a:gd name="T9" fmla="*/ 0 h 91"/>
                  <a:gd name="T10" fmla="*/ 0 w 50"/>
                  <a:gd name="T11" fmla="*/ 0 h 91"/>
                  <a:gd name="T12" fmla="*/ 0 w 50"/>
                  <a:gd name="T13" fmla="*/ 0 h 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0" h="91">
                    <a:moveTo>
                      <a:pt x="15" y="28"/>
                    </a:moveTo>
                    <a:lnTo>
                      <a:pt x="0" y="77"/>
                    </a:lnTo>
                    <a:lnTo>
                      <a:pt x="21" y="91"/>
                    </a:lnTo>
                    <a:lnTo>
                      <a:pt x="42" y="70"/>
                    </a:lnTo>
                    <a:lnTo>
                      <a:pt x="50" y="28"/>
                    </a:lnTo>
                    <a:lnTo>
                      <a:pt x="8" y="0"/>
                    </a:lnTo>
                    <a:lnTo>
                      <a:pt x="15" y="28"/>
                    </a:lnTo>
                    <a:close/>
                  </a:path>
                </a:pathLst>
              </a:custGeom>
              <a:noFill/>
              <a:ln w="0">
                <a:solidFill>
                  <a:srgbClr val="CC9900"/>
                </a:solidFill>
                <a:prstDash val="solid"/>
                <a:round/>
              </a:ln>
            </p:spPr>
            <p:txBody>
              <a:bodyPr/>
              <a:lstStyle/>
              <a:p>
                <a:endParaRPr lang="zh-CN" altLang="en-US"/>
              </a:p>
            </p:txBody>
          </p:sp>
          <p:sp>
            <p:nvSpPr>
              <p:cNvPr id="40647" name="Freeform 134"/>
              <p:cNvSpPr/>
              <p:nvPr/>
            </p:nvSpPr>
            <p:spPr bwMode="auto">
              <a:xfrm>
                <a:off x="2706" y="2009"/>
                <a:ext cx="9" cy="18"/>
              </a:xfrm>
              <a:custGeom>
                <a:avLst/>
                <a:gdLst>
                  <a:gd name="T0" fmla="*/ 0 w 49"/>
                  <a:gd name="T1" fmla="*/ 0 h 93"/>
                  <a:gd name="T2" fmla="*/ 0 w 49"/>
                  <a:gd name="T3" fmla="*/ 0 h 93"/>
                  <a:gd name="T4" fmla="*/ 0 w 49"/>
                  <a:gd name="T5" fmla="*/ 0 h 93"/>
                  <a:gd name="T6" fmla="*/ 0 w 49"/>
                  <a:gd name="T7" fmla="*/ 0 h 93"/>
                  <a:gd name="T8" fmla="*/ 0 w 49"/>
                  <a:gd name="T9" fmla="*/ 0 h 93"/>
                  <a:gd name="T10" fmla="*/ 0 w 49"/>
                  <a:gd name="T11" fmla="*/ 0 h 93"/>
                  <a:gd name="T12" fmla="*/ 0 w 49"/>
                  <a:gd name="T13" fmla="*/ 0 h 9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 h="93">
                    <a:moveTo>
                      <a:pt x="13" y="28"/>
                    </a:moveTo>
                    <a:lnTo>
                      <a:pt x="0" y="78"/>
                    </a:lnTo>
                    <a:lnTo>
                      <a:pt x="21" y="93"/>
                    </a:lnTo>
                    <a:lnTo>
                      <a:pt x="42" y="70"/>
                    </a:lnTo>
                    <a:lnTo>
                      <a:pt x="49" y="28"/>
                    </a:lnTo>
                    <a:lnTo>
                      <a:pt x="6" y="0"/>
                    </a:lnTo>
                    <a:lnTo>
                      <a:pt x="13" y="28"/>
                    </a:lnTo>
                    <a:close/>
                  </a:path>
                </a:pathLst>
              </a:custGeom>
              <a:noFill/>
              <a:ln w="0">
                <a:solidFill>
                  <a:srgbClr val="CC9900"/>
                </a:solidFill>
                <a:prstDash val="solid"/>
                <a:round/>
              </a:ln>
            </p:spPr>
            <p:txBody>
              <a:bodyPr/>
              <a:lstStyle/>
              <a:p>
                <a:endParaRPr lang="zh-CN" altLang="en-US"/>
              </a:p>
            </p:txBody>
          </p:sp>
          <p:sp>
            <p:nvSpPr>
              <p:cNvPr id="40648" name="Freeform 135"/>
              <p:cNvSpPr/>
              <p:nvPr/>
            </p:nvSpPr>
            <p:spPr bwMode="auto">
              <a:xfrm>
                <a:off x="2685" y="2000"/>
                <a:ext cx="9" cy="20"/>
              </a:xfrm>
              <a:custGeom>
                <a:avLst/>
                <a:gdLst>
                  <a:gd name="T0" fmla="*/ 0 w 42"/>
                  <a:gd name="T1" fmla="*/ 0 h 99"/>
                  <a:gd name="T2" fmla="*/ 0 w 42"/>
                  <a:gd name="T3" fmla="*/ 0 h 99"/>
                  <a:gd name="T4" fmla="*/ 0 w 42"/>
                  <a:gd name="T5" fmla="*/ 0 h 99"/>
                  <a:gd name="T6" fmla="*/ 0 w 42"/>
                  <a:gd name="T7" fmla="*/ 0 h 9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 h="99">
                    <a:moveTo>
                      <a:pt x="13" y="0"/>
                    </a:moveTo>
                    <a:lnTo>
                      <a:pt x="0" y="57"/>
                    </a:lnTo>
                    <a:lnTo>
                      <a:pt x="42" y="99"/>
                    </a:lnTo>
                    <a:lnTo>
                      <a:pt x="13" y="0"/>
                    </a:lnTo>
                    <a:close/>
                  </a:path>
                </a:pathLst>
              </a:custGeom>
              <a:noFill/>
              <a:ln w="0">
                <a:solidFill>
                  <a:srgbClr val="CC9900"/>
                </a:solidFill>
                <a:prstDash val="solid"/>
                <a:round/>
              </a:ln>
            </p:spPr>
            <p:txBody>
              <a:bodyPr/>
              <a:lstStyle/>
              <a:p>
                <a:endParaRPr lang="zh-CN" altLang="en-US"/>
              </a:p>
            </p:txBody>
          </p:sp>
          <p:sp>
            <p:nvSpPr>
              <p:cNvPr id="40649" name="Freeform 136"/>
              <p:cNvSpPr/>
              <p:nvPr/>
            </p:nvSpPr>
            <p:spPr bwMode="auto">
              <a:xfrm>
                <a:off x="2687" y="2030"/>
                <a:ext cx="10" cy="18"/>
              </a:xfrm>
              <a:custGeom>
                <a:avLst/>
                <a:gdLst>
                  <a:gd name="T0" fmla="*/ 0 w 50"/>
                  <a:gd name="T1" fmla="*/ 0 h 92"/>
                  <a:gd name="T2" fmla="*/ 0 w 50"/>
                  <a:gd name="T3" fmla="*/ 0 h 92"/>
                  <a:gd name="T4" fmla="*/ 0 w 50"/>
                  <a:gd name="T5" fmla="*/ 0 h 92"/>
                  <a:gd name="T6" fmla="*/ 0 w 50"/>
                  <a:gd name="T7" fmla="*/ 0 h 92"/>
                  <a:gd name="T8" fmla="*/ 0 w 50"/>
                  <a:gd name="T9" fmla="*/ 0 h 92"/>
                  <a:gd name="T10" fmla="*/ 0 w 50"/>
                  <a:gd name="T11" fmla="*/ 0 h 92"/>
                  <a:gd name="T12" fmla="*/ 0 w 50"/>
                  <a:gd name="T13" fmla="*/ 0 h 9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0" h="92">
                    <a:moveTo>
                      <a:pt x="14" y="29"/>
                    </a:moveTo>
                    <a:lnTo>
                      <a:pt x="0" y="78"/>
                    </a:lnTo>
                    <a:lnTo>
                      <a:pt x="21" y="92"/>
                    </a:lnTo>
                    <a:lnTo>
                      <a:pt x="42" y="71"/>
                    </a:lnTo>
                    <a:lnTo>
                      <a:pt x="50" y="29"/>
                    </a:lnTo>
                    <a:lnTo>
                      <a:pt x="7" y="0"/>
                    </a:lnTo>
                    <a:lnTo>
                      <a:pt x="14" y="29"/>
                    </a:lnTo>
                    <a:close/>
                  </a:path>
                </a:pathLst>
              </a:custGeom>
              <a:noFill/>
              <a:ln w="0">
                <a:solidFill>
                  <a:srgbClr val="CC9900"/>
                </a:solidFill>
                <a:prstDash val="solid"/>
                <a:round/>
              </a:ln>
            </p:spPr>
            <p:txBody>
              <a:bodyPr/>
              <a:lstStyle/>
              <a:p>
                <a:endParaRPr lang="zh-CN" altLang="en-US"/>
              </a:p>
            </p:txBody>
          </p:sp>
          <p:sp>
            <p:nvSpPr>
              <p:cNvPr id="40650" name="Freeform 137"/>
              <p:cNvSpPr/>
              <p:nvPr/>
            </p:nvSpPr>
            <p:spPr bwMode="auto">
              <a:xfrm>
                <a:off x="2707" y="2036"/>
                <a:ext cx="11" cy="12"/>
              </a:xfrm>
              <a:custGeom>
                <a:avLst/>
                <a:gdLst>
                  <a:gd name="T0" fmla="*/ 0 w 55"/>
                  <a:gd name="T1" fmla="*/ 0 h 63"/>
                  <a:gd name="T2" fmla="*/ 0 w 55"/>
                  <a:gd name="T3" fmla="*/ 0 h 63"/>
                  <a:gd name="T4" fmla="*/ 0 w 55"/>
                  <a:gd name="T5" fmla="*/ 0 h 63"/>
                  <a:gd name="T6" fmla="*/ 0 w 55"/>
                  <a:gd name="T7" fmla="*/ 0 h 63"/>
                  <a:gd name="T8" fmla="*/ 0 w 55"/>
                  <a:gd name="T9" fmla="*/ 0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63">
                    <a:moveTo>
                      <a:pt x="21" y="0"/>
                    </a:moveTo>
                    <a:lnTo>
                      <a:pt x="0" y="50"/>
                    </a:lnTo>
                    <a:lnTo>
                      <a:pt x="49" y="63"/>
                    </a:lnTo>
                    <a:lnTo>
                      <a:pt x="55" y="35"/>
                    </a:lnTo>
                    <a:lnTo>
                      <a:pt x="21" y="0"/>
                    </a:lnTo>
                    <a:close/>
                  </a:path>
                </a:pathLst>
              </a:custGeom>
              <a:noFill/>
              <a:ln w="0">
                <a:solidFill>
                  <a:srgbClr val="CC9900"/>
                </a:solidFill>
                <a:prstDash val="solid"/>
                <a:round/>
              </a:ln>
            </p:spPr>
            <p:txBody>
              <a:bodyPr/>
              <a:lstStyle/>
              <a:p>
                <a:endParaRPr lang="zh-CN" altLang="en-US"/>
              </a:p>
            </p:txBody>
          </p:sp>
          <p:sp>
            <p:nvSpPr>
              <p:cNvPr id="40651" name="Freeform 138"/>
              <p:cNvSpPr/>
              <p:nvPr/>
            </p:nvSpPr>
            <p:spPr bwMode="auto">
              <a:xfrm>
                <a:off x="2738" y="2220"/>
                <a:ext cx="12" cy="13"/>
              </a:xfrm>
              <a:custGeom>
                <a:avLst/>
                <a:gdLst>
                  <a:gd name="T0" fmla="*/ 0 w 57"/>
                  <a:gd name="T1" fmla="*/ 0 h 63"/>
                  <a:gd name="T2" fmla="*/ 0 w 57"/>
                  <a:gd name="T3" fmla="*/ 0 h 63"/>
                  <a:gd name="T4" fmla="*/ 0 w 57"/>
                  <a:gd name="T5" fmla="*/ 0 h 63"/>
                  <a:gd name="T6" fmla="*/ 0 w 57"/>
                  <a:gd name="T7" fmla="*/ 0 h 63"/>
                  <a:gd name="T8" fmla="*/ 0 w 57"/>
                  <a:gd name="T9" fmla="*/ 0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63">
                    <a:moveTo>
                      <a:pt x="21" y="0"/>
                    </a:moveTo>
                    <a:lnTo>
                      <a:pt x="0" y="50"/>
                    </a:lnTo>
                    <a:lnTo>
                      <a:pt x="49" y="63"/>
                    </a:lnTo>
                    <a:lnTo>
                      <a:pt x="57" y="36"/>
                    </a:lnTo>
                    <a:lnTo>
                      <a:pt x="21" y="0"/>
                    </a:lnTo>
                    <a:close/>
                  </a:path>
                </a:pathLst>
              </a:custGeom>
              <a:noFill/>
              <a:ln w="0">
                <a:solidFill>
                  <a:srgbClr val="CC9900"/>
                </a:solidFill>
                <a:prstDash val="solid"/>
                <a:round/>
              </a:ln>
            </p:spPr>
            <p:txBody>
              <a:bodyPr/>
              <a:lstStyle/>
              <a:p>
                <a:endParaRPr lang="zh-CN" altLang="en-US"/>
              </a:p>
            </p:txBody>
          </p:sp>
          <p:sp>
            <p:nvSpPr>
              <p:cNvPr id="40652" name="Freeform 139"/>
              <p:cNvSpPr/>
              <p:nvPr/>
            </p:nvSpPr>
            <p:spPr bwMode="auto">
              <a:xfrm>
                <a:off x="2718" y="2214"/>
                <a:ext cx="10" cy="19"/>
              </a:xfrm>
              <a:custGeom>
                <a:avLst/>
                <a:gdLst>
                  <a:gd name="T0" fmla="*/ 0 w 49"/>
                  <a:gd name="T1" fmla="*/ 0 h 92"/>
                  <a:gd name="T2" fmla="*/ 0 w 49"/>
                  <a:gd name="T3" fmla="*/ 0 h 92"/>
                  <a:gd name="T4" fmla="*/ 0 w 49"/>
                  <a:gd name="T5" fmla="*/ 0 h 92"/>
                  <a:gd name="T6" fmla="*/ 0 w 49"/>
                  <a:gd name="T7" fmla="*/ 0 h 92"/>
                  <a:gd name="T8" fmla="*/ 0 w 49"/>
                  <a:gd name="T9" fmla="*/ 0 h 92"/>
                  <a:gd name="T10" fmla="*/ 0 w 49"/>
                  <a:gd name="T11" fmla="*/ 0 h 92"/>
                  <a:gd name="T12" fmla="*/ 0 w 49"/>
                  <a:gd name="T13" fmla="*/ 0 h 9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 h="92">
                    <a:moveTo>
                      <a:pt x="13" y="29"/>
                    </a:moveTo>
                    <a:lnTo>
                      <a:pt x="0" y="78"/>
                    </a:lnTo>
                    <a:lnTo>
                      <a:pt x="21" y="92"/>
                    </a:lnTo>
                    <a:lnTo>
                      <a:pt x="42" y="71"/>
                    </a:lnTo>
                    <a:lnTo>
                      <a:pt x="49" y="29"/>
                    </a:lnTo>
                    <a:lnTo>
                      <a:pt x="7" y="0"/>
                    </a:lnTo>
                    <a:lnTo>
                      <a:pt x="13" y="29"/>
                    </a:lnTo>
                    <a:close/>
                  </a:path>
                </a:pathLst>
              </a:custGeom>
              <a:noFill/>
              <a:ln w="0">
                <a:solidFill>
                  <a:srgbClr val="CC9900"/>
                </a:solidFill>
                <a:prstDash val="solid"/>
                <a:round/>
              </a:ln>
            </p:spPr>
            <p:txBody>
              <a:bodyPr/>
              <a:lstStyle/>
              <a:p>
                <a:endParaRPr lang="zh-CN" altLang="en-US"/>
              </a:p>
            </p:txBody>
          </p:sp>
          <p:sp>
            <p:nvSpPr>
              <p:cNvPr id="40653" name="Freeform 140"/>
              <p:cNvSpPr/>
              <p:nvPr/>
            </p:nvSpPr>
            <p:spPr bwMode="auto">
              <a:xfrm>
                <a:off x="2716" y="2185"/>
                <a:ext cx="8" cy="20"/>
              </a:xfrm>
              <a:custGeom>
                <a:avLst/>
                <a:gdLst>
                  <a:gd name="T0" fmla="*/ 0 w 42"/>
                  <a:gd name="T1" fmla="*/ 0 h 98"/>
                  <a:gd name="T2" fmla="*/ 0 w 42"/>
                  <a:gd name="T3" fmla="*/ 0 h 98"/>
                  <a:gd name="T4" fmla="*/ 0 w 42"/>
                  <a:gd name="T5" fmla="*/ 0 h 98"/>
                  <a:gd name="T6" fmla="*/ 0 w 42"/>
                  <a:gd name="T7" fmla="*/ 0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 h="98">
                    <a:moveTo>
                      <a:pt x="14" y="0"/>
                    </a:moveTo>
                    <a:lnTo>
                      <a:pt x="0" y="56"/>
                    </a:lnTo>
                    <a:lnTo>
                      <a:pt x="42" y="98"/>
                    </a:lnTo>
                    <a:lnTo>
                      <a:pt x="14" y="0"/>
                    </a:lnTo>
                    <a:close/>
                  </a:path>
                </a:pathLst>
              </a:custGeom>
              <a:noFill/>
              <a:ln w="0">
                <a:solidFill>
                  <a:srgbClr val="CC9900"/>
                </a:solidFill>
                <a:prstDash val="solid"/>
                <a:round/>
              </a:ln>
            </p:spPr>
            <p:txBody>
              <a:bodyPr/>
              <a:lstStyle/>
              <a:p>
                <a:endParaRPr lang="zh-CN" altLang="en-US"/>
              </a:p>
            </p:txBody>
          </p:sp>
          <p:sp>
            <p:nvSpPr>
              <p:cNvPr id="40654" name="Freeform 141"/>
              <p:cNvSpPr/>
              <p:nvPr/>
            </p:nvSpPr>
            <p:spPr bwMode="auto">
              <a:xfrm>
                <a:off x="2736" y="2193"/>
                <a:ext cx="10" cy="19"/>
              </a:xfrm>
              <a:custGeom>
                <a:avLst/>
                <a:gdLst>
                  <a:gd name="T0" fmla="*/ 0 w 50"/>
                  <a:gd name="T1" fmla="*/ 0 h 92"/>
                  <a:gd name="T2" fmla="*/ 0 w 50"/>
                  <a:gd name="T3" fmla="*/ 0 h 92"/>
                  <a:gd name="T4" fmla="*/ 0 w 50"/>
                  <a:gd name="T5" fmla="*/ 0 h 92"/>
                  <a:gd name="T6" fmla="*/ 0 w 50"/>
                  <a:gd name="T7" fmla="*/ 0 h 92"/>
                  <a:gd name="T8" fmla="*/ 0 w 50"/>
                  <a:gd name="T9" fmla="*/ 0 h 92"/>
                  <a:gd name="T10" fmla="*/ 0 w 50"/>
                  <a:gd name="T11" fmla="*/ 0 h 92"/>
                  <a:gd name="T12" fmla="*/ 0 w 50"/>
                  <a:gd name="T13" fmla="*/ 0 h 9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0" h="92">
                    <a:moveTo>
                      <a:pt x="15" y="27"/>
                    </a:moveTo>
                    <a:lnTo>
                      <a:pt x="0" y="77"/>
                    </a:lnTo>
                    <a:lnTo>
                      <a:pt x="21" y="92"/>
                    </a:lnTo>
                    <a:lnTo>
                      <a:pt x="42" y="71"/>
                    </a:lnTo>
                    <a:lnTo>
                      <a:pt x="50" y="27"/>
                    </a:lnTo>
                    <a:lnTo>
                      <a:pt x="7" y="0"/>
                    </a:lnTo>
                    <a:lnTo>
                      <a:pt x="15" y="27"/>
                    </a:lnTo>
                    <a:close/>
                  </a:path>
                </a:pathLst>
              </a:custGeom>
              <a:noFill/>
              <a:ln w="0">
                <a:solidFill>
                  <a:srgbClr val="CC9900"/>
                </a:solidFill>
                <a:prstDash val="solid"/>
                <a:round/>
              </a:ln>
            </p:spPr>
            <p:txBody>
              <a:bodyPr/>
              <a:lstStyle/>
              <a:p>
                <a:endParaRPr lang="zh-CN" altLang="en-US"/>
              </a:p>
            </p:txBody>
          </p:sp>
          <p:sp>
            <p:nvSpPr>
              <p:cNvPr id="40655" name="Freeform 142"/>
              <p:cNvSpPr/>
              <p:nvPr/>
            </p:nvSpPr>
            <p:spPr bwMode="auto">
              <a:xfrm>
                <a:off x="2722" y="2248"/>
                <a:ext cx="10" cy="19"/>
              </a:xfrm>
              <a:custGeom>
                <a:avLst/>
                <a:gdLst>
                  <a:gd name="T0" fmla="*/ 0 w 49"/>
                  <a:gd name="T1" fmla="*/ 0 h 91"/>
                  <a:gd name="T2" fmla="*/ 0 w 49"/>
                  <a:gd name="T3" fmla="*/ 0 h 91"/>
                  <a:gd name="T4" fmla="*/ 0 w 49"/>
                  <a:gd name="T5" fmla="*/ 0 h 91"/>
                  <a:gd name="T6" fmla="*/ 0 w 49"/>
                  <a:gd name="T7" fmla="*/ 0 h 91"/>
                  <a:gd name="T8" fmla="*/ 0 w 49"/>
                  <a:gd name="T9" fmla="*/ 0 h 91"/>
                  <a:gd name="T10" fmla="*/ 0 w 49"/>
                  <a:gd name="T11" fmla="*/ 0 h 91"/>
                  <a:gd name="T12" fmla="*/ 0 w 49"/>
                  <a:gd name="T13" fmla="*/ 0 h 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 h="91">
                    <a:moveTo>
                      <a:pt x="14" y="28"/>
                    </a:moveTo>
                    <a:lnTo>
                      <a:pt x="0" y="77"/>
                    </a:lnTo>
                    <a:lnTo>
                      <a:pt x="21" y="91"/>
                    </a:lnTo>
                    <a:lnTo>
                      <a:pt x="42" y="70"/>
                    </a:lnTo>
                    <a:lnTo>
                      <a:pt x="49" y="28"/>
                    </a:lnTo>
                    <a:lnTo>
                      <a:pt x="7" y="0"/>
                    </a:lnTo>
                    <a:lnTo>
                      <a:pt x="14" y="28"/>
                    </a:lnTo>
                    <a:close/>
                  </a:path>
                </a:pathLst>
              </a:custGeom>
              <a:noFill/>
              <a:ln w="0">
                <a:solidFill>
                  <a:srgbClr val="CC9900"/>
                </a:solidFill>
                <a:prstDash val="solid"/>
                <a:round/>
              </a:ln>
            </p:spPr>
            <p:txBody>
              <a:bodyPr/>
              <a:lstStyle/>
              <a:p>
                <a:endParaRPr lang="zh-CN" altLang="en-US"/>
              </a:p>
            </p:txBody>
          </p:sp>
          <p:sp>
            <p:nvSpPr>
              <p:cNvPr id="40656" name="Freeform 143"/>
              <p:cNvSpPr/>
              <p:nvPr/>
            </p:nvSpPr>
            <p:spPr bwMode="auto">
              <a:xfrm>
                <a:off x="2796" y="2340"/>
                <a:ext cx="10" cy="18"/>
              </a:xfrm>
              <a:custGeom>
                <a:avLst/>
                <a:gdLst>
                  <a:gd name="T0" fmla="*/ 0 w 49"/>
                  <a:gd name="T1" fmla="*/ 0 h 91"/>
                  <a:gd name="T2" fmla="*/ 0 w 49"/>
                  <a:gd name="T3" fmla="*/ 0 h 91"/>
                  <a:gd name="T4" fmla="*/ 0 w 49"/>
                  <a:gd name="T5" fmla="*/ 0 h 91"/>
                  <a:gd name="T6" fmla="*/ 0 w 49"/>
                  <a:gd name="T7" fmla="*/ 0 h 91"/>
                  <a:gd name="T8" fmla="*/ 0 w 49"/>
                  <a:gd name="T9" fmla="*/ 0 h 91"/>
                  <a:gd name="T10" fmla="*/ 0 w 49"/>
                  <a:gd name="T11" fmla="*/ 0 h 91"/>
                  <a:gd name="T12" fmla="*/ 0 w 49"/>
                  <a:gd name="T13" fmla="*/ 0 h 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 h="91">
                    <a:moveTo>
                      <a:pt x="13" y="28"/>
                    </a:moveTo>
                    <a:lnTo>
                      <a:pt x="0" y="78"/>
                    </a:lnTo>
                    <a:lnTo>
                      <a:pt x="21" y="91"/>
                    </a:lnTo>
                    <a:lnTo>
                      <a:pt x="42" y="70"/>
                    </a:lnTo>
                    <a:lnTo>
                      <a:pt x="49" y="28"/>
                    </a:lnTo>
                    <a:lnTo>
                      <a:pt x="7" y="0"/>
                    </a:lnTo>
                    <a:lnTo>
                      <a:pt x="13" y="28"/>
                    </a:lnTo>
                    <a:close/>
                  </a:path>
                </a:pathLst>
              </a:custGeom>
              <a:noFill/>
              <a:ln w="0">
                <a:solidFill>
                  <a:srgbClr val="CC9900"/>
                </a:solidFill>
                <a:prstDash val="solid"/>
                <a:round/>
              </a:ln>
            </p:spPr>
            <p:txBody>
              <a:bodyPr/>
              <a:lstStyle/>
              <a:p>
                <a:endParaRPr lang="zh-CN" altLang="en-US"/>
              </a:p>
            </p:txBody>
          </p:sp>
          <p:sp>
            <p:nvSpPr>
              <p:cNvPr id="40657" name="Freeform 144"/>
              <p:cNvSpPr/>
              <p:nvPr/>
            </p:nvSpPr>
            <p:spPr bwMode="auto">
              <a:xfrm>
                <a:off x="2791" y="2306"/>
                <a:ext cx="10" cy="18"/>
              </a:xfrm>
              <a:custGeom>
                <a:avLst/>
                <a:gdLst>
                  <a:gd name="T0" fmla="*/ 0 w 50"/>
                  <a:gd name="T1" fmla="*/ 0 h 91"/>
                  <a:gd name="T2" fmla="*/ 0 w 50"/>
                  <a:gd name="T3" fmla="*/ 0 h 91"/>
                  <a:gd name="T4" fmla="*/ 0 w 50"/>
                  <a:gd name="T5" fmla="*/ 0 h 91"/>
                  <a:gd name="T6" fmla="*/ 0 w 50"/>
                  <a:gd name="T7" fmla="*/ 0 h 91"/>
                  <a:gd name="T8" fmla="*/ 0 w 50"/>
                  <a:gd name="T9" fmla="*/ 0 h 91"/>
                  <a:gd name="T10" fmla="*/ 0 w 50"/>
                  <a:gd name="T11" fmla="*/ 0 h 91"/>
                  <a:gd name="T12" fmla="*/ 0 w 50"/>
                  <a:gd name="T13" fmla="*/ 0 h 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0" h="91">
                    <a:moveTo>
                      <a:pt x="14" y="28"/>
                    </a:moveTo>
                    <a:lnTo>
                      <a:pt x="0" y="77"/>
                    </a:lnTo>
                    <a:lnTo>
                      <a:pt x="22" y="91"/>
                    </a:lnTo>
                    <a:lnTo>
                      <a:pt x="43" y="70"/>
                    </a:lnTo>
                    <a:lnTo>
                      <a:pt x="50" y="28"/>
                    </a:lnTo>
                    <a:lnTo>
                      <a:pt x="7" y="0"/>
                    </a:lnTo>
                    <a:lnTo>
                      <a:pt x="14" y="28"/>
                    </a:lnTo>
                    <a:close/>
                  </a:path>
                </a:pathLst>
              </a:custGeom>
              <a:noFill/>
              <a:ln w="0">
                <a:solidFill>
                  <a:srgbClr val="CC9900"/>
                </a:solidFill>
                <a:prstDash val="solid"/>
                <a:round/>
              </a:ln>
            </p:spPr>
            <p:txBody>
              <a:bodyPr/>
              <a:lstStyle/>
              <a:p>
                <a:endParaRPr lang="zh-CN" altLang="en-US"/>
              </a:p>
            </p:txBody>
          </p:sp>
          <p:sp>
            <p:nvSpPr>
              <p:cNvPr id="40658" name="Freeform 145"/>
              <p:cNvSpPr/>
              <p:nvPr/>
            </p:nvSpPr>
            <p:spPr bwMode="auto">
              <a:xfrm>
                <a:off x="2812" y="2312"/>
                <a:ext cx="11" cy="13"/>
              </a:xfrm>
              <a:custGeom>
                <a:avLst/>
                <a:gdLst>
                  <a:gd name="T0" fmla="*/ 0 w 56"/>
                  <a:gd name="T1" fmla="*/ 0 h 63"/>
                  <a:gd name="T2" fmla="*/ 0 w 56"/>
                  <a:gd name="T3" fmla="*/ 0 h 63"/>
                  <a:gd name="T4" fmla="*/ 0 w 56"/>
                  <a:gd name="T5" fmla="*/ 0 h 63"/>
                  <a:gd name="T6" fmla="*/ 0 w 56"/>
                  <a:gd name="T7" fmla="*/ 0 h 63"/>
                  <a:gd name="T8" fmla="*/ 0 w 56"/>
                  <a:gd name="T9" fmla="*/ 0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63">
                    <a:moveTo>
                      <a:pt x="21" y="0"/>
                    </a:moveTo>
                    <a:lnTo>
                      <a:pt x="0" y="49"/>
                    </a:lnTo>
                    <a:lnTo>
                      <a:pt x="49" y="63"/>
                    </a:lnTo>
                    <a:lnTo>
                      <a:pt x="56" y="34"/>
                    </a:lnTo>
                    <a:lnTo>
                      <a:pt x="21" y="0"/>
                    </a:lnTo>
                    <a:close/>
                  </a:path>
                </a:pathLst>
              </a:custGeom>
              <a:noFill/>
              <a:ln w="0">
                <a:solidFill>
                  <a:srgbClr val="CC9900"/>
                </a:solidFill>
                <a:prstDash val="solid"/>
                <a:round/>
              </a:ln>
            </p:spPr>
            <p:txBody>
              <a:bodyPr/>
              <a:lstStyle/>
              <a:p>
                <a:endParaRPr lang="zh-CN" altLang="en-US"/>
              </a:p>
            </p:txBody>
          </p:sp>
          <p:sp>
            <p:nvSpPr>
              <p:cNvPr id="40659" name="Freeform 146"/>
              <p:cNvSpPr/>
              <p:nvPr/>
            </p:nvSpPr>
            <p:spPr bwMode="auto">
              <a:xfrm>
                <a:off x="2776" y="2310"/>
                <a:ext cx="15" cy="17"/>
              </a:xfrm>
              <a:custGeom>
                <a:avLst/>
                <a:gdLst>
                  <a:gd name="T0" fmla="*/ 0 w 78"/>
                  <a:gd name="T1" fmla="*/ 0 h 84"/>
                  <a:gd name="T2" fmla="*/ 0 w 78"/>
                  <a:gd name="T3" fmla="*/ 0 h 84"/>
                  <a:gd name="T4" fmla="*/ 0 w 78"/>
                  <a:gd name="T5" fmla="*/ 0 h 84"/>
                  <a:gd name="T6" fmla="*/ 0 w 78"/>
                  <a:gd name="T7" fmla="*/ 0 h 84"/>
                  <a:gd name="T8" fmla="*/ 0 w 78"/>
                  <a:gd name="T9" fmla="*/ 0 h 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8" h="84">
                    <a:moveTo>
                      <a:pt x="21" y="14"/>
                    </a:moveTo>
                    <a:lnTo>
                      <a:pt x="0" y="71"/>
                    </a:lnTo>
                    <a:lnTo>
                      <a:pt x="78" y="84"/>
                    </a:lnTo>
                    <a:lnTo>
                      <a:pt x="50" y="0"/>
                    </a:lnTo>
                    <a:lnTo>
                      <a:pt x="21" y="14"/>
                    </a:lnTo>
                    <a:close/>
                  </a:path>
                </a:pathLst>
              </a:custGeom>
              <a:noFill/>
              <a:ln w="0">
                <a:solidFill>
                  <a:srgbClr val="CC9900"/>
                </a:solidFill>
                <a:prstDash val="solid"/>
                <a:round/>
              </a:ln>
            </p:spPr>
            <p:txBody>
              <a:bodyPr/>
              <a:lstStyle/>
              <a:p>
                <a:endParaRPr lang="zh-CN" altLang="en-US"/>
              </a:p>
            </p:txBody>
          </p:sp>
          <p:sp>
            <p:nvSpPr>
              <p:cNvPr id="40660" name="Freeform 147"/>
              <p:cNvSpPr/>
              <p:nvPr/>
            </p:nvSpPr>
            <p:spPr bwMode="auto">
              <a:xfrm>
                <a:off x="2773" y="2339"/>
                <a:ext cx="15" cy="17"/>
              </a:xfrm>
              <a:custGeom>
                <a:avLst/>
                <a:gdLst>
                  <a:gd name="T0" fmla="*/ 0 w 78"/>
                  <a:gd name="T1" fmla="*/ 0 h 84"/>
                  <a:gd name="T2" fmla="*/ 0 w 78"/>
                  <a:gd name="T3" fmla="*/ 0 h 84"/>
                  <a:gd name="T4" fmla="*/ 0 w 78"/>
                  <a:gd name="T5" fmla="*/ 0 h 84"/>
                  <a:gd name="T6" fmla="*/ 0 w 78"/>
                  <a:gd name="T7" fmla="*/ 0 h 84"/>
                  <a:gd name="T8" fmla="*/ 0 w 78"/>
                  <a:gd name="T9" fmla="*/ 0 h 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8" h="84">
                    <a:moveTo>
                      <a:pt x="21" y="14"/>
                    </a:moveTo>
                    <a:lnTo>
                      <a:pt x="0" y="71"/>
                    </a:lnTo>
                    <a:lnTo>
                      <a:pt x="78" y="84"/>
                    </a:lnTo>
                    <a:lnTo>
                      <a:pt x="50" y="0"/>
                    </a:lnTo>
                    <a:lnTo>
                      <a:pt x="21" y="14"/>
                    </a:lnTo>
                    <a:close/>
                  </a:path>
                </a:pathLst>
              </a:custGeom>
              <a:noFill/>
              <a:ln w="0">
                <a:solidFill>
                  <a:srgbClr val="CC9900"/>
                </a:solidFill>
                <a:prstDash val="solid"/>
                <a:round/>
              </a:ln>
            </p:spPr>
            <p:txBody>
              <a:bodyPr/>
              <a:lstStyle/>
              <a:p>
                <a:endParaRPr lang="zh-CN" altLang="en-US"/>
              </a:p>
            </p:txBody>
          </p:sp>
          <p:sp>
            <p:nvSpPr>
              <p:cNvPr id="40661" name="Freeform 148"/>
              <p:cNvSpPr/>
              <p:nvPr/>
            </p:nvSpPr>
            <p:spPr bwMode="auto">
              <a:xfrm>
                <a:off x="2750" y="2302"/>
                <a:ext cx="11" cy="13"/>
              </a:xfrm>
              <a:custGeom>
                <a:avLst/>
                <a:gdLst>
                  <a:gd name="T0" fmla="*/ 0 w 56"/>
                  <a:gd name="T1" fmla="*/ 0 h 63"/>
                  <a:gd name="T2" fmla="*/ 0 w 56"/>
                  <a:gd name="T3" fmla="*/ 0 h 63"/>
                  <a:gd name="T4" fmla="*/ 0 w 56"/>
                  <a:gd name="T5" fmla="*/ 0 h 63"/>
                  <a:gd name="T6" fmla="*/ 0 w 56"/>
                  <a:gd name="T7" fmla="*/ 0 h 63"/>
                  <a:gd name="T8" fmla="*/ 0 w 56"/>
                  <a:gd name="T9" fmla="*/ 0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63">
                    <a:moveTo>
                      <a:pt x="21" y="0"/>
                    </a:moveTo>
                    <a:lnTo>
                      <a:pt x="0" y="50"/>
                    </a:lnTo>
                    <a:lnTo>
                      <a:pt x="49" y="63"/>
                    </a:lnTo>
                    <a:lnTo>
                      <a:pt x="56" y="36"/>
                    </a:lnTo>
                    <a:lnTo>
                      <a:pt x="21" y="0"/>
                    </a:lnTo>
                    <a:close/>
                  </a:path>
                </a:pathLst>
              </a:custGeom>
              <a:noFill/>
              <a:ln w="0">
                <a:solidFill>
                  <a:srgbClr val="CC9900"/>
                </a:solidFill>
                <a:prstDash val="solid"/>
                <a:round/>
              </a:ln>
            </p:spPr>
            <p:txBody>
              <a:bodyPr/>
              <a:lstStyle/>
              <a:p>
                <a:endParaRPr lang="zh-CN" altLang="en-US"/>
              </a:p>
            </p:txBody>
          </p:sp>
          <p:sp>
            <p:nvSpPr>
              <p:cNvPr id="40662" name="Freeform 149"/>
              <p:cNvSpPr/>
              <p:nvPr/>
            </p:nvSpPr>
            <p:spPr bwMode="auto">
              <a:xfrm>
                <a:off x="2827" y="2286"/>
                <a:ext cx="9" cy="19"/>
              </a:xfrm>
              <a:custGeom>
                <a:avLst/>
                <a:gdLst>
                  <a:gd name="T0" fmla="*/ 0 w 49"/>
                  <a:gd name="T1" fmla="*/ 0 h 91"/>
                  <a:gd name="T2" fmla="*/ 0 w 49"/>
                  <a:gd name="T3" fmla="*/ 0 h 91"/>
                  <a:gd name="T4" fmla="*/ 0 w 49"/>
                  <a:gd name="T5" fmla="*/ 0 h 91"/>
                  <a:gd name="T6" fmla="*/ 0 w 49"/>
                  <a:gd name="T7" fmla="*/ 0 h 91"/>
                  <a:gd name="T8" fmla="*/ 0 w 49"/>
                  <a:gd name="T9" fmla="*/ 0 h 91"/>
                  <a:gd name="T10" fmla="*/ 0 w 49"/>
                  <a:gd name="T11" fmla="*/ 0 h 91"/>
                  <a:gd name="T12" fmla="*/ 0 w 49"/>
                  <a:gd name="T13" fmla="*/ 0 h 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 h="91">
                    <a:moveTo>
                      <a:pt x="15" y="28"/>
                    </a:moveTo>
                    <a:lnTo>
                      <a:pt x="0" y="78"/>
                    </a:lnTo>
                    <a:lnTo>
                      <a:pt x="21" y="91"/>
                    </a:lnTo>
                    <a:lnTo>
                      <a:pt x="43" y="70"/>
                    </a:lnTo>
                    <a:lnTo>
                      <a:pt x="49" y="28"/>
                    </a:lnTo>
                    <a:lnTo>
                      <a:pt x="7" y="0"/>
                    </a:lnTo>
                    <a:lnTo>
                      <a:pt x="15" y="28"/>
                    </a:lnTo>
                    <a:close/>
                  </a:path>
                </a:pathLst>
              </a:custGeom>
              <a:noFill/>
              <a:ln w="0">
                <a:solidFill>
                  <a:srgbClr val="CC9900"/>
                </a:solidFill>
                <a:prstDash val="solid"/>
                <a:round/>
              </a:ln>
            </p:spPr>
            <p:txBody>
              <a:bodyPr/>
              <a:lstStyle/>
              <a:p>
                <a:endParaRPr lang="zh-CN" altLang="en-US"/>
              </a:p>
            </p:txBody>
          </p:sp>
          <p:sp>
            <p:nvSpPr>
              <p:cNvPr id="40663" name="Freeform 150"/>
              <p:cNvSpPr/>
              <p:nvPr/>
            </p:nvSpPr>
            <p:spPr bwMode="auto">
              <a:xfrm>
                <a:off x="2841" y="2231"/>
                <a:ext cx="10" cy="19"/>
              </a:xfrm>
              <a:custGeom>
                <a:avLst/>
                <a:gdLst>
                  <a:gd name="T0" fmla="*/ 0 w 50"/>
                  <a:gd name="T1" fmla="*/ 0 h 92"/>
                  <a:gd name="T2" fmla="*/ 0 w 50"/>
                  <a:gd name="T3" fmla="*/ 0 h 92"/>
                  <a:gd name="T4" fmla="*/ 0 w 50"/>
                  <a:gd name="T5" fmla="*/ 0 h 92"/>
                  <a:gd name="T6" fmla="*/ 0 w 50"/>
                  <a:gd name="T7" fmla="*/ 0 h 92"/>
                  <a:gd name="T8" fmla="*/ 0 w 50"/>
                  <a:gd name="T9" fmla="*/ 0 h 92"/>
                  <a:gd name="T10" fmla="*/ 0 w 50"/>
                  <a:gd name="T11" fmla="*/ 0 h 92"/>
                  <a:gd name="T12" fmla="*/ 0 w 50"/>
                  <a:gd name="T13" fmla="*/ 0 h 9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0" h="92">
                    <a:moveTo>
                      <a:pt x="15" y="29"/>
                    </a:moveTo>
                    <a:lnTo>
                      <a:pt x="0" y="77"/>
                    </a:lnTo>
                    <a:lnTo>
                      <a:pt x="23" y="92"/>
                    </a:lnTo>
                    <a:lnTo>
                      <a:pt x="44" y="71"/>
                    </a:lnTo>
                    <a:lnTo>
                      <a:pt x="50" y="29"/>
                    </a:lnTo>
                    <a:lnTo>
                      <a:pt x="8" y="0"/>
                    </a:lnTo>
                    <a:lnTo>
                      <a:pt x="15" y="29"/>
                    </a:lnTo>
                    <a:close/>
                  </a:path>
                </a:pathLst>
              </a:custGeom>
              <a:noFill/>
              <a:ln w="0">
                <a:solidFill>
                  <a:srgbClr val="CC9900"/>
                </a:solidFill>
                <a:prstDash val="solid"/>
                <a:round/>
              </a:ln>
            </p:spPr>
            <p:txBody>
              <a:bodyPr/>
              <a:lstStyle/>
              <a:p>
                <a:endParaRPr lang="zh-CN" altLang="en-US"/>
              </a:p>
            </p:txBody>
          </p:sp>
          <p:sp>
            <p:nvSpPr>
              <p:cNvPr id="40664" name="Freeform 151"/>
              <p:cNvSpPr/>
              <p:nvPr/>
            </p:nvSpPr>
            <p:spPr bwMode="auto">
              <a:xfrm>
                <a:off x="2820" y="2223"/>
                <a:ext cx="9" cy="20"/>
              </a:xfrm>
              <a:custGeom>
                <a:avLst/>
                <a:gdLst>
                  <a:gd name="T0" fmla="*/ 0 w 42"/>
                  <a:gd name="T1" fmla="*/ 0 h 97"/>
                  <a:gd name="T2" fmla="*/ 0 w 42"/>
                  <a:gd name="T3" fmla="*/ 0 h 97"/>
                  <a:gd name="T4" fmla="*/ 0 w 42"/>
                  <a:gd name="T5" fmla="*/ 0 h 97"/>
                  <a:gd name="T6" fmla="*/ 0 w 42"/>
                  <a:gd name="T7" fmla="*/ 0 h 9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 h="97">
                    <a:moveTo>
                      <a:pt x="14" y="0"/>
                    </a:moveTo>
                    <a:lnTo>
                      <a:pt x="0" y="55"/>
                    </a:lnTo>
                    <a:lnTo>
                      <a:pt x="42" y="97"/>
                    </a:lnTo>
                    <a:lnTo>
                      <a:pt x="14" y="0"/>
                    </a:lnTo>
                    <a:close/>
                  </a:path>
                </a:pathLst>
              </a:custGeom>
              <a:noFill/>
              <a:ln w="0">
                <a:solidFill>
                  <a:srgbClr val="CC9900"/>
                </a:solidFill>
                <a:prstDash val="solid"/>
                <a:round/>
              </a:ln>
            </p:spPr>
            <p:txBody>
              <a:bodyPr/>
              <a:lstStyle/>
              <a:p>
                <a:endParaRPr lang="zh-CN" altLang="en-US"/>
              </a:p>
            </p:txBody>
          </p:sp>
          <p:sp>
            <p:nvSpPr>
              <p:cNvPr id="40665" name="Freeform 152"/>
              <p:cNvSpPr/>
              <p:nvPr/>
            </p:nvSpPr>
            <p:spPr bwMode="auto">
              <a:xfrm>
                <a:off x="2822" y="2253"/>
                <a:ext cx="10" cy="18"/>
              </a:xfrm>
              <a:custGeom>
                <a:avLst/>
                <a:gdLst>
                  <a:gd name="T0" fmla="*/ 0 w 49"/>
                  <a:gd name="T1" fmla="*/ 0 h 91"/>
                  <a:gd name="T2" fmla="*/ 0 w 49"/>
                  <a:gd name="T3" fmla="*/ 0 h 91"/>
                  <a:gd name="T4" fmla="*/ 0 w 49"/>
                  <a:gd name="T5" fmla="*/ 0 h 91"/>
                  <a:gd name="T6" fmla="*/ 0 w 49"/>
                  <a:gd name="T7" fmla="*/ 0 h 91"/>
                  <a:gd name="T8" fmla="*/ 0 w 49"/>
                  <a:gd name="T9" fmla="*/ 0 h 91"/>
                  <a:gd name="T10" fmla="*/ 0 w 49"/>
                  <a:gd name="T11" fmla="*/ 0 h 91"/>
                  <a:gd name="T12" fmla="*/ 0 w 49"/>
                  <a:gd name="T13" fmla="*/ 0 h 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 h="91">
                    <a:moveTo>
                      <a:pt x="15" y="28"/>
                    </a:moveTo>
                    <a:lnTo>
                      <a:pt x="0" y="77"/>
                    </a:lnTo>
                    <a:lnTo>
                      <a:pt x="21" y="91"/>
                    </a:lnTo>
                    <a:lnTo>
                      <a:pt x="42" y="70"/>
                    </a:lnTo>
                    <a:lnTo>
                      <a:pt x="49" y="28"/>
                    </a:lnTo>
                    <a:lnTo>
                      <a:pt x="7" y="0"/>
                    </a:lnTo>
                    <a:lnTo>
                      <a:pt x="15" y="28"/>
                    </a:lnTo>
                    <a:close/>
                  </a:path>
                </a:pathLst>
              </a:custGeom>
              <a:noFill/>
              <a:ln w="0">
                <a:solidFill>
                  <a:srgbClr val="CC9900"/>
                </a:solidFill>
                <a:prstDash val="solid"/>
                <a:round/>
              </a:ln>
            </p:spPr>
            <p:txBody>
              <a:bodyPr/>
              <a:lstStyle/>
              <a:p>
                <a:endParaRPr lang="zh-CN" altLang="en-US"/>
              </a:p>
            </p:txBody>
          </p:sp>
          <p:sp>
            <p:nvSpPr>
              <p:cNvPr id="40666" name="Freeform 153"/>
              <p:cNvSpPr/>
              <p:nvPr/>
            </p:nvSpPr>
            <p:spPr bwMode="auto">
              <a:xfrm>
                <a:off x="2842" y="2258"/>
                <a:ext cx="12" cy="13"/>
              </a:xfrm>
              <a:custGeom>
                <a:avLst/>
                <a:gdLst>
                  <a:gd name="T0" fmla="*/ 0 w 57"/>
                  <a:gd name="T1" fmla="*/ 0 h 64"/>
                  <a:gd name="T2" fmla="*/ 0 w 57"/>
                  <a:gd name="T3" fmla="*/ 0 h 64"/>
                  <a:gd name="T4" fmla="*/ 0 w 57"/>
                  <a:gd name="T5" fmla="*/ 0 h 64"/>
                  <a:gd name="T6" fmla="*/ 0 w 57"/>
                  <a:gd name="T7" fmla="*/ 0 h 64"/>
                  <a:gd name="T8" fmla="*/ 0 w 57"/>
                  <a:gd name="T9" fmla="*/ 0 h 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64">
                    <a:moveTo>
                      <a:pt x="21" y="0"/>
                    </a:moveTo>
                    <a:lnTo>
                      <a:pt x="0" y="49"/>
                    </a:lnTo>
                    <a:lnTo>
                      <a:pt x="50" y="64"/>
                    </a:lnTo>
                    <a:lnTo>
                      <a:pt x="57" y="35"/>
                    </a:lnTo>
                    <a:lnTo>
                      <a:pt x="21" y="0"/>
                    </a:lnTo>
                    <a:close/>
                  </a:path>
                </a:pathLst>
              </a:custGeom>
              <a:noFill/>
              <a:ln w="0">
                <a:solidFill>
                  <a:srgbClr val="CC9900"/>
                </a:solidFill>
                <a:prstDash val="solid"/>
                <a:round/>
              </a:ln>
            </p:spPr>
            <p:txBody>
              <a:bodyPr/>
              <a:lstStyle/>
              <a:p>
                <a:endParaRPr lang="zh-CN" altLang="en-US"/>
              </a:p>
            </p:txBody>
          </p:sp>
          <p:sp>
            <p:nvSpPr>
              <p:cNvPr id="40667" name="Freeform 154"/>
              <p:cNvSpPr/>
              <p:nvPr/>
            </p:nvSpPr>
            <p:spPr bwMode="auto">
              <a:xfrm>
                <a:off x="2783" y="2219"/>
                <a:ext cx="12" cy="13"/>
              </a:xfrm>
              <a:custGeom>
                <a:avLst/>
                <a:gdLst>
                  <a:gd name="T0" fmla="*/ 0 w 56"/>
                  <a:gd name="T1" fmla="*/ 0 h 64"/>
                  <a:gd name="T2" fmla="*/ 0 w 56"/>
                  <a:gd name="T3" fmla="*/ 0 h 64"/>
                  <a:gd name="T4" fmla="*/ 0 w 56"/>
                  <a:gd name="T5" fmla="*/ 0 h 64"/>
                  <a:gd name="T6" fmla="*/ 0 w 56"/>
                  <a:gd name="T7" fmla="*/ 0 h 64"/>
                  <a:gd name="T8" fmla="*/ 0 w 56"/>
                  <a:gd name="T9" fmla="*/ 0 h 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64">
                    <a:moveTo>
                      <a:pt x="21" y="0"/>
                    </a:moveTo>
                    <a:lnTo>
                      <a:pt x="0" y="49"/>
                    </a:lnTo>
                    <a:lnTo>
                      <a:pt x="49" y="64"/>
                    </a:lnTo>
                    <a:lnTo>
                      <a:pt x="56" y="36"/>
                    </a:lnTo>
                    <a:lnTo>
                      <a:pt x="21" y="0"/>
                    </a:lnTo>
                    <a:close/>
                  </a:path>
                </a:pathLst>
              </a:custGeom>
              <a:noFill/>
              <a:ln w="0">
                <a:solidFill>
                  <a:srgbClr val="CC9900"/>
                </a:solidFill>
                <a:prstDash val="solid"/>
                <a:round/>
              </a:ln>
            </p:spPr>
            <p:txBody>
              <a:bodyPr/>
              <a:lstStyle/>
              <a:p>
                <a:endParaRPr lang="zh-CN" altLang="en-US"/>
              </a:p>
            </p:txBody>
          </p:sp>
          <p:sp>
            <p:nvSpPr>
              <p:cNvPr id="40668" name="Freeform 155"/>
              <p:cNvSpPr/>
              <p:nvPr/>
            </p:nvSpPr>
            <p:spPr bwMode="auto">
              <a:xfrm>
                <a:off x="2807" y="2256"/>
                <a:ext cx="15" cy="17"/>
              </a:xfrm>
              <a:custGeom>
                <a:avLst/>
                <a:gdLst>
                  <a:gd name="T0" fmla="*/ 0 w 77"/>
                  <a:gd name="T1" fmla="*/ 0 h 85"/>
                  <a:gd name="T2" fmla="*/ 0 w 77"/>
                  <a:gd name="T3" fmla="*/ 0 h 85"/>
                  <a:gd name="T4" fmla="*/ 0 w 77"/>
                  <a:gd name="T5" fmla="*/ 0 h 85"/>
                  <a:gd name="T6" fmla="*/ 0 w 77"/>
                  <a:gd name="T7" fmla="*/ 0 h 85"/>
                  <a:gd name="T8" fmla="*/ 0 w 77"/>
                  <a:gd name="T9" fmla="*/ 0 h 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7" h="85">
                    <a:moveTo>
                      <a:pt x="21" y="15"/>
                    </a:moveTo>
                    <a:lnTo>
                      <a:pt x="0" y="71"/>
                    </a:lnTo>
                    <a:lnTo>
                      <a:pt x="77" y="85"/>
                    </a:lnTo>
                    <a:lnTo>
                      <a:pt x="49" y="0"/>
                    </a:lnTo>
                    <a:lnTo>
                      <a:pt x="21" y="15"/>
                    </a:lnTo>
                    <a:close/>
                  </a:path>
                </a:pathLst>
              </a:custGeom>
              <a:noFill/>
              <a:ln w="0">
                <a:solidFill>
                  <a:srgbClr val="CC9900"/>
                </a:solidFill>
                <a:prstDash val="solid"/>
                <a:round/>
              </a:ln>
            </p:spPr>
            <p:txBody>
              <a:bodyPr/>
              <a:lstStyle/>
              <a:p>
                <a:endParaRPr lang="zh-CN" altLang="en-US"/>
              </a:p>
            </p:txBody>
          </p:sp>
          <p:sp>
            <p:nvSpPr>
              <p:cNvPr id="40669" name="Freeform 156"/>
              <p:cNvSpPr/>
              <p:nvPr/>
            </p:nvSpPr>
            <p:spPr bwMode="auto">
              <a:xfrm>
                <a:off x="2804" y="2286"/>
                <a:ext cx="15" cy="17"/>
              </a:xfrm>
              <a:custGeom>
                <a:avLst/>
                <a:gdLst>
                  <a:gd name="T0" fmla="*/ 0 w 78"/>
                  <a:gd name="T1" fmla="*/ 0 h 84"/>
                  <a:gd name="T2" fmla="*/ 0 w 78"/>
                  <a:gd name="T3" fmla="*/ 0 h 84"/>
                  <a:gd name="T4" fmla="*/ 0 w 78"/>
                  <a:gd name="T5" fmla="*/ 0 h 84"/>
                  <a:gd name="T6" fmla="*/ 0 w 78"/>
                  <a:gd name="T7" fmla="*/ 0 h 84"/>
                  <a:gd name="T8" fmla="*/ 0 w 78"/>
                  <a:gd name="T9" fmla="*/ 0 h 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8" h="84">
                    <a:moveTo>
                      <a:pt x="21" y="14"/>
                    </a:moveTo>
                    <a:lnTo>
                      <a:pt x="0" y="71"/>
                    </a:lnTo>
                    <a:lnTo>
                      <a:pt x="78" y="84"/>
                    </a:lnTo>
                    <a:lnTo>
                      <a:pt x="49" y="0"/>
                    </a:lnTo>
                    <a:lnTo>
                      <a:pt x="21" y="14"/>
                    </a:lnTo>
                    <a:close/>
                  </a:path>
                </a:pathLst>
              </a:custGeom>
              <a:noFill/>
              <a:ln w="0">
                <a:solidFill>
                  <a:srgbClr val="CC9900"/>
                </a:solidFill>
                <a:prstDash val="solid"/>
                <a:round/>
              </a:ln>
            </p:spPr>
            <p:txBody>
              <a:bodyPr/>
              <a:lstStyle/>
              <a:p>
                <a:endParaRPr lang="zh-CN" altLang="en-US"/>
              </a:p>
            </p:txBody>
          </p:sp>
          <p:sp>
            <p:nvSpPr>
              <p:cNvPr id="40670" name="Freeform 157"/>
              <p:cNvSpPr/>
              <p:nvPr/>
            </p:nvSpPr>
            <p:spPr bwMode="auto">
              <a:xfrm>
                <a:off x="2780" y="2248"/>
                <a:ext cx="12" cy="13"/>
              </a:xfrm>
              <a:custGeom>
                <a:avLst/>
                <a:gdLst>
                  <a:gd name="T0" fmla="*/ 0 w 57"/>
                  <a:gd name="T1" fmla="*/ 0 h 64"/>
                  <a:gd name="T2" fmla="*/ 0 w 57"/>
                  <a:gd name="T3" fmla="*/ 0 h 64"/>
                  <a:gd name="T4" fmla="*/ 0 w 57"/>
                  <a:gd name="T5" fmla="*/ 0 h 64"/>
                  <a:gd name="T6" fmla="*/ 0 w 57"/>
                  <a:gd name="T7" fmla="*/ 0 h 64"/>
                  <a:gd name="T8" fmla="*/ 0 w 57"/>
                  <a:gd name="T9" fmla="*/ 0 h 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64">
                    <a:moveTo>
                      <a:pt x="21" y="0"/>
                    </a:moveTo>
                    <a:lnTo>
                      <a:pt x="0" y="50"/>
                    </a:lnTo>
                    <a:lnTo>
                      <a:pt x="50" y="64"/>
                    </a:lnTo>
                    <a:lnTo>
                      <a:pt x="57" y="36"/>
                    </a:lnTo>
                    <a:lnTo>
                      <a:pt x="21" y="0"/>
                    </a:lnTo>
                    <a:close/>
                  </a:path>
                </a:pathLst>
              </a:custGeom>
              <a:noFill/>
              <a:ln w="0">
                <a:solidFill>
                  <a:srgbClr val="CC9900"/>
                </a:solidFill>
                <a:prstDash val="solid"/>
                <a:round/>
              </a:ln>
            </p:spPr>
            <p:txBody>
              <a:bodyPr/>
              <a:lstStyle/>
              <a:p>
                <a:endParaRPr lang="zh-CN" altLang="en-US"/>
              </a:p>
            </p:txBody>
          </p:sp>
          <p:sp>
            <p:nvSpPr>
              <p:cNvPr id="40671" name="Line 158"/>
              <p:cNvSpPr>
                <a:spLocks noChangeShapeType="1"/>
              </p:cNvSpPr>
              <p:nvPr/>
            </p:nvSpPr>
            <p:spPr bwMode="auto">
              <a:xfrm>
                <a:off x="1404" y="1696"/>
                <a:ext cx="30" cy="40"/>
              </a:xfrm>
              <a:prstGeom prst="line">
                <a:avLst/>
              </a:prstGeom>
              <a:noFill/>
              <a:ln w="0">
                <a:solidFill>
                  <a:srgbClr val="CC9900"/>
                </a:solidFill>
                <a:round/>
              </a:ln>
            </p:spPr>
            <p:txBody>
              <a:bodyPr/>
              <a:lstStyle/>
              <a:p>
                <a:endParaRPr lang="zh-CN" altLang="en-US"/>
              </a:p>
            </p:txBody>
          </p:sp>
          <p:sp>
            <p:nvSpPr>
              <p:cNvPr id="40672" name="Line 159"/>
              <p:cNvSpPr>
                <a:spLocks noChangeShapeType="1"/>
              </p:cNvSpPr>
              <p:nvPr/>
            </p:nvSpPr>
            <p:spPr bwMode="auto">
              <a:xfrm>
                <a:off x="1460" y="1770"/>
                <a:ext cx="52" cy="67"/>
              </a:xfrm>
              <a:prstGeom prst="line">
                <a:avLst/>
              </a:prstGeom>
              <a:noFill/>
              <a:ln w="0">
                <a:solidFill>
                  <a:srgbClr val="CC9900"/>
                </a:solidFill>
                <a:round/>
              </a:ln>
            </p:spPr>
            <p:txBody>
              <a:bodyPr/>
              <a:lstStyle/>
              <a:p>
                <a:endParaRPr lang="zh-CN" altLang="en-US"/>
              </a:p>
            </p:txBody>
          </p:sp>
          <p:sp>
            <p:nvSpPr>
              <p:cNvPr id="40673" name="Line 160"/>
              <p:cNvSpPr>
                <a:spLocks noChangeShapeType="1"/>
              </p:cNvSpPr>
              <p:nvPr/>
            </p:nvSpPr>
            <p:spPr bwMode="auto">
              <a:xfrm>
                <a:off x="1538" y="1871"/>
                <a:ext cx="53" cy="68"/>
              </a:xfrm>
              <a:prstGeom prst="line">
                <a:avLst/>
              </a:prstGeom>
              <a:noFill/>
              <a:ln w="0">
                <a:solidFill>
                  <a:srgbClr val="CC9900"/>
                </a:solidFill>
                <a:round/>
              </a:ln>
            </p:spPr>
            <p:txBody>
              <a:bodyPr/>
              <a:lstStyle/>
              <a:p>
                <a:endParaRPr lang="zh-CN" altLang="en-US"/>
              </a:p>
            </p:txBody>
          </p:sp>
          <p:sp>
            <p:nvSpPr>
              <p:cNvPr id="40674" name="Line 161"/>
              <p:cNvSpPr>
                <a:spLocks noChangeShapeType="1"/>
              </p:cNvSpPr>
              <p:nvPr/>
            </p:nvSpPr>
            <p:spPr bwMode="auto">
              <a:xfrm>
                <a:off x="1617" y="1973"/>
                <a:ext cx="52" cy="67"/>
              </a:xfrm>
              <a:prstGeom prst="line">
                <a:avLst/>
              </a:prstGeom>
              <a:noFill/>
              <a:ln w="0">
                <a:solidFill>
                  <a:srgbClr val="CC9900"/>
                </a:solidFill>
                <a:round/>
              </a:ln>
            </p:spPr>
            <p:txBody>
              <a:bodyPr/>
              <a:lstStyle/>
              <a:p>
                <a:endParaRPr lang="zh-CN" altLang="en-US"/>
              </a:p>
            </p:txBody>
          </p:sp>
          <p:sp>
            <p:nvSpPr>
              <p:cNvPr id="40675" name="Line 162"/>
              <p:cNvSpPr>
                <a:spLocks noChangeShapeType="1"/>
              </p:cNvSpPr>
              <p:nvPr/>
            </p:nvSpPr>
            <p:spPr bwMode="auto">
              <a:xfrm>
                <a:off x="1695" y="2074"/>
                <a:ext cx="31" cy="40"/>
              </a:xfrm>
              <a:prstGeom prst="line">
                <a:avLst/>
              </a:prstGeom>
              <a:noFill/>
              <a:ln w="0">
                <a:solidFill>
                  <a:srgbClr val="CC9900"/>
                </a:solidFill>
                <a:round/>
              </a:ln>
            </p:spPr>
            <p:txBody>
              <a:bodyPr/>
              <a:lstStyle/>
              <a:p>
                <a:endParaRPr lang="zh-CN" altLang="en-US"/>
              </a:p>
            </p:txBody>
          </p:sp>
          <p:sp>
            <p:nvSpPr>
              <p:cNvPr id="40676" name="Line 164"/>
              <p:cNvSpPr>
                <a:spLocks noChangeShapeType="1"/>
              </p:cNvSpPr>
              <p:nvPr/>
            </p:nvSpPr>
            <p:spPr bwMode="auto">
              <a:xfrm>
                <a:off x="1891" y="2114"/>
                <a:ext cx="29" cy="251"/>
              </a:xfrm>
              <a:prstGeom prst="line">
                <a:avLst/>
              </a:prstGeom>
              <a:noFill/>
              <a:ln w="0">
                <a:solidFill>
                  <a:srgbClr val="CC9900"/>
                </a:solidFill>
                <a:round/>
              </a:ln>
            </p:spPr>
            <p:txBody>
              <a:bodyPr/>
              <a:lstStyle/>
              <a:p>
                <a:endParaRPr lang="zh-CN" altLang="en-US"/>
              </a:p>
            </p:txBody>
          </p:sp>
          <p:sp>
            <p:nvSpPr>
              <p:cNvPr id="40677" name="Line 165"/>
              <p:cNvSpPr>
                <a:spLocks noChangeShapeType="1"/>
              </p:cNvSpPr>
              <p:nvPr/>
            </p:nvSpPr>
            <p:spPr bwMode="auto">
              <a:xfrm>
                <a:off x="2728" y="1696"/>
                <a:ext cx="322" cy="418"/>
              </a:xfrm>
              <a:prstGeom prst="line">
                <a:avLst/>
              </a:prstGeom>
              <a:noFill/>
              <a:ln w="0">
                <a:solidFill>
                  <a:srgbClr val="CC9900"/>
                </a:solidFill>
                <a:round/>
              </a:ln>
            </p:spPr>
            <p:txBody>
              <a:bodyPr/>
              <a:lstStyle/>
              <a:p>
                <a:endParaRPr lang="zh-CN" altLang="en-US"/>
              </a:p>
            </p:txBody>
          </p:sp>
          <p:sp>
            <p:nvSpPr>
              <p:cNvPr id="40678" name="Freeform 166"/>
              <p:cNvSpPr/>
              <p:nvPr/>
            </p:nvSpPr>
            <p:spPr bwMode="auto">
              <a:xfrm>
                <a:off x="2032" y="1750"/>
                <a:ext cx="1" cy="31"/>
              </a:xfrm>
              <a:custGeom>
                <a:avLst/>
                <a:gdLst>
                  <a:gd name="T0" fmla="*/ 0 w 6"/>
                  <a:gd name="T1" fmla="*/ 0 h 151"/>
                  <a:gd name="T2" fmla="*/ 0 w 6"/>
                  <a:gd name="T3" fmla="*/ 0 h 151"/>
                  <a:gd name="T4" fmla="*/ 0 w 6"/>
                  <a:gd name="T5" fmla="*/ 0 h 151"/>
                  <a:gd name="T6" fmla="*/ 0 w 6"/>
                  <a:gd name="T7" fmla="*/ 0 h 15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51">
                    <a:moveTo>
                      <a:pt x="0" y="151"/>
                    </a:moveTo>
                    <a:lnTo>
                      <a:pt x="6" y="151"/>
                    </a:lnTo>
                    <a:lnTo>
                      <a:pt x="0" y="0"/>
                    </a:lnTo>
                    <a:lnTo>
                      <a:pt x="0" y="151"/>
                    </a:lnTo>
                    <a:close/>
                  </a:path>
                </a:pathLst>
              </a:custGeom>
              <a:solidFill>
                <a:srgbClr val="000000"/>
              </a:solidFill>
              <a:ln w="9525">
                <a:solidFill>
                  <a:srgbClr val="CC9900"/>
                </a:solidFill>
                <a:round/>
              </a:ln>
            </p:spPr>
            <p:txBody>
              <a:bodyPr/>
              <a:lstStyle/>
              <a:p>
                <a:endParaRPr lang="zh-CN" altLang="en-US"/>
              </a:p>
            </p:txBody>
          </p:sp>
          <p:sp>
            <p:nvSpPr>
              <p:cNvPr id="40679" name="Freeform 167"/>
              <p:cNvSpPr/>
              <p:nvPr/>
            </p:nvSpPr>
            <p:spPr bwMode="auto">
              <a:xfrm>
                <a:off x="2032" y="1750"/>
                <a:ext cx="1" cy="31"/>
              </a:xfrm>
              <a:custGeom>
                <a:avLst/>
                <a:gdLst>
                  <a:gd name="T0" fmla="*/ 0 w 6"/>
                  <a:gd name="T1" fmla="*/ 0 h 151"/>
                  <a:gd name="T2" fmla="*/ 0 w 6"/>
                  <a:gd name="T3" fmla="*/ 0 h 151"/>
                  <a:gd name="T4" fmla="*/ 0 w 6"/>
                  <a:gd name="T5" fmla="*/ 0 h 151"/>
                  <a:gd name="T6" fmla="*/ 0 w 6"/>
                  <a:gd name="T7" fmla="*/ 0 h 15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51">
                    <a:moveTo>
                      <a:pt x="6" y="151"/>
                    </a:moveTo>
                    <a:lnTo>
                      <a:pt x="0" y="0"/>
                    </a:lnTo>
                    <a:lnTo>
                      <a:pt x="6" y="0"/>
                    </a:lnTo>
                    <a:lnTo>
                      <a:pt x="6" y="151"/>
                    </a:lnTo>
                    <a:close/>
                  </a:path>
                </a:pathLst>
              </a:custGeom>
              <a:solidFill>
                <a:srgbClr val="000000"/>
              </a:solidFill>
              <a:ln w="9525">
                <a:solidFill>
                  <a:srgbClr val="CC9900"/>
                </a:solidFill>
                <a:round/>
              </a:ln>
            </p:spPr>
            <p:txBody>
              <a:bodyPr/>
              <a:lstStyle/>
              <a:p>
                <a:endParaRPr lang="zh-CN" altLang="en-US"/>
              </a:p>
            </p:txBody>
          </p:sp>
          <p:sp>
            <p:nvSpPr>
              <p:cNvPr id="40680" name="Rectangle 168"/>
              <p:cNvSpPr>
                <a:spLocks noChangeArrowheads="1"/>
              </p:cNvSpPr>
              <p:nvPr/>
            </p:nvSpPr>
            <p:spPr bwMode="auto">
              <a:xfrm>
                <a:off x="2032" y="1750"/>
                <a:ext cx="1" cy="31"/>
              </a:xfrm>
              <a:prstGeom prst="rect">
                <a:avLst/>
              </a:prstGeom>
              <a:noFill/>
              <a:ln w="0">
                <a:solidFill>
                  <a:srgbClr val="CC9900"/>
                </a:solidFill>
                <a:miter lim="800000"/>
              </a:ln>
            </p:spPr>
            <p:txBody>
              <a:bodyPr/>
              <a:lstStyle/>
              <a:p>
                <a:pPr>
                  <a:buFontTx/>
                  <a:buNone/>
                </a:pPr>
                <a:endParaRPr lang="zh-CN" altLang="en-US"/>
              </a:p>
            </p:txBody>
          </p:sp>
          <p:sp>
            <p:nvSpPr>
              <p:cNvPr id="40681" name="Line 169"/>
              <p:cNvSpPr>
                <a:spLocks noChangeShapeType="1"/>
              </p:cNvSpPr>
              <p:nvPr/>
            </p:nvSpPr>
            <p:spPr bwMode="auto">
              <a:xfrm flipV="1">
                <a:off x="2045" y="1750"/>
                <a:ext cx="0" cy="61"/>
              </a:xfrm>
              <a:prstGeom prst="line">
                <a:avLst/>
              </a:prstGeom>
              <a:noFill/>
              <a:ln w="0">
                <a:solidFill>
                  <a:srgbClr val="CC9900"/>
                </a:solidFill>
                <a:round/>
              </a:ln>
            </p:spPr>
            <p:txBody>
              <a:bodyPr/>
              <a:lstStyle/>
              <a:p>
                <a:endParaRPr lang="zh-CN" altLang="en-US"/>
              </a:p>
            </p:txBody>
          </p:sp>
          <p:sp>
            <p:nvSpPr>
              <p:cNvPr id="40682" name="Line 170"/>
              <p:cNvSpPr>
                <a:spLocks noChangeShapeType="1"/>
              </p:cNvSpPr>
              <p:nvPr/>
            </p:nvSpPr>
            <p:spPr bwMode="auto">
              <a:xfrm flipV="1">
                <a:off x="2021" y="1750"/>
                <a:ext cx="0" cy="61"/>
              </a:xfrm>
              <a:prstGeom prst="line">
                <a:avLst/>
              </a:prstGeom>
              <a:noFill/>
              <a:ln w="0">
                <a:solidFill>
                  <a:srgbClr val="CC9900"/>
                </a:solidFill>
                <a:round/>
              </a:ln>
            </p:spPr>
            <p:txBody>
              <a:bodyPr/>
              <a:lstStyle/>
              <a:p>
                <a:endParaRPr lang="zh-CN" altLang="en-US"/>
              </a:p>
            </p:txBody>
          </p:sp>
          <p:sp>
            <p:nvSpPr>
              <p:cNvPr id="40683" name="Freeform 171"/>
              <p:cNvSpPr/>
              <p:nvPr/>
            </p:nvSpPr>
            <p:spPr bwMode="auto">
              <a:xfrm>
                <a:off x="2081" y="1750"/>
                <a:ext cx="1" cy="31"/>
              </a:xfrm>
              <a:custGeom>
                <a:avLst/>
                <a:gdLst>
                  <a:gd name="T0" fmla="*/ 0 w 6"/>
                  <a:gd name="T1" fmla="*/ 0 h 151"/>
                  <a:gd name="T2" fmla="*/ 0 w 6"/>
                  <a:gd name="T3" fmla="*/ 0 h 151"/>
                  <a:gd name="T4" fmla="*/ 0 w 6"/>
                  <a:gd name="T5" fmla="*/ 0 h 151"/>
                  <a:gd name="T6" fmla="*/ 0 w 6"/>
                  <a:gd name="T7" fmla="*/ 0 h 15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51">
                    <a:moveTo>
                      <a:pt x="0" y="151"/>
                    </a:moveTo>
                    <a:lnTo>
                      <a:pt x="6" y="151"/>
                    </a:lnTo>
                    <a:lnTo>
                      <a:pt x="0" y="0"/>
                    </a:lnTo>
                    <a:lnTo>
                      <a:pt x="0" y="151"/>
                    </a:lnTo>
                    <a:close/>
                  </a:path>
                </a:pathLst>
              </a:custGeom>
              <a:solidFill>
                <a:srgbClr val="000000"/>
              </a:solidFill>
              <a:ln w="9525">
                <a:solidFill>
                  <a:srgbClr val="CC9900"/>
                </a:solidFill>
                <a:round/>
              </a:ln>
            </p:spPr>
            <p:txBody>
              <a:bodyPr/>
              <a:lstStyle/>
              <a:p>
                <a:endParaRPr lang="zh-CN" altLang="en-US"/>
              </a:p>
            </p:txBody>
          </p:sp>
          <p:sp>
            <p:nvSpPr>
              <p:cNvPr id="40684" name="Freeform 172"/>
              <p:cNvSpPr/>
              <p:nvPr/>
            </p:nvSpPr>
            <p:spPr bwMode="auto">
              <a:xfrm>
                <a:off x="2081" y="1750"/>
                <a:ext cx="1" cy="31"/>
              </a:xfrm>
              <a:custGeom>
                <a:avLst/>
                <a:gdLst>
                  <a:gd name="T0" fmla="*/ 0 w 6"/>
                  <a:gd name="T1" fmla="*/ 0 h 151"/>
                  <a:gd name="T2" fmla="*/ 0 w 6"/>
                  <a:gd name="T3" fmla="*/ 0 h 151"/>
                  <a:gd name="T4" fmla="*/ 0 w 6"/>
                  <a:gd name="T5" fmla="*/ 0 h 151"/>
                  <a:gd name="T6" fmla="*/ 0 w 6"/>
                  <a:gd name="T7" fmla="*/ 0 h 15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51">
                    <a:moveTo>
                      <a:pt x="6" y="151"/>
                    </a:moveTo>
                    <a:lnTo>
                      <a:pt x="0" y="0"/>
                    </a:lnTo>
                    <a:lnTo>
                      <a:pt x="6" y="0"/>
                    </a:lnTo>
                    <a:lnTo>
                      <a:pt x="6" y="151"/>
                    </a:lnTo>
                    <a:close/>
                  </a:path>
                </a:pathLst>
              </a:custGeom>
              <a:solidFill>
                <a:srgbClr val="000000"/>
              </a:solidFill>
              <a:ln w="9525">
                <a:solidFill>
                  <a:srgbClr val="CC9900"/>
                </a:solidFill>
                <a:round/>
              </a:ln>
            </p:spPr>
            <p:txBody>
              <a:bodyPr/>
              <a:lstStyle/>
              <a:p>
                <a:endParaRPr lang="zh-CN" altLang="en-US"/>
              </a:p>
            </p:txBody>
          </p:sp>
          <p:sp>
            <p:nvSpPr>
              <p:cNvPr id="40685" name="Rectangle 173"/>
              <p:cNvSpPr>
                <a:spLocks noChangeArrowheads="1"/>
              </p:cNvSpPr>
              <p:nvPr/>
            </p:nvSpPr>
            <p:spPr bwMode="auto">
              <a:xfrm>
                <a:off x="2081" y="1750"/>
                <a:ext cx="1" cy="31"/>
              </a:xfrm>
              <a:prstGeom prst="rect">
                <a:avLst/>
              </a:prstGeom>
              <a:noFill/>
              <a:ln w="0">
                <a:solidFill>
                  <a:srgbClr val="CC9900"/>
                </a:solidFill>
                <a:miter lim="800000"/>
              </a:ln>
            </p:spPr>
            <p:txBody>
              <a:bodyPr/>
              <a:lstStyle/>
              <a:p>
                <a:pPr>
                  <a:buFontTx/>
                  <a:buNone/>
                </a:pPr>
                <a:endParaRPr lang="zh-CN" altLang="en-US"/>
              </a:p>
            </p:txBody>
          </p:sp>
          <p:sp>
            <p:nvSpPr>
              <p:cNvPr id="40686" name="Freeform 174"/>
              <p:cNvSpPr/>
              <p:nvPr/>
            </p:nvSpPr>
            <p:spPr bwMode="auto">
              <a:xfrm>
                <a:off x="2056" y="1750"/>
                <a:ext cx="2" cy="31"/>
              </a:xfrm>
              <a:custGeom>
                <a:avLst/>
                <a:gdLst>
                  <a:gd name="T0" fmla="*/ 0 w 6"/>
                  <a:gd name="T1" fmla="*/ 0 h 151"/>
                  <a:gd name="T2" fmla="*/ 0 w 6"/>
                  <a:gd name="T3" fmla="*/ 0 h 151"/>
                  <a:gd name="T4" fmla="*/ 0 w 6"/>
                  <a:gd name="T5" fmla="*/ 0 h 151"/>
                  <a:gd name="T6" fmla="*/ 0 w 6"/>
                  <a:gd name="T7" fmla="*/ 0 h 15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51">
                    <a:moveTo>
                      <a:pt x="0" y="151"/>
                    </a:moveTo>
                    <a:lnTo>
                      <a:pt x="6" y="151"/>
                    </a:lnTo>
                    <a:lnTo>
                      <a:pt x="0" y="0"/>
                    </a:lnTo>
                    <a:lnTo>
                      <a:pt x="0" y="151"/>
                    </a:lnTo>
                    <a:close/>
                  </a:path>
                </a:pathLst>
              </a:custGeom>
              <a:solidFill>
                <a:srgbClr val="000000"/>
              </a:solidFill>
              <a:ln w="9525">
                <a:solidFill>
                  <a:srgbClr val="CC9900"/>
                </a:solidFill>
                <a:round/>
              </a:ln>
            </p:spPr>
            <p:txBody>
              <a:bodyPr/>
              <a:lstStyle/>
              <a:p>
                <a:endParaRPr lang="zh-CN" altLang="en-US"/>
              </a:p>
            </p:txBody>
          </p:sp>
          <p:sp>
            <p:nvSpPr>
              <p:cNvPr id="40687" name="Freeform 175"/>
              <p:cNvSpPr/>
              <p:nvPr/>
            </p:nvSpPr>
            <p:spPr bwMode="auto">
              <a:xfrm>
                <a:off x="2056" y="1750"/>
                <a:ext cx="2" cy="31"/>
              </a:xfrm>
              <a:custGeom>
                <a:avLst/>
                <a:gdLst>
                  <a:gd name="T0" fmla="*/ 0 w 6"/>
                  <a:gd name="T1" fmla="*/ 0 h 151"/>
                  <a:gd name="T2" fmla="*/ 0 w 6"/>
                  <a:gd name="T3" fmla="*/ 0 h 151"/>
                  <a:gd name="T4" fmla="*/ 0 w 6"/>
                  <a:gd name="T5" fmla="*/ 0 h 151"/>
                  <a:gd name="T6" fmla="*/ 0 w 6"/>
                  <a:gd name="T7" fmla="*/ 0 h 15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51">
                    <a:moveTo>
                      <a:pt x="6" y="151"/>
                    </a:moveTo>
                    <a:lnTo>
                      <a:pt x="0" y="0"/>
                    </a:lnTo>
                    <a:lnTo>
                      <a:pt x="6" y="0"/>
                    </a:lnTo>
                    <a:lnTo>
                      <a:pt x="6" y="151"/>
                    </a:lnTo>
                    <a:close/>
                  </a:path>
                </a:pathLst>
              </a:custGeom>
              <a:solidFill>
                <a:srgbClr val="000000"/>
              </a:solidFill>
              <a:ln w="9525">
                <a:solidFill>
                  <a:srgbClr val="CC9900"/>
                </a:solidFill>
                <a:round/>
              </a:ln>
            </p:spPr>
            <p:txBody>
              <a:bodyPr/>
              <a:lstStyle/>
              <a:p>
                <a:endParaRPr lang="zh-CN" altLang="en-US"/>
              </a:p>
            </p:txBody>
          </p:sp>
          <p:sp>
            <p:nvSpPr>
              <p:cNvPr id="40688" name="Rectangle 176"/>
              <p:cNvSpPr>
                <a:spLocks noChangeArrowheads="1"/>
              </p:cNvSpPr>
              <p:nvPr/>
            </p:nvSpPr>
            <p:spPr bwMode="auto">
              <a:xfrm>
                <a:off x="2056" y="1750"/>
                <a:ext cx="2" cy="31"/>
              </a:xfrm>
              <a:prstGeom prst="rect">
                <a:avLst/>
              </a:prstGeom>
              <a:noFill/>
              <a:ln w="0">
                <a:solidFill>
                  <a:srgbClr val="CC9900"/>
                </a:solidFill>
                <a:miter lim="800000"/>
              </a:ln>
            </p:spPr>
            <p:txBody>
              <a:bodyPr/>
              <a:lstStyle/>
              <a:p>
                <a:pPr>
                  <a:buFontTx/>
                  <a:buNone/>
                </a:pPr>
                <a:endParaRPr lang="zh-CN" altLang="en-US"/>
              </a:p>
            </p:txBody>
          </p:sp>
          <p:sp>
            <p:nvSpPr>
              <p:cNvPr id="40689" name="Line 177"/>
              <p:cNvSpPr>
                <a:spLocks noChangeShapeType="1"/>
              </p:cNvSpPr>
              <p:nvPr/>
            </p:nvSpPr>
            <p:spPr bwMode="auto">
              <a:xfrm flipV="1">
                <a:off x="2093" y="1750"/>
                <a:ext cx="0" cy="61"/>
              </a:xfrm>
              <a:prstGeom prst="line">
                <a:avLst/>
              </a:prstGeom>
              <a:noFill/>
              <a:ln w="0">
                <a:solidFill>
                  <a:srgbClr val="CC9900"/>
                </a:solidFill>
                <a:round/>
              </a:ln>
            </p:spPr>
            <p:txBody>
              <a:bodyPr/>
              <a:lstStyle/>
              <a:p>
                <a:endParaRPr lang="zh-CN" altLang="en-US"/>
              </a:p>
            </p:txBody>
          </p:sp>
          <p:sp>
            <p:nvSpPr>
              <p:cNvPr id="40690" name="Line 178"/>
              <p:cNvSpPr>
                <a:spLocks noChangeShapeType="1"/>
              </p:cNvSpPr>
              <p:nvPr/>
            </p:nvSpPr>
            <p:spPr bwMode="auto">
              <a:xfrm flipV="1">
                <a:off x="2069" y="1750"/>
                <a:ext cx="0" cy="61"/>
              </a:xfrm>
              <a:prstGeom prst="line">
                <a:avLst/>
              </a:prstGeom>
              <a:noFill/>
              <a:ln w="0">
                <a:solidFill>
                  <a:srgbClr val="CC9900"/>
                </a:solidFill>
                <a:round/>
              </a:ln>
            </p:spPr>
            <p:txBody>
              <a:bodyPr/>
              <a:lstStyle/>
              <a:p>
                <a:endParaRPr lang="zh-CN" altLang="en-US"/>
              </a:p>
            </p:txBody>
          </p:sp>
          <p:sp>
            <p:nvSpPr>
              <p:cNvPr id="40691" name="Freeform 179"/>
              <p:cNvSpPr/>
              <p:nvPr/>
            </p:nvSpPr>
            <p:spPr bwMode="auto">
              <a:xfrm>
                <a:off x="1778" y="2114"/>
                <a:ext cx="1" cy="30"/>
              </a:xfrm>
              <a:custGeom>
                <a:avLst/>
                <a:gdLst>
                  <a:gd name="T0" fmla="*/ 0 w 5"/>
                  <a:gd name="T1" fmla="*/ 0 h 151"/>
                  <a:gd name="T2" fmla="*/ 0 w 5"/>
                  <a:gd name="T3" fmla="*/ 0 h 151"/>
                  <a:gd name="T4" fmla="*/ 0 w 5"/>
                  <a:gd name="T5" fmla="*/ 0 h 151"/>
                  <a:gd name="T6" fmla="*/ 0 w 5"/>
                  <a:gd name="T7" fmla="*/ 0 h 15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51">
                    <a:moveTo>
                      <a:pt x="0" y="151"/>
                    </a:moveTo>
                    <a:lnTo>
                      <a:pt x="5" y="151"/>
                    </a:lnTo>
                    <a:lnTo>
                      <a:pt x="0" y="0"/>
                    </a:lnTo>
                    <a:lnTo>
                      <a:pt x="0" y="151"/>
                    </a:lnTo>
                    <a:close/>
                  </a:path>
                </a:pathLst>
              </a:custGeom>
              <a:solidFill>
                <a:srgbClr val="000000"/>
              </a:solidFill>
              <a:ln w="9525">
                <a:solidFill>
                  <a:srgbClr val="CC9900"/>
                </a:solidFill>
                <a:round/>
              </a:ln>
            </p:spPr>
            <p:txBody>
              <a:bodyPr/>
              <a:lstStyle/>
              <a:p>
                <a:endParaRPr lang="zh-CN" altLang="en-US"/>
              </a:p>
            </p:txBody>
          </p:sp>
          <p:sp>
            <p:nvSpPr>
              <p:cNvPr id="40692" name="Freeform 180"/>
              <p:cNvSpPr/>
              <p:nvPr/>
            </p:nvSpPr>
            <p:spPr bwMode="auto">
              <a:xfrm>
                <a:off x="1778" y="2114"/>
                <a:ext cx="1" cy="30"/>
              </a:xfrm>
              <a:custGeom>
                <a:avLst/>
                <a:gdLst>
                  <a:gd name="T0" fmla="*/ 0 w 5"/>
                  <a:gd name="T1" fmla="*/ 0 h 151"/>
                  <a:gd name="T2" fmla="*/ 0 w 5"/>
                  <a:gd name="T3" fmla="*/ 0 h 151"/>
                  <a:gd name="T4" fmla="*/ 0 w 5"/>
                  <a:gd name="T5" fmla="*/ 0 h 151"/>
                  <a:gd name="T6" fmla="*/ 0 w 5"/>
                  <a:gd name="T7" fmla="*/ 0 h 15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51">
                    <a:moveTo>
                      <a:pt x="5" y="151"/>
                    </a:moveTo>
                    <a:lnTo>
                      <a:pt x="0" y="0"/>
                    </a:lnTo>
                    <a:lnTo>
                      <a:pt x="5" y="0"/>
                    </a:lnTo>
                    <a:lnTo>
                      <a:pt x="5" y="151"/>
                    </a:lnTo>
                    <a:close/>
                  </a:path>
                </a:pathLst>
              </a:custGeom>
              <a:solidFill>
                <a:srgbClr val="000000"/>
              </a:solidFill>
              <a:ln w="9525">
                <a:solidFill>
                  <a:srgbClr val="CC9900"/>
                </a:solidFill>
                <a:round/>
              </a:ln>
            </p:spPr>
            <p:txBody>
              <a:bodyPr/>
              <a:lstStyle/>
              <a:p>
                <a:endParaRPr lang="zh-CN" altLang="en-US"/>
              </a:p>
            </p:txBody>
          </p:sp>
          <p:sp>
            <p:nvSpPr>
              <p:cNvPr id="40693" name="Rectangle 181"/>
              <p:cNvSpPr>
                <a:spLocks noChangeArrowheads="1"/>
              </p:cNvSpPr>
              <p:nvPr/>
            </p:nvSpPr>
            <p:spPr bwMode="auto">
              <a:xfrm>
                <a:off x="1778" y="2114"/>
                <a:ext cx="1" cy="30"/>
              </a:xfrm>
              <a:prstGeom prst="rect">
                <a:avLst/>
              </a:prstGeom>
              <a:noFill/>
              <a:ln w="0">
                <a:solidFill>
                  <a:srgbClr val="CC9900"/>
                </a:solidFill>
                <a:miter lim="800000"/>
              </a:ln>
            </p:spPr>
            <p:txBody>
              <a:bodyPr/>
              <a:lstStyle/>
              <a:p>
                <a:pPr>
                  <a:buFontTx/>
                  <a:buNone/>
                </a:pPr>
                <a:endParaRPr lang="zh-CN" altLang="en-US"/>
              </a:p>
            </p:txBody>
          </p:sp>
          <p:sp>
            <p:nvSpPr>
              <p:cNvPr id="40694" name="Line 182"/>
              <p:cNvSpPr>
                <a:spLocks noChangeShapeType="1"/>
              </p:cNvSpPr>
              <p:nvPr/>
            </p:nvSpPr>
            <p:spPr bwMode="auto">
              <a:xfrm flipV="1">
                <a:off x="1790" y="2114"/>
                <a:ext cx="0" cy="61"/>
              </a:xfrm>
              <a:prstGeom prst="line">
                <a:avLst/>
              </a:prstGeom>
              <a:noFill/>
              <a:ln w="0">
                <a:solidFill>
                  <a:srgbClr val="CC9900"/>
                </a:solidFill>
                <a:round/>
              </a:ln>
            </p:spPr>
            <p:txBody>
              <a:bodyPr/>
              <a:lstStyle/>
              <a:p>
                <a:endParaRPr lang="zh-CN" altLang="en-US"/>
              </a:p>
            </p:txBody>
          </p:sp>
          <p:sp>
            <p:nvSpPr>
              <p:cNvPr id="40695" name="Line 183"/>
              <p:cNvSpPr>
                <a:spLocks noChangeShapeType="1"/>
              </p:cNvSpPr>
              <p:nvPr/>
            </p:nvSpPr>
            <p:spPr bwMode="auto">
              <a:xfrm flipV="1">
                <a:off x="1766" y="2114"/>
                <a:ext cx="0" cy="61"/>
              </a:xfrm>
              <a:prstGeom prst="line">
                <a:avLst/>
              </a:prstGeom>
              <a:noFill/>
              <a:ln w="0">
                <a:solidFill>
                  <a:srgbClr val="CC9900"/>
                </a:solidFill>
                <a:round/>
              </a:ln>
            </p:spPr>
            <p:txBody>
              <a:bodyPr/>
              <a:lstStyle/>
              <a:p>
                <a:endParaRPr lang="zh-CN" altLang="en-US"/>
              </a:p>
            </p:txBody>
          </p:sp>
          <p:sp>
            <p:nvSpPr>
              <p:cNvPr id="40696" name="Freeform 184"/>
              <p:cNvSpPr/>
              <p:nvPr/>
            </p:nvSpPr>
            <p:spPr bwMode="auto">
              <a:xfrm>
                <a:off x="1826" y="2114"/>
                <a:ext cx="1" cy="30"/>
              </a:xfrm>
              <a:custGeom>
                <a:avLst/>
                <a:gdLst>
                  <a:gd name="T0" fmla="*/ 0 w 7"/>
                  <a:gd name="T1" fmla="*/ 0 h 151"/>
                  <a:gd name="T2" fmla="*/ 0 w 7"/>
                  <a:gd name="T3" fmla="*/ 0 h 151"/>
                  <a:gd name="T4" fmla="*/ 0 w 7"/>
                  <a:gd name="T5" fmla="*/ 0 h 151"/>
                  <a:gd name="T6" fmla="*/ 0 w 7"/>
                  <a:gd name="T7" fmla="*/ 0 h 15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 h="151">
                    <a:moveTo>
                      <a:pt x="0" y="151"/>
                    </a:moveTo>
                    <a:lnTo>
                      <a:pt x="7" y="151"/>
                    </a:lnTo>
                    <a:lnTo>
                      <a:pt x="0" y="0"/>
                    </a:lnTo>
                    <a:lnTo>
                      <a:pt x="0" y="151"/>
                    </a:lnTo>
                    <a:close/>
                  </a:path>
                </a:pathLst>
              </a:custGeom>
              <a:solidFill>
                <a:srgbClr val="000000"/>
              </a:solidFill>
              <a:ln w="9525">
                <a:solidFill>
                  <a:srgbClr val="CC9900"/>
                </a:solidFill>
                <a:round/>
              </a:ln>
            </p:spPr>
            <p:txBody>
              <a:bodyPr/>
              <a:lstStyle/>
              <a:p>
                <a:endParaRPr lang="zh-CN" altLang="en-US"/>
              </a:p>
            </p:txBody>
          </p:sp>
          <p:sp>
            <p:nvSpPr>
              <p:cNvPr id="40697" name="Freeform 185"/>
              <p:cNvSpPr/>
              <p:nvPr/>
            </p:nvSpPr>
            <p:spPr bwMode="auto">
              <a:xfrm>
                <a:off x="1826" y="2114"/>
                <a:ext cx="1" cy="30"/>
              </a:xfrm>
              <a:custGeom>
                <a:avLst/>
                <a:gdLst>
                  <a:gd name="T0" fmla="*/ 0 w 7"/>
                  <a:gd name="T1" fmla="*/ 0 h 151"/>
                  <a:gd name="T2" fmla="*/ 0 w 7"/>
                  <a:gd name="T3" fmla="*/ 0 h 151"/>
                  <a:gd name="T4" fmla="*/ 0 w 7"/>
                  <a:gd name="T5" fmla="*/ 0 h 151"/>
                  <a:gd name="T6" fmla="*/ 0 w 7"/>
                  <a:gd name="T7" fmla="*/ 0 h 15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 h="151">
                    <a:moveTo>
                      <a:pt x="7" y="151"/>
                    </a:moveTo>
                    <a:lnTo>
                      <a:pt x="0" y="0"/>
                    </a:lnTo>
                    <a:lnTo>
                      <a:pt x="7" y="0"/>
                    </a:lnTo>
                    <a:lnTo>
                      <a:pt x="7" y="151"/>
                    </a:lnTo>
                    <a:close/>
                  </a:path>
                </a:pathLst>
              </a:custGeom>
              <a:solidFill>
                <a:srgbClr val="000000"/>
              </a:solidFill>
              <a:ln w="9525">
                <a:solidFill>
                  <a:srgbClr val="CC9900"/>
                </a:solidFill>
                <a:round/>
              </a:ln>
            </p:spPr>
            <p:txBody>
              <a:bodyPr/>
              <a:lstStyle/>
              <a:p>
                <a:endParaRPr lang="zh-CN" altLang="en-US"/>
              </a:p>
            </p:txBody>
          </p:sp>
          <p:sp>
            <p:nvSpPr>
              <p:cNvPr id="40698" name="Rectangle 186"/>
              <p:cNvSpPr>
                <a:spLocks noChangeArrowheads="1"/>
              </p:cNvSpPr>
              <p:nvPr/>
            </p:nvSpPr>
            <p:spPr bwMode="auto">
              <a:xfrm>
                <a:off x="1826" y="2114"/>
                <a:ext cx="1" cy="30"/>
              </a:xfrm>
              <a:prstGeom prst="rect">
                <a:avLst/>
              </a:prstGeom>
              <a:noFill/>
              <a:ln w="0">
                <a:solidFill>
                  <a:srgbClr val="CC9900"/>
                </a:solidFill>
                <a:miter lim="800000"/>
              </a:ln>
            </p:spPr>
            <p:txBody>
              <a:bodyPr/>
              <a:lstStyle/>
              <a:p>
                <a:pPr>
                  <a:buFontTx/>
                  <a:buNone/>
                </a:pPr>
                <a:endParaRPr lang="zh-CN" altLang="en-US"/>
              </a:p>
            </p:txBody>
          </p:sp>
          <p:sp>
            <p:nvSpPr>
              <p:cNvPr id="40699" name="Freeform 187"/>
              <p:cNvSpPr/>
              <p:nvPr/>
            </p:nvSpPr>
            <p:spPr bwMode="auto">
              <a:xfrm>
                <a:off x="1802" y="2114"/>
                <a:ext cx="1" cy="30"/>
              </a:xfrm>
              <a:custGeom>
                <a:avLst/>
                <a:gdLst>
                  <a:gd name="T0" fmla="*/ 0 w 6"/>
                  <a:gd name="T1" fmla="*/ 0 h 151"/>
                  <a:gd name="T2" fmla="*/ 0 w 6"/>
                  <a:gd name="T3" fmla="*/ 0 h 151"/>
                  <a:gd name="T4" fmla="*/ 0 w 6"/>
                  <a:gd name="T5" fmla="*/ 0 h 151"/>
                  <a:gd name="T6" fmla="*/ 0 w 6"/>
                  <a:gd name="T7" fmla="*/ 0 h 15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51">
                    <a:moveTo>
                      <a:pt x="0" y="151"/>
                    </a:moveTo>
                    <a:lnTo>
                      <a:pt x="6" y="151"/>
                    </a:lnTo>
                    <a:lnTo>
                      <a:pt x="0" y="0"/>
                    </a:lnTo>
                    <a:lnTo>
                      <a:pt x="0" y="151"/>
                    </a:lnTo>
                    <a:close/>
                  </a:path>
                </a:pathLst>
              </a:custGeom>
              <a:solidFill>
                <a:srgbClr val="000000"/>
              </a:solidFill>
              <a:ln w="9525">
                <a:solidFill>
                  <a:srgbClr val="CC9900"/>
                </a:solidFill>
                <a:round/>
              </a:ln>
            </p:spPr>
            <p:txBody>
              <a:bodyPr/>
              <a:lstStyle/>
              <a:p>
                <a:endParaRPr lang="zh-CN" altLang="en-US"/>
              </a:p>
            </p:txBody>
          </p:sp>
          <p:sp>
            <p:nvSpPr>
              <p:cNvPr id="40700" name="Freeform 188"/>
              <p:cNvSpPr/>
              <p:nvPr/>
            </p:nvSpPr>
            <p:spPr bwMode="auto">
              <a:xfrm>
                <a:off x="1802" y="2114"/>
                <a:ext cx="1" cy="30"/>
              </a:xfrm>
              <a:custGeom>
                <a:avLst/>
                <a:gdLst>
                  <a:gd name="T0" fmla="*/ 0 w 6"/>
                  <a:gd name="T1" fmla="*/ 0 h 151"/>
                  <a:gd name="T2" fmla="*/ 0 w 6"/>
                  <a:gd name="T3" fmla="*/ 0 h 151"/>
                  <a:gd name="T4" fmla="*/ 0 w 6"/>
                  <a:gd name="T5" fmla="*/ 0 h 151"/>
                  <a:gd name="T6" fmla="*/ 0 w 6"/>
                  <a:gd name="T7" fmla="*/ 0 h 15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51">
                    <a:moveTo>
                      <a:pt x="6" y="151"/>
                    </a:moveTo>
                    <a:lnTo>
                      <a:pt x="0" y="0"/>
                    </a:lnTo>
                    <a:lnTo>
                      <a:pt x="6" y="0"/>
                    </a:lnTo>
                    <a:lnTo>
                      <a:pt x="6" y="151"/>
                    </a:lnTo>
                    <a:close/>
                  </a:path>
                </a:pathLst>
              </a:custGeom>
              <a:solidFill>
                <a:srgbClr val="000000"/>
              </a:solidFill>
              <a:ln w="9525">
                <a:solidFill>
                  <a:srgbClr val="CC9900"/>
                </a:solidFill>
                <a:round/>
              </a:ln>
            </p:spPr>
            <p:txBody>
              <a:bodyPr/>
              <a:lstStyle/>
              <a:p>
                <a:endParaRPr lang="zh-CN" altLang="en-US"/>
              </a:p>
            </p:txBody>
          </p:sp>
          <p:sp>
            <p:nvSpPr>
              <p:cNvPr id="40701" name="Rectangle 189"/>
              <p:cNvSpPr>
                <a:spLocks noChangeArrowheads="1"/>
              </p:cNvSpPr>
              <p:nvPr/>
            </p:nvSpPr>
            <p:spPr bwMode="auto">
              <a:xfrm>
                <a:off x="1802" y="2114"/>
                <a:ext cx="1" cy="30"/>
              </a:xfrm>
              <a:prstGeom prst="rect">
                <a:avLst/>
              </a:prstGeom>
              <a:noFill/>
              <a:ln w="0">
                <a:solidFill>
                  <a:srgbClr val="CC9900"/>
                </a:solidFill>
                <a:miter lim="800000"/>
              </a:ln>
            </p:spPr>
            <p:txBody>
              <a:bodyPr/>
              <a:lstStyle/>
              <a:p>
                <a:pPr>
                  <a:buFontTx/>
                  <a:buNone/>
                </a:pPr>
                <a:endParaRPr lang="zh-CN" altLang="en-US"/>
              </a:p>
            </p:txBody>
          </p:sp>
          <p:sp>
            <p:nvSpPr>
              <p:cNvPr id="40702" name="Line 190"/>
              <p:cNvSpPr>
                <a:spLocks noChangeShapeType="1"/>
              </p:cNvSpPr>
              <p:nvPr/>
            </p:nvSpPr>
            <p:spPr bwMode="auto">
              <a:xfrm flipV="1">
                <a:off x="1839" y="2114"/>
                <a:ext cx="0" cy="61"/>
              </a:xfrm>
              <a:prstGeom prst="line">
                <a:avLst/>
              </a:prstGeom>
              <a:noFill/>
              <a:ln w="0">
                <a:solidFill>
                  <a:srgbClr val="CC9900"/>
                </a:solidFill>
                <a:round/>
              </a:ln>
            </p:spPr>
            <p:txBody>
              <a:bodyPr/>
              <a:lstStyle/>
              <a:p>
                <a:endParaRPr lang="zh-CN" altLang="en-US"/>
              </a:p>
            </p:txBody>
          </p:sp>
          <p:sp>
            <p:nvSpPr>
              <p:cNvPr id="40703" name="Line 191"/>
              <p:cNvSpPr>
                <a:spLocks noChangeShapeType="1"/>
              </p:cNvSpPr>
              <p:nvPr/>
            </p:nvSpPr>
            <p:spPr bwMode="auto">
              <a:xfrm flipV="1">
                <a:off x="1815" y="2114"/>
                <a:ext cx="0" cy="61"/>
              </a:xfrm>
              <a:prstGeom prst="line">
                <a:avLst/>
              </a:prstGeom>
              <a:noFill/>
              <a:ln w="0">
                <a:solidFill>
                  <a:srgbClr val="CC9900"/>
                </a:solidFill>
                <a:round/>
              </a:ln>
            </p:spPr>
            <p:txBody>
              <a:bodyPr/>
              <a:lstStyle/>
              <a:p>
                <a:endParaRPr lang="zh-CN" altLang="en-US"/>
              </a:p>
            </p:txBody>
          </p:sp>
          <p:sp>
            <p:nvSpPr>
              <p:cNvPr id="40704" name="Line 163"/>
              <p:cNvSpPr>
                <a:spLocks noChangeShapeType="1"/>
              </p:cNvSpPr>
              <p:nvPr/>
            </p:nvSpPr>
            <p:spPr bwMode="auto">
              <a:xfrm>
                <a:off x="1611" y="1750"/>
                <a:ext cx="280" cy="364"/>
              </a:xfrm>
              <a:prstGeom prst="line">
                <a:avLst/>
              </a:prstGeom>
              <a:noFill/>
              <a:ln w="0">
                <a:solidFill>
                  <a:srgbClr val="CC9900"/>
                </a:solidFill>
                <a:round/>
              </a:ln>
            </p:spPr>
            <p:txBody>
              <a:bodyPr/>
              <a:lstStyle/>
              <a:p>
                <a:endParaRPr lang="zh-CN" altLang="en-US"/>
              </a:p>
            </p:txBody>
          </p:sp>
          <p:sp>
            <p:nvSpPr>
              <p:cNvPr id="40705" name="Line 65"/>
              <p:cNvSpPr>
                <a:spLocks noChangeShapeType="1"/>
              </p:cNvSpPr>
              <p:nvPr/>
            </p:nvSpPr>
            <p:spPr bwMode="auto">
              <a:xfrm flipH="1" flipV="1">
                <a:off x="1404" y="1696"/>
                <a:ext cx="322" cy="418"/>
              </a:xfrm>
              <a:prstGeom prst="line">
                <a:avLst/>
              </a:prstGeom>
              <a:noFill/>
              <a:ln w="0">
                <a:solidFill>
                  <a:srgbClr val="CC9900"/>
                </a:solidFill>
                <a:round/>
              </a:ln>
            </p:spPr>
            <p:txBody>
              <a:bodyPr/>
              <a:lstStyle/>
              <a:p>
                <a:endParaRPr lang="zh-CN" altLang="en-US"/>
              </a:p>
            </p:txBody>
          </p:sp>
        </p:grpSp>
        <p:grpSp>
          <p:nvGrpSpPr>
            <p:cNvPr id="7" name="Group 5"/>
            <p:cNvGrpSpPr>
              <a:grpSpLocks noChangeAspect="1"/>
            </p:cNvGrpSpPr>
            <p:nvPr/>
          </p:nvGrpSpPr>
          <p:grpSpPr bwMode="auto">
            <a:xfrm>
              <a:off x="4241627" y="3776296"/>
              <a:ext cx="837945" cy="2140590"/>
              <a:chOff x="3726" y="1818"/>
              <a:chExt cx="853" cy="2307"/>
            </a:xfrm>
            <a:solidFill>
              <a:srgbClr val="002060">
                <a:alpha val="66000"/>
              </a:srgbClr>
            </a:solidFill>
          </p:grpSpPr>
          <p:sp>
            <p:nvSpPr>
              <p:cNvPr id="776" name="Freeform 6"/>
              <p:cNvSpPr/>
              <p:nvPr/>
            </p:nvSpPr>
            <p:spPr bwMode="auto">
              <a:xfrm>
                <a:off x="3726" y="1818"/>
                <a:ext cx="122" cy="788"/>
              </a:xfrm>
              <a:custGeom>
                <a:avLst/>
                <a:gdLst/>
                <a:ahLst/>
                <a:cxnLst>
                  <a:cxn ang="0">
                    <a:pos x="305" y="4419"/>
                  </a:cxn>
                  <a:cxn ang="0">
                    <a:pos x="0" y="4220"/>
                  </a:cxn>
                  <a:cxn ang="0">
                    <a:pos x="0" y="0"/>
                  </a:cxn>
                  <a:cxn ang="0">
                    <a:pos x="305" y="394"/>
                  </a:cxn>
                  <a:cxn ang="0">
                    <a:pos x="305" y="4419"/>
                  </a:cxn>
                  <a:cxn ang="0">
                    <a:pos x="610" y="4726"/>
                  </a:cxn>
                </a:cxnLst>
                <a:rect l="0" t="0" r="r" b="b"/>
                <a:pathLst>
                  <a:path w="610" h="4726">
                    <a:moveTo>
                      <a:pt x="305" y="4419"/>
                    </a:moveTo>
                    <a:lnTo>
                      <a:pt x="0" y="4220"/>
                    </a:lnTo>
                    <a:lnTo>
                      <a:pt x="0" y="0"/>
                    </a:lnTo>
                    <a:lnTo>
                      <a:pt x="305" y="394"/>
                    </a:lnTo>
                    <a:lnTo>
                      <a:pt x="305" y="4419"/>
                    </a:lnTo>
                    <a:lnTo>
                      <a:pt x="610" y="4726"/>
                    </a:lnTo>
                  </a:path>
                </a:pathLst>
              </a:custGeom>
              <a:grpFill/>
              <a:ln w="25400">
                <a:solidFill>
                  <a:srgbClr val="0070C0"/>
                </a:solidFill>
                <a:prstDash val="solid"/>
                <a:round/>
              </a:ln>
            </p:spPr>
            <p:txBody>
              <a:bodyPr/>
              <a:lstStyle/>
              <a:p>
                <a:pPr>
                  <a:defRPr/>
                </a:pPr>
                <a:endParaRPr lang="zh-CN" altLang="en-US"/>
              </a:p>
            </p:txBody>
          </p:sp>
          <p:sp>
            <p:nvSpPr>
              <p:cNvPr id="777" name="Freeform 7"/>
              <p:cNvSpPr/>
              <p:nvPr/>
            </p:nvSpPr>
            <p:spPr bwMode="auto">
              <a:xfrm>
                <a:off x="3848" y="1986"/>
                <a:ext cx="122" cy="811"/>
              </a:xfrm>
              <a:custGeom>
                <a:avLst/>
                <a:gdLst/>
                <a:ahLst/>
                <a:cxnLst>
                  <a:cxn ang="0">
                    <a:pos x="610" y="4895"/>
                  </a:cxn>
                  <a:cxn ang="0">
                    <a:pos x="304" y="4487"/>
                  </a:cxn>
                  <a:cxn ang="0">
                    <a:pos x="0" y="3936"/>
                  </a:cxn>
                  <a:cxn ang="0">
                    <a:pos x="0" y="0"/>
                  </a:cxn>
                  <a:cxn ang="0">
                    <a:pos x="304" y="396"/>
                  </a:cxn>
                  <a:cxn ang="0">
                    <a:pos x="304" y="4487"/>
                  </a:cxn>
                </a:cxnLst>
                <a:rect l="0" t="0" r="r" b="b"/>
                <a:pathLst>
                  <a:path w="610" h="4895">
                    <a:moveTo>
                      <a:pt x="610" y="4895"/>
                    </a:moveTo>
                    <a:lnTo>
                      <a:pt x="304" y="4487"/>
                    </a:lnTo>
                    <a:lnTo>
                      <a:pt x="0" y="3936"/>
                    </a:lnTo>
                    <a:lnTo>
                      <a:pt x="0" y="0"/>
                    </a:lnTo>
                    <a:lnTo>
                      <a:pt x="304" y="396"/>
                    </a:lnTo>
                    <a:lnTo>
                      <a:pt x="304" y="4487"/>
                    </a:lnTo>
                  </a:path>
                </a:pathLst>
              </a:custGeom>
              <a:grpFill/>
              <a:ln w="25400">
                <a:solidFill>
                  <a:srgbClr val="0070C0"/>
                </a:solidFill>
                <a:prstDash val="solid"/>
                <a:round/>
              </a:ln>
            </p:spPr>
            <p:txBody>
              <a:bodyPr/>
              <a:lstStyle/>
              <a:p>
                <a:pPr>
                  <a:defRPr/>
                </a:pPr>
                <a:endParaRPr lang="zh-CN" altLang="en-US"/>
              </a:p>
            </p:txBody>
          </p:sp>
          <p:sp>
            <p:nvSpPr>
              <p:cNvPr id="778" name="Freeform 8"/>
              <p:cNvSpPr/>
              <p:nvPr/>
            </p:nvSpPr>
            <p:spPr bwMode="auto">
              <a:xfrm>
                <a:off x="3970" y="2135"/>
                <a:ext cx="121" cy="827"/>
              </a:xfrm>
              <a:custGeom>
                <a:avLst/>
                <a:gdLst/>
                <a:ahLst/>
                <a:cxnLst>
                  <a:cxn ang="0">
                    <a:pos x="305" y="4475"/>
                  </a:cxn>
                  <a:cxn ang="0">
                    <a:pos x="0" y="4105"/>
                  </a:cxn>
                  <a:cxn ang="0">
                    <a:pos x="0" y="0"/>
                  </a:cxn>
                  <a:cxn ang="0">
                    <a:pos x="305" y="396"/>
                  </a:cxn>
                  <a:cxn ang="0">
                    <a:pos x="305" y="4475"/>
                  </a:cxn>
                  <a:cxn ang="0">
                    <a:pos x="609" y="4926"/>
                  </a:cxn>
                </a:cxnLst>
                <a:rect l="0" t="0" r="r" b="b"/>
                <a:pathLst>
                  <a:path w="609" h="4926">
                    <a:moveTo>
                      <a:pt x="305" y="4475"/>
                    </a:moveTo>
                    <a:lnTo>
                      <a:pt x="0" y="4105"/>
                    </a:lnTo>
                    <a:lnTo>
                      <a:pt x="0" y="0"/>
                    </a:lnTo>
                    <a:lnTo>
                      <a:pt x="305" y="396"/>
                    </a:lnTo>
                    <a:lnTo>
                      <a:pt x="305" y="4475"/>
                    </a:lnTo>
                    <a:lnTo>
                      <a:pt x="609" y="4926"/>
                    </a:lnTo>
                  </a:path>
                </a:pathLst>
              </a:custGeom>
              <a:grpFill/>
              <a:ln w="25400">
                <a:solidFill>
                  <a:srgbClr val="0070C0"/>
                </a:solidFill>
                <a:prstDash val="solid"/>
                <a:round/>
              </a:ln>
            </p:spPr>
            <p:txBody>
              <a:bodyPr/>
              <a:lstStyle/>
              <a:p>
                <a:pPr>
                  <a:defRPr/>
                </a:pPr>
                <a:endParaRPr lang="zh-CN" altLang="en-US"/>
              </a:p>
            </p:txBody>
          </p:sp>
          <p:sp>
            <p:nvSpPr>
              <p:cNvPr id="779" name="Freeform 9"/>
              <p:cNvSpPr/>
              <p:nvPr/>
            </p:nvSpPr>
            <p:spPr bwMode="auto">
              <a:xfrm>
                <a:off x="4091" y="2302"/>
                <a:ext cx="123" cy="844"/>
              </a:xfrm>
              <a:custGeom>
                <a:avLst/>
                <a:gdLst/>
                <a:ahLst/>
                <a:cxnLst>
                  <a:cxn ang="0">
                    <a:pos x="611" y="5057"/>
                  </a:cxn>
                  <a:cxn ang="0">
                    <a:pos x="305" y="4635"/>
                  </a:cxn>
                  <a:cxn ang="0">
                    <a:pos x="0" y="4135"/>
                  </a:cxn>
                  <a:cxn ang="0">
                    <a:pos x="0" y="0"/>
                  </a:cxn>
                  <a:cxn ang="0">
                    <a:pos x="305" y="395"/>
                  </a:cxn>
                  <a:cxn ang="0">
                    <a:pos x="305" y="4635"/>
                  </a:cxn>
                </a:cxnLst>
                <a:rect l="0" t="0" r="r" b="b"/>
                <a:pathLst>
                  <a:path w="611" h="5057">
                    <a:moveTo>
                      <a:pt x="611" y="5057"/>
                    </a:moveTo>
                    <a:lnTo>
                      <a:pt x="305" y="4635"/>
                    </a:lnTo>
                    <a:lnTo>
                      <a:pt x="0" y="4135"/>
                    </a:lnTo>
                    <a:lnTo>
                      <a:pt x="0" y="0"/>
                    </a:lnTo>
                    <a:lnTo>
                      <a:pt x="305" y="395"/>
                    </a:lnTo>
                    <a:lnTo>
                      <a:pt x="305" y="4635"/>
                    </a:lnTo>
                  </a:path>
                </a:pathLst>
              </a:custGeom>
              <a:grpFill/>
              <a:ln w="25400">
                <a:solidFill>
                  <a:srgbClr val="0070C0"/>
                </a:solidFill>
                <a:prstDash val="solid"/>
                <a:round/>
              </a:ln>
            </p:spPr>
            <p:txBody>
              <a:bodyPr/>
              <a:lstStyle/>
              <a:p>
                <a:pPr>
                  <a:defRPr/>
                </a:pPr>
                <a:endParaRPr lang="zh-CN" altLang="en-US"/>
              </a:p>
            </p:txBody>
          </p:sp>
          <p:sp>
            <p:nvSpPr>
              <p:cNvPr id="780" name="Freeform 10"/>
              <p:cNvSpPr/>
              <p:nvPr/>
            </p:nvSpPr>
            <p:spPr bwMode="auto">
              <a:xfrm>
                <a:off x="4214" y="2451"/>
                <a:ext cx="121" cy="849"/>
              </a:xfrm>
              <a:custGeom>
                <a:avLst/>
                <a:gdLst/>
                <a:ahLst/>
                <a:cxnLst>
                  <a:cxn ang="0">
                    <a:pos x="609" y="5036"/>
                  </a:cxn>
                  <a:cxn ang="0">
                    <a:pos x="304" y="4688"/>
                  </a:cxn>
                  <a:cxn ang="0">
                    <a:pos x="0" y="4266"/>
                  </a:cxn>
                  <a:cxn ang="0">
                    <a:pos x="0" y="0"/>
                  </a:cxn>
                  <a:cxn ang="0">
                    <a:pos x="304" y="395"/>
                  </a:cxn>
                  <a:cxn ang="0">
                    <a:pos x="304" y="4656"/>
                  </a:cxn>
                </a:cxnLst>
                <a:rect l="0" t="0" r="r" b="b"/>
                <a:pathLst>
                  <a:path w="609" h="5036">
                    <a:moveTo>
                      <a:pt x="609" y="5036"/>
                    </a:moveTo>
                    <a:lnTo>
                      <a:pt x="304" y="4688"/>
                    </a:lnTo>
                    <a:lnTo>
                      <a:pt x="0" y="4266"/>
                    </a:lnTo>
                    <a:lnTo>
                      <a:pt x="0" y="0"/>
                    </a:lnTo>
                    <a:lnTo>
                      <a:pt x="304" y="395"/>
                    </a:lnTo>
                    <a:lnTo>
                      <a:pt x="304" y="4656"/>
                    </a:lnTo>
                  </a:path>
                </a:pathLst>
              </a:custGeom>
              <a:grpFill/>
              <a:ln w="25400">
                <a:solidFill>
                  <a:srgbClr val="0070C0"/>
                </a:solidFill>
                <a:prstDash val="solid"/>
                <a:round/>
              </a:ln>
            </p:spPr>
            <p:txBody>
              <a:bodyPr/>
              <a:lstStyle/>
              <a:p>
                <a:pPr>
                  <a:defRPr/>
                </a:pPr>
                <a:endParaRPr lang="zh-CN" altLang="en-US"/>
              </a:p>
            </p:txBody>
          </p:sp>
          <p:sp>
            <p:nvSpPr>
              <p:cNvPr id="781" name="Freeform 11"/>
              <p:cNvSpPr/>
              <p:nvPr/>
            </p:nvSpPr>
            <p:spPr bwMode="auto">
              <a:xfrm>
                <a:off x="4335" y="2619"/>
                <a:ext cx="122" cy="1003"/>
              </a:xfrm>
              <a:custGeom>
                <a:avLst/>
                <a:gdLst/>
                <a:ahLst/>
                <a:cxnLst>
                  <a:cxn ang="0">
                    <a:pos x="305" y="4620"/>
                  </a:cxn>
                  <a:cxn ang="0">
                    <a:pos x="0" y="4245"/>
                  </a:cxn>
                  <a:cxn ang="0">
                    <a:pos x="0" y="0"/>
                  </a:cxn>
                  <a:cxn ang="0">
                    <a:pos x="305" y="394"/>
                  </a:cxn>
                  <a:cxn ang="0">
                    <a:pos x="305" y="4620"/>
                  </a:cxn>
                  <a:cxn ang="0">
                    <a:pos x="610" y="5857"/>
                  </a:cxn>
                </a:cxnLst>
                <a:rect l="0" t="0" r="r" b="b"/>
                <a:pathLst>
                  <a:path w="610" h="5857">
                    <a:moveTo>
                      <a:pt x="305" y="4620"/>
                    </a:moveTo>
                    <a:lnTo>
                      <a:pt x="0" y="4245"/>
                    </a:lnTo>
                    <a:lnTo>
                      <a:pt x="0" y="0"/>
                    </a:lnTo>
                    <a:lnTo>
                      <a:pt x="305" y="394"/>
                    </a:lnTo>
                    <a:lnTo>
                      <a:pt x="305" y="4620"/>
                    </a:lnTo>
                    <a:lnTo>
                      <a:pt x="610" y="5857"/>
                    </a:lnTo>
                  </a:path>
                </a:pathLst>
              </a:custGeom>
              <a:grpFill/>
              <a:ln w="25400">
                <a:solidFill>
                  <a:srgbClr val="0070C0"/>
                </a:solidFill>
                <a:prstDash val="solid"/>
                <a:round/>
              </a:ln>
            </p:spPr>
            <p:txBody>
              <a:bodyPr/>
              <a:lstStyle/>
              <a:p>
                <a:pPr>
                  <a:defRPr/>
                </a:pPr>
                <a:endParaRPr lang="zh-CN" altLang="en-US"/>
              </a:p>
            </p:txBody>
          </p:sp>
          <p:sp>
            <p:nvSpPr>
              <p:cNvPr id="782" name="Freeform 12"/>
              <p:cNvSpPr/>
              <p:nvPr/>
            </p:nvSpPr>
            <p:spPr bwMode="auto">
              <a:xfrm>
                <a:off x="4457" y="2776"/>
                <a:ext cx="122" cy="1349"/>
              </a:xfrm>
              <a:custGeom>
                <a:avLst/>
                <a:gdLst/>
                <a:ahLst/>
                <a:cxnLst>
                  <a:cxn ang="0">
                    <a:pos x="305" y="6324"/>
                  </a:cxn>
                  <a:cxn ang="0">
                    <a:pos x="0" y="5067"/>
                  </a:cxn>
                  <a:cxn ang="0">
                    <a:pos x="0" y="0"/>
                  </a:cxn>
                  <a:cxn ang="0">
                    <a:pos x="305" y="396"/>
                  </a:cxn>
                  <a:cxn ang="0">
                    <a:pos x="305" y="6324"/>
                  </a:cxn>
                  <a:cxn ang="0">
                    <a:pos x="610" y="7582"/>
                  </a:cxn>
                </a:cxnLst>
                <a:rect l="0" t="0" r="r" b="b"/>
                <a:pathLst>
                  <a:path w="610" h="7582">
                    <a:moveTo>
                      <a:pt x="305" y="6324"/>
                    </a:moveTo>
                    <a:lnTo>
                      <a:pt x="0" y="5067"/>
                    </a:lnTo>
                    <a:lnTo>
                      <a:pt x="0" y="0"/>
                    </a:lnTo>
                    <a:lnTo>
                      <a:pt x="305" y="396"/>
                    </a:lnTo>
                    <a:lnTo>
                      <a:pt x="305" y="6324"/>
                    </a:lnTo>
                    <a:lnTo>
                      <a:pt x="610" y="7582"/>
                    </a:lnTo>
                  </a:path>
                </a:pathLst>
              </a:custGeom>
              <a:grpFill/>
              <a:ln w="25400">
                <a:solidFill>
                  <a:srgbClr val="0070C0"/>
                </a:solidFill>
                <a:prstDash val="solid"/>
                <a:round/>
              </a:ln>
            </p:spPr>
            <p:txBody>
              <a:bodyPr/>
              <a:lstStyle/>
              <a:p>
                <a:pPr>
                  <a:defRPr/>
                </a:pPr>
                <a:endParaRPr lang="zh-CN" altLang="en-US"/>
              </a:p>
            </p:txBody>
          </p:sp>
          <p:sp>
            <p:nvSpPr>
              <p:cNvPr id="783" name="Freeform 13"/>
              <p:cNvSpPr/>
              <p:nvPr/>
            </p:nvSpPr>
            <p:spPr bwMode="auto">
              <a:xfrm>
                <a:off x="3787" y="1986"/>
                <a:ext cx="61" cy="620"/>
              </a:xfrm>
              <a:custGeom>
                <a:avLst/>
                <a:gdLst/>
                <a:ahLst/>
                <a:cxnLst>
                  <a:cxn ang="0">
                    <a:pos x="0" y="2793"/>
                  </a:cxn>
                  <a:cxn ang="0">
                    <a:pos x="0" y="0"/>
                  </a:cxn>
                  <a:cxn ang="0">
                    <a:pos x="305" y="396"/>
                  </a:cxn>
                  <a:cxn ang="0">
                    <a:pos x="305" y="3100"/>
                  </a:cxn>
                  <a:cxn ang="0">
                    <a:pos x="0" y="2793"/>
                  </a:cxn>
                </a:cxnLst>
                <a:rect l="0" t="0" r="r" b="b"/>
                <a:pathLst>
                  <a:path w="305" h="3100">
                    <a:moveTo>
                      <a:pt x="0" y="2793"/>
                    </a:moveTo>
                    <a:lnTo>
                      <a:pt x="0" y="0"/>
                    </a:lnTo>
                    <a:lnTo>
                      <a:pt x="305" y="396"/>
                    </a:lnTo>
                    <a:lnTo>
                      <a:pt x="305" y="3100"/>
                    </a:lnTo>
                    <a:lnTo>
                      <a:pt x="0" y="2793"/>
                    </a:lnTo>
                    <a:close/>
                  </a:path>
                </a:pathLst>
              </a:custGeom>
              <a:grpFill/>
              <a:ln w="25400">
                <a:solidFill>
                  <a:srgbClr val="0070C0"/>
                </a:solidFill>
                <a:prstDash val="solid"/>
                <a:round/>
              </a:ln>
            </p:spPr>
            <p:txBody>
              <a:bodyPr/>
              <a:lstStyle/>
              <a:p>
                <a:pPr>
                  <a:defRPr/>
                </a:pPr>
                <a:endParaRPr lang="zh-CN" altLang="en-US"/>
              </a:p>
            </p:txBody>
          </p:sp>
          <p:sp>
            <p:nvSpPr>
              <p:cNvPr id="784" name="Freeform 14"/>
              <p:cNvSpPr/>
              <p:nvPr/>
            </p:nvSpPr>
            <p:spPr bwMode="auto">
              <a:xfrm>
                <a:off x="4031" y="2302"/>
                <a:ext cx="60" cy="660"/>
              </a:xfrm>
              <a:custGeom>
                <a:avLst/>
                <a:gdLst/>
                <a:ahLst/>
                <a:cxnLst>
                  <a:cxn ang="0">
                    <a:pos x="0" y="0"/>
                  </a:cxn>
                  <a:cxn ang="0">
                    <a:pos x="304" y="396"/>
                  </a:cxn>
                  <a:cxn ang="0">
                    <a:pos x="304" y="3299"/>
                  </a:cxn>
                  <a:cxn ang="0">
                    <a:pos x="0" y="2848"/>
                  </a:cxn>
                  <a:cxn ang="0">
                    <a:pos x="0" y="0"/>
                  </a:cxn>
                </a:cxnLst>
                <a:rect l="0" t="0" r="r" b="b"/>
                <a:pathLst>
                  <a:path w="304" h="3299">
                    <a:moveTo>
                      <a:pt x="0" y="0"/>
                    </a:moveTo>
                    <a:lnTo>
                      <a:pt x="304" y="396"/>
                    </a:lnTo>
                    <a:lnTo>
                      <a:pt x="304" y="3299"/>
                    </a:lnTo>
                    <a:lnTo>
                      <a:pt x="0" y="2848"/>
                    </a:lnTo>
                    <a:lnTo>
                      <a:pt x="0" y="0"/>
                    </a:lnTo>
                    <a:close/>
                  </a:path>
                </a:pathLst>
              </a:custGeom>
              <a:grpFill/>
              <a:ln w="25400">
                <a:solidFill>
                  <a:srgbClr val="0070C0"/>
                </a:solidFill>
                <a:prstDash val="solid"/>
                <a:round/>
              </a:ln>
            </p:spPr>
            <p:txBody>
              <a:bodyPr/>
              <a:lstStyle/>
              <a:p>
                <a:pPr>
                  <a:defRPr/>
                </a:pPr>
                <a:endParaRPr lang="zh-CN" altLang="en-US"/>
              </a:p>
            </p:txBody>
          </p:sp>
          <p:sp>
            <p:nvSpPr>
              <p:cNvPr id="785" name="Freeform 15"/>
              <p:cNvSpPr/>
              <p:nvPr/>
            </p:nvSpPr>
            <p:spPr bwMode="auto">
              <a:xfrm>
                <a:off x="3908" y="2144"/>
                <a:ext cx="62" cy="653"/>
              </a:xfrm>
              <a:custGeom>
                <a:avLst/>
                <a:gdLst/>
                <a:ahLst/>
                <a:cxnLst>
                  <a:cxn ang="0">
                    <a:pos x="0" y="0"/>
                  </a:cxn>
                  <a:cxn ang="0">
                    <a:pos x="306" y="396"/>
                  </a:cxn>
                  <a:cxn ang="0">
                    <a:pos x="306" y="3268"/>
                  </a:cxn>
                  <a:cxn ang="0">
                    <a:pos x="0" y="2860"/>
                  </a:cxn>
                  <a:cxn ang="0">
                    <a:pos x="0" y="0"/>
                  </a:cxn>
                </a:cxnLst>
                <a:rect l="0" t="0" r="r" b="b"/>
                <a:pathLst>
                  <a:path w="306" h="3268">
                    <a:moveTo>
                      <a:pt x="0" y="0"/>
                    </a:moveTo>
                    <a:lnTo>
                      <a:pt x="306" y="396"/>
                    </a:lnTo>
                    <a:lnTo>
                      <a:pt x="306" y="3268"/>
                    </a:lnTo>
                    <a:lnTo>
                      <a:pt x="0" y="2860"/>
                    </a:lnTo>
                    <a:lnTo>
                      <a:pt x="0" y="0"/>
                    </a:lnTo>
                    <a:close/>
                  </a:path>
                </a:pathLst>
              </a:custGeom>
              <a:grpFill/>
              <a:ln w="25400">
                <a:solidFill>
                  <a:srgbClr val="0070C0"/>
                </a:solidFill>
                <a:prstDash val="solid"/>
                <a:round/>
              </a:ln>
            </p:spPr>
            <p:txBody>
              <a:bodyPr/>
              <a:lstStyle/>
              <a:p>
                <a:pPr>
                  <a:defRPr/>
                </a:pPr>
                <a:endParaRPr lang="zh-CN" altLang="en-US"/>
              </a:p>
            </p:txBody>
          </p:sp>
          <p:sp>
            <p:nvSpPr>
              <p:cNvPr id="786" name="Freeform 16"/>
              <p:cNvSpPr/>
              <p:nvPr/>
            </p:nvSpPr>
            <p:spPr bwMode="auto">
              <a:xfrm>
                <a:off x="4152" y="2460"/>
                <a:ext cx="62" cy="686"/>
              </a:xfrm>
              <a:custGeom>
                <a:avLst/>
                <a:gdLst/>
                <a:ahLst/>
                <a:cxnLst>
                  <a:cxn ang="0">
                    <a:pos x="0" y="0"/>
                  </a:cxn>
                  <a:cxn ang="0">
                    <a:pos x="306" y="394"/>
                  </a:cxn>
                  <a:cxn ang="0">
                    <a:pos x="306" y="3429"/>
                  </a:cxn>
                  <a:cxn ang="0">
                    <a:pos x="0" y="3007"/>
                  </a:cxn>
                  <a:cxn ang="0">
                    <a:pos x="0" y="0"/>
                  </a:cxn>
                </a:cxnLst>
                <a:rect l="0" t="0" r="r" b="b"/>
                <a:pathLst>
                  <a:path w="306" h="3429">
                    <a:moveTo>
                      <a:pt x="0" y="0"/>
                    </a:moveTo>
                    <a:lnTo>
                      <a:pt x="306" y="394"/>
                    </a:lnTo>
                    <a:lnTo>
                      <a:pt x="306" y="3429"/>
                    </a:lnTo>
                    <a:lnTo>
                      <a:pt x="0" y="3007"/>
                    </a:lnTo>
                    <a:lnTo>
                      <a:pt x="0" y="0"/>
                    </a:lnTo>
                    <a:close/>
                  </a:path>
                </a:pathLst>
              </a:custGeom>
              <a:grpFill/>
              <a:ln w="25400">
                <a:solidFill>
                  <a:srgbClr val="0070C0"/>
                </a:solidFill>
                <a:prstDash val="solid"/>
                <a:round/>
              </a:ln>
            </p:spPr>
            <p:txBody>
              <a:bodyPr/>
              <a:lstStyle/>
              <a:p>
                <a:pPr>
                  <a:defRPr/>
                </a:pPr>
                <a:endParaRPr lang="zh-CN" altLang="en-US"/>
              </a:p>
            </p:txBody>
          </p:sp>
          <p:sp>
            <p:nvSpPr>
              <p:cNvPr id="787" name="Freeform 17"/>
              <p:cNvSpPr/>
              <p:nvPr/>
            </p:nvSpPr>
            <p:spPr bwMode="auto">
              <a:xfrm>
                <a:off x="4274" y="2618"/>
                <a:ext cx="61" cy="682"/>
              </a:xfrm>
              <a:custGeom>
                <a:avLst/>
                <a:gdLst/>
                <a:ahLst/>
                <a:cxnLst>
                  <a:cxn ang="0">
                    <a:pos x="0" y="0"/>
                  </a:cxn>
                  <a:cxn ang="0">
                    <a:pos x="305" y="395"/>
                  </a:cxn>
                  <a:cxn ang="0">
                    <a:pos x="305" y="3409"/>
                  </a:cxn>
                  <a:cxn ang="0">
                    <a:pos x="0" y="3061"/>
                  </a:cxn>
                  <a:cxn ang="0">
                    <a:pos x="0" y="0"/>
                  </a:cxn>
                </a:cxnLst>
                <a:rect l="0" t="0" r="r" b="b"/>
                <a:pathLst>
                  <a:path w="305" h="3409">
                    <a:moveTo>
                      <a:pt x="0" y="0"/>
                    </a:moveTo>
                    <a:lnTo>
                      <a:pt x="305" y="395"/>
                    </a:lnTo>
                    <a:lnTo>
                      <a:pt x="305" y="3409"/>
                    </a:lnTo>
                    <a:lnTo>
                      <a:pt x="0" y="3061"/>
                    </a:lnTo>
                    <a:lnTo>
                      <a:pt x="0" y="0"/>
                    </a:lnTo>
                    <a:close/>
                  </a:path>
                </a:pathLst>
              </a:custGeom>
              <a:grpFill/>
              <a:ln w="25400">
                <a:solidFill>
                  <a:srgbClr val="0070C0"/>
                </a:solidFill>
                <a:prstDash val="solid"/>
                <a:round/>
              </a:ln>
            </p:spPr>
            <p:txBody>
              <a:bodyPr/>
              <a:lstStyle/>
              <a:p>
                <a:pPr>
                  <a:defRPr/>
                </a:pPr>
                <a:endParaRPr lang="zh-CN" altLang="en-US"/>
              </a:p>
            </p:txBody>
          </p:sp>
          <p:sp>
            <p:nvSpPr>
              <p:cNvPr id="788" name="Freeform 18"/>
              <p:cNvSpPr/>
              <p:nvPr/>
            </p:nvSpPr>
            <p:spPr bwMode="auto">
              <a:xfrm>
                <a:off x="4396" y="2776"/>
                <a:ext cx="61" cy="846"/>
              </a:xfrm>
              <a:custGeom>
                <a:avLst/>
                <a:gdLst/>
                <a:ahLst/>
                <a:cxnLst>
                  <a:cxn ang="0">
                    <a:pos x="0" y="0"/>
                  </a:cxn>
                  <a:cxn ang="0">
                    <a:pos x="305" y="395"/>
                  </a:cxn>
                  <a:cxn ang="0">
                    <a:pos x="305" y="4230"/>
                  </a:cxn>
                  <a:cxn ang="0">
                    <a:pos x="0" y="2993"/>
                  </a:cxn>
                  <a:cxn ang="0">
                    <a:pos x="0" y="0"/>
                  </a:cxn>
                </a:cxnLst>
                <a:rect l="0" t="0" r="r" b="b"/>
                <a:pathLst>
                  <a:path w="305" h="4230">
                    <a:moveTo>
                      <a:pt x="0" y="0"/>
                    </a:moveTo>
                    <a:lnTo>
                      <a:pt x="305" y="395"/>
                    </a:lnTo>
                    <a:lnTo>
                      <a:pt x="305" y="4230"/>
                    </a:lnTo>
                    <a:lnTo>
                      <a:pt x="0" y="2993"/>
                    </a:lnTo>
                    <a:lnTo>
                      <a:pt x="0" y="0"/>
                    </a:lnTo>
                    <a:close/>
                  </a:path>
                </a:pathLst>
              </a:custGeom>
              <a:grpFill/>
              <a:ln w="25400">
                <a:solidFill>
                  <a:srgbClr val="0070C0"/>
                </a:solidFill>
                <a:prstDash val="solid"/>
                <a:round/>
              </a:ln>
            </p:spPr>
            <p:txBody>
              <a:bodyPr/>
              <a:lstStyle/>
              <a:p>
                <a:pPr>
                  <a:defRPr/>
                </a:pPr>
                <a:endParaRPr lang="zh-CN" altLang="en-US"/>
              </a:p>
            </p:txBody>
          </p:sp>
          <p:sp>
            <p:nvSpPr>
              <p:cNvPr id="789" name="Freeform 19"/>
              <p:cNvSpPr/>
              <p:nvPr/>
            </p:nvSpPr>
            <p:spPr bwMode="auto">
              <a:xfrm>
                <a:off x="4518" y="2934"/>
                <a:ext cx="61" cy="1190"/>
              </a:xfrm>
              <a:custGeom>
                <a:avLst/>
                <a:gdLst/>
                <a:ahLst/>
                <a:cxnLst>
                  <a:cxn ang="0">
                    <a:pos x="0" y="0"/>
                  </a:cxn>
                  <a:cxn ang="0">
                    <a:pos x="305" y="396"/>
                  </a:cxn>
                  <a:cxn ang="0">
                    <a:pos x="305" y="5947"/>
                  </a:cxn>
                  <a:cxn ang="0">
                    <a:pos x="0" y="4697"/>
                  </a:cxn>
                  <a:cxn ang="0">
                    <a:pos x="0" y="0"/>
                  </a:cxn>
                </a:cxnLst>
                <a:rect l="0" t="0" r="r" b="b"/>
                <a:pathLst>
                  <a:path w="305" h="5947">
                    <a:moveTo>
                      <a:pt x="0" y="0"/>
                    </a:moveTo>
                    <a:lnTo>
                      <a:pt x="305" y="396"/>
                    </a:lnTo>
                    <a:lnTo>
                      <a:pt x="305" y="5947"/>
                    </a:lnTo>
                    <a:lnTo>
                      <a:pt x="0" y="4697"/>
                    </a:lnTo>
                    <a:lnTo>
                      <a:pt x="0" y="0"/>
                    </a:lnTo>
                    <a:close/>
                  </a:path>
                </a:pathLst>
              </a:custGeom>
              <a:grpFill/>
              <a:ln w="25400">
                <a:solidFill>
                  <a:srgbClr val="0070C0"/>
                </a:solidFill>
                <a:prstDash val="solid"/>
                <a:round/>
              </a:ln>
            </p:spPr>
            <p:txBody>
              <a:bodyPr/>
              <a:lstStyle/>
              <a:p>
                <a:pPr>
                  <a:defRPr/>
                </a:pPr>
                <a:endParaRPr lang="zh-CN" altLang="en-US"/>
              </a:p>
            </p:txBody>
          </p:sp>
        </p:grpSp>
        <p:sp>
          <p:nvSpPr>
            <p:cNvPr id="39956" name="TextBox 184"/>
            <p:cNvSpPr txBox="1">
              <a:spLocks noChangeArrowheads="1"/>
            </p:cNvSpPr>
            <p:nvPr/>
          </p:nvSpPr>
          <p:spPr bwMode="auto">
            <a:xfrm>
              <a:off x="2633771" y="5887202"/>
              <a:ext cx="1630716" cy="461665"/>
            </a:xfrm>
            <a:prstGeom prst="rect">
              <a:avLst/>
            </a:prstGeom>
            <a:noFill/>
            <a:ln w="9525">
              <a:noFill/>
              <a:miter lim="800000"/>
            </a:ln>
          </p:spPr>
          <p:txBody>
            <a:bodyPr>
              <a:spAutoFit/>
            </a:bodyPr>
            <a:lstStyle/>
            <a:p>
              <a:pPr>
                <a:buFontTx/>
                <a:buNone/>
              </a:pPr>
              <a:r>
                <a:rPr lang="zh-CN" altLang="en-US" sz="2400" b="1">
                  <a:solidFill>
                    <a:srgbClr val="007E39"/>
                  </a:solidFill>
                  <a:latin typeface="黑体" panose="02010609060101010101" pitchFamily="49" charset="-122"/>
                  <a:ea typeface="黑体" panose="02010609060101010101" pitchFamily="49" charset="-122"/>
                </a:rPr>
                <a:t>基坑施工</a:t>
              </a:r>
            </a:p>
          </p:txBody>
        </p:sp>
        <p:grpSp>
          <p:nvGrpSpPr>
            <p:cNvPr id="8" name="组合 185"/>
            <p:cNvGrpSpPr/>
            <p:nvPr/>
          </p:nvGrpSpPr>
          <p:grpSpPr bwMode="auto">
            <a:xfrm>
              <a:off x="1221228" y="4119567"/>
              <a:ext cx="3918993" cy="1786341"/>
              <a:chOff x="1804086" y="3534032"/>
              <a:chExt cx="5367596" cy="2446638"/>
            </a:xfrm>
          </p:grpSpPr>
          <p:sp>
            <p:nvSpPr>
              <p:cNvPr id="40532" name="任意多边形 772"/>
              <p:cNvSpPr/>
              <p:nvPr/>
            </p:nvSpPr>
            <p:spPr bwMode="auto">
              <a:xfrm>
                <a:off x="1816443" y="3558746"/>
                <a:ext cx="1260389" cy="2421924"/>
              </a:xfrm>
              <a:custGeom>
                <a:avLst/>
                <a:gdLst>
                  <a:gd name="T0" fmla="*/ 0 w 1260389"/>
                  <a:gd name="T1" fmla="*/ 0 h 2421924"/>
                  <a:gd name="T2" fmla="*/ 1161535 w 1260389"/>
                  <a:gd name="T3" fmla="*/ 1445740 h 2421924"/>
                  <a:gd name="T4" fmla="*/ 1260389 w 1260389"/>
                  <a:gd name="T5" fmla="*/ 2421924 h 2421924"/>
                  <a:gd name="T6" fmla="*/ 86498 w 1260389"/>
                  <a:gd name="T7" fmla="*/ 877330 h 2421924"/>
                  <a:gd name="T8" fmla="*/ 0 w 1260389"/>
                  <a:gd name="T9" fmla="*/ 0 h 24219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0389" h="2421924">
                    <a:moveTo>
                      <a:pt x="0" y="0"/>
                    </a:moveTo>
                    <a:lnTo>
                      <a:pt x="1161535" y="1445740"/>
                    </a:lnTo>
                    <a:lnTo>
                      <a:pt x="1260389" y="2421924"/>
                    </a:lnTo>
                    <a:lnTo>
                      <a:pt x="86498" y="877330"/>
                    </a:lnTo>
                    <a:lnTo>
                      <a:pt x="0" y="0"/>
                    </a:lnTo>
                    <a:close/>
                  </a:path>
                </a:pathLst>
              </a:custGeom>
              <a:solidFill>
                <a:srgbClr val="CC9900">
                  <a:alpha val="43137"/>
                </a:srgbClr>
              </a:solidFill>
              <a:ln w="25400" cap="flat" cmpd="sng" algn="ctr">
                <a:noFill/>
                <a:prstDash val="solid"/>
                <a:round/>
                <a:headEnd type="none" w="med" len="med"/>
                <a:tailEnd type="none" w="med" len="med"/>
              </a:ln>
            </p:spPr>
            <p:txBody>
              <a:bodyPr wrap="none" anchor="ctr"/>
              <a:lstStyle/>
              <a:p>
                <a:endParaRPr lang="zh-CN" altLang="en-US"/>
              </a:p>
            </p:txBody>
          </p:sp>
          <p:sp>
            <p:nvSpPr>
              <p:cNvPr id="40533" name="任意多边形 773"/>
              <p:cNvSpPr/>
              <p:nvPr/>
            </p:nvSpPr>
            <p:spPr bwMode="auto">
              <a:xfrm>
                <a:off x="1804086" y="3534032"/>
                <a:ext cx="4109083" cy="852617"/>
              </a:xfrm>
              <a:custGeom>
                <a:avLst/>
                <a:gdLst>
                  <a:gd name="T0" fmla="*/ 0 w 4127157"/>
                  <a:gd name="T1" fmla="*/ 49427 h 852617"/>
                  <a:gd name="T2" fmla="*/ 625852 w 4127157"/>
                  <a:gd name="T3" fmla="*/ 852617 h 852617"/>
                  <a:gd name="T4" fmla="*/ 3971751 w 4127157"/>
                  <a:gd name="T5" fmla="*/ 815546 h 852617"/>
                  <a:gd name="T6" fmla="*/ 4019893 w 4127157"/>
                  <a:gd name="T7" fmla="*/ 0 h 852617"/>
                  <a:gd name="T8" fmla="*/ 0 w 4127157"/>
                  <a:gd name="T9" fmla="*/ 49427 h 8526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27157" h="852617">
                    <a:moveTo>
                      <a:pt x="0" y="49427"/>
                    </a:moveTo>
                    <a:lnTo>
                      <a:pt x="642552" y="852617"/>
                    </a:lnTo>
                    <a:lnTo>
                      <a:pt x="4077730" y="815546"/>
                    </a:lnTo>
                    <a:lnTo>
                      <a:pt x="4127157" y="0"/>
                    </a:lnTo>
                    <a:lnTo>
                      <a:pt x="0" y="49427"/>
                    </a:lnTo>
                    <a:close/>
                  </a:path>
                </a:pathLst>
              </a:custGeom>
              <a:solidFill>
                <a:srgbClr val="CC9900">
                  <a:alpha val="43137"/>
                </a:srgbClr>
              </a:solidFill>
              <a:ln w="25400" cap="flat" cmpd="sng" algn="ctr">
                <a:noFill/>
                <a:prstDash val="solid"/>
                <a:round/>
                <a:headEnd type="none" w="med" len="med"/>
                <a:tailEnd type="none" w="med" len="med"/>
              </a:ln>
            </p:spPr>
            <p:txBody>
              <a:bodyPr wrap="none" anchor="ctr"/>
              <a:lstStyle/>
              <a:p>
                <a:endParaRPr lang="zh-CN" altLang="en-US"/>
              </a:p>
            </p:txBody>
          </p:sp>
          <p:sp>
            <p:nvSpPr>
              <p:cNvPr id="40534" name="任意多边形 774"/>
              <p:cNvSpPr/>
              <p:nvPr/>
            </p:nvSpPr>
            <p:spPr bwMode="auto">
              <a:xfrm>
                <a:off x="5871263" y="3558746"/>
                <a:ext cx="1300419" cy="2397211"/>
              </a:xfrm>
              <a:custGeom>
                <a:avLst/>
                <a:gdLst>
                  <a:gd name="T0" fmla="*/ 0 w 1285103"/>
                  <a:gd name="T1" fmla="*/ 0 h 2397211"/>
                  <a:gd name="T2" fmla="*/ 0 w 1285103"/>
                  <a:gd name="T3" fmla="*/ 803189 h 2397211"/>
                  <a:gd name="T4" fmla="*/ 1379781 w 1285103"/>
                  <a:gd name="T5" fmla="*/ 2397211 h 2397211"/>
                  <a:gd name="T6" fmla="*/ 1273644 w 1285103"/>
                  <a:gd name="T7" fmla="*/ 1408670 h 2397211"/>
                  <a:gd name="T8" fmla="*/ 0 w 1285103"/>
                  <a:gd name="T9" fmla="*/ 0 h 23972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5103" h="2397211">
                    <a:moveTo>
                      <a:pt x="0" y="0"/>
                    </a:moveTo>
                    <a:lnTo>
                      <a:pt x="0" y="803189"/>
                    </a:lnTo>
                    <a:lnTo>
                      <a:pt x="1285103" y="2397211"/>
                    </a:lnTo>
                    <a:lnTo>
                      <a:pt x="1186249" y="1408670"/>
                    </a:lnTo>
                    <a:lnTo>
                      <a:pt x="0" y="0"/>
                    </a:lnTo>
                    <a:close/>
                  </a:path>
                </a:pathLst>
              </a:custGeom>
              <a:solidFill>
                <a:srgbClr val="CC9900">
                  <a:alpha val="43137"/>
                </a:srgbClr>
              </a:solidFill>
              <a:ln w="25400" cap="flat" cmpd="sng" algn="ctr">
                <a:noFill/>
                <a:prstDash val="solid"/>
                <a:round/>
                <a:headEnd type="none" w="med" len="med"/>
                <a:tailEnd type="none" w="med" len="med"/>
              </a:ln>
            </p:spPr>
            <p:txBody>
              <a:bodyPr wrap="none" anchor="ctr"/>
              <a:lstStyle/>
              <a:p>
                <a:endParaRPr lang="zh-CN" altLang="en-US"/>
              </a:p>
            </p:txBody>
          </p:sp>
        </p:grpSp>
        <p:grpSp>
          <p:nvGrpSpPr>
            <p:cNvPr id="9" name="Group 41"/>
            <p:cNvGrpSpPr>
              <a:grpSpLocks noChangeAspect="1"/>
            </p:cNvGrpSpPr>
            <p:nvPr/>
          </p:nvGrpSpPr>
          <p:grpSpPr bwMode="auto">
            <a:xfrm>
              <a:off x="2407099" y="5263916"/>
              <a:ext cx="1595391" cy="451100"/>
              <a:chOff x="1616" y="1723"/>
              <a:chExt cx="1061" cy="300"/>
            </a:xfrm>
          </p:grpSpPr>
          <p:sp>
            <p:nvSpPr>
              <p:cNvPr id="40458" name="Line 42"/>
              <p:cNvSpPr>
                <a:spLocks noChangeShapeType="1"/>
              </p:cNvSpPr>
              <p:nvPr/>
            </p:nvSpPr>
            <p:spPr bwMode="auto">
              <a:xfrm>
                <a:off x="1650" y="1882"/>
                <a:ext cx="1" cy="92"/>
              </a:xfrm>
              <a:prstGeom prst="line">
                <a:avLst/>
              </a:prstGeom>
              <a:noFill/>
              <a:ln w="0">
                <a:solidFill>
                  <a:srgbClr val="000000"/>
                </a:solidFill>
                <a:round/>
              </a:ln>
            </p:spPr>
            <p:txBody>
              <a:bodyPr/>
              <a:lstStyle/>
              <a:p>
                <a:endParaRPr lang="zh-CN" altLang="en-US"/>
              </a:p>
            </p:txBody>
          </p:sp>
          <p:sp>
            <p:nvSpPr>
              <p:cNvPr id="40459" name="Line 43"/>
              <p:cNvSpPr>
                <a:spLocks noChangeShapeType="1"/>
              </p:cNvSpPr>
              <p:nvPr/>
            </p:nvSpPr>
            <p:spPr bwMode="auto">
              <a:xfrm>
                <a:off x="1693" y="1964"/>
                <a:ext cx="1" cy="19"/>
              </a:xfrm>
              <a:prstGeom prst="line">
                <a:avLst/>
              </a:prstGeom>
              <a:noFill/>
              <a:ln w="0">
                <a:solidFill>
                  <a:srgbClr val="000000"/>
                </a:solidFill>
                <a:round/>
              </a:ln>
            </p:spPr>
            <p:txBody>
              <a:bodyPr/>
              <a:lstStyle/>
              <a:p>
                <a:endParaRPr lang="zh-CN" altLang="en-US"/>
              </a:p>
            </p:txBody>
          </p:sp>
          <p:sp>
            <p:nvSpPr>
              <p:cNvPr id="40460" name="Line 44"/>
              <p:cNvSpPr>
                <a:spLocks noChangeShapeType="1"/>
              </p:cNvSpPr>
              <p:nvPr/>
            </p:nvSpPr>
            <p:spPr bwMode="auto">
              <a:xfrm flipH="1">
                <a:off x="1645" y="1974"/>
                <a:ext cx="5" cy="1"/>
              </a:xfrm>
              <a:prstGeom prst="line">
                <a:avLst/>
              </a:prstGeom>
              <a:noFill/>
              <a:ln w="0">
                <a:solidFill>
                  <a:srgbClr val="000000"/>
                </a:solidFill>
                <a:round/>
              </a:ln>
            </p:spPr>
            <p:txBody>
              <a:bodyPr/>
              <a:lstStyle/>
              <a:p>
                <a:endParaRPr lang="zh-CN" altLang="en-US"/>
              </a:p>
            </p:txBody>
          </p:sp>
          <p:sp>
            <p:nvSpPr>
              <p:cNvPr id="40461" name="Line 45"/>
              <p:cNvSpPr>
                <a:spLocks noChangeShapeType="1"/>
              </p:cNvSpPr>
              <p:nvPr/>
            </p:nvSpPr>
            <p:spPr bwMode="auto">
              <a:xfrm>
                <a:off x="1645" y="1974"/>
                <a:ext cx="1" cy="9"/>
              </a:xfrm>
              <a:prstGeom prst="line">
                <a:avLst/>
              </a:prstGeom>
              <a:noFill/>
              <a:ln w="0">
                <a:solidFill>
                  <a:srgbClr val="000000"/>
                </a:solidFill>
                <a:round/>
              </a:ln>
            </p:spPr>
            <p:txBody>
              <a:bodyPr/>
              <a:lstStyle/>
              <a:p>
                <a:endParaRPr lang="zh-CN" altLang="en-US"/>
              </a:p>
            </p:txBody>
          </p:sp>
          <p:sp>
            <p:nvSpPr>
              <p:cNvPr id="40462" name="Line 46"/>
              <p:cNvSpPr>
                <a:spLocks noChangeShapeType="1"/>
              </p:cNvSpPr>
              <p:nvPr/>
            </p:nvSpPr>
            <p:spPr bwMode="auto">
              <a:xfrm>
                <a:off x="1645" y="1983"/>
                <a:ext cx="48" cy="1"/>
              </a:xfrm>
              <a:prstGeom prst="line">
                <a:avLst/>
              </a:prstGeom>
              <a:noFill/>
              <a:ln w="0">
                <a:solidFill>
                  <a:srgbClr val="000000"/>
                </a:solidFill>
                <a:round/>
              </a:ln>
            </p:spPr>
            <p:txBody>
              <a:bodyPr/>
              <a:lstStyle/>
              <a:p>
                <a:endParaRPr lang="zh-CN" altLang="en-US"/>
              </a:p>
            </p:txBody>
          </p:sp>
          <p:sp>
            <p:nvSpPr>
              <p:cNvPr id="40463" name="Line 47"/>
              <p:cNvSpPr>
                <a:spLocks noChangeShapeType="1"/>
              </p:cNvSpPr>
              <p:nvPr/>
            </p:nvSpPr>
            <p:spPr bwMode="auto">
              <a:xfrm flipV="1">
                <a:off x="1645" y="1790"/>
                <a:ext cx="1" cy="2"/>
              </a:xfrm>
              <a:prstGeom prst="line">
                <a:avLst/>
              </a:prstGeom>
              <a:noFill/>
              <a:ln w="0">
                <a:solidFill>
                  <a:srgbClr val="000000"/>
                </a:solidFill>
                <a:round/>
              </a:ln>
            </p:spPr>
            <p:txBody>
              <a:bodyPr/>
              <a:lstStyle/>
              <a:p>
                <a:endParaRPr lang="zh-CN" altLang="en-US"/>
              </a:p>
            </p:txBody>
          </p:sp>
          <p:sp>
            <p:nvSpPr>
              <p:cNvPr id="40464" name="Freeform 48"/>
              <p:cNvSpPr/>
              <p:nvPr/>
            </p:nvSpPr>
            <p:spPr bwMode="auto">
              <a:xfrm>
                <a:off x="1656" y="1734"/>
                <a:ext cx="9" cy="55"/>
              </a:xfrm>
              <a:custGeom>
                <a:avLst/>
                <a:gdLst>
                  <a:gd name="T0" fmla="*/ 0 w 48"/>
                  <a:gd name="T1" fmla="*/ 0 h 276"/>
                  <a:gd name="T2" fmla="*/ 0 w 48"/>
                  <a:gd name="T3" fmla="*/ 0 h 276"/>
                  <a:gd name="T4" fmla="*/ 0 w 48"/>
                  <a:gd name="T5" fmla="*/ 0 h 276"/>
                  <a:gd name="T6" fmla="*/ 0 60000 65536"/>
                  <a:gd name="T7" fmla="*/ 0 60000 65536"/>
                  <a:gd name="T8" fmla="*/ 0 60000 65536"/>
                </a:gdLst>
                <a:ahLst/>
                <a:cxnLst>
                  <a:cxn ang="T6">
                    <a:pos x="T0" y="T1"/>
                  </a:cxn>
                  <a:cxn ang="T7">
                    <a:pos x="T2" y="T3"/>
                  </a:cxn>
                  <a:cxn ang="T8">
                    <a:pos x="T4" y="T5"/>
                  </a:cxn>
                </a:cxnLst>
                <a:rect l="0" t="0" r="r" b="b"/>
                <a:pathLst>
                  <a:path w="48" h="276">
                    <a:moveTo>
                      <a:pt x="0" y="0"/>
                    </a:moveTo>
                    <a:lnTo>
                      <a:pt x="0" y="96"/>
                    </a:lnTo>
                    <a:lnTo>
                      <a:pt x="48" y="276"/>
                    </a:lnTo>
                  </a:path>
                </a:pathLst>
              </a:custGeom>
              <a:noFill/>
              <a:ln w="0">
                <a:solidFill>
                  <a:srgbClr val="000000"/>
                </a:solidFill>
                <a:prstDash val="solid"/>
                <a:round/>
              </a:ln>
            </p:spPr>
            <p:txBody>
              <a:bodyPr/>
              <a:lstStyle/>
              <a:p>
                <a:endParaRPr lang="zh-CN" altLang="en-US"/>
              </a:p>
            </p:txBody>
          </p:sp>
          <p:sp>
            <p:nvSpPr>
              <p:cNvPr id="40465" name="Line 49"/>
              <p:cNvSpPr>
                <a:spLocks noChangeShapeType="1"/>
              </p:cNvSpPr>
              <p:nvPr/>
            </p:nvSpPr>
            <p:spPr bwMode="auto">
              <a:xfrm flipH="1">
                <a:off x="1695" y="1932"/>
                <a:ext cx="13" cy="12"/>
              </a:xfrm>
              <a:prstGeom prst="line">
                <a:avLst/>
              </a:prstGeom>
              <a:noFill/>
              <a:ln w="0">
                <a:solidFill>
                  <a:srgbClr val="000000"/>
                </a:solidFill>
                <a:round/>
              </a:ln>
            </p:spPr>
            <p:txBody>
              <a:bodyPr/>
              <a:lstStyle/>
              <a:p>
                <a:endParaRPr lang="zh-CN" altLang="en-US"/>
              </a:p>
            </p:txBody>
          </p:sp>
          <p:sp>
            <p:nvSpPr>
              <p:cNvPr id="40466" name="Line 50"/>
              <p:cNvSpPr>
                <a:spLocks noChangeShapeType="1"/>
              </p:cNvSpPr>
              <p:nvPr/>
            </p:nvSpPr>
            <p:spPr bwMode="auto">
              <a:xfrm flipH="1">
                <a:off x="1693" y="1944"/>
                <a:ext cx="2" cy="20"/>
              </a:xfrm>
              <a:prstGeom prst="line">
                <a:avLst/>
              </a:prstGeom>
              <a:noFill/>
              <a:ln w="0">
                <a:solidFill>
                  <a:srgbClr val="000000"/>
                </a:solidFill>
                <a:round/>
              </a:ln>
            </p:spPr>
            <p:txBody>
              <a:bodyPr/>
              <a:lstStyle/>
              <a:p>
                <a:endParaRPr lang="zh-CN" altLang="en-US"/>
              </a:p>
            </p:txBody>
          </p:sp>
          <p:sp>
            <p:nvSpPr>
              <p:cNvPr id="40467" name="Line 51"/>
              <p:cNvSpPr>
                <a:spLocks noChangeShapeType="1"/>
              </p:cNvSpPr>
              <p:nvPr/>
            </p:nvSpPr>
            <p:spPr bwMode="auto">
              <a:xfrm flipV="1">
                <a:off x="1693" y="1943"/>
                <a:ext cx="14" cy="21"/>
              </a:xfrm>
              <a:prstGeom prst="line">
                <a:avLst/>
              </a:prstGeom>
              <a:noFill/>
              <a:ln w="0">
                <a:solidFill>
                  <a:srgbClr val="000000"/>
                </a:solidFill>
                <a:round/>
              </a:ln>
            </p:spPr>
            <p:txBody>
              <a:bodyPr/>
              <a:lstStyle/>
              <a:p>
                <a:endParaRPr lang="zh-CN" altLang="en-US"/>
              </a:p>
            </p:txBody>
          </p:sp>
          <p:sp>
            <p:nvSpPr>
              <p:cNvPr id="40468" name="Freeform 52"/>
              <p:cNvSpPr/>
              <p:nvPr/>
            </p:nvSpPr>
            <p:spPr bwMode="auto">
              <a:xfrm>
                <a:off x="1624" y="1800"/>
                <a:ext cx="62" cy="103"/>
              </a:xfrm>
              <a:custGeom>
                <a:avLst/>
                <a:gdLst>
                  <a:gd name="T0" fmla="*/ 0 w 311"/>
                  <a:gd name="T1" fmla="*/ 0 h 518"/>
                  <a:gd name="T2" fmla="*/ 0 w 311"/>
                  <a:gd name="T3" fmla="*/ 0 h 518"/>
                  <a:gd name="T4" fmla="*/ 0 w 311"/>
                  <a:gd name="T5" fmla="*/ 0 h 518"/>
                  <a:gd name="T6" fmla="*/ 0 w 311"/>
                  <a:gd name="T7" fmla="*/ 0 h 518"/>
                  <a:gd name="T8" fmla="*/ 0 w 311"/>
                  <a:gd name="T9" fmla="*/ 0 h 518"/>
                  <a:gd name="T10" fmla="*/ 0 w 311"/>
                  <a:gd name="T11" fmla="*/ 0 h 518"/>
                  <a:gd name="T12" fmla="*/ 0 w 311"/>
                  <a:gd name="T13" fmla="*/ 0 h 518"/>
                  <a:gd name="T14" fmla="*/ 0 w 311"/>
                  <a:gd name="T15" fmla="*/ 0 h 518"/>
                  <a:gd name="T16" fmla="*/ 0 w 311"/>
                  <a:gd name="T17" fmla="*/ 0 h 518"/>
                  <a:gd name="T18" fmla="*/ 0 w 311"/>
                  <a:gd name="T19" fmla="*/ 0 h 518"/>
                  <a:gd name="T20" fmla="*/ 0 w 311"/>
                  <a:gd name="T21" fmla="*/ 0 h 518"/>
                  <a:gd name="T22" fmla="*/ 0 w 311"/>
                  <a:gd name="T23" fmla="*/ 0 h 518"/>
                  <a:gd name="T24" fmla="*/ 0 w 311"/>
                  <a:gd name="T25" fmla="*/ 0 h 518"/>
                  <a:gd name="T26" fmla="*/ 0 w 311"/>
                  <a:gd name="T27" fmla="*/ 0 h 518"/>
                  <a:gd name="T28" fmla="*/ 0 w 311"/>
                  <a:gd name="T29" fmla="*/ 0 h 51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11" h="518">
                    <a:moveTo>
                      <a:pt x="123" y="0"/>
                    </a:moveTo>
                    <a:lnTo>
                      <a:pt x="59" y="15"/>
                    </a:lnTo>
                    <a:lnTo>
                      <a:pt x="33" y="31"/>
                    </a:lnTo>
                    <a:lnTo>
                      <a:pt x="21" y="49"/>
                    </a:lnTo>
                    <a:lnTo>
                      <a:pt x="6" y="91"/>
                    </a:lnTo>
                    <a:lnTo>
                      <a:pt x="0" y="164"/>
                    </a:lnTo>
                    <a:lnTo>
                      <a:pt x="4" y="202"/>
                    </a:lnTo>
                    <a:lnTo>
                      <a:pt x="19" y="257"/>
                    </a:lnTo>
                    <a:lnTo>
                      <a:pt x="47" y="309"/>
                    </a:lnTo>
                    <a:lnTo>
                      <a:pt x="64" y="333"/>
                    </a:lnTo>
                    <a:lnTo>
                      <a:pt x="119" y="389"/>
                    </a:lnTo>
                    <a:lnTo>
                      <a:pt x="156" y="420"/>
                    </a:lnTo>
                    <a:lnTo>
                      <a:pt x="235" y="478"/>
                    </a:lnTo>
                    <a:lnTo>
                      <a:pt x="295" y="511"/>
                    </a:lnTo>
                    <a:lnTo>
                      <a:pt x="311" y="518"/>
                    </a:lnTo>
                  </a:path>
                </a:pathLst>
              </a:custGeom>
              <a:noFill/>
              <a:ln w="0">
                <a:solidFill>
                  <a:srgbClr val="000000"/>
                </a:solidFill>
                <a:prstDash val="solid"/>
                <a:round/>
              </a:ln>
            </p:spPr>
            <p:txBody>
              <a:bodyPr/>
              <a:lstStyle/>
              <a:p>
                <a:endParaRPr lang="zh-CN" altLang="en-US"/>
              </a:p>
            </p:txBody>
          </p:sp>
          <p:sp>
            <p:nvSpPr>
              <p:cNvPr id="40469" name="Line 53"/>
              <p:cNvSpPr>
                <a:spLocks noChangeShapeType="1"/>
              </p:cNvSpPr>
              <p:nvPr/>
            </p:nvSpPr>
            <p:spPr bwMode="auto">
              <a:xfrm>
                <a:off x="1650" y="1792"/>
                <a:ext cx="1" cy="90"/>
              </a:xfrm>
              <a:prstGeom prst="line">
                <a:avLst/>
              </a:prstGeom>
              <a:noFill/>
              <a:ln w="0">
                <a:solidFill>
                  <a:srgbClr val="000000"/>
                </a:solidFill>
                <a:round/>
              </a:ln>
            </p:spPr>
            <p:txBody>
              <a:bodyPr/>
              <a:lstStyle/>
              <a:p>
                <a:endParaRPr lang="zh-CN" altLang="en-US"/>
              </a:p>
            </p:txBody>
          </p:sp>
          <p:sp>
            <p:nvSpPr>
              <p:cNvPr id="40470" name="Freeform 54"/>
              <p:cNvSpPr/>
              <p:nvPr/>
            </p:nvSpPr>
            <p:spPr bwMode="auto">
              <a:xfrm>
                <a:off x="1616" y="1792"/>
                <a:ext cx="65" cy="117"/>
              </a:xfrm>
              <a:custGeom>
                <a:avLst/>
                <a:gdLst>
                  <a:gd name="T0" fmla="*/ 0 w 324"/>
                  <a:gd name="T1" fmla="*/ 0 h 584"/>
                  <a:gd name="T2" fmla="*/ 0 w 324"/>
                  <a:gd name="T3" fmla="*/ 0 h 584"/>
                  <a:gd name="T4" fmla="*/ 0 w 324"/>
                  <a:gd name="T5" fmla="*/ 0 h 584"/>
                  <a:gd name="T6" fmla="*/ 0 w 324"/>
                  <a:gd name="T7" fmla="*/ 0 h 584"/>
                  <a:gd name="T8" fmla="*/ 0 w 324"/>
                  <a:gd name="T9" fmla="*/ 0 h 584"/>
                  <a:gd name="T10" fmla="*/ 0 w 324"/>
                  <a:gd name="T11" fmla="*/ 0 h 584"/>
                  <a:gd name="T12" fmla="*/ 0 w 324"/>
                  <a:gd name="T13" fmla="*/ 0 h 584"/>
                  <a:gd name="T14" fmla="*/ 0 w 324"/>
                  <a:gd name="T15" fmla="*/ 0 h 584"/>
                  <a:gd name="T16" fmla="*/ 0 w 324"/>
                  <a:gd name="T17" fmla="*/ 0 h 584"/>
                  <a:gd name="T18" fmla="*/ 0 w 324"/>
                  <a:gd name="T19" fmla="*/ 0 h 584"/>
                  <a:gd name="T20" fmla="*/ 0 w 324"/>
                  <a:gd name="T21" fmla="*/ 0 h 584"/>
                  <a:gd name="T22" fmla="*/ 0 w 324"/>
                  <a:gd name="T23" fmla="*/ 0 h 584"/>
                  <a:gd name="T24" fmla="*/ 0 w 324"/>
                  <a:gd name="T25" fmla="*/ 0 h 584"/>
                  <a:gd name="T26" fmla="*/ 0 w 324"/>
                  <a:gd name="T27" fmla="*/ 0 h 584"/>
                  <a:gd name="T28" fmla="*/ 0 w 324"/>
                  <a:gd name="T29" fmla="*/ 0 h 584"/>
                  <a:gd name="T30" fmla="*/ 0 w 324"/>
                  <a:gd name="T31" fmla="*/ 0 h 58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24" h="584">
                    <a:moveTo>
                      <a:pt x="157" y="0"/>
                    </a:moveTo>
                    <a:lnTo>
                      <a:pt x="79" y="18"/>
                    </a:lnTo>
                    <a:lnTo>
                      <a:pt x="65" y="23"/>
                    </a:lnTo>
                    <a:lnTo>
                      <a:pt x="44" y="40"/>
                    </a:lnTo>
                    <a:lnTo>
                      <a:pt x="27" y="66"/>
                    </a:lnTo>
                    <a:lnTo>
                      <a:pt x="7" y="121"/>
                    </a:lnTo>
                    <a:lnTo>
                      <a:pt x="0" y="202"/>
                    </a:lnTo>
                    <a:lnTo>
                      <a:pt x="5" y="243"/>
                    </a:lnTo>
                    <a:lnTo>
                      <a:pt x="22" y="307"/>
                    </a:lnTo>
                    <a:lnTo>
                      <a:pt x="53" y="365"/>
                    </a:lnTo>
                    <a:lnTo>
                      <a:pt x="73" y="391"/>
                    </a:lnTo>
                    <a:lnTo>
                      <a:pt x="129" y="450"/>
                    </a:lnTo>
                    <a:lnTo>
                      <a:pt x="170" y="485"/>
                    </a:lnTo>
                    <a:lnTo>
                      <a:pt x="255" y="546"/>
                    </a:lnTo>
                    <a:lnTo>
                      <a:pt x="320" y="583"/>
                    </a:lnTo>
                    <a:lnTo>
                      <a:pt x="324" y="584"/>
                    </a:lnTo>
                  </a:path>
                </a:pathLst>
              </a:custGeom>
              <a:noFill/>
              <a:ln w="0">
                <a:solidFill>
                  <a:srgbClr val="000000"/>
                </a:solidFill>
                <a:prstDash val="solid"/>
                <a:round/>
              </a:ln>
            </p:spPr>
            <p:txBody>
              <a:bodyPr/>
              <a:lstStyle/>
              <a:p>
                <a:endParaRPr lang="zh-CN" altLang="en-US"/>
              </a:p>
            </p:txBody>
          </p:sp>
          <p:sp>
            <p:nvSpPr>
              <p:cNvPr id="40471" name="Line 55"/>
              <p:cNvSpPr>
                <a:spLocks noChangeShapeType="1"/>
              </p:cNvSpPr>
              <p:nvPr/>
            </p:nvSpPr>
            <p:spPr bwMode="auto">
              <a:xfrm>
                <a:off x="1821" y="1938"/>
                <a:ext cx="1" cy="55"/>
              </a:xfrm>
              <a:prstGeom prst="line">
                <a:avLst/>
              </a:prstGeom>
              <a:noFill/>
              <a:ln w="0">
                <a:solidFill>
                  <a:srgbClr val="000000"/>
                </a:solidFill>
                <a:round/>
              </a:ln>
            </p:spPr>
            <p:txBody>
              <a:bodyPr/>
              <a:lstStyle/>
              <a:p>
                <a:endParaRPr lang="zh-CN" altLang="en-US"/>
              </a:p>
            </p:txBody>
          </p:sp>
          <p:sp>
            <p:nvSpPr>
              <p:cNvPr id="40472" name="Line 56"/>
              <p:cNvSpPr>
                <a:spLocks noChangeShapeType="1"/>
              </p:cNvSpPr>
              <p:nvPr/>
            </p:nvSpPr>
            <p:spPr bwMode="auto">
              <a:xfrm flipH="1" flipV="1">
                <a:off x="1762" y="1932"/>
                <a:ext cx="27" cy="61"/>
              </a:xfrm>
              <a:prstGeom prst="line">
                <a:avLst/>
              </a:prstGeom>
              <a:noFill/>
              <a:ln w="0">
                <a:solidFill>
                  <a:srgbClr val="000000"/>
                </a:solidFill>
                <a:round/>
              </a:ln>
            </p:spPr>
            <p:txBody>
              <a:bodyPr/>
              <a:lstStyle/>
              <a:p>
                <a:endParaRPr lang="zh-CN" altLang="en-US"/>
              </a:p>
            </p:txBody>
          </p:sp>
          <p:sp>
            <p:nvSpPr>
              <p:cNvPr id="40473" name="Line 57"/>
              <p:cNvSpPr>
                <a:spLocks noChangeShapeType="1"/>
              </p:cNvSpPr>
              <p:nvPr/>
            </p:nvSpPr>
            <p:spPr bwMode="auto">
              <a:xfrm>
                <a:off x="1916" y="1917"/>
                <a:ext cx="1" cy="76"/>
              </a:xfrm>
              <a:prstGeom prst="line">
                <a:avLst/>
              </a:prstGeom>
              <a:noFill/>
              <a:ln w="0">
                <a:solidFill>
                  <a:srgbClr val="000000"/>
                </a:solidFill>
                <a:round/>
              </a:ln>
            </p:spPr>
            <p:txBody>
              <a:bodyPr/>
              <a:lstStyle/>
              <a:p>
                <a:endParaRPr lang="zh-CN" altLang="en-US"/>
              </a:p>
            </p:txBody>
          </p:sp>
          <p:sp>
            <p:nvSpPr>
              <p:cNvPr id="40474" name="Line 58"/>
              <p:cNvSpPr>
                <a:spLocks noChangeShapeType="1"/>
              </p:cNvSpPr>
              <p:nvPr/>
            </p:nvSpPr>
            <p:spPr bwMode="auto">
              <a:xfrm>
                <a:off x="1835" y="1938"/>
                <a:ext cx="1" cy="55"/>
              </a:xfrm>
              <a:prstGeom prst="line">
                <a:avLst/>
              </a:prstGeom>
              <a:noFill/>
              <a:ln w="0">
                <a:solidFill>
                  <a:srgbClr val="000000"/>
                </a:solidFill>
                <a:round/>
              </a:ln>
            </p:spPr>
            <p:txBody>
              <a:bodyPr/>
              <a:lstStyle/>
              <a:p>
                <a:endParaRPr lang="zh-CN" altLang="en-US"/>
              </a:p>
            </p:txBody>
          </p:sp>
          <p:sp>
            <p:nvSpPr>
              <p:cNvPr id="40475" name="Line 59"/>
              <p:cNvSpPr>
                <a:spLocks noChangeShapeType="1"/>
              </p:cNvSpPr>
              <p:nvPr/>
            </p:nvSpPr>
            <p:spPr bwMode="auto">
              <a:xfrm>
                <a:off x="1933" y="1938"/>
                <a:ext cx="1" cy="55"/>
              </a:xfrm>
              <a:prstGeom prst="line">
                <a:avLst/>
              </a:prstGeom>
              <a:noFill/>
              <a:ln w="0">
                <a:solidFill>
                  <a:srgbClr val="000000"/>
                </a:solidFill>
                <a:round/>
              </a:ln>
            </p:spPr>
            <p:txBody>
              <a:bodyPr/>
              <a:lstStyle/>
              <a:p>
                <a:endParaRPr lang="zh-CN" altLang="en-US"/>
              </a:p>
            </p:txBody>
          </p:sp>
          <p:sp>
            <p:nvSpPr>
              <p:cNvPr id="40476" name="Line 60"/>
              <p:cNvSpPr>
                <a:spLocks noChangeShapeType="1"/>
              </p:cNvSpPr>
              <p:nvPr/>
            </p:nvSpPr>
            <p:spPr bwMode="auto">
              <a:xfrm>
                <a:off x="1919" y="1938"/>
                <a:ext cx="1" cy="55"/>
              </a:xfrm>
              <a:prstGeom prst="line">
                <a:avLst/>
              </a:prstGeom>
              <a:noFill/>
              <a:ln w="0">
                <a:solidFill>
                  <a:srgbClr val="000000"/>
                </a:solidFill>
                <a:round/>
              </a:ln>
            </p:spPr>
            <p:txBody>
              <a:bodyPr/>
              <a:lstStyle/>
              <a:p>
                <a:endParaRPr lang="zh-CN" altLang="en-US"/>
              </a:p>
            </p:txBody>
          </p:sp>
          <p:sp>
            <p:nvSpPr>
              <p:cNvPr id="40477" name="Line 61"/>
              <p:cNvSpPr>
                <a:spLocks noChangeShapeType="1"/>
              </p:cNvSpPr>
              <p:nvPr/>
            </p:nvSpPr>
            <p:spPr bwMode="auto">
              <a:xfrm>
                <a:off x="1936" y="1938"/>
                <a:ext cx="1" cy="37"/>
              </a:xfrm>
              <a:prstGeom prst="line">
                <a:avLst/>
              </a:prstGeom>
              <a:noFill/>
              <a:ln w="0">
                <a:solidFill>
                  <a:srgbClr val="000000"/>
                </a:solidFill>
                <a:round/>
              </a:ln>
            </p:spPr>
            <p:txBody>
              <a:bodyPr/>
              <a:lstStyle/>
              <a:p>
                <a:endParaRPr lang="zh-CN" altLang="en-US"/>
              </a:p>
            </p:txBody>
          </p:sp>
          <p:sp>
            <p:nvSpPr>
              <p:cNvPr id="40478" name="Line 62"/>
              <p:cNvSpPr>
                <a:spLocks noChangeShapeType="1"/>
              </p:cNvSpPr>
              <p:nvPr/>
            </p:nvSpPr>
            <p:spPr bwMode="auto">
              <a:xfrm flipV="1">
                <a:off x="1964" y="1954"/>
                <a:ext cx="7" cy="21"/>
              </a:xfrm>
              <a:prstGeom prst="line">
                <a:avLst/>
              </a:prstGeom>
              <a:noFill/>
              <a:ln w="0">
                <a:solidFill>
                  <a:srgbClr val="000000"/>
                </a:solidFill>
                <a:round/>
              </a:ln>
            </p:spPr>
            <p:txBody>
              <a:bodyPr/>
              <a:lstStyle/>
              <a:p>
                <a:endParaRPr lang="zh-CN" altLang="en-US"/>
              </a:p>
            </p:txBody>
          </p:sp>
          <p:sp>
            <p:nvSpPr>
              <p:cNvPr id="40479" name="Line 63"/>
              <p:cNvSpPr>
                <a:spLocks noChangeShapeType="1"/>
              </p:cNvSpPr>
              <p:nvPr/>
            </p:nvSpPr>
            <p:spPr bwMode="auto">
              <a:xfrm>
                <a:off x="1835" y="1993"/>
                <a:ext cx="81" cy="1"/>
              </a:xfrm>
              <a:prstGeom prst="line">
                <a:avLst/>
              </a:prstGeom>
              <a:noFill/>
              <a:ln w="0">
                <a:solidFill>
                  <a:srgbClr val="000000"/>
                </a:solidFill>
                <a:round/>
              </a:ln>
            </p:spPr>
            <p:txBody>
              <a:bodyPr/>
              <a:lstStyle/>
              <a:p>
                <a:endParaRPr lang="zh-CN" altLang="en-US"/>
              </a:p>
            </p:txBody>
          </p:sp>
          <p:sp>
            <p:nvSpPr>
              <p:cNvPr id="40480" name="Line 64"/>
              <p:cNvSpPr>
                <a:spLocks noChangeShapeType="1"/>
              </p:cNvSpPr>
              <p:nvPr/>
            </p:nvSpPr>
            <p:spPr bwMode="auto">
              <a:xfrm>
                <a:off x="1923" y="2003"/>
                <a:ext cx="6" cy="1"/>
              </a:xfrm>
              <a:prstGeom prst="line">
                <a:avLst/>
              </a:prstGeom>
              <a:noFill/>
              <a:ln w="0">
                <a:solidFill>
                  <a:srgbClr val="000000"/>
                </a:solidFill>
                <a:round/>
              </a:ln>
            </p:spPr>
            <p:txBody>
              <a:bodyPr/>
              <a:lstStyle/>
              <a:p>
                <a:endParaRPr lang="zh-CN" altLang="en-US"/>
              </a:p>
            </p:txBody>
          </p:sp>
          <p:sp>
            <p:nvSpPr>
              <p:cNvPr id="40481" name="Line 65"/>
              <p:cNvSpPr>
                <a:spLocks noChangeShapeType="1"/>
              </p:cNvSpPr>
              <p:nvPr/>
            </p:nvSpPr>
            <p:spPr bwMode="auto">
              <a:xfrm>
                <a:off x="1919" y="1993"/>
                <a:ext cx="4" cy="9"/>
              </a:xfrm>
              <a:prstGeom prst="line">
                <a:avLst/>
              </a:prstGeom>
              <a:noFill/>
              <a:ln w="0">
                <a:solidFill>
                  <a:srgbClr val="000000"/>
                </a:solidFill>
                <a:round/>
              </a:ln>
            </p:spPr>
            <p:txBody>
              <a:bodyPr/>
              <a:lstStyle/>
              <a:p>
                <a:endParaRPr lang="zh-CN" altLang="en-US"/>
              </a:p>
            </p:txBody>
          </p:sp>
          <p:sp>
            <p:nvSpPr>
              <p:cNvPr id="40482" name="Line 66"/>
              <p:cNvSpPr>
                <a:spLocks noChangeShapeType="1"/>
              </p:cNvSpPr>
              <p:nvPr/>
            </p:nvSpPr>
            <p:spPr bwMode="auto">
              <a:xfrm flipH="1">
                <a:off x="1929" y="1993"/>
                <a:ext cx="4" cy="9"/>
              </a:xfrm>
              <a:prstGeom prst="line">
                <a:avLst/>
              </a:prstGeom>
              <a:noFill/>
              <a:ln w="0">
                <a:solidFill>
                  <a:srgbClr val="000000"/>
                </a:solidFill>
                <a:round/>
              </a:ln>
            </p:spPr>
            <p:txBody>
              <a:bodyPr/>
              <a:lstStyle/>
              <a:p>
                <a:endParaRPr lang="zh-CN" altLang="en-US"/>
              </a:p>
            </p:txBody>
          </p:sp>
          <p:sp>
            <p:nvSpPr>
              <p:cNvPr id="40483" name="Line 67"/>
              <p:cNvSpPr>
                <a:spLocks noChangeShapeType="1"/>
              </p:cNvSpPr>
              <p:nvPr/>
            </p:nvSpPr>
            <p:spPr bwMode="auto">
              <a:xfrm>
                <a:off x="1923" y="2003"/>
                <a:ext cx="1" cy="10"/>
              </a:xfrm>
              <a:prstGeom prst="line">
                <a:avLst/>
              </a:prstGeom>
              <a:noFill/>
              <a:ln w="0">
                <a:solidFill>
                  <a:srgbClr val="000000"/>
                </a:solidFill>
                <a:round/>
              </a:ln>
            </p:spPr>
            <p:txBody>
              <a:bodyPr/>
              <a:lstStyle/>
              <a:p>
                <a:endParaRPr lang="zh-CN" altLang="en-US"/>
              </a:p>
            </p:txBody>
          </p:sp>
          <p:sp>
            <p:nvSpPr>
              <p:cNvPr id="40484" name="Line 68"/>
              <p:cNvSpPr>
                <a:spLocks noChangeShapeType="1"/>
              </p:cNvSpPr>
              <p:nvPr/>
            </p:nvSpPr>
            <p:spPr bwMode="auto">
              <a:xfrm>
                <a:off x="1929" y="2003"/>
                <a:ext cx="1" cy="10"/>
              </a:xfrm>
              <a:prstGeom prst="line">
                <a:avLst/>
              </a:prstGeom>
              <a:noFill/>
              <a:ln w="0">
                <a:solidFill>
                  <a:srgbClr val="000000"/>
                </a:solidFill>
                <a:round/>
              </a:ln>
            </p:spPr>
            <p:txBody>
              <a:bodyPr/>
              <a:lstStyle/>
              <a:p>
                <a:endParaRPr lang="zh-CN" altLang="en-US"/>
              </a:p>
            </p:txBody>
          </p:sp>
          <p:sp>
            <p:nvSpPr>
              <p:cNvPr id="40485" name="Line 69"/>
              <p:cNvSpPr>
                <a:spLocks noChangeShapeType="1"/>
              </p:cNvSpPr>
              <p:nvPr/>
            </p:nvSpPr>
            <p:spPr bwMode="auto">
              <a:xfrm>
                <a:off x="1936" y="1975"/>
                <a:ext cx="28" cy="1"/>
              </a:xfrm>
              <a:prstGeom prst="line">
                <a:avLst/>
              </a:prstGeom>
              <a:noFill/>
              <a:ln w="0">
                <a:solidFill>
                  <a:srgbClr val="000000"/>
                </a:solidFill>
                <a:round/>
              </a:ln>
            </p:spPr>
            <p:txBody>
              <a:bodyPr/>
              <a:lstStyle/>
              <a:p>
                <a:endParaRPr lang="zh-CN" altLang="en-US"/>
              </a:p>
            </p:txBody>
          </p:sp>
          <p:sp>
            <p:nvSpPr>
              <p:cNvPr id="40486" name="Line 70"/>
              <p:cNvSpPr>
                <a:spLocks noChangeShapeType="1"/>
              </p:cNvSpPr>
              <p:nvPr/>
            </p:nvSpPr>
            <p:spPr bwMode="auto">
              <a:xfrm>
                <a:off x="1789" y="1993"/>
                <a:ext cx="32" cy="1"/>
              </a:xfrm>
              <a:prstGeom prst="line">
                <a:avLst/>
              </a:prstGeom>
              <a:noFill/>
              <a:ln w="0">
                <a:solidFill>
                  <a:srgbClr val="000000"/>
                </a:solidFill>
                <a:round/>
              </a:ln>
            </p:spPr>
            <p:txBody>
              <a:bodyPr/>
              <a:lstStyle/>
              <a:p>
                <a:endParaRPr lang="zh-CN" altLang="en-US"/>
              </a:p>
            </p:txBody>
          </p:sp>
          <p:sp>
            <p:nvSpPr>
              <p:cNvPr id="40487" name="Line 71"/>
              <p:cNvSpPr>
                <a:spLocks noChangeShapeType="1"/>
              </p:cNvSpPr>
              <p:nvPr/>
            </p:nvSpPr>
            <p:spPr bwMode="auto">
              <a:xfrm>
                <a:off x="1821" y="1974"/>
                <a:ext cx="14" cy="1"/>
              </a:xfrm>
              <a:prstGeom prst="line">
                <a:avLst/>
              </a:prstGeom>
              <a:noFill/>
              <a:ln w="0">
                <a:solidFill>
                  <a:srgbClr val="000000"/>
                </a:solidFill>
                <a:round/>
              </a:ln>
            </p:spPr>
            <p:txBody>
              <a:bodyPr/>
              <a:lstStyle/>
              <a:p>
                <a:endParaRPr lang="zh-CN" altLang="en-US"/>
              </a:p>
            </p:txBody>
          </p:sp>
          <p:sp>
            <p:nvSpPr>
              <p:cNvPr id="40488" name="Line 72"/>
              <p:cNvSpPr>
                <a:spLocks noChangeShapeType="1"/>
              </p:cNvSpPr>
              <p:nvPr/>
            </p:nvSpPr>
            <p:spPr bwMode="auto">
              <a:xfrm flipV="1">
                <a:off x="1971" y="1938"/>
                <a:ext cx="16" cy="16"/>
              </a:xfrm>
              <a:prstGeom prst="line">
                <a:avLst/>
              </a:prstGeom>
              <a:noFill/>
              <a:ln w="0">
                <a:solidFill>
                  <a:srgbClr val="000000"/>
                </a:solidFill>
                <a:round/>
              </a:ln>
            </p:spPr>
            <p:txBody>
              <a:bodyPr/>
              <a:lstStyle/>
              <a:p>
                <a:endParaRPr lang="zh-CN" altLang="en-US"/>
              </a:p>
            </p:txBody>
          </p:sp>
          <p:sp>
            <p:nvSpPr>
              <p:cNvPr id="40489" name="Freeform 73"/>
              <p:cNvSpPr/>
              <p:nvPr/>
            </p:nvSpPr>
            <p:spPr bwMode="auto">
              <a:xfrm>
                <a:off x="1764" y="1734"/>
                <a:ext cx="9" cy="55"/>
              </a:xfrm>
              <a:custGeom>
                <a:avLst/>
                <a:gdLst>
                  <a:gd name="T0" fmla="*/ 0 w 47"/>
                  <a:gd name="T1" fmla="*/ 0 h 276"/>
                  <a:gd name="T2" fmla="*/ 0 w 47"/>
                  <a:gd name="T3" fmla="*/ 0 h 276"/>
                  <a:gd name="T4" fmla="*/ 0 w 47"/>
                  <a:gd name="T5" fmla="*/ 0 h 276"/>
                  <a:gd name="T6" fmla="*/ 0 60000 65536"/>
                  <a:gd name="T7" fmla="*/ 0 60000 65536"/>
                  <a:gd name="T8" fmla="*/ 0 60000 65536"/>
                </a:gdLst>
                <a:ahLst/>
                <a:cxnLst>
                  <a:cxn ang="T6">
                    <a:pos x="T0" y="T1"/>
                  </a:cxn>
                  <a:cxn ang="T7">
                    <a:pos x="T2" y="T3"/>
                  </a:cxn>
                  <a:cxn ang="T8">
                    <a:pos x="T4" y="T5"/>
                  </a:cxn>
                </a:cxnLst>
                <a:rect l="0" t="0" r="r" b="b"/>
                <a:pathLst>
                  <a:path w="47" h="276">
                    <a:moveTo>
                      <a:pt x="47" y="0"/>
                    </a:moveTo>
                    <a:lnTo>
                      <a:pt x="47" y="96"/>
                    </a:lnTo>
                    <a:lnTo>
                      <a:pt x="0" y="276"/>
                    </a:lnTo>
                  </a:path>
                </a:pathLst>
              </a:custGeom>
              <a:noFill/>
              <a:ln w="0">
                <a:solidFill>
                  <a:srgbClr val="000000"/>
                </a:solidFill>
                <a:prstDash val="solid"/>
                <a:round/>
              </a:ln>
            </p:spPr>
            <p:txBody>
              <a:bodyPr/>
              <a:lstStyle/>
              <a:p>
                <a:endParaRPr lang="zh-CN" altLang="en-US"/>
              </a:p>
            </p:txBody>
          </p:sp>
          <p:sp>
            <p:nvSpPr>
              <p:cNvPr id="40490" name="Line 74"/>
              <p:cNvSpPr>
                <a:spLocks noChangeShapeType="1"/>
              </p:cNvSpPr>
              <p:nvPr/>
            </p:nvSpPr>
            <p:spPr bwMode="auto">
              <a:xfrm>
                <a:off x="1762" y="1807"/>
                <a:ext cx="1" cy="125"/>
              </a:xfrm>
              <a:prstGeom prst="line">
                <a:avLst/>
              </a:prstGeom>
              <a:noFill/>
              <a:ln w="0">
                <a:solidFill>
                  <a:srgbClr val="000000"/>
                </a:solidFill>
                <a:round/>
              </a:ln>
            </p:spPr>
            <p:txBody>
              <a:bodyPr/>
              <a:lstStyle/>
              <a:p>
                <a:endParaRPr lang="zh-CN" altLang="en-US"/>
              </a:p>
            </p:txBody>
          </p:sp>
          <p:sp>
            <p:nvSpPr>
              <p:cNvPr id="40491" name="Line 75"/>
              <p:cNvSpPr>
                <a:spLocks noChangeShapeType="1"/>
              </p:cNvSpPr>
              <p:nvPr/>
            </p:nvSpPr>
            <p:spPr bwMode="auto">
              <a:xfrm>
                <a:off x="1770" y="1889"/>
                <a:ext cx="1" cy="49"/>
              </a:xfrm>
              <a:prstGeom prst="line">
                <a:avLst/>
              </a:prstGeom>
              <a:noFill/>
              <a:ln w="0">
                <a:solidFill>
                  <a:srgbClr val="000000"/>
                </a:solidFill>
                <a:round/>
              </a:ln>
            </p:spPr>
            <p:txBody>
              <a:bodyPr/>
              <a:lstStyle/>
              <a:p>
                <a:endParaRPr lang="zh-CN" altLang="en-US"/>
              </a:p>
            </p:txBody>
          </p:sp>
          <p:sp>
            <p:nvSpPr>
              <p:cNvPr id="40492" name="Line 76"/>
              <p:cNvSpPr>
                <a:spLocks noChangeShapeType="1"/>
              </p:cNvSpPr>
              <p:nvPr/>
            </p:nvSpPr>
            <p:spPr bwMode="auto">
              <a:xfrm>
                <a:off x="1788" y="1889"/>
                <a:ext cx="1" cy="49"/>
              </a:xfrm>
              <a:prstGeom prst="line">
                <a:avLst/>
              </a:prstGeom>
              <a:noFill/>
              <a:ln w="0">
                <a:solidFill>
                  <a:srgbClr val="000000"/>
                </a:solidFill>
                <a:round/>
              </a:ln>
            </p:spPr>
            <p:txBody>
              <a:bodyPr/>
              <a:lstStyle/>
              <a:p>
                <a:endParaRPr lang="zh-CN" altLang="en-US"/>
              </a:p>
            </p:txBody>
          </p:sp>
          <p:sp>
            <p:nvSpPr>
              <p:cNvPr id="40493" name="Line 77"/>
              <p:cNvSpPr>
                <a:spLocks noChangeShapeType="1"/>
              </p:cNvSpPr>
              <p:nvPr/>
            </p:nvSpPr>
            <p:spPr bwMode="auto">
              <a:xfrm flipH="1">
                <a:off x="1770" y="1889"/>
                <a:ext cx="18" cy="1"/>
              </a:xfrm>
              <a:prstGeom prst="line">
                <a:avLst/>
              </a:prstGeom>
              <a:noFill/>
              <a:ln w="0">
                <a:solidFill>
                  <a:srgbClr val="000000"/>
                </a:solidFill>
                <a:round/>
              </a:ln>
            </p:spPr>
            <p:txBody>
              <a:bodyPr/>
              <a:lstStyle/>
              <a:p>
                <a:endParaRPr lang="zh-CN" altLang="en-US"/>
              </a:p>
            </p:txBody>
          </p:sp>
          <p:sp>
            <p:nvSpPr>
              <p:cNvPr id="40494" name="Line 78"/>
              <p:cNvSpPr>
                <a:spLocks noChangeShapeType="1"/>
              </p:cNvSpPr>
              <p:nvPr/>
            </p:nvSpPr>
            <p:spPr bwMode="auto">
              <a:xfrm>
                <a:off x="1791" y="1879"/>
                <a:ext cx="1" cy="59"/>
              </a:xfrm>
              <a:prstGeom prst="line">
                <a:avLst/>
              </a:prstGeom>
              <a:noFill/>
              <a:ln w="0">
                <a:solidFill>
                  <a:srgbClr val="000000"/>
                </a:solidFill>
                <a:round/>
              </a:ln>
            </p:spPr>
            <p:txBody>
              <a:bodyPr/>
              <a:lstStyle/>
              <a:p>
                <a:endParaRPr lang="zh-CN" altLang="en-US"/>
              </a:p>
            </p:txBody>
          </p:sp>
          <p:sp>
            <p:nvSpPr>
              <p:cNvPr id="40495" name="Line 79"/>
              <p:cNvSpPr>
                <a:spLocks noChangeShapeType="1"/>
              </p:cNvSpPr>
              <p:nvPr/>
            </p:nvSpPr>
            <p:spPr bwMode="auto">
              <a:xfrm flipV="1">
                <a:off x="1791" y="1832"/>
                <a:ext cx="21" cy="47"/>
              </a:xfrm>
              <a:prstGeom prst="line">
                <a:avLst/>
              </a:prstGeom>
              <a:noFill/>
              <a:ln w="0">
                <a:solidFill>
                  <a:srgbClr val="000000"/>
                </a:solidFill>
                <a:round/>
              </a:ln>
            </p:spPr>
            <p:txBody>
              <a:bodyPr/>
              <a:lstStyle/>
              <a:p>
                <a:endParaRPr lang="zh-CN" altLang="en-US"/>
              </a:p>
            </p:txBody>
          </p:sp>
          <p:sp>
            <p:nvSpPr>
              <p:cNvPr id="40496" name="Line 80"/>
              <p:cNvSpPr>
                <a:spLocks noChangeShapeType="1"/>
              </p:cNvSpPr>
              <p:nvPr/>
            </p:nvSpPr>
            <p:spPr bwMode="auto">
              <a:xfrm>
                <a:off x="1722" y="1935"/>
                <a:ext cx="29" cy="1"/>
              </a:xfrm>
              <a:prstGeom prst="line">
                <a:avLst/>
              </a:prstGeom>
              <a:noFill/>
              <a:ln w="0">
                <a:solidFill>
                  <a:srgbClr val="000000"/>
                </a:solidFill>
                <a:round/>
              </a:ln>
            </p:spPr>
            <p:txBody>
              <a:bodyPr/>
              <a:lstStyle/>
              <a:p>
                <a:endParaRPr lang="zh-CN" altLang="en-US"/>
              </a:p>
            </p:txBody>
          </p:sp>
          <p:sp>
            <p:nvSpPr>
              <p:cNvPr id="40497" name="Line 81"/>
              <p:cNvSpPr>
                <a:spLocks noChangeShapeType="1"/>
              </p:cNvSpPr>
              <p:nvPr/>
            </p:nvSpPr>
            <p:spPr bwMode="auto">
              <a:xfrm>
                <a:off x="1751" y="1935"/>
                <a:ext cx="18" cy="12"/>
              </a:xfrm>
              <a:prstGeom prst="line">
                <a:avLst/>
              </a:prstGeom>
              <a:noFill/>
              <a:ln w="0">
                <a:solidFill>
                  <a:srgbClr val="000000"/>
                </a:solidFill>
                <a:round/>
              </a:ln>
            </p:spPr>
            <p:txBody>
              <a:bodyPr/>
              <a:lstStyle/>
              <a:p>
                <a:endParaRPr lang="zh-CN" altLang="en-US"/>
              </a:p>
            </p:txBody>
          </p:sp>
          <p:sp>
            <p:nvSpPr>
              <p:cNvPr id="40498" name="Line 82"/>
              <p:cNvSpPr>
                <a:spLocks noChangeShapeType="1"/>
              </p:cNvSpPr>
              <p:nvPr/>
            </p:nvSpPr>
            <p:spPr bwMode="auto">
              <a:xfrm flipH="1">
                <a:off x="1762" y="1792"/>
                <a:ext cx="11" cy="15"/>
              </a:xfrm>
              <a:prstGeom prst="line">
                <a:avLst/>
              </a:prstGeom>
              <a:noFill/>
              <a:ln w="0">
                <a:solidFill>
                  <a:srgbClr val="000000"/>
                </a:solidFill>
                <a:round/>
              </a:ln>
            </p:spPr>
            <p:txBody>
              <a:bodyPr/>
              <a:lstStyle/>
              <a:p>
                <a:endParaRPr lang="zh-CN" altLang="en-US"/>
              </a:p>
            </p:txBody>
          </p:sp>
          <p:sp>
            <p:nvSpPr>
              <p:cNvPr id="40499" name="Freeform 83"/>
              <p:cNvSpPr/>
              <p:nvPr/>
            </p:nvSpPr>
            <p:spPr bwMode="auto">
              <a:xfrm>
                <a:off x="1663" y="1887"/>
                <a:ext cx="137" cy="136"/>
              </a:xfrm>
              <a:custGeom>
                <a:avLst/>
                <a:gdLst>
                  <a:gd name="T0" fmla="*/ 0 w 683"/>
                  <a:gd name="T1" fmla="*/ 0 h 683"/>
                  <a:gd name="T2" fmla="*/ 0 w 683"/>
                  <a:gd name="T3" fmla="*/ 0 h 683"/>
                  <a:gd name="T4" fmla="*/ 0 w 683"/>
                  <a:gd name="T5" fmla="*/ 0 h 683"/>
                  <a:gd name="T6" fmla="*/ 0 w 683"/>
                  <a:gd name="T7" fmla="*/ 0 h 683"/>
                  <a:gd name="T8" fmla="*/ 0 w 683"/>
                  <a:gd name="T9" fmla="*/ 0 h 683"/>
                  <a:gd name="T10" fmla="*/ 0 w 683"/>
                  <a:gd name="T11" fmla="*/ 0 h 683"/>
                  <a:gd name="T12" fmla="*/ 0 w 683"/>
                  <a:gd name="T13" fmla="*/ 0 h 683"/>
                  <a:gd name="T14" fmla="*/ 0 w 683"/>
                  <a:gd name="T15" fmla="*/ 0 h 683"/>
                  <a:gd name="T16" fmla="*/ 0 w 683"/>
                  <a:gd name="T17" fmla="*/ 0 h 683"/>
                  <a:gd name="T18" fmla="*/ 0 w 683"/>
                  <a:gd name="T19" fmla="*/ 0 h 683"/>
                  <a:gd name="T20" fmla="*/ 0 w 683"/>
                  <a:gd name="T21" fmla="*/ 0 h 683"/>
                  <a:gd name="T22" fmla="*/ 0 w 683"/>
                  <a:gd name="T23" fmla="*/ 0 h 683"/>
                  <a:gd name="T24" fmla="*/ 0 w 683"/>
                  <a:gd name="T25" fmla="*/ 0 h 683"/>
                  <a:gd name="T26" fmla="*/ 0 w 683"/>
                  <a:gd name="T27" fmla="*/ 0 h 683"/>
                  <a:gd name="T28" fmla="*/ 0 w 683"/>
                  <a:gd name="T29" fmla="*/ 0 h 683"/>
                  <a:gd name="T30" fmla="*/ 0 w 683"/>
                  <a:gd name="T31" fmla="*/ 0 h 683"/>
                  <a:gd name="T32" fmla="*/ 0 w 683"/>
                  <a:gd name="T33" fmla="*/ 0 h 683"/>
                  <a:gd name="T34" fmla="*/ 0 w 683"/>
                  <a:gd name="T35" fmla="*/ 0 h 683"/>
                  <a:gd name="T36" fmla="*/ 0 w 683"/>
                  <a:gd name="T37" fmla="*/ 0 h 683"/>
                  <a:gd name="T38" fmla="*/ 0 w 683"/>
                  <a:gd name="T39" fmla="*/ 0 h 683"/>
                  <a:gd name="T40" fmla="*/ 0 w 683"/>
                  <a:gd name="T41" fmla="*/ 0 h 683"/>
                  <a:gd name="T42" fmla="*/ 0 w 683"/>
                  <a:gd name="T43" fmla="*/ 0 h 683"/>
                  <a:gd name="T44" fmla="*/ 0 w 683"/>
                  <a:gd name="T45" fmla="*/ 0 h 683"/>
                  <a:gd name="T46" fmla="*/ 0 w 683"/>
                  <a:gd name="T47" fmla="*/ 0 h 683"/>
                  <a:gd name="T48" fmla="*/ 0 w 683"/>
                  <a:gd name="T49" fmla="*/ 0 h 683"/>
                  <a:gd name="T50" fmla="*/ 0 w 683"/>
                  <a:gd name="T51" fmla="*/ 0 h 683"/>
                  <a:gd name="T52" fmla="*/ 0 w 683"/>
                  <a:gd name="T53" fmla="*/ 0 h 683"/>
                  <a:gd name="T54" fmla="*/ 0 w 683"/>
                  <a:gd name="T55" fmla="*/ 0 h 683"/>
                  <a:gd name="T56" fmla="*/ 0 w 683"/>
                  <a:gd name="T57" fmla="*/ 0 h 683"/>
                  <a:gd name="T58" fmla="*/ 0 w 683"/>
                  <a:gd name="T59" fmla="*/ 0 h 683"/>
                  <a:gd name="T60" fmla="*/ 0 w 683"/>
                  <a:gd name="T61" fmla="*/ 0 h 683"/>
                  <a:gd name="T62" fmla="*/ 0 w 683"/>
                  <a:gd name="T63" fmla="*/ 0 h 683"/>
                  <a:gd name="T64" fmla="*/ 0 w 683"/>
                  <a:gd name="T65" fmla="*/ 0 h 683"/>
                  <a:gd name="T66" fmla="*/ 0 w 683"/>
                  <a:gd name="T67" fmla="*/ 0 h 683"/>
                  <a:gd name="T68" fmla="*/ 0 w 683"/>
                  <a:gd name="T69" fmla="*/ 0 h 683"/>
                  <a:gd name="T70" fmla="*/ 0 w 683"/>
                  <a:gd name="T71" fmla="*/ 0 h 683"/>
                  <a:gd name="T72" fmla="*/ 0 w 683"/>
                  <a:gd name="T73" fmla="*/ 0 h 68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83" h="683">
                    <a:moveTo>
                      <a:pt x="683" y="341"/>
                    </a:moveTo>
                    <a:lnTo>
                      <a:pt x="678" y="281"/>
                    </a:lnTo>
                    <a:lnTo>
                      <a:pt x="662" y="225"/>
                    </a:lnTo>
                    <a:lnTo>
                      <a:pt x="637" y="171"/>
                    </a:lnTo>
                    <a:lnTo>
                      <a:pt x="603" y="121"/>
                    </a:lnTo>
                    <a:lnTo>
                      <a:pt x="561" y="79"/>
                    </a:lnTo>
                    <a:lnTo>
                      <a:pt x="512" y="45"/>
                    </a:lnTo>
                    <a:lnTo>
                      <a:pt x="458" y="21"/>
                    </a:lnTo>
                    <a:lnTo>
                      <a:pt x="401" y="4"/>
                    </a:lnTo>
                    <a:lnTo>
                      <a:pt x="341" y="0"/>
                    </a:lnTo>
                    <a:lnTo>
                      <a:pt x="283" y="4"/>
                    </a:lnTo>
                    <a:lnTo>
                      <a:pt x="225" y="21"/>
                    </a:lnTo>
                    <a:lnTo>
                      <a:pt x="171" y="45"/>
                    </a:lnTo>
                    <a:lnTo>
                      <a:pt x="122" y="79"/>
                    </a:lnTo>
                    <a:lnTo>
                      <a:pt x="80" y="121"/>
                    </a:lnTo>
                    <a:lnTo>
                      <a:pt x="46" y="171"/>
                    </a:lnTo>
                    <a:lnTo>
                      <a:pt x="21" y="225"/>
                    </a:lnTo>
                    <a:lnTo>
                      <a:pt x="6" y="281"/>
                    </a:lnTo>
                    <a:lnTo>
                      <a:pt x="0" y="341"/>
                    </a:lnTo>
                    <a:lnTo>
                      <a:pt x="6" y="400"/>
                    </a:lnTo>
                    <a:lnTo>
                      <a:pt x="21" y="458"/>
                    </a:lnTo>
                    <a:lnTo>
                      <a:pt x="46" y="512"/>
                    </a:lnTo>
                    <a:lnTo>
                      <a:pt x="80" y="561"/>
                    </a:lnTo>
                    <a:lnTo>
                      <a:pt x="122" y="603"/>
                    </a:lnTo>
                    <a:lnTo>
                      <a:pt x="171" y="637"/>
                    </a:lnTo>
                    <a:lnTo>
                      <a:pt x="225" y="662"/>
                    </a:lnTo>
                    <a:lnTo>
                      <a:pt x="283" y="678"/>
                    </a:lnTo>
                    <a:lnTo>
                      <a:pt x="341" y="683"/>
                    </a:lnTo>
                    <a:lnTo>
                      <a:pt x="401" y="678"/>
                    </a:lnTo>
                    <a:lnTo>
                      <a:pt x="458" y="662"/>
                    </a:lnTo>
                    <a:lnTo>
                      <a:pt x="512" y="637"/>
                    </a:lnTo>
                    <a:lnTo>
                      <a:pt x="561" y="603"/>
                    </a:lnTo>
                    <a:lnTo>
                      <a:pt x="603" y="561"/>
                    </a:lnTo>
                    <a:lnTo>
                      <a:pt x="637" y="512"/>
                    </a:lnTo>
                    <a:lnTo>
                      <a:pt x="662" y="458"/>
                    </a:lnTo>
                    <a:lnTo>
                      <a:pt x="678" y="400"/>
                    </a:lnTo>
                    <a:lnTo>
                      <a:pt x="683" y="341"/>
                    </a:lnTo>
                    <a:close/>
                  </a:path>
                </a:pathLst>
              </a:custGeom>
              <a:noFill/>
              <a:ln w="0">
                <a:solidFill>
                  <a:srgbClr val="000000"/>
                </a:solidFill>
                <a:prstDash val="solid"/>
                <a:round/>
              </a:ln>
            </p:spPr>
            <p:txBody>
              <a:bodyPr/>
              <a:lstStyle/>
              <a:p>
                <a:endParaRPr lang="zh-CN" altLang="en-US"/>
              </a:p>
            </p:txBody>
          </p:sp>
          <p:sp>
            <p:nvSpPr>
              <p:cNvPr id="40500" name="Freeform 84"/>
              <p:cNvSpPr/>
              <p:nvPr/>
            </p:nvSpPr>
            <p:spPr bwMode="auto">
              <a:xfrm>
                <a:off x="1713" y="1936"/>
                <a:ext cx="37" cy="38"/>
              </a:xfrm>
              <a:custGeom>
                <a:avLst/>
                <a:gdLst>
                  <a:gd name="T0" fmla="*/ 0 w 186"/>
                  <a:gd name="T1" fmla="*/ 0 h 186"/>
                  <a:gd name="T2" fmla="*/ 0 w 186"/>
                  <a:gd name="T3" fmla="*/ 0 h 186"/>
                  <a:gd name="T4" fmla="*/ 0 w 186"/>
                  <a:gd name="T5" fmla="*/ 0 h 186"/>
                  <a:gd name="T6" fmla="*/ 0 w 186"/>
                  <a:gd name="T7" fmla="*/ 0 h 186"/>
                  <a:gd name="T8" fmla="*/ 0 w 186"/>
                  <a:gd name="T9" fmla="*/ 0 h 186"/>
                  <a:gd name="T10" fmla="*/ 0 w 186"/>
                  <a:gd name="T11" fmla="*/ 0 h 186"/>
                  <a:gd name="T12" fmla="*/ 0 w 186"/>
                  <a:gd name="T13" fmla="*/ 0 h 186"/>
                  <a:gd name="T14" fmla="*/ 0 w 186"/>
                  <a:gd name="T15" fmla="*/ 0 h 186"/>
                  <a:gd name="T16" fmla="*/ 0 w 186"/>
                  <a:gd name="T17" fmla="*/ 0 h 186"/>
                  <a:gd name="T18" fmla="*/ 0 w 186"/>
                  <a:gd name="T19" fmla="*/ 0 h 186"/>
                  <a:gd name="T20" fmla="*/ 0 w 186"/>
                  <a:gd name="T21" fmla="*/ 0 h 186"/>
                  <a:gd name="T22" fmla="*/ 0 w 186"/>
                  <a:gd name="T23" fmla="*/ 0 h 186"/>
                  <a:gd name="T24" fmla="*/ 0 w 186"/>
                  <a:gd name="T25" fmla="*/ 0 h 186"/>
                  <a:gd name="T26" fmla="*/ 0 w 186"/>
                  <a:gd name="T27" fmla="*/ 0 h 186"/>
                  <a:gd name="T28" fmla="*/ 0 w 186"/>
                  <a:gd name="T29" fmla="*/ 0 h 186"/>
                  <a:gd name="T30" fmla="*/ 0 w 186"/>
                  <a:gd name="T31" fmla="*/ 0 h 186"/>
                  <a:gd name="T32" fmla="*/ 0 w 186"/>
                  <a:gd name="T33" fmla="*/ 0 h 186"/>
                  <a:gd name="T34" fmla="*/ 0 w 186"/>
                  <a:gd name="T35" fmla="*/ 0 h 186"/>
                  <a:gd name="T36" fmla="*/ 0 w 186"/>
                  <a:gd name="T37" fmla="*/ 0 h 186"/>
                  <a:gd name="T38" fmla="*/ 0 w 186"/>
                  <a:gd name="T39" fmla="*/ 0 h 186"/>
                  <a:gd name="T40" fmla="*/ 0 w 186"/>
                  <a:gd name="T41" fmla="*/ 0 h 18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86" h="186">
                    <a:moveTo>
                      <a:pt x="186" y="93"/>
                    </a:moveTo>
                    <a:lnTo>
                      <a:pt x="181" y="65"/>
                    </a:lnTo>
                    <a:lnTo>
                      <a:pt x="167" y="39"/>
                    </a:lnTo>
                    <a:lnTo>
                      <a:pt x="147" y="18"/>
                    </a:lnTo>
                    <a:lnTo>
                      <a:pt x="121" y="5"/>
                    </a:lnTo>
                    <a:lnTo>
                      <a:pt x="92" y="0"/>
                    </a:lnTo>
                    <a:lnTo>
                      <a:pt x="64" y="5"/>
                    </a:lnTo>
                    <a:lnTo>
                      <a:pt x="38" y="18"/>
                    </a:lnTo>
                    <a:lnTo>
                      <a:pt x="17" y="39"/>
                    </a:lnTo>
                    <a:lnTo>
                      <a:pt x="5" y="65"/>
                    </a:lnTo>
                    <a:lnTo>
                      <a:pt x="0" y="93"/>
                    </a:lnTo>
                    <a:lnTo>
                      <a:pt x="5" y="122"/>
                    </a:lnTo>
                    <a:lnTo>
                      <a:pt x="17" y="148"/>
                    </a:lnTo>
                    <a:lnTo>
                      <a:pt x="38" y="168"/>
                    </a:lnTo>
                    <a:lnTo>
                      <a:pt x="64" y="182"/>
                    </a:lnTo>
                    <a:lnTo>
                      <a:pt x="92" y="186"/>
                    </a:lnTo>
                    <a:lnTo>
                      <a:pt x="121" y="182"/>
                    </a:lnTo>
                    <a:lnTo>
                      <a:pt x="147" y="168"/>
                    </a:lnTo>
                    <a:lnTo>
                      <a:pt x="167" y="148"/>
                    </a:lnTo>
                    <a:lnTo>
                      <a:pt x="181" y="122"/>
                    </a:lnTo>
                    <a:lnTo>
                      <a:pt x="186" y="93"/>
                    </a:lnTo>
                    <a:close/>
                  </a:path>
                </a:pathLst>
              </a:custGeom>
              <a:noFill/>
              <a:ln w="0">
                <a:solidFill>
                  <a:srgbClr val="000000"/>
                </a:solidFill>
                <a:prstDash val="solid"/>
                <a:round/>
              </a:ln>
            </p:spPr>
            <p:txBody>
              <a:bodyPr/>
              <a:lstStyle/>
              <a:p>
                <a:endParaRPr lang="zh-CN" altLang="en-US"/>
              </a:p>
            </p:txBody>
          </p:sp>
          <p:sp>
            <p:nvSpPr>
              <p:cNvPr id="40501" name="Line 85"/>
              <p:cNvSpPr>
                <a:spLocks noChangeShapeType="1"/>
              </p:cNvSpPr>
              <p:nvPr/>
            </p:nvSpPr>
            <p:spPr bwMode="auto">
              <a:xfrm>
                <a:off x="1645" y="1790"/>
                <a:ext cx="128" cy="1"/>
              </a:xfrm>
              <a:prstGeom prst="line">
                <a:avLst/>
              </a:prstGeom>
              <a:noFill/>
              <a:ln w="0">
                <a:solidFill>
                  <a:srgbClr val="000000"/>
                </a:solidFill>
                <a:round/>
              </a:ln>
            </p:spPr>
            <p:txBody>
              <a:bodyPr/>
              <a:lstStyle/>
              <a:p>
                <a:endParaRPr lang="zh-CN" altLang="en-US"/>
              </a:p>
            </p:txBody>
          </p:sp>
          <p:sp>
            <p:nvSpPr>
              <p:cNvPr id="40502" name="Line 86"/>
              <p:cNvSpPr>
                <a:spLocks noChangeShapeType="1"/>
              </p:cNvSpPr>
              <p:nvPr/>
            </p:nvSpPr>
            <p:spPr bwMode="auto">
              <a:xfrm>
                <a:off x="1645" y="1792"/>
                <a:ext cx="128" cy="1"/>
              </a:xfrm>
              <a:prstGeom prst="line">
                <a:avLst/>
              </a:prstGeom>
              <a:noFill/>
              <a:ln w="0">
                <a:solidFill>
                  <a:srgbClr val="000000"/>
                </a:solidFill>
                <a:round/>
              </a:ln>
            </p:spPr>
            <p:txBody>
              <a:bodyPr/>
              <a:lstStyle/>
              <a:p>
                <a:endParaRPr lang="zh-CN" altLang="en-US"/>
              </a:p>
            </p:txBody>
          </p:sp>
          <p:sp>
            <p:nvSpPr>
              <p:cNvPr id="40503" name="Freeform 87"/>
              <p:cNvSpPr/>
              <p:nvPr/>
            </p:nvSpPr>
            <p:spPr bwMode="auto">
              <a:xfrm>
                <a:off x="1656" y="1734"/>
                <a:ext cx="117" cy="19"/>
              </a:xfrm>
              <a:custGeom>
                <a:avLst/>
                <a:gdLst>
                  <a:gd name="T0" fmla="*/ 0 w 588"/>
                  <a:gd name="T1" fmla="*/ 0 h 96"/>
                  <a:gd name="T2" fmla="*/ 0 w 588"/>
                  <a:gd name="T3" fmla="*/ 0 h 96"/>
                  <a:gd name="T4" fmla="*/ 0 w 588"/>
                  <a:gd name="T5" fmla="*/ 0 h 96"/>
                  <a:gd name="T6" fmla="*/ 0 60000 65536"/>
                  <a:gd name="T7" fmla="*/ 0 60000 65536"/>
                  <a:gd name="T8" fmla="*/ 0 60000 65536"/>
                </a:gdLst>
                <a:ahLst/>
                <a:cxnLst>
                  <a:cxn ang="T6">
                    <a:pos x="T0" y="T1"/>
                  </a:cxn>
                  <a:cxn ang="T7">
                    <a:pos x="T2" y="T3"/>
                  </a:cxn>
                  <a:cxn ang="T8">
                    <a:pos x="T4" y="T5"/>
                  </a:cxn>
                </a:cxnLst>
                <a:rect l="0" t="0" r="r" b="b"/>
                <a:pathLst>
                  <a:path w="588" h="96">
                    <a:moveTo>
                      <a:pt x="588" y="0"/>
                    </a:moveTo>
                    <a:lnTo>
                      <a:pt x="0" y="0"/>
                    </a:lnTo>
                    <a:lnTo>
                      <a:pt x="0" y="96"/>
                    </a:lnTo>
                  </a:path>
                </a:pathLst>
              </a:custGeom>
              <a:noFill/>
              <a:ln w="0">
                <a:solidFill>
                  <a:srgbClr val="000000"/>
                </a:solidFill>
                <a:prstDash val="solid"/>
                <a:round/>
              </a:ln>
            </p:spPr>
            <p:txBody>
              <a:bodyPr/>
              <a:lstStyle/>
              <a:p>
                <a:endParaRPr lang="zh-CN" altLang="en-US"/>
              </a:p>
            </p:txBody>
          </p:sp>
          <p:sp>
            <p:nvSpPr>
              <p:cNvPr id="40504" name="Line 88"/>
              <p:cNvSpPr>
                <a:spLocks noChangeShapeType="1"/>
              </p:cNvSpPr>
              <p:nvPr/>
            </p:nvSpPr>
            <p:spPr bwMode="auto">
              <a:xfrm flipH="1">
                <a:off x="1708" y="1932"/>
                <a:ext cx="54" cy="1"/>
              </a:xfrm>
              <a:prstGeom prst="line">
                <a:avLst/>
              </a:prstGeom>
              <a:noFill/>
              <a:ln w="0">
                <a:solidFill>
                  <a:srgbClr val="000000"/>
                </a:solidFill>
                <a:round/>
              </a:ln>
            </p:spPr>
            <p:txBody>
              <a:bodyPr/>
              <a:lstStyle/>
              <a:p>
                <a:endParaRPr lang="zh-CN" altLang="en-US"/>
              </a:p>
            </p:txBody>
          </p:sp>
          <p:sp>
            <p:nvSpPr>
              <p:cNvPr id="40505" name="Line 89"/>
              <p:cNvSpPr>
                <a:spLocks noChangeShapeType="1"/>
              </p:cNvSpPr>
              <p:nvPr/>
            </p:nvSpPr>
            <p:spPr bwMode="auto">
              <a:xfrm flipV="1">
                <a:off x="1707" y="1935"/>
                <a:ext cx="15" cy="8"/>
              </a:xfrm>
              <a:prstGeom prst="line">
                <a:avLst/>
              </a:prstGeom>
              <a:noFill/>
              <a:ln w="0">
                <a:solidFill>
                  <a:srgbClr val="000000"/>
                </a:solidFill>
                <a:round/>
              </a:ln>
            </p:spPr>
            <p:txBody>
              <a:bodyPr/>
              <a:lstStyle/>
              <a:p>
                <a:endParaRPr lang="zh-CN" altLang="en-US"/>
              </a:p>
            </p:txBody>
          </p:sp>
          <p:sp>
            <p:nvSpPr>
              <p:cNvPr id="40506" name="Line 90"/>
              <p:cNvSpPr>
                <a:spLocks noChangeShapeType="1"/>
              </p:cNvSpPr>
              <p:nvPr/>
            </p:nvSpPr>
            <p:spPr bwMode="auto">
              <a:xfrm>
                <a:off x="2056" y="1946"/>
                <a:ext cx="1" cy="44"/>
              </a:xfrm>
              <a:prstGeom prst="line">
                <a:avLst/>
              </a:prstGeom>
              <a:noFill/>
              <a:ln w="0">
                <a:solidFill>
                  <a:srgbClr val="000000"/>
                </a:solidFill>
                <a:round/>
              </a:ln>
            </p:spPr>
            <p:txBody>
              <a:bodyPr/>
              <a:lstStyle/>
              <a:p>
                <a:endParaRPr lang="zh-CN" altLang="en-US"/>
              </a:p>
            </p:txBody>
          </p:sp>
          <p:sp>
            <p:nvSpPr>
              <p:cNvPr id="40507" name="Line 91"/>
              <p:cNvSpPr>
                <a:spLocks noChangeShapeType="1"/>
              </p:cNvSpPr>
              <p:nvPr/>
            </p:nvSpPr>
            <p:spPr bwMode="auto">
              <a:xfrm>
                <a:off x="2058" y="1946"/>
                <a:ext cx="1" cy="44"/>
              </a:xfrm>
              <a:prstGeom prst="line">
                <a:avLst/>
              </a:prstGeom>
              <a:noFill/>
              <a:ln w="0">
                <a:solidFill>
                  <a:srgbClr val="000000"/>
                </a:solidFill>
                <a:round/>
              </a:ln>
            </p:spPr>
            <p:txBody>
              <a:bodyPr/>
              <a:lstStyle/>
              <a:p>
                <a:endParaRPr lang="zh-CN" altLang="en-US"/>
              </a:p>
            </p:txBody>
          </p:sp>
          <p:sp>
            <p:nvSpPr>
              <p:cNvPr id="40508" name="Line 92"/>
              <p:cNvSpPr>
                <a:spLocks noChangeShapeType="1"/>
              </p:cNvSpPr>
              <p:nvPr/>
            </p:nvSpPr>
            <p:spPr bwMode="auto">
              <a:xfrm flipH="1">
                <a:off x="2056" y="1990"/>
                <a:ext cx="2" cy="1"/>
              </a:xfrm>
              <a:prstGeom prst="line">
                <a:avLst/>
              </a:prstGeom>
              <a:noFill/>
              <a:ln w="0">
                <a:solidFill>
                  <a:srgbClr val="000000"/>
                </a:solidFill>
                <a:round/>
              </a:ln>
            </p:spPr>
            <p:txBody>
              <a:bodyPr/>
              <a:lstStyle/>
              <a:p>
                <a:endParaRPr lang="zh-CN" altLang="en-US"/>
              </a:p>
            </p:txBody>
          </p:sp>
          <p:sp>
            <p:nvSpPr>
              <p:cNvPr id="40509" name="Line 93"/>
              <p:cNvSpPr>
                <a:spLocks noChangeShapeType="1"/>
              </p:cNvSpPr>
              <p:nvPr/>
            </p:nvSpPr>
            <p:spPr bwMode="auto">
              <a:xfrm>
                <a:off x="2031" y="1946"/>
                <a:ext cx="45" cy="1"/>
              </a:xfrm>
              <a:prstGeom prst="line">
                <a:avLst/>
              </a:prstGeom>
              <a:noFill/>
              <a:ln w="0">
                <a:solidFill>
                  <a:srgbClr val="000000"/>
                </a:solidFill>
                <a:round/>
              </a:ln>
            </p:spPr>
            <p:txBody>
              <a:bodyPr/>
              <a:lstStyle/>
              <a:p>
                <a:endParaRPr lang="zh-CN" altLang="en-US"/>
              </a:p>
            </p:txBody>
          </p:sp>
          <p:sp>
            <p:nvSpPr>
              <p:cNvPr id="40510" name="Line 94"/>
              <p:cNvSpPr>
                <a:spLocks noChangeShapeType="1"/>
              </p:cNvSpPr>
              <p:nvPr/>
            </p:nvSpPr>
            <p:spPr bwMode="auto">
              <a:xfrm>
                <a:off x="2076" y="1938"/>
                <a:ext cx="1" cy="8"/>
              </a:xfrm>
              <a:prstGeom prst="line">
                <a:avLst/>
              </a:prstGeom>
              <a:noFill/>
              <a:ln w="0">
                <a:solidFill>
                  <a:srgbClr val="000000"/>
                </a:solidFill>
                <a:round/>
              </a:ln>
            </p:spPr>
            <p:txBody>
              <a:bodyPr/>
              <a:lstStyle/>
              <a:p>
                <a:endParaRPr lang="zh-CN" altLang="en-US"/>
              </a:p>
            </p:txBody>
          </p:sp>
          <p:sp>
            <p:nvSpPr>
              <p:cNvPr id="40511" name="Line 95"/>
              <p:cNvSpPr>
                <a:spLocks noChangeShapeType="1"/>
              </p:cNvSpPr>
              <p:nvPr/>
            </p:nvSpPr>
            <p:spPr bwMode="auto">
              <a:xfrm>
                <a:off x="2086" y="1938"/>
                <a:ext cx="15" cy="9"/>
              </a:xfrm>
              <a:prstGeom prst="line">
                <a:avLst/>
              </a:prstGeom>
              <a:noFill/>
              <a:ln w="0">
                <a:solidFill>
                  <a:srgbClr val="000000"/>
                </a:solidFill>
                <a:round/>
              </a:ln>
            </p:spPr>
            <p:txBody>
              <a:bodyPr/>
              <a:lstStyle/>
              <a:p>
                <a:endParaRPr lang="zh-CN" altLang="en-US"/>
              </a:p>
            </p:txBody>
          </p:sp>
          <p:sp>
            <p:nvSpPr>
              <p:cNvPr id="40512" name="Line 96"/>
              <p:cNvSpPr>
                <a:spLocks noChangeShapeType="1"/>
              </p:cNvSpPr>
              <p:nvPr/>
            </p:nvSpPr>
            <p:spPr bwMode="auto">
              <a:xfrm>
                <a:off x="2101" y="1947"/>
                <a:ext cx="2" cy="15"/>
              </a:xfrm>
              <a:prstGeom prst="line">
                <a:avLst/>
              </a:prstGeom>
              <a:noFill/>
              <a:ln w="0">
                <a:solidFill>
                  <a:srgbClr val="000000"/>
                </a:solidFill>
                <a:round/>
              </a:ln>
            </p:spPr>
            <p:txBody>
              <a:bodyPr/>
              <a:lstStyle/>
              <a:p>
                <a:endParaRPr lang="zh-CN" altLang="en-US"/>
              </a:p>
            </p:txBody>
          </p:sp>
          <p:sp>
            <p:nvSpPr>
              <p:cNvPr id="40513" name="Line 97"/>
              <p:cNvSpPr>
                <a:spLocks noChangeShapeType="1"/>
              </p:cNvSpPr>
              <p:nvPr/>
            </p:nvSpPr>
            <p:spPr bwMode="auto">
              <a:xfrm flipH="1" flipV="1">
                <a:off x="2092" y="1958"/>
                <a:ext cx="9" cy="1"/>
              </a:xfrm>
              <a:prstGeom prst="line">
                <a:avLst/>
              </a:prstGeom>
              <a:noFill/>
              <a:ln w="0">
                <a:solidFill>
                  <a:srgbClr val="000000"/>
                </a:solidFill>
                <a:round/>
              </a:ln>
            </p:spPr>
            <p:txBody>
              <a:bodyPr/>
              <a:lstStyle/>
              <a:p>
                <a:endParaRPr lang="zh-CN" altLang="en-US"/>
              </a:p>
            </p:txBody>
          </p:sp>
          <p:sp>
            <p:nvSpPr>
              <p:cNvPr id="40514" name="Line 98"/>
              <p:cNvSpPr>
                <a:spLocks noChangeShapeType="1"/>
              </p:cNvSpPr>
              <p:nvPr/>
            </p:nvSpPr>
            <p:spPr bwMode="auto">
              <a:xfrm flipH="1" flipV="1">
                <a:off x="2076" y="1946"/>
                <a:ext cx="16" cy="12"/>
              </a:xfrm>
              <a:prstGeom prst="line">
                <a:avLst/>
              </a:prstGeom>
              <a:noFill/>
              <a:ln w="0">
                <a:solidFill>
                  <a:srgbClr val="000000"/>
                </a:solidFill>
                <a:round/>
              </a:ln>
            </p:spPr>
            <p:txBody>
              <a:bodyPr/>
              <a:lstStyle/>
              <a:p>
                <a:endParaRPr lang="zh-CN" altLang="en-US"/>
              </a:p>
            </p:txBody>
          </p:sp>
          <p:sp>
            <p:nvSpPr>
              <p:cNvPr id="40515" name="Line 99"/>
              <p:cNvSpPr>
                <a:spLocks noChangeShapeType="1"/>
              </p:cNvSpPr>
              <p:nvPr/>
            </p:nvSpPr>
            <p:spPr bwMode="auto">
              <a:xfrm flipH="1" flipV="1">
                <a:off x="2099" y="1958"/>
                <a:ext cx="4" cy="4"/>
              </a:xfrm>
              <a:prstGeom prst="line">
                <a:avLst/>
              </a:prstGeom>
              <a:noFill/>
              <a:ln w="0">
                <a:solidFill>
                  <a:srgbClr val="000000"/>
                </a:solidFill>
                <a:round/>
              </a:ln>
            </p:spPr>
            <p:txBody>
              <a:bodyPr/>
              <a:lstStyle/>
              <a:p>
                <a:endParaRPr lang="zh-CN" altLang="en-US"/>
              </a:p>
            </p:txBody>
          </p:sp>
          <p:sp>
            <p:nvSpPr>
              <p:cNvPr id="40516" name="Freeform 100"/>
              <p:cNvSpPr/>
              <p:nvPr/>
            </p:nvSpPr>
            <p:spPr bwMode="auto">
              <a:xfrm>
                <a:off x="2114" y="1809"/>
                <a:ext cx="195" cy="193"/>
              </a:xfrm>
              <a:custGeom>
                <a:avLst/>
                <a:gdLst>
                  <a:gd name="T0" fmla="*/ 0 w 978"/>
                  <a:gd name="T1" fmla="*/ 0 h 965"/>
                  <a:gd name="T2" fmla="*/ 0 w 978"/>
                  <a:gd name="T3" fmla="*/ 0 h 965"/>
                  <a:gd name="T4" fmla="*/ 0 w 978"/>
                  <a:gd name="T5" fmla="*/ 0 h 965"/>
                  <a:gd name="T6" fmla="*/ 0 w 978"/>
                  <a:gd name="T7" fmla="*/ 0 h 965"/>
                  <a:gd name="T8" fmla="*/ 0 w 978"/>
                  <a:gd name="T9" fmla="*/ 0 h 965"/>
                  <a:gd name="T10" fmla="*/ 0 w 978"/>
                  <a:gd name="T11" fmla="*/ 0 h 965"/>
                  <a:gd name="T12" fmla="*/ 0 w 978"/>
                  <a:gd name="T13" fmla="*/ 0 h 965"/>
                  <a:gd name="T14" fmla="*/ 0 w 978"/>
                  <a:gd name="T15" fmla="*/ 0 h 965"/>
                  <a:gd name="T16" fmla="*/ 0 w 978"/>
                  <a:gd name="T17" fmla="*/ 0 h 965"/>
                  <a:gd name="T18" fmla="*/ 0 w 978"/>
                  <a:gd name="T19" fmla="*/ 0 h 96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78" h="965">
                    <a:moveTo>
                      <a:pt x="0" y="0"/>
                    </a:moveTo>
                    <a:lnTo>
                      <a:pt x="48" y="5"/>
                    </a:lnTo>
                    <a:lnTo>
                      <a:pt x="90" y="30"/>
                    </a:lnTo>
                    <a:lnTo>
                      <a:pt x="126" y="141"/>
                    </a:lnTo>
                    <a:lnTo>
                      <a:pt x="126" y="839"/>
                    </a:lnTo>
                    <a:lnTo>
                      <a:pt x="126" y="917"/>
                    </a:lnTo>
                    <a:lnTo>
                      <a:pt x="149" y="949"/>
                    </a:lnTo>
                    <a:lnTo>
                      <a:pt x="196" y="965"/>
                    </a:lnTo>
                    <a:lnTo>
                      <a:pt x="314" y="965"/>
                    </a:lnTo>
                    <a:lnTo>
                      <a:pt x="978" y="965"/>
                    </a:lnTo>
                  </a:path>
                </a:pathLst>
              </a:custGeom>
              <a:noFill/>
              <a:ln w="0">
                <a:solidFill>
                  <a:srgbClr val="000000"/>
                </a:solidFill>
                <a:prstDash val="solid"/>
                <a:round/>
              </a:ln>
            </p:spPr>
            <p:txBody>
              <a:bodyPr/>
              <a:lstStyle/>
              <a:p>
                <a:endParaRPr lang="zh-CN" altLang="en-US"/>
              </a:p>
            </p:txBody>
          </p:sp>
          <p:sp>
            <p:nvSpPr>
              <p:cNvPr id="40517" name="Freeform 101"/>
              <p:cNvSpPr/>
              <p:nvPr/>
            </p:nvSpPr>
            <p:spPr bwMode="auto">
              <a:xfrm>
                <a:off x="2113" y="1820"/>
                <a:ext cx="196" cy="193"/>
              </a:xfrm>
              <a:custGeom>
                <a:avLst/>
                <a:gdLst>
                  <a:gd name="T0" fmla="*/ 0 w 984"/>
                  <a:gd name="T1" fmla="*/ 0 h 965"/>
                  <a:gd name="T2" fmla="*/ 0 w 984"/>
                  <a:gd name="T3" fmla="*/ 0 h 965"/>
                  <a:gd name="T4" fmla="*/ 0 w 984"/>
                  <a:gd name="T5" fmla="*/ 0 h 965"/>
                  <a:gd name="T6" fmla="*/ 0 w 984"/>
                  <a:gd name="T7" fmla="*/ 0 h 965"/>
                  <a:gd name="T8" fmla="*/ 0 w 984"/>
                  <a:gd name="T9" fmla="*/ 0 h 965"/>
                  <a:gd name="T10" fmla="*/ 0 w 984"/>
                  <a:gd name="T11" fmla="*/ 0 h 965"/>
                  <a:gd name="T12" fmla="*/ 0 w 984"/>
                  <a:gd name="T13" fmla="*/ 0 h 965"/>
                  <a:gd name="T14" fmla="*/ 0 w 984"/>
                  <a:gd name="T15" fmla="*/ 0 h 965"/>
                  <a:gd name="T16" fmla="*/ 0 w 984"/>
                  <a:gd name="T17" fmla="*/ 0 h 965"/>
                  <a:gd name="T18" fmla="*/ 0 w 984"/>
                  <a:gd name="T19" fmla="*/ 0 h 96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84" h="965">
                    <a:moveTo>
                      <a:pt x="0" y="0"/>
                    </a:moveTo>
                    <a:lnTo>
                      <a:pt x="21" y="3"/>
                    </a:lnTo>
                    <a:lnTo>
                      <a:pt x="54" y="22"/>
                    </a:lnTo>
                    <a:lnTo>
                      <a:pt x="80" y="103"/>
                    </a:lnTo>
                    <a:lnTo>
                      <a:pt x="80" y="788"/>
                    </a:lnTo>
                    <a:lnTo>
                      <a:pt x="80" y="884"/>
                    </a:lnTo>
                    <a:lnTo>
                      <a:pt x="123" y="942"/>
                    </a:lnTo>
                    <a:lnTo>
                      <a:pt x="193" y="965"/>
                    </a:lnTo>
                    <a:lnTo>
                      <a:pt x="319" y="965"/>
                    </a:lnTo>
                    <a:lnTo>
                      <a:pt x="984" y="965"/>
                    </a:lnTo>
                  </a:path>
                </a:pathLst>
              </a:custGeom>
              <a:noFill/>
              <a:ln w="0">
                <a:solidFill>
                  <a:srgbClr val="000000"/>
                </a:solidFill>
                <a:prstDash val="solid"/>
                <a:round/>
              </a:ln>
            </p:spPr>
            <p:txBody>
              <a:bodyPr/>
              <a:lstStyle/>
              <a:p>
                <a:endParaRPr lang="zh-CN" altLang="en-US"/>
              </a:p>
            </p:txBody>
          </p:sp>
          <p:sp>
            <p:nvSpPr>
              <p:cNvPr id="40518" name="Freeform 102"/>
              <p:cNvSpPr/>
              <p:nvPr/>
            </p:nvSpPr>
            <p:spPr bwMode="auto">
              <a:xfrm>
                <a:off x="2367" y="1989"/>
                <a:ext cx="120" cy="24"/>
              </a:xfrm>
              <a:custGeom>
                <a:avLst/>
                <a:gdLst>
                  <a:gd name="T0" fmla="*/ 0 w 600"/>
                  <a:gd name="T1" fmla="*/ 0 h 119"/>
                  <a:gd name="T2" fmla="*/ 0 w 600"/>
                  <a:gd name="T3" fmla="*/ 0 h 119"/>
                  <a:gd name="T4" fmla="*/ 0 w 600"/>
                  <a:gd name="T5" fmla="*/ 0 h 119"/>
                  <a:gd name="T6" fmla="*/ 0 w 600"/>
                  <a:gd name="T7" fmla="*/ 0 h 119"/>
                  <a:gd name="T8" fmla="*/ 0 w 600"/>
                  <a:gd name="T9" fmla="*/ 0 h 119"/>
                  <a:gd name="T10" fmla="*/ 0 w 600"/>
                  <a:gd name="T11" fmla="*/ 0 h 119"/>
                  <a:gd name="T12" fmla="*/ 0 w 600"/>
                  <a:gd name="T13" fmla="*/ 0 h 1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0" h="119">
                    <a:moveTo>
                      <a:pt x="0" y="119"/>
                    </a:moveTo>
                    <a:lnTo>
                      <a:pt x="251" y="106"/>
                    </a:lnTo>
                    <a:lnTo>
                      <a:pt x="372" y="95"/>
                    </a:lnTo>
                    <a:lnTo>
                      <a:pt x="431" y="82"/>
                    </a:lnTo>
                    <a:lnTo>
                      <a:pt x="488" y="61"/>
                    </a:lnTo>
                    <a:lnTo>
                      <a:pt x="514" y="48"/>
                    </a:lnTo>
                    <a:lnTo>
                      <a:pt x="600" y="0"/>
                    </a:lnTo>
                  </a:path>
                </a:pathLst>
              </a:custGeom>
              <a:noFill/>
              <a:ln w="0">
                <a:solidFill>
                  <a:srgbClr val="000000"/>
                </a:solidFill>
                <a:prstDash val="solid"/>
                <a:round/>
              </a:ln>
            </p:spPr>
            <p:txBody>
              <a:bodyPr/>
              <a:lstStyle/>
              <a:p>
                <a:endParaRPr lang="zh-CN" altLang="en-US"/>
              </a:p>
            </p:txBody>
          </p:sp>
          <p:sp>
            <p:nvSpPr>
              <p:cNvPr id="40519" name="Freeform 103"/>
              <p:cNvSpPr/>
              <p:nvPr/>
            </p:nvSpPr>
            <p:spPr bwMode="auto">
              <a:xfrm>
                <a:off x="2367" y="1970"/>
                <a:ext cx="125" cy="32"/>
              </a:xfrm>
              <a:custGeom>
                <a:avLst/>
                <a:gdLst>
                  <a:gd name="T0" fmla="*/ 0 w 621"/>
                  <a:gd name="T1" fmla="*/ 0 h 161"/>
                  <a:gd name="T2" fmla="*/ 0 w 621"/>
                  <a:gd name="T3" fmla="*/ 0 h 161"/>
                  <a:gd name="T4" fmla="*/ 0 w 621"/>
                  <a:gd name="T5" fmla="*/ 0 h 161"/>
                  <a:gd name="T6" fmla="*/ 0 w 621"/>
                  <a:gd name="T7" fmla="*/ 0 h 161"/>
                  <a:gd name="T8" fmla="*/ 0 w 621"/>
                  <a:gd name="T9" fmla="*/ 0 h 161"/>
                  <a:gd name="T10" fmla="*/ 0 w 621"/>
                  <a:gd name="T11" fmla="*/ 0 h 161"/>
                  <a:gd name="T12" fmla="*/ 0 w 621"/>
                  <a:gd name="T13" fmla="*/ 0 h 161"/>
                  <a:gd name="T14" fmla="*/ 0 w 621"/>
                  <a:gd name="T15" fmla="*/ 0 h 1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21" h="161">
                    <a:moveTo>
                      <a:pt x="0" y="161"/>
                    </a:moveTo>
                    <a:lnTo>
                      <a:pt x="250" y="147"/>
                    </a:lnTo>
                    <a:lnTo>
                      <a:pt x="299" y="143"/>
                    </a:lnTo>
                    <a:lnTo>
                      <a:pt x="396" y="127"/>
                    </a:lnTo>
                    <a:lnTo>
                      <a:pt x="491" y="97"/>
                    </a:lnTo>
                    <a:lnTo>
                      <a:pt x="535" y="74"/>
                    </a:lnTo>
                    <a:lnTo>
                      <a:pt x="593" y="29"/>
                    </a:lnTo>
                    <a:lnTo>
                      <a:pt x="621" y="0"/>
                    </a:lnTo>
                  </a:path>
                </a:pathLst>
              </a:custGeom>
              <a:noFill/>
              <a:ln w="0">
                <a:solidFill>
                  <a:srgbClr val="000000"/>
                </a:solidFill>
                <a:prstDash val="solid"/>
                <a:round/>
              </a:ln>
            </p:spPr>
            <p:txBody>
              <a:bodyPr/>
              <a:lstStyle/>
              <a:p>
                <a:endParaRPr lang="zh-CN" altLang="en-US"/>
              </a:p>
            </p:txBody>
          </p:sp>
          <p:sp>
            <p:nvSpPr>
              <p:cNvPr id="40520" name="Freeform 104"/>
              <p:cNvSpPr/>
              <p:nvPr/>
            </p:nvSpPr>
            <p:spPr bwMode="auto">
              <a:xfrm>
                <a:off x="2299" y="2002"/>
                <a:ext cx="68" cy="1"/>
              </a:xfrm>
              <a:custGeom>
                <a:avLst/>
                <a:gdLst>
                  <a:gd name="T0" fmla="*/ 0 w 344"/>
                  <a:gd name="T1" fmla="*/ 0 h 1"/>
                  <a:gd name="T2" fmla="*/ 0 w 344"/>
                  <a:gd name="T3" fmla="*/ 0 h 1"/>
                  <a:gd name="T4" fmla="*/ 0 w 344"/>
                  <a:gd name="T5" fmla="*/ 0 h 1"/>
                  <a:gd name="T6" fmla="*/ 0 60000 65536"/>
                  <a:gd name="T7" fmla="*/ 0 60000 65536"/>
                  <a:gd name="T8" fmla="*/ 0 60000 65536"/>
                </a:gdLst>
                <a:ahLst/>
                <a:cxnLst>
                  <a:cxn ang="T6">
                    <a:pos x="T0" y="T1"/>
                  </a:cxn>
                  <a:cxn ang="T7">
                    <a:pos x="T2" y="T3"/>
                  </a:cxn>
                  <a:cxn ang="T8">
                    <a:pos x="T4" y="T5"/>
                  </a:cxn>
                </a:cxnLst>
                <a:rect l="0" t="0" r="r" b="b"/>
                <a:pathLst>
                  <a:path w="344" h="1">
                    <a:moveTo>
                      <a:pt x="0" y="0"/>
                    </a:moveTo>
                    <a:lnTo>
                      <a:pt x="44" y="0"/>
                    </a:lnTo>
                    <a:lnTo>
                      <a:pt x="344" y="0"/>
                    </a:lnTo>
                  </a:path>
                </a:pathLst>
              </a:custGeom>
              <a:noFill/>
              <a:ln w="0">
                <a:solidFill>
                  <a:srgbClr val="000000"/>
                </a:solidFill>
                <a:prstDash val="solid"/>
                <a:round/>
              </a:ln>
            </p:spPr>
            <p:txBody>
              <a:bodyPr/>
              <a:lstStyle/>
              <a:p>
                <a:endParaRPr lang="zh-CN" altLang="en-US"/>
              </a:p>
            </p:txBody>
          </p:sp>
          <p:sp>
            <p:nvSpPr>
              <p:cNvPr id="40521" name="Freeform 105"/>
              <p:cNvSpPr/>
              <p:nvPr/>
            </p:nvSpPr>
            <p:spPr bwMode="auto">
              <a:xfrm>
                <a:off x="2299" y="2013"/>
                <a:ext cx="68" cy="1"/>
              </a:xfrm>
              <a:custGeom>
                <a:avLst/>
                <a:gdLst>
                  <a:gd name="T0" fmla="*/ 0 w 340"/>
                  <a:gd name="T1" fmla="*/ 0 h 1"/>
                  <a:gd name="T2" fmla="*/ 0 w 340"/>
                  <a:gd name="T3" fmla="*/ 0 h 1"/>
                  <a:gd name="T4" fmla="*/ 0 w 340"/>
                  <a:gd name="T5" fmla="*/ 0 h 1"/>
                  <a:gd name="T6" fmla="*/ 0 60000 65536"/>
                  <a:gd name="T7" fmla="*/ 0 60000 65536"/>
                  <a:gd name="T8" fmla="*/ 0 60000 65536"/>
                </a:gdLst>
                <a:ahLst/>
                <a:cxnLst>
                  <a:cxn ang="T6">
                    <a:pos x="T0" y="T1"/>
                  </a:cxn>
                  <a:cxn ang="T7">
                    <a:pos x="T2" y="T3"/>
                  </a:cxn>
                  <a:cxn ang="T8">
                    <a:pos x="T4" y="T5"/>
                  </a:cxn>
                </a:cxnLst>
                <a:rect l="0" t="0" r="r" b="b"/>
                <a:pathLst>
                  <a:path w="340" h="1">
                    <a:moveTo>
                      <a:pt x="0" y="0"/>
                    </a:moveTo>
                    <a:lnTo>
                      <a:pt x="29" y="0"/>
                    </a:lnTo>
                    <a:lnTo>
                      <a:pt x="340" y="0"/>
                    </a:lnTo>
                  </a:path>
                </a:pathLst>
              </a:custGeom>
              <a:noFill/>
              <a:ln w="0">
                <a:solidFill>
                  <a:srgbClr val="000000"/>
                </a:solidFill>
                <a:prstDash val="solid"/>
                <a:round/>
              </a:ln>
            </p:spPr>
            <p:txBody>
              <a:bodyPr/>
              <a:lstStyle/>
              <a:p>
                <a:endParaRPr lang="zh-CN" altLang="en-US"/>
              </a:p>
            </p:txBody>
          </p:sp>
          <p:sp>
            <p:nvSpPr>
              <p:cNvPr id="40522" name="Freeform 106"/>
              <p:cNvSpPr/>
              <p:nvPr/>
            </p:nvSpPr>
            <p:spPr bwMode="auto">
              <a:xfrm>
                <a:off x="2620" y="1723"/>
                <a:ext cx="43" cy="105"/>
              </a:xfrm>
              <a:custGeom>
                <a:avLst/>
                <a:gdLst>
                  <a:gd name="T0" fmla="*/ 0 w 219"/>
                  <a:gd name="T1" fmla="*/ 0 h 523"/>
                  <a:gd name="T2" fmla="*/ 0 w 219"/>
                  <a:gd name="T3" fmla="*/ 0 h 523"/>
                  <a:gd name="T4" fmla="*/ 0 w 219"/>
                  <a:gd name="T5" fmla="*/ 0 h 523"/>
                  <a:gd name="T6" fmla="*/ 0 w 219"/>
                  <a:gd name="T7" fmla="*/ 0 h 523"/>
                  <a:gd name="T8" fmla="*/ 0 w 219"/>
                  <a:gd name="T9" fmla="*/ 0 h 523"/>
                  <a:gd name="T10" fmla="*/ 0 w 219"/>
                  <a:gd name="T11" fmla="*/ 0 h 523"/>
                  <a:gd name="T12" fmla="*/ 0 w 219"/>
                  <a:gd name="T13" fmla="*/ 0 h 523"/>
                  <a:gd name="T14" fmla="*/ 0 w 219"/>
                  <a:gd name="T15" fmla="*/ 0 h 52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19" h="523">
                    <a:moveTo>
                      <a:pt x="0" y="523"/>
                    </a:moveTo>
                    <a:lnTo>
                      <a:pt x="65" y="436"/>
                    </a:lnTo>
                    <a:lnTo>
                      <a:pt x="144" y="318"/>
                    </a:lnTo>
                    <a:lnTo>
                      <a:pt x="178" y="253"/>
                    </a:lnTo>
                    <a:lnTo>
                      <a:pt x="204" y="189"/>
                    </a:lnTo>
                    <a:lnTo>
                      <a:pt x="213" y="145"/>
                    </a:lnTo>
                    <a:lnTo>
                      <a:pt x="219" y="55"/>
                    </a:lnTo>
                    <a:lnTo>
                      <a:pt x="217" y="0"/>
                    </a:lnTo>
                  </a:path>
                </a:pathLst>
              </a:custGeom>
              <a:noFill/>
              <a:ln w="0">
                <a:solidFill>
                  <a:srgbClr val="000000"/>
                </a:solidFill>
                <a:prstDash val="solid"/>
                <a:round/>
              </a:ln>
            </p:spPr>
            <p:txBody>
              <a:bodyPr/>
              <a:lstStyle/>
              <a:p>
                <a:endParaRPr lang="zh-CN" altLang="en-US"/>
              </a:p>
            </p:txBody>
          </p:sp>
          <p:sp>
            <p:nvSpPr>
              <p:cNvPr id="40523" name="Freeform 107"/>
              <p:cNvSpPr/>
              <p:nvPr/>
            </p:nvSpPr>
            <p:spPr bwMode="auto">
              <a:xfrm>
                <a:off x="2631" y="1724"/>
                <a:ext cx="46" cy="112"/>
              </a:xfrm>
              <a:custGeom>
                <a:avLst/>
                <a:gdLst>
                  <a:gd name="T0" fmla="*/ 0 w 233"/>
                  <a:gd name="T1" fmla="*/ 0 h 560"/>
                  <a:gd name="T2" fmla="*/ 0 w 233"/>
                  <a:gd name="T3" fmla="*/ 0 h 560"/>
                  <a:gd name="T4" fmla="*/ 0 w 233"/>
                  <a:gd name="T5" fmla="*/ 0 h 560"/>
                  <a:gd name="T6" fmla="*/ 0 w 233"/>
                  <a:gd name="T7" fmla="*/ 0 h 560"/>
                  <a:gd name="T8" fmla="*/ 0 w 233"/>
                  <a:gd name="T9" fmla="*/ 0 h 560"/>
                  <a:gd name="T10" fmla="*/ 0 w 233"/>
                  <a:gd name="T11" fmla="*/ 0 h 560"/>
                  <a:gd name="T12" fmla="*/ 0 w 233"/>
                  <a:gd name="T13" fmla="*/ 0 h 560"/>
                  <a:gd name="T14" fmla="*/ 0 w 233"/>
                  <a:gd name="T15" fmla="*/ 0 h 560"/>
                  <a:gd name="T16" fmla="*/ 0 w 233"/>
                  <a:gd name="T17" fmla="*/ 0 h 560"/>
                  <a:gd name="T18" fmla="*/ 0 w 233"/>
                  <a:gd name="T19" fmla="*/ 0 h 5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3" h="560">
                    <a:moveTo>
                      <a:pt x="0" y="560"/>
                    </a:moveTo>
                    <a:lnTo>
                      <a:pt x="65" y="470"/>
                    </a:lnTo>
                    <a:lnTo>
                      <a:pt x="150" y="344"/>
                    </a:lnTo>
                    <a:lnTo>
                      <a:pt x="187" y="275"/>
                    </a:lnTo>
                    <a:lnTo>
                      <a:pt x="215" y="203"/>
                    </a:lnTo>
                    <a:lnTo>
                      <a:pt x="225" y="171"/>
                    </a:lnTo>
                    <a:lnTo>
                      <a:pt x="232" y="127"/>
                    </a:lnTo>
                    <a:lnTo>
                      <a:pt x="233" y="105"/>
                    </a:lnTo>
                    <a:lnTo>
                      <a:pt x="232" y="54"/>
                    </a:lnTo>
                    <a:lnTo>
                      <a:pt x="227" y="0"/>
                    </a:lnTo>
                  </a:path>
                </a:pathLst>
              </a:custGeom>
              <a:noFill/>
              <a:ln w="0">
                <a:solidFill>
                  <a:srgbClr val="000000"/>
                </a:solidFill>
                <a:prstDash val="solid"/>
                <a:round/>
              </a:ln>
            </p:spPr>
            <p:txBody>
              <a:bodyPr/>
              <a:lstStyle/>
              <a:p>
                <a:endParaRPr lang="zh-CN" altLang="en-US"/>
              </a:p>
            </p:txBody>
          </p:sp>
          <p:sp>
            <p:nvSpPr>
              <p:cNvPr id="40524" name="Freeform 108"/>
              <p:cNvSpPr/>
              <p:nvPr/>
            </p:nvSpPr>
            <p:spPr bwMode="auto">
              <a:xfrm>
                <a:off x="2477" y="1902"/>
                <a:ext cx="126" cy="109"/>
              </a:xfrm>
              <a:custGeom>
                <a:avLst/>
                <a:gdLst>
                  <a:gd name="T0" fmla="*/ 0 w 627"/>
                  <a:gd name="T1" fmla="*/ 0 h 547"/>
                  <a:gd name="T2" fmla="*/ 0 w 627"/>
                  <a:gd name="T3" fmla="*/ 0 h 547"/>
                  <a:gd name="T4" fmla="*/ 0 w 627"/>
                  <a:gd name="T5" fmla="*/ 0 h 547"/>
                  <a:gd name="T6" fmla="*/ 0 w 627"/>
                  <a:gd name="T7" fmla="*/ 0 h 547"/>
                  <a:gd name="T8" fmla="*/ 0 w 627"/>
                  <a:gd name="T9" fmla="*/ 0 h 547"/>
                  <a:gd name="T10" fmla="*/ 0 w 627"/>
                  <a:gd name="T11" fmla="*/ 0 h 547"/>
                  <a:gd name="T12" fmla="*/ 0 w 627"/>
                  <a:gd name="T13" fmla="*/ 0 h 547"/>
                  <a:gd name="T14" fmla="*/ 0 w 627"/>
                  <a:gd name="T15" fmla="*/ 0 h 547"/>
                  <a:gd name="T16" fmla="*/ 0 w 627"/>
                  <a:gd name="T17" fmla="*/ 0 h 547"/>
                  <a:gd name="T18" fmla="*/ 0 w 627"/>
                  <a:gd name="T19" fmla="*/ 0 h 547"/>
                  <a:gd name="T20" fmla="*/ 0 w 627"/>
                  <a:gd name="T21" fmla="*/ 0 h 547"/>
                  <a:gd name="T22" fmla="*/ 0 w 627"/>
                  <a:gd name="T23" fmla="*/ 0 h 547"/>
                  <a:gd name="T24" fmla="*/ 0 w 627"/>
                  <a:gd name="T25" fmla="*/ 0 h 547"/>
                  <a:gd name="T26" fmla="*/ 0 w 627"/>
                  <a:gd name="T27" fmla="*/ 0 h 547"/>
                  <a:gd name="T28" fmla="*/ 0 w 627"/>
                  <a:gd name="T29" fmla="*/ 0 h 547"/>
                  <a:gd name="T30" fmla="*/ 0 w 627"/>
                  <a:gd name="T31" fmla="*/ 0 h 547"/>
                  <a:gd name="T32" fmla="*/ 0 w 627"/>
                  <a:gd name="T33" fmla="*/ 0 h 547"/>
                  <a:gd name="T34" fmla="*/ 0 w 627"/>
                  <a:gd name="T35" fmla="*/ 0 h 547"/>
                  <a:gd name="T36" fmla="*/ 0 w 627"/>
                  <a:gd name="T37" fmla="*/ 0 h 547"/>
                  <a:gd name="T38" fmla="*/ 0 w 627"/>
                  <a:gd name="T39" fmla="*/ 0 h 547"/>
                  <a:gd name="T40" fmla="*/ 0 w 627"/>
                  <a:gd name="T41" fmla="*/ 0 h 547"/>
                  <a:gd name="T42" fmla="*/ 0 w 627"/>
                  <a:gd name="T43" fmla="*/ 0 h 547"/>
                  <a:gd name="T44" fmla="*/ 0 w 627"/>
                  <a:gd name="T45" fmla="*/ 0 h 547"/>
                  <a:gd name="T46" fmla="*/ 0 w 627"/>
                  <a:gd name="T47" fmla="*/ 0 h 547"/>
                  <a:gd name="T48" fmla="*/ 0 w 627"/>
                  <a:gd name="T49" fmla="*/ 0 h 547"/>
                  <a:gd name="T50" fmla="*/ 0 w 627"/>
                  <a:gd name="T51" fmla="*/ 0 h 547"/>
                  <a:gd name="T52" fmla="*/ 0 w 627"/>
                  <a:gd name="T53" fmla="*/ 0 h 547"/>
                  <a:gd name="T54" fmla="*/ 0 w 627"/>
                  <a:gd name="T55" fmla="*/ 0 h 547"/>
                  <a:gd name="T56" fmla="*/ 0 w 627"/>
                  <a:gd name="T57" fmla="*/ 0 h 547"/>
                  <a:gd name="T58" fmla="*/ 0 w 627"/>
                  <a:gd name="T59" fmla="*/ 0 h 547"/>
                  <a:gd name="T60" fmla="*/ 0 w 627"/>
                  <a:gd name="T61" fmla="*/ 0 h 547"/>
                  <a:gd name="T62" fmla="*/ 0 w 627"/>
                  <a:gd name="T63" fmla="*/ 0 h 547"/>
                  <a:gd name="T64" fmla="*/ 0 w 627"/>
                  <a:gd name="T65" fmla="*/ 0 h 547"/>
                  <a:gd name="T66" fmla="*/ 0 w 627"/>
                  <a:gd name="T67" fmla="*/ 0 h 547"/>
                  <a:gd name="T68" fmla="*/ 0 w 627"/>
                  <a:gd name="T69" fmla="*/ 0 h 547"/>
                  <a:gd name="T70" fmla="*/ 0 w 627"/>
                  <a:gd name="T71" fmla="*/ 0 h 547"/>
                  <a:gd name="T72" fmla="*/ 0 w 627"/>
                  <a:gd name="T73" fmla="*/ 0 h 547"/>
                  <a:gd name="T74" fmla="*/ 0 w 627"/>
                  <a:gd name="T75" fmla="*/ 0 h 547"/>
                  <a:gd name="T76" fmla="*/ 0 w 627"/>
                  <a:gd name="T77" fmla="*/ 0 h 547"/>
                  <a:gd name="T78" fmla="*/ 0 w 627"/>
                  <a:gd name="T79" fmla="*/ 0 h 547"/>
                  <a:gd name="T80" fmla="*/ 0 w 627"/>
                  <a:gd name="T81" fmla="*/ 0 h 547"/>
                  <a:gd name="T82" fmla="*/ 0 w 627"/>
                  <a:gd name="T83" fmla="*/ 0 h 547"/>
                  <a:gd name="T84" fmla="*/ 0 w 627"/>
                  <a:gd name="T85" fmla="*/ 0 h 547"/>
                  <a:gd name="T86" fmla="*/ 0 w 627"/>
                  <a:gd name="T87" fmla="*/ 0 h 547"/>
                  <a:gd name="T88" fmla="*/ 0 w 627"/>
                  <a:gd name="T89" fmla="*/ 0 h 547"/>
                  <a:gd name="T90" fmla="*/ 0 w 627"/>
                  <a:gd name="T91" fmla="*/ 0 h 547"/>
                  <a:gd name="T92" fmla="*/ 0 w 627"/>
                  <a:gd name="T93" fmla="*/ 0 h 547"/>
                  <a:gd name="T94" fmla="*/ 0 w 627"/>
                  <a:gd name="T95" fmla="*/ 0 h 547"/>
                  <a:gd name="T96" fmla="*/ 0 w 627"/>
                  <a:gd name="T97" fmla="*/ 0 h 54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627" h="547">
                    <a:moveTo>
                      <a:pt x="496" y="9"/>
                    </a:moveTo>
                    <a:lnTo>
                      <a:pt x="570" y="127"/>
                    </a:lnTo>
                    <a:lnTo>
                      <a:pt x="585" y="176"/>
                    </a:lnTo>
                    <a:lnTo>
                      <a:pt x="585" y="249"/>
                    </a:lnTo>
                    <a:lnTo>
                      <a:pt x="575" y="302"/>
                    </a:lnTo>
                    <a:lnTo>
                      <a:pt x="557" y="420"/>
                    </a:lnTo>
                    <a:lnTo>
                      <a:pt x="558" y="478"/>
                    </a:lnTo>
                    <a:lnTo>
                      <a:pt x="568" y="486"/>
                    </a:lnTo>
                    <a:lnTo>
                      <a:pt x="597" y="484"/>
                    </a:lnTo>
                    <a:lnTo>
                      <a:pt x="610" y="490"/>
                    </a:lnTo>
                    <a:lnTo>
                      <a:pt x="627" y="510"/>
                    </a:lnTo>
                    <a:lnTo>
                      <a:pt x="617" y="528"/>
                    </a:lnTo>
                    <a:lnTo>
                      <a:pt x="606" y="533"/>
                    </a:lnTo>
                    <a:lnTo>
                      <a:pt x="482" y="533"/>
                    </a:lnTo>
                    <a:lnTo>
                      <a:pt x="476" y="533"/>
                    </a:lnTo>
                    <a:lnTo>
                      <a:pt x="469" y="527"/>
                    </a:lnTo>
                    <a:lnTo>
                      <a:pt x="467" y="509"/>
                    </a:lnTo>
                    <a:lnTo>
                      <a:pt x="465" y="501"/>
                    </a:lnTo>
                    <a:lnTo>
                      <a:pt x="453" y="493"/>
                    </a:lnTo>
                    <a:lnTo>
                      <a:pt x="454" y="428"/>
                    </a:lnTo>
                    <a:lnTo>
                      <a:pt x="475" y="343"/>
                    </a:lnTo>
                    <a:lnTo>
                      <a:pt x="478" y="299"/>
                    </a:lnTo>
                    <a:lnTo>
                      <a:pt x="477" y="236"/>
                    </a:lnTo>
                    <a:lnTo>
                      <a:pt x="469" y="204"/>
                    </a:lnTo>
                    <a:lnTo>
                      <a:pt x="458" y="184"/>
                    </a:lnTo>
                    <a:lnTo>
                      <a:pt x="423" y="158"/>
                    </a:lnTo>
                    <a:lnTo>
                      <a:pt x="348" y="129"/>
                    </a:lnTo>
                    <a:lnTo>
                      <a:pt x="316" y="116"/>
                    </a:lnTo>
                    <a:lnTo>
                      <a:pt x="298" y="118"/>
                    </a:lnTo>
                    <a:lnTo>
                      <a:pt x="264" y="142"/>
                    </a:lnTo>
                    <a:lnTo>
                      <a:pt x="226" y="193"/>
                    </a:lnTo>
                    <a:lnTo>
                      <a:pt x="196" y="258"/>
                    </a:lnTo>
                    <a:lnTo>
                      <a:pt x="147" y="393"/>
                    </a:lnTo>
                    <a:lnTo>
                      <a:pt x="124" y="520"/>
                    </a:lnTo>
                    <a:lnTo>
                      <a:pt x="114" y="520"/>
                    </a:lnTo>
                    <a:lnTo>
                      <a:pt x="108" y="544"/>
                    </a:lnTo>
                    <a:lnTo>
                      <a:pt x="51" y="547"/>
                    </a:lnTo>
                    <a:lnTo>
                      <a:pt x="4" y="541"/>
                    </a:lnTo>
                    <a:lnTo>
                      <a:pt x="0" y="538"/>
                    </a:lnTo>
                    <a:lnTo>
                      <a:pt x="2" y="528"/>
                    </a:lnTo>
                    <a:lnTo>
                      <a:pt x="25" y="505"/>
                    </a:lnTo>
                    <a:lnTo>
                      <a:pt x="32" y="494"/>
                    </a:lnTo>
                    <a:lnTo>
                      <a:pt x="47" y="399"/>
                    </a:lnTo>
                    <a:lnTo>
                      <a:pt x="98" y="202"/>
                    </a:lnTo>
                    <a:lnTo>
                      <a:pt x="129" y="107"/>
                    </a:lnTo>
                    <a:lnTo>
                      <a:pt x="147" y="41"/>
                    </a:lnTo>
                    <a:lnTo>
                      <a:pt x="153" y="14"/>
                    </a:lnTo>
                    <a:lnTo>
                      <a:pt x="161" y="4"/>
                    </a:lnTo>
                    <a:lnTo>
                      <a:pt x="173" y="0"/>
                    </a:lnTo>
                  </a:path>
                </a:pathLst>
              </a:custGeom>
              <a:noFill/>
              <a:ln w="0">
                <a:solidFill>
                  <a:srgbClr val="000000"/>
                </a:solidFill>
                <a:prstDash val="solid"/>
                <a:round/>
              </a:ln>
            </p:spPr>
            <p:txBody>
              <a:bodyPr/>
              <a:lstStyle/>
              <a:p>
                <a:endParaRPr lang="zh-CN" altLang="en-US"/>
              </a:p>
            </p:txBody>
          </p:sp>
          <p:sp>
            <p:nvSpPr>
              <p:cNvPr id="40525" name="Freeform 109"/>
              <p:cNvSpPr/>
              <p:nvPr/>
            </p:nvSpPr>
            <p:spPr bwMode="auto">
              <a:xfrm>
                <a:off x="2508" y="1814"/>
                <a:ext cx="120" cy="96"/>
              </a:xfrm>
              <a:custGeom>
                <a:avLst/>
                <a:gdLst>
                  <a:gd name="T0" fmla="*/ 0 w 600"/>
                  <a:gd name="T1" fmla="*/ 0 h 480"/>
                  <a:gd name="T2" fmla="*/ 0 w 600"/>
                  <a:gd name="T3" fmla="*/ 0 h 480"/>
                  <a:gd name="T4" fmla="*/ 0 w 600"/>
                  <a:gd name="T5" fmla="*/ 0 h 480"/>
                  <a:gd name="T6" fmla="*/ 0 w 600"/>
                  <a:gd name="T7" fmla="*/ 0 h 480"/>
                  <a:gd name="T8" fmla="*/ 0 w 600"/>
                  <a:gd name="T9" fmla="*/ 0 h 480"/>
                  <a:gd name="T10" fmla="*/ 0 w 600"/>
                  <a:gd name="T11" fmla="*/ 0 h 480"/>
                  <a:gd name="T12" fmla="*/ 0 w 600"/>
                  <a:gd name="T13" fmla="*/ 0 h 480"/>
                  <a:gd name="T14" fmla="*/ 0 w 600"/>
                  <a:gd name="T15" fmla="*/ 0 h 480"/>
                  <a:gd name="T16" fmla="*/ 0 w 600"/>
                  <a:gd name="T17" fmla="*/ 0 h 480"/>
                  <a:gd name="T18" fmla="*/ 0 w 600"/>
                  <a:gd name="T19" fmla="*/ 0 h 480"/>
                  <a:gd name="T20" fmla="*/ 0 w 600"/>
                  <a:gd name="T21" fmla="*/ 0 h 480"/>
                  <a:gd name="T22" fmla="*/ 0 w 600"/>
                  <a:gd name="T23" fmla="*/ 0 h 480"/>
                  <a:gd name="T24" fmla="*/ 0 w 600"/>
                  <a:gd name="T25" fmla="*/ 0 h 480"/>
                  <a:gd name="T26" fmla="*/ 0 w 600"/>
                  <a:gd name="T27" fmla="*/ 0 h 480"/>
                  <a:gd name="T28" fmla="*/ 0 w 600"/>
                  <a:gd name="T29" fmla="*/ 0 h 480"/>
                  <a:gd name="T30" fmla="*/ 0 w 600"/>
                  <a:gd name="T31" fmla="*/ 0 h 480"/>
                  <a:gd name="T32" fmla="*/ 0 w 600"/>
                  <a:gd name="T33" fmla="*/ 0 h 480"/>
                  <a:gd name="T34" fmla="*/ 0 w 600"/>
                  <a:gd name="T35" fmla="*/ 0 h 480"/>
                  <a:gd name="T36" fmla="*/ 0 w 600"/>
                  <a:gd name="T37" fmla="*/ 0 h 480"/>
                  <a:gd name="T38" fmla="*/ 0 w 600"/>
                  <a:gd name="T39" fmla="*/ 0 h 480"/>
                  <a:gd name="T40" fmla="*/ 0 w 600"/>
                  <a:gd name="T41" fmla="*/ 0 h 480"/>
                  <a:gd name="T42" fmla="*/ 0 w 600"/>
                  <a:gd name="T43" fmla="*/ 0 h 480"/>
                  <a:gd name="T44" fmla="*/ 0 w 600"/>
                  <a:gd name="T45" fmla="*/ 0 h 480"/>
                  <a:gd name="T46" fmla="*/ 0 w 600"/>
                  <a:gd name="T47" fmla="*/ 0 h 480"/>
                  <a:gd name="T48" fmla="*/ 0 w 600"/>
                  <a:gd name="T49" fmla="*/ 0 h 480"/>
                  <a:gd name="T50" fmla="*/ 0 w 600"/>
                  <a:gd name="T51" fmla="*/ 0 h 480"/>
                  <a:gd name="T52" fmla="*/ 0 w 600"/>
                  <a:gd name="T53" fmla="*/ 0 h 480"/>
                  <a:gd name="T54" fmla="*/ 0 w 600"/>
                  <a:gd name="T55" fmla="*/ 0 h 480"/>
                  <a:gd name="T56" fmla="*/ 0 w 600"/>
                  <a:gd name="T57" fmla="*/ 0 h 480"/>
                  <a:gd name="T58" fmla="*/ 0 w 600"/>
                  <a:gd name="T59" fmla="*/ 0 h 480"/>
                  <a:gd name="T60" fmla="*/ 0 w 600"/>
                  <a:gd name="T61" fmla="*/ 0 h 480"/>
                  <a:gd name="T62" fmla="*/ 0 w 600"/>
                  <a:gd name="T63" fmla="*/ 0 h 480"/>
                  <a:gd name="T64" fmla="*/ 0 w 600"/>
                  <a:gd name="T65" fmla="*/ 0 h 480"/>
                  <a:gd name="T66" fmla="*/ 0 w 600"/>
                  <a:gd name="T67" fmla="*/ 0 h 480"/>
                  <a:gd name="T68" fmla="*/ 0 w 600"/>
                  <a:gd name="T69" fmla="*/ 0 h 480"/>
                  <a:gd name="T70" fmla="*/ 0 w 600"/>
                  <a:gd name="T71" fmla="*/ 0 h 480"/>
                  <a:gd name="T72" fmla="*/ 0 w 600"/>
                  <a:gd name="T73" fmla="*/ 0 h 480"/>
                  <a:gd name="T74" fmla="*/ 0 w 600"/>
                  <a:gd name="T75" fmla="*/ 0 h 480"/>
                  <a:gd name="T76" fmla="*/ 0 w 600"/>
                  <a:gd name="T77" fmla="*/ 0 h 480"/>
                  <a:gd name="T78" fmla="*/ 0 w 600"/>
                  <a:gd name="T79" fmla="*/ 0 h 480"/>
                  <a:gd name="T80" fmla="*/ 0 w 600"/>
                  <a:gd name="T81" fmla="*/ 0 h 480"/>
                  <a:gd name="T82" fmla="*/ 0 w 600"/>
                  <a:gd name="T83" fmla="*/ 0 h 480"/>
                  <a:gd name="T84" fmla="*/ 0 w 600"/>
                  <a:gd name="T85" fmla="*/ 0 h 480"/>
                  <a:gd name="T86" fmla="*/ 0 w 600"/>
                  <a:gd name="T87" fmla="*/ 0 h 480"/>
                  <a:gd name="T88" fmla="*/ 0 w 600"/>
                  <a:gd name="T89" fmla="*/ 0 h 48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600" h="480">
                    <a:moveTo>
                      <a:pt x="412" y="41"/>
                    </a:moveTo>
                    <a:lnTo>
                      <a:pt x="490" y="96"/>
                    </a:lnTo>
                    <a:lnTo>
                      <a:pt x="519" y="104"/>
                    </a:lnTo>
                    <a:lnTo>
                      <a:pt x="517" y="94"/>
                    </a:lnTo>
                    <a:lnTo>
                      <a:pt x="543" y="79"/>
                    </a:lnTo>
                    <a:lnTo>
                      <a:pt x="560" y="75"/>
                    </a:lnTo>
                    <a:lnTo>
                      <a:pt x="579" y="80"/>
                    </a:lnTo>
                    <a:lnTo>
                      <a:pt x="600" y="116"/>
                    </a:lnTo>
                    <a:lnTo>
                      <a:pt x="599" y="133"/>
                    </a:lnTo>
                    <a:lnTo>
                      <a:pt x="583" y="155"/>
                    </a:lnTo>
                    <a:lnTo>
                      <a:pt x="534" y="195"/>
                    </a:lnTo>
                    <a:lnTo>
                      <a:pt x="492" y="206"/>
                    </a:lnTo>
                    <a:lnTo>
                      <a:pt x="430" y="209"/>
                    </a:lnTo>
                    <a:lnTo>
                      <a:pt x="407" y="225"/>
                    </a:lnTo>
                    <a:lnTo>
                      <a:pt x="395" y="244"/>
                    </a:lnTo>
                    <a:lnTo>
                      <a:pt x="383" y="287"/>
                    </a:lnTo>
                    <a:lnTo>
                      <a:pt x="378" y="373"/>
                    </a:lnTo>
                    <a:lnTo>
                      <a:pt x="365" y="417"/>
                    </a:lnTo>
                    <a:lnTo>
                      <a:pt x="353" y="437"/>
                    </a:lnTo>
                    <a:lnTo>
                      <a:pt x="328" y="460"/>
                    </a:lnTo>
                    <a:lnTo>
                      <a:pt x="306" y="470"/>
                    </a:lnTo>
                    <a:lnTo>
                      <a:pt x="263" y="480"/>
                    </a:lnTo>
                    <a:lnTo>
                      <a:pt x="133" y="473"/>
                    </a:lnTo>
                    <a:lnTo>
                      <a:pt x="70" y="472"/>
                    </a:lnTo>
                    <a:lnTo>
                      <a:pt x="40" y="460"/>
                    </a:lnTo>
                    <a:lnTo>
                      <a:pt x="23" y="443"/>
                    </a:lnTo>
                    <a:lnTo>
                      <a:pt x="16" y="431"/>
                    </a:lnTo>
                    <a:lnTo>
                      <a:pt x="10" y="403"/>
                    </a:lnTo>
                    <a:lnTo>
                      <a:pt x="18" y="330"/>
                    </a:lnTo>
                    <a:lnTo>
                      <a:pt x="51" y="184"/>
                    </a:lnTo>
                    <a:lnTo>
                      <a:pt x="54" y="175"/>
                    </a:lnTo>
                    <a:lnTo>
                      <a:pt x="43" y="207"/>
                    </a:lnTo>
                    <a:lnTo>
                      <a:pt x="20" y="197"/>
                    </a:lnTo>
                    <a:lnTo>
                      <a:pt x="10" y="186"/>
                    </a:lnTo>
                    <a:lnTo>
                      <a:pt x="0" y="145"/>
                    </a:lnTo>
                    <a:lnTo>
                      <a:pt x="5" y="125"/>
                    </a:lnTo>
                    <a:lnTo>
                      <a:pt x="35" y="75"/>
                    </a:lnTo>
                    <a:lnTo>
                      <a:pt x="58" y="53"/>
                    </a:lnTo>
                    <a:lnTo>
                      <a:pt x="87" y="34"/>
                    </a:lnTo>
                    <a:lnTo>
                      <a:pt x="150" y="10"/>
                    </a:lnTo>
                    <a:lnTo>
                      <a:pt x="204" y="0"/>
                    </a:lnTo>
                    <a:lnTo>
                      <a:pt x="232" y="2"/>
                    </a:lnTo>
                    <a:lnTo>
                      <a:pt x="287" y="17"/>
                    </a:lnTo>
                    <a:lnTo>
                      <a:pt x="376" y="29"/>
                    </a:lnTo>
                    <a:lnTo>
                      <a:pt x="408" y="41"/>
                    </a:lnTo>
                  </a:path>
                </a:pathLst>
              </a:custGeom>
              <a:noFill/>
              <a:ln w="0">
                <a:solidFill>
                  <a:srgbClr val="000000"/>
                </a:solidFill>
                <a:prstDash val="solid"/>
                <a:round/>
              </a:ln>
            </p:spPr>
            <p:txBody>
              <a:bodyPr/>
              <a:lstStyle/>
              <a:p>
                <a:endParaRPr lang="zh-CN" altLang="en-US"/>
              </a:p>
            </p:txBody>
          </p:sp>
          <p:sp>
            <p:nvSpPr>
              <p:cNvPr id="40526" name="Freeform 110"/>
              <p:cNvSpPr/>
              <p:nvPr/>
            </p:nvSpPr>
            <p:spPr bwMode="auto">
              <a:xfrm>
                <a:off x="2537" y="1785"/>
                <a:ext cx="63" cy="33"/>
              </a:xfrm>
              <a:custGeom>
                <a:avLst/>
                <a:gdLst>
                  <a:gd name="T0" fmla="*/ 0 w 314"/>
                  <a:gd name="T1" fmla="*/ 0 h 163"/>
                  <a:gd name="T2" fmla="*/ 0 w 314"/>
                  <a:gd name="T3" fmla="*/ 0 h 163"/>
                  <a:gd name="T4" fmla="*/ 0 w 314"/>
                  <a:gd name="T5" fmla="*/ 0 h 163"/>
                  <a:gd name="T6" fmla="*/ 0 w 314"/>
                  <a:gd name="T7" fmla="*/ 0 h 163"/>
                  <a:gd name="T8" fmla="*/ 0 w 314"/>
                  <a:gd name="T9" fmla="*/ 0 h 163"/>
                  <a:gd name="T10" fmla="*/ 0 w 314"/>
                  <a:gd name="T11" fmla="*/ 0 h 163"/>
                  <a:gd name="T12" fmla="*/ 0 w 314"/>
                  <a:gd name="T13" fmla="*/ 0 h 163"/>
                  <a:gd name="T14" fmla="*/ 0 w 314"/>
                  <a:gd name="T15" fmla="*/ 0 h 163"/>
                  <a:gd name="T16" fmla="*/ 0 w 314"/>
                  <a:gd name="T17" fmla="*/ 0 h 163"/>
                  <a:gd name="T18" fmla="*/ 0 w 314"/>
                  <a:gd name="T19" fmla="*/ 0 h 163"/>
                  <a:gd name="T20" fmla="*/ 0 w 314"/>
                  <a:gd name="T21" fmla="*/ 0 h 163"/>
                  <a:gd name="T22" fmla="*/ 0 w 314"/>
                  <a:gd name="T23" fmla="*/ 0 h 163"/>
                  <a:gd name="T24" fmla="*/ 0 w 314"/>
                  <a:gd name="T25" fmla="*/ 0 h 163"/>
                  <a:gd name="T26" fmla="*/ 0 w 314"/>
                  <a:gd name="T27" fmla="*/ 0 h 163"/>
                  <a:gd name="T28" fmla="*/ 0 w 314"/>
                  <a:gd name="T29" fmla="*/ 0 h 163"/>
                  <a:gd name="T30" fmla="*/ 0 w 314"/>
                  <a:gd name="T31" fmla="*/ 0 h 163"/>
                  <a:gd name="T32" fmla="*/ 0 w 314"/>
                  <a:gd name="T33" fmla="*/ 0 h 163"/>
                  <a:gd name="T34" fmla="*/ 0 w 314"/>
                  <a:gd name="T35" fmla="*/ 0 h 163"/>
                  <a:gd name="T36" fmla="*/ 0 w 314"/>
                  <a:gd name="T37" fmla="*/ 0 h 163"/>
                  <a:gd name="T38" fmla="*/ 0 w 314"/>
                  <a:gd name="T39" fmla="*/ 0 h 163"/>
                  <a:gd name="T40" fmla="*/ 0 w 314"/>
                  <a:gd name="T41" fmla="*/ 0 h 163"/>
                  <a:gd name="T42" fmla="*/ 0 w 314"/>
                  <a:gd name="T43" fmla="*/ 0 h 163"/>
                  <a:gd name="T44" fmla="*/ 0 w 314"/>
                  <a:gd name="T45" fmla="*/ 0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314" h="163">
                    <a:moveTo>
                      <a:pt x="238" y="42"/>
                    </a:moveTo>
                    <a:lnTo>
                      <a:pt x="216" y="13"/>
                    </a:lnTo>
                    <a:lnTo>
                      <a:pt x="201" y="4"/>
                    </a:lnTo>
                    <a:lnTo>
                      <a:pt x="188" y="0"/>
                    </a:lnTo>
                    <a:lnTo>
                      <a:pt x="163" y="2"/>
                    </a:lnTo>
                    <a:lnTo>
                      <a:pt x="142" y="15"/>
                    </a:lnTo>
                    <a:lnTo>
                      <a:pt x="111" y="59"/>
                    </a:lnTo>
                    <a:lnTo>
                      <a:pt x="80" y="79"/>
                    </a:lnTo>
                    <a:lnTo>
                      <a:pt x="63" y="83"/>
                    </a:lnTo>
                    <a:lnTo>
                      <a:pt x="11" y="86"/>
                    </a:lnTo>
                    <a:lnTo>
                      <a:pt x="3" y="88"/>
                    </a:lnTo>
                    <a:lnTo>
                      <a:pt x="0" y="92"/>
                    </a:lnTo>
                    <a:lnTo>
                      <a:pt x="11" y="99"/>
                    </a:lnTo>
                    <a:lnTo>
                      <a:pt x="65" y="116"/>
                    </a:lnTo>
                    <a:lnTo>
                      <a:pt x="143" y="135"/>
                    </a:lnTo>
                    <a:lnTo>
                      <a:pt x="289" y="162"/>
                    </a:lnTo>
                    <a:lnTo>
                      <a:pt x="314" y="163"/>
                    </a:lnTo>
                    <a:lnTo>
                      <a:pt x="305" y="158"/>
                    </a:lnTo>
                    <a:lnTo>
                      <a:pt x="299" y="154"/>
                    </a:lnTo>
                    <a:lnTo>
                      <a:pt x="273" y="132"/>
                    </a:lnTo>
                    <a:lnTo>
                      <a:pt x="245" y="104"/>
                    </a:lnTo>
                    <a:lnTo>
                      <a:pt x="240" y="88"/>
                    </a:lnTo>
                    <a:lnTo>
                      <a:pt x="240" y="49"/>
                    </a:lnTo>
                  </a:path>
                </a:pathLst>
              </a:custGeom>
              <a:noFill/>
              <a:ln w="0">
                <a:solidFill>
                  <a:srgbClr val="000000"/>
                </a:solidFill>
                <a:prstDash val="solid"/>
                <a:round/>
              </a:ln>
            </p:spPr>
            <p:txBody>
              <a:bodyPr/>
              <a:lstStyle/>
              <a:p>
                <a:endParaRPr lang="zh-CN" altLang="en-US"/>
              </a:p>
            </p:txBody>
          </p:sp>
          <p:sp>
            <p:nvSpPr>
              <p:cNvPr id="40527" name="Freeform 111"/>
              <p:cNvSpPr/>
              <p:nvPr/>
            </p:nvSpPr>
            <p:spPr bwMode="auto">
              <a:xfrm>
                <a:off x="1968" y="1938"/>
                <a:ext cx="79" cy="78"/>
              </a:xfrm>
              <a:custGeom>
                <a:avLst/>
                <a:gdLst>
                  <a:gd name="T0" fmla="*/ 0 w 394"/>
                  <a:gd name="T1" fmla="*/ 0 h 393"/>
                  <a:gd name="T2" fmla="*/ 0 w 394"/>
                  <a:gd name="T3" fmla="*/ 0 h 393"/>
                  <a:gd name="T4" fmla="*/ 0 w 394"/>
                  <a:gd name="T5" fmla="*/ 0 h 393"/>
                  <a:gd name="T6" fmla="*/ 0 w 394"/>
                  <a:gd name="T7" fmla="*/ 0 h 393"/>
                  <a:gd name="T8" fmla="*/ 0 w 394"/>
                  <a:gd name="T9" fmla="*/ 0 h 393"/>
                  <a:gd name="T10" fmla="*/ 0 w 394"/>
                  <a:gd name="T11" fmla="*/ 0 h 393"/>
                  <a:gd name="T12" fmla="*/ 0 w 394"/>
                  <a:gd name="T13" fmla="*/ 0 h 393"/>
                  <a:gd name="T14" fmla="*/ 0 w 394"/>
                  <a:gd name="T15" fmla="*/ 0 h 393"/>
                  <a:gd name="T16" fmla="*/ 0 w 394"/>
                  <a:gd name="T17" fmla="*/ 0 h 393"/>
                  <a:gd name="T18" fmla="*/ 0 w 394"/>
                  <a:gd name="T19" fmla="*/ 0 h 393"/>
                  <a:gd name="T20" fmla="*/ 0 w 394"/>
                  <a:gd name="T21" fmla="*/ 0 h 393"/>
                  <a:gd name="T22" fmla="*/ 0 w 394"/>
                  <a:gd name="T23" fmla="*/ 0 h 393"/>
                  <a:gd name="T24" fmla="*/ 0 w 394"/>
                  <a:gd name="T25" fmla="*/ 0 h 393"/>
                  <a:gd name="T26" fmla="*/ 0 w 394"/>
                  <a:gd name="T27" fmla="*/ 0 h 393"/>
                  <a:gd name="T28" fmla="*/ 0 w 394"/>
                  <a:gd name="T29" fmla="*/ 0 h 393"/>
                  <a:gd name="T30" fmla="*/ 0 w 394"/>
                  <a:gd name="T31" fmla="*/ 0 h 393"/>
                  <a:gd name="T32" fmla="*/ 0 w 394"/>
                  <a:gd name="T33" fmla="*/ 0 h 393"/>
                  <a:gd name="T34" fmla="*/ 0 w 394"/>
                  <a:gd name="T35" fmla="*/ 0 h 393"/>
                  <a:gd name="T36" fmla="*/ 0 w 394"/>
                  <a:gd name="T37" fmla="*/ 0 h 393"/>
                  <a:gd name="T38" fmla="*/ 0 w 394"/>
                  <a:gd name="T39" fmla="*/ 0 h 393"/>
                  <a:gd name="T40" fmla="*/ 0 w 394"/>
                  <a:gd name="T41" fmla="*/ 0 h 393"/>
                  <a:gd name="T42" fmla="*/ 0 w 394"/>
                  <a:gd name="T43" fmla="*/ 0 h 393"/>
                  <a:gd name="T44" fmla="*/ 0 w 394"/>
                  <a:gd name="T45" fmla="*/ 0 h 393"/>
                  <a:gd name="T46" fmla="*/ 0 w 394"/>
                  <a:gd name="T47" fmla="*/ 0 h 393"/>
                  <a:gd name="T48" fmla="*/ 0 w 394"/>
                  <a:gd name="T49" fmla="*/ 0 h 393"/>
                  <a:gd name="T50" fmla="*/ 0 w 394"/>
                  <a:gd name="T51" fmla="*/ 0 h 393"/>
                  <a:gd name="T52" fmla="*/ 0 w 394"/>
                  <a:gd name="T53" fmla="*/ 0 h 393"/>
                  <a:gd name="T54" fmla="*/ 0 w 394"/>
                  <a:gd name="T55" fmla="*/ 0 h 393"/>
                  <a:gd name="T56" fmla="*/ 0 w 394"/>
                  <a:gd name="T57" fmla="*/ 0 h 39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94" h="393">
                    <a:moveTo>
                      <a:pt x="394" y="197"/>
                    </a:moveTo>
                    <a:lnTo>
                      <a:pt x="389" y="153"/>
                    </a:lnTo>
                    <a:lnTo>
                      <a:pt x="374" y="110"/>
                    </a:lnTo>
                    <a:lnTo>
                      <a:pt x="351" y="74"/>
                    </a:lnTo>
                    <a:lnTo>
                      <a:pt x="320" y="42"/>
                    </a:lnTo>
                    <a:lnTo>
                      <a:pt x="283" y="19"/>
                    </a:lnTo>
                    <a:lnTo>
                      <a:pt x="241" y="4"/>
                    </a:lnTo>
                    <a:lnTo>
                      <a:pt x="198" y="0"/>
                    </a:lnTo>
                    <a:lnTo>
                      <a:pt x="154" y="4"/>
                    </a:lnTo>
                    <a:lnTo>
                      <a:pt x="112" y="19"/>
                    </a:lnTo>
                    <a:lnTo>
                      <a:pt x="74" y="42"/>
                    </a:lnTo>
                    <a:lnTo>
                      <a:pt x="43" y="74"/>
                    </a:lnTo>
                    <a:lnTo>
                      <a:pt x="20" y="110"/>
                    </a:lnTo>
                    <a:lnTo>
                      <a:pt x="5" y="153"/>
                    </a:lnTo>
                    <a:lnTo>
                      <a:pt x="0" y="197"/>
                    </a:lnTo>
                    <a:lnTo>
                      <a:pt x="5" y="240"/>
                    </a:lnTo>
                    <a:lnTo>
                      <a:pt x="20" y="282"/>
                    </a:lnTo>
                    <a:lnTo>
                      <a:pt x="43" y="319"/>
                    </a:lnTo>
                    <a:lnTo>
                      <a:pt x="74" y="350"/>
                    </a:lnTo>
                    <a:lnTo>
                      <a:pt x="112" y="374"/>
                    </a:lnTo>
                    <a:lnTo>
                      <a:pt x="154" y="389"/>
                    </a:lnTo>
                    <a:lnTo>
                      <a:pt x="198" y="393"/>
                    </a:lnTo>
                    <a:lnTo>
                      <a:pt x="241" y="389"/>
                    </a:lnTo>
                    <a:lnTo>
                      <a:pt x="283" y="374"/>
                    </a:lnTo>
                    <a:lnTo>
                      <a:pt x="320" y="350"/>
                    </a:lnTo>
                    <a:lnTo>
                      <a:pt x="351" y="319"/>
                    </a:lnTo>
                    <a:lnTo>
                      <a:pt x="374" y="282"/>
                    </a:lnTo>
                    <a:lnTo>
                      <a:pt x="389" y="240"/>
                    </a:lnTo>
                    <a:lnTo>
                      <a:pt x="394" y="197"/>
                    </a:lnTo>
                    <a:close/>
                  </a:path>
                </a:pathLst>
              </a:custGeom>
              <a:noFill/>
              <a:ln w="0">
                <a:solidFill>
                  <a:srgbClr val="000000"/>
                </a:solidFill>
                <a:prstDash val="solid"/>
                <a:round/>
              </a:ln>
            </p:spPr>
            <p:txBody>
              <a:bodyPr/>
              <a:lstStyle/>
              <a:p>
                <a:endParaRPr lang="zh-CN" altLang="en-US"/>
              </a:p>
            </p:txBody>
          </p:sp>
          <p:sp>
            <p:nvSpPr>
              <p:cNvPr id="40528" name="Freeform 112"/>
              <p:cNvSpPr/>
              <p:nvPr/>
            </p:nvSpPr>
            <p:spPr bwMode="auto">
              <a:xfrm>
                <a:off x="1998" y="1967"/>
                <a:ext cx="20" cy="20"/>
              </a:xfrm>
              <a:custGeom>
                <a:avLst/>
                <a:gdLst>
                  <a:gd name="T0" fmla="*/ 0 w 100"/>
                  <a:gd name="T1" fmla="*/ 0 h 101"/>
                  <a:gd name="T2" fmla="*/ 0 w 100"/>
                  <a:gd name="T3" fmla="*/ 0 h 101"/>
                  <a:gd name="T4" fmla="*/ 0 w 100"/>
                  <a:gd name="T5" fmla="*/ 0 h 101"/>
                  <a:gd name="T6" fmla="*/ 0 w 100"/>
                  <a:gd name="T7" fmla="*/ 0 h 101"/>
                  <a:gd name="T8" fmla="*/ 0 w 100"/>
                  <a:gd name="T9" fmla="*/ 0 h 101"/>
                  <a:gd name="T10" fmla="*/ 0 w 100"/>
                  <a:gd name="T11" fmla="*/ 0 h 101"/>
                  <a:gd name="T12" fmla="*/ 0 w 100"/>
                  <a:gd name="T13" fmla="*/ 0 h 101"/>
                  <a:gd name="T14" fmla="*/ 0 w 100"/>
                  <a:gd name="T15" fmla="*/ 0 h 101"/>
                  <a:gd name="T16" fmla="*/ 0 w 100"/>
                  <a:gd name="T17" fmla="*/ 0 h 101"/>
                  <a:gd name="T18" fmla="*/ 0 w 100"/>
                  <a:gd name="T19" fmla="*/ 0 h 101"/>
                  <a:gd name="T20" fmla="*/ 0 w 100"/>
                  <a:gd name="T21" fmla="*/ 0 h 101"/>
                  <a:gd name="T22" fmla="*/ 0 w 100"/>
                  <a:gd name="T23" fmla="*/ 0 h 101"/>
                  <a:gd name="T24" fmla="*/ 0 w 100"/>
                  <a:gd name="T25" fmla="*/ 0 h 10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0" h="101">
                    <a:moveTo>
                      <a:pt x="100" y="51"/>
                    </a:moveTo>
                    <a:lnTo>
                      <a:pt x="93" y="26"/>
                    </a:lnTo>
                    <a:lnTo>
                      <a:pt x="75" y="7"/>
                    </a:lnTo>
                    <a:lnTo>
                      <a:pt x="51" y="0"/>
                    </a:lnTo>
                    <a:lnTo>
                      <a:pt x="25" y="7"/>
                    </a:lnTo>
                    <a:lnTo>
                      <a:pt x="7" y="26"/>
                    </a:lnTo>
                    <a:lnTo>
                      <a:pt x="0" y="51"/>
                    </a:lnTo>
                    <a:lnTo>
                      <a:pt x="7" y="75"/>
                    </a:lnTo>
                    <a:lnTo>
                      <a:pt x="25" y="94"/>
                    </a:lnTo>
                    <a:lnTo>
                      <a:pt x="51" y="101"/>
                    </a:lnTo>
                    <a:lnTo>
                      <a:pt x="75" y="94"/>
                    </a:lnTo>
                    <a:lnTo>
                      <a:pt x="93" y="75"/>
                    </a:lnTo>
                    <a:lnTo>
                      <a:pt x="100" y="51"/>
                    </a:lnTo>
                    <a:close/>
                  </a:path>
                </a:pathLst>
              </a:custGeom>
              <a:noFill/>
              <a:ln w="0">
                <a:solidFill>
                  <a:srgbClr val="000000"/>
                </a:solidFill>
                <a:prstDash val="solid"/>
                <a:round/>
              </a:ln>
            </p:spPr>
            <p:txBody>
              <a:bodyPr/>
              <a:lstStyle/>
              <a:p>
                <a:endParaRPr lang="zh-CN" altLang="en-US"/>
              </a:p>
            </p:txBody>
          </p:sp>
          <p:sp>
            <p:nvSpPr>
              <p:cNvPr id="40529" name="Line 113"/>
              <p:cNvSpPr>
                <a:spLocks noChangeShapeType="1"/>
              </p:cNvSpPr>
              <p:nvPr/>
            </p:nvSpPr>
            <p:spPr bwMode="auto">
              <a:xfrm>
                <a:off x="1766" y="1938"/>
                <a:ext cx="341" cy="1"/>
              </a:xfrm>
              <a:prstGeom prst="line">
                <a:avLst/>
              </a:prstGeom>
              <a:noFill/>
              <a:ln w="0">
                <a:solidFill>
                  <a:srgbClr val="000000"/>
                </a:solidFill>
                <a:round/>
              </a:ln>
            </p:spPr>
            <p:txBody>
              <a:bodyPr/>
              <a:lstStyle/>
              <a:p>
                <a:endParaRPr lang="zh-CN" altLang="en-US"/>
              </a:p>
            </p:txBody>
          </p:sp>
          <p:sp>
            <p:nvSpPr>
              <p:cNvPr id="40530" name="Freeform 114"/>
              <p:cNvSpPr/>
              <p:nvPr/>
            </p:nvSpPr>
            <p:spPr bwMode="auto">
              <a:xfrm>
                <a:off x="1765" y="1833"/>
                <a:ext cx="342" cy="105"/>
              </a:xfrm>
              <a:custGeom>
                <a:avLst/>
                <a:gdLst>
                  <a:gd name="T0" fmla="*/ 1 w 1711"/>
                  <a:gd name="T1" fmla="*/ 0 h 521"/>
                  <a:gd name="T2" fmla="*/ 1 w 1711"/>
                  <a:gd name="T3" fmla="*/ 0 h 521"/>
                  <a:gd name="T4" fmla="*/ 0 w 1711"/>
                  <a:gd name="T5" fmla="*/ 0 h 521"/>
                  <a:gd name="T6" fmla="*/ 0 60000 65536"/>
                  <a:gd name="T7" fmla="*/ 0 60000 65536"/>
                  <a:gd name="T8" fmla="*/ 0 60000 65536"/>
                </a:gdLst>
                <a:ahLst/>
                <a:cxnLst>
                  <a:cxn ang="T6">
                    <a:pos x="T0" y="T1"/>
                  </a:cxn>
                  <a:cxn ang="T7">
                    <a:pos x="T2" y="T3"/>
                  </a:cxn>
                  <a:cxn ang="T8">
                    <a:pos x="T4" y="T5"/>
                  </a:cxn>
                </a:cxnLst>
                <a:rect l="0" t="0" r="r" b="b"/>
                <a:pathLst>
                  <a:path w="1711" h="521">
                    <a:moveTo>
                      <a:pt x="1711" y="521"/>
                    </a:moveTo>
                    <a:lnTo>
                      <a:pt x="1711" y="0"/>
                    </a:lnTo>
                    <a:lnTo>
                      <a:pt x="0" y="0"/>
                    </a:lnTo>
                  </a:path>
                </a:pathLst>
              </a:custGeom>
              <a:noFill/>
              <a:ln w="0">
                <a:solidFill>
                  <a:srgbClr val="000000"/>
                </a:solidFill>
                <a:prstDash val="solid"/>
                <a:round/>
              </a:ln>
            </p:spPr>
            <p:txBody>
              <a:bodyPr/>
              <a:lstStyle/>
              <a:p>
                <a:endParaRPr lang="zh-CN" altLang="en-US"/>
              </a:p>
            </p:txBody>
          </p:sp>
          <p:sp>
            <p:nvSpPr>
              <p:cNvPr id="40531" name="Freeform 115"/>
              <p:cNvSpPr/>
              <p:nvPr/>
            </p:nvSpPr>
            <p:spPr bwMode="auto">
              <a:xfrm>
                <a:off x="1763" y="1809"/>
                <a:ext cx="351" cy="11"/>
              </a:xfrm>
              <a:custGeom>
                <a:avLst/>
                <a:gdLst>
                  <a:gd name="T0" fmla="*/ 1 w 1756"/>
                  <a:gd name="T1" fmla="*/ 0 h 53"/>
                  <a:gd name="T2" fmla="*/ 0 w 1756"/>
                  <a:gd name="T3" fmla="*/ 0 h 53"/>
                  <a:gd name="T4" fmla="*/ 0 w 1756"/>
                  <a:gd name="T5" fmla="*/ 0 h 53"/>
                  <a:gd name="T6" fmla="*/ 1 w 1756"/>
                  <a:gd name="T7" fmla="*/ 0 h 5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56" h="53">
                    <a:moveTo>
                      <a:pt x="1756" y="53"/>
                    </a:moveTo>
                    <a:lnTo>
                      <a:pt x="0" y="53"/>
                    </a:lnTo>
                    <a:lnTo>
                      <a:pt x="0" y="0"/>
                    </a:lnTo>
                    <a:lnTo>
                      <a:pt x="1756" y="0"/>
                    </a:lnTo>
                  </a:path>
                </a:pathLst>
              </a:custGeom>
              <a:noFill/>
              <a:ln w="0">
                <a:solidFill>
                  <a:srgbClr val="000000"/>
                </a:solidFill>
                <a:prstDash val="solid"/>
                <a:round/>
              </a:ln>
            </p:spPr>
            <p:txBody>
              <a:bodyPr/>
              <a:lstStyle/>
              <a:p>
                <a:endParaRPr lang="zh-CN" altLang="en-US"/>
              </a:p>
            </p:txBody>
          </p:sp>
        </p:grpSp>
        <p:sp>
          <p:nvSpPr>
            <p:cNvPr id="188" name="梯形 187"/>
            <p:cNvSpPr/>
            <p:nvPr/>
          </p:nvSpPr>
          <p:spPr bwMode="auto">
            <a:xfrm rot="12829324">
              <a:off x="3894463" y="4779357"/>
              <a:ext cx="457015" cy="613260"/>
            </a:xfrm>
            <a:prstGeom prst="trapezoid">
              <a:avLst>
                <a:gd name="adj" fmla="val 38166"/>
              </a:avLst>
            </a:prstGeom>
            <a:solidFill>
              <a:srgbClr val="FF0000">
                <a:alpha val="66000"/>
              </a:srgbClr>
            </a:solidFill>
            <a:ln>
              <a:noFill/>
            </a:ln>
            <a:effectLst>
              <a:softEdge rad="63500"/>
            </a:effectLst>
            <a:extLst>
              <a:ext uri="{91240B29-F687-4F45-9708-019B960494DF}">
                <a14:hiddenLine xmlns:a14="http://schemas.microsoft.com/office/drawing/2010/main" w="25400">
                  <a:solidFill>
                    <a:schemeClr val="tx1"/>
                  </a:solidFill>
                  <a:prstDash val="solid"/>
                  <a:round/>
                  <a:headEnd type="none" w="med" len="med"/>
                  <a:tailEnd type="none" w="med" len="med"/>
                </a14:hiddenLine>
              </a:ext>
            </a:extLst>
          </p:spPr>
          <p:txBody>
            <a:bodyPr wrap="none" anchor="ctr"/>
            <a:lstStyle/>
            <a:p>
              <a:pPr algn="ctr">
                <a:buFontTx/>
                <a:buNone/>
                <a:defRPr/>
              </a:pPr>
              <a:endParaRPr lang="zh-CN" altLang="en-US" sz="2000" dirty="0">
                <a:solidFill>
                  <a:srgbClr val="FF0000"/>
                </a:solidFill>
                <a:latin typeface="Calibri" panose="020F0502020204030204" pitchFamily="34" charset="0"/>
                <a:ea typeface="楷体_GB2312" pitchFamily="49" charset="-122"/>
              </a:endParaRPr>
            </a:p>
          </p:txBody>
        </p:sp>
        <p:grpSp>
          <p:nvGrpSpPr>
            <p:cNvPr id="10" name="Group 218"/>
            <p:cNvGrpSpPr>
              <a:grpSpLocks noChangeAspect="1"/>
            </p:cNvGrpSpPr>
            <p:nvPr/>
          </p:nvGrpSpPr>
          <p:grpSpPr bwMode="auto">
            <a:xfrm>
              <a:off x="2639453" y="5268052"/>
              <a:ext cx="1375619" cy="437439"/>
              <a:chOff x="-800" y="2977"/>
              <a:chExt cx="2912" cy="926"/>
            </a:xfrm>
          </p:grpSpPr>
          <p:sp>
            <p:nvSpPr>
              <p:cNvPr id="40332" name="Freeform 219"/>
              <p:cNvSpPr/>
              <p:nvPr/>
            </p:nvSpPr>
            <p:spPr bwMode="auto">
              <a:xfrm>
                <a:off x="2067" y="2977"/>
                <a:ext cx="41" cy="3"/>
              </a:xfrm>
              <a:custGeom>
                <a:avLst/>
                <a:gdLst>
                  <a:gd name="T0" fmla="*/ 0 w 246"/>
                  <a:gd name="T1" fmla="*/ 0 h 20"/>
                  <a:gd name="T2" fmla="*/ 0 w 246"/>
                  <a:gd name="T3" fmla="*/ 0 h 20"/>
                  <a:gd name="T4" fmla="*/ 0 w 246"/>
                  <a:gd name="T5" fmla="*/ 0 h 20"/>
                  <a:gd name="T6" fmla="*/ 0 w 246"/>
                  <a:gd name="T7" fmla="*/ 0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6" h="20">
                    <a:moveTo>
                      <a:pt x="244" y="0"/>
                    </a:moveTo>
                    <a:lnTo>
                      <a:pt x="0" y="20"/>
                    </a:lnTo>
                    <a:lnTo>
                      <a:pt x="246" y="20"/>
                    </a:lnTo>
                    <a:lnTo>
                      <a:pt x="244" y="0"/>
                    </a:lnTo>
                    <a:close/>
                  </a:path>
                </a:pathLst>
              </a:custGeom>
              <a:solidFill>
                <a:srgbClr val="FF0000"/>
              </a:solidFill>
              <a:ln w="9525">
                <a:noFill/>
                <a:round/>
              </a:ln>
            </p:spPr>
            <p:txBody>
              <a:bodyPr/>
              <a:lstStyle/>
              <a:p>
                <a:endParaRPr lang="zh-CN" altLang="en-US"/>
              </a:p>
            </p:txBody>
          </p:sp>
          <p:sp>
            <p:nvSpPr>
              <p:cNvPr id="40333" name="Freeform 220"/>
              <p:cNvSpPr/>
              <p:nvPr/>
            </p:nvSpPr>
            <p:spPr bwMode="auto">
              <a:xfrm>
                <a:off x="2067" y="2980"/>
                <a:ext cx="44" cy="35"/>
              </a:xfrm>
              <a:custGeom>
                <a:avLst/>
                <a:gdLst>
                  <a:gd name="T0" fmla="*/ 0 w 262"/>
                  <a:gd name="T1" fmla="*/ 0 h 210"/>
                  <a:gd name="T2" fmla="*/ 0 w 262"/>
                  <a:gd name="T3" fmla="*/ 0 h 210"/>
                  <a:gd name="T4" fmla="*/ 0 w 262"/>
                  <a:gd name="T5" fmla="*/ 0 h 210"/>
                  <a:gd name="T6" fmla="*/ 0 w 262"/>
                  <a:gd name="T7" fmla="*/ 0 h 2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2" h="210">
                    <a:moveTo>
                      <a:pt x="0" y="0"/>
                    </a:moveTo>
                    <a:lnTo>
                      <a:pt x="5" y="210"/>
                    </a:lnTo>
                    <a:lnTo>
                      <a:pt x="262" y="210"/>
                    </a:lnTo>
                    <a:lnTo>
                      <a:pt x="0" y="0"/>
                    </a:lnTo>
                    <a:close/>
                  </a:path>
                </a:pathLst>
              </a:custGeom>
              <a:solidFill>
                <a:srgbClr val="FF0000"/>
              </a:solidFill>
              <a:ln w="9525">
                <a:noFill/>
                <a:round/>
              </a:ln>
            </p:spPr>
            <p:txBody>
              <a:bodyPr/>
              <a:lstStyle/>
              <a:p>
                <a:endParaRPr lang="zh-CN" altLang="en-US"/>
              </a:p>
            </p:txBody>
          </p:sp>
          <p:sp>
            <p:nvSpPr>
              <p:cNvPr id="40334" name="Freeform 221"/>
              <p:cNvSpPr/>
              <p:nvPr/>
            </p:nvSpPr>
            <p:spPr bwMode="auto">
              <a:xfrm>
                <a:off x="2067" y="2980"/>
                <a:ext cx="44" cy="35"/>
              </a:xfrm>
              <a:custGeom>
                <a:avLst/>
                <a:gdLst>
                  <a:gd name="T0" fmla="*/ 0 w 262"/>
                  <a:gd name="T1" fmla="*/ 0 h 210"/>
                  <a:gd name="T2" fmla="*/ 0 w 262"/>
                  <a:gd name="T3" fmla="*/ 0 h 210"/>
                  <a:gd name="T4" fmla="*/ 0 w 262"/>
                  <a:gd name="T5" fmla="*/ 0 h 210"/>
                  <a:gd name="T6" fmla="*/ 0 w 262"/>
                  <a:gd name="T7" fmla="*/ 0 h 2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2" h="210">
                    <a:moveTo>
                      <a:pt x="0" y="0"/>
                    </a:moveTo>
                    <a:lnTo>
                      <a:pt x="246" y="0"/>
                    </a:lnTo>
                    <a:lnTo>
                      <a:pt x="262" y="210"/>
                    </a:lnTo>
                    <a:lnTo>
                      <a:pt x="0" y="0"/>
                    </a:lnTo>
                    <a:close/>
                  </a:path>
                </a:pathLst>
              </a:custGeom>
              <a:solidFill>
                <a:srgbClr val="FF0000"/>
              </a:solidFill>
              <a:ln w="9525">
                <a:noFill/>
                <a:round/>
              </a:ln>
            </p:spPr>
            <p:txBody>
              <a:bodyPr/>
              <a:lstStyle/>
              <a:p>
                <a:endParaRPr lang="zh-CN" altLang="en-US"/>
              </a:p>
            </p:txBody>
          </p:sp>
          <p:sp>
            <p:nvSpPr>
              <p:cNvPr id="40335" name="Freeform 222"/>
              <p:cNvSpPr/>
              <p:nvPr/>
            </p:nvSpPr>
            <p:spPr bwMode="auto">
              <a:xfrm>
                <a:off x="2068" y="3015"/>
                <a:ext cx="43" cy="2"/>
              </a:xfrm>
              <a:custGeom>
                <a:avLst/>
                <a:gdLst>
                  <a:gd name="T0" fmla="*/ 0 w 261"/>
                  <a:gd name="T1" fmla="*/ 0 h 14"/>
                  <a:gd name="T2" fmla="*/ 0 w 261"/>
                  <a:gd name="T3" fmla="*/ 0 h 14"/>
                  <a:gd name="T4" fmla="*/ 0 w 261"/>
                  <a:gd name="T5" fmla="*/ 0 h 14"/>
                  <a:gd name="T6" fmla="*/ 0 w 261"/>
                  <a:gd name="T7" fmla="*/ 0 h 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1" h="14">
                    <a:moveTo>
                      <a:pt x="2" y="0"/>
                    </a:moveTo>
                    <a:lnTo>
                      <a:pt x="0" y="14"/>
                    </a:lnTo>
                    <a:lnTo>
                      <a:pt x="261" y="14"/>
                    </a:lnTo>
                    <a:lnTo>
                      <a:pt x="2" y="0"/>
                    </a:lnTo>
                    <a:close/>
                  </a:path>
                </a:pathLst>
              </a:custGeom>
              <a:solidFill>
                <a:srgbClr val="FF0000"/>
              </a:solidFill>
              <a:ln w="9525">
                <a:noFill/>
                <a:round/>
              </a:ln>
            </p:spPr>
            <p:txBody>
              <a:bodyPr/>
              <a:lstStyle/>
              <a:p>
                <a:endParaRPr lang="zh-CN" altLang="en-US"/>
              </a:p>
            </p:txBody>
          </p:sp>
          <p:sp>
            <p:nvSpPr>
              <p:cNvPr id="40336" name="Freeform 223"/>
              <p:cNvSpPr/>
              <p:nvPr/>
            </p:nvSpPr>
            <p:spPr bwMode="auto">
              <a:xfrm>
                <a:off x="2068" y="3015"/>
                <a:ext cx="43" cy="2"/>
              </a:xfrm>
              <a:custGeom>
                <a:avLst/>
                <a:gdLst>
                  <a:gd name="T0" fmla="*/ 0 w 259"/>
                  <a:gd name="T1" fmla="*/ 0 h 14"/>
                  <a:gd name="T2" fmla="*/ 0 w 259"/>
                  <a:gd name="T3" fmla="*/ 0 h 14"/>
                  <a:gd name="T4" fmla="*/ 0 w 259"/>
                  <a:gd name="T5" fmla="*/ 0 h 14"/>
                  <a:gd name="T6" fmla="*/ 0 w 259"/>
                  <a:gd name="T7" fmla="*/ 0 h 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9" h="14">
                    <a:moveTo>
                      <a:pt x="0" y="0"/>
                    </a:moveTo>
                    <a:lnTo>
                      <a:pt x="257" y="0"/>
                    </a:lnTo>
                    <a:lnTo>
                      <a:pt x="259" y="14"/>
                    </a:lnTo>
                    <a:lnTo>
                      <a:pt x="0" y="0"/>
                    </a:lnTo>
                    <a:close/>
                  </a:path>
                </a:pathLst>
              </a:custGeom>
              <a:solidFill>
                <a:srgbClr val="FF0000"/>
              </a:solidFill>
              <a:ln w="9525">
                <a:noFill/>
                <a:round/>
              </a:ln>
            </p:spPr>
            <p:txBody>
              <a:bodyPr/>
              <a:lstStyle/>
              <a:p>
                <a:endParaRPr lang="zh-CN" altLang="en-US"/>
              </a:p>
            </p:txBody>
          </p:sp>
          <p:sp>
            <p:nvSpPr>
              <p:cNvPr id="40337" name="Freeform 224"/>
              <p:cNvSpPr/>
              <p:nvPr/>
            </p:nvSpPr>
            <p:spPr bwMode="auto">
              <a:xfrm>
                <a:off x="2066" y="3017"/>
                <a:ext cx="46" cy="32"/>
              </a:xfrm>
              <a:custGeom>
                <a:avLst/>
                <a:gdLst>
                  <a:gd name="T0" fmla="*/ 0 w 276"/>
                  <a:gd name="T1" fmla="*/ 0 h 190"/>
                  <a:gd name="T2" fmla="*/ 0 w 276"/>
                  <a:gd name="T3" fmla="*/ 0 h 190"/>
                  <a:gd name="T4" fmla="*/ 0 w 276"/>
                  <a:gd name="T5" fmla="*/ 0 h 190"/>
                  <a:gd name="T6" fmla="*/ 0 w 276"/>
                  <a:gd name="T7" fmla="*/ 0 h 19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6" h="190">
                    <a:moveTo>
                      <a:pt x="12" y="0"/>
                    </a:moveTo>
                    <a:lnTo>
                      <a:pt x="0" y="190"/>
                    </a:lnTo>
                    <a:lnTo>
                      <a:pt x="276" y="190"/>
                    </a:lnTo>
                    <a:lnTo>
                      <a:pt x="12" y="0"/>
                    </a:lnTo>
                    <a:close/>
                  </a:path>
                </a:pathLst>
              </a:custGeom>
              <a:solidFill>
                <a:srgbClr val="FF0000"/>
              </a:solidFill>
              <a:ln w="9525">
                <a:noFill/>
                <a:round/>
              </a:ln>
            </p:spPr>
            <p:txBody>
              <a:bodyPr/>
              <a:lstStyle/>
              <a:p>
                <a:endParaRPr lang="zh-CN" altLang="en-US"/>
              </a:p>
            </p:txBody>
          </p:sp>
          <p:sp>
            <p:nvSpPr>
              <p:cNvPr id="40338" name="Freeform 225"/>
              <p:cNvSpPr/>
              <p:nvPr/>
            </p:nvSpPr>
            <p:spPr bwMode="auto">
              <a:xfrm>
                <a:off x="2068" y="3017"/>
                <a:ext cx="44" cy="32"/>
              </a:xfrm>
              <a:custGeom>
                <a:avLst/>
                <a:gdLst>
                  <a:gd name="T0" fmla="*/ 0 w 264"/>
                  <a:gd name="T1" fmla="*/ 0 h 190"/>
                  <a:gd name="T2" fmla="*/ 0 w 264"/>
                  <a:gd name="T3" fmla="*/ 0 h 190"/>
                  <a:gd name="T4" fmla="*/ 0 w 264"/>
                  <a:gd name="T5" fmla="*/ 0 h 190"/>
                  <a:gd name="T6" fmla="*/ 0 w 264"/>
                  <a:gd name="T7" fmla="*/ 0 h 19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4" h="190">
                    <a:moveTo>
                      <a:pt x="0" y="0"/>
                    </a:moveTo>
                    <a:lnTo>
                      <a:pt x="261" y="0"/>
                    </a:lnTo>
                    <a:lnTo>
                      <a:pt x="264" y="190"/>
                    </a:lnTo>
                    <a:lnTo>
                      <a:pt x="0" y="0"/>
                    </a:lnTo>
                    <a:close/>
                  </a:path>
                </a:pathLst>
              </a:custGeom>
              <a:solidFill>
                <a:srgbClr val="FF0000"/>
              </a:solidFill>
              <a:ln w="9525">
                <a:noFill/>
                <a:round/>
              </a:ln>
            </p:spPr>
            <p:txBody>
              <a:bodyPr/>
              <a:lstStyle/>
              <a:p>
                <a:endParaRPr lang="zh-CN" altLang="en-US"/>
              </a:p>
            </p:txBody>
          </p:sp>
          <p:sp>
            <p:nvSpPr>
              <p:cNvPr id="40339" name="Freeform 226"/>
              <p:cNvSpPr/>
              <p:nvPr/>
            </p:nvSpPr>
            <p:spPr bwMode="auto">
              <a:xfrm>
                <a:off x="2065" y="3049"/>
                <a:ext cx="46" cy="14"/>
              </a:xfrm>
              <a:custGeom>
                <a:avLst/>
                <a:gdLst>
                  <a:gd name="T0" fmla="*/ 0 w 276"/>
                  <a:gd name="T1" fmla="*/ 0 h 85"/>
                  <a:gd name="T2" fmla="*/ 0 w 276"/>
                  <a:gd name="T3" fmla="*/ 0 h 85"/>
                  <a:gd name="T4" fmla="*/ 0 w 276"/>
                  <a:gd name="T5" fmla="*/ 0 h 85"/>
                  <a:gd name="T6" fmla="*/ 0 w 276"/>
                  <a:gd name="T7" fmla="*/ 0 h 8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6" h="85">
                    <a:moveTo>
                      <a:pt x="6" y="0"/>
                    </a:moveTo>
                    <a:lnTo>
                      <a:pt x="0" y="85"/>
                    </a:lnTo>
                    <a:lnTo>
                      <a:pt x="276" y="85"/>
                    </a:lnTo>
                    <a:lnTo>
                      <a:pt x="6" y="0"/>
                    </a:lnTo>
                    <a:close/>
                  </a:path>
                </a:pathLst>
              </a:custGeom>
              <a:solidFill>
                <a:srgbClr val="FF0000"/>
              </a:solidFill>
              <a:ln w="9525">
                <a:noFill/>
                <a:round/>
              </a:ln>
            </p:spPr>
            <p:txBody>
              <a:bodyPr/>
              <a:lstStyle/>
              <a:p>
                <a:endParaRPr lang="zh-CN" altLang="en-US"/>
              </a:p>
            </p:txBody>
          </p:sp>
          <p:sp>
            <p:nvSpPr>
              <p:cNvPr id="40340" name="Freeform 227"/>
              <p:cNvSpPr/>
              <p:nvPr/>
            </p:nvSpPr>
            <p:spPr bwMode="auto">
              <a:xfrm>
                <a:off x="2066" y="3049"/>
                <a:ext cx="46" cy="14"/>
              </a:xfrm>
              <a:custGeom>
                <a:avLst/>
                <a:gdLst>
                  <a:gd name="T0" fmla="*/ 0 w 276"/>
                  <a:gd name="T1" fmla="*/ 0 h 85"/>
                  <a:gd name="T2" fmla="*/ 0 w 276"/>
                  <a:gd name="T3" fmla="*/ 0 h 85"/>
                  <a:gd name="T4" fmla="*/ 0 w 276"/>
                  <a:gd name="T5" fmla="*/ 0 h 85"/>
                  <a:gd name="T6" fmla="*/ 0 w 276"/>
                  <a:gd name="T7" fmla="*/ 0 h 8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6" h="85">
                    <a:moveTo>
                      <a:pt x="0" y="0"/>
                    </a:moveTo>
                    <a:lnTo>
                      <a:pt x="276" y="0"/>
                    </a:lnTo>
                    <a:lnTo>
                      <a:pt x="270" y="85"/>
                    </a:lnTo>
                    <a:lnTo>
                      <a:pt x="0" y="0"/>
                    </a:lnTo>
                    <a:close/>
                  </a:path>
                </a:pathLst>
              </a:custGeom>
              <a:solidFill>
                <a:srgbClr val="FF0000"/>
              </a:solidFill>
              <a:ln w="9525">
                <a:noFill/>
                <a:round/>
              </a:ln>
            </p:spPr>
            <p:txBody>
              <a:bodyPr/>
              <a:lstStyle/>
              <a:p>
                <a:endParaRPr lang="zh-CN" altLang="en-US"/>
              </a:p>
            </p:txBody>
          </p:sp>
          <p:sp>
            <p:nvSpPr>
              <p:cNvPr id="40341" name="Freeform 228"/>
              <p:cNvSpPr/>
              <p:nvPr/>
            </p:nvSpPr>
            <p:spPr bwMode="auto">
              <a:xfrm>
                <a:off x="2064" y="3063"/>
                <a:ext cx="45" cy="9"/>
              </a:xfrm>
              <a:custGeom>
                <a:avLst/>
                <a:gdLst>
                  <a:gd name="T0" fmla="*/ 0 w 271"/>
                  <a:gd name="T1" fmla="*/ 0 h 54"/>
                  <a:gd name="T2" fmla="*/ 0 w 271"/>
                  <a:gd name="T3" fmla="*/ 0 h 54"/>
                  <a:gd name="T4" fmla="*/ 0 w 271"/>
                  <a:gd name="T5" fmla="*/ 0 h 54"/>
                  <a:gd name="T6" fmla="*/ 0 w 271"/>
                  <a:gd name="T7" fmla="*/ 0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1" h="54">
                    <a:moveTo>
                      <a:pt x="4" y="0"/>
                    </a:moveTo>
                    <a:lnTo>
                      <a:pt x="0" y="54"/>
                    </a:lnTo>
                    <a:lnTo>
                      <a:pt x="271" y="54"/>
                    </a:lnTo>
                    <a:lnTo>
                      <a:pt x="4" y="0"/>
                    </a:lnTo>
                    <a:close/>
                  </a:path>
                </a:pathLst>
              </a:custGeom>
              <a:solidFill>
                <a:srgbClr val="FF0000"/>
              </a:solidFill>
              <a:ln w="9525">
                <a:noFill/>
                <a:round/>
              </a:ln>
            </p:spPr>
            <p:txBody>
              <a:bodyPr/>
              <a:lstStyle/>
              <a:p>
                <a:endParaRPr lang="zh-CN" altLang="en-US"/>
              </a:p>
            </p:txBody>
          </p:sp>
          <p:sp>
            <p:nvSpPr>
              <p:cNvPr id="40342" name="Freeform 229"/>
              <p:cNvSpPr/>
              <p:nvPr/>
            </p:nvSpPr>
            <p:spPr bwMode="auto">
              <a:xfrm>
                <a:off x="2065" y="3063"/>
                <a:ext cx="46" cy="9"/>
              </a:xfrm>
              <a:custGeom>
                <a:avLst/>
                <a:gdLst>
                  <a:gd name="T0" fmla="*/ 0 w 276"/>
                  <a:gd name="T1" fmla="*/ 0 h 54"/>
                  <a:gd name="T2" fmla="*/ 0 w 276"/>
                  <a:gd name="T3" fmla="*/ 0 h 54"/>
                  <a:gd name="T4" fmla="*/ 0 w 276"/>
                  <a:gd name="T5" fmla="*/ 0 h 54"/>
                  <a:gd name="T6" fmla="*/ 0 w 276"/>
                  <a:gd name="T7" fmla="*/ 0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6" h="54">
                    <a:moveTo>
                      <a:pt x="0" y="0"/>
                    </a:moveTo>
                    <a:lnTo>
                      <a:pt x="276" y="0"/>
                    </a:lnTo>
                    <a:lnTo>
                      <a:pt x="267" y="54"/>
                    </a:lnTo>
                    <a:lnTo>
                      <a:pt x="0" y="0"/>
                    </a:lnTo>
                    <a:close/>
                  </a:path>
                </a:pathLst>
              </a:custGeom>
              <a:solidFill>
                <a:srgbClr val="FF0000"/>
              </a:solidFill>
              <a:ln w="9525">
                <a:noFill/>
                <a:round/>
              </a:ln>
            </p:spPr>
            <p:txBody>
              <a:bodyPr/>
              <a:lstStyle/>
              <a:p>
                <a:endParaRPr lang="zh-CN" altLang="en-US"/>
              </a:p>
            </p:txBody>
          </p:sp>
          <p:sp>
            <p:nvSpPr>
              <p:cNvPr id="40343" name="Freeform 230"/>
              <p:cNvSpPr/>
              <p:nvPr/>
            </p:nvSpPr>
            <p:spPr bwMode="auto">
              <a:xfrm>
                <a:off x="2060" y="3072"/>
                <a:ext cx="46" cy="19"/>
              </a:xfrm>
              <a:custGeom>
                <a:avLst/>
                <a:gdLst>
                  <a:gd name="T0" fmla="*/ 0 w 278"/>
                  <a:gd name="T1" fmla="*/ 0 h 115"/>
                  <a:gd name="T2" fmla="*/ 0 w 278"/>
                  <a:gd name="T3" fmla="*/ 0 h 115"/>
                  <a:gd name="T4" fmla="*/ 0 w 278"/>
                  <a:gd name="T5" fmla="*/ 0 h 115"/>
                  <a:gd name="T6" fmla="*/ 0 w 278"/>
                  <a:gd name="T7" fmla="*/ 0 h 1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8" h="115">
                    <a:moveTo>
                      <a:pt x="24" y="0"/>
                    </a:moveTo>
                    <a:lnTo>
                      <a:pt x="0" y="115"/>
                    </a:lnTo>
                    <a:lnTo>
                      <a:pt x="278" y="115"/>
                    </a:lnTo>
                    <a:lnTo>
                      <a:pt x="24" y="0"/>
                    </a:lnTo>
                    <a:close/>
                  </a:path>
                </a:pathLst>
              </a:custGeom>
              <a:solidFill>
                <a:srgbClr val="FF0000"/>
              </a:solidFill>
              <a:ln w="9525">
                <a:noFill/>
                <a:round/>
              </a:ln>
            </p:spPr>
            <p:txBody>
              <a:bodyPr/>
              <a:lstStyle/>
              <a:p>
                <a:endParaRPr lang="zh-CN" altLang="en-US"/>
              </a:p>
            </p:txBody>
          </p:sp>
          <p:sp>
            <p:nvSpPr>
              <p:cNvPr id="40344" name="Freeform 231"/>
              <p:cNvSpPr/>
              <p:nvPr/>
            </p:nvSpPr>
            <p:spPr bwMode="auto">
              <a:xfrm>
                <a:off x="2064" y="3072"/>
                <a:ext cx="45" cy="19"/>
              </a:xfrm>
              <a:custGeom>
                <a:avLst/>
                <a:gdLst>
                  <a:gd name="T0" fmla="*/ 0 w 271"/>
                  <a:gd name="T1" fmla="*/ 0 h 115"/>
                  <a:gd name="T2" fmla="*/ 0 w 271"/>
                  <a:gd name="T3" fmla="*/ 0 h 115"/>
                  <a:gd name="T4" fmla="*/ 0 w 271"/>
                  <a:gd name="T5" fmla="*/ 0 h 115"/>
                  <a:gd name="T6" fmla="*/ 0 w 271"/>
                  <a:gd name="T7" fmla="*/ 0 h 1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1" h="115">
                    <a:moveTo>
                      <a:pt x="0" y="0"/>
                    </a:moveTo>
                    <a:lnTo>
                      <a:pt x="271" y="0"/>
                    </a:lnTo>
                    <a:lnTo>
                      <a:pt x="254" y="115"/>
                    </a:lnTo>
                    <a:lnTo>
                      <a:pt x="0" y="0"/>
                    </a:lnTo>
                    <a:close/>
                  </a:path>
                </a:pathLst>
              </a:custGeom>
              <a:solidFill>
                <a:srgbClr val="FF0000"/>
              </a:solidFill>
              <a:ln w="9525">
                <a:noFill/>
                <a:round/>
              </a:ln>
            </p:spPr>
            <p:txBody>
              <a:bodyPr/>
              <a:lstStyle/>
              <a:p>
                <a:endParaRPr lang="zh-CN" altLang="en-US"/>
              </a:p>
            </p:txBody>
          </p:sp>
          <p:sp>
            <p:nvSpPr>
              <p:cNvPr id="40345" name="Freeform 232"/>
              <p:cNvSpPr/>
              <p:nvPr/>
            </p:nvSpPr>
            <p:spPr bwMode="auto">
              <a:xfrm>
                <a:off x="2058" y="3091"/>
                <a:ext cx="46" cy="9"/>
              </a:xfrm>
              <a:custGeom>
                <a:avLst/>
                <a:gdLst>
                  <a:gd name="T0" fmla="*/ 0 w 277"/>
                  <a:gd name="T1" fmla="*/ 0 h 54"/>
                  <a:gd name="T2" fmla="*/ 0 w 277"/>
                  <a:gd name="T3" fmla="*/ 0 h 54"/>
                  <a:gd name="T4" fmla="*/ 0 w 277"/>
                  <a:gd name="T5" fmla="*/ 0 h 54"/>
                  <a:gd name="T6" fmla="*/ 0 w 277"/>
                  <a:gd name="T7" fmla="*/ 0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7" h="54">
                    <a:moveTo>
                      <a:pt x="13" y="0"/>
                    </a:moveTo>
                    <a:lnTo>
                      <a:pt x="0" y="54"/>
                    </a:lnTo>
                    <a:lnTo>
                      <a:pt x="277" y="54"/>
                    </a:lnTo>
                    <a:lnTo>
                      <a:pt x="13" y="0"/>
                    </a:lnTo>
                    <a:close/>
                  </a:path>
                </a:pathLst>
              </a:custGeom>
              <a:solidFill>
                <a:srgbClr val="FF0000"/>
              </a:solidFill>
              <a:ln w="9525">
                <a:noFill/>
                <a:round/>
              </a:ln>
            </p:spPr>
            <p:txBody>
              <a:bodyPr/>
              <a:lstStyle/>
              <a:p>
                <a:endParaRPr lang="zh-CN" altLang="en-US"/>
              </a:p>
            </p:txBody>
          </p:sp>
          <p:sp>
            <p:nvSpPr>
              <p:cNvPr id="40346" name="Freeform 233"/>
              <p:cNvSpPr/>
              <p:nvPr/>
            </p:nvSpPr>
            <p:spPr bwMode="auto">
              <a:xfrm>
                <a:off x="2060" y="3091"/>
                <a:ext cx="46" cy="9"/>
              </a:xfrm>
              <a:custGeom>
                <a:avLst/>
                <a:gdLst>
                  <a:gd name="T0" fmla="*/ 0 w 278"/>
                  <a:gd name="T1" fmla="*/ 0 h 54"/>
                  <a:gd name="T2" fmla="*/ 0 w 278"/>
                  <a:gd name="T3" fmla="*/ 0 h 54"/>
                  <a:gd name="T4" fmla="*/ 0 w 278"/>
                  <a:gd name="T5" fmla="*/ 0 h 54"/>
                  <a:gd name="T6" fmla="*/ 0 w 278"/>
                  <a:gd name="T7" fmla="*/ 0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8" h="54">
                    <a:moveTo>
                      <a:pt x="0" y="0"/>
                    </a:moveTo>
                    <a:lnTo>
                      <a:pt x="278" y="0"/>
                    </a:lnTo>
                    <a:lnTo>
                      <a:pt x="264" y="54"/>
                    </a:lnTo>
                    <a:lnTo>
                      <a:pt x="0" y="0"/>
                    </a:lnTo>
                    <a:close/>
                  </a:path>
                </a:pathLst>
              </a:custGeom>
              <a:solidFill>
                <a:srgbClr val="FF0000"/>
              </a:solidFill>
              <a:ln w="9525">
                <a:noFill/>
                <a:round/>
              </a:ln>
            </p:spPr>
            <p:txBody>
              <a:bodyPr/>
              <a:lstStyle/>
              <a:p>
                <a:endParaRPr lang="zh-CN" altLang="en-US"/>
              </a:p>
            </p:txBody>
          </p:sp>
          <p:sp>
            <p:nvSpPr>
              <p:cNvPr id="40347" name="Freeform 234"/>
              <p:cNvSpPr/>
              <p:nvPr/>
            </p:nvSpPr>
            <p:spPr bwMode="auto">
              <a:xfrm>
                <a:off x="2054" y="3100"/>
                <a:ext cx="47" cy="12"/>
              </a:xfrm>
              <a:custGeom>
                <a:avLst/>
                <a:gdLst>
                  <a:gd name="T0" fmla="*/ 0 w 285"/>
                  <a:gd name="T1" fmla="*/ 0 h 70"/>
                  <a:gd name="T2" fmla="*/ 0 w 285"/>
                  <a:gd name="T3" fmla="*/ 0 h 70"/>
                  <a:gd name="T4" fmla="*/ 0 w 285"/>
                  <a:gd name="T5" fmla="*/ 0 h 70"/>
                  <a:gd name="T6" fmla="*/ 0 w 285"/>
                  <a:gd name="T7" fmla="*/ 0 h 7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5" h="70">
                    <a:moveTo>
                      <a:pt x="27" y="0"/>
                    </a:moveTo>
                    <a:lnTo>
                      <a:pt x="0" y="70"/>
                    </a:lnTo>
                    <a:lnTo>
                      <a:pt x="285" y="70"/>
                    </a:lnTo>
                    <a:lnTo>
                      <a:pt x="27" y="0"/>
                    </a:lnTo>
                    <a:close/>
                  </a:path>
                </a:pathLst>
              </a:custGeom>
              <a:solidFill>
                <a:srgbClr val="FF0000"/>
              </a:solidFill>
              <a:ln w="9525">
                <a:noFill/>
                <a:round/>
              </a:ln>
            </p:spPr>
            <p:txBody>
              <a:bodyPr/>
              <a:lstStyle/>
              <a:p>
                <a:endParaRPr lang="zh-CN" altLang="en-US"/>
              </a:p>
            </p:txBody>
          </p:sp>
          <p:sp>
            <p:nvSpPr>
              <p:cNvPr id="40348" name="Freeform 235"/>
              <p:cNvSpPr/>
              <p:nvPr/>
            </p:nvSpPr>
            <p:spPr bwMode="auto">
              <a:xfrm>
                <a:off x="2058" y="3100"/>
                <a:ext cx="46" cy="12"/>
              </a:xfrm>
              <a:custGeom>
                <a:avLst/>
                <a:gdLst>
                  <a:gd name="T0" fmla="*/ 0 w 277"/>
                  <a:gd name="T1" fmla="*/ 0 h 70"/>
                  <a:gd name="T2" fmla="*/ 0 w 277"/>
                  <a:gd name="T3" fmla="*/ 0 h 70"/>
                  <a:gd name="T4" fmla="*/ 0 w 277"/>
                  <a:gd name="T5" fmla="*/ 0 h 70"/>
                  <a:gd name="T6" fmla="*/ 0 w 277"/>
                  <a:gd name="T7" fmla="*/ 0 h 7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7" h="70">
                    <a:moveTo>
                      <a:pt x="0" y="0"/>
                    </a:moveTo>
                    <a:lnTo>
                      <a:pt x="277" y="0"/>
                    </a:lnTo>
                    <a:lnTo>
                      <a:pt x="258" y="70"/>
                    </a:lnTo>
                    <a:lnTo>
                      <a:pt x="0" y="0"/>
                    </a:lnTo>
                    <a:close/>
                  </a:path>
                </a:pathLst>
              </a:custGeom>
              <a:solidFill>
                <a:srgbClr val="FF0000"/>
              </a:solidFill>
              <a:ln w="9525">
                <a:noFill/>
                <a:round/>
              </a:ln>
            </p:spPr>
            <p:txBody>
              <a:bodyPr/>
              <a:lstStyle/>
              <a:p>
                <a:endParaRPr lang="zh-CN" altLang="en-US"/>
              </a:p>
            </p:txBody>
          </p:sp>
          <p:sp>
            <p:nvSpPr>
              <p:cNvPr id="40349" name="Freeform 236"/>
              <p:cNvSpPr/>
              <p:nvPr/>
            </p:nvSpPr>
            <p:spPr bwMode="auto">
              <a:xfrm>
                <a:off x="2042" y="3112"/>
                <a:ext cx="47" cy="29"/>
              </a:xfrm>
              <a:custGeom>
                <a:avLst/>
                <a:gdLst>
                  <a:gd name="T0" fmla="*/ 0 w 281"/>
                  <a:gd name="T1" fmla="*/ 0 h 176"/>
                  <a:gd name="T2" fmla="*/ 0 w 281"/>
                  <a:gd name="T3" fmla="*/ 0 h 176"/>
                  <a:gd name="T4" fmla="*/ 0 w 281"/>
                  <a:gd name="T5" fmla="*/ 0 h 176"/>
                  <a:gd name="T6" fmla="*/ 0 w 281"/>
                  <a:gd name="T7" fmla="*/ 0 h 17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1" h="176">
                    <a:moveTo>
                      <a:pt x="67" y="0"/>
                    </a:moveTo>
                    <a:lnTo>
                      <a:pt x="0" y="176"/>
                    </a:lnTo>
                    <a:lnTo>
                      <a:pt x="281" y="176"/>
                    </a:lnTo>
                    <a:lnTo>
                      <a:pt x="67" y="0"/>
                    </a:lnTo>
                    <a:close/>
                  </a:path>
                </a:pathLst>
              </a:custGeom>
              <a:solidFill>
                <a:srgbClr val="FF0000"/>
              </a:solidFill>
              <a:ln w="9525">
                <a:noFill/>
                <a:round/>
              </a:ln>
            </p:spPr>
            <p:txBody>
              <a:bodyPr/>
              <a:lstStyle/>
              <a:p>
                <a:endParaRPr lang="zh-CN" altLang="en-US"/>
              </a:p>
            </p:txBody>
          </p:sp>
          <p:sp>
            <p:nvSpPr>
              <p:cNvPr id="40350" name="Freeform 237"/>
              <p:cNvSpPr/>
              <p:nvPr/>
            </p:nvSpPr>
            <p:spPr bwMode="auto">
              <a:xfrm>
                <a:off x="2054" y="3112"/>
                <a:ext cx="47" cy="29"/>
              </a:xfrm>
              <a:custGeom>
                <a:avLst/>
                <a:gdLst>
                  <a:gd name="T0" fmla="*/ 0 w 285"/>
                  <a:gd name="T1" fmla="*/ 0 h 176"/>
                  <a:gd name="T2" fmla="*/ 0 w 285"/>
                  <a:gd name="T3" fmla="*/ 0 h 176"/>
                  <a:gd name="T4" fmla="*/ 0 w 285"/>
                  <a:gd name="T5" fmla="*/ 0 h 176"/>
                  <a:gd name="T6" fmla="*/ 0 w 285"/>
                  <a:gd name="T7" fmla="*/ 0 h 17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5" h="176">
                    <a:moveTo>
                      <a:pt x="0" y="0"/>
                    </a:moveTo>
                    <a:lnTo>
                      <a:pt x="285" y="0"/>
                    </a:lnTo>
                    <a:lnTo>
                      <a:pt x="214" y="176"/>
                    </a:lnTo>
                    <a:lnTo>
                      <a:pt x="0" y="0"/>
                    </a:lnTo>
                    <a:close/>
                  </a:path>
                </a:pathLst>
              </a:custGeom>
              <a:solidFill>
                <a:srgbClr val="FF0000"/>
              </a:solidFill>
              <a:ln w="9525">
                <a:noFill/>
                <a:round/>
              </a:ln>
            </p:spPr>
            <p:txBody>
              <a:bodyPr/>
              <a:lstStyle/>
              <a:p>
                <a:endParaRPr lang="zh-CN" altLang="en-US"/>
              </a:p>
            </p:txBody>
          </p:sp>
          <p:sp>
            <p:nvSpPr>
              <p:cNvPr id="40351" name="Freeform 238"/>
              <p:cNvSpPr/>
              <p:nvPr/>
            </p:nvSpPr>
            <p:spPr bwMode="auto">
              <a:xfrm>
                <a:off x="2033" y="3141"/>
                <a:ext cx="50" cy="17"/>
              </a:xfrm>
              <a:custGeom>
                <a:avLst/>
                <a:gdLst>
                  <a:gd name="T0" fmla="*/ 0 w 295"/>
                  <a:gd name="T1" fmla="*/ 0 h 98"/>
                  <a:gd name="T2" fmla="*/ 0 w 295"/>
                  <a:gd name="T3" fmla="*/ 0 h 98"/>
                  <a:gd name="T4" fmla="*/ 0 w 295"/>
                  <a:gd name="T5" fmla="*/ 0 h 98"/>
                  <a:gd name="T6" fmla="*/ 0 w 295"/>
                  <a:gd name="T7" fmla="*/ 0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5" h="98">
                    <a:moveTo>
                      <a:pt x="53" y="0"/>
                    </a:moveTo>
                    <a:lnTo>
                      <a:pt x="0" y="98"/>
                    </a:lnTo>
                    <a:lnTo>
                      <a:pt x="295" y="98"/>
                    </a:lnTo>
                    <a:lnTo>
                      <a:pt x="53" y="0"/>
                    </a:lnTo>
                    <a:close/>
                  </a:path>
                </a:pathLst>
              </a:custGeom>
              <a:solidFill>
                <a:srgbClr val="FF0000"/>
              </a:solidFill>
              <a:ln w="9525">
                <a:noFill/>
                <a:round/>
              </a:ln>
            </p:spPr>
            <p:txBody>
              <a:bodyPr/>
              <a:lstStyle/>
              <a:p>
                <a:endParaRPr lang="zh-CN" altLang="en-US"/>
              </a:p>
            </p:txBody>
          </p:sp>
          <p:sp>
            <p:nvSpPr>
              <p:cNvPr id="40352" name="Freeform 239"/>
              <p:cNvSpPr/>
              <p:nvPr/>
            </p:nvSpPr>
            <p:spPr bwMode="auto">
              <a:xfrm>
                <a:off x="2042" y="3141"/>
                <a:ext cx="47" cy="17"/>
              </a:xfrm>
              <a:custGeom>
                <a:avLst/>
                <a:gdLst>
                  <a:gd name="T0" fmla="*/ 0 w 281"/>
                  <a:gd name="T1" fmla="*/ 0 h 98"/>
                  <a:gd name="T2" fmla="*/ 0 w 281"/>
                  <a:gd name="T3" fmla="*/ 0 h 98"/>
                  <a:gd name="T4" fmla="*/ 0 w 281"/>
                  <a:gd name="T5" fmla="*/ 0 h 98"/>
                  <a:gd name="T6" fmla="*/ 0 w 281"/>
                  <a:gd name="T7" fmla="*/ 0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1" h="98">
                    <a:moveTo>
                      <a:pt x="0" y="0"/>
                    </a:moveTo>
                    <a:lnTo>
                      <a:pt x="281" y="0"/>
                    </a:lnTo>
                    <a:lnTo>
                      <a:pt x="242" y="98"/>
                    </a:lnTo>
                    <a:lnTo>
                      <a:pt x="0" y="0"/>
                    </a:lnTo>
                    <a:close/>
                  </a:path>
                </a:pathLst>
              </a:custGeom>
              <a:solidFill>
                <a:srgbClr val="FF0000"/>
              </a:solidFill>
              <a:ln w="9525">
                <a:noFill/>
                <a:round/>
              </a:ln>
            </p:spPr>
            <p:txBody>
              <a:bodyPr/>
              <a:lstStyle/>
              <a:p>
                <a:endParaRPr lang="zh-CN" altLang="en-US"/>
              </a:p>
            </p:txBody>
          </p:sp>
          <p:sp>
            <p:nvSpPr>
              <p:cNvPr id="40353" name="Freeform 240"/>
              <p:cNvSpPr/>
              <p:nvPr/>
            </p:nvSpPr>
            <p:spPr bwMode="auto">
              <a:xfrm>
                <a:off x="2020" y="3158"/>
                <a:ext cx="49" cy="24"/>
              </a:xfrm>
              <a:custGeom>
                <a:avLst/>
                <a:gdLst>
                  <a:gd name="T0" fmla="*/ 0 w 295"/>
                  <a:gd name="T1" fmla="*/ 0 h 147"/>
                  <a:gd name="T2" fmla="*/ 0 w 295"/>
                  <a:gd name="T3" fmla="*/ 0 h 147"/>
                  <a:gd name="T4" fmla="*/ 0 w 295"/>
                  <a:gd name="T5" fmla="*/ 0 h 147"/>
                  <a:gd name="T6" fmla="*/ 0 w 295"/>
                  <a:gd name="T7" fmla="*/ 0 h 14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5" h="147">
                    <a:moveTo>
                      <a:pt x="80" y="0"/>
                    </a:moveTo>
                    <a:lnTo>
                      <a:pt x="0" y="147"/>
                    </a:lnTo>
                    <a:lnTo>
                      <a:pt x="295" y="147"/>
                    </a:lnTo>
                    <a:lnTo>
                      <a:pt x="80" y="0"/>
                    </a:lnTo>
                    <a:close/>
                  </a:path>
                </a:pathLst>
              </a:custGeom>
              <a:solidFill>
                <a:srgbClr val="FF0000"/>
              </a:solidFill>
              <a:ln w="9525">
                <a:noFill/>
                <a:round/>
              </a:ln>
            </p:spPr>
            <p:txBody>
              <a:bodyPr/>
              <a:lstStyle/>
              <a:p>
                <a:endParaRPr lang="zh-CN" altLang="en-US"/>
              </a:p>
            </p:txBody>
          </p:sp>
          <p:sp>
            <p:nvSpPr>
              <p:cNvPr id="40354" name="Freeform 241"/>
              <p:cNvSpPr/>
              <p:nvPr/>
            </p:nvSpPr>
            <p:spPr bwMode="auto">
              <a:xfrm>
                <a:off x="2033" y="3158"/>
                <a:ext cx="50" cy="24"/>
              </a:xfrm>
              <a:custGeom>
                <a:avLst/>
                <a:gdLst>
                  <a:gd name="T0" fmla="*/ 0 w 295"/>
                  <a:gd name="T1" fmla="*/ 0 h 147"/>
                  <a:gd name="T2" fmla="*/ 0 w 295"/>
                  <a:gd name="T3" fmla="*/ 0 h 147"/>
                  <a:gd name="T4" fmla="*/ 0 w 295"/>
                  <a:gd name="T5" fmla="*/ 0 h 147"/>
                  <a:gd name="T6" fmla="*/ 0 w 295"/>
                  <a:gd name="T7" fmla="*/ 0 h 14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5" h="147">
                    <a:moveTo>
                      <a:pt x="0" y="0"/>
                    </a:moveTo>
                    <a:lnTo>
                      <a:pt x="295" y="0"/>
                    </a:lnTo>
                    <a:lnTo>
                      <a:pt x="215" y="147"/>
                    </a:lnTo>
                    <a:lnTo>
                      <a:pt x="0" y="0"/>
                    </a:lnTo>
                    <a:close/>
                  </a:path>
                </a:pathLst>
              </a:custGeom>
              <a:solidFill>
                <a:srgbClr val="FF0000"/>
              </a:solidFill>
              <a:ln w="9525">
                <a:noFill/>
                <a:round/>
              </a:ln>
            </p:spPr>
            <p:txBody>
              <a:bodyPr/>
              <a:lstStyle/>
              <a:p>
                <a:endParaRPr lang="zh-CN" altLang="en-US"/>
              </a:p>
            </p:txBody>
          </p:sp>
          <p:sp>
            <p:nvSpPr>
              <p:cNvPr id="40355" name="Freeform 242"/>
              <p:cNvSpPr/>
              <p:nvPr/>
            </p:nvSpPr>
            <p:spPr bwMode="auto">
              <a:xfrm>
                <a:off x="2007" y="3182"/>
                <a:ext cx="52" cy="19"/>
              </a:xfrm>
              <a:custGeom>
                <a:avLst/>
                <a:gdLst>
                  <a:gd name="T0" fmla="*/ 0 w 309"/>
                  <a:gd name="T1" fmla="*/ 0 h 115"/>
                  <a:gd name="T2" fmla="*/ 0 w 309"/>
                  <a:gd name="T3" fmla="*/ 0 h 115"/>
                  <a:gd name="T4" fmla="*/ 0 w 309"/>
                  <a:gd name="T5" fmla="*/ 0 h 115"/>
                  <a:gd name="T6" fmla="*/ 0 w 309"/>
                  <a:gd name="T7" fmla="*/ 0 h 1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9" h="115">
                    <a:moveTo>
                      <a:pt x="78" y="0"/>
                    </a:moveTo>
                    <a:lnTo>
                      <a:pt x="0" y="115"/>
                    </a:lnTo>
                    <a:lnTo>
                      <a:pt x="309" y="115"/>
                    </a:lnTo>
                    <a:lnTo>
                      <a:pt x="78" y="0"/>
                    </a:lnTo>
                    <a:close/>
                  </a:path>
                </a:pathLst>
              </a:custGeom>
              <a:solidFill>
                <a:srgbClr val="FF0000"/>
              </a:solidFill>
              <a:ln w="9525">
                <a:noFill/>
                <a:round/>
              </a:ln>
            </p:spPr>
            <p:txBody>
              <a:bodyPr/>
              <a:lstStyle/>
              <a:p>
                <a:endParaRPr lang="zh-CN" altLang="en-US"/>
              </a:p>
            </p:txBody>
          </p:sp>
          <p:sp>
            <p:nvSpPr>
              <p:cNvPr id="40356" name="Freeform 243"/>
              <p:cNvSpPr/>
              <p:nvPr/>
            </p:nvSpPr>
            <p:spPr bwMode="auto">
              <a:xfrm>
                <a:off x="2020" y="3182"/>
                <a:ext cx="49" cy="19"/>
              </a:xfrm>
              <a:custGeom>
                <a:avLst/>
                <a:gdLst>
                  <a:gd name="T0" fmla="*/ 0 w 295"/>
                  <a:gd name="T1" fmla="*/ 0 h 115"/>
                  <a:gd name="T2" fmla="*/ 0 w 295"/>
                  <a:gd name="T3" fmla="*/ 0 h 115"/>
                  <a:gd name="T4" fmla="*/ 0 w 295"/>
                  <a:gd name="T5" fmla="*/ 0 h 115"/>
                  <a:gd name="T6" fmla="*/ 0 w 295"/>
                  <a:gd name="T7" fmla="*/ 0 h 1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5" h="115">
                    <a:moveTo>
                      <a:pt x="0" y="0"/>
                    </a:moveTo>
                    <a:lnTo>
                      <a:pt x="295" y="0"/>
                    </a:lnTo>
                    <a:lnTo>
                      <a:pt x="231" y="115"/>
                    </a:lnTo>
                    <a:lnTo>
                      <a:pt x="0" y="0"/>
                    </a:lnTo>
                    <a:close/>
                  </a:path>
                </a:pathLst>
              </a:custGeom>
              <a:solidFill>
                <a:srgbClr val="FF0000"/>
              </a:solidFill>
              <a:ln w="9525">
                <a:noFill/>
                <a:round/>
              </a:ln>
            </p:spPr>
            <p:txBody>
              <a:bodyPr/>
              <a:lstStyle/>
              <a:p>
                <a:endParaRPr lang="zh-CN" altLang="en-US"/>
              </a:p>
            </p:txBody>
          </p:sp>
          <p:sp>
            <p:nvSpPr>
              <p:cNvPr id="40357" name="Freeform 244"/>
              <p:cNvSpPr/>
              <p:nvPr/>
            </p:nvSpPr>
            <p:spPr bwMode="auto">
              <a:xfrm>
                <a:off x="1970" y="3201"/>
                <a:ext cx="51" cy="56"/>
              </a:xfrm>
              <a:custGeom>
                <a:avLst/>
                <a:gdLst>
                  <a:gd name="T0" fmla="*/ 0 w 309"/>
                  <a:gd name="T1" fmla="*/ 0 h 335"/>
                  <a:gd name="T2" fmla="*/ 0 w 309"/>
                  <a:gd name="T3" fmla="*/ 0 h 335"/>
                  <a:gd name="T4" fmla="*/ 0 w 309"/>
                  <a:gd name="T5" fmla="*/ 0 h 335"/>
                  <a:gd name="T6" fmla="*/ 0 w 309"/>
                  <a:gd name="T7" fmla="*/ 0 h 33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9" h="335">
                    <a:moveTo>
                      <a:pt x="224" y="0"/>
                    </a:moveTo>
                    <a:lnTo>
                      <a:pt x="0" y="335"/>
                    </a:lnTo>
                    <a:lnTo>
                      <a:pt x="309" y="335"/>
                    </a:lnTo>
                    <a:lnTo>
                      <a:pt x="224" y="0"/>
                    </a:lnTo>
                    <a:close/>
                  </a:path>
                </a:pathLst>
              </a:custGeom>
              <a:solidFill>
                <a:srgbClr val="FF0000"/>
              </a:solidFill>
              <a:ln w="9525">
                <a:noFill/>
                <a:round/>
              </a:ln>
            </p:spPr>
            <p:txBody>
              <a:bodyPr/>
              <a:lstStyle/>
              <a:p>
                <a:endParaRPr lang="zh-CN" altLang="en-US"/>
              </a:p>
            </p:txBody>
          </p:sp>
          <p:sp>
            <p:nvSpPr>
              <p:cNvPr id="40358" name="Freeform 245"/>
              <p:cNvSpPr/>
              <p:nvPr/>
            </p:nvSpPr>
            <p:spPr bwMode="auto">
              <a:xfrm>
                <a:off x="2007" y="3201"/>
                <a:ext cx="52" cy="56"/>
              </a:xfrm>
              <a:custGeom>
                <a:avLst/>
                <a:gdLst>
                  <a:gd name="T0" fmla="*/ 0 w 309"/>
                  <a:gd name="T1" fmla="*/ 0 h 335"/>
                  <a:gd name="T2" fmla="*/ 0 w 309"/>
                  <a:gd name="T3" fmla="*/ 0 h 335"/>
                  <a:gd name="T4" fmla="*/ 0 w 309"/>
                  <a:gd name="T5" fmla="*/ 0 h 335"/>
                  <a:gd name="T6" fmla="*/ 0 w 309"/>
                  <a:gd name="T7" fmla="*/ 0 h 33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9" h="335">
                    <a:moveTo>
                      <a:pt x="0" y="0"/>
                    </a:moveTo>
                    <a:lnTo>
                      <a:pt x="309" y="0"/>
                    </a:lnTo>
                    <a:lnTo>
                      <a:pt x="85" y="335"/>
                    </a:lnTo>
                    <a:lnTo>
                      <a:pt x="0" y="0"/>
                    </a:lnTo>
                    <a:close/>
                  </a:path>
                </a:pathLst>
              </a:custGeom>
              <a:solidFill>
                <a:srgbClr val="FF0000"/>
              </a:solidFill>
              <a:ln w="9525">
                <a:noFill/>
                <a:round/>
              </a:ln>
            </p:spPr>
            <p:txBody>
              <a:bodyPr/>
              <a:lstStyle/>
              <a:p>
                <a:endParaRPr lang="zh-CN" altLang="en-US"/>
              </a:p>
            </p:txBody>
          </p:sp>
          <p:sp>
            <p:nvSpPr>
              <p:cNvPr id="40359" name="Freeform 246"/>
              <p:cNvSpPr/>
              <p:nvPr/>
            </p:nvSpPr>
            <p:spPr bwMode="auto">
              <a:xfrm>
                <a:off x="1952" y="3257"/>
                <a:ext cx="53" cy="24"/>
              </a:xfrm>
              <a:custGeom>
                <a:avLst/>
                <a:gdLst>
                  <a:gd name="T0" fmla="*/ 0 w 318"/>
                  <a:gd name="T1" fmla="*/ 0 h 145"/>
                  <a:gd name="T2" fmla="*/ 0 w 318"/>
                  <a:gd name="T3" fmla="*/ 0 h 145"/>
                  <a:gd name="T4" fmla="*/ 0 w 318"/>
                  <a:gd name="T5" fmla="*/ 0 h 145"/>
                  <a:gd name="T6" fmla="*/ 0 w 318"/>
                  <a:gd name="T7" fmla="*/ 0 h 1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8" h="145">
                    <a:moveTo>
                      <a:pt x="106" y="0"/>
                    </a:moveTo>
                    <a:lnTo>
                      <a:pt x="0" y="145"/>
                    </a:lnTo>
                    <a:lnTo>
                      <a:pt x="318" y="145"/>
                    </a:lnTo>
                    <a:lnTo>
                      <a:pt x="106" y="0"/>
                    </a:lnTo>
                    <a:close/>
                  </a:path>
                </a:pathLst>
              </a:custGeom>
              <a:solidFill>
                <a:srgbClr val="FF0000"/>
              </a:solidFill>
              <a:ln w="9525">
                <a:noFill/>
                <a:round/>
              </a:ln>
            </p:spPr>
            <p:txBody>
              <a:bodyPr/>
              <a:lstStyle/>
              <a:p>
                <a:endParaRPr lang="zh-CN" altLang="en-US"/>
              </a:p>
            </p:txBody>
          </p:sp>
          <p:sp>
            <p:nvSpPr>
              <p:cNvPr id="40360" name="Freeform 247"/>
              <p:cNvSpPr/>
              <p:nvPr/>
            </p:nvSpPr>
            <p:spPr bwMode="auto">
              <a:xfrm>
                <a:off x="1970" y="3257"/>
                <a:ext cx="51" cy="24"/>
              </a:xfrm>
              <a:custGeom>
                <a:avLst/>
                <a:gdLst>
                  <a:gd name="T0" fmla="*/ 0 w 309"/>
                  <a:gd name="T1" fmla="*/ 0 h 145"/>
                  <a:gd name="T2" fmla="*/ 0 w 309"/>
                  <a:gd name="T3" fmla="*/ 0 h 145"/>
                  <a:gd name="T4" fmla="*/ 0 w 309"/>
                  <a:gd name="T5" fmla="*/ 0 h 145"/>
                  <a:gd name="T6" fmla="*/ 0 w 309"/>
                  <a:gd name="T7" fmla="*/ 0 h 1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9" h="145">
                    <a:moveTo>
                      <a:pt x="0" y="0"/>
                    </a:moveTo>
                    <a:lnTo>
                      <a:pt x="309" y="0"/>
                    </a:lnTo>
                    <a:lnTo>
                      <a:pt x="212" y="145"/>
                    </a:lnTo>
                    <a:lnTo>
                      <a:pt x="0" y="0"/>
                    </a:lnTo>
                    <a:close/>
                  </a:path>
                </a:pathLst>
              </a:custGeom>
              <a:solidFill>
                <a:srgbClr val="FF0000"/>
              </a:solidFill>
              <a:ln w="9525">
                <a:noFill/>
                <a:round/>
              </a:ln>
            </p:spPr>
            <p:txBody>
              <a:bodyPr/>
              <a:lstStyle/>
              <a:p>
                <a:endParaRPr lang="zh-CN" altLang="en-US"/>
              </a:p>
            </p:txBody>
          </p:sp>
          <p:sp>
            <p:nvSpPr>
              <p:cNvPr id="40361" name="Freeform 248"/>
              <p:cNvSpPr/>
              <p:nvPr/>
            </p:nvSpPr>
            <p:spPr bwMode="auto">
              <a:xfrm>
                <a:off x="1929" y="3281"/>
                <a:ext cx="53" cy="32"/>
              </a:xfrm>
              <a:custGeom>
                <a:avLst/>
                <a:gdLst>
                  <a:gd name="T0" fmla="*/ 0 w 319"/>
                  <a:gd name="T1" fmla="*/ 0 h 192"/>
                  <a:gd name="T2" fmla="*/ 0 w 319"/>
                  <a:gd name="T3" fmla="*/ 0 h 192"/>
                  <a:gd name="T4" fmla="*/ 0 w 319"/>
                  <a:gd name="T5" fmla="*/ 0 h 192"/>
                  <a:gd name="T6" fmla="*/ 0 w 319"/>
                  <a:gd name="T7" fmla="*/ 0 h 19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9" h="192">
                    <a:moveTo>
                      <a:pt x="141" y="0"/>
                    </a:moveTo>
                    <a:lnTo>
                      <a:pt x="0" y="192"/>
                    </a:lnTo>
                    <a:lnTo>
                      <a:pt x="319" y="192"/>
                    </a:lnTo>
                    <a:lnTo>
                      <a:pt x="141" y="0"/>
                    </a:lnTo>
                    <a:close/>
                  </a:path>
                </a:pathLst>
              </a:custGeom>
              <a:solidFill>
                <a:srgbClr val="FF0000"/>
              </a:solidFill>
              <a:ln w="9525">
                <a:noFill/>
                <a:round/>
              </a:ln>
            </p:spPr>
            <p:txBody>
              <a:bodyPr/>
              <a:lstStyle/>
              <a:p>
                <a:endParaRPr lang="zh-CN" altLang="en-US"/>
              </a:p>
            </p:txBody>
          </p:sp>
          <p:sp>
            <p:nvSpPr>
              <p:cNvPr id="40362" name="Freeform 249"/>
              <p:cNvSpPr/>
              <p:nvPr/>
            </p:nvSpPr>
            <p:spPr bwMode="auto">
              <a:xfrm>
                <a:off x="1952" y="3281"/>
                <a:ext cx="53" cy="32"/>
              </a:xfrm>
              <a:custGeom>
                <a:avLst/>
                <a:gdLst>
                  <a:gd name="T0" fmla="*/ 0 w 318"/>
                  <a:gd name="T1" fmla="*/ 0 h 192"/>
                  <a:gd name="T2" fmla="*/ 0 w 318"/>
                  <a:gd name="T3" fmla="*/ 0 h 192"/>
                  <a:gd name="T4" fmla="*/ 0 w 318"/>
                  <a:gd name="T5" fmla="*/ 0 h 192"/>
                  <a:gd name="T6" fmla="*/ 0 w 318"/>
                  <a:gd name="T7" fmla="*/ 0 h 19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8" h="192">
                    <a:moveTo>
                      <a:pt x="0" y="0"/>
                    </a:moveTo>
                    <a:lnTo>
                      <a:pt x="318" y="0"/>
                    </a:lnTo>
                    <a:lnTo>
                      <a:pt x="178" y="192"/>
                    </a:lnTo>
                    <a:lnTo>
                      <a:pt x="0" y="0"/>
                    </a:lnTo>
                    <a:close/>
                  </a:path>
                </a:pathLst>
              </a:custGeom>
              <a:solidFill>
                <a:srgbClr val="FF0000"/>
              </a:solidFill>
              <a:ln w="9525">
                <a:noFill/>
                <a:round/>
              </a:ln>
            </p:spPr>
            <p:txBody>
              <a:bodyPr/>
              <a:lstStyle/>
              <a:p>
                <a:endParaRPr lang="zh-CN" altLang="en-US"/>
              </a:p>
            </p:txBody>
          </p:sp>
          <p:sp>
            <p:nvSpPr>
              <p:cNvPr id="40363" name="Freeform 250"/>
              <p:cNvSpPr/>
              <p:nvPr/>
            </p:nvSpPr>
            <p:spPr bwMode="auto">
              <a:xfrm>
                <a:off x="1929" y="3313"/>
                <a:ext cx="53" cy="26"/>
              </a:xfrm>
              <a:custGeom>
                <a:avLst/>
                <a:gdLst>
                  <a:gd name="T0" fmla="*/ 0 w 319"/>
                  <a:gd name="T1" fmla="*/ 0 h 153"/>
                  <a:gd name="T2" fmla="*/ 0 w 319"/>
                  <a:gd name="T3" fmla="*/ 0 h 153"/>
                  <a:gd name="T4" fmla="*/ 0 w 319"/>
                  <a:gd name="T5" fmla="*/ 0 h 153"/>
                  <a:gd name="T6" fmla="*/ 0 w 319"/>
                  <a:gd name="T7" fmla="*/ 0 h 15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9" h="153">
                    <a:moveTo>
                      <a:pt x="0" y="0"/>
                    </a:moveTo>
                    <a:lnTo>
                      <a:pt x="319" y="0"/>
                    </a:lnTo>
                    <a:lnTo>
                      <a:pt x="207" y="153"/>
                    </a:lnTo>
                    <a:lnTo>
                      <a:pt x="0" y="0"/>
                    </a:lnTo>
                    <a:close/>
                  </a:path>
                </a:pathLst>
              </a:custGeom>
              <a:solidFill>
                <a:srgbClr val="FF0000"/>
              </a:solidFill>
              <a:ln w="9525">
                <a:noFill/>
                <a:round/>
              </a:ln>
            </p:spPr>
            <p:txBody>
              <a:bodyPr/>
              <a:lstStyle/>
              <a:p>
                <a:endParaRPr lang="zh-CN" altLang="en-US"/>
              </a:p>
            </p:txBody>
          </p:sp>
          <p:sp>
            <p:nvSpPr>
              <p:cNvPr id="40364" name="Rectangle 251"/>
              <p:cNvSpPr>
                <a:spLocks noChangeArrowheads="1"/>
              </p:cNvSpPr>
              <p:nvPr/>
            </p:nvSpPr>
            <p:spPr bwMode="auto">
              <a:xfrm>
                <a:off x="-800" y="3254"/>
                <a:ext cx="1118" cy="1"/>
              </a:xfrm>
              <a:prstGeom prst="rect">
                <a:avLst/>
              </a:prstGeom>
              <a:solidFill>
                <a:srgbClr val="FF0000"/>
              </a:solidFill>
              <a:ln w="9525">
                <a:noFill/>
                <a:miter lim="800000"/>
              </a:ln>
            </p:spPr>
            <p:txBody>
              <a:bodyPr/>
              <a:lstStyle/>
              <a:p>
                <a:pPr>
                  <a:buFontTx/>
                  <a:buNone/>
                </a:pPr>
                <a:endParaRPr lang="zh-CN" altLang="en-US"/>
              </a:p>
            </p:txBody>
          </p:sp>
          <p:sp>
            <p:nvSpPr>
              <p:cNvPr id="40365" name="Freeform 252"/>
              <p:cNvSpPr/>
              <p:nvPr/>
            </p:nvSpPr>
            <p:spPr bwMode="auto">
              <a:xfrm>
                <a:off x="-800" y="3254"/>
                <a:ext cx="1148" cy="3"/>
              </a:xfrm>
              <a:custGeom>
                <a:avLst/>
                <a:gdLst>
                  <a:gd name="T0" fmla="*/ 0 w 6890"/>
                  <a:gd name="T1" fmla="*/ 0 h 19"/>
                  <a:gd name="T2" fmla="*/ 0 w 6890"/>
                  <a:gd name="T3" fmla="*/ 0 h 19"/>
                  <a:gd name="T4" fmla="*/ 1 w 6890"/>
                  <a:gd name="T5" fmla="*/ 0 h 19"/>
                  <a:gd name="T6" fmla="*/ 0 w 6890"/>
                  <a:gd name="T7" fmla="*/ 0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890" h="19">
                    <a:moveTo>
                      <a:pt x="0" y="0"/>
                    </a:moveTo>
                    <a:lnTo>
                      <a:pt x="0" y="19"/>
                    </a:lnTo>
                    <a:lnTo>
                      <a:pt x="6890" y="19"/>
                    </a:lnTo>
                    <a:lnTo>
                      <a:pt x="0" y="0"/>
                    </a:lnTo>
                    <a:close/>
                  </a:path>
                </a:pathLst>
              </a:custGeom>
              <a:solidFill>
                <a:srgbClr val="FF0000"/>
              </a:solidFill>
              <a:ln w="9525">
                <a:noFill/>
                <a:round/>
              </a:ln>
            </p:spPr>
            <p:txBody>
              <a:bodyPr/>
              <a:lstStyle/>
              <a:p>
                <a:endParaRPr lang="zh-CN" altLang="en-US"/>
              </a:p>
            </p:txBody>
          </p:sp>
          <p:sp>
            <p:nvSpPr>
              <p:cNvPr id="40366" name="Freeform 253"/>
              <p:cNvSpPr/>
              <p:nvPr/>
            </p:nvSpPr>
            <p:spPr bwMode="auto">
              <a:xfrm>
                <a:off x="-800" y="3254"/>
                <a:ext cx="1148" cy="3"/>
              </a:xfrm>
              <a:custGeom>
                <a:avLst/>
                <a:gdLst>
                  <a:gd name="T0" fmla="*/ 0 w 6890"/>
                  <a:gd name="T1" fmla="*/ 0 h 19"/>
                  <a:gd name="T2" fmla="*/ 1 w 6890"/>
                  <a:gd name="T3" fmla="*/ 0 h 19"/>
                  <a:gd name="T4" fmla="*/ 1 w 6890"/>
                  <a:gd name="T5" fmla="*/ 0 h 19"/>
                  <a:gd name="T6" fmla="*/ 0 w 6890"/>
                  <a:gd name="T7" fmla="*/ 0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890" h="19">
                    <a:moveTo>
                      <a:pt x="0" y="0"/>
                    </a:moveTo>
                    <a:lnTo>
                      <a:pt x="6710" y="0"/>
                    </a:lnTo>
                    <a:lnTo>
                      <a:pt x="6890" y="19"/>
                    </a:lnTo>
                    <a:lnTo>
                      <a:pt x="0" y="0"/>
                    </a:lnTo>
                    <a:close/>
                  </a:path>
                </a:pathLst>
              </a:custGeom>
              <a:solidFill>
                <a:srgbClr val="FF0000"/>
              </a:solidFill>
              <a:ln w="9525">
                <a:noFill/>
                <a:round/>
              </a:ln>
            </p:spPr>
            <p:txBody>
              <a:bodyPr/>
              <a:lstStyle/>
              <a:p>
                <a:endParaRPr lang="zh-CN" altLang="en-US"/>
              </a:p>
            </p:txBody>
          </p:sp>
          <p:sp>
            <p:nvSpPr>
              <p:cNvPr id="40367" name="Freeform 254"/>
              <p:cNvSpPr/>
              <p:nvPr/>
            </p:nvSpPr>
            <p:spPr bwMode="auto">
              <a:xfrm>
                <a:off x="-800" y="3257"/>
                <a:ext cx="1176" cy="17"/>
              </a:xfrm>
              <a:custGeom>
                <a:avLst/>
                <a:gdLst>
                  <a:gd name="T0" fmla="*/ 0 w 7056"/>
                  <a:gd name="T1" fmla="*/ 0 h 100"/>
                  <a:gd name="T2" fmla="*/ 0 w 7056"/>
                  <a:gd name="T3" fmla="*/ 0 h 100"/>
                  <a:gd name="T4" fmla="*/ 1 w 7056"/>
                  <a:gd name="T5" fmla="*/ 0 h 100"/>
                  <a:gd name="T6" fmla="*/ 0 w 7056"/>
                  <a:gd name="T7" fmla="*/ 0 h 1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056" h="100">
                    <a:moveTo>
                      <a:pt x="0" y="0"/>
                    </a:moveTo>
                    <a:lnTo>
                      <a:pt x="0" y="100"/>
                    </a:lnTo>
                    <a:lnTo>
                      <a:pt x="7056" y="100"/>
                    </a:lnTo>
                    <a:lnTo>
                      <a:pt x="0" y="0"/>
                    </a:lnTo>
                    <a:close/>
                  </a:path>
                </a:pathLst>
              </a:custGeom>
              <a:solidFill>
                <a:srgbClr val="FF0000"/>
              </a:solidFill>
              <a:ln w="9525">
                <a:noFill/>
                <a:round/>
              </a:ln>
            </p:spPr>
            <p:txBody>
              <a:bodyPr/>
              <a:lstStyle/>
              <a:p>
                <a:endParaRPr lang="zh-CN" altLang="en-US"/>
              </a:p>
            </p:txBody>
          </p:sp>
          <p:sp>
            <p:nvSpPr>
              <p:cNvPr id="40368" name="Freeform 255"/>
              <p:cNvSpPr/>
              <p:nvPr/>
            </p:nvSpPr>
            <p:spPr bwMode="auto">
              <a:xfrm>
                <a:off x="-800" y="3257"/>
                <a:ext cx="1176" cy="17"/>
              </a:xfrm>
              <a:custGeom>
                <a:avLst/>
                <a:gdLst>
                  <a:gd name="T0" fmla="*/ 0 w 7056"/>
                  <a:gd name="T1" fmla="*/ 0 h 100"/>
                  <a:gd name="T2" fmla="*/ 1 w 7056"/>
                  <a:gd name="T3" fmla="*/ 0 h 100"/>
                  <a:gd name="T4" fmla="*/ 1 w 7056"/>
                  <a:gd name="T5" fmla="*/ 0 h 100"/>
                  <a:gd name="T6" fmla="*/ 0 w 7056"/>
                  <a:gd name="T7" fmla="*/ 0 h 1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056" h="100">
                    <a:moveTo>
                      <a:pt x="0" y="0"/>
                    </a:moveTo>
                    <a:lnTo>
                      <a:pt x="6890" y="0"/>
                    </a:lnTo>
                    <a:lnTo>
                      <a:pt x="7056" y="100"/>
                    </a:lnTo>
                    <a:lnTo>
                      <a:pt x="0" y="0"/>
                    </a:lnTo>
                    <a:close/>
                  </a:path>
                </a:pathLst>
              </a:custGeom>
              <a:solidFill>
                <a:srgbClr val="FF0000"/>
              </a:solidFill>
              <a:ln w="9525">
                <a:noFill/>
                <a:round/>
              </a:ln>
            </p:spPr>
            <p:txBody>
              <a:bodyPr/>
              <a:lstStyle/>
              <a:p>
                <a:endParaRPr lang="zh-CN" altLang="en-US"/>
              </a:p>
            </p:txBody>
          </p:sp>
          <p:sp>
            <p:nvSpPr>
              <p:cNvPr id="40369" name="Freeform 256"/>
              <p:cNvSpPr/>
              <p:nvPr/>
            </p:nvSpPr>
            <p:spPr bwMode="auto">
              <a:xfrm>
                <a:off x="-800" y="3274"/>
                <a:ext cx="1180" cy="14"/>
              </a:xfrm>
              <a:custGeom>
                <a:avLst/>
                <a:gdLst>
                  <a:gd name="T0" fmla="*/ 0 w 7084"/>
                  <a:gd name="T1" fmla="*/ 0 h 87"/>
                  <a:gd name="T2" fmla="*/ 0 w 7084"/>
                  <a:gd name="T3" fmla="*/ 0 h 87"/>
                  <a:gd name="T4" fmla="*/ 1 w 7084"/>
                  <a:gd name="T5" fmla="*/ 0 h 87"/>
                  <a:gd name="T6" fmla="*/ 0 w 7084"/>
                  <a:gd name="T7" fmla="*/ 0 h 8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084" h="87">
                    <a:moveTo>
                      <a:pt x="0" y="0"/>
                    </a:moveTo>
                    <a:lnTo>
                      <a:pt x="0" y="87"/>
                    </a:lnTo>
                    <a:lnTo>
                      <a:pt x="7084" y="87"/>
                    </a:lnTo>
                    <a:lnTo>
                      <a:pt x="0" y="0"/>
                    </a:lnTo>
                    <a:close/>
                  </a:path>
                </a:pathLst>
              </a:custGeom>
              <a:solidFill>
                <a:srgbClr val="FF0000"/>
              </a:solidFill>
              <a:ln w="9525">
                <a:noFill/>
                <a:round/>
              </a:ln>
            </p:spPr>
            <p:txBody>
              <a:bodyPr/>
              <a:lstStyle/>
              <a:p>
                <a:endParaRPr lang="zh-CN" altLang="en-US"/>
              </a:p>
            </p:txBody>
          </p:sp>
          <p:sp>
            <p:nvSpPr>
              <p:cNvPr id="40370" name="Freeform 257"/>
              <p:cNvSpPr/>
              <p:nvPr/>
            </p:nvSpPr>
            <p:spPr bwMode="auto">
              <a:xfrm>
                <a:off x="-800" y="3274"/>
                <a:ext cx="1180" cy="14"/>
              </a:xfrm>
              <a:custGeom>
                <a:avLst/>
                <a:gdLst>
                  <a:gd name="T0" fmla="*/ 0 w 7084"/>
                  <a:gd name="T1" fmla="*/ 0 h 87"/>
                  <a:gd name="T2" fmla="*/ 1 w 7084"/>
                  <a:gd name="T3" fmla="*/ 0 h 87"/>
                  <a:gd name="T4" fmla="*/ 1 w 7084"/>
                  <a:gd name="T5" fmla="*/ 0 h 87"/>
                  <a:gd name="T6" fmla="*/ 0 w 7084"/>
                  <a:gd name="T7" fmla="*/ 0 h 8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084" h="87">
                    <a:moveTo>
                      <a:pt x="0" y="0"/>
                    </a:moveTo>
                    <a:lnTo>
                      <a:pt x="7056" y="0"/>
                    </a:lnTo>
                    <a:lnTo>
                      <a:pt x="7084" y="87"/>
                    </a:lnTo>
                    <a:lnTo>
                      <a:pt x="0" y="0"/>
                    </a:lnTo>
                    <a:close/>
                  </a:path>
                </a:pathLst>
              </a:custGeom>
              <a:solidFill>
                <a:srgbClr val="FF0000"/>
              </a:solidFill>
              <a:ln w="9525">
                <a:noFill/>
                <a:round/>
              </a:ln>
            </p:spPr>
            <p:txBody>
              <a:bodyPr/>
              <a:lstStyle/>
              <a:p>
                <a:endParaRPr lang="zh-CN" altLang="en-US"/>
              </a:p>
            </p:txBody>
          </p:sp>
          <p:sp>
            <p:nvSpPr>
              <p:cNvPr id="40371" name="Rectangle 258"/>
              <p:cNvSpPr>
                <a:spLocks noChangeArrowheads="1"/>
              </p:cNvSpPr>
              <p:nvPr/>
            </p:nvSpPr>
            <p:spPr bwMode="auto">
              <a:xfrm>
                <a:off x="-800" y="3288"/>
                <a:ext cx="1116" cy="1"/>
              </a:xfrm>
              <a:prstGeom prst="rect">
                <a:avLst/>
              </a:prstGeom>
              <a:solidFill>
                <a:srgbClr val="FF0000"/>
              </a:solidFill>
              <a:ln w="9525">
                <a:noFill/>
                <a:miter lim="800000"/>
              </a:ln>
            </p:spPr>
            <p:txBody>
              <a:bodyPr/>
              <a:lstStyle/>
              <a:p>
                <a:pPr>
                  <a:buFontTx/>
                  <a:buNone/>
                </a:pPr>
                <a:endParaRPr lang="zh-CN" altLang="en-US"/>
              </a:p>
            </p:txBody>
          </p:sp>
          <p:sp>
            <p:nvSpPr>
              <p:cNvPr id="40372" name="Freeform 259"/>
              <p:cNvSpPr/>
              <p:nvPr/>
            </p:nvSpPr>
            <p:spPr bwMode="auto">
              <a:xfrm>
                <a:off x="316" y="3288"/>
                <a:ext cx="65" cy="1"/>
              </a:xfrm>
              <a:custGeom>
                <a:avLst/>
                <a:gdLst>
                  <a:gd name="T0" fmla="*/ 0 w 386"/>
                  <a:gd name="T1" fmla="*/ 0 h 7"/>
                  <a:gd name="T2" fmla="*/ 0 w 386"/>
                  <a:gd name="T3" fmla="*/ 0 h 7"/>
                  <a:gd name="T4" fmla="*/ 0 w 386"/>
                  <a:gd name="T5" fmla="*/ 0 h 7"/>
                  <a:gd name="T6" fmla="*/ 0 w 386"/>
                  <a:gd name="T7" fmla="*/ 0 h 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6" h="7">
                    <a:moveTo>
                      <a:pt x="0" y="0"/>
                    </a:moveTo>
                    <a:lnTo>
                      <a:pt x="69" y="7"/>
                    </a:lnTo>
                    <a:lnTo>
                      <a:pt x="386" y="7"/>
                    </a:lnTo>
                    <a:lnTo>
                      <a:pt x="0" y="0"/>
                    </a:lnTo>
                    <a:close/>
                  </a:path>
                </a:pathLst>
              </a:custGeom>
              <a:solidFill>
                <a:srgbClr val="FF0000"/>
              </a:solidFill>
              <a:ln w="9525">
                <a:noFill/>
                <a:round/>
              </a:ln>
            </p:spPr>
            <p:txBody>
              <a:bodyPr/>
              <a:lstStyle/>
              <a:p>
                <a:endParaRPr lang="zh-CN" altLang="en-US"/>
              </a:p>
            </p:txBody>
          </p:sp>
          <p:sp>
            <p:nvSpPr>
              <p:cNvPr id="40373" name="Freeform 260"/>
              <p:cNvSpPr/>
              <p:nvPr/>
            </p:nvSpPr>
            <p:spPr bwMode="auto">
              <a:xfrm>
                <a:off x="316" y="3288"/>
                <a:ext cx="65" cy="1"/>
              </a:xfrm>
              <a:custGeom>
                <a:avLst/>
                <a:gdLst>
                  <a:gd name="T0" fmla="*/ 0 w 386"/>
                  <a:gd name="T1" fmla="*/ 0 h 7"/>
                  <a:gd name="T2" fmla="*/ 0 w 386"/>
                  <a:gd name="T3" fmla="*/ 0 h 7"/>
                  <a:gd name="T4" fmla="*/ 0 w 386"/>
                  <a:gd name="T5" fmla="*/ 0 h 7"/>
                  <a:gd name="T6" fmla="*/ 0 w 386"/>
                  <a:gd name="T7" fmla="*/ 0 h 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6" h="7">
                    <a:moveTo>
                      <a:pt x="0" y="0"/>
                    </a:moveTo>
                    <a:lnTo>
                      <a:pt x="384" y="0"/>
                    </a:lnTo>
                    <a:lnTo>
                      <a:pt x="386" y="7"/>
                    </a:lnTo>
                    <a:lnTo>
                      <a:pt x="0" y="0"/>
                    </a:lnTo>
                    <a:close/>
                  </a:path>
                </a:pathLst>
              </a:custGeom>
              <a:solidFill>
                <a:srgbClr val="FF0000"/>
              </a:solidFill>
              <a:ln w="9525">
                <a:noFill/>
                <a:round/>
              </a:ln>
            </p:spPr>
            <p:txBody>
              <a:bodyPr/>
              <a:lstStyle/>
              <a:p>
                <a:endParaRPr lang="zh-CN" altLang="en-US"/>
              </a:p>
            </p:txBody>
          </p:sp>
          <p:sp>
            <p:nvSpPr>
              <p:cNvPr id="40374" name="Freeform 261"/>
              <p:cNvSpPr/>
              <p:nvPr/>
            </p:nvSpPr>
            <p:spPr bwMode="auto">
              <a:xfrm>
                <a:off x="328" y="3289"/>
                <a:ext cx="56" cy="13"/>
              </a:xfrm>
              <a:custGeom>
                <a:avLst/>
                <a:gdLst>
                  <a:gd name="T0" fmla="*/ 0 w 341"/>
                  <a:gd name="T1" fmla="*/ 0 h 74"/>
                  <a:gd name="T2" fmla="*/ 0 w 341"/>
                  <a:gd name="T3" fmla="*/ 0 h 74"/>
                  <a:gd name="T4" fmla="*/ 0 w 341"/>
                  <a:gd name="T5" fmla="*/ 0 h 74"/>
                  <a:gd name="T6" fmla="*/ 0 w 341"/>
                  <a:gd name="T7" fmla="*/ 0 h 7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41" h="74">
                    <a:moveTo>
                      <a:pt x="0" y="0"/>
                    </a:moveTo>
                    <a:lnTo>
                      <a:pt x="125" y="74"/>
                    </a:lnTo>
                    <a:lnTo>
                      <a:pt x="341" y="74"/>
                    </a:lnTo>
                    <a:lnTo>
                      <a:pt x="0" y="0"/>
                    </a:lnTo>
                    <a:close/>
                  </a:path>
                </a:pathLst>
              </a:custGeom>
              <a:solidFill>
                <a:srgbClr val="FF0000"/>
              </a:solidFill>
              <a:ln w="9525">
                <a:noFill/>
                <a:round/>
              </a:ln>
            </p:spPr>
            <p:txBody>
              <a:bodyPr/>
              <a:lstStyle/>
              <a:p>
                <a:endParaRPr lang="zh-CN" altLang="en-US"/>
              </a:p>
            </p:txBody>
          </p:sp>
          <p:sp>
            <p:nvSpPr>
              <p:cNvPr id="40375" name="Freeform 262"/>
              <p:cNvSpPr/>
              <p:nvPr/>
            </p:nvSpPr>
            <p:spPr bwMode="auto">
              <a:xfrm>
                <a:off x="328" y="3289"/>
                <a:ext cx="56" cy="13"/>
              </a:xfrm>
              <a:custGeom>
                <a:avLst/>
                <a:gdLst>
                  <a:gd name="T0" fmla="*/ 0 w 341"/>
                  <a:gd name="T1" fmla="*/ 0 h 74"/>
                  <a:gd name="T2" fmla="*/ 0 w 341"/>
                  <a:gd name="T3" fmla="*/ 0 h 74"/>
                  <a:gd name="T4" fmla="*/ 0 w 341"/>
                  <a:gd name="T5" fmla="*/ 0 h 74"/>
                  <a:gd name="T6" fmla="*/ 0 w 341"/>
                  <a:gd name="T7" fmla="*/ 0 h 7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41" h="74">
                    <a:moveTo>
                      <a:pt x="0" y="0"/>
                    </a:moveTo>
                    <a:lnTo>
                      <a:pt x="317" y="0"/>
                    </a:lnTo>
                    <a:lnTo>
                      <a:pt x="341" y="74"/>
                    </a:lnTo>
                    <a:lnTo>
                      <a:pt x="0" y="0"/>
                    </a:lnTo>
                    <a:close/>
                  </a:path>
                </a:pathLst>
              </a:custGeom>
              <a:solidFill>
                <a:srgbClr val="FF0000"/>
              </a:solidFill>
              <a:ln w="9525">
                <a:noFill/>
                <a:round/>
              </a:ln>
            </p:spPr>
            <p:txBody>
              <a:bodyPr/>
              <a:lstStyle/>
              <a:p>
                <a:endParaRPr lang="zh-CN" altLang="en-US"/>
              </a:p>
            </p:txBody>
          </p:sp>
          <p:sp>
            <p:nvSpPr>
              <p:cNvPr id="40376" name="Freeform 263"/>
              <p:cNvSpPr/>
              <p:nvPr/>
            </p:nvSpPr>
            <p:spPr bwMode="auto">
              <a:xfrm>
                <a:off x="348" y="3302"/>
                <a:ext cx="50" cy="42"/>
              </a:xfrm>
              <a:custGeom>
                <a:avLst/>
                <a:gdLst>
                  <a:gd name="T0" fmla="*/ 0 w 296"/>
                  <a:gd name="T1" fmla="*/ 0 h 251"/>
                  <a:gd name="T2" fmla="*/ 0 w 296"/>
                  <a:gd name="T3" fmla="*/ 0 h 251"/>
                  <a:gd name="T4" fmla="*/ 0 w 296"/>
                  <a:gd name="T5" fmla="*/ 0 h 251"/>
                  <a:gd name="T6" fmla="*/ 0 w 296"/>
                  <a:gd name="T7" fmla="*/ 0 h 25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6" h="251">
                    <a:moveTo>
                      <a:pt x="0" y="0"/>
                    </a:moveTo>
                    <a:lnTo>
                      <a:pt x="80" y="251"/>
                    </a:lnTo>
                    <a:lnTo>
                      <a:pt x="296" y="251"/>
                    </a:lnTo>
                    <a:lnTo>
                      <a:pt x="0" y="0"/>
                    </a:lnTo>
                    <a:close/>
                  </a:path>
                </a:pathLst>
              </a:custGeom>
              <a:solidFill>
                <a:srgbClr val="FF0000"/>
              </a:solidFill>
              <a:ln w="9525">
                <a:noFill/>
                <a:round/>
              </a:ln>
            </p:spPr>
            <p:txBody>
              <a:bodyPr/>
              <a:lstStyle/>
              <a:p>
                <a:endParaRPr lang="zh-CN" altLang="en-US"/>
              </a:p>
            </p:txBody>
          </p:sp>
          <p:sp>
            <p:nvSpPr>
              <p:cNvPr id="40377" name="Freeform 264"/>
              <p:cNvSpPr/>
              <p:nvPr/>
            </p:nvSpPr>
            <p:spPr bwMode="auto">
              <a:xfrm>
                <a:off x="348" y="3302"/>
                <a:ext cx="50" cy="42"/>
              </a:xfrm>
              <a:custGeom>
                <a:avLst/>
                <a:gdLst>
                  <a:gd name="T0" fmla="*/ 0 w 296"/>
                  <a:gd name="T1" fmla="*/ 0 h 251"/>
                  <a:gd name="T2" fmla="*/ 0 w 296"/>
                  <a:gd name="T3" fmla="*/ 0 h 251"/>
                  <a:gd name="T4" fmla="*/ 0 w 296"/>
                  <a:gd name="T5" fmla="*/ 0 h 251"/>
                  <a:gd name="T6" fmla="*/ 0 w 296"/>
                  <a:gd name="T7" fmla="*/ 0 h 25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6" h="251">
                    <a:moveTo>
                      <a:pt x="0" y="0"/>
                    </a:moveTo>
                    <a:lnTo>
                      <a:pt x="216" y="0"/>
                    </a:lnTo>
                    <a:lnTo>
                      <a:pt x="296" y="251"/>
                    </a:lnTo>
                    <a:lnTo>
                      <a:pt x="0" y="0"/>
                    </a:lnTo>
                    <a:close/>
                  </a:path>
                </a:pathLst>
              </a:custGeom>
              <a:solidFill>
                <a:srgbClr val="FF0000"/>
              </a:solidFill>
              <a:ln w="9525">
                <a:noFill/>
                <a:round/>
              </a:ln>
            </p:spPr>
            <p:txBody>
              <a:bodyPr/>
              <a:lstStyle/>
              <a:p>
                <a:endParaRPr lang="zh-CN" altLang="en-US"/>
              </a:p>
            </p:txBody>
          </p:sp>
          <p:sp>
            <p:nvSpPr>
              <p:cNvPr id="40378" name="Freeform 265"/>
              <p:cNvSpPr/>
              <p:nvPr/>
            </p:nvSpPr>
            <p:spPr bwMode="auto">
              <a:xfrm>
                <a:off x="362" y="3344"/>
                <a:ext cx="36" cy="10"/>
              </a:xfrm>
              <a:custGeom>
                <a:avLst/>
                <a:gdLst>
                  <a:gd name="T0" fmla="*/ 0 w 216"/>
                  <a:gd name="T1" fmla="*/ 0 h 61"/>
                  <a:gd name="T2" fmla="*/ 0 w 216"/>
                  <a:gd name="T3" fmla="*/ 0 h 61"/>
                  <a:gd name="T4" fmla="*/ 0 w 216"/>
                  <a:gd name="T5" fmla="*/ 0 h 61"/>
                  <a:gd name="T6" fmla="*/ 0 w 216"/>
                  <a:gd name="T7" fmla="*/ 0 h 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 h="61">
                    <a:moveTo>
                      <a:pt x="0" y="0"/>
                    </a:moveTo>
                    <a:lnTo>
                      <a:pt x="19" y="61"/>
                    </a:lnTo>
                    <a:lnTo>
                      <a:pt x="216" y="61"/>
                    </a:lnTo>
                    <a:lnTo>
                      <a:pt x="0" y="0"/>
                    </a:lnTo>
                    <a:close/>
                  </a:path>
                </a:pathLst>
              </a:custGeom>
              <a:solidFill>
                <a:srgbClr val="FF0000"/>
              </a:solidFill>
              <a:ln w="9525">
                <a:noFill/>
                <a:round/>
              </a:ln>
            </p:spPr>
            <p:txBody>
              <a:bodyPr/>
              <a:lstStyle/>
              <a:p>
                <a:endParaRPr lang="zh-CN" altLang="en-US"/>
              </a:p>
            </p:txBody>
          </p:sp>
          <p:sp>
            <p:nvSpPr>
              <p:cNvPr id="40379" name="Freeform 266"/>
              <p:cNvSpPr/>
              <p:nvPr/>
            </p:nvSpPr>
            <p:spPr bwMode="auto">
              <a:xfrm>
                <a:off x="362" y="3344"/>
                <a:ext cx="36" cy="10"/>
              </a:xfrm>
              <a:custGeom>
                <a:avLst/>
                <a:gdLst>
                  <a:gd name="T0" fmla="*/ 0 w 216"/>
                  <a:gd name="T1" fmla="*/ 0 h 61"/>
                  <a:gd name="T2" fmla="*/ 0 w 216"/>
                  <a:gd name="T3" fmla="*/ 0 h 61"/>
                  <a:gd name="T4" fmla="*/ 0 w 216"/>
                  <a:gd name="T5" fmla="*/ 0 h 61"/>
                  <a:gd name="T6" fmla="*/ 0 w 216"/>
                  <a:gd name="T7" fmla="*/ 0 h 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 h="61">
                    <a:moveTo>
                      <a:pt x="0" y="0"/>
                    </a:moveTo>
                    <a:lnTo>
                      <a:pt x="216" y="0"/>
                    </a:lnTo>
                    <a:lnTo>
                      <a:pt x="216" y="61"/>
                    </a:lnTo>
                    <a:lnTo>
                      <a:pt x="0" y="0"/>
                    </a:lnTo>
                    <a:close/>
                  </a:path>
                </a:pathLst>
              </a:custGeom>
              <a:solidFill>
                <a:srgbClr val="FF0000"/>
              </a:solidFill>
              <a:ln w="9525">
                <a:noFill/>
                <a:round/>
              </a:ln>
            </p:spPr>
            <p:txBody>
              <a:bodyPr/>
              <a:lstStyle/>
              <a:p>
                <a:endParaRPr lang="zh-CN" altLang="en-US"/>
              </a:p>
            </p:txBody>
          </p:sp>
          <p:sp>
            <p:nvSpPr>
              <p:cNvPr id="40380" name="Freeform 267"/>
              <p:cNvSpPr/>
              <p:nvPr/>
            </p:nvSpPr>
            <p:spPr bwMode="auto">
              <a:xfrm>
                <a:off x="365" y="3354"/>
                <a:ext cx="33" cy="413"/>
              </a:xfrm>
              <a:custGeom>
                <a:avLst/>
                <a:gdLst>
                  <a:gd name="T0" fmla="*/ 0 w 197"/>
                  <a:gd name="T1" fmla="*/ 0 h 2477"/>
                  <a:gd name="T2" fmla="*/ 0 w 197"/>
                  <a:gd name="T3" fmla="*/ 0 h 2477"/>
                  <a:gd name="T4" fmla="*/ 0 w 197"/>
                  <a:gd name="T5" fmla="*/ 0 h 2477"/>
                  <a:gd name="T6" fmla="*/ 0 w 197"/>
                  <a:gd name="T7" fmla="*/ 0 h 247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7" h="2477">
                    <a:moveTo>
                      <a:pt x="0" y="0"/>
                    </a:moveTo>
                    <a:lnTo>
                      <a:pt x="0" y="2477"/>
                    </a:lnTo>
                    <a:lnTo>
                      <a:pt x="197" y="2477"/>
                    </a:lnTo>
                    <a:lnTo>
                      <a:pt x="0" y="0"/>
                    </a:lnTo>
                    <a:close/>
                  </a:path>
                </a:pathLst>
              </a:custGeom>
              <a:solidFill>
                <a:srgbClr val="FF0000"/>
              </a:solidFill>
              <a:ln w="9525">
                <a:noFill/>
                <a:round/>
              </a:ln>
            </p:spPr>
            <p:txBody>
              <a:bodyPr/>
              <a:lstStyle/>
              <a:p>
                <a:endParaRPr lang="zh-CN" altLang="en-US"/>
              </a:p>
            </p:txBody>
          </p:sp>
          <p:sp>
            <p:nvSpPr>
              <p:cNvPr id="40381" name="Freeform 268"/>
              <p:cNvSpPr/>
              <p:nvPr/>
            </p:nvSpPr>
            <p:spPr bwMode="auto">
              <a:xfrm>
                <a:off x="365" y="3354"/>
                <a:ext cx="33" cy="413"/>
              </a:xfrm>
              <a:custGeom>
                <a:avLst/>
                <a:gdLst>
                  <a:gd name="T0" fmla="*/ 0 w 197"/>
                  <a:gd name="T1" fmla="*/ 0 h 2477"/>
                  <a:gd name="T2" fmla="*/ 0 w 197"/>
                  <a:gd name="T3" fmla="*/ 0 h 2477"/>
                  <a:gd name="T4" fmla="*/ 0 w 197"/>
                  <a:gd name="T5" fmla="*/ 0 h 2477"/>
                  <a:gd name="T6" fmla="*/ 0 w 197"/>
                  <a:gd name="T7" fmla="*/ 0 h 247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7" h="2477">
                    <a:moveTo>
                      <a:pt x="0" y="0"/>
                    </a:moveTo>
                    <a:lnTo>
                      <a:pt x="197" y="0"/>
                    </a:lnTo>
                    <a:lnTo>
                      <a:pt x="197" y="2477"/>
                    </a:lnTo>
                    <a:lnTo>
                      <a:pt x="0" y="0"/>
                    </a:lnTo>
                    <a:close/>
                  </a:path>
                </a:pathLst>
              </a:custGeom>
              <a:solidFill>
                <a:srgbClr val="FF0000"/>
              </a:solidFill>
              <a:ln w="9525">
                <a:noFill/>
                <a:round/>
              </a:ln>
            </p:spPr>
            <p:txBody>
              <a:bodyPr/>
              <a:lstStyle/>
              <a:p>
                <a:endParaRPr lang="zh-CN" altLang="en-US"/>
              </a:p>
            </p:txBody>
          </p:sp>
          <p:sp>
            <p:nvSpPr>
              <p:cNvPr id="40382" name="Freeform 269"/>
              <p:cNvSpPr/>
              <p:nvPr/>
            </p:nvSpPr>
            <p:spPr bwMode="auto">
              <a:xfrm>
                <a:off x="365" y="3767"/>
                <a:ext cx="33" cy="18"/>
              </a:xfrm>
              <a:custGeom>
                <a:avLst/>
                <a:gdLst>
                  <a:gd name="T0" fmla="*/ 0 w 197"/>
                  <a:gd name="T1" fmla="*/ 0 h 108"/>
                  <a:gd name="T2" fmla="*/ 0 w 197"/>
                  <a:gd name="T3" fmla="*/ 0 h 108"/>
                  <a:gd name="T4" fmla="*/ 0 w 197"/>
                  <a:gd name="T5" fmla="*/ 0 h 108"/>
                  <a:gd name="T6" fmla="*/ 0 w 197"/>
                  <a:gd name="T7" fmla="*/ 0 h 10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7" h="108">
                    <a:moveTo>
                      <a:pt x="0" y="0"/>
                    </a:moveTo>
                    <a:lnTo>
                      <a:pt x="0" y="108"/>
                    </a:lnTo>
                    <a:lnTo>
                      <a:pt x="197" y="108"/>
                    </a:lnTo>
                    <a:lnTo>
                      <a:pt x="0" y="0"/>
                    </a:lnTo>
                    <a:close/>
                  </a:path>
                </a:pathLst>
              </a:custGeom>
              <a:solidFill>
                <a:srgbClr val="FF0000"/>
              </a:solidFill>
              <a:ln w="9525">
                <a:noFill/>
                <a:round/>
              </a:ln>
            </p:spPr>
            <p:txBody>
              <a:bodyPr/>
              <a:lstStyle/>
              <a:p>
                <a:endParaRPr lang="zh-CN" altLang="en-US"/>
              </a:p>
            </p:txBody>
          </p:sp>
          <p:sp>
            <p:nvSpPr>
              <p:cNvPr id="40383" name="Freeform 270"/>
              <p:cNvSpPr/>
              <p:nvPr/>
            </p:nvSpPr>
            <p:spPr bwMode="auto">
              <a:xfrm>
                <a:off x="365" y="3767"/>
                <a:ext cx="33" cy="18"/>
              </a:xfrm>
              <a:custGeom>
                <a:avLst/>
                <a:gdLst>
                  <a:gd name="T0" fmla="*/ 0 w 197"/>
                  <a:gd name="T1" fmla="*/ 0 h 108"/>
                  <a:gd name="T2" fmla="*/ 0 w 197"/>
                  <a:gd name="T3" fmla="*/ 0 h 108"/>
                  <a:gd name="T4" fmla="*/ 0 w 197"/>
                  <a:gd name="T5" fmla="*/ 0 h 108"/>
                  <a:gd name="T6" fmla="*/ 0 w 197"/>
                  <a:gd name="T7" fmla="*/ 0 h 10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7" h="108">
                    <a:moveTo>
                      <a:pt x="0" y="0"/>
                    </a:moveTo>
                    <a:lnTo>
                      <a:pt x="197" y="0"/>
                    </a:lnTo>
                    <a:lnTo>
                      <a:pt x="197" y="108"/>
                    </a:lnTo>
                    <a:lnTo>
                      <a:pt x="0" y="0"/>
                    </a:lnTo>
                    <a:close/>
                  </a:path>
                </a:pathLst>
              </a:custGeom>
              <a:solidFill>
                <a:srgbClr val="FF0000"/>
              </a:solidFill>
              <a:ln w="9525">
                <a:noFill/>
                <a:round/>
              </a:ln>
            </p:spPr>
            <p:txBody>
              <a:bodyPr/>
              <a:lstStyle/>
              <a:p>
                <a:endParaRPr lang="zh-CN" altLang="en-US"/>
              </a:p>
            </p:txBody>
          </p:sp>
          <p:sp>
            <p:nvSpPr>
              <p:cNvPr id="40384" name="Freeform 271"/>
              <p:cNvSpPr/>
              <p:nvPr/>
            </p:nvSpPr>
            <p:spPr bwMode="auto">
              <a:xfrm>
                <a:off x="1503" y="3767"/>
                <a:ext cx="18" cy="18"/>
              </a:xfrm>
              <a:custGeom>
                <a:avLst/>
                <a:gdLst>
                  <a:gd name="T0" fmla="*/ 0 w 107"/>
                  <a:gd name="T1" fmla="*/ 0 h 108"/>
                  <a:gd name="T2" fmla="*/ 0 w 107"/>
                  <a:gd name="T3" fmla="*/ 0 h 108"/>
                  <a:gd name="T4" fmla="*/ 0 w 107"/>
                  <a:gd name="T5" fmla="*/ 0 h 108"/>
                  <a:gd name="T6" fmla="*/ 0 w 107"/>
                  <a:gd name="T7" fmla="*/ 0 h 10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7" h="108">
                    <a:moveTo>
                      <a:pt x="107" y="0"/>
                    </a:moveTo>
                    <a:lnTo>
                      <a:pt x="0" y="108"/>
                    </a:lnTo>
                    <a:lnTo>
                      <a:pt x="78" y="108"/>
                    </a:lnTo>
                    <a:lnTo>
                      <a:pt x="107" y="0"/>
                    </a:lnTo>
                    <a:close/>
                  </a:path>
                </a:pathLst>
              </a:custGeom>
              <a:solidFill>
                <a:srgbClr val="FF0000"/>
              </a:solidFill>
              <a:ln w="9525">
                <a:noFill/>
                <a:round/>
              </a:ln>
            </p:spPr>
            <p:txBody>
              <a:bodyPr/>
              <a:lstStyle/>
              <a:p>
                <a:endParaRPr lang="zh-CN" altLang="en-US"/>
              </a:p>
            </p:txBody>
          </p:sp>
          <p:sp>
            <p:nvSpPr>
              <p:cNvPr id="40385" name="Freeform 272"/>
              <p:cNvSpPr/>
              <p:nvPr/>
            </p:nvSpPr>
            <p:spPr bwMode="auto">
              <a:xfrm>
                <a:off x="365" y="3785"/>
                <a:ext cx="33" cy="3"/>
              </a:xfrm>
              <a:custGeom>
                <a:avLst/>
                <a:gdLst>
                  <a:gd name="T0" fmla="*/ 0 w 197"/>
                  <a:gd name="T1" fmla="*/ 0 h 23"/>
                  <a:gd name="T2" fmla="*/ 0 w 197"/>
                  <a:gd name="T3" fmla="*/ 0 h 23"/>
                  <a:gd name="T4" fmla="*/ 0 w 197"/>
                  <a:gd name="T5" fmla="*/ 0 h 23"/>
                  <a:gd name="T6" fmla="*/ 0 w 197"/>
                  <a:gd name="T7" fmla="*/ 0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7" h="23">
                    <a:moveTo>
                      <a:pt x="0" y="0"/>
                    </a:moveTo>
                    <a:lnTo>
                      <a:pt x="0" y="23"/>
                    </a:lnTo>
                    <a:lnTo>
                      <a:pt x="197" y="23"/>
                    </a:lnTo>
                    <a:lnTo>
                      <a:pt x="0" y="0"/>
                    </a:lnTo>
                    <a:close/>
                  </a:path>
                </a:pathLst>
              </a:custGeom>
              <a:solidFill>
                <a:srgbClr val="FF0000"/>
              </a:solidFill>
              <a:ln w="9525">
                <a:noFill/>
                <a:round/>
              </a:ln>
            </p:spPr>
            <p:txBody>
              <a:bodyPr/>
              <a:lstStyle/>
              <a:p>
                <a:endParaRPr lang="zh-CN" altLang="en-US"/>
              </a:p>
            </p:txBody>
          </p:sp>
          <p:sp>
            <p:nvSpPr>
              <p:cNvPr id="40386" name="Freeform 273"/>
              <p:cNvSpPr/>
              <p:nvPr/>
            </p:nvSpPr>
            <p:spPr bwMode="auto">
              <a:xfrm>
                <a:off x="365" y="3785"/>
                <a:ext cx="33" cy="3"/>
              </a:xfrm>
              <a:custGeom>
                <a:avLst/>
                <a:gdLst>
                  <a:gd name="T0" fmla="*/ 0 w 197"/>
                  <a:gd name="T1" fmla="*/ 0 h 23"/>
                  <a:gd name="T2" fmla="*/ 0 w 197"/>
                  <a:gd name="T3" fmla="*/ 0 h 23"/>
                  <a:gd name="T4" fmla="*/ 0 w 197"/>
                  <a:gd name="T5" fmla="*/ 0 h 23"/>
                  <a:gd name="T6" fmla="*/ 0 w 197"/>
                  <a:gd name="T7" fmla="*/ 0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7" h="23">
                    <a:moveTo>
                      <a:pt x="0" y="0"/>
                    </a:moveTo>
                    <a:lnTo>
                      <a:pt x="197" y="0"/>
                    </a:lnTo>
                    <a:lnTo>
                      <a:pt x="197" y="23"/>
                    </a:lnTo>
                    <a:lnTo>
                      <a:pt x="0" y="0"/>
                    </a:lnTo>
                    <a:close/>
                  </a:path>
                </a:pathLst>
              </a:custGeom>
              <a:solidFill>
                <a:srgbClr val="FF0000"/>
              </a:solidFill>
              <a:ln w="9525">
                <a:noFill/>
                <a:round/>
              </a:ln>
            </p:spPr>
            <p:txBody>
              <a:bodyPr/>
              <a:lstStyle/>
              <a:p>
                <a:endParaRPr lang="zh-CN" altLang="en-US"/>
              </a:p>
            </p:txBody>
          </p:sp>
          <p:sp>
            <p:nvSpPr>
              <p:cNvPr id="40387" name="Freeform 274"/>
              <p:cNvSpPr/>
              <p:nvPr/>
            </p:nvSpPr>
            <p:spPr bwMode="auto">
              <a:xfrm>
                <a:off x="1498" y="3785"/>
                <a:ext cx="17" cy="3"/>
              </a:xfrm>
              <a:custGeom>
                <a:avLst/>
                <a:gdLst>
                  <a:gd name="T0" fmla="*/ 0 w 101"/>
                  <a:gd name="T1" fmla="*/ 0 h 23"/>
                  <a:gd name="T2" fmla="*/ 0 w 101"/>
                  <a:gd name="T3" fmla="*/ 0 h 23"/>
                  <a:gd name="T4" fmla="*/ 0 w 101"/>
                  <a:gd name="T5" fmla="*/ 0 h 23"/>
                  <a:gd name="T6" fmla="*/ 0 w 101"/>
                  <a:gd name="T7" fmla="*/ 0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1" h="23">
                    <a:moveTo>
                      <a:pt x="29" y="0"/>
                    </a:moveTo>
                    <a:lnTo>
                      <a:pt x="0" y="23"/>
                    </a:lnTo>
                    <a:lnTo>
                      <a:pt x="101" y="23"/>
                    </a:lnTo>
                    <a:lnTo>
                      <a:pt x="29" y="0"/>
                    </a:lnTo>
                    <a:close/>
                  </a:path>
                </a:pathLst>
              </a:custGeom>
              <a:solidFill>
                <a:srgbClr val="FF0000"/>
              </a:solidFill>
              <a:ln w="9525">
                <a:noFill/>
                <a:round/>
              </a:ln>
            </p:spPr>
            <p:txBody>
              <a:bodyPr/>
              <a:lstStyle/>
              <a:p>
                <a:endParaRPr lang="zh-CN" altLang="en-US"/>
              </a:p>
            </p:txBody>
          </p:sp>
          <p:sp>
            <p:nvSpPr>
              <p:cNvPr id="40388" name="Freeform 275"/>
              <p:cNvSpPr/>
              <p:nvPr/>
            </p:nvSpPr>
            <p:spPr bwMode="auto">
              <a:xfrm>
                <a:off x="1503" y="3785"/>
                <a:ext cx="13" cy="3"/>
              </a:xfrm>
              <a:custGeom>
                <a:avLst/>
                <a:gdLst>
                  <a:gd name="T0" fmla="*/ 0 w 78"/>
                  <a:gd name="T1" fmla="*/ 0 h 23"/>
                  <a:gd name="T2" fmla="*/ 0 w 78"/>
                  <a:gd name="T3" fmla="*/ 0 h 23"/>
                  <a:gd name="T4" fmla="*/ 0 w 78"/>
                  <a:gd name="T5" fmla="*/ 0 h 23"/>
                  <a:gd name="T6" fmla="*/ 0 w 78"/>
                  <a:gd name="T7" fmla="*/ 0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8" h="23">
                    <a:moveTo>
                      <a:pt x="0" y="0"/>
                    </a:moveTo>
                    <a:lnTo>
                      <a:pt x="78" y="0"/>
                    </a:lnTo>
                    <a:lnTo>
                      <a:pt x="72" y="23"/>
                    </a:lnTo>
                    <a:lnTo>
                      <a:pt x="0" y="0"/>
                    </a:lnTo>
                    <a:close/>
                  </a:path>
                </a:pathLst>
              </a:custGeom>
              <a:solidFill>
                <a:srgbClr val="FF0000"/>
              </a:solidFill>
              <a:ln w="9525">
                <a:noFill/>
                <a:round/>
              </a:ln>
            </p:spPr>
            <p:txBody>
              <a:bodyPr/>
              <a:lstStyle/>
              <a:p>
                <a:endParaRPr lang="zh-CN" altLang="en-US"/>
              </a:p>
            </p:txBody>
          </p:sp>
          <p:sp>
            <p:nvSpPr>
              <p:cNvPr id="40389" name="Freeform 276"/>
              <p:cNvSpPr/>
              <p:nvPr/>
            </p:nvSpPr>
            <p:spPr bwMode="auto">
              <a:xfrm>
                <a:off x="365" y="3788"/>
                <a:ext cx="33" cy="2"/>
              </a:xfrm>
              <a:custGeom>
                <a:avLst/>
                <a:gdLst>
                  <a:gd name="T0" fmla="*/ 0 w 197"/>
                  <a:gd name="T1" fmla="*/ 0 h 9"/>
                  <a:gd name="T2" fmla="*/ 0 w 197"/>
                  <a:gd name="T3" fmla="*/ 0 h 9"/>
                  <a:gd name="T4" fmla="*/ 0 w 197"/>
                  <a:gd name="T5" fmla="*/ 0 h 9"/>
                  <a:gd name="T6" fmla="*/ 0 w 197"/>
                  <a:gd name="T7" fmla="*/ 0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7" h="9">
                    <a:moveTo>
                      <a:pt x="0" y="0"/>
                    </a:moveTo>
                    <a:lnTo>
                      <a:pt x="0" y="9"/>
                    </a:lnTo>
                    <a:lnTo>
                      <a:pt x="197" y="9"/>
                    </a:lnTo>
                    <a:lnTo>
                      <a:pt x="0" y="0"/>
                    </a:lnTo>
                    <a:close/>
                  </a:path>
                </a:pathLst>
              </a:custGeom>
              <a:solidFill>
                <a:srgbClr val="FF0000"/>
              </a:solidFill>
              <a:ln w="9525">
                <a:noFill/>
                <a:round/>
              </a:ln>
            </p:spPr>
            <p:txBody>
              <a:bodyPr/>
              <a:lstStyle/>
              <a:p>
                <a:endParaRPr lang="zh-CN" altLang="en-US"/>
              </a:p>
            </p:txBody>
          </p:sp>
          <p:sp>
            <p:nvSpPr>
              <p:cNvPr id="40390" name="Freeform 277"/>
              <p:cNvSpPr/>
              <p:nvPr/>
            </p:nvSpPr>
            <p:spPr bwMode="auto">
              <a:xfrm>
                <a:off x="365" y="3788"/>
                <a:ext cx="33" cy="2"/>
              </a:xfrm>
              <a:custGeom>
                <a:avLst/>
                <a:gdLst>
                  <a:gd name="T0" fmla="*/ 0 w 197"/>
                  <a:gd name="T1" fmla="*/ 0 h 9"/>
                  <a:gd name="T2" fmla="*/ 0 w 197"/>
                  <a:gd name="T3" fmla="*/ 0 h 9"/>
                  <a:gd name="T4" fmla="*/ 0 w 197"/>
                  <a:gd name="T5" fmla="*/ 0 h 9"/>
                  <a:gd name="T6" fmla="*/ 0 w 197"/>
                  <a:gd name="T7" fmla="*/ 0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7" h="9">
                    <a:moveTo>
                      <a:pt x="0" y="0"/>
                    </a:moveTo>
                    <a:lnTo>
                      <a:pt x="197" y="0"/>
                    </a:lnTo>
                    <a:lnTo>
                      <a:pt x="197" y="9"/>
                    </a:lnTo>
                    <a:lnTo>
                      <a:pt x="0" y="0"/>
                    </a:lnTo>
                    <a:close/>
                  </a:path>
                </a:pathLst>
              </a:custGeom>
              <a:solidFill>
                <a:srgbClr val="FF0000"/>
              </a:solidFill>
              <a:ln w="9525">
                <a:noFill/>
                <a:round/>
              </a:ln>
            </p:spPr>
            <p:txBody>
              <a:bodyPr/>
              <a:lstStyle/>
              <a:p>
                <a:endParaRPr lang="zh-CN" altLang="en-US"/>
              </a:p>
            </p:txBody>
          </p:sp>
          <p:sp>
            <p:nvSpPr>
              <p:cNvPr id="40391" name="Freeform 278"/>
              <p:cNvSpPr/>
              <p:nvPr/>
            </p:nvSpPr>
            <p:spPr bwMode="auto">
              <a:xfrm>
                <a:off x="1496" y="3788"/>
                <a:ext cx="19" cy="2"/>
              </a:xfrm>
              <a:custGeom>
                <a:avLst/>
                <a:gdLst>
                  <a:gd name="T0" fmla="*/ 0 w 110"/>
                  <a:gd name="T1" fmla="*/ 0 h 9"/>
                  <a:gd name="T2" fmla="*/ 0 w 110"/>
                  <a:gd name="T3" fmla="*/ 0 h 9"/>
                  <a:gd name="T4" fmla="*/ 0 w 110"/>
                  <a:gd name="T5" fmla="*/ 0 h 9"/>
                  <a:gd name="T6" fmla="*/ 0 w 110"/>
                  <a:gd name="T7" fmla="*/ 0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0" h="9">
                    <a:moveTo>
                      <a:pt x="12" y="0"/>
                    </a:moveTo>
                    <a:lnTo>
                      <a:pt x="0" y="9"/>
                    </a:lnTo>
                    <a:lnTo>
                      <a:pt x="110" y="9"/>
                    </a:lnTo>
                    <a:lnTo>
                      <a:pt x="12" y="0"/>
                    </a:lnTo>
                    <a:close/>
                  </a:path>
                </a:pathLst>
              </a:custGeom>
              <a:solidFill>
                <a:srgbClr val="FF0000"/>
              </a:solidFill>
              <a:ln w="9525">
                <a:noFill/>
                <a:round/>
              </a:ln>
            </p:spPr>
            <p:txBody>
              <a:bodyPr/>
              <a:lstStyle/>
              <a:p>
                <a:endParaRPr lang="zh-CN" altLang="en-US"/>
              </a:p>
            </p:txBody>
          </p:sp>
          <p:sp>
            <p:nvSpPr>
              <p:cNvPr id="40392" name="Freeform 279"/>
              <p:cNvSpPr/>
              <p:nvPr/>
            </p:nvSpPr>
            <p:spPr bwMode="auto">
              <a:xfrm>
                <a:off x="1498" y="3788"/>
                <a:ext cx="17" cy="2"/>
              </a:xfrm>
              <a:custGeom>
                <a:avLst/>
                <a:gdLst>
                  <a:gd name="T0" fmla="*/ 0 w 101"/>
                  <a:gd name="T1" fmla="*/ 0 h 9"/>
                  <a:gd name="T2" fmla="*/ 0 w 101"/>
                  <a:gd name="T3" fmla="*/ 0 h 9"/>
                  <a:gd name="T4" fmla="*/ 0 w 101"/>
                  <a:gd name="T5" fmla="*/ 0 h 9"/>
                  <a:gd name="T6" fmla="*/ 0 w 101"/>
                  <a:gd name="T7" fmla="*/ 0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1" h="9">
                    <a:moveTo>
                      <a:pt x="0" y="0"/>
                    </a:moveTo>
                    <a:lnTo>
                      <a:pt x="101" y="0"/>
                    </a:lnTo>
                    <a:lnTo>
                      <a:pt x="98" y="9"/>
                    </a:lnTo>
                    <a:lnTo>
                      <a:pt x="0" y="0"/>
                    </a:lnTo>
                    <a:close/>
                  </a:path>
                </a:pathLst>
              </a:custGeom>
              <a:solidFill>
                <a:srgbClr val="FF0000"/>
              </a:solidFill>
              <a:ln w="9525">
                <a:noFill/>
                <a:round/>
              </a:ln>
            </p:spPr>
            <p:txBody>
              <a:bodyPr/>
              <a:lstStyle/>
              <a:p>
                <a:endParaRPr lang="zh-CN" altLang="en-US"/>
              </a:p>
            </p:txBody>
          </p:sp>
          <p:sp>
            <p:nvSpPr>
              <p:cNvPr id="40393" name="Freeform 280"/>
              <p:cNvSpPr/>
              <p:nvPr/>
            </p:nvSpPr>
            <p:spPr bwMode="auto">
              <a:xfrm>
                <a:off x="365" y="3790"/>
                <a:ext cx="33" cy="24"/>
              </a:xfrm>
              <a:custGeom>
                <a:avLst/>
                <a:gdLst>
                  <a:gd name="T0" fmla="*/ 0 w 197"/>
                  <a:gd name="T1" fmla="*/ 0 h 141"/>
                  <a:gd name="T2" fmla="*/ 0 w 197"/>
                  <a:gd name="T3" fmla="*/ 0 h 141"/>
                  <a:gd name="T4" fmla="*/ 0 w 197"/>
                  <a:gd name="T5" fmla="*/ 0 h 141"/>
                  <a:gd name="T6" fmla="*/ 0 w 197"/>
                  <a:gd name="T7" fmla="*/ 0 h 1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7" h="141">
                    <a:moveTo>
                      <a:pt x="0" y="0"/>
                    </a:moveTo>
                    <a:lnTo>
                      <a:pt x="0" y="141"/>
                    </a:lnTo>
                    <a:lnTo>
                      <a:pt x="197" y="141"/>
                    </a:lnTo>
                    <a:lnTo>
                      <a:pt x="0" y="0"/>
                    </a:lnTo>
                    <a:close/>
                  </a:path>
                </a:pathLst>
              </a:custGeom>
              <a:solidFill>
                <a:srgbClr val="FF0000"/>
              </a:solidFill>
              <a:ln w="9525">
                <a:noFill/>
                <a:round/>
              </a:ln>
            </p:spPr>
            <p:txBody>
              <a:bodyPr/>
              <a:lstStyle/>
              <a:p>
                <a:endParaRPr lang="zh-CN" altLang="en-US"/>
              </a:p>
            </p:txBody>
          </p:sp>
          <p:sp>
            <p:nvSpPr>
              <p:cNvPr id="40394" name="Freeform 281"/>
              <p:cNvSpPr/>
              <p:nvPr/>
            </p:nvSpPr>
            <p:spPr bwMode="auto">
              <a:xfrm>
                <a:off x="365" y="3790"/>
                <a:ext cx="33" cy="24"/>
              </a:xfrm>
              <a:custGeom>
                <a:avLst/>
                <a:gdLst>
                  <a:gd name="T0" fmla="*/ 0 w 197"/>
                  <a:gd name="T1" fmla="*/ 0 h 141"/>
                  <a:gd name="T2" fmla="*/ 0 w 197"/>
                  <a:gd name="T3" fmla="*/ 0 h 141"/>
                  <a:gd name="T4" fmla="*/ 0 w 197"/>
                  <a:gd name="T5" fmla="*/ 0 h 141"/>
                  <a:gd name="T6" fmla="*/ 0 w 197"/>
                  <a:gd name="T7" fmla="*/ 0 h 1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7" h="141">
                    <a:moveTo>
                      <a:pt x="0" y="0"/>
                    </a:moveTo>
                    <a:lnTo>
                      <a:pt x="197" y="0"/>
                    </a:lnTo>
                    <a:lnTo>
                      <a:pt x="197" y="141"/>
                    </a:lnTo>
                    <a:lnTo>
                      <a:pt x="0" y="0"/>
                    </a:lnTo>
                    <a:close/>
                  </a:path>
                </a:pathLst>
              </a:custGeom>
              <a:solidFill>
                <a:srgbClr val="FF0000"/>
              </a:solidFill>
              <a:ln w="9525">
                <a:noFill/>
                <a:round/>
              </a:ln>
            </p:spPr>
            <p:txBody>
              <a:bodyPr/>
              <a:lstStyle/>
              <a:p>
                <a:endParaRPr lang="zh-CN" altLang="en-US"/>
              </a:p>
            </p:txBody>
          </p:sp>
          <p:sp>
            <p:nvSpPr>
              <p:cNvPr id="40395" name="Freeform 282"/>
              <p:cNvSpPr/>
              <p:nvPr/>
            </p:nvSpPr>
            <p:spPr bwMode="auto">
              <a:xfrm>
                <a:off x="1466" y="3790"/>
                <a:ext cx="42" cy="24"/>
              </a:xfrm>
              <a:custGeom>
                <a:avLst/>
                <a:gdLst>
                  <a:gd name="T0" fmla="*/ 0 w 253"/>
                  <a:gd name="T1" fmla="*/ 0 h 141"/>
                  <a:gd name="T2" fmla="*/ 0 w 253"/>
                  <a:gd name="T3" fmla="*/ 0 h 141"/>
                  <a:gd name="T4" fmla="*/ 0 w 253"/>
                  <a:gd name="T5" fmla="*/ 0 h 141"/>
                  <a:gd name="T6" fmla="*/ 0 w 253"/>
                  <a:gd name="T7" fmla="*/ 0 h 1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3" h="141">
                    <a:moveTo>
                      <a:pt x="181" y="0"/>
                    </a:moveTo>
                    <a:lnTo>
                      <a:pt x="0" y="141"/>
                    </a:lnTo>
                    <a:lnTo>
                      <a:pt x="253" y="141"/>
                    </a:lnTo>
                    <a:lnTo>
                      <a:pt x="181" y="0"/>
                    </a:lnTo>
                    <a:close/>
                  </a:path>
                </a:pathLst>
              </a:custGeom>
              <a:solidFill>
                <a:srgbClr val="FF0000"/>
              </a:solidFill>
              <a:ln w="9525">
                <a:noFill/>
                <a:round/>
              </a:ln>
            </p:spPr>
            <p:txBody>
              <a:bodyPr/>
              <a:lstStyle/>
              <a:p>
                <a:endParaRPr lang="zh-CN" altLang="en-US"/>
              </a:p>
            </p:txBody>
          </p:sp>
          <p:sp>
            <p:nvSpPr>
              <p:cNvPr id="40396" name="Freeform 283"/>
              <p:cNvSpPr/>
              <p:nvPr/>
            </p:nvSpPr>
            <p:spPr bwMode="auto">
              <a:xfrm>
                <a:off x="1496" y="3790"/>
                <a:ext cx="19" cy="24"/>
              </a:xfrm>
              <a:custGeom>
                <a:avLst/>
                <a:gdLst>
                  <a:gd name="T0" fmla="*/ 0 w 110"/>
                  <a:gd name="T1" fmla="*/ 0 h 141"/>
                  <a:gd name="T2" fmla="*/ 0 w 110"/>
                  <a:gd name="T3" fmla="*/ 0 h 141"/>
                  <a:gd name="T4" fmla="*/ 0 w 110"/>
                  <a:gd name="T5" fmla="*/ 0 h 141"/>
                  <a:gd name="T6" fmla="*/ 0 w 110"/>
                  <a:gd name="T7" fmla="*/ 0 h 1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0" h="141">
                    <a:moveTo>
                      <a:pt x="0" y="0"/>
                    </a:moveTo>
                    <a:lnTo>
                      <a:pt x="110" y="0"/>
                    </a:lnTo>
                    <a:lnTo>
                      <a:pt x="72" y="141"/>
                    </a:lnTo>
                    <a:lnTo>
                      <a:pt x="0" y="0"/>
                    </a:lnTo>
                    <a:close/>
                  </a:path>
                </a:pathLst>
              </a:custGeom>
              <a:solidFill>
                <a:srgbClr val="FF0000"/>
              </a:solidFill>
              <a:ln w="9525">
                <a:noFill/>
                <a:round/>
              </a:ln>
            </p:spPr>
            <p:txBody>
              <a:bodyPr/>
              <a:lstStyle/>
              <a:p>
                <a:endParaRPr lang="zh-CN" altLang="en-US"/>
              </a:p>
            </p:txBody>
          </p:sp>
          <p:sp>
            <p:nvSpPr>
              <p:cNvPr id="40397" name="Freeform 284"/>
              <p:cNvSpPr/>
              <p:nvPr/>
            </p:nvSpPr>
            <p:spPr bwMode="auto">
              <a:xfrm>
                <a:off x="365" y="3814"/>
                <a:ext cx="33" cy="13"/>
              </a:xfrm>
              <a:custGeom>
                <a:avLst/>
                <a:gdLst>
                  <a:gd name="T0" fmla="*/ 0 w 197"/>
                  <a:gd name="T1" fmla="*/ 0 h 81"/>
                  <a:gd name="T2" fmla="*/ 0 w 197"/>
                  <a:gd name="T3" fmla="*/ 0 h 81"/>
                  <a:gd name="T4" fmla="*/ 0 w 197"/>
                  <a:gd name="T5" fmla="*/ 0 h 81"/>
                  <a:gd name="T6" fmla="*/ 0 w 197"/>
                  <a:gd name="T7" fmla="*/ 0 h 8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7" h="81">
                    <a:moveTo>
                      <a:pt x="0" y="0"/>
                    </a:moveTo>
                    <a:lnTo>
                      <a:pt x="0" y="81"/>
                    </a:lnTo>
                    <a:lnTo>
                      <a:pt x="197" y="81"/>
                    </a:lnTo>
                    <a:lnTo>
                      <a:pt x="0" y="0"/>
                    </a:lnTo>
                    <a:close/>
                  </a:path>
                </a:pathLst>
              </a:custGeom>
              <a:solidFill>
                <a:srgbClr val="FF0000"/>
              </a:solidFill>
              <a:ln w="9525">
                <a:noFill/>
                <a:round/>
              </a:ln>
            </p:spPr>
            <p:txBody>
              <a:bodyPr/>
              <a:lstStyle/>
              <a:p>
                <a:endParaRPr lang="zh-CN" altLang="en-US"/>
              </a:p>
            </p:txBody>
          </p:sp>
          <p:sp>
            <p:nvSpPr>
              <p:cNvPr id="40398" name="Freeform 285"/>
              <p:cNvSpPr/>
              <p:nvPr/>
            </p:nvSpPr>
            <p:spPr bwMode="auto">
              <a:xfrm>
                <a:off x="365" y="3814"/>
                <a:ext cx="33" cy="13"/>
              </a:xfrm>
              <a:custGeom>
                <a:avLst/>
                <a:gdLst>
                  <a:gd name="T0" fmla="*/ 0 w 197"/>
                  <a:gd name="T1" fmla="*/ 0 h 81"/>
                  <a:gd name="T2" fmla="*/ 0 w 197"/>
                  <a:gd name="T3" fmla="*/ 0 h 81"/>
                  <a:gd name="T4" fmla="*/ 0 w 197"/>
                  <a:gd name="T5" fmla="*/ 0 h 81"/>
                  <a:gd name="T6" fmla="*/ 0 w 197"/>
                  <a:gd name="T7" fmla="*/ 0 h 8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7" h="81">
                    <a:moveTo>
                      <a:pt x="0" y="0"/>
                    </a:moveTo>
                    <a:lnTo>
                      <a:pt x="197" y="0"/>
                    </a:lnTo>
                    <a:lnTo>
                      <a:pt x="197" y="81"/>
                    </a:lnTo>
                    <a:lnTo>
                      <a:pt x="0" y="0"/>
                    </a:lnTo>
                    <a:close/>
                  </a:path>
                </a:pathLst>
              </a:custGeom>
              <a:solidFill>
                <a:srgbClr val="FF0000"/>
              </a:solidFill>
              <a:ln w="9525">
                <a:noFill/>
                <a:round/>
              </a:ln>
            </p:spPr>
            <p:txBody>
              <a:bodyPr/>
              <a:lstStyle/>
              <a:p>
                <a:endParaRPr lang="zh-CN" altLang="en-US"/>
              </a:p>
            </p:txBody>
          </p:sp>
          <p:sp>
            <p:nvSpPr>
              <p:cNvPr id="40399" name="Freeform 286"/>
              <p:cNvSpPr/>
              <p:nvPr/>
            </p:nvSpPr>
            <p:spPr bwMode="auto">
              <a:xfrm>
                <a:off x="1440" y="3814"/>
                <a:ext cx="65" cy="13"/>
              </a:xfrm>
              <a:custGeom>
                <a:avLst/>
                <a:gdLst>
                  <a:gd name="T0" fmla="*/ 0 w 387"/>
                  <a:gd name="T1" fmla="*/ 0 h 81"/>
                  <a:gd name="T2" fmla="*/ 0 w 387"/>
                  <a:gd name="T3" fmla="*/ 0 h 81"/>
                  <a:gd name="T4" fmla="*/ 0 w 387"/>
                  <a:gd name="T5" fmla="*/ 0 h 81"/>
                  <a:gd name="T6" fmla="*/ 0 w 387"/>
                  <a:gd name="T7" fmla="*/ 0 h 8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7" h="81">
                    <a:moveTo>
                      <a:pt x="156" y="0"/>
                    </a:moveTo>
                    <a:lnTo>
                      <a:pt x="0" y="81"/>
                    </a:lnTo>
                    <a:lnTo>
                      <a:pt x="387" y="81"/>
                    </a:lnTo>
                    <a:lnTo>
                      <a:pt x="156" y="0"/>
                    </a:lnTo>
                    <a:close/>
                  </a:path>
                </a:pathLst>
              </a:custGeom>
              <a:solidFill>
                <a:srgbClr val="FF0000"/>
              </a:solidFill>
              <a:ln w="9525">
                <a:noFill/>
                <a:round/>
              </a:ln>
            </p:spPr>
            <p:txBody>
              <a:bodyPr/>
              <a:lstStyle/>
              <a:p>
                <a:endParaRPr lang="zh-CN" altLang="en-US"/>
              </a:p>
            </p:txBody>
          </p:sp>
          <p:sp>
            <p:nvSpPr>
              <p:cNvPr id="40400" name="Freeform 287"/>
              <p:cNvSpPr/>
              <p:nvPr/>
            </p:nvSpPr>
            <p:spPr bwMode="auto">
              <a:xfrm>
                <a:off x="1466" y="3814"/>
                <a:ext cx="42" cy="13"/>
              </a:xfrm>
              <a:custGeom>
                <a:avLst/>
                <a:gdLst>
                  <a:gd name="T0" fmla="*/ 0 w 253"/>
                  <a:gd name="T1" fmla="*/ 0 h 81"/>
                  <a:gd name="T2" fmla="*/ 0 w 253"/>
                  <a:gd name="T3" fmla="*/ 0 h 81"/>
                  <a:gd name="T4" fmla="*/ 0 w 253"/>
                  <a:gd name="T5" fmla="*/ 0 h 81"/>
                  <a:gd name="T6" fmla="*/ 0 w 253"/>
                  <a:gd name="T7" fmla="*/ 0 h 8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3" h="81">
                    <a:moveTo>
                      <a:pt x="0" y="0"/>
                    </a:moveTo>
                    <a:lnTo>
                      <a:pt x="253" y="0"/>
                    </a:lnTo>
                    <a:lnTo>
                      <a:pt x="231" y="81"/>
                    </a:lnTo>
                    <a:lnTo>
                      <a:pt x="0" y="0"/>
                    </a:lnTo>
                    <a:close/>
                  </a:path>
                </a:pathLst>
              </a:custGeom>
              <a:solidFill>
                <a:srgbClr val="FF0000"/>
              </a:solidFill>
              <a:ln w="9525">
                <a:noFill/>
                <a:round/>
              </a:ln>
            </p:spPr>
            <p:txBody>
              <a:bodyPr/>
              <a:lstStyle/>
              <a:p>
                <a:endParaRPr lang="zh-CN" altLang="en-US"/>
              </a:p>
            </p:txBody>
          </p:sp>
          <p:sp>
            <p:nvSpPr>
              <p:cNvPr id="40401" name="Freeform 288"/>
              <p:cNvSpPr/>
              <p:nvPr/>
            </p:nvSpPr>
            <p:spPr bwMode="auto">
              <a:xfrm>
                <a:off x="365" y="3827"/>
                <a:ext cx="33" cy="1"/>
              </a:xfrm>
              <a:custGeom>
                <a:avLst/>
                <a:gdLst>
                  <a:gd name="T0" fmla="*/ 0 w 197"/>
                  <a:gd name="T1" fmla="*/ 0 h 7"/>
                  <a:gd name="T2" fmla="*/ 0 w 197"/>
                  <a:gd name="T3" fmla="*/ 0 h 7"/>
                  <a:gd name="T4" fmla="*/ 0 w 197"/>
                  <a:gd name="T5" fmla="*/ 0 h 7"/>
                  <a:gd name="T6" fmla="*/ 0 w 197"/>
                  <a:gd name="T7" fmla="*/ 0 h 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7" h="7">
                    <a:moveTo>
                      <a:pt x="0" y="0"/>
                    </a:moveTo>
                    <a:lnTo>
                      <a:pt x="0" y="7"/>
                    </a:lnTo>
                    <a:lnTo>
                      <a:pt x="197" y="7"/>
                    </a:lnTo>
                    <a:lnTo>
                      <a:pt x="0" y="0"/>
                    </a:lnTo>
                    <a:close/>
                  </a:path>
                </a:pathLst>
              </a:custGeom>
              <a:solidFill>
                <a:srgbClr val="FF0000"/>
              </a:solidFill>
              <a:ln w="9525">
                <a:noFill/>
                <a:round/>
              </a:ln>
            </p:spPr>
            <p:txBody>
              <a:bodyPr/>
              <a:lstStyle/>
              <a:p>
                <a:endParaRPr lang="zh-CN" altLang="en-US"/>
              </a:p>
            </p:txBody>
          </p:sp>
          <p:sp>
            <p:nvSpPr>
              <p:cNvPr id="40402" name="Freeform 289"/>
              <p:cNvSpPr/>
              <p:nvPr/>
            </p:nvSpPr>
            <p:spPr bwMode="auto">
              <a:xfrm>
                <a:off x="365" y="3827"/>
                <a:ext cx="33" cy="1"/>
              </a:xfrm>
              <a:custGeom>
                <a:avLst/>
                <a:gdLst>
                  <a:gd name="T0" fmla="*/ 0 w 197"/>
                  <a:gd name="T1" fmla="*/ 0 h 7"/>
                  <a:gd name="T2" fmla="*/ 0 w 197"/>
                  <a:gd name="T3" fmla="*/ 0 h 7"/>
                  <a:gd name="T4" fmla="*/ 0 w 197"/>
                  <a:gd name="T5" fmla="*/ 0 h 7"/>
                  <a:gd name="T6" fmla="*/ 0 w 197"/>
                  <a:gd name="T7" fmla="*/ 0 h 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7" h="7">
                    <a:moveTo>
                      <a:pt x="0" y="0"/>
                    </a:moveTo>
                    <a:lnTo>
                      <a:pt x="197" y="0"/>
                    </a:lnTo>
                    <a:lnTo>
                      <a:pt x="197" y="7"/>
                    </a:lnTo>
                    <a:lnTo>
                      <a:pt x="0" y="0"/>
                    </a:lnTo>
                    <a:close/>
                  </a:path>
                </a:pathLst>
              </a:custGeom>
              <a:solidFill>
                <a:srgbClr val="FF0000"/>
              </a:solidFill>
              <a:ln w="9525">
                <a:noFill/>
                <a:round/>
              </a:ln>
            </p:spPr>
            <p:txBody>
              <a:bodyPr/>
              <a:lstStyle/>
              <a:p>
                <a:endParaRPr lang="zh-CN" altLang="en-US"/>
              </a:p>
            </p:txBody>
          </p:sp>
          <p:sp>
            <p:nvSpPr>
              <p:cNvPr id="40403" name="Freeform 290"/>
              <p:cNvSpPr/>
              <p:nvPr/>
            </p:nvSpPr>
            <p:spPr bwMode="auto">
              <a:xfrm>
                <a:off x="1438" y="3827"/>
                <a:ext cx="65" cy="1"/>
              </a:xfrm>
              <a:custGeom>
                <a:avLst/>
                <a:gdLst>
                  <a:gd name="T0" fmla="*/ 0 w 387"/>
                  <a:gd name="T1" fmla="*/ 0 h 7"/>
                  <a:gd name="T2" fmla="*/ 0 w 387"/>
                  <a:gd name="T3" fmla="*/ 0 h 7"/>
                  <a:gd name="T4" fmla="*/ 0 w 387"/>
                  <a:gd name="T5" fmla="*/ 0 h 7"/>
                  <a:gd name="T6" fmla="*/ 0 w 387"/>
                  <a:gd name="T7" fmla="*/ 0 h 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7" h="7">
                    <a:moveTo>
                      <a:pt x="12" y="0"/>
                    </a:moveTo>
                    <a:lnTo>
                      <a:pt x="0" y="7"/>
                    </a:lnTo>
                    <a:lnTo>
                      <a:pt x="387" y="7"/>
                    </a:lnTo>
                    <a:lnTo>
                      <a:pt x="12" y="0"/>
                    </a:lnTo>
                    <a:close/>
                  </a:path>
                </a:pathLst>
              </a:custGeom>
              <a:solidFill>
                <a:srgbClr val="FF0000"/>
              </a:solidFill>
              <a:ln w="9525">
                <a:noFill/>
                <a:round/>
              </a:ln>
            </p:spPr>
            <p:txBody>
              <a:bodyPr/>
              <a:lstStyle/>
              <a:p>
                <a:endParaRPr lang="zh-CN" altLang="en-US"/>
              </a:p>
            </p:txBody>
          </p:sp>
          <p:sp>
            <p:nvSpPr>
              <p:cNvPr id="40404" name="Freeform 291"/>
              <p:cNvSpPr/>
              <p:nvPr/>
            </p:nvSpPr>
            <p:spPr bwMode="auto">
              <a:xfrm>
                <a:off x="1440" y="3827"/>
                <a:ext cx="65" cy="1"/>
              </a:xfrm>
              <a:custGeom>
                <a:avLst/>
                <a:gdLst>
                  <a:gd name="T0" fmla="*/ 0 w 387"/>
                  <a:gd name="T1" fmla="*/ 0 h 7"/>
                  <a:gd name="T2" fmla="*/ 0 w 387"/>
                  <a:gd name="T3" fmla="*/ 0 h 7"/>
                  <a:gd name="T4" fmla="*/ 0 w 387"/>
                  <a:gd name="T5" fmla="*/ 0 h 7"/>
                  <a:gd name="T6" fmla="*/ 0 w 387"/>
                  <a:gd name="T7" fmla="*/ 0 h 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7" h="7">
                    <a:moveTo>
                      <a:pt x="0" y="0"/>
                    </a:moveTo>
                    <a:lnTo>
                      <a:pt x="387" y="0"/>
                    </a:lnTo>
                    <a:lnTo>
                      <a:pt x="375" y="7"/>
                    </a:lnTo>
                    <a:lnTo>
                      <a:pt x="0" y="0"/>
                    </a:lnTo>
                    <a:close/>
                  </a:path>
                </a:pathLst>
              </a:custGeom>
              <a:solidFill>
                <a:srgbClr val="FF0000"/>
              </a:solidFill>
              <a:ln w="9525">
                <a:noFill/>
                <a:round/>
              </a:ln>
            </p:spPr>
            <p:txBody>
              <a:bodyPr/>
              <a:lstStyle/>
              <a:p>
                <a:endParaRPr lang="zh-CN" altLang="en-US"/>
              </a:p>
            </p:txBody>
          </p:sp>
          <p:sp>
            <p:nvSpPr>
              <p:cNvPr id="40405" name="Freeform 292"/>
              <p:cNvSpPr/>
              <p:nvPr/>
            </p:nvSpPr>
            <p:spPr bwMode="auto">
              <a:xfrm>
                <a:off x="365" y="3828"/>
                <a:ext cx="33" cy="10"/>
              </a:xfrm>
              <a:custGeom>
                <a:avLst/>
                <a:gdLst>
                  <a:gd name="T0" fmla="*/ 0 w 197"/>
                  <a:gd name="T1" fmla="*/ 0 h 61"/>
                  <a:gd name="T2" fmla="*/ 0 w 197"/>
                  <a:gd name="T3" fmla="*/ 0 h 61"/>
                  <a:gd name="T4" fmla="*/ 0 w 197"/>
                  <a:gd name="T5" fmla="*/ 0 h 61"/>
                  <a:gd name="T6" fmla="*/ 0 w 197"/>
                  <a:gd name="T7" fmla="*/ 0 h 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7" h="61">
                    <a:moveTo>
                      <a:pt x="0" y="0"/>
                    </a:moveTo>
                    <a:lnTo>
                      <a:pt x="0" y="61"/>
                    </a:lnTo>
                    <a:lnTo>
                      <a:pt x="197" y="61"/>
                    </a:lnTo>
                    <a:lnTo>
                      <a:pt x="0" y="0"/>
                    </a:lnTo>
                    <a:close/>
                  </a:path>
                </a:pathLst>
              </a:custGeom>
              <a:solidFill>
                <a:srgbClr val="FF0000"/>
              </a:solidFill>
              <a:ln w="9525">
                <a:noFill/>
                <a:round/>
              </a:ln>
            </p:spPr>
            <p:txBody>
              <a:bodyPr/>
              <a:lstStyle/>
              <a:p>
                <a:endParaRPr lang="zh-CN" altLang="en-US"/>
              </a:p>
            </p:txBody>
          </p:sp>
          <p:sp>
            <p:nvSpPr>
              <p:cNvPr id="40406" name="Freeform 293"/>
              <p:cNvSpPr/>
              <p:nvPr/>
            </p:nvSpPr>
            <p:spPr bwMode="auto">
              <a:xfrm>
                <a:off x="365" y="3828"/>
                <a:ext cx="33" cy="10"/>
              </a:xfrm>
              <a:custGeom>
                <a:avLst/>
                <a:gdLst>
                  <a:gd name="T0" fmla="*/ 0 w 197"/>
                  <a:gd name="T1" fmla="*/ 0 h 61"/>
                  <a:gd name="T2" fmla="*/ 0 w 197"/>
                  <a:gd name="T3" fmla="*/ 0 h 61"/>
                  <a:gd name="T4" fmla="*/ 0 w 197"/>
                  <a:gd name="T5" fmla="*/ 0 h 61"/>
                  <a:gd name="T6" fmla="*/ 0 w 197"/>
                  <a:gd name="T7" fmla="*/ 0 h 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7" h="61">
                    <a:moveTo>
                      <a:pt x="0" y="0"/>
                    </a:moveTo>
                    <a:lnTo>
                      <a:pt x="197" y="0"/>
                    </a:lnTo>
                    <a:lnTo>
                      <a:pt x="197" y="61"/>
                    </a:lnTo>
                    <a:lnTo>
                      <a:pt x="0" y="0"/>
                    </a:lnTo>
                    <a:close/>
                  </a:path>
                </a:pathLst>
              </a:custGeom>
              <a:solidFill>
                <a:srgbClr val="FF0000"/>
              </a:solidFill>
              <a:ln w="9525">
                <a:noFill/>
                <a:round/>
              </a:ln>
            </p:spPr>
            <p:txBody>
              <a:bodyPr/>
              <a:lstStyle/>
              <a:p>
                <a:endParaRPr lang="zh-CN" altLang="en-US"/>
              </a:p>
            </p:txBody>
          </p:sp>
          <p:sp>
            <p:nvSpPr>
              <p:cNvPr id="40407" name="Freeform 294"/>
              <p:cNvSpPr/>
              <p:nvPr/>
            </p:nvSpPr>
            <p:spPr bwMode="auto">
              <a:xfrm>
                <a:off x="1406" y="3828"/>
                <a:ext cx="79" cy="10"/>
              </a:xfrm>
              <a:custGeom>
                <a:avLst/>
                <a:gdLst>
                  <a:gd name="T0" fmla="*/ 0 w 471"/>
                  <a:gd name="T1" fmla="*/ 0 h 61"/>
                  <a:gd name="T2" fmla="*/ 0 w 471"/>
                  <a:gd name="T3" fmla="*/ 0 h 61"/>
                  <a:gd name="T4" fmla="*/ 0 w 471"/>
                  <a:gd name="T5" fmla="*/ 0 h 61"/>
                  <a:gd name="T6" fmla="*/ 0 w 471"/>
                  <a:gd name="T7" fmla="*/ 0 h 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1" h="61">
                    <a:moveTo>
                      <a:pt x="193" y="0"/>
                    </a:moveTo>
                    <a:lnTo>
                      <a:pt x="0" y="61"/>
                    </a:lnTo>
                    <a:lnTo>
                      <a:pt x="471" y="61"/>
                    </a:lnTo>
                    <a:lnTo>
                      <a:pt x="193" y="0"/>
                    </a:lnTo>
                    <a:close/>
                  </a:path>
                </a:pathLst>
              </a:custGeom>
              <a:solidFill>
                <a:srgbClr val="FF0000"/>
              </a:solidFill>
              <a:ln w="9525">
                <a:noFill/>
                <a:round/>
              </a:ln>
            </p:spPr>
            <p:txBody>
              <a:bodyPr/>
              <a:lstStyle/>
              <a:p>
                <a:endParaRPr lang="zh-CN" altLang="en-US"/>
              </a:p>
            </p:txBody>
          </p:sp>
          <p:sp>
            <p:nvSpPr>
              <p:cNvPr id="40408" name="Freeform 295"/>
              <p:cNvSpPr/>
              <p:nvPr/>
            </p:nvSpPr>
            <p:spPr bwMode="auto">
              <a:xfrm>
                <a:off x="1438" y="3828"/>
                <a:ext cx="65" cy="10"/>
              </a:xfrm>
              <a:custGeom>
                <a:avLst/>
                <a:gdLst>
                  <a:gd name="T0" fmla="*/ 0 w 387"/>
                  <a:gd name="T1" fmla="*/ 0 h 61"/>
                  <a:gd name="T2" fmla="*/ 0 w 387"/>
                  <a:gd name="T3" fmla="*/ 0 h 61"/>
                  <a:gd name="T4" fmla="*/ 0 w 387"/>
                  <a:gd name="T5" fmla="*/ 0 h 61"/>
                  <a:gd name="T6" fmla="*/ 0 w 387"/>
                  <a:gd name="T7" fmla="*/ 0 h 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7" h="61">
                    <a:moveTo>
                      <a:pt x="0" y="0"/>
                    </a:moveTo>
                    <a:lnTo>
                      <a:pt x="387" y="0"/>
                    </a:lnTo>
                    <a:lnTo>
                      <a:pt x="278" y="61"/>
                    </a:lnTo>
                    <a:lnTo>
                      <a:pt x="0" y="0"/>
                    </a:lnTo>
                    <a:close/>
                  </a:path>
                </a:pathLst>
              </a:custGeom>
              <a:solidFill>
                <a:srgbClr val="FF0000"/>
              </a:solidFill>
              <a:ln w="9525">
                <a:noFill/>
                <a:round/>
              </a:ln>
            </p:spPr>
            <p:txBody>
              <a:bodyPr/>
              <a:lstStyle/>
              <a:p>
                <a:endParaRPr lang="zh-CN" altLang="en-US"/>
              </a:p>
            </p:txBody>
          </p:sp>
          <p:sp>
            <p:nvSpPr>
              <p:cNvPr id="40409" name="Freeform 296"/>
              <p:cNvSpPr/>
              <p:nvPr/>
            </p:nvSpPr>
            <p:spPr bwMode="auto">
              <a:xfrm>
                <a:off x="365" y="3838"/>
                <a:ext cx="40" cy="9"/>
              </a:xfrm>
              <a:custGeom>
                <a:avLst/>
                <a:gdLst>
                  <a:gd name="T0" fmla="*/ 0 w 238"/>
                  <a:gd name="T1" fmla="*/ 0 h 55"/>
                  <a:gd name="T2" fmla="*/ 0 w 238"/>
                  <a:gd name="T3" fmla="*/ 0 h 55"/>
                  <a:gd name="T4" fmla="*/ 0 w 238"/>
                  <a:gd name="T5" fmla="*/ 0 h 55"/>
                  <a:gd name="T6" fmla="*/ 0 w 238"/>
                  <a:gd name="T7" fmla="*/ 0 h 5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8" h="55">
                    <a:moveTo>
                      <a:pt x="0" y="0"/>
                    </a:moveTo>
                    <a:lnTo>
                      <a:pt x="0" y="55"/>
                    </a:lnTo>
                    <a:lnTo>
                      <a:pt x="238" y="55"/>
                    </a:lnTo>
                    <a:lnTo>
                      <a:pt x="0" y="0"/>
                    </a:lnTo>
                    <a:close/>
                  </a:path>
                </a:pathLst>
              </a:custGeom>
              <a:solidFill>
                <a:srgbClr val="FF0000"/>
              </a:solidFill>
              <a:ln w="9525">
                <a:noFill/>
                <a:round/>
              </a:ln>
            </p:spPr>
            <p:txBody>
              <a:bodyPr/>
              <a:lstStyle/>
              <a:p>
                <a:endParaRPr lang="zh-CN" altLang="en-US"/>
              </a:p>
            </p:txBody>
          </p:sp>
          <p:sp>
            <p:nvSpPr>
              <p:cNvPr id="40410" name="Freeform 297"/>
              <p:cNvSpPr/>
              <p:nvPr/>
            </p:nvSpPr>
            <p:spPr bwMode="auto">
              <a:xfrm>
                <a:off x="365" y="3838"/>
                <a:ext cx="40" cy="9"/>
              </a:xfrm>
              <a:custGeom>
                <a:avLst/>
                <a:gdLst>
                  <a:gd name="T0" fmla="*/ 0 w 238"/>
                  <a:gd name="T1" fmla="*/ 0 h 55"/>
                  <a:gd name="T2" fmla="*/ 0 w 238"/>
                  <a:gd name="T3" fmla="*/ 0 h 55"/>
                  <a:gd name="T4" fmla="*/ 0 w 238"/>
                  <a:gd name="T5" fmla="*/ 0 h 55"/>
                  <a:gd name="T6" fmla="*/ 0 w 238"/>
                  <a:gd name="T7" fmla="*/ 0 h 5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8" h="55">
                    <a:moveTo>
                      <a:pt x="0" y="0"/>
                    </a:moveTo>
                    <a:lnTo>
                      <a:pt x="197" y="0"/>
                    </a:lnTo>
                    <a:lnTo>
                      <a:pt x="238" y="55"/>
                    </a:lnTo>
                    <a:lnTo>
                      <a:pt x="0" y="0"/>
                    </a:lnTo>
                    <a:close/>
                  </a:path>
                </a:pathLst>
              </a:custGeom>
              <a:solidFill>
                <a:srgbClr val="FF0000"/>
              </a:solidFill>
              <a:ln w="9525">
                <a:noFill/>
                <a:round/>
              </a:ln>
            </p:spPr>
            <p:txBody>
              <a:bodyPr/>
              <a:lstStyle/>
              <a:p>
                <a:endParaRPr lang="zh-CN" altLang="en-US"/>
              </a:p>
            </p:txBody>
          </p:sp>
          <p:sp>
            <p:nvSpPr>
              <p:cNvPr id="40411" name="Freeform 298"/>
              <p:cNvSpPr/>
              <p:nvPr/>
            </p:nvSpPr>
            <p:spPr bwMode="auto">
              <a:xfrm>
                <a:off x="1378" y="3838"/>
                <a:ext cx="90" cy="9"/>
              </a:xfrm>
              <a:custGeom>
                <a:avLst/>
                <a:gdLst>
                  <a:gd name="T0" fmla="*/ 0 w 545"/>
                  <a:gd name="T1" fmla="*/ 0 h 55"/>
                  <a:gd name="T2" fmla="*/ 0 w 545"/>
                  <a:gd name="T3" fmla="*/ 0 h 55"/>
                  <a:gd name="T4" fmla="*/ 0 w 545"/>
                  <a:gd name="T5" fmla="*/ 0 h 55"/>
                  <a:gd name="T6" fmla="*/ 0 w 545"/>
                  <a:gd name="T7" fmla="*/ 0 h 5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5" h="55">
                    <a:moveTo>
                      <a:pt x="171" y="0"/>
                    </a:moveTo>
                    <a:lnTo>
                      <a:pt x="0" y="55"/>
                    </a:lnTo>
                    <a:lnTo>
                      <a:pt x="545" y="55"/>
                    </a:lnTo>
                    <a:lnTo>
                      <a:pt x="171" y="0"/>
                    </a:lnTo>
                    <a:close/>
                  </a:path>
                </a:pathLst>
              </a:custGeom>
              <a:solidFill>
                <a:srgbClr val="FF0000"/>
              </a:solidFill>
              <a:ln w="9525">
                <a:noFill/>
                <a:round/>
              </a:ln>
            </p:spPr>
            <p:txBody>
              <a:bodyPr/>
              <a:lstStyle/>
              <a:p>
                <a:endParaRPr lang="zh-CN" altLang="en-US"/>
              </a:p>
            </p:txBody>
          </p:sp>
          <p:sp>
            <p:nvSpPr>
              <p:cNvPr id="40412" name="Freeform 299"/>
              <p:cNvSpPr/>
              <p:nvPr/>
            </p:nvSpPr>
            <p:spPr bwMode="auto">
              <a:xfrm>
                <a:off x="1406" y="3838"/>
                <a:ext cx="79" cy="9"/>
              </a:xfrm>
              <a:custGeom>
                <a:avLst/>
                <a:gdLst>
                  <a:gd name="T0" fmla="*/ 0 w 471"/>
                  <a:gd name="T1" fmla="*/ 0 h 55"/>
                  <a:gd name="T2" fmla="*/ 0 w 471"/>
                  <a:gd name="T3" fmla="*/ 0 h 55"/>
                  <a:gd name="T4" fmla="*/ 0 w 471"/>
                  <a:gd name="T5" fmla="*/ 0 h 55"/>
                  <a:gd name="T6" fmla="*/ 0 w 471"/>
                  <a:gd name="T7" fmla="*/ 0 h 5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1" h="55">
                    <a:moveTo>
                      <a:pt x="0" y="0"/>
                    </a:moveTo>
                    <a:lnTo>
                      <a:pt x="471" y="0"/>
                    </a:lnTo>
                    <a:lnTo>
                      <a:pt x="374" y="55"/>
                    </a:lnTo>
                    <a:lnTo>
                      <a:pt x="0" y="0"/>
                    </a:lnTo>
                    <a:close/>
                  </a:path>
                </a:pathLst>
              </a:custGeom>
              <a:solidFill>
                <a:srgbClr val="FF0000"/>
              </a:solidFill>
              <a:ln w="9525">
                <a:noFill/>
                <a:round/>
              </a:ln>
            </p:spPr>
            <p:txBody>
              <a:bodyPr/>
              <a:lstStyle/>
              <a:p>
                <a:endParaRPr lang="zh-CN" altLang="en-US"/>
              </a:p>
            </p:txBody>
          </p:sp>
          <p:sp>
            <p:nvSpPr>
              <p:cNvPr id="40413" name="Freeform 300"/>
              <p:cNvSpPr/>
              <p:nvPr/>
            </p:nvSpPr>
            <p:spPr bwMode="auto">
              <a:xfrm>
                <a:off x="365" y="3847"/>
                <a:ext cx="42" cy="4"/>
              </a:xfrm>
              <a:custGeom>
                <a:avLst/>
                <a:gdLst>
                  <a:gd name="T0" fmla="*/ 0 w 252"/>
                  <a:gd name="T1" fmla="*/ 0 h 19"/>
                  <a:gd name="T2" fmla="*/ 0 w 252"/>
                  <a:gd name="T3" fmla="*/ 0 h 19"/>
                  <a:gd name="T4" fmla="*/ 0 w 252"/>
                  <a:gd name="T5" fmla="*/ 0 h 19"/>
                  <a:gd name="T6" fmla="*/ 0 w 252"/>
                  <a:gd name="T7" fmla="*/ 0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2" h="19">
                    <a:moveTo>
                      <a:pt x="0" y="0"/>
                    </a:moveTo>
                    <a:lnTo>
                      <a:pt x="0" y="19"/>
                    </a:lnTo>
                    <a:lnTo>
                      <a:pt x="252" y="19"/>
                    </a:lnTo>
                    <a:lnTo>
                      <a:pt x="0" y="0"/>
                    </a:lnTo>
                    <a:close/>
                  </a:path>
                </a:pathLst>
              </a:custGeom>
              <a:solidFill>
                <a:srgbClr val="FF0000"/>
              </a:solidFill>
              <a:ln w="9525">
                <a:noFill/>
                <a:round/>
              </a:ln>
            </p:spPr>
            <p:txBody>
              <a:bodyPr/>
              <a:lstStyle/>
              <a:p>
                <a:endParaRPr lang="zh-CN" altLang="en-US"/>
              </a:p>
            </p:txBody>
          </p:sp>
          <p:sp>
            <p:nvSpPr>
              <p:cNvPr id="40414" name="Freeform 301"/>
              <p:cNvSpPr/>
              <p:nvPr/>
            </p:nvSpPr>
            <p:spPr bwMode="auto">
              <a:xfrm>
                <a:off x="365" y="3847"/>
                <a:ext cx="42" cy="4"/>
              </a:xfrm>
              <a:custGeom>
                <a:avLst/>
                <a:gdLst>
                  <a:gd name="T0" fmla="*/ 0 w 252"/>
                  <a:gd name="T1" fmla="*/ 0 h 19"/>
                  <a:gd name="T2" fmla="*/ 0 w 252"/>
                  <a:gd name="T3" fmla="*/ 0 h 19"/>
                  <a:gd name="T4" fmla="*/ 0 w 252"/>
                  <a:gd name="T5" fmla="*/ 0 h 19"/>
                  <a:gd name="T6" fmla="*/ 0 w 252"/>
                  <a:gd name="T7" fmla="*/ 0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2" h="19">
                    <a:moveTo>
                      <a:pt x="0" y="0"/>
                    </a:moveTo>
                    <a:lnTo>
                      <a:pt x="238" y="0"/>
                    </a:lnTo>
                    <a:lnTo>
                      <a:pt x="252" y="19"/>
                    </a:lnTo>
                    <a:lnTo>
                      <a:pt x="0" y="0"/>
                    </a:lnTo>
                    <a:close/>
                  </a:path>
                </a:pathLst>
              </a:custGeom>
              <a:solidFill>
                <a:srgbClr val="FF0000"/>
              </a:solidFill>
              <a:ln w="9525">
                <a:noFill/>
                <a:round/>
              </a:ln>
            </p:spPr>
            <p:txBody>
              <a:bodyPr/>
              <a:lstStyle/>
              <a:p>
                <a:endParaRPr lang="zh-CN" altLang="en-US"/>
              </a:p>
            </p:txBody>
          </p:sp>
          <p:sp>
            <p:nvSpPr>
              <p:cNvPr id="40415" name="Freeform 302"/>
              <p:cNvSpPr/>
              <p:nvPr/>
            </p:nvSpPr>
            <p:spPr bwMode="auto">
              <a:xfrm>
                <a:off x="1358" y="3847"/>
                <a:ext cx="105" cy="4"/>
              </a:xfrm>
              <a:custGeom>
                <a:avLst/>
                <a:gdLst>
                  <a:gd name="T0" fmla="*/ 0 w 628"/>
                  <a:gd name="T1" fmla="*/ 0 h 19"/>
                  <a:gd name="T2" fmla="*/ 0 w 628"/>
                  <a:gd name="T3" fmla="*/ 0 h 19"/>
                  <a:gd name="T4" fmla="*/ 0 w 628"/>
                  <a:gd name="T5" fmla="*/ 0 h 19"/>
                  <a:gd name="T6" fmla="*/ 0 w 628"/>
                  <a:gd name="T7" fmla="*/ 0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28" h="19">
                    <a:moveTo>
                      <a:pt x="117" y="0"/>
                    </a:moveTo>
                    <a:lnTo>
                      <a:pt x="0" y="19"/>
                    </a:lnTo>
                    <a:lnTo>
                      <a:pt x="628" y="19"/>
                    </a:lnTo>
                    <a:lnTo>
                      <a:pt x="117" y="0"/>
                    </a:lnTo>
                    <a:close/>
                  </a:path>
                </a:pathLst>
              </a:custGeom>
              <a:solidFill>
                <a:srgbClr val="FF0000"/>
              </a:solidFill>
              <a:ln w="9525">
                <a:noFill/>
                <a:round/>
              </a:ln>
            </p:spPr>
            <p:txBody>
              <a:bodyPr/>
              <a:lstStyle/>
              <a:p>
                <a:endParaRPr lang="zh-CN" altLang="en-US"/>
              </a:p>
            </p:txBody>
          </p:sp>
          <p:sp>
            <p:nvSpPr>
              <p:cNvPr id="40416" name="Freeform 303"/>
              <p:cNvSpPr/>
              <p:nvPr/>
            </p:nvSpPr>
            <p:spPr bwMode="auto">
              <a:xfrm>
                <a:off x="1378" y="3847"/>
                <a:ext cx="90" cy="4"/>
              </a:xfrm>
              <a:custGeom>
                <a:avLst/>
                <a:gdLst>
                  <a:gd name="T0" fmla="*/ 0 w 545"/>
                  <a:gd name="T1" fmla="*/ 0 h 19"/>
                  <a:gd name="T2" fmla="*/ 0 w 545"/>
                  <a:gd name="T3" fmla="*/ 0 h 19"/>
                  <a:gd name="T4" fmla="*/ 0 w 545"/>
                  <a:gd name="T5" fmla="*/ 0 h 19"/>
                  <a:gd name="T6" fmla="*/ 0 w 545"/>
                  <a:gd name="T7" fmla="*/ 0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5" h="19">
                    <a:moveTo>
                      <a:pt x="0" y="0"/>
                    </a:moveTo>
                    <a:lnTo>
                      <a:pt x="545" y="0"/>
                    </a:lnTo>
                    <a:lnTo>
                      <a:pt x="511" y="19"/>
                    </a:lnTo>
                    <a:lnTo>
                      <a:pt x="0" y="0"/>
                    </a:lnTo>
                    <a:close/>
                  </a:path>
                </a:pathLst>
              </a:custGeom>
              <a:solidFill>
                <a:srgbClr val="FF0000"/>
              </a:solidFill>
              <a:ln w="9525">
                <a:noFill/>
                <a:round/>
              </a:ln>
            </p:spPr>
            <p:txBody>
              <a:bodyPr/>
              <a:lstStyle/>
              <a:p>
                <a:endParaRPr lang="zh-CN" altLang="en-US"/>
              </a:p>
            </p:txBody>
          </p:sp>
          <p:sp>
            <p:nvSpPr>
              <p:cNvPr id="40417" name="Freeform 304"/>
              <p:cNvSpPr/>
              <p:nvPr/>
            </p:nvSpPr>
            <p:spPr bwMode="auto">
              <a:xfrm>
                <a:off x="365" y="3851"/>
                <a:ext cx="47" cy="7"/>
              </a:xfrm>
              <a:custGeom>
                <a:avLst/>
                <a:gdLst>
                  <a:gd name="T0" fmla="*/ 0 w 284"/>
                  <a:gd name="T1" fmla="*/ 0 h 41"/>
                  <a:gd name="T2" fmla="*/ 0 w 284"/>
                  <a:gd name="T3" fmla="*/ 0 h 41"/>
                  <a:gd name="T4" fmla="*/ 0 w 284"/>
                  <a:gd name="T5" fmla="*/ 0 h 41"/>
                  <a:gd name="T6" fmla="*/ 0 w 284"/>
                  <a:gd name="T7" fmla="*/ 0 h 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4" h="41">
                    <a:moveTo>
                      <a:pt x="0" y="0"/>
                    </a:moveTo>
                    <a:lnTo>
                      <a:pt x="31" y="41"/>
                    </a:lnTo>
                    <a:lnTo>
                      <a:pt x="284" y="41"/>
                    </a:lnTo>
                    <a:lnTo>
                      <a:pt x="0" y="0"/>
                    </a:lnTo>
                    <a:close/>
                  </a:path>
                </a:pathLst>
              </a:custGeom>
              <a:solidFill>
                <a:srgbClr val="FF0000"/>
              </a:solidFill>
              <a:ln w="9525">
                <a:noFill/>
                <a:round/>
              </a:ln>
            </p:spPr>
            <p:txBody>
              <a:bodyPr/>
              <a:lstStyle/>
              <a:p>
                <a:endParaRPr lang="zh-CN" altLang="en-US"/>
              </a:p>
            </p:txBody>
          </p:sp>
          <p:sp>
            <p:nvSpPr>
              <p:cNvPr id="40418" name="Freeform 305"/>
              <p:cNvSpPr/>
              <p:nvPr/>
            </p:nvSpPr>
            <p:spPr bwMode="auto">
              <a:xfrm>
                <a:off x="365" y="3851"/>
                <a:ext cx="47" cy="7"/>
              </a:xfrm>
              <a:custGeom>
                <a:avLst/>
                <a:gdLst>
                  <a:gd name="T0" fmla="*/ 0 w 284"/>
                  <a:gd name="T1" fmla="*/ 0 h 41"/>
                  <a:gd name="T2" fmla="*/ 0 w 284"/>
                  <a:gd name="T3" fmla="*/ 0 h 41"/>
                  <a:gd name="T4" fmla="*/ 0 w 284"/>
                  <a:gd name="T5" fmla="*/ 0 h 41"/>
                  <a:gd name="T6" fmla="*/ 0 w 284"/>
                  <a:gd name="T7" fmla="*/ 0 h 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4" h="41">
                    <a:moveTo>
                      <a:pt x="0" y="0"/>
                    </a:moveTo>
                    <a:lnTo>
                      <a:pt x="252" y="0"/>
                    </a:lnTo>
                    <a:lnTo>
                      <a:pt x="284" y="41"/>
                    </a:lnTo>
                    <a:lnTo>
                      <a:pt x="0" y="0"/>
                    </a:lnTo>
                    <a:close/>
                  </a:path>
                </a:pathLst>
              </a:custGeom>
              <a:solidFill>
                <a:srgbClr val="FF0000"/>
              </a:solidFill>
              <a:ln w="9525">
                <a:noFill/>
                <a:round/>
              </a:ln>
            </p:spPr>
            <p:txBody>
              <a:bodyPr/>
              <a:lstStyle/>
              <a:p>
                <a:endParaRPr lang="zh-CN" altLang="en-US"/>
              </a:p>
            </p:txBody>
          </p:sp>
          <p:sp>
            <p:nvSpPr>
              <p:cNvPr id="40419" name="Freeform 306"/>
              <p:cNvSpPr/>
              <p:nvPr/>
            </p:nvSpPr>
            <p:spPr bwMode="auto">
              <a:xfrm>
                <a:off x="1316" y="3851"/>
                <a:ext cx="134" cy="7"/>
              </a:xfrm>
              <a:custGeom>
                <a:avLst/>
                <a:gdLst>
                  <a:gd name="T0" fmla="*/ 0 w 805"/>
                  <a:gd name="T1" fmla="*/ 0 h 41"/>
                  <a:gd name="T2" fmla="*/ 0 w 805"/>
                  <a:gd name="T3" fmla="*/ 0 h 41"/>
                  <a:gd name="T4" fmla="*/ 0 w 805"/>
                  <a:gd name="T5" fmla="*/ 0 h 41"/>
                  <a:gd name="T6" fmla="*/ 0 w 805"/>
                  <a:gd name="T7" fmla="*/ 0 h 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05" h="41">
                    <a:moveTo>
                      <a:pt x="250" y="0"/>
                    </a:moveTo>
                    <a:lnTo>
                      <a:pt x="0" y="41"/>
                    </a:lnTo>
                    <a:lnTo>
                      <a:pt x="805" y="41"/>
                    </a:lnTo>
                    <a:lnTo>
                      <a:pt x="250" y="0"/>
                    </a:lnTo>
                    <a:close/>
                  </a:path>
                </a:pathLst>
              </a:custGeom>
              <a:solidFill>
                <a:srgbClr val="FF0000"/>
              </a:solidFill>
              <a:ln w="9525">
                <a:noFill/>
                <a:round/>
              </a:ln>
            </p:spPr>
            <p:txBody>
              <a:bodyPr/>
              <a:lstStyle/>
              <a:p>
                <a:endParaRPr lang="zh-CN" altLang="en-US"/>
              </a:p>
            </p:txBody>
          </p:sp>
          <p:sp>
            <p:nvSpPr>
              <p:cNvPr id="40420" name="Freeform 307"/>
              <p:cNvSpPr/>
              <p:nvPr/>
            </p:nvSpPr>
            <p:spPr bwMode="auto">
              <a:xfrm>
                <a:off x="1358" y="3851"/>
                <a:ext cx="105" cy="7"/>
              </a:xfrm>
              <a:custGeom>
                <a:avLst/>
                <a:gdLst>
                  <a:gd name="T0" fmla="*/ 0 w 628"/>
                  <a:gd name="T1" fmla="*/ 0 h 41"/>
                  <a:gd name="T2" fmla="*/ 0 w 628"/>
                  <a:gd name="T3" fmla="*/ 0 h 41"/>
                  <a:gd name="T4" fmla="*/ 0 w 628"/>
                  <a:gd name="T5" fmla="*/ 0 h 41"/>
                  <a:gd name="T6" fmla="*/ 0 w 628"/>
                  <a:gd name="T7" fmla="*/ 0 h 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28" h="41">
                    <a:moveTo>
                      <a:pt x="0" y="0"/>
                    </a:moveTo>
                    <a:lnTo>
                      <a:pt x="628" y="0"/>
                    </a:lnTo>
                    <a:lnTo>
                      <a:pt x="555" y="41"/>
                    </a:lnTo>
                    <a:lnTo>
                      <a:pt x="0" y="0"/>
                    </a:lnTo>
                    <a:close/>
                  </a:path>
                </a:pathLst>
              </a:custGeom>
              <a:solidFill>
                <a:srgbClr val="FF0000"/>
              </a:solidFill>
              <a:ln w="9525">
                <a:noFill/>
                <a:round/>
              </a:ln>
            </p:spPr>
            <p:txBody>
              <a:bodyPr/>
              <a:lstStyle/>
              <a:p>
                <a:endParaRPr lang="zh-CN" altLang="en-US"/>
              </a:p>
            </p:txBody>
          </p:sp>
          <p:sp>
            <p:nvSpPr>
              <p:cNvPr id="40421" name="Freeform 308"/>
              <p:cNvSpPr/>
              <p:nvPr/>
            </p:nvSpPr>
            <p:spPr bwMode="auto">
              <a:xfrm>
                <a:off x="370" y="3858"/>
                <a:ext cx="42" cy="1"/>
              </a:xfrm>
              <a:custGeom>
                <a:avLst/>
                <a:gdLst>
                  <a:gd name="T0" fmla="*/ 0 w 253"/>
                  <a:gd name="T1" fmla="*/ 0 h 1"/>
                  <a:gd name="T2" fmla="*/ 0 w 253"/>
                  <a:gd name="T3" fmla="*/ 1 h 1"/>
                  <a:gd name="T4" fmla="*/ 0 w 253"/>
                  <a:gd name="T5" fmla="*/ 1 h 1"/>
                  <a:gd name="T6" fmla="*/ 0 w 253"/>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3" h="1">
                    <a:moveTo>
                      <a:pt x="0" y="0"/>
                    </a:moveTo>
                    <a:lnTo>
                      <a:pt x="1" y="1"/>
                    </a:lnTo>
                    <a:lnTo>
                      <a:pt x="253" y="1"/>
                    </a:lnTo>
                    <a:lnTo>
                      <a:pt x="0" y="0"/>
                    </a:lnTo>
                    <a:close/>
                  </a:path>
                </a:pathLst>
              </a:custGeom>
              <a:solidFill>
                <a:srgbClr val="FF0000"/>
              </a:solidFill>
              <a:ln w="9525">
                <a:noFill/>
                <a:round/>
              </a:ln>
            </p:spPr>
            <p:txBody>
              <a:bodyPr/>
              <a:lstStyle/>
              <a:p>
                <a:endParaRPr lang="zh-CN" altLang="en-US"/>
              </a:p>
            </p:txBody>
          </p:sp>
          <p:sp>
            <p:nvSpPr>
              <p:cNvPr id="40422" name="Freeform 309"/>
              <p:cNvSpPr/>
              <p:nvPr/>
            </p:nvSpPr>
            <p:spPr bwMode="auto">
              <a:xfrm>
                <a:off x="370" y="3858"/>
                <a:ext cx="42" cy="1"/>
              </a:xfrm>
              <a:custGeom>
                <a:avLst/>
                <a:gdLst>
                  <a:gd name="T0" fmla="*/ 0 w 253"/>
                  <a:gd name="T1" fmla="*/ 0 h 1"/>
                  <a:gd name="T2" fmla="*/ 0 w 253"/>
                  <a:gd name="T3" fmla="*/ 0 h 1"/>
                  <a:gd name="T4" fmla="*/ 0 w 253"/>
                  <a:gd name="T5" fmla="*/ 1 h 1"/>
                  <a:gd name="T6" fmla="*/ 0 w 253"/>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3" h="1">
                    <a:moveTo>
                      <a:pt x="0" y="0"/>
                    </a:moveTo>
                    <a:lnTo>
                      <a:pt x="253" y="0"/>
                    </a:lnTo>
                    <a:lnTo>
                      <a:pt x="253" y="1"/>
                    </a:lnTo>
                    <a:lnTo>
                      <a:pt x="0" y="0"/>
                    </a:lnTo>
                    <a:close/>
                  </a:path>
                </a:pathLst>
              </a:custGeom>
              <a:solidFill>
                <a:srgbClr val="FF0000"/>
              </a:solidFill>
              <a:ln w="9525">
                <a:noFill/>
                <a:round/>
              </a:ln>
            </p:spPr>
            <p:txBody>
              <a:bodyPr/>
              <a:lstStyle/>
              <a:p>
                <a:endParaRPr lang="zh-CN" altLang="en-US"/>
              </a:p>
            </p:txBody>
          </p:sp>
          <p:sp>
            <p:nvSpPr>
              <p:cNvPr id="40423" name="Freeform 310"/>
              <p:cNvSpPr/>
              <p:nvPr/>
            </p:nvSpPr>
            <p:spPr bwMode="auto">
              <a:xfrm>
                <a:off x="1316" y="3858"/>
                <a:ext cx="134" cy="1"/>
              </a:xfrm>
              <a:custGeom>
                <a:avLst/>
                <a:gdLst>
                  <a:gd name="T0" fmla="*/ 0 w 807"/>
                  <a:gd name="T1" fmla="*/ 0 h 1"/>
                  <a:gd name="T2" fmla="*/ 0 w 807"/>
                  <a:gd name="T3" fmla="*/ 1 h 1"/>
                  <a:gd name="T4" fmla="*/ 0 w 807"/>
                  <a:gd name="T5" fmla="*/ 1 h 1"/>
                  <a:gd name="T6" fmla="*/ 0 w 807"/>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07" h="1">
                    <a:moveTo>
                      <a:pt x="3" y="0"/>
                    </a:moveTo>
                    <a:lnTo>
                      <a:pt x="0" y="1"/>
                    </a:lnTo>
                    <a:lnTo>
                      <a:pt x="807" y="1"/>
                    </a:lnTo>
                    <a:lnTo>
                      <a:pt x="3" y="0"/>
                    </a:lnTo>
                    <a:close/>
                  </a:path>
                </a:pathLst>
              </a:custGeom>
              <a:solidFill>
                <a:srgbClr val="FF0000"/>
              </a:solidFill>
              <a:ln w="9525">
                <a:noFill/>
                <a:round/>
              </a:ln>
            </p:spPr>
            <p:txBody>
              <a:bodyPr/>
              <a:lstStyle/>
              <a:p>
                <a:endParaRPr lang="zh-CN" altLang="en-US"/>
              </a:p>
            </p:txBody>
          </p:sp>
          <p:sp>
            <p:nvSpPr>
              <p:cNvPr id="40424" name="Freeform 311"/>
              <p:cNvSpPr/>
              <p:nvPr/>
            </p:nvSpPr>
            <p:spPr bwMode="auto">
              <a:xfrm>
                <a:off x="1316" y="3858"/>
                <a:ext cx="134" cy="1"/>
              </a:xfrm>
              <a:custGeom>
                <a:avLst/>
                <a:gdLst>
                  <a:gd name="T0" fmla="*/ 0 w 805"/>
                  <a:gd name="T1" fmla="*/ 0 h 1"/>
                  <a:gd name="T2" fmla="*/ 0 w 805"/>
                  <a:gd name="T3" fmla="*/ 0 h 1"/>
                  <a:gd name="T4" fmla="*/ 0 w 805"/>
                  <a:gd name="T5" fmla="*/ 1 h 1"/>
                  <a:gd name="T6" fmla="*/ 0 w 80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05" h="1">
                    <a:moveTo>
                      <a:pt x="0" y="0"/>
                    </a:moveTo>
                    <a:lnTo>
                      <a:pt x="805" y="0"/>
                    </a:lnTo>
                    <a:lnTo>
                      <a:pt x="804" y="1"/>
                    </a:lnTo>
                    <a:lnTo>
                      <a:pt x="0" y="0"/>
                    </a:lnTo>
                    <a:close/>
                  </a:path>
                </a:pathLst>
              </a:custGeom>
              <a:solidFill>
                <a:srgbClr val="FF0000"/>
              </a:solidFill>
              <a:ln w="9525">
                <a:noFill/>
                <a:round/>
              </a:ln>
            </p:spPr>
            <p:txBody>
              <a:bodyPr/>
              <a:lstStyle/>
              <a:p>
                <a:endParaRPr lang="zh-CN" altLang="en-US"/>
              </a:p>
            </p:txBody>
          </p:sp>
          <p:sp>
            <p:nvSpPr>
              <p:cNvPr id="40425" name="Freeform 312"/>
              <p:cNvSpPr/>
              <p:nvPr/>
            </p:nvSpPr>
            <p:spPr bwMode="auto">
              <a:xfrm>
                <a:off x="370" y="3858"/>
                <a:ext cx="43" cy="1"/>
              </a:xfrm>
              <a:custGeom>
                <a:avLst/>
                <a:gdLst>
                  <a:gd name="T0" fmla="*/ 0 w 255"/>
                  <a:gd name="T1" fmla="*/ 0 h 4"/>
                  <a:gd name="T2" fmla="*/ 0 w 255"/>
                  <a:gd name="T3" fmla="*/ 0 h 4"/>
                  <a:gd name="T4" fmla="*/ 0 w 255"/>
                  <a:gd name="T5" fmla="*/ 0 h 4"/>
                  <a:gd name="T6" fmla="*/ 0 w 255"/>
                  <a:gd name="T7" fmla="*/ 0 h 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5" h="4">
                    <a:moveTo>
                      <a:pt x="0" y="0"/>
                    </a:moveTo>
                    <a:lnTo>
                      <a:pt x="2" y="4"/>
                    </a:lnTo>
                    <a:lnTo>
                      <a:pt x="255" y="4"/>
                    </a:lnTo>
                    <a:lnTo>
                      <a:pt x="0" y="0"/>
                    </a:lnTo>
                    <a:close/>
                  </a:path>
                </a:pathLst>
              </a:custGeom>
              <a:solidFill>
                <a:srgbClr val="FF0000"/>
              </a:solidFill>
              <a:ln w="9525">
                <a:noFill/>
                <a:round/>
              </a:ln>
            </p:spPr>
            <p:txBody>
              <a:bodyPr/>
              <a:lstStyle/>
              <a:p>
                <a:endParaRPr lang="zh-CN" altLang="en-US"/>
              </a:p>
            </p:txBody>
          </p:sp>
          <p:sp>
            <p:nvSpPr>
              <p:cNvPr id="40426" name="Freeform 313"/>
              <p:cNvSpPr/>
              <p:nvPr/>
            </p:nvSpPr>
            <p:spPr bwMode="auto">
              <a:xfrm>
                <a:off x="370" y="3858"/>
                <a:ext cx="43" cy="1"/>
              </a:xfrm>
              <a:custGeom>
                <a:avLst/>
                <a:gdLst>
                  <a:gd name="T0" fmla="*/ 0 w 255"/>
                  <a:gd name="T1" fmla="*/ 0 h 4"/>
                  <a:gd name="T2" fmla="*/ 0 w 255"/>
                  <a:gd name="T3" fmla="*/ 0 h 4"/>
                  <a:gd name="T4" fmla="*/ 0 w 255"/>
                  <a:gd name="T5" fmla="*/ 0 h 4"/>
                  <a:gd name="T6" fmla="*/ 0 w 255"/>
                  <a:gd name="T7" fmla="*/ 0 h 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5" h="4">
                    <a:moveTo>
                      <a:pt x="0" y="0"/>
                    </a:moveTo>
                    <a:lnTo>
                      <a:pt x="252" y="0"/>
                    </a:lnTo>
                    <a:lnTo>
                      <a:pt x="255" y="4"/>
                    </a:lnTo>
                    <a:lnTo>
                      <a:pt x="0" y="0"/>
                    </a:lnTo>
                    <a:close/>
                  </a:path>
                </a:pathLst>
              </a:custGeom>
              <a:solidFill>
                <a:srgbClr val="FF0000"/>
              </a:solidFill>
              <a:ln w="9525">
                <a:noFill/>
                <a:round/>
              </a:ln>
            </p:spPr>
            <p:txBody>
              <a:bodyPr/>
              <a:lstStyle/>
              <a:p>
                <a:endParaRPr lang="zh-CN" altLang="en-US"/>
              </a:p>
            </p:txBody>
          </p:sp>
          <p:sp>
            <p:nvSpPr>
              <p:cNvPr id="40427" name="Freeform 314"/>
              <p:cNvSpPr/>
              <p:nvPr/>
            </p:nvSpPr>
            <p:spPr bwMode="auto">
              <a:xfrm>
                <a:off x="1308" y="3858"/>
                <a:ext cx="141" cy="1"/>
              </a:xfrm>
              <a:custGeom>
                <a:avLst/>
                <a:gdLst>
                  <a:gd name="T0" fmla="*/ 0 w 847"/>
                  <a:gd name="T1" fmla="*/ 0 h 4"/>
                  <a:gd name="T2" fmla="*/ 0 w 847"/>
                  <a:gd name="T3" fmla="*/ 0 h 4"/>
                  <a:gd name="T4" fmla="*/ 0 w 847"/>
                  <a:gd name="T5" fmla="*/ 0 h 4"/>
                  <a:gd name="T6" fmla="*/ 0 w 847"/>
                  <a:gd name="T7" fmla="*/ 0 h 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47" h="4">
                    <a:moveTo>
                      <a:pt x="48" y="0"/>
                    </a:moveTo>
                    <a:lnTo>
                      <a:pt x="0" y="4"/>
                    </a:lnTo>
                    <a:lnTo>
                      <a:pt x="847" y="4"/>
                    </a:lnTo>
                    <a:lnTo>
                      <a:pt x="48" y="0"/>
                    </a:lnTo>
                    <a:close/>
                  </a:path>
                </a:pathLst>
              </a:custGeom>
              <a:solidFill>
                <a:srgbClr val="FF0000"/>
              </a:solidFill>
              <a:ln w="9525">
                <a:noFill/>
                <a:round/>
              </a:ln>
            </p:spPr>
            <p:txBody>
              <a:bodyPr/>
              <a:lstStyle/>
              <a:p>
                <a:endParaRPr lang="zh-CN" altLang="en-US"/>
              </a:p>
            </p:txBody>
          </p:sp>
          <p:sp>
            <p:nvSpPr>
              <p:cNvPr id="40428" name="Freeform 315"/>
              <p:cNvSpPr/>
              <p:nvPr/>
            </p:nvSpPr>
            <p:spPr bwMode="auto">
              <a:xfrm>
                <a:off x="1316" y="3858"/>
                <a:ext cx="134" cy="1"/>
              </a:xfrm>
              <a:custGeom>
                <a:avLst/>
                <a:gdLst>
                  <a:gd name="T0" fmla="*/ 0 w 807"/>
                  <a:gd name="T1" fmla="*/ 0 h 4"/>
                  <a:gd name="T2" fmla="*/ 0 w 807"/>
                  <a:gd name="T3" fmla="*/ 0 h 4"/>
                  <a:gd name="T4" fmla="*/ 0 w 807"/>
                  <a:gd name="T5" fmla="*/ 0 h 4"/>
                  <a:gd name="T6" fmla="*/ 0 w 807"/>
                  <a:gd name="T7" fmla="*/ 0 h 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07" h="4">
                    <a:moveTo>
                      <a:pt x="0" y="0"/>
                    </a:moveTo>
                    <a:lnTo>
                      <a:pt x="807" y="0"/>
                    </a:lnTo>
                    <a:lnTo>
                      <a:pt x="799" y="4"/>
                    </a:lnTo>
                    <a:lnTo>
                      <a:pt x="0" y="0"/>
                    </a:lnTo>
                    <a:close/>
                  </a:path>
                </a:pathLst>
              </a:custGeom>
              <a:solidFill>
                <a:srgbClr val="FF0000"/>
              </a:solidFill>
              <a:ln w="9525">
                <a:noFill/>
                <a:round/>
              </a:ln>
            </p:spPr>
            <p:txBody>
              <a:bodyPr/>
              <a:lstStyle/>
              <a:p>
                <a:endParaRPr lang="zh-CN" altLang="en-US"/>
              </a:p>
            </p:txBody>
          </p:sp>
          <p:sp>
            <p:nvSpPr>
              <p:cNvPr id="40429" name="Freeform 316"/>
              <p:cNvSpPr/>
              <p:nvPr/>
            </p:nvSpPr>
            <p:spPr bwMode="auto">
              <a:xfrm>
                <a:off x="371" y="3858"/>
                <a:ext cx="47" cy="2"/>
              </a:xfrm>
              <a:custGeom>
                <a:avLst/>
                <a:gdLst>
                  <a:gd name="T0" fmla="*/ 0 w 287"/>
                  <a:gd name="T1" fmla="*/ 0 h 11"/>
                  <a:gd name="T2" fmla="*/ 0 w 287"/>
                  <a:gd name="T3" fmla="*/ 0 h 11"/>
                  <a:gd name="T4" fmla="*/ 0 w 287"/>
                  <a:gd name="T5" fmla="*/ 0 h 11"/>
                  <a:gd name="T6" fmla="*/ 0 w 287"/>
                  <a:gd name="T7" fmla="*/ 0 h 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7" h="11">
                    <a:moveTo>
                      <a:pt x="0" y="0"/>
                    </a:moveTo>
                    <a:lnTo>
                      <a:pt x="8" y="11"/>
                    </a:lnTo>
                    <a:lnTo>
                      <a:pt x="287" y="11"/>
                    </a:lnTo>
                    <a:lnTo>
                      <a:pt x="0" y="0"/>
                    </a:lnTo>
                    <a:close/>
                  </a:path>
                </a:pathLst>
              </a:custGeom>
              <a:solidFill>
                <a:srgbClr val="FF0000"/>
              </a:solidFill>
              <a:ln w="9525">
                <a:noFill/>
                <a:round/>
              </a:ln>
            </p:spPr>
            <p:txBody>
              <a:bodyPr/>
              <a:lstStyle/>
              <a:p>
                <a:endParaRPr lang="zh-CN" altLang="en-US"/>
              </a:p>
            </p:txBody>
          </p:sp>
          <p:sp>
            <p:nvSpPr>
              <p:cNvPr id="40430" name="Freeform 317"/>
              <p:cNvSpPr/>
              <p:nvPr/>
            </p:nvSpPr>
            <p:spPr bwMode="auto">
              <a:xfrm>
                <a:off x="371" y="3858"/>
                <a:ext cx="47" cy="2"/>
              </a:xfrm>
              <a:custGeom>
                <a:avLst/>
                <a:gdLst>
                  <a:gd name="T0" fmla="*/ 0 w 287"/>
                  <a:gd name="T1" fmla="*/ 0 h 11"/>
                  <a:gd name="T2" fmla="*/ 0 w 287"/>
                  <a:gd name="T3" fmla="*/ 0 h 11"/>
                  <a:gd name="T4" fmla="*/ 0 w 287"/>
                  <a:gd name="T5" fmla="*/ 0 h 11"/>
                  <a:gd name="T6" fmla="*/ 0 w 287"/>
                  <a:gd name="T7" fmla="*/ 0 h 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7" h="11">
                    <a:moveTo>
                      <a:pt x="0" y="0"/>
                    </a:moveTo>
                    <a:lnTo>
                      <a:pt x="253" y="0"/>
                    </a:lnTo>
                    <a:lnTo>
                      <a:pt x="287" y="11"/>
                    </a:lnTo>
                    <a:lnTo>
                      <a:pt x="0" y="0"/>
                    </a:lnTo>
                    <a:close/>
                  </a:path>
                </a:pathLst>
              </a:custGeom>
              <a:solidFill>
                <a:srgbClr val="FF0000"/>
              </a:solidFill>
              <a:ln w="9525">
                <a:noFill/>
                <a:round/>
              </a:ln>
            </p:spPr>
            <p:txBody>
              <a:bodyPr/>
              <a:lstStyle/>
              <a:p>
                <a:endParaRPr lang="zh-CN" altLang="en-US"/>
              </a:p>
            </p:txBody>
          </p:sp>
          <p:sp>
            <p:nvSpPr>
              <p:cNvPr id="40431" name="Freeform 318"/>
              <p:cNvSpPr/>
              <p:nvPr/>
            </p:nvSpPr>
            <p:spPr bwMode="auto">
              <a:xfrm>
                <a:off x="1285" y="3858"/>
                <a:ext cx="160" cy="2"/>
              </a:xfrm>
              <a:custGeom>
                <a:avLst/>
                <a:gdLst>
                  <a:gd name="T0" fmla="*/ 0 w 964"/>
                  <a:gd name="T1" fmla="*/ 0 h 11"/>
                  <a:gd name="T2" fmla="*/ 0 w 964"/>
                  <a:gd name="T3" fmla="*/ 0 h 11"/>
                  <a:gd name="T4" fmla="*/ 0 w 964"/>
                  <a:gd name="T5" fmla="*/ 0 h 11"/>
                  <a:gd name="T6" fmla="*/ 0 w 964"/>
                  <a:gd name="T7" fmla="*/ 0 h 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64" h="11">
                    <a:moveTo>
                      <a:pt x="139" y="0"/>
                    </a:moveTo>
                    <a:lnTo>
                      <a:pt x="0" y="11"/>
                    </a:lnTo>
                    <a:lnTo>
                      <a:pt x="964" y="11"/>
                    </a:lnTo>
                    <a:lnTo>
                      <a:pt x="139" y="0"/>
                    </a:lnTo>
                    <a:close/>
                  </a:path>
                </a:pathLst>
              </a:custGeom>
              <a:solidFill>
                <a:srgbClr val="FF0000"/>
              </a:solidFill>
              <a:ln w="9525">
                <a:noFill/>
                <a:round/>
              </a:ln>
            </p:spPr>
            <p:txBody>
              <a:bodyPr/>
              <a:lstStyle/>
              <a:p>
                <a:endParaRPr lang="zh-CN" altLang="en-US"/>
              </a:p>
            </p:txBody>
          </p:sp>
          <p:sp>
            <p:nvSpPr>
              <p:cNvPr id="40432" name="Freeform 319"/>
              <p:cNvSpPr/>
              <p:nvPr/>
            </p:nvSpPr>
            <p:spPr bwMode="auto">
              <a:xfrm>
                <a:off x="1308" y="3858"/>
                <a:ext cx="141" cy="2"/>
              </a:xfrm>
              <a:custGeom>
                <a:avLst/>
                <a:gdLst>
                  <a:gd name="T0" fmla="*/ 0 w 847"/>
                  <a:gd name="T1" fmla="*/ 0 h 11"/>
                  <a:gd name="T2" fmla="*/ 0 w 847"/>
                  <a:gd name="T3" fmla="*/ 0 h 11"/>
                  <a:gd name="T4" fmla="*/ 0 w 847"/>
                  <a:gd name="T5" fmla="*/ 0 h 11"/>
                  <a:gd name="T6" fmla="*/ 0 w 847"/>
                  <a:gd name="T7" fmla="*/ 0 h 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47" h="11">
                    <a:moveTo>
                      <a:pt x="0" y="0"/>
                    </a:moveTo>
                    <a:lnTo>
                      <a:pt x="847" y="0"/>
                    </a:lnTo>
                    <a:lnTo>
                      <a:pt x="825" y="11"/>
                    </a:lnTo>
                    <a:lnTo>
                      <a:pt x="0" y="0"/>
                    </a:lnTo>
                    <a:close/>
                  </a:path>
                </a:pathLst>
              </a:custGeom>
              <a:solidFill>
                <a:srgbClr val="FF0000"/>
              </a:solidFill>
              <a:ln w="9525">
                <a:noFill/>
                <a:round/>
              </a:ln>
            </p:spPr>
            <p:txBody>
              <a:bodyPr/>
              <a:lstStyle/>
              <a:p>
                <a:endParaRPr lang="zh-CN" altLang="en-US"/>
              </a:p>
            </p:txBody>
          </p:sp>
          <p:sp>
            <p:nvSpPr>
              <p:cNvPr id="40433" name="Freeform 320"/>
              <p:cNvSpPr/>
              <p:nvPr/>
            </p:nvSpPr>
            <p:spPr bwMode="auto">
              <a:xfrm>
                <a:off x="372" y="3860"/>
                <a:ext cx="64" cy="6"/>
              </a:xfrm>
              <a:custGeom>
                <a:avLst/>
                <a:gdLst>
                  <a:gd name="T0" fmla="*/ 0 w 383"/>
                  <a:gd name="T1" fmla="*/ 0 h 35"/>
                  <a:gd name="T2" fmla="*/ 0 w 383"/>
                  <a:gd name="T3" fmla="*/ 0 h 35"/>
                  <a:gd name="T4" fmla="*/ 0 w 383"/>
                  <a:gd name="T5" fmla="*/ 0 h 35"/>
                  <a:gd name="T6" fmla="*/ 0 w 383"/>
                  <a:gd name="T7" fmla="*/ 0 h 3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3" h="35">
                    <a:moveTo>
                      <a:pt x="0" y="0"/>
                    </a:moveTo>
                    <a:lnTo>
                      <a:pt x="27" y="35"/>
                    </a:lnTo>
                    <a:lnTo>
                      <a:pt x="383" y="35"/>
                    </a:lnTo>
                    <a:lnTo>
                      <a:pt x="0" y="0"/>
                    </a:lnTo>
                    <a:close/>
                  </a:path>
                </a:pathLst>
              </a:custGeom>
              <a:solidFill>
                <a:srgbClr val="FF0000"/>
              </a:solidFill>
              <a:ln w="9525">
                <a:noFill/>
                <a:round/>
              </a:ln>
            </p:spPr>
            <p:txBody>
              <a:bodyPr/>
              <a:lstStyle/>
              <a:p>
                <a:endParaRPr lang="zh-CN" altLang="en-US"/>
              </a:p>
            </p:txBody>
          </p:sp>
          <p:sp>
            <p:nvSpPr>
              <p:cNvPr id="40434" name="Freeform 321"/>
              <p:cNvSpPr/>
              <p:nvPr/>
            </p:nvSpPr>
            <p:spPr bwMode="auto">
              <a:xfrm>
                <a:off x="372" y="3860"/>
                <a:ext cx="64" cy="6"/>
              </a:xfrm>
              <a:custGeom>
                <a:avLst/>
                <a:gdLst>
                  <a:gd name="T0" fmla="*/ 0 w 383"/>
                  <a:gd name="T1" fmla="*/ 0 h 35"/>
                  <a:gd name="T2" fmla="*/ 0 w 383"/>
                  <a:gd name="T3" fmla="*/ 0 h 35"/>
                  <a:gd name="T4" fmla="*/ 0 w 383"/>
                  <a:gd name="T5" fmla="*/ 0 h 35"/>
                  <a:gd name="T6" fmla="*/ 0 w 383"/>
                  <a:gd name="T7" fmla="*/ 0 h 3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3" h="35">
                    <a:moveTo>
                      <a:pt x="0" y="0"/>
                    </a:moveTo>
                    <a:lnTo>
                      <a:pt x="279" y="0"/>
                    </a:lnTo>
                    <a:lnTo>
                      <a:pt x="383" y="35"/>
                    </a:lnTo>
                    <a:lnTo>
                      <a:pt x="0" y="0"/>
                    </a:lnTo>
                    <a:close/>
                  </a:path>
                </a:pathLst>
              </a:custGeom>
              <a:solidFill>
                <a:srgbClr val="FF0000"/>
              </a:solidFill>
              <a:ln w="9525">
                <a:noFill/>
                <a:round/>
              </a:ln>
            </p:spPr>
            <p:txBody>
              <a:bodyPr/>
              <a:lstStyle/>
              <a:p>
                <a:endParaRPr lang="zh-CN" altLang="en-US"/>
              </a:p>
            </p:txBody>
          </p:sp>
          <p:sp>
            <p:nvSpPr>
              <p:cNvPr id="40435" name="Freeform 322"/>
              <p:cNvSpPr/>
              <p:nvPr/>
            </p:nvSpPr>
            <p:spPr bwMode="auto">
              <a:xfrm>
                <a:off x="1170" y="3860"/>
                <a:ext cx="263" cy="6"/>
              </a:xfrm>
              <a:custGeom>
                <a:avLst/>
                <a:gdLst>
                  <a:gd name="T0" fmla="*/ 0 w 1580"/>
                  <a:gd name="T1" fmla="*/ 0 h 35"/>
                  <a:gd name="T2" fmla="*/ 0 w 1580"/>
                  <a:gd name="T3" fmla="*/ 0 h 35"/>
                  <a:gd name="T4" fmla="*/ 0 w 1580"/>
                  <a:gd name="T5" fmla="*/ 0 h 35"/>
                  <a:gd name="T6" fmla="*/ 0 w 1580"/>
                  <a:gd name="T7" fmla="*/ 0 h 3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80" h="35">
                    <a:moveTo>
                      <a:pt x="687" y="0"/>
                    </a:moveTo>
                    <a:lnTo>
                      <a:pt x="0" y="35"/>
                    </a:lnTo>
                    <a:lnTo>
                      <a:pt x="1580" y="35"/>
                    </a:lnTo>
                    <a:lnTo>
                      <a:pt x="687" y="0"/>
                    </a:lnTo>
                    <a:close/>
                  </a:path>
                </a:pathLst>
              </a:custGeom>
              <a:solidFill>
                <a:srgbClr val="FF0000"/>
              </a:solidFill>
              <a:ln w="9525">
                <a:noFill/>
                <a:round/>
              </a:ln>
            </p:spPr>
            <p:txBody>
              <a:bodyPr/>
              <a:lstStyle/>
              <a:p>
                <a:endParaRPr lang="zh-CN" altLang="en-US"/>
              </a:p>
            </p:txBody>
          </p:sp>
          <p:sp>
            <p:nvSpPr>
              <p:cNvPr id="40436" name="Freeform 323"/>
              <p:cNvSpPr/>
              <p:nvPr/>
            </p:nvSpPr>
            <p:spPr bwMode="auto">
              <a:xfrm>
                <a:off x="1285" y="3860"/>
                <a:ext cx="160" cy="6"/>
              </a:xfrm>
              <a:custGeom>
                <a:avLst/>
                <a:gdLst>
                  <a:gd name="T0" fmla="*/ 0 w 964"/>
                  <a:gd name="T1" fmla="*/ 0 h 35"/>
                  <a:gd name="T2" fmla="*/ 0 w 964"/>
                  <a:gd name="T3" fmla="*/ 0 h 35"/>
                  <a:gd name="T4" fmla="*/ 0 w 964"/>
                  <a:gd name="T5" fmla="*/ 0 h 35"/>
                  <a:gd name="T6" fmla="*/ 0 w 964"/>
                  <a:gd name="T7" fmla="*/ 0 h 3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64" h="35">
                    <a:moveTo>
                      <a:pt x="0" y="0"/>
                    </a:moveTo>
                    <a:lnTo>
                      <a:pt x="964" y="0"/>
                    </a:lnTo>
                    <a:lnTo>
                      <a:pt x="893" y="35"/>
                    </a:lnTo>
                    <a:lnTo>
                      <a:pt x="0" y="0"/>
                    </a:lnTo>
                    <a:close/>
                  </a:path>
                </a:pathLst>
              </a:custGeom>
              <a:solidFill>
                <a:srgbClr val="FF0000"/>
              </a:solidFill>
              <a:ln w="9525">
                <a:noFill/>
                <a:round/>
              </a:ln>
            </p:spPr>
            <p:txBody>
              <a:bodyPr/>
              <a:lstStyle/>
              <a:p>
                <a:endParaRPr lang="zh-CN" altLang="en-US"/>
              </a:p>
            </p:txBody>
          </p:sp>
          <p:sp>
            <p:nvSpPr>
              <p:cNvPr id="40437" name="Freeform 324"/>
              <p:cNvSpPr/>
              <p:nvPr/>
            </p:nvSpPr>
            <p:spPr bwMode="auto">
              <a:xfrm>
                <a:off x="376" y="3866"/>
                <a:ext cx="67" cy="2"/>
              </a:xfrm>
              <a:custGeom>
                <a:avLst/>
                <a:gdLst>
                  <a:gd name="T0" fmla="*/ 0 w 398"/>
                  <a:gd name="T1" fmla="*/ 0 h 14"/>
                  <a:gd name="T2" fmla="*/ 0 w 398"/>
                  <a:gd name="T3" fmla="*/ 0 h 14"/>
                  <a:gd name="T4" fmla="*/ 0 w 398"/>
                  <a:gd name="T5" fmla="*/ 0 h 14"/>
                  <a:gd name="T6" fmla="*/ 0 w 398"/>
                  <a:gd name="T7" fmla="*/ 0 h 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98" h="14">
                    <a:moveTo>
                      <a:pt x="0" y="0"/>
                    </a:moveTo>
                    <a:lnTo>
                      <a:pt x="10" y="14"/>
                    </a:lnTo>
                    <a:lnTo>
                      <a:pt x="398" y="14"/>
                    </a:lnTo>
                    <a:lnTo>
                      <a:pt x="0" y="0"/>
                    </a:lnTo>
                    <a:close/>
                  </a:path>
                </a:pathLst>
              </a:custGeom>
              <a:solidFill>
                <a:srgbClr val="FF0000"/>
              </a:solidFill>
              <a:ln w="9525">
                <a:noFill/>
                <a:round/>
              </a:ln>
            </p:spPr>
            <p:txBody>
              <a:bodyPr/>
              <a:lstStyle/>
              <a:p>
                <a:endParaRPr lang="zh-CN" altLang="en-US"/>
              </a:p>
            </p:txBody>
          </p:sp>
          <p:sp>
            <p:nvSpPr>
              <p:cNvPr id="40438" name="Freeform 325"/>
              <p:cNvSpPr/>
              <p:nvPr/>
            </p:nvSpPr>
            <p:spPr bwMode="auto">
              <a:xfrm>
                <a:off x="376" y="3866"/>
                <a:ext cx="67" cy="2"/>
              </a:xfrm>
              <a:custGeom>
                <a:avLst/>
                <a:gdLst>
                  <a:gd name="T0" fmla="*/ 0 w 398"/>
                  <a:gd name="T1" fmla="*/ 0 h 14"/>
                  <a:gd name="T2" fmla="*/ 0 w 398"/>
                  <a:gd name="T3" fmla="*/ 0 h 14"/>
                  <a:gd name="T4" fmla="*/ 0 w 398"/>
                  <a:gd name="T5" fmla="*/ 0 h 14"/>
                  <a:gd name="T6" fmla="*/ 0 w 398"/>
                  <a:gd name="T7" fmla="*/ 0 h 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98" h="14">
                    <a:moveTo>
                      <a:pt x="0" y="0"/>
                    </a:moveTo>
                    <a:lnTo>
                      <a:pt x="356" y="0"/>
                    </a:lnTo>
                    <a:lnTo>
                      <a:pt x="398" y="14"/>
                    </a:lnTo>
                    <a:lnTo>
                      <a:pt x="0" y="0"/>
                    </a:lnTo>
                    <a:close/>
                  </a:path>
                </a:pathLst>
              </a:custGeom>
              <a:solidFill>
                <a:srgbClr val="FF0000"/>
              </a:solidFill>
              <a:ln w="9525">
                <a:noFill/>
                <a:round/>
              </a:ln>
            </p:spPr>
            <p:txBody>
              <a:bodyPr/>
              <a:lstStyle/>
              <a:p>
                <a:endParaRPr lang="zh-CN" altLang="en-US"/>
              </a:p>
            </p:txBody>
          </p:sp>
          <p:sp>
            <p:nvSpPr>
              <p:cNvPr id="40439" name="Freeform 326"/>
              <p:cNvSpPr/>
              <p:nvPr/>
            </p:nvSpPr>
            <p:spPr bwMode="auto">
              <a:xfrm>
                <a:off x="1125" y="3866"/>
                <a:ext cx="302" cy="2"/>
              </a:xfrm>
              <a:custGeom>
                <a:avLst/>
                <a:gdLst>
                  <a:gd name="T0" fmla="*/ 0 w 1810"/>
                  <a:gd name="T1" fmla="*/ 0 h 14"/>
                  <a:gd name="T2" fmla="*/ 0 w 1810"/>
                  <a:gd name="T3" fmla="*/ 0 h 14"/>
                  <a:gd name="T4" fmla="*/ 0 w 1810"/>
                  <a:gd name="T5" fmla="*/ 0 h 14"/>
                  <a:gd name="T6" fmla="*/ 0 w 1810"/>
                  <a:gd name="T7" fmla="*/ 0 h 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10" h="14">
                    <a:moveTo>
                      <a:pt x="269" y="0"/>
                    </a:moveTo>
                    <a:lnTo>
                      <a:pt x="0" y="14"/>
                    </a:lnTo>
                    <a:lnTo>
                      <a:pt x="1810" y="14"/>
                    </a:lnTo>
                    <a:lnTo>
                      <a:pt x="269" y="0"/>
                    </a:lnTo>
                    <a:close/>
                  </a:path>
                </a:pathLst>
              </a:custGeom>
              <a:solidFill>
                <a:srgbClr val="FF0000"/>
              </a:solidFill>
              <a:ln w="9525">
                <a:noFill/>
                <a:round/>
              </a:ln>
            </p:spPr>
            <p:txBody>
              <a:bodyPr/>
              <a:lstStyle/>
              <a:p>
                <a:endParaRPr lang="zh-CN" altLang="en-US"/>
              </a:p>
            </p:txBody>
          </p:sp>
          <p:sp>
            <p:nvSpPr>
              <p:cNvPr id="40440" name="Freeform 327"/>
              <p:cNvSpPr/>
              <p:nvPr/>
            </p:nvSpPr>
            <p:spPr bwMode="auto">
              <a:xfrm>
                <a:off x="1170" y="3866"/>
                <a:ext cx="263" cy="2"/>
              </a:xfrm>
              <a:custGeom>
                <a:avLst/>
                <a:gdLst>
                  <a:gd name="T0" fmla="*/ 0 w 1580"/>
                  <a:gd name="T1" fmla="*/ 0 h 14"/>
                  <a:gd name="T2" fmla="*/ 0 w 1580"/>
                  <a:gd name="T3" fmla="*/ 0 h 14"/>
                  <a:gd name="T4" fmla="*/ 0 w 1580"/>
                  <a:gd name="T5" fmla="*/ 0 h 14"/>
                  <a:gd name="T6" fmla="*/ 0 w 1580"/>
                  <a:gd name="T7" fmla="*/ 0 h 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80" h="14">
                    <a:moveTo>
                      <a:pt x="0" y="0"/>
                    </a:moveTo>
                    <a:lnTo>
                      <a:pt x="1580" y="0"/>
                    </a:lnTo>
                    <a:lnTo>
                      <a:pt x="1541" y="14"/>
                    </a:lnTo>
                    <a:lnTo>
                      <a:pt x="0" y="0"/>
                    </a:lnTo>
                    <a:close/>
                  </a:path>
                </a:pathLst>
              </a:custGeom>
              <a:solidFill>
                <a:srgbClr val="FF0000"/>
              </a:solidFill>
              <a:ln w="9525">
                <a:noFill/>
                <a:round/>
              </a:ln>
            </p:spPr>
            <p:txBody>
              <a:bodyPr/>
              <a:lstStyle/>
              <a:p>
                <a:endParaRPr lang="zh-CN" altLang="en-US"/>
              </a:p>
            </p:txBody>
          </p:sp>
          <p:sp>
            <p:nvSpPr>
              <p:cNvPr id="40441" name="Rectangle 328"/>
              <p:cNvSpPr>
                <a:spLocks noChangeArrowheads="1"/>
              </p:cNvSpPr>
              <p:nvPr/>
            </p:nvSpPr>
            <p:spPr bwMode="auto">
              <a:xfrm>
                <a:off x="443" y="3868"/>
                <a:ext cx="75" cy="1"/>
              </a:xfrm>
              <a:prstGeom prst="rect">
                <a:avLst/>
              </a:prstGeom>
              <a:solidFill>
                <a:srgbClr val="FF0000"/>
              </a:solidFill>
              <a:ln w="9525">
                <a:noFill/>
                <a:miter lim="800000"/>
              </a:ln>
            </p:spPr>
            <p:txBody>
              <a:bodyPr/>
              <a:lstStyle/>
              <a:p>
                <a:pPr>
                  <a:buFontTx/>
                  <a:buNone/>
                </a:pPr>
                <a:endParaRPr lang="zh-CN" altLang="en-US"/>
              </a:p>
            </p:txBody>
          </p:sp>
          <p:sp>
            <p:nvSpPr>
              <p:cNvPr id="40442" name="Rectangle 329"/>
              <p:cNvSpPr>
                <a:spLocks noChangeArrowheads="1"/>
              </p:cNvSpPr>
              <p:nvPr/>
            </p:nvSpPr>
            <p:spPr bwMode="auto">
              <a:xfrm>
                <a:off x="518" y="3868"/>
                <a:ext cx="388" cy="1"/>
              </a:xfrm>
              <a:prstGeom prst="rect">
                <a:avLst/>
              </a:prstGeom>
              <a:solidFill>
                <a:srgbClr val="FF0000"/>
              </a:solidFill>
              <a:ln w="9525">
                <a:noFill/>
                <a:miter lim="800000"/>
              </a:ln>
            </p:spPr>
            <p:txBody>
              <a:bodyPr/>
              <a:lstStyle/>
              <a:p>
                <a:pPr>
                  <a:buFontTx/>
                  <a:buNone/>
                </a:pPr>
                <a:endParaRPr lang="zh-CN" altLang="en-US"/>
              </a:p>
            </p:txBody>
          </p:sp>
          <p:sp>
            <p:nvSpPr>
              <p:cNvPr id="40443" name="Rectangle 330"/>
              <p:cNvSpPr>
                <a:spLocks noChangeArrowheads="1"/>
              </p:cNvSpPr>
              <p:nvPr/>
            </p:nvSpPr>
            <p:spPr bwMode="auto">
              <a:xfrm>
                <a:off x="906" y="3868"/>
                <a:ext cx="28" cy="1"/>
              </a:xfrm>
              <a:prstGeom prst="rect">
                <a:avLst/>
              </a:prstGeom>
              <a:solidFill>
                <a:srgbClr val="FF0000"/>
              </a:solidFill>
              <a:ln w="9525">
                <a:noFill/>
                <a:miter lim="800000"/>
              </a:ln>
            </p:spPr>
            <p:txBody>
              <a:bodyPr/>
              <a:lstStyle/>
              <a:p>
                <a:pPr>
                  <a:buFontTx/>
                  <a:buNone/>
                </a:pPr>
                <a:endParaRPr lang="zh-CN" altLang="en-US"/>
              </a:p>
            </p:txBody>
          </p:sp>
          <p:sp>
            <p:nvSpPr>
              <p:cNvPr id="40444" name="Rectangle 331"/>
              <p:cNvSpPr>
                <a:spLocks noChangeArrowheads="1"/>
              </p:cNvSpPr>
              <p:nvPr/>
            </p:nvSpPr>
            <p:spPr bwMode="auto">
              <a:xfrm>
                <a:off x="934" y="3868"/>
                <a:ext cx="191" cy="1"/>
              </a:xfrm>
              <a:prstGeom prst="rect">
                <a:avLst/>
              </a:prstGeom>
              <a:solidFill>
                <a:srgbClr val="FF0000"/>
              </a:solidFill>
              <a:ln w="9525">
                <a:noFill/>
                <a:miter lim="800000"/>
              </a:ln>
            </p:spPr>
            <p:txBody>
              <a:bodyPr/>
              <a:lstStyle/>
              <a:p>
                <a:pPr>
                  <a:buFontTx/>
                  <a:buNone/>
                </a:pPr>
                <a:endParaRPr lang="zh-CN" altLang="en-US"/>
              </a:p>
            </p:txBody>
          </p:sp>
          <p:sp>
            <p:nvSpPr>
              <p:cNvPr id="40445" name="Freeform 332"/>
              <p:cNvSpPr/>
              <p:nvPr/>
            </p:nvSpPr>
            <p:spPr bwMode="auto">
              <a:xfrm>
                <a:off x="378" y="3868"/>
                <a:ext cx="1019" cy="11"/>
              </a:xfrm>
              <a:custGeom>
                <a:avLst/>
                <a:gdLst>
                  <a:gd name="T0" fmla="*/ 0 w 6116"/>
                  <a:gd name="T1" fmla="*/ 0 h 63"/>
                  <a:gd name="T2" fmla="*/ 0 w 6116"/>
                  <a:gd name="T3" fmla="*/ 0 h 63"/>
                  <a:gd name="T4" fmla="*/ 1 w 6116"/>
                  <a:gd name="T5" fmla="*/ 0 h 63"/>
                  <a:gd name="T6" fmla="*/ 0 w 6116"/>
                  <a:gd name="T7" fmla="*/ 0 h 6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116" h="63">
                    <a:moveTo>
                      <a:pt x="0" y="0"/>
                    </a:moveTo>
                    <a:lnTo>
                      <a:pt x="47" y="63"/>
                    </a:lnTo>
                    <a:lnTo>
                      <a:pt x="6116" y="63"/>
                    </a:lnTo>
                    <a:lnTo>
                      <a:pt x="0" y="0"/>
                    </a:lnTo>
                    <a:close/>
                  </a:path>
                </a:pathLst>
              </a:custGeom>
              <a:solidFill>
                <a:srgbClr val="FF0000"/>
              </a:solidFill>
              <a:ln w="9525">
                <a:noFill/>
                <a:round/>
              </a:ln>
            </p:spPr>
            <p:txBody>
              <a:bodyPr/>
              <a:lstStyle/>
              <a:p>
                <a:endParaRPr lang="zh-CN" altLang="en-US"/>
              </a:p>
            </p:txBody>
          </p:sp>
          <p:sp>
            <p:nvSpPr>
              <p:cNvPr id="40446" name="Freeform 333"/>
              <p:cNvSpPr/>
              <p:nvPr/>
            </p:nvSpPr>
            <p:spPr bwMode="auto">
              <a:xfrm>
                <a:off x="378" y="3868"/>
                <a:ext cx="1049" cy="11"/>
              </a:xfrm>
              <a:custGeom>
                <a:avLst/>
                <a:gdLst>
                  <a:gd name="T0" fmla="*/ 0 w 6293"/>
                  <a:gd name="T1" fmla="*/ 0 h 63"/>
                  <a:gd name="T2" fmla="*/ 1 w 6293"/>
                  <a:gd name="T3" fmla="*/ 0 h 63"/>
                  <a:gd name="T4" fmla="*/ 1 w 6293"/>
                  <a:gd name="T5" fmla="*/ 0 h 63"/>
                  <a:gd name="T6" fmla="*/ 0 w 6293"/>
                  <a:gd name="T7" fmla="*/ 0 h 6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293" h="63">
                    <a:moveTo>
                      <a:pt x="0" y="0"/>
                    </a:moveTo>
                    <a:lnTo>
                      <a:pt x="6293" y="0"/>
                    </a:lnTo>
                    <a:lnTo>
                      <a:pt x="6116" y="63"/>
                    </a:lnTo>
                    <a:lnTo>
                      <a:pt x="0" y="0"/>
                    </a:lnTo>
                    <a:close/>
                  </a:path>
                </a:pathLst>
              </a:custGeom>
              <a:solidFill>
                <a:srgbClr val="FF0000"/>
              </a:solidFill>
              <a:ln w="9525">
                <a:noFill/>
                <a:round/>
              </a:ln>
            </p:spPr>
            <p:txBody>
              <a:bodyPr/>
              <a:lstStyle/>
              <a:p>
                <a:endParaRPr lang="zh-CN" altLang="en-US"/>
              </a:p>
            </p:txBody>
          </p:sp>
          <p:sp>
            <p:nvSpPr>
              <p:cNvPr id="40447" name="Freeform 334"/>
              <p:cNvSpPr/>
              <p:nvPr/>
            </p:nvSpPr>
            <p:spPr bwMode="auto">
              <a:xfrm>
                <a:off x="386" y="3879"/>
                <a:ext cx="974" cy="8"/>
              </a:xfrm>
              <a:custGeom>
                <a:avLst/>
                <a:gdLst>
                  <a:gd name="T0" fmla="*/ 0 w 5843"/>
                  <a:gd name="T1" fmla="*/ 0 h 47"/>
                  <a:gd name="T2" fmla="*/ 0 w 5843"/>
                  <a:gd name="T3" fmla="*/ 0 h 47"/>
                  <a:gd name="T4" fmla="*/ 1 w 5843"/>
                  <a:gd name="T5" fmla="*/ 0 h 47"/>
                  <a:gd name="T6" fmla="*/ 0 w 5843"/>
                  <a:gd name="T7" fmla="*/ 0 h 4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843" h="47">
                    <a:moveTo>
                      <a:pt x="0" y="0"/>
                    </a:moveTo>
                    <a:lnTo>
                      <a:pt x="36" y="47"/>
                    </a:lnTo>
                    <a:lnTo>
                      <a:pt x="5843" y="47"/>
                    </a:lnTo>
                    <a:lnTo>
                      <a:pt x="0" y="0"/>
                    </a:lnTo>
                    <a:close/>
                  </a:path>
                </a:pathLst>
              </a:custGeom>
              <a:solidFill>
                <a:srgbClr val="FF0000"/>
              </a:solidFill>
              <a:ln w="9525">
                <a:noFill/>
                <a:round/>
              </a:ln>
            </p:spPr>
            <p:txBody>
              <a:bodyPr/>
              <a:lstStyle/>
              <a:p>
                <a:endParaRPr lang="zh-CN" altLang="en-US"/>
              </a:p>
            </p:txBody>
          </p:sp>
          <p:sp>
            <p:nvSpPr>
              <p:cNvPr id="40448" name="Freeform 335"/>
              <p:cNvSpPr/>
              <p:nvPr/>
            </p:nvSpPr>
            <p:spPr bwMode="auto">
              <a:xfrm>
                <a:off x="386" y="3879"/>
                <a:ext cx="1011" cy="8"/>
              </a:xfrm>
              <a:custGeom>
                <a:avLst/>
                <a:gdLst>
                  <a:gd name="T0" fmla="*/ 0 w 6069"/>
                  <a:gd name="T1" fmla="*/ 0 h 47"/>
                  <a:gd name="T2" fmla="*/ 1 w 6069"/>
                  <a:gd name="T3" fmla="*/ 0 h 47"/>
                  <a:gd name="T4" fmla="*/ 1 w 6069"/>
                  <a:gd name="T5" fmla="*/ 0 h 47"/>
                  <a:gd name="T6" fmla="*/ 0 w 6069"/>
                  <a:gd name="T7" fmla="*/ 0 h 4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069" h="47">
                    <a:moveTo>
                      <a:pt x="0" y="0"/>
                    </a:moveTo>
                    <a:lnTo>
                      <a:pt x="6069" y="0"/>
                    </a:lnTo>
                    <a:lnTo>
                      <a:pt x="5843" y="47"/>
                    </a:lnTo>
                    <a:lnTo>
                      <a:pt x="0" y="0"/>
                    </a:lnTo>
                    <a:close/>
                  </a:path>
                </a:pathLst>
              </a:custGeom>
              <a:solidFill>
                <a:srgbClr val="FF0000"/>
              </a:solidFill>
              <a:ln w="9525">
                <a:noFill/>
                <a:round/>
              </a:ln>
            </p:spPr>
            <p:txBody>
              <a:bodyPr/>
              <a:lstStyle/>
              <a:p>
                <a:endParaRPr lang="zh-CN" altLang="en-US"/>
              </a:p>
            </p:txBody>
          </p:sp>
          <p:sp>
            <p:nvSpPr>
              <p:cNvPr id="40449" name="Freeform 336"/>
              <p:cNvSpPr/>
              <p:nvPr/>
            </p:nvSpPr>
            <p:spPr bwMode="auto">
              <a:xfrm>
                <a:off x="392" y="3887"/>
                <a:ext cx="961" cy="1"/>
              </a:xfrm>
              <a:custGeom>
                <a:avLst/>
                <a:gdLst>
                  <a:gd name="T0" fmla="*/ 0 w 5764"/>
                  <a:gd name="T1" fmla="*/ 0 h 5"/>
                  <a:gd name="T2" fmla="*/ 0 w 5764"/>
                  <a:gd name="T3" fmla="*/ 0 h 5"/>
                  <a:gd name="T4" fmla="*/ 1 w 5764"/>
                  <a:gd name="T5" fmla="*/ 0 h 5"/>
                  <a:gd name="T6" fmla="*/ 0 w 5764"/>
                  <a:gd name="T7" fmla="*/ 0 h 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764" h="5">
                    <a:moveTo>
                      <a:pt x="0" y="0"/>
                    </a:moveTo>
                    <a:lnTo>
                      <a:pt x="3" y="5"/>
                    </a:lnTo>
                    <a:lnTo>
                      <a:pt x="5764" y="5"/>
                    </a:lnTo>
                    <a:lnTo>
                      <a:pt x="0" y="0"/>
                    </a:lnTo>
                    <a:close/>
                  </a:path>
                </a:pathLst>
              </a:custGeom>
              <a:solidFill>
                <a:srgbClr val="FF0000"/>
              </a:solidFill>
              <a:ln w="9525">
                <a:noFill/>
                <a:round/>
              </a:ln>
            </p:spPr>
            <p:txBody>
              <a:bodyPr/>
              <a:lstStyle/>
              <a:p>
                <a:endParaRPr lang="zh-CN" altLang="en-US"/>
              </a:p>
            </p:txBody>
          </p:sp>
          <p:sp>
            <p:nvSpPr>
              <p:cNvPr id="40450" name="Freeform 337"/>
              <p:cNvSpPr/>
              <p:nvPr/>
            </p:nvSpPr>
            <p:spPr bwMode="auto">
              <a:xfrm>
                <a:off x="392" y="3887"/>
                <a:ext cx="968" cy="1"/>
              </a:xfrm>
              <a:custGeom>
                <a:avLst/>
                <a:gdLst>
                  <a:gd name="T0" fmla="*/ 0 w 5807"/>
                  <a:gd name="T1" fmla="*/ 0 h 5"/>
                  <a:gd name="T2" fmla="*/ 1 w 5807"/>
                  <a:gd name="T3" fmla="*/ 0 h 5"/>
                  <a:gd name="T4" fmla="*/ 1 w 5807"/>
                  <a:gd name="T5" fmla="*/ 0 h 5"/>
                  <a:gd name="T6" fmla="*/ 0 w 5807"/>
                  <a:gd name="T7" fmla="*/ 0 h 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807" h="5">
                    <a:moveTo>
                      <a:pt x="0" y="0"/>
                    </a:moveTo>
                    <a:lnTo>
                      <a:pt x="5807" y="0"/>
                    </a:lnTo>
                    <a:lnTo>
                      <a:pt x="5764" y="5"/>
                    </a:lnTo>
                    <a:lnTo>
                      <a:pt x="0" y="0"/>
                    </a:lnTo>
                    <a:close/>
                  </a:path>
                </a:pathLst>
              </a:custGeom>
              <a:solidFill>
                <a:srgbClr val="FF0000"/>
              </a:solidFill>
              <a:ln w="9525">
                <a:noFill/>
                <a:round/>
              </a:ln>
            </p:spPr>
            <p:txBody>
              <a:bodyPr/>
              <a:lstStyle/>
              <a:p>
                <a:endParaRPr lang="zh-CN" altLang="en-US"/>
              </a:p>
            </p:txBody>
          </p:sp>
          <p:sp>
            <p:nvSpPr>
              <p:cNvPr id="40451" name="Freeform 338"/>
              <p:cNvSpPr/>
              <p:nvPr/>
            </p:nvSpPr>
            <p:spPr bwMode="auto">
              <a:xfrm>
                <a:off x="393" y="3888"/>
                <a:ext cx="890" cy="6"/>
              </a:xfrm>
              <a:custGeom>
                <a:avLst/>
                <a:gdLst>
                  <a:gd name="T0" fmla="*/ 0 w 5342"/>
                  <a:gd name="T1" fmla="*/ 0 h 40"/>
                  <a:gd name="T2" fmla="*/ 0 w 5342"/>
                  <a:gd name="T3" fmla="*/ 0 h 40"/>
                  <a:gd name="T4" fmla="*/ 1 w 5342"/>
                  <a:gd name="T5" fmla="*/ 0 h 40"/>
                  <a:gd name="T6" fmla="*/ 0 w 5342"/>
                  <a:gd name="T7" fmla="*/ 0 h 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342" h="40">
                    <a:moveTo>
                      <a:pt x="0" y="0"/>
                    </a:moveTo>
                    <a:lnTo>
                      <a:pt x="119" y="40"/>
                    </a:lnTo>
                    <a:lnTo>
                      <a:pt x="5342" y="40"/>
                    </a:lnTo>
                    <a:lnTo>
                      <a:pt x="0" y="0"/>
                    </a:lnTo>
                    <a:close/>
                  </a:path>
                </a:pathLst>
              </a:custGeom>
              <a:solidFill>
                <a:srgbClr val="FF0000"/>
              </a:solidFill>
              <a:ln w="9525">
                <a:noFill/>
                <a:round/>
              </a:ln>
            </p:spPr>
            <p:txBody>
              <a:bodyPr/>
              <a:lstStyle/>
              <a:p>
                <a:endParaRPr lang="zh-CN" altLang="en-US"/>
              </a:p>
            </p:txBody>
          </p:sp>
          <p:sp>
            <p:nvSpPr>
              <p:cNvPr id="40452" name="Freeform 339"/>
              <p:cNvSpPr/>
              <p:nvPr/>
            </p:nvSpPr>
            <p:spPr bwMode="auto">
              <a:xfrm>
                <a:off x="393" y="3888"/>
                <a:ext cx="960" cy="6"/>
              </a:xfrm>
              <a:custGeom>
                <a:avLst/>
                <a:gdLst>
                  <a:gd name="T0" fmla="*/ 0 w 5761"/>
                  <a:gd name="T1" fmla="*/ 0 h 40"/>
                  <a:gd name="T2" fmla="*/ 1 w 5761"/>
                  <a:gd name="T3" fmla="*/ 0 h 40"/>
                  <a:gd name="T4" fmla="*/ 1 w 5761"/>
                  <a:gd name="T5" fmla="*/ 0 h 40"/>
                  <a:gd name="T6" fmla="*/ 0 w 5761"/>
                  <a:gd name="T7" fmla="*/ 0 h 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761" h="40">
                    <a:moveTo>
                      <a:pt x="0" y="0"/>
                    </a:moveTo>
                    <a:lnTo>
                      <a:pt x="5761" y="0"/>
                    </a:lnTo>
                    <a:lnTo>
                      <a:pt x="5342" y="40"/>
                    </a:lnTo>
                    <a:lnTo>
                      <a:pt x="0" y="0"/>
                    </a:lnTo>
                    <a:close/>
                  </a:path>
                </a:pathLst>
              </a:custGeom>
              <a:solidFill>
                <a:srgbClr val="FF0000"/>
              </a:solidFill>
              <a:ln w="9525">
                <a:noFill/>
                <a:round/>
              </a:ln>
            </p:spPr>
            <p:txBody>
              <a:bodyPr/>
              <a:lstStyle/>
              <a:p>
                <a:endParaRPr lang="zh-CN" altLang="en-US"/>
              </a:p>
            </p:txBody>
          </p:sp>
          <p:sp>
            <p:nvSpPr>
              <p:cNvPr id="40453" name="Freeform 340"/>
              <p:cNvSpPr/>
              <p:nvPr/>
            </p:nvSpPr>
            <p:spPr bwMode="auto">
              <a:xfrm>
                <a:off x="412" y="3894"/>
                <a:ext cx="710" cy="8"/>
              </a:xfrm>
              <a:custGeom>
                <a:avLst/>
                <a:gdLst>
                  <a:gd name="T0" fmla="*/ 0 w 4261"/>
                  <a:gd name="T1" fmla="*/ 0 h 50"/>
                  <a:gd name="T2" fmla="*/ 0 w 4261"/>
                  <a:gd name="T3" fmla="*/ 0 h 50"/>
                  <a:gd name="T4" fmla="*/ 0 w 4261"/>
                  <a:gd name="T5" fmla="*/ 0 h 50"/>
                  <a:gd name="T6" fmla="*/ 0 w 4261"/>
                  <a:gd name="T7" fmla="*/ 0 h 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61" h="50">
                    <a:moveTo>
                      <a:pt x="0" y="0"/>
                    </a:moveTo>
                    <a:lnTo>
                      <a:pt x="148" y="50"/>
                    </a:lnTo>
                    <a:lnTo>
                      <a:pt x="4261" y="50"/>
                    </a:lnTo>
                    <a:lnTo>
                      <a:pt x="0" y="0"/>
                    </a:lnTo>
                    <a:close/>
                  </a:path>
                </a:pathLst>
              </a:custGeom>
              <a:solidFill>
                <a:srgbClr val="FF0000"/>
              </a:solidFill>
              <a:ln w="9525">
                <a:noFill/>
                <a:round/>
              </a:ln>
            </p:spPr>
            <p:txBody>
              <a:bodyPr/>
              <a:lstStyle/>
              <a:p>
                <a:endParaRPr lang="zh-CN" altLang="en-US"/>
              </a:p>
            </p:txBody>
          </p:sp>
          <p:sp>
            <p:nvSpPr>
              <p:cNvPr id="40454" name="Freeform 341"/>
              <p:cNvSpPr/>
              <p:nvPr/>
            </p:nvSpPr>
            <p:spPr bwMode="auto">
              <a:xfrm>
                <a:off x="412" y="3894"/>
                <a:ext cx="871" cy="8"/>
              </a:xfrm>
              <a:custGeom>
                <a:avLst/>
                <a:gdLst>
                  <a:gd name="T0" fmla="*/ 0 w 5223"/>
                  <a:gd name="T1" fmla="*/ 0 h 50"/>
                  <a:gd name="T2" fmla="*/ 1 w 5223"/>
                  <a:gd name="T3" fmla="*/ 0 h 50"/>
                  <a:gd name="T4" fmla="*/ 1 w 5223"/>
                  <a:gd name="T5" fmla="*/ 0 h 50"/>
                  <a:gd name="T6" fmla="*/ 0 w 5223"/>
                  <a:gd name="T7" fmla="*/ 0 h 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223" h="50">
                    <a:moveTo>
                      <a:pt x="0" y="0"/>
                    </a:moveTo>
                    <a:lnTo>
                      <a:pt x="5223" y="0"/>
                    </a:lnTo>
                    <a:lnTo>
                      <a:pt x="4261" y="50"/>
                    </a:lnTo>
                    <a:lnTo>
                      <a:pt x="0" y="0"/>
                    </a:lnTo>
                    <a:close/>
                  </a:path>
                </a:pathLst>
              </a:custGeom>
              <a:solidFill>
                <a:srgbClr val="FF0000"/>
              </a:solidFill>
              <a:ln w="9525">
                <a:noFill/>
                <a:round/>
              </a:ln>
            </p:spPr>
            <p:txBody>
              <a:bodyPr/>
              <a:lstStyle/>
              <a:p>
                <a:endParaRPr lang="zh-CN" altLang="en-US"/>
              </a:p>
            </p:txBody>
          </p:sp>
          <p:sp>
            <p:nvSpPr>
              <p:cNvPr id="40455" name="Rectangle 342"/>
              <p:cNvSpPr>
                <a:spLocks noChangeArrowheads="1"/>
              </p:cNvSpPr>
              <p:nvPr/>
            </p:nvSpPr>
            <p:spPr bwMode="auto">
              <a:xfrm>
                <a:off x="437" y="3902"/>
                <a:ext cx="80" cy="1"/>
              </a:xfrm>
              <a:prstGeom prst="rect">
                <a:avLst/>
              </a:prstGeom>
              <a:solidFill>
                <a:srgbClr val="FF0000"/>
              </a:solidFill>
              <a:ln w="9525">
                <a:noFill/>
                <a:miter lim="800000"/>
              </a:ln>
            </p:spPr>
            <p:txBody>
              <a:bodyPr/>
              <a:lstStyle/>
              <a:p>
                <a:pPr>
                  <a:buFontTx/>
                  <a:buNone/>
                </a:pPr>
                <a:endParaRPr lang="zh-CN" altLang="en-US"/>
              </a:p>
            </p:txBody>
          </p:sp>
          <p:sp>
            <p:nvSpPr>
              <p:cNvPr id="40456" name="Rectangle 343"/>
              <p:cNvSpPr>
                <a:spLocks noChangeArrowheads="1"/>
              </p:cNvSpPr>
              <p:nvPr/>
            </p:nvSpPr>
            <p:spPr bwMode="auto">
              <a:xfrm>
                <a:off x="517" y="3902"/>
                <a:ext cx="423" cy="1"/>
              </a:xfrm>
              <a:prstGeom prst="rect">
                <a:avLst/>
              </a:prstGeom>
              <a:solidFill>
                <a:srgbClr val="FF0000"/>
              </a:solidFill>
              <a:ln w="9525">
                <a:noFill/>
                <a:miter lim="800000"/>
              </a:ln>
            </p:spPr>
            <p:txBody>
              <a:bodyPr/>
              <a:lstStyle/>
              <a:p>
                <a:pPr>
                  <a:buFontTx/>
                  <a:buNone/>
                </a:pPr>
                <a:endParaRPr lang="zh-CN" altLang="en-US"/>
              </a:p>
            </p:txBody>
          </p:sp>
          <p:sp>
            <p:nvSpPr>
              <p:cNvPr id="40457" name="Rectangle 344"/>
              <p:cNvSpPr>
                <a:spLocks noChangeArrowheads="1"/>
              </p:cNvSpPr>
              <p:nvPr/>
            </p:nvSpPr>
            <p:spPr bwMode="auto">
              <a:xfrm>
                <a:off x="940" y="3902"/>
                <a:ext cx="182" cy="1"/>
              </a:xfrm>
              <a:prstGeom prst="rect">
                <a:avLst/>
              </a:prstGeom>
              <a:solidFill>
                <a:srgbClr val="FF0000"/>
              </a:solidFill>
              <a:ln w="9525">
                <a:noFill/>
                <a:miter lim="800000"/>
              </a:ln>
            </p:spPr>
            <p:txBody>
              <a:bodyPr/>
              <a:lstStyle/>
              <a:p>
                <a:pPr>
                  <a:buFontTx/>
                  <a:buNone/>
                </a:pPr>
                <a:endParaRPr lang="zh-CN" altLang="en-US"/>
              </a:p>
            </p:txBody>
          </p:sp>
        </p:grpSp>
        <p:grpSp>
          <p:nvGrpSpPr>
            <p:cNvPr id="11" name="Group 362"/>
            <p:cNvGrpSpPr>
              <a:grpSpLocks noChangeAspect="1"/>
            </p:cNvGrpSpPr>
            <p:nvPr/>
          </p:nvGrpSpPr>
          <p:grpSpPr bwMode="auto">
            <a:xfrm>
              <a:off x="3701498" y="5370528"/>
              <a:ext cx="228287" cy="342183"/>
              <a:chOff x="1763" y="1202"/>
              <a:chExt cx="1381" cy="2070"/>
            </a:xfrm>
          </p:grpSpPr>
          <p:grpSp>
            <p:nvGrpSpPr>
              <p:cNvPr id="12" name="Group 563"/>
              <p:cNvGrpSpPr/>
              <p:nvPr/>
            </p:nvGrpSpPr>
            <p:grpSpPr bwMode="auto">
              <a:xfrm>
                <a:off x="1993" y="1202"/>
                <a:ext cx="1151" cy="1282"/>
                <a:chOff x="1993" y="1202"/>
                <a:chExt cx="1151" cy="1282"/>
              </a:xfrm>
            </p:grpSpPr>
            <p:sp>
              <p:nvSpPr>
                <p:cNvPr id="40132" name="Freeform 363"/>
                <p:cNvSpPr/>
                <p:nvPr/>
              </p:nvSpPr>
              <p:spPr bwMode="auto">
                <a:xfrm>
                  <a:off x="2609" y="1202"/>
                  <a:ext cx="63" cy="4"/>
                </a:xfrm>
                <a:custGeom>
                  <a:avLst/>
                  <a:gdLst>
                    <a:gd name="T0" fmla="*/ 0 w 379"/>
                    <a:gd name="T1" fmla="*/ 0 h 23"/>
                    <a:gd name="T2" fmla="*/ 0 w 379"/>
                    <a:gd name="T3" fmla="*/ 0 h 23"/>
                    <a:gd name="T4" fmla="*/ 0 w 379"/>
                    <a:gd name="T5" fmla="*/ 0 h 23"/>
                    <a:gd name="T6" fmla="*/ 0 w 379"/>
                    <a:gd name="T7" fmla="*/ 0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9" h="23">
                      <a:moveTo>
                        <a:pt x="273" y="0"/>
                      </a:moveTo>
                      <a:lnTo>
                        <a:pt x="0" y="23"/>
                      </a:lnTo>
                      <a:lnTo>
                        <a:pt x="379" y="23"/>
                      </a:lnTo>
                      <a:lnTo>
                        <a:pt x="273" y="0"/>
                      </a:lnTo>
                      <a:close/>
                    </a:path>
                  </a:pathLst>
                </a:custGeom>
                <a:solidFill>
                  <a:srgbClr val="00FFFF"/>
                </a:solidFill>
                <a:ln w="9525">
                  <a:noFill/>
                  <a:round/>
                </a:ln>
              </p:spPr>
              <p:txBody>
                <a:bodyPr/>
                <a:lstStyle/>
                <a:p>
                  <a:endParaRPr lang="zh-CN" altLang="en-US"/>
                </a:p>
              </p:txBody>
            </p:sp>
            <p:sp>
              <p:nvSpPr>
                <p:cNvPr id="40133" name="Freeform 364"/>
                <p:cNvSpPr/>
                <p:nvPr/>
              </p:nvSpPr>
              <p:spPr bwMode="auto">
                <a:xfrm>
                  <a:off x="2607" y="1206"/>
                  <a:ext cx="71" cy="1"/>
                </a:xfrm>
                <a:custGeom>
                  <a:avLst/>
                  <a:gdLst>
                    <a:gd name="T0" fmla="*/ 0 w 425"/>
                    <a:gd name="T1" fmla="*/ 0 h 7"/>
                    <a:gd name="T2" fmla="*/ 0 w 425"/>
                    <a:gd name="T3" fmla="*/ 0 h 7"/>
                    <a:gd name="T4" fmla="*/ 0 w 425"/>
                    <a:gd name="T5" fmla="*/ 0 h 7"/>
                    <a:gd name="T6" fmla="*/ 0 w 425"/>
                    <a:gd name="T7" fmla="*/ 0 h 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5" h="7">
                      <a:moveTo>
                        <a:pt x="13" y="0"/>
                      </a:moveTo>
                      <a:lnTo>
                        <a:pt x="0" y="7"/>
                      </a:lnTo>
                      <a:lnTo>
                        <a:pt x="425" y="7"/>
                      </a:lnTo>
                      <a:lnTo>
                        <a:pt x="13" y="0"/>
                      </a:lnTo>
                      <a:close/>
                    </a:path>
                  </a:pathLst>
                </a:custGeom>
                <a:solidFill>
                  <a:srgbClr val="00FFFF"/>
                </a:solidFill>
                <a:ln w="9525">
                  <a:noFill/>
                  <a:round/>
                </a:ln>
              </p:spPr>
              <p:txBody>
                <a:bodyPr/>
                <a:lstStyle/>
                <a:p>
                  <a:endParaRPr lang="zh-CN" altLang="en-US"/>
                </a:p>
              </p:txBody>
            </p:sp>
            <p:sp>
              <p:nvSpPr>
                <p:cNvPr id="40134" name="Freeform 365"/>
                <p:cNvSpPr/>
                <p:nvPr/>
              </p:nvSpPr>
              <p:spPr bwMode="auto">
                <a:xfrm>
                  <a:off x="2609" y="1206"/>
                  <a:ext cx="69" cy="1"/>
                </a:xfrm>
                <a:custGeom>
                  <a:avLst/>
                  <a:gdLst>
                    <a:gd name="T0" fmla="*/ 0 w 412"/>
                    <a:gd name="T1" fmla="*/ 0 h 7"/>
                    <a:gd name="T2" fmla="*/ 0 w 412"/>
                    <a:gd name="T3" fmla="*/ 0 h 7"/>
                    <a:gd name="T4" fmla="*/ 0 w 412"/>
                    <a:gd name="T5" fmla="*/ 0 h 7"/>
                    <a:gd name="T6" fmla="*/ 0 w 412"/>
                    <a:gd name="T7" fmla="*/ 0 h 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12" h="7">
                      <a:moveTo>
                        <a:pt x="0" y="0"/>
                      </a:moveTo>
                      <a:lnTo>
                        <a:pt x="379" y="0"/>
                      </a:lnTo>
                      <a:lnTo>
                        <a:pt x="412" y="7"/>
                      </a:lnTo>
                      <a:lnTo>
                        <a:pt x="0" y="0"/>
                      </a:lnTo>
                      <a:close/>
                    </a:path>
                  </a:pathLst>
                </a:custGeom>
                <a:solidFill>
                  <a:srgbClr val="00FFFF"/>
                </a:solidFill>
                <a:ln w="9525">
                  <a:noFill/>
                  <a:round/>
                </a:ln>
              </p:spPr>
              <p:txBody>
                <a:bodyPr/>
                <a:lstStyle/>
                <a:p>
                  <a:endParaRPr lang="zh-CN" altLang="en-US"/>
                </a:p>
              </p:txBody>
            </p:sp>
            <p:sp>
              <p:nvSpPr>
                <p:cNvPr id="40135" name="Freeform 366"/>
                <p:cNvSpPr/>
                <p:nvPr/>
              </p:nvSpPr>
              <p:spPr bwMode="auto">
                <a:xfrm>
                  <a:off x="2576" y="1207"/>
                  <a:ext cx="129" cy="18"/>
                </a:xfrm>
                <a:custGeom>
                  <a:avLst/>
                  <a:gdLst>
                    <a:gd name="T0" fmla="*/ 0 w 777"/>
                    <a:gd name="T1" fmla="*/ 0 h 111"/>
                    <a:gd name="T2" fmla="*/ 0 w 777"/>
                    <a:gd name="T3" fmla="*/ 0 h 111"/>
                    <a:gd name="T4" fmla="*/ 0 w 777"/>
                    <a:gd name="T5" fmla="*/ 0 h 111"/>
                    <a:gd name="T6" fmla="*/ 0 w 777"/>
                    <a:gd name="T7" fmla="*/ 0 h 1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77" h="111">
                      <a:moveTo>
                        <a:pt x="188" y="0"/>
                      </a:moveTo>
                      <a:lnTo>
                        <a:pt x="0" y="111"/>
                      </a:lnTo>
                      <a:lnTo>
                        <a:pt x="777" y="111"/>
                      </a:lnTo>
                      <a:lnTo>
                        <a:pt x="188" y="0"/>
                      </a:lnTo>
                      <a:close/>
                    </a:path>
                  </a:pathLst>
                </a:custGeom>
                <a:solidFill>
                  <a:srgbClr val="00FFFF"/>
                </a:solidFill>
                <a:ln w="9525">
                  <a:noFill/>
                  <a:round/>
                </a:ln>
              </p:spPr>
              <p:txBody>
                <a:bodyPr/>
                <a:lstStyle/>
                <a:p>
                  <a:endParaRPr lang="zh-CN" altLang="en-US"/>
                </a:p>
              </p:txBody>
            </p:sp>
            <p:sp>
              <p:nvSpPr>
                <p:cNvPr id="40136" name="Freeform 367"/>
                <p:cNvSpPr/>
                <p:nvPr/>
              </p:nvSpPr>
              <p:spPr bwMode="auto">
                <a:xfrm>
                  <a:off x="2607" y="1207"/>
                  <a:ext cx="98" cy="18"/>
                </a:xfrm>
                <a:custGeom>
                  <a:avLst/>
                  <a:gdLst>
                    <a:gd name="T0" fmla="*/ 0 w 589"/>
                    <a:gd name="T1" fmla="*/ 0 h 111"/>
                    <a:gd name="T2" fmla="*/ 0 w 589"/>
                    <a:gd name="T3" fmla="*/ 0 h 111"/>
                    <a:gd name="T4" fmla="*/ 0 w 589"/>
                    <a:gd name="T5" fmla="*/ 0 h 111"/>
                    <a:gd name="T6" fmla="*/ 0 w 589"/>
                    <a:gd name="T7" fmla="*/ 0 h 1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89" h="111">
                      <a:moveTo>
                        <a:pt x="0" y="0"/>
                      </a:moveTo>
                      <a:lnTo>
                        <a:pt x="425" y="0"/>
                      </a:lnTo>
                      <a:lnTo>
                        <a:pt x="589" y="111"/>
                      </a:lnTo>
                      <a:lnTo>
                        <a:pt x="0" y="0"/>
                      </a:lnTo>
                      <a:close/>
                    </a:path>
                  </a:pathLst>
                </a:custGeom>
                <a:solidFill>
                  <a:srgbClr val="00FFFF"/>
                </a:solidFill>
                <a:ln w="9525">
                  <a:noFill/>
                  <a:round/>
                </a:ln>
              </p:spPr>
              <p:txBody>
                <a:bodyPr/>
                <a:lstStyle/>
                <a:p>
                  <a:endParaRPr lang="zh-CN" altLang="en-US"/>
                </a:p>
              </p:txBody>
            </p:sp>
            <p:sp>
              <p:nvSpPr>
                <p:cNvPr id="40137" name="Freeform 368"/>
                <p:cNvSpPr/>
                <p:nvPr/>
              </p:nvSpPr>
              <p:spPr bwMode="auto">
                <a:xfrm>
                  <a:off x="2569" y="1225"/>
                  <a:ext cx="139" cy="4"/>
                </a:xfrm>
                <a:custGeom>
                  <a:avLst/>
                  <a:gdLst>
                    <a:gd name="T0" fmla="*/ 0 w 830"/>
                    <a:gd name="T1" fmla="*/ 0 h 23"/>
                    <a:gd name="T2" fmla="*/ 0 w 830"/>
                    <a:gd name="T3" fmla="*/ 0 h 23"/>
                    <a:gd name="T4" fmla="*/ 0 w 830"/>
                    <a:gd name="T5" fmla="*/ 0 h 23"/>
                    <a:gd name="T6" fmla="*/ 0 w 830"/>
                    <a:gd name="T7" fmla="*/ 0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0" h="23">
                      <a:moveTo>
                        <a:pt x="38" y="0"/>
                      </a:moveTo>
                      <a:lnTo>
                        <a:pt x="0" y="23"/>
                      </a:lnTo>
                      <a:lnTo>
                        <a:pt x="830" y="23"/>
                      </a:lnTo>
                      <a:lnTo>
                        <a:pt x="38" y="0"/>
                      </a:lnTo>
                      <a:close/>
                    </a:path>
                  </a:pathLst>
                </a:custGeom>
                <a:solidFill>
                  <a:srgbClr val="00FFFF"/>
                </a:solidFill>
                <a:ln w="9525">
                  <a:noFill/>
                  <a:round/>
                </a:ln>
              </p:spPr>
              <p:txBody>
                <a:bodyPr/>
                <a:lstStyle/>
                <a:p>
                  <a:endParaRPr lang="zh-CN" altLang="en-US"/>
                </a:p>
              </p:txBody>
            </p:sp>
            <p:sp>
              <p:nvSpPr>
                <p:cNvPr id="40138" name="Freeform 369"/>
                <p:cNvSpPr/>
                <p:nvPr/>
              </p:nvSpPr>
              <p:spPr bwMode="auto">
                <a:xfrm>
                  <a:off x="2576" y="1225"/>
                  <a:ext cx="132" cy="4"/>
                </a:xfrm>
                <a:custGeom>
                  <a:avLst/>
                  <a:gdLst>
                    <a:gd name="T0" fmla="*/ 0 w 792"/>
                    <a:gd name="T1" fmla="*/ 0 h 23"/>
                    <a:gd name="T2" fmla="*/ 0 w 792"/>
                    <a:gd name="T3" fmla="*/ 0 h 23"/>
                    <a:gd name="T4" fmla="*/ 0 w 792"/>
                    <a:gd name="T5" fmla="*/ 0 h 23"/>
                    <a:gd name="T6" fmla="*/ 0 w 792"/>
                    <a:gd name="T7" fmla="*/ 0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92" h="23">
                      <a:moveTo>
                        <a:pt x="0" y="0"/>
                      </a:moveTo>
                      <a:lnTo>
                        <a:pt x="777" y="0"/>
                      </a:lnTo>
                      <a:lnTo>
                        <a:pt x="792" y="23"/>
                      </a:lnTo>
                      <a:lnTo>
                        <a:pt x="0" y="0"/>
                      </a:lnTo>
                      <a:close/>
                    </a:path>
                  </a:pathLst>
                </a:custGeom>
                <a:solidFill>
                  <a:srgbClr val="00FFFF"/>
                </a:solidFill>
                <a:ln w="9525">
                  <a:noFill/>
                  <a:round/>
                </a:ln>
              </p:spPr>
              <p:txBody>
                <a:bodyPr/>
                <a:lstStyle/>
                <a:p>
                  <a:endParaRPr lang="zh-CN" altLang="en-US"/>
                </a:p>
              </p:txBody>
            </p:sp>
            <p:sp>
              <p:nvSpPr>
                <p:cNvPr id="40139" name="Freeform 370"/>
                <p:cNvSpPr/>
                <p:nvPr/>
              </p:nvSpPr>
              <p:spPr bwMode="auto">
                <a:xfrm>
                  <a:off x="2527" y="1229"/>
                  <a:ext cx="222" cy="61"/>
                </a:xfrm>
                <a:custGeom>
                  <a:avLst/>
                  <a:gdLst>
                    <a:gd name="T0" fmla="*/ 0 w 1333"/>
                    <a:gd name="T1" fmla="*/ 0 h 367"/>
                    <a:gd name="T2" fmla="*/ 0 w 1333"/>
                    <a:gd name="T3" fmla="*/ 0 h 367"/>
                    <a:gd name="T4" fmla="*/ 0 w 1333"/>
                    <a:gd name="T5" fmla="*/ 0 h 367"/>
                    <a:gd name="T6" fmla="*/ 0 w 1333"/>
                    <a:gd name="T7" fmla="*/ 0 h 36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33" h="367">
                      <a:moveTo>
                        <a:pt x="253" y="0"/>
                      </a:moveTo>
                      <a:lnTo>
                        <a:pt x="0" y="367"/>
                      </a:lnTo>
                      <a:lnTo>
                        <a:pt x="1333" y="367"/>
                      </a:lnTo>
                      <a:lnTo>
                        <a:pt x="253" y="0"/>
                      </a:lnTo>
                      <a:close/>
                    </a:path>
                  </a:pathLst>
                </a:custGeom>
                <a:solidFill>
                  <a:srgbClr val="00FFFF"/>
                </a:solidFill>
                <a:ln w="9525">
                  <a:noFill/>
                  <a:round/>
                </a:ln>
              </p:spPr>
              <p:txBody>
                <a:bodyPr/>
                <a:lstStyle/>
                <a:p>
                  <a:endParaRPr lang="zh-CN" altLang="en-US"/>
                </a:p>
              </p:txBody>
            </p:sp>
            <p:sp>
              <p:nvSpPr>
                <p:cNvPr id="40140" name="Freeform 371"/>
                <p:cNvSpPr/>
                <p:nvPr/>
              </p:nvSpPr>
              <p:spPr bwMode="auto">
                <a:xfrm>
                  <a:off x="2569" y="1229"/>
                  <a:ext cx="180" cy="61"/>
                </a:xfrm>
                <a:custGeom>
                  <a:avLst/>
                  <a:gdLst>
                    <a:gd name="T0" fmla="*/ 0 w 1080"/>
                    <a:gd name="T1" fmla="*/ 0 h 367"/>
                    <a:gd name="T2" fmla="*/ 0 w 1080"/>
                    <a:gd name="T3" fmla="*/ 0 h 367"/>
                    <a:gd name="T4" fmla="*/ 0 w 1080"/>
                    <a:gd name="T5" fmla="*/ 0 h 367"/>
                    <a:gd name="T6" fmla="*/ 0 w 1080"/>
                    <a:gd name="T7" fmla="*/ 0 h 36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80" h="367">
                      <a:moveTo>
                        <a:pt x="0" y="0"/>
                      </a:moveTo>
                      <a:lnTo>
                        <a:pt x="830" y="0"/>
                      </a:lnTo>
                      <a:lnTo>
                        <a:pt x="1080" y="367"/>
                      </a:lnTo>
                      <a:lnTo>
                        <a:pt x="0" y="0"/>
                      </a:lnTo>
                      <a:close/>
                    </a:path>
                  </a:pathLst>
                </a:custGeom>
                <a:solidFill>
                  <a:srgbClr val="00FFFF"/>
                </a:solidFill>
                <a:ln w="9525">
                  <a:noFill/>
                  <a:round/>
                </a:ln>
              </p:spPr>
              <p:txBody>
                <a:bodyPr/>
                <a:lstStyle/>
                <a:p>
                  <a:endParaRPr lang="zh-CN" altLang="en-US"/>
                </a:p>
              </p:txBody>
            </p:sp>
            <p:sp>
              <p:nvSpPr>
                <p:cNvPr id="40141" name="Freeform 372"/>
                <p:cNvSpPr/>
                <p:nvPr/>
              </p:nvSpPr>
              <p:spPr bwMode="auto">
                <a:xfrm>
                  <a:off x="2514" y="1290"/>
                  <a:ext cx="235" cy="20"/>
                </a:xfrm>
                <a:custGeom>
                  <a:avLst/>
                  <a:gdLst>
                    <a:gd name="T0" fmla="*/ 0 w 1415"/>
                    <a:gd name="T1" fmla="*/ 0 h 118"/>
                    <a:gd name="T2" fmla="*/ 0 w 1415"/>
                    <a:gd name="T3" fmla="*/ 0 h 118"/>
                    <a:gd name="T4" fmla="*/ 0 w 1415"/>
                    <a:gd name="T5" fmla="*/ 0 h 118"/>
                    <a:gd name="T6" fmla="*/ 0 w 1415"/>
                    <a:gd name="T7" fmla="*/ 0 h 1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15" h="118">
                      <a:moveTo>
                        <a:pt x="82" y="0"/>
                      </a:moveTo>
                      <a:lnTo>
                        <a:pt x="0" y="118"/>
                      </a:lnTo>
                      <a:lnTo>
                        <a:pt x="1415" y="118"/>
                      </a:lnTo>
                      <a:lnTo>
                        <a:pt x="82" y="0"/>
                      </a:lnTo>
                      <a:close/>
                    </a:path>
                  </a:pathLst>
                </a:custGeom>
                <a:solidFill>
                  <a:srgbClr val="00FFFF"/>
                </a:solidFill>
                <a:ln w="9525">
                  <a:noFill/>
                  <a:round/>
                </a:ln>
              </p:spPr>
              <p:txBody>
                <a:bodyPr/>
                <a:lstStyle/>
                <a:p>
                  <a:endParaRPr lang="zh-CN" altLang="en-US"/>
                </a:p>
              </p:txBody>
            </p:sp>
            <p:sp>
              <p:nvSpPr>
                <p:cNvPr id="40142" name="Freeform 373"/>
                <p:cNvSpPr/>
                <p:nvPr/>
              </p:nvSpPr>
              <p:spPr bwMode="auto">
                <a:xfrm>
                  <a:off x="2527" y="1290"/>
                  <a:ext cx="222" cy="20"/>
                </a:xfrm>
                <a:custGeom>
                  <a:avLst/>
                  <a:gdLst>
                    <a:gd name="T0" fmla="*/ 0 w 1333"/>
                    <a:gd name="T1" fmla="*/ 0 h 118"/>
                    <a:gd name="T2" fmla="*/ 0 w 1333"/>
                    <a:gd name="T3" fmla="*/ 0 h 118"/>
                    <a:gd name="T4" fmla="*/ 0 w 1333"/>
                    <a:gd name="T5" fmla="*/ 0 h 118"/>
                    <a:gd name="T6" fmla="*/ 0 w 1333"/>
                    <a:gd name="T7" fmla="*/ 0 h 1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33" h="118">
                      <a:moveTo>
                        <a:pt x="0" y="0"/>
                      </a:moveTo>
                      <a:lnTo>
                        <a:pt x="1333" y="0"/>
                      </a:lnTo>
                      <a:lnTo>
                        <a:pt x="1333" y="118"/>
                      </a:lnTo>
                      <a:lnTo>
                        <a:pt x="0" y="0"/>
                      </a:lnTo>
                      <a:close/>
                    </a:path>
                  </a:pathLst>
                </a:custGeom>
                <a:solidFill>
                  <a:srgbClr val="00FFFF"/>
                </a:solidFill>
                <a:ln w="9525">
                  <a:noFill/>
                  <a:round/>
                </a:ln>
              </p:spPr>
              <p:txBody>
                <a:bodyPr/>
                <a:lstStyle/>
                <a:p>
                  <a:endParaRPr lang="zh-CN" altLang="en-US"/>
                </a:p>
              </p:txBody>
            </p:sp>
            <p:sp>
              <p:nvSpPr>
                <p:cNvPr id="40143" name="Freeform 374"/>
                <p:cNvSpPr/>
                <p:nvPr/>
              </p:nvSpPr>
              <p:spPr bwMode="auto">
                <a:xfrm>
                  <a:off x="2456" y="1310"/>
                  <a:ext cx="293" cy="34"/>
                </a:xfrm>
                <a:custGeom>
                  <a:avLst/>
                  <a:gdLst>
                    <a:gd name="T0" fmla="*/ 0 w 1763"/>
                    <a:gd name="T1" fmla="*/ 0 h 207"/>
                    <a:gd name="T2" fmla="*/ 0 w 1763"/>
                    <a:gd name="T3" fmla="*/ 0 h 207"/>
                    <a:gd name="T4" fmla="*/ 0 w 1763"/>
                    <a:gd name="T5" fmla="*/ 0 h 207"/>
                    <a:gd name="T6" fmla="*/ 0 w 1763"/>
                    <a:gd name="T7" fmla="*/ 0 h 20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63" h="207">
                      <a:moveTo>
                        <a:pt x="348" y="0"/>
                      </a:moveTo>
                      <a:lnTo>
                        <a:pt x="0" y="207"/>
                      </a:lnTo>
                      <a:lnTo>
                        <a:pt x="1763" y="207"/>
                      </a:lnTo>
                      <a:lnTo>
                        <a:pt x="348" y="0"/>
                      </a:lnTo>
                      <a:close/>
                    </a:path>
                  </a:pathLst>
                </a:custGeom>
                <a:solidFill>
                  <a:srgbClr val="00FFFF"/>
                </a:solidFill>
                <a:ln w="9525">
                  <a:noFill/>
                  <a:round/>
                </a:ln>
              </p:spPr>
              <p:txBody>
                <a:bodyPr/>
                <a:lstStyle/>
                <a:p>
                  <a:endParaRPr lang="zh-CN" altLang="en-US"/>
                </a:p>
              </p:txBody>
            </p:sp>
            <p:sp>
              <p:nvSpPr>
                <p:cNvPr id="40144" name="Freeform 375"/>
                <p:cNvSpPr/>
                <p:nvPr/>
              </p:nvSpPr>
              <p:spPr bwMode="auto">
                <a:xfrm>
                  <a:off x="2514" y="1310"/>
                  <a:ext cx="235" cy="34"/>
                </a:xfrm>
                <a:custGeom>
                  <a:avLst/>
                  <a:gdLst>
                    <a:gd name="T0" fmla="*/ 0 w 1415"/>
                    <a:gd name="T1" fmla="*/ 0 h 207"/>
                    <a:gd name="T2" fmla="*/ 0 w 1415"/>
                    <a:gd name="T3" fmla="*/ 0 h 207"/>
                    <a:gd name="T4" fmla="*/ 0 w 1415"/>
                    <a:gd name="T5" fmla="*/ 0 h 207"/>
                    <a:gd name="T6" fmla="*/ 0 w 1415"/>
                    <a:gd name="T7" fmla="*/ 0 h 20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15" h="207">
                      <a:moveTo>
                        <a:pt x="0" y="0"/>
                      </a:moveTo>
                      <a:lnTo>
                        <a:pt x="1415" y="0"/>
                      </a:lnTo>
                      <a:lnTo>
                        <a:pt x="1415" y="207"/>
                      </a:lnTo>
                      <a:lnTo>
                        <a:pt x="0" y="0"/>
                      </a:lnTo>
                      <a:close/>
                    </a:path>
                  </a:pathLst>
                </a:custGeom>
                <a:solidFill>
                  <a:srgbClr val="00FFFF"/>
                </a:solidFill>
                <a:ln w="9525">
                  <a:noFill/>
                  <a:round/>
                </a:ln>
              </p:spPr>
              <p:txBody>
                <a:bodyPr/>
                <a:lstStyle/>
                <a:p>
                  <a:endParaRPr lang="zh-CN" altLang="en-US"/>
                </a:p>
              </p:txBody>
            </p:sp>
            <p:sp>
              <p:nvSpPr>
                <p:cNvPr id="40145" name="Freeform 376"/>
                <p:cNvSpPr/>
                <p:nvPr/>
              </p:nvSpPr>
              <p:spPr bwMode="auto">
                <a:xfrm>
                  <a:off x="2425" y="1344"/>
                  <a:ext cx="324" cy="10"/>
                </a:xfrm>
                <a:custGeom>
                  <a:avLst/>
                  <a:gdLst>
                    <a:gd name="T0" fmla="*/ 0 w 1945"/>
                    <a:gd name="T1" fmla="*/ 0 h 56"/>
                    <a:gd name="T2" fmla="*/ 0 w 1945"/>
                    <a:gd name="T3" fmla="*/ 0 h 56"/>
                    <a:gd name="T4" fmla="*/ 0 w 1945"/>
                    <a:gd name="T5" fmla="*/ 0 h 56"/>
                    <a:gd name="T6" fmla="*/ 0 w 1945"/>
                    <a:gd name="T7" fmla="*/ 0 h 5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45" h="56">
                      <a:moveTo>
                        <a:pt x="182" y="0"/>
                      </a:moveTo>
                      <a:lnTo>
                        <a:pt x="0" y="56"/>
                      </a:lnTo>
                      <a:lnTo>
                        <a:pt x="1945" y="56"/>
                      </a:lnTo>
                      <a:lnTo>
                        <a:pt x="182" y="0"/>
                      </a:lnTo>
                      <a:close/>
                    </a:path>
                  </a:pathLst>
                </a:custGeom>
                <a:solidFill>
                  <a:srgbClr val="00FFFF"/>
                </a:solidFill>
                <a:ln w="9525">
                  <a:noFill/>
                  <a:round/>
                </a:ln>
              </p:spPr>
              <p:txBody>
                <a:bodyPr/>
                <a:lstStyle/>
                <a:p>
                  <a:endParaRPr lang="zh-CN" altLang="en-US"/>
                </a:p>
              </p:txBody>
            </p:sp>
            <p:sp>
              <p:nvSpPr>
                <p:cNvPr id="40146" name="Freeform 377"/>
                <p:cNvSpPr/>
                <p:nvPr/>
              </p:nvSpPr>
              <p:spPr bwMode="auto">
                <a:xfrm>
                  <a:off x="2456" y="1344"/>
                  <a:ext cx="293" cy="10"/>
                </a:xfrm>
                <a:custGeom>
                  <a:avLst/>
                  <a:gdLst>
                    <a:gd name="T0" fmla="*/ 0 w 1763"/>
                    <a:gd name="T1" fmla="*/ 0 h 56"/>
                    <a:gd name="T2" fmla="*/ 0 w 1763"/>
                    <a:gd name="T3" fmla="*/ 0 h 56"/>
                    <a:gd name="T4" fmla="*/ 0 w 1763"/>
                    <a:gd name="T5" fmla="*/ 0 h 56"/>
                    <a:gd name="T6" fmla="*/ 0 w 1763"/>
                    <a:gd name="T7" fmla="*/ 0 h 5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63" h="56">
                      <a:moveTo>
                        <a:pt x="0" y="0"/>
                      </a:moveTo>
                      <a:lnTo>
                        <a:pt x="1763" y="0"/>
                      </a:lnTo>
                      <a:lnTo>
                        <a:pt x="1763" y="56"/>
                      </a:lnTo>
                      <a:lnTo>
                        <a:pt x="0" y="0"/>
                      </a:lnTo>
                      <a:close/>
                    </a:path>
                  </a:pathLst>
                </a:custGeom>
                <a:solidFill>
                  <a:srgbClr val="00FFFF"/>
                </a:solidFill>
                <a:ln w="9525">
                  <a:noFill/>
                  <a:round/>
                </a:ln>
              </p:spPr>
              <p:txBody>
                <a:bodyPr/>
                <a:lstStyle/>
                <a:p>
                  <a:endParaRPr lang="zh-CN" altLang="en-US"/>
                </a:p>
              </p:txBody>
            </p:sp>
            <p:sp>
              <p:nvSpPr>
                <p:cNvPr id="40147" name="Freeform 378"/>
                <p:cNvSpPr/>
                <p:nvPr/>
              </p:nvSpPr>
              <p:spPr bwMode="auto">
                <a:xfrm>
                  <a:off x="2330" y="1354"/>
                  <a:ext cx="419" cy="4"/>
                </a:xfrm>
                <a:custGeom>
                  <a:avLst/>
                  <a:gdLst>
                    <a:gd name="T0" fmla="*/ 0 w 2518"/>
                    <a:gd name="T1" fmla="*/ 0 h 25"/>
                    <a:gd name="T2" fmla="*/ 0 w 2518"/>
                    <a:gd name="T3" fmla="*/ 0 h 25"/>
                    <a:gd name="T4" fmla="*/ 0 w 2518"/>
                    <a:gd name="T5" fmla="*/ 0 h 25"/>
                    <a:gd name="T6" fmla="*/ 0 w 2518"/>
                    <a:gd name="T7" fmla="*/ 0 h 2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18" h="25">
                      <a:moveTo>
                        <a:pt x="573" y="0"/>
                      </a:moveTo>
                      <a:lnTo>
                        <a:pt x="0" y="25"/>
                      </a:lnTo>
                      <a:lnTo>
                        <a:pt x="2518" y="25"/>
                      </a:lnTo>
                      <a:lnTo>
                        <a:pt x="573" y="0"/>
                      </a:lnTo>
                      <a:close/>
                    </a:path>
                  </a:pathLst>
                </a:custGeom>
                <a:solidFill>
                  <a:srgbClr val="00FFFF"/>
                </a:solidFill>
                <a:ln w="9525">
                  <a:noFill/>
                  <a:round/>
                </a:ln>
              </p:spPr>
              <p:txBody>
                <a:bodyPr/>
                <a:lstStyle/>
                <a:p>
                  <a:endParaRPr lang="zh-CN" altLang="en-US"/>
                </a:p>
              </p:txBody>
            </p:sp>
            <p:sp>
              <p:nvSpPr>
                <p:cNvPr id="40148" name="Freeform 379"/>
                <p:cNvSpPr/>
                <p:nvPr/>
              </p:nvSpPr>
              <p:spPr bwMode="auto">
                <a:xfrm>
                  <a:off x="2425" y="1354"/>
                  <a:ext cx="324" cy="4"/>
                </a:xfrm>
                <a:custGeom>
                  <a:avLst/>
                  <a:gdLst>
                    <a:gd name="T0" fmla="*/ 0 w 1945"/>
                    <a:gd name="T1" fmla="*/ 0 h 25"/>
                    <a:gd name="T2" fmla="*/ 0 w 1945"/>
                    <a:gd name="T3" fmla="*/ 0 h 25"/>
                    <a:gd name="T4" fmla="*/ 0 w 1945"/>
                    <a:gd name="T5" fmla="*/ 0 h 25"/>
                    <a:gd name="T6" fmla="*/ 0 w 1945"/>
                    <a:gd name="T7" fmla="*/ 0 h 2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45" h="25">
                      <a:moveTo>
                        <a:pt x="0" y="0"/>
                      </a:moveTo>
                      <a:lnTo>
                        <a:pt x="1945" y="0"/>
                      </a:lnTo>
                      <a:lnTo>
                        <a:pt x="1945" y="25"/>
                      </a:lnTo>
                      <a:lnTo>
                        <a:pt x="0" y="0"/>
                      </a:lnTo>
                      <a:close/>
                    </a:path>
                  </a:pathLst>
                </a:custGeom>
                <a:solidFill>
                  <a:srgbClr val="00FFFF"/>
                </a:solidFill>
                <a:ln w="9525">
                  <a:noFill/>
                  <a:round/>
                </a:ln>
              </p:spPr>
              <p:txBody>
                <a:bodyPr/>
                <a:lstStyle/>
                <a:p>
                  <a:endParaRPr lang="zh-CN" altLang="en-US"/>
                </a:p>
              </p:txBody>
            </p:sp>
            <p:sp>
              <p:nvSpPr>
                <p:cNvPr id="40149" name="Freeform 380"/>
                <p:cNvSpPr/>
                <p:nvPr/>
              </p:nvSpPr>
              <p:spPr bwMode="auto">
                <a:xfrm>
                  <a:off x="2316" y="1358"/>
                  <a:ext cx="433" cy="3"/>
                </a:xfrm>
                <a:custGeom>
                  <a:avLst/>
                  <a:gdLst>
                    <a:gd name="T0" fmla="*/ 0 w 2604"/>
                    <a:gd name="T1" fmla="*/ 0 h 18"/>
                    <a:gd name="T2" fmla="*/ 0 w 2604"/>
                    <a:gd name="T3" fmla="*/ 0 h 18"/>
                    <a:gd name="T4" fmla="*/ 0 w 2604"/>
                    <a:gd name="T5" fmla="*/ 0 h 18"/>
                    <a:gd name="T6" fmla="*/ 0 w 2604"/>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04" h="18">
                      <a:moveTo>
                        <a:pt x="86" y="0"/>
                      </a:moveTo>
                      <a:lnTo>
                        <a:pt x="0" y="18"/>
                      </a:lnTo>
                      <a:lnTo>
                        <a:pt x="2604" y="18"/>
                      </a:lnTo>
                      <a:lnTo>
                        <a:pt x="86" y="0"/>
                      </a:lnTo>
                      <a:close/>
                    </a:path>
                  </a:pathLst>
                </a:custGeom>
                <a:solidFill>
                  <a:srgbClr val="00FFFF"/>
                </a:solidFill>
                <a:ln w="9525">
                  <a:noFill/>
                  <a:round/>
                </a:ln>
              </p:spPr>
              <p:txBody>
                <a:bodyPr/>
                <a:lstStyle/>
                <a:p>
                  <a:endParaRPr lang="zh-CN" altLang="en-US"/>
                </a:p>
              </p:txBody>
            </p:sp>
            <p:sp>
              <p:nvSpPr>
                <p:cNvPr id="40150" name="Freeform 381"/>
                <p:cNvSpPr/>
                <p:nvPr/>
              </p:nvSpPr>
              <p:spPr bwMode="auto">
                <a:xfrm>
                  <a:off x="2330" y="1358"/>
                  <a:ext cx="419" cy="3"/>
                </a:xfrm>
                <a:custGeom>
                  <a:avLst/>
                  <a:gdLst>
                    <a:gd name="T0" fmla="*/ 0 w 2518"/>
                    <a:gd name="T1" fmla="*/ 0 h 18"/>
                    <a:gd name="T2" fmla="*/ 0 w 2518"/>
                    <a:gd name="T3" fmla="*/ 0 h 18"/>
                    <a:gd name="T4" fmla="*/ 0 w 2518"/>
                    <a:gd name="T5" fmla="*/ 0 h 18"/>
                    <a:gd name="T6" fmla="*/ 0 w 2518"/>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18" h="18">
                      <a:moveTo>
                        <a:pt x="0" y="0"/>
                      </a:moveTo>
                      <a:lnTo>
                        <a:pt x="2518" y="0"/>
                      </a:lnTo>
                      <a:lnTo>
                        <a:pt x="2518" y="18"/>
                      </a:lnTo>
                      <a:lnTo>
                        <a:pt x="0" y="0"/>
                      </a:lnTo>
                      <a:close/>
                    </a:path>
                  </a:pathLst>
                </a:custGeom>
                <a:solidFill>
                  <a:srgbClr val="00FFFF"/>
                </a:solidFill>
                <a:ln w="9525">
                  <a:noFill/>
                  <a:round/>
                </a:ln>
              </p:spPr>
              <p:txBody>
                <a:bodyPr/>
                <a:lstStyle/>
                <a:p>
                  <a:endParaRPr lang="zh-CN" altLang="en-US"/>
                </a:p>
              </p:txBody>
            </p:sp>
            <p:sp>
              <p:nvSpPr>
                <p:cNvPr id="40151" name="Freeform 382"/>
                <p:cNvSpPr/>
                <p:nvPr/>
              </p:nvSpPr>
              <p:spPr bwMode="auto">
                <a:xfrm>
                  <a:off x="2315" y="1361"/>
                  <a:ext cx="434" cy="1"/>
                </a:xfrm>
                <a:custGeom>
                  <a:avLst/>
                  <a:gdLst>
                    <a:gd name="T0" fmla="*/ 0 w 2609"/>
                    <a:gd name="T1" fmla="*/ 0 h 6"/>
                    <a:gd name="T2" fmla="*/ 0 w 2609"/>
                    <a:gd name="T3" fmla="*/ 0 h 6"/>
                    <a:gd name="T4" fmla="*/ 0 w 2609"/>
                    <a:gd name="T5" fmla="*/ 0 h 6"/>
                    <a:gd name="T6" fmla="*/ 0 w 2609"/>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09" h="6">
                      <a:moveTo>
                        <a:pt x="5" y="0"/>
                      </a:moveTo>
                      <a:lnTo>
                        <a:pt x="0" y="6"/>
                      </a:lnTo>
                      <a:lnTo>
                        <a:pt x="2609" y="6"/>
                      </a:lnTo>
                      <a:lnTo>
                        <a:pt x="5" y="0"/>
                      </a:lnTo>
                      <a:close/>
                    </a:path>
                  </a:pathLst>
                </a:custGeom>
                <a:solidFill>
                  <a:srgbClr val="00FFFF"/>
                </a:solidFill>
                <a:ln w="9525">
                  <a:noFill/>
                  <a:round/>
                </a:ln>
              </p:spPr>
              <p:txBody>
                <a:bodyPr/>
                <a:lstStyle/>
                <a:p>
                  <a:endParaRPr lang="zh-CN" altLang="en-US"/>
                </a:p>
              </p:txBody>
            </p:sp>
            <p:sp>
              <p:nvSpPr>
                <p:cNvPr id="40152" name="Freeform 383"/>
                <p:cNvSpPr/>
                <p:nvPr/>
              </p:nvSpPr>
              <p:spPr bwMode="auto">
                <a:xfrm>
                  <a:off x="2316" y="1361"/>
                  <a:ext cx="433" cy="1"/>
                </a:xfrm>
                <a:custGeom>
                  <a:avLst/>
                  <a:gdLst>
                    <a:gd name="T0" fmla="*/ 0 w 2604"/>
                    <a:gd name="T1" fmla="*/ 0 h 6"/>
                    <a:gd name="T2" fmla="*/ 0 w 2604"/>
                    <a:gd name="T3" fmla="*/ 0 h 6"/>
                    <a:gd name="T4" fmla="*/ 0 w 2604"/>
                    <a:gd name="T5" fmla="*/ 0 h 6"/>
                    <a:gd name="T6" fmla="*/ 0 w 2604"/>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04" h="6">
                      <a:moveTo>
                        <a:pt x="0" y="0"/>
                      </a:moveTo>
                      <a:lnTo>
                        <a:pt x="2604" y="0"/>
                      </a:lnTo>
                      <a:lnTo>
                        <a:pt x="2604" y="6"/>
                      </a:lnTo>
                      <a:lnTo>
                        <a:pt x="0" y="0"/>
                      </a:lnTo>
                      <a:close/>
                    </a:path>
                  </a:pathLst>
                </a:custGeom>
                <a:solidFill>
                  <a:srgbClr val="00FFFF"/>
                </a:solidFill>
                <a:ln w="9525">
                  <a:noFill/>
                  <a:round/>
                </a:ln>
              </p:spPr>
              <p:txBody>
                <a:bodyPr/>
                <a:lstStyle/>
                <a:p>
                  <a:endParaRPr lang="zh-CN" altLang="en-US"/>
                </a:p>
              </p:txBody>
            </p:sp>
            <p:sp>
              <p:nvSpPr>
                <p:cNvPr id="40153" name="Freeform 384"/>
                <p:cNvSpPr/>
                <p:nvPr/>
              </p:nvSpPr>
              <p:spPr bwMode="auto">
                <a:xfrm>
                  <a:off x="2309" y="1362"/>
                  <a:ext cx="443" cy="8"/>
                </a:xfrm>
                <a:custGeom>
                  <a:avLst/>
                  <a:gdLst>
                    <a:gd name="T0" fmla="*/ 0 w 2657"/>
                    <a:gd name="T1" fmla="*/ 0 h 47"/>
                    <a:gd name="T2" fmla="*/ 0 w 2657"/>
                    <a:gd name="T3" fmla="*/ 0 h 47"/>
                    <a:gd name="T4" fmla="*/ 0 w 2657"/>
                    <a:gd name="T5" fmla="*/ 0 h 47"/>
                    <a:gd name="T6" fmla="*/ 0 w 2657"/>
                    <a:gd name="T7" fmla="*/ 0 h 4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57" h="47">
                      <a:moveTo>
                        <a:pt x="32" y="0"/>
                      </a:moveTo>
                      <a:lnTo>
                        <a:pt x="0" y="47"/>
                      </a:lnTo>
                      <a:lnTo>
                        <a:pt x="2657" y="47"/>
                      </a:lnTo>
                      <a:lnTo>
                        <a:pt x="32" y="0"/>
                      </a:lnTo>
                      <a:close/>
                    </a:path>
                  </a:pathLst>
                </a:custGeom>
                <a:solidFill>
                  <a:srgbClr val="00FFFF"/>
                </a:solidFill>
                <a:ln w="9525">
                  <a:noFill/>
                  <a:round/>
                </a:ln>
              </p:spPr>
              <p:txBody>
                <a:bodyPr/>
                <a:lstStyle/>
                <a:p>
                  <a:endParaRPr lang="zh-CN" altLang="en-US"/>
                </a:p>
              </p:txBody>
            </p:sp>
            <p:sp>
              <p:nvSpPr>
                <p:cNvPr id="40154" name="Freeform 385"/>
                <p:cNvSpPr/>
                <p:nvPr/>
              </p:nvSpPr>
              <p:spPr bwMode="auto">
                <a:xfrm>
                  <a:off x="2315" y="1362"/>
                  <a:ext cx="437" cy="8"/>
                </a:xfrm>
                <a:custGeom>
                  <a:avLst/>
                  <a:gdLst>
                    <a:gd name="T0" fmla="*/ 0 w 2625"/>
                    <a:gd name="T1" fmla="*/ 0 h 47"/>
                    <a:gd name="T2" fmla="*/ 0 w 2625"/>
                    <a:gd name="T3" fmla="*/ 0 h 47"/>
                    <a:gd name="T4" fmla="*/ 0 w 2625"/>
                    <a:gd name="T5" fmla="*/ 0 h 47"/>
                    <a:gd name="T6" fmla="*/ 0 w 2625"/>
                    <a:gd name="T7" fmla="*/ 0 h 4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25" h="47">
                      <a:moveTo>
                        <a:pt x="0" y="0"/>
                      </a:moveTo>
                      <a:lnTo>
                        <a:pt x="2609" y="0"/>
                      </a:lnTo>
                      <a:lnTo>
                        <a:pt x="2625" y="47"/>
                      </a:lnTo>
                      <a:lnTo>
                        <a:pt x="0" y="0"/>
                      </a:lnTo>
                      <a:close/>
                    </a:path>
                  </a:pathLst>
                </a:custGeom>
                <a:solidFill>
                  <a:srgbClr val="00FFFF"/>
                </a:solidFill>
                <a:ln w="9525">
                  <a:noFill/>
                  <a:round/>
                </a:ln>
              </p:spPr>
              <p:txBody>
                <a:bodyPr/>
                <a:lstStyle/>
                <a:p>
                  <a:endParaRPr lang="zh-CN" altLang="en-US"/>
                </a:p>
              </p:txBody>
            </p:sp>
            <p:sp>
              <p:nvSpPr>
                <p:cNvPr id="40155" name="Freeform 386"/>
                <p:cNvSpPr/>
                <p:nvPr/>
              </p:nvSpPr>
              <p:spPr bwMode="auto">
                <a:xfrm>
                  <a:off x="2309" y="1370"/>
                  <a:ext cx="447" cy="12"/>
                </a:xfrm>
                <a:custGeom>
                  <a:avLst/>
                  <a:gdLst>
                    <a:gd name="T0" fmla="*/ 0 w 2681"/>
                    <a:gd name="T1" fmla="*/ 0 h 73"/>
                    <a:gd name="T2" fmla="*/ 0 w 2681"/>
                    <a:gd name="T3" fmla="*/ 0 h 73"/>
                    <a:gd name="T4" fmla="*/ 0 w 2681"/>
                    <a:gd name="T5" fmla="*/ 0 h 73"/>
                    <a:gd name="T6" fmla="*/ 0 w 2681"/>
                    <a:gd name="T7" fmla="*/ 0 h 7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81" h="73">
                      <a:moveTo>
                        <a:pt x="0" y="0"/>
                      </a:moveTo>
                      <a:lnTo>
                        <a:pt x="120" y="73"/>
                      </a:lnTo>
                      <a:lnTo>
                        <a:pt x="2681" y="73"/>
                      </a:lnTo>
                      <a:lnTo>
                        <a:pt x="0" y="0"/>
                      </a:lnTo>
                      <a:close/>
                    </a:path>
                  </a:pathLst>
                </a:custGeom>
                <a:solidFill>
                  <a:srgbClr val="00FFFF"/>
                </a:solidFill>
                <a:ln w="9525">
                  <a:noFill/>
                  <a:round/>
                </a:ln>
              </p:spPr>
              <p:txBody>
                <a:bodyPr/>
                <a:lstStyle/>
                <a:p>
                  <a:endParaRPr lang="zh-CN" altLang="en-US"/>
                </a:p>
              </p:txBody>
            </p:sp>
            <p:sp>
              <p:nvSpPr>
                <p:cNvPr id="40156" name="Freeform 387"/>
                <p:cNvSpPr/>
                <p:nvPr/>
              </p:nvSpPr>
              <p:spPr bwMode="auto">
                <a:xfrm>
                  <a:off x="2309" y="1370"/>
                  <a:ext cx="447" cy="12"/>
                </a:xfrm>
                <a:custGeom>
                  <a:avLst/>
                  <a:gdLst>
                    <a:gd name="T0" fmla="*/ 0 w 2681"/>
                    <a:gd name="T1" fmla="*/ 0 h 73"/>
                    <a:gd name="T2" fmla="*/ 0 w 2681"/>
                    <a:gd name="T3" fmla="*/ 0 h 73"/>
                    <a:gd name="T4" fmla="*/ 0 w 2681"/>
                    <a:gd name="T5" fmla="*/ 0 h 73"/>
                    <a:gd name="T6" fmla="*/ 0 w 2681"/>
                    <a:gd name="T7" fmla="*/ 0 h 7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81" h="73">
                      <a:moveTo>
                        <a:pt x="0" y="0"/>
                      </a:moveTo>
                      <a:lnTo>
                        <a:pt x="2657" y="0"/>
                      </a:lnTo>
                      <a:lnTo>
                        <a:pt x="2681" y="73"/>
                      </a:lnTo>
                      <a:lnTo>
                        <a:pt x="0" y="0"/>
                      </a:lnTo>
                      <a:close/>
                    </a:path>
                  </a:pathLst>
                </a:custGeom>
                <a:solidFill>
                  <a:srgbClr val="00FFFF"/>
                </a:solidFill>
                <a:ln w="9525">
                  <a:noFill/>
                  <a:round/>
                </a:ln>
              </p:spPr>
              <p:txBody>
                <a:bodyPr/>
                <a:lstStyle/>
                <a:p>
                  <a:endParaRPr lang="zh-CN" altLang="en-US"/>
                </a:p>
              </p:txBody>
            </p:sp>
            <p:sp>
              <p:nvSpPr>
                <p:cNvPr id="40157" name="Freeform 388"/>
                <p:cNvSpPr/>
                <p:nvPr/>
              </p:nvSpPr>
              <p:spPr bwMode="auto">
                <a:xfrm>
                  <a:off x="2329" y="1382"/>
                  <a:ext cx="431" cy="10"/>
                </a:xfrm>
                <a:custGeom>
                  <a:avLst/>
                  <a:gdLst>
                    <a:gd name="T0" fmla="*/ 0 w 2581"/>
                    <a:gd name="T1" fmla="*/ 0 h 62"/>
                    <a:gd name="T2" fmla="*/ 0 w 2581"/>
                    <a:gd name="T3" fmla="*/ 0 h 62"/>
                    <a:gd name="T4" fmla="*/ 0 w 2581"/>
                    <a:gd name="T5" fmla="*/ 0 h 62"/>
                    <a:gd name="T6" fmla="*/ 0 w 2581"/>
                    <a:gd name="T7" fmla="*/ 0 h 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81" h="62">
                      <a:moveTo>
                        <a:pt x="0" y="0"/>
                      </a:moveTo>
                      <a:lnTo>
                        <a:pt x="191" y="62"/>
                      </a:lnTo>
                      <a:lnTo>
                        <a:pt x="2581" y="62"/>
                      </a:lnTo>
                      <a:lnTo>
                        <a:pt x="0" y="0"/>
                      </a:lnTo>
                      <a:close/>
                    </a:path>
                  </a:pathLst>
                </a:custGeom>
                <a:solidFill>
                  <a:srgbClr val="00FFFF"/>
                </a:solidFill>
                <a:ln w="9525">
                  <a:noFill/>
                  <a:round/>
                </a:ln>
              </p:spPr>
              <p:txBody>
                <a:bodyPr/>
                <a:lstStyle/>
                <a:p>
                  <a:endParaRPr lang="zh-CN" altLang="en-US"/>
                </a:p>
              </p:txBody>
            </p:sp>
            <p:sp>
              <p:nvSpPr>
                <p:cNvPr id="40158" name="Freeform 389"/>
                <p:cNvSpPr/>
                <p:nvPr/>
              </p:nvSpPr>
              <p:spPr bwMode="auto">
                <a:xfrm>
                  <a:off x="2329" y="1382"/>
                  <a:ext cx="431" cy="10"/>
                </a:xfrm>
                <a:custGeom>
                  <a:avLst/>
                  <a:gdLst>
                    <a:gd name="T0" fmla="*/ 0 w 2581"/>
                    <a:gd name="T1" fmla="*/ 0 h 62"/>
                    <a:gd name="T2" fmla="*/ 0 w 2581"/>
                    <a:gd name="T3" fmla="*/ 0 h 62"/>
                    <a:gd name="T4" fmla="*/ 0 w 2581"/>
                    <a:gd name="T5" fmla="*/ 0 h 62"/>
                    <a:gd name="T6" fmla="*/ 0 w 2581"/>
                    <a:gd name="T7" fmla="*/ 0 h 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81" h="62">
                      <a:moveTo>
                        <a:pt x="0" y="0"/>
                      </a:moveTo>
                      <a:lnTo>
                        <a:pt x="2561" y="0"/>
                      </a:lnTo>
                      <a:lnTo>
                        <a:pt x="2581" y="62"/>
                      </a:lnTo>
                      <a:lnTo>
                        <a:pt x="0" y="0"/>
                      </a:lnTo>
                      <a:close/>
                    </a:path>
                  </a:pathLst>
                </a:custGeom>
                <a:solidFill>
                  <a:srgbClr val="00FFFF"/>
                </a:solidFill>
                <a:ln w="9525">
                  <a:noFill/>
                  <a:round/>
                </a:ln>
              </p:spPr>
              <p:txBody>
                <a:bodyPr/>
                <a:lstStyle/>
                <a:p>
                  <a:endParaRPr lang="zh-CN" altLang="en-US"/>
                </a:p>
              </p:txBody>
            </p:sp>
            <p:sp>
              <p:nvSpPr>
                <p:cNvPr id="40159" name="Freeform 390"/>
                <p:cNvSpPr/>
                <p:nvPr/>
              </p:nvSpPr>
              <p:spPr bwMode="auto">
                <a:xfrm>
                  <a:off x="2361" y="1392"/>
                  <a:ext cx="420" cy="21"/>
                </a:xfrm>
                <a:custGeom>
                  <a:avLst/>
                  <a:gdLst>
                    <a:gd name="T0" fmla="*/ 0 w 2520"/>
                    <a:gd name="T1" fmla="*/ 0 h 128"/>
                    <a:gd name="T2" fmla="*/ 0 w 2520"/>
                    <a:gd name="T3" fmla="*/ 0 h 128"/>
                    <a:gd name="T4" fmla="*/ 0 w 2520"/>
                    <a:gd name="T5" fmla="*/ 0 h 128"/>
                    <a:gd name="T6" fmla="*/ 0 w 2520"/>
                    <a:gd name="T7" fmla="*/ 0 h 1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20" h="128">
                      <a:moveTo>
                        <a:pt x="0" y="0"/>
                      </a:moveTo>
                      <a:lnTo>
                        <a:pt x="400" y="128"/>
                      </a:lnTo>
                      <a:lnTo>
                        <a:pt x="2520" y="128"/>
                      </a:lnTo>
                      <a:lnTo>
                        <a:pt x="0" y="0"/>
                      </a:lnTo>
                      <a:close/>
                    </a:path>
                  </a:pathLst>
                </a:custGeom>
                <a:solidFill>
                  <a:srgbClr val="00FFFF"/>
                </a:solidFill>
                <a:ln w="9525">
                  <a:noFill/>
                  <a:round/>
                </a:ln>
              </p:spPr>
              <p:txBody>
                <a:bodyPr/>
                <a:lstStyle/>
                <a:p>
                  <a:endParaRPr lang="zh-CN" altLang="en-US"/>
                </a:p>
              </p:txBody>
            </p:sp>
            <p:sp>
              <p:nvSpPr>
                <p:cNvPr id="40160" name="Freeform 391"/>
                <p:cNvSpPr/>
                <p:nvPr/>
              </p:nvSpPr>
              <p:spPr bwMode="auto">
                <a:xfrm>
                  <a:off x="2361" y="1392"/>
                  <a:ext cx="420" cy="21"/>
                </a:xfrm>
                <a:custGeom>
                  <a:avLst/>
                  <a:gdLst>
                    <a:gd name="T0" fmla="*/ 0 w 2520"/>
                    <a:gd name="T1" fmla="*/ 0 h 128"/>
                    <a:gd name="T2" fmla="*/ 0 w 2520"/>
                    <a:gd name="T3" fmla="*/ 0 h 128"/>
                    <a:gd name="T4" fmla="*/ 0 w 2520"/>
                    <a:gd name="T5" fmla="*/ 0 h 128"/>
                    <a:gd name="T6" fmla="*/ 0 w 2520"/>
                    <a:gd name="T7" fmla="*/ 0 h 1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20" h="128">
                      <a:moveTo>
                        <a:pt x="0" y="0"/>
                      </a:moveTo>
                      <a:lnTo>
                        <a:pt x="2390" y="0"/>
                      </a:lnTo>
                      <a:lnTo>
                        <a:pt x="2520" y="128"/>
                      </a:lnTo>
                      <a:lnTo>
                        <a:pt x="0" y="0"/>
                      </a:lnTo>
                      <a:close/>
                    </a:path>
                  </a:pathLst>
                </a:custGeom>
                <a:solidFill>
                  <a:srgbClr val="00FFFF"/>
                </a:solidFill>
                <a:ln w="9525">
                  <a:noFill/>
                  <a:round/>
                </a:ln>
              </p:spPr>
              <p:txBody>
                <a:bodyPr/>
                <a:lstStyle/>
                <a:p>
                  <a:endParaRPr lang="zh-CN" altLang="en-US"/>
                </a:p>
              </p:txBody>
            </p:sp>
            <p:sp>
              <p:nvSpPr>
                <p:cNvPr id="40161" name="Freeform 392"/>
                <p:cNvSpPr/>
                <p:nvPr/>
              </p:nvSpPr>
              <p:spPr bwMode="auto">
                <a:xfrm>
                  <a:off x="2428" y="1413"/>
                  <a:ext cx="382" cy="29"/>
                </a:xfrm>
                <a:custGeom>
                  <a:avLst/>
                  <a:gdLst>
                    <a:gd name="T0" fmla="*/ 0 w 2291"/>
                    <a:gd name="T1" fmla="*/ 0 h 168"/>
                    <a:gd name="T2" fmla="*/ 0 w 2291"/>
                    <a:gd name="T3" fmla="*/ 0 h 168"/>
                    <a:gd name="T4" fmla="*/ 0 w 2291"/>
                    <a:gd name="T5" fmla="*/ 0 h 168"/>
                    <a:gd name="T6" fmla="*/ 0 w 2291"/>
                    <a:gd name="T7" fmla="*/ 0 h 16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91" h="168">
                      <a:moveTo>
                        <a:pt x="0" y="0"/>
                      </a:moveTo>
                      <a:lnTo>
                        <a:pt x="702" y="168"/>
                      </a:lnTo>
                      <a:lnTo>
                        <a:pt x="2291" y="168"/>
                      </a:lnTo>
                      <a:lnTo>
                        <a:pt x="0" y="0"/>
                      </a:lnTo>
                      <a:close/>
                    </a:path>
                  </a:pathLst>
                </a:custGeom>
                <a:solidFill>
                  <a:srgbClr val="00FFFF"/>
                </a:solidFill>
                <a:ln w="9525">
                  <a:noFill/>
                  <a:round/>
                </a:ln>
              </p:spPr>
              <p:txBody>
                <a:bodyPr/>
                <a:lstStyle/>
                <a:p>
                  <a:endParaRPr lang="zh-CN" altLang="en-US"/>
                </a:p>
              </p:txBody>
            </p:sp>
            <p:sp>
              <p:nvSpPr>
                <p:cNvPr id="40162" name="Freeform 393"/>
                <p:cNvSpPr/>
                <p:nvPr/>
              </p:nvSpPr>
              <p:spPr bwMode="auto">
                <a:xfrm>
                  <a:off x="2428" y="1413"/>
                  <a:ext cx="382" cy="29"/>
                </a:xfrm>
                <a:custGeom>
                  <a:avLst/>
                  <a:gdLst>
                    <a:gd name="T0" fmla="*/ 0 w 2291"/>
                    <a:gd name="T1" fmla="*/ 0 h 168"/>
                    <a:gd name="T2" fmla="*/ 0 w 2291"/>
                    <a:gd name="T3" fmla="*/ 0 h 168"/>
                    <a:gd name="T4" fmla="*/ 0 w 2291"/>
                    <a:gd name="T5" fmla="*/ 0 h 168"/>
                    <a:gd name="T6" fmla="*/ 0 w 2291"/>
                    <a:gd name="T7" fmla="*/ 0 h 16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91" h="168">
                      <a:moveTo>
                        <a:pt x="0" y="0"/>
                      </a:moveTo>
                      <a:lnTo>
                        <a:pt x="2120" y="0"/>
                      </a:lnTo>
                      <a:lnTo>
                        <a:pt x="2291" y="168"/>
                      </a:lnTo>
                      <a:lnTo>
                        <a:pt x="0" y="0"/>
                      </a:lnTo>
                      <a:close/>
                    </a:path>
                  </a:pathLst>
                </a:custGeom>
                <a:solidFill>
                  <a:srgbClr val="00FFFF"/>
                </a:solidFill>
                <a:ln w="9525">
                  <a:noFill/>
                  <a:round/>
                </a:ln>
              </p:spPr>
              <p:txBody>
                <a:bodyPr/>
                <a:lstStyle/>
                <a:p>
                  <a:endParaRPr lang="zh-CN" altLang="en-US"/>
                </a:p>
              </p:txBody>
            </p:sp>
            <p:sp>
              <p:nvSpPr>
                <p:cNvPr id="40163" name="Freeform 394"/>
                <p:cNvSpPr/>
                <p:nvPr/>
              </p:nvSpPr>
              <p:spPr bwMode="auto">
                <a:xfrm>
                  <a:off x="2545" y="1442"/>
                  <a:ext cx="272" cy="6"/>
                </a:xfrm>
                <a:custGeom>
                  <a:avLst/>
                  <a:gdLst>
                    <a:gd name="T0" fmla="*/ 0 w 1633"/>
                    <a:gd name="T1" fmla="*/ 0 h 38"/>
                    <a:gd name="T2" fmla="*/ 0 w 1633"/>
                    <a:gd name="T3" fmla="*/ 0 h 38"/>
                    <a:gd name="T4" fmla="*/ 0 w 1633"/>
                    <a:gd name="T5" fmla="*/ 0 h 38"/>
                    <a:gd name="T6" fmla="*/ 0 w 1633"/>
                    <a:gd name="T7" fmla="*/ 0 h 3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33" h="38">
                      <a:moveTo>
                        <a:pt x="0" y="0"/>
                      </a:moveTo>
                      <a:lnTo>
                        <a:pt x="160" y="38"/>
                      </a:lnTo>
                      <a:lnTo>
                        <a:pt x="1633" y="38"/>
                      </a:lnTo>
                      <a:lnTo>
                        <a:pt x="0" y="0"/>
                      </a:lnTo>
                      <a:close/>
                    </a:path>
                  </a:pathLst>
                </a:custGeom>
                <a:solidFill>
                  <a:srgbClr val="00FFFF"/>
                </a:solidFill>
                <a:ln w="9525">
                  <a:noFill/>
                  <a:round/>
                </a:ln>
              </p:spPr>
              <p:txBody>
                <a:bodyPr/>
                <a:lstStyle/>
                <a:p>
                  <a:endParaRPr lang="zh-CN" altLang="en-US"/>
                </a:p>
              </p:txBody>
            </p:sp>
            <p:sp>
              <p:nvSpPr>
                <p:cNvPr id="40164" name="Freeform 395"/>
                <p:cNvSpPr/>
                <p:nvPr/>
              </p:nvSpPr>
              <p:spPr bwMode="auto">
                <a:xfrm>
                  <a:off x="2545" y="1442"/>
                  <a:ext cx="272" cy="6"/>
                </a:xfrm>
                <a:custGeom>
                  <a:avLst/>
                  <a:gdLst>
                    <a:gd name="T0" fmla="*/ 0 w 1633"/>
                    <a:gd name="T1" fmla="*/ 0 h 38"/>
                    <a:gd name="T2" fmla="*/ 0 w 1633"/>
                    <a:gd name="T3" fmla="*/ 0 h 38"/>
                    <a:gd name="T4" fmla="*/ 0 w 1633"/>
                    <a:gd name="T5" fmla="*/ 0 h 38"/>
                    <a:gd name="T6" fmla="*/ 0 w 1633"/>
                    <a:gd name="T7" fmla="*/ 0 h 3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33" h="38">
                      <a:moveTo>
                        <a:pt x="0" y="0"/>
                      </a:moveTo>
                      <a:lnTo>
                        <a:pt x="1589" y="0"/>
                      </a:lnTo>
                      <a:lnTo>
                        <a:pt x="1633" y="38"/>
                      </a:lnTo>
                      <a:lnTo>
                        <a:pt x="0" y="0"/>
                      </a:lnTo>
                      <a:close/>
                    </a:path>
                  </a:pathLst>
                </a:custGeom>
                <a:solidFill>
                  <a:srgbClr val="00FFFF"/>
                </a:solidFill>
                <a:ln w="9525">
                  <a:noFill/>
                  <a:round/>
                </a:ln>
              </p:spPr>
              <p:txBody>
                <a:bodyPr/>
                <a:lstStyle/>
                <a:p>
                  <a:endParaRPr lang="zh-CN" altLang="en-US"/>
                </a:p>
              </p:txBody>
            </p:sp>
            <p:sp>
              <p:nvSpPr>
                <p:cNvPr id="40165" name="Freeform 396"/>
                <p:cNvSpPr/>
                <p:nvPr/>
              </p:nvSpPr>
              <p:spPr bwMode="auto">
                <a:xfrm>
                  <a:off x="2572" y="1448"/>
                  <a:ext cx="265" cy="17"/>
                </a:xfrm>
                <a:custGeom>
                  <a:avLst/>
                  <a:gdLst>
                    <a:gd name="T0" fmla="*/ 0 w 1593"/>
                    <a:gd name="T1" fmla="*/ 0 h 101"/>
                    <a:gd name="T2" fmla="*/ 0 w 1593"/>
                    <a:gd name="T3" fmla="*/ 0 h 101"/>
                    <a:gd name="T4" fmla="*/ 0 w 1593"/>
                    <a:gd name="T5" fmla="*/ 0 h 101"/>
                    <a:gd name="T6" fmla="*/ 0 w 1593"/>
                    <a:gd name="T7" fmla="*/ 0 h 10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93" h="101">
                      <a:moveTo>
                        <a:pt x="0" y="0"/>
                      </a:moveTo>
                      <a:lnTo>
                        <a:pt x="544" y="101"/>
                      </a:lnTo>
                      <a:lnTo>
                        <a:pt x="1593" y="101"/>
                      </a:lnTo>
                      <a:lnTo>
                        <a:pt x="0" y="0"/>
                      </a:lnTo>
                      <a:close/>
                    </a:path>
                  </a:pathLst>
                </a:custGeom>
                <a:solidFill>
                  <a:srgbClr val="00FFFF"/>
                </a:solidFill>
                <a:ln w="9525">
                  <a:noFill/>
                  <a:round/>
                </a:ln>
              </p:spPr>
              <p:txBody>
                <a:bodyPr/>
                <a:lstStyle/>
                <a:p>
                  <a:endParaRPr lang="zh-CN" altLang="en-US"/>
                </a:p>
              </p:txBody>
            </p:sp>
            <p:sp>
              <p:nvSpPr>
                <p:cNvPr id="40166" name="Freeform 397"/>
                <p:cNvSpPr/>
                <p:nvPr/>
              </p:nvSpPr>
              <p:spPr bwMode="auto">
                <a:xfrm>
                  <a:off x="2572" y="1448"/>
                  <a:ext cx="265" cy="17"/>
                </a:xfrm>
                <a:custGeom>
                  <a:avLst/>
                  <a:gdLst>
                    <a:gd name="T0" fmla="*/ 0 w 1593"/>
                    <a:gd name="T1" fmla="*/ 0 h 101"/>
                    <a:gd name="T2" fmla="*/ 0 w 1593"/>
                    <a:gd name="T3" fmla="*/ 0 h 101"/>
                    <a:gd name="T4" fmla="*/ 0 w 1593"/>
                    <a:gd name="T5" fmla="*/ 0 h 101"/>
                    <a:gd name="T6" fmla="*/ 0 w 1593"/>
                    <a:gd name="T7" fmla="*/ 0 h 10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93" h="101">
                      <a:moveTo>
                        <a:pt x="0" y="0"/>
                      </a:moveTo>
                      <a:lnTo>
                        <a:pt x="1473" y="0"/>
                      </a:lnTo>
                      <a:lnTo>
                        <a:pt x="1593" y="101"/>
                      </a:lnTo>
                      <a:lnTo>
                        <a:pt x="0" y="0"/>
                      </a:lnTo>
                      <a:close/>
                    </a:path>
                  </a:pathLst>
                </a:custGeom>
                <a:solidFill>
                  <a:srgbClr val="00FFFF"/>
                </a:solidFill>
                <a:ln w="9525">
                  <a:noFill/>
                  <a:round/>
                </a:ln>
              </p:spPr>
              <p:txBody>
                <a:bodyPr/>
                <a:lstStyle/>
                <a:p>
                  <a:endParaRPr lang="zh-CN" altLang="en-US"/>
                </a:p>
              </p:txBody>
            </p:sp>
            <p:sp>
              <p:nvSpPr>
                <p:cNvPr id="40167" name="Freeform 398"/>
                <p:cNvSpPr/>
                <p:nvPr/>
              </p:nvSpPr>
              <p:spPr bwMode="auto">
                <a:xfrm>
                  <a:off x="2405" y="1465"/>
                  <a:ext cx="63" cy="2"/>
                </a:xfrm>
                <a:custGeom>
                  <a:avLst/>
                  <a:gdLst>
                    <a:gd name="T0" fmla="*/ 0 w 375"/>
                    <a:gd name="T1" fmla="*/ 0 h 16"/>
                    <a:gd name="T2" fmla="*/ 0 w 375"/>
                    <a:gd name="T3" fmla="*/ 0 h 16"/>
                    <a:gd name="T4" fmla="*/ 0 w 375"/>
                    <a:gd name="T5" fmla="*/ 0 h 16"/>
                    <a:gd name="T6" fmla="*/ 0 w 375"/>
                    <a:gd name="T7" fmla="*/ 0 h 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5" h="16">
                      <a:moveTo>
                        <a:pt x="79" y="0"/>
                      </a:moveTo>
                      <a:lnTo>
                        <a:pt x="0" y="16"/>
                      </a:lnTo>
                      <a:lnTo>
                        <a:pt x="375" y="16"/>
                      </a:lnTo>
                      <a:lnTo>
                        <a:pt x="79" y="0"/>
                      </a:lnTo>
                      <a:close/>
                    </a:path>
                  </a:pathLst>
                </a:custGeom>
                <a:solidFill>
                  <a:srgbClr val="00FFFF"/>
                </a:solidFill>
                <a:ln w="9525">
                  <a:noFill/>
                  <a:round/>
                </a:ln>
              </p:spPr>
              <p:txBody>
                <a:bodyPr/>
                <a:lstStyle/>
                <a:p>
                  <a:endParaRPr lang="zh-CN" altLang="en-US"/>
                </a:p>
              </p:txBody>
            </p:sp>
            <p:sp>
              <p:nvSpPr>
                <p:cNvPr id="40168" name="Freeform 399"/>
                <p:cNvSpPr/>
                <p:nvPr/>
              </p:nvSpPr>
              <p:spPr bwMode="auto">
                <a:xfrm>
                  <a:off x="2662" y="1465"/>
                  <a:ext cx="178" cy="2"/>
                </a:xfrm>
                <a:custGeom>
                  <a:avLst/>
                  <a:gdLst>
                    <a:gd name="T0" fmla="*/ 0 w 1065"/>
                    <a:gd name="T1" fmla="*/ 0 h 16"/>
                    <a:gd name="T2" fmla="*/ 0 w 1065"/>
                    <a:gd name="T3" fmla="*/ 0 h 16"/>
                    <a:gd name="T4" fmla="*/ 0 w 1065"/>
                    <a:gd name="T5" fmla="*/ 0 h 16"/>
                    <a:gd name="T6" fmla="*/ 0 w 1065"/>
                    <a:gd name="T7" fmla="*/ 0 h 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65" h="16">
                      <a:moveTo>
                        <a:pt x="0" y="0"/>
                      </a:moveTo>
                      <a:lnTo>
                        <a:pt x="77" y="16"/>
                      </a:lnTo>
                      <a:lnTo>
                        <a:pt x="1065" y="16"/>
                      </a:lnTo>
                      <a:lnTo>
                        <a:pt x="0" y="0"/>
                      </a:lnTo>
                      <a:close/>
                    </a:path>
                  </a:pathLst>
                </a:custGeom>
                <a:solidFill>
                  <a:srgbClr val="00FFFF"/>
                </a:solidFill>
                <a:ln w="9525">
                  <a:noFill/>
                  <a:round/>
                </a:ln>
              </p:spPr>
              <p:txBody>
                <a:bodyPr/>
                <a:lstStyle/>
                <a:p>
                  <a:endParaRPr lang="zh-CN" altLang="en-US"/>
                </a:p>
              </p:txBody>
            </p:sp>
            <p:sp>
              <p:nvSpPr>
                <p:cNvPr id="40169" name="Freeform 400"/>
                <p:cNvSpPr/>
                <p:nvPr/>
              </p:nvSpPr>
              <p:spPr bwMode="auto">
                <a:xfrm>
                  <a:off x="2662" y="1465"/>
                  <a:ext cx="178" cy="2"/>
                </a:xfrm>
                <a:custGeom>
                  <a:avLst/>
                  <a:gdLst>
                    <a:gd name="T0" fmla="*/ 0 w 1065"/>
                    <a:gd name="T1" fmla="*/ 0 h 16"/>
                    <a:gd name="T2" fmla="*/ 0 w 1065"/>
                    <a:gd name="T3" fmla="*/ 0 h 16"/>
                    <a:gd name="T4" fmla="*/ 0 w 1065"/>
                    <a:gd name="T5" fmla="*/ 0 h 16"/>
                    <a:gd name="T6" fmla="*/ 0 w 1065"/>
                    <a:gd name="T7" fmla="*/ 0 h 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65" h="16">
                      <a:moveTo>
                        <a:pt x="0" y="0"/>
                      </a:moveTo>
                      <a:lnTo>
                        <a:pt x="1049" y="0"/>
                      </a:lnTo>
                      <a:lnTo>
                        <a:pt x="1065" y="16"/>
                      </a:lnTo>
                      <a:lnTo>
                        <a:pt x="0" y="0"/>
                      </a:lnTo>
                      <a:close/>
                    </a:path>
                  </a:pathLst>
                </a:custGeom>
                <a:solidFill>
                  <a:srgbClr val="00FFFF"/>
                </a:solidFill>
                <a:ln w="9525">
                  <a:noFill/>
                  <a:round/>
                </a:ln>
              </p:spPr>
              <p:txBody>
                <a:bodyPr/>
                <a:lstStyle/>
                <a:p>
                  <a:endParaRPr lang="zh-CN" altLang="en-US"/>
                </a:p>
              </p:txBody>
            </p:sp>
            <p:sp>
              <p:nvSpPr>
                <p:cNvPr id="40170" name="Freeform 401"/>
                <p:cNvSpPr/>
                <p:nvPr/>
              </p:nvSpPr>
              <p:spPr bwMode="auto">
                <a:xfrm>
                  <a:off x="2321" y="1467"/>
                  <a:ext cx="205" cy="16"/>
                </a:xfrm>
                <a:custGeom>
                  <a:avLst/>
                  <a:gdLst>
                    <a:gd name="T0" fmla="*/ 0 w 1227"/>
                    <a:gd name="T1" fmla="*/ 0 h 91"/>
                    <a:gd name="T2" fmla="*/ 0 w 1227"/>
                    <a:gd name="T3" fmla="*/ 0 h 91"/>
                    <a:gd name="T4" fmla="*/ 0 w 1227"/>
                    <a:gd name="T5" fmla="*/ 0 h 91"/>
                    <a:gd name="T6" fmla="*/ 0 w 1227"/>
                    <a:gd name="T7" fmla="*/ 0 h 9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27" h="91">
                      <a:moveTo>
                        <a:pt x="504" y="0"/>
                      </a:moveTo>
                      <a:lnTo>
                        <a:pt x="0" y="91"/>
                      </a:lnTo>
                      <a:lnTo>
                        <a:pt x="1227" y="91"/>
                      </a:lnTo>
                      <a:lnTo>
                        <a:pt x="504" y="0"/>
                      </a:lnTo>
                      <a:close/>
                    </a:path>
                  </a:pathLst>
                </a:custGeom>
                <a:solidFill>
                  <a:srgbClr val="00FFFF"/>
                </a:solidFill>
                <a:ln w="9525">
                  <a:noFill/>
                  <a:round/>
                </a:ln>
              </p:spPr>
              <p:txBody>
                <a:bodyPr/>
                <a:lstStyle/>
                <a:p>
                  <a:endParaRPr lang="zh-CN" altLang="en-US"/>
                </a:p>
              </p:txBody>
            </p:sp>
            <p:sp>
              <p:nvSpPr>
                <p:cNvPr id="40171" name="Freeform 402"/>
                <p:cNvSpPr/>
                <p:nvPr/>
              </p:nvSpPr>
              <p:spPr bwMode="auto">
                <a:xfrm>
                  <a:off x="2405" y="1467"/>
                  <a:ext cx="121" cy="16"/>
                </a:xfrm>
                <a:custGeom>
                  <a:avLst/>
                  <a:gdLst>
                    <a:gd name="T0" fmla="*/ 0 w 723"/>
                    <a:gd name="T1" fmla="*/ 0 h 91"/>
                    <a:gd name="T2" fmla="*/ 0 w 723"/>
                    <a:gd name="T3" fmla="*/ 0 h 91"/>
                    <a:gd name="T4" fmla="*/ 0 w 723"/>
                    <a:gd name="T5" fmla="*/ 0 h 91"/>
                    <a:gd name="T6" fmla="*/ 0 w 723"/>
                    <a:gd name="T7" fmla="*/ 0 h 9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3" h="91">
                      <a:moveTo>
                        <a:pt x="0" y="0"/>
                      </a:moveTo>
                      <a:lnTo>
                        <a:pt x="375" y="0"/>
                      </a:lnTo>
                      <a:lnTo>
                        <a:pt x="723" y="91"/>
                      </a:lnTo>
                      <a:lnTo>
                        <a:pt x="0" y="0"/>
                      </a:lnTo>
                      <a:close/>
                    </a:path>
                  </a:pathLst>
                </a:custGeom>
                <a:solidFill>
                  <a:srgbClr val="00FFFF"/>
                </a:solidFill>
                <a:ln w="9525">
                  <a:noFill/>
                  <a:round/>
                </a:ln>
              </p:spPr>
              <p:txBody>
                <a:bodyPr/>
                <a:lstStyle/>
                <a:p>
                  <a:endParaRPr lang="zh-CN" altLang="en-US"/>
                </a:p>
              </p:txBody>
            </p:sp>
            <p:sp>
              <p:nvSpPr>
                <p:cNvPr id="40172" name="Freeform 403"/>
                <p:cNvSpPr/>
                <p:nvPr/>
              </p:nvSpPr>
              <p:spPr bwMode="auto">
                <a:xfrm>
                  <a:off x="2675" y="1467"/>
                  <a:ext cx="183" cy="16"/>
                </a:xfrm>
                <a:custGeom>
                  <a:avLst/>
                  <a:gdLst>
                    <a:gd name="T0" fmla="*/ 0 w 1096"/>
                    <a:gd name="T1" fmla="*/ 0 h 91"/>
                    <a:gd name="T2" fmla="*/ 0 w 1096"/>
                    <a:gd name="T3" fmla="*/ 0 h 91"/>
                    <a:gd name="T4" fmla="*/ 0 w 1096"/>
                    <a:gd name="T5" fmla="*/ 0 h 91"/>
                    <a:gd name="T6" fmla="*/ 0 w 1096"/>
                    <a:gd name="T7" fmla="*/ 0 h 9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6" h="91">
                      <a:moveTo>
                        <a:pt x="0" y="0"/>
                      </a:moveTo>
                      <a:lnTo>
                        <a:pt x="493" y="91"/>
                      </a:lnTo>
                      <a:lnTo>
                        <a:pt x="1096" y="91"/>
                      </a:lnTo>
                      <a:lnTo>
                        <a:pt x="0" y="0"/>
                      </a:lnTo>
                      <a:close/>
                    </a:path>
                  </a:pathLst>
                </a:custGeom>
                <a:solidFill>
                  <a:srgbClr val="00FFFF"/>
                </a:solidFill>
                <a:ln w="9525">
                  <a:noFill/>
                  <a:round/>
                </a:ln>
              </p:spPr>
              <p:txBody>
                <a:bodyPr/>
                <a:lstStyle/>
                <a:p>
                  <a:endParaRPr lang="zh-CN" altLang="en-US"/>
                </a:p>
              </p:txBody>
            </p:sp>
            <p:sp>
              <p:nvSpPr>
                <p:cNvPr id="40173" name="Freeform 404"/>
                <p:cNvSpPr/>
                <p:nvPr/>
              </p:nvSpPr>
              <p:spPr bwMode="auto">
                <a:xfrm>
                  <a:off x="2675" y="1467"/>
                  <a:ext cx="183" cy="16"/>
                </a:xfrm>
                <a:custGeom>
                  <a:avLst/>
                  <a:gdLst>
                    <a:gd name="T0" fmla="*/ 0 w 1096"/>
                    <a:gd name="T1" fmla="*/ 0 h 91"/>
                    <a:gd name="T2" fmla="*/ 0 w 1096"/>
                    <a:gd name="T3" fmla="*/ 0 h 91"/>
                    <a:gd name="T4" fmla="*/ 0 w 1096"/>
                    <a:gd name="T5" fmla="*/ 0 h 91"/>
                    <a:gd name="T6" fmla="*/ 0 w 1096"/>
                    <a:gd name="T7" fmla="*/ 0 h 9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6" h="91">
                      <a:moveTo>
                        <a:pt x="0" y="0"/>
                      </a:moveTo>
                      <a:lnTo>
                        <a:pt x="988" y="0"/>
                      </a:lnTo>
                      <a:lnTo>
                        <a:pt x="1096" y="91"/>
                      </a:lnTo>
                      <a:lnTo>
                        <a:pt x="0" y="0"/>
                      </a:lnTo>
                      <a:close/>
                    </a:path>
                  </a:pathLst>
                </a:custGeom>
                <a:solidFill>
                  <a:srgbClr val="00FFFF"/>
                </a:solidFill>
                <a:ln w="9525">
                  <a:noFill/>
                  <a:round/>
                </a:ln>
              </p:spPr>
              <p:txBody>
                <a:bodyPr/>
                <a:lstStyle/>
                <a:p>
                  <a:endParaRPr lang="zh-CN" altLang="en-US"/>
                </a:p>
              </p:txBody>
            </p:sp>
            <p:sp>
              <p:nvSpPr>
                <p:cNvPr id="40174" name="Freeform 405"/>
                <p:cNvSpPr/>
                <p:nvPr/>
              </p:nvSpPr>
              <p:spPr bwMode="auto">
                <a:xfrm>
                  <a:off x="2318" y="1483"/>
                  <a:ext cx="210" cy="1"/>
                </a:xfrm>
                <a:custGeom>
                  <a:avLst/>
                  <a:gdLst>
                    <a:gd name="T0" fmla="*/ 0 w 1259"/>
                    <a:gd name="T1" fmla="*/ 0 h 4"/>
                    <a:gd name="T2" fmla="*/ 0 w 1259"/>
                    <a:gd name="T3" fmla="*/ 0 h 4"/>
                    <a:gd name="T4" fmla="*/ 0 w 1259"/>
                    <a:gd name="T5" fmla="*/ 0 h 4"/>
                    <a:gd name="T6" fmla="*/ 0 w 1259"/>
                    <a:gd name="T7" fmla="*/ 0 h 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59" h="4">
                      <a:moveTo>
                        <a:pt x="19" y="0"/>
                      </a:moveTo>
                      <a:lnTo>
                        <a:pt x="0" y="4"/>
                      </a:lnTo>
                      <a:lnTo>
                        <a:pt x="1259" y="4"/>
                      </a:lnTo>
                      <a:lnTo>
                        <a:pt x="19" y="0"/>
                      </a:lnTo>
                      <a:close/>
                    </a:path>
                  </a:pathLst>
                </a:custGeom>
                <a:solidFill>
                  <a:srgbClr val="00FFFF"/>
                </a:solidFill>
                <a:ln w="9525">
                  <a:noFill/>
                  <a:round/>
                </a:ln>
              </p:spPr>
              <p:txBody>
                <a:bodyPr/>
                <a:lstStyle/>
                <a:p>
                  <a:endParaRPr lang="zh-CN" altLang="en-US"/>
                </a:p>
              </p:txBody>
            </p:sp>
            <p:sp>
              <p:nvSpPr>
                <p:cNvPr id="40175" name="Freeform 406"/>
                <p:cNvSpPr/>
                <p:nvPr/>
              </p:nvSpPr>
              <p:spPr bwMode="auto">
                <a:xfrm>
                  <a:off x="2321" y="1483"/>
                  <a:ext cx="207" cy="1"/>
                </a:xfrm>
                <a:custGeom>
                  <a:avLst/>
                  <a:gdLst>
                    <a:gd name="T0" fmla="*/ 0 w 1240"/>
                    <a:gd name="T1" fmla="*/ 0 h 4"/>
                    <a:gd name="T2" fmla="*/ 0 w 1240"/>
                    <a:gd name="T3" fmla="*/ 0 h 4"/>
                    <a:gd name="T4" fmla="*/ 0 w 1240"/>
                    <a:gd name="T5" fmla="*/ 0 h 4"/>
                    <a:gd name="T6" fmla="*/ 0 w 1240"/>
                    <a:gd name="T7" fmla="*/ 0 h 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40" h="4">
                      <a:moveTo>
                        <a:pt x="0" y="0"/>
                      </a:moveTo>
                      <a:lnTo>
                        <a:pt x="1227" y="0"/>
                      </a:lnTo>
                      <a:lnTo>
                        <a:pt x="1240" y="4"/>
                      </a:lnTo>
                      <a:lnTo>
                        <a:pt x="0" y="0"/>
                      </a:lnTo>
                      <a:close/>
                    </a:path>
                  </a:pathLst>
                </a:custGeom>
                <a:solidFill>
                  <a:srgbClr val="00FFFF"/>
                </a:solidFill>
                <a:ln w="9525">
                  <a:noFill/>
                  <a:round/>
                </a:ln>
              </p:spPr>
              <p:txBody>
                <a:bodyPr/>
                <a:lstStyle/>
                <a:p>
                  <a:endParaRPr lang="zh-CN" altLang="en-US"/>
                </a:p>
              </p:txBody>
            </p:sp>
            <p:sp>
              <p:nvSpPr>
                <p:cNvPr id="40176" name="Freeform 407"/>
                <p:cNvSpPr/>
                <p:nvPr/>
              </p:nvSpPr>
              <p:spPr bwMode="auto">
                <a:xfrm>
                  <a:off x="2757" y="1483"/>
                  <a:ext cx="101" cy="1"/>
                </a:xfrm>
                <a:custGeom>
                  <a:avLst/>
                  <a:gdLst>
                    <a:gd name="T0" fmla="*/ 0 w 608"/>
                    <a:gd name="T1" fmla="*/ 0 h 4"/>
                    <a:gd name="T2" fmla="*/ 0 w 608"/>
                    <a:gd name="T3" fmla="*/ 0 h 4"/>
                    <a:gd name="T4" fmla="*/ 0 w 608"/>
                    <a:gd name="T5" fmla="*/ 0 h 4"/>
                    <a:gd name="T6" fmla="*/ 0 w 608"/>
                    <a:gd name="T7" fmla="*/ 0 h 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08" h="4">
                      <a:moveTo>
                        <a:pt x="0" y="0"/>
                      </a:moveTo>
                      <a:lnTo>
                        <a:pt x="18" y="4"/>
                      </a:lnTo>
                      <a:lnTo>
                        <a:pt x="608" y="4"/>
                      </a:lnTo>
                      <a:lnTo>
                        <a:pt x="0" y="0"/>
                      </a:lnTo>
                      <a:close/>
                    </a:path>
                  </a:pathLst>
                </a:custGeom>
                <a:solidFill>
                  <a:srgbClr val="00FFFF"/>
                </a:solidFill>
                <a:ln w="9525">
                  <a:noFill/>
                  <a:round/>
                </a:ln>
              </p:spPr>
              <p:txBody>
                <a:bodyPr/>
                <a:lstStyle/>
                <a:p>
                  <a:endParaRPr lang="zh-CN" altLang="en-US"/>
                </a:p>
              </p:txBody>
            </p:sp>
            <p:sp>
              <p:nvSpPr>
                <p:cNvPr id="40177" name="Freeform 408"/>
                <p:cNvSpPr/>
                <p:nvPr/>
              </p:nvSpPr>
              <p:spPr bwMode="auto">
                <a:xfrm>
                  <a:off x="2757" y="1483"/>
                  <a:ext cx="101" cy="1"/>
                </a:xfrm>
                <a:custGeom>
                  <a:avLst/>
                  <a:gdLst>
                    <a:gd name="T0" fmla="*/ 0 w 608"/>
                    <a:gd name="T1" fmla="*/ 0 h 4"/>
                    <a:gd name="T2" fmla="*/ 0 w 608"/>
                    <a:gd name="T3" fmla="*/ 0 h 4"/>
                    <a:gd name="T4" fmla="*/ 0 w 608"/>
                    <a:gd name="T5" fmla="*/ 0 h 4"/>
                    <a:gd name="T6" fmla="*/ 0 w 608"/>
                    <a:gd name="T7" fmla="*/ 0 h 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08" h="4">
                      <a:moveTo>
                        <a:pt x="0" y="0"/>
                      </a:moveTo>
                      <a:lnTo>
                        <a:pt x="603" y="0"/>
                      </a:lnTo>
                      <a:lnTo>
                        <a:pt x="608" y="4"/>
                      </a:lnTo>
                      <a:lnTo>
                        <a:pt x="0" y="0"/>
                      </a:lnTo>
                      <a:close/>
                    </a:path>
                  </a:pathLst>
                </a:custGeom>
                <a:solidFill>
                  <a:srgbClr val="00FFFF"/>
                </a:solidFill>
                <a:ln w="9525">
                  <a:noFill/>
                  <a:round/>
                </a:ln>
              </p:spPr>
              <p:txBody>
                <a:bodyPr/>
                <a:lstStyle/>
                <a:p>
                  <a:endParaRPr lang="zh-CN" altLang="en-US"/>
                </a:p>
              </p:txBody>
            </p:sp>
            <p:sp>
              <p:nvSpPr>
                <p:cNvPr id="40178" name="Freeform 409"/>
                <p:cNvSpPr/>
                <p:nvPr/>
              </p:nvSpPr>
              <p:spPr bwMode="auto">
                <a:xfrm>
                  <a:off x="2300" y="1483"/>
                  <a:ext cx="255" cy="7"/>
                </a:xfrm>
                <a:custGeom>
                  <a:avLst/>
                  <a:gdLst>
                    <a:gd name="T0" fmla="*/ 0 w 1531"/>
                    <a:gd name="T1" fmla="*/ 0 h 42"/>
                    <a:gd name="T2" fmla="*/ 0 w 1531"/>
                    <a:gd name="T3" fmla="*/ 0 h 42"/>
                    <a:gd name="T4" fmla="*/ 0 w 1531"/>
                    <a:gd name="T5" fmla="*/ 0 h 42"/>
                    <a:gd name="T6" fmla="*/ 0 w 1531"/>
                    <a:gd name="T7" fmla="*/ 0 h 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31" h="42">
                      <a:moveTo>
                        <a:pt x="110" y="0"/>
                      </a:moveTo>
                      <a:lnTo>
                        <a:pt x="0" y="42"/>
                      </a:lnTo>
                      <a:lnTo>
                        <a:pt x="1531" y="42"/>
                      </a:lnTo>
                      <a:lnTo>
                        <a:pt x="110" y="0"/>
                      </a:lnTo>
                      <a:close/>
                    </a:path>
                  </a:pathLst>
                </a:custGeom>
                <a:solidFill>
                  <a:srgbClr val="00FFFF"/>
                </a:solidFill>
                <a:ln w="9525">
                  <a:noFill/>
                  <a:round/>
                </a:ln>
              </p:spPr>
              <p:txBody>
                <a:bodyPr/>
                <a:lstStyle/>
                <a:p>
                  <a:endParaRPr lang="zh-CN" altLang="en-US"/>
                </a:p>
              </p:txBody>
            </p:sp>
            <p:sp>
              <p:nvSpPr>
                <p:cNvPr id="40179" name="Freeform 410"/>
                <p:cNvSpPr/>
                <p:nvPr/>
              </p:nvSpPr>
              <p:spPr bwMode="auto">
                <a:xfrm>
                  <a:off x="2318" y="1483"/>
                  <a:ext cx="237" cy="7"/>
                </a:xfrm>
                <a:custGeom>
                  <a:avLst/>
                  <a:gdLst>
                    <a:gd name="T0" fmla="*/ 0 w 1421"/>
                    <a:gd name="T1" fmla="*/ 0 h 42"/>
                    <a:gd name="T2" fmla="*/ 0 w 1421"/>
                    <a:gd name="T3" fmla="*/ 0 h 42"/>
                    <a:gd name="T4" fmla="*/ 0 w 1421"/>
                    <a:gd name="T5" fmla="*/ 0 h 42"/>
                    <a:gd name="T6" fmla="*/ 0 w 1421"/>
                    <a:gd name="T7" fmla="*/ 0 h 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21" h="42">
                      <a:moveTo>
                        <a:pt x="0" y="0"/>
                      </a:moveTo>
                      <a:lnTo>
                        <a:pt x="1259" y="0"/>
                      </a:lnTo>
                      <a:lnTo>
                        <a:pt x="1421" y="42"/>
                      </a:lnTo>
                      <a:lnTo>
                        <a:pt x="0" y="0"/>
                      </a:lnTo>
                      <a:close/>
                    </a:path>
                  </a:pathLst>
                </a:custGeom>
                <a:solidFill>
                  <a:srgbClr val="00FFFF"/>
                </a:solidFill>
                <a:ln w="9525">
                  <a:noFill/>
                  <a:round/>
                </a:ln>
              </p:spPr>
              <p:txBody>
                <a:bodyPr/>
                <a:lstStyle/>
                <a:p>
                  <a:endParaRPr lang="zh-CN" altLang="en-US"/>
                </a:p>
              </p:txBody>
            </p:sp>
            <p:sp>
              <p:nvSpPr>
                <p:cNvPr id="40180" name="Freeform 411"/>
                <p:cNvSpPr/>
                <p:nvPr/>
              </p:nvSpPr>
              <p:spPr bwMode="auto">
                <a:xfrm>
                  <a:off x="2760" y="1483"/>
                  <a:ext cx="109" cy="7"/>
                </a:xfrm>
                <a:custGeom>
                  <a:avLst/>
                  <a:gdLst>
                    <a:gd name="T0" fmla="*/ 0 w 653"/>
                    <a:gd name="T1" fmla="*/ 0 h 42"/>
                    <a:gd name="T2" fmla="*/ 0 w 653"/>
                    <a:gd name="T3" fmla="*/ 0 h 42"/>
                    <a:gd name="T4" fmla="*/ 0 w 653"/>
                    <a:gd name="T5" fmla="*/ 0 h 42"/>
                    <a:gd name="T6" fmla="*/ 0 w 653"/>
                    <a:gd name="T7" fmla="*/ 0 h 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53" h="42">
                      <a:moveTo>
                        <a:pt x="0" y="0"/>
                      </a:moveTo>
                      <a:lnTo>
                        <a:pt x="228" y="42"/>
                      </a:lnTo>
                      <a:lnTo>
                        <a:pt x="653" y="42"/>
                      </a:lnTo>
                      <a:lnTo>
                        <a:pt x="0" y="0"/>
                      </a:lnTo>
                      <a:close/>
                    </a:path>
                  </a:pathLst>
                </a:custGeom>
                <a:solidFill>
                  <a:srgbClr val="00FFFF"/>
                </a:solidFill>
                <a:ln w="9525">
                  <a:noFill/>
                  <a:round/>
                </a:ln>
              </p:spPr>
              <p:txBody>
                <a:bodyPr/>
                <a:lstStyle/>
                <a:p>
                  <a:endParaRPr lang="zh-CN" altLang="en-US"/>
                </a:p>
              </p:txBody>
            </p:sp>
            <p:sp>
              <p:nvSpPr>
                <p:cNvPr id="40181" name="Freeform 412"/>
                <p:cNvSpPr/>
                <p:nvPr/>
              </p:nvSpPr>
              <p:spPr bwMode="auto">
                <a:xfrm>
                  <a:off x="2760" y="1483"/>
                  <a:ext cx="109" cy="7"/>
                </a:xfrm>
                <a:custGeom>
                  <a:avLst/>
                  <a:gdLst>
                    <a:gd name="T0" fmla="*/ 0 w 653"/>
                    <a:gd name="T1" fmla="*/ 0 h 42"/>
                    <a:gd name="T2" fmla="*/ 0 w 653"/>
                    <a:gd name="T3" fmla="*/ 0 h 42"/>
                    <a:gd name="T4" fmla="*/ 0 w 653"/>
                    <a:gd name="T5" fmla="*/ 0 h 42"/>
                    <a:gd name="T6" fmla="*/ 0 w 653"/>
                    <a:gd name="T7" fmla="*/ 0 h 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53" h="42">
                      <a:moveTo>
                        <a:pt x="0" y="0"/>
                      </a:moveTo>
                      <a:lnTo>
                        <a:pt x="590" y="0"/>
                      </a:lnTo>
                      <a:lnTo>
                        <a:pt x="653" y="42"/>
                      </a:lnTo>
                      <a:lnTo>
                        <a:pt x="0" y="0"/>
                      </a:lnTo>
                      <a:close/>
                    </a:path>
                  </a:pathLst>
                </a:custGeom>
                <a:solidFill>
                  <a:srgbClr val="00FFFF"/>
                </a:solidFill>
                <a:ln w="9525">
                  <a:noFill/>
                  <a:round/>
                </a:ln>
              </p:spPr>
              <p:txBody>
                <a:bodyPr/>
                <a:lstStyle/>
                <a:p>
                  <a:endParaRPr lang="zh-CN" altLang="en-US"/>
                </a:p>
              </p:txBody>
            </p:sp>
            <p:sp>
              <p:nvSpPr>
                <p:cNvPr id="40182" name="Freeform 413"/>
                <p:cNvSpPr/>
                <p:nvPr/>
              </p:nvSpPr>
              <p:spPr bwMode="auto">
                <a:xfrm>
                  <a:off x="2290" y="1490"/>
                  <a:ext cx="279" cy="4"/>
                </a:xfrm>
                <a:custGeom>
                  <a:avLst/>
                  <a:gdLst>
                    <a:gd name="T0" fmla="*/ 0 w 1678"/>
                    <a:gd name="T1" fmla="*/ 0 h 23"/>
                    <a:gd name="T2" fmla="*/ 0 w 1678"/>
                    <a:gd name="T3" fmla="*/ 0 h 23"/>
                    <a:gd name="T4" fmla="*/ 0 w 1678"/>
                    <a:gd name="T5" fmla="*/ 0 h 23"/>
                    <a:gd name="T6" fmla="*/ 0 w 1678"/>
                    <a:gd name="T7" fmla="*/ 0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78" h="23">
                      <a:moveTo>
                        <a:pt x="60" y="0"/>
                      </a:moveTo>
                      <a:lnTo>
                        <a:pt x="0" y="23"/>
                      </a:lnTo>
                      <a:lnTo>
                        <a:pt x="1678" y="23"/>
                      </a:lnTo>
                      <a:lnTo>
                        <a:pt x="60" y="0"/>
                      </a:lnTo>
                      <a:close/>
                    </a:path>
                  </a:pathLst>
                </a:custGeom>
                <a:solidFill>
                  <a:srgbClr val="00FFFF"/>
                </a:solidFill>
                <a:ln w="9525">
                  <a:noFill/>
                  <a:round/>
                </a:ln>
              </p:spPr>
              <p:txBody>
                <a:bodyPr/>
                <a:lstStyle/>
                <a:p>
                  <a:endParaRPr lang="zh-CN" altLang="en-US"/>
                </a:p>
              </p:txBody>
            </p:sp>
            <p:sp>
              <p:nvSpPr>
                <p:cNvPr id="40183" name="Freeform 414"/>
                <p:cNvSpPr/>
                <p:nvPr/>
              </p:nvSpPr>
              <p:spPr bwMode="auto">
                <a:xfrm>
                  <a:off x="2300" y="1490"/>
                  <a:ext cx="269" cy="4"/>
                </a:xfrm>
                <a:custGeom>
                  <a:avLst/>
                  <a:gdLst>
                    <a:gd name="T0" fmla="*/ 0 w 1618"/>
                    <a:gd name="T1" fmla="*/ 0 h 23"/>
                    <a:gd name="T2" fmla="*/ 0 w 1618"/>
                    <a:gd name="T3" fmla="*/ 0 h 23"/>
                    <a:gd name="T4" fmla="*/ 0 w 1618"/>
                    <a:gd name="T5" fmla="*/ 0 h 23"/>
                    <a:gd name="T6" fmla="*/ 0 w 1618"/>
                    <a:gd name="T7" fmla="*/ 0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18" h="23">
                      <a:moveTo>
                        <a:pt x="0" y="0"/>
                      </a:moveTo>
                      <a:lnTo>
                        <a:pt x="1531" y="0"/>
                      </a:lnTo>
                      <a:lnTo>
                        <a:pt x="1618" y="23"/>
                      </a:lnTo>
                      <a:lnTo>
                        <a:pt x="0" y="0"/>
                      </a:lnTo>
                      <a:close/>
                    </a:path>
                  </a:pathLst>
                </a:custGeom>
                <a:solidFill>
                  <a:srgbClr val="00FFFF"/>
                </a:solidFill>
                <a:ln w="9525">
                  <a:noFill/>
                  <a:round/>
                </a:ln>
              </p:spPr>
              <p:txBody>
                <a:bodyPr/>
                <a:lstStyle/>
                <a:p>
                  <a:endParaRPr lang="zh-CN" altLang="en-US"/>
                </a:p>
              </p:txBody>
            </p:sp>
            <p:sp>
              <p:nvSpPr>
                <p:cNvPr id="40184" name="Freeform 415"/>
                <p:cNvSpPr/>
                <p:nvPr/>
              </p:nvSpPr>
              <p:spPr bwMode="auto">
                <a:xfrm>
                  <a:off x="2798" y="1490"/>
                  <a:ext cx="78" cy="4"/>
                </a:xfrm>
                <a:custGeom>
                  <a:avLst/>
                  <a:gdLst>
                    <a:gd name="T0" fmla="*/ 0 w 468"/>
                    <a:gd name="T1" fmla="*/ 0 h 23"/>
                    <a:gd name="T2" fmla="*/ 0 w 468"/>
                    <a:gd name="T3" fmla="*/ 0 h 23"/>
                    <a:gd name="T4" fmla="*/ 0 w 468"/>
                    <a:gd name="T5" fmla="*/ 0 h 23"/>
                    <a:gd name="T6" fmla="*/ 0 w 468"/>
                    <a:gd name="T7" fmla="*/ 0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68" h="23">
                      <a:moveTo>
                        <a:pt x="0" y="0"/>
                      </a:moveTo>
                      <a:lnTo>
                        <a:pt x="123" y="23"/>
                      </a:lnTo>
                      <a:lnTo>
                        <a:pt x="468" y="23"/>
                      </a:lnTo>
                      <a:lnTo>
                        <a:pt x="0" y="0"/>
                      </a:lnTo>
                      <a:close/>
                    </a:path>
                  </a:pathLst>
                </a:custGeom>
                <a:solidFill>
                  <a:srgbClr val="00FFFF"/>
                </a:solidFill>
                <a:ln w="9525">
                  <a:noFill/>
                  <a:round/>
                </a:ln>
              </p:spPr>
              <p:txBody>
                <a:bodyPr/>
                <a:lstStyle/>
                <a:p>
                  <a:endParaRPr lang="zh-CN" altLang="en-US"/>
                </a:p>
              </p:txBody>
            </p:sp>
            <p:sp>
              <p:nvSpPr>
                <p:cNvPr id="40185" name="Freeform 416"/>
                <p:cNvSpPr/>
                <p:nvPr/>
              </p:nvSpPr>
              <p:spPr bwMode="auto">
                <a:xfrm>
                  <a:off x="2798" y="1490"/>
                  <a:ext cx="78" cy="4"/>
                </a:xfrm>
                <a:custGeom>
                  <a:avLst/>
                  <a:gdLst>
                    <a:gd name="T0" fmla="*/ 0 w 468"/>
                    <a:gd name="T1" fmla="*/ 0 h 23"/>
                    <a:gd name="T2" fmla="*/ 0 w 468"/>
                    <a:gd name="T3" fmla="*/ 0 h 23"/>
                    <a:gd name="T4" fmla="*/ 0 w 468"/>
                    <a:gd name="T5" fmla="*/ 0 h 23"/>
                    <a:gd name="T6" fmla="*/ 0 w 468"/>
                    <a:gd name="T7" fmla="*/ 0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68" h="23">
                      <a:moveTo>
                        <a:pt x="0" y="0"/>
                      </a:moveTo>
                      <a:lnTo>
                        <a:pt x="425" y="0"/>
                      </a:lnTo>
                      <a:lnTo>
                        <a:pt x="468" y="23"/>
                      </a:lnTo>
                      <a:lnTo>
                        <a:pt x="0" y="0"/>
                      </a:lnTo>
                      <a:close/>
                    </a:path>
                  </a:pathLst>
                </a:custGeom>
                <a:solidFill>
                  <a:srgbClr val="00FFFF"/>
                </a:solidFill>
                <a:ln w="9525">
                  <a:noFill/>
                  <a:round/>
                </a:ln>
              </p:spPr>
              <p:txBody>
                <a:bodyPr/>
                <a:lstStyle/>
                <a:p>
                  <a:endParaRPr lang="zh-CN" altLang="en-US"/>
                </a:p>
              </p:txBody>
            </p:sp>
            <p:sp>
              <p:nvSpPr>
                <p:cNvPr id="40186" name="Freeform 417"/>
                <p:cNvSpPr/>
                <p:nvPr/>
              </p:nvSpPr>
              <p:spPr bwMode="auto">
                <a:xfrm>
                  <a:off x="2280" y="1494"/>
                  <a:ext cx="316" cy="4"/>
                </a:xfrm>
                <a:custGeom>
                  <a:avLst/>
                  <a:gdLst>
                    <a:gd name="T0" fmla="*/ 0 w 1899"/>
                    <a:gd name="T1" fmla="*/ 0 h 23"/>
                    <a:gd name="T2" fmla="*/ 0 w 1899"/>
                    <a:gd name="T3" fmla="*/ 0 h 23"/>
                    <a:gd name="T4" fmla="*/ 0 w 1899"/>
                    <a:gd name="T5" fmla="*/ 0 h 23"/>
                    <a:gd name="T6" fmla="*/ 0 w 1899"/>
                    <a:gd name="T7" fmla="*/ 0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99" h="23">
                      <a:moveTo>
                        <a:pt x="60" y="0"/>
                      </a:moveTo>
                      <a:lnTo>
                        <a:pt x="0" y="23"/>
                      </a:lnTo>
                      <a:lnTo>
                        <a:pt x="1899" y="23"/>
                      </a:lnTo>
                      <a:lnTo>
                        <a:pt x="60" y="0"/>
                      </a:lnTo>
                      <a:close/>
                    </a:path>
                  </a:pathLst>
                </a:custGeom>
                <a:solidFill>
                  <a:srgbClr val="00FFFF"/>
                </a:solidFill>
                <a:ln w="9525">
                  <a:noFill/>
                  <a:round/>
                </a:ln>
              </p:spPr>
              <p:txBody>
                <a:bodyPr/>
                <a:lstStyle/>
                <a:p>
                  <a:endParaRPr lang="zh-CN" altLang="en-US"/>
                </a:p>
              </p:txBody>
            </p:sp>
            <p:sp>
              <p:nvSpPr>
                <p:cNvPr id="40187" name="Freeform 418"/>
                <p:cNvSpPr/>
                <p:nvPr/>
              </p:nvSpPr>
              <p:spPr bwMode="auto">
                <a:xfrm>
                  <a:off x="2290" y="1494"/>
                  <a:ext cx="306" cy="4"/>
                </a:xfrm>
                <a:custGeom>
                  <a:avLst/>
                  <a:gdLst>
                    <a:gd name="T0" fmla="*/ 0 w 1839"/>
                    <a:gd name="T1" fmla="*/ 0 h 23"/>
                    <a:gd name="T2" fmla="*/ 0 w 1839"/>
                    <a:gd name="T3" fmla="*/ 0 h 23"/>
                    <a:gd name="T4" fmla="*/ 0 w 1839"/>
                    <a:gd name="T5" fmla="*/ 0 h 23"/>
                    <a:gd name="T6" fmla="*/ 0 w 1839"/>
                    <a:gd name="T7" fmla="*/ 0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39" h="23">
                      <a:moveTo>
                        <a:pt x="0" y="0"/>
                      </a:moveTo>
                      <a:lnTo>
                        <a:pt x="1678" y="0"/>
                      </a:lnTo>
                      <a:lnTo>
                        <a:pt x="1839" y="23"/>
                      </a:lnTo>
                      <a:lnTo>
                        <a:pt x="0" y="0"/>
                      </a:lnTo>
                      <a:close/>
                    </a:path>
                  </a:pathLst>
                </a:custGeom>
                <a:solidFill>
                  <a:srgbClr val="00FFFF"/>
                </a:solidFill>
                <a:ln w="9525">
                  <a:noFill/>
                  <a:round/>
                </a:ln>
              </p:spPr>
              <p:txBody>
                <a:bodyPr/>
                <a:lstStyle/>
                <a:p>
                  <a:endParaRPr lang="zh-CN" altLang="en-US"/>
                </a:p>
              </p:txBody>
            </p:sp>
            <p:sp>
              <p:nvSpPr>
                <p:cNvPr id="40188" name="Freeform 419"/>
                <p:cNvSpPr/>
                <p:nvPr/>
              </p:nvSpPr>
              <p:spPr bwMode="auto">
                <a:xfrm>
                  <a:off x="2819" y="1494"/>
                  <a:ext cx="64" cy="4"/>
                </a:xfrm>
                <a:custGeom>
                  <a:avLst/>
                  <a:gdLst>
                    <a:gd name="T0" fmla="*/ 0 w 388"/>
                    <a:gd name="T1" fmla="*/ 0 h 23"/>
                    <a:gd name="T2" fmla="*/ 0 w 388"/>
                    <a:gd name="T3" fmla="*/ 0 h 23"/>
                    <a:gd name="T4" fmla="*/ 0 w 388"/>
                    <a:gd name="T5" fmla="*/ 0 h 23"/>
                    <a:gd name="T6" fmla="*/ 0 w 388"/>
                    <a:gd name="T7" fmla="*/ 0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8" h="23">
                      <a:moveTo>
                        <a:pt x="0" y="0"/>
                      </a:moveTo>
                      <a:lnTo>
                        <a:pt x="125" y="23"/>
                      </a:lnTo>
                      <a:lnTo>
                        <a:pt x="388" y="23"/>
                      </a:lnTo>
                      <a:lnTo>
                        <a:pt x="0" y="0"/>
                      </a:lnTo>
                      <a:close/>
                    </a:path>
                  </a:pathLst>
                </a:custGeom>
                <a:solidFill>
                  <a:srgbClr val="00FFFF"/>
                </a:solidFill>
                <a:ln w="9525">
                  <a:noFill/>
                  <a:round/>
                </a:ln>
              </p:spPr>
              <p:txBody>
                <a:bodyPr/>
                <a:lstStyle/>
                <a:p>
                  <a:endParaRPr lang="zh-CN" altLang="en-US"/>
                </a:p>
              </p:txBody>
            </p:sp>
            <p:sp>
              <p:nvSpPr>
                <p:cNvPr id="40189" name="Freeform 420"/>
                <p:cNvSpPr/>
                <p:nvPr/>
              </p:nvSpPr>
              <p:spPr bwMode="auto">
                <a:xfrm>
                  <a:off x="2819" y="1494"/>
                  <a:ext cx="64" cy="4"/>
                </a:xfrm>
                <a:custGeom>
                  <a:avLst/>
                  <a:gdLst>
                    <a:gd name="T0" fmla="*/ 0 w 388"/>
                    <a:gd name="T1" fmla="*/ 0 h 23"/>
                    <a:gd name="T2" fmla="*/ 0 w 388"/>
                    <a:gd name="T3" fmla="*/ 0 h 23"/>
                    <a:gd name="T4" fmla="*/ 0 w 388"/>
                    <a:gd name="T5" fmla="*/ 0 h 23"/>
                    <a:gd name="T6" fmla="*/ 0 w 388"/>
                    <a:gd name="T7" fmla="*/ 0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8" h="23">
                      <a:moveTo>
                        <a:pt x="0" y="0"/>
                      </a:moveTo>
                      <a:lnTo>
                        <a:pt x="345" y="0"/>
                      </a:lnTo>
                      <a:lnTo>
                        <a:pt x="388" y="23"/>
                      </a:lnTo>
                      <a:lnTo>
                        <a:pt x="0" y="0"/>
                      </a:lnTo>
                      <a:close/>
                    </a:path>
                  </a:pathLst>
                </a:custGeom>
                <a:solidFill>
                  <a:srgbClr val="00FFFF"/>
                </a:solidFill>
                <a:ln w="9525">
                  <a:noFill/>
                  <a:round/>
                </a:ln>
              </p:spPr>
              <p:txBody>
                <a:bodyPr/>
                <a:lstStyle/>
                <a:p>
                  <a:endParaRPr lang="zh-CN" altLang="en-US"/>
                </a:p>
              </p:txBody>
            </p:sp>
            <p:sp>
              <p:nvSpPr>
                <p:cNvPr id="40190" name="Freeform 421"/>
                <p:cNvSpPr/>
                <p:nvPr/>
              </p:nvSpPr>
              <p:spPr bwMode="auto">
                <a:xfrm>
                  <a:off x="2277" y="1498"/>
                  <a:ext cx="326" cy="1"/>
                </a:xfrm>
                <a:custGeom>
                  <a:avLst/>
                  <a:gdLst>
                    <a:gd name="T0" fmla="*/ 0 w 1955"/>
                    <a:gd name="T1" fmla="*/ 0 h 6"/>
                    <a:gd name="T2" fmla="*/ 0 w 1955"/>
                    <a:gd name="T3" fmla="*/ 0 h 6"/>
                    <a:gd name="T4" fmla="*/ 0 w 1955"/>
                    <a:gd name="T5" fmla="*/ 0 h 6"/>
                    <a:gd name="T6" fmla="*/ 0 w 1955"/>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55" h="6">
                      <a:moveTo>
                        <a:pt x="15" y="0"/>
                      </a:moveTo>
                      <a:lnTo>
                        <a:pt x="0" y="6"/>
                      </a:lnTo>
                      <a:lnTo>
                        <a:pt x="1955" y="6"/>
                      </a:lnTo>
                      <a:lnTo>
                        <a:pt x="15" y="0"/>
                      </a:lnTo>
                      <a:close/>
                    </a:path>
                  </a:pathLst>
                </a:custGeom>
                <a:solidFill>
                  <a:srgbClr val="00FFFF"/>
                </a:solidFill>
                <a:ln w="9525">
                  <a:noFill/>
                  <a:round/>
                </a:ln>
              </p:spPr>
              <p:txBody>
                <a:bodyPr/>
                <a:lstStyle/>
                <a:p>
                  <a:endParaRPr lang="zh-CN" altLang="en-US"/>
                </a:p>
              </p:txBody>
            </p:sp>
            <p:sp>
              <p:nvSpPr>
                <p:cNvPr id="40191" name="Freeform 422"/>
                <p:cNvSpPr/>
                <p:nvPr/>
              </p:nvSpPr>
              <p:spPr bwMode="auto">
                <a:xfrm>
                  <a:off x="2280" y="1498"/>
                  <a:ext cx="323" cy="1"/>
                </a:xfrm>
                <a:custGeom>
                  <a:avLst/>
                  <a:gdLst>
                    <a:gd name="T0" fmla="*/ 0 w 1940"/>
                    <a:gd name="T1" fmla="*/ 0 h 6"/>
                    <a:gd name="T2" fmla="*/ 0 w 1940"/>
                    <a:gd name="T3" fmla="*/ 0 h 6"/>
                    <a:gd name="T4" fmla="*/ 0 w 1940"/>
                    <a:gd name="T5" fmla="*/ 0 h 6"/>
                    <a:gd name="T6" fmla="*/ 0 w 1940"/>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40" h="6">
                      <a:moveTo>
                        <a:pt x="0" y="0"/>
                      </a:moveTo>
                      <a:lnTo>
                        <a:pt x="1899" y="0"/>
                      </a:lnTo>
                      <a:lnTo>
                        <a:pt x="1940" y="6"/>
                      </a:lnTo>
                      <a:lnTo>
                        <a:pt x="0" y="0"/>
                      </a:lnTo>
                      <a:close/>
                    </a:path>
                  </a:pathLst>
                </a:custGeom>
                <a:solidFill>
                  <a:srgbClr val="00FFFF"/>
                </a:solidFill>
                <a:ln w="9525">
                  <a:noFill/>
                  <a:round/>
                </a:ln>
              </p:spPr>
              <p:txBody>
                <a:bodyPr/>
                <a:lstStyle/>
                <a:p>
                  <a:endParaRPr lang="zh-CN" altLang="en-US"/>
                </a:p>
              </p:txBody>
            </p:sp>
            <p:sp>
              <p:nvSpPr>
                <p:cNvPr id="40192" name="Freeform 423"/>
                <p:cNvSpPr/>
                <p:nvPr/>
              </p:nvSpPr>
              <p:spPr bwMode="auto">
                <a:xfrm>
                  <a:off x="2839" y="1498"/>
                  <a:ext cx="46" cy="1"/>
                </a:xfrm>
                <a:custGeom>
                  <a:avLst/>
                  <a:gdLst>
                    <a:gd name="T0" fmla="*/ 0 w 275"/>
                    <a:gd name="T1" fmla="*/ 0 h 6"/>
                    <a:gd name="T2" fmla="*/ 0 w 275"/>
                    <a:gd name="T3" fmla="*/ 0 h 6"/>
                    <a:gd name="T4" fmla="*/ 0 w 275"/>
                    <a:gd name="T5" fmla="*/ 0 h 6"/>
                    <a:gd name="T6" fmla="*/ 0 w 275"/>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5" h="6">
                      <a:moveTo>
                        <a:pt x="0" y="0"/>
                      </a:moveTo>
                      <a:lnTo>
                        <a:pt x="263" y="0"/>
                      </a:lnTo>
                      <a:lnTo>
                        <a:pt x="275" y="6"/>
                      </a:lnTo>
                      <a:lnTo>
                        <a:pt x="0" y="0"/>
                      </a:lnTo>
                      <a:close/>
                    </a:path>
                  </a:pathLst>
                </a:custGeom>
                <a:solidFill>
                  <a:srgbClr val="00FFFF"/>
                </a:solidFill>
                <a:ln w="9525">
                  <a:noFill/>
                  <a:round/>
                </a:ln>
              </p:spPr>
              <p:txBody>
                <a:bodyPr/>
                <a:lstStyle/>
                <a:p>
                  <a:endParaRPr lang="zh-CN" altLang="en-US"/>
                </a:p>
              </p:txBody>
            </p:sp>
            <p:sp>
              <p:nvSpPr>
                <p:cNvPr id="40193" name="Freeform 424"/>
                <p:cNvSpPr/>
                <p:nvPr/>
              </p:nvSpPr>
              <p:spPr bwMode="auto">
                <a:xfrm>
                  <a:off x="2229" y="1499"/>
                  <a:ext cx="505" cy="18"/>
                </a:xfrm>
                <a:custGeom>
                  <a:avLst/>
                  <a:gdLst>
                    <a:gd name="T0" fmla="*/ 0 w 3032"/>
                    <a:gd name="T1" fmla="*/ 0 h 111"/>
                    <a:gd name="T2" fmla="*/ 0 w 3032"/>
                    <a:gd name="T3" fmla="*/ 0 h 111"/>
                    <a:gd name="T4" fmla="*/ 0 w 3032"/>
                    <a:gd name="T5" fmla="*/ 0 h 111"/>
                    <a:gd name="T6" fmla="*/ 0 w 3032"/>
                    <a:gd name="T7" fmla="*/ 0 h 1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32" h="111">
                      <a:moveTo>
                        <a:pt x="291" y="0"/>
                      </a:moveTo>
                      <a:lnTo>
                        <a:pt x="0" y="111"/>
                      </a:lnTo>
                      <a:lnTo>
                        <a:pt x="3032" y="111"/>
                      </a:lnTo>
                      <a:lnTo>
                        <a:pt x="291" y="0"/>
                      </a:lnTo>
                      <a:close/>
                    </a:path>
                  </a:pathLst>
                </a:custGeom>
                <a:solidFill>
                  <a:srgbClr val="00FFFF"/>
                </a:solidFill>
                <a:ln w="9525">
                  <a:noFill/>
                  <a:round/>
                </a:ln>
              </p:spPr>
              <p:txBody>
                <a:bodyPr/>
                <a:lstStyle/>
                <a:p>
                  <a:endParaRPr lang="zh-CN" altLang="en-US"/>
                </a:p>
              </p:txBody>
            </p:sp>
            <p:sp>
              <p:nvSpPr>
                <p:cNvPr id="40194" name="Freeform 425"/>
                <p:cNvSpPr/>
                <p:nvPr/>
              </p:nvSpPr>
              <p:spPr bwMode="auto">
                <a:xfrm>
                  <a:off x="2277" y="1499"/>
                  <a:ext cx="457" cy="18"/>
                </a:xfrm>
                <a:custGeom>
                  <a:avLst/>
                  <a:gdLst>
                    <a:gd name="T0" fmla="*/ 0 w 2741"/>
                    <a:gd name="T1" fmla="*/ 0 h 111"/>
                    <a:gd name="T2" fmla="*/ 0 w 2741"/>
                    <a:gd name="T3" fmla="*/ 0 h 111"/>
                    <a:gd name="T4" fmla="*/ 0 w 2741"/>
                    <a:gd name="T5" fmla="*/ 0 h 111"/>
                    <a:gd name="T6" fmla="*/ 0 w 2741"/>
                    <a:gd name="T7" fmla="*/ 0 h 1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41" h="111">
                      <a:moveTo>
                        <a:pt x="0" y="0"/>
                      </a:moveTo>
                      <a:lnTo>
                        <a:pt x="1955" y="0"/>
                      </a:lnTo>
                      <a:lnTo>
                        <a:pt x="2741" y="111"/>
                      </a:lnTo>
                      <a:lnTo>
                        <a:pt x="0" y="0"/>
                      </a:lnTo>
                      <a:close/>
                    </a:path>
                  </a:pathLst>
                </a:custGeom>
                <a:solidFill>
                  <a:srgbClr val="00FFFF"/>
                </a:solidFill>
                <a:ln w="9525">
                  <a:noFill/>
                  <a:round/>
                </a:ln>
              </p:spPr>
              <p:txBody>
                <a:bodyPr/>
                <a:lstStyle/>
                <a:p>
                  <a:endParaRPr lang="zh-CN" altLang="en-US"/>
                </a:p>
              </p:txBody>
            </p:sp>
            <p:sp>
              <p:nvSpPr>
                <p:cNvPr id="40195" name="Freeform 426"/>
                <p:cNvSpPr/>
                <p:nvPr/>
              </p:nvSpPr>
              <p:spPr bwMode="auto">
                <a:xfrm>
                  <a:off x="2203" y="1517"/>
                  <a:ext cx="559" cy="10"/>
                </a:xfrm>
                <a:custGeom>
                  <a:avLst/>
                  <a:gdLst>
                    <a:gd name="T0" fmla="*/ 0 w 3352"/>
                    <a:gd name="T1" fmla="*/ 0 h 60"/>
                    <a:gd name="T2" fmla="*/ 0 w 3352"/>
                    <a:gd name="T3" fmla="*/ 0 h 60"/>
                    <a:gd name="T4" fmla="*/ 1 w 3352"/>
                    <a:gd name="T5" fmla="*/ 0 h 60"/>
                    <a:gd name="T6" fmla="*/ 0 w 3352"/>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352" h="60">
                      <a:moveTo>
                        <a:pt x="155" y="0"/>
                      </a:moveTo>
                      <a:lnTo>
                        <a:pt x="0" y="60"/>
                      </a:lnTo>
                      <a:lnTo>
                        <a:pt x="3352" y="60"/>
                      </a:lnTo>
                      <a:lnTo>
                        <a:pt x="155" y="0"/>
                      </a:lnTo>
                      <a:close/>
                    </a:path>
                  </a:pathLst>
                </a:custGeom>
                <a:solidFill>
                  <a:srgbClr val="00FFFF"/>
                </a:solidFill>
                <a:ln w="9525">
                  <a:noFill/>
                  <a:round/>
                </a:ln>
              </p:spPr>
              <p:txBody>
                <a:bodyPr/>
                <a:lstStyle/>
                <a:p>
                  <a:endParaRPr lang="zh-CN" altLang="en-US"/>
                </a:p>
              </p:txBody>
            </p:sp>
            <p:sp>
              <p:nvSpPr>
                <p:cNvPr id="40196" name="Freeform 427"/>
                <p:cNvSpPr/>
                <p:nvPr/>
              </p:nvSpPr>
              <p:spPr bwMode="auto">
                <a:xfrm>
                  <a:off x="2229" y="1517"/>
                  <a:ext cx="533" cy="10"/>
                </a:xfrm>
                <a:custGeom>
                  <a:avLst/>
                  <a:gdLst>
                    <a:gd name="T0" fmla="*/ 0 w 3197"/>
                    <a:gd name="T1" fmla="*/ 0 h 60"/>
                    <a:gd name="T2" fmla="*/ 0 w 3197"/>
                    <a:gd name="T3" fmla="*/ 0 h 60"/>
                    <a:gd name="T4" fmla="*/ 1 w 3197"/>
                    <a:gd name="T5" fmla="*/ 0 h 60"/>
                    <a:gd name="T6" fmla="*/ 0 w 3197"/>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97" h="60">
                      <a:moveTo>
                        <a:pt x="0" y="0"/>
                      </a:moveTo>
                      <a:lnTo>
                        <a:pt x="3032" y="0"/>
                      </a:lnTo>
                      <a:lnTo>
                        <a:pt x="3197" y="60"/>
                      </a:lnTo>
                      <a:lnTo>
                        <a:pt x="0" y="0"/>
                      </a:lnTo>
                      <a:close/>
                    </a:path>
                  </a:pathLst>
                </a:custGeom>
                <a:solidFill>
                  <a:srgbClr val="00FFFF"/>
                </a:solidFill>
                <a:ln w="9525">
                  <a:noFill/>
                  <a:round/>
                </a:ln>
              </p:spPr>
              <p:txBody>
                <a:bodyPr/>
                <a:lstStyle/>
                <a:p>
                  <a:endParaRPr lang="zh-CN" altLang="en-US"/>
                </a:p>
              </p:txBody>
            </p:sp>
            <p:sp>
              <p:nvSpPr>
                <p:cNvPr id="40197" name="Freeform 428"/>
                <p:cNvSpPr/>
                <p:nvPr/>
              </p:nvSpPr>
              <p:spPr bwMode="auto">
                <a:xfrm>
                  <a:off x="2185" y="1527"/>
                  <a:ext cx="608" cy="12"/>
                </a:xfrm>
                <a:custGeom>
                  <a:avLst/>
                  <a:gdLst>
                    <a:gd name="T0" fmla="*/ 0 w 3646"/>
                    <a:gd name="T1" fmla="*/ 0 h 68"/>
                    <a:gd name="T2" fmla="*/ 0 w 3646"/>
                    <a:gd name="T3" fmla="*/ 0 h 68"/>
                    <a:gd name="T4" fmla="*/ 1 w 3646"/>
                    <a:gd name="T5" fmla="*/ 0 h 68"/>
                    <a:gd name="T6" fmla="*/ 0 w 3646"/>
                    <a:gd name="T7" fmla="*/ 0 h 6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46" h="68">
                      <a:moveTo>
                        <a:pt x="105" y="0"/>
                      </a:moveTo>
                      <a:lnTo>
                        <a:pt x="0" y="68"/>
                      </a:lnTo>
                      <a:lnTo>
                        <a:pt x="3646" y="68"/>
                      </a:lnTo>
                      <a:lnTo>
                        <a:pt x="105" y="0"/>
                      </a:lnTo>
                      <a:close/>
                    </a:path>
                  </a:pathLst>
                </a:custGeom>
                <a:solidFill>
                  <a:srgbClr val="00FFFF"/>
                </a:solidFill>
                <a:ln w="9525">
                  <a:noFill/>
                  <a:round/>
                </a:ln>
              </p:spPr>
              <p:txBody>
                <a:bodyPr/>
                <a:lstStyle/>
                <a:p>
                  <a:endParaRPr lang="zh-CN" altLang="en-US"/>
                </a:p>
              </p:txBody>
            </p:sp>
            <p:sp>
              <p:nvSpPr>
                <p:cNvPr id="40198" name="Freeform 429"/>
                <p:cNvSpPr/>
                <p:nvPr/>
              </p:nvSpPr>
              <p:spPr bwMode="auto">
                <a:xfrm>
                  <a:off x="2203" y="1527"/>
                  <a:ext cx="590" cy="12"/>
                </a:xfrm>
                <a:custGeom>
                  <a:avLst/>
                  <a:gdLst>
                    <a:gd name="T0" fmla="*/ 0 w 3541"/>
                    <a:gd name="T1" fmla="*/ 0 h 68"/>
                    <a:gd name="T2" fmla="*/ 0 w 3541"/>
                    <a:gd name="T3" fmla="*/ 0 h 68"/>
                    <a:gd name="T4" fmla="*/ 0 w 3541"/>
                    <a:gd name="T5" fmla="*/ 0 h 68"/>
                    <a:gd name="T6" fmla="*/ 0 w 3541"/>
                    <a:gd name="T7" fmla="*/ 0 h 6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541" h="68">
                      <a:moveTo>
                        <a:pt x="0" y="0"/>
                      </a:moveTo>
                      <a:lnTo>
                        <a:pt x="3352" y="0"/>
                      </a:lnTo>
                      <a:lnTo>
                        <a:pt x="3541" y="68"/>
                      </a:lnTo>
                      <a:lnTo>
                        <a:pt x="0" y="0"/>
                      </a:lnTo>
                      <a:close/>
                    </a:path>
                  </a:pathLst>
                </a:custGeom>
                <a:solidFill>
                  <a:srgbClr val="00FFFF"/>
                </a:solidFill>
                <a:ln w="9525">
                  <a:noFill/>
                  <a:round/>
                </a:ln>
              </p:spPr>
              <p:txBody>
                <a:bodyPr/>
                <a:lstStyle/>
                <a:p>
                  <a:endParaRPr lang="zh-CN" altLang="en-US"/>
                </a:p>
              </p:txBody>
            </p:sp>
            <p:sp>
              <p:nvSpPr>
                <p:cNvPr id="40199" name="Freeform 430"/>
                <p:cNvSpPr/>
                <p:nvPr/>
              </p:nvSpPr>
              <p:spPr bwMode="auto">
                <a:xfrm>
                  <a:off x="2148" y="1539"/>
                  <a:ext cx="681" cy="24"/>
                </a:xfrm>
                <a:custGeom>
                  <a:avLst/>
                  <a:gdLst>
                    <a:gd name="T0" fmla="*/ 0 w 4081"/>
                    <a:gd name="T1" fmla="*/ 0 h 145"/>
                    <a:gd name="T2" fmla="*/ 0 w 4081"/>
                    <a:gd name="T3" fmla="*/ 0 h 145"/>
                    <a:gd name="T4" fmla="*/ 1 w 4081"/>
                    <a:gd name="T5" fmla="*/ 0 h 145"/>
                    <a:gd name="T6" fmla="*/ 0 w 4081"/>
                    <a:gd name="T7" fmla="*/ 0 h 1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081" h="145">
                      <a:moveTo>
                        <a:pt x="222" y="0"/>
                      </a:moveTo>
                      <a:lnTo>
                        <a:pt x="0" y="145"/>
                      </a:lnTo>
                      <a:lnTo>
                        <a:pt x="4081" y="145"/>
                      </a:lnTo>
                      <a:lnTo>
                        <a:pt x="222" y="0"/>
                      </a:lnTo>
                      <a:close/>
                    </a:path>
                  </a:pathLst>
                </a:custGeom>
                <a:solidFill>
                  <a:srgbClr val="00FFFF"/>
                </a:solidFill>
                <a:ln w="9525">
                  <a:noFill/>
                  <a:round/>
                </a:ln>
              </p:spPr>
              <p:txBody>
                <a:bodyPr/>
                <a:lstStyle/>
                <a:p>
                  <a:endParaRPr lang="zh-CN" altLang="en-US"/>
                </a:p>
              </p:txBody>
            </p:sp>
            <p:sp>
              <p:nvSpPr>
                <p:cNvPr id="40200" name="Freeform 431"/>
                <p:cNvSpPr/>
                <p:nvPr/>
              </p:nvSpPr>
              <p:spPr bwMode="auto">
                <a:xfrm>
                  <a:off x="2185" y="1539"/>
                  <a:ext cx="644" cy="24"/>
                </a:xfrm>
                <a:custGeom>
                  <a:avLst/>
                  <a:gdLst>
                    <a:gd name="T0" fmla="*/ 0 w 3859"/>
                    <a:gd name="T1" fmla="*/ 0 h 145"/>
                    <a:gd name="T2" fmla="*/ 1 w 3859"/>
                    <a:gd name="T3" fmla="*/ 0 h 145"/>
                    <a:gd name="T4" fmla="*/ 1 w 3859"/>
                    <a:gd name="T5" fmla="*/ 0 h 145"/>
                    <a:gd name="T6" fmla="*/ 0 w 3859"/>
                    <a:gd name="T7" fmla="*/ 0 h 1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59" h="145">
                      <a:moveTo>
                        <a:pt x="0" y="0"/>
                      </a:moveTo>
                      <a:lnTo>
                        <a:pt x="3646" y="0"/>
                      </a:lnTo>
                      <a:lnTo>
                        <a:pt x="3859" y="145"/>
                      </a:lnTo>
                      <a:lnTo>
                        <a:pt x="0" y="0"/>
                      </a:lnTo>
                      <a:close/>
                    </a:path>
                  </a:pathLst>
                </a:custGeom>
                <a:solidFill>
                  <a:srgbClr val="00FFFF"/>
                </a:solidFill>
                <a:ln w="9525">
                  <a:noFill/>
                  <a:round/>
                </a:ln>
              </p:spPr>
              <p:txBody>
                <a:bodyPr/>
                <a:lstStyle/>
                <a:p>
                  <a:endParaRPr lang="zh-CN" altLang="en-US"/>
                </a:p>
              </p:txBody>
            </p:sp>
            <p:sp>
              <p:nvSpPr>
                <p:cNvPr id="40201" name="Freeform 432"/>
                <p:cNvSpPr/>
                <p:nvPr/>
              </p:nvSpPr>
              <p:spPr bwMode="auto">
                <a:xfrm>
                  <a:off x="2107" y="1563"/>
                  <a:ext cx="779" cy="39"/>
                </a:xfrm>
                <a:custGeom>
                  <a:avLst/>
                  <a:gdLst>
                    <a:gd name="T0" fmla="*/ 0 w 4673"/>
                    <a:gd name="T1" fmla="*/ 0 h 234"/>
                    <a:gd name="T2" fmla="*/ 0 w 4673"/>
                    <a:gd name="T3" fmla="*/ 0 h 234"/>
                    <a:gd name="T4" fmla="*/ 1 w 4673"/>
                    <a:gd name="T5" fmla="*/ 0 h 234"/>
                    <a:gd name="T6" fmla="*/ 0 w 4673"/>
                    <a:gd name="T7" fmla="*/ 0 h 23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673" h="234">
                      <a:moveTo>
                        <a:pt x="247" y="0"/>
                      </a:moveTo>
                      <a:lnTo>
                        <a:pt x="0" y="234"/>
                      </a:lnTo>
                      <a:lnTo>
                        <a:pt x="4673" y="234"/>
                      </a:lnTo>
                      <a:lnTo>
                        <a:pt x="247" y="0"/>
                      </a:lnTo>
                      <a:close/>
                    </a:path>
                  </a:pathLst>
                </a:custGeom>
                <a:solidFill>
                  <a:srgbClr val="00FFFF"/>
                </a:solidFill>
                <a:ln w="9525">
                  <a:noFill/>
                  <a:round/>
                </a:ln>
              </p:spPr>
              <p:txBody>
                <a:bodyPr/>
                <a:lstStyle/>
                <a:p>
                  <a:endParaRPr lang="zh-CN" altLang="en-US"/>
                </a:p>
              </p:txBody>
            </p:sp>
            <p:sp>
              <p:nvSpPr>
                <p:cNvPr id="40202" name="Freeform 433"/>
                <p:cNvSpPr/>
                <p:nvPr/>
              </p:nvSpPr>
              <p:spPr bwMode="auto">
                <a:xfrm>
                  <a:off x="2148" y="1563"/>
                  <a:ext cx="738" cy="39"/>
                </a:xfrm>
                <a:custGeom>
                  <a:avLst/>
                  <a:gdLst>
                    <a:gd name="T0" fmla="*/ 0 w 4426"/>
                    <a:gd name="T1" fmla="*/ 0 h 234"/>
                    <a:gd name="T2" fmla="*/ 1 w 4426"/>
                    <a:gd name="T3" fmla="*/ 0 h 234"/>
                    <a:gd name="T4" fmla="*/ 1 w 4426"/>
                    <a:gd name="T5" fmla="*/ 0 h 234"/>
                    <a:gd name="T6" fmla="*/ 0 w 4426"/>
                    <a:gd name="T7" fmla="*/ 0 h 23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26" h="234">
                      <a:moveTo>
                        <a:pt x="0" y="0"/>
                      </a:moveTo>
                      <a:lnTo>
                        <a:pt x="4081" y="0"/>
                      </a:lnTo>
                      <a:lnTo>
                        <a:pt x="4426" y="234"/>
                      </a:lnTo>
                      <a:lnTo>
                        <a:pt x="0" y="0"/>
                      </a:lnTo>
                      <a:close/>
                    </a:path>
                  </a:pathLst>
                </a:custGeom>
                <a:solidFill>
                  <a:srgbClr val="00FFFF"/>
                </a:solidFill>
                <a:ln w="9525">
                  <a:noFill/>
                  <a:round/>
                </a:ln>
              </p:spPr>
              <p:txBody>
                <a:bodyPr/>
                <a:lstStyle/>
                <a:p>
                  <a:endParaRPr lang="zh-CN" altLang="en-US"/>
                </a:p>
              </p:txBody>
            </p:sp>
            <p:sp>
              <p:nvSpPr>
                <p:cNvPr id="40203" name="Freeform 434"/>
                <p:cNvSpPr/>
                <p:nvPr/>
              </p:nvSpPr>
              <p:spPr bwMode="auto">
                <a:xfrm>
                  <a:off x="2107" y="1602"/>
                  <a:ext cx="779" cy="1"/>
                </a:xfrm>
                <a:custGeom>
                  <a:avLst/>
                  <a:gdLst>
                    <a:gd name="T0" fmla="*/ 0 w 4677"/>
                    <a:gd name="T1" fmla="*/ 0 h 2"/>
                    <a:gd name="T2" fmla="*/ 0 w 4677"/>
                    <a:gd name="T3" fmla="*/ 1 h 2"/>
                    <a:gd name="T4" fmla="*/ 1 w 4677"/>
                    <a:gd name="T5" fmla="*/ 1 h 2"/>
                    <a:gd name="T6" fmla="*/ 0 w 4677"/>
                    <a:gd name="T7" fmla="*/ 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677" h="2">
                      <a:moveTo>
                        <a:pt x="2" y="0"/>
                      </a:moveTo>
                      <a:lnTo>
                        <a:pt x="0" y="2"/>
                      </a:lnTo>
                      <a:lnTo>
                        <a:pt x="4677" y="2"/>
                      </a:lnTo>
                      <a:lnTo>
                        <a:pt x="2" y="0"/>
                      </a:lnTo>
                      <a:close/>
                    </a:path>
                  </a:pathLst>
                </a:custGeom>
                <a:solidFill>
                  <a:srgbClr val="00FFFF"/>
                </a:solidFill>
                <a:ln w="9525">
                  <a:noFill/>
                  <a:round/>
                </a:ln>
              </p:spPr>
              <p:txBody>
                <a:bodyPr/>
                <a:lstStyle/>
                <a:p>
                  <a:endParaRPr lang="zh-CN" altLang="en-US"/>
                </a:p>
              </p:txBody>
            </p:sp>
            <p:sp>
              <p:nvSpPr>
                <p:cNvPr id="40204" name="Freeform 435"/>
                <p:cNvSpPr/>
                <p:nvPr/>
              </p:nvSpPr>
              <p:spPr bwMode="auto">
                <a:xfrm>
                  <a:off x="2107" y="1602"/>
                  <a:ext cx="779" cy="1"/>
                </a:xfrm>
                <a:custGeom>
                  <a:avLst/>
                  <a:gdLst>
                    <a:gd name="T0" fmla="*/ 0 w 4675"/>
                    <a:gd name="T1" fmla="*/ 0 h 2"/>
                    <a:gd name="T2" fmla="*/ 1 w 4675"/>
                    <a:gd name="T3" fmla="*/ 0 h 2"/>
                    <a:gd name="T4" fmla="*/ 1 w 4675"/>
                    <a:gd name="T5" fmla="*/ 1 h 2"/>
                    <a:gd name="T6" fmla="*/ 0 w 4675"/>
                    <a:gd name="T7" fmla="*/ 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675" h="2">
                      <a:moveTo>
                        <a:pt x="0" y="0"/>
                      </a:moveTo>
                      <a:lnTo>
                        <a:pt x="4673" y="0"/>
                      </a:lnTo>
                      <a:lnTo>
                        <a:pt x="4675" y="2"/>
                      </a:lnTo>
                      <a:lnTo>
                        <a:pt x="0" y="0"/>
                      </a:lnTo>
                      <a:close/>
                    </a:path>
                  </a:pathLst>
                </a:custGeom>
                <a:solidFill>
                  <a:srgbClr val="00FFFF"/>
                </a:solidFill>
                <a:ln w="9525">
                  <a:noFill/>
                  <a:round/>
                </a:ln>
              </p:spPr>
              <p:txBody>
                <a:bodyPr/>
                <a:lstStyle/>
                <a:p>
                  <a:endParaRPr lang="zh-CN" altLang="en-US"/>
                </a:p>
              </p:txBody>
            </p:sp>
            <p:sp>
              <p:nvSpPr>
                <p:cNvPr id="40205" name="Freeform 436"/>
                <p:cNvSpPr/>
                <p:nvPr/>
              </p:nvSpPr>
              <p:spPr bwMode="auto">
                <a:xfrm>
                  <a:off x="2103" y="1602"/>
                  <a:ext cx="794" cy="7"/>
                </a:xfrm>
                <a:custGeom>
                  <a:avLst/>
                  <a:gdLst>
                    <a:gd name="T0" fmla="*/ 0 w 4761"/>
                    <a:gd name="T1" fmla="*/ 0 h 41"/>
                    <a:gd name="T2" fmla="*/ 0 w 4761"/>
                    <a:gd name="T3" fmla="*/ 0 h 41"/>
                    <a:gd name="T4" fmla="*/ 1 w 4761"/>
                    <a:gd name="T5" fmla="*/ 0 h 41"/>
                    <a:gd name="T6" fmla="*/ 0 w 4761"/>
                    <a:gd name="T7" fmla="*/ 0 h 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61" h="41">
                      <a:moveTo>
                        <a:pt x="24" y="0"/>
                      </a:moveTo>
                      <a:lnTo>
                        <a:pt x="0" y="41"/>
                      </a:lnTo>
                      <a:lnTo>
                        <a:pt x="4761" y="41"/>
                      </a:lnTo>
                      <a:lnTo>
                        <a:pt x="24" y="0"/>
                      </a:lnTo>
                      <a:close/>
                    </a:path>
                  </a:pathLst>
                </a:custGeom>
                <a:solidFill>
                  <a:srgbClr val="00FFFF"/>
                </a:solidFill>
                <a:ln w="9525">
                  <a:noFill/>
                  <a:round/>
                </a:ln>
              </p:spPr>
              <p:txBody>
                <a:bodyPr/>
                <a:lstStyle/>
                <a:p>
                  <a:endParaRPr lang="zh-CN" altLang="en-US"/>
                </a:p>
              </p:txBody>
            </p:sp>
            <p:sp>
              <p:nvSpPr>
                <p:cNvPr id="40206" name="Freeform 437"/>
                <p:cNvSpPr/>
                <p:nvPr/>
              </p:nvSpPr>
              <p:spPr bwMode="auto">
                <a:xfrm>
                  <a:off x="2107" y="1602"/>
                  <a:ext cx="790" cy="7"/>
                </a:xfrm>
                <a:custGeom>
                  <a:avLst/>
                  <a:gdLst>
                    <a:gd name="T0" fmla="*/ 0 w 4737"/>
                    <a:gd name="T1" fmla="*/ 0 h 41"/>
                    <a:gd name="T2" fmla="*/ 1 w 4737"/>
                    <a:gd name="T3" fmla="*/ 0 h 41"/>
                    <a:gd name="T4" fmla="*/ 1 w 4737"/>
                    <a:gd name="T5" fmla="*/ 0 h 41"/>
                    <a:gd name="T6" fmla="*/ 0 w 4737"/>
                    <a:gd name="T7" fmla="*/ 0 h 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37" h="41">
                      <a:moveTo>
                        <a:pt x="0" y="0"/>
                      </a:moveTo>
                      <a:lnTo>
                        <a:pt x="4677" y="0"/>
                      </a:lnTo>
                      <a:lnTo>
                        <a:pt x="4737" y="41"/>
                      </a:lnTo>
                      <a:lnTo>
                        <a:pt x="0" y="0"/>
                      </a:lnTo>
                      <a:close/>
                    </a:path>
                  </a:pathLst>
                </a:custGeom>
                <a:solidFill>
                  <a:srgbClr val="00FFFF"/>
                </a:solidFill>
                <a:ln w="9525">
                  <a:noFill/>
                  <a:round/>
                </a:ln>
              </p:spPr>
              <p:txBody>
                <a:bodyPr/>
                <a:lstStyle/>
                <a:p>
                  <a:endParaRPr lang="zh-CN" altLang="en-US"/>
                </a:p>
              </p:txBody>
            </p:sp>
            <p:sp>
              <p:nvSpPr>
                <p:cNvPr id="40207" name="Freeform 438"/>
                <p:cNvSpPr/>
                <p:nvPr/>
              </p:nvSpPr>
              <p:spPr bwMode="auto">
                <a:xfrm>
                  <a:off x="3040" y="1602"/>
                  <a:ext cx="54" cy="7"/>
                </a:xfrm>
                <a:custGeom>
                  <a:avLst/>
                  <a:gdLst>
                    <a:gd name="T0" fmla="*/ 0 w 325"/>
                    <a:gd name="T1" fmla="*/ 0 h 41"/>
                    <a:gd name="T2" fmla="*/ 0 w 325"/>
                    <a:gd name="T3" fmla="*/ 0 h 41"/>
                    <a:gd name="T4" fmla="*/ 0 w 325"/>
                    <a:gd name="T5" fmla="*/ 0 h 41"/>
                    <a:gd name="T6" fmla="*/ 0 w 325"/>
                    <a:gd name="T7" fmla="*/ 0 h 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25" h="41">
                      <a:moveTo>
                        <a:pt x="176" y="0"/>
                      </a:moveTo>
                      <a:lnTo>
                        <a:pt x="0" y="41"/>
                      </a:lnTo>
                      <a:lnTo>
                        <a:pt x="325" y="41"/>
                      </a:lnTo>
                      <a:lnTo>
                        <a:pt x="176" y="0"/>
                      </a:lnTo>
                      <a:close/>
                    </a:path>
                  </a:pathLst>
                </a:custGeom>
                <a:solidFill>
                  <a:srgbClr val="00FFFF"/>
                </a:solidFill>
                <a:ln w="9525">
                  <a:noFill/>
                  <a:round/>
                </a:ln>
              </p:spPr>
              <p:txBody>
                <a:bodyPr/>
                <a:lstStyle/>
                <a:p>
                  <a:endParaRPr lang="zh-CN" altLang="en-US"/>
                </a:p>
              </p:txBody>
            </p:sp>
            <p:sp>
              <p:nvSpPr>
                <p:cNvPr id="40208" name="Freeform 439"/>
                <p:cNvSpPr/>
                <p:nvPr/>
              </p:nvSpPr>
              <p:spPr bwMode="auto">
                <a:xfrm>
                  <a:off x="2101" y="1609"/>
                  <a:ext cx="800" cy="3"/>
                </a:xfrm>
                <a:custGeom>
                  <a:avLst/>
                  <a:gdLst>
                    <a:gd name="T0" fmla="*/ 0 w 4798"/>
                    <a:gd name="T1" fmla="*/ 0 h 18"/>
                    <a:gd name="T2" fmla="*/ 0 w 4798"/>
                    <a:gd name="T3" fmla="*/ 0 h 18"/>
                    <a:gd name="T4" fmla="*/ 1 w 4798"/>
                    <a:gd name="T5" fmla="*/ 0 h 18"/>
                    <a:gd name="T6" fmla="*/ 0 w 4798"/>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98" h="18">
                      <a:moveTo>
                        <a:pt x="10" y="0"/>
                      </a:moveTo>
                      <a:lnTo>
                        <a:pt x="0" y="18"/>
                      </a:lnTo>
                      <a:lnTo>
                        <a:pt x="4798" y="18"/>
                      </a:lnTo>
                      <a:lnTo>
                        <a:pt x="10" y="0"/>
                      </a:lnTo>
                      <a:close/>
                    </a:path>
                  </a:pathLst>
                </a:custGeom>
                <a:solidFill>
                  <a:srgbClr val="00FFFF"/>
                </a:solidFill>
                <a:ln w="9525">
                  <a:noFill/>
                  <a:round/>
                </a:ln>
              </p:spPr>
              <p:txBody>
                <a:bodyPr/>
                <a:lstStyle/>
                <a:p>
                  <a:endParaRPr lang="zh-CN" altLang="en-US"/>
                </a:p>
              </p:txBody>
            </p:sp>
            <p:sp>
              <p:nvSpPr>
                <p:cNvPr id="40209" name="Freeform 440"/>
                <p:cNvSpPr/>
                <p:nvPr/>
              </p:nvSpPr>
              <p:spPr bwMode="auto">
                <a:xfrm>
                  <a:off x="2103" y="1609"/>
                  <a:ext cx="798" cy="3"/>
                </a:xfrm>
                <a:custGeom>
                  <a:avLst/>
                  <a:gdLst>
                    <a:gd name="T0" fmla="*/ 0 w 4788"/>
                    <a:gd name="T1" fmla="*/ 0 h 18"/>
                    <a:gd name="T2" fmla="*/ 1 w 4788"/>
                    <a:gd name="T3" fmla="*/ 0 h 18"/>
                    <a:gd name="T4" fmla="*/ 1 w 4788"/>
                    <a:gd name="T5" fmla="*/ 0 h 18"/>
                    <a:gd name="T6" fmla="*/ 0 w 4788"/>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88" h="18">
                      <a:moveTo>
                        <a:pt x="0" y="0"/>
                      </a:moveTo>
                      <a:lnTo>
                        <a:pt x="4761" y="0"/>
                      </a:lnTo>
                      <a:lnTo>
                        <a:pt x="4788" y="18"/>
                      </a:lnTo>
                      <a:lnTo>
                        <a:pt x="0" y="0"/>
                      </a:lnTo>
                      <a:close/>
                    </a:path>
                  </a:pathLst>
                </a:custGeom>
                <a:solidFill>
                  <a:srgbClr val="00FFFF"/>
                </a:solidFill>
                <a:ln w="9525">
                  <a:noFill/>
                  <a:round/>
                </a:ln>
              </p:spPr>
              <p:txBody>
                <a:bodyPr/>
                <a:lstStyle/>
                <a:p>
                  <a:endParaRPr lang="zh-CN" altLang="en-US"/>
                </a:p>
              </p:txBody>
            </p:sp>
            <p:sp>
              <p:nvSpPr>
                <p:cNvPr id="40210" name="Freeform 441"/>
                <p:cNvSpPr/>
                <p:nvPr/>
              </p:nvSpPr>
              <p:spPr bwMode="auto">
                <a:xfrm>
                  <a:off x="3035" y="1609"/>
                  <a:ext cx="70" cy="3"/>
                </a:xfrm>
                <a:custGeom>
                  <a:avLst/>
                  <a:gdLst>
                    <a:gd name="T0" fmla="*/ 0 w 419"/>
                    <a:gd name="T1" fmla="*/ 0 h 18"/>
                    <a:gd name="T2" fmla="*/ 0 w 419"/>
                    <a:gd name="T3" fmla="*/ 0 h 18"/>
                    <a:gd name="T4" fmla="*/ 0 w 419"/>
                    <a:gd name="T5" fmla="*/ 0 h 18"/>
                    <a:gd name="T6" fmla="*/ 0 w 419"/>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19" h="18">
                      <a:moveTo>
                        <a:pt x="30" y="0"/>
                      </a:moveTo>
                      <a:lnTo>
                        <a:pt x="0" y="18"/>
                      </a:lnTo>
                      <a:lnTo>
                        <a:pt x="419" y="18"/>
                      </a:lnTo>
                      <a:lnTo>
                        <a:pt x="30" y="0"/>
                      </a:lnTo>
                      <a:close/>
                    </a:path>
                  </a:pathLst>
                </a:custGeom>
                <a:solidFill>
                  <a:srgbClr val="00FFFF"/>
                </a:solidFill>
                <a:ln w="9525">
                  <a:noFill/>
                  <a:round/>
                </a:ln>
              </p:spPr>
              <p:txBody>
                <a:bodyPr/>
                <a:lstStyle/>
                <a:p>
                  <a:endParaRPr lang="zh-CN" altLang="en-US"/>
                </a:p>
              </p:txBody>
            </p:sp>
            <p:sp>
              <p:nvSpPr>
                <p:cNvPr id="40211" name="Freeform 442"/>
                <p:cNvSpPr/>
                <p:nvPr/>
              </p:nvSpPr>
              <p:spPr bwMode="auto">
                <a:xfrm>
                  <a:off x="3040" y="1609"/>
                  <a:ext cx="65" cy="3"/>
                </a:xfrm>
                <a:custGeom>
                  <a:avLst/>
                  <a:gdLst>
                    <a:gd name="T0" fmla="*/ 0 w 389"/>
                    <a:gd name="T1" fmla="*/ 0 h 18"/>
                    <a:gd name="T2" fmla="*/ 0 w 389"/>
                    <a:gd name="T3" fmla="*/ 0 h 18"/>
                    <a:gd name="T4" fmla="*/ 0 w 389"/>
                    <a:gd name="T5" fmla="*/ 0 h 18"/>
                    <a:gd name="T6" fmla="*/ 0 w 389"/>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9" h="18">
                      <a:moveTo>
                        <a:pt x="0" y="0"/>
                      </a:moveTo>
                      <a:lnTo>
                        <a:pt x="325" y="0"/>
                      </a:lnTo>
                      <a:lnTo>
                        <a:pt x="389" y="18"/>
                      </a:lnTo>
                      <a:lnTo>
                        <a:pt x="0" y="0"/>
                      </a:lnTo>
                      <a:close/>
                    </a:path>
                  </a:pathLst>
                </a:custGeom>
                <a:solidFill>
                  <a:srgbClr val="00FFFF"/>
                </a:solidFill>
                <a:ln w="9525">
                  <a:noFill/>
                  <a:round/>
                </a:ln>
              </p:spPr>
              <p:txBody>
                <a:bodyPr/>
                <a:lstStyle/>
                <a:p>
                  <a:endParaRPr lang="zh-CN" altLang="en-US"/>
                </a:p>
              </p:txBody>
            </p:sp>
            <p:sp>
              <p:nvSpPr>
                <p:cNvPr id="40212" name="Freeform 443"/>
                <p:cNvSpPr/>
                <p:nvPr/>
              </p:nvSpPr>
              <p:spPr bwMode="auto">
                <a:xfrm>
                  <a:off x="2086" y="1612"/>
                  <a:ext cx="852" cy="25"/>
                </a:xfrm>
                <a:custGeom>
                  <a:avLst/>
                  <a:gdLst>
                    <a:gd name="T0" fmla="*/ 0 w 5112"/>
                    <a:gd name="T1" fmla="*/ 0 h 150"/>
                    <a:gd name="T2" fmla="*/ 0 w 5112"/>
                    <a:gd name="T3" fmla="*/ 0 h 150"/>
                    <a:gd name="T4" fmla="*/ 1 w 5112"/>
                    <a:gd name="T5" fmla="*/ 0 h 150"/>
                    <a:gd name="T6" fmla="*/ 0 w 5112"/>
                    <a:gd name="T7" fmla="*/ 0 h 1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112" h="150">
                      <a:moveTo>
                        <a:pt x="92" y="0"/>
                      </a:moveTo>
                      <a:lnTo>
                        <a:pt x="0" y="150"/>
                      </a:lnTo>
                      <a:lnTo>
                        <a:pt x="5112" y="150"/>
                      </a:lnTo>
                      <a:lnTo>
                        <a:pt x="92" y="0"/>
                      </a:lnTo>
                      <a:close/>
                    </a:path>
                  </a:pathLst>
                </a:custGeom>
                <a:solidFill>
                  <a:srgbClr val="00FFFF"/>
                </a:solidFill>
                <a:ln w="9525">
                  <a:noFill/>
                  <a:round/>
                </a:ln>
              </p:spPr>
              <p:txBody>
                <a:bodyPr/>
                <a:lstStyle/>
                <a:p>
                  <a:endParaRPr lang="zh-CN" altLang="en-US"/>
                </a:p>
              </p:txBody>
            </p:sp>
            <p:sp>
              <p:nvSpPr>
                <p:cNvPr id="40213" name="Freeform 444"/>
                <p:cNvSpPr/>
                <p:nvPr/>
              </p:nvSpPr>
              <p:spPr bwMode="auto">
                <a:xfrm>
                  <a:off x="2101" y="1612"/>
                  <a:ext cx="837" cy="25"/>
                </a:xfrm>
                <a:custGeom>
                  <a:avLst/>
                  <a:gdLst>
                    <a:gd name="T0" fmla="*/ 0 w 5020"/>
                    <a:gd name="T1" fmla="*/ 0 h 150"/>
                    <a:gd name="T2" fmla="*/ 1 w 5020"/>
                    <a:gd name="T3" fmla="*/ 0 h 150"/>
                    <a:gd name="T4" fmla="*/ 1 w 5020"/>
                    <a:gd name="T5" fmla="*/ 0 h 150"/>
                    <a:gd name="T6" fmla="*/ 0 w 5020"/>
                    <a:gd name="T7" fmla="*/ 0 h 1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020" h="150">
                      <a:moveTo>
                        <a:pt x="0" y="0"/>
                      </a:moveTo>
                      <a:lnTo>
                        <a:pt x="4798" y="0"/>
                      </a:lnTo>
                      <a:lnTo>
                        <a:pt x="5020" y="150"/>
                      </a:lnTo>
                      <a:lnTo>
                        <a:pt x="0" y="0"/>
                      </a:lnTo>
                      <a:close/>
                    </a:path>
                  </a:pathLst>
                </a:custGeom>
                <a:solidFill>
                  <a:srgbClr val="00FFFF"/>
                </a:solidFill>
                <a:ln w="9525">
                  <a:noFill/>
                  <a:round/>
                </a:ln>
              </p:spPr>
              <p:txBody>
                <a:bodyPr/>
                <a:lstStyle/>
                <a:p>
                  <a:endParaRPr lang="zh-CN" altLang="en-US"/>
                </a:p>
              </p:txBody>
            </p:sp>
            <p:sp>
              <p:nvSpPr>
                <p:cNvPr id="40214" name="Freeform 445"/>
                <p:cNvSpPr/>
                <p:nvPr/>
              </p:nvSpPr>
              <p:spPr bwMode="auto">
                <a:xfrm>
                  <a:off x="2992" y="1612"/>
                  <a:ext cx="128" cy="25"/>
                </a:xfrm>
                <a:custGeom>
                  <a:avLst/>
                  <a:gdLst>
                    <a:gd name="T0" fmla="*/ 0 w 765"/>
                    <a:gd name="T1" fmla="*/ 0 h 150"/>
                    <a:gd name="T2" fmla="*/ 0 w 765"/>
                    <a:gd name="T3" fmla="*/ 0 h 150"/>
                    <a:gd name="T4" fmla="*/ 0 w 765"/>
                    <a:gd name="T5" fmla="*/ 0 h 150"/>
                    <a:gd name="T6" fmla="*/ 0 w 765"/>
                    <a:gd name="T7" fmla="*/ 0 h 1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5" h="150">
                      <a:moveTo>
                        <a:pt x="256" y="0"/>
                      </a:moveTo>
                      <a:lnTo>
                        <a:pt x="0" y="150"/>
                      </a:lnTo>
                      <a:lnTo>
                        <a:pt x="765" y="150"/>
                      </a:lnTo>
                      <a:lnTo>
                        <a:pt x="256" y="0"/>
                      </a:lnTo>
                      <a:close/>
                    </a:path>
                  </a:pathLst>
                </a:custGeom>
                <a:solidFill>
                  <a:srgbClr val="00FFFF"/>
                </a:solidFill>
                <a:ln w="9525">
                  <a:noFill/>
                  <a:round/>
                </a:ln>
              </p:spPr>
              <p:txBody>
                <a:bodyPr/>
                <a:lstStyle/>
                <a:p>
                  <a:endParaRPr lang="zh-CN" altLang="en-US"/>
                </a:p>
              </p:txBody>
            </p:sp>
            <p:sp>
              <p:nvSpPr>
                <p:cNvPr id="40215" name="Freeform 446"/>
                <p:cNvSpPr/>
                <p:nvPr/>
              </p:nvSpPr>
              <p:spPr bwMode="auto">
                <a:xfrm>
                  <a:off x="3035" y="1612"/>
                  <a:ext cx="85" cy="25"/>
                </a:xfrm>
                <a:custGeom>
                  <a:avLst/>
                  <a:gdLst>
                    <a:gd name="T0" fmla="*/ 0 w 509"/>
                    <a:gd name="T1" fmla="*/ 0 h 150"/>
                    <a:gd name="T2" fmla="*/ 0 w 509"/>
                    <a:gd name="T3" fmla="*/ 0 h 150"/>
                    <a:gd name="T4" fmla="*/ 0 w 509"/>
                    <a:gd name="T5" fmla="*/ 0 h 150"/>
                    <a:gd name="T6" fmla="*/ 0 w 509"/>
                    <a:gd name="T7" fmla="*/ 0 h 1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09" h="150">
                      <a:moveTo>
                        <a:pt x="0" y="0"/>
                      </a:moveTo>
                      <a:lnTo>
                        <a:pt x="419" y="0"/>
                      </a:lnTo>
                      <a:lnTo>
                        <a:pt x="509" y="150"/>
                      </a:lnTo>
                      <a:lnTo>
                        <a:pt x="0" y="0"/>
                      </a:lnTo>
                      <a:close/>
                    </a:path>
                  </a:pathLst>
                </a:custGeom>
                <a:solidFill>
                  <a:srgbClr val="00FFFF"/>
                </a:solidFill>
                <a:ln w="9525">
                  <a:noFill/>
                  <a:round/>
                </a:ln>
              </p:spPr>
              <p:txBody>
                <a:bodyPr/>
                <a:lstStyle/>
                <a:p>
                  <a:endParaRPr lang="zh-CN" altLang="en-US"/>
                </a:p>
              </p:txBody>
            </p:sp>
            <p:sp>
              <p:nvSpPr>
                <p:cNvPr id="40216" name="Freeform 447"/>
                <p:cNvSpPr/>
                <p:nvPr/>
              </p:nvSpPr>
              <p:spPr bwMode="auto">
                <a:xfrm>
                  <a:off x="2084" y="1637"/>
                  <a:ext cx="859" cy="3"/>
                </a:xfrm>
                <a:custGeom>
                  <a:avLst/>
                  <a:gdLst>
                    <a:gd name="T0" fmla="*/ 0 w 5153"/>
                    <a:gd name="T1" fmla="*/ 0 h 20"/>
                    <a:gd name="T2" fmla="*/ 0 w 5153"/>
                    <a:gd name="T3" fmla="*/ 0 h 20"/>
                    <a:gd name="T4" fmla="*/ 1 w 5153"/>
                    <a:gd name="T5" fmla="*/ 0 h 20"/>
                    <a:gd name="T6" fmla="*/ 0 w 5153"/>
                    <a:gd name="T7" fmla="*/ 0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153" h="20">
                      <a:moveTo>
                        <a:pt x="12" y="0"/>
                      </a:moveTo>
                      <a:lnTo>
                        <a:pt x="0" y="20"/>
                      </a:lnTo>
                      <a:lnTo>
                        <a:pt x="5153" y="20"/>
                      </a:lnTo>
                      <a:lnTo>
                        <a:pt x="12" y="0"/>
                      </a:lnTo>
                      <a:close/>
                    </a:path>
                  </a:pathLst>
                </a:custGeom>
                <a:solidFill>
                  <a:srgbClr val="00FFFF"/>
                </a:solidFill>
                <a:ln w="9525">
                  <a:noFill/>
                  <a:round/>
                </a:ln>
              </p:spPr>
              <p:txBody>
                <a:bodyPr/>
                <a:lstStyle/>
                <a:p>
                  <a:endParaRPr lang="zh-CN" altLang="en-US"/>
                </a:p>
              </p:txBody>
            </p:sp>
            <p:sp>
              <p:nvSpPr>
                <p:cNvPr id="40217" name="Freeform 448"/>
                <p:cNvSpPr/>
                <p:nvPr/>
              </p:nvSpPr>
              <p:spPr bwMode="auto">
                <a:xfrm>
                  <a:off x="2086" y="1637"/>
                  <a:ext cx="857" cy="3"/>
                </a:xfrm>
                <a:custGeom>
                  <a:avLst/>
                  <a:gdLst>
                    <a:gd name="T0" fmla="*/ 0 w 5141"/>
                    <a:gd name="T1" fmla="*/ 0 h 20"/>
                    <a:gd name="T2" fmla="*/ 1 w 5141"/>
                    <a:gd name="T3" fmla="*/ 0 h 20"/>
                    <a:gd name="T4" fmla="*/ 1 w 5141"/>
                    <a:gd name="T5" fmla="*/ 0 h 20"/>
                    <a:gd name="T6" fmla="*/ 0 w 5141"/>
                    <a:gd name="T7" fmla="*/ 0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141" h="20">
                      <a:moveTo>
                        <a:pt x="0" y="0"/>
                      </a:moveTo>
                      <a:lnTo>
                        <a:pt x="5112" y="0"/>
                      </a:lnTo>
                      <a:lnTo>
                        <a:pt x="5141" y="20"/>
                      </a:lnTo>
                      <a:lnTo>
                        <a:pt x="0" y="0"/>
                      </a:lnTo>
                      <a:close/>
                    </a:path>
                  </a:pathLst>
                </a:custGeom>
                <a:solidFill>
                  <a:srgbClr val="00FFFF"/>
                </a:solidFill>
                <a:ln w="9525">
                  <a:noFill/>
                  <a:round/>
                </a:ln>
              </p:spPr>
              <p:txBody>
                <a:bodyPr/>
                <a:lstStyle/>
                <a:p>
                  <a:endParaRPr lang="zh-CN" altLang="en-US"/>
                </a:p>
              </p:txBody>
            </p:sp>
            <p:sp>
              <p:nvSpPr>
                <p:cNvPr id="40218" name="Freeform 449"/>
                <p:cNvSpPr/>
                <p:nvPr/>
              </p:nvSpPr>
              <p:spPr bwMode="auto">
                <a:xfrm>
                  <a:off x="2992" y="1637"/>
                  <a:ext cx="130" cy="3"/>
                </a:xfrm>
                <a:custGeom>
                  <a:avLst/>
                  <a:gdLst>
                    <a:gd name="T0" fmla="*/ 0 w 777"/>
                    <a:gd name="T1" fmla="*/ 0 h 20"/>
                    <a:gd name="T2" fmla="*/ 0 w 777"/>
                    <a:gd name="T3" fmla="*/ 0 h 20"/>
                    <a:gd name="T4" fmla="*/ 0 w 777"/>
                    <a:gd name="T5" fmla="*/ 0 h 20"/>
                    <a:gd name="T6" fmla="*/ 0 w 777"/>
                    <a:gd name="T7" fmla="*/ 0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77" h="20">
                      <a:moveTo>
                        <a:pt x="0" y="0"/>
                      </a:moveTo>
                      <a:lnTo>
                        <a:pt x="4" y="20"/>
                      </a:lnTo>
                      <a:lnTo>
                        <a:pt x="777" y="20"/>
                      </a:lnTo>
                      <a:lnTo>
                        <a:pt x="0" y="0"/>
                      </a:lnTo>
                      <a:close/>
                    </a:path>
                  </a:pathLst>
                </a:custGeom>
                <a:solidFill>
                  <a:srgbClr val="00FFFF"/>
                </a:solidFill>
                <a:ln w="9525">
                  <a:noFill/>
                  <a:round/>
                </a:ln>
              </p:spPr>
              <p:txBody>
                <a:bodyPr/>
                <a:lstStyle/>
                <a:p>
                  <a:endParaRPr lang="zh-CN" altLang="en-US"/>
                </a:p>
              </p:txBody>
            </p:sp>
            <p:sp>
              <p:nvSpPr>
                <p:cNvPr id="40219" name="Freeform 450"/>
                <p:cNvSpPr/>
                <p:nvPr/>
              </p:nvSpPr>
              <p:spPr bwMode="auto">
                <a:xfrm>
                  <a:off x="2992" y="1637"/>
                  <a:ext cx="130" cy="3"/>
                </a:xfrm>
                <a:custGeom>
                  <a:avLst/>
                  <a:gdLst>
                    <a:gd name="T0" fmla="*/ 0 w 777"/>
                    <a:gd name="T1" fmla="*/ 0 h 20"/>
                    <a:gd name="T2" fmla="*/ 0 w 777"/>
                    <a:gd name="T3" fmla="*/ 0 h 20"/>
                    <a:gd name="T4" fmla="*/ 0 w 777"/>
                    <a:gd name="T5" fmla="*/ 0 h 20"/>
                    <a:gd name="T6" fmla="*/ 0 w 777"/>
                    <a:gd name="T7" fmla="*/ 0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77" h="20">
                      <a:moveTo>
                        <a:pt x="0" y="0"/>
                      </a:moveTo>
                      <a:lnTo>
                        <a:pt x="765" y="0"/>
                      </a:lnTo>
                      <a:lnTo>
                        <a:pt x="777" y="20"/>
                      </a:lnTo>
                      <a:lnTo>
                        <a:pt x="0" y="0"/>
                      </a:lnTo>
                      <a:close/>
                    </a:path>
                  </a:pathLst>
                </a:custGeom>
                <a:solidFill>
                  <a:srgbClr val="00FFFF"/>
                </a:solidFill>
                <a:ln w="9525">
                  <a:noFill/>
                  <a:round/>
                </a:ln>
              </p:spPr>
              <p:txBody>
                <a:bodyPr/>
                <a:lstStyle/>
                <a:p>
                  <a:endParaRPr lang="zh-CN" altLang="en-US"/>
                </a:p>
              </p:txBody>
            </p:sp>
            <p:sp>
              <p:nvSpPr>
                <p:cNvPr id="40220" name="Freeform 451"/>
                <p:cNvSpPr/>
                <p:nvPr/>
              </p:nvSpPr>
              <p:spPr bwMode="auto">
                <a:xfrm>
                  <a:off x="2075" y="1640"/>
                  <a:ext cx="920" cy="15"/>
                </a:xfrm>
                <a:custGeom>
                  <a:avLst/>
                  <a:gdLst>
                    <a:gd name="T0" fmla="*/ 0 w 5521"/>
                    <a:gd name="T1" fmla="*/ 0 h 89"/>
                    <a:gd name="T2" fmla="*/ 0 w 5521"/>
                    <a:gd name="T3" fmla="*/ 0 h 89"/>
                    <a:gd name="T4" fmla="*/ 1 w 5521"/>
                    <a:gd name="T5" fmla="*/ 0 h 89"/>
                    <a:gd name="T6" fmla="*/ 0 w 5521"/>
                    <a:gd name="T7" fmla="*/ 0 h 8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521" h="89">
                      <a:moveTo>
                        <a:pt x="53" y="0"/>
                      </a:moveTo>
                      <a:lnTo>
                        <a:pt x="0" y="89"/>
                      </a:lnTo>
                      <a:lnTo>
                        <a:pt x="5521" y="89"/>
                      </a:lnTo>
                      <a:lnTo>
                        <a:pt x="53" y="0"/>
                      </a:lnTo>
                      <a:close/>
                    </a:path>
                  </a:pathLst>
                </a:custGeom>
                <a:solidFill>
                  <a:srgbClr val="00FFFF"/>
                </a:solidFill>
                <a:ln w="9525">
                  <a:noFill/>
                  <a:round/>
                </a:ln>
              </p:spPr>
              <p:txBody>
                <a:bodyPr/>
                <a:lstStyle/>
                <a:p>
                  <a:endParaRPr lang="zh-CN" altLang="en-US"/>
                </a:p>
              </p:txBody>
            </p:sp>
            <p:sp>
              <p:nvSpPr>
                <p:cNvPr id="40221" name="Freeform 452"/>
                <p:cNvSpPr/>
                <p:nvPr/>
              </p:nvSpPr>
              <p:spPr bwMode="auto">
                <a:xfrm>
                  <a:off x="2084" y="1640"/>
                  <a:ext cx="911" cy="15"/>
                </a:xfrm>
                <a:custGeom>
                  <a:avLst/>
                  <a:gdLst>
                    <a:gd name="T0" fmla="*/ 0 w 5468"/>
                    <a:gd name="T1" fmla="*/ 0 h 89"/>
                    <a:gd name="T2" fmla="*/ 1 w 5468"/>
                    <a:gd name="T3" fmla="*/ 0 h 89"/>
                    <a:gd name="T4" fmla="*/ 1 w 5468"/>
                    <a:gd name="T5" fmla="*/ 0 h 89"/>
                    <a:gd name="T6" fmla="*/ 0 w 5468"/>
                    <a:gd name="T7" fmla="*/ 0 h 8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68" h="89">
                      <a:moveTo>
                        <a:pt x="0" y="0"/>
                      </a:moveTo>
                      <a:lnTo>
                        <a:pt x="5153" y="0"/>
                      </a:lnTo>
                      <a:lnTo>
                        <a:pt x="5468" y="89"/>
                      </a:lnTo>
                      <a:lnTo>
                        <a:pt x="0" y="0"/>
                      </a:lnTo>
                      <a:close/>
                    </a:path>
                  </a:pathLst>
                </a:custGeom>
                <a:solidFill>
                  <a:srgbClr val="00FFFF"/>
                </a:solidFill>
                <a:ln w="9525">
                  <a:noFill/>
                  <a:round/>
                </a:ln>
              </p:spPr>
              <p:txBody>
                <a:bodyPr/>
                <a:lstStyle/>
                <a:p>
                  <a:endParaRPr lang="zh-CN" altLang="en-US"/>
                </a:p>
              </p:txBody>
            </p:sp>
            <p:sp>
              <p:nvSpPr>
                <p:cNvPr id="40222" name="Freeform 453"/>
                <p:cNvSpPr/>
                <p:nvPr/>
              </p:nvSpPr>
              <p:spPr bwMode="auto">
                <a:xfrm>
                  <a:off x="2993" y="1640"/>
                  <a:ext cx="138" cy="15"/>
                </a:xfrm>
                <a:custGeom>
                  <a:avLst/>
                  <a:gdLst>
                    <a:gd name="T0" fmla="*/ 0 w 826"/>
                    <a:gd name="T1" fmla="*/ 0 h 89"/>
                    <a:gd name="T2" fmla="*/ 0 w 826"/>
                    <a:gd name="T3" fmla="*/ 0 h 89"/>
                    <a:gd name="T4" fmla="*/ 0 w 826"/>
                    <a:gd name="T5" fmla="*/ 0 h 89"/>
                    <a:gd name="T6" fmla="*/ 0 w 826"/>
                    <a:gd name="T7" fmla="*/ 0 h 8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26" h="89">
                      <a:moveTo>
                        <a:pt x="0" y="0"/>
                      </a:moveTo>
                      <a:lnTo>
                        <a:pt x="14" y="89"/>
                      </a:lnTo>
                      <a:lnTo>
                        <a:pt x="826" y="89"/>
                      </a:lnTo>
                      <a:lnTo>
                        <a:pt x="0" y="0"/>
                      </a:lnTo>
                      <a:close/>
                    </a:path>
                  </a:pathLst>
                </a:custGeom>
                <a:solidFill>
                  <a:srgbClr val="00FFFF"/>
                </a:solidFill>
                <a:ln w="9525">
                  <a:noFill/>
                  <a:round/>
                </a:ln>
              </p:spPr>
              <p:txBody>
                <a:bodyPr/>
                <a:lstStyle/>
                <a:p>
                  <a:endParaRPr lang="zh-CN" altLang="en-US"/>
                </a:p>
              </p:txBody>
            </p:sp>
            <p:sp>
              <p:nvSpPr>
                <p:cNvPr id="40223" name="Freeform 454"/>
                <p:cNvSpPr/>
                <p:nvPr/>
              </p:nvSpPr>
              <p:spPr bwMode="auto">
                <a:xfrm>
                  <a:off x="2993" y="1640"/>
                  <a:ext cx="138" cy="15"/>
                </a:xfrm>
                <a:custGeom>
                  <a:avLst/>
                  <a:gdLst>
                    <a:gd name="T0" fmla="*/ 0 w 826"/>
                    <a:gd name="T1" fmla="*/ 0 h 89"/>
                    <a:gd name="T2" fmla="*/ 0 w 826"/>
                    <a:gd name="T3" fmla="*/ 0 h 89"/>
                    <a:gd name="T4" fmla="*/ 0 w 826"/>
                    <a:gd name="T5" fmla="*/ 0 h 89"/>
                    <a:gd name="T6" fmla="*/ 0 w 826"/>
                    <a:gd name="T7" fmla="*/ 0 h 8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26" h="89">
                      <a:moveTo>
                        <a:pt x="0" y="0"/>
                      </a:moveTo>
                      <a:lnTo>
                        <a:pt x="773" y="0"/>
                      </a:lnTo>
                      <a:lnTo>
                        <a:pt x="826" y="89"/>
                      </a:lnTo>
                      <a:lnTo>
                        <a:pt x="0" y="0"/>
                      </a:lnTo>
                      <a:close/>
                    </a:path>
                  </a:pathLst>
                </a:custGeom>
                <a:solidFill>
                  <a:srgbClr val="00FFFF"/>
                </a:solidFill>
                <a:ln w="9525">
                  <a:noFill/>
                  <a:round/>
                </a:ln>
              </p:spPr>
              <p:txBody>
                <a:bodyPr/>
                <a:lstStyle/>
                <a:p>
                  <a:endParaRPr lang="zh-CN" altLang="en-US"/>
                </a:p>
              </p:txBody>
            </p:sp>
            <p:sp>
              <p:nvSpPr>
                <p:cNvPr id="40224" name="Freeform 455"/>
                <p:cNvSpPr/>
                <p:nvPr/>
              </p:nvSpPr>
              <p:spPr bwMode="auto">
                <a:xfrm>
                  <a:off x="2062" y="1655"/>
                  <a:ext cx="1082" cy="22"/>
                </a:xfrm>
                <a:custGeom>
                  <a:avLst/>
                  <a:gdLst>
                    <a:gd name="T0" fmla="*/ 0 w 6491"/>
                    <a:gd name="T1" fmla="*/ 0 h 130"/>
                    <a:gd name="T2" fmla="*/ 0 w 6491"/>
                    <a:gd name="T3" fmla="*/ 0 h 130"/>
                    <a:gd name="T4" fmla="*/ 1 w 6491"/>
                    <a:gd name="T5" fmla="*/ 0 h 130"/>
                    <a:gd name="T6" fmla="*/ 0 w 6491"/>
                    <a:gd name="T7" fmla="*/ 0 h 1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91" h="130">
                      <a:moveTo>
                        <a:pt x="80" y="0"/>
                      </a:moveTo>
                      <a:lnTo>
                        <a:pt x="0" y="130"/>
                      </a:lnTo>
                      <a:lnTo>
                        <a:pt x="6491" y="130"/>
                      </a:lnTo>
                      <a:lnTo>
                        <a:pt x="80" y="0"/>
                      </a:lnTo>
                      <a:close/>
                    </a:path>
                  </a:pathLst>
                </a:custGeom>
                <a:solidFill>
                  <a:srgbClr val="00FFFF"/>
                </a:solidFill>
                <a:ln w="9525">
                  <a:noFill/>
                  <a:round/>
                </a:ln>
              </p:spPr>
              <p:txBody>
                <a:bodyPr/>
                <a:lstStyle/>
                <a:p>
                  <a:endParaRPr lang="zh-CN" altLang="en-US"/>
                </a:p>
              </p:txBody>
            </p:sp>
            <p:sp>
              <p:nvSpPr>
                <p:cNvPr id="40225" name="Freeform 456"/>
                <p:cNvSpPr/>
                <p:nvPr/>
              </p:nvSpPr>
              <p:spPr bwMode="auto">
                <a:xfrm>
                  <a:off x="2075" y="1655"/>
                  <a:ext cx="1069" cy="22"/>
                </a:xfrm>
                <a:custGeom>
                  <a:avLst/>
                  <a:gdLst>
                    <a:gd name="T0" fmla="*/ 0 w 6411"/>
                    <a:gd name="T1" fmla="*/ 0 h 130"/>
                    <a:gd name="T2" fmla="*/ 1 w 6411"/>
                    <a:gd name="T3" fmla="*/ 0 h 130"/>
                    <a:gd name="T4" fmla="*/ 1 w 6411"/>
                    <a:gd name="T5" fmla="*/ 0 h 130"/>
                    <a:gd name="T6" fmla="*/ 0 w 6411"/>
                    <a:gd name="T7" fmla="*/ 0 h 1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11" h="130">
                      <a:moveTo>
                        <a:pt x="0" y="0"/>
                      </a:moveTo>
                      <a:lnTo>
                        <a:pt x="6333" y="0"/>
                      </a:lnTo>
                      <a:lnTo>
                        <a:pt x="6411" y="130"/>
                      </a:lnTo>
                      <a:lnTo>
                        <a:pt x="0" y="0"/>
                      </a:lnTo>
                      <a:close/>
                    </a:path>
                  </a:pathLst>
                </a:custGeom>
                <a:solidFill>
                  <a:srgbClr val="00FFFF"/>
                </a:solidFill>
                <a:ln w="9525">
                  <a:noFill/>
                  <a:round/>
                </a:ln>
              </p:spPr>
              <p:txBody>
                <a:bodyPr/>
                <a:lstStyle/>
                <a:p>
                  <a:endParaRPr lang="zh-CN" altLang="en-US"/>
                </a:p>
              </p:txBody>
            </p:sp>
            <p:sp>
              <p:nvSpPr>
                <p:cNvPr id="40226" name="Freeform 457"/>
                <p:cNvSpPr/>
                <p:nvPr/>
              </p:nvSpPr>
              <p:spPr bwMode="auto">
                <a:xfrm>
                  <a:off x="2052" y="1677"/>
                  <a:ext cx="1091" cy="16"/>
                </a:xfrm>
                <a:custGeom>
                  <a:avLst/>
                  <a:gdLst>
                    <a:gd name="T0" fmla="*/ 0 w 6545"/>
                    <a:gd name="T1" fmla="*/ 0 h 99"/>
                    <a:gd name="T2" fmla="*/ 0 w 6545"/>
                    <a:gd name="T3" fmla="*/ 0 h 99"/>
                    <a:gd name="T4" fmla="*/ 1 w 6545"/>
                    <a:gd name="T5" fmla="*/ 0 h 99"/>
                    <a:gd name="T6" fmla="*/ 0 w 6545"/>
                    <a:gd name="T7" fmla="*/ 0 h 9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545" h="99">
                      <a:moveTo>
                        <a:pt x="60" y="0"/>
                      </a:moveTo>
                      <a:lnTo>
                        <a:pt x="0" y="99"/>
                      </a:lnTo>
                      <a:lnTo>
                        <a:pt x="6545" y="99"/>
                      </a:lnTo>
                      <a:lnTo>
                        <a:pt x="60" y="0"/>
                      </a:lnTo>
                      <a:close/>
                    </a:path>
                  </a:pathLst>
                </a:custGeom>
                <a:solidFill>
                  <a:srgbClr val="00FFFF"/>
                </a:solidFill>
                <a:ln w="9525">
                  <a:noFill/>
                  <a:round/>
                </a:ln>
              </p:spPr>
              <p:txBody>
                <a:bodyPr/>
                <a:lstStyle/>
                <a:p>
                  <a:endParaRPr lang="zh-CN" altLang="en-US"/>
                </a:p>
              </p:txBody>
            </p:sp>
            <p:sp>
              <p:nvSpPr>
                <p:cNvPr id="40227" name="Freeform 458"/>
                <p:cNvSpPr/>
                <p:nvPr/>
              </p:nvSpPr>
              <p:spPr bwMode="auto">
                <a:xfrm>
                  <a:off x="2062" y="1677"/>
                  <a:ext cx="1082" cy="16"/>
                </a:xfrm>
                <a:custGeom>
                  <a:avLst/>
                  <a:gdLst>
                    <a:gd name="T0" fmla="*/ 0 w 6491"/>
                    <a:gd name="T1" fmla="*/ 0 h 99"/>
                    <a:gd name="T2" fmla="*/ 1 w 6491"/>
                    <a:gd name="T3" fmla="*/ 0 h 99"/>
                    <a:gd name="T4" fmla="*/ 1 w 6491"/>
                    <a:gd name="T5" fmla="*/ 0 h 99"/>
                    <a:gd name="T6" fmla="*/ 0 w 6491"/>
                    <a:gd name="T7" fmla="*/ 0 h 9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91" h="99">
                      <a:moveTo>
                        <a:pt x="0" y="0"/>
                      </a:moveTo>
                      <a:lnTo>
                        <a:pt x="6491" y="0"/>
                      </a:lnTo>
                      <a:lnTo>
                        <a:pt x="6485" y="99"/>
                      </a:lnTo>
                      <a:lnTo>
                        <a:pt x="0" y="0"/>
                      </a:lnTo>
                      <a:close/>
                    </a:path>
                  </a:pathLst>
                </a:custGeom>
                <a:solidFill>
                  <a:srgbClr val="00FFFF"/>
                </a:solidFill>
                <a:ln w="9525">
                  <a:noFill/>
                  <a:round/>
                </a:ln>
              </p:spPr>
              <p:txBody>
                <a:bodyPr/>
                <a:lstStyle/>
                <a:p>
                  <a:endParaRPr lang="zh-CN" altLang="en-US"/>
                </a:p>
              </p:txBody>
            </p:sp>
            <p:sp>
              <p:nvSpPr>
                <p:cNvPr id="40228" name="Freeform 459"/>
                <p:cNvSpPr/>
                <p:nvPr/>
              </p:nvSpPr>
              <p:spPr bwMode="auto">
                <a:xfrm>
                  <a:off x="2048" y="1693"/>
                  <a:ext cx="1094" cy="16"/>
                </a:xfrm>
                <a:custGeom>
                  <a:avLst/>
                  <a:gdLst>
                    <a:gd name="T0" fmla="*/ 0 w 6561"/>
                    <a:gd name="T1" fmla="*/ 0 h 92"/>
                    <a:gd name="T2" fmla="*/ 0 w 6561"/>
                    <a:gd name="T3" fmla="*/ 0 h 92"/>
                    <a:gd name="T4" fmla="*/ 1 w 6561"/>
                    <a:gd name="T5" fmla="*/ 0 h 92"/>
                    <a:gd name="T6" fmla="*/ 0 w 6561"/>
                    <a:gd name="T7" fmla="*/ 0 h 9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561" h="92">
                      <a:moveTo>
                        <a:pt x="20" y="0"/>
                      </a:moveTo>
                      <a:lnTo>
                        <a:pt x="0" y="92"/>
                      </a:lnTo>
                      <a:lnTo>
                        <a:pt x="6561" y="92"/>
                      </a:lnTo>
                      <a:lnTo>
                        <a:pt x="20" y="0"/>
                      </a:lnTo>
                      <a:close/>
                    </a:path>
                  </a:pathLst>
                </a:custGeom>
                <a:solidFill>
                  <a:srgbClr val="00FFFF"/>
                </a:solidFill>
                <a:ln w="9525">
                  <a:noFill/>
                  <a:round/>
                </a:ln>
              </p:spPr>
              <p:txBody>
                <a:bodyPr/>
                <a:lstStyle/>
                <a:p>
                  <a:endParaRPr lang="zh-CN" altLang="en-US"/>
                </a:p>
              </p:txBody>
            </p:sp>
            <p:sp>
              <p:nvSpPr>
                <p:cNvPr id="40229" name="Freeform 460"/>
                <p:cNvSpPr/>
                <p:nvPr/>
              </p:nvSpPr>
              <p:spPr bwMode="auto">
                <a:xfrm>
                  <a:off x="2052" y="1693"/>
                  <a:ext cx="1091" cy="16"/>
                </a:xfrm>
                <a:custGeom>
                  <a:avLst/>
                  <a:gdLst>
                    <a:gd name="T0" fmla="*/ 0 w 6545"/>
                    <a:gd name="T1" fmla="*/ 0 h 92"/>
                    <a:gd name="T2" fmla="*/ 1 w 6545"/>
                    <a:gd name="T3" fmla="*/ 0 h 92"/>
                    <a:gd name="T4" fmla="*/ 1 w 6545"/>
                    <a:gd name="T5" fmla="*/ 0 h 92"/>
                    <a:gd name="T6" fmla="*/ 0 w 6545"/>
                    <a:gd name="T7" fmla="*/ 0 h 9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545" h="92">
                      <a:moveTo>
                        <a:pt x="0" y="0"/>
                      </a:moveTo>
                      <a:lnTo>
                        <a:pt x="6545" y="0"/>
                      </a:lnTo>
                      <a:lnTo>
                        <a:pt x="6541" y="92"/>
                      </a:lnTo>
                      <a:lnTo>
                        <a:pt x="0" y="0"/>
                      </a:lnTo>
                      <a:close/>
                    </a:path>
                  </a:pathLst>
                </a:custGeom>
                <a:solidFill>
                  <a:srgbClr val="00FFFF"/>
                </a:solidFill>
                <a:ln w="9525">
                  <a:noFill/>
                  <a:round/>
                </a:ln>
              </p:spPr>
              <p:txBody>
                <a:bodyPr/>
                <a:lstStyle/>
                <a:p>
                  <a:endParaRPr lang="zh-CN" altLang="en-US"/>
                </a:p>
              </p:txBody>
            </p:sp>
            <p:sp>
              <p:nvSpPr>
                <p:cNvPr id="40230" name="Freeform 461"/>
                <p:cNvSpPr/>
                <p:nvPr/>
              </p:nvSpPr>
              <p:spPr bwMode="auto">
                <a:xfrm>
                  <a:off x="2044" y="1709"/>
                  <a:ext cx="1083" cy="21"/>
                </a:xfrm>
                <a:custGeom>
                  <a:avLst/>
                  <a:gdLst>
                    <a:gd name="T0" fmla="*/ 0 w 6498"/>
                    <a:gd name="T1" fmla="*/ 0 h 125"/>
                    <a:gd name="T2" fmla="*/ 0 w 6498"/>
                    <a:gd name="T3" fmla="*/ 0 h 125"/>
                    <a:gd name="T4" fmla="*/ 1 w 6498"/>
                    <a:gd name="T5" fmla="*/ 0 h 125"/>
                    <a:gd name="T6" fmla="*/ 0 w 6498"/>
                    <a:gd name="T7" fmla="*/ 0 h 12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98" h="125">
                      <a:moveTo>
                        <a:pt x="28" y="0"/>
                      </a:moveTo>
                      <a:lnTo>
                        <a:pt x="0" y="125"/>
                      </a:lnTo>
                      <a:lnTo>
                        <a:pt x="6498" y="125"/>
                      </a:lnTo>
                      <a:lnTo>
                        <a:pt x="28" y="0"/>
                      </a:lnTo>
                      <a:close/>
                    </a:path>
                  </a:pathLst>
                </a:custGeom>
                <a:solidFill>
                  <a:srgbClr val="00FFFF"/>
                </a:solidFill>
                <a:ln w="9525">
                  <a:noFill/>
                  <a:round/>
                </a:ln>
              </p:spPr>
              <p:txBody>
                <a:bodyPr/>
                <a:lstStyle/>
                <a:p>
                  <a:endParaRPr lang="zh-CN" altLang="en-US"/>
                </a:p>
              </p:txBody>
            </p:sp>
            <p:sp>
              <p:nvSpPr>
                <p:cNvPr id="40231" name="Freeform 462"/>
                <p:cNvSpPr/>
                <p:nvPr/>
              </p:nvSpPr>
              <p:spPr bwMode="auto">
                <a:xfrm>
                  <a:off x="2048" y="1709"/>
                  <a:ext cx="1094" cy="21"/>
                </a:xfrm>
                <a:custGeom>
                  <a:avLst/>
                  <a:gdLst>
                    <a:gd name="T0" fmla="*/ 0 w 6561"/>
                    <a:gd name="T1" fmla="*/ 0 h 125"/>
                    <a:gd name="T2" fmla="*/ 1 w 6561"/>
                    <a:gd name="T3" fmla="*/ 0 h 125"/>
                    <a:gd name="T4" fmla="*/ 1 w 6561"/>
                    <a:gd name="T5" fmla="*/ 0 h 125"/>
                    <a:gd name="T6" fmla="*/ 0 w 6561"/>
                    <a:gd name="T7" fmla="*/ 0 h 12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561" h="125">
                      <a:moveTo>
                        <a:pt x="0" y="0"/>
                      </a:moveTo>
                      <a:lnTo>
                        <a:pt x="6561" y="0"/>
                      </a:lnTo>
                      <a:lnTo>
                        <a:pt x="6470" y="125"/>
                      </a:lnTo>
                      <a:lnTo>
                        <a:pt x="0" y="0"/>
                      </a:lnTo>
                      <a:close/>
                    </a:path>
                  </a:pathLst>
                </a:custGeom>
                <a:solidFill>
                  <a:srgbClr val="00FFFF"/>
                </a:solidFill>
                <a:ln w="9525">
                  <a:noFill/>
                  <a:round/>
                </a:ln>
              </p:spPr>
              <p:txBody>
                <a:bodyPr/>
                <a:lstStyle/>
                <a:p>
                  <a:endParaRPr lang="zh-CN" altLang="en-US"/>
                </a:p>
              </p:txBody>
            </p:sp>
            <p:sp>
              <p:nvSpPr>
                <p:cNvPr id="40232" name="Freeform 463"/>
                <p:cNvSpPr/>
                <p:nvPr/>
              </p:nvSpPr>
              <p:spPr bwMode="auto">
                <a:xfrm>
                  <a:off x="2044" y="1730"/>
                  <a:ext cx="1068" cy="20"/>
                </a:xfrm>
                <a:custGeom>
                  <a:avLst/>
                  <a:gdLst>
                    <a:gd name="T0" fmla="*/ 0 w 6411"/>
                    <a:gd name="T1" fmla="*/ 0 h 121"/>
                    <a:gd name="T2" fmla="*/ 0 w 6411"/>
                    <a:gd name="T3" fmla="*/ 0 h 121"/>
                    <a:gd name="T4" fmla="*/ 1 w 6411"/>
                    <a:gd name="T5" fmla="*/ 0 h 121"/>
                    <a:gd name="T6" fmla="*/ 0 w 6411"/>
                    <a:gd name="T7" fmla="*/ 0 h 12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11" h="121">
                      <a:moveTo>
                        <a:pt x="0" y="0"/>
                      </a:moveTo>
                      <a:lnTo>
                        <a:pt x="30" y="121"/>
                      </a:lnTo>
                      <a:lnTo>
                        <a:pt x="6411" y="121"/>
                      </a:lnTo>
                      <a:lnTo>
                        <a:pt x="0" y="0"/>
                      </a:lnTo>
                      <a:close/>
                    </a:path>
                  </a:pathLst>
                </a:custGeom>
                <a:solidFill>
                  <a:srgbClr val="00FFFF"/>
                </a:solidFill>
                <a:ln w="9525">
                  <a:noFill/>
                  <a:round/>
                </a:ln>
              </p:spPr>
              <p:txBody>
                <a:bodyPr/>
                <a:lstStyle/>
                <a:p>
                  <a:endParaRPr lang="zh-CN" altLang="en-US"/>
                </a:p>
              </p:txBody>
            </p:sp>
            <p:sp>
              <p:nvSpPr>
                <p:cNvPr id="40233" name="Freeform 464"/>
                <p:cNvSpPr/>
                <p:nvPr/>
              </p:nvSpPr>
              <p:spPr bwMode="auto">
                <a:xfrm>
                  <a:off x="2044" y="1730"/>
                  <a:ext cx="1083" cy="20"/>
                </a:xfrm>
                <a:custGeom>
                  <a:avLst/>
                  <a:gdLst>
                    <a:gd name="T0" fmla="*/ 0 w 6498"/>
                    <a:gd name="T1" fmla="*/ 0 h 121"/>
                    <a:gd name="T2" fmla="*/ 1 w 6498"/>
                    <a:gd name="T3" fmla="*/ 0 h 121"/>
                    <a:gd name="T4" fmla="*/ 1 w 6498"/>
                    <a:gd name="T5" fmla="*/ 0 h 121"/>
                    <a:gd name="T6" fmla="*/ 0 w 6498"/>
                    <a:gd name="T7" fmla="*/ 0 h 12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98" h="121">
                      <a:moveTo>
                        <a:pt x="0" y="0"/>
                      </a:moveTo>
                      <a:lnTo>
                        <a:pt x="6498" y="0"/>
                      </a:lnTo>
                      <a:lnTo>
                        <a:pt x="6411" y="121"/>
                      </a:lnTo>
                      <a:lnTo>
                        <a:pt x="0" y="0"/>
                      </a:lnTo>
                      <a:close/>
                    </a:path>
                  </a:pathLst>
                </a:custGeom>
                <a:solidFill>
                  <a:srgbClr val="00FFFF"/>
                </a:solidFill>
                <a:ln w="9525">
                  <a:noFill/>
                  <a:round/>
                </a:ln>
              </p:spPr>
              <p:txBody>
                <a:bodyPr/>
                <a:lstStyle/>
                <a:p>
                  <a:endParaRPr lang="zh-CN" altLang="en-US"/>
                </a:p>
              </p:txBody>
            </p:sp>
            <p:sp>
              <p:nvSpPr>
                <p:cNvPr id="40234" name="Freeform 465"/>
                <p:cNvSpPr/>
                <p:nvPr/>
              </p:nvSpPr>
              <p:spPr bwMode="auto">
                <a:xfrm>
                  <a:off x="2049" y="1750"/>
                  <a:ext cx="1022" cy="34"/>
                </a:xfrm>
                <a:custGeom>
                  <a:avLst/>
                  <a:gdLst>
                    <a:gd name="T0" fmla="*/ 0 w 6130"/>
                    <a:gd name="T1" fmla="*/ 0 h 207"/>
                    <a:gd name="T2" fmla="*/ 0 w 6130"/>
                    <a:gd name="T3" fmla="*/ 0 h 207"/>
                    <a:gd name="T4" fmla="*/ 1 w 6130"/>
                    <a:gd name="T5" fmla="*/ 0 h 207"/>
                    <a:gd name="T6" fmla="*/ 0 w 6130"/>
                    <a:gd name="T7" fmla="*/ 0 h 20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130" h="207">
                      <a:moveTo>
                        <a:pt x="0" y="0"/>
                      </a:moveTo>
                      <a:lnTo>
                        <a:pt x="51" y="207"/>
                      </a:lnTo>
                      <a:lnTo>
                        <a:pt x="6130" y="207"/>
                      </a:lnTo>
                      <a:lnTo>
                        <a:pt x="0" y="0"/>
                      </a:lnTo>
                      <a:close/>
                    </a:path>
                  </a:pathLst>
                </a:custGeom>
                <a:solidFill>
                  <a:srgbClr val="00FFFF"/>
                </a:solidFill>
                <a:ln w="9525">
                  <a:noFill/>
                  <a:round/>
                </a:ln>
              </p:spPr>
              <p:txBody>
                <a:bodyPr/>
                <a:lstStyle/>
                <a:p>
                  <a:endParaRPr lang="zh-CN" altLang="en-US"/>
                </a:p>
              </p:txBody>
            </p:sp>
            <p:sp>
              <p:nvSpPr>
                <p:cNvPr id="40235" name="Freeform 466"/>
                <p:cNvSpPr/>
                <p:nvPr/>
              </p:nvSpPr>
              <p:spPr bwMode="auto">
                <a:xfrm>
                  <a:off x="2049" y="1750"/>
                  <a:ext cx="1063" cy="34"/>
                </a:xfrm>
                <a:custGeom>
                  <a:avLst/>
                  <a:gdLst>
                    <a:gd name="T0" fmla="*/ 0 w 6381"/>
                    <a:gd name="T1" fmla="*/ 0 h 207"/>
                    <a:gd name="T2" fmla="*/ 1 w 6381"/>
                    <a:gd name="T3" fmla="*/ 0 h 207"/>
                    <a:gd name="T4" fmla="*/ 1 w 6381"/>
                    <a:gd name="T5" fmla="*/ 0 h 207"/>
                    <a:gd name="T6" fmla="*/ 0 w 6381"/>
                    <a:gd name="T7" fmla="*/ 0 h 20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81" h="207">
                      <a:moveTo>
                        <a:pt x="0" y="0"/>
                      </a:moveTo>
                      <a:lnTo>
                        <a:pt x="6381" y="0"/>
                      </a:lnTo>
                      <a:lnTo>
                        <a:pt x="6130" y="207"/>
                      </a:lnTo>
                      <a:lnTo>
                        <a:pt x="0" y="0"/>
                      </a:lnTo>
                      <a:close/>
                    </a:path>
                  </a:pathLst>
                </a:custGeom>
                <a:solidFill>
                  <a:srgbClr val="00FFFF"/>
                </a:solidFill>
                <a:ln w="9525">
                  <a:noFill/>
                  <a:round/>
                </a:ln>
              </p:spPr>
              <p:txBody>
                <a:bodyPr/>
                <a:lstStyle/>
                <a:p>
                  <a:endParaRPr lang="zh-CN" altLang="en-US"/>
                </a:p>
              </p:txBody>
            </p:sp>
            <p:sp>
              <p:nvSpPr>
                <p:cNvPr id="40236" name="Freeform 467"/>
                <p:cNvSpPr/>
                <p:nvPr/>
              </p:nvSpPr>
              <p:spPr bwMode="auto">
                <a:xfrm>
                  <a:off x="2057" y="1784"/>
                  <a:ext cx="80" cy="17"/>
                </a:xfrm>
                <a:custGeom>
                  <a:avLst/>
                  <a:gdLst>
                    <a:gd name="T0" fmla="*/ 0 w 480"/>
                    <a:gd name="T1" fmla="*/ 0 h 101"/>
                    <a:gd name="T2" fmla="*/ 0 w 480"/>
                    <a:gd name="T3" fmla="*/ 0 h 101"/>
                    <a:gd name="T4" fmla="*/ 0 w 480"/>
                    <a:gd name="T5" fmla="*/ 0 h 101"/>
                    <a:gd name="T6" fmla="*/ 0 w 480"/>
                    <a:gd name="T7" fmla="*/ 0 h 10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80" h="101">
                      <a:moveTo>
                        <a:pt x="0" y="0"/>
                      </a:moveTo>
                      <a:lnTo>
                        <a:pt x="25" y="101"/>
                      </a:lnTo>
                      <a:lnTo>
                        <a:pt x="480" y="101"/>
                      </a:lnTo>
                      <a:lnTo>
                        <a:pt x="0" y="0"/>
                      </a:lnTo>
                      <a:close/>
                    </a:path>
                  </a:pathLst>
                </a:custGeom>
                <a:solidFill>
                  <a:srgbClr val="00FFFF"/>
                </a:solidFill>
                <a:ln w="9525">
                  <a:noFill/>
                  <a:round/>
                </a:ln>
              </p:spPr>
              <p:txBody>
                <a:bodyPr/>
                <a:lstStyle/>
                <a:p>
                  <a:endParaRPr lang="zh-CN" altLang="en-US"/>
                </a:p>
              </p:txBody>
            </p:sp>
            <p:sp>
              <p:nvSpPr>
                <p:cNvPr id="40237" name="Freeform 468"/>
                <p:cNvSpPr/>
                <p:nvPr/>
              </p:nvSpPr>
              <p:spPr bwMode="auto">
                <a:xfrm>
                  <a:off x="2057" y="1784"/>
                  <a:ext cx="87" cy="17"/>
                </a:xfrm>
                <a:custGeom>
                  <a:avLst/>
                  <a:gdLst>
                    <a:gd name="T0" fmla="*/ 0 w 518"/>
                    <a:gd name="T1" fmla="*/ 0 h 101"/>
                    <a:gd name="T2" fmla="*/ 0 w 518"/>
                    <a:gd name="T3" fmla="*/ 0 h 101"/>
                    <a:gd name="T4" fmla="*/ 0 w 518"/>
                    <a:gd name="T5" fmla="*/ 0 h 101"/>
                    <a:gd name="T6" fmla="*/ 0 w 518"/>
                    <a:gd name="T7" fmla="*/ 0 h 10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18" h="101">
                      <a:moveTo>
                        <a:pt x="0" y="0"/>
                      </a:moveTo>
                      <a:lnTo>
                        <a:pt x="518" y="0"/>
                      </a:lnTo>
                      <a:lnTo>
                        <a:pt x="480" y="101"/>
                      </a:lnTo>
                      <a:lnTo>
                        <a:pt x="0" y="0"/>
                      </a:lnTo>
                      <a:close/>
                    </a:path>
                  </a:pathLst>
                </a:custGeom>
                <a:solidFill>
                  <a:srgbClr val="00FFFF"/>
                </a:solidFill>
                <a:ln w="9525">
                  <a:noFill/>
                  <a:round/>
                </a:ln>
              </p:spPr>
              <p:txBody>
                <a:bodyPr/>
                <a:lstStyle/>
                <a:p>
                  <a:endParaRPr lang="zh-CN" altLang="en-US"/>
                </a:p>
              </p:txBody>
            </p:sp>
            <p:sp>
              <p:nvSpPr>
                <p:cNvPr id="40238" name="Freeform 469"/>
                <p:cNvSpPr/>
                <p:nvPr/>
              </p:nvSpPr>
              <p:spPr bwMode="auto">
                <a:xfrm>
                  <a:off x="2138" y="1784"/>
                  <a:ext cx="912" cy="17"/>
                </a:xfrm>
                <a:custGeom>
                  <a:avLst/>
                  <a:gdLst>
                    <a:gd name="T0" fmla="*/ 0 w 5474"/>
                    <a:gd name="T1" fmla="*/ 0 h 101"/>
                    <a:gd name="T2" fmla="*/ 0 w 5474"/>
                    <a:gd name="T3" fmla="*/ 0 h 101"/>
                    <a:gd name="T4" fmla="*/ 1 w 5474"/>
                    <a:gd name="T5" fmla="*/ 0 h 101"/>
                    <a:gd name="T6" fmla="*/ 0 w 5474"/>
                    <a:gd name="T7" fmla="*/ 0 h 10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74" h="101">
                      <a:moveTo>
                        <a:pt x="36" y="0"/>
                      </a:moveTo>
                      <a:lnTo>
                        <a:pt x="0" y="101"/>
                      </a:lnTo>
                      <a:lnTo>
                        <a:pt x="5474" y="101"/>
                      </a:lnTo>
                      <a:lnTo>
                        <a:pt x="36" y="0"/>
                      </a:lnTo>
                      <a:close/>
                    </a:path>
                  </a:pathLst>
                </a:custGeom>
                <a:solidFill>
                  <a:srgbClr val="00FFFF"/>
                </a:solidFill>
                <a:ln w="9525">
                  <a:noFill/>
                  <a:round/>
                </a:ln>
              </p:spPr>
              <p:txBody>
                <a:bodyPr/>
                <a:lstStyle/>
                <a:p>
                  <a:endParaRPr lang="zh-CN" altLang="en-US"/>
                </a:p>
              </p:txBody>
            </p:sp>
            <p:sp>
              <p:nvSpPr>
                <p:cNvPr id="40239" name="Freeform 470"/>
                <p:cNvSpPr/>
                <p:nvPr/>
              </p:nvSpPr>
              <p:spPr bwMode="auto">
                <a:xfrm>
                  <a:off x="2144" y="1784"/>
                  <a:ext cx="927" cy="17"/>
                </a:xfrm>
                <a:custGeom>
                  <a:avLst/>
                  <a:gdLst>
                    <a:gd name="T0" fmla="*/ 0 w 5561"/>
                    <a:gd name="T1" fmla="*/ 0 h 101"/>
                    <a:gd name="T2" fmla="*/ 1 w 5561"/>
                    <a:gd name="T3" fmla="*/ 0 h 101"/>
                    <a:gd name="T4" fmla="*/ 1 w 5561"/>
                    <a:gd name="T5" fmla="*/ 0 h 101"/>
                    <a:gd name="T6" fmla="*/ 0 w 5561"/>
                    <a:gd name="T7" fmla="*/ 0 h 10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561" h="101">
                      <a:moveTo>
                        <a:pt x="0" y="0"/>
                      </a:moveTo>
                      <a:lnTo>
                        <a:pt x="5561" y="0"/>
                      </a:lnTo>
                      <a:lnTo>
                        <a:pt x="5438" y="101"/>
                      </a:lnTo>
                      <a:lnTo>
                        <a:pt x="0" y="0"/>
                      </a:lnTo>
                      <a:close/>
                    </a:path>
                  </a:pathLst>
                </a:custGeom>
                <a:solidFill>
                  <a:srgbClr val="00FFFF"/>
                </a:solidFill>
                <a:ln w="9525">
                  <a:noFill/>
                  <a:round/>
                </a:ln>
              </p:spPr>
              <p:txBody>
                <a:bodyPr/>
                <a:lstStyle/>
                <a:p>
                  <a:endParaRPr lang="zh-CN" altLang="en-US"/>
                </a:p>
              </p:txBody>
            </p:sp>
            <p:sp>
              <p:nvSpPr>
                <p:cNvPr id="40240" name="Freeform 471"/>
                <p:cNvSpPr/>
                <p:nvPr/>
              </p:nvSpPr>
              <p:spPr bwMode="auto">
                <a:xfrm>
                  <a:off x="2062" y="1801"/>
                  <a:ext cx="74" cy="5"/>
                </a:xfrm>
                <a:custGeom>
                  <a:avLst/>
                  <a:gdLst>
                    <a:gd name="T0" fmla="*/ 0 w 444"/>
                    <a:gd name="T1" fmla="*/ 0 h 29"/>
                    <a:gd name="T2" fmla="*/ 0 w 444"/>
                    <a:gd name="T3" fmla="*/ 0 h 29"/>
                    <a:gd name="T4" fmla="*/ 0 w 444"/>
                    <a:gd name="T5" fmla="*/ 0 h 29"/>
                    <a:gd name="T6" fmla="*/ 0 w 444"/>
                    <a:gd name="T7" fmla="*/ 0 h 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4" h="29">
                      <a:moveTo>
                        <a:pt x="0" y="0"/>
                      </a:moveTo>
                      <a:lnTo>
                        <a:pt x="7" y="29"/>
                      </a:lnTo>
                      <a:lnTo>
                        <a:pt x="444" y="29"/>
                      </a:lnTo>
                      <a:lnTo>
                        <a:pt x="0" y="0"/>
                      </a:lnTo>
                      <a:close/>
                    </a:path>
                  </a:pathLst>
                </a:custGeom>
                <a:solidFill>
                  <a:srgbClr val="00FFFF"/>
                </a:solidFill>
                <a:ln w="9525">
                  <a:noFill/>
                  <a:round/>
                </a:ln>
              </p:spPr>
              <p:txBody>
                <a:bodyPr/>
                <a:lstStyle/>
                <a:p>
                  <a:endParaRPr lang="zh-CN" altLang="en-US"/>
                </a:p>
              </p:txBody>
            </p:sp>
            <p:sp>
              <p:nvSpPr>
                <p:cNvPr id="40241" name="Freeform 472"/>
                <p:cNvSpPr/>
                <p:nvPr/>
              </p:nvSpPr>
              <p:spPr bwMode="auto">
                <a:xfrm>
                  <a:off x="2062" y="1801"/>
                  <a:ext cx="75" cy="5"/>
                </a:xfrm>
                <a:custGeom>
                  <a:avLst/>
                  <a:gdLst>
                    <a:gd name="T0" fmla="*/ 0 w 455"/>
                    <a:gd name="T1" fmla="*/ 0 h 29"/>
                    <a:gd name="T2" fmla="*/ 0 w 455"/>
                    <a:gd name="T3" fmla="*/ 0 h 29"/>
                    <a:gd name="T4" fmla="*/ 0 w 455"/>
                    <a:gd name="T5" fmla="*/ 0 h 29"/>
                    <a:gd name="T6" fmla="*/ 0 w 455"/>
                    <a:gd name="T7" fmla="*/ 0 h 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5" h="29">
                      <a:moveTo>
                        <a:pt x="0" y="0"/>
                      </a:moveTo>
                      <a:lnTo>
                        <a:pt x="455" y="0"/>
                      </a:lnTo>
                      <a:lnTo>
                        <a:pt x="444" y="29"/>
                      </a:lnTo>
                      <a:lnTo>
                        <a:pt x="0" y="0"/>
                      </a:lnTo>
                      <a:close/>
                    </a:path>
                  </a:pathLst>
                </a:custGeom>
                <a:solidFill>
                  <a:srgbClr val="00FFFF"/>
                </a:solidFill>
                <a:ln w="9525">
                  <a:noFill/>
                  <a:round/>
                </a:ln>
              </p:spPr>
              <p:txBody>
                <a:bodyPr/>
                <a:lstStyle/>
                <a:p>
                  <a:endParaRPr lang="zh-CN" altLang="en-US"/>
                </a:p>
              </p:txBody>
            </p:sp>
            <p:sp>
              <p:nvSpPr>
                <p:cNvPr id="40242" name="Freeform 473"/>
                <p:cNvSpPr/>
                <p:nvPr/>
              </p:nvSpPr>
              <p:spPr bwMode="auto">
                <a:xfrm>
                  <a:off x="2136" y="1801"/>
                  <a:ext cx="908" cy="5"/>
                </a:xfrm>
                <a:custGeom>
                  <a:avLst/>
                  <a:gdLst>
                    <a:gd name="T0" fmla="*/ 0 w 5445"/>
                    <a:gd name="T1" fmla="*/ 0 h 29"/>
                    <a:gd name="T2" fmla="*/ 0 w 5445"/>
                    <a:gd name="T3" fmla="*/ 0 h 29"/>
                    <a:gd name="T4" fmla="*/ 1 w 5445"/>
                    <a:gd name="T5" fmla="*/ 0 h 29"/>
                    <a:gd name="T6" fmla="*/ 0 w 5445"/>
                    <a:gd name="T7" fmla="*/ 0 h 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45" h="29">
                      <a:moveTo>
                        <a:pt x="7" y="0"/>
                      </a:moveTo>
                      <a:lnTo>
                        <a:pt x="0" y="29"/>
                      </a:lnTo>
                      <a:lnTo>
                        <a:pt x="5445" y="29"/>
                      </a:lnTo>
                      <a:lnTo>
                        <a:pt x="7" y="0"/>
                      </a:lnTo>
                      <a:close/>
                    </a:path>
                  </a:pathLst>
                </a:custGeom>
                <a:solidFill>
                  <a:srgbClr val="00FFFF"/>
                </a:solidFill>
                <a:ln w="9525">
                  <a:noFill/>
                  <a:round/>
                </a:ln>
              </p:spPr>
              <p:txBody>
                <a:bodyPr/>
                <a:lstStyle/>
                <a:p>
                  <a:endParaRPr lang="zh-CN" altLang="en-US"/>
                </a:p>
              </p:txBody>
            </p:sp>
            <p:sp>
              <p:nvSpPr>
                <p:cNvPr id="40243" name="Freeform 474"/>
                <p:cNvSpPr/>
                <p:nvPr/>
              </p:nvSpPr>
              <p:spPr bwMode="auto">
                <a:xfrm>
                  <a:off x="2138" y="1801"/>
                  <a:ext cx="912" cy="5"/>
                </a:xfrm>
                <a:custGeom>
                  <a:avLst/>
                  <a:gdLst>
                    <a:gd name="T0" fmla="*/ 0 w 5474"/>
                    <a:gd name="T1" fmla="*/ 0 h 29"/>
                    <a:gd name="T2" fmla="*/ 1 w 5474"/>
                    <a:gd name="T3" fmla="*/ 0 h 29"/>
                    <a:gd name="T4" fmla="*/ 1 w 5474"/>
                    <a:gd name="T5" fmla="*/ 0 h 29"/>
                    <a:gd name="T6" fmla="*/ 0 w 5474"/>
                    <a:gd name="T7" fmla="*/ 0 h 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74" h="29">
                      <a:moveTo>
                        <a:pt x="0" y="0"/>
                      </a:moveTo>
                      <a:lnTo>
                        <a:pt x="5474" y="0"/>
                      </a:lnTo>
                      <a:lnTo>
                        <a:pt x="5438" y="29"/>
                      </a:lnTo>
                      <a:lnTo>
                        <a:pt x="0" y="0"/>
                      </a:lnTo>
                      <a:close/>
                    </a:path>
                  </a:pathLst>
                </a:custGeom>
                <a:solidFill>
                  <a:srgbClr val="00FFFF"/>
                </a:solidFill>
                <a:ln w="9525">
                  <a:noFill/>
                  <a:round/>
                </a:ln>
              </p:spPr>
              <p:txBody>
                <a:bodyPr/>
                <a:lstStyle/>
                <a:p>
                  <a:endParaRPr lang="zh-CN" altLang="en-US"/>
                </a:p>
              </p:txBody>
            </p:sp>
            <p:sp>
              <p:nvSpPr>
                <p:cNvPr id="40244" name="Freeform 475"/>
                <p:cNvSpPr/>
                <p:nvPr/>
              </p:nvSpPr>
              <p:spPr bwMode="auto">
                <a:xfrm>
                  <a:off x="2063" y="1806"/>
                  <a:ext cx="67" cy="16"/>
                </a:xfrm>
                <a:custGeom>
                  <a:avLst/>
                  <a:gdLst>
                    <a:gd name="T0" fmla="*/ 0 w 401"/>
                    <a:gd name="T1" fmla="*/ 0 h 98"/>
                    <a:gd name="T2" fmla="*/ 0 w 401"/>
                    <a:gd name="T3" fmla="*/ 0 h 98"/>
                    <a:gd name="T4" fmla="*/ 0 w 401"/>
                    <a:gd name="T5" fmla="*/ 0 h 98"/>
                    <a:gd name="T6" fmla="*/ 0 w 401"/>
                    <a:gd name="T7" fmla="*/ 0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01" h="98">
                      <a:moveTo>
                        <a:pt x="0" y="0"/>
                      </a:moveTo>
                      <a:lnTo>
                        <a:pt x="97" y="98"/>
                      </a:lnTo>
                      <a:lnTo>
                        <a:pt x="401" y="98"/>
                      </a:lnTo>
                      <a:lnTo>
                        <a:pt x="0" y="0"/>
                      </a:lnTo>
                      <a:close/>
                    </a:path>
                  </a:pathLst>
                </a:custGeom>
                <a:solidFill>
                  <a:srgbClr val="00FFFF"/>
                </a:solidFill>
                <a:ln w="9525">
                  <a:noFill/>
                  <a:round/>
                </a:ln>
              </p:spPr>
              <p:txBody>
                <a:bodyPr/>
                <a:lstStyle/>
                <a:p>
                  <a:endParaRPr lang="zh-CN" altLang="en-US"/>
                </a:p>
              </p:txBody>
            </p:sp>
            <p:sp>
              <p:nvSpPr>
                <p:cNvPr id="40245" name="Freeform 476"/>
                <p:cNvSpPr/>
                <p:nvPr/>
              </p:nvSpPr>
              <p:spPr bwMode="auto">
                <a:xfrm>
                  <a:off x="2063" y="1806"/>
                  <a:ext cx="73" cy="16"/>
                </a:xfrm>
                <a:custGeom>
                  <a:avLst/>
                  <a:gdLst>
                    <a:gd name="T0" fmla="*/ 0 w 437"/>
                    <a:gd name="T1" fmla="*/ 0 h 98"/>
                    <a:gd name="T2" fmla="*/ 0 w 437"/>
                    <a:gd name="T3" fmla="*/ 0 h 98"/>
                    <a:gd name="T4" fmla="*/ 0 w 437"/>
                    <a:gd name="T5" fmla="*/ 0 h 98"/>
                    <a:gd name="T6" fmla="*/ 0 w 437"/>
                    <a:gd name="T7" fmla="*/ 0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37" h="98">
                      <a:moveTo>
                        <a:pt x="0" y="0"/>
                      </a:moveTo>
                      <a:lnTo>
                        <a:pt x="437" y="0"/>
                      </a:lnTo>
                      <a:lnTo>
                        <a:pt x="401" y="98"/>
                      </a:lnTo>
                      <a:lnTo>
                        <a:pt x="0" y="0"/>
                      </a:lnTo>
                      <a:close/>
                    </a:path>
                  </a:pathLst>
                </a:custGeom>
                <a:solidFill>
                  <a:srgbClr val="00FFFF"/>
                </a:solidFill>
                <a:ln w="9525">
                  <a:noFill/>
                  <a:round/>
                </a:ln>
              </p:spPr>
              <p:txBody>
                <a:bodyPr/>
                <a:lstStyle/>
                <a:p>
                  <a:endParaRPr lang="zh-CN" altLang="en-US"/>
                </a:p>
              </p:txBody>
            </p:sp>
            <p:sp>
              <p:nvSpPr>
                <p:cNvPr id="40246" name="Freeform 477"/>
                <p:cNvSpPr/>
                <p:nvPr/>
              </p:nvSpPr>
              <p:spPr bwMode="auto">
                <a:xfrm>
                  <a:off x="2133" y="1806"/>
                  <a:ext cx="891" cy="16"/>
                </a:xfrm>
                <a:custGeom>
                  <a:avLst/>
                  <a:gdLst>
                    <a:gd name="T0" fmla="*/ 0 w 5348"/>
                    <a:gd name="T1" fmla="*/ 0 h 98"/>
                    <a:gd name="T2" fmla="*/ 0 w 5348"/>
                    <a:gd name="T3" fmla="*/ 0 h 98"/>
                    <a:gd name="T4" fmla="*/ 1 w 5348"/>
                    <a:gd name="T5" fmla="*/ 0 h 98"/>
                    <a:gd name="T6" fmla="*/ 0 w 5348"/>
                    <a:gd name="T7" fmla="*/ 0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348" h="98">
                      <a:moveTo>
                        <a:pt x="22" y="0"/>
                      </a:moveTo>
                      <a:lnTo>
                        <a:pt x="0" y="98"/>
                      </a:lnTo>
                      <a:lnTo>
                        <a:pt x="5348" y="98"/>
                      </a:lnTo>
                      <a:lnTo>
                        <a:pt x="22" y="0"/>
                      </a:lnTo>
                      <a:close/>
                    </a:path>
                  </a:pathLst>
                </a:custGeom>
                <a:solidFill>
                  <a:srgbClr val="00FFFF"/>
                </a:solidFill>
                <a:ln w="9525">
                  <a:noFill/>
                  <a:round/>
                </a:ln>
              </p:spPr>
              <p:txBody>
                <a:bodyPr/>
                <a:lstStyle/>
                <a:p>
                  <a:endParaRPr lang="zh-CN" altLang="en-US"/>
                </a:p>
              </p:txBody>
            </p:sp>
            <p:sp>
              <p:nvSpPr>
                <p:cNvPr id="40247" name="Freeform 478"/>
                <p:cNvSpPr/>
                <p:nvPr/>
              </p:nvSpPr>
              <p:spPr bwMode="auto">
                <a:xfrm>
                  <a:off x="2136" y="1806"/>
                  <a:ext cx="908" cy="16"/>
                </a:xfrm>
                <a:custGeom>
                  <a:avLst/>
                  <a:gdLst>
                    <a:gd name="T0" fmla="*/ 0 w 5445"/>
                    <a:gd name="T1" fmla="*/ 0 h 98"/>
                    <a:gd name="T2" fmla="*/ 1 w 5445"/>
                    <a:gd name="T3" fmla="*/ 0 h 98"/>
                    <a:gd name="T4" fmla="*/ 1 w 5445"/>
                    <a:gd name="T5" fmla="*/ 0 h 98"/>
                    <a:gd name="T6" fmla="*/ 0 w 5445"/>
                    <a:gd name="T7" fmla="*/ 0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45" h="98">
                      <a:moveTo>
                        <a:pt x="0" y="0"/>
                      </a:moveTo>
                      <a:lnTo>
                        <a:pt x="5445" y="0"/>
                      </a:lnTo>
                      <a:lnTo>
                        <a:pt x="5326" y="98"/>
                      </a:lnTo>
                      <a:lnTo>
                        <a:pt x="0" y="0"/>
                      </a:lnTo>
                      <a:close/>
                    </a:path>
                  </a:pathLst>
                </a:custGeom>
                <a:solidFill>
                  <a:srgbClr val="00FFFF"/>
                </a:solidFill>
                <a:ln w="9525">
                  <a:noFill/>
                  <a:round/>
                </a:ln>
              </p:spPr>
              <p:txBody>
                <a:bodyPr/>
                <a:lstStyle/>
                <a:p>
                  <a:endParaRPr lang="zh-CN" altLang="en-US"/>
                </a:p>
              </p:txBody>
            </p:sp>
            <p:sp>
              <p:nvSpPr>
                <p:cNvPr id="40248" name="Freeform 479"/>
                <p:cNvSpPr/>
                <p:nvPr/>
              </p:nvSpPr>
              <p:spPr bwMode="auto">
                <a:xfrm>
                  <a:off x="2079" y="1822"/>
                  <a:ext cx="50" cy="2"/>
                </a:xfrm>
                <a:custGeom>
                  <a:avLst/>
                  <a:gdLst>
                    <a:gd name="T0" fmla="*/ 0 w 299"/>
                    <a:gd name="T1" fmla="*/ 0 h 11"/>
                    <a:gd name="T2" fmla="*/ 0 w 299"/>
                    <a:gd name="T3" fmla="*/ 0 h 11"/>
                    <a:gd name="T4" fmla="*/ 0 w 299"/>
                    <a:gd name="T5" fmla="*/ 0 h 11"/>
                    <a:gd name="T6" fmla="*/ 0 w 299"/>
                    <a:gd name="T7" fmla="*/ 0 h 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9" h="11">
                      <a:moveTo>
                        <a:pt x="0" y="0"/>
                      </a:moveTo>
                      <a:lnTo>
                        <a:pt x="10" y="11"/>
                      </a:lnTo>
                      <a:lnTo>
                        <a:pt x="299" y="11"/>
                      </a:lnTo>
                      <a:lnTo>
                        <a:pt x="0" y="0"/>
                      </a:lnTo>
                      <a:close/>
                    </a:path>
                  </a:pathLst>
                </a:custGeom>
                <a:solidFill>
                  <a:srgbClr val="00FFFF"/>
                </a:solidFill>
                <a:ln w="9525">
                  <a:noFill/>
                  <a:round/>
                </a:ln>
              </p:spPr>
              <p:txBody>
                <a:bodyPr/>
                <a:lstStyle/>
                <a:p>
                  <a:endParaRPr lang="zh-CN" altLang="en-US"/>
                </a:p>
              </p:txBody>
            </p:sp>
            <p:sp>
              <p:nvSpPr>
                <p:cNvPr id="40249" name="Freeform 480"/>
                <p:cNvSpPr/>
                <p:nvPr/>
              </p:nvSpPr>
              <p:spPr bwMode="auto">
                <a:xfrm>
                  <a:off x="2079" y="1822"/>
                  <a:ext cx="51" cy="2"/>
                </a:xfrm>
                <a:custGeom>
                  <a:avLst/>
                  <a:gdLst>
                    <a:gd name="T0" fmla="*/ 0 w 304"/>
                    <a:gd name="T1" fmla="*/ 0 h 11"/>
                    <a:gd name="T2" fmla="*/ 0 w 304"/>
                    <a:gd name="T3" fmla="*/ 0 h 11"/>
                    <a:gd name="T4" fmla="*/ 0 w 304"/>
                    <a:gd name="T5" fmla="*/ 0 h 11"/>
                    <a:gd name="T6" fmla="*/ 0 w 304"/>
                    <a:gd name="T7" fmla="*/ 0 h 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4" h="11">
                      <a:moveTo>
                        <a:pt x="0" y="0"/>
                      </a:moveTo>
                      <a:lnTo>
                        <a:pt x="304" y="0"/>
                      </a:lnTo>
                      <a:lnTo>
                        <a:pt x="299" y="11"/>
                      </a:lnTo>
                      <a:lnTo>
                        <a:pt x="0" y="0"/>
                      </a:lnTo>
                      <a:close/>
                    </a:path>
                  </a:pathLst>
                </a:custGeom>
                <a:solidFill>
                  <a:srgbClr val="00FFFF"/>
                </a:solidFill>
                <a:ln w="9525">
                  <a:noFill/>
                  <a:round/>
                </a:ln>
              </p:spPr>
              <p:txBody>
                <a:bodyPr/>
                <a:lstStyle/>
                <a:p>
                  <a:endParaRPr lang="zh-CN" altLang="en-US"/>
                </a:p>
              </p:txBody>
            </p:sp>
            <p:sp>
              <p:nvSpPr>
                <p:cNvPr id="40250" name="Freeform 481"/>
                <p:cNvSpPr/>
                <p:nvPr/>
              </p:nvSpPr>
              <p:spPr bwMode="auto">
                <a:xfrm>
                  <a:off x="2132" y="1822"/>
                  <a:ext cx="885" cy="2"/>
                </a:xfrm>
                <a:custGeom>
                  <a:avLst/>
                  <a:gdLst>
                    <a:gd name="T0" fmla="*/ 0 w 5308"/>
                    <a:gd name="T1" fmla="*/ 0 h 11"/>
                    <a:gd name="T2" fmla="*/ 0 w 5308"/>
                    <a:gd name="T3" fmla="*/ 0 h 11"/>
                    <a:gd name="T4" fmla="*/ 1 w 5308"/>
                    <a:gd name="T5" fmla="*/ 0 h 11"/>
                    <a:gd name="T6" fmla="*/ 0 w 5308"/>
                    <a:gd name="T7" fmla="*/ 0 h 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308" h="11">
                      <a:moveTo>
                        <a:pt x="2" y="0"/>
                      </a:moveTo>
                      <a:lnTo>
                        <a:pt x="0" y="11"/>
                      </a:lnTo>
                      <a:lnTo>
                        <a:pt x="5308" y="11"/>
                      </a:lnTo>
                      <a:lnTo>
                        <a:pt x="2" y="0"/>
                      </a:lnTo>
                      <a:close/>
                    </a:path>
                  </a:pathLst>
                </a:custGeom>
                <a:solidFill>
                  <a:srgbClr val="00FFFF"/>
                </a:solidFill>
                <a:ln w="9525">
                  <a:noFill/>
                  <a:round/>
                </a:ln>
              </p:spPr>
              <p:txBody>
                <a:bodyPr/>
                <a:lstStyle/>
                <a:p>
                  <a:endParaRPr lang="zh-CN" altLang="en-US"/>
                </a:p>
              </p:txBody>
            </p:sp>
            <p:sp>
              <p:nvSpPr>
                <p:cNvPr id="40251" name="Freeform 482"/>
                <p:cNvSpPr/>
                <p:nvPr/>
              </p:nvSpPr>
              <p:spPr bwMode="auto">
                <a:xfrm>
                  <a:off x="2133" y="1822"/>
                  <a:ext cx="891" cy="2"/>
                </a:xfrm>
                <a:custGeom>
                  <a:avLst/>
                  <a:gdLst>
                    <a:gd name="T0" fmla="*/ 0 w 5348"/>
                    <a:gd name="T1" fmla="*/ 0 h 11"/>
                    <a:gd name="T2" fmla="*/ 1 w 5348"/>
                    <a:gd name="T3" fmla="*/ 0 h 11"/>
                    <a:gd name="T4" fmla="*/ 1 w 5348"/>
                    <a:gd name="T5" fmla="*/ 0 h 11"/>
                    <a:gd name="T6" fmla="*/ 0 w 5348"/>
                    <a:gd name="T7" fmla="*/ 0 h 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348" h="11">
                      <a:moveTo>
                        <a:pt x="0" y="0"/>
                      </a:moveTo>
                      <a:lnTo>
                        <a:pt x="5348" y="0"/>
                      </a:lnTo>
                      <a:lnTo>
                        <a:pt x="5306" y="11"/>
                      </a:lnTo>
                      <a:lnTo>
                        <a:pt x="0" y="0"/>
                      </a:lnTo>
                      <a:close/>
                    </a:path>
                  </a:pathLst>
                </a:custGeom>
                <a:solidFill>
                  <a:srgbClr val="00FFFF"/>
                </a:solidFill>
                <a:ln w="9525">
                  <a:noFill/>
                  <a:round/>
                </a:ln>
              </p:spPr>
              <p:txBody>
                <a:bodyPr/>
                <a:lstStyle/>
                <a:p>
                  <a:endParaRPr lang="zh-CN" altLang="en-US"/>
                </a:p>
              </p:txBody>
            </p:sp>
            <p:sp>
              <p:nvSpPr>
                <p:cNvPr id="40252" name="Freeform 483"/>
                <p:cNvSpPr/>
                <p:nvPr/>
              </p:nvSpPr>
              <p:spPr bwMode="auto">
                <a:xfrm>
                  <a:off x="2081" y="1824"/>
                  <a:ext cx="41" cy="18"/>
                </a:xfrm>
                <a:custGeom>
                  <a:avLst/>
                  <a:gdLst>
                    <a:gd name="T0" fmla="*/ 0 w 250"/>
                    <a:gd name="T1" fmla="*/ 0 h 108"/>
                    <a:gd name="T2" fmla="*/ 0 w 250"/>
                    <a:gd name="T3" fmla="*/ 0 h 108"/>
                    <a:gd name="T4" fmla="*/ 0 w 250"/>
                    <a:gd name="T5" fmla="*/ 0 h 108"/>
                    <a:gd name="T6" fmla="*/ 0 w 250"/>
                    <a:gd name="T7" fmla="*/ 0 h 10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0" h="108">
                      <a:moveTo>
                        <a:pt x="0" y="0"/>
                      </a:moveTo>
                      <a:lnTo>
                        <a:pt x="235" y="108"/>
                      </a:lnTo>
                      <a:lnTo>
                        <a:pt x="250" y="108"/>
                      </a:lnTo>
                      <a:lnTo>
                        <a:pt x="0" y="0"/>
                      </a:lnTo>
                      <a:close/>
                    </a:path>
                  </a:pathLst>
                </a:custGeom>
                <a:solidFill>
                  <a:srgbClr val="00FFFF"/>
                </a:solidFill>
                <a:ln w="9525">
                  <a:noFill/>
                  <a:round/>
                </a:ln>
              </p:spPr>
              <p:txBody>
                <a:bodyPr/>
                <a:lstStyle/>
                <a:p>
                  <a:endParaRPr lang="zh-CN" altLang="en-US"/>
                </a:p>
              </p:txBody>
            </p:sp>
            <p:sp>
              <p:nvSpPr>
                <p:cNvPr id="40253" name="Freeform 484"/>
                <p:cNvSpPr/>
                <p:nvPr/>
              </p:nvSpPr>
              <p:spPr bwMode="auto">
                <a:xfrm>
                  <a:off x="2081" y="1824"/>
                  <a:ext cx="48" cy="18"/>
                </a:xfrm>
                <a:custGeom>
                  <a:avLst/>
                  <a:gdLst>
                    <a:gd name="T0" fmla="*/ 0 w 289"/>
                    <a:gd name="T1" fmla="*/ 0 h 108"/>
                    <a:gd name="T2" fmla="*/ 0 w 289"/>
                    <a:gd name="T3" fmla="*/ 0 h 108"/>
                    <a:gd name="T4" fmla="*/ 0 w 289"/>
                    <a:gd name="T5" fmla="*/ 0 h 108"/>
                    <a:gd name="T6" fmla="*/ 0 w 289"/>
                    <a:gd name="T7" fmla="*/ 0 h 10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9" h="108">
                      <a:moveTo>
                        <a:pt x="0" y="0"/>
                      </a:moveTo>
                      <a:lnTo>
                        <a:pt x="289" y="0"/>
                      </a:lnTo>
                      <a:lnTo>
                        <a:pt x="250" y="108"/>
                      </a:lnTo>
                      <a:lnTo>
                        <a:pt x="0" y="0"/>
                      </a:lnTo>
                      <a:close/>
                    </a:path>
                  </a:pathLst>
                </a:custGeom>
                <a:solidFill>
                  <a:srgbClr val="00FFFF"/>
                </a:solidFill>
                <a:ln w="9525">
                  <a:noFill/>
                  <a:round/>
                </a:ln>
              </p:spPr>
              <p:txBody>
                <a:bodyPr/>
                <a:lstStyle/>
                <a:p>
                  <a:endParaRPr lang="zh-CN" altLang="en-US"/>
                </a:p>
              </p:txBody>
            </p:sp>
            <p:sp>
              <p:nvSpPr>
                <p:cNvPr id="40254" name="Freeform 485"/>
                <p:cNvSpPr/>
                <p:nvPr/>
              </p:nvSpPr>
              <p:spPr bwMode="auto">
                <a:xfrm>
                  <a:off x="2128" y="1824"/>
                  <a:ext cx="816" cy="18"/>
                </a:xfrm>
                <a:custGeom>
                  <a:avLst/>
                  <a:gdLst>
                    <a:gd name="T0" fmla="*/ 0 w 4896"/>
                    <a:gd name="T1" fmla="*/ 0 h 108"/>
                    <a:gd name="T2" fmla="*/ 0 w 4896"/>
                    <a:gd name="T3" fmla="*/ 0 h 108"/>
                    <a:gd name="T4" fmla="*/ 1 w 4896"/>
                    <a:gd name="T5" fmla="*/ 0 h 108"/>
                    <a:gd name="T6" fmla="*/ 0 w 4896"/>
                    <a:gd name="T7" fmla="*/ 0 h 10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896" h="108">
                      <a:moveTo>
                        <a:pt x="25" y="0"/>
                      </a:moveTo>
                      <a:lnTo>
                        <a:pt x="0" y="108"/>
                      </a:lnTo>
                      <a:lnTo>
                        <a:pt x="4896" y="108"/>
                      </a:lnTo>
                      <a:lnTo>
                        <a:pt x="25" y="0"/>
                      </a:lnTo>
                      <a:close/>
                    </a:path>
                  </a:pathLst>
                </a:custGeom>
                <a:solidFill>
                  <a:srgbClr val="00FFFF"/>
                </a:solidFill>
                <a:ln w="9525">
                  <a:noFill/>
                  <a:round/>
                </a:ln>
              </p:spPr>
              <p:txBody>
                <a:bodyPr/>
                <a:lstStyle/>
                <a:p>
                  <a:endParaRPr lang="zh-CN" altLang="en-US"/>
                </a:p>
              </p:txBody>
            </p:sp>
            <p:sp>
              <p:nvSpPr>
                <p:cNvPr id="40255" name="Freeform 486"/>
                <p:cNvSpPr/>
                <p:nvPr/>
              </p:nvSpPr>
              <p:spPr bwMode="auto">
                <a:xfrm>
                  <a:off x="2132" y="1824"/>
                  <a:ext cx="885" cy="18"/>
                </a:xfrm>
                <a:custGeom>
                  <a:avLst/>
                  <a:gdLst>
                    <a:gd name="T0" fmla="*/ 0 w 5308"/>
                    <a:gd name="T1" fmla="*/ 0 h 108"/>
                    <a:gd name="T2" fmla="*/ 1 w 5308"/>
                    <a:gd name="T3" fmla="*/ 0 h 108"/>
                    <a:gd name="T4" fmla="*/ 1 w 5308"/>
                    <a:gd name="T5" fmla="*/ 0 h 108"/>
                    <a:gd name="T6" fmla="*/ 0 w 5308"/>
                    <a:gd name="T7" fmla="*/ 0 h 10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308" h="108">
                      <a:moveTo>
                        <a:pt x="0" y="0"/>
                      </a:moveTo>
                      <a:lnTo>
                        <a:pt x="5308" y="0"/>
                      </a:lnTo>
                      <a:lnTo>
                        <a:pt x="4871" y="108"/>
                      </a:lnTo>
                      <a:lnTo>
                        <a:pt x="0" y="0"/>
                      </a:lnTo>
                      <a:close/>
                    </a:path>
                  </a:pathLst>
                </a:custGeom>
                <a:solidFill>
                  <a:srgbClr val="00FFFF"/>
                </a:solidFill>
                <a:ln w="9525">
                  <a:noFill/>
                  <a:round/>
                </a:ln>
              </p:spPr>
              <p:txBody>
                <a:bodyPr/>
                <a:lstStyle/>
                <a:p>
                  <a:endParaRPr lang="zh-CN" altLang="en-US"/>
                </a:p>
              </p:txBody>
            </p:sp>
            <p:sp>
              <p:nvSpPr>
                <p:cNvPr id="40256" name="Freeform 487"/>
                <p:cNvSpPr/>
                <p:nvPr/>
              </p:nvSpPr>
              <p:spPr bwMode="auto">
                <a:xfrm>
                  <a:off x="2120" y="1842"/>
                  <a:ext cx="2" cy="1"/>
                </a:xfrm>
                <a:custGeom>
                  <a:avLst/>
                  <a:gdLst>
                    <a:gd name="T0" fmla="*/ 0 w 15"/>
                    <a:gd name="T1" fmla="*/ 0 h 6"/>
                    <a:gd name="T2" fmla="*/ 0 w 15"/>
                    <a:gd name="T3" fmla="*/ 0 h 6"/>
                    <a:gd name="T4" fmla="*/ 0 w 15"/>
                    <a:gd name="T5" fmla="*/ 0 h 6"/>
                    <a:gd name="T6" fmla="*/ 0 w 15"/>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 h="6">
                      <a:moveTo>
                        <a:pt x="0" y="0"/>
                      </a:moveTo>
                      <a:lnTo>
                        <a:pt x="15" y="0"/>
                      </a:lnTo>
                      <a:lnTo>
                        <a:pt x="13" y="6"/>
                      </a:lnTo>
                      <a:lnTo>
                        <a:pt x="0" y="0"/>
                      </a:lnTo>
                      <a:close/>
                    </a:path>
                  </a:pathLst>
                </a:custGeom>
                <a:solidFill>
                  <a:srgbClr val="00FFFF"/>
                </a:solidFill>
                <a:ln w="9525">
                  <a:noFill/>
                  <a:round/>
                </a:ln>
              </p:spPr>
              <p:txBody>
                <a:bodyPr/>
                <a:lstStyle/>
                <a:p>
                  <a:endParaRPr lang="zh-CN" altLang="en-US"/>
                </a:p>
              </p:txBody>
            </p:sp>
            <p:sp>
              <p:nvSpPr>
                <p:cNvPr id="40257" name="Freeform 488"/>
                <p:cNvSpPr/>
                <p:nvPr/>
              </p:nvSpPr>
              <p:spPr bwMode="auto">
                <a:xfrm>
                  <a:off x="2128" y="1842"/>
                  <a:ext cx="799" cy="1"/>
                </a:xfrm>
                <a:custGeom>
                  <a:avLst/>
                  <a:gdLst>
                    <a:gd name="T0" fmla="*/ 0 w 4790"/>
                    <a:gd name="T1" fmla="*/ 0 h 6"/>
                    <a:gd name="T2" fmla="*/ 0 w 4790"/>
                    <a:gd name="T3" fmla="*/ 0 h 6"/>
                    <a:gd name="T4" fmla="*/ 1 w 4790"/>
                    <a:gd name="T5" fmla="*/ 0 h 6"/>
                    <a:gd name="T6" fmla="*/ 0 w 4790"/>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90" h="6">
                      <a:moveTo>
                        <a:pt x="1" y="0"/>
                      </a:moveTo>
                      <a:lnTo>
                        <a:pt x="0" y="6"/>
                      </a:lnTo>
                      <a:lnTo>
                        <a:pt x="4790" y="6"/>
                      </a:lnTo>
                      <a:lnTo>
                        <a:pt x="1" y="0"/>
                      </a:lnTo>
                      <a:close/>
                    </a:path>
                  </a:pathLst>
                </a:custGeom>
                <a:solidFill>
                  <a:srgbClr val="00FFFF"/>
                </a:solidFill>
                <a:ln w="9525">
                  <a:noFill/>
                  <a:round/>
                </a:ln>
              </p:spPr>
              <p:txBody>
                <a:bodyPr/>
                <a:lstStyle/>
                <a:p>
                  <a:endParaRPr lang="zh-CN" altLang="en-US"/>
                </a:p>
              </p:txBody>
            </p:sp>
            <p:sp>
              <p:nvSpPr>
                <p:cNvPr id="40258" name="Freeform 489"/>
                <p:cNvSpPr/>
                <p:nvPr/>
              </p:nvSpPr>
              <p:spPr bwMode="auto">
                <a:xfrm>
                  <a:off x="2128" y="1842"/>
                  <a:ext cx="816" cy="1"/>
                </a:xfrm>
                <a:custGeom>
                  <a:avLst/>
                  <a:gdLst>
                    <a:gd name="T0" fmla="*/ 0 w 4896"/>
                    <a:gd name="T1" fmla="*/ 0 h 6"/>
                    <a:gd name="T2" fmla="*/ 1 w 4896"/>
                    <a:gd name="T3" fmla="*/ 0 h 6"/>
                    <a:gd name="T4" fmla="*/ 1 w 4896"/>
                    <a:gd name="T5" fmla="*/ 0 h 6"/>
                    <a:gd name="T6" fmla="*/ 0 w 4896"/>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896" h="6">
                      <a:moveTo>
                        <a:pt x="0" y="0"/>
                      </a:moveTo>
                      <a:lnTo>
                        <a:pt x="4896" y="0"/>
                      </a:lnTo>
                      <a:lnTo>
                        <a:pt x="4789" y="6"/>
                      </a:lnTo>
                      <a:lnTo>
                        <a:pt x="0" y="0"/>
                      </a:lnTo>
                      <a:close/>
                    </a:path>
                  </a:pathLst>
                </a:custGeom>
                <a:solidFill>
                  <a:srgbClr val="00FFFF"/>
                </a:solidFill>
                <a:ln w="9525">
                  <a:noFill/>
                  <a:round/>
                </a:ln>
              </p:spPr>
              <p:txBody>
                <a:bodyPr/>
                <a:lstStyle/>
                <a:p>
                  <a:endParaRPr lang="zh-CN" altLang="en-US"/>
                </a:p>
              </p:txBody>
            </p:sp>
            <p:sp>
              <p:nvSpPr>
                <p:cNvPr id="40259" name="Freeform 490"/>
                <p:cNvSpPr/>
                <p:nvPr/>
              </p:nvSpPr>
              <p:spPr bwMode="auto">
                <a:xfrm>
                  <a:off x="2127" y="1843"/>
                  <a:ext cx="707" cy="5"/>
                </a:xfrm>
                <a:custGeom>
                  <a:avLst/>
                  <a:gdLst>
                    <a:gd name="T0" fmla="*/ 0 w 4241"/>
                    <a:gd name="T1" fmla="*/ 0 h 32"/>
                    <a:gd name="T2" fmla="*/ 0 w 4241"/>
                    <a:gd name="T3" fmla="*/ 0 h 32"/>
                    <a:gd name="T4" fmla="*/ 1 w 4241"/>
                    <a:gd name="T5" fmla="*/ 0 h 32"/>
                    <a:gd name="T6" fmla="*/ 0 w 4241"/>
                    <a:gd name="T7" fmla="*/ 0 h 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41" h="32">
                      <a:moveTo>
                        <a:pt x="8" y="0"/>
                      </a:moveTo>
                      <a:lnTo>
                        <a:pt x="0" y="32"/>
                      </a:lnTo>
                      <a:lnTo>
                        <a:pt x="4241" y="32"/>
                      </a:lnTo>
                      <a:lnTo>
                        <a:pt x="8" y="0"/>
                      </a:lnTo>
                      <a:close/>
                    </a:path>
                  </a:pathLst>
                </a:custGeom>
                <a:solidFill>
                  <a:srgbClr val="00FFFF"/>
                </a:solidFill>
                <a:ln w="9525">
                  <a:noFill/>
                  <a:round/>
                </a:ln>
              </p:spPr>
              <p:txBody>
                <a:bodyPr/>
                <a:lstStyle/>
                <a:p>
                  <a:endParaRPr lang="zh-CN" altLang="en-US"/>
                </a:p>
              </p:txBody>
            </p:sp>
            <p:sp>
              <p:nvSpPr>
                <p:cNvPr id="40260" name="Freeform 491"/>
                <p:cNvSpPr/>
                <p:nvPr/>
              </p:nvSpPr>
              <p:spPr bwMode="auto">
                <a:xfrm>
                  <a:off x="2128" y="1843"/>
                  <a:ext cx="799" cy="5"/>
                </a:xfrm>
                <a:custGeom>
                  <a:avLst/>
                  <a:gdLst>
                    <a:gd name="T0" fmla="*/ 0 w 4790"/>
                    <a:gd name="T1" fmla="*/ 0 h 32"/>
                    <a:gd name="T2" fmla="*/ 1 w 4790"/>
                    <a:gd name="T3" fmla="*/ 0 h 32"/>
                    <a:gd name="T4" fmla="*/ 1 w 4790"/>
                    <a:gd name="T5" fmla="*/ 0 h 32"/>
                    <a:gd name="T6" fmla="*/ 0 w 4790"/>
                    <a:gd name="T7" fmla="*/ 0 h 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90" h="32">
                      <a:moveTo>
                        <a:pt x="0" y="0"/>
                      </a:moveTo>
                      <a:lnTo>
                        <a:pt x="4790" y="0"/>
                      </a:lnTo>
                      <a:lnTo>
                        <a:pt x="4233" y="32"/>
                      </a:lnTo>
                      <a:lnTo>
                        <a:pt x="0" y="0"/>
                      </a:lnTo>
                      <a:close/>
                    </a:path>
                  </a:pathLst>
                </a:custGeom>
                <a:solidFill>
                  <a:srgbClr val="00FFFF"/>
                </a:solidFill>
                <a:ln w="9525">
                  <a:noFill/>
                  <a:round/>
                </a:ln>
              </p:spPr>
              <p:txBody>
                <a:bodyPr/>
                <a:lstStyle/>
                <a:p>
                  <a:endParaRPr lang="zh-CN" altLang="en-US"/>
                </a:p>
              </p:txBody>
            </p:sp>
            <p:sp>
              <p:nvSpPr>
                <p:cNvPr id="40261" name="Freeform 492"/>
                <p:cNvSpPr/>
                <p:nvPr/>
              </p:nvSpPr>
              <p:spPr bwMode="auto">
                <a:xfrm>
                  <a:off x="2120" y="1848"/>
                  <a:ext cx="670" cy="29"/>
                </a:xfrm>
                <a:custGeom>
                  <a:avLst/>
                  <a:gdLst>
                    <a:gd name="T0" fmla="*/ 0 w 4018"/>
                    <a:gd name="T1" fmla="*/ 0 h 174"/>
                    <a:gd name="T2" fmla="*/ 0 w 4018"/>
                    <a:gd name="T3" fmla="*/ 0 h 174"/>
                    <a:gd name="T4" fmla="*/ 1 w 4018"/>
                    <a:gd name="T5" fmla="*/ 0 h 174"/>
                    <a:gd name="T6" fmla="*/ 0 w 4018"/>
                    <a:gd name="T7" fmla="*/ 0 h 17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018" h="174">
                      <a:moveTo>
                        <a:pt x="40" y="0"/>
                      </a:moveTo>
                      <a:lnTo>
                        <a:pt x="0" y="174"/>
                      </a:lnTo>
                      <a:lnTo>
                        <a:pt x="4018" y="174"/>
                      </a:lnTo>
                      <a:lnTo>
                        <a:pt x="40" y="0"/>
                      </a:lnTo>
                      <a:close/>
                    </a:path>
                  </a:pathLst>
                </a:custGeom>
                <a:solidFill>
                  <a:srgbClr val="00FFFF"/>
                </a:solidFill>
                <a:ln w="9525">
                  <a:noFill/>
                  <a:round/>
                </a:ln>
              </p:spPr>
              <p:txBody>
                <a:bodyPr/>
                <a:lstStyle/>
                <a:p>
                  <a:endParaRPr lang="zh-CN" altLang="en-US"/>
                </a:p>
              </p:txBody>
            </p:sp>
            <p:sp>
              <p:nvSpPr>
                <p:cNvPr id="40262" name="Freeform 493"/>
                <p:cNvSpPr/>
                <p:nvPr/>
              </p:nvSpPr>
              <p:spPr bwMode="auto">
                <a:xfrm>
                  <a:off x="2127" y="1848"/>
                  <a:ext cx="707" cy="29"/>
                </a:xfrm>
                <a:custGeom>
                  <a:avLst/>
                  <a:gdLst>
                    <a:gd name="T0" fmla="*/ 0 w 4241"/>
                    <a:gd name="T1" fmla="*/ 0 h 174"/>
                    <a:gd name="T2" fmla="*/ 1 w 4241"/>
                    <a:gd name="T3" fmla="*/ 0 h 174"/>
                    <a:gd name="T4" fmla="*/ 1 w 4241"/>
                    <a:gd name="T5" fmla="*/ 0 h 174"/>
                    <a:gd name="T6" fmla="*/ 0 w 4241"/>
                    <a:gd name="T7" fmla="*/ 0 h 17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41" h="174">
                      <a:moveTo>
                        <a:pt x="0" y="0"/>
                      </a:moveTo>
                      <a:lnTo>
                        <a:pt x="4241" y="0"/>
                      </a:lnTo>
                      <a:lnTo>
                        <a:pt x="3978" y="174"/>
                      </a:lnTo>
                      <a:lnTo>
                        <a:pt x="0" y="0"/>
                      </a:lnTo>
                      <a:close/>
                    </a:path>
                  </a:pathLst>
                </a:custGeom>
                <a:solidFill>
                  <a:srgbClr val="00FFFF"/>
                </a:solidFill>
                <a:ln w="9525">
                  <a:noFill/>
                  <a:round/>
                </a:ln>
              </p:spPr>
              <p:txBody>
                <a:bodyPr/>
                <a:lstStyle/>
                <a:p>
                  <a:endParaRPr lang="zh-CN" altLang="en-US"/>
                </a:p>
              </p:txBody>
            </p:sp>
            <p:sp>
              <p:nvSpPr>
                <p:cNvPr id="40263" name="Freeform 494"/>
                <p:cNvSpPr/>
                <p:nvPr/>
              </p:nvSpPr>
              <p:spPr bwMode="auto">
                <a:xfrm>
                  <a:off x="2112" y="1877"/>
                  <a:ext cx="656" cy="36"/>
                </a:xfrm>
                <a:custGeom>
                  <a:avLst/>
                  <a:gdLst>
                    <a:gd name="T0" fmla="*/ 0 w 3934"/>
                    <a:gd name="T1" fmla="*/ 0 h 213"/>
                    <a:gd name="T2" fmla="*/ 0 w 3934"/>
                    <a:gd name="T3" fmla="*/ 0 h 213"/>
                    <a:gd name="T4" fmla="*/ 1 w 3934"/>
                    <a:gd name="T5" fmla="*/ 0 h 213"/>
                    <a:gd name="T6" fmla="*/ 0 w 3934"/>
                    <a:gd name="T7" fmla="*/ 0 h 21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934" h="213">
                      <a:moveTo>
                        <a:pt x="47" y="0"/>
                      </a:moveTo>
                      <a:lnTo>
                        <a:pt x="0" y="213"/>
                      </a:lnTo>
                      <a:lnTo>
                        <a:pt x="3934" y="213"/>
                      </a:lnTo>
                      <a:lnTo>
                        <a:pt x="47" y="0"/>
                      </a:lnTo>
                      <a:close/>
                    </a:path>
                  </a:pathLst>
                </a:custGeom>
                <a:solidFill>
                  <a:srgbClr val="00FFFF"/>
                </a:solidFill>
                <a:ln w="9525">
                  <a:noFill/>
                  <a:round/>
                </a:ln>
              </p:spPr>
              <p:txBody>
                <a:bodyPr/>
                <a:lstStyle/>
                <a:p>
                  <a:endParaRPr lang="zh-CN" altLang="en-US"/>
                </a:p>
              </p:txBody>
            </p:sp>
            <p:sp>
              <p:nvSpPr>
                <p:cNvPr id="40264" name="Freeform 495"/>
                <p:cNvSpPr/>
                <p:nvPr/>
              </p:nvSpPr>
              <p:spPr bwMode="auto">
                <a:xfrm>
                  <a:off x="2120" y="1877"/>
                  <a:ext cx="670" cy="36"/>
                </a:xfrm>
                <a:custGeom>
                  <a:avLst/>
                  <a:gdLst>
                    <a:gd name="T0" fmla="*/ 0 w 4018"/>
                    <a:gd name="T1" fmla="*/ 0 h 213"/>
                    <a:gd name="T2" fmla="*/ 1 w 4018"/>
                    <a:gd name="T3" fmla="*/ 0 h 213"/>
                    <a:gd name="T4" fmla="*/ 1 w 4018"/>
                    <a:gd name="T5" fmla="*/ 0 h 213"/>
                    <a:gd name="T6" fmla="*/ 0 w 4018"/>
                    <a:gd name="T7" fmla="*/ 0 h 21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018" h="213">
                      <a:moveTo>
                        <a:pt x="0" y="0"/>
                      </a:moveTo>
                      <a:lnTo>
                        <a:pt x="4018" y="0"/>
                      </a:lnTo>
                      <a:lnTo>
                        <a:pt x="3887" y="213"/>
                      </a:lnTo>
                      <a:lnTo>
                        <a:pt x="0" y="0"/>
                      </a:lnTo>
                      <a:close/>
                    </a:path>
                  </a:pathLst>
                </a:custGeom>
                <a:solidFill>
                  <a:srgbClr val="00FFFF"/>
                </a:solidFill>
                <a:ln w="9525">
                  <a:noFill/>
                  <a:round/>
                </a:ln>
              </p:spPr>
              <p:txBody>
                <a:bodyPr/>
                <a:lstStyle/>
                <a:p>
                  <a:endParaRPr lang="zh-CN" altLang="en-US"/>
                </a:p>
              </p:txBody>
            </p:sp>
            <p:sp>
              <p:nvSpPr>
                <p:cNvPr id="40265" name="Freeform 496"/>
                <p:cNvSpPr/>
                <p:nvPr/>
              </p:nvSpPr>
              <p:spPr bwMode="auto">
                <a:xfrm>
                  <a:off x="2095" y="1913"/>
                  <a:ext cx="652" cy="76"/>
                </a:xfrm>
                <a:custGeom>
                  <a:avLst/>
                  <a:gdLst>
                    <a:gd name="T0" fmla="*/ 0 w 3911"/>
                    <a:gd name="T1" fmla="*/ 0 h 460"/>
                    <a:gd name="T2" fmla="*/ 0 w 3911"/>
                    <a:gd name="T3" fmla="*/ 0 h 460"/>
                    <a:gd name="T4" fmla="*/ 1 w 3911"/>
                    <a:gd name="T5" fmla="*/ 0 h 460"/>
                    <a:gd name="T6" fmla="*/ 0 w 3911"/>
                    <a:gd name="T7" fmla="*/ 0 h 4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911" h="460">
                      <a:moveTo>
                        <a:pt x="105" y="0"/>
                      </a:moveTo>
                      <a:lnTo>
                        <a:pt x="0" y="460"/>
                      </a:lnTo>
                      <a:lnTo>
                        <a:pt x="3911" y="460"/>
                      </a:lnTo>
                      <a:lnTo>
                        <a:pt x="105" y="0"/>
                      </a:lnTo>
                      <a:close/>
                    </a:path>
                  </a:pathLst>
                </a:custGeom>
                <a:solidFill>
                  <a:srgbClr val="00FFFF"/>
                </a:solidFill>
                <a:ln w="9525">
                  <a:noFill/>
                  <a:round/>
                </a:ln>
              </p:spPr>
              <p:txBody>
                <a:bodyPr/>
                <a:lstStyle/>
                <a:p>
                  <a:endParaRPr lang="zh-CN" altLang="en-US"/>
                </a:p>
              </p:txBody>
            </p:sp>
            <p:sp>
              <p:nvSpPr>
                <p:cNvPr id="40266" name="Freeform 497"/>
                <p:cNvSpPr/>
                <p:nvPr/>
              </p:nvSpPr>
              <p:spPr bwMode="auto">
                <a:xfrm>
                  <a:off x="2112" y="1913"/>
                  <a:ext cx="656" cy="76"/>
                </a:xfrm>
                <a:custGeom>
                  <a:avLst/>
                  <a:gdLst>
                    <a:gd name="T0" fmla="*/ 0 w 3934"/>
                    <a:gd name="T1" fmla="*/ 0 h 460"/>
                    <a:gd name="T2" fmla="*/ 1 w 3934"/>
                    <a:gd name="T3" fmla="*/ 0 h 460"/>
                    <a:gd name="T4" fmla="*/ 1 w 3934"/>
                    <a:gd name="T5" fmla="*/ 0 h 460"/>
                    <a:gd name="T6" fmla="*/ 0 w 3934"/>
                    <a:gd name="T7" fmla="*/ 0 h 4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934" h="460">
                      <a:moveTo>
                        <a:pt x="0" y="0"/>
                      </a:moveTo>
                      <a:lnTo>
                        <a:pt x="3934" y="0"/>
                      </a:lnTo>
                      <a:lnTo>
                        <a:pt x="3806" y="460"/>
                      </a:lnTo>
                      <a:lnTo>
                        <a:pt x="0" y="0"/>
                      </a:lnTo>
                      <a:close/>
                    </a:path>
                  </a:pathLst>
                </a:custGeom>
                <a:solidFill>
                  <a:srgbClr val="00FFFF"/>
                </a:solidFill>
                <a:ln w="9525">
                  <a:noFill/>
                  <a:round/>
                </a:ln>
              </p:spPr>
              <p:txBody>
                <a:bodyPr/>
                <a:lstStyle/>
                <a:p>
                  <a:endParaRPr lang="zh-CN" altLang="en-US"/>
                </a:p>
              </p:txBody>
            </p:sp>
            <p:sp>
              <p:nvSpPr>
                <p:cNvPr id="40267" name="Freeform 498"/>
                <p:cNvSpPr/>
                <p:nvPr/>
              </p:nvSpPr>
              <p:spPr bwMode="auto">
                <a:xfrm>
                  <a:off x="2076" y="1989"/>
                  <a:ext cx="666" cy="81"/>
                </a:xfrm>
                <a:custGeom>
                  <a:avLst/>
                  <a:gdLst>
                    <a:gd name="T0" fmla="*/ 0 w 3992"/>
                    <a:gd name="T1" fmla="*/ 0 h 485"/>
                    <a:gd name="T2" fmla="*/ 0 w 3992"/>
                    <a:gd name="T3" fmla="*/ 0 h 485"/>
                    <a:gd name="T4" fmla="*/ 1 w 3992"/>
                    <a:gd name="T5" fmla="*/ 0 h 485"/>
                    <a:gd name="T6" fmla="*/ 0 w 3992"/>
                    <a:gd name="T7" fmla="*/ 0 h 48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992" h="485">
                      <a:moveTo>
                        <a:pt x="110" y="0"/>
                      </a:moveTo>
                      <a:lnTo>
                        <a:pt x="0" y="485"/>
                      </a:lnTo>
                      <a:lnTo>
                        <a:pt x="3992" y="485"/>
                      </a:lnTo>
                      <a:lnTo>
                        <a:pt x="110" y="0"/>
                      </a:lnTo>
                      <a:close/>
                    </a:path>
                  </a:pathLst>
                </a:custGeom>
                <a:solidFill>
                  <a:srgbClr val="00FFFF"/>
                </a:solidFill>
                <a:ln w="9525">
                  <a:noFill/>
                  <a:round/>
                </a:ln>
              </p:spPr>
              <p:txBody>
                <a:bodyPr/>
                <a:lstStyle/>
                <a:p>
                  <a:endParaRPr lang="zh-CN" altLang="en-US"/>
                </a:p>
              </p:txBody>
            </p:sp>
            <p:sp>
              <p:nvSpPr>
                <p:cNvPr id="40268" name="Freeform 499"/>
                <p:cNvSpPr/>
                <p:nvPr/>
              </p:nvSpPr>
              <p:spPr bwMode="auto">
                <a:xfrm>
                  <a:off x="2095" y="1989"/>
                  <a:ext cx="652" cy="81"/>
                </a:xfrm>
                <a:custGeom>
                  <a:avLst/>
                  <a:gdLst>
                    <a:gd name="T0" fmla="*/ 0 w 3911"/>
                    <a:gd name="T1" fmla="*/ 0 h 485"/>
                    <a:gd name="T2" fmla="*/ 1 w 3911"/>
                    <a:gd name="T3" fmla="*/ 0 h 485"/>
                    <a:gd name="T4" fmla="*/ 1 w 3911"/>
                    <a:gd name="T5" fmla="*/ 0 h 485"/>
                    <a:gd name="T6" fmla="*/ 0 w 3911"/>
                    <a:gd name="T7" fmla="*/ 0 h 48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911" h="485">
                      <a:moveTo>
                        <a:pt x="0" y="0"/>
                      </a:moveTo>
                      <a:lnTo>
                        <a:pt x="3911" y="0"/>
                      </a:lnTo>
                      <a:lnTo>
                        <a:pt x="3882" y="485"/>
                      </a:lnTo>
                      <a:lnTo>
                        <a:pt x="0" y="0"/>
                      </a:lnTo>
                      <a:close/>
                    </a:path>
                  </a:pathLst>
                </a:custGeom>
                <a:solidFill>
                  <a:srgbClr val="00FFFF"/>
                </a:solidFill>
                <a:ln w="9525">
                  <a:noFill/>
                  <a:round/>
                </a:ln>
              </p:spPr>
              <p:txBody>
                <a:bodyPr/>
                <a:lstStyle/>
                <a:p>
                  <a:endParaRPr lang="zh-CN" altLang="en-US"/>
                </a:p>
              </p:txBody>
            </p:sp>
            <p:sp>
              <p:nvSpPr>
                <p:cNvPr id="40269" name="Freeform 500"/>
                <p:cNvSpPr/>
                <p:nvPr/>
              </p:nvSpPr>
              <p:spPr bwMode="auto">
                <a:xfrm>
                  <a:off x="2069" y="2070"/>
                  <a:ext cx="668" cy="80"/>
                </a:xfrm>
                <a:custGeom>
                  <a:avLst/>
                  <a:gdLst>
                    <a:gd name="T0" fmla="*/ 0 w 4011"/>
                    <a:gd name="T1" fmla="*/ 0 h 475"/>
                    <a:gd name="T2" fmla="*/ 0 w 4011"/>
                    <a:gd name="T3" fmla="*/ 0 h 475"/>
                    <a:gd name="T4" fmla="*/ 0 w 4011"/>
                    <a:gd name="T5" fmla="*/ 0 h 475"/>
                    <a:gd name="T6" fmla="*/ 0 w 4011"/>
                    <a:gd name="T7" fmla="*/ 0 h 4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011" h="475">
                      <a:moveTo>
                        <a:pt x="48" y="0"/>
                      </a:moveTo>
                      <a:lnTo>
                        <a:pt x="0" y="475"/>
                      </a:lnTo>
                      <a:lnTo>
                        <a:pt x="4011" y="475"/>
                      </a:lnTo>
                      <a:lnTo>
                        <a:pt x="48" y="0"/>
                      </a:lnTo>
                      <a:close/>
                    </a:path>
                  </a:pathLst>
                </a:custGeom>
                <a:solidFill>
                  <a:srgbClr val="00FFFF"/>
                </a:solidFill>
                <a:ln w="9525">
                  <a:noFill/>
                  <a:round/>
                </a:ln>
              </p:spPr>
              <p:txBody>
                <a:bodyPr/>
                <a:lstStyle/>
                <a:p>
                  <a:endParaRPr lang="zh-CN" altLang="en-US"/>
                </a:p>
              </p:txBody>
            </p:sp>
            <p:sp>
              <p:nvSpPr>
                <p:cNvPr id="40270" name="Freeform 501"/>
                <p:cNvSpPr/>
                <p:nvPr/>
              </p:nvSpPr>
              <p:spPr bwMode="auto">
                <a:xfrm>
                  <a:off x="2076" y="2070"/>
                  <a:ext cx="666" cy="80"/>
                </a:xfrm>
                <a:custGeom>
                  <a:avLst/>
                  <a:gdLst>
                    <a:gd name="T0" fmla="*/ 0 w 3992"/>
                    <a:gd name="T1" fmla="*/ 0 h 475"/>
                    <a:gd name="T2" fmla="*/ 1 w 3992"/>
                    <a:gd name="T3" fmla="*/ 0 h 475"/>
                    <a:gd name="T4" fmla="*/ 1 w 3992"/>
                    <a:gd name="T5" fmla="*/ 0 h 475"/>
                    <a:gd name="T6" fmla="*/ 0 w 3992"/>
                    <a:gd name="T7" fmla="*/ 0 h 4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992" h="475">
                      <a:moveTo>
                        <a:pt x="0" y="0"/>
                      </a:moveTo>
                      <a:lnTo>
                        <a:pt x="3992" y="0"/>
                      </a:lnTo>
                      <a:lnTo>
                        <a:pt x="3963" y="475"/>
                      </a:lnTo>
                      <a:lnTo>
                        <a:pt x="0" y="0"/>
                      </a:lnTo>
                      <a:close/>
                    </a:path>
                  </a:pathLst>
                </a:custGeom>
                <a:solidFill>
                  <a:srgbClr val="00FFFF"/>
                </a:solidFill>
                <a:ln w="9525">
                  <a:noFill/>
                  <a:round/>
                </a:ln>
              </p:spPr>
              <p:txBody>
                <a:bodyPr/>
                <a:lstStyle/>
                <a:p>
                  <a:endParaRPr lang="zh-CN" altLang="en-US"/>
                </a:p>
              </p:txBody>
            </p:sp>
            <p:sp>
              <p:nvSpPr>
                <p:cNvPr id="40271" name="Freeform 502"/>
                <p:cNvSpPr/>
                <p:nvPr/>
              </p:nvSpPr>
              <p:spPr bwMode="auto">
                <a:xfrm>
                  <a:off x="2063" y="2150"/>
                  <a:ext cx="657" cy="55"/>
                </a:xfrm>
                <a:custGeom>
                  <a:avLst/>
                  <a:gdLst>
                    <a:gd name="T0" fmla="*/ 0 w 3942"/>
                    <a:gd name="T1" fmla="*/ 0 h 331"/>
                    <a:gd name="T2" fmla="*/ 0 w 3942"/>
                    <a:gd name="T3" fmla="*/ 0 h 331"/>
                    <a:gd name="T4" fmla="*/ 1 w 3942"/>
                    <a:gd name="T5" fmla="*/ 0 h 331"/>
                    <a:gd name="T6" fmla="*/ 0 w 3942"/>
                    <a:gd name="T7" fmla="*/ 0 h 33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942" h="331">
                      <a:moveTo>
                        <a:pt x="35" y="0"/>
                      </a:moveTo>
                      <a:lnTo>
                        <a:pt x="0" y="331"/>
                      </a:lnTo>
                      <a:lnTo>
                        <a:pt x="3942" y="331"/>
                      </a:lnTo>
                      <a:lnTo>
                        <a:pt x="35" y="0"/>
                      </a:lnTo>
                      <a:close/>
                    </a:path>
                  </a:pathLst>
                </a:custGeom>
                <a:solidFill>
                  <a:srgbClr val="00FFFF"/>
                </a:solidFill>
                <a:ln w="9525">
                  <a:noFill/>
                  <a:round/>
                </a:ln>
              </p:spPr>
              <p:txBody>
                <a:bodyPr/>
                <a:lstStyle/>
                <a:p>
                  <a:endParaRPr lang="zh-CN" altLang="en-US"/>
                </a:p>
              </p:txBody>
            </p:sp>
            <p:sp>
              <p:nvSpPr>
                <p:cNvPr id="40272" name="Freeform 503"/>
                <p:cNvSpPr/>
                <p:nvPr/>
              </p:nvSpPr>
              <p:spPr bwMode="auto">
                <a:xfrm>
                  <a:off x="2069" y="2150"/>
                  <a:ext cx="668" cy="55"/>
                </a:xfrm>
                <a:custGeom>
                  <a:avLst/>
                  <a:gdLst>
                    <a:gd name="T0" fmla="*/ 0 w 4011"/>
                    <a:gd name="T1" fmla="*/ 0 h 331"/>
                    <a:gd name="T2" fmla="*/ 0 w 4011"/>
                    <a:gd name="T3" fmla="*/ 0 h 331"/>
                    <a:gd name="T4" fmla="*/ 0 w 4011"/>
                    <a:gd name="T5" fmla="*/ 0 h 331"/>
                    <a:gd name="T6" fmla="*/ 0 w 4011"/>
                    <a:gd name="T7" fmla="*/ 0 h 33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011" h="331">
                      <a:moveTo>
                        <a:pt x="0" y="0"/>
                      </a:moveTo>
                      <a:lnTo>
                        <a:pt x="4011" y="0"/>
                      </a:lnTo>
                      <a:lnTo>
                        <a:pt x="3907" y="331"/>
                      </a:lnTo>
                      <a:lnTo>
                        <a:pt x="0" y="0"/>
                      </a:lnTo>
                      <a:close/>
                    </a:path>
                  </a:pathLst>
                </a:custGeom>
                <a:solidFill>
                  <a:srgbClr val="00FFFF"/>
                </a:solidFill>
                <a:ln w="9525">
                  <a:noFill/>
                  <a:round/>
                </a:ln>
              </p:spPr>
              <p:txBody>
                <a:bodyPr/>
                <a:lstStyle/>
                <a:p>
                  <a:endParaRPr lang="zh-CN" altLang="en-US"/>
                </a:p>
              </p:txBody>
            </p:sp>
            <p:sp>
              <p:nvSpPr>
                <p:cNvPr id="40273" name="Freeform 504"/>
                <p:cNvSpPr/>
                <p:nvPr/>
              </p:nvSpPr>
              <p:spPr bwMode="auto">
                <a:xfrm>
                  <a:off x="2063" y="2205"/>
                  <a:ext cx="649" cy="23"/>
                </a:xfrm>
                <a:custGeom>
                  <a:avLst/>
                  <a:gdLst>
                    <a:gd name="T0" fmla="*/ 0 w 3898"/>
                    <a:gd name="T1" fmla="*/ 0 h 143"/>
                    <a:gd name="T2" fmla="*/ 0 w 3898"/>
                    <a:gd name="T3" fmla="*/ 0 h 143"/>
                    <a:gd name="T4" fmla="*/ 0 w 3898"/>
                    <a:gd name="T5" fmla="*/ 0 h 143"/>
                    <a:gd name="T6" fmla="*/ 0 w 3898"/>
                    <a:gd name="T7" fmla="*/ 0 h 1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98" h="143">
                      <a:moveTo>
                        <a:pt x="0" y="0"/>
                      </a:moveTo>
                      <a:lnTo>
                        <a:pt x="28" y="143"/>
                      </a:lnTo>
                      <a:lnTo>
                        <a:pt x="3898" y="143"/>
                      </a:lnTo>
                      <a:lnTo>
                        <a:pt x="0" y="0"/>
                      </a:lnTo>
                      <a:close/>
                    </a:path>
                  </a:pathLst>
                </a:custGeom>
                <a:solidFill>
                  <a:srgbClr val="00FFFF"/>
                </a:solidFill>
                <a:ln w="9525">
                  <a:noFill/>
                  <a:round/>
                </a:ln>
              </p:spPr>
              <p:txBody>
                <a:bodyPr/>
                <a:lstStyle/>
                <a:p>
                  <a:endParaRPr lang="zh-CN" altLang="en-US"/>
                </a:p>
              </p:txBody>
            </p:sp>
            <p:sp>
              <p:nvSpPr>
                <p:cNvPr id="40274" name="Freeform 505"/>
                <p:cNvSpPr/>
                <p:nvPr/>
              </p:nvSpPr>
              <p:spPr bwMode="auto">
                <a:xfrm>
                  <a:off x="2063" y="2205"/>
                  <a:ext cx="657" cy="23"/>
                </a:xfrm>
                <a:custGeom>
                  <a:avLst/>
                  <a:gdLst>
                    <a:gd name="T0" fmla="*/ 0 w 3942"/>
                    <a:gd name="T1" fmla="*/ 0 h 143"/>
                    <a:gd name="T2" fmla="*/ 1 w 3942"/>
                    <a:gd name="T3" fmla="*/ 0 h 143"/>
                    <a:gd name="T4" fmla="*/ 1 w 3942"/>
                    <a:gd name="T5" fmla="*/ 0 h 143"/>
                    <a:gd name="T6" fmla="*/ 0 w 3942"/>
                    <a:gd name="T7" fmla="*/ 0 h 1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942" h="143">
                      <a:moveTo>
                        <a:pt x="0" y="0"/>
                      </a:moveTo>
                      <a:lnTo>
                        <a:pt x="3942" y="0"/>
                      </a:lnTo>
                      <a:lnTo>
                        <a:pt x="3898" y="143"/>
                      </a:lnTo>
                      <a:lnTo>
                        <a:pt x="0" y="0"/>
                      </a:lnTo>
                      <a:close/>
                    </a:path>
                  </a:pathLst>
                </a:custGeom>
                <a:solidFill>
                  <a:srgbClr val="00FFFF"/>
                </a:solidFill>
                <a:ln w="9525">
                  <a:noFill/>
                  <a:round/>
                </a:ln>
              </p:spPr>
              <p:txBody>
                <a:bodyPr/>
                <a:lstStyle/>
                <a:p>
                  <a:endParaRPr lang="zh-CN" altLang="en-US"/>
                </a:p>
              </p:txBody>
            </p:sp>
            <p:sp>
              <p:nvSpPr>
                <p:cNvPr id="40275" name="Freeform 506"/>
                <p:cNvSpPr/>
                <p:nvPr/>
              </p:nvSpPr>
              <p:spPr bwMode="auto">
                <a:xfrm>
                  <a:off x="2067" y="2228"/>
                  <a:ext cx="630" cy="26"/>
                </a:xfrm>
                <a:custGeom>
                  <a:avLst/>
                  <a:gdLst>
                    <a:gd name="T0" fmla="*/ 0 w 3780"/>
                    <a:gd name="T1" fmla="*/ 0 h 154"/>
                    <a:gd name="T2" fmla="*/ 0 w 3780"/>
                    <a:gd name="T3" fmla="*/ 0 h 154"/>
                    <a:gd name="T4" fmla="*/ 1 w 3780"/>
                    <a:gd name="T5" fmla="*/ 0 h 154"/>
                    <a:gd name="T6" fmla="*/ 0 w 3780"/>
                    <a:gd name="T7" fmla="*/ 0 h 1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80" h="154">
                      <a:moveTo>
                        <a:pt x="0" y="0"/>
                      </a:moveTo>
                      <a:lnTo>
                        <a:pt x="31" y="154"/>
                      </a:lnTo>
                      <a:lnTo>
                        <a:pt x="3780" y="154"/>
                      </a:lnTo>
                      <a:lnTo>
                        <a:pt x="0" y="0"/>
                      </a:lnTo>
                      <a:close/>
                    </a:path>
                  </a:pathLst>
                </a:custGeom>
                <a:solidFill>
                  <a:srgbClr val="00FFFF"/>
                </a:solidFill>
                <a:ln w="9525">
                  <a:noFill/>
                  <a:round/>
                </a:ln>
              </p:spPr>
              <p:txBody>
                <a:bodyPr/>
                <a:lstStyle/>
                <a:p>
                  <a:endParaRPr lang="zh-CN" altLang="en-US"/>
                </a:p>
              </p:txBody>
            </p:sp>
            <p:sp>
              <p:nvSpPr>
                <p:cNvPr id="40276" name="Freeform 507"/>
                <p:cNvSpPr/>
                <p:nvPr/>
              </p:nvSpPr>
              <p:spPr bwMode="auto">
                <a:xfrm>
                  <a:off x="2067" y="2228"/>
                  <a:ext cx="645" cy="26"/>
                </a:xfrm>
                <a:custGeom>
                  <a:avLst/>
                  <a:gdLst>
                    <a:gd name="T0" fmla="*/ 0 w 3870"/>
                    <a:gd name="T1" fmla="*/ 0 h 154"/>
                    <a:gd name="T2" fmla="*/ 1 w 3870"/>
                    <a:gd name="T3" fmla="*/ 0 h 154"/>
                    <a:gd name="T4" fmla="*/ 1 w 3870"/>
                    <a:gd name="T5" fmla="*/ 0 h 154"/>
                    <a:gd name="T6" fmla="*/ 0 w 3870"/>
                    <a:gd name="T7" fmla="*/ 0 h 1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70" h="154">
                      <a:moveTo>
                        <a:pt x="0" y="0"/>
                      </a:moveTo>
                      <a:lnTo>
                        <a:pt x="3870" y="0"/>
                      </a:lnTo>
                      <a:lnTo>
                        <a:pt x="3780" y="154"/>
                      </a:lnTo>
                      <a:lnTo>
                        <a:pt x="0" y="0"/>
                      </a:lnTo>
                      <a:close/>
                    </a:path>
                  </a:pathLst>
                </a:custGeom>
                <a:solidFill>
                  <a:srgbClr val="00FFFF"/>
                </a:solidFill>
                <a:ln w="9525">
                  <a:noFill/>
                  <a:round/>
                </a:ln>
              </p:spPr>
              <p:txBody>
                <a:bodyPr/>
                <a:lstStyle/>
                <a:p>
                  <a:endParaRPr lang="zh-CN" altLang="en-US"/>
                </a:p>
              </p:txBody>
            </p:sp>
            <p:sp>
              <p:nvSpPr>
                <p:cNvPr id="40277" name="Freeform 508"/>
                <p:cNvSpPr/>
                <p:nvPr/>
              </p:nvSpPr>
              <p:spPr bwMode="auto">
                <a:xfrm>
                  <a:off x="2072" y="2254"/>
                  <a:ext cx="620" cy="10"/>
                </a:xfrm>
                <a:custGeom>
                  <a:avLst/>
                  <a:gdLst>
                    <a:gd name="T0" fmla="*/ 0 w 3716"/>
                    <a:gd name="T1" fmla="*/ 0 h 58"/>
                    <a:gd name="T2" fmla="*/ 0 w 3716"/>
                    <a:gd name="T3" fmla="*/ 0 h 58"/>
                    <a:gd name="T4" fmla="*/ 1 w 3716"/>
                    <a:gd name="T5" fmla="*/ 0 h 58"/>
                    <a:gd name="T6" fmla="*/ 0 w 3716"/>
                    <a:gd name="T7" fmla="*/ 0 h 5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16" h="58">
                      <a:moveTo>
                        <a:pt x="0" y="0"/>
                      </a:moveTo>
                      <a:lnTo>
                        <a:pt x="33" y="58"/>
                      </a:lnTo>
                      <a:lnTo>
                        <a:pt x="3716" y="58"/>
                      </a:lnTo>
                      <a:lnTo>
                        <a:pt x="0" y="0"/>
                      </a:lnTo>
                      <a:close/>
                    </a:path>
                  </a:pathLst>
                </a:custGeom>
                <a:solidFill>
                  <a:srgbClr val="00FFFF"/>
                </a:solidFill>
                <a:ln w="9525">
                  <a:noFill/>
                  <a:round/>
                </a:ln>
              </p:spPr>
              <p:txBody>
                <a:bodyPr/>
                <a:lstStyle/>
                <a:p>
                  <a:endParaRPr lang="zh-CN" altLang="en-US"/>
                </a:p>
              </p:txBody>
            </p:sp>
            <p:sp>
              <p:nvSpPr>
                <p:cNvPr id="40278" name="Freeform 509"/>
                <p:cNvSpPr/>
                <p:nvPr/>
              </p:nvSpPr>
              <p:spPr bwMode="auto">
                <a:xfrm>
                  <a:off x="2072" y="2254"/>
                  <a:ext cx="625" cy="10"/>
                </a:xfrm>
                <a:custGeom>
                  <a:avLst/>
                  <a:gdLst>
                    <a:gd name="T0" fmla="*/ 0 w 3749"/>
                    <a:gd name="T1" fmla="*/ 0 h 58"/>
                    <a:gd name="T2" fmla="*/ 1 w 3749"/>
                    <a:gd name="T3" fmla="*/ 0 h 58"/>
                    <a:gd name="T4" fmla="*/ 1 w 3749"/>
                    <a:gd name="T5" fmla="*/ 0 h 58"/>
                    <a:gd name="T6" fmla="*/ 0 w 3749"/>
                    <a:gd name="T7" fmla="*/ 0 h 5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49" h="58">
                      <a:moveTo>
                        <a:pt x="0" y="0"/>
                      </a:moveTo>
                      <a:lnTo>
                        <a:pt x="3749" y="0"/>
                      </a:lnTo>
                      <a:lnTo>
                        <a:pt x="3716" y="58"/>
                      </a:lnTo>
                      <a:lnTo>
                        <a:pt x="0" y="0"/>
                      </a:lnTo>
                      <a:close/>
                    </a:path>
                  </a:pathLst>
                </a:custGeom>
                <a:solidFill>
                  <a:srgbClr val="00FFFF"/>
                </a:solidFill>
                <a:ln w="9525">
                  <a:noFill/>
                  <a:round/>
                </a:ln>
              </p:spPr>
              <p:txBody>
                <a:bodyPr/>
                <a:lstStyle/>
                <a:p>
                  <a:endParaRPr lang="zh-CN" altLang="en-US"/>
                </a:p>
              </p:txBody>
            </p:sp>
            <p:sp>
              <p:nvSpPr>
                <p:cNvPr id="40279" name="Freeform 510"/>
                <p:cNvSpPr/>
                <p:nvPr/>
              </p:nvSpPr>
              <p:spPr bwMode="auto">
                <a:xfrm>
                  <a:off x="2078" y="2264"/>
                  <a:ext cx="609" cy="5"/>
                </a:xfrm>
                <a:custGeom>
                  <a:avLst/>
                  <a:gdLst>
                    <a:gd name="T0" fmla="*/ 0 w 3651"/>
                    <a:gd name="T1" fmla="*/ 0 h 29"/>
                    <a:gd name="T2" fmla="*/ 0 w 3651"/>
                    <a:gd name="T3" fmla="*/ 0 h 29"/>
                    <a:gd name="T4" fmla="*/ 1 w 3651"/>
                    <a:gd name="T5" fmla="*/ 0 h 29"/>
                    <a:gd name="T6" fmla="*/ 0 w 3651"/>
                    <a:gd name="T7" fmla="*/ 0 h 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51" h="29">
                      <a:moveTo>
                        <a:pt x="0" y="0"/>
                      </a:moveTo>
                      <a:lnTo>
                        <a:pt x="16" y="29"/>
                      </a:lnTo>
                      <a:lnTo>
                        <a:pt x="3651" y="29"/>
                      </a:lnTo>
                      <a:lnTo>
                        <a:pt x="0" y="0"/>
                      </a:lnTo>
                      <a:close/>
                    </a:path>
                  </a:pathLst>
                </a:custGeom>
                <a:solidFill>
                  <a:srgbClr val="00FFFF"/>
                </a:solidFill>
                <a:ln w="9525">
                  <a:noFill/>
                  <a:round/>
                </a:ln>
              </p:spPr>
              <p:txBody>
                <a:bodyPr/>
                <a:lstStyle/>
                <a:p>
                  <a:endParaRPr lang="zh-CN" altLang="en-US"/>
                </a:p>
              </p:txBody>
            </p:sp>
            <p:sp>
              <p:nvSpPr>
                <p:cNvPr id="40280" name="Freeform 511"/>
                <p:cNvSpPr/>
                <p:nvPr/>
              </p:nvSpPr>
              <p:spPr bwMode="auto">
                <a:xfrm>
                  <a:off x="2078" y="2264"/>
                  <a:ext cx="614" cy="5"/>
                </a:xfrm>
                <a:custGeom>
                  <a:avLst/>
                  <a:gdLst>
                    <a:gd name="T0" fmla="*/ 0 w 3683"/>
                    <a:gd name="T1" fmla="*/ 0 h 29"/>
                    <a:gd name="T2" fmla="*/ 1 w 3683"/>
                    <a:gd name="T3" fmla="*/ 0 h 29"/>
                    <a:gd name="T4" fmla="*/ 1 w 3683"/>
                    <a:gd name="T5" fmla="*/ 0 h 29"/>
                    <a:gd name="T6" fmla="*/ 0 w 3683"/>
                    <a:gd name="T7" fmla="*/ 0 h 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83" h="29">
                      <a:moveTo>
                        <a:pt x="0" y="0"/>
                      </a:moveTo>
                      <a:lnTo>
                        <a:pt x="3683" y="0"/>
                      </a:lnTo>
                      <a:lnTo>
                        <a:pt x="3651" y="29"/>
                      </a:lnTo>
                      <a:lnTo>
                        <a:pt x="0" y="0"/>
                      </a:lnTo>
                      <a:close/>
                    </a:path>
                  </a:pathLst>
                </a:custGeom>
                <a:solidFill>
                  <a:srgbClr val="00FFFF"/>
                </a:solidFill>
                <a:ln w="9525">
                  <a:noFill/>
                  <a:round/>
                </a:ln>
              </p:spPr>
              <p:txBody>
                <a:bodyPr/>
                <a:lstStyle/>
                <a:p>
                  <a:endParaRPr lang="zh-CN" altLang="en-US"/>
                </a:p>
              </p:txBody>
            </p:sp>
            <p:sp>
              <p:nvSpPr>
                <p:cNvPr id="40281" name="Freeform 512"/>
                <p:cNvSpPr/>
                <p:nvPr/>
              </p:nvSpPr>
              <p:spPr bwMode="auto">
                <a:xfrm>
                  <a:off x="2058" y="2269"/>
                  <a:ext cx="28" cy="8"/>
                </a:xfrm>
                <a:custGeom>
                  <a:avLst/>
                  <a:gdLst>
                    <a:gd name="T0" fmla="*/ 0 w 168"/>
                    <a:gd name="T1" fmla="*/ 0 h 52"/>
                    <a:gd name="T2" fmla="*/ 0 w 168"/>
                    <a:gd name="T3" fmla="*/ 0 h 52"/>
                    <a:gd name="T4" fmla="*/ 0 w 168"/>
                    <a:gd name="T5" fmla="*/ 0 h 52"/>
                    <a:gd name="T6" fmla="*/ 0 w 168"/>
                    <a:gd name="T7" fmla="*/ 0 h 5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8" h="52">
                      <a:moveTo>
                        <a:pt x="137" y="0"/>
                      </a:moveTo>
                      <a:lnTo>
                        <a:pt x="0" y="52"/>
                      </a:lnTo>
                      <a:lnTo>
                        <a:pt x="168" y="52"/>
                      </a:lnTo>
                      <a:lnTo>
                        <a:pt x="137" y="0"/>
                      </a:lnTo>
                      <a:close/>
                    </a:path>
                  </a:pathLst>
                </a:custGeom>
                <a:solidFill>
                  <a:srgbClr val="00FFFF"/>
                </a:solidFill>
                <a:ln w="9525">
                  <a:noFill/>
                  <a:round/>
                </a:ln>
              </p:spPr>
              <p:txBody>
                <a:bodyPr/>
                <a:lstStyle/>
                <a:p>
                  <a:endParaRPr lang="zh-CN" altLang="en-US"/>
                </a:p>
              </p:txBody>
            </p:sp>
            <p:sp>
              <p:nvSpPr>
                <p:cNvPr id="40282" name="Freeform 513"/>
                <p:cNvSpPr/>
                <p:nvPr/>
              </p:nvSpPr>
              <p:spPr bwMode="auto">
                <a:xfrm>
                  <a:off x="2081" y="2269"/>
                  <a:ext cx="596" cy="8"/>
                </a:xfrm>
                <a:custGeom>
                  <a:avLst/>
                  <a:gdLst>
                    <a:gd name="T0" fmla="*/ 0 w 3578"/>
                    <a:gd name="T1" fmla="*/ 0 h 52"/>
                    <a:gd name="T2" fmla="*/ 0 w 3578"/>
                    <a:gd name="T3" fmla="*/ 0 h 52"/>
                    <a:gd name="T4" fmla="*/ 0 w 3578"/>
                    <a:gd name="T5" fmla="*/ 0 h 52"/>
                    <a:gd name="T6" fmla="*/ 0 w 3578"/>
                    <a:gd name="T7" fmla="*/ 0 h 5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578" h="52">
                      <a:moveTo>
                        <a:pt x="0" y="0"/>
                      </a:moveTo>
                      <a:lnTo>
                        <a:pt x="31" y="52"/>
                      </a:lnTo>
                      <a:lnTo>
                        <a:pt x="3578" y="52"/>
                      </a:lnTo>
                      <a:lnTo>
                        <a:pt x="0" y="0"/>
                      </a:lnTo>
                      <a:close/>
                    </a:path>
                  </a:pathLst>
                </a:custGeom>
                <a:solidFill>
                  <a:srgbClr val="00FFFF"/>
                </a:solidFill>
                <a:ln w="9525">
                  <a:noFill/>
                  <a:round/>
                </a:ln>
              </p:spPr>
              <p:txBody>
                <a:bodyPr/>
                <a:lstStyle/>
                <a:p>
                  <a:endParaRPr lang="zh-CN" altLang="en-US"/>
                </a:p>
              </p:txBody>
            </p:sp>
            <p:sp>
              <p:nvSpPr>
                <p:cNvPr id="40283" name="Freeform 514"/>
                <p:cNvSpPr/>
                <p:nvPr/>
              </p:nvSpPr>
              <p:spPr bwMode="auto">
                <a:xfrm>
                  <a:off x="2081" y="2269"/>
                  <a:ext cx="606" cy="8"/>
                </a:xfrm>
                <a:custGeom>
                  <a:avLst/>
                  <a:gdLst>
                    <a:gd name="T0" fmla="*/ 0 w 3635"/>
                    <a:gd name="T1" fmla="*/ 0 h 52"/>
                    <a:gd name="T2" fmla="*/ 1 w 3635"/>
                    <a:gd name="T3" fmla="*/ 0 h 52"/>
                    <a:gd name="T4" fmla="*/ 1 w 3635"/>
                    <a:gd name="T5" fmla="*/ 0 h 52"/>
                    <a:gd name="T6" fmla="*/ 0 w 3635"/>
                    <a:gd name="T7" fmla="*/ 0 h 5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35" h="52">
                      <a:moveTo>
                        <a:pt x="0" y="0"/>
                      </a:moveTo>
                      <a:lnTo>
                        <a:pt x="3635" y="0"/>
                      </a:lnTo>
                      <a:lnTo>
                        <a:pt x="3578" y="52"/>
                      </a:lnTo>
                      <a:lnTo>
                        <a:pt x="0" y="0"/>
                      </a:lnTo>
                      <a:close/>
                    </a:path>
                  </a:pathLst>
                </a:custGeom>
                <a:solidFill>
                  <a:srgbClr val="00FFFF"/>
                </a:solidFill>
                <a:ln w="9525">
                  <a:noFill/>
                  <a:round/>
                </a:ln>
              </p:spPr>
              <p:txBody>
                <a:bodyPr/>
                <a:lstStyle/>
                <a:p>
                  <a:endParaRPr lang="zh-CN" altLang="en-US"/>
                </a:p>
              </p:txBody>
            </p:sp>
            <p:sp>
              <p:nvSpPr>
                <p:cNvPr id="40284" name="Freeform 515"/>
                <p:cNvSpPr/>
                <p:nvPr/>
              </p:nvSpPr>
              <p:spPr bwMode="auto">
                <a:xfrm>
                  <a:off x="2058" y="2277"/>
                  <a:ext cx="28" cy="1"/>
                </a:xfrm>
                <a:custGeom>
                  <a:avLst/>
                  <a:gdLst>
                    <a:gd name="T0" fmla="*/ 0 w 168"/>
                    <a:gd name="T1" fmla="*/ 0 h 1"/>
                    <a:gd name="T2" fmla="*/ 0 w 168"/>
                    <a:gd name="T3" fmla="*/ 0 h 1"/>
                    <a:gd name="T4" fmla="*/ 0 w 168"/>
                    <a:gd name="T5" fmla="*/ 0 h 1"/>
                    <a:gd name="T6" fmla="*/ 0 w 168"/>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8" h="1">
                      <a:moveTo>
                        <a:pt x="0" y="0"/>
                      </a:moveTo>
                      <a:lnTo>
                        <a:pt x="0" y="0"/>
                      </a:lnTo>
                      <a:lnTo>
                        <a:pt x="168" y="0"/>
                      </a:lnTo>
                      <a:lnTo>
                        <a:pt x="0" y="0"/>
                      </a:lnTo>
                      <a:close/>
                    </a:path>
                  </a:pathLst>
                </a:custGeom>
                <a:solidFill>
                  <a:srgbClr val="00FFFF"/>
                </a:solidFill>
                <a:ln w="9525">
                  <a:noFill/>
                  <a:round/>
                </a:ln>
              </p:spPr>
              <p:txBody>
                <a:bodyPr/>
                <a:lstStyle/>
                <a:p>
                  <a:endParaRPr lang="zh-CN" altLang="en-US"/>
                </a:p>
              </p:txBody>
            </p:sp>
            <p:sp>
              <p:nvSpPr>
                <p:cNvPr id="40285" name="Rectangle 516"/>
                <p:cNvSpPr>
                  <a:spLocks noChangeArrowheads="1"/>
                </p:cNvSpPr>
                <p:nvPr/>
              </p:nvSpPr>
              <p:spPr bwMode="auto">
                <a:xfrm>
                  <a:off x="2058" y="2277"/>
                  <a:ext cx="28" cy="1"/>
                </a:xfrm>
                <a:prstGeom prst="rect">
                  <a:avLst/>
                </a:prstGeom>
                <a:solidFill>
                  <a:srgbClr val="00FFFF"/>
                </a:solidFill>
                <a:ln w="9525">
                  <a:noFill/>
                  <a:miter lim="800000"/>
                </a:ln>
              </p:spPr>
              <p:txBody>
                <a:bodyPr/>
                <a:lstStyle/>
                <a:p>
                  <a:pPr>
                    <a:buFontTx/>
                    <a:buNone/>
                  </a:pPr>
                  <a:endParaRPr lang="zh-CN" altLang="en-US"/>
                </a:p>
              </p:txBody>
            </p:sp>
            <p:sp>
              <p:nvSpPr>
                <p:cNvPr id="40286" name="Freeform 517"/>
                <p:cNvSpPr/>
                <p:nvPr/>
              </p:nvSpPr>
              <p:spPr bwMode="auto">
                <a:xfrm>
                  <a:off x="2086" y="2277"/>
                  <a:ext cx="591" cy="1"/>
                </a:xfrm>
                <a:custGeom>
                  <a:avLst/>
                  <a:gdLst>
                    <a:gd name="T0" fmla="*/ 0 w 3547"/>
                    <a:gd name="T1" fmla="*/ 0 h 1"/>
                    <a:gd name="T2" fmla="*/ 0 w 3547"/>
                    <a:gd name="T3" fmla="*/ 0 h 1"/>
                    <a:gd name="T4" fmla="*/ 0 w 3547"/>
                    <a:gd name="T5" fmla="*/ 0 h 1"/>
                    <a:gd name="T6" fmla="*/ 0 w 3547"/>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547" h="1">
                      <a:moveTo>
                        <a:pt x="0" y="0"/>
                      </a:moveTo>
                      <a:lnTo>
                        <a:pt x="0" y="0"/>
                      </a:lnTo>
                      <a:lnTo>
                        <a:pt x="3547" y="0"/>
                      </a:lnTo>
                      <a:lnTo>
                        <a:pt x="0" y="0"/>
                      </a:lnTo>
                      <a:close/>
                    </a:path>
                  </a:pathLst>
                </a:custGeom>
                <a:solidFill>
                  <a:srgbClr val="00FFFF"/>
                </a:solidFill>
                <a:ln w="9525">
                  <a:noFill/>
                  <a:round/>
                </a:ln>
              </p:spPr>
              <p:txBody>
                <a:bodyPr/>
                <a:lstStyle/>
                <a:p>
                  <a:endParaRPr lang="zh-CN" altLang="en-US"/>
                </a:p>
              </p:txBody>
            </p:sp>
            <p:sp>
              <p:nvSpPr>
                <p:cNvPr id="40287" name="Rectangle 518"/>
                <p:cNvSpPr>
                  <a:spLocks noChangeArrowheads="1"/>
                </p:cNvSpPr>
                <p:nvPr/>
              </p:nvSpPr>
              <p:spPr bwMode="auto">
                <a:xfrm>
                  <a:off x="2086" y="2277"/>
                  <a:ext cx="591" cy="1"/>
                </a:xfrm>
                <a:prstGeom prst="rect">
                  <a:avLst/>
                </a:prstGeom>
                <a:solidFill>
                  <a:srgbClr val="00FFFF"/>
                </a:solidFill>
                <a:ln w="9525">
                  <a:noFill/>
                  <a:miter lim="800000"/>
                </a:ln>
              </p:spPr>
              <p:txBody>
                <a:bodyPr/>
                <a:lstStyle/>
                <a:p>
                  <a:pPr>
                    <a:buFontTx/>
                    <a:buNone/>
                  </a:pPr>
                  <a:endParaRPr lang="zh-CN" altLang="en-US"/>
                </a:p>
              </p:txBody>
            </p:sp>
            <p:sp>
              <p:nvSpPr>
                <p:cNvPr id="40288" name="Freeform 519"/>
                <p:cNvSpPr/>
                <p:nvPr/>
              </p:nvSpPr>
              <p:spPr bwMode="auto">
                <a:xfrm>
                  <a:off x="2052" y="2277"/>
                  <a:ext cx="41" cy="7"/>
                </a:xfrm>
                <a:custGeom>
                  <a:avLst/>
                  <a:gdLst>
                    <a:gd name="T0" fmla="*/ 0 w 242"/>
                    <a:gd name="T1" fmla="*/ 0 h 38"/>
                    <a:gd name="T2" fmla="*/ 0 w 242"/>
                    <a:gd name="T3" fmla="*/ 0 h 38"/>
                    <a:gd name="T4" fmla="*/ 0 w 242"/>
                    <a:gd name="T5" fmla="*/ 0 h 38"/>
                    <a:gd name="T6" fmla="*/ 0 w 242"/>
                    <a:gd name="T7" fmla="*/ 0 h 3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2" h="38">
                      <a:moveTo>
                        <a:pt x="34" y="0"/>
                      </a:moveTo>
                      <a:lnTo>
                        <a:pt x="0" y="38"/>
                      </a:lnTo>
                      <a:lnTo>
                        <a:pt x="242" y="38"/>
                      </a:lnTo>
                      <a:lnTo>
                        <a:pt x="34" y="0"/>
                      </a:lnTo>
                      <a:close/>
                    </a:path>
                  </a:pathLst>
                </a:custGeom>
                <a:solidFill>
                  <a:srgbClr val="00FFFF"/>
                </a:solidFill>
                <a:ln w="9525">
                  <a:noFill/>
                  <a:round/>
                </a:ln>
              </p:spPr>
              <p:txBody>
                <a:bodyPr/>
                <a:lstStyle/>
                <a:p>
                  <a:endParaRPr lang="zh-CN" altLang="en-US"/>
                </a:p>
              </p:txBody>
            </p:sp>
            <p:sp>
              <p:nvSpPr>
                <p:cNvPr id="40289" name="Freeform 520"/>
                <p:cNvSpPr/>
                <p:nvPr/>
              </p:nvSpPr>
              <p:spPr bwMode="auto">
                <a:xfrm>
                  <a:off x="2058" y="2277"/>
                  <a:ext cx="35" cy="7"/>
                </a:xfrm>
                <a:custGeom>
                  <a:avLst/>
                  <a:gdLst>
                    <a:gd name="T0" fmla="*/ 0 w 208"/>
                    <a:gd name="T1" fmla="*/ 0 h 38"/>
                    <a:gd name="T2" fmla="*/ 0 w 208"/>
                    <a:gd name="T3" fmla="*/ 0 h 38"/>
                    <a:gd name="T4" fmla="*/ 0 w 208"/>
                    <a:gd name="T5" fmla="*/ 0 h 38"/>
                    <a:gd name="T6" fmla="*/ 0 w 208"/>
                    <a:gd name="T7" fmla="*/ 0 h 3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8" h="38">
                      <a:moveTo>
                        <a:pt x="0" y="0"/>
                      </a:moveTo>
                      <a:lnTo>
                        <a:pt x="168" y="0"/>
                      </a:lnTo>
                      <a:lnTo>
                        <a:pt x="208" y="38"/>
                      </a:lnTo>
                      <a:lnTo>
                        <a:pt x="0" y="0"/>
                      </a:lnTo>
                      <a:close/>
                    </a:path>
                  </a:pathLst>
                </a:custGeom>
                <a:solidFill>
                  <a:srgbClr val="00FFFF"/>
                </a:solidFill>
                <a:ln w="9525">
                  <a:noFill/>
                  <a:round/>
                </a:ln>
              </p:spPr>
              <p:txBody>
                <a:bodyPr/>
                <a:lstStyle/>
                <a:p>
                  <a:endParaRPr lang="zh-CN" altLang="en-US"/>
                </a:p>
              </p:txBody>
            </p:sp>
            <p:sp>
              <p:nvSpPr>
                <p:cNvPr id="40290" name="Freeform 521"/>
                <p:cNvSpPr/>
                <p:nvPr/>
              </p:nvSpPr>
              <p:spPr bwMode="auto">
                <a:xfrm>
                  <a:off x="2086" y="2277"/>
                  <a:ext cx="584" cy="7"/>
                </a:xfrm>
                <a:custGeom>
                  <a:avLst/>
                  <a:gdLst>
                    <a:gd name="T0" fmla="*/ 0 w 3504"/>
                    <a:gd name="T1" fmla="*/ 0 h 38"/>
                    <a:gd name="T2" fmla="*/ 0 w 3504"/>
                    <a:gd name="T3" fmla="*/ 0 h 38"/>
                    <a:gd name="T4" fmla="*/ 1 w 3504"/>
                    <a:gd name="T5" fmla="*/ 0 h 38"/>
                    <a:gd name="T6" fmla="*/ 0 w 3504"/>
                    <a:gd name="T7" fmla="*/ 0 h 3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504" h="38">
                      <a:moveTo>
                        <a:pt x="0" y="0"/>
                      </a:moveTo>
                      <a:lnTo>
                        <a:pt x="40" y="38"/>
                      </a:lnTo>
                      <a:lnTo>
                        <a:pt x="3504" y="38"/>
                      </a:lnTo>
                      <a:lnTo>
                        <a:pt x="0" y="0"/>
                      </a:lnTo>
                      <a:close/>
                    </a:path>
                  </a:pathLst>
                </a:custGeom>
                <a:solidFill>
                  <a:srgbClr val="00FFFF"/>
                </a:solidFill>
                <a:ln w="9525">
                  <a:noFill/>
                  <a:round/>
                </a:ln>
              </p:spPr>
              <p:txBody>
                <a:bodyPr/>
                <a:lstStyle/>
                <a:p>
                  <a:endParaRPr lang="zh-CN" altLang="en-US"/>
                </a:p>
              </p:txBody>
            </p:sp>
            <p:sp>
              <p:nvSpPr>
                <p:cNvPr id="40291" name="Freeform 522"/>
                <p:cNvSpPr/>
                <p:nvPr/>
              </p:nvSpPr>
              <p:spPr bwMode="auto">
                <a:xfrm>
                  <a:off x="2086" y="2277"/>
                  <a:ext cx="591" cy="7"/>
                </a:xfrm>
                <a:custGeom>
                  <a:avLst/>
                  <a:gdLst>
                    <a:gd name="T0" fmla="*/ 0 w 3547"/>
                    <a:gd name="T1" fmla="*/ 0 h 38"/>
                    <a:gd name="T2" fmla="*/ 0 w 3547"/>
                    <a:gd name="T3" fmla="*/ 0 h 38"/>
                    <a:gd name="T4" fmla="*/ 0 w 3547"/>
                    <a:gd name="T5" fmla="*/ 0 h 38"/>
                    <a:gd name="T6" fmla="*/ 0 w 3547"/>
                    <a:gd name="T7" fmla="*/ 0 h 3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547" h="38">
                      <a:moveTo>
                        <a:pt x="0" y="0"/>
                      </a:moveTo>
                      <a:lnTo>
                        <a:pt x="3547" y="0"/>
                      </a:lnTo>
                      <a:lnTo>
                        <a:pt x="3504" y="38"/>
                      </a:lnTo>
                      <a:lnTo>
                        <a:pt x="0" y="0"/>
                      </a:lnTo>
                      <a:close/>
                    </a:path>
                  </a:pathLst>
                </a:custGeom>
                <a:solidFill>
                  <a:srgbClr val="00FFFF"/>
                </a:solidFill>
                <a:ln w="9525">
                  <a:noFill/>
                  <a:round/>
                </a:ln>
              </p:spPr>
              <p:txBody>
                <a:bodyPr/>
                <a:lstStyle/>
                <a:p>
                  <a:endParaRPr lang="zh-CN" altLang="en-US"/>
                </a:p>
              </p:txBody>
            </p:sp>
            <p:sp>
              <p:nvSpPr>
                <p:cNvPr id="40292" name="Freeform 523"/>
                <p:cNvSpPr/>
                <p:nvPr/>
              </p:nvSpPr>
              <p:spPr bwMode="auto">
                <a:xfrm>
                  <a:off x="2043" y="2284"/>
                  <a:ext cx="60" cy="10"/>
                </a:xfrm>
                <a:custGeom>
                  <a:avLst/>
                  <a:gdLst>
                    <a:gd name="T0" fmla="*/ 0 w 361"/>
                    <a:gd name="T1" fmla="*/ 0 h 61"/>
                    <a:gd name="T2" fmla="*/ 0 w 361"/>
                    <a:gd name="T3" fmla="*/ 0 h 61"/>
                    <a:gd name="T4" fmla="*/ 0 w 361"/>
                    <a:gd name="T5" fmla="*/ 0 h 61"/>
                    <a:gd name="T6" fmla="*/ 0 w 361"/>
                    <a:gd name="T7" fmla="*/ 0 h 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1" h="61">
                      <a:moveTo>
                        <a:pt x="55" y="0"/>
                      </a:moveTo>
                      <a:lnTo>
                        <a:pt x="0" y="61"/>
                      </a:lnTo>
                      <a:lnTo>
                        <a:pt x="361" y="61"/>
                      </a:lnTo>
                      <a:lnTo>
                        <a:pt x="55" y="0"/>
                      </a:lnTo>
                      <a:close/>
                    </a:path>
                  </a:pathLst>
                </a:custGeom>
                <a:solidFill>
                  <a:srgbClr val="00FFFF"/>
                </a:solidFill>
                <a:ln w="9525">
                  <a:noFill/>
                  <a:round/>
                </a:ln>
              </p:spPr>
              <p:txBody>
                <a:bodyPr/>
                <a:lstStyle/>
                <a:p>
                  <a:endParaRPr lang="zh-CN" altLang="en-US"/>
                </a:p>
              </p:txBody>
            </p:sp>
            <p:sp>
              <p:nvSpPr>
                <p:cNvPr id="40293" name="Freeform 524"/>
                <p:cNvSpPr/>
                <p:nvPr/>
              </p:nvSpPr>
              <p:spPr bwMode="auto">
                <a:xfrm>
                  <a:off x="2052" y="2284"/>
                  <a:ext cx="51" cy="10"/>
                </a:xfrm>
                <a:custGeom>
                  <a:avLst/>
                  <a:gdLst>
                    <a:gd name="T0" fmla="*/ 0 w 306"/>
                    <a:gd name="T1" fmla="*/ 0 h 61"/>
                    <a:gd name="T2" fmla="*/ 0 w 306"/>
                    <a:gd name="T3" fmla="*/ 0 h 61"/>
                    <a:gd name="T4" fmla="*/ 0 w 306"/>
                    <a:gd name="T5" fmla="*/ 0 h 61"/>
                    <a:gd name="T6" fmla="*/ 0 w 306"/>
                    <a:gd name="T7" fmla="*/ 0 h 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6" h="61">
                      <a:moveTo>
                        <a:pt x="0" y="0"/>
                      </a:moveTo>
                      <a:lnTo>
                        <a:pt x="242" y="0"/>
                      </a:lnTo>
                      <a:lnTo>
                        <a:pt x="306" y="61"/>
                      </a:lnTo>
                      <a:lnTo>
                        <a:pt x="0" y="0"/>
                      </a:lnTo>
                      <a:close/>
                    </a:path>
                  </a:pathLst>
                </a:custGeom>
                <a:solidFill>
                  <a:srgbClr val="00FFFF"/>
                </a:solidFill>
                <a:ln w="9525">
                  <a:noFill/>
                  <a:round/>
                </a:ln>
              </p:spPr>
              <p:txBody>
                <a:bodyPr/>
                <a:lstStyle/>
                <a:p>
                  <a:endParaRPr lang="zh-CN" altLang="en-US"/>
                </a:p>
              </p:txBody>
            </p:sp>
            <p:sp>
              <p:nvSpPr>
                <p:cNvPr id="40294" name="Freeform 525"/>
                <p:cNvSpPr/>
                <p:nvPr/>
              </p:nvSpPr>
              <p:spPr bwMode="auto">
                <a:xfrm>
                  <a:off x="2093" y="2284"/>
                  <a:ext cx="565" cy="10"/>
                </a:xfrm>
                <a:custGeom>
                  <a:avLst/>
                  <a:gdLst>
                    <a:gd name="T0" fmla="*/ 0 w 3396"/>
                    <a:gd name="T1" fmla="*/ 0 h 61"/>
                    <a:gd name="T2" fmla="*/ 0 w 3396"/>
                    <a:gd name="T3" fmla="*/ 0 h 61"/>
                    <a:gd name="T4" fmla="*/ 0 w 3396"/>
                    <a:gd name="T5" fmla="*/ 0 h 61"/>
                    <a:gd name="T6" fmla="*/ 0 w 3396"/>
                    <a:gd name="T7" fmla="*/ 0 h 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396" h="61">
                      <a:moveTo>
                        <a:pt x="0" y="0"/>
                      </a:moveTo>
                      <a:lnTo>
                        <a:pt x="64" y="61"/>
                      </a:lnTo>
                      <a:lnTo>
                        <a:pt x="3396" y="61"/>
                      </a:lnTo>
                      <a:lnTo>
                        <a:pt x="0" y="0"/>
                      </a:lnTo>
                      <a:close/>
                    </a:path>
                  </a:pathLst>
                </a:custGeom>
                <a:solidFill>
                  <a:srgbClr val="00FFFF"/>
                </a:solidFill>
                <a:ln w="9525">
                  <a:noFill/>
                  <a:round/>
                </a:ln>
              </p:spPr>
              <p:txBody>
                <a:bodyPr/>
                <a:lstStyle/>
                <a:p>
                  <a:endParaRPr lang="zh-CN" altLang="en-US"/>
                </a:p>
              </p:txBody>
            </p:sp>
            <p:sp>
              <p:nvSpPr>
                <p:cNvPr id="40295" name="Freeform 526"/>
                <p:cNvSpPr/>
                <p:nvPr/>
              </p:nvSpPr>
              <p:spPr bwMode="auto">
                <a:xfrm>
                  <a:off x="2093" y="2284"/>
                  <a:ext cx="577" cy="10"/>
                </a:xfrm>
                <a:custGeom>
                  <a:avLst/>
                  <a:gdLst>
                    <a:gd name="T0" fmla="*/ 0 w 3464"/>
                    <a:gd name="T1" fmla="*/ 0 h 61"/>
                    <a:gd name="T2" fmla="*/ 0 w 3464"/>
                    <a:gd name="T3" fmla="*/ 0 h 61"/>
                    <a:gd name="T4" fmla="*/ 0 w 3464"/>
                    <a:gd name="T5" fmla="*/ 0 h 61"/>
                    <a:gd name="T6" fmla="*/ 0 w 3464"/>
                    <a:gd name="T7" fmla="*/ 0 h 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464" h="61">
                      <a:moveTo>
                        <a:pt x="0" y="0"/>
                      </a:moveTo>
                      <a:lnTo>
                        <a:pt x="3464" y="0"/>
                      </a:lnTo>
                      <a:lnTo>
                        <a:pt x="3396" y="61"/>
                      </a:lnTo>
                      <a:lnTo>
                        <a:pt x="0" y="0"/>
                      </a:lnTo>
                      <a:close/>
                    </a:path>
                  </a:pathLst>
                </a:custGeom>
                <a:solidFill>
                  <a:srgbClr val="00FFFF"/>
                </a:solidFill>
                <a:ln w="9525">
                  <a:noFill/>
                  <a:round/>
                </a:ln>
              </p:spPr>
              <p:txBody>
                <a:bodyPr/>
                <a:lstStyle/>
                <a:p>
                  <a:endParaRPr lang="zh-CN" altLang="en-US"/>
                </a:p>
              </p:txBody>
            </p:sp>
            <p:sp>
              <p:nvSpPr>
                <p:cNvPr id="40296" name="Freeform 527"/>
                <p:cNvSpPr/>
                <p:nvPr/>
              </p:nvSpPr>
              <p:spPr bwMode="auto">
                <a:xfrm>
                  <a:off x="2658" y="2284"/>
                  <a:ext cx="18" cy="10"/>
                </a:xfrm>
                <a:custGeom>
                  <a:avLst/>
                  <a:gdLst>
                    <a:gd name="T0" fmla="*/ 0 w 108"/>
                    <a:gd name="T1" fmla="*/ 0 h 61"/>
                    <a:gd name="T2" fmla="*/ 0 w 108"/>
                    <a:gd name="T3" fmla="*/ 0 h 61"/>
                    <a:gd name="T4" fmla="*/ 0 w 108"/>
                    <a:gd name="T5" fmla="*/ 0 h 61"/>
                    <a:gd name="T6" fmla="*/ 0 w 108"/>
                    <a:gd name="T7" fmla="*/ 0 h 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8" h="61">
                      <a:moveTo>
                        <a:pt x="68" y="0"/>
                      </a:moveTo>
                      <a:lnTo>
                        <a:pt x="0" y="61"/>
                      </a:lnTo>
                      <a:lnTo>
                        <a:pt x="108" y="61"/>
                      </a:lnTo>
                      <a:lnTo>
                        <a:pt x="68" y="0"/>
                      </a:lnTo>
                      <a:close/>
                    </a:path>
                  </a:pathLst>
                </a:custGeom>
                <a:solidFill>
                  <a:srgbClr val="00FFFF"/>
                </a:solidFill>
                <a:ln w="9525">
                  <a:noFill/>
                  <a:round/>
                </a:ln>
              </p:spPr>
              <p:txBody>
                <a:bodyPr/>
                <a:lstStyle/>
                <a:p>
                  <a:endParaRPr lang="zh-CN" altLang="en-US"/>
                </a:p>
              </p:txBody>
            </p:sp>
            <p:sp>
              <p:nvSpPr>
                <p:cNvPr id="40297" name="Freeform 528"/>
                <p:cNvSpPr/>
                <p:nvPr/>
              </p:nvSpPr>
              <p:spPr bwMode="auto">
                <a:xfrm>
                  <a:off x="2040" y="2294"/>
                  <a:ext cx="77" cy="13"/>
                </a:xfrm>
                <a:custGeom>
                  <a:avLst/>
                  <a:gdLst>
                    <a:gd name="T0" fmla="*/ 0 w 459"/>
                    <a:gd name="T1" fmla="*/ 0 h 77"/>
                    <a:gd name="T2" fmla="*/ 0 w 459"/>
                    <a:gd name="T3" fmla="*/ 0 h 77"/>
                    <a:gd name="T4" fmla="*/ 0 w 459"/>
                    <a:gd name="T5" fmla="*/ 0 h 77"/>
                    <a:gd name="T6" fmla="*/ 0 w 459"/>
                    <a:gd name="T7" fmla="*/ 0 h 7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9" h="77">
                      <a:moveTo>
                        <a:pt x="15" y="0"/>
                      </a:moveTo>
                      <a:lnTo>
                        <a:pt x="0" y="77"/>
                      </a:lnTo>
                      <a:lnTo>
                        <a:pt x="459" y="77"/>
                      </a:lnTo>
                      <a:lnTo>
                        <a:pt x="15" y="0"/>
                      </a:lnTo>
                      <a:close/>
                    </a:path>
                  </a:pathLst>
                </a:custGeom>
                <a:solidFill>
                  <a:srgbClr val="00FFFF"/>
                </a:solidFill>
                <a:ln w="9525">
                  <a:noFill/>
                  <a:round/>
                </a:ln>
              </p:spPr>
              <p:txBody>
                <a:bodyPr/>
                <a:lstStyle/>
                <a:p>
                  <a:endParaRPr lang="zh-CN" altLang="en-US"/>
                </a:p>
              </p:txBody>
            </p:sp>
            <p:sp>
              <p:nvSpPr>
                <p:cNvPr id="40298" name="Freeform 529"/>
                <p:cNvSpPr/>
                <p:nvPr/>
              </p:nvSpPr>
              <p:spPr bwMode="auto">
                <a:xfrm>
                  <a:off x="2043" y="2294"/>
                  <a:ext cx="74" cy="13"/>
                </a:xfrm>
                <a:custGeom>
                  <a:avLst/>
                  <a:gdLst>
                    <a:gd name="T0" fmla="*/ 0 w 444"/>
                    <a:gd name="T1" fmla="*/ 0 h 77"/>
                    <a:gd name="T2" fmla="*/ 0 w 444"/>
                    <a:gd name="T3" fmla="*/ 0 h 77"/>
                    <a:gd name="T4" fmla="*/ 0 w 444"/>
                    <a:gd name="T5" fmla="*/ 0 h 77"/>
                    <a:gd name="T6" fmla="*/ 0 w 444"/>
                    <a:gd name="T7" fmla="*/ 0 h 7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4" h="77">
                      <a:moveTo>
                        <a:pt x="0" y="0"/>
                      </a:moveTo>
                      <a:lnTo>
                        <a:pt x="361" y="0"/>
                      </a:lnTo>
                      <a:lnTo>
                        <a:pt x="444" y="77"/>
                      </a:lnTo>
                      <a:lnTo>
                        <a:pt x="0" y="0"/>
                      </a:lnTo>
                      <a:close/>
                    </a:path>
                  </a:pathLst>
                </a:custGeom>
                <a:solidFill>
                  <a:srgbClr val="00FFFF"/>
                </a:solidFill>
                <a:ln w="9525">
                  <a:noFill/>
                  <a:round/>
                </a:ln>
              </p:spPr>
              <p:txBody>
                <a:bodyPr/>
                <a:lstStyle/>
                <a:p>
                  <a:endParaRPr lang="zh-CN" altLang="en-US"/>
                </a:p>
              </p:txBody>
            </p:sp>
            <p:sp>
              <p:nvSpPr>
                <p:cNvPr id="40299" name="Freeform 530"/>
                <p:cNvSpPr/>
                <p:nvPr/>
              </p:nvSpPr>
              <p:spPr bwMode="auto">
                <a:xfrm>
                  <a:off x="2103" y="2294"/>
                  <a:ext cx="541" cy="13"/>
                </a:xfrm>
                <a:custGeom>
                  <a:avLst/>
                  <a:gdLst>
                    <a:gd name="T0" fmla="*/ 0 w 3246"/>
                    <a:gd name="T1" fmla="*/ 0 h 77"/>
                    <a:gd name="T2" fmla="*/ 0 w 3246"/>
                    <a:gd name="T3" fmla="*/ 0 h 77"/>
                    <a:gd name="T4" fmla="*/ 1 w 3246"/>
                    <a:gd name="T5" fmla="*/ 0 h 77"/>
                    <a:gd name="T6" fmla="*/ 0 w 3246"/>
                    <a:gd name="T7" fmla="*/ 0 h 7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246" h="77">
                      <a:moveTo>
                        <a:pt x="0" y="0"/>
                      </a:moveTo>
                      <a:lnTo>
                        <a:pt x="83" y="77"/>
                      </a:lnTo>
                      <a:lnTo>
                        <a:pt x="3246" y="77"/>
                      </a:lnTo>
                      <a:lnTo>
                        <a:pt x="0" y="0"/>
                      </a:lnTo>
                      <a:close/>
                    </a:path>
                  </a:pathLst>
                </a:custGeom>
                <a:solidFill>
                  <a:srgbClr val="00FFFF"/>
                </a:solidFill>
                <a:ln w="9525">
                  <a:noFill/>
                  <a:round/>
                </a:ln>
              </p:spPr>
              <p:txBody>
                <a:bodyPr/>
                <a:lstStyle/>
                <a:p>
                  <a:endParaRPr lang="zh-CN" altLang="en-US"/>
                </a:p>
              </p:txBody>
            </p:sp>
            <p:sp>
              <p:nvSpPr>
                <p:cNvPr id="40300" name="Freeform 531"/>
                <p:cNvSpPr/>
                <p:nvPr/>
              </p:nvSpPr>
              <p:spPr bwMode="auto">
                <a:xfrm>
                  <a:off x="2103" y="2294"/>
                  <a:ext cx="555" cy="13"/>
                </a:xfrm>
                <a:custGeom>
                  <a:avLst/>
                  <a:gdLst>
                    <a:gd name="T0" fmla="*/ 0 w 3332"/>
                    <a:gd name="T1" fmla="*/ 0 h 77"/>
                    <a:gd name="T2" fmla="*/ 0 w 3332"/>
                    <a:gd name="T3" fmla="*/ 0 h 77"/>
                    <a:gd name="T4" fmla="*/ 0 w 3332"/>
                    <a:gd name="T5" fmla="*/ 0 h 77"/>
                    <a:gd name="T6" fmla="*/ 0 w 3332"/>
                    <a:gd name="T7" fmla="*/ 0 h 7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332" h="77">
                      <a:moveTo>
                        <a:pt x="0" y="0"/>
                      </a:moveTo>
                      <a:lnTo>
                        <a:pt x="3332" y="0"/>
                      </a:lnTo>
                      <a:lnTo>
                        <a:pt x="3246" y="77"/>
                      </a:lnTo>
                      <a:lnTo>
                        <a:pt x="0" y="0"/>
                      </a:lnTo>
                      <a:close/>
                    </a:path>
                  </a:pathLst>
                </a:custGeom>
                <a:solidFill>
                  <a:srgbClr val="00FFFF"/>
                </a:solidFill>
                <a:ln w="9525">
                  <a:noFill/>
                  <a:round/>
                </a:ln>
              </p:spPr>
              <p:txBody>
                <a:bodyPr/>
                <a:lstStyle/>
                <a:p>
                  <a:endParaRPr lang="zh-CN" altLang="en-US"/>
                </a:p>
              </p:txBody>
            </p:sp>
            <p:sp>
              <p:nvSpPr>
                <p:cNvPr id="40301" name="Freeform 532"/>
                <p:cNvSpPr/>
                <p:nvPr/>
              </p:nvSpPr>
              <p:spPr bwMode="auto">
                <a:xfrm>
                  <a:off x="2644" y="2294"/>
                  <a:ext cx="41" cy="13"/>
                </a:xfrm>
                <a:custGeom>
                  <a:avLst/>
                  <a:gdLst>
                    <a:gd name="T0" fmla="*/ 0 w 243"/>
                    <a:gd name="T1" fmla="*/ 0 h 77"/>
                    <a:gd name="T2" fmla="*/ 0 w 243"/>
                    <a:gd name="T3" fmla="*/ 0 h 77"/>
                    <a:gd name="T4" fmla="*/ 0 w 243"/>
                    <a:gd name="T5" fmla="*/ 0 h 77"/>
                    <a:gd name="T6" fmla="*/ 0 w 243"/>
                    <a:gd name="T7" fmla="*/ 0 h 7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3" h="77">
                      <a:moveTo>
                        <a:pt x="86" y="0"/>
                      </a:moveTo>
                      <a:lnTo>
                        <a:pt x="0" y="77"/>
                      </a:lnTo>
                      <a:lnTo>
                        <a:pt x="243" y="77"/>
                      </a:lnTo>
                      <a:lnTo>
                        <a:pt x="86" y="0"/>
                      </a:lnTo>
                      <a:close/>
                    </a:path>
                  </a:pathLst>
                </a:custGeom>
                <a:solidFill>
                  <a:srgbClr val="00FFFF"/>
                </a:solidFill>
                <a:ln w="9525">
                  <a:noFill/>
                  <a:round/>
                </a:ln>
              </p:spPr>
              <p:txBody>
                <a:bodyPr/>
                <a:lstStyle/>
                <a:p>
                  <a:endParaRPr lang="zh-CN" altLang="en-US"/>
                </a:p>
              </p:txBody>
            </p:sp>
            <p:sp>
              <p:nvSpPr>
                <p:cNvPr id="40302" name="Freeform 533"/>
                <p:cNvSpPr/>
                <p:nvPr/>
              </p:nvSpPr>
              <p:spPr bwMode="auto">
                <a:xfrm>
                  <a:off x="2658" y="2294"/>
                  <a:ext cx="27" cy="13"/>
                </a:xfrm>
                <a:custGeom>
                  <a:avLst/>
                  <a:gdLst>
                    <a:gd name="T0" fmla="*/ 0 w 157"/>
                    <a:gd name="T1" fmla="*/ 0 h 77"/>
                    <a:gd name="T2" fmla="*/ 0 w 157"/>
                    <a:gd name="T3" fmla="*/ 0 h 77"/>
                    <a:gd name="T4" fmla="*/ 0 w 157"/>
                    <a:gd name="T5" fmla="*/ 0 h 77"/>
                    <a:gd name="T6" fmla="*/ 0 w 157"/>
                    <a:gd name="T7" fmla="*/ 0 h 7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7" h="77">
                      <a:moveTo>
                        <a:pt x="0" y="0"/>
                      </a:moveTo>
                      <a:lnTo>
                        <a:pt x="108" y="0"/>
                      </a:lnTo>
                      <a:lnTo>
                        <a:pt x="157" y="77"/>
                      </a:lnTo>
                      <a:lnTo>
                        <a:pt x="0" y="0"/>
                      </a:lnTo>
                      <a:close/>
                    </a:path>
                  </a:pathLst>
                </a:custGeom>
                <a:solidFill>
                  <a:srgbClr val="00FFFF"/>
                </a:solidFill>
                <a:ln w="9525">
                  <a:noFill/>
                  <a:round/>
                </a:ln>
              </p:spPr>
              <p:txBody>
                <a:bodyPr/>
                <a:lstStyle/>
                <a:p>
                  <a:endParaRPr lang="zh-CN" altLang="en-US"/>
                </a:p>
              </p:txBody>
            </p:sp>
            <p:sp>
              <p:nvSpPr>
                <p:cNvPr id="40303" name="Freeform 534"/>
                <p:cNvSpPr/>
                <p:nvPr/>
              </p:nvSpPr>
              <p:spPr bwMode="auto">
                <a:xfrm>
                  <a:off x="2037" y="2307"/>
                  <a:ext cx="126" cy="19"/>
                </a:xfrm>
                <a:custGeom>
                  <a:avLst/>
                  <a:gdLst>
                    <a:gd name="T0" fmla="*/ 0 w 755"/>
                    <a:gd name="T1" fmla="*/ 0 h 114"/>
                    <a:gd name="T2" fmla="*/ 0 w 755"/>
                    <a:gd name="T3" fmla="*/ 0 h 114"/>
                    <a:gd name="T4" fmla="*/ 0 w 755"/>
                    <a:gd name="T5" fmla="*/ 0 h 114"/>
                    <a:gd name="T6" fmla="*/ 0 w 755"/>
                    <a:gd name="T7" fmla="*/ 0 h 1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55" h="114">
                      <a:moveTo>
                        <a:pt x="21" y="0"/>
                      </a:moveTo>
                      <a:lnTo>
                        <a:pt x="0" y="114"/>
                      </a:lnTo>
                      <a:lnTo>
                        <a:pt x="755" y="114"/>
                      </a:lnTo>
                      <a:lnTo>
                        <a:pt x="21" y="0"/>
                      </a:lnTo>
                      <a:close/>
                    </a:path>
                  </a:pathLst>
                </a:custGeom>
                <a:solidFill>
                  <a:srgbClr val="00FFFF"/>
                </a:solidFill>
                <a:ln w="9525">
                  <a:noFill/>
                  <a:round/>
                </a:ln>
              </p:spPr>
              <p:txBody>
                <a:bodyPr/>
                <a:lstStyle/>
                <a:p>
                  <a:endParaRPr lang="zh-CN" altLang="en-US"/>
                </a:p>
              </p:txBody>
            </p:sp>
            <p:sp>
              <p:nvSpPr>
                <p:cNvPr id="40304" name="Freeform 535"/>
                <p:cNvSpPr/>
                <p:nvPr/>
              </p:nvSpPr>
              <p:spPr bwMode="auto">
                <a:xfrm>
                  <a:off x="2040" y="2307"/>
                  <a:ext cx="123" cy="19"/>
                </a:xfrm>
                <a:custGeom>
                  <a:avLst/>
                  <a:gdLst>
                    <a:gd name="T0" fmla="*/ 0 w 734"/>
                    <a:gd name="T1" fmla="*/ 0 h 114"/>
                    <a:gd name="T2" fmla="*/ 0 w 734"/>
                    <a:gd name="T3" fmla="*/ 0 h 114"/>
                    <a:gd name="T4" fmla="*/ 0 w 734"/>
                    <a:gd name="T5" fmla="*/ 0 h 114"/>
                    <a:gd name="T6" fmla="*/ 0 w 734"/>
                    <a:gd name="T7" fmla="*/ 0 h 1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34" h="114">
                      <a:moveTo>
                        <a:pt x="0" y="0"/>
                      </a:moveTo>
                      <a:lnTo>
                        <a:pt x="459" y="0"/>
                      </a:lnTo>
                      <a:lnTo>
                        <a:pt x="734" y="114"/>
                      </a:lnTo>
                      <a:lnTo>
                        <a:pt x="0" y="0"/>
                      </a:lnTo>
                      <a:close/>
                    </a:path>
                  </a:pathLst>
                </a:custGeom>
                <a:solidFill>
                  <a:srgbClr val="00FFFF"/>
                </a:solidFill>
                <a:ln w="9525">
                  <a:noFill/>
                  <a:round/>
                </a:ln>
              </p:spPr>
              <p:txBody>
                <a:bodyPr/>
                <a:lstStyle/>
                <a:p>
                  <a:endParaRPr lang="zh-CN" altLang="en-US"/>
                </a:p>
              </p:txBody>
            </p:sp>
            <p:sp>
              <p:nvSpPr>
                <p:cNvPr id="40305" name="Freeform 536"/>
                <p:cNvSpPr/>
                <p:nvPr/>
              </p:nvSpPr>
              <p:spPr bwMode="auto">
                <a:xfrm>
                  <a:off x="2117" y="2307"/>
                  <a:ext cx="488" cy="19"/>
                </a:xfrm>
                <a:custGeom>
                  <a:avLst/>
                  <a:gdLst>
                    <a:gd name="T0" fmla="*/ 0 w 2927"/>
                    <a:gd name="T1" fmla="*/ 0 h 114"/>
                    <a:gd name="T2" fmla="*/ 0 w 2927"/>
                    <a:gd name="T3" fmla="*/ 0 h 114"/>
                    <a:gd name="T4" fmla="*/ 0 w 2927"/>
                    <a:gd name="T5" fmla="*/ 0 h 114"/>
                    <a:gd name="T6" fmla="*/ 0 w 2927"/>
                    <a:gd name="T7" fmla="*/ 0 h 1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27" h="114">
                      <a:moveTo>
                        <a:pt x="0" y="0"/>
                      </a:moveTo>
                      <a:lnTo>
                        <a:pt x="275" y="114"/>
                      </a:lnTo>
                      <a:lnTo>
                        <a:pt x="2927" y="114"/>
                      </a:lnTo>
                      <a:lnTo>
                        <a:pt x="0" y="0"/>
                      </a:lnTo>
                      <a:close/>
                    </a:path>
                  </a:pathLst>
                </a:custGeom>
                <a:solidFill>
                  <a:srgbClr val="00FFFF"/>
                </a:solidFill>
                <a:ln w="9525">
                  <a:noFill/>
                  <a:round/>
                </a:ln>
              </p:spPr>
              <p:txBody>
                <a:bodyPr/>
                <a:lstStyle/>
                <a:p>
                  <a:endParaRPr lang="zh-CN" altLang="en-US"/>
                </a:p>
              </p:txBody>
            </p:sp>
            <p:sp>
              <p:nvSpPr>
                <p:cNvPr id="40306" name="Freeform 537"/>
                <p:cNvSpPr/>
                <p:nvPr/>
              </p:nvSpPr>
              <p:spPr bwMode="auto">
                <a:xfrm>
                  <a:off x="2117" y="2307"/>
                  <a:ext cx="527" cy="19"/>
                </a:xfrm>
                <a:custGeom>
                  <a:avLst/>
                  <a:gdLst>
                    <a:gd name="T0" fmla="*/ 0 w 3163"/>
                    <a:gd name="T1" fmla="*/ 0 h 114"/>
                    <a:gd name="T2" fmla="*/ 0 w 3163"/>
                    <a:gd name="T3" fmla="*/ 0 h 114"/>
                    <a:gd name="T4" fmla="*/ 0 w 3163"/>
                    <a:gd name="T5" fmla="*/ 0 h 114"/>
                    <a:gd name="T6" fmla="*/ 0 w 3163"/>
                    <a:gd name="T7" fmla="*/ 0 h 1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63" h="114">
                      <a:moveTo>
                        <a:pt x="0" y="0"/>
                      </a:moveTo>
                      <a:lnTo>
                        <a:pt x="3163" y="0"/>
                      </a:lnTo>
                      <a:lnTo>
                        <a:pt x="2927" y="114"/>
                      </a:lnTo>
                      <a:lnTo>
                        <a:pt x="0" y="0"/>
                      </a:lnTo>
                      <a:close/>
                    </a:path>
                  </a:pathLst>
                </a:custGeom>
                <a:solidFill>
                  <a:srgbClr val="00FFFF"/>
                </a:solidFill>
                <a:ln w="9525">
                  <a:noFill/>
                  <a:round/>
                </a:ln>
              </p:spPr>
              <p:txBody>
                <a:bodyPr/>
                <a:lstStyle/>
                <a:p>
                  <a:endParaRPr lang="zh-CN" altLang="en-US"/>
                </a:p>
              </p:txBody>
            </p:sp>
            <p:sp>
              <p:nvSpPr>
                <p:cNvPr id="40307" name="Freeform 538"/>
                <p:cNvSpPr/>
                <p:nvPr/>
              </p:nvSpPr>
              <p:spPr bwMode="auto">
                <a:xfrm>
                  <a:off x="2605" y="2307"/>
                  <a:ext cx="92" cy="19"/>
                </a:xfrm>
                <a:custGeom>
                  <a:avLst/>
                  <a:gdLst>
                    <a:gd name="T0" fmla="*/ 0 w 551"/>
                    <a:gd name="T1" fmla="*/ 0 h 114"/>
                    <a:gd name="T2" fmla="*/ 0 w 551"/>
                    <a:gd name="T3" fmla="*/ 0 h 114"/>
                    <a:gd name="T4" fmla="*/ 0 w 551"/>
                    <a:gd name="T5" fmla="*/ 0 h 114"/>
                    <a:gd name="T6" fmla="*/ 0 w 551"/>
                    <a:gd name="T7" fmla="*/ 0 h 1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51" h="114">
                      <a:moveTo>
                        <a:pt x="236" y="0"/>
                      </a:moveTo>
                      <a:lnTo>
                        <a:pt x="0" y="114"/>
                      </a:lnTo>
                      <a:lnTo>
                        <a:pt x="551" y="114"/>
                      </a:lnTo>
                      <a:lnTo>
                        <a:pt x="236" y="0"/>
                      </a:lnTo>
                      <a:close/>
                    </a:path>
                  </a:pathLst>
                </a:custGeom>
                <a:solidFill>
                  <a:srgbClr val="00FFFF"/>
                </a:solidFill>
                <a:ln w="9525">
                  <a:noFill/>
                  <a:round/>
                </a:ln>
              </p:spPr>
              <p:txBody>
                <a:bodyPr/>
                <a:lstStyle/>
                <a:p>
                  <a:endParaRPr lang="zh-CN" altLang="en-US"/>
                </a:p>
              </p:txBody>
            </p:sp>
            <p:sp>
              <p:nvSpPr>
                <p:cNvPr id="40308" name="Freeform 539"/>
                <p:cNvSpPr/>
                <p:nvPr/>
              </p:nvSpPr>
              <p:spPr bwMode="auto">
                <a:xfrm>
                  <a:off x="2644" y="2307"/>
                  <a:ext cx="53" cy="19"/>
                </a:xfrm>
                <a:custGeom>
                  <a:avLst/>
                  <a:gdLst>
                    <a:gd name="T0" fmla="*/ 0 w 315"/>
                    <a:gd name="T1" fmla="*/ 0 h 114"/>
                    <a:gd name="T2" fmla="*/ 0 w 315"/>
                    <a:gd name="T3" fmla="*/ 0 h 114"/>
                    <a:gd name="T4" fmla="*/ 0 w 315"/>
                    <a:gd name="T5" fmla="*/ 0 h 114"/>
                    <a:gd name="T6" fmla="*/ 0 w 315"/>
                    <a:gd name="T7" fmla="*/ 0 h 1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5" h="114">
                      <a:moveTo>
                        <a:pt x="0" y="0"/>
                      </a:moveTo>
                      <a:lnTo>
                        <a:pt x="243" y="0"/>
                      </a:lnTo>
                      <a:lnTo>
                        <a:pt x="315" y="114"/>
                      </a:lnTo>
                      <a:lnTo>
                        <a:pt x="0" y="0"/>
                      </a:lnTo>
                      <a:close/>
                    </a:path>
                  </a:pathLst>
                </a:custGeom>
                <a:solidFill>
                  <a:srgbClr val="00FFFF"/>
                </a:solidFill>
                <a:ln w="9525">
                  <a:noFill/>
                  <a:round/>
                </a:ln>
              </p:spPr>
              <p:txBody>
                <a:bodyPr/>
                <a:lstStyle/>
                <a:p>
                  <a:endParaRPr lang="zh-CN" altLang="en-US"/>
                </a:p>
              </p:txBody>
            </p:sp>
            <p:sp>
              <p:nvSpPr>
                <p:cNvPr id="40309" name="Freeform 540"/>
                <p:cNvSpPr/>
                <p:nvPr/>
              </p:nvSpPr>
              <p:spPr bwMode="auto">
                <a:xfrm>
                  <a:off x="2036" y="2326"/>
                  <a:ext cx="137" cy="4"/>
                </a:xfrm>
                <a:custGeom>
                  <a:avLst/>
                  <a:gdLst>
                    <a:gd name="T0" fmla="*/ 0 w 824"/>
                    <a:gd name="T1" fmla="*/ 0 h 27"/>
                    <a:gd name="T2" fmla="*/ 0 w 824"/>
                    <a:gd name="T3" fmla="*/ 0 h 27"/>
                    <a:gd name="T4" fmla="*/ 0 w 824"/>
                    <a:gd name="T5" fmla="*/ 0 h 27"/>
                    <a:gd name="T6" fmla="*/ 0 w 824"/>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24" h="27">
                      <a:moveTo>
                        <a:pt x="5" y="0"/>
                      </a:moveTo>
                      <a:lnTo>
                        <a:pt x="0" y="27"/>
                      </a:lnTo>
                      <a:lnTo>
                        <a:pt x="824" y="27"/>
                      </a:lnTo>
                      <a:lnTo>
                        <a:pt x="5" y="0"/>
                      </a:lnTo>
                      <a:close/>
                    </a:path>
                  </a:pathLst>
                </a:custGeom>
                <a:solidFill>
                  <a:srgbClr val="00FFFF"/>
                </a:solidFill>
                <a:ln w="9525">
                  <a:noFill/>
                  <a:round/>
                </a:ln>
              </p:spPr>
              <p:txBody>
                <a:bodyPr/>
                <a:lstStyle/>
                <a:p>
                  <a:endParaRPr lang="zh-CN" altLang="en-US"/>
                </a:p>
              </p:txBody>
            </p:sp>
            <p:sp>
              <p:nvSpPr>
                <p:cNvPr id="40310" name="Freeform 541"/>
                <p:cNvSpPr/>
                <p:nvPr/>
              </p:nvSpPr>
              <p:spPr bwMode="auto">
                <a:xfrm>
                  <a:off x="2037" y="2326"/>
                  <a:ext cx="136" cy="4"/>
                </a:xfrm>
                <a:custGeom>
                  <a:avLst/>
                  <a:gdLst>
                    <a:gd name="T0" fmla="*/ 0 w 819"/>
                    <a:gd name="T1" fmla="*/ 0 h 27"/>
                    <a:gd name="T2" fmla="*/ 0 w 819"/>
                    <a:gd name="T3" fmla="*/ 0 h 27"/>
                    <a:gd name="T4" fmla="*/ 0 w 819"/>
                    <a:gd name="T5" fmla="*/ 0 h 27"/>
                    <a:gd name="T6" fmla="*/ 0 w 819"/>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19" h="27">
                      <a:moveTo>
                        <a:pt x="0" y="0"/>
                      </a:moveTo>
                      <a:lnTo>
                        <a:pt x="755" y="0"/>
                      </a:lnTo>
                      <a:lnTo>
                        <a:pt x="819" y="27"/>
                      </a:lnTo>
                      <a:lnTo>
                        <a:pt x="0" y="0"/>
                      </a:lnTo>
                      <a:close/>
                    </a:path>
                  </a:pathLst>
                </a:custGeom>
                <a:solidFill>
                  <a:srgbClr val="00FFFF"/>
                </a:solidFill>
                <a:ln w="9525">
                  <a:noFill/>
                  <a:round/>
                </a:ln>
              </p:spPr>
              <p:txBody>
                <a:bodyPr/>
                <a:lstStyle/>
                <a:p>
                  <a:endParaRPr lang="zh-CN" altLang="en-US"/>
                </a:p>
              </p:txBody>
            </p:sp>
            <p:sp>
              <p:nvSpPr>
                <p:cNvPr id="40311" name="Freeform 542"/>
                <p:cNvSpPr/>
                <p:nvPr/>
              </p:nvSpPr>
              <p:spPr bwMode="auto">
                <a:xfrm>
                  <a:off x="2163" y="2326"/>
                  <a:ext cx="424" cy="4"/>
                </a:xfrm>
                <a:custGeom>
                  <a:avLst/>
                  <a:gdLst>
                    <a:gd name="T0" fmla="*/ 0 w 2544"/>
                    <a:gd name="T1" fmla="*/ 0 h 27"/>
                    <a:gd name="T2" fmla="*/ 0 w 2544"/>
                    <a:gd name="T3" fmla="*/ 0 h 27"/>
                    <a:gd name="T4" fmla="*/ 0 w 2544"/>
                    <a:gd name="T5" fmla="*/ 0 h 27"/>
                    <a:gd name="T6" fmla="*/ 0 w 2544"/>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44" h="27">
                      <a:moveTo>
                        <a:pt x="0" y="0"/>
                      </a:moveTo>
                      <a:lnTo>
                        <a:pt x="64" y="27"/>
                      </a:lnTo>
                      <a:lnTo>
                        <a:pt x="2544" y="27"/>
                      </a:lnTo>
                      <a:lnTo>
                        <a:pt x="0" y="0"/>
                      </a:lnTo>
                      <a:close/>
                    </a:path>
                  </a:pathLst>
                </a:custGeom>
                <a:solidFill>
                  <a:srgbClr val="00FFFF"/>
                </a:solidFill>
                <a:ln w="9525">
                  <a:noFill/>
                  <a:round/>
                </a:ln>
              </p:spPr>
              <p:txBody>
                <a:bodyPr/>
                <a:lstStyle/>
                <a:p>
                  <a:endParaRPr lang="zh-CN" altLang="en-US"/>
                </a:p>
              </p:txBody>
            </p:sp>
            <p:sp>
              <p:nvSpPr>
                <p:cNvPr id="40312" name="Freeform 543"/>
                <p:cNvSpPr/>
                <p:nvPr/>
              </p:nvSpPr>
              <p:spPr bwMode="auto">
                <a:xfrm>
                  <a:off x="2163" y="2326"/>
                  <a:ext cx="442" cy="4"/>
                </a:xfrm>
                <a:custGeom>
                  <a:avLst/>
                  <a:gdLst>
                    <a:gd name="T0" fmla="*/ 0 w 2652"/>
                    <a:gd name="T1" fmla="*/ 0 h 27"/>
                    <a:gd name="T2" fmla="*/ 0 w 2652"/>
                    <a:gd name="T3" fmla="*/ 0 h 27"/>
                    <a:gd name="T4" fmla="*/ 0 w 2652"/>
                    <a:gd name="T5" fmla="*/ 0 h 27"/>
                    <a:gd name="T6" fmla="*/ 0 w 2652"/>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52" h="27">
                      <a:moveTo>
                        <a:pt x="0" y="0"/>
                      </a:moveTo>
                      <a:lnTo>
                        <a:pt x="2652" y="0"/>
                      </a:lnTo>
                      <a:lnTo>
                        <a:pt x="2544" y="27"/>
                      </a:lnTo>
                      <a:lnTo>
                        <a:pt x="0" y="0"/>
                      </a:lnTo>
                      <a:close/>
                    </a:path>
                  </a:pathLst>
                </a:custGeom>
                <a:solidFill>
                  <a:srgbClr val="00FFFF"/>
                </a:solidFill>
                <a:ln w="9525">
                  <a:noFill/>
                  <a:round/>
                </a:ln>
              </p:spPr>
              <p:txBody>
                <a:bodyPr/>
                <a:lstStyle/>
                <a:p>
                  <a:endParaRPr lang="zh-CN" altLang="en-US"/>
                </a:p>
              </p:txBody>
            </p:sp>
            <p:sp>
              <p:nvSpPr>
                <p:cNvPr id="40313" name="Freeform 544"/>
                <p:cNvSpPr/>
                <p:nvPr/>
              </p:nvSpPr>
              <p:spPr bwMode="auto">
                <a:xfrm>
                  <a:off x="2587" y="2326"/>
                  <a:ext cx="112" cy="4"/>
                </a:xfrm>
                <a:custGeom>
                  <a:avLst/>
                  <a:gdLst>
                    <a:gd name="T0" fmla="*/ 0 w 675"/>
                    <a:gd name="T1" fmla="*/ 0 h 27"/>
                    <a:gd name="T2" fmla="*/ 0 w 675"/>
                    <a:gd name="T3" fmla="*/ 0 h 27"/>
                    <a:gd name="T4" fmla="*/ 0 w 675"/>
                    <a:gd name="T5" fmla="*/ 0 h 27"/>
                    <a:gd name="T6" fmla="*/ 0 w 675"/>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75" h="27">
                      <a:moveTo>
                        <a:pt x="108" y="0"/>
                      </a:moveTo>
                      <a:lnTo>
                        <a:pt x="0" y="27"/>
                      </a:lnTo>
                      <a:lnTo>
                        <a:pt x="675" y="27"/>
                      </a:lnTo>
                      <a:lnTo>
                        <a:pt x="108" y="0"/>
                      </a:lnTo>
                      <a:close/>
                    </a:path>
                  </a:pathLst>
                </a:custGeom>
                <a:solidFill>
                  <a:srgbClr val="00FFFF"/>
                </a:solidFill>
                <a:ln w="9525">
                  <a:noFill/>
                  <a:round/>
                </a:ln>
              </p:spPr>
              <p:txBody>
                <a:bodyPr/>
                <a:lstStyle/>
                <a:p>
                  <a:endParaRPr lang="zh-CN" altLang="en-US"/>
                </a:p>
              </p:txBody>
            </p:sp>
            <p:sp>
              <p:nvSpPr>
                <p:cNvPr id="40314" name="Freeform 545"/>
                <p:cNvSpPr/>
                <p:nvPr/>
              </p:nvSpPr>
              <p:spPr bwMode="auto">
                <a:xfrm>
                  <a:off x="2605" y="2326"/>
                  <a:ext cx="94" cy="4"/>
                </a:xfrm>
                <a:custGeom>
                  <a:avLst/>
                  <a:gdLst>
                    <a:gd name="T0" fmla="*/ 0 w 567"/>
                    <a:gd name="T1" fmla="*/ 0 h 27"/>
                    <a:gd name="T2" fmla="*/ 0 w 567"/>
                    <a:gd name="T3" fmla="*/ 0 h 27"/>
                    <a:gd name="T4" fmla="*/ 0 w 567"/>
                    <a:gd name="T5" fmla="*/ 0 h 27"/>
                    <a:gd name="T6" fmla="*/ 0 w 567"/>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67" h="27">
                      <a:moveTo>
                        <a:pt x="0" y="0"/>
                      </a:moveTo>
                      <a:lnTo>
                        <a:pt x="551" y="0"/>
                      </a:lnTo>
                      <a:lnTo>
                        <a:pt x="567" y="27"/>
                      </a:lnTo>
                      <a:lnTo>
                        <a:pt x="0" y="0"/>
                      </a:lnTo>
                      <a:close/>
                    </a:path>
                  </a:pathLst>
                </a:custGeom>
                <a:solidFill>
                  <a:srgbClr val="00FFFF"/>
                </a:solidFill>
                <a:ln w="9525">
                  <a:noFill/>
                  <a:round/>
                </a:ln>
              </p:spPr>
              <p:txBody>
                <a:bodyPr/>
                <a:lstStyle/>
                <a:p>
                  <a:endParaRPr lang="zh-CN" altLang="en-US"/>
                </a:p>
              </p:txBody>
            </p:sp>
            <p:sp>
              <p:nvSpPr>
                <p:cNvPr id="40315" name="Freeform 546"/>
                <p:cNvSpPr/>
                <p:nvPr/>
              </p:nvSpPr>
              <p:spPr bwMode="auto">
                <a:xfrm>
                  <a:off x="2036" y="2330"/>
                  <a:ext cx="251" cy="4"/>
                </a:xfrm>
                <a:custGeom>
                  <a:avLst/>
                  <a:gdLst>
                    <a:gd name="T0" fmla="*/ 0 w 1510"/>
                    <a:gd name="T1" fmla="*/ 0 h 20"/>
                    <a:gd name="T2" fmla="*/ 0 w 1510"/>
                    <a:gd name="T3" fmla="*/ 0 h 20"/>
                    <a:gd name="T4" fmla="*/ 0 w 1510"/>
                    <a:gd name="T5" fmla="*/ 0 h 20"/>
                    <a:gd name="T6" fmla="*/ 0 w 1510"/>
                    <a:gd name="T7" fmla="*/ 0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10" h="20">
                      <a:moveTo>
                        <a:pt x="3" y="0"/>
                      </a:moveTo>
                      <a:lnTo>
                        <a:pt x="0" y="20"/>
                      </a:lnTo>
                      <a:lnTo>
                        <a:pt x="1510" y="20"/>
                      </a:lnTo>
                      <a:lnTo>
                        <a:pt x="3" y="0"/>
                      </a:lnTo>
                      <a:close/>
                    </a:path>
                  </a:pathLst>
                </a:custGeom>
                <a:solidFill>
                  <a:srgbClr val="00FFFF"/>
                </a:solidFill>
                <a:ln w="9525">
                  <a:noFill/>
                  <a:round/>
                </a:ln>
              </p:spPr>
              <p:txBody>
                <a:bodyPr/>
                <a:lstStyle/>
                <a:p>
                  <a:endParaRPr lang="zh-CN" altLang="en-US"/>
                </a:p>
              </p:txBody>
            </p:sp>
            <p:sp>
              <p:nvSpPr>
                <p:cNvPr id="40316" name="Freeform 547"/>
                <p:cNvSpPr/>
                <p:nvPr/>
              </p:nvSpPr>
              <p:spPr bwMode="auto">
                <a:xfrm>
                  <a:off x="2036" y="2330"/>
                  <a:ext cx="251" cy="4"/>
                </a:xfrm>
                <a:custGeom>
                  <a:avLst/>
                  <a:gdLst>
                    <a:gd name="T0" fmla="*/ 0 w 1507"/>
                    <a:gd name="T1" fmla="*/ 0 h 20"/>
                    <a:gd name="T2" fmla="*/ 0 w 1507"/>
                    <a:gd name="T3" fmla="*/ 0 h 20"/>
                    <a:gd name="T4" fmla="*/ 0 w 1507"/>
                    <a:gd name="T5" fmla="*/ 0 h 20"/>
                    <a:gd name="T6" fmla="*/ 0 w 1507"/>
                    <a:gd name="T7" fmla="*/ 0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07" h="20">
                      <a:moveTo>
                        <a:pt x="0" y="0"/>
                      </a:moveTo>
                      <a:lnTo>
                        <a:pt x="824" y="0"/>
                      </a:lnTo>
                      <a:lnTo>
                        <a:pt x="1507" y="20"/>
                      </a:lnTo>
                      <a:lnTo>
                        <a:pt x="0" y="0"/>
                      </a:lnTo>
                      <a:close/>
                    </a:path>
                  </a:pathLst>
                </a:custGeom>
                <a:solidFill>
                  <a:srgbClr val="00FFFF"/>
                </a:solidFill>
                <a:ln w="9525">
                  <a:noFill/>
                  <a:round/>
                </a:ln>
              </p:spPr>
              <p:txBody>
                <a:bodyPr/>
                <a:lstStyle/>
                <a:p>
                  <a:endParaRPr lang="zh-CN" altLang="en-US"/>
                </a:p>
              </p:txBody>
            </p:sp>
            <p:sp>
              <p:nvSpPr>
                <p:cNvPr id="40317" name="Freeform 548"/>
                <p:cNvSpPr/>
                <p:nvPr/>
              </p:nvSpPr>
              <p:spPr bwMode="auto">
                <a:xfrm>
                  <a:off x="2173" y="2330"/>
                  <a:ext cx="400" cy="4"/>
                </a:xfrm>
                <a:custGeom>
                  <a:avLst/>
                  <a:gdLst>
                    <a:gd name="T0" fmla="*/ 0 w 2395"/>
                    <a:gd name="T1" fmla="*/ 0 h 20"/>
                    <a:gd name="T2" fmla="*/ 0 w 2395"/>
                    <a:gd name="T3" fmla="*/ 0 h 20"/>
                    <a:gd name="T4" fmla="*/ 0 w 2395"/>
                    <a:gd name="T5" fmla="*/ 0 h 20"/>
                    <a:gd name="T6" fmla="*/ 0 w 2395"/>
                    <a:gd name="T7" fmla="*/ 0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95" h="20">
                      <a:moveTo>
                        <a:pt x="0" y="0"/>
                      </a:moveTo>
                      <a:lnTo>
                        <a:pt x="683" y="20"/>
                      </a:lnTo>
                      <a:lnTo>
                        <a:pt x="2395" y="20"/>
                      </a:lnTo>
                      <a:lnTo>
                        <a:pt x="0" y="0"/>
                      </a:lnTo>
                      <a:close/>
                    </a:path>
                  </a:pathLst>
                </a:custGeom>
                <a:solidFill>
                  <a:srgbClr val="00FFFF"/>
                </a:solidFill>
                <a:ln w="9525">
                  <a:noFill/>
                  <a:round/>
                </a:ln>
              </p:spPr>
              <p:txBody>
                <a:bodyPr/>
                <a:lstStyle/>
                <a:p>
                  <a:endParaRPr lang="zh-CN" altLang="en-US"/>
                </a:p>
              </p:txBody>
            </p:sp>
            <p:sp>
              <p:nvSpPr>
                <p:cNvPr id="40318" name="Freeform 549"/>
                <p:cNvSpPr/>
                <p:nvPr/>
              </p:nvSpPr>
              <p:spPr bwMode="auto">
                <a:xfrm>
                  <a:off x="2173" y="2330"/>
                  <a:ext cx="414" cy="4"/>
                </a:xfrm>
                <a:custGeom>
                  <a:avLst/>
                  <a:gdLst>
                    <a:gd name="T0" fmla="*/ 0 w 2480"/>
                    <a:gd name="T1" fmla="*/ 0 h 20"/>
                    <a:gd name="T2" fmla="*/ 0 w 2480"/>
                    <a:gd name="T3" fmla="*/ 0 h 20"/>
                    <a:gd name="T4" fmla="*/ 0 w 2480"/>
                    <a:gd name="T5" fmla="*/ 0 h 20"/>
                    <a:gd name="T6" fmla="*/ 0 w 2480"/>
                    <a:gd name="T7" fmla="*/ 0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80" h="20">
                      <a:moveTo>
                        <a:pt x="0" y="0"/>
                      </a:moveTo>
                      <a:lnTo>
                        <a:pt x="2480" y="0"/>
                      </a:lnTo>
                      <a:lnTo>
                        <a:pt x="2395" y="20"/>
                      </a:lnTo>
                      <a:lnTo>
                        <a:pt x="0" y="0"/>
                      </a:lnTo>
                      <a:close/>
                    </a:path>
                  </a:pathLst>
                </a:custGeom>
                <a:solidFill>
                  <a:srgbClr val="00FFFF"/>
                </a:solidFill>
                <a:ln w="9525">
                  <a:noFill/>
                  <a:round/>
                </a:ln>
              </p:spPr>
              <p:txBody>
                <a:bodyPr/>
                <a:lstStyle/>
                <a:p>
                  <a:endParaRPr lang="zh-CN" altLang="en-US"/>
                </a:p>
              </p:txBody>
            </p:sp>
            <p:sp>
              <p:nvSpPr>
                <p:cNvPr id="40319" name="Freeform 550"/>
                <p:cNvSpPr/>
                <p:nvPr/>
              </p:nvSpPr>
              <p:spPr bwMode="auto">
                <a:xfrm>
                  <a:off x="2573" y="2330"/>
                  <a:ext cx="128" cy="4"/>
                </a:xfrm>
                <a:custGeom>
                  <a:avLst/>
                  <a:gdLst>
                    <a:gd name="T0" fmla="*/ 0 w 773"/>
                    <a:gd name="T1" fmla="*/ 0 h 20"/>
                    <a:gd name="T2" fmla="*/ 0 w 773"/>
                    <a:gd name="T3" fmla="*/ 0 h 20"/>
                    <a:gd name="T4" fmla="*/ 0 w 773"/>
                    <a:gd name="T5" fmla="*/ 0 h 20"/>
                    <a:gd name="T6" fmla="*/ 0 w 773"/>
                    <a:gd name="T7" fmla="*/ 0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73" h="20">
                      <a:moveTo>
                        <a:pt x="85" y="0"/>
                      </a:moveTo>
                      <a:lnTo>
                        <a:pt x="0" y="20"/>
                      </a:lnTo>
                      <a:lnTo>
                        <a:pt x="773" y="20"/>
                      </a:lnTo>
                      <a:lnTo>
                        <a:pt x="85" y="0"/>
                      </a:lnTo>
                      <a:close/>
                    </a:path>
                  </a:pathLst>
                </a:custGeom>
                <a:solidFill>
                  <a:srgbClr val="00FFFF"/>
                </a:solidFill>
                <a:ln w="9525">
                  <a:noFill/>
                  <a:round/>
                </a:ln>
              </p:spPr>
              <p:txBody>
                <a:bodyPr/>
                <a:lstStyle/>
                <a:p>
                  <a:endParaRPr lang="zh-CN" altLang="en-US"/>
                </a:p>
              </p:txBody>
            </p:sp>
            <p:sp>
              <p:nvSpPr>
                <p:cNvPr id="40320" name="Freeform 551"/>
                <p:cNvSpPr/>
                <p:nvPr/>
              </p:nvSpPr>
              <p:spPr bwMode="auto">
                <a:xfrm>
                  <a:off x="2587" y="2330"/>
                  <a:ext cx="114" cy="4"/>
                </a:xfrm>
                <a:custGeom>
                  <a:avLst/>
                  <a:gdLst>
                    <a:gd name="T0" fmla="*/ 0 w 688"/>
                    <a:gd name="T1" fmla="*/ 0 h 20"/>
                    <a:gd name="T2" fmla="*/ 0 w 688"/>
                    <a:gd name="T3" fmla="*/ 0 h 20"/>
                    <a:gd name="T4" fmla="*/ 0 w 688"/>
                    <a:gd name="T5" fmla="*/ 0 h 20"/>
                    <a:gd name="T6" fmla="*/ 0 w 688"/>
                    <a:gd name="T7" fmla="*/ 0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88" h="20">
                      <a:moveTo>
                        <a:pt x="0" y="0"/>
                      </a:moveTo>
                      <a:lnTo>
                        <a:pt x="675" y="0"/>
                      </a:lnTo>
                      <a:lnTo>
                        <a:pt x="688" y="20"/>
                      </a:lnTo>
                      <a:lnTo>
                        <a:pt x="0" y="0"/>
                      </a:lnTo>
                      <a:close/>
                    </a:path>
                  </a:pathLst>
                </a:custGeom>
                <a:solidFill>
                  <a:srgbClr val="00FFFF"/>
                </a:solidFill>
                <a:ln w="9525">
                  <a:noFill/>
                  <a:round/>
                </a:ln>
              </p:spPr>
              <p:txBody>
                <a:bodyPr/>
                <a:lstStyle/>
                <a:p>
                  <a:endParaRPr lang="zh-CN" altLang="en-US"/>
                </a:p>
              </p:txBody>
            </p:sp>
            <p:sp>
              <p:nvSpPr>
                <p:cNvPr id="40321" name="Freeform 552"/>
                <p:cNvSpPr/>
                <p:nvPr/>
              </p:nvSpPr>
              <p:spPr bwMode="auto">
                <a:xfrm>
                  <a:off x="2034" y="2334"/>
                  <a:ext cx="492" cy="11"/>
                </a:xfrm>
                <a:custGeom>
                  <a:avLst/>
                  <a:gdLst>
                    <a:gd name="T0" fmla="*/ 0 w 2952"/>
                    <a:gd name="T1" fmla="*/ 0 h 69"/>
                    <a:gd name="T2" fmla="*/ 0 w 2952"/>
                    <a:gd name="T3" fmla="*/ 0 h 69"/>
                    <a:gd name="T4" fmla="*/ 0 w 2952"/>
                    <a:gd name="T5" fmla="*/ 0 h 69"/>
                    <a:gd name="T6" fmla="*/ 0 w 2952"/>
                    <a:gd name="T7" fmla="*/ 0 h 6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52" h="69">
                      <a:moveTo>
                        <a:pt x="13" y="0"/>
                      </a:moveTo>
                      <a:lnTo>
                        <a:pt x="0" y="69"/>
                      </a:lnTo>
                      <a:lnTo>
                        <a:pt x="2952" y="69"/>
                      </a:lnTo>
                      <a:lnTo>
                        <a:pt x="13" y="0"/>
                      </a:lnTo>
                      <a:close/>
                    </a:path>
                  </a:pathLst>
                </a:custGeom>
                <a:solidFill>
                  <a:srgbClr val="00FFFF"/>
                </a:solidFill>
                <a:ln w="9525">
                  <a:noFill/>
                  <a:round/>
                </a:ln>
              </p:spPr>
              <p:txBody>
                <a:bodyPr/>
                <a:lstStyle/>
                <a:p>
                  <a:endParaRPr lang="zh-CN" altLang="en-US"/>
                </a:p>
              </p:txBody>
            </p:sp>
            <p:sp>
              <p:nvSpPr>
                <p:cNvPr id="40322" name="Freeform 553"/>
                <p:cNvSpPr/>
                <p:nvPr/>
              </p:nvSpPr>
              <p:spPr bwMode="auto">
                <a:xfrm>
                  <a:off x="2036" y="2334"/>
                  <a:ext cx="490" cy="11"/>
                </a:xfrm>
                <a:custGeom>
                  <a:avLst/>
                  <a:gdLst>
                    <a:gd name="T0" fmla="*/ 0 w 2939"/>
                    <a:gd name="T1" fmla="*/ 0 h 69"/>
                    <a:gd name="T2" fmla="*/ 0 w 2939"/>
                    <a:gd name="T3" fmla="*/ 0 h 69"/>
                    <a:gd name="T4" fmla="*/ 0 w 2939"/>
                    <a:gd name="T5" fmla="*/ 0 h 69"/>
                    <a:gd name="T6" fmla="*/ 0 w 2939"/>
                    <a:gd name="T7" fmla="*/ 0 h 6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39" h="69">
                      <a:moveTo>
                        <a:pt x="0" y="0"/>
                      </a:moveTo>
                      <a:lnTo>
                        <a:pt x="1510" y="0"/>
                      </a:lnTo>
                      <a:lnTo>
                        <a:pt x="2939" y="69"/>
                      </a:lnTo>
                      <a:lnTo>
                        <a:pt x="0" y="0"/>
                      </a:lnTo>
                      <a:close/>
                    </a:path>
                  </a:pathLst>
                </a:custGeom>
                <a:solidFill>
                  <a:srgbClr val="00FFFF"/>
                </a:solidFill>
                <a:ln w="9525">
                  <a:noFill/>
                  <a:round/>
                </a:ln>
              </p:spPr>
              <p:txBody>
                <a:bodyPr/>
                <a:lstStyle/>
                <a:p>
                  <a:endParaRPr lang="zh-CN" altLang="en-US"/>
                </a:p>
              </p:txBody>
            </p:sp>
            <p:sp>
              <p:nvSpPr>
                <p:cNvPr id="40323" name="Freeform 554"/>
                <p:cNvSpPr/>
                <p:nvPr/>
              </p:nvSpPr>
              <p:spPr bwMode="auto">
                <a:xfrm>
                  <a:off x="2287" y="2334"/>
                  <a:ext cx="286" cy="11"/>
                </a:xfrm>
                <a:custGeom>
                  <a:avLst/>
                  <a:gdLst>
                    <a:gd name="T0" fmla="*/ 0 w 1712"/>
                    <a:gd name="T1" fmla="*/ 0 h 69"/>
                    <a:gd name="T2" fmla="*/ 0 w 1712"/>
                    <a:gd name="T3" fmla="*/ 0 h 69"/>
                    <a:gd name="T4" fmla="*/ 0 w 1712"/>
                    <a:gd name="T5" fmla="*/ 0 h 69"/>
                    <a:gd name="T6" fmla="*/ 0 w 1712"/>
                    <a:gd name="T7" fmla="*/ 0 h 6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12" h="69">
                      <a:moveTo>
                        <a:pt x="0" y="0"/>
                      </a:moveTo>
                      <a:lnTo>
                        <a:pt x="1712" y="0"/>
                      </a:lnTo>
                      <a:lnTo>
                        <a:pt x="1429" y="69"/>
                      </a:lnTo>
                      <a:lnTo>
                        <a:pt x="0" y="0"/>
                      </a:lnTo>
                      <a:close/>
                    </a:path>
                  </a:pathLst>
                </a:custGeom>
                <a:solidFill>
                  <a:srgbClr val="00FFFF"/>
                </a:solidFill>
                <a:ln w="9525">
                  <a:noFill/>
                  <a:round/>
                </a:ln>
              </p:spPr>
              <p:txBody>
                <a:bodyPr/>
                <a:lstStyle/>
                <a:p>
                  <a:endParaRPr lang="zh-CN" altLang="en-US"/>
                </a:p>
              </p:txBody>
            </p:sp>
            <p:sp>
              <p:nvSpPr>
                <p:cNvPr id="40324" name="Freeform 555"/>
                <p:cNvSpPr/>
                <p:nvPr/>
              </p:nvSpPr>
              <p:spPr bwMode="auto">
                <a:xfrm>
                  <a:off x="2526" y="2334"/>
                  <a:ext cx="183" cy="11"/>
                </a:xfrm>
                <a:custGeom>
                  <a:avLst/>
                  <a:gdLst>
                    <a:gd name="T0" fmla="*/ 0 w 1100"/>
                    <a:gd name="T1" fmla="*/ 0 h 69"/>
                    <a:gd name="T2" fmla="*/ 0 w 1100"/>
                    <a:gd name="T3" fmla="*/ 0 h 69"/>
                    <a:gd name="T4" fmla="*/ 0 w 1100"/>
                    <a:gd name="T5" fmla="*/ 0 h 69"/>
                    <a:gd name="T6" fmla="*/ 0 w 1100"/>
                    <a:gd name="T7" fmla="*/ 0 h 6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00" h="69">
                      <a:moveTo>
                        <a:pt x="283" y="0"/>
                      </a:moveTo>
                      <a:lnTo>
                        <a:pt x="0" y="69"/>
                      </a:lnTo>
                      <a:lnTo>
                        <a:pt x="1100" y="69"/>
                      </a:lnTo>
                      <a:lnTo>
                        <a:pt x="283" y="0"/>
                      </a:lnTo>
                      <a:close/>
                    </a:path>
                  </a:pathLst>
                </a:custGeom>
                <a:solidFill>
                  <a:srgbClr val="00FFFF"/>
                </a:solidFill>
                <a:ln w="9525">
                  <a:noFill/>
                  <a:round/>
                </a:ln>
              </p:spPr>
              <p:txBody>
                <a:bodyPr/>
                <a:lstStyle/>
                <a:p>
                  <a:endParaRPr lang="zh-CN" altLang="en-US"/>
                </a:p>
              </p:txBody>
            </p:sp>
            <p:sp>
              <p:nvSpPr>
                <p:cNvPr id="40325" name="Freeform 556"/>
                <p:cNvSpPr/>
                <p:nvPr/>
              </p:nvSpPr>
              <p:spPr bwMode="auto">
                <a:xfrm>
                  <a:off x="2573" y="2334"/>
                  <a:ext cx="136" cy="11"/>
                </a:xfrm>
                <a:custGeom>
                  <a:avLst/>
                  <a:gdLst>
                    <a:gd name="T0" fmla="*/ 0 w 817"/>
                    <a:gd name="T1" fmla="*/ 0 h 69"/>
                    <a:gd name="T2" fmla="*/ 0 w 817"/>
                    <a:gd name="T3" fmla="*/ 0 h 69"/>
                    <a:gd name="T4" fmla="*/ 0 w 817"/>
                    <a:gd name="T5" fmla="*/ 0 h 69"/>
                    <a:gd name="T6" fmla="*/ 0 w 817"/>
                    <a:gd name="T7" fmla="*/ 0 h 6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17" h="69">
                      <a:moveTo>
                        <a:pt x="0" y="0"/>
                      </a:moveTo>
                      <a:lnTo>
                        <a:pt x="773" y="0"/>
                      </a:lnTo>
                      <a:lnTo>
                        <a:pt x="817" y="69"/>
                      </a:lnTo>
                      <a:lnTo>
                        <a:pt x="0" y="0"/>
                      </a:lnTo>
                      <a:close/>
                    </a:path>
                  </a:pathLst>
                </a:custGeom>
                <a:solidFill>
                  <a:srgbClr val="00FFFF"/>
                </a:solidFill>
                <a:ln w="9525">
                  <a:noFill/>
                  <a:round/>
                </a:ln>
              </p:spPr>
              <p:txBody>
                <a:bodyPr/>
                <a:lstStyle/>
                <a:p>
                  <a:endParaRPr lang="zh-CN" altLang="en-US"/>
                </a:p>
              </p:txBody>
            </p:sp>
            <p:sp>
              <p:nvSpPr>
                <p:cNvPr id="40326" name="Freeform 557"/>
                <p:cNvSpPr/>
                <p:nvPr/>
              </p:nvSpPr>
              <p:spPr bwMode="auto">
                <a:xfrm>
                  <a:off x="2033" y="2345"/>
                  <a:ext cx="676" cy="1"/>
                </a:xfrm>
                <a:custGeom>
                  <a:avLst/>
                  <a:gdLst>
                    <a:gd name="T0" fmla="*/ 0 w 4055"/>
                    <a:gd name="T1" fmla="*/ 0 h 3"/>
                    <a:gd name="T2" fmla="*/ 0 w 4055"/>
                    <a:gd name="T3" fmla="*/ 0 h 3"/>
                    <a:gd name="T4" fmla="*/ 1 w 4055"/>
                    <a:gd name="T5" fmla="*/ 0 h 3"/>
                    <a:gd name="T6" fmla="*/ 0 w 4055"/>
                    <a:gd name="T7" fmla="*/ 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055" h="3">
                      <a:moveTo>
                        <a:pt x="1" y="0"/>
                      </a:moveTo>
                      <a:lnTo>
                        <a:pt x="0" y="3"/>
                      </a:lnTo>
                      <a:lnTo>
                        <a:pt x="4055" y="3"/>
                      </a:lnTo>
                      <a:lnTo>
                        <a:pt x="1" y="0"/>
                      </a:lnTo>
                      <a:close/>
                    </a:path>
                  </a:pathLst>
                </a:custGeom>
                <a:solidFill>
                  <a:srgbClr val="00FFFF"/>
                </a:solidFill>
                <a:ln w="9525">
                  <a:noFill/>
                  <a:round/>
                </a:ln>
              </p:spPr>
              <p:txBody>
                <a:bodyPr/>
                <a:lstStyle/>
                <a:p>
                  <a:endParaRPr lang="zh-CN" altLang="en-US"/>
                </a:p>
              </p:txBody>
            </p:sp>
            <p:sp>
              <p:nvSpPr>
                <p:cNvPr id="40327" name="Freeform 558"/>
                <p:cNvSpPr/>
                <p:nvPr/>
              </p:nvSpPr>
              <p:spPr bwMode="auto">
                <a:xfrm>
                  <a:off x="2034" y="2345"/>
                  <a:ext cx="675" cy="1"/>
                </a:xfrm>
                <a:custGeom>
                  <a:avLst/>
                  <a:gdLst>
                    <a:gd name="T0" fmla="*/ 0 w 4054"/>
                    <a:gd name="T1" fmla="*/ 0 h 3"/>
                    <a:gd name="T2" fmla="*/ 0 w 4054"/>
                    <a:gd name="T3" fmla="*/ 0 h 3"/>
                    <a:gd name="T4" fmla="*/ 0 w 4054"/>
                    <a:gd name="T5" fmla="*/ 0 h 3"/>
                    <a:gd name="T6" fmla="*/ 0 w 4054"/>
                    <a:gd name="T7" fmla="*/ 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054" h="3">
                      <a:moveTo>
                        <a:pt x="0" y="0"/>
                      </a:moveTo>
                      <a:lnTo>
                        <a:pt x="4052" y="0"/>
                      </a:lnTo>
                      <a:lnTo>
                        <a:pt x="4054" y="3"/>
                      </a:lnTo>
                      <a:lnTo>
                        <a:pt x="0" y="0"/>
                      </a:lnTo>
                      <a:close/>
                    </a:path>
                  </a:pathLst>
                </a:custGeom>
                <a:solidFill>
                  <a:srgbClr val="00FFFF"/>
                </a:solidFill>
                <a:ln w="9525">
                  <a:noFill/>
                  <a:round/>
                </a:ln>
              </p:spPr>
              <p:txBody>
                <a:bodyPr/>
                <a:lstStyle/>
                <a:p>
                  <a:endParaRPr lang="zh-CN" altLang="en-US"/>
                </a:p>
              </p:txBody>
            </p:sp>
            <p:sp>
              <p:nvSpPr>
                <p:cNvPr id="40328" name="Freeform 559"/>
                <p:cNvSpPr/>
                <p:nvPr/>
              </p:nvSpPr>
              <p:spPr bwMode="auto">
                <a:xfrm>
                  <a:off x="1999" y="2346"/>
                  <a:ext cx="787" cy="121"/>
                </a:xfrm>
                <a:custGeom>
                  <a:avLst/>
                  <a:gdLst>
                    <a:gd name="T0" fmla="*/ 0 w 4722"/>
                    <a:gd name="T1" fmla="*/ 0 h 727"/>
                    <a:gd name="T2" fmla="*/ 0 w 4722"/>
                    <a:gd name="T3" fmla="*/ 0 h 727"/>
                    <a:gd name="T4" fmla="*/ 1 w 4722"/>
                    <a:gd name="T5" fmla="*/ 0 h 727"/>
                    <a:gd name="T6" fmla="*/ 0 w 4722"/>
                    <a:gd name="T7" fmla="*/ 0 h 7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22" h="727">
                      <a:moveTo>
                        <a:pt x="207" y="0"/>
                      </a:moveTo>
                      <a:lnTo>
                        <a:pt x="0" y="727"/>
                      </a:lnTo>
                      <a:lnTo>
                        <a:pt x="4722" y="727"/>
                      </a:lnTo>
                      <a:lnTo>
                        <a:pt x="207" y="0"/>
                      </a:lnTo>
                      <a:close/>
                    </a:path>
                  </a:pathLst>
                </a:custGeom>
                <a:solidFill>
                  <a:srgbClr val="00FFFF"/>
                </a:solidFill>
                <a:ln w="9525">
                  <a:noFill/>
                  <a:round/>
                </a:ln>
              </p:spPr>
              <p:txBody>
                <a:bodyPr/>
                <a:lstStyle/>
                <a:p>
                  <a:endParaRPr lang="zh-CN" altLang="en-US"/>
                </a:p>
              </p:txBody>
            </p:sp>
            <p:sp>
              <p:nvSpPr>
                <p:cNvPr id="40329" name="Freeform 560"/>
                <p:cNvSpPr/>
                <p:nvPr/>
              </p:nvSpPr>
              <p:spPr bwMode="auto">
                <a:xfrm>
                  <a:off x="2033" y="2346"/>
                  <a:ext cx="753" cy="121"/>
                </a:xfrm>
                <a:custGeom>
                  <a:avLst/>
                  <a:gdLst>
                    <a:gd name="T0" fmla="*/ 0 w 4515"/>
                    <a:gd name="T1" fmla="*/ 0 h 727"/>
                    <a:gd name="T2" fmla="*/ 1 w 4515"/>
                    <a:gd name="T3" fmla="*/ 0 h 727"/>
                    <a:gd name="T4" fmla="*/ 1 w 4515"/>
                    <a:gd name="T5" fmla="*/ 0 h 727"/>
                    <a:gd name="T6" fmla="*/ 0 w 4515"/>
                    <a:gd name="T7" fmla="*/ 0 h 7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15" h="727">
                      <a:moveTo>
                        <a:pt x="0" y="0"/>
                      </a:moveTo>
                      <a:lnTo>
                        <a:pt x="4055" y="0"/>
                      </a:lnTo>
                      <a:lnTo>
                        <a:pt x="4515" y="727"/>
                      </a:lnTo>
                      <a:lnTo>
                        <a:pt x="0" y="0"/>
                      </a:lnTo>
                      <a:close/>
                    </a:path>
                  </a:pathLst>
                </a:custGeom>
                <a:solidFill>
                  <a:srgbClr val="00FFFF"/>
                </a:solidFill>
                <a:ln w="9525">
                  <a:noFill/>
                  <a:round/>
                </a:ln>
              </p:spPr>
              <p:txBody>
                <a:bodyPr/>
                <a:lstStyle/>
                <a:p>
                  <a:endParaRPr lang="zh-CN" altLang="en-US"/>
                </a:p>
              </p:txBody>
            </p:sp>
            <p:sp>
              <p:nvSpPr>
                <p:cNvPr id="40330" name="Freeform 561"/>
                <p:cNvSpPr/>
                <p:nvPr/>
              </p:nvSpPr>
              <p:spPr bwMode="auto">
                <a:xfrm>
                  <a:off x="1993" y="2467"/>
                  <a:ext cx="803" cy="17"/>
                </a:xfrm>
                <a:custGeom>
                  <a:avLst/>
                  <a:gdLst>
                    <a:gd name="T0" fmla="*/ 0 w 4819"/>
                    <a:gd name="T1" fmla="*/ 0 h 103"/>
                    <a:gd name="T2" fmla="*/ 0 w 4819"/>
                    <a:gd name="T3" fmla="*/ 0 h 103"/>
                    <a:gd name="T4" fmla="*/ 1 w 4819"/>
                    <a:gd name="T5" fmla="*/ 0 h 103"/>
                    <a:gd name="T6" fmla="*/ 0 w 4819"/>
                    <a:gd name="T7" fmla="*/ 0 h 10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819" h="103">
                      <a:moveTo>
                        <a:pt x="33" y="0"/>
                      </a:moveTo>
                      <a:lnTo>
                        <a:pt x="0" y="103"/>
                      </a:lnTo>
                      <a:lnTo>
                        <a:pt x="4819" y="103"/>
                      </a:lnTo>
                      <a:lnTo>
                        <a:pt x="33" y="0"/>
                      </a:lnTo>
                      <a:close/>
                    </a:path>
                  </a:pathLst>
                </a:custGeom>
                <a:solidFill>
                  <a:srgbClr val="00FFFF"/>
                </a:solidFill>
                <a:ln w="9525">
                  <a:noFill/>
                  <a:round/>
                </a:ln>
              </p:spPr>
              <p:txBody>
                <a:bodyPr/>
                <a:lstStyle/>
                <a:p>
                  <a:endParaRPr lang="zh-CN" altLang="en-US"/>
                </a:p>
              </p:txBody>
            </p:sp>
            <p:sp>
              <p:nvSpPr>
                <p:cNvPr id="40331" name="Freeform 562"/>
                <p:cNvSpPr/>
                <p:nvPr/>
              </p:nvSpPr>
              <p:spPr bwMode="auto">
                <a:xfrm>
                  <a:off x="1999" y="2467"/>
                  <a:ext cx="797" cy="17"/>
                </a:xfrm>
                <a:custGeom>
                  <a:avLst/>
                  <a:gdLst>
                    <a:gd name="T0" fmla="*/ 0 w 4786"/>
                    <a:gd name="T1" fmla="*/ 0 h 103"/>
                    <a:gd name="T2" fmla="*/ 1 w 4786"/>
                    <a:gd name="T3" fmla="*/ 0 h 103"/>
                    <a:gd name="T4" fmla="*/ 1 w 4786"/>
                    <a:gd name="T5" fmla="*/ 0 h 103"/>
                    <a:gd name="T6" fmla="*/ 0 w 4786"/>
                    <a:gd name="T7" fmla="*/ 0 h 10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86" h="103">
                      <a:moveTo>
                        <a:pt x="0" y="0"/>
                      </a:moveTo>
                      <a:lnTo>
                        <a:pt x="4722" y="0"/>
                      </a:lnTo>
                      <a:lnTo>
                        <a:pt x="4786" y="103"/>
                      </a:lnTo>
                      <a:lnTo>
                        <a:pt x="0" y="0"/>
                      </a:lnTo>
                      <a:close/>
                    </a:path>
                  </a:pathLst>
                </a:custGeom>
                <a:solidFill>
                  <a:srgbClr val="00FFFF"/>
                </a:solidFill>
                <a:ln w="9525">
                  <a:noFill/>
                  <a:round/>
                </a:ln>
              </p:spPr>
              <p:txBody>
                <a:bodyPr/>
                <a:lstStyle/>
                <a:p>
                  <a:endParaRPr lang="zh-CN" altLang="en-US"/>
                </a:p>
              </p:txBody>
            </p:sp>
          </p:grpSp>
          <p:sp>
            <p:nvSpPr>
              <p:cNvPr id="39981" name="Freeform 564"/>
              <p:cNvSpPr/>
              <p:nvPr/>
            </p:nvSpPr>
            <p:spPr bwMode="auto">
              <a:xfrm>
                <a:off x="1993" y="2484"/>
                <a:ext cx="317" cy="1"/>
              </a:xfrm>
              <a:custGeom>
                <a:avLst/>
                <a:gdLst>
                  <a:gd name="T0" fmla="*/ 0 w 1901"/>
                  <a:gd name="T1" fmla="*/ 0 h 3"/>
                  <a:gd name="T2" fmla="*/ 0 w 1901"/>
                  <a:gd name="T3" fmla="*/ 0 h 3"/>
                  <a:gd name="T4" fmla="*/ 0 w 1901"/>
                  <a:gd name="T5" fmla="*/ 0 h 3"/>
                  <a:gd name="T6" fmla="*/ 0 w 1901"/>
                  <a:gd name="T7" fmla="*/ 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01" h="3">
                    <a:moveTo>
                      <a:pt x="2" y="0"/>
                    </a:moveTo>
                    <a:lnTo>
                      <a:pt x="0" y="3"/>
                    </a:lnTo>
                    <a:lnTo>
                      <a:pt x="1901" y="3"/>
                    </a:lnTo>
                    <a:lnTo>
                      <a:pt x="2" y="0"/>
                    </a:lnTo>
                    <a:close/>
                  </a:path>
                </a:pathLst>
              </a:custGeom>
              <a:solidFill>
                <a:srgbClr val="00FFFF"/>
              </a:solidFill>
              <a:ln w="9525">
                <a:noFill/>
                <a:round/>
              </a:ln>
            </p:spPr>
            <p:txBody>
              <a:bodyPr/>
              <a:lstStyle/>
              <a:p>
                <a:endParaRPr lang="zh-CN" altLang="en-US"/>
              </a:p>
            </p:txBody>
          </p:sp>
          <p:sp>
            <p:nvSpPr>
              <p:cNvPr id="39982" name="Freeform 565"/>
              <p:cNvSpPr/>
              <p:nvPr/>
            </p:nvSpPr>
            <p:spPr bwMode="auto">
              <a:xfrm>
                <a:off x="1993" y="2484"/>
                <a:ext cx="350" cy="1"/>
              </a:xfrm>
              <a:custGeom>
                <a:avLst/>
                <a:gdLst>
                  <a:gd name="T0" fmla="*/ 0 w 2097"/>
                  <a:gd name="T1" fmla="*/ 0 h 3"/>
                  <a:gd name="T2" fmla="*/ 0 w 2097"/>
                  <a:gd name="T3" fmla="*/ 0 h 3"/>
                  <a:gd name="T4" fmla="*/ 0 w 2097"/>
                  <a:gd name="T5" fmla="*/ 0 h 3"/>
                  <a:gd name="T6" fmla="*/ 0 w 2097"/>
                  <a:gd name="T7" fmla="*/ 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97" h="3">
                    <a:moveTo>
                      <a:pt x="0" y="0"/>
                    </a:moveTo>
                    <a:lnTo>
                      <a:pt x="2097" y="0"/>
                    </a:lnTo>
                    <a:lnTo>
                      <a:pt x="1899" y="3"/>
                    </a:lnTo>
                    <a:lnTo>
                      <a:pt x="0" y="0"/>
                    </a:lnTo>
                    <a:close/>
                  </a:path>
                </a:pathLst>
              </a:custGeom>
              <a:solidFill>
                <a:srgbClr val="00FFFF"/>
              </a:solidFill>
              <a:ln w="9525">
                <a:noFill/>
                <a:round/>
              </a:ln>
            </p:spPr>
            <p:txBody>
              <a:bodyPr/>
              <a:lstStyle/>
              <a:p>
                <a:endParaRPr lang="zh-CN" altLang="en-US"/>
              </a:p>
            </p:txBody>
          </p:sp>
          <p:sp>
            <p:nvSpPr>
              <p:cNvPr id="39983" name="Freeform 566"/>
              <p:cNvSpPr/>
              <p:nvPr/>
            </p:nvSpPr>
            <p:spPr bwMode="auto">
              <a:xfrm>
                <a:off x="2343" y="2484"/>
                <a:ext cx="454" cy="1"/>
              </a:xfrm>
              <a:custGeom>
                <a:avLst/>
                <a:gdLst>
                  <a:gd name="T0" fmla="*/ 0 w 2724"/>
                  <a:gd name="T1" fmla="*/ 0 h 3"/>
                  <a:gd name="T2" fmla="*/ 0 w 2724"/>
                  <a:gd name="T3" fmla="*/ 0 h 3"/>
                  <a:gd name="T4" fmla="*/ 0 w 2724"/>
                  <a:gd name="T5" fmla="*/ 0 h 3"/>
                  <a:gd name="T6" fmla="*/ 0 w 2724"/>
                  <a:gd name="T7" fmla="*/ 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24" h="3">
                    <a:moveTo>
                      <a:pt x="0" y="0"/>
                    </a:moveTo>
                    <a:lnTo>
                      <a:pt x="10" y="3"/>
                    </a:lnTo>
                    <a:lnTo>
                      <a:pt x="2724" y="3"/>
                    </a:lnTo>
                    <a:lnTo>
                      <a:pt x="0" y="0"/>
                    </a:lnTo>
                    <a:close/>
                  </a:path>
                </a:pathLst>
              </a:custGeom>
              <a:solidFill>
                <a:srgbClr val="00FFFF"/>
              </a:solidFill>
              <a:ln w="9525">
                <a:noFill/>
                <a:round/>
              </a:ln>
            </p:spPr>
            <p:txBody>
              <a:bodyPr/>
              <a:lstStyle/>
              <a:p>
                <a:endParaRPr lang="zh-CN" altLang="en-US"/>
              </a:p>
            </p:txBody>
          </p:sp>
          <p:sp>
            <p:nvSpPr>
              <p:cNvPr id="39984" name="Freeform 567"/>
              <p:cNvSpPr/>
              <p:nvPr/>
            </p:nvSpPr>
            <p:spPr bwMode="auto">
              <a:xfrm>
                <a:off x="2343" y="2484"/>
                <a:ext cx="454" cy="1"/>
              </a:xfrm>
              <a:custGeom>
                <a:avLst/>
                <a:gdLst>
                  <a:gd name="T0" fmla="*/ 0 w 2724"/>
                  <a:gd name="T1" fmla="*/ 0 h 3"/>
                  <a:gd name="T2" fmla="*/ 0 w 2724"/>
                  <a:gd name="T3" fmla="*/ 0 h 3"/>
                  <a:gd name="T4" fmla="*/ 0 w 2724"/>
                  <a:gd name="T5" fmla="*/ 0 h 3"/>
                  <a:gd name="T6" fmla="*/ 0 w 2724"/>
                  <a:gd name="T7" fmla="*/ 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24" h="3">
                    <a:moveTo>
                      <a:pt x="0" y="0"/>
                    </a:moveTo>
                    <a:lnTo>
                      <a:pt x="2722" y="0"/>
                    </a:lnTo>
                    <a:lnTo>
                      <a:pt x="2724" y="3"/>
                    </a:lnTo>
                    <a:lnTo>
                      <a:pt x="0" y="0"/>
                    </a:lnTo>
                    <a:close/>
                  </a:path>
                </a:pathLst>
              </a:custGeom>
              <a:solidFill>
                <a:srgbClr val="00FFFF"/>
              </a:solidFill>
              <a:ln w="9525">
                <a:noFill/>
                <a:round/>
              </a:ln>
            </p:spPr>
            <p:txBody>
              <a:bodyPr/>
              <a:lstStyle/>
              <a:p>
                <a:endParaRPr lang="zh-CN" altLang="en-US"/>
              </a:p>
            </p:txBody>
          </p:sp>
          <p:sp>
            <p:nvSpPr>
              <p:cNvPr id="39985" name="Freeform 568"/>
              <p:cNvSpPr/>
              <p:nvPr/>
            </p:nvSpPr>
            <p:spPr bwMode="auto">
              <a:xfrm>
                <a:off x="1987" y="2484"/>
                <a:ext cx="298" cy="18"/>
              </a:xfrm>
              <a:custGeom>
                <a:avLst/>
                <a:gdLst>
                  <a:gd name="T0" fmla="*/ 0 w 1788"/>
                  <a:gd name="T1" fmla="*/ 0 h 105"/>
                  <a:gd name="T2" fmla="*/ 0 w 1788"/>
                  <a:gd name="T3" fmla="*/ 0 h 105"/>
                  <a:gd name="T4" fmla="*/ 0 w 1788"/>
                  <a:gd name="T5" fmla="*/ 0 h 105"/>
                  <a:gd name="T6" fmla="*/ 0 w 1788"/>
                  <a:gd name="T7" fmla="*/ 0 h 10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88" h="105">
                    <a:moveTo>
                      <a:pt x="34" y="0"/>
                    </a:moveTo>
                    <a:lnTo>
                      <a:pt x="0" y="105"/>
                    </a:lnTo>
                    <a:lnTo>
                      <a:pt x="1788" y="105"/>
                    </a:lnTo>
                    <a:lnTo>
                      <a:pt x="34" y="0"/>
                    </a:lnTo>
                    <a:close/>
                  </a:path>
                </a:pathLst>
              </a:custGeom>
              <a:solidFill>
                <a:srgbClr val="00FFFF"/>
              </a:solidFill>
              <a:ln w="9525">
                <a:noFill/>
                <a:round/>
              </a:ln>
            </p:spPr>
            <p:txBody>
              <a:bodyPr/>
              <a:lstStyle/>
              <a:p>
                <a:endParaRPr lang="zh-CN" altLang="en-US"/>
              </a:p>
            </p:txBody>
          </p:sp>
          <p:sp>
            <p:nvSpPr>
              <p:cNvPr id="39986" name="Freeform 569"/>
              <p:cNvSpPr/>
              <p:nvPr/>
            </p:nvSpPr>
            <p:spPr bwMode="auto">
              <a:xfrm>
                <a:off x="1993" y="2484"/>
                <a:ext cx="317" cy="18"/>
              </a:xfrm>
              <a:custGeom>
                <a:avLst/>
                <a:gdLst>
                  <a:gd name="T0" fmla="*/ 0 w 1901"/>
                  <a:gd name="T1" fmla="*/ 0 h 105"/>
                  <a:gd name="T2" fmla="*/ 0 w 1901"/>
                  <a:gd name="T3" fmla="*/ 0 h 105"/>
                  <a:gd name="T4" fmla="*/ 0 w 1901"/>
                  <a:gd name="T5" fmla="*/ 0 h 105"/>
                  <a:gd name="T6" fmla="*/ 0 w 1901"/>
                  <a:gd name="T7" fmla="*/ 0 h 10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01" h="105">
                    <a:moveTo>
                      <a:pt x="0" y="0"/>
                    </a:moveTo>
                    <a:lnTo>
                      <a:pt x="1901" y="0"/>
                    </a:lnTo>
                    <a:lnTo>
                      <a:pt x="1754" y="105"/>
                    </a:lnTo>
                    <a:lnTo>
                      <a:pt x="0" y="0"/>
                    </a:lnTo>
                    <a:close/>
                  </a:path>
                </a:pathLst>
              </a:custGeom>
              <a:solidFill>
                <a:srgbClr val="00FFFF"/>
              </a:solidFill>
              <a:ln w="9525">
                <a:noFill/>
                <a:round/>
              </a:ln>
            </p:spPr>
            <p:txBody>
              <a:bodyPr/>
              <a:lstStyle/>
              <a:p>
                <a:endParaRPr lang="zh-CN" altLang="en-US"/>
              </a:p>
            </p:txBody>
          </p:sp>
          <p:sp>
            <p:nvSpPr>
              <p:cNvPr id="39987" name="Freeform 570"/>
              <p:cNvSpPr/>
              <p:nvPr/>
            </p:nvSpPr>
            <p:spPr bwMode="auto">
              <a:xfrm>
                <a:off x="2345" y="2484"/>
                <a:ext cx="463" cy="18"/>
              </a:xfrm>
              <a:custGeom>
                <a:avLst/>
                <a:gdLst>
                  <a:gd name="T0" fmla="*/ 0 w 2780"/>
                  <a:gd name="T1" fmla="*/ 0 h 105"/>
                  <a:gd name="T2" fmla="*/ 0 w 2780"/>
                  <a:gd name="T3" fmla="*/ 0 h 105"/>
                  <a:gd name="T4" fmla="*/ 0 w 2780"/>
                  <a:gd name="T5" fmla="*/ 0 h 105"/>
                  <a:gd name="T6" fmla="*/ 0 w 2780"/>
                  <a:gd name="T7" fmla="*/ 0 h 10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80" h="105">
                    <a:moveTo>
                      <a:pt x="0" y="0"/>
                    </a:moveTo>
                    <a:lnTo>
                      <a:pt x="260" y="105"/>
                    </a:lnTo>
                    <a:lnTo>
                      <a:pt x="2780" y="105"/>
                    </a:lnTo>
                    <a:lnTo>
                      <a:pt x="0" y="0"/>
                    </a:lnTo>
                    <a:close/>
                  </a:path>
                </a:pathLst>
              </a:custGeom>
              <a:solidFill>
                <a:srgbClr val="00FFFF"/>
              </a:solidFill>
              <a:ln w="9525">
                <a:noFill/>
                <a:round/>
              </a:ln>
            </p:spPr>
            <p:txBody>
              <a:bodyPr/>
              <a:lstStyle/>
              <a:p>
                <a:endParaRPr lang="zh-CN" altLang="en-US"/>
              </a:p>
            </p:txBody>
          </p:sp>
          <p:sp>
            <p:nvSpPr>
              <p:cNvPr id="39988" name="Freeform 571"/>
              <p:cNvSpPr/>
              <p:nvPr/>
            </p:nvSpPr>
            <p:spPr bwMode="auto">
              <a:xfrm>
                <a:off x="2345" y="2484"/>
                <a:ext cx="463" cy="18"/>
              </a:xfrm>
              <a:custGeom>
                <a:avLst/>
                <a:gdLst>
                  <a:gd name="T0" fmla="*/ 0 w 2780"/>
                  <a:gd name="T1" fmla="*/ 0 h 105"/>
                  <a:gd name="T2" fmla="*/ 0 w 2780"/>
                  <a:gd name="T3" fmla="*/ 0 h 105"/>
                  <a:gd name="T4" fmla="*/ 0 w 2780"/>
                  <a:gd name="T5" fmla="*/ 0 h 105"/>
                  <a:gd name="T6" fmla="*/ 0 w 2780"/>
                  <a:gd name="T7" fmla="*/ 0 h 10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80" h="105">
                    <a:moveTo>
                      <a:pt x="0" y="0"/>
                    </a:moveTo>
                    <a:lnTo>
                      <a:pt x="2714" y="0"/>
                    </a:lnTo>
                    <a:lnTo>
                      <a:pt x="2780" y="105"/>
                    </a:lnTo>
                    <a:lnTo>
                      <a:pt x="0" y="0"/>
                    </a:lnTo>
                    <a:close/>
                  </a:path>
                </a:pathLst>
              </a:custGeom>
              <a:solidFill>
                <a:srgbClr val="00FFFF"/>
              </a:solidFill>
              <a:ln w="9525">
                <a:noFill/>
                <a:round/>
              </a:ln>
            </p:spPr>
            <p:txBody>
              <a:bodyPr/>
              <a:lstStyle/>
              <a:p>
                <a:endParaRPr lang="zh-CN" altLang="en-US"/>
              </a:p>
            </p:txBody>
          </p:sp>
          <p:sp>
            <p:nvSpPr>
              <p:cNvPr id="39989" name="Freeform 572"/>
              <p:cNvSpPr/>
              <p:nvPr/>
            </p:nvSpPr>
            <p:spPr bwMode="auto">
              <a:xfrm>
                <a:off x="1986" y="2502"/>
                <a:ext cx="292" cy="5"/>
              </a:xfrm>
              <a:custGeom>
                <a:avLst/>
                <a:gdLst>
                  <a:gd name="T0" fmla="*/ 0 w 1756"/>
                  <a:gd name="T1" fmla="*/ 0 h 29"/>
                  <a:gd name="T2" fmla="*/ 0 w 1756"/>
                  <a:gd name="T3" fmla="*/ 0 h 29"/>
                  <a:gd name="T4" fmla="*/ 0 w 1756"/>
                  <a:gd name="T5" fmla="*/ 0 h 29"/>
                  <a:gd name="T6" fmla="*/ 0 w 1756"/>
                  <a:gd name="T7" fmla="*/ 0 h 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56" h="29">
                    <a:moveTo>
                      <a:pt x="11" y="0"/>
                    </a:moveTo>
                    <a:lnTo>
                      <a:pt x="0" y="29"/>
                    </a:lnTo>
                    <a:lnTo>
                      <a:pt x="1756" y="29"/>
                    </a:lnTo>
                    <a:lnTo>
                      <a:pt x="11" y="0"/>
                    </a:lnTo>
                    <a:close/>
                  </a:path>
                </a:pathLst>
              </a:custGeom>
              <a:solidFill>
                <a:srgbClr val="00FFFF"/>
              </a:solidFill>
              <a:ln w="9525">
                <a:noFill/>
                <a:round/>
              </a:ln>
            </p:spPr>
            <p:txBody>
              <a:bodyPr/>
              <a:lstStyle/>
              <a:p>
                <a:endParaRPr lang="zh-CN" altLang="en-US"/>
              </a:p>
            </p:txBody>
          </p:sp>
          <p:sp>
            <p:nvSpPr>
              <p:cNvPr id="39990" name="Freeform 573"/>
              <p:cNvSpPr/>
              <p:nvPr/>
            </p:nvSpPr>
            <p:spPr bwMode="auto">
              <a:xfrm>
                <a:off x="1987" y="2502"/>
                <a:ext cx="298" cy="5"/>
              </a:xfrm>
              <a:custGeom>
                <a:avLst/>
                <a:gdLst>
                  <a:gd name="T0" fmla="*/ 0 w 1788"/>
                  <a:gd name="T1" fmla="*/ 0 h 29"/>
                  <a:gd name="T2" fmla="*/ 0 w 1788"/>
                  <a:gd name="T3" fmla="*/ 0 h 29"/>
                  <a:gd name="T4" fmla="*/ 0 w 1788"/>
                  <a:gd name="T5" fmla="*/ 0 h 29"/>
                  <a:gd name="T6" fmla="*/ 0 w 1788"/>
                  <a:gd name="T7" fmla="*/ 0 h 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88" h="29">
                    <a:moveTo>
                      <a:pt x="0" y="0"/>
                    </a:moveTo>
                    <a:lnTo>
                      <a:pt x="1788" y="0"/>
                    </a:lnTo>
                    <a:lnTo>
                      <a:pt x="1745" y="29"/>
                    </a:lnTo>
                    <a:lnTo>
                      <a:pt x="0" y="0"/>
                    </a:lnTo>
                    <a:close/>
                  </a:path>
                </a:pathLst>
              </a:custGeom>
              <a:solidFill>
                <a:srgbClr val="00FFFF"/>
              </a:solidFill>
              <a:ln w="9525">
                <a:noFill/>
                <a:round/>
              </a:ln>
            </p:spPr>
            <p:txBody>
              <a:bodyPr/>
              <a:lstStyle/>
              <a:p>
                <a:endParaRPr lang="zh-CN" altLang="en-US"/>
              </a:p>
            </p:txBody>
          </p:sp>
          <p:sp>
            <p:nvSpPr>
              <p:cNvPr id="39991" name="Freeform 574"/>
              <p:cNvSpPr/>
              <p:nvPr/>
            </p:nvSpPr>
            <p:spPr bwMode="auto">
              <a:xfrm>
                <a:off x="2388" y="2502"/>
                <a:ext cx="421" cy="5"/>
              </a:xfrm>
              <a:custGeom>
                <a:avLst/>
                <a:gdLst>
                  <a:gd name="T0" fmla="*/ 0 w 2530"/>
                  <a:gd name="T1" fmla="*/ 0 h 29"/>
                  <a:gd name="T2" fmla="*/ 0 w 2530"/>
                  <a:gd name="T3" fmla="*/ 0 h 29"/>
                  <a:gd name="T4" fmla="*/ 0 w 2530"/>
                  <a:gd name="T5" fmla="*/ 0 h 29"/>
                  <a:gd name="T6" fmla="*/ 0 w 2530"/>
                  <a:gd name="T7" fmla="*/ 0 h 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30" h="29">
                    <a:moveTo>
                      <a:pt x="0" y="0"/>
                    </a:moveTo>
                    <a:lnTo>
                      <a:pt x="74" y="29"/>
                    </a:lnTo>
                    <a:lnTo>
                      <a:pt x="2530" y="29"/>
                    </a:lnTo>
                    <a:lnTo>
                      <a:pt x="0" y="0"/>
                    </a:lnTo>
                    <a:close/>
                  </a:path>
                </a:pathLst>
              </a:custGeom>
              <a:solidFill>
                <a:srgbClr val="00FFFF"/>
              </a:solidFill>
              <a:ln w="9525">
                <a:noFill/>
                <a:round/>
              </a:ln>
            </p:spPr>
            <p:txBody>
              <a:bodyPr/>
              <a:lstStyle/>
              <a:p>
                <a:endParaRPr lang="zh-CN" altLang="en-US"/>
              </a:p>
            </p:txBody>
          </p:sp>
          <p:sp>
            <p:nvSpPr>
              <p:cNvPr id="39992" name="Freeform 575"/>
              <p:cNvSpPr/>
              <p:nvPr/>
            </p:nvSpPr>
            <p:spPr bwMode="auto">
              <a:xfrm>
                <a:off x="2388" y="2502"/>
                <a:ext cx="421" cy="5"/>
              </a:xfrm>
              <a:custGeom>
                <a:avLst/>
                <a:gdLst>
                  <a:gd name="T0" fmla="*/ 0 w 2530"/>
                  <a:gd name="T1" fmla="*/ 0 h 29"/>
                  <a:gd name="T2" fmla="*/ 0 w 2530"/>
                  <a:gd name="T3" fmla="*/ 0 h 29"/>
                  <a:gd name="T4" fmla="*/ 0 w 2530"/>
                  <a:gd name="T5" fmla="*/ 0 h 29"/>
                  <a:gd name="T6" fmla="*/ 0 w 2530"/>
                  <a:gd name="T7" fmla="*/ 0 h 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30" h="29">
                    <a:moveTo>
                      <a:pt x="0" y="0"/>
                    </a:moveTo>
                    <a:lnTo>
                      <a:pt x="2520" y="0"/>
                    </a:lnTo>
                    <a:lnTo>
                      <a:pt x="2530" y="29"/>
                    </a:lnTo>
                    <a:lnTo>
                      <a:pt x="0" y="0"/>
                    </a:lnTo>
                    <a:close/>
                  </a:path>
                </a:pathLst>
              </a:custGeom>
              <a:solidFill>
                <a:srgbClr val="00FFFF"/>
              </a:solidFill>
              <a:ln w="9525">
                <a:noFill/>
                <a:round/>
              </a:ln>
            </p:spPr>
            <p:txBody>
              <a:bodyPr/>
              <a:lstStyle/>
              <a:p>
                <a:endParaRPr lang="zh-CN" altLang="en-US"/>
              </a:p>
            </p:txBody>
          </p:sp>
          <p:sp>
            <p:nvSpPr>
              <p:cNvPr id="39993" name="Freeform 576"/>
              <p:cNvSpPr/>
              <p:nvPr/>
            </p:nvSpPr>
            <p:spPr bwMode="auto">
              <a:xfrm>
                <a:off x="1978" y="2507"/>
                <a:ext cx="268" cy="23"/>
              </a:xfrm>
              <a:custGeom>
                <a:avLst/>
                <a:gdLst>
                  <a:gd name="T0" fmla="*/ 0 w 1606"/>
                  <a:gd name="T1" fmla="*/ 0 h 138"/>
                  <a:gd name="T2" fmla="*/ 0 w 1606"/>
                  <a:gd name="T3" fmla="*/ 0 h 138"/>
                  <a:gd name="T4" fmla="*/ 0 w 1606"/>
                  <a:gd name="T5" fmla="*/ 0 h 138"/>
                  <a:gd name="T6" fmla="*/ 0 w 1606"/>
                  <a:gd name="T7" fmla="*/ 0 h 13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06" h="138">
                    <a:moveTo>
                      <a:pt x="45" y="0"/>
                    </a:moveTo>
                    <a:lnTo>
                      <a:pt x="0" y="138"/>
                    </a:lnTo>
                    <a:lnTo>
                      <a:pt x="1606" y="138"/>
                    </a:lnTo>
                    <a:lnTo>
                      <a:pt x="45" y="0"/>
                    </a:lnTo>
                    <a:close/>
                  </a:path>
                </a:pathLst>
              </a:custGeom>
              <a:solidFill>
                <a:srgbClr val="00FFFF"/>
              </a:solidFill>
              <a:ln w="9525">
                <a:noFill/>
                <a:round/>
              </a:ln>
            </p:spPr>
            <p:txBody>
              <a:bodyPr/>
              <a:lstStyle/>
              <a:p>
                <a:endParaRPr lang="zh-CN" altLang="en-US"/>
              </a:p>
            </p:txBody>
          </p:sp>
          <p:sp>
            <p:nvSpPr>
              <p:cNvPr id="39994" name="Freeform 577"/>
              <p:cNvSpPr/>
              <p:nvPr/>
            </p:nvSpPr>
            <p:spPr bwMode="auto">
              <a:xfrm>
                <a:off x="1986" y="2507"/>
                <a:ext cx="292" cy="23"/>
              </a:xfrm>
              <a:custGeom>
                <a:avLst/>
                <a:gdLst>
                  <a:gd name="T0" fmla="*/ 0 w 1756"/>
                  <a:gd name="T1" fmla="*/ 0 h 138"/>
                  <a:gd name="T2" fmla="*/ 0 w 1756"/>
                  <a:gd name="T3" fmla="*/ 0 h 138"/>
                  <a:gd name="T4" fmla="*/ 0 w 1756"/>
                  <a:gd name="T5" fmla="*/ 0 h 138"/>
                  <a:gd name="T6" fmla="*/ 0 w 1756"/>
                  <a:gd name="T7" fmla="*/ 0 h 13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56" h="138">
                    <a:moveTo>
                      <a:pt x="0" y="0"/>
                    </a:moveTo>
                    <a:lnTo>
                      <a:pt x="1756" y="0"/>
                    </a:lnTo>
                    <a:lnTo>
                      <a:pt x="1561" y="138"/>
                    </a:lnTo>
                    <a:lnTo>
                      <a:pt x="0" y="0"/>
                    </a:lnTo>
                    <a:close/>
                  </a:path>
                </a:pathLst>
              </a:custGeom>
              <a:solidFill>
                <a:srgbClr val="00FFFF"/>
              </a:solidFill>
              <a:ln w="9525">
                <a:noFill/>
                <a:round/>
              </a:ln>
            </p:spPr>
            <p:txBody>
              <a:bodyPr/>
              <a:lstStyle/>
              <a:p>
                <a:endParaRPr lang="zh-CN" altLang="en-US"/>
              </a:p>
            </p:txBody>
          </p:sp>
          <p:sp>
            <p:nvSpPr>
              <p:cNvPr id="39995" name="Freeform 578"/>
              <p:cNvSpPr/>
              <p:nvPr/>
            </p:nvSpPr>
            <p:spPr bwMode="auto">
              <a:xfrm>
                <a:off x="2400" y="2507"/>
                <a:ext cx="416" cy="23"/>
              </a:xfrm>
              <a:custGeom>
                <a:avLst/>
                <a:gdLst>
                  <a:gd name="T0" fmla="*/ 0 w 2498"/>
                  <a:gd name="T1" fmla="*/ 0 h 138"/>
                  <a:gd name="T2" fmla="*/ 0 w 2498"/>
                  <a:gd name="T3" fmla="*/ 0 h 138"/>
                  <a:gd name="T4" fmla="*/ 0 w 2498"/>
                  <a:gd name="T5" fmla="*/ 0 h 138"/>
                  <a:gd name="T6" fmla="*/ 0 w 2498"/>
                  <a:gd name="T7" fmla="*/ 0 h 13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98" h="138">
                    <a:moveTo>
                      <a:pt x="0" y="0"/>
                    </a:moveTo>
                    <a:lnTo>
                      <a:pt x="365" y="138"/>
                    </a:lnTo>
                    <a:lnTo>
                      <a:pt x="2498" y="138"/>
                    </a:lnTo>
                    <a:lnTo>
                      <a:pt x="0" y="0"/>
                    </a:lnTo>
                    <a:close/>
                  </a:path>
                </a:pathLst>
              </a:custGeom>
              <a:solidFill>
                <a:srgbClr val="00FFFF"/>
              </a:solidFill>
              <a:ln w="9525">
                <a:noFill/>
                <a:round/>
              </a:ln>
            </p:spPr>
            <p:txBody>
              <a:bodyPr/>
              <a:lstStyle/>
              <a:p>
                <a:endParaRPr lang="zh-CN" altLang="en-US"/>
              </a:p>
            </p:txBody>
          </p:sp>
          <p:sp>
            <p:nvSpPr>
              <p:cNvPr id="39996" name="Freeform 579"/>
              <p:cNvSpPr/>
              <p:nvPr/>
            </p:nvSpPr>
            <p:spPr bwMode="auto">
              <a:xfrm>
                <a:off x="2400" y="2507"/>
                <a:ext cx="416" cy="23"/>
              </a:xfrm>
              <a:custGeom>
                <a:avLst/>
                <a:gdLst>
                  <a:gd name="T0" fmla="*/ 0 w 2498"/>
                  <a:gd name="T1" fmla="*/ 0 h 138"/>
                  <a:gd name="T2" fmla="*/ 0 w 2498"/>
                  <a:gd name="T3" fmla="*/ 0 h 138"/>
                  <a:gd name="T4" fmla="*/ 0 w 2498"/>
                  <a:gd name="T5" fmla="*/ 0 h 138"/>
                  <a:gd name="T6" fmla="*/ 0 w 2498"/>
                  <a:gd name="T7" fmla="*/ 0 h 13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98" h="138">
                    <a:moveTo>
                      <a:pt x="0" y="0"/>
                    </a:moveTo>
                    <a:lnTo>
                      <a:pt x="2456" y="0"/>
                    </a:lnTo>
                    <a:lnTo>
                      <a:pt x="2498" y="138"/>
                    </a:lnTo>
                    <a:lnTo>
                      <a:pt x="0" y="0"/>
                    </a:lnTo>
                    <a:close/>
                  </a:path>
                </a:pathLst>
              </a:custGeom>
              <a:solidFill>
                <a:srgbClr val="00FFFF"/>
              </a:solidFill>
              <a:ln w="9525">
                <a:noFill/>
                <a:round/>
              </a:ln>
            </p:spPr>
            <p:txBody>
              <a:bodyPr/>
              <a:lstStyle/>
              <a:p>
                <a:endParaRPr lang="zh-CN" altLang="en-US"/>
              </a:p>
            </p:txBody>
          </p:sp>
          <p:sp>
            <p:nvSpPr>
              <p:cNvPr id="39997" name="Freeform 580"/>
              <p:cNvSpPr/>
              <p:nvPr/>
            </p:nvSpPr>
            <p:spPr bwMode="auto">
              <a:xfrm>
                <a:off x="1968" y="2530"/>
                <a:ext cx="256" cy="29"/>
              </a:xfrm>
              <a:custGeom>
                <a:avLst/>
                <a:gdLst>
                  <a:gd name="T0" fmla="*/ 0 w 1533"/>
                  <a:gd name="T1" fmla="*/ 0 h 174"/>
                  <a:gd name="T2" fmla="*/ 0 w 1533"/>
                  <a:gd name="T3" fmla="*/ 0 h 174"/>
                  <a:gd name="T4" fmla="*/ 0 w 1533"/>
                  <a:gd name="T5" fmla="*/ 0 h 174"/>
                  <a:gd name="T6" fmla="*/ 0 w 1533"/>
                  <a:gd name="T7" fmla="*/ 0 h 17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33" h="174">
                    <a:moveTo>
                      <a:pt x="58" y="0"/>
                    </a:moveTo>
                    <a:lnTo>
                      <a:pt x="0" y="174"/>
                    </a:lnTo>
                    <a:lnTo>
                      <a:pt x="1533" y="174"/>
                    </a:lnTo>
                    <a:lnTo>
                      <a:pt x="58" y="0"/>
                    </a:lnTo>
                    <a:close/>
                  </a:path>
                </a:pathLst>
              </a:custGeom>
              <a:solidFill>
                <a:srgbClr val="00FFFF"/>
              </a:solidFill>
              <a:ln w="9525">
                <a:noFill/>
                <a:round/>
              </a:ln>
            </p:spPr>
            <p:txBody>
              <a:bodyPr/>
              <a:lstStyle/>
              <a:p>
                <a:endParaRPr lang="zh-CN" altLang="en-US"/>
              </a:p>
            </p:txBody>
          </p:sp>
          <p:sp>
            <p:nvSpPr>
              <p:cNvPr id="39998" name="Freeform 581"/>
              <p:cNvSpPr/>
              <p:nvPr/>
            </p:nvSpPr>
            <p:spPr bwMode="auto">
              <a:xfrm>
                <a:off x="1978" y="2530"/>
                <a:ext cx="268" cy="29"/>
              </a:xfrm>
              <a:custGeom>
                <a:avLst/>
                <a:gdLst>
                  <a:gd name="T0" fmla="*/ 0 w 1606"/>
                  <a:gd name="T1" fmla="*/ 0 h 174"/>
                  <a:gd name="T2" fmla="*/ 0 w 1606"/>
                  <a:gd name="T3" fmla="*/ 0 h 174"/>
                  <a:gd name="T4" fmla="*/ 0 w 1606"/>
                  <a:gd name="T5" fmla="*/ 0 h 174"/>
                  <a:gd name="T6" fmla="*/ 0 w 1606"/>
                  <a:gd name="T7" fmla="*/ 0 h 17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06" h="174">
                    <a:moveTo>
                      <a:pt x="0" y="0"/>
                    </a:moveTo>
                    <a:lnTo>
                      <a:pt x="1606" y="0"/>
                    </a:lnTo>
                    <a:lnTo>
                      <a:pt x="1475" y="174"/>
                    </a:lnTo>
                    <a:lnTo>
                      <a:pt x="0" y="0"/>
                    </a:lnTo>
                    <a:close/>
                  </a:path>
                </a:pathLst>
              </a:custGeom>
              <a:solidFill>
                <a:srgbClr val="00FFFF"/>
              </a:solidFill>
              <a:ln w="9525">
                <a:noFill/>
                <a:round/>
              </a:ln>
            </p:spPr>
            <p:txBody>
              <a:bodyPr/>
              <a:lstStyle/>
              <a:p>
                <a:endParaRPr lang="zh-CN" altLang="en-US"/>
              </a:p>
            </p:txBody>
          </p:sp>
          <p:sp>
            <p:nvSpPr>
              <p:cNvPr id="39999" name="Freeform 582"/>
              <p:cNvSpPr/>
              <p:nvPr/>
            </p:nvSpPr>
            <p:spPr bwMode="auto">
              <a:xfrm>
                <a:off x="2461" y="2530"/>
                <a:ext cx="364" cy="29"/>
              </a:xfrm>
              <a:custGeom>
                <a:avLst/>
                <a:gdLst>
                  <a:gd name="T0" fmla="*/ 0 w 2185"/>
                  <a:gd name="T1" fmla="*/ 0 h 174"/>
                  <a:gd name="T2" fmla="*/ 0 w 2185"/>
                  <a:gd name="T3" fmla="*/ 0 h 174"/>
                  <a:gd name="T4" fmla="*/ 0 w 2185"/>
                  <a:gd name="T5" fmla="*/ 0 h 174"/>
                  <a:gd name="T6" fmla="*/ 0 w 2185"/>
                  <a:gd name="T7" fmla="*/ 0 h 17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85" h="174">
                    <a:moveTo>
                      <a:pt x="0" y="0"/>
                    </a:moveTo>
                    <a:lnTo>
                      <a:pt x="460" y="174"/>
                    </a:lnTo>
                    <a:lnTo>
                      <a:pt x="2185" y="174"/>
                    </a:lnTo>
                    <a:lnTo>
                      <a:pt x="0" y="0"/>
                    </a:lnTo>
                    <a:close/>
                  </a:path>
                </a:pathLst>
              </a:custGeom>
              <a:solidFill>
                <a:srgbClr val="00FFFF"/>
              </a:solidFill>
              <a:ln w="9525">
                <a:noFill/>
                <a:round/>
              </a:ln>
            </p:spPr>
            <p:txBody>
              <a:bodyPr/>
              <a:lstStyle/>
              <a:p>
                <a:endParaRPr lang="zh-CN" altLang="en-US"/>
              </a:p>
            </p:txBody>
          </p:sp>
          <p:sp>
            <p:nvSpPr>
              <p:cNvPr id="40000" name="Freeform 583"/>
              <p:cNvSpPr/>
              <p:nvPr/>
            </p:nvSpPr>
            <p:spPr bwMode="auto">
              <a:xfrm>
                <a:off x="2461" y="2530"/>
                <a:ext cx="364" cy="29"/>
              </a:xfrm>
              <a:custGeom>
                <a:avLst/>
                <a:gdLst>
                  <a:gd name="T0" fmla="*/ 0 w 2185"/>
                  <a:gd name="T1" fmla="*/ 0 h 174"/>
                  <a:gd name="T2" fmla="*/ 0 w 2185"/>
                  <a:gd name="T3" fmla="*/ 0 h 174"/>
                  <a:gd name="T4" fmla="*/ 0 w 2185"/>
                  <a:gd name="T5" fmla="*/ 0 h 174"/>
                  <a:gd name="T6" fmla="*/ 0 w 2185"/>
                  <a:gd name="T7" fmla="*/ 0 h 17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85" h="174">
                    <a:moveTo>
                      <a:pt x="0" y="0"/>
                    </a:moveTo>
                    <a:lnTo>
                      <a:pt x="2133" y="0"/>
                    </a:lnTo>
                    <a:lnTo>
                      <a:pt x="2185" y="174"/>
                    </a:lnTo>
                    <a:lnTo>
                      <a:pt x="0" y="0"/>
                    </a:lnTo>
                    <a:close/>
                  </a:path>
                </a:pathLst>
              </a:custGeom>
              <a:solidFill>
                <a:srgbClr val="00FFFF"/>
              </a:solidFill>
              <a:ln w="9525">
                <a:noFill/>
                <a:round/>
              </a:ln>
            </p:spPr>
            <p:txBody>
              <a:bodyPr/>
              <a:lstStyle/>
              <a:p>
                <a:endParaRPr lang="zh-CN" altLang="en-US"/>
              </a:p>
            </p:txBody>
          </p:sp>
          <p:sp>
            <p:nvSpPr>
              <p:cNvPr id="40001" name="Freeform 584"/>
              <p:cNvSpPr/>
              <p:nvPr/>
            </p:nvSpPr>
            <p:spPr bwMode="auto">
              <a:xfrm>
                <a:off x="1956" y="2559"/>
                <a:ext cx="241" cy="35"/>
              </a:xfrm>
              <a:custGeom>
                <a:avLst/>
                <a:gdLst>
                  <a:gd name="T0" fmla="*/ 0 w 1446"/>
                  <a:gd name="T1" fmla="*/ 0 h 209"/>
                  <a:gd name="T2" fmla="*/ 0 w 1446"/>
                  <a:gd name="T3" fmla="*/ 0 h 209"/>
                  <a:gd name="T4" fmla="*/ 0 w 1446"/>
                  <a:gd name="T5" fmla="*/ 0 h 209"/>
                  <a:gd name="T6" fmla="*/ 0 w 1446"/>
                  <a:gd name="T7" fmla="*/ 0 h 20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209">
                    <a:moveTo>
                      <a:pt x="71" y="0"/>
                    </a:moveTo>
                    <a:lnTo>
                      <a:pt x="0" y="209"/>
                    </a:lnTo>
                    <a:lnTo>
                      <a:pt x="1446" y="209"/>
                    </a:lnTo>
                    <a:lnTo>
                      <a:pt x="71" y="0"/>
                    </a:lnTo>
                    <a:close/>
                  </a:path>
                </a:pathLst>
              </a:custGeom>
              <a:solidFill>
                <a:srgbClr val="00FFFF"/>
              </a:solidFill>
              <a:ln w="9525">
                <a:noFill/>
                <a:round/>
              </a:ln>
            </p:spPr>
            <p:txBody>
              <a:bodyPr/>
              <a:lstStyle/>
              <a:p>
                <a:endParaRPr lang="zh-CN" altLang="en-US"/>
              </a:p>
            </p:txBody>
          </p:sp>
          <p:sp>
            <p:nvSpPr>
              <p:cNvPr id="40002" name="Freeform 585"/>
              <p:cNvSpPr/>
              <p:nvPr/>
            </p:nvSpPr>
            <p:spPr bwMode="auto">
              <a:xfrm>
                <a:off x="1968" y="2559"/>
                <a:ext cx="256" cy="35"/>
              </a:xfrm>
              <a:custGeom>
                <a:avLst/>
                <a:gdLst>
                  <a:gd name="T0" fmla="*/ 0 w 1533"/>
                  <a:gd name="T1" fmla="*/ 0 h 209"/>
                  <a:gd name="T2" fmla="*/ 0 w 1533"/>
                  <a:gd name="T3" fmla="*/ 0 h 209"/>
                  <a:gd name="T4" fmla="*/ 0 w 1533"/>
                  <a:gd name="T5" fmla="*/ 0 h 209"/>
                  <a:gd name="T6" fmla="*/ 0 w 1533"/>
                  <a:gd name="T7" fmla="*/ 0 h 20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33" h="209">
                    <a:moveTo>
                      <a:pt x="0" y="0"/>
                    </a:moveTo>
                    <a:lnTo>
                      <a:pt x="1533" y="0"/>
                    </a:lnTo>
                    <a:lnTo>
                      <a:pt x="1375" y="209"/>
                    </a:lnTo>
                    <a:lnTo>
                      <a:pt x="0" y="0"/>
                    </a:lnTo>
                    <a:close/>
                  </a:path>
                </a:pathLst>
              </a:custGeom>
              <a:solidFill>
                <a:srgbClr val="00FFFF"/>
              </a:solidFill>
              <a:ln w="9525">
                <a:noFill/>
                <a:round/>
              </a:ln>
            </p:spPr>
            <p:txBody>
              <a:bodyPr/>
              <a:lstStyle/>
              <a:p>
                <a:endParaRPr lang="zh-CN" altLang="en-US"/>
              </a:p>
            </p:txBody>
          </p:sp>
          <p:sp>
            <p:nvSpPr>
              <p:cNvPr id="40003" name="Freeform 586"/>
              <p:cNvSpPr/>
              <p:nvPr/>
            </p:nvSpPr>
            <p:spPr bwMode="auto">
              <a:xfrm>
                <a:off x="2538" y="2559"/>
                <a:ext cx="298" cy="35"/>
              </a:xfrm>
              <a:custGeom>
                <a:avLst/>
                <a:gdLst>
                  <a:gd name="T0" fmla="*/ 0 w 1789"/>
                  <a:gd name="T1" fmla="*/ 0 h 209"/>
                  <a:gd name="T2" fmla="*/ 0 w 1789"/>
                  <a:gd name="T3" fmla="*/ 0 h 209"/>
                  <a:gd name="T4" fmla="*/ 0 w 1789"/>
                  <a:gd name="T5" fmla="*/ 0 h 209"/>
                  <a:gd name="T6" fmla="*/ 0 w 1789"/>
                  <a:gd name="T7" fmla="*/ 0 h 20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89" h="209">
                    <a:moveTo>
                      <a:pt x="0" y="0"/>
                    </a:moveTo>
                    <a:lnTo>
                      <a:pt x="277" y="209"/>
                    </a:lnTo>
                    <a:lnTo>
                      <a:pt x="1789" y="209"/>
                    </a:lnTo>
                    <a:lnTo>
                      <a:pt x="0" y="0"/>
                    </a:lnTo>
                    <a:close/>
                  </a:path>
                </a:pathLst>
              </a:custGeom>
              <a:solidFill>
                <a:srgbClr val="00FFFF"/>
              </a:solidFill>
              <a:ln w="9525">
                <a:noFill/>
                <a:round/>
              </a:ln>
            </p:spPr>
            <p:txBody>
              <a:bodyPr/>
              <a:lstStyle/>
              <a:p>
                <a:endParaRPr lang="zh-CN" altLang="en-US"/>
              </a:p>
            </p:txBody>
          </p:sp>
          <p:sp>
            <p:nvSpPr>
              <p:cNvPr id="40004" name="Freeform 587"/>
              <p:cNvSpPr/>
              <p:nvPr/>
            </p:nvSpPr>
            <p:spPr bwMode="auto">
              <a:xfrm>
                <a:off x="2538" y="2559"/>
                <a:ext cx="298" cy="35"/>
              </a:xfrm>
              <a:custGeom>
                <a:avLst/>
                <a:gdLst>
                  <a:gd name="T0" fmla="*/ 0 w 1789"/>
                  <a:gd name="T1" fmla="*/ 0 h 209"/>
                  <a:gd name="T2" fmla="*/ 0 w 1789"/>
                  <a:gd name="T3" fmla="*/ 0 h 209"/>
                  <a:gd name="T4" fmla="*/ 0 w 1789"/>
                  <a:gd name="T5" fmla="*/ 0 h 209"/>
                  <a:gd name="T6" fmla="*/ 0 w 1789"/>
                  <a:gd name="T7" fmla="*/ 0 h 20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89" h="209">
                    <a:moveTo>
                      <a:pt x="0" y="0"/>
                    </a:moveTo>
                    <a:lnTo>
                      <a:pt x="1725" y="0"/>
                    </a:lnTo>
                    <a:lnTo>
                      <a:pt x="1789" y="209"/>
                    </a:lnTo>
                    <a:lnTo>
                      <a:pt x="0" y="0"/>
                    </a:lnTo>
                    <a:close/>
                  </a:path>
                </a:pathLst>
              </a:custGeom>
              <a:solidFill>
                <a:srgbClr val="00FFFF"/>
              </a:solidFill>
              <a:ln w="9525">
                <a:noFill/>
                <a:round/>
              </a:ln>
            </p:spPr>
            <p:txBody>
              <a:bodyPr/>
              <a:lstStyle/>
              <a:p>
                <a:endParaRPr lang="zh-CN" altLang="en-US"/>
              </a:p>
            </p:txBody>
          </p:sp>
          <p:sp>
            <p:nvSpPr>
              <p:cNvPr id="40005" name="Freeform 588"/>
              <p:cNvSpPr/>
              <p:nvPr/>
            </p:nvSpPr>
            <p:spPr bwMode="auto">
              <a:xfrm>
                <a:off x="1952" y="2594"/>
                <a:ext cx="235" cy="14"/>
              </a:xfrm>
              <a:custGeom>
                <a:avLst/>
                <a:gdLst>
                  <a:gd name="T0" fmla="*/ 0 w 1410"/>
                  <a:gd name="T1" fmla="*/ 0 h 85"/>
                  <a:gd name="T2" fmla="*/ 0 w 1410"/>
                  <a:gd name="T3" fmla="*/ 0 h 85"/>
                  <a:gd name="T4" fmla="*/ 0 w 1410"/>
                  <a:gd name="T5" fmla="*/ 0 h 85"/>
                  <a:gd name="T6" fmla="*/ 0 w 1410"/>
                  <a:gd name="T7" fmla="*/ 0 h 8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10" h="85">
                    <a:moveTo>
                      <a:pt x="28" y="0"/>
                    </a:moveTo>
                    <a:lnTo>
                      <a:pt x="0" y="85"/>
                    </a:lnTo>
                    <a:lnTo>
                      <a:pt x="1410" y="85"/>
                    </a:lnTo>
                    <a:lnTo>
                      <a:pt x="28" y="0"/>
                    </a:lnTo>
                    <a:close/>
                  </a:path>
                </a:pathLst>
              </a:custGeom>
              <a:solidFill>
                <a:srgbClr val="00FFFF"/>
              </a:solidFill>
              <a:ln w="9525">
                <a:noFill/>
                <a:round/>
              </a:ln>
            </p:spPr>
            <p:txBody>
              <a:bodyPr/>
              <a:lstStyle/>
              <a:p>
                <a:endParaRPr lang="zh-CN" altLang="en-US"/>
              </a:p>
            </p:txBody>
          </p:sp>
          <p:sp>
            <p:nvSpPr>
              <p:cNvPr id="40006" name="Freeform 589"/>
              <p:cNvSpPr/>
              <p:nvPr/>
            </p:nvSpPr>
            <p:spPr bwMode="auto">
              <a:xfrm>
                <a:off x="1956" y="2594"/>
                <a:ext cx="241" cy="14"/>
              </a:xfrm>
              <a:custGeom>
                <a:avLst/>
                <a:gdLst>
                  <a:gd name="T0" fmla="*/ 0 w 1446"/>
                  <a:gd name="T1" fmla="*/ 0 h 85"/>
                  <a:gd name="T2" fmla="*/ 0 w 1446"/>
                  <a:gd name="T3" fmla="*/ 0 h 85"/>
                  <a:gd name="T4" fmla="*/ 0 w 1446"/>
                  <a:gd name="T5" fmla="*/ 0 h 85"/>
                  <a:gd name="T6" fmla="*/ 0 w 1446"/>
                  <a:gd name="T7" fmla="*/ 0 h 8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85">
                    <a:moveTo>
                      <a:pt x="0" y="0"/>
                    </a:moveTo>
                    <a:lnTo>
                      <a:pt x="1446" y="0"/>
                    </a:lnTo>
                    <a:lnTo>
                      <a:pt x="1382" y="85"/>
                    </a:lnTo>
                    <a:lnTo>
                      <a:pt x="0" y="0"/>
                    </a:lnTo>
                    <a:close/>
                  </a:path>
                </a:pathLst>
              </a:custGeom>
              <a:solidFill>
                <a:srgbClr val="00FFFF"/>
              </a:solidFill>
              <a:ln w="9525">
                <a:noFill/>
                <a:round/>
              </a:ln>
            </p:spPr>
            <p:txBody>
              <a:bodyPr/>
              <a:lstStyle/>
              <a:p>
                <a:endParaRPr lang="zh-CN" altLang="en-US"/>
              </a:p>
            </p:txBody>
          </p:sp>
          <p:sp>
            <p:nvSpPr>
              <p:cNvPr id="40007" name="Freeform 590"/>
              <p:cNvSpPr/>
              <p:nvPr/>
            </p:nvSpPr>
            <p:spPr bwMode="auto">
              <a:xfrm>
                <a:off x="2584" y="2594"/>
                <a:ext cx="252" cy="14"/>
              </a:xfrm>
              <a:custGeom>
                <a:avLst/>
                <a:gdLst>
                  <a:gd name="T0" fmla="*/ 0 w 1512"/>
                  <a:gd name="T1" fmla="*/ 0 h 85"/>
                  <a:gd name="T2" fmla="*/ 0 w 1512"/>
                  <a:gd name="T3" fmla="*/ 0 h 85"/>
                  <a:gd name="T4" fmla="*/ 0 w 1512"/>
                  <a:gd name="T5" fmla="*/ 0 h 85"/>
                  <a:gd name="T6" fmla="*/ 0 w 1512"/>
                  <a:gd name="T7" fmla="*/ 0 h 8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12" h="85">
                    <a:moveTo>
                      <a:pt x="0" y="0"/>
                    </a:moveTo>
                    <a:lnTo>
                      <a:pt x="111" y="85"/>
                    </a:lnTo>
                    <a:lnTo>
                      <a:pt x="1512" y="85"/>
                    </a:lnTo>
                    <a:lnTo>
                      <a:pt x="0" y="0"/>
                    </a:lnTo>
                    <a:close/>
                  </a:path>
                </a:pathLst>
              </a:custGeom>
              <a:solidFill>
                <a:srgbClr val="00FFFF"/>
              </a:solidFill>
              <a:ln w="9525">
                <a:noFill/>
                <a:round/>
              </a:ln>
            </p:spPr>
            <p:txBody>
              <a:bodyPr/>
              <a:lstStyle/>
              <a:p>
                <a:endParaRPr lang="zh-CN" altLang="en-US"/>
              </a:p>
            </p:txBody>
          </p:sp>
          <p:sp>
            <p:nvSpPr>
              <p:cNvPr id="40008" name="Freeform 591"/>
              <p:cNvSpPr/>
              <p:nvPr/>
            </p:nvSpPr>
            <p:spPr bwMode="auto">
              <a:xfrm>
                <a:off x="2584" y="2594"/>
                <a:ext cx="252" cy="14"/>
              </a:xfrm>
              <a:custGeom>
                <a:avLst/>
                <a:gdLst>
                  <a:gd name="T0" fmla="*/ 0 w 1512"/>
                  <a:gd name="T1" fmla="*/ 0 h 85"/>
                  <a:gd name="T2" fmla="*/ 0 w 1512"/>
                  <a:gd name="T3" fmla="*/ 0 h 85"/>
                  <a:gd name="T4" fmla="*/ 0 w 1512"/>
                  <a:gd name="T5" fmla="*/ 0 h 85"/>
                  <a:gd name="T6" fmla="*/ 0 w 1512"/>
                  <a:gd name="T7" fmla="*/ 0 h 8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12" h="85">
                    <a:moveTo>
                      <a:pt x="0" y="0"/>
                    </a:moveTo>
                    <a:lnTo>
                      <a:pt x="1512" y="0"/>
                    </a:lnTo>
                    <a:lnTo>
                      <a:pt x="1512" y="85"/>
                    </a:lnTo>
                    <a:lnTo>
                      <a:pt x="0" y="0"/>
                    </a:lnTo>
                    <a:close/>
                  </a:path>
                </a:pathLst>
              </a:custGeom>
              <a:solidFill>
                <a:srgbClr val="00FFFF"/>
              </a:solidFill>
              <a:ln w="9525">
                <a:noFill/>
                <a:round/>
              </a:ln>
            </p:spPr>
            <p:txBody>
              <a:bodyPr/>
              <a:lstStyle/>
              <a:p>
                <a:endParaRPr lang="zh-CN" altLang="en-US"/>
              </a:p>
            </p:txBody>
          </p:sp>
          <p:sp>
            <p:nvSpPr>
              <p:cNvPr id="40009" name="Freeform 592"/>
              <p:cNvSpPr/>
              <p:nvPr/>
            </p:nvSpPr>
            <p:spPr bwMode="auto">
              <a:xfrm>
                <a:off x="1947" y="2608"/>
                <a:ext cx="229" cy="13"/>
              </a:xfrm>
              <a:custGeom>
                <a:avLst/>
                <a:gdLst>
                  <a:gd name="T0" fmla="*/ 0 w 1375"/>
                  <a:gd name="T1" fmla="*/ 0 h 82"/>
                  <a:gd name="T2" fmla="*/ 0 w 1375"/>
                  <a:gd name="T3" fmla="*/ 0 h 82"/>
                  <a:gd name="T4" fmla="*/ 0 w 1375"/>
                  <a:gd name="T5" fmla="*/ 0 h 82"/>
                  <a:gd name="T6" fmla="*/ 0 w 1375"/>
                  <a:gd name="T7" fmla="*/ 0 h 8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75" h="82">
                    <a:moveTo>
                      <a:pt x="28" y="0"/>
                    </a:moveTo>
                    <a:lnTo>
                      <a:pt x="0" y="82"/>
                    </a:lnTo>
                    <a:lnTo>
                      <a:pt x="1375" y="82"/>
                    </a:lnTo>
                    <a:lnTo>
                      <a:pt x="28" y="0"/>
                    </a:lnTo>
                    <a:close/>
                  </a:path>
                </a:pathLst>
              </a:custGeom>
              <a:solidFill>
                <a:srgbClr val="00FFFF"/>
              </a:solidFill>
              <a:ln w="9525">
                <a:noFill/>
                <a:round/>
              </a:ln>
            </p:spPr>
            <p:txBody>
              <a:bodyPr/>
              <a:lstStyle/>
              <a:p>
                <a:endParaRPr lang="zh-CN" altLang="en-US"/>
              </a:p>
            </p:txBody>
          </p:sp>
          <p:sp>
            <p:nvSpPr>
              <p:cNvPr id="40010" name="Freeform 593"/>
              <p:cNvSpPr/>
              <p:nvPr/>
            </p:nvSpPr>
            <p:spPr bwMode="auto">
              <a:xfrm>
                <a:off x="1952" y="2608"/>
                <a:ext cx="235" cy="13"/>
              </a:xfrm>
              <a:custGeom>
                <a:avLst/>
                <a:gdLst>
                  <a:gd name="T0" fmla="*/ 0 w 1410"/>
                  <a:gd name="T1" fmla="*/ 0 h 82"/>
                  <a:gd name="T2" fmla="*/ 0 w 1410"/>
                  <a:gd name="T3" fmla="*/ 0 h 82"/>
                  <a:gd name="T4" fmla="*/ 0 w 1410"/>
                  <a:gd name="T5" fmla="*/ 0 h 82"/>
                  <a:gd name="T6" fmla="*/ 0 w 1410"/>
                  <a:gd name="T7" fmla="*/ 0 h 8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10" h="82">
                    <a:moveTo>
                      <a:pt x="0" y="0"/>
                    </a:moveTo>
                    <a:lnTo>
                      <a:pt x="1410" y="0"/>
                    </a:lnTo>
                    <a:lnTo>
                      <a:pt x="1347" y="82"/>
                    </a:lnTo>
                    <a:lnTo>
                      <a:pt x="0" y="0"/>
                    </a:lnTo>
                    <a:close/>
                  </a:path>
                </a:pathLst>
              </a:custGeom>
              <a:solidFill>
                <a:srgbClr val="00FFFF"/>
              </a:solidFill>
              <a:ln w="9525">
                <a:noFill/>
                <a:round/>
              </a:ln>
            </p:spPr>
            <p:txBody>
              <a:bodyPr/>
              <a:lstStyle/>
              <a:p>
                <a:endParaRPr lang="zh-CN" altLang="en-US"/>
              </a:p>
            </p:txBody>
          </p:sp>
          <p:sp>
            <p:nvSpPr>
              <p:cNvPr id="40011" name="Freeform 594"/>
              <p:cNvSpPr/>
              <p:nvPr/>
            </p:nvSpPr>
            <p:spPr bwMode="auto">
              <a:xfrm>
                <a:off x="2602" y="2608"/>
                <a:ext cx="234" cy="13"/>
              </a:xfrm>
              <a:custGeom>
                <a:avLst/>
                <a:gdLst>
                  <a:gd name="T0" fmla="*/ 0 w 1401"/>
                  <a:gd name="T1" fmla="*/ 0 h 82"/>
                  <a:gd name="T2" fmla="*/ 0 w 1401"/>
                  <a:gd name="T3" fmla="*/ 0 h 82"/>
                  <a:gd name="T4" fmla="*/ 0 w 1401"/>
                  <a:gd name="T5" fmla="*/ 0 h 82"/>
                  <a:gd name="T6" fmla="*/ 0 w 1401"/>
                  <a:gd name="T7" fmla="*/ 0 h 8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1" h="82">
                    <a:moveTo>
                      <a:pt x="0" y="0"/>
                    </a:moveTo>
                    <a:lnTo>
                      <a:pt x="48" y="82"/>
                    </a:lnTo>
                    <a:lnTo>
                      <a:pt x="1401" y="82"/>
                    </a:lnTo>
                    <a:lnTo>
                      <a:pt x="0" y="0"/>
                    </a:lnTo>
                    <a:close/>
                  </a:path>
                </a:pathLst>
              </a:custGeom>
              <a:solidFill>
                <a:srgbClr val="00FFFF"/>
              </a:solidFill>
              <a:ln w="9525">
                <a:noFill/>
                <a:round/>
              </a:ln>
            </p:spPr>
            <p:txBody>
              <a:bodyPr/>
              <a:lstStyle/>
              <a:p>
                <a:endParaRPr lang="zh-CN" altLang="en-US"/>
              </a:p>
            </p:txBody>
          </p:sp>
          <p:sp>
            <p:nvSpPr>
              <p:cNvPr id="40012" name="Freeform 595"/>
              <p:cNvSpPr/>
              <p:nvPr/>
            </p:nvSpPr>
            <p:spPr bwMode="auto">
              <a:xfrm>
                <a:off x="2602" y="2608"/>
                <a:ext cx="234" cy="13"/>
              </a:xfrm>
              <a:custGeom>
                <a:avLst/>
                <a:gdLst>
                  <a:gd name="T0" fmla="*/ 0 w 1401"/>
                  <a:gd name="T1" fmla="*/ 0 h 82"/>
                  <a:gd name="T2" fmla="*/ 0 w 1401"/>
                  <a:gd name="T3" fmla="*/ 0 h 82"/>
                  <a:gd name="T4" fmla="*/ 0 w 1401"/>
                  <a:gd name="T5" fmla="*/ 0 h 82"/>
                  <a:gd name="T6" fmla="*/ 0 w 1401"/>
                  <a:gd name="T7" fmla="*/ 0 h 8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1" h="82">
                    <a:moveTo>
                      <a:pt x="0" y="0"/>
                    </a:moveTo>
                    <a:lnTo>
                      <a:pt x="1401" y="0"/>
                    </a:lnTo>
                    <a:lnTo>
                      <a:pt x="1401" y="82"/>
                    </a:lnTo>
                    <a:lnTo>
                      <a:pt x="0" y="0"/>
                    </a:lnTo>
                    <a:close/>
                  </a:path>
                </a:pathLst>
              </a:custGeom>
              <a:solidFill>
                <a:srgbClr val="00FFFF"/>
              </a:solidFill>
              <a:ln w="9525">
                <a:noFill/>
                <a:round/>
              </a:ln>
            </p:spPr>
            <p:txBody>
              <a:bodyPr/>
              <a:lstStyle/>
              <a:p>
                <a:endParaRPr lang="zh-CN" altLang="en-US"/>
              </a:p>
            </p:txBody>
          </p:sp>
          <p:sp>
            <p:nvSpPr>
              <p:cNvPr id="40013" name="Freeform 596"/>
              <p:cNvSpPr/>
              <p:nvPr/>
            </p:nvSpPr>
            <p:spPr bwMode="auto">
              <a:xfrm>
                <a:off x="1941" y="2621"/>
                <a:ext cx="227" cy="18"/>
              </a:xfrm>
              <a:custGeom>
                <a:avLst/>
                <a:gdLst>
                  <a:gd name="T0" fmla="*/ 0 w 1364"/>
                  <a:gd name="T1" fmla="*/ 0 h 108"/>
                  <a:gd name="T2" fmla="*/ 0 w 1364"/>
                  <a:gd name="T3" fmla="*/ 0 h 108"/>
                  <a:gd name="T4" fmla="*/ 0 w 1364"/>
                  <a:gd name="T5" fmla="*/ 0 h 108"/>
                  <a:gd name="T6" fmla="*/ 0 w 1364"/>
                  <a:gd name="T7" fmla="*/ 0 h 10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64" h="108">
                    <a:moveTo>
                      <a:pt x="36" y="0"/>
                    </a:moveTo>
                    <a:lnTo>
                      <a:pt x="0" y="108"/>
                    </a:lnTo>
                    <a:lnTo>
                      <a:pt x="1364" y="108"/>
                    </a:lnTo>
                    <a:lnTo>
                      <a:pt x="36" y="0"/>
                    </a:lnTo>
                    <a:close/>
                  </a:path>
                </a:pathLst>
              </a:custGeom>
              <a:solidFill>
                <a:srgbClr val="00FFFF"/>
              </a:solidFill>
              <a:ln w="9525">
                <a:noFill/>
                <a:round/>
              </a:ln>
            </p:spPr>
            <p:txBody>
              <a:bodyPr/>
              <a:lstStyle/>
              <a:p>
                <a:endParaRPr lang="zh-CN" altLang="en-US"/>
              </a:p>
            </p:txBody>
          </p:sp>
          <p:sp>
            <p:nvSpPr>
              <p:cNvPr id="40014" name="Freeform 597"/>
              <p:cNvSpPr/>
              <p:nvPr/>
            </p:nvSpPr>
            <p:spPr bwMode="auto">
              <a:xfrm>
                <a:off x="1947" y="2621"/>
                <a:ext cx="229" cy="18"/>
              </a:xfrm>
              <a:custGeom>
                <a:avLst/>
                <a:gdLst>
                  <a:gd name="T0" fmla="*/ 0 w 1375"/>
                  <a:gd name="T1" fmla="*/ 0 h 108"/>
                  <a:gd name="T2" fmla="*/ 0 w 1375"/>
                  <a:gd name="T3" fmla="*/ 0 h 108"/>
                  <a:gd name="T4" fmla="*/ 0 w 1375"/>
                  <a:gd name="T5" fmla="*/ 0 h 108"/>
                  <a:gd name="T6" fmla="*/ 0 w 1375"/>
                  <a:gd name="T7" fmla="*/ 0 h 10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75" h="108">
                    <a:moveTo>
                      <a:pt x="0" y="0"/>
                    </a:moveTo>
                    <a:lnTo>
                      <a:pt x="1375" y="0"/>
                    </a:lnTo>
                    <a:lnTo>
                      <a:pt x="1328" y="108"/>
                    </a:lnTo>
                    <a:lnTo>
                      <a:pt x="0" y="0"/>
                    </a:lnTo>
                    <a:close/>
                  </a:path>
                </a:pathLst>
              </a:custGeom>
              <a:solidFill>
                <a:srgbClr val="00FFFF"/>
              </a:solidFill>
              <a:ln w="9525">
                <a:noFill/>
                <a:round/>
              </a:ln>
            </p:spPr>
            <p:txBody>
              <a:bodyPr/>
              <a:lstStyle/>
              <a:p>
                <a:endParaRPr lang="zh-CN" altLang="en-US"/>
              </a:p>
            </p:txBody>
          </p:sp>
          <p:sp>
            <p:nvSpPr>
              <p:cNvPr id="40015" name="Freeform 598"/>
              <p:cNvSpPr/>
              <p:nvPr/>
            </p:nvSpPr>
            <p:spPr bwMode="auto">
              <a:xfrm>
                <a:off x="2610" y="2621"/>
                <a:ext cx="226" cy="18"/>
              </a:xfrm>
              <a:custGeom>
                <a:avLst/>
                <a:gdLst>
                  <a:gd name="T0" fmla="*/ 0 w 1353"/>
                  <a:gd name="T1" fmla="*/ 0 h 108"/>
                  <a:gd name="T2" fmla="*/ 0 w 1353"/>
                  <a:gd name="T3" fmla="*/ 0 h 108"/>
                  <a:gd name="T4" fmla="*/ 0 w 1353"/>
                  <a:gd name="T5" fmla="*/ 0 h 108"/>
                  <a:gd name="T6" fmla="*/ 0 w 1353"/>
                  <a:gd name="T7" fmla="*/ 0 h 10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53" h="108">
                    <a:moveTo>
                      <a:pt x="0" y="0"/>
                    </a:moveTo>
                    <a:lnTo>
                      <a:pt x="61" y="108"/>
                    </a:lnTo>
                    <a:lnTo>
                      <a:pt x="1353" y="108"/>
                    </a:lnTo>
                    <a:lnTo>
                      <a:pt x="0" y="0"/>
                    </a:lnTo>
                    <a:close/>
                  </a:path>
                </a:pathLst>
              </a:custGeom>
              <a:solidFill>
                <a:srgbClr val="00FFFF"/>
              </a:solidFill>
              <a:ln w="9525">
                <a:noFill/>
                <a:round/>
              </a:ln>
            </p:spPr>
            <p:txBody>
              <a:bodyPr/>
              <a:lstStyle/>
              <a:p>
                <a:endParaRPr lang="zh-CN" altLang="en-US"/>
              </a:p>
            </p:txBody>
          </p:sp>
          <p:sp>
            <p:nvSpPr>
              <p:cNvPr id="40016" name="Freeform 599"/>
              <p:cNvSpPr/>
              <p:nvPr/>
            </p:nvSpPr>
            <p:spPr bwMode="auto">
              <a:xfrm>
                <a:off x="2610" y="2621"/>
                <a:ext cx="226" cy="18"/>
              </a:xfrm>
              <a:custGeom>
                <a:avLst/>
                <a:gdLst>
                  <a:gd name="T0" fmla="*/ 0 w 1353"/>
                  <a:gd name="T1" fmla="*/ 0 h 108"/>
                  <a:gd name="T2" fmla="*/ 0 w 1353"/>
                  <a:gd name="T3" fmla="*/ 0 h 108"/>
                  <a:gd name="T4" fmla="*/ 0 w 1353"/>
                  <a:gd name="T5" fmla="*/ 0 h 108"/>
                  <a:gd name="T6" fmla="*/ 0 w 1353"/>
                  <a:gd name="T7" fmla="*/ 0 h 10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53" h="108">
                    <a:moveTo>
                      <a:pt x="0" y="0"/>
                    </a:moveTo>
                    <a:lnTo>
                      <a:pt x="1353" y="0"/>
                    </a:lnTo>
                    <a:lnTo>
                      <a:pt x="1353" y="108"/>
                    </a:lnTo>
                    <a:lnTo>
                      <a:pt x="0" y="0"/>
                    </a:lnTo>
                    <a:close/>
                  </a:path>
                </a:pathLst>
              </a:custGeom>
              <a:solidFill>
                <a:srgbClr val="00FFFF"/>
              </a:solidFill>
              <a:ln w="9525">
                <a:noFill/>
                <a:round/>
              </a:ln>
            </p:spPr>
            <p:txBody>
              <a:bodyPr/>
              <a:lstStyle/>
              <a:p>
                <a:endParaRPr lang="zh-CN" altLang="en-US"/>
              </a:p>
            </p:txBody>
          </p:sp>
          <p:sp>
            <p:nvSpPr>
              <p:cNvPr id="40017" name="Freeform 600"/>
              <p:cNvSpPr/>
              <p:nvPr/>
            </p:nvSpPr>
            <p:spPr bwMode="auto">
              <a:xfrm>
                <a:off x="1940" y="2639"/>
                <a:ext cx="226" cy="5"/>
              </a:xfrm>
              <a:custGeom>
                <a:avLst/>
                <a:gdLst>
                  <a:gd name="T0" fmla="*/ 0 w 1358"/>
                  <a:gd name="T1" fmla="*/ 0 h 31"/>
                  <a:gd name="T2" fmla="*/ 0 w 1358"/>
                  <a:gd name="T3" fmla="*/ 0 h 31"/>
                  <a:gd name="T4" fmla="*/ 0 w 1358"/>
                  <a:gd name="T5" fmla="*/ 0 h 31"/>
                  <a:gd name="T6" fmla="*/ 0 w 1358"/>
                  <a:gd name="T7" fmla="*/ 0 h 3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58" h="31">
                    <a:moveTo>
                      <a:pt x="8" y="0"/>
                    </a:moveTo>
                    <a:lnTo>
                      <a:pt x="0" y="31"/>
                    </a:lnTo>
                    <a:lnTo>
                      <a:pt x="1358" y="31"/>
                    </a:lnTo>
                    <a:lnTo>
                      <a:pt x="8" y="0"/>
                    </a:lnTo>
                    <a:close/>
                  </a:path>
                </a:pathLst>
              </a:custGeom>
              <a:solidFill>
                <a:srgbClr val="00FFFF"/>
              </a:solidFill>
              <a:ln w="9525">
                <a:noFill/>
                <a:round/>
              </a:ln>
            </p:spPr>
            <p:txBody>
              <a:bodyPr/>
              <a:lstStyle/>
              <a:p>
                <a:endParaRPr lang="zh-CN" altLang="en-US"/>
              </a:p>
            </p:txBody>
          </p:sp>
          <p:sp>
            <p:nvSpPr>
              <p:cNvPr id="40018" name="Freeform 601"/>
              <p:cNvSpPr/>
              <p:nvPr/>
            </p:nvSpPr>
            <p:spPr bwMode="auto">
              <a:xfrm>
                <a:off x="1941" y="2639"/>
                <a:ext cx="227" cy="5"/>
              </a:xfrm>
              <a:custGeom>
                <a:avLst/>
                <a:gdLst>
                  <a:gd name="T0" fmla="*/ 0 w 1364"/>
                  <a:gd name="T1" fmla="*/ 0 h 31"/>
                  <a:gd name="T2" fmla="*/ 0 w 1364"/>
                  <a:gd name="T3" fmla="*/ 0 h 31"/>
                  <a:gd name="T4" fmla="*/ 0 w 1364"/>
                  <a:gd name="T5" fmla="*/ 0 h 31"/>
                  <a:gd name="T6" fmla="*/ 0 w 1364"/>
                  <a:gd name="T7" fmla="*/ 0 h 3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64" h="31">
                    <a:moveTo>
                      <a:pt x="0" y="0"/>
                    </a:moveTo>
                    <a:lnTo>
                      <a:pt x="1364" y="0"/>
                    </a:lnTo>
                    <a:lnTo>
                      <a:pt x="1350" y="31"/>
                    </a:lnTo>
                    <a:lnTo>
                      <a:pt x="0" y="0"/>
                    </a:lnTo>
                    <a:close/>
                  </a:path>
                </a:pathLst>
              </a:custGeom>
              <a:solidFill>
                <a:srgbClr val="00FFFF"/>
              </a:solidFill>
              <a:ln w="9525">
                <a:noFill/>
                <a:round/>
              </a:ln>
            </p:spPr>
            <p:txBody>
              <a:bodyPr/>
              <a:lstStyle/>
              <a:p>
                <a:endParaRPr lang="zh-CN" altLang="en-US"/>
              </a:p>
            </p:txBody>
          </p:sp>
          <p:sp>
            <p:nvSpPr>
              <p:cNvPr id="40019" name="Freeform 602"/>
              <p:cNvSpPr/>
              <p:nvPr/>
            </p:nvSpPr>
            <p:spPr bwMode="auto">
              <a:xfrm>
                <a:off x="2621" y="2639"/>
                <a:ext cx="215" cy="5"/>
              </a:xfrm>
              <a:custGeom>
                <a:avLst/>
                <a:gdLst>
                  <a:gd name="T0" fmla="*/ 0 w 1292"/>
                  <a:gd name="T1" fmla="*/ 0 h 31"/>
                  <a:gd name="T2" fmla="*/ 0 w 1292"/>
                  <a:gd name="T3" fmla="*/ 0 h 31"/>
                  <a:gd name="T4" fmla="*/ 0 w 1292"/>
                  <a:gd name="T5" fmla="*/ 0 h 31"/>
                  <a:gd name="T6" fmla="*/ 0 w 1292"/>
                  <a:gd name="T7" fmla="*/ 0 h 3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92" h="31">
                    <a:moveTo>
                      <a:pt x="0" y="0"/>
                    </a:moveTo>
                    <a:lnTo>
                      <a:pt x="18" y="31"/>
                    </a:lnTo>
                    <a:lnTo>
                      <a:pt x="1292" y="31"/>
                    </a:lnTo>
                    <a:lnTo>
                      <a:pt x="0" y="0"/>
                    </a:lnTo>
                    <a:close/>
                  </a:path>
                </a:pathLst>
              </a:custGeom>
              <a:solidFill>
                <a:srgbClr val="00FFFF"/>
              </a:solidFill>
              <a:ln w="9525">
                <a:noFill/>
                <a:round/>
              </a:ln>
            </p:spPr>
            <p:txBody>
              <a:bodyPr/>
              <a:lstStyle/>
              <a:p>
                <a:endParaRPr lang="zh-CN" altLang="en-US"/>
              </a:p>
            </p:txBody>
          </p:sp>
          <p:sp>
            <p:nvSpPr>
              <p:cNvPr id="40020" name="Freeform 603"/>
              <p:cNvSpPr/>
              <p:nvPr/>
            </p:nvSpPr>
            <p:spPr bwMode="auto">
              <a:xfrm>
                <a:off x="2621" y="2639"/>
                <a:ext cx="215" cy="5"/>
              </a:xfrm>
              <a:custGeom>
                <a:avLst/>
                <a:gdLst>
                  <a:gd name="T0" fmla="*/ 0 w 1292"/>
                  <a:gd name="T1" fmla="*/ 0 h 31"/>
                  <a:gd name="T2" fmla="*/ 0 w 1292"/>
                  <a:gd name="T3" fmla="*/ 0 h 31"/>
                  <a:gd name="T4" fmla="*/ 0 w 1292"/>
                  <a:gd name="T5" fmla="*/ 0 h 31"/>
                  <a:gd name="T6" fmla="*/ 0 w 1292"/>
                  <a:gd name="T7" fmla="*/ 0 h 3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92" h="31">
                    <a:moveTo>
                      <a:pt x="0" y="0"/>
                    </a:moveTo>
                    <a:lnTo>
                      <a:pt x="1292" y="0"/>
                    </a:lnTo>
                    <a:lnTo>
                      <a:pt x="1292" y="31"/>
                    </a:lnTo>
                    <a:lnTo>
                      <a:pt x="0" y="0"/>
                    </a:lnTo>
                    <a:close/>
                  </a:path>
                </a:pathLst>
              </a:custGeom>
              <a:solidFill>
                <a:srgbClr val="00FFFF"/>
              </a:solidFill>
              <a:ln w="9525">
                <a:noFill/>
                <a:round/>
              </a:ln>
            </p:spPr>
            <p:txBody>
              <a:bodyPr/>
              <a:lstStyle/>
              <a:p>
                <a:endParaRPr lang="zh-CN" altLang="en-US"/>
              </a:p>
            </p:txBody>
          </p:sp>
          <p:sp>
            <p:nvSpPr>
              <p:cNvPr id="40021" name="Freeform 604"/>
              <p:cNvSpPr/>
              <p:nvPr/>
            </p:nvSpPr>
            <p:spPr bwMode="auto">
              <a:xfrm>
                <a:off x="1925" y="2644"/>
                <a:ext cx="216" cy="58"/>
              </a:xfrm>
              <a:custGeom>
                <a:avLst/>
                <a:gdLst>
                  <a:gd name="T0" fmla="*/ 0 w 1291"/>
                  <a:gd name="T1" fmla="*/ 0 h 346"/>
                  <a:gd name="T2" fmla="*/ 0 w 1291"/>
                  <a:gd name="T3" fmla="*/ 0 h 346"/>
                  <a:gd name="T4" fmla="*/ 0 w 1291"/>
                  <a:gd name="T5" fmla="*/ 0 h 346"/>
                  <a:gd name="T6" fmla="*/ 0 w 1291"/>
                  <a:gd name="T7" fmla="*/ 0 h 34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91" h="346">
                    <a:moveTo>
                      <a:pt x="87" y="0"/>
                    </a:moveTo>
                    <a:lnTo>
                      <a:pt x="0" y="346"/>
                    </a:lnTo>
                    <a:lnTo>
                      <a:pt x="1291" y="346"/>
                    </a:lnTo>
                    <a:lnTo>
                      <a:pt x="87" y="0"/>
                    </a:lnTo>
                    <a:close/>
                  </a:path>
                </a:pathLst>
              </a:custGeom>
              <a:solidFill>
                <a:srgbClr val="00FFFF"/>
              </a:solidFill>
              <a:ln w="9525">
                <a:noFill/>
                <a:round/>
              </a:ln>
            </p:spPr>
            <p:txBody>
              <a:bodyPr/>
              <a:lstStyle/>
              <a:p>
                <a:endParaRPr lang="zh-CN" altLang="en-US"/>
              </a:p>
            </p:txBody>
          </p:sp>
          <p:sp>
            <p:nvSpPr>
              <p:cNvPr id="40022" name="Freeform 605"/>
              <p:cNvSpPr/>
              <p:nvPr/>
            </p:nvSpPr>
            <p:spPr bwMode="auto">
              <a:xfrm>
                <a:off x="1940" y="2644"/>
                <a:ext cx="226" cy="58"/>
              </a:xfrm>
              <a:custGeom>
                <a:avLst/>
                <a:gdLst>
                  <a:gd name="T0" fmla="*/ 0 w 1358"/>
                  <a:gd name="T1" fmla="*/ 0 h 346"/>
                  <a:gd name="T2" fmla="*/ 0 w 1358"/>
                  <a:gd name="T3" fmla="*/ 0 h 346"/>
                  <a:gd name="T4" fmla="*/ 0 w 1358"/>
                  <a:gd name="T5" fmla="*/ 0 h 346"/>
                  <a:gd name="T6" fmla="*/ 0 w 1358"/>
                  <a:gd name="T7" fmla="*/ 0 h 34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58" h="346">
                    <a:moveTo>
                      <a:pt x="0" y="0"/>
                    </a:moveTo>
                    <a:lnTo>
                      <a:pt x="1358" y="0"/>
                    </a:lnTo>
                    <a:lnTo>
                      <a:pt x="1204" y="346"/>
                    </a:lnTo>
                    <a:lnTo>
                      <a:pt x="0" y="0"/>
                    </a:lnTo>
                    <a:close/>
                  </a:path>
                </a:pathLst>
              </a:custGeom>
              <a:solidFill>
                <a:srgbClr val="00FFFF"/>
              </a:solidFill>
              <a:ln w="9525">
                <a:noFill/>
                <a:round/>
              </a:ln>
            </p:spPr>
            <p:txBody>
              <a:bodyPr/>
              <a:lstStyle/>
              <a:p>
                <a:endParaRPr lang="zh-CN" altLang="en-US"/>
              </a:p>
            </p:txBody>
          </p:sp>
          <p:sp>
            <p:nvSpPr>
              <p:cNvPr id="40023" name="Freeform 606"/>
              <p:cNvSpPr/>
              <p:nvPr/>
            </p:nvSpPr>
            <p:spPr bwMode="auto">
              <a:xfrm>
                <a:off x="2623" y="2644"/>
                <a:ext cx="213" cy="58"/>
              </a:xfrm>
              <a:custGeom>
                <a:avLst/>
                <a:gdLst>
                  <a:gd name="T0" fmla="*/ 0 w 1274"/>
                  <a:gd name="T1" fmla="*/ 0 h 346"/>
                  <a:gd name="T2" fmla="*/ 0 w 1274"/>
                  <a:gd name="T3" fmla="*/ 0 h 346"/>
                  <a:gd name="T4" fmla="*/ 0 w 1274"/>
                  <a:gd name="T5" fmla="*/ 0 h 346"/>
                  <a:gd name="T6" fmla="*/ 0 w 1274"/>
                  <a:gd name="T7" fmla="*/ 0 h 34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74" h="346">
                    <a:moveTo>
                      <a:pt x="0" y="0"/>
                    </a:moveTo>
                    <a:lnTo>
                      <a:pt x="89" y="346"/>
                    </a:lnTo>
                    <a:lnTo>
                      <a:pt x="1274" y="346"/>
                    </a:lnTo>
                    <a:lnTo>
                      <a:pt x="0" y="0"/>
                    </a:lnTo>
                    <a:close/>
                  </a:path>
                </a:pathLst>
              </a:custGeom>
              <a:solidFill>
                <a:srgbClr val="00FFFF"/>
              </a:solidFill>
              <a:ln w="9525">
                <a:noFill/>
                <a:round/>
              </a:ln>
            </p:spPr>
            <p:txBody>
              <a:bodyPr/>
              <a:lstStyle/>
              <a:p>
                <a:endParaRPr lang="zh-CN" altLang="en-US"/>
              </a:p>
            </p:txBody>
          </p:sp>
          <p:sp>
            <p:nvSpPr>
              <p:cNvPr id="40024" name="Freeform 607"/>
              <p:cNvSpPr/>
              <p:nvPr/>
            </p:nvSpPr>
            <p:spPr bwMode="auto">
              <a:xfrm>
                <a:off x="2623" y="2644"/>
                <a:ext cx="213" cy="58"/>
              </a:xfrm>
              <a:custGeom>
                <a:avLst/>
                <a:gdLst>
                  <a:gd name="T0" fmla="*/ 0 w 1274"/>
                  <a:gd name="T1" fmla="*/ 0 h 346"/>
                  <a:gd name="T2" fmla="*/ 0 w 1274"/>
                  <a:gd name="T3" fmla="*/ 0 h 346"/>
                  <a:gd name="T4" fmla="*/ 0 w 1274"/>
                  <a:gd name="T5" fmla="*/ 0 h 346"/>
                  <a:gd name="T6" fmla="*/ 0 w 1274"/>
                  <a:gd name="T7" fmla="*/ 0 h 34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74" h="346">
                    <a:moveTo>
                      <a:pt x="0" y="0"/>
                    </a:moveTo>
                    <a:lnTo>
                      <a:pt x="1274" y="0"/>
                    </a:lnTo>
                    <a:lnTo>
                      <a:pt x="1274" y="346"/>
                    </a:lnTo>
                    <a:lnTo>
                      <a:pt x="0" y="0"/>
                    </a:lnTo>
                    <a:close/>
                  </a:path>
                </a:pathLst>
              </a:custGeom>
              <a:solidFill>
                <a:srgbClr val="00FFFF"/>
              </a:solidFill>
              <a:ln w="9525">
                <a:noFill/>
                <a:round/>
              </a:ln>
            </p:spPr>
            <p:txBody>
              <a:bodyPr/>
              <a:lstStyle/>
              <a:p>
                <a:endParaRPr lang="zh-CN" altLang="en-US"/>
              </a:p>
            </p:txBody>
          </p:sp>
          <p:sp>
            <p:nvSpPr>
              <p:cNvPr id="40025" name="Freeform 608"/>
              <p:cNvSpPr/>
              <p:nvPr/>
            </p:nvSpPr>
            <p:spPr bwMode="auto">
              <a:xfrm>
                <a:off x="1919" y="2702"/>
                <a:ext cx="211" cy="24"/>
              </a:xfrm>
              <a:custGeom>
                <a:avLst/>
                <a:gdLst>
                  <a:gd name="T0" fmla="*/ 0 w 1263"/>
                  <a:gd name="T1" fmla="*/ 0 h 141"/>
                  <a:gd name="T2" fmla="*/ 0 w 1263"/>
                  <a:gd name="T3" fmla="*/ 0 h 141"/>
                  <a:gd name="T4" fmla="*/ 0 w 1263"/>
                  <a:gd name="T5" fmla="*/ 0 h 141"/>
                  <a:gd name="T6" fmla="*/ 0 w 1263"/>
                  <a:gd name="T7" fmla="*/ 0 h 1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63" h="141">
                    <a:moveTo>
                      <a:pt x="36" y="0"/>
                    </a:moveTo>
                    <a:lnTo>
                      <a:pt x="0" y="141"/>
                    </a:lnTo>
                    <a:lnTo>
                      <a:pt x="1263" y="141"/>
                    </a:lnTo>
                    <a:lnTo>
                      <a:pt x="36" y="0"/>
                    </a:lnTo>
                    <a:close/>
                  </a:path>
                </a:pathLst>
              </a:custGeom>
              <a:solidFill>
                <a:srgbClr val="00FFFF"/>
              </a:solidFill>
              <a:ln w="9525">
                <a:noFill/>
                <a:round/>
              </a:ln>
            </p:spPr>
            <p:txBody>
              <a:bodyPr/>
              <a:lstStyle/>
              <a:p>
                <a:endParaRPr lang="zh-CN" altLang="en-US"/>
              </a:p>
            </p:txBody>
          </p:sp>
          <p:sp>
            <p:nvSpPr>
              <p:cNvPr id="40026" name="Freeform 609"/>
              <p:cNvSpPr/>
              <p:nvPr/>
            </p:nvSpPr>
            <p:spPr bwMode="auto">
              <a:xfrm>
                <a:off x="1925" y="2702"/>
                <a:ext cx="216" cy="24"/>
              </a:xfrm>
              <a:custGeom>
                <a:avLst/>
                <a:gdLst>
                  <a:gd name="T0" fmla="*/ 0 w 1291"/>
                  <a:gd name="T1" fmla="*/ 0 h 141"/>
                  <a:gd name="T2" fmla="*/ 0 w 1291"/>
                  <a:gd name="T3" fmla="*/ 0 h 141"/>
                  <a:gd name="T4" fmla="*/ 0 w 1291"/>
                  <a:gd name="T5" fmla="*/ 0 h 141"/>
                  <a:gd name="T6" fmla="*/ 0 w 1291"/>
                  <a:gd name="T7" fmla="*/ 0 h 1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91" h="141">
                    <a:moveTo>
                      <a:pt x="0" y="0"/>
                    </a:moveTo>
                    <a:lnTo>
                      <a:pt x="1291" y="0"/>
                    </a:lnTo>
                    <a:lnTo>
                      <a:pt x="1227" y="141"/>
                    </a:lnTo>
                    <a:lnTo>
                      <a:pt x="0" y="0"/>
                    </a:lnTo>
                    <a:close/>
                  </a:path>
                </a:pathLst>
              </a:custGeom>
              <a:solidFill>
                <a:srgbClr val="00FFFF"/>
              </a:solidFill>
              <a:ln w="9525">
                <a:noFill/>
                <a:round/>
              </a:ln>
            </p:spPr>
            <p:txBody>
              <a:bodyPr/>
              <a:lstStyle/>
              <a:p>
                <a:endParaRPr lang="zh-CN" altLang="en-US"/>
              </a:p>
            </p:txBody>
          </p:sp>
          <p:sp>
            <p:nvSpPr>
              <p:cNvPr id="40027" name="Freeform 610"/>
              <p:cNvSpPr/>
              <p:nvPr/>
            </p:nvSpPr>
            <p:spPr bwMode="auto">
              <a:xfrm>
                <a:off x="2638" y="2702"/>
                <a:ext cx="198" cy="24"/>
              </a:xfrm>
              <a:custGeom>
                <a:avLst/>
                <a:gdLst>
                  <a:gd name="T0" fmla="*/ 0 w 1185"/>
                  <a:gd name="T1" fmla="*/ 0 h 141"/>
                  <a:gd name="T2" fmla="*/ 0 w 1185"/>
                  <a:gd name="T3" fmla="*/ 0 h 141"/>
                  <a:gd name="T4" fmla="*/ 0 w 1185"/>
                  <a:gd name="T5" fmla="*/ 0 h 141"/>
                  <a:gd name="T6" fmla="*/ 0 w 1185"/>
                  <a:gd name="T7" fmla="*/ 0 h 1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85" h="141">
                    <a:moveTo>
                      <a:pt x="0" y="0"/>
                    </a:moveTo>
                    <a:lnTo>
                      <a:pt x="4" y="141"/>
                    </a:lnTo>
                    <a:lnTo>
                      <a:pt x="1185" y="141"/>
                    </a:lnTo>
                    <a:lnTo>
                      <a:pt x="0" y="0"/>
                    </a:lnTo>
                    <a:close/>
                  </a:path>
                </a:pathLst>
              </a:custGeom>
              <a:solidFill>
                <a:srgbClr val="00FFFF"/>
              </a:solidFill>
              <a:ln w="9525">
                <a:noFill/>
                <a:round/>
              </a:ln>
            </p:spPr>
            <p:txBody>
              <a:bodyPr/>
              <a:lstStyle/>
              <a:p>
                <a:endParaRPr lang="zh-CN" altLang="en-US"/>
              </a:p>
            </p:txBody>
          </p:sp>
          <p:sp>
            <p:nvSpPr>
              <p:cNvPr id="40028" name="Freeform 611"/>
              <p:cNvSpPr/>
              <p:nvPr/>
            </p:nvSpPr>
            <p:spPr bwMode="auto">
              <a:xfrm>
                <a:off x="2638" y="2702"/>
                <a:ext cx="198" cy="24"/>
              </a:xfrm>
              <a:custGeom>
                <a:avLst/>
                <a:gdLst>
                  <a:gd name="T0" fmla="*/ 0 w 1185"/>
                  <a:gd name="T1" fmla="*/ 0 h 141"/>
                  <a:gd name="T2" fmla="*/ 0 w 1185"/>
                  <a:gd name="T3" fmla="*/ 0 h 141"/>
                  <a:gd name="T4" fmla="*/ 0 w 1185"/>
                  <a:gd name="T5" fmla="*/ 0 h 141"/>
                  <a:gd name="T6" fmla="*/ 0 w 1185"/>
                  <a:gd name="T7" fmla="*/ 0 h 1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85" h="141">
                    <a:moveTo>
                      <a:pt x="0" y="0"/>
                    </a:moveTo>
                    <a:lnTo>
                      <a:pt x="1185" y="0"/>
                    </a:lnTo>
                    <a:lnTo>
                      <a:pt x="1185" y="141"/>
                    </a:lnTo>
                    <a:lnTo>
                      <a:pt x="0" y="0"/>
                    </a:lnTo>
                    <a:close/>
                  </a:path>
                </a:pathLst>
              </a:custGeom>
              <a:solidFill>
                <a:srgbClr val="00FFFF"/>
              </a:solidFill>
              <a:ln w="9525">
                <a:noFill/>
                <a:round/>
              </a:ln>
            </p:spPr>
            <p:txBody>
              <a:bodyPr/>
              <a:lstStyle/>
              <a:p>
                <a:endParaRPr lang="zh-CN" altLang="en-US"/>
              </a:p>
            </p:txBody>
          </p:sp>
          <p:sp>
            <p:nvSpPr>
              <p:cNvPr id="40029" name="Freeform 612"/>
              <p:cNvSpPr/>
              <p:nvPr/>
            </p:nvSpPr>
            <p:spPr bwMode="auto">
              <a:xfrm>
                <a:off x="1915" y="2726"/>
                <a:ext cx="207" cy="17"/>
              </a:xfrm>
              <a:custGeom>
                <a:avLst/>
                <a:gdLst>
                  <a:gd name="T0" fmla="*/ 0 w 1244"/>
                  <a:gd name="T1" fmla="*/ 0 h 105"/>
                  <a:gd name="T2" fmla="*/ 0 w 1244"/>
                  <a:gd name="T3" fmla="*/ 0 h 105"/>
                  <a:gd name="T4" fmla="*/ 0 w 1244"/>
                  <a:gd name="T5" fmla="*/ 0 h 105"/>
                  <a:gd name="T6" fmla="*/ 0 w 1244"/>
                  <a:gd name="T7" fmla="*/ 0 h 10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44" h="105">
                    <a:moveTo>
                      <a:pt x="27" y="0"/>
                    </a:moveTo>
                    <a:lnTo>
                      <a:pt x="0" y="105"/>
                    </a:lnTo>
                    <a:lnTo>
                      <a:pt x="1244" y="105"/>
                    </a:lnTo>
                    <a:lnTo>
                      <a:pt x="27" y="0"/>
                    </a:lnTo>
                    <a:close/>
                  </a:path>
                </a:pathLst>
              </a:custGeom>
              <a:solidFill>
                <a:srgbClr val="00FFFF"/>
              </a:solidFill>
              <a:ln w="9525">
                <a:noFill/>
                <a:round/>
              </a:ln>
            </p:spPr>
            <p:txBody>
              <a:bodyPr/>
              <a:lstStyle/>
              <a:p>
                <a:endParaRPr lang="zh-CN" altLang="en-US"/>
              </a:p>
            </p:txBody>
          </p:sp>
          <p:sp>
            <p:nvSpPr>
              <p:cNvPr id="40030" name="Freeform 613"/>
              <p:cNvSpPr/>
              <p:nvPr/>
            </p:nvSpPr>
            <p:spPr bwMode="auto">
              <a:xfrm>
                <a:off x="1919" y="2726"/>
                <a:ext cx="211" cy="17"/>
              </a:xfrm>
              <a:custGeom>
                <a:avLst/>
                <a:gdLst>
                  <a:gd name="T0" fmla="*/ 0 w 1263"/>
                  <a:gd name="T1" fmla="*/ 0 h 105"/>
                  <a:gd name="T2" fmla="*/ 0 w 1263"/>
                  <a:gd name="T3" fmla="*/ 0 h 105"/>
                  <a:gd name="T4" fmla="*/ 0 w 1263"/>
                  <a:gd name="T5" fmla="*/ 0 h 105"/>
                  <a:gd name="T6" fmla="*/ 0 w 1263"/>
                  <a:gd name="T7" fmla="*/ 0 h 10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63" h="105">
                    <a:moveTo>
                      <a:pt x="0" y="0"/>
                    </a:moveTo>
                    <a:lnTo>
                      <a:pt x="1263" y="0"/>
                    </a:lnTo>
                    <a:lnTo>
                      <a:pt x="1217" y="105"/>
                    </a:lnTo>
                    <a:lnTo>
                      <a:pt x="0" y="0"/>
                    </a:lnTo>
                    <a:close/>
                  </a:path>
                </a:pathLst>
              </a:custGeom>
              <a:solidFill>
                <a:srgbClr val="00FFFF"/>
              </a:solidFill>
              <a:ln w="9525">
                <a:noFill/>
                <a:round/>
              </a:ln>
            </p:spPr>
            <p:txBody>
              <a:bodyPr/>
              <a:lstStyle/>
              <a:p>
                <a:endParaRPr lang="zh-CN" altLang="en-US"/>
              </a:p>
            </p:txBody>
          </p:sp>
          <p:sp>
            <p:nvSpPr>
              <p:cNvPr id="40031" name="Freeform 614"/>
              <p:cNvSpPr/>
              <p:nvPr/>
            </p:nvSpPr>
            <p:spPr bwMode="auto">
              <a:xfrm>
                <a:off x="2639" y="2726"/>
                <a:ext cx="194" cy="17"/>
              </a:xfrm>
              <a:custGeom>
                <a:avLst/>
                <a:gdLst>
                  <a:gd name="T0" fmla="*/ 0 w 1162"/>
                  <a:gd name="T1" fmla="*/ 0 h 105"/>
                  <a:gd name="T2" fmla="*/ 0 w 1162"/>
                  <a:gd name="T3" fmla="*/ 0 h 105"/>
                  <a:gd name="T4" fmla="*/ 0 w 1162"/>
                  <a:gd name="T5" fmla="*/ 0 h 105"/>
                  <a:gd name="T6" fmla="*/ 0 w 1162"/>
                  <a:gd name="T7" fmla="*/ 0 h 10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62" h="105">
                    <a:moveTo>
                      <a:pt x="0" y="0"/>
                    </a:moveTo>
                    <a:lnTo>
                      <a:pt x="2" y="105"/>
                    </a:lnTo>
                    <a:lnTo>
                      <a:pt x="1162" y="105"/>
                    </a:lnTo>
                    <a:lnTo>
                      <a:pt x="0" y="0"/>
                    </a:lnTo>
                    <a:close/>
                  </a:path>
                </a:pathLst>
              </a:custGeom>
              <a:solidFill>
                <a:srgbClr val="00FFFF"/>
              </a:solidFill>
              <a:ln w="9525">
                <a:noFill/>
                <a:round/>
              </a:ln>
            </p:spPr>
            <p:txBody>
              <a:bodyPr/>
              <a:lstStyle/>
              <a:p>
                <a:endParaRPr lang="zh-CN" altLang="en-US"/>
              </a:p>
            </p:txBody>
          </p:sp>
          <p:sp>
            <p:nvSpPr>
              <p:cNvPr id="40032" name="Freeform 615"/>
              <p:cNvSpPr/>
              <p:nvPr/>
            </p:nvSpPr>
            <p:spPr bwMode="auto">
              <a:xfrm>
                <a:off x="2639" y="2726"/>
                <a:ext cx="197" cy="17"/>
              </a:xfrm>
              <a:custGeom>
                <a:avLst/>
                <a:gdLst>
                  <a:gd name="T0" fmla="*/ 0 w 1181"/>
                  <a:gd name="T1" fmla="*/ 0 h 105"/>
                  <a:gd name="T2" fmla="*/ 0 w 1181"/>
                  <a:gd name="T3" fmla="*/ 0 h 105"/>
                  <a:gd name="T4" fmla="*/ 0 w 1181"/>
                  <a:gd name="T5" fmla="*/ 0 h 105"/>
                  <a:gd name="T6" fmla="*/ 0 w 1181"/>
                  <a:gd name="T7" fmla="*/ 0 h 10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81" h="105">
                    <a:moveTo>
                      <a:pt x="0" y="0"/>
                    </a:moveTo>
                    <a:lnTo>
                      <a:pt x="1181" y="0"/>
                    </a:lnTo>
                    <a:lnTo>
                      <a:pt x="1162" y="105"/>
                    </a:lnTo>
                    <a:lnTo>
                      <a:pt x="0" y="0"/>
                    </a:lnTo>
                    <a:close/>
                  </a:path>
                </a:pathLst>
              </a:custGeom>
              <a:solidFill>
                <a:srgbClr val="00FFFF"/>
              </a:solidFill>
              <a:ln w="9525">
                <a:noFill/>
                <a:round/>
              </a:ln>
            </p:spPr>
            <p:txBody>
              <a:bodyPr/>
              <a:lstStyle/>
              <a:p>
                <a:endParaRPr lang="zh-CN" altLang="en-US"/>
              </a:p>
            </p:txBody>
          </p:sp>
          <p:sp>
            <p:nvSpPr>
              <p:cNvPr id="40033" name="Freeform 616"/>
              <p:cNvSpPr/>
              <p:nvPr/>
            </p:nvSpPr>
            <p:spPr bwMode="auto">
              <a:xfrm>
                <a:off x="1896" y="2743"/>
                <a:ext cx="199" cy="74"/>
              </a:xfrm>
              <a:custGeom>
                <a:avLst/>
                <a:gdLst>
                  <a:gd name="T0" fmla="*/ 0 w 1196"/>
                  <a:gd name="T1" fmla="*/ 0 h 446"/>
                  <a:gd name="T2" fmla="*/ 0 w 1196"/>
                  <a:gd name="T3" fmla="*/ 0 h 446"/>
                  <a:gd name="T4" fmla="*/ 0 w 1196"/>
                  <a:gd name="T5" fmla="*/ 0 h 446"/>
                  <a:gd name="T6" fmla="*/ 0 w 1196"/>
                  <a:gd name="T7" fmla="*/ 0 h 44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96" h="446">
                    <a:moveTo>
                      <a:pt x="112" y="0"/>
                    </a:moveTo>
                    <a:lnTo>
                      <a:pt x="0" y="446"/>
                    </a:lnTo>
                    <a:lnTo>
                      <a:pt x="1196" y="446"/>
                    </a:lnTo>
                    <a:lnTo>
                      <a:pt x="112" y="0"/>
                    </a:lnTo>
                    <a:close/>
                  </a:path>
                </a:pathLst>
              </a:custGeom>
              <a:solidFill>
                <a:srgbClr val="00FFFF"/>
              </a:solidFill>
              <a:ln w="9525">
                <a:noFill/>
                <a:round/>
              </a:ln>
            </p:spPr>
            <p:txBody>
              <a:bodyPr/>
              <a:lstStyle/>
              <a:p>
                <a:endParaRPr lang="zh-CN" altLang="en-US"/>
              </a:p>
            </p:txBody>
          </p:sp>
          <p:sp>
            <p:nvSpPr>
              <p:cNvPr id="40034" name="Freeform 617"/>
              <p:cNvSpPr/>
              <p:nvPr/>
            </p:nvSpPr>
            <p:spPr bwMode="auto">
              <a:xfrm>
                <a:off x="1915" y="2743"/>
                <a:ext cx="207" cy="74"/>
              </a:xfrm>
              <a:custGeom>
                <a:avLst/>
                <a:gdLst>
                  <a:gd name="T0" fmla="*/ 0 w 1244"/>
                  <a:gd name="T1" fmla="*/ 0 h 446"/>
                  <a:gd name="T2" fmla="*/ 0 w 1244"/>
                  <a:gd name="T3" fmla="*/ 0 h 446"/>
                  <a:gd name="T4" fmla="*/ 0 w 1244"/>
                  <a:gd name="T5" fmla="*/ 0 h 446"/>
                  <a:gd name="T6" fmla="*/ 0 w 1244"/>
                  <a:gd name="T7" fmla="*/ 0 h 44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44" h="446">
                    <a:moveTo>
                      <a:pt x="0" y="0"/>
                    </a:moveTo>
                    <a:lnTo>
                      <a:pt x="1244" y="0"/>
                    </a:lnTo>
                    <a:lnTo>
                      <a:pt x="1084" y="446"/>
                    </a:lnTo>
                    <a:lnTo>
                      <a:pt x="0" y="0"/>
                    </a:lnTo>
                    <a:close/>
                  </a:path>
                </a:pathLst>
              </a:custGeom>
              <a:solidFill>
                <a:srgbClr val="00FFFF"/>
              </a:solidFill>
              <a:ln w="9525">
                <a:noFill/>
                <a:round/>
              </a:ln>
            </p:spPr>
            <p:txBody>
              <a:bodyPr/>
              <a:lstStyle/>
              <a:p>
                <a:endParaRPr lang="zh-CN" altLang="en-US"/>
              </a:p>
            </p:txBody>
          </p:sp>
          <p:sp>
            <p:nvSpPr>
              <p:cNvPr id="40035" name="Freeform 618"/>
              <p:cNvSpPr/>
              <p:nvPr/>
            </p:nvSpPr>
            <p:spPr bwMode="auto">
              <a:xfrm>
                <a:off x="2639" y="2743"/>
                <a:ext cx="180" cy="74"/>
              </a:xfrm>
              <a:custGeom>
                <a:avLst/>
                <a:gdLst>
                  <a:gd name="T0" fmla="*/ 0 w 1080"/>
                  <a:gd name="T1" fmla="*/ 0 h 446"/>
                  <a:gd name="T2" fmla="*/ 0 w 1080"/>
                  <a:gd name="T3" fmla="*/ 0 h 446"/>
                  <a:gd name="T4" fmla="*/ 0 w 1080"/>
                  <a:gd name="T5" fmla="*/ 0 h 446"/>
                  <a:gd name="T6" fmla="*/ 0 w 1080"/>
                  <a:gd name="T7" fmla="*/ 0 h 44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80" h="446">
                    <a:moveTo>
                      <a:pt x="0" y="0"/>
                    </a:moveTo>
                    <a:lnTo>
                      <a:pt x="9" y="446"/>
                    </a:lnTo>
                    <a:lnTo>
                      <a:pt x="1080" y="446"/>
                    </a:lnTo>
                    <a:lnTo>
                      <a:pt x="0" y="0"/>
                    </a:lnTo>
                    <a:close/>
                  </a:path>
                </a:pathLst>
              </a:custGeom>
              <a:solidFill>
                <a:srgbClr val="00FFFF"/>
              </a:solidFill>
              <a:ln w="9525">
                <a:noFill/>
                <a:round/>
              </a:ln>
            </p:spPr>
            <p:txBody>
              <a:bodyPr/>
              <a:lstStyle/>
              <a:p>
                <a:endParaRPr lang="zh-CN" altLang="en-US"/>
              </a:p>
            </p:txBody>
          </p:sp>
          <p:sp>
            <p:nvSpPr>
              <p:cNvPr id="40036" name="Freeform 619"/>
              <p:cNvSpPr/>
              <p:nvPr/>
            </p:nvSpPr>
            <p:spPr bwMode="auto">
              <a:xfrm>
                <a:off x="2639" y="2743"/>
                <a:ext cx="194" cy="74"/>
              </a:xfrm>
              <a:custGeom>
                <a:avLst/>
                <a:gdLst>
                  <a:gd name="T0" fmla="*/ 0 w 1160"/>
                  <a:gd name="T1" fmla="*/ 0 h 446"/>
                  <a:gd name="T2" fmla="*/ 0 w 1160"/>
                  <a:gd name="T3" fmla="*/ 0 h 446"/>
                  <a:gd name="T4" fmla="*/ 0 w 1160"/>
                  <a:gd name="T5" fmla="*/ 0 h 446"/>
                  <a:gd name="T6" fmla="*/ 0 w 1160"/>
                  <a:gd name="T7" fmla="*/ 0 h 44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60" h="446">
                    <a:moveTo>
                      <a:pt x="0" y="0"/>
                    </a:moveTo>
                    <a:lnTo>
                      <a:pt x="1160" y="0"/>
                    </a:lnTo>
                    <a:lnTo>
                      <a:pt x="1080" y="446"/>
                    </a:lnTo>
                    <a:lnTo>
                      <a:pt x="0" y="0"/>
                    </a:lnTo>
                    <a:close/>
                  </a:path>
                </a:pathLst>
              </a:custGeom>
              <a:solidFill>
                <a:srgbClr val="00FFFF"/>
              </a:solidFill>
              <a:ln w="9525">
                <a:noFill/>
                <a:round/>
              </a:ln>
            </p:spPr>
            <p:txBody>
              <a:bodyPr/>
              <a:lstStyle/>
              <a:p>
                <a:endParaRPr lang="zh-CN" altLang="en-US"/>
              </a:p>
            </p:txBody>
          </p:sp>
          <p:sp>
            <p:nvSpPr>
              <p:cNvPr id="40037" name="Freeform 620"/>
              <p:cNvSpPr/>
              <p:nvPr/>
            </p:nvSpPr>
            <p:spPr bwMode="auto">
              <a:xfrm>
                <a:off x="1895" y="2817"/>
                <a:ext cx="198" cy="6"/>
              </a:xfrm>
              <a:custGeom>
                <a:avLst/>
                <a:gdLst>
                  <a:gd name="T0" fmla="*/ 0 w 1193"/>
                  <a:gd name="T1" fmla="*/ 0 h 36"/>
                  <a:gd name="T2" fmla="*/ 0 w 1193"/>
                  <a:gd name="T3" fmla="*/ 0 h 36"/>
                  <a:gd name="T4" fmla="*/ 0 w 1193"/>
                  <a:gd name="T5" fmla="*/ 0 h 36"/>
                  <a:gd name="T6" fmla="*/ 0 w 1193"/>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93" h="36">
                    <a:moveTo>
                      <a:pt x="10" y="0"/>
                    </a:moveTo>
                    <a:lnTo>
                      <a:pt x="0" y="36"/>
                    </a:lnTo>
                    <a:lnTo>
                      <a:pt x="1193" y="36"/>
                    </a:lnTo>
                    <a:lnTo>
                      <a:pt x="10" y="0"/>
                    </a:lnTo>
                    <a:close/>
                  </a:path>
                </a:pathLst>
              </a:custGeom>
              <a:solidFill>
                <a:srgbClr val="00FFFF"/>
              </a:solidFill>
              <a:ln w="9525">
                <a:noFill/>
                <a:round/>
              </a:ln>
            </p:spPr>
            <p:txBody>
              <a:bodyPr/>
              <a:lstStyle/>
              <a:p>
                <a:endParaRPr lang="zh-CN" altLang="en-US"/>
              </a:p>
            </p:txBody>
          </p:sp>
          <p:sp>
            <p:nvSpPr>
              <p:cNvPr id="40038" name="Freeform 621"/>
              <p:cNvSpPr/>
              <p:nvPr/>
            </p:nvSpPr>
            <p:spPr bwMode="auto">
              <a:xfrm>
                <a:off x="1896" y="2817"/>
                <a:ext cx="199" cy="6"/>
              </a:xfrm>
              <a:custGeom>
                <a:avLst/>
                <a:gdLst>
                  <a:gd name="T0" fmla="*/ 0 w 1196"/>
                  <a:gd name="T1" fmla="*/ 0 h 36"/>
                  <a:gd name="T2" fmla="*/ 0 w 1196"/>
                  <a:gd name="T3" fmla="*/ 0 h 36"/>
                  <a:gd name="T4" fmla="*/ 0 w 1196"/>
                  <a:gd name="T5" fmla="*/ 0 h 36"/>
                  <a:gd name="T6" fmla="*/ 0 w 1196"/>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96" h="36">
                    <a:moveTo>
                      <a:pt x="0" y="0"/>
                    </a:moveTo>
                    <a:lnTo>
                      <a:pt x="1196" y="0"/>
                    </a:lnTo>
                    <a:lnTo>
                      <a:pt x="1183" y="36"/>
                    </a:lnTo>
                    <a:lnTo>
                      <a:pt x="0" y="0"/>
                    </a:lnTo>
                    <a:close/>
                  </a:path>
                </a:pathLst>
              </a:custGeom>
              <a:solidFill>
                <a:srgbClr val="00FFFF"/>
              </a:solidFill>
              <a:ln w="9525">
                <a:noFill/>
                <a:round/>
              </a:ln>
            </p:spPr>
            <p:txBody>
              <a:bodyPr/>
              <a:lstStyle/>
              <a:p>
                <a:endParaRPr lang="zh-CN" altLang="en-US"/>
              </a:p>
            </p:txBody>
          </p:sp>
          <p:sp>
            <p:nvSpPr>
              <p:cNvPr id="40039" name="Freeform 622"/>
              <p:cNvSpPr/>
              <p:nvPr/>
            </p:nvSpPr>
            <p:spPr bwMode="auto">
              <a:xfrm>
                <a:off x="2640" y="2817"/>
                <a:ext cx="178" cy="6"/>
              </a:xfrm>
              <a:custGeom>
                <a:avLst/>
                <a:gdLst>
                  <a:gd name="T0" fmla="*/ 0 w 1068"/>
                  <a:gd name="T1" fmla="*/ 0 h 36"/>
                  <a:gd name="T2" fmla="*/ 0 w 1068"/>
                  <a:gd name="T3" fmla="*/ 0 h 36"/>
                  <a:gd name="T4" fmla="*/ 0 w 1068"/>
                  <a:gd name="T5" fmla="*/ 0 h 36"/>
                  <a:gd name="T6" fmla="*/ 0 w 1068"/>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68" h="36">
                    <a:moveTo>
                      <a:pt x="3" y="0"/>
                    </a:moveTo>
                    <a:lnTo>
                      <a:pt x="0" y="36"/>
                    </a:lnTo>
                    <a:lnTo>
                      <a:pt x="1068" y="36"/>
                    </a:lnTo>
                    <a:lnTo>
                      <a:pt x="3" y="0"/>
                    </a:lnTo>
                    <a:close/>
                  </a:path>
                </a:pathLst>
              </a:custGeom>
              <a:solidFill>
                <a:srgbClr val="00FFFF"/>
              </a:solidFill>
              <a:ln w="9525">
                <a:noFill/>
                <a:round/>
              </a:ln>
            </p:spPr>
            <p:txBody>
              <a:bodyPr/>
              <a:lstStyle/>
              <a:p>
                <a:endParaRPr lang="zh-CN" altLang="en-US"/>
              </a:p>
            </p:txBody>
          </p:sp>
          <p:sp>
            <p:nvSpPr>
              <p:cNvPr id="40040" name="Freeform 623"/>
              <p:cNvSpPr/>
              <p:nvPr/>
            </p:nvSpPr>
            <p:spPr bwMode="auto">
              <a:xfrm>
                <a:off x="2641" y="2817"/>
                <a:ext cx="178" cy="6"/>
              </a:xfrm>
              <a:custGeom>
                <a:avLst/>
                <a:gdLst>
                  <a:gd name="T0" fmla="*/ 0 w 1071"/>
                  <a:gd name="T1" fmla="*/ 0 h 36"/>
                  <a:gd name="T2" fmla="*/ 0 w 1071"/>
                  <a:gd name="T3" fmla="*/ 0 h 36"/>
                  <a:gd name="T4" fmla="*/ 0 w 1071"/>
                  <a:gd name="T5" fmla="*/ 0 h 36"/>
                  <a:gd name="T6" fmla="*/ 0 w 1071"/>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71" h="36">
                    <a:moveTo>
                      <a:pt x="0" y="0"/>
                    </a:moveTo>
                    <a:lnTo>
                      <a:pt x="1071" y="0"/>
                    </a:lnTo>
                    <a:lnTo>
                      <a:pt x="1065" y="36"/>
                    </a:lnTo>
                    <a:lnTo>
                      <a:pt x="0" y="0"/>
                    </a:lnTo>
                    <a:close/>
                  </a:path>
                </a:pathLst>
              </a:custGeom>
              <a:solidFill>
                <a:srgbClr val="00FFFF"/>
              </a:solidFill>
              <a:ln w="9525">
                <a:noFill/>
                <a:round/>
              </a:ln>
            </p:spPr>
            <p:txBody>
              <a:bodyPr/>
              <a:lstStyle/>
              <a:p>
                <a:endParaRPr lang="zh-CN" altLang="en-US"/>
              </a:p>
            </p:txBody>
          </p:sp>
          <p:sp>
            <p:nvSpPr>
              <p:cNvPr id="40041" name="Freeform 624"/>
              <p:cNvSpPr/>
              <p:nvPr/>
            </p:nvSpPr>
            <p:spPr bwMode="auto">
              <a:xfrm>
                <a:off x="1876" y="2823"/>
                <a:ext cx="191" cy="73"/>
              </a:xfrm>
              <a:custGeom>
                <a:avLst/>
                <a:gdLst>
                  <a:gd name="T0" fmla="*/ 0 w 1147"/>
                  <a:gd name="T1" fmla="*/ 0 h 438"/>
                  <a:gd name="T2" fmla="*/ 0 w 1147"/>
                  <a:gd name="T3" fmla="*/ 0 h 438"/>
                  <a:gd name="T4" fmla="*/ 0 w 1147"/>
                  <a:gd name="T5" fmla="*/ 0 h 438"/>
                  <a:gd name="T6" fmla="*/ 0 w 1147"/>
                  <a:gd name="T7" fmla="*/ 0 h 43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47" h="438">
                    <a:moveTo>
                      <a:pt x="111" y="0"/>
                    </a:moveTo>
                    <a:lnTo>
                      <a:pt x="0" y="438"/>
                    </a:lnTo>
                    <a:lnTo>
                      <a:pt x="1147" y="438"/>
                    </a:lnTo>
                    <a:lnTo>
                      <a:pt x="111" y="0"/>
                    </a:lnTo>
                    <a:close/>
                  </a:path>
                </a:pathLst>
              </a:custGeom>
              <a:solidFill>
                <a:srgbClr val="00FFFF"/>
              </a:solidFill>
              <a:ln w="9525">
                <a:noFill/>
                <a:round/>
              </a:ln>
            </p:spPr>
            <p:txBody>
              <a:bodyPr/>
              <a:lstStyle/>
              <a:p>
                <a:endParaRPr lang="zh-CN" altLang="en-US"/>
              </a:p>
            </p:txBody>
          </p:sp>
          <p:sp>
            <p:nvSpPr>
              <p:cNvPr id="40042" name="Freeform 625"/>
              <p:cNvSpPr/>
              <p:nvPr/>
            </p:nvSpPr>
            <p:spPr bwMode="auto">
              <a:xfrm>
                <a:off x="1895" y="2823"/>
                <a:ext cx="198" cy="73"/>
              </a:xfrm>
              <a:custGeom>
                <a:avLst/>
                <a:gdLst>
                  <a:gd name="T0" fmla="*/ 0 w 1193"/>
                  <a:gd name="T1" fmla="*/ 0 h 438"/>
                  <a:gd name="T2" fmla="*/ 0 w 1193"/>
                  <a:gd name="T3" fmla="*/ 0 h 438"/>
                  <a:gd name="T4" fmla="*/ 0 w 1193"/>
                  <a:gd name="T5" fmla="*/ 0 h 438"/>
                  <a:gd name="T6" fmla="*/ 0 w 1193"/>
                  <a:gd name="T7" fmla="*/ 0 h 43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93" h="438">
                    <a:moveTo>
                      <a:pt x="0" y="0"/>
                    </a:moveTo>
                    <a:lnTo>
                      <a:pt x="1193" y="0"/>
                    </a:lnTo>
                    <a:lnTo>
                      <a:pt x="1036" y="438"/>
                    </a:lnTo>
                    <a:lnTo>
                      <a:pt x="0" y="0"/>
                    </a:lnTo>
                    <a:close/>
                  </a:path>
                </a:pathLst>
              </a:custGeom>
              <a:solidFill>
                <a:srgbClr val="00FFFF"/>
              </a:solidFill>
              <a:ln w="9525">
                <a:noFill/>
                <a:round/>
              </a:ln>
            </p:spPr>
            <p:txBody>
              <a:bodyPr/>
              <a:lstStyle/>
              <a:p>
                <a:endParaRPr lang="zh-CN" altLang="en-US"/>
              </a:p>
            </p:txBody>
          </p:sp>
          <p:sp>
            <p:nvSpPr>
              <p:cNvPr id="40043" name="Freeform 626"/>
              <p:cNvSpPr/>
              <p:nvPr/>
            </p:nvSpPr>
            <p:spPr bwMode="auto">
              <a:xfrm>
                <a:off x="2633" y="2823"/>
                <a:ext cx="174" cy="73"/>
              </a:xfrm>
              <a:custGeom>
                <a:avLst/>
                <a:gdLst>
                  <a:gd name="T0" fmla="*/ 0 w 1044"/>
                  <a:gd name="T1" fmla="*/ 0 h 438"/>
                  <a:gd name="T2" fmla="*/ 0 w 1044"/>
                  <a:gd name="T3" fmla="*/ 0 h 438"/>
                  <a:gd name="T4" fmla="*/ 0 w 1044"/>
                  <a:gd name="T5" fmla="*/ 0 h 438"/>
                  <a:gd name="T6" fmla="*/ 0 w 1044"/>
                  <a:gd name="T7" fmla="*/ 0 h 43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44" h="438">
                    <a:moveTo>
                      <a:pt x="44" y="0"/>
                    </a:moveTo>
                    <a:lnTo>
                      <a:pt x="0" y="438"/>
                    </a:lnTo>
                    <a:lnTo>
                      <a:pt x="1044" y="438"/>
                    </a:lnTo>
                    <a:lnTo>
                      <a:pt x="44" y="0"/>
                    </a:lnTo>
                    <a:close/>
                  </a:path>
                </a:pathLst>
              </a:custGeom>
              <a:solidFill>
                <a:srgbClr val="00FFFF"/>
              </a:solidFill>
              <a:ln w="9525">
                <a:noFill/>
                <a:round/>
              </a:ln>
            </p:spPr>
            <p:txBody>
              <a:bodyPr/>
              <a:lstStyle/>
              <a:p>
                <a:endParaRPr lang="zh-CN" altLang="en-US"/>
              </a:p>
            </p:txBody>
          </p:sp>
          <p:sp>
            <p:nvSpPr>
              <p:cNvPr id="40044" name="Freeform 627"/>
              <p:cNvSpPr/>
              <p:nvPr/>
            </p:nvSpPr>
            <p:spPr bwMode="auto">
              <a:xfrm>
                <a:off x="2640" y="2823"/>
                <a:ext cx="178" cy="73"/>
              </a:xfrm>
              <a:custGeom>
                <a:avLst/>
                <a:gdLst>
                  <a:gd name="T0" fmla="*/ 0 w 1068"/>
                  <a:gd name="T1" fmla="*/ 0 h 438"/>
                  <a:gd name="T2" fmla="*/ 0 w 1068"/>
                  <a:gd name="T3" fmla="*/ 0 h 438"/>
                  <a:gd name="T4" fmla="*/ 0 w 1068"/>
                  <a:gd name="T5" fmla="*/ 0 h 438"/>
                  <a:gd name="T6" fmla="*/ 0 w 1068"/>
                  <a:gd name="T7" fmla="*/ 0 h 43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68" h="438">
                    <a:moveTo>
                      <a:pt x="0" y="0"/>
                    </a:moveTo>
                    <a:lnTo>
                      <a:pt x="1068" y="0"/>
                    </a:lnTo>
                    <a:lnTo>
                      <a:pt x="1000" y="438"/>
                    </a:lnTo>
                    <a:lnTo>
                      <a:pt x="0" y="0"/>
                    </a:lnTo>
                    <a:close/>
                  </a:path>
                </a:pathLst>
              </a:custGeom>
              <a:solidFill>
                <a:srgbClr val="00FFFF"/>
              </a:solidFill>
              <a:ln w="9525">
                <a:noFill/>
                <a:round/>
              </a:ln>
            </p:spPr>
            <p:txBody>
              <a:bodyPr/>
              <a:lstStyle/>
              <a:p>
                <a:endParaRPr lang="zh-CN" altLang="en-US"/>
              </a:p>
            </p:txBody>
          </p:sp>
          <p:sp>
            <p:nvSpPr>
              <p:cNvPr id="40045" name="Freeform 628"/>
              <p:cNvSpPr/>
              <p:nvPr/>
            </p:nvSpPr>
            <p:spPr bwMode="auto">
              <a:xfrm>
                <a:off x="1852" y="2896"/>
                <a:ext cx="181" cy="94"/>
              </a:xfrm>
              <a:custGeom>
                <a:avLst/>
                <a:gdLst>
                  <a:gd name="T0" fmla="*/ 0 w 1086"/>
                  <a:gd name="T1" fmla="*/ 0 h 562"/>
                  <a:gd name="T2" fmla="*/ 0 w 1086"/>
                  <a:gd name="T3" fmla="*/ 0 h 562"/>
                  <a:gd name="T4" fmla="*/ 0 w 1086"/>
                  <a:gd name="T5" fmla="*/ 0 h 562"/>
                  <a:gd name="T6" fmla="*/ 0 w 1086"/>
                  <a:gd name="T7" fmla="*/ 0 h 5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86" h="562">
                    <a:moveTo>
                      <a:pt x="142" y="0"/>
                    </a:moveTo>
                    <a:lnTo>
                      <a:pt x="0" y="562"/>
                    </a:lnTo>
                    <a:lnTo>
                      <a:pt x="1086" y="562"/>
                    </a:lnTo>
                    <a:lnTo>
                      <a:pt x="142" y="0"/>
                    </a:lnTo>
                    <a:close/>
                  </a:path>
                </a:pathLst>
              </a:custGeom>
              <a:solidFill>
                <a:srgbClr val="00FFFF"/>
              </a:solidFill>
              <a:ln w="9525">
                <a:noFill/>
                <a:round/>
              </a:ln>
            </p:spPr>
            <p:txBody>
              <a:bodyPr/>
              <a:lstStyle/>
              <a:p>
                <a:endParaRPr lang="zh-CN" altLang="en-US"/>
              </a:p>
            </p:txBody>
          </p:sp>
          <p:sp>
            <p:nvSpPr>
              <p:cNvPr id="40046" name="Freeform 629"/>
              <p:cNvSpPr/>
              <p:nvPr/>
            </p:nvSpPr>
            <p:spPr bwMode="auto">
              <a:xfrm>
                <a:off x="1876" y="2896"/>
                <a:ext cx="191" cy="94"/>
              </a:xfrm>
              <a:custGeom>
                <a:avLst/>
                <a:gdLst>
                  <a:gd name="T0" fmla="*/ 0 w 1147"/>
                  <a:gd name="T1" fmla="*/ 0 h 562"/>
                  <a:gd name="T2" fmla="*/ 0 w 1147"/>
                  <a:gd name="T3" fmla="*/ 0 h 562"/>
                  <a:gd name="T4" fmla="*/ 0 w 1147"/>
                  <a:gd name="T5" fmla="*/ 0 h 562"/>
                  <a:gd name="T6" fmla="*/ 0 w 1147"/>
                  <a:gd name="T7" fmla="*/ 0 h 5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47" h="562">
                    <a:moveTo>
                      <a:pt x="0" y="0"/>
                    </a:moveTo>
                    <a:lnTo>
                      <a:pt x="1147" y="0"/>
                    </a:lnTo>
                    <a:lnTo>
                      <a:pt x="944" y="562"/>
                    </a:lnTo>
                    <a:lnTo>
                      <a:pt x="0" y="0"/>
                    </a:lnTo>
                    <a:close/>
                  </a:path>
                </a:pathLst>
              </a:custGeom>
              <a:solidFill>
                <a:srgbClr val="00FFFF"/>
              </a:solidFill>
              <a:ln w="9525">
                <a:noFill/>
                <a:round/>
              </a:ln>
            </p:spPr>
            <p:txBody>
              <a:bodyPr/>
              <a:lstStyle/>
              <a:p>
                <a:endParaRPr lang="zh-CN" altLang="en-US"/>
              </a:p>
            </p:txBody>
          </p:sp>
          <p:sp>
            <p:nvSpPr>
              <p:cNvPr id="40047" name="Freeform 630"/>
              <p:cNvSpPr/>
              <p:nvPr/>
            </p:nvSpPr>
            <p:spPr bwMode="auto">
              <a:xfrm>
                <a:off x="2611" y="2896"/>
                <a:ext cx="181" cy="94"/>
              </a:xfrm>
              <a:custGeom>
                <a:avLst/>
                <a:gdLst>
                  <a:gd name="T0" fmla="*/ 0 w 1087"/>
                  <a:gd name="T1" fmla="*/ 0 h 562"/>
                  <a:gd name="T2" fmla="*/ 0 w 1087"/>
                  <a:gd name="T3" fmla="*/ 0 h 562"/>
                  <a:gd name="T4" fmla="*/ 0 w 1087"/>
                  <a:gd name="T5" fmla="*/ 0 h 562"/>
                  <a:gd name="T6" fmla="*/ 0 w 1087"/>
                  <a:gd name="T7" fmla="*/ 0 h 5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87" h="562">
                    <a:moveTo>
                      <a:pt x="130" y="0"/>
                    </a:moveTo>
                    <a:lnTo>
                      <a:pt x="0" y="562"/>
                    </a:lnTo>
                    <a:lnTo>
                      <a:pt x="1087" y="562"/>
                    </a:lnTo>
                    <a:lnTo>
                      <a:pt x="130" y="0"/>
                    </a:lnTo>
                    <a:close/>
                  </a:path>
                </a:pathLst>
              </a:custGeom>
              <a:solidFill>
                <a:srgbClr val="00FFFF"/>
              </a:solidFill>
              <a:ln w="9525">
                <a:noFill/>
                <a:round/>
              </a:ln>
            </p:spPr>
            <p:txBody>
              <a:bodyPr/>
              <a:lstStyle/>
              <a:p>
                <a:endParaRPr lang="zh-CN" altLang="en-US"/>
              </a:p>
            </p:txBody>
          </p:sp>
          <p:sp>
            <p:nvSpPr>
              <p:cNvPr id="40048" name="Freeform 631"/>
              <p:cNvSpPr/>
              <p:nvPr/>
            </p:nvSpPr>
            <p:spPr bwMode="auto">
              <a:xfrm>
                <a:off x="2633" y="2896"/>
                <a:ext cx="174" cy="94"/>
              </a:xfrm>
              <a:custGeom>
                <a:avLst/>
                <a:gdLst>
                  <a:gd name="T0" fmla="*/ 0 w 1044"/>
                  <a:gd name="T1" fmla="*/ 0 h 562"/>
                  <a:gd name="T2" fmla="*/ 0 w 1044"/>
                  <a:gd name="T3" fmla="*/ 0 h 562"/>
                  <a:gd name="T4" fmla="*/ 0 w 1044"/>
                  <a:gd name="T5" fmla="*/ 0 h 562"/>
                  <a:gd name="T6" fmla="*/ 0 w 1044"/>
                  <a:gd name="T7" fmla="*/ 0 h 5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44" h="562">
                    <a:moveTo>
                      <a:pt x="0" y="0"/>
                    </a:moveTo>
                    <a:lnTo>
                      <a:pt x="1044" y="0"/>
                    </a:lnTo>
                    <a:lnTo>
                      <a:pt x="957" y="562"/>
                    </a:lnTo>
                    <a:lnTo>
                      <a:pt x="0" y="0"/>
                    </a:lnTo>
                    <a:close/>
                  </a:path>
                </a:pathLst>
              </a:custGeom>
              <a:solidFill>
                <a:srgbClr val="00FFFF"/>
              </a:solidFill>
              <a:ln w="9525">
                <a:noFill/>
                <a:round/>
              </a:ln>
            </p:spPr>
            <p:txBody>
              <a:bodyPr/>
              <a:lstStyle/>
              <a:p>
                <a:endParaRPr lang="zh-CN" altLang="en-US"/>
              </a:p>
            </p:txBody>
          </p:sp>
          <p:sp>
            <p:nvSpPr>
              <p:cNvPr id="40049" name="Freeform 632"/>
              <p:cNvSpPr/>
              <p:nvPr/>
            </p:nvSpPr>
            <p:spPr bwMode="auto">
              <a:xfrm>
                <a:off x="1849" y="2990"/>
                <a:ext cx="182" cy="12"/>
              </a:xfrm>
              <a:custGeom>
                <a:avLst/>
                <a:gdLst>
                  <a:gd name="T0" fmla="*/ 0 w 1090"/>
                  <a:gd name="T1" fmla="*/ 0 h 68"/>
                  <a:gd name="T2" fmla="*/ 0 w 1090"/>
                  <a:gd name="T3" fmla="*/ 0 h 68"/>
                  <a:gd name="T4" fmla="*/ 0 w 1090"/>
                  <a:gd name="T5" fmla="*/ 0 h 68"/>
                  <a:gd name="T6" fmla="*/ 0 w 1090"/>
                  <a:gd name="T7" fmla="*/ 0 h 6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0" h="68">
                    <a:moveTo>
                      <a:pt x="17" y="0"/>
                    </a:moveTo>
                    <a:lnTo>
                      <a:pt x="0" y="68"/>
                    </a:lnTo>
                    <a:lnTo>
                      <a:pt x="1090" y="68"/>
                    </a:lnTo>
                    <a:lnTo>
                      <a:pt x="17" y="0"/>
                    </a:lnTo>
                    <a:close/>
                  </a:path>
                </a:pathLst>
              </a:custGeom>
              <a:solidFill>
                <a:srgbClr val="00FFFF"/>
              </a:solidFill>
              <a:ln w="9525">
                <a:noFill/>
                <a:round/>
              </a:ln>
            </p:spPr>
            <p:txBody>
              <a:bodyPr/>
              <a:lstStyle/>
              <a:p>
                <a:endParaRPr lang="zh-CN" altLang="en-US"/>
              </a:p>
            </p:txBody>
          </p:sp>
          <p:sp>
            <p:nvSpPr>
              <p:cNvPr id="40050" name="Freeform 633"/>
              <p:cNvSpPr/>
              <p:nvPr/>
            </p:nvSpPr>
            <p:spPr bwMode="auto">
              <a:xfrm>
                <a:off x="1852" y="2990"/>
                <a:ext cx="181" cy="12"/>
              </a:xfrm>
              <a:custGeom>
                <a:avLst/>
                <a:gdLst>
                  <a:gd name="T0" fmla="*/ 0 w 1086"/>
                  <a:gd name="T1" fmla="*/ 0 h 68"/>
                  <a:gd name="T2" fmla="*/ 0 w 1086"/>
                  <a:gd name="T3" fmla="*/ 0 h 68"/>
                  <a:gd name="T4" fmla="*/ 0 w 1086"/>
                  <a:gd name="T5" fmla="*/ 0 h 68"/>
                  <a:gd name="T6" fmla="*/ 0 w 1086"/>
                  <a:gd name="T7" fmla="*/ 0 h 6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86" h="68">
                    <a:moveTo>
                      <a:pt x="0" y="0"/>
                    </a:moveTo>
                    <a:lnTo>
                      <a:pt x="1086" y="0"/>
                    </a:lnTo>
                    <a:lnTo>
                      <a:pt x="1073" y="68"/>
                    </a:lnTo>
                    <a:lnTo>
                      <a:pt x="0" y="0"/>
                    </a:lnTo>
                    <a:close/>
                  </a:path>
                </a:pathLst>
              </a:custGeom>
              <a:solidFill>
                <a:srgbClr val="00FFFF"/>
              </a:solidFill>
              <a:ln w="9525">
                <a:noFill/>
                <a:round/>
              </a:ln>
            </p:spPr>
            <p:txBody>
              <a:bodyPr/>
              <a:lstStyle/>
              <a:p>
                <a:endParaRPr lang="zh-CN" altLang="en-US"/>
              </a:p>
            </p:txBody>
          </p:sp>
          <p:sp>
            <p:nvSpPr>
              <p:cNvPr id="40051" name="Freeform 634"/>
              <p:cNvSpPr/>
              <p:nvPr/>
            </p:nvSpPr>
            <p:spPr bwMode="auto">
              <a:xfrm>
                <a:off x="2609" y="2990"/>
                <a:ext cx="182" cy="12"/>
              </a:xfrm>
              <a:custGeom>
                <a:avLst/>
                <a:gdLst>
                  <a:gd name="T0" fmla="*/ 0 w 1093"/>
                  <a:gd name="T1" fmla="*/ 0 h 68"/>
                  <a:gd name="T2" fmla="*/ 0 w 1093"/>
                  <a:gd name="T3" fmla="*/ 0 h 68"/>
                  <a:gd name="T4" fmla="*/ 0 w 1093"/>
                  <a:gd name="T5" fmla="*/ 0 h 68"/>
                  <a:gd name="T6" fmla="*/ 0 w 1093"/>
                  <a:gd name="T7" fmla="*/ 0 h 6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3" h="68">
                    <a:moveTo>
                      <a:pt x="17" y="0"/>
                    </a:moveTo>
                    <a:lnTo>
                      <a:pt x="0" y="68"/>
                    </a:lnTo>
                    <a:lnTo>
                      <a:pt x="1093" y="68"/>
                    </a:lnTo>
                    <a:lnTo>
                      <a:pt x="17" y="0"/>
                    </a:lnTo>
                    <a:close/>
                  </a:path>
                </a:pathLst>
              </a:custGeom>
              <a:solidFill>
                <a:srgbClr val="00FFFF"/>
              </a:solidFill>
              <a:ln w="9525">
                <a:noFill/>
                <a:round/>
              </a:ln>
            </p:spPr>
            <p:txBody>
              <a:bodyPr/>
              <a:lstStyle/>
              <a:p>
                <a:endParaRPr lang="zh-CN" altLang="en-US"/>
              </a:p>
            </p:txBody>
          </p:sp>
          <p:sp>
            <p:nvSpPr>
              <p:cNvPr id="40052" name="Freeform 635"/>
              <p:cNvSpPr/>
              <p:nvPr/>
            </p:nvSpPr>
            <p:spPr bwMode="auto">
              <a:xfrm>
                <a:off x="2611" y="2990"/>
                <a:ext cx="181" cy="12"/>
              </a:xfrm>
              <a:custGeom>
                <a:avLst/>
                <a:gdLst>
                  <a:gd name="T0" fmla="*/ 0 w 1087"/>
                  <a:gd name="T1" fmla="*/ 0 h 68"/>
                  <a:gd name="T2" fmla="*/ 0 w 1087"/>
                  <a:gd name="T3" fmla="*/ 0 h 68"/>
                  <a:gd name="T4" fmla="*/ 0 w 1087"/>
                  <a:gd name="T5" fmla="*/ 0 h 68"/>
                  <a:gd name="T6" fmla="*/ 0 w 1087"/>
                  <a:gd name="T7" fmla="*/ 0 h 6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87" h="68">
                    <a:moveTo>
                      <a:pt x="0" y="0"/>
                    </a:moveTo>
                    <a:lnTo>
                      <a:pt x="1087" y="0"/>
                    </a:lnTo>
                    <a:lnTo>
                      <a:pt x="1076" y="68"/>
                    </a:lnTo>
                    <a:lnTo>
                      <a:pt x="0" y="0"/>
                    </a:lnTo>
                    <a:close/>
                  </a:path>
                </a:pathLst>
              </a:custGeom>
              <a:solidFill>
                <a:srgbClr val="00FFFF"/>
              </a:solidFill>
              <a:ln w="9525">
                <a:noFill/>
                <a:round/>
              </a:ln>
            </p:spPr>
            <p:txBody>
              <a:bodyPr/>
              <a:lstStyle/>
              <a:p>
                <a:endParaRPr lang="zh-CN" altLang="en-US"/>
              </a:p>
            </p:txBody>
          </p:sp>
          <p:sp>
            <p:nvSpPr>
              <p:cNvPr id="40053" name="Freeform 636"/>
              <p:cNvSpPr/>
              <p:nvPr/>
            </p:nvSpPr>
            <p:spPr bwMode="auto">
              <a:xfrm>
                <a:off x="1843" y="3002"/>
                <a:ext cx="181" cy="36"/>
              </a:xfrm>
              <a:custGeom>
                <a:avLst/>
                <a:gdLst>
                  <a:gd name="T0" fmla="*/ 0 w 1086"/>
                  <a:gd name="T1" fmla="*/ 0 h 220"/>
                  <a:gd name="T2" fmla="*/ 0 w 1086"/>
                  <a:gd name="T3" fmla="*/ 0 h 220"/>
                  <a:gd name="T4" fmla="*/ 0 w 1086"/>
                  <a:gd name="T5" fmla="*/ 0 h 220"/>
                  <a:gd name="T6" fmla="*/ 0 w 1086"/>
                  <a:gd name="T7" fmla="*/ 0 h 2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86" h="220">
                    <a:moveTo>
                      <a:pt x="36" y="0"/>
                    </a:moveTo>
                    <a:lnTo>
                      <a:pt x="0" y="220"/>
                    </a:lnTo>
                    <a:lnTo>
                      <a:pt x="1086" y="220"/>
                    </a:lnTo>
                    <a:lnTo>
                      <a:pt x="36" y="0"/>
                    </a:lnTo>
                    <a:close/>
                  </a:path>
                </a:pathLst>
              </a:custGeom>
              <a:solidFill>
                <a:srgbClr val="00FFFF"/>
              </a:solidFill>
              <a:ln w="9525">
                <a:noFill/>
                <a:round/>
              </a:ln>
            </p:spPr>
            <p:txBody>
              <a:bodyPr/>
              <a:lstStyle/>
              <a:p>
                <a:endParaRPr lang="zh-CN" altLang="en-US"/>
              </a:p>
            </p:txBody>
          </p:sp>
          <p:sp>
            <p:nvSpPr>
              <p:cNvPr id="40054" name="Freeform 637"/>
              <p:cNvSpPr/>
              <p:nvPr/>
            </p:nvSpPr>
            <p:spPr bwMode="auto">
              <a:xfrm>
                <a:off x="1849" y="3002"/>
                <a:ext cx="182" cy="36"/>
              </a:xfrm>
              <a:custGeom>
                <a:avLst/>
                <a:gdLst>
                  <a:gd name="T0" fmla="*/ 0 w 1090"/>
                  <a:gd name="T1" fmla="*/ 0 h 220"/>
                  <a:gd name="T2" fmla="*/ 0 w 1090"/>
                  <a:gd name="T3" fmla="*/ 0 h 220"/>
                  <a:gd name="T4" fmla="*/ 0 w 1090"/>
                  <a:gd name="T5" fmla="*/ 0 h 220"/>
                  <a:gd name="T6" fmla="*/ 0 w 1090"/>
                  <a:gd name="T7" fmla="*/ 0 h 2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0" h="220">
                    <a:moveTo>
                      <a:pt x="0" y="0"/>
                    </a:moveTo>
                    <a:lnTo>
                      <a:pt x="1090" y="0"/>
                    </a:lnTo>
                    <a:lnTo>
                      <a:pt x="1050" y="220"/>
                    </a:lnTo>
                    <a:lnTo>
                      <a:pt x="0" y="0"/>
                    </a:lnTo>
                    <a:close/>
                  </a:path>
                </a:pathLst>
              </a:custGeom>
              <a:solidFill>
                <a:srgbClr val="00FFFF"/>
              </a:solidFill>
              <a:ln w="9525">
                <a:noFill/>
                <a:round/>
              </a:ln>
            </p:spPr>
            <p:txBody>
              <a:bodyPr/>
              <a:lstStyle/>
              <a:p>
                <a:endParaRPr lang="zh-CN" altLang="en-US"/>
              </a:p>
            </p:txBody>
          </p:sp>
          <p:sp>
            <p:nvSpPr>
              <p:cNvPr id="40055" name="Freeform 638"/>
              <p:cNvSpPr/>
              <p:nvPr/>
            </p:nvSpPr>
            <p:spPr bwMode="auto">
              <a:xfrm>
                <a:off x="2600" y="3002"/>
                <a:ext cx="185" cy="36"/>
              </a:xfrm>
              <a:custGeom>
                <a:avLst/>
                <a:gdLst>
                  <a:gd name="T0" fmla="*/ 0 w 1108"/>
                  <a:gd name="T1" fmla="*/ 0 h 220"/>
                  <a:gd name="T2" fmla="*/ 0 w 1108"/>
                  <a:gd name="T3" fmla="*/ 0 h 220"/>
                  <a:gd name="T4" fmla="*/ 0 w 1108"/>
                  <a:gd name="T5" fmla="*/ 0 h 220"/>
                  <a:gd name="T6" fmla="*/ 0 w 1108"/>
                  <a:gd name="T7" fmla="*/ 0 h 2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08" h="220">
                    <a:moveTo>
                      <a:pt x="50" y="0"/>
                    </a:moveTo>
                    <a:lnTo>
                      <a:pt x="0" y="220"/>
                    </a:lnTo>
                    <a:lnTo>
                      <a:pt x="1108" y="220"/>
                    </a:lnTo>
                    <a:lnTo>
                      <a:pt x="50" y="0"/>
                    </a:lnTo>
                    <a:close/>
                  </a:path>
                </a:pathLst>
              </a:custGeom>
              <a:solidFill>
                <a:srgbClr val="00FFFF"/>
              </a:solidFill>
              <a:ln w="9525">
                <a:noFill/>
                <a:round/>
              </a:ln>
            </p:spPr>
            <p:txBody>
              <a:bodyPr/>
              <a:lstStyle/>
              <a:p>
                <a:endParaRPr lang="zh-CN" altLang="en-US"/>
              </a:p>
            </p:txBody>
          </p:sp>
          <p:sp>
            <p:nvSpPr>
              <p:cNvPr id="40056" name="Freeform 639"/>
              <p:cNvSpPr/>
              <p:nvPr/>
            </p:nvSpPr>
            <p:spPr bwMode="auto">
              <a:xfrm>
                <a:off x="2609" y="3002"/>
                <a:ext cx="182" cy="36"/>
              </a:xfrm>
              <a:custGeom>
                <a:avLst/>
                <a:gdLst>
                  <a:gd name="T0" fmla="*/ 0 w 1093"/>
                  <a:gd name="T1" fmla="*/ 0 h 220"/>
                  <a:gd name="T2" fmla="*/ 0 w 1093"/>
                  <a:gd name="T3" fmla="*/ 0 h 220"/>
                  <a:gd name="T4" fmla="*/ 0 w 1093"/>
                  <a:gd name="T5" fmla="*/ 0 h 220"/>
                  <a:gd name="T6" fmla="*/ 0 w 1093"/>
                  <a:gd name="T7" fmla="*/ 0 h 2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3" h="220">
                    <a:moveTo>
                      <a:pt x="0" y="0"/>
                    </a:moveTo>
                    <a:lnTo>
                      <a:pt x="1093" y="0"/>
                    </a:lnTo>
                    <a:lnTo>
                      <a:pt x="1058" y="220"/>
                    </a:lnTo>
                    <a:lnTo>
                      <a:pt x="0" y="0"/>
                    </a:lnTo>
                    <a:close/>
                  </a:path>
                </a:pathLst>
              </a:custGeom>
              <a:solidFill>
                <a:srgbClr val="00FFFF"/>
              </a:solidFill>
              <a:ln w="9525">
                <a:noFill/>
                <a:round/>
              </a:ln>
            </p:spPr>
            <p:txBody>
              <a:bodyPr/>
              <a:lstStyle/>
              <a:p>
                <a:endParaRPr lang="zh-CN" altLang="en-US"/>
              </a:p>
            </p:txBody>
          </p:sp>
          <p:sp>
            <p:nvSpPr>
              <p:cNvPr id="40057" name="Freeform 640"/>
              <p:cNvSpPr/>
              <p:nvPr/>
            </p:nvSpPr>
            <p:spPr bwMode="auto">
              <a:xfrm>
                <a:off x="1841" y="3038"/>
                <a:ext cx="181" cy="16"/>
              </a:xfrm>
              <a:custGeom>
                <a:avLst/>
                <a:gdLst>
                  <a:gd name="T0" fmla="*/ 0 w 1085"/>
                  <a:gd name="T1" fmla="*/ 0 h 94"/>
                  <a:gd name="T2" fmla="*/ 0 w 1085"/>
                  <a:gd name="T3" fmla="*/ 0 h 94"/>
                  <a:gd name="T4" fmla="*/ 0 w 1085"/>
                  <a:gd name="T5" fmla="*/ 0 h 94"/>
                  <a:gd name="T6" fmla="*/ 0 w 1085"/>
                  <a:gd name="T7" fmla="*/ 0 h 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85" h="94">
                    <a:moveTo>
                      <a:pt x="17" y="0"/>
                    </a:moveTo>
                    <a:lnTo>
                      <a:pt x="0" y="94"/>
                    </a:lnTo>
                    <a:lnTo>
                      <a:pt x="1085" y="94"/>
                    </a:lnTo>
                    <a:lnTo>
                      <a:pt x="17" y="0"/>
                    </a:lnTo>
                    <a:close/>
                  </a:path>
                </a:pathLst>
              </a:custGeom>
              <a:solidFill>
                <a:srgbClr val="00FFFF"/>
              </a:solidFill>
              <a:ln w="9525">
                <a:noFill/>
                <a:round/>
              </a:ln>
            </p:spPr>
            <p:txBody>
              <a:bodyPr/>
              <a:lstStyle/>
              <a:p>
                <a:endParaRPr lang="zh-CN" altLang="en-US"/>
              </a:p>
            </p:txBody>
          </p:sp>
          <p:sp>
            <p:nvSpPr>
              <p:cNvPr id="40058" name="Freeform 641"/>
              <p:cNvSpPr/>
              <p:nvPr/>
            </p:nvSpPr>
            <p:spPr bwMode="auto">
              <a:xfrm>
                <a:off x="1843" y="3038"/>
                <a:ext cx="181" cy="16"/>
              </a:xfrm>
              <a:custGeom>
                <a:avLst/>
                <a:gdLst>
                  <a:gd name="T0" fmla="*/ 0 w 1086"/>
                  <a:gd name="T1" fmla="*/ 0 h 94"/>
                  <a:gd name="T2" fmla="*/ 0 w 1086"/>
                  <a:gd name="T3" fmla="*/ 0 h 94"/>
                  <a:gd name="T4" fmla="*/ 0 w 1086"/>
                  <a:gd name="T5" fmla="*/ 0 h 94"/>
                  <a:gd name="T6" fmla="*/ 0 w 1086"/>
                  <a:gd name="T7" fmla="*/ 0 h 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86" h="94">
                    <a:moveTo>
                      <a:pt x="0" y="0"/>
                    </a:moveTo>
                    <a:lnTo>
                      <a:pt x="1086" y="0"/>
                    </a:lnTo>
                    <a:lnTo>
                      <a:pt x="1068" y="94"/>
                    </a:lnTo>
                    <a:lnTo>
                      <a:pt x="0" y="0"/>
                    </a:lnTo>
                    <a:close/>
                  </a:path>
                </a:pathLst>
              </a:custGeom>
              <a:solidFill>
                <a:srgbClr val="00FFFF"/>
              </a:solidFill>
              <a:ln w="9525">
                <a:noFill/>
                <a:round/>
              </a:ln>
            </p:spPr>
            <p:txBody>
              <a:bodyPr/>
              <a:lstStyle/>
              <a:p>
                <a:endParaRPr lang="zh-CN" altLang="en-US"/>
              </a:p>
            </p:txBody>
          </p:sp>
          <p:sp>
            <p:nvSpPr>
              <p:cNvPr id="40059" name="Freeform 642"/>
              <p:cNvSpPr/>
              <p:nvPr/>
            </p:nvSpPr>
            <p:spPr bwMode="auto">
              <a:xfrm>
                <a:off x="2597" y="3038"/>
                <a:ext cx="188" cy="16"/>
              </a:xfrm>
              <a:custGeom>
                <a:avLst/>
                <a:gdLst>
                  <a:gd name="T0" fmla="*/ 0 w 1131"/>
                  <a:gd name="T1" fmla="*/ 0 h 94"/>
                  <a:gd name="T2" fmla="*/ 0 w 1131"/>
                  <a:gd name="T3" fmla="*/ 0 h 94"/>
                  <a:gd name="T4" fmla="*/ 0 w 1131"/>
                  <a:gd name="T5" fmla="*/ 0 h 94"/>
                  <a:gd name="T6" fmla="*/ 0 w 1131"/>
                  <a:gd name="T7" fmla="*/ 0 h 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31" h="94">
                    <a:moveTo>
                      <a:pt x="22" y="0"/>
                    </a:moveTo>
                    <a:lnTo>
                      <a:pt x="0" y="94"/>
                    </a:lnTo>
                    <a:lnTo>
                      <a:pt x="1131" y="94"/>
                    </a:lnTo>
                    <a:lnTo>
                      <a:pt x="22" y="0"/>
                    </a:lnTo>
                    <a:close/>
                  </a:path>
                </a:pathLst>
              </a:custGeom>
              <a:solidFill>
                <a:srgbClr val="00FFFF"/>
              </a:solidFill>
              <a:ln w="9525">
                <a:noFill/>
                <a:round/>
              </a:ln>
            </p:spPr>
            <p:txBody>
              <a:bodyPr/>
              <a:lstStyle/>
              <a:p>
                <a:endParaRPr lang="zh-CN" altLang="en-US"/>
              </a:p>
            </p:txBody>
          </p:sp>
          <p:sp>
            <p:nvSpPr>
              <p:cNvPr id="40060" name="Freeform 643"/>
              <p:cNvSpPr/>
              <p:nvPr/>
            </p:nvSpPr>
            <p:spPr bwMode="auto">
              <a:xfrm>
                <a:off x="2600" y="3038"/>
                <a:ext cx="185" cy="16"/>
              </a:xfrm>
              <a:custGeom>
                <a:avLst/>
                <a:gdLst>
                  <a:gd name="T0" fmla="*/ 0 w 1109"/>
                  <a:gd name="T1" fmla="*/ 0 h 94"/>
                  <a:gd name="T2" fmla="*/ 0 w 1109"/>
                  <a:gd name="T3" fmla="*/ 0 h 94"/>
                  <a:gd name="T4" fmla="*/ 0 w 1109"/>
                  <a:gd name="T5" fmla="*/ 0 h 94"/>
                  <a:gd name="T6" fmla="*/ 0 w 1109"/>
                  <a:gd name="T7" fmla="*/ 0 h 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09" h="94">
                    <a:moveTo>
                      <a:pt x="0" y="0"/>
                    </a:moveTo>
                    <a:lnTo>
                      <a:pt x="1108" y="0"/>
                    </a:lnTo>
                    <a:lnTo>
                      <a:pt x="1109" y="94"/>
                    </a:lnTo>
                    <a:lnTo>
                      <a:pt x="0" y="0"/>
                    </a:lnTo>
                    <a:close/>
                  </a:path>
                </a:pathLst>
              </a:custGeom>
              <a:solidFill>
                <a:srgbClr val="00FFFF"/>
              </a:solidFill>
              <a:ln w="9525">
                <a:noFill/>
                <a:round/>
              </a:ln>
            </p:spPr>
            <p:txBody>
              <a:bodyPr/>
              <a:lstStyle/>
              <a:p>
                <a:endParaRPr lang="zh-CN" altLang="en-US"/>
              </a:p>
            </p:txBody>
          </p:sp>
          <p:sp>
            <p:nvSpPr>
              <p:cNvPr id="40061" name="Freeform 644"/>
              <p:cNvSpPr/>
              <p:nvPr/>
            </p:nvSpPr>
            <p:spPr bwMode="auto">
              <a:xfrm>
                <a:off x="1826" y="3054"/>
                <a:ext cx="179" cy="91"/>
              </a:xfrm>
              <a:custGeom>
                <a:avLst/>
                <a:gdLst>
                  <a:gd name="T0" fmla="*/ 0 w 1073"/>
                  <a:gd name="T1" fmla="*/ 0 h 545"/>
                  <a:gd name="T2" fmla="*/ 0 w 1073"/>
                  <a:gd name="T3" fmla="*/ 0 h 545"/>
                  <a:gd name="T4" fmla="*/ 0 w 1073"/>
                  <a:gd name="T5" fmla="*/ 0 h 545"/>
                  <a:gd name="T6" fmla="*/ 0 w 1073"/>
                  <a:gd name="T7" fmla="*/ 0 h 5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73" h="545">
                    <a:moveTo>
                      <a:pt x="89" y="0"/>
                    </a:moveTo>
                    <a:lnTo>
                      <a:pt x="0" y="545"/>
                    </a:lnTo>
                    <a:lnTo>
                      <a:pt x="1073" y="545"/>
                    </a:lnTo>
                    <a:lnTo>
                      <a:pt x="89" y="0"/>
                    </a:lnTo>
                    <a:close/>
                  </a:path>
                </a:pathLst>
              </a:custGeom>
              <a:solidFill>
                <a:srgbClr val="00FFFF"/>
              </a:solidFill>
              <a:ln w="9525">
                <a:noFill/>
                <a:round/>
              </a:ln>
            </p:spPr>
            <p:txBody>
              <a:bodyPr/>
              <a:lstStyle/>
              <a:p>
                <a:endParaRPr lang="zh-CN" altLang="en-US"/>
              </a:p>
            </p:txBody>
          </p:sp>
          <p:sp>
            <p:nvSpPr>
              <p:cNvPr id="40062" name="Freeform 645"/>
              <p:cNvSpPr/>
              <p:nvPr/>
            </p:nvSpPr>
            <p:spPr bwMode="auto">
              <a:xfrm>
                <a:off x="1841" y="3054"/>
                <a:ext cx="181" cy="91"/>
              </a:xfrm>
              <a:custGeom>
                <a:avLst/>
                <a:gdLst>
                  <a:gd name="T0" fmla="*/ 0 w 1085"/>
                  <a:gd name="T1" fmla="*/ 0 h 545"/>
                  <a:gd name="T2" fmla="*/ 0 w 1085"/>
                  <a:gd name="T3" fmla="*/ 0 h 545"/>
                  <a:gd name="T4" fmla="*/ 0 w 1085"/>
                  <a:gd name="T5" fmla="*/ 0 h 545"/>
                  <a:gd name="T6" fmla="*/ 0 w 1085"/>
                  <a:gd name="T7" fmla="*/ 0 h 5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85" h="545">
                    <a:moveTo>
                      <a:pt x="0" y="0"/>
                    </a:moveTo>
                    <a:lnTo>
                      <a:pt x="1085" y="0"/>
                    </a:lnTo>
                    <a:lnTo>
                      <a:pt x="984" y="545"/>
                    </a:lnTo>
                    <a:lnTo>
                      <a:pt x="0" y="0"/>
                    </a:lnTo>
                    <a:close/>
                  </a:path>
                </a:pathLst>
              </a:custGeom>
              <a:solidFill>
                <a:srgbClr val="00FFFF"/>
              </a:solidFill>
              <a:ln w="9525">
                <a:noFill/>
                <a:round/>
              </a:ln>
            </p:spPr>
            <p:txBody>
              <a:bodyPr/>
              <a:lstStyle/>
              <a:p>
                <a:endParaRPr lang="zh-CN" altLang="en-US"/>
              </a:p>
            </p:txBody>
          </p:sp>
          <p:sp>
            <p:nvSpPr>
              <p:cNvPr id="40063" name="Freeform 646"/>
              <p:cNvSpPr/>
              <p:nvPr/>
            </p:nvSpPr>
            <p:spPr bwMode="auto">
              <a:xfrm>
                <a:off x="2594" y="3054"/>
                <a:ext cx="192" cy="91"/>
              </a:xfrm>
              <a:custGeom>
                <a:avLst/>
                <a:gdLst>
                  <a:gd name="T0" fmla="*/ 0 w 1150"/>
                  <a:gd name="T1" fmla="*/ 0 h 545"/>
                  <a:gd name="T2" fmla="*/ 0 w 1150"/>
                  <a:gd name="T3" fmla="*/ 0 h 545"/>
                  <a:gd name="T4" fmla="*/ 0 w 1150"/>
                  <a:gd name="T5" fmla="*/ 0 h 545"/>
                  <a:gd name="T6" fmla="*/ 0 w 1150"/>
                  <a:gd name="T7" fmla="*/ 0 h 5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50" h="545">
                    <a:moveTo>
                      <a:pt x="15" y="0"/>
                    </a:moveTo>
                    <a:lnTo>
                      <a:pt x="0" y="545"/>
                    </a:lnTo>
                    <a:lnTo>
                      <a:pt x="1150" y="545"/>
                    </a:lnTo>
                    <a:lnTo>
                      <a:pt x="15" y="0"/>
                    </a:lnTo>
                    <a:close/>
                  </a:path>
                </a:pathLst>
              </a:custGeom>
              <a:solidFill>
                <a:srgbClr val="00FFFF"/>
              </a:solidFill>
              <a:ln w="9525">
                <a:noFill/>
                <a:round/>
              </a:ln>
            </p:spPr>
            <p:txBody>
              <a:bodyPr/>
              <a:lstStyle/>
              <a:p>
                <a:endParaRPr lang="zh-CN" altLang="en-US"/>
              </a:p>
            </p:txBody>
          </p:sp>
          <p:sp>
            <p:nvSpPr>
              <p:cNvPr id="40064" name="Freeform 647"/>
              <p:cNvSpPr/>
              <p:nvPr/>
            </p:nvSpPr>
            <p:spPr bwMode="auto">
              <a:xfrm>
                <a:off x="2597" y="3054"/>
                <a:ext cx="189" cy="91"/>
              </a:xfrm>
              <a:custGeom>
                <a:avLst/>
                <a:gdLst>
                  <a:gd name="T0" fmla="*/ 0 w 1135"/>
                  <a:gd name="T1" fmla="*/ 0 h 545"/>
                  <a:gd name="T2" fmla="*/ 0 w 1135"/>
                  <a:gd name="T3" fmla="*/ 0 h 545"/>
                  <a:gd name="T4" fmla="*/ 0 w 1135"/>
                  <a:gd name="T5" fmla="*/ 0 h 545"/>
                  <a:gd name="T6" fmla="*/ 0 w 1135"/>
                  <a:gd name="T7" fmla="*/ 0 h 5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35" h="545">
                    <a:moveTo>
                      <a:pt x="0" y="0"/>
                    </a:moveTo>
                    <a:lnTo>
                      <a:pt x="1131" y="0"/>
                    </a:lnTo>
                    <a:lnTo>
                      <a:pt x="1135" y="545"/>
                    </a:lnTo>
                    <a:lnTo>
                      <a:pt x="0" y="0"/>
                    </a:lnTo>
                    <a:close/>
                  </a:path>
                </a:pathLst>
              </a:custGeom>
              <a:solidFill>
                <a:srgbClr val="00FFFF"/>
              </a:solidFill>
              <a:ln w="9525">
                <a:noFill/>
                <a:round/>
              </a:ln>
            </p:spPr>
            <p:txBody>
              <a:bodyPr/>
              <a:lstStyle/>
              <a:p>
                <a:endParaRPr lang="zh-CN" altLang="en-US"/>
              </a:p>
            </p:txBody>
          </p:sp>
          <p:sp>
            <p:nvSpPr>
              <p:cNvPr id="40065" name="Freeform 648"/>
              <p:cNvSpPr/>
              <p:nvPr/>
            </p:nvSpPr>
            <p:spPr bwMode="auto">
              <a:xfrm>
                <a:off x="1824" y="3145"/>
                <a:ext cx="178" cy="13"/>
              </a:xfrm>
              <a:custGeom>
                <a:avLst/>
                <a:gdLst>
                  <a:gd name="T0" fmla="*/ 0 w 1072"/>
                  <a:gd name="T1" fmla="*/ 0 h 81"/>
                  <a:gd name="T2" fmla="*/ 0 w 1072"/>
                  <a:gd name="T3" fmla="*/ 0 h 81"/>
                  <a:gd name="T4" fmla="*/ 0 w 1072"/>
                  <a:gd name="T5" fmla="*/ 0 h 81"/>
                  <a:gd name="T6" fmla="*/ 0 w 1072"/>
                  <a:gd name="T7" fmla="*/ 0 h 8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72" h="81">
                    <a:moveTo>
                      <a:pt x="13" y="0"/>
                    </a:moveTo>
                    <a:lnTo>
                      <a:pt x="0" y="81"/>
                    </a:lnTo>
                    <a:lnTo>
                      <a:pt x="1072" y="81"/>
                    </a:lnTo>
                    <a:lnTo>
                      <a:pt x="13" y="0"/>
                    </a:lnTo>
                    <a:close/>
                  </a:path>
                </a:pathLst>
              </a:custGeom>
              <a:solidFill>
                <a:srgbClr val="00FFFF"/>
              </a:solidFill>
              <a:ln w="9525">
                <a:noFill/>
                <a:round/>
              </a:ln>
            </p:spPr>
            <p:txBody>
              <a:bodyPr/>
              <a:lstStyle/>
              <a:p>
                <a:endParaRPr lang="zh-CN" altLang="en-US"/>
              </a:p>
            </p:txBody>
          </p:sp>
          <p:sp>
            <p:nvSpPr>
              <p:cNvPr id="40066" name="Freeform 649"/>
              <p:cNvSpPr/>
              <p:nvPr/>
            </p:nvSpPr>
            <p:spPr bwMode="auto">
              <a:xfrm>
                <a:off x="1826" y="3145"/>
                <a:ext cx="179" cy="13"/>
              </a:xfrm>
              <a:custGeom>
                <a:avLst/>
                <a:gdLst>
                  <a:gd name="T0" fmla="*/ 0 w 1073"/>
                  <a:gd name="T1" fmla="*/ 0 h 81"/>
                  <a:gd name="T2" fmla="*/ 0 w 1073"/>
                  <a:gd name="T3" fmla="*/ 0 h 81"/>
                  <a:gd name="T4" fmla="*/ 0 w 1073"/>
                  <a:gd name="T5" fmla="*/ 0 h 81"/>
                  <a:gd name="T6" fmla="*/ 0 w 1073"/>
                  <a:gd name="T7" fmla="*/ 0 h 8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73" h="81">
                    <a:moveTo>
                      <a:pt x="0" y="0"/>
                    </a:moveTo>
                    <a:lnTo>
                      <a:pt x="1073" y="0"/>
                    </a:lnTo>
                    <a:lnTo>
                      <a:pt x="1059" y="81"/>
                    </a:lnTo>
                    <a:lnTo>
                      <a:pt x="0" y="0"/>
                    </a:lnTo>
                    <a:close/>
                  </a:path>
                </a:pathLst>
              </a:custGeom>
              <a:solidFill>
                <a:srgbClr val="00FFFF"/>
              </a:solidFill>
              <a:ln w="9525">
                <a:noFill/>
                <a:round/>
              </a:ln>
            </p:spPr>
            <p:txBody>
              <a:bodyPr/>
              <a:lstStyle/>
              <a:p>
                <a:endParaRPr lang="zh-CN" altLang="en-US"/>
              </a:p>
            </p:txBody>
          </p:sp>
          <p:sp>
            <p:nvSpPr>
              <p:cNvPr id="40067" name="Freeform 650"/>
              <p:cNvSpPr/>
              <p:nvPr/>
            </p:nvSpPr>
            <p:spPr bwMode="auto">
              <a:xfrm>
                <a:off x="2594" y="3145"/>
                <a:ext cx="210" cy="13"/>
              </a:xfrm>
              <a:custGeom>
                <a:avLst/>
                <a:gdLst>
                  <a:gd name="T0" fmla="*/ 0 w 1262"/>
                  <a:gd name="T1" fmla="*/ 0 h 81"/>
                  <a:gd name="T2" fmla="*/ 0 w 1262"/>
                  <a:gd name="T3" fmla="*/ 0 h 81"/>
                  <a:gd name="T4" fmla="*/ 0 w 1262"/>
                  <a:gd name="T5" fmla="*/ 0 h 81"/>
                  <a:gd name="T6" fmla="*/ 0 w 1262"/>
                  <a:gd name="T7" fmla="*/ 0 h 8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62" h="81">
                    <a:moveTo>
                      <a:pt x="1" y="0"/>
                    </a:moveTo>
                    <a:lnTo>
                      <a:pt x="0" y="81"/>
                    </a:lnTo>
                    <a:lnTo>
                      <a:pt x="1262" y="81"/>
                    </a:lnTo>
                    <a:lnTo>
                      <a:pt x="1" y="0"/>
                    </a:lnTo>
                    <a:close/>
                  </a:path>
                </a:pathLst>
              </a:custGeom>
              <a:solidFill>
                <a:srgbClr val="00FFFF"/>
              </a:solidFill>
              <a:ln w="9525">
                <a:noFill/>
                <a:round/>
              </a:ln>
            </p:spPr>
            <p:txBody>
              <a:bodyPr/>
              <a:lstStyle/>
              <a:p>
                <a:endParaRPr lang="zh-CN" altLang="en-US"/>
              </a:p>
            </p:txBody>
          </p:sp>
          <p:sp>
            <p:nvSpPr>
              <p:cNvPr id="40068" name="Freeform 651"/>
              <p:cNvSpPr/>
              <p:nvPr/>
            </p:nvSpPr>
            <p:spPr bwMode="auto">
              <a:xfrm>
                <a:off x="2594" y="3145"/>
                <a:ext cx="210" cy="13"/>
              </a:xfrm>
              <a:custGeom>
                <a:avLst/>
                <a:gdLst>
                  <a:gd name="T0" fmla="*/ 0 w 1261"/>
                  <a:gd name="T1" fmla="*/ 0 h 81"/>
                  <a:gd name="T2" fmla="*/ 0 w 1261"/>
                  <a:gd name="T3" fmla="*/ 0 h 81"/>
                  <a:gd name="T4" fmla="*/ 0 w 1261"/>
                  <a:gd name="T5" fmla="*/ 0 h 81"/>
                  <a:gd name="T6" fmla="*/ 0 w 1261"/>
                  <a:gd name="T7" fmla="*/ 0 h 8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61" h="81">
                    <a:moveTo>
                      <a:pt x="0" y="0"/>
                    </a:moveTo>
                    <a:lnTo>
                      <a:pt x="1150" y="0"/>
                    </a:lnTo>
                    <a:lnTo>
                      <a:pt x="1261" y="81"/>
                    </a:lnTo>
                    <a:lnTo>
                      <a:pt x="0" y="0"/>
                    </a:lnTo>
                    <a:close/>
                  </a:path>
                </a:pathLst>
              </a:custGeom>
              <a:solidFill>
                <a:srgbClr val="00FFFF"/>
              </a:solidFill>
              <a:ln w="9525">
                <a:noFill/>
                <a:round/>
              </a:ln>
            </p:spPr>
            <p:txBody>
              <a:bodyPr/>
              <a:lstStyle/>
              <a:p>
                <a:endParaRPr lang="zh-CN" altLang="en-US"/>
              </a:p>
            </p:txBody>
          </p:sp>
          <p:sp>
            <p:nvSpPr>
              <p:cNvPr id="40069" name="Freeform 652"/>
              <p:cNvSpPr/>
              <p:nvPr/>
            </p:nvSpPr>
            <p:spPr bwMode="auto">
              <a:xfrm>
                <a:off x="1824" y="3158"/>
                <a:ext cx="178" cy="1"/>
              </a:xfrm>
              <a:custGeom>
                <a:avLst/>
                <a:gdLst>
                  <a:gd name="T0" fmla="*/ 0 w 1071"/>
                  <a:gd name="T1" fmla="*/ 0 h 7"/>
                  <a:gd name="T2" fmla="*/ 0 w 1071"/>
                  <a:gd name="T3" fmla="*/ 0 h 7"/>
                  <a:gd name="T4" fmla="*/ 0 w 1071"/>
                  <a:gd name="T5" fmla="*/ 0 h 7"/>
                  <a:gd name="T6" fmla="*/ 0 w 1071"/>
                  <a:gd name="T7" fmla="*/ 0 h 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71" h="7">
                    <a:moveTo>
                      <a:pt x="1" y="0"/>
                    </a:moveTo>
                    <a:lnTo>
                      <a:pt x="0" y="7"/>
                    </a:lnTo>
                    <a:lnTo>
                      <a:pt x="1071" y="7"/>
                    </a:lnTo>
                    <a:lnTo>
                      <a:pt x="1" y="0"/>
                    </a:lnTo>
                    <a:close/>
                  </a:path>
                </a:pathLst>
              </a:custGeom>
              <a:solidFill>
                <a:srgbClr val="00FFFF"/>
              </a:solidFill>
              <a:ln w="9525">
                <a:noFill/>
                <a:round/>
              </a:ln>
            </p:spPr>
            <p:txBody>
              <a:bodyPr/>
              <a:lstStyle/>
              <a:p>
                <a:endParaRPr lang="zh-CN" altLang="en-US"/>
              </a:p>
            </p:txBody>
          </p:sp>
          <p:sp>
            <p:nvSpPr>
              <p:cNvPr id="40070" name="Freeform 653"/>
              <p:cNvSpPr/>
              <p:nvPr/>
            </p:nvSpPr>
            <p:spPr bwMode="auto">
              <a:xfrm>
                <a:off x="1824" y="3158"/>
                <a:ext cx="178" cy="1"/>
              </a:xfrm>
              <a:custGeom>
                <a:avLst/>
                <a:gdLst>
                  <a:gd name="T0" fmla="*/ 0 w 1072"/>
                  <a:gd name="T1" fmla="*/ 0 h 7"/>
                  <a:gd name="T2" fmla="*/ 0 w 1072"/>
                  <a:gd name="T3" fmla="*/ 0 h 7"/>
                  <a:gd name="T4" fmla="*/ 0 w 1072"/>
                  <a:gd name="T5" fmla="*/ 0 h 7"/>
                  <a:gd name="T6" fmla="*/ 0 w 1072"/>
                  <a:gd name="T7" fmla="*/ 0 h 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72" h="7">
                    <a:moveTo>
                      <a:pt x="0" y="0"/>
                    </a:moveTo>
                    <a:lnTo>
                      <a:pt x="1072" y="0"/>
                    </a:lnTo>
                    <a:lnTo>
                      <a:pt x="1070" y="7"/>
                    </a:lnTo>
                    <a:lnTo>
                      <a:pt x="0" y="0"/>
                    </a:lnTo>
                    <a:close/>
                  </a:path>
                </a:pathLst>
              </a:custGeom>
              <a:solidFill>
                <a:srgbClr val="00FFFF"/>
              </a:solidFill>
              <a:ln w="9525">
                <a:noFill/>
                <a:round/>
              </a:ln>
            </p:spPr>
            <p:txBody>
              <a:bodyPr/>
              <a:lstStyle/>
              <a:p>
                <a:endParaRPr lang="zh-CN" altLang="en-US"/>
              </a:p>
            </p:txBody>
          </p:sp>
          <p:sp>
            <p:nvSpPr>
              <p:cNvPr id="40071" name="Freeform 654"/>
              <p:cNvSpPr/>
              <p:nvPr/>
            </p:nvSpPr>
            <p:spPr bwMode="auto">
              <a:xfrm>
                <a:off x="2594" y="3158"/>
                <a:ext cx="212" cy="1"/>
              </a:xfrm>
              <a:custGeom>
                <a:avLst/>
                <a:gdLst>
                  <a:gd name="T0" fmla="*/ 0 w 1273"/>
                  <a:gd name="T1" fmla="*/ 0 h 7"/>
                  <a:gd name="T2" fmla="*/ 0 w 1273"/>
                  <a:gd name="T3" fmla="*/ 0 h 7"/>
                  <a:gd name="T4" fmla="*/ 0 w 1273"/>
                  <a:gd name="T5" fmla="*/ 0 h 7"/>
                  <a:gd name="T6" fmla="*/ 0 w 1273"/>
                  <a:gd name="T7" fmla="*/ 0 h 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73" h="7">
                    <a:moveTo>
                      <a:pt x="1" y="0"/>
                    </a:moveTo>
                    <a:lnTo>
                      <a:pt x="0" y="7"/>
                    </a:lnTo>
                    <a:lnTo>
                      <a:pt x="1273" y="7"/>
                    </a:lnTo>
                    <a:lnTo>
                      <a:pt x="1" y="0"/>
                    </a:lnTo>
                    <a:close/>
                  </a:path>
                </a:pathLst>
              </a:custGeom>
              <a:solidFill>
                <a:srgbClr val="00FFFF"/>
              </a:solidFill>
              <a:ln w="9525">
                <a:noFill/>
                <a:round/>
              </a:ln>
            </p:spPr>
            <p:txBody>
              <a:bodyPr/>
              <a:lstStyle/>
              <a:p>
                <a:endParaRPr lang="zh-CN" altLang="en-US"/>
              </a:p>
            </p:txBody>
          </p:sp>
          <p:sp>
            <p:nvSpPr>
              <p:cNvPr id="40072" name="Freeform 655"/>
              <p:cNvSpPr/>
              <p:nvPr/>
            </p:nvSpPr>
            <p:spPr bwMode="auto">
              <a:xfrm>
                <a:off x="2594" y="3158"/>
                <a:ext cx="212" cy="1"/>
              </a:xfrm>
              <a:custGeom>
                <a:avLst/>
                <a:gdLst>
                  <a:gd name="T0" fmla="*/ 0 w 1272"/>
                  <a:gd name="T1" fmla="*/ 0 h 7"/>
                  <a:gd name="T2" fmla="*/ 0 w 1272"/>
                  <a:gd name="T3" fmla="*/ 0 h 7"/>
                  <a:gd name="T4" fmla="*/ 0 w 1272"/>
                  <a:gd name="T5" fmla="*/ 0 h 7"/>
                  <a:gd name="T6" fmla="*/ 0 w 1272"/>
                  <a:gd name="T7" fmla="*/ 0 h 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72" h="7">
                    <a:moveTo>
                      <a:pt x="0" y="0"/>
                    </a:moveTo>
                    <a:lnTo>
                      <a:pt x="1262" y="0"/>
                    </a:lnTo>
                    <a:lnTo>
                      <a:pt x="1272" y="7"/>
                    </a:lnTo>
                    <a:lnTo>
                      <a:pt x="0" y="0"/>
                    </a:lnTo>
                    <a:close/>
                  </a:path>
                </a:pathLst>
              </a:custGeom>
              <a:solidFill>
                <a:srgbClr val="00FFFF"/>
              </a:solidFill>
              <a:ln w="9525">
                <a:noFill/>
                <a:round/>
              </a:ln>
            </p:spPr>
            <p:txBody>
              <a:bodyPr/>
              <a:lstStyle/>
              <a:p>
                <a:endParaRPr lang="zh-CN" altLang="en-US"/>
              </a:p>
            </p:txBody>
          </p:sp>
          <p:sp>
            <p:nvSpPr>
              <p:cNvPr id="40073" name="Freeform 656"/>
              <p:cNvSpPr/>
              <p:nvPr/>
            </p:nvSpPr>
            <p:spPr bwMode="auto">
              <a:xfrm>
                <a:off x="2806" y="3158"/>
                <a:ext cx="56" cy="1"/>
              </a:xfrm>
              <a:custGeom>
                <a:avLst/>
                <a:gdLst>
                  <a:gd name="T0" fmla="*/ 0 w 334"/>
                  <a:gd name="T1" fmla="*/ 0 h 7"/>
                  <a:gd name="T2" fmla="*/ 0 w 334"/>
                  <a:gd name="T3" fmla="*/ 0 h 7"/>
                  <a:gd name="T4" fmla="*/ 0 w 334"/>
                  <a:gd name="T5" fmla="*/ 0 h 7"/>
                  <a:gd name="T6" fmla="*/ 0 w 334"/>
                  <a:gd name="T7" fmla="*/ 0 h 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34" h="7">
                    <a:moveTo>
                      <a:pt x="316" y="0"/>
                    </a:moveTo>
                    <a:lnTo>
                      <a:pt x="0" y="7"/>
                    </a:lnTo>
                    <a:lnTo>
                      <a:pt x="334" y="7"/>
                    </a:lnTo>
                    <a:lnTo>
                      <a:pt x="316" y="0"/>
                    </a:lnTo>
                    <a:close/>
                  </a:path>
                </a:pathLst>
              </a:custGeom>
              <a:solidFill>
                <a:srgbClr val="00FFFF"/>
              </a:solidFill>
              <a:ln w="9525">
                <a:noFill/>
                <a:round/>
              </a:ln>
            </p:spPr>
            <p:txBody>
              <a:bodyPr/>
              <a:lstStyle/>
              <a:p>
                <a:endParaRPr lang="zh-CN" altLang="en-US"/>
              </a:p>
            </p:txBody>
          </p:sp>
          <p:sp>
            <p:nvSpPr>
              <p:cNvPr id="40074" name="Freeform 657"/>
              <p:cNvSpPr/>
              <p:nvPr/>
            </p:nvSpPr>
            <p:spPr bwMode="auto">
              <a:xfrm>
                <a:off x="1822" y="3159"/>
                <a:ext cx="179" cy="8"/>
              </a:xfrm>
              <a:custGeom>
                <a:avLst/>
                <a:gdLst>
                  <a:gd name="T0" fmla="*/ 0 w 1071"/>
                  <a:gd name="T1" fmla="*/ 0 h 46"/>
                  <a:gd name="T2" fmla="*/ 0 w 1071"/>
                  <a:gd name="T3" fmla="*/ 0 h 46"/>
                  <a:gd name="T4" fmla="*/ 0 w 1071"/>
                  <a:gd name="T5" fmla="*/ 0 h 46"/>
                  <a:gd name="T6" fmla="*/ 0 w 1071"/>
                  <a:gd name="T7" fmla="*/ 0 h 4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71" h="46">
                    <a:moveTo>
                      <a:pt x="8" y="0"/>
                    </a:moveTo>
                    <a:lnTo>
                      <a:pt x="0" y="46"/>
                    </a:lnTo>
                    <a:lnTo>
                      <a:pt x="1071" y="46"/>
                    </a:lnTo>
                    <a:lnTo>
                      <a:pt x="8" y="0"/>
                    </a:lnTo>
                    <a:close/>
                  </a:path>
                </a:pathLst>
              </a:custGeom>
              <a:solidFill>
                <a:srgbClr val="00FFFF"/>
              </a:solidFill>
              <a:ln w="9525">
                <a:noFill/>
                <a:round/>
              </a:ln>
            </p:spPr>
            <p:txBody>
              <a:bodyPr/>
              <a:lstStyle/>
              <a:p>
                <a:endParaRPr lang="zh-CN" altLang="en-US"/>
              </a:p>
            </p:txBody>
          </p:sp>
          <p:sp>
            <p:nvSpPr>
              <p:cNvPr id="40075" name="Freeform 658"/>
              <p:cNvSpPr/>
              <p:nvPr/>
            </p:nvSpPr>
            <p:spPr bwMode="auto">
              <a:xfrm>
                <a:off x="1824" y="3159"/>
                <a:ext cx="178" cy="8"/>
              </a:xfrm>
              <a:custGeom>
                <a:avLst/>
                <a:gdLst>
                  <a:gd name="T0" fmla="*/ 0 w 1071"/>
                  <a:gd name="T1" fmla="*/ 0 h 46"/>
                  <a:gd name="T2" fmla="*/ 0 w 1071"/>
                  <a:gd name="T3" fmla="*/ 0 h 46"/>
                  <a:gd name="T4" fmla="*/ 0 w 1071"/>
                  <a:gd name="T5" fmla="*/ 0 h 46"/>
                  <a:gd name="T6" fmla="*/ 0 w 1071"/>
                  <a:gd name="T7" fmla="*/ 0 h 4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71" h="46">
                    <a:moveTo>
                      <a:pt x="0" y="0"/>
                    </a:moveTo>
                    <a:lnTo>
                      <a:pt x="1071" y="0"/>
                    </a:lnTo>
                    <a:lnTo>
                      <a:pt x="1063" y="46"/>
                    </a:lnTo>
                    <a:lnTo>
                      <a:pt x="0" y="0"/>
                    </a:lnTo>
                    <a:close/>
                  </a:path>
                </a:pathLst>
              </a:custGeom>
              <a:solidFill>
                <a:srgbClr val="00FFFF"/>
              </a:solidFill>
              <a:ln w="9525">
                <a:noFill/>
                <a:round/>
              </a:ln>
            </p:spPr>
            <p:txBody>
              <a:bodyPr/>
              <a:lstStyle/>
              <a:p>
                <a:endParaRPr lang="zh-CN" altLang="en-US"/>
              </a:p>
            </p:txBody>
          </p:sp>
          <p:sp>
            <p:nvSpPr>
              <p:cNvPr id="40076" name="Freeform 659"/>
              <p:cNvSpPr/>
              <p:nvPr/>
            </p:nvSpPr>
            <p:spPr bwMode="auto">
              <a:xfrm>
                <a:off x="2593" y="3159"/>
                <a:ext cx="288" cy="8"/>
              </a:xfrm>
              <a:custGeom>
                <a:avLst/>
                <a:gdLst>
                  <a:gd name="T0" fmla="*/ 0 w 1725"/>
                  <a:gd name="T1" fmla="*/ 0 h 46"/>
                  <a:gd name="T2" fmla="*/ 0 w 1725"/>
                  <a:gd name="T3" fmla="*/ 0 h 46"/>
                  <a:gd name="T4" fmla="*/ 0 w 1725"/>
                  <a:gd name="T5" fmla="*/ 0 h 46"/>
                  <a:gd name="T6" fmla="*/ 0 w 1725"/>
                  <a:gd name="T7" fmla="*/ 0 h 4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25" h="46">
                    <a:moveTo>
                      <a:pt x="1" y="0"/>
                    </a:moveTo>
                    <a:lnTo>
                      <a:pt x="0" y="46"/>
                    </a:lnTo>
                    <a:lnTo>
                      <a:pt x="1725" y="46"/>
                    </a:lnTo>
                    <a:lnTo>
                      <a:pt x="1" y="0"/>
                    </a:lnTo>
                    <a:close/>
                  </a:path>
                </a:pathLst>
              </a:custGeom>
              <a:solidFill>
                <a:srgbClr val="00FFFF"/>
              </a:solidFill>
              <a:ln w="9525">
                <a:noFill/>
                <a:round/>
              </a:ln>
            </p:spPr>
            <p:txBody>
              <a:bodyPr/>
              <a:lstStyle/>
              <a:p>
                <a:endParaRPr lang="zh-CN" altLang="en-US"/>
              </a:p>
            </p:txBody>
          </p:sp>
          <p:sp>
            <p:nvSpPr>
              <p:cNvPr id="40077" name="Freeform 660"/>
              <p:cNvSpPr/>
              <p:nvPr/>
            </p:nvSpPr>
            <p:spPr bwMode="auto">
              <a:xfrm>
                <a:off x="2594" y="3159"/>
                <a:ext cx="287" cy="8"/>
              </a:xfrm>
              <a:custGeom>
                <a:avLst/>
                <a:gdLst>
                  <a:gd name="T0" fmla="*/ 0 w 1724"/>
                  <a:gd name="T1" fmla="*/ 0 h 46"/>
                  <a:gd name="T2" fmla="*/ 0 w 1724"/>
                  <a:gd name="T3" fmla="*/ 0 h 46"/>
                  <a:gd name="T4" fmla="*/ 0 w 1724"/>
                  <a:gd name="T5" fmla="*/ 0 h 46"/>
                  <a:gd name="T6" fmla="*/ 0 w 1724"/>
                  <a:gd name="T7" fmla="*/ 0 h 4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24" h="46">
                    <a:moveTo>
                      <a:pt x="0" y="0"/>
                    </a:moveTo>
                    <a:lnTo>
                      <a:pt x="1607" y="0"/>
                    </a:lnTo>
                    <a:lnTo>
                      <a:pt x="1724" y="46"/>
                    </a:lnTo>
                    <a:lnTo>
                      <a:pt x="0" y="0"/>
                    </a:lnTo>
                    <a:close/>
                  </a:path>
                </a:pathLst>
              </a:custGeom>
              <a:solidFill>
                <a:srgbClr val="00FFFF"/>
              </a:solidFill>
              <a:ln w="9525">
                <a:noFill/>
                <a:round/>
              </a:ln>
            </p:spPr>
            <p:txBody>
              <a:bodyPr/>
              <a:lstStyle/>
              <a:p>
                <a:endParaRPr lang="zh-CN" altLang="en-US"/>
              </a:p>
            </p:txBody>
          </p:sp>
          <p:sp>
            <p:nvSpPr>
              <p:cNvPr id="40078" name="Freeform 661"/>
              <p:cNvSpPr/>
              <p:nvPr/>
            </p:nvSpPr>
            <p:spPr bwMode="auto">
              <a:xfrm>
                <a:off x="1821" y="3167"/>
                <a:ext cx="179" cy="4"/>
              </a:xfrm>
              <a:custGeom>
                <a:avLst/>
                <a:gdLst>
                  <a:gd name="T0" fmla="*/ 0 w 1071"/>
                  <a:gd name="T1" fmla="*/ 0 h 27"/>
                  <a:gd name="T2" fmla="*/ 0 w 1071"/>
                  <a:gd name="T3" fmla="*/ 0 h 27"/>
                  <a:gd name="T4" fmla="*/ 0 w 1071"/>
                  <a:gd name="T5" fmla="*/ 0 h 27"/>
                  <a:gd name="T6" fmla="*/ 0 w 1071"/>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71" h="27">
                    <a:moveTo>
                      <a:pt x="5" y="0"/>
                    </a:moveTo>
                    <a:lnTo>
                      <a:pt x="0" y="27"/>
                    </a:lnTo>
                    <a:lnTo>
                      <a:pt x="1071" y="27"/>
                    </a:lnTo>
                    <a:lnTo>
                      <a:pt x="5" y="0"/>
                    </a:lnTo>
                    <a:close/>
                  </a:path>
                </a:pathLst>
              </a:custGeom>
              <a:solidFill>
                <a:srgbClr val="00FFFF"/>
              </a:solidFill>
              <a:ln w="9525">
                <a:noFill/>
                <a:round/>
              </a:ln>
            </p:spPr>
            <p:txBody>
              <a:bodyPr/>
              <a:lstStyle/>
              <a:p>
                <a:endParaRPr lang="zh-CN" altLang="en-US"/>
              </a:p>
            </p:txBody>
          </p:sp>
          <p:sp>
            <p:nvSpPr>
              <p:cNvPr id="40079" name="Freeform 662"/>
              <p:cNvSpPr/>
              <p:nvPr/>
            </p:nvSpPr>
            <p:spPr bwMode="auto">
              <a:xfrm>
                <a:off x="1822" y="3167"/>
                <a:ext cx="179" cy="4"/>
              </a:xfrm>
              <a:custGeom>
                <a:avLst/>
                <a:gdLst>
                  <a:gd name="T0" fmla="*/ 0 w 1071"/>
                  <a:gd name="T1" fmla="*/ 0 h 27"/>
                  <a:gd name="T2" fmla="*/ 0 w 1071"/>
                  <a:gd name="T3" fmla="*/ 0 h 27"/>
                  <a:gd name="T4" fmla="*/ 0 w 1071"/>
                  <a:gd name="T5" fmla="*/ 0 h 27"/>
                  <a:gd name="T6" fmla="*/ 0 w 1071"/>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71" h="27">
                    <a:moveTo>
                      <a:pt x="0" y="0"/>
                    </a:moveTo>
                    <a:lnTo>
                      <a:pt x="1071" y="0"/>
                    </a:lnTo>
                    <a:lnTo>
                      <a:pt x="1066" y="27"/>
                    </a:lnTo>
                    <a:lnTo>
                      <a:pt x="0" y="0"/>
                    </a:lnTo>
                    <a:close/>
                  </a:path>
                </a:pathLst>
              </a:custGeom>
              <a:solidFill>
                <a:srgbClr val="00FFFF"/>
              </a:solidFill>
              <a:ln w="9525">
                <a:noFill/>
                <a:round/>
              </a:ln>
            </p:spPr>
            <p:txBody>
              <a:bodyPr/>
              <a:lstStyle/>
              <a:p>
                <a:endParaRPr lang="zh-CN" altLang="en-US"/>
              </a:p>
            </p:txBody>
          </p:sp>
          <p:sp>
            <p:nvSpPr>
              <p:cNvPr id="40080" name="Freeform 663"/>
              <p:cNvSpPr/>
              <p:nvPr/>
            </p:nvSpPr>
            <p:spPr bwMode="auto">
              <a:xfrm>
                <a:off x="2593" y="3167"/>
                <a:ext cx="292" cy="4"/>
              </a:xfrm>
              <a:custGeom>
                <a:avLst/>
                <a:gdLst>
                  <a:gd name="T0" fmla="*/ 0 w 1749"/>
                  <a:gd name="T1" fmla="*/ 0 h 27"/>
                  <a:gd name="T2" fmla="*/ 0 w 1749"/>
                  <a:gd name="T3" fmla="*/ 0 h 27"/>
                  <a:gd name="T4" fmla="*/ 0 w 1749"/>
                  <a:gd name="T5" fmla="*/ 0 h 27"/>
                  <a:gd name="T6" fmla="*/ 0 w 1749"/>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49" h="27">
                    <a:moveTo>
                      <a:pt x="0" y="0"/>
                    </a:moveTo>
                    <a:lnTo>
                      <a:pt x="0" y="27"/>
                    </a:lnTo>
                    <a:lnTo>
                      <a:pt x="1749" y="27"/>
                    </a:lnTo>
                    <a:lnTo>
                      <a:pt x="0" y="0"/>
                    </a:lnTo>
                    <a:close/>
                  </a:path>
                </a:pathLst>
              </a:custGeom>
              <a:solidFill>
                <a:srgbClr val="00FFFF"/>
              </a:solidFill>
              <a:ln w="9525">
                <a:noFill/>
                <a:round/>
              </a:ln>
            </p:spPr>
            <p:txBody>
              <a:bodyPr/>
              <a:lstStyle/>
              <a:p>
                <a:endParaRPr lang="zh-CN" altLang="en-US"/>
              </a:p>
            </p:txBody>
          </p:sp>
          <p:sp>
            <p:nvSpPr>
              <p:cNvPr id="40081" name="Freeform 664"/>
              <p:cNvSpPr/>
              <p:nvPr/>
            </p:nvSpPr>
            <p:spPr bwMode="auto">
              <a:xfrm>
                <a:off x="2593" y="3167"/>
                <a:ext cx="292" cy="4"/>
              </a:xfrm>
              <a:custGeom>
                <a:avLst/>
                <a:gdLst>
                  <a:gd name="T0" fmla="*/ 0 w 1749"/>
                  <a:gd name="T1" fmla="*/ 0 h 27"/>
                  <a:gd name="T2" fmla="*/ 0 w 1749"/>
                  <a:gd name="T3" fmla="*/ 0 h 27"/>
                  <a:gd name="T4" fmla="*/ 0 w 1749"/>
                  <a:gd name="T5" fmla="*/ 0 h 27"/>
                  <a:gd name="T6" fmla="*/ 0 w 1749"/>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49" h="27">
                    <a:moveTo>
                      <a:pt x="0" y="0"/>
                    </a:moveTo>
                    <a:lnTo>
                      <a:pt x="1725" y="0"/>
                    </a:lnTo>
                    <a:lnTo>
                      <a:pt x="1749" y="27"/>
                    </a:lnTo>
                    <a:lnTo>
                      <a:pt x="0" y="0"/>
                    </a:lnTo>
                    <a:close/>
                  </a:path>
                </a:pathLst>
              </a:custGeom>
              <a:solidFill>
                <a:srgbClr val="00FFFF"/>
              </a:solidFill>
              <a:ln w="9525">
                <a:noFill/>
                <a:round/>
              </a:ln>
            </p:spPr>
            <p:txBody>
              <a:bodyPr/>
              <a:lstStyle/>
              <a:p>
                <a:endParaRPr lang="zh-CN" altLang="en-US"/>
              </a:p>
            </p:txBody>
          </p:sp>
          <p:sp>
            <p:nvSpPr>
              <p:cNvPr id="40082" name="Freeform 665"/>
              <p:cNvSpPr/>
              <p:nvPr/>
            </p:nvSpPr>
            <p:spPr bwMode="auto">
              <a:xfrm>
                <a:off x="1821" y="3171"/>
                <a:ext cx="178" cy="3"/>
              </a:xfrm>
              <a:custGeom>
                <a:avLst/>
                <a:gdLst>
                  <a:gd name="T0" fmla="*/ 0 w 1070"/>
                  <a:gd name="T1" fmla="*/ 0 h 16"/>
                  <a:gd name="T2" fmla="*/ 0 w 1070"/>
                  <a:gd name="T3" fmla="*/ 0 h 16"/>
                  <a:gd name="T4" fmla="*/ 0 w 1070"/>
                  <a:gd name="T5" fmla="*/ 0 h 16"/>
                  <a:gd name="T6" fmla="*/ 0 w 1070"/>
                  <a:gd name="T7" fmla="*/ 0 h 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70" h="16">
                    <a:moveTo>
                      <a:pt x="2" y="0"/>
                    </a:moveTo>
                    <a:lnTo>
                      <a:pt x="0" y="16"/>
                    </a:lnTo>
                    <a:lnTo>
                      <a:pt x="1070" y="16"/>
                    </a:lnTo>
                    <a:lnTo>
                      <a:pt x="2" y="0"/>
                    </a:lnTo>
                    <a:close/>
                  </a:path>
                </a:pathLst>
              </a:custGeom>
              <a:solidFill>
                <a:srgbClr val="00FFFF"/>
              </a:solidFill>
              <a:ln w="9525">
                <a:noFill/>
                <a:round/>
              </a:ln>
            </p:spPr>
            <p:txBody>
              <a:bodyPr/>
              <a:lstStyle/>
              <a:p>
                <a:endParaRPr lang="zh-CN" altLang="en-US"/>
              </a:p>
            </p:txBody>
          </p:sp>
          <p:sp>
            <p:nvSpPr>
              <p:cNvPr id="40083" name="Freeform 666"/>
              <p:cNvSpPr/>
              <p:nvPr/>
            </p:nvSpPr>
            <p:spPr bwMode="auto">
              <a:xfrm>
                <a:off x="1821" y="3171"/>
                <a:ext cx="179" cy="3"/>
              </a:xfrm>
              <a:custGeom>
                <a:avLst/>
                <a:gdLst>
                  <a:gd name="T0" fmla="*/ 0 w 1071"/>
                  <a:gd name="T1" fmla="*/ 0 h 16"/>
                  <a:gd name="T2" fmla="*/ 0 w 1071"/>
                  <a:gd name="T3" fmla="*/ 0 h 16"/>
                  <a:gd name="T4" fmla="*/ 0 w 1071"/>
                  <a:gd name="T5" fmla="*/ 0 h 16"/>
                  <a:gd name="T6" fmla="*/ 0 w 1071"/>
                  <a:gd name="T7" fmla="*/ 0 h 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71" h="16">
                    <a:moveTo>
                      <a:pt x="0" y="0"/>
                    </a:moveTo>
                    <a:lnTo>
                      <a:pt x="1071" y="0"/>
                    </a:lnTo>
                    <a:lnTo>
                      <a:pt x="1068" y="16"/>
                    </a:lnTo>
                    <a:lnTo>
                      <a:pt x="0" y="0"/>
                    </a:lnTo>
                    <a:close/>
                  </a:path>
                </a:pathLst>
              </a:custGeom>
              <a:solidFill>
                <a:srgbClr val="00FFFF"/>
              </a:solidFill>
              <a:ln w="9525">
                <a:noFill/>
                <a:round/>
              </a:ln>
            </p:spPr>
            <p:txBody>
              <a:bodyPr/>
              <a:lstStyle/>
              <a:p>
                <a:endParaRPr lang="zh-CN" altLang="en-US"/>
              </a:p>
            </p:txBody>
          </p:sp>
          <p:sp>
            <p:nvSpPr>
              <p:cNvPr id="40084" name="Freeform 667"/>
              <p:cNvSpPr/>
              <p:nvPr/>
            </p:nvSpPr>
            <p:spPr bwMode="auto">
              <a:xfrm>
                <a:off x="2593" y="3171"/>
                <a:ext cx="294" cy="3"/>
              </a:xfrm>
              <a:custGeom>
                <a:avLst/>
                <a:gdLst>
                  <a:gd name="T0" fmla="*/ 0 w 1764"/>
                  <a:gd name="T1" fmla="*/ 0 h 16"/>
                  <a:gd name="T2" fmla="*/ 0 w 1764"/>
                  <a:gd name="T3" fmla="*/ 0 h 16"/>
                  <a:gd name="T4" fmla="*/ 0 w 1764"/>
                  <a:gd name="T5" fmla="*/ 0 h 16"/>
                  <a:gd name="T6" fmla="*/ 0 w 1764"/>
                  <a:gd name="T7" fmla="*/ 0 h 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64" h="16">
                    <a:moveTo>
                      <a:pt x="0" y="0"/>
                    </a:moveTo>
                    <a:lnTo>
                      <a:pt x="22" y="16"/>
                    </a:lnTo>
                    <a:lnTo>
                      <a:pt x="1764" y="16"/>
                    </a:lnTo>
                    <a:lnTo>
                      <a:pt x="0" y="0"/>
                    </a:lnTo>
                    <a:close/>
                  </a:path>
                </a:pathLst>
              </a:custGeom>
              <a:solidFill>
                <a:srgbClr val="00FFFF"/>
              </a:solidFill>
              <a:ln w="9525">
                <a:noFill/>
                <a:round/>
              </a:ln>
            </p:spPr>
            <p:txBody>
              <a:bodyPr/>
              <a:lstStyle/>
              <a:p>
                <a:endParaRPr lang="zh-CN" altLang="en-US"/>
              </a:p>
            </p:txBody>
          </p:sp>
          <p:sp>
            <p:nvSpPr>
              <p:cNvPr id="40085" name="Freeform 668"/>
              <p:cNvSpPr/>
              <p:nvPr/>
            </p:nvSpPr>
            <p:spPr bwMode="auto">
              <a:xfrm>
                <a:off x="2593" y="3171"/>
                <a:ext cx="294" cy="3"/>
              </a:xfrm>
              <a:custGeom>
                <a:avLst/>
                <a:gdLst>
                  <a:gd name="T0" fmla="*/ 0 w 1764"/>
                  <a:gd name="T1" fmla="*/ 0 h 16"/>
                  <a:gd name="T2" fmla="*/ 0 w 1764"/>
                  <a:gd name="T3" fmla="*/ 0 h 16"/>
                  <a:gd name="T4" fmla="*/ 0 w 1764"/>
                  <a:gd name="T5" fmla="*/ 0 h 16"/>
                  <a:gd name="T6" fmla="*/ 0 w 1764"/>
                  <a:gd name="T7" fmla="*/ 0 h 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64" h="16">
                    <a:moveTo>
                      <a:pt x="0" y="0"/>
                    </a:moveTo>
                    <a:lnTo>
                      <a:pt x="1749" y="0"/>
                    </a:lnTo>
                    <a:lnTo>
                      <a:pt x="1764" y="16"/>
                    </a:lnTo>
                    <a:lnTo>
                      <a:pt x="0" y="0"/>
                    </a:lnTo>
                    <a:close/>
                  </a:path>
                </a:pathLst>
              </a:custGeom>
              <a:solidFill>
                <a:srgbClr val="00FFFF"/>
              </a:solidFill>
              <a:ln w="9525">
                <a:noFill/>
                <a:round/>
              </a:ln>
            </p:spPr>
            <p:txBody>
              <a:bodyPr/>
              <a:lstStyle/>
              <a:p>
                <a:endParaRPr lang="zh-CN" altLang="en-US"/>
              </a:p>
            </p:txBody>
          </p:sp>
          <p:sp>
            <p:nvSpPr>
              <p:cNvPr id="40086" name="Freeform 669"/>
              <p:cNvSpPr/>
              <p:nvPr/>
            </p:nvSpPr>
            <p:spPr bwMode="auto">
              <a:xfrm>
                <a:off x="1813" y="3174"/>
                <a:ext cx="184" cy="14"/>
              </a:xfrm>
              <a:custGeom>
                <a:avLst/>
                <a:gdLst>
                  <a:gd name="T0" fmla="*/ 0 w 1100"/>
                  <a:gd name="T1" fmla="*/ 0 h 82"/>
                  <a:gd name="T2" fmla="*/ 0 w 1100"/>
                  <a:gd name="T3" fmla="*/ 0 h 82"/>
                  <a:gd name="T4" fmla="*/ 0 w 1100"/>
                  <a:gd name="T5" fmla="*/ 0 h 82"/>
                  <a:gd name="T6" fmla="*/ 0 w 1100"/>
                  <a:gd name="T7" fmla="*/ 0 h 8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00" h="82">
                    <a:moveTo>
                      <a:pt x="46" y="0"/>
                    </a:moveTo>
                    <a:lnTo>
                      <a:pt x="0" y="82"/>
                    </a:lnTo>
                    <a:lnTo>
                      <a:pt x="1100" y="82"/>
                    </a:lnTo>
                    <a:lnTo>
                      <a:pt x="46" y="0"/>
                    </a:lnTo>
                    <a:close/>
                  </a:path>
                </a:pathLst>
              </a:custGeom>
              <a:solidFill>
                <a:srgbClr val="00FFFF"/>
              </a:solidFill>
              <a:ln w="9525">
                <a:noFill/>
                <a:round/>
              </a:ln>
            </p:spPr>
            <p:txBody>
              <a:bodyPr/>
              <a:lstStyle/>
              <a:p>
                <a:endParaRPr lang="zh-CN" altLang="en-US"/>
              </a:p>
            </p:txBody>
          </p:sp>
          <p:sp>
            <p:nvSpPr>
              <p:cNvPr id="40087" name="Freeform 670"/>
              <p:cNvSpPr/>
              <p:nvPr/>
            </p:nvSpPr>
            <p:spPr bwMode="auto">
              <a:xfrm>
                <a:off x="1821" y="3174"/>
                <a:ext cx="178" cy="14"/>
              </a:xfrm>
              <a:custGeom>
                <a:avLst/>
                <a:gdLst>
                  <a:gd name="T0" fmla="*/ 0 w 1070"/>
                  <a:gd name="T1" fmla="*/ 0 h 82"/>
                  <a:gd name="T2" fmla="*/ 0 w 1070"/>
                  <a:gd name="T3" fmla="*/ 0 h 82"/>
                  <a:gd name="T4" fmla="*/ 0 w 1070"/>
                  <a:gd name="T5" fmla="*/ 0 h 82"/>
                  <a:gd name="T6" fmla="*/ 0 w 1070"/>
                  <a:gd name="T7" fmla="*/ 0 h 8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70" h="82">
                    <a:moveTo>
                      <a:pt x="0" y="0"/>
                    </a:moveTo>
                    <a:lnTo>
                      <a:pt x="1070" y="0"/>
                    </a:lnTo>
                    <a:lnTo>
                      <a:pt x="1054" y="82"/>
                    </a:lnTo>
                    <a:lnTo>
                      <a:pt x="0" y="0"/>
                    </a:lnTo>
                    <a:close/>
                  </a:path>
                </a:pathLst>
              </a:custGeom>
              <a:solidFill>
                <a:srgbClr val="00FFFF"/>
              </a:solidFill>
              <a:ln w="9525">
                <a:noFill/>
                <a:round/>
              </a:ln>
            </p:spPr>
            <p:txBody>
              <a:bodyPr/>
              <a:lstStyle/>
              <a:p>
                <a:endParaRPr lang="zh-CN" altLang="en-US"/>
              </a:p>
            </p:txBody>
          </p:sp>
          <p:sp>
            <p:nvSpPr>
              <p:cNvPr id="40088" name="Freeform 671"/>
              <p:cNvSpPr/>
              <p:nvPr/>
            </p:nvSpPr>
            <p:spPr bwMode="auto">
              <a:xfrm>
                <a:off x="2597" y="3174"/>
                <a:ext cx="303" cy="14"/>
              </a:xfrm>
              <a:custGeom>
                <a:avLst/>
                <a:gdLst>
                  <a:gd name="T0" fmla="*/ 0 w 1815"/>
                  <a:gd name="T1" fmla="*/ 0 h 82"/>
                  <a:gd name="T2" fmla="*/ 0 w 1815"/>
                  <a:gd name="T3" fmla="*/ 0 h 82"/>
                  <a:gd name="T4" fmla="*/ 0 w 1815"/>
                  <a:gd name="T5" fmla="*/ 0 h 82"/>
                  <a:gd name="T6" fmla="*/ 0 w 1815"/>
                  <a:gd name="T7" fmla="*/ 0 h 8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15" h="82">
                    <a:moveTo>
                      <a:pt x="0" y="0"/>
                    </a:moveTo>
                    <a:lnTo>
                      <a:pt x="109" y="82"/>
                    </a:lnTo>
                    <a:lnTo>
                      <a:pt x="1815" y="82"/>
                    </a:lnTo>
                    <a:lnTo>
                      <a:pt x="0" y="0"/>
                    </a:lnTo>
                    <a:close/>
                  </a:path>
                </a:pathLst>
              </a:custGeom>
              <a:solidFill>
                <a:srgbClr val="00FFFF"/>
              </a:solidFill>
              <a:ln w="9525">
                <a:noFill/>
                <a:round/>
              </a:ln>
            </p:spPr>
            <p:txBody>
              <a:bodyPr/>
              <a:lstStyle/>
              <a:p>
                <a:endParaRPr lang="zh-CN" altLang="en-US"/>
              </a:p>
            </p:txBody>
          </p:sp>
          <p:sp>
            <p:nvSpPr>
              <p:cNvPr id="40089" name="Freeform 672"/>
              <p:cNvSpPr/>
              <p:nvPr/>
            </p:nvSpPr>
            <p:spPr bwMode="auto">
              <a:xfrm>
                <a:off x="2597" y="3174"/>
                <a:ext cx="303" cy="14"/>
              </a:xfrm>
              <a:custGeom>
                <a:avLst/>
                <a:gdLst>
                  <a:gd name="T0" fmla="*/ 0 w 1815"/>
                  <a:gd name="T1" fmla="*/ 0 h 82"/>
                  <a:gd name="T2" fmla="*/ 0 w 1815"/>
                  <a:gd name="T3" fmla="*/ 0 h 82"/>
                  <a:gd name="T4" fmla="*/ 0 w 1815"/>
                  <a:gd name="T5" fmla="*/ 0 h 82"/>
                  <a:gd name="T6" fmla="*/ 0 w 1815"/>
                  <a:gd name="T7" fmla="*/ 0 h 8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15" h="82">
                    <a:moveTo>
                      <a:pt x="0" y="0"/>
                    </a:moveTo>
                    <a:lnTo>
                      <a:pt x="1742" y="0"/>
                    </a:lnTo>
                    <a:lnTo>
                      <a:pt x="1815" y="82"/>
                    </a:lnTo>
                    <a:lnTo>
                      <a:pt x="0" y="0"/>
                    </a:lnTo>
                    <a:close/>
                  </a:path>
                </a:pathLst>
              </a:custGeom>
              <a:solidFill>
                <a:srgbClr val="00FFFF"/>
              </a:solidFill>
              <a:ln w="9525">
                <a:noFill/>
                <a:round/>
              </a:ln>
            </p:spPr>
            <p:txBody>
              <a:bodyPr/>
              <a:lstStyle/>
              <a:p>
                <a:endParaRPr lang="zh-CN" altLang="en-US"/>
              </a:p>
            </p:txBody>
          </p:sp>
          <p:sp>
            <p:nvSpPr>
              <p:cNvPr id="40090" name="Freeform 673"/>
              <p:cNvSpPr/>
              <p:nvPr/>
            </p:nvSpPr>
            <p:spPr bwMode="auto">
              <a:xfrm>
                <a:off x="1808" y="3188"/>
                <a:ext cx="187" cy="9"/>
              </a:xfrm>
              <a:custGeom>
                <a:avLst/>
                <a:gdLst>
                  <a:gd name="T0" fmla="*/ 0 w 1120"/>
                  <a:gd name="T1" fmla="*/ 0 h 53"/>
                  <a:gd name="T2" fmla="*/ 0 w 1120"/>
                  <a:gd name="T3" fmla="*/ 0 h 53"/>
                  <a:gd name="T4" fmla="*/ 0 w 1120"/>
                  <a:gd name="T5" fmla="*/ 0 h 53"/>
                  <a:gd name="T6" fmla="*/ 0 w 1120"/>
                  <a:gd name="T7" fmla="*/ 0 h 5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20" h="53">
                    <a:moveTo>
                      <a:pt x="29" y="0"/>
                    </a:moveTo>
                    <a:lnTo>
                      <a:pt x="0" y="53"/>
                    </a:lnTo>
                    <a:lnTo>
                      <a:pt x="1120" y="53"/>
                    </a:lnTo>
                    <a:lnTo>
                      <a:pt x="29" y="0"/>
                    </a:lnTo>
                    <a:close/>
                  </a:path>
                </a:pathLst>
              </a:custGeom>
              <a:solidFill>
                <a:srgbClr val="00FFFF"/>
              </a:solidFill>
              <a:ln w="9525">
                <a:noFill/>
                <a:round/>
              </a:ln>
            </p:spPr>
            <p:txBody>
              <a:bodyPr/>
              <a:lstStyle/>
              <a:p>
                <a:endParaRPr lang="zh-CN" altLang="en-US"/>
              </a:p>
            </p:txBody>
          </p:sp>
          <p:sp>
            <p:nvSpPr>
              <p:cNvPr id="40091" name="Freeform 674"/>
              <p:cNvSpPr/>
              <p:nvPr/>
            </p:nvSpPr>
            <p:spPr bwMode="auto">
              <a:xfrm>
                <a:off x="1813" y="3188"/>
                <a:ext cx="184" cy="9"/>
              </a:xfrm>
              <a:custGeom>
                <a:avLst/>
                <a:gdLst>
                  <a:gd name="T0" fmla="*/ 0 w 1100"/>
                  <a:gd name="T1" fmla="*/ 0 h 53"/>
                  <a:gd name="T2" fmla="*/ 0 w 1100"/>
                  <a:gd name="T3" fmla="*/ 0 h 53"/>
                  <a:gd name="T4" fmla="*/ 0 w 1100"/>
                  <a:gd name="T5" fmla="*/ 0 h 53"/>
                  <a:gd name="T6" fmla="*/ 0 w 1100"/>
                  <a:gd name="T7" fmla="*/ 0 h 5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00" h="53">
                    <a:moveTo>
                      <a:pt x="0" y="0"/>
                    </a:moveTo>
                    <a:lnTo>
                      <a:pt x="1100" y="0"/>
                    </a:lnTo>
                    <a:lnTo>
                      <a:pt x="1091" y="53"/>
                    </a:lnTo>
                    <a:lnTo>
                      <a:pt x="0" y="0"/>
                    </a:lnTo>
                    <a:close/>
                  </a:path>
                </a:pathLst>
              </a:custGeom>
              <a:solidFill>
                <a:srgbClr val="00FFFF"/>
              </a:solidFill>
              <a:ln w="9525">
                <a:noFill/>
                <a:round/>
              </a:ln>
            </p:spPr>
            <p:txBody>
              <a:bodyPr/>
              <a:lstStyle/>
              <a:p>
                <a:endParaRPr lang="zh-CN" altLang="en-US"/>
              </a:p>
            </p:txBody>
          </p:sp>
          <p:sp>
            <p:nvSpPr>
              <p:cNvPr id="40092" name="Freeform 675"/>
              <p:cNvSpPr/>
              <p:nvPr/>
            </p:nvSpPr>
            <p:spPr bwMode="auto">
              <a:xfrm>
                <a:off x="2615" y="3188"/>
                <a:ext cx="292" cy="9"/>
              </a:xfrm>
              <a:custGeom>
                <a:avLst/>
                <a:gdLst>
                  <a:gd name="T0" fmla="*/ 0 w 1752"/>
                  <a:gd name="T1" fmla="*/ 0 h 53"/>
                  <a:gd name="T2" fmla="*/ 0 w 1752"/>
                  <a:gd name="T3" fmla="*/ 0 h 53"/>
                  <a:gd name="T4" fmla="*/ 0 w 1752"/>
                  <a:gd name="T5" fmla="*/ 0 h 53"/>
                  <a:gd name="T6" fmla="*/ 0 w 1752"/>
                  <a:gd name="T7" fmla="*/ 0 h 5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52" h="53">
                    <a:moveTo>
                      <a:pt x="0" y="0"/>
                    </a:moveTo>
                    <a:lnTo>
                      <a:pt x="17" y="53"/>
                    </a:lnTo>
                    <a:lnTo>
                      <a:pt x="1752" y="53"/>
                    </a:lnTo>
                    <a:lnTo>
                      <a:pt x="0" y="0"/>
                    </a:lnTo>
                    <a:close/>
                  </a:path>
                </a:pathLst>
              </a:custGeom>
              <a:solidFill>
                <a:srgbClr val="00FFFF"/>
              </a:solidFill>
              <a:ln w="9525">
                <a:noFill/>
                <a:round/>
              </a:ln>
            </p:spPr>
            <p:txBody>
              <a:bodyPr/>
              <a:lstStyle/>
              <a:p>
                <a:endParaRPr lang="zh-CN" altLang="en-US"/>
              </a:p>
            </p:txBody>
          </p:sp>
          <p:sp>
            <p:nvSpPr>
              <p:cNvPr id="40093" name="Freeform 676"/>
              <p:cNvSpPr/>
              <p:nvPr/>
            </p:nvSpPr>
            <p:spPr bwMode="auto">
              <a:xfrm>
                <a:off x="2615" y="3188"/>
                <a:ext cx="292" cy="9"/>
              </a:xfrm>
              <a:custGeom>
                <a:avLst/>
                <a:gdLst>
                  <a:gd name="T0" fmla="*/ 0 w 1752"/>
                  <a:gd name="T1" fmla="*/ 0 h 53"/>
                  <a:gd name="T2" fmla="*/ 0 w 1752"/>
                  <a:gd name="T3" fmla="*/ 0 h 53"/>
                  <a:gd name="T4" fmla="*/ 0 w 1752"/>
                  <a:gd name="T5" fmla="*/ 0 h 53"/>
                  <a:gd name="T6" fmla="*/ 0 w 1752"/>
                  <a:gd name="T7" fmla="*/ 0 h 5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52" h="53">
                    <a:moveTo>
                      <a:pt x="0" y="0"/>
                    </a:moveTo>
                    <a:lnTo>
                      <a:pt x="1706" y="0"/>
                    </a:lnTo>
                    <a:lnTo>
                      <a:pt x="1752" y="53"/>
                    </a:lnTo>
                    <a:lnTo>
                      <a:pt x="0" y="0"/>
                    </a:lnTo>
                    <a:close/>
                  </a:path>
                </a:pathLst>
              </a:custGeom>
              <a:solidFill>
                <a:srgbClr val="00FFFF"/>
              </a:solidFill>
              <a:ln w="9525">
                <a:noFill/>
                <a:round/>
              </a:ln>
            </p:spPr>
            <p:txBody>
              <a:bodyPr/>
              <a:lstStyle/>
              <a:p>
                <a:endParaRPr lang="zh-CN" altLang="en-US"/>
              </a:p>
            </p:txBody>
          </p:sp>
          <p:sp>
            <p:nvSpPr>
              <p:cNvPr id="40094" name="Freeform 677"/>
              <p:cNvSpPr/>
              <p:nvPr/>
            </p:nvSpPr>
            <p:spPr bwMode="auto">
              <a:xfrm>
                <a:off x="1804" y="3197"/>
                <a:ext cx="190" cy="4"/>
              </a:xfrm>
              <a:custGeom>
                <a:avLst/>
                <a:gdLst>
                  <a:gd name="T0" fmla="*/ 0 w 1144"/>
                  <a:gd name="T1" fmla="*/ 0 h 28"/>
                  <a:gd name="T2" fmla="*/ 0 w 1144"/>
                  <a:gd name="T3" fmla="*/ 0 h 28"/>
                  <a:gd name="T4" fmla="*/ 0 w 1144"/>
                  <a:gd name="T5" fmla="*/ 0 h 28"/>
                  <a:gd name="T6" fmla="*/ 0 w 1144"/>
                  <a:gd name="T7" fmla="*/ 0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44" h="28">
                    <a:moveTo>
                      <a:pt x="28" y="0"/>
                    </a:moveTo>
                    <a:lnTo>
                      <a:pt x="0" y="28"/>
                    </a:lnTo>
                    <a:lnTo>
                      <a:pt x="1144" y="28"/>
                    </a:lnTo>
                    <a:lnTo>
                      <a:pt x="28" y="0"/>
                    </a:lnTo>
                    <a:close/>
                  </a:path>
                </a:pathLst>
              </a:custGeom>
              <a:solidFill>
                <a:srgbClr val="00FFFF"/>
              </a:solidFill>
              <a:ln w="9525">
                <a:noFill/>
                <a:round/>
              </a:ln>
            </p:spPr>
            <p:txBody>
              <a:bodyPr/>
              <a:lstStyle/>
              <a:p>
                <a:endParaRPr lang="zh-CN" altLang="en-US"/>
              </a:p>
            </p:txBody>
          </p:sp>
          <p:sp>
            <p:nvSpPr>
              <p:cNvPr id="40095" name="Freeform 678"/>
              <p:cNvSpPr/>
              <p:nvPr/>
            </p:nvSpPr>
            <p:spPr bwMode="auto">
              <a:xfrm>
                <a:off x="1808" y="3197"/>
                <a:ext cx="187" cy="4"/>
              </a:xfrm>
              <a:custGeom>
                <a:avLst/>
                <a:gdLst>
                  <a:gd name="T0" fmla="*/ 0 w 1120"/>
                  <a:gd name="T1" fmla="*/ 0 h 28"/>
                  <a:gd name="T2" fmla="*/ 0 w 1120"/>
                  <a:gd name="T3" fmla="*/ 0 h 28"/>
                  <a:gd name="T4" fmla="*/ 0 w 1120"/>
                  <a:gd name="T5" fmla="*/ 0 h 28"/>
                  <a:gd name="T6" fmla="*/ 0 w 1120"/>
                  <a:gd name="T7" fmla="*/ 0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20" h="28">
                    <a:moveTo>
                      <a:pt x="0" y="0"/>
                    </a:moveTo>
                    <a:lnTo>
                      <a:pt x="1120" y="0"/>
                    </a:lnTo>
                    <a:lnTo>
                      <a:pt x="1116" y="28"/>
                    </a:lnTo>
                    <a:lnTo>
                      <a:pt x="0" y="0"/>
                    </a:lnTo>
                    <a:close/>
                  </a:path>
                </a:pathLst>
              </a:custGeom>
              <a:solidFill>
                <a:srgbClr val="00FFFF"/>
              </a:solidFill>
              <a:ln w="9525">
                <a:noFill/>
                <a:round/>
              </a:ln>
            </p:spPr>
            <p:txBody>
              <a:bodyPr/>
              <a:lstStyle/>
              <a:p>
                <a:endParaRPr lang="zh-CN" altLang="en-US"/>
              </a:p>
            </p:txBody>
          </p:sp>
          <p:sp>
            <p:nvSpPr>
              <p:cNvPr id="40096" name="Freeform 679"/>
              <p:cNvSpPr/>
              <p:nvPr/>
            </p:nvSpPr>
            <p:spPr bwMode="auto">
              <a:xfrm>
                <a:off x="2618" y="3197"/>
                <a:ext cx="294" cy="4"/>
              </a:xfrm>
              <a:custGeom>
                <a:avLst/>
                <a:gdLst>
                  <a:gd name="T0" fmla="*/ 0 w 1761"/>
                  <a:gd name="T1" fmla="*/ 0 h 28"/>
                  <a:gd name="T2" fmla="*/ 0 w 1761"/>
                  <a:gd name="T3" fmla="*/ 0 h 28"/>
                  <a:gd name="T4" fmla="*/ 0 w 1761"/>
                  <a:gd name="T5" fmla="*/ 0 h 28"/>
                  <a:gd name="T6" fmla="*/ 0 w 1761"/>
                  <a:gd name="T7" fmla="*/ 0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61" h="28">
                    <a:moveTo>
                      <a:pt x="0" y="0"/>
                    </a:moveTo>
                    <a:lnTo>
                      <a:pt x="11" y="28"/>
                    </a:lnTo>
                    <a:lnTo>
                      <a:pt x="1761" y="28"/>
                    </a:lnTo>
                    <a:lnTo>
                      <a:pt x="0" y="0"/>
                    </a:lnTo>
                    <a:close/>
                  </a:path>
                </a:pathLst>
              </a:custGeom>
              <a:solidFill>
                <a:srgbClr val="00FFFF"/>
              </a:solidFill>
              <a:ln w="9525">
                <a:noFill/>
                <a:round/>
              </a:ln>
            </p:spPr>
            <p:txBody>
              <a:bodyPr/>
              <a:lstStyle/>
              <a:p>
                <a:endParaRPr lang="zh-CN" altLang="en-US"/>
              </a:p>
            </p:txBody>
          </p:sp>
          <p:sp>
            <p:nvSpPr>
              <p:cNvPr id="40097" name="Freeform 680"/>
              <p:cNvSpPr/>
              <p:nvPr/>
            </p:nvSpPr>
            <p:spPr bwMode="auto">
              <a:xfrm>
                <a:off x="2618" y="3197"/>
                <a:ext cx="294" cy="4"/>
              </a:xfrm>
              <a:custGeom>
                <a:avLst/>
                <a:gdLst>
                  <a:gd name="T0" fmla="*/ 0 w 1761"/>
                  <a:gd name="T1" fmla="*/ 0 h 28"/>
                  <a:gd name="T2" fmla="*/ 0 w 1761"/>
                  <a:gd name="T3" fmla="*/ 0 h 28"/>
                  <a:gd name="T4" fmla="*/ 0 w 1761"/>
                  <a:gd name="T5" fmla="*/ 0 h 28"/>
                  <a:gd name="T6" fmla="*/ 0 w 1761"/>
                  <a:gd name="T7" fmla="*/ 0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61" h="28">
                    <a:moveTo>
                      <a:pt x="0" y="0"/>
                    </a:moveTo>
                    <a:lnTo>
                      <a:pt x="1735" y="0"/>
                    </a:lnTo>
                    <a:lnTo>
                      <a:pt x="1761" y="28"/>
                    </a:lnTo>
                    <a:lnTo>
                      <a:pt x="0" y="0"/>
                    </a:lnTo>
                    <a:close/>
                  </a:path>
                </a:pathLst>
              </a:custGeom>
              <a:solidFill>
                <a:srgbClr val="00FFFF"/>
              </a:solidFill>
              <a:ln w="9525">
                <a:noFill/>
                <a:round/>
              </a:ln>
            </p:spPr>
            <p:txBody>
              <a:bodyPr/>
              <a:lstStyle/>
              <a:p>
                <a:endParaRPr lang="zh-CN" altLang="en-US"/>
              </a:p>
            </p:txBody>
          </p:sp>
          <p:sp>
            <p:nvSpPr>
              <p:cNvPr id="40098" name="Freeform 681"/>
              <p:cNvSpPr/>
              <p:nvPr/>
            </p:nvSpPr>
            <p:spPr bwMode="auto">
              <a:xfrm>
                <a:off x="1801" y="3201"/>
                <a:ext cx="193" cy="3"/>
              </a:xfrm>
              <a:custGeom>
                <a:avLst/>
                <a:gdLst>
                  <a:gd name="T0" fmla="*/ 0 w 1154"/>
                  <a:gd name="T1" fmla="*/ 0 h 15"/>
                  <a:gd name="T2" fmla="*/ 0 w 1154"/>
                  <a:gd name="T3" fmla="*/ 0 h 15"/>
                  <a:gd name="T4" fmla="*/ 0 w 1154"/>
                  <a:gd name="T5" fmla="*/ 0 h 15"/>
                  <a:gd name="T6" fmla="*/ 0 w 1154"/>
                  <a:gd name="T7" fmla="*/ 0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54" h="15">
                    <a:moveTo>
                      <a:pt x="14" y="0"/>
                    </a:moveTo>
                    <a:lnTo>
                      <a:pt x="0" y="15"/>
                    </a:lnTo>
                    <a:lnTo>
                      <a:pt x="1154" y="15"/>
                    </a:lnTo>
                    <a:lnTo>
                      <a:pt x="14" y="0"/>
                    </a:lnTo>
                    <a:close/>
                  </a:path>
                </a:pathLst>
              </a:custGeom>
              <a:solidFill>
                <a:srgbClr val="00FFFF"/>
              </a:solidFill>
              <a:ln w="9525">
                <a:noFill/>
                <a:round/>
              </a:ln>
            </p:spPr>
            <p:txBody>
              <a:bodyPr/>
              <a:lstStyle/>
              <a:p>
                <a:endParaRPr lang="zh-CN" altLang="en-US"/>
              </a:p>
            </p:txBody>
          </p:sp>
          <p:sp>
            <p:nvSpPr>
              <p:cNvPr id="40099" name="Freeform 682"/>
              <p:cNvSpPr/>
              <p:nvPr/>
            </p:nvSpPr>
            <p:spPr bwMode="auto">
              <a:xfrm>
                <a:off x="1804" y="3201"/>
                <a:ext cx="190" cy="3"/>
              </a:xfrm>
              <a:custGeom>
                <a:avLst/>
                <a:gdLst>
                  <a:gd name="T0" fmla="*/ 0 w 1144"/>
                  <a:gd name="T1" fmla="*/ 0 h 15"/>
                  <a:gd name="T2" fmla="*/ 0 w 1144"/>
                  <a:gd name="T3" fmla="*/ 0 h 15"/>
                  <a:gd name="T4" fmla="*/ 0 w 1144"/>
                  <a:gd name="T5" fmla="*/ 0 h 15"/>
                  <a:gd name="T6" fmla="*/ 0 w 1144"/>
                  <a:gd name="T7" fmla="*/ 0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44" h="15">
                    <a:moveTo>
                      <a:pt x="0" y="0"/>
                    </a:moveTo>
                    <a:lnTo>
                      <a:pt x="1144" y="0"/>
                    </a:lnTo>
                    <a:lnTo>
                      <a:pt x="1140" y="15"/>
                    </a:lnTo>
                    <a:lnTo>
                      <a:pt x="0" y="0"/>
                    </a:lnTo>
                    <a:close/>
                  </a:path>
                </a:pathLst>
              </a:custGeom>
              <a:solidFill>
                <a:srgbClr val="00FFFF"/>
              </a:solidFill>
              <a:ln w="9525">
                <a:noFill/>
                <a:round/>
              </a:ln>
            </p:spPr>
            <p:txBody>
              <a:bodyPr/>
              <a:lstStyle/>
              <a:p>
                <a:endParaRPr lang="zh-CN" altLang="en-US"/>
              </a:p>
            </p:txBody>
          </p:sp>
          <p:sp>
            <p:nvSpPr>
              <p:cNvPr id="40100" name="Freeform 683"/>
              <p:cNvSpPr/>
              <p:nvPr/>
            </p:nvSpPr>
            <p:spPr bwMode="auto">
              <a:xfrm>
                <a:off x="2620" y="3201"/>
                <a:ext cx="294" cy="3"/>
              </a:xfrm>
              <a:custGeom>
                <a:avLst/>
                <a:gdLst>
                  <a:gd name="T0" fmla="*/ 0 w 1763"/>
                  <a:gd name="T1" fmla="*/ 0 h 15"/>
                  <a:gd name="T2" fmla="*/ 0 w 1763"/>
                  <a:gd name="T3" fmla="*/ 0 h 15"/>
                  <a:gd name="T4" fmla="*/ 0 w 1763"/>
                  <a:gd name="T5" fmla="*/ 0 h 15"/>
                  <a:gd name="T6" fmla="*/ 0 w 1763"/>
                  <a:gd name="T7" fmla="*/ 0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63" h="15">
                    <a:moveTo>
                      <a:pt x="0" y="0"/>
                    </a:moveTo>
                    <a:lnTo>
                      <a:pt x="1" y="15"/>
                    </a:lnTo>
                    <a:lnTo>
                      <a:pt x="1763" y="15"/>
                    </a:lnTo>
                    <a:lnTo>
                      <a:pt x="0" y="0"/>
                    </a:lnTo>
                    <a:close/>
                  </a:path>
                </a:pathLst>
              </a:custGeom>
              <a:solidFill>
                <a:srgbClr val="00FFFF"/>
              </a:solidFill>
              <a:ln w="9525">
                <a:noFill/>
                <a:round/>
              </a:ln>
            </p:spPr>
            <p:txBody>
              <a:bodyPr/>
              <a:lstStyle/>
              <a:p>
                <a:endParaRPr lang="zh-CN" altLang="en-US"/>
              </a:p>
            </p:txBody>
          </p:sp>
          <p:sp>
            <p:nvSpPr>
              <p:cNvPr id="40101" name="Freeform 684"/>
              <p:cNvSpPr/>
              <p:nvPr/>
            </p:nvSpPr>
            <p:spPr bwMode="auto">
              <a:xfrm>
                <a:off x="2620" y="3201"/>
                <a:ext cx="294" cy="3"/>
              </a:xfrm>
              <a:custGeom>
                <a:avLst/>
                <a:gdLst>
                  <a:gd name="T0" fmla="*/ 0 w 1763"/>
                  <a:gd name="T1" fmla="*/ 0 h 15"/>
                  <a:gd name="T2" fmla="*/ 0 w 1763"/>
                  <a:gd name="T3" fmla="*/ 0 h 15"/>
                  <a:gd name="T4" fmla="*/ 0 w 1763"/>
                  <a:gd name="T5" fmla="*/ 0 h 15"/>
                  <a:gd name="T6" fmla="*/ 0 w 1763"/>
                  <a:gd name="T7" fmla="*/ 0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63" h="15">
                    <a:moveTo>
                      <a:pt x="0" y="0"/>
                    </a:moveTo>
                    <a:lnTo>
                      <a:pt x="1750" y="0"/>
                    </a:lnTo>
                    <a:lnTo>
                      <a:pt x="1763" y="15"/>
                    </a:lnTo>
                    <a:lnTo>
                      <a:pt x="0" y="0"/>
                    </a:lnTo>
                    <a:close/>
                  </a:path>
                </a:pathLst>
              </a:custGeom>
              <a:solidFill>
                <a:srgbClr val="00FFFF"/>
              </a:solidFill>
              <a:ln w="9525">
                <a:noFill/>
                <a:round/>
              </a:ln>
            </p:spPr>
            <p:txBody>
              <a:bodyPr/>
              <a:lstStyle/>
              <a:p>
                <a:endParaRPr lang="zh-CN" altLang="en-US"/>
              </a:p>
            </p:txBody>
          </p:sp>
          <p:sp>
            <p:nvSpPr>
              <p:cNvPr id="40102" name="Freeform 685"/>
              <p:cNvSpPr/>
              <p:nvPr/>
            </p:nvSpPr>
            <p:spPr bwMode="auto">
              <a:xfrm>
                <a:off x="1782" y="3204"/>
                <a:ext cx="208" cy="19"/>
              </a:xfrm>
              <a:custGeom>
                <a:avLst/>
                <a:gdLst>
                  <a:gd name="T0" fmla="*/ 0 w 1247"/>
                  <a:gd name="T1" fmla="*/ 0 h 117"/>
                  <a:gd name="T2" fmla="*/ 0 w 1247"/>
                  <a:gd name="T3" fmla="*/ 0 h 117"/>
                  <a:gd name="T4" fmla="*/ 0 w 1247"/>
                  <a:gd name="T5" fmla="*/ 0 h 117"/>
                  <a:gd name="T6" fmla="*/ 0 w 1247"/>
                  <a:gd name="T7" fmla="*/ 0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47" h="117">
                    <a:moveTo>
                      <a:pt x="115" y="0"/>
                    </a:moveTo>
                    <a:lnTo>
                      <a:pt x="0" y="117"/>
                    </a:lnTo>
                    <a:lnTo>
                      <a:pt x="1247" y="117"/>
                    </a:lnTo>
                    <a:lnTo>
                      <a:pt x="115" y="0"/>
                    </a:lnTo>
                    <a:close/>
                  </a:path>
                </a:pathLst>
              </a:custGeom>
              <a:solidFill>
                <a:srgbClr val="00FFFF"/>
              </a:solidFill>
              <a:ln w="9525">
                <a:noFill/>
                <a:round/>
              </a:ln>
            </p:spPr>
            <p:txBody>
              <a:bodyPr/>
              <a:lstStyle/>
              <a:p>
                <a:endParaRPr lang="zh-CN" altLang="en-US"/>
              </a:p>
            </p:txBody>
          </p:sp>
          <p:sp>
            <p:nvSpPr>
              <p:cNvPr id="40103" name="Freeform 686"/>
              <p:cNvSpPr/>
              <p:nvPr/>
            </p:nvSpPr>
            <p:spPr bwMode="auto">
              <a:xfrm>
                <a:off x="1801" y="3204"/>
                <a:ext cx="193" cy="19"/>
              </a:xfrm>
              <a:custGeom>
                <a:avLst/>
                <a:gdLst>
                  <a:gd name="T0" fmla="*/ 0 w 1154"/>
                  <a:gd name="T1" fmla="*/ 0 h 117"/>
                  <a:gd name="T2" fmla="*/ 0 w 1154"/>
                  <a:gd name="T3" fmla="*/ 0 h 117"/>
                  <a:gd name="T4" fmla="*/ 0 w 1154"/>
                  <a:gd name="T5" fmla="*/ 0 h 117"/>
                  <a:gd name="T6" fmla="*/ 0 w 1154"/>
                  <a:gd name="T7" fmla="*/ 0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54" h="117">
                    <a:moveTo>
                      <a:pt x="0" y="0"/>
                    </a:moveTo>
                    <a:lnTo>
                      <a:pt x="1154" y="0"/>
                    </a:lnTo>
                    <a:lnTo>
                      <a:pt x="1132" y="117"/>
                    </a:lnTo>
                    <a:lnTo>
                      <a:pt x="0" y="0"/>
                    </a:lnTo>
                    <a:close/>
                  </a:path>
                </a:pathLst>
              </a:custGeom>
              <a:solidFill>
                <a:srgbClr val="00FFFF"/>
              </a:solidFill>
              <a:ln w="9525">
                <a:noFill/>
                <a:round/>
              </a:ln>
            </p:spPr>
            <p:txBody>
              <a:bodyPr/>
              <a:lstStyle/>
              <a:p>
                <a:endParaRPr lang="zh-CN" altLang="en-US"/>
              </a:p>
            </p:txBody>
          </p:sp>
          <p:sp>
            <p:nvSpPr>
              <p:cNvPr id="40104" name="Freeform 687"/>
              <p:cNvSpPr/>
              <p:nvPr/>
            </p:nvSpPr>
            <p:spPr bwMode="auto">
              <a:xfrm>
                <a:off x="2620" y="3204"/>
                <a:ext cx="283" cy="19"/>
              </a:xfrm>
              <a:custGeom>
                <a:avLst/>
                <a:gdLst>
                  <a:gd name="T0" fmla="*/ 0 w 1697"/>
                  <a:gd name="T1" fmla="*/ 0 h 117"/>
                  <a:gd name="T2" fmla="*/ 0 w 1697"/>
                  <a:gd name="T3" fmla="*/ 0 h 117"/>
                  <a:gd name="T4" fmla="*/ 0 w 1697"/>
                  <a:gd name="T5" fmla="*/ 0 h 117"/>
                  <a:gd name="T6" fmla="*/ 0 w 1697"/>
                  <a:gd name="T7" fmla="*/ 0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97" h="117">
                    <a:moveTo>
                      <a:pt x="0" y="0"/>
                    </a:moveTo>
                    <a:lnTo>
                      <a:pt x="14" y="117"/>
                    </a:lnTo>
                    <a:lnTo>
                      <a:pt x="1697" y="117"/>
                    </a:lnTo>
                    <a:lnTo>
                      <a:pt x="0" y="0"/>
                    </a:lnTo>
                    <a:close/>
                  </a:path>
                </a:pathLst>
              </a:custGeom>
              <a:solidFill>
                <a:srgbClr val="00FFFF"/>
              </a:solidFill>
              <a:ln w="9525">
                <a:noFill/>
                <a:round/>
              </a:ln>
            </p:spPr>
            <p:txBody>
              <a:bodyPr/>
              <a:lstStyle/>
              <a:p>
                <a:endParaRPr lang="zh-CN" altLang="en-US"/>
              </a:p>
            </p:txBody>
          </p:sp>
          <p:sp>
            <p:nvSpPr>
              <p:cNvPr id="40105" name="Freeform 688"/>
              <p:cNvSpPr/>
              <p:nvPr/>
            </p:nvSpPr>
            <p:spPr bwMode="auto">
              <a:xfrm>
                <a:off x="2620" y="3204"/>
                <a:ext cx="294" cy="19"/>
              </a:xfrm>
              <a:custGeom>
                <a:avLst/>
                <a:gdLst>
                  <a:gd name="T0" fmla="*/ 0 w 1762"/>
                  <a:gd name="T1" fmla="*/ 0 h 117"/>
                  <a:gd name="T2" fmla="*/ 0 w 1762"/>
                  <a:gd name="T3" fmla="*/ 0 h 117"/>
                  <a:gd name="T4" fmla="*/ 0 w 1762"/>
                  <a:gd name="T5" fmla="*/ 0 h 117"/>
                  <a:gd name="T6" fmla="*/ 0 w 1762"/>
                  <a:gd name="T7" fmla="*/ 0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62" h="117">
                    <a:moveTo>
                      <a:pt x="0" y="0"/>
                    </a:moveTo>
                    <a:lnTo>
                      <a:pt x="1762" y="0"/>
                    </a:lnTo>
                    <a:lnTo>
                      <a:pt x="1697" y="117"/>
                    </a:lnTo>
                    <a:lnTo>
                      <a:pt x="0" y="0"/>
                    </a:lnTo>
                    <a:close/>
                  </a:path>
                </a:pathLst>
              </a:custGeom>
              <a:solidFill>
                <a:srgbClr val="00FFFF"/>
              </a:solidFill>
              <a:ln w="9525">
                <a:noFill/>
                <a:round/>
              </a:ln>
            </p:spPr>
            <p:txBody>
              <a:bodyPr/>
              <a:lstStyle/>
              <a:p>
                <a:endParaRPr lang="zh-CN" altLang="en-US"/>
              </a:p>
            </p:txBody>
          </p:sp>
          <p:sp>
            <p:nvSpPr>
              <p:cNvPr id="40106" name="Rectangle 689"/>
              <p:cNvSpPr>
                <a:spLocks noChangeArrowheads="1"/>
              </p:cNvSpPr>
              <p:nvPr/>
            </p:nvSpPr>
            <p:spPr bwMode="auto">
              <a:xfrm>
                <a:off x="1971" y="3223"/>
                <a:ext cx="19" cy="1"/>
              </a:xfrm>
              <a:prstGeom prst="rect">
                <a:avLst/>
              </a:prstGeom>
              <a:solidFill>
                <a:srgbClr val="00FFFF"/>
              </a:solidFill>
              <a:ln w="9525">
                <a:noFill/>
                <a:miter lim="800000"/>
              </a:ln>
            </p:spPr>
            <p:txBody>
              <a:bodyPr/>
              <a:lstStyle/>
              <a:p>
                <a:pPr>
                  <a:buFontTx/>
                  <a:buNone/>
                </a:pPr>
                <a:endParaRPr lang="zh-CN" altLang="en-US"/>
              </a:p>
            </p:txBody>
          </p:sp>
          <p:sp>
            <p:nvSpPr>
              <p:cNvPr id="40107" name="Freeform 690"/>
              <p:cNvSpPr/>
              <p:nvPr/>
            </p:nvSpPr>
            <p:spPr bwMode="auto">
              <a:xfrm>
                <a:off x="1771" y="3223"/>
                <a:ext cx="197" cy="12"/>
              </a:xfrm>
              <a:custGeom>
                <a:avLst/>
                <a:gdLst>
                  <a:gd name="T0" fmla="*/ 0 w 1184"/>
                  <a:gd name="T1" fmla="*/ 0 h 68"/>
                  <a:gd name="T2" fmla="*/ 0 w 1184"/>
                  <a:gd name="T3" fmla="*/ 0 h 68"/>
                  <a:gd name="T4" fmla="*/ 0 w 1184"/>
                  <a:gd name="T5" fmla="*/ 0 h 68"/>
                  <a:gd name="T6" fmla="*/ 0 w 1184"/>
                  <a:gd name="T7" fmla="*/ 0 h 6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84" h="68">
                    <a:moveTo>
                      <a:pt x="68" y="0"/>
                    </a:moveTo>
                    <a:lnTo>
                      <a:pt x="0" y="68"/>
                    </a:lnTo>
                    <a:lnTo>
                      <a:pt x="1184" y="68"/>
                    </a:lnTo>
                    <a:lnTo>
                      <a:pt x="68" y="0"/>
                    </a:lnTo>
                    <a:close/>
                  </a:path>
                </a:pathLst>
              </a:custGeom>
              <a:solidFill>
                <a:srgbClr val="00FFFF"/>
              </a:solidFill>
              <a:ln w="9525">
                <a:noFill/>
                <a:round/>
              </a:ln>
            </p:spPr>
            <p:txBody>
              <a:bodyPr/>
              <a:lstStyle/>
              <a:p>
                <a:endParaRPr lang="zh-CN" altLang="en-US"/>
              </a:p>
            </p:txBody>
          </p:sp>
          <p:sp>
            <p:nvSpPr>
              <p:cNvPr id="40108" name="Freeform 691"/>
              <p:cNvSpPr/>
              <p:nvPr/>
            </p:nvSpPr>
            <p:spPr bwMode="auto">
              <a:xfrm>
                <a:off x="1782" y="3223"/>
                <a:ext cx="189" cy="12"/>
              </a:xfrm>
              <a:custGeom>
                <a:avLst/>
                <a:gdLst>
                  <a:gd name="T0" fmla="*/ 0 w 1133"/>
                  <a:gd name="T1" fmla="*/ 0 h 68"/>
                  <a:gd name="T2" fmla="*/ 0 w 1133"/>
                  <a:gd name="T3" fmla="*/ 0 h 68"/>
                  <a:gd name="T4" fmla="*/ 0 w 1133"/>
                  <a:gd name="T5" fmla="*/ 0 h 68"/>
                  <a:gd name="T6" fmla="*/ 0 w 1133"/>
                  <a:gd name="T7" fmla="*/ 0 h 6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33" h="68">
                    <a:moveTo>
                      <a:pt x="0" y="0"/>
                    </a:moveTo>
                    <a:lnTo>
                      <a:pt x="1133" y="0"/>
                    </a:lnTo>
                    <a:lnTo>
                      <a:pt x="1116" y="68"/>
                    </a:lnTo>
                    <a:lnTo>
                      <a:pt x="0" y="0"/>
                    </a:lnTo>
                    <a:close/>
                  </a:path>
                </a:pathLst>
              </a:custGeom>
              <a:solidFill>
                <a:srgbClr val="00FFFF"/>
              </a:solidFill>
              <a:ln w="9525">
                <a:noFill/>
                <a:round/>
              </a:ln>
            </p:spPr>
            <p:txBody>
              <a:bodyPr/>
              <a:lstStyle/>
              <a:p>
                <a:endParaRPr lang="zh-CN" altLang="en-US"/>
              </a:p>
            </p:txBody>
          </p:sp>
          <p:sp>
            <p:nvSpPr>
              <p:cNvPr id="40109" name="Freeform 692"/>
              <p:cNvSpPr/>
              <p:nvPr/>
            </p:nvSpPr>
            <p:spPr bwMode="auto">
              <a:xfrm>
                <a:off x="2622" y="3223"/>
                <a:ext cx="275" cy="12"/>
              </a:xfrm>
              <a:custGeom>
                <a:avLst/>
                <a:gdLst>
                  <a:gd name="T0" fmla="*/ 0 w 1644"/>
                  <a:gd name="T1" fmla="*/ 0 h 68"/>
                  <a:gd name="T2" fmla="*/ 0 w 1644"/>
                  <a:gd name="T3" fmla="*/ 0 h 68"/>
                  <a:gd name="T4" fmla="*/ 0 w 1644"/>
                  <a:gd name="T5" fmla="*/ 0 h 68"/>
                  <a:gd name="T6" fmla="*/ 0 w 1644"/>
                  <a:gd name="T7" fmla="*/ 0 h 6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44" h="68">
                    <a:moveTo>
                      <a:pt x="0" y="0"/>
                    </a:moveTo>
                    <a:lnTo>
                      <a:pt x="8" y="68"/>
                    </a:lnTo>
                    <a:lnTo>
                      <a:pt x="1644" y="68"/>
                    </a:lnTo>
                    <a:lnTo>
                      <a:pt x="0" y="0"/>
                    </a:lnTo>
                    <a:close/>
                  </a:path>
                </a:pathLst>
              </a:custGeom>
              <a:solidFill>
                <a:srgbClr val="00FFFF"/>
              </a:solidFill>
              <a:ln w="9525">
                <a:noFill/>
                <a:round/>
              </a:ln>
            </p:spPr>
            <p:txBody>
              <a:bodyPr/>
              <a:lstStyle/>
              <a:p>
                <a:endParaRPr lang="zh-CN" altLang="en-US"/>
              </a:p>
            </p:txBody>
          </p:sp>
          <p:sp>
            <p:nvSpPr>
              <p:cNvPr id="40110" name="Freeform 693"/>
              <p:cNvSpPr/>
              <p:nvPr/>
            </p:nvSpPr>
            <p:spPr bwMode="auto">
              <a:xfrm>
                <a:off x="2622" y="3223"/>
                <a:ext cx="281" cy="12"/>
              </a:xfrm>
              <a:custGeom>
                <a:avLst/>
                <a:gdLst>
                  <a:gd name="T0" fmla="*/ 0 w 1683"/>
                  <a:gd name="T1" fmla="*/ 0 h 68"/>
                  <a:gd name="T2" fmla="*/ 0 w 1683"/>
                  <a:gd name="T3" fmla="*/ 0 h 68"/>
                  <a:gd name="T4" fmla="*/ 0 w 1683"/>
                  <a:gd name="T5" fmla="*/ 0 h 68"/>
                  <a:gd name="T6" fmla="*/ 0 w 1683"/>
                  <a:gd name="T7" fmla="*/ 0 h 6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83" h="68">
                    <a:moveTo>
                      <a:pt x="0" y="0"/>
                    </a:moveTo>
                    <a:lnTo>
                      <a:pt x="1683" y="0"/>
                    </a:lnTo>
                    <a:lnTo>
                      <a:pt x="1644" y="68"/>
                    </a:lnTo>
                    <a:lnTo>
                      <a:pt x="0" y="0"/>
                    </a:lnTo>
                    <a:close/>
                  </a:path>
                </a:pathLst>
              </a:custGeom>
              <a:solidFill>
                <a:srgbClr val="00FFFF"/>
              </a:solidFill>
              <a:ln w="9525">
                <a:noFill/>
                <a:round/>
              </a:ln>
            </p:spPr>
            <p:txBody>
              <a:bodyPr/>
              <a:lstStyle/>
              <a:p>
                <a:endParaRPr lang="zh-CN" altLang="en-US"/>
              </a:p>
            </p:txBody>
          </p:sp>
          <p:sp>
            <p:nvSpPr>
              <p:cNvPr id="40111" name="Freeform 694"/>
              <p:cNvSpPr/>
              <p:nvPr/>
            </p:nvSpPr>
            <p:spPr bwMode="auto">
              <a:xfrm>
                <a:off x="1767" y="3235"/>
                <a:ext cx="200" cy="3"/>
              </a:xfrm>
              <a:custGeom>
                <a:avLst/>
                <a:gdLst>
                  <a:gd name="T0" fmla="*/ 0 w 1200"/>
                  <a:gd name="T1" fmla="*/ 0 h 23"/>
                  <a:gd name="T2" fmla="*/ 0 w 1200"/>
                  <a:gd name="T3" fmla="*/ 0 h 23"/>
                  <a:gd name="T4" fmla="*/ 0 w 1200"/>
                  <a:gd name="T5" fmla="*/ 0 h 23"/>
                  <a:gd name="T6" fmla="*/ 0 w 1200"/>
                  <a:gd name="T7" fmla="*/ 0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00" h="23">
                    <a:moveTo>
                      <a:pt x="22" y="0"/>
                    </a:moveTo>
                    <a:lnTo>
                      <a:pt x="0" y="23"/>
                    </a:lnTo>
                    <a:lnTo>
                      <a:pt x="1200" y="23"/>
                    </a:lnTo>
                    <a:lnTo>
                      <a:pt x="22" y="0"/>
                    </a:lnTo>
                    <a:close/>
                  </a:path>
                </a:pathLst>
              </a:custGeom>
              <a:solidFill>
                <a:srgbClr val="00FFFF"/>
              </a:solidFill>
              <a:ln w="9525">
                <a:noFill/>
                <a:round/>
              </a:ln>
            </p:spPr>
            <p:txBody>
              <a:bodyPr/>
              <a:lstStyle/>
              <a:p>
                <a:endParaRPr lang="zh-CN" altLang="en-US"/>
              </a:p>
            </p:txBody>
          </p:sp>
          <p:sp>
            <p:nvSpPr>
              <p:cNvPr id="40112" name="Freeform 695"/>
              <p:cNvSpPr/>
              <p:nvPr/>
            </p:nvSpPr>
            <p:spPr bwMode="auto">
              <a:xfrm>
                <a:off x="1771" y="3235"/>
                <a:ext cx="197" cy="3"/>
              </a:xfrm>
              <a:custGeom>
                <a:avLst/>
                <a:gdLst>
                  <a:gd name="T0" fmla="*/ 0 w 1184"/>
                  <a:gd name="T1" fmla="*/ 0 h 23"/>
                  <a:gd name="T2" fmla="*/ 0 w 1184"/>
                  <a:gd name="T3" fmla="*/ 0 h 23"/>
                  <a:gd name="T4" fmla="*/ 0 w 1184"/>
                  <a:gd name="T5" fmla="*/ 0 h 23"/>
                  <a:gd name="T6" fmla="*/ 0 w 1184"/>
                  <a:gd name="T7" fmla="*/ 0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84" h="23">
                    <a:moveTo>
                      <a:pt x="0" y="0"/>
                    </a:moveTo>
                    <a:lnTo>
                      <a:pt x="1184" y="0"/>
                    </a:lnTo>
                    <a:lnTo>
                      <a:pt x="1178" y="23"/>
                    </a:lnTo>
                    <a:lnTo>
                      <a:pt x="0" y="0"/>
                    </a:lnTo>
                    <a:close/>
                  </a:path>
                </a:pathLst>
              </a:custGeom>
              <a:solidFill>
                <a:srgbClr val="00FFFF"/>
              </a:solidFill>
              <a:ln w="9525">
                <a:noFill/>
                <a:round/>
              </a:ln>
            </p:spPr>
            <p:txBody>
              <a:bodyPr/>
              <a:lstStyle/>
              <a:p>
                <a:endParaRPr lang="zh-CN" altLang="en-US"/>
              </a:p>
            </p:txBody>
          </p:sp>
          <p:sp>
            <p:nvSpPr>
              <p:cNvPr id="40113" name="Freeform 696"/>
              <p:cNvSpPr/>
              <p:nvPr/>
            </p:nvSpPr>
            <p:spPr bwMode="auto">
              <a:xfrm>
                <a:off x="2624" y="3235"/>
                <a:ext cx="270" cy="3"/>
              </a:xfrm>
              <a:custGeom>
                <a:avLst/>
                <a:gdLst>
                  <a:gd name="T0" fmla="*/ 0 w 1624"/>
                  <a:gd name="T1" fmla="*/ 0 h 23"/>
                  <a:gd name="T2" fmla="*/ 0 w 1624"/>
                  <a:gd name="T3" fmla="*/ 0 h 23"/>
                  <a:gd name="T4" fmla="*/ 0 w 1624"/>
                  <a:gd name="T5" fmla="*/ 0 h 23"/>
                  <a:gd name="T6" fmla="*/ 0 w 1624"/>
                  <a:gd name="T7" fmla="*/ 0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24" h="23">
                    <a:moveTo>
                      <a:pt x="0" y="0"/>
                    </a:moveTo>
                    <a:lnTo>
                      <a:pt x="22" y="23"/>
                    </a:lnTo>
                    <a:lnTo>
                      <a:pt x="1624" y="23"/>
                    </a:lnTo>
                    <a:lnTo>
                      <a:pt x="0" y="0"/>
                    </a:lnTo>
                    <a:close/>
                  </a:path>
                </a:pathLst>
              </a:custGeom>
              <a:solidFill>
                <a:srgbClr val="00FFFF"/>
              </a:solidFill>
              <a:ln w="9525">
                <a:noFill/>
                <a:round/>
              </a:ln>
            </p:spPr>
            <p:txBody>
              <a:bodyPr/>
              <a:lstStyle/>
              <a:p>
                <a:endParaRPr lang="zh-CN" altLang="en-US"/>
              </a:p>
            </p:txBody>
          </p:sp>
          <p:sp>
            <p:nvSpPr>
              <p:cNvPr id="40114" name="Freeform 697"/>
              <p:cNvSpPr/>
              <p:nvPr/>
            </p:nvSpPr>
            <p:spPr bwMode="auto">
              <a:xfrm>
                <a:off x="2624" y="3235"/>
                <a:ext cx="273" cy="3"/>
              </a:xfrm>
              <a:custGeom>
                <a:avLst/>
                <a:gdLst>
                  <a:gd name="T0" fmla="*/ 0 w 1636"/>
                  <a:gd name="T1" fmla="*/ 0 h 23"/>
                  <a:gd name="T2" fmla="*/ 0 w 1636"/>
                  <a:gd name="T3" fmla="*/ 0 h 23"/>
                  <a:gd name="T4" fmla="*/ 0 w 1636"/>
                  <a:gd name="T5" fmla="*/ 0 h 23"/>
                  <a:gd name="T6" fmla="*/ 0 w 1636"/>
                  <a:gd name="T7" fmla="*/ 0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36" h="23">
                    <a:moveTo>
                      <a:pt x="0" y="0"/>
                    </a:moveTo>
                    <a:lnTo>
                      <a:pt x="1636" y="0"/>
                    </a:lnTo>
                    <a:lnTo>
                      <a:pt x="1624" y="23"/>
                    </a:lnTo>
                    <a:lnTo>
                      <a:pt x="0" y="0"/>
                    </a:lnTo>
                    <a:close/>
                  </a:path>
                </a:pathLst>
              </a:custGeom>
              <a:solidFill>
                <a:srgbClr val="00FFFF"/>
              </a:solidFill>
              <a:ln w="9525">
                <a:noFill/>
                <a:round/>
              </a:ln>
            </p:spPr>
            <p:txBody>
              <a:bodyPr/>
              <a:lstStyle/>
              <a:p>
                <a:endParaRPr lang="zh-CN" altLang="en-US"/>
              </a:p>
            </p:txBody>
          </p:sp>
          <p:sp>
            <p:nvSpPr>
              <p:cNvPr id="40115" name="Freeform 698"/>
              <p:cNvSpPr/>
              <p:nvPr/>
            </p:nvSpPr>
            <p:spPr bwMode="auto">
              <a:xfrm>
                <a:off x="1767" y="3238"/>
                <a:ext cx="200" cy="1"/>
              </a:xfrm>
              <a:custGeom>
                <a:avLst/>
                <a:gdLst>
                  <a:gd name="T0" fmla="*/ 0 w 1199"/>
                  <a:gd name="T1" fmla="*/ 0 h 2"/>
                  <a:gd name="T2" fmla="*/ 0 w 1199"/>
                  <a:gd name="T3" fmla="*/ 1 h 2"/>
                  <a:gd name="T4" fmla="*/ 0 w 1199"/>
                  <a:gd name="T5" fmla="*/ 1 h 2"/>
                  <a:gd name="T6" fmla="*/ 0 w 1199"/>
                  <a:gd name="T7" fmla="*/ 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99" h="2">
                    <a:moveTo>
                      <a:pt x="0" y="0"/>
                    </a:moveTo>
                    <a:lnTo>
                      <a:pt x="0" y="2"/>
                    </a:lnTo>
                    <a:lnTo>
                      <a:pt x="1199" y="2"/>
                    </a:lnTo>
                    <a:lnTo>
                      <a:pt x="0" y="0"/>
                    </a:lnTo>
                    <a:close/>
                  </a:path>
                </a:pathLst>
              </a:custGeom>
              <a:solidFill>
                <a:srgbClr val="00FFFF"/>
              </a:solidFill>
              <a:ln w="9525">
                <a:noFill/>
                <a:round/>
              </a:ln>
            </p:spPr>
            <p:txBody>
              <a:bodyPr/>
              <a:lstStyle/>
              <a:p>
                <a:endParaRPr lang="zh-CN" altLang="en-US"/>
              </a:p>
            </p:txBody>
          </p:sp>
          <p:sp>
            <p:nvSpPr>
              <p:cNvPr id="40116" name="Freeform 699"/>
              <p:cNvSpPr/>
              <p:nvPr/>
            </p:nvSpPr>
            <p:spPr bwMode="auto">
              <a:xfrm>
                <a:off x="1767" y="3238"/>
                <a:ext cx="200" cy="1"/>
              </a:xfrm>
              <a:custGeom>
                <a:avLst/>
                <a:gdLst>
                  <a:gd name="T0" fmla="*/ 0 w 1200"/>
                  <a:gd name="T1" fmla="*/ 0 h 2"/>
                  <a:gd name="T2" fmla="*/ 0 w 1200"/>
                  <a:gd name="T3" fmla="*/ 0 h 2"/>
                  <a:gd name="T4" fmla="*/ 0 w 1200"/>
                  <a:gd name="T5" fmla="*/ 1 h 2"/>
                  <a:gd name="T6" fmla="*/ 0 w 1200"/>
                  <a:gd name="T7" fmla="*/ 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00" h="2">
                    <a:moveTo>
                      <a:pt x="0" y="0"/>
                    </a:moveTo>
                    <a:lnTo>
                      <a:pt x="1200" y="0"/>
                    </a:lnTo>
                    <a:lnTo>
                      <a:pt x="1199" y="2"/>
                    </a:lnTo>
                    <a:lnTo>
                      <a:pt x="0" y="0"/>
                    </a:lnTo>
                    <a:close/>
                  </a:path>
                </a:pathLst>
              </a:custGeom>
              <a:solidFill>
                <a:srgbClr val="00FFFF"/>
              </a:solidFill>
              <a:ln w="9525">
                <a:noFill/>
                <a:round/>
              </a:ln>
            </p:spPr>
            <p:txBody>
              <a:bodyPr/>
              <a:lstStyle/>
              <a:p>
                <a:endParaRPr lang="zh-CN" altLang="en-US"/>
              </a:p>
            </p:txBody>
          </p:sp>
          <p:sp>
            <p:nvSpPr>
              <p:cNvPr id="40117" name="Freeform 700"/>
              <p:cNvSpPr/>
              <p:nvPr/>
            </p:nvSpPr>
            <p:spPr bwMode="auto">
              <a:xfrm>
                <a:off x="2628" y="3238"/>
                <a:ext cx="266" cy="1"/>
              </a:xfrm>
              <a:custGeom>
                <a:avLst/>
                <a:gdLst>
                  <a:gd name="T0" fmla="*/ 0 w 1600"/>
                  <a:gd name="T1" fmla="*/ 0 h 2"/>
                  <a:gd name="T2" fmla="*/ 0 w 1600"/>
                  <a:gd name="T3" fmla="*/ 1 h 2"/>
                  <a:gd name="T4" fmla="*/ 0 w 1600"/>
                  <a:gd name="T5" fmla="*/ 1 h 2"/>
                  <a:gd name="T6" fmla="*/ 0 w 1600"/>
                  <a:gd name="T7" fmla="*/ 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00" h="2">
                    <a:moveTo>
                      <a:pt x="0" y="0"/>
                    </a:moveTo>
                    <a:lnTo>
                      <a:pt x="2" y="2"/>
                    </a:lnTo>
                    <a:lnTo>
                      <a:pt x="1600" y="2"/>
                    </a:lnTo>
                    <a:lnTo>
                      <a:pt x="0" y="0"/>
                    </a:lnTo>
                    <a:close/>
                  </a:path>
                </a:pathLst>
              </a:custGeom>
              <a:solidFill>
                <a:srgbClr val="00FFFF"/>
              </a:solidFill>
              <a:ln w="9525">
                <a:noFill/>
                <a:round/>
              </a:ln>
            </p:spPr>
            <p:txBody>
              <a:bodyPr/>
              <a:lstStyle/>
              <a:p>
                <a:endParaRPr lang="zh-CN" altLang="en-US"/>
              </a:p>
            </p:txBody>
          </p:sp>
          <p:sp>
            <p:nvSpPr>
              <p:cNvPr id="40118" name="Freeform 701"/>
              <p:cNvSpPr/>
              <p:nvPr/>
            </p:nvSpPr>
            <p:spPr bwMode="auto">
              <a:xfrm>
                <a:off x="2628" y="3238"/>
                <a:ext cx="266" cy="1"/>
              </a:xfrm>
              <a:custGeom>
                <a:avLst/>
                <a:gdLst>
                  <a:gd name="T0" fmla="*/ 0 w 1602"/>
                  <a:gd name="T1" fmla="*/ 0 h 2"/>
                  <a:gd name="T2" fmla="*/ 0 w 1602"/>
                  <a:gd name="T3" fmla="*/ 0 h 2"/>
                  <a:gd name="T4" fmla="*/ 0 w 1602"/>
                  <a:gd name="T5" fmla="*/ 1 h 2"/>
                  <a:gd name="T6" fmla="*/ 0 w 1602"/>
                  <a:gd name="T7" fmla="*/ 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02" h="2">
                    <a:moveTo>
                      <a:pt x="0" y="0"/>
                    </a:moveTo>
                    <a:lnTo>
                      <a:pt x="1602" y="0"/>
                    </a:lnTo>
                    <a:lnTo>
                      <a:pt x="1600" y="2"/>
                    </a:lnTo>
                    <a:lnTo>
                      <a:pt x="0" y="0"/>
                    </a:lnTo>
                    <a:close/>
                  </a:path>
                </a:pathLst>
              </a:custGeom>
              <a:solidFill>
                <a:srgbClr val="00FFFF"/>
              </a:solidFill>
              <a:ln w="9525">
                <a:noFill/>
                <a:round/>
              </a:ln>
            </p:spPr>
            <p:txBody>
              <a:bodyPr/>
              <a:lstStyle/>
              <a:p>
                <a:endParaRPr lang="zh-CN" altLang="en-US"/>
              </a:p>
            </p:txBody>
          </p:sp>
          <p:sp>
            <p:nvSpPr>
              <p:cNvPr id="40119" name="Freeform 702"/>
              <p:cNvSpPr/>
              <p:nvPr/>
            </p:nvSpPr>
            <p:spPr bwMode="auto">
              <a:xfrm>
                <a:off x="1765" y="3239"/>
                <a:ext cx="200" cy="8"/>
              </a:xfrm>
              <a:custGeom>
                <a:avLst/>
                <a:gdLst>
                  <a:gd name="T0" fmla="*/ 0 w 1199"/>
                  <a:gd name="T1" fmla="*/ 0 h 49"/>
                  <a:gd name="T2" fmla="*/ 0 w 1199"/>
                  <a:gd name="T3" fmla="*/ 0 h 49"/>
                  <a:gd name="T4" fmla="*/ 0 w 1199"/>
                  <a:gd name="T5" fmla="*/ 0 h 49"/>
                  <a:gd name="T6" fmla="*/ 0 w 1199"/>
                  <a:gd name="T7" fmla="*/ 0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99" h="49">
                    <a:moveTo>
                      <a:pt x="12" y="0"/>
                    </a:moveTo>
                    <a:lnTo>
                      <a:pt x="0" y="49"/>
                    </a:lnTo>
                    <a:lnTo>
                      <a:pt x="1199" y="49"/>
                    </a:lnTo>
                    <a:lnTo>
                      <a:pt x="12" y="0"/>
                    </a:lnTo>
                    <a:close/>
                  </a:path>
                </a:pathLst>
              </a:custGeom>
              <a:solidFill>
                <a:srgbClr val="00FFFF"/>
              </a:solidFill>
              <a:ln w="9525">
                <a:noFill/>
                <a:round/>
              </a:ln>
            </p:spPr>
            <p:txBody>
              <a:bodyPr/>
              <a:lstStyle/>
              <a:p>
                <a:endParaRPr lang="zh-CN" altLang="en-US"/>
              </a:p>
            </p:txBody>
          </p:sp>
          <p:sp>
            <p:nvSpPr>
              <p:cNvPr id="40120" name="Freeform 703"/>
              <p:cNvSpPr/>
              <p:nvPr/>
            </p:nvSpPr>
            <p:spPr bwMode="auto">
              <a:xfrm>
                <a:off x="1767" y="3239"/>
                <a:ext cx="200" cy="8"/>
              </a:xfrm>
              <a:custGeom>
                <a:avLst/>
                <a:gdLst>
                  <a:gd name="T0" fmla="*/ 0 w 1199"/>
                  <a:gd name="T1" fmla="*/ 0 h 49"/>
                  <a:gd name="T2" fmla="*/ 0 w 1199"/>
                  <a:gd name="T3" fmla="*/ 0 h 49"/>
                  <a:gd name="T4" fmla="*/ 0 w 1199"/>
                  <a:gd name="T5" fmla="*/ 0 h 49"/>
                  <a:gd name="T6" fmla="*/ 0 w 1199"/>
                  <a:gd name="T7" fmla="*/ 0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99" h="49">
                    <a:moveTo>
                      <a:pt x="0" y="0"/>
                    </a:moveTo>
                    <a:lnTo>
                      <a:pt x="1199" y="0"/>
                    </a:lnTo>
                    <a:lnTo>
                      <a:pt x="1187" y="49"/>
                    </a:lnTo>
                    <a:lnTo>
                      <a:pt x="0" y="0"/>
                    </a:lnTo>
                    <a:close/>
                  </a:path>
                </a:pathLst>
              </a:custGeom>
              <a:solidFill>
                <a:srgbClr val="00FFFF"/>
              </a:solidFill>
              <a:ln w="9525">
                <a:noFill/>
                <a:round/>
              </a:ln>
            </p:spPr>
            <p:txBody>
              <a:bodyPr/>
              <a:lstStyle/>
              <a:p>
                <a:endParaRPr lang="zh-CN" altLang="en-US"/>
              </a:p>
            </p:txBody>
          </p:sp>
          <p:sp>
            <p:nvSpPr>
              <p:cNvPr id="40121" name="Freeform 704"/>
              <p:cNvSpPr/>
              <p:nvPr/>
            </p:nvSpPr>
            <p:spPr bwMode="auto">
              <a:xfrm>
                <a:off x="2628" y="3239"/>
                <a:ext cx="248" cy="8"/>
              </a:xfrm>
              <a:custGeom>
                <a:avLst/>
                <a:gdLst>
                  <a:gd name="T0" fmla="*/ 0 w 1487"/>
                  <a:gd name="T1" fmla="*/ 0 h 49"/>
                  <a:gd name="T2" fmla="*/ 0 w 1487"/>
                  <a:gd name="T3" fmla="*/ 0 h 49"/>
                  <a:gd name="T4" fmla="*/ 0 w 1487"/>
                  <a:gd name="T5" fmla="*/ 0 h 49"/>
                  <a:gd name="T6" fmla="*/ 0 w 1487"/>
                  <a:gd name="T7" fmla="*/ 0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87" h="49">
                    <a:moveTo>
                      <a:pt x="0" y="0"/>
                    </a:moveTo>
                    <a:lnTo>
                      <a:pt x="49" y="49"/>
                    </a:lnTo>
                    <a:lnTo>
                      <a:pt x="1487" y="49"/>
                    </a:lnTo>
                    <a:lnTo>
                      <a:pt x="0" y="0"/>
                    </a:lnTo>
                    <a:close/>
                  </a:path>
                </a:pathLst>
              </a:custGeom>
              <a:solidFill>
                <a:srgbClr val="00FFFF"/>
              </a:solidFill>
              <a:ln w="9525">
                <a:noFill/>
                <a:round/>
              </a:ln>
            </p:spPr>
            <p:txBody>
              <a:bodyPr/>
              <a:lstStyle/>
              <a:p>
                <a:endParaRPr lang="zh-CN" altLang="en-US"/>
              </a:p>
            </p:txBody>
          </p:sp>
          <p:sp>
            <p:nvSpPr>
              <p:cNvPr id="40122" name="Freeform 705"/>
              <p:cNvSpPr/>
              <p:nvPr/>
            </p:nvSpPr>
            <p:spPr bwMode="auto">
              <a:xfrm>
                <a:off x="2628" y="3239"/>
                <a:ext cx="266" cy="8"/>
              </a:xfrm>
              <a:custGeom>
                <a:avLst/>
                <a:gdLst>
                  <a:gd name="T0" fmla="*/ 0 w 1598"/>
                  <a:gd name="T1" fmla="*/ 0 h 49"/>
                  <a:gd name="T2" fmla="*/ 0 w 1598"/>
                  <a:gd name="T3" fmla="*/ 0 h 49"/>
                  <a:gd name="T4" fmla="*/ 0 w 1598"/>
                  <a:gd name="T5" fmla="*/ 0 h 49"/>
                  <a:gd name="T6" fmla="*/ 0 w 1598"/>
                  <a:gd name="T7" fmla="*/ 0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98" h="49">
                    <a:moveTo>
                      <a:pt x="0" y="0"/>
                    </a:moveTo>
                    <a:lnTo>
                      <a:pt x="1598" y="0"/>
                    </a:lnTo>
                    <a:lnTo>
                      <a:pt x="1487" y="49"/>
                    </a:lnTo>
                    <a:lnTo>
                      <a:pt x="0" y="0"/>
                    </a:lnTo>
                    <a:close/>
                  </a:path>
                </a:pathLst>
              </a:custGeom>
              <a:solidFill>
                <a:srgbClr val="00FFFF"/>
              </a:solidFill>
              <a:ln w="9525">
                <a:noFill/>
                <a:round/>
              </a:ln>
            </p:spPr>
            <p:txBody>
              <a:bodyPr/>
              <a:lstStyle/>
              <a:p>
                <a:endParaRPr lang="zh-CN" altLang="en-US"/>
              </a:p>
            </p:txBody>
          </p:sp>
          <p:sp>
            <p:nvSpPr>
              <p:cNvPr id="40123" name="Rectangle 706"/>
              <p:cNvSpPr>
                <a:spLocks noChangeArrowheads="1"/>
              </p:cNvSpPr>
              <p:nvPr/>
            </p:nvSpPr>
            <p:spPr bwMode="auto">
              <a:xfrm>
                <a:off x="2636" y="3247"/>
                <a:ext cx="11" cy="1"/>
              </a:xfrm>
              <a:prstGeom prst="rect">
                <a:avLst/>
              </a:prstGeom>
              <a:solidFill>
                <a:srgbClr val="00FFFF"/>
              </a:solidFill>
              <a:ln w="9525">
                <a:noFill/>
                <a:miter lim="800000"/>
              </a:ln>
            </p:spPr>
            <p:txBody>
              <a:bodyPr/>
              <a:lstStyle/>
              <a:p>
                <a:pPr>
                  <a:buFontTx/>
                  <a:buNone/>
                </a:pPr>
                <a:endParaRPr lang="zh-CN" altLang="en-US"/>
              </a:p>
            </p:txBody>
          </p:sp>
          <p:sp>
            <p:nvSpPr>
              <p:cNvPr id="40124" name="Rectangle 707"/>
              <p:cNvSpPr>
                <a:spLocks noChangeArrowheads="1"/>
              </p:cNvSpPr>
              <p:nvPr/>
            </p:nvSpPr>
            <p:spPr bwMode="auto">
              <a:xfrm>
                <a:off x="2647" y="3247"/>
                <a:ext cx="229" cy="1"/>
              </a:xfrm>
              <a:prstGeom prst="rect">
                <a:avLst/>
              </a:prstGeom>
              <a:solidFill>
                <a:srgbClr val="00FFFF"/>
              </a:solidFill>
              <a:ln w="9525">
                <a:noFill/>
                <a:miter lim="800000"/>
              </a:ln>
            </p:spPr>
            <p:txBody>
              <a:bodyPr/>
              <a:lstStyle/>
              <a:p>
                <a:pPr>
                  <a:buFontTx/>
                  <a:buNone/>
                </a:pPr>
                <a:endParaRPr lang="zh-CN" altLang="en-US"/>
              </a:p>
            </p:txBody>
          </p:sp>
          <p:sp>
            <p:nvSpPr>
              <p:cNvPr id="40125" name="Freeform 708"/>
              <p:cNvSpPr/>
              <p:nvPr/>
            </p:nvSpPr>
            <p:spPr bwMode="auto">
              <a:xfrm>
                <a:off x="1763" y="3247"/>
                <a:ext cx="200" cy="8"/>
              </a:xfrm>
              <a:custGeom>
                <a:avLst/>
                <a:gdLst>
                  <a:gd name="T0" fmla="*/ 0 w 1199"/>
                  <a:gd name="T1" fmla="*/ 0 h 50"/>
                  <a:gd name="T2" fmla="*/ 0 w 1199"/>
                  <a:gd name="T3" fmla="*/ 0 h 50"/>
                  <a:gd name="T4" fmla="*/ 0 w 1199"/>
                  <a:gd name="T5" fmla="*/ 0 h 50"/>
                  <a:gd name="T6" fmla="*/ 0 w 1199"/>
                  <a:gd name="T7" fmla="*/ 0 h 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99" h="50">
                    <a:moveTo>
                      <a:pt x="13" y="0"/>
                    </a:moveTo>
                    <a:lnTo>
                      <a:pt x="0" y="50"/>
                    </a:lnTo>
                    <a:lnTo>
                      <a:pt x="1199" y="50"/>
                    </a:lnTo>
                    <a:lnTo>
                      <a:pt x="13" y="0"/>
                    </a:lnTo>
                    <a:close/>
                  </a:path>
                </a:pathLst>
              </a:custGeom>
              <a:solidFill>
                <a:srgbClr val="00FFFF"/>
              </a:solidFill>
              <a:ln w="9525">
                <a:noFill/>
                <a:round/>
              </a:ln>
            </p:spPr>
            <p:txBody>
              <a:bodyPr/>
              <a:lstStyle/>
              <a:p>
                <a:endParaRPr lang="zh-CN" altLang="en-US"/>
              </a:p>
            </p:txBody>
          </p:sp>
          <p:sp>
            <p:nvSpPr>
              <p:cNvPr id="40126" name="Freeform 709"/>
              <p:cNvSpPr/>
              <p:nvPr/>
            </p:nvSpPr>
            <p:spPr bwMode="auto">
              <a:xfrm>
                <a:off x="1765" y="3247"/>
                <a:ext cx="200" cy="8"/>
              </a:xfrm>
              <a:custGeom>
                <a:avLst/>
                <a:gdLst>
                  <a:gd name="T0" fmla="*/ 0 w 1199"/>
                  <a:gd name="T1" fmla="*/ 0 h 50"/>
                  <a:gd name="T2" fmla="*/ 0 w 1199"/>
                  <a:gd name="T3" fmla="*/ 0 h 50"/>
                  <a:gd name="T4" fmla="*/ 0 w 1199"/>
                  <a:gd name="T5" fmla="*/ 0 h 50"/>
                  <a:gd name="T6" fmla="*/ 0 w 1199"/>
                  <a:gd name="T7" fmla="*/ 0 h 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99" h="50">
                    <a:moveTo>
                      <a:pt x="0" y="0"/>
                    </a:moveTo>
                    <a:lnTo>
                      <a:pt x="1199" y="0"/>
                    </a:lnTo>
                    <a:lnTo>
                      <a:pt x="1186" y="50"/>
                    </a:lnTo>
                    <a:lnTo>
                      <a:pt x="0" y="0"/>
                    </a:lnTo>
                    <a:close/>
                  </a:path>
                </a:pathLst>
              </a:custGeom>
              <a:solidFill>
                <a:srgbClr val="00FFFF"/>
              </a:solidFill>
              <a:ln w="9525">
                <a:noFill/>
                <a:round/>
              </a:ln>
            </p:spPr>
            <p:txBody>
              <a:bodyPr/>
              <a:lstStyle/>
              <a:p>
                <a:endParaRPr lang="zh-CN" altLang="en-US"/>
              </a:p>
            </p:txBody>
          </p:sp>
          <p:sp>
            <p:nvSpPr>
              <p:cNvPr id="40127" name="Freeform 710"/>
              <p:cNvSpPr/>
              <p:nvPr/>
            </p:nvSpPr>
            <p:spPr bwMode="auto">
              <a:xfrm>
                <a:off x="1763" y="3255"/>
                <a:ext cx="198" cy="7"/>
              </a:xfrm>
              <a:custGeom>
                <a:avLst/>
                <a:gdLst>
                  <a:gd name="T0" fmla="*/ 0 w 1189"/>
                  <a:gd name="T1" fmla="*/ 0 h 41"/>
                  <a:gd name="T2" fmla="*/ 0 w 1189"/>
                  <a:gd name="T3" fmla="*/ 0 h 41"/>
                  <a:gd name="T4" fmla="*/ 0 w 1189"/>
                  <a:gd name="T5" fmla="*/ 0 h 41"/>
                  <a:gd name="T6" fmla="*/ 0 w 1189"/>
                  <a:gd name="T7" fmla="*/ 0 h 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89" h="41">
                    <a:moveTo>
                      <a:pt x="0" y="0"/>
                    </a:moveTo>
                    <a:lnTo>
                      <a:pt x="43" y="41"/>
                    </a:lnTo>
                    <a:lnTo>
                      <a:pt x="1189" y="41"/>
                    </a:lnTo>
                    <a:lnTo>
                      <a:pt x="0" y="0"/>
                    </a:lnTo>
                    <a:close/>
                  </a:path>
                </a:pathLst>
              </a:custGeom>
              <a:solidFill>
                <a:srgbClr val="00FFFF"/>
              </a:solidFill>
              <a:ln w="9525">
                <a:noFill/>
                <a:round/>
              </a:ln>
            </p:spPr>
            <p:txBody>
              <a:bodyPr/>
              <a:lstStyle/>
              <a:p>
                <a:endParaRPr lang="zh-CN" altLang="en-US"/>
              </a:p>
            </p:txBody>
          </p:sp>
          <p:sp>
            <p:nvSpPr>
              <p:cNvPr id="40128" name="Freeform 711"/>
              <p:cNvSpPr/>
              <p:nvPr/>
            </p:nvSpPr>
            <p:spPr bwMode="auto">
              <a:xfrm>
                <a:off x="1763" y="3255"/>
                <a:ext cx="200" cy="7"/>
              </a:xfrm>
              <a:custGeom>
                <a:avLst/>
                <a:gdLst>
                  <a:gd name="T0" fmla="*/ 0 w 1199"/>
                  <a:gd name="T1" fmla="*/ 0 h 41"/>
                  <a:gd name="T2" fmla="*/ 0 w 1199"/>
                  <a:gd name="T3" fmla="*/ 0 h 41"/>
                  <a:gd name="T4" fmla="*/ 0 w 1199"/>
                  <a:gd name="T5" fmla="*/ 0 h 41"/>
                  <a:gd name="T6" fmla="*/ 0 w 1199"/>
                  <a:gd name="T7" fmla="*/ 0 h 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99" h="41">
                    <a:moveTo>
                      <a:pt x="0" y="0"/>
                    </a:moveTo>
                    <a:lnTo>
                      <a:pt x="1199" y="0"/>
                    </a:lnTo>
                    <a:lnTo>
                      <a:pt x="1189" y="41"/>
                    </a:lnTo>
                    <a:lnTo>
                      <a:pt x="0" y="0"/>
                    </a:lnTo>
                    <a:close/>
                  </a:path>
                </a:pathLst>
              </a:custGeom>
              <a:solidFill>
                <a:srgbClr val="00FFFF"/>
              </a:solidFill>
              <a:ln w="9525">
                <a:noFill/>
                <a:round/>
              </a:ln>
            </p:spPr>
            <p:txBody>
              <a:bodyPr/>
              <a:lstStyle/>
              <a:p>
                <a:endParaRPr lang="zh-CN" altLang="en-US"/>
              </a:p>
            </p:txBody>
          </p:sp>
          <p:sp>
            <p:nvSpPr>
              <p:cNvPr id="40129" name="Freeform 712"/>
              <p:cNvSpPr/>
              <p:nvPr/>
            </p:nvSpPr>
            <p:spPr bwMode="auto">
              <a:xfrm>
                <a:off x="1770" y="3262"/>
                <a:ext cx="190" cy="4"/>
              </a:xfrm>
              <a:custGeom>
                <a:avLst/>
                <a:gdLst>
                  <a:gd name="T0" fmla="*/ 0 w 1139"/>
                  <a:gd name="T1" fmla="*/ 0 h 26"/>
                  <a:gd name="T2" fmla="*/ 0 w 1139"/>
                  <a:gd name="T3" fmla="*/ 0 h 26"/>
                  <a:gd name="T4" fmla="*/ 0 w 1139"/>
                  <a:gd name="T5" fmla="*/ 0 h 26"/>
                  <a:gd name="T6" fmla="*/ 0 w 1139"/>
                  <a:gd name="T7" fmla="*/ 0 h 2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39" h="26">
                    <a:moveTo>
                      <a:pt x="0" y="0"/>
                    </a:moveTo>
                    <a:lnTo>
                      <a:pt x="231" y="26"/>
                    </a:lnTo>
                    <a:lnTo>
                      <a:pt x="1139" y="26"/>
                    </a:lnTo>
                    <a:lnTo>
                      <a:pt x="0" y="0"/>
                    </a:lnTo>
                    <a:close/>
                  </a:path>
                </a:pathLst>
              </a:custGeom>
              <a:solidFill>
                <a:srgbClr val="00FFFF"/>
              </a:solidFill>
              <a:ln w="9525">
                <a:noFill/>
                <a:round/>
              </a:ln>
            </p:spPr>
            <p:txBody>
              <a:bodyPr/>
              <a:lstStyle/>
              <a:p>
                <a:endParaRPr lang="zh-CN" altLang="en-US"/>
              </a:p>
            </p:txBody>
          </p:sp>
          <p:sp>
            <p:nvSpPr>
              <p:cNvPr id="40130" name="Freeform 713"/>
              <p:cNvSpPr/>
              <p:nvPr/>
            </p:nvSpPr>
            <p:spPr bwMode="auto">
              <a:xfrm>
                <a:off x="1770" y="3262"/>
                <a:ext cx="191" cy="4"/>
              </a:xfrm>
              <a:custGeom>
                <a:avLst/>
                <a:gdLst>
                  <a:gd name="T0" fmla="*/ 0 w 1146"/>
                  <a:gd name="T1" fmla="*/ 0 h 26"/>
                  <a:gd name="T2" fmla="*/ 0 w 1146"/>
                  <a:gd name="T3" fmla="*/ 0 h 26"/>
                  <a:gd name="T4" fmla="*/ 0 w 1146"/>
                  <a:gd name="T5" fmla="*/ 0 h 26"/>
                  <a:gd name="T6" fmla="*/ 0 w 1146"/>
                  <a:gd name="T7" fmla="*/ 0 h 2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46" h="26">
                    <a:moveTo>
                      <a:pt x="0" y="0"/>
                    </a:moveTo>
                    <a:lnTo>
                      <a:pt x="1146" y="0"/>
                    </a:lnTo>
                    <a:lnTo>
                      <a:pt x="1139" y="26"/>
                    </a:lnTo>
                    <a:lnTo>
                      <a:pt x="0" y="0"/>
                    </a:lnTo>
                    <a:close/>
                  </a:path>
                </a:pathLst>
              </a:custGeom>
              <a:solidFill>
                <a:srgbClr val="00FFFF"/>
              </a:solidFill>
              <a:ln w="9525">
                <a:noFill/>
                <a:round/>
              </a:ln>
            </p:spPr>
            <p:txBody>
              <a:bodyPr/>
              <a:lstStyle/>
              <a:p>
                <a:endParaRPr lang="zh-CN" altLang="en-US"/>
              </a:p>
            </p:txBody>
          </p:sp>
          <p:sp>
            <p:nvSpPr>
              <p:cNvPr id="40131" name="Freeform 714"/>
              <p:cNvSpPr/>
              <p:nvPr/>
            </p:nvSpPr>
            <p:spPr bwMode="auto">
              <a:xfrm>
                <a:off x="1809" y="3266"/>
                <a:ext cx="151" cy="6"/>
              </a:xfrm>
              <a:custGeom>
                <a:avLst/>
                <a:gdLst>
                  <a:gd name="T0" fmla="*/ 0 w 908"/>
                  <a:gd name="T1" fmla="*/ 0 h 32"/>
                  <a:gd name="T2" fmla="*/ 0 w 908"/>
                  <a:gd name="T3" fmla="*/ 0 h 32"/>
                  <a:gd name="T4" fmla="*/ 0 w 908"/>
                  <a:gd name="T5" fmla="*/ 0 h 32"/>
                  <a:gd name="T6" fmla="*/ 0 w 908"/>
                  <a:gd name="T7" fmla="*/ 0 h 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08" h="32">
                    <a:moveTo>
                      <a:pt x="0" y="0"/>
                    </a:moveTo>
                    <a:lnTo>
                      <a:pt x="908" y="0"/>
                    </a:lnTo>
                    <a:lnTo>
                      <a:pt x="289" y="32"/>
                    </a:lnTo>
                    <a:lnTo>
                      <a:pt x="0" y="0"/>
                    </a:lnTo>
                    <a:close/>
                  </a:path>
                </a:pathLst>
              </a:custGeom>
              <a:solidFill>
                <a:srgbClr val="00FFFF"/>
              </a:solidFill>
              <a:ln w="9525">
                <a:noFill/>
                <a:round/>
              </a:ln>
            </p:spPr>
            <p:txBody>
              <a:bodyPr/>
              <a:lstStyle/>
              <a:p>
                <a:endParaRPr lang="zh-CN" altLang="en-US"/>
              </a:p>
            </p:txBody>
          </p:sp>
        </p:grpSp>
        <p:sp>
          <p:nvSpPr>
            <p:cNvPr id="39964" name="Line 31"/>
            <p:cNvSpPr>
              <a:spLocks noChangeShapeType="1"/>
            </p:cNvSpPr>
            <p:nvPr/>
          </p:nvSpPr>
          <p:spPr bwMode="auto">
            <a:xfrm>
              <a:off x="1571585" y="5163348"/>
              <a:ext cx="142312" cy="1183123"/>
            </a:xfrm>
            <a:prstGeom prst="line">
              <a:avLst/>
            </a:prstGeom>
            <a:noFill/>
            <a:ln w="0">
              <a:solidFill>
                <a:srgbClr val="CC9900"/>
              </a:solidFill>
              <a:round/>
            </a:ln>
          </p:spPr>
          <p:txBody>
            <a:bodyPr/>
            <a:lstStyle/>
            <a:p>
              <a:endParaRPr lang="zh-CN" altLang="en-US"/>
            </a:p>
          </p:txBody>
        </p:sp>
        <p:sp>
          <p:nvSpPr>
            <p:cNvPr id="39965" name="Line 31"/>
            <p:cNvSpPr>
              <a:spLocks noChangeShapeType="1"/>
            </p:cNvSpPr>
            <p:nvPr/>
          </p:nvSpPr>
          <p:spPr bwMode="auto">
            <a:xfrm>
              <a:off x="5501258" y="5176686"/>
              <a:ext cx="142312" cy="1183123"/>
            </a:xfrm>
            <a:prstGeom prst="line">
              <a:avLst/>
            </a:prstGeom>
            <a:noFill/>
            <a:ln w="0">
              <a:solidFill>
                <a:srgbClr val="CC9900"/>
              </a:solidFill>
              <a:round/>
            </a:ln>
          </p:spPr>
          <p:txBody>
            <a:bodyPr/>
            <a:lstStyle/>
            <a:p>
              <a:endParaRPr lang="zh-CN" altLang="en-US"/>
            </a:p>
          </p:txBody>
        </p:sp>
        <p:grpSp>
          <p:nvGrpSpPr>
            <p:cNvPr id="13" name="组合 192"/>
            <p:cNvGrpSpPr/>
            <p:nvPr/>
          </p:nvGrpSpPr>
          <p:grpSpPr bwMode="auto">
            <a:xfrm>
              <a:off x="1353010" y="4132142"/>
              <a:ext cx="3678293" cy="1002490"/>
              <a:chOff x="2018091" y="3600154"/>
              <a:chExt cx="5037925" cy="1373047"/>
            </a:xfrm>
          </p:grpSpPr>
          <p:cxnSp>
            <p:nvCxnSpPr>
              <p:cNvPr id="39977" name="直接连接符 217"/>
              <p:cNvCxnSpPr>
                <a:cxnSpLocks noChangeShapeType="1"/>
              </p:cNvCxnSpPr>
              <p:nvPr/>
            </p:nvCxnSpPr>
            <p:spPr bwMode="auto">
              <a:xfrm flipV="1">
                <a:off x="2018091" y="3629576"/>
                <a:ext cx="3862436" cy="13738"/>
              </a:xfrm>
              <a:prstGeom prst="line">
                <a:avLst/>
              </a:prstGeom>
              <a:noFill/>
              <a:ln w="127000">
                <a:solidFill>
                  <a:srgbClr val="00FF00"/>
                </a:solidFill>
                <a:round/>
              </a:ln>
            </p:spPr>
          </p:cxnSp>
          <p:cxnSp>
            <p:nvCxnSpPr>
              <p:cNvPr id="39978" name="直接连接符 218"/>
              <p:cNvCxnSpPr>
                <a:cxnSpLocks noChangeShapeType="1"/>
              </p:cNvCxnSpPr>
              <p:nvPr/>
            </p:nvCxnSpPr>
            <p:spPr bwMode="auto">
              <a:xfrm rot="16200000" flipH="1">
                <a:off x="5763815" y="3681001"/>
                <a:ext cx="1373047" cy="1211354"/>
              </a:xfrm>
              <a:prstGeom prst="line">
                <a:avLst/>
              </a:prstGeom>
              <a:noFill/>
              <a:ln w="127000">
                <a:solidFill>
                  <a:srgbClr val="00FF00"/>
                </a:solidFill>
                <a:round/>
              </a:ln>
            </p:spPr>
          </p:cxnSp>
          <p:cxnSp>
            <p:nvCxnSpPr>
              <p:cNvPr id="39979" name="直接连接符 219"/>
              <p:cNvCxnSpPr>
                <a:cxnSpLocks noChangeShapeType="1"/>
              </p:cNvCxnSpPr>
              <p:nvPr/>
            </p:nvCxnSpPr>
            <p:spPr bwMode="auto">
              <a:xfrm>
                <a:off x="5055706" y="3635368"/>
                <a:ext cx="1207036" cy="480382"/>
              </a:xfrm>
              <a:prstGeom prst="line">
                <a:avLst/>
              </a:prstGeom>
              <a:noFill/>
              <a:ln w="127000">
                <a:solidFill>
                  <a:srgbClr val="00FF00"/>
                </a:solidFill>
                <a:round/>
              </a:ln>
            </p:spPr>
          </p:cxnSp>
        </p:grpSp>
        <p:cxnSp>
          <p:nvCxnSpPr>
            <p:cNvPr id="39967" name="直接连接符 193"/>
            <p:cNvCxnSpPr>
              <a:cxnSpLocks noChangeShapeType="1"/>
            </p:cNvCxnSpPr>
            <p:nvPr/>
          </p:nvCxnSpPr>
          <p:spPr bwMode="auto">
            <a:xfrm rot="10800000" flipV="1">
              <a:off x="1573651" y="4163653"/>
              <a:ext cx="482290" cy="393775"/>
            </a:xfrm>
            <a:prstGeom prst="line">
              <a:avLst/>
            </a:prstGeom>
            <a:noFill/>
            <a:ln w="127000">
              <a:solidFill>
                <a:srgbClr val="00FF00"/>
              </a:solidFill>
              <a:round/>
            </a:ln>
          </p:spPr>
        </p:cxnSp>
        <p:sp>
          <p:nvSpPr>
            <p:cNvPr id="39968" name="Freeform 16"/>
            <p:cNvSpPr/>
            <p:nvPr/>
          </p:nvSpPr>
          <p:spPr bwMode="auto">
            <a:xfrm>
              <a:off x="1255518" y="4136810"/>
              <a:ext cx="3814750" cy="1040824"/>
            </a:xfrm>
            <a:custGeom>
              <a:avLst/>
              <a:gdLst>
                <a:gd name="T0" fmla="*/ 0 w 7161"/>
                <a:gd name="T1" fmla="*/ 0 h 2013"/>
                <a:gd name="T2" fmla="*/ 2147483647 w 7161"/>
                <a:gd name="T3" fmla="*/ 0 h 2013"/>
                <a:gd name="T4" fmla="*/ 2147483647 w 7161"/>
                <a:gd name="T5" fmla="*/ 2147483647 h 2013"/>
                <a:gd name="T6" fmla="*/ 2147483647 w 7161"/>
                <a:gd name="T7" fmla="*/ 2147483647 h 2013"/>
                <a:gd name="T8" fmla="*/ 0 w 7161"/>
                <a:gd name="T9" fmla="*/ 0 h 20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61" h="2013">
                  <a:moveTo>
                    <a:pt x="0" y="0"/>
                  </a:moveTo>
                  <a:lnTo>
                    <a:pt x="5608" y="0"/>
                  </a:lnTo>
                  <a:lnTo>
                    <a:pt x="7161" y="2013"/>
                  </a:lnTo>
                  <a:lnTo>
                    <a:pt x="1554" y="2013"/>
                  </a:lnTo>
                  <a:lnTo>
                    <a:pt x="0" y="0"/>
                  </a:lnTo>
                  <a:close/>
                </a:path>
              </a:pathLst>
            </a:custGeom>
            <a:solidFill>
              <a:srgbClr val="CC9900"/>
            </a:solidFill>
            <a:ln w="0">
              <a:noFill/>
              <a:prstDash val="solid"/>
              <a:round/>
            </a:ln>
          </p:spPr>
          <p:txBody>
            <a:bodyPr/>
            <a:lstStyle/>
            <a:p>
              <a:endParaRPr lang="zh-CN" altLang="en-US"/>
            </a:p>
          </p:txBody>
        </p:sp>
        <p:grpSp>
          <p:nvGrpSpPr>
            <p:cNvPr id="14" name="Group 23"/>
            <p:cNvGrpSpPr>
              <a:grpSpLocks noChangeAspect="1"/>
            </p:cNvGrpSpPr>
            <p:nvPr/>
          </p:nvGrpSpPr>
          <p:grpSpPr bwMode="auto">
            <a:xfrm>
              <a:off x="1248052" y="3815034"/>
              <a:ext cx="807889" cy="1328478"/>
              <a:chOff x="1224" y="1950"/>
              <a:chExt cx="1032" cy="1697"/>
            </a:xfrm>
            <a:solidFill>
              <a:srgbClr val="002060">
                <a:alpha val="66000"/>
              </a:srgbClr>
            </a:solidFill>
          </p:grpSpPr>
          <p:sp>
            <p:nvSpPr>
              <p:cNvPr id="204" name="Freeform 24"/>
              <p:cNvSpPr/>
              <p:nvPr/>
            </p:nvSpPr>
            <p:spPr bwMode="auto">
              <a:xfrm>
                <a:off x="1224" y="1950"/>
                <a:ext cx="147" cy="569"/>
              </a:xfrm>
              <a:custGeom>
                <a:avLst/>
                <a:gdLst/>
                <a:ahLst/>
                <a:cxnLst>
                  <a:cxn ang="0">
                    <a:pos x="369" y="3657"/>
                  </a:cxn>
                  <a:cxn ang="0">
                    <a:pos x="0" y="3162"/>
                  </a:cxn>
                  <a:cxn ang="0">
                    <a:pos x="0" y="0"/>
                  </a:cxn>
                  <a:cxn ang="0">
                    <a:pos x="369" y="478"/>
                  </a:cxn>
                  <a:cxn ang="0">
                    <a:pos x="369" y="3657"/>
                  </a:cxn>
                  <a:cxn ang="0">
                    <a:pos x="738" y="4119"/>
                  </a:cxn>
                </a:cxnLst>
                <a:rect l="0" t="0" r="r" b="b"/>
                <a:pathLst>
                  <a:path w="738" h="4119">
                    <a:moveTo>
                      <a:pt x="369" y="3657"/>
                    </a:moveTo>
                    <a:lnTo>
                      <a:pt x="0" y="3162"/>
                    </a:lnTo>
                    <a:lnTo>
                      <a:pt x="0" y="0"/>
                    </a:lnTo>
                    <a:lnTo>
                      <a:pt x="369" y="478"/>
                    </a:lnTo>
                    <a:lnTo>
                      <a:pt x="369" y="3657"/>
                    </a:lnTo>
                    <a:lnTo>
                      <a:pt x="738" y="4119"/>
                    </a:lnTo>
                  </a:path>
                </a:pathLst>
              </a:custGeom>
              <a:grpFill/>
              <a:ln w="25400">
                <a:solidFill>
                  <a:srgbClr val="0070C0"/>
                </a:solidFill>
                <a:prstDash val="solid"/>
                <a:round/>
              </a:ln>
            </p:spPr>
            <p:txBody>
              <a:bodyPr/>
              <a:lstStyle/>
              <a:p>
                <a:pPr>
                  <a:defRPr/>
                </a:pPr>
                <a:endParaRPr lang="zh-CN" altLang="en-US"/>
              </a:p>
            </p:txBody>
          </p:sp>
          <p:sp>
            <p:nvSpPr>
              <p:cNvPr id="205" name="Freeform 25"/>
              <p:cNvSpPr/>
              <p:nvPr/>
            </p:nvSpPr>
            <p:spPr bwMode="auto">
              <a:xfrm>
                <a:off x="1371" y="2133"/>
                <a:ext cx="148" cy="561"/>
              </a:xfrm>
              <a:custGeom>
                <a:avLst/>
                <a:gdLst/>
                <a:ahLst/>
                <a:cxnLst>
                  <a:cxn ang="0">
                    <a:pos x="737" y="4118"/>
                  </a:cxn>
                  <a:cxn ang="0">
                    <a:pos x="368" y="3640"/>
                  </a:cxn>
                  <a:cxn ang="0">
                    <a:pos x="0" y="3162"/>
                  </a:cxn>
                  <a:cxn ang="0">
                    <a:pos x="0" y="0"/>
                  </a:cxn>
                  <a:cxn ang="0">
                    <a:pos x="368" y="478"/>
                  </a:cxn>
                  <a:cxn ang="0">
                    <a:pos x="368" y="3640"/>
                  </a:cxn>
                </a:cxnLst>
                <a:rect l="0" t="0" r="r" b="b"/>
                <a:pathLst>
                  <a:path w="737" h="4118">
                    <a:moveTo>
                      <a:pt x="737" y="4118"/>
                    </a:moveTo>
                    <a:lnTo>
                      <a:pt x="368" y="3640"/>
                    </a:lnTo>
                    <a:lnTo>
                      <a:pt x="0" y="3162"/>
                    </a:lnTo>
                    <a:lnTo>
                      <a:pt x="0" y="0"/>
                    </a:lnTo>
                    <a:lnTo>
                      <a:pt x="368" y="478"/>
                    </a:lnTo>
                    <a:lnTo>
                      <a:pt x="368" y="3640"/>
                    </a:lnTo>
                  </a:path>
                </a:pathLst>
              </a:custGeom>
              <a:grpFill/>
              <a:ln w="25400">
                <a:solidFill>
                  <a:srgbClr val="0070C0"/>
                </a:solidFill>
                <a:prstDash val="solid"/>
                <a:round/>
              </a:ln>
            </p:spPr>
            <p:txBody>
              <a:bodyPr/>
              <a:lstStyle/>
              <a:p>
                <a:pPr>
                  <a:defRPr/>
                </a:pPr>
                <a:endParaRPr lang="zh-CN" altLang="en-US"/>
              </a:p>
            </p:txBody>
          </p:sp>
          <p:sp>
            <p:nvSpPr>
              <p:cNvPr id="206" name="Freeform 26"/>
              <p:cNvSpPr/>
              <p:nvPr/>
            </p:nvSpPr>
            <p:spPr bwMode="auto">
              <a:xfrm>
                <a:off x="1519" y="2314"/>
                <a:ext cx="147" cy="555"/>
              </a:xfrm>
              <a:custGeom>
                <a:avLst/>
                <a:gdLst/>
                <a:ahLst/>
                <a:cxnLst>
                  <a:cxn ang="0">
                    <a:pos x="370" y="3640"/>
                  </a:cxn>
                  <a:cxn ang="0">
                    <a:pos x="0" y="3161"/>
                  </a:cxn>
                  <a:cxn ang="0">
                    <a:pos x="0" y="0"/>
                  </a:cxn>
                  <a:cxn ang="0">
                    <a:pos x="370" y="477"/>
                  </a:cxn>
                  <a:cxn ang="0">
                    <a:pos x="370" y="3640"/>
                  </a:cxn>
                  <a:cxn ang="0">
                    <a:pos x="738" y="4118"/>
                  </a:cxn>
                </a:cxnLst>
                <a:rect l="0" t="0" r="r" b="b"/>
                <a:pathLst>
                  <a:path w="738" h="4118">
                    <a:moveTo>
                      <a:pt x="370" y="3640"/>
                    </a:moveTo>
                    <a:lnTo>
                      <a:pt x="0" y="3161"/>
                    </a:lnTo>
                    <a:lnTo>
                      <a:pt x="0" y="0"/>
                    </a:lnTo>
                    <a:lnTo>
                      <a:pt x="370" y="477"/>
                    </a:lnTo>
                    <a:lnTo>
                      <a:pt x="370" y="3640"/>
                    </a:lnTo>
                    <a:lnTo>
                      <a:pt x="738" y="4118"/>
                    </a:lnTo>
                  </a:path>
                </a:pathLst>
              </a:custGeom>
              <a:grpFill/>
              <a:ln w="25400">
                <a:solidFill>
                  <a:srgbClr val="0070C0"/>
                </a:solidFill>
                <a:prstDash val="solid"/>
                <a:round/>
              </a:ln>
            </p:spPr>
            <p:txBody>
              <a:bodyPr/>
              <a:lstStyle/>
              <a:p>
                <a:pPr>
                  <a:defRPr/>
                </a:pPr>
                <a:endParaRPr lang="zh-CN" altLang="en-US"/>
              </a:p>
            </p:txBody>
          </p:sp>
          <p:sp>
            <p:nvSpPr>
              <p:cNvPr id="207" name="Freeform 27"/>
              <p:cNvSpPr/>
              <p:nvPr/>
            </p:nvSpPr>
            <p:spPr bwMode="auto">
              <a:xfrm>
                <a:off x="1666" y="2497"/>
                <a:ext cx="148" cy="525"/>
              </a:xfrm>
              <a:custGeom>
                <a:avLst/>
                <a:gdLst/>
                <a:ahLst/>
                <a:cxnLst>
                  <a:cxn ang="0">
                    <a:pos x="737" y="4119"/>
                  </a:cxn>
                  <a:cxn ang="0">
                    <a:pos x="369" y="3641"/>
                  </a:cxn>
                  <a:cxn ang="0">
                    <a:pos x="0" y="3163"/>
                  </a:cxn>
                  <a:cxn ang="0">
                    <a:pos x="0" y="0"/>
                  </a:cxn>
                  <a:cxn ang="0">
                    <a:pos x="369" y="479"/>
                  </a:cxn>
                  <a:cxn ang="0">
                    <a:pos x="369" y="3641"/>
                  </a:cxn>
                </a:cxnLst>
                <a:rect l="0" t="0" r="r" b="b"/>
                <a:pathLst>
                  <a:path w="737" h="4119">
                    <a:moveTo>
                      <a:pt x="737" y="4119"/>
                    </a:moveTo>
                    <a:lnTo>
                      <a:pt x="369" y="3641"/>
                    </a:lnTo>
                    <a:lnTo>
                      <a:pt x="0" y="3163"/>
                    </a:lnTo>
                    <a:lnTo>
                      <a:pt x="0" y="0"/>
                    </a:lnTo>
                    <a:lnTo>
                      <a:pt x="369" y="479"/>
                    </a:lnTo>
                    <a:lnTo>
                      <a:pt x="369" y="3641"/>
                    </a:lnTo>
                  </a:path>
                </a:pathLst>
              </a:custGeom>
              <a:grpFill/>
              <a:ln w="25400">
                <a:solidFill>
                  <a:srgbClr val="0070C0"/>
                </a:solidFill>
                <a:prstDash val="solid"/>
                <a:round/>
              </a:ln>
            </p:spPr>
            <p:txBody>
              <a:bodyPr/>
              <a:lstStyle/>
              <a:p>
                <a:pPr>
                  <a:defRPr/>
                </a:pPr>
                <a:endParaRPr lang="zh-CN" altLang="en-US"/>
              </a:p>
            </p:txBody>
          </p:sp>
          <p:sp>
            <p:nvSpPr>
              <p:cNvPr id="208" name="Freeform 28"/>
              <p:cNvSpPr/>
              <p:nvPr/>
            </p:nvSpPr>
            <p:spPr bwMode="auto">
              <a:xfrm>
                <a:off x="1814" y="2647"/>
                <a:ext cx="147" cy="586"/>
              </a:xfrm>
              <a:custGeom>
                <a:avLst/>
                <a:gdLst/>
                <a:ahLst/>
                <a:cxnLst>
                  <a:cxn ang="0">
                    <a:pos x="739" y="4120"/>
                  </a:cxn>
                  <a:cxn ang="0">
                    <a:pos x="369" y="3642"/>
                  </a:cxn>
                  <a:cxn ang="0">
                    <a:pos x="0" y="3163"/>
                  </a:cxn>
                  <a:cxn ang="0">
                    <a:pos x="0" y="0"/>
                  </a:cxn>
                  <a:cxn ang="0">
                    <a:pos x="369" y="479"/>
                  </a:cxn>
                  <a:cxn ang="0">
                    <a:pos x="369" y="3642"/>
                  </a:cxn>
                </a:cxnLst>
                <a:rect l="0" t="0" r="r" b="b"/>
                <a:pathLst>
                  <a:path w="739" h="4120">
                    <a:moveTo>
                      <a:pt x="739" y="4120"/>
                    </a:moveTo>
                    <a:lnTo>
                      <a:pt x="369" y="3642"/>
                    </a:lnTo>
                    <a:lnTo>
                      <a:pt x="0" y="3163"/>
                    </a:lnTo>
                    <a:lnTo>
                      <a:pt x="0" y="0"/>
                    </a:lnTo>
                    <a:lnTo>
                      <a:pt x="369" y="479"/>
                    </a:lnTo>
                    <a:lnTo>
                      <a:pt x="369" y="3642"/>
                    </a:lnTo>
                  </a:path>
                </a:pathLst>
              </a:custGeom>
              <a:grpFill/>
              <a:ln w="25400">
                <a:solidFill>
                  <a:srgbClr val="0070C0"/>
                </a:solidFill>
                <a:prstDash val="solid"/>
                <a:round/>
              </a:ln>
            </p:spPr>
            <p:txBody>
              <a:bodyPr/>
              <a:lstStyle/>
              <a:p>
                <a:pPr>
                  <a:defRPr/>
                </a:pPr>
                <a:endParaRPr lang="zh-CN" altLang="en-US"/>
              </a:p>
            </p:txBody>
          </p:sp>
          <p:sp>
            <p:nvSpPr>
              <p:cNvPr id="209" name="Freeform 29"/>
              <p:cNvSpPr/>
              <p:nvPr/>
            </p:nvSpPr>
            <p:spPr bwMode="auto">
              <a:xfrm>
                <a:off x="1961" y="2837"/>
                <a:ext cx="148" cy="578"/>
              </a:xfrm>
              <a:custGeom>
                <a:avLst/>
                <a:gdLst/>
                <a:ahLst/>
                <a:cxnLst>
                  <a:cxn ang="0">
                    <a:pos x="368" y="3640"/>
                  </a:cxn>
                  <a:cxn ang="0">
                    <a:pos x="0" y="3163"/>
                  </a:cxn>
                  <a:cxn ang="0">
                    <a:pos x="0" y="0"/>
                  </a:cxn>
                  <a:cxn ang="0">
                    <a:pos x="368" y="479"/>
                  </a:cxn>
                  <a:cxn ang="0">
                    <a:pos x="368" y="3640"/>
                  </a:cxn>
                  <a:cxn ang="0">
                    <a:pos x="737" y="4119"/>
                  </a:cxn>
                </a:cxnLst>
                <a:rect l="0" t="0" r="r" b="b"/>
                <a:pathLst>
                  <a:path w="737" h="4119">
                    <a:moveTo>
                      <a:pt x="368" y="3640"/>
                    </a:moveTo>
                    <a:lnTo>
                      <a:pt x="0" y="3163"/>
                    </a:lnTo>
                    <a:lnTo>
                      <a:pt x="0" y="0"/>
                    </a:lnTo>
                    <a:lnTo>
                      <a:pt x="368" y="479"/>
                    </a:lnTo>
                    <a:lnTo>
                      <a:pt x="368" y="3640"/>
                    </a:lnTo>
                    <a:lnTo>
                      <a:pt x="737" y="4119"/>
                    </a:lnTo>
                  </a:path>
                </a:pathLst>
              </a:custGeom>
              <a:grpFill/>
              <a:ln w="25400">
                <a:solidFill>
                  <a:srgbClr val="0070C0"/>
                </a:solidFill>
                <a:prstDash val="solid"/>
                <a:round/>
              </a:ln>
            </p:spPr>
            <p:txBody>
              <a:bodyPr/>
              <a:lstStyle/>
              <a:p>
                <a:pPr>
                  <a:defRPr/>
                </a:pPr>
                <a:endParaRPr lang="zh-CN" altLang="en-US"/>
              </a:p>
            </p:txBody>
          </p:sp>
          <p:sp>
            <p:nvSpPr>
              <p:cNvPr id="210" name="Freeform 30"/>
              <p:cNvSpPr/>
              <p:nvPr/>
            </p:nvSpPr>
            <p:spPr bwMode="auto">
              <a:xfrm>
                <a:off x="2109" y="3011"/>
                <a:ext cx="147" cy="580"/>
              </a:xfrm>
              <a:custGeom>
                <a:avLst/>
                <a:gdLst/>
                <a:ahLst/>
                <a:cxnLst>
                  <a:cxn ang="0">
                    <a:pos x="369" y="3640"/>
                  </a:cxn>
                  <a:cxn ang="0">
                    <a:pos x="0" y="3162"/>
                  </a:cxn>
                  <a:cxn ang="0">
                    <a:pos x="0" y="0"/>
                  </a:cxn>
                  <a:cxn ang="0">
                    <a:pos x="369" y="478"/>
                  </a:cxn>
                  <a:cxn ang="0">
                    <a:pos x="369" y="3640"/>
                  </a:cxn>
                  <a:cxn ang="0">
                    <a:pos x="737" y="4119"/>
                  </a:cxn>
                </a:cxnLst>
                <a:rect l="0" t="0" r="r" b="b"/>
                <a:pathLst>
                  <a:path w="737" h="4119">
                    <a:moveTo>
                      <a:pt x="369" y="3640"/>
                    </a:moveTo>
                    <a:lnTo>
                      <a:pt x="0" y="3162"/>
                    </a:lnTo>
                    <a:lnTo>
                      <a:pt x="0" y="0"/>
                    </a:lnTo>
                    <a:lnTo>
                      <a:pt x="369" y="478"/>
                    </a:lnTo>
                    <a:lnTo>
                      <a:pt x="369" y="3640"/>
                    </a:lnTo>
                    <a:lnTo>
                      <a:pt x="737" y="4119"/>
                    </a:lnTo>
                  </a:path>
                </a:pathLst>
              </a:custGeom>
              <a:grpFill/>
              <a:ln w="25400">
                <a:solidFill>
                  <a:srgbClr val="0070C0"/>
                </a:solidFill>
                <a:prstDash val="solid"/>
                <a:round/>
              </a:ln>
            </p:spPr>
            <p:txBody>
              <a:bodyPr/>
              <a:lstStyle/>
              <a:p>
                <a:pPr>
                  <a:defRPr/>
                </a:pPr>
                <a:endParaRPr lang="zh-CN" altLang="en-US"/>
              </a:p>
            </p:txBody>
          </p:sp>
          <p:sp>
            <p:nvSpPr>
              <p:cNvPr id="211" name="Freeform 31"/>
              <p:cNvSpPr/>
              <p:nvPr/>
            </p:nvSpPr>
            <p:spPr bwMode="auto">
              <a:xfrm>
                <a:off x="1297" y="2119"/>
                <a:ext cx="74" cy="430"/>
              </a:xfrm>
              <a:custGeom>
                <a:avLst/>
                <a:gdLst/>
                <a:ahLst/>
                <a:cxnLst>
                  <a:cxn ang="0">
                    <a:pos x="0" y="1688"/>
                  </a:cxn>
                  <a:cxn ang="0">
                    <a:pos x="0" y="0"/>
                  </a:cxn>
                  <a:cxn ang="0">
                    <a:pos x="369" y="478"/>
                  </a:cxn>
                  <a:cxn ang="0">
                    <a:pos x="369" y="2150"/>
                  </a:cxn>
                  <a:cxn ang="0">
                    <a:pos x="0" y="1688"/>
                  </a:cxn>
                </a:cxnLst>
                <a:rect l="0" t="0" r="r" b="b"/>
                <a:pathLst>
                  <a:path w="369" h="2150">
                    <a:moveTo>
                      <a:pt x="0" y="1688"/>
                    </a:moveTo>
                    <a:lnTo>
                      <a:pt x="0" y="0"/>
                    </a:lnTo>
                    <a:lnTo>
                      <a:pt x="369" y="478"/>
                    </a:lnTo>
                    <a:lnTo>
                      <a:pt x="369" y="2150"/>
                    </a:lnTo>
                    <a:lnTo>
                      <a:pt x="0" y="1688"/>
                    </a:lnTo>
                    <a:close/>
                  </a:path>
                </a:pathLst>
              </a:custGeom>
              <a:grpFill/>
              <a:ln w="25400">
                <a:solidFill>
                  <a:srgbClr val="0070C0"/>
                </a:solidFill>
                <a:prstDash val="solid"/>
                <a:round/>
              </a:ln>
            </p:spPr>
            <p:txBody>
              <a:bodyPr/>
              <a:lstStyle/>
              <a:p>
                <a:pPr>
                  <a:defRPr/>
                </a:pPr>
                <a:endParaRPr lang="zh-CN" altLang="en-US"/>
              </a:p>
            </p:txBody>
          </p:sp>
          <p:sp>
            <p:nvSpPr>
              <p:cNvPr id="212" name="Freeform 32"/>
              <p:cNvSpPr/>
              <p:nvPr/>
            </p:nvSpPr>
            <p:spPr bwMode="auto">
              <a:xfrm>
                <a:off x="1593" y="2472"/>
                <a:ext cx="73" cy="430"/>
              </a:xfrm>
              <a:custGeom>
                <a:avLst/>
                <a:gdLst/>
                <a:ahLst/>
                <a:cxnLst>
                  <a:cxn ang="0">
                    <a:pos x="0" y="0"/>
                  </a:cxn>
                  <a:cxn ang="0">
                    <a:pos x="368" y="479"/>
                  </a:cxn>
                  <a:cxn ang="0">
                    <a:pos x="368" y="2151"/>
                  </a:cxn>
                  <a:cxn ang="0">
                    <a:pos x="0" y="1673"/>
                  </a:cxn>
                  <a:cxn ang="0">
                    <a:pos x="0" y="0"/>
                  </a:cxn>
                </a:cxnLst>
                <a:rect l="0" t="0" r="r" b="b"/>
                <a:pathLst>
                  <a:path w="368" h="2151">
                    <a:moveTo>
                      <a:pt x="0" y="0"/>
                    </a:moveTo>
                    <a:lnTo>
                      <a:pt x="368" y="479"/>
                    </a:lnTo>
                    <a:lnTo>
                      <a:pt x="368" y="2151"/>
                    </a:lnTo>
                    <a:lnTo>
                      <a:pt x="0" y="1673"/>
                    </a:lnTo>
                    <a:lnTo>
                      <a:pt x="0" y="0"/>
                    </a:lnTo>
                    <a:close/>
                  </a:path>
                </a:pathLst>
              </a:custGeom>
              <a:grpFill/>
              <a:ln w="25400">
                <a:solidFill>
                  <a:srgbClr val="0070C0"/>
                </a:solidFill>
                <a:prstDash val="solid"/>
                <a:round/>
              </a:ln>
            </p:spPr>
            <p:txBody>
              <a:bodyPr/>
              <a:lstStyle/>
              <a:p>
                <a:pPr>
                  <a:defRPr/>
                </a:pPr>
                <a:endParaRPr lang="zh-CN" altLang="en-US"/>
              </a:p>
            </p:txBody>
          </p:sp>
          <p:sp>
            <p:nvSpPr>
              <p:cNvPr id="213" name="Freeform 33"/>
              <p:cNvSpPr/>
              <p:nvPr/>
            </p:nvSpPr>
            <p:spPr bwMode="auto">
              <a:xfrm>
                <a:off x="1445" y="2301"/>
                <a:ext cx="74" cy="430"/>
              </a:xfrm>
              <a:custGeom>
                <a:avLst/>
                <a:gdLst/>
                <a:ahLst/>
                <a:cxnLst>
                  <a:cxn ang="0">
                    <a:pos x="0" y="0"/>
                  </a:cxn>
                  <a:cxn ang="0">
                    <a:pos x="369" y="478"/>
                  </a:cxn>
                  <a:cxn ang="0">
                    <a:pos x="369" y="2150"/>
                  </a:cxn>
                  <a:cxn ang="0">
                    <a:pos x="0" y="1672"/>
                  </a:cxn>
                  <a:cxn ang="0">
                    <a:pos x="0" y="0"/>
                  </a:cxn>
                </a:cxnLst>
                <a:rect l="0" t="0" r="r" b="b"/>
                <a:pathLst>
                  <a:path w="369" h="2150">
                    <a:moveTo>
                      <a:pt x="0" y="0"/>
                    </a:moveTo>
                    <a:lnTo>
                      <a:pt x="369" y="478"/>
                    </a:lnTo>
                    <a:lnTo>
                      <a:pt x="369" y="2150"/>
                    </a:lnTo>
                    <a:lnTo>
                      <a:pt x="0" y="1672"/>
                    </a:lnTo>
                    <a:lnTo>
                      <a:pt x="0" y="0"/>
                    </a:lnTo>
                    <a:close/>
                  </a:path>
                </a:pathLst>
              </a:custGeom>
              <a:grpFill/>
              <a:ln w="25400">
                <a:solidFill>
                  <a:srgbClr val="0070C0"/>
                </a:solidFill>
                <a:prstDash val="solid"/>
                <a:round/>
              </a:ln>
            </p:spPr>
            <p:txBody>
              <a:bodyPr/>
              <a:lstStyle/>
              <a:p>
                <a:pPr>
                  <a:defRPr/>
                </a:pPr>
                <a:endParaRPr lang="zh-CN" altLang="en-US"/>
              </a:p>
            </p:txBody>
          </p:sp>
          <p:sp>
            <p:nvSpPr>
              <p:cNvPr id="214" name="Freeform 34"/>
              <p:cNvSpPr/>
              <p:nvPr/>
            </p:nvSpPr>
            <p:spPr bwMode="auto">
              <a:xfrm>
                <a:off x="1738" y="2654"/>
                <a:ext cx="74" cy="430"/>
              </a:xfrm>
              <a:custGeom>
                <a:avLst/>
                <a:gdLst/>
                <a:ahLst/>
                <a:cxnLst>
                  <a:cxn ang="0">
                    <a:pos x="0" y="0"/>
                  </a:cxn>
                  <a:cxn ang="0">
                    <a:pos x="368" y="479"/>
                  </a:cxn>
                  <a:cxn ang="0">
                    <a:pos x="368" y="2151"/>
                  </a:cxn>
                  <a:cxn ang="0">
                    <a:pos x="0" y="1673"/>
                  </a:cxn>
                  <a:cxn ang="0">
                    <a:pos x="0" y="0"/>
                  </a:cxn>
                </a:cxnLst>
                <a:rect l="0" t="0" r="r" b="b"/>
                <a:pathLst>
                  <a:path w="368" h="2151">
                    <a:moveTo>
                      <a:pt x="0" y="0"/>
                    </a:moveTo>
                    <a:lnTo>
                      <a:pt x="368" y="479"/>
                    </a:lnTo>
                    <a:lnTo>
                      <a:pt x="368" y="2151"/>
                    </a:lnTo>
                    <a:lnTo>
                      <a:pt x="0" y="1673"/>
                    </a:lnTo>
                    <a:lnTo>
                      <a:pt x="0" y="0"/>
                    </a:lnTo>
                    <a:close/>
                  </a:path>
                </a:pathLst>
              </a:custGeom>
              <a:grpFill/>
              <a:ln w="25400">
                <a:solidFill>
                  <a:srgbClr val="0070C0"/>
                </a:solidFill>
                <a:prstDash val="solid"/>
                <a:round/>
              </a:ln>
            </p:spPr>
            <p:txBody>
              <a:bodyPr/>
              <a:lstStyle/>
              <a:p>
                <a:pPr>
                  <a:defRPr/>
                </a:pPr>
                <a:endParaRPr lang="zh-CN" altLang="en-US"/>
              </a:p>
            </p:txBody>
          </p:sp>
          <p:sp>
            <p:nvSpPr>
              <p:cNvPr id="215" name="Freeform 35"/>
              <p:cNvSpPr/>
              <p:nvPr/>
            </p:nvSpPr>
            <p:spPr bwMode="auto">
              <a:xfrm>
                <a:off x="1887" y="2834"/>
                <a:ext cx="74" cy="431"/>
              </a:xfrm>
              <a:custGeom>
                <a:avLst/>
                <a:gdLst/>
                <a:ahLst/>
                <a:cxnLst>
                  <a:cxn ang="0">
                    <a:pos x="0" y="0"/>
                  </a:cxn>
                  <a:cxn ang="0">
                    <a:pos x="370" y="479"/>
                  </a:cxn>
                  <a:cxn ang="0">
                    <a:pos x="370" y="2151"/>
                  </a:cxn>
                  <a:cxn ang="0">
                    <a:pos x="0" y="1673"/>
                  </a:cxn>
                  <a:cxn ang="0">
                    <a:pos x="0" y="0"/>
                  </a:cxn>
                </a:cxnLst>
                <a:rect l="0" t="0" r="r" b="b"/>
                <a:pathLst>
                  <a:path w="370" h="2151">
                    <a:moveTo>
                      <a:pt x="0" y="0"/>
                    </a:moveTo>
                    <a:lnTo>
                      <a:pt x="370" y="479"/>
                    </a:lnTo>
                    <a:lnTo>
                      <a:pt x="370" y="2151"/>
                    </a:lnTo>
                    <a:lnTo>
                      <a:pt x="0" y="1673"/>
                    </a:lnTo>
                    <a:lnTo>
                      <a:pt x="0" y="0"/>
                    </a:lnTo>
                    <a:close/>
                  </a:path>
                </a:pathLst>
              </a:custGeom>
              <a:grpFill/>
              <a:ln w="25400">
                <a:solidFill>
                  <a:srgbClr val="0070C0"/>
                </a:solidFill>
                <a:prstDash val="solid"/>
                <a:round/>
              </a:ln>
            </p:spPr>
            <p:txBody>
              <a:bodyPr/>
              <a:lstStyle/>
              <a:p>
                <a:pPr>
                  <a:defRPr/>
                </a:pPr>
                <a:endParaRPr lang="zh-CN" altLang="en-US"/>
              </a:p>
            </p:txBody>
          </p:sp>
          <p:sp>
            <p:nvSpPr>
              <p:cNvPr id="216" name="Freeform 36"/>
              <p:cNvSpPr/>
              <p:nvPr/>
            </p:nvSpPr>
            <p:spPr bwMode="auto">
              <a:xfrm>
                <a:off x="2035" y="3013"/>
                <a:ext cx="74" cy="430"/>
              </a:xfrm>
              <a:custGeom>
                <a:avLst/>
                <a:gdLst/>
                <a:ahLst/>
                <a:cxnLst>
                  <a:cxn ang="0">
                    <a:pos x="0" y="0"/>
                  </a:cxn>
                  <a:cxn ang="0">
                    <a:pos x="369" y="479"/>
                  </a:cxn>
                  <a:cxn ang="0">
                    <a:pos x="369" y="2151"/>
                  </a:cxn>
                  <a:cxn ang="0">
                    <a:pos x="0" y="1672"/>
                  </a:cxn>
                  <a:cxn ang="0">
                    <a:pos x="0" y="0"/>
                  </a:cxn>
                </a:cxnLst>
                <a:rect l="0" t="0" r="r" b="b"/>
                <a:pathLst>
                  <a:path w="369" h="2151">
                    <a:moveTo>
                      <a:pt x="0" y="0"/>
                    </a:moveTo>
                    <a:lnTo>
                      <a:pt x="369" y="479"/>
                    </a:lnTo>
                    <a:lnTo>
                      <a:pt x="369" y="2151"/>
                    </a:lnTo>
                    <a:lnTo>
                      <a:pt x="0" y="1672"/>
                    </a:lnTo>
                    <a:lnTo>
                      <a:pt x="0" y="0"/>
                    </a:lnTo>
                    <a:close/>
                  </a:path>
                </a:pathLst>
              </a:custGeom>
              <a:grpFill/>
              <a:ln w="25400">
                <a:solidFill>
                  <a:srgbClr val="0070C0"/>
                </a:solidFill>
                <a:prstDash val="solid"/>
                <a:round/>
              </a:ln>
            </p:spPr>
            <p:txBody>
              <a:bodyPr/>
              <a:lstStyle/>
              <a:p>
                <a:pPr>
                  <a:defRPr/>
                </a:pPr>
                <a:endParaRPr lang="zh-CN" altLang="en-US"/>
              </a:p>
            </p:txBody>
          </p:sp>
          <p:sp>
            <p:nvSpPr>
              <p:cNvPr id="217" name="Freeform 37"/>
              <p:cNvSpPr/>
              <p:nvPr/>
            </p:nvSpPr>
            <p:spPr bwMode="auto">
              <a:xfrm>
                <a:off x="2183" y="3217"/>
                <a:ext cx="73" cy="430"/>
              </a:xfrm>
              <a:custGeom>
                <a:avLst/>
                <a:gdLst/>
                <a:ahLst/>
                <a:cxnLst>
                  <a:cxn ang="0">
                    <a:pos x="0" y="0"/>
                  </a:cxn>
                  <a:cxn ang="0">
                    <a:pos x="368" y="479"/>
                  </a:cxn>
                  <a:cxn ang="0">
                    <a:pos x="368" y="2151"/>
                  </a:cxn>
                  <a:cxn ang="0">
                    <a:pos x="0" y="1672"/>
                  </a:cxn>
                  <a:cxn ang="0">
                    <a:pos x="0" y="0"/>
                  </a:cxn>
                </a:cxnLst>
                <a:rect l="0" t="0" r="r" b="b"/>
                <a:pathLst>
                  <a:path w="368" h="2151">
                    <a:moveTo>
                      <a:pt x="0" y="0"/>
                    </a:moveTo>
                    <a:lnTo>
                      <a:pt x="368" y="479"/>
                    </a:lnTo>
                    <a:lnTo>
                      <a:pt x="368" y="2151"/>
                    </a:lnTo>
                    <a:lnTo>
                      <a:pt x="0" y="1672"/>
                    </a:lnTo>
                    <a:lnTo>
                      <a:pt x="0" y="0"/>
                    </a:lnTo>
                    <a:close/>
                  </a:path>
                </a:pathLst>
              </a:custGeom>
              <a:grpFill/>
              <a:ln w="25400">
                <a:solidFill>
                  <a:srgbClr val="0070C0"/>
                </a:solidFill>
                <a:prstDash val="solid"/>
                <a:round/>
              </a:ln>
            </p:spPr>
            <p:txBody>
              <a:bodyPr/>
              <a:lstStyle/>
              <a:p>
                <a:pPr>
                  <a:defRPr/>
                </a:pPr>
                <a:endParaRPr lang="zh-CN" altLang="en-US"/>
              </a:p>
            </p:txBody>
          </p:sp>
        </p:grpSp>
        <p:sp>
          <p:nvSpPr>
            <p:cNvPr id="39970" name="Freeform 23"/>
            <p:cNvSpPr/>
            <p:nvPr/>
          </p:nvSpPr>
          <p:spPr bwMode="auto">
            <a:xfrm>
              <a:off x="2070181" y="5176686"/>
              <a:ext cx="3019365" cy="204910"/>
            </a:xfrm>
            <a:custGeom>
              <a:avLst/>
              <a:gdLst>
                <a:gd name="T0" fmla="*/ 2147483647 w 11319"/>
                <a:gd name="T1" fmla="*/ 2147483647 h 926"/>
                <a:gd name="T2" fmla="*/ 0 w 11319"/>
                <a:gd name="T3" fmla="*/ 0 h 926"/>
                <a:gd name="T4" fmla="*/ 2147483647 w 11319"/>
                <a:gd name="T5" fmla="*/ 0 h 926"/>
                <a:gd name="T6" fmla="*/ 2147483647 w 11319"/>
                <a:gd name="T7" fmla="*/ 2147483647 h 926"/>
                <a:gd name="T8" fmla="*/ 2147483647 w 11319"/>
                <a:gd name="T9" fmla="*/ 2147483647 h 9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319" h="926">
                  <a:moveTo>
                    <a:pt x="106" y="926"/>
                  </a:moveTo>
                  <a:lnTo>
                    <a:pt x="0" y="0"/>
                  </a:lnTo>
                  <a:lnTo>
                    <a:pt x="11206" y="0"/>
                  </a:lnTo>
                  <a:lnTo>
                    <a:pt x="11319" y="926"/>
                  </a:lnTo>
                  <a:lnTo>
                    <a:pt x="106" y="926"/>
                  </a:lnTo>
                  <a:close/>
                </a:path>
              </a:pathLst>
            </a:custGeom>
            <a:solidFill>
              <a:srgbClr val="CC9900">
                <a:alpha val="90979"/>
              </a:srgbClr>
            </a:solidFill>
            <a:ln w="0">
              <a:noFill/>
              <a:prstDash val="solid"/>
              <a:round/>
            </a:ln>
          </p:spPr>
          <p:txBody>
            <a:bodyPr/>
            <a:lstStyle/>
            <a:p>
              <a:endParaRPr lang="zh-CN" altLang="en-US"/>
            </a:p>
          </p:txBody>
        </p:sp>
        <p:sp>
          <p:nvSpPr>
            <p:cNvPr id="39971" name="Freeform 36"/>
            <p:cNvSpPr/>
            <p:nvPr/>
          </p:nvSpPr>
          <p:spPr bwMode="auto">
            <a:xfrm>
              <a:off x="2080748" y="5375781"/>
              <a:ext cx="3073625" cy="533646"/>
            </a:xfrm>
            <a:custGeom>
              <a:avLst/>
              <a:gdLst>
                <a:gd name="T0" fmla="*/ 2147483647 w 8278"/>
                <a:gd name="T1" fmla="*/ 2147483647 h 1342"/>
                <a:gd name="T2" fmla="*/ 0 w 8278"/>
                <a:gd name="T3" fmla="*/ 0 h 1342"/>
                <a:gd name="T4" fmla="*/ 2147483647 w 8278"/>
                <a:gd name="T5" fmla="*/ 0 h 1342"/>
                <a:gd name="T6" fmla="*/ 2147483647 w 8278"/>
                <a:gd name="T7" fmla="*/ 2147483647 h 1342"/>
                <a:gd name="T8" fmla="*/ 2147483647 w 8278"/>
                <a:gd name="T9" fmla="*/ 2147483647 h 13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278" h="1342">
                  <a:moveTo>
                    <a:pt x="154" y="1342"/>
                  </a:moveTo>
                  <a:lnTo>
                    <a:pt x="0" y="0"/>
                  </a:lnTo>
                  <a:lnTo>
                    <a:pt x="8119" y="0"/>
                  </a:lnTo>
                  <a:lnTo>
                    <a:pt x="8278" y="1342"/>
                  </a:lnTo>
                  <a:lnTo>
                    <a:pt x="154" y="1342"/>
                  </a:lnTo>
                  <a:close/>
                </a:path>
              </a:pathLst>
            </a:custGeom>
            <a:solidFill>
              <a:srgbClr val="CC9900">
                <a:alpha val="90979"/>
              </a:srgbClr>
            </a:solidFill>
            <a:ln w="0">
              <a:noFill/>
              <a:prstDash val="solid"/>
              <a:round/>
            </a:ln>
          </p:spPr>
          <p:txBody>
            <a:bodyPr/>
            <a:lstStyle/>
            <a:p>
              <a:endParaRPr lang="zh-CN" altLang="en-US"/>
            </a:p>
          </p:txBody>
        </p:sp>
        <p:sp>
          <p:nvSpPr>
            <p:cNvPr id="39972" name="任意多边形 198"/>
            <p:cNvSpPr/>
            <p:nvPr/>
          </p:nvSpPr>
          <p:spPr bwMode="auto">
            <a:xfrm>
              <a:off x="1138443" y="4395767"/>
              <a:ext cx="945799" cy="778893"/>
            </a:xfrm>
            <a:custGeom>
              <a:avLst/>
              <a:gdLst>
                <a:gd name="T0" fmla="*/ 66373 w 1295400"/>
                <a:gd name="T1" fmla="*/ 0 h 1066800"/>
                <a:gd name="T2" fmla="*/ 196234 w 1295400"/>
                <a:gd name="T3" fmla="*/ 161604 h 1066800"/>
                <a:gd name="T4" fmla="*/ 92346 w 1295400"/>
                <a:gd name="T5" fmla="*/ 161604 h 1066800"/>
                <a:gd name="T6" fmla="*/ 0 w 1295400"/>
                <a:gd name="T7" fmla="*/ 40401 h 1066800"/>
                <a:gd name="T8" fmla="*/ 66373 w 1295400"/>
                <a:gd name="T9" fmla="*/ 0 h 10668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95400" h="1066800">
                  <a:moveTo>
                    <a:pt x="438150" y="0"/>
                  </a:moveTo>
                  <a:lnTo>
                    <a:pt x="1295400" y="1066800"/>
                  </a:lnTo>
                  <a:lnTo>
                    <a:pt x="609600" y="1066800"/>
                  </a:lnTo>
                  <a:lnTo>
                    <a:pt x="0" y="266700"/>
                  </a:lnTo>
                  <a:lnTo>
                    <a:pt x="438150" y="0"/>
                  </a:lnTo>
                  <a:close/>
                </a:path>
              </a:pathLst>
            </a:custGeom>
            <a:solidFill>
              <a:schemeClr val="bg1"/>
            </a:solidFill>
            <a:ln w="9525">
              <a:noFill/>
              <a:round/>
            </a:ln>
          </p:spPr>
          <p:txBody>
            <a:bodyPr wrap="none" anchor="ctr"/>
            <a:lstStyle/>
            <a:p>
              <a:endParaRPr lang="zh-CN" altLang="en-US"/>
            </a:p>
          </p:txBody>
        </p:sp>
        <p:sp>
          <p:nvSpPr>
            <p:cNvPr id="39973" name="任意多边形 199"/>
            <p:cNvSpPr/>
            <p:nvPr/>
          </p:nvSpPr>
          <p:spPr bwMode="auto">
            <a:xfrm>
              <a:off x="801785" y="3977022"/>
              <a:ext cx="945799" cy="778893"/>
            </a:xfrm>
            <a:custGeom>
              <a:avLst/>
              <a:gdLst>
                <a:gd name="T0" fmla="*/ 66373 w 1295400"/>
                <a:gd name="T1" fmla="*/ 0 h 1066800"/>
                <a:gd name="T2" fmla="*/ 196234 w 1295400"/>
                <a:gd name="T3" fmla="*/ 161604 h 1066800"/>
                <a:gd name="T4" fmla="*/ 92346 w 1295400"/>
                <a:gd name="T5" fmla="*/ 161604 h 1066800"/>
                <a:gd name="T6" fmla="*/ 0 w 1295400"/>
                <a:gd name="T7" fmla="*/ 40401 h 1066800"/>
                <a:gd name="T8" fmla="*/ 66373 w 1295400"/>
                <a:gd name="T9" fmla="*/ 0 h 10668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95400" h="1066800">
                  <a:moveTo>
                    <a:pt x="438150" y="0"/>
                  </a:moveTo>
                  <a:lnTo>
                    <a:pt x="1295400" y="1066800"/>
                  </a:lnTo>
                  <a:lnTo>
                    <a:pt x="609600" y="1066800"/>
                  </a:lnTo>
                  <a:lnTo>
                    <a:pt x="0" y="266700"/>
                  </a:lnTo>
                  <a:lnTo>
                    <a:pt x="438150" y="0"/>
                  </a:lnTo>
                  <a:close/>
                </a:path>
              </a:pathLst>
            </a:custGeom>
            <a:solidFill>
              <a:schemeClr val="bg1"/>
            </a:solidFill>
            <a:ln w="9525">
              <a:noFill/>
              <a:round/>
            </a:ln>
          </p:spPr>
          <p:txBody>
            <a:bodyPr wrap="none" anchor="ctr"/>
            <a:lstStyle/>
            <a:p>
              <a:endParaRPr lang="zh-CN" altLang="en-US"/>
            </a:p>
          </p:txBody>
        </p:sp>
        <p:sp>
          <p:nvSpPr>
            <p:cNvPr id="39974" name="任意多边形 200"/>
            <p:cNvSpPr/>
            <p:nvPr/>
          </p:nvSpPr>
          <p:spPr bwMode="auto">
            <a:xfrm>
              <a:off x="1594630" y="5187951"/>
              <a:ext cx="541020" cy="754380"/>
            </a:xfrm>
            <a:custGeom>
              <a:avLst/>
              <a:gdLst>
                <a:gd name="T0" fmla="*/ 0 w 541020"/>
                <a:gd name="T1" fmla="*/ 0 h 754380"/>
                <a:gd name="T2" fmla="*/ 472440 w 541020"/>
                <a:gd name="T3" fmla="*/ 0 h 754380"/>
                <a:gd name="T4" fmla="*/ 541020 w 541020"/>
                <a:gd name="T5" fmla="*/ 746760 h 754380"/>
                <a:gd name="T6" fmla="*/ 83820 w 541020"/>
                <a:gd name="T7" fmla="*/ 754380 h 754380"/>
                <a:gd name="T8" fmla="*/ 0 w 541020"/>
                <a:gd name="T9" fmla="*/ 0 h 7543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1020" h="754380">
                  <a:moveTo>
                    <a:pt x="0" y="0"/>
                  </a:moveTo>
                  <a:lnTo>
                    <a:pt x="472440" y="0"/>
                  </a:lnTo>
                  <a:lnTo>
                    <a:pt x="541020" y="746760"/>
                  </a:lnTo>
                  <a:lnTo>
                    <a:pt x="83820" y="754380"/>
                  </a:lnTo>
                  <a:lnTo>
                    <a:pt x="0" y="0"/>
                  </a:lnTo>
                  <a:close/>
                </a:path>
              </a:pathLst>
            </a:custGeom>
            <a:solidFill>
              <a:schemeClr val="bg1"/>
            </a:solidFill>
            <a:ln w="25400" cap="flat" cmpd="sng" algn="ctr">
              <a:noFill/>
              <a:prstDash val="solid"/>
              <a:round/>
              <a:headEnd type="none" w="med" len="med"/>
              <a:tailEnd type="none" w="med" len="med"/>
            </a:ln>
          </p:spPr>
          <p:txBody>
            <a:bodyPr wrap="none" anchor="ctr"/>
            <a:lstStyle/>
            <a:p>
              <a:endParaRPr lang="zh-CN" altLang="en-US"/>
            </a:p>
          </p:txBody>
        </p:sp>
        <p:sp>
          <p:nvSpPr>
            <p:cNvPr id="39975" name="Line 65"/>
            <p:cNvSpPr>
              <a:spLocks noChangeShapeType="1"/>
            </p:cNvSpPr>
            <p:nvPr/>
          </p:nvSpPr>
          <p:spPr bwMode="auto">
            <a:xfrm flipH="1" flipV="1">
              <a:off x="616387" y="3974483"/>
              <a:ext cx="954675" cy="1200352"/>
            </a:xfrm>
            <a:prstGeom prst="line">
              <a:avLst/>
            </a:prstGeom>
            <a:noFill/>
            <a:ln w="0">
              <a:solidFill>
                <a:srgbClr val="CC9900"/>
              </a:solidFill>
              <a:round/>
            </a:ln>
          </p:spPr>
          <p:txBody>
            <a:bodyPr/>
            <a:lstStyle/>
            <a:p>
              <a:endParaRPr lang="zh-CN" altLang="en-US"/>
            </a:p>
          </p:txBody>
        </p:sp>
        <p:sp>
          <p:nvSpPr>
            <p:cNvPr id="39976" name="Line 163"/>
            <p:cNvSpPr>
              <a:spLocks noChangeShapeType="1"/>
            </p:cNvSpPr>
            <p:nvPr/>
          </p:nvSpPr>
          <p:spPr bwMode="auto">
            <a:xfrm>
              <a:off x="1230107" y="4129552"/>
              <a:ext cx="830152" cy="1045283"/>
            </a:xfrm>
            <a:prstGeom prst="line">
              <a:avLst/>
            </a:prstGeom>
            <a:noFill/>
            <a:ln w="0">
              <a:solidFill>
                <a:srgbClr val="CC9900"/>
              </a:solidFill>
              <a:round/>
            </a:ln>
          </p:spPr>
          <p:txBody>
            <a:bodyPr/>
            <a:lstStyle/>
            <a:p>
              <a:endParaRPr lang="zh-CN" altLang="en-US"/>
            </a:p>
          </p:txBody>
        </p:sp>
      </p:grpSp>
      <p:cxnSp>
        <p:nvCxnSpPr>
          <p:cNvPr id="986" name="直接箭头连接符 985"/>
          <p:cNvCxnSpPr/>
          <p:nvPr/>
        </p:nvCxnSpPr>
        <p:spPr bwMode="auto">
          <a:xfrm rot="5400000">
            <a:off x="7638256" y="5314157"/>
            <a:ext cx="1647825" cy="11112"/>
          </a:xfrm>
          <a:prstGeom prst="straightConnector1">
            <a:avLst/>
          </a:prstGeom>
          <a:solidFill>
            <a:schemeClr val="accent1">
              <a:alpha val="77000"/>
            </a:schemeClr>
          </a:solidFill>
          <a:ln w="63500">
            <a:solidFill>
              <a:schemeClr val="bg1">
                <a:lumMod val="50000"/>
              </a:schemeClr>
            </a:solidFill>
            <a:headEnd type="none"/>
            <a:tailEnd type="triangle"/>
          </a:ln>
          <a:effectLst/>
        </p:spPr>
      </p:cxnSp>
      <p:sp>
        <p:nvSpPr>
          <p:cNvPr id="987" name="椭圆 986"/>
          <p:cNvSpPr/>
          <p:nvPr/>
        </p:nvSpPr>
        <p:spPr bwMode="auto">
          <a:xfrm>
            <a:off x="8328013" y="4773647"/>
            <a:ext cx="272411" cy="272411"/>
          </a:xfrm>
          <a:prstGeom prst="ellipse">
            <a:avLst/>
          </a:prstGeom>
          <a:solidFill>
            <a:srgbClr val="FF0000"/>
          </a:solidFill>
          <a:ln w="3492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1240B29-F687-4F45-9708-019B960494DF}">
              <a14:hiddenLine xmlns:a14="http://schemas.microsoft.com/office/drawing/2010/main" w="25400">
                <a:solidFill>
                  <a:schemeClr val="tx1"/>
                </a:solidFill>
                <a:prstDash val="solid"/>
                <a:round/>
                <a:headEnd type="none" w="med" len="med"/>
                <a:tailEnd type="none" w="med" len="med"/>
              </a14:hiddenLine>
            </a:ext>
          </a:extLst>
        </p:spPr>
        <p:txBody>
          <a:bodyPr wrap="none" anchor="ctr"/>
          <a:lstStyle/>
          <a:p>
            <a:pPr algn="ctr">
              <a:buFontTx/>
              <a:buNone/>
              <a:defRPr/>
            </a:pPr>
            <a:endParaRPr lang="zh-CN" altLang="en-US" sz="3600" b="1" dirty="0">
              <a:latin typeface="黑体" panose="02010609060101010101" pitchFamily="49" charset="-122"/>
              <a:ea typeface="黑体" panose="02010609060101010101" pitchFamily="49" charset="-122"/>
            </a:endParaRPr>
          </a:p>
        </p:txBody>
      </p:sp>
      <p:sp>
        <p:nvSpPr>
          <p:cNvPr id="988" name="TextBox 987"/>
          <p:cNvSpPr txBox="1">
            <a:spLocks noChangeArrowheads="1"/>
          </p:cNvSpPr>
          <p:nvPr/>
        </p:nvSpPr>
        <p:spPr bwMode="auto">
          <a:xfrm>
            <a:off x="6578600" y="4702175"/>
            <a:ext cx="1776413" cy="430213"/>
          </a:xfrm>
          <a:prstGeom prst="rect">
            <a:avLst/>
          </a:prstGeom>
          <a:noFill/>
          <a:ln w="9525">
            <a:noFill/>
            <a:miter lim="800000"/>
          </a:ln>
        </p:spPr>
        <p:txBody>
          <a:bodyPr>
            <a:spAutoFit/>
          </a:bodyPr>
          <a:lstStyle/>
          <a:p>
            <a:pPr>
              <a:buFontTx/>
              <a:buNone/>
            </a:pPr>
            <a:r>
              <a:rPr lang="zh-CN" altLang="en-US" sz="2200" b="1">
                <a:latin typeface="黑体" panose="02010609060101010101" pitchFamily="49" charset="-122"/>
                <a:ea typeface="黑体" panose="02010609060101010101" pitchFamily="49" charset="-122"/>
              </a:rPr>
              <a:t>钢板桩护壁</a:t>
            </a:r>
          </a:p>
        </p:txBody>
      </p:sp>
      <p:sp>
        <p:nvSpPr>
          <p:cNvPr id="989" name="椭圆 988"/>
          <p:cNvSpPr/>
          <p:nvPr/>
        </p:nvSpPr>
        <p:spPr bwMode="auto">
          <a:xfrm>
            <a:off x="8328013" y="5361944"/>
            <a:ext cx="272411" cy="272411"/>
          </a:xfrm>
          <a:prstGeom prst="ellipse">
            <a:avLst/>
          </a:prstGeom>
          <a:solidFill>
            <a:srgbClr val="FF0000"/>
          </a:solidFill>
          <a:ln w="3492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1240B29-F687-4F45-9708-019B960494DF}">
              <a14:hiddenLine xmlns:a14="http://schemas.microsoft.com/office/drawing/2010/main" w="25400">
                <a:solidFill>
                  <a:schemeClr val="tx1"/>
                </a:solidFill>
                <a:prstDash val="solid"/>
                <a:round/>
                <a:headEnd type="none" w="med" len="med"/>
                <a:tailEnd type="none" w="med" len="med"/>
              </a14:hiddenLine>
            </a:ext>
          </a:extLst>
        </p:spPr>
        <p:txBody>
          <a:bodyPr wrap="none" anchor="ctr"/>
          <a:lstStyle/>
          <a:p>
            <a:pPr algn="ctr">
              <a:buFontTx/>
              <a:buNone/>
              <a:defRPr/>
            </a:pPr>
            <a:endParaRPr lang="zh-CN" altLang="en-US" sz="3600" b="1" dirty="0">
              <a:latin typeface="黑体" panose="02010609060101010101" pitchFamily="49" charset="-122"/>
              <a:ea typeface="黑体" panose="02010609060101010101" pitchFamily="49" charset="-122"/>
            </a:endParaRPr>
          </a:p>
        </p:txBody>
      </p:sp>
      <p:sp>
        <p:nvSpPr>
          <p:cNvPr id="990" name="TextBox 989"/>
          <p:cNvSpPr txBox="1">
            <a:spLocks noChangeArrowheads="1"/>
          </p:cNvSpPr>
          <p:nvPr/>
        </p:nvSpPr>
        <p:spPr bwMode="auto">
          <a:xfrm>
            <a:off x="6572250" y="5273675"/>
            <a:ext cx="1831975" cy="430213"/>
          </a:xfrm>
          <a:prstGeom prst="rect">
            <a:avLst/>
          </a:prstGeom>
          <a:noFill/>
          <a:ln w="9525">
            <a:noFill/>
            <a:miter lim="800000"/>
          </a:ln>
        </p:spPr>
        <p:txBody>
          <a:bodyPr>
            <a:spAutoFit/>
          </a:bodyPr>
          <a:lstStyle/>
          <a:p>
            <a:pPr>
              <a:buFontTx/>
              <a:buNone/>
            </a:pPr>
            <a:r>
              <a:rPr lang="zh-CN" altLang="en-US" sz="2200" b="1">
                <a:latin typeface="黑体" panose="02010609060101010101" pitchFamily="49" charset="-122"/>
                <a:ea typeface="黑体" panose="02010609060101010101" pitchFamily="49" charset="-122"/>
              </a:rPr>
              <a:t>喷射砼护壁</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8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8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86"/>
                                        </p:tgtEl>
                                        <p:attrNameLst>
                                          <p:attrName>style.visibility</p:attrName>
                                        </p:attrNameLst>
                                      </p:cBhvr>
                                      <p:to>
                                        <p:strVal val="visible"/>
                                      </p:to>
                                    </p:set>
                                  </p:childTnLst>
                                </p:cTn>
                              </p:par>
                              <p:par>
                                <p:cTn id="11" presetID="9" presetClass="emph" presetSubtype="0" grpId="1" nodeType="withEffect">
                                  <p:stCondLst>
                                    <p:cond delay="0"/>
                                  </p:stCondLst>
                                  <p:childTnLst>
                                    <p:set>
                                      <p:cBhvr rctx="PPT">
                                        <p:cTn id="12" dur="indefinite"/>
                                        <p:tgtEl>
                                          <p:spTgt spid="988"/>
                                        </p:tgtEl>
                                        <p:attrNameLst>
                                          <p:attrName>style.opacity</p:attrName>
                                        </p:attrNameLst>
                                      </p:cBhvr>
                                      <p:to>
                                        <p:strVal val="0.25"/>
                                      </p:to>
                                    </p:set>
                                    <p:animEffect filter="image" prLst="opacity: 0.25">
                                      <p:cBhvr rctx="IE">
                                        <p:cTn id="13" dur="indefinite"/>
                                        <p:tgtEl>
                                          <p:spTgt spid="988"/>
                                        </p:tgtEl>
                                      </p:cBhvr>
                                    </p:animEffect>
                                  </p:childTnLst>
                                </p:cTn>
                              </p:par>
                              <p:par>
                                <p:cTn id="14" presetID="1" presetClass="entr" presetSubtype="0" fill="hold" nodeType="withEffect">
                                  <p:stCondLst>
                                    <p:cond delay="0"/>
                                  </p:stCondLst>
                                  <p:childTnLst>
                                    <p:set>
                                      <p:cBhvr>
                                        <p:cTn id="15" dur="1" fill="hold">
                                          <p:stCondLst>
                                            <p:cond delay="0"/>
                                          </p:stCondLst>
                                        </p:cTn>
                                        <p:tgtEl>
                                          <p:spTgt spid="989"/>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9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8" grpId="0"/>
      <p:bldP spid="988" grpId="1"/>
      <p:bldP spid="990"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p:cNvPicPr>
            <a:picLocks noChangeAspect="1" noChangeArrowheads="1"/>
          </p:cNvPicPr>
          <p:nvPr/>
        </p:nvPicPr>
        <p:blipFill>
          <a:blip r:embed="rId2" cstate="print"/>
          <a:srcRect/>
          <a:stretch>
            <a:fillRect/>
          </a:stretch>
        </p:blipFill>
        <p:spPr bwMode="auto">
          <a:xfrm>
            <a:off x="913152" y="837316"/>
            <a:ext cx="7124023" cy="5390306"/>
          </a:xfrm>
          <a:prstGeom prst="rect">
            <a:avLst/>
          </a:prstGeom>
          <a:noFill/>
          <a:ln w="9525">
            <a:noFill/>
            <a:miter lim="800000"/>
            <a:headEnd/>
            <a:tailEnd/>
          </a:ln>
        </p:spPr>
      </p:pic>
      <p:pic>
        <p:nvPicPr>
          <p:cNvPr id="40963" name="Picture 3"/>
          <p:cNvPicPr>
            <a:picLocks noChangeAspect="1" noChangeArrowheads="1"/>
          </p:cNvPicPr>
          <p:nvPr/>
        </p:nvPicPr>
        <p:blipFill>
          <a:blip r:embed="rId3" cstate="print"/>
          <a:srcRect/>
          <a:stretch>
            <a:fillRect/>
          </a:stretch>
        </p:blipFill>
        <p:spPr bwMode="auto">
          <a:xfrm>
            <a:off x="5562938" y="2133158"/>
            <a:ext cx="3263900" cy="1614488"/>
          </a:xfrm>
          <a:prstGeom prst="rect">
            <a:avLst/>
          </a:prstGeom>
          <a:noFill/>
          <a:ln w="9525">
            <a:noFill/>
            <a:miter lim="800000"/>
            <a:headEnd/>
            <a:tailEnd/>
          </a:ln>
        </p:spPr>
      </p:pic>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7" descr="DSC00127"/>
          <p:cNvPicPr>
            <a:picLocks noChangeAspect="1" noChangeArrowheads="1"/>
          </p:cNvPicPr>
          <p:nvPr/>
        </p:nvPicPr>
        <p:blipFill>
          <a:blip r:embed="rId2" cstate="print"/>
          <a:srcRect/>
          <a:stretch>
            <a:fillRect/>
          </a:stretch>
        </p:blipFill>
        <p:spPr bwMode="auto">
          <a:xfrm>
            <a:off x="760700" y="913542"/>
            <a:ext cx="7723188" cy="5018087"/>
          </a:xfrm>
          <a:prstGeom prst="rect">
            <a:avLst/>
          </a:prstGeom>
          <a:noFill/>
          <a:ln w="9525">
            <a:noFill/>
            <a:miter lim="800000"/>
            <a:headEnd/>
            <a:tailEnd/>
          </a:ln>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图片 3"/>
          <p:cNvPicPr>
            <a:picLocks noChangeAspect="1"/>
          </p:cNvPicPr>
          <p:nvPr/>
        </p:nvPicPr>
        <p:blipFill>
          <a:blip r:embed="rId2" cstate="print"/>
          <a:srcRect/>
          <a:stretch>
            <a:fillRect/>
          </a:stretch>
        </p:blipFill>
        <p:spPr bwMode="auto">
          <a:xfrm>
            <a:off x="0" y="1029636"/>
            <a:ext cx="9144000" cy="5143500"/>
          </a:xfrm>
          <a:prstGeom prst="rect">
            <a:avLst/>
          </a:prstGeom>
          <a:noFill/>
          <a:ln w="9525">
            <a:noFill/>
            <a:miter lim="800000"/>
            <a:headEnd/>
            <a:tailEnd/>
          </a:ln>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图片 1"/>
          <p:cNvPicPr>
            <a:picLocks noChangeAspect="1"/>
          </p:cNvPicPr>
          <p:nvPr/>
        </p:nvPicPr>
        <p:blipFill>
          <a:blip r:embed="rId2" cstate="print"/>
          <a:srcRect/>
          <a:stretch>
            <a:fillRect/>
          </a:stretch>
        </p:blipFill>
        <p:spPr bwMode="auto">
          <a:xfrm>
            <a:off x="989378" y="913189"/>
            <a:ext cx="7127432" cy="5346324"/>
          </a:xfrm>
          <a:prstGeom prst="rect">
            <a:avLst/>
          </a:prstGeom>
          <a:noFill/>
          <a:ln w="9525">
            <a:noFill/>
            <a:miter lim="800000"/>
            <a:headEnd/>
            <a:tailEnd/>
          </a:ln>
        </p:spPr>
      </p:pic>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图片 2"/>
          <p:cNvPicPr>
            <a:picLocks noChangeAspect="1"/>
          </p:cNvPicPr>
          <p:nvPr/>
        </p:nvPicPr>
        <p:blipFill>
          <a:blip r:embed="rId2" cstate="print"/>
          <a:srcRect/>
          <a:stretch>
            <a:fillRect/>
          </a:stretch>
        </p:blipFill>
        <p:spPr bwMode="auto">
          <a:xfrm>
            <a:off x="836926" y="837315"/>
            <a:ext cx="7393922" cy="5545443"/>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38"/>
          <p:cNvSpPr>
            <a:spLocks noChangeArrowheads="1"/>
          </p:cNvSpPr>
          <p:nvPr/>
        </p:nvSpPr>
        <p:spPr bwMode="auto">
          <a:xfrm>
            <a:off x="700088" y="1060450"/>
            <a:ext cx="1657350" cy="396875"/>
          </a:xfrm>
          <a:prstGeom prst="roundRect">
            <a:avLst>
              <a:gd name="adj" fmla="val 796"/>
            </a:avLst>
          </a:prstGeom>
          <a:solidFill>
            <a:srgbClr val="0089F0"/>
          </a:solidFill>
          <a:ln w="9525">
            <a:noFill/>
            <a:round/>
          </a:ln>
        </p:spPr>
        <p:txBody>
          <a:bodyPr anchor="ctr"/>
          <a:lstStyle/>
          <a:p>
            <a:pPr indent="323850" eaLnBrk="0" hangingPunct="0"/>
            <a:r>
              <a:rPr lang="zh-CN" altLang="en-US" b="1" dirty="0">
                <a:solidFill>
                  <a:schemeClr val="bg1"/>
                </a:solidFill>
                <a:ea typeface="微软雅黑" panose="020B0503020204020204" pitchFamily="34" charset="-122"/>
              </a:rPr>
              <a:t>间接原因：</a:t>
            </a:r>
          </a:p>
        </p:txBody>
      </p:sp>
      <p:sp>
        <p:nvSpPr>
          <p:cNvPr id="3" name="Rectangle 72"/>
          <p:cNvSpPr>
            <a:spLocks noChangeArrowheads="1"/>
          </p:cNvSpPr>
          <p:nvPr/>
        </p:nvSpPr>
        <p:spPr bwMode="auto">
          <a:xfrm>
            <a:off x="539750" y="2514600"/>
            <a:ext cx="8001000" cy="2366962"/>
          </a:xfrm>
          <a:prstGeom prst="rect">
            <a:avLst/>
          </a:prstGeom>
          <a:noFill/>
          <a:ln w="9525">
            <a:noFill/>
            <a:miter lim="800000"/>
          </a:ln>
        </p:spPr>
        <p:txBody>
          <a:bodyPr anchor="ctr"/>
          <a:lstStyle/>
          <a:p>
            <a:pPr eaLnBrk="0" hangingPunct="0">
              <a:lnSpc>
                <a:spcPct val="150000"/>
              </a:lnSpc>
            </a:pPr>
            <a:r>
              <a:rPr lang="en-US" altLang="zh-CN" sz="2400" b="1" dirty="0">
                <a:solidFill>
                  <a:srgbClr val="FF0000"/>
                </a:solidFill>
                <a:latin typeface="宋体" panose="02010600030101010101" pitchFamily="2" charset="-122"/>
                <a:sym typeface="HY헤드라인M"/>
              </a:rPr>
              <a:t>1</a:t>
            </a:r>
            <a:r>
              <a:rPr lang="zh-CN" altLang="en-US" sz="2400" b="1" dirty="0">
                <a:solidFill>
                  <a:srgbClr val="FF0000"/>
                </a:solidFill>
                <a:latin typeface="宋体" panose="02010600030101010101" pitchFamily="2" charset="-122"/>
                <a:sym typeface="HY헤드라인M"/>
              </a:rPr>
              <a:t>、备案项目经理长期不在岗、专职安全员配备不足。</a:t>
            </a:r>
            <a:endParaRPr lang="en-US" altLang="zh-CN" sz="2400" b="1" dirty="0">
              <a:solidFill>
                <a:srgbClr val="FF0000"/>
              </a:solidFill>
              <a:latin typeface="宋体" panose="02010600030101010101" pitchFamily="2" charset="-122"/>
              <a:sym typeface="HY헤드라인M"/>
            </a:endParaRPr>
          </a:p>
          <a:p>
            <a:pPr eaLnBrk="0" hangingPunct="0">
              <a:lnSpc>
                <a:spcPct val="150000"/>
              </a:lnSpc>
            </a:pPr>
            <a:r>
              <a:rPr lang="en-US" altLang="zh-CN" sz="2400" b="1" dirty="0">
                <a:solidFill>
                  <a:srgbClr val="FF0000"/>
                </a:solidFill>
                <a:latin typeface="宋体" panose="02010600030101010101" pitchFamily="2" charset="-122"/>
                <a:sym typeface="HY헤드라인M"/>
              </a:rPr>
              <a:t>2</a:t>
            </a:r>
            <a:r>
              <a:rPr lang="zh-CN" altLang="en-US" sz="2400" b="1" dirty="0">
                <a:solidFill>
                  <a:srgbClr val="FF0000"/>
                </a:solidFill>
                <a:latin typeface="宋体" panose="02010600030101010101" pitchFamily="2" charset="-122"/>
                <a:sym typeface="HY헤드라인M"/>
              </a:rPr>
              <a:t>、经营管理混乱。</a:t>
            </a:r>
            <a:r>
              <a:rPr lang="zh-CN" altLang="en-US" sz="2400" b="1" dirty="0">
                <a:latin typeface="宋体" panose="02010600030101010101" pitchFamily="2" charset="-122"/>
                <a:sym typeface="HY헤드라인M"/>
              </a:rPr>
              <a:t>北京建工一建公司存在非本企业员工以内部承包的形式承揽工程的行为。</a:t>
            </a:r>
            <a:endParaRPr lang="en-US" sz="2400" b="1" dirty="0">
              <a:latin typeface="宋体" panose="02010600030101010101" pitchFamily="2" charset="-122"/>
              <a:sym typeface="HY헤드라인M"/>
            </a:endParaRPr>
          </a:p>
          <a:p>
            <a:pPr eaLnBrk="0" hangingPunct="0">
              <a:lnSpc>
                <a:spcPct val="150000"/>
              </a:lnSpc>
            </a:pPr>
            <a:r>
              <a:rPr lang="en-US" altLang="zh-CN" sz="2400" b="1" dirty="0">
                <a:solidFill>
                  <a:srgbClr val="FF0000"/>
                </a:solidFill>
                <a:latin typeface="宋体" panose="02010600030101010101" pitchFamily="2" charset="-122"/>
                <a:sym typeface="HY헤드라인M"/>
              </a:rPr>
              <a:t>3</a:t>
            </a:r>
            <a:r>
              <a:rPr lang="zh-CN" altLang="en-US" sz="2400" b="1" dirty="0">
                <a:solidFill>
                  <a:srgbClr val="FF0000"/>
                </a:solidFill>
                <a:latin typeface="宋体" panose="02010600030101010101" pitchFamily="2" charset="-122"/>
                <a:sym typeface="HY헤드라인M"/>
              </a:rPr>
              <a:t>、监理不到位。</a:t>
            </a:r>
          </a:p>
          <a:p>
            <a:pPr eaLnBrk="0" hangingPunct="0">
              <a:lnSpc>
                <a:spcPct val="150000"/>
              </a:lnSpc>
            </a:pPr>
            <a:r>
              <a:rPr lang="en-US" altLang="zh-CN" sz="2400" b="1" dirty="0">
                <a:solidFill>
                  <a:srgbClr val="FF0000"/>
                </a:solidFill>
                <a:latin typeface="宋体" panose="02010600030101010101" pitchFamily="2" charset="-122"/>
                <a:sym typeface="HY헤드라인M"/>
              </a:rPr>
              <a:t>4</a:t>
            </a:r>
            <a:r>
              <a:rPr lang="zh-CN" altLang="en-US" sz="2400" b="1" dirty="0">
                <a:solidFill>
                  <a:srgbClr val="FF0000"/>
                </a:solidFill>
                <a:latin typeface="宋体" panose="02010600030101010101" pitchFamily="2" charset="-122"/>
                <a:sym typeface="HY헤드라인M"/>
              </a:rPr>
              <a:t>、行业管理部门监督检查不到位。</a:t>
            </a:r>
            <a:endParaRPr lang="en-US" altLang="zh-CN" sz="2400" b="1" dirty="0">
              <a:solidFill>
                <a:srgbClr val="FF0000"/>
              </a:solidFill>
              <a:latin typeface="宋体" panose="02010600030101010101" pitchFamily="2" charset="-122"/>
              <a:sym typeface="HY헤드라인M"/>
            </a:endParaRPr>
          </a:p>
          <a:p>
            <a:pPr eaLnBrk="0" hangingPunct="0">
              <a:lnSpc>
                <a:spcPct val="150000"/>
              </a:lnSpc>
            </a:pPr>
            <a:r>
              <a:rPr lang="zh-CN" altLang="en-US" sz="2400" b="1" dirty="0">
                <a:ea typeface="微软雅黑" panose="020B0503020204020204" pitchFamily="34" charset="-122"/>
                <a:sym typeface="HY헤드라인M"/>
              </a:rPr>
              <a:t>根据国家有关法律法规的规定，事故调查组认定，该起事故是一起重大生产安全责任事故。</a:t>
            </a:r>
            <a:endParaRPr lang="en-US" altLang="en-US" sz="2400" b="1" dirty="0">
              <a:latin typeface="宋体" panose="02010600030101010101" pitchFamily="2" charset="-122"/>
              <a:sym typeface="HY헤드라인M"/>
            </a:endParaRP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Box 2"/>
          <p:cNvSpPr txBox="1">
            <a:spLocks noChangeArrowheads="1"/>
          </p:cNvSpPr>
          <p:nvPr/>
        </p:nvSpPr>
        <p:spPr bwMode="auto">
          <a:xfrm>
            <a:off x="0" y="58738"/>
            <a:ext cx="91440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lnSpc>
                <a:spcPct val="150000"/>
              </a:lnSpc>
              <a:spcBef>
                <a:spcPct val="0"/>
              </a:spcBef>
              <a:buFontTx/>
              <a:buNone/>
              <a:defRPr/>
            </a:pPr>
            <a:r>
              <a:rPr lang="zh-CN" altLang="en-US" sz="2800" b="1">
                <a:solidFill>
                  <a:schemeClr val="bg1"/>
                </a:solidFill>
                <a:latin typeface="+mn-ea"/>
                <a:ea typeface="+mn-ea"/>
              </a:rPr>
              <a:t>第三节   钻孔桩</a:t>
            </a:r>
          </a:p>
        </p:txBody>
      </p:sp>
      <p:sp>
        <p:nvSpPr>
          <p:cNvPr id="46083" name="矩形 4"/>
          <p:cNvSpPr>
            <a:spLocks noChangeArrowheads="1"/>
          </p:cNvSpPr>
          <p:nvPr/>
        </p:nvSpPr>
        <p:spPr bwMode="auto">
          <a:xfrm>
            <a:off x="0" y="1231385"/>
            <a:ext cx="9144000" cy="4636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9705"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ct val="0"/>
              </a:spcBef>
              <a:buFontTx/>
              <a:buNone/>
              <a:defRPr/>
            </a:pPr>
            <a:r>
              <a:rPr lang="en-US" altLang="zh-CN" sz="2000" b="1" dirty="0">
                <a:latin typeface="+mn-ea"/>
                <a:ea typeface="+mn-ea"/>
              </a:rPr>
              <a:t>1</a:t>
            </a:r>
            <a:r>
              <a:rPr lang="zh-CN" altLang="en-US" sz="2000" b="1" dirty="0">
                <a:latin typeface="+mn-ea"/>
                <a:ea typeface="+mn-ea"/>
              </a:rPr>
              <a:t>、</a:t>
            </a:r>
            <a:r>
              <a:rPr lang="zh-CN" altLang="zh-CN" sz="2000" b="1" dirty="0">
                <a:latin typeface="+mn-ea"/>
                <a:ea typeface="+mn-ea"/>
              </a:rPr>
              <a:t>主要危险源、危害因素</a:t>
            </a:r>
          </a:p>
          <a:p>
            <a:pPr eaLnBrk="1" hangingPunct="1">
              <a:lnSpc>
                <a:spcPct val="150000"/>
              </a:lnSpc>
              <a:spcBef>
                <a:spcPct val="0"/>
              </a:spcBef>
              <a:buFontTx/>
              <a:buNone/>
              <a:defRPr/>
            </a:pPr>
            <a:r>
              <a:rPr lang="zh-CN" altLang="zh-CN" sz="2000" b="1" dirty="0">
                <a:latin typeface="+mn-ea"/>
                <a:ea typeface="+mn-ea"/>
              </a:rPr>
              <a:t>坍孔、钻机倾覆、触电、机械伤害、孔口（泥浆池）坠落、淹溺违章作业、管理缺失等。</a:t>
            </a:r>
            <a:endParaRPr lang="en-US" altLang="zh-CN" sz="2000" b="1" dirty="0">
              <a:latin typeface="+mn-ea"/>
              <a:ea typeface="+mn-ea"/>
            </a:endParaRPr>
          </a:p>
          <a:p>
            <a:pPr eaLnBrk="1" hangingPunct="1">
              <a:lnSpc>
                <a:spcPct val="150000"/>
              </a:lnSpc>
              <a:spcBef>
                <a:spcPct val="0"/>
              </a:spcBef>
              <a:buFontTx/>
              <a:buNone/>
              <a:defRPr/>
            </a:pPr>
            <a:r>
              <a:rPr lang="en-US" altLang="zh-CN" sz="2000" b="1" dirty="0">
                <a:latin typeface="+mn-ea"/>
                <a:ea typeface="+mn-ea"/>
              </a:rPr>
              <a:t>2</a:t>
            </a:r>
            <a:r>
              <a:rPr lang="zh-CN" altLang="en-US" sz="2000" b="1" dirty="0">
                <a:latin typeface="+mn-ea"/>
                <a:ea typeface="+mn-ea"/>
              </a:rPr>
              <a:t>、安全管理要求</a:t>
            </a:r>
            <a:endParaRPr lang="en-US" altLang="zh-CN" sz="2000" b="1" dirty="0">
              <a:latin typeface="+mn-ea"/>
              <a:ea typeface="+mn-ea"/>
            </a:endParaRPr>
          </a:p>
          <a:p>
            <a:pPr eaLnBrk="1" hangingPunct="1">
              <a:lnSpc>
                <a:spcPct val="150000"/>
              </a:lnSpc>
              <a:spcBef>
                <a:spcPct val="0"/>
              </a:spcBef>
              <a:buFontTx/>
              <a:buNone/>
              <a:defRPr/>
            </a:pPr>
            <a:r>
              <a:rPr lang="en-US" altLang="zh-CN" sz="2000" b="1" dirty="0">
                <a:latin typeface="+mn-ea"/>
                <a:ea typeface="+mn-ea"/>
              </a:rPr>
              <a:t>2.1</a:t>
            </a:r>
            <a:r>
              <a:rPr lang="zh-CN" altLang="en-US" sz="2000" b="1" dirty="0">
                <a:latin typeface="+mn-ea"/>
                <a:ea typeface="+mn-ea"/>
              </a:rPr>
              <a:t>、钻机施工场地及走行道路应平坦坚实，能满足钻机正常工作和移动的要求。</a:t>
            </a:r>
          </a:p>
          <a:p>
            <a:pPr eaLnBrk="1" hangingPunct="1">
              <a:lnSpc>
                <a:spcPct val="150000"/>
              </a:lnSpc>
              <a:spcBef>
                <a:spcPct val="0"/>
              </a:spcBef>
              <a:buFontTx/>
              <a:buNone/>
              <a:defRPr/>
            </a:pPr>
            <a:r>
              <a:rPr lang="en-US" altLang="zh-CN" sz="2000" b="1" dirty="0">
                <a:latin typeface="+mn-ea"/>
                <a:ea typeface="+mn-ea"/>
              </a:rPr>
              <a:t>2.2</a:t>
            </a:r>
            <a:r>
              <a:rPr lang="zh-CN" altLang="en-US" sz="2000" b="1" dirty="0">
                <a:latin typeface="+mn-ea"/>
                <a:ea typeface="+mn-ea"/>
              </a:rPr>
              <a:t>、钻机安装时，机架应垫平，保持稳定，不得产生位移或沉陷，钻架顶端应用缆风绳对称张拉，地锚应牢固。</a:t>
            </a:r>
          </a:p>
          <a:p>
            <a:pPr eaLnBrk="1" hangingPunct="1">
              <a:lnSpc>
                <a:spcPct val="150000"/>
              </a:lnSpc>
              <a:spcBef>
                <a:spcPct val="0"/>
              </a:spcBef>
              <a:buFontTx/>
              <a:buNone/>
              <a:defRPr/>
            </a:pPr>
            <a:r>
              <a:rPr lang="en-US" altLang="zh-CN" sz="2000" b="1" dirty="0">
                <a:latin typeface="+mn-ea"/>
                <a:ea typeface="+mn-ea"/>
              </a:rPr>
              <a:t>2.3</a:t>
            </a:r>
            <a:r>
              <a:rPr lang="zh-CN" altLang="en-US" sz="2000" b="1" dirty="0">
                <a:latin typeface="+mn-ea"/>
                <a:ea typeface="+mn-ea"/>
              </a:rPr>
              <a:t>、钻孔时，钻速不得过快或骤然变速；孔内弃土不得堆积在钻孔周围。</a:t>
            </a:r>
          </a:p>
          <a:p>
            <a:pPr eaLnBrk="1" hangingPunct="1">
              <a:lnSpc>
                <a:spcPct val="150000"/>
              </a:lnSpc>
              <a:spcBef>
                <a:spcPct val="0"/>
              </a:spcBef>
              <a:buFontTx/>
              <a:buNone/>
              <a:defRPr/>
            </a:pPr>
            <a:r>
              <a:rPr lang="en-US" altLang="zh-CN" sz="2000" b="1" dirty="0">
                <a:latin typeface="+mn-ea"/>
                <a:ea typeface="+mn-ea"/>
              </a:rPr>
              <a:t>2.4</a:t>
            </a:r>
            <a:r>
              <a:rPr lang="zh-CN" altLang="en-US" sz="2000" b="1" dirty="0">
                <a:latin typeface="+mn-ea"/>
                <a:ea typeface="+mn-ea"/>
              </a:rPr>
              <a:t>、停钻后，钻头应提出孔外安全放置。</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矩形 1"/>
          <p:cNvSpPr>
            <a:spLocks noChangeArrowheads="1"/>
          </p:cNvSpPr>
          <p:nvPr/>
        </p:nvSpPr>
        <p:spPr bwMode="auto">
          <a:xfrm>
            <a:off x="0" y="1307611"/>
            <a:ext cx="9144000" cy="4636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9705"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ct val="0"/>
              </a:spcBef>
              <a:buFontTx/>
              <a:buNone/>
              <a:defRPr/>
            </a:pPr>
            <a:r>
              <a:rPr lang="en-US" altLang="zh-CN" sz="2000" b="1" dirty="0">
                <a:latin typeface="+mn-ea"/>
                <a:ea typeface="+mn-ea"/>
              </a:rPr>
              <a:t>2.5</a:t>
            </a:r>
            <a:r>
              <a:rPr lang="zh-CN" altLang="en-US" sz="2000" b="1" dirty="0">
                <a:latin typeface="+mn-ea"/>
                <a:ea typeface="+mn-ea"/>
              </a:rPr>
              <a:t>、在高压线或营业线附近施工，应有防触电和防设备倾覆措施。</a:t>
            </a:r>
            <a:endParaRPr lang="en-US" altLang="zh-CN" sz="2000" b="1" dirty="0">
              <a:latin typeface="+mn-ea"/>
              <a:ea typeface="+mn-ea"/>
            </a:endParaRPr>
          </a:p>
          <a:p>
            <a:pPr eaLnBrk="1" hangingPunct="1">
              <a:lnSpc>
                <a:spcPct val="150000"/>
              </a:lnSpc>
              <a:spcBef>
                <a:spcPct val="0"/>
              </a:spcBef>
              <a:buFontTx/>
              <a:buNone/>
              <a:defRPr/>
            </a:pPr>
            <a:r>
              <a:rPr lang="en-US" altLang="zh-CN" sz="2000" b="1" dirty="0">
                <a:latin typeface="+mn-ea"/>
                <a:ea typeface="+mn-ea"/>
              </a:rPr>
              <a:t>2.6</a:t>
            </a:r>
            <a:r>
              <a:rPr lang="zh-CN" altLang="en-US" sz="2000" b="1" dirty="0">
                <a:latin typeface="+mn-ea"/>
                <a:ea typeface="+mn-ea"/>
              </a:rPr>
              <a:t>、钻孔前应设置坚固、不漏水的孔口护筒。护筒内径应大于钻头直径，使用旋转钻机钻孔应比钻头大约</a:t>
            </a:r>
            <a:r>
              <a:rPr lang="en-US" altLang="zh-CN" sz="2000" b="1" dirty="0">
                <a:latin typeface="+mn-ea"/>
                <a:ea typeface="+mn-ea"/>
              </a:rPr>
              <a:t>20cm</a:t>
            </a:r>
            <a:r>
              <a:rPr lang="zh-CN" altLang="en-US" sz="2000" b="1" dirty="0">
                <a:latin typeface="+mn-ea"/>
                <a:ea typeface="+mn-ea"/>
              </a:rPr>
              <a:t>，使用冲击钻机钻孔应比钻头大约</a:t>
            </a:r>
            <a:r>
              <a:rPr lang="en-US" altLang="zh-CN" sz="2000" b="1" dirty="0">
                <a:latin typeface="+mn-ea"/>
                <a:ea typeface="+mn-ea"/>
              </a:rPr>
              <a:t>40cm</a:t>
            </a:r>
            <a:r>
              <a:rPr lang="zh-CN" altLang="en-US" sz="2000" b="1" dirty="0">
                <a:latin typeface="+mn-ea"/>
                <a:ea typeface="+mn-ea"/>
              </a:rPr>
              <a:t>。护筒顶面宜高出施工水位或地下水位</a:t>
            </a:r>
            <a:r>
              <a:rPr lang="en-US" altLang="zh-CN" sz="2000" b="1" dirty="0">
                <a:latin typeface="+mn-ea"/>
                <a:ea typeface="+mn-ea"/>
              </a:rPr>
              <a:t>2m</a:t>
            </a:r>
            <a:r>
              <a:rPr lang="zh-CN" altLang="en-US" sz="2000" b="1" dirty="0">
                <a:latin typeface="+mn-ea"/>
                <a:ea typeface="+mn-ea"/>
              </a:rPr>
              <a:t>，还应满足孔内泥浆面的高度要求，在旱地或筑岛时还应高出施工地面</a:t>
            </a:r>
            <a:r>
              <a:rPr lang="en-US" altLang="zh-CN" sz="2000" b="1" dirty="0">
                <a:latin typeface="+mn-ea"/>
                <a:ea typeface="+mn-ea"/>
              </a:rPr>
              <a:t>0.5m</a:t>
            </a:r>
            <a:r>
              <a:rPr lang="zh-CN" altLang="en-US" sz="2000" b="1" dirty="0">
                <a:latin typeface="+mn-ea"/>
                <a:ea typeface="+mn-ea"/>
              </a:rPr>
              <a:t>。</a:t>
            </a:r>
          </a:p>
          <a:p>
            <a:pPr eaLnBrk="1" hangingPunct="1">
              <a:lnSpc>
                <a:spcPct val="150000"/>
              </a:lnSpc>
              <a:spcBef>
                <a:spcPct val="0"/>
              </a:spcBef>
              <a:buFontTx/>
              <a:buNone/>
              <a:defRPr/>
            </a:pPr>
            <a:r>
              <a:rPr lang="en-US" altLang="zh-CN" sz="2000" b="1" dirty="0">
                <a:latin typeface="+mn-ea"/>
                <a:ea typeface="+mn-ea"/>
              </a:rPr>
              <a:t>2.7</a:t>
            </a:r>
            <a:r>
              <a:rPr lang="zh-CN" altLang="en-US" sz="2000" b="1" dirty="0">
                <a:latin typeface="+mn-ea"/>
                <a:ea typeface="+mn-ea"/>
              </a:rPr>
              <a:t>、制浆池、储浆池和沉淀池周围应设立防护设施和安全警示标志。</a:t>
            </a:r>
          </a:p>
          <a:p>
            <a:pPr eaLnBrk="1" hangingPunct="1">
              <a:lnSpc>
                <a:spcPct val="150000"/>
              </a:lnSpc>
              <a:spcBef>
                <a:spcPct val="0"/>
              </a:spcBef>
              <a:buFontTx/>
              <a:buNone/>
              <a:defRPr/>
            </a:pPr>
            <a:r>
              <a:rPr lang="en-US" altLang="zh-CN" sz="2000" b="1" dirty="0">
                <a:latin typeface="+mn-ea"/>
                <a:ea typeface="+mn-ea"/>
              </a:rPr>
              <a:t>2.8</a:t>
            </a:r>
            <a:r>
              <a:rPr lang="zh-CN" altLang="en-US" sz="2000" b="1" dirty="0">
                <a:latin typeface="+mn-ea"/>
                <a:ea typeface="+mn-ea"/>
              </a:rPr>
              <a:t>、成孔后，必须将孔口加盖保护或浇注混凝土，附近不准堆放重物和材料。</a:t>
            </a:r>
          </a:p>
          <a:p>
            <a:pPr eaLnBrk="1" hangingPunct="1">
              <a:lnSpc>
                <a:spcPct val="150000"/>
              </a:lnSpc>
              <a:spcBef>
                <a:spcPct val="0"/>
              </a:spcBef>
              <a:buFontTx/>
              <a:buNone/>
              <a:defRPr/>
            </a:pPr>
            <a:r>
              <a:rPr lang="en-US" altLang="zh-CN" sz="2000" b="1" dirty="0">
                <a:latin typeface="+mn-ea"/>
                <a:ea typeface="+mn-ea"/>
              </a:rPr>
              <a:t>2.9</a:t>
            </a:r>
            <a:r>
              <a:rPr lang="zh-CN" altLang="en-US" sz="2000" b="1" dirty="0">
                <a:latin typeface="+mn-ea"/>
                <a:ea typeface="+mn-ea"/>
              </a:rPr>
              <a:t>、严禁在高低压架空电线下方钻孔，移动钻机、钻杆时必须保持与高压线的安全距离。</a:t>
            </a:r>
          </a:p>
          <a:p>
            <a:pPr eaLnBrk="1" hangingPunct="1">
              <a:lnSpc>
                <a:spcPct val="150000"/>
              </a:lnSpc>
              <a:spcBef>
                <a:spcPct val="0"/>
              </a:spcBef>
              <a:buFontTx/>
              <a:buNone/>
              <a:defRPr/>
            </a:pPr>
            <a:endParaRPr lang="zh-CN" altLang="en-US" sz="2000" b="1" dirty="0">
              <a:latin typeface="+mn-ea"/>
              <a:ea typeface="+mn-ea"/>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矩形 1"/>
          <p:cNvSpPr>
            <a:spLocks noChangeArrowheads="1"/>
          </p:cNvSpPr>
          <p:nvPr/>
        </p:nvSpPr>
        <p:spPr bwMode="auto">
          <a:xfrm>
            <a:off x="0" y="799882"/>
            <a:ext cx="9144000" cy="1866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9705"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ct val="0"/>
              </a:spcBef>
              <a:buFontTx/>
              <a:buNone/>
              <a:defRPr/>
            </a:pPr>
            <a:r>
              <a:rPr lang="en-US" altLang="zh-CN" sz="2000" b="1" dirty="0">
                <a:latin typeface="+mn-ea"/>
                <a:ea typeface="+mn-ea"/>
              </a:rPr>
              <a:t>2.10</a:t>
            </a:r>
            <a:r>
              <a:rPr lang="zh-CN" altLang="en-US" sz="2000" b="1" dirty="0">
                <a:latin typeface="+mn-ea"/>
                <a:ea typeface="+mn-ea"/>
              </a:rPr>
              <a:t>、钻孔桩的安全防护</a:t>
            </a:r>
          </a:p>
          <a:p>
            <a:pPr eaLnBrk="1" hangingPunct="1">
              <a:lnSpc>
                <a:spcPct val="150000"/>
              </a:lnSpc>
              <a:spcBef>
                <a:spcPct val="0"/>
              </a:spcBef>
              <a:buFontTx/>
              <a:buNone/>
              <a:defRPr/>
            </a:pPr>
            <a:r>
              <a:rPr lang="zh-CN" altLang="en-US" sz="2000" b="1" dirty="0">
                <a:latin typeface="+mn-ea"/>
                <a:ea typeface="+mn-ea"/>
              </a:rPr>
              <a:t>泥浆池、钻孔桩、浇筑后的钻孔桩四周必须设置护栏及明显的警示标志，夜间应悬挂示警红灯，非工作人员不得入内。钻、挖孔桩停止施工时，孔口应加盖防护。</a:t>
            </a:r>
          </a:p>
        </p:txBody>
      </p:sp>
      <p:pic>
        <p:nvPicPr>
          <p:cNvPr id="48131" name="Picture 2"/>
          <p:cNvPicPr>
            <a:picLocks noChangeAspect="1" noChangeArrowheads="1"/>
          </p:cNvPicPr>
          <p:nvPr/>
        </p:nvPicPr>
        <p:blipFill>
          <a:blip r:embed="rId2" cstate="print"/>
          <a:srcRect/>
          <a:stretch>
            <a:fillRect/>
          </a:stretch>
        </p:blipFill>
        <p:spPr bwMode="auto">
          <a:xfrm>
            <a:off x="913152" y="2590514"/>
            <a:ext cx="7011336" cy="3751453"/>
          </a:xfrm>
          <a:prstGeom prst="rect">
            <a:avLst/>
          </a:prstGeom>
          <a:noFill/>
          <a:ln w="9525">
            <a:noFill/>
            <a:miter lim="800000"/>
            <a:headEnd/>
            <a:tailEnd/>
          </a:ln>
        </p:spPr>
      </p:pic>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0"/>
          <p:cNvPicPr>
            <a:picLocks noChangeAspect="1" noChangeArrowheads="1"/>
          </p:cNvPicPr>
          <p:nvPr/>
        </p:nvPicPr>
        <p:blipFill>
          <a:blip r:embed="rId2" cstate="print"/>
          <a:srcRect/>
          <a:stretch>
            <a:fillRect/>
          </a:stretch>
        </p:blipFill>
        <p:spPr bwMode="auto">
          <a:xfrm>
            <a:off x="4267096" y="3352775"/>
            <a:ext cx="4599066" cy="2972814"/>
          </a:xfrm>
          <a:prstGeom prst="rect">
            <a:avLst/>
          </a:prstGeom>
          <a:noFill/>
          <a:ln w="9525">
            <a:noFill/>
            <a:miter lim="800000"/>
            <a:headEnd/>
            <a:tailEnd/>
          </a:ln>
        </p:spPr>
      </p:pic>
      <p:pic>
        <p:nvPicPr>
          <p:cNvPr id="49155" name="Picture 3" descr="0"/>
          <p:cNvPicPr>
            <a:picLocks noChangeAspect="1" noChangeArrowheads="1"/>
          </p:cNvPicPr>
          <p:nvPr/>
        </p:nvPicPr>
        <p:blipFill>
          <a:blip r:embed="rId3" cstate="print"/>
          <a:srcRect/>
          <a:stretch>
            <a:fillRect/>
          </a:stretch>
        </p:blipFill>
        <p:spPr bwMode="auto">
          <a:xfrm>
            <a:off x="532022" y="837316"/>
            <a:ext cx="4609579" cy="2896588"/>
          </a:xfrm>
          <a:prstGeom prst="rect">
            <a:avLst/>
          </a:prstGeom>
          <a:noFill/>
          <a:ln w="9525">
            <a:noFill/>
            <a:miter lim="800000"/>
            <a:headEnd/>
            <a:tailEnd/>
          </a:ln>
        </p:spPr>
      </p:pic>
      <p:pic>
        <p:nvPicPr>
          <p:cNvPr id="49156" name="Picture 4" descr="0"/>
          <p:cNvPicPr>
            <a:picLocks noChangeAspect="1" noChangeArrowheads="1"/>
          </p:cNvPicPr>
          <p:nvPr/>
        </p:nvPicPr>
        <p:blipFill>
          <a:blip r:embed="rId4" cstate="print"/>
          <a:srcRect/>
          <a:stretch>
            <a:fillRect/>
          </a:stretch>
        </p:blipFill>
        <p:spPr bwMode="auto">
          <a:xfrm>
            <a:off x="482600" y="3876675"/>
            <a:ext cx="3005138" cy="2422525"/>
          </a:xfrm>
          <a:prstGeom prst="rect">
            <a:avLst/>
          </a:prstGeom>
          <a:noFill/>
          <a:ln w="9525">
            <a:noFill/>
            <a:miter lim="800000"/>
            <a:headEnd/>
            <a:tailEnd/>
          </a:ln>
        </p:spPr>
      </p:pic>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图片 1"/>
          <p:cNvPicPr>
            <a:picLocks noChangeAspect="1"/>
          </p:cNvPicPr>
          <p:nvPr/>
        </p:nvPicPr>
        <p:blipFill>
          <a:blip r:embed="rId2" cstate="print"/>
          <a:srcRect/>
          <a:stretch>
            <a:fillRect/>
          </a:stretch>
        </p:blipFill>
        <p:spPr bwMode="auto">
          <a:xfrm>
            <a:off x="145660" y="830340"/>
            <a:ext cx="4121436" cy="5495248"/>
          </a:xfrm>
          <a:prstGeom prst="rect">
            <a:avLst/>
          </a:prstGeom>
          <a:noFill/>
          <a:ln w="9525">
            <a:noFill/>
            <a:miter lim="800000"/>
            <a:headEnd/>
            <a:tailEnd/>
          </a:ln>
        </p:spPr>
      </p:pic>
      <p:sp>
        <p:nvSpPr>
          <p:cNvPr id="50179" name="TextBox 3"/>
          <p:cNvSpPr txBox="1">
            <a:spLocks noChangeArrowheads="1"/>
          </p:cNvSpPr>
          <p:nvPr/>
        </p:nvSpPr>
        <p:spPr bwMode="auto">
          <a:xfrm>
            <a:off x="5029356" y="4724842"/>
            <a:ext cx="35988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defRPr/>
            </a:pPr>
            <a:r>
              <a:rPr lang="zh-CN" altLang="en-US" sz="2000" b="1" dirty="0">
                <a:latin typeface="+mn-ea"/>
                <a:ea typeface="+mn-ea"/>
              </a:rPr>
              <a:t>成孔检查</a:t>
            </a:r>
            <a:r>
              <a:rPr lang="en-US" altLang="zh-CN" sz="2000" b="1" dirty="0">
                <a:latin typeface="+mn-ea"/>
                <a:ea typeface="+mn-ea"/>
              </a:rPr>
              <a:t>  </a:t>
            </a:r>
            <a:r>
              <a:rPr lang="zh-CN" altLang="en-US" sz="2000" b="1" dirty="0">
                <a:latin typeface="+mn-ea"/>
                <a:ea typeface="+mn-ea"/>
              </a:rPr>
              <a:t>吊装钢筋笼</a:t>
            </a:r>
          </a:p>
        </p:txBody>
      </p:sp>
      <p:pic>
        <p:nvPicPr>
          <p:cNvPr id="50180" name="图片 4"/>
          <p:cNvPicPr>
            <a:picLocks noChangeAspect="1"/>
          </p:cNvPicPr>
          <p:nvPr/>
        </p:nvPicPr>
        <p:blipFill>
          <a:blip r:embed="rId3" cstate="print"/>
          <a:srcRect/>
          <a:stretch>
            <a:fillRect/>
          </a:stretch>
        </p:blipFill>
        <p:spPr bwMode="auto">
          <a:xfrm>
            <a:off x="4419548" y="905187"/>
            <a:ext cx="4586288" cy="3438525"/>
          </a:xfrm>
          <a:prstGeom prst="rect">
            <a:avLst/>
          </a:prstGeom>
          <a:noFill/>
          <a:ln w="9525">
            <a:noFill/>
            <a:miter lim="800000"/>
            <a:headEnd/>
            <a:tailEnd/>
          </a:ln>
        </p:spPr>
      </p:pic>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图片 1"/>
          <p:cNvPicPr>
            <a:picLocks noChangeAspect="1"/>
          </p:cNvPicPr>
          <p:nvPr/>
        </p:nvPicPr>
        <p:blipFill>
          <a:blip r:embed="rId2" cstate="print"/>
          <a:srcRect/>
          <a:stretch>
            <a:fillRect/>
          </a:stretch>
        </p:blipFill>
        <p:spPr bwMode="auto">
          <a:xfrm>
            <a:off x="0" y="837316"/>
            <a:ext cx="5032375" cy="3773488"/>
          </a:xfrm>
          <a:prstGeom prst="rect">
            <a:avLst/>
          </a:prstGeom>
          <a:noFill/>
          <a:ln w="9525">
            <a:noFill/>
            <a:miter lim="800000"/>
            <a:headEnd/>
            <a:tailEnd/>
          </a:ln>
        </p:spPr>
      </p:pic>
      <p:pic>
        <p:nvPicPr>
          <p:cNvPr id="51203" name="图片 2"/>
          <p:cNvPicPr>
            <a:picLocks noChangeAspect="1"/>
          </p:cNvPicPr>
          <p:nvPr/>
        </p:nvPicPr>
        <p:blipFill>
          <a:blip r:embed="rId3" cstate="print"/>
          <a:srcRect/>
          <a:stretch>
            <a:fillRect/>
          </a:stretch>
        </p:blipFill>
        <p:spPr bwMode="auto">
          <a:xfrm>
            <a:off x="4525909" y="2971644"/>
            <a:ext cx="4543425" cy="3406775"/>
          </a:xfrm>
          <a:prstGeom prst="rect">
            <a:avLst/>
          </a:prstGeom>
          <a:noFill/>
          <a:ln w="9525">
            <a:noFill/>
            <a:miter lim="800000"/>
            <a:headEnd/>
            <a:tailEnd/>
          </a:ln>
        </p:spPr>
      </p:pic>
      <p:sp>
        <p:nvSpPr>
          <p:cNvPr id="51204" name="TextBox 3"/>
          <p:cNvSpPr txBox="1">
            <a:spLocks noChangeArrowheads="1"/>
          </p:cNvSpPr>
          <p:nvPr/>
        </p:nvSpPr>
        <p:spPr bwMode="auto">
          <a:xfrm>
            <a:off x="5181600" y="1346173"/>
            <a:ext cx="39624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defRPr/>
            </a:pPr>
            <a:r>
              <a:rPr lang="zh-CN" altLang="en-US" sz="2000" b="1" dirty="0">
                <a:latin typeface="+mn-ea"/>
                <a:ea typeface="+mn-ea"/>
              </a:rPr>
              <a:t>岩溶地质条件下钻孔前，制定专项安全措施，备足钻孔泥浆及填充材料等应急物资。</a:t>
            </a:r>
          </a:p>
        </p:txBody>
      </p:sp>
      <p:sp>
        <p:nvSpPr>
          <p:cNvPr id="51205" name="TextBox 4"/>
          <p:cNvSpPr txBox="1">
            <a:spLocks noChangeArrowheads="1"/>
          </p:cNvSpPr>
          <p:nvPr/>
        </p:nvSpPr>
        <p:spPr bwMode="auto">
          <a:xfrm>
            <a:off x="303344" y="4801068"/>
            <a:ext cx="39624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defRPr/>
            </a:pPr>
            <a:r>
              <a:rPr lang="zh-CN" altLang="en-US" sz="2000" b="1" dirty="0">
                <a:latin typeface="+mn-ea"/>
                <a:ea typeface="+mn-ea"/>
              </a:rPr>
              <a:t>施工时，禁止抽取岩溶地质条件地区的地下水。</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图片 1"/>
          <p:cNvPicPr>
            <a:picLocks noChangeAspect="1"/>
          </p:cNvPicPr>
          <p:nvPr/>
        </p:nvPicPr>
        <p:blipFill>
          <a:blip r:embed="rId2" cstate="print"/>
          <a:srcRect/>
          <a:stretch>
            <a:fillRect/>
          </a:stretch>
        </p:blipFill>
        <p:spPr bwMode="auto">
          <a:xfrm>
            <a:off x="722587" y="989768"/>
            <a:ext cx="7660713" cy="5107142"/>
          </a:xfrm>
          <a:prstGeom prst="rect">
            <a:avLst/>
          </a:prstGeom>
          <a:noFill/>
          <a:ln w="9525">
            <a:noFill/>
            <a:miter lim="800000"/>
            <a:headEnd/>
            <a:tailEnd/>
          </a:ln>
        </p:spPr>
      </p:pic>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xtBox 2"/>
          <p:cNvSpPr txBox="1">
            <a:spLocks noChangeArrowheads="1"/>
          </p:cNvSpPr>
          <p:nvPr/>
        </p:nvSpPr>
        <p:spPr bwMode="auto">
          <a:xfrm>
            <a:off x="0" y="0"/>
            <a:ext cx="91440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lnSpc>
                <a:spcPct val="150000"/>
              </a:lnSpc>
              <a:spcBef>
                <a:spcPct val="0"/>
              </a:spcBef>
              <a:buFontTx/>
              <a:buNone/>
              <a:defRPr/>
            </a:pPr>
            <a:r>
              <a:rPr lang="zh-CN" altLang="en-US" sz="2800" b="1">
                <a:solidFill>
                  <a:schemeClr val="bg1"/>
                </a:solidFill>
                <a:latin typeface="+mn-ea"/>
                <a:ea typeface="+mn-ea"/>
              </a:rPr>
              <a:t>第四节   挖孔桩</a:t>
            </a:r>
          </a:p>
        </p:txBody>
      </p:sp>
      <p:sp>
        <p:nvSpPr>
          <p:cNvPr id="53251" name="矩形 2"/>
          <p:cNvSpPr>
            <a:spLocks noChangeArrowheads="1"/>
          </p:cNvSpPr>
          <p:nvPr/>
        </p:nvSpPr>
        <p:spPr bwMode="auto">
          <a:xfrm>
            <a:off x="0" y="1155159"/>
            <a:ext cx="9144000" cy="4636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9705"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ct val="0"/>
              </a:spcBef>
              <a:buFontTx/>
              <a:buNone/>
              <a:defRPr/>
            </a:pPr>
            <a:r>
              <a:rPr lang="en-US" altLang="zh-CN" sz="2000" b="1" dirty="0">
                <a:latin typeface="+mn-ea"/>
                <a:ea typeface="+mn-ea"/>
              </a:rPr>
              <a:t>1</a:t>
            </a:r>
            <a:r>
              <a:rPr lang="zh-CN" altLang="en-US" sz="2000" b="1" dirty="0">
                <a:latin typeface="+mn-ea"/>
                <a:ea typeface="+mn-ea"/>
              </a:rPr>
              <a:t>、</a:t>
            </a:r>
            <a:r>
              <a:rPr lang="zh-CN" altLang="zh-CN" sz="2000" b="1" dirty="0">
                <a:latin typeface="+mn-ea"/>
                <a:ea typeface="+mn-ea"/>
              </a:rPr>
              <a:t>主要危险源、危害因素</a:t>
            </a:r>
          </a:p>
          <a:p>
            <a:pPr eaLnBrk="1" hangingPunct="1">
              <a:lnSpc>
                <a:spcPct val="150000"/>
              </a:lnSpc>
              <a:spcBef>
                <a:spcPct val="0"/>
              </a:spcBef>
              <a:buFontTx/>
              <a:buNone/>
              <a:defRPr/>
            </a:pPr>
            <a:r>
              <a:rPr lang="zh-CN" altLang="zh-CN" sz="2000" b="1" dirty="0">
                <a:latin typeface="+mn-ea"/>
                <a:ea typeface="+mn-ea"/>
              </a:rPr>
              <a:t>塌孔、触电、机械伤害、高处坠落、物体打击、窒息、中毒、爆炸、违章作业、管理缺失等。</a:t>
            </a:r>
            <a:endParaRPr lang="en-US" altLang="zh-CN" sz="2000" b="1" dirty="0">
              <a:latin typeface="+mn-ea"/>
              <a:ea typeface="+mn-ea"/>
            </a:endParaRPr>
          </a:p>
          <a:p>
            <a:pPr eaLnBrk="1" hangingPunct="1">
              <a:lnSpc>
                <a:spcPct val="150000"/>
              </a:lnSpc>
              <a:spcBef>
                <a:spcPct val="0"/>
              </a:spcBef>
              <a:buFontTx/>
              <a:buNone/>
              <a:defRPr/>
            </a:pPr>
            <a:r>
              <a:rPr lang="en-US" altLang="zh-CN" sz="2000" b="1" dirty="0">
                <a:latin typeface="+mn-ea"/>
                <a:ea typeface="+mn-ea"/>
              </a:rPr>
              <a:t>2</a:t>
            </a:r>
            <a:r>
              <a:rPr lang="zh-CN" altLang="en-US" sz="2000" b="1" dirty="0">
                <a:latin typeface="+mn-ea"/>
                <a:ea typeface="+mn-ea"/>
              </a:rPr>
              <a:t>、安全管理要求</a:t>
            </a:r>
            <a:endParaRPr lang="en-US" altLang="zh-CN" sz="2000" b="1" dirty="0">
              <a:latin typeface="+mn-ea"/>
              <a:ea typeface="+mn-ea"/>
            </a:endParaRPr>
          </a:p>
          <a:p>
            <a:pPr eaLnBrk="1" hangingPunct="1">
              <a:lnSpc>
                <a:spcPct val="150000"/>
              </a:lnSpc>
              <a:spcBef>
                <a:spcPct val="0"/>
              </a:spcBef>
              <a:buFontTx/>
              <a:buNone/>
              <a:defRPr/>
            </a:pPr>
            <a:r>
              <a:rPr lang="en-US" altLang="zh-CN" sz="2000" b="1" dirty="0">
                <a:latin typeface="+mn-ea"/>
                <a:ea typeface="+mn-ea"/>
              </a:rPr>
              <a:t>2.1</a:t>
            </a:r>
            <a:r>
              <a:rPr lang="zh-CN" altLang="en-US" sz="2000" b="1" dirty="0">
                <a:latin typeface="+mn-ea"/>
                <a:ea typeface="+mn-ea"/>
              </a:rPr>
              <a:t>、设计为非人工挖孔成孔的桩基础，未经设计、监理和建设单位同意，严禁采用人工挖孔施工。</a:t>
            </a:r>
            <a:endParaRPr lang="en-US" altLang="zh-CN" sz="2000" b="1" dirty="0">
              <a:latin typeface="+mn-ea"/>
              <a:ea typeface="+mn-ea"/>
            </a:endParaRPr>
          </a:p>
          <a:p>
            <a:pPr eaLnBrk="1" hangingPunct="1">
              <a:lnSpc>
                <a:spcPct val="150000"/>
              </a:lnSpc>
              <a:spcBef>
                <a:spcPct val="0"/>
              </a:spcBef>
              <a:buFontTx/>
              <a:buNone/>
              <a:defRPr/>
            </a:pPr>
            <a:r>
              <a:rPr lang="en-US" altLang="zh-CN" sz="2000" b="1" dirty="0">
                <a:latin typeface="+mn-ea"/>
                <a:ea typeface="+mn-ea"/>
              </a:rPr>
              <a:t>2.2</a:t>
            </a:r>
            <a:r>
              <a:rPr lang="zh-CN" altLang="en-US" sz="2000" b="1" dirty="0">
                <a:latin typeface="+mn-ea"/>
                <a:ea typeface="+mn-ea"/>
              </a:rPr>
              <a:t>、孔口围圈应高出地面</a:t>
            </a:r>
            <a:r>
              <a:rPr lang="en-US" altLang="zh-CN" sz="2000" b="1" dirty="0">
                <a:latin typeface="+mn-ea"/>
                <a:ea typeface="+mn-ea"/>
              </a:rPr>
              <a:t>0.3m</a:t>
            </a:r>
            <a:r>
              <a:rPr lang="zh-CN" altLang="en-US" sz="2000" b="1" dirty="0">
                <a:latin typeface="+mn-ea"/>
                <a:ea typeface="+mn-ea"/>
              </a:rPr>
              <a:t>以上，并设防护栏。夜间作业时应悬挂示警红灯。</a:t>
            </a:r>
            <a:endParaRPr lang="en-US" altLang="zh-CN" sz="2000" b="1" dirty="0">
              <a:latin typeface="+mn-ea"/>
              <a:ea typeface="+mn-ea"/>
            </a:endParaRPr>
          </a:p>
          <a:p>
            <a:pPr eaLnBrk="1" hangingPunct="1">
              <a:lnSpc>
                <a:spcPct val="150000"/>
              </a:lnSpc>
              <a:spcBef>
                <a:spcPct val="0"/>
              </a:spcBef>
              <a:buFontTx/>
              <a:buNone/>
              <a:defRPr/>
            </a:pPr>
            <a:r>
              <a:rPr lang="en-US" altLang="zh-CN" sz="2000" b="1" dirty="0">
                <a:latin typeface="+mn-ea"/>
                <a:ea typeface="+mn-ea"/>
              </a:rPr>
              <a:t>2.3</a:t>
            </a:r>
            <a:r>
              <a:rPr lang="zh-CN" altLang="en-US" sz="2000" b="1" dirty="0">
                <a:latin typeface="+mn-ea"/>
                <a:ea typeface="+mn-ea"/>
              </a:rPr>
              <a:t>、孔内作业时，孔口必须有专人看守，随时与孔内人员保持联系，并随时注意护壁变化及孔底施工情况，发现异常时，应立即协助孔内人员撤出。</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矩形 1"/>
          <p:cNvSpPr>
            <a:spLocks noChangeArrowheads="1"/>
          </p:cNvSpPr>
          <p:nvPr/>
        </p:nvSpPr>
        <p:spPr bwMode="auto">
          <a:xfrm>
            <a:off x="0" y="1159468"/>
            <a:ext cx="9144000" cy="4175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9705"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ct val="0"/>
              </a:spcBef>
              <a:buFontTx/>
              <a:buNone/>
              <a:defRPr/>
            </a:pPr>
            <a:r>
              <a:rPr lang="en-US" altLang="zh-CN" sz="2000" b="1" dirty="0">
                <a:latin typeface="+mn-ea"/>
                <a:ea typeface="+mn-ea"/>
              </a:rPr>
              <a:t>2.4</a:t>
            </a:r>
            <a:r>
              <a:rPr lang="zh-CN" altLang="en-US" sz="2000" b="1" dirty="0">
                <a:latin typeface="+mn-ea"/>
                <a:ea typeface="+mn-ea"/>
              </a:rPr>
              <a:t>、</a:t>
            </a:r>
            <a:r>
              <a:rPr lang="zh-CN" altLang="zh-CN" sz="2000" b="1" dirty="0">
                <a:latin typeface="+mn-ea"/>
                <a:ea typeface="+mn-ea"/>
              </a:rPr>
              <a:t>任何情况下，提升设备不得超载运行，人员上下须用爬梯。</a:t>
            </a:r>
          </a:p>
          <a:p>
            <a:pPr eaLnBrk="1" hangingPunct="1">
              <a:lnSpc>
                <a:spcPct val="150000"/>
              </a:lnSpc>
              <a:spcBef>
                <a:spcPct val="0"/>
              </a:spcBef>
              <a:buFontTx/>
              <a:buNone/>
              <a:defRPr/>
            </a:pPr>
            <a:r>
              <a:rPr lang="en-US" altLang="zh-CN" sz="2000" b="1" dirty="0">
                <a:latin typeface="+mn-ea"/>
                <a:ea typeface="+mn-ea"/>
              </a:rPr>
              <a:t>2.5</a:t>
            </a:r>
            <a:r>
              <a:rPr lang="zh-CN" altLang="en-US" sz="2000" b="1" dirty="0">
                <a:latin typeface="+mn-ea"/>
                <a:ea typeface="+mn-ea"/>
              </a:rPr>
              <a:t>、</a:t>
            </a:r>
            <a:r>
              <a:rPr lang="zh-CN" altLang="zh-CN" sz="2000" b="1" dirty="0">
                <a:latin typeface="+mn-ea"/>
                <a:ea typeface="+mn-ea"/>
              </a:rPr>
              <a:t>使用台架、扒杆时，卷扬滚筒上绳不得有扭结断丝现象，滚筒上的绳全部放出后剩余不得少于</a:t>
            </a:r>
            <a:r>
              <a:rPr lang="en-US" altLang="zh-CN" sz="2000" b="1" dirty="0">
                <a:latin typeface="+mn-ea"/>
                <a:ea typeface="+mn-ea"/>
              </a:rPr>
              <a:t>4</a:t>
            </a:r>
            <a:r>
              <a:rPr lang="zh-CN" altLang="zh-CN" sz="2000" b="1" dirty="0">
                <a:latin typeface="+mn-ea"/>
                <a:ea typeface="+mn-ea"/>
              </a:rPr>
              <a:t>圈。装渣筒上下时，必须对准孔中心，挂钩牢固，筒的插销要到位。筒与挂钩处要加铁丝绑扎牢固，以免碰撞时脱钩。</a:t>
            </a:r>
            <a:endParaRPr lang="en-US" altLang="zh-CN" sz="2000" b="1" dirty="0">
              <a:latin typeface="+mn-ea"/>
              <a:ea typeface="+mn-ea"/>
            </a:endParaRPr>
          </a:p>
          <a:p>
            <a:pPr eaLnBrk="1" hangingPunct="1">
              <a:lnSpc>
                <a:spcPct val="150000"/>
              </a:lnSpc>
              <a:spcBef>
                <a:spcPct val="0"/>
              </a:spcBef>
              <a:buFontTx/>
              <a:buNone/>
              <a:defRPr/>
            </a:pPr>
            <a:r>
              <a:rPr lang="en-US" altLang="zh-CN" sz="2000" b="1" dirty="0">
                <a:latin typeface="+mn-ea"/>
                <a:ea typeface="+mn-ea"/>
              </a:rPr>
              <a:t>2.6</a:t>
            </a:r>
            <a:r>
              <a:rPr lang="zh-CN" altLang="en-US" sz="2000" b="1" dirty="0">
                <a:latin typeface="+mn-ea"/>
                <a:ea typeface="+mn-ea"/>
              </a:rPr>
              <a:t>、</a:t>
            </a:r>
            <a:r>
              <a:rPr lang="zh-CN" altLang="zh-CN" sz="2000" b="1" dirty="0">
                <a:latin typeface="+mn-ea"/>
                <a:ea typeface="+mn-ea"/>
              </a:rPr>
              <a:t>供井内作业用的风镐管、通风管、抽水管、电源线等必须妥加整理临时固定，并应沿井壁边敷设，防止脱落防人。</a:t>
            </a:r>
            <a:endParaRPr lang="en-US" altLang="zh-CN" sz="2000" b="1" dirty="0">
              <a:latin typeface="+mn-ea"/>
              <a:ea typeface="+mn-ea"/>
            </a:endParaRPr>
          </a:p>
          <a:p>
            <a:pPr eaLnBrk="1" hangingPunct="1">
              <a:lnSpc>
                <a:spcPct val="150000"/>
              </a:lnSpc>
              <a:spcBef>
                <a:spcPct val="0"/>
              </a:spcBef>
              <a:buFontTx/>
              <a:buNone/>
              <a:defRPr/>
            </a:pPr>
            <a:r>
              <a:rPr lang="zh-CN" altLang="zh-CN" sz="2000" b="1" dirty="0">
                <a:latin typeface="+mn-ea"/>
                <a:ea typeface="+mn-ea"/>
              </a:rPr>
              <a:t>孔内通风及排水应符合下列规定：</a:t>
            </a:r>
          </a:p>
          <a:p>
            <a:pPr eaLnBrk="1" hangingPunct="1">
              <a:lnSpc>
                <a:spcPct val="150000"/>
              </a:lnSpc>
              <a:spcBef>
                <a:spcPct val="0"/>
              </a:spcBef>
              <a:buFontTx/>
              <a:buNone/>
              <a:defRPr/>
            </a:pPr>
            <a:r>
              <a:rPr lang="zh-CN" altLang="en-US" sz="2000" b="1" dirty="0">
                <a:latin typeface="+mn-ea"/>
                <a:ea typeface="+mn-ea"/>
              </a:rPr>
              <a:t>（</a:t>
            </a:r>
            <a:r>
              <a:rPr lang="en-US" altLang="zh-CN" sz="2000" b="1" dirty="0">
                <a:latin typeface="+mn-ea"/>
                <a:ea typeface="+mn-ea"/>
              </a:rPr>
              <a:t>1</a:t>
            </a:r>
            <a:r>
              <a:rPr lang="zh-CN" altLang="en-US" sz="2000" b="1" dirty="0">
                <a:latin typeface="+mn-ea"/>
                <a:ea typeface="+mn-ea"/>
              </a:rPr>
              <a:t>）</a:t>
            </a:r>
            <a:r>
              <a:rPr lang="zh-CN" altLang="zh-CN" sz="2000" b="1" dirty="0">
                <a:latin typeface="+mn-ea"/>
                <a:ea typeface="+mn-ea"/>
              </a:rPr>
              <a:t>空气污染超过现行的《大气环境质量标准》</a:t>
            </a:r>
            <a:r>
              <a:rPr lang="en-US" altLang="zh-CN" sz="2000" b="1" dirty="0">
                <a:latin typeface="+mn-ea"/>
                <a:ea typeface="+mn-ea"/>
              </a:rPr>
              <a:t>GB 3095—2012</a:t>
            </a:r>
            <a:r>
              <a:rPr lang="zh-CN" altLang="zh-CN" sz="2000" b="1" dirty="0">
                <a:latin typeface="+mn-ea"/>
                <a:ea typeface="+mn-ea"/>
              </a:rPr>
              <a:t>规定空气污染三级标准浓度值时，如没有安全可靠的措施不得采取人工挖孔作业。</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550435"/>
            <a:ext cx="9144000" cy="3631763"/>
          </a:xfrm>
          <a:prstGeom prst="rect">
            <a:avLst/>
          </a:prstGeom>
        </p:spPr>
        <p:txBody>
          <a:bodyPr>
            <a:spAutoFit/>
          </a:bodyPr>
          <a:lstStyle/>
          <a:p>
            <a:pPr marL="179705">
              <a:lnSpc>
                <a:spcPct val="150000"/>
              </a:lnSpc>
              <a:defRPr/>
            </a:pPr>
            <a:r>
              <a:rPr lang="zh-CN" altLang="en-US" sz="2000" b="1" dirty="0">
                <a:latin typeface="+mn-ea"/>
                <a:ea typeface="+mn-ea"/>
              </a:rPr>
              <a:t>（</a:t>
            </a:r>
            <a:r>
              <a:rPr lang="en-US" altLang="zh-CN" sz="2000" b="1" dirty="0">
                <a:latin typeface="+mn-ea"/>
                <a:ea typeface="+mn-ea"/>
              </a:rPr>
              <a:t>2</a:t>
            </a:r>
            <a:r>
              <a:rPr lang="zh-CN" altLang="en-US" sz="2000" b="1" dirty="0">
                <a:latin typeface="+mn-ea"/>
                <a:ea typeface="+mn-ea"/>
              </a:rPr>
              <a:t>）</a:t>
            </a:r>
            <a:r>
              <a:rPr lang="zh-CN" altLang="zh-CN" sz="2000" b="1" dirty="0">
                <a:latin typeface="+mn-ea"/>
                <a:ea typeface="+mn-ea"/>
              </a:rPr>
              <a:t>应经常检查有害气体浓度，二氧化碳含量超过</a:t>
            </a:r>
            <a:r>
              <a:rPr lang="en-US" altLang="zh-CN" sz="2000" b="1" dirty="0">
                <a:latin typeface="+mn-ea"/>
                <a:ea typeface="+mn-ea"/>
              </a:rPr>
              <a:t>0.1%</a:t>
            </a:r>
            <a:r>
              <a:rPr lang="zh-CN" altLang="zh-CN" sz="2000" b="1" dirty="0">
                <a:latin typeface="+mn-ea"/>
                <a:ea typeface="+mn-ea"/>
              </a:rPr>
              <a:t>时，其它有害气体超过允许浓度或孔深超过</a:t>
            </a:r>
            <a:r>
              <a:rPr lang="en-US" altLang="zh-CN" sz="2000" b="1" dirty="0">
                <a:latin typeface="+mn-ea"/>
                <a:ea typeface="+mn-ea"/>
              </a:rPr>
              <a:t>10m</a:t>
            </a:r>
            <a:r>
              <a:rPr lang="zh-CN" altLang="zh-CN" sz="2000" b="1" dirty="0">
                <a:latin typeface="+mn-ea"/>
                <a:ea typeface="+mn-ea"/>
              </a:rPr>
              <a:t>时，均应采用机械通风措施。</a:t>
            </a:r>
          </a:p>
          <a:p>
            <a:pPr marL="179705">
              <a:lnSpc>
                <a:spcPct val="150000"/>
              </a:lnSpc>
              <a:defRPr/>
            </a:pPr>
            <a:r>
              <a:rPr lang="zh-CN" altLang="en-US" sz="2000" b="1" dirty="0">
                <a:latin typeface="+mn-ea"/>
                <a:ea typeface="+mn-ea"/>
              </a:rPr>
              <a:t>（</a:t>
            </a:r>
            <a:r>
              <a:rPr lang="en-US" altLang="zh-CN" sz="2000" b="1" dirty="0">
                <a:latin typeface="+mn-ea"/>
                <a:ea typeface="+mn-ea"/>
              </a:rPr>
              <a:t>3</a:t>
            </a:r>
            <a:r>
              <a:rPr lang="zh-CN" altLang="en-US" sz="2000" b="1" dirty="0">
                <a:latin typeface="+mn-ea"/>
                <a:ea typeface="+mn-ea"/>
              </a:rPr>
              <a:t>）</a:t>
            </a:r>
            <a:r>
              <a:rPr lang="zh-CN" altLang="zh-CN" sz="2000" b="1" dirty="0">
                <a:latin typeface="+mn-ea"/>
                <a:ea typeface="+mn-ea"/>
              </a:rPr>
              <a:t>爆破后要迅速排烟，及时清除松动石块、土块。</a:t>
            </a:r>
          </a:p>
          <a:p>
            <a:pPr marL="179705">
              <a:lnSpc>
                <a:spcPct val="150000"/>
              </a:lnSpc>
              <a:defRPr/>
            </a:pPr>
            <a:r>
              <a:rPr lang="zh-CN" altLang="en-US" sz="2000" b="1" dirty="0">
                <a:latin typeface="+mn-ea"/>
                <a:ea typeface="+mn-ea"/>
              </a:rPr>
              <a:t>（</a:t>
            </a:r>
            <a:r>
              <a:rPr lang="en-US" altLang="zh-CN" sz="2000" b="1" dirty="0">
                <a:latin typeface="+mn-ea"/>
                <a:ea typeface="+mn-ea"/>
              </a:rPr>
              <a:t>4</a:t>
            </a:r>
            <a:r>
              <a:rPr lang="zh-CN" altLang="en-US" sz="2000" b="1" dirty="0">
                <a:latin typeface="+mn-ea"/>
                <a:ea typeface="+mn-ea"/>
              </a:rPr>
              <a:t>）</a:t>
            </a:r>
            <a:r>
              <a:rPr lang="en-US" altLang="zh-CN" sz="2000" b="1" dirty="0">
                <a:latin typeface="+mn-ea"/>
                <a:ea typeface="+mn-ea"/>
              </a:rPr>
              <a:t> </a:t>
            </a:r>
            <a:r>
              <a:rPr lang="zh-CN" altLang="zh-CN" sz="2000" b="1" dirty="0">
                <a:latin typeface="+mn-ea"/>
                <a:ea typeface="+mn-ea"/>
              </a:rPr>
              <a:t>孔内积水应及时抽排。</a:t>
            </a:r>
            <a:endParaRPr lang="en-US" altLang="zh-CN" sz="2000" b="1" dirty="0">
              <a:latin typeface="+mn-ea"/>
              <a:ea typeface="+mn-ea"/>
            </a:endParaRPr>
          </a:p>
          <a:p>
            <a:pPr marL="179705">
              <a:lnSpc>
                <a:spcPct val="150000"/>
              </a:lnSpc>
              <a:defRPr/>
            </a:pPr>
            <a:r>
              <a:rPr lang="en-US" altLang="zh-CN" sz="2000" b="1" dirty="0">
                <a:latin typeface="+mn-ea"/>
                <a:ea typeface="+mn-ea"/>
              </a:rPr>
              <a:t>2.7</a:t>
            </a:r>
            <a:r>
              <a:rPr lang="zh-CN" altLang="en-US" sz="2000" b="1" dirty="0">
                <a:latin typeface="+mn-ea"/>
                <a:ea typeface="+mn-ea"/>
              </a:rPr>
              <a:t>、绞车、绞绳、吊斗、卷扬机等机具必须经常检查维修。孔内应设置护盖等防止物体坠落的设施。孔内照明应采用低压行灯。起吊设备必须有限位器和防脱钩装置。</a:t>
            </a:r>
            <a:endParaRPr lang="zh-CN" altLang="zh-CN" sz="2000" b="1" dirty="0">
              <a:latin typeface="+mn-ea"/>
              <a:ea typeface="+mn-ea"/>
            </a:endParaRPr>
          </a:p>
          <a:p>
            <a:pPr>
              <a:defRPr/>
            </a:pPr>
            <a:endParaRPr lang="zh-CN" altLang="en-US" sz="2000" b="1" dirty="0">
              <a:latin typeface="+mn-ea"/>
              <a:ea typeface="+mn-e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组合 6"/>
          <p:cNvPicPr>
            <a:picLocks noChangeArrowheads="1"/>
          </p:cNvPicPr>
          <p:nvPr/>
        </p:nvPicPr>
        <p:blipFill>
          <a:blip r:embed="rId2" cstate="print"/>
          <a:srcRect/>
          <a:stretch>
            <a:fillRect/>
          </a:stretch>
        </p:blipFill>
        <p:spPr bwMode="auto">
          <a:xfrm>
            <a:off x="2609850" y="2293937"/>
            <a:ext cx="2044700" cy="1720850"/>
          </a:xfrm>
          <a:prstGeom prst="rect">
            <a:avLst/>
          </a:prstGeom>
          <a:noFill/>
          <a:ln w="9525">
            <a:noFill/>
            <a:miter lim="800000"/>
            <a:headEnd/>
            <a:tailEnd/>
          </a:ln>
        </p:spPr>
      </p:pic>
      <p:pic>
        <p:nvPicPr>
          <p:cNvPr id="3" name="组合 10"/>
          <p:cNvPicPr>
            <a:picLocks noChangeArrowheads="1"/>
          </p:cNvPicPr>
          <p:nvPr/>
        </p:nvPicPr>
        <p:blipFill>
          <a:blip r:embed="rId3" cstate="print"/>
          <a:srcRect/>
          <a:stretch>
            <a:fillRect/>
          </a:stretch>
        </p:blipFill>
        <p:spPr bwMode="auto">
          <a:xfrm>
            <a:off x="4711700" y="2300287"/>
            <a:ext cx="1973263" cy="1714500"/>
          </a:xfrm>
          <a:prstGeom prst="rect">
            <a:avLst/>
          </a:prstGeom>
          <a:noFill/>
          <a:ln w="9525">
            <a:noFill/>
            <a:miter lim="800000"/>
            <a:headEnd/>
            <a:tailEnd/>
          </a:ln>
        </p:spPr>
      </p:pic>
      <p:pic>
        <p:nvPicPr>
          <p:cNvPr id="4" name="组合 15"/>
          <p:cNvPicPr>
            <a:picLocks noChangeArrowheads="1"/>
          </p:cNvPicPr>
          <p:nvPr/>
        </p:nvPicPr>
        <p:blipFill>
          <a:blip r:embed="rId4" cstate="print"/>
          <a:srcRect/>
          <a:stretch>
            <a:fillRect/>
          </a:stretch>
        </p:blipFill>
        <p:spPr bwMode="auto">
          <a:xfrm>
            <a:off x="2357438" y="4011612"/>
            <a:ext cx="2398712" cy="1931988"/>
          </a:xfrm>
          <a:prstGeom prst="rect">
            <a:avLst/>
          </a:prstGeom>
          <a:noFill/>
          <a:ln w="9525">
            <a:noFill/>
            <a:miter lim="800000"/>
            <a:headEnd/>
            <a:tailEnd/>
          </a:ln>
        </p:spPr>
      </p:pic>
      <p:pic>
        <p:nvPicPr>
          <p:cNvPr id="5" name="组合 19"/>
          <p:cNvPicPr>
            <a:picLocks noChangeArrowheads="1"/>
          </p:cNvPicPr>
          <p:nvPr/>
        </p:nvPicPr>
        <p:blipFill>
          <a:blip r:embed="rId5" cstate="print"/>
          <a:srcRect/>
          <a:stretch>
            <a:fillRect/>
          </a:stretch>
        </p:blipFill>
        <p:spPr bwMode="auto">
          <a:xfrm>
            <a:off x="4711700" y="4038600"/>
            <a:ext cx="2074863" cy="1905000"/>
          </a:xfrm>
          <a:prstGeom prst="rect">
            <a:avLst/>
          </a:prstGeom>
          <a:noFill/>
          <a:ln w="9525">
            <a:noFill/>
            <a:miter lim="800000"/>
            <a:headEnd/>
            <a:tailEnd/>
          </a:ln>
        </p:spPr>
      </p:pic>
      <p:pic>
        <p:nvPicPr>
          <p:cNvPr id="6" name="Group 2"/>
          <p:cNvPicPr>
            <a:picLocks noChangeArrowheads="1"/>
          </p:cNvPicPr>
          <p:nvPr/>
        </p:nvPicPr>
        <p:blipFill>
          <a:blip r:embed="rId6" cstate="print"/>
          <a:srcRect/>
          <a:stretch>
            <a:fillRect/>
          </a:stretch>
        </p:blipFill>
        <p:spPr bwMode="auto">
          <a:xfrm>
            <a:off x="3944938" y="3397250"/>
            <a:ext cx="1484312" cy="1331912"/>
          </a:xfrm>
          <a:prstGeom prst="rect">
            <a:avLst/>
          </a:prstGeom>
          <a:noFill/>
          <a:ln w="9525">
            <a:noFill/>
            <a:miter lim="800000"/>
            <a:headEnd/>
            <a:tailEnd/>
          </a:ln>
        </p:spPr>
      </p:pic>
      <p:sp>
        <p:nvSpPr>
          <p:cNvPr id="7" name="矩形 1"/>
          <p:cNvSpPr>
            <a:spLocks noChangeArrowheads="1"/>
          </p:cNvSpPr>
          <p:nvPr/>
        </p:nvSpPr>
        <p:spPr bwMode="auto">
          <a:xfrm>
            <a:off x="357188" y="2868612"/>
            <a:ext cx="2149475" cy="646113"/>
          </a:xfrm>
          <a:prstGeom prst="rect">
            <a:avLst/>
          </a:prstGeom>
          <a:noFill/>
          <a:ln w="9525">
            <a:noFill/>
            <a:miter lim="800000"/>
          </a:ln>
        </p:spPr>
        <p:txBody>
          <a:bodyPr>
            <a:spAutoFit/>
          </a:bodyPr>
          <a:lstStyle/>
          <a:p>
            <a:pPr algn="just" eaLnBrk="0" hangingPunct="0">
              <a:buFont typeface="Wingdings" panose="05000000000000000000" pitchFamily="2" charset="2"/>
              <a:buChar char="l"/>
            </a:pPr>
            <a:r>
              <a:rPr lang="en-US" altLang="zh-CN" b="1" dirty="0">
                <a:sym typeface="HY헤드라인M"/>
              </a:rPr>
              <a:t> </a:t>
            </a:r>
            <a:r>
              <a:rPr lang="en-US" altLang="zh-CN" b="1" dirty="0">
                <a:latin typeface="微软雅黑" panose="020B0503020204020204" pitchFamily="34" charset="-122"/>
                <a:ea typeface="微软雅黑" panose="020B0503020204020204" pitchFamily="34" charset="-122"/>
                <a:sym typeface="HY헤드라인M"/>
              </a:rPr>
              <a:t>4</a:t>
            </a:r>
            <a:r>
              <a:rPr lang="zh-CN" altLang="en-US" b="1" dirty="0">
                <a:latin typeface="微软雅黑" panose="020B0503020204020204" pitchFamily="34" charset="-122"/>
                <a:ea typeface="微软雅黑" panose="020B0503020204020204" pitchFamily="34" charset="-122"/>
                <a:sym typeface="HY헤드라인M"/>
              </a:rPr>
              <a:t>人受到党纪政纪处分</a:t>
            </a:r>
          </a:p>
        </p:txBody>
      </p:sp>
      <p:sp>
        <p:nvSpPr>
          <p:cNvPr id="8" name="矩形 1"/>
          <p:cNvSpPr>
            <a:spLocks noChangeArrowheads="1"/>
          </p:cNvSpPr>
          <p:nvPr/>
        </p:nvSpPr>
        <p:spPr bwMode="auto">
          <a:xfrm>
            <a:off x="357188" y="4314825"/>
            <a:ext cx="2149475" cy="1200150"/>
          </a:xfrm>
          <a:prstGeom prst="rect">
            <a:avLst/>
          </a:prstGeom>
          <a:noFill/>
          <a:ln w="9525">
            <a:noFill/>
            <a:miter lim="800000"/>
          </a:ln>
        </p:spPr>
        <p:txBody>
          <a:bodyPr>
            <a:spAutoFit/>
          </a:bodyPr>
          <a:lstStyle/>
          <a:p>
            <a:pPr algn="just" eaLnBrk="0" hangingPunct="0">
              <a:buFont typeface="Wingdings" panose="05000000000000000000" pitchFamily="2" charset="2"/>
              <a:buChar char="l"/>
            </a:pPr>
            <a:r>
              <a:rPr lang="en-US" altLang="zh-CN" b="1">
                <a:sym typeface="HY헤드라인M"/>
              </a:rPr>
              <a:t> </a:t>
            </a:r>
            <a:r>
              <a:rPr lang="en-US" altLang="zh-CN" b="1">
                <a:latin typeface="微软雅黑" panose="020B0503020204020204" pitchFamily="34" charset="-122"/>
                <a:ea typeface="微软雅黑" panose="020B0503020204020204" pitchFamily="34" charset="-122"/>
                <a:sym typeface="HY헤드라인M"/>
              </a:rPr>
              <a:t>2</a:t>
            </a:r>
            <a:r>
              <a:rPr lang="zh-CN" altLang="en-US" b="1">
                <a:latin typeface="微软雅黑" panose="020B0503020204020204" pitchFamily="34" charset="-122"/>
                <a:ea typeface="微软雅黑" panose="020B0503020204020204" pitchFamily="34" charset="-122"/>
                <a:sym typeface="HY헤드라인M"/>
              </a:rPr>
              <a:t>人受到行政处分</a:t>
            </a:r>
            <a:endParaRPr lang="en-US" b="1">
              <a:latin typeface="微软雅黑" panose="020B0503020204020204" pitchFamily="34" charset="-122"/>
              <a:ea typeface="微软雅黑" panose="020B0503020204020204" pitchFamily="34" charset="-122"/>
              <a:sym typeface="HY헤드라인M"/>
            </a:endParaRPr>
          </a:p>
          <a:p>
            <a:pPr algn="just" eaLnBrk="0" hangingPunct="0">
              <a:buFont typeface="Wingdings" panose="05000000000000000000" pitchFamily="2" charset="2"/>
              <a:buChar char="l"/>
            </a:pPr>
            <a:r>
              <a:rPr lang="en-US" b="1">
                <a:latin typeface="微软雅黑" panose="020B0503020204020204" pitchFamily="34" charset="-122"/>
                <a:ea typeface="微软雅黑" panose="020B0503020204020204" pitchFamily="34" charset="-122"/>
                <a:sym typeface="HY헤드라인M"/>
              </a:rPr>
              <a:t> </a:t>
            </a:r>
            <a:r>
              <a:rPr lang="en-US" altLang="zh-CN" b="1">
                <a:latin typeface="微软雅黑" panose="020B0503020204020204" pitchFamily="34" charset="-122"/>
                <a:ea typeface="微软雅黑" panose="020B0503020204020204" pitchFamily="34" charset="-122"/>
                <a:sym typeface="HY헤드라인M"/>
              </a:rPr>
              <a:t>2</a:t>
            </a:r>
            <a:r>
              <a:rPr lang="zh-CN" altLang="en-US" b="1">
                <a:latin typeface="微软雅黑" panose="020B0503020204020204" pitchFamily="34" charset="-122"/>
                <a:ea typeface="微软雅黑" panose="020B0503020204020204" pitchFamily="34" charset="-122"/>
                <a:sym typeface="HY헤드라인M"/>
              </a:rPr>
              <a:t>人被建议追刑责</a:t>
            </a:r>
          </a:p>
        </p:txBody>
      </p:sp>
      <p:sp>
        <p:nvSpPr>
          <p:cNvPr id="9" name="矩形 1"/>
          <p:cNvSpPr>
            <a:spLocks noChangeArrowheads="1"/>
          </p:cNvSpPr>
          <p:nvPr/>
        </p:nvSpPr>
        <p:spPr bwMode="auto">
          <a:xfrm>
            <a:off x="6780213" y="2528887"/>
            <a:ext cx="2149475" cy="1200150"/>
          </a:xfrm>
          <a:prstGeom prst="rect">
            <a:avLst/>
          </a:prstGeom>
          <a:noFill/>
          <a:ln w="9525">
            <a:noFill/>
            <a:miter lim="800000"/>
          </a:ln>
        </p:spPr>
        <p:txBody>
          <a:bodyPr>
            <a:spAutoFit/>
          </a:bodyPr>
          <a:lstStyle/>
          <a:p>
            <a:pPr algn="just" eaLnBrk="0" hangingPunct="0">
              <a:buFont typeface="Wingdings" panose="05000000000000000000" pitchFamily="2" charset="2"/>
              <a:buChar char="l"/>
            </a:pPr>
            <a:r>
              <a:rPr lang="en-US" altLang="zh-CN" b="1">
                <a:sym typeface="HY헤드라인M"/>
              </a:rPr>
              <a:t> </a:t>
            </a:r>
            <a:r>
              <a:rPr lang="en-US" altLang="zh-CN" b="1">
                <a:latin typeface="微软雅黑" panose="020B0503020204020204" pitchFamily="34" charset="-122"/>
                <a:ea typeface="微软雅黑" panose="020B0503020204020204" pitchFamily="34" charset="-122"/>
                <a:sym typeface="HY헤드라인M"/>
              </a:rPr>
              <a:t>4</a:t>
            </a:r>
            <a:r>
              <a:rPr lang="zh-CN" altLang="en-US" b="1">
                <a:latin typeface="微软雅黑" panose="020B0503020204020204" pitchFamily="34" charset="-122"/>
                <a:ea typeface="微软雅黑" panose="020B0503020204020204" pitchFamily="34" charset="-122"/>
                <a:sym typeface="HY헤드라인M"/>
              </a:rPr>
              <a:t>人受到党纪行政处分</a:t>
            </a:r>
            <a:endParaRPr lang="en-US" b="1">
              <a:latin typeface="微软雅黑" panose="020B0503020204020204" pitchFamily="34" charset="-122"/>
              <a:ea typeface="微软雅黑" panose="020B0503020204020204" pitchFamily="34" charset="-122"/>
              <a:sym typeface="HY헤드라인M"/>
            </a:endParaRPr>
          </a:p>
          <a:p>
            <a:pPr algn="just" eaLnBrk="0" hangingPunct="0">
              <a:buFont typeface="Wingdings" panose="05000000000000000000" pitchFamily="2" charset="2"/>
              <a:buChar char="l"/>
            </a:pPr>
            <a:r>
              <a:rPr lang="en-US" b="1">
                <a:latin typeface="微软雅黑" panose="020B0503020204020204" pitchFamily="34" charset="-122"/>
                <a:ea typeface="微软雅黑" panose="020B0503020204020204" pitchFamily="34" charset="-122"/>
                <a:sym typeface="HY헤드라인M"/>
              </a:rPr>
              <a:t> </a:t>
            </a:r>
            <a:r>
              <a:rPr lang="en-US" altLang="zh-CN" b="1">
                <a:latin typeface="微软雅黑" panose="020B0503020204020204" pitchFamily="34" charset="-122"/>
                <a:ea typeface="微软雅黑" panose="020B0503020204020204" pitchFamily="34" charset="-122"/>
                <a:sym typeface="HY헤드라인M"/>
              </a:rPr>
              <a:t>2</a:t>
            </a:r>
            <a:r>
              <a:rPr lang="zh-CN" altLang="en-US" b="1">
                <a:latin typeface="微软雅黑" panose="020B0503020204020204" pitchFamily="34" charset="-122"/>
                <a:ea typeface="微软雅黑" panose="020B0503020204020204" pitchFamily="34" charset="-122"/>
                <a:sym typeface="HY헤드라인M"/>
              </a:rPr>
              <a:t>人被建议追刑责</a:t>
            </a:r>
          </a:p>
        </p:txBody>
      </p:sp>
      <p:sp>
        <p:nvSpPr>
          <p:cNvPr id="10" name="矩形 1"/>
          <p:cNvSpPr>
            <a:spLocks noChangeArrowheads="1"/>
          </p:cNvSpPr>
          <p:nvPr/>
        </p:nvSpPr>
        <p:spPr bwMode="auto">
          <a:xfrm>
            <a:off x="6780213" y="4519612"/>
            <a:ext cx="2149475" cy="923925"/>
          </a:xfrm>
          <a:prstGeom prst="rect">
            <a:avLst/>
          </a:prstGeom>
          <a:noFill/>
          <a:ln w="9525">
            <a:noFill/>
            <a:miter lim="800000"/>
          </a:ln>
        </p:spPr>
        <p:txBody>
          <a:bodyPr>
            <a:spAutoFit/>
          </a:bodyPr>
          <a:lstStyle/>
          <a:p>
            <a:pPr algn="just" eaLnBrk="0" hangingPunct="0">
              <a:buFont typeface="Wingdings" panose="05000000000000000000" pitchFamily="2" charset="2"/>
              <a:buChar char="l"/>
            </a:pPr>
            <a:r>
              <a:rPr lang="en-US" altLang="zh-CN" b="1">
                <a:sym typeface="HY헤드라인M"/>
              </a:rPr>
              <a:t> </a:t>
            </a:r>
            <a:r>
              <a:rPr lang="en-US" altLang="zh-CN" b="1">
                <a:latin typeface="微软雅黑" panose="020B0503020204020204" pitchFamily="34" charset="-122"/>
                <a:ea typeface="微软雅黑" panose="020B0503020204020204" pitchFamily="34" charset="-122"/>
                <a:sym typeface="HY헤드라인M"/>
              </a:rPr>
              <a:t>5</a:t>
            </a:r>
            <a:r>
              <a:rPr lang="zh-CN" altLang="en-US" b="1">
                <a:latin typeface="微软雅黑" panose="020B0503020204020204" pitchFamily="34" charset="-122"/>
                <a:ea typeface="微软雅黑" panose="020B0503020204020204" pitchFamily="34" charset="-122"/>
                <a:sym typeface="HY헤드라인M"/>
              </a:rPr>
              <a:t>人被追刑责</a:t>
            </a:r>
            <a:endParaRPr lang="en-US" b="1">
              <a:latin typeface="微软雅黑" panose="020B0503020204020204" pitchFamily="34" charset="-122"/>
              <a:ea typeface="微软雅黑" panose="020B0503020204020204" pitchFamily="34" charset="-122"/>
              <a:sym typeface="HY헤드라인M"/>
            </a:endParaRPr>
          </a:p>
          <a:p>
            <a:pPr algn="just" eaLnBrk="0" hangingPunct="0">
              <a:buFont typeface="Wingdings" panose="05000000000000000000" pitchFamily="2" charset="2"/>
              <a:buChar char="l"/>
            </a:pPr>
            <a:r>
              <a:rPr lang="en-US" b="1">
                <a:latin typeface="微软雅黑" panose="020B0503020204020204" pitchFamily="34" charset="-122"/>
                <a:ea typeface="微软雅黑" panose="020B0503020204020204" pitchFamily="34" charset="-122"/>
                <a:sym typeface="HY헤드라인M"/>
              </a:rPr>
              <a:t> </a:t>
            </a:r>
            <a:r>
              <a:rPr lang="en-US" altLang="zh-CN" b="1">
                <a:latin typeface="微软雅黑" panose="020B0503020204020204" pitchFamily="34" charset="-122"/>
                <a:ea typeface="微软雅黑" panose="020B0503020204020204" pitchFamily="34" charset="-122"/>
                <a:sym typeface="HY헤드라인M"/>
              </a:rPr>
              <a:t>2</a:t>
            </a:r>
            <a:r>
              <a:rPr lang="zh-CN" altLang="en-US" b="1">
                <a:latin typeface="微软雅黑" panose="020B0503020204020204" pitchFamily="34" charset="-122"/>
                <a:ea typeface="微软雅黑" panose="020B0503020204020204" pitchFamily="34" charset="-122"/>
                <a:sym typeface="HY헤드라인M"/>
              </a:rPr>
              <a:t>人受到行政处分</a:t>
            </a:r>
          </a:p>
        </p:txBody>
      </p:sp>
      <p:sp>
        <p:nvSpPr>
          <p:cNvPr id="11" name="矩形 26"/>
          <p:cNvSpPr>
            <a:spLocks noChangeArrowheads="1"/>
          </p:cNvSpPr>
          <p:nvPr/>
        </p:nvSpPr>
        <p:spPr bwMode="auto">
          <a:xfrm>
            <a:off x="0" y="1085850"/>
            <a:ext cx="9144000" cy="830262"/>
          </a:xfrm>
          <a:prstGeom prst="rect">
            <a:avLst/>
          </a:prstGeom>
          <a:noFill/>
          <a:ln w="9525">
            <a:noFill/>
            <a:miter lim="800000"/>
          </a:ln>
        </p:spPr>
        <p:txBody>
          <a:bodyPr>
            <a:spAutoFit/>
          </a:bodyPr>
          <a:lstStyle/>
          <a:p>
            <a:pPr algn="ctr" eaLnBrk="0" hangingPunct="0"/>
            <a:r>
              <a:rPr lang="zh-CN" altLang="en-US" sz="2400" b="1" dirty="0">
                <a:latin typeface="宋体" panose="02010600030101010101" pitchFamily="2" charset="-122"/>
                <a:sym typeface="HY헤드라인M"/>
              </a:rPr>
              <a:t>总承包单位</a:t>
            </a:r>
            <a:r>
              <a:rPr lang="en-US" altLang="zh-CN" sz="2400" b="1" dirty="0">
                <a:latin typeface="宋体" panose="02010600030101010101" pitchFamily="2" charset="-122"/>
                <a:sym typeface="HY헤드라인M"/>
              </a:rPr>
              <a:t>21</a:t>
            </a:r>
            <a:r>
              <a:rPr lang="zh-CN" altLang="en-US" sz="2400" b="1" dirty="0">
                <a:latin typeface="宋体" panose="02010600030101010101" pitchFamily="2" charset="-122"/>
                <a:sym typeface="HY헤드라인M"/>
              </a:rPr>
              <a:t>人被追责，涉及</a:t>
            </a:r>
            <a:endParaRPr lang="en-US" altLang="zh-CN" sz="2400" b="1" dirty="0">
              <a:latin typeface="宋体" panose="02010600030101010101" pitchFamily="2" charset="-122"/>
              <a:sym typeface="HY헤드라인M"/>
            </a:endParaRPr>
          </a:p>
          <a:p>
            <a:pPr algn="ctr" eaLnBrk="0" hangingPunct="0"/>
            <a:r>
              <a:rPr lang="zh-CN" altLang="en-US" sz="2400" b="1" dirty="0">
                <a:latin typeface="宋体" panose="02010600030101010101" pitchFamily="2" charset="-122"/>
                <a:sym typeface="HY헤드라인M"/>
              </a:rPr>
              <a:t>集团总部、公司、分公司、项目部各层级：</a:t>
            </a:r>
          </a:p>
        </p:txBody>
      </p:sp>
      <p:sp>
        <p:nvSpPr>
          <p:cNvPr id="12" name="Freeform 18"/>
          <p:cNvSpPr>
            <a:spLocks noEditPoints="1" noChangeArrowheads="1"/>
          </p:cNvSpPr>
          <p:nvPr/>
        </p:nvSpPr>
        <p:spPr bwMode="auto">
          <a:xfrm>
            <a:off x="4411662" y="3897312"/>
            <a:ext cx="465138" cy="369888"/>
          </a:xfrm>
          <a:custGeom>
            <a:avLst/>
            <a:gdLst>
              <a:gd name="T0" fmla="*/ 231750 w 568"/>
              <a:gd name="T1" fmla="*/ 353271 h 601"/>
              <a:gd name="T2" fmla="*/ 232569 w 568"/>
              <a:gd name="T3" fmla="*/ 204946 h 601"/>
              <a:gd name="T4" fmla="*/ 370964 w 568"/>
              <a:gd name="T5" fmla="*/ 185252 h 601"/>
              <a:gd name="T6" fmla="*/ 284160 w 568"/>
              <a:gd name="T7" fmla="*/ 211101 h 601"/>
              <a:gd name="T8" fmla="*/ 77796 w 568"/>
              <a:gd name="T9" fmla="*/ 131707 h 601"/>
              <a:gd name="T10" fmla="*/ 104001 w 568"/>
              <a:gd name="T11" fmla="*/ 134169 h 601"/>
              <a:gd name="T12" fmla="*/ 137576 w 568"/>
              <a:gd name="T13" fmla="*/ 136631 h 601"/>
              <a:gd name="T14" fmla="*/ 136757 w 568"/>
              <a:gd name="T15" fmla="*/ 120014 h 601"/>
              <a:gd name="T16" fmla="*/ 232569 w 568"/>
              <a:gd name="T17" fmla="*/ 186483 h 601"/>
              <a:gd name="T18" fmla="*/ 338208 w 568"/>
              <a:gd name="T19" fmla="*/ 128630 h 601"/>
              <a:gd name="T20" fmla="*/ 361956 w 568"/>
              <a:gd name="T21" fmla="*/ 125553 h 601"/>
              <a:gd name="T22" fmla="*/ 375058 w 568"/>
              <a:gd name="T23" fmla="*/ 129245 h 601"/>
              <a:gd name="T24" fmla="*/ 340664 w 568"/>
              <a:gd name="T25" fmla="*/ 157556 h 601"/>
              <a:gd name="T26" fmla="*/ 400444 w 568"/>
              <a:gd name="T27" fmla="*/ 209870 h 601"/>
              <a:gd name="T28" fmla="*/ 382429 w 568"/>
              <a:gd name="T29" fmla="*/ 161864 h 601"/>
              <a:gd name="T30" fmla="*/ 382429 w 568"/>
              <a:gd name="T31" fmla="*/ 307727 h 601"/>
              <a:gd name="T32" fmla="*/ 404539 w 568"/>
              <a:gd name="T33" fmla="*/ 304034 h 601"/>
              <a:gd name="T34" fmla="*/ 253861 w 568"/>
              <a:gd name="T35" fmla="*/ 366195 h 601"/>
              <a:gd name="T36" fmla="*/ 202269 w 568"/>
              <a:gd name="T37" fmla="*/ 363118 h 601"/>
              <a:gd name="T38" fmla="*/ 71245 w 568"/>
              <a:gd name="T39" fmla="*/ 301573 h 601"/>
              <a:gd name="T40" fmla="*/ 196537 w 568"/>
              <a:gd name="T41" fmla="*/ 344039 h 601"/>
              <a:gd name="T42" fmla="*/ 83528 w 568"/>
              <a:gd name="T43" fmla="*/ 216024 h 601"/>
              <a:gd name="T44" fmla="*/ 61418 w 568"/>
              <a:gd name="T45" fmla="*/ 210485 h 601"/>
              <a:gd name="T46" fmla="*/ 70426 w 568"/>
              <a:gd name="T47" fmla="*/ 223410 h 601"/>
              <a:gd name="T48" fmla="*/ 79434 w 568"/>
              <a:gd name="T49" fmla="*/ 238181 h 601"/>
              <a:gd name="T50" fmla="*/ 86804 w 568"/>
              <a:gd name="T51" fmla="*/ 252952 h 601"/>
              <a:gd name="T52" fmla="*/ 92536 w 568"/>
              <a:gd name="T53" fmla="*/ 267723 h 601"/>
              <a:gd name="T54" fmla="*/ 819 w 568"/>
              <a:gd name="T55" fmla="*/ 252336 h 601"/>
              <a:gd name="T56" fmla="*/ 36851 w 568"/>
              <a:gd name="T57" fmla="*/ 227103 h 601"/>
              <a:gd name="T58" fmla="*/ 22929 w 568"/>
              <a:gd name="T59" fmla="*/ 232026 h 601"/>
              <a:gd name="T60" fmla="*/ 413547 w 568"/>
              <a:gd name="T61" fmla="*/ 246182 h 601"/>
              <a:gd name="T62" fmla="*/ 403720 w 568"/>
              <a:gd name="T63" fmla="*/ 260953 h 601"/>
              <a:gd name="T64" fmla="*/ 394712 w 568"/>
              <a:gd name="T65" fmla="*/ 274493 h 601"/>
              <a:gd name="T66" fmla="*/ 428287 w 568"/>
              <a:gd name="T67" fmla="*/ 292341 h 601"/>
              <a:gd name="T68" fmla="*/ 442209 w 568"/>
              <a:gd name="T69" fmla="*/ 232026 h 601"/>
              <a:gd name="T70" fmla="*/ 420098 w 568"/>
              <a:gd name="T71" fmla="*/ 204946 h 601"/>
              <a:gd name="T72" fmla="*/ 299719 w 568"/>
              <a:gd name="T73" fmla="*/ 25234 h 601"/>
              <a:gd name="T74" fmla="*/ 337389 w 568"/>
              <a:gd name="T75" fmla="*/ 94780 h 601"/>
              <a:gd name="T76" fmla="*/ 302995 w 568"/>
              <a:gd name="T77" fmla="*/ 112628 h 601"/>
              <a:gd name="T78" fmla="*/ 161324 w 568"/>
              <a:gd name="T79" fmla="*/ 52929 h 601"/>
              <a:gd name="T80" fmla="*/ 139214 w 568"/>
              <a:gd name="T81" fmla="*/ 110166 h 601"/>
              <a:gd name="T82" fmla="*/ 119560 w 568"/>
              <a:gd name="T83" fmla="*/ 65854 h 601"/>
              <a:gd name="T84" fmla="*/ 230931 w 568"/>
              <a:gd name="T85" fmla="*/ 0 h 60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568"/>
              <a:gd name="T130" fmla="*/ 0 h 601"/>
              <a:gd name="T131" fmla="*/ 568 w 568"/>
              <a:gd name="T132" fmla="*/ 601 h 60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568" h="601">
                <a:moveTo>
                  <a:pt x="266" y="331"/>
                </a:moveTo>
                <a:lnTo>
                  <a:pt x="266" y="571"/>
                </a:lnTo>
                <a:cubicBezTo>
                  <a:pt x="272" y="573"/>
                  <a:pt x="277" y="575"/>
                  <a:pt x="283" y="574"/>
                </a:cubicBezTo>
                <a:cubicBezTo>
                  <a:pt x="290" y="574"/>
                  <a:pt x="297" y="572"/>
                  <a:pt x="303" y="570"/>
                </a:cubicBezTo>
                <a:lnTo>
                  <a:pt x="303" y="331"/>
                </a:lnTo>
                <a:cubicBezTo>
                  <a:pt x="297" y="332"/>
                  <a:pt x="290" y="333"/>
                  <a:pt x="284" y="333"/>
                </a:cubicBezTo>
                <a:cubicBezTo>
                  <a:pt x="278" y="333"/>
                  <a:pt x="272" y="332"/>
                  <a:pt x="266" y="331"/>
                </a:cubicBezTo>
                <a:close/>
                <a:moveTo>
                  <a:pt x="347" y="343"/>
                </a:moveTo>
                <a:lnTo>
                  <a:pt x="453" y="301"/>
                </a:lnTo>
                <a:lnTo>
                  <a:pt x="453" y="345"/>
                </a:lnTo>
                <a:lnTo>
                  <a:pt x="347" y="386"/>
                </a:lnTo>
                <a:lnTo>
                  <a:pt x="347" y="343"/>
                </a:lnTo>
                <a:close/>
                <a:moveTo>
                  <a:pt x="142" y="252"/>
                </a:moveTo>
                <a:lnTo>
                  <a:pt x="99" y="228"/>
                </a:lnTo>
                <a:cubicBezTo>
                  <a:pt x="94" y="225"/>
                  <a:pt x="93" y="219"/>
                  <a:pt x="95" y="214"/>
                </a:cubicBezTo>
                <a:cubicBezTo>
                  <a:pt x="98" y="209"/>
                  <a:pt x="104" y="208"/>
                  <a:pt x="109" y="210"/>
                </a:cubicBezTo>
                <a:lnTo>
                  <a:pt x="149" y="233"/>
                </a:lnTo>
                <a:lnTo>
                  <a:pt x="127" y="218"/>
                </a:lnTo>
                <a:cubicBezTo>
                  <a:pt x="123" y="215"/>
                  <a:pt x="122" y="209"/>
                  <a:pt x="125" y="204"/>
                </a:cubicBezTo>
                <a:cubicBezTo>
                  <a:pt x="128" y="200"/>
                  <a:pt x="134" y="199"/>
                  <a:pt x="138" y="202"/>
                </a:cubicBezTo>
                <a:lnTo>
                  <a:pt x="168" y="222"/>
                </a:lnTo>
                <a:lnTo>
                  <a:pt x="154" y="209"/>
                </a:lnTo>
                <a:cubicBezTo>
                  <a:pt x="150" y="205"/>
                  <a:pt x="149" y="199"/>
                  <a:pt x="153" y="195"/>
                </a:cubicBezTo>
                <a:cubicBezTo>
                  <a:pt x="157" y="191"/>
                  <a:pt x="163" y="191"/>
                  <a:pt x="167" y="195"/>
                </a:cubicBezTo>
                <a:lnTo>
                  <a:pt x="282" y="303"/>
                </a:lnTo>
                <a:cubicBezTo>
                  <a:pt x="283" y="303"/>
                  <a:pt x="283" y="303"/>
                  <a:pt x="283" y="304"/>
                </a:cubicBezTo>
                <a:cubicBezTo>
                  <a:pt x="283" y="303"/>
                  <a:pt x="284" y="303"/>
                  <a:pt x="284" y="303"/>
                </a:cubicBezTo>
                <a:lnTo>
                  <a:pt x="399" y="195"/>
                </a:lnTo>
                <a:cubicBezTo>
                  <a:pt x="403" y="191"/>
                  <a:pt x="409" y="191"/>
                  <a:pt x="413" y="195"/>
                </a:cubicBezTo>
                <a:cubicBezTo>
                  <a:pt x="417" y="199"/>
                  <a:pt x="417" y="205"/>
                  <a:pt x="413" y="209"/>
                </a:cubicBezTo>
                <a:lnTo>
                  <a:pt x="399" y="222"/>
                </a:lnTo>
                <a:lnTo>
                  <a:pt x="428" y="202"/>
                </a:lnTo>
                <a:cubicBezTo>
                  <a:pt x="432" y="199"/>
                  <a:pt x="438" y="200"/>
                  <a:pt x="442" y="204"/>
                </a:cubicBezTo>
                <a:cubicBezTo>
                  <a:pt x="445" y="209"/>
                  <a:pt x="444" y="215"/>
                  <a:pt x="439" y="218"/>
                </a:cubicBezTo>
                <a:lnTo>
                  <a:pt x="417" y="233"/>
                </a:lnTo>
                <a:lnTo>
                  <a:pt x="458" y="210"/>
                </a:lnTo>
                <a:cubicBezTo>
                  <a:pt x="462" y="208"/>
                  <a:pt x="468" y="209"/>
                  <a:pt x="471" y="214"/>
                </a:cubicBezTo>
                <a:cubicBezTo>
                  <a:pt x="474" y="219"/>
                  <a:pt x="472" y="225"/>
                  <a:pt x="467" y="228"/>
                </a:cubicBezTo>
                <a:lnTo>
                  <a:pt x="416" y="256"/>
                </a:lnTo>
                <a:lnTo>
                  <a:pt x="494" y="224"/>
                </a:lnTo>
                <a:lnTo>
                  <a:pt x="494" y="342"/>
                </a:lnTo>
                <a:cubicBezTo>
                  <a:pt x="492" y="342"/>
                  <a:pt x="491" y="342"/>
                  <a:pt x="489" y="341"/>
                </a:cubicBezTo>
                <a:lnTo>
                  <a:pt x="473" y="339"/>
                </a:lnTo>
                <a:lnTo>
                  <a:pt x="467" y="351"/>
                </a:lnTo>
                <a:lnTo>
                  <a:pt x="467" y="263"/>
                </a:lnTo>
                <a:lnTo>
                  <a:pt x="329" y="322"/>
                </a:lnTo>
                <a:lnTo>
                  <a:pt x="329" y="559"/>
                </a:lnTo>
                <a:lnTo>
                  <a:pt x="467" y="500"/>
                </a:lnTo>
                <a:lnTo>
                  <a:pt x="467" y="483"/>
                </a:lnTo>
                <a:cubicBezTo>
                  <a:pt x="472" y="486"/>
                  <a:pt x="477" y="488"/>
                  <a:pt x="482" y="490"/>
                </a:cubicBezTo>
                <a:cubicBezTo>
                  <a:pt x="486" y="492"/>
                  <a:pt x="490" y="493"/>
                  <a:pt x="494" y="494"/>
                </a:cubicBezTo>
                <a:lnTo>
                  <a:pt x="494" y="518"/>
                </a:lnTo>
                <a:lnTo>
                  <a:pt x="321" y="591"/>
                </a:lnTo>
                <a:cubicBezTo>
                  <a:pt x="318" y="592"/>
                  <a:pt x="314" y="594"/>
                  <a:pt x="310" y="595"/>
                </a:cubicBezTo>
                <a:lnTo>
                  <a:pt x="303" y="598"/>
                </a:lnTo>
                <a:cubicBezTo>
                  <a:pt x="297" y="599"/>
                  <a:pt x="291" y="601"/>
                  <a:pt x="285" y="601"/>
                </a:cubicBezTo>
                <a:cubicBezTo>
                  <a:pt x="271" y="601"/>
                  <a:pt x="258" y="598"/>
                  <a:pt x="247" y="590"/>
                </a:cubicBezTo>
                <a:lnTo>
                  <a:pt x="75" y="518"/>
                </a:lnTo>
                <a:lnTo>
                  <a:pt x="75" y="494"/>
                </a:lnTo>
                <a:cubicBezTo>
                  <a:pt x="79" y="493"/>
                  <a:pt x="83" y="492"/>
                  <a:pt x="87" y="490"/>
                </a:cubicBezTo>
                <a:cubicBezTo>
                  <a:pt x="91" y="488"/>
                  <a:pt x="96" y="486"/>
                  <a:pt x="102" y="483"/>
                </a:cubicBezTo>
                <a:lnTo>
                  <a:pt x="102" y="500"/>
                </a:lnTo>
                <a:lnTo>
                  <a:pt x="240" y="559"/>
                </a:lnTo>
                <a:lnTo>
                  <a:pt x="240" y="322"/>
                </a:lnTo>
                <a:lnTo>
                  <a:pt x="102" y="263"/>
                </a:lnTo>
                <a:lnTo>
                  <a:pt x="102" y="351"/>
                </a:lnTo>
                <a:lnTo>
                  <a:pt x="95" y="339"/>
                </a:lnTo>
                <a:lnTo>
                  <a:pt x="80" y="341"/>
                </a:lnTo>
                <a:cubicBezTo>
                  <a:pt x="78" y="342"/>
                  <a:pt x="77" y="342"/>
                  <a:pt x="75" y="342"/>
                </a:cubicBezTo>
                <a:lnTo>
                  <a:pt x="75" y="224"/>
                </a:lnTo>
                <a:lnTo>
                  <a:pt x="142" y="252"/>
                </a:lnTo>
                <a:close/>
                <a:moveTo>
                  <a:pt x="86" y="363"/>
                </a:moveTo>
                <a:cubicBezTo>
                  <a:pt x="89" y="369"/>
                  <a:pt x="91" y="375"/>
                  <a:pt x="94" y="381"/>
                </a:cubicBezTo>
                <a:lnTo>
                  <a:pt x="62" y="400"/>
                </a:lnTo>
                <a:lnTo>
                  <a:pt x="97" y="387"/>
                </a:lnTo>
                <a:cubicBezTo>
                  <a:pt x="99" y="393"/>
                  <a:pt x="102" y="399"/>
                  <a:pt x="104" y="406"/>
                </a:cubicBezTo>
                <a:lnTo>
                  <a:pt x="74" y="424"/>
                </a:lnTo>
                <a:lnTo>
                  <a:pt x="106" y="411"/>
                </a:lnTo>
                <a:cubicBezTo>
                  <a:pt x="108" y="418"/>
                  <a:pt x="110" y="424"/>
                  <a:pt x="112" y="431"/>
                </a:cubicBezTo>
                <a:lnTo>
                  <a:pt x="85" y="446"/>
                </a:lnTo>
                <a:lnTo>
                  <a:pt x="113" y="435"/>
                </a:lnTo>
                <a:cubicBezTo>
                  <a:pt x="115" y="440"/>
                  <a:pt x="116" y="445"/>
                  <a:pt x="117" y="450"/>
                </a:cubicBezTo>
                <a:cubicBezTo>
                  <a:pt x="111" y="454"/>
                  <a:pt x="66" y="483"/>
                  <a:pt x="45" y="475"/>
                </a:cubicBezTo>
                <a:cubicBezTo>
                  <a:pt x="23" y="467"/>
                  <a:pt x="2" y="437"/>
                  <a:pt x="1" y="410"/>
                </a:cubicBezTo>
                <a:cubicBezTo>
                  <a:pt x="0" y="383"/>
                  <a:pt x="70" y="366"/>
                  <a:pt x="86" y="363"/>
                </a:cubicBezTo>
                <a:close/>
                <a:moveTo>
                  <a:pt x="28" y="377"/>
                </a:moveTo>
                <a:lnTo>
                  <a:pt x="45" y="369"/>
                </a:lnTo>
                <a:lnTo>
                  <a:pt x="54" y="360"/>
                </a:lnTo>
                <a:lnTo>
                  <a:pt x="54" y="333"/>
                </a:lnTo>
                <a:cubicBezTo>
                  <a:pt x="38" y="340"/>
                  <a:pt x="31" y="356"/>
                  <a:pt x="28" y="377"/>
                </a:cubicBezTo>
                <a:close/>
                <a:moveTo>
                  <a:pt x="482" y="363"/>
                </a:moveTo>
                <a:cubicBezTo>
                  <a:pt x="479" y="369"/>
                  <a:pt x="476" y="375"/>
                  <a:pt x="473" y="381"/>
                </a:cubicBezTo>
                <a:lnTo>
                  <a:pt x="505" y="400"/>
                </a:lnTo>
                <a:lnTo>
                  <a:pt x="471" y="387"/>
                </a:lnTo>
                <a:cubicBezTo>
                  <a:pt x="468" y="393"/>
                  <a:pt x="465" y="399"/>
                  <a:pt x="463" y="406"/>
                </a:cubicBezTo>
                <a:lnTo>
                  <a:pt x="493" y="424"/>
                </a:lnTo>
                <a:lnTo>
                  <a:pt x="461" y="411"/>
                </a:lnTo>
                <a:cubicBezTo>
                  <a:pt x="459" y="418"/>
                  <a:pt x="457" y="424"/>
                  <a:pt x="455" y="431"/>
                </a:cubicBezTo>
                <a:lnTo>
                  <a:pt x="482" y="446"/>
                </a:lnTo>
                <a:lnTo>
                  <a:pt x="454" y="435"/>
                </a:lnTo>
                <a:cubicBezTo>
                  <a:pt x="453" y="440"/>
                  <a:pt x="451" y="445"/>
                  <a:pt x="450" y="450"/>
                </a:cubicBezTo>
                <a:cubicBezTo>
                  <a:pt x="456" y="454"/>
                  <a:pt x="501" y="483"/>
                  <a:pt x="523" y="475"/>
                </a:cubicBezTo>
                <a:cubicBezTo>
                  <a:pt x="544" y="467"/>
                  <a:pt x="566" y="437"/>
                  <a:pt x="567" y="410"/>
                </a:cubicBezTo>
                <a:cubicBezTo>
                  <a:pt x="568" y="383"/>
                  <a:pt x="497" y="366"/>
                  <a:pt x="482" y="363"/>
                </a:cubicBezTo>
                <a:close/>
                <a:moveTo>
                  <a:pt x="540" y="377"/>
                </a:moveTo>
                <a:lnTo>
                  <a:pt x="522" y="369"/>
                </a:lnTo>
                <a:lnTo>
                  <a:pt x="513" y="360"/>
                </a:lnTo>
                <a:lnTo>
                  <a:pt x="513" y="333"/>
                </a:lnTo>
                <a:cubicBezTo>
                  <a:pt x="529" y="340"/>
                  <a:pt x="536" y="356"/>
                  <a:pt x="540" y="377"/>
                </a:cubicBezTo>
                <a:close/>
                <a:moveTo>
                  <a:pt x="282" y="0"/>
                </a:moveTo>
                <a:cubicBezTo>
                  <a:pt x="315" y="0"/>
                  <a:pt x="344" y="16"/>
                  <a:pt x="366" y="41"/>
                </a:cubicBezTo>
                <a:cubicBezTo>
                  <a:pt x="379" y="58"/>
                  <a:pt x="390" y="78"/>
                  <a:pt x="395" y="101"/>
                </a:cubicBezTo>
                <a:cubicBezTo>
                  <a:pt x="403" y="99"/>
                  <a:pt x="415" y="98"/>
                  <a:pt x="418" y="107"/>
                </a:cubicBezTo>
                <a:cubicBezTo>
                  <a:pt x="423" y="120"/>
                  <a:pt x="421" y="151"/>
                  <a:pt x="412" y="154"/>
                </a:cubicBezTo>
                <a:cubicBezTo>
                  <a:pt x="408" y="156"/>
                  <a:pt x="403" y="156"/>
                  <a:pt x="398" y="155"/>
                </a:cubicBezTo>
                <a:cubicBezTo>
                  <a:pt x="398" y="163"/>
                  <a:pt x="396" y="171"/>
                  <a:pt x="394" y="179"/>
                </a:cubicBezTo>
                <a:cubicBezTo>
                  <a:pt x="386" y="180"/>
                  <a:pt x="378" y="182"/>
                  <a:pt x="370" y="183"/>
                </a:cubicBezTo>
                <a:cubicBezTo>
                  <a:pt x="375" y="169"/>
                  <a:pt x="377" y="154"/>
                  <a:pt x="377" y="138"/>
                </a:cubicBezTo>
                <a:cubicBezTo>
                  <a:pt x="377" y="117"/>
                  <a:pt x="373" y="98"/>
                  <a:pt x="365" y="81"/>
                </a:cubicBezTo>
                <a:cubicBezTo>
                  <a:pt x="301" y="132"/>
                  <a:pt x="218" y="95"/>
                  <a:pt x="197" y="86"/>
                </a:cubicBezTo>
                <a:cubicBezTo>
                  <a:pt x="190" y="101"/>
                  <a:pt x="187" y="119"/>
                  <a:pt x="187" y="138"/>
                </a:cubicBezTo>
                <a:cubicBezTo>
                  <a:pt x="187" y="154"/>
                  <a:pt x="189" y="169"/>
                  <a:pt x="194" y="183"/>
                </a:cubicBezTo>
                <a:cubicBezTo>
                  <a:pt x="186" y="181"/>
                  <a:pt x="178" y="180"/>
                  <a:pt x="170" y="179"/>
                </a:cubicBezTo>
                <a:cubicBezTo>
                  <a:pt x="168" y="171"/>
                  <a:pt x="167" y="163"/>
                  <a:pt x="166" y="155"/>
                </a:cubicBezTo>
                <a:cubicBezTo>
                  <a:pt x="161" y="156"/>
                  <a:pt x="156" y="156"/>
                  <a:pt x="152" y="154"/>
                </a:cubicBezTo>
                <a:cubicBezTo>
                  <a:pt x="143" y="151"/>
                  <a:pt x="141" y="120"/>
                  <a:pt x="146" y="107"/>
                </a:cubicBezTo>
                <a:cubicBezTo>
                  <a:pt x="149" y="98"/>
                  <a:pt x="161" y="99"/>
                  <a:pt x="169" y="101"/>
                </a:cubicBezTo>
                <a:cubicBezTo>
                  <a:pt x="174" y="78"/>
                  <a:pt x="185" y="58"/>
                  <a:pt x="198" y="41"/>
                </a:cubicBezTo>
                <a:cubicBezTo>
                  <a:pt x="220" y="16"/>
                  <a:pt x="249" y="0"/>
                  <a:pt x="282" y="0"/>
                </a:cubicBezTo>
                <a:close/>
              </a:path>
            </a:pathLst>
          </a:custGeom>
          <a:solidFill>
            <a:schemeClr val="bg1"/>
          </a:solidFill>
          <a:ln w="9525">
            <a:noFill/>
            <a:round/>
          </a:ln>
        </p:spPr>
        <p:txBody>
          <a:bodyPr/>
          <a:lstStyle/>
          <a:p>
            <a:pPr eaLnBrk="0" hangingPunct="0"/>
            <a:endParaRPr lang="zh-CN" altLang="en-US">
              <a:latin typeface="Calibri" panose="020F0502020204030204" pitchFamily="34" charset="0"/>
            </a:endParaRP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e:\program files\360se6\User Data\temp\2009122013254647.jpg"/>
          <p:cNvPicPr>
            <a:picLocks noChangeAspect="1" noChangeArrowheads="1"/>
          </p:cNvPicPr>
          <p:nvPr/>
        </p:nvPicPr>
        <p:blipFill>
          <a:blip r:embed="rId2" cstate="print"/>
          <a:srcRect/>
          <a:stretch>
            <a:fillRect/>
          </a:stretch>
        </p:blipFill>
        <p:spPr bwMode="auto">
          <a:xfrm>
            <a:off x="0" y="828987"/>
            <a:ext cx="5638800" cy="3514725"/>
          </a:xfrm>
          <a:prstGeom prst="rect">
            <a:avLst/>
          </a:prstGeom>
          <a:noFill/>
          <a:ln w="9525">
            <a:noFill/>
            <a:miter lim="800000"/>
            <a:headEnd/>
            <a:tailEnd/>
          </a:ln>
        </p:spPr>
      </p:pic>
      <p:pic>
        <p:nvPicPr>
          <p:cNvPr id="56323" name="图片 1"/>
          <p:cNvPicPr>
            <a:picLocks noChangeAspect="1"/>
          </p:cNvPicPr>
          <p:nvPr/>
        </p:nvPicPr>
        <p:blipFill>
          <a:blip r:embed="rId3" cstate="print"/>
          <a:srcRect/>
          <a:stretch>
            <a:fillRect/>
          </a:stretch>
        </p:blipFill>
        <p:spPr bwMode="auto">
          <a:xfrm>
            <a:off x="3705225" y="2715613"/>
            <a:ext cx="5438775" cy="3609975"/>
          </a:xfrm>
          <a:prstGeom prst="rect">
            <a:avLst/>
          </a:prstGeom>
          <a:noFill/>
          <a:ln w="9525">
            <a:noFill/>
            <a:miter lim="800000"/>
            <a:headEnd/>
            <a:tailEnd/>
          </a:ln>
        </p:spPr>
      </p:pic>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p:cNvPicPr>
            <a:picLocks noChangeAspect="1" noChangeArrowheads="1"/>
          </p:cNvPicPr>
          <p:nvPr/>
        </p:nvPicPr>
        <p:blipFill>
          <a:blip r:embed="rId2" cstate="print"/>
          <a:srcRect/>
          <a:stretch>
            <a:fillRect/>
          </a:stretch>
        </p:blipFill>
        <p:spPr bwMode="auto">
          <a:xfrm>
            <a:off x="1827864" y="837316"/>
            <a:ext cx="5183368" cy="5564650"/>
          </a:xfrm>
          <a:prstGeom prst="rect">
            <a:avLst/>
          </a:prstGeom>
          <a:noFill/>
          <a:ln w="9525">
            <a:noFill/>
            <a:miter lim="800000"/>
            <a:headEnd/>
            <a:tailEnd/>
          </a:ln>
        </p:spPr>
      </p:pic>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Box 2"/>
          <p:cNvSpPr txBox="1">
            <a:spLocks noChangeArrowheads="1"/>
          </p:cNvSpPr>
          <p:nvPr/>
        </p:nvSpPr>
        <p:spPr bwMode="auto">
          <a:xfrm>
            <a:off x="0" y="0"/>
            <a:ext cx="9144000" cy="655638"/>
          </a:xfrm>
          <a:prstGeom prst="rect">
            <a:avLst/>
          </a:prstGeom>
          <a:noFill/>
          <a:ln w="9525">
            <a:noFill/>
            <a:miter lim="800000"/>
          </a:ln>
        </p:spPr>
        <p:txBody>
          <a:bodyPr>
            <a:spAutoFit/>
          </a:bodyPr>
          <a:lstStyle/>
          <a:p>
            <a:pPr algn="ctr">
              <a:lnSpc>
                <a:spcPct val="150000"/>
              </a:lnSpc>
              <a:buFontTx/>
              <a:buNone/>
            </a:pPr>
            <a:r>
              <a:rPr lang="zh-CN" altLang="en-US" sz="2800" b="1">
                <a:solidFill>
                  <a:schemeClr val="bg1"/>
                </a:solidFill>
                <a:ea typeface="仿宋_GB2312" charset="-122"/>
              </a:rPr>
              <a:t>第五节   承 台</a:t>
            </a:r>
          </a:p>
        </p:txBody>
      </p:sp>
      <p:sp>
        <p:nvSpPr>
          <p:cNvPr id="58371" name="矩形 2"/>
          <p:cNvSpPr>
            <a:spLocks noChangeArrowheads="1"/>
          </p:cNvSpPr>
          <p:nvPr/>
        </p:nvSpPr>
        <p:spPr bwMode="auto">
          <a:xfrm>
            <a:off x="0" y="1155159"/>
            <a:ext cx="9144000" cy="4636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9705"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ct val="0"/>
              </a:spcBef>
              <a:buFontTx/>
              <a:buNone/>
              <a:defRPr/>
            </a:pPr>
            <a:r>
              <a:rPr lang="en-US" altLang="zh-CN" sz="2000" b="1" dirty="0">
                <a:latin typeface="+mn-ea"/>
                <a:ea typeface="+mn-ea"/>
              </a:rPr>
              <a:t>1</a:t>
            </a:r>
            <a:r>
              <a:rPr lang="zh-CN" altLang="en-US" sz="2000" b="1" dirty="0">
                <a:latin typeface="+mn-ea"/>
                <a:ea typeface="+mn-ea"/>
              </a:rPr>
              <a:t>、</a:t>
            </a:r>
            <a:r>
              <a:rPr lang="zh-CN" altLang="zh-CN" sz="2000" b="1" dirty="0">
                <a:latin typeface="+mn-ea"/>
                <a:ea typeface="+mn-ea"/>
              </a:rPr>
              <a:t>主要危险因素</a:t>
            </a:r>
          </a:p>
          <a:p>
            <a:pPr eaLnBrk="1" hangingPunct="1">
              <a:lnSpc>
                <a:spcPct val="150000"/>
              </a:lnSpc>
              <a:spcBef>
                <a:spcPct val="0"/>
              </a:spcBef>
              <a:buFontTx/>
              <a:buNone/>
              <a:defRPr/>
            </a:pPr>
            <a:r>
              <a:rPr lang="zh-CN" altLang="zh-CN" sz="2000" b="1" dirty="0">
                <a:latin typeface="+mn-ea"/>
                <a:ea typeface="+mn-ea"/>
              </a:rPr>
              <a:t>高处坠落、坍塌、机械伤害、触电、物体打击、模板倾覆、违章作业、管理缺陷</a:t>
            </a:r>
            <a:endParaRPr lang="en-US" altLang="zh-CN" sz="2000" b="1" dirty="0">
              <a:latin typeface="+mn-ea"/>
              <a:ea typeface="+mn-ea"/>
            </a:endParaRPr>
          </a:p>
          <a:p>
            <a:pPr eaLnBrk="1" hangingPunct="1">
              <a:lnSpc>
                <a:spcPct val="150000"/>
              </a:lnSpc>
              <a:spcBef>
                <a:spcPct val="0"/>
              </a:spcBef>
              <a:buFontTx/>
              <a:buNone/>
              <a:defRPr/>
            </a:pPr>
            <a:r>
              <a:rPr lang="en-US" altLang="zh-CN" sz="2000" b="1" dirty="0">
                <a:latin typeface="+mn-ea"/>
                <a:ea typeface="+mn-ea"/>
              </a:rPr>
              <a:t>2</a:t>
            </a:r>
            <a:r>
              <a:rPr lang="zh-CN" altLang="en-US" sz="2000" b="1" dirty="0">
                <a:latin typeface="+mn-ea"/>
                <a:ea typeface="+mn-ea"/>
              </a:rPr>
              <a:t>、安全管理要求</a:t>
            </a:r>
            <a:endParaRPr lang="en-US" altLang="zh-CN" sz="2000" b="1" dirty="0">
              <a:latin typeface="+mn-ea"/>
              <a:ea typeface="+mn-ea"/>
            </a:endParaRPr>
          </a:p>
          <a:p>
            <a:pPr eaLnBrk="1" hangingPunct="1">
              <a:lnSpc>
                <a:spcPct val="150000"/>
              </a:lnSpc>
              <a:spcBef>
                <a:spcPct val="0"/>
              </a:spcBef>
              <a:buFontTx/>
              <a:buNone/>
              <a:defRPr/>
            </a:pPr>
            <a:r>
              <a:rPr lang="en-US" altLang="zh-CN" sz="2000" b="1" dirty="0">
                <a:latin typeface="+mn-ea"/>
                <a:ea typeface="+mn-ea"/>
              </a:rPr>
              <a:t>2.1</a:t>
            </a:r>
            <a:r>
              <a:rPr lang="zh-CN" altLang="en-US" sz="2000" b="1" dirty="0">
                <a:latin typeface="+mn-ea"/>
                <a:ea typeface="+mn-ea"/>
              </a:rPr>
              <a:t>、</a:t>
            </a:r>
            <a:r>
              <a:rPr lang="zh-CN" altLang="zh-CN" sz="2000" b="1" dirty="0">
                <a:latin typeface="+mn-ea"/>
                <a:ea typeface="+mn-ea"/>
              </a:rPr>
              <a:t>搭设的操作平台及支撑系统应连接牢固，并能承受所有施工人员、机具和用料的重量。</a:t>
            </a:r>
          </a:p>
          <a:p>
            <a:pPr eaLnBrk="1" hangingPunct="1">
              <a:lnSpc>
                <a:spcPct val="150000"/>
              </a:lnSpc>
              <a:spcBef>
                <a:spcPct val="0"/>
              </a:spcBef>
              <a:buFontTx/>
              <a:buNone/>
              <a:defRPr/>
            </a:pPr>
            <a:r>
              <a:rPr lang="en-US" altLang="zh-CN" sz="2000" b="1" dirty="0">
                <a:latin typeface="+mn-ea"/>
                <a:ea typeface="+mn-ea"/>
              </a:rPr>
              <a:t>2.2</a:t>
            </a:r>
            <a:r>
              <a:rPr lang="zh-CN" altLang="en-US" sz="2000" b="1" dirty="0">
                <a:latin typeface="+mn-ea"/>
                <a:ea typeface="+mn-ea"/>
              </a:rPr>
              <a:t>、</a:t>
            </a:r>
            <a:r>
              <a:rPr lang="zh-CN" altLang="zh-CN" sz="2000" b="1" dirty="0">
                <a:latin typeface="+mn-ea"/>
                <a:ea typeface="+mn-ea"/>
              </a:rPr>
              <a:t>在围堰内除土、吸泥或抽水时，应经常检查围堰稳定情况及围堰内冲刷情况，并有防止围堰倾斜的措施。</a:t>
            </a:r>
            <a:endParaRPr lang="en-US" altLang="zh-CN" sz="2000" b="1" dirty="0">
              <a:latin typeface="+mn-ea"/>
              <a:ea typeface="+mn-ea"/>
            </a:endParaRPr>
          </a:p>
          <a:p>
            <a:pPr eaLnBrk="1" hangingPunct="1">
              <a:lnSpc>
                <a:spcPct val="150000"/>
              </a:lnSpc>
              <a:spcBef>
                <a:spcPct val="0"/>
              </a:spcBef>
              <a:buFontTx/>
              <a:buNone/>
              <a:defRPr/>
            </a:pPr>
            <a:r>
              <a:rPr lang="en-US" altLang="zh-CN" sz="2000" b="1" dirty="0">
                <a:latin typeface="+mn-ea"/>
                <a:ea typeface="+mn-ea"/>
              </a:rPr>
              <a:t>2.3</a:t>
            </a:r>
            <a:r>
              <a:rPr lang="zh-CN" altLang="en-US" sz="2000" b="1" dirty="0">
                <a:latin typeface="+mn-ea"/>
                <a:ea typeface="+mn-ea"/>
              </a:rPr>
              <a:t>、为防止基坑坍塌和人员高处坠落事故的发生，在承台施工前对基坑必须完成以下工作：</a:t>
            </a:r>
            <a:endParaRPr lang="zh-CN" altLang="zh-CN" sz="2000" b="1" dirty="0">
              <a:latin typeface="+mn-ea"/>
              <a:ea typeface="+mn-ea"/>
            </a:endParaRP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矩形 1"/>
          <p:cNvSpPr>
            <a:spLocks noChangeArrowheads="1"/>
          </p:cNvSpPr>
          <p:nvPr/>
        </p:nvSpPr>
        <p:spPr bwMode="auto">
          <a:xfrm>
            <a:off x="0" y="1244312"/>
            <a:ext cx="9144000" cy="3251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9705"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ct val="0"/>
              </a:spcBef>
              <a:buFontTx/>
              <a:buNone/>
              <a:defRPr/>
            </a:pPr>
            <a:r>
              <a:rPr lang="zh-CN" altLang="en-US" sz="2000" b="1" dirty="0">
                <a:latin typeface="+mn-ea"/>
                <a:ea typeface="+mn-ea"/>
              </a:rPr>
              <a:t>（</a:t>
            </a:r>
            <a:r>
              <a:rPr lang="en-US" altLang="zh-CN" sz="2000" b="1" dirty="0">
                <a:latin typeface="+mn-ea"/>
                <a:ea typeface="+mn-ea"/>
              </a:rPr>
              <a:t>1</a:t>
            </a:r>
            <a:r>
              <a:rPr lang="zh-CN" altLang="en-US" sz="2000" b="1" dirty="0">
                <a:latin typeface="+mn-ea"/>
                <a:ea typeface="+mn-ea"/>
              </a:rPr>
              <a:t>）基坑四周设置双横杆钢管防护栏，栏杆打入地面深度不少于</a:t>
            </a:r>
            <a:r>
              <a:rPr lang="en-US" altLang="zh-CN" sz="2000" b="1" dirty="0">
                <a:latin typeface="+mn-ea"/>
                <a:ea typeface="+mn-ea"/>
              </a:rPr>
              <a:t>500mm,</a:t>
            </a:r>
            <a:r>
              <a:rPr lang="zh-CN" altLang="en-US" sz="2000" b="1" dirty="0">
                <a:latin typeface="+mn-ea"/>
                <a:ea typeface="+mn-ea"/>
              </a:rPr>
              <a:t>防护栏杆埋设距基坑边缘不小于</a:t>
            </a:r>
            <a:r>
              <a:rPr lang="en-US" altLang="zh-CN" sz="2000" b="1" dirty="0">
                <a:latin typeface="+mn-ea"/>
                <a:ea typeface="+mn-ea"/>
              </a:rPr>
              <a:t>500mm</a:t>
            </a:r>
            <a:r>
              <a:rPr lang="zh-CN" altLang="en-US" sz="2000" b="1" dirty="0">
                <a:latin typeface="+mn-ea"/>
                <a:ea typeface="+mn-ea"/>
              </a:rPr>
              <a:t>，立杆间距不大于</a:t>
            </a:r>
            <a:r>
              <a:rPr lang="en-US" altLang="zh-CN" sz="2000" b="1" dirty="0">
                <a:latin typeface="+mn-ea"/>
                <a:ea typeface="+mn-ea"/>
              </a:rPr>
              <a:t>3000mm</a:t>
            </a:r>
            <a:r>
              <a:rPr lang="zh-CN" altLang="en-US" sz="2000" b="1" dirty="0">
                <a:latin typeface="+mn-ea"/>
                <a:ea typeface="+mn-ea"/>
              </a:rPr>
              <a:t>；防护栏杆挂设安全警示标志。四周基坑防护栏杆必须设置牢固，四周设置的上下通道必须通畅，宽度不小于</a:t>
            </a:r>
            <a:r>
              <a:rPr lang="en-US" altLang="zh-CN" sz="2000" b="1" dirty="0">
                <a:latin typeface="+mn-ea"/>
                <a:ea typeface="+mn-ea"/>
              </a:rPr>
              <a:t>800mm</a:t>
            </a:r>
            <a:r>
              <a:rPr lang="zh-CN" altLang="en-US" sz="2000" b="1" dirty="0">
                <a:latin typeface="+mn-ea"/>
                <a:ea typeface="+mn-ea"/>
              </a:rPr>
              <a:t>。防护栏杆四周设置密目网。</a:t>
            </a:r>
          </a:p>
          <a:p>
            <a:pPr eaLnBrk="1" hangingPunct="1">
              <a:lnSpc>
                <a:spcPct val="150000"/>
              </a:lnSpc>
              <a:spcBef>
                <a:spcPct val="0"/>
              </a:spcBef>
              <a:buFontTx/>
              <a:buNone/>
              <a:defRPr/>
            </a:pPr>
            <a:r>
              <a:rPr lang="zh-CN" altLang="en-US" sz="2000" b="1" dirty="0">
                <a:latin typeface="+mn-ea"/>
                <a:ea typeface="+mn-ea"/>
              </a:rPr>
              <a:t>（</a:t>
            </a:r>
            <a:r>
              <a:rPr lang="en-US" altLang="zh-CN" sz="2000" b="1" dirty="0">
                <a:latin typeface="+mn-ea"/>
                <a:ea typeface="+mn-ea"/>
              </a:rPr>
              <a:t>2</a:t>
            </a:r>
            <a:r>
              <a:rPr lang="zh-CN" altLang="en-US" sz="2000" b="1" dirty="0">
                <a:latin typeface="+mn-ea"/>
                <a:ea typeface="+mn-ea"/>
              </a:rPr>
              <a:t>）</a:t>
            </a:r>
            <a:r>
              <a:rPr lang="en-US" altLang="zh-CN" sz="2000" b="1" dirty="0">
                <a:latin typeface="+mn-ea"/>
                <a:ea typeface="+mn-ea"/>
              </a:rPr>
              <a:t> </a:t>
            </a:r>
            <a:r>
              <a:rPr lang="zh-CN" altLang="en-US" sz="2000" b="1" dirty="0">
                <a:latin typeface="+mn-ea"/>
                <a:ea typeface="+mn-ea"/>
              </a:rPr>
              <a:t>基坑靠近既有线路并且有重车经过或承台基坑深度超过</a:t>
            </a:r>
            <a:r>
              <a:rPr lang="en-US" altLang="zh-CN" sz="2000" b="1" dirty="0">
                <a:latin typeface="+mn-ea"/>
                <a:ea typeface="+mn-ea"/>
              </a:rPr>
              <a:t>5m</a:t>
            </a:r>
            <a:r>
              <a:rPr lang="zh-CN" altLang="en-US" sz="2000" b="1" dirty="0">
                <a:latin typeface="+mn-ea"/>
                <a:ea typeface="+mn-ea"/>
              </a:rPr>
              <a:t>时，为确保基坑稳固不发生坍塌事故，项目部与架子队在承台基坑开挖时需采取分层开挖的方式，同时做好已开挖基坑边坡的支护。</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图片 1"/>
          <p:cNvPicPr>
            <a:picLocks noChangeAspect="1"/>
          </p:cNvPicPr>
          <p:nvPr/>
        </p:nvPicPr>
        <p:blipFill>
          <a:blip r:embed="rId2" cstate="print"/>
          <a:srcRect/>
          <a:stretch>
            <a:fillRect/>
          </a:stretch>
        </p:blipFill>
        <p:spPr bwMode="auto">
          <a:xfrm>
            <a:off x="4060825" y="2971644"/>
            <a:ext cx="5083175" cy="3389312"/>
          </a:xfrm>
          <a:prstGeom prst="rect">
            <a:avLst/>
          </a:prstGeom>
          <a:noFill/>
          <a:ln w="9525">
            <a:noFill/>
            <a:miter lim="800000"/>
            <a:headEnd/>
            <a:tailEnd/>
          </a:ln>
        </p:spPr>
      </p:pic>
      <p:pic>
        <p:nvPicPr>
          <p:cNvPr id="60419" name="图片 3"/>
          <p:cNvPicPr>
            <a:picLocks noChangeAspect="1"/>
          </p:cNvPicPr>
          <p:nvPr/>
        </p:nvPicPr>
        <p:blipFill>
          <a:blip r:embed="rId3" cstate="print"/>
          <a:srcRect/>
          <a:stretch>
            <a:fillRect/>
          </a:stretch>
        </p:blipFill>
        <p:spPr bwMode="auto">
          <a:xfrm>
            <a:off x="0" y="790913"/>
            <a:ext cx="5443538" cy="3629025"/>
          </a:xfrm>
          <a:prstGeom prst="rect">
            <a:avLst/>
          </a:prstGeom>
          <a:noFill/>
          <a:ln w="9525">
            <a:noFill/>
            <a:miter lim="800000"/>
            <a:headEnd/>
            <a:tailEnd/>
          </a:ln>
        </p:spPr>
      </p:pic>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Box 2"/>
          <p:cNvSpPr txBox="1">
            <a:spLocks noChangeArrowheads="1"/>
          </p:cNvSpPr>
          <p:nvPr/>
        </p:nvSpPr>
        <p:spPr bwMode="auto">
          <a:xfrm>
            <a:off x="0" y="0"/>
            <a:ext cx="91440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lnSpc>
                <a:spcPct val="150000"/>
              </a:lnSpc>
              <a:spcBef>
                <a:spcPct val="0"/>
              </a:spcBef>
              <a:buFontTx/>
              <a:buNone/>
              <a:defRPr/>
            </a:pPr>
            <a:r>
              <a:rPr lang="zh-CN" altLang="en-US" sz="2800" b="1">
                <a:solidFill>
                  <a:schemeClr val="bg1"/>
                </a:solidFill>
                <a:latin typeface="+mn-ea"/>
                <a:ea typeface="+mn-ea"/>
              </a:rPr>
              <a:t>第三章  墩  台</a:t>
            </a:r>
          </a:p>
        </p:txBody>
      </p:sp>
      <p:sp>
        <p:nvSpPr>
          <p:cNvPr id="62467" name="矩形 2"/>
          <p:cNvSpPr>
            <a:spLocks noChangeArrowheads="1"/>
          </p:cNvSpPr>
          <p:nvPr/>
        </p:nvSpPr>
        <p:spPr bwMode="auto">
          <a:xfrm>
            <a:off x="0" y="1231385"/>
            <a:ext cx="9144000" cy="4636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9705"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ct val="0"/>
              </a:spcBef>
              <a:buFontTx/>
              <a:buNone/>
              <a:defRPr/>
            </a:pPr>
            <a:r>
              <a:rPr lang="zh-CN" altLang="en-US" sz="2000" b="1" dirty="0">
                <a:latin typeface="+mn-ea"/>
                <a:ea typeface="+mn-ea"/>
              </a:rPr>
              <a:t>一、</a:t>
            </a:r>
            <a:r>
              <a:rPr lang="zh-CN" altLang="zh-CN" sz="2000" b="1" dirty="0">
                <a:latin typeface="+mn-ea"/>
                <a:ea typeface="+mn-ea"/>
              </a:rPr>
              <a:t>一般规定</a:t>
            </a:r>
          </a:p>
          <a:p>
            <a:pPr eaLnBrk="1" hangingPunct="1">
              <a:lnSpc>
                <a:spcPct val="150000"/>
              </a:lnSpc>
              <a:spcBef>
                <a:spcPct val="0"/>
              </a:spcBef>
              <a:buFontTx/>
              <a:buNone/>
              <a:defRPr/>
            </a:pPr>
            <a:r>
              <a:rPr lang="en-US" altLang="zh-CN" sz="2000" b="1" dirty="0">
                <a:latin typeface="+mn-ea"/>
                <a:ea typeface="+mn-ea"/>
              </a:rPr>
              <a:t>1</a:t>
            </a:r>
            <a:r>
              <a:rPr lang="zh-CN" altLang="en-US" sz="2000" b="1" dirty="0">
                <a:latin typeface="+mn-ea"/>
                <a:ea typeface="+mn-ea"/>
              </a:rPr>
              <a:t>、</a:t>
            </a:r>
            <a:r>
              <a:rPr lang="zh-CN" altLang="zh-CN" sz="2000" b="1" dirty="0">
                <a:latin typeface="+mn-ea"/>
                <a:ea typeface="+mn-ea"/>
              </a:rPr>
              <a:t>墩台施工作业过程中应考虑下列主要危险源、危害因素：</a:t>
            </a:r>
          </a:p>
          <a:p>
            <a:pPr eaLnBrk="1" hangingPunct="1">
              <a:lnSpc>
                <a:spcPct val="150000"/>
              </a:lnSpc>
              <a:spcBef>
                <a:spcPct val="0"/>
              </a:spcBef>
              <a:buFontTx/>
              <a:buNone/>
              <a:defRPr/>
            </a:pPr>
            <a:r>
              <a:rPr lang="en-US" altLang="zh-CN" sz="2000" b="1" dirty="0">
                <a:latin typeface="+mn-ea"/>
                <a:ea typeface="+mn-ea"/>
              </a:rPr>
              <a:t>1.1</a:t>
            </a:r>
            <a:r>
              <a:rPr lang="zh-CN" altLang="en-US" sz="2000" b="1" dirty="0">
                <a:latin typeface="+mn-ea"/>
                <a:ea typeface="+mn-ea"/>
              </a:rPr>
              <a:t>、</a:t>
            </a:r>
            <a:r>
              <a:rPr lang="zh-CN" altLang="zh-CN" sz="2000" b="1" dirty="0">
                <a:latin typeface="+mn-ea"/>
                <a:ea typeface="+mn-ea"/>
              </a:rPr>
              <a:t>塔吊基础不牢固；塔吊未与桥墩进行可靠连接。</a:t>
            </a:r>
          </a:p>
          <a:p>
            <a:pPr eaLnBrk="1" hangingPunct="1">
              <a:lnSpc>
                <a:spcPct val="150000"/>
              </a:lnSpc>
              <a:spcBef>
                <a:spcPct val="0"/>
              </a:spcBef>
              <a:buFontTx/>
              <a:buNone/>
              <a:defRPr/>
            </a:pPr>
            <a:r>
              <a:rPr lang="en-US" altLang="zh-CN" sz="2000" b="1" dirty="0">
                <a:latin typeface="+mn-ea"/>
                <a:ea typeface="+mn-ea"/>
              </a:rPr>
              <a:t>1.2</a:t>
            </a:r>
            <a:r>
              <a:rPr lang="zh-CN" altLang="en-US" sz="2000" b="1" dirty="0">
                <a:latin typeface="+mn-ea"/>
                <a:ea typeface="+mn-ea"/>
              </a:rPr>
              <a:t>、</a:t>
            </a:r>
            <a:r>
              <a:rPr lang="zh-CN" altLang="zh-CN" sz="2000" b="1" dirty="0">
                <a:latin typeface="+mn-ea"/>
                <a:ea typeface="+mn-ea"/>
              </a:rPr>
              <a:t>施工电梯超载运行。</a:t>
            </a:r>
          </a:p>
          <a:p>
            <a:pPr eaLnBrk="1" hangingPunct="1">
              <a:lnSpc>
                <a:spcPct val="150000"/>
              </a:lnSpc>
              <a:spcBef>
                <a:spcPct val="0"/>
              </a:spcBef>
              <a:buFontTx/>
              <a:buNone/>
              <a:defRPr/>
            </a:pPr>
            <a:r>
              <a:rPr lang="en-US" altLang="zh-CN" sz="2000" b="1" dirty="0">
                <a:latin typeface="+mn-ea"/>
                <a:ea typeface="+mn-ea"/>
              </a:rPr>
              <a:t>1.3</a:t>
            </a:r>
            <a:r>
              <a:rPr lang="zh-CN" altLang="en-US" sz="2000" b="1" dirty="0">
                <a:latin typeface="+mn-ea"/>
                <a:ea typeface="+mn-ea"/>
              </a:rPr>
              <a:t>、</a:t>
            </a:r>
            <a:r>
              <a:rPr lang="zh-CN" altLang="zh-CN" sz="2000" b="1" dirty="0">
                <a:latin typeface="+mn-ea"/>
                <a:ea typeface="+mn-ea"/>
              </a:rPr>
              <a:t>墩（台）身钢筋安装无可靠的固定措施。</a:t>
            </a:r>
          </a:p>
          <a:p>
            <a:pPr eaLnBrk="1" hangingPunct="1">
              <a:lnSpc>
                <a:spcPct val="150000"/>
              </a:lnSpc>
              <a:spcBef>
                <a:spcPct val="0"/>
              </a:spcBef>
              <a:buFontTx/>
              <a:buNone/>
              <a:defRPr/>
            </a:pPr>
            <a:r>
              <a:rPr lang="en-US" altLang="zh-CN" sz="2000" b="1" dirty="0">
                <a:latin typeface="+mn-ea"/>
                <a:ea typeface="+mn-ea"/>
              </a:rPr>
              <a:t>1.4</a:t>
            </a:r>
            <a:r>
              <a:rPr lang="zh-CN" altLang="en-US" sz="2000" b="1" dirty="0">
                <a:latin typeface="+mn-ea"/>
                <a:ea typeface="+mn-ea"/>
              </a:rPr>
              <a:t>、</a:t>
            </a:r>
            <a:r>
              <a:rPr lang="zh-CN" altLang="zh-CN" sz="2000" b="1" dirty="0">
                <a:latin typeface="+mn-ea"/>
                <a:ea typeface="+mn-ea"/>
              </a:rPr>
              <a:t>混凝土施工时模板支撑不牢固。</a:t>
            </a:r>
          </a:p>
          <a:p>
            <a:pPr eaLnBrk="1" hangingPunct="1">
              <a:lnSpc>
                <a:spcPct val="150000"/>
              </a:lnSpc>
              <a:spcBef>
                <a:spcPct val="0"/>
              </a:spcBef>
              <a:buFontTx/>
              <a:buNone/>
              <a:defRPr/>
            </a:pPr>
            <a:r>
              <a:rPr lang="en-US" altLang="zh-CN" sz="2000" b="1" dirty="0">
                <a:latin typeface="+mn-ea"/>
                <a:ea typeface="+mn-ea"/>
              </a:rPr>
              <a:t>1.5</a:t>
            </a:r>
            <a:r>
              <a:rPr lang="zh-CN" altLang="en-US" sz="2000" b="1" dirty="0">
                <a:latin typeface="+mn-ea"/>
                <a:ea typeface="+mn-ea"/>
              </a:rPr>
              <a:t>、</a:t>
            </a:r>
            <a:r>
              <a:rPr lang="zh-CN" altLang="zh-CN" sz="2000" b="1" dirty="0">
                <a:latin typeface="+mn-ea"/>
                <a:ea typeface="+mn-ea"/>
              </a:rPr>
              <a:t>脚手架、工作平台搭设不牢固。</a:t>
            </a:r>
          </a:p>
          <a:p>
            <a:pPr eaLnBrk="1" hangingPunct="1">
              <a:lnSpc>
                <a:spcPct val="150000"/>
              </a:lnSpc>
              <a:spcBef>
                <a:spcPct val="0"/>
              </a:spcBef>
              <a:buFontTx/>
              <a:buNone/>
              <a:defRPr/>
            </a:pPr>
            <a:r>
              <a:rPr lang="en-US" altLang="zh-CN" sz="2000" b="1" dirty="0">
                <a:latin typeface="+mn-ea"/>
                <a:ea typeface="+mn-ea"/>
              </a:rPr>
              <a:t>1.6</a:t>
            </a:r>
            <a:r>
              <a:rPr lang="zh-CN" altLang="en-US" sz="2000" b="1" dirty="0">
                <a:latin typeface="+mn-ea"/>
                <a:ea typeface="+mn-ea"/>
              </a:rPr>
              <a:t>、</a:t>
            </a:r>
            <a:r>
              <a:rPr lang="zh-CN" altLang="zh-CN" sz="2000" b="1" dirty="0">
                <a:latin typeface="+mn-ea"/>
                <a:ea typeface="+mn-ea"/>
              </a:rPr>
              <a:t>高处作业时上下重叠施工，未按规定设置防护棚等安全防护设施。</a:t>
            </a:r>
          </a:p>
          <a:p>
            <a:pPr eaLnBrk="1" hangingPunct="1">
              <a:lnSpc>
                <a:spcPct val="150000"/>
              </a:lnSpc>
              <a:spcBef>
                <a:spcPct val="0"/>
              </a:spcBef>
              <a:buFontTx/>
              <a:buNone/>
              <a:defRPr/>
            </a:pPr>
            <a:r>
              <a:rPr lang="en-US" altLang="zh-CN" sz="2000" b="1" dirty="0">
                <a:latin typeface="+mn-ea"/>
                <a:ea typeface="+mn-ea"/>
              </a:rPr>
              <a:t>1.7</a:t>
            </a:r>
            <a:r>
              <a:rPr lang="zh-CN" altLang="en-US" sz="2000" b="1" dirty="0">
                <a:latin typeface="+mn-ea"/>
                <a:ea typeface="+mn-ea"/>
              </a:rPr>
              <a:t>、</a:t>
            </a:r>
            <a:r>
              <a:rPr lang="zh-CN" altLang="zh-CN" sz="2000" b="1" dirty="0">
                <a:latin typeface="+mn-ea"/>
                <a:ea typeface="+mn-ea"/>
              </a:rPr>
              <a:t>模板及脚手架拆除顺序及措施不当。</a:t>
            </a:r>
          </a:p>
          <a:p>
            <a:pPr eaLnBrk="1" hangingPunct="1">
              <a:lnSpc>
                <a:spcPct val="150000"/>
              </a:lnSpc>
              <a:spcBef>
                <a:spcPct val="0"/>
              </a:spcBef>
              <a:buFontTx/>
              <a:buNone/>
              <a:defRPr/>
            </a:pPr>
            <a:r>
              <a:rPr lang="en-US" altLang="zh-CN" sz="2000" b="1" dirty="0">
                <a:latin typeface="+mn-ea"/>
                <a:ea typeface="+mn-ea"/>
              </a:rPr>
              <a:t>1.8</a:t>
            </a:r>
            <a:r>
              <a:rPr lang="zh-CN" altLang="en-US" sz="2000" b="1" dirty="0">
                <a:latin typeface="+mn-ea"/>
                <a:ea typeface="+mn-ea"/>
              </a:rPr>
              <a:t>、</a:t>
            </a:r>
            <a:r>
              <a:rPr lang="zh-CN" altLang="zh-CN" sz="2000" b="1" dirty="0">
                <a:latin typeface="+mn-ea"/>
                <a:ea typeface="+mn-ea"/>
              </a:rPr>
              <a:t>起重吊装违规操作。</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矩形 1"/>
          <p:cNvSpPr>
            <a:spLocks noChangeArrowheads="1"/>
          </p:cNvSpPr>
          <p:nvPr/>
        </p:nvSpPr>
        <p:spPr bwMode="auto">
          <a:xfrm>
            <a:off x="0" y="998398"/>
            <a:ext cx="9144000" cy="50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9705"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ct val="0"/>
              </a:spcBef>
              <a:buFontTx/>
              <a:buNone/>
              <a:defRPr/>
            </a:pPr>
            <a:r>
              <a:rPr lang="en-US" altLang="zh-CN" sz="2000" b="1" dirty="0">
                <a:latin typeface="+mn-ea"/>
                <a:ea typeface="+mn-ea"/>
              </a:rPr>
              <a:t>1.9</a:t>
            </a:r>
            <a:r>
              <a:rPr lang="zh-CN" altLang="en-US" sz="2000" b="1" dirty="0">
                <a:latin typeface="+mn-ea"/>
                <a:ea typeface="+mn-ea"/>
              </a:rPr>
              <a:t>、</a:t>
            </a:r>
            <a:r>
              <a:rPr lang="zh-CN" altLang="zh-CN" sz="2000" b="1" dirty="0">
                <a:latin typeface="+mn-ea"/>
                <a:ea typeface="+mn-ea"/>
              </a:rPr>
              <a:t>作业人员不按规定佩戴劳动防护用品。</a:t>
            </a:r>
          </a:p>
          <a:p>
            <a:pPr eaLnBrk="1" hangingPunct="1">
              <a:lnSpc>
                <a:spcPct val="150000"/>
              </a:lnSpc>
              <a:spcBef>
                <a:spcPct val="0"/>
              </a:spcBef>
              <a:buFontTx/>
              <a:buNone/>
              <a:defRPr/>
            </a:pPr>
            <a:r>
              <a:rPr lang="en-US" altLang="zh-CN" sz="2000" b="1" dirty="0">
                <a:latin typeface="+mn-ea"/>
                <a:ea typeface="+mn-ea"/>
              </a:rPr>
              <a:t>1.10</a:t>
            </a:r>
            <a:r>
              <a:rPr lang="zh-CN" altLang="en-US" sz="2000" b="1" dirty="0">
                <a:latin typeface="+mn-ea"/>
                <a:ea typeface="+mn-ea"/>
              </a:rPr>
              <a:t>、</a:t>
            </a:r>
            <a:r>
              <a:rPr lang="zh-CN" altLang="zh-CN" sz="2000" b="1" dirty="0">
                <a:latin typeface="+mn-ea"/>
                <a:ea typeface="+mn-ea"/>
              </a:rPr>
              <a:t>高墩模板爬升体系未设置保险装置。</a:t>
            </a:r>
          </a:p>
          <a:p>
            <a:pPr eaLnBrk="1" hangingPunct="1">
              <a:lnSpc>
                <a:spcPct val="150000"/>
              </a:lnSpc>
              <a:spcBef>
                <a:spcPct val="0"/>
              </a:spcBef>
              <a:buFontTx/>
              <a:buNone/>
              <a:defRPr/>
            </a:pPr>
            <a:r>
              <a:rPr lang="en-US" altLang="zh-CN" sz="2000" b="1" dirty="0">
                <a:latin typeface="+mn-ea"/>
                <a:ea typeface="+mn-ea"/>
              </a:rPr>
              <a:t>2</a:t>
            </a:r>
            <a:r>
              <a:rPr lang="zh-CN" altLang="en-US" sz="2000" b="1" dirty="0">
                <a:latin typeface="+mn-ea"/>
                <a:ea typeface="+mn-ea"/>
              </a:rPr>
              <a:t>、</a:t>
            </a:r>
            <a:r>
              <a:rPr lang="zh-CN" altLang="zh-CN" sz="2000" b="1" dirty="0">
                <a:latin typeface="+mn-ea"/>
                <a:ea typeface="+mn-ea"/>
              </a:rPr>
              <a:t>高大模板、爬模、翻模施工前，应编制专项施工方案。</a:t>
            </a:r>
          </a:p>
          <a:p>
            <a:pPr eaLnBrk="1" hangingPunct="1">
              <a:lnSpc>
                <a:spcPct val="150000"/>
              </a:lnSpc>
              <a:spcBef>
                <a:spcPct val="0"/>
              </a:spcBef>
              <a:buFontTx/>
              <a:buNone/>
              <a:defRPr/>
            </a:pPr>
            <a:r>
              <a:rPr lang="en-US" altLang="zh-CN" sz="2000" b="1" dirty="0">
                <a:latin typeface="+mn-ea"/>
                <a:ea typeface="+mn-ea"/>
              </a:rPr>
              <a:t>3</a:t>
            </a:r>
            <a:r>
              <a:rPr lang="zh-CN" altLang="en-US" sz="2000" b="1" dirty="0">
                <a:latin typeface="+mn-ea"/>
                <a:ea typeface="+mn-ea"/>
              </a:rPr>
              <a:t>、</a:t>
            </a:r>
            <a:r>
              <a:rPr lang="zh-CN" altLang="zh-CN" sz="2000" b="1" dirty="0">
                <a:latin typeface="+mn-ea"/>
                <a:ea typeface="+mn-ea"/>
              </a:rPr>
              <a:t>墩台施工模板应有足够的强度、刚度和稳定性，能承受施工过程中可能产生的各项荷载。</a:t>
            </a:r>
          </a:p>
          <a:p>
            <a:pPr eaLnBrk="1" hangingPunct="1">
              <a:lnSpc>
                <a:spcPct val="150000"/>
              </a:lnSpc>
              <a:spcBef>
                <a:spcPct val="0"/>
              </a:spcBef>
              <a:buFontTx/>
              <a:buNone/>
              <a:defRPr/>
            </a:pPr>
            <a:r>
              <a:rPr lang="en-US" altLang="zh-CN" sz="2000" b="1" dirty="0">
                <a:latin typeface="+mn-ea"/>
                <a:ea typeface="+mn-ea"/>
              </a:rPr>
              <a:t>4</a:t>
            </a:r>
            <a:r>
              <a:rPr lang="zh-CN" altLang="en-US" sz="2000" b="1" dirty="0">
                <a:latin typeface="+mn-ea"/>
                <a:ea typeface="+mn-ea"/>
              </a:rPr>
              <a:t>、</a:t>
            </a:r>
            <a:r>
              <a:rPr lang="zh-CN" altLang="zh-CN" sz="2000" b="1" dirty="0">
                <a:latin typeface="+mn-ea"/>
                <a:ea typeface="+mn-ea"/>
              </a:rPr>
              <a:t>墩（台）身混凝土施工应加强对模板支撑系统和变形的检查。</a:t>
            </a:r>
            <a:r>
              <a:rPr lang="en-US" altLang="zh-CN" sz="2000" b="1" dirty="0">
                <a:latin typeface="+mn-ea"/>
                <a:ea typeface="+mn-ea"/>
              </a:rPr>
              <a:t>5</a:t>
            </a:r>
            <a:r>
              <a:rPr lang="zh-CN" altLang="en-US" sz="2000" b="1" dirty="0">
                <a:latin typeface="+mn-ea"/>
                <a:ea typeface="+mn-ea"/>
              </a:rPr>
              <a:t>、</a:t>
            </a:r>
            <a:r>
              <a:rPr lang="zh-CN" altLang="zh-CN" sz="2000" b="1" dirty="0">
                <a:latin typeface="+mn-ea"/>
                <a:ea typeface="+mn-ea"/>
              </a:rPr>
              <a:t>墩身钢筋安装应搭设支架临时加固，防止钢筋骨架倾覆。</a:t>
            </a:r>
          </a:p>
          <a:p>
            <a:pPr eaLnBrk="1" hangingPunct="1">
              <a:lnSpc>
                <a:spcPct val="150000"/>
              </a:lnSpc>
              <a:spcBef>
                <a:spcPct val="0"/>
              </a:spcBef>
              <a:buFontTx/>
              <a:buNone/>
              <a:defRPr/>
            </a:pPr>
            <a:r>
              <a:rPr lang="en-US" altLang="zh-CN" sz="2000" b="1" dirty="0">
                <a:latin typeface="+mn-ea"/>
                <a:ea typeface="+mn-ea"/>
              </a:rPr>
              <a:t>6</a:t>
            </a:r>
            <a:r>
              <a:rPr lang="zh-CN" altLang="en-US" sz="2000" b="1" dirty="0">
                <a:latin typeface="+mn-ea"/>
                <a:ea typeface="+mn-ea"/>
              </a:rPr>
              <a:t>、</a:t>
            </a:r>
            <a:r>
              <a:rPr lang="zh-CN" altLang="zh-CN" sz="2000" b="1" dirty="0">
                <a:latin typeface="+mn-ea"/>
                <a:ea typeface="+mn-ea"/>
              </a:rPr>
              <a:t>脚手架、工作平台应搭设牢固，不得与模板及其支撑体系联结。平台、步梯应设围栏，周边应张挂密目安全网。</a:t>
            </a:r>
          </a:p>
          <a:p>
            <a:pPr eaLnBrk="1" hangingPunct="1">
              <a:lnSpc>
                <a:spcPct val="150000"/>
              </a:lnSpc>
              <a:spcBef>
                <a:spcPct val="0"/>
              </a:spcBef>
              <a:buFontTx/>
              <a:buNone/>
              <a:defRPr/>
            </a:pPr>
            <a:r>
              <a:rPr lang="en-US" altLang="zh-CN" sz="2000" b="1" dirty="0">
                <a:latin typeface="+mn-ea"/>
                <a:ea typeface="+mn-ea"/>
              </a:rPr>
              <a:t>7</a:t>
            </a:r>
            <a:r>
              <a:rPr lang="zh-CN" altLang="en-US" sz="2000" b="1" dirty="0">
                <a:latin typeface="+mn-ea"/>
                <a:ea typeface="+mn-ea"/>
              </a:rPr>
              <a:t>、</a:t>
            </a:r>
            <a:r>
              <a:rPr lang="zh-CN" altLang="zh-CN" sz="2000" b="1" dirty="0">
                <a:latin typeface="+mn-ea"/>
                <a:ea typeface="+mn-ea"/>
              </a:rPr>
              <a:t>墩台施工靠近既有道路时应采取可靠的安全防护措施，确保过往行人和车辆的安全。</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矩形 1"/>
          <p:cNvSpPr>
            <a:spLocks noChangeArrowheads="1"/>
          </p:cNvSpPr>
          <p:nvPr/>
        </p:nvSpPr>
        <p:spPr bwMode="auto">
          <a:xfrm>
            <a:off x="0" y="998398"/>
            <a:ext cx="9144000" cy="50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9705"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ct val="0"/>
              </a:spcBef>
              <a:buFontTx/>
              <a:buNone/>
              <a:defRPr/>
            </a:pPr>
            <a:r>
              <a:rPr lang="en-US" altLang="zh-CN" sz="2000" b="1" dirty="0">
                <a:latin typeface="+mn-ea"/>
                <a:ea typeface="+mn-ea"/>
              </a:rPr>
              <a:t>8</a:t>
            </a:r>
            <a:r>
              <a:rPr lang="zh-CN" altLang="en-US" sz="2000" b="1" dirty="0">
                <a:latin typeface="+mn-ea"/>
                <a:ea typeface="+mn-ea"/>
              </a:rPr>
              <a:t>、</a:t>
            </a:r>
            <a:r>
              <a:rPr lang="zh-CN" altLang="zh-CN" sz="2000" b="1" dirty="0">
                <a:latin typeface="+mn-ea"/>
                <a:ea typeface="+mn-ea"/>
              </a:rPr>
              <a:t>当墩台位于陡坡处时，应按设计要求及时施工边坡支护及排水工程。</a:t>
            </a:r>
          </a:p>
          <a:p>
            <a:pPr eaLnBrk="1" hangingPunct="1">
              <a:lnSpc>
                <a:spcPct val="150000"/>
              </a:lnSpc>
              <a:spcBef>
                <a:spcPct val="0"/>
              </a:spcBef>
              <a:buFontTx/>
              <a:buNone/>
              <a:defRPr/>
            </a:pPr>
            <a:r>
              <a:rPr lang="en-US" altLang="zh-CN" sz="2000" b="1" dirty="0">
                <a:latin typeface="+mn-ea"/>
                <a:ea typeface="+mn-ea"/>
              </a:rPr>
              <a:t>9</a:t>
            </a:r>
            <a:r>
              <a:rPr lang="zh-CN" altLang="en-US" sz="2000" b="1" dirty="0">
                <a:latin typeface="+mn-ea"/>
                <a:ea typeface="+mn-ea"/>
              </a:rPr>
              <a:t>、</a:t>
            </a:r>
            <a:r>
              <a:rPr lang="zh-CN" altLang="zh-CN" sz="2000" b="1" dirty="0">
                <a:latin typeface="+mn-ea"/>
                <a:ea typeface="+mn-ea"/>
              </a:rPr>
              <a:t>隧道或路堑的弃碴，严禁倾倒在墩台一侧，以免造成偏压。</a:t>
            </a:r>
            <a:endParaRPr lang="en-US" altLang="zh-CN" sz="2000" b="1" dirty="0">
              <a:latin typeface="+mn-ea"/>
              <a:ea typeface="+mn-ea"/>
            </a:endParaRPr>
          </a:p>
          <a:p>
            <a:pPr eaLnBrk="1" hangingPunct="1">
              <a:lnSpc>
                <a:spcPct val="150000"/>
              </a:lnSpc>
              <a:spcBef>
                <a:spcPct val="0"/>
              </a:spcBef>
              <a:buFontTx/>
              <a:buNone/>
              <a:defRPr/>
            </a:pPr>
            <a:r>
              <a:rPr lang="zh-CN" altLang="en-US" sz="2000" b="1" dirty="0">
                <a:latin typeface="+mn-ea"/>
                <a:ea typeface="+mn-ea"/>
              </a:rPr>
              <a:t>二、</a:t>
            </a:r>
            <a:r>
              <a:rPr lang="zh-CN" altLang="zh-CN" sz="2000" b="1" dirty="0">
                <a:latin typeface="+mn-ea"/>
                <a:ea typeface="+mn-ea"/>
              </a:rPr>
              <a:t>施工脚手架、电梯、塔吊</a:t>
            </a:r>
          </a:p>
          <a:p>
            <a:pPr eaLnBrk="1" hangingPunct="1">
              <a:lnSpc>
                <a:spcPct val="150000"/>
              </a:lnSpc>
              <a:spcBef>
                <a:spcPct val="0"/>
              </a:spcBef>
              <a:buFontTx/>
              <a:buNone/>
              <a:defRPr/>
            </a:pPr>
            <a:r>
              <a:rPr lang="en-US" altLang="zh-CN" sz="2000" b="1" dirty="0">
                <a:latin typeface="+mn-ea"/>
                <a:ea typeface="+mn-ea"/>
              </a:rPr>
              <a:t>1</a:t>
            </a:r>
            <a:r>
              <a:rPr lang="zh-CN" altLang="en-US" sz="2000" b="1" dirty="0">
                <a:latin typeface="+mn-ea"/>
                <a:ea typeface="+mn-ea"/>
              </a:rPr>
              <a:t>、脚手架搭设前应进行受力检算。脚手架的地基应坚实，满足承载力的要求，四周排水通畅。</a:t>
            </a:r>
            <a:endParaRPr lang="en-US" altLang="zh-CN" sz="2000" b="1" dirty="0">
              <a:latin typeface="+mn-ea"/>
              <a:ea typeface="+mn-ea"/>
            </a:endParaRPr>
          </a:p>
          <a:p>
            <a:pPr eaLnBrk="1" hangingPunct="1">
              <a:lnSpc>
                <a:spcPct val="150000"/>
              </a:lnSpc>
              <a:spcBef>
                <a:spcPct val="0"/>
              </a:spcBef>
              <a:buFontTx/>
              <a:buNone/>
              <a:defRPr/>
            </a:pPr>
            <a:r>
              <a:rPr lang="en-US" altLang="zh-CN" sz="2000" b="1" dirty="0">
                <a:latin typeface="+mn-ea"/>
                <a:ea typeface="+mn-ea"/>
              </a:rPr>
              <a:t>2</a:t>
            </a:r>
            <a:r>
              <a:rPr lang="zh-CN" altLang="en-US" sz="2000" b="1" dirty="0">
                <a:latin typeface="+mn-ea"/>
                <a:ea typeface="+mn-ea"/>
              </a:rPr>
              <a:t>、当脚手架搭设较高或风力较大时，应增设缆风绳并固定牢靠，必要时与桥墩拉接。</a:t>
            </a:r>
            <a:endParaRPr lang="en-US" altLang="zh-CN" sz="2000" b="1" dirty="0">
              <a:latin typeface="+mn-ea"/>
              <a:ea typeface="+mn-ea"/>
            </a:endParaRPr>
          </a:p>
          <a:p>
            <a:pPr eaLnBrk="1" hangingPunct="1">
              <a:lnSpc>
                <a:spcPct val="150000"/>
              </a:lnSpc>
              <a:spcBef>
                <a:spcPct val="0"/>
              </a:spcBef>
              <a:buFontTx/>
              <a:buNone/>
              <a:defRPr/>
            </a:pPr>
            <a:r>
              <a:rPr lang="en-US" altLang="zh-CN" sz="2000" b="1" dirty="0">
                <a:latin typeface="+mn-ea"/>
                <a:ea typeface="+mn-ea"/>
              </a:rPr>
              <a:t>3</a:t>
            </a:r>
            <a:r>
              <a:rPr lang="zh-CN" altLang="en-US" sz="2000" b="1" dirty="0">
                <a:latin typeface="+mn-ea"/>
                <a:ea typeface="+mn-ea"/>
              </a:rPr>
              <a:t>、搭设脚手架时，施工区域应设警戒标志。严禁将模板支架、缆风绳、混凝土输送泵管等固定在脚手架上或悬挂在塔吊设备上。</a:t>
            </a:r>
            <a:endParaRPr lang="en-US" altLang="zh-CN" sz="2000" b="1" dirty="0">
              <a:latin typeface="+mn-ea"/>
              <a:ea typeface="+mn-ea"/>
            </a:endParaRPr>
          </a:p>
          <a:p>
            <a:pPr eaLnBrk="1" hangingPunct="1">
              <a:lnSpc>
                <a:spcPct val="150000"/>
              </a:lnSpc>
              <a:spcBef>
                <a:spcPct val="0"/>
              </a:spcBef>
              <a:buFontTx/>
              <a:buNone/>
              <a:defRPr/>
            </a:pPr>
            <a:r>
              <a:rPr lang="en-US" altLang="zh-CN" sz="2000" b="1" dirty="0">
                <a:latin typeface="+mn-ea"/>
                <a:ea typeface="+mn-ea"/>
              </a:rPr>
              <a:t>4</a:t>
            </a:r>
            <a:r>
              <a:rPr lang="zh-CN" altLang="en-US" sz="2000" b="1" dirty="0">
                <a:latin typeface="+mn-ea"/>
                <a:ea typeface="+mn-ea"/>
              </a:rPr>
              <a:t>、在使用期间，严禁松动或拆除任何受力杆件。作业平台上不得超载，四周设安全网，脚手板搁置必须牢固平整，不得有空头板。</a:t>
            </a:r>
            <a:endParaRPr lang="zh-CN" altLang="zh-CN" sz="2000" b="1" dirty="0">
              <a:latin typeface="+mn-ea"/>
              <a:ea typeface="+mn-ea"/>
            </a:endParaRP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矩形 1"/>
          <p:cNvSpPr>
            <a:spLocks noChangeArrowheads="1"/>
          </p:cNvSpPr>
          <p:nvPr/>
        </p:nvSpPr>
        <p:spPr bwMode="auto">
          <a:xfrm>
            <a:off x="0" y="998398"/>
            <a:ext cx="9144000" cy="50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9705"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ct val="0"/>
              </a:spcBef>
              <a:buFontTx/>
              <a:buNone/>
              <a:defRPr/>
            </a:pPr>
            <a:r>
              <a:rPr lang="en-US" altLang="zh-CN" sz="2000" b="1" dirty="0">
                <a:latin typeface="+mn-ea"/>
                <a:ea typeface="+mn-ea"/>
              </a:rPr>
              <a:t>5</a:t>
            </a:r>
            <a:r>
              <a:rPr lang="zh-CN" altLang="en-US" sz="2000" b="1" dirty="0">
                <a:latin typeface="+mn-ea"/>
                <a:ea typeface="+mn-ea"/>
              </a:rPr>
              <a:t>、塔吊基础应满足塔吊抗倾翻稳定性的要求，四周应排水通畅。</a:t>
            </a:r>
            <a:endParaRPr lang="en-US" altLang="zh-CN" sz="2000" b="1" dirty="0">
              <a:latin typeface="+mn-ea"/>
              <a:ea typeface="+mn-ea"/>
            </a:endParaRPr>
          </a:p>
          <a:p>
            <a:pPr eaLnBrk="1" hangingPunct="1">
              <a:lnSpc>
                <a:spcPct val="150000"/>
              </a:lnSpc>
              <a:spcBef>
                <a:spcPct val="0"/>
              </a:spcBef>
              <a:buFontTx/>
              <a:buNone/>
              <a:defRPr/>
            </a:pPr>
            <a:r>
              <a:rPr lang="en-US" altLang="zh-CN" sz="2000" b="1" dirty="0">
                <a:latin typeface="+mn-ea"/>
                <a:ea typeface="+mn-ea"/>
              </a:rPr>
              <a:t>6</a:t>
            </a:r>
            <a:r>
              <a:rPr lang="zh-CN" altLang="en-US" sz="2000" b="1" dirty="0">
                <a:latin typeface="+mn-ea"/>
                <a:ea typeface="+mn-ea"/>
              </a:rPr>
              <a:t>、施工电梯、塔吊应与墩身连接牢固可靠。</a:t>
            </a:r>
            <a:endParaRPr lang="en-US" altLang="zh-CN" sz="2000" b="1" dirty="0">
              <a:latin typeface="+mn-ea"/>
              <a:ea typeface="+mn-ea"/>
            </a:endParaRPr>
          </a:p>
          <a:p>
            <a:pPr eaLnBrk="1" hangingPunct="1">
              <a:lnSpc>
                <a:spcPct val="150000"/>
              </a:lnSpc>
              <a:spcBef>
                <a:spcPct val="0"/>
              </a:spcBef>
              <a:buFontTx/>
              <a:buNone/>
              <a:defRPr/>
            </a:pPr>
            <a:r>
              <a:rPr lang="en-US" altLang="zh-CN" sz="2000" b="1" dirty="0">
                <a:latin typeface="+mn-ea"/>
                <a:ea typeface="+mn-ea"/>
              </a:rPr>
              <a:t>7</a:t>
            </a:r>
            <a:r>
              <a:rPr lang="zh-CN" altLang="en-US" sz="2000" b="1" dirty="0">
                <a:latin typeface="+mn-ea"/>
                <a:ea typeface="+mn-ea"/>
              </a:rPr>
              <a:t>、风力在</a:t>
            </a:r>
            <a:r>
              <a:rPr lang="en-US" altLang="zh-CN" sz="2000" b="1" dirty="0">
                <a:latin typeface="+mn-ea"/>
                <a:ea typeface="+mn-ea"/>
              </a:rPr>
              <a:t>4</a:t>
            </a:r>
            <a:r>
              <a:rPr lang="zh-CN" altLang="en-US" sz="2000" b="1" dirty="0">
                <a:latin typeface="+mn-ea"/>
                <a:ea typeface="+mn-ea"/>
              </a:rPr>
              <a:t>级及以上时，不得进行塔身升降作业。在作业中风力突然增大达到</a:t>
            </a:r>
            <a:r>
              <a:rPr lang="en-US" altLang="zh-CN" sz="2000" b="1" dirty="0">
                <a:latin typeface="+mn-ea"/>
                <a:ea typeface="+mn-ea"/>
              </a:rPr>
              <a:t>4</a:t>
            </a:r>
            <a:r>
              <a:rPr lang="zh-CN" altLang="en-US" sz="2000" b="1" dirty="0">
                <a:latin typeface="+mn-ea"/>
                <a:ea typeface="+mn-ea"/>
              </a:rPr>
              <a:t>级时，必须立即停止作业，并紧固上、下塔身各连接螺栓。</a:t>
            </a:r>
            <a:endParaRPr lang="en-US" altLang="zh-CN" sz="2000" b="1" dirty="0">
              <a:latin typeface="+mn-ea"/>
              <a:ea typeface="+mn-ea"/>
            </a:endParaRPr>
          </a:p>
          <a:p>
            <a:pPr eaLnBrk="1" hangingPunct="1">
              <a:lnSpc>
                <a:spcPct val="150000"/>
              </a:lnSpc>
              <a:spcBef>
                <a:spcPct val="0"/>
              </a:spcBef>
              <a:buFontTx/>
              <a:buNone/>
              <a:defRPr/>
            </a:pPr>
            <a:r>
              <a:rPr lang="zh-CN" altLang="en-US" sz="2000" b="1" dirty="0">
                <a:latin typeface="+mn-ea"/>
                <a:ea typeface="+mn-ea"/>
              </a:rPr>
              <a:t>三、</a:t>
            </a:r>
            <a:r>
              <a:rPr lang="zh-CN" altLang="zh-CN" sz="2000" b="1" dirty="0">
                <a:latin typeface="+mn-ea"/>
                <a:ea typeface="+mn-ea"/>
              </a:rPr>
              <a:t>墩台施工</a:t>
            </a:r>
          </a:p>
          <a:p>
            <a:pPr eaLnBrk="1" hangingPunct="1">
              <a:lnSpc>
                <a:spcPct val="150000"/>
              </a:lnSpc>
              <a:spcBef>
                <a:spcPct val="0"/>
              </a:spcBef>
              <a:buFontTx/>
              <a:buNone/>
              <a:defRPr/>
            </a:pPr>
            <a:r>
              <a:rPr lang="en-US" altLang="zh-CN" sz="2000" b="1" dirty="0">
                <a:latin typeface="+mn-ea"/>
                <a:ea typeface="+mn-ea"/>
              </a:rPr>
              <a:t>1</a:t>
            </a:r>
            <a:r>
              <a:rPr lang="zh-CN" altLang="en-US" sz="2000" b="1" dirty="0">
                <a:latin typeface="+mn-ea"/>
                <a:ea typeface="+mn-ea"/>
              </a:rPr>
              <a:t>、</a:t>
            </a:r>
            <a:r>
              <a:rPr lang="zh-CN" altLang="zh-CN" sz="2000" b="1" dirty="0">
                <a:latin typeface="+mn-ea"/>
                <a:ea typeface="+mn-ea"/>
              </a:rPr>
              <a:t>主要危险源、危害因素</a:t>
            </a:r>
          </a:p>
          <a:p>
            <a:pPr eaLnBrk="1" hangingPunct="1">
              <a:lnSpc>
                <a:spcPct val="150000"/>
              </a:lnSpc>
              <a:spcBef>
                <a:spcPct val="0"/>
              </a:spcBef>
              <a:buFontTx/>
              <a:buNone/>
              <a:defRPr/>
            </a:pPr>
            <a:r>
              <a:rPr lang="zh-CN" altLang="zh-CN" sz="2000" b="1" dirty="0">
                <a:latin typeface="+mn-ea"/>
                <a:ea typeface="+mn-ea"/>
              </a:rPr>
              <a:t>高处坠落、物体打击、触电、机械伤害、起重伤害、模板倾覆、爆模、作业平台失稳倒塌、违章作业、管理缺失等。</a:t>
            </a:r>
            <a:endParaRPr lang="en-US" altLang="zh-CN" sz="2000" b="1" dirty="0">
              <a:latin typeface="+mn-ea"/>
              <a:ea typeface="+mn-ea"/>
            </a:endParaRPr>
          </a:p>
          <a:p>
            <a:pPr eaLnBrk="1" hangingPunct="1">
              <a:lnSpc>
                <a:spcPct val="150000"/>
              </a:lnSpc>
              <a:spcBef>
                <a:spcPct val="0"/>
              </a:spcBef>
              <a:buFontTx/>
              <a:buNone/>
              <a:defRPr/>
            </a:pPr>
            <a:r>
              <a:rPr lang="en-US" altLang="zh-CN" sz="2000" b="1" dirty="0">
                <a:latin typeface="+mn-ea"/>
                <a:ea typeface="+mn-ea"/>
              </a:rPr>
              <a:t>2</a:t>
            </a:r>
            <a:r>
              <a:rPr lang="zh-CN" altLang="en-US" sz="2000" b="1" dirty="0">
                <a:latin typeface="+mn-ea"/>
                <a:ea typeface="+mn-ea"/>
              </a:rPr>
              <a:t>、安全管理要求</a:t>
            </a:r>
            <a:endParaRPr lang="en-US" altLang="zh-CN" sz="2000" b="1" dirty="0">
              <a:latin typeface="+mn-ea"/>
              <a:ea typeface="+mn-ea"/>
            </a:endParaRPr>
          </a:p>
          <a:p>
            <a:pPr eaLnBrk="1" hangingPunct="1">
              <a:lnSpc>
                <a:spcPct val="150000"/>
              </a:lnSpc>
              <a:spcBef>
                <a:spcPct val="0"/>
              </a:spcBef>
              <a:buFontTx/>
              <a:buNone/>
              <a:defRPr/>
            </a:pPr>
            <a:r>
              <a:rPr lang="en-US" altLang="zh-CN" sz="2000" b="1" dirty="0">
                <a:latin typeface="+mn-ea"/>
                <a:ea typeface="+mn-ea"/>
              </a:rPr>
              <a:t>2.1</a:t>
            </a:r>
            <a:r>
              <a:rPr lang="zh-CN" altLang="en-US" sz="2000" b="1" dirty="0">
                <a:latin typeface="+mn-ea"/>
                <a:ea typeface="+mn-ea"/>
              </a:rPr>
              <a:t>、大块模板施工</a:t>
            </a:r>
            <a:endParaRPr lang="en-US" altLang="zh-CN" sz="2000" b="1" dirty="0">
              <a:latin typeface="+mn-ea"/>
              <a:ea typeface="+mn-ea"/>
            </a:endParaRPr>
          </a:p>
          <a:p>
            <a:pPr eaLnBrk="1" hangingPunct="1">
              <a:lnSpc>
                <a:spcPct val="150000"/>
              </a:lnSpc>
              <a:spcBef>
                <a:spcPct val="0"/>
              </a:spcBef>
              <a:buFontTx/>
              <a:buNone/>
              <a:defRPr/>
            </a:pPr>
            <a:r>
              <a:rPr lang="zh-CN" altLang="en-US" sz="2000" b="1" dirty="0">
                <a:latin typeface="+mn-ea"/>
                <a:ea typeface="+mn-ea"/>
              </a:rPr>
              <a:t>（</a:t>
            </a:r>
            <a:r>
              <a:rPr lang="en-US" altLang="zh-CN" sz="2000" b="1" dirty="0">
                <a:latin typeface="+mn-ea"/>
                <a:ea typeface="+mn-ea"/>
              </a:rPr>
              <a:t>1</a:t>
            </a:r>
            <a:r>
              <a:rPr lang="zh-CN" altLang="en-US" sz="2000" b="1" dirty="0">
                <a:latin typeface="+mn-ea"/>
                <a:ea typeface="+mn-ea"/>
              </a:rPr>
              <a:t>）大块模板支撑系统应经检算，并有一定的安全储备。</a:t>
            </a:r>
            <a:endParaRPr lang="en-US" altLang="zh-CN" sz="2000" b="1" dirty="0">
              <a:latin typeface="+mn-ea"/>
              <a:ea typeface="+mn-ea"/>
            </a:endParaRP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Box 1"/>
          <p:cNvSpPr txBox="1">
            <a:spLocks noChangeArrowheads="1"/>
          </p:cNvSpPr>
          <p:nvPr/>
        </p:nvSpPr>
        <p:spPr bwMode="auto">
          <a:xfrm>
            <a:off x="0" y="1240003"/>
            <a:ext cx="9144000" cy="3713517"/>
          </a:xfrm>
          <a:prstGeom prst="rect">
            <a:avLst/>
          </a:prstGeom>
          <a:noFill/>
          <a:ln w="9525">
            <a:noFill/>
            <a:miter lim="800000"/>
          </a:ln>
        </p:spPr>
        <p:txBody>
          <a:bodyPr>
            <a:spAutoFit/>
          </a:bodyPr>
          <a:lstStyle/>
          <a:p>
            <a:pPr marL="179705">
              <a:lnSpc>
                <a:spcPct val="150000"/>
              </a:lnSpc>
              <a:buFontTx/>
              <a:buNone/>
            </a:pPr>
            <a:r>
              <a:rPr lang="zh-CN" altLang="en-US" sz="2000" b="1" dirty="0">
                <a:latin typeface="+mn-ea"/>
                <a:ea typeface="+mn-ea"/>
              </a:rPr>
              <a:t>（</a:t>
            </a:r>
            <a:r>
              <a:rPr lang="en-US" altLang="zh-CN" sz="2000" b="1" dirty="0">
                <a:latin typeface="+mn-ea"/>
                <a:ea typeface="+mn-ea"/>
              </a:rPr>
              <a:t>2</a:t>
            </a:r>
            <a:r>
              <a:rPr lang="zh-CN" altLang="en-US" sz="2000" b="1" dirty="0">
                <a:latin typeface="+mn-ea"/>
                <a:ea typeface="+mn-ea"/>
              </a:rPr>
              <a:t>）模板采用分段连接整体吊装时，应连接牢固。起吊安装过程中，应拴溜绳，不得碰撞模板和脚手架。</a:t>
            </a:r>
            <a:endParaRPr lang="en-US" altLang="zh-CN" sz="2000" b="1" dirty="0">
              <a:latin typeface="+mn-ea"/>
              <a:ea typeface="+mn-ea"/>
            </a:endParaRPr>
          </a:p>
          <a:p>
            <a:pPr marL="179705">
              <a:lnSpc>
                <a:spcPct val="150000"/>
              </a:lnSpc>
              <a:buFontTx/>
              <a:buNone/>
            </a:pPr>
            <a:r>
              <a:rPr lang="zh-CN" altLang="en-US" sz="2000" b="1" dirty="0">
                <a:latin typeface="+mn-ea"/>
                <a:ea typeface="+mn-ea"/>
              </a:rPr>
              <a:t>（</a:t>
            </a:r>
            <a:r>
              <a:rPr lang="en-US" altLang="zh-CN" sz="2000" b="1" dirty="0">
                <a:latin typeface="+mn-ea"/>
                <a:ea typeface="+mn-ea"/>
              </a:rPr>
              <a:t>3</a:t>
            </a:r>
            <a:r>
              <a:rPr lang="zh-CN" altLang="en-US" sz="2000" b="1" dirty="0">
                <a:latin typeface="+mn-ea"/>
                <a:ea typeface="+mn-ea"/>
              </a:rPr>
              <a:t>）模板拆除应遵循“自上而下、分节分块、先挂后拆”的原则进行。</a:t>
            </a:r>
          </a:p>
          <a:p>
            <a:pPr marL="179705">
              <a:lnSpc>
                <a:spcPct val="150000"/>
              </a:lnSpc>
              <a:buFontTx/>
              <a:buNone/>
            </a:pPr>
            <a:r>
              <a:rPr lang="en-US" altLang="zh-CN" sz="2000" b="1" dirty="0">
                <a:latin typeface="+mn-ea"/>
                <a:ea typeface="+mn-ea"/>
              </a:rPr>
              <a:t>2.2</a:t>
            </a:r>
            <a:r>
              <a:rPr lang="zh-CN" altLang="en-US" sz="2000" b="1" dirty="0">
                <a:latin typeface="+mn-ea"/>
                <a:ea typeface="+mn-ea"/>
              </a:rPr>
              <a:t>、高墩翻模施工</a:t>
            </a:r>
            <a:endParaRPr lang="en-US" altLang="zh-CN" sz="2000" b="1" dirty="0">
              <a:latin typeface="+mn-ea"/>
              <a:ea typeface="+mn-ea"/>
            </a:endParaRPr>
          </a:p>
          <a:p>
            <a:pPr marL="179705">
              <a:lnSpc>
                <a:spcPct val="150000"/>
              </a:lnSpc>
              <a:buFontTx/>
              <a:buNone/>
            </a:pPr>
            <a:r>
              <a:rPr lang="zh-CN" altLang="en-US" sz="2000" b="1" dirty="0">
                <a:latin typeface="+mn-ea"/>
                <a:ea typeface="+mn-ea"/>
              </a:rPr>
              <a:t>（</a:t>
            </a:r>
            <a:r>
              <a:rPr lang="en-US" altLang="zh-CN" sz="2000" b="1" dirty="0">
                <a:latin typeface="+mn-ea"/>
                <a:ea typeface="+mn-ea"/>
              </a:rPr>
              <a:t>1</a:t>
            </a:r>
            <a:r>
              <a:rPr lang="zh-CN" altLang="en-US" sz="2000" b="1" dirty="0">
                <a:latin typeface="+mn-ea"/>
                <a:ea typeface="+mn-ea"/>
              </a:rPr>
              <a:t>）工作平台应和模板连为一体，提升时，吊机应分节分块提升并安装牢固。</a:t>
            </a:r>
            <a:endParaRPr lang="en-US" altLang="zh-CN" sz="2000" b="1" dirty="0">
              <a:latin typeface="+mn-ea"/>
              <a:ea typeface="+mn-ea"/>
            </a:endParaRPr>
          </a:p>
          <a:p>
            <a:pPr marL="179705">
              <a:lnSpc>
                <a:spcPct val="150000"/>
              </a:lnSpc>
              <a:buFontTx/>
              <a:buNone/>
            </a:pPr>
            <a:r>
              <a:rPr lang="zh-CN" altLang="en-US" sz="2000" b="1" dirty="0">
                <a:latin typeface="+mn-ea"/>
                <a:ea typeface="+mn-ea"/>
              </a:rPr>
              <a:t>（</a:t>
            </a:r>
            <a:r>
              <a:rPr lang="en-US" altLang="zh-CN" sz="2000" b="1" dirty="0">
                <a:latin typeface="+mn-ea"/>
                <a:ea typeface="+mn-ea"/>
              </a:rPr>
              <a:t>2</a:t>
            </a:r>
            <a:r>
              <a:rPr lang="zh-CN" altLang="en-US" sz="2000" b="1" dirty="0">
                <a:latin typeface="+mn-ea"/>
                <a:ea typeface="+mn-ea"/>
              </a:rPr>
              <a:t>）翻模分节分块的重量，应小于吊机的额定起吊重量。</a:t>
            </a:r>
            <a:endParaRPr lang="en-US" altLang="zh-CN" sz="2000" b="1" dirty="0">
              <a:latin typeface="+mn-ea"/>
              <a:ea typeface="+mn-ea"/>
            </a:endParaRPr>
          </a:p>
          <a:p>
            <a:pPr marL="179705">
              <a:lnSpc>
                <a:spcPct val="150000"/>
              </a:lnSpc>
              <a:buFontTx/>
              <a:buNone/>
            </a:pPr>
            <a:r>
              <a:rPr lang="zh-CN" altLang="en-US" sz="2000" b="1" dirty="0">
                <a:latin typeface="+mn-ea"/>
                <a:ea typeface="+mn-ea"/>
              </a:rPr>
              <a:t>（</a:t>
            </a:r>
            <a:r>
              <a:rPr lang="en-US" altLang="zh-CN" sz="2000" b="1" dirty="0">
                <a:latin typeface="+mn-ea"/>
                <a:ea typeface="+mn-ea"/>
              </a:rPr>
              <a:t>3</a:t>
            </a:r>
            <a:r>
              <a:rPr lang="zh-CN" altLang="en-US" sz="2000" b="1" dirty="0">
                <a:latin typeface="+mn-ea"/>
                <a:ea typeface="+mn-ea"/>
              </a:rPr>
              <a:t>）模板吊装时应缓慢提升和移动，严禁作业人员攀附在模板或者模板侧的作业平台上。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p:cNvSpPr>
            <a:spLocks noChangeArrowheads="1"/>
          </p:cNvSpPr>
          <p:nvPr/>
        </p:nvSpPr>
        <p:spPr bwMode="auto">
          <a:xfrm>
            <a:off x="357188" y="837316"/>
            <a:ext cx="8429625" cy="5262562"/>
          </a:xfrm>
          <a:prstGeom prst="rect">
            <a:avLst/>
          </a:prstGeom>
          <a:noFill/>
          <a:ln w="9525">
            <a:noFill/>
            <a:miter lim="800000"/>
          </a:ln>
        </p:spPr>
        <p:txBody>
          <a:bodyPr>
            <a:spAutoFit/>
          </a:bodyPr>
          <a:lstStyle/>
          <a:p>
            <a:r>
              <a:rPr lang="zh-CN" altLang="en-US" sz="2400" b="1" dirty="0">
                <a:latin typeface="宋体" panose="02010600030101010101" pitchFamily="2" charset="-122"/>
              </a:rPr>
              <a:t>事故刑事判决结果：</a:t>
            </a:r>
            <a:endParaRPr lang="en-US" altLang="zh-CN" sz="2400" b="1" dirty="0">
              <a:latin typeface="宋体" panose="02010600030101010101" pitchFamily="2" charset="-122"/>
            </a:endParaRPr>
          </a:p>
          <a:p>
            <a:endParaRPr lang="en-US" altLang="zh-CN" sz="2400" b="1" dirty="0">
              <a:latin typeface="宋体" panose="02010600030101010101" pitchFamily="2" charset="-122"/>
            </a:endParaRPr>
          </a:p>
          <a:p>
            <a:pPr>
              <a:lnSpc>
                <a:spcPct val="120000"/>
              </a:lnSpc>
            </a:pPr>
            <a:r>
              <a:rPr lang="zh-CN" altLang="en-US" sz="2400" dirty="0">
                <a:latin typeface="宋体" panose="02010600030101010101" pitchFamily="2" charset="-122"/>
              </a:rPr>
              <a:t>    法院根据相关的事实及证据认定被告人杨泽中、王京立、王英雄、曹晓凯、荆鑫、张换丰、张焕良、赵金海、田勇只、李雷、李成才、郝维民、张明伟、田克军、耿文彪</a:t>
            </a:r>
            <a:r>
              <a:rPr lang="zh-CN" altLang="en-US" sz="2400" b="1" dirty="0">
                <a:solidFill>
                  <a:srgbClr val="FF0000"/>
                </a:solidFill>
                <a:latin typeface="宋体" panose="02010600030101010101" pitchFamily="2" charset="-122"/>
              </a:rPr>
              <a:t>在生产、作业中违反有关安全管理的规定，因而发生重大伤亡事故，情节特别恶劣，其行为均已触犯了</a:t>
            </a:r>
            <a:r>
              <a:rPr lang="en-US" altLang="zh-CN" sz="2400" b="1" dirty="0">
                <a:solidFill>
                  <a:srgbClr val="FF0000"/>
                </a:solidFill>
                <a:latin typeface="宋体" panose="02010600030101010101" pitchFamily="2" charset="-122"/>
              </a:rPr>
              <a:t>《</a:t>
            </a:r>
            <a:r>
              <a:rPr lang="zh-CN" altLang="en-US" sz="2400" b="1" dirty="0">
                <a:solidFill>
                  <a:srgbClr val="FF0000"/>
                </a:solidFill>
                <a:latin typeface="宋体" panose="02010600030101010101" pitchFamily="2" charset="-122"/>
              </a:rPr>
              <a:t>中华人民共和国刑法</a:t>
            </a:r>
            <a:r>
              <a:rPr lang="en-US" altLang="zh-CN" sz="2400" b="1" dirty="0">
                <a:solidFill>
                  <a:srgbClr val="FF0000"/>
                </a:solidFill>
                <a:latin typeface="宋体" panose="02010600030101010101" pitchFamily="2" charset="-122"/>
              </a:rPr>
              <a:t>》</a:t>
            </a:r>
            <a:r>
              <a:rPr lang="zh-CN" altLang="en-US" sz="2400" b="1" dirty="0">
                <a:solidFill>
                  <a:srgbClr val="FF0000"/>
                </a:solidFill>
                <a:latin typeface="宋体" panose="02010600030101010101" pitchFamily="2" charset="-122"/>
              </a:rPr>
              <a:t>第一百三十四条第一款之规定，构成重大责任事故罪。</a:t>
            </a:r>
            <a:endParaRPr lang="en-US" altLang="zh-CN" sz="2400" b="1" dirty="0">
              <a:solidFill>
                <a:srgbClr val="FF0000"/>
              </a:solidFill>
              <a:latin typeface="宋体" panose="02010600030101010101" pitchFamily="2" charset="-122"/>
            </a:endParaRPr>
          </a:p>
          <a:p>
            <a:pPr>
              <a:lnSpc>
                <a:spcPct val="120000"/>
              </a:lnSpc>
            </a:pPr>
            <a:r>
              <a:rPr lang="en-US" altLang="zh-CN" sz="2400" dirty="0">
                <a:latin typeface="宋体" panose="02010600030101010101" pitchFamily="2" charset="-122"/>
              </a:rPr>
              <a:t>    </a:t>
            </a:r>
            <a:r>
              <a:rPr lang="zh-CN" altLang="en-US" sz="2400" dirty="0">
                <a:latin typeface="宋体" panose="02010600030101010101" pitchFamily="2" charset="-122"/>
              </a:rPr>
              <a:t>公诉机关指控十五名被告人犯罪的事实清楚，证据确实充分。根据本案各被告人的认罪态度，同时考虑被告人杨泽中、王京立、王英雄有揭发他人犯罪并经查证属实的立功表现；案发后被害人的经济损失已经客观上得以赔偿。</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3" descr="脚手架构造"/>
          <p:cNvPicPr>
            <a:picLocks noChangeAspect="1" noChangeArrowheads="1"/>
          </p:cNvPicPr>
          <p:nvPr/>
        </p:nvPicPr>
        <p:blipFill>
          <a:blip r:embed="rId2" cstate="print"/>
          <a:srcRect/>
          <a:stretch>
            <a:fillRect/>
          </a:stretch>
        </p:blipFill>
        <p:spPr bwMode="auto">
          <a:xfrm>
            <a:off x="2285220" y="837316"/>
            <a:ext cx="4268656" cy="5493009"/>
          </a:xfrm>
          <a:prstGeom prst="rect">
            <a:avLst/>
          </a:prstGeom>
          <a:noFill/>
          <a:ln w="9525">
            <a:noFill/>
            <a:miter lim="800000"/>
            <a:headEnd/>
            <a:tailEnd/>
          </a:ln>
          <a:effectLst/>
        </p:spPr>
      </p:pic>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IMG_6896"/>
          <p:cNvPicPr>
            <a:picLocks noChangeAspect="1" noChangeArrowheads="1"/>
          </p:cNvPicPr>
          <p:nvPr/>
        </p:nvPicPr>
        <p:blipFill>
          <a:blip r:embed="rId2" cstate="print"/>
          <a:srcRect/>
          <a:stretch>
            <a:fillRect/>
          </a:stretch>
        </p:blipFill>
        <p:spPr bwMode="auto">
          <a:xfrm>
            <a:off x="0" y="837316"/>
            <a:ext cx="5440363" cy="3352800"/>
          </a:xfrm>
          <a:prstGeom prst="rect">
            <a:avLst/>
          </a:prstGeom>
          <a:noFill/>
          <a:ln w="9525">
            <a:noFill/>
            <a:miter lim="800000"/>
            <a:headEnd/>
            <a:tailEnd/>
          </a:ln>
        </p:spPr>
      </p:pic>
      <p:sp>
        <p:nvSpPr>
          <p:cNvPr id="68611" name="矩形 1"/>
          <p:cNvSpPr>
            <a:spLocks noChangeArrowheads="1"/>
          </p:cNvSpPr>
          <p:nvPr/>
        </p:nvSpPr>
        <p:spPr bwMode="auto">
          <a:xfrm>
            <a:off x="5410486" y="956898"/>
            <a:ext cx="3551237" cy="1404938"/>
          </a:xfrm>
          <a:prstGeom prst="rect">
            <a:avLst/>
          </a:prstGeom>
          <a:noFill/>
          <a:ln w="9525">
            <a:noFill/>
            <a:miter lim="800000"/>
          </a:ln>
        </p:spPr>
        <p:txBody>
          <a:bodyPr>
            <a:spAutoFit/>
          </a:bodyPr>
          <a:lstStyle/>
          <a:p>
            <a:pPr>
              <a:lnSpc>
                <a:spcPct val="150000"/>
              </a:lnSpc>
              <a:buFontTx/>
              <a:buNone/>
            </a:pPr>
            <a:r>
              <a:rPr lang="en-US" altLang="zh-CN" sz="2000" b="1" dirty="0">
                <a:latin typeface="+mn-ea"/>
                <a:ea typeface="+mn-ea"/>
              </a:rPr>
              <a:t>1</a:t>
            </a:r>
            <a:r>
              <a:rPr lang="zh-CN" altLang="zh-CN" sz="2000" b="1" dirty="0">
                <a:latin typeface="+mn-ea"/>
                <a:ea typeface="+mn-ea"/>
              </a:rPr>
              <a:t>、存在问题：</a:t>
            </a:r>
          </a:p>
          <a:p>
            <a:pPr>
              <a:lnSpc>
                <a:spcPct val="150000"/>
              </a:lnSpc>
              <a:buFontTx/>
              <a:buNone/>
            </a:pPr>
            <a:r>
              <a:rPr lang="zh-CN" altLang="zh-CN" sz="2000" b="1" dirty="0">
                <a:latin typeface="+mn-ea"/>
                <a:ea typeface="+mn-ea"/>
              </a:rPr>
              <a:t>（</a:t>
            </a:r>
            <a:r>
              <a:rPr lang="en-US" altLang="zh-CN" sz="2000" b="1" dirty="0">
                <a:latin typeface="+mn-ea"/>
                <a:ea typeface="+mn-ea"/>
              </a:rPr>
              <a:t>1</a:t>
            </a:r>
            <a:r>
              <a:rPr lang="zh-CN" altLang="zh-CN" sz="2000" b="1" dirty="0">
                <a:latin typeface="+mn-ea"/>
                <a:ea typeface="+mn-ea"/>
              </a:rPr>
              <a:t>）未设置底座或垫板；</a:t>
            </a:r>
          </a:p>
          <a:p>
            <a:pPr>
              <a:lnSpc>
                <a:spcPct val="150000"/>
              </a:lnSpc>
              <a:buFontTx/>
              <a:buNone/>
            </a:pPr>
            <a:r>
              <a:rPr lang="zh-CN" altLang="zh-CN" sz="2000" b="1" dirty="0">
                <a:latin typeface="+mn-ea"/>
                <a:ea typeface="+mn-ea"/>
              </a:rPr>
              <a:t>（</a:t>
            </a:r>
            <a:r>
              <a:rPr lang="en-US" altLang="zh-CN" sz="2000" b="1" dirty="0">
                <a:latin typeface="+mn-ea"/>
                <a:ea typeface="+mn-ea"/>
              </a:rPr>
              <a:t>2</a:t>
            </a:r>
            <a:r>
              <a:rPr lang="zh-CN" altLang="zh-CN" sz="2000" b="1" dirty="0">
                <a:latin typeface="+mn-ea"/>
                <a:ea typeface="+mn-ea"/>
              </a:rPr>
              <a:t>）安全网未全封闭设置；</a:t>
            </a:r>
            <a:endParaRPr lang="zh-CN" altLang="en-US" sz="2000" b="1" dirty="0">
              <a:latin typeface="+mn-ea"/>
              <a:ea typeface="+mn-ea"/>
            </a:endParaRPr>
          </a:p>
        </p:txBody>
      </p:sp>
      <p:sp>
        <p:nvSpPr>
          <p:cNvPr id="68612" name="矩形 2"/>
          <p:cNvSpPr>
            <a:spLocks noChangeArrowheads="1"/>
          </p:cNvSpPr>
          <p:nvPr/>
        </p:nvSpPr>
        <p:spPr bwMode="auto">
          <a:xfrm>
            <a:off x="0" y="4001157"/>
            <a:ext cx="4419548" cy="2400657"/>
          </a:xfrm>
          <a:prstGeom prst="rect">
            <a:avLst/>
          </a:prstGeom>
          <a:noFill/>
          <a:ln w="9525">
            <a:noFill/>
            <a:miter lim="800000"/>
          </a:ln>
        </p:spPr>
        <p:txBody>
          <a:bodyPr wrap="square">
            <a:spAutoFit/>
          </a:bodyPr>
          <a:lstStyle/>
          <a:p>
            <a:pPr>
              <a:lnSpc>
                <a:spcPct val="150000"/>
              </a:lnSpc>
              <a:buFontTx/>
              <a:buNone/>
            </a:pPr>
            <a:r>
              <a:rPr lang="zh-CN" altLang="zh-CN" sz="2000" dirty="0">
                <a:latin typeface="+mn-ea"/>
                <a:ea typeface="+mn-ea"/>
              </a:rPr>
              <a:t>整改要求：</a:t>
            </a:r>
          </a:p>
          <a:p>
            <a:pPr>
              <a:lnSpc>
                <a:spcPct val="150000"/>
              </a:lnSpc>
              <a:buFontTx/>
              <a:buNone/>
            </a:pPr>
            <a:r>
              <a:rPr lang="zh-CN" altLang="zh-CN" sz="2000" dirty="0">
                <a:latin typeface="+mn-ea"/>
                <a:ea typeface="+mn-ea"/>
              </a:rPr>
              <a:t>（</a:t>
            </a:r>
            <a:r>
              <a:rPr lang="en-US" altLang="zh-CN" sz="2000" dirty="0">
                <a:latin typeface="+mn-ea"/>
                <a:ea typeface="+mn-ea"/>
              </a:rPr>
              <a:t>1</a:t>
            </a:r>
            <a:r>
              <a:rPr lang="zh-CN" altLang="zh-CN" sz="2000" dirty="0">
                <a:latin typeface="+mn-ea"/>
                <a:ea typeface="+mn-ea"/>
              </a:rPr>
              <a:t>）竖杆底部设置底座或垫板（采用垫板时，长度不小于</a:t>
            </a:r>
            <a:r>
              <a:rPr lang="en-US" altLang="zh-CN" sz="2000" dirty="0">
                <a:latin typeface="+mn-ea"/>
                <a:ea typeface="+mn-ea"/>
              </a:rPr>
              <a:t>2</a:t>
            </a:r>
            <a:r>
              <a:rPr lang="zh-CN" altLang="zh-CN" sz="2000" dirty="0">
                <a:latin typeface="+mn-ea"/>
                <a:ea typeface="+mn-ea"/>
              </a:rPr>
              <a:t>跨、厚度不小于</a:t>
            </a:r>
            <a:r>
              <a:rPr lang="en-US" altLang="zh-CN" sz="2000" dirty="0">
                <a:latin typeface="+mn-ea"/>
                <a:ea typeface="+mn-ea"/>
              </a:rPr>
              <a:t>50mm</a:t>
            </a:r>
            <a:r>
              <a:rPr lang="zh-CN" altLang="zh-CN" sz="2000" dirty="0">
                <a:latin typeface="+mn-ea"/>
                <a:ea typeface="+mn-ea"/>
              </a:rPr>
              <a:t>、宽度不小于</a:t>
            </a:r>
            <a:r>
              <a:rPr lang="en-US" altLang="zh-CN" sz="2000" dirty="0">
                <a:latin typeface="+mn-ea"/>
                <a:ea typeface="+mn-ea"/>
              </a:rPr>
              <a:t>200mm</a:t>
            </a:r>
            <a:r>
              <a:rPr lang="zh-CN" altLang="zh-CN" sz="2000" dirty="0">
                <a:latin typeface="+mn-ea"/>
                <a:ea typeface="+mn-ea"/>
              </a:rPr>
              <a:t>的实木板）；</a:t>
            </a:r>
          </a:p>
          <a:p>
            <a:pPr>
              <a:lnSpc>
                <a:spcPct val="150000"/>
              </a:lnSpc>
              <a:buFontTx/>
              <a:buNone/>
            </a:pPr>
            <a:r>
              <a:rPr lang="zh-CN" altLang="zh-CN" sz="2000" dirty="0">
                <a:latin typeface="+mn-ea"/>
                <a:ea typeface="+mn-ea"/>
              </a:rPr>
              <a:t>（</a:t>
            </a:r>
            <a:r>
              <a:rPr lang="en-US" altLang="zh-CN" sz="2000" dirty="0">
                <a:latin typeface="+mn-ea"/>
                <a:ea typeface="+mn-ea"/>
              </a:rPr>
              <a:t>2</a:t>
            </a:r>
            <a:r>
              <a:rPr lang="zh-CN" altLang="zh-CN" sz="2000" dirty="0">
                <a:latin typeface="+mn-ea"/>
                <a:ea typeface="+mn-ea"/>
              </a:rPr>
              <a:t>）安全网布设，确保全封闭；</a:t>
            </a:r>
            <a:endParaRPr lang="zh-CN" altLang="en-US" sz="2000" dirty="0">
              <a:latin typeface="+mn-ea"/>
              <a:ea typeface="+mn-ea"/>
            </a:endParaRPr>
          </a:p>
        </p:txBody>
      </p:sp>
      <p:pic>
        <p:nvPicPr>
          <p:cNvPr id="68613" name="Picture 4"/>
          <p:cNvPicPr>
            <a:picLocks noChangeAspect="1" noChangeArrowheads="1"/>
          </p:cNvPicPr>
          <p:nvPr/>
        </p:nvPicPr>
        <p:blipFill>
          <a:blip r:embed="rId3" cstate="print"/>
          <a:srcRect/>
          <a:stretch>
            <a:fillRect/>
          </a:stretch>
        </p:blipFill>
        <p:spPr bwMode="auto">
          <a:xfrm>
            <a:off x="4133850" y="2666740"/>
            <a:ext cx="5010150" cy="3752850"/>
          </a:xfrm>
          <a:prstGeom prst="rect">
            <a:avLst/>
          </a:prstGeom>
          <a:noFill/>
          <a:ln w="9525">
            <a:noFill/>
            <a:miter lim="800000"/>
            <a:headEnd/>
            <a:tailEnd/>
          </a:ln>
        </p:spPr>
      </p:pic>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descr="IMG_6898"/>
          <p:cNvPicPr>
            <a:picLocks noChangeAspect="1" noChangeArrowheads="1"/>
          </p:cNvPicPr>
          <p:nvPr/>
        </p:nvPicPr>
        <p:blipFill>
          <a:blip r:embed="rId2" cstate="print"/>
          <a:srcRect/>
          <a:stretch>
            <a:fillRect/>
          </a:stretch>
        </p:blipFill>
        <p:spPr bwMode="auto">
          <a:xfrm>
            <a:off x="1" y="847908"/>
            <a:ext cx="4953130" cy="3004960"/>
          </a:xfrm>
          <a:prstGeom prst="rect">
            <a:avLst/>
          </a:prstGeom>
          <a:noFill/>
          <a:ln w="9525">
            <a:noFill/>
            <a:miter lim="800000"/>
            <a:headEnd/>
            <a:tailEnd/>
          </a:ln>
        </p:spPr>
      </p:pic>
      <p:sp>
        <p:nvSpPr>
          <p:cNvPr id="69635" name="矩形 1"/>
          <p:cNvSpPr>
            <a:spLocks noChangeArrowheads="1"/>
          </p:cNvSpPr>
          <p:nvPr/>
        </p:nvSpPr>
        <p:spPr bwMode="auto">
          <a:xfrm>
            <a:off x="4953130" y="1065994"/>
            <a:ext cx="4190870" cy="1938992"/>
          </a:xfrm>
          <a:prstGeom prst="rect">
            <a:avLst/>
          </a:prstGeom>
          <a:noFill/>
          <a:ln w="9525">
            <a:noFill/>
            <a:miter lim="800000"/>
          </a:ln>
        </p:spPr>
        <p:txBody>
          <a:bodyPr wrap="square">
            <a:spAutoFit/>
          </a:bodyPr>
          <a:lstStyle/>
          <a:p>
            <a:pPr>
              <a:lnSpc>
                <a:spcPct val="150000"/>
              </a:lnSpc>
              <a:buFontTx/>
              <a:buNone/>
            </a:pPr>
            <a:r>
              <a:rPr lang="zh-CN" altLang="zh-CN" sz="2000" b="1" dirty="0">
                <a:latin typeface="+mn-ea"/>
                <a:ea typeface="+mn-ea"/>
              </a:rPr>
              <a:t>存在问题：</a:t>
            </a:r>
          </a:p>
          <a:p>
            <a:pPr>
              <a:lnSpc>
                <a:spcPct val="150000"/>
              </a:lnSpc>
              <a:buFontTx/>
              <a:buNone/>
            </a:pPr>
            <a:r>
              <a:rPr lang="zh-CN" altLang="zh-CN" sz="2000" b="1" dirty="0">
                <a:latin typeface="+mn-ea"/>
                <a:ea typeface="+mn-ea"/>
              </a:rPr>
              <a:t>（</a:t>
            </a:r>
            <a:r>
              <a:rPr lang="en-US" altLang="zh-CN" sz="2000" b="1" dirty="0">
                <a:latin typeface="+mn-ea"/>
                <a:ea typeface="+mn-ea"/>
              </a:rPr>
              <a:t>1</a:t>
            </a:r>
            <a:r>
              <a:rPr lang="zh-CN" altLang="zh-CN" sz="2000" b="1" dirty="0">
                <a:latin typeface="+mn-ea"/>
                <a:ea typeface="+mn-ea"/>
              </a:rPr>
              <a:t>）人行斜道宽度及坡度不符合规范要求；斜道外侧未设扶手栏杆；</a:t>
            </a:r>
          </a:p>
          <a:p>
            <a:pPr>
              <a:lnSpc>
                <a:spcPct val="150000"/>
              </a:lnSpc>
              <a:buFontTx/>
              <a:buNone/>
            </a:pPr>
            <a:r>
              <a:rPr lang="zh-CN" altLang="zh-CN" sz="2000" b="1" dirty="0">
                <a:latin typeface="+mn-ea"/>
                <a:ea typeface="+mn-ea"/>
              </a:rPr>
              <a:t>（</a:t>
            </a:r>
            <a:r>
              <a:rPr lang="en-US" altLang="zh-CN" sz="2000" b="1" dirty="0">
                <a:latin typeface="+mn-ea"/>
                <a:ea typeface="+mn-ea"/>
              </a:rPr>
              <a:t>2</a:t>
            </a:r>
            <a:r>
              <a:rPr lang="zh-CN" altLang="zh-CN" sz="2000" b="1" dirty="0">
                <a:latin typeface="+mn-ea"/>
                <a:ea typeface="+mn-ea"/>
              </a:rPr>
              <a:t>）工作平台脚手板未满铺；</a:t>
            </a:r>
            <a:endParaRPr lang="zh-CN" altLang="en-US" sz="2000" b="1" dirty="0">
              <a:latin typeface="+mn-ea"/>
              <a:ea typeface="+mn-ea"/>
            </a:endParaRPr>
          </a:p>
        </p:txBody>
      </p:sp>
      <p:sp>
        <p:nvSpPr>
          <p:cNvPr id="69636" name="矩形 2"/>
          <p:cNvSpPr>
            <a:spLocks noChangeArrowheads="1"/>
          </p:cNvSpPr>
          <p:nvPr/>
        </p:nvSpPr>
        <p:spPr bwMode="auto">
          <a:xfrm>
            <a:off x="0" y="4191260"/>
            <a:ext cx="4021138" cy="1939925"/>
          </a:xfrm>
          <a:prstGeom prst="rect">
            <a:avLst/>
          </a:prstGeom>
          <a:noFill/>
          <a:ln w="9525">
            <a:noFill/>
            <a:miter lim="800000"/>
          </a:ln>
        </p:spPr>
        <p:txBody>
          <a:bodyPr>
            <a:spAutoFit/>
          </a:bodyPr>
          <a:lstStyle/>
          <a:p>
            <a:pPr>
              <a:lnSpc>
                <a:spcPct val="150000"/>
              </a:lnSpc>
              <a:buFontTx/>
              <a:buNone/>
            </a:pPr>
            <a:r>
              <a:rPr lang="zh-CN" altLang="zh-CN" sz="2000" b="1" dirty="0">
                <a:latin typeface="+mn-ea"/>
                <a:ea typeface="+mn-ea"/>
              </a:rPr>
              <a:t>整改要求：</a:t>
            </a:r>
          </a:p>
          <a:p>
            <a:pPr>
              <a:lnSpc>
                <a:spcPct val="150000"/>
              </a:lnSpc>
              <a:buFontTx/>
              <a:buNone/>
            </a:pPr>
            <a:r>
              <a:rPr lang="zh-CN" altLang="zh-CN" sz="2000" b="1" dirty="0">
                <a:latin typeface="+mn-ea"/>
                <a:ea typeface="+mn-ea"/>
              </a:rPr>
              <a:t>（</a:t>
            </a:r>
            <a:r>
              <a:rPr lang="en-US" altLang="zh-CN" sz="2000" b="1" dirty="0">
                <a:latin typeface="+mn-ea"/>
                <a:ea typeface="+mn-ea"/>
              </a:rPr>
              <a:t>1</a:t>
            </a:r>
            <a:r>
              <a:rPr lang="zh-CN" altLang="zh-CN" sz="2000" b="1" dirty="0">
                <a:latin typeface="+mn-ea"/>
                <a:ea typeface="+mn-ea"/>
              </a:rPr>
              <a:t>）人行斜道宽度应按不小于</a:t>
            </a:r>
            <a:r>
              <a:rPr lang="en-US" altLang="zh-CN" sz="2000" b="1" dirty="0">
                <a:latin typeface="+mn-ea"/>
                <a:ea typeface="+mn-ea"/>
              </a:rPr>
              <a:t>1</a:t>
            </a:r>
            <a:r>
              <a:rPr lang="zh-CN" altLang="zh-CN" sz="2000" b="1" dirty="0">
                <a:latin typeface="+mn-ea"/>
                <a:ea typeface="+mn-ea"/>
              </a:rPr>
              <a:t>米设置，坡度应按不大于</a:t>
            </a:r>
            <a:r>
              <a:rPr lang="en-US" altLang="zh-CN" sz="2000" b="1" dirty="0">
                <a:latin typeface="+mn-ea"/>
                <a:ea typeface="+mn-ea"/>
              </a:rPr>
              <a:t>1</a:t>
            </a:r>
            <a:r>
              <a:rPr lang="zh-CN" altLang="zh-CN" sz="2000" b="1" dirty="0">
                <a:latin typeface="+mn-ea"/>
                <a:ea typeface="+mn-ea"/>
              </a:rPr>
              <a:t>：</a:t>
            </a:r>
            <a:r>
              <a:rPr lang="en-US" altLang="zh-CN" sz="2000" b="1" dirty="0">
                <a:latin typeface="+mn-ea"/>
                <a:ea typeface="+mn-ea"/>
              </a:rPr>
              <a:t>3</a:t>
            </a:r>
            <a:r>
              <a:rPr lang="zh-CN" altLang="zh-CN" sz="2000" b="1" dirty="0">
                <a:latin typeface="+mn-ea"/>
                <a:ea typeface="+mn-ea"/>
              </a:rPr>
              <a:t>设置；</a:t>
            </a:r>
          </a:p>
          <a:p>
            <a:pPr>
              <a:lnSpc>
                <a:spcPct val="150000"/>
              </a:lnSpc>
              <a:buFontTx/>
              <a:buNone/>
            </a:pPr>
            <a:r>
              <a:rPr lang="zh-CN" altLang="zh-CN" sz="2000" b="1" dirty="0">
                <a:latin typeface="+mn-ea"/>
                <a:ea typeface="+mn-ea"/>
              </a:rPr>
              <a:t>（</a:t>
            </a:r>
            <a:r>
              <a:rPr lang="en-US" altLang="zh-CN" sz="2000" b="1" dirty="0">
                <a:latin typeface="+mn-ea"/>
                <a:ea typeface="+mn-ea"/>
              </a:rPr>
              <a:t>2</a:t>
            </a:r>
            <a:r>
              <a:rPr lang="zh-CN" altLang="zh-CN" sz="2000" b="1" dirty="0">
                <a:latin typeface="+mn-ea"/>
                <a:ea typeface="+mn-ea"/>
              </a:rPr>
              <a:t>）工作平台脚手板满铺牢固；</a:t>
            </a:r>
            <a:endParaRPr lang="zh-CN" altLang="en-US" sz="2000" b="1" dirty="0">
              <a:latin typeface="+mn-ea"/>
              <a:ea typeface="+mn-ea"/>
            </a:endParaRPr>
          </a:p>
        </p:txBody>
      </p:sp>
      <p:pic>
        <p:nvPicPr>
          <p:cNvPr id="69637" name="Picture 3" descr="IMG_6899"/>
          <p:cNvPicPr>
            <a:picLocks noChangeAspect="1" noChangeArrowheads="1"/>
          </p:cNvPicPr>
          <p:nvPr/>
        </p:nvPicPr>
        <p:blipFill>
          <a:blip r:embed="rId3" cstate="print"/>
          <a:srcRect/>
          <a:stretch>
            <a:fillRect/>
          </a:stretch>
        </p:blipFill>
        <p:spPr bwMode="auto">
          <a:xfrm>
            <a:off x="4562447" y="3300573"/>
            <a:ext cx="4430661" cy="3025015"/>
          </a:xfrm>
          <a:prstGeom prst="rect">
            <a:avLst/>
          </a:prstGeom>
          <a:noFill/>
          <a:ln w="9525">
            <a:noFill/>
            <a:miter lim="800000"/>
            <a:headEnd/>
            <a:tailEnd/>
          </a:ln>
        </p:spPr>
      </p:pic>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3" descr="新建文件夹023"/>
          <p:cNvPicPr>
            <a:picLocks noChangeAspect="1" noChangeArrowheads="1"/>
          </p:cNvPicPr>
          <p:nvPr/>
        </p:nvPicPr>
        <p:blipFill>
          <a:blip r:embed="rId2" cstate="print"/>
          <a:srcRect/>
          <a:stretch>
            <a:fillRect/>
          </a:stretch>
        </p:blipFill>
        <p:spPr bwMode="auto">
          <a:xfrm>
            <a:off x="1065604" y="837316"/>
            <a:ext cx="7316136" cy="5487102"/>
          </a:xfrm>
          <a:prstGeom prst="rect">
            <a:avLst/>
          </a:prstGeom>
          <a:noFill/>
          <a:ln w="9525">
            <a:noFill/>
            <a:miter lim="800000"/>
            <a:headEnd/>
            <a:tailEnd/>
          </a:ln>
          <a:effectLst/>
        </p:spPr>
      </p:pic>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图片 1"/>
          <p:cNvPicPr>
            <a:picLocks noChangeAspect="1"/>
          </p:cNvPicPr>
          <p:nvPr/>
        </p:nvPicPr>
        <p:blipFill>
          <a:blip r:embed="rId2" cstate="print"/>
          <a:srcRect/>
          <a:stretch>
            <a:fillRect/>
          </a:stretch>
        </p:blipFill>
        <p:spPr bwMode="auto">
          <a:xfrm>
            <a:off x="3933825" y="837316"/>
            <a:ext cx="5210175" cy="3908425"/>
          </a:xfrm>
          <a:prstGeom prst="rect">
            <a:avLst/>
          </a:prstGeom>
          <a:noFill/>
          <a:ln w="9525">
            <a:noFill/>
            <a:miter lim="800000"/>
            <a:headEnd/>
            <a:tailEnd/>
          </a:ln>
        </p:spPr>
      </p:pic>
      <p:pic>
        <p:nvPicPr>
          <p:cNvPr id="71683" name="图片 2"/>
          <p:cNvPicPr>
            <a:picLocks noChangeAspect="1"/>
          </p:cNvPicPr>
          <p:nvPr/>
        </p:nvPicPr>
        <p:blipFill>
          <a:blip r:embed="rId3" cstate="print"/>
          <a:srcRect/>
          <a:stretch>
            <a:fillRect/>
          </a:stretch>
        </p:blipFill>
        <p:spPr bwMode="auto">
          <a:xfrm>
            <a:off x="0" y="2590514"/>
            <a:ext cx="5006975" cy="3756025"/>
          </a:xfrm>
          <a:prstGeom prst="rect">
            <a:avLst/>
          </a:prstGeom>
          <a:noFill/>
          <a:ln w="9525">
            <a:noFill/>
            <a:miter lim="800000"/>
            <a:headEnd/>
            <a:tailEnd/>
          </a:ln>
        </p:spPr>
      </p:pic>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http://njqb.ceepa.cn/newspic/194505/s_3359e64266607e7ed33010610cf193b4463822.jpg"/>
          <p:cNvPicPr>
            <a:picLocks noChangeAspect="1" noChangeArrowheads="1"/>
          </p:cNvPicPr>
          <p:nvPr/>
        </p:nvPicPr>
        <p:blipFill>
          <a:blip r:embed="rId2" cstate="print"/>
          <a:srcRect/>
          <a:stretch>
            <a:fillRect/>
          </a:stretch>
        </p:blipFill>
        <p:spPr bwMode="auto">
          <a:xfrm>
            <a:off x="913152" y="837316"/>
            <a:ext cx="7319010" cy="5488272"/>
          </a:xfrm>
          <a:prstGeom prst="rect">
            <a:avLst/>
          </a:prstGeom>
          <a:noFill/>
          <a:ln w="9525">
            <a:noFill/>
            <a:miter lim="800000"/>
            <a:headEnd/>
            <a:tailEnd/>
          </a:ln>
        </p:spPr>
      </p:pic>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p:cNvPicPr>
            <a:picLocks noChangeAspect="1" noChangeArrowheads="1"/>
          </p:cNvPicPr>
          <p:nvPr/>
        </p:nvPicPr>
        <p:blipFill>
          <a:blip r:embed="rId2" cstate="print"/>
          <a:srcRect/>
          <a:stretch>
            <a:fillRect/>
          </a:stretch>
        </p:blipFill>
        <p:spPr bwMode="auto">
          <a:xfrm>
            <a:off x="1141830" y="761090"/>
            <a:ext cx="7165244" cy="5580433"/>
          </a:xfrm>
          <a:prstGeom prst="rect">
            <a:avLst/>
          </a:prstGeom>
          <a:noFill/>
          <a:ln w="9525">
            <a:noFill/>
            <a:miter lim="800000"/>
            <a:headEnd/>
            <a:tailEnd/>
          </a:ln>
        </p:spPr>
      </p:pic>
      <p:pic>
        <p:nvPicPr>
          <p:cNvPr id="73731" name="Picture 4"/>
          <p:cNvPicPr>
            <a:picLocks noChangeAspect="1" noChangeArrowheads="1"/>
          </p:cNvPicPr>
          <p:nvPr/>
        </p:nvPicPr>
        <p:blipFill>
          <a:blip r:embed="rId3" cstate="print"/>
          <a:srcRect/>
          <a:stretch>
            <a:fillRect/>
          </a:stretch>
        </p:blipFill>
        <p:spPr bwMode="auto">
          <a:xfrm>
            <a:off x="0" y="3581452"/>
            <a:ext cx="2867025" cy="1714500"/>
          </a:xfrm>
          <a:prstGeom prst="rect">
            <a:avLst/>
          </a:prstGeom>
          <a:noFill/>
          <a:ln w="9525">
            <a:noFill/>
            <a:miter lim="800000"/>
            <a:headEnd/>
            <a:tailEnd/>
          </a:ln>
        </p:spPr>
      </p:pic>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1"/>
          <p:cNvSpPr>
            <a:spLocks noChangeArrowheads="1"/>
          </p:cNvSpPr>
          <p:nvPr/>
        </p:nvSpPr>
        <p:spPr bwMode="auto">
          <a:xfrm>
            <a:off x="0" y="1051839"/>
            <a:ext cx="9144000" cy="4636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179705"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just">
              <a:lnSpc>
                <a:spcPct val="150000"/>
              </a:lnSpc>
              <a:spcBef>
                <a:spcPct val="0"/>
              </a:spcBef>
              <a:buFontTx/>
              <a:buNone/>
              <a:defRPr/>
            </a:pPr>
            <a:r>
              <a:rPr lang="zh-CN" altLang="en-US" sz="2000" b="1" dirty="0">
                <a:latin typeface="+mn-ea"/>
                <a:ea typeface="+mn-ea"/>
                <a:cs typeface="Times New Roman" panose="02020603050405020304" pitchFamily="18" charset="0"/>
              </a:rPr>
              <a:t>例</a:t>
            </a:r>
            <a:r>
              <a:rPr lang="en-US" altLang="zh-CN" sz="2000" b="1" dirty="0">
                <a:latin typeface="+mn-ea"/>
                <a:ea typeface="+mn-ea"/>
                <a:cs typeface="Times New Roman" panose="02020603050405020304" pitchFamily="18" charset="0"/>
              </a:rPr>
              <a:t>1</a:t>
            </a:r>
            <a:r>
              <a:rPr lang="zh-CN" altLang="en-US" sz="2000" b="1" dirty="0">
                <a:latin typeface="+mn-ea"/>
                <a:ea typeface="+mn-ea"/>
                <a:cs typeface="Times New Roman" panose="02020603050405020304" pitchFamily="18" charset="0"/>
              </a:rPr>
              <a:t>、</a:t>
            </a:r>
            <a:r>
              <a:rPr lang="zh-CN" altLang="zh-CN" sz="2000" b="1" dirty="0">
                <a:latin typeface="+mn-ea"/>
                <a:ea typeface="+mn-ea"/>
                <a:cs typeface="Times New Roman" panose="02020603050405020304" pitchFamily="18" charset="0"/>
              </a:rPr>
              <a:t>某铁路特大桥</a:t>
            </a:r>
            <a:r>
              <a:rPr lang="en-US" altLang="zh-CN" sz="2000" b="1" dirty="0">
                <a:latin typeface="+mn-ea"/>
                <a:ea typeface="+mn-ea"/>
                <a:cs typeface="Times New Roman" panose="02020603050405020304" pitchFamily="18" charset="0"/>
              </a:rPr>
              <a:t>12</a:t>
            </a:r>
            <a:r>
              <a:rPr lang="zh-CN" altLang="en-US" sz="2000" b="1" dirty="0">
                <a:latin typeface="+mn-ea"/>
                <a:ea typeface="+mn-ea"/>
                <a:cs typeface="Times New Roman" panose="02020603050405020304" pitchFamily="18" charset="0"/>
              </a:rPr>
              <a:t>号墩墩身施工爆模：</a:t>
            </a:r>
            <a:endParaRPr lang="en-US" altLang="zh-CN" sz="2000" b="1" dirty="0">
              <a:latin typeface="+mn-ea"/>
              <a:ea typeface="+mn-ea"/>
              <a:cs typeface="Times New Roman" panose="02020603050405020304" pitchFamily="18" charset="0"/>
            </a:endParaRPr>
          </a:p>
          <a:p>
            <a:pPr algn="just">
              <a:lnSpc>
                <a:spcPct val="150000"/>
              </a:lnSpc>
              <a:spcBef>
                <a:spcPct val="0"/>
              </a:spcBef>
              <a:buFontTx/>
              <a:buNone/>
              <a:defRPr/>
            </a:pPr>
            <a:r>
              <a:rPr lang="en-US" altLang="zh-CN" sz="2000" b="1" dirty="0">
                <a:latin typeface="+mn-ea"/>
                <a:ea typeface="+mn-ea"/>
                <a:cs typeface="Times New Roman" panose="02020603050405020304" pitchFamily="18" charset="0"/>
              </a:rPr>
              <a:t>2010 </a:t>
            </a:r>
            <a:r>
              <a:rPr lang="zh-CN" altLang="en-US" sz="2000" b="1" dirty="0">
                <a:latin typeface="+mn-ea"/>
                <a:ea typeface="+mn-ea"/>
                <a:cs typeface="Times New Roman" panose="02020603050405020304" pitchFamily="18" charset="0"/>
              </a:rPr>
              <a:t>年</a:t>
            </a:r>
            <a:r>
              <a:rPr lang="en-US" altLang="zh-CN" sz="2000" b="1" dirty="0">
                <a:latin typeface="+mn-ea"/>
                <a:ea typeface="+mn-ea"/>
                <a:cs typeface="Times New Roman" panose="02020603050405020304" pitchFamily="18" charset="0"/>
              </a:rPr>
              <a:t>6 </a:t>
            </a:r>
            <a:r>
              <a:rPr lang="zh-CN" altLang="en-US" sz="2000" b="1" dirty="0">
                <a:latin typeface="+mn-ea"/>
                <a:ea typeface="+mn-ea"/>
                <a:cs typeface="Times New Roman" panose="02020603050405020304" pitchFamily="18" charset="0"/>
              </a:rPr>
              <a:t>月</a:t>
            </a:r>
            <a:r>
              <a:rPr lang="en-US" altLang="zh-CN" sz="2000" b="1" dirty="0">
                <a:latin typeface="+mn-ea"/>
                <a:ea typeface="+mn-ea"/>
                <a:cs typeface="Times New Roman" panose="02020603050405020304" pitchFamily="18" charset="0"/>
              </a:rPr>
              <a:t>12 </a:t>
            </a:r>
            <a:r>
              <a:rPr lang="zh-CN" altLang="en-US" sz="2000" b="1" dirty="0">
                <a:latin typeface="+mn-ea"/>
                <a:ea typeface="+mn-ea"/>
                <a:cs typeface="Times New Roman" panose="02020603050405020304" pitchFamily="18" charset="0"/>
              </a:rPr>
              <a:t>日</a:t>
            </a:r>
            <a:r>
              <a:rPr lang="en-US" altLang="zh-CN" sz="2000" b="1" dirty="0">
                <a:latin typeface="+mn-ea"/>
                <a:ea typeface="+mn-ea"/>
                <a:cs typeface="Times New Roman" panose="02020603050405020304" pitchFamily="18" charset="0"/>
              </a:rPr>
              <a:t>21</a:t>
            </a:r>
            <a:r>
              <a:rPr lang="zh-CN" altLang="en-US" sz="2000" b="1" dirty="0">
                <a:latin typeface="+mn-ea"/>
                <a:ea typeface="+mn-ea"/>
                <a:cs typeface="Times New Roman" panose="02020603050405020304" pitchFamily="18" charset="0"/>
              </a:rPr>
              <a:t>：</a:t>
            </a:r>
            <a:r>
              <a:rPr lang="en-US" altLang="zh-CN" sz="2000" b="1" dirty="0">
                <a:latin typeface="+mn-ea"/>
                <a:ea typeface="+mn-ea"/>
                <a:cs typeface="Times New Roman" panose="02020603050405020304" pitchFamily="18" charset="0"/>
              </a:rPr>
              <a:t>45 </a:t>
            </a:r>
            <a:r>
              <a:rPr lang="zh-CN" altLang="en-US" sz="2000" b="1" dirty="0">
                <a:latin typeface="+mn-ea"/>
                <a:ea typeface="+mn-ea"/>
                <a:cs typeface="Times New Roman" panose="02020603050405020304" pitchFamily="18" charset="0"/>
              </a:rPr>
              <a:t>分，某铁路特大桥西引桥</a:t>
            </a:r>
            <a:r>
              <a:rPr lang="en-US" altLang="zh-CN" sz="2000" b="1" dirty="0">
                <a:latin typeface="+mn-ea"/>
                <a:ea typeface="+mn-ea"/>
                <a:cs typeface="Times New Roman" panose="02020603050405020304" pitchFamily="18" charset="0"/>
              </a:rPr>
              <a:t>12#</a:t>
            </a:r>
            <a:r>
              <a:rPr lang="zh-CN" altLang="en-US" sz="2000" b="1" dirty="0">
                <a:latin typeface="+mn-ea"/>
                <a:ea typeface="+mn-ea"/>
                <a:cs typeface="Times New Roman" panose="02020603050405020304" pitchFamily="18" charset="0"/>
              </a:rPr>
              <a:t>墩混凝土浇筑施工发生爆模，造成现场施工人员</a:t>
            </a:r>
            <a:r>
              <a:rPr lang="en-US" altLang="zh-CN" sz="2000" b="1" dirty="0">
                <a:latin typeface="+mn-ea"/>
                <a:ea typeface="+mn-ea"/>
                <a:cs typeface="Times New Roman" panose="02020603050405020304" pitchFamily="18" charset="0"/>
              </a:rPr>
              <a:t>1 </a:t>
            </a:r>
            <a:r>
              <a:rPr lang="zh-CN" altLang="en-US" sz="2000" b="1" dirty="0">
                <a:latin typeface="+mn-ea"/>
                <a:ea typeface="+mn-ea"/>
                <a:cs typeface="Times New Roman" panose="02020603050405020304" pitchFamily="18" charset="0"/>
              </a:rPr>
              <a:t>人死亡、</a:t>
            </a:r>
            <a:r>
              <a:rPr lang="en-US" altLang="zh-CN" sz="2000" b="1" dirty="0">
                <a:latin typeface="+mn-ea"/>
                <a:ea typeface="+mn-ea"/>
                <a:cs typeface="Times New Roman" panose="02020603050405020304" pitchFamily="18" charset="0"/>
              </a:rPr>
              <a:t>2 </a:t>
            </a:r>
            <a:r>
              <a:rPr lang="zh-CN" altLang="en-US" sz="2000" b="1" dirty="0">
                <a:latin typeface="+mn-ea"/>
                <a:ea typeface="+mn-ea"/>
                <a:cs typeface="Times New Roman" panose="02020603050405020304" pitchFamily="18" charset="0"/>
              </a:rPr>
              <a:t>人受伤，构成安全生产一般事故。发生事故桥墩为双线圆端型实心墩，墩身高度为</a:t>
            </a:r>
            <a:r>
              <a:rPr lang="en-US" altLang="zh-CN" sz="2000" b="1" dirty="0">
                <a:latin typeface="+mn-ea"/>
                <a:ea typeface="+mn-ea"/>
                <a:cs typeface="Times New Roman" panose="02020603050405020304" pitchFamily="18" charset="0"/>
              </a:rPr>
              <a:t>15.3m</a:t>
            </a:r>
            <a:r>
              <a:rPr lang="zh-CN" altLang="en-US" sz="2000" b="1" dirty="0">
                <a:latin typeface="+mn-ea"/>
                <a:ea typeface="+mn-ea"/>
                <a:cs typeface="Times New Roman" panose="02020603050405020304" pitchFamily="18" charset="0"/>
              </a:rPr>
              <a:t>，截面尺寸为</a:t>
            </a:r>
            <a:r>
              <a:rPr lang="en-US" altLang="zh-CN" sz="2000" b="1" dirty="0">
                <a:latin typeface="+mn-ea"/>
                <a:ea typeface="+mn-ea"/>
                <a:cs typeface="Times New Roman" panose="02020603050405020304" pitchFamily="18" charset="0"/>
              </a:rPr>
              <a:t>2.6×8m</a:t>
            </a:r>
            <a:r>
              <a:rPr lang="zh-CN" altLang="en-US" sz="2000" b="1" dirty="0">
                <a:latin typeface="+mn-ea"/>
                <a:ea typeface="+mn-ea"/>
                <a:cs typeface="Times New Roman" panose="02020603050405020304" pitchFamily="18" charset="0"/>
              </a:rPr>
              <a:t>。墩身模板设计为整体钢模结构，模板结构形式为桁架式，混凝土采用泵送入模工艺。混凝土浇筑高度约</a:t>
            </a:r>
            <a:r>
              <a:rPr lang="en-US" altLang="zh-CN" sz="2000" b="1" dirty="0">
                <a:latin typeface="+mn-ea"/>
                <a:ea typeface="+mn-ea"/>
                <a:cs typeface="Times New Roman" panose="02020603050405020304" pitchFamily="18" charset="0"/>
              </a:rPr>
              <a:t>9.5m</a:t>
            </a:r>
            <a:r>
              <a:rPr lang="zh-CN" altLang="en-US" sz="2000" b="1" dirty="0">
                <a:latin typeface="+mn-ea"/>
                <a:ea typeface="+mn-ea"/>
                <a:cs typeface="Times New Roman" panose="02020603050405020304" pitchFamily="18" charset="0"/>
              </a:rPr>
              <a:t>，在承台面上</a:t>
            </a:r>
            <a:r>
              <a:rPr lang="en-US" altLang="zh-CN" sz="2000" b="1" dirty="0">
                <a:latin typeface="+mn-ea"/>
                <a:ea typeface="+mn-ea"/>
                <a:cs typeface="Times New Roman" panose="02020603050405020304" pitchFamily="18" charset="0"/>
              </a:rPr>
              <a:t>3.8 m-7.8m </a:t>
            </a:r>
            <a:r>
              <a:rPr lang="zh-CN" altLang="en-US" sz="2000" b="1" dirty="0">
                <a:latin typeface="+mn-ea"/>
                <a:ea typeface="+mn-ea"/>
                <a:cs typeface="Times New Roman" panose="02020603050405020304" pitchFamily="18" charset="0"/>
              </a:rPr>
              <a:t>处，模板裂口，混凝土从裂口涌出并发生倾倒，造成正在进行混凝土作业的工人</a:t>
            </a:r>
            <a:r>
              <a:rPr lang="en-US" altLang="zh-CN" sz="2000" b="1" dirty="0">
                <a:latin typeface="+mn-ea"/>
                <a:ea typeface="+mn-ea"/>
                <a:cs typeface="Times New Roman" panose="02020603050405020304" pitchFamily="18" charset="0"/>
              </a:rPr>
              <a:t>1 </a:t>
            </a:r>
            <a:r>
              <a:rPr lang="zh-CN" altLang="en-US" sz="2000" b="1" dirty="0">
                <a:latin typeface="+mn-ea"/>
                <a:ea typeface="+mn-ea"/>
                <a:cs typeface="Times New Roman" panose="02020603050405020304" pitchFamily="18" charset="0"/>
              </a:rPr>
              <a:t>人死亡，</a:t>
            </a:r>
            <a:r>
              <a:rPr lang="en-US" altLang="zh-CN" sz="2000" b="1" dirty="0">
                <a:latin typeface="+mn-ea"/>
                <a:ea typeface="+mn-ea"/>
                <a:cs typeface="Times New Roman" panose="02020603050405020304" pitchFamily="18" charset="0"/>
              </a:rPr>
              <a:t>2 </a:t>
            </a:r>
            <a:r>
              <a:rPr lang="zh-CN" altLang="en-US" sz="2000" b="1" dirty="0">
                <a:latin typeface="+mn-ea"/>
                <a:ea typeface="+mn-ea"/>
                <a:cs typeface="Times New Roman" panose="02020603050405020304" pitchFamily="18" charset="0"/>
              </a:rPr>
              <a:t>人受伤。</a:t>
            </a:r>
          </a:p>
          <a:p>
            <a:pPr algn="just">
              <a:lnSpc>
                <a:spcPct val="150000"/>
              </a:lnSpc>
              <a:spcBef>
                <a:spcPct val="0"/>
              </a:spcBef>
              <a:buFontTx/>
              <a:buNone/>
              <a:defRPr/>
            </a:pPr>
            <a:r>
              <a:rPr lang="zh-CN" altLang="en-US" sz="2000" b="1" dirty="0">
                <a:latin typeface="+mn-ea"/>
                <a:ea typeface="+mn-ea"/>
                <a:cs typeface="Times New Roman" panose="02020603050405020304" pitchFamily="18" charset="0"/>
              </a:rPr>
              <a:t>事故原因分析：焊接质量问题，桁架侧弦杆焊缝处断裂，焊接质量不合格。模板设计不合格，没有按铁路行业标准进行复核验算。模板制造管理缺失，模板出厂时未能及时要求厂家提供钢材</a:t>
            </a: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1"/>
          <p:cNvSpPr>
            <a:spLocks noChangeArrowheads="1"/>
          </p:cNvSpPr>
          <p:nvPr/>
        </p:nvSpPr>
        <p:spPr bwMode="auto">
          <a:xfrm>
            <a:off x="0" y="617162"/>
            <a:ext cx="9144000" cy="5560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179705"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just">
              <a:lnSpc>
                <a:spcPct val="150000"/>
              </a:lnSpc>
              <a:spcBef>
                <a:spcPct val="0"/>
              </a:spcBef>
              <a:buFontTx/>
              <a:buNone/>
              <a:defRPr/>
            </a:pPr>
            <a:r>
              <a:rPr lang="zh-CN" altLang="en-US" sz="2000" b="1" dirty="0">
                <a:latin typeface="+mn-ea"/>
                <a:ea typeface="+mn-ea"/>
                <a:cs typeface="Times New Roman" panose="02020603050405020304" pitchFamily="18" charset="0"/>
              </a:rPr>
              <a:t>拉杆、螺杆等构配件合格证明书。进厂监造，但未造记录。深层次问题</a:t>
            </a:r>
            <a:r>
              <a:rPr lang="en-US" altLang="zh-CN" sz="2000" b="1" dirty="0">
                <a:latin typeface="+mn-ea"/>
                <a:ea typeface="+mn-ea"/>
                <a:cs typeface="Times New Roman" panose="02020603050405020304" pitchFamily="18" charset="0"/>
              </a:rPr>
              <a:t>----</a:t>
            </a:r>
            <a:r>
              <a:rPr lang="zh-CN" altLang="en-US" sz="2000" b="1" dirty="0">
                <a:latin typeface="+mn-ea"/>
                <a:ea typeface="+mn-ea"/>
                <a:cs typeface="Times New Roman" panose="02020603050405020304" pitchFamily="18" charset="0"/>
              </a:rPr>
              <a:t>模板侧压力。 </a:t>
            </a:r>
            <a:endParaRPr lang="en-US" altLang="zh-CN" sz="2000" b="1" dirty="0">
              <a:latin typeface="+mn-ea"/>
              <a:ea typeface="+mn-ea"/>
              <a:cs typeface="Times New Roman" panose="02020603050405020304" pitchFamily="18" charset="0"/>
            </a:endParaRPr>
          </a:p>
          <a:p>
            <a:pPr algn="just">
              <a:lnSpc>
                <a:spcPct val="150000"/>
              </a:lnSpc>
              <a:spcBef>
                <a:spcPct val="0"/>
              </a:spcBef>
              <a:buFontTx/>
              <a:buNone/>
              <a:defRPr/>
            </a:pPr>
            <a:r>
              <a:rPr lang="zh-CN" altLang="zh-CN" sz="2000" b="1" dirty="0">
                <a:latin typeface="+mn-ea"/>
                <a:ea typeface="+mn-ea"/>
                <a:cs typeface="Times New Roman" panose="02020603050405020304" pitchFamily="18" charset="0"/>
              </a:rPr>
              <a:t>例</a:t>
            </a:r>
            <a:r>
              <a:rPr lang="en-US" altLang="zh-CN" sz="2000" b="1" dirty="0">
                <a:latin typeface="+mn-ea"/>
                <a:ea typeface="+mn-ea"/>
                <a:cs typeface="Times New Roman" panose="02020603050405020304" pitchFamily="18" charset="0"/>
              </a:rPr>
              <a:t>2</a:t>
            </a:r>
            <a:r>
              <a:rPr lang="zh-CN" altLang="en-US" sz="2000" b="1" dirty="0">
                <a:latin typeface="+mn-ea"/>
                <a:ea typeface="+mn-ea"/>
                <a:cs typeface="Times New Roman" panose="02020603050405020304" pitchFamily="18" charset="0"/>
              </a:rPr>
              <a:t>、</a:t>
            </a:r>
            <a:r>
              <a:rPr lang="en-US" altLang="zh-CN" sz="2000" b="1" dirty="0">
                <a:latin typeface="+mn-ea"/>
                <a:ea typeface="+mn-ea"/>
                <a:cs typeface="Times New Roman" panose="02020603050405020304" pitchFamily="18" charset="0"/>
              </a:rPr>
              <a:t> </a:t>
            </a:r>
            <a:r>
              <a:rPr lang="zh-CN" altLang="en-US" sz="2000" b="1" dirty="0">
                <a:latin typeface="+mn-ea"/>
                <a:ea typeface="+mn-ea"/>
                <a:cs typeface="Times New Roman" panose="02020603050405020304" pitchFamily="18" charset="0"/>
              </a:rPr>
              <a:t>桥墩偏移</a:t>
            </a:r>
            <a:r>
              <a:rPr lang="en-US" altLang="zh-CN" sz="2000" b="1" dirty="0">
                <a:latin typeface="+mn-ea"/>
                <a:ea typeface="+mn-ea"/>
                <a:cs typeface="Times New Roman" panose="02020603050405020304" pitchFamily="18" charset="0"/>
              </a:rPr>
              <a:t>----</a:t>
            </a:r>
            <a:r>
              <a:rPr lang="zh-CN" altLang="en-US" sz="2000" b="1" dirty="0">
                <a:latin typeface="+mn-ea"/>
                <a:ea typeface="+mn-ea"/>
                <a:cs typeface="Times New Roman" panose="02020603050405020304" pitchFamily="18" charset="0"/>
              </a:rPr>
              <a:t>做好成品保护：某客专无砟轨道施工完成，有</a:t>
            </a:r>
            <a:r>
              <a:rPr lang="en-US" altLang="zh-CN" sz="2000" b="1" dirty="0">
                <a:latin typeface="+mn-ea"/>
                <a:ea typeface="+mn-ea"/>
                <a:cs typeface="Times New Roman" panose="02020603050405020304" pitchFamily="18" charset="0"/>
              </a:rPr>
              <a:t>3</a:t>
            </a:r>
            <a:r>
              <a:rPr lang="zh-CN" altLang="en-US" sz="2000" b="1" dirty="0">
                <a:latin typeface="+mn-ea"/>
                <a:ea typeface="+mn-ea"/>
                <a:cs typeface="Times New Roman" panose="02020603050405020304" pitchFamily="18" charset="0"/>
              </a:rPr>
              <a:t>座桥梁</a:t>
            </a:r>
            <a:r>
              <a:rPr lang="en-US" altLang="zh-CN" sz="2000" b="1" dirty="0">
                <a:latin typeface="+mn-ea"/>
                <a:ea typeface="+mn-ea"/>
                <a:cs typeface="Times New Roman" panose="02020603050405020304" pitchFamily="18" charset="0"/>
              </a:rPr>
              <a:t>9</a:t>
            </a:r>
            <a:r>
              <a:rPr lang="zh-CN" altLang="en-US" sz="2000" b="1" dirty="0">
                <a:latin typeface="+mn-ea"/>
                <a:ea typeface="+mn-ea"/>
                <a:cs typeface="Times New Roman" panose="02020603050405020304" pitchFamily="18" charset="0"/>
              </a:rPr>
              <a:t>处轨道偏移，涉及</a:t>
            </a:r>
            <a:r>
              <a:rPr lang="en-US" altLang="zh-CN" sz="2000" b="1" dirty="0">
                <a:latin typeface="+mn-ea"/>
                <a:ea typeface="+mn-ea"/>
                <a:cs typeface="Times New Roman" panose="02020603050405020304" pitchFamily="18" charset="0"/>
              </a:rPr>
              <a:t>84</a:t>
            </a:r>
            <a:r>
              <a:rPr lang="zh-CN" altLang="en-US" sz="2000" b="1" dirty="0">
                <a:latin typeface="+mn-ea"/>
                <a:ea typeface="+mn-ea"/>
                <a:cs typeface="Times New Roman" panose="02020603050405020304" pitchFamily="18" charset="0"/>
              </a:rPr>
              <a:t>个桥墩，最大偏移量</a:t>
            </a:r>
            <a:r>
              <a:rPr lang="en-US" altLang="zh-CN" sz="2000" b="1" dirty="0">
                <a:latin typeface="+mn-ea"/>
                <a:ea typeface="+mn-ea"/>
                <a:cs typeface="Times New Roman" panose="02020603050405020304" pitchFamily="18" charset="0"/>
              </a:rPr>
              <a:t>25.6mm</a:t>
            </a:r>
            <a:r>
              <a:rPr lang="zh-CN" altLang="en-US" sz="2000" b="1" dirty="0">
                <a:latin typeface="+mn-ea"/>
                <a:ea typeface="+mn-ea"/>
                <a:cs typeface="Times New Roman" panose="02020603050405020304" pitchFamily="18" charset="0"/>
              </a:rPr>
              <a:t>。</a:t>
            </a:r>
          </a:p>
          <a:p>
            <a:pPr algn="just">
              <a:lnSpc>
                <a:spcPct val="150000"/>
              </a:lnSpc>
              <a:spcBef>
                <a:spcPct val="0"/>
              </a:spcBef>
              <a:buFontTx/>
              <a:buNone/>
              <a:defRPr/>
            </a:pPr>
            <a:r>
              <a:rPr lang="zh-CN" altLang="en-US" sz="2000" b="1" dirty="0">
                <a:latin typeface="+mn-ea"/>
                <a:ea typeface="+mn-ea"/>
                <a:cs typeface="Times New Roman" panose="02020603050405020304" pitchFamily="18" charset="0"/>
              </a:rPr>
              <a:t>原因：</a:t>
            </a:r>
            <a:r>
              <a:rPr lang="en-US" altLang="zh-CN" sz="2000" b="1" dirty="0">
                <a:latin typeface="+mn-ea"/>
                <a:ea typeface="+mn-ea"/>
                <a:cs typeface="Times New Roman" panose="02020603050405020304" pitchFamily="18" charset="0"/>
              </a:rPr>
              <a:t>1.</a:t>
            </a:r>
            <a:r>
              <a:rPr lang="zh-CN" altLang="en-US" sz="2000" b="1" dirty="0">
                <a:latin typeface="+mn-ea"/>
                <a:ea typeface="+mn-ea"/>
                <a:cs typeface="Times New Roman" panose="02020603050405020304" pitchFamily="18" charset="0"/>
              </a:rPr>
              <a:t>临近线路的堆土（堆砂、弃土）；</a:t>
            </a:r>
            <a:r>
              <a:rPr lang="en-US" altLang="zh-CN" sz="2000" b="1" dirty="0">
                <a:latin typeface="+mn-ea"/>
                <a:ea typeface="+mn-ea"/>
                <a:cs typeface="Times New Roman" panose="02020603050405020304" pitchFamily="18" charset="0"/>
              </a:rPr>
              <a:t>2.</a:t>
            </a:r>
            <a:r>
              <a:rPr lang="zh-CN" altLang="en-US" sz="2000" b="1" dirty="0">
                <a:latin typeface="+mn-ea"/>
                <a:ea typeface="+mn-ea"/>
                <a:cs typeface="Times New Roman" panose="02020603050405020304" pitchFamily="18" charset="0"/>
              </a:rPr>
              <a:t>临近线路的新建建筑物（厂房）；</a:t>
            </a:r>
            <a:r>
              <a:rPr lang="en-US" altLang="zh-CN" sz="2000" b="1" dirty="0">
                <a:latin typeface="+mn-ea"/>
                <a:ea typeface="+mn-ea"/>
                <a:cs typeface="Times New Roman" panose="02020603050405020304" pitchFamily="18" charset="0"/>
              </a:rPr>
              <a:t>3.</a:t>
            </a:r>
            <a:r>
              <a:rPr lang="zh-CN" altLang="en-US" sz="2000" b="1" dirty="0">
                <a:latin typeface="+mn-ea"/>
                <a:ea typeface="+mn-ea"/>
                <a:cs typeface="Times New Roman" panose="02020603050405020304" pitchFamily="18" charset="0"/>
              </a:rPr>
              <a:t>线路红线内的开挖河沟。</a:t>
            </a:r>
          </a:p>
          <a:p>
            <a:pPr algn="just">
              <a:lnSpc>
                <a:spcPct val="150000"/>
              </a:lnSpc>
              <a:spcBef>
                <a:spcPct val="0"/>
              </a:spcBef>
              <a:buFontTx/>
              <a:buNone/>
              <a:defRPr/>
            </a:pPr>
            <a:r>
              <a:rPr lang="zh-CN" altLang="en-US" sz="2000" b="1" dirty="0">
                <a:latin typeface="+mn-ea"/>
                <a:ea typeface="+mn-ea"/>
                <a:cs typeface="Times New Roman" panose="02020603050405020304" pitchFamily="18" charset="0"/>
              </a:rPr>
              <a:t>处理方案：卸载，注浆加固，纠偏。 </a:t>
            </a:r>
            <a:endParaRPr lang="en-US" altLang="zh-CN" sz="2000" b="1" dirty="0">
              <a:latin typeface="+mn-ea"/>
              <a:ea typeface="+mn-ea"/>
              <a:cs typeface="Times New Roman" panose="02020603050405020304" pitchFamily="18" charset="0"/>
            </a:endParaRPr>
          </a:p>
          <a:p>
            <a:pPr algn="just">
              <a:lnSpc>
                <a:spcPct val="150000"/>
              </a:lnSpc>
              <a:spcBef>
                <a:spcPct val="0"/>
              </a:spcBef>
              <a:buFontTx/>
              <a:buNone/>
              <a:defRPr/>
            </a:pPr>
            <a:r>
              <a:rPr lang="zh-CN" altLang="zh-CN" sz="2000" b="1" dirty="0">
                <a:latin typeface="+mn-ea"/>
                <a:ea typeface="+mn-ea"/>
                <a:cs typeface="Times New Roman" panose="02020603050405020304" pitchFamily="18" charset="0"/>
              </a:rPr>
              <a:t>例</a:t>
            </a:r>
            <a:r>
              <a:rPr lang="en-US" altLang="zh-CN" sz="2000" b="1" dirty="0">
                <a:latin typeface="+mn-ea"/>
                <a:ea typeface="+mn-ea"/>
                <a:cs typeface="Times New Roman" panose="02020603050405020304" pitchFamily="18" charset="0"/>
              </a:rPr>
              <a:t>3</a:t>
            </a:r>
            <a:r>
              <a:rPr lang="zh-CN" altLang="en-US" sz="2000" b="1" dirty="0">
                <a:latin typeface="+mn-ea"/>
                <a:ea typeface="+mn-ea"/>
                <a:cs typeface="Times New Roman" panose="02020603050405020304" pitchFamily="18" charset="0"/>
              </a:rPr>
              <a:t>、某城际联络线桥墩偏移</a:t>
            </a:r>
            <a:r>
              <a:rPr lang="en-US" altLang="zh-CN" sz="2000" b="1" dirty="0">
                <a:latin typeface="+mn-ea"/>
                <a:ea typeface="+mn-ea"/>
                <a:cs typeface="Times New Roman" panose="02020603050405020304" pitchFamily="18" charset="0"/>
              </a:rPr>
              <a:t>-----</a:t>
            </a:r>
            <a:r>
              <a:rPr lang="zh-CN" altLang="en-US" sz="2000" b="1" dirty="0">
                <a:latin typeface="+mn-ea"/>
                <a:ea typeface="+mn-ea"/>
                <a:cs typeface="Times New Roman" panose="02020603050405020304" pitchFamily="18" charset="0"/>
              </a:rPr>
              <a:t>影响开通</a:t>
            </a:r>
          </a:p>
          <a:p>
            <a:pPr algn="just">
              <a:lnSpc>
                <a:spcPct val="150000"/>
              </a:lnSpc>
              <a:spcBef>
                <a:spcPct val="0"/>
              </a:spcBef>
              <a:buFontTx/>
              <a:buNone/>
              <a:defRPr/>
            </a:pPr>
            <a:r>
              <a:rPr lang="zh-CN" altLang="en-US" sz="2000" b="1" dirty="0">
                <a:latin typeface="+mn-ea"/>
                <a:ea typeface="+mn-ea"/>
                <a:cs typeface="Times New Roman" panose="02020603050405020304" pitchFamily="18" charset="0"/>
              </a:rPr>
              <a:t>施工完成该桥桥墩地方陆续弃土，在桥梁两侧</a:t>
            </a:r>
            <a:r>
              <a:rPr lang="en-US" altLang="zh-CN" sz="2000" b="1" dirty="0">
                <a:latin typeface="+mn-ea"/>
                <a:ea typeface="+mn-ea"/>
                <a:cs typeface="Times New Roman" panose="02020603050405020304" pitchFamily="18" charset="0"/>
              </a:rPr>
              <a:t>2m</a:t>
            </a:r>
            <a:r>
              <a:rPr lang="zh-CN" altLang="en-US" sz="2000" b="1" dirty="0">
                <a:latin typeface="+mn-ea"/>
                <a:ea typeface="+mn-ea"/>
                <a:cs typeface="Times New Roman" panose="02020603050405020304" pitchFamily="18" charset="0"/>
              </a:rPr>
              <a:t>到</a:t>
            </a:r>
            <a:r>
              <a:rPr lang="en-US" altLang="zh-CN" sz="2000" b="1" dirty="0">
                <a:latin typeface="+mn-ea"/>
                <a:ea typeface="+mn-ea"/>
                <a:cs typeface="Times New Roman" panose="02020603050405020304" pitchFamily="18" charset="0"/>
              </a:rPr>
              <a:t>100m</a:t>
            </a:r>
            <a:r>
              <a:rPr lang="zh-CN" altLang="en-US" sz="2000" b="1" dirty="0">
                <a:latin typeface="+mn-ea"/>
                <a:ea typeface="+mn-ea"/>
                <a:cs typeface="Times New Roman" panose="02020603050405020304" pitchFamily="18" charset="0"/>
              </a:rPr>
              <a:t>范围内形成</a:t>
            </a:r>
            <a:r>
              <a:rPr lang="en-US" altLang="zh-CN" sz="2000" b="1" dirty="0">
                <a:latin typeface="+mn-ea"/>
                <a:ea typeface="+mn-ea"/>
                <a:cs typeface="Times New Roman" panose="02020603050405020304" pitchFamily="18" charset="0"/>
              </a:rPr>
              <a:t>2m-7m</a:t>
            </a:r>
            <a:r>
              <a:rPr lang="zh-CN" altLang="en-US" sz="2000" b="1" dirty="0">
                <a:latin typeface="+mn-ea"/>
                <a:ea typeface="+mn-ea"/>
                <a:cs typeface="Times New Roman" panose="02020603050405020304" pitchFamily="18" charset="0"/>
              </a:rPr>
              <a:t>不同高度弃土堆载。架设</a:t>
            </a:r>
            <a:r>
              <a:rPr lang="en-US" altLang="zh-CN" sz="2000" b="1" dirty="0">
                <a:latin typeface="+mn-ea"/>
                <a:ea typeface="+mn-ea"/>
                <a:cs typeface="Times New Roman" panose="02020603050405020304" pitchFamily="18" charset="0"/>
              </a:rPr>
              <a:t>9</a:t>
            </a:r>
            <a:r>
              <a:rPr lang="zh-CN" altLang="en-US" sz="2000" b="1" dirty="0">
                <a:latin typeface="+mn-ea"/>
                <a:ea typeface="+mn-ea"/>
                <a:cs typeface="Times New Roman" panose="02020603050405020304" pitchFamily="18" charset="0"/>
              </a:rPr>
              <a:t>号梁时，发现</a:t>
            </a:r>
            <a:r>
              <a:rPr lang="en-US" altLang="zh-CN" sz="2000" b="1" dirty="0">
                <a:latin typeface="+mn-ea"/>
                <a:ea typeface="+mn-ea"/>
                <a:cs typeface="Times New Roman" panose="02020603050405020304" pitchFamily="18" charset="0"/>
              </a:rPr>
              <a:t>8</a:t>
            </a:r>
            <a:r>
              <a:rPr lang="zh-CN" altLang="en-US" sz="2000" b="1" dirty="0">
                <a:latin typeface="+mn-ea"/>
                <a:ea typeface="+mn-ea"/>
                <a:cs typeface="Times New Roman" panose="02020603050405020304" pitchFamily="18" charset="0"/>
              </a:rPr>
              <a:t>号</a:t>
            </a:r>
            <a:r>
              <a:rPr lang="en-US" altLang="zh-CN" sz="2000" b="1" dirty="0">
                <a:latin typeface="+mn-ea"/>
                <a:ea typeface="+mn-ea"/>
                <a:cs typeface="Times New Roman" panose="02020603050405020304" pitchFamily="18" charset="0"/>
              </a:rPr>
              <a:t>-11</a:t>
            </a:r>
            <a:r>
              <a:rPr lang="zh-CN" altLang="en-US" sz="2000" b="1" dirty="0">
                <a:latin typeface="+mn-ea"/>
                <a:ea typeface="+mn-ea"/>
                <a:cs typeface="Times New Roman" panose="02020603050405020304" pitchFamily="18" charset="0"/>
              </a:rPr>
              <a:t>号墩出现不同程度偏移，其中</a:t>
            </a:r>
            <a:r>
              <a:rPr lang="en-US" altLang="zh-CN" sz="2000" b="1" dirty="0">
                <a:latin typeface="+mn-ea"/>
                <a:ea typeface="+mn-ea"/>
                <a:cs typeface="Times New Roman" panose="02020603050405020304" pitchFamily="18" charset="0"/>
              </a:rPr>
              <a:t>10#</a:t>
            </a:r>
            <a:r>
              <a:rPr lang="zh-CN" altLang="en-US" sz="2000" b="1" dirty="0">
                <a:latin typeface="+mn-ea"/>
                <a:ea typeface="+mn-ea"/>
                <a:cs typeface="Times New Roman" panose="02020603050405020304" pitchFamily="18" charset="0"/>
              </a:rPr>
              <a:t>墩横向偏移量最大</a:t>
            </a:r>
            <a:r>
              <a:rPr lang="en-US" altLang="zh-CN" sz="2000" b="1" dirty="0">
                <a:latin typeface="+mn-ea"/>
                <a:ea typeface="+mn-ea"/>
                <a:cs typeface="Times New Roman" panose="02020603050405020304" pitchFamily="18" charset="0"/>
              </a:rPr>
              <a:t>34.5cm</a:t>
            </a:r>
            <a:r>
              <a:rPr lang="zh-CN" altLang="en-US" sz="2000" b="1" dirty="0">
                <a:latin typeface="+mn-ea"/>
                <a:ea typeface="+mn-ea"/>
                <a:cs typeface="Times New Roman" panose="02020603050405020304" pitchFamily="18" charset="0"/>
              </a:rPr>
              <a:t>、纵向偏移量最大</a:t>
            </a:r>
            <a:r>
              <a:rPr lang="en-US" altLang="zh-CN" sz="2000" b="1" dirty="0">
                <a:latin typeface="+mn-ea"/>
                <a:ea typeface="+mn-ea"/>
                <a:cs typeface="Times New Roman" panose="02020603050405020304" pitchFamily="18" charset="0"/>
              </a:rPr>
              <a:t>19.7cm</a:t>
            </a:r>
            <a:r>
              <a:rPr lang="zh-CN" altLang="en-US" sz="2000" b="1" dirty="0">
                <a:latin typeface="+mn-ea"/>
                <a:ea typeface="+mn-ea"/>
                <a:cs typeface="Times New Roman" panose="02020603050405020304" pitchFamily="18" charset="0"/>
              </a:rPr>
              <a:t>。地下为</a:t>
            </a:r>
            <a:r>
              <a:rPr lang="en-US" altLang="zh-CN" sz="2000" b="1" dirty="0">
                <a:latin typeface="+mn-ea"/>
                <a:ea typeface="+mn-ea"/>
                <a:cs typeface="Times New Roman" panose="02020603050405020304" pitchFamily="18" charset="0"/>
              </a:rPr>
              <a:t>12—15m</a:t>
            </a:r>
            <a:r>
              <a:rPr lang="zh-CN" altLang="en-US" sz="2000" b="1" dirty="0">
                <a:latin typeface="+mn-ea"/>
                <a:ea typeface="+mn-ea"/>
                <a:cs typeface="Times New Roman" panose="02020603050405020304" pitchFamily="18" charset="0"/>
              </a:rPr>
              <a:t>厚的流塑状淤泥质粉质粘土。墩台采用</a:t>
            </a: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1"/>
          <p:cNvSpPr>
            <a:spLocks noChangeArrowheads="1"/>
          </p:cNvSpPr>
          <p:nvPr/>
        </p:nvSpPr>
        <p:spPr bwMode="auto">
          <a:xfrm>
            <a:off x="0" y="1019147"/>
            <a:ext cx="9144000" cy="41751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179705"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nSpc>
                <a:spcPct val="150000"/>
              </a:lnSpc>
              <a:spcBef>
                <a:spcPct val="0"/>
              </a:spcBef>
              <a:buFontTx/>
              <a:buNone/>
              <a:defRPr/>
            </a:pPr>
            <a:r>
              <a:rPr lang="en-US" altLang="zh-CN" sz="2000" b="1" dirty="0">
                <a:latin typeface="+mn-ea"/>
                <a:ea typeface="+mn-ea"/>
                <a:cs typeface="Times New Roman" panose="02020603050405020304" pitchFamily="18" charset="0"/>
              </a:rPr>
              <a:t>8</a:t>
            </a:r>
            <a:r>
              <a:rPr lang="zh-CN" altLang="en-US" sz="2000" b="1" dirty="0">
                <a:latin typeface="+mn-ea"/>
                <a:ea typeface="+mn-ea"/>
                <a:cs typeface="Times New Roman" panose="02020603050405020304" pitchFamily="18" charset="0"/>
              </a:rPr>
              <a:t>根</a:t>
            </a:r>
            <a:r>
              <a:rPr lang="en-US" altLang="zh-CN" sz="2000" b="1" dirty="0">
                <a:latin typeface="+mn-ea"/>
                <a:ea typeface="+mn-ea"/>
                <a:cs typeface="Times New Roman" panose="02020603050405020304" pitchFamily="18" charset="0"/>
              </a:rPr>
              <a:t>1.0m</a:t>
            </a:r>
            <a:r>
              <a:rPr lang="zh-CN" altLang="en-US" sz="2000" b="1" dirty="0">
                <a:latin typeface="+mn-ea"/>
                <a:ea typeface="+mn-ea"/>
                <a:cs typeface="Times New Roman" panose="02020603050405020304" pitchFamily="18" charset="0"/>
              </a:rPr>
              <a:t>桩基础，均按摩擦桩设计，桩长</a:t>
            </a:r>
            <a:r>
              <a:rPr lang="en-US" altLang="zh-CN" sz="2000" b="1" dirty="0">
                <a:latin typeface="+mn-ea"/>
                <a:ea typeface="+mn-ea"/>
                <a:cs typeface="Times New Roman" panose="02020603050405020304" pitchFamily="18" charset="0"/>
              </a:rPr>
              <a:t>34m</a:t>
            </a:r>
            <a:r>
              <a:rPr lang="zh-CN" altLang="en-US" sz="2000" b="1" dirty="0">
                <a:latin typeface="+mn-ea"/>
                <a:ea typeface="+mn-ea"/>
                <a:cs typeface="Times New Roman" panose="02020603050405020304" pitchFamily="18" charset="0"/>
              </a:rPr>
              <a:t>左右。</a:t>
            </a:r>
            <a:endParaRPr lang="en-US" altLang="zh-CN" sz="2000" b="1" dirty="0">
              <a:latin typeface="+mn-ea"/>
              <a:ea typeface="+mn-ea"/>
              <a:cs typeface="Times New Roman" panose="02020603050405020304" pitchFamily="18" charset="0"/>
            </a:endParaRPr>
          </a:p>
          <a:p>
            <a:pPr>
              <a:lnSpc>
                <a:spcPct val="150000"/>
              </a:lnSpc>
              <a:spcBef>
                <a:spcPct val="0"/>
              </a:spcBef>
              <a:buFontTx/>
              <a:buNone/>
              <a:defRPr/>
            </a:pPr>
            <a:r>
              <a:rPr lang="zh-CN" altLang="zh-CN" sz="2000" b="1" dirty="0">
                <a:latin typeface="+mn-ea"/>
                <a:ea typeface="+mn-ea"/>
                <a:cs typeface="Times New Roman" panose="02020603050405020304" pitchFamily="18" charset="0"/>
              </a:rPr>
              <a:t>处理措施：</a:t>
            </a:r>
          </a:p>
          <a:p>
            <a:pPr>
              <a:lnSpc>
                <a:spcPct val="150000"/>
              </a:lnSpc>
              <a:spcBef>
                <a:spcPct val="0"/>
              </a:spcBef>
              <a:buFontTx/>
              <a:buNone/>
              <a:defRPr/>
            </a:pPr>
            <a:r>
              <a:rPr lang="en-US" altLang="zh-CN" sz="2000" b="1" dirty="0">
                <a:latin typeface="+mn-ea"/>
                <a:ea typeface="+mn-ea"/>
                <a:cs typeface="Times New Roman" panose="02020603050405020304" pitchFamily="18" charset="0"/>
              </a:rPr>
              <a:t>1.</a:t>
            </a:r>
            <a:r>
              <a:rPr lang="zh-CN" altLang="zh-CN" sz="2000" b="1" dirty="0">
                <a:latin typeface="+mn-ea"/>
                <a:ea typeface="+mn-ea"/>
                <a:cs typeface="Times New Roman" panose="02020603050405020304" pitchFamily="18" charset="0"/>
              </a:rPr>
              <a:t>清除桥址周围的堆弃填土。</a:t>
            </a:r>
          </a:p>
          <a:p>
            <a:pPr>
              <a:lnSpc>
                <a:spcPct val="150000"/>
              </a:lnSpc>
              <a:spcBef>
                <a:spcPct val="0"/>
              </a:spcBef>
              <a:buFontTx/>
              <a:buNone/>
              <a:defRPr/>
            </a:pPr>
            <a:r>
              <a:rPr lang="en-US" altLang="zh-CN" sz="2000" b="1" dirty="0">
                <a:latin typeface="+mn-ea"/>
                <a:ea typeface="+mn-ea"/>
                <a:cs typeface="Times New Roman" panose="02020603050405020304" pitchFamily="18" charset="0"/>
              </a:rPr>
              <a:t>2.</a:t>
            </a:r>
            <a:r>
              <a:rPr lang="zh-CN" altLang="zh-CN" sz="2000" b="1" dirty="0">
                <a:latin typeface="+mn-ea"/>
                <a:ea typeface="+mn-ea"/>
                <a:cs typeface="Times New Roman" panose="02020603050405020304" pitchFamily="18" charset="0"/>
              </a:rPr>
              <a:t>按永临结合的原则，在桥墩基础及其周边采用复合地基加固，补桩方案应考虑复合地基作用。</a:t>
            </a:r>
          </a:p>
          <a:p>
            <a:pPr>
              <a:lnSpc>
                <a:spcPct val="150000"/>
              </a:lnSpc>
              <a:spcBef>
                <a:spcPct val="0"/>
              </a:spcBef>
              <a:buFontTx/>
              <a:buNone/>
              <a:defRPr/>
            </a:pPr>
            <a:r>
              <a:rPr lang="en-US" altLang="zh-CN" sz="2000" b="1" dirty="0">
                <a:latin typeface="+mn-ea"/>
                <a:ea typeface="+mn-ea"/>
                <a:cs typeface="Times New Roman" panose="02020603050405020304" pitchFamily="18" charset="0"/>
              </a:rPr>
              <a:t>3.</a:t>
            </a:r>
            <a:r>
              <a:rPr lang="zh-CN" altLang="zh-CN" sz="2000" b="1" dirty="0">
                <a:latin typeface="+mn-ea"/>
                <a:ea typeface="+mn-ea"/>
                <a:cs typeface="Times New Roman" panose="02020603050405020304" pitchFamily="18" charset="0"/>
              </a:rPr>
              <a:t>按铁路设计规范，在桥梁两侧设置防护栅栏。</a:t>
            </a:r>
          </a:p>
          <a:p>
            <a:pPr>
              <a:lnSpc>
                <a:spcPct val="150000"/>
              </a:lnSpc>
              <a:spcBef>
                <a:spcPct val="0"/>
              </a:spcBef>
              <a:buFontTx/>
              <a:buNone/>
              <a:defRPr/>
            </a:pPr>
            <a:r>
              <a:rPr lang="en-US" altLang="zh-CN" sz="2000" b="1" dirty="0">
                <a:latin typeface="+mn-ea"/>
                <a:ea typeface="+mn-ea"/>
                <a:cs typeface="Times New Roman" panose="02020603050405020304" pitchFamily="18" charset="0"/>
              </a:rPr>
              <a:t>4.</a:t>
            </a:r>
            <a:r>
              <a:rPr lang="zh-CN" altLang="zh-CN" sz="2000" b="1" dirty="0">
                <a:latin typeface="+mn-ea"/>
                <a:ea typeface="+mn-ea"/>
                <a:cs typeface="Times New Roman" panose="02020603050405020304" pitchFamily="18" charset="0"/>
              </a:rPr>
              <a:t>《高速设计规范》规定：区间线路应采用防护栅栏进行贯通封闭，防护栅栏选型应符合有关规定。路基地段和平原微丘区及城镇附近旱桥地段应设置贯通的防护栅栏，防护栅栏设置在铁路用地界内</a:t>
            </a:r>
            <a:r>
              <a:rPr lang="en-US" altLang="zh-CN" sz="2000" b="1" dirty="0">
                <a:latin typeface="+mn-ea"/>
                <a:ea typeface="+mn-ea"/>
                <a:cs typeface="Times New Roman" panose="02020603050405020304" pitchFamily="18" charset="0"/>
              </a:rPr>
              <a:t>0.5m</a:t>
            </a:r>
            <a:r>
              <a:rPr lang="zh-CN" altLang="zh-CN" sz="2000" b="1" dirty="0">
                <a:latin typeface="+mn-ea"/>
                <a:ea typeface="+mn-ea"/>
                <a:cs typeface="Times New Roman" panose="02020603050405020304" pitchFamily="18" charset="0"/>
              </a:rPr>
              <a:t>处。</a:t>
            </a:r>
            <a:endParaRPr lang="zh-CN" altLang="en-US" sz="2000" b="1" dirty="0">
              <a:latin typeface="+mn-ea"/>
              <a:ea typeface="+mn-ea"/>
              <a:cs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0" y="840624"/>
            <a:ext cx="9144000" cy="5170646"/>
          </a:xfrm>
          <a:prstGeom prst="rect">
            <a:avLst/>
          </a:prstGeom>
          <a:noFill/>
          <a:ln w="9525">
            <a:noFill/>
            <a:miter lim="800000"/>
          </a:ln>
        </p:spPr>
        <p:txBody>
          <a:bodyPr>
            <a:spAutoFit/>
          </a:bodyPr>
          <a:lstStyle/>
          <a:p>
            <a:pPr>
              <a:lnSpc>
                <a:spcPct val="150000"/>
              </a:lnSpc>
            </a:pPr>
            <a:r>
              <a:rPr lang="en-US" altLang="zh-CN" sz="2000" b="1" dirty="0">
                <a:solidFill>
                  <a:srgbClr val="FF0000"/>
                </a:solidFill>
                <a:latin typeface="+mn-ea"/>
                <a:ea typeface="+mn-ea"/>
              </a:rPr>
              <a:t>    1</a:t>
            </a:r>
            <a:r>
              <a:rPr lang="zh-CN" altLang="en-US" sz="2000" b="1" dirty="0">
                <a:solidFill>
                  <a:srgbClr val="FF0000"/>
                </a:solidFill>
                <a:latin typeface="+mn-ea"/>
                <a:ea typeface="+mn-ea"/>
              </a:rPr>
              <a:t>、被告人杨泽中（北京建工一公司，清华附中工程项目实际负责人兼商务经理，负责项目材料采购、内部承包和经济分配。）有期徒刑</a:t>
            </a:r>
            <a:r>
              <a:rPr lang="en-US" altLang="zh-CN" sz="2000" b="1" dirty="0">
                <a:solidFill>
                  <a:srgbClr val="FF0000"/>
                </a:solidFill>
                <a:latin typeface="+mn-ea"/>
                <a:ea typeface="+mn-ea"/>
              </a:rPr>
              <a:t>6</a:t>
            </a:r>
            <a:r>
              <a:rPr lang="zh-CN" altLang="en-US" sz="2000" b="1" dirty="0">
                <a:solidFill>
                  <a:srgbClr val="FF0000"/>
                </a:solidFill>
                <a:latin typeface="+mn-ea"/>
                <a:ea typeface="+mn-ea"/>
              </a:rPr>
              <a:t>年；</a:t>
            </a:r>
            <a:endParaRPr lang="en-US" altLang="zh-CN" sz="2000" b="1" dirty="0">
              <a:solidFill>
                <a:srgbClr val="FF0000"/>
              </a:solidFill>
              <a:latin typeface="+mn-ea"/>
              <a:ea typeface="+mn-ea"/>
            </a:endParaRPr>
          </a:p>
          <a:p>
            <a:pPr>
              <a:lnSpc>
                <a:spcPct val="150000"/>
              </a:lnSpc>
            </a:pPr>
            <a:r>
              <a:rPr lang="zh-CN" altLang="en-US" sz="2000" b="1" dirty="0">
                <a:solidFill>
                  <a:srgbClr val="0070C0"/>
                </a:solidFill>
                <a:latin typeface="+mn-ea"/>
                <a:ea typeface="+mn-ea"/>
              </a:rPr>
              <a:t>    </a:t>
            </a:r>
            <a:r>
              <a:rPr lang="zh-CN" altLang="en-US" sz="2000" b="1" dirty="0">
                <a:latin typeface="+mn-ea"/>
                <a:ea typeface="+mn-ea"/>
              </a:rPr>
              <a:t>判决原因：杨泽中在清华附中项目施工过程中未履行安全生产的管理职责，导致施工现场安全员数量不足、现场安全措施不够，未消除劳务分包单位盲目吊运钢筋且集中码放的安全事故隐患，未督促检查安全生产工作。</a:t>
            </a:r>
            <a:endParaRPr lang="en-US" altLang="zh-CN" sz="2000" b="1" dirty="0">
              <a:latin typeface="+mn-ea"/>
              <a:ea typeface="+mn-ea"/>
            </a:endParaRPr>
          </a:p>
          <a:p>
            <a:pPr>
              <a:lnSpc>
                <a:spcPct val="150000"/>
              </a:lnSpc>
            </a:pPr>
            <a:r>
              <a:rPr lang="en-US" altLang="zh-CN" sz="2000" b="1" dirty="0">
                <a:solidFill>
                  <a:srgbClr val="FF0000"/>
                </a:solidFill>
                <a:latin typeface="+mn-ea"/>
                <a:ea typeface="+mn-ea"/>
              </a:rPr>
              <a:t>    2</a:t>
            </a:r>
            <a:r>
              <a:rPr lang="zh-CN" altLang="en-US" sz="2000" b="1" dirty="0">
                <a:solidFill>
                  <a:srgbClr val="FF0000"/>
                </a:solidFill>
                <a:latin typeface="+mn-ea"/>
                <a:ea typeface="+mn-ea"/>
              </a:rPr>
              <a:t>、被告人王京立（北京建工一公司，清华附中工程项目部执行经理，负责项目生产、安全、质量等工作。）有期徒刑</a:t>
            </a:r>
            <a:r>
              <a:rPr lang="en-US" altLang="zh-CN" sz="2000" b="1" dirty="0">
                <a:solidFill>
                  <a:srgbClr val="FF0000"/>
                </a:solidFill>
                <a:latin typeface="+mn-ea"/>
                <a:ea typeface="+mn-ea"/>
              </a:rPr>
              <a:t>4</a:t>
            </a:r>
            <a:r>
              <a:rPr lang="zh-CN" altLang="en-US" sz="2000" b="1" dirty="0">
                <a:solidFill>
                  <a:srgbClr val="FF0000"/>
                </a:solidFill>
                <a:latin typeface="+mn-ea"/>
                <a:ea typeface="+mn-ea"/>
              </a:rPr>
              <a:t>年</a:t>
            </a:r>
            <a:r>
              <a:rPr lang="en-US" altLang="zh-CN" sz="2000" b="1" dirty="0">
                <a:solidFill>
                  <a:srgbClr val="FF0000"/>
                </a:solidFill>
                <a:latin typeface="+mn-ea"/>
                <a:ea typeface="+mn-ea"/>
              </a:rPr>
              <a:t>6</a:t>
            </a:r>
            <a:r>
              <a:rPr lang="zh-CN" altLang="en-US" sz="2000" b="1" dirty="0">
                <a:solidFill>
                  <a:srgbClr val="FF0000"/>
                </a:solidFill>
                <a:latin typeface="+mn-ea"/>
                <a:ea typeface="+mn-ea"/>
              </a:rPr>
              <a:t>个月；</a:t>
            </a:r>
            <a:endParaRPr lang="en-US" altLang="zh-CN" sz="2000" b="1" dirty="0">
              <a:solidFill>
                <a:srgbClr val="FF0000"/>
              </a:solidFill>
              <a:latin typeface="+mn-ea"/>
              <a:ea typeface="+mn-ea"/>
            </a:endParaRPr>
          </a:p>
          <a:p>
            <a:pPr>
              <a:lnSpc>
                <a:spcPct val="150000"/>
              </a:lnSpc>
            </a:pPr>
            <a:r>
              <a:rPr lang="zh-CN" altLang="en-US" sz="2000" b="1" dirty="0">
                <a:solidFill>
                  <a:srgbClr val="0070C0"/>
                </a:solidFill>
                <a:latin typeface="+mn-ea"/>
                <a:ea typeface="+mn-ea"/>
              </a:rPr>
              <a:t>    </a:t>
            </a:r>
            <a:r>
              <a:rPr lang="zh-CN" altLang="en-US" sz="2000" b="1" dirty="0">
                <a:latin typeface="+mn-ea"/>
                <a:ea typeface="+mn-ea"/>
              </a:rPr>
              <a:t>判决原因：对筏板基础钢筋体系施工现场安全管理、安全技术交底、安全培训教育、安全员配备不足等情况监督检查不到位；未及时消除施工现场作业人员违反</a:t>
            </a:r>
            <a:r>
              <a:rPr lang="en-US" altLang="zh-CN" sz="2000" b="1" dirty="0">
                <a:latin typeface="+mn-ea"/>
                <a:ea typeface="+mn-ea"/>
              </a:rPr>
              <a:t>《</a:t>
            </a:r>
            <a:r>
              <a:rPr lang="zh-CN" altLang="en-US" sz="2000" b="1" dirty="0">
                <a:latin typeface="+mn-ea"/>
                <a:ea typeface="+mn-ea"/>
              </a:rPr>
              <a:t>钢筋施工方案</a:t>
            </a:r>
            <a:r>
              <a:rPr lang="en-US" altLang="zh-CN" sz="2000" b="1" dirty="0">
                <a:latin typeface="+mn-ea"/>
                <a:ea typeface="+mn-ea"/>
              </a:rPr>
              <a:t>》</a:t>
            </a:r>
            <a:r>
              <a:rPr lang="zh-CN" altLang="en-US" sz="2000" b="1" dirty="0">
                <a:latin typeface="+mn-ea"/>
                <a:ea typeface="+mn-ea"/>
              </a:rPr>
              <a:t>施工、盲目吊运码放钢筋的安全隐患，对事故发生负有直接管理责任。</a:t>
            </a:r>
            <a:r>
              <a:rPr lang="en-US" altLang="zh-CN" sz="2000" b="1" dirty="0">
                <a:latin typeface="+mn-ea"/>
                <a:ea typeface="+mn-ea"/>
              </a:rPr>
              <a:t>2015</a:t>
            </a:r>
            <a:r>
              <a:rPr lang="zh-CN" altLang="en-US" sz="2000" b="1" dirty="0">
                <a:latin typeface="+mn-ea"/>
                <a:ea typeface="+mn-ea"/>
              </a:rPr>
              <a:t>年</a:t>
            </a:r>
            <a:r>
              <a:rPr lang="en-US" altLang="zh-CN" sz="2000" b="1" dirty="0">
                <a:latin typeface="+mn-ea"/>
                <a:ea typeface="+mn-ea"/>
              </a:rPr>
              <a:t>2</a:t>
            </a:r>
            <a:r>
              <a:rPr lang="zh-CN" altLang="en-US" sz="2000" b="1" dirty="0">
                <a:latin typeface="+mn-ea"/>
                <a:ea typeface="+mn-ea"/>
              </a:rPr>
              <a:t>月</a:t>
            </a:r>
            <a:r>
              <a:rPr lang="en-US" altLang="zh-CN" sz="2000" b="1" dirty="0">
                <a:latin typeface="+mn-ea"/>
                <a:ea typeface="+mn-ea"/>
              </a:rPr>
              <a:t>6</a:t>
            </a:r>
            <a:r>
              <a:rPr lang="zh-CN" altLang="en-US" sz="2000" b="1" dirty="0">
                <a:latin typeface="+mn-ea"/>
                <a:ea typeface="+mn-ea"/>
              </a:rPr>
              <a:t>日，海淀区人民检察院以涉嫌重大责任事故罪批准逮捕。</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extBox 2"/>
          <p:cNvSpPr txBox="1">
            <a:spLocks noChangeArrowheads="1"/>
          </p:cNvSpPr>
          <p:nvPr/>
        </p:nvSpPr>
        <p:spPr bwMode="auto">
          <a:xfrm>
            <a:off x="0" y="0"/>
            <a:ext cx="91440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lnSpc>
                <a:spcPct val="150000"/>
              </a:lnSpc>
              <a:spcBef>
                <a:spcPct val="0"/>
              </a:spcBef>
              <a:buFontTx/>
              <a:buNone/>
              <a:defRPr/>
            </a:pPr>
            <a:r>
              <a:rPr lang="zh-CN" altLang="en-US" sz="2800" b="1">
                <a:solidFill>
                  <a:schemeClr val="bg1"/>
                </a:solidFill>
                <a:latin typeface="+mn-ea"/>
                <a:ea typeface="+mn-ea"/>
              </a:rPr>
              <a:t>第四章  桥位制梁</a:t>
            </a:r>
          </a:p>
        </p:txBody>
      </p:sp>
      <p:sp>
        <p:nvSpPr>
          <p:cNvPr id="77827" name="TextBox 3"/>
          <p:cNvSpPr txBox="1">
            <a:spLocks noChangeArrowheads="1"/>
          </p:cNvSpPr>
          <p:nvPr/>
        </p:nvSpPr>
        <p:spPr bwMode="auto">
          <a:xfrm>
            <a:off x="0" y="1155159"/>
            <a:ext cx="9144000" cy="4636847"/>
          </a:xfrm>
          <a:prstGeom prst="rect">
            <a:avLst/>
          </a:prstGeom>
          <a:noFill/>
          <a:ln w="9525">
            <a:noFill/>
            <a:miter lim="800000"/>
          </a:ln>
        </p:spPr>
        <p:txBody>
          <a:bodyPr>
            <a:spAutoFit/>
          </a:bodyPr>
          <a:lstStyle/>
          <a:p>
            <a:pPr marL="179705">
              <a:lnSpc>
                <a:spcPct val="150000"/>
              </a:lnSpc>
              <a:buFontTx/>
              <a:buNone/>
            </a:pPr>
            <a:r>
              <a:rPr lang="zh-CN" altLang="en-US" sz="2000" b="1" dirty="0">
                <a:latin typeface="+mj-ea"/>
                <a:ea typeface="+mj-ea"/>
              </a:rPr>
              <a:t>一、一般规定</a:t>
            </a:r>
            <a:endParaRPr lang="en-US" altLang="zh-CN" sz="2000" b="1" dirty="0">
              <a:latin typeface="+mj-ea"/>
              <a:ea typeface="+mj-ea"/>
            </a:endParaRPr>
          </a:p>
          <a:p>
            <a:pPr marL="179705">
              <a:lnSpc>
                <a:spcPct val="150000"/>
              </a:lnSpc>
              <a:buFontTx/>
              <a:buNone/>
            </a:pPr>
            <a:r>
              <a:rPr lang="en-US" altLang="zh-CN" sz="2000" b="1" dirty="0">
                <a:latin typeface="+mj-ea"/>
                <a:ea typeface="+mj-ea"/>
              </a:rPr>
              <a:t>1</a:t>
            </a:r>
            <a:r>
              <a:rPr lang="zh-CN" altLang="en-US" sz="2000" b="1" dirty="0">
                <a:latin typeface="+mj-ea"/>
                <a:ea typeface="+mj-ea"/>
              </a:rPr>
              <a:t>、桥位制梁施工作业过程中应考虑下列主要危险源、危害因素：</a:t>
            </a:r>
          </a:p>
          <a:p>
            <a:pPr marL="179705">
              <a:lnSpc>
                <a:spcPct val="150000"/>
              </a:lnSpc>
              <a:buFontTx/>
              <a:buNone/>
            </a:pPr>
            <a:r>
              <a:rPr lang="en-US" altLang="zh-CN" sz="2000" b="1" dirty="0">
                <a:latin typeface="+mj-ea"/>
                <a:ea typeface="+mj-ea"/>
              </a:rPr>
              <a:t>1.1</a:t>
            </a:r>
            <a:r>
              <a:rPr lang="zh-CN" altLang="en-US" sz="2000" b="1" dirty="0">
                <a:latin typeface="+mj-ea"/>
                <a:ea typeface="+mj-ea"/>
              </a:rPr>
              <a:t>、大型非标设备的设计、制造、验收等不符合要求。</a:t>
            </a:r>
          </a:p>
          <a:p>
            <a:pPr marL="179705">
              <a:lnSpc>
                <a:spcPct val="150000"/>
              </a:lnSpc>
              <a:buFontTx/>
              <a:buNone/>
            </a:pPr>
            <a:r>
              <a:rPr lang="en-US" altLang="zh-CN" sz="2000" b="1" dirty="0">
                <a:latin typeface="+mj-ea"/>
                <a:ea typeface="+mj-ea"/>
              </a:rPr>
              <a:t>1.2</a:t>
            </a:r>
            <a:r>
              <a:rPr lang="zh-CN" altLang="en-US" sz="2000" b="1" dirty="0">
                <a:latin typeface="+mj-ea"/>
                <a:ea typeface="+mj-ea"/>
              </a:rPr>
              <a:t>、支架的强度、刚度、稳定性和基础承载力不足，排水不畅。</a:t>
            </a:r>
          </a:p>
          <a:p>
            <a:pPr marL="179705">
              <a:lnSpc>
                <a:spcPct val="150000"/>
              </a:lnSpc>
              <a:buFontTx/>
              <a:buNone/>
            </a:pPr>
            <a:r>
              <a:rPr lang="en-US" altLang="zh-CN" sz="2000" b="1" dirty="0">
                <a:latin typeface="+mj-ea"/>
                <a:ea typeface="+mj-ea"/>
              </a:rPr>
              <a:t>1.3</a:t>
            </a:r>
            <a:r>
              <a:rPr lang="zh-CN" altLang="en-US" sz="2000" b="1" dirty="0">
                <a:latin typeface="+mj-ea"/>
                <a:ea typeface="+mj-ea"/>
              </a:rPr>
              <a:t>、支架搭设完毕后未进行验收；未进行支架预压或预压荷载不能满足设计要求。</a:t>
            </a:r>
          </a:p>
          <a:p>
            <a:pPr marL="179705">
              <a:lnSpc>
                <a:spcPct val="150000"/>
              </a:lnSpc>
              <a:buFontTx/>
              <a:buNone/>
            </a:pPr>
            <a:r>
              <a:rPr lang="en-US" altLang="zh-CN" sz="2000" b="1" dirty="0">
                <a:latin typeface="+mj-ea"/>
                <a:ea typeface="+mj-ea"/>
              </a:rPr>
              <a:t>1.4</a:t>
            </a:r>
            <a:r>
              <a:rPr lang="zh-CN" altLang="en-US" sz="2000" b="1" dirty="0">
                <a:latin typeface="+mj-ea"/>
                <a:ea typeface="+mj-ea"/>
              </a:rPr>
              <a:t>、挂篮拼装和拆除不符合设计要求。</a:t>
            </a:r>
          </a:p>
          <a:p>
            <a:pPr marL="179705">
              <a:lnSpc>
                <a:spcPct val="150000"/>
              </a:lnSpc>
              <a:buFontTx/>
              <a:buNone/>
            </a:pPr>
            <a:r>
              <a:rPr lang="en-US" altLang="zh-CN" sz="2000" b="1" dirty="0">
                <a:latin typeface="+mj-ea"/>
                <a:ea typeface="+mj-ea"/>
              </a:rPr>
              <a:t>1.5</a:t>
            </a:r>
            <a:r>
              <a:rPr lang="zh-CN" altLang="en-US" sz="2000" b="1" dirty="0">
                <a:latin typeface="+mj-ea"/>
                <a:ea typeface="+mj-ea"/>
              </a:rPr>
              <a:t>、挂篮锚固不牢。</a:t>
            </a:r>
          </a:p>
          <a:p>
            <a:pPr marL="179705">
              <a:lnSpc>
                <a:spcPct val="150000"/>
              </a:lnSpc>
              <a:buFontTx/>
              <a:buNone/>
            </a:pPr>
            <a:r>
              <a:rPr lang="en-US" altLang="zh-CN" sz="2000" b="1" dirty="0">
                <a:latin typeface="+mj-ea"/>
                <a:ea typeface="+mj-ea"/>
              </a:rPr>
              <a:t>1.6</a:t>
            </a:r>
            <a:r>
              <a:rPr lang="zh-CN" altLang="en-US" sz="2000" b="1" dirty="0">
                <a:latin typeface="+mj-ea"/>
                <a:ea typeface="+mj-ea"/>
              </a:rPr>
              <a:t>、挂篮移位无限位装置。</a:t>
            </a:r>
          </a:p>
          <a:p>
            <a:pPr marL="179705">
              <a:lnSpc>
                <a:spcPct val="150000"/>
              </a:lnSpc>
              <a:buFontTx/>
              <a:buNone/>
            </a:pPr>
            <a:r>
              <a:rPr lang="en-US" altLang="zh-CN" sz="2000" b="1" dirty="0">
                <a:latin typeface="+mj-ea"/>
                <a:ea typeface="+mj-ea"/>
              </a:rPr>
              <a:t>1.7</a:t>
            </a:r>
            <a:r>
              <a:rPr lang="zh-CN" altLang="en-US" sz="2000" b="1" dirty="0">
                <a:latin typeface="+mj-ea"/>
                <a:ea typeface="+mj-ea"/>
              </a:rPr>
              <a:t>、悬臂吊机节段梁拼装后锚固不牢。</a:t>
            </a: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矩形 1"/>
          <p:cNvSpPr>
            <a:spLocks noChangeArrowheads="1"/>
          </p:cNvSpPr>
          <p:nvPr/>
        </p:nvSpPr>
        <p:spPr bwMode="auto">
          <a:xfrm>
            <a:off x="0" y="841638"/>
            <a:ext cx="9144000" cy="5560176"/>
          </a:xfrm>
          <a:prstGeom prst="rect">
            <a:avLst/>
          </a:prstGeom>
          <a:noFill/>
          <a:ln w="9525">
            <a:noFill/>
            <a:miter lim="800000"/>
          </a:ln>
        </p:spPr>
        <p:txBody>
          <a:bodyPr>
            <a:spAutoFit/>
          </a:bodyPr>
          <a:lstStyle/>
          <a:p>
            <a:pPr marL="179705">
              <a:lnSpc>
                <a:spcPct val="150000"/>
              </a:lnSpc>
              <a:buFontTx/>
              <a:buNone/>
            </a:pPr>
            <a:r>
              <a:rPr lang="en-US" altLang="zh-CN" sz="2000" b="1" dirty="0">
                <a:latin typeface="+mn-ea"/>
                <a:ea typeface="+mn-ea"/>
              </a:rPr>
              <a:t>1.8</a:t>
            </a:r>
            <a:r>
              <a:rPr lang="zh-CN" altLang="en-US" sz="2000" b="1" dirty="0">
                <a:latin typeface="+mn-ea"/>
                <a:ea typeface="+mn-ea"/>
              </a:rPr>
              <a:t>、移动悬臂吊机无制动装置。</a:t>
            </a:r>
          </a:p>
          <a:p>
            <a:pPr marL="179705">
              <a:lnSpc>
                <a:spcPct val="150000"/>
              </a:lnSpc>
              <a:buFontTx/>
              <a:buNone/>
            </a:pPr>
            <a:r>
              <a:rPr lang="en-US" altLang="zh-CN" sz="2000" b="1" dirty="0">
                <a:latin typeface="+mn-ea"/>
                <a:ea typeface="+mn-ea"/>
              </a:rPr>
              <a:t>1.9</a:t>
            </a:r>
            <a:r>
              <a:rPr lang="zh-CN" altLang="en-US" sz="2000" b="1" dirty="0">
                <a:latin typeface="+mn-ea"/>
                <a:ea typeface="+mn-ea"/>
              </a:rPr>
              <a:t>、多点顶推、集中顶推时控制手段不统一。</a:t>
            </a:r>
          </a:p>
          <a:p>
            <a:pPr marL="179705">
              <a:lnSpc>
                <a:spcPct val="150000"/>
              </a:lnSpc>
              <a:buFontTx/>
              <a:buNone/>
            </a:pPr>
            <a:r>
              <a:rPr lang="en-US" altLang="zh-CN" sz="2000" b="1" dirty="0">
                <a:latin typeface="+mn-ea"/>
                <a:ea typeface="+mn-ea"/>
              </a:rPr>
              <a:t>1.10</a:t>
            </a:r>
            <a:r>
              <a:rPr lang="zh-CN" altLang="en-US" sz="2000" b="1" dirty="0">
                <a:latin typeface="+mn-ea"/>
                <a:ea typeface="+mn-ea"/>
              </a:rPr>
              <a:t>、移动模架拼装过程中支腿横向连接不及时。</a:t>
            </a:r>
          </a:p>
          <a:p>
            <a:pPr marL="179705">
              <a:lnSpc>
                <a:spcPct val="150000"/>
              </a:lnSpc>
              <a:buFontTx/>
              <a:buNone/>
            </a:pPr>
            <a:r>
              <a:rPr lang="en-US" altLang="zh-CN" sz="2000" b="1" dirty="0">
                <a:latin typeface="+mn-ea"/>
                <a:ea typeface="+mn-ea"/>
              </a:rPr>
              <a:t>1.11</a:t>
            </a:r>
            <a:r>
              <a:rPr lang="zh-CN" altLang="en-US" sz="2000" b="1" dirty="0">
                <a:latin typeface="+mn-ea"/>
                <a:ea typeface="+mn-ea"/>
              </a:rPr>
              <a:t>、移动模架过孔时违章操作。</a:t>
            </a:r>
          </a:p>
          <a:p>
            <a:pPr marL="179705">
              <a:lnSpc>
                <a:spcPct val="150000"/>
              </a:lnSpc>
              <a:buFontTx/>
              <a:buNone/>
            </a:pPr>
            <a:r>
              <a:rPr lang="en-US" altLang="zh-CN" sz="2000" b="1" dirty="0">
                <a:latin typeface="+mn-ea"/>
                <a:ea typeface="+mn-ea"/>
              </a:rPr>
              <a:t>1.12</a:t>
            </a:r>
            <a:r>
              <a:rPr lang="zh-CN" altLang="en-US" sz="2000" b="1" dirty="0">
                <a:latin typeface="+mn-ea"/>
                <a:ea typeface="+mn-ea"/>
              </a:rPr>
              <a:t>、移动模架部件焊缝开裂未及时发现处理。</a:t>
            </a:r>
          </a:p>
          <a:p>
            <a:pPr marL="179705">
              <a:lnSpc>
                <a:spcPct val="150000"/>
              </a:lnSpc>
              <a:buFontTx/>
              <a:buNone/>
            </a:pPr>
            <a:r>
              <a:rPr lang="en-US" altLang="zh-CN" sz="2000" b="1" dirty="0">
                <a:latin typeface="+mn-ea"/>
                <a:ea typeface="+mn-ea"/>
              </a:rPr>
              <a:t>1.13</a:t>
            </a:r>
            <a:r>
              <a:rPr lang="zh-CN" altLang="en-US" sz="2000" b="1" dirty="0">
                <a:latin typeface="+mn-ea"/>
                <a:ea typeface="+mn-ea"/>
              </a:rPr>
              <a:t>、移动支架前移没有可靠的限位和制动装置。</a:t>
            </a:r>
          </a:p>
          <a:p>
            <a:pPr marL="179705">
              <a:lnSpc>
                <a:spcPct val="150000"/>
              </a:lnSpc>
              <a:buFontTx/>
              <a:buNone/>
            </a:pPr>
            <a:r>
              <a:rPr lang="en-US" altLang="zh-CN" sz="2000" b="1" dirty="0">
                <a:latin typeface="+mn-ea"/>
                <a:ea typeface="+mn-ea"/>
              </a:rPr>
              <a:t>1.14</a:t>
            </a:r>
            <a:r>
              <a:rPr lang="zh-CN" altLang="en-US" sz="2000" b="1" dirty="0">
                <a:latin typeface="+mn-ea"/>
                <a:ea typeface="+mn-ea"/>
              </a:rPr>
              <a:t>、斜腿刚构拼装时，地锚固定不牢。</a:t>
            </a:r>
          </a:p>
          <a:p>
            <a:pPr marL="179705">
              <a:lnSpc>
                <a:spcPct val="150000"/>
              </a:lnSpc>
              <a:buFontTx/>
              <a:buNone/>
            </a:pPr>
            <a:r>
              <a:rPr lang="en-US" altLang="zh-CN" sz="2000" b="1" dirty="0">
                <a:latin typeface="+mn-ea"/>
                <a:ea typeface="+mn-ea"/>
              </a:rPr>
              <a:t>1.15</a:t>
            </a:r>
            <a:r>
              <a:rPr lang="zh-CN" altLang="en-US" sz="2000" b="1" dirty="0">
                <a:latin typeface="+mn-ea"/>
                <a:ea typeface="+mn-ea"/>
              </a:rPr>
              <a:t>、预应力张拉未设防护屏障。</a:t>
            </a:r>
          </a:p>
          <a:p>
            <a:pPr marL="179705">
              <a:lnSpc>
                <a:spcPct val="150000"/>
              </a:lnSpc>
              <a:buFontTx/>
              <a:buNone/>
            </a:pPr>
            <a:r>
              <a:rPr lang="en-US" altLang="zh-CN" sz="2000" b="1" dirty="0">
                <a:latin typeface="+mn-ea"/>
                <a:ea typeface="+mn-ea"/>
              </a:rPr>
              <a:t>1.16</a:t>
            </a:r>
            <a:r>
              <a:rPr lang="zh-CN" altLang="en-US" sz="2000" b="1" dirty="0">
                <a:latin typeface="+mn-ea"/>
                <a:ea typeface="+mn-ea"/>
              </a:rPr>
              <a:t>、桥位制梁作业无防风措施；雨季施工无防雷击措施。</a:t>
            </a:r>
          </a:p>
          <a:p>
            <a:pPr marL="179705">
              <a:lnSpc>
                <a:spcPct val="150000"/>
              </a:lnSpc>
              <a:buFontTx/>
              <a:buNone/>
            </a:pPr>
            <a:r>
              <a:rPr lang="en-US" altLang="zh-CN" sz="2000" b="1" dirty="0">
                <a:latin typeface="+mn-ea"/>
                <a:ea typeface="+mn-ea"/>
              </a:rPr>
              <a:t>1.17</a:t>
            </a:r>
            <a:r>
              <a:rPr lang="zh-CN" altLang="en-US" sz="2000" b="1" dirty="0">
                <a:latin typeface="+mn-ea"/>
                <a:ea typeface="+mn-ea"/>
              </a:rPr>
              <a:t>、水上施工无防护和救生措施。</a:t>
            </a:r>
          </a:p>
          <a:p>
            <a:pPr marL="179705">
              <a:lnSpc>
                <a:spcPct val="150000"/>
              </a:lnSpc>
              <a:buFontTx/>
              <a:buNone/>
            </a:pPr>
            <a:r>
              <a:rPr lang="en-US" altLang="zh-CN" sz="2000" b="1" dirty="0">
                <a:latin typeface="+mn-ea"/>
                <a:ea typeface="+mn-ea"/>
              </a:rPr>
              <a:t>1.18</a:t>
            </a:r>
            <a:r>
              <a:rPr lang="zh-CN" altLang="en-US" sz="2000" b="1" dirty="0">
                <a:latin typeface="+mn-ea"/>
                <a:ea typeface="+mn-ea"/>
              </a:rPr>
              <a:t>、跨越公路、铁路施工时无防护措施。</a:t>
            </a:r>
          </a:p>
          <a:p>
            <a:pPr marL="179705">
              <a:lnSpc>
                <a:spcPct val="150000"/>
              </a:lnSpc>
              <a:buFontTx/>
              <a:buNone/>
            </a:pPr>
            <a:r>
              <a:rPr lang="en-US" altLang="zh-CN" sz="2000" b="1" dirty="0">
                <a:latin typeface="+mn-ea"/>
                <a:ea typeface="+mn-ea"/>
              </a:rPr>
              <a:t>1.19</a:t>
            </a:r>
            <a:r>
              <a:rPr lang="zh-CN" altLang="en-US" sz="2000" b="1" dirty="0">
                <a:latin typeface="+mn-ea"/>
                <a:ea typeface="+mn-ea"/>
              </a:rPr>
              <a:t>、施工现场违章用电。</a:t>
            </a: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矩形 1"/>
          <p:cNvSpPr>
            <a:spLocks noChangeArrowheads="1"/>
          </p:cNvSpPr>
          <p:nvPr/>
        </p:nvSpPr>
        <p:spPr bwMode="auto">
          <a:xfrm>
            <a:off x="0" y="1155159"/>
            <a:ext cx="9144000" cy="4636847"/>
          </a:xfrm>
          <a:prstGeom prst="rect">
            <a:avLst/>
          </a:prstGeom>
          <a:noFill/>
          <a:ln w="9525">
            <a:noFill/>
            <a:miter lim="800000"/>
          </a:ln>
        </p:spPr>
        <p:txBody>
          <a:bodyPr>
            <a:spAutoFit/>
          </a:bodyPr>
          <a:lstStyle/>
          <a:p>
            <a:pPr marL="179705">
              <a:lnSpc>
                <a:spcPct val="150000"/>
              </a:lnSpc>
              <a:buFontTx/>
              <a:buNone/>
            </a:pPr>
            <a:r>
              <a:rPr lang="en-US" altLang="zh-CN" sz="2000" b="1" dirty="0">
                <a:latin typeface="+mn-ea"/>
                <a:ea typeface="+mn-ea"/>
              </a:rPr>
              <a:t>1.20</a:t>
            </a:r>
            <a:r>
              <a:rPr lang="zh-CN" altLang="en-US" sz="2000" b="1" dirty="0">
                <a:latin typeface="+mn-ea"/>
                <a:ea typeface="+mn-ea"/>
              </a:rPr>
              <a:t>、高处作业人员不按规定佩戴劳动防护用品；酒后或疲劳作业。</a:t>
            </a:r>
            <a:endParaRPr lang="en-US" altLang="zh-CN" sz="2000" b="1" dirty="0">
              <a:latin typeface="+mn-ea"/>
              <a:ea typeface="+mn-ea"/>
            </a:endParaRPr>
          </a:p>
          <a:p>
            <a:pPr marL="179705">
              <a:lnSpc>
                <a:spcPct val="150000"/>
              </a:lnSpc>
              <a:buFontTx/>
              <a:buNone/>
            </a:pPr>
            <a:r>
              <a:rPr lang="en-US" altLang="zh-CN" sz="2000" b="1" dirty="0">
                <a:latin typeface="+mn-ea"/>
                <a:ea typeface="+mn-ea"/>
              </a:rPr>
              <a:t>2</a:t>
            </a:r>
            <a:r>
              <a:rPr lang="zh-CN" altLang="en-US" sz="2000" b="1" dirty="0">
                <a:latin typeface="+mn-ea"/>
                <a:ea typeface="+mn-ea"/>
              </a:rPr>
              <a:t>、桥位制梁前，应编制专项施工方案。</a:t>
            </a:r>
          </a:p>
          <a:p>
            <a:pPr marL="179705">
              <a:lnSpc>
                <a:spcPct val="150000"/>
              </a:lnSpc>
              <a:buFontTx/>
              <a:buNone/>
            </a:pPr>
            <a:r>
              <a:rPr lang="en-US" altLang="zh-CN" sz="2000" b="1" dirty="0">
                <a:latin typeface="+mn-ea"/>
                <a:ea typeface="+mn-ea"/>
              </a:rPr>
              <a:t>3</a:t>
            </a:r>
            <a:r>
              <a:rPr lang="zh-CN" altLang="en-US" sz="2000" b="1" dirty="0">
                <a:latin typeface="+mn-ea"/>
                <a:ea typeface="+mn-ea"/>
              </a:rPr>
              <a:t>、挂篮、移动模架、移动支架等大型非标设备的设计、制造、使用应符合下列规定：</a:t>
            </a:r>
          </a:p>
          <a:p>
            <a:pPr marL="179705">
              <a:lnSpc>
                <a:spcPct val="150000"/>
              </a:lnSpc>
              <a:buFontTx/>
              <a:buNone/>
            </a:pPr>
            <a:r>
              <a:rPr lang="en-US" altLang="zh-CN" sz="2000" b="1" dirty="0">
                <a:latin typeface="+mn-ea"/>
                <a:ea typeface="+mn-ea"/>
              </a:rPr>
              <a:t>3.1</a:t>
            </a:r>
            <a:r>
              <a:rPr lang="zh-CN" altLang="en-US" sz="2000" b="1" dirty="0">
                <a:latin typeface="+mn-ea"/>
                <a:ea typeface="+mn-ea"/>
              </a:rPr>
              <a:t>、必须由有相应资质的厂家进行设计、制造。</a:t>
            </a:r>
          </a:p>
          <a:p>
            <a:pPr marL="179705">
              <a:lnSpc>
                <a:spcPct val="150000"/>
              </a:lnSpc>
              <a:buFontTx/>
              <a:buNone/>
            </a:pPr>
            <a:r>
              <a:rPr lang="en-US" altLang="zh-CN" sz="2000" b="1" dirty="0">
                <a:latin typeface="+mn-ea"/>
                <a:ea typeface="+mn-ea"/>
              </a:rPr>
              <a:t>3.2</a:t>
            </a:r>
            <a:r>
              <a:rPr lang="zh-CN" altLang="en-US" sz="2000" b="1" dirty="0">
                <a:latin typeface="+mn-ea"/>
                <a:ea typeface="+mn-ea"/>
              </a:rPr>
              <a:t>、设备设计、制造厂家应制定明确的非标设备研制方案和验收大纲，由设备制造单位组织相关专家审定。设备的制造过程验收和出厂验收应由设备制造单位依据验收大纲进行。</a:t>
            </a:r>
          </a:p>
          <a:p>
            <a:pPr marL="179705">
              <a:lnSpc>
                <a:spcPct val="150000"/>
              </a:lnSpc>
              <a:buFontTx/>
              <a:buNone/>
            </a:pPr>
            <a:r>
              <a:rPr lang="en-US" altLang="zh-CN" sz="2000" b="1" dirty="0">
                <a:latin typeface="+mn-ea"/>
                <a:ea typeface="+mn-ea"/>
              </a:rPr>
              <a:t>3.3</a:t>
            </a:r>
            <a:r>
              <a:rPr lang="zh-CN" altLang="en-US" sz="2000" b="1" dirty="0">
                <a:latin typeface="+mn-ea"/>
                <a:ea typeface="+mn-ea"/>
              </a:rPr>
              <a:t>、设备进场时应对各构件规格、型号、尺寸和数量进行认真核对，检查构件有无缺损，表面有无损坏和锈蚀，配件和专用工具是否齐备等，并做好记录。</a:t>
            </a: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矩形 1"/>
          <p:cNvSpPr>
            <a:spLocks noChangeArrowheads="1"/>
          </p:cNvSpPr>
          <p:nvPr/>
        </p:nvSpPr>
        <p:spPr bwMode="auto">
          <a:xfrm>
            <a:off x="0" y="1477299"/>
            <a:ext cx="9144000" cy="2790187"/>
          </a:xfrm>
          <a:prstGeom prst="rect">
            <a:avLst/>
          </a:prstGeom>
          <a:noFill/>
          <a:ln w="9525">
            <a:noFill/>
            <a:miter lim="800000"/>
          </a:ln>
        </p:spPr>
        <p:txBody>
          <a:bodyPr>
            <a:spAutoFit/>
          </a:bodyPr>
          <a:lstStyle/>
          <a:p>
            <a:pPr marL="179705">
              <a:lnSpc>
                <a:spcPct val="150000"/>
              </a:lnSpc>
              <a:buFontTx/>
              <a:buNone/>
            </a:pPr>
            <a:r>
              <a:rPr lang="en-US" altLang="zh-CN" sz="2000" b="1" dirty="0">
                <a:latin typeface="+mn-ea"/>
                <a:ea typeface="+mn-ea"/>
              </a:rPr>
              <a:t>3.4</a:t>
            </a:r>
            <a:r>
              <a:rPr lang="zh-CN" altLang="en-US" sz="2000" b="1" dirty="0">
                <a:latin typeface="+mn-ea"/>
                <a:ea typeface="+mn-ea"/>
              </a:rPr>
              <a:t>、设备的安装和安装后的检查、调试均应由设备制造厂家派出专业技术人员全程跟踪指导。</a:t>
            </a:r>
          </a:p>
          <a:p>
            <a:pPr marL="179705">
              <a:lnSpc>
                <a:spcPct val="150000"/>
              </a:lnSpc>
              <a:buFontTx/>
              <a:buNone/>
            </a:pPr>
            <a:r>
              <a:rPr lang="en-US" altLang="zh-CN" sz="2000" b="1" dirty="0">
                <a:latin typeface="+mn-ea"/>
                <a:ea typeface="+mn-ea"/>
              </a:rPr>
              <a:t>3.5</a:t>
            </a:r>
            <a:r>
              <a:rPr lang="zh-CN" altLang="en-US" sz="2000" b="1" dirty="0">
                <a:latin typeface="+mn-ea"/>
                <a:ea typeface="+mn-ea"/>
              </a:rPr>
              <a:t>、非标设备正式投入使用前应进行载荷试验。</a:t>
            </a:r>
          </a:p>
          <a:p>
            <a:pPr marL="179705">
              <a:lnSpc>
                <a:spcPct val="150000"/>
              </a:lnSpc>
              <a:buFontTx/>
              <a:buNone/>
            </a:pPr>
            <a:r>
              <a:rPr lang="en-US" altLang="zh-CN" sz="2000" b="1" dirty="0">
                <a:latin typeface="+mn-ea"/>
                <a:ea typeface="+mn-ea"/>
              </a:rPr>
              <a:t>4</a:t>
            </a:r>
            <a:r>
              <a:rPr lang="zh-CN" altLang="en-US" sz="2000" b="1" dirty="0">
                <a:latin typeface="+mn-ea"/>
                <a:ea typeface="+mn-ea"/>
              </a:rPr>
              <a:t>、在风力达到</a:t>
            </a:r>
            <a:r>
              <a:rPr lang="en-US" altLang="zh-CN" sz="2000" b="1" dirty="0">
                <a:latin typeface="+mn-ea"/>
                <a:ea typeface="+mn-ea"/>
              </a:rPr>
              <a:t>6</a:t>
            </a:r>
            <a:r>
              <a:rPr lang="zh-CN" altLang="en-US" sz="2000" b="1" dirty="0">
                <a:latin typeface="+mn-ea"/>
                <a:ea typeface="+mn-ea"/>
              </a:rPr>
              <a:t>级以上时，应停止桥位制梁作业。</a:t>
            </a:r>
          </a:p>
          <a:p>
            <a:pPr marL="179705">
              <a:lnSpc>
                <a:spcPct val="150000"/>
              </a:lnSpc>
              <a:buFontTx/>
              <a:buNone/>
            </a:pPr>
            <a:r>
              <a:rPr lang="en-US" altLang="zh-CN" sz="2000" b="1" dirty="0">
                <a:latin typeface="+mn-ea"/>
                <a:ea typeface="+mn-ea"/>
              </a:rPr>
              <a:t>5</a:t>
            </a:r>
            <a:r>
              <a:rPr lang="zh-CN" altLang="en-US" sz="2000" b="1" dirty="0">
                <a:latin typeface="+mn-ea"/>
                <a:ea typeface="+mn-ea"/>
              </a:rPr>
              <a:t>、跨越公路、通航河道作业时，应事先与当地行政主管部门联系，商定有关施工期间的安全事项，并发布公告，按有关规定设置安全防护设施和警示标志。</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extBox 2"/>
          <p:cNvSpPr txBox="1">
            <a:spLocks noChangeArrowheads="1"/>
          </p:cNvSpPr>
          <p:nvPr/>
        </p:nvSpPr>
        <p:spPr bwMode="auto">
          <a:xfrm>
            <a:off x="130175" y="1155159"/>
            <a:ext cx="8869363" cy="4636847"/>
          </a:xfrm>
          <a:prstGeom prst="rect">
            <a:avLst/>
          </a:prstGeom>
          <a:noFill/>
          <a:ln w="9525">
            <a:noFill/>
            <a:miter lim="800000"/>
          </a:ln>
        </p:spPr>
        <p:txBody>
          <a:bodyPr>
            <a:spAutoFit/>
          </a:bodyPr>
          <a:lstStyle/>
          <a:p>
            <a:pPr marL="179705" algn="ctr">
              <a:lnSpc>
                <a:spcPct val="150000"/>
              </a:lnSpc>
              <a:buFontTx/>
              <a:buNone/>
            </a:pPr>
            <a:r>
              <a:rPr lang="zh-CN" altLang="en-US" sz="2000" b="1" dirty="0">
                <a:latin typeface="+mn-ea"/>
                <a:ea typeface="+mn-ea"/>
              </a:rPr>
              <a:t>第一节 挂篮悬臂浇筑</a:t>
            </a:r>
            <a:endParaRPr lang="en-US" altLang="zh-CN" sz="2000" b="1" dirty="0">
              <a:latin typeface="+mn-ea"/>
              <a:ea typeface="+mn-ea"/>
            </a:endParaRPr>
          </a:p>
          <a:p>
            <a:pPr marL="179705">
              <a:lnSpc>
                <a:spcPct val="150000"/>
              </a:lnSpc>
              <a:buFontTx/>
              <a:buNone/>
            </a:pPr>
            <a:r>
              <a:rPr lang="en-US" altLang="zh-CN" sz="2000" b="1" dirty="0">
                <a:latin typeface="+mn-ea"/>
                <a:ea typeface="+mn-ea"/>
              </a:rPr>
              <a:t>1</a:t>
            </a:r>
            <a:r>
              <a:rPr lang="zh-CN" altLang="en-US" sz="2000" b="1" dirty="0">
                <a:latin typeface="+mn-ea"/>
                <a:ea typeface="+mn-ea"/>
              </a:rPr>
              <a:t>、主要危险源、危害因素</a:t>
            </a:r>
          </a:p>
          <a:p>
            <a:pPr marL="179705">
              <a:lnSpc>
                <a:spcPct val="150000"/>
              </a:lnSpc>
              <a:buFontTx/>
              <a:buNone/>
            </a:pPr>
            <a:r>
              <a:rPr lang="zh-CN" altLang="en-US" sz="2000" b="1" dirty="0">
                <a:latin typeface="+mn-ea"/>
                <a:ea typeface="+mn-ea"/>
              </a:rPr>
              <a:t>高处坠落、触电、机械伤害、起重伤害、物体打击、挂蓝倾覆、作业台架失稳、违章作业、管理缺失等。</a:t>
            </a:r>
          </a:p>
          <a:p>
            <a:pPr marL="179705">
              <a:lnSpc>
                <a:spcPct val="150000"/>
              </a:lnSpc>
              <a:buFontTx/>
              <a:buNone/>
            </a:pPr>
            <a:r>
              <a:rPr lang="en-US" altLang="zh-CN" sz="2000" b="1" dirty="0">
                <a:latin typeface="+mn-ea"/>
                <a:ea typeface="+mn-ea"/>
              </a:rPr>
              <a:t>2</a:t>
            </a:r>
            <a:r>
              <a:rPr lang="zh-CN" altLang="en-US" sz="2000" b="1" dirty="0">
                <a:latin typeface="+mn-ea"/>
                <a:ea typeface="+mn-ea"/>
              </a:rPr>
              <a:t>、安全管理要求</a:t>
            </a:r>
            <a:endParaRPr lang="en-US" altLang="zh-CN" sz="2000" b="1" dirty="0">
              <a:latin typeface="+mn-ea"/>
              <a:ea typeface="+mn-ea"/>
            </a:endParaRPr>
          </a:p>
          <a:p>
            <a:pPr marL="179705">
              <a:lnSpc>
                <a:spcPct val="150000"/>
              </a:lnSpc>
              <a:buFontTx/>
              <a:buNone/>
            </a:pPr>
            <a:r>
              <a:rPr lang="en-US" altLang="zh-CN" sz="2000" b="1" dirty="0">
                <a:latin typeface="+mn-ea"/>
                <a:ea typeface="+mn-ea"/>
              </a:rPr>
              <a:t>2.1</a:t>
            </a:r>
            <a:r>
              <a:rPr lang="zh-CN" altLang="en-US" sz="2000" b="1" dirty="0">
                <a:latin typeface="+mn-ea"/>
                <a:ea typeface="+mn-ea"/>
              </a:rPr>
              <a:t>、挂篮设计除应符合强度、刚度和稳定性要求外，尚应符合以下规定：</a:t>
            </a:r>
          </a:p>
          <a:p>
            <a:pPr marL="179705">
              <a:lnSpc>
                <a:spcPct val="150000"/>
              </a:lnSpc>
              <a:buFontTx/>
              <a:buNone/>
            </a:pPr>
            <a:r>
              <a:rPr lang="zh-CN" altLang="en-US" sz="2000" b="1" dirty="0">
                <a:latin typeface="+mn-ea"/>
                <a:ea typeface="+mn-ea"/>
              </a:rPr>
              <a:t>（</a:t>
            </a:r>
            <a:r>
              <a:rPr lang="en-US" altLang="zh-CN" sz="2000" b="1" dirty="0">
                <a:latin typeface="+mn-ea"/>
                <a:ea typeface="+mn-ea"/>
              </a:rPr>
              <a:t>1</a:t>
            </a:r>
            <a:r>
              <a:rPr lang="zh-CN" altLang="en-US" sz="2000" b="1" dirty="0">
                <a:latin typeface="+mn-ea"/>
                <a:ea typeface="+mn-ea"/>
              </a:rPr>
              <a:t>）挂篮总重量的变化不应超过设计重量的</a:t>
            </a:r>
            <a:r>
              <a:rPr lang="en-US" altLang="zh-CN" sz="2000" b="1" dirty="0">
                <a:latin typeface="+mn-ea"/>
                <a:ea typeface="+mn-ea"/>
              </a:rPr>
              <a:t>10%</a:t>
            </a:r>
            <a:r>
              <a:rPr lang="zh-CN" altLang="en-US" sz="2000" b="1" dirty="0">
                <a:latin typeface="+mn-ea"/>
                <a:ea typeface="+mn-ea"/>
              </a:rPr>
              <a:t>。</a:t>
            </a:r>
          </a:p>
          <a:p>
            <a:pPr marL="179705">
              <a:lnSpc>
                <a:spcPct val="150000"/>
              </a:lnSpc>
              <a:buFontTx/>
              <a:buNone/>
            </a:pPr>
            <a:r>
              <a:rPr lang="zh-CN" altLang="en-US" sz="2000" b="1" dirty="0">
                <a:latin typeface="+mn-ea"/>
                <a:ea typeface="+mn-ea"/>
              </a:rPr>
              <a:t>（</a:t>
            </a:r>
            <a:r>
              <a:rPr lang="en-US" altLang="zh-CN" sz="2000" b="1" dirty="0">
                <a:latin typeface="+mn-ea"/>
                <a:ea typeface="+mn-ea"/>
              </a:rPr>
              <a:t>2</a:t>
            </a:r>
            <a:r>
              <a:rPr lang="zh-CN" altLang="en-US" sz="2000" b="1" dirty="0">
                <a:latin typeface="+mn-ea"/>
                <a:ea typeface="+mn-ea"/>
              </a:rPr>
              <a:t>）梁段混凝土浇筑及走行时的抗倾覆安全系数、自锚固系统的安全系数，均不应小于</a:t>
            </a:r>
            <a:r>
              <a:rPr lang="en-US" altLang="zh-CN" sz="2000" b="1" dirty="0">
                <a:latin typeface="+mn-ea"/>
                <a:ea typeface="+mn-ea"/>
              </a:rPr>
              <a:t>2.0</a:t>
            </a:r>
            <a:r>
              <a:rPr lang="zh-CN" altLang="en-US" sz="2000" b="1" dirty="0">
                <a:latin typeface="+mn-ea"/>
                <a:ea typeface="+mn-ea"/>
              </a:rPr>
              <a:t>。</a:t>
            </a:r>
          </a:p>
          <a:p>
            <a:pPr marL="179705">
              <a:lnSpc>
                <a:spcPct val="150000"/>
              </a:lnSpc>
              <a:buFontTx/>
              <a:buNone/>
            </a:pPr>
            <a:r>
              <a:rPr lang="zh-CN" altLang="en-US" sz="2000" b="1" dirty="0">
                <a:latin typeface="+mn-ea"/>
                <a:ea typeface="+mn-ea"/>
              </a:rPr>
              <a:t>（</a:t>
            </a:r>
            <a:r>
              <a:rPr lang="en-US" altLang="zh-CN" sz="2000" b="1" dirty="0">
                <a:latin typeface="+mn-ea"/>
                <a:ea typeface="+mn-ea"/>
              </a:rPr>
              <a:t>3</a:t>
            </a:r>
            <a:r>
              <a:rPr lang="zh-CN" altLang="en-US" sz="2000" b="1" dirty="0">
                <a:latin typeface="+mn-ea"/>
                <a:ea typeface="+mn-ea"/>
              </a:rPr>
              <a:t>）挂篮底模悬吊系统使用精轧螺纹钢筋作吊杆时应采取防护措施。</a:t>
            </a: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矩形 1"/>
          <p:cNvSpPr>
            <a:spLocks noChangeArrowheads="1"/>
          </p:cNvSpPr>
          <p:nvPr/>
        </p:nvSpPr>
        <p:spPr bwMode="auto">
          <a:xfrm>
            <a:off x="7938" y="1311920"/>
            <a:ext cx="9136062" cy="4175182"/>
          </a:xfrm>
          <a:prstGeom prst="rect">
            <a:avLst/>
          </a:prstGeom>
          <a:noFill/>
          <a:ln w="9525">
            <a:noFill/>
            <a:miter lim="800000"/>
          </a:ln>
        </p:spPr>
        <p:txBody>
          <a:bodyPr>
            <a:spAutoFit/>
          </a:bodyPr>
          <a:lstStyle/>
          <a:p>
            <a:pPr marL="179705">
              <a:lnSpc>
                <a:spcPct val="150000"/>
              </a:lnSpc>
              <a:buFontTx/>
              <a:buNone/>
            </a:pPr>
            <a:r>
              <a:rPr lang="en-US" altLang="zh-CN" sz="2000" b="1" dirty="0">
                <a:latin typeface="+mn-ea"/>
                <a:ea typeface="+mn-ea"/>
              </a:rPr>
              <a:t>2.2</a:t>
            </a:r>
            <a:r>
              <a:rPr lang="zh-CN" altLang="en-US" sz="2000" b="1" dirty="0">
                <a:latin typeface="+mn-ea"/>
                <a:ea typeface="+mn-ea"/>
              </a:rPr>
              <a:t>、墩顶</a:t>
            </a:r>
            <a:r>
              <a:rPr lang="en-US" altLang="zh-CN" sz="2000" b="1" dirty="0">
                <a:latin typeface="+mn-ea"/>
                <a:ea typeface="+mn-ea"/>
              </a:rPr>
              <a:t>0</a:t>
            </a:r>
            <a:r>
              <a:rPr lang="zh-CN" altLang="en-US" sz="2000" b="1" dirty="0">
                <a:latin typeface="+mn-ea"/>
                <a:ea typeface="+mn-ea"/>
              </a:rPr>
              <a:t>号块托架施工时，应对各部件的焊接质量进行重点检查。</a:t>
            </a:r>
          </a:p>
          <a:p>
            <a:pPr marL="179705">
              <a:lnSpc>
                <a:spcPct val="150000"/>
              </a:lnSpc>
              <a:buFontTx/>
              <a:buNone/>
            </a:pPr>
            <a:r>
              <a:rPr lang="en-US" altLang="zh-CN" sz="2000" b="1" dirty="0">
                <a:latin typeface="+mn-ea"/>
                <a:ea typeface="+mn-ea"/>
              </a:rPr>
              <a:t>2.3</a:t>
            </a:r>
            <a:r>
              <a:rPr lang="zh-CN" altLang="en-US" sz="2000" b="1" dirty="0">
                <a:latin typeface="+mn-ea"/>
                <a:ea typeface="+mn-ea"/>
              </a:rPr>
              <a:t>、挂篮拼装和拆除应符合下列规定：</a:t>
            </a:r>
          </a:p>
          <a:p>
            <a:pPr marL="179705">
              <a:lnSpc>
                <a:spcPct val="150000"/>
              </a:lnSpc>
              <a:buFontTx/>
              <a:buNone/>
            </a:pPr>
            <a:r>
              <a:rPr lang="zh-CN" altLang="en-US" sz="2000" b="1" dirty="0">
                <a:latin typeface="+mn-ea"/>
                <a:ea typeface="+mn-ea"/>
              </a:rPr>
              <a:t>（</a:t>
            </a:r>
            <a:r>
              <a:rPr lang="en-US" altLang="zh-CN" sz="2000" b="1" dirty="0">
                <a:latin typeface="+mn-ea"/>
                <a:ea typeface="+mn-ea"/>
              </a:rPr>
              <a:t>1</a:t>
            </a:r>
            <a:r>
              <a:rPr lang="zh-CN" altLang="en-US" sz="2000" b="1" dirty="0">
                <a:latin typeface="+mn-ea"/>
                <a:ea typeface="+mn-ea"/>
              </a:rPr>
              <a:t>）挂篮杆件及使用的机具设备（如千斤顶、滑道、手拉葫芦、钢丝绳等），应进行检查，不合格的严禁使用。</a:t>
            </a:r>
          </a:p>
          <a:p>
            <a:pPr marL="179705">
              <a:lnSpc>
                <a:spcPct val="150000"/>
              </a:lnSpc>
              <a:buFontTx/>
              <a:buNone/>
            </a:pPr>
            <a:r>
              <a:rPr lang="zh-CN" altLang="en-US" sz="2000" b="1" dirty="0">
                <a:latin typeface="+mn-ea"/>
                <a:ea typeface="+mn-ea"/>
              </a:rPr>
              <a:t>（</a:t>
            </a:r>
            <a:r>
              <a:rPr lang="en-US" altLang="zh-CN" sz="2000" b="1" dirty="0">
                <a:latin typeface="+mn-ea"/>
                <a:ea typeface="+mn-ea"/>
              </a:rPr>
              <a:t>2</a:t>
            </a:r>
            <a:r>
              <a:rPr lang="zh-CN" altLang="en-US" sz="2000" b="1" dirty="0">
                <a:latin typeface="+mn-ea"/>
                <a:ea typeface="+mn-ea"/>
              </a:rPr>
              <a:t>）挂篮拼装应对称进行，构件及时稳固，联为一体，防止倾倒伤人。</a:t>
            </a:r>
          </a:p>
          <a:p>
            <a:pPr marL="179705">
              <a:lnSpc>
                <a:spcPct val="150000"/>
              </a:lnSpc>
              <a:buFontTx/>
              <a:buNone/>
            </a:pPr>
            <a:r>
              <a:rPr lang="zh-CN" altLang="en-US" sz="2000" b="1" dirty="0">
                <a:latin typeface="+mn-ea"/>
                <a:ea typeface="+mn-ea"/>
              </a:rPr>
              <a:t>（</a:t>
            </a:r>
            <a:r>
              <a:rPr lang="en-US" altLang="zh-CN" sz="2000" b="1" dirty="0">
                <a:latin typeface="+mn-ea"/>
                <a:ea typeface="+mn-ea"/>
              </a:rPr>
              <a:t>3</a:t>
            </a:r>
            <a:r>
              <a:rPr lang="zh-CN" altLang="en-US" sz="2000" b="1" dirty="0">
                <a:latin typeface="+mn-ea"/>
                <a:ea typeface="+mn-ea"/>
              </a:rPr>
              <a:t>）挂篮作业平台应挂安全网，四周设围栏，上下应有专用扶梯。</a:t>
            </a:r>
          </a:p>
          <a:p>
            <a:pPr marL="179705">
              <a:lnSpc>
                <a:spcPct val="150000"/>
              </a:lnSpc>
              <a:buFontTx/>
              <a:buNone/>
            </a:pPr>
            <a:r>
              <a:rPr lang="zh-CN" altLang="en-US" sz="2000" b="1" dirty="0">
                <a:latin typeface="+mn-ea"/>
                <a:ea typeface="+mn-ea"/>
              </a:rPr>
              <a:t>（</a:t>
            </a:r>
            <a:r>
              <a:rPr lang="en-US" altLang="zh-CN" sz="2000" b="1" dirty="0">
                <a:latin typeface="+mn-ea"/>
                <a:ea typeface="+mn-ea"/>
              </a:rPr>
              <a:t>4</a:t>
            </a:r>
            <a:r>
              <a:rPr lang="zh-CN" altLang="en-US" sz="2000" b="1" dirty="0">
                <a:latin typeface="+mn-ea"/>
                <a:ea typeface="+mn-ea"/>
              </a:rPr>
              <a:t>）如需在挂篮上增加设施（如防雨棚、防寒棚、立井架等）时，必须对挂篮的整体稳定性进行检算，不得损害挂篮结构及改变其受力形式。</a:t>
            </a:r>
            <a:endParaRPr lang="en-US" altLang="zh-CN" sz="2000" b="1" dirty="0">
              <a:latin typeface="+mn-ea"/>
              <a:ea typeface="+mn-ea"/>
            </a:endParaRPr>
          </a:p>
          <a:p>
            <a:pPr marL="179705">
              <a:lnSpc>
                <a:spcPct val="150000"/>
              </a:lnSpc>
              <a:buFontTx/>
              <a:buNone/>
            </a:pPr>
            <a:endParaRPr lang="zh-CN" altLang="en-US" sz="2000" b="1" dirty="0">
              <a:latin typeface="+mn-ea"/>
              <a:ea typeface="+mn-ea"/>
            </a:endParaRP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矩形 1"/>
          <p:cNvSpPr>
            <a:spLocks noChangeArrowheads="1"/>
          </p:cNvSpPr>
          <p:nvPr/>
        </p:nvSpPr>
        <p:spPr bwMode="auto">
          <a:xfrm>
            <a:off x="0" y="761090"/>
            <a:ext cx="9144000" cy="5560176"/>
          </a:xfrm>
          <a:prstGeom prst="rect">
            <a:avLst/>
          </a:prstGeom>
          <a:noFill/>
          <a:ln w="9525">
            <a:noFill/>
            <a:miter lim="800000"/>
          </a:ln>
        </p:spPr>
        <p:txBody>
          <a:bodyPr>
            <a:spAutoFit/>
          </a:bodyPr>
          <a:lstStyle/>
          <a:p>
            <a:pPr marL="179705">
              <a:lnSpc>
                <a:spcPct val="150000"/>
              </a:lnSpc>
              <a:buFontTx/>
              <a:buNone/>
            </a:pPr>
            <a:r>
              <a:rPr lang="zh-CN" altLang="en-US" sz="2000" b="1" dirty="0">
                <a:latin typeface="+mn-ea"/>
                <a:ea typeface="+mn-ea"/>
              </a:rPr>
              <a:t>（</a:t>
            </a:r>
            <a:r>
              <a:rPr lang="en-US" altLang="zh-CN" sz="2000" b="1" dirty="0">
                <a:latin typeface="+mn-ea"/>
                <a:ea typeface="+mn-ea"/>
              </a:rPr>
              <a:t>5</a:t>
            </a:r>
            <a:r>
              <a:rPr lang="zh-CN" altLang="en-US" sz="2000" b="1" dirty="0">
                <a:latin typeface="+mn-ea"/>
                <a:ea typeface="+mn-ea"/>
              </a:rPr>
              <a:t>）挂篮拼装过程中，严禁随意对螺栓孔进行切割扩孔，确需扩孔时，必须征得挂篮设计单位同意。严禁在精轧螺纹钢筋吊杆上进行电焊、搭火，所有精轧螺纹钢筋吊杆必须使用双螺母锁紧。</a:t>
            </a:r>
            <a:endParaRPr lang="en-US" altLang="zh-CN" sz="2000" b="1" dirty="0">
              <a:latin typeface="+mn-ea"/>
              <a:ea typeface="+mn-ea"/>
            </a:endParaRPr>
          </a:p>
          <a:p>
            <a:pPr marL="179705">
              <a:lnSpc>
                <a:spcPct val="150000"/>
              </a:lnSpc>
              <a:buFontTx/>
              <a:buNone/>
            </a:pPr>
            <a:r>
              <a:rPr lang="zh-CN" altLang="en-US" sz="2000" b="1" dirty="0">
                <a:latin typeface="+mn-ea"/>
                <a:ea typeface="+mn-ea"/>
              </a:rPr>
              <a:t>（</a:t>
            </a:r>
            <a:r>
              <a:rPr lang="en-US" altLang="zh-CN" sz="2000" b="1" dirty="0">
                <a:latin typeface="+mn-ea"/>
                <a:ea typeface="+mn-ea"/>
              </a:rPr>
              <a:t>6</a:t>
            </a:r>
            <a:r>
              <a:rPr lang="zh-CN" altLang="en-US" sz="2000" b="1" dirty="0">
                <a:latin typeface="+mn-ea"/>
                <a:ea typeface="+mn-ea"/>
              </a:rPr>
              <a:t>）挂篮现场组拼后，应全面检查安装质量，并进行载荷试验，以测定挂篮变形量，消除非弹性变形。预压过程中如发现局部位置变形过大，应立即停止加载，及时查找原因，采取补救措施。</a:t>
            </a:r>
          </a:p>
          <a:p>
            <a:pPr marL="179705">
              <a:lnSpc>
                <a:spcPct val="150000"/>
              </a:lnSpc>
              <a:buFontTx/>
              <a:buNone/>
            </a:pPr>
            <a:r>
              <a:rPr lang="zh-CN" altLang="en-US" sz="2000" b="1" dirty="0">
                <a:latin typeface="+mn-ea"/>
                <a:ea typeface="+mn-ea"/>
              </a:rPr>
              <a:t>（</a:t>
            </a:r>
            <a:r>
              <a:rPr lang="en-US" altLang="zh-CN" sz="2000" b="1" dirty="0">
                <a:latin typeface="+mn-ea"/>
                <a:ea typeface="+mn-ea"/>
              </a:rPr>
              <a:t>7</a:t>
            </a:r>
            <a:r>
              <a:rPr lang="zh-CN" altLang="en-US" sz="2000" b="1" dirty="0">
                <a:latin typeface="+mn-ea"/>
                <a:ea typeface="+mn-ea"/>
              </a:rPr>
              <a:t>）挂篮拆除应按要求顺序对称拆除。</a:t>
            </a:r>
          </a:p>
          <a:p>
            <a:pPr marL="179705">
              <a:lnSpc>
                <a:spcPct val="150000"/>
              </a:lnSpc>
              <a:buFontTx/>
              <a:buNone/>
            </a:pPr>
            <a:r>
              <a:rPr lang="en-US" altLang="zh-CN" sz="2000" b="1" dirty="0">
                <a:latin typeface="+mn-ea"/>
                <a:ea typeface="+mn-ea"/>
              </a:rPr>
              <a:t>2.4</a:t>
            </a:r>
            <a:r>
              <a:rPr lang="zh-CN" altLang="en-US" sz="2000" b="1" dirty="0">
                <a:latin typeface="+mn-ea"/>
                <a:ea typeface="+mn-ea"/>
              </a:rPr>
              <a:t>、悬臂浇筑应符合下列规定：</a:t>
            </a:r>
          </a:p>
          <a:p>
            <a:pPr marL="179705">
              <a:lnSpc>
                <a:spcPct val="150000"/>
              </a:lnSpc>
              <a:buFontTx/>
              <a:buNone/>
            </a:pPr>
            <a:r>
              <a:rPr lang="zh-CN" altLang="en-US" sz="2000" b="1" dirty="0">
                <a:latin typeface="+mn-ea"/>
                <a:ea typeface="+mn-ea"/>
              </a:rPr>
              <a:t>（</a:t>
            </a:r>
            <a:r>
              <a:rPr lang="en-US" altLang="zh-CN" sz="2000" b="1" dirty="0">
                <a:latin typeface="+mn-ea"/>
                <a:ea typeface="+mn-ea"/>
              </a:rPr>
              <a:t>1</a:t>
            </a:r>
            <a:r>
              <a:rPr lang="zh-CN" altLang="en-US" sz="2000" b="1" dirty="0">
                <a:latin typeface="+mn-ea"/>
                <a:ea typeface="+mn-ea"/>
              </a:rPr>
              <a:t>）混凝土浇筑前，应对挂篮的锚固系统、吊挂系统和限位装置等进行全面检查。</a:t>
            </a:r>
          </a:p>
          <a:p>
            <a:pPr marL="179705">
              <a:lnSpc>
                <a:spcPct val="150000"/>
              </a:lnSpc>
              <a:buFontTx/>
              <a:buNone/>
            </a:pPr>
            <a:r>
              <a:rPr lang="zh-CN" altLang="en-US" sz="2000" b="1" dirty="0">
                <a:latin typeface="+mn-ea"/>
                <a:ea typeface="+mn-ea"/>
              </a:rPr>
              <a:t>（</a:t>
            </a:r>
            <a:r>
              <a:rPr lang="en-US" altLang="zh-CN" sz="2000" b="1" dirty="0">
                <a:latin typeface="+mn-ea"/>
                <a:ea typeface="+mn-ea"/>
              </a:rPr>
              <a:t>2</a:t>
            </a:r>
            <a:r>
              <a:rPr lang="zh-CN" altLang="en-US" sz="2000" b="1" dirty="0">
                <a:latin typeface="+mn-ea"/>
                <a:ea typeface="+mn-ea"/>
              </a:rPr>
              <a:t>）梁段应对称浇筑，不平衡重不得大于设计容许值。</a:t>
            </a:r>
          </a:p>
          <a:p>
            <a:pPr marL="179705">
              <a:lnSpc>
                <a:spcPct val="150000"/>
              </a:lnSpc>
              <a:buFontTx/>
              <a:buNone/>
            </a:pPr>
            <a:r>
              <a:rPr lang="zh-CN" altLang="en-US" sz="2000" b="1" dirty="0">
                <a:latin typeface="+mn-ea"/>
                <a:ea typeface="+mn-ea"/>
              </a:rPr>
              <a:t>（</a:t>
            </a:r>
            <a:r>
              <a:rPr lang="en-US" altLang="zh-CN" sz="2000" b="1" dirty="0">
                <a:latin typeface="+mn-ea"/>
                <a:ea typeface="+mn-ea"/>
              </a:rPr>
              <a:t>3</a:t>
            </a:r>
            <a:r>
              <a:rPr lang="zh-CN" altLang="en-US" sz="2000" b="1" dirty="0">
                <a:latin typeface="+mn-ea"/>
                <a:ea typeface="+mn-ea"/>
              </a:rPr>
              <a:t>）合龙段、体系转换施工应按设计等有关规定的要求执行。</a:t>
            </a: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矩形 1"/>
          <p:cNvSpPr>
            <a:spLocks noChangeArrowheads="1"/>
          </p:cNvSpPr>
          <p:nvPr/>
        </p:nvSpPr>
        <p:spPr bwMode="auto">
          <a:xfrm>
            <a:off x="0" y="1155159"/>
            <a:ext cx="9144000" cy="4636847"/>
          </a:xfrm>
          <a:prstGeom prst="rect">
            <a:avLst/>
          </a:prstGeom>
          <a:noFill/>
          <a:ln w="9525">
            <a:noFill/>
            <a:miter lim="800000"/>
          </a:ln>
        </p:spPr>
        <p:txBody>
          <a:bodyPr>
            <a:spAutoFit/>
          </a:bodyPr>
          <a:lstStyle/>
          <a:p>
            <a:pPr marL="179705">
              <a:lnSpc>
                <a:spcPct val="150000"/>
              </a:lnSpc>
              <a:buFontTx/>
              <a:buNone/>
            </a:pPr>
            <a:r>
              <a:rPr lang="en-US" altLang="zh-CN" sz="2000" b="1" dirty="0">
                <a:latin typeface="+mn-ea"/>
                <a:ea typeface="+mn-ea"/>
              </a:rPr>
              <a:t>2.5</a:t>
            </a:r>
            <a:r>
              <a:rPr lang="zh-CN" altLang="en-US" sz="2000" b="1" dirty="0">
                <a:latin typeface="+mn-ea"/>
                <a:ea typeface="+mn-ea"/>
              </a:rPr>
              <a:t>、横向预应力张拉应设吊篮工作平台。</a:t>
            </a:r>
          </a:p>
          <a:p>
            <a:pPr marL="179705">
              <a:lnSpc>
                <a:spcPct val="150000"/>
              </a:lnSpc>
              <a:buFontTx/>
              <a:buNone/>
            </a:pPr>
            <a:r>
              <a:rPr lang="en-US" altLang="zh-CN" sz="2000" b="1" dirty="0">
                <a:latin typeface="+mn-ea"/>
                <a:ea typeface="+mn-ea"/>
              </a:rPr>
              <a:t>2.6</a:t>
            </a:r>
            <a:r>
              <a:rPr lang="zh-CN" altLang="en-US" sz="2000" b="1" dirty="0">
                <a:latin typeface="+mn-ea"/>
                <a:ea typeface="+mn-ea"/>
              </a:rPr>
              <a:t>、挂篮移位应符合下列规定：</a:t>
            </a:r>
          </a:p>
          <a:p>
            <a:pPr marL="179705">
              <a:lnSpc>
                <a:spcPct val="150000"/>
              </a:lnSpc>
              <a:buFontTx/>
              <a:buNone/>
            </a:pPr>
            <a:r>
              <a:rPr lang="zh-CN" altLang="en-US" sz="2000" b="1" dirty="0">
                <a:latin typeface="+mn-ea"/>
                <a:ea typeface="+mn-ea"/>
              </a:rPr>
              <a:t>（</a:t>
            </a:r>
            <a:r>
              <a:rPr lang="en-US" altLang="zh-CN" sz="2000" b="1" dirty="0">
                <a:latin typeface="+mn-ea"/>
                <a:ea typeface="+mn-ea"/>
              </a:rPr>
              <a:t>1</a:t>
            </a:r>
            <a:r>
              <a:rPr lang="zh-CN" altLang="en-US" sz="2000" b="1" dirty="0">
                <a:latin typeface="+mn-ea"/>
                <a:ea typeface="+mn-ea"/>
              </a:rPr>
              <a:t>）滑道应铺设平顺，并按要求做好锚固。</a:t>
            </a:r>
          </a:p>
          <a:p>
            <a:pPr marL="179705">
              <a:lnSpc>
                <a:spcPct val="150000"/>
              </a:lnSpc>
              <a:buFontTx/>
              <a:buNone/>
            </a:pPr>
            <a:r>
              <a:rPr lang="zh-CN" altLang="en-US" sz="2000" b="1" dirty="0">
                <a:latin typeface="+mn-ea"/>
                <a:ea typeface="+mn-ea"/>
              </a:rPr>
              <a:t>（</a:t>
            </a:r>
            <a:r>
              <a:rPr lang="en-US" altLang="zh-CN" sz="2000" b="1" dirty="0">
                <a:latin typeface="+mn-ea"/>
                <a:ea typeface="+mn-ea"/>
              </a:rPr>
              <a:t>2</a:t>
            </a:r>
            <a:r>
              <a:rPr lang="zh-CN" altLang="en-US" sz="2000" b="1" dirty="0">
                <a:latin typeface="+mn-ea"/>
                <a:ea typeface="+mn-ea"/>
              </a:rPr>
              <a:t>）挂篮行走前检查走行系统、吊挂系统、模板系统。</a:t>
            </a:r>
          </a:p>
          <a:p>
            <a:pPr marL="179705">
              <a:lnSpc>
                <a:spcPct val="150000"/>
              </a:lnSpc>
              <a:buFontTx/>
              <a:buNone/>
            </a:pPr>
            <a:r>
              <a:rPr lang="zh-CN" altLang="en-US" sz="2000" b="1" dirty="0">
                <a:latin typeface="+mn-ea"/>
                <a:ea typeface="+mn-ea"/>
              </a:rPr>
              <a:t>（</a:t>
            </a:r>
            <a:r>
              <a:rPr lang="en-US" altLang="zh-CN" sz="2000" b="1" dirty="0">
                <a:latin typeface="+mn-ea"/>
                <a:ea typeface="+mn-ea"/>
              </a:rPr>
              <a:t>3</a:t>
            </a:r>
            <a:r>
              <a:rPr lang="zh-CN" altLang="en-US" sz="2000" b="1" dirty="0">
                <a:latin typeface="+mn-ea"/>
                <a:ea typeface="+mn-ea"/>
              </a:rPr>
              <a:t>）墩两侧挂篮应对称移位，尾部设制动装置，移动速度应控制在</a:t>
            </a:r>
            <a:r>
              <a:rPr lang="en-US" altLang="zh-CN" sz="2000" b="1" dirty="0">
                <a:latin typeface="+mn-ea"/>
                <a:ea typeface="+mn-ea"/>
              </a:rPr>
              <a:t>0.1m/min</a:t>
            </a:r>
            <a:r>
              <a:rPr lang="zh-CN" altLang="en-US" sz="2000" b="1" dirty="0">
                <a:latin typeface="+mn-ea"/>
                <a:ea typeface="+mn-ea"/>
              </a:rPr>
              <a:t>以内。挂篮移动到位后应及时锚固，前吊杆、后锚杆的锚固力应调试均匀，前端限位装置应设置牢固。</a:t>
            </a:r>
          </a:p>
          <a:p>
            <a:pPr marL="179705">
              <a:lnSpc>
                <a:spcPct val="150000"/>
              </a:lnSpc>
              <a:buFontTx/>
              <a:buNone/>
            </a:pPr>
            <a:r>
              <a:rPr lang="zh-CN" altLang="en-US" sz="2000" b="1" dirty="0">
                <a:latin typeface="+mn-ea"/>
                <a:ea typeface="+mn-ea"/>
              </a:rPr>
              <a:t>（</a:t>
            </a:r>
            <a:r>
              <a:rPr lang="en-US" altLang="zh-CN" sz="2000" b="1" dirty="0">
                <a:latin typeface="+mn-ea"/>
                <a:ea typeface="+mn-ea"/>
              </a:rPr>
              <a:t>4</a:t>
            </a:r>
            <a:r>
              <a:rPr lang="zh-CN" altLang="en-US" sz="2000" b="1" dirty="0">
                <a:latin typeface="+mn-ea"/>
                <a:ea typeface="+mn-ea"/>
              </a:rPr>
              <a:t>）遇有雷雨、大风、大雾等恶劣天气时，严禁移动挂篮。</a:t>
            </a:r>
            <a:endParaRPr lang="en-US" altLang="zh-CN" sz="2000" b="1" dirty="0">
              <a:latin typeface="+mn-ea"/>
              <a:ea typeface="+mn-ea"/>
            </a:endParaRPr>
          </a:p>
          <a:p>
            <a:pPr marL="179705">
              <a:lnSpc>
                <a:spcPct val="150000"/>
              </a:lnSpc>
              <a:buFontTx/>
              <a:buNone/>
            </a:pPr>
            <a:r>
              <a:rPr lang="en-US" altLang="zh-CN" sz="2000" b="1" dirty="0">
                <a:latin typeface="+mn-ea"/>
                <a:ea typeface="+mn-ea"/>
              </a:rPr>
              <a:t>2.7</a:t>
            </a:r>
            <a:r>
              <a:rPr lang="zh-CN" altLang="en-US" sz="2000" b="1" dirty="0">
                <a:latin typeface="+mn-ea"/>
                <a:ea typeface="+mn-ea"/>
              </a:rPr>
              <a:t>、拆除临时支座时，除符合高处作业的安全要求外，还应符合下列规定：</a:t>
            </a:r>
          </a:p>
          <a:p>
            <a:pPr marL="179705">
              <a:lnSpc>
                <a:spcPct val="150000"/>
              </a:lnSpc>
              <a:buFontTx/>
              <a:buNone/>
            </a:pPr>
            <a:r>
              <a:rPr lang="zh-CN" altLang="en-US" sz="2000" b="1" dirty="0">
                <a:latin typeface="+mn-ea"/>
                <a:ea typeface="+mn-ea"/>
              </a:rPr>
              <a:t>（</a:t>
            </a:r>
            <a:r>
              <a:rPr lang="en-US" altLang="zh-CN" sz="2000" b="1" dirty="0">
                <a:latin typeface="+mn-ea"/>
                <a:ea typeface="+mn-ea"/>
              </a:rPr>
              <a:t>1</a:t>
            </a:r>
            <a:r>
              <a:rPr lang="zh-CN" altLang="en-US" sz="2000" b="1" dirty="0">
                <a:latin typeface="+mn-ea"/>
                <a:ea typeface="+mn-ea"/>
              </a:rPr>
              <a:t>）设置环墩工作平台及安全爬梯。</a:t>
            </a: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矩形 1"/>
          <p:cNvSpPr>
            <a:spLocks noChangeArrowheads="1"/>
          </p:cNvSpPr>
          <p:nvPr/>
        </p:nvSpPr>
        <p:spPr bwMode="auto">
          <a:xfrm>
            <a:off x="7938" y="1625442"/>
            <a:ext cx="9136062" cy="3251852"/>
          </a:xfrm>
          <a:prstGeom prst="rect">
            <a:avLst/>
          </a:prstGeom>
          <a:noFill/>
          <a:ln w="9525">
            <a:noFill/>
            <a:miter lim="800000"/>
          </a:ln>
        </p:spPr>
        <p:txBody>
          <a:bodyPr>
            <a:spAutoFit/>
          </a:bodyPr>
          <a:lstStyle/>
          <a:p>
            <a:pPr marL="179705">
              <a:lnSpc>
                <a:spcPct val="150000"/>
              </a:lnSpc>
              <a:buFontTx/>
              <a:buNone/>
            </a:pPr>
            <a:r>
              <a:rPr lang="zh-CN" altLang="en-US" sz="2000" b="1" dirty="0">
                <a:latin typeface="+mn-ea"/>
                <a:ea typeface="+mn-ea"/>
              </a:rPr>
              <a:t>（</a:t>
            </a:r>
            <a:r>
              <a:rPr lang="en-US" altLang="zh-CN" sz="2000" b="1" dirty="0">
                <a:latin typeface="+mn-ea"/>
                <a:ea typeface="+mn-ea"/>
              </a:rPr>
              <a:t>2</a:t>
            </a:r>
            <a:r>
              <a:rPr lang="zh-CN" altLang="en-US" sz="2000" b="1" dirty="0">
                <a:latin typeface="+mn-ea"/>
                <a:ea typeface="+mn-ea"/>
              </a:rPr>
              <a:t>）作业人员应站在上风处操作，并应佩戴护目镜、口罩等安全防护用品。</a:t>
            </a:r>
          </a:p>
          <a:p>
            <a:pPr marL="179705">
              <a:lnSpc>
                <a:spcPct val="150000"/>
              </a:lnSpc>
              <a:buFontTx/>
              <a:buNone/>
            </a:pPr>
            <a:r>
              <a:rPr lang="zh-CN" altLang="en-US" sz="2000" b="1" dirty="0">
                <a:latin typeface="+mn-ea"/>
                <a:ea typeface="+mn-ea"/>
              </a:rPr>
              <a:t>（</a:t>
            </a:r>
            <a:r>
              <a:rPr lang="en-US" altLang="zh-CN" sz="2000" b="1" dirty="0">
                <a:latin typeface="+mn-ea"/>
                <a:ea typeface="+mn-ea"/>
              </a:rPr>
              <a:t>3</a:t>
            </a:r>
            <a:r>
              <a:rPr lang="zh-CN" altLang="en-US" sz="2000" b="1" dirty="0">
                <a:latin typeface="+mn-ea"/>
                <a:ea typeface="+mn-ea"/>
              </a:rPr>
              <a:t>）桥下应有人员警戒，严禁人、车、船等通过警戒区。</a:t>
            </a:r>
          </a:p>
          <a:p>
            <a:pPr marL="179705">
              <a:lnSpc>
                <a:spcPct val="150000"/>
              </a:lnSpc>
              <a:buFontTx/>
              <a:buNone/>
            </a:pPr>
            <a:r>
              <a:rPr lang="en-US" altLang="zh-CN" sz="2000" b="1" dirty="0">
                <a:latin typeface="+mn-ea"/>
                <a:ea typeface="+mn-ea"/>
              </a:rPr>
              <a:t>2.8</a:t>
            </a:r>
            <a:r>
              <a:rPr lang="zh-CN" altLang="en-US" sz="2000" b="1" dirty="0">
                <a:latin typeface="+mn-ea"/>
                <a:ea typeface="+mn-ea"/>
              </a:rPr>
              <a:t>、跨越电气化营业线铁路施工时，必须制定挂篮防电安全方案并由专业防电公司实施。</a:t>
            </a:r>
          </a:p>
          <a:p>
            <a:pPr marL="179705">
              <a:lnSpc>
                <a:spcPct val="150000"/>
              </a:lnSpc>
              <a:buFontTx/>
              <a:buNone/>
            </a:pPr>
            <a:r>
              <a:rPr lang="en-US" altLang="zh-CN" sz="2000" b="1" dirty="0">
                <a:latin typeface="+mn-ea"/>
                <a:ea typeface="+mn-ea"/>
              </a:rPr>
              <a:t>2.9</a:t>
            </a:r>
            <a:r>
              <a:rPr lang="zh-CN" altLang="en-US" sz="2000" b="1" dirty="0">
                <a:latin typeface="+mn-ea"/>
                <a:ea typeface="+mn-ea"/>
              </a:rPr>
              <a:t>、挂篮悬臂施工过程中，应加强对滑道、主桁节点、锚固和吊挂和模板等系统的日常检查，并注意不平衡力矩的控制，确保施工安全。</a:t>
            </a:r>
          </a:p>
          <a:p>
            <a:pPr marL="179705">
              <a:lnSpc>
                <a:spcPct val="150000"/>
              </a:lnSpc>
              <a:buFontTx/>
              <a:buNone/>
            </a:pPr>
            <a:endParaRPr lang="zh-CN" altLang="en-US" sz="2000" b="1" dirty="0">
              <a:latin typeface="+mn-ea"/>
              <a:ea typeface="+mn-ea"/>
            </a:endParaRP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矩形 1"/>
          <p:cNvSpPr>
            <a:spLocks noChangeArrowheads="1"/>
          </p:cNvSpPr>
          <p:nvPr/>
        </p:nvSpPr>
        <p:spPr bwMode="auto">
          <a:xfrm>
            <a:off x="346075" y="1106488"/>
            <a:ext cx="571500" cy="4056062"/>
          </a:xfrm>
          <a:prstGeom prst="rect">
            <a:avLst/>
          </a:prstGeom>
          <a:noFill/>
          <a:ln w="9525">
            <a:noFill/>
            <a:miter lim="800000"/>
          </a:ln>
        </p:spPr>
        <p:txBody>
          <a:bodyPr wrap="none" anchor="ctr"/>
          <a:lstStyle/>
          <a:p>
            <a:pPr algn="ctr">
              <a:buFontTx/>
              <a:buNone/>
            </a:pPr>
            <a:r>
              <a:rPr lang="zh-CN" altLang="en-US" sz="2400" b="1">
                <a:solidFill>
                  <a:schemeClr val="bg1"/>
                </a:solidFill>
                <a:latin typeface="黑体" panose="02010609060101010101" pitchFamily="49" charset="-122"/>
                <a:ea typeface="黑体" panose="02010609060101010101" pitchFamily="49" charset="-122"/>
              </a:rPr>
              <a:t>挂</a:t>
            </a:r>
            <a:endParaRPr lang="en-US" altLang="zh-CN" sz="2400" b="1">
              <a:solidFill>
                <a:schemeClr val="bg1"/>
              </a:solidFill>
              <a:latin typeface="黑体" panose="02010609060101010101" pitchFamily="49" charset="-122"/>
              <a:ea typeface="黑体" panose="02010609060101010101" pitchFamily="49" charset="-122"/>
            </a:endParaRPr>
          </a:p>
          <a:p>
            <a:pPr algn="ctr">
              <a:buFontTx/>
              <a:buNone/>
            </a:pPr>
            <a:r>
              <a:rPr lang="zh-CN" altLang="en-US" sz="2400" b="1">
                <a:solidFill>
                  <a:schemeClr val="bg1"/>
                </a:solidFill>
                <a:latin typeface="黑体" panose="02010609060101010101" pitchFamily="49" charset="-122"/>
                <a:ea typeface="黑体" panose="02010609060101010101" pitchFamily="49" charset="-122"/>
              </a:rPr>
              <a:t>篮</a:t>
            </a:r>
            <a:endParaRPr lang="en-US" altLang="zh-CN" sz="2400" b="1">
              <a:solidFill>
                <a:schemeClr val="bg1"/>
              </a:solidFill>
              <a:latin typeface="黑体" panose="02010609060101010101" pitchFamily="49" charset="-122"/>
              <a:ea typeface="黑体" panose="02010609060101010101" pitchFamily="49" charset="-122"/>
            </a:endParaRPr>
          </a:p>
          <a:p>
            <a:pPr algn="ctr">
              <a:buFontTx/>
              <a:buNone/>
            </a:pPr>
            <a:r>
              <a:rPr lang="zh-CN" altLang="en-US" sz="2400" b="1">
                <a:solidFill>
                  <a:schemeClr val="bg1"/>
                </a:solidFill>
                <a:latin typeface="黑体" panose="02010609060101010101" pitchFamily="49" charset="-122"/>
                <a:ea typeface="黑体" panose="02010609060101010101" pitchFamily="49" charset="-122"/>
              </a:rPr>
              <a:t>施</a:t>
            </a:r>
            <a:endParaRPr lang="en-US" altLang="zh-CN" sz="2400" b="1">
              <a:solidFill>
                <a:schemeClr val="bg1"/>
              </a:solidFill>
              <a:latin typeface="黑体" panose="02010609060101010101" pitchFamily="49" charset="-122"/>
              <a:ea typeface="黑体" panose="02010609060101010101" pitchFamily="49" charset="-122"/>
            </a:endParaRPr>
          </a:p>
          <a:p>
            <a:pPr algn="ctr">
              <a:buFontTx/>
              <a:buNone/>
            </a:pPr>
            <a:r>
              <a:rPr lang="zh-CN" altLang="en-US" sz="2400" b="1">
                <a:solidFill>
                  <a:schemeClr val="bg1"/>
                </a:solidFill>
                <a:latin typeface="黑体" panose="02010609060101010101" pitchFamily="49" charset="-122"/>
                <a:ea typeface="黑体" panose="02010609060101010101" pitchFamily="49" charset="-122"/>
              </a:rPr>
              <a:t>工</a:t>
            </a:r>
          </a:p>
        </p:txBody>
      </p:sp>
      <p:sp>
        <p:nvSpPr>
          <p:cNvPr id="3" name="TextBox 2"/>
          <p:cNvSpPr txBox="1"/>
          <p:nvPr/>
        </p:nvSpPr>
        <p:spPr>
          <a:xfrm>
            <a:off x="2323040" y="5258424"/>
            <a:ext cx="4238656" cy="1118255"/>
          </a:xfrm>
          <a:prstGeom prst="roundRect">
            <a:avLst>
              <a:gd name="adj" fmla="val 0"/>
            </a:avLst>
          </a:prstGeom>
          <a:noFill/>
          <a:ln w="63500" cmpd="thickThin">
            <a:noFill/>
            <a:prstDash val="solid"/>
          </a:ln>
          <a:effectLst/>
          <a:scene3d>
            <a:camera prst="orthographicFront"/>
            <a:lightRig rig="threePt" dir="t"/>
          </a:scene3d>
          <a:sp3d>
            <a:bevelT w="114300" prst="hardEdge"/>
          </a:sp3d>
        </p:spPr>
        <p:txBody>
          <a:bodyPr>
            <a:spAutoFit/>
          </a:bodyPr>
          <a:lstStyle/>
          <a:p>
            <a:pPr>
              <a:lnSpc>
                <a:spcPts val="4000"/>
              </a:lnSpc>
              <a:buFont typeface="Wingdings" panose="05000000000000000000" pitchFamily="2" charset="2"/>
              <a:buChar char="ü"/>
              <a:defRPr/>
            </a:pPr>
            <a:r>
              <a:rPr lang="zh-CN" altLang="en-US" sz="2400" b="1" dirty="0">
                <a:solidFill>
                  <a:srgbClr val="FF0000"/>
                </a:solidFill>
                <a:latin typeface="黑体" panose="02010609060101010101" pitchFamily="49" charset="-122"/>
                <a:ea typeface="黑体" panose="02010609060101010101" pitchFamily="49" charset="-122"/>
              </a:rPr>
              <a:t>走行滑道抄垫密实</a:t>
            </a:r>
            <a:endParaRPr lang="en-US" altLang="zh-CN" sz="2400" b="1" dirty="0">
              <a:solidFill>
                <a:srgbClr val="FF0000"/>
              </a:solidFill>
              <a:latin typeface="黑体" panose="02010609060101010101" pitchFamily="49" charset="-122"/>
              <a:ea typeface="黑体" panose="02010609060101010101" pitchFamily="49" charset="-122"/>
            </a:endParaRPr>
          </a:p>
          <a:p>
            <a:pPr>
              <a:lnSpc>
                <a:spcPts val="4000"/>
              </a:lnSpc>
              <a:buFont typeface="Wingdings" panose="05000000000000000000" pitchFamily="2" charset="2"/>
              <a:buChar char="ü"/>
              <a:defRPr/>
            </a:pPr>
            <a:r>
              <a:rPr lang="zh-CN" altLang="en-US" sz="2400" b="1" dirty="0">
                <a:solidFill>
                  <a:srgbClr val="FF0000"/>
                </a:solidFill>
                <a:latin typeface="黑体" panose="02010609060101010101" pitchFamily="49" charset="-122"/>
                <a:ea typeface="黑体" panose="02010609060101010101" pitchFamily="49" charset="-122"/>
              </a:rPr>
              <a:t>后锚固，稳定安全系数≥</a:t>
            </a:r>
            <a:r>
              <a:rPr lang="en-US" altLang="zh-CN" sz="2400" b="1" dirty="0">
                <a:solidFill>
                  <a:srgbClr val="FF0000"/>
                </a:solidFill>
                <a:latin typeface="黑体" panose="02010609060101010101" pitchFamily="49" charset="-122"/>
                <a:ea typeface="黑体" panose="02010609060101010101" pitchFamily="49" charset="-122"/>
              </a:rPr>
              <a:t>2</a:t>
            </a:r>
            <a:r>
              <a:rPr lang="en-US" altLang="zh-CN" b="1" dirty="0">
                <a:solidFill>
                  <a:srgbClr val="FF0000"/>
                </a:solidFill>
                <a:latin typeface="黑体" panose="02010609060101010101" pitchFamily="49" charset="-122"/>
                <a:ea typeface="黑体" panose="02010609060101010101" pitchFamily="49" charset="-122"/>
              </a:rPr>
              <a:t>  </a:t>
            </a:r>
            <a:endParaRPr lang="en-US" altLang="zh-CN" sz="2400" b="1" dirty="0">
              <a:solidFill>
                <a:srgbClr val="FF0000"/>
              </a:solidFill>
              <a:latin typeface="黑体" panose="02010609060101010101" pitchFamily="49" charset="-122"/>
              <a:ea typeface="黑体" panose="02010609060101010101" pitchFamily="49" charset="-122"/>
            </a:endParaRPr>
          </a:p>
        </p:txBody>
      </p:sp>
      <p:pic>
        <p:nvPicPr>
          <p:cNvPr id="87046" name="Picture 7" descr="后锚锁定3"/>
          <p:cNvPicPr>
            <a:picLocks noChangeAspect="1" noChangeArrowheads="1"/>
          </p:cNvPicPr>
          <p:nvPr/>
        </p:nvPicPr>
        <p:blipFill>
          <a:blip r:embed="rId2" cstate="print"/>
          <a:srcRect/>
          <a:stretch>
            <a:fillRect/>
          </a:stretch>
        </p:blipFill>
        <p:spPr bwMode="auto">
          <a:xfrm>
            <a:off x="1522960" y="913542"/>
            <a:ext cx="6128071" cy="426329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0" y="1219200"/>
            <a:ext cx="9144000" cy="4708981"/>
          </a:xfrm>
          <a:prstGeom prst="rect">
            <a:avLst/>
          </a:prstGeom>
          <a:noFill/>
          <a:ln w="9525">
            <a:noFill/>
            <a:miter lim="800000"/>
          </a:ln>
        </p:spPr>
        <p:txBody>
          <a:bodyPr wrap="square">
            <a:spAutoFit/>
          </a:bodyPr>
          <a:lstStyle/>
          <a:p>
            <a:pPr>
              <a:lnSpc>
                <a:spcPct val="150000"/>
              </a:lnSpc>
            </a:pPr>
            <a:r>
              <a:rPr lang="en-US" altLang="zh-CN" sz="2000" b="1" dirty="0">
                <a:solidFill>
                  <a:srgbClr val="FF0000"/>
                </a:solidFill>
                <a:latin typeface="+mn-ea"/>
                <a:ea typeface="+mn-ea"/>
              </a:rPr>
              <a:t>    3</a:t>
            </a:r>
            <a:r>
              <a:rPr lang="zh-CN" altLang="en-US" sz="2000" b="1" dirty="0">
                <a:solidFill>
                  <a:srgbClr val="FF0000"/>
                </a:solidFill>
                <a:latin typeface="+mn-ea"/>
                <a:ea typeface="+mn-ea"/>
              </a:rPr>
              <a:t>、被告人王英雄（北京建工一公司，清华附中工程项目部生产经理，负责项目生产、安全工作。）有期徒刑</a:t>
            </a:r>
            <a:r>
              <a:rPr lang="en-US" altLang="zh-CN" sz="2000" b="1" dirty="0">
                <a:solidFill>
                  <a:srgbClr val="FF0000"/>
                </a:solidFill>
                <a:latin typeface="+mn-ea"/>
                <a:ea typeface="+mn-ea"/>
              </a:rPr>
              <a:t>3</a:t>
            </a:r>
            <a:r>
              <a:rPr lang="zh-CN" altLang="en-US" sz="2000" b="1" dirty="0">
                <a:solidFill>
                  <a:srgbClr val="FF0000"/>
                </a:solidFill>
                <a:latin typeface="+mn-ea"/>
                <a:ea typeface="+mn-ea"/>
              </a:rPr>
              <a:t>年</a:t>
            </a:r>
            <a:r>
              <a:rPr lang="en-US" altLang="zh-CN" sz="2000" b="1" dirty="0">
                <a:solidFill>
                  <a:srgbClr val="FF0000"/>
                </a:solidFill>
                <a:latin typeface="+mn-ea"/>
                <a:ea typeface="+mn-ea"/>
              </a:rPr>
              <a:t>6</a:t>
            </a:r>
            <a:r>
              <a:rPr lang="zh-CN" altLang="en-US" sz="2000" b="1" dirty="0">
                <a:solidFill>
                  <a:srgbClr val="FF0000"/>
                </a:solidFill>
                <a:latin typeface="+mn-ea"/>
                <a:ea typeface="+mn-ea"/>
              </a:rPr>
              <a:t>个月；</a:t>
            </a:r>
          </a:p>
          <a:p>
            <a:pPr>
              <a:lnSpc>
                <a:spcPct val="150000"/>
              </a:lnSpc>
            </a:pPr>
            <a:r>
              <a:rPr lang="zh-CN" altLang="en-US" sz="2000" b="1" dirty="0">
                <a:latin typeface="+mn-ea"/>
                <a:ea typeface="+mn-ea"/>
              </a:rPr>
              <a:t>    判决原因：对筏板基础钢筋体系施工现场作业人员违反</a:t>
            </a:r>
            <a:r>
              <a:rPr lang="en-US" altLang="zh-CN" sz="2000" b="1" dirty="0">
                <a:latin typeface="+mn-ea"/>
                <a:ea typeface="+mn-ea"/>
              </a:rPr>
              <a:t>《</a:t>
            </a:r>
            <a:r>
              <a:rPr lang="zh-CN" altLang="en-US" sz="2000" b="1" dirty="0">
                <a:latin typeface="+mn-ea"/>
                <a:ea typeface="+mn-ea"/>
              </a:rPr>
              <a:t>钢筋施工方案</a:t>
            </a:r>
            <a:r>
              <a:rPr lang="en-US" altLang="zh-CN" sz="2000" b="1" dirty="0">
                <a:latin typeface="+mn-ea"/>
                <a:ea typeface="+mn-ea"/>
              </a:rPr>
              <a:t>》</a:t>
            </a:r>
            <a:r>
              <a:rPr lang="zh-CN" altLang="en-US" sz="2000" b="1" dirty="0">
                <a:latin typeface="+mn-ea"/>
                <a:ea typeface="+mn-ea"/>
              </a:rPr>
              <a:t>制作、安放马凳的行为监督检查不力；未督促落实钢筋作业安全技术交底工作，对事故发生负有直接管理责任。</a:t>
            </a:r>
            <a:endParaRPr lang="en-US" altLang="zh-CN" sz="2000" b="1" dirty="0">
              <a:latin typeface="+mn-ea"/>
              <a:ea typeface="+mn-ea"/>
            </a:endParaRPr>
          </a:p>
          <a:p>
            <a:pPr>
              <a:lnSpc>
                <a:spcPct val="150000"/>
              </a:lnSpc>
            </a:pPr>
            <a:r>
              <a:rPr lang="en-US" altLang="zh-CN" sz="2000" b="1" dirty="0">
                <a:solidFill>
                  <a:srgbClr val="FF0000"/>
                </a:solidFill>
                <a:latin typeface="+mn-ea"/>
                <a:ea typeface="+mn-ea"/>
              </a:rPr>
              <a:t>    4</a:t>
            </a:r>
            <a:r>
              <a:rPr lang="zh-CN" altLang="en-US" sz="2000" b="1" dirty="0">
                <a:solidFill>
                  <a:srgbClr val="FF0000"/>
                </a:solidFill>
                <a:latin typeface="+mn-ea"/>
                <a:ea typeface="+mn-ea"/>
              </a:rPr>
              <a:t>、被告人曹晓凯（北京建工一公司，清华附中工程项目部技术负责人，负责项目施工现场作业方案制定、安全技术交底工作。）有期徒刑</a:t>
            </a:r>
            <a:r>
              <a:rPr lang="en-US" altLang="zh-CN" sz="2000" b="1" dirty="0">
                <a:solidFill>
                  <a:srgbClr val="FF0000"/>
                </a:solidFill>
                <a:latin typeface="+mn-ea"/>
                <a:ea typeface="+mn-ea"/>
              </a:rPr>
              <a:t>4</a:t>
            </a:r>
            <a:r>
              <a:rPr lang="zh-CN" altLang="en-US" sz="2000" b="1" dirty="0">
                <a:solidFill>
                  <a:srgbClr val="FF0000"/>
                </a:solidFill>
                <a:latin typeface="+mn-ea"/>
                <a:ea typeface="+mn-ea"/>
              </a:rPr>
              <a:t>年；</a:t>
            </a:r>
          </a:p>
          <a:p>
            <a:pPr>
              <a:lnSpc>
                <a:spcPct val="150000"/>
              </a:lnSpc>
            </a:pPr>
            <a:r>
              <a:rPr lang="zh-CN" altLang="en-US" sz="2000" b="1" dirty="0">
                <a:latin typeface="+mn-ea"/>
                <a:ea typeface="+mn-ea"/>
              </a:rPr>
              <a:t>    判决原因：未安排项目部人员对作业人员实施钢筋作业的安全技术交底，导致作业人员盲目在上层钢筋网上大量码放钢筋物料、现场马凳的制作和安放不符合方案要求，对事故发生负有直接管理责任。</a:t>
            </a:r>
            <a:endParaRPr lang="zh-CN" altLang="en-US" sz="2000" dirty="0">
              <a:latin typeface="+mn-ea"/>
              <a:ea typeface="+mn-ea"/>
            </a:endParaRP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p:cNvPicPr>
            <a:picLocks noChangeAspect="1" noChangeArrowheads="1"/>
          </p:cNvPicPr>
          <p:nvPr/>
        </p:nvPicPr>
        <p:blipFill>
          <a:blip r:embed="rId2" cstate="print"/>
          <a:srcRect/>
          <a:stretch>
            <a:fillRect/>
          </a:stretch>
        </p:blipFill>
        <p:spPr bwMode="auto">
          <a:xfrm>
            <a:off x="1" y="3259020"/>
            <a:ext cx="5334260" cy="3141650"/>
          </a:xfrm>
          <a:prstGeom prst="rect">
            <a:avLst/>
          </a:prstGeom>
          <a:noFill/>
          <a:ln w="9525">
            <a:noFill/>
            <a:miter lim="800000"/>
            <a:headEnd/>
            <a:tailEnd/>
          </a:ln>
          <a:effectLst/>
        </p:spPr>
      </p:pic>
      <p:grpSp>
        <p:nvGrpSpPr>
          <p:cNvPr id="2" name="组合 2"/>
          <p:cNvGrpSpPr/>
          <p:nvPr/>
        </p:nvGrpSpPr>
        <p:grpSpPr bwMode="auto">
          <a:xfrm>
            <a:off x="3581062" y="837316"/>
            <a:ext cx="5373584" cy="3125266"/>
            <a:chOff x="333612" y="3910015"/>
            <a:chExt cx="4518987" cy="2700001"/>
          </a:xfrm>
        </p:grpSpPr>
        <p:pic>
          <p:nvPicPr>
            <p:cNvPr id="88070" name="图片 3" descr="挂篮下挂设安全网.JPG"/>
            <p:cNvPicPr>
              <a:picLocks noChangeAspect="1"/>
            </p:cNvPicPr>
            <p:nvPr/>
          </p:nvPicPr>
          <p:blipFill>
            <a:blip r:embed="rId3" cstate="print">
              <a:lum bright="10000" contrast="20000"/>
            </a:blip>
            <a:srcRect/>
            <a:stretch>
              <a:fillRect/>
            </a:stretch>
          </p:blipFill>
          <p:spPr bwMode="auto">
            <a:xfrm>
              <a:off x="901811" y="3910015"/>
              <a:ext cx="3950788" cy="2700000"/>
            </a:xfrm>
            <a:prstGeom prst="rect">
              <a:avLst/>
            </a:prstGeom>
            <a:noFill/>
            <a:ln w="9525">
              <a:noFill/>
              <a:miter lim="800000"/>
              <a:headEnd/>
              <a:tailEnd/>
            </a:ln>
          </p:spPr>
        </p:pic>
        <p:sp>
          <p:nvSpPr>
            <p:cNvPr id="88071" name="矩形 4"/>
            <p:cNvSpPr>
              <a:spLocks noChangeArrowheads="1"/>
            </p:cNvSpPr>
            <p:nvPr/>
          </p:nvSpPr>
          <p:spPr bwMode="auto">
            <a:xfrm>
              <a:off x="333612" y="3910016"/>
              <a:ext cx="576000" cy="2700000"/>
            </a:xfrm>
            <a:prstGeom prst="rect">
              <a:avLst/>
            </a:prstGeom>
            <a:solidFill>
              <a:srgbClr val="007E39">
                <a:alpha val="65881"/>
              </a:srgbClr>
            </a:solidFill>
            <a:ln w="25400" algn="ctr">
              <a:noFill/>
              <a:round/>
            </a:ln>
          </p:spPr>
          <p:txBody>
            <a:bodyPr wrap="none" anchor="ctr"/>
            <a:lstStyle/>
            <a:p>
              <a:pPr>
                <a:buFontTx/>
                <a:buNone/>
              </a:pPr>
              <a:r>
                <a:rPr lang="zh-CN" altLang="en-US" sz="2400">
                  <a:latin typeface="黑体" panose="02010609060101010101" pitchFamily="49" charset="-122"/>
                  <a:ea typeface="黑体" panose="02010609060101010101" pitchFamily="49" charset="-122"/>
                </a:rPr>
                <a:t>挂</a:t>
              </a:r>
              <a:endParaRPr lang="en-US" altLang="zh-CN" sz="2400">
                <a:latin typeface="黑体" panose="02010609060101010101" pitchFamily="49" charset="-122"/>
                <a:ea typeface="黑体" panose="02010609060101010101" pitchFamily="49" charset="-122"/>
              </a:endParaRPr>
            </a:p>
            <a:p>
              <a:pPr>
                <a:buFontTx/>
                <a:buNone/>
              </a:pPr>
              <a:r>
                <a:rPr lang="zh-CN" altLang="en-US" sz="2400">
                  <a:latin typeface="黑体" panose="02010609060101010101" pitchFamily="49" charset="-122"/>
                  <a:ea typeface="黑体" panose="02010609060101010101" pitchFamily="49" charset="-122"/>
                </a:rPr>
                <a:t>篮</a:t>
              </a:r>
              <a:endParaRPr lang="en-US" altLang="zh-CN" sz="2400">
                <a:latin typeface="黑体" panose="02010609060101010101" pitchFamily="49" charset="-122"/>
                <a:ea typeface="黑体" panose="02010609060101010101" pitchFamily="49" charset="-122"/>
              </a:endParaRPr>
            </a:p>
            <a:p>
              <a:pPr>
                <a:buFontTx/>
                <a:buNone/>
              </a:pPr>
              <a:r>
                <a:rPr lang="zh-CN" altLang="en-US" sz="2400">
                  <a:latin typeface="黑体" panose="02010609060101010101" pitchFamily="49" charset="-122"/>
                  <a:ea typeface="黑体" panose="02010609060101010101" pitchFamily="49" charset="-122"/>
                </a:rPr>
                <a:t>安</a:t>
              </a:r>
              <a:endParaRPr lang="en-US" altLang="zh-CN" sz="2400">
                <a:latin typeface="黑体" panose="02010609060101010101" pitchFamily="49" charset="-122"/>
                <a:ea typeface="黑体" panose="02010609060101010101" pitchFamily="49" charset="-122"/>
              </a:endParaRPr>
            </a:p>
            <a:p>
              <a:pPr>
                <a:buFontTx/>
                <a:buNone/>
              </a:pPr>
              <a:r>
                <a:rPr lang="zh-CN" altLang="en-US" sz="2400">
                  <a:latin typeface="黑体" panose="02010609060101010101" pitchFamily="49" charset="-122"/>
                  <a:ea typeface="黑体" panose="02010609060101010101" pitchFamily="49" charset="-122"/>
                </a:rPr>
                <a:t>全</a:t>
              </a:r>
              <a:endParaRPr lang="en-US" altLang="zh-CN" sz="2400">
                <a:latin typeface="黑体" panose="02010609060101010101" pitchFamily="49" charset="-122"/>
                <a:ea typeface="黑体" panose="02010609060101010101" pitchFamily="49" charset="-122"/>
              </a:endParaRPr>
            </a:p>
            <a:p>
              <a:pPr>
                <a:buFontTx/>
                <a:buNone/>
              </a:pPr>
              <a:r>
                <a:rPr lang="zh-CN" altLang="en-US" sz="2400">
                  <a:latin typeface="黑体" panose="02010609060101010101" pitchFamily="49" charset="-122"/>
                  <a:ea typeface="黑体" panose="02010609060101010101" pitchFamily="49" charset="-122"/>
                </a:rPr>
                <a:t>防</a:t>
              </a:r>
              <a:endParaRPr lang="en-US" altLang="zh-CN" sz="2400">
                <a:latin typeface="黑体" panose="02010609060101010101" pitchFamily="49" charset="-122"/>
                <a:ea typeface="黑体" panose="02010609060101010101" pitchFamily="49" charset="-122"/>
              </a:endParaRPr>
            </a:p>
            <a:p>
              <a:pPr>
                <a:buFontTx/>
                <a:buNone/>
              </a:pPr>
              <a:r>
                <a:rPr lang="zh-CN" altLang="en-US" sz="2400">
                  <a:latin typeface="黑体" panose="02010609060101010101" pitchFamily="49" charset="-122"/>
                  <a:ea typeface="黑体" panose="02010609060101010101" pitchFamily="49" charset="-122"/>
                </a:rPr>
                <a:t>护</a:t>
              </a:r>
              <a:endParaRPr lang="zh-CN" altLang="en-US" sz="2000">
                <a:solidFill>
                  <a:srgbClr val="FFFFFF"/>
                </a:solidFill>
                <a:latin typeface="黑体" panose="02010609060101010101" pitchFamily="49" charset="-122"/>
                <a:ea typeface="黑体" panose="02010609060101010101" pitchFamily="49" charset="-122"/>
              </a:endParaRPr>
            </a:p>
          </p:txBody>
        </p:sp>
      </p:grpSp>
      <p:sp>
        <p:nvSpPr>
          <p:cNvPr id="88068" name="TextBox 1"/>
          <p:cNvSpPr txBox="1">
            <a:spLocks noChangeArrowheads="1"/>
          </p:cNvSpPr>
          <p:nvPr/>
        </p:nvSpPr>
        <p:spPr bwMode="auto">
          <a:xfrm>
            <a:off x="420688" y="914400"/>
            <a:ext cx="2844800" cy="461963"/>
          </a:xfrm>
          <a:prstGeom prst="rect">
            <a:avLst/>
          </a:prstGeom>
          <a:noFill/>
          <a:ln w="9525">
            <a:noFill/>
            <a:miter lim="800000"/>
          </a:ln>
        </p:spPr>
        <p:txBody>
          <a:bodyPr>
            <a:spAutoFit/>
          </a:bodyPr>
          <a:lstStyle/>
          <a:p>
            <a:pPr>
              <a:buFontTx/>
              <a:buNone/>
            </a:pPr>
            <a:r>
              <a:rPr lang="zh-CN" altLang="en-US" sz="2400" b="1">
                <a:solidFill>
                  <a:schemeClr val="bg1"/>
                </a:solidFill>
              </a:rPr>
              <a:t>安设护栏及爬梯</a:t>
            </a:r>
          </a:p>
        </p:txBody>
      </p:sp>
      <p:sp>
        <p:nvSpPr>
          <p:cNvPr id="88069" name="TextBox 5"/>
          <p:cNvSpPr txBox="1">
            <a:spLocks noChangeArrowheads="1"/>
          </p:cNvSpPr>
          <p:nvPr/>
        </p:nvSpPr>
        <p:spPr bwMode="auto">
          <a:xfrm>
            <a:off x="6081713" y="4470400"/>
            <a:ext cx="2830512" cy="461963"/>
          </a:xfrm>
          <a:prstGeom prst="rect">
            <a:avLst/>
          </a:prstGeom>
          <a:noFill/>
          <a:ln w="9525">
            <a:noFill/>
            <a:miter lim="800000"/>
          </a:ln>
        </p:spPr>
        <p:txBody>
          <a:bodyPr>
            <a:spAutoFit/>
          </a:bodyPr>
          <a:lstStyle/>
          <a:p>
            <a:pPr>
              <a:buFontTx/>
              <a:buNone/>
            </a:pPr>
            <a:r>
              <a:rPr lang="zh-CN" altLang="en-US" sz="2400" b="1">
                <a:solidFill>
                  <a:schemeClr val="bg1"/>
                </a:solidFill>
              </a:rPr>
              <a:t>挂设安全网</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Left)">
                                      <p:cBhvr>
                                        <p:cTn id="7" dur="1000"/>
                                        <p:tgtEl>
                                          <p:spTgt spid="2"/>
                                        </p:tgtEl>
                                      </p:cBhvr>
                                    </p:animEffect>
                                  </p:childTnLst>
                                </p:cTn>
                              </p:par>
                            </p:childTnLst>
                          </p:cTn>
                        </p:par>
                        <p:par>
                          <p:cTn id="8" fill="hold">
                            <p:stCondLst>
                              <p:cond delay="1000"/>
                            </p:stCondLst>
                            <p:childTnLst>
                              <p:par>
                                <p:cTn id="9" presetID="9" presetClass="emph" presetSubtype="0" nodeType="afterEffect">
                                  <p:stCondLst>
                                    <p:cond delay="0"/>
                                  </p:stCondLst>
                                  <p:endCondLst>
                                    <p:cond evt="onNext" delay="0">
                                      <p:tgtEl>
                                        <p:sldTgt/>
                                      </p:tgtEl>
                                    </p:cond>
                                  </p:endCondLst>
                                  <p:childTnLst>
                                    <p:set>
                                      <p:cBhvr rctx="PPT">
                                        <p:cTn id="10" dur="indefinite"/>
                                        <p:tgtEl>
                                          <p:spTgt spid="2"/>
                                        </p:tgtEl>
                                        <p:attrNameLst>
                                          <p:attrName>style.opacity</p:attrName>
                                        </p:attrNameLst>
                                      </p:cBhvr>
                                      <p:to>
                                        <p:strVal val="0.25"/>
                                      </p:to>
                                    </p:set>
                                    <p:animEffect filter="image" prLst="opacity: 0.25">
                                      <p:cBhvr rctx="IE">
                                        <p:cTn id="11" dur="indefinite"/>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吊点松开.JPG"/>
          <p:cNvPicPr/>
          <p:nvPr/>
        </p:nvPicPr>
        <p:blipFill>
          <a:blip r:embed="rId2" cstate="print"/>
          <a:srcRect l="7730" t="4320" r="7154" b="3315"/>
          <a:stretch>
            <a:fillRect/>
          </a:stretch>
        </p:blipFill>
        <p:spPr>
          <a:xfrm>
            <a:off x="3255564" y="857232"/>
            <a:ext cx="2700000" cy="1980000"/>
          </a:xfrm>
          <a:prstGeom prst="roundRect">
            <a:avLst/>
          </a:prstGeom>
        </p:spPr>
      </p:pic>
      <p:pic>
        <p:nvPicPr>
          <p:cNvPr id="3" name="图片 2" descr="挂篮施工平台.JPG"/>
          <p:cNvPicPr/>
          <p:nvPr/>
        </p:nvPicPr>
        <p:blipFill>
          <a:blip r:embed="rId3" cstate="print"/>
          <a:srcRect l="7849" t="4259" r="6249" b="3817"/>
          <a:stretch>
            <a:fillRect/>
          </a:stretch>
        </p:blipFill>
        <p:spPr>
          <a:xfrm>
            <a:off x="6019940" y="857232"/>
            <a:ext cx="2700000" cy="1980000"/>
          </a:xfrm>
          <a:prstGeom prst="roundRect">
            <a:avLst/>
          </a:prstGeom>
        </p:spPr>
      </p:pic>
      <p:pic>
        <p:nvPicPr>
          <p:cNvPr id="4" name="图片 3" descr="挂篮桥下的安全防护.JPG"/>
          <p:cNvPicPr/>
          <p:nvPr/>
        </p:nvPicPr>
        <p:blipFill>
          <a:blip r:embed="rId4" cstate="print"/>
          <a:srcRect l="8187" t="1847" r="7483" b="2093"/>
          <a:stretch>
            <a:fillRect/>
          </a:stretch>
        </p:blipFill>
        <p:spPr>
          <a:xfrm>
            <a:off x="3255564" y="3924568"/>
            <a:ext cx="2700000" cy="1980000"/>
          </a:xfrm>
          <a:prstGeom prst="roundRect">
            <a:avLst/>
          </a:prstGeom>
        </p:spPr>
      </p:pic>
      <p:pic>
        <p:nvPicPr>
          <p:cNvPr id="5" name="图片 4" descr="走行.JPG"/>
          <p:cNvPicPr/>
          <p:nvPr/>
        </p:nvPicPr>
        <p:blipFill>
          <a:blip r:embed="rId5" cstate="print"/>
          <a:srcRect l="7401" t="3375" r="7483" b="4259"/>
          <a:stretch>
            <a:fillRect/>
          </a:stretch>
        </p:blipFill>
        <p:spPr>
          <a:xfrm>
            <a:off x="6019940" y="3924568"/>
            <a:ext cx="2700000" cy="1980000"/>
          </a:xfrm>
          <a:prstGeom prst="roundRect">
            <a:avLst/>
          </a:prstGeom>
        </p:spPr>
      </p:pic>
      <p:sp>
        <p:nvSpPr>
          <p:cNvPr id="6" name="TextBox 5"/>
          <p:cNvSpPr txBox="1">
            <a:spLocks noChangeArrowheads="1"/>
          </p:cNvSpPr>
          <p:nvPr/>
        </p:nvSpPr>
        <p:spPr bwMode="auto">
          <a:xfrm>
            <a:off x="2217738" y="3167063"/>
            <a:ext cx="4708525" cy="646112"/>
          </a:xfrm>
          <a:prstGeom prst="rect">
            <a:avLst/>
          </a:prstGeom>
          <a:noFill/>
          <a:ln w="9525">
            <a:noFill/>
            <a:miter lim="800000"/>
          </a:ln>
        </p:spPr>
        <p:txBody>
          <a:bodyPr>
            <a:spAutoFit/>
          </a:bodyPr>
          <a:lstStyle/>
          <a:p>
            <a:pPr>
              <a:buFontTx/>
              <a:buNone/>
            </a:pPr>
            <a:r>
              <a:rPr lang="zh-CN" altLang="en-US" sz="3600">
                <a:solidFill>
                  <a:schemeClr val="bg1"/>
                </a:solidFill>
                <a:latin typeface="宋体" panose="02010600030101010101" pitchFamily="2" charset="-122"/>
              </a:rPr>
              <a:t>挂篮走行前准备事项</a:t>
            </a:r>
          </a:p>
        </p:txBody>
      </p:sp>
      <p:sp>
        <p:nvSpPr>
          <p:cNvPr id="7" name="TextBox 6"/>
          <p:cNvSpPr txBox="1"/>
          <p:nvPr/>
        </p:nvSpPr>
        <p:spPr>
          <a:xfrm>
            <a:off x="1147738" y="2809870"/>
            <a:ext cx="1376372" cy="528991"/>
          </a:xfrm>
          <a:prstGeom prst="roundRect">
            <a:avLst>
              <a:gd name="adj" fmla="val 0"/>
            </a:avLst>
          </a:prstGeom>
          <a:noFill/>
          <a:ln w="63500" cmpd="thickThin">
            <a:noFill/>
            <a:prstDash val="solid"/>
          </a:ln>
          <a:effectLst/>
          <a:scene3d>
            <a:camera prst="orthographicFront"/>
            <a:lightRig rig="threePt" dir="t"/>
          </a:scene3d>
          <a:sp3d>
            <a:bevelT w="114300" prst="hardEdge"/>
          </a:sp3d>
        </p:spPr>
        <p:txBody>
          <a:bodyPr>
            <a:spAutoFit/>
          </a:bodyPr>
          <a:lstStyle/>
          <a:p>
            <a:pPr>
              <a:lnSpc>
                <a:spcPts val="4000"/>
              </a:lnSpc>
              <a:buFont typeface="Wingdings" panose="05000000000000000000" pitchFamily="2" charset="2"/>
              <a:buChar char="ü"/>
              <a:defRPr/>
            </a:pPr>
            <a:r>
              <a:rPr lang="zh-CN" altLang="en-US" sz="2400" b="1" dirty="0">
                <a:solidFill>
                  <a:srgbClr val="FF0000"/>
                </a:solidFill>
                <a:latin typeface="黑体" panose="02010609060101010101" pitchFamily="49" charset="-122"/>
                <a:ea typeface="黑体" panose="02010609060101010101" pitchFamily="49" charset="-122"/>
              </a:rPr>
              <a:t>锚固点</a:t>
            </a:r>
            <a:endParaRPr lang="en-US" altLang="zh-CN" sz="2400" b="1" dirty="0">
              <a:solidFill>
                <a:srgbClr val="FF0000"/>
              </a:solidFill>
              <a:latin typeface="黑体" panose="02010609060101010101" pitchFamily="49" charset="-122"/>
              <a:ea typeface="黑体" panose="02010609060101010101" pitchFamily="49" charset="-122"/>
            </a:endParaRPr>
          </a:p>
        </p:txBody>
      </p:sp>
      <p:sp>
        <p:nvSpPr>
          <p:cNvPr id="8" name="TextBox 7"/>
          <p:cNvSpPr txBox="1"/>
          <p:nvPr/>
        </p:nvSpPr>
        <p:spPr>
          <a:xfrm>
            <a:off x="4000496" y="2809870"/>
            <a:ext cx="1214446" cy="528991"/>
          </a:xfrm>
          <a:prstGeom prst="roundRect">
            <a:avLst>
              <a:gd name="adj" fmla="val 0"/>
            </a:avLst>
          </a:prstGeom>
          <a:noFill/>
          <a:ln w="63500" cmpd="thickThin">
            <a:noFill/>
            <a:prstDash val="solid"/>
          </a:ln>
          <a:effectLst/>
          <a:scene3d>
            <a:camera prst="orthographicFront"/>
            <a:lightRig rig="threePt" dir="t"/>
          </a:scene3d>
          <a:sp3d>
            <a:bevelT w="114300" prst="hardEdge"/>
          </a:sp3d>
        </p:spPr>
        <p:txBody>
          <a:bodyPr>
            <a:spAutoFit/>
          </a:bodyPr>
          <a:lstStyle/>
          <a:p>
            <a:pPr>
              <a:lnSpc>
                <a:spcPts val="4000"/>
              </a:lnSpc>
              <a:buFont typeface="Wingdings" panose="05000000000000000000" pitchFamily="2" charset="2"/>
              <a:buChar char="ü"/>
              <a:defRPr/>
            </a:pPr>
            <a:r>
              <a:rPr lang="zh-CN" altLang="en-US" sz="2400" b="1" dirty="0">
                <a:solidFill>
                  <a:srgbClr val="FF0000"/>
                </a:solidFill>
                <a:latin typeface="黑体" panose="02010609060101010101" pitchFamily="49" charset="-122"/>
                <a:ea typeface="黑体" panose="02010609060101010101" pitchFamily="49" charset="-122"/>
              </a:rPr>
              <a:t>吊点</a:t>
            </a:r>
            <a:endParaRPr lang="en-US" altLang="zh-CN" sz="2400" b="1" dirty="0">
              <a:solidFill>
                <a:srgbClr val="FF0000"/>
              </a:solidFill>
              <a:latin typeface="黑体" panose="02010609060101010101" pitchFamily="49" charset="-122"/>
              <a:ea typeface="黑体" panose="02010609060101010101" pitchFamily="49" charset="-122"/>
            </a:endParaRPr>
          </a:p>
        </p:txBody>
      </p:sp>
      <p:sp>
        <p:nvSpPr>
          <p:cNvPr id="9" name="TextBox 8"/>
          <p:cNvSpPr txBox="1"/>
          <p:nvPr/>
        </p:nvSpPr>
        <p:spPr>
          <a:xfrm>
            <a:off x="6637124" y="2809870"/>
            <a:ext cx="1721090" cy="528991"/>
          </a:xfrm>
          <a:prstGeom prst="roundRect">
            <a:avLst>
              <a:gd name="adj" fmla="val 0"/>
            </a:avLst>
          </a:prstGeom>
          <a:noFill/>
          <a:ln w="63500" cmpd="thickThin">
            <a:noFill/>
            <a:prstDash val="solid"/>
          </a:ln>
          <a:effectLst/>
          <a:scene3d>
            <a:camera prst="orthographicFront"/>
            <a:lightRig rig="threePt" dir="t"/>
          </a:scene3d>
          <a:sp3d>
            <a:bevelT w="114300" prst="hardEdge"/>
          </a:sp3d>
        </p:spPr>
        <p:txBody>
          <a:bodyPr>
            <a:spAutoFit/>
          </a:bodyPr>
          <a:lstStyle/>
          <a:p>
            <a:pPr>
              <a:lnSpc>
                <a:spcPts val="4000"/>
              </a:lnSpc>
              <a:buFont typeface="Wingdings" panose="05000000000000000000" pitchFamily="2" charset="2"/>
              <a:buChar char="ü"/>
              <a:defRPr/>
            </a:pPr>
            <a:r>
              <a:rPr lang="zh-CN" altLang="en-US" sz="2400" b="1" dirty="0">
                <a:solidFill>
                  <a:srgbClr val="FF0000"/>
                </a:solidFill>
                <a:latin typeface="黑体" panose="02010609060101010101" pitchFamily="49" charset="-122"/>
                <a:ea typeface="黑体" panose="02010609060101010101" pitchFamily="49" charset="-122"/>
              </a:rPr>
              <a:t>施工平台</a:t>
            </a:r>
            <a:endParaRPr lang="en-US" altLang="zh-CN" sz="2400" b="1" dirty="0">
              <a:solidFill>
                <a:srgbClr val="FF0000"/>
              </a:solidFill>
              <a:latin typeface="黑体" panose="02010609060101010101" pitchFamily="49" charset="-122"/>
              <a:ea typeface="黑体" panose="02010609060101010101" pitchFamily="49" charset="-122"/>
            </a:endParaRPr>
          </a:p>
        </p:txBody>
      </p:sp>
      <p:sp>
        <p:nvSpPr>
          <p:cNvPr id="10" name="TextBox 9"/>
          <p:cNvSpPr txBox="1"/>
          <p:nvPr/>
        </p:nvSpPr>
        <p:spPr>
          <a:xfrm>
            <a:off x="1302520" y="5857892"/>
            <a:ext cx="1066808" cy="528991"/>
          </a:xfrm>
          <a:prstGeom prst="roundRect">
            <a:avLst>
              <a:gd name="adj" fmla="val 0"/>
            </a:avLst>
          </a:prstGeom>
          <a:noFill/>
          <a:ln w="63500" cmpd="thickThin">
            <a:noFill/>
            <a:prstDash val="solid"/>
          </a:ln>
          <a:effectLst/>
          <a:scene3d>
            <a:camera prst="orthographicFront"/>
            <a:lightRig rig="threePt" dir="t"/>
          </a:scene3d>
          <a:sp3d>
            <a:bevelT w="114300" prst="hardEdge"/>
          </a:sp3d>
        </p:spPr>
        <p:txBody>
          <a:bodyPr>
            <a:spAutoFit/>
          </a:bodyPr>
          <a:lstStyle/>
          <a:p>
            <a:pPr>
              <a:lnSpc>
                <a:spcPts val="4000"/>
              </a:lnSpc>
              <a:buFont typeface="Wingdings" panose="05000000000000000000" pitchFamily="2" charset="2"/>
              <a:buChar char="ü"/>
              <a:defRPr/>
            </a:pPr>
            <a:r>
              <a:rPr lang="zh-CN" altLang="en-US" sz="2400" b="1" dirty="0">
                <a:solidFill>
                  <a:srgbClr val="FF0000"/>
                </a:solidFill>
                <a:latin typeface="黑体" panose="02010609060101010101" pitchFamily="49" charset="-122"/>
                <a:ea typeface="黑体" panose="02010609060101010101" pitchFamily="49" charset="-122"/>
              </a:rPr>
              <a:t>脱模</a:t>
            </a:r>
            <a:endParaRPr lang="en-US" altLang="zh-CN" sz="2400" b="1" dirty="0">
              <a:solidFill>
                <a:srgbClr val="FF0000"/>
              </a:solidFill>
              <a:latin typeface="黑体" panose="02010609060101010101" pitchFamily="49" charset="-122"/>
              <a:ea typeface="黑体" panose="02010609060101010101" pitchFamily="49" charset="-122"/>
            </a:endParaRPr>
          </a:p>
        </p:txBody>
      </p:sp>
      <p:sp>
        <p:nvSpPr>
          <p:cNvPr id="11" name="TextBox 10"/>
          <p:cNvSpPr txBox="1"/>
          <p:nvPr/>
        </p:nvSpPr>
        <p:spPr>
          <a:xfrm>
            <a:off x="4000496" y="5857892"/>
            <a:ext cx="1428760" cy="528991"/>
          </a:xfrm>
          <a:prstGeom prst="roundRect">
            <a:avLst>
              <a:gd name="adj" fmla="val 0"/>
            </a:avLst>
          </a:prstGeom>
          <a:noFill/>
          <a:ln w="63500" cmpd="thickThin">
            <a:noFill/>
            <a:prstDash val="solid"/>
          </a:ln>
          <a:effectLst/>
          <a:scene3d>
            <a:camera prst="orthographicFront"/>
            <a:lightRig rig="threePt" dir="t"/>
          </a:scene3d>
          <a:sp3d>
            <a:bevelT w="114300" prst="hardEdge"/>
          </a:sp3d>
        </p:spPr>
        <p:txBody>
          <a:bodyPr>
            <a:spAutoFit/>
          </a:bodyPr>
          <a:lstStyle/>
          <a:p>
            <a:pPr>
              <a:lnSpc>
                <a:spcPts val="4000"/>
              </a:lnSpc>
              <a:buFont typeface="Wingdings" panose="05000000000000000000" pitchFamily="2" charset="2"/>
              <a:buChar char="ü"/>
              <a:defRPr/>
            </a:pPr>
            <a:r>
              <a:rPr lang="zh-CN" altLang="en-US" sz="2400" b="1" dirty="0">
                <a:solidFill>
                  <a:srgbClr val="FF0000"/>
                </a:solidFill>
                <a:latin typeface="黑体" panose="02010609060101010101" pitchFamily="49" charset="-122"/>
                <a:ea typeface="黑体" panose="02010609060101010101" pitchFamily="49" charset="-122"/>
              </a:rPr>
              <a:t>警戒区</a:t>
            </a:r>
            <a:endParaRPr lang="en-US" altLang="zh-CN" sz="2400" b="1" dirty="0">
              <a:solidFill>
                <a:srgbClr val="FF0000"/>
              </a:solidFill>
              <a:latin typeface="黑体" panose="02010609060101010101" pitchFamily="49" charset="-122"/>
              <a:ea typeface="黑体" panose="02010609060101010101" pitchFamily="49" charset="-122"/>
            </a:endParaRPr>
          </a:p>
        </p:txBody>
      </p:sp>
      <p:sp>
        <p:nvSpPr>
          <p:cNvPr id="12" name="TextBox 11"/>
          <p:cNvSpPr txBox="1"/>
          <p:nvPr/>
        </p:nvSpPr>
        <p:spPr>
          <a:xfrm>
            <a:off x="6794288" y="5882654"/>
            <a:ext cx="1063860" cy="528991"/>
          </a:xfrm>
          <a:prstGeom prst="roundRect">
            <a:avLst>
              <a:gd name="adj" fmla="val 0"/>
            </a:avLst>
          </a:prstGeom>
          <a:noFill/>
          <a:ln w="63500" cmpd="thickThin">
            <a:noFill/>
            <a:prstDash val="solid"/>
          </a:ln>
          <a:effectLst/>
          <a:scene3d>
            <a:camera prst="orthographicFront"/>
            <a:lightRig rig="threePt" dir="t"/>
          </a:scene3d>
          <a:sp3d>
            <a:bevelT w="114300" prst="hardEdge"/>
          </a:sp3d>
        </p:spPr>
        <p:txBody>
          <a:bodyPr>
            <a:spAutoFit/>
          </a:bodyPr>
          <a:lstStyle/>
          <a:p>
            <a:pPr>
              <a:lnSpc>
                <a:spcPts val="4000"/>
              </a:lnSpc>
              <a:buFont typeface="Wingdings" panose="05000000000000000000" pitchFamily="2" charset="2"/>
              <a:buChar char="ü"/>
              <a:defRPr/>
            </a:pPr>
            <a:r>
              <a:rPr lang="zh-CN" altLang="en-US" sz="2400" b="1" dirty="0">
                <a:solidFill>
                  <a:srgbClr val="FF0000"/>
                </a:solidFill>
                <a:latin typeface="黑体" panose="02010609060101010101" pitchFamily="49" charset="-122"/>
                <a:ea typeface="黑体" panose="02010609060101010101" pitchFamily="49" charset="-122"/>
              </a:rPr>
              <a:t>滑道</a:t>
            </a:r>
            <a:endParaRPr lang="en-US" altLang="zh-CN" sz="2400" b="1" dirty="0">
              <a:solidFill>
                <a:srgbClr val="FF0000"/>
              </a:solidFill>
              <a:latin typeface="黑体" panose="02010609060101010101" pitchFamily="49" charset="-122"/>
              <a:ea typeface="黑体" panose="02010609060101010101" pitchFamily="49" charset="-122"/>
            </a:endParaRPr>
          </a:p>
        </p:txBody>
      </p:sp>
      <p:pic>
        <p:nvPicPr>
          <p:cNvPr id="14" name="图片 13" descr="桥梁上部结构施工作业安全培训 高清_201374144948.jpg"/>
          <p:cNvPicPr/>
          <p:nvPr/>
        </p:nvPicPr>
        <p:blipFill>
          <a:blip r:embed="rId6" cstate="print"/>
          <a:stretch>
            <a:fillRect/>
          </a:stretch>
        </p:blipFill>
        <p:spPr>
          <a:xfrm>
            <a:off x="491188" y="857232"/>
            <a:ext cx="2700000" cy="1980000"/>
          </a:xfrm>
          <a:prstGeom prst="roundRect">
            <a:avLst/>
          </a:prstGeom>
        </p:spPr>
      </p:pic>
      <p:pic>
        <p:nvPicPr>
          <p:cNvPr id="15" name="图片 14" descr="桥梁上部结构施工作业安全培训 高清_201374144924.jpg"/>
          <p:cNvPicPr/>
          <p:nvPr/>
        </p:nvPicPr>
        <p:blipFill>
          <a:blip r:embed="rId7" cstate="print"/>
          <a:srcRect r="6298"/>
          <a:stretch>
            <a:fillRect/>
          </a:stretch>
        </p:blipFill>
        <p:spPr>
          <a:xfrm>
            <a:off x="491188" y="3924568"/>
            <a:ext cx="2700000" cy="1980000"/>
          </a:xfrm>
          <a:prstGeom prst="roundRect">
            <a:avLst/>
          </a:prstGeom>
        </p:spPr>
      </p:pic>
      <p:sp>
        <p:nvSpPr>
          <p:cNvPr id="16" name="圆角矩形 15"/>
          <p:cNvSpPr>
            <a:spLocks noChangeArrowheads="1"/>
          </p:cNvSpPr>
          <p:nvPr/>
        </p:nvSpPr>
        <p:spPr bwMode="auto">
          <a:xfrm>
            <a:off x="1403350" y="1858963"/>
            <a:ext cx="914400" cy="915987"/>
          </a:xfrm>
          <a:prstGeom prst="roundRect">
            <a:avLst>
              <a:gd name="adj" fmla="val 16667"/>
            </a:avLst>
          </a:prstGeom>
          <a:noFill/>
          <a:ln w="63500">
            <a:solidFill>
              <a:srgbClr val="FF0000"/>
            </a:solidFill>
            <a:round/>
          </a:ln>
        </p:spPr>
        <p:txBody>
          <a:bodyPr wrap="none" anchor="ctr"/>
          <a:lstStyle/>
          <a:p>
            <a:pPr algn="ctr">
              <a:buFontTx/>
              <a:buNone/>
            </a:pPr>
            <a:endParaRPr lang="zh-CN" altLang="en-US" sz="2000">
              <a:solidFill>
                <a:srgbClr val="FFFFFF"/>
              </a:solidFill>
              <a:latin typeface="Calibri" panose="020F0502020204030204" pitchFamily="34" charset="0"/>
              <a:ea typeface="楷体_GB2312"/>
              <a:cs typeface="楷体_GB2312"/>
            </a:endParaRPr>
          </a:p>
        </p:txBody>
      </p:sp>
      <p:sp>
        <p:nvSpPr>
          <p:cNvPr id="17" name="圆角矩形 16"/>
          <p:cNvSpPr>
            <a:spLocks noChangeArrowheads="1"/>
          </p:cNvSpPr>
          <p:nvPr/>
        </p:nvSpPr>
        <p:spPr bwMode="auto">
          <a:xfrm>
            <a:off x="4972050" y="1893888"/>
            <a:ext cx="914400" cy="915987"/>
          </a:xfrm>
          <a:prstGeom prst="roundRect">
            <a:avLst>
              <a:gd name="adj" fmla="val 16667"/>
            </a:avLst>
          </a:prstGeom>
          <a:noFill/>
          <a:ln w="63500">
            <a:solidFill>
              <a:srgbClr val="FF0000"/>
            </a:solidFill>
            <a:round/>
          </a:ln>
        </p:spPr>
        <p:txBody>
          <a:bodyPr wrap="none" anchor="ctr"/>
          <a:lstStyle/>
          <a:p>
            <a:pPr algn="ctr">
              <a:buFontTx/>
              <a:buNone/>
            </a:pPr>
            <a:endParaRPr lang="zh-CN" altLang="en-US" sz="2000">
              <a:solidFill>
                <a:srgbClr val="FFFFFF"/>
              </a:solidFill>
              <a:latin typeface="Calibri" panose="020F0502020204030204" pitchFamily="34" charset="0"/>
              <a:ea typeface="楷体_GB2312"/>
              <a:cs typeface="楷体_GB2312"/>
            </a:endParaRPr>
          </a:p>
        </p:txBody>
      </p:sp>
      <p:sp>
        <p:nvSpPr>
          <p:cNvPr id="18" name="圆角矩形 17"/>
          <p:cNvSpPr>
            <a:spLocks noChangeArrowheads="1"/>
          </p:cNvSpPr>
          <p:nvPr/>
        </p:nvSpPr>
        <p:spPr bwMode="auto">
          <a:xfrm>
            <a:off x="1301750" y="4572000"/>
            <a:ext cx="915988" cy="915988"/>
          </a:xfrm>
          <a:prstGeom prst="roundRect">
            <a:avLst>
              <a:gd name="adj" fmla="val 16667"/>
            </a:avLst>
          </a:prstGeom>
          <a:noFill/>
          <a:ln w="63500">
            <a:solidFill>
              <a:srgbClr val="FF0000"/>
            </a:solidFill>
            <a:round/>
          </a:ln>
        </p:spPr>
        <p:txBody>
          <a:bodyPr wrap="none" anchor="ctr"/>
          <a:lstStyle/>
          <a:p>
            <a:pPr algn="ctr">
              <a:buFontTx/>
              <a:buNone/>
            </a:pPr>
            <a:endParaRPr lang="zh-CN" altLang="en-US" sz="2000">
              <a:solidFill>
                <a:srgbClr val="FFFFFF"/>
              </a:solidFill>
              <a:latin typeface="Calibri" panose="020F0502020204030204" pitchFamily="34" charset="0"/>
              <a:ea typeface="楷体_GB2312"/>
              <a:cs typeface="楷体_GB2312"/>
            </a:endParaRPr>
          </a:p>
        </p:txBody>
      </p:sp>
      <p:sp>
        <p:nvSpPr>
          <p:cNvPr id="19" name="任意多边形 18"/>
          <p:cNvSpPr/>
          <p:nvPr/>
        </p:nvSpPr>
        <p:spPr bwMode="auto">
          <a:xfrm>
            <a:off x="3905250" y="5457825"/>
            <a:ext cx="2009775" cy="438150"/>
          </a:xfrm>
          <a:custGeom>
            <a:avLst/>
            <a:gdLst>
              <a:gd name="T0" fmla="*/ 0 w 2009775"/>
              <a:gd name="T1" fmla="*/ 190500 h 438150"/>
              <a:gd name="T2" fmla="*/ 723900 w 2009775"/>
              <a:gd name="T3" fmla="*/ 438150 h 438150"/>
              <a:gd name="T4" fmla="*/ 1704975 w 2009775"/>
              <a:gd name="T5" fmla="*/ 419100 h 438150"/>
              <a:gd name="T6" fmla="*/ 2009775 w 2009775"/>
              <a:gd name="T7" fmla="*/ 219075 h 438150"/>
              <a:gd name="T8" fmla="*/ 1914525 w 2009775"/>
              <a:gd name="T9" fmla="*/ 28575 h 438150"/>
              <a:gd name="T10" fmla="*/ 990600 w 2009775"/>
              <a:gd name="T11" fmla="*/ 0 h 438150"/>
              <a:gd name="T12" fmla="*/ 0 w 2009775"/>
              <a:gd name="T13" fmla="*/ 190500 h 43815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09775" h="438150">
                <a:moveTo>
                  <a:pt x="0" y="190500"/>
                </a:moveTo>
                <a:lnTo>
                  <a:pt x="723900" y="438150"/>
                </a:lnTo>
                <a:lnTo>
                  <a:pt x="1704975" y="419100"/>
                </a:lnTo>
                <a:lnTo>
                  <a:pt x="2009775" y="219075"/>
                </a:lnTo>
                <a:lnTo>
                  <a:pt x="1914525" y="28575"/>
                </a:lnTo>
                <a:lnTo>
                  <a:pt x="990600" y="0"/>
                </a:lnTo>
                <a:lnTo>
                  <a:pt x="0" y="190500"/>
                </a:lnTo>
                <a:close/>
              </a:path>
            </a:pathLst>
          </a:custGeom>
          <a:noFill/>
          <a:ln w="50800">
            <a:solidFill>
              <a:srgbClr val="FFFF00"/>
            </a:solidFill>
            <a:prstDash val="sysDash"/>
            <a:round/>
          </a:ln>
        </p:spPr>
        <p:txBody>
          <a:bodyPr wrap="none" anchor="ct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1000"/>
                                        <p:tgtEl>
                                          <p:spTgt spid="6"/>
                                        </p:tgtEl>
                                      </p:cBhvr>
                                    </p:animEffect>
                                    <p:set>
                                      <p:cBhvr>
                                        <p:cTn id="7" dur="1" fill="hold">
                                          <p:stCondLst>
                                            <p:cond delay="999"/>
                                          </p:stCondLst>
                                        </p:cTn>
                                        <p:tgtEl>
                                          <p:spTgt spid="6"/>
                                        </p:tgtEl>
                                        <p:attrNameLst>
                                          <p:attrName>style.visibility</p:attrName>
                                        </p:attrNameLst>
                                      </p:cBhvr>
                                      <p:to>
                                        <p:strVal val="hidden"/>
                                      </p:to>
                                    </p:se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childTnLst>
                                </p:cTn>
                              </p:par>
                              <p:par>
                                <p:cTn id="12" presetID="10" presetClass="entr" presetSubtype="0"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childTnLst>
                                </p:cTn>
                              </p:par>
                              <p:par>
                                <p:cTn id="15" presetID="10"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childTnLst>
                                </p:cTn>
                              </p:par>
                              <p:par>
                                <p:cTn id="18" presetID="10" presetClass="entr" presetSubtype="0" fill="hold"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1000"/>
                                        <p:tgtEl>
                                          <p:spTgt spid="14"/>
                                        </p:tgtEl>
                                      </p:cBhvr>
                                    </p:animEffect>
                                  </p:childTnLst>
                                </p:cTn>
                              </p:par>
                              <p:par>
                                <p:cTn id="21" presetID="53" presetClass="entr" presetSubtype="16" fill="hold" grpId="0" nodeType="withEffect">
                                  <p:stCondLst>
                                    <p:cond delay="500"/>
                                  </p:stCondLst>
                                  <p:childTnLst>
                                    <p:set>
                                      <p:cBhvr>
                                        <p:cTn id="22" dur="1" fill="hold">
                                          <p:stCondLst>
                                            <p:cond delay="0"/>
                                          </p:stCondLst>
                                        </p:cTn>
                                        <p:tgtEl>
                                          <p:spTgt spid="16"/>
                                        </p:tgtEl>
                                        <p:attrNameLst>
                                          <p:attrName>style.visibility</p:attrName>
                                        </p:attrNameLst>
                                      </p:cBhvr>
                                      <p:to>
                                        <p:strVal val="visible"/>
                                      </p:to>
                                    </p:set>
                                    <p:anim calcmode="lin" valueType="num">
                                      <p:cBhvr>
                                        <p:cTn id="23" dur="1000" fill="hold"/>
                                        <p:tgtEl>
                                          <p:spTgt spid="16"/>
                                        </p:tgtEl>
                                        <p:attrNameLst>
                                          <p:attrName>ppt_w</p:attrName>
                                        </p:attrNameLst>
                                      </p:cBhvr>
                                      <p:tavLst>
                                        <p:tav tm="0">
                                          <p:val>
                                            <p:fltVal val="0"/>
                                          </p:val>
                                        </p:tav>
                                        <p:tav tm="100000">
                                          <p:val>
                                            <p:strVal val="#ppt_w"/>
                                          </p:val>
                                        </p:tav>
                                      </p:tavLst>
                                    </p:anim>
                                    <p:anim calcmode="lin" valueType="num">
                                      <p:cBhvr>
                                        <p:cTn id="24" dur="1000" fill="hold"/>
                                        <p:tgtEl>
                                          <p:spTgt spid="16"/>
                                        </p:tgtEl>
                                        <p:attrNameLst>
                                          <p:attrName>ppt_h</p:attrName>
                                        </p:attrNameLst>
                                      </p:cBhvr>
                                      <p:tavLst>
                                        <p:tav tm="0">
                                          <p:val>
                                            <p:fltVal val="0"/>
                                          </p:val>
                                        </p:tav>
                                        <p:tav tm="100000">
                                          <p:val>
                                            <p:strVal val="#ppt_h"/>
                                          </p:val>
                                        </p:tav>
                                      </p:tavLst>
                                    </p:anim>
                                    <p:animEffect transition="in" filter="fade">
                                      <p:cBhvr>
                                        <p:cTn id="25" dur="1000"/>
                                        <p:tgtEl>
                                          <p:spTgt spid="16"/>
                                        </p:tgtEl>
                                      </p:cBhvr>
                                    </p:animEffect>
                                  </p:childTnLst>
                                </p:cTn>
                              </p:par>
                              <p:par>
                                <p:cTn id="26" presetID="53" presetClass="entr" presetSubtype="16" fill="hold" grpId="0" nodeType="withEffect">
                                  <p:stCondLst>
                                    <p:cond delay="500"/>
                                  </p:stCondLst>
                                  <p:childTnLst>
                                    <p:set>
                                      <p:cBhvr>
                                        <p:cTn id="27" dur="1" fill="hold">
                                          <p:stCondLst>
                                            <p:cond delay="0"/>
                                          </p:stCondLst>
                                        </p:cTn>
                                        <p:tgtEl>
                                          <p:spTgt spid="17"/>
                                        </p:tgtEl>
                                        <p:attrNameLst>
                                          <p:attrName>style.visibility</p:attrName>
                                        </p:attrNameLst>
                                      </p:cBhvr>
                                      <p:to>
                                        <p:strVal val="visible"/>
                                      </p:to>
                                    </p:set>
                                    <p:anim calcmode="lin" valueType="num">
                                      <p:cBhvr>
                                        <p:cTn id="28" dur="1000" fill="hold"/>
                                        <p:tgtEl>
                                          <p:spTgt spid="17"/>
                                        </p:tgtEl>
                                        <p:attrNameLst>
                                          <p:attrName>ppt_w</p:attrName>
                                        </p:attrNameLst>
                                      </p:cBhvr>
                                      <p:tavLst>
                                        <p:tav tm="0">
                                          <p:val>
                                            <p:fltVal val="0"/>
                                          </p:val>
                                        </p:tav>
                                        <p:tav tm="100000">
                                          <p:val>
                                            <p:strVal val="#ppt_w"/>
                                          </p:val>
                                        </p:tav>
                                      </p:tavLst>
                                    </p:anim>
                                    <p:anim calcmode="lin" valueType="num">
                                      <p:cBhvr>
                                        <p:cTn id="29" dur="1000" fill="hold"/>
                                        <p:tgtEl>
                                          <p:spTgt spid="17"/>
                                        </p:tgtEl>
                                        <p:attrNameLst>
                                          <p:attrName>ppt_h</p:attrName>
                                        </p:attrNameLst>
                                      </p:cBhvr>
                                      <p:tavLst>
                                        <p:tav tm="0">
                                          <p:val>
                                            <p:fltVal val="0"/>
                                          </p:val>
                                        </p:tav>
                                        <p:tav tm="100000">
                                          <p:val>
                                            <p:strVal val="#ppt_h"/>
                                          </p:val>
                                        </p:tav>
                                      </p:tavLst>
                                    </p:anim>
                                    <p:animEffect transition="in" filter="fade">
                                      <p:cBhvr>
                                        <p:cTn id="30" dur="1000"/>
                                        <p:tgtEl>
                                          <p:spTgt spid="17"/>
                                        </p:tgtEl>
                                      </p:cBhvr>
                                    </p:animEffect>
                                  </p:childTnLst>
                                </p:cTn>
                              </p:par>
                              <p:par>
                                <p:cTn id="31" presetID="10" presetClass="exit" presetSubtype="0" fill="hold" grpId="1" nodeType="withEffect">
                                  <p:stCondLst>
                                    <p:cond delay="2000"/>
                                  </p:stCondLst>
                                  <p:childTnLst>
                                    <p:animEffect transition="out" filter="fade">
                                      <p:cBhvr>
                                        <p:cTn id="32" dur="1000"/>
                                        <p:tgtEl>
                                          <p:spTgt spid="17"/>
                                        </p:tgtEl>
                                      </p:cBhvr>
                                    </p:animEffect>
                                    <p:set>
                                      <p:cBhvr>
                                        <p:cTn id="33" dur="1" fill="hold">
                                          <p:stCondLst>
                                            <p:cond delay="999"/>
                                          </p:stCondLst>
                                        </p:cTn>
                                        <p:tgtEl>
                                          <p:spTgt spid="17"/>
                                        </p:tgtEl>
                                        <p:attrNameLst>
                                          <p:attrName>style.visibility</p:attrName>
                                        </p:attrNameLst>
                                      </p:cBhvr>
                                      <p:to>
                                        <p:strVal val="hidden"/>
                                      </p:to>
                                    </p:set>
                                  </p:childTnLst>
                                </p:cTn>
                              </p:par>
                              <p:par>
                                <p:cTn id="34" presetID="10" presetClass="exit" presetSubtype="0" fill="hold" grpId="1" nodeType="withEffect">
                                  <p:stCondLst>
                                    <p:cond delay="2000"/>
                                  </p:stCondLst>
                                  <p:childTnLst>
                                    <p:animEffect transition="out" filter="fade">
                                      <p:cBhvr>
                                        <p:cTn id="35" dur="1000"/>
                                        <p:tgtEl>
                                          <p:spTgt spid="16"/>
                                        </p:tgtEl>
                                      </p:cBhvr>
                                    </p:animEffect>
                                    <p:set>
                                      <p:cBhvr>
                                        <p:cTn id="36" dur="1" fill="hold">
                                          <p:stCondLst>
                                            <p:cond delay="999"/>
                                          </p:stCondLst>
                                        </p:cTn>
                                        <p:tgtEl>
                                          <p:spTgt spid="16"/>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3"/>
                                        </p:tgtEl>
                                        <p:attrNameLst>
                                          <p:attrName>style.visibility</p:attrName>
                                        </p:attrNameLst>
                                      </p:cBhvr>
                                      <p:to>
                                        <p:strVal val="visible"/>
                                      </p:to>
                                    </p:set>
                                    <p:animEffect transition="in" filter="fade">
                                      <p:cBhvr>
                                        <p:cTn id="41" dur="1000"/>
                                        <p:tgtEl>
                                          <p:spTgt spid="3"/>
                                        </p:tgtEl>
                                      </p:cBhvr>
                                    </p:animEffect>
                                  </p:childTnLst>
                                </p:cTn>
                              </p:par>
                              <p:par>
                                <p:cTn id="42" presetID="10" presetClass="entr" presetSubtype="0" fill="hold" nodeType="with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fade">
                                      <p:cBhvr>
                                        <p:cTn id="44" dur="1000"/>
                                        <p:tgtEl>
                                          <p:spTgt spid="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fade">
                                      <p:cBhvr>
                                        <p:cTn id="49" dur="1000"/>
                                        <p:tgtEl>
                                          <p:spTgt spid="15"/>
                                        </p:tgtEl>
                                      </p:cBhvr>
                                    </p:animEffect>
                                  </p:childTnLst>
                                </p:cTn>
                              </p:par>
                              <p:par>
                                <p:cTn id="50" presetID="10" presetClass="entr" presetSubtype="0" fill="hold" nodeType="with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1000"/>
                                        <p:tgtEl>
                                          <p:spTgt spid="10"/>
                                        </p:tgtEl>
                                      </p:cBhvr>
                                    </p:animEffect>
                                  </p:childTnLst>
                                </p:cTn>
                              </p:par>
                              <p:par>
                                <p:cTn id="53" presetID="53" presetClass="entr" presetSubtype="16" fill="hold" grpId="0" nodeType="withEffect">
                                  <p:stCondLst>
                                    <p:cond delay="500"/>
                                  </p:stCondLst>
                                  <p:childTnLst>
                                    <p:set>
                                      <p:cBhvr>
                                        <p:cTn id="54" dur="1" fill="hold">
                                          <p:stCondLst>
                                            <p:cond delay="0"/>
                                          </p:stCondLst>
                                        </p:cTn>
                                        <p:tgtEl>
                                          <p:spTgt spid="18"/>
                                        </p:tgtEl>
                                        <p:attrNameLst>
                                          <p:attrName>style.visibility</p:attrName>
                                        </p:attrNameLst>
                                      </p:cBhvr>
                                      <p:to>
                                        <p:strVal val="visible"/>
                                      </p:to>
                                    </p:set>
                                    <p:anim calcmode="lin" valueType="num">
                                      <p:cBhvr>
                                        <p:cTn id="55" dur="1000" fill="hold"/>
                                        <p:tgtEl>
                                          <p:spTgt spid="18"/>
                                        </p:tgtEl>
                                        <p:attrNameLst>
                                          <p:attrName>ppt_w</p:attrName>
                                        </p:attrNameLst>
                                      </p:cBhvr>
                                      <p:tavLst>
                                        <p:tav tm="0">
                                          <p:val>
                                            <p:fltVal val="0"/>
                                          </p:val>
                                        </p:tav>
                                        <p:tav tm="100000">
                                          <p:val>
                                            <p:strVal val="#ppt_w"/>
                                          </p:val>
                                        </p:tav>
                                      </p:tavLst>
                                    </p:anim>
                                    <p:anim calcmode="lin" valueType="num">
                                      <p:cBhvr>
                                        <p:cTn id="56" dur="1000" fill="hold"/>
                                        <p:tgtEl>
                                          <p:spTgt spid="18"/>
                                        </p:tgtEl>
                                        <p:attrNameLst>
                                          <p:attrName>ppt_h</p:attrName>
                                        </p:attrNameLst>
                                      </p:cBhvr>
                                      <p:tavLst>
                                        <p:tav tm="0">
                                          <p:val>
                                            <p:fltVal val="0"/>
                                          </p:val>
                                        </p:tav>
                                        <p:tav tm="100000">
                                          <p:val>
                                            <p:strVal val="#ppt_h"/>
                                          </p:val>
                                        </p:tav>
                                      </p:tavLst>
                                    </p:anim>
                                    <p:animEffect transition="in" filter="fade">
                                      <p:cBhvr>
                                        <p:cTn id="57" dur="1000"/>
                                        <p:tgtEl>
                                          <p:spTgt spid="18"/>
                                        </p:tgtEl>
                                      </p:cBhvr>
                                    </p:animEffect>
                                  </p:childTnLst>
                                </p:cTn>
                              </p:par>
                              <p:par>
                                <p:cTn id="58" presetID="10" presetClass="exit" presetSubtype="0" fill="hold" grpId="1" nodeType="withEffect">
                                  <p:stCondLst>
                                    <p:cond delay="2000"/>
                                  </p:stCondLst>
                                  <p:childTnLst>
                                    <p:animEffect transition="out" filter="fade">
                                      <p:cBhvr>
                                        <p:cTn id="59" dur="1000"/>
                                        <p:tgtEl>
                                          <p:spTgt spid="18"/>
                                        </p:tgtEl>
                                      </p:cBhvr>
                                    </p:animEffect>
                                    <p:set>
                                      <p:cBhvr>
                                        <p:cTn id="60" dur="1" fill="hold">
                                          <p:stCondLst>
                                            <p:cond delay="999"/>
                                          </p:stCondLst>
                                        </p:cTn>
                                        <p:tgtEl>
                                          <p:spTgt spid="18"/>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4"/>
                                        </p:tgtEl>
                                        <p:attrNameLst>
                                          <p:attrName>style.visibility</p:attrName>
                                        </p:attrNameLst>
                                      </p:cBhvr>
                                      <p:to>
                                        <p:strVal val="visible"/>
                                      </p:to>
                                    </p:set>
                                    <p:animEffect transition="in" filter="fade">
                                      <p:cBhvr>
                                        <p:cTn id="65" dur="1000"/>
                                        <p:tgtEl>
                                          <p:spTgt spid="4"/>
                                        </p:tgtEl>
                                      </p:cBhvr>
                                    </p:animEffect>
                                  </p:childTnLst>
                                </p:cTn>
                              </p:par>
                              <p:par>
                                <p:cTn id="66" presetID="10" presetClass="entr" presetSubtype="0" fill="hold" nodeType="withEffect">
                                  <p:stCondLst>
                                    <p:cond delay="0"/>
                                  </p:stCondLst>
                                  <p:childTnLst>
                                    <p:set>
                                      <p:cBhvr>
                                        <p:cTn id="67" dur="1" fill="hold">
                                          <p:stCondLst>
                                            <p:cond delay="0"/>
                                          </p:stCondLst>
                                        </p:cTn>
                                        <p:tgtEl>
                                          <p:spTgt spid="11"/>
                                        </p:tgtEl>
                                        <p:attrNameLst>
                                          <p:attrName>style.visibility</p:attrName>
                                        </p:attrNameLst>
                                      </p:cBhvr>
                                      <p:to>
                                        <p:strVal val="visible"/>
                                      </p:to>
                                    </p:set>
                                    <p:animEffect transition="in" filter="fade">
                                      <p:cBhvr>
                                        <p:cTn id="68" dur="1000"/>
                                        <p:tgtEl>
                                          <p:spTgt spid="11"/>
                                        </p:tgtEl>
                                      </p:cBhvr>
                                    </p:animEffect>
                                  </p:childTnLst>
                                </p:cTn>
                              </p:par>
                              <p:par>
                                <p:cTn id="69" presetID="53" presetClass="entr" presetSubtype="16" fill="hold" grpId="0" nodeType="withEffect">
                                  <p:stCondLst>
                                    <p:cond delay="500"/>
                                  </p:stCondLst>
                                  <p:childTnLst>
                                    <p:set>
                                      <p:cBhvr>
                                        <p:cTn id="70" dur="1" fill="hold">
                                          <p:stCondLst>
                                            <p:cond delay="0"/>
                                          </p:stCondLst>
                                        </p:cTn>
                                        <p:tgtEl>
                                          <p:spTgt spid="19"/>
                                        </p:tgtEl>
                                        <p:attrNameLst>
                                          <p:attrName>style.visibility</p:attrName>
                                        </p:attrNameLst>
                                      </p:cBhvr>
                                      <p:to>
                                        <p:strVal val="visible"/>
                                      </p:to>
                                    </p:set>
                                    <p:anim calcmode="lin" valueType="num">
                                      <p:cBhvr>
                                        <p:cTn id="71" dur="1000" fill="hold"/>
                                        <p:tgtEl>
                                          <p:spTgt spid="19"/>
                                        </p:tgtEl>
                                        <p:attrNameLst>
                                          <p:attrName>ppt_w</p:attrName>
                                        </p:attrNameLst>
                                      </p:cBhvr>
                                      <p:tavLst>
                                        <p:tav tm="0">
                                          <p:val>
                                            <p:fltVal val="0"/>
                                          </p:val>
                                        </p:tav>
                                        <p:tav tm="100000">
                                          <p:val>
                                            <p:strVal val="#ppt_w"/>
                                          </p:val>
                                        </p:tav>
                                      </p:tavLst>
                                    </p:anim>
                                    <p:anim calcmode="lin" valueType="num">
                                      <p:cBhvr>
                                        <p:cTn id="72" dur="1000" fill="hold"/>
                                        <p:tgtEl>
                                          <p:spTgt spid="19"/>
                                        </p:tgtEl>
                                        <p:attrNameLst>
                                          <p:attrName>ppt_h</p:attrName>
                                        </p:attrNameLst>
                                      </p:cBhvr>
                                      <p:tavLst>
                                        <p:tav tm="0">
                                          <p:val>
                                            <p:fltVal val="0"/>
                                          </p:val>
                                        </p:tav>
                                        <p:tav tm="100000">
                                          <p:val>
                                            <p:strVal val="#ppt_h"/>
                                          </p:val>
                                        </p:tav>
                                      </p:tavLst>
                                    </p:anim>
                                    <p:animEffect transition="in" filter="fade">
                                      <p:cBhvr>
                                        <p:cTn id="73" dur="1000"/>
                                        <p:tgtEl>
                                          <p:spTgt spid="19"/>
                                        </p:tgtEl>
                                      </p:cBhvr>
                                    </p:animEffect>
                                  </p:childTnLst>
                                </p:cTn>
                              </p:par>
                              <p:par>
                                <p:cTn id="74" presetID="10" presetClass="exit" presetSubtype="0" fill="hold" grpId="1" nodeType="withEffect">
                                  <p:stCondLst>
                                    <p:cond delay="2000"/>
                                  </p:stCondLst>
                                  <p:childTnLst>
                                    <p:animEffect transition="out" filter="fade">
                                      <p:cBhvr>
                                        <p:cTn id="75" dur="1000"/>
                                        <p:tgtEl>
                                          <p:spTgt spid="19"/>
                                        </p:tgtEl>
                                      </p:cBhvr>
                                    </p:animEffect>
                                    <p:set>
                                      <p:cBhvr>
                                        <p:cTn id="76" dur="1" fill="hold">
                                          <p:stCondLst>
                                            <p:cond delay="999"/>
                                          </p:stCondLst>
                                        </p:cTn>
                                        <p:tgtEl>
                                          <p:spTgt spid="19"/>
                                        </p:tgtEl>
                                        <p:attrNameLst>
                                          <p:attrName>style.visibility</p:attrName>
                                        </p:attrNameLst>
                                      </p:cBhvr>
                                      <p:to>
                                        <p:strVal val="hidden"/>
                                      </p:to>
                                    </p:se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nodeType="clickEffect">
                                  <p:stCondLst>
                                    <p:cond delay="0"/>
                                  </p:stCondLst>
                                  <p:childTnLst>
                                    <p:set>
                                      <p:cBhvr>
                                        <p:cTn id="80" dur="1" fill="hold">
                                          <p:stCondLst>
                                            <p:cond delay="0"/>
                                          </p:stCondLst>
                                        </p:cTn>
                                        <p:tgtEl>
                                          <p:spTgt spid="5"/>
                                        </p:tgtEl>
                                        <p:attrNameLst>
                                          <p:attrName>style.visibility</p:attrName>
                                        </p:attrNameLst>
                                      </p:cBhvr>
                                      <p:to>
                                        <p:strVal val="visible"/>
                                      </p:to>
                                    </p:set>
                                    <p:animEffect transition="in" filter="fade">
                                      <p:cBhvr>
                                        <p:cTn id="81" dur="1000"/>
                                        <p:tgtEl>
                                          <p:spTgt spid="5"/>
                                        </p:tgtEl>
                                      </p:cBhvr>
                                    </p:animEffect>
                                  </p:childTnLst>
                                </p:cTn>
                              </p:par>
                              <p:par>
                                <p:cTn id="82" presetID="10" presetClass="entr" presetSubtype="0" fill="hold" nodeType="withEffect">
                                  <p:stCondLst>
                                    <p:cond delay="0"/>
                                  </p:stCondLst>
                                  <p:childTnLst>
                                    <p:set>
                                      <p:cBhvr>
                                        <p:cTn id="83" dur="1" fill="hold">
                                          <p:stCondLst>
                                            <p:cond delay="0"/>
                                          </p:stCondLst>
                                        </p:cTn>
                                        <p:tgtEl>
                                          <p:spTgt spid="12"/>
                                        </p:tgtEl>
                                        <p:attrNameLst>
                                          <p:attrName>style.visibility</p:attrName>
                                        </p:attrNameLst>
                                      </p:cBhvr>
                                      <p:to>
                                        <p:strVal val="visible"/>
                                      </p:to>
                                    </p:set>
                                    <p:animEffect transition="in" filter="fade">
                                      <p:cBhvr>
                                        <p:cTn id="84" dur="1000"/>
                                        <p:tgtEl>
                                          <p:spTgt spid="12"/>
                                        </p:tgtEl>
                                      </p:cBhvr>
                                    </p:animEffect>
                                  </p:childTnLst>
                                </p:cTn>
                              </p:par>
                            </p:childTnLst>
                          </p:cTn>
                        </p:par>
                      </p:childTnLst>
                    </p:cTn>
                  </p:par>
                  <p:par>
                    <p:cTn id="85" fill="hold">
                      <p:stCondLst>
                        <p:cond delay="indefinite"/>
                      </p:stCondLst>
                      <p:childTnLst>
                        <p:par>
                          <p:cTn id="86" fill="hold">
                            <p:stCondLst>
                              <p:cond delay="0"/>
                            </p:stCondLst>
                            <p:childTnLst>
                              <p:par>
                                <p:cTn id="87" presetID="1" presetClass="exit" presetSubtype="0" fill="hold" nodeType="clickEffect">
                                  <p:stCondLst>
                                    <p:cond delay="0"/>
                                  </p:stCondLst>
                                  <p:childTnLst>
                                    <p:set>
                                      <p:cBhvr>
                                        <p:cTn id="88" dur="1" fill="hold">
                                          <p:stCondLst>
                                            <p:cond delay="0"/>
                                          </p:stCondLst>
                                        </p:cTn>
                                        <p:tgtEl>
                                          <p:spTgt spid="8"/>
                                        </p:tgtEl>
                                        <p:attrNameLst>
                                          <p:attrName>style.visibility</p:attrName>
                                        </p:attrNameLst>
                                      </p:cBhvr>
                                      <p:to>
                                        <p:strVal val="hidden"/>
                                      </p:to>
                                    </p:set>
                                  </p:childTnLst>
                                </p:cTn>
                              </p:par>
                              <p:par>
                                <p:cTn id="89" presetID="1" presetClass="exit" presetSubtype="0" fill="hold" nodeType="withEffect">
                                  <p:stCondLst>
                                    <p:cond delay="0"/>
                                  </p:stCondLst>
                                  <p:childTnLst>
                                    <p:set>
                                      <p:cBhvr>
                                        <p:cTn id="90" dur="1" fill="hold">
                                          <p:stCondLst>
                                            <p:cond delay="0"/>
                                          </p:stCondLst>
                                        </p:cTn>
                                        <p:tgtEl>
                                          <p:spTgt spid="7"/>
                                        </p:tgtEl>
                                        <p:attrNameLst>
                                          <p:attrName>style.visibility</p:attrName>
                                        </p:attrNameLst>
                                      </p:cBhvr>
                                      <p:to>
                                        <p:strVal val="hidden"/>
                                      </p:to>
                                    </p:set>
                                  </p:childTnLst>
                                </p:cTn>
                              </p:par>
                              <p:par>
                                <p:cTn id="91" presetID="1" presetClass="exit" presetSubtype="0" fill="hold" nodeType="withEffect">
                                  <p:stCondLst>
                                    <p:cond delay="0"/>
                                  </p:stCondLst>
                                  <p:childTnLst>
                                    <p:set>
                                      <p:cBhvr>
                                        <p:cTn id="92" dur="1" fill="hold">
                                          <p:stCondLst>
                                            <p:cond delay="0"/>
                                          </p:stCondLst>
                                        </p:cTn>
                                        <p:tgtEl>
                                          <p:spTgt spid="9"/>
                                        </p:tgtEl>
                                        <p:attrNameLst>
                                          <p:attrName>style.visibility</p:attrName>
                                        </p:attrNameLst>
                                      </p:cBhvr>
                                      <p:to>
                                        <p:strVal val="hidden"/>
                                      </p:to>
                                    </p:set>
                                  </p:childTnLst>
                                </p:cTn>
                              </p:par>
                              <p:par>
                                <p:cTn id="93" presetID="1" presetClass="exit" presetSubtype="0" fill="hold" nodeType="withEffect">
                                  <p:stCondLst>
                                    <p:cond delay="0"/>
                                  </p:stCondLst>
                                  <p:childTnLst>
                                    <p:set>
                                      <p:cBhvr>
                                        <p:cTn id="94" dur="1" fill="hold">
                                          <p:stCondLst>
                                            <p:cond delay="0"/>
                                          </p:stCondLst>
                                        </p:cTn>
                                        <p:tgtEl>
                                          <p:spTgt spid="12"/>
                                        </p:tgtEl>
                                        <p:attrNameLst>
                                          <p:attrName>style.visibility</p:attrName>
                                        </p:attrNameLst>
                                      </p:cBhvr>
                                      <p:to>
                                        <p:strVal val="hidden"/>
                                      </p:to>
                                    </p:set>
                                  </p:childTnLst>
                                </p:cTn>
                              </p:par>
                              <p:par>
                                <p:cTn id="95" presetID="1" presetClass="exit" presetSubtype="0" fill="hold" nodeType="withEffect">
                                  <p:stCondLst>
                                    <p:cond delay="0"/>
                                  </p:stCondLst>
                                  <p:childTnLst>
                                    <p:set>
                                      <p:cBhvr>
                                        <p:cTn id="96" dur="1" fill="hold">
                                          <p:stCondLst>
                                            <p:cond delay="0"/>
                                          </p:stCondLst>
                                        </p:cTn>
                                        <p:tgtEl>
                                          <p:spTgt spid="11"/>
                                        </p:tgtEl>
                                        <p:attrNameLst>
                                          <p:attrName>style.visibility</p:attrName>
                                        </p:attrNameLst>
                                      </p:cBhvr>
                                      <p:to>
                                        <p:strVal val="hidden"/>
                                      </p:to>
                                    </p:set>
                                  </p:childTnLst>
                                </p:cTn>
                              </p:par>
                              <p:par>
                                <p:cTn id="97" presetID="1" presetClass="exit" presetSubtype="0" fill="hold" nodeType="withEffect">
                                  <p:stCondLst>
                                    <p:cond delay="0"/>
                                  </p:stCondLst>
                                  <p:childTnLst>
                                    <p:set>
                                      <p:cBhvr>
                                        <p:cTn id="98"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6" grpId="0" animBg="1"/>
      <p:bldP spid="16" grpId="1" animBg="1"/>
      <p:bldP spid="17" grpId="0" animBg="1"/>
      <p:bldP spid="17" grpId="1" animBg="1"/>
      <p:bldP spid="18" grpId="0" animBg="1"/>
      <p:bldP spid="18" grpId="1" animBg="1"/>
      <p:bldP spid="19" grpId="0" animBg="1"/>
      <p:bldP spid="19" grpId="1" animBg="1"/>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图片 3"/>
          <p:cNvPicPr>
            <a:picLocks noChangeAspect="1"/>
          </p:cNvPicPr>
          <p:nvPr/>
        </p:nvPicPr>
        <p:blipFill>
          <a:blip r:embed="rId2" cstate="print"/>
          <a:srcRect/>
          <a:stretch>
            <a:fillRect/>
          </a:stretch>
        </p:blipFill>
        <p:spPr bwMode="auto">
          <a:xfrm>
            <a:off x="913152" y="819846"/>
            <a:ext cx="7393922" cy="5581968"/>
          </a:xfrm>
          <a:prstGeom prst="rect">
            <a:avLst/>
          </a:prstGeom>
          <a:noFill/>
          <a:ln w="9525">
            <a:noFill/>
            <a:miter lim="800000"/>
            <a:headEnd/>
            <a:tailEnd/>
          </a:ln>
        </p:spPr>
      </p:pic>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图片 3"/>
          <p:cNvPicPr>
            <a:picLocks noChangeAspect="1"/>
          </p:cNvPicPr>
          <p:nvPr/>
        </p:nvPicPr>
        <p:blipFill>
          <a:blip r:embed="rId2" cstate="print"/>
          <a:srcRect/>
          <a:stretch>
            <a:fillRect/>
          </a:stretch>
        </p:blipFill>
        <p:spPr bwMode="auto">
          <a:xfrm>
            <a:off x="532022" y="913542"/>
            <a:ext cx="8147775" cy="5412046"/>
          </a:xfrm>
          <a:prstGeom prst="rect">
            <a:avLst/>
          </a:prstGeom>
          <a:noFill/>
          <a:ln w="9525">
            <a:noFill/>
            <a:miter lim="800000"/>
            <a:headEnd/>
            <a:tailEnd/>
          </a:ln>
        </p:spPr>
      </p:pic>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5" descr="营海特大桥跨沈大高速公路匝道连续梁场景"/>
          <p:cNvPicPr>
            <a:picLocks noChangeAspect="1" noChangeArrowheads="1"/>
          </p:cNvPicPr>
          <p:nvPr/>
        </p:nvPicPr>
        <p:blipFill>
          <a:blip r:embed="rId2" cstate="print"/>
          <a:srcRect/>
          <a:stretch>
            <a:fillRect/>
          </a:stretch>
        </p:blipFill>
        <p:spPr bwMode="auto">
          <a:xfrm>
            <a:off x="836926" y="837316"/>
            <a:ext cx="7317696" cy="5488272"/>
          </a:xfrm>
          <a:prstGeom prst="rect">
            <a:avLst/>
          </a:prstGeom>
          <a:noFill/>
          <a:ln w="9525">
            <a:noFill/>
            <a:miter lim="800000"/>
            <a:headEnd/>
            <a:tailEnd/>
          </a:ln>
        </p:spPr>
      </p:pic>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1"/>
          <p:cNvSpPr>
            <a:spLocks noChangeArrowheads="1"/>
          </p:cNvSpPr>
          <p:nvPr/>
        </p:nvSpPr>
        <p:spPr bwMode="auto">
          <a:xfrm>
            <a:off x="0" y="1209647"/>
            <a:ext cx="9144000" cy="4175182"/>
          </a:xfrm>
          <a:prstGeom prst="rect">
            <a:avLst/>
          </a:prstGeom>
          <a:noFill/>
          <a:ln w="9525">
            <a:noFill/>
            <a:miter lim="800000"/>
          </a:ln>
          <a:effectLst/>
        </p:spPr>
        <p:txBody>
          <a:bodyPr anchor="ctr">
            <a:spAutoFit/>
          </a:bodyPr>
          <a:lstStyle/>
          <a:p>
            <a:pPr marL="179705" eaLnBrk="0" hangingPunct="0">
              <a:lnSpc>
                <a:spcPct val="150000"/>
              </a:lnSpc>
              <a:buFontTx/>
              <a:buNone/>
            </a:pPr>
            <a:r>
              <a:rPr lang="zh-CN" altLang="zh-CN" sz="2000" b="1" dirty="0">
                <a:latin typeface="+mn-ea"/>
                <a:ea typeface="+mn-ea"/>
                <a:cs typeface="Times New Roman" panose="02020603050405020304" pitchFamily="18" charset="0"/>
              </a:rPr>
              <a:t>例</a:t>
            </a:r>
            <a:r>
              <a:rPr lang="en-US" altLang="zh-CN" sz="2000" b="1" dirty="0">
                <a:latin typeface="+mn-ea"/>
                <a:ea typeface="+mn-ea"/>
                <a:cs typeface="Times New Roman" panose="02020603050405020304" pitchFamily="18" charset="0"/>
              </a:rPr>
              <a:t>1 </a:t>
            </a:r>
            <a:r>
              <a:rPr lang="zh-CN" altLang="en-US" sz="2000" b="1" dirty="0">
                <a:latin typeface="+mn-ea"/>
                <a:ea typeface="+mn-ea"/>
                <a:cs typeface="Times New Roman" panose="02020603050405020304" pitchFamily="18" charset="0"/>
              </a:rPr>
              <a:t>兰渝南充嘉陵江大桥偏位</a:t>
            </a:r>
            <a:endParaRPr lang="zh-CN" altLang="en-US" sz="2000" b="1" dirty="0">
              <a:latin typeface="+mn-ea"/>
              <a:ea typeface="+mn-ea"/>
            </a:endParaRPr>
          </a:p>
          <a:p>
            <a:pPr marL="179705" eaLnBrk="0" hangingPunct="0">
              <a:lnSpc>
                <a:spcPct val="150000"/>
              </a:lnSpc>
              <a:buFontTx/>
              <a:buNone/>
            </a:pPr>
            <a:r>
              <a:rPr lang="zh-CN" altLang="en-US" sz="2000" b="1" dirty="0">
                <a:latin typeface="+mn-ea"/>
                <a:ea typeface="+mn-ea"/>
                <a:cs typeface="Times New Roman" panose="02020603050405020304" pitchFamily="18" charset="0"/>
              </a:rPr>
              <a:t>    施工期间中线偏差：现场检查发现桥梁目测是弧形的。后经过实测连续刚构桥</a:t>
            </a:r>
            <a:r>
              <a:rPr lang="en-US" altLang="zh-CN" sz="2000" b="1" dirty="0">
                <a:latin typeface="+mn-ea"/>
                <a:ea typeface="+mn-ea"/>
                <a:cs typeface="Times New Roman" panose="02020603050405020304" pitchFamily="18" charset="0"/>
              </a:rPr>
              <a:t>84</a:t>
            </a:r>
            <a:r>
              <a:rPr lang="zh-CN" altLang="en-US" sz="2000" b="1" dirty="0">
                <a:latin typeface="+mn-ea"/>
                <a:ea typeface="+mn-ea"/>
                <a:cs typeface="Times New Roman" panose="02020603050405020304" pitchFamily="18" charset="0"/>
              </a:rPr>
              <a:t>号墩大里程侧</a:t>
            </a:r>
            <a:r>
              <a:rPr lang="en-US" altLang="zh-CN" sz="2000" b="1" dirty="0">
                <a:latin typeface="+mn-ea"/>
                <a:ea typeface="+mn-ea"/>
                <a:cs typeface="Times New Roman" panose="02020603050405020304" pitchFamily="18" charset="0"/>
              </a:rPr>
              <a:t>4</a:t>
            </a:r>
            <a:r>
              <a:rPr lang="zh-CN" altLang="en-US" sz="2000" b="1" dirty="0">
                <a:latin typeface="+mn-ea"/>
                <a:ea typeface="+mn-ea"/>
                <a:cs typeface="Times New Roman" panose="02020603050405020304" pitchFamily="18" charset="0"/>
              </a:rPr>
              <a:t>号、</a:t>
            </a:r>
            <a:r>
              <a:rPr lang="en-US" altLang="zh-CN" sz="2000" b="1" dirty="0">
                <a:latin typeface="+mn-ea"/>
                <a:ea typeface="+mn-ea"/>
                <a:cs typeface="Times New Roman" panose="02020603050405020304" pitchFamily="18" charset="0"/>
              </a:rPr>
              <a:t>7</a:t>
            </a:r>
            <a:r>
              <a:rPr lang="zh-CN" altLang="en-US" sz="2000" b="1" dirty="0">
                <a:latin typeface="+mn-ea"/>
                <a:ea typeface="+mn-ea"/>
                <a:cs typeface="Times New Roman" panose="02020603050405020304" pitchFamily="18" charset="0"/>
              </a:rPr>
              <a:t>号、</a:t>
            </a:r>
            <a:r>
              <a:rPr lang="en-US" altLang="zh-CN" sz="2000" b="1" dirty="0">
                <a:latin typeface="+mn-ea"/>
                <a:ea typeface="+mn-ea"/>
                <a:cs typeface="Times New Roman" panose="02020603050405020304" pitchFamily="18" charset="0"/>
              </a:rPr>
              <a:t>8</a:t>
            </a:r>
            <a:r>
              <a:rPr lang="zh-CN" altLang="en-US" sz="2000" b="1" dirty="0">
                <a:latin typeface="+mn-ea"/>
                <a:ea typeface="+mn-ea"/>
                <a:cs typeface="Times New Roman" panose="02020603050405020304" pitchFamily="18" charset="0"/>
              </a:rPr>
              <a:t>号、</a:t>
            </a:r>
            <a:r>
              <a:rPr lang="en-US" altLang="zh-CN" sz="2000" b="1" dirty="0">
                <a:latin typeface="+mn-ea"/>
                <a:ea typeface="+mn-ea"/>
                <a:cs typeface="Times New Roman" panose="02020603050405020304" pitchFamily="18" charset="0"/>
              </a:rPr>
              <a:t>12</a:t>
            </a:r>
            <a:r>
              <a:rPr lang="zh-CN" altLang="en-US" sz="2000" b="1" dirty="0">
                <a:latin typeface="+mn-ea"/>
                <a:ea typeface="+mn-ea"/>
                <a:cs typeface="Times New Roman" panose="02020603050405020304" pitchFamily="18" charset="0"/>
              </a:rPr>
              <a:t>号和</a:t>
            </a:r>
            <a:r>
              <a:rPr lang="en-US" altLang="zh-CN" sz="2000" b="1" dirty="0">
                <a:latin typeface="+mn-ea"/>
                <a:ea typeface="+mn-ea"/>
                <a:cs typeface="Times New Roman" panose="02020603050405020304" pitchFamily="18" charset="0"/>
              </a:rPr>
              <a:t>17</a:t>
            </a:r>
            <a:r>
              <a:rPr lang="zh-CN" altLang="en-US" sz="2000" b="1" dirty="0">
                <a:latin typeface="+mn-ea"/>
                <a:ea typeface="+mn-ea"/>
                <a:cs typeface="Times New Roman" panose="02020603050405020304" pitchFamily="18" charset="0"/>
              </a:rPr>
              <a:t>号梁段进行量测，具体中线偏差分别为</a:t>
            </a:r>
            <a:r>
              <a:rPr lang="en-US" altLang="zh-CN" sz="2000" b="1" dirty="0">
                <a:latin typeface="+mn-ea"/>
                <a:ea typeface="+mn-ea"/>
                <a:cs typeface="Times New Roman" panose="02020603050405020304" pitchFamily="18" charset="0"/>
              </a:rPr>
              <a:t>14mm</a:t>
            </a:r>
            <a:r>
              <a:rPr lang="zh-CN" altLang="en-US" sz="2000" b="1" dirty="0">
                <a:latin typeface="+mn-ea"/>
                <a:ea typeface="+mn-ea"/>
                <a:cs typeface="Times New Roman" panose="02020603050405020304" pitchFamily="18" charset="0"/>
              </a:rPr>
              <a:t>、</a:t>
            </a:r>
            <a:r>
              <a:rPr lang="en-US" altLang="zh-CN" sz="2000" b="1" dirty="0">
                <a:latin typeface="+mn-ea"/>
                <a:ea typeface="+mn-ea"/>
                <a:cs typeface="Times New Roman" panose="02020603050405020304" pitchFamily="18" charset="0"/>
              </a:rPr>
              <a:t>101mm</a:t>
            </a:r>
            <a:r>
              <a:rPr lang="zh-CN" altLang="en-US" sz="2000" b="1" dirty="0">
                <a:latin typeface="+mn-ea"/>
                <a:ea typeface="+mn-ea"/>
                <a:cs typeface="Times New Roman" panose="02020603050405020304" pitchFamily="18" charset="0"/>
              </a:rPr>
              <a:t>、</a:t>
            </a:r>
            <a:r>
              <a:rPr lang="en-US" altLang="zh-CN" sz="2000" b="1" dirty="0">
                <a:latin typeface="+mn-ea"/>
                <a:ea typeface="+mn-ea"/>
                <a:cs typeface="Times New Roman" panose="02020603050405020304" pitchFamily="18" charset="0"/>
              </a:rPr>
              <a:t>101mm</a:t>
            </a:r>
            <a:r>
              <a:rPr lang="zh-CN" altLang="en-US" sz="2000" b="1" dirty="0">
                <a:latin typeface="+mn-ea"/>
                <a:ea typeface="+mn-ea"/>
                <a:cs typeface="Times New Roman" panose="02020603050405020304" pitchFamily="18" charset="0"/>
              </a:rPr>
              <a:t>、</a:t>
            </a:r>
            <a:r>
              <a:rPr lang="en-US" altLang="zh-CN" sz="2000" b="1" dirty="0">
                <a:latin typeface="+mn-ea"/>
                <a:ea typeface="+mn-ea"/>
                <a:cs typeface="Times New Roman" panose="02020603050405020304" pitchFamily="18" charset="0"/>
              </a:rPr>
              <a:t>25mm</a:t>
            </a:r>
            <a:r>
              <a:rPr lang="zh-CN" altLang="en-US" sz="2000" b="1" dirty="0">
                <a:latin typeface="+mn-ea"/>
                <a:ea typeface="+mn-ea"/>
                <a:cs typeface="Times New Roman" panose="02020603050405020304" pitchFamily="18" charset="0"/>
              </a:rPr>
              <a:t>、</a:t>
            </a:r>
            <a:r>
              <a:rPr lang="en-US" altLang="zh-CN" sz="2000" b="1" dirty="0">
                <a:latin typeface="+mn-ea"/>
                <a:ea typeface="+mn-ea"/>
                <a:cs typeface="Times New Roman" panose="02020603050405020304" pitchFamily="18" charset="0"/>
              </a:rPr>
              <a:t>35mm</a:t>
            </a:r>
            <a:r>
              <a:rPr lang="zh-CN" altLang="en-US" sz="2000" b="1" dirty="0">
                <a:latin typeface="+mn-ea"/>
                <a:ea typeface="+mn-ea"/>
                <a:cs typeface="Times New Roman" panose="02020603050405020304" pitchFamily="18" charset="0"/>
              </a:rPr>
              <a:t>。（中线偏差限值：</a:t>
            </a:r>
            <a:r>
              <a:rPr lang="en-US" altLang="zh-CN" sz="2000" b="1" dirty="0">
                <a:latin typeface="+mn-ea"/>
                <a:ea typeface="+mn-ea"/>
                <a:cs typeface="Times New Roman" panose="02020603050405020304" pitchFamily="18" charset="0"/>
              </a:rPr>
              <a:t>5mm)</a:t>
            </a:r>
          </a:p>
          <a:p>
            <a:pPr marL="179705" eaLnBrk="0" hangingPunct="0">
              <a:lnSpc>
                <a:spcPct val="150000"/>
              </a:lnSpc>
              <a:buFontTx/>
              <a:buNone/>
            </a:pPr>
            <a:r>
              <a:rPr lang="zh-CN" altLang="en-US" sz="2000" b="1" dirty="0">
                <a:latin typeface="+mn-ea"/>
                <a:ea typeface="+mn-ea"/>
                <a:cs typeface="Times New Roman" panose="02020603050405020304" pitchFamily="18" charset="0"/>
              </a:rPr>
              <a:t>    处理方案：</a:t>
            </a:r>
            <a:endParaRPr lang="en-US" altLang="zh-CN" sz="2000" b="1" dirty="0">
              <a:latin typeface="+mn-ea"/>
              <a:ea typeface="+mn-ea"/>
              <a:cs typeface="Times New Roman" panose="02020603050405020304" pitchFamily="18" charset="0"/>
            </a:endParaRPr>
          </a:p>
          <a:p>
            <a:pPr marL="179705" eaLnBrk="0" hangingPunct="0">
              <a:lnSpc>
                <a:spcPct val="150000"/>
              </a:lnSpc>
              <a:buFontTx/>
              <a:buNone/>
            </a:pPr>
            <a:r>
              <a:rPr lang="zh-CN" altLang="en-US" sz="2000" b="1" dirty="0">
                <a:latin typeface="+mn-ea"/>
                <a:ea typeface="+mn-ea"/>
                <a:cs typeface="Times New Roman" panose="02020603050405020304" pitchFamily="18" charset="0"/>
              </a:rPr>
              <a:t>方案一：拆除重建：安全、工期风险大，社会影响极坏。</a:t>
            </a:r>
            <a:endParaRPr lang="en-US" altLang="zh-CN" sz="2000" b="1" dirty="0">
              <a:latin typeface="+mn-ea"/>
              <a:ea typeface="+mn-ea"/>
              <a:cs typeface="Times New Roman" panose="02020603050405020304" pitchFamily="18" charset="0"/>
            </a:endParaRPr>
          </a:p>
          <a:p>
            <a:pPr marL="179705" eaLnBrk="0" hangingPunct="0">
              <a:lnSpc>
                <a:spcPct val="150000"/>
              </a:lnSpc>
              <a:buFontTx/>
              <a:buNone/>
            </a:pPr>
            <a:r>
              <a:rPr lang="zh-CN" altLang="en-US" sz="2000" b="1" dirty="0">
                <a:latin typeface="+mn-ea"/>
                <a:ea typeface="+mn-ea"/>
                <a:cs typeface="Times New Roman" panose="02020603050405020304" pitchFamily="18" charset="0"/>
              </a:rPr>
              <a:t>方案二：梁体结构补强：新补混凝土或钢板难以共同受力。</a:t>
            </a:r>
            <a:endParaRPr lang="en-US" altLang="zh-CN" sz="2000" b="1" dirty="0">
              <a:latin typeface="+mn-ea"/>
              <a:ea typeface="+mn-ea"/>
              <a:cs typeface="Times New Roman" panose="02020603050405020304" pitchFamily="18" charset="0"/>
            </a:endParaRPr>
          </a:p>
          <a:p>
            <a:pPr marL="179705" eaLnBrk="0" hangingPunct="0">
              <a:lnSpc>
                <a:spcPct val="150000"/>
              </a:lnSpc>
              <a:buFontTx/>
              <a:buNone/>
            </a:pPr>
            <a:r>
              <a:rPr lang="zh-CN" altLang="en-US" sz="2000" b="1" dirty="0">
                <a:latin typeface="+mn-ea"/>
                <a:ea typeface="+mn-ea"/>
                <a:cs typeface="Times New Roman" panose="02020603050405020304" pitchFamily="18" charset="0"/>
              </a:rPr>
              <a:t>方案三：桥面系局部修整方案，结构检算，对结构安全性较小，结构是安全的。推荐采用。</a:t>
            </a:r>
            <a:r>
              <a:rPr lang="zh-CN" altLang="en-US" sz="2000" b="1" dirty="0">
                <a:latin typeface="+mn-ea"/>
                <a:ea typeface="+mn-ea"/>
              </a:rPr>
              <a:t> </a:t>
            </a: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553525"/>
            <a:ext cx="9144000" cy="2790187"/>
          </a:xfrm>
          <a:prstGeom prst="rect">
            <a:avLst/>
          </a:prstGeom>
        </p:spPr>
        <p:txBody>
          <a:bodyPr>
            <a:spAutoFit/>
          </a:bodyPr>
          <a:lstStyle/>
          <a:p>
            <a:pPr marL="179705">
              <a:lnSpc>
                <a:spcPct val="150000"/>
              </a:lnSpc>
              <a:defRPr/>
            </a:pPr>
            <a:r>
              <a:rPr lang="zh-CN" altLang="en-US" sz="2000" b="1" dirty="0">
                <a:latin typeface="+mn-ea"/>
                <a:ea typeface="+mn-ea"/>
              </a:rPr>
              <a:t>实施桥面系局部修整方案：</a:t>
            </a:r>
          </a:p>
          <a:p>
            <a:pPr marL="179705">
              <a:lnSpc>
                <a:spcPct val="150000"/>
              </a:lnSpc>
              <a:defRPr/>
            </a:pPr>
            <a:r>
              <a:rPr lang="en-US" altLang="zh-CN" sz="2000" b="1" dirty="0">
                <a:latin typeface="+mn-ea"/>
                <a:ea typeface="+mn-ea"/>
              </a:rPr>
              <a:t>1</a:t>
            </a:r>
            <a:r>
              <a:rPr lang="zh-CN" altLang="en-US" sz="2000" b="1" dirty="0">
                <a:latin typeface="+mn-ea"/>
                <a:ea typeface="+mn-ea"/>
              </a:rPr>
              <a:t>、挡砟墙位置修整：调整挡砟墙预埋钢筋位置，将偏位较多不能满足净保护层厚度要求的钢筋截断，采用新增植筋钢筋进行替代，植筋深度取</a:t>
            </a:r>
            <a:r>
              <a:rPr lang="en-US" altLang="zh-CN" sz="2000" b="1" dirty="0">
                <a:latin typeface="+mn-ea"/>
                <a:ea typeface="+mn-ea"/>
              </a:rPr>
              <a:t>15cm</a:t>
            </a:r>
            <a:r>
              <a:rPr lang="zh-CN" altLang="en-US" sz="2000" b="1" dirty="0">
                <a:latin typeface="+mn-ea"/>
                <a:ea typeface="+mn-ea"/>
              </a:rPr>
              <a:t>。</a:t>
            </a:r>
          </a:p>
          <a:p>
            <a:pPr marL="179705">
              <a:lnSpc>
                <a:spcPct val="150000"/>
              </a:lnSpc>
              <a:defRPr/>
            </a:pPr>
            <a:r>
              <a:rPr lang="en-US" altLang="zh-CN" sz="2000" b="1" dirty="0">
                <a:latin typeface="+mn-ea"/>
                <a:ea typeface="+mn-ea"/>
              </a:rPr>
              <a:t>2</a:t>
            </a:r>
            <a:r>
              <a:rPr lang="zh-CN" altLang="en-US" sz="2000" b="1" dirty="0">
                <a:latin typeface="+mn-ea"/>
                <a:ea typeface="+mn-ea"/>
              </a:rPr>
              <a:t>、人行道栏杆修整方案：不切割翼缘混凝土，将左右侧人行道栏杆在原设计的基础上分别外移</a:t>
            </a:r>
            <a:r>
              <a:rPr lang="en-US" altLang="zh-CN" sz="2000" b="1" dirty="0">
                <a:latin typeface="+mn-ea"/>
                <a:ea typeface="+mn-ea"/>
              </a:rPr>
              <a:t>7cm</a:t>
            </a:r>
            <a:r>
              <a:rPr lang="zh-CN" altLang="en-US" sz="2000" b="1" dirty="0">
                <a:latin typeface="+mn-ea"/>
                <a:ea typeface="+mn-ea"/>
              </a:rPr>
              <a:t>和</a:t>
            </a:r>
            <a:r>
              <a:rPr lang="en-US" altLang="zh-CN" sz="2000" b="1" dirty="0">
                <a:latin typeface="+mn-ea"/>
                <a:ea typeface="+mn-ea"/>
              </a:rPr>
              <a:t>10cm</a:t>
            </a:r>
            <a:r>
              <a:rPr lang="zh-CN" altLang="en-US" sz="2000" b="1" dirty="0">
                <a:latin typeface="+mn-ea"/>
                <a:ea typeface="+mn-ea"/>
              </a:rPr>
              <a:t>。栏杆立柱上安装角钢遮板，每侧角钢遮板沿原梁长的宽度取值一致，以保证翼缘端部线型一致，电缆槽安装同原设计。</a:t>
            </a: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922172"/>
            <a:ext cx="9144000" cy="5098512"/>
          </a:xfrm>
          <a:prstGeom prst="rect">
            <a:avLst/>
          </a:prstGeom>
          <a:noFill/>
        </p:spPr>
        <p:txBody>
          <a:bodyPr>
            <a:spAutoFit/>
          </a:bodyPr>
          <a:lstStyle/>
          <a:p>
            <a:pPr marL="179705" algn="ctr">
              <a:lnSpc>
                <a:spcPct val="150000"/>
              </a:lnSpc>
              <a:defRPr/>
            </a:pPr>
            <a:r>
              <a:rPr lang="zh-CN" altLang="en-US" sz="2000" b="1" dirty="0">
                <a:latin typeface="+mn-ea"/>
                <a:ea typeface="+mn-ea"/>
              </a:rPr>
              <a:t>第二节 支架法制梁</a:t>
            </a:r>
            <a:endParaRPr lang="en-US" altLang="zh-CN" sz="2000" b="1" dirty="0">
              <a:latin typeface="+mn-ea"/>
              <a:ea typeface="+mn-ea"/>
            </a:endParaRPr>
          </a:p>
          <a:p>
            <a:pPr marL="179705">
              <a:lnSpc>
                <a:spcPct val="150000"/>
              </a:lnSpc>
              <a:defRPr/>
            </a:pPr>
            <a:r>
              <a:rPr lang="en-US" altLang="zh-CN" sz="2000" b="1" dirty="0">
                <a:latin typeface="+mn-ea"/>
                <a:ea typeface="+mn-ea"/>
              </a:rPr>
              <a:t>1</a:t>
            </a:r>
            <a:r>
              <a:rPr lang="zh-CN" altLang="en-US" sz="2000" b="1" dirty="0">
                <a:latin typeface="+mn-ea"/>
                <a:ea typeface="+mn-ea"/>
              </a:rPr>
              <a:t>、主要危险源、危害因素</a:t>
            </a:r>
          </a:p>
          <a:p>
            <a:pPr marL="179705">
              <a:lnSpc>
                <a:spcPct val="150000"/>
              </a:lnSpc>
              <a:defRPr/>
            </a:pPr>
            <a:r>
              <a:rPr lang="zh-CN" altLang="en-US" sz="2000" b="1" dirty="0">
                <a:latin typeface="+mn-ea"/>
                <a:ea typeface="+mn-ea"/>
              </a:rPr>
              <a:t>支架失稳、高处坠落、触电、机械伤害、起重伤害、物体打击、爆模、作业台架失稳、违章作业、运输事故、管理缺失等</a:t>
            </a:r>
          </a:p>
          <a:p>
            <a:pPr marL="179705">
              <a:lnSpc>
                <a:spcPct val="150000"/>
              </a:lnSpc>
              <a:defRPr/>
            </a:pPr>
            <a:r>
              <a:rPr lang="en-US" altLang="zh-CN" sz="2000" b="1" dirty="0">
                <a:latin typeface="+mn-ea"/>
                <a:ea typeface="+mn-ea"/>
              </a:rPr>
              <a:t>2</a:t>
            </a:r>
            <a:r>
              <a:rPr lang="zh-CN" altLang="en-US" sz="2000" b="1" dirty="0">
                <a:latin typeface="+mn-ea"/>
                <a:ea typeface="+mn-ea"/>
              </a:rPr>
              <a:t>、安全管理要求</a:t>
            </a:r>
            <a:endParaRPr lang="en-US" altLang="zh-CN" sz="2000" b="1" dirty="0">
              <a:latin typeface="+mn-ea"/>
              <a:ea typeface="+mn-ea"/>
            </a:endParaRPr>
          </a:p>
          <a:p>
            <a:pPr marL="179705">
              <a:lnSpc>
                <a:spcPct val="150000"/>
              </a:lnSpc>
              <a:defRPr/>
            </a:pPr>
            <a:r>
              <a:rPr lang="en-US" altLang="zh-CN" sz="2000" b="1" dirty="0">
                <a:latin typeface="+mn-ea"/>
                <a:ea typeface="+mn-ea"/>
              </a:rPr>
              <a:t>2.1</a:t>
            </a:r>
            <a:r>
              <a:rPr lang="zh-CN" altLang="en-US" sz="2000" b="1" dirty="0">
                <a:latin typeface="+mn-ea"/>
                <a:ea typeface="+mn-ea"/>
              </a:rPr>
              <a:t>、支架所用材料应为钢结构，其设计、施工、验收应符合国家有关规定要求。使用碗扣式钢管支架拼装支架时，必须严格掌握可调底托和顶托的可调范围，留在立杆内长度不少于</a:t>
            </a:r>
            <a:r>
              <a:rPr lang="en-US" altLang="zh-CN" sz="2000" b="1" dirty="0">
                <a:latin typeface="+mn-ea"/>
                <a:ea typeface="+mn-ea"/>
              </a:rPr>
              <a:t>30cm</a:t>
            </a:r>
            <a:r>
              <a:rPr lang="zh-CN" altLang="en-US" sz="2000" b="1" dirty="0">
                <a:latin typeface="+mn-ea"/>
                <a:ea typeface="+mn-ea"/>
              </a:rPr>
              <a:t>，防止因“过调”导致底、顶托失稳；严格控制控制竖杆的垂直度、剪刀撑及扫地杆的间距和数量，保证钢管及支架整体稳定性。施工用脚手架和便道（桥）不应与支架相连接。</a:t>
            </a:r>
          </a:p>
          <a:p>
            <a:pPr marL="179705">
              <a:lnSpc>
                <a:spcPct val="150000"/>
              </a:lnSpc>
              <a:defRPr/>
            </a:pPr>
            <a:r>
              <a:rPr lang="en-US" altLang="zh-CN" sz="2000" b="1" dirty="0">
                <a:latin typeface="+mn-ea"/>
                <a:ea typeface="+mn-ea"/>
              </a:rPr>
              <a:t>2.2</a:t>
            </a:r>
            <a:r>
              <a:rPr lang="zh-CN" altLang="en-US" sz="2000" b="1" dirty="0">
                <a:latin typeface="+mn-ea"/>
                <a:ea typeface="+mn-ea"/>
              </a:rPr>
              <a:t>、支架结构应具有足够的强度、刚度和稳定性。杆件应力</a:t>
            </a: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矩形 1"/>
          <p:cNvSpPr>
            <a:spLocks noChangeArrowheads="1"/>
          </p:cNvSpPr>
          <p:nvPr/>
        </p:nvSpPr>
        <p:spPr bwMode="auto">
          <a:xfrm>
            <a:off x="0" y="837316"/>
            <a:ext cx="9144000" cy="5560176"/>
          </a:xfrm>
          <a:prstGeom prst="rect">
            <a:avLst/>
          </a:prstGeom>
          <a:noFill/>
          <a:ln w="9525">
            <a:noFill/>
            <a:miter lim="800000"/>
          </a:ln>
        </p:spPr>
        <p:txBody>
          <a:bodyPr>
            <a:spAutoFit/>
          </a:bodyPr>
          <a:lstStyle/>
          <a:p>
            <a:pPr marL="179705">
              <a:lnSpc>
                <a:spcPct val="150000"/>
              </a:lnSpc>
              <a:buFontTx/>
              <a:buNone/>
            </a:pPr>
            <a:r>
              <a:rPr lang="zh-CN" altLang="en-US" sz="2000" b="1" dirty="0">
                <a:latin typeface="+mn-ea"/>
                <a:ea typeface="+mn-ea"/>
              </a:rPr>
              <a:t>安全系数应大于</a:t>
            </a:r>
            <a:r>
              <a:rPr lang="en-US" altLang="zh-CN" sz="2000" b="1" dirty="0">
                <a:latin typeface="+mn-ea"/>
                <a:ea typeface="+mn-ea"/>
              </a:rPr>
              <a:t>1.3</a:t>
            </a:r>
            <a:r>
              <a:rPr lang="zh-CN" altLang="en-US" sz="2000" b="1" dirty="0">
                <a:latin typeface="+mn-ea"/>
                <a:ea typeface="+mn-ea"/>
              </a:rPr>
              <a:t>，稳定性安全系数应大于</a:t>
            </a:r>
            <a:r>
              <a:rPr lang="en-US" altLang="zh-CN" sz="2000" b="1" dirty="0">
                <a:latin typeface="+mn-ea"/>
                <a:ea typeface="+mn-ea"/>
              </a:rPr>
              <a:t>1.5</a:t>
            </a:r>
            <a:r>
              <a:rPr lang="zh-CN" altLang="en-US" sz="2000" b="1" dirty="0">
                <a:latin typeface="+mn-ea"/>
                <a:ea typeface="+mn-ea"/>
              </a:rPr>
              <a:t>。</a:t>
            </a:r>
          </a:p>
          <a:p>
            <a:pPr marL="179705">
              <a:lnSpc>
                <a:spcPct val="150000"/>
              </a:lnSpc>
              <a:buFontTx/>
              <a:buNone/>
            </a:pPr>
            <a:r>
              <a:rPr lang="en-US" altLang="zh-CN" sz="2000" b="1" dirty="0">
                <a:latin typeface="+mn-ea"/>
                <a:ea typeface="+mn-ea"/>
              </a:rPr>
              <a:t>2.3</a:t>
            </a:r>
            <a:r>
              <a:rPr lang="zh-CN" altLang="en-US" sz="2000" b="1" dirty="0">
                <a:latin typeface="+mn-ea"/>
                <a:ea typeface="+mn-ea"/>
              </a:rPr>
              <a:t>、支架基础必须具有足够的承载力，不得出现不均匀沉降，并做好地面的纵向和横向排水处理。软土地基应采取地基加固措施，冻土地基上应采取防胀融措施。</a:t>
            </a:r>
            <a:endParaRPr lang="en-US" altLang="zh-CN" sz="2000" b="1" dirty="0">
              <a:latin typeface="+mn-ea"/>
              <a:ea typeface="+mn-ea"/>
            </a:endParaRPr>
          </a:p>
          <a:p>
            <a:pPr marL="179705">
              <a:lnSpc>
                <a:spcPct val="150000"/>
              </a:lnSpc>
              <a:buFontTx/>
              <a:buNone/>
            </a:pPr>
            <a:r>
              <a:rPr lang="en-US" altLang="zh-CN" sz="2000" b="1" dirty="0">
                <a:latin typeface="+mn-ea"/>
                <a:ea typeface="+mn-ea"/>
              </a:rPr>
              <a:t>2.4</a:t>
            </a:r>
            <a:r>
              <a:rPr lang="zh-CN" altLang="en-US" sz="2000" b="1" dirty="0">
                <a:latin typeface="+mn-ea"/>
                <a:ea typeface="+mn-ea"/>
              </a:rPr>
              <a:t>、支架应严格按照设计搭设，设置足够的斜撑、剪力撑、缆风绳和落架设施，应有施工平台、栏杆、梯子、安全网等防护设施。</a:t>
            </a:r>
          </a:p>
          <a:p>
            <a:pPr marL="179705">
              <a:lnSpc>
                <a:spcPct val="150000"/>
              </a:lnSpc>
              <a:buFontTx/>
              <a:buNone/>
            </a:pPr>
            <a:r>
              <a:rPr lang="en-US" altLang="zh-CN" sz="2000" b="1" dirty="0">
                <a:latin typeface="+mn-ea"/>
                <a:ea typeface="+mn-ea"/>
              </a:rPr>
              <a:t>2.5</a:t>
            </a:r>
            <a:r>
              <a:rPr lang="zh-CN" altLang="en-US" sz="2000" b="1" dirty="0">
                <a:latin typeface="+mn-ea"/>
                <a:ea typeface="+mn-ea"/>
              </a:rPr>
              <a:t>、支架安装完毕后，应对其垂直度、落架设施、部件连接、地锚、缆风绳等进行全面检查。</a:t>
            </a:r>
          </a:p>
          <a:p>
            <a:pPr marL="179705">
              <a:lnSpc>
                <a:spcPct val="150000"/>
              </a:lnSpc>
              <a:buFontTx/>
              <a:buNone/>
            </a:pPr>
            <a:r>
              <a:rPr lang="en-US" altLang="zh-CN" sz="2000" b="1" dirty="0">
                <a:latin typeface="+mn-ea"/>
                <a:ea typeface="+mn-ea"/>
              </a:rPr>
              <a:t>2.6</a:t>
            </a:r>
            <a:r>
              <a:rPr lang="zh-CN" altLang="en-US" sz="2000" b="1" dirty="0">
                <a:latin typeface="+mn-ea"/>
                <a:ea typeface="+mn-ea"/>
              </a:rPr>
              <a:t>、支架应采用不小于</a:t>
            </a:r>
            <a:r>
              <a:rPr lang="en-US" altLang="zh-CN" sz="2000" b="1" dirty="0">
                <a:latin typeface="+mn-ea"/>
                <a:ea typeface="+mn-ea"/>
              </a:rPr>
              <a:t>1.1</a:t>
            </a:r>
            <a:r>
              <a:rPr lang="zh-CN" altLang="en-US" sz="2000" b="1" dirty="0">
                <a:latin typeface="+mn-ea"/>
                <a:ea typeface="+mn-ea"/>
              </a:rPr>
              <a:t>倍施工总荷载的荷载进行预压。预压应分级加载，分级卸载，以消除支架的非弹性变形，并检验支架的稳定性。采用砂袋预压应注意防雨。</a:t>
            </a:r>
            <a:endParaRPr lang="en-US" altLang="zh-CN" sz="2000" b="1" dirty="0">
              <a:latin typeface="+mn-ea"/>
              <a:ea typeface="+mn-ea"/>
            </a:endParaRPr>
          </a:p>
          <a:p>
            <a:pPr marL="179705">
              <a:lnSpc>
                <a:spcPct val="150000"/>
              </a:lnSpc>
              <a:buFontTx/>
              <a:buNone/>
            </a:pPr>
            <a:r>
              <a:rPr lang="en-US" altLang="zh-CN" sz="2000" b="1" dirty="0">
                <a:latin typeface="+mn-ea"/>
                <a:ea typeface="+mn-ea"/>
              </a:rPr>
              <a:t>2.7</a:t>
            </a:r>
            <a:r>
              <a:rPr lang="zh-CN" altLang="en-US" sz="2000" b="1" dirty="0">
                <a:latin typeface="+mn-ea"/>
                <a:ea typeface="+mn-ea"/>
              </a:rPr>
              <a:t>、梁体混凝土浇筑过程中，应设专人对支架和基础进行观察和</a:t>
            </a: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矩形 1"/>
          <p:cNvSpPr>
            <a:spLocks noChangeArrowheads="1"/>
          </p:cNvSpPr>
          <p:nvPr/>
        </p:nvSpPr>
        <p:spPr bwMode="auto">
          <a:xfrm>
            <a:off x="0" y="922172"/>
            <a:ext cx="9144000" cy="5098512"/>
          </a:xfrm>
          <a:prstGeom prst="rect">
            <a:avLst/>
          </a:prstGeom>
          <a:noFill/>
          <a:ln w="9525">
            <a:noFill/>
            <a:miter lim="800000"/>
          </a:ln>
        </p:spPr>
        <p:txBody>
          <a:bodyPr>
            <a:spAutoFit/>
          </a:bodyPr>
          <a:lstStyle/>
          <a:p>
            <a:pPr marL="179705">
              <a:lnSpc>
                <a:spcPct val="150000"/>
              </a:lnSpc>
              <a:buFontTx/>
              <a:buNone/>
            </a:pPr>
            <a:r>
              <a:rPr lang="zh-CN" altLang="en-US" sz="2000" b="1" dirty="0">
                <a:latin typeface="+mn-ea"/>
                <a:ea typeface="+mn-ea"/>
              </a:rPr>
              <a:t>观测，发现较大变形时，应立即采取措施。</a:t>
            </a:r>
          </a:p>
          <a:p>
            <a:pPr marL="179705">
              <a:lnSpc>
                <a:spcPct val="150000"/>
              </a:lnSpc>
              <a:buFontTx/>
              <a:buNone/>
            </a:pPr>
            <a:r>
              <a:rPr lang="en-US" altLang="zh-CN" sz="2000" b="1" dirty="0">
                <a:latin typeface="+mn-ea"/>
                <a:ea typeface="+mn-ea"/>
              </a:rPr>
              <a:t>2.8</a:t>
            </a:r>
            <a:r>
              <a:rPr lang="zh-CN" altLang="en-US" sz="2000" b="1" dirty="0">
                <a:latin typeface="+mn-ea"/>
                <a:ea typeface="+mn-ea"/>
              </a:rPr>
              <a:t>、梁体混凝土应在最先浇筑的混凝土初凝前一次浇筑完成，浇筑方法应符合设计要求。当设计无要求时，宜从跨中向两端按混凝土浇筑工艺设计施作。</a:t>
            </a:r>
            <a:endParaRPr lang="en-US" altLang="zh-CN" sz="2000" b="1" dirty="0">
              <a:latin typeface="+mn-ea"/>
              <a:ea typeface="+mn-ea"/>
            </a:endParaRPr>
          </a:p>
          <a:p>
            <a:pPr marL="179705">
              <a:lnSpc>
                <a:spcPct val="150000"/>
              </a:lnSpc>
              <a:buFontTx/>
              <a:buNone/>
            </a:pPr>
            <a:r>
              <a:rPr lang="en-US" altLang="zh-CN" sz="2000" b="1" dirty="0">
                <a:latin typeface="+mn-ea"/>
                <a:ea typeface="+mn-ea"/>
              </a:rPr>
              <a:t>2.9</a:t>
            </a:r>
            <a:r>
              <a:rPr lang="zh-CN" altLang="en-US" sz="2000" b="1" dirty="0">
                <a:latin typeface="+mn-ea"/>
                <a:ea typeface="+mn-ea"/>
              </a:rPr>
              <a:t>、梁体承重模板支架拆除应符合下列规定：</a:t>
            </a:r>
          </a:p>
          <a:p>
            <a:pPr marL="179705">
              <a:lnSpc>
                <a:spcPct val="150000"/>
              </a:lnSpc>
              <a:buFontTx/>
              <a:buNone/>
            </a:pPr>
            <a:r>
              <a:rPr lang="zh-CN" altLang="en-US" sz="2000" b="1" dirty="0">
                <a:latin typeface="+mn-ea"/>
                <a:ea typeface="+mn-ea"/>
              </a:rPr>
              <a:t>（</a:t>
            </a:r>
            <a:r>
              <a:rPr lang="en-US" altLang="zh-CN" sz="2000" b="1" dirty="0">
                <a:latin typeface="+mn-ea"/>
                <a:ea typeface="+mn-ea"/>
              </a:rPr>
              <a:t>1</a:t>
            </a:r>
            <a:r>
              <a:rPr lang="zh-CN" altLang="en-US" sz="2000" b="1" dirty="0">
                <a:latin typeface="+mn-ea"/>
                <a:ea typeface="+mn-ea"/>
              </a:rPr>
              <a:t>） 梁体已按设计要求张拉完成。</a:t>
            </a:r>
          </a:p>
          <a:p>
            <a:pPr marL="179705">
              <a:lnSpc>
                <a:spcPct val="150000"/>
              </a:lnSpc>
              <a:buFontTx/>
              <a:buNone/>
            </a:pPr>
            <a:r>
              <a:rPr lang="zh-CN" altLang="en-US" sz="2000" b="1" dirty="0">
                <a:latin typeface="+mn-ea"/>
                <a:ea typeface="+mn-ea"/>
              </a:rPr>
              <a:t>（</a:t>
            </a:r>
            <a:r>
              <a:rPr lang="en-US" altLang="zh-CN" sz="2000" b="1" dirty="0">
                <a:latin typeface="+mn-ea"/>
                <a:ea typeface="+mn-ea"/>
              </a:rPr>
              <a:t>2</a:t>
            </a:r>
            <a:r>
              <a:rPr lang="zh-CN" altLang="en-US" sz="2000" b="1" dirty="0">
                <a:latin typeface="+mn-ea"/>
                <a:ea typeface="+mn-ea"/>
              </a:rPr>
              <a:t>）</a:t>
            </a:r>
            <a:r>
              <a:rPr lang="en-US" altLang="zh-CN" sz="2000" b="1" dirty="0">
                <a:latin typeface="+mn-ea"/>
                <a:ea typeface="+mn-ea"/>
              </a:rPr>
              <a:t> </a:t>
            </a:r>
            <a:r>
              <a:rPr lang="zh-CN" altLang="en-US" sz="2000" b="1" dirty="0">
                <a:latin typeface="+mn-ea"/>
                <a:ea typeface="+mn-ea"/>
              </a:rPr>
              <a:t>梁底模及支架卸载顺序，应严格按照从梁体挠度最大处的支架节点开始，逐步卸落相邻节点。当达到一定卸落量后，支架方可拆除。</a:t>
            </a:r>
            <a:endParaRPr lang="en-US" altLang="zh-CN" sz="2000" b="1" dirty="0">
              <a:latin typeface="+mn-ea"/>
              <a:ea typeface="+mn-ea"/>
            </a:endParaRPr>
          </a:p>
          <a:p>
            <a:pPr marL="179705">
              <a:lnSpc>
                <a:spcPct val="150000"/>
              </a:lnSpc>
              <a:buFontTx/>
              <a:buNone/>
            </a:pPr>
            <a:r>
              <a:rPr lang="zh-CN" altLang="en-US" sz="2000" b="1" dirty="0">
                <a:latin typeface="+mn-ea"/>
                <a:ea typeface="+mn-ea"/>
              </a:rPr>
              <a:t>（</a:t>
            </a:r>
            <a:r>
              <a:rPr lang="en-US" altLang="zh-CN" sz="2000" b="1" dirty="0">
                <a:latin typeface="+mn-ea"/>
                <a:ea typeface="+mn-ea"/>
              </a:rPr>
              <a:t>3</a:t>
            </a:r>
            <a:r>
              <a:rPr lang="zh-CN" altLang="en-US" sz="2000" b="1" dirty="0">
                <a:latin typeface="+mn-ea"/>
                <a:ea typeface="+mn-ea"/>
              </a:rPr>
              <a:t>）模板及支架拆除应遵循先支后拆，后支先拆的顺序，严禁强拉硬拽。</a:t>
            </a:r>
          </a:p>
          <a:p>
            <a:pPr marL="179705">
              <a:lnSpc>
                <a:spcPct val="150000"/>
              </a:lnSpc>
              <a:buFontTx/>
              <a:buNone/>
            </a:pPr>
            <a:r>
              <a:rPr lang="zh-CN" altLang="en-US" sz="2000" b="1" dirty="0">
                <a:latin typeface="+mn-ea"/>
                <a:ea typeface="+mn-ea"/>
              </a:rPr>
              <a:t>（</a:t>
            </a:r>
            <a:r>
              <a:rPr lang="en-US" altLang="zh-CN" sz="2000" b="1" dirty="0">
                <a:latin typeface="+mn-ea"/>
                <a:ea typeface="+mn-ea"/>
              </a:rPr>
              <a:t>4</a:t>
            </a:r>
            <a:r>
              <a:rPr lang="zh-CN" altLang="en-US" sz="2000" b="1" dirty="0">
                <a:latin typeface="+mn-ea"/>
                <a:ea typeface="+mn-ea"/>
              </a:rPr>
              <a:t>）支架在承重期间，不得随意拆除任何受力杆件。</a:t>
            </a:r>
            <a:endParaRPr lang="en-US" altLang="zh-CN" sz="2000" b="1" dirty="0">
              <a:latin typeface="+mn-ea"/>
              <a:ea typeface="+mn-ea"/>
            </a:endParaRPr>
          </a:p>
          <a:p>
            <a:pPr marL="179705">
              <a:lnSpc>
                <a:spcPct val="150000"/>
              </a:lnSpc>
              <a:buFontTx/>
              <a:buNone/>
            </a:pPr>
            <a:endParaRPr lang="zh-CN" altLang="en-US" sz="2000" b="1" dirty="0">
              <a:latin typeface="+mn-ea"/>
              <a:ea typeface="+mn-ea"/>
            </a:endParaRPr>
          </a:p>
          <a:p>
            <a:pPr marL="179705">
              <a:lnSpc>
                <a:spcPct val="150000"/>
              </a:lnSpc>
              <a:buFontTx/>
              <a:buNone/>
            </a:pPr>
            <a:endParaRPr lang="zh-CN" altLang="en-US" sz="2000" b="1" dirty="0">
              <a:latin typeface="+mn-ea"/>
              <a:ea typeface="+mn-ea"/>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0" y="762000"/>
            <a:ext cx="9144000" cy="5632311"/>
          </a:xfrm>
          <a:prstGeom prst="rect">
            <a:avLst/>
          </a:prstGeom>
          <a:noFill/>
          <a:ln w="9525">
            <a:noFill/>
            <a:miter lim="800000"/>
          </a:ln>
        </p:spPr>
        <p:txBody>
          <a:bodyPr wrap="square">
            <a:spAutoFit/>
          </a:bodyPr>
          <a:lstStyle/>
          <a:p>
            <a:pPr>
              <a:lnSpc>
                <a:spcPct val="150000"/>
              </a:lnSpc>
            </a:pPr>
            <a:r>
              <a:rPr lang="en-US" altLang="zh-CN" sz="2000" b="1" dirty="0">
                <a:solidFill>
                  <a:srgbClr val="FF0000"/>
                </a:solidFill>
                <a:latin typeface="+mn-ea"/>
                <a:ea typeface="+mn-ea"/>
              </a:rPr>
              <a:t>    5</a:t>
            </a:r>
            <a:r>
              <a:rPr lang="zh-CN" altLang="en-US" sz="2000" b="1" dirty="0">
                <a:solidFill>
                  <a:srgbClr val="FF0000"/>
                </a:solidFill>
                <a:latin typeface="+mn-ea"/>
                <a:ea typeface="+mn-ea"/>
              </a:rPr>
              <a:t>、被告人荆鑫（ 北京建工一公司，清华附中工程项目部施工员）</a:t>
            </a:r>
            <a:endParaRPr lang="en-US" altLang="zh-CN" sz="2000" b="1" dirty="0">
              <a:solidFill>
                <a:srgbClr val="FF0000"/>
              </a:solidFill>
              <a:latin typeface="+mn-ea"/>
              <a:ea typeface="+mn-ea"/>
            </a:endParaRPr>
          </a:p>
          <a:p>
            <a:pPr>
              <a:lnSpc>
                <a:spcPct val="150000"/>
              </a:lnSpc>
            </a:pPr>
            <a:r>
              <a:rPr lang="zh-CN" altLang="en-US" sz="2000" b="1" dirty="0">
                <a:solidFill>
                  <a:srgbClr val="FF0000"/>
                </a:solidFill>
                <a:latin typeface="+mn-ea"/>
                <a:ea typeface="+mn-ea"/>
              </a:rPr>
              <a:t>有期徒刑</a:t>
            </a:r>
            <a:r>
              <a:rPr lang="en-US" altLang="zh-CN" sz="2000" b="1" dirty="0">
                <a:solidFill>
                  <a:srgbClr val="FF0000"/>
                </a:solidFill>
                <a:latin typeface="+mn-ea"/>
                <a:ea typeface="+mn-ea"/>
              </a:rPr>
              <a:t>3</a:t>
            </a:r>
            <a:r>
              <a:rPr lang="zh-CN" altLang="en-US" sz="2000" b="1" dirty="0">
                <a:solidFill>
                  <a:srgbClr val="FF0000"/>
                </a:solidFill>
                <a:latin typeface="+mn-ea"/>
                <a:ea typeface="+mn-ea"/>
              </a:rPr>
              <a:t>年</a:t>
            </a:r>
            <a:r>
              <a:rPr lang="en-US" altLang="zh-CN" sz="2000" b="1" dirty="0">
                <a:solidFill>
                  <a:srgbClr val="FF0000"/>
                </a:solidFill>
                <a:latin typeface="+mn-ea"/>
                <a:ea typeface="+mn-ea"/>
              </a:rPr>
              <a:t>6</a:t>
            </a:r>
            <a:r>
              <a:rPr lang="zh-CN" altLang="en-US" sz="2000" b="1" dirty="0">
                <a:solidFill>
                  <a:srgbClr val="FF0000"/>
                </a:solidFill>
                <a:latin typeface="+mn-ea"/>
                <a:ea typeface="+mn-ea"/>
              </a:rPr>
              <a:t>个月；</a:t>
            </a:r>
          </a:p>
          <a:p>
            <a:pPr>
              <a:lnSpc>
                <a:spcPct val="150000"/>
              </a:lnSpc>
            </a:pPr>
            <a:r>
              <a:rPr lang="zh-CN" altLang="en-US" sz="2000" b="1" dirty="0">
                <a:latin typeface="+mn-ea"/>
                <a:ea typeface="+mn-ea"/>
              </a:rPr>
              <a:t>    判决原因：公诉人指出并非像其所述仅在工地打杂，就连钢筋施工方案，也是由其负责编写的。在公诉人出具的相关证据及证人证言显示，荆鑫所在的工程部负责现场施工管理，发现实际施工与图纸不符的，应当进行纠正，不过其并未按相关要求履行应尽职责。</a:t>
            </a:r>
            <a:endParaRPr lang="en-US" altLang="zh-CN" sz="2000" b="1" dirty="0">
              <a:latin typeface="+mn-ea"/>
              <a:ea typeface="+mn-ea"/>
            </a:endParaRPr>
          </a:p>
          <a:p>
            <a:pPr>
              <a:lnSpc>
                <a:spcPct val="150000"/>
              </a:lnSpc>
            </a:pPr>
            <a:r>
              <a:rPr lang="en-US" altLang="zh-CN" sz="2000" b="1" dirty="0">
                <a:solidFill>
                  <a:srgbClr val="FF0000"/>
                </a:solidFill>
                <a:latin typeface="+mn-ea"/>
                <a:ea typeface="+mn-ea"/>
              </a:rPr>
              <a:t>    6</a:t>
            </a:r>
            <a:r>
              <a:rPr lang="zh-CN" altLang="en-US" sz="2000" b="1" dirty="0">
                <a:solidFill>
                  <a:srgbClr val="FF0000"/>
                </a:solidFill>
                <a:latin typeface="+mn-ea"/>
                <a:ea typeface="+mn-ea"/>
              </a:rPr>
              <a:t>、被告人张换丰（安阳诚成劳务公司法定代表人，负责公司全面工作。）有期徒刑</a:t>
            </a:r>
            <a:r>
              <a:rPr lang="en-US" altLang="zh-CN" sz="2000" b="1" dirty="0">
                <a:solidFill>
                  <a:srgbClr val="FF0000"/>
                </a:solidFill>
                <a:latin typeface="+mn-ea"/>
                <a:ea typeface="+mn-ea"/>
              </a:rPr>
              <a:t>6</a:t>
            </a:r>
            <a:r>
              <a:rPr lang="zh-CN" altLang="en-US" sz="2000" b="1" dirty="0">
                <a:solidFill>
                  <a:srgbClr val="FF0000"/>
                </a:solidFill>
                <a:latin typeface="+mn-ea"/>
                <a:ea typeface="+mn-ea"/>
              </a:rPr>
              <a:t>年；</a:t>
            </a:r>
          </a:p>
          <a:p>
            <a:pPr>
              <a:lnSpc>
                <a:spcPct val="150000"/>
              </a:lnSpc>
            </a:pPr>
            <a:r>
              <a:rPr lang="zh-CN" altLang="en-US" sz="2000" b="1" dirty="0">
                <a:latin typeface="+mn-ea"/>
                <a:ea typeface="+mn-ea"/>
              </a:rPr>
              <a:t>    判决原因：以参股和内部承包的形式委派劳务队长张焕良负责劳务作业管理，未对工程项目实施安全管理；未对项目实施安全检查，未及时发现劳务作业人员在无安全技术交底的情况下，盲目组织实施筏板基础钢筋的施工作业行为；未组织对该项目作业人员的安全培训教育，对事故发生负有直接管理责任。</a:t>
            </a: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2" descr="IMG_6890"/>
          <p:cNvPicPr>
            <a:picLocks noChangeAspect="1" noChangeArrowheads="1"/>
          </p:cNvPicPr>
          <p:nvPr/>
        </p:nvPicPr>
        <p:blipFill>
          <a:blip r:embed="rId2" cstate="print"/>
          <a:srcRect/>
          <a:stretch>
            <a:fillRect/>
          </a:stretch>
        </p:blipFill>
        <p:spPr bwMode="auto">
          <a:xfrm>
            <a:off x="1218056" y="837316"/>
            <a:ext cx="4802238" cy="3285122"/>
          </a:xfrm>
          <a:prstGeom prst="rect">
            <a:avLst/>
          </a:prstGeom>
          <a:noFill/>
          <a:ln w="9525">
            <a:noFill/>
            <a:miter lim="800000"/>
            <a:headEnd/>
            <a:tailEnd/>
          </a:ln>
        </p:spPr>
      </p:pic>
      <p:sp>
        <p:nvSpPr>
          <p:cNvPr id="98307" name="矩形 1"/>
          <p:cNvSpPr>
            <a:spLocks noChangeArrowheads="1"/>
          </p:cNvSpPr>
          <p:nvPr/>
        </p:nvSpPr>
        <p:spPr bwMode="auto">
          <a:xfrm>
            <a:off x="6172746" y="761090"/>
            <a:ext cx="2971254" cy="4247317"/>
          </a:xfrm>
          <a:prstGeom prst="rect">
            <a:avLst/>
          </a:prstGeom>
          <a:noFill/>
          <a:ln w="9525">
            <a:noFill/>
            <a:miter lim="800000"/>
          </a:ln>
        </p:spPr>
        <p:txBody>
          <a:bodyPr wrap="square">
            <a:spAutoFit/>
          </a:bodyPr>
          <a:lstStyle/>
          <a:p>
            <a:pPr>
              <a:lnSpc>
                <a:spcPct val="150000"/>
              </a:lnSpc>
              <a:buFontTx/>
              <a:buNone/>
            </a:pPr>
            <a:r>
              <a:rPr lang="zh-CN" altLang="en-US" sz="2000" b="1" dirty="0">
                <a:latin typeface="+mn-ea"/>
                <a:ea typeface="+mn-ea"/>
              </a:rPr>
              <a:t>存在问题：</a:t>
            </a:r>
          </a:p>
          <a:p>
            <a:pPr>
              <a:lnSpc>
                <a:spcPct val="150000"/>
              </a:lnSpc>
              <a:buFontTx/>
              <a:buNone/>
            </a:pPr>
            <a:r>
              <a:rPr lang="zh-CN" altLang="en-US" sz="2000" b="1" dirty="0">
                <a:latin typeface="+mn-ea"/>
                <a:ea typeface="+mn-ea"/>
              </a:rPr>
              <a:t>（</a:t>
            </a:r>
            <a:r>
              <a:rPr lang="en-US" altLang="zh-CN" sz="2000" b="1" dirty="0">
                <a:latin typeface="+mn-ea"/>
                <a:ea typeface="+mn-ea"/>
              </a:rPr>
              <a:t>1</a:t>
            </a:r>
            <a:r>
              <a:rPr lang="zh-CN" altLang="en-US" sz="2000" b="1" dirty="0">
                <a:latin typeface="+mn-ea"/>
                <a:ea typeface="+mn-ea"/>
              </a:rPr>
              <a:t>）新旧杆件混用，无法保证水平、竖直轴线整齐划一，对模板支撑体系受力不利；</a:t>
            </a:r>
          </a:p>
          <a:p>
            <a:pPr>
              <a:lnSpc>
                <a:spcPct val="150000"/>
              </a:lnSpc>
              <a:buFontTx/>
              <a:buNone/>
            </a:pPr>
            <a:r>
              <a:rPr lang="zh-CN" altLang="en-US" sz="2000" b="1" dirty="0">
                <a:latin typeface="+mn-ea"/>
                <a:ea typeface="+mn-ea"/>
              </a:rPr>
              <a:t>（</a:t>
            </a:r>
            <a:r>
              <a:rPr lang="en-US" altLang="zh-CN" sz="2000" b="1" dirty="0">
                <a:latin typeface="+mn-ea"/>
                <a:ea typeface="+mn-ea"/>
              </a:rPr>
              <a:t>2</a:t>
            </a:r>
            <a:r>
              <a:rPr lang="zh-CN" altLang="en-US" sz="2000" b="1" dirty="0">
                <a:latin typeface="+mn-ea"/>
                <a:ea typeface="+mn-ea"/>
              </a:rPr>
              <a:t>）未设置纵横向扫地杆；</a:t>
            </a:r>
          </a:p>
          <a:p>
            <a:pPr>
              <a:lnSpc>
                <a:spcPct val="150000"/>
              </a:lnSpc>
              <a:buFontTx/>
              <a:buNone/>
            </a:pPr>
            <a:r>
              <a:rPr lang="zh-CN" altLang="en-US" sz="2000" b="1" dirty="0">
                <a:latin typeface="+mn-ea"/>
                <a:ea typeface="+mn-ea"/>
              </a:rPr>
              <a:t>（</a:t>
            </a:r>
            <a:r>
              <a:rPr lang="en-US" altLang="zh-CN" sz="2000" b="1" dirty="0">
                <a:latin typeface="+mn-ea"/>
                <a:ea typeface="+mn-ea"/>
              </a:rPr>
              <a:t>3</a:t>
            </a:r>
            <a:r>
              <a:rPr lang="zh-CN" altLang="en-US" sz="2000" b="1" dirty="0">
                <a:latin typeface="+mn-ea"/>
                <a:ea typeface="+mn-ea"/>
              </a:rPr>
              <a:t>）在竖向剪刀撑顶部交点平面未水平剪刀撑。</a:t>
            </a:r>
          </a:p>
        </p:txBody>
      </p:sp>
      <p:sp>
        <p:nvSpPr>
          <p:cNvPr id="98308" name="矩形 2"/>
          <p:cNvSpPr>
            <a:spLocks noChangeArrowheads="1"/>
          </p:cNvSpPr>
          <p:nvPr/>
        </p:nvSpPr>
        <p:spPr bwMode="auto">
          <a:xfrm>
            <a:off x="0" y="4038808"/>
            <a:ext cx="9144000" cy="2400657"/>
          </a:xfrm>
          <a:prstGeom prst="rect">
            <a:avLst/>
          </a:prstGeom>
          <a:noFill/>
          <a:ln w="9525">
            <a:noFill/>
            <a:miter lim="800000"/>
          </a:ln>
        </p:spPr>
        <p:txBody>
          <a:bodyPr wrap="square">
            <a:spAutoFit/>
          </a:bodyPr>
          <a:lstStyle/>
          <a:p>
            <a:pPr>
              <a:lnSpc>
                <a:spcPct val="150000"/>
              </a:lnSpc>
              <a:buFontTx/>
              <a:buNone/>
            </a:pPr>
            <a:r>
              <a:rPr lang="zh-CN" altLang="en-US" sz="2000" b="1" dirty="0">
                <a:latin typeface="+mn-ea"/>
                <a:ea typeface="+mn-ea"/>
              </a:rPr>
              <a:t>整改要求：</a:t>
            </a:r>
          </a:p>
          <a:p>
            <a:pPr>
              <a:lnSpc>
                <a:spcPct val="150000"/>
              </a:lnSpc>
              <a:buFontTx/>
              <a:buNone/>
            </a:pPr>
            <a:r>
              <a:rPr lang="zh-CN" altLang="en-US" sz="2000" b="1" dirty="0">
                <a:latin typeface="+mn-ea"/>
                <a:ea typeface="+mn-ea"/>
              </a:rPr>
              <a:t>（</a:t>
            </a:r>
            <a:r>
              <a:rPr lang="en-US" altLang="zh-CN" sz="2000" b="1" dirty="0">
                <a:latin typeface="+mn-ea"/>
                <a:ea typeface="+mn-ea"/>
              </a:rPr>
              <a:t>1</a:t>
            </a:r>
            <a:r>
              <a:rPr lang="zh-CN" altLang="en-US" sz="2000" b="1" dirty="0">
                <a:latin typeface="+mn-ea"/>
                <a:ea typeface="+mn-ea"/>
              </a:rPr>
              <a:t>）每层纵横向间隔</a:t>
            </a:r>
            <a:r>
              <a:rPr lang="en-US" altLang="zh-CN" sz="2000" b="1" dirty="0">
                <a:latin typeface="+mn-ea"/>
                <a:ea typeface="+mn-ea"/>
              </a:rPr>
              <a:t>2-3</a:t>
            </a:r>
            <a:r>
              <a:rPr lang="zh-CN" altLang="en-US" sz="2000" b="1" dirty="0">
                <a:latin typeface="+mn-ea"/>
                <a:ea typeface="+mn-ea"/>
              </a:rPr>
              <a:t>跨加水平杆加强；</a:t>
            </a:r>
          </a:p>
          <a:p>
            <a:pPr>
              <a:lnSpc>
                <a:spcPct val="150000"/>
              </a:lnSpc>
              <a:buFontTx/>
              <a:buNone/>
            </a:pPr>
            <a:r>
              <a:rPr lang="zh-CN" altLang="en-US" sz="2000" b="1" dirty="0">
                <a:latin typeface="+mn-ea"/>
                <a:ea typeface="+mn-ea"/>
              </a:rPr>
              <a:t>（</a:t>
            </a:r>
            <a:r>
              <a:rPr lang="en-US" altLang="zh-CN" sz="2000" b="1" dirty="0">
                <a:latin typeface="+mn-ea"/>
                <a:ea typeface="+mn-ea"/>
              </a:rPr>
              <a:t>2</a:t>
            </a:r>
            <a:r>
              <a:rPr lang="zh-CN" altLang="en-US" sz="2000" b="1" dirty="0">
                <a:latin typeface="+mn-ea"/>
                <a:ea typeface="+mn-ea"/>
              </a:rPr>
              <a:t>）离地</a:t>
            </a:r>
            <a:r>
              <a:rPr lang="en-US" altLang="zh-CN" sz="2000" b="1" dirty="0">
                <a:latin typeface="+mn-ea"/>
                <a:ea typeface="+mn-ea"/>
              </a:rPr>
              <a:t>200mm</a:t>
            </a:r>
            <a:r>
              <a:rPr lang="zh-CN" altLang="en-US" sz="2000" b="1" dirty="0">
                <a:latin typeface="+mn-ea"/>
                <a:ea typeface="+mn-ea"/>
              </a:rPr>
              <a:t>出设置纵横向扫地杆；</a:t>
            </a:r>
          </a:p>
          <a:p>
            <a:pPr>
              <a:lnSpc>
                <a:spcPct val="150000"/>
              </a:lnSpc>
              <a:buFontTx/>
              <a:buNone/>
            </a:pPr>
            <a:r>
              <a:rPr lang="zh-CN" altLang="en-US" sz="2000" b="1" dirty="0">
                <a:latin typeface="+mn-ea"/>
                <a:ea typeface="+mn-ea"/>
              </a:rPr>
              <a:t>（</a:t>
            </a:r>
            <a:r>
              <a:rPr lang="en-US" altLang="zh-CN" sz="2000" b="1" dirty="0">
                <a:latin typeface="+mn-ea"/>
                <a:ea typeface="+mn-ea"/>
              </a:rPr>
              <a:t>3</a:t>
            </a:r>
            <a:r>
              <a:rPr lang="zh-CN" altLang="en-US" sz="2000" b="1" dirty="0">
                <a:latin typeface="+mn-ea"/>
                <a:ea typeface="+mn-ea"/>
              </a:rPr>
              <a:t>）在竖向剪刀撑顶部交点平面设置水平剪刀撑，现场已安装模板空间不足的情况下，在下一层平面设置。</a:t>
            </a:r>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2"/>
          <p:cNvPicPr>
            <a:picLocks noChangeAspect="1" noChangeArrowheads="1"/>
          </p:cNvPicPr>
          <p:nvPr/>
        </p:nvPicPr>
        <p:blipFill>
          <a:blip r:embed="rId2" cstate="print"/>
          <a:srcRect/>
          <a:stretch>
            <a:fillRect/>
          </a:stretch>
        </p:blipFill>
        <p:spPr bwMode="auto">
          <a:xfrm>
            <a:off x="760700" y="837316"/>
            <a:ext cx="3984156" cy="2480362"/>
          </a:xfrm>
          <a:prstGeom prst="rect">
            <a:avLst/>
          </a:prstGeom>
          <a:noFill/>
          <a:ln w="9525">
            <a:noFill/>
            <a:miter lim="800000"/>
            <a:headEnd/>
            <a:tailEnd/>
          </a:ln>
        </p:spPr>
      </p:pic>
      <p:sp>
        <p:nvSpPr>
          <p:cNvPr id="99331" name="矩形 1"/>
          <p:cNvSpPr>
            <a:spLocks noChangeArrowheads="1"/>
          </p:cNvSpPr>
          <p:nvPr/>
        </p:nvSpPr>
        <p:spPr bwMode="auto">
          <a:xfrm>
            <a:off x="5029356" y="456186"/>
            <a:ext cx="4114644" cy="3785652"/>
          </a:xfrm>
          <a:prstGeom prst="rect">
            <a:avLst/>
          </a:prstGeom>
          <a:noFill/>
          <a:ln w="9525">
            <a:noFill/>
            <a:miter lim="800000"/>
          </a:ln>
        </p:spPr>
        <p:txBody>
          <a:bodyPr wrap="square">
            <a:spAutoFit/>
          </a:bodyPr>
          <a:lstStyle/>
          <a:p>
            <a:pPr>
              <a:lnSpc>
                <a:spcPct val="150000"/>
              </a:lnSpc>
              <a:buFontTx/>
              <a:buNone/>
            </a:pPr>
            <a:r>
              <a:rPr lang="zh-CN" altLang="en-US" sz="2000" b="1" dirty="0">
                <a:latin typeface="+mn-ea"/>
                <a:ea typeface="+mn-ea"/>
              </a:rPr>
              <a:t>存在问题：</a:t>
            </a:r>
          </a:p>
          <a:p>
            <a:pPr>
              <a:lnSpc>
                <a:spcPct val="150000"/>
              </a:lnSpc>
              <a:buFontTx/>
              <a:buNone/>
            </a:pPr>
            <a:r>
              <a:rPr lang="zh-CN" altLang="en-US" sz="2000" b="1" dirty="0">
                <a:latin typeface="+mn-ea"/>
                <a:ea typeface="+mn-ea"/>
              </a:rPr>
              <a:t>（</a:t>
            </a:r>
            <a:r>
              <a:rPr lang="en-US" altLang="zh-CN" sz="2000" b="1" dirty="0">
                <a:latin typeface="+mn-ea"/>
                <a:ea typeface="+mn-ea"/>
              </a:rPr>
              <a:t>1</a:t>
            </a:r>
            <a:r>
              <a:rPr lang="zh-CN" altLang="en-US" sz="2000" b="1" dirty="0">
                <a:latin typeface="+mn-ea"/>
                <a:ea typeface="+mn-ea"/>
              </a:rPr>
              <a:t>）模板外侧斜撑钢管与脚手架钢管连接；</a:t>
            </a:r>
          </a:p>
          <a:p>
            <a:pPr>
              <a:lnSpc>
                <a:spcPct val="150000"/>
              </a:lnSpc>
              <a:buFontTx/>
              <a:buNone/>
            </a:pPr>
            <a:r>
              <a:rPr lang="zh-CN" altLang="en-US" sz="2000" b="1" dirty="0">
                <a:latin typeface="+mn-ea"/>
                <a:ea typeface="+mn-ea"/>
              </a:rPr>
              <a:t>（</a:t>
            </a:r>
            <a:r>
              <a:rPr lang="en-US" altLang="zh-CN" sz="2000" b="1" dirty="0">
                <a:latin typeface="+mn-ea"/>
                <a:ea typeface="+mn-ea"/>
              </a:rPr>
              <a:t>2</a:t>
            </a:r>
            <a:r>
              <a:rPr lang="zh-CN" altLang="en-US" sz="2000" b="1" dirty="0">
                <a:latin typeface="+mn-ea"/>
                <a:ea typeface="+mn-ea"/>
              </a:rPr>
              <a:t>）模板外侧斜撑钢管底部直接支顶在地面随意挖设的土坑中，未采取加强措施；</a:t>
            </a:r>
          </a:p>
          <a:p>
            <a:pPr>
              <a:lnSpc>
                <a:spcPct val="150000"/>
              </a:lnSpc>
              <a:buFontTx/>
              <a:buNone/>
            </a:pPr>
            <a:r>
              <a:rPr lang="zh-CN" altLang="en-US" sz="2000" b="1" dirty="0">
                <a:latin typeface="+mn-ea"/>
                <a:ea typeface="+mn-ea"/>
              </a:rPr>
              <a:t>（</a:t>
            </a:r>
            <a:r>
              <a:rPr lang="en-US" altLang="zh-CN" sz="2000" b="1" dirty="0">
                <a:latin typeface="+mn-ea"/>
                <a:ea typeface="+mn-ea"/>
              </a:rPr>
              <a:t>3</a:t>
            </a:r>
            <a:r>
              <a:rPr lang="zh-CN" altLang="en-US" sz="2000" b="1" dirty="0">
                <a:latin typeface="+mn-ea"/>
                <a:ea typeface="+mn-ea"/>
              </a:rPr>
              <a:t>）起吊钢筋未设专人指挥防护，起吊物剐蹭外侧脚手架斜撑钢管；</a:t>
            </a:r>
          </a:p>
        </p:txBody>
      </p:sp>
      <p:pic>
        <p:nvPicPr>
          <p:cNvPr id="99332" name="Picture 3"/>
          <p:cNvPicPr>
            <a:picLocks noChangeAspect="1" noChangeArrowheads="1"/>
          </p:cNvPicPr>
          <p:nvPr/>
        </p:nvPicPr>
        <p:blipFill>
          <a:blip r:embed="rId3" cstate="print"/>
          <a:srcRect/>
          <a:stretch>
            <a:fillRect/>
          </a:stretch>
        </p:blipFill>
        <p:spPr bwMode="auto">
          <a:xfrm>
            <a:off x="5181808" y="4095401"/>
            <a:ext cx="3962192" cy="2470421"/>
          </a:xfrm>
          <a:prstGeom prst="rect">
            <a:avLst/>
          </a:prstGeom>
          <a:noFill/>
          <a:ln w="9525">
            <a:noFill/>
            <a:miter lim="800000"/>
            <a:headEnd/>
            <a:tailEnd/>
          </a:ln>
        </p:spPr>
      </p:pic>
      <p:sp>
        <p:nvSpPr>
          <p:cNvPr id="99333" name="矩形 2"/>
          <p:cNvSpPr>
            <a:spLocks noChangeArrowheads="1"/>
          </p:cNvSpPr>
          <p:nvPr/>
        </p:nvSpPr>
        <p:spPr bwMode="auto">
          <a:xfrm>
            <a:off x="0" y="3140075"/>
            <a:ext cx="5258034" cy="3785652"/>
          </a:xfrm>
          <a:prstGeom prst="rect">
            <a:avLst/>
          </a:prstGeom>
          <a:noFill/>
          <a:ln w="9525">
            <a:noFill/>
            <a:miter lim="800000"/>
          </a:ln>
        </p:spPr>
        <p:txBody>
          <a:bodyPr wrap="square">
            <a:spAutoFit/>
          </a:bodyPr>
          <a:lstStyle/>
          <a:p>
            <a:pPr>
              <a:lnSpc>
                <a:spcPct val="150000"/>
              </a:lnSpc>
              <a:buFontTx/>
              <a:buNone/>
            </a:pPr>
            <a:r>
              <a:rPr lang="zh-CN" altLang="en-US" sz="2000" b="1" dirty="0">
                <a:latin typeface="+mn-ea"/>
                <a:ea typeface="+mn-ea"/>
              </a:rPr>
              <a:t>整改要求：</a:t>
            </a:r>
          </a:p>
          <a:p>
            <a:pPr>
              <a:lnSpc>
                <a:spcPct val="150000"/>
              </a:lnSpc>
              <a:buFontTx/>
              <a:buNone/>
            </a:pPr>
            <a:r>
              <a:rPr lang="zh-CN" altLang="en-US" sz="2000" b="1" dirty="0">
                <a:latin typeface="+mn-ea"/>
                <a:ea typeface="+mn-ea"/>
              </a:rPr>
              <a:t>（</a:t>
            </a:r>
            <a:r>
              <a:rPr lang="en-US" altLang="zh-CN" sz="2000" b="1" dirty="0">
                <a:latin typeface="+mn-ea"/>
                <a:ea typeface="+mn-ea"/>
              </a:rPr>
              <a:t>1</a:t>
            </a:r>
            <a:r>
              <a:rPr lang="zh-CN" altLang="en-US" sz="2000" b="1" dirty="0">
                <a:latin typeface="+mn-ea"/>
                <a:ea typeface="+mn-ea"/>
              </a:rPr>
              <a:t>）模板外侧斜撑钢管与脚手架钢管断开连接，另设支架固定；</a:t>
            </a:r>
          </a:p>
          <a:p>
            <a:pPr>
              <a:lnSpc>
                <a:spcPct val="150000"/>
              </a:lnSpc>
              <a:buFontTx/>
              <a:buNone/>
            </a:pPr>
            <a:r>
              <a:rPr lang="zh-CN" altLang="en-US" sz="2000" b="1" dirty="0">
                <a:latin typeface="+mn-ea"/>
                <a:ea typeface="+mn-ea"/>
              </a:rPr>
              <a:t>（</a:t>
            </a:r>
            <a:r>
              <a:rPr lang="en-US" altLang="zh-CN" sz="2000" b="1" dirty="0">
                <a:latin typeface="+mn-ea"/>
                <a:ea typeface="+mn-ea"/>
              </a:rPr>
              <a:t>2</a:t>
            </a:r>
            <a:r>
              <a:rPr lang="zh-CN" altLang="en-US" sz="2000" b="1" dirty="0">
                <a:latin typeface="+mn-ea"/>
                <a:ea typeface="+mn-ea"/>
              </a:rPr>
              <a:t>）模板外侧斜撑钢管底部支顶处采取混凝土地锚、混凝土横梁、打设土钉锚杆等措施加强；</a:t>
            </a:r>
          </a:p>
          <a:p>
            <a:pPr>
              <a:lnSpc>
                <a:spcPct val="150000"/>
              </a:lnSpc>
              <a:buFontTx/>
              <a:buNone/>
            </a:pPr>
            <a:r>
              <a:rPr lang="zh-CN" altLang="en-US" sz="2000" b="1" dirty="0">
                <a:latin typeface="+mn-ea"/>
                <a:ea typeface="+mn-ea"/>
              </a:rPr>
              <a:t>（</a:t>
            </a:r>
            <a:r>
              <a:rPr lang="en-US" altLang="zh-CN" sz="2000" b="1" dirty="0">
                <a:latin typeface="+mn-ea"/>
                <a:ea typeface="+mn-ea"/>
              </a:rPr>
              <a:t>3</a:t>
            </a:r>
            <a:r>
              <a:rPr lang="zh-CN" altLang="en-US" sz="2000" b="1" dirty="0">
                <a:latin typeface="+mn-ea"/>
                <a:ea typeface="+mn-ea"/>
              </a:rPr>
              <a:t>）起吊钢筋设专人指挥吹哨、摇旗防护，避免起吊物剐蹭外侧脚手架斜撑钢管；</a:t>
            </a: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2"/>
          <p:cNvPicPr>
            <a:picLocks noChangeAspect="1" noChangeArrowheads="1"/>
          </p:cNvPicPr>
          <p:nvPr/>
        </p:nvPicPr>
        <p:blipFill>
          <a:blip r:embed="rId2" cstate="print"/>
          <a:srcRect/>
          <a:stretch>
            <a:fillRect/>
          </a:stretch>
        </p:blipFill>
        <p:spPr bwMode="auto">
          <a:xfrm>
            <a:off x="2132768" y="837316"/>
            <a:ext cx="4961640" cy="3028845"/>
          </a:xfrm>
          <a:prstGeom prst="rect">
            <a:avLst/>
          </a:prstGeom>
          <a:noFill/>
          <a:ln w="9525">
            <a:noFill/>
            <a:miter lim="800000"/>
            <a:headEnd/>
            <a:tailEnd/>
          </a:ln>
        </p:spPr>
      </p:pic>
      <p:sp>
        <p:nvSpPr>
          <p:cNvPr id="100355" name="矩形 1"/>
          <p:cNvSpPr>
            <a:spLocks noChangeArrowheads="1"/>
          </p:cNvSpPr>
          <p:nvPr/>
        </p:nvSpPr>
        <p:spPr bwMode="auto">
          <a:xfrm>
            <a:off x="0" y="3505226"/>
            <a:ext cx="9144000" cy="2905604"/>
          </a:xfrm>
          <a:prstGeom prst="rect">
            <a:avLst/>
          </a:prstGeom>
          <a:noFill/>
          <a:ln w="9525">
            <a:noFill/>
            <a:miter lim="800000"/>
          </a:ln>
        </p:spPr>
        <p:txBody>
          <a:bodyPr wrap="square">
            <a:spAutoFit/>
          </a:bodyPr>
          <a:lstStyle/>
          <a:p>
            <a:pPr>
              <a:lnSpc>
                <a:spcPts val="3200"/>
              </a:lnSpc>
              <a:buFontTx/>
              <a:buNone/>
            </a:pPr>
            <a:r>
              <a:rPr lang="zh-CN" altLang="en-US" sz="2000" b="1" dirty="0">
                <a:latin typeface="+mn-ea"/>
                <a:ea typeface="+mn-ea"/>
              </a:rPr>
              <a:t>存在问题：</a:t>
            </a:r>
          </a:p>
          <a:p>
            <a:pPr>
              <a:lnSpc>
                <a:spcPts val="3200"/>
              </a:lnSpc>
              <a:buFontTx/>
              <a:buNone/>
            </a:pPr>
            <a:r>
              <a:rPr lang="zh-CN" altLang="en-US" sz="2000" b="1" dirty="0">
                <a:latin typeface="+mn-ea"/>
                <a:ea typeface="+mn-ea"/>
              </a:rPr>
              <a:t>（</a:t>
            </a:r>
            <a:r>
              <a:rPr lang="en-US" altLang="zh-CN" sz="2000" b="1" dirty="0">
                <a:latin typeface="+mn-ea"/>
                <a:ea typeface="+mn-ea"/>
              </a:rPr>
              <a:t>1</a:t>
            </a:r>
            <a:r>
              <a:rPr lang="zh-CN" altLang="en-US" sz="2000" b="1" dirty="0">
                <a:latin typeface="+mn-ea"/>
                <a:ea typeface="+mn-ea"/>
              </a:rPr>
              <a:t>）倒角处可调托撑螺杆斜向未落地安设对体系受力不利（产生较大横向推力）；</a:t>
            </a:r>
          </a:p>
          <a:p>
            <a:pPr>
              <a:lnSpc>
                <a:spcPts val="3200"/>
              </a:lnSpc>
              <a:buFontTx/>
              <a:buNone/>
            </a:pPr>
            <a:r>
              <a:rPr lang="zh-CN" altLang="en-US" sz="2000" b="1" dirty="0">
                <a:latin typeface="+mn-ea"/>
                <a:ea typeface="+mn-ea"/>
              </a:rPr>
              <a:t>（</a:t>
            </a:r>
            <a:r>
              <a:rPr lang="en-US" altLang="zh-CN" sz="2000" b="1" dirty="0">
                <a:latin typeface="+mn-ea"/>
                <a:ea typeface="+mn-ea"/>
              </a:rPr>
              <a:t>2</a:t>
            </a:r>
            <a:r>
              <a:rPr lang="zh-CN" altLang="en-US" sz="2000" b="1" dirty="0">
                <a:latin typeface="+mn-ea"/>
                <a:ea typeface="+mn-ea"/>
              </a:rPr>
              <a:t>）模板外侧个别拉杆未上双螺帽；</a:t>
            </a:r>
            <a:endParaRPr lang="en-US" altLang="zh-CN" sz="2000" b="1" dirty="0">
              <a:latin typeface="+mn-ea"/>
              <a:ea typeface="+mn-ea"/>
            </a:endParaRPr>
          </a:p>
          <a:p>
            <a:pPr>
              <a:lnSpc>
                <a:spcPts val="3200"/>
              </a:lnSpc>
              <a:buFontTx/>
              <a:buNone/>
            </a:pPr>
            <a:r>
              <a:rPr lang="zh-CN" altLang="en-US" sz="2000" b="1" dirty="0">
                <a:latin typeface="+mn-ea"/>
                <a:ea typeface="+mn-ea"/>
              </a:rPr>
              <a:t>整改要求：</a:t>
            </a:r>
          </a:p>
          <a:p>
            <a:pPr>
              <a:lnSpc>
                <a:spcPts val="3200"/>
              </a:lnSpc>
              <a:buFontTx/>
              <a:buNone/>
            </a:pPr>
            <a:r>
              <a:rPr lang="zh-CN" altLang="en-US" sz="2000" b="1" dirty="0">
                <a:latin typeface="+mn-ea"/>
                <a:ea typeface="+mn-ea"/>
              </a:rPr>
              <a:t>（</a:t>
            </a:r>
            <a:r>
              <a:rPr lang="en-US" altLang="zh-CN" sz="2000" b="1" dirty="0">
                <a:latin typeface="+mn-ea"/>
                <a:ea typeface="+mn-ea"/>
              </a:rPr>
              <a:t>1</a:t>
            </a:r>
            <a:r>
              <a:rPr lang="zh-CN" altLang="en-US" sz="2000" b="1" dirty="0">
                <a:latin typeface="+mn-ea"/>
                <a:ea typeface="+mn-ea"/>
              </a:rPr>
              <a:t>）倒角处单独做细部（大样）设计，改为垂直受力；</a:t>
            </a:r>
          </a:p>
          <a:p>
            <a:pPr>
              <a:lnSpc>
                <a:spcPts val="3200"/>
              </a:lnSpc>
              <a:buFontTx/>
              <a:buNone/>
            </a:pPr>
            <a:r>
              <a:rPr lang="zh-CN" altLang="en-US" sz="2000" b="1" dirty="0">
                <a:latin typeface="+mn-ea"/>
                <a:ea typeface="+mn-ea"/>
              </a:rPr>
              <a:t>（</a:t>
            </a:r>
            <a:r>
              <a:rPr lang="en-US" altLang="zh-CN" sz="2000" b="1" dirty="0">
                <a:latin typeface="+mn-ea"/>
                <a:ea typeface="+mn-ea"/>
              </a:rPr>
              <a:t>2</a:t>
            </a:r>
            <a:r>
              <a:rPr lang="zh-CN" altLang="en-US" sz="2000" b="1" dirty="0">
                <a:latin typeface="+mn-ea"/>
                <a:ea typeface="+mn-ea"/>
              </a:rPr>
              <a:t>）对模板外侧所有拉杆螺帽紧固情况进行排查，未上双螺帽要逐一补设。</a:t>
            </a:r>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descr="0"/>
          <p:cNvPicPr>
            <a:picLocks noChangeAspect="1" noChangeArrowheads="1"/>
          </p:cNvPicPr>
          <p:nvPr/>
        </p:nvPicPr>
        <p:blipFill>
          <a:blip r:embed="rId2" cstate="print"/>
          <a:srcRect/>
          <a:stretch>
            <a:fillRect/>
          </a:stretch>
        </p:blipFill>
        <p:spPr bwMode="auto">
          <a:xfrm>
            <a:off x="381130" y="1126602"/>
            <a:ext cx="8383300" cy="4970308"/>
          </a:xfrm>
          <a:prstGeom prst="rect">
            <a:avLst/>
          </a:prstGeom>
          <a:noFill/>
          <a:ln w="9525">
            <a:noFill/>
            <a:miter lim="800000"/>
            <a:headEnd/>
            <a:tailEnd/>
          </a:ln>
        </p:spPr>
      </p:pic>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3" name="Picture 3" descr="0"/>
          <p:cNvPicPr>
            <a:picLocks noChangeAspect="1" noChangeArrowheads="1"/>
          </p:cNvPicPr>
          <p:nvPr/>
        </p:nvPicPr>
        <p:blipFill>
          <a:blip r:embed="rId2" cstate="print"/>
          <a:srcRect/>
          <a:stretch>
            <a:fillRect/>
          </a:stretch>
        </p:blipFill>
        <p:spPr bwMode="auto">
          <a:xfrm>
            <a:off x="3309938" y="2971644"/>
            <a:ext cx="5834062" cy="3441700"/>
          </a:xfrm>
          <a:prstGeom prst="rect">
            <a:avLst/>
          </a:prstGeom>
          <a:noFill/>
          <a:ln w="9525">
            <a:noFill/>
            <a:miter lim="800000"/>
            <a:headEnd/>
            <a:tailEnd/>
          </a:ln>
        </p:spPr>
      </p:pic>
      <p:pic>
        <p:nvPicPr>
          <p:cNvPr id="102402" name="Picture 2" descr="0"/>
          <p:cNvPicPr>
            <a:picLocks noChangeAspect="1" noChangeArrowheads="1"/>
          </p:cNvPicPr>
          <p:nvPr/>
        </p:nvPicPr>
        <p:blipFill>
          <a:blip r:embed="rId3" cstate="print"/>
          <a:srcRect/>
          <a:stretch>
            <a:fillRect/>
          </a:stretch>
        </p:blipFill>
        <p:spPr bwMode="auto">
          <a:xfrm>
            <a:off x="0" y="837316"/>
            <a:ext cx="5573713" cy="3352800"/>
          </a:xfrm>
          <a:prstGeom prst="rect">
            <a:avLst/>
          </a:prstGeom>
          <a:noFill/>
          <a:ln w="9525">
            <a:noFill/>
            <a:miter lim="800000"/>
            <a:headEnd/>
            <a:tailEnd/>
          </a:ln>
        </p:spPr>
      </p:pic>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998398"/>
            <a:ext cx="9144000" cy="5098512"/>
          </a:xfrm>
          <a:prstGeom prst="rect">
            <a:avLst/>
          </a:prstGeom>
        </p:spPr>
        <p:txBody>
          <a:bodyPr>
            <a:spAutoFit/>
          </a:bodyPr>
          <a:lstStyle/>
          <a:p>
            <a:pPr marL="179705" algn="just">
              <a:lnSpc>
                <a:spcPct val="150000"/>
              </a:lnSpc>
              <a:defRPr/>
            </a:pPr>
            <a:r>
              <a:rPr lang="zh-CN" altLang="en-US" sz="2000" b="1" dirty="0">
                <a:latin typeface="+mn-ea"/>
                <a:ea typeface="+mn-ea"/>
              </a:rPr>
              <a:t>例</a:t>
            </a:r>
            <a:r>
              <a:rPr lang="en-US" altLang="zh-CN" sz="2000" b="1" dirty="0">
                <a:latin typeface="+mn-ea"/>
                <a:ea typeface="+mn-ea"/>
              </a:rPr>
              <a:t>1 </a:t>
            </a:r>
            <a:r>
              <a:rPr lang="zh-CN" altLang="en-US" sz="2000" b="1" dirty="0">
                <a:latin typeface="+mn-ea"/>
                <a:ea typeface="+mn-ea"/>
              </a:rPr>
              <a:t>余姚特大桥（</a:t>
            </a:r>
            <a:r>
              <a:rPr lang="en-US" altLang="zh-CN" sz="2000" b="1" dirty="0">
                <a:latin typeface="+mn-ea"/>
                <a:ea typeface="+mn-ea"/>
              </a:rPr>
              <a:t>70+125+70</a:t>
            </a:r>
            <a:r>
              <a:rPr lang="zh-CN" altLang="en-US" sz="2000" b="1" dirty="0">
                <a:latin typeface="+mn-ea"/>
                <a:ea typeface="+mn-ea"/>
              </a:rPr>
              <a:t>）</a:t>
            </a:r>
            <a:r>
              <a:rPr lang="en-US" altLang="zh-CN" sz="2000" b="1" dirty="0">
                <a:latin typeface="+mn-ea"/>
                <a:ea typeface="+mn-ea"/>
              </a:rPr>
              <a:t>m</a:t>
            </a:r>
            <a:r>
              <a:rPr lang="zh-CN" altLang="en-US" sz="2000" b="1" dirty="0">
                <a:latin typeface="+mn-ea"/>
                <a:ea typeface="+mn-ea"/>
              </a:rPr>
              <a:t>连续梁 </a:t>
            </a:r>
          </a:p>
          <a:p>
            <a:pPr marL="179705" indent="720090" algn="just">
              <a:lnSpc>
                <a:spcPct val="150000"/>
              </a:lnSpc>
              <a:defRPr/>
            </a:pPr>
            <a:r>
              <a:rPr lang="en-US" altLang="zh-CN" sz="2000" b="1" dirty="0">
                <a:latin typeface="+mn-ea"/>
                <a:ea typeface="+mn-ea"/>
              </a:rPr>
              <a:t>1</a:t>
            </a:r>
            <a:r>
              <a:rPr lang="zh-CN" altLang="en-US" sz="2000" b="1" dirty="0">
                <a:latin typeface="+mn-ea"/>
                <a:ea typeface="+mn-ea"/>
              </a:rPr>
              <a:t>、基本情况：该连续梁原设计采用悬灌法施工，由于工期原因变更为支架法现浇。连续梁共分</a:t>
            </a:r>
            <a:r>
              <a:rPr lang="en-US" altLang="zh-CN" sz="2000" b="1" dirty="0">
                <a:latin typeface="+mn-ea"/>
                <a:ea typeface="+mn-ea"/>
              </a:rPr>
              <a:t>9</a:t>
            </a:r>
            <a:r>
              <a:rPr lang="zh-CN" altLang="en-US" sz="2000" b="1" dirty="0">
                <a:latin typeface="+mn-ea"/>
                <a:ea typeface="+mn-ea"/>
              </a:rPr>
              <a:t>个节段现浇，桥面低了</a:t>
            </a:r>
            <a:r>
              <a:rPr lang="en-US" altLang="zh-CN" sz="2000" b="1" dirty="0">
                <a:latin typeface="+mn-ea"/>
                <a:ea typeface="+mn-ea"/>
              </a:rPr>
              <a:t>17cm</a:t>
            </a:r>
            <a:r>
              <a:rPr lang="zh-CN" altLang="en-US" sz="2000" b="1" dirty="0">
                <a:latin typeface="+mn-ea"/>
                <a:ea typeface="+mn-ea"/>
              </a:rPr>
              <a:t>。 </a:t>
            </a:r>
          </a:p>
          <a:p>
            <a:pPr marL="179705" indent="720090" algn="just">
              <a:lnSpc>
                <a:spcPct val="150000"/>
              </a:lnSpc>
              <a:defRPr/>
            </a:pPr>
            <a:r>
              <a:rPr lang="en-US" altLang="zh-CN" sz="2000" b="1" dirty="0">
                <a:latin typeface="+mn-ea"/>
                <a:ea typeface="+mn-ea"/>
              </a:rPr>
              <a:t>2</a:t>
            </a:r>
            <a:r>
              <a:rPr lang="zh-CN" altLang="en-US" sz="2000" b="1" dirty="0">
                <a:latin typeface="+mn-ea"/>
                <a:ea typeface="+mn-ea"/>
              </a:rPr>
              <a:t>、连续梁变形情况</a:t>
            </a:r>
            <a:r>
              <a:rPr lang="en-US" altLang="zh-CN" sz="2000" b="1" dirty="0">
                <a:latin typeface="+mn-ea"/>
                <a:ea typeface="+mn-ea"/>
              </a:rPr>
              <a:t>:2012</a:t>
            </a:r>
            <a:r>
              <a:rPr lang="zh-CN" altLang="en-US" sz="2000" b="1" dirty="0">
                <a:latin typeface="+mn-ea"/>
                <a:ea typeface="+mn-ea"/>
              </a:rPr>
              <a:t>年</a:t>
            </a:r>
            <a:r>
              <a:rPr lang="en-US" altLang="zh-CN" sz="2000" b="1" dirty="0">
                <a:latin typeface="+mn-ea"/>
                <a:ea typeface="+mn-ea"/>
              </a:rPr>
              <a:t>12</a:t>
            </a:r>
            <a:r>
              <a:rPr lang="zh-CN" altLang="en-US" sz="2000" b="1" dirty="0">
                <a:latin typeface="+mn-ea"/>
                <a:ea typeface="+mn-ea"/>
              </a:rPr>
              <a:t>月</a:t>
            </a:r>
            <a:r>
              <a:rPr lang="en-US" altLang="zh-CN" sz="2000" b="1" dirty="0">
                <a:latin typeface="+mn-ea"/>
                <a:ea typeface="+mn-ea"/>
              </a:rPr>
              <a:t>3</a:t>
            </a:r>
            <a:r>
              <a:rPr lang="zh-CN" altLang="en-US" sz="2000" b="1" dirty="0">
                <a:latin typeface="+mn-ea"/>
                <a:ea typeface="+mn-ea"/>
              </a:rPr>
              <a:t>日，余姚特大桥（</a:t>
            </a:r>
            <a:r>
              <a:rPr lang="en-US" altLang="zh-CN" sz="2000" b="1" dirty="0">
                <a:latin typeface="+mn-ea"/>
                <a:ea typeface="+mn-ea"/>
              </a:rPr>
              <a:t>70+125+70</a:t>
            </a:r>
            <a:r>
              <a:rPr lang="zh-CN" altLang="en-US" sz="2000" b="1" dirty="0">
                <a:latin typeface="+mn-ea"/>
                <a:ea typeface="+mn-ea"/>
              </a:rPr>
              <a:t>）</a:t>
            </a:r>
            <a:r>
              <a:rPr lang="en-US" altLang="zh-CN" sz="2000" b="1" dirty="0">
                <a:latin typeface="+mn-ea"/>
                <a:ea typeface="+mn-ea"/>
              </a:rPr>
              <a:t>m</a:t>
            </a:r>
            <a:r>
              <a:rPr lang="zh-CN" altLang="en-US" sz="2000" b="1" dirty="0">
                <a:latin typeface="+mn-ea"/>
                <a:ea typeface="+mn-ea"/>
              </a:rPr>
              <a:t>现浇连续梁中跨跨中梁体顶面左右侧实测高程比设计平均低</a:t>
            </a:r>
            <a:r>
              <a:rPr lang="en-US" altLang="zh-CN" sz="2000" b="1" dirty="0">
                <a:latin typeface="+mn-ea"/>
                <a:ea typeface="+mn-ea"/>
              </a:rPr>
              <a:t>169.2mm</a:t>
            </a:r>
            <a:r>
              <a:rPr lang="zh-CN" altLang="en-US" sz="2000" b="1" dirty="0">
                <a:latin typeface="+mn-ea"/>
                <a:ea typeface="+mn-ea"/>
              </a:rPr>
              <a:t>，已经施做无砟轨道，具体分析如下：（</a:t>
            </a:r>
            <a:r>
              <a:rPr lang="en-US" altLang="zh-CN" sz="2000" b="1" dirty="0">
                <a:latin typeface="+mn-ea"/>
                <a:ea typeface="+mn-ea"/>
              </a:rPr>
              <a:t>1</a:t>
            </a:r>
            <a:r>
              <a:rPr lang="zh-CN" altLang="en-US" sz="2000" b="1" dirty="0">
                <a:latin typeface="+mn-ea"/>
                <a:ea typeface="+mn-ea"/>
              </a:rPr>
              <a:t>）高程测量偏差</a:t>
            </a:r>
            <a:r>
              <a:rPr lang="en-US" altLang="zh-CN" sz="2000" b="1" dirty="0">
                <a:latin typeface="+mn-ea"/>
                <a:ea typeface="+mn-ea"/>
              </a:rPr>
              <a:t>(CPIII)</a:t>
            </a:r>
            <a:r>
              <a:rPr lang="zh-CN" altLang="en-US" sz="2000" b="1" dirty="0">
                <a:latin typeface="+mn-ea"/>
                <a:ea typeface="+mn-ea"/>
              </a:rPr>
              <a:t>连续梁整体高程比设计高程低约</a:t>
            </a:r>
            <a:r>
              <a:rPr lang="en-US" altLang="zh-CN" sz="2000" b="1" dirty="0">
                <a:latin typeface="+mn-ea"/>
                <a:ea typeface="+mn-ea"/>
              </a:rPr>
              <a:t>45.2mm</a:t>
            </a:r>
            <a:r>
              <a:rPr lang="zh-CN" altLang="en-US" sz="2000" b="1" dirty="0">
                <a:latin typeface="+mn-ea"/>
                <a:ea typeface="+mn-ea"/>
              </a:rPr>
              <a:t>，系施工用临时水准点及相关加密水准点高程偏差、施工高程控制偏差等因素引起。（</a:t>
            </a:r>
            <a:r>
              <a:rPr lang="en-US" altLang="zh-CN" sz="2000" b="1" dirty="0">
                <a:latin typeface="+mn-ea"/>
                <a:ea typeface="+mn-ea"/>
              </a:rPr>
              <a:t>2</a:t>
            </a:r>
            <a:r>
              <a:rPr lang="zh-CN" altLang="en-US" sz="2000" b="1" dirty="0">
                <a:latin typeface="+mn-ea"/>
                <a:ea typeface="+mn-ea"/>
              </a:rPr>
              <a:t>）现浇支架变形  观测支架沉降变形</a:t>
            </a:r>
            <a:r>
              <a:rPr lang="en-US" altLang="zh-CN" sz="2000" b="1" dirty="0">
                <a:latin typeface="+mn-ea"/>
                <a:ea typeface="+mn-ea"/>
              </a:rPr>
              <a:t>66.2mm</a:t>
            </a:r>
            <a:r>
              <a:rPr lang="zh-CN" altLang="en-US" sz="2000" b="1" dirty="0">
                <a:latin typeface="+mn-ea"/>
                <a:ea typeface="+mn-ea"/>
              </a:rPr>
              <a:t>，（计算总变形为</a:t>
            </a:r>
            <a:r>
              <a:rPr lang="en-US" altLang="zh-CN" sz="2000" b="1" dirty="0">
                <a:latin typeface="+mn-ea"/>
                <a:ea typeface="+mn-ea"/>
              </a:rPr>
              <a:t>75mm</a:t>
            </a:r>
            <a:r>
              <a:rPr lang="zh-CN" altLang="en-US" sz="2000" b="1" dirty="0">
                <a:latin typeface="+mn-ea"/>
                <a:ea typeface="+mn-ea"/>
              </a:rPr>
              <a:t>），施工时未考虑预留下沉量。（</a:t>
            </a:r>
            <a:r>
              <a:rPr lang="en-US" altLang="zh-CN" sz="2000" b="1" dirty="0">
                <a:latin typeface="+mn-ea"/>
                <a:ea typeface="+mn-ea"/>
              </a:rPr>
              <a:t>3</a:t>
            </a:r>
            <a:r>
              <a:rPr lang="zh-CN" altLang="en-US" sz="2000" b="1" dirty="0">
                <a:latin typeface="+mn-ea"/>
                <a:ea typeface="+mn-ea"/>
              </a:rPr>
              <a:t>）二期恒载引起变形</a:t>
            </a:r>
            <a:r>
              <a:rPr lang="en-US" altLang="zh-CN" sz="2000" b="1" dirty="0">
                <a:latin typeface="+mn-ea"/>
                <a:ea typeface="+mn-ea"/>
              </a:rPr>
              <a:t>30.7mm </a:t>
            </a:r>
            <a:r>
              <a:rPr lang="zh-CN" altLang="en-US" sz="2000" b="1" dirty="0">
                <a:latin typeface="+mn-ea"/>
                <a:ea typeface="+mn-ea"/>
              </a:rPr>
              <a:t>，施工未预留拱度。（</a:t>
            </a:r>
            <a:r>
              <a:rPr lang="en-US" altLang="zh-CN" sz="2000" b="1" dirty="0">
                <a:latin typeface="+mn-ea"/>
                <a:ea typeface="+mn-ea"/>
              </a:rPr>
              <a:t>4</a:t>
            </a:r>
            <a:r>
              <a:rPr lang="zh-CN" altLang="en-US" sz="2000" b="1" dirty="0">
                <a:latin typeface="+mn-ea"/>
                <a:ea typeface="+mn-ea"/>
              </a:rPr>
              <a:t>）由于混凝土徐变、环境温度变化等综合因素引起</a:t>
            </a:r>
            <a:r>
              <a:rPr lang="en-US" altLang="zh-CN" sz="2000" b="1" dirty="0">
                <a:latin typeface="+mn-ea"/>
                <a:ea typeface="+mn-ea"/>
              </a:rPr>
              <a:t>27.1mm</a:t>
            </a:r>
            <a:r>
              <a:rPr lang="zh-CN" altLang="en-US" sz="2000" b="1" dirty="0">
                <a:latin typeface="+mn-ea"/>
                <a:ea typeface="+mn-ea"/>
              </a:rPr>
              <a:t>。</a:t>
            </a:r>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矩形 1"/>
          <p:cNvSpPr>
            <a:spLocks noChangeArrowheads="1"/>
          </p:cNvSpPr>
          <p:nvPr/>
        </p:nvSpPr>
        <p:spPr bwMode="auto">
          <a:xfrm>
            <a:off x="0" y="1231385"/>
            <a:ext cx="9144000" cy="4636847"/>
          </a:xfrm>
          <a:prstGeom prst="rect">
            <a:avLst/>
          </a:prstGeom>
          <a:noFill/>
          <a:ln w="9525">
            <a:noFill/>
            <a:miter lim="800000"/>
          </a:ln>
        </p:spPr>
        <p:txBody>
          <a:bodyPr>
            <a:spAutoFit/>
          </a:bodyPr>
          <a:lstStyle/>
          <a:p>
            <a:pPr marL="179705" indent="719455">
              <a:lnSpc>
                <a:spcPct val="150000"/>
              </a:lnSpc>
              <a:buFontTx/>
              <a:buNone/>
            </a:pPr>
            <a:r>
              <a:rPr lang="en-US" altLang="zh-CN" sz="2000" b="1" dirty="0">
                <a:latin typeface="+mn-ea"/>
                <a:ea typeface="+mn-ea"/>
              </a:rPr>
              <a:t>3</a:t>
            </a:r>
            <a:r>
              <a:rPr lang="zh-CN" altLang="en-US" sz="2000" b="1" dirty="0">
                <a:latin typeface="+mn-ea"/>
                <a:ea typeface="+mn-ea"/>
              </a:rPr>
              <a:t>、问题</a:t>
            </a:r>
            <a:r>
              <a:rPr lang="en-US" altLang="zh-CN" sz="2000" b="1" dirty="0">
                <a:latin typeface="+mn-ea"/>
                <a:ea typeface="+mn-ea"/>
              </a:rPr>
              <a:t>:</a:t>
            </a:r>
            <a:r>
              <a:rPr lang="zh-CN" altLang="en-US" sz="2000" b="1" dirty="0">
                <a:latin typeface="+mn-ea"/>
                <a:ea typeface="+mn-ea"/>
              </a:rPr>
              <a:t>（</a:t>
            </a:r>
            <a:r>
              <a:rPr lang="en-US" altLang="zh-CN" sz="2000" b="1" dirty="0">
                <a:latin typeface="+mn-ea"/>
                <a:ea typeface="+mn-ea"/>
              </a:rPr>
              <a:t>1</a:t>
            </a:r>
            <a:r>
              <a:rPr lang="zh-CN" altLang="en-US" sz="2000" b="1" dirty="0">
                <a:latin typeface="+mn-ea"/>
                <a:ea typeface="+mn-ea"/>
              </a:rPr>
              <a:t>）底座板厚度比设计后</a:t>
            </a:r>
            <a:r>
              <a:rPr lang="en-US" altLang="zh-CN" sz="2000" b="1" dirty="0">
                <a:latin typeface="+mn-ea"/>
                <a:ea typeface="+mn-ea"/>
              </a:rPr>
              <a:t>150mm</a:t>
            </a:r>
            <a:r>
              <a:rPr lang="zh-CN" altLang="en-US" sz="2000" b="1" dirty="0">
                <a:latin typeface="+mn-ea"/>
                <a:ea typeface="+mn-ea"/>
              </a:rPr>
              <a:t>，轨道不平顺，轨面仍然比设计高程底</a:t>
            </a:r>
            <a:r>
              <a:rPr lang="en-US" altLang="zh-CN" sz="2000" b="1" dirty="0">
                <a:latin typeface="+mn-ea"/>
                <a:ea typeface="+mn-ea"/>
              </a:rPr>
              <a:t>19.3mm</a:t>
            </a:r>
            <a:r>
              <a:rPr lang="zh-CN" altLang="en-US" sz="2000" b="1" dirty="0">
                <a:latin typeface="+mn-ea"/>
                <a:ea typeface="+mn-ea"/>
              </a:rPr>
              <a:t>。（</a:t>
            </a:r>
            <a:r>
              <a:rPr lang="en-US" altLang="zh-CN" sz="2000" b="1" dirty="0">
                <a:latin typeface="+mn-ea"/>
                <a:ea typeface="+mn-ea"/>
              </a:rPr>
              <a:t>2</a:t>
            </a:r>
            <a:r>
              <a:rPr lang="zh-CN" altLang="en-US" sz="2000" b="1" dirty="0">
                <a:latin typeface="+mn-ea"/>
                <a:ea typeface="+mn-ea"/>
              </a:rPr>
              <a:t>）</a:t>
            </a:r>
            <a:r>
              <a:rPr lang="en-US" altLang="zh-CN" sz="2000" b="1" dirty="0">
                <a:latin typeface="+mn-ea"/>
                <a:ea typeface="+mn-ea"/>
              </a:rPr>
              <a:t>A2</a:t>
            </a:r>
            <a:r>
              <a:rPr lang="zh-CN" altLang="en-US" sz="2000" b="1" dirty="0">
                <a:latin typeface="+mn-ea"/>
                <a:ea typeface="+mn-ea"/>
              </a:rPr>
              <a:t>、</a:t>
            </a:r>
            <a:r>
              <a:rPr lang="en-US" altLang="zh-CN" sz="2000" b="1" dirty="0">
                <a:latin typeface="+mn-ea"/>
                <a:ea typeface="+mn-ea"/>
              </a:rPr>
              <a:t>A4</a:t>
            </a:r>
            <a:r>
              <a:rPr lang="zh-CN" altLang="en-US" sz="2000" b="1" dirty="0">
                <a:latin typeface="+mn-ea"/>
                <a:ea typeface="+mn-ea"/>
              </a:rPr>
              <a:t>梁段出现裂缝，裂纹深度在</a:t>
            </a:r>
            <a:r>
              <a:rPr lang="en-US" altLang="zh-CN" sz="2000" b="1" dirty="0">
                <a:latin typeface="+mn-ea"/>
                <a:ea typeface="+mn-ea"/>
              </a:rPr>
              <a:t>6cm</a:t>
            </a:r>
            <a:r>
              <a:rPr lang="zh-CN" altLang="en-US" sz="2000" b="1" dirty="0">
                <a:latin typeface="+mn-ea"/>
                <a:ea typeface="+mn-ea"/>
              </a:rPr>
              <a:t>左右。</a:t>
            </a:r>
          </a:p>
          <a:p>
            <a:pPr marL="179705" indent="719455">
              <a:lnSpc>
                <a:spcPct val="150000"/>
              </a:lnSpc>
              <a:buFontTx/>
              <a:buNone/>
            </a:pPr>
            <a:r>
              <a:rPr lang="en-US" altLang="zh-CN" sz="2000" b="1" dirty="0">
                <a:latin typeface="+mn-ea"/>
                <a:ea typeface="+mn-ea"/>
              </a:rPr>
              <a:t>4</a:t>
            </a:r>
            <a:r>
              <a:rPr lang="zh-CN" altLang="en-US" sz="2000" b="1" dirty="0">
                <a:latin typeface="+mn-ea"/>
                <a:ea typeface="+mn-ea"/>
              </a:rPr>
              <a:t>、处理方案</a:t>
            </a:r>
            <a:r>
              <a:rPr lang="en-US" altLang="zh-CN" sz="2000" b="1" dirty="0">
                <a:latin typeface="+mn-ea"/>
                <a:ea typeface="+mn-ea"/>
              </a:rPr>
              <a:t>:</a:t>
            </a:r>
            <a:r>
              <a:rPr lang="zh-CN" altLang="en-US" sz="2000" b="1" dirty="0">
                <a:latin typeface="+mn-ea"/>
                <a:ea typeface="+mn-ea"/>
              </a:rPr>
              <a:t>（</a:t>
            </a:r>
            <a:r>
              <a:rPr lang="en-US" altLang="zh-CN" sz="2000" b="1" dirty="0">
                <a:latin typeface="+mn-ea"/>
                <a:ea typeface="+mn-ea"/>
              </a:rPr>
              <a:t>1</a:t>
            </a:r>
            <a:r>
              <a:rPr lang="zh-CN" altLang="en-US" sz="2000" b="1" dirty="0">
                <a:latin typeface="+mn-ea"/>
                <a:ea typeface="+mn-ea"/>
              </a:rPr>
              <a:t>）揭板重新施工无砟轨道：轨道精调发现，余姚特大桥（</a:t>
            </a:r>
            <a:r>
              <a:rPr lang="en-US" altLang="zh-CN" sz="2000" b="1" dirty="0">
                <a:latin typeface="+mn-ea"/>
                <a:ea typeface="+mn-ea"/>
              </a:rPr>
              <a:t>70+125+70</a:t>
            </a:r>
            <a:r>
              <a:rPr lang="zh-CN" altLang="en-US" sz="2000" b="1" dirty="0">
                <a:latin typeface="+mn-ea"/>
                <a:ea typeface="+mn-ea"/>
              </a:rPr>
              <a:t>）</a:t>
            </a:r>
            <a:r>
              <a:rPr lang="en-US" altLang="zh-CN" sz="2000" b="1" dirty="0">
                <a:latin typeface="+mn-ea"/>
                <a:ea typeface="+mn-ea"/>
              </a:rPr>
              <a:t>m</a:t>
            </a:r>
            <a:r>
              <a:rPr lang="zh-CN" altLang="en-US" sz="2000" b="1" dirty="0">
                <a:latin typeface="+mn-ea"/>
                <a:ea typeface="+mn-ea"/>
              </a:rPr>
              <a:t>现浇连续梁处实测轨面标高与设计最大偏差</a:t>
            </a:r>
            <a:r>
              <a:rPr lang="en-US" altLang="zh-CN" sz="2000" b="1" dirty="0">
                <a:latin typeface="+mn-ea"/>
                <a:ea typeface="+mn-ea"/>
              </a:rPr>
              <a:t>19.3mm</a:t>
            </a:r>
            <a:r>
              <a:rPr lang="zh-CN" altLang="en-US" sz="2000" b="1" dirty="0">
                <a:latin typeface="+mn-ea"/>
                <a:ea typeface="+mn-ea"/>
              </a:rPr>
              <a:t>。揭板重新施工无砟轨道 。（</a:t>
            </a:r>
            <a:r>
              <a:rPr lang="en-US" altLang="zh-CN" sz="2000" b="1" dirty="0">
                <a:latin typeface="+mn-ea"/>
                <a:ea typeface="+mn-ea"/>
              </a:rPr>
              <a:t>2</a:t>
            </a:r>
            <a:r>
              <a:rPr lang="zh-CN" altLang="en-US" sz="2000" b="1" dirty="0">
                <a:latin typeface="+mn-ea"/>
                <a:ea typeface="+mn-ea"/>
              </a:rPr>
              <a:t>）裂纹处理：拟采用注胶封闭处理梁体表层裂纹，用压浆机将调和好的裂纹灌注胶压进裂纹中。处理后定期进行观测。（</a:t>
            </a:r>
            <a:r>
              <a:rPr lang="en-US" altLang="zh-CN" sz="2000" b="1" dirty="0">
                <a:latin typeface="+mn-ea"/>
                <a:ea typeface="+mn-ea"/>
              </a:rPr>
              <a:t>3</a:t>
            </a:r>
            <a:r>
              <a:rPr lang="zh-CN" altLang="en-US" sz="2000" b="1" dirty="0">
                <a:latin typeface="+mn-ea"/>
                <a:ea typeface="+mn-ea"/>
              </a:rPr>
              <a:t>）设计检算：由于高程低了，底座板加厚，增加了梁上重量，设计出具计算报告，认为可满足要求。</a:t>
            </a:r>
          </a:p>
          <a:p>
            <a:pPr marL="179705" indent="719455">
              <a:lnSpc>
                <a:spcPct val="150000"/>
              </a:lnSpc>
              <a:buFontTx/>
              <a:buNone/>
            </a:pPr>
            <a:r>
              <a:rPr lang="zh-CN" altLang="en-US" sz="2000" b="1" dirty="0">
                <a:latin typeface="+mn-ea"/>
                <a:ea typeface="+mn-ea"/>
              </a:rPr>
              <a:t>整改时间半年以上，最后才通过验收！</a:t>
            </a:r>
          </a:p>
          <a:p>
            <a:pPr marL="179705" indent="719455">
              <a:lnSpc>
                <a:spcPct val="150000"/>
              </a:lnSpc>
              <a:buFontTx/>
              <a:buNone/>
            </a:pPr>
            <a:endParaRPr lang="zh-CN" altLang="en-US" sz="2000" b="1" dirty="0">
              <a:latin typeface="+mn-ea"/>
              <a:ea typeface="+mn-ea"/>
            </a:endParaRPr>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7" descr="F:\施工图片\广深沿江高速2010\200992014250359.jpg"/>
          <p:cNvPicPr>
            <a:picLocks noChangeAspect="1" noChangeArrowheads="1"/>
          </p:cNvPicPr>
          <p:nvPr/>
        </p:nvPicPr>
        <p:blipFill>
          <a:blip r:embed="rId2" cstate="print"/>
          <a:srcRect/>
          <a:stretch>
            <a:fillRect/>
          </a:stretch>
        </p:blipFill>
        <p:spPr bwMode="auto">
          <a:xfrm>
            <a:off x="322263" y="1093136"/>
            <a:ext cx="8501062" cy="5080000"/>
          </a:xfrm>
          <a:prstGeom prst="rect">
            <a:avLst/>
          </a:prstGeom>
          <a:noFill/>
          <a:ln w="9525">
            <a:noFill/>
            <a:miter lim="800000"/>
            <a:headEnd/>
            <a:tailEnd/>
          </a:ln>
        </p:spPr>
      </p:pic>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26"/>
          <p:cNvSpPr txBox="1">
            <a:spLocks noChangeArrowheads="1"/>
          </p:cNvSpPr>
          <p:nvPr/>
        </p:nvSpPr>
        <p:spPr bwMode="auto">
          <a:xfrm>
            <a:off x="1446734" y="3124096"/>
            <a:ext cx="6324600" cy="450850"/>
          </a:xfrm>
          <a:prstGeom prst="rect">
            <a:avLst/>
          </a:prstGeom>
          <a:solidFill>
            <a:srgbClr val="00B050"/>
          </a:solidFill>
          <a:ln w="9525" algn="ctr">
            <a:noFill/>
            <a:miter lim="800000"/>
          </a:ln>
          <a:scene3d>
            <a:camera prst="orthographicFront"/>
            <a:lightRig rig="threePt" dir="t"/>
          </a:scene3d>
          <a:sp3d>
            <a:bevelT w="152400" h="50800" prst="softRound"/>
          </a:sp3d>
        </p:spPr>
        <p:txBody>
          <a:bodyPr>
            <a:spAutoFit/>
          </a:bodyPr>
          <a:lstStyle/>
          <a:p>
            <a:pPr algn="ctr">
              <a:lnSpc>
                <a:spcPct val="80000"/>
              </a:lnSpc>
              <a:defRPr/>
            </a:pPr>
            <a:r>
              <a:rPr lang="zh-CN" altLang="en-US" sz="2800" b="1" dirty="0">
                <a:solidFill>
                  <a:srgbClr val="0000FF"/>
                </a:solidFill>
                <a:latin typeface="华文楷体" panose="02010600040101010101" pitchFamily="2" charset="-122"/>
                <a:ea typeface="华文楷体" panose="02010600040101010101" pitchFamily="2" charset="-122"/>
              </a:rPr>
              <a:t>五、安全技术</a:t>
            </a:r>
            <a:endParaRPr lang="en-US" altLang="zh-CN" sz="2800" b="1" dirty="0">
              <a:solidFill>
                <a:srgbClr val="0000FF"/>
              </a:solidFill>
              <a:latin typeface="华文楷体" panose="02010600040101010101" pitchFamily="2" charset="-122"/>
              <a:ea typeface="华文楷体" panose="02010600040101010101" pitchFamily="2" charset="-122"/>
            </a:endParaRPr>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effectLst/>
                <a:latin typeface="华文楷体" panose="02010600040101010101" pitchFamily="2" charset="-122"/>
                <a:ea typeface="华文楷体" panose="02010600040101010101" pitchFamily="2" charset="-122"/>
              </a:rPr>
              <a:t>1</a:t>
            </a:r>
            <a:r>
              <a:rPr lang="zh-CN" altLang="en-US" dirty="0">
                <a:effectLst/>
                <a:latin typeface="华文楷体" panose="02010600040101010101" pitchFamily="2" charset="-122"/>
                <a:ea typeface="华文楷体" panose="02010600040101010101" pitchFamily="2" charset="-122"/>
              </a:rPr>
              <a:t>、</a:t>
            </a:r>
            <a:r>
              <a:rPr lang="en-US" altLang="zh-CN" dirty="0">
                <a:effectLst/>
                <a:latin typeface="华文楷体" panose="02010600040101010101" pitchFamily="2" charset="-122"/>
                <a:ea typeface="华文楷体" panose="02010600040101010101" pitchFamily="2" charset="-122"/>
              </a:rPr>
              <a:t> </a:t>
            </a:r>
            <a:r>
              <a:rPr lang="zh-CN" altLang="en-US" dirty="0">
                <a:effectLst/>
                <a:latin typeface="华文楷体" panose="02010600040101010101" pitchFamily="2" charset="-122"/>
                <a:ea typeface="华文楷体" panose="02010600040101010101" pitchFamily="2" charset="-122"/>
              </a:rPr>
              <a:t>路基工程</a:t>
            </a:r>
          </a:p>
        </p:txBody>
      </p:sp>
      <p:sp>
        <p:nvSpPr>
          <p:cNvPr id="18434" name="内容占位符 4"/>
          <p:cNvSpPr>
            <a:spLocks noGrp="1"/>
          </p:cNvSpPr>
          <p:nvPr>
            <p:ph idx="1"/>
          </p:nvPr>
        </p:nvSpPr>
        <p:spPr>
          <a:xfrm>
            <a:off x="457200" y="1524000"/>
            <a:ext cx="8458200" cy="4495800"/>
          </a:xfrm>
        </p:spPr>
        <p:txBody>
          <a:bodyPr/>
          <a:lstStyle/>
          <a:p>
            <a:pPr>
              <a:buFontTx/>
              <a:buNone/>
            </a:pPr>
            <a:r>
              <a:rPr lang="en-US" altLang="zh-CN" sz="2400" dirty="0">
                <a:latin typeface="华文楷体" panose="02010600040101010101" pitchFamily="2" charset="-122"/>
                <a:ea typeface="华文楷体" panose="02010600040101010101" pitchFamily="2" charset="-122"/>
              </a:rPr>
              <a:t>1.1</a:t>
            </a:r>
            <a:r>
              <a:rPr lang="zh-CN" altLang="zh-CN" sz="2400" dirty="0">
                <a:latin typeface="华文楷体" panose="02010600040101010101" pitchFamily="2" charset="-122"/>
                <a:ea typeface="华文楷体" panose="02010600040101010101" pitchFamily="2" charset="-122"/>
              </a:rPr>
              <a:t>、</a:t>
            </a:r>
            <a:r>
              <a:rPr lang="zh-CN" altLang="zh-CN" sz="2400" b="1" dirty="0">
                <a:latin typeface="华文楷体" panose="02010600040101010101" pitchFamily="2" charset="-122"/>
                <a:ea typeface="华文楷体" panose="02010600040101010101" pitchFamily="2" charset="-122"/>
              </a:rPr>
              <a:t>清理场地</a:t>
            </a:r>
          </a:p>
          <a:p>
            <a:pPr>
              <a:lnSpc>
                <a:spcPct val="120000"/>
              </a:lnSpc>
            </a:pPr>
            <a:r>
              <a:rPr lang="zh-CN" altLang="zh-CN" sz="2400" dirty="0">
                <a:latin typeface="华文楷体" panose="02010600040101010101" pitchFamily="2" charset="-122"/>
                <a:ea typeface="华文楷体" panose="02010600040101010101" pitchFamily="2" charset="-122"/>
              </a:rPr>
              <a:t>清除的丛草、树木严禁放火焚烧，以防引起火灾。</a:t>
            </a:r>
          </a:p>
          <a:p>
            <a:pPr>
              <a:lnSpc>
                <a:spcPct val="120000"/>
              </a:lnSpc>
            </a:pPr>
            <a:r>
              <a:rPr lang="zh-CN" altLang="zh-CN" sz="2400" dirty="0">
                <a:latin typeface="华文楷体" panose="02010600040101010101" pitchFamily="2" charset="-122"/>
                <a:ea typeface="华文楷体" panose="02010600040101010101" pitchFamily="2" charset="-122"/>
              </a:rPr>
              <a:t>砍伐树木必须遵守下列规定：</a:t>
            </a:r>
          </a:p>
          <a:p>
            <a:pPr>
              <a:lnSpc>
                <a:spcPct val="120000"/>
              </a:lnSpc>
              <a:buFontTx/>
              <a:buNone/>
            </a:pPr>
            <a:r>
              <a:rPr lang="zh-CN" altLang="zh-CN"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a:t>
            </a:r>
            <a:r>
              <a:rPr lang="zh-CN" altLang="zh-CN" sz="2400" dirty="0">
                <a:latin typeface="华文楷体" panose="02010600040101010101" pitchFamily="2" charset="-122"/>
                <a:ea typeface="华文楷体" panose="02010600040101010101" pitchFamily="2" charset="-122"/>
              </a:rPr>
              <a:t>）伐树前，应将周围有碍砍伐作业的灌木和藤条砍除，并选好安全躲避的退路；</a:t>
            </a:r>
          </a:p>
          <a:p>
            <a:pPr>
              <a:lnSpc>
                <a:spcPct val="120000"/>
              </a:lnSpc>
              <a:buFontTx/>
              <a:buNone/>
            </a:pPr>
            <a:r>
              <a:rPr lang="zh-CN" altLang="zh-CN"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2</a:t>
            </a:r>
            <a:r>
              <a:rPr lang="zh-CN" altLang="zh-CN" sz="2400" dirty="0">
                <a:latin typeface="华文楷体" panose="02010600040101010101" pitchFamily="2" charset="-122"/>
                <a:ea typeface="华文楷体" panose="02010600040101010101" pitchFamily="2" charset="-122"/>
              </a:rPr>
              <a:t>）伐树范围内应布置警戒，非工作人员不得逗留、接近；</a:t>
            </a:r>
          </a:p>
          <a:p>
            <a:pPr>
              <a:lnSpc>
                <a:spcPct val="120000"/>
              </a:lnSpc>
              <a:buFontTx/>
              <a:buNone/>
            </a:pPr>
            <a:r>
              <a:rPr lang="zh-CN" altLang="zh-CN"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3</a:t>
            </a:r>
            <a:r>
              <a:rPr lang="zh-CN" altLang="zh-CN" sz="2400" dirty="0">
                <a:latin typeface="华文楷体" panose="02010600040101010101" pitchFamily="2" charset="-122"/>
                <a:ea typeface="华文楷体" panose="02010600040101010101" pitchFamily="2" charset="-122"/>
              </a:rPr>
              <a:t>）为使树木按预定方向倾倒，要在树木下部倒树方向砍一剁口，其深度为树干直径的</a:t>
            </a:r>
            <a:r>
              <a:rPr lang="en-US" altLang="zh-CN" sz="2400" dirty="0">
                <a:latin typeface="华文楷体" panose="02010600040101010101" pitchFamily="2" charset="-122"/>
                <a:ea typeface="华文楷体" panose="02010600040101010101" pitchFamily="2" charset="-122"/>
              </a:rPr>
              <a:t>1/4</a:t>
            </a:r>
            <a:r>
              <a:rPr lang="zh-CN" altLang="zh-CN" sz="2400" dirty="0">
                <a:latin typeface="华文楷体" panose="02010600040101010101" pitchFamily="2" charset="-122"/>
                <a:ea typeface="华文楷体" panose="02010600040101010101" pitchFamily="2" charset="-122"/>
              </a:rPr>
              <a:t>，然后再从剁口上边缘的对面开锯，最后应留</a:t>
            </a:r>
            <a:r>
              <a:rPr lang="en-US" altLang="zh-CN" sz="2400" dirty="0">
                <a:latin typeface="华文楷体" panose="02010600040101010101" pitchFamily="2" charset="-122"/>
                <a:ea typeface="华文楷体" panose="02010600040101010101" pitchFamily="2" charset="-122"/>
              </a:rPr>
              <a:t>2-3cm</a:t>
            </a:r>
            <a:r>
              <a:rPr lang="zh-CN" altLang="zh-CN" sz="2400" dirty="0">
                <a:latin typeface="华文楷体" panose="02010600040101010101" pitchFamily="2" charset="-122"/>
                <a:ea typeface="华文楷体" panose="02010600040101010101" pitchFamily="2" charset="-122"/>
              </a:rPr>
              <a:t>安全距离；</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0" y="840624"/>
            <a:ext cx="9144000" cy="5560176"/>
          </a:xfrm>
          <a:prstGeom prst="rect">
            <a:avLst/>
          </a:prstGeom>
          <a:noFill/>
          <a:ln w="9525">
            <a:noFill/>
            <a:miter lim="800000"/>
          </a:ln>
        </p:spPr>
        <p:txBody>
          <a:bodyPr wrap="square">
            <a:spAutoFit/>
          </a:bodyPr>
          <a:lstStyle/>
          <a:p>
            <a:pPr>
              <a:lnSpc>
                <a:spcPct val="150000"/>
              </a:lnSpc>
            </a:pPr>
            <a:r>
              <a:rPr lang="en-US" altLang="zh-CN" sz="2000" b="1" dirty="0">
                <a:solidFill>
                  <a:srgbClr val="FF0000"/>
                </a:solidFill>
                <a:latin typeface="+mn-ea"/>
                <a:ea typeface="+mn-ea"/>
              </a:rPr>
              <a:t>    7</a:t>
            </a:r>
            <a:r>
              <a:rPr lang="zh-CN" altLang="en-US" sz="2000" b="1" dirty="0">
                <a:solidFill>
                  <a:srgbClr val="FF0000"/>
                </a:solidFill>
                <a:latin typeface="+mn-ea"/>
                <a:ea typeface="+mn-ea"/>
              </a:rPr>
              <a:t>、被告人张焕良（安阳诚成劳务公司队长，全面负责该项目现场劳务作业。）有期徒刑</a:t>
            </a:r>
            <a:r>
              <a:rPr lang="en-US" altLang="zh-CN" sz="2000" b="1" dirty="0">
                <a:solidFill>
                  <a:srgbClr val="FF0000"/>
                </a:solidFill>
                <a:latin typeface="+mn-ea"/>
                <a:ea typeface="+mn-ea"/>
              </a:rPr>
              <a:t>4</a:t>
            </a:r>
            <a:r>
              <a:rPr lang="zh-CN" altLang="en-US" sz="2000" b="1" dirty="0">
                <a:solidFill>
                  <a:srgbClr val="FF0000"/>
                </a:solidFill>
                <a:latin typeface="+mn-ea"/>
                <a:ea typeface="+mn-ea"/>
              </a:rPr>
              <a:t>年</a:t>
            </a:r>
            <a:r>
              <a:rPr lang="en-US" altLang="zh-CN" sz="2000" b="1" dirty="0">
                <a:solidFill>
                  <a:srgbClr val="FF0000"/>
                </a:solidFill>
                <a:latin typeface="+mn-ea"/>
                <a:ea typeface="+mn-ea"/>
              </a:rPr>
              <a:t>6</a:t>
            </a:r>
            <a:r>
              <a:rPr lang="zh-CN" altLang="en-US" sz="2000" b="1" dirty="0">
                <a:solidFill>
                  <a:srgbClr val="FF0000"/>
                </a:solidFill>
                <a:latin typeface="+mn-ea"/>
                <a:ea typeface="+mn-ea"/>
              </a:rPr>
              <a:t>个月；</a:t>
            </a:r>
          </a:p>
          <a:p>
            <a:pPr>
              <a:lnSpc>
                <a:spcPct val="150000"/>
              </a:lnSpc>
            </a:pPr>
            <a:r>
              <a:rPr lang="zh-CN" altLang="en-US" sz="2000" b="1" dirty="0">
                <a:solidFill>
                  <a:srgbClr val="0070C0"/>
                </a:solidFill>
                <a:latin typeface="+mn-ea"/>
                <a:ea typeface="+mn-ea"/>
              </a:rPr>
              <a:t>    </a:t>
            </a:r>
            <a:r>
              <a:rPr lang="zh-CN" altLang="en-US" sz="2000" b="1" dirty="0">
                <a:latin typeface="+mn-ea"/>
                <a:ea typeface="+mn-ea"/>
              </a:rPr>
              <a:t>判决原因：</a:t>
            </a:r>
            <a:r>
              <a:rPr lang="zh-CN" altLang="zh-CN" sz="2000" b="1" dirty="0">
                <a:latin typeface="+mn-ea"/>
                <a:ea typeface="+mn-ea"/>
              </a:rPr>
              <a:t>违规与杨泽中签订扩大劳务分包合同，计取辅料和周转性材料费；对筏板基础钢筋体系作业现场安全管理缺失，在未接受《钢筋施工方案》技术交底的情况下，盲目组织作业人员吊运钢筋物料和绑扎作业，致使作业现场物料码放、马凳制作和安放间距不符合《钢筋施工方案》要求，导致施工现场堆料过多，且局部集中，对事故发生负有直接责任。</a:t>
            </a:r>
            <a:endParaRPr lang="en-US" altLang="zh-CN" sz="2000" b="1" dirty="0">
              <a:latin typeface="+mn-ea"/>
              <a:ea typeface="+mn-ea"/>
            </a:endParaRPr>
          </a:p>
          <a:p>
            <a:pPr>
              <a:lnSpc>
                <a:spcPct val="150000"/>
              </a:lnSpc>
            </a:pPr>
            <a:r>
              <a:rPr lang="en-US" altLang="zh-CN" sz="2000" b="1" dirty="0">
                <a:solidFill>
                  <a:srgbClr val="FF0000"/>
                </a:solidFill>
                <a:latin typeface="+mn-ea"/>
                <a:ea typeface="+mn-ea"/>
              </a:rPr>
              <a:t>    8</a:t>
            </a:r>
            <a:r>
              <a:rPr lang="zh-CN" altLang="en-US" sz="2000" b="1" dirty="0">
                <a:solidFill>
                  <a:srgbClr val="FF0000"/>
                </a:solidFill>
                <a:latin typeface="+mn-ea"/>
                <a:ea typeface="+mn-ea"/>
              </a:rPr>
              <a:t>、被告人赵金海（安阳诚成劳务公司技术负责人（在项目上），负责劳务技术工作。）有期徒刑</a:t>
            </a:r>
            <a:r>
              <a:rPr lang="en-US" altLang="zh-CN" sz="2000" b="1" dirty="0">
                <a:solidFill>
                  <a:srgbClr val="FF0000"/>
                </a:solidFill>
                <a:latin typeface="+mn-ea"/>
                <a:ea typeface="+mn-ea"/>
              </a:rPr>
              <a:t>4</a:t>
            </a:r>
            <a:r>
              <a:rPr lang="zh-CN" altLang="en-US" sz="2000" b="1" dirty="0">
                <a:solidFill>
                  <a:srgbClr val="FF0000"/>
                </a:solidFill>
                <a:latin typeface="+mn-ea"/>
                <a:ea typeface="+mn-ea"/>
              </a:rPr>
              <a:t>年；</a:t>
            </a:r>
            <a:endParaRPr lang="en-US" altLang="zh-CN" sz="2000" b="1" dirty="0">
              <a:solidFill>
                <a:srgbClr val="FF0000"/>
              </a:solidFill>
              <a:latin typeface="+mn-ea"/>
              <a:ea typeface="+mn-ea"/>
            </a:endParaRPr>
          </a:p>
          <a:p>
            <a:pPr>
              <a:lnSpc>
                <a:spcPct val="150000"/>
              </a:lnSpc>
            </a:pPr>
            <a:r>
              <a:rPr lang="zh-CN" altLang="en-US" sz="2000" b="1" dirty="0">
                <a:solidFill>
                  <a:srgbClr val="0070C0"/>
                </a:solidFill>
                <a:latin typeface="+mn-ea"/>
                <a:ea typeface="+mn-ea"/>
              </a:rPr>
              <a:t>    </a:t>
            </a:r>
            <a:r>
              <a:rPr lang="zh-CN" altLang="en-US" sz="2000" b="1" dirty="0">
                <a:latin typeface="+mn-ea"/>
                <a:ea typeface="+mn-ea"/>
              </a:rPr>
              <a:t>判决原因：在未接受</a:t>
            </a:r>
            <a:r>
              <a:rPr lang="en-US" altLang="zh-CN" sz="2000" b="1" dirty="0">
                <a:latin typeface="+mn-ea"/>
                <a:ea typeface="+mn-ea"/>
              </a:rPr>
              <a:t>《</a:t>
            </a:r>
            <a:r>
              <a:rPr lang="zh-CN" altLang="en-US" sz="2000" b="1" dirty="0">
                <a:latin typeface="+mn-ea"/>
                <a:ea typeface="+mn-ea"/>
              </a:rPr>
              <a:t>钢筋施工方案</a:t>
            </a:r>
            <a:r>
              <a:rPr lang="en-US" altLang="zh-CN" sz="2000" b="1" dirty="0">
                <a:latin typeface="+mn-ea"/>
                <a:ea typeface="+mn-ea"/>
              </a:rPr>
              <a:t>》</a:t>
            </a:r>
            <a:r>
              <a:rPr lang="zh-CN" altLang="en-US" sz="2000" b="1" dirty="0">
                <a:latin typeface="+mn-ea"/>
                <a:ea typeface="+mn-ea"/>
              </a:rPr>
              <a:t>交底和技术交底的情况下，盲目指导筏板基础钢筋绑扎作业，导致现场马凳制作和码放间距均不符合要求，对事故发生负有直接责任。</a:t>
            </a:r>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effectLst/>
                <a:latin typeface="华文楷体" panose="02010600040101010101" pitchFamily="2" charset="-122"/>
                <a:ea typeface="华文楷体" panose="02010600040101010101" pitchFamily="2" charset="-122"/>
              </a:rPr>
              <a:t>1 </a:t>
            </a:r>
            <a:r>
              <a:rPr lang="zh-CN" altLang="en-US" dirty="0">
                <a:effectLst/>
                <a:latin typeface="华文楷体" panose="02010600040101010101" pitchFamily="2" charset="-122"/>
                <a:ea typeface="华文楷体" panose="02010600040101010101" pitchFamily="2" charset="-122"/>
              </a:rPr>
              <a:t>、路基工程</a:t>
            </a:r>
          </a:p>
        </p:txBody>
      </p:sp>
      <p:sp>
        <p:nvSpPr>
          <p:cNvPr id="18434" name="内容占位符 4"/>
          <p:cNvSpPr>
            <a:spLocks noGrp="1"/>
          </p:cNvSpPr>
          <p:nvPr>
            <p:ph idx="1"/>
          </p:nvPr>
        </p:nvSpPr>
        <p:spPr/>
        <p:txBody>
          <a:bodyPr/>
          <a:lstStyle/>
          <a:p>
            <a:pPr>
              <a:lnSpc>
                <a:spcPct val="120000"/>
              </a:lnSpc>
              <a:buFontTx/>
              <a:buNone/>
            </a:pPr>
            <a:r>
              <a:rPr lang="zh-CN" altLang="zh-CN"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4</a:t>
            </a:r>
            <a:r>
              <a:rPr lang="zh-CN" altLang="zh-CN" sz="2400" dirty="0">
                <a:latin typeface="华文楷体" panose="02010600040101010101" pitchFamily="2" charset="-122"/>
                <a:ea typeface="华文楷体" panose="02010600040101010101" pitchFamily="2" charset="-122"/>
              </a:rPr>
              <a:t>）在陡坡悬岩处砍伐树木，应有防止树木伐倒后顺坡溜滑和撞落石块伤人的安全措施；在山坡上严禁在同一地段的上下同时作业；</a:t>
            </a:r>
          </a:p>
          <a:p>
            <a:pPr>
              <a:lnSpc>
                <a:spcPct val="120000"/>
              </a:lnSpc>
              <a:buFontTx/>
              <a:buNone/>
            </a:pPr>
            <a:r>
              <a:rPr lang="zh-CN" altLang="zh-CN"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5</a:t>
            </a:r>
            <a:r>
              <a:rPr lang="zh-CN" altLang="zh-CN" sz="2400" dirty="0">
                <a:latin typeface="华文楷体" panose="02010600040101010101" pitchFamily="2" charset="-122"/>
                <a:ea typeface="华文楷体" panose="02010600040101010101" pitchFamily="2" charset="-122"/>
              </a:rPr>
              <a:t>）截锯木料时，三叉马和树干垫撑必须稳固；</a:t>
            </a:r>
          </a:p>
          <a:p>
            <a:pPr>
              <a:lnSpc>
                <a:spcPct val="120000"/>
              </a:lnSpc>
              <a:buFontTx/>
              <a:buNone/>
            </a:pPr>
            <a:r>
              <a:rPr lang="zh-CN" altLang="zh-CN"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6</a:t>
            </a:r>
            <a:r>
              <a:rPr lang="zh-CN" altLang="zh-CN" sz="2400" dirty="0">
                <a:latin typeface="华文楷体" panose="02010600040101010101" pitchFamily="2" charset="-122"/>
                <a:ea typeface="华文楷体" panose="02010600040101010101" pitchFamily="2" charset="-122"/>
              </a:rPr>
              <a:t>）大风、大雾和雨天不得进行伐树作业。</a:t>
            </a:r>
          </a:p>
          <a:p>
            <a:endParaRPr lang="zh-CN" altLang="en-US" sz="2400"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1 </a:t>
            </a:r>
            <a:r>
              <a:rPr lang="zh-CN" altLang="en-US" dirty="0">
                <a:effectLst/>
                <a:latin typeface="华文楷体" panose="02010600040101010101" pitchFamily="2" charset="-122"/>
                <a:ea typeface="华文楷体" panose="02010600040101010101" pitchFamily="2" charset="-122"/>
              </a:rPr>
              <a:t>、路基工程</a:t>
            </a:r>
          </a:p>
        </p:txBody>
      </p:sp>
      <p:sp>
        <p:nvSpPr>
          <p:cNvPr id="19458" name="内容占位符 4"/>
          <p:cNvSpPr>
            <a:spLocks noGrp="1"/>
          </p:cNvSpPr>
          <p:nvPr>
            <p:ph idx="1"/>
          </p:nvPr>
        </p:nvSpPr>
        <p:spPr>
          <a:xfrm>
            <a:off x="228600" y="1600200"/>
            <a:ext cx="8686800" cy="4267200"/>
          </a:xfrm>
        </p:spPr>
        <p:txBody>
          <a:bodyPr/>
          <a:lstStyle/>
          <a:p>
            <a:pPr>
              <a:lnSpc>
                <a:spcPct val="110000"/>
              </a:lnSpc>
            </a:pPr>
            <a:r>
              <a:rPr lang="zh-CN" altLang="zh-CN" sz="2400" dirty="0">
                <a:latin typeface="华文楷体" panose="02010600040101010101" pitchFamily="2" charset="-122"/>
                <a:ea typeface="华文楷体" panose="02010600040101010101" pitchFamily="2" charset="-122"/>
              </a:rPr>
              <a:t>拆除建（构）筑物前，应制定安全可靠的拆除方案。先将与拆除物有连通的电线、水、气管道切断，并在四周危险区域内围设安全护栏，非工作人员不得进入。拆除工序应由上而下，先外后里，严禁数层同时作业。操作人员应站在脚手架或稳固的结构部位上作业。对有倒坍危险的结构物应予临时支撑加固。拆除某部位时要防止其他部位发生坍塌。拆除梁柱之前应先拆除其承托的全部结构物，严禁采用掏空、挖切和大面积推倒的拆除方法。</a:t>
            </a:r>
          </a:p>
          <a:p>
            <a:pPr>
              <a:lnSpc>
                <a:spcPct val="110000"/>
              </a:lnSpc>
            </a:pPr>
            <a:r>
              <a:rPr lang="zh-CN" altLang="zh-CN" sz="2400" dirty="0">
                <a:latin typeface="华文楷体" panose="02010600040101010101" pitchFamily="2" charset="-122"/>
                <a:ea typeface="华文楷体" panose="02010600040101010101" pitchFamily="2" charset="-122"/>
              </a:rPr>
              <a:t>当采用控爆法拆除大型建（构）筑物时，必须有经批准的控制爆破设计文件。</a:t>
            </a:r>
          </a:p>
          <a:p>
            <a:pPr>
              <a:lnSpc>
                <a:spcPct val="110000"/>
              </a:lnSpc>
            </a:pPr>
            <a:r>
              <a:rPr lang="en-US" altLang="zh-CN"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清除淤泥时，应先排除积水，并制定出相应的安全措施后方可清淤。</a:t>
            </a:r>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1</a:t>
            </a:r>
            <a:r>
              <a:rPr lang="zh-CN" altLang="en-US" dirty="0">
                <a:effectLst/>
                <a:latin typeface="华文楷体" panose="02010600040101010101" pitchFamily="2" charset="-122"/>
                <a:ea typeface="华文楷体" panose="02010600040101010101" pitchFamily="2" charset="-122"/>
              </a:rPr>
              <a:t>、</a:t>
            </a:r>
            <a:r>
              <a:rPr lang="en-US" altLang="zh-CN" dirty="0">
                <a:effectLst/>
                <a:latin typeface="华文楷体" panose="02010600040101010101" pitchFamily="2" charset="-122"/>
                <a:ea typeface="华文楷体" panose="02010600040101010101" pitchFamily="2" charset="-122"/>
              </a:rPr>
              <a:t> </a:t>
            </a:r>
            <a:r>
              <a:rPr lang="zh-CN" altLang="en-US" dirty="0">
                <a:effectLst/>
                <a:latin typeface="华文楷体" panose="02010600040101010101" pitchFamily="2" charset="-122"/>
                <a:ea typeface="华文楷体" panose="02010600040101010101" pitchFamily="2" charset="-122"/>
              </a:rPr>
              <a:t>路基工程</a:t>
            </a:r>
          </a:p>
        </p:txBody>
      </p:sp>
      <p:sp>
        <p:nvSpPr>
          <p:cNvPr id="20482" name="内容占位符 4"/>
          <p:cNvSpPr>
            <a:spLocks noGrp="1"/>
          </p:cNvSpPr>
          <p:nvPr>
            <p:ph idx="1"/>
          </p:nvPr>
        </p:nvSpPr>
        <p:spPr>
          <a:xfrm>
            <a:off x="457200" y="1752600"/>
            <a:ext cx="8305800" cy="4495800"/>
          </a:xfrm>
        </p:spPr>
        <p:txBody>
          <a:bodyPr/>
          <a:lstStyle/>
          <a:p>
            <a:pPr lvl="1">
              <a:buFontTx/>
              <a:buNone/>
            </a:pPr>
            <a:r>
              <a:rPr lang="en-US" altLang="zh-CN" sz="2400" b="1" dirty="0">
                <a:latin typeface="华文楷体" panose="02010600040101010101" pitchFamily="2" charset="-122"/>
                <a:ea typeface="华文楷体" panose="02010600040101010101" pitchFamily="2" charset="-122"/>
              </a:rPr>
              <a:t>1.2</a:t>
            </a:r>
            <a:r>
              <a:rPr lang="zh-CN" altLang="zh-CN" sz="2400" b="1" dirty="0">
                <a:latin typeface="华文楷体" panose="02010600040101010101" pitchFamily="2" charset="-122"/>
                <a:ea typeface="华文楷体" panose="02010600040101010101" pitchFamily="2" charset="-122"/>
              </a:rPr>
              <a:t>、土方工程</a:t>
            </a:r>
          </a:p>
          <a:p>
            <a:pPr lvl="2">
              <a:lnSpc>
                <a:spcPct val="120000"/>
              </a:lnSpc>
            </a:pPr>
            <a:r>
              <a:rPr lang="zh-CN" altLang="zh-CN" dirty="0">
                <a:latin typeface="华文楷体" panose="02010600040101010101" pitchFamily="2" charset="-122"/>
                <a:ea typeface="华文楷体" panose="02010600040101010101" pitchFamily="2" charset="-122"/>
              </a:rPr>
              <a:t>人工挖掘土方必须遵守下列规定：</a:t>
            </a:r>
          </a:p>
          <a:p>
            <a:pPr lvl="2">
              <a:lnSpc>
                <a:spcPct val="120000"/>
              </a:lnSpc>
              <a:buFontTx/>
              <a:buNone/>
            </a:pPr>
            <a:r>
              <a:rPr lang="zh-CN" altLang="zh-CN" dirty="0">
                <a:latin typeface="华文楷体" panose="02010600040101010101" pitchFamily="2" charset="-122"/>
                <a:ea typeface="华文楷体" panose="02010600040101010101" pitchFamily="2" charset="-122"/>
              </a:rPr>
              <a:t>（</a:t>
            </a:r>
            <a:r>
              <a:rPr lang="en-US" altLang="zh-CN" dirty="0">
                <a:latin typeface="华文楷体" panose="02010600040101010101" pitchFamily="2" charset="-122"/>
                <a:ea typeface="华文楷体" panose="02010600040101010101" pitchFamily="2" charset="-122"/>
              </a:rPr>
              <a:t>1</a:t>
            </a:r>
            <a:r>
              <a:rPr lang="zh-CN" altLang="zh-CN" dirty="0">
                <a:latin typeface="华文楷体" panose="02010600040101010101" pitchFamily="2" charset="-122"/>
                <a:ea typeface="华文楷体" panose="02010600040101010101" pitchFamily="2" charset="-122"/>
              </a:rPr>
              <a:t>）开挖土方的操作人员之间，必须保持足够的安全距离：横向间距不小于</a:t>
            </a:r>
            <a:r>
              <a:rPr lang="en-US" altLang="zh-CN" dirty="0">
                <a:latin typeface="华文楷体" panose="02010600040101010101" pitchFamily="2" charset="-122"/>
                <a:ea typeface="华文楷体" panose="02010600040101010101" pitchFamily="2" charset="-122"/>
              </a:rPr>
              <a:t>2m</a:t>
            </a:r>
            <a:r>
              <a:rPr lang="zh-CN" altLang="zh-CN" dirty="0">
                <a:latin typeface="华文楷体" panose="02010600040101010101" pitchFamily="2" charset="-122"/>
                <a:ea typeface="华文楷体" panose="02010600040101010101" pitchFamily="2" charset="-122"/>
              </a:rPr>
              <a:t>，纵向间距不小于</a:t>
            </a:r>
            <a:r>
              <a:rPr lang="en-US" altLang="zh-CN" dirty="0">
                <a:latin typeface="华文楷体" panose="02010600040101010101" pitchFamily="2" charset="-122"/>
                <a:ea typeface="华文楷体" panose="02010600040101010101" pitchFamily="2" charset="-122"/>
              </a:rPr>
              <a:t>3m</a:t>
            </a:r>
            <a:r>
              <a:rPr lang="zh-CN" altLang="zh-CN" dirty="0">
                <a:latin typeface="华文楷体" panose="02010600040101010101" pitchFamily="2" charset="-122"/>
                <a:ea typeface="华文楷体" panose="02010600040101010101" pitchFamily="2" charset="-122"/>
              </a:rPr>
              <a:t>；</a:t>
            </a:r>
          </a:p>
          <a:p>
            <a:pPr lvl="2">
              <a:lnSpc>
                <a:spcPct val="120000"/>
              </a:lnSpc>
              <a:buFontTx/>
              <a:buNone/>
            </a:pPr>
            <a:r>
              <a:rPr lang="zh-CN" altLang="zh-CN" dirty="0">
                <a:latin typeface="华文楷体" panose="02010600040101010101" pitchFamily="2" charset="-122"/>
                <a:ea typeface="华文楷体" panose="02010600040101010101" pitchFamily="2" charset="-122"/>
              </a:rPr>
              <a:t>（</a:t>
            </a:r>
            <a:r>
              <a:rPr lang="en-US" altLang="zh-CN" dirty="0">
                <a:latin typeface="华文楷体" panose="02010600040101010101" pitchFamily="2" charset="-122"/>
                <a:ea typeface="华文楷体" panose="02010600040101010101" pitchFamily="2" charset="-122"/>
              </a:rPr>
              <a:t>2</a:t>
            </a:r>
            <a:r>
              <a:rPr lang="zh-CN" altLang="zh-CN" dirty="0">
                <a:latin typeface="华文楷体" panose="02010600040101010101" pitchFamily="2" charset="-122"/>
                <a:ea typeface="华文楷体" panose="02010600040101010101" pitchFamily="2" charset="-122"/>
              </a:rPr>
              <a:t>）土方开挖必须自上而下顺序放坡进行，严禁采用挖空底脚的操作方法。</a:t>
            </a:r>
          </a:p>
          <a:p>
            <a:pPr lvl="2">
              <a:lnSpc>
                <a:spcPct val="120000"/>
              </a:lnSpc>
            </a:pPr>
            <a:r>
              <a:rPr lang="zh-CN" altLang="zh-CN" dirty="0">
                <a:latin typeface="华文楷体" panose="02010600040101010101" pitchFamily="2" charset="-122"/>
                <a:ea typeface="华文楷体" panose="02010600040101010101" pitchFamily="2" charset="-122"/>
              </a:rPr>
              <a:t>在靠近建筑物、设备基础、电杆及各种脚手架附近挖土时，必须采取安全防护措施。</a:t>
            </a:r>
          </a:p>
          <a:p>
            <a:endParaRPr lang="zh-CN" altLang="en-US" sz="2400" dirty="0"/>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latin typeface="华文楷体" panose="02010600040101010101" pitchFamily="2" charset="-122"/>
                <a:ea typeface="华文楷体" panose="02010600040101010101" pitchFamily="2" charset="-122"/>
              </a:rPr>
              <a:t>1</a:t>
            </a:r>
            <a:r>
              <a:rPr lang="zh-CN" altLang="en-US" dirty="0">
                <a:latin typeface="华文楷体" panose="02010600040101010101" pitchFamily="2" charset="-122"/>
                <a:ea typeface="华文楷体" panose="02010600040101010101" pitchFamily="2" charset="-122"/>
              </a:rPr>
              <a:t>、</a:t>
            </a:r>
            <a:r>
              <a:rPr lang="en-US" altLang="zh-CN" dirty="0">
                <a:latin typeface="华文楷体" panose="02010600040101010101" pitchFamily="2" charset="-122"/>
                <a:ea typeface="华文楷体" panose="02010600040101010101" pitchFamily="2" charset="-122"/>
              </a:rPr>
              <a:t> </a:t>
            </a:r>
            <a:r>
              <a:rPr lang="zh-CN" altLang="en-US" dirty="0">
                <a:effectLst/>
                <a:latin typeface="华文楷体" panose="02010600040101010101" pitchFamily="2" charset="-122"/>
                <a:ea typeface="华文楷体" panose="02010600040101010101" pitchFamily="2" charset="-122"/>
              </a:rPr>
              <a:t>路基工程</a:t>
            </a:r>
          </a:p>
        </p:txBody>
      </p:sp>
      <p:sp>
        <p:nvSpPr>
          <p:cNvPr id="20482" name="内容占位符 4"/>
          <p:cNvSpPr>
            <a:spLocks noGrp="1"/>
          </p:cNvSpPr>
          <p:nvPr>
            <p:ph idx="1"/>
          </p:nvPr>
        </p:nvSpPr>
        <p:spPr>
          <a:xfrm>
            <a:off x="609600" y="1676400"/>
            <a:ext cx="7772400" cy="5105400"/>
          </a:xfrm>
        </p:spPr>
        <p:txBody>
          <a:bodyPr/>
          <a:lstStyle/>
          <a:p>
            <a:pPr>
              <a:lnSpc>
                <a:spcPct val="120000"/>
              </a:lnSpc>
            </a:pPr>
            <a:r>
              <a:rPr lang="zh-CN" altLang="zh-CN" sz="2400" dirty="0">
                <a:latin typeface="华文楷体" panose="02010600040101010101" pitchFamily="2" charset="-122"/>
                <a:ea typeface="华文楷体" panose="02010600040101010101" pitchFamily="2" charset="-122"/>
              </a:rPr>
              <a:t>高陡边坡处施工必须遵守下列规定：</a:t>
            </a:r>
          </a:p>
          <a:p>
            <a:pPr>
              <a:lnSpc>
                <a:spcPct val="120000"/>
              </a:lnSpc>
              <a:buFontTx/>
              <a:buNone/>
            </a:pPr>
            <a:r>
              <a:rPr lang="zh-CN" altLang="zh-CN"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a:t>
            </a:r>
            <a:r>
              <a:rPr lang="zh-CN" altLang="zh-CN" sz="2400" dirty="0">
                <a:latin typeface="华文楷体" panose="02010600040101010101" pitchFamily="2" charset="-122"/>
                <a:ea typeface="华文楷体" panose="02010600040101010101" pitchFamily="2" charset="-122"/>
              </a:rPr>
              <a:t>）作业人员必须绑系安全带；</a:t>
            </a:r>
          </a:p>
          <a:p>
            <a:pPr>
              <a:lnSpc>
                <a:spcPct val="120000"/>
              </a:lnSpc>
              <a:buFontTx/>
              <a:buNone/>
            </a:pPr>
            <a:r>
              <a:rPr lang="zh-CN" altLang="zh-CN"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2</a:t>
            </a:r>
            <a:r>
              <a:rPr lang="zh-CN" altLang="zh-CN" sz="2400" dirty="0">
                <a:latin typeface="华文楷体" panose="02010600040101010101" pitchFamily="2" charset="-122"/>
                <a:ea typeface="华文楷体" panose="02010600040101010101" pitchFamily="2" charset="-122"/>
              </a:rPr>
              <a:t>）边坡开挖中如遇地下水涌出，应先排水，后开挖；</a:t>
            </a:r>
          </a:p>
          <a:p>
            <a:pPr>
              <a:lnSpc>
                <a:spcPct val="120000"/>
              </a:lnSpc>
              <a:buFontTx/>
              <a:buNone/>
            </a:pPr>
            <a:r>
              <a:rPr lang="zh-CN" altLang="zh-CN"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3</a:t>
            </a:r>
            <a:r>
              <a:rPr lang="zh-CN" altLang="zh-CN" sz="2400" dirty="0">
                <a:latin typeface="华文楷体" panose="02010600040101010101" pitchFamily="2" charset="-122"/>
                <a:ea typeface="华文楷体" panose="02010600040101010101" pitchFamily="2" charset="-122"/>
              </a:rPr>
              <a:t>）开挖工作应与装运作业面相互错开，严禁上、下双重作业；</a:t>
            </a:r>
          </a:p>
          <a:p>
            <a:pPr>
              <a:lnSpc>
                <a:spcPct val="120000"/>
              </a:lnSpc>
              <a:buFontTx/>
              <a:buNone/>
            </a:pPr>
            <a:r>
              <a:rPr lang="zh-CN" altLang="zh-CN"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4</a:t>
            </a:r>
            <a:r>
              <a:rPr lang="zh-CN" altLang="zh-CN" sz="2400" dirty="0">
                <a:latin typeface="华文楷体" panose="02010600040101010101" pitchFamily="2" charset="-122"/>
                <a:ea typeface="华文楷体" panose="02010600040101010101" pitchFamily="2" charset="-122"/>
              </a:rPr>
              <a:t>）弃土下方和有滚石危及范围内的道路，应设警告标志，作业时坡下严禁通行；</a:t>
            </a:r>
          </a:p>
          <a:p>
            <a:pPr>
              <a:lnSpc>
                <a:spcPct val="120000"/>
              </a:lnSpc>
              <a:buFontTx/>
              <a:buNone/>
            </a:pPr>
            <a:r>
              <a:rPr lang="zh-CN" altLang="zh-CN"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5</a:t>
            </a:r>
            <a:r>
              <a:rPr lang="zh-CN" altLang="zh-CN" sz="2400" dirty="0">
                <a:latin typeface="华文楷体" panose="02010600040101010101" pitchFamily="2" charset="-122"/>
                <a:ea typeface="华文楷体" panose="02010600040101010101" pitchFamily="2" charset="-122"/>
              </a:rPr>
              <a:t>）坡面上的操作人员对松动的土、石块必须及时清除，严禁在危石下方作业、休息和存放机具。</a:t>
            </a:r>
          </a:p>
          <a:p>
            <a:pPr>
              <a:lnSpc>
                <a:spcPct val="120000"/>
              </a:lnSpc>
            </a:pPr>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latin typeface="华文楷体" panose="02010600040101010101" pitchFamily="2" charset="-122"/>
                <a:ea typeface="华文楷体" panose="02010600040101010101" pitchFamily="2" charset="-122"/>
              </a:rPr>
              <a:t>1 </a:t>
            </a:r>
            <a:r>
              <a:rPr lang="zh-CN" altLang="en-US" dirty="0">
                <a:latin typeface="华文楷体" panose="02010600040101010101" pitchFamily="2" charset="-122"/>
                <a:ea typeface="华文楷体" panose="02010600040101010101" pitchFamily="2" charset="-122"/>
              </a:rPr>
              <a:t>、</a:t>
            </a:r>
            <a:r>
              <a:rPr lang="zh-CN" altLang="en-US" dirty="0">
                <a:effectLst/>
                <a:latin typeface="华文楷体" panose="02010600040101010101" pitchFamily="2" charset="-122"/>
                <a:ea typeface="华文楷体" panose="02010600040101010101" pitchFamily="2" charset="-122"/>
              </a:rPr>
              <a:t>路基工程</a:t>
            </a:r>
          </a:p>
        </p:txBody>
      </p:sp>
      <p:sp>
        <p:nvSpPr>
          <p:cNvPr id="21506" name="内容占位符 4"/>
          <p:cNvSpPr>
            <a:spLocks noGrp="1"/>
          </p:cNvSpPr>
          <p:nvPr>
            <p:ph idx="1"/>
          </p:nvPr>
        </p:nvSpPr>
        <p:spPr>
          <a:xfrm>
            <a:off x="381000" y="1676400"/>
            <a:ext cx="8534400" cy="4724400"/>
          </a:xfrm>
        </p:spPr>
        <p:txBody>
          <a:bodyPr/>
          <a:lstStyle/>
          <a:p>
            <a:pPr>
              <a:lnSpc>
                <a:spcPct val="110000"/>
              </a:lnSpc>
            </a:pPr>
            <a:r>
              <a:rPr lang="zh-CN" altLang="zh-CN" sz="2400" dirty="0">
                <a:latin typeface="华文楷体" panose="02010600040101010101" pitchFamily="2" charset="-122"/>
                <a:ea typeface="华文楷体" panose="02010600040101010101" pitchFamily="2" charset="-122"/>
              </a:rPr>
              <a:t>设有支挡工程的地质不良地段，在考虑分段开挖的同时，应分段修建支挡工程。</a:t>
            </a:r>
          </a:p>
          <a:p>
            <a:pPr>
              <a:lnSpc>
                <a:spcPct val="110000"/>
              </a:lnSpc>
            </a:pPr>
            <a:r>
              <a:rPr lang="zh-CN" altLang="zh-CN" sz="2400" dirty="0">
                <a:latin typeface="华文楷体" panose="02010600040101010101" pitchFamily="2" charset="-122"/>
                <a:ea typeface="华文楷体" panose="02010600040101010101" pitchFamily="2" charset="-122"/>
              </a:rPr>
              <a:t>施工中如发现山体有滑动、崩坍迹象危及施工安全时，应暂停施工，撤出人员和机具，并报上级处理</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滑坡地段的开挖，应从滑坡体两侧向中部自上而下进行，严禁全面拉槽开挖，弃土不得堆在主滑区内。开挖挡墙基槽也应从滑坡体两侧向中部分段跳槽进行，并加强支撑，及时砌筑和回填墙背，施工中应设专人观察，严防坍方。</a:t>
            </a:r>
          </a:p>
          <a:p>
            <a:pPr>
              <a:lnSpc>
                <a:spcPct val="110000"/>
              </a:lnSpc>
            </a:pPr>
            <a:r>
              <a:rPr lang="zh-CN" altLang="zh-CN" sz="2400" dirty="0">
                <a:latin typeface="华文楷体" panose="02010600040101010101" pitchFamily="2" charset="-122"/>
                <a:ea typeface="华文楷体" panose="02010600040101010101" pitchFamily="2" charset="-122"/>
              </a:rPr>
              <a:t>在落石与岩堆地段施工，应先清理危石和设置拦截设施后再行开挖。其开挖面坡度应按设计进行，坡面上松动石块应边挖边清除。</a:t>
            </a:r>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latin typeface="华文楷体" panose="02010600040101010101" pitchFamily="2" charset="-122"/>
                <a:ea typeface="华文楷体" panose="02010600040101010101" pitchFamily="2" charset="-122"/>
              </a:rPr>
              <a:t>1 </a:t>
            </a:r>
            <a:r>
              <a:rPr lang="zh-CN" altLang="en-US" dirty="0">
                <a:latin typeface="华文楷体" panose="02010600040101010101" pitchFamily="2" charset="-122"/>
                <a:ea typeface="华文楷体" panose="02010600040101010101" pitchFamily="2" charset="-122"/>
              </a:rPr>
              <a:t>、路基工程</a:t>
            </a:r>
          </a:p>
        </p:txBody>
      </p:sp>
      <p:sp>
        <p:nvSpPr>
          <p:cNvPr id="21506" name="内容占位符 4"/>
          <p:cNvSpPr>
            <a:spLocks noGrp="1"/>
          </p:cNvSpPr>
          <p:nvPr>
            <p:ph idx="1"/>
          </p:nvPr>
        </p:nvSpPr>
        <p:spPr>
          <a:xfrm>
            <a:off x="381000" y="1600200"/>
            <a:ext cx="8458200" cy="4648200"/>
          </a:xfrm>
        </p:spPr>
        <p:txBody>
          <a:bodyPr/>
          <a:lstStyle/>
          <a:p>
            <a:pPr>
              <a:lnSpc>
                <a:spcPct val="120000"/>
              </a:lnSpc>
            </a:pPr>
            <a:r>
              <a:rPr lang="zh-CN" altLang="zh-CN" sz="2400" dirty="0">
                <a:latin typeface="华文楷体" panose="02010600040101010101" pitchFamily="2" charset="-122"/>
                <a:ea typeface="华文楷体" panose="02010600040101010101" pitchFamily="2" charset="-122"/>
              </a:rPr>
              <a:t>岩溶地区施工，应认真处理岩溶水的涌出，以免导致突发性的坍陷。泥沼地段施工，应有必要的防范措施，避免人、机下陷</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挖出的废土应堆置在合适的地方，以防汛期造成人为的泥石流。</a:t>
            </a:r>
            <a:endParaRPr lang="en-US" altLang="zh-CN" sz="2400" dirty="0">
              <a:latin typeface="华文楷体" panose="02010600040101010101" pitchFamily="2" charset="-122"/>
              <a:ea typeface="华文楷体" panose="02010600040101010101" pitchFamily="2" charset="-122"/>
            </a:endParaRPr>
          </a:p>
          <a:p>
            <a:pPr>
              <a:lnSpc>
                <a:spcPct val="120000"/>
              </a:lnSpc>
            </a:pPr>
            <a:r>
              <a:rPr lang="zh-CN" altLang="zh-CN" sz="2400" dirty="0">
                <a:latin typeface="华文楷体" panose="02010600040101010101" pitchFamily="2" charset="-122"/>
                <a:ea typeface="华文楷体" panose="02010600040101010101" pitchFamily="2" charset="-122"/>
              </a:rPr>
              <a:t>轨道翻斗车运土时，轨道应铺设平顺，防止死弯，坡度不应大于</a:t>
            </a:r>
            <a:r>
              <a:rPr lang="en-US" altLang="zh-CN" sz="2400" dirty="0">
                <a:latin typeface="华文楷体" panose="02010600040101010101" pitchFamily="2" charset="-122"/>
                <a:ea typeface="华文楷体" panose="02010600040101010101" pitchFamily="2" charset="-122"/>
              </a:rPr>
              <a:t>3%</a:t>
            </a:r>
            <a:r>
              <a:rPr lang="zh-CN" altLang="zh-CN" sz="2400" dirty="0">
                <a:latin typeface="华文楷体" panose="02010600040101010101" pitchFamily="2" charset="-122"/>
                <a:ea typeface="华文楷体" panose="02010600040101010101" pitchFamily="2" charset="-122"/>
              </a:rPr>
              <a:t>。双线的净间距不得小于</a:t>
            </a:r>
            <a:r>
              <a:rPr lang="en-US" altLang="zh-CN" sz="2400" dirty="0">
                <a:latin typeface="华文楷体" panose="02010600040101010101" pitchFamily="2" charset="-122"/>
                <a:ea typeface="华文楷体" panose="02010600040101010101" pitchFamily="2" charset="-122"/>
              </a:rPr>
              <a:t>1m</a:t>
            </a:r>
            <a:r>
              <a:rPr lang="zh-CN" altLang="zh-CN" sz="2400" dirty="0">
                <a:latin typeface="华文楷体" panose="02010600040101010101" pitchFamily="2" charset="-122"/>
                <a:ea typeface="华文楷体" panose="02010600040101010101" pitchFamily="2" charset="-122"/>
              </a:rPr>
              <a:t>，平交道两侧的轨道应设长度不小于</a:t>
            </a:r>
            <a:r>
              <a:rPr lang="en-US" altLang="zh-CN" sz="2400" dirty="0">
                <a:latin typeface="华文楷体" panose="02010600040101010101" pitchFamily="2" charset="-122"/>
                <a:ea typeface="华文楷体" panose="02010600040101010101" pitchFamily="2" charset="-122"/>
              </a:rPr>
              <a:t>20m</a:t>
            </a:r>
            <a:r>
              <a:rPr lang="zh-CN" altLang="zh-CN" sz="2400" dirty="0">
                <a:latin typeface="华文楷体" panose="02010600040101010101" pitchFamily="2" charset="-122"/>
                <a:ea typeface="华文楷体" panose="02010600040101010101" pitchFamily="2" charset="-122"/>
              </a:rPr>
              <a:t>的直线，卸车地段应有</a:t>
            </a:r>
            <a:r>
              <a:rPr lang="en-US" altLang="zh-CN" sz="2400" dirty="0">
                <a:latin typeface="华文楷体" panose="02010600040101010101" pitchFamily="2" charset="-122"/>
                <a:ea typeface="华文楷体" panose="02010600040101010101" pitchFamily="2" charset="-122"/>
              </a:rPr>
              <a:t>10-15m</a:t>
            </a:r>
            <a:r>
              <a:rPr lang="zh-CN" altLang="zh-CN" sz="2400" dirty="0">
                <a:latin typeface="华文楷体" panose="02010600040101010101" pitchFamily="2" charset="-122"/>
                <a:ea typeface="华文楷体" panose="02010600040101010101" pitchFamily="2" charset="-122"/>
              </a:rPr>
              <a:t>的反坡，并在尽头设车挡</a:t>
            </a: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操作时必须遵守下列规定：</a:t>
            </a:r>
          </a:p>
          <a:p>
            <a:pPr>
              <a:lnSpc>
                <a:spcPct val="120000"/>
              </a:lnSpc>
              <a:buFontTx/>
              <a:buNone/>
            </a:pPr>
            <a:r>
              <a:rPr lang="en-US" altLang="zh-CN"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a:t>
            </a:r>
            <a:r>
              <a:rPr lang="zh-CN" altLang="zh-CN" sz="2400" dirty="0">
                <a:latin typeface="华文楷体" panose="02010600040101010101" pitchFamily="2" charset="-122"/>
                <a:ea typeface="华文楷体" panose="02010600040101010101" pitchFamily="2" charset="-122"/>
              </a:rPr>
              <a:t>） 车及制动装置必须完好，装车前应先插牢锁销；装车不得超载、偏载；</a:t>
            </a:r>
          </a:p>
          <a:p>
            <a:pPr>
              <a:lnSpc>
                <a:spcPct val="120000"/>
              </a:lnSpc>
              <a:buFontTx/>
              <a:buNone/>
            </a:pPr>
            <a:r>
              <a:rPr lang="en-US" altLang="zh-CN" sz="2400" dirty="0">
                <a:latin typeface="华文楷体" panose="02010600040101010101" pitchFamily="2" charset="-122"/>
                <a:ea typeface="华文楷体" panose="02010600040101010101" pitchFamily="2" charset="-122"/>
              </a:rPr>
              <a:t>    </a:t>
            </a:r>
            <a:endParaRPr lang="zh-CN" altLang="zh-CN" sz="2400" dirty="0">
              <a:latin typeface="华文楷体" panose="02010600040101010101" pitchFamily="2" charset="-122"/>
              <a:ea typeface="华文楷体" panose="02010600040101010101" pitchFamily="2" charset="-122"/>
            </a:endParaRPr>
          </a:p>
          <a:p>
            <a:endParaRPr lang="en-US" altLang="zh-CN" sz="2400" dirty="0"/>
          </a:p>
          <a:p>
            <a:endParaRPr lang="zh-CN" altLang="zh-CN" sz="2400" dirty="0"/>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effectLst/>
                <a:latin typeface="华文楷体" panose="02010600040101010101" pitchFamily="2" charset="-122"/>
                <a:ea typeface="华文楷体" panose="02010600040101010101" pitchFamily="2" charset="-122"/>
              </a:rPr>
              <a:t>1 </a:t>
            </a:r>
            <a:r>
              <a:rPr lang="zh-CN" altLang="en-US" dirty="0">
                <a:effectLst/>
                <a:latin typeface="华文楷体" panose="02010600040101010101" pitchFamily="2" charset="-122"/>
                <a:ea typeface="华文楷体" panose="02010600040101010101" pitchFamily="2" charset="-122"/>
              </a:rPr>
              <a:t>、路基工程</a:t>
            </a:r>
          </a:p>
        </p:txBody>
      </p:sp>
      <p:sp>
        <p:nvSpPr>
          <p:cNvPr id="22530" name="内容占位符 4"/>
          <p:cNvSpPr>
            <a:spLocks noGrp="1"/>
          </p:cNvSpPr>
          <p:nvPr>
            <p:ph idx="1"/>
          </p:nvPr>
        </p:nvSpPr>
        <p:spPr>
          <a:xfrm>
            <a:off x="381000" y="1676400"/>
            <a:ext cx="8458200" cy="4648200"/>
          </a:xfrm>
        </p:spPr>
        <p:txBody>
          <a:bodyPr/>
          <a:lstStyle/>
          <a:p>
            <a:pPr>
              <a:lnSpc>
                <a:spcPct val="120000"/>
              </a:lnSpc>
              <a:buFontTx/>
              <a:buNone/>
            </a:pPr>
            <a:r>
              <a:rPr lang="zh-CN" altLang="zh-CN"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2</a:t>
            </a:r>
            <a:r>
              <a:rPr lang="zh-CN" altLang="zh-CN" sz="2400" dirty="0">
                <a:latin typeface="华文楷体" panose="02010600040101010101" pitchFamily="2" charset="-122"/>
                <a:ea typeface="华文楷体" panose="02010600040101010101" pitchFamily="2" charset="-122"/>
              </a:rPr>
              <a:t>） 辆宜在平道上装土，如在坡道上装土时，必须在下坡方向车轮下加楔，以防车辆滑溜； </a:t>
            </a:r>
            <a:endParaRPr lang="en-US" altLang="zh-CN" sz="2400" dirty="0">
              <a:latin typeface="华文楷体" panose="02010600040101010101" pitchFamily="2" charset="-122"/>
              <a:ea typeface="华文楷体" panose="02010600040101010101" pitchFamily="2" charset="-122"/>
            </a:endParaRPr>
          </a:p>
          <a:p>
            <a:pPr>
              <a:lnSpc>
                <a:spcPct val="120000"/>
              </a:lnSpc>
              <a:buFontTx/>
              <a:buNone/>
            </a:pPr>
            <a:r>
              <a:rPr lang="zh-CN" altLang="zh-CN"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3</a:t>
            </a:r>
            <a:r>
              <a:rPr lang="zh-CN" altLang="zh-CN" sz="2400" dirty="0">
                <a:latin typeface="华文楷体" panose="02010600040101010101" pitchFamily="2" charset="-122"/>
                <a:ea typeface="华文楷体" panose="02010600040101010101" pitchFamily="2" charset="-122"/>
              </a:rPr>
              <a:t>） 推车人员必须掌好车闸，车速不宜过快，前方有人时应鸣号示意避让；多车同行时，前后间距不得小于</a:t>
            </a:r>
            <a:r>
              <a:rPr lang="en-US" altLang="zh-CN" sz="2400" dirty="0">
                <a:latin typeface="华文楷体" panose="02010600040101010101" pitchFamily="2" charset="-122"/>
                <a:ea typeface="华文楷体" panose="02010600040101010101" pitchFamily="2" charset="-122"/>
              </a:rPr>
              <a:t>20m</a:t>
            </a:r>
            <a:r>
              <a:rPr lang="zh-CN" altLang="zh-CN" sz="2400" dirty="0">
                <a:latin typeface="华文楷体" panose="02010600040101010101" pitchFamily="2" charset="-122"/>
                <a:ea typeface="华文楷体" panose="02010600040101010101" pitchFamily="2" charset="-122"/>
              </a:rPr>
              <a:t>；</a:t>
            </a:r>
          </a:p>
          <a:p>
            <a:pPr>
              <a:lnSpc>
                <a:spcPct val="120000"/>
              </a:lnSpc>
              <a:buFontTx/>
              <a:buNone/>
            </a:pPr>
            <a:r>
              <a:rPr lang="zh-CN" altLang="zh-CN"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4</a:t>
            </a:r>
            <a:r>
              <a:rPr lang="zh-CN" altLang="zh-CN" sz="2400" dirty="0">
                <a:latin typeface="华文楷体" panose="02010600040101010101" pitchFamily="2" charset="-122"/>
                <a:ea typeface="华文楷体" panose="02010600040101010101" pitchFamily="2" charset="-122"/>
              </a:rPr>
              <a:t>） 卸土时，在下方的作业人员应避开，并应防止车辆倾覆，严禁在行走中卸土，卸土后应将锁销插好；</a:t>
            </a:r>
          </a:p>
          <a:p>
            <a:pPr>
              <a:lnSpc>
                <a:spcPct val="120000"/>
              </a:lnSpc>
              <a:buFontTx/>
              <a:buNone/>
            </a:pPr>
            <a:r>
              <a:rPr lang="zh-CN" altLang="zh-CN"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5</a:t>
            </a:r>
            <a:r>
              <a:rPr lang="zh-CN" altLang="zh-CN" sz="2400" dirty="0">
                <a:latin typeface="华文楷体" panose="02010600040101010101" pitchFamily="2" charset="-122"/>
                <a:ea typeface="华文楷体" panose="02010600040101010101" pitchFamily="2" charset="-122"/>
              </a:rPr>
              <a:t>） 数车同时卸土，应设专人指挥，两车间距不得小于</a:t>
            </a:r>
            <a:r>
              <a:rPr lang="en-US" altLang="zh-CN" sz="2400" dirty="0">
                <a:latin typeface="华文楷体" panose="02010600040101010101" pitchFamily="2" charset="-122"/>
                <a:ea typeface="华文楷体" panose="02010600040101010101" pitchFamily="2" charset="-122"/>
              </a:rPr>
              <a:t>2m</a:t>
            </a:r>
            <a:r>
              <a:rPr lang="zh-CN" altLang="zh-CN" sz="2400" dirty="0">
                <a:latin typeface="华文楷体" panose="02010600040101010101" pitchFamily="2" charset="-122"/>
                <a:ea typeface="华文楷体" panose="02010600040101010101" pitchFamily="2" charset="-122"/>
              </a:rPr>
              <a:t>，严禁站人。</a:t>
            </a:r>
          </a:p>
          <a:p>
            <a:endParaRPr lang="zh-CN" altLang="en-US" sz="2400" dirty="0"/>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latin typeface="华文楷体" panose="02010600040101010101" pitchFamily="2" charset="-122"/>
                <a:ea typeface="华文楷体" panose="02010600040101010101" pitchFamily="2" charset="-122"/>
              </a:rPr>
              <a:t>1 </a:t>
            </a:r>
            <a:r>
              <a:rPr lang="zh-CN" altLang="en-US" dirty="0">
                <a:latin typeface="华文楷体" panose="02010600040101010101" pitchFamily="2" charset="-122"/>
                <a:ea typeface="华文楷体" panose="02010600040101010101" pitchFamily="2" charset="-122"/>
              </a:rPr>
              <a:t>、</a:t>
            </a:r>
            <a:r>
              <a:rPr lang="zh-CN" altLang="en-US" dirty="0">
                <a:effectLst/>
                <a:latin typeface="华文楷体" panose="02010600040101010101" pitchFamily="2" charset="-122"/>
                <a:ea typeface="华文楷体" panose="02010600040101010101" pitchFamily="2" charset="-122"/>
              </a:rPr>
              <a:t>路基工程</a:t>
            </a:r>
          </a:p>
        </p:txBody>
      </p:sp>
      <p:sp>
        <p:nvSpPr>
          <p:cNvPr id="23554" name="内容占位符 4"/>
          <p:cNvSpPr>
            <a:spLocks noGrp="1"/>
          </p:cNvSpPr>
          <p:nvPr>
            <p:ph idx="1"/>
          </p:nvPr>
        </p:nvSpPr>
        <p:spPr>
          <a:xfrm>
            <a:off x="381000" y="1676400"/>
            <a:ext cx="8458200" cy="4648200"/>
          </a:xfrm>
        </p:spPr>
        <p:txBody>
          <a:bodyPr/>
          <a:lstStyle/>
          <a:p>
            <a:pPr>
              <a:lnSpc>
                <a:spcPct val="110000"/>
              </a:lnSpc>
            </a:pPr>
            <a:r>
              <a:rPr lang="zh-CN" altLang="zh-CN" sz="2400" dirty="0">
                <a:latin typeface="华文楷体" panose="02010600040101010101" pitchFamily="2" charset="-122"/>
                <a:ea typeface="华文楷体" panose="02010600040101010101" pitchFamily="2" charset="-122"/>
              </a:rPr>
              <a:t>电动蛙式打夯机的电源线必须完好无损，并应安装漏电保护器。操作时应戴绝缘手套，一人操作、一人扶持电缆进行辅助。辅助与操作人员必须紧密配合，严禁在夯机前方隔机扔电缆和背线拖拉前进。电缆线不应扭结和缠绕，不得夯及电源线，也不得在斜坡上夯打。停用或搬运打夯机时应切断电源。</a:t>
            </a:r>
          </a:p>
          <a:p>
            <a:pPr>
              <a:lnSpc>
                <a:spcPct val="110000"/>
              </a:lnSpc>
            </a:pPr>
            <a:r>
              <a:rPr lang="zh-CN" altLang="zh-CN" sz="2400" dirty="0">
                <a:latin typeface="华文楷体" panose="02010600040101010101" pitchFamily="2" charset="-122"/>
                <a:ea typeface="华文楷体" panose="02010600040101010101" pitchFamily="2" charset="-122"/>
              </a:rPr>
              <a:t>大型机械进场前，应查清所通过道路、桥梁的净宽和承载力是否足够，否则应先予拓宽和加固。</a:t>
            </a:r>
            <a:endParaRPr lang="en-US" altLang="zh-CN" sz="2400" dirty="0">
              <a:latin typeface="华文楷体" panose="02010600040101010101" pitchFamily="2" charset="-122"/>
              <a:ea typeface="华文楷体" panose="02010600040101010101" pitchFamily="2" charset="-122"/>
            </a:endParaRPr>
          </a:p>
          <a:p>
            <a:pPr>
              <a:lnSpc>
                <a:spcPct val="110000"/>
              </a:lnSpc>
            </a:pPr>
            <a:r>
              <a:rPr lang="en-US" altLang="zh-CN"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施工单位应为进场机械提供临时机棚或停机场地。机械在停机棚内起动时，必须保持通风；棚内严禁烟火，机械人员必须掌握所备灭火器材的使用方法。</a:t>
            </a:r>
          </a:p>
          <a:p>
            <a:pPr>
              <a:lnSpc>
                <a:spcPct val="120000"/>
              </a:lnSpc>
              <a:buFontTx/>
              <a:buNone/>
            </a:pPr>
            <a:endParaRPr lang="zh-CN" altLang="zh-CN" sz="2400" dirty="0">
              <a:latin typeface="华文楷体" panose="02010600040101010101" pitchFamily="2" charset="-122"/>
              <a:ea typeface="华文楷体" panose="02010600040101010101" pitchFamily="2" charset="-122"/>
            </a:endParaRPr>
          </a:p>
          <a:p>
            <a:endParaRPr lang="zh-CN" altLang="en-US" sz="2400" dirty="0"/>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1 </a:t>
            </a:r>
            <a:r>
              <a:rPr lang="zh-CN" altLang="en-US" dirty="0">
                <a:effectLst/>
                <a:latin typeface="华文楷体" panose="02010600040101010101" pitchFamily="2" charset="-122"/>
                <a:ea typeface="华文楷体" panose="02010600040101010101" pitchFamily="2" charset="-122"/>
              </a:rPr>
              <a:t>、路基工程</a:t>
            </a:r>
          </a:p>
        </p:txBody>
      </p:sp>
      <p:sp>
        <p:nvSpPr>
          <p:cNvPr id="24578" name="内容占位符 4"/>
          <p:cNvSpPr>
            <a:spLocks noGrp="1"/>
          </p:cNvSpPr>
          <p:nvPr>
            <p:ph idx="1"/>
          </p:nvPr>
        </p:nvSpPr>
        <p:spPr>
          <a:xfrm>
            <a:off x="381000" y="1600200"/>
            <a:ext cx="8382000" cy="5029200"/>
          </a:xfrm>
        </p:spPr>
        <p:txBody>
          <a:bodyPr/>
          <a:lstStyle/>
          <a:p>
            <a:pPr>
              <a:lnSpc>
                <a:spcPct val="105000"/>
              </a:lnSpc>
            </a:pPr>
            <a:r>
              <a:rPr lang="en-US" altLang="zh-CN"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在电杆附近挖土时，对于不能取消的拉线地垄及杆身，应留出土台。土台半径：电杆为</a:t>
            </a:r>
            <a:r>
              <a:rPr lang="en-US" altLang="zh-CN" sz="2400" dirty="0">
                <a:latin typeface="华文楷体" panose="02010600040101010101" pitchFamily="2" charset="-122"/>
                <a:ea typeface="华文楷体" panose="02010600040101010101" pitchFamily="2" charset="-122"/>
              </a:rPr>
              <a:t>1-1.5m</a:t>
            </a:r>
            <a:r>
              <a:rPr lang="zh-CN" altLang="zh-CN" sz="2400" dirty="0">
                <a:latin typeface="华文楷体" panose="02010600040101010101" pitchFamily="2" charset="-122"/>
                <a:ea typeface="华文楷体" panose="02010600040101010101" pitchFamily="2" charset="-122"/>
              </a:rPr>
              <a:t>，拉线</a:t>
            </a:r>
            <a:r>
              <a:rPr lang="en-US" altLang="zh-CN" sz="2400" dirty="0">
                <a:latin typeface="华文楷体" panose="02010600040101010101" pitchFamily="2" charset="-122"/>
                <a:ea typeface="华文楷体" panose="02010600040101010101" pitchFamily="2" charset="-122"/>
              </a:rPr>
              <a:t>1.5-2.5m</a:t>
            </a:r>
            <a:r>
              <a:rPr lang="zh-CN" altLang="zh-CN" sz="2400" dirty="0">
                <a:latin typeface="华文楷体" panose="02010600040101010101" pitchFamily="2" charset="-122"/>
                <a:ea typeface="华文楷体" panose="02010600040101010101" pitchFamily="2" charset="-122"/>
              </a:rPr>
              <a:t>，并视土质决定边坡坡度。土台周围应插标杆示警。</a:t>
            </a:r>
          </a:p>
          <a:p>
            <a:pPr>
              <a:lnSpc>
                <a:spcPct val="105000"/>
              </a:lnSpc>
            </a:pPr>
            <a:r>
              <a:rPr lang="zh-CN" altLang="zh-CN" sz="2400" dirty="0">
                <a:latin typeface="华文楷体" panose="02010600040101010101" pitchFamily="2" charset="-122"/>
                <a:ea typeface="华文楷体" panose="02010600040101010101" pitchFamily="2" charset="-122"/>
              </a:rPr>
              <a:t>机械在危险地段作业时，必须设明显的安全警告标志，并应设专人站在操作人员能看清的地方指挥。驾机人员只能接受指挥人员发出的规定信号</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机械在边坡、边沟作业时，应与边缘保持必要的安全距离，使轮胎（履带）压在坚实的地面上。</a:t>
            </a:r>
          </a:p>
          <a:p>
            <a:pPr>
              <a:lnSpc>
                <a:spcPct val="105000"/>
              </a:lnSpc>
            </a:pPr>
            <a:r>
              <a:rPr lang="zh-CN" altLang="zh-CN" sz="2400" dirty="0">
                <a:latin typeface="华文楷体" panose="02010600040101010101" pitchFamily="2" charset="-122"/>
                <a:ea typeface="华文楷体" panose="02010600040101010101" pitchFamily="2" charset="-122"/>
              </a:rPr>
              <a:t>配合机械作业的清底、平地、修坡等辅助工作应与机械作业交替进行。机上、机下人员必须密切配合，协同作业。当必须在机械作业范围内同时进行辅助工作时，应停止机械运转后，辅助人员方可进入。</a:t>
            </a:r>
          </a:p>
          <a:p>
            <a:pPr>
              <a:lnSpc>
                <a:spcPct val="105000"/>
              </a:lnSpc>
              <a:buNone/>
            </a:pPr>
            <a:r>
              <a:rPr lang="en-US" altLang="zh-CN" sz="2400" dirty="0">
                <a:latin typeface="华文楷体" panose="02010600040101010101" pitchFamily="2" charset="-122"/>
                <a:ea typeface="华文楷体" panose="02010600040101010101" pitchFamily="2" charset="-122"/>
              </a:rPr>
              <a:t> </a:t>
            </a:r>
            <a:endParaRPr lang="zh-CN" altLang="zh-CN" sz="2400" dirty="0">
              <a:latin typeface="华文楷体" panose="02010600040101010101" pitchFamily="2" charset="-122"/>
              <a:ea typeface="华文楷体" panose="02010600040101010101" pitchFamily="2" charset="-122"/>
            </a:endParaRPr>
          </a:p>
          <a:p>
            <a:pPr>
              <a:lnSpc>
                <a:spcPct val="105000"/>
              </a:lnSpc>
            </a:pPr>
            <a:endParaRPr lang="zh-CN" altLang="en-US" sz="2400" dirty="0"/>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latin typeface="华文楷体" panose="02010600040101010101" pitchFamily="2" charset="-122"/>
                <a:ea typeface="华文楷体" panose="02010600040101010101" pitchFamily="2" charset="-122"/>
              </a:rPr>
              <a:t>1 </a:t>
            </a:r>
            <a:r>
              <a:rPr lang="zh-CN" altLang="en-US" dirty="0">
                <a:latin typeface="华文楷体" panose="02010600040101010101" pitchFamily="2" charset="-122"/>
                <a:ea typeface="华文楷体" panose="02010600040101010101" pitchFamily="2" charset="-122"/>
              </a:rPr>
              <a:t>、</a:t>
            </a:r>
            <a:r>
              <a:rPr lang="zh-CN" altLang="en-US" dirty="0">
                <a:effectLst/>
                <a:latin typeface="华文楷体" panose="02010600040101010101" pitchFamily="2" charset="-122"/>
                <a:ea typeface="华文楷体" panose="02010600040101010101" pitchFamily="2" charset="-122"/>
              </a:rPr>
              <a:t>路基工程</a:t>
            </a:r>
          </a:p>
        </p:txBody>
      </p:sp>
      <p:sp>
        <p:nvSpPr>
          <p:cNvPr id="24578" name="内容占位符 4"/>
          <p:cNvSpPr>
            <a:spLocks noGrp="1"/>
          </p:cNvSpPr>
          <p:nvPr>
            <p:ph idx="1"/>
          </p:nvPr>
        </p:nvSpPr>
        <p:spPr>
          <a:xfrm>
            <a:off x="381000" y="1676400"/>
            <a:ext cx="8305800" cy="4648200"/>
          </a:xfrm>
        </p:spPr>
        <p:txBody>
          <a:bodyPr/>
          <a:lstStyle/>
          <a:p>
            <a:pPr>
              <a:lnSpc>
                <a:spcPct val="120000"/>
              </a:lnSpc>
            </a:pPr>
            <a:r>
              <a:rPr lang="zh-CN" altLang="zh-CN" sz="2400" dirty="0">
                <a:latin typeface="华文楷体" panose="02010600040101010101" pitchFamily="2" charset="-122"/>
                <a:ea typeface="华文楷体" panose="02010600040101010101" pitchFamily="2" charset="-122"/>
              </a:rPr>
              <a:t>施工中遇有土体不稳、发生坍塌、水位暴涨、山洪暴发或在爆破警戒区内听到爆破信号时，应立即停工，人机撤至安全地点。当工作场地发生交通堵塞，地面出现陷车（机），机械运行道路发生打滑，防护设施毁坏失效，或工作面不足以保证安全作业时，亦应暂停施工，待恢复正常后方可继续施工。</a:t>
            </a:r>
          </a:p>
          <a:p>
            <a:endParaRPr lang="zh-CN" altLang="en-US" sz="2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0" y="1243548"/>
            <a:ext cx="9144000" cy="4636847"/>
          </a:xfrm>
          <a:prstGeom prst="rect">
            <a:avLst/>
          </a:prstGeom>
          <a:noFill/>
          <a:ln w="9525">
            <a:noFill/>
            <a:miter lim="800000"/>
          </a:ln>
        </p:spPr>
        <p:txBody>
          <a:bodyPr wrap="square">
            <a:spAutoFit/>
          </a:bodyPr>
          <a:lstStyle/>
          <a:p>
            <a:pPr>
              <a:lnSpc>
                <a:spcPct val="150000"/>
              </a:lnSpc>
            </a:pPr>
            <a:r>
              <a:rPr lang="en-US" altLang="zh-CN" sz="2000" b="1" dirty="0">
                <a:solidFill>
                  <a:srgbClr val="FF0000"/>
                </a:solidFill>
                <a:latin typeface="+mn-ea"/>
                <a:ea typeface="+mn-ea"/>
              </a:rPr>
              <a:t>    9</a:t>
            </a:r>
            <a:r>
              <a:rPr lang="zh-CN" altLang="en-US" sz="2000" b="1" dirty="0">
                <a:solidFill>
                  <a:srgbClr val="FF0000"/>
                </a:solidFill>
                <a:latin typeface="+mn-ea"/>
                <a:ea typeface="+mn-ea"/>
              </a:rPr>
              <a:t>、被告人田勇（安阳诚成劳务公司，项目钢筋工工长）有期徒刑</a:t>
            </a:r>
            <a:r>
              <a:rPr lang="en-US" altLang="zh-CN" sz="2000" b="1" dirty="0">
                <a:solidFill>
                  <a:srgbClr val="FF0000"/>
                </a:solidFill>
                <a:latin typeface="+mn-ea"/>
                <a:ea typeface="+mn-ea"/>
              </a:rPr>
              <a:t>3</a:t>
            </a:r>
            <a:r>
              <a:rPr lang="zh-CN" altLang="en-US" sz="2000" b="1" dirty="0">
                <a:solidFill>
                  <a:srgbClr val="FF0000"/>
                </a:solidFill>
                <a:latin typeface="+mn-ea"/>
                <a:ea typeface="+mn-ea"/>
              </a:rPr>
              <a:t>年</a:t>
            </a:r>
            <a:r>
              <a:rPr lang="en-US" altLang="zh-CN" sz="2000" b="1" dirty="0">
                <a:solidFill>
                  <a:srgbClr val="FF0000"/>
                </a:solidFill>
                <a:latin typeface="+mn-ea"/>
                <a:ea typeface="+mn-ea"/>
              </a:rPr>
              <a:t>6</a:t>
            </a:r>
            <a:r>
              <a:rPr lang="zh-CN" altLang="en-US" sz="2000" b="1" dirty="0">
                <a:solidFill>
                  <a:srgbClr val="FF0000"/>
                </a:solidFill>
                <a:latin typeface="+mn-ea"/>
                <a:ea typeface="+mn-ea"/>
              </a:rPr>
              <a:t>个月；</a:t>
            </a:r>
          </a:p>
          <a:p>
            <a:pPr>
              <a:lnSpc>
                <a:spcPct val="150000"/>
              </a:lnSpc>
            </a:pPr>
            <a:r>
              <a:rPr lang="zh-CN" altLang="en-US" sz="2000" b="1" dirty="0">
                <a:latin typeface="+mn-ea"/>
                <a:ea typeface="+mn-ea"/>
              </a:rPr>
              <a:t>    判决原因：在明知没有安全技术交底的情况下，未经审批填写钢筋翻样配料单，确定使用</a:t>
            </a:r>
            <a:r>
              <a:rPr lang="en-US" altLang="zh-CN" sz="2000" b="1" dirty="0">
                <a:latin typeface="+mn-ea"/>
                <a:ea typeface="+mn-ea"/>
              </a:rPr>
              <a:t>25mm</a:t>
            </a:r>
            <a:r>
              <a:rPr lang="zh-CN" altLang="en-US" sz="2000" b="1" dirty="0">
                <a:latin typeface="+mn-ea"/>
                <a:ea typeface="+mn-ea"/>
              </a:rPr>
              <a:t>或</a:t>
            </a:r>
            <a:r>
              <a:rPr lang="en-US" altLang="zh-CN" sz="2000" b="1" dirty="0">
                <a:latin typeface="+mn-ea"/>
                <a:ea typeface="+mn-ea"/>
              </a:rPr>
              <a:t>28mm</a:t>
            </a:r>
            <a:r>
              <a:rPr lang="zh-CN" altLang="en-US" sz="2000" b="1" dirty="0">
                <a:latin typeface="+mn-ea"/>
                <a:ea typeface="+mn-ea"/>
              </a:rPr>
              <a:t>钢筋制作马凳，致使马凳规格与</a:t>
            </a:r>
            <a:r>
              <a:rPr lang="en-US" altLang="zh-CN" sz="2000" b="1" dirty="0">
                <a:latin typeface="+mn-ea"/>
                <a:ea typeface="+mn-ea"/>
              </a:rPr>
              <a:t>《</a:t>
            </a:r>
            <a:r>
              <a:rPr lang="zh-CN" altLang="en-US" sz="2000" b="1" dirty="0">
                <a:latin typeface="+mn-ea"/>
                <a:ea typeface="+mn-ea"/>
              </a:rPr>
              <a:t>钢筋施工方案</a:t>
            </a:r>
            <a:r>
              <a:rPr lang="en-US" altLang="zh-CN" sz="2000" b="1" dirty="0">
                <a:latin typeface="+mn-ea"/>
                <a:ea typeface="+mn-ea"/>
              </a:rPr>
              <a:t>》</a:t>
            </a:r>
            <a:r>
              <a:rPr lang="zh-CN" altLang="en-US" sz="2000" b="1" dirty="0">
                <a:latin typeface="+mn-ea"/>
                <a:ea typeface="+mn-ea"/>
              </a:rPr>
              <a:t>中规定不符。</a:t>
            </a:r>
            <a:endParaRPr lang="en-US" altLang="zh-CN" sz="2000" b="1" dirty="0">
              <a:latin typeface="+mn-ea"/>
              <a:ea typeface="+mn-ea"/>
            </a:endParaRPr>
          </a:p>
          <a:p>
            <a:pPr>
              <a:lnSpc>
                <a:spcPct val="150000"/>
              </a:lnSpc>
            </a:pPr>
            <a:r>
              <a:rPr lang="en-US" altLang="zh-CN" sz="2000" b="1" dirty="0">
                <a:solidFill>
                  <a:srgbClr val="FF0000"/>
                </a:solidFill>
                <a:latin typeface="+mn-ea"/>
                <a:ea typeface="+mn-ea"/>
              </a:rPr>
              <a:t>    10</a:t>
            </a:r>
            <a:r>
              <a:rPr lang="zh-CN" altLang="en-US" sz="2000" b="1" dirty="0">
                <a:solidFill>
                  <a:srgbClr val="FF0000"/>
                </a:solidFill>
                <a:latin typeface="+mn-ea"/>
                <a:ea typeface="+mn-ea"/>
              </a:rPr>
              <a:t>、被告人李雷（安阳诚成劳务公司，项目钢筋班长，负责马凳加工、现场钢筋绑扎作业。）有期徒刑</a:t>
            </a:r>
            <a:r>
              <a:rPr lang="en-US" altLang="zh-CN" sz="2000" b="1" dirty="0">
                <a:solidFill>
                  <a:srgbClr val="FF0000"/>
                </a:solidFill>
                <a:latin typeface="+mn-ea"/>
                <a:ea typeface="+mn-ea"/>
              </a:rPr>
              <a:t>3</a:t>
            </a:r>
            <a:r>
              <a:rPr lang="zh-CN" altLang="en-US" sz="2000" b="1" dirty="0">
                <a:solidFill>
                  <a:srgbClr val="FF0000"/>
                </a:solidFill>
                <a:latin typeface="+mn-ea"/>
                <a:ea typeface="+mn-ea"/>
              </a:rPr>
              <a:t>年；</a:t>
            </a:r>
          </a:p>
          <a:p>
            <a:pPr>
              <a:lnSpc>
                <a:spcPct val="150000"/>
              </a:lnSpc>
            </a:pPr>
            <a:r>
              <a:rPr lang="zh-CN" altLang="en-US" sz="2000" b="1" dirty="0">
                <a:latin typeface="+mn-ea"/>
                <a:ea typeface="+mn-ea"/>
              </a:rPr>
              <a:t>    判决原因：在未接受技术交底、不清楚</a:t>
            </a:r>
            <a:r>
              <a:rPr lang="en-US" altLang="zh-CN" sz="2000" b="1" dirty="0">
                <a:latin typeface="+mn-ea"/>
                <a:ea typeface="+mn-ea"/>
              </a:rPr>
              <a:t>《</a:t>
            </a:r>
            <a:r>
              <a:rPr lang="zh-CN" altLang="en-US" sz="2000" b="1" dirty="0">
                <a:latin typeface="+mn-ea"/>
                <a:ea typeface="+mn-ea"/>
              </a:rPr>
              <a:t>钢筋施工方案</a:t>
            </a:r>
            <a:r>
              <a:rPr lang="en-US" altLang="zh-CN" sz="2000" b="1" dirty="0">
                <a:latin typeface="+mn-ea"/>
                <a:ea typeface="+mn-ea"/>
              </a:rPr>
              <a:t>》</a:t>
            </a:r>
            <a:r>
              <a:rPr lang="zh-CN" altLang="en-US" sz="2000" b="1" dirty="0">
                <a:latin typeface="+mn-ea"/>
                <a:ea typeface="+mn-ea"/>
              </a:rPr>
              <a:t>内容的情况下，盲目加工制作马凳</a:t>
            </a:r>
            <a:r>
              <a:rPr lang="zh-CN" altLang="en-US" sz="2000" b="1" dirty="0">
                <a:solidFill>
                  <a:srgbClr val="FF0000"/>
                </a:solidFill>
                <a:latin typeface="+mn-ea"/>
                <a:ea typeface="+mn-ea"/>
              </a:rPr>
              <a:t>（法院：盲目安排被告人李成才吊运钢筋）</a:t>
            </a:r>
            <a:r>
              <a:rPr lang="zh-CN" altLang="en-US" sz="2000" b="1" dirty="0">
                <a:latin typeface="+mn-ea"/>
                <a:ea typeface="+mn-ea"/>
              </a:rPr>
              <a:t>；在事发前一日晚上放任现场作业人员将大量钢筋堆载在筏板基础上层钢筋网上方，导致局部堆料过于集中，对事故发生负有直接责任。</a:t>
            </a:r>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1 </a:t>
            </a:r>
            <a:r>
              <a:rPr lang="zh-CN" altLang="en-US" dirty="0">
                <a:effectLst/>
                <a:latin typeface="华文楷体" panose="02010600040101010101" pitchFamily="2" charset="-122"/>
                <a:ea typeface="华文楷体" panose="02010600040101010101" pitchFamily="2" charset="-122"/>
              </a:rPr>
              <a:t>、路基工程</a:t>
            </a:r>
          </a:p>
        </p:txBody>
      </p:sp>
      <p:sp>
        <p:nvSpPr>
          <p:cNvPr id="25602" name="内容占位符 4"/>
          <p:cNvSpPr>
            <a:spLocks noGrp="1"/>
          </p:cNvSpPr>
          <p:nvPr>
            <p:ph idx="1"/>
          </p:nvPr>
        </p:nvSpPr>
        <p:spPr>
          <a:xfrm>
            <a:off x="457200" y="1600200"/>
            <a:ext cx="8458200" cy="4495800"/>
          </a:xfrm>
        </p:spPr>
        <p:txBody>
          <a:bodyPr/>
          <a:lstStyle/>
          <a:p>
            <a:pPr>
              <a:lnSpc>
                <a:spcPct val="90000"/>
              </a:lnSpc>
            </a:pPr>
            <a:r>
              <a:rPr lang="zh-CN" altLang="zh-CN" sz="2400" b="1" dirty="0">
                <a:latin typeface="华文楷体" panose="02010600040101010101" pitchFamily="2" charset="-122"/>
                <a:ea typeface="华文楷体" panose="02010600040101010101" pitchFamily="2" charset="-122"/>
              </a:rPr>
              <a:t>挖掘机作业</a:t>
            </a:r>
          </a:p>
          <a:p>
            <a:pPr>
              <a:lnSpc>
                <a:spcPct val="85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发动机起动后，铲斗内、臂杆、履带和机棚上严禁站人。</a:t>
            </a:r>
          </a:p>
          <a:p>
            <a:pPr>
              <a:lnSpc>
                <a:spcPct val="85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工作位置必须平坦稳固。工作前履带应制动，轮胎式挖掘机应顶好支腿，车身方向应与挖掘工作面延伸方向一致，操作时进铲不应过深，提斗不得过猛。</a:t>
            </a:r>
          </a:p>
          <a:p>
            <a:pPr>
              <a:lnSpc>
                <a:spcPct val="85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3</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在高陡的工作面上挖掘夹有石块的土方时，应将较大的石块和杂物除掉。如果土体挖成悬空状态而不能自然塌落时，则需用人工处理，严禁用铲斗将悬空土方砸下。</a:t>
            </a:r>
          </a:p>
          <a:p>
            <a:pPr>
              <a:lnSpc>
                <a:spcPct val="85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4</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对吊杆顶端的滑轮和钢丝绳进行保养、检修拆换时，应将铲斗和吊杆放落地面，然后再进行维修。</a:t>
            </a:r>
          </a:p>
          <a:p>
            <a:pPr>
              <a:lnSpc>
                <a:spcPct val="85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5</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严禁铲斗从运土车的驾驶室顶上越过。向运土车辆卸土时，应降低铲斗高度，防止偏载或砸坏车厢。铲斗运转范围内，严禁站人。</a:t>
            </a:r>
          </a:p>
          <a:p>
            <a:endParaRPr lang="zh-CN" altLang="en-US" sz="2400" dirty="0"/>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latin typeface="华文楷体" panose="02010600040101010101" pitchFamily="2" charset="-122"/>
                <a:ea typeface="华文楷体" panose="02010600040101010101" pitchFamily="2" charset="-122"/>
              </a:rPr>
              <a:t>1</a:t>
            </a:r>
            <a:r>
              <a:rPr lang="zh-CN" altLang="en-US" dirty="0">
                <a:latin typeface="华文楷体" panose="02010600040101010101" pitchFamily="2" charset="-122"/>
                <a:ea typeface="华文楷体" panose="02010600040101010101" pitchFamily="2" charset="-122"/>
              </a:rPr>
              <a:t>、</a:t>
            </a:r>
            <a:r>
              <a:rPr lang="en-US" altLang="zh-CN" dirty="0">
                <a:latin typeface="华文楷体" panose="02010600040101010101" pitchFamily="2" charset="-122"/>
                <a:ea typeface="华文楷体" panose="02010600040101010101" pitchFamily="2" charset="-122"/>
              </a:rPr>
              <a:t> </a:t>
            </a:r>
            <a:r>
              <a:rPr lang="zh-CN" altLang="en-US" dirty="0">
                <a:effectLst/>
                <a:latin typeface="华文楷体" panose="02010600040101010101" pitchFamily="2" charset="-122"/>
                <a:ea typeface="华文楷体" panose="02010600040101010101" pitchFamily="2" charset="-122"/>
              </a:rPr>
              <a:t>路基工程</a:t>
            </a:r>
          </a:p>
        </p:txBody>
      </p:sp>
      <p:sp>
        <p:nvSpPr>
          <p:cNvPr id="26626" name="内容占位符 4"/>
          <p:cNvSpPr>
            <a:spLocks noGrp="1"/>
          </p:cNvSpPr>
          <p:nvPr>
            <p:ph idx="1"/>
          </p:nvPr>
        </p:nvSpPr>
        <p:spPr>
          <a:xfrm>
            <a:off x="304800" y="1752600"/>
            <a:ext cx="8534400" cy="4800600"/>
          </a:xfrm>
        </p:spPr>
        <p:txBody>
          <a:bodyPr/>
          <a:lstStyle/>
          <a:p>
            <a:pPr>
              <a:lnSpc>
                <a:spcPct val="120000"/>
              </a:lnSpc>
            </a:pPr>
            <a:r>
              <a:rPr lang="en-US" altLang="zh-CN" sz="2400" dirty="0">
                <a:latin typeface="华文楷体" panose="02010600040101010101" pitchFamily="2" charset="-122"/>
                <a:ea typeface="华文楷体" panose="02010600040101010101" pitchFamily="2" charset="-122"/>
              </a:rPr>
              <a:t> </a:t>
            </a:r>
            <a:r>
              <a:rPr lang="zh-CN" altLang="zh-CN" sz="2400" b="1" dirty="0">
                <a:latin typeface="华文楷体" panose="02010600040101010101" pitchFamily="2" charset="-122"/>
                <a:ea typeface="华文楷体" panose="02010600040101010101" pitchFamily="2" charset="-122"/>
              </a:rPr>
              <a:t>推土机作业</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推土机上下坡时，坡度不得大于</a:t>
            </a:r>
            <a:r>
              <a:rPr lang="en-US" altLang="zh-CN" sz="2400" dirty="0">
                <a:latin typeface="华文楷体" panose="02010600040101010101" pitchFamily="2" charset="-122"/>
                <a:ea typeface="华文楷体" panose="02010600040101010101" pitchFamily="2" charset="-122"/>
              </a:rPr>
              <a:t>30</a:t>
            </a:r>
            <a:r>
              <a:rPr lang="zh-CN" altLang="zh-CN" sz="2400" dirty="0">
                <a:latin typeface="华文楷体" panose="02010600040101010101" pitchFamily="2" charset="-122"/>
                <a:ea typeface="华文楷体" panose="02010600040101010101" pitchFamily="2" charset="-122"/>
              </a:rPr>
              <a:t>°；在横坡上作业，横坡度不得大于</a:t>
            </a:r>
            <a:r>
              <a:rPr lang="en-US" altLang="zh-CN" sz="2400" dirty="0">
                <a:latin typeface="华文楷体" panose="02010600040101010101" pitchFamily="2" charset="-122"/>
                <a:ea typeface="华文楷体" panose="02010600040101010101" pitchFamily="2" charset="-122"/>
              </a:rPr>
              <a:t>10</a:t>
            </a:r>
            <a:r>
              <a:rPr lang="zh-CN" altLang="zh-CN" sz="2400" dirty="0">
                <a:latin typeface="华文楷体" panose="02010600040101010101" pitchFamily="2" charset="-122"/>
                <a:ea typeface="华文楷体" panose="02010600040101010101" pitchFamily="2" charset="-122"/>
              </a:rPr>
              <a:t>°。下坡时，宜采用后退下行，严禁空档滑行，必要时可放下刀片作辅助制动。</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在陡坡、高坎上作业时，必须有专人指挥，严禁铲刀超出边坡的边缘。送土终了应先换成倒车档后再提铲刀倒车。</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3</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在垂直边坡的沟槽作业，其沟槽深度，对大型推土机不得超过</a:t>
            </a:r>
            <a:r>
              <a:rPr lang="en-US" altLang="zh-CN" sz="2400" dirty="0">
                <a:latin typeface="华文楷体" panose="02010600040101010101" pitchFamily="2" charset="-122"/>
                <a:ea typeface="华文楷体" panose="02010600040101010101" pitchFamily="2" charset="-122"/>
              </a:rPr>
              <a:t>2m</a:t>
            </a:r>
            <a:r>
              <a:rPr lang="zh-CN" altLang="zh-CN" sz="2400" dirty="0">
                <a:latin typeface="华文楷体" panose="02010600040101010101" pitchFamily="2" charset="-122"/>
                <a:ea typeface="华文楷体" panose="02010600040101010101" pitchFamily="2" charset="-122"/>
              </a:rPr>
              <a:t>，对小型推土机不得超过</a:t>
            </a:r>
            <a:r>
              <a:rPr lang="en-US" altLang="zh-CN" sz="2400" dirty="0">
                <a:latin typeface="华文楷体" panose="02010600040101010101" pitchFamily="2" charset="-122"/>
                <a:ea typeface="华文楷体" panose="02010600040101010101" pitchFamily="2" charset="-122"/>
              </a:rPr>
              <a:t>1.5m</a:t>
            </a:r>
            <a:r>
              <a:rPr lang="zh-CN" altLang="zh-CN" sz="2400" dirty="0">
                <a:latin typeface="华文楷体" panose="02010600040101010101" pitchFamily="2" charset="-122"/>
                <a:ea typeface="华文楷体" panose="02010600040101010101" pitchFamily="2" charset="-122"/>
              </a:rPr>
              <a:t>。推土机刀片不得推坡壁上高于机身的孤石或大土块。</a:t>
            </a:r>
          </a:p>
          <a:p>
            <a:pPr>
              <a:lnSpc>
                <a:spcPct val="120000"/>
              </a:lnSpc>
            </a:pPr>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latin typeface="华文楷体" panose="02010600040101010101" pitchFamily="2" charset="-122"/>
                <a:ea typeface="华文楷体" panose="02010600040101010101" pitchFamily="2" charset="-122"/>
              </a:rPr>
              <a:t>1 </a:t>
            </a:r>
            <a:r>
              <a:rPr lang="zh-CN" altLang="en-US" dirty="0">
                <a:latin typeface="华文楷体" panose="02010600040101010101" pitchFamily="2" charset="-122"/>
                <a:ea typeface="华文楷体" panose="02010600040101010101" pitchFamily="2" charset="-122"/>
              </a:rPr>
              <a:t>、</a:t>
            </a:r>
            <a:r>
              <a:rPr lang="zh-CN" altLang="en-US" dirty="0">
                <a:effectLst/>
                <a:latin typeface="华文楷体" panose="02010600040101010101" pitchFamily="2" charset="-122"/>
                <a:ea typeface="华文楷体" panose="02010600040101010101" pitchFamily="2" charset="-122"/>
              </a:rPr>
              <a:t>路基工程</a:t>
            </a:r>
          </a:p>
        </p:txBody>
      </p:sp>
      <p:sp>
        <p:nvSpPr>
          <p:cNvPr id="26626" name="内容占位符 4"/>
          <p:cNvSpPr>
            <a:spLocks noGrp="1"/>
          </p:cNvSpPr>
          <p:nvPr>
            <p:ph idx="1"/>
          </p:nvPr>
        </p:nvSpPr>
        <p:spPr>
          <a:xfrm>
            <a:off x="304800" y="1752600"/>
            <a:ext cx="8534400" cy="4419600"/>
          </a:xfrm>
        </p:spPr>
        <p:txBody>
          <a:bodyPr/>
          <a:lstStyle/>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4</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推土机在摘卸推土刀片时，必须考虑下次挂装的方便。摘刀片时辅助人员应同司机密切配合，抽穿钢丝绳时应带帆布手套，严禁将眼睛挨近绳孔窥视。</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5</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多机在同一作业面作业时，前后两机相距不应小于</a:t>
            </a:r>
            <a:r>
              <a:rPr lang="en-US" altLang="zh-CN" sz="2400" dirty="0">
                <a:latin typeface="华文楷体" panose="02010600040101010101" pitchFamily="2" charset="-122"/>
                <a:ea typeface="华文楷体" panose="02010600040101010101" pitchFamily="2" charset="-122"/>
              </a:rPr>
              <a:t>8m</a:t>
            </a:r>
            <a:r>
              <a:rPr lang="zh-CN" altLang="zh-CN" sz="2400" dirty="0">
                <a:latin typeface="华文楷体" panose="02010600040101010101" pitchFamily="2" charset="-122"/>
                <a:ea typeface="华文楷体" panose="02010600040101010101" pitchFamily="2" charset="-122"/>
              </a:rPr>
              <a:t>，左右相距应大于</a:t>
            </a:r>
            <a:r>
              <a:rPr lang="en-US" altLang="zh-CN" sz="2400" dirty="0">
                <a:latin typeface="华文楷体" panose="02010600040101010101" pitchFamily="2" charset="-122"/>
                <a:ea typeface="华文楷体" panose="02010600040101010101" pitchFamily="2" charset="-122"/>
              </a:rPr>
              <a:t>1.5m</a:t>
            </a:r>
            <a:r>
              <a:rPr lang="zh-CN" altLang="zh-CN" sz="2400" dirty="0">
                <a:latin typeface="华文楷体" panose="02010600040101010101" pitchFamily="2" charset="-122"/>
                <a:ea typeface="华文楷体" panose="02010600040101010101" pitchFamily="2" charset="-122"/>
              </a:rPr>
              <a:t>。两台或两台以上推土机并排推土时，两推土机刀片之间应保持</a:t>
            </a:r>
            <a:r>
              <a:rPr lang="en-US" altLang="zh-CN" sz="2400" dirty="0">
                <a:latin typeface="华文楷体" panose="02010600040101010101" pitchFamily="2" charset="-122"/>
                <a:ea typeface="华文楷体" panose="02010600040101010101" pitchFamily="2" charset="-122"/>
              </a:rPr>
              <a:t>20-30cm</a:t>
            </a:r>
            <a:r>
              <a:rPr lang="zh-CN" altLang="zh-CN" sz="2400" dirty="0">
                <a:latin typeface="华文楷体" panose="02010600040101010101" pitchFamily="2" charset="-122"/>
                <a:ea typeface="华文楷体" panose="02010600040101010101" pitchFamily="2" charset="-122"/>
              </a:rPr>
              <a:t>间距。推土前进必须以相同速度直线行驶；后退时，应分先后防止互相碰撞。</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6</a:t>
            </a: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用推土机伐除大树或清除残墙断壁时，应提高着力点防止上部反向倒下。</a:t>
            </a:r>
          </a:p>
          <a:p>
            <a:endParaRPr lang="zh-CN" altLang="en-US" sz="2400" dirty="0"/>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latin typeface="华文楷体" panose="02010600040101010101" pitchFamily="2" charset="-122"/>
                <a:ea typeface="华文楷体" panose="02010600040101010101" pitchFamily="2" charset="-122"/>
              </a:rPr>
              <a:t>1 </a:t>
            </a:r>
            <a:r>
              <a:rPr lang="zh-CN" altLang="en-US" dirty="0">
                <a:latin typeface="华文楷体" panose="02010600040101010101" pitchFamily="2" charset="-122"/>
                <a:ea typeface="华文楷体" panose="02010600040101010101" pitchFamily="2" charset="-122"/>
              </a:rPr>
              <a:t>、</a:t>
            </a:r>
            <a:r>
              <a:rPr lang="zh-CN" altLang="en-US" dirty="0">
                <a:effectLst/>
                <a:latin typeface="华文楷体" panose="02010600040101010101" pitchFamily="2" charset="-122"/>
                <a:ea typeface="华文楷体" panose="02010600040101010101" pitchFamily="2" charset="-122"/>
              </a:rPr>
              <a:t>路基工程</a:t>
            </a:r>
          </a:p>
        </p:txBody>
      </p:sp>
      <p:sp>
        <p:nvSpPr>
          <p:cNvPr id="27650" name="内容占位符 4"/>
          <p:cNvSpPr>
            <a:spLocks noGrp="1"/>
          </p:cNvSpPr>
          <p:nvPr>
            <p:ph idx="1"/>
          </p:nvPr>
        </p:nvSpPr>
        <p:spPr>
          <a:xfrm>
            <a:off x="381000" y="1752600"/>
            <a:ext cx="8458200" cy="4419600"/>
          </a:xfrm>
        </p:spPr>
        <p:txBody>
          <a:bodyPr/>
          <a:lstStyle/>
          <a:p>
            <a:pPr>
              <a:lnSpc>
                <a:spcPct val="120000"/>
              </a:lnSpc>
            </a:pPr>
            <a:r>
              <a:rPr lang="zh-CN" altLang="zh-CN" sz="2400" b="1" dirty="0">
                <a:latin typeface="华文楷体" panose="02010600040101010101" pitchFamily="2" charset="-122"/>
                <a:ea typeface="华文楷体" panose="02010600040101010101" pitchFamily="2" charset="-122"/>
              </a:rPr>
              <a:t>铲运机作业</a:t>
            </a:r>
          </a:p>
          <a:p>
            <a:pPr>
              <a:lnSpc>
                <a:spcPct val="120000"/>
              </a:lnSpc>
            </a:pPr>
            <a:r>
              <a:rPr lang="en-US" altLang="zh-CN" sz="2400" dirty="0">
                <a:latin typeface="华文楷体" panose="02010600040101010101" pitchFamily="2" charset="-122"/>
                <a:ea typeface="华文楷体" panose="02010600040101010101" pitchFamily="2" charset="-122"/>
              </a:rPr>
              <a:t>(1) </a:t>
            </a:r>
            <a:r>
              <a:rPr lang="zh-CN" altLang="zh-CN" sz="2400" dirty="0">
                <a:latin typeface="华文楷体" panose="02010600040101010101" pitchFamily="2" charset="-122"/>
                <a:ea typeface="华文楷体" panose="02010600040101010101" pitchFamily="2" charset="-122"/>
              </a:rPr>
              <a:t>拖式铲运机</a:t>
            </a:r>
          </a:p>
          <a:p>
            <a:pPr>
              <a:lnSpc>
                <a:spcPct val="120000"/>
              </a:lnSpc>
              <a:buFontTx/>
              <a:buNone/>
            </a:pPr>
            <a:r>
              <a:rPr lang="en-US" altLang="zh-CN" sz="2400" dirty="0">
                <a:latin typeface="华文楷体" panose="02010600040101010101" pitchFamily="2" charset="-122"/>
                <a:ea typeface="华文楷体" panose="02010600040101010101" pitchFamily="2" charset="-122"/>
              </a:rPr>
              <a:t>1</a:t>
            </a:r>
            <a:r>
              <a:rPr lang="zh-CN" altLang="zh-CN" sz="2400" dirty="0">
                <a:latin typeface="华文楷体" panose="02010600040101010101" pitchFamily="2" charset="-122"/>
                <a:ea typeface="华文楷体" panose="02010600040101010101" pitchFamily="2" charset="-122"/>
              </a:rPr>
              <a:t>）作业前应先将运行道路刮平，其宽度应大于机身宽约</a:t>
            </a:r>
            <a:r>
              <a:rPr lang="en-US" altLang="zh-CN" sz="2400" dirty="0">
                <a:latin typeface="华文楷体" panose="02010600040101010101" pitchFamily="2" charset="-122"/>
                <a:ea typeface="华文楷体" panose="02010600040101010101" pitchFamily="2" charset="-122"/>
              </a:rPr>
              <a:t>2m</a:t>
            </a:r>
            <a:r>
              <a:rPr lang="zh-CN" altLang="zh-CN" sz="2400" dirty="0">
                <a:latin typeface="华文楷体" panose="02010600040101010101" pitchFamily="2" charset="-122"/>
                <a:ea typeface="华文楷体" panose="02010600040101010101" pitchFamily="2" charset="-122"/>
              </a:rPr>
              <a:t>；</a:t>
            </a:r>
          </a:p>
          <a:p>
            <a:pPr>
              <a:lnSpc>
                <a:spcPct val="120000"/>
              </a:lnSpc>
              <a:buFontTx/>
              <a:buNone/>
            </a:pPr>
            <a:r>
              <a:rPr lang="en-US" altLang="zh-CN" sz="2400" dirty="0">
                <a:latin typeface="华文楷体" panose="02010600040101010101" pitchFamily="2" charset="-122"/>
                <a:ea typeface="华文楷体" panose="02010600040101010101" pitchFamily="2" charset="-122"/>
              </a:rPr>
              <a:t>2</a:t>
            </a:r>
            <a:r>
              <a:rPr lang="zh-CN" altLang="zh-CN" sz="2400" dirty="0">
                <a:latin typeface="华文楷体" panose="02010600040101010101" pitchFamily="2" charset="-122"/>
                <a:ea typeface="华文楷体" panose="02010600040101010101" pitchFamily="2" charset="-122"/>
              </a:rPr>
              <a:t>）行驶中严禁把铲斗和斗门提升到最高点，以免在转弯时将钢丝绳崩断；下坡时应放下铲运机斗作辅助制动，严禁空档滑行；</a:t>
            </a:r>
          </a:p>
          <a:p>
            <a:pPr>
              <a:lnSpc>
                <a:spcPct val="120000"/>
              </a:lnSpc>
              <a:buFontTx/>
              <a:buNone/>
            </a:pPr>
            <a:r>
              <a:rPr lang="en-US" altLang="zh-CN" sz="2400" dirty="0">
                <a:latin typeface="华文楷体" panose="02010600040101010101" pitchFamily="2" charset="-122"/>
                <a:ea typeface="华文楷体" panose="02010600040101010101" pitchFamily="2" charset="-122"/>
              </a:rPr>
              <a:t>3</a:t>
            </a:r>
            <a:r>
              <a:rPr lang="zh-CN" altLang="zh-CN" sz="2400" dirty="0">
                <a:latin typeface="华文楷体" panose="02010600040101010101" pitchFamily="2" charset="-122"/>
                <a:ea typeface="华文楷体" panose="02010600040101010101" pitchFamily="2" charset="-122"/>
              </a:rPr>
              <a:t>）铲斗与机身不正时不得铲土；在开始铲土和提斗时，动作要缓慢；驾驶员离开机车时，应将变速杆放在空档，关闭发动机，将铲斗放落在地面；</a:t>
            </a:r>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latin typeface="华文楷体" panose="02010600040101010101" pitchFamily="2" charset="-122"/>
                <a:ea typeface="华文楷体" panose="02010600040101010101" pitchFamily="2" charset="-122"/>
              </a:rPr>
              <a:t>1 </a:t>
            </a:r>
            <a:r>
              <a:rPr lang="zh-CN" altLang="en-US" dirty="0">
                <a:latin typeface="华文楷体" panose="02010600040101010101" pitchFamily="2" charset="-122"/>
                <a:ea typeface="华文楷体" panose="02010600040101010101" pitchFamily="2" charset="-122"/>
              </a:rPr>
              <a:t>、</a:t>
            </a:r>
            <a:r>
              <a:rPr lang="zh-CN" altLang="en-US" dirty="0">
                <a:effectLst/>
                <a:latin typeface="华文楷体" panose="02010600040101010101" pitchFamily="2" charset="-122"/>
                <a:ea typeface="华文楷体" panose="02010600040101010101" pitchFamily="2" charset="-122"/>
              </a:rPr>
              <a:t>路基工程</a:t>
            </a:r>
          </a:p>
        </p:txBody>
      </p:sp>
      <p:sp>
        <p:nvSpPr>
          <p:cNvPr id="27650" name="内容占位符 4"/>
          <p:cNvSpPr>
            <a:spLocks noGrp="1"/>
          </p:cNvSpPr>
          <p:nvPr>
            <p:ph idx="1"/>
          </p:nvPr>
        </p:nvSpPr>
        <p:spPr>
          <a:xfrm>
            <a:off x="457200" y="1905000"/>
            <a:ext cx="8382000" cy="4191000"/>
          </a:xfrm>
        </p:spPr>
        <p:txBody>
          <a:bodyPr/>
          <a:lstStyle/>
          <a:p>
            <a:pPr>
              <a:lnSpc>
                <a:spcPct val="120000"/>
              </a:lnSpc>
              <a:buFontTx/>
              <a:buNone/>
            </a:pPr>
            <a:r>
              <a:rPr lang="en-US" altLang="zh-CN" sz="2400" dirty="0">
                <a:latin typeface="华文楷体" panose="02010600040101010101" pitchFamily="2" charset="-122"/>
                <a:ea typeface="华文楷体" panose="02010600040101010101" pitchFamily="2" charset="-122"/>
              </a:rPr>
              <a:t>4</a:t>
            </a:r>
            <a:r>
              <a:rPr lang="zh-CN" altLang="zh-CN" sz="2400" dirty="0">
                <a:latin typeface="华文楷体" panose="02010600040101010101" pitchFamily="2" charset="-122"/>
                <a:ea typeface="华文楷体" panose="02010600040101010101" pitchFamily="2" charset="-122"/>
              </a:rPr>
              <a:t>）在新填的土堤上作业，应离开土堤边沿</a:t>
            </a:r>
            <a:r>
              <a:rPr lang="en-US" altLang="zh-CN" sz="2400" dirty="0">
                <a:latin typeface="华文楷体" panose="02010600040101010101" pitchFamily="2" charset="-122"/>
                <a:ea typeface="华文楷体" panose="02010600040101010101" pitchFamily="2" charset="-122"/>
              </a:rPr>
              <a:t>1m</a:t>
            </a:r>
            <a:r>
              <a:rPr lang="zh-CN" altLang="zh-CN" sz="2400" dirty="0">
                <a:latin typeface="华文楷体" panose="02010600040101010101" pitchFamily="2" charset="-122"/>
                <a:ea typeface="华文楷体" panose="02010600040101010101" pitchFamily="2" charset="-122"/>
              </a:rPr>
              <a:t>以上；靠路堤边沿填土时，必须保持外侧高内侧低和纵向基本平顺，卸土时铲斗应放低，防止铲运机滑下；</a:t>
            </a:r>
          </a:p>
          <a:p>
            <a:pPr>
              <a:lnSpc>
                <a:spcPct val="120000"/>
              </a:lnSpc>
              <a:buFontTx/>
              <a:buNone/>
            </a:pPr>
            <a:r>
              <a:rPr lang="en-US" altLang="zh-CN" sz="2400" dirty="0">
                <a:latin typeface="华文楷体" panose="02010600040101010101" pitchFamily="2" charset="-122"/>
                <a:ea typeface="华文楷体" panose="02010600040101010101" pitchFamily="2" charset="-122"/>
              </a:rPr>
              <a:t>5</a:t>
            </a:r>
            <a:r>
              <a:rPr lang="zh-CN" altLang="zh-CN" sz="2400" dirty="0">
                <a:latin typeface="华文楷体" panose="02010600040101010101" pitchFamily="2" charset="-122"/>
                <a:ea typeface="华文楷体" panose="02010600040101010101" pitchFamily="2" charset="-122"/>
              </a:rPr>
              <a:t>）多台铲运机作业，前后净距不得小于</a:t>
            </a:r>
            <a:r>
              <a:rPr lang="en-US" altLang="zh-CN" sz="2400" dirty="0">
                <a:latin typeface="华文楷体" panose="02010600040101010101" pitchFamily="2" charset="-122"/>
                <a:ea typeface="华文楷体" panose="02010600040101010101" pitchFamily="2" charset="-122"/>
              </a:rPr>
              <a:t>10m</a:t>
            </a:r>
            <a:r>
              <a:rPr lang="zh-CN" altLang="zh-CN" sz="2400" dirty="0">
                <a:latin typeface="华文楷体" panose="02010600040101010101" pitchFamily="2" charset="-122"/>
                <a:ea typeface="华文楷体" panose="02010600040101010101" pitchFamily="2" charset="-122"/>
              </a:rPr>
              <a:t>，左右净距不得小于</a:t>
            </a:r>
            <a:r>
              <a:rPr lang="en-US" altLang="zh-CN" sz="2400" dirty="0">
                <a:latin typeface="华文楷体" panose="02010600040101010101" pitchFamily="2" charset="-122"/>
                <a:ea typeface="华文楷体" panose="02010600040101010101" pitchFamily="2" charset="-122"/>
              </a:rPr>
              <a:t>2m</a:t>
            </a:r>
            <a:r>
              <a:rPr lang="zh-CN" altLang="zh-CN" sz="2400" dirty="0">
                <a:latin typeface="华文楷体" panose="02010600040101010101" pitchFamily="2" charset="-122"/>
                <a:ea typeface="华文楷体" panose="02010600040101010101" pitchFamily="2" charset="-122"/>
              </a:rPr>
              <a:t>；两机会车应减速慢行；</a:t>
            </a:r>
          </a:p>
          <a:p>
            <a:pPr>
              <a:lnSpc>
                <a:spcPct val="120000"/>
              </a:lnSpc>
              <a:buFontTx/>
              <a:buNone/>
            </a:pPr>
            <a:r>
              <a:rPr lang="en-US" altLang="zh-CN" sz="2400" dirty="0">
                <a:latin typeface="华文楷体" panose="02010600040101010101" pitchFamily="2" charset="-122"/>
                <a:ea typeface="华文楷体" panose="02010600040101010101" pitchFamily="2" charset="-122"/>
              </a:rPr>
              <a:t>6</a:t>
            </a:r>
            <a:r>
              <a:rPr lang="zh-CN" altLang="zh-CN" sz="2400" dirty="0">
                <a:latin typeface="华文楷体" panose="02010600040101010101" pitchFamily="2" charset="-122"/>
                <a:ea typeface="华文楷体" panose="02010600040101010101" pitchFamily="2" charset="-122"/>
              </a:rPr>
              <a:t>）清除铲斗内积土时，必须先把铲斗牢固支起，推土板恢复常位后，人员才能进入铲斗内清除积土；</a:t>
            </a:r>
          </a:p>
          <a:p>
            <a:pPr>
              <a:lnSpc>
                <a:spcPct val="120000"/>
              </a:lnSpc>
              <a:buFontTx/>
              <a:buNone/>
            </a:pPr>
            <a:r>
              <a:rPr lang="en-US" altLang="zh-CN" sz="2400" dirty="0">
                <a:latin typeface="华文楷体" panose="02010600040101010101" pitchFamily="2" charset="-122"/>
                <a:ea typeface="华文楷体" panose="02010600040101010101" pitchFamily="2" charset="-122"/>
              </a:rPr>
              <a:t>7</a:t>
            </a:r>
            <a:r>
              <a:rPr lang="zh-CN" altLang="zh-CN" sz="2400" dirty="0">
                <a:latin typeface="华文楷体" panose="02010600040101010101" pitchFamily="2" charset="-122"/>
                <a:ea typeface="华文楷体" panose="02010600040101010101" pitchFamily="2" charset="-122"/>
              </a:rPr>
              <a:t>）长距离拖运，必须用挂钩将铲斗挂牢，解除钢丝绳负荷。</a:t>
            </a:r>
          </a:p>
          <a:p>
            <a:endParaRPr lang="zh-CN" altLang="en-US" sz="2000" dirty="0">
              <a:latin typeface="华文楷体" panose="02010600040101010101" pitchFamily="2" charset="-122"/>
              <a:ea typeface="华文楷体" panose="02010600040101010101" pitchFamily="2" charset="-122"/>
            </a:endParaRPr>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latin typeface="华文楷体" panose="02010600040101010101" pitchFamily="2" charset="-122"/>
                <a:ea typeface="华文楷体" panose="02010600040101010101" pitchFamily="2" charset="-122"/>
              </a:rPr>
              <a:t>1 </a:t>
            </a:r>
            <a:r>
              <a:rPr lang="zh-CN" altLang="en-US" dirty="0">
                <a:latin typeface="华文楷体" panose="02010600040101010101" pitchFamily="2" charset="-122"/>
                <a:ea typeface="华文楷体" panose="02010600040101010101" pitchFamily="2" charset="-122"/>
              </a:rPr>
              <a:t>、</a:t>
            </a:r>
            <a:r>
              <a:rPr lang="zh-CN" altLang="en-US" dirty="0">
                <a:effectLst/>
                <a:latin typeface="华文楷体" panose="02010600040101010101" pitchFamily="2" charset="-122"/>
                <a:ea typeface="华文楷体" panose="02010600040101010101" pitchFamily="2" charset="-122"/>
              </a:rPr>
              <a:t>路基工程</a:t>
            </a:r>
          </a:p>
        </p:txBody>
      </p:sp>
      <p:sp>
        <p:nvSpPr>
          <p:cNvPr id="28674" name="内容占位符 4"/>
          <p:cNvSpPr>
            <a:spLocks noGrp="1"/>
          </p:cNvSpPr>
          <p:nvPr>
            <p:ph idx="1"/>
          </p:nvPr>
        </p:nvSpPr>
        <p:spPr>
          <a:xfrm>
            <a:off x="533400" y="1828800"/>
            <a:ext cx="8229600" cy="4343400"/>
          </a:xfrm>
        </p:spPr>
        <p:txBody>
          <a:bodyPr/>
          <a:lstStyle/>
          <a:p>
            <a:pPr>
              <a:lnSpc>
                <a:spcPct val="120000"/>
              </a:lnSpc>
            </a:pPr>
            <a:r>
              <a:rPr lang="en-US" altLang="zh-CN" sz="2400" dirty="0">
                <a:latin typeface="华文楷体" panose="02010600040101010101" pitchFamily="2" charset="-122"/>
                <a:ea typeface="华文楷体" panose="02010600040101010101" pitchFamily="2" charset="-122"/>
              </a:rPr>
              <a:t>(2) </a:t>
            </a:r>
            <a:r>
              <a:rPr lang="zh-CN" altLang="zh-CN" sz="2400" dirty="0">
                <a:latin typeface="华文楷体" panose="02010600040101010101" pitchFamily="2" charset="-122"/>
                <a:ea typeface="华文楷体" panose="02010600040101010101" pitchFamily="2" charset="-122"/>
              </a:rPr>
              <a:t>自行式铲运机</a:t>
            </a:r>
          </a:p>
          <a:p>
            <a:pPr>
              <a:lnSpc>
                <a:spcPct val="120000"/>
              </a:lnSpc>
              <a:buFontTx/>
              <a:buNone/>
            </a:pPr>
            <a:r>
              <a:rPr lang="en-US" altLang="zh-CN" sz="2400" dirty="0">
                <a:latin typeface="华文楷体" panose="02010600040101010101" pitchFamily="2" charset="-122"/>
                <a:ea typeface="华文楷体" panose="02010600040101010101" pitchFamily="2" charset="-122"/>
              </a:rPr>
              <a:t>1</a:t>
            </a:r>
            <a:r>
              <a:rPr lang="zh-CN" altLang="zh-CN" sz="2400" dirty="0">
                <a:latin typeface="华文楷体" panose="02010600040101010101" pitchFamily="2" charset="-122"/>
                <a:ea typeface="华文楷体" panose="02010600040101010101" pitchFamily="2" charset="-122"/>
              </a:rPr>
              <a:t>）自行式铲运机的行车道必须平整坚实，单行道的宽度不应小于</a:t>
            </a:r>
            <a:r>
              <a:rPr lang="en-US" altLang="zh-CN" sz="2400" dirty="0">
                <a:latin typeface="华文楷体" panose="02010600040101010101" pitchFamily="2" charset="-122"/>
                <a:ea typeface="华文楷体" panose="02010600040101010101" pitchFamily="2" charset="-122"/>
              </a:rPr>
              <a:t>4.5m</a:t>
            </a:r>
            <a:r>
              <a:rPr lang="zh-CN" altLang="zh-CN" sz="2400" dirty="0">
                <a:latin typeface="华文楷体" panose="02010600040101010101" pitchFamily="2" charset="-122"/>
                <a:ea typeface="华文楷体" panose="02010600040101010101" pitchFamily="2" charset="-122"/>
              </a:rPr>
              <a:t>（或车宽的</a:t>
            </a:r>
            <a:r>
              <a:rPr lang="en-US" altLang="zh-CN" sz="2400" dirty="0">
                <a:latin typeface="华文楷体" panose="02010600040101010101" pitchFamily="2" charset="-122"/>
                <a:ea typeface="华文楷体" panose="02010600040101010101" pitchFamily="2" charset="-122"/>
              </a:rPr>
              <a:t>1.5</a:t>
            </a:r>
            <a:r>
              <a:rPr lang="zh-CN" altLang="zh-CN" sz="2400" dirty="0">
                <a:latin typeface="华文楷体" panose="02010600040101010101" pitchFamily="2" charset="-122"/>
                <a:ea typeface="华文楷体" panose="02010600040101010101" pitchFamily="2" charset="-122"/>
              </a:rPr>
              <a:t>倍），超、会车时，两车净距不得小于</a:t>
            </a:r>
            <a:r>
              <a:rPr lang="en-US" altLang="zh-CN" sz="2400" dirty="0">
                <a:latin typeface="华文楷体" panose="02010600040101010101" pitchFamily="2" charset="-122"/>
                <a:ea typeface="华文楷体" panose="02010600040101010101" pitchFamily="2" charset="-122"/>
              </a:rPr>
              <a:t>1m</a:t>
            </a:r>
            <a:r>
              <a:rPr lang="zh-CN" altLang="zh-CN" sz="2400" dirty="0">
                <a:latin typeface="华文楷体" panose="02010600040101010101" pitchFamily="2" charset="-122"/>
                <a:ea typeface="华文楷体" panose="02010600040101010101" pitchFamily="2" charset="-122"/>
              </a:rPr>
              <a:t>；</a:t>
            </a:r>
          </a:p>
          <a:p>
            <a:pPr>
              <a:lnSpc>
                <a:spcPct val="120000"/>
              </a:lnSpc>
              <a:buFontTx/>
              <a:buNone/>
            </a:pPr>
            <a:r>
              <a:rPr lang="en-US" altLang="zh-CN" sz="2400" dirty="0">
                <a:latin typeface="华文楷体" panose="02010600040101010101" pitchFamily="2" charset="-122"/>
                <a:ea typeface="华文楷体" panose="02010600040101010101" pitchFamily="2" charset="-122"/>
              </a:rPr>
              <a:t>2</a:t>
            </a:r>
            <a:r>
              <a:rPr lang="zh-CN" altLang="zh-CN" sz="2400" dirty="0">
                <a:latin typeface="华文楷体" panose="02010600040101010101" pitchFamily="2" charset="-122"/>
                <a:ea typeface="华文楷体" panose="02010600040101010101" pitchFamily="2" charset="-122"/>
              </a:rPr>
              <a:t>）多台机械在工地纵队行驶时，前后间距不得小于</a:t>
            </a:r>
            <a:r>
              <a:rPr lang="en-US" altLang="zh-CN" sz="2400" dirty="0">
                <a:latin typeface="华文楷体" panose="02010600040101010101" pitchFamily="2" charset="-122"/>
                <a:ea typeface="华文楷体" panose="02010600040101010101" pitchFamily="2" charset="-122"/>
              </a:rPr>
              <a:t>20m</a:t>
            </a:r>
            <a:r>
              <a:rPr lang="zh-CN" altLang="zh-CN" sz="2400" dirty="0">
                <a:latin typeface="华文楷体" panose="02010600040101010101" pitchFamily="2" charset="-122"/>
                <a:ea typeface="华文楷体" panose="02010600040101010101" pitchFamily="2" charset="-122"/>
              </a:rPr>
              <a:t>；</a:t>
            </a:r>
          </a:p>
          <a:p>
            <a:pPr>
              <a:lnSpc>
                <a:spcPct val="120000"/>
              </a:lnSpc>
              <a:buFontTx/>
              <a:buNone/>
            </a:pPr>
            <a:r>
              <a:rPr lang="en-US" altLang="zh-CN" sz="2400" dirty="0">
                <a:latin typeface="华文楷体" panose="02010600040101010101" pitchFamily="2" charset="-122"/>
                <a:ea typeface="华文楷体" panose="02010600040101010101" pitchFamily="2" charset="-122"/>
              </a:rPr>
              <a:t>3</a:t>
            </a:r>
            <a:r>
              <a:rPr lang="zh-CN" altLang="zh-CN" sz="2400" dirty="0">
                <a:latin typeface="华文楷体" panose="02010600040101010101" pitchFamily="2" charset="-122"/>
                <a:ea typeface="华文楷体" panose="02010600040101010101" pitchFamily="2" charset="-122"/>
              </a:rPr>
              <a:t>）在作业过程中发现后主离合器制动不灵，机械有异声，警报器发声时，应立即停车检修；</a:t>
            </a:r>
          </a:p>
          <a:p>
            <a:pPr>
              <a:lnSpc>
                <a:spcPct val="120000"/>
              </a:lnSpc>
              <a:buFontTx/>
              <a:buNone/>
            </a:pPr>
            <a:r>
              <a:rPr lang="en-US" altLang="zh-CN" sz="2400" dirty="0">
                <a:latin typeface="华文楷体" panose="02010600040101010101" pitchFamily="2" charset="-122"/>
                <a:ea typeface="华文楷体" panose="02010600040101010101" pitchFamily="2" charset="-122"/>
              </a:rPr>
              <a:t>4</a:t>
            </a:r>
            <a:r>
              <a:rPr lang="zh-CN" altLang="zh-CN" sz="2400" dirty="0">
                <a:latin typeface="华文楷体" panose="02010600040101010101" pitchFamily="2" charset="-122"/>
                <a:ea typeface="华文楷体" panose="02010600040101010101" pitchFamily="2" charset="-122"/>
              </a:rPr>
              <a:t>）严禁在大于</a:t>
            </a:r>
            <a:r>
              <a:rPr lang="en-US" altLang="zh-CN" sz="2400" dirty="0">
                <a:latin typeface="华文楷体" panose="02010600040101010101" pitchFamily="2" charset="-122"/>
                <a:ea typeface="华文楷体" panose="02010600040101010101" pitchFamily="2" charset="-122"/>
              </a:rPr>
              <a:t>15</a:t>
            </a:r>
            <a:r>
              <a:rPr lang="zh-CN" altLang="zh-CN" sz="2400" dirty="0">
                <a:latin typeface="华文楷体" panose="02010600040101010101" pitchFamily="2" charset="-122"/>
                <a:ea typeface="华文楷体" panose="02010600040101010101" pitchFamily="2" charset="-122"/>
              </a:rPr>
              <a:t>°的横坡上行驶，不应在陡坡上进行危险性作业。</a:t>
            </a:r>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latin typeface="华文楷体" panose="02010600040101010101" pitchFamily="2" charset="-122"/>
                <a:ea typeface="华文楷体" panose="02010600040101010101" pitchFamily="2" charset="-122"/>
              </a:rPr>
              <a:t>1 </a:t>
            </a:r>
            <a:r>
              <a:rPr lang="zh-CN" altLang="en-US" dirty="0">
                <a:latin typeface="华文楷体" panose="02010600040101010101" pitchFamily="2" charset="-122"/>
                <a:ea typeface="华文楷体" panose="02010600040101010101" pitchFamily="2" charset="-122"/>
              </a:rPr>
              <a:t>、</a:t>
            </a:r>
            <a:r>
              <a:rPr lang="zh-CN" altLang="en-US" dirty="0">
                <a:effectLst/>
                <a:latin typeface="华文楷体" panose="02010600040101010101" pitchFamily="2" charset="-122"/>
                <a:ea typeface="华文楷体" panose="02010600040101010101" pitchFamily="2" charset="-122"/>
              </a:rPr>
              <a:t>路基工程</a:t>
            </a:r>
          </a:p>
        </p:txBody>
      </p:sp>
      <p:sp>
        <p:nvSpPr>
          <p:cNvPr id="28674" name="内容占位符 4"/>
          <p:cNvSpPr>
            <a:spLocks noGrp="1"/>
          </p:cNvSpPr>
          <p:nvPr>
            <p:ph idx="1"/>
          </p:nvPr>
        </p:nvSpPr>
        <p:spPr>
          <a:xfrm>
            <a:off x="381000" y="1752600"/>
            <a:ext cx="8534400" cy="4572000"/>
          </a:xfrm>
        </p:spPr>
        <p:txBody>
          <a:bodyPr/>
          <a:lstStyle/>
          <a:p>
            <a:pPr>
              <a:lnSpc>
                <a:spcPct val="120000"/>
              </a:lnSpc>
            </a:pPr>
            <a:r>
              <a:rPr lang="zh-CN" altLang="zh-CN" sz="2400" b="1" dirty="0">
                <a:latin typeface="华文楷体" panose="02010600040101010101" pitchFamily="2" charset="-122"/>
                <a:ea typeface="华文楷体" panose="02010600040101010101" pitchFamily="2" charset="-122"/>
              </a:rPr>
              <a:t>平地机作业</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在公路上行驶时，应遵守道路交通规则，刮刀和松土器应提起，刮刀不得伸出机侧，速度不得超过</a:t>
            </a:r>
            <a:r>
              <a:rPr lang="en-US" altLang="zh-CN" sz="2400" dirty="0">
                <a:latin typeface="华文楷体" panose="02010600040101010101" pitchFamily="2" charset="-122"/>
                <a:ea typeface="华文楷体" panose="02010600040101010101" pitchFamily="2" charset="-122"/>
              </a:rPr>
              <a:t>20km/h</a:t>
            </a:r>
            <a:r>
              <a:rPr lang="zh-CN" altLang="zh-CN" sz="2400" dirty="0">
                <a:latin typeface="华文楷体" panose="02010600040101010101" pitchFamily="2" charset="-122"/>
                <a:ea typeface="华文楷体" panose="02010600040101010101" pitchFamily="2" charset="-122"/>
              </a:rPr>
              <a:t>。夜间不宜作业。</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2 </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刮刀的回转与铲土角的调整以及向机外倾斜都必须在停机时进行。作业中刮刀升降量差不得过大。</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3</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遇到坚硬土需要齿耙翻松时，应缓慢下齿。不宜使用齿耙翻松坚硬旧路面。</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4 </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在坡道停放时，应使车头向下坡方向，并将刀片或松土器压入土中。</a:t>
            </a:r>
          </a:p>
          <a:p>
            <a:endParaRPr lang="zh-CN" altLang="en-US" sz="2400" dirty="0"/>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latin typeface="华文楷体" panose="02010600040101010101" pitchFamily="2" charset="-122"/>
                <a:ea typeface="华文楷体" panose="02010600040101010101" pitchFamily="2" charset="-122"/>
              </a:rPr>
              <a:t>1 </a:t>
            </a:r>
            <a:r>
              <a:rPr lang="zh-CN" altLang="en-US" dirty="0">
                <a:latin typeface="华文楷体" panose="02010600040101010101" pitchFamily="2" charset="-122"/>
                <a:ea typeface="华文楷体" panose="02010600040101010101" pitchFamily="2" charset="-122"/>
              </a:rPr>
              <a:t>、</a:t>
            </a:r>
            <a:r>
              <a:rPr lang="zh-CN" altLang="en-US" dirty="0">
                <a:effectLst/>
                <a:latin typeface="华文楷体" panose="02010600040101010101" pitchFamily="2" charset="-122"/>
                <a:ea typeface="华文楷体" panose="02010600040101010101" pitchFamily="2" charset="-122"/>
              </a:rPr>
              <a:t>路基工程</a:t>
            </a:r>
          </a:p>
        </p:txBody>
      </p:sp>
      <p:sp>
        <p:nvSpPr>
          <p:cNvPr id="29698" name="内容占位符 4"/>
          <p:cNvSpPr>
            <a:spLocks noGrp="1"/>
          </p:cNvSpPr>
          <p:nvPr>
            <p:ph idx="1"/>
          </p:nvPr>
        </p:nvSpPr>
        <p:spPr>
          <a:xfrm>
            <a:off x="381000" y="1676400"/>
            <a:ext cx="8458200" cy="5486400"/>
          </a:xfrm>
        </p:spPr>
        <p:txBody>
          <a:bodyPr/>
          <a:lstStyle/>
          <a:p>
            <a:r>
              <a:rPr lang="zh-CN" altLang="zh-CN" sz="2400" b="1" dirty="0">
                <a:latin typeface="华文楷体" panose="02010600040101010101" pitchFamily="2" charset="-122"/>
                <a:ea typeface="华文楷体" panose="02010600040101010101" pitchFamily="2" charset="-122"/>
              </a:rPr>
              <a:t>装载机作业</a:t>
            </a:r>
          </a:p>
          <a:p>
            <a:pPr>
              <a:lnSpc>
                <a:spcPct val="8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起步前应将铲斗提升到离地面</a:t>
            </a:r>
            <a:r>
              <a:rPr lang="en-US" altLang="zh-CN" sz="2400" dirty="0">
                <a:latin typeface="华文楷体" panose="02010600040101010101" pitchFamily="2" charset="-122"/>
                <a:ea typeface="华文楷体" panose="02010600040101010101" pitchFamily="2" charset="-122"/>
              </a:rPr>
              <a:t>0.5m</a:t>
            </a:r>
            <a:r>
              <a:rPr lang="zh-CN" altLang="zh-CN" sz="2400" dirty="0">
                <a:latin typeface="华文楷体" panose="02010600040101010101" pitchFamily="2" charset="-122"/>
                <a:ea typeface="华文楷体" panose="02010600040101010101" pitchFamily="2" charset="-122"/>
              </a:rPr>
              <a:t>左右。作业时应使用低速档。用高速档行驶时，不得进行升降和翻转铲斗。严禁铲斗载人。</a:t>
            </a:r>
          </a:p>
          <a:p>
            <a:pPr>
              <a:lnSpc>
                <a:spcPct val="8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行驶道路应平坦，不得在倾斜度超过规定的场地上作业，运送距离不宜过大。铲斗满载运送时，铲斗应保持在低位。</a:t>
            </a:r>
          </a:p>
          <a:p>
            <a:pPr>
              <a:lnSpc>
                <a:spcPct val="8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3</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在松散不平的场地作业，可将铲臂放在浮动位置，使铲斗平稳地推进。如推进阻力过大，可稍稍提升铲臂，装料时铲斗应从正面低速插入，防止铲斗单边受力。</a:t>
            </a:r>
          </a:p>
          <a:p>
            <a:pPr>
              <a:lnSpc>
                <a:spcPct val="8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4</a:t>
            </a: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向运输车辆上卸土时应缓慢，铲斗应处在合适的高度，前翻和回位不得碰撞车厢。</a:t>
            </a:r>
          </a:p>
          <a:p>
            <a:pPr>
              <a:lnSpc>
                <a:spcPct val="8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5 </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应经常注意机件运转声响，发现异响应立即停车排除故障。当发动机不能运转需要牵引时，应使各转向油缸能自由动作。</a:t>
            </a:r>
          </a:p>
          <a:p>
            <a:pPr>
              <a:lnSpc>
                <a:spcPct val="80000"/>
              </a:lnSpc>
            </a:pPr>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latin typeface="华文楷体" panose="02010600040101010101" pitchFamily="2" charset="-122"/>
                <a:ea typeface="华文楷体" panose="02010600040101010101" pitchFamily="2" charset="-122"/>
              </a:rPr>
              <a:t>1 </a:t>
            </a:r>
            <a:r>
              <a:rPr lang="zh-CN" altLang="en-US" dirty="0">
                <a:latin typeface="华文楷体" panose="02010600040101010101" pitchFamily="2" charset="-122"/>
                <a:ea typeface="华文楷体" panose="02010600040101010101" pitchFamily="2" charset="-122"/>
              </a:rPr>
              <a:t>、</a:t>
            </a:r>
            <a:r>
              <a:rPr lang="zh-CN" altLang="en-US" dirty="0">
                <a:effectLst/>
                <a:latin typeface="华文楷体" panose="02010600040101010101" pitchFamily="2" charset="-122"/>
                <a:ea typeface="华文楷体" panose="02010600040101010101" pitchFamily="2" charset="-122"/>
              </a:rPr>
              <a:t>路基工程</a:t>
            </a:r>
          </a:p>
        </p:txBody>
      </p:sp>
      <p:sp>
        <p:nvSpPr>
          <p:cNvPr id="30722" name="内容占位符 4"/>
          <p:cNvSpPr>
            <a:spLocks noGrp="1"/>
          </p:cNvSpPr>
          <p:nvPr>
            <p:ph idx="1"/>
          </p:nvPr>
        </p:nvSpPr>
        <p:spPr>
          <a:xfrm>
            <a:off x="381000" y="1752600"/>
            <a:ext cx="8458200" cy="4495800"/>
          </a:xfrm>
        </p:spPr>
        <p:txBody>
          <a:bodyPr/>
          <a:lstStyle/>
          <a:p>
            <a:pPr>
              <a:lnSpc>
                <a:spcPct val="120000"/>
              </a:lnSpc>
            </a:pPr>
            <a:r>
              <a:rPr lang="zh-CN" altLang="zh-CN" sz="2400" b="1" dirty="0">
                <a:latin typeface="华文楷体" panose="02010600040101010101" pitchFamily="2" charset="-122"/>
                <a:ea typeface="华文楷体" panose="02010600040101010101" pitchFamily="2" charset="-122"/>
              </a:rPr>
              <a:t>汽车作业</a:t>
            </a:r>
          </a:p>
          <a:p>
            <a:pPr>
              <a:lnSpc>
                <a:spcPct val="90000"/>
              </a:lnSpc>
            </a:pPr>
            <a:r>
              <a:rPr lang="en-US" altLang="zh-CN" sz="2400" dirty="0">
                <a:latin typeface="华文楷体" panose="02010600040101010101" pitchFamily="2" charset="-122"/>
                <a:ea typeface="华文楷体" panose="02010600040101010101" pitchFamily="2" charset="-122"/>
              </a:rPr>
              <a:t>(1) </a:t>
            </a:r>
            <a:r>
              <a:rPr lang="zh-CN" altLang="zh-CN" sz="2400" dirty="0">
                <a:latin typeface="华文楷体" panose="02010600040101010101" pitchFamily="2" charset="-122"/>
                <a:ea typeface="华文楷体" panose="02010600040101010101" pitchFamily="2" charset="-122"/>
              </a:rPr>
              <a:t>载重汽车</a:t>
            </a:r>
          </a:p>
          <a:p>
            <a:pPr>
              <a:lnSpc>
                <a:spcPct val="90000"/>
              </a:lnSpc>
              <a:buFontTx/>
              <a:buNone/>
            </a:pPr>
            <a:r>
              <a:rPr lang="en-US" altLang="zh-CN" sz="2400" dirty="0">
                <a:latin typeface="华文楷体" panose="02010600040101010101" pitchFamily="2" charset="-122"/>
                <a:ea typeface="华文楷体" panose="02010600040101010101" pitchFamily="2" charset="-122"/>
              </a:rPr>
              <a:t>1</a:t>
            </a:r>
            <a:r>
              <a:rPr lang="zh-CN" altLang="zh-CN" sz="2400" dirty="0">
                <a:latin typeface="华文楷体" panose="02010600040101010101" pitchFamily="2" charset="-122"/>
                <a:ea typeface="华文楷体" panose="02010600040101010101" pitchFamily="2" charset="-122"/>
              </a:rPr>
              <a:t>）必须按规定吨位装载，不得超载、超高，不得人货混载，驾驶室内不得超额坐人；</a:t>
            </a:r>
          </a:p>
          <a:p>
            <a:pPr>
              <a:lnSpc>
                <a:spcPct val="90000"/>
              </a:lnSpc>
              <a:buFontTx/>
              <a:buNone/>
            </a:pPr>
            <a:r>
              <a:rPr lang="en-US" altLang="zh-CN" sz="2400" dirty="0">
                <a:latin typeface="华文楷体" panose="02010600040101010101" pitchFamily="2" charset="-122"/>
                <a:ea typeface="华文楷体" panose="02010600040101010101" pitchFamily="2" charset="-122"/>
              </a:rPr>
              <a:t>2</a:t>
            </a:r>
            <a:r>
              <a:rPr lang="zh-CN" altLang="zh-CN" sz="2400" dirty="0">
                <a:latin typeface="华文楷体" panose="02010600040101010101" pitchFamily="2" charset="-122"/>
                <a:ea typeface="华文楷体" panose="02010600040101010101" pitchFamily="2" charset="-122"/>
              </a:rPr>
              <a:t>）车辆装土场地必须平整坚实，当用机械装土时，汽车就位后应拉紧手闸，装载均匀，不得偏载；</a:t>
            </a:r>
          </a:p>
          <a:p>
            <a:pPr>
              <a:lnSpc>
                <a:spcPct val="90000"/>
              </a:lnSpc>
              <a:buFontTx/>
              <a:buNone/>
            </a:pPr>
            <a:r>
              <a:rPr lang="en-US" altLang="zh-CN" sz="2400" dirty="0">
                <a:latin typeface="华文楷体" panose="02010600040101010101" pitchFamily="2" charset="-122"/>
                <a:ea typeface="华文楷体" panose="02010600040101010101" pitchFamily="2" charset="-122"/>
              </a:rPr>
              <a:t>3</a:t>
            </a:r>
            <a:r>
              <a:rPr lang="zh-CN" altLang="zh-CN" sz="2400" dirty="0">
                <a:latin typeface="华文楷体" panose="02010600040101010101" pitchFamily="2" charset="-122"/>
                <a:ea typeface="华文楷体" panose="02010600040101010101" pitchFamily="2" charset="-122"/>
              </a:rPr>
              <a:t>）在陡坡、高坡、坑边或填方边坡处卸土时，停卸地点必须平整坚实，地面宜有反坡，与边缘必须保持安全距离；在危险地段卸土，应有专人指挥；</a:t>
            </a:r>
          </a:p>
          <a:p>
            <a:pPr>
              <a:lnSpc>
                <a:spcPct val="90000"/>
              </a:lnSpc>
              <a:buFontTx/>
              <a:buNone/>
            </a:pPr>
            <a:r>
              <a:rPr lang="en-US" altLang="zh-CN" sz="2400" dirty="0">
                <a:latin typeface="华文楷体" panose="02010600040101010101" pitchFamily="2" charset="-122"/>
                <a:ea typeface="华文楷体" panose="02010600040101010101" pitchFamily="2" charset="-122"/>
              </a:rPr>
              <a:t>4</a:t>
            </a:r>
            <a:r>
              <a:rPr lang="zh-CN" altLang="zh-CN" sz="2400" dirty="0">
                <a:latin typeface="华文楷体" panose="02010600040101010101" pitchFamily="2" charset="-122"/>
                <a:ea typeface="华文楷体" panose="02010600040101010101" pitchFamily="2" charset="-122"/>
              </a:rPr>
              <a:t>）公路上行驶必须遵守道路交通规则；运载易燃、易爆等危险物品时，应遵守有关规定，除必要的随车人员外，不得搭乘其他人员。</a:t>
            </a:r>
          </a:p>
          <a:p>
            <a:pPr>
              <a:lnSpc>
                <a:spcPct val="90000"/>
              </a:lnSpc>
            </a:pPr>
            <a:endParaRPr lang="zh-CN" altLang="en-US" sz="2400" dirty="0"/>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latin typeface="华文楷体" panose="02010600040101010101" pitchFamily="2" charset="-122"/>
                <a:ea typeface="华文楷体" panose="02010600040101010101" pitchFamily="2" charset="-122"/>
              </a:rPr>
              <a:t>1 </a:t>
            </a:r>
            <a:r>
              <a:rPr lang="zh-CN" altLang="en-US" dirty="0">
                <a:latin typeface="华文楷体" panose="02010600040101010101" pitchFamily="2" charset="-122"/>
                <a:ea typeface="华文楷体" panose="02010600040101010101" pitchFamily="2" charset="-122"/>
              </a:rPr>
              <a:t>、</a:t>
            </a:r>
            <a:r>
              <a:rPr lang="zh-CN" altLang="en-US" dirty="0">
                <a:effectLst/>
                <a:latin typeface="华文楷体" panose="02010600040101010101" pitchFamily="2" charset="-122"/>
                <a:ea typeface="华文楷体" panose="02010600040101010101" pitchFamily="2" charset="-122"/>
              </a:rPr>
              <a:t>路基工程</a:t>
            </a:r>
          </a:p>
        </p:txBody>
      </p:sp>
      <p:sp>
        <p:nvSpPr>
          <p:cNvPr id="31746" name="内容占位符 4"/>
          <p:cNvSpPr>
            <a:spLocks noGrp="1"/>
          </p:cNvSpPr>
          <p:nvPr>
            <p:ph idx="1"/>
          </p:nvPr>
        </p:nvSpPr>
        <p:spPr>
          <a:xfrm>
            <a:off x="457200" y="1752600"/>
            <a:ext cx="8458200" cy="4495800"/>
          </a:xfrm>
        </p:spPr>
        <p:txBody>
          <a:bodyPr/>
          <a:lstStyle/>
          <a:p>
            <a:pPr>
              <a:lnSpc>
                <a:spcPct val="120000"/>
              </a:lnSpc>
            </a:pPr>
            <a:r>
              <a:rPr lang="en-US" altLang="zh-CN" sz="2400" dirty="0">
                <a:latin typeface="华文楷体" panose="02010600040101010101" pitchFamily="2" charset="-122"/>
                <a:ea typeface="华文楷体" panose="02010600040101010101" pitchFamily="2" charset="-122"/>
              </a:rPr>
              <a:t>(2) </a:t>
            </a:r>
            <a:r>
              <a:rPr lang="zh-CN" altLang="zh-CN" sz="2400" dirty="0">
                <a:latin typeface="华文楷体" panose="02010600040101010101" pitchFamily="2" charset="-122"/>
                <a:ea typeface="华文楷体" panose="02010600040101010101" pitchFamily="2" charset="-122"/>
              </a:rPr>
              <a:t>自卸汽车</a:t>
            </a:r>
          </a:p>
          <a:p>
            <a:pPr>
              <a:lnSpc>
                <a:spcPct val="120000"/>
              </a:lnSpc>
            </a:pPr>
            <a:r>
              <a:rPr lang="zh-CN" altLang="zh-CN" sz="2400" dirty="0">
                <a:latin typeface="华文楷体" panose="02010600040101010101" pitchFamily="2" charset="-122"/>
                <a:ea typeface="华文楷体" panose="02010600040101010101" pitchFamily="2" charset="-122"/>
              </a:rPr>
              <a:t>除应遵守上述载重汽车的各条规定外，还应遵守下列规定：</a:t>
            </a:r>
          </a:p>
          <a:p>
            <a:pPr>
              <a:lnSpc>
                <a:spcPct val="120000"/>
              </a:lnSpc>
              <a:buFontTx/>
              <a:buNone/>
            </a:pPr>
            <a:r>
              <a:rPr lang="en-US" altLang="zh-CN" sz="2400" dirty="0">
                <a:latin typeface="华文楷体" panose="02010600040101010101" pitchFamily="2" charset="-122"/>
                <a:ea typeface="华文楷体" panose="02010600040101010101" pitchFamily="2" charset="-122"/>
              </a:rPr>
              <a:t>1</a:t>
            </a:r>
            <a:r>
              <a:rPr lang="zh-CN" altLang="zh-CN" sz="2400" dirty="0">
                <a:latin typeface="华文楷体" panose="02010600040101010101" pitchFamily="2" charset="-122"/>
                <a:ea typeface="华文楷体" panose="02010600040101010101" pitchFamily="2" charset="-122"/>
              </a:rPr>
              <a:t>）发动机启动后应检查起翻装置，确保良好；严禁在驾驶室外进行操作，翻斗内严禁载人；</a:t>
            </a:r>
          </a:p>
          <a:p>
            <a:pPr>
              <a:lnSpc>
                <a:spcPct val="120000"/>
              </a:lnSpc>
              <a:buFontTx/>
              <a:buNone/>
            </a:pPr>
            <a:r>
              <a:rPr lang="en-US" altLang="zh-CN" sz="2400" dirty="0">
                <a:latin typeface="华文楷体" panose="02010600040101010101" pitchFamily="2" charset="-122"/>
                <a:ea typeface="华文楷体" panose="02010600040101010101" pitchFamily="2" charset="-122"/>
              </a:rPr>
              <a:t>2</a:t>
            </a:r>
            <a:r>
              <a:rPr lang="zh-CN" altLang="zh-CN" sz="2400" dirty="0">
                <a:latin typeface="华文楷体" panose="02010600040101010101" pitchFamily="2" charset="-122"/>
                <a:ea typeface="华文楷体" panose="02010600040101010101" pitchFamily="2" charset="-122"/>
              </a:rPr>
              <a:t>）当装载高度超过车厢拦板时，应平稳行驶，不得猛力加速，也不得紧急制动；</a:t>
            </a:r>
          </a:p>
          <a:p>
            <a:pPr>
              <a:lnSpc>
                <a:spcPct val="120000"/>
              </a:lnSpc>
              <a:buFontTx/>
              <a:buNone/>
            </a:pPr>
            <a:r>
              <a:rPr lang="en-US" altLang="zh-CN" sz="2400" dirty="0">
                <a:latin typeface="华文楷体" panose="02010600040101010101" pitchFamily="2" charset="-122"/>
                <a:ea typeface="华文楷体" panose="02010600040101010101" pitchFamily="2" charset="-122"/>
              </a:rPr>
              <a:t>3</a:t>
            </a:r>
            <a:r>
              <a:rPr lang="zh-CN" altLang="zh-CN" sz="2400" dirty="0">
                <a:latin typeface="华文楷体" panose="02010600040101010101" pitchFamily="2" charset="-122"/>
                <a:ea typeface="华文楷体" panose="02010600040101010101" pitchFamily="2" charset="-122"/>
              </a:rPr>
              <a:t>）卸料起斗时，应检视上空有无电线，防止刮断。</a:t>
            </a:r>
          </a:p>
          <a:p>
            <a:pPr>
              <a:lnSpc>
                <a:spcPct val="120000"/>
              </a:lnSpc>
              <a:buNone/>
            </a:pPr>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0" y="997488"/>
            <a:ext cx="9144000" cy="5098512"/>
          </a:xfrm>
          <a:prstGeom prst="rect">
            <a:avLst/>
          </a:prstGeom>
          <a:noFill/>
          <a:ln w="9525">
            <a:noFill/>
            <a:miter lim="800000"/>
          </a:ln>
        </p:spPr>
        <p:txBody>
          <a:bodyPr wrap="square">
            <a:spAutoFit/>
          </a:bodyPr>
          <a:lstStyle/>
          <a:p>
            <a:pPr>
              <a:lnSpc>
                <a:spcPct val="150000"/>
              </a:lnSpc>
            </a:pPr>
            <a:r>
              <a:rPr lang="en-US" altLang="zh-CN" sz="2000" b="1" dirty="0">
                <a:solidFill>
                  <a:srgbClr val="FF0000"/>
                </a:solidFill>
                <a:latin typeface="+mn-ea"/>
                <a:ea typeface="+mn-ea"/>
              </a:rPr>
              <a:t>    11</a:t>
            </a:r>
            <a:r>
              <a:rPr lang="zh-CN" altLang="en-US" sz="2000" b="1" dirty="0">
                <a:solidFill>
                  <a:srgbClr val="FF0000"/>
                </a:solidFill>
                <a:latin typeface="+mn-ea"/>
                <a:ea typeface="+mn-ea"/>
              </a:rPr>
              <a:t>、被告人李成才（安阳诚成劳务公司，项目钢筋组长，负责组织现场钢筋吊装、绑扎作业。）有期徒刑</a:t>
            </a:r>
            <a:r>
              <a:rPr lang="en-US" altLang="zh-CN" sz="2000" b="1" dirty="0">
                <a:solidFill>
                  <a:srgbClr val="FF0000"/>
                </a:solidFill>
                <a:latin typeface="+mn-ea"/>
                <a:ea typeface="+mn-ea"/>
              </a:rPr>
              <a:t>3</a:t>
            </a:r>
            <a:r>
              <a:rPr lang="zh-CN" altLang="en-US" sz="2000" b="1" dirty="0">
                <a:solidFill>
                  <a:srgbClr val="FF0000"/>
                </a:solidFill>
                <a:latin typeface="+mn-ea"/>
                <a:ea typeface="+mn-ea"/>
              </a:rPr>
              <a:t>年；</a:t>
            </a:r>
          </a:p>
          <a:p>
            <a:pPr>
              <a:lnSpc>
                <a:spcPct val="150000"/>
              </a:lnSpc>
            </a:pPr>
            <a:r>
              <a:rPr lang="zh-CN" altLang="en-US" sz="2000" b="1" dirty="0">
                <a:solidFill>
                  <a:srgbClr val="0070C0"/>
                </a:solidFill>
                <a:latin typeface="+mn-ea"/>
                <a:ea typeface="+mn-ea"/>
              </a:rPr>
              <a:t>    </a:t>
            </a:r>
            <a:r>
              <a:rPr lang="zh-CN" altLang="en-US" sz="2000" b="1" dirty="0">
                <a:latin typeface="+mn-ea"/>
                <a:ea typeface="+mn-ea"/>
              </a:rPr>
              <a:t>判决原因：在未接受</a:t>
            </a:r>
            <a:r>
              <a:rPr lang="en-US" altLang="zh-CN" sz="2000" b="1" dirty="0">
                <a:latin typeface="+mn-ea"/>
                <a:ea typeface="+mn-ea"/>
              </a:rPr>
              <a:t>《</a:t>
            </a:r>
            <a:r>
              <a:rPr lang="zh-CN" altLang="en-US" sz="2000" b="1" dirty="0">
                <a:latin typeface="+mn-ea"/>
                <a:ea typeface="+mn-ea"/>
              </a:rPr>
              <a:t>钢筋施工方案</a:t>
            </a:r>
            <a:r>
              <a:rPr lang="en-US" altLang="zh-CN" sz="2000" b="1" dirty="0">
                <a:latin typeface="+mn-ea"/>
                <a:ea typeface="+mn-ea"/>
              </a:rPr>
              <a:t>》</a:t>
            </a:r>
            <a:r>
              <a:rPr lang="zh-CN" altLang="en-US" sz="2000" b="1" dirty="0">
                <a:latin typeface="+mn-ea"/>
                <a:ea typeface="+mn-ea"/>
              </a:rPr>
              <a:t>安全技术交底的情况下，指挥现场作业人员将大量钢筋堆载在筏板基础上层钢筋网上方；事发当天仍安排钢筋吊装作业，导致局部堆料过于集中，对事故发生负有直接责任。</a:t>
            </a:r>
            <a:endParaRPr lang="en-US" altLang="zh-CN" sz="2000" b="1" dirty="0">
              <a:latin typeface="+mn-ea"/>
              <a:ea typeface="+mn-ea"/>
            </a:endParaRPr>
          </a:p>
          <a:p>
            <a:pPr>
              <a:lnSpc>
                <a:spcPct val="150000"/>
              </a:lnSpc>
            </a:pPr>
            <a:r>
              <a:rPr lang="en-US" altLang="zh-CN" sz="2000" b="1" dirty="0">
                <a:solidFill>
                  <a:srgbClr val="FF0000"/>
                </a:solidFill>
                <a:latin typeface="+mn-ea"/>
                <a:ea typeface="+mn-ea"/>
              </a:rPr>
              <a:t>    12</a:t>
            </a:r>
            <a:r>
              <a:rPr lang="zh-CN" altLang="en-US" sz="2000" b="1" dirty="0">
                <a:solidFill>
                  <a:srgbClr val="FF0000"/>
                </a:solidFill>
                <a:latin typeface="+mn-ea"/>
                <a:ea typeface="+mn-ea"/>
              </a:rPr>
              <a:t>、被告人郝维民（北京华清技科公司副总经理兼该项目总监理工程师，负责项目监理全面工作。）有期徒刑</a:t>
            </a:r>
            <a:r>
              <a:rPr lang="en-US" altLang="zh-CN" sz="2000" b="1" dirty="0">
                <a:solidFill>
                  <a:srgbClr val="FF0000"/>
                </a:solidFill>
                <a:latin typeface="+mn-ea"/>
                <a:ea typeface="+mn-ea"/>
              </a:rPr>
              <a:t>5</a:t>
            </a:r>
            <a:r>
              <a:rPr lang="zh-CN" altLang="en-US" sz="2000" b="1" dirty="0">
                <a:solidFill>
                  <a:srgbClr val="FF0000"/>
                </a:solidFill>
                <a:latin typeface="+mn-ea"/>
                <a:ea typeface="+mn-ea"/>
              </a:rPr>
              <a:t>年；</a:t>
            </a:r>
          </a:p>
          <a:p>
            <a:pPr>
              <a:lnSpc>
                <a:spcPct val="150000"/>
              </a:lnSpc>
            </a:pPr>
            <a:r>
              <a:rPr lang="zh-CN" altLang="en-US" sz="2000" b="1" dirty="0">
                <a:solidFill>
                  <a:srgbClr val="0070C0"/>
                </a:solidFill>
                <a:latin typeface="+mn-ea"/>
                <a:ea typeface="+mn-ea"/>
              </a:rPr>
              <a:t>    </a:t>
            </a:r>
            <a:r>
              <a:rPr lang="zh-CN" altLang="en-US" sz="2000" b="1" dirty="0">
                <a:latin typeface="+mn-ea"/>
                <a:ea typeface="+mn-ea"/>
              </a:rPr>
              <a:t>判决原因：对项目安全管理混乱的情况监督检查不到位，未组织安排审查劳务分包合同、钢筋施工的技术交底和专职安全员配备等工作；对施工单位长期未按照方案实施筏板基础钢筋作业的行为监督检查不到位；明知备案项目经理长期不在岗的情况，仍未按照职责签发监理指令，对事故发生负有直接监理责任。</a:t>
            </a:r>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latin typeface="华文楷体" panose="02010600040101010101" pitchFamily="2" charset="-122"/>
                <a:ea typeface="华文楷体" panose="02010600040101010101" pitchFamily="2" charset="-122"/>
              </a:rPr>
              <a:t>1</a:t>
            </a:r>
            <a:r>
              <a:rPr lang="zh-CN" altLang="en-US" dirty="0">
                <a:latin typeface="华文楷体" panose="02010600040101010101" pitchFamily="2" charset="-122"/>
                <a:ea typeface="华文楷体" panose="02010600040101010101" pitchFamily="2" charset="-122"/>
              </a:rPr>
              <a:t>、</a:t>
            </a:r>
            <a:r>
              <a:rPr lang="en-US" altLang="zh-CN" dirty="0">
                <a:latin typeface="华文楷体" panose="02010600040101010101" pitchFamily="2" charset="-122"/>
                <a:ea typeface="华文楷体" panose="02010600040101010101" pitchFamily="2" charset="-122"/>
              </a:rPr>
              <a:t> </a:t>
            </a:r>
            <a:r>
              <a:rPr lang="zh-CN" altLang="en-US" dirty="0">
                <a:effectLst/>
                <a:latin typeface="华文楷体" panose="02010600040101010101" pitchFamily="2" charset="-122"/>
                <a:ea typeface="华文楷体" panose="02010600040101010101" pitchFamily="2" charset="-122"/>
              </a:rPr>
              <a:t>路基工程</a:t>
            </a:r>
          </a:p>
        </p:txBody>
      </p:sp>
      <p:sp>
        <p:nvSpPr>
          <p:cNvPr id="31746" name="内容占位符 4"/>
          <p:cNvSpPr>
            <a:spLocks noGrp="1"/>
          </p:cNvSpPr>
          <p:nvPr>
            <p:ph idx="1"/>
          </p:nvPr>
        </p:nvSpPr>
        <p:spPr>
          <a:xfrm>
            <a:off x="457200" y="1676400"/>
            <a:ext cx="8458200" cy="4495800"/>
          </a:xfrm>
        </p:spPr>
        <p:txBody>
          <a:bodyPr/>
          <a:lstStyle/>
          <a:p>
            <a:pPr>
              <a:lnSpc>
                <a:spcPct val="120000"/>
              </a:lnSpc>
            </a:pPr>
            <a:r>
              <a:rPr lang="zh-CN" altLang="zh-CN" sz="2400" dirty="0">
                <a:latin typeface="华文楷体" panose="02010600040101010101" pitchFamily="2" charset="-122"/>
                <a:ea typeface="华文楷体" panose="02010600040101010101" pitchFamily="2" charset="-122"/>
              </a:rPr>
              <a:t>轮式拖拉机作业</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拖拉机和拖斗之间严禁站人。</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作业时不得在陡坡上转弯、倒车或停车。通行道路的纵坡不得超过</a:t>
            </a:r>
            <a:r>
              <a:rPr lang="en-US" altLang="zh-CN" sz="2400" dirty="0">
                <a:latin typeface="华文楷体" panose="02010600040101010101" pitchFamily="2" charset="-122"/>
                <a:ea typeface="华文楷体" panose="02010600040101010101" pitchFamily="2" charset="-122"/>
              </a:rPr>
              <a:t>20</a:t>
            </a:r>
            <a:r>
              <a:rPr lang="zh-CN" altLang="zh-CN" sz="2400" dirty="0">
                <a:latin typeface="华文楷体" panose="02010600040101010101" pitchFamily="2" charset="-122"/>
                <a:ea typeface="华文楷体" panose="02010600040101010101" pitchFamily="2" charset="-122"/>
              </a:rPr>
              <a:t>°，横坡不得超过</a:t>
            </a:r>
            <a:r>
              <a:rPr lang="en-US" altLang="zh-CN" sz="2400" dirty="0">
                <a:latin typeface="华文楷体" panose="02010600040101010101" pitchFamily="2" charset="-122"/>
                <a:ea typeface="华文楷体" panose="02010600040101010101" pitchFamily="2" charset="-122"/>
              </a:rPr>
              <a:t>6</a:t>
            </a:r>
            <a:r>
              <a:rPr lang="zh-CN" altLang="zh-CN" sz="2400" dirty="0">
                <a:latin typeface="华文楷体" panose="02010600040101010101" pitchFamily="2" charset="-122"/>
                <a:ea typeface="华文楷体" panose="02010600040101010101" pitchFamily="2" charset="-122"/>
              </a:rPr>
              <a:t>°。</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3</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作业时严禁向驾驶员传递物品；驾驶室内不得超员坐人。</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4</a:t>
            </a: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在斜坡横向卸土时，严禁倒退。坡度较大，车身左右偏斜过甚时，不得卸土。</a:t>
            </a:r>
          </a:p>
          <a:p>
            <a:pPr>
              <a:lnSpc>
                <a:spcPct val="120000"/>
              </a:lnSpc>
            </a:pPr>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latin typeface="华文楷体" panose="02010600040101010101" pitchFamily="2" charset="-122"/>
                <a:ea typeface="华文楷体" panose="02010600040101010101" pitchFamily="2" charset="-122"/>
              </a:rPr>
              <a:t>1 </a:t>
            </a:r>
            <a:r>
              <a:rPr lang="zh-CN" altLang="en-US" dirty="0">
                <a:latin typeface="华文楷体" panose="02010600040101010101" pitchFamily="2" charset="-122"/>
                <a:ea typeface="华文楷体" panose="02010600040101010101" pitchFamily="2" charset="-122"/>
              </a:rPr>
              <a:t>、</a:t>
            </a:r>
            <a:r>
              <a:rPr lang="zh-CN" altLang="en-US" dirty="0">
                <a:effectLst/>
                <a:latin typeface="华文楷体" panose="02010600040101010101" pitchFamily="2" charset="-122"/>
                <a:ea typeface="华文楷体" panose="02010600040101010101" pitchFamily="2" charset="-122"/>
              </a:rPr>
              <a:t>路基工程</a:t>
            </a:r>
          </a:p>
        </p:txBody>
      </p:sp>
      <p:sp>
        <p:nvSpPr>
          <p:cNvPr id="32770" name="内容占位符 4"/>
          <p:cNvSpPr>
            <a:spLocks noGrp="1"/>
          </p:cNvSpPr>
          <p:nvPr>
            <p:ph idx="1"/>
          </p:nvPr>
        </p:nvSpPr>
        <p:spPr>
          <a:xfrm>
            <a:off x="457200" y="1676400"/>
            <a:ext cx="8382000" cy="4800600"/>
          </a:xfrm>
        </p:spPr>
        <p:txBody>
          <a:bodyPr/>
          <a:lstStyle/>
          <a:p>
            <a:pPr>
              <a:lnSpc>
                <a:spcPct val="120000"/>
              </a:lnSpc>
            </a:pPr>
            <a:r>
              <a:rPr lang="zh-CN" altLang="zh-CN" sz="2400" dirty="0">
                <a:latin typeface="华文楷体" panose="02010600040101010101" pitchFamily="2" charset="-122"/>
                <a:ea typeface="华文楷体" panose="02010600040101010101" pitchFamily="2" charset="-122"/>
              </a:rPr>
              <a:t>压路机作业</a:t>
            </a:r>
          </a:p>
          <a:p>
            <a:pPr>
              <a:lnSpc>
                <a:spcPct val="120000"/>
              </a:lnSpc>
              <a:buFontTx/>
              <a:buNone/>
            </a:pPr>
            <a:r>
              <a:rPr lang="en-US" altLang="zh-CN" sz="2400" dirty="0">
                <a:latin typeface="华文楷体" panose="02010600040101010101" pitchFamily="2" charset="-122"/>
                <a:ea typeface="华文楷体" panose="02010600040101010101" pitchFamily="2" charset="-122"/>
              </a:rPr>
              <a:t>(1) </a:t>
            </a:r>
            <a:r>
              <a:rPr lang="zh-CN" altLang="zh-CN" sz="2400" dirty="0">
                <a:latin typeface="华文楷体" panose="02010600040101010101" pitchFamily="2" charset="-122"/>
                <a:ea typeface="华文楷体" panose="02010600040101010101" pitchFamily="2" charset="-122"/>
              </a:rPr>
              <a:t>必须在压路机前后、左右无障碍物和人员时才能启动。</a:t>
            </a:r>
          </a:p>
          <a:p>
            <a:pPr>
              <a:lnSpc>
                <a:spcPct val="120000"/>
              </a:lnSpc>
              <a:buFontTx/>
              <a:buNone/>
            </a:pPr>
            <a:r>
              <a:rPr lang="en-US" altLang="zh-CN" sz="2400" dirty="0">
                <a:latin typeface="华文楷体" panose="02010600040101010101" pitchFamily="2" charset="-122"/>
                <a:ea typeface="华文楷体" panose="02010600040101010101" pitchFamily="2" charset="-122"/>
              </a:rPr>
              <a:t>(2) </a:t>
            </a:r>
            <a:r>
              <a:rPr lang="zh-CN" altLang="zh-CN" sz="2400" dirty="0">
                <a:latin typeface="华文楷体" panose="02010600040101010101" pitchFamily="2" charset="-122"/>
                <a:ea typeface="华文楷体" panose="02010600040101010101" pitchFamily="2" charset="-122"/>
              </a:rPr>
              <a:t>变换压路机前进后退方向应待滚轮停止后进行。严禁利用换向离合器作制动用。</a:t>
            </a:r>
          </a:p>
          <a:p>
            <a:pPr>
              <a:lnSpc>
                <a:spcPct val="120000"/>
              </a:lnSpc>
              <a:buFontTx/>
              <a:buNone/>
            </a:pPr>
            <a:r>
              <a:rPr lang="en-US" altLang="zh-CN" sz="2400" dirty="0">
                <a:latin typeface="华文楷体" panose="02010600040101010101" pitchFamily="2" charset="-122"/>
                <a:ea typeface="华文楷体" panose="02010600040101010101" pitchFamily="2" charset="-122"/>
              </a:rPr>
              <a:t>(3) </a:t>
            </a:r>
            <a:r>
              <a:rPr lang="zh-CN" altLang="zh-CN" sz="2400" dirty="0">
                <a:latin typeface="华文楷体" panose="02010600040101010101" pitchFamily="2" charset="-122"/>
                <a:ea typeface="华文楷体" panose="02010600040101010101" pitchFamily="2" charset="-122"/>
              </a:rPr>
              <a:t>压路机靠近路堤边缘作业时，应根据路堤高度留有必要的安全距离。碾压傍山道路时，必须由里侧向外侧碾压。上坡时变速应在制动后进行，下坡时严禁脱档滑行。</a:t>
            </a:r>
          </a:p>
          <a:p>
            <a:pPr>
              <a:lnSpc>
                <a:spcPct val="120000"/>
              </a:lnSpc>
              <a:buFontTx/>
              <a:buNone/>
            </a:pPr>
            <a:r>
              <a:rPr lang="en-US" altLang="zh-CN" sz="2400" dirty="0">
                <a:latin typeface="华文楷体" panose="02010600040101010101" pitchFamily="2" charset="-122"/>
                <a:ea typeface="华文楷体" panose="02010600040101010101" pitchFamily="2" charset="-122"/>
              </a:rPr>
              <a:t>(4) </a:t>
            </a:r>
            <a:r>
              <a:rPr lang="zh-CN" altLang="zh-CN" sz="2400" dirty="0">
                <a:latin typeface="华文楷体" panose="02010600040101010101" pitchFamily="2" charset="-122"/>
                <a:ea typeface="华文楷体" panose="02010600040101010101" pitchFamily="2" charset="-122"/>
              </a:rPr>
              <a:t>两台以上压路机同时作业，其前后间距不得小于</a:t>
            </a:r>
            <a:r>
              <a:rPr lang="en-US" altLang="zh-CN" sz="2400" dirty="0">
                <a:latin typeface="华文楷体" panose="02010600040101010101" pitchFamily="2" charset="-122"/>
                <a:ea typeface="华文楷体" panose="02010600040101010101" pitchFamily="2" charset="-122"/>
              </a:rPr>
              <a:t>3m</a:t>
            </a:r>
            <a:r>
              <a:rPr lang="zh-CN" altLang="zh-CN" sz="2400" dirty="0">
                <a:latin typeface="华文楷体" panose="02010600040101010101" pitchFamily="2" charset="-122"/>
                <a:ea typeface="华文楷体" panose="02010600040101010101" pitchFamily="2" charset="-122"/>
              </a:rPr>
              <a:t>；在坡道上纵队行驶时，其间距不得小于</a:t>
            </a:r>
            <a:r>
              <a:rPr lang="en-US" altLang="zh-CN" sz="2400" dirty="0">
                <a:latin typeface="华文楷体" panose="02010600040101010101" pitchFamily="2" charset="-122"/>
                <a:ea typeface="华文楷体" panose="02010600040101010101" pitchFamily="2" charset="-122"/>
              </a:rPr>
              <a:t>20m</a:t>
            </a:r>
            <a:r>
              <a:rPr lang="zh-CN" altLang="zh-CN" sz="2400" dirty="0">
                <a:latin typeface="华文楷体" panose="02010600040101010101" pitchFamily="2" charset="-122"/>
                <a:ea typeface="华文楷体" panose="02010600040101010101" pitchFamily="2" charset="-122"/>
              </a:rPr>
              <a:t>。</a:t>
            </a:r>
          </a:p>
          <a:p>
            <a:pPr>
              <a:buNone/>
            </a:pPr>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latin typeface="华文楷体" panose="02010600040101010101" pitchFamily="2" charset="-122"/>
                <a:ea typeface="华文楷体" panose="02010600040101010101" pitchFamily="2" charset="-122"/>
              </a:rPr>
              <a:t>1 </a:t>
            </a:r>
            <a:r>
              <a:rPr lang="zh-CN" altLang="en-US" dirty="0">
                <a:latin typeface="华文楷体" panose="02010600040101010101" pitchFamily="2" charset="-122"/>
                <a:ea typeface="华文楷体" panose="02010600040101010101" pitchFamily="2" charset="-122"/>
              </a:rPr>
              <a:t>、</a:t>
            </a:r>
            <a:r>
              <a:rPr lang="zh-CN" altLang="en-US" dirty="0">
                <a:effectLst/>
                <a:latin typeface="华文楷体" panose="02010600040101010101" pitchFamily="2" charset="-122"/>
                <a:ea typeface="华文楷体" panose="02010600040101010101" pitchFamily="2" charset="-122"/>
              </a:rPr>
              <a:t>路基工程</a:t>
            </a:r>
          </a:p>
        </p:txBody>
      </p:sp>
      <p:sp>
        <p:nvSpPr>
          <p:cNvPr id="32770" name="内容占位符 4"/>
          <p:cNvSpPr>
            <a:spLocks noGrp="1"/>
          </p:cNvSpPr>
          <p:nvPr>
            <p:ph idx="1"/>
          </p:nvPr>
        </p:nvSpPr>
        <p:spPr>
          <a:xfrm>
            <a:off x="457200" y="1828800"/>
            <a:ext cx="8382000" cy="4419600"/>
          </a:xfrm>
        </p:spPr>
        <p:txBody>
          <a:bodyPr/>
          <a:lstStyle/>
          <a:p>
            <a:pPr>
              <a:lnSpc>
                <a:spcPct val="120000"/>
              </a:lnSpc>
              <a:buFontTx/>
              <a:buNone/>
            </a:pPr>
            <a:r>
              <a:rPr lang="en-US" altLang="zh-CN" sz="2400" dirty="0">
                <a:latin typeface="华文楷体" panose="02010600040101010101" pitchFamily="2" charset="-122"/>
                <a:ea typeface="华文楷体" panose="02010600040101010101" pitchFamily="2" charset="-122"/>
              </a:rPr>
              <a:t>(5) </a:t>
            </a:r>
            <a:r>
              <a:rPr lang="zh-CN" altLang="zh-CN" sz="2400" dirty="0">
                <a:latin typeface="华文楷体" panose="02010600040101010101" pitchFamily="2" charset="-122"/>
                <a:ea typeface="华文楷体" panose="02010600040101010101" pitchFamily="2" charset="-122"/>
              </a:rPr>
              <a:t>振动压路机尚应遵守下列规定：</a:t>
            </a:r>
          </a:p>
          <a:p>
            <a:pPr>
              <a:lnSpc>
                <a:spcPct val="120000"/>
              </a:lnSpc>
              <a:buFontTx/>
              <a:buNone/>
            </a:pPr>
            <a:r>
              <a:rPr lang="en-US" altLang="zh-CN" sz="2400" dirty="0">
                <a:latin typeface="华文楷体" panose="02010600040101010101" pitchFamily="2" charset="-122"/>
                <a:ea typeface="华文楷体" panose="02010600040101010101" pitchFamily="2" charset="-122"/>
              </a:rPr>
              <a:t>1</a:t>
            </a:r>
            <a:r>
              <a:rPr lang="zh-CN" altLang="zh-CN" sz="2400" dirty="0">
                <a:latin typeface="华文楷体" panose="02010600040101010101" pitchFamily="2" charset="-122"/>
                <a:ea typeface="华文楷体" panose="02010600040101010101" pitchFamily="2" charset="-122"/>
              </a:rPr>
              <a:t>）起振和停振必须在压路机行走时进行；在坚硬路面行走，严禁振动；</a:t>
            </a:r>
          </a:p>
          <a:p>
            <a:pPr>
              <a:lnSpc>
                <a:spcPct val="120000"/>
              </a:lnSpc>
              <a:buFontTx/>
              <a:buNone/>
            </a:pPr>
            <a:r>
              <a:rPr lang="en-US" altLang="zh-CN" sz="2400" dirty="0">
                <a:latin typeface="华文楷体" panose="02010600040101010101" pitchFamily="2" charset="-122"/>
                <a:ea typeface="华文楷体" panose="02010600040101010101" pitchFamily="2" charset="-122"/>
              </a:rPr>
              <a:t>2</a:t>
            </a:r>
            <a:r>
              <a:rPr lang="zh-CN" altLang="zh-CN" sz="2400" dirty="0">
                <a:latin typeface="华文楷体" panose="02010600040101010101" pitchFamily="2" charset="-122"/>
                <a:ea typeface="华文楷体" panose="02010600040101010101" pitchFamily="2" charset="-122"/>
              </a:rPr>
              <a:t>）碾压松软路基，应先在不振动情况下碾压</a:t>
            </a:r>
            <a:r>
              <a:rPr lang="en-US" altLang="zh-CN" sz="2400" dirty="0">
                <a:latin typeface="华文楷体" panose="02010600040101010101" pitchFamily="2" charset="-122"/>
                <a:ea typeface="华文楷体" panose="02010600040101010101" pitchFamily="2" charset="-122"/>
              </a:rPr>
              <a:t>1-2</a:t>
            </a:r>
            <a:r>
              <a:rPr lang="zh-CN" altLang="zh-CN" sz="2400" dirty="0">
                <a:latin typeface="华文楷体" panose="02010600040101010101" pitchFamily="2" charset="-122"/>
                <a:ea typeface="华文楷体" panose="02010600040101010101" pitchFamily="2" charset="-122"/>
              </a:rPr>
              <a:t>遍，然后再振动碾压；</a:t>
            </a:r>
          </a:p>
          <a:p>
            <a:pPr>
              <a:lnSpc>
                <a:spcPct val="120000"/>
              </a:lnSpc>
              <a:buFontTx/>
              <a:buNone/>
            </a:pPr>
            <a:r>
              <a:rPr lang="en-US" altLang="zh-CN" sz="2400" dirty="0">
                <a:latin typeface="华文楷体" panose="02010600040101010101" pitchFamily="2" charset="-122"/>
                <a:ea typeface="华文楷体" panose="02010600040101010101" pitchFamily="2" charset="-122"/>
              </a:rPr>
              <a:t>3</a:t>
            </a:r>
            <a:r>
              <a:rPr lang="zh-CN" altLang="zh-CN" sz="2400" dirty="0">
                <a:latin typeface="华文楷体" panose="02010600040101010101" pitchFamily="2" charset="-122"/>
                <a:ea typeface="华文楷体" panose="02010600040101010101" pitchFamily="2" charset="-122"/>
              </a:rPr>
              <a:t>）换向离合器、起振离合器和制动器的调整，必须在主离合器脱开后进行，不得在急转弯时用快速档；严禁在尚未起振情况下调节振动频率。</a:t>
            </a:r>
          </a:p>
          <a:p>
            <a:pPr>
              <a:lnSpc>
                <a:spcPct val="120000"/>
              </a:lnSpc>
            </a:pPr>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latin typeface="华文楷体" panose="02010600040101010101" pitchFamily="2" charset="-122"/>
                <a:ea typeface="华文楷体" panose="02010600040101010101" pitchFamily="2" charset="-122"/>
              </a:rPr>
              <a:t>1 </a:t>
            </a:r>
            <a:r>
              <a:rPr lang="zh-CN" altLang="en-US" dirty="0">
                <a:latin typeface="华文楷体" panose="02010600040101010101" pitchFamily="2" charset="-122"/>
                <a:ea typeface="华文楷体" panose="02010600040101010101" pitchFamily="2" charset="-122"/>
              </a:rPr>
              <a:t>、</a:t>
            </a:r>
            <a:r>
              <a:rPr lang="zh-CN" altLang="en-US" dirty="0">
                <a:effectLst/>
                <a:latin typeface="华文楷体" panose="02010600040101010101" pitchFamily="2" charset="-122"/>
                <a:ea typeface="华文楷体" panose="02010600040101010101" pitchFamily="2" charset="-122"/>
              </a:rPr>
              <a:t>路基工程</a:t>
            </a:r>
          </a:p>
        </p:txBody>
      </p:sp>
      <p:sp>
        <p:nvSpPr>
          <p:cNvPr id="33794" name="内容占位符 4"/>
          <p:cNvSpPr>
            <a:spLocks noGrp="1"/>
          </p:cNvSpPr>
          <p:nvPr>
            <p:ph idx="1"/>
          </p:nvPr>
        </p:nvSpPr>
        <p:spPr>
          <a:xfrm>
            <a:off x="304800" y="1676400"/>
            <a:ext cx="8534400" cy="4876800"/>
          </a:xfrm>
        </p:spPr>
        <p:txBody>
          <a:bodyPr/>
          <a:lstStyle/>
          <a:p>
            <a:pPr>
              <a:buFontTx/>
              <a:buNone/>
            </a:pPr>
            <a:r>
              <a:rPr lang="en-US" altLang="zh-CN" sz="2400" dirty="0">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rPr>
              <a:t>1.3</a:t>
            </a:r>
            <a:r>
              <a:rPr lang="zh-CN" altLang="zh-CN" sz="2400" dirty="0">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rPr>
              <a:t>、</a:t>
            </a:r>
            <a:r>
              <a:rPr lang="zh-CN" altLang="zh-CN" sz="2400" b="1" dirty="0">
                <a:latin typeface="华文楷体" panose="02010600040101010101" pitchFamily="2" charset="-122"/>
                <a:ea typeface="华文楷体" panose="02010600040101010101" pitchFamily="2" charset="-122"/>
              </a:rPr>
              <a:t>防护工程</a:t>
            </a:r>
            <a:endParaRPr lang="en-US" altLang="zh-CN" sz="2400" b="1" dirty="0">
              <a:latin typeface="华文楷体" panose="02010600040101010101" pitchFamily="2" charset="-122"/>
              <a:ea typeface="华文楷体" panose="02010600040101010101" pitchFamily="2" charset="-122"/>
            </a:endParaRPr>
          </a:p>
          <a:p>
            <a:pPr>
              <a:lnSpc>
                <a:spcPct val="80000"/>
              </a:lnSpc>
            </a:pPr>
            <a:r>
              <a:rPr lang="zh-CN" altLang="zh-CN" sz="2400" dirty="0">
                <a:latin typeface="华文楷体" panose="02010600040101010101" pitchFamily="2" charset="-122"/>
                <a:ea typeface="华文楷体" panose="02010600040101010101" pitchFamily="2" charset="-122"/>
              </a:rPr>
              <a:t>防护工程砌筑</a:t>
            </a:r>
          </a:p>
          <a:p>
            <a:pPr>
              <a:lnSpc>
                <a:spcPct val="8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边坡防护作业，必须搭设牢固的脚手架。</a:t>
            </a:r>
          </a:p>
          <a:p>
            <a:pPr>
              <a:lnSpc>
                <a:spcPct val="8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砌石工程必须自下而上砌筑。片石改小，不得在脚手架上进行。护墙砌筑时，墙下严禁站人。抬运石块上架，跳板应坚固，并设防滑条。</a:t>
            </a:r>
          </a:p>
          <a:p>
            <a:pPr>
              <a:lnSpc>
                <a:spcPct val="8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3</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抹面、勾缝作业必须先上后下。严禁在砌筑好的坡面上行走，上下必须用爬梯。架上作业时，架下不准有人操作或停留，不得上面砌筑、下面勾缝。</a:t>
            </a:r>
          </a:p>
          <a:p>
            <a:pPr>
              <a:lnSpc>
                <a:spcPct val="80000"/>
              </a:lnSpc>
            </a:pPr>
            <a:r>
              <a:rPr lang="zh-CN" altLang="zh-CN" sz="2400" dirty="0">
                <a:latin typeface="华文楷体" panose="02010600040101010101" pitchFamily="2" charset="-122"/>
                <a:ea typeface="华文楷体" panose="02010600040101010101" pitchFamily="2" charset="-122"/>
              </a:rPr>
              <a:t>砂浆拌和机作业</a:t>
            </a:r>
          </a:p>
          <a:p>
            <a:pPr>
              <a:lnSpc>
                <a:spcPct val="8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拌和机应安置稳妥，开机前必须确认传动及各部装置牢固可靠，操作灵活。运转中不得用手或木棒等伸进筒内清理筒口的灰浆。</a:t>
            </a:r>
          </a:p>
          <a:p>
            <a:pPr>
              <a:lnSpc>
                <a:spcPct val="8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作业中如发生故障，应立即切断电源，并将筒内砂浆倒出</a:t>
            </a:r>
            <a:r>
              <a:rPr lang="zh-CN" altLang="en-US" sz="2400" dirty="0">
                <a:latin typeface="华文楷体" panose="02010600040101010101" pitchFamily="2" charset="-122"/>
                <a:ea typeface="华文楷体" panose="02010600040101010101" pitchFamily="2" charset="-122"/>
              </a:rPr>
              <a:t>。</a:t>
            </a:r>
            <a:endParaRPr lang="zh-CN" altLang="zh-CN" sz="2400" dirty="0">
              <a:latin typeface="华文楷体" panose="02010600040101010101" pitchFamily="2" charset="-122"/>
              <a:ea typeface="华文楷体" panose="02010600040101010101" pitchFamily="2" charset="-122"/>
            </a:endParaRPr>
          </a:p>
          <a:p>
            <a:pPr>
              <a:lnSpc>
                <a:spcPct val="80000"/>
              </a:lnSpc>
            </a:pPr>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1 </a:t>
            </a:r>
            <a:r>
              <a:rPr lang="zh-CN" altLang="en-US" dirty="0">
                <a:effectLst/>
                <a:latin typeface="华文楷体" panose="02010600040101010101" pitchFamily="2" charset="-122"/>
                <a:ea typeface="华文楷体" panose="02010600040101010101" pitchFamily="2" charset="-122"/>
              </a:rPr>
              <a:t>、路基工程</a:t>
            </a:r>
          </a:p>
        </p:txBody>
      </p:sp>
      <p:sp>
        <p:nvSpPr>
          <p:cNvPr id="34818" name="内容占位符 4"/>
          <p:cNvSpPr>
            <a:spLocks noGrp="1"/>
          </p:cNvSpPr>
          <p:nvPr>
            <p:ph idx="1"/>
          </p:nvPr>
        </p:nvSpPr>
        <p:spPr>
          <a:xfrm>
            <a:off x="457200" y="1676400"/>
            <a:ext cx="8458200" cy="4572000"/>
          </a:xfrm>
        </p:spPr>
        <p:txBody>
          <a:bodyPr/>
          <a:lstStyle/>
          <a:p>
            <a:r>
              <a:rPr lang="zh-CN" altLang="zh-CN" sz="2400" b="1" dirty="0">
                <a:latin typeface="华文楷体" panose="02010600040101010101" pitchFamily="2" charset="-122"/>
                <a:ea typeface="华文楷体" panose="02010600040101010101" pitchFamily="2" charset="-122"/>
              </a:rPr>
              <a:t>砂浆喷射机作业</a:t>
            </a:r>
          </a:p>
          <a:p>
            <a:r>
              <a:rPr lang="en-US" altLang="zh-CN" sz="2400" dirty="0">
                <a:latin typeface="华文楷体" panose="02010600040101010101" pitchFamily="2" charset="-122"/>
                <a:ea typeface="华文楷体" panose="02010600040101010101" pitchFamily="2" charset="-122"/>
              </a:rPr>
              <a:t>(1) </a:t>
            </a:r>
            <a:r>
              <a:rPr lang="zh-CN" altLang="zh-CN" sz="2400" dirty="0">
                <a:latin typeface="华文楷体" panose="02010600040101010101" pitchFamily="2" charset="-122"/>
                <a:ea typeface="华文楷体" panose="02010600040101010101" pitchFamily="2" charset="-122"/>
              </a:rPr>
              <a:t>砂浆输送泵</a:t>
            </a:r>
          </a:p>
          <a:p>
            <a:pPr>
              <a:buFontTx/>
              <a:buNone/>
            </a:pPr>
            <a:r>
              <a:rPr lang="en-US" altLang="zh-CN" sz="2400" dirty="0">
                <a:latin typeface="华文楷体" panose="02010600040101010101" pitchFamily="2" charset="-122"/>
                <a:ea typeface="华文楷体" panose="02010600040101010101" pitchFamily="2" charset="-122"/>
              </a:rPr>
              <a:t>1</a:t>
            </a:r>
            <a:r>
              <a:rPr lang="zh-CN" altLang="zh-CN" sz="2400" dirty="0">
                <a:latin typeface="华文楷体" panose="02010600040101010101" pitchFamily="2" charset="-122"/>
                <a:ea typeface="华文楷体" panose="02010600040101010101" pitchFamily="2" charset="-122"/>
              </a:rPr>
              <a:t>）输送管道各接头应连接牢固，并设有牢固的支撑，尽量减少管道长度和弯管数量，管道上不得加压或悬挂重物；</a:t>
            </a:r>
          </a:p>
          <a:p>
            <a:pPr>
              <a:buFontTx/>
              <a:buNone/>
            </a:pPr>
            <a:r>
              <a:rPr lang="en-US" altLang="zh-CN" sz="2400" dirty="0">
                <a:latin typeface="华文楷体" panose="02010600040101010101" pitchFamily="2" charset="-122"/>
                <a:ea typeface="华文楷体" panose="02010600040101010101" pitchFamily="2" charset="-122"/>
              </a:rPr>
              <a:t>2</a:t>
            </a:r>
            <a:r>
              <a:rPr lang="zh-CN" altLang="zh-CN" sz="2400" dirty="0">
                <a:latin typeface="华文楷体" panose="02010600040101010101" pitchFamily="2" charset="-122"/>
                <a:ea typeface="华文楷体" panose="02010600040101010101" pitchFamily="2" charset="-122"/>
              </a:rPr>
              <a:t>）作业前应空运转，在确认旋转方向正确、电路开关、传动保护装置及料斗滤网齐全可靠后，方可进行作业；</a:t>
            </a:r>
          </a:p>
          <a:p>
            <a:pPr>
              <a:lnSpc>
                <a:spcPct val="90000"/>
              </a:lnSpc>
              <a:buFontTx/>
              <a:buNone/>
            </a:pPr>
            <a:r>
              <a:rPr lang="en-US" altLang="zh-CN" sz="2400" dirty="0">
                <a:latin typeface="华文楷体" panose="02010600040101010101" pitchFamily="2" charset="-122"/>
                <a:ea typeface="华文楷体" panose="02010600040101010101" pitchFamily="2" charset="-122"/>
              </a:rPr>
              <a:t>3</a:t>
            </a:r>
            <a:r>
              <a:rPr lang="zh-CN" altLang="zh-CN" sz="2400" dirty="0">
                <a:latin typeface="华文楷体" panose="02010600040101010101" pitchFamily="2" charset="-122"/>
                <a:ea typeface="华文楷体" panose="02010600040101010101" pitchFamily="2" charset="-122"/>
              </a:rPr>
              <a:t>）运转正常后，方可向泵内注入砂浆；砂浆泵须连续运转，短时间不用砂浆时，应打开回浆阀使砂浆在泵内循环运行；如停机时间较长时，应每隔</a:t>
            </a:r>
            <a:r>
              <a:rPr lang="en-US" altLang="zh-CN" sz="2400" dirty="0">
                <a:latin typeface="华文楷体" panose="02010600040101010101" pitchFamily="2" charset="-122"/>
                <a:ea typeface="华文楷体" panose="02010600040101010101" pitchFamily="2" charset="-122"/>
              </a:rPr>
              <a:t>3-5min</a:t>
            </a:r>
            <a:r>
              <a:rPr lang="zh-CN" altLang="zh-CN" sz="2400" dirty="0">
                <a:latin typeface="华文楷体" panose="02010600040101010101" pitchFamily="2" charset="-122"/>
                <a:ea typeface="华文楷体" panose="02010600040101010101" pitchFamily="2" charset="-122"/>
              </a:rPr>
              <a:t>泵送一次，使灰浆在管道和泵体内流动，以防凝结、阻塞；</a:t>
            </a:r>
          </a:p>
          <a:p>
            <a:pPr>
              <a:lnSpc>
                <a:spcPct val="90000"/>
              </a:lnSpc>
              <a:buFontTx/>
              <a:buNone/>
            </a:pPr>
            <a:r>
              <a:rPr lang="en-US" altLang="zh-CN" sz="2400" dirty="0">
                <a:latin typeface="华文楷体" panose="02010600040101010101" pitchFamily="2" charset="-122"/>
                <a:ea typeface="华文楷体" panose="02010600040101010101" pitchFamily="2" charset="-122"/>
              </a:rPr>
              <a:t>4</a:t>
            </a:r>
            <a:r>
              <a:rPr lang="zh-CN" altLang="zh-CN" sz="2400" dirty="0">
                <a:latin typeface="华文楷体" panose="02010600040101010101" pitchFamily="2" charset="-122"/>
                <a:ea typeface="华文楷体" panose="02010600040101010101" pitchFamily="2" charset="-122"/>
              </a:rPr>
              <a:t>）工作中应随时注意压力表指针是否正常，检查球阀、阀座和挤压管有无异常，如发现漏浆应停机修复后方可继续作业</a:t>
            </a:r>
          </a:p>
          <a:p>
            <a:pPr>
              <a:lnSpc>
                <a:spcPct val="90000"/>
              </a:lnSpc>
              <a:buFontTx/>
              <a:buNone/>
            </a:pPr>
            <a:endParaRPr lang="zh-CN" altLang="en-US" sz="2000" dirty="0"/>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1 </a:t>
            </a:r>
            <a:r>
              <a:rPr lang="zh-CN" altLang="en-US" dirty="0">
                <a:effectLst/>
                <a:latin typeface="华文楷体" panose="02010600040101010101" pitchFamily="2" charset="-122"/>
                <a:ea typeface="华文楷体" panose="02010600040101010101" pitchFamily="2" charset="-122"/>
              </a:rPr>
              <a:t>、路基工程</a:t>
            </a:r>
          </a:p>
        </p:txBody>
      </p:sp>
      <p:sp>
        <p:nvSpPr>
          <p:cNvPr id="35842" name="内容占位符 4"/>
          <p:cNvSpPr>
            <a:spLocks noGrp="1"/>
          </p:cNvSpPr>
          <p:nvPr>
            <p:ph idx="1"/>
          </p:nvPr>
        </p:nvSpPr>
        <p:spPr>
          <a:xfrm>
            <a:off x="457200" y="1600200"/>
            <a:ext cx="8382000" cy="4648200"/>
          </a:xfrm>
        </p:spPr>
        <p:txBody>
          <a:bodyPr/>
          <a:lstStyle/>
          <a:p>
            <a:pPr>
              <a:buNone/>
            </a:pPr>
            <a:r>
              <a:rPr lang="en-US" altLang="zh-CN" sz="2300" dirty="0">
                <a:latin typeface="华文楷体" panose="02010600040101010101" pitchFamily="2" charset="-122"/>
                <a:ea typeface="华文楷体" panose="02010600040101010101" pitchFamily="2" charset="-122"/>
              </a:rPr>
              <a:t>(2) </a:t>
            </a:r>
            <a:r>
              <a:rPr lang="zh-CN" altLang="zh-CN" sz="2300" dirty="0">
                <a:latin typeface="华文楷体" panose="02010600040101010101" pitchFamily="2" charset="-122"/>
                <a:ea typeface="华文楷体" panose="02010600040101010101" pitchFamily="2" charset="-122"/>
              </a:rPr>
              <a:t>砂浆喷射机</a:t>
            </a:r>
          </a:p>
          <a:p>
            <a:pPr>
              <a:buFontTx/>
              <a:buNone/>
            </a:pPr>
            <a:r>
              <a:rPr lang="en-US" altLang="zh-CN" sz="2300" dirty="0">
                <a:latin typeface="华文楷体" panose="02010600040101010101" pitchFamily="2" charset="-122"/>
                <a:ea typeface="华文楷体" panose="02010600040101010101" pitchFamily="2" charset="-122"/>
              </a:rPr>
              <a:t>1</a:t>
            </a:r>
            <a:r>
              <a:rPr lang="zh-CN" altLang="zh-CN" sz="2300" dirty="0">
                <a:latin typeface="华文楷体" panose="02010600040101010101" pitchFamily="2" charset="-122"/>
                <a:ea typeface="华文楷体" panose="02010600040101010101" pitchFamily="2" charset="-122"/>
              </a:rPr>
              <a:t>）喷射机应保持内部清洁，输送泵和喷射机人员应密切联系，协调配合；</a:t>
            </a:r>
          </a:p>
          <a:p>
            <a:pPr>
              <a:buFontTx/>
              <a:buNone/>
            </a:pPr>
            <a:r>
              <a:rPr lang="en-US" altLang="zh-CN" sz="2300" dirty="0">
                <a:latin typeface="华文楷体" panose="02010600040101010101" pitchFamily="2" charset="-122"/>
                <a:ea typeface="华文楷体" panose="02010600040101010101" pitchFamily="2" charset="-122"/>
              </a:rPr>
              <a:t>2</a:t>
            </a:r>
            <a:r>
              <a:rPr lang="zh-CN" altLang="zh-CN" sz="2300" dirty="0">
                <a:latin typeface="华文楷体" panose="02010600040101010101" pitchFamily="2" charset="-122"/>
                <a:ea typeface="华文楷体" panose="02010600040101010101" pitchFamily="2" charset="-122"/>
              </a:rPr>
              <a:t>）在喷嘴前</a:t>
            </a:r>
            <a:r>
              <a:rPr lang="en-US" altLang="zh-CN" sz="2300" dirty="0">
                <a:latin typeface="华文楷体" panose="02010600040101010101" pitchFamily="2" charset="-122"/>
                <a:ea typeface="华文楷体" panose="02010600040101010101" pitchFamily="2" charset="-122"/>
              </a:rPr>
              <a:t>5</a:t>
            </a:r>
            <a:r>
              <a:rPr lang="zh-CN" altLang="zh-CN" sz="2300" dirty="0">
                <a:latin typeface="华文楷体" panose="02010600040101010101" pitchFamily="2" charset="-122"/>
                <a:ea typeface="华文楷体" panose="02010600040101010101" pitchFamily="2" charset="-122"/>
              </a:rPr>
              <a:t>米范围内不得站人；工作停歇时，喷嘴不得朝向有人的方向；</a:t>
            </a:r>
          </a:p>
          <a:p>
            <a:pPr>
              <a:buFontTx/>
              <a:buNone/>
            </a:pPr>
            <a:r>
              <a:rPr lang="en-US" altLang="zh-CN" sz="2300" dirty="0">
                <a:latin typeface="华文楷体" panose="02010600040101010101" pitchFamily="2" charset="-122"/>
                <a:ea typeface="华文楷体" panose="02010600040101010101" pitchFamily="2" charset="-122"/>
              </a:rPr>
              <a:t>3</a:t>
            </a:r>
            <a:r>
              <a:rPr lang="zh-CN" altLang="zh-CN" sz="2300" dirty="0">
                <a:latin typeface="华文楷体" panose="02010600040101010101" pitchFamily="2" charset="-122"/>
                <a:ea typeface="华文楷体" panose="02010600040101010101" pitchFamily="2" charset="-122"/>
              </a:rPr>
              <a:t>）输料软管如发生堵塞，可用木棍轻轻敲打外壁，如无效时可在关闭砂浆后拆卸胶管，用压缩空气吹通；</a:t>
            </a:r>
          </a:p>
          <a:p>
            <a:pPr>
              <a:buFontTx/>
              <a:buNone/>
            </a:pPr>
            <a:r>
              <a:rPr lang="en-US" altLang="zh-CN" sz="2300" dirty="0">
                <a:latin typeface="华文楷体" panose="02010600040101010101" pitchFamily="2" charset="-122"/>
                <a:ea typeface="华文楷体" panose="02010600040101010101" pitchFamily="2" charset="-122"/>
              </a:rPr>
              <a:t>4</a:t>
            </a:r>
            <a:r>
              <a:rPr lang="zh-CN" altLang="zh-CN" sz="2300" dirty="0">
                <a:latin typeface="华文楷体" panose="02010600040101010101" pitchFamily="2" charset="-122"/>
                <a:ea typeface="华文楷体" panose="02010600040101010101" pitchFamily="2" charset="-122"/>
              </a:rPr>
              <a:t>）转换作业面时，输料软管不得随地拖拉和弯折。</a:t>
            </a:r>
          </a:p>
          <a:p>
            <a:r>
              <a:rPr lang="zh-CN" altLang="zh-CN" sz="2300" dirty="0">
                <a:latin typeface="华文楷体" panose="02010600040101010101" pitchFamily="2" charset="-122"/>
                <a:ea typeface="华文楷体" panose="02010600040101010101" pitchFamily="2" charset="-122"/>
              </a:rPr>
              <a:t>人工挖基作业时，从基坑内抛上的土方应边挖边运。用土台分层抛掷传运出土时，台阶宽度不得小于</a:t>
            </a:r>
            <a:r>
              <a:rPr lang="en-US" altLang="zh-CN" sz="2300" dirty="0">
                <a:latin typeface="华文楷体" panose="02010600040101010101" pitchFamily="2" charset="-122"/>
                <a:ea typeface="华文楷体" panose="02010600040101010101" pitchFamily="2" charset="-122"/>
              </a:rPr>
              <a:t>0.7m</a:t>
            </a:r>
            <a:r>
              <a:rPr lang="zh-CN" altLang="zh-CN" sz="2300" dirty="0">
                <a:latin typeface="华文楷体" panose="02010600040101010101" pitchFamily="2" charset="-122"/>
                <a:ea typeface="华文楷体" panose="02010600040101010101" pitchFamily="2" charset="-122"/>
              </a:rPr>
              <a:t>，高度不得大于</a:t>
            </a:r>
            <a:r>
              <a:rPr lang="en-US" altLang="zh-CN" sz="2300" dirty="0">
                <a:latin typeface="华文楷体" panose="02010600040101010101" pitchFamily="2" charset="-122"/>
                <a:ea typeface="华文楷体" panose="02010600040101010101" pitchFamily="2" charset="-122"/>
              </a:rPr>
              <a:t>1.5m</a:t>
            </a:r>
            <a:r>
              <a:rPr lang="zh-CN" altLang="zh-CN" sz="2300" dirty="0">
                <a:latin typeface="华文楷体" panose="02010600040101010101" pitchFamily="2" charset="-122"/>
                <a:ea typeface="华文楷体" panose="02010600040101010101" pitchFamily="2" charset="-122"/>
              </a:rPr>
              <a:t>。基坑上边缘暂时堆放的土方至少应距坑边</a:t>
            </a:r>
            <a:r>
              <a:rPr lang="en-US" altLang="zh-CN" sz="2300" dirty="0">
                <a:latin typeface="华文楷体" panose="02010600040101010101" pitchFamily="2" charset="-122"/>
                <a:ea typeface="华文楷体" panose="02010600040101010101" pitchFamily="2" charset="-122"/>
              </a:rPr>
              <a:t>0.8m</a:t>
            </a:r>
            <a:r>
              <a:rPr lang="zh-CN" altLang="zh-CN" sz="2300" dirty="0">
                <a:latin typeface="华文楷体" panose="02010600040101010101" pitchFamily="2" charset="-122"/>
                <a:ea typeface="华文楷体" panose="02010600040101010101" pitchFamily="2" charset="-122"/>
              </a:rPr>
              <a:t>以外，堆放高度不得超过</a:t>
            </a:r>
            <a:r>
              <a:rPr lang="en-US" altLang="zh-CN" sz="2300" dirty="0">
                <a:latin typeface="华文楷体" panose="02010600040101010101" pitchFamily="2" charset="-122"/>
                <a:ea typeface="华文楷体" panose="02010600040101010101" pitchFamily="2" charset="-122"/>
              </a:rPr>
              <a:t>1.5m</a:t>
            </a:r>
            <a:r>
              <a:rPr lang="zh-CN" altLang="zh-CN" sz="2300" dirty="0">
                <a:latin typeface="华文楷体" panose="02010600040101010101" pitchFamily="2" charset="-122"/>
                <a:ea typeface="华文楷体" panose="02010600040101010101" pitchFamily="2" charset="-122"/>
              </a:rPr>
              <a:t>。</a:t>
            </a:r>
          </a:p>
          <a:p>
            <a:endParaRPr lang="zh-CN" altLang="en-US" sz="2400" dirty="0"/>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effectLst/>
                <a:latin typeface="华文楷体" panose="02010600040101010101" pitchFamily="2" charset="-122"/>
                <a:ea typeface="华文楷体" panose="02010600040101010101" pitchFamily="2" charset="-122"/>
              </a:rPr>
              <a:t>1 </a:t>
            </a:r>
            <a:r>
              <a:rPr lang="zh-CN" altLang="en-US" dirty="0">
                <a:effectLst/>
                <a:latin typeface="华文楷体" panose="02010600040101010101" pitchFamily="2" charset="-122"/>
                <a:ea typeface="华文楷体" panose="02010600040101010101" pitchFamily="2" charset="-122"/>
              </a:rPr>
              <a:t>、路基工程</a:t>
            </a:r>
          </a:p>
        </p:txBody>
      </p:sp>
      <p:sp>
        <p:nvSpPr>
          <p:cNvPr id="36866" name="内容占位符 4"/>
          <p:cNvSpPr>
            <a:spLocks noGrp="1"/>
          </p:cNvSpPr>
          <p:nvPr>
            <p:ph idx="1"/>
          </p:nvPr>
        </p:nvSpPr>
        <p:spPr>
          <a:xfrm>
            <a:off x="457200" y="1676400"/>
            <a:ext cx="8458200" cy="4800600"/>
          </a:xfrm>
        </p:spPr>
        <p:txBody>
          <a:bodyPr/>
          <a:lstStyle/>
          <a:p>
            <a:r>
              <a:rPr lang="zh-CN" altLang="zh-CN" sz="2400" dirty="0">
                <a:latin typeface="华文楷体" panose="02010600040101010101" pitchFamily="2" charset="-122"/>
                <a:ea typeface="华文楷体" panose="02010600040101010101" pitchFamily="2" charset="-122"/>
              </a:rPr>
              <a:t>挡墙挖基应视土质、湿度和挖掘的深度设放安全边坡，否则应设置相适应的围壁支撑。基坑壁坡度可参照</a:t>
            </a:r>
            <a:r>
              <a:rPr lang="zh-CN" altLang="en-US" sz="2400" dirty="0">
                <a:latin typeface="华文楷体" panose="02010600040101010101" pitchFamily="2" charset="-122"/>
                <a:ea typeface="华文楷体" panose="02010600040101010101" pitchFamily="2" charset="-122"/>
              </a:rPr>
              <a:t>下</a:t>
            </a:r>
            <a:r>
              <a:rPr lang="zh-CN" altLang="zh-CN" sz="2400" dirty="0">
                <a:latin typeface="华文楷体" panose="02010600040101010101" pitchFamily="2" charset="-122"/>
                <a:ea typeface="华文楷体" panose="02010600040101010101" pitchFamily="2" charset="-122"/>
              </a:rPr>
              <a:t>表办理。</a:t>
            </a:r>
          </a:p>
          <a:p>
            <a:pPr algn="ctr">
              <a:buFontTx/>
              <a:buNone/>
            </a:pPr>
            <a:endParaRPr lang="zh-CN" altLang="zh-CN" sz="2400" b="1" dirty="0">
              <a:latin typeface="华文楷体" panose="02010600040101010101" pitchFamily="2" charset="-122"/>
              <a:ea typeface="华文楷体" panose="02010600040101010101" pitchFamily="2" charset="-122"/>
            </a:endParaRPr>
          </a:p>
          <a:p>
            <a:endParaRPr lang="en-US" altLang="zh-CN" sz="2000" dirty="0"/>
          </a:p>
          <a:p>
            <a:endParaRPr lang="en-US" altLang="zh-CN" sz="2000" dirty="0"/>
          </a:p>
          <a:p>
            <a:endParaRPr lang="en-US" altLang="zh-CN" sz="2000" dirty="0"/>
          </a:p>
          <a:p>
            <a:endParaRPr lang="en-US" altLang="zh-CN" sz="2000" dirty="0"/>
          </a:p>
          <a:p>
            <a:endParaRPr lang="en-US" altLang="zh-CN" sz="2000" dirty="0"/>
          </a:p>
          <a:p>
            <a:endParaRPr lang="en-US" altLang="zh-CN" sz="2000" dirty="0"/>
          </a:p>
          <a:p>
            <a:endParaRPr lang="en-US" altLang="zh-CN" sz="2000" dirty="0"/>
          </a:p>
          <a:p>
            <a:endParaRPr lang="en-US" altLang="zh-CN" sz="2000" dirty="0"/>
          </a:p>
          <a:p>
            <a:pPr>
              <a:buNone/>
            </a:pPr>
            <a:r>
              <a:rPr lang="zh-CN" altLang="zh-CN" sz="2000" dirty="0">
                <a:latin typeface="华文楷体" panose="02010600040101010101" pitchFamily="2" charset="-122"/>
                <a:ea typeface="华文楷体" panose="02010600040101010101" pitchFamily="2" charset="-122"/>
              </a:rPr>
              <a:t>注：本表适用于基坑深度在</a:t>
            </a:r>
            <a:r>
              <a:rPr lang="en-US" altLang="zh-CN" sz="2000" dirty="0">
                <a:latin typeface="华文楷体" panose="02010600040101010101" pitchFamily="2" charset="-122"/>
                <a:ea typeface="华文楷体" panose="02010600040101010101" pitchFamily="2" charset="-122"/>
              </a:rPr>
              <a:t>5m</a:t>
            </a:r>
            <a:r>
              <a:rPr lang="zh-CN" altLang="zh-CN" sz="2000" dirty="0">
                <a:latin typeface="华文楷体" panose="02010600040101010101" pitchFamily="2" charset="-122"/>
                <a:ea typeface="华文楷体" panose="02010600040101010101" pitchFamily="2" charset="-122"/>
              </a:rPr>
              <a:t>以内，无地下水，土质结构均匀的情况。</a:t>
            </a:r>
          </a:p>
          <a:p>
            <a:endParaRPr lang="zh-CN" altLang="en-US" sz="2000" dirty="0"/>
          </a:p>
        </p:txBody>
      </p:sp>
      <p:graphicFrame>
        <p:nvGraphicFramePr>
          <p:cNvPr id="4" name="表格 3"/>
          <p:cNvGraphicFramePr>
            <a:graphicFrameLocks noGrp="1"/>
          </p:cNvGraphicFramePr>
          <p:nvPr/>
        </p:nvGraphicFramePr>
        <p:xfrm>
          <a:off x="1219200" y="2590800"/>
          <a:ext cx="6934200" cy="3200400"/>
        </p:xfrm>
        <a:graphic>
          <a:graphicData uri="http://schemas.openxmlformats.org/drawingml/2006/table">
            <a:tbl>
              <a:tblPr>
                <a:tableStyleId>{3C2FFA5D-87B4-456A-9821-1D502468CF0F}</a:tableStyleId>
              </a:tblPr>
              <a:tblGrid>
                <a:gridCol w="1578935">
                  <a:extLst>
                    <a:ext uri="{9D8B030D-6E8A-4147-A177-3AD203B41FA5}">
                      <a16:colId xmlns:a16="http://schemas.microsoft.com/office/drawing/2014/main" val="20000"/>
                    </a:ext>
                  </a:extLst>
                </a:gridCol>
                <a:gridCol w="1697665">
                  <a:extLst>
                    <a:ext uri="{9D8B030D-6E8A-4147-A177-3AD203B41FA5}">
                      <a16:colId xmlns:a16="http://schemas.microsoft.com/office/drawing/2014/main" val="20001"/>
                    </a:ext>
                  </a:extLst>
                </a:gridCol>
                <a:gridCol w="1752600">
                  <a:extLst>
                    <a:ext uri="{9D8B030D-6E8A-4147-A177-3AD203B41FA5}">
                      <a16:colId xmlns:a16="http://schemas.microsoft.com/office/drawing/2014/main" val="20002"/>
                    </a:ext>
                  </a:extLst>
                </a:gridCol>
                <a:gridCol w="1905000">
                  <a:extLst>
                    <a:ext uri="{9D8B030D-6E8A-4147-A177-3AD203B41FA5}">
                      <a16:colId xmlns:a16="http://schemas.microsoft.com/office/drawing/2014/main" val="20003"/>
                    </a:ext>
                  </a:extLst>
                </a:gridCol>
              </a:tblGrid>
              <a:tr h="355600">
                <a:tc rowSpan="2">
                  <a:txBody>
                    <a:bodyPr/>
                    <a:lstStyle/>
                    <a:p>
                      <a:pPr algn="ctr">
                        <a:lnSpc>
                          <a:spcPts val="2700"/>
                        </a:lnSpc>
                        <a:spcAft>
                          <a:spcPts val="0"/>
                        </a:spcAft>
                      </a:pPr>
                      <a:r>
                        <a:rPr lang="zh-CN" sz="1800" kern="100" dirty="0">
                          <a:latin typeface="华文楷体" panose="02010600040101010101" pitchFamily="2" charset="-122"/>
                          <a:ea typeface="华文楷体" panose="02010600040101010101" pitchFamily="2" charset="-122"/>
                        </a:rPr>
                        <a:t>坑壁土质</a:t>
                      </a:r>
                      <a:endParaRPr lang="zh-CN" sz="1800" kern="100" dirty="0">
                        <a:latin typeface="华文楷体" panose="02010600040101010101" pitchFamily="2" charset="-122"/>
                        <a:ea typeface="华文楷体" panose="02010600040101010101" pitchFamily="2" charset="-122"/>
                        <a:cs typeface="Times New Roman" panose="02020603050405020304"/>
                      </a:endParaRPr>
                    </a:p>
                  </a:txBody>
                  <a:tcPr marL="0" marR="0" marT="0" marB="0" anchor="ctr"/>
                </a:tc>
                <a:tc gridSpan="3">
                  <a:txBody>
                    <a:bodyPr/>
                    <a:lstStyle/>
                    <a:p>
                      <a:pPr indent="304800" algn="ctr">
                        <a:lnSpc>
                          <a:spcPts val="2700"/>
                        </a:lnSpc>
                        <a:spcAft>
                          <a:spcPts val="0"/>
                        </a:spcAft>
                      </a:pPr>
                      <a:r>
                        <a:rPr lang="zh-CN" sz="1800" kern="100" dirty="0">
                          <a:latin typeface="华文楷体" panose="02010600040101010101" pitchFamily="2" charset="-122"/>
                          <a:ea typeface="华文楷体" panose="02010600040101010101" pitchFamily="2" charset="-122"/>
                        </a:rPr>
                        <a:t>坑壁坡度</a:t>
                      </a:r>
                      <a:endParaRPr lang="zh-CN" sz="1800" kern="100" dirty="0">
                        <a:latin typeface="华文楷体" panose="02010600040101010101" pitchFamily="2" charset="-122"/>
                        <a:ea typeface="华文楷体" panose="02010600040101010101" pitchFamily="2" charset="-122"/>
                        <a:cs typeface="Times New Roman" panose="02020603050405020304"/>
                      </a:endParaRPr>
                    </a:p>
                  </a:txBody>
                  <a:tcPr marL="0" marR="0" marT="0" marB="0" anchor="ctr"/>
                </a:tc>
                <a:tc hMerge="1">
                  <a:txBody>
                    <a:bodyPr/>
                    <a:lstStyle/>
                    <a:p>
                      <a:endParaRPr lang="zh-CN"/>
                    </a:p>
                  </a:txBody>
                  <a:tcPr/>
                </a:tc>
                <a:tc hMerge="1">
                  <a:txBody>
                    <a:bodyPr/>
                    <a:lstStyle/>
                    <a:p>
                      <a:endParaRPr lang="zh-CN"/>
                    </a:p>
                  </a:txBody>
                  <a:tcPr/>
                </a:tc>
                <a:extLst>
                  <a:ext uri="{0D108BD9-81ED-4DB2-BD59-A6C34878D82A}">
                    <a16:rowId xmlns:a16="http://schemas.microsoft.com/office/drawing/2014/main" val="10000"/>
                  </a:ext>
                </a:extLst>
              </a:tr>
              <a:tr h="355600">
                <a:tc vMerge="1">
                  <a:txBody>
                    <a:bodyPr/>
                    <a:lstStyle/>
                    <a:p>
                      <a:endParaRPr lang="zh-CN"/>
                    </a:p>
                  </a:txBody>
                  <a:tcPr/>
                </a:tc>
                <a:tc>
                  <a:txBody>
                    <a:bodyPr/>
                    <a:lstStyle/>
                    <a:p>
                      <a:pPr algn="ctr">
                        <a:lnSpc>
                          <a:spcPts val="2700"/>
                        </a:lnSpc>
                        <a:spcAft>
                          <a:spcPts val="0"/>
                        </a:spcAft>
                      </a:pPr>
                      <a:r>
                        <a:rPr lang="zh-CN" sz="1800" kern="100" dirty="0">
                          <a:latin typeface="华文楷体" panose="02010600040101010101" pitchFamily="2" charset="-122"/>
                          <a:ea typeface="华文楷体" panose="02010600040101010101" pitchFamily="2" charset="-122"/>
                        </a:rPr>
                        <a:t>基坑顶缘无载重</a:t>
                      </a:r>
                      <a:endParaRPr lang="zh-CN" sz="1800" kern="100" dirty="0">
                        <a:latin typeface="华文楷体" panose="02010600040101010101" pitchFamily="2" charset="-122"/>
                        <a:ea typeface="华文楷体" panose="02010600040101010101" pitchFamily="2" charset="-122"/>
                        <a:cs typeface="Times New Roman" panose="02020603050405020304"/>
                      </a:endParaRPr>
                    </a:p>
                  </a:txBody>
                  <a:tcPr marL="0" marR="0" marT="0" marB="0" anchor="ctr"/>
                </a:tc>
                <a:tc>
                  <a:txBody>
                    <a:bodyPr/>
                    <a:lstStyle/>
                    <a:p>
                      <a:pPr algn="ctr">
                        <a:lnSpc>
                          <a:spcPts val="2700"/>
                        </a:lnSpc>
                        <a:spcAft>
                          <a:spcPts val="0"/>
                        </a:spcAft>
                      </a:pPr>
                      <a:r>
                        <a:rPr lang="zh-CN" sz="1800" kern="100" dirty="0">
                          <a:latin typeface="华文楷体" panose="02010600040101010101" pitchFamily="2" charset="-122"/>
                          <a:ea typeface="华文楷体" panose="02010600040101010101" pitchFamily="2" charset="-122"/>
                        </a:rPr>
                        <a:t>基坑顶缘有静载</a:t>
                      </a:r>
                      <a:endParaRPr lang="zh-CN" sz="1800" kern="100" dirty="0">
                        <a:latin typeface="华文楷体" panose="02010600040101010101" pitchFamily="2" charset="-122"/>
                        <a:ea typeface="华文楷体" panose="02010600040101010101" pitchFamily="2" charset="-122"/>
                        <a:cs typeface="Times New Roman" panose="02020603050405020304"/>
                      </a:endParaRPr>
                    </a:p>
                  </a:txBody>
                  <a:tcPr marL="0" marR="0" marT="0" marB="0" anchor="ctr"/>
                </a:tc>
                <a:tc>
                  <a:txBody>
                    <a:bodyPr/>
                    <a:lstStyle/>
                    <a:p>
                      <a:pPr algn="ctr">
                        <a:lnSpc>
                          <a:spcPts val="2700"/>
                        </a:lnSpc>
                        <a:spcAft>
                          <a:spcPts val="0"/>
                        </a:spcAft>
                      </a:pPr>
                      <a:r>
                        <a:rPr lang="zh-CN" sz="1800" kern="100" dirty="0">
                          <a:latin typeface="华文楷体" panose="02010600040101010101" pitchFamily="2" charset="-122"/>
                          <a:ea typeface="华文楷体" panose="02010600040101010101" pitchFamily="2" charset="-122"/>
                        </a:rPr>
                        <a:t>基坑顶缘有动载</a:t>
                      </a:r>
                      <a:endParaRPr lang="zh-CN" sz="1800" kern="100" dirty="0">
                        <a:latin typeface="华文楷体" panose="02010600040101010101" pitchFamily="2" charset="-122"/>
                        <a:ea typeface="华文楷体" panose="02010600040101010101" pitchFamily="2" charset="-122"/>
                        <a:cs typeface="Times New Roman" panose="02020603050405020304"/>
                      </a:endParaRPr>
                    </a:p>
                  </a:txBody>
                  <a:tcPr marL="0" marR="0" marT="0" marB="0" anchor="ctr"/>
                </a:tc>
                <a:extLst>
                  <a:ext uri="{0D108BD9-81ED-4DB2-BD59-A6C34878D82A}">
                    <a16:rowId xmlns:a16="http://schemas.microsoft.com/office/drawing/2014/main" val="10001"/>
                  </a:ext>
                </a:extLst>
              </a:tr>
              <a:tr h="355600">
                <a:tc>
                  <a:txBody>
                    <a:bodyPr/>
                    <a:lstStyle/>
                    <a:p>
                      <a:pPr algn="ctr">
                        <a:lnSpc>
                          <a:spcPts val="2700"/>
                        </a:lnSpc>
                        <a:spcAft>
                          <a:spcPts val="0"/>
                        </a:spcAft>
                      </a:pPr>
                      <a:r>
                        <a:rPr lang="zh-CN" sz="1800" kern="100" dirty="0">
                          <a:latin typeface="华文楷体" panose="02010600040101010101" pitchFamily="2" charset="-122"/>
                          <a:ea typeface="华文楷体" panose="02010600040101010101" pitchFamily="2" charset="-122"/>
                        </a:rPr>
                        <a:t>砂类土</a:t>
                      </a:r>
                      <a:endParaRPr lang="zh-CN" sz="1800" kern="100" dirty="0">
                        <a:latin typeface="华文楷体" panose="02010600040101010101" pitchFamily="2" charset="-122"/>
                        <a:ea typeface="华文楷体" panose="02010600040101010101" pitchFamily="2" charset="-122"/>
                        <a:cs typeface="Times New Roman" panose="02020603050405020304"/>
                      </a:endParaRPr>
                    </a:p>
                  </a:txBody>
                  <a:tcPr marL="0" marR="0" marT="0" marB="0" anchor="ctr"/>
                </a:tc>
                <a:tc>
                  <a:txBody>
                    <a:bodyPr/>
                    <a:lstStyle/>
                    <a:p>
                      <a:pPr indent="304800" algn="just">
                        <a:lnSpc>
                          <a:spcPts val="2700"/>
                        </a:lnSpc>
                        <a:spcAft>
                          <a:spcPts val="0"/>
                        </a:spcAft>
                      </a:pPr>
                      <a:r>
                        <a:rPr lang="en-US" sz="1800" kern="100" dirty="0">
                          <a:latin typeface="华文楷体" panose="02010600040101010101" pitchFamily="2" charset="-122"/>
                          <a:ea typeface="华文楷体" panose="02010600040101010101" pitchFamily="2" charset="-122"/>
                        </a:rPr>
                        <a:t>1</a:t>
                      </a:r>
                      <a:r>
                        <a:rPr lang="zh-CN" sz="1800" kern="100" dirty="0">
                          <a:latin typeface="华文楷体" panose="02010600040101010101" pitchFamily="2" charset="-122"/>
                          <a:ea typeface="华文楷体" panose="02010600040101010101" pitchFamily="2" charset="-122"/>
                        </a:rPr>
                        <a:t>∶</a:t>
                      </a:r>
                      <a:r>
                        <a:rPr lang="en-US" sz="1800" kern="100" dirty="0">
                          <a:latin typeface="华文楷体" panose="02010600040101010101" pitchFamily="2" charset="-122"/>
                          <a:ea typeface="华文楷体" panose="02010600040101010101" pitchFamily="2" charset="-122"/>
                        </a:rPr>
                        <a:t>1</a:t>
                      </a:r>
                      <a:endParaRPr lang="zh-CN" sz="1800" kern="100" dirty="0">
                        <a:latin typeface="华文楷体" panose="02010600040101010101" pitchFamily="2" charset="-122"/>
                        <a:ea typeface="华文楷体" panose="02010600040101010101" pitchFamily="2" charset="-122"/>
                        <a:cs typeface="Times New Roman" panose="02020603050405020304"/>
                      </a:endParaRPr>
                    </a:p>
                  </a:txBody>
                  <a:tcPr marL="0" marR="0" marT="0" marB="0" anchor="ctr"/>
                </a:tc>
                <a:tc>
                  <a:txBody>
                    <a:bodyPr/>
                    <a:lstStyle/>
                    <a:p>
                      <a:pPr indent="304800" algn="just">
                        <a:lnSpc>
                          <a:spcPts val="2700"/>
                        </a:lnSpc>
                        <a:spcAft>
                          <a:spcPts val="0"/>
                        </a:spcAft>
                      </a:pPr>
                      <a:r>
                        <a:rPr lang="en-US" sz="1800" kern="100" dirty="0">
                          <a:latin typeface="华文楷体" panose="02010600040101010101" pitchFamily="2" charset="-122"/>
                          <a:ea typeface="华文楷体" panose="02010600040101010101" pitchFamily="2" charset="-122"/>
                        </a:rPr>
                        <a:t>1</a:t>
                      </a:r>
                      <a:r>
                        <a:rPr lang="zh-CN" sz="1800" kern="100" dirty="0">
                          <a:latin typeface="华文楷体" panose="02010600040101010101" pitchFamily="2" charset="-122"/>
                          <a:ea typeface="华文楷体" panose="02010600040101010101" pitchFamily="2" charset="-122"/>
                        </a:rPr>
                        <a:t>∶</a:t>
                      </a:r>
                      <a:r>
                        <a:rPr lang="en-US" sz="1800" kern="100" dirty="0">
                          <a:latin typeface="华文楷体" panose="02010600040101010101" pitchFamily="2" charset="-122"/>
                          <a:ea typeface="华文楷体" panose="02010600040101010101" pitchFamily="2" charset="-122"/>
                        </a:rPr>
                        <a:t>1.25</a:t>
                      </a:r>
                      <a:endParaRPr lang="zh-CN" sz="1800" kern="100" dirty="0">
                        <a:latin typeface="华文楷体" panose="02010600040101010101" pitchFamily="2" charset="-122"/>
                        <a:ea typeface="华文楷体" panose="02010600040101010101" pitchFamily="2" charset="-122"/>
                        <a:cs typeface="Times New Roman" panose="02020603050405020304"/>
                      </a:endParaRPr>
                    </a:p>
                  </a:txBody>
                  <a:tcPr marL="0" marR="0" marT="0" marB="0" anchor="ctr"/>
                </a:tc>
                <a:tc>
                  <a:txBody>
                    <a:bodyPr/>
                    <a:lstStyle/>
                    <a:p>
                      <a:pPr indent="304800" algn="just">
                        <a:lnSpc>
                          <a:spcPts val="2700"/>
                        </a:lnSpc>
                        <a:spcAft>
                          <a:spcPts val="0"/>
                        </a:spcAft>
                      </a:pPr>
                      <a:r>
                        <a:rPr lang="en-US" sz="1800" kern="100" dirty="0">
                          <a:latin typeface="华文楷体" panose="02010600040101010101" pitchFamily="2" charset="-122"/>
                          <a:ea typeface="华文楷体" panose="02010600040101010101" pitchFamily="2" charset="-122"/>
                        </a:rPr>
                        <a:t>1</a:t>
                      </a:r>
                      <a:r>
                        <a:rPr lang="zh-CN" sz="1800" kern="100" dirty="0">
                          <a:latin typeface="华文楷体" panose="02010600040101010101" pitchFamily="2" charset="-122"/>
                          <a:ea typeface="华文楷体" panose="02010600040101010101" pitchFamily="2" charset="-122"/>
                        </a:rPr>
                        <a:t>∶</a:t>
                      </a:r>
                      <a:r>
                        <a:rPr lang="en-US" sz="1800" kern="100" dirty="0">
                          <a:latin typeface="华文楷体" panose="02010600040101010101" pitchFamily="2" charset="-122"/>
                          <a:ea typeface="华文楷体" panose="02010600040101010101" pitchFamily="2" charset="-122"/>
                        </a:rPr>
                        <a:t>1.5</a:t>
                      </a:r>
                      <a:endParaRPr lang="zh-CN" sz="1800" kern="100" dirty="0">
                        <a:latin typeface="华文楷体" panose="02010600040101010101" pitchFamily="2" charset="-122"/>
                        <a:ea typeface="华文楷体" panose="02010600040101010101" pitchFamily="2" charset="-122"/>
                        <a:cs typeface="Times New Roman" panose="02020603050405020304"/>
                      </a:endParaRPr>
                    </a:p>
                  </a:txBody>
                  <a:tcPr marL="0" marR="0" marT="0" marB="0" anchor="ctr"/>
                </a:tc>
                <a:extLst>
                  <a:ext uri="{0D108BD9-81ED-4DB2-BD59-A6C34878D82A}">
                    <a16:rowId xmlns:a16="http://schemas.microsoft.com/office/drawing/2014/main" val="10002"/>
                  </a:ext>
                </a:extLst>
              </a:tr>
              <a:tr h="355600">
                <a:tc>
                  <a:txBody>
                    <a:bodyPr/>
                    <a:lstStyle/>
                    <a:p>
                      <a:pPr algn="ctr">
                        <a:lnSpc>
                          <a:spcPts val="2700"/>
                        </a:lnSpc>
                        <a:spcAft>
                          <a:spcPts val="0"/>
                        </a:spcAft>
                      </a:pPr>
                      <a:r>
                        <a:rPr lang="zh-CN" sz="1800" kern="100">
                          <a:latin typeface="华文楷体" panose="02010600040101010101" pitchFamily="2" charset="-122"/>
                          <a:ea typeface="华文楷体" panose="02010600040101010101" pitchFamily="2" charset="-122"/>
                        </a:rPr>
                        <a:t>碎卵石类土</a:t>
                      </a:r>
                      <a:endParaRPr lang="zh-CN" sz="1800" kern="100">
                        <a:latin typeface="华文楷体" panose="02010600040101010101" pitchFamily="2" charset="-122"/>
                        <a:ea typeface="华文楷体" panose="02010600040101010101" pitchFamily="2" charset="-122"/>
                        <a:cs typeface="Times New Roman" panose="02020603050405020304"/>
                      </a:endParaRPr>
                    </a:p>
                  </a:txBody>
                  <a:tcPr marL="0" marR="0" marT="0" marB="0" anchor="ctr"/>
                </a:tc>
                <a:tc>
                  <a:txBody>
                    <a:bodyPr/>
                    <a:lstStyle/>
                    <a:p>
                      <a:pPr indent="304800" algn="just">
                        <a:lnSpc>
                          <a:spcPts val="2700"/>
                        </a:lnSpc>
                        <a:spcAft>
                          <a:spcPts val="0"/>
                        </a:spcAft>
                      </a:pPr>
                      <a:r>
                        <a:rPr lang="en-US" sz="1800" kern="100" dirty="0">
                          <a:latin typeface="华文楷体" panose="02010600040101010101" pitchFamily="2" charset="-122"/>
                          <a:ea typeface="华文楷体" panose="02010600040101010101" pitchFamily="2" charset="-122"/>
                        </a:rPr>
                        <a:t>1</a:t>
                      </a:r>
                      <a:r>
                        <a:rPr lang="zh-CN" sz="1800" kern="100" dirty="0">
                          <a:latin typeface="华文楷体" panose="02010600040101010101" pitchFamily="2" charset="-122"/>
                          <a:ea typeface="华文楷体" panose="02010600040101010101" pitchFamily="2" charset="-122"/>
                        </a:rPr>
                        <a:t>∶</a:t>
                      </a:r>
                      <a:r>
                        <a:rPr lang="en-US" sz="1800" kern="100" dirty="0">
                          <a:latin typeface="华文楷体" panose="02010600040101010101" pitchFamily="2" charset="-122"/>
                          <a:ea typeface="华文楷体" panose="02010600040101010101" pitchFamily="2" charset="-122"/>
                        </a:rPr>
                        <a:t>0.75</a:t>
                      </a:r>
                      <a:endParaRPr lang="zh-CN" sz="1800" kern="100" dirty="0">
                        <a:latin typeface="华文楷体" panose="02010600040101010101" pitchFamily="2" charset="-122"/>
                        <a:ea typeface="华文楷体" panose="02010600040101010101" pitchFamily="2" charset="-122"/>
                        <a:cs typeface="Times New Roman" panose="02020603050405020304"/>
                      </a:endParaRPr>
                    </a:p>
                  </a:txBody>
                  <a:tcPr marL="0" marR="0" marT="0" marB="0" anchor="ctr"/>
                </a:tc>
                <a:tc>
                  <a:txBody>
                    <a:bodyPr/>
                    <a:lstStyle/>
                    <a:p>
                      <a:pPr indent="304800" algn="just">
                        <a:lnSpc>
                          <a:spcPts val="2700"/>
                        </a:lnSpc>
                        <a:spcAft>
                          <a:spcPts val="0"/>
                        </a:spcAft>
                      </a:pPr>
                      <a:r>
                        <a:rPr lang="en-US" sz="1800" kern="100" dirty="0">
                          <a:latin typeface="华文楷体" panose="02010600040101010101" pitchFamily="2" charset="-122"/>
                          <a:ea typeface="华文楷体" panose="02010600040101010101" pitchFamily="2" charset="-122"/>
                        </a:rPr>
                        <a:t>1</a:t>
                      </a:r>
                      <a:r>
                        <a:rPr lang="zh-CN" sz="1800" kern="100" dirty="0">
                          <a:latin typeface="华文楷体" panose="02010600040101010101" pitchFamily="2" charset="-122"/>
                          <a:ea typeface="华文楷体" panose="02010600040101010101" pitchFamily="2" charset="-122"/>
                        </a:rPr>
                        <a:t>∶</a:t>
                      </a:r>
                      <a:r>
                        <a:rPr lang="en-US" sz="1800" kern="100" dirty="0">
                          <a:latin typeface="华文楷体" panose="02010600040101010101" pitchFamily="2" charset="-122"/>
                          <a:ea typeface="华文楷体" panose="02010600040101010101" pitchFamily="2" charset="-122"/>
                        </a:rPr>
                        <a:t>1</a:t>
                      </a:r>
                      <a:endParaRPr lang="zh-CN" sz="1800" kern="100" dirty="0">
                        <a:latin typeface="华文楷体" panose="02010600040101010101" pitchFamily="2" charset="-122"/>
                        <a:ea typeface="华文楷体" panose="02010600040101010101" pitchFamily="2" charset="-122"/>
                        <a:cs typeface="Times New Roman" panose="02020603050405020304"/>
                      </a:endParaRPr>
                    </a:p>
                  </a:txBody>
                  <a:tcPr marL="0" marR="0" marT="0" marB="0" anchor="ctr"/>
                </a:tc>
                <a:tc>
                  <a:txBody>
                    <a:bodyPr/>
                    <a:lstStyle/>
                    <a:p>
                      <a:pPr indent="304800" algn="just">
                        <a:lnSpc>
                          <a:spcPts val="2700"/>
                        </a:lnSpc>
                        <a:spcAft>
                          <a:spcPts val="0"/>
                        </a:spcAft>
                      </a:pPr>
                      <a:r>
                        <a:rPr lang="en-US" sz="1800" kern="100" dirty="0">
                          <a:latin typeface="华文楷体" panose="02010600040101010101" pitchFamily="2" charset="-122"/>
                          <a:ea typeface="华文楷体" panose="02010600040101010101" pitchFamily="2" charset="-122"/>
                        </a:rPr>
                        <a:t>1</a:t>
                      </a:r>
                      <a:r>
                        <a:rPr lang="zh-CN" sz="1800" kern="100" dirty="0">
                          <a:latin typeface="华文楷体" panose="02010600040101010101" pitchFamily="2" charset="-122"/>
                          <a:ea typeface="华文楷体" panose="02010600040101010101" pitchFamily="2" charset="-122"/>
                        </a:rPr>
                        <a:t>∶</a:t>
                      </a:r>
                      <a:r>
                        <a:rPr lang="en-US" sz="1800" kern="100" dirty="0">
                          <a:latin typeface="华文楷体" panose="02010600040101010101" pitchFamily="2" charset="-122"/>
                          <a:ea typeface="华文楷体" panose="02010600040101010101" pitchFamily="2" charset="-122"/>
                        </a:rPr>
                        <a:t>1.25</a:t>
                      </a:r>
                      <a:endParaRPr lang="zh-CN" sz="1800" kern="100" dirty="0">
                        <a:latin typeface="华文楷体" panose="02010600040101010101" pitchFamily="2" charset="-122"/>
                        <a:ea typeface="华文楷体" panose="02010600040101010101" pitchFamily="2" charset="-122"/>
                        <a:cs typeface="Times New Roman" panose="02020603050405020304"/>
                      </a:endParaRPr>
                    </a:p>
                  </a:txBody>
                  <a:tcPr marL="0" marR="0" marT="0" marB="0" anchor="ctr"/>
                </a:tc>
                <a:extLst>
                  <a:ext uri="{0D108BD9-81ED-4DB2-BD59-A6C34878D82A}">
                    <a16:rowId xmlns:a16="http://schemas.microsoft.com/office/drawing/2014/main" val="10003"/>
                  </a:ext>
                </a:extLst>
              </a:tr>
              <a:tr h="355600">
                <a:tc>
                  <a:txBody>
                    <a:bodyPr/>
                    <a:lstStyle/>
                    <a:p>
                      <a:pPr algn="ctr">
                        <a:lnSpc>
                          <a:spcPts val="2700"/>
                        </a:lnSpc>
                        <a:spcAft>
                          <a:spcPts val="0"/>
                        </a:spcAft>
                      </a:pPr>
                      <a:r>
                        <a:rPr lang="zh-CN" sz="1800" kern="100">
                          <a:latin typeface="华文楷体" panose="02010600040101010101" pitchFamily="2" charset="-122"/>
                          <a:ea typeface="华文楷体" panose="02010600040101010101" pitchFamily="2" charset="-122"/>
                        </a:rPr>
                        <a:t>轻亚粘土</a:t>
                      </a:r>
                      <a:endParaRPr lang="zh-CN" sz="1800" kern="100">
                        <a:latin typeface="华文楷体" panose="02010600040101010101" pitchFamily="2" charset="-122"/>
                        <a:ea typeface="华文楷体" panose="02010600040101010101" pitchFamily="2" charset="-122"/>
                        <a:cs typeface="Times New Roman" panose="02020603050405020304"/>
                      </a:endParaRPr>
                    </a:p>
                  </a:txBody>
                  <a:tcPr marL="0" marR="0" marT="0" marB="0" anchor="ctr"/>
                </a:tc>
                <a:tc>
                  <a:txBody>
                    <a:bodyPr/>
                    <a:lstStyle/>
                    <a:p>
                      <a:pPr indent="304800" algn="just">
                        <a:lnSpc>
                          <a:spcPts val="2700"/>
                        </a:lnSpc>
                        <a:spcAft>
                          <a:spcPts val="0"/>
                        </a:spcAft>
                      </a:pPr>
                      <a:r>
                        <a:rPr lang="en-US" sz="1800" kern="100">
                          <a:latin typeface="华文楷体" panose="02010600040101010101" pitchFamily="2" charset="-122"/>
                          <a:ea typeface="华文楷体" panose="02010600040101010101" pitchFamily="2" charset="-122"/>
                        </a:rPr>
                        <a:t>1</a:t>
                      </a:r>
                      <a:r>
                        <a:rPr lang="zh-CN" sz="1800" kern="100">
                          <a:latin typeface="华文楷体" panose="02010600040101010101" pitchFamily="2" charset="-122"/>
                          <a:ea typeface="华文楷体" panose="02010600040101010101" pitchFamily="2" charset="-122"/>
                        </a:rPr>
                        <a:t>∶</a:t>
                      </a:r>
                      <a:r>
                        <a:rPr lang="en-US" sz="1800" kern="100">
                          <a:latin typeface="华文楷体" panose="02010600040101010101" pitchFamily="2" charset="-122"/>
                          <a:ea typeface="华文楷体" panose="02010600040101010101" pitchFamily="2" charset="-122"/>
                        </a:rPr>
                        <a:t>0.67</a:t>
                      </a:r>
                      <a:endParaRPr lang="zh-CN" sz="1800" kern="100">
                        <a:latin typeface="华文楷体" panose="02010600040101010101" pitchFamily="2" charset="-122"/>
                        <a:ea typeface="华文楷体" panose="02010600040101010101" pitchFamily="2" charset="-122"/>
                        <a:cs typeface="Times New Roman" panose="02020603050405020304"/>
                      </a:endParaRPr>
                    </a:p>
                  </a:txBody>
                  <a:tcPr marL="0" marR="0" marT="0" marB="0" anchor="ctr"/>
                </a:tc>
                <a:tc>
                  <a:txBody>
                    <a:bodyPr/>
                    <a:lstStyle/>
                    <a:p>
                      <a:pPr indent="304800" algn="just">
                        <a:lnSpc>
                          <a:spcPts val="2700"/>
                        </a:lnSpc>
                        <a:spcAft>
                          <a:spcPts val="0"/>
                        </a:spcAft>
                      </a:pPr>
                      <a:r>
                        <a:rPr lang="en-US" sz="1800" kern="100" dirty="0">
                          <a:latin typeface="华文楷体" panose="02010600040101010101" pitchFamily="2" charset="-122"/>
                          <a:ea typeface="华文楷体" panose="02010600040101010101" pitchFamily="2" charset="-122"/>
                        </a:rPr>
                        <a:t>1</a:t>
                      </a:r>
                      <a:r>
                        <a:rPr lang="zh-CN" sz="1800" kern="100" dirty="0">
                          <a:latin typeface="华文楷体" panose="02010600040101010101" pitchFamily="2" charset="-122"/>
                          <a:ea typeface="华文楷体" panose="02010600040101010101" pitchFamily="2" charset="-122"/>
                        </a:rPr>
                        <a:t>∶</a:t>
                      </a:r>
                      <a:r>
                        <a:rPr lang="en-US" sz="1800" kern="100" dirty="0">
                          <a:latin typeface="华文楷体" panose="02010600040101010101" pitchFamily="2" charset="-122"/>
                          <a:ea typeface="华文楷体" panose="02010600040101010101" pitchFamily="2" charset="-122"/>
                        </a:rPr>
                        <a:t>0.75</a:t>
                      </a:r>
                      <a:endParaRPr lang="zh-CN" sz="1800" kern="100" dirty="0">
                        <a:latin typeface="华文楷体" panose="02010600040101010101" pitchFamily="2" charset="-122"/>
                        <a:ea typeface="华文楷体" panose="02010600040101010101" pitchFamily="2" charset="-122"/>
                        <a:cs typeface="Times New Roman" panose="02020603050405020304"/>
                      </a:endParaRPr>
                    </a:p>
                  </a:txBody>
                  <a:tcPr marL="0" marR="0" marT="0" marB="0" anchor="ctr"/>
                </a:tc>
                <a:tc>
                  <a:txBody>
                    <a:bodyPr/>
                    <a:lstStyle/>
                    <a:p>
                      <a:pPr indent="304800" algn="just">
                        <a:lnSpc>
                          <a:spcPts val="2700"/>
                        </a:lnSpc>
                        <a:spcAft>
                          <a:spcPts val="0"/>
                        </a:spcAft>
                      </a:pPr>
                      <a:r>
                        <a:rPr lang="en-US" sz="1800" kern="100" dirty="0">
                          <a:latin typeface="华文楷体" panose="02010600040101010101" pitchFamily="2" charset="-122"/>
                          <a:ea typeface="华文楷体" panose="02010600040101010101" pitchFamily="2" charset="-122"/>
                        </a:rPr>
                        <a:t>1</a:t>
                      </a:r>
                      <a:r>
                        <a:rPr lang="zh-CN" sz="1800" kern="100" dirty="0">
                          <a:latin typeface="华文楷体" panose="02010600040101010101" pitchFamily="2" charset="-122"/>
                          <a:ea typeface="华文楷体" panose="02010600040101010101" pitchFamily="2" charset="-122"/>
                        </a:rPr>
                        <a:t>∶</a:t>
                      </a:r>
                      <a:r>
                        <a:rPr lang="en-US" sz="1800" kern="100" dirty="0">
                          <a:latin typeface="华文楷体" panose="02010600040101010101" pitchFamily="2" charset="-122"/>
                          <a:ea typeface="华文楷体" panose="02010600040101010101" pitchFamily="2" charset="-122"/>
                        </a:rPr>
                        <a:t>1</a:t>
                      </a:r>
                      <a:endParaRPr lang="zh-CN" sz="1800" kern="100" dirty="0">
                        <a:latin typeface="华文楷体" panose="02010600040101010101" pitchFamily="2" charset="-122"/>
                        <a:ea typeface="华文楷体" panose="02010600040101010101" pitchFamily="2" charset="-122"/>
                        <a:cs typeface="Times New Roman" panose="02020603050405020304"/>
                      </a:endParaRPr>
                    </a:p>
                  </a:txBody>
                  <a:tcPr marL="0" marR="0" marT="0" marB="0" anchor="ctr"/>
                </a:tc>
                <a:extLst>
                  <a:ext uri="{0D108BD9-81ED-4DB2-BD59-A6C34878D82A}">
                    <a16:rowId xmlns:a16="http://schemas.microsoft.com/office/drawing/2014/main" val="10004"/>
                  </a:ext>
                </a:extLst>
              </a:tr>
              <a:tr h="355600">
                <a:tc>
                  <a:txBody>
                    <a:bodyPr/>
                    <a:lstStyle/>
                    <a:p>
                      <a:pPr algn="ctr">
                        <a:lnSpc>
                          <a:spcPts val="2700"/>
                        </a:lnSpc>
                        <a:spcAft>
                          <a:spcPts val="0"/>
                        </a:spcAft>
                      </a:pPr>
                      <a:r>
                        <a:rPr lang="zh-CN" sz="1800" kern="100" dirty="0">
                          <a:latin typeface="华文楷体" panose="02010600040101010101" pitchFamily="2" charset="-122"/>
                          <a:ea typeface="华文楷体" panose="02010600040101010101" pitchFamily="2" charset="-122"/>
                        </a:rPr>
                        <a:t>亚粘土</a:t>
                      </a:r>
                      <a:endParaRPr lang="zh-CN" sz="1800" kern="100" dirty="0">
                        <a:latin typeface="华文楷体" panose="02010600040101010101" pitchFamily="2" charset="-122"/>
                        <a:ea typeface="华文楷体" panose="02010600040101010101" pitchFamily="2" charset="-122"/>
                        <a:cs typeface="Times New Roman" panose="02020603050405020304"/>
                      </a:endParaRPr>
                    </a:p>
                  </a:txBody>
                  <a:tcPr marL="0" marR="0" marT="0" marB="0" anchor="ctr"/>
                </a:tc>
                <a:tc>
                  <a:txBody>
                    <a:bodyPr/>
                    <a:lstStyle/>
                    <a:p>
                      <a:pPr indent="304800" algn="just">
                        <a:lnSpc>
                          <a:spcPts val="2700"/>
                        </a:lnSpc>
                        <a:spcAft>
                          <a:spcPts val="0"/>
                        </a:spcAft>
                      </a:pPr>
                      <a:r>
                        <a:rPr lang="en-US" sz="1800" kern="100">
                          <a:latin typeface="华文楷体" panose="02010600040101010101" pitchFamily="2" charset="-122"/>
                          <a:ea typeface="华文楷体" panose="02010600040101010101" pitchFamily="2" charset="-122"/>
                        </a:rPr>
                        <a:t>1</a:t>
                      </a:r>
                      <a:r>
                        <a:rPr lang="zh-CN" sz="1800" kern="100">
                          <a:latin typeface="华文楷体" panose="02010600040101010101" pitchFamily="2" charset="-122"/>
                          <a:ea typeface="华文楷体" panose="02010600040101010101" pitchFamily="2" charset="-122"/>
                        </a:rPr>
                        <a:t>∶</a:t>
                      </a:r>
                      <a:r>
                        <a:rPr lang="en-US" sz="1800" kern="100">
                          <a:latin typeface="华文楷体" panose="02010600040101010101" pitchFamily="2" charset="-122"/>
                          <a:ea typeface="华文楷体" panose="02010600040101010101" pitchFamily="2" charset="-122"/>
                        </a:rPr>
                        <a:t>0.33</a:t>
                      </a:r>
                      <a:endParaRPr lang="zh-CN" sz="1800" kern="100">
                        <a:latin typeface="华文楷体" panose="02010600040101010101" pitchFamily="2" charset="-122"/>
                        <a:ea typeface="华文楷体" panose="02010600040101010101" pitchFamily="2" charset="-122"/>
                        <a:cs typeface="Times New Roman" panose="02020603050405020304"/>
                      </a:endParaRPr>
                    </a:p>
                  </a:txBody>
                  <a:tcPr marL="0" marR="0" marT="0" marB="0" anchor="ctr"/>
                </a:tc>
                <a:tc>
                  <a:txBody>
                    <a:bodyPr/>
                    <a:lstStyle/>
                    <a:p>
                      <a:pPr indent="304800" algn="just">
                        <a:lnSpc>
                          <a:spcPts val="2700"/>
                        </a:lnSpc>
                        <a:spcAft>
                          <a:spcPts val="0"/>
                        </a:spcAft>
                      </a:pPr>
                      <a:r>
                        <a:rPr lang="en-US" sz="1800" kern="100" dirty="0">
                          <a:latin typeface="华文楷体" panose="02010600040101010101" pitchFamily="2" charset="-122"/>
                          <a:ea typeface="华文楷体" panose="02010600040101010101" pitchFamily="2" charset="-122"/>
                        </a:rPr>
                        <a:t>1</a:t>
                      </a:r>
                      <a:r>
                        <a:rPr lang="zh-CN" sz="1800" kern="100" dirty="0">
                          <a:latin typeface="华文楷体" panose="02010600040101010101" pitchFamily="2" charset="-122"/>
                          <a:ea typeface="华文楷体" panose="02010600040101010101" pitchFamily="2" charset="-122"/>
                        </a:rPr>
                        <a:t>∶</a:t>
                      </a:r>
                      <a:r>
                        <a:rPr lang="en-US" sz="1800" kern="100" dirty="0">
                          <a:latin typeface="华文楷体" panose="02010600040101010101" pitchFamily="2" charset="-122"/>
                          <a:ea typeface="华文楷体" panose="02010600040101010101" pitchFamily="2" charset="-122"/>
                        </a:rPr>
                        <a:t>0.5</a:t>
                      </a:r>
                      <a:endParaRPr lang="zh-CN" sz="1800" kern="100" dirty="0">
                        <a:latin typeface="华文楷体" panose="02010600040101010101" pitchFamily="2" charset="-122"/>
                        <a:ea typeface="华文楷体" panose="02010600040101010101" pitchFamily="2" charset="-122"/>
                        <a:cs typeface="Times New Roman" panose="02020603050405020304"/>
                      </a:endParaRPr>
                    </a:p>
                  </a:txBody>
                  <a:tcPr marL="0" marR="0" marT="0" marB="0" anchor="ctr"/>
                </a:tc>
                <a:tc>
                  <a:txBody>
                    <a:bodyPr/>
                    <a:lstStyle/>
                    <a:p>
                      <a:pPr indent="304800" algn="just">
                        <a:lnSpc>
                          <a:spcPts val="2700"/>
                        </a:lnSpc>
                        <a:spcAft>
                          <a:spcPts val="0"/>
                        </a:spcAft>
                      </a:pPr>
                      <a:r>
                        <a:rPr lang="en-US" sz="1800" kern="100" dirty="0">
                          <a:latin typeface="华文楷体" panose="02010600040101010101" pitchFamily="2" charset="-122"/>
                          <a:ea typeface="华文楷体" panose="02010600040101010101" pitchFamily="2" charset="-122"/>
                        </a:rPr>
                        <a:t>1</a:t>
                      </a:r>
                      <a:r>
                        <a:rPr lang="zh-CN" sz="1800" kern="100" dirty="0">
                          <a:latin typeface="华文楷体" panose="02010600040101010101" pitchFamily="2" charset="-122"/>
                          <a:ea typeface="华文楷体" panose="02010600040101010101" pitchFamily="2" charset="-122"/>
                        </a:rPr>
                        <a:t>∶</a:t>
                      </a:r>
                      <a:r>
                        <a:rPr lang="en-US" sz="1800" kern="100" dirty="0">
                          <a:latin typeface="华文楷体" panose="02010600040101010101" pitchFamily="2" charset="-122"/>
                          <a:ea typeface="华文楷体" panose="02010600040101010101" pitchFamily="2" charset="-122"/>
                        </a:rPr>
                        <a:t>0.75</a:t>
                      </a:r>
                      <a:endParaRPr lang="zh-CN" sz="1800" kern="100" dirty="0">
                        <a:latin typeface="华文楷体" panose="02010600040101010101" pitchFamily="2" charset="-122"/>
                        <a:ea typeface="华文楷体" panose="02010600040101010101" pitchFamily="2" charset="-122"/>
                        <a:cs typeface="Times New Roman" panose="02020603050405020304"/>
                      </a:endParaRPr>
                    </a:p>
                  </a:txBody>
                  <a:tcPr marL="0" marR="0" marT="0" marB="0" anchor="ctr"/>
                </a:tc>
                <a:extLst>
                  <a:ext uri="{0D108BD9-81ED-4DB2-BD59-A6C34878D82A}">
                    <a16:rowId xmlns:a16="http://schemas.microsoft.com/office/drawing/2014/main" val="10005"/>
                  </a:ext>
                </a:extLst>
              </a:tr>
              <a:tr h="355600">
                <a:tc>
                  <a:txBody>
                    <a:bodyPr/>
                    <a:lstStyle/>
                    <a:p>
                      <a:pPr algn="ctr">
                        <a:lnSpc>
                          <a:spcPts val="2700"/>
                        </a:lnSpc>
                        <a:spcAft>
                          <a:spcPts val="0"/>
                        </a:spcAft>
                      </a:pPr>
                      <a:r>
                        <a:rPr lang="zh-CN" sz="1800" kern="100">
                          <a:latin typeface="华文楷体" panose="02010600040101010101" pitchFamily="2" charset="-122"/>
                          <a:ea typeface="华文楷体" panose="02010600040101010101" pitchFamily="2" charset="-122"/>
                        </a:rPr>
                        <a:t>极软岩</a:t>
                      </a:r>
                      <a:endParaRPr lang="zh-CN" sz="1800" kern="100">
                        <a:latin typeface="华文楷体" panose="02010600040101010101" pitchFamily="2" charset="-122"/>
                        <a:ea typeface="华文楷体" panose="02010600040101010101" pitchFamily="2" charset="-122"/>
                        <a:cs typeface="Times New Roman" panose="02020603050405020304"/>
                      </a:endParaRPr>
                    </a:p>
                  </a:txBody>
                  <a:tcPr marL="0" marR="0" marT="0" marB="0" anchor="ctr"/>
                </a:tc>
                <a:tc>
                  <a:txBody>
                    <a:bodyPr/>
                    <a:lstStyle/>
                    <a:p>
                      <a:pPr indent="304800" algn="just">
                        <a:lnSpc>
                          <a:spcPts val="2700"/>
                        </a:lnSpc>
                        <a:spcAft>
                          <a:spcPts val="0"/>
                        </a:spcAft>
                      </a:pPr>
                      <a:r>
                        <a:rPr lang="en-US" sz="1800" kern="100">
                          <a:latin typeface="华文楷体" panose="02010600040101010101" pitchFamily="2" charset="-122"/>
                          <a:ea typeface="华文楷体" panose="02010600040101010101" pitchFamily="2" charset="-122"/>
                        </a:rPr>
                        <a:t>1</a:t>
                      </a:r>
                      <a:r>
                        <a:rPr lang="zh-CN" sz="1800" kern="100">
                          <a:latin typeface="华文楷体" panose="02010600040101010101" pitchFamily="2" charset="-122"/>
                          <a:ea typeface="华文楷体" panose="02010600040101010101" pitchFamily="2" charset="-122"/>
                        </a:rPr>
                        <a:t>∶</a:t>
                      </a:r>
                      <a:r>
                        <a:rPr lang="en-US" sz="1800" kern="100">
                          <a:latin typeface="华文楷体" panose="02010600040101010101" pitchFamily="2" charset="-122"/>
                          <a:ea typeface="华文楷体" panose="02010600040101010101" pitchFamily="2" charset="-122"/>
                        </a:rPr>
                        <a:t>0.25</a:t>
                      </a:r>
                      <a:endParaRPr lang="zh-CN" sz="1800" kern="100">
                        <a:latin typeface="华文楷体" panose="02010600040101010101" pitchFamily="2" charset="-122"/>
                        <a:ea typeface="华文楷体" panose="02010600040101010101" pitchFamily="2" charset="-122"/>
                        <a:cs typeface="Times New Roman" panose="02020603050405020304"/>
                      </a:endParaRPr>
                    </a:p>
                  </a:txBody>
                  <a:tcPr marL="0" marR="0" marT="0" marB="0" anchor="ctr"/>
                </a:tc>
                <a:tc>
                  <a:txBody>
                    <a:bodyPr/>
                    <a:lstStyle/>
                    <a:p>
                      <a:pPr indent="304800" algn="just">
                        <a:lnSpc>
                          <a:spcPts val="2700"/>
                        </a:lnSpc>
                        <a:spcAft>
                          <a:spcPts val="0"/>
                        </a:spcAft>
                      </a:pPr>
                      <a:r>
                        <a:rPr lang="en-US" sz="1800" kern="100" dirty="0">
                          <a:latin typeface="华文楷体" panose="02010600040101010101" pitchFamily="2" charset="-122"/>
                          <a:ea typeface="华文楷体" panose="02010600040101010101" pitchFamily="2" charset="-122"/>
                        </a:rPr>
                        <a:t>1</a:t>
                      </a:r>
                      <a:r>
                        <a:rPr lang="zh-CN" sz="1800" kern="100" dirty="0">
                          <a:latin typeface="华文楷体" panose="02010600040101010101" pitchFamily="2" charset="-122"/>
                          <a:ea typeface="华文楷体" panose="02010600040101010101" pitchFamily="2" charset="-122"/>
                        </a:rPr>
                        <a:t>∶</a:t>
                      </a:r>
                      <a:r>
                        <a:rPr lang="en-US" sz="1800" kern="100" dirty="0">
                          <a:latin typeface="华文楷体" panose="02010600040101010101" pitchFamily="2" charset="-122"/>
                          <a:ea typeface="华文楷体" panose="02010600040101010101" pitchFamily="2" charset="-122"/>
                        </a:rPr>
                        <a:t>0.33</a:t>
                      </a:r>
                      <a:endParaRPr lang="zh-CN" sz="1800" kern="100" dirty="0">
                        <a:latin typeface="华文楷体" panose="02010600040101010101" pitchFamily="2" charset="-122"/>
                        <a:ea typeface="华文楷体" panose="02010600040101010101" pitchFamily="2" charset="-122"/>
                        <a:cs typeface="Times New Roman" panose="02020603050405020304"/>
                      </a:endParaRPr>
                    </a:p>
                  </a:txBody>
                  <a:tcPr marL="0" marR="0" marT="0" marB="0" anchor="ctr"/>
                </a:tc>
                <a:tc>
                  <a:txBody>
                    <a:bodyPr/>
                    <a:lstStyle/>
                    <a:p>
                      <a:pPr indent="304800" algn="just">
                        <a:lnSpc>
                          <a:spcPts val="2700"/>
                        </a:lnSpc>
                        <a:spcAft>
                          <a:spcPts val="0"/>
                        </a:spcAft>
                      </a:pPr>
                      <a:r>
                        <a:rPr lang="en-US" sz="1800" kern="100" dirty="0">
                          <a:latin typeface="华文楷体" panose="02010600040101010101" pitchFamily="2" charset="-122"/>
                          <a:ea typeface="华文楷体" panose="02010600040101010101" pitchFamily="2" charset="-122"/>
                        </a:rPr>
                        <a:t>1</a:t>
                      </a:r>
                      <a:r>
                        <a:rPr lang="zh-CN" sz="1800" kern="100" dirty="0">
                          <a:latin typeface="华文楷体" panose="02010600040101010101" pitchFamily="2" charset="-122"/>
                          <a:ea typeface="华文楷体" panose="02010600040101010101" pitchFamily="2" charset="-122"/>
                        </a:rPr>
                        <a:t>∶</a:t>
                      </a:r>
                      <a:r>
                        <a:rPr lang="en-US" sz="1800" kern="100" dirty="0">
                          <a:latin typeface="华文楷体" panose="02010600040101010101" pitchFamily="2" charset="-122"/>
                          <a:ea typeface="华文楷体" panose="02010600040101010101" pitchFamily="2" charset="-122"/>
                        </a:rPr>
                        <a:t>0.67</a:t>
                      </a:r>
                      <a:endParaRPr lang="zh-CN" sz="1800" kern="100" dirty="0">
                        <a:latin typeface="华文楷体" panose="02010600040101010101" pitchFamily="2" charset="-122"/>
                        <a:ea typeface="华文楷体" panose="02010600040101010101" pitchFamily="2" charset="-122"/>
                        <a:cs typeface="Times New Roman" panose="02020603050405020304"/>
                      </a:endParaRPr>
                    </a:p>
                  </a:txBody>
                  <a:tcPr marL="0" marR="0" marT="0" marB="0" anchor="ctr"/>
                </a:tc>
                <a:extLst>
                  <a:ext uri="{0D108BD9-81ED-4DB2-BD59-A6C34878D82A}">
                    <a16:rowId xmlns:a16="http://schemas.microsoft.com/office/drawing/2014/main" val="10006"/>
                  </a:ext>
                </a:extLst>
              </a:tr>
              <a:tr h="355600">
                <a:tc>
                  <a:txBody>
                    <a:bodyPr/>
                    <a:lstStyle/>
                    <a:p>
                      <a:pPr algn="ctr">
                        <a:lnSpc>
                          <a:spcPts val="2700"/>
                        </a:lnSpc>
                        <a:spcAft>
                          <a:spcPts val="0"/>
                        </a:spcAft>
                      </a:pPr>
                      <a:r>
                        <a:rPr lang="zh-CN" sz="1800" kern="100">
                          <a:latin typeface="华文楷体" panose="02010600040101010101" pitchFamily="2" charset="-122"/>
                          <a:ea typeface="华文楷体" panose="02010600040101010101" pitchFamily="2" charset="-122"/>
                        </a:rPr>
                        <a:t>软质岩</a:t>
                      </a:r>
                      <a:endParaRPr lang="zh-CN" sz="1800" kern="100">
                        <a:latin typeface="华文楷体" panose="02010600040101010101" pitchFamily="2" charset="-122"/>
                        <a:ea typeface="华文楷体" panose="02010600040101010101" pitchFamily="2" charset="-122"/>
                        <a:cs typeface="Times New Roman" panose="02020603050405020304"/>
                      </a:endParaRPr>
                    </a:p>
                  </a:txBody>
                  <a:tcPr marL="0" marR="0" marT="0" marB="0" anchor="ctr"/>
                </a:tc>
                <a:tc>
                  <a:txBody>
                    <a:bodyPr/>
                    <a:lstStyle/>
                    <a:p>
                      <a:pPr indent="304800" algn="just">
                        <a:lnSpc>
                          <a:spcPts val="2700"/>
                        </a:lnSpc>
                        <a:spcAft>
                          <a:spcPts val="0"/>
                        </a:spcAft>
                      </a:pPr>
                      <a:r>
                        <a:rPr lang="en-US" sz="1800" kern="100">
                          <a:latin typeface="华文楷体" panose="02010600040101010101" pitchFamily="2" charset="-122"/>
                          <a:ea typeface="华文楷体" panose="02010600040101010101" pitchFamily="2" charset="-122"/>
                        </a:rPr>
                        <a:t>1</a:t>
                      </a:r>
                      <a:r>
                        <a:rPr lang="zh-CN" sz="1800" kern="100">
                          <a:latin typeface="华文楷体" panose="02010600040101010101" pitchFamily="2" charset="-122"/>
                          <a:ea typeface="华文楷体" panose="02010600040101010101" pitchFamily="2" charset="-122"/>
                        </a:rPr>
                        <a:t>∶</a:t>
                      </a:r>
                      <a:r>
                        <a:rPr lang="en-US" sz="1800" kern="100">
                          <a:latin typeface="华文楷体" panose="02010600040101010101" pitchFamily="2" charset="-122"/>
                          <a:ea typeface="华文楷体" panose="02010600040101010101" pitchFamily="2" charset="-122"/>
                        </a:rPr>
                        <a:t>0</a:t>
                      </a:r>
                      <a:endParaRPr lang="zh-CN" sz="1800" kern="100">
                        <a:latin typeface="华文楷体" panose="02010600040101010101" pitchFamily="2" charset="-122"/>
                        <a:ea typeface="华文楷体" panose="02010600040101010101" pitchFamily="2" charset="-122"/>
                        <a:cs typeface="Times New Roman" panose="02020603050405020304"/>
                      </a:endParaRPr>
                    </a:p>
                  </a:txBody>
                  <a:tcPr marL="0" marR="0" marT="0" marB="0" anchor="ctr"/>
                </a:tc>
                <a:tc>
                  <a:txBody>
                    <a:bodyPr/>
                    <a:lstStyle/>
                    <a:p>
                      <a:pPr indent="304800" algn="just">
                        <a:lnSpc>
                          <a:spcPts val="2700"/>
                        </a:lnSpc>
                        <a:spcAft>
                          <a:spcPts val="0"/>
                        </a:spcAft>
                      </a:pPr>
                      <a:r>
                        <a:rPr lang="en-US" sz="1800" kern="100" dirty="0">
                          <a:latin typeface="华文楷体" panose="02010600040101010101" pitchFamily="2" charset="-122"/>
                          <a:ea typeface="华文楷体" panose="02010600040101010101" pitchFamily="2" charset="-122"/>
                        </a:rPr>
                        <a:t>1</a:t>
                      </a:r>
                      <a:r>
                        <a:rPr lang="zh-CN" sz="1800" kern="100" dirty="0">
                          <a:latin typeface="华文楷体" panose="02010600040101010101" pitchFamily="2" charset="-122"/>
                          <a:ea typeface="华文楷体" panose="02010600040101010101" pitchFamily="2" charset="-122"/>
                        </a:rPr>
                        <a:t>∶</a:t>
                      </a:r>
                      <a:r>
                        <a:rPr lang="en-US" sz="1800" kern="100" dirty="0">
                          <a:latin typeface="华文楷体" panose="02010600040101010101" pitchFamily="2" charset="-122"/>
                          <a:ea typeface="华文楷体" panose="02010600040101010101" pitchFamily="2" charset="-122"/>
                        </a:rPr>
                        <a:t>0.1</a:t>
                      </a:r>
                      <a:endParaRPr lang="zh-CN" sz="1800" kern="100" dirty="0">
                        <a:latin typeface="华文楷体" panose="02010600040101010101" pitchFamily="2" charset="-122"/>
                        <a:ea typeface="华文楷体" panose="02010600040101010101" pitchFamily="2" charset="-122"/>
                        <a:cs typeface="Times New Roman" panose="02020603050405020304"/>
                      </a:endParaRPr>
                    </a:p>
                  </a:txBody>
                  <a:tcPr marL="0" marR="0" marT="0" marB="0" anchor="ctr"/>
                </a:tc>
                <a:tc>
                  <a:txBody>
                    <a:bodyPr/>
                    <a:lstStyle/>
                    <a:p>
                      <a:pPr indent="304800" algn="just">
                        <a:lnSpc>
                          <a:spcPts val="2700"/>
                        </a:lnSpc>
                        <a:spcAft>
                          <a:spcPts val="0"/>
                        </a:spcAft>
                      </a:pPr>
                      <a:r>
                        <a:rPr lang="en-US" sz="1800" kern="100" dirty="0">
                          <a:latin typeface="华文楷体" panose="02010600040101010101" pitchFamily="2" charset="-122"/>
                          <a:ea typeface="华文楷体" panose="02010600040101010101" pitchFamily="2" charset="-122"/>
                        </a:rPr>
                        <a:t>1</a:t>
                      </a:r>
                      <a:r>
                        <a:rPr lang="zh-CN" sz="1800" kern="100" dirty="0">
                          <a:latin typeface="华文楷体" panose="02010600040101010101" pitchFamily="2" charset="-122"/>
                          <a:ea typeface="华文楷体" panose="02010600040101010101" pitchFamily="2" charset="-122"/>
                        </a:rPr>
                        <a:t>∶</a:t>
                      </a:r>
                      <a:r>
                        <a:rPr lang="en-US" sz="1800" kern="100" dirty="0">
                          <a:latin typeface="华文楷体" panose="02010600040101010101" pitchFamily="2" charset="-122"/>
                          <a:ea typeface="华文楷体" panose="02010600040101010101" pitchFamily="2" charset="-122"/>
                        </a:rPr>
                        <a:t>0.25</a:t>
                      </a:r>
                      <a:endParaRPr lang="zh-CN" sz="1800" kern="100" dirty="0">
                        <a:latin typeface="华文楷体" panose="02010600040101010101" pitchFamily="2" charset="-122"/>
                        <a:ea typeface="华文楷体" panose="02010600040101010101" pitchFamily="2" charset="-122"/>
                        <a:cs typeface="Times New Roman" panose="02020603050405020304"/>
                      </a:endParaRPr>
                    </a:p>
                  </a:txBody>
                  <a:tcPr marL="0" marR="0" marT="0" marB="0" anchor="ctr"/>
                </a:tc>
                <a:extLst>
                  <a:ext uri="{0D108BD9-81ED-4DB2-BD59-A6C34878D82A}">
                    <a16:rowId xmlns:a16="http://schemas.microsoft.com/office/drawing/2014/main" val="10007"/>
                  </a:ext>
                </a:extLst>
              </a:tr>
              <a:tr h="355600">
                <a:tc>
                  <a:txBody>
                    <a:bodyPr/>
                    <a:lstStyle/>
                    <a:p>
                      <a:pPr algn="ctr">
                        <a:lnSpc>
                          <a:spcPts val="2700"/>
                        </a:lnSpc>
                        <a:spcAft>
                          <a:spcPts val="0"/>
                        </a:spcAft>
                      </a:pPr>
                      <a:r>
                        <a:rPr lang="zh-CN" sz="1800" kern="100">
                          <a:latin typeface="华文楷体" panose="02010600040101010101" pitchFamily="2" charset="-122"/>
                          <a:ea typeface="华文楷体" panose="02010600040101010101" pitchFamily="2" charset="-122"/>
                        </a:rPr>
                        <a:t>硬质岩</a:t>
                      </a:r>
                      <a:endParaRPr lang="zh-CN" sz="1800" kern="100">
                        <a:latin typeface="华文楷体" panose="02010600040101010101" pitchFamily="2" charset="-122"/>
                        <a:ea typeface="华文楷体" panose="02010600040101010101" pitchFamily="2" charset="-122"/>
                        <a:cs typeface="Times New Roman" panose="02020603050405020304"/>
                      </a:endParaRPr>
                    </a:p>
                  </a:txBody>
                  <a:tcPr marL="0" marR="0" marT="0" marB="0" anchor="ctr"/>
                </a:tc>
                <a:tc>
                  <a:txBody>
                    <a:bodyPr/>
                    <a:lstStyle/>
                    <a:p>
                      <a:pPr indent="304800" algn="just">
                        <a:lnSpc>
                          <a:spcPts val="2700"/>
                        </a:lnSpc>
                        <a:spcAft>
                          <a:spcPts val="0"/>
                        </a:spcAft>
                      </a:pPr>
                      <a:r>
                        <a:rPr lang="en-US" sz="1800" kern="100" dirty="0">
                          <a:latin typeface="华文楷体" panose="02010600040101010101" pitchFamily="2" charset="-122"/>
                          <a:ea typeface="华文楷体" panose="02010600040101010101" pitchFamily="2" charset="-122"/>
                        </a:rPr>
                        <a:t>1</a:t>
                      </a:r>
                      <a:r>
                        <a:rPr lang="zh-CN" sz="1800" kern="100" dirty="0">
                          <a:latin typeface="华文楷体" panose="02010600040101010101" pitchFamily="2" charset="-122"/>
                          <a:ea typeface="华文楷体" panose="02010600040101010101" pitchFamily="2" charset="-122"/>
                        </a:rPr>
                        <a:t>∶</a:t>
                      </a:r>
                      <a:r>
                        <a:rPr lang="en-US" sz="1800" kern="100" dirty="0">
                          <a:latin typeface="华文楷体" panose="02010600040101010101" pitchFamily="2" charset="-122"/>
                          <a:ea typeface="华文楷体" panose="02010600040101010101" pitchFamily="2" charset="-122"/>
                        </a:rPr>
                        <a:t>0</a:t>
                      </a:r>
                      <a:endParaRPr lang="zh-CN" sz="1800" kern="100" dirty="0">
                        <a:latin typeface="华文楷体" panose="02010600040101010101" pitchFamily="2" charset="-122"/>
                        <a:ea typeface="华文楷体" panose="02010600040101010101" pitchFamily="2" charset="-122"/>
                        <a:cs typeface="Times New Roman" panose="02020603050405020304"/>
                      </a:endParaRPr>
                    </a:p>
                  </a:txBody>
                  <a:tcPr marL="0" marR="0" marT="0" marB="0" anchor="ctr"/>
                </a:tc>
                <a:tc>
                  <a:txBody>
                    <a:bodyPr/>
                    <a:lstStyle/>
                    <a:p>
                      <a:pPr indent="304800" algn="just">
                        <a:lnSpc>
                          <a:spcPts val="2700"/>
                        </a:lnSpc>
                        <a:spcAft>
                          <a:spcPts val="0"/>
                        </a:spcAft>
                      </a:pPr>
                      <a:r>
                        <a:rPr lang="en-US" sz="1800" kern="100" dirty="0">
                          <a:latin typeface="华文楷体" panose="02010600040101010101" pitchFamily="2" charset="-122"/>
                          <a:ea typeface="华文楷体" panose="02010600040101010101" pitchFamily="2" charset="-122"/>
                        </a:rPr>
                        <a:t>1</a:t>
                      </a:r>
                      <a:r>
                        <a:rPr lang="zh-CN" sz="1800" kern="100" dirty="0">
                          <a:latin typeface="华文楷体" panose="02010600040101010101" pitchFamily="2" charset="-122"/>
                          <a:ea typeface="华文楷体" panose="02010600040101010101" pitchFamily="2" charset="-122"/>
                        </a:rPr>
                        <a:t>∶</a:t>
                      </a:r>
                      <a:r>
                        <a:rPr lang="en-US" sz="1800" kern="100" dirty="0">
                          <a:latin typeface="华文楷体" panose="02010600040101010101" pitchFamily="2" charset="-122"/>
                          <a:ea typeface="华文楷体" panose="02010600040101010101" pitchFamily="2" charset="-122"/>
                        </a:rPr>
                        <a:t>0</a:t>
                      </a:r>
                      <a:endParaRPr lang="zh-CN" sz="1800" kern="100" dirty="0">
                        <a:latin typeface="华文楷体" panose="02010600040101010101" pitchFamily="2" charset="-122"/>
                        <a:ea typeface="华文楷体" panose="02010600040101010101" pitchFamily="2" charset="-122"/>
                        <a:cs typeface="Times New Roman" panose="02020603050405020304"/>
                      </a:endParaRPr>
                    </a:p>
                  </a:txBody>
                  <a:tcPr marL="0" marR="0" marT="0" marB="0" anchor="ctr"/>
                </a:tc>
                <a:tc>
                  <a:txBody>
                    <a:bodyPr/>
                    <a:lstStyle/>
                    <a:p>
                      <a:pPr indent="304800" algn="just">
                        <a:lnSpc>
                          <a:spcPts val="2700"/>
                        </a:lnSpc>
                        <a:spcAft>
                          <a:spcPts val="0"/>
                        </a:spcAft>
                      </a:pPr>
                      <a:r>
                        <a:rPr lang="en-US" sz="1800" kern="100" dirty="0">
                          <a:latin typeface="华文楷体" panose="02010600040101010101" pitchFamily="2" charset="-122"/>
                          <a:ea typeface="华文楷体" panose="02010600040101010101" pitchFamily="2" charset="-122"/>
                        </a:rPr>
                        <a:t>1</a:t>
                      </a:r>
                      <a:r>
                        <a:rPr lang="zh-CN" sz="1800" kern="100" dirty="0">
                          <a:latin typeface="华文楷体" panose="02010600040101010101" pitchFamily="2" charset="-122"/>
                          <a:ea typeface="华文楷体" panose="02010600040101010101" pitchFamily="2" charset="-122"/>
                        </a:rPr>
                        <a:t>∶</a:t>
                      </a:r>
                      <a:r>
                        <a:rPr lang="en-US" sz="1800" kern="100" dirty="0">
                          <a:latin typeface="华文楷体" panose="02010600040101010101" pitchFamily="2" charset="-122"/>
                          <a:ea typeface="华文楷体" panose="02010600040101010101" pitchFamily="2" charset="-122"/>
                        </a:rPr>
                        <a:t>0</a:t>
                      </a:r>
                      <a:endParaRPr lang="zh-CN" sz="1800" kern="100" dirty="0">
                        <a:latin typeface="华文楷体" panose="02010600040101010101" pitchFamily="2" charset="-122"/>
                        <a:ea typeface="华文楷体" panose="02010600040101010101" pitchFamily="2" charset="-122"/>
                        <a:cs typeface="Times New Roman" panose="02020603050405020304"/>
                      </a:endParaRPr>
                    </a:p>
                  </a:txBody>
                  <a:tcPr marL="0" marR="0" marT="0" marB="0" anchor="ctr"/>
                </a:tc>
                <a:extLst>
                  <a:ext uri="{0D108BD9-81ED-4DB2-BD59-A6C34878D82A}">
                    <a16:rowId xmlns:a16="http://schemas.microsoft.com/office/drawing/2014/main" val="10008"/>
                  </a:ext>
                </a:extLst>
              </a:tr>
            </a:tbl>
          </a:graphicData>
        </a:graphic>
      </p:graphicFrame>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2 </a:t>
            </a:r>
            <a:r>
              <a:rPr lang="zh-CN" altLang="en-US" dirty="0">
                <a:effectLst/>
                <a:latin typeface="华文楷体" panose="02010600040101010101" pitchFamily="2" charset="-122"/>
                <a:ea typeface="华文楷体" panose="02010600040101010101" pitchFamily="2" charset="-122"/>
              </a:rPr>
              <a:t>、</a:t>
            </a:r>
            <a:r>
              <a:rPr lang="zh-CN" altLang="zh-CN" dirty="0">
                <a:effectLst/>
                <a:latin typeface="华文楷体" panose="02010600040101010101" pitchFamily="2" charset="-122"/>
                <a:ea typeface="华文楷体" panose="02010600040101010101" pitchFamily="2" charset="-122"/>
              </a:rPr>
              <a:t>路面工程</a:t>
            </a:r>
            <a:endParaRPr lang="zh-CN" altLang="en-US" dirty="0">
              <a:effectLst/>
              <a:latin typeface="华文楷体" panose="02010600040101010101" pitchFamily="2" charset="-122"/>
              <a:ea typeface="华文楷体" panose="02010600040101010101" pitchFamily="2" charset="-122"/>
            </a:endParaRPr>
          </a:p>
        </p:txBody>
      </p:sp>
      <p:sp>
        <p:nvSpPr>
          <p:cNvPr id="37890" name="内容占位符 4"/>
          <p:cNvSpPr>
            <a:spLocks noGrp="1"/>
          </p:cNvSpPr>
          <p:nvPr>
            <p:ph idx="1"/>
          </p:nvPr>
        </p:nvSpPr>
        <p:spPr>
          <a:xfrm>
            <a:off x="457200" y="1600200"/>
            <a:ext cx="8458200" cy="4953000"/>
          </a:xfrm>
        </p:spPr>
        <p:txBody>
          <a:bodyPr/>
          <a:lstStyle/>
          <a:p>
            <a:pPr>
              <a:buFontTx/>
              <a:buNone/>
            </a:pPr>
            <a:r>
              <a:rPr lang="en-US" altLang="zh-CN" sz="2400" dirty="0">
                <a:latin typeface="华文楷体" panose="02010600040101010101" pitchFamily="2" charset="-122"/>
                <a:ea typeface="华文楷体" panose="02010600040101010101" pitchFamily="2" charset="-122"/>
              </a:rPr>
              <a:t>2.1</a:t>
            </a:r>
            <a:r>
              <a:rPr lang="zh-CN" altLang="zh-CN" sz="2400" dirty="0">
                <a:latin typeface="华文楷体" panose="02010600040101010101" pitchFamily="2" charset="-122"/>
                <a:ea typeface="华文楷体" panose="02010600040101010101" pitchFamily="2" charset="-122"/>
              </a:rPr>
              <a:t>、</a:t>
            </a:r>
            <a:r>
              <a:rPr lang="zh-CN" altLang="zh-CN" sz="2400" b="1" dirty="0">
                <a:latin typeface="华文楷体" panose="02010600040101010101" pitchFamily="2" charset="-122"/>
                <a:ea typeface="华文楷体" panose="02010600040101010101" pitchFamily="2" charset="-122"/>
              </a:rPr>
              <a:t>基层施工</a:t>
            </a:r>
          </a:p>
          <a:p>
            <a:pPr lvl="1"/>
            <a:r>
              <a:rPr lang="zh-CN" altLang="zh-CN" sz="2400" dirty="0">
                <a:latin typeface="华文楷体" panose="02010600040101010101" pitchFamily="2" charset="-122"/>
                <a:ea typeface="华文楷体" panose="02010600040101010101" pitchFamily="2" charset="-122"/>
              </a:rPr>
              <a:t>消解石灰，不得在浸水的同时边投料边翻拌，人员应远避，以防烫伤。</a:t>
            </a:r>
          </a:p>
          <a:p>
            <a:pPr lvl="1"/>
            <a:r>
              <a:rPr lang="zh-CN" altLang="zh-CN" sz="2400" dirty="0">
                <a:latin typeface="华文楷体" panose="02010600040101010101" pitchFamily="2" charset="-122"/>
                <a:ea typeface="华文楷体" panose="02010600040101010101" pitchFamily="2" charset="-122"/>
              </a:rPr>
              <a:t>装卸、洒铺及翻动粉状材料时，操作人员应站在上风侧，轻拌轻翻减少粉尘。散装粉状材料宜使用粉料运输车运输，否则车厢上应采用蓬布遮盖。装卸尽量避免在大风天气下进行</a:t>
            </a:r>
          </a:p>
          <a:p>
            <a:pPr lvl="1"/>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碎石机作业</a:t>
            </a:r>
          </a:p>
          <a:p>
            <a:pPr lvl="1">
              <a:buFontTx/>
              <a:buNone/>
            </a:pP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进料要均匀，不得过大，严防金属块等混入。出料口上方应有挡板。</a:t>
            </a:r>
          </a:p>
          <a:p>
            <a:pPr lvl="1">
              <a:buFontTx/>
              <a:buNone/>
            </a:pPr>
            <a:r>
              <a:rPr lang="en-US" altLang="zh-CN" sz="2400" dirty="0">
                <a:latin typeface="华文楷体" panose="02010600040101010101" pitchFamily="2" charset="-122"/>
                <a:ea typeface="华文楷体" panose="02010600040101010101" pitchFamily="2" charset="-122"/>
              </a:rPr>
              <a:t>2 </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不得从上方向碎石机口内窥视。</a:t>
            </a:r>
          </a:p>
          <a:p>
            <a:pPr lvl="1">
              <a:buFontTx/>
              <a:buNone/>
            </a:pPr>
            <a:r>
              <a:rPr lang="en-US" altLang="zh-CN" sz="2400" dirty="0">
                <a:latin typeface="华文楷体" panose="02010600040101010101" pitchFamily="2" charset="-122"/>
                <a:ea typeface="华文楷体" panose="02010600040101010101" pitchFamily="2" charset="-122"/>
              </a:rPr>
              <a:t>3 </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若石料卡住进口，应用铁钩翻动，严禁用手搬动。</a:t>
            </a:r>
          </a:p>
          <a:p>
            <a:pPr>
              <a:buFontTx/>
              <a:buNone/>
            </a:pPr>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effectLst/>
                <a:latin typeface="华文楷体" panose="02010600040101010101" pitchFamily="2" charset="-122"/>
                <a:ea typeface="华文楷体" panose="02010600040101010101" pitchFamily="2" charset="-122"/>
              </a:rPr>
              <a:t>2 </a:t>
            </a:r>
            <a:r>
              <a:rPr lang="zh-CN" altLang="en-US" dirty="0">
                <a:effectLst/>
                <a:latin typeface="华文楷体" panose="02010600040101010101" pitchFamily="2" charset="-122"/>
                <a:ea typeface="华文楷体" panose="02010600040101010101" pitchFamily="2" charset="-122"/>
              </a:rPr>
              <a:t>、</a:t>
            </a:r>
            <a:r>
              <a:rPr lang="zh-CN" altLang="zh-CN" dirty="0">
                <a:effectLst/>
                <a:latin typeface="华文楷体" panose="02010600040101010101" pitchFamily="2" charset="-122"/>
                <a:ea typeface="华文楷体" panose="02010600040101010101" pitchFamily="2" charset="-122"/>
              </a:rPr>
              <a:t>路面工程</a:t>
            </a:r>
            <a:endParaRPr lang="zh-CN" altLang="en-US" dirty="0">
              <a:effectLst/>
              <a:latin typeface="华文楷体" panose="02010600040101010101" pitchFamily="2" charset="-122"/>
              <a:ea typeface="华文楷体" panose="02010600040101010101" pitchFamily="2" charset="-122"/>
            </a:endParaRPr>
          </a:p>
        </p:txBody>
      </p:sp>
      <p:sp>
        <p:nvSpPr>
          <p:cNvPr id="38914" name="内容占位符 4"/>
          <p:cNvSpPr>
            <a:spLocks noGrp="1"/>
          </p:cNvSpPr>
          <p:nvPr>
            <p:ph idx="1"/>
          </p:nvPr>
        </p:nvSpPr>
        <p:spPr>
          <a:xfrm>
            <a:off x="457200" y="1600200"/>
            <a:ext cx="8305800" cy="4724400"/>
          </a:xfrm>
        </p:spPr>
        <p:txBody>
          <a:bodyPr/>
          <a:lstStyle/>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稳定土拌和机作业</a:t>
            </a:r>
          </a:p>
          <a:p>
            <a:pPr lvl="1">
              <a:lnSpc>
                <a:spcPct val="120000"/>
              </a:lnSpc>
              <a:buFontTx/>
              <a:buNone/>
            </a:pP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应根据不同的拌和材料，选用合适的拌合齿。</a:t>
            </a:r>
          </a:p>
          <a:p>
            <a:pPr lvl="1">
              <a:lnSpc>
                <a:spcPct val="120000"/>
              </a:lnSpc>
              <a:buFontTx/>
              <a:buNone/>
            </a:pP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拌和作业时，应先将转子提起离开地面空转，然后再慢慢下降至拌和深度。</a:t>
            </a:r>
          </a:p>
          <a:p>
            <a:pPr lvl="1">
              <a:lnSpc>
                <a:spcPct val="120000"/>
              </a:lnSpc>
              <a:buFontTx/>
              <a:buNone/>
            </a:pPr>
            <a:r>
              <a:rPr lang="en-US" altLang="zh-CN" sz="2400" dirty="0">
                <a:latin typeface="华文楷体" panose="02010600040101010101" pitchFamily="2" charset="-122"/>
                <a:ea typeface="华文楷体" panose="02010600040101010101" pitchFamily="2" charset="-122"/>
              </a:rPr>
              <a:t>3</a:t>
            </a: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在拌和过程中，不能急转弯或原地转向，严禁使用倒挡进行拌和作业。遇到底层有障碍物时应及时提起转子，进行检查处理。</a:t>
            </a:r>
          </a:p>
          <a:p>
            <a:pPr lvl="1">
              <a:lnSpc>
                <a:spcPct val="120000"/>
              </a:lnSpc>
              <a:buFontTx/>
              <a:buNone/>
            </a:pPr>
            <a:r>
              <a:rPr lang="en-US" altLang="zh-CN" sz="2400" dirty="0">
                <a:latin typeface="华文楷体" panose="02010600040101010101" pitchFamily="2" charset="-122"/>
                <a:ea typeface="华文楷体" panose="02010600040101010101" pitchFamily="2" charset="-122"/>
              </a:rPr>
              <a:t>4</a:t>
            </a: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拌和机在行走和作业过程中，必须采用低速，保持均速。液压油的温度不得超过规定。</a:t>
            </a:r>
          </a:p>
          <a:p>
            <a:pPr lvl="1">
              <a:lnSpc>
                <a:spcPct val="120000"/>
              </a:lnSpc>
              <a:buFontTx/>
              <a:buNone/>
            </a:pPr>
            <a:r>
              <a:rPr lang="en-US" altLang="zh-CN" sz="2400" dirty="0">
                <a:latin typeface="华文楷体" panose="02010600040101010101" pitchFamily="2" charset="-122"/>
                <a:ea typeface="华文楷体" panose="02010600040101010101" pitchFamily="2" charset="-122"/>
              </a:rPr>
              <a:t>5</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停车时应拉上制动，将转子置于地面。</a:t>
            </a:r>
          </a:p>
          <a:p>
            <a:pPr>
              <a:lnSpc>
                <a:spcPct val="120000"/>
              </a:lnSpc>
            </a:pPr>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2 </a:t>
            </a:r>
            <a:r>
              <a:rPr lang="zh-CN" altLang="en-US" dirty="0">
                <a:effectLst/>
                <a:latin typeface="华文楷体" panose="02010600040101010101" pitchFamily="2" charset="-122"/>
                <a:ea typeface="华文楷体" panose="02010600040101010101" pitchFamily="2" charset="-122"/>
              </a:rPr>
              <a:t>、</a:t>
            </a:r>
            <a:r>
              <a:rPr lang="zh-CN" altLang="zh-CN" dirty="0">
                <a:effectLst/>
                <a:latin typeface="华文楷体" panose="02010600040101010101" pitchFamily="2" charset="-122"/>
                <a:ea typeface="华文楷体" panose="02010600040101010101" pitchFamily="2" charset="-122"/>
              </a:rPr>
              <a:t>路面工程</a:t>
            </a:r>
            <a:endParaRPr lang="zh-CN" altLang="en-US" dirty="0">
              <a:effectLst/>
              <a:latin typeface="华文楷体" panose="02010600040101010101" pitchFamily="2" charset="-122"/>
              <a:ea typeface="华文楷体" panose="02010600040101010101" pitchFamily="2" charset="-122"/>
            </a:endParaRPr>
          </a:p>
        </p:txBody>
      </p:sp>
      <p:sp>
        <p:nvSpPr>
          <p:cNvPr id="39938" name="内容占位符 4"/>
          <p:cNvSpPr>
            <a:spLocks noGrp="1"/>
          </p:cNvSpPr>
          <p:nvPr>
            <p:ph idx="1"/>
          </p:nvPr>
        </p:nvSpPr>
        <p:spPr>
          <a:xfrm>
            <a:off x="457200" y="1676400"/>
            <a:ext cx="8458200" cy="5486400"/>
          </a:xfrm>
        </p:spPr>
        <p:txBody>
          <a:bodyPr/>
          <a:lstStyle/>
          <a:p>
            <a:pPr>
              <a:lnSpc>
                <a:spcPct val="8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3</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场拌稳定土机械作业</a:t>
            </a:r>
          </a:p>
          <a:p>
            <a:pPr lvl="1">
              <a:lnSpc>
                <a:spcPct val="80000"/>
              </a:lnSpc>
              <a:buFontTx/>
              <a:buNone/>
            </a:pP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皮带运输机应尽量降低供料高度，以减轻物料冲击。在停机前必须将料卸尽。</a:t>
            </a:r>
          </a:p>
          <a:p>
            <a:pPr lvl="1">
              <a:lnSpc>
                <a:spcPct val="80000"/>
              </a:lnSpc>
              <a:buFontTx/>
              <a:buNone/>
            </a:pP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拌和机仓壁振动器在作业中铁芯和衔铁不得碰撞，如发生碰撞应立即调整振动体的振幅和工作间隙。仓内不出料时，严禁使用振动器。</a:t>
            </a:r>
          </a:p>
          <a:p>
            <a:pPr lvl="1">
              <a:lnSpc>
                <a:spcPct val="80000"/>
              </a:lnSpc>
              <a:buFontTx/>
              <a:buNone/>
            </a:pPr>
            <a:r>
              <a:rPr lang="en-US" altLang="zh-CN" sz="2400" dirty="0">
                <a:latin typeface="华文楷体" panose="02010600040101010101" pitchFamily="2" charset="-122"/>
                <a:ea typeface="华文楷体" panose="02010600040101010101" pitchFamily="2" charset="-122"/>
              </a:rPr>
              <a:t>3</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拌和结束后给料斗、贮料仓中不得有存料。</a:t>
            </a:r>
          </a:p>
          <a:p>
            <a:pPr lvl="1">
              <a:lnSpc>
                <a:spcPct val="80000"/>
              </a:lnSpc>
              <a:buFontTx/>
              <a:buNone/>
            </a:pPr>
            <a:r>
              <a:rPr lang="en-US" altLang="zh-CN" sz="2400" dirty="0">
                <a:latin typeface="华文楷体" panose="02010600040101010101" pitchFamily="2" charset="-122"/>
                <a:ea typeface="华文楷体" panose="02010600040101010101" pitchFamily="2" charset="-122"/>
              </a:rPr>
              <a:t>4</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搅拌壁及叶桨的紧固状况应经常检查，如有松动应立即拧</a:t>
            </a:r>
            <a:r>
              <a:rPr lang="zh-CN" altLang="zh-CN" sz="2000" dirty="0">
                <a:latin typeface="华文楷体" panose="02010600040101010101" pitchFamily="2" charset="-122"/>
                <a:ea typeface="华文楷体" panose="02010600040101010101" pitchFamily="2" charset="-122"/>
              </a:rPr>
              <a:t>紧。</a:t>
            </a:r>
          </a:p>
          <a:p>
            <a:pPr>
              <a:lnSpc>
                <a:spcPct val="8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4</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碎石撒布机作业</a:t>
            </a:r>
          </a:p>
          <a:p>
            <a:pPr lvl="1">
              <a:lnSpc>
                <a:spcPct val="80000"/>
              </a:lnSpc>
              <a:buFontTx/>
              <a:buNone/>
            </a:pP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自卸汽车与撒布机联合作业，应紧密配合，以防碰撞。</a:t>
            </a:r>
          </a:p>
          <a:p>
            <a:pPr lvl="1">
              <a:lnSpc>
                <a:spcPct val="80000"/>
              </a:lnSpc>
              <a:buFontTx/>
              <a:buNone/>
            </a:pP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撒布碎石，车速要稳定，不应在撒布过程中换档。严禁撒布机长途自行转移。</a:t>
            </a:r>
          </a:p>
          <a:p>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标题 1"/>
          <p:cNvSpPr>
            <a:spLocks noGrp="1"/>
          </p:cNvSpPr>
          <p:nvPr>
            <p:ph type="title"/>
          </p:nvPr>
        </p:nvSpPr>
        <p:spPr>
          <a:xfrm>
            <a:off x="457200" y="913542"/>
            <a:ext cx="8229600" cy="381000"/>
          </a:xfrm>
        </p:spPr>
        <p:txBody>
          <a:bodyPr/>
          <a:lstStyle/>
          <a:p>
            <a:r>
              <a:rPr lang="zh-CN" altLang="en-US" sz="3600" dirty="0">
                <a:effectLst/>
                <a:latin typeface="华文楷体" panose="02010600040101010101" pitchFamily="2" charset="-122"/>
                <a:ea typeface="华文楷体" panose="02010600040101010101" pitchFamily="2" charset="-122"/>
              </a:rPr>
              <a:t>目录</a:t>
            </a:r>
          </a:p>
        </p:txBody>
      </p:sp>
      <p:sp>
        <p:nvSpPr>
          <p:cNvPr id="22531" name="Text Box 326"/>
          <p:cNvSpPr txBox="1">
            <a:spLocks noChangeArrowheads="1"/>
          </p:cNvSpPr>
          <p:nvPr/>
        </p:nvSpPr>
        <p:spPr bwMode="auto">
          <a:xfrm>
            <a:off x="1447800" y="1378992"/>
            <a:ext cx="6359525" cy="523220"/>
          </a:xfrm>
          <a:prstGeom prst="rect">
            <a:avLst/>
          </a:prstGeom>
          <a:solidFill>
            <a:schemeClr val="accent1">
              <a:lumMod val="90000"/>
            </a:schemeClr>
          </a:solidFill>
          <a:ln w="9525" algn="ctr">
            <a:noFill/>
            <a:miter lim="800000"/>
          </a:ln>
          <a:scene3d>
            <a:camera prst="orthographicFront"/>
            <a:lightRig rig="threePt" dir="t"/>
          </a:scene3d>
          <a:sp3d>
            <a:bevelT w="152400" h="50800" prst="softRound"/>
          </a:sp3d>
        </p:spPr>
        <p:txBody>
          <a:bodyPr>
            <a:spAutoFit/>
          </a:bodyPr>
          <a:lstStyle/>
          <a:p>
            <a:pPr>
              <a:defRPr/>
            </a:pPr>
            <a:r>
              <a:rPr lang="zh-CN" altLang="en-US" sz="2800" b="1" dirty="0">
                <a:solidFill>
                  <a:srgbClr val="0000FF"/>
                </a:solidFill>
                <a:latin typeface="华文楷体" panose="02010600040101010101" pitchFamily="2" charset="-122"/>
                <a:ea typeface="华文楷体" panose="02010600040101010101" pitchFamily="2" charset="-122"/>
              </a:rPr>
              <a:t>一、前言</a:t>
            </a:r>
            <a:endParaRPr lang="en-US" altLang="zh-CN" sz="3200" b="1" dirty="0">
              <a:solidFill>
                <a:srgbClr val="0000FF"/>
              </a:solidFill>
              <a:latin typeface="华文楷体" panose="02010600040101010101" pitchFamily="2" charset="-122"/>
              <a:ea typeface="华文楷体" panose="02010600040101010101" pitchFamily="2" charset="-122"/>
            </a:endParaRPr>
          </a:p>
        </p:txBody>
      </p:sp>
      <p:sp>
        <p:nvSpPr>
          <p:cNvPr id="22532" name="Text Box 326"/>
          <p:cNvSpPr txBox="1">
            <a:spLocks noChangeArrowheads="1"/>
          </p:cNvSpPr>
          <p:nvPr/>
        </p:nvSpPr>
        <p:spPr bwMode="auto">
          <a:xfrm>
            <a:off x="1447800" y="2065026"/>
            <a:ext cx="6324600" cy="519112"/>
          </a:xfrm>
          <a:prstGeom prst="rect">
            <a:avLst/>
          </a:prstGeom>
          <a:solidFill>
            <a:schemeClr val="bg1">
              <a:lumMod val="75000"/>
            </a:schemeClr>
          </a:solidFill>
          <a:ln w="9525" algn="ctr">
            <a:solidFill>
              <a:schemeClr val="accent1"/>
            </a:solidFill>
            <a:miter lim="800000"/>
          </a:ln>
          <a:scene3d>
            <a:camera prst="orthographicFront"/>
            <a:lightRig rig="threePt" dir="t"/>
          </a:scene3d>
          <a:sp3d>
            <a:bevelT w="152400" h="50800" prst="softRound"/>
          </a:sp3d>
        </p:spPr>
        <p:txBody>
          <a:bodyPr>
            <a:spAutoFit/>
          </a:bodyPr>
          <a:lstStyle/>
          <a:p>
            <a:pPr>
              <a:defRPr/>
            </a:pPr>
            <a:r>
              <a:rPr lang="zh-CN" altLang="en-US" sz="2800" b="1" dirty="0">
                <a:solidFill>
                  <a:srgbClr val="0000FF"/>
                </a:solidFill>
                <a:latin typeface="华文楷体" panose="02010600040101010101" pitchFamily="2" charset="-122"/>
                <a:ea typeface="华文楷体" panose="02010600040101010101" pitchFamily="2" charset="-122"/>
              </a:rPr>
              <a:t>二、事故案例</a:t>
            </a:r>
            <a:endParaRPr lang="en-US" altLang="zh-CN" sz="2800" b="1" dirty="0">
              <a:solidFill>
                <a:srgbClr val="0000FF"/>
              </a:solidFill>
              <a:latin typeface="华文楷体" panose="02010600040101010101" pitchFamily="2" charset="-122"/>
              <a:ea typeface="华文楷体" panose="02010600040101010101" pitchFamily="2" charset="-122"/>
            </a:endParaRPr>
          </a:p>
        </p:txBody>
      </p:sp>
      <p:sp>
        <p:nvSpPr>
          <p:cNvPr id="22533" name="Text Box 326"/>
          <p:cNvSpPr txBox="1">
            <a:spLocks noChangeArrowheads="1"/>
          </p:cNvSpPr>
          <p:nvPr/>
        </p:nvSpPr>
        <p:spPr bwMode="auto">
          <a:xfrm>
            <a:off x="1447800" y="2751060"/>
            <a:ext cx="6324600" cy="523220"/>
          </a:xfrm>
          <a:prstGeom prst="rect">
            <a:avLst/>
          </a:prstGeom>
          <a:solidFill>
            <a:srgbClr val="92D050"/>
          </a:solidFill>
          <a:ln w="9525" algn="ctr">
            <a:noFill/>
            <a:miter lim="800000"/>
          </a:ln>
          <a:scene3d>
            <a:camera prst="orthographicFront"/>
            <a:lightRig rig="threePt" dir="t"/>
          </a:scene3d>
          <a:sp3d>
            <a:bevelT w="152400" h="50800" prst="softRound"/>
          </a:sp3d>
        </p:spPr>
        <p:txBody>
          <a:bodyPr>
            <a:spAutoFit/>
          </a:bodyPr>
          <a:lstStyle/>
          <a:p>
            <a:pPr>
              <a:defRPr/>
            </a:pPr>
            <a:r>
              <a:rPr lang="zh-CN" altLang="en-US" sz="2800" b="1" dirty="0">
                <a:solidFill>
                  <a:srgbClr val="0000FF"/>
                </a:solidFill>
                <a:latin typeface="华文楷体" panose="02010600040101010101" pitchFamily="2" charset="-122"/>
                <a:ea typeface="华文楷体" panose="02010600040101010101" pitchFamily="2" charset="-122"/>
              </a:rPr>
              <a:t>三、公路工程所适用的法律法规、规范</a:t>
            </a:r>
            <a:endParaRPr lang="en-US" altLang="zh-CN" sz="2800" b="1" dirty="0">
              <a:solidFill>
                <a:srgbClr val="0000FF"/>
              </a:solidFill>
              <a:latin typeface="华文楷体" panose="02010600040101010101" pitchFamily="2" charset="-122"/>
              <a:ea typeface="华文楷体" panose="02010600040101010101" pitchFamily="2" charset="-122"/>
            </a:endParaRPr>
          </a:p>
        </p:txBody>
      </p:sp>
      <p:sp>
        <p:nvSpPr>
          <p:cNvPr id="22534" name="Text Box 326"/>
          <p:cNvSpPr txBox="1">
            <a:spLocks noChangeArrowheads="1"/>
          </p:cNvSpPr>
          <p:nvPr/>
        </p:nvSpPr>
        <p:spPr bwMode="auto">
          <a:xfrm>
            <a:off x="1447800" y="3437094"/>
            <a:ext cx="6324600" cy="450850"/>
          </a:xfrm>
          <a:prstGeom prst="rect">
            <a:avLst/>
          </a:prstGeom>
          <a:solidFill>
            <a:srgbClr val="FFC000"/>
          </a:solidFill>
          <a:ln w="9525" algn="ctr">
            <a:noFill/>
            <a:miter lim="800000"/>
          </a:ln>
          <a:scene3d>
            <a:camera prst="orthographicFront"/>
            <a:lightRig rig="threePt" dir="t"/>
          </a:scene3d>
          <a:sp3d>
            <a:bevelT w="152400" h="50800" prst="softRound"/>
          </a:sp3d>
        </p:spPr>
        <p:txBody>
          <a:bodyPr>
            <a:spAutoFit/>
          </a:bodyPr>
          <a:lstStyle/>
          <a:p>
            <a:pPr>
              <a:lnSpc>
                <a:spcPct val="80000"/>
              </a:lnSpc>
              <a:defRPr/>
            </a:pPr>
            <a:r>
              <a:rPr lang="zh-CN" altLang="en-US" sz="2800" b="1" dirty="0">
                <a:solidFill>
                  <a:srgbClr val="0000FF"/>
                </a:solidFill>
                <a:latin typeface="华文楷体" panose="02010600040101010101" pitchFamily="2" charset="-122"/>
                <a:ea typeface="华文楷体" panose="02010600040101010101" pitchFamily="2" charset="-122"/>
              </a:rPr>
              <a:t>四、安全管理要点</a:t>
            </a:r>
          </a:p>
        </p:txBody>
      </p:sp>
      <p:sp>
        <p:nvSpPr>
          <p:cNvPr id="22535" name="Text Box 326"/>
          <p:cNvSpPr txBox="1">
            <a:spLocks noChangeArrowheads="1"/>
          </p:cNvSpPr>
          <p:nvPr/>
        </p:nvSpPr>
        <p:spPr bwMode="auto">
          <a:xfrm>
            <a:off x="1447800" y="4046902"/>
            <a:ext cx="6324600" cy="450850"/>
          </a:xfrm>
          <a:prstGeom prst="rect">
            <a:avLst/>
          </a:prstGeom>
          <a:solidFill>
            <a:srgbClr val="00B050"/>
          </a:solidFill>
          <a:ln w="9525" algn="ctr">
            <a:noFill/>
            <a:miter lim="800000"/>
          </a:ln>
          <a:scene3d>
            <a:camera prst="orthographicFront"/>
            <a:lightRig rig="threePt" dir="t"/>
          </a:scene3d>
          <a:sp3d>
            <a:bevelT w="152400" h="50800" prst="softRound"/>
          </a:sp3d>
        </p:spPr>
        <p:txBody>
          <a:bodyPr>
            <a:spAutoFit/>
          </a:bodyPr>
          <a:lstStyle/>
          <a:p>
            <a:pPr>
              <a:lnSpc>
                <a:spcPct val="80000"/>
              </a:lnSpc>
              <a:defRPr/>
            </a:pPr>
            <a:r>
              <a:rPr lang="zh-CN" altLang="en-US" sz="2800" b="1" dirty="0">
                <a:solidFill>
                  <a:srgbClr val="0000FF"/>
                </a:solidFill>
                <a:latin typeface="华文楷体" panose="02010600040101010101" pitchFamily="2" charset="-122"/>
                <a:ea typeface="华文楷体" panose="02010600040101010101" pitchFamily="2" charset="-122"/>
              </a:rPr>
              <a:t>五、安全技术</a:t>
            </a:r>
            <a:endParaRPr lang="en-US" altLang="zh-CN" sz="2800" b="1" dirty="0">
              <a:solidFill>
                <a:srgbClr val="0000FF"/>
              </a:solidFill>
              <a:latin typeface="华文楷体" panose="02010600040101010101" pitchFamily="2" charset="-122"/>
              <a:ea typeface="华文楷体" panose="02010600040101010101" pitchFamily="2" charset="-122"/>
            </a:endParaRPr>
          </a:p>
        </p:txBody>
      </p:sp>
      <p:sp>
        <p:nvSpPr>
          <p:cNvPr id="8" name="Text Box 326"/>
          <p:cNvSpPr txBox="1">
            <a:spLocks noChangeArrowheads="1"/>
          </p:cNvSpPr>
          <p:nvPr/>
        </p:nvSpPr>
        <p:spPr bwMode="auto">
          <a:xfrm>
            <a:off x="1446734" y="4656710"/>
            <a:ext cx="6324600" cy="450850"/>
          </a:xfrm>
          <a:prstGeom prst="rect">
            <a:avLst/>
          </a:prstGeom>
          <a:solidFill>
            <a:srgbClr val="FFC000"/>
          </a:solidFill>
          <a:ln w="9525" algn="ctr">
            <a:noFill/>
            <a:miter lim="800000"/>
          </a:ln>
          <a:scene3d>
            <a:camera prst="orthographicFront"/>
            <a:lightRig rig="threePt" dir="t"/>
          </a:scene3d>
          <a:sp3d>
            <a:bevelT w="152400" h="50800" prst="softRound"/>
          </a:sp3d>
        </p:spPr>
        <p:txBody>
          <a:bodyPr>
            <a:spAutoFit/>
          </a:bodyPr>
          <a:lstStyle/>
          <a:p>
            <a:pPr>
              <a:lnSpc>
                <a:spcPct val="80000"/>
              </a:lnSpc>
              <a:defRPr/>
            </a:pPr>
            <a:r>
              <a:rPr lang="zh-CN" altLang="en-US" sz="2800" b="1" dirty="0">
                <a:solidFill>
                  <a:srgbClr val="0000FF"/>
                </a:solidFill>
                <a:latin typeface="华文楷体" panose="02010600040101010101" pitchFamily="2" charset="-122"/>
                <a:ea typeface="华文楷体" panose="02010600040101010101" pitchFamily="2" charset="-122"/>
              </a:rPr>
              <a:t>六、风险分析</a:t>
            </a:r>
          </a:p>
        </p:txBody>
      </p:sp>
      <p:sp>
        <p:nvSpPr>
          <p:cNvPr id="9" name="Text Box 326"/>
          <p:cNvSpPr txBox="1">
            <a:spLocks noChangeArrowheads="1"/>
          </p:cNvSpPr>
          <p:nvPr/>
        </p:nvSpPr>
        <p:spPr bwMode="auto">
          <a:xfrm>
            <a:off x="1446734" y="5266518"/>
            <a:ext cx="6324600" cy="450850"/>
          </a:xfrm>
          <a:prstGeom prst="rect">
            <a:avLst/>
          </a:prstGeom>
          <a:solidFill>
            <a:srgbClr val="00B050"/>
          </a:solidFill>
          <a:ln w="9525" algn="ctr">
            <a:noFill/>
            <a:miter lim="800000"/>
          </a:ln>
          <a:scene3d>
            <a:camera prst="orthographicFront"/>
            <a:lightRig rig="threePt" dir="t"/>
          </a:scene3d>
          <a:sp3d>
            <a:bevelT w="152400" h="50800" prst="softRound"/>
          </a:sp3d>
        </p:spPr>
        <p:txBody>
          <a:bodyPr>
            <a:spAutoFit/>
          </a:bodyPr>
          <a:lstStyle/>
          <a:p>
            <a:pPr>
              <a:lnSpc>
                <a:spcPct val="80000"/>
              </a:lnSpc>
              <a:defRPr/>
            </a:pPr>
            <a:r>
              <a:rPr lang="zh-CN" altLang="en-US" sz="2800" b="1" dirty="0">
                <a:solidFill>
                  <a:srgbClr val="0000FF"/>
                </a:solidFill>
                <a:latin typeface="华文楷体" panose="02010600040101010101" pitchFamily="2" charset="-122"/>
                <a:ea typeface="华文楷体" panose="02010600040101010101" pitchFamily="2" charset="-122"/>
              </a:rPr>
              <a:t>七、良好实践</a:t>
            </a:r>
            <a:endParaRPr lang="en-US" altLang="zh-CN" sz="2800" b="1" dirty="0">
              <a:solidFill>
                <a:srgbClr val="0000FF"/>
              </a:solidFill>
              <a:latin typeface="华文楷体" panose="02010600040101010101" pitchFamily="2" charset="-122"/>
              <a:ea typeface="华文楷体" panose="02010600040101010101" pitchFamily="2" charset="-122"/>
            </a:endParaRPr>
          </a:p>
        </p:txBody>
      </p:sp>
      <p:sp>
        <p:nvSpPr>
          <p:cNvPr id="10" name="Text Box 326"/>
          <p:cNvSpPr txBox="1">
            <a:spLocks noChangeArrowheads="1"/>
          </p:cNvSpPr>
          <p:nvPr/>
        </p:nvSpPr>
        <p:spPr bwMode="auto">
          <a:xfrm>
            <a:off x="1446734" y="5876326"/>
            <a:ext cx="6324600" cy="449262"/>
          </a:xfrm>
          <a:prstGeom prst="rect">
            <a:avLst/>
          </a:prstGeom>
          <a:solidFill>
            <a:srgbClr val="FFFF00"/>
          </a:solidFill>
          <a:ln w="9525" algn="ctr">
            <a:noFill/>
            <a:miter lim="800000"/>
          </a:ln>
          <a:scene3d>
            <a:camera prst="orthographicFront"/>
            <a:lightRig rig="threePt" dir="t"/>
          </a:scene3d>
          <a:sp3d>
            <a:bevelT w="152400" h="50800" prst="softRound"/>
          </a:sp3d>
        </p:spPr>
        <p:txBody>
          <a:bodyPr>
            <a:spAutoFit/>
          </a:bodyPr>
          <a:lstStyle/>
          <a:p>
            <a:pPr>
              <a:lnSpc>
                <a:spcPct val="80000"/>
              </a:lnSpc>
              <a:defRPr/>
            </a:pPr>
            <a:r>
              <a:rPr lang="zh-CN" altLang="en-US" sz="2800" b="1" dirty="0">
                <a:solidFill>
                  <a:srgbClr val="0000FF"/>
                </a:solidFill>
                <a:latin typeface="华文楷体" panose="02010600040101010101" pitchFamily="2" charset="-122"/>
                <a:ea typeface="华文楷体" panose="02010600040101010101" pitchFamily="2" charset="-122"/>
              </a:rPr>
              <a:t>八、典型缺陷</a:t>
            </a:r>
            <a:endParaRPr lang="en-US" altLang="zh-CN" sz="2800" b="1" dirty="0">
              <a:solidFill>
                <a:srgbClr val="0000FF"/>
              </a:solidFill>
              <a:latin typeface="华文楷体" panose="02010600040101010101" pitchFamily="2" charset="-122"/>
              <a:ea typeface="华文楷体" panose="02010600040101010101" pitchFamily="2" charset="-12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0" y="762000"/>
            <a:ext cx="9144000" cy="5694829"/>
          </a:xfrm>
          <a:prstGeom prst="rect">
            <a:avLst/>
          </a:prstGeom>
          <a:noFill/>
          <a:ln w="9525">
            <a:noFill/>
            <a:miter lim="800000"/>
          </a:ln>
        </p:spPr>
        <p:txBody>
          <a:bodyPr wrap="square">
            <a:spAutoFit/>
          </a:bodyPr>
          <a:lstStyle/>
          <a:p>
            <a:pPr>
              <a:lnSpc>
                <a:spcPts val="3400"/>
              </a:lnSpc>
            </a:pPr>
            <a:r>
              <a:rPr lang="en-US" altLang="zh-CN" sz="2000" b="1" dirty="0">
                <a:solidFill>
                  <a:srgbClr val="FF0000"/>
                </a:solidFill>
                <a:latin typeface="+mn-ea"/>
                <a:ea typeface="+mn-ea"/>
              </a:rPr>
              <a:t>    13</a:t>
            </a:r>
            <a:r>
              <a:rPr lang="zh-CN" altLang="en-US" sz="2000" b="1" dirty="0">
                <a:solidFill>
                  <a:srgbClr val="FF0000"/>
                </a:solidFill>
                <a:latin typeface="+mn-ea"/>
                <a:ea typeface="+mn-ea"/>
              </a:rPr>
              <a:t>、被告人张明伟（清华附中工程项目执行总监，负责项目现场监理工作。）有期徒刑</a:t>
            </a:r>
            <a:r>
              <a:rPr lang="en-US" altLang="zh-CN" sz="2000" b="1" dirty="0">
                <a:solidFill>
                  <a:srgbClr val="FF0000"/>
                </a:solidFill>
                <a:latin typeface="+mn-ea"/>
                <a:ea typeface="+mn-ea"/>
              </a:rPr>
              <a:t>4</a:t>
            </a:r>
            <a:r>
              <a:rPr lang="zh-CN" altLang="en-US" sz="2000" b="1" dirty="0">
                <a:solidFill>
                  <a:srgbClr val="FF0000"/>
                </a:solidFill>
                <a:latin typeface="+mn-ea"/>
                <a:ea typeface="+mn-ea"/>
              </a:rPr>
              <a:t>年</a:t>
            </a:r>
            <a:r>
              <a:rPr lang="en-US" altLang="zh-CN" sz="2000" b="1" dirty="0">
                <a:solidFill>
                  <a:srgbClr val="FF0000"/>
                </a:solidFill>
                <a:latin typeface="+mn-ea"/>
                <a:ea typeface="+mn-ea"/>
              </a:rPr>
              <a:t>6</a:t>
            </a:r>
            <a:r>
              <a:rPr lang="zh-CN" altLang="en-US" sz="2000" b="1" dirty="0">
                <a:solidFill>
                  <a:srgbClr val="FF0000"/>
                </a:solidFill>
                <a:latin typeface="+mn-ea"/>
                <a:ea typeface="+mn-ea"/>
              </a:rPr>
              <a:t>个月；</a:t>
            </a:r>
          </a:p>
          <a:p>
            <a:pPr>
              <a:lnSpc>
                <a:spcPts val="3400"/>
              </a:lnSpc>
            </a:pPr>
            <a:r>
              <a:rPr lang="zh-CN" altLang="en-US" sz="2000" b="1" dirty="0">
                <a:latin typeface="+mn-ea"/>
                <a:ea typeface="+mn-ea"/>
              </a:rPr>
              <a:t>    判决原因：接受总包单位项目部和专业分包单位的吃请，履行安全监理职责不到位，对项目经理长期未到岗履职、专职安全员数量配备不足、施工现场</a:t>
            </a:r>
            <a:r>
              <a:rPr lang="en-US" altLang="zh-CN" sz="2000" b="1" dirty="0">
                <a:latin typeface="+mn-ea"/>
                <a:ea typeface="+mn-ea"/>
              </a:rPr>
              <a:t>《</a:t>
            </a:r>
            <a:r>
              <a:rPr lang="zh-CN" altLang="en-US" sz="2000" b="1" dirty="0">
                <a:latin typeface="+mn-ea"/>
                <a:ea typeface="+mn-ea"/>
              </a:rPr>
              <a:t>钢筋施工方案</a:t>
            </a:r>
            <a:r>
              <a:rPr lang="en-US" altLang="zh-CN" sz="2000" b="1" dirty="0">
                <a:latin typeface="+mn-ea"/>
                <a:ea typeface="+mn-ea"/>
              </a:rPr>
              <a:t>》</a:t>
            </a:r>
            <a:r>
              <a:rPr lang="zh-CN" altLang="en-US" sz="2000" b="1" dirty="0">
                <a:latin typeface="+mn-ea"/>
                <a:ea typeface="+mn-ea"/>
              </a:rPr>
              <a:t>未交底、作业人员未接受安全培训教育、盲目制作并安放马凳的施工行为监督检查不到位，对事故发生负有直接监理责任。事故发生后，伪造了针对项目经理长期不在岗问题下发的监理指令。对</a:t>
            </a:r>
            <a:r>
              <a:rPr lang="en-US" altLang="zh-CN" sz="2000" b="1" dirty="0">
                <a:latin typeface="+mn-ea"/>
                <a:ea typeface="+mn-ea"/>
              </a:rPr>
              <a:t>2014</a:t>
            </a:r>
            <a:r>
              <a:rPr lang="zh-CN" altLang="en-US" sz="2000" b="1" dirty="0">
                <a:latin typeface="+mn-ea"/>
                <a:ea typeface="+mn-ea"/>
              </a:rPr>
              <a:t>年</a:t>
            </a:r>
            <a:r>
              <a:rPr lang="en-US" altLang="zh-CN" sz="2000" b="1" dirty="0">
                <a:latin typeface="+mn-ea"/>
                <a:ea typeface="+mn-ea"/>
              </a:rPr>
              <a:t>12</a:t>
            </a:r>
            <a:r>
              <a:rPr lang="zh-CN" altLang="en-US" sz="2000" b="1" dirty="0">
                <a:latin typeface="+mn-ea"/>
                <a:ea typeface="+mn-ea"/>
              </a:rPr>
              <a:t>月</a:t>
            </a:r>
            <a:r>
              <a:rPr lang="en-US" altLang="zh-CN" sz="2000" b="1" dirty="0">
                <a:latin typeface="+mn-ea"/>
                <a:ea typeface="+mn-ea"/>
              </a:rPr>
              <a:t>28</a:t>
            </a:r>
            <a:r>
              <a:rPr lang="zh-CN" altLang="en-US" sz="2000" b="1" dirty="0">
                <a:latin typeface="+mn-ea"/>
                <a:ea typeface="+mn-ea"/>
              </a:rPr>
              <a:t>日至</a:t>
            </a:r>
            <a:r>
              <a:rPr lang="en-US" altLang="zh-CN" sz="2000" b="1" dirty="0">
                <a:latin typeface="+mn-ea"/>
                <a:ea typeface="+mn-ea"/>
              </a:rPr>
              <a:t>29</a:t>
            </a:r>
            <a:r>
              <a:rPr lang="zh-CN" altLang="en-US" sz="2000" b="1" dirty="0">
                <a:latin typeface="+mn-ea"/>
                <a:ea typeface="+mn-ea"/>
              </a:rPr>
              <a:t>日施工单位违规吊运钢筋物料的事实监管失控。</a:t>
            </a:r>
            <a:endParaRPr lang="en-US" altLang="zh-CN" sz="2000" b="1" dirty="0">
              <a:latin typeface="+mn-ea"/>
              <a:ea typeface="+mn-ea"/>
            </a:endParaRPr>
          </a:p>
          <a:p>
            <a:pPr>
              <a:lnSpc>
                <a:spcPts val="3400"/>
              </a:lnSpc>
            </a:pPr>
            <a:r>
              <a:rPr lang="en-US" altLang="zh-CN" sz="2000" b="1" dirty="0">
                <a:solidFill>
                  <a:srgbClr val="FF0000"/>
                </a:solidFill>
                <a:latin typeface="+mn-ea"/>
                <a:ea typeface="+mn-ea"/>
              </a:rPr>
              <a:t>    14</a:t>
            </a:r>
            <a:r>
              <a:rPr lang="zh-CN" altLang="en-US" sz="2000" b="1" dirty="0">
                <a:solidFill>
                  <a:srgbClr val="FF0000"/>
                </a:solidFill>
                <a:latin typeface="+mn-ea"/>
                <a:ea typeface="+mn-ea"/>
              </a:rPr>
              <a:t>、被告人田克军（清华附中项目土建兼安全监理工程师，负责现场土建施工及安全管理监理工作。）有期徒刑</a:t>
            </a:r>
            <a:r>
              <a:rPr lang="en-US" altLang="zh-CN" sz="2000" b="1" dirty="0">
                <a:solidFill>
                  <a:srgbClr val="FF0000"/>
                </a:solidFill>
                <a:latin typeface="+mn-ea"/>
                <a:ea typeface="+mn-ea"/>
              </a:rPr>
              <a:t>4</a:t>
            </a:r>
            <a:r>
              <a:rPr lang="zh-CN" altLang="en-US" sz="2000" b="1" dirty="0">
                <a:solidFill>
                  <a:srgbClr val="FF0000"/>
                </a:solidFill>
                <a:latin typeface="+mn-ea"/>
                <a:ea typeface="+mn-ea"/>
              </a:rPr>
              <a:t>年；</a:t>
            </a:r>
          </a:p>
          <a:p>
            <a:pPr>
              <a:lnSpc>
                <a:spcPts val="3400"/>
              </a:lnSpc>
            </a:pPr>
            <a:r>
              <a:rPr lang="zh-CN" altLang="en-US" sz="2000" b="1" dirty="0">
                <a:solidFill>
                  <a:srgbClr val="0070C0"/>
                </a:solidFill>
                <a:latin typeface="+mn-ea"/>
                <a:ea typeface="+mn-ea"/>
              </a:rPr>
              <a:t>    </a:t>
            </a:r>
            <a:r>
              <a:rPr lang="zh-CN" altLang="en-US" sz="2000" b="1" dirty="0">
                <a:latin typeface="+mn-ea"/>
                <a:ea typeface="+mn-ea"/>
              </a:rPr>
              <a:t>判决原因：对施工现场</a:t>
            </a:r>
            <a:r>
              <a:rPr lang="en-US" altLang="zh-CN" sz="2000" b="1" dirty="0">
                <a:latin typeface="+mn-ea"/>
                <a:ea typeface="+mn-ea"/>
              </a:rPr>
              <a:t>《</a:t>
            </a:r>
            <a:r>
              <a:rPr lang="zh-CN" altLang="en-US" sz="2000" b="1" dirty="0">
                <a:latin typeface="+mn-ea"/>
                <a:ea typeface="+mn-ea"/>
              </a:rPr>
              <a:t>钢筋施工方案</a:t>
            </a:r>
            <a:r>
              <a:rPr lang="en-US" altLang="zh-CN" sz="2000" b="1" dirty="0">
                <a:latin typeface="+mn-ea"/>
                <a:ea typeface="+mn-ea"/>
              </a:rPr>
              <a:t>》</a:t>
            </a:r>
            <a:r>
              <a:rPr lang="zh-CN" altLang="en-US" sz="2000" b="1" dirty="0">
                <a:latin typeface="+mn-ea"/>
                <a:ea typeface="+mn-ea"/>
              </a:rPr>
              <a:t>未交底、作业人员盲目制作并安放马凳、吊运钢筋物料的施工行为检查巡视不到位，对</a:t>
            </a:r>
            <a:r>
              <a:rPr lang="en-US" altLang="zh-CN" sz="2000" b="1" dirty="0">
                <a:latin typeface="+mn-ea"/>
                <a:ea typeface="+mn-ea"/>
              </a:rPr>
              <a:t>2014</a:t>
            </a:r>
            <a:r>
              <a:rPr lang="zh-CN" altLang="en-US" sz="2000" b="1" dirty="0">
                <a:latin typeface="+mn-ea"/>
                <a:ea typeface="+mn-ea"/>
              </a:rPr>
              <a:t>年</a:t>
            </a:r>
            <a:r>
              <a:rPr lang="en-US" altLang="zh-CN" sz="2000" b="1" dirty="0">
                <a:latin typeface="+mn-ea"/>
                <a:ea typeface="+mn-ea"/>
              </a:rPr>
              <a:t>12</a:t>
            </a:r>
            <a:r>
              <a:rPr lang="zh-CN" altLang="en-US" sz="2000" b="1" dirty="0">
                <a:latin typeface="+mn-ea"/>
                <a:ea typeface="+mn-ea"/>
              </a:rPr>
              <a:t>月</a:t>
            </a:r>
            <a:r>
              <a:rPr lang="en-US" altLang="zh-CN" sz="2000" b="1" dirty="0">
                <a:latin typeface="+mn-ea"/>
                <a:ea typeface="+mn-ea"/>
              </a:rPr>
              <a:t>28</a:t>
            </a:r>
            <a:r>
              <a:rPr lang="zh-CN" altLang="en-US" sz="2000" b="1" dirty="0">
                <a:latin typeface="+mn-ea"/>
                <a:ea typeface="+mn-ea"/>
              </a:rPr>
              <a:t>日至</a:t>
            </a:r>
            <a:r>
              <a:rPr lang="en-US" altLang="zh-CN" sz="2000" b="1" dirty="0">
                <a:latin typeface="+mn-ea"/>
                <a:ea typeface="+mn-ea"/>
              </a:rPr>
              <a:t>29</a:t>
            </a:r>
            <a:r>
              <a:rPr lang="zh-CN" altLang="en-US" sz="2000" b="1" dirty="0">
                <a:latin typeface="+mn-ea"/>
                <a:ea typeface="+mn-ea"/>
              </a:rPr>
              <a:t>日施工单位违规吊运钢筋物料的事实监管失控。对事故发生负有直接监理责任。</a:t>
            </a:r>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effectLst/>
                <a:latin typeface="华文楷体" panose="02010600040101010101" pitchFamily="2" charset="-122"/>
                <a:ea typeface="华文楷体" panose="02010600040101010101" pitchFamily="2" charset="-122"/>
              </a:rPr>
              <a:t>2 </a:t>
            </a:r>
            <a:r>
              <a:rPr lang="zh-CN" altLang="en-US" dirty="0">
                <a:effectLst/>
                <a:latin typeface="华文楷体" panose="02010600040101010101" pitchFamily="2" charset="-122"/>
                <a:ea typeface="华文楷体" panose="02010600040101010101" pitchFamily="2" charset="-122"/>
              </a:rPr>
              <a:t>、</a:t>
            </a:r>
            <a:r>
              <a:rPr lang="zh-CN" altLang="zh-CN" dirty="0">
                <a:effectLst/>
                <a:latin typeface="华文楷体" panose="02010600040101010101" pitchFamily="2" charset="-122"/>
                <a:ea typeface="华文楷体" panose="02010600040101010101" pitchFamily="2" charset="-122"/>
              </a:rPr>
              <a:t>路面工程</a:t>
            </a:r>
            <a:endParaRPr lang="zh-CN" altLang="en-US" dirty="0">
              <a:effectLst/>
              <a:latin typeface="华文楷体" panose="02010600040101010101" pitchFamily="2" charset="-122"/>
              <a:ea typeface="华文楷体" panose="02010600040101010101" pitchFamily="2" charset="-122"/>
            </a:endParaRPr>
          </a:p>
        </p:txBody>
      </p:sp>
      <p:sp>
        <p:nvSpPr>
          <p:cNvPr id="40962" name="内容占位符 4"/>
          <p:cNvSpPr>
            <a:spLocks noGrp="1"/>
          </p:cNvSpPr>
          <p:nvPr>
            <p:ph idx="1"/>
          </p:nvPr>
        </p:nvSpPr>
        <p:spPr>
          <a:xfrm>
            <a:off x="381000" y="1752600"/>
            <a:ext cx="8534400" cy="4724400"/>
          </a:xfrm>
        </p:spPr>
        <p:txBody>
          <a:bodyPr/>
          <a:lstStyle/>
          <a:p>
            <a:pPr lvl="1">
              <a:buFontTx/>
              <a:buNone/>
            </a:pPr>
            <a:r>
              <a:rPr lang="en-US" altLang="zh-CN" sz="2400" dirty="0">
                <a:latin typeface="华文楷体" panose="02010600040101010101" pitchFamily="2" charset="-122"/>
                <a:ea typeface="华文楷体" panose="02010600040101010101" pitchFamily="2" charset="-122"/>
              </a:rPr>
              <a:t>3</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在工地作短距离转移，必须停止拨料辊及皮带运输机的传动，并注意道路状况以防碰坏机件。</a:t>
            </a:r>
          </a:p>
          <a:p>
            <a:pPr lvl="1">
              <a:buFontTx/>
              <a:buNone/>
            </a:pPr>
            <a:r>
              <a:rPr lang="en-US" altLang="zh-CN" sz="2400" dirty="0">
                <a:latin typeface="华文楷体" panose="02010600040101010101" pitchFamily="2" charset="-122"/>
                <a:ea typeface="华文楷体" panose="02010600040101010101" pitchFamily="2" charset="-122"/>
              </a:rPr>
              <a:t>4</a:t>
            </a: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作业时无关人员不得进入现场，以防碎石伤人。</a:t>
            </a:r>
          </a:p>
          <a:p>
            <a:pPr lvl="1">
              <a:buFontTx/>
              <a:buNone/>
            </a:pPr>
            <a:r>
              <a:rPr lang="en-US" altLang="zh-CN" sz="2400" dirty="0">
                <a:latin typeface="华文楷体" panose="02010600040101010101" pitchFamily="2" charset="-122"/>
                <a:ea typeface="华文楷体" panose="02010600040101010101" pitchFamily="2" charset="-122"/>
              </a:rPr>
              <a:t>5</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石料的最大粒径不得超过说明书中的规定。</a:t>
            </a:r>
          </a:p>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5</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洒水车作业</a:t>
            </a:r>
          </a:p>
          <a:p>
            <a:pPr lvl="1">
              <a:buFontTx/>
              <a:buNone/>
            </a:pP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洒水车在公路上抽水时，不得妨碍交通。</a:t>
            </a:r>
          </a:p>
          <a:p>
            <a:pPr lvl="1">
              <a:buFontTx/>
              <a:buNone/>
            </a:pP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在有水草和杂物的水道中抽水，吸水管端应加设过滤网罩。</a:t>
            </a:r>
          </a:p>
          <a:p>
            <a:pPr lvl="1">
              <a:buFontTx/>
              <a:buNone/>
            </a:pPr>
            <a:r>
              <a:rPr lang="en-US" altLang="zh-CN" sz="2400" dirty="0">
                <a:latin typeface="华文楷体" panose="02010600040101010101" pitchFamily="2" charset="-122"/>
                <a:ea typeface="华文楷体" panose="02010600040101010101" pitchFamily="2" charset="-122"/>
              </a:rPr>
              <a:t>3</a:t>
            </a: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洒水车在上下坡及弯道运行中，不得高速行驶，并避免紧急制动。</a:t>
            </a:r>
          </a:p>
          <a:p>
            <a:pPr lvl="1">
              <a:buFontTx/>
              <a:buNone/>
            </a:pPr>
            <a:r>
              <a:rPr lang="en-US" altLang="zh-CN" sz="2400" dirty="0">
                <a:latin typeface="华文楷体" panose="02010600040101010101" pitchFamily="2" charset="-122"/>
                <a:ea typeface="华文楷体" panose="02010600040101010101" pitchFamily="2" charset="-122"/>
              </a:rPr>
              <a:t>4</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洒水车驾驶室外不得载人。</a:t>
            </a:r>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latin typeface="华文楷体" panose="02010600040101010101" pitchFamily="2" charset="-122"/>
                <a:ea typeface="华文楷体" panose="02010600040101010101" pitchFamily="2" charset="-122"/>
              </a:rPr>
              <a:t>2 </a:t>
            </a:r>
            <a:r>
              <a:rPr lang="zh-CN" altLang="en-US" dirty="0">
                <a:latin typeface="华文楷体" panose="02010600040101010101" pitchFamily="2" charset="-122"/>
                <a:ea typeface="华文楷体" panose="02010600040101010101" pitchFamily="2" charset="-122"/>
              </a:rPr>
              <a:t>、</a:t>
            </a:r>
            <a:r>
              <a:rPr lang="zh-CN" altLang="zh-CN" dirty="0">
                <a:effectLst/>
                <a:latin typeface="华文楷体" panose="02010600040101010101" pitchFamily="2" charset="-122"/>
                <a:ea typeface="华文楷体" panose="02010600040101010101" pitchFamily="2" charset="-122"/>
              </a:rPr>
              <a:t>路面</a:t>
            </a:r>
            <a:r>
              <a:rPr lang="zh-CN" altLang="zh-CN" dirty="0">
                <a:latin typeface="华文楷体" panose="02010600040101010101" pitchFamily="2" charset="-122"/>
                <a:ea typeface="华文楷体" panose="02010600040101010101" pitchFamily="2" charset="-122"/>
              </a:rPr>
              <a:t>工程</a:t>
            </a:r>
            <a:endParaRPr lang="zh-CN" altLang="en-US" dirty="0">
              <a:latin typeface="华文楷体" panose="02010600040101010101" pitchFamily="2" charset="-122"/>
              <a:ea typeface="华文楷体" panose="02010600040101010101" pitchFamily="2" charset="-122"/>
            </a:endParaRPr>
          </a:p>
        </p:txBody>
      </p:sp>
      <p:sp>
        <p:nvSpPr>
          <p:cNvPr id="41986" name="内容占位符 4"/>
          <p:cNvSpPr>
            <a:spLocks noGrp="1"/>
          </p:cNvSpPr>
          <p:nvPr>
            <p:ph idx="1"/>
          </p:nvPr>
        </p:nvSpPr>
        <p:spPr>
          <a:xfrm>
            <a:off x="457200" y="1828800"/>
            <a:ext cx="8382000" cy="4343400"/>
          </a:xfrm>
        </p:spPr>
        <p:txBody>
          <a:bodyPr/>
          <a:lstStyle/>
          <a:p>
            <a:pPr>
              <a:buFontTx/>
              <a:buNone/>
            </a:pPr>
            <a:r>
              <a:rPr lang="en-US" altLang="zh-CN" sz="2400" dirty="0">
                <a:latin typeface="华文楷体" panose="02010600040101010101" pitchFamily="2" charset="-122"/>
                <a:ea typeface="华文楷体" panose="02010600040101010101" pitchFamily="2" charset="-122"/>
              </a:rPr>
              <a:t>2.2</a:t>
            </a:r>
            <a:r>
              <a:rPr lang="zh-CN" altLang="zh-CN" sz="2400" dirty="0">
                <a:latin typeface="华文楷体" panose="02010600040101010101" pitchFamily="2" charset="-122"/>
                <a:ea typeface="华文楷体" panose="02010600040101010101" pitchFamily="2" charset="-122"/>
              </a:rPr>
              <a:t>、</a:t>
            </a:r>
            <a:r>
              <a:rPr lang="zh-CN" altLang="zh-CN" sz="2400" b="1" dirty="0">
                <a:latin typeface="华文楷体" panose="02010600040101010101" pitchFamily="2" charset="-122"/>
                <a:ea typeface="华文楷体" panose="02010600040101010101" pitchFamily="2" charset="-122"/>
              </a:rPr>
              <a:t>沥青路面</a:t>
            </a:r>
          </a:p>
          <a:p>
            <a:r>
              <a:rPr lang="en-US" altLang="zh-CN"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沥青操作人员均应进行体检</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凡患有结膜炎、皮肤病及对沥青过敏反应者，不宜从事沥青作业。</a:t>
            </a:r>
          </a:p>
          <a:p>
            <a:r>
              <a:rPr lang="zh-CN" altLang="zh-CN" sz="2400" dirty="0">
                <a:latin typeface="华文楷体" panose="02010600040101010101" pitchFamily="2" charset="-122"/>
                <a:ea typeface="华文楷体" panose="02010600040101010101" pitchFamily="2" charset="-122"/>
              </a:rPr>
              <a:t>从事沥青作业人员，皮肤外露部分均须涂抹防护药膏。工地上应配有医务人员。</a:t>
            </a:r>
          </a:p>
          <a:p>
            <a:r>
              <a:rPr lang="zh-CN" altLang="zh-CN" sz="2400" dirty="0">
                <a:latin typeface="华文楷体" panose="02010600040101010101" pitchFamily="2" charset="-122"/>
                <a:ea typeface="华文楷体" panose="02010600040101010101" pitchFamily="2" charset="-122"/>
              </a:rPr>
              <a:t>沥青操作工的工作服及防护用品，应集中存放，严禁穿戴回家和进入集体宿舍。</a:t>
            </a:r>
          </a:p>
          <a:p>
            <a:r>
              <a:rPr lang="zh-CN" altLang="zh-CN" sz="2400" dirty="0">
                <a:latin typeface="华文楷体" panose="02010600040101010101" pitchFamily="2" charset="-122"/>
                <a:ea typeface="华文楷体" panose="02010600040101010101" pitchFamily="2" charset="-122"/>
              </a:rPr>
              <a:t>沥青的加热及混合料拌制，宜设在人员较少、场地空旷的地段。产量较大的拌和设备，有条件的应增设防尘设施。</a:t>
            </a:r>
          </a:p>
          <a:p>
            <a:r>
              <a:rPr lang="en-US" altLang="zh-CN"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块状沥青搬运一般宜在夜间和阴天进行，尤应避免炎热季节。搬运时宜采用小型机械装卸，不宜用手直接装运。</a:t>
            </a:r>
          </a:p>
          <a:p>
            <a:endParaRPr lang="zh-CN" altLang="en-US" sz="2400" dirty="0"/>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2 </a:t>
            </a:r>
            <a:r>
              <a:rPr lang="zh-CN" altLang="en-US" dirty="0">
                <a:effectLst/>
                <a:latin typeface="华文楷体" panose="02010600040101010101" pitchFamily="2" charset="-122"/>
                <a:ea typeface="华文楷体" panose="02010600040101010101" pitchFamily="2" charset="-122"/>
              </a:rPr>
              <a:t>、</a:t>
            </a:r>
            <a:r>
              <a:rPr lang="zh-CN" altLang="zh-CN" dirty="0">
                <a:effectLst/>
                <a:latin typeface="华文楷体" panose="02010600040101010101" pitchFamily="2" charset="-122"/>
                <a:ea typeface="华文楷体" panose="02010600040101010101" pitchFamily="2" charset="-122"/>
              </a:rPr>
              <a:t>路面工程</a:t>
            </a:r>
            <a:endParaRPr lang="zh-CN" altLang="en-US" dirty="0">
              <a:effectLst/>
              <a:latin typeface="华文楷体" panose="02010600040101010101" pitchFamily="2" charset="-122"/>
              <a:ea typeface="华文楷体" panose="02010600040101010101" pitchFamily="2" charset="-122"/>
            </a:endParaRPr>
          </a:p>
        </p:txBody>
      </p:sp>
      <p:sp>
        <p:nvSpPr>
          <p:cNvPr id="43010" name="内容占位符 4"/>
          <p:cNvSpPr>
            <a:spLocks noGrp="1"/>
          </p:cNvSpPr>
          <p:nvPr>
            <p:ph idx="1"/>
          </p:nvPr>
        </p:nvSpPr>
        <p:spPr>
          <a:xfrm>
            <a:off x="457200" y="1752600"/>
            <a:ext cx="8305800" cy="4495800"/>
          </a:xfrm>
        </p:spPr>
        <p:txBody>
          <a:bodyPr/>
          <a:lstStyle/>
          <a:p>
            <a:pPr>
              <a:lnSpc>
                <a:spcPct val="85000"/>
              </a:lnSpc>
            </a:pPr>
            <a:r>
              <a:rPr lang="zh-CN" altLang="zh-CN" sz="2400" dirty="0">
                <a:latin typeface="华文楷体" panose="02010600040101010101" pitchFamily="2" charset="-122"/>
                <a:ea typeface="华文楷体" panose="02010600040101010101" pitchFamily="2" charset="-122"/>
              </a:rPr>
              <a:t>液态沥青宜采用液态沥青车运送，使用时应遵守下列规定：</a:t>
            </a:r>
          </a:p>
          <a:p>
            <a:pPr>
              <a:lnSpc>
                <a:spcPct val="85000"/>
              </a:lnSpc>
              <a:buFontTx/>
              <a:buNone/>
            </a:pPr>
            <a:r>
              <a:rPr lang="zh-CN" altLang="zh-CN"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a:t>
            </a:r>
            <a:r>
              <a:rPr lang="zh-CN" altLang="zh-CN" sz="2400" dirty="0">
                <a:latin typeface="华文楷体" panose="02010600040101010101" pitchFamily="2" charset="-122"/>
                <a:ea typeface="华文楷体" panose="02010600040101010101" pitchFamily="2" charset="-122"/>
              </a:rPr>
              <a:t>）用泵抽送热沥青进出油罐时，工作人员应避让；</a:t>
            </a:r>
          </a:p>
          <a:p>
            <a:pPr>
              <a:lnSpc>
                <a:spcPct val="85000"/>
              </a:lnSpc>
              <a:buFontTx/>
              <a:buNone/>
            </a:pPr>
            <a:r>
              <a:rPr lang="zh-CN" altLang="zh-CN"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2</a:t>
            </a:r>
            <a:r>
              <a:rPr lang="zh-CN" altLang="zh-CN" sz="2400" dirty="0">
                <a:latin typeface="华文楷体" panose="02010600040101010101" pitchFamily="2" charset="-122"/>
                <a:ea typeface="华文楷体" panose="02010600040101010101" pitchFamily="2" charset="-122"/>
              </a:rPr>
              <a:t>）向储油罐注入沥青时，当浮标指标达到允许最大容量时，要及时停止注入；</a:t>
            </a:r>
          </a:p>
          <a:p>
            <a:pPr>
              <a:lnSpc>
                <a:spcPct val="85000"/>
              </a:lnSpc>
              <a:buFontTx/>
              <a:buNone/>
            </a:pPr>
            <a:r>
              <a:rPr lang="zh-CN" altLang="zh-CN"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3</a:t>
            </a:r>
            <a:r>
              <a:rPr lang="zh-CN" altLang="zh-CN" sz="2400" dirty="0">
                <a:latin typeface="华文楷体" panose="02010600040101010101" pitchFamily="2" charset="-122"/>
                <a:ea typeface="华文楷体" panose="02010600040101010101" pitchFamily="2" charset="-122"/>
              </a:rPr>
              <a:t>）满载运行时，遇有弯道、下坡时要提前减速，避免紧急制动。油罐装载不满时要始终保持中速行驶。</a:t>
            </a:r>
          </a:p>
          <a:p>
            <a:pPr>
              <a:lnSpc>
                <a:spcPct val="85000"/>
              </a:lnSpc>
            </a:pPr>
            <a:r>
              <a:rPr lang="en-US" altLang="zh-CN"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采用吊耳吊装桶装沥青时，应遵守下列规定：</a:t>
            </a:r>
          </a:p>
          <a:p>
            <a:pPr>
              <a:lnSpc>
                <a:spcPct val="85000"/>
              </a:lnSpc>
              <a:buFontTx/>
              <a:buNone/>
            </a:pPr>
            <a:r>
              <a:rPr lang="zh-CN" altLang="zh-CN"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a:t>
            </a:r>
            <a:r>
              <a:rPr lang="zh-CN" altLang="zh-CN" sz="2400" dirty="0">
                <a:latin typeface="华文楷体" panose="02010600040101010101" pitchFamily="2" charset="-122"/>
                <a:ea typeface="华文楷体" panose="02010600040101010101" pitchFamily="2" charset="-122"/>
              </a:rPr>
              <a:t>）吊装作业应有专人指挥。沥青桶的吊索应绑扎牢固；</a:t>
            </a:r>
          </a:p>
          <a:p>
            <a:pPr>
              <a:lnSpc>
                <a:spcPct val="85000"/>
              </a:lnSpc>
              <a:buFontTx/>
              <a:buNone/>
            </a:pPr>
            <a:r>
              <a:rPr lang="zh-CN" altLang="zh-CN"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2</a:t>
            </a:r>
            <a:r>
              <a:rPr lang="zh-CN" altLang="zh-CN" sz="2400" dirty="0">
                <a:latin typeface="华文楷体" panose="02010600040101010101" pitchFamily="2" charset="-122"/>
                <a:ea typeface="华文楷体" panose="02010600040101010101" pitchFamily="2" charset="-122"/>
              </a:rPr>
              <a:t>）吊起的沥青桶不得从运输车辆的驾驶室上空越过，并应稍高于车厢板，以防碰撞；</a:t>
            </a:r>
          </a:p>
          <a:p>
            <a:pPr>
              <a:lnSpc>
                <a:spcPct val="85000"/>
              </a:lnSpc>
              <a:buFontTx/>
              <a:buNone/>
            </a:pPr>
            <a:r>
              <a:rPr lang="zh-CN" altLang="zh-CN"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3</a:t>
            </a:r>
            <a:r>
              <a:rPr lang="zh-CN" altLang="zh-CN" sz="2400" dirty="0">
                <a:latin typeface="华文楷体" panose="02010600040101010101" pitchFamily="2" charset="-122"/>
                <a:ea typeface="华文楷体" panose="02010600040101010101" pitchFamily="2" charset="-122"/>
              </a:rPr>
              <a:t>）吊臂旋转半径范围内不得站人；</a:t>
            </a:r>
          </a:p>
          <a:p>
            <a:pPr>
              <a:lnSpc>
                <a:spcPct val="85000"/>
              </a:lnSpc>
              <a:buFontTx/>
              <a:buNone/>
            </a:pPr>
            <a:r>
              <a:rPr lang="zh-CN" altLang="zh-CN"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4</a:t>
            </a:r>
            <a:r>
              <a:rPr lang="zh-CN" altLang="zh-CN" sz="2400" dirty="0">
                <a:latin typeface="华文楷体" panose="02010600040101010101" pitchFamily="2" charset="-122"/>
                <a:ea typeface="华文楷体" panose="02010600040101010101" pitchFamily="2" charset="-122"/>
              </a:rPr>
              <a:t>）沥青桶未稳妥落地前，严禁卸、取吊绳。</a:t>
            </a:r>
          </a:p>
          <a:p>
            <a:pPr>
              <a:lnSpc>
                <a:spcPct val="85000"/>
              </a:lnSpc>
            </a:pPr>
            <a:endParaRPr lang="zh-CN" altLang="en-US" sz="2200" dirty="0"/>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effectLst/>
                <a:latin typeface="华文楷体" panose="02010600040101010101" pitchFamily="2" charset="-122"/>
                <a:ea typeface="华文楷体" panose="02010600040101010101" pitchFamily="2" charset="-122"/>
              </a:rPr>
              <a:t>2 </a:t>
            </a:r>
            <a:r>
              <a:rPr lang="zh-CN" altLang="en-US" dirty="0">
                <a:effectLst/>
                <a:latin typeface="华文楷体" panose="02010600040101010101" pitchFamily="2" charset="-122"/>
                <a:ea typeface="华文楷体" panose="02010600040101010101" pitchFamily="2" charset="-122"/>
              </a:rPr>
              <a:t>、</a:t>
            </a:r>
            <a:r>
              <a:rPr lang="zh-CN" altLang="zh-CN" dirty="0">
                <a:effectLst/>
                <a:latin typeface="华文楷体" panose="02010600040101010101" pitchFamily="2" charset="-122"/>
                <a:ea typeface="华文楷体" panose="02010600040101010101" pitchFamily="2" charset="-122"/>
              </a:rPr>
              <a:t>路面工程</a:t>
            </a:r>
            <a:endParaRPr lang="zh-CN" altLang="en-US" dirty="0">
              <a:effectLst/>
              <a:latin typeface="华文楷体" panose="02010600040101010101" pitchFamily="2" charset="-122"/>
              <a:ea typeface="华文楷体" panose="02010600040101010101" pitchFamily="2" charset="-122"/>
            </a:endParaRPr>
          </a:p>
        </p:txBody>
      </p:sp>
      <p:sp>
        <p:nvSpPr>
          <p:cNvPr id="44034" name="内容占位符 4"/>
          <p:cNvSpPr>
            <a:spLocks noGrp="1"/>
          </p:cNvSpPr>
          <p:nvPr>
            <p:ph idx="1"/>
          </p:nvPr>
        </p:nvSpPr>
        <p:spPr>
          <a:xfrm>
            <a:off x="304800" y="1828800"/>
            <a:ext cx="8610600" cy="4419600"/>
          </a:xfrm>
        </p:spPr>
        <p:txBody>
          <a:bodyPr/>
          <a:lstStyle/>
          <a:p>
            <a:pPr>
              <a:lnSpc>
                <a:spcPct val="110000"/>
              </a:lnSpc>
            </a:pPr>
            <a:r>
              <a:rPr lang="zh-CN" altLang="zh-CN" sz="2400" dirty="0">
                <a:latin typeface="华文楷体" panose="02010600040101010101" pitchFamily="2" charset="-122"/>
                <a:ea typeface="华文楷体" panose="02010600040101010101" pitchFamily="2" charset="-122"/>
              </a:rPr>
              <a:t>人工装卸桶装沥青时，应遵守下列规定：</a:t>
            </a:r>
          </a:p>
          <a:p>
            <a:pPr>
              <a:lnSpc>
                <a:spcPct val="110000"/>
              </a:lnSpc>
              <a:buFontTx/>
              <a:buNone/>
            </a:pPr>
            <a:r>
              <a:rPr lang="zh-CN" altLang="zh-CN"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a:t>
            </a:r>
            <a:r>
              <a:rPr lang="zh-CN" altLang="zh-CN" sz="2400" dirty="0">
                <a:latin typeface="华文楷体" panose="02010600040101010101" pitchFamily="2" charset="-122"/>
                <a:ea typeface="华文楷体" panose="02010600040101010101" pitchFamily="2" charset="-122"/>
              </a:rPr>
              <a:t>）运输车辆应停放在平坡地段，并拉上手闸；</a:t>
            </a:r>
          </a:p>
          <a:p>
            <a:pPr>
              <a:lnSpc>
                <a:spcPct val="110000"/>
              </a:lnSpc>
              <a:buFontTx/>
              <a:buNone/>
            </a:pPr>
            <a:r>
              <a:rPr lang="zh-CN" altLang="zh-CN"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2</a:t>
            </a:r>
            <a:r>
              <a:rPr lang="zh-CN" altLang="zh-CN" sz="2400" dirty="0">
                <a:latin typeface="华文楷体" panose="02010600040101010101" pitchFamily="2" charset="-122"/>
                <a:ea typeface="华文楷体" panose="02010600040101010101" pitchFamily="2" charset="-122"/>
              </a:rPr>
              <a:t>）跳板应有足够的强度，坡度不应过陡；</a:t>
            </a:r>
          </a:p>
          <a:p>
            <a:pPr>
              <a:lnSpc>
                <a:spcPct val="110000"/>
              </a:lnSpc>
              <a:buFontTx/>
              <a:buNone/>
            </a:pPr>
            <a:r>
              <a:rPr lang="zh-CN" altLang="zh-CN"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3</a:t>
            </a:r>
            <a:r>
              <a:rPr lang="zh-CN" altLang="zh-CN" sz="2400" dirty="0">
                <a:latin typeface="华文楷体" panose="02010600040101010101" pitchFamily="2" charset="-122"/>
                <a:ea typeface="华文楷体" panose="02010600040101010101" pitchFamily="2" charset="-122"/>
              </a:rPr>
              <a:t>）沥青桶不得漏油，否则应先堵漏，后搬运；</a:t>
            </a:r>
          </a:p>
          <a:p>
            <a:pPr>
              <a:lnSpc>
                <a:spcPct val="110000"/>
              </a:lnSpc>
              <a:buFontTx/>
              <a:buNone/>
            </a:pPr>
            <a:r>
              <a:rPr lang="zh-CN" altLang="zh-CN"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4</a:t>
            </a:r>
            <a:r>
              <a:rPr lang="zh-CN" altLang="zh-CN" sz="2400" dirty="0">
                <a:latin typeface="华文楷体" panose="02010600040101010101" pitchFamily="2" charset="-122"/>
                <a:ea typeface="华文楷体" panose="02010600040101010101" pitchFamily="2" charset="-122"/>
              </a:rPr>
              <a:t>）放倒的沥青桶经跳板向上（下）滚动装（卸）车时，要在露出跳板两侧的铁桶上各套一根绳索，收放绳索时要缓慢，并应两端同步上下。</a:t>
            </a:r>
          </a:p>
          <a:p>
            <a:pPr>
              <a:lnSpc>
                <a:spcPct val="110000"/>
              </a:lnSpc>
            </a:pPr>
            <a:r>
              <a:rPr lang="en-US" altLang="zh-CN"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人工运送液态沥青，装油量不得超过容器的</a:t>
            </a:r>
            <a:r>
              <a:rPr lang="en-US" altLang="zh-CN" sz="2400" dirty="0">
                <a:latin typeface="华文楷体" panose="02010600040101010101" pitchFamily="2" charset="-122"/>
                <a:ea typeface="华文楷体" panose="02010600040101010101" pitchFamily="2" charset="-122"/>
              </a:rPr>
              <a:t>2/3</a:t>
            </a:r>
            <a:r>
              <a:rPr lang="zh-CN" altLang="zh-CN" sz="2400" dirty="0">
                <a:latin typeface="华文楷体" panose="02010600040101010101" pitchFamily="2" charset="-122"/>
                <a:ea typeface="华文楷体" panose="02010600040101010101" pitchFamily="2" charset="-122"/>
              </a:rPr>
              <a:t>。</a:t>
            </a:r>
          </a:p>
          <a:p>
            <a:pPr>
              <a:lnSpc>
                <a:spcPct val="110000"/>
              </a:lnSpc>
            </a:pPr>
            <a:r>
              <a:rPr lang="zh-CN" altLang="zh-CN" sz="2400" dirty="0">
                <a:latin typeface="华文楷体" panose="02010600040101010101" pitchFamily="2" charset="-122"/>
                <a:ea typeface="华文楷体" panose="02010600040101010101" pitchFamily="2" charset="-122"/>
              </a:rPr>
              <a:t>沥青的预热与熬制可采用蒸汽、导热油、太阳能及远红外等加工工艺。</a:t>
            </a:r>
          </a:p>
          <a:p>
            <a:endParaRPr lang="zh-CN" altLang="zh-CN" sz="2200" dirty="0"/>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2 </a:t>
            </a:r>
            <a:r>
              <a:rPr lang="zh-CN" altLang="en-US" dirty="0">
                <a:effectLst/>
                <a:latin typeface="华文楷体" panose="02010600040101010101" pitchFamily="2" charset="-122"/>
                <a:ea typeface="华文楷体" panose="02010600040101010101" pitchFamily="2" charset="-122"/>
              </a:rPr>
              <a:t>、</a:t>
            </a:r>
            <a:r>
              <a:rPr lang="zh-CN" altLang="zh-CN" dirty="0">
                <a:effectLst/>
                <a:latin typeface="华文楷体" panose="02010600040101010101" pitchFamily="2" charset="-122"/>
                <a:ea typeface="华文楷体" panose="02010600040101010101" pitchFamily="2" charset="-122"/>
              </a:rPr>
              <a:t>路面工程</a:t>
            </a:r>
            <a:endParaRPr lang="zh-CN" altLang="en-US" dirty="0">
              <a:effectLst/>
              <a:latin typeface="华文楷体" panose="02010600040101010101" pitchFamily="2" charset="-122"/>
              <a:ea typeface="华文楷体" panose="02010600040101010101" pitchFamily="2" charset="-122"/>
            </a:endParaRPr>
          </a:p>
        </p:txBody>
      </p:sp>
      <p:sp>
        <p:nvSpPr>
          <p:cNvPr id="45058" name="内容占位符 4"/>
          <p:cNvSpPr>
            <a:spLocks noGrp="1"/>
          </p:cNvSpPr>
          <p:nvPr>
            <p:ph idx="1"/>
          </p:nvPr>
        </p:nvSpPr>
        <p:spPr>
          <a:xfrm>
            <a:off x="457200" y="1524000"/>
            <a:ext cx="8305800" cy="4800600"/>
          </a:xfrm>
        </p:spPr>
        <p:txBody>
          <a:bodyPr/>
          <a:lstStyle/>
          <a:p>
            <a:r>
              <a:rPr lang="zh-CN" altLang="zh-CN" sz="2400" dirty="0">
                <a:latin typeface="华文楷体" panose="02010600040101010101" pitchFamily="2" charset="-122"/>
                <a:ea typeface="华文楷体" panose="02010600040101010101" pitchFamily="2" charset="-122"/>
              </a:rPr>
              <a:t>蒸汽加温沥青时，其蒸汽管道应连接牢固，严加保护，在人员易触及的部位，必须用保温材料包扎。锅炉的安全要求应按本规程</a:t>
            </a:r>
            <a:r>
              <a:rPr lang="en-US" altLang="zh-CN" sz="2400" dirty="0">
                <a:latin typeface="华文楷体" panose="02010600040101010101" pitchFamily="2" charset="-122"/>
                <a:ea typeface="华文楷体" panose="02010600040101010101" pitchFamily="2" charset="-122"/>
              </a:rPr>
              <a:t>8.7</a:t>
            </a:r>
            <a:r>
              <a:rPr lang="zh-CN" altLang="zh-CN" sz="2400" dirty="0">
                <a:latin typeface="华文楷体" panose="02010600040101010101" pitchFamily="2" charset="-122"/>
                <a:ea typeface="华文楷体" panose="02010600040101010101" pitchFamily="2" charset="-122"/>
              </a:rPr>
              <a:t>节中各条规定办理。</a:t>
            </a:r>
            <a:endParaRPr lang="en-US" altLang="zh-CN" sz="2400" dirty="0">
              <a:latin typeface="华文楷体" panose="02010600040101010101" pitchFamily="2" charset="-122"/>
              <a:ea typeface="华文楷体" panose="02010600040101010101" pitchFamily="2" charset="-122"/>
            </a:endParaRPr>
          </a:p>
          <a:p>
            <a:r>
              <a:rPr lang="zh-CN" altLang="zh-CN" sz="2400" dirty="0">
                <a:latin typeface="华文楷体" panose="02010600040101010101" pitchFamily="2" charset="-122"/>
                <a:ea typeface="华文楷体" panose="02010600040101010101" pitchFamily="2" charset="-122"/>
              </a:rPr>
              <a:t>太阳能油池上面的工作梯必须具有防滑措施，严禁非作业人员攀登</a:t>
            </a:r>
          </a:p>
          <a:p>
            <a:r>
              <a:rPr lang="zh-CN" altLang="zh-CN" sz="2400" dirty="0">
                <a:latin typeface="华文楷体" panose="02010600040101010101" pitchFamily="2" charset="-122"/>
                <a:ea typeface="华文楷体" panose="02010600040101010101" pitchFamily="2" charset="-122"/>
              </a:rPr>
              <a:t>远红外加热沥青，应遵守下列规定：</a:t>
            </a:r>
          </a:p>
          <a:p>
            <a:pPr>
              <a:buFontTx/>
              <a:buNone/>
            </a:pPr>
            <a:r>
              <a:rPr lang="zh-CN" altLang="zh-CN"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a:t>
            </a:r>
            <a:r>
              <a:rPr lang="zh-CN" altLang="zh-CN" sz="2400" dirty="0">
                <a:latin typeface="华文楷体" panose="02010600040101010101" pitchFamily="2" charset="-122"/>
                <a:ea typeface="华文楷体" panose="02010600040101010101" pitchFamily="2" charset="-122"/>
              </a:rPr>
              <a:t>）使用前应检查机电设备和短路过载保安装置是否良好，电气设备有无接地，确认符合要求后方可合闸作业；</a:t>
            </a:r>
          </a:p>
          <a:p>
            <a:pPr>
              <a:buFontTx/>
              <a:buNone/>
            </a:pPr>
            <a:r>
              <a:rPr lang="zh-CN" altLang="zh-CN"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2</a:t>
            </a:r>
            <a:r>
              <a:rPr lang="zh-CN" altLang="zh-CN" sz="2400" dirty="0">
                <a:latin typeface="华文楷体" panose="02010600040101010101" pitchFamily="2" charset="-122"/>
                <a:ea typeface="华文楷体" panose="02010600040101010101" pitchFamily="2" charset="-122"/>
              </a:rPr>
              <a:t>）沥青油泵应进行预热，当用手能转动联轴器时，方可启动油泵送油。输油完毕后将电机反转，使管道中余油流回锅内，并立即用柴油清洗沥青泵及管道。清洗前必须关闭有关阀门，严防柴油流入油锅。</a:t>
            </a:r>
          </a:p>
          <a:p>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2 </a:t>
            </a:r>
            <a:r>
              <a:rPr lang="zh-CN" altLang="en-US" dirty="0">
                <a:effectLst/>
                <a:latin typeface="华文楷体" panose="02010600040101010101" pitchFamily="2" charset="-122"/>
                <a:ea typeface="华文楷体" panose="02010600040101010101" pitchFamily="2" charset="-122"/>
              </a:rPr>
              <a:t>、</a:t>
            </a:r>
            <a:r>
              <a:rPr lang="zh-CN" altLang="zh-CN" dirty="0">
                <a:effectLst/>
                <a:latin typeface="华文楷体" panose="02010600040101010101" pitchFamily="2" charset="-122"/>
                <a:ea typeface="华文楷体" panose="02010600040101010101" pitchFamily="2" charset="-122"/>
              </a:rPr>
              <a:t>路面工程</a:t>
            </a:r>
            <a:endParaRPr lang="zh-CN" altLang="en-US" dirty="0">
              <a:effectLst/>
              <a:latin typeface="华文楷体" panose="02010600040101010101" pitchFamily="2" charset="-122"/>
              <a:ea typeface="华文楷体" panose="02010600040101010101" pitchFamily="2" charset="-122"/>
            </a:endParaRPr>
          </a:p>
        </p:txBody>
      </p:sp>
      <p:sp>
        <p:nvSpPr>
          <p:cNvPr id="45058" name="内容占位符 4"/>
          <p:cNvSpPr>
            <a:spLocks noGrp="1"/>
          </p:cNvSpPr>
          <p:nvPr>
            <p:ph idx="1"/>
          </p:nvPr>
        </p:nvSpPr>
        <p:spPr>
          <a:xfrm>
            <a:off x="381000" y="1600200"/>
            <a:ext cx="8458200" cy="4648200"/>
          </a:xfrm>
        </p:spPr>
        <p:txBody>
          <a:bodyPr/>
          <a:lstStyle/>
          <a:p>
            <a:pPr>
              <a:lnSpc>
                <a:spcPct val="120000"/>
              </a:lnSpc>
            </a:pPr>
            <a:r>
              <a:rPr lang="zh-CN" altLang="zh-CN" sz="2400" dirty="0">
                <a:latin typeface="华文楷体" panose="02010600040101010101" pitchFamily="2" charset="-122"/>
                <a:ea typeface="华文楷体" panose="02010600040101010101" pitchFamily="2" charset="-122"/>
              </a:rPr>
              <a:t>导热油加热沥青，应遵守下列规定：</a:t>
            </a:r>
          </a:p>
          <a:p>
            <a:pPr>
              <a:lnSpc>
                <a:spcPct val="120000"/>
              </a:lnSpc>
              <a:buFontTx/>
              <a:buNone/>
            </a:pPr>
            <a:r>
              <a:rPr lang="zh-CN" altLang="zh-CN"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a:t>
            </a:r>
            <a:r>
              <a:rPr lang="zh-CN" altLang="zh-CN" sz="2400" dirty="0">
                <a:latin typeface="华文楷体" panose="02010600040101010101" pitchFamily="2" charset="-122"/>
                <a:ea typeface="华文楷体" panose="02010600040101010101" pitchFamily="2" charset="-122"/>
              </a:rPr>
              <a:t>）加热炉使用前必须进行耐压试验，水压力应不低于额定工作压力的二倍</a:t>
            </a:r>
          </a:p>
          <a:p>
            <a:pPr>
              <a:lnSpc>
                <a:spcPct val="120000"/>
              </a:lnSpc>
              <a:buFontTx/>
              <a:buNone/>
            </a:pPr>
            <a:r>
              <a:rPr lang="zh-CN" altLang="zh-CN"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2</a:t>
            </a:r>
            <a:r>
              <a:rPr lang="zh-CN" altLang="zh-CN" sz="2400" dirty="0">
                <a:latin typeface="华文楷体" panose="02010600040101010101" pitchFamily="2" charset="-122"/>
                <a:ea typeface="华文楷体" panose="02010600040101010101" pitchFamily="2" charset="-122"/>
              </a:rPr>
              <a:t>）对加热炉及设备应作全面检查，各种仪表应齐全完好。泵、阀门、循环系统和安全附件应符合技术要求，超压、超温报警系统应灵敏可靠；</a:t>
            </a:r>
          </a:p>
          <a:p>
            <a:pPr>
              <a:lnSpc>
                <a:spcPct val="120000"/>
              </a:lnSpc>
              <a:buFontTx/>
              <a:buNone/>
            </a:pPr>
            <a:r>
              <a:rPr lang="zh-CN" altLang="zh-CN"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3</a:t>
            </a:r>
            <a:r>
              <a:rPr lang="zh-CN" altLang="zh-CN" sz="2400" dirty="0">
                <a:latin typeface="华文楷体" panose="02010600040101010101" pitchFamily="2" charset="-122"/>
                <a:ea typeface="华文楷体" panose="02010600040101010101" pitchFamily="2" charset="-122"/>
              </a:rPr>
              <a:t>）必须经常检查循环系统有无渗漏、振动和异声，定期检查膨胀箱的液面是否超过规定，自控系统的灵敏性和可靠性是否符合要求，并应定期清除炉管及除尘器内的积灰；</a:t>
            </a:r>
          </a:p>
          <a:p>
            <a:pPr>
              <a:lnSpc>
                <a:spcPct val="120000"/>
              </a:lnSpc>
              <a:buFontTx/>
              <a:buNone/>
            </a:pPr>
            <a:r>
              <a:rPr lang="zh-CN" altLang="zh-CN"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4</a:t>
            </a:r>
            <a:r>
              <a:rPr lang="zh-CN" altLang="zh-CN" sz="2400" dirty="0">
                <a:latin typeface="华文楷体" panose="02010600040101010101" pitchFamily="2" charset="-122"/>
                <a:ea typeface="华文楷体" panose="02010600040101010101" pitchFamily="2" charset="-122"/>
              </a:rPr>
              <a:t>）导热油的管道应有防护设施。</a:t>
            </a:r>
          </a:p>
          <a:p>
            <a:pPr>
              <a:lnSpc>
                <a:spcPct val="120000"/>
              </a:lnSpc>
            </a:pPr>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effectLst/>
                <a:latin typeface="华文楷体" panose="02010600040101010101" pitchFamily="2" charset="-122"/>
                <a:ea typeface="华文楷体" panose="02010600040101010101" pitchFamily="2" charset="-122"/>
              </a:rPr>
              <a:t>2 </a:t>
            </a:r>
            <a:r>
              <a:rPr lang="zh-CN" altLang="en-US" dirty="0">
                <a:effectLst/>
                <a:latin typeface="华文楷体" panose="02010600040101010101" pitchFamily="2" charset="-122"/>
                <a:ea typeface="华文楷体" panose="02010600040101010101" pitchFamily="2" charset="-122"/>
              </a:rPr>
              <a:t>、</a:t>
            </a:r>
            <a:r>
              <a:rPr lang="zh-CN" altLang="zh-CN" dirty="0">
                <a:effectLst/>
                <a:latin typeface="华文楷体" panose="02010600040101010101" pitchFamily="2" charset="-122"/>
                <a:ea typeface="华文楷体" panose="02010600040101010101" pitchFamily="2" charset="-122"/>
              </a:rPr>
              <a:t>路面工程</a:t>
            </a:r>
            <a:endParaRPr lang="zh-CN" altLang="en-US" dirty="0">
              <a:effectLst/>
              <a:latin typeface="华文楷体" panose="02010600040101010101" pitchFamily="2" charset="-122"/>
              <a:ea typeface="华文楷体" panose="02010600040101010101" pitchFamily="2" charset="-122"/>
            </a:endParaRPr>
          </a:p>
        </p:txBody>
      </p:sp>
      <p:sp>
        <p:nvSpPr>
          <p:cNvPr id="46082" name="内容占位符 4"/>
          <p:cNvSpPr>
            <a:spLocks noGrp="1"/>
          </p:cNvSpPr>
          <p:nvPr>
            <p:ph idx="1"/>
          </p:nvPr>
        </p:nvSpPr>
        <p:spPr>
          <a:xfrm>
            <a:off x="381000" y="1676400"/>
            <a:ext cx="8458200" cy="4495800"/>
          </a:xfrm>
        </p:spPr>
        <p:txBody>
          <a:bodyPr/>
          <a:lstStyle/>
          <a:p>
            <a:r>
              <a:rPr lang="zh-CN" altLang="zh-CN" sz="2400" dirty="0">
                <a:latin typeface="华文楷体" panose="02010600040101010101" pitchFamily="2" charset="-122"/>
                <a:ea typeface="华文楷体" panose="02010600040101010101" pitchFamily="2" charset="-122"/>
              </a:rPr>
              <a:t>沥青洒布车作业</a:t>
            </a:r>
          </a:p>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检查机械、洒布装置及防护、防火设备是否齐全有效。</a:t>
            </a:r>
          </a:p>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采用固定式喷灯向沥青箱的火管加热时，应先打开沥青箱上的烟囱口，并在液态沥青淹没火管后，方可点燃喷灯。加热喷灯的火焰过大或扩散蔓延时应立即关闭喷灯，待多余的燃油烧尽后再行使用。喷灯使用前，应先封闭吸油管及进料口，手提喷灯点燃后不得接近易燃品。</a:t>
            </a:r>
          </a:p>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3</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满载沥青的洒布车应中速行驶。遇有弯道、下坡时应提前减速，尽量避免紧急制动。行驶时严禁使用加热系统。</a:t>
            </a:r>
          </a:p>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4</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驾驶员与机上操作人员应密切配合，操作人员应注意自身的安全。作业时在喷洒沥青方向</a:t>
            </a:r>
            <a:r>
              <a:rPr lang="en-US" altLang="zh-CN" sz="2400" dirty="0">
                <a:latin typeface="华文楷体" panose="02010600040101010101" pitchFamily="2" charset="-122"/>
                <a:ea typeface="华文楷体" panose="02010600040101010101" pitchFamily="2" charset="-122"/>
              </a:rPr>
              <a:t>10m</a:t>
            </a:r>
            <a:r>
              <a:rPr lang="zh-CN" altLang="zh-CN" sz="2400" dirty="0">
                <a:latin typeface="华文楷体" panose="02010600040101010101" pitchFamily="2" charset="-122"/>
                <a:ea typeface="华文楷体" panose="02010600040101010101" pitchFamily="2" charset="-122"/>
              </a:rPr>
              <a:t>以内不得有人停留。</a:t>
            </a:r>
          </a:p>
          <a:p>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2 </a:t>
            </a:r>
            <a:r>
              <a:rPr lang="zh-CN" altLang="en-US" dirty="0">
                <a:effectLst/>
                <a:latin typeface="华文楷体" panose="02010600040101010101" pitchFamily="2" charset="-122"/>
                <a:ea typeface="华文楷体" panose="02010600040101010101" pitchFamily="2" charset="-122"/>
              </a:rPr>
              <a:t>、</a:t>
            </a:r>
            <a:r>
              <a:rPr lang="zh-CN" altLang="zh-CN" dirty="0">
                <a:effectLst/>
                <a:latin typeface="华文楷体" panose="02010600040101010101" pitchFamily="2" charset="-122"/>
                <a:ea typeface="华文楷体" panose="02010600040101010101" pitchFamily="2" charset="-122"/>
              </a:rPr>
              <a:t>路面工程</a:t>
            </a:r>
            <a:endParaRPr lang="zh-CN" altLang="en-US" dirty="0">
              <a:effectLst/>
              <a:latin typeface="华文楷体" panose="02010600040101010101" pitchFamily="2" charset="-122"/>
              <a:ea typeface="华文楷体" panose="02010600040101010101" pitchFamily="2" charset="-122"/>
            </a:endParaRPr>
          </a:p>
        </p:txBody>
      </p:sp>
      <p:sp>
        <p:nvSpPr>
          <p:cNvPr id="47106" name="内容占位符 4"/>
          <p:cNvSpPr>
            <a:spLocks noGrp="1"/>
          </p:cNvSpPr>
          <p:nvPr>
            <p:ph idx="1"/>
          </p:nvPr>
        </p:nvSpPr>
        <p:spPr>
          <a:xfrm>
            <a:off x="304800" y="1676400"/>
            <a:ext cx="8534400" cy="4572000"/>
          </a:xfrm>
        </p:spPr>
        <p:txBody>
          <a:bodyPr/>
          <a:lstStyle/>
          <a:p>
            <a:pPr>
              <a:lnSpc>
                <a:spcPct val="120000"/>
              </a:lnSpc>
            </a:pPr>
            <a:r>
              <a:rPr lang="zh-CN" altLang="zh-CN" sz="2400" dirty="0">
                <a:latin typeface="华文楷体" panose="02010600040101010101" pitchFamily="2" charset="-122"/>
                <a:ea typeface="华文楷体" panose="02010600040101010101" pitchFamily="2" charset="-122"/>
              </a:rPr>
              <a:t>沥青洒布机作业</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工作前应将洒布机车轮固定，检查高压胶管与喷油管联接是否牢固，油嘴和节门是否畅通，机件有无损坏。检查确认完好后，再将喷油管预热，安装喷头，经过在油箱内试喷后，方可正式喷洒。</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装载热沥青的油涌应坚固不得漏油，其装油量要低于桶口</a:t>
            </a:r>
            <a:r>
              <a:rPr lang="en-US" altLang="zh-CN" sz="2400" dirty="0">
                <a:latin typeface="华文楷体" panose="02010600040101010101" pitchFamily="2" charset="-122"/>
                <a:ea typeface="华文楷体" panose="02010600040101010101" pitchFamily="2" charset="-122"/>
              </a:rPr>
              <a:t>10cm</a:t>
            </a:r>
            <a:r>
              <a:rPr lang="zh-CN" altLang="zh-CN" sz="2400" dirty="0">
                <a:latin typeface="华文楷体" panose="02010600040101010101" pitchFamily="2" charset="-122"/>
                <a:ea typeface="华文楷体" panose="02010600040101010101" pitchFamily="2" charset="-122"/>
              </a:rPr>
              <a:t>。向洒布机油箱注油时，油桶要靠稳，在油箱口缓慢向下倒油，不得猛倒。</a:t>
            </a:r>
          </a:p>
          <a:p>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2 </a:t>
            </a:r>
            <a:r>
              <a:rPr lang="zh-CN" altLang="en-US" dirty="0">
                <a:effectLst/>
                <a:latin typeface="华文楷体" panose="02010600040101010101" pitchFamily="2" charset="-122"/>
                <a:ea typeface="华文楷体" panose="02010600040101010101" pitchFamily="2" charset="-122"/>
              </a:rPr>
              <a:t>、</a:t>
            </a:r>
            <a:r>
              <a:rPr lang="zh-CN" altLang="zh-CN" dirty="0">
                <a:effectLst/>
                <a:latin typeface="华文楷体" panose="02010600040101010101" pitchFamily="2" charset="-122"/>
                <a:ea typeface="华文楷体" panose="02010600040101010101" pitchFamily="2" charset="-122"/>
              </a:rPr>
              <a:t>路面工程</a:t>
            </a:r>
            <a:endParaRPr lang="zh-CN" altLang="en-US" dirty="0">
              <a:effectLst/>
              <a:latin typeface="华文楷体" panose="02010600040101010101" pitchFamily="2" charset="-122"/>
              <a:ea typeface="华文楷体" panose="02010600040101010101" pitchFamily="2" charset="-122"/>
            </a:endParaRPr>
          </a:p>
        </p:txBody>
      </p:sp>
      <p:sp>
        <p:nvSpPr>
          <p:cNvPr id="47106" name="内容占位符 4"/>
          <p:cNvSpPr>
            <a:spLocks noGrp="1"/>
          </p:cNvSpPr>
          <p:nvPr>
            <p:ph idx="1"/>
          </p:nvPr>
        </p:nvSpPr>
        <p:spPr>
          <a:xfrm>
            <a:off x="381000" y="1676400"/>
            <a:ext cx="8534400" cy="4572000"/>
          </a:xfrm>
        </p:spPr>
        <p:txBody>
          <a:bodyPr/>
          <a:lstStyle/>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3</a:t>
            </a: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喷洒沥青时，手握的喷油管部分应加缠旧麻袋或石棉绳等隔热材料。操作时，喷头严禁向上。喷头附近不得站人，不得逆风操作。</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4</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压油时，速度要均匀，不得突然加快。喷油中断时，应将喷头放在洒布机油箱内，固定好喷管，不得滑动。</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5</a:t>
            </a: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移动洒布机，油箱中的沥青不得过满。</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6</a:t>
            </a: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喷洒沥青时，如发现喷头堵塞或其他故障，应立即关闭阀门，等修理完好后再行作业。</a:t>
            </a:r>
          </a:p>
          <a:p>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latin typeface="华文楷体" panose="02010600040101010101" pitchFamily="2" charset="-122"/>
                <a:ea typeface="华文楷体" panose="02010600040101010101" pitchFamily="2" charset="-122"/>
              </a:rPr>
              <a:t>2 </a:t>
            </a:r>
            <a:r>
              <a:rPr lang="zh-CN" altLang="en-US" dirty="0">
                <a:latin typeface="华文楷体" panose="02010600040101010101" pitchFamily="2" charset="-122"/>
                <a:ea typeface="华文楷体" panose="02010600040101010101" pitchFamily="2" charset="-122"/>
              </a:rPr>
              <a:t>、</a:t>
            </a:r>
            <a:r>
              <a:rPr lang="zh-CN" altLang="zh-CN" dirty="0">
                <a:latin typeface="华文楷体" panose="02010600040101010101" pitchFamily="2" charset="-122"/>
                <a:ea typeface="华文楷体" panose="02010600040101010101" pitchFamily="2" charset="-122"/>
              </a:rPr>
              <a:t>路面工程</a:t>
            </a:r>
            <a:endParaRPr lang="zh-CN" altLang="en-US" dirty="0">
              <a:latin typeface="华文楷体" panose="02010600040101010101" pitchFamily="2" charset="-122"/>
              <a:ea typeface="华文楷体" panose="02010600040101010101" pitchFamily="2" charset="-122"/>
            </a:endParaRPr>
          </a:p>
        </p:txBody>
      </p:sp>
      <p:sp>
        <p:nvSpPr>
          <p:cNvPr id="48130" name="内容占位符 4"/>
          <p:cNvSpPr>
            <a:spLocks noGrp="1"/>
          </p:cNvSpPr>
          <p:nvPr>
            <p:ph idx="1"/>
          </p:nvPr>
        </p:nvSpPr>
        <p:spPr>
          <a:xfrm>
            <a:off x="381000" y="1752600"/>
            <a:ext cx="8458200" cy="4191000"/>
          </a:xfrm>
        </p:spPr>
        <p:txBody>
          <a:bodyPr/>
          <a:lstStyle/>
          <a:p>
            <a:r>
              <a:rPr lang="en-US" altLang="zh-CN"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沥青混合料拌和设备作业应遵守下列规定：</a:t>
            </a:r>
          </a:p>
          <a:p>
            <a:pPr>
              <a:buFontTx/>
              <a:buNone/>
            </a:pPr>
            <a:r>
              <a:rPr lang="zh-CN" altLang="zh-CN"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a:t>
            </a:r>
            <a:r>
              <a:rPr lang="zh-CN" altLang="zh-CN" sz="2400" dirty="0">
                <a:latin typeface="华文楷体" panose="02010600040101010101" pitchFamily="2" charset="-122"/>
                <a:ea typeface="华文楷体" panose="02010600040101010101" pitchFamily="2" charset="-122"/>
              </a:rPr>
              <a:t>）作业前，热料提升斗、搅拌器及各种称斗内不得有存料；</a:t>
            </a:r>
          </a:p>
          <a:p>
            <a:pPr>
              <a:buFontTx/>
              <a:buNone/>
            </a:pPr>
            <a:r>
              <a:rPr lang="zh-CN" altLang="zh-CN"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2</a:t>
            </a:r>
            <a:r>
              <a:rPr lang="zh-CN" altLang="zh-CN" sz="2400" dirty="0">
                <a:latin typeface="华文楷体" panose="02010600040101010101" pitchFamily="2" charset="-122"/>
                <a:ea typeface="华文楷体" panose="02010600040101010101" pitchFamily="2" charset="-122"/>
              </a:rPr>
              <a:t>）配有湿式除尘系统的拌和设备其除尘系统的水泵应完好，并保证喷水量稳定且不中断；</a:t>
            </a:r>
          </a:p>
          <a:p>
            <a:pPr>
              <a:buFontTx/>
              <a:buNone/>
            </a:pPr>
            <a:r>
              <a:rPr lang="zh-CN" altLang="zh-CN"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3</a:t>
            </a:r>
            <a:r>
              <a:rPr lang="zh-CN" altLang="zh-CN" sz="2400" dirty="0">
                <a:latin typeface="华文楷体" panose="02010600040101010101" pitchFamily="2" charset="-122"/>
                <a:ea typeface="华文楷体" panose="02010600040101010101" pitchFamily="2" charset="-122"/>
              </a:rPr>
              <a:t>）卸料斗处于地下底坑时，应防止坑内积水淹没电器元件；</a:t>
            </a:r>
          </a:p>
          <a:p>
            <a:pPr>
              <a:buFontTx/>
              <a:buNone/>
            </a:pPr>
            <a:r>
              <a:rPr lang="zh-CN" altLang="zh-CN"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4</a:t>
            </a:r>
            <a:r>
              <a:rPr lang="zh-CN" altLang="zh-CN" sz="2400" dirty="0">
                <a:latin typeface="华文楷体" panose="02010600040101010101" pitchFamily="2" charset="-122"/>
                <a:ea typeface="华文楷体" panose="02010600040101010101" pitchFamily="2" charset="-122"/>
              </a:rPr>
              <a:t>）拌合机启动、停机，必须按规定程序进行。点火失效时，及时关闭喷燃器油门，待充分通风后再行点火。需要调整点火时，必须先切断高压电源；</a:t>
            </a:r>
          </a:p>
          <a:p>
            <a:endParaRPr lang="zh-CN" altLang="en-US" sz="2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0" y="1371600"/>
            <a:ext cx="9144000" cy="1405193"/>
          </a:xfrm>
          <a:prstGeom prst="rect">
            <a:avLst/>
          </a:prstGeom>
          <a:noFill/>
          <a:ln w="9525">
            <a:noFill/>
            <a:miter lim="800000"/>
          </a:ln>
        </p:spPr>
        <p:txBody>
          <a:bodyPr wrap="square">
            <a:spAutoFit/>
          </a:bodyPr>
          <a:lstStyle/>
          <a:p>
            <a:pPr>
              <a:lnSpc>
                <a:spcPct val="150000"/>
              </a:lnSpc>
            </a:pPr>
            <a:r>
              <a:rPr lang="en-US" altLang="zh-CN" sz="2000" b="1" dirty="0">
                <a:solidFill>
                  <a:srgbClr val="FF0000"/>
                </a:solidFill>
                <a:latin typeface="+mn-ea"/>
                <a:ea typeface="+mn-ea"/>
              </a:rPr>
              <a:t>    15</a:t>
            </a:r>
            <a:r>
              <a:rPr lang="zh-CN" altLang="en-US" sz="2000" b="1" dirty="0">
                <a:solidFill>
                  <a:srgbClr val="FF0000"/>
                </a:solidFill>
                <a:latin typeface="+mn-ea"/>
                <a:ea typeface="+mn-ea"/>
              </a:rPr>
              <a:t>、被告人耿文彪（土建监理工程师）有期徒刑</a:t>
            </a:r>
            <a:r>
              <a:rPr lang="en-US" altLang="zh-CN" sz="2000" b="1" dirty="0">
                <a:solidFill>
                  <a:srgbClr val="FF0000"/>
                </a:solidFill>
                <a:latin typeface="+mn-ea"/>
                <a:ea typeface="+mn-ea"/>
              </a:rPr>
              <a:t>3</a:t>
            </a:r>
            <a:r>
              <a:rPr lang="zh-CN" altLang="en-US" sz="2000" b="1" dirty="0">
                <a:solidFill>
                  <a:srgbClr val="FF0000"/>
                </a:solidFill>
                <a:latin typeface="+mn-ea"/>
                <a:ea typeface="+mn-ea"/>
              </a:rPr>
              <a:t>年缓刑</a:t>
            </a:r>
            <a:r>
              <a:rPr lang="en-US" altLang="zh-CN" sz="2000" b="1" dirty="0">
                <a:solidFill>
                  <a:srgbClr val="FF0000"/>
                </a:solidFill>
                <a:latin typeface="+mn-ea"/>
                <a:ea typeface="+mn-ea"/>
              </a:rPr>
              <a:t>3</a:t>
            </a:r>
            <a:r>
              <a:rPr lang="zh-CN" altLang="en-US" sz="2000" b="1" dirty="0">
                <a:solidFill>
                  <a:srgbClr val="FF0000"/>
                </a:solidFill>
                <a:latin typeface="+mn-ea"/>
                <a:ea typeface="+mn-ea"/>
              </a:rPr>
              <a:t>年。</a:t>
            </a:r>
          </a:p>
          <a:p>
            <a:pPr>
              <a:lnSpc>
                <a:spcPct val="150000"/>
              </a:lnSpc>
            </a:pPr>
            <a:r>
              <a:rPr lang="zh-CN" altLang="en-US" sz="2000" b="1" dirty="0">
                <a:latin typeface="+mn-ea"/>
                <a:ea typeface="+mn-ea"/>
              </a:rPr>
              <a:t>    判决原因：对作业人员长期未按照方案实施阀板基础钢筋作业的行为巡视检查不到位。对</a:t>
            </a:r>
            <a:r>
              <a:rPr lang="en-US" altLang="zh-CN" sz="2000" b="1" dirty="0">
                <a:latin typeface="+mn-ea"/>
                <a:ea typeface="+mn-ea"/>
              </a:rPr>
              <a:t>2014</a:t>
            </a:r>
            <a:r>
              <a:rPr lang="zh-CN" altLang="en-US" sz="2000" b="1" dirty="0">
                <a:latin typeface="+mn-ea"/>
                <a:ea typeface="+mn-ea"/>
              </a:rPr>
              <a:t>年</a:t>
            </a:r>
            <a:r>
              <a:rPr lang="en-US" altLang="zh-CN" sz="2000" b="1" dirty="0">
                <a:latin typeface="+mn-ea"/>
                <a:ea typeface="+mn-ea"/>
              </a:rPr>
              <a:t>12</a:t>
            </a:r>
            <a:r>
              <a:rPr lang="zh-CN" altLang="en-US" sz="2000" b="1" dirty="0">
                <a:latin typeface="+mn-ea"/>
                <a:ea typeface="+mn-ea"/>
              </a:rPr>
              <a:t>月</a:t>
            </a:r>
            <a:r>
              <a:rPr lang="en-US" altLang="zh-CN" sz="2000" b="1" dirty="0">
                <a:latin typeface="+mn-ea"/>
                <a:ea typeface="+mn-ea"/>
              </a:rPr>
              <a:t>28</a:t>
            </a:r>
            <a:r>
              <a:rPr lang="zh-CN" altLang="en-US" sz="2000" b="1" dirty="0">
                <a:latin typeface="+mn-ea"/>
                <a:ea typeface="+mn-ea"/>
              </a:rPr>
              <a:t>日至</a:t>
            </a:r>
            <a:r>
              <a:rPr lang="en-US" altLang="zh-CN" sz="2000" b="1" dirty="0">
                <a:latin typeface="+mn-ea"/>
                <a:ea typeface="+mn-ea"/>
              </a:rPr>
              <a:t>29</a:t>
            </a:r>
            <a:r>
              <a:rPr lang="zh-CN" altLang="en-US" sz="2000" b="1" dirty="0">
                <a:latin typeface="+mn-ea"/>
                <a:ea typeface="+mn-ea"/>
              </a:rPr>
              <a:t>日施工单位违规吊运钢筋物料的事实监管失控。</a:t>
            </a:r>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1981200"/>
            <a:ext cx="8458200" cy="4038600"/>
          </a:xfrm>
        </p:spPr>
        <p:txBody>
          <a:bodyPr/>
          <a:lstStyle/>
          <a:p>
            <a:pPr>
              <a:lnSpc>
                <a:spcPct val="120000"/>
              </a:lnSpc>
              <a:buFontTx/>
              <a:buNone/>
            </a:pPr>
            <a:r>
              <a:rPr lang="zh-CN" altLang="zh-CN"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5</a:t>
            </a:r>
            <a:r>
              <a:rPr lang="zh-CN" altLang="zh-CN" sz="2400" dirty="0">
                <a:latin typeface="华文楷体" panose="02010600040101010101" pitchFamily="2" charset="-122"/>
                <a:ea typeface="华文楷体" panose="02010600040101010101" pitchFamily="2" charset="-122"/>
              </a:rPr>
              <a:t>）液化气点火时，须有减压阀及压力表。燃烧器点燃后，须关闭总阀门；</a:t>
            </a:r>
          </a:p>
          <a:p>
            <a:pPr>
              <a:lnSpc>
                <a:spcPct val="120000"/>
              </a:lnSpc>
              <a:buFontTx/>
              <a:buNone/>
            </a:pPr>
            <a:r>
              <a:rPr lang="zh-CN" altLang="zh-CN"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6</a:t>
            </a:r>
            <a:r>
              <a:rPr lang="zh-CN" altLang="zh-CN" sz="2400" dirty="0">
                <a:latin typeface="华文楷体" panose="02010600040101010101" pitchFamily="2" charset="-122"/>
                <a:ea typeface="华文楷体" panose="02010600040101010101" pitchFamily="2" charset="-122"/>
              </a:rPr>
              <a:t>）连续式拌和设备的燃烧器熄火时应立即停止喷射沥青。当烘干拌和筒着火时，应立即关闭燃烧器鼓风机及排风机，停止供给沥青，再用含水量高的细骨料投入烘干拌和筒，并在外部卸料口用干粉或泡沫灭火器进行灭火。</a:t>
            </a:r>
          </a:p>
          <a:p>
            <a:pPr>
              <a:lnSpc>
                <a:spcPct val="120000"/>
              </a:lnSpc>
              <a:buFontTx/>
              <a:buNone/>
            </a:pPr>
            <a:r>
              <a:rPr lang="zh-CN" altLang="zh-CN"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7</a:t>
            </a:r>
            <a:r>
              <a:rPr lang="zh-CN" altLang="zh-CN" sz="2400" dirty="0">
                <a:latin typeface="华文楷体" panose="02010600040101010101" pitchFamily="2" charset="-122"/>
                <a:ea typeface="华文楷体" panose="02010600040101010101" pitchFamily="2" charset="-122"/>
              </a:rPr>
              <a:t>）关机后应清除皮带上、各供料斗及除尘装置内外的残余积物，并清洗沥青管道。</a:t>
            </a:r>
          </a:p>
          <a:p>
            <a:pPr>
              <a:lnSpc>
                <a:spcPct val="120000"/>
              </a:lnSpc>
            </a:pPr>
            <a:endParaRPr lang="zh-CN" altLang="en-US" sz="2400" dirty="0"/>
          </a:p>
        </p:txBody>
      </p:sp>
      <p:sp>
        <p:nvSpPr>
          <p:cNvPr id="4" name="标题 1"/>
          <p:cNvSpPr>
            <a:spLocks noGrp="1"/>
          </p:cNvSpPr>
          <p:nvPr>
            <p:ph type="title"/>
          </p:nvPr>
        </p:nvSpPr>
        <p:spPr>
          <a:xfrm>
            <a:off x="457200" y="914400"/>
            <a:ext cx="8305800" cy="685800"/>
          </a:xfrm>
        </p:spPr>
        <p:txBody>
          <a:bodyPr/>
          <a:lstStyle/>
          <a:p>
            <a:pPr>
              <a:defRPr/>
            </a:pPr>
            <a:r>
              <a:rPr lang="en-US" altLang="zh-CN" dirty="0">
                <a:latin typeface="华文楷体" panose="02010600040101010101" pitchFamily="2" charset="-122"/>
                <a:ea typeface="华文楷体" panose="02010600040101010101" pitchFamily="2" charset="-122"/>
              </a:rPr>
              <a:t>2 </a:t>
            </a:r>
            <a:r>
              <a:rPr lang="zh-CN" altLang="en-US" dirty="0">
                <a:latin typeface="华文楷体" panose="02010600040101010101" pitchFamily="2" charset="-122"/>
                <a:ea typeface="华文楷体" panose="02010600040101010101" pitchFamily="2" charset="-122"/>
              </a:rPr>
              <a:t>、</a:t>
            </a:r>
            <a:r>
              <a:rPr lang="zh-CN" altLang="zh-CN" dirty="0">
                <a:latin typeface="华文楷体" panose="02010600040101010101" pitchFamily="2" charset="-122"/>
                <a:ea typeface="华文楷体" panose="02010600040101010101" pitchFamily="2" charset="-122"/>
              </a:rPr>
              <a:t>路面工程</a:t>
            </a:r>
            <a:endParaRPr lang="zh-CN" altLang="en-US" dirty="0">
              <a:latin typeface="华文楷体" panose="02010600040101010101" pitchFamily="2" charset="-122"/>
              <a:ea typeface="华文楷体" panose="02010600040101010101" pitchFamily="2" charset="-122"/>
            </a:endParaRPr>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2 </a:t>
            </a:r>
            <a:r>
              <a:rPr lang="zh-CN" altLang="en-US" dirty="0">
                <a:effectLst/>
                <a:latin typeface="华文楷体" panose="02010600040101010101" pitchFamily="2" charset="-122"/>
                <a:ea typeface="华文楷体" panose="02010600040101010101" pitchFamily="2" charset="-122"/>
              </a:rPr>
              <a:t>、</a:t>
            </a:r>
            <a:r>
              <a:rPr lang="zh-CN" altLang="zh-CN" dirty="0">
                <a:effectLst/>
                <a:latin typeface="华文楷体" panose="02010600040101010101" pitchFamily="2" charset="-122"/>
                <a:ea typeface="华文楷体" panose="02010600040101010101" pitchFamily="2" charset="-122"/>
              </a:rPr>
              <a:t>路面工程</a:t>
            </a:r>
            <a:endParaRPr lang="zh-CN" altLang="en-US" dirty="0">
              <a:effectLst/>
              <a:latin typeface="华文楷体" panose="02010600040101010101" pitchFamily="2" charset="-122"/>
              <a:ea typeface="华文楷体" panose="02010600040101010101" pitchFamily="2" charset="-122"/>
            </a:endParaRPr>
          </a:p>
        </p:txBody>
      </p:sp>
      <p:sp>
        <p:nvSpPr>
          <p:cNvPr id="49154" name="内容占位符 4"/>
          <p:cNvSpPr>
            <a:spLocks noGrp="1"/>
          </p:cNvSpPr>
          <p:nvPr>
            <p:ph idx="1"/>
          </p:nvPr>
        </p:nvSpPr>
        <p:spPr>
          <a:xfrm>
            <a:off x="457200" y="1676400"/>
            <a:ext cx="8382000" cy="4495800"/>
          </a:xfrm>
        </p:spPr>
        <p:txBody>
          <a:bodyPr/>
          <a:lstStyle/>
          <a:p>
            <a:pPr>
              <a:lnSpc>
                <a:spcPct val="90000"/>
              </a:lnSpc>
            </a:pPr>
            <a:r>
              <a:rPr lang="zh-CN" altLang="zh-CN" sz="2400" dirty="0">
                <a:latin typeface="华文楷体" panose="02010600040101010101" pitchFamily="2" charset="-122"/>
                <a:ea typeface="华文楷体" panose="02010600040101010101" pitchFamily="2" charset="-122"/>
              </a:rPr>
              <a:t>沥青混合料拌和站的各种机电（包括使用微电脑控制进料的）设备，在运转前均需由机工、电工、电脑操作人员进行详细检查，确认正常完好后才能合闸运转。</a:t>
            </a:r>
          </a:p>
          <a:p>
            <a:pPr>
              <a:lnSpc>
                <a:spcPct val="90000"/>
              </a:lnSpc>
            </a:pPr>
            <a:r>
              <a:rPr lang="en-US" altLang="zh-CN"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机组投入正常运转后，各部门、各工种都要随时监视各部位运转情况，不得擅离岗位。</a:t>
            </a:r>
          </a:p>
          <a:p>
            <a:pPr>
              <a:lnSpc>
                <a:spcPct val="90000"/>
              </a:lnSpc>
            </a:pPr>
            <a:r>
              <a:rPr lang="zh-CN" altLang="zh-CN" sz="2400" dirty="0">
                <a:latin typeface="华文楷体" panose="02010600040101010101" pitchFamily="2" charset="-122"/>
                <a:ea typeface="华文楷体" panose="02010600040101010101" pitchFamily="2" charset="-122"/>
              </a:rPr>
              <a:t>运转过程中，如发现有异常情况，应报告机长，并及时排除故障。停机前应首先停止进料，等各部位（拌鼓、烘干筒等）卸完料后，才可提前停机。再次启动时，不得带负荷启动。</a:t>
            </a:r>
          </a:p>
          <a:p>
            <a:pPr>
              <a:lnSpc>
                <a:spcPct val="90000"/>
              </a:lnSpc>
            </a:pPr>
            <a:r>
              <a:rPr lang="zh-CN" altLang="zh-CN" sz="2400" dirty="0">
                <a:latin typeface="华文楷体" panose="02010600040101010101" pitchFamily="2" charset="-122"/>
                <a:ea typeface="华文楷体" panose="02010600040101010101" pitchFamily="2" charset="-122"/>
              </a:rPr>
              <a:t>运转中严禁人员靠近各种运转机构。</a:t>
            </a:r>
          </a:p>
          <a:p>
            <a:pPr>
              <a:lnSpc>
                <a:spcPct val="90000"/>
              </a:lnSpc>
            </a:pPr>
            <a:r>
              <a:rPr lang="zh-CN" altLang="zh-CN" sz="2400" dirty="0">
                <a:latin typeface="华文楷体" panose="02010600040101010101" pitchFamily="2" charset="-122"/>
                <a:ea typeface="华文楷体" panose="02010600040101010101" pitchFamily="2" charset="-122"/>
              </a:rPr>
              <a:t>搅拌机运行中，不得使用工具伸入滚筒内掏挖或清理。需要清理时必须停机。如需人员进入搅拌鼓内工作时，鼓外要有人监护。</a:t>
            </a:r>
          </a:p>
          <a:p>
            <a:pPr>
              <a:buNone/>
            </a:pPr>
            <a:endParaRPr lang="zh-CN" altLang="zh-CN" sz="2400" dirty="0">
              <a:latin typeface="华文楷体" panose="02010600040101010101" pitchFamily="2" charset="-122"/>
              <a:ea typeface="华文楷体" panose="02010600040101010101" pitchFamily="2" charset="-122"/>
            </a:endParaRPr>
          </a:p>
          <a:p>
            <a:endParaRPr lang="zh-CN" altLang="en-US" sz="2100" dirty="0"/>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2 </a:t>
            </a:r>
            <a:r>
              <a:rPr lang="zh-CN" altLang="en-US" dirty="0">
                <a:effectLst/>
                <a:latin typeface="华文楷体" panose="02010600040101010101" pitchFamily="2" charset="-122"/>
                <a:ea typeface="华文楷体" panose="02010600040101010101" pitchFamily="2" charset="-122"/>
              </a:rPr>
              <a:t>、</a:t>
            </a:r>
            <a:r>
              <a:rPr lang="zh-CN" altLang="zh-CN" dirty="0">
                <a:effectLst/>
                <a:latin typeface="华文楷体" panose="02010600040101010101" pitchFamily="2" charset="-122"/>
                <a:ea typeface="华文楷体" panose="02010600040101010101" pitchFamily="2" charset="-122"/>
              </a:rPr>
              <a:t>路面工程</a:t>
            </a:r>
            <a:endParaRPr lang="zh-CN" altLang="en-US" dirty="0">
              <a:effectLst/>
              <a:latin typeface="华文楷体" panose="02010600040101010101" pitchFamily="2" charset="-122"/>
              <a:ea typeface="华文楷体" panose="02010600040101010101" pitchFamily="2" charset="-122"/>
            </a:endParaRPr>
          </a:p>
        </p:txBody>
      </p:sp>
      <p:sp>
        <p:nvSpPr>
          <p:cNvPr id="50178" name="内容占位符 4"/>
          <p:cNvSpPr>
            <a:spLocks noGrp="1"/>
          </p:cNvSpPr>
          <p:nvPr>
            <p:ph idx="1"/>
          </p:nvPr>
        </p:nvSpPr>
        <p:spPr>
          <a:xfrm>
            <a:off x="457200" y="1676400"/>
            <a:ext cx="8458200" cy="4724400"/>
          </a:xfrm>
        </p:spPr>
        <p:txBody>
          <a:bodyPr/>
          <a:lstStyle/>
          <a:p>
            <a:pPr>
              <a:lnSpc>
                <a:spcPct val="120000"/>
              </a:lnSpc>
            </a:pPr>
            <a:r>
              <a:rPr lang="zh-CN" altLang="zh-CN" sz="2400" dirty="0">
                <a:latin typeface="华文楷体" panose="02010600040101010101" pitchFamily="2" charset="-122"/>
                <a:ea typeface="华文楷体" panose="02010600040101010101" pitchFamily="2" charset="-122"/>
              </a:rPr>
              <a:t>拌和站机械设备需经常检查的部位应设置铁爬梯。采用皮带机上料时储料仓应加防护。</a:t>
            </a:r>
          </a:p>
          <a:p>
            <a:pPr>
              <a:lnSpc>
                <a:spcPct val="120000"/>
              </a:lnSpc>
            </a:pPr>
            <a:r>
              <a:rPr lang="zh-CN" altLang="zh-CN" sz="2400" dirty="0">
                <a:latin typeface="华文楷体" panose="02010600040101010101" pitchFamily="2" charset="-122"/>
                <a:ea typeface="华文楷体" panose="02010600040101010101" pitchFamily="2" charset="-122"/>
              </a:rPr>
              <a:t>沥青混合料摊铺机摊铺作业，应遵守下列规定：</a:t>
            </a:r>
          </a:p>
          <a:p>
            <a:pPr>
              <a:lnSpc>
                <a:spcPct val="120000"/>
              </a:lnSpc>
              <a:buFontTx/>
              <a:buNone/>
            </a:pPr>
            <a:r>
              <a:rPr lang="zh-CN" altLang="zh-CN"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a:t>
            </a:r>
            <a:r>
              <a:rPr lang="zh-CN" altLang="zh-CN" sz="2400" dirty="0">
                <a:latin typeface="华文楷体" panose="02010600040101010101" pitchFamily="2" charset="-122"/>
                <a:ea typeface="华文楷体" panose="02010600040101010101" pitchFamily="2" charset="-122"/>
              </a:rPr>
              <a:t>）驾驶台及作业现场要视野开阔，清除一切有碍工作的障碍物。作业时无关人员不得在驾驶台上逗留。驾驶员不得擅离岗位；</a:t>
            </a:r>
          </a:p>
          <a:p>
            <a:pPr>
              <a:lnSpc>
                <a:spcPct val="120000"/>
              </a:lnSpc>
              <a:buFontTx/>
              <a:buNone/>
            </a:pPr>
            <a:r>
              <a:rPr lang="zh-CN" altLang="zh-CN"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2</a:t>
            </a:r>
            <a:r>
              <a:rPr lang="zh-CN" altLang="zh-CN" sz="2400" dirty="0">
                <a:latin typeface="华文楷体" panose="02010600040101010101" pitchFamily="2" charset="-122"/>
                <a:ea typeface="华文楷体" panose="02010600040101010101" pitchFamily="2" charset="-122"/>
              </a:rPr>
              <a:t>）运料车向摊铺机卸料时，应协调动作，同步行进，防止互撞；</a:t>
            </a:r>
          </a:p>
          <a:p>
            <a:pPr>
              <a:lnSpc>
                <a:spcPct val="120000"/>
              </a:lnSpc>
              <a:buFontTx/>
              <a:buNone/>
            </a:pPr>
            <a:r>
              <a:rPr lang="zh-CN" altLang="zh-CN"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3</a:t>
            </a:r>
            <a:r>
              <a:rPr lang="zh-CN" altLang="zh-CN" sz="2400" dirty="0">
                <a:latin typeface="华文楷体" panose="02010600040101010101" pitchFamily="2" charset="-122"/>
                <a:ea typeface="华文楷体" panose="02010600040101010101" pitchFamily="2" charset="-122"/>
              </a:rPr>
              <a:t>）换档必须在摊铺机完全停止时进行，严禁强行挂档和在坡道上换档或空档滑行；</a:t>
            </a:r>
          </a:p>
          <a:p>
            <a:pPr>
              <a:lnSpc>
                <a:spcPct val="120000"/>
              </a:lnSpc>
              <a:buNone/>
            </a:pPr>
            <a:endParaRPr lang="zh-CN" altLang="en-US" sz="2400" dirty="0"/>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2 </a:t>
            </a:r>
            <a:r>
              <a:rPr lang="zh-CN" altLang="en-US" dirty="0">
                <a:effectLst/>
                <a:latin typeface="华文楷体" panose="02010600040101010101" pitchFamily="2" charset="-122"/>
                <a:ea typeface="华文楷体" panose="02010600040101010101" pitchFamily="2" charset="-122"/>
              </a:rPr>
              <a:t>、</a:t>
            </a:r>
            <a:r>
              <a:rPr lang="zh-CN" altLang="zh-CN" dirty="0">
                <a:effectLst/>
                <a:latin typeface="华文楷体" panose="02010600040101010101" pitchFamily="2" charset="-122"/>
                <a:ea typeface="华文楷体" panose="02010600040101010101" pitchFamily="2" charset="-122"/>
              </a:rPr>
              <a:t>路面工程</a:t>
            </a:r>
            <a:endParaRPr lang="zh-CN" altLang="en-US" dirty="0">
              <a:effectLst/>
              <a:latin typeface="华文楷体" panose="02010600040101010101" pitchFamily="2" charset="-122"/>
              <a:ea typeface="华文楷体" panose="02010600040101010101" pitchFamily="2" charset="-122"/>
            </a:endParaRPr>
          </a:p>
        </p:txBody>
      </p:sp>
      <p:sp>
        <p:nvSpPr>
          <p:cNvPr id="50178" name="内容占位符 4"/>
          <p:cNvSpPr>
            <a:spLocks noGrp="1"/>
          </p:cNvSpPr>
          <p:nvPr>
            <p:ph idx="1"/>
          </p:nvPr>
        </p:nvSpPr>
        <p:spPr>
          <a:xfrm>
            <a:off x="457200" y="1676400"/>
            <a:ext cx="8458200" cy="4724400"/>
          </a:xfrm>
        </p:spPr>
        <p:txBody>
          <a:bodyPr/>
          <a:lstStyle/>
          <a:p>
            <a:pPr>
              <a:lnSpc>
                <a:spcPct val="120000"/>
              </a:lnSpc>
              <a:buFontTx/>
              <a:buNone/>
            </a:pPr>
            <a:r>
              <a:rPr lang="zh-CN" altLang="zh-CN"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4</a:t>
            </a:r>
            <a:r>
              <a:rPr lang="zh-CN" altLang="zh-CN" sz="2400" dirty="0">
                <a:latin typeface="华文楷体" panose="02010600040101010101" pitchFamily="2" charset="-122"/>
                <a:ea typeface="华文楷体" panose="02010600040101010101" pitchFamily="2" charset="-122"/>
              </a:rPr>
              <a:t>）熨平板预热时，应控制热量，防止因局部过热而变形。加热过程中，必须有专人看管；</a:t>
            </a:r>
          </a:p>
          <a:p>
            <a:pPr>
              <a:lnSpc>
                <a:spcPct val="120000"/>
              </a:lnSpc>
              <a:buFontTx/>
              <a:buNone/>
            </a:pPr>
            <a:r>
              <a:rPr lang="zh-CN" altLang="zh-CN"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5</a:t>
            </a:r>
            <a:r>
              <a:rPr lang="zh-CN" altLang="zh-CN" sz="2400" dirty="0">
                <a:latin typeface="华文楷体" panose="02010600040101010101" pitchFamily="2" charset="-122"/>
                <a:ea typeface="华文楷体" panose="02010600040101010101" pitchFamily="2" charset="-122"/>
              </a:rPr>
              <a:t>）驾驶力求平稳，不得急剧转向。弯道作业时，熨平装置的端头与路缘石的间距不得小于</a:t>
            </a:r>
            <a:r>
              <a:rPr lang="en-US" altLang="zh-CN" sz="2400" dirty="0">
                <a:latin typeface="华文楷体" panose="02010600040101010101" pitchFamily="2" charset="-122"/>
                <a:ea typeface="华文楷体" panose="02010600040101010101" pitchFamily="2" charset="-122"/>
              </a:rPr>
              <a:t>10cm</a:t>
            </a:r>
            <a:r>
              <a:rPr lang="zh-CN" altLang="zh-CN" sz="2400" dirty="0">
                <a:latin typeface="华文楷体" panose="02010600040101010101" pitchFamily="2" charset="-122"/>
                <a:ea typeface="华文楷体" panose="02010600040101010101" pitchFamily="2" charset="-122"/>
              </a:rPr>
              <a:t>，以免发生碰撞；</a:t>
            </a:r>
          </a:p>
          <a:p>
            <a:pPr>
              <a:lnSpc>
                <a:spcPct val="120000"/>
              </a:lnSpc>
              <a:buFontTx/>
              <a:buNone/>
            </a:pPr>
            <a:r>
              <a:rPr lang="zh-CN" altLang="zh-CN"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6</a:t>
            </a:r>
            <a:r>
              <a:rPr lang="zh-CN" altLang="zh-CN" sz="2400" dirty="0">
                <a:latin typeface="华文楷体" panose="02010600040101010101" pitchFamily="2" charset="-122"/>
                <a:ea typeface="华文楷体" panose="02010600040101010101" pitchFamily="2" charset="-122"/>
              </a:rPr>
              <a:t>）用柴油清洗摊铺机时，不得接近明火。</a:t>
            </a:r>
          </a:p>
          <a:p>
            <a:pPr>
              <a:lnSpc>
                <a:spcPct val="120000"/>
              </a:lnSpc>
              <a:buNone/>
            </a:pPr>
            <a:endParaRPr lang="zh-CN" altLang="en-US" sz="2400" dirty="0"/>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2 </a:t>
            </a:r>
            <a:r>
              <a:rPr lang="zh-CN" altLang="en-US" dirty="0">
                <a:effectLst/>
                <a:latin typeface="华文楷体" panose="02010600040101010101" pitchFamily="2" charset="-122"/>
                <a:ea typeface="华文楷体" panose="02010600040101010101" pitchFamily="2" charset="-122"/>
              </a:rPr>
              <a:t>、</a:t>
            </a:r>
            <a:r>
              <a:rPr lang="zh-CN" altLang="zh-CN" dirty="0">
                <a:effectLst/>
                <a:latin typeface="华文楷体" panose="02010600040101010101" pitchFamily="2" charset="-122"/>
                <a:ea typeface="华文楷体" panose="02010600040101010101" pitchFamily="2" charset="-122"/>
              </a:rPr>
              <a:t>路面工程</a:t>
            </a:r>
            <a:endParaRPr lang="zh-CN" altLang="en-US" dirty="0">
              <a:effectLst/>
              <a:latin typeface="华文楷体" panose="02010600040101010101" pitchFamily="2" charset="-122"/>
              <a:ea typeface="华文楷体" panose="02010600040101010101" pitchFamily="2" charset="-122"/>
            </a:endParaRPr>
          </a:p>
        </p:txBody>
      </p:sp>
      <p:sp>
        <p:nvSpPr>
          <p:cNvPr id="51202" name="内容占位符 4"/>
          <p:cNvSpPr>
            <a:spLocks noGrp="1"/>
          </p:cNvSpPr>
          <p:nvPr>
            <p:ph idx="1"/>
          </p:nvPr>
        </p:nvSpPr>
        <p:spPr>
          <a:xfrm>
            <a:off x="381000" y="1676400"/>
            <a:ext cx="8534400" cy="4495800"/>
          </a:xfrm>
        </p:spPr>
        <p:txBody>
          <a:bodyPr/>
          <a:lstStyle/>
          <a:p>
            <a:pPr>
              <a:lnSpc>
                <a:spcPct val="120000"/>
              </a:lnSpc>
              <a:buFontTx/>
              <a:buNone/>
            </a:pPr>
            <a:r>
              <a:rPr lang="en-US" altLang="zh-CN" sz="2400" dirty="0">
                <a:latin typeface="华文楷体" panose="02010600040101010101" pitchFamily="2" charset="-122"/>
                <a:ea typeface="华文楷体" panose="02010600040101010101" pitchFamily="2" charset="-122"/>
              </a:rPr>
              <a:t>2.3</a:t>
            </a:r>
            <a:r>
              <a:rPr lang="zh-CN" altLang="zh-CN" sz="2400" dirty="0">
                <a:latin typeface="华文楷体" panose="02010600040101010101" pitchFamily="2" charset="-122"/>
                <a:ea typeface="华文楷体" panose="02010600040101010101" pitchFamily="2" charset="-122"/>
              </a:rPr>
              <a:t>、</a:t>
            </a:r>
            <a:r>
              <a:rPr lang="zh-CN" altLang="zh-CN" sz="2400" b="1" dirty="0">
                <a:latin typeface="华文楷体" panose="02010600040101010101" pitchFamily="2" charset="-122"/>
                <a:ea typeface="华文楷体" panose="02010600040101010101" pitchFamily="2" charset="-122"/>
              </a:rPr>
              <a:t>水泥混凝土路面</a:t>
            </a:r>
          </a:p>
          <a:p>
            <a:r>
              <a:rPr lang="zh-CN" altLang="zh-CN" sz="2400" dirty="0">
                <a:latin typeface="华文楷体" panose="02010600040101010101" pitchFamily="2" charset="-122"/>
                <a:ea typeface="华文楷体" panose="02010600040101010101" pitchFamily="2" charset="-122"/>
              </a:rPr>
              <a:t>混凝土拌和及运送</a:t>
            </a:r>
          </a:p>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水泥混凝土的拌和，应按</a:t>
            </a:r>
            <a:r>
              <a:rPr lang="zh-CN" altLang="en-US" sz="2400" dirty="0">
                <a:latin typeface="华文楷体" panose="02010600040101010101" pitchFamily="2" charset="-122"/>
                <a:ea typeface="华文楷体" panose="02010600040101010101" pitchFamily="2" charset="-122"/>
              </a:rPr>
              <a:t>常规拌合的</a:t>
            </a:r>
            <a:r>
              <a:rPr lang="zh-CN" altLang="zh-CN" sz="2400" dirty="0">
                <a:latin typeface="华文楷体" panose="02010600040101010101" pitchFamily="2" charset="-122"/>
                <a:ea typeface="华文楷体" panose="02010600040101010101" pitchFamily="2" charset="-122"/>
              </a:rPr>
              <a:t>有关规定办理。</a:t>
            </a:r>
          </a:p>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手推车或小型翻斗车装运混凝土，车辆之间应保持一定的安全距离。</a:t>
            </a:r>
          </a:p>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3</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水泥混凝土运输车运送混凝土拌和物时，应遵守下列规定：</a:t>
            </a:r>
          </a:p>
          <a:p>
            <a:pPr>
              <a:buFontTx/>
              <a:buNone/>
            </a:pPr>
            <a:r>
              <a:rPr lang="en-US" altLang="zh-CN" sz="2400" dirty="0">
                <a:latin typeface="华文楷体" panose="02010600040101010101" pitchFamily="2" charset="-122"/>
                <a:ea typeface="华文楷体" panose="02010600040101010101" pitchFamily="2" charset="-122"/>
              </a:rPr>
              <a:t>1</a:t>
            </a:r>
            <a:r>
              <a:rPr lang="zh-CN" altLang="zh-CN" sz="2400" dirty="0">
                <a:latin typeface="华文楷体" panose="02010600040101010101" pitchFamily="2" charset="-122"/>
                <a:ea typeface="华文楷体" panose="02010600040101010101" pitchFamily="2" charset="-122"/>
              </a:rPr>
              <a:t>）液压泵、液压马达及阀件应紧固，并与管道连接牢固，密封良好。各泵旋转时应无卡阻和异常声响；</a:t>
            </a:r>
          </a:p>
          <a:p>
            <a:endParaRPr lang="zh-CN" altLang="en-US" sz="2400" dirty="0"/>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2 </a:t>
            </a:r>
            <a:r>
              <a:rPr lang="zh-CN" altLang="en-US" dirty="0">
                <a:effectLst/>
                <a:latin typeface="华文楷体" panose="02010600040101010101" pitchFamily="2" charset="-122"/>
                <a:ea typeface="华文楷体" panose="02010600040101010101" pitchFamily="2" charset="-122"/>
              </a:rPr>
              <a:t>、</a:t>
            </a:r>
            <a:r>
              <a:rPr lang="zh-CN" altLang="zh-CN" dirty="0">
                <a:effectLst/>
                <a:latin typeface="华文楷体" panose="02010600040101010101" pitchFamily="2" charset="-122"/>
                <a:ea typeface="华文楷体" panose="02010600040101010101" pitchFamily="2" charset="-122"/>
              </a:rPr>
              <a:t>路面工程</a:t>
            </a:r>
            <a:endParaRPr lang="zh-CN" altLang="en-US" dirty="0">
              <a:effectLst/>
              <a:latin typeface="华文楷体" panose="02010600040101010101" pitchFamily="2" charset="-122"/>
              <a:ea typeface="华文楷体" panose="02010600040101010101" pitchFamily="2" charset="-122"/>
            </a:endParaRPr>
          </a:p>
        </p:txBody>
      </p:sp>
      <p:sp>
        <p:nvSpPr>
          <p:cNvPr id="51202" name="内容占位符 4"/>
          <p:cNvSpPr>
            <a:spLocks noGrp="1"/>
          </p:cNvSpPr>
          <p:nvPr>
            <p:ph idx="1"/>
          </p:nvPr>
        </p:nvSpPr>
        <p:spPr>
          <a:xfrm>
            <a:off x="381000" y="1676400"/>
            <a:ext cx="8534400" cy="4495800"/>
          </a:xfrm>
        </p:spPr>
        <p:txBody>
          <a:bodyPr/>
          <a:lstStyle/>
          <a:p>
            <a:pPr>
              <a:buFontTx/>
              <a:buNone/>
            </a:pPr>
            <a:r>
              <a:rPr lang="en-US" altLang="zh-CN" sz="2400" dirty="0">
                <a:latin typeface="华文楷体" panose="02010600040101010101" pitchFamily="2" charset="-122"/>
                <a:ea typeface="华文楷体" panose="02010600040101010101" pitchFamily="2" charset="-122"/>
              </a:rPr>
              <a:t>2</a:t>
            </a:r>
            <a:r>
              <a:rPr lang="zh-CN" altLang="zh-CN" sz="2400" dirty="0">
                <a:latin typeface="华文楷体" panose="02010600040101010101" pitchFamily="2" charset="-122"/>
                <a:ea typeface="华文楷体" panose="02010600040101010101" pitchFamily="2" charset="-122"/>
              </a:rPr>
              <a:t>）当传动系统出现故障，液压油输出中断而导致滚筒停转，并一时无法修复时，要利用紧急排出系统快速排出混凝土拌和物；</a:t>
            </a:r>
          </a:p>
          <a:p>
            <a:pPr>
              <a:buFontTx/>
              <a:buNone/>
            </a:pPr>
            <a:r>
              <a:rPr lang="en-US" altLang="zh-CN" sz="2400" dirty="0">
                <a:latin typeface="华文楷体" panose="02010600040101010101" pitchFamily="2" charset="-122"/>
                <a:ea typeface="华文楷体" panose="02010600040101010101" pitchFamily="2" charset="-122"/>
              </a:rPr>
              <a:t>3</a:t>
            </a:r>
            <a:r>
              <a:rPr lang="zh-CN" altLang="zh-CN" sz="2400" dirty="0">
                <a:latin typeface="华文楷体" panose="02010600040101010101" pitchFamily="2" charset="-122"/>
                <a:ea typeface="华文楷体" panose="02010600040101010101" pitchFamily="2" charset="-122"/>
              </a:rPr>
              <a:t>）严禁用手触摸旋转中的搅拌筒和随动轮。</a:t>
            </a:r>
          </a:p>
          <a:p>
            <a:pPr>
              <a:buFontTx/>
              <a:buNone/>
            </a:pPr>
            <a:r>
              <a:rPr lang="en-US" altLang="zh-CN" sz="2400" dirty="0">
                <a:latin typeface="华文楷体" panose="02010600040101010101" pitchFamily="2" charset="-122"/>
                <a:ea typeface="华文楷体" panose="02010600040101010101" pitchFamily="2" charset="-122"/>
              </a:rPr>
              <a:t>4 </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自卸汽车运送混凝土拌和物，不得超载和超速行驶。车停稳后方准顶升车厢卸料。车厢尚未放下时，操作人员不得上车清除残料。</a:t>
            </a:r>
          </a:p>
          <a:p>
            <a:endParaRPr lang="zh-CN" altLang="en-US" sz="2400" dirty="0"/>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effectLst/>
                <a:latin typeface="华文楷体" panose="02010600040101010101" pitchFamily="2" charset="-122"/>
                <a:ea typeface="华文楷体" panose="02010600040101010101" pitchFamily="2" charset="-122"/>
              </a:rPr>
              <a:t>2 </a:t>
            </a:r>
            <a:r>
              <a:rPr lang="zh-CN" altLang="en-US" dirty="0">
                <a:effectLst/>
                <a:latin typeface="华文楷体" panose="02010600040101010101" pitchFamily="2" charset="-122"/>
                <a:ea typeface="华文楷体" panose="02010600040101010101" pitchFamily="2" charset="-122"/>
              </a:rPr>
              <a:t>、</a:t>
            </a:r>
            <a:r>
              <a:rPr lang="zh-CN" altLang="zh-CN" dirty="0">
                <a:effectLst/>
                <a:latin typeface="华文楷体" panose="02010600040101010101" pitchFamily="2" charset="-122"/>
                <a:ea typeface="华文楷体" panose="02010600040101010101" pitchFamily="2" charset="-122"/>
              </a:rPr>
              <a:t>路面工程</a:t>
            </a:r>
            <a:endParaRPr lang="zh-CN" altLang="en-US" dirty="0">
              <a:effectLst/>
              <a:latin typeface="华文楷体" panose="02010600040101010101" pitchFamily="2" charset="-122"/>
              <a:ea typeface="华文楷体" panose="02010600040101010101" pitchFamily="2" charset="-122"/>
            </a:endParaRPr>
          </a:p>
        </p:txBody>
      </p:sp>
      <p:sp>
        <p:nvSpPr>
          <p:cNvPr id="52226" name="内容占位符 4"/>
          <p:cNvSpPr>
            <a:spLocks noGrp="1"/>
          </p:cNvSpPr>
          <p:nvPr>
            <p:ph idx="1"/>
          </p:nvPr>
        </p:nvSpPr>
        <p:spPr>
          <a:xfrm>
            <a:off x="457200" y="1828800"/>
            <a:ext cx="8458200" cy="4495800"/>
          </a:xfrm>
        </p:spPr>
        <p:txBody>
          <a:bodyPr/>
          <a:lstStyle/>
          <a:p>
            <a:pPr>
              <a:lnSpc>
                <a:spcPct val="90000"/>
              </a:lnSpc>
            </a:pPr>
            <a:r>
              <a:rPr lang="zh-CN" altLang="zh-CN" sz="2400" dirty="0">
                <a:latin typeface="华文楷体" panose="02010600040101010101" pitchFamily="2" charset="-122"/>
                <a:ea typeface="华文楷体" panose="02010600040101010101" pitchFamily="2" charset="-122"/>
              </a:rPr>
              <a:t>人工摊铺</a:t>
            </a:r>
          </a:p>
          <a:p>
            <a:pPr>
              <a:lnSpc>
                <a:spcPct val="9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装卸钢模时，必须逐片轻抬轻放，不得随意抛掷。</a:t>
            </a:r>
          </a:p>
          <a:p>
            <a:pPr>
              <a:lnSpc>
                <a:spcPct val="9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使用震捣器时，应按本规程</a:t>
            </a:r>
            <a:r>
              <a:rPr lang="en-US" altLang="zh-CN" sz="2400" dirty="0">
                <a:latin typeface="华文楷体" panose="02010600040101010101" pitchFamily="2" charset="-122"/>
                <a:ea typeface="华文楷体" panose="02010600040101010101" pitchFamily="2" charset="-122"/>
              </a:rPr>
              <a:t>6.5.3.8</a:t>
            </a:r>
            <a:r>
              <a:rPr lang="zh-CN" altLang="zh-CN" sz="2400" dirty="0">
                <a:latin typeface="华文楷体" panose="02010600040101010101" pitchFamily="2" charset="-122"/>
                <a:ea typeface="华文楷体" panose="02010600040101010101" pitchFamily="2" charset="-122"/>
              </a:rPr>
              <a:t>规定办理。</a:t>
            </a:r>
          </a:p>
          <a:p>
            <a:pPr>
              <a:lnSpc>
                <a:spcPct val="9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3</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拆下的木模应及时起钉，堆放整齐。</a:t>
            </a:r>
          </a:p>
          <a:p>
            <a:pPr>
              <a:lnSpc>
                <a:spcPct val="90000"/>
              </a:lnSpc>
            </a:pPr>
            <a:r>
              <a:rPr lang="zh-CN" altLang="zh-CN" sz="2400" dirty="0">
                <a:latin typeface="华文楷体" panose="02010600040101010101" pitchFamily="2" charset="-122"/>
                <a:ea typeface="华文楷体" panose="02010600040101010101" pitchFamily="2" charset="-122"/>
              </a:rPr>
              <a:t>机械摊铺</a:t>
            </a:r>
          </a:p>
          <a:p>
            <a:pPr>
              <a:lnSpc>
                <a:spcPct val="90000"/>
              </a:lnSpc>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轨模式水泥混凝土摊铺机摊铺时，应遵守下列规定：</a:t>
            </a:r>
          </a:p>
          <a:p>
            <a:pPr>
              <a:lnSpc>
                <a:spcPct val="90000"/>
              </a:lnSpc>
              <a:buFontTx/>
              <a:buNone/>
            </a:pPr>
            <a:r>
              <a:rPr lang="en-US" altLang="zh-CN" sz="2400" dirty="0">
                <a:latin typeface="华文楷体" panose="02010600040101010101" pitchFamily="2" charset="-122"/>
                <a:ea typeface="华文楷体" panose="02010600040101010101" pitchFamily="2" charset="-122"/>
              </a:rPr>
              <a:t>1</a:t>
            </a:r>
            <a:r>
              <a:rPr lang="zh-CN" altLang="zh-CN" sz="2400" dirty="0">
                <a:latin typeface="华文楷体" panose="02010600040101010101" pitchFamily="2" charset="-122"/>
                <a:ea typeface="华文楷体" panose="02010600040101010101" pitchFamily="2" charset="-122"/>
              </a:rPr>
              <a:t>）布料机与振平机之间应保持</a:t>
            </a:r>
            <a:r>
              <a:rPr lang="en-US" altLang="zh-CN" sz="2400" dirty="0">
                <a:latin typeface="华文楷体" panose="02010600040101010101" pitchFamily="2" charset="-122"/>
                <a:ea typeface="华文楷体" panose="02010600040101010101" pitchFamily="2" charset="-122"/>
              </a:rPr>
              <a:t>5-8m</a:t>
            </a:r>
            <a:r>
              <a:rPr lang="zh-CN" altLang="zh-CN" sz="2400" dirty="0">
                <a:latin typeface="华文楷体" panose="02010600040101010101" pitchFamily="2" charset="-122"/>
                <a:ea typeface="华文楷体" panose="02010600040101010101" pitchFamily="2" charset="-122"/>
              </a:rPr>
              <a:t>的安全距离。</a:t>
            </a:r>
          </a:p>
          <a:p>
            <a:pPr>
              <a:lnSpc>
                <a:spcPct val="90000"/>
              </a:lnSpc>
              <a:buFontTx/>
              <a:buNone/>
            </a:pPr>
            <a:r>
              <a:rPr lang="en-US" altLang="zh-CN" sz="2400" dirty="0">
                <a:latin typeface="华文楷体" panose="02010600040101010101" pitchFamily="2" charset="-122"/>
                <a:ea typeface="华文楷体" panose="02010600040101010101" pitchFamily="2" charset="-122"/>
              </a:rPr>
              <a:t>2</a:t>
            </a:r>
            <a:r>
              <a:rPr lang="zh-CN" altLang="zh-CN" sz="2400" dirty="0">
                <a:latin typeface="华文楷体" panose="02010600040101010101" pitchFamily="2" charset="-122"/>
                <a:ea typeface="华文楷体" panose="02010600040101010101" pitchFamily="2" charset="-122"/>
              </a:rPr>
              <a:t>）布料机传动钢丝的松紧要适度。不得将刮板置于运行方向垂直的位置，也不得借助整机的惯性冲击料堆；</a:t>
            </a:r>
          </a:p>
          <a:p>
            <a:pPr>
              <a:lnSpc>
                <a:spcPct val="90000"/>
              </a:lnSpc>
              <a:buFontTx/>
              <a:buNone/>
            </a:pPr>
            <a:r>
              <a:rPr lang="en-US" altLang="zh-CN" sz="2400" dirty="0">
                <a:latin typeface="华文楷体" panose="02010600040101010101" pitchFamily="2" charset="-122"/>
                <a:ea typeface="华文楷体" panose="02010600040101010101" pitchFamily="2" charset="-122"/>
              </a:rPr>
              <a:t>3</a:t>
            </a:r>
            <a:r>
              <a:rPr lang="zh-CN" altLang="zh-CN" sz="2400" dirty="0">
                <a:latin typeface="华文楷体" panose="02010600040101010101" pitchFamily="2" charset="-122"/>
                <a:ea typeface="华文楷体" panose="02010600040101010101" pitchFamily="2" charset="-122"/>
              </a:rPr>
              <a:t>）作业中严禁驾驶员擅自离开驾驶台。无关人员不得在驾驶台上停留或上下摊铺机。在弯道上作业时，要注意防止摊铺机脱轨。</a:t>
            </a:r>
          </a:p>
          <a:p>
            <a:pPr>
              <a:lnSpc>
                <a:spcPct val="90000"/>
              </a:lnSpc>
            </a:pPr>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latin typeface="华文楷体" panose="02010600040101010101" pitchFamily="2" charset="-122"/>
                <a:ea typeface="华文楷体" panose="02010600040101010101" pitchFamily="2" charset="-122"/>
              </a:rPr>
              <a:t>2 </a:t>
            </a:r>
            <a:r>
              <a:rPr lang="zh-CN" altLang="en-US" dirty="0">
                <a:latin typeface="华文楷体" panose="02010600040101010101" pitchFamily="2" charset="-122"/>
                <a:ea typeface="华文楷体" panose="02010600040101010101" pitchFamily="2" charset="-122"/>
              </a:rPr>
              <a:t>、</a:t>
            </a:r>
            <a:r>
              <a:rPr lang="zh-CN" altLang="zh-CN" dirty="0">
                <a:latin typeface="华文楷体" panose="02010600040101010101" pitchFamily="2" charset="-122"/>
                <a:ea typeface="华文楷体" panose="02010600040101010101" pitchFamily="2" charset="-122"/>
              </a:rPr>
              <a:t>路面工程</a:t>
            </a:r>
            <a:endParaRPr lang="zh-CN" altLang="en-US" dirty="0">
              <a:latin typeface="华文楷体" panose="02010600040101010101" pitchFamily="2" charset="-122"/>
              <a:ea typeface="华文楷体" panose="02010600040101010101" pitchFamily="2" charset="-122"/>
            </a:endParaRPr>
          </a:p>
        </p:txBody>
      </p:sp>
      <p:sp>
        <p:nvSpPr>
          <p:cNvPr id="53250" name="内容占位符 4"/>
          <p:cNvSpPr>
            <a:spLocks noGrp="1"/>
          </p:cNvSpPr>
          <p:nvPr>
            <p:ph idx="1"/>
          </p:nvPr>
        </p:nvSpPr>
        <p:spPr>
          <a:xfrm>
            <a:off x="381000" y="1752600"/>
            <a:ext cx="8458200" cy="4495800"/>
          </a:xfrm>
        </p:spPr>
        <p:txBody>
          <a:bodyPr/>
          <a:lstStyle/>
          <a:p>
            <a:pPr>
              <a:lnSpc>
                <a:spcPct val="85000"/>
              </a:lnSpc>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滑模式水泥混凝土摊铺机摊铺时，应遵守下列规定：</a:t>
            </a:r>
          </a:p>
          <a:p>
            <a:pPr lvl="1">
              <a:lnSpc>
                <a:spcPct val="85000"/>
              </a:lnSpc>
              <a:buFontTx/>
              <a:buNone/>
            </a:pPr>
            <a:r>
              <a:rPr lang="en-US" altLang="zh-CN" sz="2400" dirty="0">
                <a:latin typeface="华文楷体" panose="02010600040101010101" pitchFamily="2" charset="-122"/>
                <a:ea typeface="华文楷体" panose="02010600040101010101" pitchFamily="2" charset="-122"/>
              </a:rPr>
              <a:t>1</a:t>
            </a:r>
            <a:r>
              <a:rPr lang="zh-CN" altLang="zh-CN" sz="2400" dirty="0">
                <a:latin typeface="华文楷体" panose="02010600040101010101" pitchFamily="2" charset="-122"/>
                <a:ea typeface="华文楷体" panose="02010600040101010101" pitchFamily="2" charset="-122"/>
              </a:rPr>
              <a:t>）停机处应平坦、坚实，并用支垫牢固的木块垫起机体。履带垫离地面后方可进行调整、安装工作；</a:t>
            </a:r>
          </a:p>
          <a:p>
            <a:pPr lvl="1">
              <a:lnSpc>
                <a:spcPct val="85000"/>
              </a:lnSpc>
              <a:buFontTx/>
              <a:buNone/>
            </a:pPr>
            <a:r>
              <a:rPr lang="en-US" altLang="zh-CN" sz="2400" dirty="0">
                <a:latin typeface="华文楷体" panose="02010600040101010101" pitchFamily="2" charset="-122"/>
                <a:ea typeface="华文楷体" panose="02010600040101010101" pitchFamily="2" charset="-122"/>
              </a:rPr>
              <a:t>2</a:t>
            </a:r>
            <a:r>
              <a:rPr lang="zh-CN" altLang="zh-CN" sz="2400" dirty="0">
                <a:latin typeface="华文楷体" panose="02010600040101010101" pitchFamily="2" charset="-122"/>
                <a:ea typeface="华文楷体" panose="02010600040101010101" pitchFamily="2" charset="-122"/>
              </a:rPr>
              <a:t>）调整机器高度时，工作踏板及扶梯等处不得站人。作业期间严禁碰撞引导线；</a:t>
            </a:r>
          </a:p>
          <a:p>
            <a:pPr lvl="1">
              <a:lnSpc>
                <a:spcPct val="85000"/>
              </a:lnSpc>
              <a:buFontTx/>
              <a:buNone/>
            </a:pPr>
            <a:r>
              <a:rPr lang="en-US" altLang="zh-CN" sz="2400" dirty="0">
                <a:latin typeface="华文楷体" panose="02010600040101010101" pitchFamily="2" charset="-122"/>
                <a:ea typeface="华文楷体" panose="02010600040101010101" pitchFamily="2" charset="-122"/>
              </a:rPr>
              <a:t>3</a:t>
            </a:r>
            <a:r>
              <a:rPr lang="zh-CN" altLang="zh-CN" sz="2400" dirty="0">
                <a:latin typeface="华文楷体" panose="02010600040101010101" pitchFamily="2" charset="-122"/>
                <a:ea typeface="华文楷体" panose="02010600040101010101" pitchFamily="2" charset="-122"/>
              </a:rPr>
              <a:t>）摊铺机应避免紧急转向，防止与预置钢筋、路机缘石等碰撞</a:t>
            </a:r>
          </a:p>
          <a:p>
            <a:pPr lvl="1">
              <a:lnSpc>
                <a:spcPct val="85000"/>
              </a:lnSpc>
              <a:buFontTx/>
              <a:buNone/>
            </a:pPr>
            <a:r>
              <a:rPr lang="en-US" altLang="zh-CN" sz="2400" dirty="0">
                <a:latin typeface="华文楷体" panose="02010600040101010101" pitchFamily="2" charset="-122"/>
                <a:ea typeface="华文楷体" panose="02010600040101010101" pitchFamily="2" charset="-122"/>
              </a:rPr>
              <a:t>4</a:t>
            </a:r>
            <a:r>
              <a:rPr lang="zh-CN" altLang="zh-CN" sz="2400" dirty="0">
                <a:latin typeface="华文楷体" panose="02010600040101010101" pitchFamily="2" charset="-122"/>
                <a:ea typeface="华文楷体" panose="02010600040101010101" pitchFamily="2" charset="-122"/>
              </a:rPr>
              <a:t>）摊铺机不得牵引其他机械。其他机械牵引摊铺机时应用刚性拖杆；</a:t>
            </a:r>
          </a:p>
          <a:p>
            <a:pPr lvl="1">
              <a:lnSpc>
                <a:spcPct val="85000"/>
              </a:lnSpc>
              <a:buFontTx/>
              <a:buNone/>
            </a:pPr>
            <a:r>
              <a:rPr lang="en-US" altLang="zh-CN" sz="2400" dirty="0">
                <a:latin typeface="华文楷体" panose="02010600040101010101" pitchFamily="2" charset="-122"/>
                <a:ea typeface="华文楷体" panose="02010600040101010101" pitchFamily="2" charset="-122"/>
              </a:rPr>
              <a:t>5</a:t>
            </a:r>
            <a:r>
              <a:rPr lang="zh-CN" altLang="zh-CN" sz="2400" dirty="0">
                <a:latin typeface="华文楷体" panose="02010600040101010101" pitchFamily="2" charset="-122"/>
                <a:ea typeface="华文楷体" panose="02010600040101010101" pitchFamily="2" charset="-122"/>
              </a:rPr>
              <a:t>）摊铺机停放在通车道路上时，周围必须设置明显的安全标志。夜间应以红灯示警，其能见度不得小于</a:t>
            </a:r>
            <a:r>
              <a:rPr lang="en-US" altLang="zh-CN" sz="2400" dirty="0">
                <a:latin typeface="华文楷体" panose="02010600040101010101" pitchFamily="2" charset="-122"/>
                <a:ea typeface="华文楷体" panose="02010600040101010101" pitchFamily="2" charset="-122"/>
              </a:rPr>
              <a:t>150m</a:t>
            </a:r>
            <a:r>
              <a:rPr lang="zh-CN" altLang="zh-CN" sz="2400" dirty="0">
                <a:latin typeface="华文楷体" panose="02010600040101010101" pitchFamily="2" charset="-122"/>
                <a:ea typeface="华文楷体" panose="02010600040101010101" pitchFamily="2" charset="-122"/>
              </a:rPr>
              <a:t>。</a:t>
            </a:r>
          </a:p>
          <a:p>
            <a:pPr lvl="1">
              <a:lnSpc>
                <a:spcPct val="85000"/>
              </a:lnSpc>
            </a:pPr>
            <a:r>
              <a:rPr lang="zh-CN" altLang="zh-CN" sz="2400" dirty="0">
                <a:latin typeface="华文楷体" panose="02010600040101010101" pitchFamily="2" charset="-122"/>
                <a:ea typeface="华文楷体" panose="02010600040101010101" pitchFamily="2" charset="-122"/>
              </a:rPr>
              <a:t>真空吸水作业时，严禁操作人员在吸垫上行走或将物件置压在吸垫上。</a:t>
            </a:r>
          </a:p>
          <a:p>
            <a:pPr>
              <a:buNone/>
            </a:pPr>
            <a:endParaRPr lang="zh-CN" altLang="en-US" sz="2000" dirty="0"/>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effectLst/>
                <a:latin typeface="华文楷体" panose="02010600040101010101" pitchFamily="2" charset="-122"/>
                <a:ea typeface="华文楷体" panose="02010600040101010101" pitchFamily="2" charset="-122"/>
              </a:rPr>
              <a:t>2 </a:t>
            </a:r>
            <a:r>
              <a:rPr lang="zh-CN" altLang="en-US" dirty="0">
                <a:effectLst/>
                <a:latin typeface="华文楷体" panose="02010600040101010101" pitchFamily="2" charset="-122"/>
                <a:ea typeface="华文楷体" panose="02010600040101010101" pitchFamily="2" charset="-122"/>
              </a:rPr>
              <a:t>、</a:t>
            </a:r>
            <a:r>
              <a:rPr lang="zh-CN" altLang="zh-CN" dirty="0">
                <a:effectLst/>
                <a:latin typeface="华文楷体" panose="02010600040101010101" pitchFamily="2" charset="-122"/>
                <a:ea typeface="华文楷体" panose="02010600040101010101" pitchFamily="2" charset="-122"/>
              </a:rPr>
              <a:t>路面工程</a:t>
            </a:r>
            <a:endParaRPr lang="zh-CN" altLang="en-US" dirty="0">
              <a:effectLst/>
              <a:latin typeface="华文楷体" panose="02010600040101010101" pitchFamily="2" charset="-122"/>
              <a:ea typeface="华文楷体" panose="02010600040101010101" pitchFamily="2" charset="-122"/>
            </a:endParaRPr>
          </a:p>
        </p:txBody>
      </p:sp>
      <p:sp>
        <p:nvSpPr>
          <p:cNvPr id="54274" name="内容占位符 4"/>
          <p:cNvSpPr>
            <a:spLocks noGrp="1"/>
          </p:cNvSpPr>
          <p:nvPr>
            <p:ph idx="1"/>
          </p:nvPr>
        </p:nvSpPr>
        <p:spPr>
          <a:xfrm>
            <a:off x="457200" y="1752600"/>
            <a:ext cx="8382000" cy="4572000"/>
          </a:xfrm>
        </p:spPr>
        <p:txBody>
          <a:bodyPr/>
          <a:lstStyle/>
          <a:p>
            <a:pPr>
              <a:lnSpc>
                <a:spcPct val="120000"/>
              </a:lnSpc>
            </a:pPr>
            <a:r>
              <a:rPr lang="en-US" altLang="zh-CN" sz="2400" dirty="0"/>
              <a:t> </a:t>
            </a:r>
            <a:r>
              <a:rPr lang="zh-CN" altLang="zh-CN" sz="2400" dirty="0">
                <a:latin typeface="华文楷体" panose="02010600040101010101" pitchFamily="2" charset="-122"/>
                <a:ea typeface="华文楷体" panose="02010600040101010101" pitchFamily="2" charset="-122"/>
              </a:rPr>
              <a:t>切缝、养生</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切缝机锯缝时，刀片夹板的螺母应紧固，各联接部位和安全防护罩应完好正常。切缝前应先打开冷却水，冷却水中断时应停止切缝</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切缝时刀片要缓缓切入，并注意割切深度指示器，当遇有较大切割阻力时，应立即升起刀片检查。停止切缝时应先将刀片提离板面后才可停止运转。</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薄膜养护的溶剂，一般具有毒性和易燃等特性，应做好贮运装卸的安全工作。喷洒时应站在上风，穿戴安全防护用品。</a:t>
            </a:r>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effectLst/>
                <a:latin typeface="华文楷体" panose="02010600040101010101" pitchFamily="2" charset="-122"/>
                <a:ea typeface="华文楷体" panose="02010600040101010101" pitchFamily="2" charset="-122"/>
              </a:rPr>
              <a:t>2 </a:t>
            </a:r>
            <a:r>
              <a:rPr lang="zh-CN" altLang="en-US" dirty="0">
                <a:effectLst/>
                <a:latin typeface="华文楷体" panose="02010600040101010101" pitchFamily="2" charset="-122"/>
                <a:ea typeface="华文楷体" panose="02010600040101010101" pitchFamily="2" charset="-122"/>
              </a:rPr>
              <a:t>、</a:t>
            </a:r>
            <a:r>
              <a:rPr lang="zh-CN" altLang="zh-CN" dirty="0">
                <a:effectLst/>
                <a:latin typeface="华文楷体" panose="02010600040101010101" pitchFamily="2" charset="-122"/>
                <a:ea typeface="华文楷体" panose="02010600040101010101" pitchFamily="2" charset="-122"/>
              </a:rPr>
              <a:t>路面工程</a:t>
            </a:r>
            <a:endParaRPr lang="zh-CN" altLang="en-US" dirty="0">
              <a:effectLst/>
              <a:latin typeface="华文楷体" panose="02010600040101010101" pitchFamily="2" charset="-122"/>
              <a:ea typeface="华文楷体" panose="02010600040101010101" pitchFamily="2" charset="-122"/>
            </a:endParaRPr>
          </a:p>
        </p:txBody>
      </p:sp>
      <p:sp>
        <p:nvSpPr>
          <p:cNvPr id="54274" name="内容占位符 4"/>
          <p:cNvSpPr>
            <a:spLocks noGrp="1"/>
          </p:cNvSpPr>
          <p:nvPr>
            <p:ph idx="1"/>
          </p:nvPr>
        </p:nvSpPr>
        <p:spPr>
          <a:xfrm>
            <a:off x="381000" y="1524000"/>
            <a:ext cx="8382000" cy="4419600"/>
          </a:xfrm>
        </p:spPr>
        <p:txBody>
          <a:bodyPr/>
          <a:lstStyle/>
          <a:p>
            <a:pPr>
              <a:lnSpc>
                <a:spcPct val="120000"/>
              </a:lnSpc>
            </a:pPr>
            <a:r>
              <a:rPr lang="zh-CN" altLang="zh-CN" sz="2400" dirty="0">
                <a:latin typeface="华文楷体" panose="02010600040101010101" pitchFamily="2" charset="-122"/>
                <a:ea typeface="华文楷体" panose="02010600040101010101" pitchFamily="2" charset="-122"/>
              </a:rPr>
              <a:t>机械碾压</a:t>
            </a:r>
          </a:p>
          <a:p>
            <a:pPr>
              <a:lnSpc>
                <a:spcPct val="120000"/>
              </a:lnSpc>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压路机作业</a:t>
            </a:r>
          </a:p>
          <a:p>
            <a:pPr>
              <a:lnSpc>
                <a:spcPct val="120000"/>
              </a:lnSpc>
              <a:buFontTx/>
              <a:buNone/>
            </a:pP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严禁在压路机没有熄火、下无支垫三角木的情况下，进行机下检修。</a:t>
            </a:r>
          </a:p>
          <a:p>
            <a:pPr>
              <a:lnSpc>
                <a:spcPct val="120000"/>
              </a:lnSpc>
              <a:buFontTx/>
              <a:buNone/>
            </a:pP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压路机应停放在于坦、坚实并对交通及施工作业无妨碍的地方。停放在坡道上时，前后轮应置垫三角木。</a:t>
            </a:r>
          </a:p>
          <a:p>
            <a:pPr>
              <a:lnSpc>
                <a:spcPct val="120000"/>
              </a:lnSpc>
              <a:buFontTx/>
              <a:buNone/>
            </a:pPr>
            <a:r>
              <a:rPr lang="en-US" altLang="zh-CN" sz="2400" dirty="0">
                <a:latin typeface="华文楷体" panose="02010600040101010101" pitchFamily="2" charset="-122"/>
                <a:ea typeface="华文楷体" panose="02010600040101010101" pitchFamily="2" charset="-122"/>
              </a:rPr>
              <a:t>3</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压路机前后轮的刮板，应保持平整良好。碾轮刷油或洒水的人员应与司机密切配合，必须跟在辗轮行走的后方，要注意压路机转向。</a:t>
            </a:r>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38"/>
          <p:cNvSpPr>
            <a:spLocks noChangeArrowheads="1"/>
          </p:cNvSpPr>
          <p:nvPr/>
        </p:nvSpPr>
        <p:spPr bwMode="auto">
          <a:xfrm>
            <a:off x="381000" y="903287"/>
            <a:ext cx="2133600" cy="468313"/>
          </a:xfrm>
          <a:prstGeom prst="roundRect">
            <a:avLst>
              <a:gd name="adj" fmla="val 796"/>
            </a:avLst>
          </a:prstGeom>
          <a:solidFill>
            <a:srgbClr val="0089F0"/>
          </a:solidFill>
          <a:ln w="9525">
            <a:noFill/>
            <a:round/>
          </a:ln>
        </p:spPr>
        <p:txBody>
          <a:bodyPr anchor="ctr"/>
          <a:lstStyle/>
          <a:p>
            <a:pPr indent="323850" eaLnBrk="0" hangingPunct="0"/>
            <a:r>
              <a:rPr lang="zh-CN" altLang="en-US" b="1" dirty="0">
                <a:solidFill>
                  <a:schemeClr val="bg1"/>
                </a:solidFill>
                <a:ea typeface="微软雅黑" panose="020B0503020204020204" pitchFamily="34" charset="-122"/>
              </a:rPr>
              <a:t>相关法律知识</a:t>
            </a:r>
          </a:p>
        </p:txBody>
      </p:sp>
      <p:sp>
        <p:nvSpPr>
          <p:cNvPr id="3" name="TextBox 4"/>
          <p:cNvSpPr txBox="1">
            <a:spLocks noChangeArrowheads="1"/>
          </p:cNvSpPr>
          <p:nvPr/>
        </p:nvSpPr>
        <p:spPr bwMode="auto">
          <a:xfrm>
            <a:off x="0" y="1371600"/>
            <a:ext cx="9144000" cy="5016758"/>
          </a:xfrm>
          <a:prstGeom prst="rect">
            <a:avLst/>
          </a:prstGeom>
          <a:noFill/>
          <a:ln w="9525">
            <a:noFill/>
            <a:miter lim="800000"/>
          </a:ln>
        </p:spPr>
        <p:txBody>
          <a:bodyPr wrap="square">
            <a:spAutoFit/>
          </a:bodyPr>
          <a:lstStyle/>
          <a:p>
            <a:pPr>
              <a:lnSpc>
                <a:spcPts val="3200"/>
              </a:lnSpc>
            </a:pPr>
            <a:r>
              <a:rPr lang="en-US" altLang="zh-CN" sz="2000" b="1" dirty="0">
                <a:latin typeface="+mn-ea"/>
                <a:ea typeface="+mn-ea"/>
              </a:rPr>
              <a:t>    1</a:t>
            </a:r>
            <a:r>
              <a:rPr lang="zh-CN" altLang="en-US" sz="2000" b="1" dirty="0">
                <a:latin typeface="+mn-ea"/>
                <a:ea typeface="+mn-ea"/>
              </a:rPr>
              <a:t>、</a:t>
            </a:r>
            <a:r>
              <a:rPr lang="en-US" altLang="zh-CN" sz="2000" b="1" dirty="0">
                <a:latin typeface="+mn-ea"/>
                <a:ea typeface="+mn-ea"/>
              </a:rPr>
              <a:t>《</a:t>
            </a:r>
            <a:r>
              <a:rPr lang="zh-CN" altLang="en-US" sz="2000" b="1" dirty="0">
                <a:latin typeface="+mn-ea"/>
                <a:ea typeface="+mn-ea"/>
              </a:rPr>
              <a:t>刑法</a:t>
            </a:r>
            <a:r>
              <a:rPr lang="en-US" altLang="zh-CN" sz="2000" b="1" dirty="0">
                <a:latin typeface="+mn-ea"/>
                <a:ea typeface="+mn-ea"/>
              </a:rPr>
              <a:t>》</a:t>
            </a:r>
            <a:r>
              <a:rPr lang="zh-CN" altLang="en-US" sz="2000" b="1" dirty="0">
                <a:latin typeface="+mn-ea"/>
                <a:ea typeface="+mn-ea"/>
              </a:rPr>
              <a:t>第一百三十四条</a:t>
            </a:r>
            <a:r>
              <a:rPr lang="en-US" altLang="zh-CN" sz="2000" b="1" dirty="0">
                <a:latin typeface="+mn-ea"/>
                <a:ea typeface="+mn-ea"/>
              </a:rPr>
              <a:t>【</a:t>
            </a:r>
            <a:r>
              <a:rPr lang="zh-CN" altLang="en-US" sz="2000" b="1" dirty="0">
                <a:solidFill>
                  <a:srgbClr val="FF0000"/>
                </a:solidFill>
                <a:latin typeface="+mn-ea"/>
                <a:ea typeface="+mn-ea"/>
              </a:rPr>
              <a:t>重大责任事故罪</a:t>
            </a:r>
            <a:r>
              <a:rPr lang="en-US" altLang="zh-CN" sz="2000" b="1" dirty="0">
                <a:latin typeface="+mn-ea"/>
                <a:ea typeface="+mn-ea"/>
              </a:rPr>
              <a:t>】</a:t>
            </a:r>
          </a:p>
          <a:p>
            <a:pPr>
              <a:lnSpc>
                <a:spcPts val="3200"/>
              </a:lnSpc>
            </a:pPr>
            <a:r>
              <a:rPr lang="zh-CN" altLang="en-US" sz="2000" b="1" dirty="0">
                <a:latin typeface="+mn-ea"/>
                <a:ea typeface="+mn-ea"/>
              </a:rPr>
              <a:t>    在生产、作业中违反有关安全管理的规定，因而发生重大伤亡事故或者造成其他严重后果的，处三年以下有期徒刑或者拘役；情节特别恶劣的，处三年以上七年以下有期徒刑。</a:t>
            </a:r>
            <a:endParaRPr lang="en-US" altLang="zh-CN" sz="2000" b="1" dirty="0">
              <a:latin typeface="+mn-ea"/>
              <a:ea typeface="+mn-ea"/>
            </a:endParaRPr>
          </a:p>
          <a:p>
            <a:pPr>
              <a:lnSpc>
                <a:spcPts val="3200"/>
              </a:lnSpc>
            </a:pPr>
            <a:r>
              <a:rPr lang="zh-CN" altLang="en-US" sz="2000" b="1" dirty="0">
                <a:latin typeface="+mn-ea"/>
                <a:ea typeface="+mn-ea"/>
              </a:rPr>
              <a:t>    违反安全管理规定，是以管理制度的客观存在为前提的。一般而言这种管理规定应当包括三种情况：</a:t>
            </a:r>
          </a:p>
          <a:p>
            <a:pPr>
              <a:lnSpc>
                <a:spcPts val="3200"/>
              </a:lnSpc>
            </a:pPr>
            <a:r>
              <a:rPr lang="zh-CN" altLang="en-US" sz="2000" b="1" dirty="0">
                <a:latin typeface="+mn-ea"/>
                <a:ea typeface="+mn-ea"/>
              </a:rPr>
              <a:t>    一是国家颁布的各类有关安全生产的法律、法规；</a:t>
            </a:r>
          </a:p>
          <a:p>
            <a:pPr>
              <a:lnSpc>
                <a:spcPts val="3200"/>
              </a:lnSpc>
            </a:pPr>
            <a:r>
              <a:rPr lang="zh-CN" altLang="en-US" sz="2000" b="1" dirty="0">
                <a:latin typeface="+mn-ea"/>
                <a:ea typeface="+mn-ea"/>
              </a:rPr>
              <a:t>    二是企业、事业单位及其上级管理机关制定的反映安全生产客观规律并涉及工艺技术、生产操作、技术监督、劳动保护、安全管理等方面的规程、规章、章程、条例、办法和制度及不同的单位按照各自的特点所作的有关规定；</a:t>
            </a:r>
          </a:p>
          <a:p>
            <a:pPr>
              <a:lnSpc>
                <a:spcPts val="3200"/>
              </a:lnSpc>
            </a:pPr>
            <a:r>
              <a:rPr lang="zh-CN" altLang="en-US" sz="2000" b="1" dirty="0">
                <a:solidFill>
                  <a:srgbClr val="C00000"/>
                </a:solidFill>
                <a:latin typeface="+mn-ea"/>
                <a:ea typeface="+mn-ea"/>
              </a:rPr>
              <a:t>    </a:t>
            </a:r>
            <a:r>
              <a:rPr lang="zh-CN" altLang="en-US" sz="2000" b="1" dirty="0">
                <a:solidFill>
                  <a:srgbClr val="FF0000"/>
                </a:solidFill>
                <a:latin typeface="+mn-ea"/>
                <a:ea typeface="+mn-ea"/>
              </a:rPr>
              <a:t>三是该类生产、作业过程中虽无明文规定但却反映了生产、科研、设计、施工中安全操作的客观规律，已为人所公认的操作习惯和惯例等。</a:t>
            </a:r>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latin typeface="华文楷体" panose="02010600040101010101" pitchFamily="2" charset="-122"/>
                <a:ea typeface="华文楷体" panose="02010600040101010101" pitchFamily="2" charset="-122"/>
              </a:rPr>
              <a:t>2 </a:t>
            </a:r>
            <a:r>
              <a:rPr lang="zh-CN" altLang="en-US" dirty="0">
                <a:latin typeface="华文楷体" panose="02010600040101010101" pitchFamily="2" charset="-122"/>
                <a:ea typeface="华文楷体" panose="02010600040101010101" pitchFamily="2" charset="-122"/>
              </a:rPr>
              <a:t>、</a:t>
            </a:r>
            <a:r>
              <a:rPr lang="zh-CN" altLang="zh-CN" dirty="0">
                <a:latin typeface="华文楷体" panose="02010600040101010101" pitchFamily="2" charset="-122"/>
                <a:ea typeface="华文楷体" panose="02010600040101010101" pitchFamily="2" charset="-122"/>
              </a:rPr>
              <a:t>路面工程</a:t>
            </a:r>
            <a:endParaRPr lang="zh-CN" altLang="en-US" dirty="0">
              <a:latin typeface="华文楷体" panose="02010600040101010101" pitchFamily="2" charset="-122"/>
              <a:ea typeface="华文楷体" panose="02010600040101010101" pitchFamily="2" charset="-122"/>
            </a:endParaRPr>
          </a:p>
        </p:txBody>
      </p:sp>
      <p:sp>
        <p:nvSpPr>
          <p:cNvPr id="55298" name="内容占位符 4"/>
          <p:cNvSpPr>
            <a:spLocks noGrp="1"/>
          </p:cNvSpPr>
          <p:nvPr>
            <p:ph idx="1"/>
          </p:nvPr>
        </p:nvSpPr>
        <p:spPr>
          <a:xfrm>
            <a:off x="304800" y="1752600"/>
            <a:ext cx="8839200" cy="5410200"/>
          </a:xfrm>
        </p:spPr>
        <p:txBody>
          <a:bodyPr/>
          <a:lstStyle/>
          <a:p>
            <a:pPr>
              <a:lnSpc>
                <a:spcPct val="120000"/>
              </a:lnSpc>
            </a:pPr>
            <a:r>
              <a:rPr lang="zh-CN" altLang="zh-CN" sz="2400" dirty="0">
                <a:latin typeface="华文楷体" panose="02010600040101010101" pitchFamily="2" charset="-122"/>
                <a:ea typeface="华文楷体" panose="02010600040101010101" pitchFamily="2" charset="-122"/>
              </a:rPr>
              <a:t>旧路面凿除</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旧路面凿除宜分小段进行，以免妨碍交通。</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用镐开挖旧路面时，应并排前进，左右间距不少于</a:t>
            </a:r>
            <a:r>
              <a:rPr lang="en-US" altLang="zh-CN" sz="2400" dirty="0">
                <a:latin typeface="华文楷体" panose="02010600040101010101" pitchFamily="2" charset="-122"/>
                <a:ea typeface="华文楷体" panose="02010600040101010101" pitchFamily="2" charset="-122"/>
              </a:rPr>
              <a:t>2m</a:t>
            </a:r>
            <a:r>
              <a:rPr lang="zh-CN" altLang="zh-CN" sz="2400" dirty="0">
                <a:latin typeface="华文楷体" panose="02010600040101010101" pitchFamily="2" charset="-122"/>
                <a:ea typeface="华文楷体" panose="02010600040101010101" pitchFamily="2" charset="-122"/>
              </a:rPr>
              <a:t>，不得面对面使镐。</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3</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大锤砸碎旧路面时，周围不得有人站立或通行。锤击钢钎，使锤人应站在扶钎人的侧面，使锤者不得戴手套，锤柄端头应有防滑措施。</a:t>
            </a:r>
          </a:p>
          <a:p>
            <a:pPr>
              <a:lnSpc>
                <a:spcPct val="120000"/>
              </a:lnSpc>
            </a:pPr>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2 </a:t>
            </a:r>
            <a:r>
              <a:rPr lang="zh-CN" altLang="en-US" dirty="0">
                <a:effectLst/>
                <a:latin typeface="华文楷体" panose="02010600040101010101" pitchFamily="2" charset="-122"/>
                <a:ea typeface="华文楷体" panose="02010600040101010101" pitchFamily="2" charset="-122"/>
              </a:rPr>
              <a:t>、</a:t>
            </a:r>
            <a:r>
              <a:rPr lang="zh-CN" altLang="zh-CN" dirty="0">
                <a:effectLst/>
                <a:latin typeface="华文楷体" panose="02010600040101010101" pitchFamily="2" charset="-122"/>
                <a:ea typeface="华文楷体" panose="02010600040101010101" pitchFamily="2" charset="-122"/>
              </a:rPr>
              <a:t>路面工程</a:t>
            </a:r>
            <a:endParaRPr lang="zh-CN" altLang="en-US" dirty="0">
              <a:effectLst/>
              <a:latin typeface="华文楷体" panose="02010600040101010101" pitchFamily="2" charset="-122"/>
              <a:ea typeface="华文楷体" panose="02010600040101010101" pitchFamily="2" charset="-122"/>
            </a:endParaRPr>
          </a:p>
        </p:txBody>
      </p:sp>
      <p:sp>
        <p:nvSpPr>
          <p:cNvPr id="55298" name="内容占位符 4"/>
          <p:cNvSpPr>
            <a:spLocks noGrp="1"/>
          </p:cNvSpPr>
          <p:nvPr>
            <p:ph idx="1"/>
          </p:nvPr>
        </p:nvSpPr>
        <p:spPr>
          <a:xfrm>
            <a:off x="304800" y="1676400"/>
            <a:ext cx="8610600" cy="5410200"/>
          </a:xfrm>
        </p:spPr>
        <p:txBody>
          <a:bodyPr/>
          <a:lstStyle/>
          <a:p>
            <a:pPr>
              <a:lnSpc>
                <a:spcPct val="9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4</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风动工具凿除旧路面，应遵守下列规定：</a:t>
            </a:r>
          </a:p>
          <a:p>
            <a:pPr lvl="1">
              <a:lnSpc>
                <a:spcPct val="90000"/>
              </a:lnSpc>
              <a:buFontTx/>
              <a:buNone/>
            </a:pPr>
            <a:r>
              <a:rPr lang="en-US" altLang="zh-CN" sz="2400" dirty="0">
                <a:latin typeface="华文楷体" panose="02010600040101010101" pitchFamily="2" charset="-122"/>
                <a:ea typeface="华文楷体" panose="02010600040101010101" pitchFamily="2" charset="-122"/>
              </a:rPr>
              <a:t>1</a:t>
            </a:r>
            <a:r>
              <a:rPr lang="zh-CN" altLang="zh-CN" sz="2400" dirty="0">
                <a:latin typeface="华文楷体" panose="02010600040101010101" pitchFamily="2" charset="-122"/>
                <a:ea typeface="华文楷体" panose="02010600040101010101" pitchFamily="2" charset="-122"/>
              </a:rPr>
              <a:t>）各部管道接头必须紧固，不漏气。胶皮管不得缠绕打结，并不得用折弯风管的办法作断气之用，也不得将风管置于胯下；</a:t>
            </a:r>
          </a:p>
          <a:p>
            <a:pPr lvl="1">
              <a:lnSpc>
                <a:spcPct val="90000"/>
              </a:lnSpc>
              <a:buFontTx/>
              <a:buNone/>
            </a:pPr>
            <a:r>
              <a:rPr lang="en-US" altLang="zh-CN" sz="2400" dirty="0">
                <a:latin typeface="华文楷体" panose="02010600040101010101" pitchFamily="2" charset="-122"/>
                <a:ea typeface="华文楷体" panose="02010600040101010101" pitchFamily="2" charset="-122"/>
              </a:rPr>
              <a:t>2</a:t>
            </a:r>
            <a:r>
              <a:rPr lang="zh-CN" altLang="zh-CN" sz="2400" dirty="0">
                <a:latin typeface="华文楷体" panose="02010600040101010101" pitchFamily="2" charset="-122"/>
                <a:ea typeface="华文楷体" panose="02010600040101010101" pitchFamily="2" charset="-122"/>
              </a:rPr>
              <a:t>）风管通过过道，须挖沟将风管下埋；</a:t>
            </a:r>
          </a:p>
          <a:p>
            <a:pPr lvl="1">
              <a:lnSpc>
                <a:spcPct val="90000"/>
              </a:lnSpc>
              <a:buFontTx/>
              <a:buNone/>
            </a:pPr>
            <a:r>
              <a:rPr lang="en-US" altLang="zh-CN" sz="2400" dirty="0">
                <a:latin typeface="华文楷体" panose="02010600040101010101" pitchFamily="2" charset="-122"/>
                <a:ea typeface="华文楷体" panose="02010600040101010101" pitchFamily="2" charset="-122"/>
              </a:rPr>
              <a:t>3</a:t>
            </a:r>
            <a:r>
              <a:rPr lang="zh-CN" altLang="zh-CN" sz="2400" dirty="0">
                <a:latin typeface="华文楷体" panose="02010600040101010101" pitchFamily="2" charset="-122"/>
                <a:ea typeface="华文楷体" panose="02010600040101010101" pitchFamily="2" charset="-122"/>
              </a:rPr>
              <a:t>）风管联接风包后要试送气，检查风管内有无杂物堵塞。送气时，要缓慢旋开阀门，不得猛开；</a:t>
            </a:r>
          </a:p>
          <a:p>
            <a:pPr lvl="1">
              <a:lnSpc>
                <a:spcPct val="90000"/>
              </a:lnSpc>
              <a:buFontTx/>
              <a:buNone/>
            </a:pPr>
            <a:r>
              <a:rPr lang="en-US" altLang="zh-CN" sz="2400" dirty="0">
                <a:latin typeface="华文楷体" panose="02010600040101010101" pitchFamily="2" charset="-122"/>
                <a:ea typeface="华文楷体" panose="02010600040101010101" pitchFamily="2" charset="-122"/>
              </a:rPr>
              <a:t>4</a:t>
            </a:r>
            <a:r>
              <a:rPr lang="zh-CN" altLang="zh-CN" sz="2400" dirty="0">
                <a:latin typeface="华文楷体" panose="02010600040101010101" pitchFamily="2" charset="-122"/>
                <a:ea typeface="华文楷体" panose="02010600040101010101" pitchFamily="2" charset="-122"/>
              </a:rPr>
              <a:t>）风镐操作人员应与空压机司机紧密配合，及时送气或闭气；</a:t>
            </a:r>
          </a:p>
          <a:p>
            <a:pPr lvl="1">
              <a:lnSpc>
                <a:spcPct val="90000"/>
              </a:lnSpc>
              <a:buFontTx/>
              <a:buNone/>
            </a:pPr>
            <a:r>
              <a:rPr lang="en-US" altLang="zh-CN" sz="2400" dirty="0">
                <a:latin typeface="华文楷体" panose="02010600040101010101" pitchFamily="2" charset="-122"/>
                <a:ea typeface="华文楷体" panose="02010600040101010101" pitchFamily="2" charset="-122"/>
              </a:rPr>
              <a:t>5</a:t>
            </a:r>
            <a:r>
              <a:rPr lang="zh-CN" altLang="zh-CN" sz="2400" dirty="0">
                <a:latin typeface="华文楷体" panose="02010600040101010101" pitchFamily="2" charset="-122"/>
                <a:ea typeface="华文楷体" panose="02010600040101010101" pitchFamily="2" charset="-122"/>
              </a:rPr>
              <a:t>） 钎子插入风动工具后不得空打。</a:t>
            </a:r>
          </a:p>
          <a:p>
            <a:pPr>
              <a:lnSpc>
                <a:spcPct val="9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5</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利用机械破碎旧路面时，应有专人统一指挥，操作范围内不得有人，铲刀切入地面不宜过深，推刀速度应缓慢。</a:t>
            </a:r>
          </a:p>
          <a:p>
            <a:pPr>
              <a:lnSpc>
                <a:spcPct val="90000"/>
              </a:lnSpc>
            </a:pPr>
            <a:endParaRPr lang="zh-CN" altLang="en-US" sz="2400" dirty="0"/>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3 </a:t>
            </a:r>
            <a:r>
              <a:rPr lang="zh-CN" altLang="en-US" dirty="0">
                <a:effectLst/>
                <a:latin typeface="华文楷体" panose="02010600040101010101" pitchFamily="2" charset="-122"/>
                <a:ea typeface="华文楷体" panose="02010600040101010101" pitchFamily="2" charset="-122"/>
              </a:rPr>
              <a:t>、桥涵</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56322" name="内容占位符 4"/>
          <p:cNvSpPr>
            <a:spLocks noGrp="1"/>
          </p:cNvSpPr>
          <p:nvPr>
            <p:ph idx="1"/>
          </p:nvPr>
        </p:nvSpPr>
        <p:spPr>
          <a:xfrm>
            <a:off x="457200" y="1676400"/>
            <a:ext cx="8458200" cy="4495800"/>
          </a:xfrm>
        </p:spPr>
        <p:txBody>
          <a:bodyPr/>
          <a:lstStyle/>
          <a:p>
            <a:pPr>
              <a:buFontTx/>
              <a:buNone/>
            </a:pPr>
            <a:r>
              <a:rPr lang="en-US" altLang="zh-CN" sz="2400" b="1" dirty="0">
                <a:latin typeface="华文楷体" panose="02010600040101010101" pitchFamily="2" charset="-122"/>
                <a:ea typeface="华文楷体" panose="02010600040101010101" pitchFamily="2" charset="-122"/>
              </a:rPr>
              <a:t>3.1</a:t>
            </a:r>
            <a:r>
              <a:rPr lang="zh-CN" altLang="zh-CN" sz="2400" b="1" dirty="0">
                <a:latin typeface="华文楷体" panose="02010600040101010101" pitchFamily="2" charset="-122"/>
                <a:ea typeface="华文楷体" panose="02010600040101010101" pitchFamily="2" charset="-122"/>
              </a:rPr>
              <a:t>、一般规定</a:t>
            </a:r>
          </a:p>
          <a:p>
            <a:pPr>
              <a:lnSpc>
                <a:spcPct val="80000"/>
              </a:lnSpc>
            </a:pPr>
            <a:r>
              <a:rPr lang="zh-CN" altLang="zh-CN" sz="2400" dirty="0">
                <a:latin typeface="华文楷体" panose="02010600040101010101" pitchFamily="2" charset="-122"/>
                <a:ea typeface="华文楷体" panose="02010600040101010101" pitchFamily="2" charset="-122"/>
              </a:rPr>
              <a:t>高桥、大跨、深水、结构复杂的大型桥梁施工，应对施工安全做专项调查研究，并制定相应的安全技术措施。单项工程（包括辅助结构、临时工程）开工前，应根据本规程制定的安全操作细则，向施工人员进行安全技术交底。</a:t>
            </a:r>
          </a:p>
          <a:p>
            <a:pPr>
              <a:lnSpc>
                <a:spcPct val="80000"/>
              </a:lnSpc>
            </a:pPr>
            <a:r>
              <a:rPr lang="zh-CN" altLang="zh-CN" sz="2400" dirty="0">
                <a:latin typeface="华文楷体" panose="02010600040101010101" pitchFamily="2" charset="-122"/>
                <a:ea typeface="华文楷体" panose="02010600040101010101" pitchFamily="2" charset="-122"/>
              </a:rPr>
              <a:t>桥涵施工前，应对施工现场、机具设备及安全防护设施等，进行全面检查，确认符合安全要求后方可施工。</a:t>
            </a:r>
          </a:p>
          <a:p>
            <a:pPr>
              <a:lnSpc>
                <a:spcPct val="80000"/>
              </a:lnSpc>
            </a:pPr>
            <a:r>
              <a:rPr lang="zh-CN" altLang="zh-CN" sz="2400" dirty="0">
                <a:latin typeface="华文楷体" panose="02010600040101010101" pitchFamily="2" charset="-122"/>
                <a:ea typeface="华文楷体" panose="02010600040101010101" pitchFamily="2" charset="-122"/>
              </a:rPr>
              <a:t>桥涵施工，采用多层作业或桥下通车、行人等立体施工时，应布设安全网。</a:t>
            </a:r>
          </a:p>
          <a:p>
            <a:pPr>
              <a:lnSpc>
                <a:spcPct val="80000"/>
              </a:lnSpc>
            </a:pPr>
            <a:r>
              <a:rPr lang="zh-CN" altLang="zh-CN" sz="2400" dirty="0">
                <a:latin typeface="华文楷体" panose="02010600040101010101" pitchFamily="2" charset="-122"/>
                <a:ea typeface="华文楷体" panose="02010600040101010101" pitchFamily="2" charset="-122"/>
              </a:rPr>
              <a:t>对于通航江河上的桥涵工程，施工前应与当地港航监督部门联系，制定有关通航、作业安全事宜。</a:t>
            </a:r>
          </a:p>
          <a:p>
            <a:pPr>
              <a:lnSpc>
                <a:spcPct val="80000"/>
              </a:lnSpc>
            </a:pPr>
            <a:r>
              <a:rPr lang="zh-CN" altLang="zh-CN" sz="2400" dirty="0">
                <a:latin typeface="华文楷体" panose="02010600040101010101" pitchFamily="2" charset="-122"/>
                <a:ea typeface="华文楷体" panose="02010600040101010101" pitchFamily="2" charset="-122"/>
              </a:rPr>
              <a:t>高处露天作业、缆索吊装及大型构件起重吊装时，应根据作业高度和现场风力大小、对作业的影响程度，制定适于施工的风力标准。遇有六级（含六级）以上大风时，上述施工应停止作业。</a:t>
            </a:r>
          </a:p>
          <a:p>
            <a:pPr>
              <a:lnSpc>
                <a:spcPct val="80000"/>
              </a:lnSpc>
            </a:pPr>
            <a:endParaRPr lang="zh-CN" altLang="en-US" sz="2400" dirty="0"/>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3 </a:t>
            </a:r>
            <a:r>
              <a:rPr lang="zh-CN" altLang="en-US" dirty="0">
                <a:effectLst/>
                <a:latin typeface="华文楷体" panose="02010600040101010101" pitchFamily="2" charset="-122"/>
                <a:ea typeface="华文楷体" panose="02010600040101010101" pitchFamily="2" charset="-122"/>
              </a:rPr>
              <a:t>、桥涵</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57346" name="内容占位符 4"/>
          <p:cNvSpPr>
            <a:spLocks noGrp="1"/>
          </p:cNvSpPr>
          <p:nvPr>
            <p:ph idx="1"/>
          </p:nvPr>
        </p:nvSpPr>
        <p:spPr>
          <a:xfrm>
            <a:off x="457200" y="1676400"/>
            <a:ext cx="8458200" cy="4495800"/>
          </a:xfrm>
        </p:spPr>
        <p:txBody>
          <a:bodyPr/>
          <a:lstStyle/>
          <a:p>
            <a:pPr>
              <a:buFontTx/>
              <a:buNone/>
            </a:pPr>
            <a:r>
              <a:rPr lang="en-US" altLang="zh-CN" sz="2350" b="1" dirty="0">
                <a:latin typeface="华文楷体" panose="02010600040101010101" pitchFamily="2" charset="-122"/>
                <a:ea typeface="华文楷体" panose="02010600040101010101" pitchFamily="2" charset="-122"/>
              </a:rPr>
              <a:t>3.2</a:t>
            </a:r>
            <a:r>
              <a:rPr lang="zh-CN" altLang="zh-CN" sz="2350" b="1" dirty="0">
                <a:latin typeface="华文楷体" panose="02010600040101010101" pitchFamily="2" charset="-122"/>
                <a:ea typeface="华文楷体" panose="02010600040101010101" pitchFamily="2" charset="-122"/>
              </a:rPr>
              <a:t>、基础工程</a:t>
            </a:r>
          </a:p>
          <a:p>
            <a:pPr>
              <a:lnSpc>
                <a:spcPct val="120000"/>
              </a:lnSpc>
            </a:pPr>
            <a:r>
              <a:rPr lang="zh-CN" altLang="zh-CN" sz="2350" b="1" dirty="0">
                <a:latin typeface="华文楷体" panose="02010600040101010101" pitchFamily="2" charset="-122"/>
                <a:ea typeface="华文楷体" panose="02010600040101010101" pitchFamily="2" charset="-122"/>
              </a:rPr>
              <a:t>明挖基础</a:t>
            </a:r>
          </a:p>
          <a:p>
            <a:pPr>
              <a:buFontTx/>
              <a:buNone/>
            </a:pPr>
            <a:r>
              <a:rPr lang="zh-CN" altLang="en-US" sz="2350" dirty="0">
                <a:latin typeface="华文楷体" panose="02010600040101010101" pitchFamily="2" charset="-122"/>
                <a:ea typeface="华文楷体" panose="02010600040101010101" pitchFamily="2" charset="-122"/>
              </a:rPr>
              <a:t>（</a:t>
            </a:r>
            <a:r>
              <a:rPr lang="en-US" altLang="zh-CN" sz="2350" dirty="0">
                <a:latin typeface="华文楷体" panose="02010600040101010101" pitchFamily="2" charset="-122"/>
                <a:ea typeface="华文楷体" panose="02010600040101010101" pitchFamily="2" charset="-122"/>
              </a:rPr>
              <a:t>1</a:t>
            </a:r>
            <a:r>
              <a:rPr lang="zh-CN" altLang="en-US" sz="2350" dirty="0">
                <a:latin typeface="华文楷体" panose="02010600040101010101" pitchFamily="2" charset="-122"/>
                <a:ea typeface="华文楷体" panose="02010600040101010101" pitchFamily="2" charset="-122"/>
              </a:rPr>
              <a:t>） </a:t>
            </a:r>
            <a:r>
              <a:rPr lang="zh-CN" altLang="zh-CN" sz="2350" dirty="0">
                <a:latin typeface="华文楷体" panose="02010600040101010101" pitchFamily="2" charset="-122"/>
                <a:ea typeface="华文楷体" panose="02010600040101010101" pitchFamily="2" charset="-122"/>
              </a:rPr>
              <a:t>开挖基坑时，如对邻近建（构）筑物或临时设施有影响时，应采取安全防护措施。</a:t>
            </a:r>
          </a:p>
          <a:p>
            <a:pPr>
              <a:buFontTx/>
              <a:buNone/>
            </a:pPr>
            <a:r>
              <a:rPr lang="zh-CN" altLang="en-US" sz="2350" dirty="0">
                <a:latin typeface="华文楷体" panose="02010600040101010101" pitchFamily="2" charset="-122"/>
                <a:ea typeface="华文楷体" panose="02010600040101010101" pitchFamily="2" charset="-122"/>
              </a:rPr>
              <a:t>（</a:t>
            </a:r>
            <a:r>
              <a:rPr lang="en-US" altLang="zh-CN" sz="2350" dirty="0">
                <a:latin typeface="华文楷体" panose="02010600040101010101" pitchFamily="2" charset="-122"/>
                <a:ea typeface="华文楷体" panose="02010600040101010101" pitchFamily="2" charset="-122"/>
              </a:rPr>
              <a:t>2</a:t>
            </a:r>
            <a:r>
              <a:rPr lang="zh-CN" altLang="en-US" sz="2350" dirty="0">
                <a:latin typeface="华文楷体" panose="02010600040101010101" pitchFamily="2" charset="-122"/>
                <a:ea typeface="华文楷体" panose="02010600040101010101" pitchFamily="2" charset="-122"/>
              </a:rPr>
              <a:t>） </a:t>
            </a:r>
            <a:r>
              <a:rPr lang="zh-CN" altLang="zh-CN" sz="2350" dirty="0">
                <a:latin typeface="华文楷体" panose="02010600040101010101" pitchFamily="2" charset="-122"/>
                <a:ea typeface="华文楷体" panose="02010600040101010101" pitchFamily="2" charset="-122"/>
              </a:rPr>
              <a:t>挖掘机等机械在坑顶进行挖基出土作业时，机身距坑边的安全距离应视基坑深度、坡度、土质情况而定。一般应不小于</a:t>
            </a:r>
            <a:r>
              <a:rPr lang="en-US" altLang="zh-CN" sz="2350" dirty="0">
                <a:latin typeface="华文楷体" panose="02010600040101010101" pitchFamily="2" charset="-122"/>
                <a:ea typeface="华文楷体" panose="02010600040101010101" pitchFamily="2" charset="-122"/>
              </a:rPr>
              <a:t>1.0m</a:t>
            </a:r>
            <a:r>
              <a:rPr lang="zh-CN" altLang="zh-CN" sz="2350" dirty="0">
                <a:latin typeface="华文楷体" panose="02010600040101010101" pitchFamily="2" charset="-122"/>
                <a:ea typeface="华文楷体" panose="02010600040101010101" pitchFamily="2" charset="-122"/>
              </a:rPr>
              <a:t>，堆放材料及机具时应不小于</a:t>
            </a:r>
            <a:r>
              <a:rPr lang="en-US" altLang="zh-CN" sz="2350" dirty="0">
                <a:latin typeface="华文楷体" panose="02010600040101010101" pitchFamily="2" charset="-122"/>
                <a:ea typeface="华文楷体" panose="02010600040101010101" pitchFamily="2" charset="-122"/>
              </a:rPr>
              <a:t>0.8m</a:t>
            </a:r>
            <a:r>
              <a:rPr lang="zh-CN" altLang="zh-CN" sz="2350" dirty="0">
                <a:latin typeface="华文楷体" panose="02010600040101010101" pitchFamily="2" charset="-122"/>
                <a:ea typeface="华文楷体" panose="02010600040101010101" pitchFamily="2" charset="-122"/>
              </a:rPr>
              <a:t>。</a:t>
            </a:r>
          </a:p>
          <a:p>
            <a:pPr>
              <a:buFontTx/>
              <a:buNone/>
            </a:pPr>
            <a:r>
              <a:rPr lang="zh-CN" altLang="en-US" sz="2350" dirty="0">
                <a:latin typeface="华文楷体" panose="02010600040101010101" pitchFamily="2" charset="-122"/>
                <a:ea typeface="华文楷体" panose="02010600040101010101" pitchFamily="2" charset="-122"/>
              </a:rPr>
              <a:t>（</a:t>
            </a:r>
            <a:r>
              <a:rPr lang="en-US" altLang="zh-CN" sz="2350" dirty="0">
                <a:latin typeface="华文楷体" panose="02010600040101010101" pitchFamily="2" charset="-122"/>
                <a:ea typeface="华文楷体" panose="02010600040101010101" pitchFamily="2" charset="-122"/>
              </a:rPr>
              <a:t>3</a:t>
            </a:r>
            <a:r>
              <a:rPr lang="zh-CN" altLang="en-US" sz="2350" dirty="0">
                <a:latin typeface="华文楷体" panose="02010600040101010101" pitchFamily="2" charset="-122"/>
                <a:ea typeface="华文楷体" panose="02010600040101010101" pitchFamily="2" charset="-122"/>
              </a:rPr>
              <a:t>） </a:t>
            </a:r>
            <a:r>
              <a:rPr lang="zh-CN" altLang="zh-CN" sz="2350" dirty="0">
                <a:latin typeface="华文楷体" panose="02010600040101010101" pitchFamily="2" charset="-122"/>
                <a:ea typeface="华文楷体" panose="02010600040101010101" pitchFamily="2" charset="-122"/>
              </a:rPr>
              <a:t>采用桅杆吊斗或皮带运输机出土时，应检查吊斗绳索、挂钩、机具等是否完好牢固。吊斗升降时，坑内作业人员应躲离吊斗升降移动范围以外。吊斗不使用时，应及时摘下，不得悬挂。</a:t>
            </a:r>
          </a:p>
          <a:p>
            <a:pPr>
              <a:buFontTx/>
              <a:buNone/>
            </a:pPr>
            <a:r>
              <a:rPr lang="zh-CN" altLang="en-US" sz="2350" dirty="0">
                <a:latin typeface="华文楷体" panose="02010600040101010101" pitchFamily="2" charset="-122"/>
                <a:ea typeface="华文楷体" panose="02010600040101010101" pitchFamily="2" charset="-122"/>
              </a:rPr>
              <a:t>（</a:t>
            </a:r>
            <a:r>
              <a:rPr lang="en-US" altLang="zh-CN" sz="2350" dirty="0">
                <a:latin typeface="华文楷体" panose="02010600040101010101" pitchFamily="2" charset="-122"/>
                <a:ea typeface="华文楷体" panose="02010600040101010101" pitchFamily="2" charset="-122"/>
              </a:rPr>
              <a:t>4</a:t>
            </a:r>
            <a:r>
              <a:rPr lang="zh-CN" altLang="en-US" sz="2350" dirty="0">
                <a:latin typeface="华文楷体" panose="02010600040101010101" pitchFamily="2" charset="-122"/>
                <a:ea typeface="华文楷体" panose="02010600040101010101" pitchFamily="2" charset="-122"/>
              </a:rPr>
              <a:t>） </a:t>
            </a:r>
            <a:r>
              <a:rPr lang="zh-CN" altLang="zh-CN" sz="2350" dirty="0">
                <a:latin typeface="华文楷体" panose="02010600040101010101" pitchFamily="2" charset="-122"/>
                <a:ea typeface="华文楷体" panose="02010600040101010101" pitchFamily="2" charset="-122"/>
              </a:rPr>
              <a:t>在水中挖基，应备有便于出入基坑的爬梯等安全设施。</a:t>
            </a:r>
          </a:p>
          <a:p>
            <a:endParaRPr lang="zh-CN" altLang="en-US" sz="2350" dirty="0">
              <a:latin typeface="华文楷体" panose="02010600040101010101" pitchFamily="2" charset="-122"/>
              <a:ea typeface="华文楷体" panose="02010600040101010101" pitchFamily="2" charset="-122"/>
            </a:endParaRPr>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3 </a:t>
            </a:r>
            <a:r>
              <a:rPr lang="zh-CN" altLang="en-US" dirty="0">
                <a:effectLst/>
                <a:latin typeface="华文楷体" panose="02010600040101010101" pitchFamily="2" charset="-122"/>
                <a:ea typeface="华文楷体" panose="02010600040101010101" pitchFamily="2" charset="-122"/>
              </a:rPr>
              <a:t>、桥涵</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58370" name="内容占位符 4"/>
          <p:cNvSpPr>
            <a:spLocks noGrp="1"/>
          </p:cNvSpPr>
          <p:nvPr>
            <p:ph idx="1"/>
          </p:nvPr>
        </p:nvSpPr>
        <p:spPr>
          <a:xfrm>
            <a:off x="381000" y="1828800"/>
            <a:ext cx="8458200" cy="4495800"/>
          </a:xfrm>
        </p:spPr>
        <p:txBody>
          <a:bodyPr/>
          <a:lstStyle/>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5</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开挖中，当坑沿顶面裂缝、坑壁松塌或遇有涌水、涌砂影响基坑边坡稳定时，应立即加固防护。</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6</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基坑需机械抽排水开挖时，须配备足够的抽排水设备，抽水机及管路等要安放牢靠。</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7</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小型桥涵施工，如不能保证车辆通行时，应事先修好便道或便桥（涵），并在修建桥涵的公路两端设置“禁止通行”的标志。</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8</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寒冷地区采用冻结法开挖基坑时，应根据地质、水文、气温等情况，分层冻结，逐层开挖。</a:t>
            </a:r>
          </a:p>
          <a:p>
            <a:pPr>
              <a:lnSpc>
                <a:spcPct val="120000"/>
              </a:lnSpc>
            </a:pPr>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3</a:t>
            </a:r>
            <a:r>
              <a:rPr lang="zh-CN" altLang="en-US" dirty="0">
                <a:effectLst/>
                <a:latin typeface="华文楷体" panose="02010600040101010101" pitchFamily="2" charset="-122"/>
                <a:ea typeface="华文楷体" panose="02010600040101010101" pitchFamily="2" charset="-122"/>
              </a:rPr>
              <a:t>、</a:t>
            </a:r>
            <a:r>
              <a:rPr lang="en-US" altLang="zh-CN" dirty="0">
                <a:effectLst/>
                <a:latin typeface="华文楷体" panose="02010600040101010101" pitchFamily="2" charset="-122"/>
                <a:ea typeface="华文楷体" panose="02010600040101010101" pitchFamily="2" charset="-122"/>
              </a:rPr>
              <a:t> </a:t>
            </a:r>
            <a:r>
              <a:rPr lang="zh-CN" altLang="en-US" dirty="0">
                <a:effectLst/>
                <a:latin typeface="华文楷体" panose="02010600040101010101" pitchFamily="2" charset="-122"/>
                <a:ea typeface="华文楷体" panose="02010600040101010101" pitchFamily="2" charset="-122"/>
              </a:rPr>
              <a:t>桥涵</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59394" name="内容占位符 4"/>
          <p:cNvSpPr>
            <a:spLocks noGrp="1"/>
          </p:cNvSpPr>
          <p:nvPr>
            <p:ph idx="1"/>
          </p:nvPr>
        </p:nvSpPr>
        <p:spPr>
          <a:xfrm>
            <a:off x="457200" y="1600200"/>
            <a:ext cx="8458200" cy="4495800"/>
          </a:xfrm>
        </p:spPr>
        <p:txBody>
          <a:bodyPr/>
          <a:lstStyle/>
          <a:p>
            <a:pPr>
              <a:lnSpc>
                <a:spcPct val="120000"/>
              </a:lnSpc>
            </a:pPr>
            <a:r>
              <a:rPr lang="zh-CN" altLang="zh-CN" sz="2200" b="1" dirty="0">
                <a:latin typeface="华文楷体" panose="02010600040101010101" pitchFamily="2" charset="-122"/>
                <a:ea typeface="华文楷体" panose="02010600040101010101" pitchFamily="2" charset="-122"/>
              </a:rPr>
              <a:t>筑岛、围堰</a:t>
            </a:r>
          </a:p>
          <a:p>
            <a:pPr>
              <a:lnSpc>
                <a:spcPct val="90000"/>
              </a:lnSpc>
              <a:buFontTx/>
              <a:buNone/>
            </a:pPr>
            <a:r>
              <a:rPr lang="zh-CN" altLang="en-US" sz="22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吸泥船吹砂筑岛时，作业区内严禁船舶进入；承载吸泥管道的浮筒上不得行人。</a:t>
            </a:r>
          </a:p>
          <a:p>
            <a:pPr>
              <a:lnSpc>
                <a:spcPct val="9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挖基工程所设置的各种围堰和基坑支撑，其结构必须坚固牢靠。基础施工中，挖土、吊运、浇筑混凝土等作业，严禁碰撞支撑，并不得在支撑上放置重物。施工中发现围堰、支撑有松动、变形等情况时，应及时加固，危及作业人员安全时应立即撤出。</a:t>
            </a:r>
          </a:p>
          <a:p>
            <a:pPr>
              <a:lnSpc>
                <a:spcPct val="9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3</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基坑较深时，四周应悬挂人员上下扶梯。</a:t>
            </a:r>
          </a:p>
          <a:p>
            <a:pPr>
              <a:lnSpc>
                <a:spcPct val="9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4</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基坑支撑拆除时，应在施工负责人的指导下进行。拆除支撑应与基坑回填相互配合进行。有引起坑壁坍塌危险时，必须采取安全措施。</a:t>
            </a:r>
          </a:p>
          <a:p>
            <a:pPr>
              <a:lnSpc>
                <a:spcPct val="9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5</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在围堰内作业，遇有洪水或流冰，应立即撤出作业人员。</a:t>
            </a:r>
          </a:p>
          <a:p>
            <a:pPr>
              <a:lnSpc>
                <a:spcPct val="90000"/>
              </a:lnSpc>
            </a:pPr>
            <a:endParaRPr lang="zh-CN" altLang="en-US" sz="2400" dirty="0"/>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3 </a:t>
            </a:r>
            <a:r>
              <a:rPr lang="zh-CN" altLang="en-US" dirty="0">
                <a:effectLst/>
                <a:latin typeface="华文楷体" panose="02010600040101010101" pitchFamily="2" charset="-122"/>
                <a:ea typeface="华文楷体" panose="02010600040101010101" pitchFamily="2" charset="-122"/>
              </a:rPr>
              <a:t>、桥涵</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60418" name="内容占位符 4"/>
          <p:cNvSpPr>
            <a:spLocks noGrp="1"/>
          </p:cNvSpPr>
          <p:nvPr>
            <p:ph idx="1"/>
          </p:nvPr>
        </p:nvSpPr>
        <p:spPr>
          <a:xfrm>
            <a:off x="457200" y="1676400"/>
            <a:ext cx="8458200" cy="4648200"/>
          </a:xfrm>
        </p:spPr>
        <p:txBody>
          <a:bodyPr/>
          <a:lstStyle/>
          <a:p>
            <a:pPr>
              <a:lnSpc>
                <a:spcPct val="120000"/>
              </a:lnSpc>
            </a:pPr>
            <a:r>
              <a:rPr lang="zh-CN" altLang="zh-CN" sz="2400" b="1" dirty="0">
                <a:latin typeface="华文楷体" panose="02010600040101010101" pitchFamily="2" charset="-122"/>
                <a:ea typeface="华文楷体" panose="02010600040101010101" pitchFamily="2" charset="-122"/>
              </a:rPr>
              <a:t>钢板桩及钢筋混凝土板桩围堰</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插打钢板桩（包括钢筋混凝土板桩，以下同）围堰前，应对打桩机具进行全面检查。</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钢板桩起吊前，钢板桩凹槽部位应清扫干净，锁口应先进行修整或试插；组拼的钢板桩组件，应采用坚固的夹具夹牢，不得将吊具拴在钢板桩夹具上。钢板桩吊环的焊接应由专人检查，必要时应进行试吊。</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3</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打桩机和卷扬机应设专人操作。钢板桩起吊，应听从信号指挥。作业时，应在钢板桩上拴好溜绳，防止起吊后急剧摆动。吊起的钢板桩未就位前桩位附近不得站人。</a:t>
            </a:r>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81000" y="1752600"/>
            <a:ext cx="8458200" cy="4495800"/>
          </a:xfrm>
        </p:spPr>
        <p:txBody>
          <a:bodyPr/>
          <a:lstStyle/>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4</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钢板桩插进锁口后，因锁口阻力不能插放到位而需桩锤压插时，应采用卷扬机钢丝绳控制桩锤下落行程，防止桩锤随钢板桩突然下滑。</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5</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插打钢板桩，如因吊机高度不足，可向下移动吊点位置，但吊点不得低于桩顶下</a:t>
            </a:r>
            <a:r>
              <a:rPr lang="en-US" altLang="zh-CN" sz="2400" dirty="0">
                <a:latin typeface="华文楷体" panose="02010600040101010101" pitchFamily="2" charset="-122"/>
                <a:ea typeface="华文楷体" panose="02010600040101010101" pitchFamily="2" charset="-122"/>
              </a:rPr>
              <a:t>1/3</a:t>
            </a:r>
            <a:r>
              <a:rPr lang="zh-CN" altLang="zh-CN" sz="2400" dirty="0">
                <a:latin typeface="华文楷体" panose="02010600040101010101" pitchFamily="2" charset="-122"/>
                <a:ea typeface="华文楷体" panose="02010600040101010101" pitchFamily="2" charset="-122"/>
              </a:rPr>
              <a:t>桩长的位置。</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6</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钢板桩在锤击下沉时，初始阶段应轻打。桩帽（垫）变形时应及时更换。</a:t>
            </a:r>
          </a:p>
          <a:p>
            <a:pPr>
              <a:lnSpc>
                <a:spcPct val="120000"/>
              </a:lnSpc>
            </a:pPr>
            <a:endParaRPr lang="zh-CN" altLang="en-US" dirty="0">
              <a:latin typeface="华文楷体" panose="02010600040101010101" pitchFamily="2" charset="-122"/>
              <a:ea typeface="华文楷体" panose="02010600040101010101" pitchFamily="2" charset="-122"/>
            </a:endParaRPr>
          </a:p>
          <a:p>
            <a:endParaRPr lang="zh-CN" altLang="en-US" dirty="0"/>
          </a:p>
        </p:txBody>
      </p:sp>
      <p:sp>
        <p:nvSpPr>
          <p:cNvPr id="4"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3 </a:t>
            </a:r>
            <a:r>
              <a:rPr lang="zh-CN" altLang="en-US" dirty="0">
                <a:effectLst/>
                <a:latin typeface="华文楷体" panose="02010600040101010101" pitchFamily="2" charset="-122"/>
                <a:ea typeface="华文楷体" panose="02010600040101010101" pitchFamily="2" charset="-122"/>
              </a:rPr>
              <a:t>、桥涵</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latin typeface="华文楷体" panose="02010600040101010101" pitchFamily="2" charset="-122"/>
                <a:ea typeface="华文楷体" panose="02010600040101010101" pitchFamily="2" charset="-122"/>
              </a:rPr>
              <a:t>3 </a:t>
            </a:r>
            <a:r>
              <a:rPr lang="zh-CN" altLang="en-US" dirty="0">
                <a:latin typeface="华文楷体" panose="02010600040101010101" pitchFamily="2" charset="-122"/>
                <a:ea typeface="华文楷体" panose="02010600040101010101" pitchFamily="2" charset="-122"/>
              </a:rPr>
              <a:t>、</a:t>
            </a:r>
            <a:r>
              <a:rPr lang="zh-CN" altLang="en-US" dirty="0">
                <a:effectLst/>
                <a:latin typeface="华文楷体" panose="02010600040101010101" pitchFamily="2" charset="-122"/>
                <a:ea typeface="华文楷体" panose="02010600040101010101" pitchFamily="2" charset="-122"/>
              </a:rPr>
              <a:t>桥涵</a:t>
            </a:r>
            <a:r>
              <a:rPr lang="zh-CN" altLang="zh-CN" dirty="0">
                <a:latin typeface="华文楷体" panose="02010600040101010101" pitchFamily="2" charset="-122"/>
                <a:ea typeface="华文楷体" panose="02010600040101010101" pitchFamily="2" charset="-122"/>
              </a:rPr>
              <a:t>工程</a:t>
            </a:r>
            <a:endParaRPr lang="zh-CN" altLang="en-US" dirty="0">
              <a:latin typeface="华文楷体" panose="02010600040101010101" pitchFamily="2" charset="-122"/>
              <a:ea typeface="华文楷体" panose="02010600040101010101" pitchFamily="2" charset="-122"/>
            </a:endParaRPr>
          </a:p>
        </p:txBody>
      </p:sp>
      <p:sp>
        <p:nvSpPr>
          <p:cNvPr id="61442" name="内容占位符 4"/>
          <p:cNvSpPr>
            <a:spLocks noGrp="1"/>
          </p:cNvSpPr>
          <p:nvPr>
            <p:ph idx="1"/>
          </p:nvPr>
        </p:nvSpPr>
        <p:spPr>
          <a:xfrm>
            <a:off x="457200" y="1524000"/>
            <a:ext cx="8382000" cy="4648200"/>
          </a:xfrm>
        </p:spPr>
        <p:txBody>
          <a:bodyPr/>
          <a:lstStyle/>
          <a:p>
            <a:r>
              <a:rPr lang="zh-CN" altLang="zh-CN" sz="2400" b="1" dirty="0">
                <a:latin typeface="华文楷体" panose="02010600040101010101" pitchFamily="2" charset="-122"/>
                <a:ea typeface="华文楷体" panose="02010600040101010101" pitchFamily="2" charset="-122"/>
              </a:rPr>
              <a:t>套箱围堰</a:t>
            </a:r>
          </a:p>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深水处水中构筑物采用套箱围水修建时，套箱的结构及型式应按设计制造，并经检查验收后方可交付使用。水上运输的安全要求按本规程</a:t>
            </a:r>
            <a:r>
              <a:rPr lang="en-US" altLang="zh-CN" sz="2400" dirty="0">
                <a:latin typeface="华文楷体" panose="02010600040101010101" pitchFamily="2" charset="-122"/>
                <a:ea typeface="华文楷体" panose="02010600040101010101" pitchFamily="2" charset="-122"/>
              </a:rPr>
              <a:t>6.6.3.2</a:t>
            </a:r>
            <a:r>
              <a:rPr lang="zh-CN" altLang="zh-CN" sz="2400" dirty="0">
                <a:latin typeface="华文楷体" panose="02010600040101010101" pitchFamily="2" charset="-122"/>
                <a:ea typeface="华文楷体" panose="02010600040101010101" pitchFamily="2" charset="-122"/>
              </a:rPr>
              <a:t>规定办理。</a:t>
            </a:r>
          </a:p>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各种型式的钢套箱，在浮运或装配中，必须具有足够的稳定性和刚度，并要制定吊运、组装、拆卸时的安全技术措施。</a:t>
            </a:r>
          </a:p>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3</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套箱采用船组辅助定位时，应先将定位船、导向船（或其它导向设施）就位。定位船锚的设置应根据流速、河床地质情况具体确定。定位船锚在施放时，位置应准确，并要采取措施防止下锚时锚链（绳）缠绕或刮带伤人。抛锚地点应设置浮标，船只上的锚固绳栓均要加固补强。</a:t>
            </a:r>
          </a:p>
          <a:p>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effectLst/>
                <a:latin typeface="华文楷体" panose="02010600040101010101" pitchFamily="2" charset="-122"/>
                <a:ea typeface="华文楷体" panose="02010600040101010101" pitchFamily="2" charset="-122"/>
              </a:rPr>
              <a:t>3 </a:t>
            </a:r>
            <a:r>
              <a:rPr lang="zh-CN" altLang="en-US" dirty="0">
                <a:effectLst/>
                <a:latin typeface="华文楷体" panose="02010600040101010101" pitchFamily="2" charset="-122"/>
                <a:ea typeface="华文楷体" panose="02010600040101010101" pitchFamily="2" charset="-122"/>
              </a:rPr>
              <a:t>、桥涵</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62466" name="内容占位符 4"/>
          <p:cNvSpPr>
            <a:spLocks noGrp="1"/>
          </p:cNvSpPr>
          <p:nvPr>
            <p:ph idx="1"/>
          </p:nvPr>
        </p:nvSpPr>
        <p:spPr>
          <a:xfrm>
            <a:off x="457200" y="1752600"/>
            <a:ext cx="8382000" cy="4495800"/>
          </a:xfrm>
        </p:spPr>
        <p:txBody>
          <a:bodyPr/>
          <a:lstStyle/>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4</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钢套箱进入现场定位后，应检查锚碇系统的稳定情况，确认无误后方可进行下步工作。船间的通道及联结梁上，应铺设人行道板和栏杆。</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5</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钢套箱刚刚落床尚未稳定前应防止来往船舶、流冰、飘流物等碰撞导向船、锚绳等设施。</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6</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当沉浮式双壁钢套箱注水下沉、或排水上浮时，必须对称均衡进行施工，并防止产生过大的倾斜。</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7</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钢套箱拆除，应按施工组织设计规定的程序进行。作业时安全防护设施应齐备。</a:t>
            </a:r>
          </a:p>
          <a:p>
            <a:endParaRPr lang="zh-CN" altLang="en-US" sz="2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p:cNvSpPr txBox="1">
            <a:spLocks noChangeArrowheads="1"/>
          </p:cNvSpPr>
          <p:nvPr/>
        </p:nvSpPr>
        <p:spPr bwMode="auto">
          <a:xfrm>
            <a:off x="0" y="838200"/>
            <a:ext cx="9143999" cy="5427127"/>
          </a:xfrm>
          <a:prstGeom prst="rect">
            <a:avLst/>
          </a:prstGeom>
          <a:noFill/>
          <a:ln w="9525">
            <a:noFill/>
            <a:miter lim="800000"/>
          </a:ln>
        </p:spPr>
        <p:txBody>
          <a:bodyPr wrap="square">
            <a:spAutoFit/>
          </a:bodyPr>
          <a:lstStyle/>
          <a:p>
            <a:pPr>
              <a:lnSpc>
                <a:spcPts val="3200"/>
              </a:lnSpc>
            </a:pPr>
            <a:r>
              <a:rPr lang="en-US" altLang="zh-CN" sz="2000" b="1" dirty="0">
                <a:latin typeface="+mn-ea"/>
                <a:ea typeface="+mn-ea"/>
              </a:rPr>
              <a:t>    2</a:t>
            </a:r>
            <a:r>
              <a:rPr lang="zh-CN" altLang="en-US" sz="2000" b="1" dirty="0">
                <a:latin typeface="+mn-ea"/>
                <a:ea typeface="+mn-ea"/>
              </a:rPr>
              <a:t>、</a:t>
            </a:r>
            <a:r>
              <a:rPr lang="zh-CN" altLang="en-US" sz="2000" b="1" dirty="0">
                <a:solidFill>
                  <a:srgbClr val="FF0000"/>
                </a:solidFill>
                <a:latin typeface="+mn-ea"/>
                <a:ea typeface="+mn-ea"/>
              </a:rPr>
              <a:t>重大劳动安全事故罪</a:t>
            </a:r>
            <a:endParaRPr lang="en-US" altLang="zh-CN" sz="2000" b="1" dirty="0">
              <a:solidFill>
                <a:srgbClr val="FF0000"/>
              </a:solidFill>
              <a:latin typeface="+mn-ea"/>
              <a:ea typeface="+mn-ea"/>
            </a:endParaRPr>
          </a:p>
          <a:p>
            <a:pPr>
              <a:lnSpc>
                <a:spcPts val="3200"/>
              </a:lnSpc>
            </a:pPr>
            <a:r>
              <a:rPr lang="zh-CN" altLang="en-US" sz="2000" b="1" dirty="0">
                <a:latin typeface="+mn-ea"/>
                <a:ea typeface="+mn-ea"/>
              </a:rPr>
              <a:t>    我国</a:t>
            </a:r>
            <a:r>
              <a:rPr lang="en-US" altLang="zh-CN" sz="2000" b="1" dirty="0">
                <a:latin typeface="+mn-ea"/>
                <a:ea typeface="+mn-ea"/>
              </a:rPr>
              <a:t>《</a:t>
            </a:r>
            <a:r>
              <a:rPr lang="zh-CN" altLang="en-US" sz="2000" b="1" dirty="0">
                <a:latin typeface="+mn-ea"/>
                <a:ea typeface="+mn-ea"/>
              </a:rPr>
              <a:t>刑法</a:t>
            </a:r>
            <a:r>
              <a:rPr lang="en-US" altLang="zh-CN" sz="2000" b="1" dirty="0">
                <a:latin typeface="+mn-ea"/>
                <a:ea typeface="+mn-ea"/>
              </a:rPr>
              <a:t>》</a:t>
            </a:r>
            <a:r>
              <a:rPr lang="zh-CN" altLang="en-US" sz="2000" b="1" dirty="0">
                <a:latin typeface="+mn-ea"/>
                <a:ea typeface="+mn-ea"/>
              </a:rPr>
              <a:t>第</a:t>
            </a:r>
            <a:r>
              <a:rPr lang="en-US" altLang="zh-CN" sz="2000" b="1" dirty="0">
                <a:latin typeface="+mn-ea"/>
                <a:ea typeface="+mn-ea"/>
              </a:rPr>
              <a:t>135</a:t>
            </a:r>
            <a:r>
              <a:rPr lang="zh-CN" altLang="en-US" sz="2000" b="1" dirty="0">
                <a:latin typeface="+mn-ea"/>
                <a:ea typeface="+mn-ea"/>
              </a:rPr>
              <a:t>条规定：“工厂、矿山、林场、建筑企业或者其他企业、事业单位的劳动安全设施不符合国家规定，经有关部门或者单位职工提出后，对事故隐患仍不采取措施，因而发生重大伤亡事故或者造成其他严重后果的，对直接责任人员，处三年以下有期徒刑或者拘役；情节特别恶劣的，处三年以上七年以下有期徒刑。”</a:t>
            </a:r>
            <a:endParaRPr lang="en-US" altLang="zh-CN" sz="2000" b="1" dirty="0">
              <a:latin typeface="+mn-ea"/>
              <a:ea typeface="+mn-ea"/>
            </a:endParaRPr>
          </a:p>
          <a:p>
            <a:pPr>
              <a:lnSpc>
                <a:spcPts val="3200"/>
              </a:lnSpc>
            </a:pPr>
            <a:r>
              <a:rPr lang="zh-CN" altLang="en-US" sz="2000" b="1" dirty="0">
                <a:latin typeface="+mn-ea"/>
                <a:ea typeface="+mn-ea"/>
              </a:rPr>
              <a:t>    本罪与重大责任事故罪的区别。两罪均为过失犯罪，其最主要的区别在于：</a:t>
            </a:r>
          </a:p>
          <a:p>
            <a:pPr>
              <a:lnSpc>
                <a:spcPts val="3200"/>
              </a:lnSpc>
            </a:pPr>
            <a:r>
              <a:rPr lang="zh-CN" altLang="en-US" sz="2000" b="1" dirty="0">
                <a:latin typeface="+mn-ea"/>
                <a:ea typeface="+mn-ea"/>
              </a:rPr>
              <a:t>    （一）客观方面，本罪必须具备对事故隐患不采取措施的行为，且这种事故隐患是不符合国家有关劳动安全的规定造成的，而重大责任事故罪主要是企事业单位职工不服从管理，违反规章制度，或者企事业单位管理人员强令工人违章冒险作业的行为。</a:t>
            </a:r>
          </a:p>
          <a:p>
            <a:pPr>
              <a:lnSpc>
                <a:spcPts val="3200"/>
              </a:lnSpc>
            </a:pPr>
            <a:r>
              <a:rPr lang="zh-CN" altLang="en-US" sz="2000" b="1" dirty="0">
                <a:latin typeface="+mn-ea"/>
                <a:ea typeface="+mn-ea"/>
              </a:rPr>
              <a:t>    （二）本罪是单位犯罪，个人作为单位的负责者承担责任；而重大责任事故罪是个人犯罪，由本人直接承担责任。</a:t>
            </a:r>
          </a:p>
        </p:txBody>
      </p:sp>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effectLst/>
                <a:latin typeface="华文楷体" panose="02010600040101010101" pitchFamily="2" charset="-122"/>
                <a:ea typeface="华文楷体" panose="02010600040101010101" pitchFamily="2" charset="-122"/>
              </a:rPr>
              <a:t>3 </a:t>
            </a:r>
            <a:r>
              <a:rPr lang="zh-CN" altLang="en-US" dirty="0">
                <a:effectLst/>
                <a:latin typeface="华文楷体" panose="02010600040101010101" pitchFamily="2" charset="-122"/>
                <a:ea typeface="华文楷体" panose="02010600040101010101" pitchFamily="2" charset="-122"/>
              </a:rPr>
              <a:t>、桥涵</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63490" name="内容占位符 4"/>
          <p:cNvSpPr>
            <a:spLocks noGrp="1"/>
          </p:cNvSpPr>
          <p:nvPr>
            <p:ph idx="1"/>
          </p:nvPr>
        </p:nvSpPr>
        <p:spPr>
          <a:xfrm>
            <a:off x="457200" y="1676400"/>
            <a:ext cx="8382000" cy="5029200"/>
          </a:xfrm>
        </p:spPr>
        <p:txBody>
          <a:bodyPr/>
          <a:lstStyle/>
          <a:p>
            <a:pPr>
              <a:lnSpc>
                <a:spcPct val="80000"/>
              </a:lnSpc>
            </a:pPr>
            <a:r>
              <a:rPr lang="en-US" altLang="zh-CN" sz="2400" dirty="0">
                <a:latin typeface="华文楷体" panose="02010600040101010101" pitchFamily="2" charset="-122"/>
                <a:ea typeface="华文楷体" panose="02010600040101010101" pitchFamily="2" charset="-122"/>
              </a:rPr>
              <a:t> </a:t>
            </a:r>
            <a:r>
              <a:rPr lang="zh-CN" altLang="zh-CN" sz="2400" b="1" dirty="0">
                <a:latin typeface="华文楷体" panose="02010600040101010101" pitchFamily="2" charset="-122"/>
                <a:ea typeface="华文楷体" panose="02010600040101010101" pitchFamily="2" charset="-122"/>
              </a:rPr>
              <a:t>沉井基础</a:t>
            </a:r>
          </a:p>
          <a:p>
            <a:pPr>
              <a:lnSpc>
                <a:spcPct val="80000"/>
              </a:lnSpc>
              <a:buFontTx/>
              <a:buNone/>
            </a:pPr>
            <a:r>
              <a:rPr lang="zh-CN" altLang="en-US" sz="22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沉井的初沉阶段不宜在汛期内施工。如必需在汛期、凌汛期施工时，应采取稳妥可靠的安全防护措施。</a:t>
            </a:r>
          </a:p>
          <a:p>
            <a:pPr>
              <a:lnSpc>
                <a:spcPct val="8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在围堰筑岛上就地浇筑的沉井，围堰要牢固，防止冲刷产生坍陷。</a:t>
            </a:r>
          </a:p>
          <a:p>
            <a:pPr>
              <a:lnSpc>
                <a:spcPct val="8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3</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拆除沉井垫板，应按现行的《公路桥涵施工技术规范》</a:t>
            </a:r>
            <a:r>
              <a:rPr lang="en-US" altLang="zh-CN" sz="2400" dirty="0">
                <a:latin typeface="华文楷体" panose="02010600040101010101" pitchFamily="2" charset="-122"/>
                <a:ea typeface="华文楷体" panose="02010600040101010101" pitchFamily="2" charset="-122"/>
              </a:rPr>
              <a:t>JTG/T F50-2011</a:t>
            </a:r>
            <a:r>
              <a:rPr lang="zh-CN" altLang="zh-CN" sz="2400" dirty="0">
                <a:latin typeface="华文楷体" panose="02010600040101010101" pitchFamily="2" charset="-122"/>
                <a:ea typeface="华文楷体" panose="02010600040101010101" pitchFamily="2" charset="-122"/>
              </a:rPr>
              <a:t>的规定进行。抽拔垫板时，应派人在沉井外观察和指挥。</a:t>
            </a:r>
          </a:p>
          <a:p>
            <a:pPr>
              <a:lnSpc>
                <a:spcPct val="8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4</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沉井下沉，采用人工挖掘时，劳动组织要合理，井内人员不宜过多。在刃脚处挖掘，应对称均匀掘进，并保持沉井均衡下沉。下井操作人员，安全防护用品须配戴齐全。井内要有充足的照明。沉井各室均应备有悬挂钢梯及安全绳，以应急需。涌水、涌砂量大时，不宜采用人工开挖下沉。</a:t>
            </a:r>
            <a:endParaRPr lang="en-US" altLang="zh-CN" sz="2400" dirty="0">
              <a:latin typeface="华文楷体" panose="02010600040101010101" pitchFamily="2" charset="-122"/>
              <a:ea typeface="华文楷体" panose="02010600040101010101" pitchFamily="2" charset="-122"/>
            </a:endParaRPr>
          </a:p>
          <a:p>
            <a:pPr>
              <a:lnSpc>
                <a:spcPct val="8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5</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井内、井上搭设的抽水机台座（架）必须安装牢靠。电路应使用防水胶线，防止漏电。</a:t>
            </a:r>
          </a:p>
          <a:p>
            <a:pPr>
              <a:lnSpc>
                <a:spcPct val="80000"/>
              </a:lnSpc>
            </a:pPr>
            <a:endParaRPr lang="zh-CN" altLang="zh-CN" sz="2400" dirty="0"/>
          </a:p>
          <a:p>
            <a:pPr>
              <a:lnSpc>
                <a:spcPct val="80000"/>
              </a:lnSpc>
            </a:pPr>
            <a:endParaRPr lang="zh-CN" altLang="en-US" sz="2400" dirty="0"/>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3 </a:t>
            </a:r>
            <a:r>
              <a:rPr lang="zh-CN" altLang="en-US" dirty="0">
                <a:effectLst/>
                <a:latin typeface="华文楷体" panose="02010600040101010101" pitchFamily="2" charset="-122"/>
                <a:ea typeface="华文楷体" panose="02010600040101010101" pitchFamily="2" charset="-122"/>
              </a:rPr>
              <a:t>、桥涵</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64514" name="内容占位符 4"/>
          <p:cNvSpPr>
            <a:spLocks noGrp="1"/>
          </p:cNvSpPr>
          <p:nvPr>
            <p:ph idx="1"/>
          </p:nvPr>
        </p:nvSpPr>
        <p:spPr>
          <a:xfrm>
            <a:off x="457200" y="1600200"/>
            <a:ext cx="8458200" cy="4495800"/>
          </a:xfrm>
        </p:spPr>
        <p:txBody>
          <a:bodyPr/>
          <a:lstStyle/>
          <a:p>
            <a:pPr>
              <a:lnSpc>
                <a:spcPct val="85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6</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沉井顶面应设安全防护围拦。井顶上的机具应设防护挡板，小型工具宜装箱存放。在沉井刃脚和井内横隔墙附近，不得有人停留、休息。</a:t>
            </a:r>
          </a:p>
          <a:p>
            <a:pPr>
              <a:lnSpc>
                <a:spcPct val="85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7</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用吊斗出土时，斗梁与吊钩应封绑牢固，并应经常检查斗梁、斗门等磨损情况，损伤部位应更换或加固。吊斗升降时，井顶指挥人员应通知井下人员暂时避开。</a:t>
            </a:r>
          </a:p>
          <a:p>
            <a:pPr>
              <a:lnSpc>
                <a:spcPct val="85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8</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采用抓斗进行不排水下沉时，如钢丝绳缠绕在一起而需要转动抓斗进行排除时，作业人员应站在有护拦的部位。</a:t>
            </a:r>
          </a:p>
          <a:p>
            <a:pPr>
              <a:lnSpc>
                <a:spcPct val="85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9</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不排水下沉中，应均匀出土，不得超挖超吸。必需进行沉井底的潜水检查时，要防止沉井突然下沉和大量涌砂而导致沉井歪斜或造成机械和人员损伤。</a:t>
            </a:r>
            <a:endParaRPr lang="en-US" altLang="zh-CN" sz="2400" dirty="0">
              <a:latin typeface="华文楷体" panose="02010600040101010101" pitchFamily="2" charset="-122"/>
              <a:ea typeface="华文楷体" panose="02010600040101010101" pitchFamily="2" charset="-122"/>
            </a:endParaRPr>
          </a:p>
          <a:p>
            <a:pPr>
              <a:lnSpc>
                <a:spcPct val="85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10</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沉井下沉需要配重时，配重物件应堆码整齐，捆绑牢固；采用偏配重、偏出土和施加水平力纠正井倾时，荷载应逐级增加，并不断观察沉井下沉情况。</a:t>
            </a:r>
          </a:p>
          <a:p>
            <a:pPr>
              <a:lnSpc>
                <a:spcPct val="85000"/>
              </a:lnSpc>
            </a:pPr>
            <a:endParaRPr lang="zh-CN" altLang="en-US" sz="2800" dirty="0">
              <a:latin typeface="华文楷体" panose="02010600040101010101" pitchFamily="2" charset="-122"/>
              <a:ea typeface="华文楷体" panose="02010600040101010101" pitchFamily="2" charset="-122"/>
            </a:endParaRPr>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3 </a:t>
            </a:r>
            <a:r>
              <a:rPr lang="zh-CN" altLang="en-US" dirty="0">
                <a:effectLst/>
                <a:latin typeface="华文楷体" panose="02010600040101010101" pitchFamily="2" charset="-122"/>
                <a:ea typeface="华文楷体" panose="02010600040101010101" pitchFamily="2" charset="-122"/>
              </a:rPr>
              <a:t>、桥涵</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65538" name="内容占位符 4"/>
          <p:cNvSpPr>
            <a:spLocks noGrp="1"/>
          </p:cNvSpPr>
          <p:nvPr>
            <p:ph idx="1"/>
          </p:nvPr>
        </p:nvSpPr>
        <p:spPr>
          <a:xfrm>
            <a:off x="457200" y="1752600"/>
            <a:ext cx="8305800" cy="4495800"/>
          </a:xfrm>
        </p:spPr>
        <p:txBody>
          <a:bodyPr/>
          <a:lstStyle/>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11</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采用空气幕下沉沉井时，空压机、储气罐等应符合安全规定的要求，并由专人操作。储气罐放置地点应通风，严禁日光曝晒和高温烘烤。</a:t>
            </a:r>
          </a:p>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12</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在深水处，采用浮式沉井施工时，其沉井下水、浮运及悬浮状态下接高、下沉等，应遵守下列规定：</a:t>
            </a:r>
          </a:p>
          <a:p>
            <a:pPr lvl="1">
              <a:buFontTx/>
              <a:buNone/>
            </a:pPr>
            <a:r>
              <a:rPr lang="en-US" altLang="zh-CN" sz="2400" dirty="0">
                <a:latin typeface="华文楷体" panose="02010600040101010101" pitchFamily="2" charset="-122"/>
                <a:ea typeface="华文楷体" panose="02010600040101010101" pitchFamily="2" charset="-122"/>
              </a:rPr>
              <a:t>1</a:t>
            </a:r>
            <a:r>
              <a:rPr lang="zh-CN" altLang="zh-CN" sz="2400" dirty="0">
                <a:latin typeface="华文楷体" panose="02010600040101010101" pitchFamily="2" charset="-122"/>
                <a:ea typeface="华文楷体" panose="02010600040101010101" pitchFamily="2" charset="-122"/>
              </a:rPr>
              <a:t>）浮式沉井在下水前，应进行水密性检查，合格后方可下水；</a:t>
            </a:r>
          </a:p>
          <a:p>
            <a:pPr lvl="1">
              <a:buFontTx/>
              <a:buNone/>
            </a:pPr>
            <a:r>
              <a:rPr lang="en-US" altLang="zh-CN" sz="2400" dirty="0">
                <a:latin typeface="华文楷体" panose="02010600040101010101" pitchFamily="2" charset="-122"/>
                <a:ea typeface="华文楷体" panose="02010600040101010101" pitchFamily="2" charset="-122"/>
              </a:rPr>
              <a:t>2</a:t>
            </a:r>
            <a:r>
              <a:rPr lang="zh-CN" altLang="zh-CN" sz="2400" dirty="0">
                <a:latin typeface="华文楷体" panose="02010600040101010101" pitchFamily="2" charset="-122"/>
                <a:ea typeface="华文楷体" panose="02010600040101010101" pitchFamily="2" charset="-122"/>
              </a:rPr>
              <a:t>）浮式沉井下水前，应制定下水方案。当采用起吊下水时，应对起重设备合理配置使其受力均匀；当河岸有适合坡度，而采用滑移、牵引等措施下水时，必须保证沉井安全，严防倾覆及损伤。</a:t>
            </a:r>
          </a:p>
        </p:txBody>
      </p:sp>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3 </a:t>
            </a:r>
            <a:r>
              <a:rPr lang="zh-CN" altLang="en-US" dirty="0">
                <a:effectLst/>
                <a:latin typeface="华文楷体" panose="02010600040101010101" pitchFamily="2" charset="-122"/>
                <a:ea typeface="华文楷体" panose="02010600040101010101" pitchFamily="2" charset="-122"/>
              </a:rPr>
              <a:t>、桥涵</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65538" name="内容占位符 4"/>
          <p:cNvSpPr>
            <a:spLocks noGrp="1"/>
          </p:cNvSpPr>
          <p:nvPr>
            <p:ph idx="1"/>
          </p:nvPr>
        </p:nvSpPr>
        <p:spPr>
          <a:xfrm>
            <a:off x="457200" y="1752600"/>
            <a:ext cx="8305800" cy="4495800"/>
          </a:xfrm>
        </p:spPr>
        <p:txBody>
          <a:bodyPr/>
          <a:lstStyle/>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13</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浮式沉井定位落床前，应考虑潮水涨落的影响。沉井落床后，应采取措施，使其尽快下沉，并使沉井达到保持稳定的深度。</a:t>
            </a:r>
          </a:p>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14</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船上。（或支架平台上）制造完成的浮式沉井，下水时宜在水面波浪较小时进行，当有船只驶过时，应暂缓入水</a:t>
            </a:r>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3 </a:t>
            </a:r>
            <a:r>
              <a:rPr lang="zh-CN" altLang="en-US" dirty="0">
                <a:effectLst/>
                <a:latin typeface="华文楷体" panose="02010600040101010101" pitchFamily="2" charset="-122"/>
                <a:ea typeface="华文楷体" panose="02010600040101010101" pitchFamily="2" charset="-122"/>
              </a:rPr>
              <a:t>、桥涵</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66562" name="内容占位符 4"/>
          <p:cNvSpPr>
            <a:spLocks noGrp="1"/>
          </p:cNvSpPr>
          <p:nvPr>
            <p:ph idx="1"/>
          </p:nvPr>
        </p:nvSpPr>
        <p:spPr>
          <a:xfrm>
            <a:off x="457200" y="1676400"/>
            <a:ext cx="8458200" cy="4495800"/>
          </a:xfrm>
        </p:spPr>
        <p:txBody>
          <a:bodyPr/>
          <a:lstStyle/>
          <a:p>
            <a:pPr>
              <a:lnSpc>
                <a:spcPct val="90000"/>
              </a:lnSpc>
            </a:pPr>
            <a:r>
              <a:rPr lang="zh-CN" altLang="zh-CN" sz="2400" dirty="0">
                <a:latin typeface="华文楷体" panose="02010600040101010101" pitchFamily="2" charset="-122"/>
                <a:ea typeface="华文楷体" panose="02010600040101010101" pitchFamily="2" charset="-122"/>
              </a:rPr>
              <a:t>钻孔灌注桩基础</a:t>
            </a:r>
          </a:p>
          <a:p>
            <a:pPr>
              <a:lnSpc>
                <a:spcPct val="9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钻孔机械就位后，应对钻机及配套设备进行全面检查。钻机安设必须平稳、牢固；钻架应加设斜撑或缆风绳。</a:t>
            </a:r>
          </a:p>
          <a:p>
            <a:pPr>
              <a:lnSpc>
                <a:spcPct val="9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冲击钻孔，选用的钻锥、卷扬机和钢丝绳等，应配置适当，钢丝绳与钻锥用绳卡固接时，绳卡数量应与钢丝绳直径相匹配。冲击过程中，钢丝绳的松弛度应掌握适宜。</a:t>
            </a:r>
          </a:p>
          <a:p>
            <a:pPr>
              <a:lnSpc>
                <a:spcPct val="9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3</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正、反循环钻机及潜水钻机使用的电缆线要定期检查，接头必须绑扎牢固，确保不透水、不漏电；对经常处于水、泥浆浸泡处应架空搭设。挪移钻机时，不得挤压电缆线及风水管路。</a:t>
            </a:r>
          </a:p>
          <a:p>
            <a:pPr>
              <a:lnSpc>
                <a:spcPct val="9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4</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潜水钻机钻孔时，一般在完成一根钻孔桩时要检查一次电机的封闭状况。钻进速度应根据地质变化加以控制，以保证安全运转。</a:t>
            </a:r>
          </a:p>
          <a:p>
            <a:pPr>
              <a:lnSpc>
                <a:spcPct val="90000"/>
              </a:lnSpc>
            </a:pPr>
            <a:endParaRPr lang="zh-CN" altLang="en-US" sz="2200" dirty="0"/>
          </a:p>
        </p:txBody>
      </p:sp>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effectLst/>
                <a:latin typeface="华文楷体" panose="02010600040101010101" pitchFamily="2" charset="-122"/>
                <a:ea typeface="华文楷体" panose="02010600040101010101" pitchFamily="2" charset="-122"/>
              </a:rPr>
              <a:t>3 </a:t>
            </a:r>
            <a:r>
              <a:rPr lang="zh-CN" altLang="en-US" dirty="0">
                <a:effectLst/>
                <a:latin typeface="华文楷体" panose="02010600040101010101" pitchFamily="2" charset="-122"/>
                <a:ea typeface="华文楷体" panose="02010600040101010101" pitchFamily="2" charset="-122"/>
              </a:rPr>
              <a:t>、桥涵</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67586" name="内容占位符 4"/>
          <p:cNvSpPr>
            <a:spLocks noGrp="1"/>
          </p:cNvSpPr>
          <p:nvPr>
            <p:ph idx="1"/>
          </p:nvPr>
        </p:nvSpPr>
        <p:spPr/>
        <p:txBody>
          <a:bodyPr/>
          <a:lstStyle/>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5</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采用冲抓或冲击钻孔当钻头提到接近护筒底缘时，应减速、平稳提升，不得碰撞护筒和钩挂护筒底缘。</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6</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钻孔使用的泥浆，宜设置泥浆循环净化系统，并注意防止或减少环境污染。</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7</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钻机停钻，必须将钻头提出孔外，置于钻架上，不得滞留孔内。</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8</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对于已埋设护筒未开钻或已成桩护筒尚未拔除的，应加设护筒顶盖或铺设安全网遮罩。</a:t>
            </a:r>
          </a:p>
          <a:p>
            <a:pPr>
              <a:lnSpc>
                <a:spcPct val="120000"/>
              </a:lnSpc>
            </a:pPr>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3 </a:t>
            </a:r>
            <a:r>
              <a:rPr lang="zh-CN" altLang="en-US" dirty="0">
                <a:effectLst/>
                <a:latin typeface="华文楷体" panose="02010600040101010101" pitchFamily="2" charset="-122"/>
                <a:ea typeface="华文楷体" panose="02010600040101010101" pitchFamily="2" charset="-122"/>
              </a:rPr>
              <a:t>、桥涵</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68610" name="内容占位符 4"/>
          <p:cNvSpPr>
            <a:spLocks noGrp="1"/>
          </p:cNvSpPr>
          <p:nvPr>
            <p:ph idx="1"/>
          </p:nvPr>
        </p:nvSpPr>
        <p:spPr>
          <a:xfrm>
            <a:off x="457200" y="1600200"/>
            <a:ext cx="8382000" cy="4495800"/>
          </a:xfrm>
        </p:spPr>
        <p:txBody>
          <a:bodyPr/>
          <a:lstStyle/>
          <a:p>
            <a:r>
              <a:rPr lang="zh-CN" altLang="zh-CN" sz="2400" dirty="0">
                <a:latin typeface="华文楷体" panose="02010600040101010101" pitchFamily="2" charset="-122"/>
                <a:ea typeface="华文楷体" panose="02010600040101010101" pitchFamily="2" charset="-122"/>
              </a:rPr>
              <a:t>沉入桩基础</a:t>
            </a:r>
          </a:p>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钢筋混凝土桩、预应力混凝土桩采用锤击沉桩或震动沉桩时，施工场地应保持平整清洁。打桩机的移动轨道，铺设要平顺、轨距要准确、钢轨要钉牢，轨道端部应设止轮器。</a:t>
            </a:r>
          </a:p>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打桩架移动时，应在现场施工负责人指挥下进行。桩架移动应平稳，桩锤必须放在最低位置，柴油打桩机后部的配重铁必须齐全。采用滚杠滑移打桩架作业时，作业人员不得在打桩架内操作。</a:t>
            </a:r>
          </a:p>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3</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水上打桩平台，必须搭设牢固，打桩机底座与平台应连接牢靠。</a:t>
            </a:r>
          </a:p>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4</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浮式沉桩设备沉桩时，桩架与船体必须连接紧固。船体定位后，应以锚缆封固，并应防止施工中浮船晃动。</a:t>
            </a:r>
          </a:p>
          <a:p>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3 </a:t>
            </a:r>
            <a:r>
              <a:rPr lang="zh-CN" altLang="en-US" dirty="0">
                <a:effectLst/>
                <a:latin typeface="华文楷体" panose="02010600040101010101" pitchFamily="2" charset="-122"/>
                <a:ea typeface="华文楷体" panose="02010600040101010101" pitchFamily="2" charset="-122"/>
              </a:rPr>
              <a:t>、桥涵</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69634" name="内容占位符 4"/>
          <p:cNvSpPr>
            <a:spLocks noGrp="1"/>
          </p:cNvSpPr>
          <p:nvPr>
            <p:ph idx="1"/>
          </p:nvPr>
        </p:nvSpPr>
        <p:spPr>
          <a:xfrm>
            <a:off x="457200" y="1752600"/>
            <a:ext cx="8458200" cy="4495800"/>
          </a:xfrm>
        </p:spPr>
        <p:txBody>
          <a:bodyPr/>
          <a:lstStyle/>
          <a:p>
            <a:pPr>
              <a:lnSpc>
                <a:spcPct val="85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5</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起吊沉桩或桩锤时，严禁作业人员在吊钩下或在桩架龙门口处停留或作业。</a:t>
            </a:r>
          </a:p>
          <a:p>
            <a:pPr>
              <a:lnSpc>
                <a:spcPct val="85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6</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打桩架及起重工具，应经常检查维修，桩锤检查维修，必须将桩锤放落在地面或平台上，严禁在悬挂状态下维修桩锤。</a:t>
            </a:r>
          </a:p>
          <a:p>
            <a:pPr>
              <a:lnSpc>
                <a:spcPct val="85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7</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采用高压水泵等助沉措施，其高压水泵的压力表、安全阀、水泵、输水管道及水压等应符合安全要求。高压射水辅助沉桩，应根据地质情况采用相应的压力，并要防止因急剧下沉造成桩架倾倒。射水沉桩，应在桩身入土达到稳定时再射水。</a:t>
            </a:r>
          </a:p>
          <a:p>
            <a:pPr>
              <a:lnSpc>
                <a:spcPct val="85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8</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震动打桩机开动后，作业人员应暂离基桩。震打中如发现桩回跳、打桩机有异声及其它不正常情况时，应立即停震，并经检查处理后再继续作业。所有开、停震必须听从指挥</a:t>
            </a:r>
          </a:p>
          <a:p>
            <a:pPr>
              <a:lnSpc>
                <a:spcPct val="85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9</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震动打桩机在停止作业后，应立即切断动力源。</a:t>
            </a:r>
          </a:p>
          <a:p>
            <a:pPr>
              <a:lnSpc>
                <a:spcPct val="85000"/>
              </a:lnSpc>
            </a:pPr>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3 </a:t>
            </a:r>
            <a:r>
              <a:rPr lang="zh-CN" altLang="en-US" dirty="0">
                <a:effectLst/>
                <a:latin typeface="华文楷体" panose="02010600040101010101" pitchFamily="2" charset="-122"/>
                <a:ea typeface="华文楷体" panose="02010600040101010101" pitchFamily="2" charset="-122"/>
              </a:rPr>
              <a:t>、桥涵</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70658" name="内容占位符 4"/>
          <p:cNvSpPr>
            <a:spLocks noGrp="1"/>
          </p:cNvSpPr>
          <p:nvPr>
            <p:ph idx="1"/>
          </p:nvPr>
        </p:nvSpPr>
        <p:spPr>
          <a:xfrm>
            <a:off x="457200" y="1676400"/>
            <a:ext cx="8458200" cy="4495800"/>
          </a:xfrm>
        </p:spPr>
        <p:txBody>
          <a:bodyPr/>
          <a:lstStyle/>
          <a:p>
            <a:r>
              <a:rPr lang="en-US" altLang="zh-CN" sz="2200" dirty="0"/>
              <a:t> </a:t>
            </a:r>
            <a:r>
              <a:rPr lang="zh-CN" altLang="zh-CN" sz="2400" dirty="0">
                <a:latin typeface="华文楷体" panose="02010600040101010101" pitchFamily="2" charset="-122"/>
                <a:ea typeface="华文楷体" panose="02010600040101010101" pitchFamily="2" charset="-122"/>
              </a:rPr>
              <a:t>挖孔、沉管灌注桩基础</a:t>
            </a:r>
          </a:p>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挖孔灌注桩，宜在无水或少水的密实土层或岩层中施工。挖孔较深或有渗水时，应采取孔壁支护及排水、降水等措施，严防坍孔。</a:t>
            </a:r>
          </a:p>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人工挖孔，对孔壁的稳定及吊具设备等，应经常检查。孔顶出土机具应有专人管理，并设置高出地面的围栏；孔口不得堆集土渣及沉重机具；作业人员的出入，应设常备的梯子；夜间作业应悬挂示警红灯；挖孔暂停时，孔口应设置罩盖及标志。</a:t>
            </a:r>
          </a:p>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3</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孔内挖土人员的头顶部位应设置护盖。取土吊斗升降时，挖土人员应在护盖下面工作。相邻两孔中，一孔进行浇注混凝土时，另一孔的挖孔人员应停止作业，并撤出井孔。</a:t>
            </a:r>
          </a:p>
          <a:p>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3 </a:t>
            </a:r>
            <a:r>
              <a:rPr lang="zh-CN" altLang="en-US" dirty="0">
                <a:effectLst/>
                <a:latin typeface="华文楷体" panose="02010600040101010101" pitchFamily="2" charset="-122"/>
                <a:ea typeface="华文楷体" panose="02010600040101010101" pitchFamily="2" charset="-122"/>
              </a:rPr>
              <a:t>、桥涵</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71682" name="内容占位符 4"/>
          <p:cNvSpPr>
            <a:spLocks noGrp="1"/>
          </p:cNvSpPr>
          <p:nvPr>
            <p:ph idx="1"/>
          </p:nvPr>
        </p:nvSpPr>
        <p:spPr>
          <a:xfrm>
            <a:off x="457200" y="1676400"/>
            <a:ext cx="8305800" cy="4495800"/>
          </a:xfrm>
        </p:spPr>
        <p:txBody>
          <a:bodyPr/>
          <a:lstStyle/>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4</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人工挖孔，除应经常检查孔内的气体情况外，并应遵守下列规定：</a:t>
            </a:r>
          </a:p>
          <a:p>
            <a:pPr lvl="1">
              <a:lnSpc>
                <a:spcPct val="120000"/>
              </a:lnSpc>
              <a:buFontTx/>
              <a:buNone/>
            </a:pPr>
            <a:r>
              <a:rPr lang="en-US" altLang="zh-CN" sz="2400" dirty="0">
                <a:latin typeface="华文楷体" panose="02010600040101010101" pitchFamily="2" charset="-122"/>
                <a:ea typeface="华文楷体" panose="02010600040101010101" pitchFamily="2" charset="-122"/>
              </a:rPr>
              <a:t>1</a:t>
            </a:r>
            <a:r>
              <a:rPr lang="zh-CN" altLang="zh-CN" sz="2400" dirty="0">
                <a:latin typeface="华文楷体" panose="02010600040101010101" pitchFamily="2" charset="-122"/>
                <a:ea typeface="华文楷体" panose="02010600040101010101" pitchFamily="2" charset="-122"/>
              </a:rPr>
              <a:t>）挖孔人员下孔作业前，应先用鼓风机将孔内空气排出更换；</a:t>
            </a:r>
          </a:p>
          <a:p>
            <a:pPr lvl="1">
              <a:lnSpc>
                <a:spcPct val="120000"/>
              </a:lnSpc>
              <a:buFontTx/>
              <a:buNone/>
            </a:pPr>
            <a:r>
              <a:rPr lang="en-US" altLang="zh-CN" sz="2400" dirty="0">
                <a:latin typeface="华文楷体" panose="02010600040101010101" pitchFamily="2" charset="-122"/>
                <a:ea typeface="华文楷体" panose="02010600040101010101" pitchFamily="2" charset="-122"/>
              </a:rPr>
              <a:t>2</a:t>
            </a:r>
            <a:r>
              <a:rPr lang="zh-CN" altLang="zh-CN" sz="2400" dirty="0">
                <a:latin typeface="华文楷体" panose="02010600040101010101" pitchFamily="2" charset="-122"/>
                <a:ea typeface="华文楷体" panose="02010600040101010101" pitchFamily="2" charset="-122"/>
              </a:rPr>
              <a:t>）二氧化碳含量超过</a:t>
            </a:r>
            <a:r>
              <a:rPr lang="en-US" altLang="zh-CN" sz="2400" dirty="0">
                <a:latin typeface="华文楷体" panose="02010600040101010101" pitchFamily="2" charset="-122"/>
                <a:ea typeface="华文楷体" panose="02010600040101010101" pitchFamily="2" charset="-122"/>
              </a:rPr>
              <a:t>0.3%</a:t>
            </a:r>
            <a:r>
              <a:rPr lang="zh-CN" altLang="zh-CN" sz="2400" dirty="0">
                <a:latin typeface="华文楷体" panose="02010600040101010101" pitchFamily="2" charset="-122"/>
                <a:ea typeface="华文楷体" panose="02010600040101010101" pitchFamily="2" charset="-122"/>
              </a:rPr>
              <a:t>时，应采取通风措施。对含量虽不超过规定，但作业人员有呼吸不适感觉时，亦应采取通风或换班作业等措施</a:t>
            </a:r>
          </a:p>
          <a:p>
            <a:pPr lvl="1">
              <a:lnSpc>
                <a:spcPct val="120000"/>
              </a:lnSpc>
              <a:buFontTx/>
              <a:buNone/>
            </a:pPr>
            <a:r>
              <a:rPr lang="en-US" altLang="zh-CN" sz="2400" dirty="0">
                <a:latin typeface="华文楷体" panose="02010600040101010101" pitchFamily="2" charset="-122"/>
                <a:ea typeface="华文楷体" panose="02010600040101010101" pitchFamily="2" charset="-122"/>
              </a:rPr>
              <a:t>3</a:t>
            </a:r>
            <a:r>
              <a:rPr lang="zh-CN" altLang="zh-CN" sz="2400" dirty="0">
                <a:latin typeface="华文楷体" panose="02010600040101010101" pitchFamily="2" charset="-122"/>
                <a:ea typeface="华文楷体" panose="02010600040101010101" pitchFamily="2" charset="-122"/>
              </a:rPr>
              <a:t>）空气污染超过现行的《大气环境质量标准》（</a:t>
            </a:r>
            <a:r>
              <a:rPr lang="en-US" altLang="zh-CN" sz="2400" dirty="0">
                <a:latin typeface="华文楷体" panose="02010600040101010101" pitchFamily="2" charset="-122"/>
                <a:ea typeface="华文楷体" panose="02010600040101010101" pitchFamily="2" charset="-122"/>
              </a:rPr>
              <a:t>GB HZ-1-82</a:t>
            </a:r>
            <a:r>
              <a:rPr lang="zh-CN" altLang="zh-CN" sz="2400" dirty="0">
                <a:latin typeface="华文楷体" panose="02010600040101010101" pitchFamily="2" charset="-122"/>
                <a:ea typeface="华文楷体" panose="02010600040101010101" pitchFamily="2" charset="-122"/>
              </a:rPr>
              <a:t>）规定空气污染三级标准浓度值时，如没有安全可靠的措施不得采取人工挖孔作业。</a:t>
            </a:r>
          </a:p>
          <a:p>
            <a:endParaRPr lang="zh-CN" altLang="en-US" sz="21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p:cNvSpPr txBox="1">
            <a:spLocks noChangeArrowheads="1"/>
          </p:cNvSpPr>
          <p:nvPr/>
        </p:nvSpPr>
        <p:spPr bwMode="auto">
          <a:xfrm>
            <a:off x="0" y="822876"/>
            <a:ext cx="9144000" cy="5425524"/>
          </a:xfrm>
          <a:prstGeom prst="rect">
            <a:avLst/>
          </a:prstGeom>
          <a:noFill/>
          <a:ln w="9525">
            <a:noFill/>
            <a:miter lim="800000"/>
          </a:ln>
        </p:spPr>
        <p:txBody>
          <a:bodyPr>
            <a:spAutoFit/>
          </a:bodyPr>
          <a:lstStyle/>
          <a:p>
            <a:pPr>
              <a:lnSpc>
                <a:spcPts val="3000"/>
              </a:lnSpc>
            </a:pPr>
            <a:r>
              <a:rPr lang="en-US" altLang="zh-CN" sz="2000" b="1" dirty="0">
                <a:latin typeface="+mn-ea"/>
                <a:ea typeface="+mn-ea"/>
              </a:rPr>
              <a:t>    3</a:t>
            </a:r>
            <a:r>
              <a:rPr lang="zh-CN" altLang="en-US" sz="2000" b="1" dirty="0">
                <a:latin typeface="+mn-ea"/>
                <a:ea typeface="+mn-ea"/>
              </a:rPr>
              <a:t>、</a:t>
            </a:r>
            <a:r>
              <a:rPr lang="zh-CN" altLang="en-US" sz="2000" b="1" dirty="0">
                <a:solidFill>
                  <a:srgbClr val="FF0000"/>
                </a:solidFill>
                <a:latin typeface="+mn-ea"/>
                <a:ea typeface="+mn-ea"/>
              </a:rPr>
              <a:t>工程重大安全事故罪</a:t>
            </a:r>
            <a:endParaRPr lang="en-US" altLang="zh-CN" sz="2000" b="1" dirty="0">
              <a:solidFill>
                <a:srgbClr val="FF0000"/>
              </a:solidFill>
              <a:latin typeface="+mn-ea"/>
              <a:ea typeface="+mn-ea"/>
            </a:endParaRPr>
          </a:p>
          <a:p>
            <a:pPr>
              <a:lnSpc>
                <a:spcPts val="3000"/>
              </a:lnSpc>
            </a:pPr>
            <a:r>
              <a:rPr lang="en-US" altLang="zh-CN" sz="2000" b="1" dirty="0">
                <a:latin typeface="+mn-ea"/>
                <a:ea typeface="+mn-ea"/>
              </a:rPr>
              <a:t>    《</a:t>
            </a:r>
            <a:r>
              <a:rPr lang="zh-CN" altLang="en-US" sz="2000" b="1" dirty="0">
                <a:latin typeface="+mn-ea"/>
                <a:ea typeface="+mn-ea"/>
              </a:rPr>
              <a:t>刑法</a:t>
            </a:r>
            <a:r>
              <a:rPr lang="en-US" altLang="zh-CN" sz="2000" b="1" dirty="0">
                <a:latin typeface="+mn-ea"/>
                <a:ea typeface="+mn-ea"/>
              </a:rPr>
              <a:t>》</a:t>
            </a:r>
            <a:r>
              <a:rPr lang="zh-CN" altLang="en-US" sz="2000" b="1" dirty="0">
                <a:latin typeface="+mn-ea"/>
                <a:ea typeface="+mn-ea"/>
              </a:rPr>
              <a:t>第一百三十七条建设单位、设计单位、施工单位、工程监理单位违反国家规定，降低工程质量标准，造成重大安全事故的，对直接责任人员，处五年以下有期徒刑或者拘役，并处罚金</a:t>
            </a:r>
            <a:r>
              <a:rPr lang="en-US" altLang="zh-CN" sz="2000" b="1" dirty="0">
                <a:latin typeface="+mn-ea"/>
                <a:ea typeface="+mn-ea"/>
              </a:rPr>
              <a:t>;</a:t>
            </a:r>
            <a:r>
              <a:rPr lang="zh-CN" altLang="en-US" sz="2000" b="1" dirty="0">
                <a:latin typeface="+mn-ea"/>
                <a:ea typeface="+mn-ea"/>
              </a:rPr>
              <a:t>后果特别严重的，处五年以上十年以下有期徒刑，并处罚金。</a:t>
            </a:r>
            <a:endParaRPr lang="en-US" altLang="zh-CN" sz="2000" b="1" dirty="0">
              <a:latin typeface="+mn-ea"/>
              <a:ea typeface="+mn-ea"/>
            </a:endParaRPr>
          </a:p>
          <a:p>
            <a:pPr>
              <a:lnSpc>
                <a:spcPts val="3000"/>
              </a:lnSpc>
            </a:pPr>
            <a:r>
              <a:rPr lang="zh-CN" altLang="en-US" sz="2000" b="1" dirty="0">
                <a:latin typeface="+mn-ea"/>
                <a:ea typeface="+mn-ea"/>
              </a:rPr>
              <a:t>    </a:t>
            </a:r>
            <a:r>
              <a:rPr lang="zh-CN" altLang="en-US" sz="2000" b="1" dirty="0">
                <a:solidFill>
                  <a:srgbClr val="FF0000"/>
                </a:solidFill>
                <a:latin typeface="+mn-ea"/>
                <a:ea typeface="+mn-ea"/>
              </a:rPr>
              <a:t>与重大责任事故罪的界限：</a:t>
            </a:r>
            <a:r>
              <a:rPr lang="zh-CN" altLang="en-US" sz="2000" b="1" dirty="0">
                <a:latin typeface="+mn-ea"/>
                <a:ea typeface="+mn-ea"/>
              </a:rPr>
              <a:t>两者都是过失犯罪，都以法定的严重后果作为构成犯罪的必备条件，但两者具有明显区别。</a:t>
            </a:r>
          </a:p>
          <a:p>
            <a:pPr>
              <a:lnSpc>
                <a:spcPts val="3000"/>
              </a:lnSpc>
            </a:pPr>
            <a:r>
              <a:rPr lang="zh-CN" altLang="en-US" sz="2000" b="1" dirty="0">
                <a:latin typeface="+mn-ea"/>
                <a:ea typeface="+mn-ea"/>
              </a:rPr>
              <a:t>    （</a:t>
            </a:r>
            <a:r>
              <a:rPr lang="en-US" altLang="zh-CN" sz="2000" b="1" dirty="0">
                <a:latin typeface="+mn-ea"/>
                <a:ea typeface="+mn-ea"/>
              </a:rPr>
              <a:t>1</a:t>
            </a:r>
            <a:r>
              <a:rPr lang="zh-CN" altLang="en-US" sz="2000" b="1" dirty="0">
                <a:latin typeface="+mn-ea"/>
                <a:ea typeface="+mn-ea"/>
              </a:rPr>
              <a:t>）犯罪主体不同。工程重大安全事故罪的犯罪主体是建设单位、设计单位、施工单位、工程监理单位，属于单位犯罪；重大责任事故罪的主体是工厂、矿山、林场、建筑企业或者其他企业、事业单位的职工，属于自然人犯罪。</a:t>
            </a:r>
          </a:p>
          <a:p>
            <a:pPr>
              <a:lnSpc>
                <a:spcPts val="3000"/>
              </a:lnSpc>
            </a:pPr>
            <a:r>
              <a:rPr lang="zh-CN" altLang="en-US" sz="2000" b="1" dirty="0">
                <a:solidFill>
                  <a:srgbClr val="FF0000"/>
                </a:solidFill>
                <a:latin typeface="+mn-ea"/>
                <a:ea typeface="+mn-ea"/>
              </a:rPr>
              <a:t>    （</a:t>
            </a:r>
            <a:r>
              <a:rPr lang="en-US" altLang="zh-CN" sz="2000" b="1" dirty="0">
                <a:solidFill>
                  <a:srgbClr val="FF0000"/>
                </a:solidFill>
                <a:latin typeface="+mn-ea"/>
                <a:ea typeface="+mn-ea"/>
              </a:rPr>
              <a:t>2</a:t>
            </a:r>
            <a:r>
              <a:rPr lang="zh-CN" altLang="en-US" sz="2000" b="1" dirty="0">
                <a:solidFill>
                  <a:srgbClr val="FF0000"/>
                </a:solidFill>
                <a:latin typeface="+mn-ea"/>
                <a:ea typeface="+mn-ea"/>
              </a:rPr>
              <a:t>）客观方面的表现不同。工程重大安全事故罪在客观方面表现为违反国家规定，降低工程质量标准，造成重大安全事故的行为；重大责任事故罪则表现为不服从管理、违反规章制度或者强令工人违章冒险作业，因而发生重大伤亡事故或者造成其他严重后果的行为。</a:t>
            </a:r>
          </a:p>
        </p:txBody>
      </p:sp>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3 </a:t>
            </a:r>
            <a:r>
              <a:rPr lang="zh-CN" altLang="en-US" dirty="0">
                <a:effectLst/>
                <a:latin typeface="华文楷体" panose="02010600040101010101" pitchFamily="2" charset="-122"/>
                <a:ea typeface="华文楷体" panose="02010600040101010101" pitchFamily="2" charset="-122"/>
              </a:rPr>
              <a:t>、桥涵</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71682" name="内容占位符 4"/>
          <p:cNvSpPr>
            <a:spLocks noGrp="1"/>
          </p:cNvSpPr>
          <p:nvPr>
            <p:ph idx="1"/>
          </p:nvPr>
        </p:nvSpPr>
        <p:spPr>
          <a:xfrm>
            <a:off x="457200" y="1676400"/>
            <a:ext cx="8305800" cy="4495800"/>
          </a:xfrm>
        </p:spPr>
        <p:txBody>
          <a:bodyPr/>
          <a:lstStyle/>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5</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人工挖孔深度超过</a:t>
            </a:r>
            <a:r>
              <a:rPr lang="en-US" altLang="zh-CN" sz="2400" dirty="0">
                <a:latin typeface="华文楷体" panose="02010600040101010101" pitchFamily="2" charset="-122"/>
                <a:ea typeface="华文楷体" panose="02010600040101010101" pitchFamily="2" charset="-122"/>
              </a:rPr>
              <a:t>10m</a:t>
            </a:r>
            <a:r>
              <a:rPr lang="zh-CN" altLang="zh-CN" sz="2400" dirty="0">
                <a:latin typeface="华文楷体" panose="02010600040101010101" pitchFamily="2" charset="-122"/>
                <a:ea typeface="华文楷体" panose="02010600040101010101" pitchFamily="2" charset="-122"/>
              </a:rPr>
              <a:t>时，应采用机械通风。当使用风镐凿岩时，应加大送风量，吹排凿岩产生的石粉。人工挖孔最深不宜大于</a:t>
            </a:r>
            <a:r>
              <a:rPr lang="en-US" altLang="zh-CN" sz="2400" dirty="0">
                <a:latin typeface="华文楷体" panose="02010600040101010101" pitchFamily="2" charset="-122"/>
                <a:ea typeface="华文楷体" panose="02010600040101010101" pitchFamily="2" charset="-122"/>
              </a:rPr>
              <a:t>15m</a:t>
            </a:r>
            <a:r>
              <a:rPr lang="zh-CN" altLang="zh-CN" sz="2400" dirty="0">
                <a:latin typeface="华文楷体" panose="02010600040101010101" pitchFamily="2" charset="-122"/>
                <a:ea typeface="华文楷体" panose="02010600040101010101" pitchFamily="2" charset="-122"/>
              </a:rPr>
              <a:t>。</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6) </a:t>
            </a:r>
            <a:r>
              <a:rPr lang="zh-CN" altLang="zh-CN" sz="2400" dirty="0">
                <a:latin typeface="华文楷体" panose="02010600040101010101" pitchFamily="2" charset="-122"/>
                <a:ea typeface="华文楷体" panose="02010600040101010101" pitchFamily="2" charset="-122"/>
              </a:rPr>
              <a:t>挖孔桩孔内岩石需要爆破时，应采取浅眼爆破法，严格控制炸药用量，并按国家现行的《爆破安全规程》（</a:t>
            </a:r>
            <a:r>
              <a:rPr lang="en-US" altLang="zh-CN" sz="2400" dirty="0">
                <a:latin typeface="华文楷体" panose="02010600040101010101" pitchFamily="2" charset="-122"/>
                <a:ea typeface="华文楷体" panose="02010600040101010101" pitchFamily="2" charset="-122"/>
              </a:rPr>
              <a:t> GB 6722-2011</a:t>
            </a:r>
            <a:r>
              <a:rPr lang="zh-CN" altLang="zh-CN" sz="2400" dirty="0">
                <a:latin typeface="华文楷体" panose="02010600040101010101" pitchFamily="2" charset="-122"/>
                <a:ea typeface="华文楷体" panose="02010600040101010101" pitchFamily="2" charset="-122"/>
              </a:rPr>
              <a:t>）中的有关规定办理。</a:t>
            </a:r>
          </a:p>
          <a:p>
            <a:endParaRPr lang="zh-CN" altLang="en-US" sz="2100" dirty="0"/>
          </a:p>
        </p:txBody>
      </p:sp>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3 </a:t>
            </a:r>
            <a:r>
              <a:rPr lang="zh-CN" altLang="en-US" dirty="0">
                <a:effectLst/>
                <a:latin typeface="华文楷体" panose="02010600040101010101" pitchFamily="2" charset="-122"/>
                <a:ea typeface="华文楷体" panose="02010600040101010101" pitchFamily="2" charset="-122"/>
              </a:rPr>
              <a:t>、桥涵</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72706" name="内容占位符 4"/>
          <p:cNvSpPr>
            <a:spLocks noGrp="1"/>
          </p:cNvSpPr>
          <p:nvPr>
            <p:ph idx="1"/>
          </p:nvPr>
        </p:nvSpPr>
        <p:spPr>
          <a:xfrm>
            <a:off x="457200" y="1752600"/>
            <a:ext cx="8382000" cy="4495800"/>
          </a:xfrm>
        </p:spPr>
        <p:txBody>
          <a:bodyPr/>
          <a:lstStyle/>
          <a:p>
            <a:pPr>
              <a:lnSpc>
                <a:spcPct val="120000"/>
              </a:lnSpc>
            </a:pPr>
            <a:r>
              <a:rPr lang="en-US" altLang="zh-CN" sz="2100" b="1" dirty="0"/>
              <a:t> </a:t>
            </a:r>
            <a:r>
              <a:rPr lang="zh-CN" altLang="zh-CN" sz="2200" b="1" dirty="0">
                <a:latin typeface="华文楷体" panose="02010600040101010101" pitchFamily="2" charset="-122"/>
                <a:ea typeface="华文楷体" panose="02010600040101010101" pitchFamily="2" charset="-122"/>
              </a:rPr>
              <a:t>拔桩</a:t>
            </a:r>
          </a:p>
          <a:p>
            <a:pPr>
              <a:lnSpc>
                <a:spcPct val="80000"/>
              </a:lnSpc>
              <a:buFontTx/>
              <a:buNone/>
            </a:pPr>
            <a:r>
              <a:rPr lang="en-US" altLang="zh-CN" sz="2400" dirty="0">
                <a:latin typeface="华文楷体" panose="02010600040101010101" pitchFamily="2" charset="-122"/>
                <a:ea typeface="华文楷体" panose="02010600040101010101" pitchFamily="2" charset="-122"/>
              </a:rPr>
              <a:t>(1) </a:t>
            </a:r>
            <a:r>
              <a:rPr lang="zh-CN" altLang="zh-CN" sz="2400" dirty="0">
                <a:latin typeface="华文楷体" panose="02010600040101010101" pitchFamily="2" charset="-122"/>
                <a:ea typeface="华文楷体" panose="02010600040101010101" pitchFamily="2" charset="-122"/>
              </a:rPr>
              <a:t>采用人字桅杆、卷扬机进行拔桩时，应先计算拔桩力，然后根据上拔力的大小，配备适当功率的卷扬机和滑车组。拔桩时，人字桅杆滑车组要尽量靠近被拔桩的中心。试拔中如发现缆风绳受力过大或地锚松动时，应在采取措施后再作业。</a:t>
            </a:r>
          </a:p>
          <a:p>
            <a:pPr>
              <a:lnSpc>
                <a:spcPct val="80000"/>
              </a:lnSpc>
              <a:buFontTx/>
              <a:buNone/>
            </a:pPr>
            <a:r>
              <a:rPr lang="en-US" altLang="zh-CN" sz="2400" dirty="0">
                <a:latin typeface="华文楷体" panose="02010600040101010101" pitchFamily="2" charset="-122"/>
                <a:ea typeface="华文楷体" panose="02010600040101010101" pitchFamily="2" charset="-122"/>
              </a:rPr>
              <a:t>(2) </a:t>
            </a:r>
            <a:r>
              <a:rPr lang="zh-CN" altLang="zh-CN" sz="2400" dirty="0">
                <a:latin typeface="华文楷体" panose="02010600040101010101" pitchFamily="2" charset="-122"/>
                <a:ea typeface="华文楷体" panose="02010600040101010101" pitchFamily="2" charset="-122"/>
              </a:rPr>
              <a:t>采用锚固桩或顶梁千斤顶施力拔桩时，被拔桩及锚固桩的各连接处必须牢固。千斤顶的置放点，应避免偏心。</a:t>
            </a:r>
          </a:p>
          <a:p>
            <a:pPr>
              <a:lnSpc>
                <a:spcPct val="80000"/>
              </a:lnSpc>
              <a:buFontTx/>
              <a:buNone/>
            </a:pPr>
            <a:r>
              <a:rPr lang="en-US" altLang="zh-CN" sz="2400" dirty="0">
                <a:latin typeface="华文楷体" panose="02010600040101010101" pitchFamily="2" charset="-122"/>
                <a:ea typeface="华文楷体" panose="02010600040101010101" pitchFamily="2" charset="-122"/>
              </a:rPr>
              <a:t>(3) </a:t>
            </a:r>
            <a:r>
              <a:rPr lang="zh-CN" altLang="zh-CN" sz="2400" dirty="0">
                <a:latin typeface="华文楷体" panose="02010600040101010101" pitchFamily="2" charset="-122"/>
                <a:ea typeface="华文楷体" panose="02010600040101010101" pitchFamily="2" charset="-122"/>
              </a:rPr>
              <a:t>采用吊机船进行拔桩时，吊机应配超载限制器，作业中应指派人员经常检查船体的平衡稳定情况。起重机配合震拔机拔桩时，起重机应随震拔机的起动而逐渐加荷。</a:t>
            </a:r>
          </a:p>
          <a:p>
            <a:pPr>
              <a:lnSpc>
                <a:spcPct val="80000"/>
              </a:lnSpc>
              <a:buFontTx/>
              <a:buNone/>
            </a:pPr>
            <a:r>
              <a:rPr lang="en-US" altLang="zh-CN" sz="2400" dirty="0">
                <a:latin typeface="华文楷体" panose="02010600040101010101" pitchFamily="2" charset="-122"/>
                <a:ea typeface="华文楷体" panose="02010600040101010101" pitchFamily="2" charset="-122"/>
              </a:rPr>
              <a:t>(4) </a:t>
            </a:r>
            <a:r>
              <a:rPr lang="zh-CN" altLang="zh-CN" sz="2400" dirty="0">
                <a:latin typeface="华文楷体" panose="02010600040101010101" pitchFamily="2" charset="-122"/>
                <a:ea typeface="华文楷体" panose="02010600040101010101" pitchFamily="2" charset="-122"/>
              </a:rPr>
              <a:t>对较难拔出的桩，可采用震动、射水、千斤顶先顶松动以及桩外浅挖等措施，严禁硬拔。上述方法的采用均应符合有关安全规定的要求。</a:t>
            </a:r>
          </a:p>
          <a:p>
            <a:pPr>
              <a:lnSpc>
                <a:spcPct val="80000"/>
              </a:lnSpc>
            </a:pPr>
            <a:endParaRPr lang="zh-CN" altLang="en-US" sz="2400" dirty="0"/>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effectLst/>
                <a:latin typeface="华文楷体" panose="02010600040101010101" pitchFamily="2" charset="-122"/>
                <a:ea typeface="华文楷体" panose="02010600040101010101" pitchFamily="2" charset="-122"/>
              </a:rPr>
              <a:t>3 </a:t>
            </a:r>
            <a:r>
              <a:rPr lang="zh-CN" altLang="en-US" dirty="0">
                <a:effectLst/>
                <a:latin typeface="华文楷体" panose="02010600040101010101" pitchFamily="2" charset="-122"/>
                <a:ea typeface="华文楷体" panose="02010600040101010101" pitchFamily="2" charset="-122"/>
              </a:rPr>
              <a:t>、桥涵</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73730" name="内容占位符 4"/>
          <p:cNvSpPr>
            <a:spLocks noGrp="1"/>
          </p:cNvSpPr>
          <p:nvPr>
            <p:ph idx="1"/>
          </p:nvPr>
        </p:nvSpPr>
        <p:spPr>
          <a:xfrm>
            <a:off x="457200" y="1752600"/>
            <a:ext cx="8382000" cy="4495800"/>
          </a:xfrm>
        </p:spPr>
        <p:txBody>
          <a:bodyPr/>
          <a:lstStyle/>
          <a:p>
            <a:r>
              <a:rPr lang="zh-CN" altLang="zh-CN" sz="2400" b="1" dirty="0">
                <a:latin typeface="华文楷体" panose="02010600040101010101" pitchFamily="2" charset="-122"/>
                <a:ea typeface="华文楷体" panose="02010600040101010101" pitchFamily="2" charset="-122"/>
              </a:rPr>
              <a:t>管柱基础</a:t>
            </a:r>
          </a:p>
          <a:p>
            <a:pPr>
              <a:buFontTx/>
              <a:buNone/>
            </a:pPr>
            <a:r>
              <a:rPr lang="en-US" altLang="zh-CN" sz="2400" dirty="0">
                <a:latin typeface="华文楷体" panose="02010600040101010101" pitchFamily="2" charset="-122"/>
                <a:ea typeface="华文楷体" panose="02010600040101010101" pitchFamily="2" charset="-122"/>
              </a:rPr>
              <a:t>(1) </a:t>
            </a:r>
            <a:r>
              <a:rPr lang="zh-CN" altLang="zh-CN" sz="2400" dirty="0">
                <a:latin typeface="华文楷体" panose="02010600040101010101" pitchFamily="2" charset="-122"/>
                <a:ea typeface="华文楷体" panose="02010600040101010101" pitchFamily="2" charset="-122"/>
              </a:rPr>
              <a:t>管柱震动下沉作业，对邻近的建（构）筑物、临时设施的安全和稳定有影响时，应采取安全防护措施。</a:t>
            </a:r>
          </a:p>
          <a:p>
            <a:pPr>
              <a:buFontTx/>
              <a:buNone/>
            </a:pPr>
            <a:r>
              <a:rPr lang="en-US" altLang="zh-CN" sz="2400" dirty="0">
                <a:latin typeface="华文楷体" panose="02010600040101010101" pitchFamily="2" charset="-122"/>
                <a:ea typeface="华文楷体" panose="02010600040101010101" pitchFamily="2" charset="-122"/>
              </a:rPr>
              <a:t>(2) </a:t>
            </a:r>
            <a:r>
              <a:rPr lang="zh-CN" altLang="zh-CN" sz="2400" dirty="0">
                <a:latin typeface="华文楷体" panose="02010600040101010101" pitchFamily="2" charset="-122"/>
                <a:ea typeface="华文楷体" panose="02010600040101010101" pitchFamily="2" charset="-122"/>
              </a:rPr>
              <a:t>施工所用的机具设备，应经检查合格后方可作业。</a:t>
            </a:r>
          </a:p>
          <a:p>
            <a:pPr>
              <a:buFontTx/>
              <a:buNone/>
            </a:pPr>
            <a:r>
              <a:rPr lang="en-US" altLang="zh-CN" sz="2400" dirty="0">
                <a:latin typeface="华文楷体" panose="02010600040101010101" pitchFamily="2" charset="-122"/>
                <a:ea typeface="华文楷体" panose="02010600040101010101" pitchFamily="2" charset="-122"/>
              </a:rPr>
              <a:t>(3) </a:t>
            </a:r>
            <a:r>
              <a:rPr lang="zh-CN" altLang="zh-CN" sz="2400" dirty="0">
                <a:latin typeface="华文楷体" panose="02010600040101010101" pitchFamily="2" charset="-122"/>
                <a:ea typeface="华文楷体" panose="02010600040101010101" pitchFamily="2" charset="-122"/>
              </a:rPr>
              <a:t>管柱施工的作业平台，除设护栏外，双层或高处作业点等危险部位均应悬挂安全网，并在作业区配备救护船只。</a:t>
            </a:r>
          </a:p>
          <a:p>
            <a:r>
              <a:rPr lang="zh-CN" altLang="zh-CN" sz="2400" dirty="0">
                <a:latin typeface="华文楷体" panose="02010600040101010101" pitchFamily="2" charset="-122"/>
                <a:ea typeface="华文楷体" panose="02010600040101010101" pitchFamily="2" charset="-122"/>
              </a:rPr>
              <a:t>就地浇筑墩台施工</a:t>
            </a:r>
          </a:p>
          <a:p>
            <a:pPr>
              <a:buFontTx/>
              <a:buNone/>
            </a:pPr>
            <a:r>
              <a:rPr lang="en-US" altLang="zh-CN" sz="2400" dirty="0">
                <a:latin typeface="华文楷体" panose="02010600040101010101" pitchFamily="2" charset="-122"/>
                <a:ea typeface="华文楷体" panose="02010600040101010101" pitchFamily="2" charset="-122"/>
              </a:rPr>
              <a:t>(1) </a:t>
            </a:r>
            <a:r>
              <a:rPr lang="zh-CN" altLang="zh-CN" sz="2400" dirty="0">
                <a:latin typeface="华文楷体" panose="02010600040101010101" pitchFamily="2" charset="-122"/>
                <a:ea typeface="华文楷体" panose="02010600040101010101" pitchFamily="2" charset="-122"/>
              </a:rPr>
              <a:t>施工前必须搭好脚手架及作业平台，并在平台外侧设栏杆。墩高在</a:t>
            </a:r>
            <a:r>
              <a:rPr lang="en-US" altLang="zh-CN" sz="2400" dirty="0">
                <a:latin typeface="华文楷体" panose="02010600040101010101" pitchFamily="2" charset="-122"/>
                <a:ea typeface="华文楷体" panose="02010600040101010101" pitchFamily="2" charset="-122"/>
              </a:rPr>
              <a:t>10m</a:t>
            </a:r>
            <a:r>
              <a:rPr lang="zh-CN" altLang="zh-CN" sz="2400" dirty="0">
                <a:latin typeface="华文楷体" panose="02010600040101010101" pitchFamily="2" charset="-122"/>
                <a:ea typeface="华文楷体" panose="02010600040101010101" pitchFamily="2" charset="-122"/>
              </a:rPr>
              <a:t>以上时，应加设安全网。</a:t>
            </a:r>
          </a:p>
          <a:p>
            <a:pPr>
              <a:buFontTx/>
              <a:buNone/>
            </a:pPr>
            <a:r>
              <a:rPr lang="en-US" altLang="zh-CN" sz="2400" dirty="0">
                <a:latin typeface="华文楷体" panose="02010600040101010101" pitchFamily="2" charset="-122"/>
                <a:ea typeface="华文楷体" panose="02010600040101010101" pitchFamily="2" charset="-122"/>
              </a:rPr>
              <a:t>(2) </a:t>
            </a:r>
            <a:r>
              <a:rPr lang="zh-CN" altLang="zh-CN" sz="2400" dirty="0">
                <a:latin typeface="华文楷体" panose="02010600040101010101" pitchFamily="2" charset="-122"/>
                <a:ea typeface="华文楷体" panose="02010600040101010101" pitchFamily="2" charset="-122"/>
              </a:rPr>
              <a:t>吊斗升降应设专人指挥。落斗前，下部的作业人员必须躲开，不得身倚栏杆推动吊斗。严禁吊斗碰撞模板及脚手架。</a:t>
            </a:r>
          </a:p>
          <a:p>
            <a:endParaRPr lang="zh-CN" altLang="en-US" sz="2200" dirty="0"/>
          </a:p>
          <a:p>
            <a:endParaRPr lang="zh-CN" altLang="en-US" sz="2200" dirty="0"/>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effectLst/>
                <a:latin typeface="华文楷体" panose="02010600040101010101" pitchFamily="2" charset="-122"/>
                <a:ea typeface="华文楷体" panose="02010600040101010101" pitchFamily="2" charset="-122"/>
              </a:rPr>
              <a:t>3 </a:t>
            </a:r>
            <a:r>
              <a:rPr lang="zh-CN" altLang="en-US" dirty="0">
                <a:effectLst/>
                <a:latin typeface="华文楷体" panose="02010600040101010101" pitchFamily="2" charset="-122"/>
                <a:ea typeface="华文楷体" panose="02010600040101010101" pitchFamily="2" charset="-122"/>
              </a:rPr>
              <a:t>、桥涵</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74754" name="内容占位符 4"/>
          <p:cNvSpPr>
            <a:spLocks noGrp="1"/>
          </p:cNvSpPr>
          <p:nvPr>
            <p:ph idx="1"/>
          </p:nvPr>
        </p:nvSpPr>
        <p:spPr>
          <a:xfrm>
            <a:off x="457200" y="1752600"/>
            <a:ext cx="8382000" cy="4495800"/>
          </a:xfrm>
        </p:spPr>
        <p:txBody>
          <a:bodyPr/>
          <a:lstStyle/>
          <a:p>
            <a:pPr>
              <a:lnSpc>
                <a:spcPct val="120000"/>
              </a:lnSpc>
            </a:pPr>
            <a:r>
              <a:rPr lang="zh-CN" altLang="zh-CN" sz="2400" b="1" dirty="0">
                <a:latin typeface="华文楷体" panose="02010600040101010101" pitchFamily="2" charset="-122"/>
                <a:ea typeface="华文楷体" panose="02010600040101010101" pitchFamily="2" charset="-122"/>
              </a:rPr>
              <a:t>砌筑墩台施工</a:t>
            </a:r>
          </a:p>
          <a:p>
            <a:pPr>
              <a:lnSpc>
                <a:spcPct val="120000"/>
              </a:lnSpc>
            </a:pPr>
            <a:r>
              <a:rPr lang="en-US" altLang="zh-CN" sz="2400" dirty="0">
                <a:latin typeface="华文楷体" panose="02010600040101010101" pitchFamily="2" charset="-122"/>
                <a:ea typeface="华文楷体" panose="02010600040101010101" pitchFamily="2" charset="-122"/>
              </a:rPr>
              <a:t>(1) </a:t>
            </a:r>
            <a:r>
              <a:rPr lang="zh-CN" altLang="zh-CN" sz="2400" dirty="0">
                <a:latin typeface="华文楷体" panose="02010600040101010101" pitchFamily="2" charset="-122"/>
                <a:ea typeface="华文楷体" panose="02010600040101010101" pitchFamily="2" charset="-122"/>
              </a:rPr>
              <a:t>人工、手推车推（抬）运石块或预制块件时，脚手跳板应铺满，其宽度、坡度及强度等应满足安全要求。脚手架和作业平台上堆放的物品不得超过设计荷载。砌筑材料应随运随砌。</a:t>
            </a:r>
          </a:p>
          <a:p>
            <a:pPr>
              <a:lnSpc>
                <a:spcPct val="120000"/>
              </a:lnSpc>
            </a:pPr>
            <a:r>
              <a:rPr lang="en-US" altLang="zh-CN" sz="2400" dirty="0">
                <a:latin typeface="华文楷体" panose="02010600040101010101" pitchFamily="2" charset="-122"/>
                <a:ea typeface="华文楷体" panose="02010600040101010101" pitchFamily="2" charset="-122"/>
              </a:rPr>
              <a:t>(2) </a:t>
            </a:r>
            <a:r>
              <a:rPr lang="zh-CN" altLang="zh-CN" sz="2400" dirty="0">
                <a:latin typeface="华文楷体" panose="02010600040101010101" pitchFamily="2" charset="-122"/>
                <a:ea typeface="华文楷体" panose="02010600040101010101" pitchFamily="2" charset="-122"/>
              </a:rPr>
              <a:t>吊机、桅杆吊运砌筑材料时，应听从指挥信号。砌筑材料吊运到砌筑面时，作业人员应避让，待停稳后方可上前砌筑。</a:t>
            </a:r>
          </a:p>
          <a:p>
            <a:pPr>
              <a:lnSpc>
                <a:spcPct val="120000"/>
              </a:lnSpc>
            </a:pPr>
            <a:r>
              <a:rPr lang="en-US" altLang="zh-CN" sz="2400" dirty="0">
                <a:latin typeface="华文楷体" panose="02010600040101010101" pitchFamily="2" charset="-122"/>
                <a:ea typeface="华文楷体" panose="02010600040101010101" pitchFamily="2" charset="-122"/>
              </a:rPr>
              <a:t>(3) </a:t>
            </a:r>
            <a:r>
              <a:rPr lang="zh-CN" altLang="zh-CN" sz="2400" dirty="0">
                <a:latin typeface="华文楷体" panose="02010600040101010101" pitchFamily="2" charset="-122"/>
                <a:ea typeface="华文楷体" panose="02010600040101010101" pitchFamily="2" charset="-122"/>
              </a:rPr>
              <a:t>人工抬运大块石料时，应捆绑牢靠，动作协调一致，缓慢平放。</a:t>
            </a:r>
          </a:p>
          <a:p>
            <a:pPr>
              <a:lnSpc>
                <a:spcPct val="120000"/>
              </a:lnSpc>
            </a:pPr>
            <a:endParaRPr lang="zh-CN" altLang="en-US" sz="2200" dirty="0">
              <a:latin typeface="华文楷体" panose="02010600040101010101" pitchFamily="2" charset="-122"/>
              <a:ea typeface="华文楷体" panose="02010600040101010101" pitchFamily="2" charset="-122"/>
            </a:endParaRPr>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3 </a:t>
            </a:r>
            <a:r>
              <a:rPr lang="zh-CN" altLang="en-US" dirty="0">
                <a:effectLst/>
                <a:latin typeface="华文楷体" panose="02010600040101010101" pitchFamily="2" charset="-122"/>
                <a:ea typeface="华文楷体" panose="02010600040101010101" pitchFamily="2" charset="-122"/>
              </a:rPr>
              <a:t>、桥涵</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75778" name="内容占位符 4"/>
          <p:cNvSpPr>
            <a:spLocks noGrp="1"/>
          </p:cNvSpPr>
          <p:nvPr>
            <p:ph idx="1"/>
          </p:nvPr>
        </p:nvSpPr>
        <p:spPr>
          <a:xfrm>
            <a:off x="457200" y="1676400"/>
            <a:ext cx="8458200" cy="4495800"/>
          </a:xfrm>
        </p:spPr>
        <p:txBody>
          <a:bodyPr/>
          <a:lstStyle/>
          <a:p>
            <a:r>
              <a:rPr lang="zh-CN" altLang="zh-CN" sz="2400" b="1" dirty="0">
                <a:latin typeface="华文楷体" panose="02010600040101010101" pitchFamily="2" charset="-122"/>
                <a:ea typeface="华文楷体" panose="02010600040101010101" pitchFamily="2" charset="-122"/>
              </a:rPr>
              <a:t>滑模施工</a:t>
            </a:r>
          </a:p>
          <a:p>
            <a:pPr>
              <a:lnSpc>
                <a:spcPct val="90000"/>
              </a:lnSpc>
              <a:buFontTx/>
              <a:buNone/>
            </a:pPr>
            <a:r>
              <a:rPr lang="en-US" altLang="zh-CN" sz="2400" dirty="0">
                <a:latin typeface="华文楷体" panose="02010600040101010101" pitchFamily="2" charset="-122"/>
                <a:ea typeface="华文楷体" panose="02010600040101010101" pitchFamily="2" charset="-122"/>
              </a:rPr>
              <a:t>(1) </a:t>
            </a:r>
            <a:r>
              <a:rPr lang="zh-CN" altLang="zh-CN" sz="2400" dirty="0">
                <a:latin typeface="华文楷体" panose="02010600040101010101" pitchFamily="2" charset="-122"/>
                <a:ea typeface="华文楷体" panose="02010600040101010101" pitchFamily="2" charset="-122"/>
              </a:rPr>
              <a:t>高桥墩（台）、塔墩、索塔等高层结构，采用滑升模板施工时，除应遵守“高处作业”的安全规定外，并需根据工程特点，编制单项施工方案及其安全技术措施，并向参加滑模施工人员进行安全技术交底。</a:t>
            </a:r>
          </a:p>
          <a:p>
            <a:pPr>
              <a:lnSpc>
                <a:spcPct val="90000"/>
              </a:lnSpc>
              <a:buFontTx/>
              <a:buNone/>
            </a:pPr>
            <a:r>
              <a:rPr lang="en-US" altLang="zh-CN" sz="2400" dirty="0">
                <a:latin typeface="华文楷体" panose="02010600040101010101" pitchFamily="2" charset="-122"/>
                <a:ea typeface="华文楷体" panose="02010600040101010101" pitchFamily="2" charset="-122"/>
              </a:rPr>
              <a:t>(2) </a:t>
            </a:r>
            <a:r>
              <a:rPr lang="zh-CN" altLang="zh-CN" sz="2400" dirty="0">
                <a:latin typeface="华文楷体" panose="02010600040101010101" pitchFamily="2" charset="-122"/>
                <a:ea typeface="华文楷体" panose="02010600040101010101" pitchFamily="2" charset="-122"/>
              </a:rPr>
              <a:t>滑模及提升结构应按设计制作与施工。作业前应对滑模、提升结构进行检查。</a:t>
            </a:r>
          </a:p>
          <a:p>
            <a:pPr>
              <a:lnSpc>
                <a:spcPct val="90000"/>
              </a:lnSpc>
              <a:buFontTx/>
              <a:buNone/>
            </a:pPr>
            <a:r>
              <a:rPr lang="en-US" altLang="zh-CN" sz="2400" dirty="0">
                <a:latin typeface="华文楷体" panose="02010600040101010101" pitchFamily="2" charset="-122"/>
                <a:ea typeface="华文楷体" panose="02010600040101010101" pitchFamily="2" charset="-122"/>
              </a:rPr>
              <a:t>(3) </a:t>
            </a:r>
            <a:r>
              <a:rPr lang="zh-CN" altLang="zh-CN" sz="2400" dirty="0">
                <a:latin typeface="华文楷体" panose="02010600040101010101" pitchFamily="2" charset="-122"/>
                <a:ea typeface="华文楷体" panose="02010600040101010101" pitchFamily="2" charset="-122"/>
              </a:rPr>
              <a:t>当塔墩等高层建筑采用爬模施工方法时，应进行特殊设计，在工厂制作。爬升架体系、操作平台、脚手架等，要保证具有足够的刚度和安全度。架体提升时，要另设保险装置。模板爬升，作业人员不得站在爬升的模板或爬架上。</a:t>
            </a:r>
          </a:p>
          <a:p>
            <a:pPr>
              <a:lnSpc>
                <a:spcPct val="90000"/>
              </a:lnSpc>
              <a:buFontTx/>
              <a:buNone/>
            </a:pPr>
            <a:r>
              <a:rPr lang="en-US" altLang="zh-CN" sz="2400" dirty="0">
                <a:latin typeface="华文楷体" panose="02010600040101010101" pitchFamily="2" charset="-122"/>
                <a:ea typeface="华文楷体" panose="02010600040101010101" pitchFamily="2" charset="-122"/>
              </a:rPr>
              <a:t>(4) </a:t>
            </a:r>
            <a:r>
              <a:rPr lang="zh-CN" altLang="zh-CN" sz="2400" dirty="0">
                <a:latin typeface="华文楷体" panose="02010600040101010101" pitchFamily="2" charset="-122"/>
                <a:ea typeface="华文楷体" panose="02010600040101010101" pitchFamily="2" charset="-122"/>
              </a:rPr>
              <a:t>液压系统组装完毕后，必须进行全面检查。施工过程中，液压设备应由专人操作，并应经常维护，发现问题及时处理。</a:t>
            </a:r>
          </a:p>
          <a:p>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effectLst/>
                <a:latin typeface="华文楷体" panose="02010600040101010101" pitchFamily="2" charset="-122"/>
                <a:ea typeface="华文楷体" panose="02010600040101010101" pitchFamily="2" charset="-122"/>
              </a:rPr>
              <a:t>3 </a:t>
            </a:r>
            <a:r>
              <a:rPr lang="zh-CN" altLang="en-US" dirty="0">
                <a:effectLst/>
                <a:latin typeface="华文楷体" panose="02010600040101010101" pitchFamily="2" charset="-122"/>
                <a:ea typeface="华文楷体" panose="02010600040101010101" pitchFamily="2" charset="-122"/>
              </a:rPr>
              <a:t>、桥涵</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76802" name="内容占位符 4"/>
          <p:cNvSpPr>
            <a:spLocks noGrp="1"/>
          </p:cNvSpPr>
          <p:nvPr>
            <p:ph idx="1"/>
          </p:nvPr>
        </p:nvSpPr>
        <p:spPr>
          <a:xfrm>
            <a:off x="457200" y="1676400"/>
            <a:ext cx="8305800" cy="4495800"/>
          </a:xfrm>
        </p:spPr>
        <p:txBody>
          <a:bodyPr/>
          <a:lstStyle/>
          <a:p>
            <a:pPr>
              <a:lnSpc>
                <a:spcPct val="90000"/>
              </a:lnSpc>
              <a:buFontTx/>
              <a:buNone/>
            </a:pPr>
            <a:r>
              <a:rPr lang="en-US" altLang="zh-CN" sz="2400" dirty="0">
                <a:latin typeface="华文楷体" panose="02010600040101010101" pitchFamily="2" charset="-122"/>
                <a:ea typeface="华文楷体" panose="02010600040101010101" pitchFamily="2" charset="-122"/>
              </a:rPr>
              <a:t>(5) </a:t>
            </a:r>
            <a:r>
              <a:rPr lang="zh-CN" altLang="zh-CN" sz="2400" dirty="0">
                <a:latin typeface="华文楷体" panose="02010600040101010101" pitchFamily="2" charset="-122"/>
                <a:ea typeface="华文楷体" panose="02010600040101010101" pitchFamily="2" charset="-122"/>
              </a:rPr>
              <a:t>模板提升到</a:t>
            </a:r>
            <a:r>
              <a:rPr lang="en-US" altLang="zh-CN" sz="2400" dirty="0">
                <a:latin typeface="华文楷体" panose="02010600040101010101" pitchFamily="2" charset="-122"/>
                <a:ea typeface="华文楷体" panose="02010600040101010101" pitchFamily="2" charset="-122"/>
              </a:rPr>
              <a:t>2m</a:t>
            </a:r>
            <a:r>
              <a:rPr lang="zh-CN" altLang="zh-CN" sz="2400" dirty="0">
                <a:latin typeface="华文楷体" panose="02010600040101010101" pitchFamily="2" charset="-122"/>
                <a:ea typeface="华文楷体" panose="02010600040101010101" pitchFamily="2" charset="-122"/>
              </a:rPr>
              <a:t>高以后，应安装好内外吊架、脚手架，铺好脚手板，挂设安全网。</a:t>
            </a:r>
          </a:p>
          <a:p>
            <a:pPr>
              <a:lnSpc>
                <a:spcPct val="90000"/>
              </a:lnSpc>
              <a:buFontTx/>
              <a:buNone/>
            </a:pPr>
            <a:r>
              <a:rPr lang="en-US" altLang="zh-CN" sz="2400" dirty="0">
                <a:latin typeface="华文楷体" panose="02010600040101010101" pitchFamily="2" charset="-122"/>
                <a:ea typeface="华文楷体" panose="02010600040101010101" pitchFamily="2" charset="-122"/>
              </a:rPr>
              <a:t>(6) </a:t>
            </a:r>
            <a:r>
              <a:rPr lang="zh-CN" altLang="zh-CN" sz="2400" dirty="0">
                <a:latin typeface="华文楷体" panose="02010600040101010101" pitchFamily="2" charset="-122"/>
                <a:ea typeface="华文楷体" panose="02010600040101010101" pitchFamily="2" charset="-122"/>
              </a:rPr>
              <a:t>混凝土浇筑，不得用大罐漏斗直接灌入，不冲击模板。震捣时，不得震动支撑杆、钢筋及模板。提升模板时不得进行震捣。</a:t>
            </a:r>
          </a:p>
          <a:p>
            <a:pPr>
              <a:lnSpc>
                <a:spcPct val="90000"/>
              </a:lnSpc>
              <a:buFontTx/>
              <a:buNone/>
            </a:pPr>
            <a:r>
              <a:rPr lang="en-US" altLang="zh-CN" sz="2400" dirty="0">
                <a:latin typeface="华文楷体" panose="02010600040101010101" pitchFamily="2" charset="-122"/>
                <a:ea typeface="华文楷体" panose="02010600040101010101" pitchFamily="2" charset="-122"/>
              </a:rPr>
              <a:t>(7) </a:t>
            </a:r>
            <a:r>
              <a:rPr lang="zh-CN" altLang="zh-CN" sz="2400" dirty="0">
                <a:latin typeface="华文楷体" panose="02010600040101010101" pitchFamily="2" charset="-122"/>
                <a:ea typeface="华文楷体" panose="02010600040101010101" pitchFamily="2" charset="-122"/>
              </a:rPr>
              <a:t>模板每次提升前，应进行检查，排除故障，观察偏斜数值。提升时，千斤顶应同步作业。</a:t>
            </a:r>
          </a:p>
          <a:p>
            <a:pPr>
              <a:lnSpc>
                <a:spcPct val="90000"/>
              </a:lnSpc>
              <a:buFontTx/>
              <a:buNone/>
            </a:pPr>
            <a:r>
              <a:rPr lang="en-US" altLang="zh-CN" sz="2400" dirty="0">
                <a:latin typeface="华文楷体" panose="02010600040101010101" pitchFamily="2" charset="-122"/>
                <a:ea typeface="华文楷体" panose="02010600040101010101" pitchFamily="2" charset="-122"/>
              </a:rPr>
              <a:t>(8) </a:t>
            </a:r>
            <a:r>
              <a:rPr lang="zh-CN" altLang="zh-CN" sz="2400" dirty="0">
                <a:latin typeface="华文楷体" panose="02010600040101010101" pitchFamily="2" charset="-122"/>
                <a:ea typeface="华文楷体" panose="02010600040101010101" pitchFamily="2" charset="-122"/>
              </a:rPr>
              <a:t>施工中发现支撑杆有弯曲变形时应及时加固。</a:t>
            </a:r>
          </a:p>
          <a:p>
            <a:pPr>
              <a:lnSpc>
                <a:spcPct val="90000"/>
              </a:lnSpc>
              <a:buFontTx/>
              <a:buNone/>
            </a:pPr>
            <a:r>
              <a:rPr lang="en-US" altLang="zh-CN" sz="2400" dirty="0">
                <a:latin typeface="华文楷体" panose="02010600040101010101" pitchFamily="2" charset="-122"/>
                <a:ea typeface="华文楷体" panose="02010600040101010101" pitchFamily="2" charset="-122"/>
              </a:rPr>
              <a:t>(9) </a:t>
            </a:r>
            <a:r>
              <a:rPr lang="zh-CN" altLang="zh-CN" sz="2400" dirty="0">
                <a:latin typeface="华文楷体" panose="02010600040101010101" pitchFamily="2" charset="-122"/>
                <a:ea typeface="华文楷体" panose="02010600040101010101" pitchFamily="2" charset="-122"/>
              </a:rPr>
              <a:t>操作平台的水平度、倾斜度应经常检查，发现问题及时采取措施。</a:t>
            </a:r>
          </a:p>
          <a:p>
            <a:pPr>
              <a:lnSpc>
                <a:spcPct val="90000"/>
              </a:lnSpc>
              <a:buFontTx/>
              <a:buNone/>
            </a:pPr>
            <a:r>
              <a:rPr lang="en-US" altLang="zh-CN" sz="2400" dirty="0">
                <a:latin typeface="华文楷体" panose="02010600040101010101" pitchFamily="2" charset="-122"/>
                <a:ea typeface="华文楷体" panose="02010600040101010101" pitchFamily="2" charset="-122"/>
              </a:rPr>
              <a:t>(10) </a:t>
            </a:r>
            <a:r>
              <a:rPr lang="zh-CN" altLang="zh-CN" sz="2400" dirty="0">
                <a:latin typeface="华文楷体" panose="02010600040101010101" pitchFamily="2" charset="-122"/>
                <a:ea typeface="华文楷体" panose="02010600040101010101" pitchFamily="2" charset="-122"/>
              </a:rPr>
              <a:t>主要机具、电器、运输设备等，应定机定人，严格执行交接班制度。接班时，必须对机具检查一次，并做好记录。</a:t>
            </a:r>
          </a:p>
          <a:p>
            <a:pPr>
              <a:lnSpc>
                <a:spcPct val="90000"/>
              </a:lnSpc>
            </a:pPr>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3 </a:t>
            </a:r>
            <a:r>
              <a:rPr lang="zh-CN" altLang="en-US" dirty="0">
                <a:effectLst/>
                <a:latin typeface="华文楷体" panose="02010600040101010101" pitchFamily="2" charset="-122"/>
                <a:ea typeface="华文楷体" panose="02010600040101010101" pitchFamily="2" charset="-122"/>
              </a:rPr>
              <a:t>、桥涵</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77826" name="内容占位符 4"/>
          <p:cNvSpPr>
            <a:spLocks noGrp="1"/>
          </p:cNvSpPr>
          <p:nvPr>
            <p:ph idx="1"/>
          </p:nvPr>
        </p:nvSpPr>
        <p:spPr>
          <a:xfrm>
            <a:off x="457200" y="1676400"/>
            <a:ext cx="8382000" cy="4495800"/>
          </a:xfrm>
        </p:spPr>
        <p:txBody>
          <a:bodyPr/>
          <a:lstStyle/>
          <a:p>
            <a:pPr>
              <a:buFontTx/>
              <a:buNone/>
            </a:pPr>
            <a:r>
              <a:rPr lang="en-US" altLang="zh-CN" sz="2400" dirty="0">
                <a:latin typeface="华文楷体" panose="02010600040101010101" pitchFamily="2" charset="-122"/>
                <a:ea typeface="华文楷体" panose="02010600040101010101" pitchFamily="2" charset="-122"/>
              </a:rPr>
              <a:t>(11) </a:t>
            </a:r>
            <a:r>
              <a:rPr lang="zh-CN" altLang="zh-CN" sz="2400" dirty="0">
                <a:latin typeface="华文楷体" panose="02010600040101010101" pitchFamily="2" charset="-122"/>
                <a:ea typeface="华文楷体" panose="02010600040101010101" pitchFamily="2" charset="-122"/>
              </a:rPr>
              <a:t>平台上应规定人群荷载和堆放材料的限量标准。材料要均匀摆放，不得多人聚集一处。</a:t>
            </a:r>
          </a:p>
          <a:p>
            <a:pPr>
              <a:buFontTx/>
              <a:buNone/>
            </a:pPr>
            <a:r>
              <a:rPr lang="en-US" altLang="zh-CN" sz="2400" dirty="0">
                <a:latin typeface="华文楷体" panose="02010600040101010101" pitchFamily="2" charset="-122"/>
                <a:ea typeface="华文楷体" panose="02010600040101010101" pitchFamily="2" charset="-122"/>
              </a:rPr>
              <a:t>(12) </a:t>
            </a:r>
            <a:r>
              <a:rPr lang="zh-CN" altLang="zh-CN" sz="2400" dirty="0">
                <a:latin typeface="华文楷体" panose="02010600040101010101" pitchFamily="2" charset="-122"/>
                <a:ea typeface="华文楷体" panose="02010600040101010101" pitchFamily="2" charset="-122"/>
              </a:rPr>
              <a:t>墩上养生人员须系好安全带。输水管路及其它设备应拴绑牢固。</a:t>
            </a:r>
          </a:p>
          <a:p>
            <a:pPr>
              <a:buFontTx/>
              <a:buNone/>
            </a:pPr>
            <a:r>
              <a:rPr lang="en-US" altLang="zh-CN" sz="2400" dirty="0">
                <a:latin typeface="华文楷体" panose="02010600040101010101" pitchFamily="2" charset="-122"/>
                <a:ea typeface="华文楷体" panose="02010600040101010101" pitchFamily="2" charset="-122"/>
              </a:rPr>
              <a:t>(13) </a:t>
            </a:r>
            <a:r>
              <a:rPr lang="zh-CN" altLang="zh-CN" sz="2400" dirty="0">
                <a:latin typeface="华文楷体" panose="02010600040101010101" pitchFamily="2" charset="-122"/>
                <a:ea typeface="华文楷体" panose="02010600040101010101" pitchFamily="2" charset="-122"/>
              </a:rPr>
              <a:t>运送人员、材料的罐笼或外用电梯，应有安全卡、限位开关等安全装置。</a:t>
            </a:r>
          </a:p>
          <a:p>
            <a:pPr>
              <a:buFontTx/>
              <a:buNone/>
            </a:pPr>
            <a:r>
              <a:rPr lang="en-US" altLang="zh-CN" sz="2400" dirty="0">
                <a:latin typeface="华文楷体" panose="02010600040101010101" pitchFamily="2" charset="-122"/>
                <a:ea typeface="华文楷体" panose="02010600040101010101" pitchFamily="2" charset="-122"/>
              </a:rPr>
              <a:t>(14) </a:t>
            </a:r>
            <a:r>
              <a:rPr lang="zh-CN" altLang="zh-CN" sz="2400" dirty="0">
                <a:latin typeface="华文楷体" panose="02010600040101010101" pitchFamily="2" charset="-122"/>
                <a:ea typeface="华文楷体" panose="02010600040101010101" pitchFamily="2" charset="-122"/>
              </a:rPr>
              <a:t>夜间施工应有足够的照明。在人员上下及运输过道处，均应设置固定的照明设施。</a:t>
            </a:r>
          </a:p>
          <a:p>
            <a:pPr>
              <a:buFontTx/>
              <a:buNone/>
            </a:pPr>
            <a:r>
              <a:rPr lang="en-US" altLang="zh-CN" sz="2400" dirty="0">
                <a:latin typeface="华文楷体" panose="02010600040101010101" pitchFamily="2" charset="-122"/>
                <a:ea typeface="华文楷体" panose="02010600040101010101" pitchFamily="2" charset="-122"/>
              </a:rPr>
              <a:t>(15) </a:t>
            </a:r>
            <a:r>
              <a:rPr lang="zh-CN" altLang="zh-CN" sz="2400" dirty="0">
                <a:latin typeface="华文楷体" panose="02010600040101010101" pitchFamily="2" charset="-122"/>
                <a:ea typeface="华文楷体" panose="02010600040101010101" pitchFamily="2" charset="-122"/>
              </a:rPr>
              <a:t>拆除滑模设备时，应</a:t>
            </a:r>
            <a:r>
              <a:rPr lang="zh-CN" altLang="en-US" sz="2400" dirty="0">
                <a:latin typeface="华文楷体" panose="02010600040101010101" pitchFamily="2" charset="-122"/>
                <a:ea typeface="华文楷体" panose="02010600040101010101" pitchFamily="2" charset="-122"/>
              </a:rPr>
              <a:t>作</a:t>
            </a:r>
            <a:r>
              <a:rPr lang="zh-CN" altLang="zh-CN" sz="2400" dirty="0">
                <a:latin typeface="华文楷体" panose="02010600040101010101" pitchFamily="2" charset="-122"/>
                <a:ea typeface="华文楷体" panose="02010600040101010101" pitchFamily="2" charset="-122"/>
              </a:rPr>
              <a:t>好安全防护措施</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拆除时可视吊装设备能力，分组拆除或吊至地面上解体，以减少高处作业量和杆件变形。拆除现场应划定警戒区。警戒线到建筑物边缘的安全距离不小于</a:t>
            </a:r>
            <a:r>
              <a:rPr lang="en-US" altLang="zh-CN" sz="2400" dirty="0">
                <a:latin typeface="华文楷体" panose="02010600040101010101" pitchFamily="2" charset="-122"/>
                <a:ea typeface="华文楷体" panose="02010600040101010101" pitchFamily="2" charset="-122"/>
              </a:rPr>
              <a:t>10m</a:t>
            </a:r>
            <a:r>
              <a:rPr lang="zh-CN" altLang="zh-CN" sz="2400" dirty="0">
                <a:latin typeface="华文楷体" panose="02010600040101010101" pitchFamily="2" charset="-122"/>
                <a:ea typeface="华文楷体" panose="02010600040101010101" pitchFamily="2" charset="-122"/>
              </a:rPr>
              <a:t>。</a:t>
            </a:r>
          </a:p>
          <a:p>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3 </a:t>
            </a:r>
            <a:r>
              <a:rPr lang="zh-CN" altLang="en-US" dirty="0">
                <a:effectLst/>
                <a:latin typeface="华文楷体" panose="02010600040101010101" pitchFamily="2" charset="-122"/>
                <a:ea typeface="华文楷体" panose="02010600040101010101" pitchFamily="2" charset="-122"/>
              </a:rPr>
              <a:t>、桥涵</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78850" name="内容占位符 4"/>
          <p:cNvSpPr>
            <a:spLocks noGrp="1"/>
          </p:cNvSpPr>
          <p:nvPr>
            <p:ph idx="1"/>
          </p:nvPr>
        </p:nvSpPr>
        <p:spPr>
          <a:xfrm>
            <a:off x="457200" y="1676400"/>
            <a:ext cx="8458200" cy="4495800"/>
          </a:xfrm>
        </p:spPr>
        <p:txBody>
          <a:bodyPr/>
          <a:lstStyle/>
          <a:p>
            <a:pPr>
              <a:buFontTx/>
              <a:buNone/>
            </a:pPr>
            <a:r>
              <a:rPr lang="en-US" altLang="zh-CN" sz="2400" b="1" dirty="0">
                <a:latin typeface="华文楷体" panose="02010600040101010101" pitchFamily="2" charset="-122"/>
                <a:ea typeface="华文楷体" panose="02010600040101010101" pitchFamily="2" charset="-122"/>
              </a:rPr>
              <a:t>3.4</a:t>
            </a:r>
            <a:r>
              <a:rPr lang="zh-CN" altLang="zh-CN" sz="2400" b="1" dirty="0">
                <a:latin typeface="华文楷体" panose="02010600040101010101" pitchFamily="2" charset="-122"/>
                <a:ea typeface="华文楷体" panose="02010600040101010101" pitchFamily="2" charset="-122"/>
              </a:rPr>
              <a:t>、上部工程</a:t>
            </a:r>
          </a:p>
          <a:p>
            <a:pPr>
              <a:lnSpc>
                <a:spcPct val="90000"/>
              </a:lnSpc>
            </a:pPr>
            <a:r>
              <a:rPr lang="zh-CN" altLang="zh-CN" sz="2400" dirty="0">
                <a:latin typeface="华文楷体" panose="02010600040101010101" pitchFamily="2" charset="-122"/>
                <a:ea typeface="华文楷体" panose="02010600040101010101" pitchFamily="2" charset="-122"/>
              </a:rPr>
              <a:t>预制构件安装</a:t>
            </a:r>
          </a:p>
          <a:p>
            <a:pPr>
              <a:lnSpc>
                <a:spcPct val="9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装配式构件（梁、板）的安装，应制定安装方案，并建立统一的指挥系统。施工难度、危险性较大的作业项目应组织培训。</a:t>
            </a:r>
          </a:p>
          <a:p>
            <a:pPr>
              <a:lnSpc>
                <a:spcPct val="9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吊装偏心构件时，应使用可调整偏心的吊具进行吊装。安装的构件应平起稳落。</a:t>
            </a:r>
          </a:p>
          <a:p>
            <a:pPr>
              <a:lnSpc>
                <a:spcPct val="9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3</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单导梁、墩顶龙门架安装构件时，应符合下列规定：</a:t>
            </a:r>
          </a:p>
          <a:p>
            <a:pPr>
              <a:lnSpc>
                <a:spcPct val="90000"/>
              </a:lnSpc>
              <a:buFontTx/>
              <a:buNone/>
            </a:pPr>
            <a:r>
              <a:rPr lang="en-US" altLang="zh-CN" sz="2400" dirty="0">
                <a:latin typeface="华文楷体" panose="02010600040101010101" pitchFamily="2" charset="-122"/>
                <a:ea typeface="华文楷体" panose="02010600040101010101" pitchFamily="2" charset="-122"/>
              </a:rPr>
              <a:t>1</a:t>
            </a:r>
            <a:r>
              <a:rPr lang="zh-CN" altLang="zh-CN" sz="2400" dirty="0">
                <a:latin typeface="华文楷体" panose="02010600040101010101" pitchFamily="2" charset="-122"/>
                <a:ea typeface="华文楷体" panose="02010600040101010101" pitchFamily="2" charset="-122"/>
              </a:rPr>
              <a:t>）导梁组装时，各节点应联结牢固，在桥跨中推进时，悬臂部分不得超过已拼好导梁全长的</a:t>
            </a:r>
            <a:r>
              <a:rPr lang="en-US" altLang="zh-CN" sz="2400" dirty="0">
                <a:latin typeface="华文楷体" panose="02010600040101010101" pitchFamily="2" charset="-122"/>
                <a:ea typeface="华文楷体" panose="02010600040101010101" pitchFamily="2" charset="-122"/>
              </a:rPr>
              <a:t>1/3</a:t>
            </a:r>
            <a:r>
              <a:rPr lang="zh-CN" altLang="zh-CN" sz="2400" dirty="0">
                <a:latin typeface="华文楷体" panose="02010600040101010101" pitchFamily="2" charset="-122"/>
                <a:ea typeface="华文楷体" panose="02010600040101010101" pitchFamily="2" charset="-122"/>
              </a:rPr>
              <a:t>；</a:t>
            </a:r>
          </a:p>
          <a:p>
            <a:pPr>
              <a:lnSpc>
                <a:spcPct val="90000"/>
              </a:lnSpc>
              <a:buFontTx/>
              <a:buNone/>
            </a:pPr>
            <a:r>
              <a:rPr lang="en-US" altLang="zh-CN" sz="2400" dirty="0">
                <a:latin typeface="华文楷体" panose="02010600040101010101" pitchFamily="2" charset="-122"/>
                <a:ea typeface="华文楷体" panose="02010600040101010101" pitchFamily="2" charset="-122"/>
              </a:rPr>
              <a:t>2</a:t>
            </a:r>
            <a:r>
              <a:rPr lang="zh-CN" altLang="zh-CN" sz="2400" dirty="0">
                <a:latin typeface="华文楷体" panose="02010600040101010101" pitchFamily="2" charset="-122"/>
                <a:ea typeface="华文楷体" panose="02010600040101010101" pitchFamily="2" charset="-122"/>
              </a:rPr>
              <a:t>）墩顶（或临时墩顶）导梁通过的导轮支座必须牢固可靠。导梁接近导轮时，应采取渐进的方法进入导轮。导梁推进到位后，用千斤顶顶升，将导梁置于稳定的木垛上；</a:t>
            </a:r>
          </a:p>
          <a:p>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effectLst/>
                <a:latin typeface="华文楷体" panose="02010600040101010101" pitchFamily="2" charset="-122"/>
                <a:ea typeface="华文楷体" panose="02010600040101010101" pitchFamily="2" charset="-122"/>
              </a:rPr>
              <a:t>3 </a:t>
            </a:r>
            <a:r>
              <a:rPr lang="zh-CN" altLang="en-US" dirty="0">
                <a:effectLst/>
                <a:latin typeface="华文楷体" panose="02010600040101010101" pitchFamily="2" charset="-122"/>
                <a:ea typeface="华文楷体" panose="02010600040101010101" pitchFamily="2" charset="-122"/>
              </a:rPr>
              <a:t>、桥涵</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79874" name="内容占位符 4"/>
          <p:cNvSpPr>
            <a:spLocks noGrp="1"/>
          </p:cNvSpPr>
          <p:nvPr>
            <p:ph idx="1"/>
          </p:nvPr>
        </p:nvSpPr>
        <p:spPr>
          <a:xfrm>
            <a:off x="457200" y="1828800"/>
            <a:ext cx="8382000" cy="4343400"/>
          </a:xfrm>
        </p:spPr>
        <p:txBody>
          <a:bodyPr/>
          <a:lstStyle/>
          <a:p>
            <a:pPr>
              <a:buFontTx/>
              <a:buNone/>
            </a:pPr>
            <a:r>
              <a:rPr lang="en-US" altLang="zh-CN" sz="2400" dirty="0">
                <a:latin typeface="华文楷体" panose="02010600040101010101" pitchFamily="2" charset="-122"/>
                <a:ea typeface="华文楷体" panose="02010600040101010101" pitchFamily="2" charset="-122"/>
              </a:rPr>
              <a:t>3</a:t>
            </a:r>
            <a:r>
              <a:rPr lang="zh-CN" altLang="zh-CN" sz="2400" dirty="0">
                <a:latin typeface="华文楷体" panose="02010600040101010101" pitchFamily="2" charset="-122"/>
                <a:ea typeface="华文楷体" panose="02010600040101010101" pitchFamily="2" charset="-122"/>
              </a:rPr>
              <a:t>）导梁上的轨道应平行等距铺设，使用不同规格的钢轨时，其接头处应妥善处理，不得有错台；</a:t>
            </a:r>
          </a:p>
          <a:p>
            <a:pPr>
              <a:buFontTx/>
              <a:buNone/>
            </a:pPr>
            <a:r>
              <a:rPr lang="en-US" altLang="zh-CN" sz="2400" dirty="0">
                <a:latin typeface="华文楷体" panose="02010600040101010101" pitchFamily="2" charset="-122"/>
                <a:ea typeface="华文楷体" panose="02010600040101010101" pitchFamily="2" charset="-122"/>
              </a:rPr>
              <a:t>4</a:t>
            </a:r>
            <a:r>
              <a:rPr lang="zh-CN" altLang="zh-CN" sz="2400" dirty="0">
                <a:latin typeface="华文楷体" panose="02010600040101010101" pitchFamily="2" charset="-122"/>
                <a:ea typeface="华文楷体" panose="02010600040101010101" pitchFamily="2" charset="-122"/>
              </a:rPr>
              <a:t>）墩顶龙门架使用托架托运时，托架两端应保持平衡稳定，行进速度应缓慢。龙门架落位后应立即与墩顶预埋件联结，并系好缆风绳；</a:t>
            </a:r>
          </a:p>
          <a:p>
            <a:pPr>
              <a:buFontTx/>
              <a:buNone/>
            </a:pPr>
            <a:r>
              <a:rPr lang="en-US" altLang="zh-CN" sz="2400" dirty="0">
                <a:latin typeface="华文楷体" panose="02010600040101010101" pitchFamily="2" charset="-122"/>
                <a:ea typeface="华文楷体" panose="02010600040101010101" pitchFamily="2" charset="-122"/>
              </a:rPr>
              <a:t>5</a:t>
            </a:r>
            <a:r>
              <a:rPr lang="zh-CN" altLang="zh-CN" sz="2400" dirty="0">
                <a:latin typeface="华文楷体" panose="02010600040101010101" pitchFamily="2" charset="-122"/>
                <a:ea typeface="华文楷体" panose="02010600040101010101" pitchFamily="2" charset="-122"/>
              </a:rPr>
              <a:t>）构件在预制场地起重装车后，牵引至导梁时，行进速度不得大于</a:t>
            </a:r>
            <a:r>
              <a:rPr lang="en-US" altLang="zh-CN" sz="2400" dirty="0">
                <a:latin typeface="华文楷体" panose="02010600040101010101" pitchFamily="2" charset="-122"/>
                <a:ea typeface="华文楷体" panose="02010600040101010101" pitchFamily="2" charset="-122"/>
              </a:rPr>
              <a:t>5m/min</a:t>
            </a:r>
            <a:r>
              <a:rPr lang="zh-CN" altLang="zh-CN" sz="2400" dirty="0">
                <a:latin typeface="华文楷体" panose="02010600040101010101" pitchFamily="2" charset="-122"/>
                <a:ea typeface="华文楷体" panose="02010600040101010101" pitchFamily="2" charset="-122"/>
              </a:rPr>
              <a:t>，到达安装位置后，平车行走轮应用木楔楔紧；</a:t>
            </a:r>
          </a:p>
          <a:p>
            <a:pPr>
              <a:buFontTx/>
              <a:buNone/>
            </a:pPr>
            <a:r>
              <a:rPr lang="en-US" altLang="zh-CN" sz="2400" dirty="0">
                <a:latin typeface="华文楷体" panose="02010600040101010101" pitchFamily="2" charset="-122"/>
                <a:ea typeface="华文楷体" panose="02010600040101010101" pitchFamily="2" charset="-122"/>
              </a:rPr>
              <a:t>6</a:t>
            </a:r>
            <a:r>
              <a:rPr lang="zh-CN" altLang="zh-CN" sz="2400" dirty="0">
                <a:latin typeface="华文楷体" panose="02010600040101010101" pitchFamily="2" charset="-122"/>
                <a:ea typeface="华文楷体" panose="02010600040101010101" pitchFamily="2" charset="-122"/>
              </a:rPr>
              <a:t>）构件起吊横移就位后，应加设支撑、垫木，以保持构件稳定；</a:t>
            </a:r>
          </a:p>
          <a:p>
            <a:pPr>
              <a:buFontTx/>
              <a:buNone/>
            </a:pPr>
            <a:r>
              <a:rPr lang="en-US" altLang="zh-CN" sz="2400" dirty="0">
                <a:latin typeface="华文楷体" panose="02010600040101010101" pitchFamily="2" charset="-122"/>
                <a:ea typeface="华文楷体" panose="02010600040101010101" pitchFamily="2" charset="-122"/>
              </a:rPr>
              <a:t>7</a:t>
            </a:r>
            <a:r>
              <a:rPr lang="zh-CN" altLang="zh-CN" sz="2400" dirty="0">
                <a:latin typeface="华文楷体" panose="02010600040101010101" pitchFamily="2" charset="-122"/>
                <a:ea typeface="华文楷体" panose="02010600040101010101" pitchFamily="2" charset="-122"/>
              </a:rPr>
              <a:t>）龙门架顶横移轨道的两端应设置制动枕木。</a:t>
            </a:r>
          </a:p>
          <a:p>
            <a:endParaRPr lang="zh-CN" altLang="en-US" sz="2000" dirty="0"/>
          </a:p>
        </p:txBody>
      </p:sp>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3 </a:t>
            </a:r>
            <a:r>
              <a:rPr lang="zh-CN" altLang="en-US" dirty="0">
                <a:effectLst/>
                <a:latin typeface="华文楷体" panose="02010600040101010101" pitchFamily="2" charset="-122"/>
                <a:ea typeface="华文楷体" panose="02010600040101010101" pitchFamily="2" charset="-122"/>
              </a:rPr>
              <a:t>、桥梁</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80898" name="内容占位符 4"/>
          <p:cNvSpPr>
            <a:spLocks noGrp="1"/>
          </p:cNvSpPr>
          <p:nvPr>
            <p:ph idx="1"/>
          </p:nvPr>
        </p:nvSpPr>
        <p:spPr>
          <a:xfrm>
            <a:off x="457200" y="1752600"/>
            <a:ext cx="8382000" cy="4495800"/>
          </a:xfrm>
        </p:spPr>
        <p:txBody>
          <a:bodyPr/>
          <a:lstStyle/>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4</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预制场采用千斤顶顶升构件装车及双导梁、桁梁安装构件时，应符合下列规定：</a:t>
            </a:r>
          </a:p>
          <a:p>
            <a:pPr lvl="1">
              <a:buFontTx/>
              <a:buNone/>
            </a:pPr>
            <a:r>
              <a:rPr lang="en-US" altLang="zh-CN" sz="2400" dirty="0">
                <a:latin typeface="华文楷体" panose="02010600040101010101" pitchFamily="2" charset="-122"/>
                <a:ea typeface="华文楷体" panose="02010600040101010101" pitchFamily="2" charset="-122"/>
              </a:rPr>
              <a:t>1</a:t>
            </a:r>
            <a:r>
              <a:rPr lang="zh-CN" altLang="zh-CN" sz="2400" dirty="0">
                <a:latin typeface="华文楷体" panose="02010600040101010101" pitchFamily="2" charset="-122"/>
                <a:ea typeface="华文楷体" panose="02010600040101010101" pitchFamily="2" charset="-122"/>
              </a:rPr>
              <a:t>）千斤顶在使用前，要做承载试验。起重吨位不得小于顶升构件的</a:t>
            </a:r>
            <a:r>
              <a:rPr lang="en-US" altLang="zh-CN" sz="2400" dirty="0">
                <a:latin typeface="华文楷体" panose="02010600040101010101" pitchFamily="2" charset="-122"/>
                <a:ea typeface="华文楷体" panose="02010600040101010101" pitchFamily="2" charset="-122"/>
              </a:rPr>
              <a:t>1.2</a:t>
            </a:r>
            <a:r>
              <a:rPr lang="zh-CN" altLang="zh-CN" sz="2400" dirty="0">
                <a:latin typeface="华文楷体" panose="02010600040101010101" pitchFamily="2" charset="-122"/>
                <a:ea typeface="华文楷体" panose="02010600040101010101" pitchFamily="2" charset="-122"/>
              </a:rPr>
              <a:t>倍。千斤顶一次顶升高度应为活塞行程的</a:t>
            </a:r>
            <a:r>
              <a:rPr lang="en-US" altLang="zh-CN" sz="2400" dirty="0">
                <a:latin typeface="华文楷体" panose="02010600040101010101" pitchFamily="2" charset="-122"/>
                <a:ea typeface="华文楷体" panose="02010600040101010101" pitchFamily="2" charset="-122"/>
              </a:rPr>
              <a:t>1/3</a:t>
            </a:r>
            <a:r>
              <a:rPr lang="zh-CN" altLang="zh-CN" sz="2400" dirty="0">
                <a:latin typeface="华文楷体" panose="02010600040101010101" pitchFamily="2" charset="-122"/>
                <a:ea typeface="华文楷体" panose="02010600040101010101" pitchFamily="2" charset="-122"/>
              </a:rPr>
              <a:t>；</a:t>
            </a:r>
          </a:p>
          <a:p>
            <a:pPr lvl="1">
              <a:buFontTx/>
              <a:buNone/>
            </a:pPr>
            <a:r>
              <a:rPr lang="en-US" altLang="zh-CN" sz="2400" dirty="0">
                <a:latin typeface="华文楷体" panose="02010600040101010101" pitchFamily="2" charset="-122"/>
                <a:ea typeface="华文楷体" panose="02010600040101010101" pitchFamily="2" charset="-122"/>
              </a:rPr>
              <a:t>2</a:t>
            </a:r>
            <a:r>
              <a:rPr lang="zh-CN" altLang="zh-CN" sz="2400" dirty="0">
                <a:latin typeface="华文楷体" panose="02010600040101010101" pitchFamily="2" charset="-122"/>
                <a:ea typeface="华文楷体" panose="02010600040101010101" pitchFamily="2" charset="-122"/>
              </a:rPr>
              <a:t>）千斤顶的升降应随时加设或抽出保险垫木，构件底面与保险垫木间的距离宜控制在</a:t>
            </a:r>
            <a:r>
              <a:rPr lang="en-US" altLang="zh-CN" sz="2400" dirty="0">
                <a:latin typeface="华文楷体" panose="02010600040101010101" pitchFamily="2" charset="-122"/>
                <a:ea typeface="华文楷体" panose="02010600040101010101" pitchFamily="2" charset="-122"/>
              </a:rPr>
              <a:t>5cm</a:t>
            </a:r>
            <a:r>
              <a:rPr lang="zh-CN" altLang="zh-CN" sz="2400" dirty="0">
                <a:latin typeface="华文楷体" panose="02010600040101010101" pitchFamily="2" charset="-122"/>
                <a:ea typeface="华文楷体" panose="02010600040101010101" pitchFamily="2" charset="-122"/>
              </a:rPr>
              <a:t>之内；</a:t>
            </a:r>
          </a:p>
          <a:p>
            <a:pPr lvl="1">
              <a:buFontTx/>
              <a:buNone/>
            </a:pPr>
            <a:r>
              <a:rPr lang="en-US" altLang="zh-CN" sz="2400" dirty="0">
                <a:latin typeface="华文楷体" panose="02010600040101010101" pitchFamily="2" charset="-122"/>
                <a:ea typeface="华文楷体" panose="02010600040101010101" pitchFamily="2" charset="-122"/>
              </a:rPr>
              <a:t>3</a:t>
            </a:r>
            <a:r>
              <a:rPr lang="zh-CN" altLang="zh-CN" sz="2400" dirty="0">
                <a:latin typeface="华文楷体" panose="02010600040101010101" pitchFamily="2" charset="-122"/>
                <a:ea typeface="华文楷体" panose="02010600040101010101" pitchFamily="2" charset="-122"/>
              </a:rPr>
              <a:t>）构件进入落梁架（或其它装载工具）横移到位时，应保持构件在落梁时的平衡稳定；</a:t>
            </a:r>
          </a:p>
          <a:p>
            <a:pPr lvl="1">
              <a:buFontTx/>
              <a:buNone/>
            </a:pPr>
            <a:r>
              <a:rPr lang="en-US" altLang="zh-CN" sz="2400" dirty="0">
                <a:latin typeface="华文楷体" panose="02010600040101010101" pitchFamily="2" charset="-122"/>
                <a:ea typeface="华文楷体" panose="02010600040101010101" pitchFamily="2" charset="-122"/>
              </a:rPr>
              <a:t>4</a:t>
            </a:r>
            <a:r>
              <a:rPr lang="zh-CN" altLang="zh-CN" sz="2400" dirty="0">
                <a:latin typeface="华文楷体" panose="02010600040101010101" pitchFamily="2" charset="-122"/>
                <a:ea typeface="华文楷体" panose="02010600040101010101" pitchFamily="2" charset="-122"/>
              </a:rPr>
              <a:t>）顶升</a:t>
            </a:r>
            <a:r>
              <a:rPr lang="en-US" altLang="zh-CN" sz="2400" dirty="0">
                <a:latin typeface="华文楷体" panose="02010600040101010101" pitchFamily="2" charset="-122"/>
                <a:ea typeface="华文楷体" panose="02010600040101010101" pitchFamily="2" charset="-122"/>
              </a:rPr>
              <a:t>T</a:t>
            </a:r>
            <a:r>
              <a:rPr lang="zh-CN" altLang="zh-CN" sz="2400" dirty="0">
                <a:latin typeface="华文楷体" panose="02010600040101010101" pitchFamily="2" charset="-122"/>
                <a:ea typeface="华文楷体" panose="02010600040101010101" pitchFamily="2" charset="-122"/>
              </a:rPr>
              <a:t>梁、箱梁等大吨位构件时，必须在梁两端加设支撑；构件两端不得同时顶起或下落，一端顶升时，另一端应支稳、撑牢；</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p:cNvSpPr txBox="1">
            <a:spLocks noChangeArrowheads="1"/>
          </p:cNvSpPr>
          <p:nvPr/>
        </p:nvSpPr>
        <p:spPr bwMode="auto">
          <a:xfrm>
            <a:off x="0" y="847665"/>
            <a:ext cx="9144000" cy="5324535"/>
          </a:xfrm>
          <a:prstGeom prst="rect">
            <a:avLst/>
          </a:prstGeom>
          <a:noFill/>
          <a:ln w="9525">
            <a:noFill/>
            <a:miter lim="800000"/>
          </a:ln>
        </p:spPr>
        <p:txBody>
          <a:bodyPr>
            <a:spAutoFit/>
          </a:bodyPr>
          <a:lstStyle/>
          <a:p>
            <a:r>
              <a:rPr lang="en-US" altLang="zh-CN" sz="2000" b="1" dirty="0">
                <a:latin typeface="+mn-ea"/>
                <a:ea typeface="+mn-ea"/>
              </a:rPr>
              <a:t>    4</a:t>
            </a:r>
            <a:r>
              <a:rPr lang="zh-CN" altLang="en-US" sz="2000" b="1" dirty="0">
                <a:latin typeface="+mn-ea"/>
                <a:ea typeface="+mn-ea"/>
              </a:rPr>
              <a:t>、法释</a:t>
            </a:r>
            <a:r>
              <a:rPr lang="en-US" altLang="zh-CN" sz="2000" b="1" dirty="0">
                <a:latin typeface="+mn-ea"/>
                <a:ea typeface="+mn-ea"/>
              </a:rPr>
              <a:t>〔2015〕22</a:t>
            </a:r>
            <a:r>
              <a:rPr lang="zh-CN" altLang="en-US" sz="2000" b="1" dirty="0">
                <a:latin typeface="+mn-ea"/>
                <a:ea typeface="+mn-ea"/>
              </a:rPr>
              <a:t>号</a:t>
            </a:r>
            <a:endParaRPr lang="en-US" altLang="zh-CN" sz="2000" b="1" dirty="0">
              <a:latin typeface="+mn-ea"/>
              <a:ea typeface="+mn-ea"/>
            </a:endParaRPr>
          </a:p>
          <a:p>
            <a:r>
              <a:rPr lang="zh-CN" altLang="en-US" sz="2000" b="1" dirty="0">
                <a:latin typeface="+mn-ea"/>
                <a:ea typeface="+mn-ea"/>
              </a:rPr>
              <a:t>    最高人民法院、最高人民检察院</a:t>
            </a:r>
            <a:r>
              <a:rPr lang="en-US" altLang="zh-CN" sz="2000" b="1" dirty="0">
                <a:latin typeface="+mn-ea"/>
                <a:ea typeface="+mn-ea"/>
              </a:rPr>
              <a:t>《</a:t>
            </a:r>
            <a:r>
              <a:rPr lang="zh-CN" altLang="en-US" sz="2000" b="1" dirty="0">
                <a:latin typeface="+mn-ea"/>
                <a:ea typeface="+mn-ea"/>
              </a:rPr>
              <a:t>关于办理危害生产安全刑事案件适用法律若干问题的解释</a:t>
            </a:r>
            <a:r>
              <a:rPr lang="en-US" altLang="zh-CN" sz="2000" b="1" dirty="0">
                <a:latin typeface="+mn-ea"/>
                <a:ea typeface="+mn-ea"/>
              </a:rPr>
              <a:t>》</a:t>
            </a:r>
            <a:r>
              <a:rPr lang="zh-CN" altLang="en-US" sz="2000" b="1" dirty="0">
                <a:latin typeface="+mn-ea"/>
                <a:ea typeface="+mn-ea"/>
              </a:rPr>
              <a:t>、危害生产安全犯罪典型案例</a:t>
            </a:r>
          </a:p>
          <a:p>
            <a:r>
              <a:rPr lang="zh-CN" altLang="en-US" sz="2000" b="1" dirty="0">
                <a:latin typeface="+mn-ea"/>
                <a:ea typeface="+mn-ea"/>
              </a:rPr>
              <a:t>    </a:t>
            </a:r>
            <a:r>
              <a:rPr lang="en-US" altLang="zh-CN" sz="2000" b="1" dirty="0">
                <a:latin typeface="+mn-ea"/>
                <a:ea typeface="+mn-ea"/>
              </a:rPr>
              <a:t>《</a:t>
            </a:r>
            <a:r>
              <a:rPr lang="zh-CN" altLang="en-US" sz="2000" b="1" dirty="0">
                <a:latin typeface="+mn-ea"/>
                <a:ea typeface="+mn-ea"/>
              </a:rPr>
              <a:t>最高人民法院、最高人民检察院关于办理危害生产安全刑事案件适用法律若干问题的解释</a:t>
            </a:r>
            <a:r>
              <a:rPr lang="en-US" altLang="zh-CN" sz="2000" b="1" dirty="0">
                <a:latin typeface="+mn-ea"/>
                <a:ea typeface="+mn-ea"/>
              </a:rPr>
              <a:t>》</a:t>
            </a:r>
            <a:r>
              <a:rPr lang="zh-CN" altLang="en-US" sz="2000" b="1" dirty="0">
                <a:latin typeface="+mn-ea"/>
                <a:ea typeface="+mn-ea"/>
              </a:rPr>
              <a:t>已于</a:t>
            </a:r>
            <a:r>
              <a:rPr lang="en-US" altLang="zh-CN" sz="2000" b="1" dirty="0">
                <a:latin typeface="+mn-ea"/>
                <a:ea typeface="+mn-ea"/>
              </a:rPr>
              <a:t>2015</a:t>
            </a:r>
            <a:r>
              <a:rPr lang="zh-CN" altLang="en-US" sz="2000" b="1" dirty="0">
                <a:latin typeface="+mn-ea"/>
                <a:ea typeface="+mn-ea"/>
              </a:rPr>
              <a:t>年</a:t>
            </a:r>
            <a:r>
              <a:rPr lang="en-US" altLang="zh-CN" sz="2000" b="1" dirty="0">
                <a:latin typeface="+mn-ea"/>
                <a:ea typeface="+mn-ea"/>
              </a:rPr>
              <a:t>11</a:t>
            </a:r>
            <a:r>
              <a:rPr lang="zh-CN" altLang="en-US" sz="2000" b="1" dirty="0">
                <a:latin typeface="+mn-ea"/>
                <a:ea typeface="+mn-ea"/>
              </a:rPr>
              <a:t>月</a:t>
            </a:r>
            <a:r>
              <a:rPr lang="en-US" altLang="zh-CN" sz="2000" b="1" dirty="0">
                <a:latin typeface="+mn-ea"/>
                <a:ea typeface="+mn-ea"/>
              </a:rPr>
              <a:t>9</a:t>
            </a:r>
            <a:r>
              <a:rPr lang="zh-CN" altLang="en-US" sz="2000" b="1" dirty="0">
                <a:latin typeface="+mn-ea"/>
                <a:ea typeface="+mn-ea"/>
              </a:rPr>
              <a:t>日由最高人民法院审判委员会第</a:t>
            </a:r>
            <a:r>
              <a:rPr lang="en-US" altLang="zh-CN" sz="2000" b="1" dirty="0">
                <a:latin typeface="+mn-ea"/>
                <a:ea typeface="+mn-ea"/>
              </a:rPr>
              <a:t>1665</a:t>
            </a:r>
            <a:r>
              <a:rPr lang="zh-CN" altLang="en-US" sz="2000" b="1" dirty="0">
                <a:latin typeface="+mn-ea"/>
                <a:ea typeface="+mn-ea"/>
              </a:rPr>
              <a:t>次会议、</a:t>
            </a:r>
            <a:r>
              <a:rPr lang="en-US" altLang="zh-CN" sz="2000" b="1" dirty="0">
                <a:latin typeface="+mn-ea"/>
                <a:ea typeface="+mn-ea"/>
              </a:rPr>
              <a:t>2015</a:t>
            </a:r>
            <a:r>
              <a:rPr lang="zh-CN" altLang="en-US" sz="2000" b="1" dirty="0">
                <a:latin typeface="+mn-ea"/>
                <a:ea typeface="+mn-ea"/>
              </a:rPr>
              <a:t>年</a:t>
            </a:r>
            <a:r>
              <a:rPr lang="en-US" altLang="zh-CN" sz="2000" b="1" dirty="0">
                <a:latin typeface="+mn-ea"/>
                <a:ea typeface="+mn-ea"/>
              </a:rPr>
              <a:t>12</a:t>
            </a:r>
            <a:r>
              <a:rPr lang="zh-CN" altLang="en-US" sz="2000" b="1" dirty="0">
                <a:latin typeface="+mn-ea"/>
                <a:ea typeface="+mn-ea"/>
              </a:rPr>
              <a:t>月</a:t>
            </a:r>
            <a:r>
              <a:rPr lang="en-US" altLang="zh-CN" sz="2000" b="1" dirty="0">
                <a:latin typeface="+mn-ea"/>
                <a:ea typeface="+mn-ea"/>
              </a:rPr>
              <a:t>9</a:t>
            </a:r>
            <a:r>
              <a:rPr lang="zh-CN" altLang="en-US" sz="2000" b="1" dirty="0">
                <a:latin typeface="+mn-ea"/>
                <a:ea typeface="+mn-ea"/>
              </a:rPr>
              <a:t>日由最高人民检察院第十二届检察委员会第</a:t>
            </a:r>
            <a:r>
              <a:rPr lang="en-US" altLang="zh-CN" sz="2000" b="1" dirty="0">
                <a:latin typeface="+mn-ea"/>
                <a:ea typeface="+mn-ea"/>
              </a:rPr>
              <a:t>44</a:t>
            </a:r>
            <a:r>
              <a:rPr lang="zh-CN" altLang="en-US" sz="2000" b="1" dirty="0">
                <a:latin typeface="+mn-ea"/>
                <a:ea typeface="+mn-ea"/>
              </a:rPr>
              <a:t>次会议通过，现予公布，自</a:t>
            </a:r>
            <a:r>
              <a:rPr lang="en-US" altLang="zh-CN" sz="2000" b="1" dirty="0">
                <a:latin typeface="+mn-ea"/>
                <a:ea typeface="+mn-ea"/>
              </a:rPr>
              <a:t>2015</a:t>
            </a:r>
            <a:r>
              <a:rPr lang="zh-CN" altLang="en-US" sz="2000" b="1" dirty="0">
                <a:latin typeface="+mn-ea"/>
                <a:ea typeface="+mn-ea"/>
              </a:rPr>
              <a:t>年</a:t>
            </a:r>
            <a:r>
              <a:rPr lang="en-US" altLang="zh-CN" sz="2000" b="1" dirty="0">
                <a:latin typeface="+mn-ea"/>
                <a:ea typeface="+mn-ea"/>
              </a:rPr>
              <a:t>12</a:t>
            </a:r>
            <a:r>
              <a:rPr lang="zh-CN" altLang="en-US" sz="2000" b="1" dirty="0">
                <a:latin typeface="+mn-ea"/>
                <a:ea typeface="+mn-ea"/>
              </a:rPr>
              <a:t>月</a:t>
            </a:r>
            <a:r>
              <a:rPr lang="en-US" altLang="zh-CN" sz="2000" b="1" dirty="0">
                <a:latin typeface="+mn-ea"/>
                <a:ea typeface="+mn-ea"/>
              </a:rPr>
              <a:t>16</a:t>
            </a:r>
            <a:r>
              <a:rPr lang="zh-CN" altLang="en-US" sz="2000" b="1" dirty="0">
                <a:latin typeface="+mn-ea"/>
                <a:ea typeface="+mn-ea"/>
              </a:rPr>
              <a:t>日起施行。</a:t>
            </a:r>
          </a:p>
          <a:p>
            <a:r>
              <a:rPr lang="zh-CN" altLang="en-US" sz="2000" b="1" dirty="0">
                <a:latin typeface="+mn-ea"/>
                <a:ea typeface="+mn-ea"/>
              </a:rPr>
              <a:t>           最高人民法院  最高人民检察院    </a:t>
            </a:r>
            <a:r>
              <a:rPr lang="en-US" altLang="zh-CN" sz="2000" b="1" dirty="0">
                <a:latin typeface="+mn-ea"/>
                <a:ea typeface="+mn-ea"/>
              </a:rPr>
              <a:t>2015</a:t>
            </a:r>
            <a:r>
              <a:rPr lang="zh-CN" altLang="en-US" sz="2000" b="1" dirty="0">
                <a:latin typeface="+mn-ea"/>
                <a:ea typeface="+mn-ea"/>
              </a:rPr>
              <a:t>年</a:t>
            </a:r>
            <a:r>
              <a:rPr lang="en-US" altLang="zh-CN" sz="2000" b="1" dirty="0">
                <a:latin typeface="+mn-ea"/>
                <a:ea typeface="+mn-ea"/>
              </a:rPr>
              <a:t>12</a:t>
            </a:r>
            <a:r>
              <a:rPr lang="zh-CN" altLang="en-US" sz="2000" b="1" dirty="0">
                <a:latin typeface="+mn-ea"/>
                <a:ea typeface="+mn-ea"/>
              </a:rPr>
              <a:t>月</a:t>
            </a:r>
            <a:r>
              <a:rPr lang="en-US" altLang="zh-CN" sz="2000" b="1" dirty="0">
                <a:latin typeface="+mn-ea"/>
                <a:ea typeface="+mn-ea"/>
              </a:rPr>
              <a:t>14</a:t>
            </a:r>
            <a:r>
              <a:rPr lang="zh-CN" altLang="en-US" sz="2000" b="1" dirty="0">
                <a:latin typeface="+mn-ea"/>
                <a:ea typeface="+mn-ea"/>
              </a:rPr>
              <a:t>日</a:t>
            </a:r>
            <a:endParaRPr lang="en-US" altLang="zh-CN" sz="2000" b="1" dirty="0">
              <a:latin typeface="+mn-ea"/>
              <a:ea typeface="+mn-ea"/>
            </a:endParaRPr>
          </a:p>
          <a:p>
            <a:r>
              <a:rPr lang="zh-CN" altLang="en-US" sz="2000" b="1" dirty="0">
                <a:latin typeface="+mn-ea"/>
                <a:ea typeface="+mn-ea"/>
              </a:rPr>
              <a:t>    </a:t>
            </a:r>
            <a:endParaRPr lang="en-US" altLang="zh-CN" sz="2000" b="1" dirty="0">
              <a:latin typeface="+mn-ea"/>
              <a:ea typeface="+mn-ea"/>
            </a:endParaRPr>
          </a:p>
          <a:p>
            <a:r>
              <a:rPr lang="en-US" altLang="zh-CN" sz="2000" b="1" dirty="0">
                <a:latin typeface="+mn-ea"/>
                <a:ea typeface="+mn-ea"/>
              </a:rPr>
              <a:t>    </a:t>
            </a:r>
            <a:r>
              <a:rPr lang="zh-CN" altLang="en-US" sz="2000" b="1" dirty="0">
                <a:latin typeface="+mn-ea"/>
                <a:ea typeface="+mn-ea"/>
              </a:rPr>
              <a:t>第六条  实施刑法第一百三十二条、第一百三十四条第一款、第一百三十五条、第一百三十五条之一、第一百三十六条、第一百三十九条规定的行为，因而发生安全事故，具有下列情形之一的，应当认定为“造成严重后果”或者“发生重大伤亡事故或者造成其他严重后果”，对相关责任人员，处三年以下有期徒刑或者拘役：</a:t>
            </a:r>
          </a:p>
          <a:p>
            <a:r>
              <a:rPr lang="zh-CN" altLang="en-US" sz="2000" b="1" dirty="0">
                <a:latin typeface="+mn-ea"/>
                <a:ea typeface="+mn-ea"/>
              </a:rPr>
              <a:t>    </a:t>
            </a:r>
            <a:r>
              <a:rPr lang="zh-CN" altLang="en-US" sz="2000" b="1" dirty="0">
                <a:solidFill>
                  <a:srgbClr val="FF0000"/>
                </a:solidFill>
                <a:latin typeface="+mn-ea"/>
                <a:ea typeface="+mn-ea"/>
              </a:rPr>
              <a:t>（一）造成死亡一人以上，或者重伤三人以上的；</a:t>
            </a:r>
          </a:p>
          <a:p>
            <a:r>
              <a:rPr lang="zh-CN" altLang="en-US" sz="2000" b="1" dirty="0">
                <a:solidFill>
                  <a:srgbClr val="FF0000"/>
                </a:solidFill>
                <a:latin typeface="+mn-ea"/>
                <a:ea typeface="+mn-ea"/>
              </a:rPr>
              <a:t>    （二）造成直接经济损失一百万元以上的；</a:t>
            </a:r>
          </a:p>
          <a:p>
            <a:r>
              <a:rPr lang="zh-CN" altLang="en-US" sz="2000" b="1" dirty="0">
                <a:solidFill>
                  <a:srgbClr val="FF0000"/>
                </a:solidFill>
                <a:latin typeface="+mn-ea"/>
                <a:ea typeface="+mn-ea"/>
              </a:rPr>
              <a:t>    （三）其他造成严重后果或者重大安全事故的情形。</a:t>
            </a:r>
            <a:endParaRPr lang="zh-CN" altLang="en-US" sz="2000" dirty="0">
              <a:solidFill>
                <a:srgbClr val="FF0000"/>
              </a:solidFill>
              <a:latin typeface="+mn-ea"/>
              <a:ea typeface="+mn-ea"/>
            </a:endParaRPr>
          </a:p>
        </p:txBody>
      </p:sp>
    </p:spTree>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effectLst/>
                <a:latin typeface="华文楷体" panose="02010600040101010101" pitchFamily="2" charset="-122"/>
                <a:ea typeface="华文楷体" panose="02010600040101010101" pitchFamily="2" charset="-122"/>
              </a:rPr>
              <a:t>3 </a:t>
            </a:r>
            <a:r>
              <a:rPr lang="zh-CN" altLang="en-US" dirty="0">
                <a:effectLst/>
                <a:latin typeface="华文楷体" panose="02010600040101010101" pitchFamily="2" charset="-122"/>
                <a:ea typeface="华文楷体" panose="02010600040101010101" pitchFamily="2" charset="-122"/>
              </a:rPr>
              <a:t>、桥梁</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80898" name="内容占位符 4"/>
          <p:cNvSpPr>
            <a:spLocks noGrp="1"/>
          </p:cNvSpPr>
          <p:nvPr>
            <p:ph idx="1"/>
          </p:nvPr>
        </p:nvSpPr>
        <p:spPr>
          <a:xfrm>
            <a:off x="457200" y="1752600"/>
            <a:ext cx="8458200" cy="4495800"/>
          </a:xfrm>
        </p:spPr>
        <p:txBody>
          <a:bodyPr/>
          <a:lstStyle/>
          <a:p>
            <a:pPr>
              <a:lnSpc>
                <a:spcPct val="120000"/>
              </a:lnSpc>
              <a:buFontTx/>
              <a:buNone/>
            </a:pPr>
            <a:r>
              <a:rPr lang="en-US" altLang="zh-CN" sz="2400" dirty="0">
                <a:latin typeface="华文楷体" panose="02010600040101010101" pitchFamily="2" charset="-122"/>
                <a:ea typeface="华文楷体" panose="02010600040101010101" pitchFamily="2" charset="-122"/>
              </a:rPr>
              <a:t>5</a:t>
            </a:r>
            <a:r>
              <a:rPr lang="zh-CN" altLang="zh-CN" sz="2400" dirty="0">
                <a:latin typeface="华文楷体" panose="02010600040101010101" pitchFamily="2" charset="-122"/>
                <a:ea typeface="华文楷体" panose="02010600040101010101" pitchFamily="2" charset="-122"/>
              </a:rPr>
              <a:t>）预制场和墩顶装载构件的滑移设备要有足够的强度和稳定性，牵引（或顶推）构件滑移时，施力要均匀；</a:t>
            </a:r>
          </a:p>
          <a:p>
            <a:pPr>
              <a:lnSpc>
                <a:spcPct val="120000"/>
              </a:lnSpc>
              <a:buFontTx/>
              <a:buNone/>
            </a:pPr>
            <a:r>
              <a:rPr lang="en-US" altLang="zh-CN" sz="2400" dirty="0">
                <a:latin typeface="华文楷体" panose="02010600040101010101" pitchFamily="2" charset="-122"/>
                <a:ea typeface="华文楷体" panose="02010600040101010101" pitchFamily="2" charset="-122"/>
              </a:rPr>
              <a:t>6</a:t>
            </a:r>
            <a:r>
              <a:rPr lang="zh-CN" altLang="zh-CN" sz="2400" dirty="0">
                <a:latin typeface="华文楷体" panose="02010600040101010101" pitchFamily="2" charset="-122"/>
                <a:ea typeface="华文楷体" panose="02010600040101010101" pitchFamily="2" charset="-122"/>
              </a:rPr>
              <a:t>）双导梁向前推进中，应保持两导梁同速进行；各岗位作业人员要精心工作，听从指挥，发现问题及时处理；</a:t>
            </a:r>
          </a:p>
          <a:p>
            <a:pPr>
              <a:lnSpc>
                <a:spcPct val="120000"/>
              </a:lnSpc>
              <a:buFontTx/>
              <a:buNone/>
            </a:pPr>
            <a:r>
              <a:rPr lang="en-US" altLang="zh-CN" sz="2400" dirty="0">
                <a:latin typeface="华文楷体" panose="02010600040101010101" pitchFamily="2" charset="-122"/>
                <a:ea typeface="华文楷体" panose="02010600040101010101" pitchFamily="2" charset="-122"/>
              </a:rPr>
              <a:t>7</a:t>
            </a:r>
            <a:r>
              <a:rPr lang="zh-CN" altLang="zh-CN" sz="2400" dirty="0">
                <a:latin typeface="华文楷体" panose="02010600040101010101" pitchFamily="2" charset="-122"/>
                <a:ea typeface="华文楷体" panose="02010600040101010101" pitchFamily="2" charset="-122"/>
              </a:rPr>
              <a:t>）双导梁进入墩顶导轮支座前、后，应采取与单导梁相同的措施。</a:t>
            </a:r>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effectLst/>
                <a:latin typeface="华文楷体" panose="02010600040101010101" pitchFamily="2" charset="-122"/>
                <a:ea typeface="华文楷体" panose="02010600040101010101" pitchFamily="2" charset="-122"/>
              </a:rPr>
              <a:t>3 </a:t>
            </a:r>
            <a:r>
              <a:rPr lang="zh-CN" altLang="en-US" dirty="0">
                <a:effectLst/>
                <a:latin typeface="华文楷体" panose="02010600040101010101" pitchFamily="2" charset="-122"/>
                <a:ea typeface="华文楷体" panose="02010600040101010101" pitchFamily="2" charset="-122"/>
              </a:rPr>
              <a:t>、桥梁</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81922" name="内容占位符 4"/>
          <p:cNvSpPr>
            <a:spLocks noGrp="1"/>
          </p:cNvSpPr>
          <p:nvPr>
            <p:ph idx="1"/>
          </p:nvPr>
        </p:nvSpPr>
        <p:spPr>
          <a:xfrm>
            <a:off x="381000" y="1676400"/>
            <a:ext cx="8458200" cy="4495800"/>
          </a:xfrm>
        </p:spPr>
        <p:txBody>
          <a:bodyPr/>
          <a:lstStyle/>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5</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架桥机安装构件时，应符合下列规定：</a:t>
            </a:r>
          </a:p>
          <a:p>
            <a:pPr>
              <a:buFontTx/>
              <a:buNone/>
            </a:pPr>
            <a:r>
              <a:rPr lang="en-US" altLang="zh-CN" sz="2400" dirty="0">
                <a:latin typeface="华文楷体" panose="02010600040101010101" pitchFamily="2" charset="-122"/>
                <a:ea typeface="华文楷体" panose="02010600040101010101" pitchFamily="2" charset="-122"/>
              </a:rPr>
              <a:t>1</a:t>
            </a:r>
            <a:r>
              <a:rPr lang="zh-CN" altLang="zh-CN" sz="2400" dirty="0">
                <a:latin typeface="华文楷体" panose="02010600040101010101" pitchFamily="2" charset="-122"/>
                <a:ea typeface="华文楷体" panose="02010600040101010101" pitchFamily="2" charset="-122"/>
              </a:rPr>
              <a:t>）架桥机组拼（或定型产品）、悬臂牵引中的平衡稳定及机具配备等，均应按设计要求进行；</a:t>
            </a:r>
          </a:p>
          <a:p>
            <a:pPr>
              <a:buFontTx/>
              <a:buNone/>
            </a:pPr>
            <a:r>
              <a:rPr lang="en-US" altLang="zh-CN" sz="2400" dirty="0">
                <a:latin typeface="华文楷体" panose="02010600040101010101" pitchFamily="2" charset="-122"/>
                <a:ea typeface="华文楷体" panose="02010600040101010101" pitchFamily="2" charset="-122"/>
              </a:rPr>
              <a:t>2</a:t>
            </a:r>
            <a:r>
              <a:rPr lang="zh-CN" altLang="zh-CN" sz="2400" dirty="0">
                <a:latin typeface="华文楷体" panose="02010600040101010101" pitchFamily="2" charset="-122"/>
                <a:ea typeface="华文楷体" panose="02010600040101010101" pitchFamily="2" charset="-122"/>
              </a:rPr>
              <a:t>）架桥机就位后，为保持前后支点的稳定，应用方木支垫。前后支点处，还应用缆风绳封固于墩顶两侧；</a:t>
            </a:r>
          </a:p>
          <a:p>
            <a:pPr>
              <a:buFontTx/>
              <a:buNone/>
            </a:pPr>
            <a:r>
              <a:rPr lang="en-US" altLang="zh-CN" sz="2400" dirty="0">
                <a:latin typeface="华文楷体" panose="02010600040101010101" pitchFamily="2" charset="-122"/>
                <a:ea typeface="华文楷体" panose="02010600040101010101" pitchFamily="2" charset="-122"/>
              </a:rPr>
              <a:t>3</a:t>
            </a:r>
            <a:r>
              <a:rPr lang="zh-CN" altLang="zh-CN" sz="2400" dirty="0">
                <a:latin typeface="华文楷体" panose="02010600040101010101" pitchFamily="2" charset="-122"/>
                <a:ea typeface="华文楷体" panose="02010600040101010101" pitchFamily="2" charset="-122"/>
              </a:rPr>
              <a:t>）构件在架桥机上纵、横向移动时，应平缓进行，卷扬机操作人员应按指挥信号协同动作；</a:t>
            </a:r>
          </a:p>
          <a:p>
            <a:pPr>
              <a:buFontTx/>
              <a:buNone/>
            </a:pPr>
            <a:r>
              <a:rPr lang="en-US" altLang="zh-CN" sz="2400" dirty="0">
                <a:latin typeface="华文楷体" panose="02010600040101010101" pitchFamily="2" charset="-122"/>
                <a:ea typeface="华文楷体" panose="02010600040101010101" pitchFamily="2" charset="-122"/>
              </a:rPr>
              <a:t>4</a:t>
            </a:r>
            <a:r>
              <a:rPr lang="zh-CN" altLang="zh-CN" sz="2400" dirty="0">
                <a:latin typeface="华文楷体" panose="02010600040101010101" pitchFamily="2" charset="-122"/>
                <a:ea typeface="华文楷体" panose="02010600040101010101" pitchFamily="2" charset="-122"/>
              </a:rPr>
              <a:t>）全幅宽架桥机吊装的边梁就位前，墩顶作业人员应暂时避开；</a:t>
            </a:r>
          </a:p>
          <a:p>
            <a:pPr>
              <a:buFontTx/>
              <a:buNone/>
            </a:pPr>
            <a:r>
              <a:rPr lang="en-US" altLang="zh-CN" sz="2400" dirty="0">
                <a:latin typeface="华文楷体" panose="02010600040101010101" pitchFamily="2" charset="-122"/>
                <a:ea typeface="华文楷体" panose="02010600040101010101" pitchFamily="2" charset="-122"/>
              </a:rPr>
              <a:t>5</a:t>
            </a:r>
            <a:r>
              <a:rPr lang="zh-CN" altLang="zh-CN" sz="2400" dirty="0">
                <a:latin typeface="华文楷体" panose="02010600040101010101" pitchFamily="2" charset="-122"/>
                <a:ea typeface="华文楷体" panose="02010600040101010101" pitchFamily="2" charset="-122"/>
              </a:rPr>
              <a:t>）横移不能一次到位的构件，操作人员应将滑道板、落梁架等准备好，待构件落入后，再进入作业点进行构件顶推（或牵引）横移等项工作。</a:t>
            </a:r>
          </a:p>
          <a:p>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3 </a:t>
            </a:r>
            <a:r>
              <a:rPr lang="zh-CN" altLang="en-US" dirty="0">
                <a:effectLst/>
                <a:latin typeface="华文楷体" panose="02010600040101010101" pitchFamily="2" charset="-122"/>
                <a:ea typeface="华文楷体" panose="02010600040101010101" pitchFamily="2" charset="-122"/>
              </a:rPr>
              <a:t>、桥梁</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82946" name="内容占位符 4"/>
          <p:cNvSpPr>
            <a:spLocks noGrp="1"/>
          </p:cNvSpPr>
          <p:nvPr>
            <p:ph idx="1"/>
          </p:nvPr>
        </p:nvSpPr>
        <p:spPr>
          <a:xfrm>
            <a:off x="457200" y="1676400"/>
            <a:ext cx="8458200" cy="4495800"/>
          </a:xfrm>
        </p:spPr>
        <p:txBody>
          <a:bodyPr/>
          <a:lstStyle/>
          <a:p>
            <a:pPr>
              <a:lnSpc>
                <a:spcPct val="80000"/>
              </a:lnSpc>
              <a:buFontTx/>
              <a:buNone/>
            </a:pPr>
            <a:r>
              <a:rPr lang="zh-CN" altLang="en-US" sz="28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6</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跨墩龙门架安装构件时，应根据龙门架的高度、跨度，采取相应的安全措施，确保构件起吊和横移时的稳定。构件吊至墩顶，应慢速、平稳地、缓落。</a:t>
            </a:r>
          </a:p>
          <a:p>
            <a:pPr>
              <a:lnSpc>
                <a:spcPct val="8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7</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吊车吊装简支梁、板等构件时，应符合本规程“起重吊装”中的有关规定。</a:t>
            </a:r>
          </a:p>
          <a:p>
            <a:pPr>
              <a:lnSpc>
                <a:spcPct val="8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8</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安装大型盆式橡胶支座，墩上两侧应搭设操作平台，墩顶作业人员应待支座吊至墩顶稳定后再扶正就位。</a:t>
            </a:r>
          </a:p>
          <a:p>
            <a:pPr>
              <a:lnSpc>
                <a:spcPct val="8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9</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龙门架、架桥机等设备拆除前应切断电源。拆除龙门架时应将龙门架底部垫实，并在龙门架顶部拉好缆风绳和安装临时连接梁。拆下的杆件、螺栓、材料等应捆好向下吊放。</a:t>
            </a:r>
          </a:p>
          <a:p>
            <a:pPr>
              <a:lnSpc>
                <a:spcPct val="8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10 </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安装涵洞预制盖板时，应用撬棍等工具拨移就位。单面配筋的盖板上应标明起吊标志。吊装涵管应绑扎牢固。</a:t>
            </a:r>
          </a:p>
          <a:p>
            <a:pPr>
              <a:lnSpc>
                <a:spcPct val="8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11</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人工抬运安装涵洞盖板时，作业区道路应平整。</a:t>
            </a:r>
          </a:p>
          <a:p>
            <a:pPr>
              <a:lnSpc>
                <a:spcPct val="80000"/>
              </a:lnSpc>
            </a:pPr>
            <a:endParaRPr lang="zh-CN" altLang="en-US" sz="2400" dirty="0"/>
          </a:p>
        </p:txBody>
      </p:sp>
    </p:spTree>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effectLst/>
                <a:latin typeface="华文楷体" panose="02010600040101010101" pitchFamily="2" charset="-122"/>
                <a:ea typeface="华文楷体" panose="02010600040101010101" pitchFamily="2" charset="-122"/>
              </a:rPr>
              <a:t>3 </a:t>
            </a:r>
            <a:r>
              <a:rPr lang="zh-CN" altLang="en-US" dirty="0">
                <a:effectLst/>
                <a:latin typeface="华文楷体" panose="02010600040101010101" pitchFamily="2" charset="-122"/>
                <a:ea typeface="华文楷体" panose="02010600040101010101" pitchFamily="2" charset="-122"/>
              </a:rPr>
              <a:t>、桥梁</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83970" name="内容占位符 4"/>
          <p:cNvSpPr>
            <a:spLocks noGrp="1"/>
          </p:cNvSpPr>
          <p:nvPr>
            <p:ph idx="1"/>
          </p:nvPr>
        </p:nvSpPr>
        <p:spPr/>
        <p:txBody>
          <a:bodyPr/>
          <a:lstStyle/>
          <a:p>
            <a:pPr>
              <a:lnSpc>
                <a:spcPct val="120000"/>
              </a:lnSpc>
            </a:pPr>
            <a:r>
              <a:rPr lang="zh-CN" altLang="zh-CN" sz="2400" dirty="0">
                <a:latin typeface="华文楷体" panose="02010600040101010101" pitchFamily="2" charset="-122"/>
                <a:ea typeface="华文楷体" panose="02010600040101010101" pitchFamily="2" charset="-122"/>
              </a:rPr>
              <a:t>就地浇筑上部结构施工</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钢筋混凝土或预应力混凝土就地浇筑时，作业前应对机具设备及防护设施等进行检查。对施工工艺及技术复杂的工程制定的安全技术措施及安全操作细则等，应进行技术交底。</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就地浇筑的桥涵上部结构，施工中应随时检查支架和模板，发现异常状况应及时采取措施。</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3</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就地浇筑的各类上部结构，有关“高处作业”、“水上作业”等要求，应按本规程中有关规定办理。</a:t>
            </a:r>
          </a:p>
          <a:p>
            <a:endParaRPr lang="zh-CN" altLang="en-US" sz="2200" dirty="0"/>
          </a:p>
        </p:txBody>
      </p:sp>
    </p:spTree>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3 </a:t>
            </a:r>
            <a:r>
              <a:rPr lang="zh-CN" altLang="en-US" dirty="0">
                <a:effectLst/>
                <a:latin typeface="华文楷体" panose="02010600040101010101" pitchFamily="2" charset="-122"/>
                <a:ea typeface="华文楷体" panose="02010600040101010101" pitchFamily="2" charset="-122"/>
              </a:rPr>
              <a:t>、桥梁</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84994" name="内容占位符 4"/>
          <p:cNvSpPr>
            <a:spLocks noGrp="1"/>
          </p:cNvSpPr>
          <p:nvPr>
            <p:ph idx="1"/>
          </p:nvPr>
        </p:nvSpPr>
        <p:spPr>
          <a:xfrm>
            <a:off x="457200" y="1676400"/>
            <a:ext cx="8458200" cy="4495800"/>
          </a:xfrm>
        </p:spPr>
        <p:txBody>
          <a:bodyPr/>
          <a:lstStyle/>
          <a:p>
            <a:pPr>
              <a:lnSpc>
                <a:spcPct val="75000"/>
              </a:lnSpc>
            </a:pPr>
            <a:r>
              <a:rPr lang="zh-CN" altLang="zh-CN" sz="2400" b="1" dirty="0">
                <a:latin typeface="华文楷体" panose="02010600040101010101" pitchFamily="2" charset="-122"/>
                <a:ea typeface="华文楷体" panose="02010600040101010101" pitchFamily="2" charset="-122"/>
              </a:rPr>
              <a:t>悬臂浇筑法施工</a:t>
            </a:r>
          </a:p>
          <a:p>
            <a:pPr>
              <a:lnSpc>
                <a:spcPct val="75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悬臂浇筑采用桁架挂篮施工时，应遵守下列规定：</a:t>
            </a:r>
          </a:p>
          <a:p>
            <a:pPr lvl="1">
              <a:lnSpc>
                <a:spcPct val="75000"/>
              </a:lnSpc>
              <a:buFontTx/>
              <a:buNone/>
            </a:pPr>
            <a:r>
              <a:rPr lang="en-US" altLang="zh-CN" sz="2400" dirty="0">
                <a:latin typeface="华文楷体" panose="02010600040101010101" pitchFamily="2" charset="-122"/>
                <a:ea typeface="华文楷体" panose="02010600040101010101" pitchFamily="2" charset="-122"/>
              </a:rPr>
              <a:t>1</a:t>
            </a:r>
            <a:r>
              <a:rPr lang="zh-CN" altLang="zh-CN" sz="2400" dirty="0">
                <a:latin typeface="华文楷体" panose="02010600040101010101" pitchFamily="2" charset="-122"/>
                <a:ea typeface="华文楷体" panose="02010600040101010101" pitchFamily="2" charset="-122"/>
              </a:rPr>
              <a:t>）施工前，制定安全技术措施；挂篮组拼后，要进行全面检查，并做静载试验；</a:t>
            </a:r>
          </a:p>
          <a:p>
            <a:pPr lvl="1">
              <a:lnSpc>
                <a:spcPct val="75000"/>
              </a:lnSpc>
              <a:buFontTx/>
              <a:buNone/>
            </a:pPr>
            <a:r>
              <a:rPr lang="en-US" altLang="zh-CN" sz="2400" dirty="0">
                <a:latin typeface="华文楷体" panose="02010600040101010101" pitchFamily="2" charset="-122"/>
                <a:ea typeface="华文楷体" panose="02010600040101010101" pitchFamily="2" charset="-122"/>
              </a:rPr>
              <a:t>2</a:t>
            </a:r>
            <a:r>
              <a:rPr lang="zh-CN" altLang="zh-CN" sz="2400" dirty="0">
                <a:latin typeface="华文楷体" panose="02010600040101010101" pitchFamily="2" charset="-122"/>
                <a:ea typeface="华文楷体" panose="02010600040101010101" pitchFamily="2" charset="-122"/>
              </a:rPr>
              <a:t>）在墩上进行零号块施工并以斜拉托架做施工平台时，在平台边缘处，应设安全防护设施。墩身两侧斜拉托架平台之间搭设的人行道板必须连接牢固；</a:t>
            </a:r>
          </a:p>
          <a:p>
            <a:pPr lvl="1">
              <a:lnSpc>
                <a:spcPct val="75000"/>
              </a:lnSpc>
              <a:buFontTx/>
              <a:buNone/>
            </a:pPr>
            <a:r>
              <a:rPr lang="en-US" altLang="zh-CN" sz="2400" dirty="0">
                <a:latin typeface="华文楷体" panose="02010600040101010101" pitchFamily="2" charset="-122"/>
                <a:ea typeface="华文楷体" panose="02010600040101010101" pitchFamily="2" charset="-122"/>
              </a:rPr>
              <a:t>3</a:t>
            </a:r>
            <a:r>
              <a:rPr lang="zh-CN" altLang="zh-CN" sz="2400" dirty="0">
                <a:latin typeface="华文楷体" panose="02010600040101010101" pitchFamily="2" charset="-122"/>
                <a:ea typeface="华文楷体" panose="02010600040101010101" pitchFamily="2" charset="-122"/>
              </a:rPr>
              <a:t>）使用的机具设备（如千斤顶、滑车、手拉葫芦、钢丝绳等），应进行检查，不符合安全规定的严禁使用；</a:t>
            </a:r>
          </a:p>
          <a:p>
            <a:pPr lvl="1">
              <a:lnSpc>
                <a:spcPct val="75000"/>
              </a:lnSpc>
              <a:buFontTx/>
              <a:buNone/>
            </a:pPr>
            <a:r>
              <a:rPr lang="en-US" altLang="zh-CN" sz="2400" dirty="0">
                <a:latin typeface="华文楷体" panose="02010600040101010101" pitchFamily="2" charset="-122"/>
                <a:ea typeface="华文楷体" panose="02010600040101010101" pitchFamily="2" charset="-122"/>
              </a:rPr>
              <a:t>4</a:t>
            </a:r>
            <a:r>
              <a:rPr lang="zh-CN" altLang="zh-CN" sz="2400" dirty="0">
                <a:latin typeface="华文楷体" panose="02010600040101010101" pitchFamily="2" charset="-122"/>
                <a:ea typeface="华文楷体" panose="02010600040101010101" pitchFamily="2" charset="-122"/>
              </a:rPr>
              <a:t>）检查墩身预埋件和斜拉钢带的位置及坚固程度，是否符合设计要求；</a:t>
            </a:r>
          </a:p>
          <a:p>
            <a:pPr>
              <a:lnSpc>
                <a:spcPct val="75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双层作业时，操作人员必须严守各自岗位职责，并应防止铁件工具掉落等。</a:t>
            </a:r>
          </a:p>
          <a:p>
            <a:pPr>
              <a:lnSpc>
                <a:spcPct val="75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3</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挂篮拼装及悬臂组装中，应根据作业点的具体情况设置安全防护设施。</a:t>
            </a:r>
          </a:p>
          <a:p>
            <a:pPr>
              <a:lnSpc>
                <a:spcPct val="75000"/>
              </a:lnSpc>
            </a:pPr>
            <a:endParaRPr lang="zh-CN" altLang="en-US" sz="2400" dirty="0"/>
          </a:p>
        </p:txBody>
      </p:sp>
    </p:spTree>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3 </a:t>
            </a:r>
            <a:r>
              <a:rPr lang="zh-CN" altLang="en-US" dirty="0">
                <a:effectLst/>
                <a:latin typeface="华文楷体" panose="02010600040101010101" pitchFamily="2" charset="-122"/>
                <a:ea typeface="华文楷体" panose="02010600040101010101" pitchFamily="2" charset="-122"/>
              </a:rPr>
              <a:t>、桥梁</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86018" name="内容占位符 5"/>
          <p:cNvSpPr>
            <a:spLocks noGrp="1"/>
          </p:cNvSpPr>
          <p:nvPr>
            <p:ph idx="1"/>
          </p:nvPr>
        </p:nvSpPr>
        <p:spPr>
          <a:xfrm>
            <a:off x="457200" y="1752600"/>
            <a:ext cx="8382000" cy="4495800"/>
          </a:xfrm>
        </p:spPr>
        <p:txBody>
          <a:bodyPr/>
          <a:lstStyle/>
          <a:p>
            <a:pPr>
              <a:lnSpc>
                <a:spcPct val="7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4</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挂篮使用时，后锚固筋、张拉平台的保险绳等应经常检查。底模标高调整时，应设专人统一指挥，作业人员应站在铺设稳固的脚手板上。</a:t>
            </a:r>
          </a:p>
          <a:p>
            <a:pPr>
              <a:lnSpc>
                <a:spcPct val="7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5</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挂篮行走时，要缓慢进行，速度应控制在</a:t>
            </a:r>
            <a:r>
              <a:rPr lang="en-US" altLang="zh-CN" sz="2400" dirty="0">
                <a:latin typeface="华文楷体" panose="02010600040101010101" pitchFamily="2" charset="-122"/>
                <a:ea typeface="华文楷体" panose="02010600040101010101" pitchFamily="2" charset="-122"/>
              </a:rPr>
              <a:t>0.1m/min</a:t>
            </a:r>
            <a:r>
              <a:rPr lang="zh-CN" altLang="zh-CN" sz="2400" dirty="0">
                <a:latin typeface="华文楷体" panose="02010600040101010101" pitchFamily="2" charset="-122"/>
                <a:ea typeface="华文楷体" panose="02010600040101010101" pitchFamily="2" charset="-122"/>
              </a:rPr>
              <a:t>以内。挂篮后部各设一组溜绳，以保安全。滑道要铺设平整、顺直，不得偏移。挂篮桁架行走和浇筑混凝土时，其稳定系数应符合《公路桥涵施工技术规范》（</a:t>
            </a:r>
            <a:r>
              <a:rPr lang="en-US" altLang="zh-CN" sz="2400" dirty="0">
                <a:latin typeface="华文楷体" panose="02010600040101010101" pitchFamily="2" charset="-122"/>
                <a:ea typeface="华文楷体" panose="02010600040101010101" pitchFamily="2" charset="-122"/>
              </a:rPr>
              <a:t>JTG/TF50-2011</a:t>
            </a:r>
            <a:r>
              <a:rPr lang="zh-CN" altLang="zh-CN" sz="2400" dirty="0">
                <a:latin typeface="华文楷体" panose="02010600040101010101" pitchFamily="2" charset="-122"/>
                <a:ea typeface="华文楷体" panose="02010600040101010101" pitchFamily="2" charset="-122"/>
              </a:rPr>
              <a:t>）的规定。</a:t>
            </a:r>
          </a:p>
          <a:p>
            <a:pPr>
              <a:lnSpc>
                <a:spcPct val="7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6</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如需在挂篮上另行增加设施（如防雨棚、立井架、防寒棚等）时，不得损坏挂篮结构及改变其受力形式。</a:t>
            </a:r>
          </a:p>
          <a:p>
            <a:pPr>
              <a:lnSpc>
                <a:spcPct val="7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7</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使用水箱作平衡重施工时，其位置、加水量等，应符合设计要求。给排水设施和方法，应稳妥可靠。施工中，要经常检查上述情况。</a:t>
            </a:r>
          </a:p>
          <a:p>
            <a:pPr>
              <a:lnSpc>
                <a:spcPct val="7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8</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在底模荡移前，必须详细检查挂篮位置、后端压重、后锚及吊杆安装情况，确认安全后，方可荡移。</a:t>
            </a:r>
          </a:p>
          <a:p>
            <a:pPr>
              <a:lnSpc>
                <a:spcPct val="7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9</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箱梁混凝土接触面的凿毛作业人员要有安全防护设施。</a:t>
            </a:r>
          </a:p>
          <a:p>
            <a:pPr>
              <a:lnSpc>
                <a:spcPct val="70000"/>
              </a:lnSpc>
            </a:pPr>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3 </a:t>
            </a:r>
            <a:r>
              <a:rPr lang="zh-CN" altLang="en-US" dirty="0">
                <a:effectLst/>
                <a:latin typeface="华文楷体" panose="02010600040101010101" pitchFamily="2" charset="-122"/>
                <a:ea typeface="华文楷体" panose="02010600040101010101" pitchFamily="2" charset="-122"/>
              </a:rPr>
              <a:t>、桥梁</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87042" name="内容占位符 4"/>
          <p:cNvSpPr>
            <a:spLocks noGrp="1"/>
          </p:cNvSpPr>
          <p:nvPr>
            <p:ph idx="1"/>
          </p:nvPr>
        </p:nvSpPr>
        <p:spPr>
          <a:xfrm>
            <a:off x="381000" y="1828800"/>
            <a:ext cx="8458200" cy="4343400"/>
          </a:xfrm>
        </p:spPr>
        <p:txBody>
          <a:bodyPr/>
          <a:lstStyle/>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10</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滑动斜拉式挂篮施工，应遵守下列规定：</a:t>
            </a:r>
          </a:p>
          <a:p>
            <a:pPr lvl="1">
              <a:buFontTx/>
              <a:buNone/>
            </a:pPr>
            <a:r>
              <a:rPr lang="en-US" altLang="zh-CN" sz="2400" dirty="0">
                <a:latin typeface="华文楷体" panose="02010600040101010101" pitchFamily="2" charset="-122"/>
                <a:ea typeface="华文楷体" panose="02010600040101010101" pitchFamily="2" charset="-122"/>
              </a:rPr>
              <a:t>1</a:t>
            </a:r>
            <a:r>
              <a:rPr lang="zh-CN" altLang="zh-CN" sz="2400" dirty="0">
                <a:latin typeface="华文楷体" panose="02010600040101010101" pitchFamily="2" charset="-122"/>
                <a:ea typeface="华文楷体" panose="02010600040101010101" pitchFamily="2" charset="-122"/>
              </a:rPr>
              <a:t>）滑动斜拉式挂篮的所有活动铰、销、斜拉钢带等，其材质要经检验，并打上标记；</a:t>
            </a:r>
          </a:p>
          <a:p>
            <a:pPr lvl="1">
              <a:buFontTx/>
              <a:buNone/>
            </a:pPr>
            <a:r>
              <a:rPr lang="en-US" altLang="zh-CN" sz="2400" dirty="0">
                <a:latin typeface="华文楷体" panose="02010600040101010101" pitchFamily="2" charset="-122"/>
                <a:ea typeface="华文楷体" panose="02010600040101010101" pitchFamily="2" charset="-122"/>
              </a:rPr>
              <a:t>2</a:t>
            </a:r>
            <a:r>
              <a:rPr lang="zh-CN" altLang="zh-CN" sz="2400" dirty="0">
                <a:latin typeface="华文楷体" panose="02010600040101010101" pitchFamily="2" charset="-122"/>
                <a:ea typeface="华文楷体" panose="02010600040101010101" pitchFamily="2" charset="-122"/>
              </a:rPr>
              <a:t>）主梁及其吊梁系统安装后，应进行全面检查，必要时应做加载试验。自行设计、加工的挂篮，首次使用前，应按最大施工荷载进行加载试验；</a:t>
            </a:r>
          </a:p>
          <a:p>
            <a:pPr lvl="1">
              <a:buFontTx/>
              <a:buNone/>
            </a:pPr>
            <a:r>
              <a:rPr lang="en-US" altLang="zh-CN" sz="2400" dirty="0">
                <a:latin typeface="华文楷体" panose="02010600040101010101" pitchFamily="2" charset="-122"/>
                <a:ea typeface="华文楷体" panose="02010600040101010101" pitchFamily="2" charset="-122"/>
              </a:rPr>
              <a:t>3</a:t>
            </a:r>
            <a:r>
              <a:rPr lang="zh-CN" altLang="zh-CN" sz="2400" dirty="0">
                <a:latin typeface="华文楷体" panose="02010600040101010101" pitchFamily="2" charset="-122"/>
                <a:ea typeface="华文楷体" panose="02010600040101010101" pitchFamily="2" charset="-122"/>
              </a:rPr>
              <a:t>）挂篮安装时或主梁行走到位后，应先安装好锚固和水平限位装置，再安装斜拉带和悬挂底模平台；</a:t>
            </a:r>
          </a:p>
          <a:p>
            <a:pPr lvl="1">
              <a:buFontTx/>
              <a:buNone/>
            </a:pPr>
            <a:r>
              <a:rPr lang="en-US" altLang="zh-CN" sz="2400" dirty="0">
                <a:latin typeface="华文楷体" panose="02010600040101010101" pitchFamily="2" charset="-122"/>
                <a:ea typeface="华文楷体" panose="02010600040101010101" pitchFamily="2" charset="-122"/>
              </a:rPr>
              <a:t>4</a:t>
            </a:r>
            <a:r>
              <a:rPr lang="zh-CN" altLang="zh-CN" sz="2400" dirty="0">
                <a:latin typeface="华文楷体" panose="02010600040101010101" pitchFamily="2" charset="-122"/>
                <a:ea typeface="华文楷体" panose="02010600040101010101" pitchFamily="2" charset="-122"/>
              </a:rPr>
              <a:t>）在斜拉带安装和使用过程中，要注意检查，保持内外斜拉带受力均衡；</a:t>
            </a:r>
          </a:p>
        </p:txBody>
      </p:sp>
    </p:spTree>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3 </a:t>
            </a:r>
            <a:r>
              <a:rPr lang="zh-CN" altLang="en-US" dirty="0">
                <a:effectLst/>
                <a:latin typeface="华文楷体" panose="02010600040101010101" pitchFamily="2" charset="-122"/>
                <a:ea typeface="华文楷体" panose="02010600040101010101" pitchFamily="2" charset="-122"/>
              </a:rPr>
              <a:t>、桥梁</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87042" name="内容占位符 4"/>
          <p:cNvSpPr>
            <a:spLocks noGrp="1"/>
          </p:cNvSpPr>
          <p:nvPr>
            <p:ph idx="1"/>
          </p:nvPr>
        </p:nvSpPr>
        <p:spPr>
          <a:xfrm>
            <a:off x="381000" y="1828800"/>
            <a:ext cx="8458200" cy="4343400"/>
          </a:xfrm>
        </p:spPr>
        <p:txBody>
          <a:bodyPr/>
          <a:lstStyle/>
          <a:p>
            <a:pPr lvl="1">
              <a:buFontTx/>
              <a:buNone/>
            </a:pPr>
            <a:r>
              <a:rPr lang="en-US" altLang="zh-CN" sz="2400" dirty="0">
                <a:latin typeface="华文楷体" panose="02010600040101010101" pitchFamily="2" charset="-122"/>
                <a:ea typeface="华文楷体" panose="02010600040101010101" pitchFamily="2" charset="-122"/>
              </a:rPr>
              <a:t>5</a:t>
            </a:r>
            <a:r>
              <a:rPr lang="zh-CN" altLang="zh-CN" sz="2400" dirty="0">
                <a:latin typeface="华文楷体" panose="02010600040101010101" pitchFamily="2" charset="-122"/>
                <a:ea typeface="华文楷体" panose="02010600040101010101" pitchFamily="2" charset="-122"/>
              </a:rPr>
              <a:t>）底模和侧模沿滑梁行走前，需将斜拉带和后吊带拆除；用手拉葫芦起降和悬吊底模平台时，必须在挂手拉葫芦的位置加设保险绳；</a:t>
            </a:r>
          </a:p>
          <a:p>
            <a:pPr lvl="1">
              <a:buFontTx/>
              <a:buNone/>
            </a:pPr>
            <a:r>
              <a:rPr lang="en-US" altLang="zh-CN" sz="2400" dirty="0">
                <a:latin typeface="华文楷体" panose="02010600040101010101" pitchFamily="2" charset="-122"/>
                <a:ea typeface="华文楷体" panose="02010600040101010101" pitchFamily="2" charset="-122"/>
              </a:rPr>
              <a:t>6</a:t>
            </a:r>
            <a:r>
              <a:rPr lang="zh-CN" altLang="zh-CN" sz="2400" dirty="0">
                <a:latin typeface="华文楷体" panose="02010600040101010101" pitchFamily="2" charset="-122"/>
                <a:ea typeface="华文楷体" panose="02010600040101010101" pitchFamily="2" charset="-122"/>
              </a:rPr>
              <a:t>）挂篮行走前应检查后锚固及各部受力情况，发现隐患应及时处理。行走时亦应密切注意有无异状，并慢速稳步到位；</a:t>
            </a:r>
          </a:p>
          <a:p>
            <a:pPr lvl="1">
              <a:buFontTx/>
              <a:buNone/>
            </a:pPr>
            <a:r>
              <a:rPr lang="en-US" altLang="zh-CN" sz="2400" dirty="0">
                <a:latin typeface="华文楷体" panose="02010600040101010101" pitchFamily="2" charset="-122"/>
                <a:ea typeface="华文楷体" panose="02010600040101010101" pitchFamily="2" charset="-122"/>
              </a:rPr>
              <a:t>7</a:t>
            </a:r>
            <a:r>
              <a:rPr lang="zh-CN" altLang="zh-CN" sz="2400" dirty="0">
                <a:latin typeface="华文楷体" panose="02010600040101010101" pitchFamily="2" charset="-122"/>
                <a:ea typeface="华文楷体" panose="02010600040101010101" pitchFamily="2" charset="-122"/>
              </a:rPr>
              <a:t>）浇筑混凝土前，应对挂篮锚固、水平限位、吊带和限位装置进行全面检查</a:t>
            </a:r>
            <a:r>
              <a:rPr lang="zh-CN" altLang="zh-CN" dirty="0">
                <a:latin typeface="华文楷体" panose="02010600040101010101" pitchFamily="2" charset="-122"/>
                <a:ea typeface="华文楷体" panose="02010600040101010101" pitchFamily="2" charset="-122"/>
              </a:rPr>
              <a:t>。</a:t>
            </a:r>
            <a:endParaRPr lang="zh-CN" altLang="zh-CN" sz="2400" dirty="0">
              <a:latin typeface="华文楷体" panose="02010600040101010101" pitchFamily="2" charset="-122"/>
              <a:ea typeface="华文楷体" panose="02010600040101010101" pitchFamily="2" charset="-122"/>
            </a:endParaRPr>
          </a:p>
          <a:p>
            <a:endParaRPr lang="zh-CN" altLang="en-US" sz="2800" dirty="0">
              <a:latin typeface="华文楷体" panose="02010600040101010101" pitchFamily="2" charset="-122"/>
              <a:ea typeface="华文楷体" panose="02010600040101010101" pitchFamily="2" charset="-122"/>
            </a:endParaRPr>
          </a:p>
        </p:txBody>
      </p:sp>
    </p:spTree>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effectLst/>
                <a:latin typeface="华文楷体" panose="02010600040101010101" pitchFamily="2" charset="-122"/>
                <a:ea typeface="华文楷体" panose="02010600040101010101" pitchFamily="2" charset="-122"/>
              </a:rPr>
              <a:t>3 </a:t>
            </a:r>
            <a:r>
              <a:rPr lang="zh-CN" altLang="en-US" dirty="0">
                <a:effectLst/>
                <a:latin typeface="华文楷体" panose="02010600040101010101" pitchFamily="2" charset="-122"/>
                <a:ea typeface="华文楷体" panose="02010600040101010101" pitchFamily="2" charset="-122"/>
              </a:rPr>
              <a:t>、桥梁</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88066" name="内容占位符 4"/>
          <p:cNvSpPr>
            <a:spLocks noGrp="1"/>
          </p:cNvSpPr>
          <p:nvPr>
            <p:ph idx="1"/>
          </p:nvPr>
        </p:nvSpPr>
        <p:spPr>
          <a:xfrm>
            <a:off x="457200" y="1447800"/>
            <a:ext cx="8458200" cy="4495800"/>
          </a:xfrm>
        </p:spPr>
        <p:txBody>
          <a:bodyPr/>
          <a:lstStyle/>
          <a:p>
            <a:pPr>
              <a:lnSpc>
                <a:spcPct val="120000"/>
              </a:lnSpc>
            </a:pPr>
            <a:r>
              <a:rPr lang="zh-CN" altLang="zh-CN" sz="2400" b="1" dirty="0">
                <a:latin typeface="华文楷体" panose="02010600040101010101" pitchFamily="2" charset="-122"/>
                <a:ea typeface="华文楷体" panose="02010600040101010101" pitchFamily="2" charset="-122"/>
              </a:rPr>
              <a:t>悬臂拼装法施工</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龙门架或起重吊机进行悬臂拼装时，应遵守下列规定：</a:t>
            </a:r>
          </a:p>
          <a:p>
            <a:pPr>
              <a:lnSpc>
                <a:spcPct val="120000"/>
              </a:lnSpc>
              <a:buFontTx/>
              <a:buNone/>
            </a:pPr>
            <a:r>
              <a:rPr lang="en-US" altLang="zh-CN" sz="2400" dirty="0">
                <a:latin typeface="华文楷体" panose="02010600040101010101" pitchFamily="2" charset="-122"/>
                <a:ea typeface="华文楷体" panose="02010600040101010101" pitchFamily="2" charset="-122"/>
              </a:rPr>
              <a:t>1</a:t>
            </a:r>
            <a:r>
              <a:rPr lang="zh-CN" altLang="zh-CN" sz="2400" dirty="0">
                <a:latin typeface="华文楷体" panose="02010600040101010101" pitchFamily="2" charset="-122"/>
                <a:ea typeface="华文楷体" panose="02010600040101010101" pitchFamily="2" charset="-122"/>
              </a:rPr>
              <a:t>）吊机的定位、锚固应按设计进行，并进行静载试验；</a:t>
            </a:r>
          </a:p>
          <a:p>
            <a:pPr>
              <a:lnSpc>
                <a:spcPct val="120000"/>
              </a:lnSpc>
              <a:buFontTx/>
              <a:buNone/>
            </a:pPr>
            <a:r>
              <a:rPr lang="en-US" altLang="zh-CN" sz="2400" dirty="0">
                <a:latin typeface="华文楷体" panose="02010600040101010101" pitchFamily="2" charset="-122"/>
                <a:ea typeface="华文楷体" panose="02010600040101010101" pitchFamily="2" charset="-122"/>
              </a:rPr>
              <a:t>2</a:t>
            </a:r>
            <a:r>
              <a:rPr lang="zh-CN" altLang="zh-CN" sz="2400" dirty="0">
                <a:latin typeface="华文楷体" panose="02010600040101010101" pitchFamily="2" charset="-122"/>
                <a:ea typeface="华文楷体" panose="02010600040101010101" pitchFamily="2" charset="-122"/>
              </a:rPr>
              <a:t>）拼装使用的机具设备均应经过检查，如有隐患及不符合安全规定时不得使用；</a:t>
            </a:r>
          </a:p>
          <a:p>
            <a:pPr>
              <a:lnSpc>
                <a:spcPct val="120000"/>
              </a:lnSpc>
              <a:buFontTx/>
              <a:buNone/>
            </a:pPr>
            <a:r>
              <a:rPr lang="en-US" altLang="zh-CN" sz="2400" dirty="0">
                <a:latin typeface="华文楷体" panose="02010600040101010101" pitchFamily="2" charset="-122"/>
                <a:ea typeface="华文楷体" panose="02010600040101010101" pitchFamily="2" charset="-122"/>
              </a:rPr>
              <a:t>3</a:t>
            </a:r>
            <a:r>
              <a:rPr lang="zh-CN" altLang="zh-CN" sz="2400" dirty="0">
                <a:latin typeface="华文楷体" panose="02010600040101010101" pitchFamily="2" charset="-122"/>
                <a:ea typeface="华文楷体" panose="02010600040101010101" pitchFamily="2" charset="-122"/>
              </a:rPr>
              <a:t>）构件起吊前，应对构件进行全面检查，如吊环部位有无损伤、结合面有无突出外露物；构件上有无浮置物件等；</a:t>
            </a:r>
          </a:p>
          <a:p>
            <a:pPr>
              <a:lnSpc>
                <a:spcPct val="120000"/>
              </a:lnSpc>
              <a:buFontTx/>
              <a:buNone/>
            </a:pPr>
            <a:r>
              <a:rPr lang="en-US" altLang="zh-CN" sz="2400" dirty="0">
                <a:latin typeface="华文楷体" panose="02010600040101010101" pitchFamily="2" charset="-122"/>
                <a:ea typeface="华文楷体" panose="02010600040101010101" pitchFamily="2" charset="-122"/>
              </a:rPr>
              <a:t>4</a:t>
            </a:r>
            <a:r>
              <a:rPr lang="zh-CN" altLang="zh-CN" sz="2400" dirty="0">
                <a:latin typeface="华文楷体" panose="02010600040101010101" pitchFamily="2" charset="-122"/>
                <a:ea typeface="华文楷体" panose="02010600040101010101" pitchFamily="2" charset="-122"/>
              </a:rPr>
              <a:t>）构件应垂直起吊，并保持平衡稳定。在接近安装部位时，不得碰撞已安完的构件和其它作业设施；</a:t>
            </a:r>
          </a:p>
          <a:p>
            <a:pPr>
              <a:lnSpc>
                <a:spcPct val="120000"/>
              </a:lnSpc>
              <a:buFontTx/>
              <a:buNone/>
            </a:pPr>
            <a:r>
              <a:rPr lang="en-US" altLang="zh-CN" sz="2400" dirty="0">
                <a:latin typeface="华文楷体" panose="02010600040101010101" pitchFamily="2" charset="-122"/>
                <a:ea typeface="华文楷体" panose="02010600040101010101" pitchFamily="2" charset="-122"/>
              </a:rPr>
              <a:t>5</a:t>
            </a:r>
            <a:r>
              <a:rPr lang="zh-CN" altLang="zh-CN" sz="2400" dirty="0">
                <a:latin typeface="华文楷体" panose="02010600040101010101" pitchFamily="2" charset="-122"/>
                <a:ea typeface="华文楷体" panose="02010600040101010101" pitchFamily="2" charset="-122"/>
              </a:rPr>
              <a:t>）运送构件的车辆，构件起升后（或船只）应迅速撤出。</a:t>
            </a:r>
          </a:p>
          <a:p>
            <a:pPr>
              <a:lnSpc>
                <a:spcPct val="120000"/>
              </a:lnSpc>
            </a:pPr>
            <a:endParaRPr lang="zh-CN" altLang="en-US" sz="2100" dirty="0"/>
          </a:p>
        </p:txBody>
      </p:sp>
    </p:spTree>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3 </a:t>
            </a:r>
            <a:r>
              <a:rPr lang="zh-CN" altLang="en-US" dirty="0">
                <a:effectLst/>
                <a:latin typeface="华文楷体" panose="02010600040101010101" pitchFamily="2" charset="-122"/>
                <a:ea typeface="华文楷体" panose="02010600040101010101" pitchFamily="2" charset="-122"/>
              </a:rPr>
              <a:t>、桥梁</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89090" name="内容占位符 4"/>
          <p:cNvSpPr>
            <a:spLocks noGrp="1"/>
          </p:cNvSpPr>
          <p:nvPr>
            <p:ph idx="1"/>
          </p:nvPr>
        </p:nvSpPr>
        <p:spPr>
          <a:xfrm>
            <a:off x="457200" y="1676400"/>
            <a:ext cx="8458200" cy="4495800"/>
          </a:xfrm>
        </p:spPr>
        <p:txBody>
          <a:bodyPr/>
          <a:lstStyle/>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遇有下列情况时，现场指挥人员，必须在构件妥善处理后，暂时停止吊装作业：</a:t>
            </a:r>
          </a:p>
          <a:p>
            <a:pPr lvl="1">
              <a:buFontTx/>
              <a:buNone/>
            </a:pPr>
            <a:r>
              <a:rPr lang="en-US" altLang="zh-CN" sz="2400" dirty="0">
                <a:latin typeface="华文楷体" panose="02010600040101010101" pitchFamily="2" charset="-122"/>
                <a:ea typeface="华文楷体" panose="02010600040101010101" pitchFamily="2" charset="-122"/>
              </a:rPr>
              <a:t>1</a:t>
            </a:r>
            <a:r>
              <a:rPr lang="zh-CN" altLang="zh-CN" sz="2400" dirty="0">
                <a:latin typeface="华文楷体" panose="02010600040101010101" pitchFamily="2" charset="-122"/>
                <a:ea typeface="华文楷体" panose="02010600040101010101" pitchFamily="2" charset="-122"/>
              </a:rPr>
              <a:t>）天气突然变化，影响作业安全；</a:t>
            </a:r>
          </a:p>
          <a:p>
            <a:pPr lvl="1">
              <a:buFontTx/>
              <a:buNone/>
            </a:pPr>
            <a:r>
              <a:rPr lang="en-US" altLang="zh-CN" sz="2400" dirty="0">
                <a:latin typeface="华文楷体" panose="02010600040101010101" pitchFamily="2" charset="-122"/>
                <a:ea typeface="华文楷体" panose="02010600040101010101" pitchFamily="2" charset="-122"/>
              </a:rPr>
              <a:t>2</a:t>
            </a:r>
            <a:r>
              <a:rPr lang="zh-CN" altLang="zh-CN" sz="2400" dirty="0">
                <a:latin typeface="华文楷体" panose="02010600040101010101" pitchFamily="2" charset="-122"/>
                <a:ea typeface="华文楷体" panose="02010600040101010101" pitchFamily="2" charset="-122"/>
              </a:rPr>
              <a:t>）卷扬机、电机过热，或其它机械设备出现故障等。</a:t>
            </a:r>
          </a:p>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3</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拆除硫磺砂浆临时支座，除按“高处作业”的安全要求施工外，还应符合下列规定：</a:t>
            </a:r>
          </a:p>
          <a:p>
            <a:pPr lvl="1">
              <a:buFontTx/>
              <a:buNone/>
            </a:pPr>
            <a:r>
              <a:rPr lang="en-US" altLang="zh-CN" sz="2400" dirty="0">
                <a:latin typeface="华文楷体" panose="02010600040101010101" pitchFamily="2" charset="-122"/>
                <a:ea typeface="华文楷体" panose="02010600040101010101" pitchFamily="2" charset="-122"/>
              </a:rPr>
              <a:t>1</a:t>
            </a:r>
            <a:r>
              <a:rPr lang="zh-CN" altLang="zh-CN" sz="2400" dirty="0">
                <a:latin typeface="华文楷体" panose="02010600040101010101" pitchFamily="2" charset="-122"/>
                <a:ea typeface="华文楷体" panose="02010600040101010101" pitchFamily="2" charset="-122"/>
              </a:rPr>
              <a:t>）融化硫磺砂浆垫块用电热法时，电热丝不得与其它金属物接触；</a:t>
            </a:r>
          </a:p>
          <a:p>
            <a:pPr lvl="1">
              <a:buFontTx/>
              <a:buNone/>
            </a:pPr>
            <a:r>
              <a:rPr lang="en-US" altLang="zh-CN" sz="2400" dirty="0">
                <a:latin typeface="华文楷体" panose="02010600040101010101" pitchFamily="2" charset="-122"/>
                <a:ea typeface="华文楷体" panose="02010600040101010101" pitchFamily="2" charset="-122"/>
              </a:rPr>
              <a:t>2</a:t>
            </a:r>
            <a:r>
              <a:rPr lang="zh-CN" altLang="zh-CN" sz="2400" dirty="0">
                <a:latin typeface="华文楷体" panose="02010600040101010101" pitchFamily="2" charset="-122"/>
                <a:ea typeface="华文楷体" panose="02010600040101010101" pitchFamily="2" charset="-122"/>
              </a:rPr>
              <a:t>）作业时人员应站在上风处操作，并应配戴安全防护用品；</a:t>
            </a:r>
          </a:p>
          <a:p>
            <a:pPr lvl="1">
              <a:buFontTx/>
              <a:buNone/>
            </a:pPr>
            <a:r>
              <a:rPr lang="en-US" altLang="zh-CN" sz="2400" dirty="0">
                <a:latin typeface="华文楷体" panose="02010600040101010101" pitchFamily="2" charset="-122"/>
                <a:ea typeface="华文楷体" panose="02010600040101010101" pitchFamily="2" charset="-122"/>
              </a:rPr>
              <a:t>3</a:t>
            </a:r>
            <a:r>
              <a:rPr lang="zh-CN" altLang="zh-CN" sz="2400" dirty="0">
                <a:latin typeface="华文楷体" panose="02010600040101010101" pitchFamily="2" charset="-122"/>
                <a:ea typeface="华文楷体" panose="02010600040101010101" pitchFamily="2" charset="-122"/>
              </a:rPr>
              <a:t>）人工凿除时，人员站位要拉开距离。</a:t>
            </a:r>
          </a:p>
          <a:p>
            <a:endParaRPr lang="zh-CN" altLang="en-US" sz="22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5"/>
          <p:cNvSpPr txBox="1">
            <a:spLocks noChangeArrowheads="1"/>
          </p:cNvSpPr>
          <p:nvPr/>
        </p:nvSpPr>
        <p:spPr bwMode="auto">
          <a:xfrm>
            <a:off x="0" y="958272"/>
            <a:ext cx="9144000" cy="5213928"/>
          </a:xfrm>
          <a:prstGeom prst="rect">
            <a:avLst/>
          </a:prstGeom>
          <a:noFill/>
          <a:ln w="9525">
            <a:noFill/>
            <a:miter lim="800000"/>
          </a:ln>
        </p:spPr>
        <p:txBody>
          <a:bodyPr>
            <a:spAutoFit/>
          </a:bodyPr>
          <a:lstStyle/>
          <a:p>
            <a:pPr>
              <a:lnSpc>
                <a:spcPct val="120000"/>
              </a:lnSpc>
            </a:pPr>
            <a:r>
              <a:rPr lang="zh-CN" altLang="en-US" sz="2000" b="1" dirty="0">
                <a:latin typeface="+mn-ea"/>
                <a:ea typeface="+mn-ea"/>
              </a:rPr>
              <a:t>    第五条    明知存在事故隐患、继续作业存在危险，仍然违反有关安全管理的规定，实施下列行为之一的，应当认定为刑法第一百三十四条第二款规定的“强令他人违章冒险作业”：</a:t>
            </a:r>
          </a:p>
          <a:p>
            <a:pPr>
              <a:lnSpc>
                <a:spcPct val="120000"/>
              </a:lnSpc>
            </a:pPr>
            <a:r>
              <a:rPr lang="zh-CN" altLang="en-US" sz="2000" b="1" dirty="0">
                <a:latin typeface="+mn-ea"/>
                <a:ea typeface="+mn-ea"/>
              </a:rPr>
              <a:t>    </a:t>
            </a:r>
            <a:r>
              <a:rPr lang="zh-CN" altLang="en-US" sz="2000" b="1" dirty="0">
                <a:solidFill>
                  <a:srgbClr val="FF0000"/>
                </a:solidFill>
                <a:latin typeface="+mn-ea"/>
                <a:ea typeface="+mn-ea"/>
              </a:rPr>
              <a:t>（一）利用组织、指挥、管理职权，强制他人违章作业的；</a:t>
            </a:r>
          </a:p>
          <a:p>
            <a:pPr>
              <a:lnSpc>
                <a:spcPct val="120000"/>
              </a:lnSpc>
            </a:pPr>
            <a:r>
              <a:rPr lang="zh-CN" altLang="en-US" sz="2000" b="1" dirty="0">
                <a:solidFill>
                  <a:srgbClr val="FF0000"/>
                </a:solidFill>
                <a:latin typeface="+mn-ea"/>
                <a:ea typeface="+mn-ea"/>
              </a:rPr>
              <a:t>    （二）采取威逼、胁迫、恐吓等手段，强制他人违章作业的；</a:t>
            </a:r>
          </a:p>
          <a:p>
            <a:pPr>
              <a:lnSpc>
                <a:spcPct val="120000"/>
              </a:lnSpc>
            </a:pPr>
            <a:r>
              <a:rPr lang="zh-CN" altLang="en-US" sz="2000" b="1" dirty="0">
                <a:solidFill>
                  <a:srgbClr val="FF0000"/>
                </a:solidFill>
                <a:latin typeface="+mn-ea"/>
                <a:ea typeface="+mn-ea"/>
              </a:rPr>
              <a:t>    （三）故意掩盖事故隐患，组织他人违章作业的；</a:t>
            </a:r>
          </a:p>
          <a:p>
            <a:pPr>
              <a:lnSpc>
                <a:spcPct val="120000"/>
              </a:lnSpc>
            </a:pPr>
            <a:r>
              <a:rPr lang="zh-CN" altLang="en-US" sz="2000" b="1" dirty="0">
                <a:solidFill>
                  <a:srgbClr val="FF0000"/>
                </a:solidFill>
                <a:latin typeface="+mn-ea"/>
                <a:ea typeface="+mn-ea"/>
              </a:rPr>
              <a:t>    （四）其他强令他人违章作业的行为。</a:t>
            </a:r>
            <a:endParaRPr lang="en-US" altLang="zh-CN" sz="2000" b="1" dirty="0">
              <a:solidFill>
                <a:srgbClr val="FF0000"/>
              </a:solidFill>
              <a:latin typeface="+mn-ea"/>
              <a:ea typeface="+mn-ea"/>
            </a:endParaRPr>
          </a:p>
          <a:p>
            <a:pPr>
              <a:lnSpc>
                <a:spcPct val="120000"/>
              </a:lnSpc>
            </a:pPr>
            <a:r>
              <a:rPr lang="zh-CN" altLang="en-US" sz="2000" b="1" dirty="0">
                <a:latin typeface="+mn-ea"/>
                <a:ea typeface="+mn-ea"/>
              </a:rPr>
              <a:t>    第七条    实施刑法第一百三十二条、第一百三十四条第一款、第一百三十五条、第一百三十五条之一、第一百三十六条、第一百三十九条规定的行为，因而发生安全事故，具有下列情形之一的，对相关责任人员，处三年以上七年以下有期徒刑：</a:t>
            </a:r>
          </a:p>
          <a:p>
            <a:pPr>
              <a:lnSpc>
                <a:spcPct val="120000"/>
              </a:lnSpc>
            </a:pPr>
            <a:r>
              <a:rPr lang="zh-CN" altLang="en-US" sz="2000" b="1" dirty="0">
                <a:latin typeface="+mn-ea"/>
                <a:ea typeface="+mn-ea"/>
              </a:rPr>
              <a:t>    </a:t>
            </a:r>
            <a:r>
              <a:rPr lang="zh-CN" altLang="en-US" sz="2000" b="1" dirty="0">
                <a:solidFill>
                  <a:srgbClr val="FF0000"/>
                </a:solidFill>
                <a:latin typeface="+mn-ea"/>
                <a:ea typeface="+mn-ea"/>
              </a:rPr>
              <a:t>（一）造成死亡三人以上或者重伤十人以上，负事故主要责任的；</a:t>
            </a:r>
          </a:p>
          <a:p>
            <a:pPr>
              <a:lnSpc>
                <a:spcPct val="120000"/>
              </a:lnSpc>
            </a:pPr>
            <a:r>
              <a:rPr lang="zh-CN" altLang="en-US" sz="2000" b="1" dirty="0">
                <a:solidFill>
                  <a:srgbClr val="FF0000"/>
                </a:solidFill>
                <a:latin typeface="+mn-ea"/>
                <a:ea typeface="+mn-ea"/>
              </a:rPr>
              <a:t>    （二）造成直接经济损失五百万元以上，负事故主要责任的；</a:t>
            </a:r>
          </a:p>
          <a:p>
            <a:pPr>
              <a:lnSpc>
                <a:spcPct val="120000"/>
              </a:lnSpc>
            </a:pPr>
            <a:r>
              <a:rPr lang="zh-CN" altLang="en-US" sz="2000" b="1" dirty="0">
                <a:solidFill>
                  <a:srgbClr val="FF0000"/>
                </a:solidFill>
                <a:latin typeface="+mn-ea"/>
                <a:ea typeface="+mn-ea"/>
              </a:rPr>
              <a:t>    （三）其他造成特别严重后果、情节特别恶劣或者后果特别严重的情形。</a:t>
            </a:r>
          </a:p>
        </p:txBody>
      </p:sp>
    </p:spTree>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effectLst/>
                <a:latin typeface="华文楷体" panose="02010600040101010101" pitchFamily="2" charset="-122"/>
                <a:ea typeface="华文楷体" panose="02010600040101010101" pitchFamily="2" charset="-122"/>
              </a:rPr>
              <a:t>3 </a:t>
            </a:r>
            <a:r>
              <a:rPr lang="zh-CN" altLang="en-US" dirty="0">
                <a:effectLst/>
                <a:latin typeface="华文楷体" panose="02010600040101010101" pitchFamily="2" charset="-122"/>
                <a:ea typeface="华文楷体" panose="02010600040101010101" pitchFamily="2" charset="-122"/>
              </a:rPr>
              <a:t>、桥梁</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90114" name="内容占位符 4"/>
          <p:cNvSpPr>
            <a:spLocks noGrp="1"/>
          </p:cNvSpPr>
          <p:nvPr>
            <p:ph idx="1"/>
          </p:nvPr>
        </p:nvSpPr>
        <p:spPr>
          <a:xfrm>
            <a:off x="457200" y="1828800"/>
            <a:ext cx="8458200" cy="4495800"/>
          </a:xfrm>
        </p:spPr>
        <p:txBody>
          <a:bodyPr/>
          <a:lstStyle/>
          <a:p>
            <a:pPr>
              <a:lnSpc>
                <a:spcPct val="120000"/>
              </a:lnSpc>
            </a:pPr>
            <a:r>
              <a:rPr lang="zh-CN" altLang="zh-CN" sz="2400" b="1" dirty="0">
                <a:latin typeface="华文楷体" panose="02010600040101010101" pitchFamily="2" charset="-122"/>
                <a:ea typeface="华文楷体" panose="02010600040101010101" pitchFamily="2" charset="-122"/>
              </a:rPr>
              <a:t>缆索吊装法施工</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吊装前应对施工人员进行安全教育。安装时应有统一的指挥信号。登高操作人员应携带工具袋。安全带不得挂在主索、扣索、缆风绳等上面。</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牵引卷扬机启动要缓慢，行进速度要平稳；构件在吊运时，起重卷扬机要协调配合，并控制好构件在空中的位置。起重卷扬机不得突然起升和下降构件，避免产生过大弹跳。构件吊运至安装部位时，作业人员要等构件稳定后再进行操作。</a:t>
            </a:r>
          </a:p>
        </p:txBody>
      </p:sp>
    </p:spTree>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81000" y="1752600"/>
            <a:ext cx="8458200" cy="4495800"/>
          </a:xfrm>
        </p:spPr>
        <p:txBody>
          <a:bodyPr/>
          <a:lstStyle/>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3</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构件不能垂直就位而需旁侧主索吊具协助斜拉时，指挥信号要明确，各组卷扬机要协调动作。</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4</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缆索吊装大型构件时，应事先检查塔架、地锚、扣架、滑车、钢丝绳等机具设备。正式吊装前应经吊载试运行后方可正式作业。</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5</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缆索跨越公路、铁路时，应搭设架空防护支架。在靠近街道和村屯的地方应设立警示标志。</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6</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在主航道上空吊装重大构件时，宜采取临时封航措施。</a:t>
            </a:r>
          </a:p>
          <a:p>
            <a:endParaRPr lang="zh-CN" altLang="en-US" sz="2800" dirty="0"/>
          </a:p>
          <a:p>
            <a:endParaRPr lang="zh-CN" altLang="en-US" dirty="0"/>
          </a:p>
        </p:txBody>
      </p:sp>
      <p:sp>
        <p:nvSpPr>
          <p:cNvPr id="4"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3 </a:t>
            </a:r>
            <a:r>
              <a:rPr lang="zh-CN" altLang="en-US" dirty="0">
                <a:effectLst/>
                <a:latin typeface="华文楷体" panose="02010600040101010101" pitchFamily="2" charset="-122"/>
                <a:ea typeface="华文楷体" panose="02010600040101010101" pitchFamily="2" charset="-122"/>
              </a:rPr>
              <a:t>、桥梁</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Tree>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3 </a:t>
            </a:r>
            <a:r>
              <a:rPr lang="zh-CN" altLang="en-US" dirty="0">
                <a:effectLst/>
                <a:latin typeface="华文楷体" panose="02010600040101010101" pitchFamily="2" charset="-122"/>
                <a:ea typeface="华文楷体" panose="02010600040101010101" pitchFamily="2" charset="-122"/>
              </a:rPr>
              <a:t>、桥梁</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91138" name="内容占位符 4"/>
          <p:cNvSpPr>
            <a:spLocks noGrp="1"/>
          </p:cNvSpPr>
          <p:nvPr>
            <p:ph idx="1"/>
          </p:nvPr>
        </p:nvSpPr>
        <p:spPr>
          <a:xfrm>
            <a:off x="381000" y="1752600"/>
            <a:ext cx="8458200" cy="4495800"/>
          </a:xfrm>
        </p:spPr>
        <p:txBody>
          <a:bodyPr/>
          <a:lstStyle/>
          <a:p>
            <a:r>
              <a:rPr lang="zh-CN" altLang="zh-CN" sz="2400" b="1" dirty="0">
                <a:latin typeface="华文楷体" panose="02010600040101010101" pitchFamily="2" charset="-122"/>
                <a:ea typeface="华文楷体" panose="02010600040101010101" pitchFamily="2" charset="-122"/>
              </a:rPr>
              <a:t>顶推及滑移模架法施工</a:t>
            </a:r>
          </a:p>
          <a:p>
            <a:pPr>
              <a:lnSpc>
                <a:spcPct val="75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顶推法施工时，桥台后面的预制场地应平整、无杂物，工具、材料等应随时堆放整齐，并保持运输通道畅通。在墩台上，要为检查、更换滑道及其他作业留有工作面。</a:t>
            </a:r>
          </a:p>
          <a:p>
            <a:pPr>
              <a:lnSpc>
                <a:spcPct val="75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顶推施工所用的机具设备、材料（如：拉锚器、工具锚、连接件、油压千斤顶、高压油泵、油管、压力表及滑动装置等）使用前，应全面检查，必要时应做试验。</a:t>
            </a:r>
          </a:p>
          <a:p>
            <a:pPr>
              <a:lnSpc>
                <a:spcPct val="75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3</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使用的油压千斤顶，应附有球形支承垫、保险圈及升程限孔。多台千斤顶共同作用时应选用同一类型。</a:t>
            </a:r>
          </a:p>
          <a:p>
            <a:pPr>
              <a:lnSpc>
                <a:spcPct val="75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4</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采用多点顶推或单点顶推，其动力应有统一的控制手段，使其达到同步、纠偏、灵活和安全可靠。</a:t>
            </a:r>
          </a:p>
          <a:p>
            <a:pPr>
              <a:lnSpc>
                <a:spcPct val="75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5</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顶推施工中应备有现场电话及对讲机等通讯设备，便于统一指挥。</a:t>
            </a:r>
          </a:p>
          <a:p>
            <a:pPr>
              <a:lnSpc>
                <a:spcPct val="75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6</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在各顶推点，应派专人进行测量，随时将墩顶的位移数据，报告给指挥人员。</a:t>
            </a:r>
          </a:p>
          <a:p>
            <a:pPr>
              <a:lnSpc>
                <a:spcPct val="75000"/>
              </a:lnSpc>
            </a:pPr>
            <a:endParaRPr lang="zh-CN" altLang="en-US" sz="2400" dirty="0"/>
          </a:p>
        </p:txBody>
      </p:sp>
    </p:spTree>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3 </a:t>
            </a:r>
            <a:r>
              <a:rPr lang="zh-CN" altLang="en-US" dirty="0">
                <a:effectLst/>
                <a:latin typeface="华文楷体" panose="02010600040101010101" pitchFamily="2" charset="-122"/>
                <a:ea typeface="华文楷体" panose="02010600040101010101" pitchFamily="2" charset="-122"/>
              </a:rPr>
              <a:t>、桥梁</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92162" name="内容占位符 4"/>
          <p:cNvSpPr>
            <a:spLocks noGrp="1"/>
          </p:cNvSpPr>
          <p:nvPr>
            <p:ph idx="1"/>
          </p:nvPr>
        </p:nvSpPr>
        <p:spPr>
          <a:xfrm>
            <a:off x="457200" y="1828800"/>
            <a:ext cx="8458200" cy="4495800"/>
          </a:xfrm>
        </p:spPr>
        <p:txBody>
          <a:bodyPr/>
          <a:lstStyle/>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7</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落梁完毕，拆除千斤顶及其它设备时，应先用绳索拴好，用吊机吊出。吊运时，应避免撞击梁体。</a:t>
            </a:r>
          </a:p>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8</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梁体进行荷载试验时，应按设计布置。重物应轻放，并防止碰伤人员。</a:t>
            </a:r>
          </a:p>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9</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箱梁混凝土采用滑移模架法浇筑，应遵守下列规定：</a:t>
            </a:r>
          </a:p>
          <a:p>
            <a:pPr lvl="1">
              <a:buFontTx/>
              <a:buNone/>
            </a:pPr>
            <a:r>
              <a:rPr lang="en-US" altLang="zh-CN" sz="2400" dirty="0">
                <a:latin typeface="华文楷体" panose="02010600040101010101" pitchFamily="2" charset="-122"/>
                <a:ea typeface="华文楷体" panose="02010600040101010101" pitchFamily="2" charset="-122"/>
              </a:rPr>
              <a:t>1</a:t>
            </a:r>
            <a:r>
              <a:rPr lang="zh-CN" altLang="zh-CN" sz="2400" dirty="0">
                <a:latin typeface="华文楷体" panose="02010600040101010101" pitchFamily="2" charset="-122"/>
                <a:ea typeface="华文楷体" panose="02010600040101010101" pitchFamily="2" charset="-122"/>
              </a:rPr>
              <a:t>）模架支撑于钢箱梁上，其前后端桁架梁必须用优质高强螺栓连接好、拧紧；</a:t>
            </a:r>
          </a:p>
          <a:p>
            <a:pPr lvl="1">
              <a:buFontTx/>
              <a:buNone/>
            </a:pPr>
            <a:r>
              <a:rPr lang="en-US" altLang="zh-CN" sz="2400" dirty="0">
                <a:latin typeface="华文楷体" panose="02010600040101010101" pitchFamily="2" charset="-122"/>
                <a:ea typeface="华文楷体" panose="02010600040101010101" pitchFamily="2" charset="-122"/>
              </a:rPr>
              <a:t>2</a:t>
            </a:r>
            <a:r>
              <a:rPr lang="zh-CN" altLang="zh-CN" sz="2400" dirty="0">
                <a:latin typeface="华文楷体" panose="02010600040101010101" pitchFamily="2" charset="-122"/>
                <a:ea typeface="华文楷体" panose="02010600040101010101" pitchFamily="2" charset="-122"/>
              </a:rPr>
              <a:t>）钢箱梁及桁架梁下弦底面应装设不锈钢带，在滑撬上顶推滑行之前，应检查有无障碍物及不安全因素；</a:t>
            </a:r>
          </a:p>
          <a:p>
            <a:pPr lvl="1">
              <a:buFontTx/>
              <a:buNone/>
            </a:pPr>
            <a:r>
              <a:rPr lang="en-US" altLang="zh-CN" sz="2400" dirty="0">
                <a:latin typeface="华文楷体" panose="02010600040101010101" pitchFamily="2" charset="-122"/>
                <a:ea typeface="华文楷体" panose="02010600040101010101" pitchFamily="2" charset="-122"/>
              </a:rPr>
              <a:t>3</a:t>
            </a:r>
            <a:r>
              <a:rPr lang="zh-CN" altLang="zh-CN" sz="2400" dirty="0">
                <a:latin typeface="华文楷体" panose="02010600040101010101" pitchFamily="2" charset="-122"/>
                <a:ea typeface="华文楷体" panose="02010600040101010101" pitchFamily="2" charset="-122"/>
              </a:rPr>
              <a:t>）浇筑混凝土之前应进行全面的安全检查，确认合格后方可施工；</a:t>
            </a:r>
          </a:p>
        </p:txBody>
      </p:sp>
    </p:spTree>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3 </a:t>
            </a:r>
            <a:r>
              <a:rPr lang="zh-CN" altLang="en-US" dirty="0">
                <a:effectLst/>
                <a:latin typeface="华文楷体" panose="02010600040101010101" pitchFamily="2" charset="-122"/>
                <a:ea typeface="华文楷体" panose="02010600040101010101" pitchFamily="2" charset="-122"/>
              </a:rPr>
              <a:t>、桥梁</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92162" name="内容占位符 4"/>
          <p:cNvSpPr>
            <a:spLocks noGrp="1"/>
          </p:cNvSpPr>
          <p:nvPr>
            <p:ph idx="1"/>
          </p:nvPr>
        </p:nvSpPr>
        <p:spPr>
          <a:xfrm>
            <a:off x="457200" y="1828800"/>
            <a:ext cx="8458200" cy="4495800"/>
          </a:xfrm>
        </p:spPr>
        <p:txBody>
          <a:bodyPr/>
          <a:lstStyle/>
          <a:p>
            <a:pPr lvl="1">
              <a:buFontTx/>
              <a:buNone/>
            </a:pPr>
            <a:r>
              <a:rPr lang="en-US" altLang="zh-CN" sz="2400" dirty="0">
                <a:latin typeface="华文楷体" panose="02010600040101010101" pitchFamily="2" charset="-122"/>
                <a:ea typeface="华文楷体" panose="02010600040101010101" pitchFamily="2" charset="-122"/>
              </a:rPr>
              <a:t>4</a:t>
            </a:r>
            <a:r>
              <a:rPr lang="zh-CN" altLang="zh-CN" sz="2400" dirty="0">
                <a:latin typeface="华文楷体" panose="02010600040101010101" pitchFamily="2" charset="-122"/>
                <a:ea typeface="华文楷体" panose="02010600040101010101" pitchFamily="2" charset="-122"/>
              </a:rPr>
              <a:t>）牵引后横梁和装卸滑撬时，要有起重工协同配合作业。牵引时应注意牵引力作用点，使后横梁在运行时与桥轴线保持垂直；</a:t>
            </a:r>
          </a:p>
          <a:p>
            <a:pPr lvl="1">
              <a:buFontTx/>
              <a:buNone/>
            </a:pPr>
            <a:r>
              <a:rPr lang="en-US" altLang="zh-CN" sz="2400" dirty="0">
                <a:latin typeface="华文楷体" panose="02010600040101010101" pitchFamily="2" charset="-122"/>
                <a:ea typeface="华文楷体" panose="02010600040101010101" pitchFamily="2" charset="-122"/>
              </a:rPr>
              <a:t>5</a:t>
            </a:r>
            <a:r>
              <a:rPr lang="zh-CN" altLang="zh-CN" sz="2400" dirty="0">
                <a:latin typeface="华文楷体" panose="02010600040101010101" pitchFamily="2" charset="-122"/>
                <a:ea typeface="华文楷体" panose="02010600040101010101" pitchFamily="2" charset="-122"/>
              </a:rPr>
              <a:t>）滑移模架行走时必须听从信号指挥。对重要部位应设专人负责值班观察，并注意人员及设备的安全。</a:t>
            </a:r>
          </a:p>
          <a:p>
            <a:pPr lvl="1"/>
            <a:endParaRPr lang="zh-CN" altLang="en-US" sz="2400" dirty="0"/>
          </a:p>
        </p:txBody>
      </p:sp>
    </p:spTree>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effectLst/>
                <a:latin typeface="华文楷体" panose="02010600040101010101" pitchFamily="2" charset="-122"/>
                <a:ea typeface="华文楷体" panose="02010600040101010101" pitchFamily="2" charset="-122"/>
              </a:rPr>
              <a:t>3 </a:t>
            </a:r>
            <a:r>
              <a:rPr lang="zh-CN" altLang="en-US" dirty="0">
                <a:effectLst/>
                <a:latin typeface="华文楷体" panose="02010600040101010101" pitchFamily="2" charset="-122"/>
                <a:ea typeface="华文楷体" panose="02010600040101010101" pitchFamily="2" charset="-122"/>
              </a:rPr>
              <a:t>、桥梁</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93186" name="内容占位符 4"/>
          <p:cNvSpPr>
            <a:spLocks noGrp="1"/>
          </p:cNvSpPr>
          <p:nvPr>
            <p:ph idx="1"/>
          </p:nvPr>
        </p:nvSpPr>
        <p:spPr>
          <a:xfrm>
            <a:off x="457200" y="1600200"/>
            <a:ext cx="8458200" cy="4495800"/>
          </a:xfrm>
        </p:spPr>
        <p:txBody>
          <a:bodyPr/>
          <a:lstStyle/>
          <a:p>
            <a:pPr>
              <a:lnSpc>
                <a:spcPct val="8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10</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涵管采用顶入法施工时，施工前应做好施工点的调查。对顶入涵管的原有通车公路、铁路路段，应与当地公、铁路部门联系，并签订施工协议。施工前应采取必要的加固措施，以保证顶入作业中通车线路的安全。当火车、汽车通过时，应暂停挖土或顶入，必要时作业人员应暂时离开作业面。</a:t>
            </a:r>
          </a:p>
          <a:p>
            <a:pPr>
              <a:lnSpc>
                <a:spcPct val="8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11</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顶入工作坑的边坡，应视土质情况而定。靠铁路、公路一侧的边坡，其上端距铁路或公路路面边缘的距离，不得小于《公路桥涵施工技术规范》（</a:t>
            </a:r>
            <a:r>
              <a:rPr lang="en-US" altLang="zh-CN" sz="2400" dirty="0">
                <a:latin typeface="华文楷体" panose="02010600040101010101" pitchFamily="2" charset="-122"/>
                <a:ea typeface="华文楷体" panose="02010600040101010101" pitchFamily="2" charset="-122"/>
              </a:rPr>
              <a:t> JTG/TF50-2011 </a:t>
            </a:r>
            <a:r>
              <a:rPr lang="zh-CN" altLang="zh-CN" sz="2400" dirty="0">
                <a:latin typeface="华文楷体" panose="02010600040101010101" pitchFamily="2" charset="-122"/>
                <a:ea typeface="华文楷体" panose="02010600040101010101" pitchFamily="2" charset="-122"/>
              </a:rPr>
              <a:t>）的规定。工作坑的后背墙（后背梁）应采取安全防护措施。</a:t>
            </a:r>
          </a:p>
          <a:p>
            <a:pPr>
              <a:lnSpc>
                <a:spcPct val="8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12</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为避免边缘坍陷，在工作坑坡顶的一定范围内，不得堆放弃土、料具。</a:t>
            </a:r>
          </a:p>
          <a:p>
            <a:pPr>
              <a:lnSpc>
                <a:spcPct val="8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13</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顶入法施工的现场应备有一定数量的木料或草袋，以备因雨水或其它原因引起路基变形时抢修加固路基，确保线路行车安全。</a:t>
            </a:r>
          </a:p>
          <a:p>
            <a:pPr>
              <a:lnSpc>
                <a:spcPct val="80000"/>
              </a:lnSpc>
            </a:pPr>
            <a:endParaRPr lang="zh-CN" altLang="en-US" sz="2400" dirty="0"/>
          </a:p>
        </p:txBody>
      </p:sp>
    </p:spTree>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effectLst/>
                <a:latin typeface="华文楷体" panose="02010600040101010101" pitchFamily="2" charset="-122"/>
                <a:ea typeface="华文楷体" panose="02010600040101010101" pitchFamily="2" charset="-122"/>
              </a:rPr>
              <a:t>3 </a:t>
            </a:r>
            <a:r>
              <a:rPr lang="zh-CN" altLang="en-US" dirty="0">
                <a:effectLst/>
                <a:latin typeface="华文楷体" panose="02010600040101010101" pitchFamily="2" charset="-122"/>
                <a:ea typeface="华文楷体" panose="02010600040101010101" pitchFamily="2" charset="-122"/>
              </a:rPr>
              <a:t>、桥梁</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94210" name="内容占位符 4"/>
          <p:cNvSpPr>
            <a:spLocks noGrp="1"/>
          </p:cNvSpPr>
          <p:nvPr>
            <p:ph idx="1"/>
          </p:nvPr>
        </p:nvSpPr>
        <p:spPr>
          <a:xfrm>
            <a:off x="381000" y="1752600"/>
            <a:ext cx="8458200" cy="4495800"/>
          </a:xfrm>
        </p:spPr>
        <p:txBody>
          <a:bodyPr/>
          <a:lstStyle/>
          <a:p>
            <a:pPr>
              <a:lnSpc>
                <a:spcPct val="97000"/>
              </a:lnSpc>
              <a:buFontTx/>
              <a:buNone/>
            </a:pPr>
            <a:r>
              <a:rPr lang="zh-CN" altLang="en-US" sz="2200" dirty="0"/>
              <a:t>（</a:t>
            </a:r>
            <a:r>
              <a:rPr lang="en-US" altLang="zh-CN" sz="2400" dirty="0">
                <a:latin typeface="华文楷体" panose="02010600040101010101" pitchFamily="2" charset="-122"/>
                <a:ea typeface="华文楷体" panose="02010600040101010101" pitchFamily="2" charset="-122"/>
              </a:rPr>
              <a:t>14</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顶入施工应连续进行。施工中要防止地下渗水造成路基坍塌。顶入作业时遇有发生坍方、设备扭曲变形时应停止作业。</a:t>
            </a:r>
            <a:endParaRPr lang="en-US" altLang="zh-CN" sz="2400" dirty="0">
              <a:latin typeface="华文楷体" panose="02010600040101010101" pitchFamily="2" charset="-122"/>
              <a:ea typeface="华文楷体" panose="02010600040101010101" pitchFamily="2" charset="-122"/>
            </a:endParaRPr>
          </a:p>
          <a:p>
            <a:pPr>
              <a:lnSpc>
                <a:spcPct val="97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15</a:t>
            </a:r>
            <a:r>
              <a:rPr lang="zh-CN" altLang="en-US"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机械挖土不得碰撞已挖好的洞内土壁。人工清理开挖面时机械应及时退出。</a:t>
            </a:r>
          </a:p>
          <a:p>
            <a:pPr>
              <a:lnSpc>
                <a:spcPct val="97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16</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施顶时非作业人员撤离工作坑。严禁作业人员跨越或接近顶铁。</a:t>
            </a:r>
          </a:p>
          <a:p>
            <a:pPr>
              <a:lnSpc>
                <a:spcPct val="97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17</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顶入机械发生故障时应停机检修，严禁带病作业。</a:t>
            </a:r>
          </a:p>
          <a:p>
            <a:pPr>
              <a:lnSpc>
                <a:spcPct val="97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18</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顶入施工的接缝应采取封闭措施，以防土石方掉落伤人。</a:t>
            </a:r>
          </a:p>
          <a:p>
            <a:pPr>
              <a:lnSpc>
                <a:spcPct val="97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19</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施工中地下水位较高时，应有防止坍方、流沙等安全防护措施。顶入法施工，不宜在雨季进行。</a:t>
            </a:r>
          </a:p>
          <a:p>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effectLst/>
                <a:latin typeface="华文楷体" panose="02010600040101010101" pitchFamily="2" charset="-122"/>
                <a:ea typeface="华文楷体" panose="02010600040101010101" pitchFamily="2" charset="-122"/>
              </a:rPr>
              <a:t>3 </a:t>
            </a:r>
            <a:r>
              <a:rPr lang="zh-CN" altLang="en-US" dirty="0">
                <a:effectLst/>
                <a:latin typeface="华文楷体" panose="02010600040101010101" pitchFamily="2" charset="-122"/>
                <a:ea typeface="华文楷体" panose="02010600040101010101" pitchFamily="2" charset="-122"/>
              </a:rPr>
              <a:t>、桥梁</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95234" name="内容占位符 4"/>
          <p:cNvSpPr>
            <a:spLocks noGrp="1"/>
          </p:cNvSpPr>
          <p:nvPr>
            <p:ph idx="1"/>
          </p:nvPr>
        </p:nvSpPr>
        <p:spPr>
          <a:xfrm>
            <a:off x="457200" y="1676400"/>
            <a:ext cx="8382000" cy="4495800"/>
          </a:xfrm>
        </p:spPr>
        <p:txBody>
          <a:bodyPr/>
          <a:lstStyle/>
          <a:p>
            <a:pPr>
              <a:lnSpc>
                <a:spcPct val="120000"/>
              </a:lnSpc>
            </a:pPr>
            <a:r>
              <a:rPr lang="zh-CN" altLang="zh-CN" sz="2400" dirty="0">
                <a:latin typeface="华文楷体" panose="02010600040101010101" pitchFamily="2" charset="-122"/>
                <a:ea typeface="华文楷体" panose="02010600040101010101" pitchFamily="2" charset="-122"/>
              </a:rPr>
              <a:t>拱桥施工</a:t>
            </a:r>
          </a:p>
          <a:p>
            <a:pPr>
              <a:lnSpc>
                <a:spcPct val="120000"/>
              </a:lnSpc>
              <a:buFontTx/>
              <a:buNone/>
            </a:pPr>
            <a:r>
              <a:rPr lang="en-US" altLang="zh-CN" sz="2400" dirty="0">
                <a:latin typeface="华文楷体" panose="02010600040101010101" pitchFamily="2" charset="-122"/>
                <a:ea typeface="华文楷体" panose="02010600040101010101" pitchFamily="2" charset="-122"/>
              </a:rPr>
              <a:t>(1) </a:t>
            </a:r>
            <a:r>
              <a:rPr lang="zh-CN" altLang="zh-CN" sz="2400" dirty="0">
                <a:latin typeface="华文楷体" panose="02010600040101010101" pitchFamily="2" charset="-122"/>
                <a:ea typeface="华文楷体" panose="02010600040101010101" pitchFamily="2" charset="-122"/>
              </a:rPr>
              <a:t>拱架应具有足够的强度、刚度和稳定性。拱架须经验算，必要时应经试验或预压，并应满足防洪、流冰、排水、通航等安全要求。采用土牛拱架时，亦应采用相应的安全措施，保证拱圈砌筑的安全。</a:t>
            </a:r>
          </a:p>
          <a:p>
            <a:pPr>
              <a:lnSpc>
                <a:spcPct val="120000"/>
              </a:lnSpc>
              <a:buFontTx/>
              <a:buNone/>
            </a:pPr>
            <a:r>
              <a:rPr lang="en-US" altLang="zh-CN" sz="2400" dirty="0">
                <a:latin typeface="华文楷体" panose="02010600040101010101" pitchFamily="2" charset="-122"/>
                <a:ea typeface="华文楷体" panose="02010600040101010101" pitchFamily="2" charset="-122"/>
              </a:rPr>
              <a:t>(2) </a:t>
            </a:r>
            <a:r>
              <a:rPr lang="zh-CN" altLang="zh-CN" sz="2400" dirty="0">
                <a:latin typeface="华文楷体" panose="02010600040101010101" pitchFamily="2" charset="-122"/>
                <a:ea typeface="华文楷体" panose="02010600040101010101" pitchFamily="2" charset="-122"/>
              </a:rPr>
              <a:t>拱架安装及拆除的方法及程序，应符合有关安全规定的要求。</a:t>
            </a:r>
          </a:p>
          <a:p>
            <a:pPr>
              <a:lnSpc>
                <a:spcPct val="120000"/>
              </a:lnSpc>
              <a:buFontTx/>
              <a:buNone/>
            </a:pPr>
            <a:r>
              <a:rPr lang="en-US" altLang="zh-CN" sz="2400" dirty="0">
                <a:latin typeface="华文楷体" panose="02010600040101010101" pitchFamily="2" charset="-122"/>
                <a:ea typeface="华文楷体" panose="02010600040101010101" pitchFamily="2" charset="-122"/>
              </a:rPr>
              <a:t>(3) </a:t>
            </a:r>
            <a:r>
              <a:rPr lang="zh-CN" altLang="zh-CN" sz="2400" dirty="0">
                <a:latin typeface="华文楷体" panose="02010600040101010101" pitchFamily="2" charset="-122"/>
                <a:ea typeface="华文楷体" panose="02010600040101010101" pitchFamily="2" charset="-122"/>
              </a:rPr>
              <a:t>拱石加工时，应注意锤头或飞石伤人，作业人员保持一定的安全距离。</a:t>
            </a:r>
          </a:p>
          <a:p>
            <a:pPr>
              <a:lnSpc>
                <a:spcPct val="120000"/>
              </a:lnSpc>
              <a:buFontTx/>
              <a:buNone/>
            </a:pPr>
            <a:r>
              <a:rPr lang="zh-CN" altLang="zh-CN" sz="2400" dirty="0">
                <a:latin typeface="华文楷体" panose="02010600040101010101" pitchFamily="2" charset="-122"/>
                <a:ea typeface="华文楷体" panose="02010600040101010101" pitchFamily="2" charset="-122"/>
              </a:rPr>
              <a:t>。</a:t>
            </a:r>
          </a:p>
          <a:p>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effectLst/>
                <a:latin typeface="华文楷体" panose="02010600040101010101" pitchFamily="2" charset="-122"/>
                <a:ea typeface="华文楷体" panose="02010600040101010101" pitchFamily="2" charset="-122"/>
              </a:rPr>
              <a:t>3 </a:t>
            </a:r>
            <a:r>
              <a:rPr lang="zh-CN" altLang="en-US" dirty="0">
                <a:effectLst/>
                <a:latin typeface="华文楷体" panose="02010600040101010101" pitchFamily="2" charset="-122"/>
                <a:ea typeface="华文楷体" panose="02010600040101010101" pitchFamily="2" charset="-122"/>
              </a:rPr>
              <a:t>、桥梁</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95234" name="内容占位符 4"/>
          <p:cNvSpPr>
            <a:spLocks noGrp="1"/>
          </p:cNvSpPr>
          <p:nvPr>
            <p:ph idx="1"/>
          </p:nvPr>
        </p:nvSpPr>
        <p:spPr>
          <a:xfrm>
            <a:off x="457200" y="1676400"/>
            <a:ext cx="8382000" cy="4495800"/>
          </a:xfrm>
        </p:spPr>
        <p:txBody>
          <a:bodyPr/>
          <a:lstStyle/>
          <a:p>
            <a:pPr>
              <a:lnSpc>
                <a:spcPct val="120000"/>
              </a:lnSpc>
              <a:buFontTx/>
              <a:buNone/>
            </a:pPr>
            <a:r>
              <a:rPr lang="en-US" altLang="zh-CN" sz="2400" dirty="0">
                <a:latin typeface="华文楷体" panose="02010600040101010101" pitchFamily="2" charset="-122"/>
                <a:ea typeface="华文楷体" panose="02010600040101010101" pitchFamily="2" charset="-122"/>
              </a:rPr>
              <a:t>(4) </a:t>
            </a:r>
            <a:r>
              <a:rPr lang="zh-CN" altLang="zh-CN" sz="2400" dirty="0">
                <a:latin typeface="华文楷体" panose="02010600040101010101" pitchFamily="2" charset="-122"/>
                <a:ea typeface="华文楷体" panose="02010600040101010101" pitchFamily="2" charset="-122"/>
              </a:rPr>
              <a:t>拱石或预制混凝土块，应按砌筑程序编号，依次运到工地，随用随运，不得过多地堆积在拱架或脚手架上，抬运块件不得碰撞拱架。</a:t>
            </a:r>
          </a:p>
          <a:p>
            <a:pPr>
              <a:lnSpc>
                <a:spcPct val="120000"/>
              </a:lnSpc>
              <a:buFontTx/>
              <a:buNone/>
            </a:pPr>
            <a:r>
              <a:rPr lang="en-US" altLang="zh-CN" sz="2400" dirty="0">
                <a:latin typeface="华文楷体" panose="02010600040101010101" pitchFamily="2" charset="-122"/>
                <a:ea typeface="华文楷体" panose="02010600040101010101" pitchFamily="2" charset="-122"/>
              </a:rPr>
              <a:t>(5) </a:t>
            </a:r>
            <a:r>
              <a:rPr lang="zh-CN" altLang="zh-CN" sz="2400" dirty="0">
                <a:latin typeface="华文楷体" panose="02010600040101010101" pitchFamily="2" charset="-122"/>
                <a:ea typeface="华文楷体" panose="02010600040101010101" pitchFamily="2" charset="-122"/>
              </a:rPr>
              <a:t>砌筑拱圈，应按施工要求搭设脚手架及作业平台。拱上建筑施工必须严格按设计加载程序分段、对称进行。</a:t>
            </a:r>
          </a:p>
          <a:p>
            <a:pPr>
              <a:lnSpc>
                <a:spcPct val="120000"/>
              </a:lnSpc>
              <a:buFontTx/>
              <a:buNone/>
            </a:pPr>
            <a:r>
              <a:rPr lang="en-US" altLang="zh-CN" sz="2400" dirty="0">
                <a:latin typeface="华文楷体" panose="02010600040101010101" pitchFamily="2" charset="-122"/>
                <a:ea typeface="华文楷体" panose="02010600040101010101" pitchFamily="2" charset="-122"/>
              </a:rPr>
              <a:t>(6) </a:t>
            </a:r>
            <a:r>
              <a:rPr lang="zh-CN" altLang="zh-CN" sz="2400" dirty="0">
                <a:latin typeface="华文楷体" panose="02010600040101010101" pitchFamily="2" charset="-122"/>
                <a:ea typeface="华文楷体" panose="02010600040101010101" pitchFamily="2" charset="-122"/>
              </a:rPr>
              <a:t>拱圈砌筑，应随时用仪器观测拱架变形状况，必要时应进行调整，以控制拱圈变形过大。卸架装置应有专人负责检查</a:t>
            </a:r>
          </a:p>
          <a:p>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effectLst/>
                <a:latin typeface="华文楷体" panose="02010600040101010101" pitchFamily="2" charset="-122"/>
                <a:ea typeface="华文楷体" panose="02010600040101010101" pitchFamily="2" charset="-122"/>
              </a:rPr>
              <a:t>3 </a:t>
            </a:r>
            <a:r>
              <a:rPr lang="zh-CN" altLang="en-US" dirty="0">
                <a:effectLst/>
                <a:latin typeface="华文楷体" panose="02010600040101010101" pitchFamily="2" charset="-122"/>
                <a:ea typeface="华文楷体" panose="02010600040101010101" pitchFamily="2" charset="-122"/>
              </a:rPr>
              <a:t>、桥梁</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96258" name="内容占位符 4"/>
          <p:cNvSpPr>
            <a:spLocks noGrp="1"/>
          </p:cNvSpPr>
          <p:nvPr>
            <p:ph idx="1"/>
          </p:nvPr>
        </p:nvSpPr>
        <p:spPr>
          <a:xfrm>
            <a:off x="457200" y="1752600"/>
            <a:ext cx="8458200" cy="4495800"/>
          </a:xfrm>
        </p:spPr>
        <p:txBody>
          <a:bodyPr/>
          <a:lstStyle/>
          <a:p>
            <a:pPr>
              <a:buFontTx/>
              <a:buNone/>
            </a:pPr>
            <a:r>
              <a:rPr lang="en-US" altLang="zh-CN" sz="2400" dirty="0">
                <a:latin typeface="华文楷体" panose="02010600040101010101" pitchFamily="2" charset="-122"/>
                <a:ea typeface="华文楷体" panose="02010600040101010101" pitchFamily="2" charset="-122"/>
              </a:rPr>
              <a:t>(7) </a:t>
            </a:r>
            <a:r>
              <a:rPr lang="zh-CN" altLang="zh-CN" sz="2400" dirty="0">
                <a:latin typeface="华文楷体" panose="02010600040101010101" pitchFamily="2" charset="-122"/>
                <a:ea typeface="华文楷体" panose="02010600040101010101" pitchFamily="2" charset="-122"/>
              </a:rPr>
              <a:t>拱架拆除工作必须按设计程序进行。拱架脱离拱圈时，应经检查确认安全后方可继续进行拱架拆除工作。拱架拆除时，应听从统一指挥。严禁在拱架上、下同时进行作业，并严禁使用机械强拽拱架，使之倾倒的作法。</a:t>
            </a:r>
          </a:p>
          <a:p>
            <a:pPr>
              <a:buFontTx/>
              <a:buNone/>
            </a:pPr>
            <a:r>
              <a:rPr lang="en-US" altLang="zh-CN" sz="2400" dirty="0">
                <a:latin typeface="华文楷体" panose="02010600040101010101" pitchFamily="2" charset="-122"/>
                <a:ea typeface="华文楷体" panose="02010600040101010101" pitchFamily="2" charset="-122"/>
              </a:rPr>
              <a:t>(8) </a:t>
            </a:r>
            <a:r>
              <a:rPr lang="zh-CN" altLang="zh-CN" sz="2400" dirty="0">
                <a:latin typeface="华文楷体" panose="02010600040101010101" pitchFamily="2" charset="-122"/>
                <a:ea typeface="华文楷体" panose="02010600040101010101" pitchFamily="2" charset="-122"/>
              </a:rPr>
              <a:t>无支架拱桥施工时，应遵守下列规定：</a:t>
            </a:r>
          </a:p>
          <a:p>
            <a:pPr>
              <a:buFontTx/>
              <a:buNone/>
            </a:pPr>
            <a:r>
              <a:rPr lang="en-US" altLang="zh-CN" sz="2400" dirty="0">
                <a:latin typeface="华文楷体" panose="02010600040101010101" pitchFamily="2" charset="-122"/>
                <a:ea typeface="华文楷体" panose="02010600040101010101" pitchFamily="2" charset="-122"/>
              </a:rPr>
              <a:t>1</a:t>
            </a:r>
            <a:r>
              <a:rPr lang="zh-CN" altLang="zh-CN" sz="2400" dirty="0">
                <a:latin typeface="华文楷体" panose="02010600040101010101" pitchFamily="2" charset="-122"/>
                <a:ea typeface="华文楷体" panose="02010600040101010101" pitchFamily="2" charset="-122"/>
              </a:rPr>
              <a:t>）大中跨径拱桥施工，应验算拱圈的横向稳定性。分段吊装的单肋合拢后应用缆风绳稳固。第二肋安装后应用横夹木临时横向联结；</a:t>
            </a:r>
          </a:p>
          <a:p>
            <a:pPr>
              <a:buFontTx/>
              <a:buNone/>
            </a:pPr>
            <a:r>
              <a:rPr lang="en-US" altLang="zh-CN" sz="2400" dirty="0">
                <a:latin typeface="华文楷体" panose="02010600040101010101" pitchFamily="2" charset="-122"/>
                <a:ea typeface="华文楷体" panose="02010600040101010101" pitchFamily="2" charset="-122"/>
              </a:rPr>
              <a:t>2</a:t>
            </a:r>
            <a:r>
              <a:rPr lang="zh-CN" altLang="zh-CN" sz="2400" dirty="0">
                <a:latin typeface="华文楷体" panose="02010600040101010101" pitchFamily="2" charset="-122"/>
                <a:ea typeface="华文楷体" panose="02010600040101010101" pitchFamily="2" charset="-122"/>
              </a:rPr>
              <a:t>）双曲拱、箱形拱、纵横向悬砌拱桥施工时，在墩、台顶设置的扣架底部固定应牢靠，架顶应设缆风绳；缆风绳设置必须对称，缆风地锚环应埋设坚固；</a:t>
            </a:r>
          </a:p>
          <a:p>
            <a:pPr>
              <a:buFontTx/>
              <a:buNone/>
            </a:pPr>
            <a:r>
              <a:rPr lang="en-US" altLang="zh-CN" sz="2400" dirty="0">
                <a:latin typeface="华文楷体" panose="02010600040101010101" pitchFamily="2" charset="-122"/>
                <a:ea typeface="华文楷体" panose="02010600040101010101" pitchFamily="2" charset="-122"/>
              </a:rPr>
              <a:t>3</a:t>
            </a:r>
            <a:r>
              <a:rPr lang="zh-CN" altLang="zh-CN" sz="2400" dirty="0">
                <a:latin typeface="华文楷体" panose="02010600040101010101" pitchFamily="2" charset="-122"/>
                <a:ea typeface="华文楷体" panose="02010600040101010101" pitchFamily="2" charset="-122"/>
              </a:rPr>
              <a:t>）在河流中设置缆风绳时，必须采取可靠的防护措施。</a:t>
            </a:r>
          </a:p>
          <a:p>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bwMode="auto">
          <a:xfrm>
            <a:off x="457200" y="914400"/>
            <a:ext cx="8229600" cy="5257800"/>
          </a:xfrm>
          <a:prstGeom prst="rect">
            <a:avLst/>
          </a:prstGeom>
          <a:noFill/>
          <a:ln w="9525">
            <a:noFill/>
            <a:miter lim="800000"/>
          </a:ln>
        </p:spPr>
        <p:txBody>
          <a:bodyPr vert="horz" wrap="square" lIns="91440" tIns="45720" rIns="91440" bIns="45720" numCol="1" anchor="t" anchorCtr="0" compatLnSpc="1"/>
          <a:lstStyle/>
          <a:p>
            <a:pPr marL="0" marR="0" lvl="0" indent="0" defTabSz="914400" rtl="0" eaLnBrk="1" fontAlgn="base" latinLnBrk="0" hangingPunct="1">
              <a:lnSpc>
                <a:spcPct val="150000"/>
              </a:lnSpc>
              <a:spcBef>
                <a:spcPct val="20000"/>
              </a:spcBef>
              <a:spcAft>
                <a:spcPct val="0"/>
              </a:spcAft>
              <a:buClrTx/>
              <a:buSzTx/>
              <a:buFontTx/>
              <a:buNone/>
              <a:defRPr/>
            </a:pPr>
            <a:r>
              <a:rPr kumimoji="0" lang="zh-CN" altLang="en-US" sz="2000" b="1" i="0" u="none" strike="noStrike" kern="0" cap="none" spc="0" normalizeH="0" baseline="0" noProof="0" dirty="0">
                <a:ln>
                  <a:noFill/>
                </a:ln>
                <a:solidFill>
                  <a:schemeClr val="tx1"/>
                </a:solidFill>
                <a:effectLst/>
                <a:uLnTx/>
                <a:uFillTx/>
                <a:latin typeface="+mn-ea"/>
                <a:ea typeface="+mn-ea"/>
                <a:cs typeface="+mn-cs"/>
              </a:rPr>
              <a:t>安全事故分级：</a:t>
            </a:r>
          </a:p>
          <a:p>
            <a:pPr marL="0" marR="0" lvl="0" indent="0" defTabSz="914400" rtl="0" eaLnBrk="1" fontAlgn="base" latinLnBrk="0" hangingPunct="1">
              <a:lnSpc>
                <a:spcPct val="150000"/>
              </a:lnSpc>
              <a:spcBef>
                <a:spcPct val="20000"/>
              </a:spcBef>
              <a:spcAft>
                <a:spcPct val="0"/>
              </a:spcAft>
              <a:buClrTx/>
              <a:buSzTx/>
              <a:buFontTx/>
              <a:buNone/>
              <a:defRPr/>
            </a:pPr>
            <a:r>
              <a:rPr kumimoji="0" lang="zh-CN" altLang="en-US" sz="2000" b="1" i="0" u="none" strike="noStrike" kern="0" cap="none" spc="0" normalizeH="0" baseline="0" noProof="0" dirty="0">
                <a:ln>
                  <a:noFill/>
                </a:ln>
                <a:solidFill>
                  <a:schemeClr val="tx1"/>
                </a:solidFill>
                <a:effectLst/>
                <a:uLnTx/>
                <a:uFillTx/>
                <a:latin typeface="+mn-ea"/>
                <a:ea typeface="+mn-ea"/>
                <a:cs typeface="+mn-cs"/>
              </a:rPr>
              <a:t>（一）</a:t>
            </a:r>
            <a:r>
              <a:rPr kumimoji="0" lang="zh-CN" altLang="en-US" sz="2000" b="1" i="0" u="none" strike="noStrike" kern="0" cap="none" spc="0" normalizeH="0" baseline="0" noProof="0" dirty="0">
                <a:ln>
                  <a:noFill/>
                </a:ln>
                <a:solidFill>
                  <a:srgbClr val="FF0000"/>
                </a:solidFill>
                <a:effectLst/>
                <a:uLnTx/>
                <a:uFillTx/>
                <a:latin typeface="+mn-ea"/>
                <a:ea typeface="+mn-ea"/>
                <a:cs typeface="+mn-cs"/>
              </a:rPr>
              <a:t>特别重大事故</a:t>
            </a:r>
            <a:r>
              <a:rPr kumimoji="0" lang="zh-CN" altLang="en-US" sz="2000" b="1" i="0" u="none" strike="noStrike" kern="0" cap="none" spc="0" normalizeH="0" baseline="0" noProof="0" dirty="0">
                <a:ln>
                  <a:noFill/>
                </a:ln>
                <a:solidFill>
                  <a:schemeClr val="tx1"/>
                </a:solidFill>
                <a:effectLst/>
                <a:uLnTx/>
                <a:uFillTx/>
                <a:latin typeface="+mn-ea"/>
                <a:ea typeface="+mn-ea"/>
                <a:cs typeface="+mn-cs"/>
              </a:rPr>
              <a:t>，是指造成</a:t>
            </a:r>
            <a:r>
              <a:rPr kumimoji="0" lang="en-US" altLang="zh-CN" sz="2000" b="1" i="0" u="none" strike="noStrike" kern="0" cap="none" spc="0" normalizeH="0" baseline="0" noProof="0" dirty="0">
                <a:ln>
                  <a:noFill/>
                </a:ln>
                <a:solidFill>
                  <a:schemeClr val="tx1"/>
                </a:solidFill>
                <a:effectLst/>
                <a:uLnTx/>
                <a:uFillTx/>
                <a:latin typeface="+mn-ea"/>
                <a:ea typeface="+mn-ea"/>
                <a:cs typeface="+mn-cs"/>
              </a:rPr>
              <a:t>30</a:t>
            </a:r>
            <a:r>
              <a:rPr kumimoji="0" lang="zh-CN" altLang="en-US" sz="2000" b="1" i="0" u="none" strike="noStrike" kern="0" cap="none" spc="0" normalizeH="0" baseline="0" noProof="0" dirty="0">
                <a:ln>
                  <a:noFill/>
                </a:ln>
                <a:solidFill>
                  <a:schemeClr val="tx1"/>
                </a:solidFill>
                <a:effectLst/>
                <a:uLnTx/>
                <a:uFillTx/>
                <a:latin typeface="+mn-ea"/>
                <a:ea typeface="+mn-ea"/>
                <a:cs typeface="+mn-cs"/>
              </a:rPr>
              <a:t>人以上死亡，或者</a:t>
            </a:r>
            <a:r>
              <a:rPr kumimoji="0" lang="en-US" altLang="zh-CN" sz="2000" b="1" i="0" u="none" strike="noStrike" kern="0" cap="none" spc="0" normalizeH="0" baseline="0" noProof="0" dirty="0">
                <a:ln>
                  <a:noFill/>
                </a:ln>
                <a:solidFill>
                  <a:schemeClr val="tx1"/>
                </a:solidFill>
                <a:effectLst/>
                <a:uLnTx/>
                <a:uFillTx/>
                <a:latin typeface="+mn-ea"/>
                <a:ea typeface="+mn-ea"/>
                <a:cs typeface="+mn-cs"/>
              </a:rPr>
              <a:t>100</a:t>
            </a:r>
            <a:r>
              <a:rPr kumimoji="0" lang="zh-CN" altLang="en-US" sz="2000" b="1" i="0" u="none" strike="noStrike" kern="0" cap="none" spc="0" normalizeH="0" baseline="0" noProof="0" dirty="0">
                <a:ln>
                  <a:noFill/>
                </a:ln>
                <a:solidFill>
                  <a:schemeClr val="tx1"/>
                </a:solidFill>
                <a:effectLst/>
                <a:uLnTx/>
                <a:uFillTx/>
                <a:latin typeface="+mn-ea"/>
                <a:ea typeface="+mn-ea"/>
                <a:cs typeface="+mn-cs"/>
              </a:rPr>
              <a:t>人以上重伤，或者</a:t>
            </a:r>
            <a:r>
              <a:rPr kumimoji="0" lang="en-US" altLang="zh-CN" sz="2000" b="1" i="0" u="none" strike="noStrike" kern="0" cap="none" spc="0" normalizeH="0" baseline="0" noProof="0" dirty="0">
                <a:ln>
                  <a:noFill/>
                </a:ln>
                <a:solidFill>
                  <a:schemeClr val="tx1"/>
                </a:solidFill>
                <a:effectLst/>
                <a:uLnTx/>
                <a:uFillTx/>
                <a:latin typeface="+mn-ea"/>
                <a:ea typeface="+mn-ea"/>
                <a:cs typeface="+mn-cs"/>
              </a:rPr>
              <a:t>1</a:t>
            </a:r>
            <a:r>
              <a:rPr kumimoji="0" lang="zh-CN" altLang="en-US" sz="2000" b="1" i="0" u="none" strike="noStrike" kern="0" cap="none" spc="0" normalizeH="0" baseline="0" noProof="0" dirty="0">
                <a:ln>
                  <a:noFill/>
                </a:ln>
                <a:solidFill>
                  <a:schemeClr val="tx1"/>
                </a:solidFill>
                <a:effectLst/>
                <a:uLnTx/>
                <a:uFillTx/>
                <a:latin typeface="+mn-ea"/>
                <a:ea typeface="+mn-ea"/>
                <a:cs typeface="+mn-cs"/>
              </a:rPr>
              <a:t>亿元以上直接经济损失的事故；</a:t>
            </a:r>
          </a:p>
          <a:p>
            <a:pPr marL="0" marR="0" lvl="0" indent="0" defTabSz="914400" rtl="0" eaLnBrk="1" fontAlgn="base" latinLnBrk="0" hangingPunct="1">
              <a:lnSpc>
                <a:spcPct val="150000"/>
              </a:lnSpc>
              <a:spcBef>
                <a:spcPct val="20000"/>
              </a:spcBef>
              <a:spcAft>
                <a:spcPct val="0"/>
              </a:spcAft>
              <a:buClrTx/>
              <a:buSzTx/>
              <a:buFontTx/>
              <a:buNone/>
              <a:defRPr/>
            </a:pPr>
            <a:r>
              <a:rPr kumimoji="0" lang="zh-CN" altLang="en-US" sz="2000" b="1" i="0" u="none" strike="noStrike" kern="0" cap="none" spc="0" normalizeH="0" baseline="0" noProof="0" dirty="0">
                <a:ln>
                  <a:noFill/>
                </a:ln>
                <a:solidFill>
                  <a:schemeClr val="tx1"/>
                </a:solidFill>
                <a:effectLst/>
                <a:uLnTx/>
                <a:uFillTx/>
                <a:latin typeface="+mn-ea"/>
                <a:ea typeface="+mn-ea"/>
                <a:cs typeface="+mn-cs"/>
              </a:rPr>
              <a:t>（二）</a:t>
            </a:r>
            <a:r>
              <a:rPr kumimoji="0" lang="zh-CN" altLang="en-US" sz="2000" b="1" i="0" u="none" strike="noStrike" kern="0" cap="none" spc="0" normalizeH="0" baseline="0" noProof="0" dirty="0">
                <a:ln>
                  <a:noFill/>
                </a:ln>
                <a:solidFill>
                  <a:srgbClr val="FF0000"/>
                </a:solidFill>
                <a:effectLst/>
                <a:uLnTx/>
                <a:uFillTx/>
                <a:latin typeface="+mn-ea"/>
                <a:ea typeface="+mn-ea"/>
                <a:cs typeface="+mn-cs"/>
              </a:rPr>
              <a:t>重大事故</a:t>
            </a:r>
            <a:r>
              <a:rPr kumimoji="0" lang="zh-CN" altLang="en-US" sz="2000" b="1" i="0" u="none" strike="noStrike" kern="0" cap="none" spc="0" normalizeH="0" baseline="0" noProof="0" dirty="0">
                <a:ln>
                  <a:noFill/>
                </a:ln>
                <a:solidFill>
                  <a:schemeClr val="tx1"/>
                </a:solidFill>
                <a:effectLst/>
                <a:uLnTx/>
                <a:uFillTx/>
                <a:latin typeface="+mn-ea"/>
                <a:ea typeface="+mn-ea"/>
                <a:cs typeface="+mn-cs"/>
              </a:rPr>
              <a:t>，是指造成</a:t>
            </a:r>
            <a:r>
              <a:rPr kumimoji="0" lang="en-US" altLang="zh-CN" sz="2000" b="1" i="0" u="none" strike="noStrike" kern="0" cap="none" spc="0" normalizeH="0" baseline="0" noProof="0" dirty="0">
                <a:ln>
                  <a:noFill/>
                </a:ln>
                <a:solidFill>
                  <a:schemeClr val="tx1"/>
                </a:solidFill>
                <a:effectLst/>
                <a:uLnTx/>
                <a:uFillTx/>
                <a:latin typeface="+mn-ea"/>
                <a:ea typeface="+mn-ea"/>
                <a:cs typeface="+mn-cs"/>
              </a:rPr>
              <a:t>10</a:t>
            </a:r>
            <a:r>
              <a:rPr kumimoji="0" lang="zh-CN" altLang="en-US" sz="2000" b="1" i="0" u="none" strike="noStrike" kern="0" cap="none" spc="0" normalizeH="0" baseline="0" noProof="0" dirty="0">
                <a:ln>
                  <a:noFill/>
                </a:ln>
                <a:solidFill>
                  <a:schemeClr val="tx1"/>
                </a:solidFill>
                <a:effectLst/>
                <a:uLnTx/>
                <a:uFillTx/>
                <a:latin typeface="+mn-ea"/>
                <a:ea typeface="+mn-ea"/>
                <a:cs typeface="+mn-cs"/>
              </a:rPr>
              <a:t>人以上</a:t>
            </a:r>
            <a:r>
              <a:rPr kumimoji="0" lang="en-US" altLang="zh-CN" sz="2000" b="1" i="0" u="none" strike="noStrike" kern="0" cap="none" spc="0" normalizeH="0" baseline="0" noProof="0" dirty="0">
                <a:ln>
                  <a:noFill/>
                </a:ln>
                <a:solidFill>
                  <a:schemeClr val="tx1"/>
                </a:solidFill>
                <a:effectLst/>
                <a:uLnTx/>
                <a:uFillTx/>
                <a:latin typeface="+mn-ea"/>
                <a:ea typeface="+mn-ea"/>
                <a:cs typeface="+mn-cs"/>
              </a:rPr>
              <a:t>30</a:t>
            </a:r>
            <a:r>
              <a:rPr kumimoji="0" lang="zh-CN" altLang="en-US" sz="2000" b="1" i="0" u="none" strike="noStrike" kern="0" cap="none" spc="0" normalizeH="0" baseline="0" noProof="0" dirty="0">
                <a:ln>
                  <a:noFill/>
                </a:ln>
                <a:solidFill>
                  <a:schemeClr val="tx1"/>
                </a:solidFill>
                <a:effectLst/>
                <a:uLnTx/>
                <a:uFillTx/>
                <a:latin typeface="+mn-ea"/>
                <a:ea typeface="+mn-ea"/>
                <a:cs typeface="+mn-cs"/>
              </a:rPr>
              <a:t>人以下死亡，或者</a:t>
            </a:r>
            <a:r>
              <a:rPr kumimoji="0" lang="en-US" altLang="zh-CN" sz="2000" b="1" i="0" u="none" strike="noStrike" kern="0" cap="none" spc="0" normalizeH="0" baseline="0" noProof="0" dirty="0">
                <a:ln>
                  <a:noFill/>
                </a:ln>
                <a:solidFill>
                  <a:schemeClr val="tx1"/>
                </a:solidFill>
                <a:effectLst/>
                <a:uLnTx/>
                <a:uFillTx/>
                <a:latin typeface="+mn-ea"/>
                <a:ea typeface="+mn-ea"/>
                <a:cs typeface="+mn-cs"/>
              </a:rPr>
              <a:t>50</a:t>
            </a:r>
            <a:r>
              <a:rPr kumimoji="0" lang="zh-CN" altLang="en-US" sz="2000" b="1" i="0" u="none" strike="noStrike" kern="0" cap="none" spc="0" normalizeH="0" baseline="0" noProof="0" dirty="0">
                <a:ln>
                  <a:noFill/>
                </a:ln>
                <a:solidFill>
                  <a:schemeClr val="tx1"/>
                </a:solidFill>
                <a:effectLst/>
                <a:uLnTx/>
                <a:uFillTx/>
                <a:latin typeface="+mn-ea"/>
                <a:ea typeface="+mn-ea"/>
                <a:cs typeface="+mn-cs"/>
              </a:rPr>
              <a:t>人以上</a:t>
            </a:r>
            <a:r>
              <a:rPr kumimoji="0" lang="en-US" altLang="zh-CN" sz="2000" b="1" i="0" u="none" strike="noStrike" kern="0" cap="none" spc="0" normalizeH="0" baseline="0" noProof="0" dirty="0">
                <a:ln>
                  <a:noFill/>
                </a:ln>
                <a:solidFill>
                  <a:schemeClr val="tx1"/>
                </a:solidFill>
                <a:effectLst/>
                <a:uLnTx/>
                <a:uFillTx/>
                <a:latin typeface="+mn-ea"/>
                <a:ea typeface="+mn-ea"/>
                <a:cs typeface="+mn-cs"/>
              </a:rPr>
              <a:t>100</a:t>
            </a:r>
            <a:r>
              <a:rPr kumimoji="0" lang="zh-CN" altLang="en-US" sz="2000" b="1" i="0" u="none" strike="noStrike" kern="0" cap="none" spc="0" normalizeH="0" baseline="0" noProof="0" dirty="0">
                <a:ln>
                  <a:noFill/>
                </a:ln>
                <a:solidFill>
                  <a:schemeClr val="tx1"/>
                </a:solidFill>
                <a:effectLst/>
                <a:uLnTx/>
                <a:uFillTx/>
                <a:latin typeface="+mn-ea"/>
                <a:ea typeface="+mn-ea"/>
                <a:cs typeface="+mn-cs"/>
              </a:rPr>
              <a:t>人以下重伤，或者</a:t>
            </a:r>
            <a:r>
              <a:rPr kumimoji="0" lang="en-US" altLang="zh-CN" sz="2000" b="1" i="0" u="none" strike="noStrike" kern="0" cap="none" spc="0" normalizeH="0" baseline="0" noProof="0" dirty="0">
                <a:ln>
                  <a:noFill/>
                </a:ln>
                <a:solidFill>
                  <a:schemeClr val="tx1"/>
                </a:solidFill>
                <a:effectLst/>
                <a:uLnTx/>
                <a:uFillTx/>
                <a:latin typeface="+mn-ea"/>
                <a:ea typeface="+mn-ea"/>
                <a:cs typeface="+mn-cs"/>
              </a:rPr>
              <a:t>5000</a:t>
            </a:r>
            <a:r>
              <a:rPr kumimoji="0" lang="zh-CN" altLang="en-US" sz="2000" b="1" i="0" u="none" strike="noStrike" kern="0" cap="none" spc="0" normalizeH="0" baseline="0" noProof="0" dirty="0">
                <a:ln>
                  <a:noFill/>
                </a:ln>
                <a:solidFill>
                  <a:schemeClr val="tx1"/>
                </a:solidFill>
                <a:effectLst/>
                <a:uLnTx/>
                <a:uFillTx/>
                <a:latin typeface="+mn-ea"/>
                <a:ea typeface="+mn-ea"/>
                <a:cs typeface="+mn-cs"/>
              </a:rPr>
              <a:t>万元以上</a:t>
            </a:r>
            <a:r>
              <a:rPr kumimoji="0" lang="en-US" altLang="zh-CN" sz="2000" b="1" i="0" u="none" strike="noStrike" kern="0" cap="none" spc="0" normalizeH="0" baseline="0" noProof="0" dirty="0">
                <a:ln>
                  <a:noFill/>
                </a:ln>
                <a:solidFill>
                  <a:schemeClr val="tx1"/>
                </a:solidFill>
                <a:effectLst/>
                <a:uLnTx/>
                <a:uFillTx/>
                <a:latin typeface="+mn-ea"/>
                <a:ea typeface="+mn-ea"/>
                <a:cs typeface="+mn-cs"/>
              </a:rPr>
              <a:t>1</a:t>
            </a:r>
            <a:r>
              <a:rPr kumimoji="0" lang="zh-CN" altLang="en-US" sz="2000" b="1" i="0" u="none" strike="noStrike" kern="0" cap="none" spc="0" normalizeH="0" baseline="0" noProof="0" dirty="0">
                <a:ln>
                  <a:noFill/>
                </a:ln>
                <a:solidFill>
                  <a:schemeClr val="tx1"/>
                </a:solidFill>
                <a:effectLst/>
                <a:uLnTx/>
                <a:uFillTx/>
                <a:latin typeface="+mn-ea"/>
                <a:ea typeface="+mn-ea"/>
                <a:cs typeface="+mn-cs"/>
              </a:rPr>
              <a:t>亿元以下直接经济损失的事故；</a:t>
            </a:r>
          </a:p>
          <a:p>
            <a:pPr marL="0" marR="0" lvl="0" indent="0" defTabSz="914400" rtl="0" eaLnBrk="1" fontAlgn="base" latinLnBrk="0" hangingPunct="1">
              <a:lnSpc>
                <a:spcPct val="150000"/>
              </a:lnSpc>
              <a:spcBef>
                <a:spcPct val="20000"/>
              </a:spcBef>
              <a:spcAft>
                <a:spcPct val="0"/>
              </a:spcAft>
              <a:buClrTx/>
              <a:buSzTx/>
              <a:buFontTx/>
              <a:buNone/>
              <a:defRPr/>
            </a:pPr>
            <a:r>
              <a:rPr kumimoji="0" lang="zh-CN" altLang="en-US" sz="2000" b="1" i="0" u="none" strike="noStrike" kern="0" cap="none" spc="0" normalizeH="0" baseline="0" noProof="0" dirty="0">
                <a:ln>
                  <a:noFill/>
                </a:ln>
                <a:solidFill>
                  <a:schemeClr val="tx1"/>
                </a:solidFill>
                <a:effectLst/>
                <a:uLnTx/>
                <a:uFillTx/>
                <a:latin typeface="+mn-ea"/>
                <a:ea typeface="+mn-ea"/>
                <a:cs typeface="+mn-cs"/>
              </a:rPr>
              <a:t>（三）</a:t>
            </a:r>
            <a:r>
              <a:rPr kumimoji="0" lang="zh-CN" altLang="en-US" sz="2000" b="1" i="0" u="none" strike="noStrike" kern="0" cap="none" spc="0" normalizeH="0" baseline="0" noProof="0" dirty="0">
                <a:ln>
                  <a:noFill/>
                </a:ln>
                <a:solidFill>
                  <a:srgbClr val="FF0000"/>
                </a:solidFill>
                <a:effectLst/>
                <a:uLnTx/>
                <a:uFillTx/>
                <a:latin typeface="+mn-ea"/>
                <a:ea typeface="+mn-ea"/>
                <a:cs typeface="+mn-cs"/>
              </a:rPr>
              <a:t>较大事故</a:t>
            </a:r>
            <a:r>
              <a:rPr kumimoji="0" lang="zh-CN" altLang="en-US" sz="2000" b="1" i="0" u="none" strike="noStrike" kern="0" cap="none" spc="0" normalizeH="0" baseline="0" noProof="0" dirty="0">
                <a:ln>
                  <a:noFill/>
                </a:ln>
                <a:solidFill>
                  <a:schemeClr val="tx1"/>
                </a:solidFill>
                <a:effectLst/>
                <a:uLnTx/>
                <a:uFillTx/>
                <a:latin typeface="+mn-ea"/>
                <a:ea typeface="+mn-ea"/>
                <a:cs typeface="+mn-cs"/>
              </a:rPr>
              <a:t>，是指造成</a:t>
            </a:r>
            <a:r>
              <a:rPr kumimoji="0" lang="en-US" altLang="zh-CN" sz="2000" b="1" i="0" u="none" strike="noStrike" kern="0" cap="none" spc="0" normalizeH="0" baseline="0" noProof="0" dirty="0">
                <a:ln>
                  <a:noFill/>
                </a:ln>
                <a:solidFill>
                  <a:schemeClr val="tx1"/>
                </a:solidFill>
                <a:effectLst/>
                <a:uLnTx/>
                <a:uFillTx/>
                <a:latin typeface="+mn-ea"/>
                <a:ea typeface="+mn-ea"/>
                <a:cs typeface="+mn-cs"/>
              </a:rPr>
              <a:t>3</a:t>
            </a:r>
            <a:r>
              <a:rPr kumimoji="0" lang="zh-CN" altLang="en-US" sz="2000" b="1" i="0" u="none" strike="noStrike" kern="0" cap="none" spc="0" normalizeH="0" baseline="0" noProof="0" dirty="0">
                <a:ln>
                  <a:noFill/>
                </a:ln>
                <a:solidFill>
                  <a:schemeClr val="tx1"/>
                </a:solidFill>
                <a:effectLst/>
                <a:uLnTx/>
                <a:uFillTx/>
                <a:latin typeface="+mn-ea"/>
                <a:ea typeface="+mn-ea"/>
                <a:cs typeface="+mn-cs"/>
              </a:rPr>
              <a:t>人以上</a:t>
            </a:r>
            <a:r>
              <a:rPr kumimoji="0" lang="en-US" altLang="zh-CN" sz="2000" b="1" i="0" u="none" strike="noStrike" kern="0" cap="none" spc="0" normalizeH="0" baseline="0" noProof="0" dirty="0">
                <a:ln>
                  <a:noFill/>
                </a:ln>
                <a:solidFill>
                  <a:schemeClr val="tx1"/>
                </a:solidFill>
                <a:effectLst/>
                <a:uLnTx/>
                <a:uFillTx/>
                <a:latin typeface="+mn-ea"/>
                <a:ea typeface="+mn-ea"/>
                <a:cs typeface="+mn-cs"/>
              </a:rPr>
              <a:t>10</a:t>
            </a:r>
            <a:r>
              <a:rPr kumimoji="0" lang="zh-CN" altLang="en-US" sz="2000" b="1" i="0" u="none" strike="noStrike" kern="0" cap="none" spc="0" normalizeH="0" baseline="0" noProof="0" dirty="0">
                <a:ln>
                  <a:noFill/>
                </a:ln>
                <a:solidFill>
                  <a:schemeClr val="tx1"/>
                </a:solidFill>
                <a:effectLst/>
                <a:uLnTx/>
                <a:uFillTx/>
                <a:latin typeface="+mn-ea"/>
                <a:ea typeface="+mn-ea"/>
                <a:cs typeface="+mn-cs"/>
              </a:rPr>
              <a:t>人以下死亡，或者</a:t>
            </a:r>
            <a:r>
              <a:rPr kumimoji="0" lang="en-US" altLang="zh-CN" sz="2000" b="1" i="0" u="none" strike="noStrike" kern="0" cap="none" spc="0" normalizeH="0" baseline="0" noProof="0" dirty="0">
                <a:ln>
                  <a:noFill/>
                </a:ln>
                <a:solidFill>
                  <a:schemeClr val="tx1"/>
                </a:solidFill>
                <a:effectLst/>
                <a:uLnTx/>
                <a:uFillTx/>
                <a:latin typeface="+mn-ea"/>
                <a:ea typeface="+mn-ea"/>
                <a:cs typeface="+mn-cs"/>
              </a:rPr>
              <a:t>10</a:t>
            </a:r>
            <a:r>
              <a:rPr kumimoji="0" lang="zh-CN" altLang="en-US" sz="2000" b="1" i="0" u="none" strike="noStrike" kern="0" cap="none" spc="0" normalizeH="0" baseline="0" noProof="0" dirty="0">
                <a:ln>
                  <a:noFill/>
                </a:ln>
                <a:solidFill>
                  <a:schemeClr val="tx1"/>
                </a:solidFill>
                <a:effectLst/>
                <a:uLnTx/>
                <a:uFillTx/>
                <a:latin typeface="+mn-ea"/>
                <a:ea typeface="+mn-ea"/>
                <a:cs typeface="+mn-cs"/>
              </a:rPr>
              <a:t>人以上</a:t>
            </a:r>
            <a:r>
              <a:rPr kumimoji="0" lang="en-US" altLang="zh-CN" sz="2000" b="1" i="0" u="none" strike="noStrike" kern="0" cap="none" spc="0" normalizeH="0" baseline="0" noProof="0" dirty="0">
                <a:ln>
                  <a:noFill/>
                </a:ln>
                <a:solidFill>
                  <a:schemeClr val="tx1"/>
                </a:solidFill>
                <a:effectLst/>
                <a:uLnTx/>
                <a:uFillTx/>
                <a:latin typeface="+mn-ea"/>
                <a:ea typeface="+mn-ea"/>
                <a:cs typeface="+mn-cs"/>
              </a:rPr>
              <a:t>50</a:t>
            </a:r>
            <a:r>
              <a:rPr kumimoji="0" lang="zh-CN" altLang="en-US" sz="2000" b="1" i="0" u="none" strike="noStrike" kern="0" cap="none" spc="0" normalizeH="0" baseline="0" noProof="0" dirty="0">
                <a:ln>
                  <a:noFill/>
                </a:ln>
                <a:solidFill>
                  <a:schemeClr val="tx1"/>
                </a:solidFill>
                <a:effectLst/>
                <a:uLnTx/>
                <a:uFillTx/>
                <a:latin typeface="+mn-ea"/>
                <a:ea typeface="+mn-ea"/>
                <a:cs typeface="+mn-cs"/>
              </a:rPr>
              <a:t>人以下重伤，或者</a:t>
            </a:r>
            <a:r>
              <a:rPr kumimoji="0" lang="en-US" altLang="zh-CN" sz="2000" b="1" i="0" u="none" strike="noStrike" kern="0" cap="none" spc="0" normalizeH="0" baseline="0" noProof="0" dirty="0">
                <a:ln>
                  <a:noFill/>
                </a:ln>
                <a:solidFill>
                  <a:schemeClr val="tx1"/>
                </a:solidFill>
                <a:effectLst/>
                <a:uLnTx/>
                <a:uFillTx/>
                <a:latin typeface="+mn-ea"/>
                <a:ea typeface="+mn-ea"/>
                <a:cs typeface="+mn-cs"/>
              </a:rPr>
              <a:t>1000</a:t>
            </a:r>
            <a:r>
              <a:rPr kumimoji="0" lang="zh-CN" altLang="en-US" sz="2000" b="1" i="0" u="none" strike="noStrike" kern="0" cap="none" spc="0" normalizeH="0" baseline="0" noProof="0" dirty="0">
                <a:ln>
                  <a:noFill/>
                </a:ln>
                <a:solidFill>
                  <a:schemeClr val="tx1"/>
                </a:solidFill>
                <a:effectLst/>
                <a:uLnTx/>
                <a:uFillTx/>
                <a:latin typeface="+mn-ea"/>
                <a:ea typeface="+mn-ea"/>
                <a:cs typeface="+mn-cs"/>
              </a:rPr>
              <a:t>万元以上</a:t>
            </a:r>
            <a:r>
              <a:rPr kumimoji="0" lang="en-US" altLang="zh-CN" sz="2000" b="1" i="0" u="none" strike="noStrike" kern="0" cap="none" spc="0" normalizeH="0" baseline="0" noProof="0" dirty="0">
                <a:ln>
                  <a:noFill/>
                </a:ln>
                <a:solidFill>
                  <a:schemeClr val="tx1"/>
                </a:solidFill>
                <a:effectLst/>
                <a:uLnTx/>
                <a:uFillTx/>
                <a:latin typeface="+mn-ea"/>
                <a:ea typeface="+mn-ea"/>
                <a:cs typeface="+mn-cs"/>
              </a:rPr>
              <a:t>5000</a:t>
            </a:r>
            <a:r>
              <a:rPr kumimoji="0" lang="zh-CN" altLang="en-US" sz="2000" b="1" i="0" u="none" strike="noStrike" kern="0" cap="none" spc="0" normalizeH="0" baseline="0" noProof="0" dirty="0">
                <a:ln>
                  <a:noFill/>
                </a:ln>
                <a:solidFill>
                  <a:schemeClr val="tx1"/>
                </a:solidFill>
                <a:effectLst/>
                <a:uLnTx/>
                <a:uFillTx/>
                <a:latin typeface="+mn-ea"/>
                <a:ea typeface="+mn-ea"/>
                <a:cs typeface="+mn-cs"/>
              </a:rPr>
              <a:t>万元以下直接经济损失的事故；</a:t>
            </a:r>
          </a:p>
          <a:p>
            <a:pPr marL="0" marR="0" lvl="0" indent="0" defTabSz="914400" rtl="0" eaLnBrk="1" fontAlgn="base" latinLnBrk="0" hangingPunct="1">
              <a:lnSpc>
                <a:spcPct val="150000"/>
              </a:lnSpc>
              <a:spcBef>
                <a:spcPct val="20000"/>
              </a:spcBef>
              <a:spcAft>
                <a:spcPct val="0"/>
              </a:spcAft>
              <a:buClrTx/>
              <a:buSzTx/>
              <a:buFontTx/>
              <a:buNone/>
              <a:defRPr/>
            </a:pPr>
            <a:r>
              <a:rPr kumimoji="0" lang="zh-CN" altLang="en-US" sz="2000" b="1" i="0" u="none" strike="noStrike" kern="0" cap="none" spc="0" normalizeH="0" baseline="0" noProof="0" dirty="0">
                <a:ln>
                  <a:noFill/>
                </a:ln>
                <a:solidFill>
                  <a:schemeClr val="tx1"/>
                </a:solidFill>
                <a:effectLst/>
                <a:uLnTx/>
                <a:uFillTx/>
                <a:latin typeface="+mn-ea"/>
                <a:ea typeface="+mn-ea"/>
                <a:cs typeface="+mn-cs"/>
              </a:rPr>
              <a:t>（四）</a:t>
            </a:r>
            <a:r>
              <a:rPr kumimoji="0" lang="zh-CN" altLang="en-US" sz="2000" b="1" i="0" u="none" strike="noStrike" kern="0" cap="none" spc="0" normalizeH="0" baseline="0" noProof="0" dirty="0">
                <a:ln>
                  <a:noFill/>
                </a:ln>
                <a:solidFill>
                  <a:srgbClr val="FF0000"/>
                </a:solidFill>
                <a:effectLst/>
                <a:uLnTx/>
                <a:uFillTx/>
                <a:latin typeface="+mn-ea"/>
                <a:ea typeface="+mn-ea"/>
                <a:cs typeface="+mn-cs"/>
              </a:rPr>
              <a:t>一般事故</a:t>
            </a:r>
            <a:r>
              <a:rPr kumimoji="0" lang="zh-CN" altLang="en-US" sz="2000" b="1" i="0" u="none" strike="noStrike" kern="0" cap="none" spc="0" normalizeH="0" baseline="0" noProof="0" dirty="0">
                <a:ln>
                  <a:noFill/>
                </a:ln>
                <a:solidFill>
                  <a:schemeClr val="tx1"/>
                </a:solidFill>
                <a:effectLst/>
                <a:uLnTx/>
                <a:uFillTx/>
                <a:latin typeface="+mn-ea"/>
                <a:ea typeface="+mn-ea"/>
                <a:cs typeface="+mn-cs"/>
              </a:rPr>
              <a:t>，是指造成</a:t>
            </a:r>
            <a:r>
              <a:rPr kumimoji="0" lang="en-US" altLang="zh-CN" sz="2000" b="1" i="0" u="none" strike="noStrike" kern="0" cap="none" spc="0" normalizeH="0" baseline="0" noProof="0" dirty="0">
                <a:ln>
                  <a:noFill/>
                </a:ln>
                <a:solidFill>
                  <a:schemeClr val="tx1"/>
                </a:solidFill>
                <a:effectLst/>
                <a:uLnTx/>
                <a:uFillTx/>
                <a:latin typeface="+mn-ea"/>
                <a:ea typeface="+mn-ea"/>
                <a:cs typeface="+mn-cs"/>
              </a:rPr>
              <a:t>3</a:t>
            </a:r>
            <a:r>
              <a:rPr kumimoji="0" lang="zh-CN" altLang="en-US" sz="2000" b="1" i="0" u="none" strike="noStrike" kern="0" cap="none" spc="0" normalizeH="0" baseline="0" noProof="0" dirty="0">
                <a:ln>
                  <a:noFill/>
                </a:ln>
                <a:solidFill>
                  <a:schemeClr val="tx1"/>
                </a:solidFill>
                <a:effectLst/>
                <a:uLnTx/>
                <a:uFillTx/>
                <a:latin typeface="+mn-ea"/>
                <a:ea typeface="+mn-ea"/>
                <a:cs typeface="+mn-cs"/>
              </a:rPr>
              <a:t>人以下死亡，或者</a:t>
            </a:r>
            <a:r>
              <a:rPr kumimoji="0" lang="en-US" altLang="zh-CN" sz="2000" b="1" i="0" u="none" strike="noStrike" kern="0" cap="none" spc="0" normalizeH="0" baseline="0" noProof="0" dirty="0">
                <a:ln>
                  <a:noFill/>
                </a:ln>
                <a:solidFill>
                  <a:schemeClr val="tx1"/>
                </a:solidFill>
                <a:effectLst/>
                <a:uLnTx/>
                <a:uFillTx/>
                <a:latin typeface="+mn-ea"/>
                <a:ea typeface="+mn-ea"/>
                <a:cs typeface="+mn-cs"/>
              </a:rPr>
              <a:t>10</a:t>
            </a:r>
            <a:r>
              <a:rPr kumimoji="0" lang="zh-CN" altLang="en-US" sz="2000" b="1" i="0" u="none" strike="noStrike" kern="0" cap="none" spc="0" normalizeH="0" baseline="0" noProof="0" dirty="0">
                <a:ln>
                  <a:noFill/>
                </a:ln>
                <a:solidFill>
                  <a:schemeClr val="tx1"/>
                </a:solidFill>
                <a:effectLst/>
                <a:uLnTx/>
                <a:uFillTx/>
                <a:latin typeface="+mn-ea"/>
                <a:ea typeface="+mn-ea"/>
                <a:cs typeface="+mn-cs"/>
              </a:rPr>
              <a:t>人以下重伤，或者</a:t>
            </a:r>
            <a:r>
              <a:rPr kumimoji="0" lang="en-US" altLang="zh-CN" sz="2000" b="1" i="0" u="none" strike="noStrike" kern="0" cap="none" spc="0" normalizeH="0" baseline="0" noProof="0" dirty="0">
                <a:ln>
                  <a:noFill/>
                </a:ln>
                <a:solidFill>
                  <a:schemeClr val="tx1"/>
                </a:solidFill>
                <a:effectLst/>
                <a:uLnTx/>
                <a:uFillTx/>
                <a:latin typeface="+mn-ea"/>
                <a:ea typeface="+mn-ea"/>
                <a:cs typeface="+mn-cs"/>
              </a:rPr>
              <a:t>100</a:t>
            </a:r>
            <a:r>
              <a:rPr kumimoji="0" lang="zh-CN" altLang="en-US" sz="2000" b="1" i="0" u="none" strike="noStrike" kern="0" cap="none" spc="0" normalizeH="0" baseline="0" noProof="0" dirty="0">
                <a:ln>
                  <a:noFill/>
                </a:ln>
                <a:solidFill>
                  <a:schemeClr val="tx1"/>
                </a:solidFill>
                <a:effectLst/>
                <a:uLnTx/>
                <a:uFillTx/>
                <a:latin typeface="+mn-ea"/>
                <a:ea typeface="+mn-ea"/>
                <a:cs typeface="+mn-cs"/>
              </a:rPr>
              <a:t>万元以上</a:t>
            </a:r>
            <a:r>
              <a:rPr kumimoji="0" lang="en-US" altLang="zh-CN" sz="2000" b="1" i="0" u="none" strike="noStrike" kern="0" cap="none" spc="0" normalizeH="0" baseline="0" noProof="0" dirty="0">
                <a:ln>
                  <a:noFill/>
                </a:ln>
                <a:solidFill>
                  <a:schemeClr val="tx1"/>
                </a:solidFill>
                <a:effectLst/>
                <a:uLnTx/>
                <a:uFillTx/>
                <a:latin typeface="+mn-ea"/>
                <a:ea typeface="+mn-ea"/>
                <a:cs typeface="+mn-cs"/>
              </a:rPr>
              <a:t>1000</a:t>
            </a:r>
            <a:r>
              <a:rPr kumimoji="0" lang="zh-CN" altLang="en-US" sz="2000" b="1" i="0" u="none" strike="noStrike" kern="0" cap="none" spc="0" normalizeH="0" baseline="0" noProof="0" dirty="0">
                <a:ln>
                  <a:noFill/>
                </a:ln>
                <a:solidFill>
                  <a:schemeClr val="tx1"/>
                </a:solidFill>
                <a:effectLst/>
                <a:uLnTx/>
                <a:uFillTx/>
                <a:latin typeface="+mn-ea"/>
                <a:ea typeface="+mn-ea"/>
                <a:cs typeface="+mn-cs"/>
              </a:rPr>
              <a:t>万元以下直接经济损失的事故。</a:t>
            </a:r>
          </a:p>
          <a:p>
            <a:pPr marL="0" marR="0" lvl="0" indent="0" defTabSz="914400" rtl="0" eaLnBrk="1" fontAlgn="base" latinLnBrk="0" hangingPunct="1">
              <a:lnSpc>
                <a:spcPct val="150000"/>
              </a:lnSpc>
              <a:spcBef>
                <a:spcPct val="20000"/>
              </a:spcBef>
              <a:spcAft>
                <a:spcPct val="0"/>
              </a:spcAft>
              <a:buClrTx/>
              <a:buSzTx/>
              <a:buFontTx/>
              <a:buNone/>
              <a:defRPr/>
            </a:pPr>
            <a:r>
              <a:rPr kumimoji="0" lang="zh-CN" altLang="en-US" sz="2000" b="1" i="0" u="none" strike="noStrike" kern="0" cap="none" spc="0" normalizeH="0" baseline="0" noProof="0" dirty="0">
                <a:ln>
                  <a:noFill/>
                </a:ln>
                <a:solidFill>
                  <a:schemeClr val="tx1"/>
                </a:solidFill>
                <a:effectLst/>
                <a:uLnTx/>
                <a:uFillTx/>
                <a:latin typeface="+mn-ea"/>
                <a:ea typeface="+mn-ea"/>
                <a:cs typeface="+mn-cs"/>
              </a:rPr>
              <a:t>本等级划分所称的“以上”包括本数，所称的“以下”不包括本数。</a:t>
            </a:r>
          </a:p>
        </p:txBody>
      </p:sp>
    </p:spTree>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effectLst/>
                <a:latin typeface="华文楷体" panose="02010600040101010101" pitchFamily="2" charset="-122"/>
                <a:ea typeface="华文楷体" panose="02010600040101010101" pitchFamily="2" charset="-122"/>
              </a:rPr>
              <a:t>4 </a:t>
            </a:r>
            <a:r>
              <a:rPr lang="zh-CN" altLang="en-US" dirty="0">
                <a:effectLst/>
                <a:latin typeface="华文楷体" panose="02010600040101010101" pitchFamily="2" charset="-122"/>
                <a:ea typeface="华文楷体" panose="02010600040101010101" pitchFamily="2" charset="-122"/>
              </a:rPr>
              <a:t>、隧道</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97282" name="内容占位符 4"/>
          <p:cNvSpPr>
            <a:spLocks noGrp="1"/>
          </p:cNvSpPr>
          <p:nvPr>
            <p:ph idx="1"/>
          </p:nvPr>
        </p:nvSpPr>
        <p:spPr>
          <a:xfrm>
            <a:off x="457200" y="1752600"/>
            <a:ext cx="8458200" cy="4495800"/>
          </a:xfrm>
        </p:spPr>
        <p:txBody>
          <a:bodyPr/>
          <a:lstStyle/>
          <a:p>
            <a:pPr>
              <a:lnSpc>
                <a:spcPct val="110000"/>
              </a:lnSpc>
              <a:buFontTx/>
              <a:buNone/>
            </a:pPr>
            <a:r>
              <a:rPr lang="en-US" altLang="zh-CN" sz="2400" b="1" dirty="0">
                <a:latin typeface="华文楷体" panose="02010600040101010101" pitchFamily="2" charset="-122"/>
                <a:ea typeface="华文楷体" panose="02010600040101010101" pitchFamily="2" charset="-122"/>
              </a:rPr>
              <a:t>4.1</a:t>
            </a:r>
            <a:r>
              <a:rPr lang="zh-CN" altLang="zh-CN" sz="2400" b="1" dirty="0">
                <a:latin typeface="华文楷体" panose="02010600040101010101" pitchFamily="2" charset="-122"/>
                <a:ea typeface="华文楷体" panose="02010600040101010101" pitchFamily="2" charset="-122"/>
              </a:rPr>
              <a:t>、一般规定</a:t>
            </a:r>
          </a:p>
          <a:p>
            <a:pPr>
              <a:lnSpc>
                <a:spcPct val="110000"/>
              </a:lnSpc>
            </a:pPr>
            <a:r>
              <a:rPr lang="zh-CN" altLang="zh-CN" sz="2400" dirty="0">
                <a:latin typeface="华文楷体" panose="02010600040101010101" pitchFamily="2" charset="-122"/>
                <a:ea typeface="华文楷体" panose="02010600040101010101" pitchFamily="2" charset="-122"/>
              </a:rPr>
              <a:t>施工场地应作出详细的部署和安置，出碴、进料及材料堆放场地应妥善布置，弃碴场地应设置在不堵塞河流、不污染环境、不毁坏农田的地段。对风、水、电、路等设施作出统一安排，并在进洞前基本完成。</a:t>
            </a:r>
          </a:p>
          <a:p>
            <a:pPr>
              <a:lnSpc>
                <a:spcPct val="110000"/>
              </a:lnSpc>
            </a:pPr>
            <a:r>
              <a:rPr lang="zh-CN" altLang="zh-CN" sz="2400" dirty="0">
                <a:latin typeface="华文楷体" panose="02010600040101010101" pitchFamily="2" charset="-122"/>
                <a:ea typeface="华文楷体" panose="02010600040101010101" pitchFamily="2" charset="-122"/>
              </a:rPr>
              <a:t>进洞前应先作好洞口工程，稳定好洞口的边坡和仰坡，作好天沟、边沟等排水设施，确保地表水不致危及隧道的施工安全。</a:t>
            </a:r>
          </a:p>
        </p:txBody>
      </p:sp>
    </p:spTree>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effectLst/>
                <a:latin typeface="华文楷体" panose="02010600040101010101" pitchFamily="2" charset="-122"/>
                <a:ea typeface="华文楷体" panose="02010600040101010101" pitchFamily="2" charset="-122"/>
              </a:rPr>
              <a:t>4 </a:t>
            </a:r>
            <a:r>
              <a:rPr lang="zh-CN" altLang="en-US" dirty="0">
                <a:effectLst/>
                <a:latin typeface="华文楷体" panose="02010600040101010101" pitchFamily="2" charset="-122"/>
                <a:ea typeface="华文楷体" panose="02010600040101010101" pitchFamily="2" charset="-122"/>
              </a:rPr>
              <a:t>、隧道</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97282" name="内容占位符 4"/>
          <p:cNvSpPr>
            <a:spLocks noGrp="1"/>
          </p:cNvSpPr>
          <p:nvPr>
            <p:ph idx="1"/>
          </p:nvPr>
        </p:nvSpPr>
        <p:spPr>
          <a:xfrm>
            <a:off x="457200" y="1752600"/>
            <a:ext cx="8458200" cy="4495800"/>
          </a:xfrm>
        </p:spPr>
        <p:txBody>
          <a:bodyPr/>
          <a:lstStyle/>
          <a:p>
            <a:pPr>
              <a:lnSpc>
                <a:spcPct val="110000"/>
              </a:lnSpc>
            </a:pPr>
            <a:r>
              <a:rPr lang="zh-CN" altLang="zh-CN" sz="2400" dirty="0">
                <a:latin typeface="华文楷体" panose="02010600040101010101" pitchFamily="2" charset="-122"/>
                <a:ea typeface="华文楷体" panose="02010600040101010101" pitchFamily="2" charset="-122"/>
              </a:rPr>
              <a:t>隧道施工的各班组间，应建立完善的交接班制度，并将施工、安全等情况记载于交接班的记录簿内。工地值班负责人应认真检查交接班情况。</a:t>
            </a:r>
          </a:p>
          <a:p>
            <a:pPr>
              <a:lnSpc>
                <a:spcPct val="110000"/>
              </a:lnSpc>
            </a:pPr>
            <a:r>
              <a:rPr lang="zh-CN" altLang="zh-CN" sz="2400" dirty="0">
                <a:latin typeface="华文楷体" panose="02010600040101010101" pitchFamily="2" charset="-122"/>
                <a:ea typeface="华文楷体" panose="02010600040101010101" pitchFamily="2" charset="-122"/>
              </a:rPr>
              <a:t>所有进入隧道工地的人员，必须按规定配带安全防护用品，遵章守纪，听从指挥。</a:t>
            </a:r>
          </a:p>
          <a:p>
            <a:pPr>
              <a:lnSpc>
                <a:spcPct val="110000"/>
              </a:lnSpc>
            </a:pPr>
            <a:r>
              <a:rPr lang="zh-CN" altLang="zh-CN" sz="2400" dirty="0">
                <a:latin typeface="华文楷体" panose="02010600040101010101" pitchFamily="2" charset="-122"/>
                <a:ea typeface="华文楷体" panose="02010600040101010101" pitchFamily="2" charset="-122"/>
              </a:rPr>
              <a:t>遇有不良地质地段施工时，应按照先治水、短开挖、弱爆破、先护顶、强支护、早衬砌的原则稳步前进。如设计文件中指明有不良地质情况时，必要时应进行超前钻孔，探明情况，采取预防措施。</a:t>
            </a:r>
          </a:p>
          <a:p>
            <a:pPr>
              <a:lnSpc>
                <a:spcPct val="110000"/>
              </a:lnSpc>
            </a:pPr>
            <a:r>
              <a:rPr lang="zh-CN" altLang="zh-CN" sz="2400" dirty="0">
                <a:latin typeface="华文楷体" panose="02010600040101010101" pitchFamily="2" charset="-122"/>
                <a:ea typeface="华文楷体" panose="02010600040101010101" pitchFamily="2" charset="-122"/>
              </a:rPr>
              <a:t>本规定适用于山区公路隧道的施工，不适用于水底公路隧道。</a:t>
            </a:r>
          </a:p>
          <a:p>
            <a:endParaRPr lang="zh-CN" altLang="en-US" sz="2400" dirty="0"/>
          </a:p>
        </p:txBody>
      </p:sp>
    </p:spTree>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4 </a:t>
            </a:r>
            <a:r>
              <a:rPr lang="zh-CN" altLang="en-US" dirty="0">
                <a:effectLst/>
                <a:latin typeface="华文楷体" panose="02010600040101010101" pitchFamily="2" charset="-122"/>
                <a:ea typeface="华文楷体" panose="02010600040101010101" pitchFamily="2" charset="-122"/>
              </a:rPr>
              <a:t>、隧道</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98306" name="内容占位符 4"/>
          <p:cNvSpPr>
            <a:spLocks noGrp="1"/>
          </p:cNvSpPr>
          <p:nvPr>
            <p:ph idx="1"/>
          </p:nvPr>
        </p:nvSpPr>
        <p:spPr>
          <a:xfrm>
            <a:off x="457200" y="1752600"/>
            <a:ext cx="8382000" cy="4495800"/>
          </a:xfrm>
        </p:spPr>
        <p:txBody>
          <a:bodyPr/>
          <a:lstStyle/>
          <a:p>
            <a:pPr>
              <a:lnSpc>
                <a:spcPct val="85000"/>
              </a:lnSpc>
              <a:buFontTx/>
              <a:buNone/>
            </a:pPr>
            <a:r>
              <a:rPr lang="en-US" altLang="zh-CN" sz="2400" b="1" dirty="0">
                <a:latin typeface="华文楷体" panose="02010600040101010101" pitchFamily="2" charset="-122"/>
                <a:ea typeface="华文楷体" panose="02010600040101010101" pitchFamily="2" charset="-122"/>
              </a:rPr>
              <a:t>4.2</a:t>
            </a:r>
            <a:r>
              <a:rPr lang="zh-CN" altLang="en-US" sz="2400" b="1" dirty="0">
                <a:latin typeface="华文楷体" panose="02010600040101010101" pitchFamily="2" charset="-122"/>
                <a:ea typeface="华文楷体" panose="02010600040101010101" pitchFamily="2" charset="-122"/>
              </a:rPr>
              <a:t>、开挖、凿孔及爆破</a:t>
            </a:r>
          </a:p>
          <a:p>
            <a:pPr>
              <a:lnSpc>
                <a:spcPct val="85000"/>
              </a:lnSpc>
            </a:pPr>
            <a:r>
              <a:rPr lang="en-US" altLang="zh-CN" sz="2400" dirty="0">
                <a:latin typeface="华文楷体" panose="02010600040101010101" pitchFamily="2" charset="-122"/>
                <a:ea typeface="华文楷体" panose="02010600040101010101" pitchFamily="2" charset="-122"/>
              </a:rPr>
              <a:t> </a:t>
            </a:r>
            <a:r>
              <a:rPr lang="zh-CN" altLang="en-US" sz="2400" dirty="0">
                <a:latin typeface="华文楷体" panose="02010600040101010101" pitchFamily="2" charset="-122"/>
                <a:ea typeface="华文楷体" panose="02010600040101010101" pitchFamily="2" charset="-122"/>
              </a:rPr>
              <a:t>开挖及凿孔</a:t>
            </a:r>
          </a:p>
          <a:p>
            <a:pPr>
              <a:lnSpc>
                <a:spcPct val="85000"/>
              </a:lnSpc>
              <a:buFontTx/>
              <a:buNone/>
            </a:pPr>
            <a:r>
              <a:rPr lang="en-US" altLang="zh-CN" sz="2400" dirty="0">
                <a:latin typeface="华文楷体" panose="02010600040101010101" pitchFamily="2" charset="-122"/>
                <a:ea typeface="华文楷体" panose="02010600040101010101" pitchFamily="2" charset="-122"/>
              </a:rPr>
              <a:t>(1) </a:t>
            </a:r>
            <a:r>
              <a:rPr lang="zh-CN" altLang="en-US" sz="2400" dirty="0">
                <a:latin typeface="华文楷体" panose="02010600040101010101" pitchFamily="2" charset="-122"/>
                <a:ea typeface="华文楷体" panose="02010600040101010101" pitchFamily="2" charset="-122"/>
              </a:rPr>
              <a:t>开挖人员到达工作地点时，应首先检查工作面是否处于安全状态，并检查支护是否牢固，顶板和两帮是否稳定，如有松动的石、土块或裂缝应先予以清除或支护。</a:t>
            </a:r>
          </a:p>
          <a:p>
            <a:pPr>
              <a:lnSpc>
                <a:spcPct val="85000"/>
              </a:lnSpc>
              <a:buFontTx/>
              <a:buNone/>
            </a:pPr>
            <a:r>
              <a:rPr lang="en-US" altLang="zh-CN" sz="2400" dirty="0">
                <a:latin typeface="华文楷体" panose="02010600040101010101" pitchFamily="2" charset="-122"/>
                <a:ea typeface="华文楷体" panose="02010600040101010101" pitchFamily="2" charset="-122"/>
              </a:rPr>
              <a:t>(2) </a:t>
            </a:r>
            <a:r>
              <a:rPr lang="zh-CN" altLang="en-US" sz="2400" dirty="0">
                <a:latin typeface="华文楷体" panose="02010600040101010101" pitchFamily="2" charset="-122"/>
                <a:ea typeface="华文楷体" panose="02010600040101010101" pitchFamily="2" charset="-122"/>
              </a:rPr>
              <a:t>人工开挖土质隧道时，操作人员必须互相配合，并保持必要的安全操作距离。</a:t>
            </a:r>
          </a:p>
          <a:p>
            <a:pPr>
              <a:lnSpc>
                <a:spcPct val="85000"/>
              </a:lnSpc>
              <a:buFontTx/>
              <a:buNone/>
            </a:pPr>
            <a:r>
              <a:rPr lang="en-US" altLang="zh-CN" sz="2400" dirty="0">
                <a:latin typeface="华文楷体" panose="02010600040101010101" pitchFamily="2" charset="-122"/>
                <a:ea typeface="华文楷体" panose="02010600040101010101" pitchFamily="2" charset="-122"/>
              </a:rPr>
              <a:t>(3) </a:t>
            </a:r>
            <a:r>
              <a:rPr lang="zh-CN" altLang="en-US" sz="2400" dirty="0">
                <a:latin typeface="华文楷体" panose="02010600040101010101" pitchFamily="2" charset="-122"/>
                <a:ea typeface="华文楷体" panose="02010600040101010101" pitchFamily="2" charset="-122"/>
              </a:rPr>
              <a:t>机械凿岩时，宜采用湿式凿岩机或带有捕尘器的凿岩机。</a:t>
            </a:r>
          </a:p>
          <a:p>
            <a:pPr>
              <a:lnSpc>
                <a:spcPct val="85000"/>
              </a:lnSpc>
              <a:buFontTx/>
              <a:buNone/>
            </a:pPr>
            <a:r>
              <a:rPr lang="en-US" altLang="zh-CN" sz="2400" dirty="0">
                <a:latin typeface="华文楷体" panose="02010600040101010101" pitchFamily="2" charset="-122"/>
                <a:ea typeface="华文楷体" panose="02010600040101010101" pitchFamily="2" charset="-122"/>
              </a:rPr>
              <a:t>(4) </a:t>
            </a:r>
            <a:r>
              <a:rPr lang="zh-CN" altLang="en-US" sz="2400" dirty="0">
                <a:latin typeface="华文楷体" panose="02010600040101010101" pitchFamily="2" charset="-122"/>
                <a:ea typeface="华文楷体" panose="02010600040101010101" pitchFamily="2" charset="-122"/>
              </a:rPr>
              <a:t>站在碴堆上作业时，应注意碴堆的稳定，防止滑坍伤人。</a:t>
            </a:r>
          </a:p>
          <a:p>
            <a:pPr>
              <a:lnSpc>
                <a:spcPct val="85000"/>
              </a:lnSpc>
              <a:buFontTx/>
              <a:buNone/>
            </a:pPr>
            <a:r>
              <a:rPr lang="en-US" altLang="zh-CN" sz="2400" dirty="0">
                <a:latin typeface="华文楷体" panose="02010600040101010101" pitchFamily="2" charset="-122"/>
                <a:ea typeface="华文楷体" panose="02010600040101010101" pitchFamily="2" charset="-122"/>
              </a:rPr>
              <a:t>(5) </a:t>
            </a:r>
            <a:r>
              <a:rPr lang="zh-CN" altLang="en-US" sz="2400" dirty="0">
                <a:latin typeface="华文楷体" panose="02010600040101010101" pitchFamily="2" charset="-122"/>
                <a:ea typeface="华文楷体" panose="02010600040101010101" pitchFamily="2" charset="-122"/>
              </a:rPr>
              <a:t>风钻钻眼时，应先检查机身、螺栓、卡套、弹簧和支架是否正常完好；管子接头是否牢固，有无漏风；钻杆有无不直、带伤以及钻孔堵塞现象；湿式凿岩机的供水是否正常；干式凿岩机的捕尘设施是否良好。不合要求者应予修理或更换。</a:t>
            </a:r>
          </a:p>
          <a:p>
            <a:pPr>
              <a:lnSpc>
                <a:spcPct val="85000"/>
              </a:lnSpc>
            </a:pPr>
            <a:endParaRPr lang="zh-CN" altLang="en-US" sz="2000" dirty="0"/>
          </a:p>
        </p:txBody>
      </p:sp>
    </p:spTree>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4 </a:t>
            </a:r>
            <a:r>
              <a:rPr lang="zh-CN" altLang="en-US" dirty="0">
                <a:effectLst/>
                <a:latin typeface="华文楷体" panose="02010600040101010101" pitchFamily="2" charset="-122"/>
                <a:ea typeface="华文楷体" panose="02010600040101010101" pitchFamily="2" charset="-122"/>
              </a:rPr>
              <a:t>、隧道</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99330" name="内容占位符 4"/>
          <p:cNvSpPr>
            <a:spLocks noGrp="1"/>
          </p:cNvSpPr>
          <p:nvPr>
            <p:ph idx="1"/>
          </p:nvPr>
        </p:nvSpPr>
        <p:spPr>
          <a:xfrm>
            <a:off x="381000" y="1752600"/>
            <a:ext cx="8458200" cy="4495800"/>
          </a:xfrm>
        </p:spPr>
        <p:txBody>
          <a:bodyPr/>
          <a:lstStyle/>
          <a:p>
            <a:pPr>
              <a:buFontTx/>
              <a:buNone/>
            </a:pPr>
            <a:r>
              <a:rPr lang="en-US" altLang="zh-CN" sz="2400" dirty="0">
                <a:latin typeface="华文楷体" panose="02010600040101010101" pitchFamily="2" charset="-122"/>
                <a:ea typeface="华文楷体" panose="02010600040101010101" pitchFamily="2" charset="-122"/>
              </a:rPr>
              <a:t>(6) </a:t>
            </a:r>
            <a:r>
              <a:rPr lang="zh-CN" altLang="en-US" sz="2400" dirty="0">
                <a:latin typeface="华文楷体" panose="02010600040101010101" pitchFamily="2" charset="-122"/>
                <a:ea typeface="华文楷体" panose="02010600040101010101" pitchFamily="2" charset="-122"/>
              </a:rPr>
              <a:t>带支架的风钻钻眼时，必须将支架安置稳妥。风钻卡钻时应用板钳松动拔出，不可敲打，未关风前不得拆除钻杆。</a:t>
            </a:r>
          </a:p>
          <a:p>
            <a:pPr>
              <a:buFontTx/>
              <a:buNone/>
            </a:pPr>
            <a:r>
              <a:rPr lang="en-US" altLang="zh-CN" sz="2400" dirty="0">
                <a:latin typeface="华文楷体" panose="02010600040101010101" pitchFamily="2" charset="-122"/>
                <a:ea typeface="华文楷体" panose="02010600040101010101" pitchFamily="2" charset="-122"/>
              </a:rPr>
              <a:t>(7) </a:t>
            </a:r>
            <a:r>
              <a:rPr lang="zh-CN" altLang="en-US" sz="2400" dirty="0">
                <a:latin typeface="华文楷体" panose="02010600040101010101" pitchFamily="2" charset="-122"/>
                <a:ea typeface="华文楷体" panose="02010600040101010101" pitchFamily="2" charset="-122"/>
              </a:rPr>
              <a:t>电钻钻眼应检查把手胶套的绝缘和防止电缆脱落的装置是否良好。电钻工必须手戴绝缘手套，脚穿绝缘胶鞋，并不得用手导引回转钢钎，不得用电钻处理被夹住的钎子。</a:t>
            </a:r>
          </a:p>
          <a:p>
            <a:pPr>
              <a:buFontTx/>
              <a:buNone/>
            </a:pPr>
            <a:r>
              <a:rPr lang="en-US" altLang="zh-CN" sz="2400" dirty="0">
                <a:latin typeface="华文楷体" panose="02010600040101010101" pitchFamily="2" charset="-122"/>
                <a:ea typeface="华文楷体" panose="02010600040101010101" pitchFamily="2" charset="-122"/>
              </a:rPr>
              <a:t>(8) </a:t>
            </a:r>
            <a:r>
              <a:rPr lang="zh-CN" altLang="en-US" sz="2400" dirty="0">
                <a:latin typeface="华文楷体" panose="02010600040101010101" pitchFamily="2" charset="-122"/>
                <a:ea typeface="华文楷体" panose="02010600040101010101" pitchFamily="2" charset="-122"/>
              </a:rPr>
              <a:t>在工作面内不得拆卸、修理风、电钻。</a:t>
            </a:r>
          </a:p>
          <a:p>
            <a:pPr>
              <a:buFontTx/>
              <a:buNone/>
            </a:pPr>
            <a:r>
              <a:rPr lang="en-US" altLang="zh-CN" sz="2400" dirty="0">
                <a:latin typeface="华文楷体" panose="02010600040101010101" pitchFamily="2" charset="-122"/>
                <a:ea typeface="华文楷体" panose="02010600040101010101" pitchFamily="2" charset="-122"/>
              </a:rPr>
              <a:t>(9) </a:t>
            </a:r>
            <a:r>
              <a:rPr lang="zh-CN" altLang="en-US" sz="2400" dirty="0">
                <a:latin typeface="华文楷体" panose="02010600040101010101" pitchFamily="2" charset="-122"/>
                <a:ea typeface="华文楷体" panose="02010600040101010101" pitchFamily="2" charset="-122"/>
              </a:rPr>
              <a:t>严禁在残眼中继续钻眼。</a:t>
            </a:r>
          </a:p>
          <a:p>
            <a:pPr>
              <a:buFontTx/>
              <a:buNone/>
            </a:pPr>
            <a:r>
              <a:rPr lang="en-US" altLang="zh-CN" sz="2400" dirty="0">
                <a:latin typeface="华文楷体" panose="02010600040101010101" pitchFamily="2" charset="-122"/>
                <a:ea typeface="华文楷体" panose="02010600040101010101" pitchFamily="2" charset="-122"/>
              </a:rPr>
              <a:t>(10) </a:t>
            </a:r>
            <a:r>
              <a:rPr lang="zh-CN" altLang="en-US" sz="2400" dirty="0">
                <a:latin typeface="华文楷体" panose="02010600040101010101" pitchFamily="2" charset="-122"/>
                <a:ea typeface="华文楷体" panose="02010600040101010101" pitchFamily="2" charset="-122"/>
              </a:rPr>
              <a:t>钻孔台车进洞时要有专人指挥，认真检查道路状况和安全界限，其行走速度不得超过</a:t>
            </a:r>
            <a:r>
              <a:rPr lang="en-US" altLang="zh-CN" sz="2400" dirty="0">
                <a:latin typeface="华文楷体" panose="02010600040101010101" pitchFamily="2" charset="-122"/>
                <a:ea typeface="华文楷体" panose="02010600040101010101" pitchFamily="2" charset="-122"/>
              </a:rPr>
              <a:t>25m/min</a:t>
            </a:r>
            <a:r>
              <a:rPr lang="zh-CN" altLang="en-US" sz="2400" dirty="0">
                <a:latin typeface="华文楷体" panose="02010600040101010101" pitchFamily="2" charset="-122"/>
                <a:ea typeface="华文楷体" panose="02010600040101010101" pitchFamily="2" charset="-122"/>
              </a:rPr>
              <a:t>。台车在行走或待避时，应将钻架和机具都收拢到放置位置，就位后不得倾斜，并应刹住车轮，放下支柱，防止移动。</a:t>
            </a:r>
          </a:p>
          <a:p>
            <a:pPr>
              <a:buFontTx/>
              <a:buNone/>
            </a:pPr>
            <a:endParaRPr lang="zh-CN" altLang="en-US" sz="2100" dirty="0"/>
          </a:p>
        </p:txBody>
      </p:sp>
    </p:spTree>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4 </a:t>
            </a:r>
            <a:r>
              <a:rPr lang="zh-CN" altLang="en-US" dirty="0">
                <a:effectLst/>
                <a:latin typeface="华文楷体" panose="02010600040101010101" pitchFamily="2" charset="-122"/>
                <a:ea typeface="华文楷体" panose="02010600040101010101" pitchFamily="2" charset="-122"/>
              </a:rPr>
              <a:t>、隧道</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100354" name="内容占位符 4"/>
          <p:cNvSpPr>
            <a:spLocks noGrp="1"/>
          </p:cNvSpPr>
          <p:nvPr>
            <p:ph idx="1"/>
          </p:nvPr>
        </p:nvSpPr>
        <p:spPr>
          <a:xfrm>
            <a:off x="457200" y="1676400"/>
            <a:ext cx="8458200" cy="4495800"/>
          </a:xfrm>
        </p:spPr>
        <p:txBody>
          <a:bodyPr/>
          <a:lstStyle/>
          <a:p>
            <a:r>
              <a:rPr lang="zh-CN" altLang="en-US" sz="2400" b="1" dirty="0">
                <a:latin typeface="华文楷体" panose="02010600040101010101" pitchFamily="2" charset="-122"/>
                <a:ea typeface="华文楷体" panose="02010600040101010101" pitchFamily="2" charset="-122"/>
              </a:rPr>
              <a:t>爆破</a:t>
            </a:r>
          </a:p>
          <a:p>
            <a:pPr>
              <a:lnSpc>
                <a:spcPct val="8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）装药与钻孔不宜平行作业。</a:t>
            </a:r>
          </a:p>
          <a:p>
            <a:pPr>
              <a:lnSpc>
                <a:spcPct val="8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）爆破器材加工房应设在洞口</a:t>
            </a:r>
            <a:r>
              <a:rPr lang="en-US" altLang="zh-CN" sz="2400" dirty="0">
                <a:latin typeface="华文楷体" panose="02010600040101010101" pitchFamily="2" charset="-122"/>
                <a:ea typeface="华文楷体" panose="02010600040101010101" pitchFamily="2" charset="-122"/>
              </a:rPr>
              <a:t>50m</a:t>
            </a:r>
            <a:r>
              <a:rPr lang="zh-CN" altLang="en-US" sz="2400" dirty="0">
                <a:latin typeface="华文楷体" panose="02010600040101010101" pitchFamily="2" charset="-122"/>
                <a:ea typeface="华文楷体" panose="02010600040101010101" pitchFamily="2" charset="-122"/>
              </a:rPr>
              <a:t>以外的安全地点。严禁在加工房以外的地点改制和加工爆破器材。长隧道施工必须在洞内加工爆破器材时，其加工硐室的设置应符合国家现行的</a:t>
            </a:r>
            <a:r>
              <a:rPr lang="en-US" altLang="zh-CN" sz="2400" dirty="0">
                <a:latin typeface="华文楷体" panose="02010600040101010101" pitchFamily="2" charset="-122"/>
                <a:ea typeface="华文楷体" panose="02010600040101010101" pitchFamily="2" charset="-122"/>
              </a:rPr>
              <a:t>《</a:t>
            </a:r>
            <a:r>
              <a:rPr lang="zh-CN" altLang="en-US" sz="2400" dirty="0">
                <a:latin typeface="华文楷体" panose="02010600040101010101" pitchFamily="2" charset="-122"/>
                <a:ea typeface="华文楷体" panose="02010600040101010101" pitchFamily="2" charset="-122"/>
              </a:rPr>
              <a:t>爆破安全规程</a:t>
            </a:r>
            <a:r>
              <a:rPr lang="en-US" altLang="zh-CN" sz="2400" dirty="0">
                <a:latin typeface="华文楷体" panose="02010600040101010101" pitchFamily="2" charset="-122"/>
                <a:ea typeface="华文楷体" panose="02010600040101010101" pitchFamily="2" charset="-122"/>
              </a:rPr>
              <a:t>》</a:t>
            </a:r>
            <a:r>
              <a:rPr lang="zh-CN" altLang="en-US" sz="2400" dirty="0">
                <a:latin typeface="华文楷体" panose="02010600040101010101" pitchFamily="2" charset="-122"/>
                <a:ea typeface="华文楷体" panose="02010600040101010101" pitchFamily="2" charset="-122"/>
              </a:rPr>
              <a:t>（</a:t>
            </a:r>
            <a:r>
              <a:rPr lang="en-US" sz="2400" dirty="0">
                <a:latin typeface="华文楷体" panose="02010600040101010101" pitchFamily="2" charset="-122"/>
                <a:ea typeface="华文楷体" panose="02010600040101010101" pitchFamily="2" charset="-122"/>
              </a:rPr>
              <a:t> </a:t>
            </a:r>
            <a:r>
              <a:rPr lang="en-US" altLang="zh-CN" sz="2400" dirty="0">
                <a:latin typeface="华文楷体" panose="02010600040101010101" pitchFamily="2" charset="-122"/>
                <a:ea typeface="华文楷体" panose="02010600040101010101" pitchFamily="2" charset="-122"/>
              </a:rPr>
              <a:t>GB 6722-2011</a:t>
            </a:r>
            <a:r>
              <a:rPr lang="zh-CN" altLang="en-US" sz="2400" dirty="0">
                <a:latin typeface="华文楷体" panose="02010600040101010101" pitchFamily="2" charset="-122"/>
                <a:ea typeface="华文楷体" panose="02010600040101010101" pitchFamily="2" charset="-122"/>
              </a:rPr>
              <a:t>）的有关规定。</a:t>
            </a:r>
          </a:p>
          <a:p>
            <a:pPr>
              <a:lnSpc>
                <a:spcPct val="8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3</a:t>
            </a:r>
            <a:r>
              <a:rPr lang="zh-CN" altLang="en-US" sz="2400" dirty="0">
                <a:latin typeface="华文楷体" panose="02010600040101010101" pitchFamily="2" charset="-122"/>
                <a:ea typeface="华文楷体" panose="02010600040101010101" pitchFamily="2" charset="-122"/>
              </a:rPr>
              <a:t>）爆破作业和爆破器材加工人员严禁穿着化纤衣物。</a:t>
            </a:r>
          </a:p>
          <a:p>
            <a:pPr>
              <a:lnSpc>
                <a:spcPct val="8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4</a:t>
            </a:r>
            <a:r>
              <a:rPr lang="zh-CN" altLang="en-US" sz="2400" dirty="0">
                <a:latin typeface="华文楷体" panose="02010600040101010101" pitchFamily="2" charset="-122"/>
                <a:ea typeface="华文楷体" panose="02010600040101010101" pitchFamily="2" charset="-122"/>
              </a:rPr>
              <a:t>）进行爆破时，所有人员应撤离现场，其安全距离为：</a:t>
            </a:r>
          </a:p>
          <a:p>
            <a:pPr lvl="1">
              <a:lnSpc>
                <a:spcPct val="80000"/>
              </a:lnSpc>
              <a:buFontTx/>
              <a:buNone/>
            </a:pP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）独头巷道不少于</a:t>
            </a:r>
            <a:r>
              <a:rPr lang="en-US" altLang="zh-CN" sz="2400" dirty="0">
                <a:latin typeface="华文楷体" panose="02010600040101010101" pitchFamily="2" charset="-122"/>
                <a:ea typeface="华文楷体" panose="02010600040101010101" pitchFamily="2" charset="-122"/>
              </a:rPr>
              <a:t>200m</a:t>
            </a:r>
            <a:r>
              <a:rPr lang="zh-CN" altLang="en-US" sz="2400" dirty="0">
                <a:latin typeface="华文楷体" panose="02010600040101010101" pitchFamily="2" charset="-122"/>
                <a:ea typeface="华文楷体" panose="02010600040101010101" pitchFamily="2" charset="-122"/>
              </a:rPr>
              <a:t>；</a:t>
            </a:r>
          </a:p>
          <a:p>
            <a:pPr lvl="1">
              <a:lnSpc>
                <a:spcPct val="80000"/>
              </a:lnSpc>
              <a:buFontTx/>
              <a:buNone/>
            </a:pP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）相邻的上下坑道内不少于</a:t>
            </a:r>
            <a:r>
              <a:rPr lang="en-US" altLang="zh-CN" sz="2400" dirty="0">
                <a:latin typeface="华文楷体" panose="02010600040101010101" pitchFamily="2" charset="-122"/>
                <a:ea typeface="华文楷体" panose="02010600040101010101" pitchFamily="2" charset="-122"/>
              </a:rPr>
              <a:t>100m</a:t>
            </a:r>
            <a:r>
              <a:rPr lang="zh-CN" altLang="en-US" sz="2400" dirty="0">
                <a:latin typeface="华文楷体" panose="02010600040101010101" pitchFamily="2" charset="-122"/>
                <a:ea typeface="华文楷体" panose="02010600040101010101" pitchFamily="2" charset="-122"/>
              </a:rPr>
              <a:t>；</a:t>
            </a:r>
          </a:p>
          <a:p>
            <a:pPr lvl="1">
              <a:lnSpc>
                <a:spcPct val="80000"/>
              </a:lnSpc>
              <a:buFontTx/>
              <a:buNone/>
            </a:pPr>
            <a:r>
              <a:rPr lang="en-US" altLang="zh-CN" sz="2400" dirty="0">
                <a:latin typeface="华文楷体" panose="02010600040101010101" pitchFamily="2" charset="-122"/>
                <a:ea typeface="华文楷体" panose="02010600040101010101" pitchFamily="2" charset="-122"/>
              </a:rPr>
              <a:t>3</a:t>
            </a:r>
            <a:r>
              <a:rPr lang="zh-CN" altLang="en-US" sz="2400" dirty="0">
                <a:latin typeface="华文楷体" panose="02010600040101010101" pitchFamily="2" charset="-122"/>
                <a:ea typeface="华文楷体" panose="02010600040101010101" pitchFamily="2" charset="-122"/>
              </a:rPr>
              <a:t>）相邻的平行坑道，横通道及横洞间不少于</a:t>
            </a:r>
            <a:r>
              <a:rPr lang="en-US" altLang="zh-CN" sz="2400" dirty="0">
                <a:latin typeface="华文楷体" panose="02010600040101010101" pitchFamily="2" charset="-122"/>
                <a:ea typeface="华文楷体" panose="02010600040101010101" pitchFamily="2" charset="-122"/>
              </a:rPr>
              <a:t>50m</a:t>
            </a:r>
            <a:r>
              <a:rPr lang="zh-CN" altLang="en-US" sz="2400" dirty="0">
                <a:latin typeface="华文楷体" panose="02010600040101010101" pitchFamily="2" charset="-122"/>
                <a:ea typeface="华文楷体" panose="02010600040101010101" pitchFamily="2" charset="-122"/>
              </a:rPr>
              <a:t>；</a:t>
            </a:r>
          </a:p>
          <a:p>
            <a:pPr lvl="1">
              <a:lnSpc>
                <a:spcPct val="80000"/>
              </a:lnSpc>
              <a:buFontTx/>
              <a:buNone/>
            </a:pPr>
            <a:r>
              <a:rPr lang="en-US" altLang="zh-CN" sz="2400" dirty="0">
                <a:latin typeface="华文楷体" panose="02010600040101010101" pitchFamily="2" charset="-122"/>
                <a:ea typeface="华文楷体" panose="02010600040101010101" pitchFamily="2" charset="-122"/>
              </a:rPr>
              <a:t>4</a:t>
            </a:r>
            <a:r>
              <a:rPr lang="zh-CN" altLang="en-US" sz="2400" dirty="0">
                <a:latin typeface="华文楷体" panose="02010600040101010101" pitchFamily="2" charset="-122"/>
                <a:ea typeface="华文楷体" panose="02010600040101010101" pitchFamily="2" charset="-122"/>
              </a:rPr>
              <a:t>）全断面开挖进行深孔爆破（孔深</a:t>
            </a:r>
            <a:r>
              <a:rPr lang="en-US" altLang="zh-CN" sz="2400" dirty="0">
                <a:latin typeface="华文楷体" panose="02010600040101010101" pitchFamily="2" charset="-122"/>
                <a:ea typeface="华文楷体" panose="02010600040101010101" pitchFamily="2" charset="-122"/>
              </a:rPr>
              <a:t>3-5m</a:t>
            </a:r>
            <a:r>
              <a:rPr lang="zh-CN" altLang="en-US" sz="2400" dirty="0">
                <a:latin typeface="华文楷体" panose="02010600040101010101" pitchFamily="2" charset="-122"/>
                <a:ea typeface="华文楷体" panose="02010600040101010101" pitchFamily="2" charset="-122"/>
              </a:rPr>
              <a:t>）时，不少于</a:t>
            </a:r>
            <a:r>
              <a:rPr lang="en-US" altLang="zh-CN" sz="2400" dirty="0">
                <a:latin typeface="华文楷体" panose="02010600040101010101" pitchFamily="2" charset="-122"/>
                <a:ea typeface="华文楷体" panose="02010600040101010101" pitchFamily="2" charset="-122"/>
              </a:rPr>
              <a:t>500m</a:t>
            </a:r>
            <a:r>
              <a:rPr lang="zh-CN" altLang="en-US" sz="2400" dirty="0">
                <a:latin typeface="华文楷体" panose="02010600040101010101" pitchFamily="2" charset="-122"/>
                <a:ea typeface="华文楷体" panose="02010600040101010101" pitchFamily="2" charset="-122"/>
              </a:rPr>
              <a:t>。</a:t>
            </a:r>
          </a:p>
          <a:p>
            <a:pPr lvl="1"/>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4 </a:t>
            </a:r>
            <a:r>
              <a:rPr lang="zh-CN" altLang="en-US" dirty="0">
                <a:effectLst/>
                <a:latin typeface="华文楷体" panose="02010600040101010101" pitchFamily="2" charset="-122"/>
                <a:ea typeface="华文楷体" panose="02010600040101010101" pitchFamily="2" charset="-122"/>
              </a:rPr>
              <a:t>、隧道</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101378" name="内容占位符 4"/>
          <p:cNvSpPr>
            <a:spLocks noGrp="1"/>
          </p:cNvSpPr>
          <p:nvPr>
            <p:ph idx="1"/>
          </p:nvPr>
        </p:nvSpPr>
        <p:spPr>
          <a:xfrm>
            <a:off x="457200" y="1752600"/>
            <a:ext cx="8382000" cy="4495800"/>
          </a:xfrm>
        </p:spPr>
        <p:txBody>
          <a:bodyPr/>
          <a:lstStyle/>
          <a:p>
            <a:pPr>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5</a:t>
            </a:r>
            <a:r>
              <a:rPr lang="zh-CN" altLang="en-US" sz="2400" dirty="0">
                <a:latin typeface="华文楷体" panose="02010600040101010101" pitchFamily="2" charset="-122"/>
                <a:ea typeface="华文楷体" panose="02010600040101010101" pitchFamily="2" charset="-122"/>
              </a:rPr>
              <a:t>）洞内每天放炮次数应有明确的规定，装药离放炮时间不得过久。</a:t>
            </a:r>
          </a:p>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6</a:t>
            </a:r>
            <a:r>
              <a:rPr lang="zh-CN" altLang="en-US" sz="2400" dirty="0">
                <a:latin typeface="华文楷体" panose="02010600040101010101" pitchFamily="2" charset="-122"/>
                <a:ea typeface="华文楷体" panose="02010600040101010101" pitchFamily="2" charset="-122"/>
              </a:rPr>
              <a:t>）装药前应检查爆破工作面附近的支护是否牢固；炮眼内的泥浆，石粉应吹洗干净；刚打好的炮眼热度过高，不得立即装药。如果遇有照明不足，发现流砂、流泥未经妥善处理，或可能有大量溶洞涌水时，严禁装药爆破。</a:t>
            </a:r>
          </a:p>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7</a:t>
            </a:r>
            <a:r>
              <a:rPr lang="zh-CN" altLang="en-US" sz="2400" dirty="0">
                <a:latin typeface="华文楷体" panose="02010600040101010101" pitchFamily="2" charset="-122"/>
                <a:ea typeface="华文楷体" panose="02010600040101010101" pitchFamily="2" charset="-122"/>
              </a:rPr>
              <a:t>）洞内爆破不得使用黑色火药。</a:t>
            </a:r>
          </a:p>
          <a:p>
            <a:pPr>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8</a:t>
            </a:r>
            <a:r>
              <a:rPr lang="zh-CN" altLang="en-US" sz="2400" dirty="0">
                <a:latin typeface="华文楷体" panose="02010600040101010101" pitchFamily="2" charset="-122"/>
                <a:ea typeface="华文楷体" panose="02010600040101010101" pitchFamily="2" charset="-122"/>
              </a:rPr>
              <a:t>）采用电雷管爆破时，必须按国家现行的</a:t>
            </a:r>
            <a:r>
              <a:rPr lang="en-US" altLang="zh-CN" sz="2400" dirty="0">
                <a:latin typeface="华文楷体" panose="02010600040101010101" pitchFamily="2" charset="-122"/>
                <a:ea typeface="华文楷体" panose="02010600040101010101" pitchFamily="2" charset="-122"/>
              </a:rPr>
              <a:t>《</a:t>
            </a:r>
            <a:r>
              <a:rPr lang="zh-CN" altLang="en-US" sz="2400" dirty="0">
                <a:latin typeface="华文楷体" panose="02010600040101010101" pitchFamily="2" charset="-122"/>
                <a:ea typeface="华文楷体" panose="02010600040101010101" pitchFamily="2" charset="-122"/>
              </a:rPr>
              <a:t>爆破安全规程</a:t>
            </a:r>
            <a:r>
              <a:rPr lang="en-US" altLang="zh-CN" sz="2400" dirty="0">
                <a:latin typeface="华文楷体" panose="02010600040101010101" pitchFamily="2" charset="-122"/>
                <a:ea typeface="华文楷体" panose="02010600040101010101" pitchFamily="2" charset="-122"/>
              </a:rPr>
              <a:t>》</a:t>
            </a: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GB 6722-2011</a:t>
            </a:r>
            <a:r>
              <a:rPr lang="zh-CN" altLang="en-US" sz="2400" dirty="0">
                <a:latin typeface="华文楷体" panose="02010600040101010101" pitchFamily="2" charset="-122"/>
                <a:ea typeface="华文楷体" panose="02010600040101010101" pitchFamily="2" charset="-122"/>
              </a:rPr>
              <a:t>）的有关规定进行，并应加强洞内电源的管理，防止漏电引爆。装药时可用投光灯、矿灯照明。起爆主导线宜悬空架设，距各种导电体的间距必须大于</a:t>
            </a:r>
            <a:r>
              <a:rPr lang="en-US" altLang="zh-CN" sz="2400" dirty="0">
                <a:latin typeface="华文楷体" panose="02010600040101010101" pitchFamily="2" charset="-122"/>
                <a:ea typeface="华文楷体" panose="02010600040101010101" pitchFamily="2" charset="-122"/>
              </a:rPr>
              <a:t>1m</a:t>
            </a:r>
            <a:r>
              <a:rPr lang="zh-CN" altLang="en-US" sz="2400" dirty="0">
                <a:latin typeface="华文楷体" panose="02010600040101010101" pitchFamily="2" charset="-122"/>
                <a:ea typeface="华文楷体" panose="02010600040101010101" pitchFamily="2" charset="-122"/>
              </a:rPr>
              <a:t>。</a:t>
            </a:r>
          </a:p>
          <a:p>
            <a:pPr>
              <a:buFontTx/>
              <a:buNone/>
            </a:pPr>
            <a:endParaRPr lang="zh-CN" altLang="en-US" sz="2000" dirty="0"/>
          </a:p>
          <a:p>
            <a:endParaRPr lang="zh-CN" altLang="en-US" sz="2000" dirty="0"/>
          </a:p>
        </p:txBody>
      </p:sp>
    </p:spTree>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1600200"/>
            <a:ext cx="8458200" cy="4724400"/>
          </a:xfrm>
        </p:spPr>
        <p:txBody>
          <a:bodyPr/>
          <a:lstStyle/>
          <a:p>
            <a:pPr>
              <a:lnSpc>
                <a:spcPct val="120000"/>
              </a:lnSpc>
            </a:pPr>
            <a:r>
              <a:rPr lang="zh-CN" altLang="en-US" sz="2400" dirty="0">
                <a:latin typeface="华文楷体" panose="02010600040101010101" pitchFamily="2" charset="-122"/>
                <a:ea typeface="华文楷体" panose="02010600040101010101" pitchFamily="2" charset="-122"/>
              </a:rPr>
              <a:t>进出隧道的人员应走人行道，不得与机械或车辆抢道，严禁扒车、追车或强行搭车。</a:t>
            </a:r>
          </a:p>
          <a:p>
            <a:pPr>
              <a:lnSpc>
                <a:spcPct val="120000"/>
              </a:lnSpc>
            </a:pPr>
            <a:r>
              <a:rPr lang="zh-CN" altLang="en-US" sz="2400" dirty="0">
                <a:latin typeface="华文楷体" panose="02010600040101010101" pitchFamily="2" charset="-122"/>
                <a:ea typeface="华文楷体" panose="02010600040101010101" pitchFamily="2" charset="-122"/>
              </a:rPr>
              <a:t>装碴</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）人工装碴时，应将车辆停稳并制动。漏斗装碴时，应有联络信号，装满时应发出停漏信号，并及时盖好漏碴口。接碴时，漏斗口下不得有人通过。</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）人工卸碴，应将车辆停稳制动，严禁站在斗车内扒碴。</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3</a:t>
            </a:r>
            <a:r>
              <a:rPr lang="zh-CN" altLang="en-US" sz="2400" dirty="0">
                <a:latin typeface="华文楷体" panose="02010600040101010101" pitchFamily="2" charset="-122"/>
                <a:ea typeface="华文楷体" panose="02010600040101010101" pitchFamily="2" charset="-122"/>
              </a:rPr>
              <a:t>） 机械装碴时，坑道断面应能满足装载机械的安全运转，装碴机上的电缆或高压胶管应有专人收放，装碴机操作时其回转范围内不得有人通过。</a:t>
            </a:r>
          </a:p>
          <a:p>
            <a:endParaRPr lang="zh-CN" altLang="en-US" dirty="0">
              <a:latin typeface="华文楷体" panose="02010600040101010101" pitchFamily="2" charset="-122"/>
              <a:ea typeface="华文楷体" panose="02010600040101010101" pitchFamily="2" charset="-122"/>
            </a:endParaRPr>
          </a:p>
          <a:p>
            <a:endParaRPr lang="zh-CN" altLang="en-US" dirty="0"/>
          </a:p>
        </p:txBody>
      </p:sp>
      <p:sp>
        <p:nvSpPr>
          <p:cNvPr id="4"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4 </a:t>
            </a:r>
            <a:r>
              <a:rPr lang="zh-CN" altLang="en-US" dirty="0">
                <a:effectLst/>
                <a:latin typeface="华文楷体" panose="02010600040101010101" pitchFamily="2" charset="-122"/>
                <a:ea typeface="华文楷体" panose="02010600040101010101" pitchFamily="2" charset="-122"/>
              </a:rPr>
              <a:t>、隧道</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Tree>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effectLst/>
                <a:latin typeface="华文楷体" panose="02010600040101010101" pitchFamily="2" charset="-122"/>
                <a:ea typeface="华文楷体" panose="02010600040101010101" pitchFamily="2" charset="-122"/>
              </a:rPr>
              <a:t>4 </a:t>
            </a:r>
            <a:r>
              <a:rPr lang="zh-CN" altLang="en-US" dirty="0">
                <a:effectLst/>
                <a:latin typeface="华文楷体" panose="02010600040101010101" pitchFamily="2" charset="-122"/>
                <a:ea typeface="华文楷体" panose="02010600040101010101" pitchFamily="2" charset="-122"/>
              </a:rPr>
              <a:t>、隧道</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102402" name="内容占位符 4"/>
          <p:cNvSpPr>
            <a:spLocks noGrp="1"/>
          </p:cNvSpPr>
          <p:nvPr>
            <p:ph idx="1"/>
          </p:nvPr>
        </p:nvSpPr>
        <p:spPr>
          <a:xfrm>
            <a:off x="381000" y="1752600"/>
            <a:ext cx="8458200" cy="4572000"/>
          </a:xfrm>
        </p:spPr>
        <p:txBody>
          <a:bodyPr/>
          <a:lstStyle/>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9</a:t>
            </a:r>
            <a:r>
              <a:rPr lang="zh-CN" altLang="en-US" sz="2400" dirty="0">
                <a:latin typeface="华文楷体" panose="02010600040101010101" pitchFamily="2" charset="-122"/>
                <a:ea typeface="华文楷体" panose="02010600040101010101" pitchFamily="2" charset="-122"/>
              </a:rPr>
              <a:t>）爆破后必须经过</a:t>
            </a:r>
            <a:r>
              <a:rPr lang="en-US" altLang="zh-CN" sz="2400" dirty="0">
                <a:latin typeface="华文楷体" panose="02010600040101010101" pitchFamily="2" charset="-122"/>
                <a:ea typeface="华文楷体" panose="02010600040101010101" pitchFamily="2" charset="-122"/>
              </a:rPr>
              <a:t>15min</a:t>
            </a:r>
            <a:r>
              <a:rPr lang="zh-CN" altLang="en-US" sz="2400" dirty="0">
                <a:latin typeface="华文楷体" panose="02010600040101010101" pitchFamily="2" charset="-122"/>
                <a:ea typeface="华文楷体" panose="02010600040101010101" pitchFamily="2" charset="-122"/>
              </a:rPr>
              <a:t>通风排烟后，检查人员方可进入工作面，检查有无“盲炮”及可疑现象；有无残余炸药或雷管；顶板两帮有无松动石块；支护有无损坏与变形。在妥善处理并确认无误后，其他工作人员才可进入工作面。</a:t>
            </a:r>
          </a:p>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10</a:t>
            </a:r>
            <a:r>
              <a:rPr lang="zh-CN" altLang="en-US" sz="2400" dirty="0">
                <a:latin typeface="华文楷体" panose="02010600040101010101" pitchFamily="2" charset="-122"/>
                <a:ea typeface="华文楷体" panose="02010600040101010101" pitchFamily="2" charset="-122"/>
              </a:rPr>
              <a:t>）当发现“盲炮”时，必须由原爆破人员按规定处理。</a:t>
            </a:r>
          </a:p>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11</a:t>
            </a:r>
            <a:r>
              <a:rPr lang="zh-CN" altLang="en-US" sz="2400" dirty="0">
                <a:latin typeface="华文楷体" panose="02010600040101010101" pitchFamily="2" charset="-122"/>
                <a:ea typeface="华文楷体" panose="02010600040101010101" pitchFamily="2" charset="-122"/>
              </a:rPr>
              <a:t>）装炮时应使用木质炮棍装药，严禁火种。无关人员与机具等均应撤至安全地点。</a:t>
            </a:r>
          </a:p>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12</a:t>
            </a:r>
            <a:r>
              <a:rPr lang="zh-CN" altLang="en-US" sz="2400" dirty="0">
                <a:latin typeface="华文楷体" panose="02010600040101010101" pitchFamily="2" charset="-122"/>
                <a:ea typeface="华文楷体" panose="02010600040101010101" pitchFamily="2" charset="-122"/>
              </a:rPr>
              <a:t>） 两工作面接近贯通时，两端应加强联系与统一指挥。岩石隧道两工作面距离接近</a:t>
            </a:r>
            <a:r>
              <a:rPr lang="en-US" altLang="zh-CN" sz="2400" dirty="0">
                <a:latin typeface="华文楷体" panose="02010600040101010101" pitchFamily="2" charset="-122"/>
                <a:ea typeface="华文楷体" panose="02010600040101010101" pitchFamily="2" charset="-122"/>
              </a:rPr>
              <a:t>15m</a:t>
            </a:r>
            <a:r>
              <a:rPr lang="zh-CN" altLang="en-US" sz="2400" dirty="0">
                <a:latin typeface="华文楷体" panose="02010600040101010101" pitchFamily="2" charset="-122"/>
                <a:ea typeface="华文楷体" panose="02010600040101010101" pitchFamily="2" charset="-122"/>
              </a:rPr>
              <a:t>（软岩为</a:t>
            </a:r>
            <a:r>
              <a:rPr lang="en-US" altLang="zh-CN" sz="2400" dirty="0">
                <a:latin typeface="华文楷体" panose="02010600040101010101" pitchFamily="2" charset="-122"/>
                <a:ea typeface="华文楷体" panose="02010600040101010101" pitchFamily="2" charset="-122"/>
              </a:rPr>
              <a:t>20m</a:t>
            </a:r>
            <a:r>
              <a:rPr lang="zh-CN" altLang="en-US" sz="2400" dirty="0">
                <a:latin typeface="华文楷体" panose="02010600040101010101" pitchFamily="2" charset="-122"/>
                <a:ea typeface="华文楷体" panose="02010600040101010101" pitchFamily="2" charset="-122"/>
              </a:rPr>
              <a:t>），一端装药放炮时，另一端人员应撤离到安全地点。导坑已打通的隧道，两端施工单位应协调放炮时间。放炮前要加强联系和警戒，严防对方人员误入危险区。</a:t>
            </a:r>
          </a:p>
          <a:p>
            <a:endParaRPr lang="zh-CN" altLang="en-US" sz="2200" dirty="0"/>
          </a:p>
        </p:txBody>
      </p:sp>
    </p:spTree>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effectLst/>
                <a:latin typeface="华文楷体" panose="02010600040101010101" pitchFamily="2" charset="-122"/>
                <a:ea typeface="华文楷体" panose="02010600040101010101" pitchFamily="2" charset="-122"/>
              </a:rPr>
              <a:t>4 </a:t>
            </a:r>
            <a:r>
              <a:rPr lang="zh-CN" altLang="en-US" dirty="0">
                <a:effectLst/>
                <a:latin typeface="华文楷体" panose="02010600040101010101" pitchFamily="2" charset="-122"/>
                <a:ea typeface="华文楷体" panose="02010600040101010101" pitchFamily="2" charset="-122"/>
              </a:rPr>
              <a:t>、隧道</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103426" name="内容占位符 4"/>
          <p:cNvSpPr>
            <a:spLocks noGrp="1"/>
          </p:cNvSpPr>
          <p:nvPr>
            <p:ph idx="1"/>
          </p:nvPr>
        </p:nvSpPr>
        <p:spPr>
          <a:xfrm>
            <a:off x="533400" y="1828800"/>
            <a:ext cx="8305800" cy="4343400"/>
          </a:xfrm>
        </p:spPr>
        <p:txBody>
          <a:bodyPr/>
          <a:lstStyle/>
          <a:p>
            <a:pPr>
              <a:lnSpc>
                <a:spcPct val="120000"/>
              </a:lnSpc>
              <a:buFontTx/>
              <a:buNone/>
            </a:pPr>
            <a:r>
              <a:rPr lang="en-US" altLang="zh-CN" sz="2400" b="1" dirty="0">
                <a:latin typeface="华文楷体" panose="02010600040101010101" pitchFamily="2" charset="-122"/>
                <a:ea typeface="华文楷体" panose="02010600040101010101" pitchFamily="2" charset="-122"/>
              </a:rPr>
              <a:t>4.3</a:t>
            </a:r>
            <a:r>
              <a:rPr lang="zh-CN" altLang="en-US" sz="2400" b="1" dirty="0">
                <a:latin typeface="华文楷体" panose="02010600040101010101" pitchFamily="2" charset="-122"/>
                <a:ea typeface="华文楷体" panose="02010600040101010101" pitchFamily="2" charset="-122"/>
              </a:rPr>
              <a:t>、洞内运输</a:t>
            </a:r>
          </a:p>
          <a:p>
            <a:pPr>
              <a:lnSpc>
                <a:spcPct val="120000"/>
              </a:lnSpc>
            </a:pPr>
            <a:r>
              <a:rPr lang="zh-CN" altLang="en-US" sz="2400" dirty="0">
                <a:latin typeface="华文楷体" panose="02010600040101010101" pitchFamily="2" charset="-122"/>
                <a:ea typeface="华文楷体" panose="02010600040101010101" pitchFamily="2" charset="-122"/>
              </a:rPr>
              <a:t>各类进洞车辆必须处于完好状态，制动有效，严禁人料混载。</a:t>
            </a:r>
          </a:p>
          <a:p>
            <a:pPr>
              <a:lnSpc>
                <a:spcPct val="120000"/>
              </a:lnSpc>
            </a:pPr>
            <a:r>
              <a:rPr lang="zh-CN" altLang="en-US" sz="2400" dirty="0">
                <a:latin typeface="华文楷体" panose="02010600040101010101" pitchFamily="2" charset="-122"/>
                <a:ea typeface="华文楷体" panose="02010600040101010101" pitchFamily="2" charset="-122"/>
              </a:rPr>
              <a:t>进洞的各类机械与车辆，宜选用带净化装置的柴油机动力，燃烧汽油的车辆和机械不得进洞（如通风良好，可以达到本章“通风及防尘”要求者除外）。</a:t>
            </a:r>
          </a:p>
          <a:p>
            <a:pPr>
              <a:lnSpc>
                <a:spcPct val="120000"/>
              </a:lnSpc>
            </a:pPr>
            <a:r>
              <a:rPr lang="zh-CN" altLang="en-US" sz="2400" dirty="0">
                <a:latin typeface="华文楷体" panose="02010600040101010101" pitchFamily="2" charset="-122"/>
                <a:ea typeface="华文楷体" panose="02010600040101010101" pitchFamily="2" charset="-122"/>
              </a:rPr>
              <a:t>所有运载车辆均不准超载、超宽、超高运输。运装大体积或超长料具时，应有专人指挥，专车运输，并设置显示界限的红灯。</a:t>
            </a:r>
          </a:p>
        </p:txBody>
      </p:sp>
    </p:spTree>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4 </a:t>
            </a:r>
            <a:r>
              <a:rPr lang="zh-CN" altLang="en-US" dirty="0">
                <a:effectLst/>
                <a:latin typeface="华文楷体" panose="02010600040101010101" pitchFamily="2" charset="-122"/>
                <a:ea typeface="华文楷体" panose="02010600040101010101" pitchFamily="2" charset="-122"/>
              </a:rPr>
              <a:t>、隧道</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104450" name="内容占位符 4"/>
          <p:cNvSpPr>
            <a:spLocks noGrp="1"/>
          </p:cNvSpPr>
          <p:nvPr>
            <p:ph idx="1"/>
          </p:nvPr>
        </p:nvSpPr>
        <p:spPr>
          <a:xfrm>
            <a:off x="381000" y="1676400"/>
            <a:ext cx="8458200" cy="4876800"/>
          </a:xfrm>
        </p:spPr>
        <p:txBody>
          <a:bodyPr/>
          <a:lstStyle/>
          <a:p>
            <a:pPr>
              <a:lnSpc>
                <a:spcPct val="75000"/>
              </a:lnSpc>
            </a:pPr>
            <a:r>
              <a:rPr lang="en-US" altLang="zh-CN" sz="2400" b="1" dirty="0">
                <a:latin typeface="华文楷体" panose="02010600040101010101" pitchFamily="2" charset="-122"/>
                <a:ea typeface="华文楷体" panose="02010600040101010101" pitchFamily="2" charset="-122"/>
              </a:rPr>
              <a:t> </a:t>
            </a:r>
            <a:r>
              <a:rPr lang="zh-CN" altLang="en-US" sz="2400" b="1" dirty="0">
                <a:latin typeface="华文楷体" panose="02010600040101010101" pitchFamily="2" charset="-122"/>
                <a:ea typeface="华文楷体" panose="02010600040101010101" pitchFamily="2" charset="-122"/>
              </a:rPr>
              <a:t>洞内无轨运输</a:t>
            </a:r>
          </a:p>
          <a:p>
            <a:pPr>
              <a:lnSpc>
                <a:spcPct val="75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）洞内运输的车速不得超过：人力车</a:t>
            </a:r>
            <a:r>
              <a:rPr lang="en-US" altLang="zh-CN" sz="2400" dirty="0">
                <a:latin typeface="华文楷体" panose="02010600040101010101" pitchFamily="2" charset="-122"/>
                <a:ea typeface="华文楷体" panose="02010600040101010101" pitchFamily="2" charset="-122"/>
              </a:rPr>
              <a:t>5km/h</a:t>
            </a:r>
            <a:r>
              <a:rPr lang="zh-CN" altLang="en-US" sz="2400" dirty="0">
                <a:latin typeface="华文楷体" panose="02010600040101010101" pitchFamily="2" charset="-122"/>
                <a:ea typeface="华文楷体" panose="02010600040101010101" pitchFamily="2" charset="-122"/>
              </a:rPr>
              <a:t>；机动车在施工作业地段单车</a:t>
            </a:r>
            <a:r>
              <a:rPr lang="en-US" altLang="zh-CN" sz="2400" dirty="0">
                <a:latin typeface="华文楷体" panose="02010600040101010101" pitchFamily="2" charset="-122"/>
                <a:ea typeface="华文楷体" panose="02010600040101010101" pitchFamily="2" charset="-122"/>
              </a:rPr>
              <a:t>10km/h </a:t>
            </a:r>
            <a:r>
              <a:rPr lang="zh-CN" altLang="en-US" sz="2400" dirty="0">
                <a:latin typeface="华文楷体" panose="02010600040101010101" pitchFamily="2" charset="-122"/>
                <a:ea typeface="华文楷体" panose="02010600040101010101" pitchFamily="2" charset="-122"/>
              </a:rPr>
              <a:t>，有牵引车及会车时</a:t>
            </a:r>
            <a:r>
              <a:rPr lang="en-US" altLang="zh-CN" sz="2400" dirty="0">
                <a:latin typeface="华文楷体" panose="02010600040101010101" pitchFamily="2" charset="-122"/>
                <a:ea typeface="华文楷体" panose="02010600040101010101" pitchFamily="2" charset="-122"/>
              </a:rPr>
              <a:t>5km/h </a:t>
            </a:r>
            <a:r>
              <a:rPr lang="zh-CN" altLang="en-US" sz="2400" dirty="0">
                <a:latin typeface="华文楷体" panose="02010600040101010101" pitchFamily="2" charset="-122"/>
                <a:ea typeface="华文楷体" panose="02010600040101010101" pitchFamily="2" charset="-122"/>
              </a:rPr>
              <a:t>；机动车在非作业地段单车</a:t>
            </a:r>
            <a:r>
              <a:rPr lang="en-US" altLang="zh-CN" sz="2400" dirty="0">
                <a:latin typeface="华文楷体" panose="02010600040101010101" pitchFamily="2" charset="-122"/>
                <a:ea typeface="华文楷体" panose="02010600040101010101" pitchFamily="2" charset="-122"/>
              </a:rPr>
              <a:t>20km/h </a:t>
            </a:r>
            <a:r>
              <a:rPr lang="zh-CN" altLang="en-US" sz="2400" dirty="0">
                <a:latin typeface="华文楷体" panose="02010600040101010101" pitchFamily="2" charset="-122"/>
                <a:ea typeface="华文楷体" panose="02010600040101010101" pitchFamily="2" charset="-122"/>
              </a:rPr>
              <a:t>，有牵引车时</a:t>
            </a:r>
            <a:r>
              <a:rPr lang="en-US" altLang="zh-CN" sz="2400" dirty="0">
                <a:latin typeface="华文楷体" panose="02010600040101010101" pitchFamily="2" charset="-122"/>
                <a:ea typeface="华文楷体" panose="02010600040101010101" pitchFamily="2" charset="-122"/>
              </a:rPr>
              <a:t>15km/h </a:t>
            </a:r>
            <a:r>
              <a:rPr lang="zh-CN" altLang="en-US" sz="2400" dirty="0">
                <a:latin typeface="华文楷体" panose="02010600040101010101" pitchFamily="2" charset="-122"/>
                <a:ea typeface="华文楷体" panose="02010600040101010101" pitchFamily="2" charset="-122"/>
              </a:rPr>
              <a:t>，会车时</a:t>
            </a:r>
            <a:r>
              <a:rPr lang="en-US" altLang="zh-CN" sz="2400" dirty="0">
                <a:latin typeface="华文楷体" panose="02010600040101010101" pitchFamily="2" charset="-122"/>
                <a:ea typeface="华文楷体" panose="02010600040101010101" pitchFamily="2" charset="-122"/>
              </a:rPr>
              <a:t>10km/h </a:t>
            </a:r>
            <a:r>
              <a:rPr lang="zh-CN" altLang="en-US" sz="2400" dirty="0">
                <a:latin typeface="华文楷体" panose="02010600040101010101" pitchFamily="2" charset="-122"/>
                <a:ea typeface="华文楷体" panose="02010600040101010101" pitchFamily="2" charset="-122"/>
              </a:rPr>
              <a:t>；</a:t>
            </a:r>
          </a:p>
          <a:p>
            <a:pPr>
              <a:lnSpc>
                <a:spcPct val="75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）车辆行驶中严禁超车；</a:t>
            </a:r>
          </a:p>
          <a:p>
            <a:pPr>
              <a:lnSpc>
                <a:spcPct val="75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3</a:t>
            </a:r>
            <a:r>
              <a:rPr lang="zh-CN" altLang="en-US" sz="2400" dirty="0">
                <a:latin typeface="华文楷体" panose="02010600040101010101" pitchFamily="2" charset="-122"/>
                <a:ea typeface="华文楷体" panose="02010600040101010101" pitchFamily="2" charset="-122"/>
              </a:rPr>
              <a:t>）在洞口、平交道口及施工狭窄地段应设置“缓行”标志，必要时应设专人指挥交通；</a:t>
            </a:r>
          </a:p>
          <a:p>
            <a:pPr>
              <a:lnSpc>
                <a:spcPct val="75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4</a:t>
            </a:r>
            <a:r>
              <a:rPr lang="zh-CN" altLang="en-US" sz="2400" dirty="0">
                <a:latin typeface="华文楷体" panose="02010600040101010101" pitchFamily="2" charset="-122"/>
                <a:ea typeface="华文楷体" panose="02010600040101010101" pitchFamily="2" charset="-122"/>
              </a:rPr>
              <a:t>）凡停放在接近车辆运行界限处的施工设备与机械，应在其外缘设置低压红色闪光灯，组成显示界限，以防运输车辆碰撞；</a:t>
            </a:r>
          </a:p>
          <a:p>
            <a:pPr>
              <a:lnSpc>
                <a:spcPct val="75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5</a:t>
            </a:r>
            <a:r>
              <a:rPr lang="zh-CN" altLang="en-US" sz="2400" dirty="0">
                <a:latin typeface="华文楷体" panose="02010600040101010101" pitchFamily="2" charset="-122"/>
                <a:ea typeface="华文楷体" panose="02010600040101010101" pitchFamily="2" charset="-122"/>
              </a:rPr>
              <a:t>）在洞内倒车与转向时，必须开灯鸣号或有专人指挥；</a:t>
            </a:r>
          </a:p>
          <a:p>
            <a:pPr>
              <a:lnSpc>
                <a:spcPct val="75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6</a:t>
            </a:r>
            <a:r>
              <a:rPr lang="zh-CN" altLang="en-US" sz="2400" dirty="0">
                <a:latin typeface="华文楷体" panose="02010600040101010101" pitchFamily="2" charset="-122"/>
                <a:ea typeface="华文楷体" panose="02010600040101010101" pitchFamily="2" charset="-122"/>
              </a:rPr>
              <a:t>）洞外卸碴场地段应保持一段上坡段，并在堆碴边缘内</a:t>
            </a:r>
            <a:r>
              <a:rPr lang="en-US" altLang="zh-CN" sz="2400" dirty="0">
                <a:latin typeface="华文楷体" panose="02010600040101010101" pitchFamily="2" charset="-122"/>
                <a:ea typeface="华文楷体" panose="02010600040101010101" pitchFamily="2" charset="-122"/>
              </a:rPr>
              <a:t>0.8m</a:t>
            </a:r>
            <a:r>
              <a:rPr lang="zh-CN" altLang="en-US" sz="2400" dirty="0">
                <a:latin typeface="华文楷体" panose="02010600040101010101" pitchFamily="2" charset="-122"/>
                <a:ea typeface="华文楷体" panose="02010600040101010101" pitchFamily="2" charset="-122"/>
              </a:rPr>
              <a:t>处设置挡木；</a:t>
            </a:r>
          </a:p>
          <a:p>
            <a:pPr>
              <a:lnSpc>
                <a:spcPct val="75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7</a:t>
            </a:r>
            <a:r>
              <a:rPr lang="zh-CN" altLang="en-US" sz="2400" dirty="0">
                <a:latin typeface="华文楷体" panose="02010600040101010101" pitchFamily="2" charset="-122"/>
                <a:ea typeface="华文楷体" panose="02010600040101010101" pitchFamily="2" charset="-122"/>
              </a:rPr>
              <a:t>）路面应有一定的平整度，并设专人养护；</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657238" y="920194"/>
            <a:ext cx="3438762" cy="369332"/>
          </a:xfrm>
          <a:prstGeom prst="rect">
            <a:avLst/>
          </a:prstGeom>
        </p:spPr>
        <p:txBody>
          <a:bodyPr wrap="none">
            <a:spAutoFit/>
          </a:bodyPr>
          <a:lstStyle/>
          <a:p>
            <a:r>
              <a:rPr lang="zh-CN" altLang="en-US" b="1" dirty="0">
                <a:ea typeface="黑体" panose="02010609060101010101" pitchFamily="49" charset="-122"/>
              </a:rPr>
              <a:t>公路建设施工事故调查基本做法</a:t>
            </a:r>
            <a:endParaRPr lang="zh-CN" altLang="en-US" dirty="0"/>
          </a:p>
        </p:txBody>
      </p:sp>
      <p:sp>
        <p:nvSpPr>
          <p:cNvPr id="4" name="Line 5"/>
          <p:cNvSpPr>
            <a:spLocks noChangeShapeType="1"/>
          </p:cNvSpPr>
          <p:nvPr/>
        </p:nvSpPr>
        <p:spPr bwMode="auto">
          <a:xfrm>
            <a:off x="1071562" y="1371600"/>
            <a:ext cx="45719" cy="4840002"/>
          </a:xfrm>
          <a:prstGeom prst="line">
            <a:avLst/>
          </a:prstGeom>
          <a:noFill/>
          <a:ln w="38100" cmpd="sng">
            <a:solidFill>
              <a:srgbClr val="9BBB59"/>
            </a:solidFill>
            <a:round/>
          </a:ln>
          <a:effectLst>
            <a:outerShdw dist="23000" dir="5400000" algn="ctr" rotWithShape="0">
              <a:srgbClr val="000000">
                <a:alpha val="28999"/>
              </a:srgbClr>
            </a:outerShdw>
          </a:effectLst>
        </p:spPr>
        <p:txBody>
          <a:bodyPr/>
          <a:lstStyle/>
          <a:p>
            <a:endParaRPr lang="zh-CN" altLang="en-US"/>
          </a:p>
        </p:txBody>
      </p:sp>
      <p:sp>
        <p:nvSpPr>
          <p:cNvPr id="5" name="TextBox 34"/>
          <p:cNvSpPr txBox="1">
            <a:spLocks noChangeArrowheads="1"/>
          </p:cNvSpPr>
          <p:nvPr/>
        </p:nvSpPr>
        <p:spPr bwMode="auto">
          <a:xfrm>
            <a:off x="313492" y="2066999"/>
            <a:ext cx="677108" cy="3267001"/>
          </a:xfrm>
          <a:prstGeom prst="rect">
            <a:avLst/>
          </a:prstGeom>
          <a:noFill/>
          <a:ln w="9525">
            <a:noFill/>
            <a:miter lim="800000"/>
          </a:ln>
        </p:spPr>
        <p:txBody>
          <a:bodyPr vert="eaVert" wrap="square">
            <a:spAutoFit/>
          </a:bodyPr>
          <a:lstStyle/>
          <a:p>
            <a:r>
              <a:rPr lang="zh-CN" altLang="en-US" sz="3200" b="1" dirty="0">
                <a:latin typeface="黑体" panose="02010609060101010101" pitchFamily="49" charset="-122"/>
                <a:ea typeface="黑体" panose="02010609060101010101" pitchFamily="49" charset="-122"/>
              </a:rPr>
              <a:t>成立事故调查组</a:t>
            </a:r>
            <a:r>
              <a:rPr lang="zh-CN" altLang="en-US" dirty="0"/>
              <a:t> </a:t>
            </a:r>
          </a:p>
        </p:txBody>
      </p:sp>
      <p:grpSp>
        <p:nvGrpSpPr>
          <p:cNvPr id="6" name="Group 22"/>
          <p:cNvGrpSpPr/>
          <p:nvPr/>
        </p:nvGrpSpPr>
        <p:grpSpPr bwMode="auto">
          <a:xfrm>
            <a:off x="1265238" y="1371600"/>
            <a:ext cx="4144962" cy="562847"/>
            <a:chOff x="0" y="0"/>
            <a:chExt cx="2688336" cy="1749552"/>
          </a:xfrm>
        </p:grpSpPr>
        <p:pic>
          <p:nvPicPr>
            <p:cNvPr id="7" name="AutoShape 5"/>
            <p:cNvPicPr>
              <a:picLocks noChangeArrowheads="1"/>
            </p:cNvPicPr>
            <p:nvPr/>
          </p:nvPicPr>
          <p:blipFill>
            <a:blip r:embed="rId2" cstate="print"/>
            <a:srcRect/>
            <a:stretch>
              <a:fillRect/>
            </a:stretch>
          </p:blipFill>
          <p:spPr bwMode="auto">
            <a:xfrm>
              <a:off x="0" y="0"/>
              <a:ext cx="2688336" cy="1749552"/>
            </a:xfrm>
            <a:prstGeom prst="rect">
              <a:avLst/>
            </a:prstGeom>
            <a:noFill/>
            <a:ln w="9525">
              <a:noFill/>
              <a:miter lim="800000"/>
              <a:headEnd/>
              <a:tailEnd/>
            </a:ln>
          </p:spPr>
        </p:pic>
        <p:sp>
          <p:nvSpPr>
            <p:cNvPr id="8" name="Text Box 24"/>
            <p:cNvSpPr txBox="1">
              <a:spLocks noChangeArrowheads="1"/>
            </p:cNvSpPr>
            <p:nvPr/>
          </p:nvSpPr>
          <p:spPr bwMode="auto">
            <a:xfrm>
              <a:off x="140416" y="116050"/>
              <a:ext cx="2411314" cy="1482835"/>
            </a:xfrm>
            <a:prstGeom prst="rect">
              <a:avLst/>
            </a:prstGeom>
            <a:noFill/>
            <a:ln w="9525">
              <a:noFill/>
              <a:miter lim="800000"/>
            </a:ln>
          </p:spPr>
          <p:txBody>
            <a:bodyPr wrap="none" anchor="ctr"/>
            <a:lstStyle/>
            <a:p>
              <a:pPr eaLnBrk="0" hangingPunct="0"/>
              <a:r>
                <a:rPr lang="zh-CN" altLang="en-US" sz="2400" b="1" dirty="0">
                  <a:solidFill>
                    <a:srgbClr val="2704BC"/>
                  </a:solidFill>
                  <a:latin typeface="Verdana" panose="020B0604030504040204" pitchFamily="34" charset="0"/>
                </a:rPr>
                <a:t>国家安全生产监督管理总局</a:t>
              </a:r>
            </a:p>
          </p:txBody>
        </p:sp>
      </p:grpSp>
      <p:grpSp>
        <p:nvGrpSpPr>
          <p:cNvPr id="9" name="Group 25"/>
          <p:cNvGrpSpPr/>
          <p:nvPr/>
        </p:nvGrpSpPr>
        <p:grpSpPr bwMode="auto">
          <a:xfrm>
            <a:off x="1286303" y="2057400"/>
            <a:ext cx="3742897" cy="458072"/>
            <a:chOff x="0" y="0"/>
            <a:chExt cx="2688336" cy="1749552"/>
          </a:xfrm>
        </p:grpSpPr>
        <p:pic>
          <p:nvPicPr>
            <p:cNvPr id="10" name="AutoShape 5"/>
            <p:cNvPicPr>
              <a:picLocks noChangeArrowheads="1"/>
            </p:cNvPicPr>
            <p:nvPr/>
          </p:nvPicPr>
          <p:blipFill>
            <a:blip r:embed="rId2" cstate="print"/>
            <a:srcRect/>
            <a:stretch>
              <a:fillRect/>
            </a:stretch>
          </p:blipFill>
          <p:spPr bwMode="auto">
            <a:xfrm>
              <a:off x="0" y="0"/>
              <a:ext cx="2688336" cy="1749552"/>
            </a:xfrm>
            <a:prstGeom prst="rect">
              <a:avLst/>
            </a:prstGeom>
            <a:noFill/>
            <a:ln w="9525">
              <a:noFill/>
              <a:miter lim="800000"/>
              <a:headEnd/>
              <a:tailEnd/>
            </a:ln>
          </p:spPr>
        </p:pic>
        <p:sp>
          <p:nvSpPr>
            <p:cNvPr id="11" name="Text Box 27"/>
            <p:cNvSpPr txBox="1">
              <a:spLocks noChangeArrowheads="1"/>
            </p:cNvSpPr>
            <p:nvPr/>
          </p:nvSpPr>
          <p:spPr bwMode="auto">
            <a:xfrm>
              <a:off x="140416" y="116050"/>
              <a:ext cx="2411314" cy="1482835"/>
            </a:xfrm>
            <a:prstGeom prst="rect">
              <a:avLst/>
            </a:prstGeom>
            <a:noFill/>
            <a:ln w="9525">
              <a:noFill/>
              <a:miter lim="800000"/>
            </a:ln>
          </p:spPr>
          <p:txBody>
            <a:bodyPr wrap="none" anchor="ctr"/>
            <a:lstStyle/>
            <a:p>
              <a:pPr eaLnBrk="0" hangingPunct="0"/>
              <a:r>
                <a:rPr lang="zh-CN" altLang="en-US" sz="2400" b="1">
                  <a:solidFill>
                    <a:srgbClr val="2704BC"/>
                  </a:solidFill>
                  <a:latin typeface="Verdana" panose="020B0604030504040204" pitchFamily="34" charset="0"/>
                </a:rPr>
                <a:t>监察部</a:t>
              </a:r>
            </a:p>
          </p:txBody>
        </p:sp>
      </p:grpSp>
      <p:grpSp>
        <p:nvGrpSpPr>
          <p:cNvPr id="12" name="Group 28"/>
          <p:cNvGrpSpPr/>
          <p:nvPr/>
        </p:nvGrpSpPr>
        <p:grpSpPr bwMode="auto">
          <a:xfrm>
            <a:off x="1286303" y="2667000"/>
            <a:ext cx="3742897" cy="458072"/>
            <a:chOff x="69861" y="45770"/>
            <a:chExt cx="2688336" cy="1749550"/>
          </a:xfrm>
        </p:grpSpPr>
        <p:pic>
          <p:nvPicPr>
            <p:cNvPr id="13" name="AutoShape 5"/>
            <p:cNvPicPr>
              <a:picLocks noChangeArrowheads="1"/>
            </p:cNvPicPr>
            <p:nvPr/>
          </p:nvPicPr>
          <p:blipFill>
            <a:blip r:embed="rId2" cstate="print"/>
            <a:srcRect/>
            <a:stretch>
              <a:fillRect/>
            </a:stretch>
          </p:blipFill>
          <p:spPr bwMode="auto">
            <a:xfrm>
              <a:off x="69861" y="45770"/>
              <a:ext cx="2688336" cy="1749550"/>
            </a:xfrm>
            <a:prstGeom prst="rect">
              <a:avLst/>
            </a:prstGeom>
            <a:noFill/>
            <a:ln w="9525">
              <a:noFill/>
              <a:miter lim="800000"/>
              <a:headEnd/>
              <a:tailEnd/>
            </a:ln>
          </p:spPr>
        </p:pic>
        <p:sp>
          <p:nvSpPr>
            <p:cNvPr id="14" name="Text Box 30"/>
            <p:cNvSpPr txBox="1">
              <a:spLocks noChangeArrowheads="1"/>
            </p:cNvSpPr>
            <p:nvPr/>
          </p:nvSpPr>
          <p:spPr bwMode="auto">
            <a:xfrm>
              <a:off x="140416" y="116050"/>
              <a:ext cx="2411314" cy="1482835"/>
            </a:xfrm>
            <a:prstGeom prst="rect">
              <a:avLst/>
            </a:prstGeom>
            <a:noFill/>
            <a:ln w="9525">
              <a:noFill/>
              <a:miter lim="800000"/>
            </a:ln>
          </p:spPr>
          <p:txBody>
            <a:bodyPr wrap="none" anchor="ctr"/>
            <a:lstStyle/>
            <a:p>
              <a:pPr eaLnBrk="0" hangingPunct="0"/>
              <a:r>
                <a:rPr lang="zh-CN" altLang="en-US" sz="2400" b="1" dirty="0">
                  <a:solidFill>
                    <a:srgbClr val="2704BC"/>
                  </a:solidFill>
                  <a:latin typeface="Verdana" panose="020B0604030504040204" pitchFamily="34" charset="0"/>
                </a:rPr>
                <a:t>交通运输部</a:t>
              </a:r>
            </a:p>
          </p:txBody>
        </p:sp>
      </p:grpSp>
      <p:grpSp>
        <p:nvGrpSpPr>
          <p:cNvPr id="15" name="Group 31"/>
          <p:cNvGrpSpPr/>
          <p:nvPr/>
        </p:nvGrpSpPr>
        <p:grpSpPr bwMode="auto">
          <a:xfrm>
            <a:off x="1286303" y="3275728"/>
            <a:ext cx="3742897" cy="458072"/>
            <a:chOff x="0" y="0"/>
            <a:chExt cx="2688336" cy="1749552"/>
          </a:xfrm>
        </p:grpSpPr>
        <p:pic>
          <p:nvPicPr>
            <p:cNvPr id="16" name="AutoShape 5"/>
            <p:cNvPicPr>
              <a:picLocks noChangeArrowheads="1"/>
            </p:cNvPicPr>
            <p:nvPr/>
          </p:nvPicPr>
          <p:blipFill>
            <a:blip r:embed="rId2" cstate="print"/>
            <a:srcRect/>
            <a:stretch>
              <a:fillRect/>
            </a:stretch>
          </p:blipFill>
          <p:spPr bwMode="auto">
            <a:xfrm>
              <a:off x="0" y="0"/>
              <a:ext cx="2688336" cy="1749552"/>
            </a:xfrm>
            <a:prstGeom prst="rect">
              <a:avLst/>
            </a:prstGeom>
            <a:noFill/>
            <a:ln w="9525">
              <a:noFill/>
              <a:miter lim="800000"/>
              <a:headEnd/>
              <a:tailEnd/>
            </a:ln>
          </p:spPr>
        </p:pic>
        <p:sp>
          <p:nvSpPr>
            <p:cNvPr id="17" name="Text Box 33"/>
            <p:cNvSpPr txBox="1">
              <a:spLocks noChangeArrowheads="1"/>
            </p:cNvSpPr>
            <p:nvPr/>
          </p:nvSpPr>
          <p:spPr bwMode="auto">
            <a:xfrm>
              <a:off x="140416" y="116050"/>
              <a:ext cx="2411314" cy="1482835"/>
            </a:xfrm>
            <a:prstGeom prst="rect">
              <a:avLst/>
            </a:prstGeom>
            <a:noFill/>
            <a:ln w="9525">
              <a:noFill/>
              <a:miter lim="800000"/>
            </a:ln>
          </p:spPr>
          <p:txBody>
            <a:bodyPr wrap="none" anchor="ctr"/>
            <a:lstStyle/>
            <a:p>
              <a:pPr eaLnBrk="0" hangingPunct="0"/>
              <a:r>
                <a:rPr lang="zh-CN" altLang="en-US" sz="2400" b="1" dirty="0">
                  <a:solidFill>
                    <a:srgbClr val="2704BC"/>
                  </a:solidFill>
                  <a:latin typeface="Verdana" panose="020B0604030504040204" pitchFamily="34" charset="0"/>
                </a:rPr>
                <a:t>住房和城乡建设部</a:t>
              </a:r>
            </a:p>
          </p:txBody>
        </p:sp>
      </p:grpSp>
      <p:grpSp>
        <p:nvGrpSpPr>
          <p:cNvPr id="19" name="Group 34"/>
          <p:cNvGrpSpPr/>
          <p:nvPr/>
        </p:nvGrpSpPr>
        <p:grpSpPr bwMode="auto">
          <a:xfrm>
            <a:off x="1286303" y="3885328"/>
            <a:ext cx="3742897" cy="458072"/>
            <a:chOff x="0" y="0"/>
            <a:chExt cx="2688336" cy="1749552"/>
          </a:xfrm>
        </p:grpSpPr>
        <p:pic>
          <p:nvPicPr>
            <p:cNvPr id="20" name="AutoShape 5"/>
            <p:cNvPicPr>
              <a:picLocks noChangeArrowheads="1"/>
            </p:cNvPicPr>
            <p:nvPr/>
          </p:nvPicPr>
          <p:blipFill>
            <a:blip r:embed="rId2" cstate="print"/>
            <a:srcRect/>
            <a:stretch>
              <a:fillRect/>
            </a:stretch>
          </p:blipFill>
          <p:spPr bwMode="auto">
            <a:xfrm>
              <a:off x="0" y="0"/>
              <a:ext cx="2688336" cy="1749552"/>
            </a:xfrm>
            <a:prstGeom prst="rect">
              <a:avLst/>
            </a:prstGeom>
            <a:noFill/>
            <a:ln w="9525">
              <a:noFill/>
              <a:miter lim="800000"/>
              <a:headEnd/>
              <a:tailEnd/>
            </a:ln>
          </p:spPr>
        </p:pic>
        <p:sp>
          <p:nvSpPr>
            <p:cNvPr id="21" name="Text Box 36"/>
            <p:cNvSpPr txBox="1">
              <a:spLocks noChangeArrowheads="1"/>
            </p:cNvSpPr>
            <p:nvPr/>
          </p:nvSpPr>
          <p:spPr bwMode="auto">
            <a:xfrm>
              <a:off x="140416" y="116050"/>
              <a:ext cx="2411314" cy="1482835"/>
            </a:xfrm>
            <a:prstGeom prst="rect">
              <a:avLst/>
            </a:prstGeom>
            <a:noFill/>
            <a:ln w="9525">
              <a:noFill/>
              <a:miter lim="800000"/>
            </a:ln>
          </p:spPr>
          <p:txBody>
            <a:bodyPr wrap="none" anchor="ctr"/>
            <a:lstStyle/>
            <a:p>
              <a:pPr eaLnBrk="0" hangingPunct="0"/>
              <a:r>
                <a:rPr lang="zh-CN" altLang="en-US" sz="2400" b="1">
                  <a:solidFill>
                    <a:srgbClr val="2704BC"/>
                  </a:solidFill>
                  <a:latin typeface="Verdana" panose="020B0604030504040204" pitchFamily="34" charset="0"/>
                </a:rPr>
                <a:t>全国总工会</a:t>
              </a:r>
            </a:p>
          </p:txBody>
        </p:sp>
      </p:grpSp>
      <p:grpSp>
        <p:nvGrpSpPr>
          <p:cNvPr id="22" name="Group 37"/>
          <p:cNvGrpSpPr/>
          <p:nvPr/>
        </p:nvGrpSpPr>
        <p:grpSpPr bwMode="auto">
          <a:xfrm>
            <a:off x="1286303" y="4494928"/>
            <a:ext cx="3742897" cy="458072"/>
            <a:chOff x="0" y="0"/>
            <a:chExt cx="2688336" cy="1749552"/>
          </a:xfrm>
        </p:grpSpPr>
        <p:pic>
          <p:nvPicPr>
            <p:cNvPr id="23" name="AutoShape 5"/>
            <p:cNvPicPr>
              <a:picLocks noChangeArrowheads="1"/>
            </p:cNvPicPr>
            <p:nvPr/>
          </p:nvPicPr>
          <p:blipFill>
            <a:blip r:embed="rId2" cstate="print"/>
            <a:srcRect/>
            <a:stretch>
              <a:fillRect/>
            </a:stretch>
          </p:blipFill>
          <p:spPr bwMode="auto">
            <a:xfrm>
              <a:off x="0" y="0"/>
              <a:ext cx="2688336" cy="1749552"/>
            </a:xfrm>
            <a:prstGeom prst="rect">
              <a:avLst/>
            </a:prstGeom>
            <a:noFill/>
            <a:ln w="9525">
              <a:noFill/>
              <a:miter lim="800000"/>
              <a:headEnd/>
              <a:tailEnd/>
            </a:ln>
          </p:spPr>
        </p:pic>
        <p:sp>
          <p:nvSpPr>
            <p:cNvPr id="24" name="Text Box 39"/>
            <p:cNvSpPr txBox="1">
              <a:spLocks noChangeArrowheads="1"/>
            </p:cNvSpPr>
            <p:nvPr/>
          </p:nvSpPr>
          <p:spPr bwMode="auto">
            <a:xfrm>
              <a:off x="140416" y="116050"/>
              <a:ext cx="2411314" cy="1482835"/>
            </a:xfrm>
            <a:prstGeom prst="rect">
              <a:avLst/>
            </a:prstGeom>
            <a:noFill/>
            <a:ln w="9525">
              <a:noFill/>
              <a:miter lim="800000"/>
            </a:ln>
          </p:spPr>
          <p:txBody>
            <a:bodyPr wrap="none" anchor="ctr"/>
            <a:lstStyle/>
            <a:p>
              <a:pPr eaLnBrk="0" hangingPunct="0"/>
              <a:r>
                <a:rPr lang="zh-CN" altLang="en-US" sz="2400" b="1">
                  <a:solidFill>
                    <a:srgbClr val="2704BC"/>
                  </a:solidFill>
                  <a:latin typeface="Verdana" panose="020B0604030504040204" pitchFamily="34" charset="0"/>
                </a:rPr>
                <a:t>质检总局部</a:t>
              </a:r>
            </a:p>
          </p:txBody>
        </p:sp>
      </p:grpSp>
      <p:grpSp>
        <p:nvGrpSpPr>
          <p:cNvPr id="25" name="Group 40"/>
          <p:cNvGrpSpPr/>
          <p:nvPr/>
        </p:nvGrpSpPr>
        <p:grpSpPr bwMode="auto">
          <a:xfrm>
            <a:off x="1286303" y="5104528"/>
            <a:ext cx="3742897" cy="458072"/>
            <a:chOff x="0" y="0"/>
            <a:chExt cx="2688336" cy="1749552"/>
          </a:xfrm>
        </p:grpSpPr>
        <p:pic>
          <p:nvPicPr>
            <p:cNvPr id="26" name="AutoShape 5"/>
            <p:cNvPicPr>
              <a:picLocks noChangeArrowheads="1"/>
            </p:cNvPicPr>
            <p:nvPr/>
          </p:nvPicPr>
          <p:blipFill>
            <a:blip r:embed="rId2" cstate="print"/>
            <a:srcRect/>
            <a:stretch>
              <a:fillRect/>
            </a:stretch>
          </p:blipFill>
          <p:spPr bwMode="auto">
            <a:xfrm>
              <a:off x="0" y="0"/>
              <a:ext cx="2688336" cy="1749552"/>
            </a:xfrm>
            <a:prstGeom prst="rect">
              <a:avLst/>
            </a:prstGeom>
            <a:noFill/>
            <a:ln w="9525">
              <a:noFill/>
              <a:miter lim="800000"/>
              <a:headEnd/>
              <a:tailEnd/>
            </a:ln>
          </p:spPr>
        </p:pic>
        <p:sp>
          <p:nvSpPr>
            <p:cNvPr id="27" name="Text Box 42"/>
            <p:cNvSpPr txBox="1">
              <a:spLocks noChangeArrowheads="1"/>
            </p:cNvSpPr>
            <p:nvPr/>
          </p:nvSpPr>
          <p:spPr bwMode="auto">
            <a:xfrm>
              <a:off x="140416" y="116050"/>
              <a:ext cx="2411314" cy="1482835"/>
            </a:xfrm>
            <a:prstGeom prst="rect">
              <a:avLst/>
            </a:prstGeom>
            <a:noFill/>
            <a:ln w="9525">
              <a:noFill/>
              <a:miter lim="800000"/>
            </a:ln>
          </p:spPr>
          <p:txBody>
            <a:bodyPr wrap="none" anchor="ctr"/>
            <a:lstStyle/>
            <a:p>
              <a:pPr eaLnBrk="0" hangingPunct="0"/>
              <a:r>
                <a:rPr lang="zh-CN" altLang="en-US" sz="2400" b="1">
                  <a:solidFill>
                    <a:srgbClr val="2704BC"/>
                  </a:solidFill>
                  <a:latin typeface="Verdana" panose="020B0604030504040204" pitchFamily="34" charset="0"/>
                </a:rPr>
                <a:t>工业和信息化部</a:t>
              </a:r>
            </a:p>
          </p:txBody>
        </p:sp>
      </p:grpSp>
      <p:grpSp>
        <p:nvGrpSpPr>
          <p:cNvPr id="28" name="Group 43"/>
          <p:cNvGrpSpPr/>
          <p:nvPr/>
        </p:nvGrpSpPr>
        <p:grpSpPr bwMode="auto">
          <a:xfrm>
            <a:off x="1286303" y="5714128"/>
            <a:ext cx="3742897" cy="458072"/>
            <a:chOff x="0" y="0"/>
            <a:chExt cx="2688336" cy="1749552"/>
          </a:xfrm>
        </p:grpSpPr>
        <p:pic>
          <p:nvPicPr>
            <p:cNvPr id="29" name="AutoShape 5"/>
            <p:cNvPicPr>
              <a:picLocks noChangeArrowheads="1"/>
            </p:cNvPicPr>
            <p:nvPr/>
          </p:nvPicPr>
          <p:blipFill>
            <a:blip r:embed="rId2" cstate="print"/>
            <a:srcRect/>
            <a:stretch>
              <a:fillRect/>
            </a:stretch>
          </p:blipFill>
          <p:spPr bwMode="auto">
            <a:xfrm>
              <a:off x="0" y="0"/>
              <a:ext cx="2688336" cy="1749552"/>
            </a:xfrm>
            <a:prstGeom prst="rect">
              <a:avLst/>
            </a:prstGeom>
            <a:noFill/>
            <a:ln w="9525">
              <a:noFill/>
              <a:miter lim="800000"/>
              <a:headEnd/>
              <a:tailEnd/>
            </a:ln>
          </p:spPr>
        </p:pic>
        <p:sp>
          <p:nvSpPr>
            <p:cNvPr id="30" name="Text Box 45"/>
            <p:cNvSpPr txBox="1">
              <a:spLocks noChangeArrowheads="1"/>
            </p:cNvSpPr>
            <p:nvPr/>
          </p:nvSpPr>
          <p:spPr bwMode="auto">
            <a:xfrm>
              <a:off x="140416" y="116050"/>
              <a:ext cx="2411314" cy="1482835"/>
            </a:xfrm>
            <a:prstGeom prst="rect">
              <a:avLst/>
            </a:prstGeom>
            <a:noFill/>
            <a:ln w="9525">
              <a:noFill/>
              <a:miter lim="800000"/>
            </a:ln>
          </p:spPr>
          <p:txBody>
            <a:bodyPr wrap="none" anchor="ctr"/>
            <a:lstStyle/>
            <a:p>
              <a:pPr eaLnBrk="0" hangingPunct="0"/>
              <a:r>
                <a:rPr lang="zh-CN" altLang="en-US" sz="2400" b="1" dirty="0">
                  <a:solidFill>
                    <a:srgbClr val="2704BC"/>
                  </a:solidFill>
                  <a:latin typeface="Verdana" panose="020B0604030504040204" pitchFamily="34" charset="0"/>
                </a:rPr>
                <a:t>发展和改革委员会</a:t>
              </a:r>
            </a:p>
          </p:txBody>
        </p:sp>
      </p:grpSp>
      <p:pic>
        <p:nvPicPr>
          <p:cNvPr id="31" name="图示 6"/>
          <p:cNvPicPr>
            <a:picLocks noChangeArrowheads="1"/>
          </p:cNvPicPr>
          <p:nvPr/>
        </p:nvPicPr>
        <p:blipFill>
          <a:blip r:embed="rId3" cstate="print"/>
          <a:srcRect/>
          <a:stretch>
            <a:fillRect/>
          </a:stretch>
        </p:blipFill>
        <p:spPr bwMode="auto">
          <a:xfrm>
            <a:off x="5105399" y="2590801"/>
            <a:ext cx="3657601" cy="2362200"/>
          </a:xfrm>
          <a:prstGeom prst="rect">
            <a:avLst/>
          </a:prstGeom>
          <a:noFill/>
          <a:ln w="9525">
            <a:noFill/>
            <a:miter lim="800000"/>
            <a:headEnd/>
            <a:tailEnd/>
          </a:ln>
          <a:effectLst/>
        </p:spPr>
      </p:pic>
    </p:spTree>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effectLst/>
                <a:latin typeface="华文楷体" panose="02010600040101010101" pitchFamily="2" charset="-122"/>
                <a:ea typeface="华文楷体" panose="02010600040101010101" pitchFamily="2" charset="-122"/>
              </a:rPr>
              <a:t>4 </a:t>
            </a:r>
            <a:r>
              <a:rPr lang="zh-CN" altLang="en-US" dirty="0">
                <a:effectLst/>
                <a:latin typeface="华文楷体" panose="02010600040101010101" pitchFamily="2" charset="-122"/>
                <a:ea typeface="华文楷体" panose="02010600040101010101" pitchFamily="2" charset="-122"/>
              </a:rPr>
              <a:t>、隧道</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105474" name="内容占位符 4"/>
          <p:cNvSpPr>
            <a:spLocks noGrp="1"/>
          </p:cNvSpPr>
          <p:nvPr>
            <p:ph idx="1"/>
          </p:nvPr>
        </p:nvSpPr>
        <p:spPr>
          <a:xfrm>
            <a:off x="457200" y="1752600"/>
            <a:ext cx="8458200" cy="4495800"/>
          </a:xfrm>
        </p:spPr>
        <p:txBody>
          <a:bodyPr/>
          <a:lstStyle/>
          <a:p>
            <a:pPr>
              <a:lnSpc>
                <a:spcPct val="120000"/>
              </a:lnSpc>
            </a:pPr>
            <a:r>
              <a:rPr lang="zh-CN" altLang="en-US" sz="2400" dirty="0">
                <a:latin typeface="华文楷体" panose="02010600040101010101" pitchFamily="2" charset="-122"/>
                <a:ea typeface="华文楷体" panose="02010600040101010101" pitchFamily="2" charset="-122"/>
              </a:rPr>
              <a:t>爆破器材运输</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 在隧道工程外部运输爆破器材时，应遵守</a:t>
            </a:r>
            <a:r>
              <a:rPr lang="en-US" altLang="zh-CN" sz="2400" dirty="0">
                <a:latin typeface="华文楷体" panose="02010600040101010101" pitchFamily="2" charset="-122"/>
                <a:ea typeface="华文楷体" panose="02010600040101010101" pitchFamily="2" charset="-122"/>
              </a:rPr>
              <a:t>《</a:t>
            </a:r>
            <a:r>
              <a:rPr lang="zh-CN" altLang="en-US" sz="2400" dirty="0">
                <a:latin typeface="华文楷体" panose="02010600040101010101" pitchFamily="2" charset="-122"/>
                <a:ea typeface="华文楷体" panose="02010600040101010101" pitchFamily="2" charset="-122"/>
              </a:rPr>
              <a:t>中华人民共和国民用爆炸物品管理条例</a:t>
            </a:r>
            <a:r>
              <a:rPr lang="en-US" altLang="zh-CN" sz="2400" dirty="0">
                <a:latin typeface="华文楷体" panose="02010600040101010101" pitchFamily="2" charset="-122"/>
                <a:ea typeface="华文楷体" panose="02010600040101010101" pitchFamily="2" charset="-122"/>
              </a:rPr>
              <a:t>》</a:t>
            </a:r>
            <a:r>
              <a:rPr lang="zh-CN" altLang="en-US" sz="2400" dirty="0">
                <a:latin typeface="华文楷体" panose="02010600040101010101" pitchFamily="2" charset="-122"/>
                <a:ea typeface="华文楷体" panose="02010600040101010101" pitchFamily="2" charset="-122"/>
              </a:rPr>
              <a:t>。</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 在任何情况下，雷管与炸药必须放置在带盖的容器内分别运送。人力运送时雷管与炸药不得由一人同时运送；汽车运输时，雷管与炸药必须分别装在二辆车内运送，其间距应相隔</a:t>
            </a:r>
            <a:r>
              <a:rPr lang="en-US" altLang="zh-CN" sz="2400" dirty="0">
                <a:latin typeface="华文楷体" panose="02010600040101010101" pitchFamily="2" charset="-122"/>
                <a:ea typeface="华文楷体" panose="02010600040101010101" pitchFamily="2" charset="-122"/>
              </a:rPr>
              <a:t>50m</a:t>
            </a:r>
            <a:r>
              <a:rPr lang="zh-CN" altLang="en-US" sz="2400" dirty="0">
                <a:latin typeface="华文楷体" panose="02010600040101010101" pitchFamily="2" charset="-122"/>
                <a:ea typeface="华文楷体" panose="02010600040101010101" pitchFamily="2" charset="-122"/>
              </a:rPr>
              <a:t>以上；有轨机动车运输时，雷管与炸药不宜在同一列车上运送，如必须用同一列车运送时，装雷管与炸药的车辆必须用三个空车厢隔开。</a:t>
            </a:r>
          </a:p>
        </p:txBody>
      </p:sp>
    </p:spTree>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1676400"/>
            <a:ext cx="8382000" cy="5181600"/>
          </a:xfrm>
        </p:spPr>
        <p:txBody>
          <a:bodyPr/>
          <a:lstStyle/>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3</a:t>
            </a:r>
            <a:r>
              <a:rPr lang="zh-CN" altLang="en-US" sz="2400" dirty="0">
                <a:latin typeface="华文楷体" panose="02010600040101010101" pitchFamily="2" charset="-122"/>
                <a:ea typeface="华文楷体" panose="02010600040101010101" pitchFamily="2" charset="-122"/>
              </a:rPr>
              <a:t>） 人力运送爆破器材时必须有专人护送，并应直接送到工地，不得在中途停留；一人一次运送的炸药数量不得超过</a:t>
            </a:r>
            <a:r>
              <a:rPr lang="en-US" altLang="zh-CN" sz="2400" dirty="0">
                <a:latin typeface="华文楷体" panose="02010600040101010101" pitchFamily="2" charset="-122"/>
                <a:ea typeface="华文楷体" panose="02010600040101010101" pitchFamily="2" charset="-122"/>
              </a:rPr>
              <a:t>20kg</a:t>
            </a:r>
            <a:r>
              <a:rPr lang="zh-CN" altLang="en-US" sz="2400" dirty="0">
                <a:latin typeface="华文楷体" panose="02010600040101010101" pitchFamily="2" charset="-122"/>
                <a:ea typeface="华文楷体" panose="02010600040101010101" pitchFamily="2" charset="-122"/>
              </a:rPr>
              <a:t>或原包装一箱。</a:t>
            </a:r>
          </a:p>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4</a:t>
            </a:r>
            <a:r>
              <a:rPr lang="zh-CN" altLang="en-US" sz="2400" dirty="0">
                <a:latin typeface="华文楷体" panose="02010600040101010101" pitchFamily="2" charset="-122"/>
                <a:ea typeface="华文楷体" panose="02010600040101010101" pitchFamily="2" charset="-122"/>
              </a:rPr>
              <a:t>） 汽车运送爆破器材时，汽车排气口应加装防火罩，运行中应显示红灯。器材必须由爆破工专人护送，其他人员严禁搭乘。爆破器材的装载高度不得超过车厢边缘，雷管或硝化甘油类炸药的装载不得超过二层。</a:t>
            </a:r>
          </a:p>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5</a:t>
            </a:r>
            <a:r>
              <a:rPr lang="zh-CN" altLang="en-US" sz="2400" dirty="0">
                <a:latin typeface="华文楷体" panose="02010600040101010101" pitchFamily="2" charset="-122"/>
                <a:ea typeface="华文楷体" panose="02010600040101010101" pitchFamily="2" charset="-122"/>
              </a:rPr>
              <a:t>） 有轨机动车运送爆破器材时其行驶速度不得超过</a:t>
            </a:r>
            <a:r>
              <a:rPr lang="en-US" altLang="zh-CN" sz="2400" dirty="0">
                <a:latin typeface="华文楷体" panose="02010600040101010101" pitchFamily="2" charset="-122"/>
                <a:ea typeface="华文楷体" panose="02010600040101010101" pitchFamily="2" charset="-122"/>
              </a:rPr>
              <a:t>2m/s</a:t>
            </a:r>
            <a:r>
              <a:rPr lang="zh-CN" altLang="en-US" sz="2400" dirty="0">
                <a:latin typeface="华文楷体" panose="02010600040101010101" pitchFamily="2" charset="-122"/>
                <a:ea typeface="华文楷体" panose="02010600040101010101" pitchFamily="2" charset="-122"/>
              </a:rPr>
              <a:t>，护送人员与装卸人员只准在尾车内乘座，其他人员严禁乘车。硝化甘油类炸药或雷管必须放在专用带盖的木质车厢内，车内应铺有胶皮或麻袋并只准堆放一层。</a:t>
            </a:r>
          </a:p>
          <a:p>
            <a:endParaRPr lang="zh-CN" altLang="en-US" sz="2400" dirty="0">
              <a:latin typeface="华文楷体" panose="02010600040101010101" pitchFamily="2" charset="-122"/>
              <a:ea typeface="华文楷体" panose="02010600040101010101" pitchFamily="2" charset="-122"/>
            </a:endParaRPr>
          </a:p>
          <a:p>
            <a:endParaRPr lang="zh-CN" altLang="en-US" dirty="0"/>
          </a:p>
        </p:txBody>
      </p:sp>
      <p:sp>
        <p:nvSpPr>
          <p:cNvPr id="4"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4 </a:t>
            </a:r>
            <a:r>
              <a:rPr lang="zh-CN" altLang="en-US" dirty="0">
                <a:effectLst/>
                <a:latin typeface="华文楷体" panose="02010600040101010101" pitchFamily="2" charset="-122"/>
                <a:ea typeface="华文楷体" panose="02010600040101010101" pitchFamily="2" charset="-122"/>
              </a:rPr>
              <a:t>、隧道</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Tree>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4 </a:t>
            </a:r>
            <a:r>
              <a:rPr lang="zh-CN" altLang="en-US" dirty="0">
                <a:effectLst/>
                <a:latin typeface="华文楷体" panose="02010600040101010101" pitchFamily="2" charset="-122"/>
                <a:ea typeface="华文楷体" panose="02010600040101010101" pitchFamily="2" charset="-122"/>
              </a:rPr>
              <a:t>、隧道</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106498" name="内容占位符 4"/>
          <p:cNvSpPr>
            <a:spLocks noGrp="1"/>
          </p:cNvSpPr>
          <p:nvPr>
            <p:ph idx="1"/>
          </p:nvPr>
        </p:nvSpPr>
        <p:spPr>
          <a:xfrm>
            <a:off x="381000" y="1828800"/>
            <a:ext cx="8458200" cy="4495800"/>
          </a:xfrm>
        </p:spPr>
        <p:txBody>
          <a:bodyPr/>
          <a:lstStyle/>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6</a:t>
            </a:r>
            <a:r>
              <a:rPr lang="zh-CN" altLang="en-US" sz="2400" dirty="0">
                <a:latin typeface="华文楷体" panose="02010600040101010101" pitchFamily="2" charset="-122"/>
                <a:ea typeface="华文楷体" panose="02010600040101010101" pitchFamily="2" charset="-122"/>
              </a:rPr>
              <a:t>） 在竖井内运送爆破器材时，应遵守下列规定：</a:t>
            </a:r>
          </a:p>
          <a:p>
            <a:pPr>
              <a:lnSpc>
                <a:spcPct val="120000"/>
              </a:lnSpc>
              <a:buFontTx/>
              <a:buNone/>
            </a:pP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）必须事先通知卷扬机司机和井口上下联络人员；</a:t>
            </a:r>
          </a:p>
          <a:p>
            <a:pPr>
              <a:lnSpc>
                <a:spcPct val="120000"/>
              </a:lnSpc>
              <a:buFontTx/>
              <a:buNone/>
            </a:pP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）除爆破工和护送人员外，其他人员不得同罐乘坐；</a:t>
            </a:r>
          </a:p>
          <a:p>
            <a:pPr>
              <a:lnSpc>
                <a:spcPct val="120000"/>
              </a:lnSpc>
              <a:buFontTx/>
              <a:buNone/>
            </a:pPr>
            <a:r>
              <a:rPr lang="en-US" altLang="zh-CN" sz="2400" dirty="0">
                <a:latin typeface="华文楷体" panose="02010600040101010101" pitchFamily="2" charset="-122"/>
                <a:ea typeface="华文楷体" panose="02010600040101010101" pitchFamily="2" charset="-122"/>
              </a:rPr>
              <a:t>3</a:t>
            </a:r>
            <a:r>
              <a:rPr lang="zh-CN" altLang="en-US" sz="2400" dirty="0">
                <a:latin typeface="华文楷体" panose="02010600040101010101" pitchFamily="2" charset="-122"/>
                <a:ea typeface="华文楷体" panose="02010600040101010101" pitchFamily="2" charset="-122"/>
              </a:rPr>
              <a:t>）运送硝化甘油类炸药或雷管时，只准堆放一层，且不得滑动。运送其它炸药时，装载高度不得超过罐笼高度的</a:t>
            </a:r>
            <a:r>
              <a:rPr lang="en-US" altLang="zh-CN" sz="2400" dirty="0">
                <a:latin typeface="华文楷体" panose="02010600040101010101" pitchFamily="2" charset="-122"/>
                <a:ea typeface="华文楷体" panose="02010600040101010101" pitchFamily="2" charset="-122"/>
              </a:rPr>
              <a:t>2/3</a:t>
            </a:r>
            <a:r>
              <a:rPr lang="zh-CN" altLang="en-US" sz="2400" dirty="0">
                <a:latin typeface="华文楷体" panose="02010600040101010101" pitchFamily="2" charset="-122"/>
                <a:ea typeface="华文楷体" panose="02010600040101010101" pitchFamily="2" charset="-122"/>
              </a:rPr>
              <a:t>，并不高于</a:t>
            </a:r>
            <a:r>
              <a:rPr lang="en-US" altLang="zh-CN" sz="2400" dirty="0">
                <a:latin typeface="华文楷体" panose="02010600040101010101" pitchFamily="2" charset="-122"/>
                <a:ea typeface="华文楷体" panose="02010600040101010101" pitchFamily="2" charset="-122"/>
              </a:rPr>
              <a:t>1.2m</a:t>
            </a:r>
            <a:r>
              <a:rPr lang="zh-CN" altLang="en-US" sz="2400" dirty="0">
                <a:latin typeface="华文楷体" panose="02010600040101010101" pitchFamily="2" charset="-122"/>
                <a:ea typeface="华文楷体" panose="02010600040101010101" pitchFamily="2" charset="-122"/>
              </a:rPr>
              <a:t>；</a:t>
            </a:r>
          </a:p>
          <a:p>
            <a:pPr>
              <a:lnSpc>
                <a:spcPct val="120000"/>
              </a:lnSpc>
              <a:buFontTx/>
              <a:buNone/>
            </a:pPr>
            <a:r>
              <a:rPr lang="en-US" altLang="zh-CN" sz="2400" dirty="0">
                <a:latin typeface="华文楷体" panose="02010600040101010101" pitchFamily="2" charset="-122"/>
                <a:ea typeface="华文楷体" panose="02010600040101010101" pitchFamily="2" charset="-122"/>
              </a:rPr>
              <a:t>4</a:t>
            </a:r>
            <a:r>
              <a:rPr lang="zh-CN" altLang="en-US" sz="2400" dirty="0">
                <a:latin typeface="华文楷体" panose="02010600040101010101" pitchFamily="2" charset="-122"/>
                <a:ea typeface="华文楷体" panose="02010600040101010101" pitchFamily="2" charset="-122"/>
              </a:rPr>
              <a:t>）用罐笼运送硝化甘油类炸药或雷管时，其升降速度不得超过</a:t>
            </a:r>
            <a:r>
              <a:rPr lang="en-US" altLang="zh-CN" sz="2400" dirty="0">
                <a:latin typeface="华文楷体" panose="02010600040101010101" pitchFamily="2" charset="-122"/>
                <a:ea typeface="华文楷体" panose="02010600040101010101" pitchFamily="2" charset="-122"/>
              </a:rPr>
              <a:t>2m/s</a:t>
            </a:r>
            <a:r>
              <a:rPr lang="zh-CN" altLang="en-US" sz="2400" dirty="0">
                <a:latin typeface="华文楷体" panose="02010600040101010101" pitchFamily="2" charset="-122"/>
                <a:ea typeface="华文楷体" panose="02010600040101010101" pitchFamily="2" charset="-122"/>
              </a:rPr>
              <a:t>，运送其他炸药不得超过</a:t>
            </a:r>
            <a:r>
              <a:rPr lang="en-US" altLang="zh-CN" sz="2400" dirty="0">
                <a:latin typeface="华文楷体" panose="02010600040101010101" pitchFamily="2" charset="-122"/>
                <a:ea typeface="华文楷体" panose="02010600040101010101" pitchFamily="2" charset="-122"/>
              </a:rPr>
              <a:t>4m/s</a:t>
            </a:r>
            <a:r>
              <a:rPr lang="zh-CN" altLang="en-US" sz="2400" dirty="0">
                <a:latin typeface="华文楷体" panose="02010600040101010101" pitchFamily="2" charset="-122"/>
                <a:ea typeface="华文楷体" panose="02010600040101010101" pitchFamily="2" charset="-122"/>
              </a:rPr>
              <a:t>，用吊桶运送爆破器材时，其速度不得超过</a:t>
            </a:r>
            <a:r>
              <a:rPr lang="en-US" altLang="zh-CN" sz="2400" dirty="0">
                <a:latin typeface="华文楷体" panose="02010600040101010101" pitchFamily="2" charset="-122"/>
                <a:ea typeface="华文楷体" panose="02010600040101010101" pitchFamily="2" charset="-122"/>
              </a:rPr>
              <a:t>1m/s</a:t>
            </a:r>
            <a:r>
              <a:rPr lang="zh-CN" altLang="en-US" sz="2400" dirty="0">
                <a:latin typeface="华文楷体" panose="02010600040101010101" pitchFamily="2" charset="-122"/>
                <a:ea typeface="华文楷体" panose="02010600040101010101" pitchFamily="2" charset="-122"/>
              </a:rPr>
              <a:t>；</a:t>
            </a:r>
          </a:p>
          <a:p>
            <a:pPr>
              <a:lnSpc>
                <a:spcPct val="120000"/>
              </a:lnSpc>
            </a:pPr>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1828800"/>
            <a:ext cx="8458200" cy="4419600"/>
          </a:xfrm>
        </p:spPr>
        <p:txBody>
          <a:bodyPr/>
          <a:lstStyle/>
          <a:p>
            <a:pPr>
              <a:lnSpc>
                <a:spcPct val="120000"/>
              </a:lnSpc>
              <a:buFontTx/>
              <a:buNone/>
            </a:pPr>
            <a:r>
              <a:rPr lang="en-US" altLang="zh-CN" sz="2400" dirty="0">
                <a:latin typeface="华文楷体" panose="02010600040101010101" pitchFamily="2" charset="-122"/>
                <a:ea typeface="华文楷体" panose="02010600040101010101" pitchFamily="2" charset="-122"/>
              </a:rPr>
              <a:t>5</a:t>
            </a:r>
            <a:r>
              <a:rPr lang="zh-CN" altLang="en-US" sz="2400" dirty="0">
                <a:latin typeface="华文楷体" panose="02010600040101010101" pitchFamily="2" charset="-122"/>
                <a:ea typeface="华文楷体" panose="02010600040101010101" pitchFamily="2" charset="-122"/>
              </a:rPr>
              <a:t>）司机在操纵卷扬机时，不得使罐笼或吊桶发生振动；</a:t>
            </a:r>
          </a:p>
          <a:p>
            <a:pPr>
              <a:lnSpc>
                <a:spcPct val="120000"/>
              </a:lnSpc>
              <a:buFontTx/>
              <a:buNone/>
            </a:pPr>
            <a:r>
              <a:rPr lang="en-US" altLang="zh-CN" sz="2400" dirty="0">
                <a:latin typeface="华文楷体" panose="02010600040101010101" pitchFamily="2" charset="-122"/>
                <a:ea typeface="华文楷体" panose="02010600040101010101" pitchFamily="2" charset="-122"/>
              </a:rPr>
              <a:t>6</a:t>
            </a:r>
            <a:r>
              <a:rPr lang="zh-CN" altLang="en-US" sz="2400" dirty="0">
                <a:latin typeface="华文楷体" panose="02010600040101010101" pitchFamily="2" charset="-122"/>
                <a:ea typeface="华文楷体" panose="02010600040101010101" pitchFamily="2" charset="-122"/>
              </a:rPr>
              <a:t>）运送电雷管应装入绝缘箱内，切断洞内所有电源，并检查钢丝绳是否带电；</a:t>
            </a:r>
          </a:p>
          <a:p>
            <a:pPr>
              <a:lnSpc>
                <a:spcPct val="120000"/>
              </a:lnSpc>
              <a:buFontTx/>
              <a:buNone/>
            </a:pPr>
            <a:r>
              <a:rPr lang="en-US" altLang="zh-CN" sz="2400" dirty="0">
                <a:latin typeface="华文楷体" panose="02010600040101010101" pitchFamily="2" charset="-122"/>
                <a:ea typeface="华文楷体" panose="02010600040101010101" pitchFamily="2" charset="-122"/>
              </a:rPr>
              <a:t>7</a:t>
            </a:r>
            <a:r>
              <a:rPr lang="zh-CN" altLang="en-US" sz="2400" dirty="0">
                <a:latin typeface="华文楷体" panose="02010600040101010101" pitchFamily="2" charset="-122"/>
                <a:ea typeface="华文楷体" panose="02010600040101010101" pitchFamily="2" charset="-122"/>
              </a:rPr>
              <a:t>）严禁爆破器材在井口房、井底车场或巷道内停放；</a:t>
            </a:r>
          </a:p>
          <a:p>
            <a:pPr>
              <a:lnSpc>
                <a:spcPct val="120000"/>
              </a:lnSpc>
              <a:buFontTx/>
              <a:buNone/>
            </a:pPr>
            <a:r>
              <a:rPr lang="en-US" altLang="zh-CN" sz="2400" dirty="0">
                <a:latin typeface="华文楷体" panose="02010600040101010101" pitchFamily="2" charset="-122"/>
                <a:ea typeface="华文楷体" panose="02010600040101010101" pitchFamily="2" charset="-122"/>
              </a:rPr>
              <a:t>8</a:t>
            </a:r>
            <a:r>
              <a:rPr lang="zh-CN" altLang="en-US" sz="2400" dirty="0">
                <a:latin typeface="华文楷体" panose="02010600040101010101" pitchFamily="2" charset="-122"/>
                <a:ea typeface="华文楷体" panose="02010600040101010101" pitchFamily="2" charset="-122"/>
              </a:rPr>
              <a:t>）在上下班或人员集中的时间内，严禁运输爆破器材。</a:t>
            </a:r>
          </a:p>
          <a:p>
            <a:pPr>
              <a:lnSpc>
                <a:spcPct val="12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7</a:t>
            </a:r>
            <a:r>
              <a:rPr lang="zh-CN" altLang="en-US" sz="2400" dirty="0">
                <a:latin typeface="华文楷体" panose="02010600040101010101" pitchFamily="2" charset="-122"/>
                <a:ea typeface="华文楷体" panose="02010600040101010101" pitchFamily="2" charset="-122"/>
              </a:rPr>
              <a:t>） 严禁用翻斗车、自卸汽车、拖车、拖拉机、机动三轮车、人力三轮车、自行车、摩托车和皮带运输机运送爆破器材。</a:t>
            </a:r>
          </a:p>
          <a:p>
            <a:endParaRPr lang="zh-CN" altLang="en-US" dirty="0"/>
          </a:p>
        </p:txBody>
      </p:sp>
      <p:sp>
        <p:nvSpPr>
          <p:cNvPr id="4"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4 </a:t>
            </a:r>
            <a:r>
              <a:rPr lang="zh-CN" altLang="en-US" dirty="0">
                <a:effectLst/>
                <a:latin typeface="华文楷体" panose="02010600040101010101" pitchFamily="2" charset="-122"/>
                <a:ea typeface="华文楷体" panose="02010600040101010101" pitchFamily="2" charset="-122"/>
              </a:rPr>
              <a:t>、隧道</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Tree>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effectLst/>
                <a:latin typeface="华文楷体" panose="02010600040101010101" pitchFamily="2" charset="-122"/>
                <a:ea typeface="华文楷体" panose="02010600040101010101" pitchFamily="2" charset="-122"/>
              </a:rPr>
              <a:t>4 </a:t>
            </a:r>
            <a:r>
              <a:rPr lang="zh-CN" altLang="en-US" dirty="0">
                <a:effectLst/>
                <a:latin typeface="华文楷体" panose="02010600040101010101" pitchFamily="2" charset="-122"/>
                <a:ea typeface="华文楷体" panose="02010600040101010101" pitchFamily="2" charset="-122"/>
              </a:rPr>
              <a:t>、隧道</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107522" name="内容占位符 4"/>
          <p:cNvSpPr>
            <a:spLocks noGrp="1"/>
          </p:cNvSpPr>
          <p:nvPr>
            <p:ph idx="1"/>
          </p:nvPr>
        </p:nvSpPr>
        <p:spPr>
          <a:xfrm>
            <a:off x="381000" y="1600200"/>
            <a:ext cx="8458200" cy="4495800"/>
          </a:xfrm>
        </p:spPr>
        <p:txBody>
          <a:bodyPr/>
          <a:lstStyle/>
          <a:p>
            <a:pPr>
              <a:lnSpc>
                <a:spcPct val="120000"/>
              </a:lnSpc>
              <a:buFontTx/>
              <a:buNone/>
            </a:pPr>
            <a:r>
              <a:rPr lang="en-US" altLang="zh-CN" sz="2400" b="1" dirty="0">
                <a:latin typeface="华文楷体" panose="02010600040101010101" pitchFamily="2" charset="-122"/>
                <a:ea typeface="华文楷体" panose="02010600040101010101" pitchFamily="2" charset="-122"/>
              </a:rPr>
              <a:t>4.4</a:t>
            </a:r>
            <a:r>
              <a:rPr lang="zh-CN" altLang="en-US" sz="2400" b="1" dirty="0">
                <a:latin typeface="华文楷体" panose="02010600040101010101" pitchFamily="2" charset="-122"/>
                <a:ea typeface="华文楷体" panose="02010600040101010101" pitchFamily="2" charset="-122"/>
              </a:rPr>
              <a:t>、支护</a:t>
            </a:r>
          </a:p>
          <a:p>
            <a:pPr>
              <a:lnSpc>
                <a:spcPct val="120000"/>
              </a:lnSpc>
            </a:pPr>
            <a:r>
              <a:rPr lang="zh-CN" altLang="en-US" sz="2400" dirty="0">
                <a:latin typeface="华文楷体" panose="02010600040101010101" pitchFamily="2" charset="-122"/>
                <a:ea typeface="华文楷体" panose="02010600040101010101" pitchFamily="2" charset="-122"/>
              </a:rPr>
              <a:t>隧道各部（包括竖井、斜井、横洞及平行导洞）开挖后，除围岩完整坚硬，以及设计文件中规定的不需支护者外，都必须根据围岩情况、施工方法采取有效的支护。</a:t>
            </a:r>
          </a:p>
          <a:p>
            <a:pPr>
              <a:lnSpc>
                <a:spcPct val="120000"/>
              </a:lnSpc>
            </a:pPr>
            <a:r>
              <a:rPr lang="zh-CN" altLang="en-US" sz="2400" dirty="0">
                <a:latin typeface="华文楷体" panose="02010600040101010101" pitchFamily="2" charset="-122"/>
                <a:ea typeface="华文楷体" panose="02010600040101010101" pitchFamily="2" charset="-122"/>
              </a:rPr>
              <a:t>施工期间，现场施工负责人应会同有关人员对支护各部定期进行检查。在不良地质地段每班应设专人随时检查，当发现支护变形或损坏时，应立即整修和加固；当变形或损坏情况严重时，应先将施工人员撤离现场，再行加固。</a:t>
            </a:r>
          </a:p>
          <a:p>
            <a:endParaRPr lang="zh-CN" altLang="en-US" sz="2000" dirty="0"/>
          </a:p>
        </p:txBody>
      </p:sp>
    </p:spTree>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1905000"/>
            <a:ext cx="8382000" cy="4343400"/>
          </a:xfrm>
        </p:spPr>
        <p:txBody>
          <a:bodyPr/>
          <a:lstStyle/>
          <a:p>
            <a:pPr>
              <a:lnSpc>
                <a:spcPct val="120000"/>
              </a:lnSpc>
            </a:pPr>
            <a:r>
              <a:rPr lang="zh-CN" altLang="en-US" sz="2400" dirty="0">
                <a:latin typeface="华文楷体" panose="02010600040101010101" pitchFamily="2" charset="-122"/>
                <a:ea typeface="华文楷体" panose="02010600040101010101" pitchFamily="2" charset="-122"/>
              </a:rPr>
              <a:t>洞口地段和洞内水平坑道与辅助坑道（横洞、平行导坑等）的连接处，应加强支护或及早进行永久衬砌。洞口地段的支撑宜向洞外多架</a:t>
            </a:r>
            <a:r>
              <a:rPr lang="en-US" altLang="zh-CN" sz="2400" dirty="0">
                <a:latin typeface="华文楷体" panose="02010600040101010101" pitchFamily="2" charset="-122"/>
                <a:ea typeface="华文楷体" panose="02010600040101010101" pitchFamily="2" charset="-122"/>
              </a:rPr>
              <a:t>5-8m</a:t>
            </a:r>
            <a:r>
              <a:rPr lang="zh-CN" altLang="en-US" sz="2400" dirty="0">
                <a:latin typeface="华文楷体" panose="02010600040101010101" pitchFamily="2" charset="-122"/>
                <a:ea typeface="华文楷体" panose="02010600040101010101" pitchFamily="2" charset="-122"/>
              </a:rPr>
              <a:t>明厢，并在其顶部压土以稳定支撑，待洞口建筑全部完工后方可拆除。</a:t>
            </a:r>
          </a:p>
          <a:p>
            <a:pPr>
              <a:lnSpc>
                <a:spcPct val="120000"/>
              </a:lnSpc>
            </a:pPr>
            <a:r>
              <a:rPr lang="en-US" altLang="zh-CN" sz="2400" dirty="0">
                <a:latin typeface="华文楷体" panose="02010600040101010101" pitchFamily="2" charset="-122"/>
                <a:ea typeface="华文楷体" panose="02010600040101010101" pitchFamily="2" charset="-122"/>
              </a:rPr>
              <a:t> </a:t>
            </a:r>
            <a:r>
              <a:rPr lang="zh-CN" altLang="en-US" sz="2400" dirty="0">
                <a:latin typeface="华文楷体" panose="02010600040101010101" pitchFamily="2" charset="-122"/>
                <a:ea typeface="华文楷体" panose="02010600040101010101" pitchFamily="2" charset="-122"/>
              </a:rPr>
              <a:t>洞内支护，宜随挖随支护，支护至开挖面的距离一般不得超过</a:t>
            </a:r>
            <a:r>
              <a:rPr lang="en-US" altLang="zh-CN" sz="2400" dirty="0">
                <a:latin typeface="华文楷体" panose="02010600040101010101" pitchFamily="2" charset="-122"/>
                <a:ea typeface="华文楷体" panose="02010600040101010101" pitchFamily="2" charset="-122"/>
              </a:rPr>
              <a:t>4m</a:t>
            </a:r>
            <a:r>
              <a:rPr lang="zh-CN" altLang="en-US" sz="2400" dirty="0">
                <a:latin typeface="华文楷体" panose="02010600040101010101" pitchFamily="2" charset="-122"/>
                <a:ea typeface="华文楷体" panose="02010600040101010101" pitchFamily="2" charset="-122"/>
              </a:rPr>
              <a:t>；如遇石质破碎、风化严重和土质隧道时，应尽量缩小支护工作面。当短期停工时，应将支撑直抵工作面。</a:t>
            </a:r>
          </a:p>
          <a:p>
            <a:endParaRPr lang="zh-CN" altLang="en-US" dirty="0"/>
          </a:p>
        </p:txBody>
      </p:sp>
      <p:sp>
        <p:nvSpPr>
          <p:cNvPr id="4"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4</a:t>
            </a:r>
            <a:r>
              <a:rPr lang="zh-CN" altLang="en-US" dirty="0">
                <a:effectLst/>
                <a:latin typeface="华文楷体" panose="02010600040101010101" pitchFamily="2" charset="-122"/>
                <a:ea typeface="华文楷体" panose="02010600040101010101" pitchFamily="2" charset="-122"/>
              </a:rPr>
              <a:t>、</a:t>
            </a:r>
            <a:r>
              <a:rPr lang="en-US" altLang="zh-CN" dirty="0">
                <a:effectLst/>
                <a:latin typeface="华文楷体" panose="02010600040101010101" pitchFamily="2" charset="-122"/>
                <a:ea typeface="华文楷体" panose="02010600040101010101" pitchFamily="2" charset="-122"/>
              </a:rPr>
              <a:t> </a:t>
            </a:r>
            <a:r>
              <a:rPr lang="zh-CN" altLang="en-US" dirty="0">
                <a:effectLst/>
                <a:latin typeface="华文楷体" panose="02010600040101010101" pitchFamily="2" charset="-122"/>
                <a:ea typeface="华文楷体" panose="02010600040101010101" pitchFamily="2" charset="-122"/>
              </a:rPr>
              <a:t>隧道</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Tree>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4 </a:t>
            </a:r>
            <a:r>
              <a:rPr lang="zh-CN" altLang="en-US" dirty="0">
                <a:effectLst/>
                <a:latin typeface="华文楷体" panose="02010600040101010101" pitchFamily="2" charset="-122"/>
                <a:ea typeface="华文楷体" panose="02010600040101010101" pitchFamily="2" charset="-122"/>
              </a:rPr>
              <a:t>、隧道</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108546" name="内容占位符 4"/>
          <p:cNvSpPr>
            <a:spLocks noGrp="1"/>
          </p:cNvSpPr>
          <p:nvPr>
            <p:ph idx="1"/>
          </p:nvPr>
        </p:nvSpPr>
        <p:spPr>
          <a:xfrm>
            <a:off x="457200" y="1828800"/>
            <a:ext cx="8382000" cy="4495800"/>
          </a:xfrm>
        </p:spPr>
        <p:txBody>
          <a:bodyPr/>
          <a:lstStyle/>
          <a:p>
            <a:r>
              <a:rPr lang="zh-CN" altLang="en-US" sz="2400" dirty="0">
                <a:latin typeface="华文楷体" panose="02010600040101010101" pitchFamily="2" charset="-122"/>
                <a:ea typeface="华文楷体" panose="02010600040101010101" pitchFamily="2" charset="-122"/>
              </a:rPr>
              <a:t>不得将支撑立柱置于废碴或活动的石头上。软弱围岩地段的立柱应加设垫板或垫梁，并加木楔塞紧。</a:t>
            </a:r>
          </a:p>
          <a:p>
            <a:r>
              <a:rPr lang="zh-CN" altLang="en-US" sz="2400" dirty="0">
                <a:latin typeface="华文楷体" panose="02010600040101010101" pitchFamily="2" charset="-122"/>
                <a:ea typeface="华文楷体" panose="02010600040101010101" pitchFamily="2" charset="-122"/>
              </a:rPr>
              <a:t>漏斗孔开挖时应加强支护，并加设盖板；供人上下的孔道应设置牢固的扶梯。</a:t>
            </a:r>
          </a:p>
          <a:p>
            <a:r>
              <a:rPr lang="en-US" altLang="zh-CN" sz="2400" dirty="0">
                <a:latin typeface="华文楷体" panose="02010600040101010101" pitchFamily="2" charset="-122"/>
                <a:ea typeface="华文楷体" panose="02010600040101010101" pitchFamily="2" charset="-122"/>
              </a:rPr>
              <a:t> </a:t>
            </a:r>
            <a:r>
              <a:rPr lang="zh-CN" altLang="en-US" sz="2400" dirty="0">
                <a:latin typeface="华文楷体" panose="02010600040101010101" pitchFamily="2" charset="-122"/>
                <a:ea typeface="华文楷体" panose="02010600040101010101" pitchFamily="2" charset="-122"/>
              </a:rPr>
              <a:t>采用木支撑时应选用松、柏、杉等坚硬且富有弹性的木材，其梁、柱的梢径不得小于</a:t>
            </a:r>
            <a:r>
              <a:rPr lang="en-US" altLang="zh-CN" sz="2400" dirty="0">
                <a:latin typeface="华文楷体" panose="02010600040101010101" pitchFamily="2" charset="-122"/>
                <a:ea typeface="华文楷体" panose="02010600040101010101" pitchFamily="2" charset="-122"/>
              </a:rPr>
              <a:t>20cm</a:t>
            </a:r>
            <a:r>
              <a:rPr lang="zh-CN" altLang="en-US" sz="2400" dirty="0">
                <a:latin typeface="华文楷体" panose="02010600040101010101" pitchFamily="2" charset="-122"/>
                <a:ea typeface="华文楷体" panose="02010600040101010101" pitchFamily="2" charset="-122"/>
              </a:rPr>
              <a:t>，跨度大于</a:t>
            </a:r>
            <a:r>
              <a:rPr lang="en-US" altLang="zh-CN" sz="2400" dirty="0">
                <a:latin typeface="华文楷体" panose="02010600040101010101" pitchFamily="2" charset="-122"/>
                <a:ea typeface="华文楷体" panose="02010600040101010101" pitchFamily="2" charset="-122"/>
              </a:rPr>
              <a:t>4m</a:t>
            </a:r>
            <a:r>
              <a:rPr lang="zh-CN" altLang="en-US" sz="2400" dirty="0">
                <a:latin typeface="华文楷体" panose="02010600040101010101" pitchFamily="2" charset="-122"/>
                <a:ea typeface="华文楷体" panose="02010600040101010101" pitchFamily="2" charset="-122"/>
              </a:rPr>
              <a:t>时不得小于</a:t>
            </a:r>
            <a:r>
              <a:rPr lang="en-US" altLang="zh-CN" sz="2400" dirty="0">
                <a:latin typeface="华文楷体" panose="02010600040101010101" pitchFamily="2" charset="-122"/>
                <a:ea typeface="华文楷体" panose="02010600040101010101" pitchFamily="2" charset="-122"/>
              </a:rPr>
              <a:t>25cm</a:t>
            </a:r>
            <a:r>
              <a:rPr lang="zh-CN" altLang="en-US" sz="2400" dirty="0">
                <a:latin typeface="华文楷体" panose="02010600040101010101" pitchFamily="2" charset="-122"/>
                <a:ea typeface="华文楷体" panose="02010600040101010101" pitchFamily="2" charset="-122"/>
              </a:rPr>
              <a:t>；其它连接杆件梢径不得小于</a:t>
            </a:r>
            <a:r>
              <a:rPr lang="en-US" altLang="zh-CN" sz="2400" dirty="0">
                <a:latin typeface="华文楷体" panose="02010600040101010101" pitchFamily="2" charset="-122"/>
                <a:ea typeface="华文楷体" panose="02010600040101010101" pitchFamily="2" charset="-122"/>
              </a:rPr>
              <a:t>15cm</a:t>
            </a:r>
            <a:r>
              <a:rPr lang="zh-CN" altLang="en-US" sz="2400" dirty="0">
                <a:latin typeface="华文楷体" panose="02010600040101010101" pitchFamily="2" charset="-122"/>
                <a:ea typeface="华文楷体" panose="02010600040101010101" pitchFamily="2" charset="-122"/>
              </a:rPr>
              <a:t>，木板厚度不得小于</a:t>
            </a:r>
            <a:r>
              <a:rPr lang="en-US" altLang="zh-CN" sz="2400" dirty="0">
                <a:latin typeface="华文楷体" panose="02010600040101010101" pitchFamily="2" charset="-122"/>
                <a:ea typeface="华文楷体" panose="02010600040101010101" pitchFamily="2" charset="-122"/>
              </a:rPr>
              <a:t>5cm</a:t>
            </a:r>
            <a:r>
              <a:rPr lang="zh-CN" altLang="en-US" sz="2400" dirty="0">
                <a:latin typeface="华文楷体" panose="02010600040101010101" pitchFamily="2" charset="-122"/>
                <a:ea typeface="华文楷体" panose="02010600040101010101" pitchFamily="2" charset="-122"/>
              </a:rPr>
              <a:t>。木支撑宜采用简单，直立，易于拆、立的框架结构，并应保证坑道的运输净空。</a:t>
            </a:r>
          </a:p>
          <a:p>
            <a:r>
              <a:rPr lang="zh-CN" altLang="en-US" sz="2400" dirty="0">
                <a:latin typeface="华文楷体" panose="02010600040101010101" pitchFamily="2" charset="-122"/>
                <a:ea typeface="华文楷体" panose="02010600040101010101" pitchFamily="2" charset="-122"/>
              </a:rPr>
              <a:t>钢支架安装，宜选用小型机具进行吊装，并应遵守本规程“起重吊装”的规定。</a:t>
            </a:r>
          </a:p>
          <a:p>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4 </a:t>
            </a:r>
            <a:r>
              <a:rPr lang="zh-CN" altLang="en-US" dirty="0">
                <a:effectLst/>
                <a:latin typeface="华文楷体" panose="02010600040101010101" pitchFamily="2" charset="-122"/>
                <a:ea typeface="华文楷体" panose="02010600040101010101" pitchFamily="2" charset="-122"/>
              </a:rPr>
              <a:t>、隧道</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109570" name="内容占位符 4"/>
          <p:cNvSpPr>
            <a:spLocks noGrp="1"/>
          </p:cNvSpPr>
          <p:nvPr>
            <p:ph idx="1"/>
          </p:nvPr>
        </p:nvSpPr>
        <p:spPr>
          <a:xfrm>
            <a:off x="457200" y="1828800"/>
            <a:ext cx="8382000" cy="4495800"/>
          </a:xfrm>
        </p:spPr>
        <p:txBody>
          <a:bodyPr/>
          <a:lstStyle/>
          <a:p>
            <a:r>
              <a:rPr lang="zh-CN" altLang="en-US" sz="2400" dirty="0">
                <a:latin typeface="华文楷体" panose="02010600040101010101" pitchFamily="2" charset="-122"/>
                <a:ea typeface="华文楷体" panose="02010600040101010101" pitchFamily="2" charset="-122"/>
              </a:rPr>
              <a:t>喷锚支护时，危石应清除，脚手架应牢固可靠，喷射手应配戴防护用品；机械各部应完好正常，压力应保持在</a:t>
            </a:r>
            <a:r>
              <a:rPr lang="en-US" altLang="zh-CN" sz="2400" dirty="0">
                <a:latin typeface="华文楷体" panose="02010600040101010101" pitchFamily="2" charset="-122"/>
                <a:ea typeface="华文楷体" panose="02010600040101010101" pitchFamily="2" charset="-122"/>
              </a:rPr>
              <a:t>0.2mpa</a:t>
            </a:r>
            <a:r>
              <a:rPr lang="zh-CN" altLang="en-US" sz="2400" dirty="0">
                <a:latin typeface="华文楷体" panose="02010600040101010101" pitchFamily="2" charset="-122"/>
                <a:ea typeface="华文楷体" panose="02010600040101010101" pitchFamily="2" charset="-122"/>
              </a:rPr>
              <a:t>左右；注浆管喷嘴严禁对人放置。</a:t>
            </a:r>
          </a:p>
          <a:p>
            <a:r>
              <a:rPr lang="zh-CN" altLang="en-US" sz="2400" dirty="0">
                <a:latin typeface="华文楷体" panose="02010600040101010101" pitchFamily="2" charset="-122"/>
                <a:ea typeface="华文楷体" panose="02010600040101010101" pitchFamily="2" charset="-122"/>
              </a:rPr>
              <a:t>当发现已喷锚区段的围岩有较大变形或锚杆失效时，应立即在该区段增设加强锚杆，其长度应不小于原锚杆长度的</a:t>
            </a:r>
            <a:r>
              <a:rPr lang="en-US" altLang="zh-CN" sz="2400" dirty="0">
                <a:latin typeface="华文楷体" panose="02010600040101010101" pitchFamily="2" charset="-122"/>
                <a:ea typeface="华文楷体" panose="02010600040101010101" pitchFamily="2" charset="-122"/>
              </a:rPr>
              <a:t>1.5</a:t>
            </a:r>
            <a:r>
              <a:rPr lang="zh-CN" altLang="en-US" sz="2400" dirty="0">
                <a:latin typeface="华文楷体" panose="02010600040101010101" pitchFamily="2" charset="-122"/>
                <a:ea typeface="华文楷体" panose="02010600040101010101" pitchFamily="2" charset="-122"/>
              </a:rPr>
              <a:t>倍。如喷锚后发现围岩突变或围岩变形量超过设计允许值时，宜用钢支架支护。</a:t>
            </a:r>
          </a:p>
          <a:p>
            <a:r>
              <a:rPr lang="en-US" altLang="zh-CN" sz="2400" dirty="0">
                <a:latin typeface="华文楷体" panose="02010600040101010101" pitchFamily="2" charset="-122"/>
                <a:ea typeface="华文楷体" panose="02010600040101010101" pitchFamily="2" charset="-122"/>
              </a:rPr>
              <a:t> </a:t>
            </a:r>
            <a:r>
              <a:rPr lang="zh-CN" altLang="en-US" sz="2400" dirty="0">
                <a:latin typeface="华文楷体" panose="02010600040101010101" pitchFamily="2" charset="-122"/>
                <a:ea typeface="华文楷体" panose="02010600040101010101" pitchFamily="2" charset="-122"/>
              </a:rPr>
              <a:t>当发现测量数据有不正常变化或突变，洞内或地表位移值大于允许位移值，洞内或地面出现裂缝以及喷层出现异常裂缝时，均应视为危险信号，必须立即通知作业人员撤离现场，待制定处理措施后才能继续施工。</a:t>
            </a:r>
          </a:p>
          <a:p>
            <a:endParaRPr lang="zh-CN" altLang="en-US" sz="2200" dirty="0"/>
          </a:p>
        </p:txBody>
      </p:sp>
    </p:spTree>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4 </a:t>
            </a:r>
            <a:r>
              <a:rPr lang="zh-CN" altLang="en-US" dirty="0">
                <a:effectLst/>
                <a:latin typeface="华文楷体" panose="02010600040101010101" pitchFamily="2" charset="-122"/>
                <a:ea typeface="华文楷体" panose="02010600040101010101" pitchFamily="2" charset="-122"/>
              </a:rPr>
              <a:t>、隧道</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110594" name="内容占位符 4"/>
          <p:cNvSpPr>
            <a:spLocks noGrp="1"/>
          </p:cNvSpPr>
          <p:nvPr>
            <p:ph idx="1"/>
          </p:nvPr>
        </p:nvSpPr>
        <p:spPr>
          <a:xfrm>
            <a:off x="457200" y="1676400"/>
            <a:ext cx="8305800" cy="4572000"/>
          </a:xfrm>
        </p:spPr>
        <p:txBody>
          <a:bodyPr/>
          <a:lstStyle/>
          <a:p>
            <a:pPr>
              <a:lnSpc>
                <a:spcPct val="90000"/>
              </a:lnSpc>
              <a:buFontTx/>
              <a:buNone/>
            </a:pPr>
            <a:r>
              <a:rPr lang="en-US" altLang="zh-CN" sz="2400" b="1" dirty="0">
                <a:latin typeface="华文楷体" panose="02010600040101010101" pitchFamily="2" charset="-122"/>
                <a:ea typeface="华文楷体" panose="02010600040101010101" pitchFamily="2" charset="-122"/>
              </a:rPr>
              <a:t>4.5</a:t>
            </a:r>
            <a:r>
              <a:rPr lang="zh-CN" altLang="en-US" sz="2400" b="1" dirty="0">
                <a:latin typeface="华文楷体" panose="02010600040101010101" pitchFamily="2" charset="-122"/>
                <a:ea typeface="华文楷体" panose="02010600040101010101" pitchFamily="2" charset="-122"/>
              </a:rPr>
              <a:t>、衬砌</a:t>
            </a:r>
          </a:p>
          <a:p>
            <a:pPr>
              <a:lnSpc>
                <a:spcPct val="90000"/>
              </a:lnSpc>
            </a:pPr>
            <a:r>
              <a:rPr lang="en-US" altLang="zh-CN" sz="2400" dirty="0">
                <a:latin typeface="华文楷体" panose="02010600040101010101" pitchFamily="2" charset="-122"/>
                <a:ea typeface="华文楷体" panose="02010600040101010101" pitchFamily="2" charset="-122"/>
              </a:rPr>
              <a:t> </a:t>
            </a:r>
            <a:r>
              <a:rPr lang="zh-CN" altLang="en-US" sz="2400" dirty="0">
                <a:latin typeface="华文楷体" panose="02010600040101010101" pitchFamily="2" charset="-122"/>
                <a:ea typeface="华文楷体" panose="02010600040101010101" pitchFamily="2" charset="-122"/>
              </a:rPr>
              <a:t>随着隧道各部开挖工作的推进，应及时进行衬砌或压浆，特别是洞门建筑的衬砌必须尽早施工，地质不良地段的洞口必须首先完成。</a:t>
            </a:r>
          </a:p>
          <a:p>
            <a:pPr>
              <a:lnSpc>
                <a:spcPct val="90000"/>
              </a:lnSpc>
            </a:pPr>
            <a:r>
              <a:rPr lang="zh-CN" altLang="en-US" sz="2400" dirty="0">
                <a:latin typeface="华文楷体" panose="02010600040101010101" pitchFamily="2" charset="-122"/>
                <a:ea typeface="华文楷体" panose="02010600040101010101" pitchFamily="2" charset="-122"/>
              </a:rPr>
              <a:t>衬砌使用的脚手架、工作平台、跳板、梯子等应安装牢固，不得有露头的钉子和突出的尖角。靠近通道的一侧应有足够的净空，以保证车辆、行人的安全通过。</a:t>
            </a:r>
          </a:p>
          <a:p>
            <a:pPr>
              <a:lnSpc>
                <a:spcPct val="90000"/>
              </a:lnSpc>
            </a:pPr>
            <a:r>
              <a:rPr lang="en-US" altLang="zh-CN" sz="2400" dirty="0">
                <a:latin typeface="华文楷体" panose="02010600040101010101" pitchFamily="2" charset="-122"/>
                <a:ea typeface="华文楷体" panose="02010600040101010101" pitchFamily="2" charset="-122"/>
              </a:rPr>
              <a:t> </a:t>
            </a:r>
            <a:r>
              <a:rPr lang="zh-CN" altLang="en-US" sz="2400" dirty="0">
                <a:latin typeface="华文楷体" panose="02010600040101010101" pitchFamily="2" charset="-122"/>
                <a:ea typeface="华文楷体" panose="02010600040101010101" pitchFamily="2" charset="-122"/>
              </a:rPr>
              <a:t>脚手架及工作平台上的铺板，应钉铺结实。木板之端头，必须搭于支点上。高于</a:t>
            </a:r>
            <a:r>
              <a:rPr lang="en-US" altLang="zh-CN" sz="2400" dirty="0">
                <a:latin typeface="华文楷体" panose="02010600040101010101" pitchFamily="2" charset="-122"/>
                <a:ea typeface="华文楷体" panose="02010600040101010101" pitchFamily="2" charset="-122"/>
              </a:rPr>
              <a:t>2m</a:t>
            </a:r>
            <a:r>
              <a:rPr lang="zh-CN" altLang="en-US" sz="2400" dirty="0">
                <a:latin typeface="华文楷体" panose="02010600040101010101" pitchFamily="2" charset="-122"/>
                <a:ea typeface="华文楷体" panose="02010600040101010101" pitchFamily="2" charset="-122"/>
              </a:rPr>
              <a:t>的工作平台上应设置不低于</a:t>
            </a:r>
            <a:r>
              <a:rPr lang="en-US" altLang="zh-CN" sz="2400" dirty="0">
                <a:latin typeface="华文楷体" panose="02010600040101010101" pitchFamily="2" charset="-122"/>
                <a:ea typeface="华文楷体" panose="02010600040101010101" pitchFamily="2" charset="-122"/>
              </a:rPr>
              <a:t>1m</a:t>
            </a:r>
            <a:r>
              <a:rPr lang="zh-CN" altLang="en-US" sz="2400" dirty="0">
                <a:latin typeface="华文楷体" panose="02010600040101010101" pitchFamily="2" charset="-122"/>
                <a:ea typeface="华文楷体" panose="02010600040101010101" pitchFamily="2" charset="-122"/>
              </a:rPr>
              <a:t>的栏杆。跳板应设防滑条。</a:t>
            </a:r>
          </a:p>
          <a:p>
            <a:pPr>
              <a:lnSpc>
                <a:spcPct val="90000"/>
              </a:lnSpc>
            </a:pPr>
            <a:r>
              <a:rPr lang="en-US" altLang="zh-CN" sz="2400" dirty="0">
                <a:latin typeface="华文楷体" panose="02010600040101010101" pitchFamily="2" charset="-122"/>
                <a:ea typeface="华文楷体" panose="02010600040101010101" pitchFamily="2" charset="-122"/>
              </a:rPr>
              <a:t> </a:t>
            </a:r>
            <a:r>
              <a:rPr lang="zh-CN" altLang="en-US" sz="2400" dirty="0">
                <a:latin typeface="华文楷体" panose="02010600040101010101" pitchFamily="2" charset="-122"/>
                <a:ea typeface="华文楷体" panose="02010600040101010101" pitchFamily="2" charset="-122"/>
              </a:rPr>
              <a:t>脚手架及工作平台上所站人数及堆置的建筑材料，不得超过其计算载重量。</a:t>
            </a:r>
          </a:p>
          <a:p>
            <a:pPr>
              <a:lnSpc>
                <a:spcPct val="90000"/>
              </a:lnSpc>
            </a:pPr>
            <a:r>
              <a:rPr lang="zh-CN" altLang="en-US" sz="2400" dirty="0">
                <a:latin typeface="华文楷体" panose="02010600040101010101" pitchFamily="2" charset="-122"/>
                <a:ea typeface="华文楷体" panose="02010600040101010101" pitchFamily="2" charset="-122"/>
              </a:rPr>
              <a:t>在洞内作业地段倾卸衬砌材料时，人员和车辆不得穿行。</a:t>
            </a:r>
          </a:p>
          <a:p>
            <a:pPr>
              <a:lnSpc>
                <a:spcPct val="90000"/>
              </a:lnSpc>
            </a:pPr>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4 </a:t>
            </a:r>
            <a:r>
              <a:rPr lang="zh-CN" altLang="en-US" dirty="0">
                <a:effectLst/>
                <a:latin typeface="华文楷体" panose="02010600040101010101" pitchFamily="2" charset="-122"/>
                <a:ea typeface="华文楷体" panose="02010600040101010101" pitchFamily="2" charset="-122"/>
              </a:rPr>
              <a:t>、隧道</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111618" name="内容占位符 4"/>
          <p:cNvSpPr>
            <a:spLocks noGrp="1"/>
          </p:cNvSpPr>
          <p:nvPr>
            <p:ph idx="1"/>
          </p:nvPr>
        </p:nvSpPr>
        <p:spPr>
          <a:xfrm>
            <a:off x="381000" y="1752600"/>
            <a:ext cx="8458200" cy="4495800"/>
          </a:xfrm>
        </p:spPr>
        <p:txBody>
          <a:bodyPr/>
          <a:lstStyle/>
          <a:p>
            <a:r>
              <a:rPr lang="zh-CN" altLang="en-US" sz="2400" dirty="0">
                <a:latin typeface="华文楷体" panose="02010600040101010101" pitchFamily="2" charset="-122"/>
                <a:ea typeface="华文楷体" panose="02010600040101010101" pitchFamily="2" charset="-122"/>
              </a:rPr>
              <a:t>机械转动部分应设置防护罩，电动机必须有接地装置，移动或修理机器及管线路时，应先停电，并切断电源、风源。</a:t>
            </a:r>
          </a:p>
          <a:p>
            <a:r>
              <a:rPr lang="zh-CN" altLang="en-US" sz="2400" dirty="0">
                <a:latin typeface="华文楷体" panose="02010600040101010101" pitchFamily="2" charset="-122"/>
                <a:ea typeface="华文楷体" panose="02010600040101010101" pitchFamily="2" charset="-122"/>
              </a:rPr>
              <a:t>安装、拆除模板、拱架时，工作地段应有专人监护。拆下的模板不得堆放在通道上。</a:t>
            </a:r>
          </a:p>
          <a:p>
            <a:r>
              <a:rPr lang="zh-CN" altLang="en-US" sz="2400" dirty="0">
                <a:latin typeface="华文楷体" panose="02010600040101010101" pitchFamily="2" charset="-122"/>
                <a:ea typeface="华文楷体" panose="02010600040101010101" pitchFamily="2" charset="-122"/>
              </a:rPr>
              <a:t>拆除灌筑混凝土模板内支撑时，应随拆随灌。</a:t>
            </a:r>
          </a:p>
          <a:p>
            <a:r>
              <a:rPr lang="zh-CN" altLang="en-US" sz="2400" dirty="0">
                <a:latin typeface="华文楷体" panose="02010600040101010101" pitchFamily="2" charset="-122"/>
                <a:ea typeface="华文楷体" panose="02010600040101010101" pitchFamily="2" charset="-122"/>
              </a:rPr>
              <a:t>当岩层破碎、压力过大地段的支撑不能拆出时，拱圈部分应用预制混凝土柱代替木杆予以拆换。</a:t>
            </a:r>
          </a:p>
          <a:p>
            <a:r>
              <a:rPr lang="zh-CN" altLang="en-US" sz="2400" dirty="0">
                <a:latin typeface="华文楷体" panose="02010600040101010101" pitchFamily="2" charset="-122"/>
                <a:ea typeface="华文楷体" panose="02010600040101010101" pitchFamily="2" charset="-122"/>
              </a:rPr>
              <a:t>衬砌用的石料及砌块，应采用车辆运送，装卸车或安装砌块时宜使用小型机械提升。当砌筑高度在</a:t>
            </a:r>
            <a:r>
              <a:rPr lang="en-US" altLang="zh-CN" sz="2400" dirty="0">
                <a:latin typeface="华文楷体" panose="02010600040101010101" pitchFamily="2" charset="-122"/>
                <a:ea typeface="华文楷体" panose="02010600040101010101" pitchFamily="2" charset="-122"/>
              </a:rPr>
              <a:t>1.5m</a:t>
            </a:r>
            <a:r>
              <a:rPr lang="zh-CN" altLang="en-US" sz="2400" dirty="0">
                <a:latin typeface="华文楷体" panose="02010600040101010101" pitchFamily="2" charset="-122"/>
                <a:ea typeface="华文楷体" panose="02010600040101010101" pitchFamily="2" charset="-122"/>
              </a:rPr>
              <a:t>以下时，允许使用跳板抬运，但跳板应架到与隧道平行的位置。</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33"/>
          <p:cNvSpPr>
            <a:spLocks noChangeArrowheads="1"/>
          </p:cNvSpPr>
          <p:nvPr/>
        </p:nvSpPr>
        <p:spPr bwMode="auto">
          <a:xfrm>
            <a:off x="380999" y="1251736"/>
            <a:ext cx="8382001" cy="5072864"/>
          </a:xfrm>
          <a:prstGeom prst="rect">
            <a:avLst/>
          </a:prstGeom>
          <a:noFill/>
          <a:ln w="9525">
            <a:noFill/>
            <a:miter lim="800000"/>
          </a:ln>
        </p:spPr>
        <p:txBody>
          <a:bodyPr wrap="square">
            <a:spAutoFit/>
          </a:bodyPr>
          <a:lstStyle/>
          <a:p>
            <a:pPr>
              <a:lnSpc>
                <a:spcPts val="2800"/>
              </a:lnSpc>
            </a:pPr>
            <a:r>
              <a:rPr lang="zh-CN" altLang="en-US" sz="2000" b="1" dirty="0">
                <a:latin typeface="+mn-ea"/>
                <a:ea typeface="+mn-ea"/>
              </a:rPr>
              <a:t>（1）负责事故现场勘察，搜集现场相关证据；</a:t>
            </a:r>
          </a:p>
          <a:p>
            <a:pPr>
              <a:lnSpc>
                <a:spcPts val="2800"/>
              </a:lnSpc>
            </a:pPr>
            <a:r>
              <a:rPr lang="zh-CN" altLang="en-US" sz="2000" b="1" dirty="0">
                <a:latin typeface="+mn-ea"/>
                <a:ea typeface="+mn-ea"/>
              </a:rPr>
              <a:t>（2）查明事故发生的时间、地点和经过；</a:t>
            </a:r>
          </a:p>
          <a:p>
            <a:pPr>
              <a:lnSpc>
                <a:spcPts val="2800"/>
              </a:lnSpc>
            </a:pPr>
            <a:r>
              <a:rPr lang="zh-CN" altLang="en-US" sz="2000" b="1" dirty="0">
                <a:latin typeface="+mn-ea"/>
                <a:ea typeface="+mn-ea"/>
              </a:rPr>
              <a:t>（3）查明事故相关人员基本情况（人）；</a:t>
            </a:r>
          </a:p>
          <a:p>
            <a:pPr>
              <a:lnSpc>
                <a:spcPts val="2800"/>
              </a:lnSpc>
            </a:pPr>
            <a:r>
              <a:rPr lang="zh-CN" altLang="en-US" sz="2000" b="1" dirty="0">
                <a:latin typeface="+mn-ea"/>
                <a:ea typeface="+mn-ea"/>
              </a:rPr>
              <a:t>（4）查明发生事故的建筑物、桥梁、隧道、各种装置、设备设施的设计、生产、使用等情况（物）；</a:t>
            </a:r>
          </a:p>
          <a:p>
            <a:pPr>
              <a:lnSpc>
                <a:spcPts val="2800"/>
              </a:lnSpc>
            </a:pPr>
            <a:r>
              <a:rPr lang="zh-CN" altLang="en-US" sz="2000" b="1" dirty="0">
                <a:latin typeface="+mn-ea"/>
                <a:ea typeface="+mn-ea"/>
              </a:rPr>
              <a:t>（5）查明事故涉及的业主、设计、勘察、施工、监理等各个环节和设备设施的工作及运转情况；</a:t>
            </a:r>
          </a:p>
          <a:p>
            <a:pPr>
              <a:lnSpc>
                <a:spcPts val="2800"/>
              </a:lnSpc>
            </a:pPr>
            <a:r>
              <a:rPr lang="zh-CN" altLang="en-US" sz="2000" b="1" dirty="0">
                <a:latin typeface="+mn-ea"/>
                <a:ea typeface="+mn-ea"/>
              </a:rPr>
              <a:t>（6）查明事故直接原因、人员伤亡及直接经济损失情况；</a:t>
            </a:r>
          </a:p>
          <a:p>
            <a:pPr>
              <a:lnSpc>
                <a:spcPts val="2800"/>
              </a:lnSpc>
            </a:pPr>
            <a:r>
              <a:rPr lang="zh-CN" altLang="en-US" sz="2000" b="1" dirty="0">
                <a:latin typeface="+mn-ea"/>
                <a:ea typeface="+mn-ea"/>
              </a:rPr>
              <a:t>（7）查明事故发生后当地政府及部门的应急救援及处置情况；</a:t>
            </a:r>
          </a:p>
          <a:p>
            <a:pPr>
              <a:lnSpc>
                <a:spcPts val="2800"/>
              </a:lnSpc>
            </a:pPr>
            <a:r>
              <a:rPr lang="zh-CN" altLang="en-US" sz="2000" b="1" dirty="0">
                <a:latin typeface="+mn-ea"/>
                <a:ea typeface="+mn-ea"/>
              </a:rPr>
              <a:t>（8）提出对事故性质的认定初步意见；</a:t>
            </a:r>
          </a:p>
          <a:p>
            <a:pPr>
              <a:lnSpc>
                <a:spcPts val="2800"/>
              </a:lnSpc>
            </a:pPr>
            <a:r>
              <a:rPr lang="zh-CN" altLang="en-US" sz="2000" b="1" dirty="0">
                <a:latin typeface="+mn-ea"/>
                <a:ea typeface="+mn-ea"/>
              </a:rPr>
              <a:t>（9）提出预防事故的针对性措施；</a:t>
            </a:r>
          </a:p>
          <a:p>
            <a:pPr>
              <a:lnSpc>
                <a:spcPts val="2800"/>
              </a:lnSpc>
            </a:pPr>
            <a:r>
              <a:rPr lang="zh-CN" altLang="en-US" sz="2000" b="1" dirty="0">
                <a:latin typeface="+mn-ea"/>
                <a:ea typeface="+mn-ea"/>
              </a:rPr>
              <a:t>（10）查明其他与技术原因有关的情况；</a:t>
            </a:r>
          </a:p>
          <a:p>
            <a:pPr>
              <a:lnSpc>
                <a:spcPts val="2800"/>
              </a:lnSpc>
            </a:pPr>
            <a:r>
              <a:rPr lang="zh-CN" altLang="en-US" sz="2000" b="1" dirty="0">
                <a:latin typeface="+mn-ea"/>
                <a:ea typeface="+mn-ea"/>
              </a:rPr>
              <a:t>（11）形成技术组调查报告；</a:t>
            </a:r>
          </a:p>
          <a:p>
            <a:pPr>
              <a:lnSpc>
                <a:spcPts val="2800"/>
              </a:lnSpc>
            </a:pPr>
            <a:r>
              <a:rPr lang="zh-CN" altLang="en-US" sz="2000" b="1" dirty="0">
                <a:latin typeface="+mn-ea"/>
                <a:ea typeface="+mn-ea"/>
              </a:rPr>
              <a:t>（12）完成事故调查组交办的其他任务。 </a:t>
            </a:r>
          </a:p>
        </p:txBody>
      </p:sp>
      <p:sp>
        <p:nvSpPr>
          <p:cNvPr id="7" name="圆角矩形 38"/>
          <p:cNvSpPr>
            <a:spLocks noChangeArrowheads="1"/>
          </p:cNvSpPr>
          <p:nvPr/>
        </p:nvSpPr>
        <p:spPr bwMode="auto">
          <a:xfrm>
            <a:off x="533400" y="827087"/>
            <a:ext cx="1371600" cy="468313"/>
          </a:xfrm>
          <a:prstGeom prst="roundRect">
            <a:avLst>
              <a:gd name="adj" fmla="val 796"/>
            </a:avLst>
          </a:prstGeom>
          <a:solidFill>
            <a:srgbClr val="0089F0"/>
          </a:solidFill>
          <a:ln w="9525">
            <a:noFill/>
            <a:round/>
          </a:ln>
        </p:spPr>
        <p:txBody>
          <a:bodyPr anchor="ctr"/>
          <a:lstStyle/>
          <a:p>
            <a:pPr indent="323850" eaLnBrk="0" hangingPunct="0"/>
            <a:r>
              <a:rPr lang="zh-CN" altLang="en-US" b="1" dirty="0">
                <a:solidFill>
                  <a:schemeClr val="bg1"/>
                </a:solidFill>
                <a:ea typeface="微软雅黑" panose="020B0503020204020204" pitchFamily="34" charset="-122"/>
              </a:rPr>
              <a:t>技术组</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Lst>
  </p:timing>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effectLst/>
                <a:latin typeface="华文楷体" panose="02010600040101010101" pitchFamily="2" charset="-122"/>
                <a:ea typeface="华文楷体" panose="02010600040101010101" pitchFamily="2" charset="-122"/>
              </a:rPr>
              <a:t>4 </a:t>
            </a:r>
            <a:r>
              <a:rPr lang="zh-CN" altLang="en-US" dirty="0">
                <a:effectLst/>
                <a:latin typeface="华文楷体" panose="02010600040101010101" pitchFamily="2" charset="-122"/>
                <a:ea typeface="华文楷体" panose="02010600040101010101" pitchFamily="2" charset="-122"/>
              </a:rPr>
              <a:t>、隧道</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112642" name="内容占位符 4"/>
          <p:cNvSpPr>
            <a:spLocks noGrp="1"/>
          </p:cNvSpPr>
          <p:nvPr>
            <p:ph idx="1"/>
          </p:nvPr>
        </p:nvSpPr>
        <p:spPr>
          <a:xfrm>
            <a:off x="457200" y="1676400"/>
            <a:ext cx="8305800" cy="4495800"/>
          </a:xfrm>
        </p:spPr>
        <p:txBody>
          <a:bodyPr/>
          <a:lstStyle/>
          <a:p>
            <a:r>
              <a:rPr lang="zh-CN" altLang="en-US" sz="2400" dirty="0">
                <a:latin typeface="华文楷体" panose="02010600040101010101" pitchFamily="2" charset="-122"/>
                <a:ea typeface="华文楷体" panose="02010600040101010101" pitchFamily="2" charset="-122"/>
              </a:rPr>
              <a:t>压浆机在使用前应进行检查并试运转，管路联接要完好，压力要正常，操纵压浆喷嘴人员应配戴护目眼镜及胶皮手套。喷浆嘴应用支架支撑牢固，压浆时掌握喷嘴的人员必须注意喷嘴的脱落，并设法躲避；拔取时必须在撤除压力后进行；检修和清洗时，应在停止运转、切断电路、关闭风门后，方准进行。</a:t>
            </a:r>
          </a:p>
          <a:p>
            <a:r>
              <a:rPr lang="en-US" altLang="zh-CN" sz="2400" dirty="0">
                <a:latin typeface="华文楷体" panose="02010600040101010101" pitchFamily="2" charset="-122"/>
                <a:ea typeface="华文楷体" panose="02010600040101010101" pitchFamily="2" charset="-122"/>
              </a:rPr>
              <a:t> </a:t>
            </a:r>
            <a:r>
              <a:rPr lang="zh-CN" altLang="en-US" sz="2400" dirty="0">
                <a:latin typeface="华文楷体" panose="02010600040101010101" pitchFamily="2" charset="-122"/>
                <a:ea typeface="华文楷体" panose="02010600040101010101" pitchFamily="2" charset="-122"/>
              </a:rPr>
              <a:t>采用模板台车进行全断面衬砌时，台车距开挖面的距离不得小于</a:t>
            </a:r>
            <a:r>
              <a:rPr lang="en-US" altLang="zh-CN" sz="2400" dirty="0">
                <a:latin typeface="华文楷体" panose="02010600040101010101" pitchFamily="2" charset="-122"/>
                <a:ea typeface="华文楷体" panose="02010600040101010101" pitchFamily="2" charset="-122"/>
              </a:rPr>
              <a:t>260m</a:t>
            </a:r>
            <a:r>
              <a:rPr lang="zh-CN" altLang="en-US" sz="2400" dirty="0">
                <a:latin typeface="华文楷体" panose="02010600040101010101" pitchFamily="2" charset="-122"/>
                <a:ea typeface="华文楷体" panose="02010600040101010101" pitchFamily="2" charset="-122"/>
              </a:rPr>
              <a:t>，台车下的净空应能保证运输车辆的顺利通行。混凝土灌筑时，必须两侧对称进行。台车上不得堆放料具，工作台应满铺底板，并设安全栏杆。拆除混凝土输送软管时，必须停止混凝土泵的运转。</a:t>
            </a:r>
          </a:p>
          <a:p>
            <a:r>
              <a:rPr lang="en-US" altLang="zh-CN" sz="2400" dirty="0">
                <a:latin typeface="华文楷体" panose="02010600040101010101" pitchFamily="2" charset="-122"/>
                <a:ea typeface="华文楷体" panose="02010600040101010101" pitchFamily="2" charset="-122"/>
              </a:rPr>
              <a:t> </a:t>
            </a:r>
            <a:r>
              <a:rPr lang="zh-CN" altLang="en-US" sz="2400" dirty="0">
                <a:latin typeface="华文楷体" panose="02010600040101010101" pitchFamily="2" charset="-122"/>
                <a:ea typeface="华文楷体" panose="02010600040101010101" pitchFamily="2" charset="-122"/>
              </a:rPr>
              <a:t>严禁在洞内熬制沥青。</a:t>
            </a:r>
          </a:p>
          <a:p>
            <a:endParaRPr lang="zh-CN" altLang="en-US" sz="2200" dirty="0"/>
          </a:p>
        </p:txBody>
      </p:sp>
    </p:spTree>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effectLst/>
                <a:latin typeface="华文楷体" panose="02010600040101010101" pitchFamily="2" charset="-122"/>
                <a:ea typeface="华文楷体" panose="02010600040101010101" pitchFamily="2" charset="-122"/>
              </a:rPr>
              <a:t>4 </a:t>
            </a:r>
            <a:r>
              <a:rPr lang="zh-CN" altLang="en-US" dirty="0">
                <a:effectLst/>
                <a:latin typeface="华文楷体" panose="02010600040101010101" pitchFamily="2" charset="-122"/>
                <a:ea typeface="华文楷体" panose="02010600040101010101" pitchFamily="2" charset="-122"/>
              </a:rPr>
              <a:t>、隧道</a:t>
            </a:r>
            <a:r>
              <a:rPr lang="zh-CN" altLang="zh-CN" dirty="0">
                <a:effectLst/>
                <a:latin typeface="华文楷体" panose="02010600040101010101" pitchFamily="2" charset="-122"/>
                <a:ea typeface="华文楷体" panose="02010600040101010101" pitchFamily="2" charset="-122"/>
              </a:rPr>
              <a:t>工程</a:t>
            </a:r>
            <a:endParaRPr lang="zh-CN" altLang="en-US" dirty="0">
              <a:effectLst/>
              <a:latin typeface="华文楷体" panose="02010600040101010101" pitchFamily="2" charset="-122"/>
              <a:ea typeface="华文楷体" panose="02010600040101010101" pitchFamily="2" charset="-122"/>
            </a:endParaRPr>
          </a:p>
        </p:txBody>
      </p:sp>
      <p:sp>
        <p:nvSpPr>
          <p:cNvPr id="113666" name="内容占位符 4"/>
          <p:cNvSpPr>
            <a:spLocks noGrp="1"/>
          </p:cNvSpPr>
          <p:nvPr>
            <p:ph idx="1"/>
          </p:nvPr>
        </p:nvSpPr>
        <p:spPr>
          <a:xfrm>
            <a:off x="457200" y="1752600"/>
            <a:ext cx="8305800" cy="4495800"/>
          </a:xfrm>
        </p:spPr>
        <p:txBody>
          <a:bodyPr/>
          <a:lstStyle/>
          <a:p>
            <a:pPr>
              <a:lnSpc>
                <a:spcPct val="120000"/>
              </a:lnSpc>
              <a:buFontTx/>
              <a:buNone/>
            </a:pPr>
            <a:r>
              <a:rPr lang="en-US" altLang="zh-CN" sz="2400" b="1" dirty="0">
                <a:latin typeface="华文楷体" panose="02010600040101010101" pitchFamily="2" charset="-122"/>
                <a:ea typeface="华文楷体" panose="02010600040101010101" pitchFamily="2" charset="-122"/>
              </a:rPr>
              <a:t>4.6 </a:t>
            </a:r>
            <a:r>
              <a:rPr lang="zh-CN" altLang="en-US" sz="2400" b="1" dirty="0">
                <a:latin typeface="华文楷体" panose="02010600040101010101" pitchFamily="2" charset="-122"/>
                <a:ea typeface="华文楷体" panose="02010600040101010101" pitchFamily="2" charset="-122"/>
              </a:rPr>
              <a:t>隧道爆破作业</a:t>
            </a:r>
          </a:p>
          <a:p>
            <a:pPr>
              <a:lnSpc>
                <a:spcPct val="120000"/>
              </a:lnSpc>
            </a:pPr>
            <a:r>
              <a:rPr lang="en-US" altLang="zh-CN" sz="2400" dirty="0">
                <a:latin typeface="华文楷体" panose="02010600040101010101" pitchFamily="2" charset="-122"/>
                <a:ea typeface="华文楷体" panose="02010600040101010101" pitchFamily="2" charset="-122"/>
              </a:rPr>
              <a:t> </a:t>
            </a:r>
            <a:r>
              <a:rPr lang="zh-CN" altLang="en-US" sz="2400" dirty="0">
                <a:latin typeface="华文楷体" panose="02010600040101010101" pitchFamily="2" charset="-122"/>
                <a:ea typeface="华文楷体" panose="02010600040101010101" pitchFamily="2" charset="-122"/>
              </a:rPr>
              <a:t>严禁用火花起爆和裸露爆破；</a:t>
            </a:r>
          </a:p>
          <a:p>
            <a:pPr>
              <a:lnSpc>
                <a:spcPct val="120000"/>
              </a:lnSpc>
            </a:pPr>
            <a:r>
              <a:rPr lang="zh-CN" altLang="en-US" sz="2400" dirty="0">
                <a:latin typeface="华文楷体" panose="02010600040101010101" pitchFamily="2" charset="-122"/>
                <a:ea typeface="华文楷体" panose="02010600040101010101" pitchFamily="2" charset="-122"/>
              </a:rPr>
              <a:t>爆破时，宜使用瞬发电雷管，若采用毫秒雷管时，其总的延期时间不得超过</a:t>
            </a:r>
            <a:r>
              <a:rPr lang="en-US" altLang="zh-CN" sz="2400" dirty="0">
                <a:latin typeface="华文楷体" panose="02010600040101010101" pitchFamily="2" charset="-122"/>
                <a:ea typeface="华文楷体" panose="02010600040101010101" pitchFamily="2" charset="-122"/>
              </a:rPr>
              <a:t>130ms</a:t>
            </a:r>
            <a:r>
              <a:rPr lang="zh-CN" altLang="en-US" sz="2400" dirty="0">
                <a:latin typeface="华文楷体" panose="02010600040101010101" pitchFamily="2" charset="-122"/>
                <a:ea typeface="华文楷体" panose="02010600040101010101" pitchFamily="2" charset="-122"/>
              </a:rPr>
              <a:t>。严禁使用秒和半秒延期电雷管；</a:t>
            </a:r>
          </a:p>
          <a:p>
            <a:pPr>
              <a:lnSpc>
                <a:spcPct val="120000"/>
              </a:lnSpc>
            </a:pPr>
            <a:r>
              <a:rPr lang="zh-CN" altLang="en-US" sz="2400" dirty="0">
                <a:latin typeface="华文楷体" panose="02010600040101010101" pitchFamily="2" charset="-122"/>
                <a:ea typeface="华文楷体" panose="02010600040101010101" pitchFamily="2" charset="-122"/>
              </a:rPr>
              <a:t>使用煤矿安全炸药；</a:t>
            </a:r>
          </a:p>
          <a:p>
            <a:pPr>
              <a:lnSpc>
                <a:spcPct val="120000"/>
              </a:lnSpc>
            </a:pPr>
            <a:r>
              <a:rPr lang="zh-CN" altLang="en-US" sz="2400" dirty="0">
                <a:latin typeface="华文楷体" panose="02010600040101010101" pitchFamily="2" charset="-122"/>
                <a:ea typeface="华文楷体" panose="02010600040101010101" pitchFamily="2" charset="-122"/>
              </a:rPr>
              <a:t>短隧道放炮时，所有人员必须撤出隧道洞外；长隧道单线应撤出</a:t>
            </a:r>
            <a:r>
              <a:rPr lang="en-US" altLang="zh-CN" sz="2400" dirty="0">
                <a:latin typeface="华文楷体" panose="02010600040101010101" pitchFamily="2" charset="-122"/>
                <a:ea typeface="华文楷体" panose="02010600040101010101" pitchFamily="2" charset="-122"/>
              </a:rPr>
              <a:t>300m</a:t>
            </a:r>
            <a:r>
              <a:rPr lang="zh-CN" altLang="en-US" sz="2400" dirty="0">
                <a:latin typeface="华文楷体" panose="02010600040101010101" pitchFamily="2" charset="-122"/>
                <a:ea typeface="华文楷体" panose="02010600040101010101" pitchFamily="2" charset="-122"/>
              </a:rPr>
              <a:t>以外，双车道上半断面开挖撤至</a:t>
            </a:r>
            <a:r>
              <a:rPr lang="en-US" altLang="zh-CN" sz="2400" dirty="0">
                <a:latin typeface="华文楷体" panose="02010600040101010101" pitchFamily="2" charset="-122"/>
                <a:ea typeface="华文楷体" panose="02010600040101010101" pitchFamily="2" charset="-122"/>
              </a:rPr>
              <a:t>400m</a:t>
            </a:r>
            <a:r>
              <a:rPr lang="zh-CN" altLang="en-US" sz="2400" dirty="0">
                <a:latin typeface="华文楷体" panose="02010600040101010101" pitchFamily="2" charset="-122"/>
                <a:ea typeface="华文楷体" panose="02010600040101010101" pitchFamily="2" charset="-122"/>
              </a:rPr>
              <a:t>以外，双车道全断面开挖应撤至</a:t>
            </a:r>
            <a:r>
              <a:rPr lang="en-US" altLang="zh-CN" sz="2400" dirty="0">
                <a:latin typeface="华文楷体" panose="02010600040101010101" pitchFamily="2" charset="-122"/>
                <a:ea typeface="华文楷体" panose="02010600040101010101" pitchFamily="2" charset="-122"/>
              </a:rPr>
              <a:t>500m</a:t>
            </a:r>
            <a:r>
              <a:rPr lang="zh-CN" altLang="en-US" sz="2400" dirty="0">
                <a:latin typeface="华文楷体" panose="02010600040101010101" pitchFamily="2" charset="-122"/>
                <a:ea typeface="华文楷体" panose="02010600040101010101" pitchFamily="2" charset="-122"/>
              </a:rPr>
              <a:t>以外。</a:t>
            </a:r>
          </a:p>
          <a:p>
            <a:pPr>
              <a:lnSpc>
                <a:spcPct val="120000"/>
              </a:lnSpc>
              <a:buFontTx/>
              <a:buNone/>
            </a:pPr>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effectLst/>
                <a:latin typeface="华文楷体" panose="02010600040101010101" pitchFamily="2" charset="-122"/>
                <a:ea typeface="华文楷体" panose="02010600040101010101" pitchFamily="2" charset="-122"/>
              </a:rPr>
              <a:t>5  </a:t>
            </a:r>
            <a:r>
              <a:rPr lang="zh-CN" altLang="en-US" dirty="0">
                <a:effectLst/>
                <a:latin typeface="华文楷体" panose="02010600040101010101" pitchFamily="2" charset="-122"/>
                <a:ea typeface="华文楷体" panose="02010600040101010101" pitchFamily="2" charset="-122"/>
              </a:rPr>
              <a:t>、边通车、边施工地段的交通管理</a:t>
            </a:r>
          </a:p>
        </p:txBody>
      </p:sp>
      <p:sp>
        <p:nvSpPr>
          <p:cNvPr id="114690" name="内容占位符 4"/>
          <p:cNvSpPr>
            <a:spLocks noGrp="1"/>
          </p:cNvSpPr>
          <p:nvPr>
            <p:ph idx="1"/>
          </p:nvPr>
        </p:nvSpPr>
        <p:spPr>
          <a:xfrm>
            <a:off x="457200" y="1828800"/>
            <a:ext cx="8305800" cy="4419600"/>
          </a:xfrm>
        </p:spPr>
        <p:txBody>
          <a:bodyPr/>
          <a:lstStyle/>
          <a:p>
            <a:r>
              <a:rPr lang="zh-CN" altLang="en-US" sz="2400" dirty="0">
                <a:latin typeface="华文楷体" panose="02010600040101010101" pitchFamily="2" charset="-122"/>
                <a:ea typeface="华文楷体" panose="02010600040101010101" pitchFamily="2" charset="-122"/>
              </a:rPr>
              <a:t>改建工程中，边通车、边施工路段的安全生产，除应遵守本规程的有关规定外，还应加强对通行车辆的安全管理，确保施工、交通安全。</a:t>
            </a:r>
          </a:p>
          <a:p>
            <a:r>
              <a:rPr lang="zh-CN" altLang="en-US" sz="2400" dirty="0">
                <a:latin typeface="华文楷体" panose="02010600040101010101" pitchFamily="2" charset="-122"/>
                <a:ea typeface="华文楷体" panose="02010600040101010101" pitchFamily="2" charset="-122"/>
              </a:rPr>
              <a:t>改建工程需挖除旧路路基、路面进行重建的路段，在施工路段的两端应竖立显示正在施工的警告标志。标志应鲜明、醒目。标志与施工路段的距离，应根据开挖宽度、路线等级、交通量等情况确定。</a:t>
            </a:r>
          </a:p>
          <a:p>
            <a:r>
              <a:rPr lang="en-US" altLang="zh-CN" sz="2400" dirty="0">
                <a:latin typeface="华文楷体" panose="02010600040101010101" pitchFamily="2" charset="-122"/>
                <a:ea typeface="华文楷体" panose="02010600040101010101" pitchFamily="2" charset="-122"/>
              </a:rPr>
              <a:t> </a:t>
            </a:r>
            <a:r>
              <a:rPr lang="zh-CN" altLang="en-US" sz="2400" dirty="0">
                <a:latin typeface="华文楷体" panose="02010600040101010101" pitchFamily="2" charset="-122"/>
                <a:ea typeface="华文楷体" panose="02010600040101010101" pitchFamily="2" charset="-122"/>
              </a:rPr>
              <a:t>一侧拓宽或两侧拓宽的改建工程，原有道路的路面宜先保留，以维持交通。</a:t>
            </a:r>
          </a:p>
          <a:p>
            <a:endParaRPr lang="zh-CN" altLang="en-US" sz="2000" dirty="0"/>
          </a:p>
        </p:txBody>
      </p:sp>
    </p:spTree>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1828800"/>
            <a:ext cx="8382000" cy="4114800"/>
          </a:xfrm>
        </p:spPr>
        <p:txBody>
          <a:bodyPr/>
          <a:lstStyle/>
          <a:p>
            <a:r>
              <a:rPr lang="zh-CN" altLang="en-US" sz="2400" dirty="0">
                <a:latin typeface="华文楷体" panose="02010600040101010101" pitchFamily="2" charset="-122"/>
                <a:ea typeface="华文楷体" panose="02010600040101010101" pitchFamily="2" charset="-122"/>
              </a:rPr>
              <a:t>在拓宽地段，如须在原有道路上运送土石方，宜采用机动车辆运输。采用手推车运输时，可划分部分路面，专供手推车行驶。并应做到：</a:t>
            </a:r>
          </a:p>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）剩余部分路面宽度应保证机动车行车安全；</a:t>
            </a:r>
          </a:p>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）要用红白相间的栏杆等隔离设施，与机动车行车道隔开；</a:t>
            </a:r>
          </a:p>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3</a:t>
            </a:r>
            <a:r>
              <a:rPr lang="zh-CN" altLang="en-US" sz="2400" dirty="0">
                <a:latin typeface="华文楷体" panose="02010600040101010101" pitchFamily="2" charset="-122"/>
                <a:ea typeface="华文楷体" panose="02010600040101010101" pitchFamily="2" charset="-122"/>
              </a:rPr>
              <a:t>）设专职人员指挥来往车辆。</a:t>
            </a:r>
            <a:endParaRPr lang="en-US" altLang="zh-CN" sz="2400" dirty="0">
              <a:latin typeface="华文楷体" panose="02010600040101010101" pitchFamily="2" charset="-122"/>
              <a:ea typeface="华文楷体" panose="02010600040101010101" pitchFamily="2" charset="-122"/>
            </a:endParaRPr>
          </a:p>
          <a:p>
            <a:r>
              <a:rPr lang="en-US" altLang="zh-CN" sz="2400" dirty="0">
                <a:latin typeface="华文楷体" panose="02010600040101010101" pitchFamily="2" charset="-122"/>
                <a:ea typeface="华文楷体" panose="02010600040101010101" pitchFamily="2" charset="-122"/>
              </a:rPr>
              <a:t> </a:t>
            </a:r>
            <a:r>
              <a:rPr lang="zh-CN" altLang="en-US" sz="2400" dirty="0">
                <a:latin typeface="华文楷体" panose="02010600040101010101" pitchFamily="2" charset="-122"/>
                <a:ea typeface="华文楷体" panose="02010600040101010101" pitchFamily="2" charset="-122"/>
              </a:rPr>
              <a:t>通车路段的路面应经常清扫干净，防止车辆碾飞土石伤人或雨后泥泞影响通车</a:t>
            </a:r>
            <a:r>
              <a:rPr lang="zh-CN" altLang="en-US" sz="2800" dirty="0">
                <a:latin typeface="华文楷体" panose="02010600040101010101" pitchFamily="2" charset="-122"/>
                <a:ea typeface="华文楷体" panose="02010600040101010101" pitchFamily="2" charset="-122"/>
              </a:rPr>
              <a:t>。</a:t>
            </a:r>
          </a:p>
          <a:p>
            <a:endParaRPr lang="zh-CN" altLang="en-US" sz="2800" dirty="0">
              <a:latin typeface="华文楷体" panose="02010600040101010101" pitchFamily="2" charset="-122"/>
              <a:ea typeface="华文楷体" panose="02010600040101010101" pitchFamily="2" charset="-122"/>
            </a:endParaRPr>
          </a:p>
        </p:txBody>
      </p:sp>
      <p:sp>
        <p:nvSpPr>
          <p:cNvPr id="4"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5  </a:t>
            </a:r>
            <a:r>
              <a:rPr lang="zh-CN" altLang="en-US" dirty="0">
                <a:effectLst/>
                <a:latin typeface="华文楷体" panose="02010600040101010101" pitchFamily="2" charset="-122"/>
                <a:ea typeface="华文楷体" panose="02010600040101010101" pitchFamily="2" charset="-122"/>
              </a:rPr>
              <a:t>、边通车、边施工地段的交通管理</a:t>
            </a:r>
          </a:p>
        </p:txBody>
      </p:sp>
    </p:spTree>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en-US" altLang="zh-CN" dirty="0">
                <a:effectLst/>
                <a:latin typeface="华文楷体" panose="02010600040101010101" pitchFamily="2" charset="-122"/>
                <a:ea typeface="华文楷体" panose="02010600040101010101" pitchFamily="2" charset="-122"/>
              </a:rPr>
              <a:t>5 </a:t>
            </a:r>
            <a:r>
              <a:rPr lang="zh-CN" altLang="en-US" dirty="0">
                <a:effectLst/>
                <a:latin typeface="华文楷体" panose="02010600040101010101" pitchFamily="2" charset="-122"/>
                <a:ea typeface="华文楷体" panose="02010600040101010101" pitchFamily="2" charset="-122"/>
              </a:rPr>
              <a:t>、边通车、边施工地段的交通管理</a:t>
            </a:r>
          </a:p>
        </p:txBody>
      </p:sp>
      <p:sp>
        <p:nvSpPr>
          <p:cNvPr id="115714" name="内容占位符 4"/>
          <p:cNvSpPr>
            <a:spLocks noGrp="1"/>
          </p:cNvSpPr>
          <p:nvPr>
            <p:ph idx="1"/>
          </p:nvPr>
        </p:nvSpPr>
        <p:spPr>
          <a:xfrm>
            <a:off x="457200" y="1752600"/>
            <a:ext cx="8305800" cy="4495800"/>
          </a:xfrm>
        </p:spPr>
        <p:txBody>
          <a:bodyPr/>
          <a:lstStyle/>
          <a:p>
            <a:pPr>
              <a:lnSpc>
                <a:spcPct val="120000"/>
              </a:lnSpc>
            </a:pPr>
            <a:r>
              <a:rPr lang="zh-CN" altLang="en-US" sz="2400" dirty="0">
                <a:latin typeface="华文楷体" panose="02010600040101010101" pitchFamily="2" charset="-122"/>
                <a:ea typeface="华文楷体" panose="02010600040101010101" pitchFamily="2" charset="-122"/>
              </a:rPr>
              <a:t>在原有路段上，进行降坡改建的工程，有条件的可修建临时便道维持交通，也可在降坡地段半幅施工，另半幅做通车之用。</a:t>
            </a:r>
          </a:p>
          <a:p>
            <a:pPr>
              <a:lnSpc>
                <a:spcPct val="120000"/>
              </a:lnSpc>
            </a:pPr>
            <a:r>
              <a:rPr lang="zh-CN" altLang="en-US" sz="2400" dirty="0">
                <a:latin typeface="华文楷体" panose="02010600040101010101" pitchFamily="2" charset="-122"/>
                <a:ea typeface="华文楷体" panose="02010600040101010101" pitchFamily="2" charset="-122"/>
              </a:rPr>
              <a:t>半幅通车路段，在车辆驶出（入）前方应设置指示方向和减速慢行的标志。同时在施工作业区的两端设置明显的路栏。晚间要在路栏上加设施工标志灯。半幅施工区与行车道之间设置红白相间的隔离栅。</a:t>
            </a:r>
          </a:p>
          <a:p>
            <a:pPr>
              <a:lnSpc>
                <a:spcPct val="120000"/>
              </a:lnSpc>
            </a:pPr>
            <a:r>
              <a:rPr lang="zh-CN" altLang="en-US" sz="2400" dirty="0">
                <a:latin typeface="华文楷体" panose="02010600040101010101" pitchFamily="2" charset="-122"/>
                <a:ea typeface="华文楷体" panose="02010600040101010101" pitchFamily="2" charset="-122"/>
              </a:rPr>
              <a:t>半幅施工的路段不宜过长，一般以不超过</a:t>
            </a:r>
            <a:r>
              <a:rPr lang="en-US" altLang="zh-CN" sz="2400" dirty="0">
                <a:latin typeface="华文楷体" panose="02010600040101010101" pitchFamily="2" charset="-122"/>
                <a:ea typeface="华文楷体" panose="02010600040101010101" pitchFamily="2" charset="-122"/>
              </a:rPr>
              <a:t>300-500m</a:t>
            </a:r>
            <a:r>
              <a:rPr lang="zh-CN" altLang="en-US" sz="2400" dirty="0">
                <a:latin typeface="华文楷体" panose="02010600040101010101" pitchFamily="2" charset="-122"/>
                <a:ea typeface="华文楷体" panose="02010600040101010101" pitchFamily="2" charset="-122"/>
              </a:rPr>
              <a:t>为宜。</a:t>
            </a:r>
          </a:p>
          <a:p>
            <a:pPr>
              <a:lnSpc>
                <a:spcPct val="120000"/>
              </a:lnSpc>
            </a:pPr>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81000" y="1752600"/>
            <a:ext cx="8382000" cy="4648200"/>
          </a:xfrm>
        </p:spPr>
        <p:txBody>
          <a:bodyPr/>
          <a:lstStyle/>
          <a:p>
            <a:pPr>
              <a:lnSpc>
                <a:spcPct val="120000"/>
              </a:lnSpc>
            </a:pPr>
            <a:r>
              <a:rPr lang="zh-CN" altLang="en-US" sz="2400" dirty="0">
                <a:latin typeface="华文楷体" panose="02010600040101010101" pitchFamily="2" charset="-122"/>
                <a:ea typeface="华文楷体" panose="02010600040101010101" pitchFamily="2" charset="-122"/>
              </a:rPr>
              <a:t>在单车道维持通车路段上，当路段不长，交通量不大时，可在该路段的适当地点设置车辆会让处；当施工路段较长、交通量较大时，应实行交通管制。每班配置专职人员和通讯设备，指挥交通，疏导车辆。</a:t>
            </a:r>
          </a:p>
          <a:p>
            <a:pPr>
              <a:lnSpc>
                <a:spcPct val="120000"/>
              </a:lnSpc>
            </a:pPr>
            <a:r>
              <a:rPr lang="zh-CN" altLang="en-US" sz="2400" dirty="0">
                <a:latin typeface="华文楷体" panose="02010600040101010101" pitchFamily="2" charset="-122"/>
                <a:ea typeface="华文楷体" panose="02010600040101010101" pitchFamily="2" charset="-122"/>
              </a:rPr>
              <a:t>在居民点或公共场所附近开挖沟槽时，应设护栏及搭设跳板供行人通过。夜间应设置照明灯和红灯。</a:t>
            </a:r>
          </a:p>
          <a:p>
            <a:pPr>
              <a:lnSpc>
                <a:spcPct val="120000"/>
              </a:lnSpc>
            </a:pPr>
            <a:r>
              <a:rPr lang="en-US" altLang="zh-CN" sz="2400" dirty="0">
                <a:latin typeface="华文楷体" panose="02010600040101010101" pitchFamily="2" charset="-122"/>
                <a:ea typeface="华文楷体" panose="02010600040101010101" pitchFamily="2" charset="-122"/>
              </a:rPr>
              <a:t> </a:t>
            </a:r>
            <a:r>
              <a:rPr lang="zh-CN" altLang="en-US" sz="2400" dirty="0">
                <a:latin typeface="华文楷体" panose="02010600040101010101" pitchFamily="2" charset="-122"/>
                <a:ea typeface="华文楷体" panose="02010600040101010101" pitchFamily="2" charset="-122"/>
              </a:rPr>
              <a:t>在原地拆除旧桥（涵）重建新桥（涵）时，应先建好通车便桥（涵）或渡口。在旧桥的两端应设置路栏，夜间应在路栏上悬挂警示灯，并在路肩上竖立通向便桥或渡口的指示标志</a:t>
            </a:r>
            <a:r>
              <a:rPr lang="zh-CN" altLang="en-US" dirty="0">
                <a:latin typeface="华文楷体" panose="02010600040101010101" pitchFamily="2" charset="-122"/>
                <a:ea typeface="华文楷体" panose="02010600040101010101" pitchFamily="2" charset="-122"/>
              </a:rPr>
              <a:t>。</a:t>
            </a:r>
          </a:p>
          <a:p>
            <a:endParaRPr lang="zh-CN" altLang="en-US" dirty="0"/>
          </a:p>
        </p:txBody>
      </p:sp>
      <p:sp>
        <p:nvSpPr>
          <p:cNvPr id="4" name="标题 1"/>
          <p:cNvSpPr>
            <a:spLocks noGrp="1"/>
          </p:cNvSpPr>
          <p:nvPr>
            <p:ph type="title"/>
          </p:nvPr>
        </p:nvSpPr>
        <p:spPr>
          <a:xfrm>
            <a:off x="457200" y="914400"/>
            <a:ext cx="8305800" cy="685800"/>
          </a:xfrm>
        </p:spPr>
        <p:txBody>
          <a:bodyPr/>
          <a:lstStyle/>
          <a:p>
            <a:pPr>
              <a:defRPr/>
            </a:pPr>
            <a:r>
              <a:rPr lang="en-US" altLang="zh-CN" dirty="0">
                <a:effectLst/>
                <a:latin typeface="华文楷体" panose="02010600040101010101" pitchFamily="2" charset="-122"/>
                <a:ea typeface="华文楷体" panose="02010600040101010101" pitchFamily="2" charset="-122"/>
              </a:rPr>
              <a:t>5 </a:t>
            </a:r>
            <a:r>
              <a:rPr lang="zh-CN" altLang="en-US" dirty="0">
                <a:effectLst/>
                <a:latin typeface="华文楷体" panose="02010600040101010101" pitchFamily="2" charset="-122"/>
                <a:ea typeface="华文楷体" panose="02010600040101010101" pitchFamily="2" charset="-122"/>
              </a:rPr>
              <a:t>、边通车、边施工地段的交通管理</a:t>
            </a:r>
          </a:p>
        </p:txBody>
      </p:sp>
    </p:spTree>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Box 326"/>
          <p:cNvSpPr txBox="1">
            <a:spLocks noChangeArrowheads="1"/>
          </p:cNvSpPr>
          <p:nvPr/>
        </p:nvSpPr>
        <p:spPr bwMode="auto">
          <a:xfrm>
            <a:off x="1676400" y="2819400"/>
            <a:ext cx="6324600" cy="450850"/>
          </a:xfrm>
          <a:prstGeom prst="rect">
            <a:avLst/>
          </a:prstGeom>
          <a:solidFill>
            <a:srgbClr val="FFC000"/>
          </a:solidFill>
          <a:ln w="9525" algn="ctr">
            <a:noFill/>
            <a:miter lim="800000"/>
          </a:ln>
          <a:scene3d>
            <a:camera prst="orthographicFront"/>
            <a:lightRig rig="threePt" dir="t"/>
          </a:scene3d>
          <a:sp3d>
            <a:bevelT w="152400" h="50800" prst="softRound"/>
          </a:sp3d>
        </p:spPr>
        <p:txBody>
          <a:bodyPr>
            <a:spAutoFit/>
          </a:bodyPr>
          <a:lstStyle/>
          <a:p>
            <a:pPr algn="ctr">
              <a:lnSpc>
                <a:spcPct val="80000"/>
              </a:lnSpc>
              <a:defRPr/>
            </a:pPr>
            <a:r>
              <a:rPr lang="zh-CN" altLang="en-US" sz="2800" b="1" dirty="0">
                <a:solidFill>
                  <a:srgbClr val="0000FF"/>
                </a:solidFill>
                <a:latin typeface="华文楷体" panose="02010600040101010101" pitchFamily="2" charset="-122"/>
                <a:ea typeface="华文楷体" panose="02010600040101010101" pitchFamily="2" charset="-122"/>
              </a:rPr>
              <a:t>六、风险分析</a:t>
            </a:r>
          </a:p>
        </p:txBody>
      </p:sp>
    </p:spTree>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内容占位符 2"/>
          <p:cNvSpPr>
            <a:spLocks noGrp="1"/>
          </p:cNvSpPr>
          <p:nvPr>
            <p:ph idx="1"/>
          </p:nvPr>
        </p:nvSpPr>
        <p:spPr>
          <a:xfrm>
            <a:off x="457200" y="1219980"/>
            <a:ext cx="8305800" cy="4495800"/>
          </a:xfrm>
        </p:spPr>
        <p:txBody>
          <a:bodyPr/>
          <a:lstStyle/>
          <a:p>
            <a:r>
              <a:rPr lang="zh-CN" altLang="en-US" sz="2400" dirty="0">
                <a:latin typeface="华文楷体" panose="02010600040101010101" pitchFamily="2" charset="-122"/>
                <a:ea typeface="华文楷体" panose="02010600040101010101" pitchFamily="2" charset="-122"/>
              </a:rPr>
              <a:t>       路桥施工安全管理，就是从路桥工程开工到竣工，整个实施过程所组织安全生产的安全管理活动，是以实现工程施工全过程安全为目的的现代化科学化的管理，其基本任务是按照国家有关安全生产的方针政策、法律法规的要求，从施工企业实际情况出发，构建企业安全生产的长效管理机制，规范企业安全生产经营活动，采取相关的安全生产管理对策措施，对路桥施工项目中人、物、环境因素进行的常态管理，有效的控制人的不安全行为和物的不安全状态，以期科学地、前瞻地、有效地发现、分析和控制施工过程中的危险有害因素，主动防范控制事故的源头，防止事故的发生，避免、减少事故所造成的损失，保护劳动者的安全和健康。</a:t>
            </a:r>
          </a:p>
          <a:p>
            <a:endParaRPr lang="zh-CN" altLang="en-US" sz="2400" dirty="0"/>
          </a:p>
        </p:txBody>
      </p:sp>
    </p:spTree>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内容占位符 2"/>
          <p:cNvSpPr>
            <a:spLocks noGrp="1"/>
          </p:cNvSpPr>
          <p:nvPr>
            <p:ph idx="1"/>
          </p:nvPr>
        </p:nvSpPr>
        <p:spPr>
          <a:xfrm>
            <a:off x="457200" y="1142220"/>
            <a:ext cx="8382000" cy="4495800"/>
          </a:xfrm>
        </p:spPr>
        <p:txBody>
          <a:bodyPr/>
          <a:lstStyle/>
          <a:p>
            <a:r>
              <a:rPr lang="zh-CN" altLang="en-US" sz="2400" dirty="0">
                <a:latin typeface="华文楷体" panose="02010600040101010101" pitchFamily="2" charset="-122"/>
                <a:ea typeface="华文楷体" panose="02010600040101010101" pitchFamily="2" charset="-122"/>
              </a:rPr>
              <a:t>路桥施工中发生的各种安全事故，主要有以下几种发生类型：</a:t>
            </a:r>
          </a:p>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）高处坠落事故</a:t>
            </a:r>
          </a:p>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）施工坍塌事故</a:t>
            </a:r>
          </a:p>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3</a:t>
            </a:r>
            <a:r>
              <a:rPr lang="zh-CN" altLang="en-US" sz="2400" dirty="0">
                <a:latin typeface="华文楷体" panose="02010600040101010101" pitchFamily="2" charset="-122"/>
                <a:ea typeface="华文楷体" panose="02010600040101010101" pitchFamily="2" charset="-122"/>
              </a:rPr>
              <a:t>）物体打击事故</a:t>
            </a:r>
          </a:p>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4)</a:t>
            </a:r>
            <a:r>
              <a:rPr lang="zh-CN" altLang="en-US" sz="2400" dirty="0">
                <a:latin typeface="华文楷体" panose="02010600040101010101" pitchFamily="2" charset="-122"/>
                <a:ea typeface="华文楷体" panose="02010600040101010101" pitchFamily="2" charset="-122"/>
              </a:rPr>
              <a:t>机械伤害事故</a:t>
            </a:r>
          </a:p>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5</a:t>
            </a:r>
            <a:r>
              <a:rPr lang="zh-CN" altLang="en-US" sz="2400" dirty="0">
                <a:latin typeface="华文楷体" panose="02010600040101010101" pitchFamily="2" charset="-122"/>
                <a:ea typeface="华文楷体" panose="02010600040101010101" pitchFamily="2" charset="-122"/>
              </a:rPr>
              <a:t>）触电、溺水、火灾等其他施工安全事故</a:t>
            </a:r>
          </a:p>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6</a:t>
            </a:r>
            <a:r>
              <a:rPr lang="zh-CN" altLang="en-US" sz="2400" dirty="0">
                <a:latin typeface="华文楷体" panose="02010600040101010101" pitchFamily="2" charset="-122"/>
                <a:ea typeface="华文楷体" panose="02010600040101010101" pitchFamily="2" charset="-122"/>
              </a:rPr>
              <a:t>）起重作业事故</a:t>
            </a:r>
          </a:p>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7</a:t>
            </a:r>
            <a:r>
              <a:rPr lang="zh-CN" altLang="en-US" sz="2400" dirty="0">
                <a:latin typeface="华文楷体" panose="02010600040101010101" pitchFamily="2" charset="-122"/>
                <a:ea typeface="华文楷体" panose="02010600040101010101" pitchFamily="2" charset="-122"/>
              </a:rPr>
              <a:t>）交通事故</a:t>
            </a:r>
          </a:p>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8</a:t>
            </a:r>
            <a:r>
              <a:rPr lang="zh-CN" altLang="en-US" sz="2400" dirty="0">
                <a:latin typeface="华文楷体" panose="02010600040101010101" pitchFamily="2" charset="-122"/>
                <a:ea typeface="华文楷体" panose="02010600040101010101" pitchFamily="2" charset="-122"/>
              </a:rPr>
              <a:t>）管理因素事故</a:t>
            </a:r>
          </a:p>
          <a:p>
            <a:endParaRPr lang="zh-CN" altLang="en-US" sz="2400" dirty="0"/>
          </a:p>
        </p:txBody>
      </p:sp>
    </p:spTree>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内容占位符 2"/>
          <p:cNvSpPr>
            <a:spLocks noGrp="1"/>
          </p:cNvSpPr>
          <p:nvPr>
            <p:ph idx="1"/>
          </p:nvPr>
        </p:nvSpPr>
        <p:spPr>
          <a:xfrm>
            <a:off x="379570" y="1143754"/>
            <a:ext cx="8382000" cy="4495800"/>
          </a:xfrm>
        </p:spPr>
        <p:txBody>
          <a:bodyPr/>
          <a:lstStyle/>
          <a:p>
            <a:pPr>
              <a:lnSpc>
                <a:spcPct val="90000"/>
              </a:lnSpc>
            </a:pPr>
            <a:r>
              <a:rPr lang="zh-CN" altLang="en-US" sz="2400" dirty="0">
                <a:latin typeface="华文楷体" panose="02010600040101010101" pitchFamily="2" charset="-122"/>
                <a:ea typeface="华文楷体" panose="02010600040101010101" pitchFamily="2" charset="-122"/>
              </a:rPr>
              <a:t>根据路桥工程施工过程特点，要特别注意桥梁施工和隧道施工，安全管理要点如下：</a:t>
            </a:r>
            <a:endParaRPr lang="en-US" altLang="zh-CN" sz="2400" dirty="0">
              <a:latin typeface="华文楷体" panose="02010600040101010101" pitchFamily="2" charset="-122"/>
              <a:ea typeface="华文楷体" panose="02010600040101010101" pitchFamily="2" charset="-122"/>
            </a:endParaRPr>
          </a:p>
          <a:p>
            <a:pPr>
              <a:lnSpc>
                <a:spcPct val="90000"/>
              </a:lnSpc>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）桥梁工程施工安全管理要点</a:t>
            </a:r>
            <a:endParaRPr lang="en-US" altLang="zh-CN" sz="2400" dirty="0">
              <a:latin typeface="华文楷体" panose="02010600040101010101" pitchFamily="2" charset="-122"/>
              <a:ea typeface="华文楷体" panose="02010600040101010101" pitchFamily="2" charset="-122"/>
            </a:endParaRPr>
          </a:p>
          <a:p>
            <a:pPr lvl="1">
              <a:lnSpc>
                <a:spcPct val="90000"/>
              </a:lnSpc>
              <a:buFontTx/>
              <a:buNone/>
            </a:pP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）墩台施工安全控制要点</a:t>
            </a:r>
          </a:p>
          <a:p>
            <a:pPr lvl="1">
              <a:lnSpc>
                <a:spcPct val="90000"/>
              </a:lnSpc>
              <a:buFontTx/>
              <a:buNone/>
            </a:pPr>
            <a:r>
              <a:rPr lang="zh-CN" altLang="en-US" sz="2400" dirty="0">
                <a:latin typeface="华文楷体" panose="02010600040101010101" pitchFamily="2" charset="-122"/>
                <a:ea typeface="华文楷体" panose="02010600040101010101" pitchFamily="2" charset="-122"/>
              </a:rPr>
              <a:t>①施工前，要在作业区外围设置安全警告标志或围栏，禁止与作业无关人员进入施工区域。</a:t>
            </a:r>
          </a:p>
          <a:p>
            <a:pPr lvl="1">
              <a:lnSpc>
                <a:spcPct val="90000"/>
              </a:lnSpc>
              <a:buFontTx/>
              <a:buNone/>
            </a:pPr>
            <a:r>
              <a:rPr lang="zh-CN" altLang="en-US" sz="2400" dirty="0">
                <a:latin typeface="华文楷体" panose="02010600040101010101" pitchFamily="2" charset="-122"/>
                <a:ea typeface="华文楷体" panose="02010600040101010101" pitchFamily="2" charset="-122"/>
              </a:rPr>
              <a:t>②凿除混凝土桩头，作业人员必须按规定佩戴防护用品。人工凿除，应经常检查垂头是否牢固，使用风搞凿除桩头，应先经检查，确认安全可靠，方可作业。严禁用风枪对人。</a:t>
            </a:r>
          </a:p>
          <a:p>
            <a:pPr lvl="1">
              <a:lnSpc>
                <a:spcPct val="90000"/>
              </a:lnSpc>
              <a:buFontTx/>
              <a:buNone/>
            </a:pPr>
            <a:r>
              <a:rPr lang="zh-CN" altLang="en-US" sz="2400" dirty="0">
                <a:latin typeface="华文楷体" panose="02010600040101010101" pitchFamily="2" charset="-122"/>
                <a:ea typeface="华文楷体" panose="02010600040101010101" pitchFamily="2" charset="-122"/>
              </a:rPr>
              <a:t>③整体模板吊装前，模板要连接牢固，内撑拉杆、箍筋应上紧；吊点要正确牢固；起吊时，应拴好溜绳，并听从指挥；不得超载。</a:t>
            </a:r>
          </a:p>
          <a:p>
            <a:endParaRPr lang="zh-CN" altLang="en-US" sz="2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Box 326"/>
          <p:cNvSpPr txBox="1">
            <a:spLocks noChangeArrowheads="1"/>
          </p:cNvSpPr>
          <p:nvPr/>
        </p:nvSpPr>
        <p:spPr bwMode="auto">
          <a:xfrm>
            <a:off x="1295400" y="2895600"/>
            <a:ext cx="6359525" cy="523220"/>
          </a:xfrm>
          <a:prstGeom prst="rect">
            <a:avLst/>
          </a:prstGeom>
          <a:solidFill>
            <a:schemeClr val="accent1">
              <a:lumMod val="90000"/>
            </a:schemeClr>
          </a:solidFill>
          <a:ln w="9525" algn="ctr">
            <a:noFill/>
            <a:miter lim="800000"/>
          </a:ln>
          <a:scene3d>
            <a:camera prst="orthographicFront"/>
            <a:lightRig rig="threePt" dir="t"/>
          </a:scene3d>
          <a:sp3d>
            <a:bevelT w="152400" h="50800" prst="softRound"/>
          </a:sp3d>
        </p:spPr>
        <p:txBody>
          <a:bodyPr>
            <a:spAutoFit/>
          </a:bodyPr>
          <a:lstStyle/>
          <a:p>
            <a:pPr algn="ctr">
              <a:defRPr/>
            </a:pPr>
            <a:r>
              <a:rPr lang="zh-CN" altLang="en-US" sz="2800" b="1" dirty="0">
                <a:solidFill>
                  <a:srgbClr val="0000FF"/>
                </a:solidFill>
                <a:latin typeface="华文楷体" panose="02010600040101010101" pitchFamily="2" charset="-122"/>
                <a:ea typeface="华文楷体" panose="02010600040101010101" pitchFamily="2" charset="-122"/>
              </a:rPr>
              <a:t>一、前言</a:t>
            </a:r>
            <a:endParaRPr lang="en-US" altLang="zh-CN" sz="3200" b="1" dirty="0">
              <a:solidFill>
                <a:srgbClr val="0000FF"/>
              </a:solidFill>
              <a:latin typeface="华文楷体" panose="02010600040101010101" pitchFamily="2" charset="-122"/>
              <a:ea typeface="华文楷体" panose="02010600040101010101" pitchFamily="2" charset="-122"/>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3"/>
          <p:cNvSpPr>
            <a:spLocks noChangeArrowheads="1"/>
          </p:cNvSpPr>
          <p:nvPr/>
        </p:nvSpPr>
        <p:spPr bwMode="auto">
          <a:xfrm>
            <a:off x="381001" y="1371600"/>
            <a:ext cx="8381999" cy="4713791"/>
          </a:xfrm>
          <a:prstGeom prst="rect">
            <a:avLst/>
          </a:prstGeom>
          <a:noFill/>
          <a:ln w="9525">
            <a:noFill/>
            <a:miter lim="800000"/>
          </a:ln>
        </p:spPr>
        <p:txBody>
          <a:bodyPr wrap="square">
            <a:spAutoFit/>
          </a:bodyPr>
          <a:lstStyle/>
          <a:p>
            <a:pPr>
              <a:lnSpc>
                <a:spcPts val="2800"/>
              </a:lnSpc>
            </a:pPr>
            <a:r>
              <a:rPr lang="zh-CN" sz="2000" b="1" dirty="0">
                <a:latin typeface="+mn-ea"/>
                <a:ea typeface="+mn-ea"/>
              </a:rPr>
              <a:t>（</a:t>
            </a:r>
            <a:r>
              <a:rPr lang="zh-CN" altLang="zh-CN" sz="2000" b="1" dirty="0">
                <a:latin typeface="+mn-ea"/>
                <a:ea typeface="+mn-ea"/>
              </a:rPr>
              <a:t>1</a:t>
            </a:r>
            <a:r>
              <a:rPr lang="zh-CN" sz="2000" b="1" dirty="0">
                <a:latin typeface="+mn-ea"/>
                <a:ea typeface="+mn-ea"/>
              </a:rPr>
              <a:t>）查明事故涉及相关单位的基本情况；</a:t>
            </a:r>
          </a:p>
          <a:p>
            <a:pPr>
              <a:lnSpc>
                <a:spcPts val="2800"/>
              </a:lnSpc>
            </a:pPr>
            <a:r>
              <a:rPr lang="zh-CN" sz="2000" b="1" dirty="0">
                <a:latin typeface="+mn-ea"/>
                <a:ea typeface="+mn-ea"/>
              </a:rPr>
              <a:t>（</a:t>
            </a:r>
            <a:r>
              <a:rPr lang="zh-CN" altLang="zh-CN" sz="2000" b="1" dirty="0">
                <a:latin typeface="+mn-ea"/>
                <a:ea typeface="+mn-ea"/>
              </a:rPr>
              <a:t>2</a:t>
            </a:r>
            <a:r>
              <a:rPr lang="zh-CN" sz="2000" b="1" dirty="0">
                <a:latin typeface="+mn-ea"/>
                <a:ea typeface="+mn-ea"/>
              </a:rPr>
              <a:t>）查明事故企业规章制度建立情况；</a:t>
            </a:r>
          </a:p>
          <a:p>
            <a:pPr>
              <a:lnSpc>
                <a:spcPts val="2800"/>
              </a:lnSpc>
            </a:pPr>
            <a:r>
              <a:rPr lang="zh-CN" sz="2000" b="1" dirty="0">
                <a:latin typeface="+mn-ea"/>
                <a:ea typeface="+mn-ea"/>
              </a:rPr>
              <a:t>（</a:t>
            </a:r>
            <a:r>
              <a:rPr lang="zh-CN" altLang="zh-CN" sz="2000" b="1" dirty="0">
                <a:latin typeface="+mn-ea"/>
                <a:ea typeface="+mn-ea"/>
              </a:rPr>
              <a:t>3</a:t>
            </a:r>
            <a:r>
              <a:rPr lang="zh-CN" sz="2000" b="1" dirty="0">
                <a:latin typeface="+mn-ea"/>
                <a:ea typeface="+mn-ea"/>
              </a:rPr>
              <a:t>）查明相关岗位责任制情况；</a:t>
            </a:r>
          </a:p>
          <a:p>
            <a:pPr>
              <a:lnSpc>
                <a:spcPts val="2800"/>
              </a:lnSpc>
            </a:pPr>
            <a:r>
              <a:rPr lang="zh-CN" sz="2000" b="1" dirty="0">
                <a:latin typeface="+mn-ea"/>
                <a:ea typeface="+mn-ea"/>
              </a:rPr>
              <a:t>（</a:t>
            </a:r>
            <a:r>
              <a:rPr lang="zh-CN" altLang="zh-CN" sz="2000" b="1" dirty="0">
                <a:latin typeface="+mn-ea"/>
                <a:ea typeface="+mn-ea"/>
              </a:rPr>
              <a:t>4</a:t>
            </a:r>
            <a:r>
              <a:rPr lang="zh-CN" sz="2000" b="1" dirty="0">
                <a:latin typeface="+mn-ea"/>
                <a:ea typeface="+mn-ea"/>
              </a:rPr>
              <a:t>）查明相关岗位人员持证、培训情况；</a:t>
            </a:r>
          </a:p>
          <a:p>
            <a:pPr>
              <a:lnSpc>
                <a:spcPts val="2800"/>
              </a:lnSpc>
            </a:pPr>
            <a:r>
              <a:rPr lang="zh-CN" sz="2000" b="1" dirty="0">
                <a:latin typeface="+mn-ea"/>
                <a:ea typeface="+mn-ea"/>
              </a:rPr>
              <a:t>（</a:t>
            </a:r>
            <a:r>
              <a:rPr lang="zh-CN" altLang="zh-CN" sz="2000" b="1" dirty="0">
                <a:latin typeface="+mn-ea"/>
                <a:ea typeface="+mn-ea"/>
              </a:rPr>
              <a:t>5</a:t>
            </a:r>
            <a:r>
              <a:rPr lang="zh-CN" sz="2000" b="1" dirty="0">
                <a:latin typeface="+mn-ea"/>
                <a:ea typeface="+mn-ea"/>
              </a:rPr>
              <a:t>）查明企业（单位）和相关管理部门负责人、岗位职工履行安全职责情况；</a:t>
            </a:r>
          </a:p>
          <a:p>
            <a:pPr>
              <a:lnSpc>
                <a:spcPts val="2800"/>
              </a:lnSpc>
            </a:pPr>
            <a:r>
              <a:rPr lang="zh-CN" sz="2000" b="1" dirty="0">
                <a:latin typeface="+mn-ea"/>
                <a:ea typeface="+mn-ea"/>
              </a:rPr>
              <a:t>（</a:t>
            </a:r>
            <a:r>
              <a:rPr lang="zh-CN" altLang="zh-CN" sz="2000" b="1" dirty="0">
                <a:latin typeface="+mn-ea"/>
                <a:ea typeface="+mn-ea"/>
              </a:rPr>
              <a:t>6</a:t>
            </a:r>
            <a:r>
              <a:rPr lang="zh-CN" sz="2000" b="1" dirty="0">
                <a:latin typeface="+mn-ea"/>
                <a:ea typeface="+mn-ea"/>
              </a:rPr>
              <a:t>）查明企业开展专项整治工作情况；</a:t>
            </a:r>
          </a:p>
          <a:p>
            <a:pPr>
              <a:lnSpc>
                <a:spcPts val="2800"/>
              </a:lnSpc>
            </a:pPr>
            <a:r>
              <a:rPr lang="zh-CN" sz="2000" b="1" dirty="0">
                <a:latin typeface="+mn-ea"/>
                <a:ea typeface="+mn-ea"/>
              </a:rPr>
              <a:t>（</a:t>
            </a:r>
            <a:r>
              <a:rPr lang="zh-CN" altLang="zh-CN" sz="2000" b="1" dirty="0">
                <a:latin typeface="+mn-ea"/>
                <a:ea typeface="+mn-ea"/>
              </a:rPr>
              <a:t>7</a:t>
            </a:r>
            <a:r>
              <a:rPr lang="zh-CN" sz="2000" b="1" dirty="0">
                <a:latin typeface="+mn-ea"/>
                <a:ea typeface="+mn-ea"/>
              </a:rPr>
              <a:t>）查明其他管理方面的原因；</a:t>
            </a:r>
          </a:p>
          <a:p>
            <a:pPr>
              <a:lnSpc>
                <a:spcPts val="2800"/>
              </a:lnSpc>
            </a:pPr>
            <a:r>
              <a:rPr lang="zh-CN" sz="2000" b="1" dirty="0">
                <a:latin typeface="+mn-ea"/>
                <a:ea typeface="+mn-ea"/>
              </a:rPr>
              <a:t>（</a:t>
            </a:r>
            <a:r>
              <a:rPr lang="zh-CN" altLang="zh-CN" sz="2000" b="1" dirty="0">
                <a:latin typeface="+mn-ea"/>
                <a:ea typeface="+mn-ea"/>
              </a:rPr>
              <a:t>8</a:t>
            </a:r>
            <a:r>
              <a:rPr lang="zh-CN" sz="2000" b="1" dirty="0">
                <a:latin typeface="+mn-ea"/>
                <a:ea typeface="+mn-ea"/>
              </a:rPr>
              <a:t>）判定相关单位和人员承担的事故责任；</a:t>
            </a:r>
          </a:p>
          <a:p>
            <a:pPr>
              <a:lnSpc>
                <a:spcPts val="2800"/>
              </a:lnSpc>
            </a:pPr>
            <a:r>
              <a:rPr lang="zh-CN" sz="2000" b="1" dirty="0">
                <a:latin typeface="+mn-ea"/>
                <a:ea typeface="+mn-ea"/>
              </a:rPr>
              <a:t>（</a:t>
            </a:r>
            <a:r>
              <a:rPr lang="zh-CN" altLang="zh-CN" sz="2000" b="1" dirty="0">
                <a:latin typeface="+mn-ea"/>
                <a:ea typeface="+mn-ea"/>
              </a:rPr>
              <a:t>9</a:t>
            </a:r>
            <a:r>
              <a:rPr lang="zh-CN" sz="2000" b="1" dirty="0">
                <a:latin typeface="+mn-ea"/>
                <a:ea typeface="+mn-ea"/>
              </a:rPr>
              <a:t>）提出对相关责任人和单位的处理建议；</a:t>
            </a:r>
          </a:p>
          <a:p>
            <a:pPr>
              <a:lnSpc>
                <a:spcPts val="2800"/>
              </a:lnSpc>
            </a:pPr>
            <a:r>
              <a:rPr lang="zh-CN" sz="2000" b="1" dirty="0">
                <a:latin typeface="+mn-ea"/>
                <a:ea typeface="+mn-ea"/>
              </a:rPr>
              <a:t>（</a:t>
            </a:r>
            <a:r>
              <a:rPr lang="zh-CN" altLang="zh-CN" sz="2000" b="1" dirty="0">
                <a:latin typeface="+mn-ea"/>
                <a:ea typeface="+mn-ea"/>
              </a:rPr>
              <a:t>10</a:t>
            </a:r>
            <a:r>
              <a:rPr lang="zh-CN" sz="2000" b="1" dirty="0">
                <a:latin typeface="+mn-ea"/>
                <a:ea typeface="+mn-ea"/>
              </a:rPr>
              <a:t>）针对事故暴露出的管理方面存在的问题，提出整改建议和防范措施；</a:t>
            </a:r>
          </a:p>
          <a:p>
            <a:pPr>
              <a:lnSpc>
                <a:spcPts val="2800"/>
              </a:lnSpc>
            </a:pPr>
            <a:r>
              <a:rPr lang="zh-CN" sz="2000" b="1" dirty="0">
                <a:latin typeface="+mn-ea"/>
                <a:ea typeface="+mn-ea"/>
              </a:rPr>
              <a:t>（</a:t>
            </a:r>
            <a:r>
              <a:rPr lang="zh-CN" altLang="zh-CN" sz="2000" b="1" dirty="0">
                <a:latin typeface="+mn-ea"/>
                <a:ea typeface="+mn-ea"/>
              </a:rPr>
              <a:t>11</a:t>
            </a:r>
            <a:r>
              <a:rPr lang="zh-CN" sz="2000" b="1" dirty="0">
                <a:latin typeface="+mn-ea"/>
                <a:ea typeface="+mn-ea"/>
              </a:rPr>
              <a:t>）形成管理组调查报告并提交事故调查组审议；</a:t>
            </a:r>
          </a:p>
          <a:p>
            <a:pPr>
              <a:lnSpc>
                <a:spcPts val="2800"/>
              </a:lnSpc>
            </a:pPr>
            <a:r>
              <a:rPr lang="zh-CN" sz="2000" b="1" dirty="0">
                <a:latin typeface="+mn-ea"/>
                <a:ea typeface="+mn-ea"/>
              </a:rPr>
              <a:t>（</a:t>
            </a:r>
            <a:r>
              <a:rPr lang="zh-CN" altLang="zh-CN" sz="2000" b="1" dirty="0">
                <a:latin typeface="+mn-ea"/>
                <a:ea typeface="+mn-ea"/>
              </a:rPr>
              <a:t>12</a:t>
            </a:r>
            <a:r>
              <a:rPr lang="zh-CN" sz="2000" b="1" dirty="0">
                <a:latin typeface="+mn-ea"/>
                <a:ea typeface="+mn-ea"/>
              </a:rPr>
              <a:t>）完成调查组交办的其他任务。</a:t>
            </a:r>
          </a:p>
        </p:txBody>
      </p:sp>
      <p:sp>
        <p:nvSpPr>
          <p:cNvPr id="3" name="圆角矩形 38"/>
          <p:cNvSpPr>
            <a:spLocks noChangeArrowheads="1"/>
          </p:cNvSpPr>
          <p:nvPr/>
        </p:nvSpPr>
        <p:spPr bwMode="auto">
          <a:xfrm>
            <a:off x="609600" y="903287"/>
            <a:ext cx="1295400" cy="468313"/>
          </a:xfrm>
          <a:prstGeom prst="roundRect">
            <a:avLst>
              <a:gd name="adj" fmla="val 796"/>
            </a:avLst>
          </a:prstGeom>
          <a:solidFill>
            <a:srgbClr val="0089F0"/>
          </a:solidFill>
          <a:ln w="9525">
            <a:noFill/>
            <a:round/>
          </a:ln>
        </p:spPr>
        <p:txBody>
          <a:bodyPr anchor="ctr"/>
          <a:lstStyle/>
          <a:p>
            <a:pPr indent="323850" eaLnBrk="0" hangingPunct="0"/>
            <a:r>
              <a:rPr lang="zh-CN" altLang="en-US" b="1" dirty="0">
                <a:solidFill>
                  <a:schemeClr val="bg1"/>
                </a:solidFill>
                <a:ea typeface="微软雅黑" panose="020B0503020204020204" pitchFamily="34" charset="-122"/>
              </a:rPr>
              <a:t>管理组</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p:bldLst>
  </p:timing>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内容占位符 2"/>
          <p:cNvSpPr>
            <a:spLocks noGrp="1"/>
          </p:cNvSpPr>
          <p:nvPr>
            <p:ph idx="1"/>
          </p:nvPr>
        </p:nvSpPr>
        <p:spPr>
          <a:xfrm>
            <a:off x="379570" y="1142220"/>
            <a:ext cx="8382000" cy="4495800"/>
          </a:xfrm>
        </p:spPr>
        <p:txBody>
          <a:bodyPr/>
          <a:lstStyle/>
          <a:p>
            <a:pPr lvl="1">
              <a:buFontTx/>
              <a:buNone/>
            </a:pPr>
            <a:r>
              <a:rPr lang="zh-CN" altLang="en-US" sz="2400" dirty="0">
                <a:latin typeface="华文楷体" panose="02010600040101010101" pitchFamily="2" charset="-122"/>
                <a:ea typeface="华文楷体" panose="02010600040101010101" pitchFamily="2" charset="-122"/>
              </a:rPr>
              <a:t>④在架立高桥墩的墩身模板过程中，安装模板的作业人员必须系好安全带，并栓于牢固地点。穿模板拉杆应做到内外呼应。</a:t>
            </a:r>
          </a:p>
          <a:p>
            <a:pPr lvl="1">
              <a:buFontTx/>
              <a:buNone/>
            </a:pPr>
            <a:r>
              <a:rPr lang="zh-CN" altLang="en-US" sz="2400" dirty="0">
                <a:latin typeface="华文楷体" panose="02010600040101010101" pitchFamily="2" charset="-122"/>
                <a:ea typeface="华文楷体" panose="02010600040101010101" pitchFamily="2" charset="-122"/>
              </a:rPr>
              <a:t>⑤模板就位后，应立即用撑木等固定其位置，以防模板倾倒砸人。用吊机吊模板合缝，模板底端应用撬棍等工具拨移，不得用手操作。每节模板支立完毕，就在安好边结紧固器，支好内撑后，方可继续作业。</a:t>
            </a:r>
          </a:p>
          <a:p>
            <a:pPr lvl="1">
              <a:buFontTx/>
              <a:buNone/>
            </a:pPr>
            <a:r>
              <a:rPr lang="zh-CN" altLang="en-US" sz="2400" dirty="0">
                <a:latin typeface="华文楷体" panose="02010600040101010101" pitchFamily="2" charset="-122"/>
                <a:ea typeface="华文楷体" panose="02010600040101010101" pitchFamily="2" charset="-122"/>
              </a:rPr>
              <a:t>⑥就地浇注混凝土，必须搭设好脚手架和作业平台，墩身高度在</a:t>
            </a:r>
            <a:r>
              <a:rPr lang="en-US" altLang="zh-CN" sz="2400" dirty="0">
                <a:latin typeface="华文楷体" panose="02010600040101010101" pitchFamily="2" charset="-122"/>
                <a:ea typeface="华文楷体" panose="02010600040101010101" pitchFamily="2" charset="-122"/>
              </a:rPr>
              <a:t>2—10m</a:t>
            </a:r>
            <a:r>
              <a:rPr lang="zh-CN" altLang="en-US" sz="2400" dirty="0">
                <a:latin typeface="华文楷体" panose="02010600040101010101" pitchFamily="2" charset="-122"/>
                <a:ea typeface="华文楷体" panose="02010600040101010101" pitchFamily="2" charset="-122"/>
              </a:rPr>
              <a:t>时，平台外侧应设栏杆及上下扶梯；</a:t>
            </a:r>
            <a:r>
              <a:rPr lang="en-US" altLang="zh-CN" sz="2400" dirty="0">
                <a:latin typeface="华文楷体" panose="02010600040101010101" pitchFamily="2" charset="-122"/>
                <a:ea typeface="华文楷体" panose="02010600040101010101" pitchFamily="2" charset="-122"/>
              </a:rPr>
              <a:t>10m</a:t>
            </a:r>
            <a:r>
              <a:rPr lang="zh-CN" altLang="en-US" sz="2400" dirty="0">
                <a:latin typeface="华文楷体" panose="02010600040101010101" pitchFamily="2" charset="-122"/>
                <a:ea typeface="华文楷体" panose="02010600040101010101" pitchFamily="2" charset="-122"/>
              </a:rPr>
              <a:t>以上时，还应加设安全网。墩台顶必须搭设安全护栏，施工人员应系好安全带作业。</a:t>
            </a:r>
            <a:endParaRPr lang="zh-CN" altLang="en-US" sz="2000" dirty="0">
              <a:latin typeface="华文楷体" panose="02010600040101010101" pitchFamily="2" charset="-122"/>
              <a:ea typeface="华文楷体" panose="02010600040101010101" pitchFamily="2" charset="-122"/>
            </a:endParaRPr>
          </a:p>
          <a:p>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内容占位符 2"/>
          <p:cNvSpPr>
            <a:spLocks noGrp="1"/>
          </p:cNvSpPr>
          <p:nvPr>
            <p:ph idx="1"/>
          </p:nvPr>
        </p:nvSpPr>
        <p:spPr>
          <a:xfrm>
            <a:off x="379570" y="1142220"/>
            <a:ext cx="8382000" cy="4495800"/>
          </a:xfrm>
        </p:spPr>
        <p:txBody>
          <a:bodyPr/>
          <a:lstStyle/>
          <a:p>
            <a:pPr>
              <a:lnSpc>
                <a:spcPct val="120000"/>
              </a:lnSpc>
              <a:buFontTx/>
              <a:buNone/>
            </a:pPr>
            <a:r>
              <a:rPr lang="zh-CN" altLang="en-US" sz="2400" dirty="0">
                <a:latin typeface="华文楷体" panose="02010600040101010101" pitchFamily="2" charset="-122"/>
                <a:ea typeface="华文楷体" panose="02010600040101010101" pitchFamily="2" charset="-122"/>
              </a:rPr>
              <a:t>⑦在围堰内浇注混凝土，应安设扶梯或设置跳板，供作业人员上下。</a:t>
            </a:r>
          </a:p>
          <a:p>
            <a:pPr>
              <a:lnSpc>
                <a:spcPct val="120000"/>
              </a:lnSpc>
              <a:buFontTx/>
              <a:buNone/>
            </a:pPr>
            <a:r>
              <a:rPr lang="zh-CN" altLang="en-US" sz="2400" dirty="0">
                <a:latin typeface="华文楷体" panose="02010600040101010101" pitchFamily="2" charset="-122"/>
                <a:ea typeface="华文楷体" panose="02010600040101010101" pitchFamily="2" charset="-122"/>
              </a:rPr>
              <a:t>⑧用吊斗浇注混凝土，吊斗提降，应设专人指挥。升降斗时，下部的作业人员必须躲开，上部人员不得身倚栏杆推吊斗，严禁吊斗碰撞模板及脚手架；吊机扒干转动范围内，不得站人。</a:t>
            </a:r>
          </a:p>
          <a:p>
            <a:pPr>
              <a:lnSpc>
                <a:spcPct val="120000"/>
              </a:lnSpc>
              <a:buFontTx/>
              <a:buNone/>
            </a:pPr>
            <a:r>
              <a:rPr lang="zh-CN" altLang="en-US" sz="2400" dirty="0">
                <a:latin typeface="华文楷体" panose="02010600040101010101" pitchFamily="2" charset="-122"/>
                <a:ea typeface="华文楷体" panose="02010600040101010101" pitchFamily="2" charset="-122"/>
              </a:rPr>
              <a:t>⑨拆除模板，应划定禁行区，严禁行人通行；拆除水面上模板，应配有工作船、救护船。</a:t>
            </a:r>
          </a:p>
          <a:p>
            <a:pPr>
              <a:lnSpc>
                <a:spcPct val="120000"/>
              </a:lnSpc>
            </a:pPr>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内容占位符 2"/>
          <p:cNvSpPr>
            <a:spLocks noGrp="1"/>
          </p:cNvSpPr>
          <p:nvPr>
            <p:ph idx="1"/>
          </p:nvPr>
        </p:nvSpPr>
        <p:spPr>
          <a:xfrm>
            <a:off x="457200" y="1143806"/>
            <a:ext cx="8305800" cy="4648200"/>
          </a:xfrm>
        </p:spPr>
        <p:txBody>
          <a:bodyPr/>
          <a:lstStyle/>
          <a:p>
            <a:pPr>
              <a:lnSpc>
                <a:spcPct val="90000"/>
              </a:lnSpc>
              <a:buFontTx/>
              <a:buNone/>
            </a:pP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）砌筑墩台施工安全要点</a:t>
            </a:r>
          </a:p>
          <a:p>
            <a:pPr>
              <a:lnSpc>
                <a:spcPct val="90000"/>
              </a:lnSpc>
              <a:buFontTx/>
              <a:buNone/>
            </a:pPr>
            <a:r>
              <a:rPr lang="zh-CN" altLang="en-US" sz="2400" dirty="0">
                <a:latin typeface="华文楷体" panose="02010600040101010101" pitchFamily="2" charset="-122"/>
                <a:ea typeface="华文楷体" panose="02010600040101010101" pitchFamily="2" charset="-122"/>
              </a:rPr>
              <a:t>①砌筑墩台前，应搭好脚手架、作业平台、护栏、扶梯等安全防护设施。</a:t>
            </a:r>
          </a:p>
          <a:p>
            <a:pPr>
              <a:lnSpc>
                <a:spcPct val="90000"/>
              </a:lnSpc>
              <a:buFontTx/>
              <a:buNone/>
            </a:pPr>
            <a:r>
              <a:rPr lang="zh-CN" altLang="en-US" sz="2400" dirty="0">
                <a:latin typeface="华文楷体" panose="02010600040101010101" pitchFamily="2" charset="-122"/>
                <a:ea typeface="华文楷体" panose="02010600040101010101" pitchFamily="2" charset="-122"/>
              </a:rPr>
              <a:t>②人工、手推车（抬）运石块或预制块件时，脚手跳板应铺满，其宽度、坡度及强度应经过设计，满足安全要求。脚手架和作业平台上堆放的物品不得超过设计荷载。砌筑材料应随运随砌。</a:t>
            </a:r>
          </a:p>
          <a:p>
            <a:pPr>
              <a:lnSpc>
                <a:spcPct val="90000"/>
              </a:lnSpc>
              <a:buFontTx/>
              <a:buNone/>
            </a:pPr>
            <a:r>
              <a:rPr lang="zh-CN" altLang="en-US" sz="2400" dirty="0">
                <a:latin typeface="华文楷体" panose="02010600040101010101" pitchFamily="2" charset="-122"/>
                <a:ea typeface="华文楷体" panose="02010600040101010101" pitchFamily="2" charset="-122"/>
              </a:rPr>
              <a:t>③吊机、桅杆吊运砌筑材料时，应听从指挥信号。砌筑材料吊运到砌筑面时，作业人员应避让，待停稳后方可上前砌筑。在任何情况下，不得将手伸入砌体缝隙之间。</a:t>
            </a:r>
          </a:p>
          <a:p>
            <a:pPr>
              <a:lnSpc>
                <a:spcPct val="90000"/>
              </a:lnSpc>
              <a:buFontTx/>
              <a:buNone/>
            </a:pPr>
            <a:r>
              <a:rPr lang="zh-CN" altLang="en-US" sz="2400" dirty="0">
                <a:latin typeface="华文楷体" panose="02010600040101010101" pitchFamily="2" charset="-122"/>
                <a:ea typeface="华文楷体" panose="02010600040101010101" pitchFamily="2" charset="-122"/>
              </a:rPr>
              <a:t>④人工抬运大块石料，应捆绑牢靠，动作协调一致，缓慢平放，防止石料撞伤人。</a:t>
            </a:r>
          </a:p>
          <a:p>
            <a:pPr>
              <a:lnSpc>
                <a:spcPct val="90000"/>
              </a:lnSpc>
              <a:buFontTx/>
              <a:buNone/>
            </a:pPr>
            <a:r>
              <a:rPr lang="zh-CN" altLang="en-US" sz="2400" dirty="0">
                <a:latin typeface="华文楷体" panose="02010600040101010101" pitchFamily="2" charset="-122"/>
                <a:ea typeface="华文楷体" panose="02010600040101010101" pitchFamily="2" charset="-122"/>
              </a:rPr>
              <a:t>⑤各种吊机作业，吊运重物的下边不得站人。</a:t>
            </a:r>
          </a:p>
          <a:p>
            <a:pPr>
              <a:lnSpc>
                <a:spcPct val="90000"/>
              </a:lnSpc>
            </a:pPr>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内容占位符 2"/>
          <p:cNvSpPr>
            <a:spLocks noGrp="1"/>
          </p:cNvSpPr>
          <p:nvPr>
            <p:ph idx="1"/>
          </p:nvPr>
        </p:nvSpPr>
        <p:spPr>
          <a:xfrm>
            <a:off x="381000" y="1065994"/>
            <a:ext cx="8534400" cy="4495800"/>
          </a:xfrm>
        </p:spPr>
        <p:txBody>
          <a:bodyPr/>
          <a:lstStyle/>
          <a:p>
            <a:pPr>
              <a:buFontTx/>
              <a:buNone/>
            </a:pPr>
            <a:r>
              <a:rPr lang="en-US" altLang="zh-CN" sz="2400" dirty="0">
                <a:latin typeface="华文楷体" panose="02010600040101010101" pitchFamily="2" charset="-122"/>
                <a:ea typeface="华文楷体" panose="02010600040101010101" pitchFamily="2" charset="-122"/>
              </a:rPr>
              <a:t>3</a:t>
            </a:r>
            <a:r>
              <a:rPr lang="zh-CN" altLang="en-US" sz="2400" dirty="0">
                <a:latin typeface="华文楷体" panose="02010600040101010101" pitchFamily="2" charset="-122"/>
                <a:ea typeface="华文楷体" panose="02010600040101010101" pitchFamily="2" charset="-122"/>
              </a:rPr>
              <a:t>）</a:t>
            </a:r>
            <a:r>
              <a:rPr lang="zh-CN" altLang="en-US" sz="2400" b="1" dirty="0">
                <a:latin typeface="华文楷体" panose="02010600040101010101" pitchFamily="2" charset="-122"/>
                <a:ea typeface="华文楷体" panose="02010600040101010101" pitchFamily="2" charset="-122"/>
              </a:rPr>
              <a:t>滑模施工安全控制要点</a:t>
            </a:r>
          </a:p>
          <a:p>
            <a:pPr>
              <a:lnSpc>
                <a:spcPct val="90000"/>
              </a:lnSpc>
              <a:buFontTx/>
              <a:buNone/>
            </a:pPr>
            <a:r>
              <a:rPr lang="zh-CN" altLang="en-US" sz="2400" dirty="0">
                <a:latin typeface="华文楷体" panose="02010600040101010101" pitchFamily="2" charset="-122"/>
                <a:ea typeface="华文楷体" panose="02010600040101010101" pitchFamily="2" charset="-122"/>
              </a:rPr>
              <a:t>①高桥墩（台）、塔墩、索塔等高层结构，采用滑升模板施工时，应按照高处作业的安全规定，加设安全防护设施，穿戴好个人防护用品，并须根据工程特点，编制单项施工方案及其安全技术措施，并向参加滑模施工人员进行安全技术交底。</a:t>
            </a:r>
          </a:p>
          <a:p>
            <a:pPr>
              <a:lnSpc>
                <a:spcPct val="90000"/>
              </a:lnSpc>
              <a:buFontTx/>
              <a:buNone/>
            </a:pPr>
            <a:r>
              <a:rPr lang="zh-CN" altLang="en-US" sz="2400" dirty="0">
                <a:latin typeface="华文楷体" panose="02010600040101010101" pitchFamily="2" charset="-122"/>
                <a:ea typeface="华文楷体" panose="02010600040101010101" pitchFamily="2" charset="-122"/>
              </a:rPr>
              <a:t>②采用滑板施工，滑板及提升结构应按设计制作和施工，并严格按照施工设计安装。作业前，要对滑升模板进行验算和实验，应有足够的安全系数。顶杆和提升设备，应符合墩身的形状和要求。</a:t>
            </a:r>
          </a:p>
          <a:p>
            <a:pPr>
              <a:lnSpc>
                <a:spcPct val="90000"/>
              </a:lnSpc>
              <a:buFontTx/>
              <a:buNone/>
            </a:pPr>
            <a:r>
              <a:rPr lang="zh-CN" altLang="en-US" sz="2400" dirty="0">
                <a:latin typeface="华文楷体" panose="02010600040101010101" pitchFamily="2" charset="-122"/>
                <a:ea typeface="华文楷体" panose="02010600040101010101" pitchFamily="2" charset="-122"/>
              </a:rPr>
              <a:t>③模板提升</a:t>
            </a:r>
            <a:r>
              <a:rPr lang="en-US" altLang="zh-CN" sz="2400" dirty="0">
                <a:latin typeface="华文楷体" panose="02010600040101010101" pitchFamily="2" charset="-122"/>
                <a:ea typeface="华文楷体" panose="02010600040101010101" pitchFamily="2" charset="-122"/>
              </a:rPr>
              <a:t>2m</a:t>
            </a:r>
            <a:r>
              <a:rPr lang="zh-CN" altLang="en-US" sz="2400" dirty="0">
                <a:latin typeface="华文楷体" panose="02010600040101010101" pitchFamily="2" charset="-122"/>
                <a:ea typeface="华文楷体" panose="02010600040101010101" pitchFamily="2" charset="-122"/>
              </a:rPr>
              <a:t>高以后，应安装内外吊架、脚手架，铺好脚手板，挂设安全网。模板内设置升降设施及安全梯。</a:t>
            </a:r>
          </a:p>
          <a:p>
            <a:pPr>
              <a:lnSpc>
                <a:spcPct val="90000"/>
              </a:lnSpc>
              <a:buFontTx/>
              <a:buNone/>
            </a:pPr>
            <a:r>
              <a:rPr lang="zh-CN" altLang="en-US" sz="2400" dirty="0">
                <a:latin typeface="华文楷体" panose="02010600040101010101" pitchFamily="2" charset="-122"/>
                <a:ea typeface="华文楷体" panose="02010600040101010101" pitchFamily="2" charset="-122"/>
              </a:rPr>
              <a:t>④操作平台上的施工荷载，应均匀对称，不得超负荷。平台周围应安设防护栏杆，并备有消防及通讯设备。</a:t>
            </a:r>
          </a:p>
          <a:p>
            <a:pPr>
              <a:lnSpc>
                <a:spcPct val="90000"/>
              </a:lnSpc>
            </a:pPr>
            <a:endParaRPr lang="zh-CN" altLang="en-US" sz="2400" dirty="0"/>
          </a:p>
        </p:txBody>
      </p:sp>
    </p:spTree>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内容占位符 2"/>
          <p:cNvSpPr>
            <a:spLocks noGrp="1"/>
          </p:cNvSpPr>
          <p:nvPr>
            <p:ph idx="1"/>
          </p:nvPr>
        </p:nvSpPr>
        <p:spPr>
          <a:xfrm>
            <a:off x="457200" y="1218446"/>
            <a:ext cx="8382000" cy="4495800"/>
          </a:xfrm>
        </p:spPr>
        <p:txBody>
          <a:bodyPr/>
          <a:lstStyle/>
          <a:p>
            <a:pPr>
              <a:buFontTx/>
              <a:buNone/>
            </a:pPr>
            <a:r>
              <a:rPr lang="zh-CN" altLang="en-US" sz="2400" dirty="0">
                <a:latin typeface="华文楷体" panose="02010600040101010101" pitchFamily="2" charset="-122"/>
                <a:ea typeface="华文楷体" panose="02010600040101010101" pitchFamily="2" charset="-122"/>
              </a:rPr>
              <a:t>⑤浇注混凝土，不得用大罐漏斗直接灌入，防止冲击模板。振捣时，不得振动顶杆、钢筋及模板。在提升模板时，不得进行振捣。</a:t>
            </a:r>
          </a:p>
          <a:p>
            <a:pPr>
              <a:buFontTx/>
              <a:buNone/>
            </a:pPr>
            <a:r>
              <a:rPr lang="zh-CN" altLang="en-US" sz="2400" dirty="0">
                <a:latin typeface="华文楷体" panose="02010600040101010101" pitchFamily="2" charset="-122"/>
                <a:ea typeface="华文楷体" panose="02010600040101010101" pitchFamily="2" charset="-122"/>
              </a:rPr>
              <a:t>⑥顶杆和平台应稳固，如顶杆有失稳或混凝土有被顶出的可能时，应及时加固。</a:t>
            </a:r>
          </a:p>
          <a:p>
            <a:pPr>
              <a:buFontTx/>
              <a:buNone/>
            </a:pPr>
            <a:r>
              <a:rPr lang="zh-CN" altLang="en-US" sz="2400" dirty="0">
                <a:latin typeface="华文楷体" panose="02010600040101010101" pitchFamily="2" charset="-122"/>
                <a:ea typeface="华文楷体" panose="02010600040101010101" pitchFamily="2" charset="-122"/>
              </a:rPr>
              <a:t>⑦操作平台的水平度、倾斜度应经常检查，发现问题及时采取措施。</a:t>
            </a:r>
          </a:p>
          <a:p>
            <a:pPr>
              <a:buFontTx/>
              <a:buNone/>
            </a:pPr>
            <a:r>
              <a:rPr lang="zh-CN" altLang="zh-CN" sz="2400" dirty="0">
                <a:latin typeface="华文楷体" panose="02010600040101010101" pitchFamily="2" charset="-122"/>
                <a:ea typeface="华文楷体" panose="02010600040101010101" pitchFamily="2" charset="-122"/>
              </a:rPr>
              <a:t>⑧</a:t>
            </a:r>
            <a:r>
              <a:rPr lang="zh-CN" altLang="en-US" sz="2400" dirty="0">
                <a:latin typeface="华文楷体" panose="02010600040101010101" pitchFamily="2" charset="-122"/>
                <a:ea typeface="华文楷体" panose="02010600040101010101" pitchFamily="2" charset="-122"/>
              </a:rPr>
              <a:t>主要机具、电器、运输设备等，应定机定人，严格执行交接班制度。接班时，必须对机具进行检查，并做好记录。</a:t>
            </a:r>
            <a:endParaRPr lang="en-US" altLang="zh-CN" sz="2400" dirty="0">
              <a:latin typeface="华文楷体" panose="02010600040101010101" pitchFamily="2" charset="-122"/>
              <a:ea typeface="华文楷体" panose="02010600040101010101" pitchFamily="2" charset="-122"/>
            </a:endParaRPr>
          </a:p>
          <a:p>
            <a:pPr>
              <a:buFontTx/>
              <a:buNone/>
            </a:pPr>
            <a:r>
              <a:rPr lang="zh-CN" altLang="en-US" sz="2400" dirty="0">
                <a:latin typeface="华文楷体" panose="02010600040101010101" pitchFamily="2" charset="-122"/>
                <a:ea typeface="华文楷体" panose="02010600040101010101" pitchFamily="2" charset="-122"/>
              </a:rPr>
              <a:t>⑨平台上应规定人群荷载和堆放材料的限量标准。材料要均匀摆放，不得多人聚集一处。</a:t>
            </a:r>
          </a:p>
          <a:p>
            <a:pPr>
              <a:lnSpc>
                <a:spcPct val="120000"/>
              </a:lnSpc>
            </a:pPr>
            <a:endParaRPr lang="zh-CN" altLang="en-US" sz="2400" dirty="0">
              <a:latin typeface="华文楷体" panose="02010600040101010101" pitchFamily="2" charset="-122"/>
              <a:ea typeface="华文楷体" panose="02010600040101010101" pitchFamily="2" charset="-122"/>
            </a:endParaRPr>
          </a:p>
          <a:p>
            <a:endParaRPr lang="zh-CN" altLang="en-US" sz="2200" dirty="0"/>
          </a:p>
        </p:txBody>
      </p:sp>
    </p:spTree>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内容占位符 2"/>
          <p:cNvSpPr>
            <a:spLocks noGrp="1"/>
          </p:cNvSpPr>
          <p:nvPr>
            <p:ph idx="1"/>
          </p:nvPr>
        </p:nvSpPr>
        <p:spPr>
          <a:xfrm>
            <a:off x="457200" y="1142220"/>
            <a:ext cx="8382000" cy="4495800"/>
          </a:xfrm>
        </p:spPr>
        <p:txBody>
          <a:bodyPr/>
          <a:lstStyle/>
          <a:p>
            <a:pPr>
              <a:lnSpc>
                <a:spcPct val="90000"/>
              </a:lnSpc>
              <a:buFontTx/>
              <a:buNone/>
            </a:pPr>
            <a:r>
              <a:rPr lang="zh-CN" altLang="en-US" sz="2400" dirty="0">
                <a:latin typeface="华文楷体" panose="02010600040101010101" pitchFamily="2" charset="-122"/>
                <a:ea typeface="华文楷体" panose="02010600040101010101" pitchFamily="2" charset="-122"/>
              </a:rPr>
              <a:t>⑽夜间施工应有足够的照明。在人员上下及运输过道上，均应设置固定的照明设施。照明设备应使用</a:t>
            </a:r>
            <a:r>
              <a:rPr lang="en-US" altLang="zh-CN" sz="2400" dirty="0">
                <a:latin typeface="华文楷体" panose="02010600040101010101" pitchFamily="2" charset="-122"/>
                <a:ea typeface="华文楷体" panose="02010600040101010101" pitchFamily="2" charset="-122"/>
              </a:rPr>
              <a:t>36v</a:t>
            </a:r>
            <a:r>
              <a:rPr lang="zh-CN" altLang="en-US" sz="2400" dirty="0">
                <a:latin typeface="华文楷体" panose="02010600040101010101" pitchFamily="2" charset="-122"/>
                <a:ea typeface="华文楷体" panose="02010600040101010101" pitchFamily="2" charset="-122"/>
              </a:rPr>
              <a:t>以下的安全电压。</a:t>
            </a:r>
          </a:p>
          <a:p>
            <a:pPr>
              <a:lnSpc>
                <a:spcPct val="90000"/>
              </a:lnSpc>
              <a:buFontTx/>
              <a:buNone/>
            </a:pPr>
            <a:r>
              <a:rPr lang="zh-CN" altLang="en-US" sz="2400" dirty="0">
                <a:latin typeface="华文楷体" panose="02010600040101010101" pitchFamily="2" charset="-122"/>
                <a:ea typeface="华文楷体" panose="02010600040101010101" pitchFamily="2" charset="-122"/>
              </a:rPr>
              <a:t>⑾墩上养生人员必须系好安全带，输水管道及其他设备应栓绑牢固。</a:t>
            </a:r>
          </a:p>
          <a:p>
            <a:pPr>
              <a:lnSpc>
                <a:spcPct val="90000"/>
              </a:lnSpc>
              <a:buFontTx/>
              <a:buNone/>
            </a:pPr>
            <a:r>
              <a:rPr lang="zh-CN" altLang="en-US" sz="2400" dirty="0">
                <a:latin typeface="华文楷体" panose="02010600040101010101" pitchFamily="2" charset="-122"/>
                <a:ea typeface="华文楷体" panose="02010600040101010101" pitchFamily="2" charset="-122"/>
              </a:rPr>
              <a:t>⑿为防止模板发生倾斜、扭转，滑模施工宜采用油压千斤顶，并保持同步提升。提升速度控制在</a:t>
            </a:r>
            <a:r>
              <a:rPr lang="en-US" altLang="zh-CN" sz="2400" dirty="0">
                <a:latin typeface="华文楷体" panose="02010600040101010101" pitchFamily="2" charset="-122"/>
                <a:ea typeface="华文楷体" panose="02010600040101010101" pitchFamily="2" charset="-122"/>
              </a:rPr>
              <a:t>10</a:t>
            </a:r>
            <a:r>
              <a:rPr lang="zh-CN" altLang="zh-CN"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30cm/h</a:t>
            </a:r>
            <a:r>
              <a:rPr lang="zh-CN" altLang="en-US" sz="2400" dirty="0">
                <a:latin typeface="华文楷体" panose="02010600040101010101" pitchFamily="2" charset="-122"/>
                <a:ea typeface="华文楷体" panose="02010600040101010101" pitchFamily="2" charset="-122"/>
              </a:rPr>
              <a:t>。</a:t>
            </a:r>
          </a:p>
          <a:p>
            <a:pPr>
              <a:lnSpc>
                <a:spcPct val="90000"/>
              </a:lnSpc>
              <a:buFontTx/>
              <a:buNone/>
            </a:pPr>
            <a:r>
              <a:rPr lang="zh-CN" altLang="en-US" sz="2400" dirty="0">
                <a:latin typeface="华文楷体" panose="02010600040101010101" pitchFamily="2" charset="-122"/>
                <a:ea typeface="华文楷体" panose="02010600040101010101" pitchFamily="2" charset="-122"/>
              </a:rPr>
              <a:t>⒀支座安装，应按设计施工。擦洗支座等表面污迹，应用酒精或丙酮，严禁用汽油、煤油等代替。</a:t>
            </a:r>
          </a:p>
          <a:p>
            <a:pPr>
              <a:lnSpc>
                <a:spcPct val="90000"/>
              </a:lnSpc>
              <a:buFontTx/>
              <a:buNone/>
            </a:pPr>
            <a:r>
              <a:rPr lang="zh-CN" altLang="en-US" sz="2400" dirty="0">
                <a:latin typeface="华文楷体" panose="02010600040101010101" pitchFamily="2" charset="-122"/>
                <a:ea typeface="华文楷体" panose="02010600040101010101" pitchFamily="2" charset="-122"/>
              </a:rPr>
              <a:t>⒁拆除模板时，应做好安全防护措施。拆除时可视吊装设备能力，分组拆除或吊至地面上解体，以减少高处作业量和杆件变形。拆除现场应划定警戒区，警戒线到建筑物边缘的安全距离不得小于</a:t>
            </a:r>
            <a:r>
              <a:rPr lang="en-US" altLang="zh-CN" sz="2400" dirty="0">
                <a:latin typeface="华文楷体" panose="02010600040101010101" pitchFamily="2" charset="-122"/>
                <a:ea typeface="华文楷体" panose="02010600040101010101" pitchFamily="2" charset="-122"/>
              </a:rPr>
              <a:t>10m</a:t>
            </a:r>
            <a:r>
              <a:rPr lang="zh-CN" altLang="en-US" sz="2400" dirty="0">
                <a:latin typeface="华文楷体" panose="02010600040101010101" pitchFamily="2" charset="-122"/>
                <a:ea typeface="华文楷体" panose="02010600040101010101" pitchFamily="2" charset="-122"/>
              </a:rPr>
              <a:t>。</a:t>
            </a:r>
          </a:p>
          <a:p>
            <a:endParaRPr lang="zh-CN" altLang="en-US" sz="2200" dirty="0"/>
          </a:p>
        </p:txBody>
      </p:sp>
    </p:spTree>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内容占位符 2"/>
          <p:cNvSpPr>
            <a:spLocks noGrp="1"/>
          </p:cNvSpPr>
          <p:nvPr>
            <p:ph idx="1"/>
          </p:nvPr>
        </p:nvSpPr>
        <p:spPr>
          <a:xfrm>
            <a:off x="303344" y="1142220"/>
            <a:ext cx="8458200" cy="4495800"/>
          </a:xfrm>
        </p:spPr>
        <p:txBody>
          <a:bodyPr/>
          <a:lstStyle/>
          <a:p>
            <a:pPr>
              <a:buFontTx/>
              <a:buNone/>
            </a:pPr>
            <a:r>
              <a:rPr lang="en-US" altLang="zh-CN" sz="2400" dirty="0">
                <a:latin typeface="华文楷体" panose="02010600040101010101" pitchFamily="2" charset="-122"/>
                <a:ea typeface="华文楷体" panose="02010600040101010101" pitchFamily="2" charset="-122"/>
              </a:rPr>
              <a:t>3)</a:t>
            </a:r>
            <a:r>
              <a:rPr lang="zh-CN" altLang="en-US" sz="2400" b="1" dirty="0">
                <a:latin typeface="华文楷体" panose="02010600040101010101" pitchFamily="2" charset="-122"/>
                <a:ea typeface="华文楷体" panose="02010600040101010101" pitchFamily="2" charset="-122"/>
              </a:rPr>
              <a:t>轨道平车运输中的安全控制要点</a:t>
            </a:r>
          </a:p>
          <a:p>
            <a:pPr>
              <a:buFontTx/>
              <a:buNone/>
            </a:pPr>
            <a:r>
              <a:rPr lang="zh-CN" altLang="en-US" sz="2400" dirty="0">
                <a:latin typeface="华文楷体" panose="02010600040101010101" pitchFamily="2" charset="-122"/>
                <a:ea typeface="华文楷体" panose="02010600040101010101" pitchFamily="2" charset="-122"/>
              </a:rPr>
              <a:t>①铺设钢轨时，应选用合格的钢轨和枕木。铺设要达到规定的标准。钢轨要平直、圆顺，轨距要在允许误差值之内。</a:t>
            </a:r>
          </a:p>
          <a:p>
            <a:pPr>
              <a:buFontTx/>
              <a:buNone/>
            </a:pPr>
            <a:r>
              <a:rPr lang="zh-CN" altLang="en-US" sz="2400" dirty="0">
                <a:latin typeface="华文楷体" panose="02010600040101010101" pitchFamily="2" charset="-122"/>
                <a:ea typeface="华文楷体" panose="02010600040101010101" pitchFamily="2" charset="-122"/>
              </a:rPr>
              <a:t>轨道半径不得小于</a:t>
            </a:r>
            <a:r>
              <a:rPr lang="en-US" altLang="zh-CN" sz="2400" dirty="0">
                <a:latin typeface="华文楷体" panose="02010600040101010101" pitchFamily="2" charset="-122"/>
                <a:ea typeface="华文楷体" panose="02010600040101010101" pitchFamily="2" charset="-122"/>
              </a:rPr>
              <a:t>25m</a:t>
            </a:r>
            <a:r>
              <a:rPr lang="zh-CN" altLang="en-US" sz="2400" dirty="0">
                <a:latin typeface="华文楷体" panose="02010600040101010101" pitchFamily="2" charset="-122"/>
                <a:ea typeface="华文楷体" panose="02010600040101010101" pitchFamily="2" charset="-122"/>
              </a:rPr>
              <a:t>。轨道路基要有足够的宽度、平整度、强度，避免沉陷、滑坡等现象。</a:t>
            </a:r>
          </a:p>
          <a:p>
            <a:pPr>
              <a:buFontTx/>
              <a:buNone/>
            </a:pPr>
            <a:r>
              <a:rPr lang="zh-CN" altLang="en-US" sz="2400" dirty="0">
                <a:latin typeface="华文楷体" panose="02010600040101010101" pitchFamily="2" charset="-122"/>
                <a:ea typeface="华文楷体" panose="02010600040101010101" pitchFamily="2" charset="-122"/>
              </a:rPr>
              <a:t>②采用轨道平车运输大型构件时，应对运梁用的轨道平车的转向托盘或转盘、制动器等，按设计进行检查，确认合格后，方可使用。</a:t>
            </a:r>
          </a:p>
          <a:p>
            <a:pPr>
              <a:buFontTx/>
              <a:buNone/>
            </a:pPr>
            <a:r>
              <a:rPr lang="zh-CN" altLang="en-US" sz="2400" dirty="0">
                <a:latin typeface="华文楷体" panose="02010600040101010101" pitchFamily="2" charset="-122"/>
                <a:ea typeface="华文楷体" panose="02010600040101010101" pitchFamily="2" charset="-122"/>
              </a:rPr>
              <a:t>③轨道与其他道路交叉时，应按规定铺设交叉道口。</a:t>
            </a:r>
          </a:p>
          <a:p>
            <a:pPr>
              <a:buFontTx/>
              <a:buNone/>
            </a:pPr>
            <a:r>
              <a:rPr lang="zh-CN" altLang="en-US" sz="2400" dirty="0">
                <a:latin typeface="华文楷体" panose="02010600040101010101" pitchFamily="2" charset="-122"/>
                <a:ea typeface="华文楷体" panose="02010600040101010101" pitchFamily="2" charset="-122"/>
              </a:rPr>
              <a:t>④托运大型预制构件时，应设专人指挥，并经常检查构件在平车上的稳定状况，以及轨道平车在运转中有无变形。</a:t>
            </a:r>
          </a:p>
          <a:p>
            <a:endParaRPr lang="zh-CN" altLang="en-US" sz="2400" dirty="0"/>
          </a:p>
        </p:txBody>
      </p:sp>
    </p:spTree>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内容占位符 2"/>
          <p:cNvSpPr>
            <a:spLocks noGrp="1"/>
          </p:cNvSpPr>
          <p:nvPr>
            <p:ph idx="1"/>
          </p:nvPr>
        </p:nvSpPr>
        <p:spPr>
          <a:xfrm>
            <a:off x="457200" y="1294672"/>
            <a:ext cx="8382000" cy="4495800"/>
          </a:xfrm>
        </p:spPr>
        <p:txBody>
          <a:bodyPr/>
          <a:lstStyle/>
          <a:p>
            <a:pPr>
              <a:lnSpc>
                <a:spcPct val="120000"/>
              </a:lnSpc>
              <a:buFontTx/>
              <a:buNone/>
            </a:pPr>
            <a:r>
              <a:rPr lang="zh-CN" altLang="en-US" sz="2400" dirty="0">
                <a:latin typeface="华文楷体" panose="02010600040101010101" pitchFamily="2" charset="-122"/>
                <a:ea typeface="华文楷体" panose="02010600040101010101" pitchFamily="2" charset="-122"/>
              </a:rPr>
              <a:t>⑤构件运输时，速度要缓慢，时速不易超过</a:t>
            </a:r>
            <a:r>
              <a:rPr lang="en-US" altLang="zh-CN" sz="2400" dirty="0">
                <a:latin typeface="华文楷体" panose="02010600040101010101" pitchFamily="2" charset="-122"/>
                <a:ea typeface="华文楷体" panose="02010600040101010101" pitchFamily="2" charset="-122"/>
              </a:rPr>
              <a:t>3km/h</a:t>
            </a:r>
            <a:r>
              <a:rPr lang="zh-CN" altLang="en-US" sz="2400" dirty="0">
                <a:latin typeface="华文楷体" panose="02010600040101010101" pitchFamily="2" charset="-122"/>
                <a:ea typeface="华文楷体" panose="02010600040101010101" pitchFamily="2" charset="-122"/>
              </a:rPr>
              <a:t>。下坡时，要以溜绳控制速度，并用人工拖拉止轮木块跟随前进。纵坡不易超过</a:t>
            </a: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。并应备有制动器，当纵坡坡度较大时，必须有相应的安全措施，方可运输。</a:t>
            </a:r>
          </a:p>
          <a:p>
            <a:pPr>
              <a:lnSpc>
                <a:spcPct val="120000"/>
              </a:lnSpc>
              <a:buFontTx/>
              <a:buNone/>
            </a:pPr>
            <a:r>
              <a:rPr lang="zh-CN" altLang="en-US" sz="2400" dirty="0">
                <a:latin typeface="华文楷体" panose="02010600040101010101" pitchFamily="2" charset="-122"/>
                <a:ea typeface="华文楷体" panose="02010600040101010101" pitchFamily="2" charset="-122"/>
              </a:rPr>
              <a:t>⑥轨道路基，应设专人经常检查以下内容：</a:t>
            </a:r>
          </a:p>
          <a:p>
            <a:pPr>
              <a:lnSpc>
                <a:spcPct val="120000"/>
              </a:lnSpc>
              <a:buFontTx/>
              <a:buNone/>
            </a:pPr>
            <a:r>
              <a:rPr lang="zh-CN" altLang="en-US" sz="2400" dirty="0">
                <a:latin typeface="华文楷体" panose="02010600040101010101" pitchFamily="2" charset="-122"/>
                <a:ea typeface="华文楷体" panose="02010600040101010101" pitchFamily="2" charset="-122"/>
              </a:rPr>
              <a:t>轨距有无超出误差规定；道钉、鱼尾板有否松动</a:t>
            </a:r>
            <a:r>
              <a:rPr lang="en-US" altLang="zh-CN" sz="2400" dirty="0">
                <a:latin typeface="华文楷体" panose="02010600040101010101" pitchFamily="2" charset="-122"/>
                <a:ea typeface="华文楷体" panose="02010600040101010101" pitchFamily="2" charset="-122"/>
              </a:rPr>
              <a:t>;</a:t>
            </a:r>
            <a:r>
              <a:rPr lang="zh-CN" altLang="en-US" sz="2400" dirty="0">
                <a:latin typeface="华文楷体" panose="02010600040101010101" pitchFamily="2" charset="-122"/>
                <a:ea typeface="华文楷体" panose="02010600040101010101" pitchFamily="2" charset="-122"/>
              </a:rPr>
              <a:t>路基有无沉陷变形、滑坡现象。</a:t>
            </a:r>
          </a:p>
          <a:p>
            <a:pPr>
              <a:lnSpc>
                <a:spcPct val="120000"/>
              </a:lnSpc>
            </a:pPr>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内容占位符 2"/>
          <p:cNvSpPr>
            <a:spLocks noGrp="1"/>
          </p:cNvSpPr>
          <p:nvPr>
            <p:ph idx="1"/>
          </p:nvPr>
        </p:nvSpPr>
        <p:spPr>
          <a:xfrm>
            <a:off x="457200" y="1065994"/>
            <a:ext cx="8382000" cy="4495800"/>
          </a:xfrm>
        </p:spPr>
        <p:txBody>
          <a:bodyPr/>
          <a:lstStyle/>
          <a:p>
            <a:pPr>
              <a:buFontTx/>
              <a:buNone/>
            </a:pP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隧道工程安全管理要点</a:t>
            </a:r>
            <a:endParaRPr lang="en-US" altLang="zh-CN" sz="2400" dirty="0">
              <a:latin typeface="华文楷体" panose="02010600040101010101" pitchFamily="2" charset="-122"/>
              <a:ea typeface="华文楷体" panose="02010600040101010101" pitchFamily="2" charset="-122"/>
            </a:endParaRPr>
          </a:p>
          <a:p>
            <a:pPr lvl="1">
              <a:buFontTx/>
              <a:buNone/>
            </a:pP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洞口工程安全措施</a:t>
            </a:r>
          </a:p>
          <a:p>
            <a:pPr lvl="1">
              <a:buFontTx/>
              <a:buNone/>
            </a:pPr>
            <a:r>
              <a:rPr lang="zh-CN" altLang="en-US" sz="2400" dirty="0">
                <a:latin typeface="华文楷体" panose="02010600040101010101" pitchFamily="2" charset="-122"/>
                <a:ea typeface="华文楷体" panose="02010600040101010101" pitchFamily="2" charset="-122"/>
              </a:rPr>
              <a:t>①洞口路基及边、仰坡断面应自上而下开挖，一次将土石方工程做完，开挖人员不得上下重叠作业。在高于</a:t>
            </a:r>
            <a:r>
              <a:rPr lang="en-US" altLang="zh-CN" sz="2400" dirty="0">
                <a:latin typeface="华文楷体" panose="02010600040101010101" pitchFamily="2" charset="-122"/>
                <a:ea typeface="华文楷体" panose="02010600040101010101" pitchFamily="2" charset="-122"/>
              </a:rPr>
              <a:t>2m</a:t>
            </a:r>
            <a:r>
              <a:rPr lang="zh-CN" altLang="en-US" sz="2400" dirty="0">
                <a:latin typeface="华文楷体" panose="02010600040101010101" pitchFamily="2" charset="-122"/>
                <a:ea typeface="华文楷体" panose="02010600040101010101" pitchFamily="2" charset="-122"/>
              </a:rPr>
              <a:t>的边坡上作业时应制订专门的安全技术措施。</a:t>
            </a:r>
          </a:p>
          <a:p>
            <a:pPr lvl="1">
              <a:buFontTx/>
              <a:buNone/>
            </a:pPr>
            <a:r>
              <a:rPr lang="zh-CN" altLang="en-US" sz="2400" dirty="0">
                <a:latin typeface="华文楷体" panose="02010600040101010101" pitchFamily="2" charset="-122"/>
                <a:ea typeface="华文楷体" panose="02010600040101010101" pitchFamily="2" charset="-122"/>
              </a:rPr>
              <a:t>②边、仰坡以上山坡松动危石应在开工前清除干净；施工中应经常检查，特别是在雨雪之后，发现松动危石必须立即清除。</a:t>
            </a:r>
          </a:p>
          <a:p>
            <a:pPr lvl="1">
              <a:buFontTx/>
              <a:buNone/>
            </a:pPr>
            <a:r>
              <a:rPr lang="zh-CN" altLang="en-US" sz="2400" dirty="0">
                <a:latin typeface="华文楷体" panose="02010600040101010101" pitchFamily="2" charset="-122"/>
                <a:ea typeface="华文楷体" panose="02010600040101010101" pitchFamily="2" charset="-122"/>
              </a:rPr>
              <a:t>③爆破后应清除边、仰坡上松动石块后，方可继续施工。地质不良时，边、仰坡应采取加固措施。</a:t>
            </a:r>
          </a:p>
          <a:p>
            <a:pPr lvl="1">
              <a:buFontTx/>
              <a:buNone/>
            </a:pPr>
            <a:r>
              <a:rPr lang="zh-CN" altLang="en-US" sz="2400" dirty="0">
                <a:latin typeface="华文楷体" panose="02010600040101010101" pitchFamily="2" charset="-122"/>
                <a:ea typeface="华文楷体" panose="02010600040101010101" pitchFamily="2" charset="-122"/>
              </a:rPr>
              <a:t>④端墙处的土石方开挖后，对松动岩层进行支护。</a:t>
            </a:r>
          </a:p>
          <a:p>
            <a:pPr lvl="1"/>
            <a:endParaRPr lang="zh-CN" altLang="en-US" sz="2400" dirty="0">
              <a:latin typeface="华文楷体" panose="02010600040101010101" pitchFamily="2" charset="-122"/>
              <a:ea typeface="华文楷体" panose="02010600040101010101" pitchFamily="2" charset="-122"/>
            </a:endParaRPr>
          </a:p>
          <a:p>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内容占位符 2"/>
          <p:cNvSpPr>
            <a:spLocks noGrp="1"/>
          </p:cNvSpPr>
          <p:nvPr>
            <p:ph idx="1"/>
          </p:nvPr>
        </p:nvSpPr>
        <p:spPr>
          <a:xfrm>
            <a:off x="457200" y="1142220"/>
            <a:ext cx="8382000" cy="4495800"/>
          </a:xfrm>
        </p:spPr>
        <p:txBody>
          <a:bodyPr/>
          <a:lstStyle/>
          <a:p>
            <a:pPr>
              <a:lnSpc>
                <a:spcPct val="110000"/>
              </a:lnSpc>
              <a:buFontTx/>
              <a:buNone/>
            </a:pPr>
            <a:r>
              <a:rPr lang="zh-CN" altLang="en-US" sz="2400" dirty="0">
                <a:latin typeface="华文楷体" panose="02010600040101010101" pitchFamily="2" charset="-122"/>
                <a:ea typeface="华文楷体" panose="02010600040101010101" pitchFamily="2" charset="-122"/>
              </a:rPr>
              <a:t>⑤隧道门及端墙工程施工应符合下列规定：</a:t>
            </a:r>
          </a:p>
          <a:p>
            <a:pPr>
              <a:lnSpc>
                <a:spcPct val="110000"/>
              </a:lnSpc>
              <a:buFontTx/>
              <a:buNone/>
            </a:pPr>
            <a:r>
              <a:rPr lang="zh-CN" altLang="en-US" sz="2400" dirty="0">
                <a:latin typeface="华文楷体" panose="02010600040101010101" pitchFamily="2" charset="-122"/>
                <a:ea typeface="华文楷体" panose="02010600040101010101" pitchFamily="2" charset="-122"/>
              </a:rPr>
              <a:t>    砌体工程脚手架、工作平台应搭设牢固，并应设有扶手、栏杆。脚手架不得妨碍车辆通行；起拱线以上的端墙施工时应设安全网，防止人员、工具和材料坠落；起吊作业时机下严禁车辆和行人通行。</a:t>
            </a:r>
            <a:endParaRPr lang="en-US" altLang="zh-CN" sz="2400" dirty="0">
              <a:latin typeface="华文楷体" panose="02010600040101010101" pitchFamily="2" charset="-122"/>
              <a:ea typeface="华文楷体" panose="02010600040101010101" pitchFamily="2" charset="-122"/>
            </a:endParaRPr>
          </a:p>
          <a:p>
            <a:pPr>
              <a:lnSpc>
                <a:spcPct val="110000"/>
              </a:lnSpc>
              <a:buFontTx/>
              <a:buNone/>
            </a:pPr>
            <a:r>
              <a:rPr lang="en-US" altLang="zh-CN" sz="2400" dirty="0">
                <a:latin typeface="华文楷体" panose="02010600040101010101" pitchFamily="2" charset="-122"/>
                <a:ea typeface="华文楷体" panose="02010600040101010101" pitchFamily="2" charset="-122"/>
              </a:rPr>
              <a:t>2)</a:t>
            </a:r>
            <a:r>
              <a:rPr lang="zh-CN" altLang="en-US" sz="2400" b="1" dirty="0">
                <a:latin typeface="华文楷体" panose="02010600040101010101" pitchFamily="2" charset="-122"/>
                <a:ea typeface="华文楷体" panose="02010600040101010101" pitchFamily="2" charset="-122"/>
              </a:rPr>
              <a:t>开挖、凿孔安全防护要点</a:t>
            </a:r>
          </a:p>
          <a:p>
            <a:pPr>
              <a:lnSpc>
                <a:spcPct val="110000"/>
              </a:lnSpc>
              <a:buFontTx/>
              <a:buNone/>
            </a:pPr>
            <a:r>
              <a:rPr lang="zh-CN" altLang="en-US" sz="2400" dirty="0">
                <a:latin typeface="华文楷体" panose="02010600040101010101" pitchFamily="2" charset="-122"/>
                <a:ea typeface="华文楷体" panose="02010600040101010101" pitchFamily="2" charset="-122"/>
              </a:rPr>
              <a:t>    ①开挖人员到达工作地点时，应首先检查工作面是否处于安全状态。详细检查支护是否牢固，顶板和两帮是否稳定，如有松动的石、土块或裂缝应予以清除或支护。</a:t>
            </a:r>
          </a:p>
          <a:p>
            <a:pPr>
              <a:lnSpc>
                <a:spcPct val="110000"/>
              </a:lnSpc>
              <a:buFontTx/>
              <a:buNone/>
            </a:pPr>
            <a:r>
              <a:rPr lang="zh-CN" altLang="en-US" sz="2400" dirty="0">
                <a:latin typeface="华文楷体" panose="02010600040101010101" pitchFamily="2" charset="-122"/>
                <a:ea typeface="华文楷体" panose="02010600040101010101" pitchFamily="2" charset="-122"/>
              </a:rPr>
              <a:t>    ②机械凿岩，宜采用湿式凿岩机或带有捕尘器的干式凿岩机。</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33"/>
          <p:cNvSpPr>
            <a:spLocks noChangeArrowheads="1"/>
          </p:cNvSpPr>
          <p:nvPr/>
        </p:nvSpPr>
        <p:spPr bwMode="auto">
          <a:xfrm>
            <a:off x="457201" y="1752600"/>
            <a:ext cx="8153399" cy="4175182"/>
          </a:xfrm>
          <a:prstGeom prst="rect">
            <a:avLst/>
          </a:prstGeom>
          <a:noFill/>
          <a:ln w="9525">
            <a:noFill/>
            <a:miter lim="800000"/>
          </a:ln>
          <a:effectLst/>
        </p:spPr>
        <p:txBody>
          <a:bodyPr wrap="square">
            <a:spAutoFit/>
          </a:bodyPr>
          <a:lstStyle/>
          <a:p>
            <a:pPr>
              <a:lnSpc>
                <a:spcPct val="150000"/>
              </a:lnSpc>
            </a:pPr>
            <a:r>
              <a:rPr lang="zh-CN" sz="2000" b="1" dirty="0">
                <a:latin typeface="+mn-ea"/>
                <a:ea typeface="+mn-ea"/>
              </a:rPr>
              <a:t>（</a:t>
            </a:r>
            <a:r>
              <a:rPr lang="zh-CN" altLang="zh-CN" sz="2000" b="1" dirty="0">
                <a:latin typeface="+mn-ea"/>
                <a:ea typeface="+mn-ea"/>
              </a:rPr>
              <a:t>1</a:t>
            </a:r>
            <a:r>
              <a:rPr lang="zh-CN" sz="2000" b="1" dirty="0">
                <a:latin typeface="+mn-ea"/>
                <a:ea typeface="+mn-ea"/>
              </a:rPr>
              <a:t>）负责筹备调查组成立等各项工作；</a:t>
            </a:r>
          </a:p>
          <a:p>
            <a:pPr>
              <a:lnSpc>
                <a:spcPct val="150000"/>
              </a:lnSpc>
            </a:pPr>
            <a:r>
              <a:rPr lang="zh-CN" sz="2000" b="1" dirty="0">
                <a:latin typeface="+mn-ea"/>
                <a:ea typeface="+mn-ea"/>
              </a:rPr>
              <a:t>（</a:t>
            </a:r>
            <a:r>
              <a:rPr lang="zh-CN" altLang="zh-CN" sz="2000" b="1" dirty="0">
                <a:latin typeface="+mn-ea"/>
                <a:ea typeface="+mn-ea"/>
              </a:rPr>
              <a:t>2</a:t>
            </a:r>
            <a:r>
              <a:rPr lang="zh-CN" sz="2000" b="1" dirty="0">
                <a:latin typeface="+mn-ea"/>
                <a:ea typeface="+mn-ea"/>
              </a:rPr>
              <a:t>）负责对事故调查组工作进行综合协调； </a:t>
            </a:r>
          </a:p>
          <a:p>
            <a:pPr>
              <a:lnSpc>
                <a:spcPct val="150000"/>
              </a:lnSpc>
            </a:pPr>
            <a:r>
              <a:rPr lang="zh-CN" sz="2000" b="1" dirty="0">
                <a:latin typeface="+mn-ea"/>
                <a:ea typeface="+mn-ea"/>
              </a:rPr>
              <a:t>（</a:t>
            </a:r>
            <a:r>
              <a:rPr lang="zh-CN" altLang="zh-CN" sz="2000" b="1" dirty="0">
                <a:latin typeface="+mn-ea"/>
                <a:ea typeface="+mn-ea"/>
              </a:rPr>
              <a:t>3</a:t>
            </a:r>
            <a:r>
              <a:rPr lang="zh-CN" sz="2000" b="1" dirty="0">
                <a:latin typeface="+mn-ea"/>
                <a:ea typeface="+mn-ea"/>
              </a:rPr>
              <a:t>）负责了解、掌握各组调查进展情况，督促各组按照方案抓紧工作；</a:t>
            </a:r>
          </a:p>
          <a:p>
            <a:pPr>
              <a:lnSpc>
                <a:spcPct val="150000"/>
              </a:lnSpc>
            </a:pPr>
            <a:r>
              <a:rPr lang="zh-CN" sz="2000" b="1" dirty="0">
                <a:latin typeface="+mn-ea"/>
                <a:ea typeface="+mn-ea"/>
              </a:rPr>
              <a:t>（</a:t>
            </a:r>
            <a:r>
              <a:rPr lang="zh-CN" altLang="zh-CN" sz="2000" b="1" dirty="0">
                <a:latin typeface="+mn-ea"/>
                <a:ea typeface="+mn-ea"/>
              </a:rPr>
              <a:t>4</a:t>
            </a:r>
            <a:r>
              <a:rPr lang="zh-CN" sz="2000" b="1" dirty="0">
                <a:latin typeface="+mn-ea"/>
                <a:ea typeface="+mn-ea"/>
              </a:rPr>
              <a:t>）负责事故调查相关信息的统一报送和处置；</a:t>
            </a:r>
          </a:p>
          <a:p>
            <a:pPr>
              <a:lnSpc>
                <a:spcPct val="150000"/>
              </a:lnSpc>
            </a:pPr>
            <a:r>
              <a:rPr lang="zh-CN" sz="2000" b="1" dirty="0">
                <a:latin typeface="+mn-ea"/>
                <a:ea typeface="+mn-ea"/>
              </a:rPr>
              <a:t>（</a:t>
            </a:r>
            <a:r>
              <a:rPr lang="zh-CN" altLang="zh-CN" sz="2000" b="1" dirty="0">
                <a:latin typeface="+mn-ea"/>
                <a:ea typeface="+mn-ea"/>
              </a:rPr>
              <a:t>5</a:t>
            </a:r>
            <a:r>
              <a:rPr lang="zh-CN" sz="2000" b="1" dirty="0">
                <a:latin typeface="+mn-ea"/>
                <a:ea typeface="+mn-ea"/>
              </a:rPr>
              <a:t>）根据需要，对需要补充调查的事项进行调查；</a:t>
            </a:r>
          </a:p>
          <a:p>
            <a:pPr>
              <a:lnSpc>
                <a:spcPct val="150000"/>
              </a:lnSpc>
            </a:pPr>
            <a:r>
              <a:rPr lang="zh-CN" sz="2000" b="1" dirty="0">
                <a:latin typeface="+mn-ea"/>
                <a:ea typeface="+mn-ea"/>
              </a:rPr>
              <a:t>（</a:t>
            </a:r>
            <a:r>
              <a:rPr lang="zh-CN" altLang="zh-CN" sz="2000" b="1" dirty="0">
                <a:latin typeface="+mn-ea"/>
                <a:ea typeface="+mn-ea"/>
              </a:rPr>
              <a:t>6</a:t>
            </a:r>
            <a:r>
              <a:rPr lang="zh-CN" sz="2000" b="1" dirty="0">
                <a:latin typeface="+mn-ea"/>
                <a:ea typeface="+mn-ea"/>
              </a:rPr>
              <a:t>）负责事故调查组的保障工作；</a:t>
            </a:r>
          </a:p>
          <a:p>
            <a:pPr>
              <a:lnSpc>
                <a:spcPct val="150000"/>
              </a:lnSpc>
            </a:pPr>
            <a:r>
              <a:rPr lang="zh-CN" sz="2000" b="1" dirty="0">
                <a:latin typeface="+mn-ea"/>
                <a:ea typeface="+mn-ea"/>
              </a:rPr>
              <a:t>（</a:t>
            </a:r>
            <a:r>
              <a:rPr lang="zh-CN" altLang="zh-CN" sz="2000" b="1" dirty="0">
                <a:latin typeface="+mn-ea"/>
                <a:ea typeface="+mn-ea"/>
              </a:rPr>
              <a:t>7</a:t>
            </a:r>
            <a:r>
              <a:rPr lang="zh-CN" sz="2000" b="1" dirty="0">
                <a:latin typeface="+mn-ea"/>
                <a:ea typeface="+mn-ea"/>
              </a:rPr>
              <a:t>）负责组织召开事故调查组相关会议；</a:t>
            </a:r>
          </a:p>
          <a:p>
            <a:pPr>
              <a:lnSpc>
                <a:spcPct val="150000"/>
              </a:lnSpc>
            </a:pPr>
            <a:r>
              <a:rPr lang="zh-CN" sz="2000" b="1" dirty="0">
                <a:latin typeface="+mn-ea"/>
                <a:ea typeface="+mn-ea"/>
              </a:rPr>
              <a:t>（</a:t>
            </a:r>
            <a:r>
              <a:rPr lang="zh-CN" altLang="zh-CN" sz="2000" b="1" dirty="0">
                <a:latin typeface="+mn-ea"/>
                <a:ea typeface="+mn-ea"/>
              </a:rPr>
              <a:t>8</a:t>
            </a:r>
            <a:r>
              <a:rPr lang="zh-CN" sz="2000" b="1" dirty="0">
                <a:latin typeface="+mn-ea"/>
                <a:ea typeface="+mn-ea"/>
              </a:rPr>
              <a:t>）完成调查组交办的其他任务；</a:t>
            </a:r>
          </a:p>
          <a:p>
            <a:pPr>
              <a:lnSpc>
                <a:spcPct val="150000"/>
              </a:lnSpc>
            </a:pPr>
            <a:r>
              <a:rPr lang="zh-CN" sz="2000" b="1" dirty="0">
                <a:latin typeface="+mn-ea"/>
                <a:ea typeface="+mn-ea"/>
              </a:rPr>
              <a:t>（</a:t>
            </a:r>
            <a:r>
              <a:rPr lang="zh-CN" altLang="zh-CN" sz="2000" b="1" dirty="0">
                <a:latin typeface="+mn-ea"/>
                <a:ea typeface="+mn-ea"/>
              </a:rPr>
              <a:t>9</a:t>
            </a:r>
            <a:r>
              <a:rPr lang="zh-CN" sz="2000" b="1" dirty="0">
                <a:latin typeface="+mn-ea"/>
                <a:ea typeface="+mn-ea"/>
              </a:rPr>
              <a:t>）负责起草事故调查报告，并提交调查组审议。</a:t>
            </a:r>
          </a:p>
        </p:txBody>
      </p:sp>
      <p:sp>
        <p:nvSpPr>
          <p:cNvPr id="4" name="圆角矩形 38"/>
          <p:cNvSpPr>
            <a:spLocks noChangeArrowheads="1"/>
          </p:cNvSpPr>
          <p:nvPr/>
        </p:nvSpPr>
        <p:spPr bwMode="auto">
          <a:xfrm>
            <a:off x="685800" y="1055687"/>
            <a:ext cx="1295400" cy="468313"/>
          </a:xfrm>
          <a:prstGeom prst="roundRect">
            <a:avLst>
              <a:gd name="adj" fmla="val 796"/>
            </a:avLst>
          </a:prstGeom>
          <a:solidFill>
            <a:srgbClr val="0089F0"/>
          </a:solidFill>
          <a:ln w="9525">
            <a:noFill/>
            <a:round/>
          </a:ln>
        </p:spPr>
        <p:txBody>
          <a:bodyPr anchor="ctr"/>
          <a:lstStyle/>
          <a:p>
            <a:pPr indent="323850" eaLnBrk="0" hangingPunct="0"/>
            <a:r>
              <a:rPr lang="zh-CN" altLang="en-US" b="1" dirty="0">
                <a:solidFill>
                  <a:schemeClr val="bg1"/>
                </a:solidFill>
                <a:ea typeface="微软雅黑" panose="020B0503020204020204" pitchFamily="34" charset="-122"/>
              </a:rPr>
              <a:t>综合组</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内容占位符 2"/>
          <p:cNvSpPr>
            <a:spLocks noGrp="1"/>
          </p:cNvSpPr>
          <p:nvPr>
            <p:ph idx="1"/>
          </p:nvPr>
        </p:nvSpPr>
        <p:spPr>
          <a:xfrm>
            <a:off x="457200" y="1142220"/>
            <a:ext cx="8305800" cy="4495800"/>
          </a:xfrm>
        </p:spPr>
        <p:txBody>
          <a:bodyPr/>
          <a:lstStyle/>
          <a:p>
            <a:pPr>
              <a:lnSpc>
                <a:spcPct val="80000"/>
              </a:lnSpc>
              <a:buFontTx/>
              <a:buNone/>
            </a:pPr>
            <a:r>
              <a:rPr lang="zh-CN" altLang="en-US" sz="2400" dirty="0">
                <a:latin typeface="华文楷体" panose="02010600040101010101" pitchFamily="2" charset="-122"/>
                <a:ea typeface="华文楷体" panose="02010600040101010101" pitchFamily="2" charset="-122"/>
              </a:rPr>
              <a:t>③采用风钻钻眼，应首先检查机身、螺栓、卡套、弹簧和支架是否正常完好，管子接头是否牢固，有无漏风，钻杆有无不直、带伤以及钻孔堵塞现象，湿式凿岩机的供水是否正常，干式凿岩机的捕尘设施是否良好，不符合要求者应予修理或更换。使用带支架的风钻钻眼时，必须将支架安置稳妥。风钻卡钻时，应用板钳松动拔出，不可敲打。未关风前不得拆除钻杆。采用电钻钻眼，应检查把手胶套的绝缘和防止电缆脱落的装置是否良好。电钻钻工必须手戴绝缘手套，脚穿绝缘鞋。电气线路上要安装漏电保护器。电钻钻工不得用手导引回转钢钎，不应用电钻处理被夹住的钎子。</a:t>
            </a:r>
          </a:p>
          <a:p>
            <a:pPr>
              <a:lnSpc>
                <a:spcPct val="80000"/>
              </a:lnSpc>
              <a:buFontTx/>
              <a:buNone/>
            </a:pPr>
            <a:r>
              <a:rPr lang="zh-CN" altLang="en-US" sz="2400" dirty="0">
                <a:latin typeface="华文楷体" panose="02010600040101010101" pitchFamily="2" charset="-122"/>
                <a:ea typeface="华文楷体" panose="02010600040101010101" pitchFamily="2" charset="-122"/>
              </a:rPr>
              <a:t>④钻孔台车进洞时要有专人指挥，认真检查道路状况和安全界限，其行车速度不得超过</a:t>
            </a:r>
            <a:r>
              <a:rPr lang="en-US" altLang="zh-CN" sz="2400" dirty="0">
                <a:latin typeface="华文楷体" panose="02010600040101010101" pitchFamily="2" charset="-122"/>
                <a:ea typeface="华文楷体" panose="02010600040101010101" pitchFamily="2" charset="-122"/>
              </a:rPr>
              <a:t>25m/min</a:t>
            </a:r>
            <a:r>
              <a:rPr lang="zh-CN" altLang="en-US" sz="2400" dirty="0">
                <a:latin typeface="华文楷体" panose="02010600040101010101" pitchFamily="2" charset="-122"/>
                <a:ea typeface="华文楷体" panose="02010600040101010101" pitchFamily="2" charset="-122"/>
              </a:rPr>
              <a:t>。台车在行走或暂停时，应将钻架和机具都收拢到放置位置，就位后不得倾斜，并应制动车轮，放下支柱，防止移动。</a:t>
            </a:r>
          </a:p>
        </p:txBody>
      </p:sp>
    </p:spTree>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内容占位符 2"/>
          <p:cNvSpPr>
            <a:spLocks noGrp="1"/>
          </p:cNvSpPr>
          <p:nvPr>
            <p:ph idx="1"/>
          </p:nvPr>
        </p:nvSpPr>
        <p:spPr>
          <a:xfrm>
            <a:off x="457200" y="1218446"/>
            <a:ext cx="8382000" cy="4495800"/>
          </a:xfrm>
        </p:spPr>
        <p:txBody>
          <a:bodyPr/>
          <a:lstStyle/>
          <a:p>
            <a:pPr>
              <a:lnSpc>
                <a:spcPct val="80000"/>
              </a:lnSpc>
              <a:buFontTx/>
              <a:buNone/>
            </a:pPr>
            <a:r>
              <a:rPr lang="en-US" altLang="zh-CN" sz="2400" dirty="0">
                <a:latin typeface="华文楷体" panose="02010600040101010101" pitchFamily="2" charset="-122"/>
                <a:ea typeface="华文楷体" panose="02010600040101010101" pitchFamily="2" charset="-122"/>
              </a:rPr>
              <a:t>3)</a:t>
            </a:r>
            <a:r>
              <a:rPr lang="zh-CN" altLang="en-US" sz="2400" b="1" dirty="0">
                <a:latin typeface="华文楷体" panose="02010600040101010101" pitchFamily="2" charset="-122"/>
                <a:ea typeface="华文楷体" panose="02010600040101010101" pitchFamily="2" charset="-122"/>
              </a:rPr>
              <a:t>支护的安全控制要点</a:t>
            </a:r>
          </a:p>
          <a:p>
            <a:pPr>
              <a:lnSpc>
                <a:spcPct val="80000"/>
              </a:lnSpc>
              <a:buFontTx/>
              <a:buNone/>
            </a:pPr>
            <a:r>
              <a:rPr lang="zh-CN" altLang="en-US" sz="2400" dirty="0">
                <a:latin typeface="华文楷体" panose="02010600040101010101" pitchFamily="2" charset="-122"/>
                <a:ea typeface="华文楷体" panose="02010600040101010101" pitchFamily="2" charset="-122"/>
              </a:rPr>
              <a:t>①隧道各部（包括竖井、斜井、横洞及导洞）开挖后，除围岩完整坚硬、设计文件中规定不需支护者外，都必须根据围岩情况、施工方法选用有效的支护。</a:t>
            </a:r>
          </a:p>
          <a:p>
            <a:pPr>
              <a:lnSpc>
                <a:spcPct val="80000"/>
              </a:lnSpc>
              <a:buFontTx/>
              <a:buNone/>
            </a:pPr>
            <a:r>
              <a:rPr lang="zh-CN" altLang="en-US" sz="2400" dirty="0">
                <a:latin typeface="华文楷体" panose="02010600040101010101" pitchFamily="2" charset="-122"/>
                <a:ea typeface="华文楷体" panose="02010600040101010101" pitchFamily="2" charset="-122"/>
              </a:rPr>
              <a:t>②施工期间，现场施工负责人应会同有关人员对支护各部定期进行检查。在不良地段每班应设专人随时检查，当发现支护变形或损坏时，应立即整修加固，变形或损坏情况严重时，应先将施工人员撤离现场，再行加固。</a:t>
            </a:r>
          </a:p>
          <a:p>
            <a:pPr>
              <a:lnSpc>
                <a:spcPct val="80000"/>
              </a:lnSpc>
              <a:buFontTx/>
              <a:buNone/>
            </a:pPr>
            <a:r>
              <a:rPr lang="zh-CN" altLang="en-US" sz="2400" dirty="0">
                <a:latin typeface="华文楷体" panose="02010600040101010101" pitchFamily="2" charset="-122"/>
                <a:ea typeface="华文楷体" panose="02010600040101010101" pitchFamily="2" charset="-122"/>
              </a:rPr>
              <a:t>③洞口地段和洞内水平坑道与辅助坑道（横洞、平行导坑等）的连接处，应加强支护或及早进行永久衬砌。</a:t>
            </a:r>
          </a:p>
          <a:p>
            <a:pPr>
              <a:lnSpc>
                <a:spcPct val="80000"/>
              </a:lnSpc>
              <a:buFontTx/>
              <a:buNone/>
            </a:pPr>
            <a:r>
              <a:rPr lang="zh-CN" altLang="en-US" sz="2400" dirty="0">
                <a:latin typeface="华文楷体" panose="02010600040101010101" pitchFamily="2" charset="-122"/>
                <a:ea typeface="华文楷体" panose="02010600040101010101" pitchFamily="2" charset="-122"/>
              </a:rPr>
              <a:t>④洞内支护，应随挖随支护，支护至开挖面的距离一般不得超过</a:t>
            </a:r>
            <a:r>
              <a:rPr lang="en-US" altLang="zh-CN" sz="2400" dirty="0">
                <a:latin typeface="华文楷体" panose="02010600040101010101" pitchFamily="2" charset="-122"/>
                <a:ea typeface="华文楷体" panose="02010600040101010101" pitchFamily="2" charset="-122"/>
              </a:rPr>
              <a:t>4m.</a:t>
            </a:r>
            <a:r>
              <a:rPr lang="zh-CN" altLang="en-US" sz="2400" dirty="0">
                <a:latin typeface="华文楷体" panose="02010600040101010101" pitchFamily="2" charset="-122"/>
                <a:ea typeface="华文楷体" panose="02010600040101010101" pitchFamily="2" charset="-122"/>
              </a:rPr>
              <a:t>。如遇石质破碎、风化严重和土质隧道时，应尽量缩短支护至工作面得距离。施工短期停工时，应将支护直抵工作面。</a:t>
            </a:r>
          </a:p>
          <a:p>
            <a:endParaRPr lang="zh-CN" altLang="zh-CN" sz="2400" dirty="0">
              <a:latin typeface="华文楷体" panose="02010600040101010101" pitchFamily="2" charset="-122"/>
              <a:ea typeface="华文楷体" panose="02010600040101010101" pitchFamily="2" charset="-122"/>
            </a:endParaRPr>
          </a:p>
          <a:p>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内容占位符 2"/>
          <p:cNvSpPr>
            <a:spLocks noGrp="1"/>
          </p:cNvSpPr>
          <p:nvPr>
            <p:ph idx="1"/>
          </p:nvPr>
        </p:nvSpPr>
        <p:spPr>
          <a:xfrm>
            <a:off x="457200" y="1142220"/>
            <a:ext cx="8382000" cy="4495800"/>
          </a:xfrm>
        </p:spPr>
        <p:txBody>
          <a:bodyPr/>
          <a:lstStyle/>
          <a:p>
            <a:pPr>
              <a:lnSpc>
                <a:spcPct val="120000"/>
              </a:lnSpc>
              <a:buFontTx/>
              <a:buNone/>
            </a:pPr>
            <a:r>
              <a:rPr lang="zh-CN" altLang="en-US" sz="2400" dirty="0">
                <a:latin typeface="华文楷体" panose="02010600040101010101" pitchFamily="2" charset="-122"/>
                <a:ea typeface="华文楷体" panose="02010600040101010101" pitchFamily="2" charset="-122"/>
              </a:rPr>
              <a:t>⑤不得将支撑立柱置于废渣或活动的石头上。软弱围岩地段的立柱应加设垫板或垫梁，并加木楔塞紧。</a:t>
            </a:r>
          </a:p>
          <a:p>
            <a:pPr>
              <a:lnSpc>
                <a:spcPct val="120000"/>
              </a:lnSpc>
              <a:buFontTx/>
              <a:buNone/>
            </a:pPr>
            <a:r>
              <a:rPr lang="zh-CN" altLang="en-US" sz="2400" dirty="0">
                <a:latin typeface="华文楷体" panose="02010600040101010101" pitchFamily="2" charset="-122"/>
                <a:ea typeface="华文楷体" panose="02010600040101010101" pitchFamily="2" charset="-122"/>
              </a:rPr>
              <a:t>⑥开挖漏斗孔应加强支护，并加设盖板。供人上、下孔道应设置牢固的扶梯。</a:t>
            </a:r>
          </a:p>
          <a:p>
            <a:pPr>
              <a:lnSpc>
                <a:spcPct val="120000"/>
              </a:lnSpc>
              <a:buFontTx/>
              <a:buNone/>
            </a:pPr>
            <a:r>
              <a:rPr lang="zh-CN" altLang="en-US" sz="2400" dirty="0">
                <a:latin typeface="华文楷体" panose="02010600040101010101" pitchFamily="2" charset="-122"/>
                <a:ea typeface="华文楷体" panose="02010600040101010101" pitchFamily="2" charset="-122"/>
              </a:rPr>
              <a:t>⑦安装钢支架，应遵守有关起重和高处作业等安全规则，选用适宜的小型机具进行吊装。</a:t>
            </a:r>
          </a:p>
          <a:p>
            <a:pPr>
              <a:lnSpc>
                <a:spcPct val="120000"/>
              </a:lnSpc>
              <a:buFontTx/>
              <a:buNone/>
            </a:pPr>
            <a:r>
              <a:rPr lang="zh-CN" altLang="en-US" sz="2400" dirty="0">
                <a:latin typeface="华文楷体" panose="02010600040101010101" pitchFamily="2" charset="-122"/>
                <a:ea typeface="华文楷体" panose="02010600040101010101" pitchFamily="2" charset="-122"/>
              </a:rPr>
              <a:t>⑧爆破作业宜采用光面爆破或预裂爆破，爆破后应清除危石，喷锚支护的脚手架应牢固可靠，喷射手应佩戴必要的防护用品。机械各部应完好正常，压力应保持在</a:t>
            </a:r>
            <a:r>
              <a:rPr lang="en-US" altLang="zh-CN" sz="2400" dirty="0">
                <a:latin typeface="华文楷体" panose="02010600040101010101" pitchFamily="2" charset="-122"/>
                <a:ea typeface="华文楷体" panose="02010600040101010101" pitchFamily="2" charset="-122"/>
              </a:rPr>
              <a:t>0.2mpa</a:t>
            </a:r>
            <a:r>
              <a:rPr lang="zh-CN" altLang="en-US" sz="2400" dirty="0">
                <a:latin typeface="华文楷体" panose="02010600040101010101" pitchFamily="2" charset="-122"/>
                <a:ea typeface="华文楷体" panose="02010600040101010101" pitchFamily="2" charset="-122"/>
              </a:rPr>
              <a:t>左右。注浆管喷嘴严禁对人放置。</a:t>
            </a:r>
          </a:p>
          <a:p>
            <a:pPr>
              <a:lnSpc>
                <a:spcPct val="120000"/>
              </a:lnSpc>
            </a:pPr>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内容占位符 2"/>
          <p:cNvSpPr>
            <a:spLocks noGrp="1"/>
          </p:cNvSpPr>
          <p:nvPr>
            <p:ph idx="1"/>
          </p:nvPr>
        </p:nvSpPr>
        <p:spPr>
          <a:xfrm>
            <a:off x="457200" y="1142220"/>
            <a:ext cx="8382000" cy="4495800"/>
          </a:xfrm>
        </p:spPr>
        <p:txBody>
          <a:bodyPr/>
          <a:lstStyle/>
          <a:p>
            <a:pPr>
              <a:lnSpc>
                <a:spcPct val="120000"/>
              </a:lnSpc>
              <a:buFontTx/>
              <a:buNone/>
            </a:pPr>
            <a:r>
              <a:rPr lang="zh-CN" altLang="en-US" sz="2400" dirty="0">
                <a:latin typeface="华文楷体" panose="02010600040101010101" pitchFamily="2" charset="-122"/>
                <a:ea typeface="华文楷体" panose="02010600040101010101" pitchFamily="2" charset="-122"/>
              </a:rPr>
              <a:t>⑨当发现已喷锚区段的围岩有较大变形或锚杆失效时，应立即在该区段增设加强锚杆，其长度不小于原锚杆长度的</a:t>
            </a:r>
            <a:r>
              <a:rPr lang="en-US" altLang="zh-CN" sz="2400" dirty="0">
                <a:latin typeface="华文楷体" panose="02010600040101010101" pitchFamily="2" charset="-122"/>
                <a:ea typeface="华文楷体" panose="02010600040101010101" pitchFamily="2" charset="-122"/>
              </a:rPr>
              <a:t>1.5</a:t>
            </a:r>
            <a:r>
              <a:rPr lang="zh-CN" altLang="en-US" sz="2400" dirty="0">
                <a:latin typeface="华文楷体" panose="02010600040101010101" pitchFamily="2" charset="-122"/>
                <a:ea typeface="华文楷体" panose="02010600040101010101" pitchFamily="2" charset="-122"/>
              </a:rPr>
              <a:t>倍。如喷锚后发现围岩突变或围岩变形量超过设计允许值时，宜用钢支架支护。</a:t>
            </a:r>
          </a:p>
          <a:p>
            <a:pPr>
              <a:lnSpc>
                <a:spcPct val="120000"/>
              </a:lnSpc>
              <a:buFontTx/>
              <a:buNone/>
            </a:pPr>
            <a:r>
              <a:rPr lang="zh-CN" altLang="en-US" sz="2400" dirty="0">
                <a:latin typeface="华文楷体" panose="02010600040101010101" pitchFamily="2" charset="-122"/>
                <a:ea typeface="华文楷体" panose="02010600040101010101" pitchFamily="2" charset="-122"/>
              </a:rPr>
              <a:t>⑩当发现量测数据有不正常变化或突变，洞内或地表位移值大于允许位移值，洞内或地面出现裂缝以及喷层出现异常裂缝时，均应视为危险信号，必要时须立即报告上级和组织作业人员撤离现场，待制定处理措施后才能继续施工。</a:t>
            </a:r>
          </a:p>
          <a:p>
            <a:endParaRPr lang="zh-CN" altLang="en-US" sz="2400" dirty="0"/>
          </a:p>
        </p:txBody>
      </p:sp>
    </p:spTree>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内容占位符 2"/>
          <p:cNvSpPr>
            <a:spLocks noGrp="1"/>
          </p:cNvSpPr>
          <p:nvPr>
            <p:ph idx="1"/>
          </p:nvPr>
        </p:nvSpPr>
        <p:spPr>
          <a:xfrm>
            <a:off x="457200" y="1218446"/>
            <a:ext cx="8382000" cy="4495800"/>
          </a:xfrm>
        </p:spPr>
        <p:txBody>
          <a:bodyPr/>
          <a:lstStyle/>
          <a:p>
            <a:pPr>
              <a:lnSpc>
                <a:spcPct val="90000"/>
              </a:lnSpc>
              <a:buFontTx/>
              <a:buNone/>
            </a:pPr>
            <a:r>
              <a:rPr lang="en-US" altLang="zh-CN" sz="2400" dirty="0">
                <a:latin typeface="华文楷体" panose="02010600040101010101" pitchFamily="2" charset="-122"/>
                <a:ea typeface="华文楷体" panose="02010600040101010101" pitchFamily="2" charset="-122"/>
              </a:rPr>
              <a:t>4)</a:t>
            </a:r>
            <a:r>
              <a:rPr lang="zh-CN" altLang="en-US" sz="2400" dirty="0">
                <a:latin typeface="华文楷体" panose="02010600040101010101" pitchFamily="2" charset="-122"/>
                <a:ea typeface="华文楷体" panose="02010600040101010101" pitchFamily="2" charset="-122"/>
              </a:rPr>
              <a:t>对衬砌的安全控制要点</a:t>
            </a:r>
          </a:p>
          <a:p>
            <a:pPr>
              <a:lnSpc>
                <a:spcPct val="90000"/>
              </a:lnSpc>
              <a:buFontTx/>
              <a:buNone/>
            </a:pPr>
            <a:r>
              <a:rPr lang="zh-CN" altLang="en-US" sz="2400" dirty="0">
                <a:latin typeface="华文楷体" panose="02010600040101010101" pitchFamily="2" charset="-122"/>
                <a:ea typeface="华文楷体" panose="02010600040101010101" pitchFamily="2" charset="-122"/>
              </a:rPr>
              <a:t>①随着隧道各部开挖工作的前进，应及时进行衬砌与注浆，洞门的衬砌须尽早施工，不良地质地段的洞口必须先完成。</a:t>
            </a:r>
          </a:p>
          <a:p>
            <a:pPr>
              <a:lnSpc>
                <a:spcPct val="90000"/>
              </a:lnSpc>
              <a:buFontTx/>
              <a:buNone/>
            </a:pPr>
            <a:r>
              <a:rPr lang="zh-CN" altLang="en-US" sz="2400" dirty="0">
                <a:latin typeface="华文楷体" panose="02010600040101010101" pitchFamily="2" charset="-122"/>
                <a:ea typeface="华文楷体" panose="02010600040101010101" pitchFamily="2" charset="-122"/>
              </a:rPr>
              <a:t>②衬砌使用的脚手架、工作平台、跳板、梯子等应安装牢固，不得有露头的钉子和突出的尖角。靠近甬道的一侧应有足够的净空，以保证车辆、行人的安全通过。</a:t>
            </a:r>
          </a:p>
          <a:p>
            <a:pPr>
              <a:lnSpc>
                <a:spcPct val="90000"/>
              </a:lnSpc>
              <a:buFontTx/>
              <a:buNone/>
            </a:pPr>
            <a:r>
              <a:rPr lang="zh-CN" altLang="en-US" sz="2400" dirty="0">
                <a:latin typeface="华文楷体" panose="02010600040101010101" pitchFamily="2" charset="-122"/>
                <a:ea typeface="华文楷体" panose="02010600040101010101" pitchFamily="2" charset="-122"/>
              </a:rPr>
              <a:t>③脚手架及工作平台上的脚手板应铺满。木板端头，必须搭于支点上。高于</a:t>
            </a:r>
            <a:r>
              <a:rPr lang="en-US" altLang="zh-CN" sz="2400" dirty="0">
                <a:latin typeface="华文楷体" panose="02010600040101010101" pitchFamily="2" charset="-122"/>
                <a:ea typeface="华文楷体" panose="02010600040101010101" pitchFamily="2" charset="-122"/>
              </a:rPr>
              <a:t>2m</a:t>
            </a:r>
            <a:r>
              <a:rPr lang="zh-CN" altLang="en-US" sz="2400" dirty="0">
                <a:latin typeface="华文楷体" panose="02010600040101010101" pitchFamily="2" charset="-122"/>
                <a:ea typeface="华文楷体" panose="02010600040101010101" pitchFamily="2" charset="-122"/>
              </a:rPr>
              <a:t>的工作平台上应设置不低于</a:t>
            </a:r>
            <a:r>
              <a:rPr lang="en-US" altLang="zh-CN" sz="2400" dirty="0">
                <a:latin typeface="华文楷体" panose="02010600040101010101" pitchFamily="2" charset="-122"/>
                <a:ea typeface="华文楷体" panose="02010600040101010101" pitchFamily="2" charset="-122"/>
              </a:rPr>
              <a:t>1.2m</a:t>
            </a:r>
            <a:r>
              <a:rPr lang="zh-CN" altLang="en-US" sz="2400" dirty="0">
                <a:latin typeface="华文楷体" panose="02010600040101010101" pitchFamily="2" charset="-122"/>
                <a:ea typeface="华文楷体" panose="02010600040101010101" pitchFamily="2" charset="-122"/>
              </a:rPr>
              <a:t>的双道护身栏杆，跳板应设置防滑条。</a:t>
            </a:r>
          </a:p>
          <a:p>
            <a:pPr>
              <a:lnSpc>
                <a:spcPct val="90000"/>
              </a:lnSpc>
              <a:buFontTx/>
              <a:buNone/>
            </a:pPr>
            <a:r>
              <a:rPr lang="zh-CN" altLang="en-US" sz="2400" dirty="0">
                <a:latin typeface="华文楷体" panose="02010600040101010101" pitchFamily="2" charset="-122"/>
                <a:ea typeface="华文楷体" panose="02010600040101010101" pitchFamily="2" charset="-122"/>
              </a:rPr>
              <a:t>④脚手架及工作平台上所站人数及堆置的建筑材料，不得超过其计算载质量。</a:t>
            </a:r>
          </a:p>
          <a:p>
            <a:pPr>
              <a:lnSpc>
                <a:spcPct val="90000"/>
              </a:lnSpc>
            </a:pPr>
            <a:endParaRPr lang="zh-CN" altLang="en-US" sz="2400" dirty="0"/>
          </a:p>
          <a:p>
            <a:pPr>
              <a:lnSpc>
                <a:spcPct val="90000"/>
              </a:lnSpc>
            </a:pPr>
            <a:endParaRPr lang="zh-CN" altLang="en-US" sz="2400" dirty="0"/>
          </a:p>
        </p:txBody>
      </p:sp>
    </p:spTree>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内容占位符 2"/>
          <p:cNvSpPr>
            <a:spLocks noGrp="1"/>
          </p:cNvSpPr>
          <p:nvPr>
            <p:ph idx="1"/>
          </p:nvPr>
        </p:nvSpPr>
        <p:spPr>
          <a:xfrm>
            <a:off x="457200" y="1294672"/>
            <a:ext cx="8382000" cy="4495800"/>
          </a:xfrm>
        </p:spPr>
        <p:txBody>
          <a:bodyPr/>
          <a:lstStyle/>
          <a:p>
            <a:pPr>
              <a:lnSpc>
                <a:spcPct val="120000"/>
              </a:lnSpc>
              <a:buFontTx/>
              <a:buNone/>
            </a:pPr>
            <a:r>
              <a:rPr lang="zh-CN" altLang="en-US" sz="2400" dirty="0">
                <a:latin typeface="华文楷体" panose="02010600040101010101" pitchFamily="2" charset="-122"/>
                <a:ea typeface="华文楷体" panose="02010600040101010101" pitchFamily="2" charset="-122"/>
              </a:rPr>
              <a:t>⑤在</a:t>
            </a:r>
            <a:r>
              <a:rPr lang="en-US" altLang="zh-CN" sz="2400" dirty="0">
                <a:latin typeface="华文楷体" panose="02010600040101010101" pitchFamily="2" charset="-122"/>
                <a:ea typeface="华文楷体" panose="02010600040101010101" pitchFamily="2" charset="-122"/>
              </a:rPr>
              <a:t>2m</a:t>
            </a:r>
            <a:r>
              <a:rPr lang="zh-CN" altLang="en-US" sz="2400" dirty="0">
                <a:latin typeface="华文楷体" panose="02010600040101010101" pitchFamily="2" charset="-122"/>
                <a:ea typeface="华文楷体" panose="02010600040101010101" pitchFamily="2" charset="-122"/>
              </a:rPr>
              <a:t>以上高处作业时，应符合国家高处作业的有关规定。</a:t>
            </a:r>
          </a:p>
          <a:p>
            <a:pPr>
              <a:lnSpc>
                <a:spcPct val="120000"/>
              </a:lnSpc>
              <a:buFontTx/>
              <a:buNone/>
            </a:pPr>
            <a:r>
              <a:rPr lang="zh-CN" altLang="en-US" sz="2400" dirty="0">
                <a:latin typeface="华文楷体" panose="02010600040101010101" pitchFamily="2" charset="-122"/>
                <a:ea typeface="华文楷体" panose="02010600040101010101" pitchFamily="2" charset="-122"/>
              </a:rPr>
              <a:t>⑥机械转动部分应设防护罩，使用电动机必须有接地装置，移动和修理机器及管线路时，应先停电，并切断电源、风源。</a:t>
            </a:r>
          </a:p>
          <a:p>
            <a:pPr>
              <a:lnSpc>
                <a:spcPct val="120000"/>
              </a:lnSpc>
              <a:buFontTx/>
              <a:buNone/>
            </a:pPr>
            <a:r>
              <a:rPr lang="zh-CN" altLang="en-US" sz="2400" dirty="0">
                <a:latin typeface="华文楷体" panose="02010600040101010101" pitchFamily="2" charset="-122"/>
                <a:ea typeface="华文楷体" panose="02010600040101010101" pitchFamily="2" charset="-122"/>
              </a:rPr>
              <a:t>⑦安装、拆除模板、拱架时，工作地段应有专人监护。拆下的模板不得堆放在通道上。</a:t>
            </a:r>
          </a:p>
          <a:p>
            <a:pPr>
              <a:lnSpc>
                <a:spcPct val="120000"/>
              </a:lnSpc>
              <a:buFontTx/>
              <a:buNone/>
            </a:pPr>
            <a:r>
              <a:rPr lang="zh-CN" altLang="en-US" sz="2400" dirty="0">
                <a:latin typeface="华文楷体" panose="02010600040101010101" pitchFamily="2" charset="-122"/>
                <a:ea typeface="华文楷体" panose="02010600040101010101" pitchFamily="2" charset="-122"/>
              </a:rPr>
              <a:t>⑧衬砌用的石料及切块应采用车辆运送，装卸车或安装切块时，宜使用小型机械提升。当砌筑高度在</a:t>
            </a:r>
            <a:r>
              <a:rPr lang="en-US" altLang="zh-CN" sz="2400" dirty="0">
                <a:latin typeface="华文楷体" panose="02010600040101010101" pitchFamily="2" charset="-122"/>
                <a:ea typeface="华文楷体" panose="02010600040101010101" pitchFamily="2" charset="-122"/>
              </a:rPr>
              <a:t>1.5m</a:t>
            </a:r>
            <a:r>
              <a:rPr lang="zh-CN" altLang="en-US" sz="2400" dirty="0">
                <a:latin typeface="华文楷体" panose="02010600040101010101" pitchFamily="2" charset="-122"/>
                <a:ea typeface="华文楷体" panose="02010600040101010101" pitchFamily="2" charset="-122"/>
              </a:rPr>
              <a:t>以下时，允许使用跳板抬运，但跳板应架到与隧道衬砌工作面水平的位置。</a:t>
            </a:r>
          </a:p>
          <a:p>
            <a:pPr>
              <a:lnSpc>
                <a:spcPct val="120000"/>
              </a:lnSpc>
            </a:pPr>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内容占位符 2"/>
          <p:cNvSpPr>
            <a:spLocks noGrp="1"/>
          </p:cNvSpPr>
          <p:nvPr>
            <p:ph idx="1"/>
          </p:nvPr>
        </p:nvSpPr>
        <p:spPr>
          <a:xfrm>
            <a:off x="457200" y="1218446"/>
            <a:ext cx="8305800" cy="4495800"/>
          </a:xfrm>
        </p:spPr>
        <p:txBody>
          <a:bodyPr/>
          <a:lstStyle/>
          <a:p>
            <a:pPr>
              <a:lnSpc>
                <a:spcPct val="80000"/>
              </a:lnSpc>
              <a:buFontTx/>
              <a:buNone/>
            </a:pPr>
            <a:r>
              <a:rPr lang="zh-CN" altLang="en-US" sz="2400" dirty="0">
                <a:latin typeface="华文楷体" panose="02010600040101010101" pitchFamily="2" charset="-122"/>
                <a:ea typeface="华文楷体" panose="02010600040101010101" pitchFamily="2" charset="-122"/>
              </a:rPr>
              <a:t>⑨用石料砌筑边墙时，应间歇进行。当砌筑高度到</a:t>
            </a:r>
            <a:r>
              <a:rPr lang="en-US" altLang="zh-CN" sz="2400" dirty="0">
                <a:latin typeface="华文楷体" panose="02010600040101010101" pitchFamily="2" charset="-122"/>
                <a:ea typeface="华文楷体" panose="02010600040101010101" pitchFamily="2" charset="-122"/>
              </a:rPr>
              <a:t>2~3m</a:t>
            </a:r>
            <a:r>
              <a:rPr lang="zh-CN" altLang="en-US" sz="2400" dirty="0">
                <a:latin typeface="华文楷体" panose="02010600040101010101" pitchFamily="2" charset="-122"/>
                <a:ea typeface="华文楷体" panose="02010600040101010101" pitchFamily="2" charset="-122"/>
              </a:rPr>
              <a:t>时，应停止</a:t>
            </a:r>
            <a:r>
              <a:rPr lang="en-US" altLang="zh-CN" sz="2400" dirty="0">
                <a:latin typeface="华文楷体" panose="02010600040101010101" pitchFamily="2" charset="-122"/>
                <a:ea typeface="华文楷体" panose="02010600040101010101" pitchFamily="2" charset="-122"/>
              </a:rPr>
              <a:t>4h</a:t>
            </a:r>
            <a:r>
              <a:rPr lang="zh-CN" altLang="en-US" sz="2400" dirty="0">
                <a:latin typeface="华文楷体" panose="02010600040101010101" pitchFamily="2" charset="-122"/>
                <a:ea typeface="华文楷体" panose="02010600040101010101" pitchFamily="2" charset="-122"/>
              </a:rPr>
              <a:t>后，方能继续砌筑。若墙后超挖过大，回填层应逐层用干（浆）砌料填塞，以免坍塌。</a:t>
            </a:r>
          </a:p>
          <a:p>
            <a:pPr>
              <a:lnSpc>
                <a:spcPct val="80000"/>
              </a:lnSpc>
              <a:buFontTx/>
              <a:buNone/>
            </a:pPr>
            <a:r>
              <a:rPr lang="zh-CN" altLang="en-US" sz="2400" dirty="0">
                <a:latin typeface="华文楷体" panose="02010600040101010101" pitchFamily="2" charset="-122"/>
                <a:ea typeface="华文楷体" panose="02010600040101010101" pitchFamily="2" charset="-122"/>
              </a:rPr>
              <a:t>⑩压浆机在使用前应进行检查并试运转，管路连接要玩好，压力要正常，操纵压浆喷嘴人员应佩戴护目镜及胶皮手套。喷浆嘴应用支架支撑牢固，压浆时，掌握喷嘴的人员必须注意喷嘴的脱落，并设法躲避。拔取喷嘴时必须在撤除压力后进行。检修和清洗压浆机时，应在停止运行、切断电路、关闭风门后，方准进行。</a:t>
            </a:r>
          </a:p>
          <a:p>
            <a:pPr>
              <a:lnSpc>
                <a:spcPct val="80000"/>
              </a:lnSpc>
              <a:buFontTx/>
              <a:buNone/>
            </a:pPr>
            <a:r>
              <a:rPr lang="zh-CN" altLang="en-US" sz="2400" dirty="0">
                <a:latin typeface="华文楷体" panose="02010600040101010101" pitchFamily="2" charset="-122"/>
                <a:ea typeface="华文楷体" panose="02010600040101010101" pitchFamily="2" charset="-122"/>
              </a:rPr>
              <a:t>⑾采用模板台车进行全断面衬砌时，台车距开挖面的距离不得小于</a:t>
            </a:r>
            <a:r>
              <a:rPr lang="en-US" altLang="zh-CN" sz="2400" dirty="0">
                <a:latin typeface="华文楷体" panose="02010600040101010101" pitchFamily="2" charset="-122"/>
                <a:ea typeface="华文楷体" panose="02010600040101010101" pitchFamily="2" charset="-122"/>
              </a:rPr>
              <a:t>260m</a:t>
            </a:r>
            <a:r>
              <a:rPr lang="zh-CN" altLang="en-US" sz="2400" dirty="0">
                <a:latin typeface="华文楷体" panose="02010600040101010101" pitchFamily="2" charset="-122"/>
                <a:ea typeface="华文楷体" panose="02010600040101010101" pitchFamily="2" charset="-122"/>
              </a:rPr>
              <a:t>，台车下的净空应能保证运输车辆的顺利通行。混凝土浇筑时，必须两侧对称进行。台车上不得堆放料具，工作台应满铺底板，并设安全栏杆，拆混凝土输送软管时，必须停止混凝土泵的运转。</a:t>
            </a:r>
          </a:p>
          <a:p>
            <a:pPr>
              <a:lnSpc>
                <a:spcPct val="80000"/>
              </a:lnSpc>
            </a:pPr>
            <a:endParaRPr lang="zh-CN" altLang="en-US" sz="2400" dirty="0"/>
          </a:p>
        </p:txBody>
      </p:sp>
    </p:spTree>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Box 326"/>
          <p:cNvSpPr txBox="1">
            <a:spLocks noChangeArrowheads="1"/>
          </p:cNvSpPr>
          <p:nvPr/>
        </p:nvSpPr>
        <p:spPr bwMode="auto">
          <a:xfrm>
            <a:off x="1447800" y="2590800"/>
            <a:ext cx="6324600" cy="450850"/>
          </a:xfrm>
          <a:prstGeom prst="rect">
            <a:avLst/>
          </a:prstGeom>
          <a:solidFill>
            <a:srgbClr val="00B050"/>
          </a:solidFill>
          <a:ln w="9525" algn="ctr">
            <a:noFill/>
            <a:miter lim="800000"/>
          </a:ln>
          <a:scene3d>
            <a:camera prst="orthographicFront"/>
            <a:lightRig rig="threePt" dir="t"/>
          </a:scene3d>
          <a:sp3d>
            <a:bevelT w="152400" h="50800" prst="softRound"/>
          </a:sp3d>
        </p:spPr>
        <p:txBody>
          <a:bodyPr>
            <a:spAutoFit/>
          </a:bodyPr>
          <a:lstStyle/>
          <a:p>
            <a:pPr algn="ctr">
              <a:lnSpc>
                <a:spcPct val="80000"/>
              </a:lnSpc>
              <a:defRPr/>
            </a:pPr>
            <a:r>
              <a:rPr lang="zh-CN" altLang="en-US" sz="2800" b="1" dirty="0">
                <a:solidFill>
                  <a:srgbClr val="0000FF"/>
                </a:solidFill>
                <a:latin typeface="华文楷体" panose="02010600040101010101" pitchFamily="2" charset="-122"/>
                <a:ea typeface="华文楷体" panose="02010600040101010101" pitchFamily="2" charset="-122"/>
              </a:rPr>
              <a:t>七、良好实践</a:t>
            </a:r>
            <a:endParaRPr lang="en-US" altLang="zh-CN" sz="2800" b="1" dirty="0">
              <a:solidFill>
                <a:srgbClr val="0000FF"/>
              </a:solidFill>
              <a:latin typeface="华文楷体" panose="02010600040101010101" pitchFamily="2" charset="-122"/>
              <a:ea typeface="华文楷体" panose="02010600040101010101" pitchFamily="2" charset="-122"/>
            </a:endParaRPr>
          </a:p>
        </p:txBody>
      </p:sp>
    </p:spTree>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zh-CN" altLang="en-US" dirty="0">
                <a:effectLst/>
                <a:latin typeface="华文楷体" panose="02010600040101010101" pitchFamily="2" charset="-122"/>
                <a:ea typeface="华文楷体" panose="02010600040101010101" pitchFamily="2" charset="-122"/>
              </a:rPr>
              <a:t>路桥工程</a:t>
            </a:r>
          </a:p>
        </p:txBody>
      </p:sp>
      <p:sp>
        <p:nvSpPr>
          <p:cNvPr id="139266" name="内容占位符 2"/>
          <p:cNvSpPr>
            <a:spLocks noGrp="1"/>
          </p:cNvSpPr>
          <p:nvPr>
            <p:ph idx="1"/>
          </p:nvPr>
        </p:nvSpPr>
        <p:spPr/>
        <p:txBody>
          <a:bodyPr/>
          <a:lstStyle/>
          <a:p>
            <a:pPr algn="ctr"/>
            <a:endParaRPr lang="en-US" altLang="zh-CN" dirty="0"/>
          </a:p>
          <a:p>
            <a:pPr algn="ctr"/>
            <a:endParaRPr lang="en-US" altLang="zh-CN" dirty="0"/>
          </a:p>
          <a:p>
            <a:pPr algn="ctr"/>
            <a:endParaRPr lang="en-US" altLang="zh-CN" dirty="0"/>
          </a:p>
          <a:p>
            <a:pPr algn="ctr"/>
            <a:endParaRPr lang="en-US" altLang="zh-CN" dirty="0"/>
          </a:p>
          <a:p>
            <a:pPr algn="ctr"/>
            <a:endParaRPr lang="en-US" altLang="zh-CN" dirty="0"/>
          </a:p>
          <a:p>
            <a:pPr algn="ctr"/>
            <a:endParaRPr lang="en-US" altLang="zh-CN" dirty="0">
              <a:latin typeface="华文楷体" panose="02010600040101010101" pitchFamily="2" charset="-122"/>
              <a:ea typeface="华文楷体" panose="02010600040101010101" pitchFamily="2" charset="-122"/>
            </a:endParaRPr>
          </a:p>
          <a:p>
            <a:pPr algn="ctr">
              <a:buNone/>
            </a:pPr>
            <a:r>
              <a:rPr lang="zh-CN" altLang="en-US" dirty="0">
                <a:latin typeface="华文楷体" panose="02010600040101010101" pitchFamily="2" charset="-122"/>
                <a:ea typeface="华文楷体" panose="02010600040101010101" pitchFamily="2" charset="-122"/>
              </a:rPr>
              <a:t>路基施工</a:t>
            </a:r>
          </a:p>
        </p:txBody>
      </p:sp>
      <p:pic>
        <p:nvPicPr>
          <p:cNvPr id="206850" name="Picture 2" descr="http://www.ysgsjgc.com/eWebSoft/UploadFile/201064112419178.jpg"/>
          <p:cNvPicPr>
            <a:picLocks noChangeAspect="1" noChangeArrowheads="1"/>
          </p:cNvPicPr>
          <p:nvPr/>
        </p:nvPicPr>
        <p:blipFill>
          <a:blip r:embed="rId2" cstate="print"/>
          <a:srcRect/>
          <a:stretch>
            <a:fillRect/>
          </a:stretch>
        </p:blipFill>
        <p:spPr bwMode="auto">
          <a:xfrm>
            <a:off x="228600" y="1752600"/>
            <a:ext cx="4223820" cy="2819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6852" name="Picture 4" descr="http://www.zswj.com/upfiles/2008-12/20081211102119433.gif"/>
          <p:cNvPicPr>
            <a:picLocks noChangeAspect="1" noChangeArrowheads="1"/>
          </p:cNvPicPr>
          <p:nvPr/>
        </p:nvPicPr>
        <p:blipFill>
          <a:blip r:embed="rId3" cstate="print"/>
          <a:srcRect/>
          <a:stretch>
            <a:fillRect/>
          </a:stretch>
        </p:blipFill>
        <p:spPr bwMode="auto">
          <a:xfrm>
            <a:off x="4572000" y="1752600"/>
            <a:ext cx="4191000" cy="27590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wipe dir="r"/>
  </p:transition>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zh-CN" altLang="en-US" dirty="0">
                <a:latin typeface="华文楷体" panose="02010600040101010101" pitchFamily="2" charset="-122"/>
                <a:ea typeface="华文楷体" panose="02010600040101010101" pitchFamily="2" charset="-122"/>
              </a:rPr>
              <a:t>路桥工程</a:t>
            </a:r>
          </a:p>
        </p:txBody>
      </p:sp>
      <p:sp>
        <p:nvSpPr>
          <p:cNvPr id="140290" name="内容占位符 2"/>
          <p:cNvSpPr>
            <a:spLocks noGrp="1"/>
          </p:cNvSpPr>
          <p:nvPr>
            <p:ph idx="1"/>
          </p:nvPr>
        </p:nvSpPr>
        <p:spPr/>
        <p:txBody>
          <a:bodyPr/>
          <a:lstStyle/>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pPr algn="ctr">
              <a:buNone/>
            </a:pPr>
            <a:r>
              <a:rPr lang="zh-CN" altLang="en-US" dirty="0">
                <a:latin typeface="华文楷体" panose="02010600040101010101" pitchFamily="2" charset="-122"/>
                <a:ea typeface="华文楷体" panose="02010600040101010101" pitchFamily="2" charset="-122"/>
              </a:rPr>
              <a:t>碾压水稳层</a:t>
            </a:r>
          </a:p>
        </p:txBody>
      </p:sp>
      <p:pic>
        <p:nvPicPr>
          <p:cNvPr id="4" name="Picture 4" descr="图片8"/>
          <p:cNvPicPr>
            <a:picLocks noChangeAspect="1" noChangeArrowheads="1"/>
          </p:cNvPicPr>
          <p:nvPr/>
        </p:nvPicPr>
        <p:blipFill>
          <a:blip r:embed="rId2" cstate="print"/>
          <a:srcRect/>
          <a:stretch>
            <a:fillRect/>
          </a:stretch>
        </p:blipFill>
        <p:spPr bwMode="auto">
          <a:xfrm>
            <a:off x="2362200" y="1734000"/>
            <a:ext cx="4800000" cy="360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wipe dir="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326"/>
          <p:cNvSpPr txBox="1">
            <a:spLocks noChangeArrowheads="1"/>
          </p:cNvSpPr>
          <p:nvPr/>
        </p:nvSpPr>
        <p:spPr bwMode="auto">
          <a:xfrm>
            <a:off x="1295400" y="2895600"/>
            <a:ext cx="6359525" cy="523220"/>
          </a:xfrm>
          <a:prstGeom prst="rect">
            <a:avLst/>
          </a:prstGeom>
          <a:solidFill>
            <a:schemeClr val="accent1">
              <a:lumMod val="90000"/>
            </a:schemeClr>
          </a:solidFill>
          <a:ln w="9525" algn="ctr">
            <a:noFill/>
            <a:miter lim="800000"/>
          </a:ln>
          <a:scene3d>
            <a:camera prst="orthographicFront"/>
            <a:lightRig rig="threePt" dir="t"/>
          </a:scene3d>
          <a:sp3d>
            <a:bevelT w="152400" h="50800" prst="softRound"/>
          </a:sp3d>
        </p:spPr>
        <p:txBody>
          <a:bodyPr>
            <a:spAutoFit/>
          </a:bodyPr>
          <a:lstStyle/>
          <a:p>
            <a:pPr algn="ctr">
              <a:defRPr/>
            </a:pPr>
            <a:r>
              <a:rPr lang="zh-CN" altLang="en-US" sz="2800" b="1" dirty="0">
                <a:solidFill>
                  <a:srgbClr val="0000FF"/>
                </a:solidFill>
                <a:latin typeface="华文楷体" panose="02010600040101010101" pitchFamily="2" charset="-122"/>
                <a:ea typeface="华文楷体" panose="02010600040101010101" pitchFamily="2" charset="-122"/>
              </a:rPr>
              <a:t>三、公路工程所适用的法律法规、规范</a:t>
            </a:r>
            <a:endParaRPr lang="en-US" altLang="zh-CN" sz="2800" b="1" dirty="0">
              <a:solidFill>
                <a:srgbClr val="0000FF"/>
              </a:solidFill>
              <a:latin typeface="华文楷体" panose="02010600040101010101" pitchFamily="2" charset="-122"/>
              <a:ea typeface="华文楷体" panose="02010600040101010101" pitchFamily="2" charset="-122"/>
            </a:endParaRPr>
          </a:p>
        </p:txBody>
      </p:sp>
    </p:spTree>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zh-CN" altLang="en-US" dirty="0">
                <a:effectLst/>
                <a:latin typeface="华文楷体" panose="02010600040101010101" pitchFamily="2" charset="-122"/>
                <a:ea typeface="华文楷体" panose="02010600040101010101" pitchFamily="2" charset="-122"/>
              </a:rPr>
              <a:t>路桥工程</a:t>
            </a:r>
          </a:p>
        </p:txBody>
      </p:sp>
      <p:sp>
        <p:nvSpPr>
          <p:cNvPr id="141314" name="内容占位符 2"/>
          <p:cNvSpPr>
            <a:spLocks noGrp="1"/>
          </p:cNvSpPr>
          <p:nvPr>
            <p:ph idx="1"/>
          </p:nvPr>
        </p:nvSpPr>
        <p:spPr/>
        <p:txBody>
          <a:bodyPr/>
          <a:lstStyle/>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pPr algn="ctr">
              <a:buNone/>
            </a:pPr>
            <a:r>
              <a:rPr lang="zh-CN" altLang="en-US" dirty="0">
                <a:latin typeface="华文楷体" panose="02010600040101010101" pitchFamily="2" charset="-122"/>
                <a:ea typeface="华文楷体" panose="02010600040101010101" pitchFamily="2" charset="-122"/>
              </a:rPr>
              <a:t>路面施工</a:t>
            </a:r>
          </a:p>
        </p:txBody>
      </p:sp>
      <p:pic>
        <p:nvPicPr>
          <p:cNvPr id="88066" name="Picture 2" descr="http://www.spccg.com/program/upload/upfiles/200881014552.jpg"/>
          <p:cNvPicPr>
            <a:picLocks noChangeAspect="1" noChangeArrowheads="1"/>
          </p:cNvPicPr>
          <p:nvPr/>
        </p:nvPicPr>
        <p:blipFill>
          <a:blip r:embed="rId2" cstate="print"/>
          <a:srcRect l="5000" r="3333"/>
          <a:stretch>
            <a:fillRect/>
          </a:stretch>
        </p:blipFill>
        <p:spPr bwMode="auto">
          <a:xfrm>
            <a:off x="228600" y="1828800"/>
            <a:ext cx="4191000" cy="30480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8068" name="Picture 4" descr="http://www.lq.mcc17.cn/admin/edit/UploadFile/2009117105821237.jpg"/>
          <p:cNvPicPr>
            <a:picLocks noChangeAspect="1" noChangeArrowheads="1"/>
          </p:cNvPicPr>
          <p:nvPr/>
        </p:nvPicPr>
        <p:blipFill>
          <a:blip r:embed="rId3" cstate="print"/>
          <a:srcRect/>
          <a:stretch>
            <a:fillRect/>
          </a:stretch>
        </p:blipFill>
        <p:spPr bwMode="auto">
          <a:xfrm>
            <a:off x="4648200" y="1828800"/>
            <a:ext cx="4038600" cy="30289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wipe dir="r"/>
  </p:transition>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zh-CN" altLang="en-US" dirty="0">
                <a:effectLst/>
                <a:latin typeface="华文楷体" panose="02010600040101010101" pitchFamily="2" charset="-122"/>
                <a:ea typeface="华文楷体" panose="02010600040101010101" pitchFamily="2" charset="-122"/>
              </a:rPr>
              <a:t>路桥工程</a:t>
            </a:r>
          </a:p>
        </p:txBody>
      </p:sp>
      <p:sp>
        <p:nvSpPr>
          <p:cNvPr id="142338" name="内容占位符 2"/>
          <p:cNvSpPr>
            <a:spLocks noGrp="1"/>
          </p:cNvSpPr>
          <p:nvPr>
            <p:ph idx="1"/>
          </p:nvPr>
        </p:nvSpPr>
        <p:spPr/>
        <p:txBody>
          <a:bodyPr/>
          <a:lstStyle/>
          <a:p>
            <a:pPr algn="ctr"/>
            <a:endParaRPr lang="en-US" altLang="zh-CN" dirty="0"/>
          </a:p>
          <a:p>
            <a:pPr algn="ctr"/>
            <a:endParaRPr lang="en-US" altLang="zh-CN" dirty="0"/>
          </a:p>
          <a:p>
            <a:pPr algn="ctr"/>
            <a:endParaRPr lang="en-US" altLang="zh-CN" dirty="0"/>
          </a:p>
          <a:p>
            <a:pPr algn="ctr"/>
            <a:endParaRPr lang="en-US" altLang="zh-CN" dirty="0"/>
          </a:p>
          <a:p>
            <a:pPr algn="ctr"/>
            <a:endParaRPr lang="en-US" altLang="zh-CN" dirty="0"/>
          </a:p>
          <a:p>
            <a:pPr algn="ctr"/>
            <a:endParaRPr lang="en-US" altLang="zh-CN" dirty="0"/>
          </a:p>
          <a:p>
            <a:pPr algn="ctr">
              <a:buNone/>
            </a:pPr>
            <a:r>
              <a:rPr lang="zh-CN" altLang="en-US" dirty="0">
                <a:latin typeface="华文楷体" panose="02010600040101010101" pitchFamily="2" charset="-122"/>
                <a:ea typeface="华文楷体" panose="02010600040101010101" pitchFamily="2" charset="-122"/>
              </a:rPr>
              <a:t>桥梁工程</a:t>
            </a:r>
          </a:p>
        </p:txBody>
      </p:sp>
      <p:pic>
        <p:nvPicPr>
          <p:cNvPr id="1026" name="Picture 2" descr="c:\users\wxl\desktop\法规ppt\dsc06471.jpg"/>
          <p:cNvPicPr>
            <a:picLocks noChangeAspect="1" noChangeArrowheads="1"/>
          </p:cNvPicPr>
          <p:nvPr/>
        </p:nvPicPr>
        <p:blipFill>
          <a:blip r:embed="rId2" cstate="print"/>
          <a:srcRect/>
          <a:stretch>
            <a:fillRect/>
          </a:stretch>
        </p:blipFill>
        <p:spPr bwMode="auto">
          <a:xfrm>
            <a:off x="609600" y="1676400"/>
            <a:ext cx="3840000" cy="288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7" name="Picture 3" descr="c:\users\wxl\desktop\法规ppt\dsc06472.jpg"/>
          <p:cNvPicPr>
            <a:picLocks noChangeAspect="1" noChangeArrowheads="1"/>
          </p:cNvPicPr>
          <p:nvPr/>
        </p:nvPicPr>
        <p:blipFill>
          <a:blip r:embed="rId3" cstate="print"/>
          <a:srcRect/>
          <a:stretch>
            <a:fillRect/>
          </a:stretch>
        </p:blipFill>
        <p:spPr bwMode="auto">
          <a:xfrm>
            <a:off x="4800600" y="1676400"/>
            <a:ext cx="3840000" cy="288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wipe dir="r"/>
  </p:transition>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zh-CN" altLang="en-US" dirty="0">
                <a:effectLst/>
                <a:latin typeface="华文楷体" panose="02010600040101010101" pitchFamily="2" charset="-122"/>
                <a:ea typeface="华文楷体" panose="02010600040101010101" pitchFamily="2" charset="-122"/>
              </a:rPr>
              <a:t>路桥工程</a:t>
            </a:r>
          </a:p>
        </p:txBody>
      </p:sp>
      <p:sp>
        <p:nvSpPr>
          <p:cNvPr id="143362" name="内容占位符 2"/>
          <p:cNvSpPr>
            <a:spLocks noGrp="1"/>
          </p:cNvSpPr>
          <p:nvPr>
            <p:ph idx="1"/>
          </p:nvPr>
        </p:nvSpPr>
        <p:spPr/>
        <p:txBody>
          <a:bodyPr/>
          <a:lstStyle/>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pPr algn="ctr">
              <a:buNone/>
            </a:pPr>
            <a:r>
              <a:rPr lang="zh-CN" altLang="en-US" dirty="0">
                <a:latin typeface="华文楷体" panose="02010600040101010101" pitchFamily="2" charset="-122"/>
                <a:ea typeface="华文楷体" panose="02010600040101010101" pitchFamily="2" charset="-122"/>
              </a:rPr>
              <a:t>隧道施工支护</a:t>
            </a:r>
          </a:p>
        </p:txBody>
      </p:sp>
      <p:pic>
        <p:nvPicPr>
          <p:cNvPr id="3" name="Picture 2" descr="隧道初期支护台车"/>
          <p:cNvPicPr>
            <a:picLocks noChangeAspect="1" noChangeArrowheads="1"/>
          </p:cNvPicPr>
          <p:nvPr/>
        </p:nvPicPr>
        <p:blipFill>
          <a:blip r:embed="rId2" cstate="print"/>
          <a:srcRect l="2167" t="2232" r="2527" b="22586"/>
          <a:stretch>
            <a:fillRect/>
          </a:stretch>
        </p:blipFill>
        <p:spPr bwMode="auto">
          <a:xfrm>
            <a:off x="2133600" y="1600200"/>
            <a:ext cx="5143500" cy="30400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wipe dir="r"/>
  </p:transition>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Box 326"/>
          <p:cNvSpPr txBox="1">
            <a:spLocks noChangeArrowheads="1"/>
          </p:cNvSpPr>
          <p:nvPr/>
        </p:nvSpPr>
        <p:spPr bwMode="auto">
          <a:xfrm>
            <a:off x="1600200" y="2751138"/>
            <a:ext cx="6324600" cy="449262"/>
          </a:xfrm>
          <a:prstGeom prst="rect">
            <a:avLst/>
          </a:prstGeom>
          <a:solidFill>
            <a:srgbClr val="FFFF00"/>
          </a:solidFill>
          <a:ln w="9525" algn="ctr">
            <a:noFill/>
            <a:miter lim="800000"/>
          </a:ln>
          <a:scene3d>
            <a:camera prst="orthographicFront"/>
            <a:lightRig rig="threePt" dir="t"/>
          </a:scene3d>
          <a:sp3d>
            <a:bevelT w="152400" h="50800" prst="softRound"/>
          </a:sp3d>
        </p:spPr>
        <p:txBody>
          <a:bodyPr>
            <a:spAutoFit/>
          </a:bodyPr>
          <a:lstStyle/>
          <a:p>
            <a:pPr algn="ctr">
              <a:lnSpc>
                <a:spcPct val="80000"/>
              </a:lnSpc>
              <a:defRPr/>
            </a:pPr>
            <a:r>
              <a:rPr lang="zh-CN" altLang="en-US" sz="2800" b="1" dirty="0">
                <a:solidFill>
                  <a:srgbClr val="0000FF"/>
                </a:solidFill>
                <a:latin typeface="华文楷体" panose="02010600040101010101" pitchFamily="2" charset="-122"/>
                <a:ea typeface="华文楷体" panose="02010600040101010101" pitchFamily="2" charset="-122"/>
              </a:rPr>
              <a:t>八、典型缺陷</a:t>
            </a:r>
            <a:endParaRPr lang="en-US" altLang="zh-CN" sz="2800" b="1" dirty="0">
              <a:solidFill>
                <a:srgbClr val="0000FF"/>
              </a:solidFill>
              <a:latin typeface="华文楷体" panose="02010600040101010101" pitchFamily="2" charset="-122"/>
              <a:ea typeface="华文楷体" panose="02010600040101010101" pitchFamily="2" charset="-122"/>
            </a:endParaRPr>
          </a:p>
        </p:txBody>
      </p:sp>
    </p:spTree>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内容占位符 2"/>
          <p:cNvSpPr>
            <a:spLocks noGrp="1"/>
          </p:cNvSpPr>
          <p:nvPr>
            <p:ph idx="1"/>
          </p:nvPr>
        </p:nvSpPr>
        <p:spPr/>
        <p:txBody>
          <a:bodyPr/>
          <a:lstStyle/>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pPr algn="ctr">
              <a:buFontTx/>
              <a:buNone/>
            </a:pPr>
            <a:endParaRPr lang="en-US" altLang="zh-CN" sz="2800" dirty="0">
              <a:latin typeface="华文楷体" panose="02010600040101010101" pitchFamily="2" charset="-122"/>
              <a:ea typeface="华文楷体" panose="02010600040101010101" pitchFamily="2" charset="-122"/>
            </a:endParaRPr>
          </a:p>
          <a:p>
            <a:pPr algn="ctr">
              <a:buFontTx/>
              <a:buNone/>
            </a:pPr>
            <a:r>
              <a:rPr lang="zh-CN" altLang="en-US" sz="2800" dirty="0">
                <a:latin typeface="华文楷体" panose="02010600040101010101" pitchFamily="2" charset="-122"/>
                <a:ea typeface="华文楷体" panose="02010600040101010101" pitchFamily="2" charset="-122"/>
              </a:rPr>
              <a:t>钢板桩支护坍塌</a:t>
            </a:r>
          </a:p>
        </p:txBody>
      </p:sp>
      <p:pic>
        <p:nvPicPr>
          <p:cNvPr id="8193" name="Picture 1" descr="C:\Users\wxl\AppData\Roaming\Tencent\Users\644257132\QQ\WinTemp\RichOle\O5ODA~1B[`Q%Y{WUMMN(T22.jpg"/>
          <p:cNvPicPr>
            <a:picLocks noChangeAspect="1" noChangeArrowheads="1"/>
          </p:cNvPicPr>
          <p:nvPr/>
        </p:nvPicPr>
        <p:blipFill>
          <a:blip r:embed="rId2" cstate="print"/>
          <a:srcRect/>
          <a:stretch>
            <a:fillRect/>
          </a:stretch>
        </p:blipFill>
        <p:spPr bwMode="auto">
          <a:xfrm>
            <a:off x="1447800" y="1498253"/>
            <a:ext cx="6445715" cy="4292947"/>
          </a:xfrm>
          <a:prstGeom prst="rect">
            <a:avLst/>
          </a:prstGeom>
          <a:ln>
            <a:noFill/>
          </a:ln>
          <a:effectLst>
            <a:outerShdw blurRad="292100" dist="139700" dir="2700000" algn="tl" rotWithShape="0">
              <a:srgbClr val="333333">
                <a:alpha val="65000"/>
              </a:srgbClr>
            </a:outerShdw>
          </a:effectLst>
        </p:spPr>
      </p:pic>
      <p:sp>
        <p:nvSpPr>
          <p:cNvPr id="4" name="标题 1"/>
          <p:cNvSpPr>
            <a:spLocks noGrp="1"/>
          </p:cNvSpPr>
          <p:nvPr>
            <p:ph type="title"/>
          </p:nvPr>
        </p:nvSpPr>
        <p:spPr>
          <a:xfrm>
            <a:off x="457200" y="914400"/>
            <a:ext cx="8305800" cy="685800"/>
          </a:xfrm>
        </p:spPr>
        <p:txBody>
          <a:bodyPr/>
          <a:lstStyle/>
          <a:p>
            <a:pPr>
              <a:defRPr/>
            </a:pPr>
            <a:r>
              <a:rPr lang="zh-CN" altLang="en-US" dirty="0">
                <a:effectLst/>
                <a:latin typeface="华文楷体" panose="02010600040101010101" pitchFamily="2" charset="-122"/>
                <a:ea typeface="华文楷体" panose="02010600040101010101" pitchFamily="2" charset="-122"/>
              </a:rPr>
              <a:t>典型缺陷</a:t>
            </a:r>
          </a:p>
        </p:txBody>
      </p:sp>
    </p:spTree>
  </p:cSld>
  <p:clrMapOvr>
    <a:masterClrMapping/>
  </p:clrMapOvr>
  <p:transition>
    <p:wipe dir="r"/>
  </p:transition>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内容占位符 2"/>
          <p:cNvSpPr>
            <a:spLocks noGrp="1"/>
          </p:cNvSpPr>
          <p:nvPr>
            <p:ph idx="1"/>
          </p:nvPr>
        </p:nvSpPr>
        <p:spPr/>
        <p:txBody>
          <a:bodyPr/>
          <a:lstStyle/>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pPr algn="ctr">
              <a:buNone/>
            </a:pPr>
            <a:endParaRPr lang="en-US" altLang="zh-CN" sz="2800" dirty="0">
              <a:latin typeface="华文楷体" panose="02010600040101010101" pitchFamily="2" charset="-122"/>
              <a:ea typeface="华文楷体" panose="02010600040101010101" pitchFamily="2" charset="-122"/>
            </a:endParaRPr>
          </a:p>
          <a:p>
            <a:pPr algn="ctr">
              <a:buNone/>
            </a:pPr>
            <a:r>
              <a:rPr lang="zh-CN" altLang="en-US" sz="2800" dirty="0">
                <a:latin typeface="华文楷体" panose="02010600040101010101" pitchFamily="2" charset="-122"/>
                <a:ea typeface="华文楷体" panose="02010600040101010101" pitchFamily="2" charset="-122"/>
              </a:rPr>
              <a:t>浇筑混凝土时没有进行临边防护</a:t>
            </a:r>
            <a:endParaRPr lang="en-US" altLang="zh-CN" sz="2800" dirty="0">
              <a:latin typeface="华文楷体" panose="02010600040101010101" pitchFamily="2" charset="-122"/>
              <a:ea typeface="华文楷体" panose="02010600040101010101" pitchFamily="2" charset="-122"/>
            </a:endParaRPr>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zh-CN" altLang="en-US" dirty="0"/>
          </a:p>
        </p:txBody>
      </p:sp>
      <p:pic>
        <p:nvPicPr>
          <p:cNvPr id="1026" name="Picture 2" descr="c:\users\wxl\desktop\路桥工程缺陷图片\2009112416010640.jpg"/>
          <p:cNvPicPr>
            <a:picLocks noChangeAspect="1" noChangeArrowheads="1"/>
          </p:cNvPicPr>
          <p:nvPr/>
        </p:nvPicPr>
        <p:blipFill>
          <a:blip r:embed="rId2" cstate="print"/>
          <a:srcRect/>
          <a:stretch>
            <a:fillRect/>
          </a:stretch>
        </p:blipFill>
        <p:spPr bwMode="auto">
          <a:xfrm>
            <a:off x="1676400" y="1591674"/>
            <a:ext cx="5864754" cy="4199526"/>
          </a:xfrm>
          <a:prstGeom prst="rect">
            <a:avLst/>
          </a:prstGeom>
          <a:ln>
            <a:noFill/>
          </a:ln>
          <a:effectLst>
            <a:outerShdw blurRad="292100" dist="139700" dir="2700000" algn="tl" rotWithShape="0">
              <a:srgbClr val="333333">
                <a:alpha val="65000"/>
              </a:srgbClr>
            </a:outerShdw>
          </a:effectLst>
        </p:spPr>
      </p:pic>
      <p:sp>
        <p:nvSpPr>
          <p:cNvPr id="6" name="标题 1"/>
          <p:cNvSpPr>
            <a:spLocks noGrp="1"/>
          </p:cNvSpPr>
          <p:nvPr>
            <p:ph type="title"/>
          </p:nvPr>
        </p:nvSpPr>
        <p:spPr>
          <a:xfrm>
            <a:off x="457200" y="914400"/>
            <a:ext cx="8305800" cy="685800"/>
          </a:xfrm>
        </p:spPr>
        <p:txBody>
          <a:bodyPr/>
          <a:lstStyle/>
          <a:p>
            <a:pPr>
              <a:defRPr/>
            </a:pPr>
            <a:r>
              <a:rPr lang="zh-CN" altLang="en-US" dirty="0">
                <a:effectLst/>
                <a:latin typeface="华文楷体" panose="02010600040101010101" pitchFamily="2" charset="-122"/>
                <a:ea typeface="华文楷体" panose="02010600040101010101" pitchFamily="2" charset="-122"/>
              </a:rPr>
              <a:t>典型缺陷</a:t>
            </a:r>
          </a:p>
        </p:txBody>
      </p:sp>
    </p:spTree>
  </p:cSld>
  <p:clrMapOvr>
    <a:masterClrMapping/>
  </p:clrMapOvr>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内容占位符 2"/>
          <p:cNvSpPr>
            <a:spLocks noGrp="1"/>
          </p:cNvSpPr>
          <p:nvPr>
            <p:ph idx="1"/>
          </p:nvPr>
        </p:nvSpPr>
        <p:spPr>
          <a:xfrm>
            <a:off x="457200" y="1752600"/>
            <a:ext cx="8458200" cy="4648200"/>
          </a:xfrm>
        </p:spPr>
        <p:txBody>
          <a:bodyPr/>
          <a:lstStyle/>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pPr algn="ctr">
              <a:buNone/>
            </a:pPr>
            <a:endParaRPr lang="en-US" altLang="zh-CN" sz="2800" dirty="0">
              <a:latin typeface="华文楷体" panose="02010600040101010101" pitchFamily="2" charset="-122"/>
              <a:ea typeface="华文楷体" panose="02010600040101010101" pitchFamily="2" charset="-122"/>
            </a:endParaRPr>
          </a:p>
          <a:p>
            <a:pPr algn="ctr">
              <a:buNone/>
            </a:pPr>
            <a:r>
              <a:rPr lang="zh-CN" altLang="en-US" sz="2800" dirty="0">
                <a:latin typeface="华文楷体" panose="02010600040101010101" pitchFamily="2" charset="-122"/>
                <a:ea typeface="华文楷体" panose="02010600040101010101" pitchFamily="2" charset="-122"/>
              </a:rPr>
              <a:t>市政道路作业，没有进行交通警戒及防护</a:t>
            </a:r>
          </a:p>
        </p:txBody>
      </p:sp>
      <p:pic>
        <p:nvPicPr>
          <p:cNvPr id="2050" name="Picture 2" descr="c:\users\wxl\desktop\路桥工程缺陷图片\34611215734270703.jpg"/>
          <p:cNvPicPr>
            <a:picLocks noChangeAspect="1" noChangeArrowheads="1"/>
          </p:cNvPicPr>
          <p:nvPr/>
        </p:nvPicPr>
        <p:blipFill>
          <a:blip r:embed="rId2" cstate="print"/>
          <a:srcRect/>
          <a:stretch>
            <a:fillRect/>
          </a:stretch>
        </p:blipFill>
        <p:spPr bwMode="auto">
          <a:xfrm>
            <a:off x="1676400" y="1465685"/>
            <a:ext cx="5791200" cy="4335357"/>
          </a:xfrm>
          <a:prstGeom prst="rect">
            <a:avLst/>
          </a:prstGeom>
          <a:ln>
            <a:noFill/>
          </a:ln>
          <a:effectLst>
            <a:outerShdw blurRad="292100" dist="139700" dir="2700000" algn="tl" rotWithShape="0">
              <a:srgbClr val="333333">
                <a:alpha val="65000"/>
              </a:srgbClr>
            </a:outerShdw>
          </a:effectLst>
        </p:spPr>
      </p:pic>
      <p:sp>
        <p:nvSpPr>
          <p:cNvPr id="6" name="标题 1"/>
          <p:cNvSpPr>
            <a:spLocks noGrp="1"/>
          </p:cNvSpPr>
          <p:nvPr>
            <p:ph type="title"/>
          </p:nvPr>
        </p:nvSpPr>
        <p:spPr>
          <a:xfrm>
            <a:off x="457200" y="914400"/>
            <a:ext cx="8305800" cy="685800"/>
          </a:xfrm>
        </p:spPr>
        <p:txBody>
          <a:bodyPr/>
          <a:lstStyle/>
          <a:p>
            <a:pPr>
              <a:defRPr/>
            </a:pPr>
            <a:r>
              <a:rPr lang="zh-CN" altLang="en-US" dirty="0">
                <a:effectLst/>
                <a:latin typeface="华文楷体" panose="02010600040101010101" pitchFamily="2" charset="-122"/>
                <a:ea typeface="华文楷体" panose="02010600040101010101" pitchFamily="2" charset="-122"/>
              </a:rPr>
              <a:t>典型缺陷</a:t>
            </a:r>
          </a:p>
        </p:txBody>
      </p:sp>
    </p:spTree>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内容占位符 2"/>
          <p:cNvSpPr>
            <a:spLocks noGrp="1"/>
          </p:cNvSpPr>
          <p:nvPr>
            <p:ph idx="1"/>
          </p:nvPr>
        </p:nvSpPr>
        <p:spPr/>
        <p:txBody>
          <a:bodyPr/>
          <a:lstStyle/>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pPr algn="ctr">
              <a:buNone/>
            </a:pPr>
            <a:endParaRPr lang="en-US" altLang="zh-CN" sz="2800" dirty="0">
              <a:latin typeface="华文楷体" panose="02010600040101010101" pitchFamily="2" charset="-122"/>
              <a:ea typeface="华文楷体" panose="02010600040101010101" pitchFamily="2" charset="-122"/>
            </a:endParaRPr>
          </a:p>
          <a:p>
            <a:pPr algn="ctr">
              <a:buNone/>
            </a:pPr>
            <a:r>
              <a:rPr lang="zh-CN" altLang="en-US" sz="2800" dirty="0">
                <a:latin typeface="华文楷体" panose="02010600040101010101" pitchFamily="2" charset="-122"/>
                <a:ea typeface="华文楷体" panose="02010600040101010101" pitchFamily="2" charset="-122"/>
              </a:rPr>
              <a:t>指挥人员在驾驶室违章指挥，也未戴安全帽</a:t>
            </a:r>
          </a:p>
        </p:txBody>
      </p:sp>
      <p:pic>
        <p:nvPicPr>
          <p:cNvPr id="148482" name="Picture 2" descr="c:\users\wxl\desktop\路桥工程缺陷图片\20090218102427609323.jpg"/>
          <p:cNvPicPr>
            <a:picLocks noChangeAspect="1" noChangeArrowheads="1"/>
          </p:cNvPicPr>
          <p:nvPr/>
        </p:nvPicPr>
        <p:blipFill>
          <a:blip r:embed="rId2" cstate="print"/>
          <a:srcRect/>
          <a:stretch>
            <a:fillRect/>
          </a:stretch>
        </p:blipFill>
        <p:spPr bwMode="auto">
          <a:xfrm>
            <a:off x="2957323" y="1524001"/>
            <a:ext cx="3214877" cy="4248726"/>
          </a:xfrm>
          <a:prstGeom prst="rect">
            <a:avLst/>
          </a:prstGeom>
          <a:noFill/>
          <a:ln w="9525">
            <a:noFill/>
            <a:miter lim="800000"/>
            <a:headEnd/>
            <a:tailEnd/>
          </a:ln>
        </p:spPr>
      </p:pic>
      <p:sp>
        <p:nvSpPr>
          <p:cNvPr id="5" name="标题 1"/>
          <p:cNvSpPr>
            <a:spLocks noGrp="1"/>
          </p:cNvSpPr>
          <p:nvPr>
            <p:ph type="title"/>
          </p:nvPr>
        </p:nvSpPr>
        <p:spPr>
          <a:xfrm>
            <a:off x="457200" y="914400"/>
            <a:ext cx="8305800" cy="685800"/>
          </a:xfrm>
        </p:spPr>
        <p:txBody>
          <a:bodyPr/>
          <a:lstStyle/>
          <a:p>
            <a:pPr>
              <a:defRPr/>
            </a:pPr>
            <a:r>
              <a:rPr lang="zh-CN" altLang="en-US" dirty="0">
                <a:effectLst/>
                <a:latin typeface="华文楷体" panose="02010600040101010101" pitchFamily="2" charset="-122"/>
                <a:ea typeface="华文楷体" panose="02010600040101010101" pitchFamily="2" charset="-122"/>
              </a:rPr>
              <a:t>典型缺陷</a:t>
            </a:r>
          </a:p>
        </p:txBody>
      </p:sp>
    </p:spTree>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5" name="内容占位符 2"/>
          <p:cNvSpPr>
            <a:spLocks noGrp="1"/>
          </p:cNvSpPr>
          <p:nvPr>
            <p:ph idx="1"/>
          </p:nvPr>
        </p:nvSpPr>
        <p:spPr/>
        <p:txBody>
          <a:bodyPr/>
          <a:lstStyle/>
          <a:p>
            <a:endParaRPr lang="en-US" altLang="zh-CN" sz="2800" dirty="0"/>
          </a:p>
          <a:p>
            <a:endParaRPr lang="en-US" altLang="zh-CN" sz="2800" dirty="0"/>
          </a:p>
          <a:p>
            <a:endParaRPr lang="en-US" altLang="zh-CN" sz="2800" dirty="0"/>
          </a:p>
          <a:p>
            <a:endParaRPr lang="en-US" altLang="zh-CN" sz="2800" dirty="0"/>
          </a:p>
          <a:p>
            <a:endParaRPr lang="en-US" altLang="zh-CN" sz="2800" dirty="0"/>
          </a:p>
          <a:p>
            <a:endParaRPr lang="en-US" altLang="zh-CN" sz="2800" dirty="0"/>
          </a:p>
          <a:p>
            <a:pPr>
              <a:buNone/>
            </a:pPr>
            <a:endParaRPr lang="en-US" altLang="zh-CN" sz="2800" dirty="0">
              <a:latin typeface="华文楷体" panose="02010600040101010101" pitchFamily="2" charset="-122"/>
              <a:ea typeface="华文楷体" panose="02010600040101010101" pitchFamily="2" charset="-122"/>
            </a:endParaRPr>
          </a:p>
          <a:p>
            <a:pPr>
              <a:buNone/>
            </a:pPr>
            <a:r>
              <a:rPr lang="zh-CN" altLang="en-US" sz="2800" dirty="0">
                <a:latin typeface="华文楷体" panose="02010600040101010101" pitchFamily="2" charset="-122"/>
                <a:ea typeface="华文楷体" panose="02010600040101010101" pitchFamily="2" charset="-122"/>
              </a:rPr>
              <a:t>基坑边没有临边防护，人员没有佩戴安全帽，施工现场混乱</a:t>
            </a:r>
          </a:p>
        </p:txBody>
      </p:sp>
      <p:pic>
        <p:nvPicPr>
          <p:cNvPr id="149506" name="Picture 2" descr="c:\users\wxl\desktop\路桥工程缺陷图片\c2-2.jpg"/>
          <p:cNvPicPr>
            <a:picLocks noChangeAspect="1" noChangeArrowheads="1"/>
          </p:cNvPicPr>
          <p:nvPr/>
        </p:nvPicPr>
        <p:blipFill>
          <a:blip r:embed="rId2" cstate="print"/>
          <a:srcRect/>
          <a:stretch>
            <a:fillRect/>
          </a:stretch>
        </p:blipFill>
        <p:spPr bwMode="auto">
          <a:xfrm>
            <a:off x="1981200" y="1625600"/>
            <a:ext cx="5486400" cy="3657600"/>
          </a:xfrm>
          <a:prstGeom prst="rect">
            <a:avLst/>
          </a:prstGeom>
          <a:noFill/>
          <a:ln w="9525">
            <a:noFill/>
            <a:miter lim="800000"/>
            <a:headEnd/>
            <a:tailEnd/>
          </a:ln>
        </p:spPr>
      </p:pic>
      <p:sp>
        <p:nvSpPr>
          <p:cNvPr id="4" name="标题 1"/>
          <p:cNvSpPr>
            <a:spLocks noGrp="1"/>
          </p:cNvSpPr>
          <p:nvPr>
            <p:ph type="title"/>
          </p:nvPr>
        </p:nvSpPr>
        <p:spPr>
          <a:xfrm>
            <a:off x="457200" y="914400"/>
            <a:ext cx="8305800" cy="685800"/>
          </a:xfrm>
        </p:spPr>
        <p:txBody>
          <a:bodyPr/>
          <a:lstStyle/>
          <a:p>
            <a:pPr>
              <a:defRPr/>
            </a:pPr>
            <a:r>
              <a:rPr lang="zh-CN" altLang="en-US" dirty="0">
                <a:effectLst/>
                <a:latin typeface="华文楷体" panose="02010600040101010101" pitchFamily="2" charset="-122"/>
                <a:ea typeface="华文楷体" panose="02010600040101010101" pitchFamily="2" charset="-122"/>
              </a:rPr>
              <a:t>典型缺陷</a:t>
            </a:r>
          </a:p>
        </p:txBody>
      </p:sp>
    </p:spTree>
  </p:cSld>
  <p:clrMapOvr>
    <a:masterClrMapping/>
  </p:clrMapOvr>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内容占位符 2"/>
          <p:cNvSpPr>
            <a:spLocks noGrp="1"/>
          </p:cNvSpPr>
          <p:nvPr>
            <p:ph idx="1"/>
          </p:nvPr>
        </p:nvSpPr>
        <p:spPr/>
        <p:txBody>
          <a:bodyPr/>
          <a:lstStyle/>
          <a:p>
            <a:endParaRPr lang="en-US" altLang="zh-CN" dirty="0"/>
          </a:p>
          <a:p>
            <a:endParaRPr lang="en-US" altLang="zh-CN" dirty="0"/>
          </a:p>
          <a:p>
            <a:endParaRPr lang="en-US" altLang="zh-CN" dirty="0"/>
          </a:p>
          <a:p>
            <a:endParaRPr lang="en-US" altLang="zh-CN" dirty="0"/>
          </a:p>
          <a:p>
            <a:endParaRPr lang="en-US" altLang="zh-CN" dirty="0"/>
          </a:p>
          <a:p>
            <a:pPr algn="ctr">
              <a:buNone/>
            </a:pPr>
            <a:endParaRPr lang="en-US" altLang="zh-CN" dirty="0"/>
          </a:p>
          <a:p>
            <a:pPr algn="ctr">
              <a:buNone/>
            </a:pPr>
            <a:endParaRPr lang="en-US" altLang="zh-CN" dirty="0"/>
          </a:p>
          <a:p>
            <a:pPr algn="ctr">
              <a:buNone/>
            </a:pPr>
            <a:r>
              <a:rPr lang="zh-CN" altLang="en-US" dirty="0">
                <a:latin typeface="华文楷体" panose="02010600040101010101" pitchFamily="2" charset="-122"/>
                <a:ea typeface="华文楷体" panose="02010600040101010101" pitchFamily="2" charset="-122"/>
              </a:rPr>
              <a:t>水边没有临边防护及警示</a:t>
            </a:r>
            <a:endParaRPr lang="en-US" altLang="zh-CN" dirty="0">
              <a:latin typeface="华文楷体" panose="02010600040101010101" pitchFamily="2" charset="-122"/>
              <a:ea typeface="华文楷体" panose="02010600040101010101" pitchFamily="2" charset="-122"/>
            </a:endParaRPr>
          </a:p>
        </p:txBody>
      </p:sp>
      <p:pic>
        <p:nvPicPr>
          <p:cNvPr id="150530" name="Picture 2" descr="c:\users\wxl\desktop\路桥工程缺陷图片\dsc03085.jpg"/>
          <p:cNvPicPr>
            <a:picLocks noChangeAspect="1" noChangeArrowheads="1"/>
          </p:cNvPicPr>
          <p:nvPr/>
        </p:nvPicPr>
        <p:blipFill>
          <a:blip r:embed="rId2" cstate="print"/>
          <a:srcRect/>
          <a:stretch>
            <a:fillRect/>
          </a:stretch>
        </p:blipFill>
        <p:spPr bwMode="auto">
          <a:xfrm>
            <a:off x="1905000" y="1600200"/>
            <a:ext cx="5486400" cy="4114800"/>
          </a:xfrm>
          <a:prstGeom prst="rect">
            <a:avLst/>
          </a:prstGeom>
          <a:noFill/>
          <a:ln w="9525">
            <a:noFill/>
            <a:miter lim="800000"/>
            <a:headEnd/>
            <a:tailEnd/>
          </a:ln>
        </p:spPr>
      </p:pic>
      <p:sp>
        <p:nvSpPr>
          <p:cNvPr id="4" name="标题 1"/>
          <p:cNvSpPr>
            <a:spLocks noGrp="1"/>
          </p:cNvSpPr>
          <p:nvPr>
            <p:ph type="title"/>
          </p:nvPr>
        </p:nvSpPr>
        <p:spPr>
          <a:xfrm>
            <a:off x="457200" y="914400"/>
            <a:ext cx="8305800" cy="685800"/>
          </a:xfrm>
        </p:spPr>
        <p:txBody>
          <a:bodyPr/>
          <a:lstStyle/>
          <a:p>
            <a:pPr>
              <a:defRPr/>
            </a:pPr>
            <a:r>
              <a:rPr lang="zh-CN" altLang="en-US" dirty="0">
                <a:effectLst/>
                <a:latin typeface="华文楷体" panose="02010600040101010101" pitchFamily="2" charset="-122"/>
                <a:ea typeface="华文楷体" panose="02010600040101010101" pitchFamily="2" charset="-122"/>
              </a:rPr>
              <a:t>典型缺陷</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04800" y="1600200"/>
            <a:ext cx="8458200" cy="3657600"/>
          </a:xfrm>
        </p:spPr>
        <p:txBody>
          <a:bodyPr/>
          <a:lstStyle/>
          <a:p>
            <a:pPr>
              <a:lnSpc>
                <a:spcPct val="120000"/>
              </a:lnSpc>
              <a:defRPr/>
            </a:pPr>
            <a:r>
              <a:rPr lang="zh-CN" altLang="en-US" sz="2400" b="1" dirty="0">
                <a:latin typeface="华文楷体" panose="02010600040101010101" pitchFamily="2" charset="-122"/>
                <a:ea typeface="华文楷体" panose="02010600040101010101" pitchFamily="2" charset="-122"/>
              </a:rPr>
              <a:t>公路工程所适用的法律法规、规范性文件：</a:t>
            </a:r>
            <a:endParaRPr lang="en-US" altLang="zh-CN" sz="2400" b="1" dirty="0">
              <a:latin typeface="华文楷体" panose="02010600040101010101" pitchFamily="2" charset="-122"/>
              <a:ea typeface="华文楷体" panose="02010600040101010101" pitchFamily="2" charset="-122"/>
            </a:endParaRPr>
          </a:p>
          <a:p>
            <a:pPr lvl="1">
              <a:lnSpc>
                <a:spcPct val="120000"/>
              </a:lnSpc>
              <a:defRPr/>
            </a:pPr>
            <a:r>
              <a:rPr lang="en-US" altLang="zh-CN" sz="2400" b="1" dirty="0">
                <a:latin typeface="华文楷体" panose="02010600040101010101" pitchFamily="2" charset="-122"/>
                <a:ea typeface="华文楷体" panose="02010600040101010101" pitchFamily="2" charset="-122"/>
              </a:rPr>
              <a:t>《</a:t>
            </a:r>
            <a:r>
              <a:rPr lang="zh-CN" altLang="en-US" sz="2400" b="1" dirty="0">
                <a:latin typeface="华文楷体" panose="02010600040101010101" pitchFamily="2" charset="-122"/>
                <a:ea typeface="华文楷体" panose="02010600040101010101" pitchFamily="2" charset="-122"/>
              </a:rPr>
              <a:t>中华人民共和国安全生产法</a:t>
            </a:r>
            <a:r>
              <a:rPr lang="en-US" altLang="zh-CN" sz="2400" b="1" dirty="0">
                <a:latin typeface="华文楷体" panose="02010600040101010101" pitchFamily="2" charset="-122"/>
                <a:ea typeface="华文楷体" panose="02010600040101010101" pitchFamily="2" charset="-122"/>
              </a:rPr>
              <a:t>》</a:t>
            </a:r>
            <a:r>
              <a:rPr lang="zh-CN" altLang="en-US" sz="2400" b="1" dirty="0">
                <a:latin typeface="华文楷体" panose="02010600040101010101" pitchFamily="2" charset="-122"/>
                <a:ea typeface="华文楷体" panose="02010600040101010101" pitchFamily="2" charset="-122"/>
              </a:rPr>
              <a:t>（</a:t>
            </a:r>
            <a:r>
              <a:rPr lang="en-US" altLang="zh-CN" sz="2400" b="1" dirty="0">
                <a:latin typeface="华文楷体" panose="02010600040101010101" pitchFamily="2" charset="-122"/>
                <a:ea typeface="华文楷体" panose="02010600040101010101" pitchFamily="2" charset="-122"/>
              </a:rPr>
              <a:t>2014</a:t>
            </a:r>
            <a:r>
              <a:rPr lang="zh-CN" altLang="en-US" sz="2400" b="1" dirty="0">
                <a:latin typeface="华文楷体" panose="02010600040101010101" pitchFamily="2" charset="-122"/>
                <a:ea typeface="华文楷体" panose="02010600040101010101" pitchFamily="2" charset="-122"/>
              </a:rPr>
              <a:t>）</a:t>
            </a:r>
            <a:endParaRPr lang="en-US" altLang="zh-CN" sz="2400" b="1" dirty="0">
              <a:latin typeface="华文楷体" panose="02010600040101010101" pitchFamily="2" charset="-122"/>
              <a:ea typeface="华文楷体" panose="02010600040101010101" pitchFamily="2" charset="-122"/>
            </a:endParaRPr>
          </a:p>
          <a:p>
            <a:pPr lvl="1">
              <a:lnSpc>
                <a:spcPct val="120000"/>
              </a:lnSpc>
              <a:defRPr/>
            </a:pPr>
            <a:r>
              <a:rPr lang="en-US" altLang="zh-CN" sz="2400" b="1" dirty="0">
                <a:latin typeface="华文楷体" panose="02010600040101010101" pitchFamily="2" charset="-122"/>
                <a:ea typeface="华文楷体" panose="02010600040101010101" pitchFamily="2" charset="-122"/>
              </a:rPr>
              <a:t>《</a:t>
            </a:r>
            <a:r>
              <a:rPr lang="zh-CN" altLang="en-US" sz="2400" b="1" dirty="0">
                <a:latin typeface="华文楷体" panose="02010600040101010101" pitchFamily="2" charset="-122"/>
                <a:ea typeface="华文楷体" panose="02010600040101010101" pitchFamily="2" charset="-122"/>
              </a:rPr>
              <a:t>建设工程安全生产管理条例</a:t>
            </a:r>
            <a:r>
              <a:rPr lang="en-US" altLang="zh-CN" sz="2400" b="1" dirty="0">
                <a:latin typeface="华文楷体" panose="02010600040101010101" pitchFamily="2" charset="-122"/>
                <a:ea typeface="华文楷体" panose="02010600040101010101" pitchFamily="2" charset="-122"/>
              </a:rPr>
              <a:t>》</a:t>
            </a:r>
            <a:r>
              <a:rPr lang="zh-CN" altLang="en-US" sz="2400" b="1" dirty="0">
                <a:latin typeface="华文楷体" panose="02010600040101010101" pitchFamily="2" charset="-122"/>
                <a:ea typeface="华文楷体" panose="02010600040101010101" pitchFamily="2" charset="-122"/>
              </a:rPr>
              <a:t>（</a:t>
            </a:r>
            <a:r>
              <a:rPr lang="en-US" altLang="zh-CN" sz="2400" b="1" dirty="0">
                <a:latin typeface="华文楷体" panose="02010600040101010101" pitchFamily="2" charset="-122"/>
                <a:ea typeface="华文楷体" panose="02010600040101010101" pitchFamily="2" charset="-122"/>
              </a:rPr>
              <a:t>393</a:t>
            </a:r>
            <a:r>
              <a:rPr lang="zh-CN" altLang="en-US" sz="2400" b="1" dirty="0">
                <a:latin typeface="华文楷体" panose="02010600040101010101" pitchFamily="2" charset="-122"/>
                <a:ea typeface="华文楷体" panose="02010600040101010101" pitchFamily="2" charset="-122"/>
              </a:rPr>
              <a:t>号）</a:t>
            </a:r>
            <a:endParaRPr lang="en-US" altLang="zh-CN" sz="2400" b="1" dirty="0">
              <a:latin typeface="华文楷体" panose="02010600040101010101" pitchFamily="2" charset="-122"/>
              <a:ea typeface="华文楷体" panose="02010600040101010101" pitchFamily="2" charset="-122"/>
            </a:endParaRPr>
          </a:p>
          <a:p>
            <a:pPr lvl="1">
              <a:lnSpc>
                <a:spcPct val="120000"/>
              </a:lnSpc>
              <a:defRPr/>
            </a:pPr>
            <a:r>
              <a:rPr lang="en-US" altLang="zh-CN" sz="2400" b="1" dirty="0">
                <a:latin typeface="华文楷体" panose="02010600040101010101" pitchFamily="2" charset="-122"/>
                <a:ea typeface="华文楷体" panose="02010600040101010101" pitchFamily="2" charset="-122"/>
              </a:rPr>
              <a:t>《</a:t>
            </a:r>
            <a:r>
              <a:rPr lang="zh-CN" altLang="en-US" sz="2400" b="1" dirty="0">
                <a:latin typeface="华文楷体" panose="02010600040101010101" pitchFamily="2" charset="-122"/>
                <a:ea typeface="华文楷体" panose="02010600040101010101" pitchFamily="2" charset="-122"/>
              </a:rPr>
              <a:t>特种设备安全监察条例</a:t>
            </a:r>
            <a:r>
              <a:rPr lang="en-US" altLang="zh-CN" sz="2400" b="1" dirty="0">
                <a:latin typeface="华文楷体" panose="02010600040101010101" pitchFamily="2" charset="-122"/>
                <a:ea typeface="华文楷体" panose="02010600040101010101" pitchFamily="2" charset="-122"/>
              </a:rPr>
              <a:t>》</a:t>
            </a:r>
            <a:r>
              <a:rPr lang="zh-CN" altLang="en-US" sz="2400" b="1" dirty="0">
                <a:latin typeface="华文楷体" panose="02010600040101010101" pitchFamily="2" charset="-122"/>
                <a:ea typeface="华文楷体" panose="02010600040101010101" pitchFamily="2" charset="-122"/>
              </a:rPr>
              <a:t>（</a:t>
            </a:r>
            <a:r>
              <a:rPr lang="en-US" altLang="zh-CN" sz="2400" b="1" dirty="0">
                <a:latin typeface="华文楷体" panose="02010600040101010101" pitchFamily="2" charset="-122"/>
                <a:ea typeface="华文楷体" panose="02010600040101010101" pitchFamily="2" charset="-122"/>
              </a:rPr>
              <a:t>373</a:t>
            </a:r>
            <a:r>
              <a:rPr lang="zh-CN" altLang="en-US" sz="2400" b="1" dirty="0">
                <a:latin typeface="华文楷体" panose="02010600040101010101" pitchFamily="2" charset="-122"/>
                <a:ea typeface="华文楷体" panose="02010600040101010101" pitchFamily="2" charset="-122"/>
              </a:rPr>
              <a:t>号）</a:t>
            </a:r>
            <a:endParaRPr lang="en-US" altLang="zh-CN" sz="2400" b="1" dirty="0">
              <a:latin typeface="华文楷体" panose="02010600040101010101" pitchFamily="2" charset="-122"/>
              <a:ea typeface="华文楷体" panose="02010600040101010101" pitchFamily="2" charset="-122"/>
            </a:endParaRPr>
          </a:p>
          <a:p>
            <a:pPr lvl="1">
              <a:lnSpc>
                <a:spcPct val="120000"/>
              </a:lnSpc>
              <a:defRPr/>
            </a:pPr>
            <a:r>
              <a:rPr lang="en-US" altLang="zh-CN" sz="2400" b="1" dirty="0">
                <a:latin typeface="华文楷体" panose="02010600040101010101" pitchFamily="2" charset="-122"/>
                <a:ea typeface="华文楷体" panose="02010600040101010101" pitchFamily="2" charset="-122"/>
              </a:rPr>
              <a:t>《</a:t>
            </a:r>
            <a:r>
              <a:rPr lang="zh-CN" altLang="en-US" sz="2400" b="1" dirty="0">
                <a:latin typeface="华文楷体" panose="02010600040101010101" pitchFamily="2" charset="-122"/>
                <a:ea typeface="华文楷体" panose="02010600040101010101" pitchFamily="2" charset="-122"/>
              </a:rPr>
              <a:t>危险性较大的分部分项工程安全管理办法</a:t>
            </a:r>
            <a:r>
              <a:rPr lang="en-US" altLang="zh-CN" sz="2400" b="1" dirty="0">
                <a:latin typeface="华文楷体" panose="02010600040101010101" pitchFamily="2" charset="-122"/>
                <a:ea typeface="华文楷体" panose="02010600040101010101" pitchFamily="2" charset="-122"/>
              </a:rPr>
              <a:t>》</a:t>
            </a:r>
          </a:p>
          <a:p>
            <a:pPr lvl="1">
              <a:lnSpc>
                <a:spcPct val="120000"/>
              </a:lnSpc>
              <a:defRPr/>
            </a:pPr>
            <a:r>
              <a:rPr lang="en-US" altLang="zh-CN" sz="2400" b="1" dirty="0">
                <a:latin typeface="华文楷体" panose="02010600040101010101" pitchFamily="2" charset="-122"/>
                <a:ea typeface="华文楷体" panose="02010600040101010101" pitchFamily="2" charset="-122"/>
              </a:rPr>
              <a:t>《</a:t>
            </a:r>
            <a:r>
              <a:rPr lang="zh-CN" altLang="en-US" sz="2400" b="1" dirty="0">
                <a:latin typeface="华文楷体" panose="02010600040101010101" pitchFamily="2" charset="-122"/>
                <a:ea typeface="华文楷体" panose="02010600040101010101" pitchFamily="2" charset="-122"/>
              </a:rPr>
              <a:t>公路工程施工安全技术规范</a:t>
            </a:r>
            <a:r>
              <a:rPr lang="en-US" altLang="zh-CN" sz="2400" b="1" dirty="0">
                <a:latin typeface="华文楷体" panose="02010600040101010101" pitchFamily="2" charset="-122"/>
                <a:ea typeface="华文楷体" panose="02010600040101010101" pitchFamily="2" charset="-122"/>
              </a:rPr>
              <a:t>》</a:t>
            </a:r>
            <a:r>
              <a:rPr lang="zh-CN" altLang="en-US" sz="2400" b="1" dirty="0">
                <a:latin typeface="华文楷体" panose="02010600040101010101" pitchFamily="2" charset="-122"/>
                <a:ea typeface="华文楷体" panose="02010600040101010101" pitchFamily="2" charset="-122"/>
              </a:rPr>
              <a:t>（</a:t>
            </a:r>
            <a:r>
              <a:rPr lang="en-US" altLang="zh-CN" sz="2400" b="1" dirty="0">
                <a:latin typeface="华文楷体" panose="02010600040101010101" pitchFamily="2" charset="-122"/>
                <a:ea typeface="华文楷体" panose="02010600040101010101" pitchFamily="2" charset="-122"/>
              </a:rPr>
              <a:t>JTGF90—2015</a:t>
            </a:r>
            <a:r>
              <a:rPr lang="zh-CN" altLang="en-US" sz="2400" b="1" dirty="0">
                <a:latin typeface="华文楷体" panose="02010600040101010101" pitchFamily="2" charset="-122"/>
                <a:ea typeface="华文楷体" panose="02010600040101010101" pitchFamily="2" charset="-122"/>
              </a:rPr>
              <a:t>）</a:t>
            </a:r>
            <a:endParaRPr lang="zh-CN" altLang="en-US" sz="2400" b="1" dirty="0"/>
          </a:p>
        </p:txBody>
      </p:sp>
    </p:spTree>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内容占位符 2"/>
          <p:cNvSpPr>
            <a:spLocks noGrp="1"/>
          </p:cNvSpPr>
          <p:nvPr>
            <p:ph idx="1"/>
          </p:nvPr>
        </p:nvSpPr>
        <p:spPr/>
        <p:txBody>
          <a:bodyPr/>
          <a:lstStyle/>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pPr>
              <a:buNone/>
            </a:pPr>
            <a:endParaRPr lang="en-US" altLang="zh-CN" sz="2800" dirty="0">
              <a:latin typeface="华文楷体" panose="02010600040101010101" pitchFamily="2" charset="-122"/>
              <a:ea typeface="华文楷体" panose="02010600040101010101" pitchFamily="2" charset="-122"/>
            </a:endParaRPr>
          </a:p>
          <a:p>
            <a:pPr>
              <a:buNone/>
            </a:pPr>
            <a:r>
              <a:rPr lang="zh-CN" altLang="en-US" sz="2800" dirty="0">
                <a:latin typeface="华文楷体" panose="02010600040101010101" pitchFamily="2" charset="-122"/>
                <a:ea typeface="华文楷体" panose="02010600040101010101" pitchFamily="2" charset="-122"/>
              </a:rPr>
              <a:t>作业人员没有戴安全帽，高处作业没有佩戴安全带</a:t>
            </a:r>
          </a:p>
        </p:txBody>
      </p:sp>
      <p:pic>
        <p:nvPicPr>
          <p:cNvPr id="151555" name="Picture 2" descr="c:\users\wxl\desktop\路桥工程缺陷图片\dsc03094.jpg"/>
          <p:cNvPicPr>
            <a:picLocks noChangeAspect="1" noChangeArrowheads="1"/>
          </p:cNvPicPr>
          <p:nvPr/>
        </p:nvPicPr>
        <p:blipFill>
          <a:blip r:embed="rId2" cstate="print"/>
          <a:srcRect t="22223" r="23334" b="5556"/>
          <a:stretch>
            <a:fillRect/>
          </a:stretch>
        </p:blipFill>
        <p:spPr bwMode="auto">
          <a:xfrm>
            <a:off x="1981200" y="1775728"/>
            <a:ext cx="5486400" cy="3875979"/>
          </a:xfrm>
          <a:prstGeom prst="rect">
            <a:avLst/>
          </a:prstGeom>
          <a:noFill/>
          <a:ln w="9525">
            <a:noFill/>
            <a:miter lim="800000"/>
            <a:headEnd/>
            <a:tailEnd/>
          </a:ln>
        </p:spPr>
      </p:pic>
      <p:sp>
        <p:nvSpPr>
          <p:cNvPr id="5" name="标题 1"/>
          <p:cNvSpPr txBox="1"/>
          <p:nvPr/>
        </p:nvSpPr>
        <p:spPr bwMode="auto">
          <a:xfrm>
            <a:off x="609600" y="990600"/>
            <a:ext cx="8305800" cy="685800"/>
          </a:xfrm>
          <a:prstGeom prst="rect">
            <a:avLst/>
          </a:prstGeom>
          <a:noFill/>
          <a:ln w="9525">
            <a:noFill/>
            <a:miter lim="800000"/>
          </a:ln>
          <a:effectLst/>
        </p:spPr>
        <p:txBody>
          <a:bodyPr vert="horz" wrap="square" lIns="91440" tIns="45720" rIns="91440" bIns="45720" numCol="1" anchor="ctr" anchorCtr="0" compatLnSpc="1"/>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3200" b="1" i="0" u="none" strike="noStrike" kern="0" cap="none" spc="0" normalizeH="0" baseline="0" noProof="0" dirty="0">
                <a:ln>
                  <a:noFill/>
                </a:ln>
                <a:solidFill>
                  <a:srgbClr val="3366CC"/>
                </a:solidFill>
                <a:effectLst/>
                <a:uLnTx/>
                <a:uFillTx/>
                <a:latin typeface="华文楷体" panose="02010600040101010101" pitchFamily="2" charset="-122"/>
                <a:ea typeface="华文楷体" panose="02010600040101010101" pitchFamily="2" charset="-122"/>
                <a:cs typeface="+mj-cs"/>
              </a:rPr>
              <a:t>典型缺陷</a:t>
            </a:r>
          </a:p>
        </p:txBody>
      </p:sp>
    </p:spTree>
  </p:cSld>
  <p:clrMapOvr>
    <a:masterClrMapping/>
  </p:clrMapOvr>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内容占位符 2"/>
          <p:cNvSpPr>
            <a:spLocks noGrp="1"/>
          </p:cNvSpPr>
          <p:nvPr>
            <p:ph idx="1"/>
          </p:nvPr>
        </p:nvSpPr>
        <p:spPr/>
        <p:txBody>
          <a:bodyPr/>
          <a:lstStyle/>
          <a:p>
            <a:endParaRPr lang="en-US" altLang="zh-CN" dirty="0"/>
          </a:p>
          <a:p>
            <a:endParaRPr lang="en-US" altLang="zh-CN" dirty="0"/>
          </a:p>
          <a:p>
            <a:endParaRPr lang="en-US" altLang="zh-CN" dirty="0"/>
          </a:p>
          <a:p>
            <a:endParaRPr lang="en-US" altLang="zh-CN" dirty="0"/>
          </a:p>
          <a:p>
            <a:endParaRPr lang="en-US" altLang="zh-CN" dirty="0"/>
          </a:p>
          <a:p>
            <a:endParaRPr lang="en-US" altLang="zh-CN" sz="2800" dirty="0">
              <a:latin typeface="华文楷体" panose="02010600040101010101" pitchFamily="2" charset="-122"/>
              <a:ea typeface="华文楷体" panose="02010600040101010101" pitchFamily="2" charset="-122"/>
            </a:endParaRPr>
          </a:p>
          <a:p>
            <a:pPr>
              <a:buNone/>
            </a:pPr>
            <a:endParaRPr lang="en-US" altLang="zh-CN" sz="2800" dirty="0">
              <a:latin typeface="华文楷体" panose="02010600040101010101" pitchFamily="2" charset="-122"/>
              <a:ea typeface="华文楷体" panose="02010600040101010101" pitchFamily="2" charset="-122"/>
            </a:endParaRPr>
          </a:p>
          <a:p>
            <a:pPr>
              <a:buNone/>
            </a:pPr>
            <a:r>
              <a:rPr lang="zh-CN" altLang="en-US" sz="2800" dirty="0">
                <a:latin typeface="华文楷体" panose="02010600040101010101" pitchFamily="2" charset="-122"/>
                <a:ea typeface="华文楷体" panose="02010600040101010101" pitchFamily="2" charset="-122"/>
              </a:rPr>
              <a:t>配电箱没有门，没有锁，没有防雨棚，电线私搭私接</a:t>
            </a:r>
          </a:p>
        </p:txBody>
      </p:sp>
      <p:pic>
        <p:nvPicPr>
          <p:cNvPr id="152579" name="Picture 2" descr="c:\users\wxl\desktop\路桥工程缺陷图片\dsc03095.jpg"/>
          <p:cNvPicPr>
            <a:picLocks noChangeAspect="1" noChangeArrowheads="1"/>
          </p:cNvPicPr>
          <p:nvPr/>
        </p:nvPicPr>
        <p:blipFill>
          <a:blip r:embed="rId2" cstate="print"/>
          <a:srcRect/>
          <a:stretch>
            <a:fillRect/>
          </a:stretch>
        </p:blipFill>
        <p:spPr bwMode="auto">
          <a:xfrm>
            <a:off x="1905000" y="1600200"/>
            <a:ext cx="5486400" cy="4114800"/>
          </a:xfrm>
          <a:prstGeom prst="rect">
            <a:avLst/>
          </a:prstGeom>
          <a:noFill/>
          <a:ln w="9525">
            <a:noFill/>
            <a:miter lim="800000"/>
            <a:headEnd/>
            <a:tailEnd/>
          </a:ln>
        </p:spPr>
      </p:pic>
      <p:sp>
        <p:nvSpPr>
          <p:cNvPr id="5" name="标题 1"/>
          <p:cNvSpPr txBox="1"/>
          <p:nvPr/>
        </p:nvSpPr>
        <p:spPr bwMode="auto">
          <a:xfrm>
            <a:off x="609600" y="990600"/>
            <a:ext cx="8305800" cy="685800"/>
          </a:xfrm>
          <a:prstGeom prst="rect">
            <a:avLst/>
          </a:prstGeom>
          <a:noFill/>
          <a:ln w="9525">
            <a:noFill/>
            <a:miter lim="800000"/>
          </a:ln>
          <a:effectLst/>
        </p:spPr>
        <p:txBody>
          <a:bodyPr vert="horz" wrap="square" lIns="91440" tIns="45720" rIns="91440" bIns="45720" numCol="1" anchor="ctr" anchorCtr="0" compatLnSpc="1"/>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3200" b="1" i="0" u="none" strike="noStrike" kern="0" cap="none" spc="0" normalizeH="0" baseline="0" noProof="0" dirty="0">
                <a:ln>
                  <a:noFill/>
                </a:ln>
                <a:solidFill>
                  <a:srgbClr val="3366CC"/>
                </a:solidFill>
                <a:effectLst/>
                <a:uLnTx/>
                <a:uFillTx/>
                <a:latin typeface="华文楷体" panose="02010600040101010101" pitchFamily="2" charset="-122"/>
                <a:ea typeface="华文楷体" panose="02010600040101010101" pitchFamily="2" charset="-122"/>
                <a:cs typeface="+mj-cs"/>
              </a:rPr>
              <a:t>典型缺陷</a:t>
            </a:r>
          </a:p>
        </p:txBody>
      </p:sp>
    </p:spTree>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内容占位符 2"/>
          <p:cNvSpPr>
            <a:spLocks noGrp="1"/>
          </p:cNvSpPr>
          <p:nvPr>
            <p:ph idx="1"/>
          </p:nvPr>
        </p:nvSpPr>
        <p:spPr/>
        <p:txBody>
          <a:bodyPr/>
          <a:lstStyle/>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pPr algn="ctr">
              <a:buNone/>
            </a:pPr>
            <a:endParaRPr lang="en-US" altLang="zh-CN" dirty="0"/>
          </a:p>
          <a:p>
            <a:pPr algn="ctr">
              <a:buNone/>
            </a:pPr>
            <a:r>
              <a:rPr lang="zh-CN" altLang="en-US" sz="2800" dirty="0">
                <a:latin typeface="华文楷体" panose="02010600040101010101" pitchFamily="2" charset="-122"/>
                <a:ea typeface="华文楷体" panose="02010600040101010101" pitchFamily="2" charset="-122"/>
              </a:rPr>
              <a:t>桥墩施工脚手架搭设不符合要求</a:t>
            </a:r>
          </a:p>
        </p:txBody>
      </p:sp>
      <p:pic>
        <p:nvPicPr>
          <p:cNvPr id="153603" name="Picture 2" descr="c:\users\wxl\desktop\法规ppt\img_0893.jpg"/>
          <p:cNvPicPr>
            <a:picLocks noChangeAspect="1" noChangeArrowheads="1"/>
          </p:cNvPicPr>
          <p:nvPr/>
        </p:nvPicPr>
        <p:blipFill>
          <a:blip r:embed="rId2" cstate="print"/>
          <a:srcRect/>
          <a:stretch>
            <a:fillRect/>
          </a:stretch>
        </p:blipFill>
        <p:spPr bwMode="auto">
          <a:xfrm>
            <a:off x="1828800" y="1600200"/>
            <a:ext cx="5791200" cy="4343400"/>
          </a:xfrm>
          <a:prstGeom prst="rect">
            <a:avLst/>
          </a:prstGeom>
          <a:noFill/>
          <a:ln w="9525">
            <a:noFill/>
            <a:miter lim="800000"/>
            <a:headEnd/>
            <a:tailEnd/>
          </a:ln>
        </p:spPr>
      </p:pic>
      <p:sp>
        <p:nvSpPr>
          <p:cNvPr id="5" name="标题 1"/>
          <p:cNvSpPr txBox="1"/>
          <p:nvPr/>
        </p:nvSpPr>
        <p:spPr bwMode="auto">
          <a:xfrm>
            <a:off x="609600" y="990600"/>
            <a:ext cx="8305800" cy="685800"/>
          </a:xfrm>
          <a:prstGeom prst="rect">
            <a:avLst/>
          </a:prstGeom>
          <a:noFill/>
          <a:ln w="9525">
            <a:noFill/>
            <a:miter lim="800000"/>
          </a:ln>
          <a:effectLst/>
        </p:spPr>
        <p:txBody>
          <a:bodyPr vert="horz" wrap="square" lIns="91440" tIns="45720" rIns="91440" bIns="45720" numCol="1" anchor="ctr" anchorCtr="0" compatLnSpc="1"/>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3200" b="1" i="0" u="none" strike="noStrike" kern="0" cap="none" spc="0" normalizeH="0" baseline="0" noProof="0" dirty="0">
                <a:ln>
                  <a:noFill/>
                </a:ln>
                <a:solidFill>
                  <a:srgbClr val="3366CC"/>
                </a:solidFill>
                <a:effectLst/>
                <a:uLnTx/>
                <a:uFillTx/>
                <a:latin typeface="华文楷体" panose="02010600040101010101" pitchFamily="2" charset="-122"/>
                <a:ea typeface="华文楷体" panose="02010600040101010101" pitchFamily="2" charset="-122"/>
                <a:cs typeface="+mj-cs"/>
              </a:rPr>
              <a:t>典型缺陷</a:t>
            </a:r>
          </a:p>
        </p:txBody>
      </p:sp>
    </p:spTree>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Box 326"/>
          <p:cNvSpPr txBox="1">
            <a:spLocks noChangeArrowheads="1"/>
          </p:cNvSpPr>
          <p:nvPr/>
        </p:nvSpPr>
        <p:spPr bwMode="auto">
          <a:xfrm>
            <a:off x="1600200" y="2895600"/>
            <a:ext cx="6300803" cy="449994"/>
          </a:xfrm>
          <a:prstGeom prst="rect">
            <a:avLst/>
          </a:prstGeom>
          <a:solidFill>
            <a:srgbClr val="FF0000"/>
          </a:solidFill>
          <a:ln w="9525" algn="ctr">
            <a:noFill/>
            <a:miter lim="800000"/>
          </a:ln>
          <a:scene3d>
            <a:camera prst="orthographicFront"/>
            <a:lightRig rig="threePt" dir="t"/>
          </a:scene3d>
          <a:sp3d>
            <a:bevelT w="152400" h="50800" prst="softRound"/>
          </a:sp3d>
        </p:spPr>
        <p:txBody>
          <a:bodyPr>
            <a:spAutoFit/>
          </a:bodyPr>
          <a:lstStyle/>
          <a:p>
            <a:pPr algn="ctr">
              <a:lnSpc>
                <a:spcPct val="80000"/>
              </a:lnSpc>
              <a:defRPr/>
            </a:pPr>
            <a:r>
              <a:rPr lang="zh-CN" altLang="en-US" sz="2800" b="1" dirty="0">
                <a:solidFill>
                  <a:srgbClr val="0000FF"/>
                </a:solidFill>
                <a:latin typeface="华文楷体" panose="02010600040101010101" pitchFamily="2" charset="-122"/>
                <a:ea typeface="华文楷体" panose="02010600040101010101" pitchFamily="2" charset="-122"/>
              </a:rPr>
              <a:t>案例分析</a:t>
            </a:r>
            <a:endParaRPr lang="en-US" altLang="zh-CN" sz="2800" b="1" dirty="0">
              <a:solidFill>
                <a:srgbClr val="0000FF"/>
              </a:solidFill>
              <a:latin typeface="华文楷体" panose="02010600040101010101" pitchFamily="2" charset="-122"/>
              <a:ea typeface="华文楷体" panose="02010600040101010101" pitchFamily="2" charset="-122"/>
            </a:endParaRPr>
          </a:p>
        </p:txBody>
      </p:sp>
    </p:spTree>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zh-CN" altLang="en-US" dirty="0">
                <a:effectLst/>
                <a:latin typeface="华文楷体" panose="02010600040101010101" pitchFamily="2" charset="-122"/>
                <a:ea typeface="华文楷体" panose="02010600040101010101" pitchFamily="2" charset="-122"/>
              </a:rPr>
              <a:t>路桥工程安全事故</a:t>
            </a:r>
          </a:p>
        </p:txBody>
      </p:sp>
      <p:sp>
        <p:nvSpPr>
          <p:cNvPr id="155650" name="内容占位符 2"/>
          <p:cNvSpPr>
            <a:spLocks noGrp="1"/>
          </p:cNvSpPr>
          <p:nvPr>
            <p:ph idx="1"/>
          </p:nvPr>
        </p:nvSpPr>
        <p:spPr>
          <a:xfrm>
            <a:off x="381000" y="1524000"/>
            <a:ext cx="8458200" cy="5562600"/>
          </a:xfrm>
        </p:spPr>
        <p:txBody>
          <a:bodyPr/>
          <a:lstStyle/>
          <a:p>
            <a:r>
              <a:rPr lang="en-US" altLang="zh-CN" sz="2400" b="1" dirty="0">
                <a:latin typeface="华文楷体" panose="02010600040101010101" pitchFamily="2" charset="-122"/>
                <a:ea typeface="华文楷体" panose="02010600040101010101" pitchFamily="2" charset="-122"/>
              </a:rPr>
              <a:t>1</a:t>
            </a:r>
            <a:r>
              <a:rPr lang="zh-CN" altLang="en-US" sz="2400" b="1" dirty="0">
                <a:latin typeface="华文楷体" panose="02010600040101010101" pitchFamily="2" charset="-122"/>
                <a:ea typeface="华文楷体" panose="02010600040101010101" pitchFamily="2" charset="-122"/>
              </a:rPr>
              <a:t>、桥梁工程施工事故</a:t>
            </a:r>
            <a:endParaRPr lang="en-US" altLang="zh-CN" sz="2400" b="1" dirty="0">
              <a:latin typeface="华文楷体" panose="02010600040101010101" pitchFamily="2" charset="-122"/>
              <a:ea typeface="华文楷体" panose="02010600040101010101" pitchFamily="2" charset="-122"/>
            </a:endParaRPr>
          </a:p>
          <a:p>
            <a:r>
              <a:rPr lang="zh-CN" altLang="en-US" sz="2400" b="1" dirty="0">
                <a:latin typeface="华文楷体" panose="02010600040101010101" pitchFamily="2" charset="-122"/>
                <a:ea typeface="华文楷体" panose="02010600040101010101" pitchFamily="2" charset="-122"/>
              </a:rPr>
              <a:t>事故一：  杭州市某立交桥边梁倾覆</a:t>
            </a:r>
            <a:endParaRPr lang="en-US" altLang="zh-CN" sz="2400" b="1" dirty="0">
              <a:latin typeface="华文楷体" panose="02010600040101010101" pitchFamily="2" charset="-122"/>
              <a:ea typeface="华文楷体" panose="02010600040101010101" pitchFamily="2" charset="-122"/>
            </a:endParaRPr>
          </a:p>
          <a:p>
            <a:r>
              <a:rPr lang="zh-CN" altLang="en-US" sz="2400" dirty="0">
                <a:latin typeface="华文楷体" panose="02010600040101010101" pitchFamily="2" charset="-122"/>
                <a:ea typeface="华文楷体" panose="02010600040101010101" pitchFamily="2" charset="-122"/>
              </a:rPr>
              <a:t>事故概况及经过</a:t>
            </a:r>
          </a:p>
          <a:p>
            <a:pPr>
              <a:buFont typeface="Wingdings" panose="05000000000000000000" pitchFamily="2" charset="2"/>
              <a:buNone/>
            </a:pPr>
            <a:r>
              <a:rPr lang="zh-CN" altLang="en-US" sz="2400" dirty="0">
                <a:latin typeface="华文楷体" panose="02010600040101010101" pitchFamily="2" charset="-122"/>
                <a:ea typeface="华文楷体" panose="02010600040101010101" pitchFamily="2" charset="-122"/>
              </a:rPr>
              <a:t>            </a:t>
            </a:r>
            <a:r>
              <a:rPr lang="en-US" altLang="zh-CN" sz="2400" dirty="0">
                <a:latin typeface="华文楷体" panose="02010600040101010101" pitchFamily="2" charset="-122"/>
                <a:ea typeface="华文楷体" panose="02010600040101010101" pitchFamily="2" charset="-122"/>
              </a:rPr>
              <a:t>1991</a:t>
            </a:r>
            <a:r>
              <a:rPr lang="zh-CN" altLang="en-US" sz="2400" dirty="0">
                <a:latin typeface="华文楷体" panose="02010600040101010101" pitchFamily="2" charset="-122"/>
                <a:ea typeface="华文楷体" panose="02010600040101010101" pitchFamily="2" charset="-122"/>
              </a:rPr>
              <a:t>年</a:t>
            </a:r>
            <a:r>
              <a:rPr lang="en-US" altLang="zh-CN" sz="2400" dirty="0">
                <a:latin typeface="华文楷体" panose="02010600040101010101" pitchFamily="2" charset="-122"/>
                <a:ea typeface="华文楷体" panose="02010600040101010101" pitchFamily="2" charset="-122"/>
              </a:rPr>
              <a:t>9</a:t>
            </a:r>
            <a:r>
              <a:rPr lang="zh-CN" altLang="en-US" sz="2400" dirty="0">
                <a:latin typeface="华文楷体" panose="02010600040101010101" pitchFamily="2" charset="-122"/>
                <a:ea typeface="华文楷体" panose="02010600040101010101" pitchFamily="2" charset="-122"/>
              </a:rPr>
              <a:t>月</a:t>
            </a:r>
            <a:r>
              <a:rPr lang="en-US" altLang="zh-CN" sz="2400" dirty="0">
                <a:latin typeface="华文楷体" panose="02010600040101010101" pitchFamily="2" charset="-122"/>
                <a:ea typeface="华文楷体" panose="02010600040101010101" pitchFamily="2" charset="-122"/>
              </a:rPr>
              <a:t>26</a:t>
            </a:r>
            <a:r>
              <a:rPr lang="zh-CN" altLang="en-US" sz="2400" dirty="0">
                <a:latin typeface="华文楷体" panose="02010600040101010101" pitchFamily="2" charset="-122"/>
                <a:ea typeface="华文楷体" panose="02010600040101010101" pitchFamily="2" charset="-122"/>
              </a:rPr>
              <a:t>日，某立交桥施工中，桥的第三孔右侧边梁倾覆，造成</a:t>
            </a:r>
            <a:r>
              <a:rPr lang="en-US" altLang="zh-CN" sz="2400" dirty="0">
                <a:latin typeface="华文楷体" panose="02010600040101010101" pitchFamily="2" charset="-122"/>
                <a:ea typeface="华文楷体" panose="02010600040101010101" pitchFamily="2" charset="-122"/>
              </a:rPr>
              <a:t>4</a:t>
            </a:r>
            <a:r>
              <a:rPr lang="zh-CN" altLang="en-US" sz="2400" dirty="0">
                <a:latin typeface="华文楷体" panose="02010600040101010101" pitchFamily="2" charset="-122"/>
                <a:ea typeface="华文楷体" panose="02010600040101010101" pitchFamily="2" charset="-122"/>
              </a:rPr>
              <a:t>人死亡，重伤</a:t>
            </a: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人，轻伤</a:t>
            </a: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人。 </a:t>
            </a:r>
            <a:endParaRPr lang="en-US" altLang="zh-CN" sz="2400" dirty="0">
              <a:latin typeface="华文楷体" panose="02010600040101010101" pitchFamily="2" charset="-122"/>
              <a:ea typeface="华文楷体" panose="02010600040101010101" pitchFamily="2" charset="-122"/>
            </a:endParaRPr>
          </a:p>
          <a:p>
            <a:pPr>
              <a:buFont typeface="Wingdings" panose="05000000000000000000" pitchFamily="2" charset="2"/>
              <a:buNone/>
            </a:pPr>
            <a:r>
              <a:rPr lang="en-US" altLang="zh-CN" sz="2400" dirty="0">
                <a:latin typeface="华文楷体" panose="02010600040101010101" pitchFamily="2" charset="-122"/>
                <a:ea typeface="华文楷体" panose="02010600040101010101" pitchFamily="2" charset="-122"/>
              </a:rPr>
              <a:t>            1991</a:t>
            </a:r>
            <a:r>
              <a:rPr lang="zh-CN" altLang="en-US" sz="2400" dirty="0">
                <a:latin typeface="华文楷体" panose="02010600040101010101" pitchFamily="2" charset="-122"/>
                <a:ea typeface="华文楷体" panose="02010600040101010101" pitchFamily="2" charset="-122"/>
              </a:rPr>
              <a:t>年</a:t>
            </a:r>
            <a:r>
              <a:rPr lang="en-US" altLang="zh-CN" sz="2400" dirty="0">
                <a:latin typeface="华文楷体" panose="02010600040101010101" pitchFamily="2" charset="-122"/>
                <a:ea typeface="华文楷体" panose="02010600040101010101" pitchFamily="2" charset="-122"/>
              </a:rPr>
              <a:t>8</a:t>
            </a:r>
            <a:r>
              <a:rPr lang="zh-CN" altLang="en-US" sz="2400" dirty="0">
                <a:latin typeface="华文楷体" panose="02010600040101010101" pitchFamily="2" charset="-122"/>
                <a:ea typeface="华文楷体" panose="02010600040101010101" pitchFamily="2" charset="-122"/>
              </a:rPr>
              <a:t>月</a:t>
            </a:r>
            <a:r>
              <a:rPr lang="en-US" altLang="zh-CN" sz="2400" dirty="0">
                <a:latin typeface="华文楷体" panose="02010600040101010101" pitchFamily="2" charset="-122"/>
                <a:ea typeface="华文楷体" panose="02010600040101010101" pitchFamily="2" charset="-122"/>
              </a:rPr>
              <a:t>21</a:t>
            </a:r>
            <a:r>
              <a:rPr lang="zh-CN" altLang="en-US" sz="2400" dirty="0">
                <a:latin typeface="华文楷体" panose="02010600040101010101" pitchFamily="2" charset="-122"/>
                <a:ea typeface="华文楷体" panose="02010600040101010101" pitchFamily="2" charset="-122"/>
              </a:rPr>
              <a:t>日，架完某立交桥第三孔梁后，该队助理工程师殷某进行质量检查，发现该孔右侧边梁西头向外偏移</a:t>
            </a:r>
            <a:r>
              <a:rPr lang="en-US" altLang="zh-CN" sz="2400" dirty="0">
                <a:latin typeface="华文楷体" panose="02010600040101010101" pitchFamily="2" charset="-122"/>
                <a:ea typeface="华文楷体" panose="02010600040101010101" pitchFamily="2" charset="-122"/>
              </a:rPr>
              <a:t>5</a:t>
            </a:r>
            <a:r>
              <a:rPr lang="zh-CN" altLang="en-US" sz="2400" dirty="0">
                <a:latin typeface="华文楷体" panose="02010600040101010101" pitchFamily="2" charset="-122"/>
                <a:ea typeface="华文楷体" panose="02010600040101010101" pitchFamily="2" charset="-122"/>
              </a:rPr>
              <a:t>厘米。经队长和主管工程师同意，在</a:t>
            </a:r>
            <a:r>
              <a:rPr lang="en-US" altLang="zh-CN" sz="2400" dirty="0">
                <a:latin typeface="华文楷体" panose="02010600040101010101" pitchFamily="2" charset="-122"/>
                <a:ea typeface="华文楷体" panose="02010600040101010101" pitchFamily="2" charset="-122"/>
              </a:rPr>
              <a:t>8</a:t>
            </a:r>
            <a:r>
              <a:rPr lang="zh-CN" altLang="en-US" sz="2400" dirty="0">
                <a:latin typeface="华文楷体" panose="02010600040101010101" pitchFamily="2" charset="-122"/>
                <a:ea typeface="华文楷体" panose="02010600040101010101" pitchFamily="2" charset="-122"/>
              </a:rPr>
              <a:t>月</a:t>
            </a:r>
            <a:r>
              <a:rPr lang="en-US" altLang="zh-CN" sz="2400" dirty="0">
                <a:latin typeface="华文楷体" panose="02010600040101010101" pitchFamily="2" charset="-122"/>
                <a:ea typeface="华文楷体" panose="02010600040101010101" pitchFamily="2" charset="-122"/>
              </a:rPr>
              <a:t>31</a:t>
            </a:r>
            <a:r>
              <a:rPr lang="zh-CN" altLang="en-US" sz="2400" dirty="0">
                <a:latin typeface="华文楷体" panose="02010600040101010101" pitchFamily="2" charset="-122"/>
                <a:ea typeface="华文楷体" panose="02010600040101010101" pitchFamily="2" charset="-122"/>
              </a:rPr>
              <a:t>日给架梁组下达了调正该梁的通知书。</a:t>
            </a:r>
            <a:r>
              <a:rPr lang="en-US" altLang="zh-CN" sz="2400" dirty="0">
                <a:latin typeface="华文楷体" panose="02010600040101010101" pitchFamily="2" charset="-122"/>
                <a:ea typeface="华文楷体" panose="02010600040101010101" pitchFamily="2" charset="-122"/>
              </a:rPr>
              <a:t>9</a:t>
            </a:r>
            <a:r>
              <a:rPr lang="zh-CN" altLang="en-US" sz="2400" dirty="0">
                <a:latin typeface="华文楷体" panose="02010600040101010101" pitchFamily="2" charset="-122"/>
                <a:ea typeface="华文楷体" panose="02010600040101010101" pitchFamily="2" charset="-122"/>
              </a:rPr>
              <a:t>月</a:t>
            </a:r>
            <a:r>
              <a:rPr lang="en-US" altLang="zh-CN" sz="2400" dirty="0">
                <a:latin typeface="华文楷体" panose="02010600040101010101" pitchFamily="2" charset="-122"/>
                <a:ea typeface="华文楷体" panose="02010600040101010101" pitchFamily="2" charset="-122"/>
              </a:rPr>
              <a:t>10</a:t>
            </a:r>
            <a:r>
              <a:rPr lang="zh-CN" altLang="en-US" sz="2400" dirty="0">
                <a:latin typeface="华文楷体" panose="02010600040101010101" pitchFamily="2" charset="-122"/>
                <a:ea typeface="华文楷体" panose="02010600040101010101" pitchFamily="2" charset="-122"/>
              </a:rPr>
              <a:t>日</a:t>
            </a:r>
            <a:endParaRPr lang="en-US" altLang="zh-CN" sz="2400" dirty="0">
              <a:latin typeface="华文楷体" panose="02010600040101010101" pitchFamily="2" charset="-122"/>
              <a:ea typeface="华文楷体" panose="02010600040101010101" pitchFamily="2" charset="-122"/>
            </a:endParaRPr>
          </a:p>
          <a:p>
            <a:pPr>
              <a:buFont typeface="Wingdings" panose="05000000000000000000" pitchFamily="2" charset="2"/>
              <a:buNone/>
            </a:pPr>
            <a:endParaRPr lang="zh-CN" altLang="en-US" sz="1900" dirty="0"/>
          </a:p>
          <a:p>
            <a:endParaRPr lang="zh-CN" altLang="en-US" sz="1900" dirty="0"/>
          </a:p>
        </p:txBody>
      </p:sp>
    </p:spTree>
  </p:cSld>
  <p:clrMapOvr>
    <a:masterClrMapping/>
  </p:clrMapOvr>
  <p:transition>
    <p:wipe dir="r"/>
  </p:transition>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zh-CN" altLang="en-US" dirty="0">
                <a:effectLst/>
                <a:latin typeface="华文楷体" panose="02010600040101010101" pitchFamily="2" charset="-122"/>
                <a:ea typeface="华文楷体" panose="02010600040101010101" pitchFamily="2" charset="-122"/>
              </a:rPr>
              <a:t>路桥工程安全事故</a:t>
            </a:r>
          </a:p>
        </p:txBody>
      </p:sp>
      <p:sp>
        <p:nvSpPr>
          <p:cNvPr id="155650" name="内容占位符 2"/>
          <p:cNvSpPr>
            <a:spLocks noGrp="1"/>
          </p:cNvSpPr>
          <p:nvPr>
            <p:ph idx="1"/>
          </p:nvPr>
        </p:nvSpPr>
        <p:spPr>
          <a:xfrm>
            <a:off x="381000" y="1600200"/>
            <a:ext cx="8458200" cy="4419600"/>
          </a:xfrm>
        </p:spPr>
        <p:txBody>
          <a:bodyPr/>
          <a:lstStyle/>
          <a:p>
            <a:r>
              <a:rPr lang="zh-CN" altLang="en-US" sz="2400" dirty="0">
                <a:latin typeface="华文楷体" panose="02010600040101010101" pitchFamily="2" charset="-122"/>
                <a:ea typeface="华文楷体" panose="02010600040101010101" pitchFamily="2" charset="-122"/>
              </a:rPr>
              <a:t>，在架梁组长庞某指挥下，将该梁调整到位。</a:t>
            </a:r>
            <a:r>
              <a:rPr lang="en-US" altLang="zh-CN" sz="2400" dirty="0">
                <a:latin typeface="华文楷体" panose="02010600040101010101" pitchFamily="2" charset="-122"/>
                <a:ea typeface="华文楷体" panose="02010600040101010101" pitchFamily="2" charset="-122"/>
              </a:rPr>
              <a:t> 9</a:t>
            </a:r>
            <a:r>
              <a:rPr lang="zh-CN" altLang="en-US" sz="2400" dirty="0">
                <a:latin typeface="华文楷体" panose="02010600040101010101" pitchFamily="2" charset="-122"/>
                <a:ea typeface="华文楷体" panose="02010600040101010101" pitchFamily="2" charset="-122"/>
              </a:rPr>
              <a:t>月</a:t>
            </a:r>
            <a:r>
              <a:rPr lang="en-US" altLang="zh-CN" sz="2400" dirty="0">
                <a:latin typeface="华文楷体" panose="02010600040101010101" pitchFamily="2" charset="-122"/>
                <a:ea typeface="华文楷体" panose="02010600040101010101" pitchFamily="2" charset="-122"/>
              </a:rPr>
              <a:t>24</a:t>
            </a:r>
            <a:r>
              <a:rPr lang="zh-CN" altLang="en-US" sz="2400" dirty="0">
                <a:latin typeface="华文楷体" panose="02010600040101010101" pitchFamily="2" charset="-122"/>
                <a:ea typeface="华文楷体" panose="02010600040101010101" pitchFamily="2" charset="-122"/>
              </a:rPr>
              <a:t>日，在立模组长的带领下，在该梁上的外侧立防撞墙模板。</a:t>
            </a:r>
            <a:r>
              <a:rPr lang="en-US" altLang="zh-CN" sz="2400" dirty="0">
                <a:latin typeface="华文楷体" panose="02010600040101010101" pitchFamily="2" charset="-122"/>
                <a:ea typeface="华文楷体" panose="02010600040101010101" pitchFamily="2" charset="-122"/>
              </a:rPr>
              <a:t>9</a:t>
            </a:r>
            <a:r>
              <a:rPr lang="zh-CN" altLang="en-US" sz="2400" dirty="0">
                <a:latin typeface="华文楷体" panose="02010600040101010101" pitchFamily="2" charset="-122"/>
                <a:ea typeface="华文楷体" panose="02010600040101010101" pitchFamily="2" charset="-122"/>
              </a:rPr>
              <a:t>月</a:t>
            </a:r>
            <a:r>
              <a:rPr lang="en-US" altLang="zh-CN" sz="2400" dirty="0">
                <a:latin typeface="华文楷体" panose="02010600040101010101" pitchFamily="2" charset="-122"/>
                <a:ea typeface="华文楷体" panose="02010600040101010101" pitchFamily="2" charset="-122"/>
              </a:rPr>
              <a:t>25</a:t>
            </a:r>
            <a:r>
              <a:rPr lang="zh-CN" altLang="en-US" sz="2400" dirty="0">
                <a:latin typeface="华文楷体" panose="02010600040101010101" pitchFamily="2" charset="-122"/>
                <a:ea typeface="华文楷体" panose="02010600040101010101" pitchFamily="2" charset="-122"/>
              </a:rPr>
              <a:t>日，又进行了混凝土灌注。</a:t>
            </a:r>
            <a:r>
              <a:rPr lang="en-US" altLang="zh-CN" sz="2400" dirty="0">
                <a:latin typeface="华文楷体" panose="02010600040101010101" pitchFamily="2" charset="-122"/>
                <a:ea typeface="华文楷体" panose="02010600040101010101" pitchFamily="2" charset="-122"/>
              </a:rPr>
              <a:t>9</a:t>
            </a:r>
            <a:r>
              <a:rPr lang="zh-CN" altLang="en-US" sz="2400" dirty="0">
                <a:latin typeface="华文楷体" panose="02010600040101010101" pitchFamily="2" charset="-122"/>
                <a:ea typeface="华文楷体" panose="02010600040101010101" pitchFamily="2" charset="-122"/>
              </a:rPr>
              <a:t>月</a:t>
            </a:r>
            <a:r>
              <a:rPr lang="en-US" altLang="zh-CN" sz="2400" dirty="0">
                <a:latin typeface="华文楷体" panose="02010600040101010101" pitchFamily="2" charset="-122"/>
                <a:ea typeface="华文楷体" panose="02010600040101010101" pitchFamily="2" charset="-122"/>
              </a:rPr>
              <a:t>26</a:t>
            </a:r>
            <a:r>
              <a:rPr lang="zh-CN" altLang="en-US" sz="2400" dirty="0">
                <a:latin typeface="华文楷体" panose="02010600040101010101" pitchFamily="2" charset="-122"/>
                <a:ea typeface="华文楷体" panose="02010600040101010101" pitchFamily="2" charset="-122"/>
              </a:rPr>
              <a:t>日</a:t>
            </a:r>
            <a:r>
              <a:rPr lang="en-US" altLang="zh-CN" sz="2400" dirty="0">
                <a:latin typeface="华文楷体" panose="02010600040101010101" pitchFamily="2" charset="-122"/>
                <a:ea typeface="华文楷体" panose="02010600040101010101" pitchFamily="2" charset="-122"/>
              </a:rPr>
              <a:t>7</a:t>
            </a:r>
            <a:r>
              <a:rPr lang="zh-CN" altLang="en-US" sz="2400" dirty="0">
                <a:latin typeface="华文楷体" panose="02010600040101010101" pitchFamily="2" charset="-122"/>
                <a:ea typeface="华文楷体" panose="02010600040101010101" pitchFamily="2" charset="-122"/>
              </a:rPr>
              <a:t>时</a:t>
            </a:r>
            <a:r>
              <a:rPr lang="en-US" altLang="zh-CN" sz="2400" dirty="0">
                <a:latin typeface="华文楷体" panose="02010600040101010101" pitchFamily="2" charset="-122"/>
                <a:ea typeface="华文楷体" panose="02010600040101010101" pitchFamily="2" charset="-122"/>
              </a:rPr>
              <a:t>30</a:t>
            </a:r>
            <a:r>
              <a:rPr lang="zh-CN" altLang="en-US" sz="2400" dirty="0">
                <a:latin typeface="华文楷体" panose="02010600040101010101" pitchFamily="2" charset="-122"/>
                <a:ea typeface="华文楷体" panose="02010600040101010101" pitchFamily="2" charset="-122"/>
              </a:rPr>
              <a:t>分，立模组长带领本组</a:t>
            </a:r>
            <a:r>
              <a:rPr lang="en-US" altLang="zh-CN" sz="2400" dirty="0">
                <a:latin typeface="华文楷体" panose="02010600040101010101" pitchFamily="2" charset="-122"/>
                <a:ea typeface="华文楷体" panose="02010600040101010101" pitchFamily="2" charset="-122"/>
              </a:rPr>
              <a:t>7</a:t>
            </a:r>
            <a:r>
              <a:rPr lang="zh-CN" altLang="en-US" sz="2400" dirty="0">
                <a:latin typeface="华文楷体" panose="02010600040101010101" pitchFamily="2" charset="-122"/>
                <a:ea typeface="华文楷体" panose="02010600040101010101" pitchFamily="2" charset="-122"/>
              </a:rPr>
              <a:t>名工人在某立交桥第三孔右侧边梁上拆除防撞墙模板。在拆除固定模板的十根斜拉钢筋中的第九根时，该梁突然倾覆，</a:t>
            </a: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名工人随梁坠落，一人死亡，一人轻伤。此时，正在运送水泥的柴油翻斗车行至此梁右侧，陷入泥中，有三名工人帮助推车，梁体砸在翻斗车上，当场砸死</a:t>
            </a:r>
            <a:r>
              <a:rPr lang="en-US" altLang="zh-CN" sz="2400" dirty="0">
                <a:latin typeface="华文楷体" panose="02010600040101010101" pitchFamily="2" charset="-122"/>
                <a:ea typeface="华文楷体" panose="02010600040101010101" pitchFamily="2" charset="-122"/>
              </a:rPr>
              <a:t>3</a:t>
            </a:r>
            <a:r>
              <a:rPr lang="zh-CN" altLang="en-US" sz="2400" dirty="0">
                <a:latin typeface="华文楷体" panose="02010600040101010101" pitchFamily="2" charset="-122"/>
                <a:ea typeface="华文楷体" panose="02010600040101010101" pitchFamily="2" charset="-122"/>
              </a:rPr>
              <a:t>人，砸伤</a:t>
            </a: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人。</a:t>
            </a:r>
            <a:endParaRPr lang="zh-CN" altLang="en-US" sz="1900" dirty="0"/>
          </a:p>
          <a:p>
            <a:endParaRPr lang="zh-CN" altLang="en-US" sz="1900" dirty="0"/>
          </a:p>
        </p:txBody>
      </p:sp>
    </p:spTree>
  </p:cSld>
  <p:clrMapOvr>
    <a:masterClrMapping/>
  </p:clrMapOvr>
  <p:transition>
    <p:wipe dir="r"/>
  </p:transition>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zh-CN" altLang="en-US" dirty="0">
                <a:effectLst/>
                <a:latin typeface="华文楷体" panose="02010600040101010101" pitchFamily="2" charset="-122"/>
                <a:ea typeface="华文楷体" panose="02010600040101010101" pitchFamily="2" charset="-122"/>
              </a:rPr>
              <a:t>路桥工程安全事故</a:t>
            </a:r>
          </a:p>
        </p:txBody>
      </p:sp>
      <p:sp>
        <p:nvSpPr>
          <p:cNvPr id="156674" name="内容占位符 2"/>
          <p:cNvSpPr>
            <a:spLocks noGrp="1"/>
          </p:cNvSpPr>
          <p:nvPr>
            <p:ph idx="1"/>
          </p:nvPr>
        </p:nvSpPr>
        <p:spPr>
          <a:xfrm>
            <a:off x="381000" y="1600200"/>
            <a:ext cx="8382000" cy="5105400"/>
          </a:xfrm>
        </p:spPr>
        <p:txBody>
          <a:bodyPr/>
          <a:lstStyle/>
          <a:p>
            <a:r>
              <a:rPr lang="zh-CN" altLang="en-US" sz="2400" dirty="0">
                <a:latin typeface="华文楷体" panose="02010600040101010101" pitchFamily="2" charset="-122"/>
                <a:ea typeface="华文楷体" panose="02010600040101010101" pitchFamily="2" charset="-122"/>
              </a:rPr>
              <a:t>事故原因分析：</a:t>
            </a:r>
            <a:endParaRPr lang="en-US" altLang="zh-CN" sz="2400" dirty="0">
              <a:latin typeface="华文楷体" panose="02010600040101010101" pitchFamily="2" charset="-122"/>
              <a:ea typeface="华文楷体" panose="02010600040101010101" pitchFamily="2" charset="-122"/>
            </a:endParaRPr>
          </a:p>
          <a:p>
            <a:pPr>
              <a:buFont typeface="Wingdings" panose="05000000000000000000" pitchFamily="2" charset="2"/>
              <a:buNone/>
            </a:pPr>
            <a:r>
              <a:rPr lang="zh-CN" altLang="en-US" sz="2400" dirty="0">
                <a:latin typeface="华文楷体" panose="02010600040101010101" pitchFamily="2" charset="-122"/>
                <a:ea typeface="华文楷体" panose="02010600040101010101" pitchFamily="2" charset="-122"/>
              </a:rPr>
              <a:t>          （</a:t>
            </a: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）违章作业是造成此次事故的直接原因。</a:t>
            </a:r>
            <a:r>
              <a:rPr lang="en-US" altLang="zh-CN" sz="2400" dirty="0">
                <a:latin typeface="华文楷体" panose="02010600040101010101" pitchFamily="2" charset="-122"/>
                <a:ea typeface="华文楷体" panose="02010600040101010101" pitchFamily="2" charset="-122"/>
              </a:rPr>
              <a:t>9</a:t>
            </a:r>
            <a:r>
              <a:rPr lang="zh-CN" altLang="en-US" sz="2400" dirty="0">
                <a:latin typeface="华文楷体" panose="02010600040101010101" pitchFamily="2" charset="-122"/>
                <a:ea typeface="华文楷体" panose="02010600040101010101" pitchFamily="2" charset="-122"/>
              </a:rPr>
              <a:t>月</a:t>
            </a:r>
            <a:r>
              <a:rPr lang="en-US" altLang="zh-CN" sz="2400" dirty="0">
                <a:latin typeface="华文楷体" panose="02010600040101010101" pitchFamily="2" charset="-122"/>
                <a:ea typeface="华文楷体" panose="02010600040101010101" pitchFamily="2" charset="-122"/>
              </a:rPr>
              <a:t>10</a:t>
            </a:r>
            <a:r>
              <a:rPr lang="zh-CN" altLang="en-US" sz="2400" dirty="0">
                <a:latin typeface="华文楷体" panose="02010600040101010101" pitchFamily="2" charset="-122"/>
                <a:ea typeface="华文楷体" panose="02010600040101010101" pitchFamily="2" charset="-122"/>
              </a:rPr>
              <a:t>日</a:t>
            </a:r>
            <a:r>
              <a:rPr lang="en-US" altLang="zh-CN" sz="2400" dirty="0">
                <a:latin typeface="华文楷体" panose="02010600040101010101" pitchFamily="2" charset="-122"/>
                <a:ea typeface="华文楷体" panose="02010600040101010101" pitchFamily="2" charset="-122"/>
              </a:rPr>
              <a:t>19</a:t>
            </a:r>
            <a:r>
              <a:rPr lang="zh-CN" altLang="en-US" sz="2400" dirty="0">
                <a:latin typeface="华文楷体" panose="02010600040101010101" pitchFamily="2" charset="-122"/>
                <a:ea typeface="华文楷体" panose="02010600040101010101" pitchFamily="2" charset="-122"/>
              </a:rPr>
              <a:t>时，在架梁组长庞某的指挥下，将偏移的梁体调整到位后，庞即告诉电焊组长韦某把梁的连接钢板焊接上。但韦没及时焊接，而是将两片梁上沿预留的钢筋扭动连接起来，作为临时加固，但以后忘了焊接。立模组在立模前，未检查梁的稳固情况就进行立模、灌注，致使拆除防撞墙模板时．造成该梁重心外移而倾覆。</a:t>
            </a:r>
          </a:p>
          <a:p>
            <a:pPr>
              <a:buFont typeface="Wingdings" panose="05000000000000000000" pitchFamily="2" charset="2"/>
              <a:buNone/>
            </a:pPr>
            <a:r>
              <a:rPr lang="zh-CN" altLang="en-US" sz="2400" dirty="0">
                <a:latin typeface="华文楷体" panose="02010600040101010101" pitchFamily="2" charset="-122"/>
                <a:ea typeface="华文楷体" panose="02010600040101010101" pitchFamily="2" charset="-122"/>
              </a:rPr>
              <a:t>           （</a:t>
            </a: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检查制度不落实是造成此事故的重要原因。负责指挥施工的副队长王某没对上道工序检查就安排了立模灌注。负责技术指导的殷某在移梁后也没有对梁的稳定性进行检查。翻斗车进入第三孔梁右侧边梁下陷入泥中，由于无安全防护措施，造成事故扩大。 </a:t>
            </a:r>
            <a:endParaRPr lang="en-US" altLang="zh-CN" sz="2400" dirty="0">
              <a:latin typeface="华文楷体" panose="02010600040101010101" pitchFamily="2" charset="-122"/>
              <a:ea typeface="华文楷体" panose="02010600040101010101" pitchFamily="2" charset="-122"/>
            </a:endParaRPr>
          </a:p>
          <a:p>
            <a:endParaRPr lang="zh-CN" altLang="en-US" sz="2000" dirty="0">
              <a:latin typeface="华文楷体" panose="02010600040101010101" pitchFamily="2" charset="-122"/>
              <a:ea typeface="华文楷体" panose="02010600040101010101" pitchFamily="2" charset="-122"/>
            </a:endParaRPr>
          </a:p>
          <a:p>
            <a:pPr>
              <a:buFont typeface="Wingdings" panose="05000000000000000000" pitchFamily="2" charset="2"/>
              <a:buNone/>
            </a:pPr>
            <a:r>
              <a:rPr lang="zh-CN" altLang="en-US" sz="2000" dirty="0">
                <a:latin typeface="华文楷体" panose="02010600040101010101" pitchFamily="2" charset="-122"/>
                <a:ea typeface="华文楷体" panose="02010600040101010101" pitchFamily="2" charset="-122"/>
              </a:rPr>
              <a:t>           </a:t>
            </a:r>
          </a:p>
        </p:txBody>
      </p:sp>
    </p:spTree>
  </p:cSld>
  <p:clrMapOvr>
    <a:masterClrMapping/>
  </p:clrMapOvr>
  <p:transition>
    <p:wipe dir="r"/>
  </p:transition>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zh-CN" altLang="en-US" dirty="0">
                <a:effectLst/>
                <a:latin typeface="华文楷体" panose="02010600040101010101" pitchFamily="2" charset="-122"/>
                <a:ea typeface="华文楷体" panose="02010600040101010101" pitchFamily="2" charset="-122"/>
              </a:rPr>
              <a:t>路桥工程安全事故</a:t>
            </a:r>
          </a:p>
        </p:txBody>
      </p:sp>
      <p:sp>
        <p:nvSpPr>
          <p:cNvPr id="156674" name="内容占位符 2"/>
          <p:cNvSpPr>
            <a:spLocks noGrp="1"/>
          </p:cNvSpPr>
          <p:nvPr>
            <p:ph idx="1"/>
          </p:nvPr>
        </p:nvSpPr>
        <p:spPr>
          <a:xfrm>
            <a:off x="381000" y="1600200"/>
            <a:ext cx="8382000" cy="4648200"/>
          </a:xfrm>
        </p:spPr>
        <p:txBody>
          <a:bodyPr/>
          <a:lstStyle/>
          <a:p>
            <a:r>
              <a:rPr lang="zh-CN" altLang="en-US" sz="2400" dirty="0">
                <a:latin typeface="华文楷体" panose="02010600040101010101" pitchFamily="2" charset="-122"/>
                <a:ea typeface="华文楷体" panose="02010600040101010101" pitchFamily="2" charset="-122"/>
              </a:rPr>
              <a:t>防止同类事故的措施：</a:t>
            </a:r>
          </a:p>
          <a:p>
            <a:pPr>
              <a:buFont typeface="Wingdings" panose="05000000000000000000" pitchFamily="2" charset="2"/>
              <a:buNone/>
            </a:pPr>
            <a:r>
              <a:rPr lang="zh-CN" altLang="en-US" sz="2400" dirty="0">
                <a:latin typeface="华文楷体" panose="02010600040101010101" pitchFamily="2" charset="-122"/>
                <a:ea typeface="华文楷体" panose="02010600040101010101" pitchFamily="2" charset="-122"/>
              </a:rPr>
              <a:t>          （</a:t>
            </a: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）牢固树立“安全第一、预防为主”的思想，增强安全意识。</a:t>
            </a:r>
          </a:p>
          <a:p>
            <a:pPr>
              <a:buFont typeface="Wingdings" panose="05000000000000000000" pitchFamily="2" charset="2"/>
              <a:buNone/>
            </a:pPr>
            <a:r>
              <a:rPr lang="zh-CN" altLang="en-US" sz="2400" dirty="0">
                <a:latin typeface="华文楷体" panose="02010600040101010101" pitchFamily="2" charset="-122"/>
                <a:ea typeface="华文楷体" panose="02010600040101010101" pitchFamily="2" charset="-122"/>
              </a:rPr>
              <a:t>          （</a:t>
            </a: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）加强安全教育和岗位技术培训，狠抓各项规章制度的落实。</a:t>
            </a:r>
          </a:p>
          <a:p>
            <a:pPr>
              <a:buFont typeface="Wingdings" panose="05000000000000000000" pitchFamily="2" charset="2"/>
              <a:buNone/>
            </a:pPr>
            <a:r>
              <a:rPr lang="zh-CN" altLang="en-US" sz="2400" dirty="0">
                <a:latin typeface="华文楷体" panose="02010600040101010101" pitchFamily="2" charset="-122"/>
                <a:ea typeface="华文楷体" panose="02010600040101010101" pitchFamily="2" charset="-122"/>
              </a:rPr>
              <a:t>          （</a:t>
            </a:r>
            <a:r>
              <a:rPr lang="en-US" altLang="zh-CN" sz="2400" dirty="0">
                <a:latin typeface="华文楷体" panose="02010600040101010101" pitchFamily="2" charset="-122"/>
                <a:ea typeface="华文楷体" panose="02010600040101010101" pitchFamily="2" charset="-122"/>
              </a:rPr>
              <a:t>3</a:t>
            </a:r>
            <a:r>
              <a:rPr lang="zh-CN" altLang="en-US" sz="2400" dirty="0">
                <a:latin typeface="华文楷体" panose="02010600040101010101" pitchFamily="2" charset="-122"/>
                <a:ea typeface="华文楷体" panose="02010600040101010101" pitchFamily="2" charset="-122"/>
              </a:rPr>
              <a:t>）强化基础工作，严格劳动纪律，加强对民工队伍的管理，严格按规定录用。</a:t>
            </a:r>
          </a:p>
          <a:p>
            <a:endParaRPr lang="zh-CN" altLang="en-US" sz="2000" dirty="0">
              <a:latin typeface="华文楷体" panose="02010600040101010101" pitchFamily="2" charset="-122"/>
              <a:ea typeface="华文楷体" panose="02010600040101010101" pitchFamily="2" charset="-122"/>
            </a:endParaRPr>
          </a:p>
          <a:p>
            <a:pPr>
              <a:buFont typeface="Wingdings" panose="05000000000000000000" pitchFamily="2" charset="2"/>
              <a:buNone/>
            </a:pPr>
            <a:r>
              <a:rPr lang="zh-CN" altLang="en-US" sz="2000" dirty="0">
                <a:latin typeface="华文楷体" panose="02010600040101010101" pitchFamily="2" charset="-122"/>
                <a:ea typeface="华文楷体" panose="02010600040101010101" pitchFamily="2" charset="-122"/>
              </a:rPr>
              <a:t>           </a:t>
            </a:r>
          </a:p>
        </p:txBody>
      </p:sp>
    </p:spTree>
  </p:cSld>
  <p:clrMapOvr>
    <a:masterClrMapping/>
  </p:clrMapOvr>
  <p:transition>
    <p:wipe dir="r"/>
  </p:transition>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zh-CN" altLang="en-US" dirty="0">
                <a:effectLst/>
                <a:latin typeface="华文楷体" panose="02010600040101010101" pitchFamily="2" charset="-122"/>
                <a:ea typeface="华文楷体" panose="02010600040101010101" pitchFamily="2" charset="-122"/>
              </a:rPr>
              <a:t>路桥工程安全事故</a:t>
            </a:r>
          </a:p>
        </p:txBody>
      </p:sp>
      <p:sp>
        <p:nvSpPr>
          <p:cNvPr id="157698" name="内容占位符 2"/>
          <p:cNvSpPr>
            <a:spLocks noGrp="1"/>
          </p:cNvSpPr>
          <p:nvPr>
            <p:ph idx="1"/>
          </p:nvPr>
        </p:nvSpPr>
        <p:spPr>
          <a:xfrm>
            <a:off x="381000" y="1676400"/>
            <a:ext cx="8458200" cy="4495800"/>
          </a:xfrm>
        </p:spPr>
        <p:txBody>
          <a:bodyPr/>
          <a:lstStyle/>
          <a:p>
            <a:pPr>
              <a:lnSpc>
                <a:spcPct val="120000"/>
              </a:lnSpc>
            </a:pPr>
            <a:r>
              <a:rPr lang="zh-CN" altLang="en-US" sz="2400" b="1" dirty="0">
                <a:latin typeface="华文楷体" panose="02010600040101010101" pitchFamily="2" charset="-122"/>
                <a:ea typeface="华文楷体" panose="02010600040101010101" pitchFamily="2" charset="-122"/>
              </a:rPr>
              <a:t>事故二</a:t>
            </a:r>
            <a:r>
              <a:rPr lang="en-US" altLang="zh-CN" sz="2400" b="1" dirty="0">
                <a:latin typeface="华文楷体" panose="02010600040101010101" pitchFamily="2" charset="-122"/>
                <a:ea typeface="华文楷体" panose="02010600040101010101" pitchFamily="2" charset="-122"/>
              </a:rPr>
              <a:t>:  </a:t>
            </a:r>
            <a:r>
              <a:rPr lang="zh-CN" altLang="en-US" sz="2400" b="1" dirty="0">
                <a:latin typeface="华文楷体" panose="02010600040101010101" pitchFamily="2" charset="-122"/>
                <a:ea typeface="华文楷体" panose="02010600040101010101" pitchFamily="2" charset="-122"/>
              </a:rPr>
              <a:t>广东省揭阳市某桥梁工程挂篮坠落事故</a:t>
            </a:r>
            <a:endParaRPr lang="en-US" altLang="zh-CN" sz="2400" b="1" dirty="0">
              <a:latin typeface="华文楷体" panose="02010600040101010101" pitchFamily="2" charset="-122"/>
              <a:ea typeface="华文楷体" panose="02010600040101010101" pitchFamily="2" charset="-122"/>
            </a:endParaRPr>
          </a:p>
          <a:p>
            <a:pPr>
              <a:lnSpc>
                <a:spcPct val="120000"/>
              </a:lnSpc>
            </a:pPr>
            <a:r>
              <a:rPr lang="zh-CN" altLang="en-US" sz="2400" dirty="0">
                <a:latin typeface="华文楷体" panose="02010600040101010101" pitchFamily="2" charset="-122"/>
                <a:ea typeface="华文楷体" panose="02010600040101010101" pitchFamily="2" charset="-122"/>
              </a:rPr>
              <a:t>事故简介</a:t>
            </a:r>
          </a:p>
          <a:p>
            <a:pPr>
              <a:lnSpc>
                <a:spcPct val="120000"/>
              </a:lnSpc>
              <a:buFont typeface="Wingdings" panose="05000000000000000000" pitchFamily="2" charset="2"/>
              <a:buNone/>
            </a:pPr>
            <a:r>
              <a:rPr lang="zh-CN" altLang="en-US" sz="2400" dirty="0">
                <a:latin typeface="华文楷体" panose="02010600040101010101" pitchFamily="2" charset="-122"/>
                <a:ea typeface="华文楷体" panose="02010600040101010101" pitchFamily="2" charset="-122"/>
              </a:rPr>
              <a:t>            </a:t>
            </a:r>
            <a:r>
              <a:rPr lang="en-US" altLang="zh-CN" sz="2400" dirty="0">
                <a:latin typeface="华文楷体" panose="02010600040101010101" pitchFamily="2" charset="-122"/>
                <a:ea typeface="华文楷体" panose="02010600040101010101" pitchFamily="2" charset="-122"/>
              </a:rPr>
              <a:t>1996</a:t>
            </a:r>
            <a:r>
              <a:rPr lang="zh-CN" altLang="en-US" sz="2400" dirty="0">
                <a:latin typeface="华文楷体" panose="02010600040101010101" pitchFamily="2" charset="-122"/>
                <a:ea typeface="华文楷体" panose="02010600040101010101" pitchFamily="2" charset="-122"/>
              </a:rPr>
              <a:t>年</a:t>
            </a:r>
            <a:r>
              <a:rPr lang="en-US" altLang="zh-CN" sz="2400" dirty="0">
                <a:latin typeface="华文楷体" panose="02010600040101010101" pitchFamily="2" charset="-122"/>
                <a:ea typeface="华文楷体" panose="02010600040101010101" pitchFamily="2" charset="-122"/>
              </a:rPr>
              <a:t>7</a:t>
            </a:r>
            <a:r>
              <a:rPr lang="zh-CN" altLang="en-US" sz="2400" dirty="0">
                <a:latin typeface="华文楷体" panose="02010600040101010101" pitchFamily="2" charset="-122"/>
                <a:ea typeface="华文楷体" panose="02010600040101010101" pitchFamily="2" charset="-122"/>
              </a:rPr>
              <a:t>月</a:t>
            </a:r>
            <a:r>
              <a:rPr lang="en-US" altLang="zh-CN" sz="2400" dirty="0">
                <a:latin typeface="华文楷体" panose="02010600040101010101" pitchFamily="2" charset="-122"/>
                <a:ea typeface="华文楷体" panose="02010600040101010101" pitchFamily="2" charset="-122"/>
              </a:rPr>
              <a:t>15</a:t>
            </a:r>
            <a:r>
              <a:rPr lang="zh-CN" altLang="en-US" sz="2400" dirty="0">
                <a:latin typeface="华文楷体" panose="02010600040101010101" pitchFamily="2" charset="-122"/>
                <a:ea typeface="华文楷体" panose="02010600040101010101" pitchFamily="2" charset="-122"/>
              </a:rPr>
              <a:t>日，广东省揭阳市某桥梁工程单位在施工过程中，由于起吊物件撞倒支撑挂篮后侧锚固的千斤顶，导致挂篮整体翻坠，造成</a:t>
            </a:r>
            <a:r>
              <a:rPr lang="en-US" altLang="zh-CN" sz="2400" dirty="0">
                <a:latin typeface="华文楷体" panose="02010600040101010101" pitchFamily="2" charset="-122"/>
                <a:ea typeface="华文楷体" panose="02010600040101010101" pitchFamily="2" charset="-122"/>
              </a:rPr>
              <a:t>4</a:t>
            </a:r>
            <a:r>
              <a:rPr lang="zh-CN" altLang="en-US" sz="2400" dirty="0">
                <a:latin typeface="华文楷体" panose="02010600040101010101" pitchFamily="2" charset="-122"/>
                <a:ea typeface="华文楷体" panose="02010600040101010101" pitchFamily="2" charset="-122"/>
              </a:rPr>
              <a:t>人死亡。</a:t>
            </a:r>
          </a:p>
          <a:p>
            <a:pPr>
              <a:lnSpc>
                <a:spcPct val="120000"/>
              </a:lnSpc>
            </a:pPr>
            <a:r>
              <a:rPr lang="zh-CN" altLang="en-US" sz="2400" dirty="0">
                <a:latin typeface="华文楷体" panose="02010600040101010101" pitchFamily="2" charset="-122"/>
                <a:ea typeface="华文楷体" panose="02010600040101010101" pitchFamily="2" charset="-122"/>
              </a:rPr>
              <a:t>事故发生经过</a:t>
            </a:r>
          </a:p>
          <a:p>
            <a:pPr>
              <a:lnSpc>
                <a:spcPct val="120000"/>
              </a:lnSpc>
              <a:buFont typeface="Wingdings" panose="05000000000000000000" pitchFamily="2" charset="2"/>
              <a:buNone/>
            </a:pPr>
            <a:r>
              <a:rPr lang="zh-CN" altLang="en-US" sz="2400" dirty="0">
                <a:latin typeface="华文楷体" panose="02010600040101010101" pitchFamily="2" charset="-122"/>
                <a:ea typeface="华文楷体" panose="02010600040101010101" pitchFamily="2" charset="-122"/>
              </a:rPr>
              <a:t>           </a:t>
            </a:r>
            <a:r>
              <a:rPr lang="en-US" altLang="zh-CN" sz="2400" dirty="0">
                <a:latin typeface="华文楷体" panose="02010600040101010101" pitchFamily="2" charset="-122"/>
                <a:ea typeface="华文楷体" panose="02010600040101010101" pitchFamily="2" charset="-122"/>
              </a:rPr>
              <a:t>1996</a:t>
            </a:r>
            <a:r>
              <a:rPr lang="zh-CN" altLang="en-US" sz="2400" dirty="0">
                <a:latin typeface="华文楷体" panose="02010600040101010101" pitchFamily="2" charset="-122"/>
                <a:ea typeface="华文楷体" panose="02010600040101010101" pitchFamily="2" charset="-122"/>
              </a:rPr>
              <a:t>年</a:t>
            </a:r>
            <a:r>
              <a:rPr lang="en-US" altLang="zh-CN" sz="2400" dirty="0">
                <a:latin typeface="华文楷体" panose="02010600040101010101" pitchFamily="2" charset="-122"/>
                <a:ea typeface="华文楷体" panose="02010600040101010101" pitchFamily="2" charset="-122"/>
              </a:rPr>
              <a:t>7</a:t>
            </a:r>
            <a:r>
              <a:rPr lang="zh-CN" altLang="en-US" sz="2400" dirty="0">
                <a:latin typeface="华文楷体" panose="02010600040101010101" pitchFamily="2" charset="-122"/>
                <a:ea typeface="华文楷体" panose="02010600040101010101" pitchFamily="2" charset="-122"/>
              </a:rPr>
              <a:t>月</a:t>
            </a:r>
            <a:r>
              <a:rPr lang="en-US" altLang="zh-CN" sz="2400" dirty="0">
                <a:latin typeface="华文楷体" panose="02010600040101010101" pitchFamily="2" charset="-122"/>
                <a:ea typeface="华文楷体" panose="02010600040101010101" pitchFamily="2" charset="-122"/>
              </a:rPr>
              <a:t>15</a:t>
            </a:r>
            <a:r>
              <a:rPr lang="zh-CN" altLang="en-US" sz="2400" dirty="0">
                <a:latin typeface="华文楷体" panose="02010600040101010101" pitchFamily="2" charset="-122"/>
                <a:ea typeface="华文楷体" panose="02010600040101010101" pitchFamily="2" charset="-122"/>
              </a:rPr>
              <a:t>日上午</a:t>
            </a:r>
            <a:r>
              <a:rPr lang="en-US" altLang="zh-CN" sz="2400" dirty="0">
                <a:latin typeface="华文楷体" panose="02010600040101010101" pitchFamily="2" charset="-122"/>
                <a:ea typeface="华文楷体" panose="02010600040101010101" pitchFamily="2" charset="-122"/>
              </a:rPr>
              <a:t>9</a:t>
            </a:r>
            <a:r>
              <a:rPr lang="zh-CN" altLang="en-US" sz="2400" dirty="0">
                <a:latin typeface="华文楷体" panose="02010600040101010101" pitchFamily="2" charset="-122"/>
                <a:ea typeface="华文楷体" panose="02010600040101010101" pitchFamily="2" charset="-122"/>
              </a:rPr>
              <a:t>点，某桥梁工程进行挂篮施工的准备工作，浮箱上的起吊机正在往</a:t>
            </a:r>
            <a:r>
              <a:rPr lang="en-US" altLang="zh-CN" sz="2400" dirty="0">
                <a:latin typeface="华文楷体" panose="02010600040101010101" pitchFamily="2" charset="-122"/>
                <a:ea typeface="华文楷体" panose="02010600040101010101" pitchFamily="2" charset="-122"/>
              </a:rPr>
              <a:t>0#</a:t>
            </a:r>
            <a:r>
              <a:rPr lang="zh-CN" altLang="en-US" sz="2400" dirty="0">
                <a:latin typeface="华文楷体" panose="02010600040101010101" pitchFamily="2" charset="-122"/>
                <a:ea typeface="华文楷体" panose="02010600040101010101" pitchFamily="2" charset="-122"/>
              </a:rPr>
              <a:t>块桥面上吊运万能杆件（吊物重</a:t>
            </a:r>
            <a:r>
              <a:rPr lang="en-US" altLang="zh-CN" sz="2400" dirty="0">
                <a:latin typeface="华文楷体" panose="02010600040101010101" pitchFamily="2" charset="-122"/>
                <a:ea typeface="华文楷体" panose="02010600040101010101" pitchFamily="2" charset="-122"/>
              </a:rPr>
              <a:t>1.5T</a:t>
            </a:r>
            <a:r>
              <a:rPr lang="zh-CN" altLang="en-US" sz="2400" dirty="0">
                <a:latin typeface="华文楷体" panose="02010600040101010101" pitchFamily="2" charset="-122"/>
                <a:ea typeface="华文楷体" panose="02010600040101010101" pitchFamily="2" charset="-122"/>
              </a:rPr>
              <a:t>，长</a:t>
            </a:r>
            <a:r>
              <a:rPr lang="en-US" altLang="zh-CN" sz="2400" dirty="0">
                <a:latin typeface="华文楷体" panose="02010600040101010101" pitchFamily="2" charset="-122"/>
                <a:ea typeface="华文楷体" panose="02010600040101010101" pitchFamily="2" charset="-122"/>
              </a:rPr>
              <a:t>2m</a:t>
            </a:r>
            <a:r>
              <a:rPr lang="zh-CN" altLang="en-US" sz="2400" dirty="0">
                <a:latin typeface="华文楷体" panose="02010600040101010101" pitchFamily="2" charset="-122"/>
                <a:ea typeface="华文楷体" panose="02010600040101010101" pitchFamily="2" charset="-122"/>
              </a:rPr>
              <a:t>），当吊物上升到挂篮左侧上方时，站在</a:t>
            </a:r>
            <a:r>
              <a:rPr lang="en-US" altLang="zh-CN" sz="2400" dirty="0">
                <a:latin typeface="华文楷体" panose="02010600040101010101" pitchFamily="2" charset="-122"/>
                <a:ea typeface="华文楷体" panose="02010600040101010101" pitchFamily="2" charset="-122"/>
              </a:rPr>
              <a:t>0#</a:t>
            </a:r>
            <a:r>
              <a:rPr lang="zh-CN" altLang="en-US" sz="2400" dirty="0">
                <a:latin typeface="华文楷体" panose="02010600040101010101" pitchFamily="2" charset="-122"/>
                <a:ea typeface="华文楷体" panose="02010600040101010101" pitchFamily="2" charset="-122"/>
              </a:rPr>
              <a:t>块上的指挥人员指示吊车主臂向右旋转，以使吊物绕过</a:t>
            </a:r>
            <a:endParaRPr lang="zh-CN" altLang="en-US" sz="1800" dirty="0"/>
          </a:p>
        </p:txBody>
      </p:sp>
    </p:spTree>
  </p:cSld>
  <p:clrMapOvr>
    <a:masterClrMapping/>
  </p:clrMapOvr>
  <p:transition>
    <p:wipe dir="r"/>
  </p:transition>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zh-CN" altLang="en-US" dirty="0">
                <a:effectLst/>
                <a:latin typeface="华文楷体" panose="02010600040101010101" pitchFamily="2" charset="-122"/>
                <a:ea typeface="华文楷体" panose="02010600040101010101" pitchFamily="2" charset="-122"/>
              </a:rPr>
              <a:t>路桥工程安全事故</a:t>
            </a:r>
          </a:p>
        </p:txBody>
      </p:sp>
      <p:sp>
        <p:nvSpPr>
          <p:cNvPr id="157698" name="内容占位符 2"/>
          <p:cNvSpPr>
            <a:spLocks noGrp="1"/>
          </p:cNvSpPr>
          <p:nvPr>
            <p:ph idx="1"/>
          </p:nvPr>
        </p:nvSpPr>
        <p:spPr>
          <a:xfrm>
            <a:off x="381000" y="1676400"/>
            <a:ext cx="8458200" cy="4495800"/>
          </a:xfrm>
        </p:spPr>
        <p:txBody>
          <a:bodyPr/>
          <a:lstStyle/>
          <a:p>
            <a:pPr>
              <a:lnSpc>
                <a:spcPct val="120000"/>
              </a:lnSpc>
              <a:buFont typeface="Wingdings" panose="05000000000000000000" pitchFamily="2" charset="2"/>
              <a:buNone/>
            </a:pPr>
            <a:r>
              <a:rPr lang="zh-CN" altLang="en-US" sz="2400" dirty="0">
                <a:latin typeface="华文楷体" panose="02010600040101010101" pitchFamily="2" charset="-122"/>
                <a:ea typeface="华文楷体" panose="02010600040101010101" pitchFamily="2" charset="-122"/>
              </a:rPr>
              <a:t>    挂篮落位于桥面上。在吊臂旋转的过程中，吊物的一端突然碰撞到支撑锚固蹬筋的千斤顶，并把千斤顶打倒，致使挂篮的两组后锚从横梁两端滑脱，挂篮失稳，整体从</a:t>
            </a:r>
            <a:r>
              <a:rPr lang="en-US" altLang="zh-CN" sz="2400" dirty="0">
                <a:latin typeface="华文楷体" panose="02010600040101010101" pitchFamily="2" charset="-122"/>
                <a:ea typeface="华文楷体" panose="02010600040101010101" pitchFamily="2" charset="-122"/>
              </a:rPr>
              <a:t>20m</a:t>
            </a:r>
            <a:r>
              <a:rPr lang="zh-CN" altLang="en-US" sz="2400" dirty="0">
                <a:latin typeface="华文楷体" panose="02010600040101010101" pitchFamily="2" charset="-122"/>
                <a:ea typeface="华文楷体" panose="02010600040101010101" pitchFamily="2" charset="-122"/>
              </a:rPr>
              <a:t>的高处坠落，正在挂篮上进行作业的</a:t>
            </a:r>
            <a:r>
              <a:rPr lang="en-US" altLang="zh-CN" sz="2400" dirty="0">
                <a:latin typeface="华文楷体" panose="02010600040101010101" pitchFamily="2" charset="-122"/>
                <a:ea typeface="华文楷体" panose="02010600040101010101" pitchFamily="2" charset="-122"/>
              </a:rPr>
              <a:t>7</a:t>
            </a:r>
            <a:r>
              <a:rPr lang="zh-CN" altLang="en-US" sz="2400" dirty="0">
                <a:latin typeface="华文楷体" panose="02010600040101010101" pitchFamily="2" charset="-122"/>
                <a:ea typeface="华文楷体" panose="02010600040101010101" pitchFamily="2" charset="-122"/>
              </a:rPr>
              <a:t>人随同挂兰一同坠入江中，</a:t>
            </a:r>
            <a:r>
              <a:rPr lang="en-US" altLang="zh-CN" sz="2400" dirty="0">
                <a:latin typeface="华文楷体" panose="02010600040101010101" pitchFamily="2" charset="-122"/>
                <a:ea typeface="华文楷体" panose="02010600040101010101" pitchFamily="2" charset="-122"/>
              </a:rPr>
              <a:t>3</a:t>
            </a:r>
            <a:r>
              <a:rPr lang="zh-CN" altLang="en-US" sz="2400" dirty="0">
                <a:latin typeface="华文楷体" panose="02010600040101010101" pitchFamily="2" charset="-122"/>
                <a:ea typeface="华文楷体" panose="02010600040101010101" pitchFamily="2" charset="-122"/>
              </a:rPr>
              <a:t>人获救，</a:t>
            </a:r>
            <a:r>
              <a:rPr lang="en-US" altLang="zh-CN" sz="2400" dirty="0">
                <a:latin typeface="华文楷体" panose="02010600040101010101" pitchFamily="2" charset="-122"/>
                <a:ea typeface="华文楷体" panose="02010600040101010101" pitchFamily="2" charset="-122"/>
              </a:rPr>
              <a:t>4</a:t>
            </a:r>
            <a:r>
              <a:rPr lang="zh-CN" altLang="en-US" sz="2400" dirty="0">
                <a:latin typeface="华文楷体" panose="02010600040101010101" pitchFamily="2" charset="-122"/>
                <a:ea typeface="华文楷体" panose="02010600040101010101" pitchFamily="2" charset="-122"/>
              </a:rPr>
              <a:t>人溺水死亡。</a:t>
            </a:r>
            <a:endParaRPr lang="en-US" altLang="zh-CN" sz="2400" dirty="0">
              <a:latin typeface="华文楷体" panose="02010600040101010101" pitchFamily="2" charset="-122"/>
              <a:ea typeface="华文楷体" panose="02010600040101010101" pitchFamily="2" charset="-122"/>
            </a:endParaRPr>
          </a:p>
          <a:p>
            <a:pPr>
              <a:lnSpc>
                <a:spcPct val="120000"/>
              </a:lnSpc>
              <a:buFont typeface="Wingdings" panose="05000000000000000000" pitchFamily="2" charset="2"/>
              <a:buNone/>
            </a:pPr>
            <a:r>
              <a:rPr lang="zh-CN" altLang="en-US" sz="2400" dirty="0">
                <a:latin typeface="华文楷体" panose="02010600040101010101" pitchFamily="2" charset="-122"/>
                <a:ea typeface="华文楷体" panose="02010600040101010101" pitchFamily="2" charset="-122"/>
              </a:rPr>
              <a:t> </a:t>
            </a:r>
          </a:p>
          <a:p>
            <a:endParaRPr lang="zh-CN" altLang="en-US" sz="1800" dirty="0"/>
          </a:p>
        </p:txBody>
      </p:sp>
    </p:spTree>
  </p:cSld>
  <p:clrMapOvr>
    <a:masterClrMapping/>
  </p:clrMapOvr>
  <p:transition>
    <p:wipe dir="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1066800"/>
            <a:ext cx="9144000" cy="4957447"/>
          </a:xfrm>
          <a:prstGeom prst="rect">
            <a:avLst/>
          </a:prstGeom>
        </p:spPr>
        <p:txBody>
          <a:bodyPr wrap="square">
            <a:spAutoFit/>
          </a:bodyPr>
          <a:lstStyle/>
          <a:p>
            <a:pPr>
              <a:lnSpc>
                <a:spcPts val="3200"/>
              </a:lnSpc>
            </a:pPr>
            <a:r>
              <a:rPr lang="zh-CN" altLang="en-US" sz="2000" b="1" dirty="0">
                <a:latin typeface="+mn-ea"/>
                <a:ea typeface="+mn-ea"/>
              </a:rPr>
              <a:t>（一）</a:t>
            </a:r>
            <a:r>
              <a:rPr lang="en-US" altLang="zh-CN" sz="2000" b="1" dirty="0">
                <a:latin typeface="+mn-ea"/>
                <a:ea typeface="+mn-ea"/>
              </a:rPr>
              <a:t>《</a:t>
            </a:r>
            <a:r>
              <a:rPr lang="zh-CN" altLang="en-US" sz="2000" b="1" dirty="0">
                <a:latin typeface="+mn-ea"/>
                <a:ea typeface="+mn-ea"/>
              </a:rPr>
              <a:t>安全生产法</a:t>
            </a:r>
            <a:r>
              <a:rPr lang="en-US" altLang="zh-CN" sz="2000" b="1" dirty="0">
                <a:latin typeface="+mn-ea"/>
                <a:ea typeface="+mn-ea"/>
              </a:rPr>
              <a:t>》</a:t>
            </a:r>
            <a:r>
              <a:rPr lang="zh-CN" altLang="en-US" sz="2000" b="1" dirty="0">
                <a:latin typeface="+mn-ea"/>
                <a:ea typeface="+mn-ea"/>
              </a:rPr>
              <a:t>摘要（</a:t>
            </a:r>
            <a:r>
              <a:rPr lang="en-US" altLang="zh-CN" sz="2000" b="1" dirty="0">
                <a:latin typeface="+mn-ea"/>
                <a:ea typeface="+mn-ea"/>
              </a:rPr>
              <a:t>2014</a:t>
            </a:r>
            <a:r>
              <a:rPr lang="zh-CN" altLang="en-US" sz="2000" b="1" dirty="0">
                <a:latin typeface="+mn-ea"/>
                <a:ea typeface="+mn-ea"/>
              </a:rPr>
              <a:t>）</a:t>
            </a:r>
            <a:endParaRPr lang="en-US" altLang="zh-CN" sz="2000" b="1" dirty="0">
              <a:latin typeface="+mn-ea"/>
              <a:ea typeface="+mn-ea"/>
            </a:endParaRPr>
          </a:p>
          <a:p>
            <a:pPr>
              <a:lnSpc>
                <a:spcPts val="3200"/>
              </a:lnSpc>
            </a:pPr>
            <a:r>
              <a:rPr lang="zh-CN" altLang="en-US" sz="2000" b="1" dirty="0">
                <a:latin typeface="+mn-ea"/>
                <a:ea typeface="+mn-ea"/>
              </a:rPr>
              <a:t>    第十九条</a:t>
            </a:r>
            <a:r>
              <a:rPr lang="en-US" sz="2000" b="1" dirty="0">
                <a:latin typeface="+mn-ea"/>
                <a:ea typeface="+mn-ea"/>
              </a:rPr>
              <a:t>  </a:t>
            </a:r>
            <a:r>
              <a:rPr lang="zh-CN" altLang="en-US" sz="2000" b="1" dirty="0">
                <a:solidFill>
                  <a:srgbClr val="FF0000"/>
                </a:solidFill>
                <a:latin typeface="+mn-ea"/>
                <a:ea typeface="+mn-ea"/>
              </a:rPr>
              <a:t>生产经营单位的安全生产责任制应当明确各岗位的责任人员、责任范围和考核标准等内容。</a:t>
            </a:r>
          </a:p>
          <a:p>
            <a:pPr>
              <a:lnSpc>
                <a:spcPts val="3200"/>
              </a:lnSpc>
            </a:pPr>
            <a:r>
              <a:rPr lang="zh-CN" altLang="en-US" sz="2000" b="1" dirty="0">
                <a:latin typeface="+mn-ea"/>
                <a:ea typeface="+mn-ea"/>
              </a:rPr>
              <a:t>    </a:t>
            </a:r>
            <a:r>
              <a:rPr lang="zh-CN" altLang="en-US" sz="2000" b="1" dirty="0">
                <a:solidFill>
                  <a:srgbClr val="FF0000"/>
                </a:solidFill>
                <a:latin typeface="+mn-ea"/>
                <a:ea typeface="+mn-ea"/>
              </a:rPr>
              <a:t>生产经营单位应当建立相应的机制，加强对安全生产责任制落实情况的监督考核，保证安全生产责任制落实到位。</a:t>
            </a:r>
            <a:endParaRPr lang="en-US" altLang="zh-CN" sz="2000" b="1" dirty="0">
              <a:solidFill>
                <a:srgbClr val="FF0000"/>
              </a:solidFill>
              <a:latin typeface="+mn-ea"/>
              <a:ea typeface="+mn-ea"/>
            </a:endParaRPr>
          </a:p>
          <a:p>
            <a:pPr>
              <a:lnSpc>
                <a:spcPts val="3200"/>
              </a:lnSpc>
            </a:pPr>
            <a:r>
              <a:rPr lang="zh-CN" altLang="en-US" sz="2000" b="1" dirty="0">
                <a:latin typeface="+mn-ea"/>
                <a:ea typeface="+mn-ea"/>
              </a:rPr>
              <a:t>    第二十条</a:t>
            </a:r>
            <a:r>
              <a:rPr lang="en-US" sz="2000" b="1" dirty="0">
                <a:latin typeface="+mn-ea"/>
                <a:ea typeface="+mn-ea"/>
              </a:rPr>
              <a:t>  </a:t>
            </a:r>
            <a:r>
              <a:rPr lang="zh-CN" altLang="en-US" sz="2000" b="1" dirty="0">
                <a:latin typeface="+mn-ea"/>
                <a:ea typeface="+mn-ea"/>
              </a:rPr>
              <a:t>生产经营单位应当具备的安全生产条件所必需的资金投入，由生产经营单位的决策机构、主要负责人或者个人经营的投资人予以保证，并对由于安全生产所必需的资金投入不足导致的后果承担责任。</a:t>
            </a:r>
          </a:p>
          <a:p>
            <a:pPr>
              <a:lnSpc>
                <a:spcPts val="3200"/>
              </a:lnSpc>
            </a:pPr>
            <a:r>
              <a:rPr lang="zh-CN" altLang="en-US" sz="2000" b="1" dirty="0">
                <a:latin typeface="+mn-ea"/>
                <a:ea typeface="+mn-ea"/>
              </a:rPr>
              <a:t>    有关生产经营单位应当按照规定提取和使用安全生产费用，专门用于完善和改进安全生产条件的有关支出。安全生产费用在成本中据实列支。安全生产费用提取、使用和监督管理的具体办法由国务院财政部门会同国务院安全生产监督管理部门征求国务院有关部门意见后制定。</a:t>
            </a:r>
            <a:endParaRPr lang="en-US" altLang="zh-CN" sz="2000" b="1" dirty="0">
              <a:latin typeface="+mn-ea"/>
              <a:ea typeface="+mn-ea"/>
            </a:endParaRPr>
          </a:p>
        </p:txBody>
      </p:sp>
    </p:spTree>
  </p:cSld>
  <p:clrMapOvr>
    <a:masterClrMapping/>
  </p:clrMapOvr>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zh-CN" altLang="en-US" dirty="0">
                <a:effectLst/>
                <a:latin typeface="华文楷体" panose="02010600040101010101" pitchFamily="2" charset="-122"/>
                <a:ea typeface="华文楷体" panose="02010600040101010101" pitchFamily="2" charset="-122"/>
              </a:rPr>
              <a:t>路桥工程安全事故</a:t>
            </a:r>
          </a:p>
        </p:txBody>
      </p:sp>
      <p:sp>
        <p:nvSpPr>
          <p:cNvPr id="158722" name="内容占位符 2"/>
          <p:cNvSpPr>
            <a:spLocks noGrp="1"/>
          </p:cNvSpPr>
          <p:nvPr>
            <p:ph idx="1"/>
          </p:nvPr>
        </p:nvSpPr>
        <p:spPr>
          <a:xfrm>
            <a:off x="304800" y="1752600"/>
            <a:ext cx="8534400" cy="4114800"/>
          </a:xfrm>
        </p:spPr>
        <p:txBody>
          <a:bodyPr/>
          <a:lstStyle/>
          <a:p>
            <a:pPr>
              <a:lnSpc>
                <a:spcPct val="120000"/>
              </a:lnSpc>
              <a:buFont typeface="Wingdings" panose="05000000000000000000" pitchFamily="2" charset="2"/>
              <a:buNone/>
            </a:pPr>
            <a:r>
              <a:rPr lang="zh-CN" altLang="en-US" sz="2400" dirty="0">
                <a:latin typeface="华文楷体" panose="02010600040101010101" pitchFamily="2" charset="-122"/>
                <a:ea typeface="华文楷体" panose="02010600040101010101" pitchFamily="2" charset="-122"/>
              </a:rPr>
              <a:t>事故主要原因：</a:t>
            </a:r>
          </a:p>
          <a:p>
            <a:pPr>
              <a:lnSpc>
                <a:spcPct val="120000"/>
              </a:lnSpc>
              <a:buFont typeface="Wingdings" panose="05000000000000000000" pitchFamily="2" charset="2"/>
              <a:buNone/>
            </a:pPr>
            <a:r>
              <a:rPr lang="zh-CN" altLang="en-US" sz="2400" dirty="0">
                <a:latin typeface="华文楷体" panose="02010600040101010101" pitchFamily="2" charset="-122"/>
                <a:ea typeface="华文楷体" panose="02010600040101010101" pitchFamily="2" charset="-122"/>
              </a:rPr>
              <a:t>            本次事故的主要原因是该项目未认真编制“挂篮施工方案”，为赶工期盲目进行大会战，吊车指挥人员严重违章指挥，致使吊物碰撞千斤顶导致挂篮失稳坠落，人员死亡。本次事故属责任事故。项目负责人急于赶工期，组织大会战，指挥人员违章指挥，吊车司机违章操作，对现场存在的隐患未能及时得到整改。</a:t>
            </a:r>
          </a:p>
          <a:p>
            <a:pPr>
              <a:lnSpc>
                <a:spcPct val="120000"/>
              </a:lnSpc>
              <a:buFont typeface="Wingdings" panose="05000000000000000000" pitchFamily="2" charset="2"/>
              <a:buNone/>
            </a:pPr>
            <a:r>
              <a:rPr lang="zh-CN" altLang="en-US" sz="2400" dirty="0">
                <a:latin typeface="华文楷体" panose="02010600040101010101" pitchFamily="2" charset="-122"/>
                <a:ea typeface="华文楷体" panose="02010600040101010101" pitchFamily="2" charset="-122"/>
              </a:rPr>
              <a:t>主要责任：</a:t>
            </a:r>
          </a:p>
          <a:p>
            <a:pPr>
              <a:lnSpc>
                <a:spcPct val="120000"/>
              </a:lnSpc>
              <a:buFont typeface="Wingdings" panose="05000000000000000000" pitchFamily="2" charset="2"/>
              <a:buNone/>
            </a:pPr>
            <a:r>
              <a:rPr lang="zh-CN" altLang="en-US" sz="2400" dirty="0">
                <a:latin typeface="华文楷体" panose="02010600040101010101" pitchFamily="2" charset="-122"/>
                <a:ea typeface="华文楷体" panose="02010600040101010101" pitchFamily="2" charset="-122"/>
              </a:rPr>
              <a:t>      </a:t>
            </a:r>
            <a:endParaRPr lang="zh-CN" altLang="en-US" sz="2000" dirty="0"/>
          </a:p>
        </p:txBody>
      </p:sp>
    </p:spTree>
  </p:cSld>
  <p:clrMapOvr>
    <a:masterClrMapping/>
  </p:clrMapOvr>
  <p:transition>
    <p:wipe dir="r"/>
  </p:transition>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zh-CN" altLang="en-US" dirty="0">
                <a:effectLst/>
                <a:latin typeface="华文楷体" panose="02010600040101010101" pitchFamily="2" charset="-122"/>
                <a:ea typeface="华文楷体" panose="02010600040101010101" pitchFamily="2" charset="-122"/>
              </a:rPr>
              <a:t>路桥工程安全事故</a:t>
            </a:r>
          </a:p>
        </p:txBody>
      </p:sp>
      <p:sp>
        <p:nvSpPr>
          <p:cNvPr id="158722" name="内容占位符 2"/>
          <p:cNvSpPr>
            <a:spLocks noGrp="1"/>
          </p:cNvSpPr>
          <p:nvPr>
            <p:ph idx="1"/>
          </p:nvPr>
        </p:nvSpPr>
        <p:spPr>
          <a:xfrm>
            <a:off x="381000" y="1752600"/>
            <a:ext cx="8382000" cy="4114800"/>
          </a:xfrm>
        </p:spPr>
        <p:txBody>
          <a:bodyPr/>
          <a:lstStyle/>
          <a:p>
            <a:pPr>
              <a:lnSpc>
                <a:spcPct val="120000"/>
              </a:lnSpc>
              <a:buFont typeface="Wingdings" panose="05000000000000000000" pitchFamily="2" charset="2"/>
              <a:buNone/>
            </a:pPr>
            <a:r>
              <a:rPr lang="zh-CN" altLang="en-US" sz="2400" dirty="0">
                <a:latin typeface="华文楷体" panose="02010600040101010101" pitchFamily="2" charset="-122"/>
                <a:ea typeface="华文楷体" panose="02010600040101010101" pitchFamily="2" charset="-122"/>
              </a:rPr>
              <a:t>      （</a:t>
            </a: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）项目负责人不按施工规范编制挂篮施工方案及进行安全技术交底，抢进度，赶工期，盲目组织大会战，应负主要领导责任。</a:t>
            </a:r>
          </a:p>
          <a:p>
            <a:pPr>
              <a:lnSpc>
                <a:spcPct val="120000"/>
              </a:lnSpc>
              <a:buFont typeface="Wingdings" panose="05000000000000000000" pitchFamily="2" charset="2"/>
              <a:buNone/>
            </a:pPr>
            <a:r>
              <a:rPr lang="zh-CN" altLang="en-US" sz="2400" dirty="0">
                <a:latin typeface="华文楷体" panose="02010600040101010101" pitchFamily="2" charset="-122"/>
                <a:ea typeface="华文楷体" panose="02010600040101010101" pitchFamily="2" charset="-122"/>
              </a:rPr>
              <a:t>      （</a:t>
            </a: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）吊车指挥人员违章指挥，信号不明，判断失误，应负直接责任。</a:t>
            </a:r>
          </a:p>
          <a:p>
            <a:pPr>
              <a:lnSpc>
                <a:spcPct val="120000"/>
              </a:lnSpc>
              <a:buFont typeface="Wingdings" panose="05000000000000000000" pitchFamily="2" charset="2"/>
              <a:buNone/>
            </a:pPr>
            <a:r>
              <a:rPr lang="zh-CN" altLang="en-US" sz="2400" dirty="0">
                <a:latin typeface="华文楷体" panose="02010600040101010101" pitchFamily="2" charset="-122"/>
                <a:ea typeface="华文楷体" panose="02010600040101010101" pitchFamily="2" charset="-122"/>
              </a:rPr>
              <a:t>      （</a:t>
            </a:r>
            <a:r>
              <a:rPr lang="en-US" altLang="zh-CN" sz="2400" dirty="0">
                <a:latin typeface="华文楷体" panose="02010600040101010101" pitchFamily="2" charset="-122"/>
                <a:ea typeface="华文楷体" panose="02010600040101010101" pitchFamily="2" charset="-122"/>
              </a:rPr>
              <a:t>3</a:t>
            </a:r>
            <a:r>
              <a:rPr lang="zh-CN" altLang="en-US" sz="2400" dirty="0">
                <a:latin typeface="华文楷体" panose="02010600040101010101" pitchFamily="2" charset="-122"/>
                <a:ea typeface="华文楷体" panose="02010600040101010101" pitchFamily="2" charset="-122"/>
              </a:rPr>
              <a:t>）吊车司机违章操作，严重违反“十不吊”原则，凭感觉盲目操作，应负直接责任。 </a:t>
            </a:r>
            <a:endParaRPr lang="en-US" altLang="zh-CN" sz="2400" dirty="0">
              <a:latin typeface="华文楷体" panose="02010600040101010101" pitchFamily="2" charset="-122"/>
              <a:ea typeface="华文楷体" panose="02010600040101010101" pitchFamily="2" charset="-122"/>
            </a:endParaRPr>
          </a:p>
          <a:p>
            <a:pPr>
              <a:lnSpc>
                <a:spcPct val="150000"/>
              </a:lnSpc>
            </a:pPr>
            <a:endParaRPr lang="zh-CN" altLang="en-US" sz="2000" dirty="0"/>
          </a:p>
          <a:p>
            <a:pPr>
              <a:lnSpc>
                <a:spcPct val="110000"/>
              </a:lnSpc>
              <a:buFont typeface="Wingdings" panose="05000000000000000000" pitchFamily="2" charset="2"/>
              <a:buNone/>
            </a:pPr>
            <a:endParaRPr lang="zh-CN" altLang="en-US" sz="2000" dirty="0"/>
          </a:p>
          <a:p>
            <a:endParaRPr lang="zh-CN" altLang="en-US" sz="2000" dirty="0"/>
          </a:p>
          <a:p>
            <a:pPr>
              <a:lnSpc>
                <a:spcPct val="120000"/>
              </a:lnSpc>
              <a:buFont typeface="Wingdings" panose="05000000000000000000" pitchFamily="2" charset="2"/>
              <a:buNone/>
            </a:pPr>
            <a:endParaRPr lang="zh-CN" altLang="en-US" sz="2400" dirty="0">
              <a:latin typeface="华文楷体" panose="02010600040101010101" pitchFamily="2" charset="-122"/>
              <a:ea typeface="华文楷体" panose="02010600040101010101" pitchFamily="2" charset="-122"/>
            </a:endParaRPr>
          </a:p>
          <a:p>
            <a:pPr>
              <a:lnSpc>
                <a:spcPct val="120000"/>
              </a:lnSpc>
              <a:buFont typeface="Wingdings" panose="05000000000000000000" pitchFamily="2" charset="2"/>
              <a:buNone/>
            </a:pPr>
            <a:r>
              <a:rPr lang="zh-CN" altLang="en-US" sz="2400" dirty="0">
                <a:latin typeface="华文楷体" panose="02010600040101010101" pitchFamily="2" charset="-122"/>
                <a:ea typeface="华文楷体" panose="02010600040101010101" pitchFamily="2" charset="-122"/>
              </a:rPr>
              <a:t>      </a:t>
            </a:r>
            <a:endParaRPr lang="zh-CN" altLang="en-US" sz="2000" dirty="0"/>
          </a:p>
        </p:txBody>
      </p:sp>
    </p:spTree>
  </p:cSld>
  <p:clrMapOvr>
    <a:masterClrMapping/>
  </p:clrMapOvr>
  <p:transition>
    <p:wipe dir="r"/>
  </p:transition>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zh-CN" altLang="en-US" dirty="0">
                <a:effectLst/>
                <a:latin typeface="华文楷体" panose="02010600040101010101" pitchFamily="2" charset="-122"/>
                <a:ea typeface="华文楷体" panose="02010600040101010101" pitchFamily="2" charset="-122"/>
              </a:rPr>
              <a:t>路桥工程安全事故</a:t>
            </a:r>
          </a:p>
        </p:txBody>
      </p:sp>
      <p:sp>
        <p:nvSpPr>
          <p:cNvPr id="159746" name="内容占位符 2"/>
          <p:cNvSpPr>
            <a:spLocks noGrp="1"/>
          </p:cNvSpPr>
          <p:nvPr>
            <p:ph idx="1"/>
          </p:nvPr>
        </p:nvSpPr>
        <p:spPr>
          <a:xfrm>
            <a:off x="381000" y="1752600"/>
            <a:ext cx="8382000" cy="4495800"/>
          </a:xfrm>
        </p:spPr>
        <p:txBody>
          <a:bodyPr/>
          <a:lstStyle/>
          <a:p>
            <a:pPr>
              <a:lnSpc>
                <a:spcPct val="120000"/>
              </a:lnSpc>
            </a:pPr>
            <a:r>
              <a:rPr lang="zh-CN" altLang="en-US" sz="2400" dirty="0">
                <a:latin typeface="华文楷体" panose="02010600040101010101" pitchFamily="2" charset="-122"/>
                <a:ea typeface="华文楷体" panose="02010600040101010101" pitchFamily="2" charset="-122"/>
              </a:rPr>
              <a:t>事故预防对策：</a:t>
            </a:r>
          </a:p>
          <a:p>
            <a:pPr>
              <a:lnSpc>
                <a:spcPct val="120000"/>
              </a:lnSpc>
              <a:buFont typeface="Wingdings" panose="05000000000000000000" pitchFamily="2" charset="2"/>
              <a:buNone/>
            </a:pPr>
            <a:r>
              <a:rPr lang="zh-CN" altLang="en-US" sz="2400" dirty="0">
                <a:latin typeface="华文楷体" panose="02010600040101010101" pitchFamily="2" charset="-122"/>
                <a:ea typeface="华文楷体" panose="02010600040101010101" pitchFamily="2" charset="-122"/>
              </a:rPr>
              <a:t>        （</a:t>
            </a: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）对建设单位提出的不合理、不符合施工客观规律的要求，要冷静对待，谨慎行事，不能盲目顺从而赶工期、抢进度，在工期与安全发生矛盾时，必须把安全生产放在首位。</a:t>
            </a:r>
          </a:p>
          <a:p>
            <a:pPr>
              <a:lnSpc>
                <a:spcPct val="120000"/>
              </a:lnSpc>
              <a:buFont typeface="Wingdings" panose="05000000000000000000" pitchFamily="2" charset="2"/>
              <a:buNone/>
            </a:pPr>
            <a:r>
              <a:rPr lang="zh-CN" altLang="en-US" sz="2400" dirty="0">
                <a:latin typeface="华文楷体" panose="02010600040101010101" pitchFamily="2" charset="-122"/>
                <a:ea typeface="华文楷体" panose="02010600040101010101" pitchFamily="2" charset="-122"/>
              </a:rPr>
              <a:t>        （</a:t>
            </a: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）尊重科学和客观规律，认真编制施工方案并进行安全技术交底。对施工的重点部位要进行专项安全检查并对事故隐患进行整改和纠正。</a:t>
            </a:r>
          </a:p>
        </p:txBody>
      </p:sp>
    </p:spTree>
  </p:cSld>
  <p:clrMapOvr>
    <a:masterClrMapping/>
  </p:clrMapOvr>
  <p:transition>
    <p:wipe dir="r"/>
  </p:transition>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zh-CN" altLang="en-US" dirty="0">
                <a:effectLst/>
                <a:latin typeface="华文楷体" panose="02010600040101010101" pitchFamily="2" charset="-122"/>
                <a:ea typeface="华文楷体" panose="02010600040101010101" pitchFamily="2" charset="-122"/>
              </a:rPr>
              <a:t>路桥工程安全事故</a:t>
            </a:r>
          </a:p>
        </p:txBody>
      </p:sp>
      <p:sp>
        <p:nvSpPr>
          <p:cNvPr id="160770" name="内容占位符 2"/>
          <p:cNvSpPr>
            <a:spLocks noGrp="1"/>
          </p:cNvSpPr>
          <p:nvPr>
            <p:ph idx="1"/>
          </p:nvPr>
        </p:nvSpPr>
        <p:spPr>
          <a:xfrm>
            <a:off x="381000" y="1752600"/>
            <a:ext cx="8382000" cy="4419600"/>
          </a:xfrm>
        </p:spPr>
        <p:txBody>
          <a:bodyPr/>
          <a:lstStyle/>
          <a:p>
            <a:r>
              <a:rPr lang="zh-CN" altLang="en-US" sz="2400" b="1" dirty="0">
                <a:latin typeface="华文楷体" panose="02010600040101010101" pitchFamily="2" charset="-122"/>
                <a:ea typeface="华文楷体" panose="02010600040101010101" pitchFamily="2" charset="-122"/>
              </a:rPr>
              <a:t>事故三</a:t>
            </a:r>
            <a:r>
              <a:rPr lang="en-US" altLang="zh-CN" sz="2400" b="1" dirty="0">
                <a:latin typeface="华文楷体" panose="02010600040101010101" pitchFamily="2" charset="-122"/>
                <a:ea typeface="华文楷体" panose="02010600040101010101" pitchFamily="2" charset="-122"/>
              </a:rPr>
              <a:t>:  </a:t>
            </a:r>
            <a:r>
              <a:rPr lang="zh-CN" altLang="en-US" sz="2400" b="1" dirty="0">
                <a:latin typeface="华文楷体" panose="02010600040101010101" pitchFamily="2" charset="-122"/>
                <a:ea typeface="华文楷体" panose="02010600040101010101" pitchFamily="2" charset="-122"/>
              </a:rPr>
              <a:t>广东韶关市坪乳公路白桥坑大桥坍塌</a:t>
            </a:r>
            <a:endParaRPr lang="en-US" altLang="zh-CN" sz="2400" b="1" dirty="0">
              <a:latin typeface="华文楷体" panose="02010600040101010101" pitchFamily="2" charset="-122"/>
              <a:ea typeface="华文楷体" panose="02010600040101010101" pitchFamily="2" charset="-122"/>
            </a:endParaRPr>
          </a:p>
          <a:p>
            <a:pPr>
              <a:lnSpc>
                <a:spcPct val="90000"/>
              </a:lnSpc>
            </a:pPr>
            <a:r>
              <a:rPr lang="zh-CN" altLang="en-US" sz="2400" dirty="0">
                <a:latin typeface="华文楷体" panose="02010600040101010101" pitchFamily="2" charset="-122"/>
                <a:ea typeface="华文楷体" panose="02010600040101010101" pitchFamily="2" charset="-122"/>
              </a:rPr>
              <a:t>事件回放：</a:t>
            </a:r>
            <a:endParaRPr lang="en-US" altLang="zh-CN" sz="2400" dirty="0">
              <a:latin typeface="华文楷体" panose="02010600040101010101" pitchFamily="2" charset="-122"/>
              <a:ea typeface="华文楷体" panose="02010600040101010101" pitchFamily="2" charset="-122"/>
            </a:endParaRPr>
          </a:p>
          <a:p>
            <a:pPr>
              <a:lnSpc>
                <a:spcPct val="90000"/>
              </a:lnSpc>
              <a:buFontTx/>
              <a:buNone/>
            </a:pPr>
            <a:r>
              <a:rPr lang="en-US" altLang="zh-CN" sz="2400" dirty="0">
                <a:latin typeface="华文楷体" panose="02010600040101010101" pitchFamily="2" charset="-122"/>
                <a:ea typeface="华文楷体" panose="02010600040101010101" pitchFamily="2" charset="-122"/>
              </a:rPr>
              <a:t>      </a:t>
            </a:r>
            <a:r>
              <a:rPr lang="zh-CN" altLang="en-US" sz="2400" dirty="0">
                <a:latin typeface="华文楷体" panose="02010600040101010101" pitchFamily="2" charset="-122"/>
                <a:ea typeface="华文楷体" panose="02010600040101010101" pitchFamily="2" charset="-122"/>
              </a:rPr>
              <a:t>1996年12月20日上午9时10分，广东省韶关市坪乳公路白桥坑大桥在施工过程中突然坍塌，造成32人死亡，59人受伤。</a:t>
            </a:r>
          </a:p>
          <a:p>
            <a:pPr>
              <a:lnSpc>
                <a:spcPct val="90000"/>
              </a:lnSpc>
            </a:pPr>
            <a:r>
              <a:rPr lang="zh-CN" altLang="en-US" sz="2400" dirty="0">
                <a:latin typeface="华文楷体" panose="02010600040101010101" pitchFamily="2" charset="-122"/>
                <a:ea typeface="华文楷体" panose="02010600040101010101" pitchFamily="2" charset="-122"/>
              </a:rPr>
              <a:t>事故原因：支架失稳 </a:t>
            </a:r>
            <a:endParaRPr lang="en-US" altLang="zh-CN" sz="2400" dirty="0">
              <a:latin typeface="华文楷体" panose="02010600040101010101" pitchFamily="2" charset="-122"/>
              <a:ea typeface="华文楷体" panose="02010600040101010101" pitchFamily="2" charset="-122"/>
            </a:endParaRPr>
          </a:p>
          <a:p>
            <a:pPr>
              <a:lnSpc>
                <a:spcPct val="90000"/>
              </a:lnSpc>
              <a:buFontTx/>
              <a:buNone/>
            </a:pPr>
            <a:r>
              <a:rPr lang="zh-CN" altLang="en-US" sz="2400" dirty="0">
                <a:latin typeface="华文楷体" panose="02010600040101010101" pitchFamily="2" charset="-122"/>
                <a:ea typeface="华文楷体" panose="02010600040101010101" pitchFamily="2" charset="-122"/>
              </a:rPr>
              <a:t>     （1）未对支架整体设计和计算，未制定施工方案。</a:t>
            </a:r>
            <a:endParaRPr lang="en-US" altLang="zh-CN" sz="2400" dirty="0">
              <a:latin typeface="华文楷体" panose="02010600040101010101" pitchFamily="2" charset="-122"/>
              <a:ea typeface="华文楷体" panose="02010600040101010101" pitchFamily="2" charset="-122"/>
            </a:endParaRPr>
          </a:p>
          <a:p>
            <a:pPr>
              <a:lnSpc>
                <a:spcPct val="90000"/>
              </a:lnSpc>
              <a:buFontTx/>
              <a:buNone/>
            </a:pPr>
            <a:r>
              <a:rPr lang="zh-CN" altLang="en-US" sz="2400" dirty="0">
                <a:latin typeface="华文楷体" panose="02010600040101010101" pitchFamily="2" charset="-122"/>
                <a:ea typeface="华文楷体" panose="02010600040101010101" pitchFamily="2" charset="-122"/>
              </a:rPr>
              <a:t>     （2）未进行荷载试验。</a:t>
            </a:r>
            <a:endParaRPr lang="en-US" altLang="zh-CN" sz="2400" dirty="0">
              <a:latin typeface="华文楷体" panose="02010600040101010101" pitchFamily="2" charset="-122"/>
              <a:ea typeface="华文楷体" panose="02010600040101010101" pitchFamily="2" charset="-122"/>
            </a:endParaRPr>
          </a:p>
          <a:p>
            <a:pPr>
              <a:lnSpc>
                <a:spcPct val="90000"/>
              </a:lnSpc>
              <a:buFontTx/>
              <a:buNone/>
            </a:pPr>
            <a:r>
              <a:rPr lang="zh-CN" altLang="en-US" sz="2400" dirty="0">
                <a:latin typeface="华文楷体" panose="02010600040101010101" pitchFamily="2" charset="-122"/>
                <a:ea typeface="华文楷体" panose="02010600040101010101" pitchFamily="2" charset="-122"/>
              </a:rPr>
              <a:t>     （3）作业人员没进行培训。</a:t>
            </a:r>
            <a:endParaRPr lang="en-US" altLang="zh-CN" sz="2400" dirty="0">
              <a:latin typeface="华文楷体" panose="02010600040101010101" pitchFamily="2" charset="-122"/>
              <a:ea typeface="华文楷体" panose="02010600040101010101" pitchFamily="2" charset="-122"/>
            </a:endParaRPr>
          </a:p>
          <a:p>
            <a:pPr>
              <a:lnSpc>
                <a:spcPct val="90000"/>
              </a:lnSpc>
              <a:buFontTx/>
              <a:buNone/>
            </a:pPr>
            <a:r>
              <a:rPr lang="zh-CN" altLang="en-US" sz="2400" dirty="0">
                <a:latin typeface="华文楷体" panose="02010600040101010101" pitchFamily="2" charset="-122"/>
                <a:ea typeface="华文楷体" panose="02010600040101010101" pitchFamily="2" charset="-122"/>
              </a:rPr>
              <a:t>     （4）现场处置错误，当发现模板、钢筋多次翘起时，未进行原因分析，继续盲目施工。</a:t>
            </a:r>
          </a:p>
          <a:p>
            <a:pPr>
              <a:lnSpc>
                <a:spcPct val="90000"/>
              </a:lnSpc>
            </a:pPr>
            <a:r>
              <a:rPr lang="zh-CN" altLang="en-US" sz="2400" dirty="0">
                <a:latin typeface="华文楷体" panose="02010600040101010101" pitchFamily="2" charset="-122"/>
                <a:ea typeface="华文楷体" panose="02010600040101010101" pitchFamily="2" charset="-122"/>
              </a:rPr>
              <a:t>    </a:t>
            </a:r>
            <a:endParaRPr lang="zh-CN" altLang="en-US" sz="2400" dirty="0">
              <a:latin typeface="宋体" panose="02010600030101010101" pitchFamily="2" charset="-122"/>
            </a:endParaRPr>
          </a:p>
        </p:txBody>
      </p:sp>
    </p:spTree>
  </p:cSld>
  <p:clrMapOvr>
    <a:masterClrMapping/>
  </p:clrMapOvr>
  <p:transition>
    <p:wipe dir="r"/>
  </p:transition>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zh-CN" altLang="en-US" dirty="0">
                <a:effectLst/>
                <a:latin typeface="华文楷体" panose="02010600040101010101" pitchFamily="2" charset="-122"/>
                <a:ea typeface="华文楷体" panose="02010600040101010101" pitchFamily="2" charset="-122"/>
              </a:rPr>
              <a:t>路桥工程安全事故</a:t>
            </a:r>
          </a:p>
        </p:txBody>
      </p:sp>
      <p:sp>
        <p:nvSpPr>
          <p:cNvPr id="160770" name="内容占位符 2"/>
          <p:cNvSpPr>
            <a:spLocks noGrp="1"/>
          </p:cNvSpPr>
          <p:nvPr>
            <p:ph idx="1"/>
          </p:nvPr>
        </p:nvSpPr>
        <p:spPr>
          <a:xfrm>
            <a:off x="381000" y="1752600"/>
            <a:ext cx="8382000" cy="4419600"/>
          </a:xfrm>
        </p:spPr>
        <p:txBody>
          <a:bodyPr/>
          <a:lstStyle/>
          <a:p>
            <a:pPr>
              <a:lnSpc>
                <a:spcPct val="90000"/>
              </a:lnSpc>
            </a:pPr>
            <a:r>
              <a:rPr lang="zh-CN" altLang="en-US" sz="2400" dirty="0">
                <a:latin typeface="华文楷体" panose="02010600040101010101" pitchFamily="2" charset="-122"/>
                <a:ea typeface="华文楷体" panose="02010600040101010101" pitchFamily="2" charset="-122"/>
              </a:rPr>
              <a:t>事故调查组对负有直接领导责任的韶关市公路局总工程师、市公路工程公司副总经理张秋林，韶关市公路工程公司桥梁分公司经理、安全责任人陈国安，韶关市公路工程公司桥梁分公司副经理、技术主办张兆文等人给予行政撤职以上处分，并移交司法机关依法追究其刑事责任。另有一批导致发生事故的有关单位和个人也受到了相应的处罚。</a:t>
            </a:r>
          </a:p>
          <a:p>
            <a:pPr>
              <a:lnSpc>
                <a:spcPct val="90000"/>
              </a:lnSpc>
            </a:pPr>
            <a:endParaRPr lang="zh-CN" altLang="en-US" sz="2400" dirty="0">
              <a:latin typeface="宋体" panose="02010600030101010101" pitchFamily="2" charset="-122"/>
            </a:endParaRPr>
          </a:p>
        </p:txBody>
      </p:sp>
    </p:spTree>
  </p:cSld>
  <p:clrMapOvr>
    <a:masterClrMapping/>
  </p:clrMapOvr>
  <p:transition>
    <p:wipe dir="r"/>
  </p:transition>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zh-CN" altLang="en-US" dirty="0">
                <a:effectLst/>
                <a:latin typeface="华文楷体" panose="02010600040101010101" pitchFamily="2" charset="-122"/>
                <a:ea typeface="华文楷体" panose="02010600040101010101" pitchFamily="2" charset="-122"/>
              </a:rPr>
              <a:t>路桥工程安全事故</a:t>
            </a:r>
          </a:p>
        </p:txBody>
      </p:sp>
      <p:sp>
        <p:nvSpPr>
          <p:cNvPr id="161794" name="内容占位符 2"/>
          <p:cNvSpPr>
            <a:spLocks noGrp="1"/>
          </p:cNvSpPr>
          <p:nvPr>
            <p:ph idx="1"/>
          </p:nvPr>
        </p:nvSpPr>
        <p:spPr>
          <a:xfrm>
            <a:off x="228600" y="1447800"/>
            <a:ext cx="3733800" cy="4648200"/>
          </a:xfrm>
        </p:spPr>
        <p:txBody>
          <a:bodyPr/>
          <a:lstStyle/>
          <a:p>
            <a:r>
              <a:rPr lang="zh-CN" altLang="en-US" sz="2100" b="1" dirty="0">
                <a:latin typeface="华文楷体" panose="02010600040101010101" pitchFamily="2" charset="-122"/>
                <a:ea typeface="华文楷体" panose="02010600040101010101" pitchFamily="2" charset="-122"/>
              </a:rPr>
              <a:t>事故四</a:t>
            </a:r>
            <a:r>
              <a:rPr lang="en-US" altLang="zh-CN" sz="2100" b="1" dirty="0">
                <a:latin typeface="华文楷体" panose="02010600040101010101" pitchFamily="2" charset="-122"/>
                <a:ea typeface="华文楷体" panose="02010600040101010101" pitchFamily="2" charset="-122"/>
              </a:rPr>
              <a:t>:   </a:t>
            </a:r>
            <a:r>
              <a:rPr lang="zh-CN" altLang="en-US" sz="2100" b="1" dirty="0">
                <a:latin typeface="华文楷体" panose="02010600040101010101" pitchFamily="2" charset="-122"/>
                <a:ea typeface="华文楷体" panose="02010600040101010101" pitchFamily="2" charset="-122"/>
              </a:rPr>
              <a:t>贵州某大桥支架垮塌事故</a:t>
            </a:r>
            <a:endParaRPr lang="en-US" altLang="zh-CN" sz="2100" b="1" dirty="0">
              <a:latin typeface="华文楷体" panose="02010600040101010101" pitchFamily="2" charset="-122"/>
              <a:ea typeface="华文楷体" panose="02010600040101010101" pitchFamily="2" charset="-122"/>
            </a:endParaRPr>
          </a:p>
          <a:p>
            <a:r>
              <a:rPr lang="zh-CN" altLang="en-US" sz="2100" dirty="0">
                <a:latin typeface="华文楷体" panose="02010600040101010101" pitchFamily="2" charset="-122"/>
                <a:ea typeface="华文楷体" panose="02010600040101010101" pitchFamily="2" charset="-122"/>
              </a:rPr>
              <a:t>事件经过</a:t>
            </a:r>
            <a:endParaRPr lang="en-US" altLang="zh-CN" sz="2100" dirty="0">
              <a:latin typeface="华文楷体" panose="02010600040101010101" pitchFamily="2" charset="-122"/>
              <a:ea typeface="华文楷体" panose="02010600040101010101" pitchFamily="2" charset="-122"/>
            </a:endParaRPr>
          </a:p>
          <a:p>
            <a:pPr>
              <a:buFontTx/>
              <a:buNone/>
            </a:pPr>
            <a:r>
              <a:rPr lang="en-US" altLang="zh-CN" sz="2100" dirty="0">
                <a:latin typeface="华文楷体" panose="02010600040101010101" pitchFamily="2" charset="-122"/>
                <a:ea typeface="华文楷体" panose="02010600040101010101" pitchFamily="2" charset="-122"/>
              </a:rPr>
              <a:t>            2005</a:t>
            </a:r>
            <a:r>
              <a:rPr lang="zh-CN" altLang="en-US" sz="2100" dirty="0">
                <a:latin typeface="华文楷体" panose="02010600040101010101" pitchFamily="2" charset="-122"/>
                <a:ea typeface="华文楷体" panose="02010600040101010101" pitchFamily="2" charset="-122"/>
              </a:rPr>
              <a:t>年</a:t>
            </a:r>
            <a:r>
              <a:rPr lang="en-US" altLang="zh-CN" sz="2100" dirty="0">
                <a:latin typeface="华文楷体" panose="02010600040101010101" pitchFamily="2" charset="-122"/>
                <a:ea typeface="华文楷体" panose="02010600040101010101" pitchFamily="2" charset="-122"/>
              </a:rPr>
              <a:t>12</a:t>
            </a:r>
            <a:r>
              <a:rPr lang="zh-CN" altLang="en-US" sz="2100" dirty="0">
                <a:latin typeface="华文楷体" panose="02010600040101010101" pitchFamily="2" charset="-122"/>
                <a:ea typeface="华文楷体" panose="02010600040101010101" pitchFamily="2" charset="-122"/>
              </a:rPr>
              <a:t>月</a:t>
            </a:r>
            <a:r>
              <a:rPr lang="en-US" altLang="zh-CN" sz="2100" dirty="0">
                <a:latin typeface="华文楷体" panose="02010600040101010101" pitchFamily="2" charset="-122"/>
                <a:ea typeface="华文楷体" panose="02010600040101010101" pitchFamily="2" charset="-122"/>
              </a:rPr>
              <a:t>14</a:t>
            </a:r>
            <a:r>
              <a:rPr lang="zh-CN" altLang="en-US" sz="2100" dirty="0">
                <a:latin typeface="华文楷体" panose="02010600040101010101" pitchFamily="2" charset="-122"/>
                <a:ea typeface="华文楷体" panose="02010600040101010101" pitchFamily="2" charset="-122"/>
              </a:rPr>
              <a:t>日</a:t>
            </a:r>
            <a:r>
              <a:rPr lang="en-US" altLang="zh-CN" sz="2100" dirty="0">
                <a:latin typeface="华文楷体" panose="02010600040101010101" pitchFamily="2" charset="-122"/>
                <a:ea typeface="华文楷体" panose="02010600040101010101" pitchFamily="2" charset="-122"/>
              </a:rPr>
              <a:t>5</a:t>
            </a:r>
            <a:r>
              <a:rPr lang="zh-CN" altLang="en-US" sz="2100" dirty="0">
                <a:latin typeface="华文楷体" panose="02010600040101010101" pitchFamily="2" charset="-122"/>
                <a:ea typeface="华文楷体" panose="02010600040101010101" pitchFamily="2" charset="-122"/>
              </a:rPr>
              <a:t>时</a:t>
            </a:r>
            <a:r>
              <a:rPr lang="en-US" altLang="zh-CN" sz="2100" dirty="0">
                <a:latin typeface="华文楷体" panose="02010600040101010101" pitchFamily="2" charset="-122"/>
                <a:ea typeface="华文楷体" panose="02010600040101010101" pitchFamily="2" charset="-122"/>
              </a:rPr>
              <a:t>30</a:t>
            </a:r>
            <a:r>
              <a:rPr lang="zh-CN" altLang="en-US" sz="2100" dirty="0">
                <a:latin typeface="华文楷体" panose="02010600040101010101" pitchFamily="2" charset="-122"/>
                <a:ea typeface="华文楷体" panose="02010600040101010101" pitchFamily="2" charset="-122"/>
              </a:rPr>
              <a:t>分左右，贵州省贵阳市至开阳县正在施工的大桥突然发生支架垮塌，横跨在</a:t>
            </a:r>
            <a:r>
              <a:rPr lang="en-US" altLang="zh-CN" sz="2100" dirty="0">
                <a:latin typeface="华文楷体" panose="02010600040101010101" pitchFamily="2" charset="-122"/>
                <a:ea typeface="华文楷体" panose="02010600040101010101" pitchFamily="2" charset="-122"/>
              </a:rPr>
              <a:t>3</a:t>
            </a:r>
            <a:r>
              <a:rPr lang="zh-CN" altLang="en-US" sz="2100" dirty="0">
                <a:latin typeface="华文楷体" panose="02010600040101010101" pitchFamily="2" charset="-122"/>
                <a:ea typeface="华文楷体" panose="02010600040101010101" pitchFamily="2" charset="-122"/>
              </a:rPr>
              <a:t>个桥墩上的两段正在浇铸的桥面轰然坠下，桥面上施工的工人也同时跌落谷中。事故当场造成</a:t>
            </a:r>
            <a:r>
              <a:rPr lang="en-US" altLang="zh-CN" sz="2100" dirty="0">
                <a:latin typeface="华文楷体" panose="02010600040101010101" pitchFamily="2" charset="-122"/>
                <a:ea typeface="华文楷体" panose="02010600040101010101" pitchFamily="2" charset="-122"/>
              </a:rPr>
              <a:t>3</a:t>
            </a:r>
            <a:r>
              <a:rPr lang="zh-CN" altLang="en-US" sz="2100" dirty="0">
                <a:latin typeface="华文楷体" panose="02010600040101010101" pitchFamily="2" charset="-122"/>
                <a:ea typeface="华文楷体" panose="02010600040101010101" pitchFamily="2" charset="-122"/>
              </a:rPr>
              <a:t>人死亡，</a:t>
            </a:r>
            <a:r>
              <a:rPr lang="en-US" altLang="zh-CN" sz="2100" dirty="0">
                <a:latin typeface="华文楷体" panose="02010600040101010101" pitchFamily="2" charset="-122"/>
                <a:ea typeface="华文楷体" panose="02010600040101010101" pitchFamily="2" charset="-122"/>
              </a:rPr>
              <a:t>1</a:t>
            </a:r>
            <a:r>
              <a:rPr lang="zh-CN" altLang="en-US" sz="2100" dirty="0">
                <a:latin typeface="华文楷体" panose="02010600040101010101" pitchFamily="2" charset="-122"/>
                <a:ea typeface="华文楷体" panose="02010600040101010101" pitchFamily="2" charset="-122"/>
              </a:rPr>
              <a:t>人失踪，</a:t>
            </a:r>
            <a:r>
              <a:rPr lang="en-US" altLang="zh-CN" sz="2100" dirty="0">
                <a:latin typeface="华文楷体" panose="02010600040101010101" pitchFamily="2" charset="-122"/>
                <a:ea typeface="华文楷体" panose="02010600040101010101" pitchFamily="2" charset="-122"/>
              </a:rPr>
              <a:t>1</a:t>
            </a:r>
            <a:r>
              <a:rPr lang="zh-CN" altLang="en-US" sz="2100" dirty="0">
                <a:latin typeface="华文楷体" panose="02010600040101010101" pitchFamily="2" charset="-122"/>
                <a:ea typeface="华文楷体" panose="02010600040101010101" pitchFamily="2" charset="-122"/>
              </a:rPr>
              <a:t>人被卡在钢管架中，</a:t>
            </a:r>
            <a:r>
              <a:rPr lang="en-US" altLang="zh-CN" sz="2100" dirty="0">
                <a:latin typeface="华文楷体" panose="02010600040101010101" pitchFamily="2" charset="-122"/>
                <a:ea typeface="华文楷体" panose="02010600040101010101" pitchFamily="2" charset="-122"/>
              </a:rPr>
              <a:t>15</a:t>
            </a:r>
            <a:r>
              <a:rPr lang="zh-CN" altLang="en-US" sz="2100" dirty="0">
                <a:latin typeface="华文楷体" panose="02010600040101010101" pitchFamily="2" charset="-122"/>
                <a:ea typeface="华文楷体" panose="02010600040101010101" pitchFamily="2" charset="-122"/>
              </a:rPr>
              <a:t>人受伤。受伤者中</a:t>
            </a:r>
            <a:r>
              <a:rPr lang="en-US" altLang="zh-CN" sz="2100" dirty="0">
                <a:latin typeface="华文楷体" panose="02010600040101010101" pitchFamily="2" charset="-122"/>
                <a:ea typeface="华文楷体" panose="02010600040101010101" pitchFamily="2" charset="-122"/>
              </a:rPr>
              <a:t>5</a:t>
            </a:r>
            <a:r>
              <a:rPr lang="zh-CN" altLang="en-US" sz="2100" dirty="0">
                <a:latin typeface="华文楷体" panose="02010600040101010101" pitchFamily="2" charset="-122"/>
                <a:ea typeface="华文楷体" panose="02010600040101010101" pitchFamily="2" charset="-122"/>
              </a:rPr>
              <a:t>人后因伤势过重抢救无效死亡。</a:t>
            </a:r>
            <a:endParaRPr lang="en-US" altLang="zh-CN" sz="2100" dirty="0">
              <a:latin typeface="华文楷体" panose="02010600040101010101" pitchFamily="2" charset="-122"/>
              <a:ea typeface="华文楷体" panose="02010600040101010101" pitchFamily="2" charset="-122"/>
            </a:endParaRPr>
          </a:p>
          <a:p>
            <a:pPr>
              <a:buFontTx/>
              <a:buNone/>
            </a:pPr>
            <a:br>
              <a:rPr lang="zh-CN" altLang="en-US" sz="2000" dirty="0"/>
            </a:br>
            <a:endParaRPr lang="zh-CN" altLang="en-US" sz="2000" dirty="0"/>
          </a:p>
        </p:txBody>
      </p:sp>
      <p:pic>
        <p:nvPicPr>
          <p:cNvPr id="168963" name="Picture 5"/>
          <p:cNvPicPr>
            <a:picLocks noChangeAspect="1" noChangeArrowheads="1"/>
          </p:cNvPicPr>
          <p:nvPr/>
        </p:nvPicPr>
        <p:blipFill>
          <a:blip r:embed="rId2" cstate="print"/>
          <a:srcRect/>
          <a:stretch>
            <a:fillRect/>
          </a:stretch>
        </p:blipFill>
        <p:spPr bwMode="auto">
          <a:xfrm>
            <a:off x="4038600" y="1828800"/>
            <a:ext cx="4639688" cy="4419600"/>
          </a:xfrm>
          <a:prstGeom prst="round2DiagRect">
            <a:avLst>
              <a:gd name="adj1" fmla="val 16667"/>
              <a:gd name="adj2" fmla="val 0"/>
            </a:avLst>
          </a:prstGeom>
          <a:ln w="88900" cap="sq">
            <a:solidFill>
              <a:srgbClr val="FFFFFF"/>
            </a:solidFill>
            <a:miter lim="800000"/>
            <a:headEnd/>
            <a:tailEnd/>
          </a:ln>
          <a:effectLst>
            <a:outerShdw blurRad="254000" algn="tl" rotWithShape="0">
              <a:srgbClr val="000000">
                <a:alpha val="43000"/>
              </a:srgbClr>
            </a:outerShdw>
          </a:effectLst>
        </p:spPr>
      </p:pic>
    </p:spTree>
  </p:cSld>
  <p:clrMapOvr>
    <a:masterClrMapping/>
  </p:clrMapOvr>
  <p:transition>
    <p:wipe dir="r"/>
  </p:transition>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zh-CN" altLang="en-US" dirty="0">
                <a:effectLst/>
                <a:latin typeface="华文楷体" panose="02010600040101010101" pitchFamily="2" charset="-122"/>
                <a:ea typeface="华文楷体" panose="02010600040101010101" pitchFamily="2" charset="-122"/>
              </a:rPr>
              <a:t>路桥工程安全事故</a:t>
            </a:r>
          </a:p>
        </p:txBody>
      </p:sp>
      <p:sp>
        <p:nvSpPr>
          <p:cNvPr id="3" name="内容占位符 2"/>
          <p:cNvSpPr>
            <a:spLocks noGrp="1"/>
          </p:cNvSpPr>
          <p:nvPr>
            <p:ph idx="1"/>
          </p:nvPr>
        </p:nvSpPr>
        <p:spPr>
          <a:xfrm>
            <a:off x="381000" y="1447800"/>
            <a:ext cx="4648200" cy="5029200"/>
          </a:xfrm>
        </p:spPr>
        <p:txBody>
          <a:bodyPr/>
          <a:lstStyle/>
          <a:p>
            <a:pPr>
              <a:defRPr/>
            </a:pPr>
            <a:r>
              <a:rPr lang="zh-CN" altLang="en-US" sz="2000" b="1" dirty="0">
                <a:latin typeface="华文楷体" panose="02010600040101010101" pitchFamily="2" charset="-122"/>
                <a:ea typeface="华文楷体" panose="02010600040101010101" pitchFamily="2" charset="-122"/>
              </a:rPr>
              <a:t>事故原因</a:t>
            </a:r>
            <a:endParaRPr lang="en-US" altLang="zh-CN" sz="2000" b="1" dirty="0">
              <a:latin typeface="华文楷体" panose="02010600040101010101" pitchFamily="2" charset="-122"/>
              <a:ea typeface="华文楷体" panose="02010600040101010101" pitchFamily="2" charset="-122"/>
            </a:endParaRPr>
          </a:p>
          <a:p>
            <a:pPr>
              <a:buFontTx/>
              <a:buNone/>
              <a:defRPr/>
            </a:pPr>
            <a:r>
              <a:rPr lang="zh-CN" altLang="en-US" sz="2000" dirty="0">
                <a:latin typeface="华文楷体" panose="02010600040101010101" pitchFamily="2" charset="-122"/>
                <a:ea typeface="华文楷体" panose="02010600040101010101" pitchFamily="2" charset="-122"/>
              </a:rPr>
              <a:t>            一是大桥在施工中，支架搭设时基础施工不符合相关规范要求，部分支架钢管壁厚不够，部分支架主管与枕木之间缺垫板；二是支架预压时，预压范围不很充分，每跨有部分区域未压到；三是施工方项目经理对工程管理不到位，劳务工程以包代管，在支架搭设中大量使用未经培训的民工，在施工质量上存在一定问题；四是监理方、施工方在支架搭设过程及完工后的验收工作草率，且无文字纪录；五是部分特种作业人员无特种作业资格证或资格证过期，部分安全管理人员未持</a:t>
            </a:r>
            <a:r>
              <a:rPr lang="en-US" altLang="zh-CN" sz="2000" dirty="0">
                <a:latin typeface="华文楷体" panose="02010600040101010101" pitchFamily="2" charset="-122"/>
                <a:ea typeface="华文楷体" panose="02010600040101010101" pitchFamily="2" charset="-122"/>
              </a:rPr>
              <a:t>《</a:t>
            </a:r>
            <a:r>
              <a:rPr lang="zh-CN" altLang="en-US" sz="2000" dirty="0">
                <a:latin typeface="华文楷体" panose="02010600040101010101" pitchFamily="2" charset="-122"/>
                <a:ea typeface="华文楷体" panose="02010600040101010101" pitchFamily="2" charset="-122"/>
              </a:rPr>
              <a:t>安全生产考核合格证</a:t>
            </a:r>
            <a:r>
              <a:rPr lang="en-US" altLang="zh-CN" sz="2000" dirty="0">
                <a:latin typeface="华文楷体" panose="02010600040101010101" pitchFamily="2" charset="-122"/>
                <a:ea typeface="华文楷体" panose="02010600040101010101" pitchFamily="2" charset="-122"/>
              </a:rPr>
              <a:t>》</a:t>
            </a:r>
            <a:r>
              <a:rPr lang="zh-CN" altLang="en-US" sz="2000" dirty="0">
                <a:latin typeface="华文楷体" panose="02010600040101010101" pitchFamily="2" charset="-122"/>
                <a:ea typeface="华文楷体" panose="02010600040101010101" pitchFamily="2" charset="-122"/>
              </a:rPr>
              <a:t>上岗。</a:t>
            </a:r>
            <a:endParaRPr lang="en-US" altLang="zh-CN" sz="2000" dirty="0">
              <a:latin typeface="华文楷体" panose="02010600040101010101" pitchFamily="2" charset="-122"/>
              <a:ea typeface="华文楷体" panose="02010600040101010101" pitchFamily="2" charset="-122"/>
            </a:endParaRPr>
          </a:p>
          <a:p>
            <a:pPr>
              <a:defRPr/>
            </a:pPr>
            <a:endParaRPr lang="zh-CN" altLang="en-US" sz="1950" dirty="0"/>
          </a:p>
        </p:txBody>
      </p:sp>
      <p:pic>
        <p:nvPicPr>
          <p:cNvPr id="169987" name="Picture 4" descr="http://pic.newssc.org/0/00/02/85/28516_972160.jpg"/>
          <p:cNvPicPr>
            <a:picLocks noChangeAspect="1" noChangeArrowheads="1"/>
          </p:cNvPicPr>
          <p:nvPr/>
        </p:nvPicPr>
        <p:blipFill>
          <a:blip r:embed="rId2" cstate="print"/>
          <a:srcRect/>
          <a:stretch>
            <a:fillRect/>
          </a:stretch>
        </p:blipFill>
        <p:spPr bwMode="auto">
          <a:xfrm>
            <a:off x="5030646" y="1828800"/>
            <a:ext cx="3198954" cy="2346889"/>
          </a:xfrm>
          <a:prstGeom prst="snip2DiagRect">
            <a:avLst/>
          </a:prstGeom>
          <a:solidFill>
            <a:srgbClr val="FFFFFF">
              <a:shade val="85000"/>
            </a:srgbClr>
          </a:solidFill>
          <a:ln w="88900" cap="sq">
            <a:solidFill>
              <a:srgbClr val="FFFFFF"/>
            </a:solidFill>
            <a:miter lim="800000"/>
            <a:headEnd/>
            <a:tailEnd/>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69988" name="Picture 6" descr="http://pic.newssc.org/0/00/02/85/28513_995498.jpg"/>
          <p:cNvPicPr>
            <a:picLocks noChangeAspect="1" noChangeArrowheads="1"/>
          </p:cNvPicPr>
          <p:nvPr/>
        </p:nvPicPr>
        <p:blipFill>
          <a:blip r:embed="rId3" cstate="print"/>
          <a:srcRect/>
          <a:stretch>
            <a:fillRect/>
          </a:stretch>
        </p:blipFill>
        <p:spPr bwMode="auto">
          <a:xfrm>
            <a:off x="5105400" y="4114800"/>
            <a:ext cx="3200400" cy="2119993"/>
          </a:xfrm>
          <a:prstGeom prst="round2DiagRect">
            <a:avLst>
              <a:gd name="adj1" fmla="val 16667"/>
              <a:gd name="adj2" fmla="val 0"/>
            </a:avLst>
          </a:prstGeom>
          <a:ln w="88900" cap="sq">
            <a:solidFill>
              <a:srgbClr val="FFFFFF"/>
            </a:solidFill>
            <a:miter lim="800000"/>
            <a:headEnd/>
            <a:tailEnd/>
          </a:ln>
          <a:effectLst>
            <a:outerShdw blurRad="254000" algn="tl" rotWithShape="0">
              <a:srgbClr val="000000">
                <a:alpha val="43000"/>
              </a:srgbClr>
            </a:outerShdw>
          </a:effectLst>
        </p:spPr>
      </p:pic>
    </p:spTree>
  </p:cSld>
  <p:clrMapOvr>
    <a:masterClrMapping/>
  </p:clrMapOvr>
  <p:transition>
    <p:wipe dir="r"/>
  </p:transition>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zh-CN" altLang="en-US" dirty="0">
                <a:effectLst/>
                <a:latin typeface="华文楷体" panose="02010600040101010101" pitchFamily="2" charset="-122"/>
                <a:ea typeface="华文楷体" panose="02010600040101010101" pitchFamily="2" charset="-122"/>
              </a:rPr>
              <a:t>路桥工程安全事故</a:t>
            </a:r>
          </a:p>
        </p:txBody>
      </p:sp>
      <p:sp>
        <p:nvSpPr>
          <p:cNvPr id="171010" name="内容占位符 2"/>
          <p:cNvSpPr>
            <a:spLocks noGrp="1"/>
          </p:cNvSpPr>
          <p:nvPr>
            <p:ph idx="1"/>
          </p:nvPr>
        </p:nvSpPr>
        <p:spPr>
          <a:xfrm>
            <a:off x="457200" y="1676400"/>
            <a:ext cx="4038600" cy="4572000"/>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a:lstStyle/>
          <a:p>
            <a:pPr>
              <a:defRPr/>
            </a:pPr>
            <a:r>
              <a:rPr lang="zh-CN" altLang="en-US" sz="2400" b="1" dirty="0">
                <a:latin typeface="华文楷体" panose="02010600040101010101" pitchFamily="2" charset="-122"/>
                <a:ea typeface="华文楷体" panose="02010600040101010101" pitchFamily="2" charset="-122"/>
              </a:rPr>
              <a:t>事故五</a:t>
            </a:r>
            <a:r>
              <a:rPr lang="en-US" altLang="zh-CN" sz="2400" b="1" dirty="0">
                <a:latin typeface="华文楷体" panose="02010600040101010101" pitchFamily="2" charset="-122"/>
                <a:ea typeface="华文楷体" panose="02010600040101010101" pitchFamily="2" charset="-122"/>
              </a:rPr>
              <a:t>:   </a:t>
            </a:r>
            <a:r>
              <a:rPr lang="zh-CN" altLang="en-US" sz="2400" b="1" dirty="0">
                <a:latin typeface="华文楷体" panose="02010600040101010101" pitchFamily="2" charset="-122"/>
                <a:ea typeface="华文楷体" panose="02010600040101010101" pitchFamily="2" charset="-122"/>
              </a:rPr>
              <a:t>湖南凤凰沱江大桥坍塌事故</a:t>
            </a:r>
            <a:endParaRPr lang="en-US" altLang="zh-CN" sz="2400" b="1" dirty="0">
              <a:latin typeface="华文楷体" panose="02010600040101010101" pitchFamily="2" charset="-122"/>
              <a:ea typeface="华文楷体" panose="02010600040101010101" pitchFamily="2" charset="-122"/>
            </a:endParaRPr>
          </a:p>
          <a:p>
            <a:pPr>
              <a:defRPr/>
            </a:pPr>
            <a:r>
              <a:rPr lang="zh-CN" altLang="en-US" sz="2400" dirty="0">
                <a:latin typeface="华文楷体" panose="02010600040101010101" pitchFamily="2" charset="-122"/>
                <a:ea typeface="华文楷体" panose="02010600040101010101" pitchFamily="2" charset="-122"/>
              </a:rPr>
              <a:t>事故回放</a:t>
            </a:r>
            <a:endParaRPr lang="en-US" altLang="zh-CN" sz="2400" dirty="0">
              <a:latin typeface="华文楷体" panose="02010600040101010101" pitchFamily="2" charset="-122"/>
              <a:ea typeface="华文楷体" panose="02010600040101010101" pitchFamily="2" charset="-122"/>
            </a:endParaRPr>
          </a:p>
          <a:p>
            <a:pPr>
              <a:buFontTx/>
              <a:buNone/>
              <a:defRPr/>
            </a:pPr>
            <a:r>
              <a:rPr lang="en-US" altLang="zh-CN" sz="2400" dirty="0">
                <a:latin typeface="华文楷体" panose="02010600040101010101" pitchFamily="2" charset="-122"/>
                <a:ea typeface="华文楷体" panose="02010600040101010101" pitchFamily="2" charset="-122"/>
              </a:rPr>
              <a:t>            2007</a:t>
            </a:r>
            <a:r>
              <a:rPr lang="zh-CN" altLang="en-US" sz="2400" dirty="0">
                <a:latin typeface="华文楷体" panose="02010600040101010101" pitchFamily="2" charset="-122"/>
                <a:ea typeface="华文楷体" panose="02010600040101010101" pitchFamily="2" charset="-122"/>
              </a:rPr>
              <a:t>年</a:t>
            </a:r>
            <a:r>
              <a:rPr lang="en-US" altLang="zh-CN" sz="2400" dirty="0">
                <a:latin typeface="华文楷体" panose="02010600040101010101" pitchFamily="2" charset="-122"/>
                <a:ea typeface="华文楷体" panose="02010600040101010101" pitchFamily="2" charset="-122"/>
              </a:rPr>
              <a:t>8</a:t>
            </a:r>
            <a:r>
              <a:rPr lang="zh-CN" altLang="en-US" sz="2400" dirty="0">
                <a:latin typeface="华文楷体" panose="02010600040101010101" pitchFamily="2" charset="-122"/>
                <a:ea typeface="华文楷体" panose="02010600040101010101" pitchFamily="2" charset="-122"/>
              </a:rPr>
              <a:t>月</a:t>
            </a:r>
            <a:r>
              <a:rPr lang="en-US" altLang="zh-CN" sz="2400" dirty="0">
                <a:latin typeface="华文楷体" panose="02010600040101010101" pitchFamily="2" charset="-122"/>
                <a:ea typeface="华文楷体" panose="02010600040101010101" pitchFamily="2" charset="-122"/>
              </a:rPr>
              <a:t>13</a:t>
            </a:r>
            <a:r>
              <a:rPr lang="zh-CN" altLang="en-US" sz="2400" dirty="0">
                <a:latin typeface="华文楷体" panose="02010600040101010101" pitchFamily="2" charset="-122"/>
                <a:ea typeface="华文楷体" panose="02010600040101010101" pitchFamily="2" charset="-122"/>
              </a:rPr>
              <a:t>日下午４时４０分左右，湖南省湘西土家族苗族自治州凤凰县正在建设的堤溪沱江大桥发生坍塌事故，桥梁将凤凰至山江公路塞断，当时现场正在施工，造成</a:t>
            </a:r>
            <a:r>
              <a:rPr lang="en-US" altLang="zh-CN" sz="2400" dirty="0">
                <a:latin typeface="华文楷体" panose="02010600040101010101" pitchFamily="2" charset="-122"/>
                <a:ea typeface="华文楷体" panose="02010600040101010101" pitchFamily="2" charset="-122"/>
              </a:rPr>
              <a:t>64</a:t>
            </a:r>
            <a:r>
              <a:rPr lang="zh-CN" altLang="en-US" sz="2400" dirty="0">
                <a:latin typeface="华文楷体" panose="02010600040101010101" pitchFamily="2" charset="-122"/>
                <a:ea typeface="华文楷体" panose="02010600040101010101" pitchFamily="2" charset="-122"/>
              </a:rPr>
              <a:t>人死亡，</a:t>
            </a:r>
            <a:r>
              <a:rPr lang="en-US" altLang="zh-CN" sz="2400" dirty="0">
                <a:latin typeface="华文楷体" panose="02010600040101010101" pitchFamily="2" charset="-122"/>
                <a:ea typeface="华文楷体" panose="02010600040101010101" pitchFamily="2" charset="-122"/>
              </a:rPr>
              <a:t>22</a:t>
            </a:r>
            <a:r>
              <a:rPr lang="zh-CN" altLang="en-US" sz="2400" dirty="0">
                <a:latin typeface="华文楷体" panose="02010600040101010101" pitchFamily="2" charset="-122"/>
                <a:ea typeface="华文楷体" panose="02010600040101010101" pitchFamily="2" charset="-122"/>
              </a:rPr>
              <a:t>人受伤，直接经济损失</a:t>
            </a:r>
            <a:r>
              <a:rPr lang="en-US" altLang="zh-CN" sz="2400" dirty="0">
                <a:latin typeface="华文楷体" panose="02010600040101010101" pitchFamily="2" charset="-122"/>
                <a:ea typeface="华文楷体" panose="02010600040101010101" pitchFamily="2" charset="-122"/>
              </a:rPr>
              <a:t>3974.7</a:t>
            </a:r>
            <a:r>
              <a:rPr lang="zh-CN" altLang="en-US" sz="2400" dirty="0">
                <a:latin typeface="华文楷体" panose="02010600040101010101" pitchFamily="2" charset="-122"/>
                <a:ea typeface="华文楷体" panose="02010600040101010101" pitchFamily="2" charset="-122"/>
              </a:rPr>
              <a:t>万元。</a:t>
            </a:r>
            <a:endParaRPr lang="en-US" altLang="zh-CN" sz="2400" dirty="0">
              <a:latin typeface="华文楷体" panose="02010600040101010101" pitchFamily="2" charset="-122"/>
              <a:ea typeface="华文楷体" panose="02010600040101010101" pitchFamily="2" charset="-122"/>
            </a:endParaRPr>
          </a:p>
          <a:p>
            <a:pPr>
              <a:buFontTx/>
              <a:buNone/>
              <a:defRPr/>
            </a:pPr>
            <a:r>
              <a:rPr lang="zh-CN" altLang="en-US" sz="2000" dirty="0"/>
              <a:t>  </a:t>
            </a:r>
            <a:r>
              <a:rPr lang="zh-CN" altLang="en-US" sz="2000" dirty="0">
                <a:solidFill>
                  <a:srgbClr val="00B050"/>
                </a:solidFill>
              </a:rPr>
              <a:t>  </a:t>
            </a:r>
            <a:endParaRPr lang="zh-CN" altLang="en-US" sz="2000" dirty="0"/>
          </a:p>
        </p:txBody>
      </p:sp>
      <p:pic>
        <p:nvPicPr>
          <p:cNvPr id="171011" name="Picture 5"/>
          <p:cNvPicPr>
            <a:picLocks noChangeAspect="1" noChangeArrowheads="1"/>
          </p:cNvPicPr>
          <p:nvPr/>
        </p:nvPicPr>
        <p:blipFill>
          <a:blip r:embed="rId2" cstate="print"/>
          <a:srcRect/>
          <a:stretch>
            <a:fillRect/>
          </a:stretch>
        </p:blipFill>
        <p:spPr bwMode="auto">
          <a:xfrm>
            <a:off x="4463421" y="2133600"/>
            <a:ext cx="4375779" cy="356393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p:wipe dir="r"/>
  </p:transition>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zh-CN" altLang="en-US" dirty="0">
                <a:effectLst/>
                <a:latin typeface="华文楷体" panose="02010600040101010101" pitchFamily="2" charset="-122"/>
                <a:ea typeface="华文楷体" panose="02010600040101010101" pitchFamily="2" charset="-122"/>
              </a:rPr>
              <a:t>路桥工程安全事故</a:t>
            </a:r>
          </a:p>
        </p:txBody>
      </p:sp>
      <p:sp>
        <p:nvSpPr>
          <p:cNvPr id="164866" name="内容占位符 2"/>
          <p:cNvSpPr>
            <a:spLocks noGrp="1"/>
          </p:cNvSpPr>
          <p:nvPr>
            <p:ph idx="1"/>
          </p:nvPr>
        </p:nvSpPr>
        <p:spPr>
          <a:xfrm>
            <a:off x="457200" y="1828800"/>
            <a:ext cx="8305800" cy="4343400"/>
          </a:xfrm>
        </p:spPr>
        <p:txBody>
          <a:bodyPr/>
          <a:lstStyle/>
          <a:p>
            <a:r>
              <a:rPr lang="zh-CN" altLang="en-US" sz="2400" dirty="0">
                <a:latin typeface="华文楷体" panose="02010600040101010101" pitchFamily="2" charset="-122"/>
                <a:ea typeface="华文楷体" panose="02010600040101010101" pitchFamily="2" charset="-122"/>
              </a:rPr>
              <a:t>事故直接原因：</a:t>
            </a:r>
            <a:endParaRPr lang="en-US" altLang="zh-CN" sz="2400" dirty="0">
              <a:latin typeface="华文楷体" panose="02010600040101010101" pitchFamily="2" charset="-122"/>
              <a:ea typeface="华文楷体" panose="02010600040101010101" pitchFamily="2" charset="-122"/>
            </a:endParaRPr>
          </a:p>
          <a:p>
            <a:pPr>
              <a:buFontTx/>
              <a:buNone/>
            </a:pPr>
            <a:r>
              <a:rPr lang="zh-CN" altLang="en-US" sz="2400" dirty="0">
                <a:latin typeface="华文楷体" panose="02010600040101010101" pitchFamily="2" charset="-122"/>
                <a:ea typeface="华文楷体" panose="02010600040101010101" pitchFamily="2" charset="-122"/>
              </a:rPr>
              <a:t>            主拱圈的质量达不到设计和规范要求，而在</a:t>
            </a:r>
            <a:r>
              <a:rPr lang="en-US" altLang="zh-CN" sz="2400" dirty="0">
                <a:latin typeface="华文楷体" panose="02010600040101010101" pitchFamily="2" charset="-122"/>
                <a:ea typeface="华文楷体" panose="02010600040101010101" pitchFamily="2" charset="-122"/>
              </a:rPr>
              <a:t>11</a:t>
            </a:r>
            <a:r>
              <a:rPr lang="zh-CN" altLang="en-US" sz="2400" dirty="0">
                <a:latin typeface="华文楷体" panose="02010600040101010101" pitchFamily="2" charset="-122"/>
                <a:ea typeface="华文楷体" panose="02010600040101010101" pitchFamily="2" charset="-122"/>
              </a:rPr>
              <a:t>号孔（边孔）拱脚区段又存在着一个质量特别差的号孔（边孔）区域，复工前处于临界平衡状态，复工后在桥上作业增加荷载和温度升高的情况下，发生压溃，引起</a:t>
            </a:r>
            <a:r>
              <a:rPr lang="en-US" altLang="zh-CN" sz="2400" dirty="0">
                <a:latin typeface="华文楷体" panose="02010600040101010101" pitchFamily="2" charset="-122"/>
                <a:ea typeface="华文楷体" panose="02010600040101010101" pitchFamily="2" charset="-122"/>
              </a:rPr>
              <a:t>11</a:t>
            </a:r>
            <a:r>
              <a:rPr lang="zh-CN" altLang="en-US" sz="2400" dirty="0">
                <a:latin typeface="华文楷体" panose="02010600040101010101" pitchFamily="2" charset="-122"/>
                <a:ea typeface="华文楷体" panose="02010600040101010101" pitchFamily="2" charset="-122"/>
              </a:rPr>
              <a:t>号孔垮塌，由于连拱效应致使全桥垮塌。</a:t>
            </a:r>
            <a:endParaRPr lang="en-US" altLang="zh-CN" sz="2400" dirty="0">
              <a:latin typeface="华文楷体" panose="02010600040101010101" pitchFamily="2" charset="-122"/>
              <a:ea typeface="华文楷体" panose="02010600040101010101" pitchFamily="2" charset="-122"/>
            </a:endParaRPr>
          </a:p>
          <a:p>
            <a:pPr>
              <a:buFontTx/>
              <a:buNone/>
            </a:pPr>
            <a:r>
              <a:rPr lang="zh-CN" altLang="en-US" sz="2400" dirty="0">
                <a:latin typeface="华文楷体" panose="02010600040101010101" pitchFamily="2" charset="-122"/>
                <a:ea typeface="华文楷体" panose="02010600040101010101" pitchFamily="2" charset="-122"/>
              </a:rPr>
              <a:t>事故的主要原因：</a:t>
            </a:r>
            <a:endParaRPr lang="en-US" altLang="zh-CN" sz="2400" dirty="0">
              <a:latin typeface="华文楷体" panose="02010600040101010101" pitchFamily="2" charset="-122"/>
              <a:ea typeface="华文楷体" panose="02010600040101010101" pitchFamily="2" charset="-122"/>
            </a:endParaRPr>
          </a:p>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）施工单位擅自变更原主拱圈施工方案，现场管理混乱，违规乱用料石，主拱圈施工不符合规范要求，在主拱圈未达到设计强度的情况下就开始落架施工作业。</a:t>
            </a:r>
            <a:endParaRPr lang="en-US" altLang="zh-CN" sz="2400" dirty="0">
              <a:latin typeface="华文楷体" panose="02010600040101010101" pitchFamily="2" charset="-122"/>
              <a:ea typeface="华文楷体" panose="02010600040101010101" pitchFamily="2" charset="-122"/>
            </a:endParaRPr>
          </a:p>
        </p:txBody>
      </p:sp>
    </p:spTree>
  </p:cSld>
  <p:clrMapOvr>
    <a:masterClrMapping/>
  </p:clrMapOvr>
  <p:transition>
    <p:wipe dir="r"/>
  </p:transition>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zh-CN" altLang="en-US" dirty="0">
                <a:effectLst/>
                <a:latin typeface="华文楷体" panose="02010600040101010101" pitchFamily="2" charset="-122"/>
                <a:ea typeface="华文楷体" panose="02010600040101010101" pitchFamily="2" charset="-122"/>
              </a:rPr>
              <a:t>路桥工程安全事故</a:t>
            </a:r>
          </a:p>
        </p:txBody>
      </p:sp>
      <p:sp>
        <p:nvSpPr>
          <p:cNvPr id="164866" name="内容占位符 2"/>
          <p:cNvSpPr>
            <a:spLocks noGrp="1"/>
          </p:cNvSpPr>
          <p:nvPr>
            <p:ph idx="1"/>
          </p:nvPr>
        </p:nvSpPr>
        <p:spPr>
          <a:xfrm>
            <a:off x="457200" y="1828800"/>
            <a:ext cx="8305800" cy="4343400"/>
          </a:xfrm>
        </p:spPr>
        <p:txBody>
          <a:bodyPr/>
          <a:lstStyle/>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）建设单位项目管理混乱，对发现的施工问题未认真督促施工单位整改，未经设计单位同意擅自与施工单位变更原主拱圈设计施工方案，盲目排工期赶进度，越权指挥，甚至要求监理不要上桥检查。</a:t>
            </a:r>
            <a:endParaRPr lang="en-US" altLang="zh-CN" sz="2400" dirty="0">
              <a:latin typeface="华文楷体" panose="02010600040101010101" pitchFamily="2" charset="-122"/>
              <a:ea typeface="华文楷体" panose="02010600040101010101" pitchFamily="2" charset="-122"/>
            </a:endParaRPr>
          </a:p>
          <a:p>
            <a:pPr>
              <a:buFontTx/>
              <a:buNone/>
            </a:pP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3</a:t>
            </a:r>
            <a:r>
              <a:rPr lang="zh-CN" altLang="en-US" sz="2400" dirty="0">
                <a:latin typeface="华文楷体" panose="02010600040101010101" pitchFamily="2" charset="-122"/>
                <a:ea typeface="华文楷体" panose="02010600040101010101" pitchFamily="2" charset="-122"/>
              </a:rPr>
              <a:t>）工程监理单位未能制止施工单位擅自变更原主拱圈施工方案，对发现的主拱圈施工问题督促整改不力，在主拱圈砌筑完成但强度资料尚未测出的情况下即签字验收合格。</a:t>
            </a:r>
          </a:p>
        </p:txBody>
      </p:sp>
    </p:spTree>
  </p:cSld>
  <p:clrMapOvr>
    <a:masterClrMapping/>
  </p:clrMapOvr>
  <p:transition>
    <p:wipe dir="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0" y="761090"/>
            <a:ext cx="9144000" cy="5837495"/>
          </a:xfrm>
          <a:prstGeom prst="rect">
            <a:avLst/>
          </a:prstGeom>
          <a:noFill/>
          <a:ln w="9525">
            <a:noFill/>
            <a:miter lim="800000"/>
          </a:ln>
          <a:effectLst/>
        </p:spPr>
        <p:txBody>
          <a:bodyPr vert="horz" wrap="square" lIns="91440" tIns="45720" rIns="91440" bIns="45720" numCol="1" anchor="ctr" anchorCtr="0" compatLnSpc="1">
            <a:spAutoFit/>
          </a:bodyPr>
          <a:lstStyle/>
          <a:p>
            <a:pPr marR="0" lvl="0" algn="l" defTabSz="914400" rtl="0" eaLnBrk="1" fontAlgn="base" latinLnBrk="0" hangingPunct="1">
              <a:lnSpc>
                <a:spcPts val="2800"/>
              </a:lnSpc>
              <a:spcBef>
                <a:spcPct val="0"/>
              </a:spcBef>
              <a:spcAft>
                <a:spcPct val="0"/>
              </a:spcAft>
              <a:buClrTx/>
              <a:buSzTx/>
              <a:buFontTx/>
              <a:buNone/>
            </a:pPr>
            <a:r>
              <a:rPr kumimoji="0" lang="en-US" altLang="zh-CN" sz="2000" b="1" i="0" u="none" strike="noStrike" cap="none" normalizeH="0" baseline="0" dirty="0">
                <a:ln>
                  <a:noFill/>
                </a:ln>
                <a:solidFill>
                  <a:srgbClr val="373737"/>
                </a:solidFill>
                <a:effectLst/>
                <a:latin typeface="+mn-ea"/>
                <a:ea typeface="+mn-ea"/>
                <a:cs typeface="宋体" panose="02010600030101010101" pitchFamily="2" charset="-122"/>
              </a:rPr>
              <a:t>    </a:t>
            </a:r>
            <a:r>
              <a:rPr kumimoji="0" lang="zh-CN" sz="2000" b="1" i="0" u="none" strike="noStrike" cap="none" normalizeH="0" baseline="0" dirty="0">
                <a:ln>
                  <a:noFill/>
                </a:ln>
                <a:solidFill>
                  <a:srgbClr val="373737"/>
                </a:solidFill>
                <a:effectLst/>
                <a:latin typeface="+mn-ea"/>
                <a:ea typeface="+mn-ea"/>
                <a:cs typeface="宋体" panose="02010600030101010101" pitchFamily="2" charset="-122"/>
              </a:rPr>
              <a:t>第二十一条　矿山、建筑施工单位、道路运输企业和危险物品的生产、经营、储存单位，应当设置安全生产管理机构或者配备专职安全生产管理人员。</a:t>
            </a:r>
            <a:endParaRPr kumimoji="0" lang="zh-CN" sz="2000" b="1" i="0" u="none" strike="noStrike" cap="none" normalizeH="0" baseline="0" dirty="0">
              <a:ln>
                <a:noFill/>
              </a:ln>
              <a:solidFill>
                <a:schemeClr val="tx1"/>
              </a:solidFill>
              <a:effectLst/>
              <a:latin typeface="+mn-ea"/>
              <a:ea typeface="+mn-ea"/>
              <a:cs typeface="宋体" panose="02010600030101010101" pitchFamily="2" charset="-122"/>
            </a:endParaRPr>
          </a:p>
          <a:p>
            <a:pPr marR="0" lvl="0" algn="l" defTabSz="914400" rtl="0" eaLnBrk="0" fontAlgn="base" latinLnBrk="0" hangingPunct="0">
              <a:lnSpc>
                <a:spcPts val="2800"/>
              </a:lnSpc>
              <a:spcBef>
                <a:spcPct val="0"/>
              </a:spcBef>
              <a:spcAft>
                <a:spcPct val="0"/>
              </a:spcAft>
              <a:buClrTx/>
              <a:buSzTx/>
              <a:buFontTx/>
              <a:buNone/>
            </a:pPr>
            <a:r>
              <a:rPr kumimoji="0" lang="en-US" altLang="zh-CN" sz="2000" b="1" i="0" u="none" strike="noStrike" cap="none" normalizeH="0" baseline="0" dirty="0">
                <a:ln>
                  <a:noFill/>
                </a:ln>
                <a:solidFill>
                  <a:srgbClr val="373737"/>
                </a:solidFill>
                <a:effectLst/>
                <a:latin typeface="+mn-ea"/>
                <a:ea typeface="+mn-ea"/>
                <a:cs typeface="宋体" panose="02010600030101010101" pitchFamily="2" charset="-122"/>
              </a:rPr>
              <a:t>    </a:t>
            </a:r>
            <a:r>
              <a:rPr kumimoji="0" lang="zh-CN" sz="2000" b="1" i="0" u="none" strike="noStrike" cap="none" normalizeH="0" baseline="0" dirty="0">
                <a:ln>
                  <a:noFill/>
                </a:ln>
                <a:solidFill>
                  <a:srgbClr val="373737"/>
                </a:solidFill>
                <a:effectLst/>
                <a:latin typeface="+mn-ea"/>
                <a:ea typeface="+mn-ea"/>
                <a:cs typeface="宋体" panose="02010600030101010101" pitchFamily="2" charset="-122"/>
              </a:rPr>
              <a:t>前款规定以外的其他生产经营单位，</a:t>
            </a:r>
            <a:r>
              <a:rPr kumimoji="0" lang="zh-CN" sz="2000" b="1" i="0" u="none" strike="noStrike" cap="none" normalizeH="0" baseline="0" dirty="0">
                <a:ln>
                  <a:noFill/>
                </a:ln>
                <a:solidFill>
                  <a:srgbClr val="FF0000"/>
                </a:solidFill>
                <a:effectLst/>
                <a:latin typeface="+mn-ea"/>
                <a:ea typeface="+mn-ea"/>
                <a:cs typeface="宋体" panose="02010600030101010101" pitchFamily="2" charset="-122"/>
              </a:rPr>
              <a:t>从业人员超过</a:t>
            </a:r>
            <a:r>
              <a:rPr kumimoji="0" lang="en-US" altLang="zh-CN" sz="2000" b="1" i="0" u="none" strike="noStrike" cap="none" normalizeH="0" baseline="0" dirty="0">
                <a:ln>
                  <a:noFill/>
                </a:ln>
                <a:solidFill>
                  <a:srgbClr val="FF0000"/>
                </a:solidFill>
                <a:effectLst/>
                <a:latin typeface="+mn-ea"/>
                <a:ea typeface="+mn-ea"/>
                <a:cs typeface="宋体" panose="02010600030101010101" pitchFamily="2" charset="-122"/>
              </a:rPr>
              <a:t>300</a:t>
            </a:r>
            <a:r>
              <a:rPr kumimoji="0" lang="zh-CN" altLang="en-US" sz="2000" b="1" i="0" u="none" strike="noStrike" cap="none" normalizeH="0" baseline="0" dirty="0">
                <a:ln>
                  <a:noFill/>
                </a:ln>
                <a:solidFill>
                  <a:srgbClr val="FF0000"/>
                </a:solidFill>
                <a:effectLst/>
                <a:latin typeface="+mn-ea"/>
                <a:ea typeface="+mn-ea"/>
                <a:cs typeface="宋体" panose="02010600030101010101" pitchFamily="2" charset="-122"/>
              </a:rPr>
              <a:t>人的，应当设置安全生产管理机构或者配备专职安全生产管理人员；从业人员在</a:t>
            </a:r>
            <a:r>
              <a:rPr kumimoji="0" lang="en-US" altLang="zh-CN" sz="2000" b="1" i="0" u="none" strike="noStrike" cap="none" normalizeH="0" baseline="0" dirty="0">
                <a:ln>
                  <a:noFill/>
                </a:ln>
                <a:solidFill>
                  <a:srgbClr val="FF0000"/>
                </a:solidFill>
                <a:effectLst/>
                <a:latin typeface="+mn-ea"/>
                <a:ea typeface="+mn-ea"/>
                <a:cs typeface="宋体" panose="02010600030101010101" pitchFamily="2" charset="-122"/>
              </a:rPr>
              <a:t>300</a:t>
            </a:r>
            <a:r>
              <a:rPr kumimoji="0" lang="zh-CN" altLang="en-US" sz="2000" b="1" i="0" u="none" strike="noStrike" cap="none" normalizeH="0" baseline="0" dirty="0">
                <a:ln>
                  <a:noFill/>
                </a:ln>
                <a:solidFill>
                  <a:srgbClr val="FF0000"/>
                </a:solidFill>
                <a:effectLst/>
                <a:latin typeface="+mn-ea"/>
                <a:ea typeface="+mn-ea"/>
                <a:cs typeface="宋体" panose="02010600030101010101" pitchFamily="2" charset="-122"/>
              </a:rPr>
              <a:t>人以下的，应当配备专职或者兼职的安全生产管理人员。</a:t>
            </a:r>
          </a:p>
          <a:p>
            <a:pPr>
              <a:lnSpc>
                <a:spcPts val="2800"/>
              </a:lnSpc>
            </a:pPr>
            <a:r>
              <a:rPr lang="zh-CN" altLang="en-US" sz="2000" b="1" dirty="0">
                <a:latin typeface="+mn-ea"/>
                <a:ea typeface="+mn-ea"/>
              </a:rPr>
              <a:t>    第二十二条　生产经营单位的安全生产管理机构以及安全生产管理人员履行下列职责：</a:t>
            </a:r>
          </a:p>
          <a:p>
            <a:pPr>
              <a:lnSpc>
                <a:spcPts val="2800"/>
              </a:lnSpc>
            </a:pPr>
            <a:r>
              <a:rPr lang="zh-CN" altLang="en-US" sz="2000" b="1" dirty="0">
                <a:latin typeface="+mn-ea"/>
                <a:ea typeface="+mn-ea"/>
              </a:rPr>
              <a:t>（一）组织或者参与拟订本单位安全生产规章制度、操作规程和生产安全事故应急救援预案；</a:t>
            </a:r>
          </a:p>
          <a:p>
            <a:pPr>
              <a:lnSpc>
                <a:spcPts val="2800"/>
              </a:lnSpc>
            </a:pPr>
            <a:r>
              <a:rPr lang="zh-CN" altLang="en-US" sz="2000" b="1" dirty="0">
                <a:latin typeface="+mn-ea"/>
                <a:ea typeface="+mn-ea"/>
              </a:rPr>
              <a:t>（二）组织或者参与本单位安全生产教育和培训，记录安全生产教育和培训情况；</a:t>
            </a:r>
          </a:p>
          <a:p>
            <a:pPr>
              <a:lnSpc>
                <a:spcPts val="2800"/>
              </a:lnSpc>
            </a:pPr>
            <a:r>
              <a:rPr lang="zh-CN" altLang="en-US" sz="2000" b="1" dirty="0">
                <a:latin typeface="+mn-ea"/>
                <a:ea typeface="+mn-ea"/>
              </a:rPr>
              <a:t>（三）落实本单位重大危险源的安全管理措施；</a:t>
            </a:r>
          </a:p>
          <a:p>
            <a:pPr>
              <a:lnSpc>
                <a:spcPts val="2800"/>
              </a:lnSpc>
            </a:pPr>
            <a:r>
              <a:rPr lang="zh-CN" altLang="en-US" sz="2000" b="1" dirty="0">
                <a:latin typeface="+mn-ea"/>
                <a:ea typeface="+mn-ea"/>
              </a:rPr>
              <a:t>（四）组织或者参与本单位应急救援演练；</a:t>
            </a:r>
          </a:p>
          <a:p>
            <a:pPr>
              <a:lnSpc>
                <a:spcPts val="2800"/>
              </a:lnSpc>
            </a:pPr>
            <a:r>
              <a:rPr lang="zh-CN" altLang="en-US" sz="2000" b="1" dirty="0">
                <a:latin typeface="+mn-ea"/>
                <a:ea typeface="+mn-ea"/>
              </a:rPr>
              <a:t>（五）检查本单位的安全生产状况，及时排查生产安全事故隐患，提出改进安全生产管理的建议；</a:t>
            </a:r>
          </a:p>
          <a:p>
            <a:pPr>
              <a:lnSpc>
                <a:spcPts val="2800"/>
              </a:lnSpc>
            </a:pPr>
            <a:r>
              <a:rPr lang="zh-CN" altLang="en-US" sz="2000" b="1" dirty="0">
                <a:latin typeface="+mn-ea"/>
                <a:ea typeface="+mn-ea"/>
              </a:rPr>
              <a:t>（六）制止和纠正违章指挥、强令冒险作业、违反操作规程的行为；</a:t>
            </a:r>
          </a:p>
          <a:p>
            <a:pPr>
              <a:lnSpc>
                <a:spcPts val="2800"/>
              </a:lnSpc>
            </a:pPr>
            <a:r>
              <a:rPr lang="zh-CN" altLang="en-US" sz="2000" b="1" dirty="0">
                <a:latin typeface="+mn-ea"/>
                <a:ea typeface="+mn-ea"/>
              </a:rPr>
              <a:t>（七）落实本单位安全生产整改措施。</a:t>
            </a:r>
            <a:endParaRPr kumimoji="0" lang="zh-CN" altLang="en-US" sz="2000" b="1" i="0" u="none" strike="noStrike" cap="none" normalizeH="0" baseline="0" dirty="0">
              <a:ln>
                <a:noFill/>
              </a:ln>
              <a:solidFill>
                <a:schemeClr val="tx1"/>
              </a:solidFill>
              <a:effectLst/>
              <a:latin typeface="+mn-ea"/>
              <a:ea typeface="+mn-ea"/>
              <a:cs typeface="宋体" panose="02010600030101010101" pitchFamily="2" charset="-122"/>
            </a:endParaRPr>
          </a:p>
        </p:txBody>
      </p:sp>
    </p:spTree>
  </p:cSld>
  <p:clrMapOvr>
    <a:masterClrMapping/>
  </p:clrMapOvr>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zh-CN" altLang="en-US" dirty="0">
                <a:effectLst/>
                <a:latin typeface="华文楷体" panose="02010600040101010101" pitchFamily="2" charset="-122"/>
                <a:ea typeface="华文楷体" panose="02010600040101010101" pitchFamily="2" charset="-122"/>
              </a:rPr>
              <a:t>路桥工程安全事故</a:t>
            </a:r>
          </a:p>
        </p:txBody>
      </p:sp>
      <p:sp>
        <p:nvSpPr>
          <p:cNvPr id="173058" name="内容占位符 2"/>
          <p:cNvSpPr>
            <a:spLocks noGrp="1"/>
          </p:cNvSpPr>
          <p:nvPr>
            <p:ph idx="1"/>
          </p:nvPr>
        </p:nvSpPr>
        <p:spPr>
          <a:xfrm>
            <a:off x="609600" y="1676400"/>
            <a:ext cx="3581400" cy="4495800"/>
          </a:xfrm>
          <a:solidFill>
            <a:schemeClr val="accent5">
              <a:lumMod val="90000"/>
            </a:schemeClr>
          </a:solidFill>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defRPr/>
            </a:pPr>
            <a:r>
              <a:rPr lang="zh-CN" altLang="en-US" sz="2200" dirty="0">
                <a:latin typeface="华文楷体" panose="02010600040101010101" pitchFamily="2" charset="-122"/>
                <a:ea typeface="华文楷体" panose="02010600040101010101" pitchFamily="2" charset="-122"/>
              </a:rPr>
              <a:t>（</a:t>
            </a:r>
            <a:r>
              <a:rPr lang="en-US" altLang="zh-CN" sz="2200" dirty="0">
                <a:latin typeface="华文楷体" panose="02010600040101010101" pitchFamily="2" charset="-122"/>
                <a:ea typeface="华文楷体" panose="02010600040101010101" pitchFamily="2" charset="-122"/>
              </a:rPr>
              <a:t>4</a:t>
            </a:r>
            <a:r>
              <a:rPr lang="zh-CN" altLang="en-US" sz="2200" dirty="0">
                <a:latin typeface="华文楷体" panose="02010600040101010101" pitchFamily="2" charset="-122"/>
                <a:ea typeface="华文楷体" panose="02010600040101010101" pitchFamily="2" charset="-122"/>
              </a:rPr>
              <a:t>）设计和地质勘察单位违规将勘察项目分包给个人，地质勘察设计深度不够，现场服务和设计交底不到位。</a:t>
            </a:r>
            <a:endParaRPr lang="en-US" altLang="zh-CN" sz="2200" dirty="0">
              <a:latin typeface="华文楷体" panose="02010600040101010101" pitchFamily="2" charset="-122"/>
              <a:ea typeface="华文楷体" panose="02010600040101010101" pitchFamily="2" charset="-122"/>
            </a:endParaRPr>
          </a:p>
          <a:p>
            <a:pPr>
              <a:defRPr/>
            </a:pPr>
            <a:r>
              <a:rPr lang="zh-CN" altLang="en-US" sz="2200" dirty="0">
                <a:latin typeface="华文楷体" panose="02010600040101010101" pitchFamily="2" charset="-122"/>
                <a:ea typeface="华文楷体" panose="02010600040101010101" pitchFamily="2" charset="-122"/>
              </a:rPr>
              <a:t>（</a:t>
            </a:r>
            <a:r>
              <a:rPr lang="en-US" altLang="zh-CN" sz="2200" dirty="0">
                <a:latin typeface="华文楷体" panose="02010600040101010101" pitchFamily="2" charset="-122"/>
                <a:ea typeface="华文楷体" panose="02010600040101010101" pitchFamily="2" charset="-122"/>
              </a:rPr>
              <a:t>5</a:t>
            </a:r>
            <a:r>
              <a:rPr lang="zh-CN" altLang="en-US" sz="2200" dirty="0">
                <a:latin typeface="华文楷体" panose="02010600040101010101" pitchFamily="2" charset="-122"/>
                <a:ea typeface="华文楷体" panose="02010600040101010101" pitchFamily="2" charset="-122"/>
              </a:rPr>
              <a:t>）湖南省湘西州自治州、凤凰县两级政府及湖南省有关部门对工程建设立项审批、招投标、质量和安全生产等方面的工作监管不力。</a:t>
            </a:r>
            <a:endParaRPr lang="en-US" altLang="zh-CN" sz="2200" dirty="0">
              <a:latin typeface="华文楷体" panose="02010600040101010101" pitchFamily="2" charset="-122"/>
              <a:ea typeface="华文楷体" panose="02010600040101010101" pitchFamily="2" charset="-122"/>
            </a:endParaRPr>
          </a:p>
          <a:p>
            <a:pPr>
              <a:defRPr/>
            </a:pPr>
            <a:endParaRPr lang="zh-CN" altLang="en-US" sz="2200" dirty="0">
              <a:latin typeface="华文楷体" panose="02010600040101010101" pitchFamily="2" charset="-122"/>
              <a:ea typeface="华文楷体" panose="02010600040101010101" pitchFamily="2" charset="-122"/>
            </a:endParaRPr>
          </a:p>
        </p:txBody>
      </p:sp>
      <p:pic>
        <p:nvPicPr>
          <p:cNvPr id="173059" name="图片 3" descr="湖南凤凰在建大桥垮塌14死22伤(组图)">
            <a:hlinkClick r:id="rId2"/>
          </p:cNvPr>
          <p:cNvPicPr>
            <a:picLocks noChangeAspect="1" noChangeArrowheads="1"/>
          </p:cNvPicPr>
          <p:nvPr/>
        </p:nvPicPr>
        <p:blipFill>
          <a:blip r:embed="rId3" cstate="print"/>
          <a:srcRect/>
          <a:stretch>
            <a:fillRect/>
          </a:stretch>
        </p:blipFill>
        <p:spPr bwMode="auto">
          <a:xfrm>
            <a:off x="4343400" y="1752600"/>
            <a:ext cx="3216088" cy="2362200"/>
          </a:xfrm>
          <a:prstGeom prst="round2DiagRect">
            <a:avLst>
              <a:gd name="adj1" fmla="val 16667"/>
              <a:gd name="adj2" fmla="val 0"/>
            </a:avLst>
          </a:prstGeom>
          <a:ln w="88900" cap="sq">
            <a:solidFill>
              <a:srgbClr val="FFFFFF"/>
            </a:solidFill>
            <a:miter lim="800000"/>
            <a:headEnd/>
            <a:tailEnd/>
          </a:ln>
          <a:effectLst>
            <a:outerShdw blurRad="254000" algn="tl" rotWithShape="0">
              <a:srgbClr val="000000">
                <a:alpha val="43000"/>
              </a:srgbClr>
            </a:outerShdw>
          </a:effectLst>
        </p:spPr>
      </p:pic>
      <p:pic>
        <p:nvPicPr>
          <p:cNvPr id="173060" name="图片 4" descr="湖南凤凰在建大桥垮塌14死22伤(组图)">
            <a:hlinkClick r:id="rId2"/>
          </p:cNvPr>
          <p:cNvPicPr>
            <a:picLocks noChangeAspect="1" noChangeArrowheads="1"/>
          </p:cNvPicPr>
          <p:nvPr/>
        </p:nvPicPr>
        <p:blipFill>
          <a:blip r:embed="rId4" cstate="print"/>
          <a:srcRect/>
          <a:stretch>
            <a:fillRect/>
          </a:stretch>
        </p:blipFill>
        <p:spPr bwMode="auto">
          <a:xfrm>
            <a:off x="5257800" y="3962401"/>
            <a:ext cx="3276600" cy="2309306"/>
          </a:xfrm>
          <a:prstGeom prst="round2DiagRect">
            <a:avLst>
              <a:gd name="adj1" fmla="val 16667"/>
              <a:gd name="adj2" fmla="val 0"/>
            </a:avLst>
          </a:prstGeom>
          <a:ln w="88900" cap="sq">
            <a:solidFill>
              <a:srgbClr val="FFFFFF"/>
            </a:solidFill>
            <a:miter lim="800000"/>
            <a:headEnd/>
            <a:tailEnd/>
          </a:ln>
          <a:effectLst>
            <a:outerShdw blurRad="254000" algn="tl" rotWithShape="0">
              <a:srgbClr val="000000">
                <a:alpha val="43000"/>
              </a:srgbClr>
            </a:outerShdw>
          </a:effectLst>
        </p:spPr>
      </p:pic>
    </p:spTree>
  </p:cSld>
  <p:clrMapOvr>
    <a:masterClrMapping/>
  </p:clrMapOvr>
  <p:transition>
    <p:wipe dir="r"/>
  </p:transition>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zh-CN" altLang="en-US" dirty="0">
                <a:effectLst/>
                <a:latin typeface="华文楷体" panose="02010600040101010101" pitchFamily="2" charset="-122"/>
                <a:ea typeface="华文楷体" panose="02010600040101010101" pitchFamily="2" charset="-122"/>
              </a:rPr>
              <a:t>路桥工程安全事故</a:t>
            </a:r>
          </a:p>
        </p:txBody>
      </p:sp>
      <p:sp>
        <p:nvSpPr>
          <p:cNvPr id="3" name="内容占位符 2"/>
          <p:cNvSpPr>
            <a:spLocks noGrp="1"/>
          </p:cNvSpPr>
          <p:nvPr>
            <p:ph idx="1"/>
          </p:nvPr>
        </p:nvSpPr>
        <p:spPr>
          <a:xfrm>
            <a:off x="381000" y="1600200"/>
            <a:ext cx="4572000" cy="4572000"/>
          </a:xfrm>
          <a:solidFill>
            <a:schemeClr val="accent5">
              <a:lumMod val="90000"/>
            </a:schemeClr>
          </a:solidFill>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defRPr/>
            </a:pPr>
            <a:r>
              <a:rPr lang="zh-CN" altLang="en-US" sz="2100" b="1" dirty="0">
                <a:latin typeface="华文楷体" panose="02010600040101010101" pitchFamily="2" charset="-122"/>
                <a:ea typeface="华文楷体" panose="02010600040101010101" pitchFamily="2" charset="-122"/>
              </a:rPr>
              <a:t>事故六</a:t>
            </a:r>
            <a:r>
              <a:rPr lang="en-US" altLang="zh-CN" sz="2100" b="1" dirty="0">
                <a:latin typeface="华文楷体" panose="02010600040101010101" pitchFamily="2" charset="-122"/>
                <a:ea typeface="华文楷体" panose="02010600040101010101" pitchFamily="2" charset="-122"/>
              </a:rPr>
              <a:t>:  </a:t>
            </a:r>
            <a:r>
              <a:rPr lang="zh-CN" altLang="en-US" sz="2100" b="1" dirty="0">
                <a:latin typeface="华文楷体" panose="02010600040101010101" pitchFamily="2" charset="-122"/>
                <a:ea typeface="华文楷体" panose="02010600040101010101" pitchFamily="2" charset="-122"/>
              </a:rPr>
              <a:t>广东韶赣高速公路马坝互通立交桥坍塌</a:t>
            </a:r>
            <a:endParaRPr lang="en-US" altLang="zh-CN" sz="2100" b="1" dirty="0">
              <a:latin typeface="华文楷体" panose="02010600040101010101" pitchFamily="2" charset="-122"/>
              <a:ea typeface="华文楷体" panose="02010600040101010101" pitchFamily="2" charset="-122"/>
            </a:endParaRPr>
          </a:p>
          <a:p>
            <a:pPr>
              <a:defRPr/>
            </a:pPr>
            <a:r>
              <a:rPr lang="zh-CN" altLang="en-US" sz="2100" dirty="0">
                <a:latin typeface="华文楷体" panose="02010600040101010101" pitchFamily="2" charset="-122"/>
                <a:ea typeface="华文楷体" panose="02010600040101010101" pitchFamily="2" charset="-122"/>
              </a:rPr>
              <a:t>事故回放</a:t>
            </a:r>
            <a:endParaRPr lang="en-US" altLang="zh-CN" sz="2100" dirty="0">
              <a:latin typeface="华文楷体" panose="02010600040101010101" pitchFamily="2" charset="-122"/>
              <a:ea typeface="华文楷体" panose="02010600040101010101" pitchFamily="2" charset="-122"/>
            </a:endParaRPr>
          </a:p>
          <a:p>
            <a:pPr>
              <a:buFontTx/>
              <a:buNone/>
              <a:defRPr/>
            </a:pPr>
            <a:r>
              <a:rPr lang="en-US" altLang="zh-CN" sz="2100" dirty="0">
                <a:latin typeface="华文楷体" panose="02010600040101010101" pitchFamily="2" charset="-122"/>
                <a:ea typeface="华文楷体" panose="02010600040101010101" pitchFamily="2" charset="-122"/>
              </a:rPr>
              <a:t>       2011</a:t>
            </a:r>
            <a:r>
              <a:rPr lang="zh-CN" altLang="en-US" sz="2100" dirty="0">
                <a:latin typeface="华文楷体" panose="02010600040101010101" pitchFamily="2" charset="-122"/>
                <a:ea typeface="华文楷体" panose="02010600040101010101" pitchFamily="2" charset="-122"/>
              </a:rPr>
              <a:t>年</a:t>
            </a:r>
            <a:r>
              <a:rPr lang="en-US" altLang="zh-CN" sz="2100" dirty="0">
                <a:latin typeface="华文楷体" panose="02010600040101010101" pitchFamily="2" charset="-122"/>
                <a:ea typeface="华文楷体" panose="02010600040101010101" pitchFamily="2" charset="-122"/>
              </a:rPr>
              <a:t>5</a:t>
            </a:r>
            <a:r>
              <a:rPr lang="zh-CN" altLang="en-US" sz="2100" dirty="0">
                <a:latin typeface="华文楷体" panose="02010600040101010101" pitchFamily="2" charset="-122"/>
                <a:ea typeface="华文楷体" panose="02010600040101010101" pitchFamily="2" charset="-122"/>
              </a:rPr>
              <a:t>月</a:t>
            </a:r>
            <a:r>
              <a:rPr lang="en-US" altLang="zh-CN" sz="2100" dirty="0">
                <a:latin typeface="华文楷体" panose="02010600040101010101" pitchFamily="2" charset="-122"/>
                <a:ea typeface="华文楷体" panose="02010600040101010101" pitchFamily="2" charset="-122"/>
              </a:rPr>
              <a:t>26</a:t>
            </a:r>
            <a:r>
              <a:rPr lang="zh-CN" altLang="en-US" sz="2100" dirty="0">
                <a:latin typeface="华文楷体" panose="02010600040101010101" pitchFamily="2" charset="-122"/>
                <a:ea typeface="华文楷体" panose="02010600040101010101" pitchFamily="2" charset="-122"/>
              </a:rPr>
              <a:t>日</a:t>
            </a:r>
            <a:r>
              <a:rPr lang="en-US" altLang="zh-CN" sz="2100" dirty="0">
                <a:latin typeface="华文楷体" panose="02010600040101010101" pitchFamily="2" charset="-122"/>
                <a:ea typeface="华文楷体" panose="02010600040101010101" pitchFamily="2" charset="-122"/>
              </a:rPr>
              <a:t>13</a:t>
            </a:r>
            <a:r>
              <a:rPr lang="zh-CN" altLang="en-US" sz="2100" dirty="0">
                <a:latin typeface="华文楷体" panose="02010600040101010101" pitchFamily="2" charset="-122"/>
                <a:ea typeface="华文楷体" panose="02010600040101010101" pitchFamily="2" charset="-122"/>
              </a:rPr>
              <a:t>时</a:t>
            </a:r>
            <a:r>
              <a:rPr lang="en-US" altLang="zh-CN" sz="2100" dirty="0">
                <a:latin typeface="华文楷体" panose="02010600040101010101" pitchFamily="2" charset="-122"/>
                <a:ea typeface="华文楷体" panose="02010600040101010101" pitchFamily="2" charset="-122"/>
              </a:rPr>
              <a:t>15</a:t>
            </a:r>
            <a:r>
              <a:rPr lang="zh-CN" altLang="en-US" sz="2100" dirty="0">
                <a:latin typeface="华文楷体" panose="02010600040101010101" pitchFamily="2" charset="-122"/>
                <a:ea typeface="华文楷体" panose="02010600040101010101" pitchFamily="2" charset="-122"/>
              </a:rPr>
              <a:t>分，在位于韶关市曲江区的京港澳高速公路与韶赣高速公路马坝互通立交桥施工时，发生支架坍塌事故造成</a:t>
            </a:r>
            <a:r>
              <a:rPr lang="en-US" altLang="zh-CN" sz="2100" dirty="0">
                <a:latin typeface="华文楷体" panose="02010600040101010101" pitchFamily="2" charset="-122"/>
                <a:ea typeface="华文楷体" panose="02010600040101010101" pitchFamily="2" charset="-122"/>
              </a:rPr>
              <a:t>7</a:t>
            </a:r>
            <a:r>
              <a:rPr lang="zh-CN" altLang="en-US" sz="2100" dirty="0">
                <a:latin typeface="华文楷体" panose="02010600040101010101" pitchFamily="2" charset="-122"/>
                <a:ea typeface="华文楷体" panose="02010600040101010101" pitchFamily="2" charset="-122"/>
              </a:rPr>
              <a:t>人死亡，</a:t>
            </a:r>
            <a:r>
              <a:rPr lang="en-US" altLang="zh-CN" sz="2100" dirty="0">
                <a:latin typeface="华文楷体" panose="02010600040101010101" pitchFamily="2" charset="-122"/>
                <a:ea typeface="华文楷体" panose="02010600040101010101" pitchFamily="2" charset="-122"/>
              </a:rPr>
              <a:t>1</a:t>
            </a:r>
            <a:r>
              <a:rPr lang="zh-CN" altLang="en-US" sz="2100" dirty="0">
                <a:latin typeface="华文楷体" panose="02010600040101010101" pitchFamily="2" charset="-122"/>
                <a:ea typeface="华文楷体" panose="02010600040101010101" pitchFamily="2" charset="-122"/>
              </a:rPr>
              <a:t>人轻伤。</a:t>
            </a:r>
            <a:endParaRPr lang="en-US" altLang="zh-CN" sz="2100" dirty="0">
              <a:latin typeface="华文楷体" panose="02010600040101010101" pitchFamily="2" charset="-122"/>
              <a:ea typeface="华文楷体" panose="02010600040101010101" pitchFamily="2" charset="-122"/>
            </a:endParaRPr>
          </a:p>
          <a:p>
            <a:pPr>
              <a:buFontTx/>
              <a:buNone/>
              <a:defRPr/>
            </a:pPr>
            <a:r>
              <a:rPr lang="zh-CN" altLang="en-US" sz="2100" dirty="0">
                <a:latin typeface="华文楷体" panose="02010600040101010101" pitchFamily="2" charset="-122"/>
                <a:ea typeface="华文楷体" panose="02010600040101010101" pitchFamily="2" charset="-122"/>
              </a:rPr>
              <a:t>       韶赣高速马坝互通立交共有</a:t>
            </a:r>
            <a:r>
              <a:rPr lang="en-US" altLang="zh-CN" sz="2100" dirty="0">
                <a:latin typeface="华文楷体" panose="02010600040101010101" pitchFamily="2" charset="-122"/>
                <a:ea typeface="华文楷体" panose="02010600040101010101" pitchFamily="2" charset="-122"/>
              </a:rPr>
              <a:t>6</a:t>
            </a:r>
            <a:r>
              <a:rPr lang="zh-CN" altLang="en-US" sz="2100" dirty="0">
                <a:latin typeface="华文楷体" panose="02010600040101010101" pitchFamily="2" charset="-122"/>
                <a:ea typeface="华文楷体" panose="02010600040101010101" pitchFamily="2" charset="-122"/>
              </a:rPr>
              <a:t>个互通匝道，发生事故的就是其中一个匝道。发生事故的匝道有两个距地面</a:t>
            </a:r>
            <a:r>
              <a:rPr lang="en-US" altLang="zh-CN" sz="2100" dirty="0">
                <a:latin typeface="华文楷体" panose="02010600040101010101" pitchFamily="2" charset="-122"/>
                <a:ea typeface="华文楷体" panose="02010600040101010101" pitchFamily="2" charset="-122"/>
              </a:rPr>
              <a:t>32</a:t>
            </a:r>
            <a:r>
              <a:rPr lang="zh-CN" altLang="en-US" sz="2100" dirty="0">
                <a:latin typeface="华文楷体" panose="02010600040101010101" pitchFamily="2" charset="-122"/>
                <a:ea typeface="华文楷体" panose="02010600040101010101" pitchFamily="2" charset="-122"/>
              </a:rPr>
              <a:t>米高的立柱倒塌，立柱的钢制现浇梁支架向一侧倒塌到马坝河中。</a:t>
            </a:r>
            <a:endParaRPr lang="en-US" altLang="zh-CN" sz="2100" dirty="0">
              <a:latin typeface="华文楷体" panose="02010600040101010101" pitchFamily="2" charset="-122"/>
              <a:ea typeface="华文楷体" panose="02010600040101010101" pitchFamily="2" charset="-122"/>
            </a:endParaRPr>
          </a:p>
        </p:txBody>
      </p:sp>
      <p:pic>
        <p:nvPicPr>
          <p:cNvPr id="174083" name="Picture 3" descr="25B921D84BAF421A3DFE6F350D20C847"/>
          <p:cNvPicPr>
            <a:picLocks noChangeAspect="1" noChangeArrowheads="1"/>
          </p:cNvPicPr>
          <p:nvPr/>
        </p:nvPicPr>
        <p:blipFill>
          <a:blip r:embed="rId2" cstate="print"/>
          <a:srcRect/>
          <a:stretch>
            <a:fillRect/>
          </a:stretch>
        </p:blipFill>
        <p:spPr bwMode="auto">
          <a:xfrm>
            <a:off x="5257800" y="1725612"/>
            <a:ext cx="3505200" cy="2312988"/>
          </a:xfrm>
          <a:prstGeom prst="rect">
            <a:avLst/>
          </a:prstGeom>
          <a:ln w="190500" cap="sq">
            <a:solidFill>
              <a:srgbClr val="C8C6BD"/>
            </a:solidFill>
            <a:prstDash val="solid"/>
            <a:miter lim="800000"/>
            <a:headEnd/>
            <a:tailEnd/>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74084" name="Picture 4" descr="F5ACBD217C15104B7CDC4947686073D1"/>
          <p:cNvPicPr>
            <a:picLocks noChangeAspect="1" noChangeArrowheads="1"/>
          </p:cNvPicPr>
          <p:nvPr/>
        </p:nvPicPr>
        <p:blipFill>
          <a:blip r:embed="rId3" cstate="print"/>
          <a:srcRect/>
          <a:stretch>
            <a:fillRect/>
          </a:stretch>
        </p:blipFill>
        <p:spPr bwMode="auto">
          <a:xfrm>
            <a:off x="5257800" y="3962400"/>
            <a:ext cx="3505200" cy="2286000"/>
          </a:xfrm>
          <a:prstGeom prst="rect">
            <a:avLst/>
          </a:prstGeom>
          <a:ln w="190500" cap="sq">
            <a:solidFill>
              <a:srgbClr val="C8C6BD"/>
            </a:solidFill>
            <a:prstDash val="solid"/>
            <a:miter lim="800000"/>
            <a:headEnd/>
            <a:tailEnd/>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p:wipe dir="r"/>
  </p:transition>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r>
              <a:rPr lang="zh-CN" altLang="en-US" dirty="0">
                <a:effectLst/>
                <a:latin typeface="华文楷体" panose="02010600040101010101" pitchFamily="2" charset="-122"/>
                <a:ea typeface="华文楷体" panose="02010600040101010101" pitchFamily="2" charset="-122"/>
              </a:rPr>
              <a:t>路桥工程安全事故</a:t>
            </a:r>
          </a:p>
        </p:txBody>
      </p:sp>
      <p:sp>
        <p:nvSpPr>
          <p:cNvPr id="3" name="内容占位符 2"/>
          <p:cNvSpPr>
            <a:spLocks noGrp="1"/>
          </p:cNvSpPr>
          <p:nvPr>
            <p:ph idx="1"/>
          </p:nvPr>
        </p:nvSpPr>
        <p:spPr>
          <a:xfrm>
            <a:off x="304800" y="1295400"/>
            <a:ext cx="5105400" cy="5029200"/>
          </a:xfrm>
        </p:spPr>
        <p:txBody>
          <a:bodyPr/>
          <a:lstStyle/>
          <a:p>
            <a:pPr>
              <a:defRPr/>
            </a:pPr>
            <a:r>
              <a:rPr lang="zh-CN" altLang="en-US" sz="2000" b="1" dirty="0">
                <a:latin typeface="华文楷体" panose="02010600040101010101" pitchFamily="2" charset="-122"/>
                <a:ea typeface="华文楷体" panose="02010600040101010101" pitchFamily="2" charset="-122"/>
              </a:rPr>
              <a:t>事故直接原因：</a:t>
            </a:r>
            <a:endParaRPr lang="en-US" altLang="zh-CN" sz="2000" b="1" dirty="0">
              <a:latin typeface="华文楷体" panose="02010600040101010101" pitchFamily="2" charset="-122"/>
              <a:ea typeface="华文楷体" panose="02010600040101010101" pitchFamily="2" charset="-122"/>
            </a:endParaRPr>
          </a:p>
          <a:p>
            <a:pPr>
              <a:buFontTx/>
              <a:buNone/>
              <a:defRPr/>
            </a:pPr>
            <a:r>
              <a:rPr lang="zh-CN" altLang="en-US" sz="2000" dirty="0">
                <a:latin typeface="华文楷体" panose="02010600040101010101" pitchFamily="2" charset="-122"/>
                <a:ea typeface="华文楷体" panose="02010600040101010101" pitchFamily="2" charset="-122"/>
              </a:rPr>
              <a:t>      施工时在混凝土浇筑过程中荷载增加作用下，产生了过大的不均匀沉降，导致马坝互通立交桥</a:t>
            </a:r>
            <a:r>
              <a:rPr lang="en-US" altLang="zh-CN" sz="2000" dirty="0">
                <a:latin typeface="华文楷体" panose="02010600040101010101" pitchFamily="2" charset="-122"/>
                <a:ea typeface="华文楷体" panose="02010600040101010101" pitchFamily="2" charset="-122"/>
              </a:rPr>
              <a:t>D</a:t>
            </a:r>
            <a:r>
              <a:rPr lang="zh-CN" altLang="en-US" sz="2000" dirty="0">
                <a:latin typeface="华文楷体" panose="02010600040101010101" pitchFamily="2" charset="-122"/>
                <a:ea typeface="华文楷体" panose="02010600040101010101" pitchFamily="2" charset="-122"/>
              </a:rPr>
              <a:t>匝道第二联箱梁其上支架局部失稳，引起整体失稳，从而引发事故。</a:t>
            </a:r>
            <a:endParaRPr lang="en-US" altLang="zh-CN" sz="2000" dirty="0">
              <a:latin typeface="华文楷体" panose="02010600040101010101" pitchFamily="2" charset="-122"/>
              <a:ea typeface="华文楷体" panose="02010600040101010101" pitchFamily="2" charset="-122"/>
            </a:endParaRPr>
          </a:p>
          <a:p>
            <a:pPr>
              <a:defRPr/>
            </a:pPr>
            <a:r>
              <a:rPr lang="zh-CN" altLang="en-US" sz="2000" b="1" dirty="0">
                <a:latin typeface="华文楷体" panose="02010600040101010101" pitchFamily="2" charset="-122"/>
                <a:ea typeface="华文楷体" panose="02010600040101010101" pitchFamily="2" charset="-122"/>
              </a:rPr>
              <a:t>事故主要原因：</a:t>
            </a:r>
            <a:endParaRPr lang="en-US" altLang="zh-CN" sz="2000" b="1" dirty="0">
              <a:latin typeface="华文楷体" panose="02010600040101010101" pitchFamily="2" charset="-122"/>
              <a:ea typeface="华文楷体" panose="02010600040101010101" pitchFamily="2" charset="-122"/>
            </a:endParaRPr>
          </a:p>
          <a:p>
            <a:pPr>
              <a:buFontTx/>
              <a:buNone/>
              <a:defRPr/>
            </a:pPr>
            <a:r>
              <a:rPr lang="zh-CN" altLang="en-US" sz="2000" dirty="0">
                <a:latin typeface="华文楷体" panose="02010600040101010101" pitchFamily="2" charset="-122"/>
                <a:ea typeface="华文楷体" panose="02010600040101010101" pitchFamily="2" charset="-122"/>
              </a:rPr>
              <a:t>           一是施工单位变更施工方案后擅自组织施工，施工现场管理混乱，隐患排查不力，员工安全教育不到位。二是监理单位履行监理职责不到位。三是业主单位安全生产管理不到位。四是行政主管部门安全监管不到位</a:t>
            </a:r>
            <a:r>
              <a:rPr lang="zh-CN" altLang="en-US" sz="2000" dirty="0"/>
              <a:t>。</a:t>
            </a:r>
          </a:p>
        </p:txBody>
      </p:sp>
      <p:pic>
        <p:nvPicPr>
          <p:cNvPr id="175107" name="Picture 5"/>
          <p:cNvPicPr>
            <a:picLocks noChangeAspect="1" noChangeArrowheads="1"/>
          </p:cNvPicPr>
          <p:nvPr/>
        </p:nvPicPr>
        <p:blipFill>
          <a:blip r:embed="rId2" cstate="print"/>
          <a:srcRect/>
          <a:stretch>
            <a:fillRect/>
          </a:stretch>
        </p:blipFill>
        <p:spPr bwMode="auto">
          <a:xfrm>
            <a:off x="5405886" y="2057400"/>
            <a:ext cx="3280914" cy="27066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wipe dir="r"/>
  </p:transition>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zh-CN" altLang="en-US" dirty="0">
                <a:effectLst/>
                <a:latin typeface="华文楷体" panose="02010600040101010101" pitchFamily="2" charset="-122"/>
                <a:ea typeface="华文楷体" panose="02010600040101010101" pitchFamily="2" charset="-122"/>
              </a:rPr>
              <a:t>路桥工程安全事故</a:t>
            </a:r>
          </a:p>
        </p:txBody>
      </p:sp>
      <p:sp>
        <p:nvSpPr>
          <p:cNvPr id="168962" name="内容占位符 2"/>
          <p:cNvSpPr>
            <a:spLocks noGrp="1"/>
          </p:cNvSpPr>
          <p:nvPr>
            <p:ph idx="1"/>
          </p:nvPr>
        </p:nvSpPr>
        <p:spPr>
          <a:xfrm>
            <a:off x="457200" y="1447800"/>
            <a:ext cx="8458200" cy="4495800"/>
          </a:xfrm>
        </p:spPr>
        <p:txBody>
          <a:bodyPr/>
          <a:lstStyle/>
          <a:p>
            <a:r>
              <a:rPr lang="en-US" altLang="zh-CN" sz="2400" b="1" dirty="0">
                <a:latin typeface="华文楷体" panose="02010600040101010101" pitchFamily="2" charset="-122"/>
                <a:ea typeface="华文楷体" panose="02010600040101010101" pitchFamily="2" charset="-122"/>
              </a:rPr>
              <a:t>2.</a:t>
            </a:r>
            <a:r>
              <a:rPr lang="zh-CN" altLang="en-US" sz="2400" b="1" dirty="0">
                <a:latin typeface="华文楷体" panose="02010600040101010101" pitchFamily="2" charset="-122"/>
                <a:ea typeface="华文楷体" panose="02010600040101010101" pitchFamily="2" charset="-122"/>
              </a:rPr>
              <a:t>隧道工程施工安全事故</a:t>
            </a:r>
            <a:endParaRPr lang="en-US" altLang="zh-CN" sz="2400" b="1" dirty="0">
              <a:latin typeface="华文楷体" panose="02010600040101010101" pitchFamily="2" charset="-122"/>
              <a:ea typeface="华文楷体" panose="02010600040101010101" pitchFamily="2" charset="-122"/>
            </a:endParaRPr>
          </a:p>
          <a:p>
            <a:r>
              <a:rPr lang="zh-CN" altLang="en-US" sz="2200" b="1" dirty="0">
                <a:latin typeface="华文楷体" panose="02010600040101010101" pitchFamily="2" charset="-122"/>
                <a:ea typeface="华文楷体" panose="02010600040101010101" pitchFamily="2" charset="-122"/>
              </a:rPr>
              <a:t>事故一</a:t>
            </a:r>
            <a:r>
              <a:rPr lang="en-US" altLang="zh-CN" sz="2200" b="1" dirty="0">
                <a:latin typeface="华文楷体" panose="02010600040101010101" pitchFamily="2" charset="-122"/>
                <a:ea typeface="华文楷体" panose="02010600040101010101" pitchFamily="2" charset="-122"/>
              </a:rPr>
              <a:t>:    </a:t>
            </a:r>
            <a:r>
              <a:rPr lang="zh-CN" altLang="en-US" sz="2200" b="1" dirty="0">
                <a:latin typeface="华文楷体" panose="02010600040101010101" pitchFamily="2" charset="-122"/>
                <a:ea typeface="华文楷体" panose="02010600040101010101" pitchFamily="2" charset="-122"/>
              </a:rPr>
              <a:t>董家山隧道 </a:t>
            </a:r>
            <a:r>
              <a:rPr lang="en-US" sz="2200" b="1" dirty="0">
                <a:latin typeface="华文楷体" panose="02010600040101010101" pitchFamily="2" charset="-122"/>
                <a:ea typeface="华文楷体" panose="02010600040101010101" pitchFamily="2" charset="-122"/>
              </a:rPr>
              <a:t>“</a:t>
            </a:r>
            <a:r>
              <a:rPr lang="en-US" altLang="zh-CN" sz="2200" b="1" dirty="0">
                <a:latin typeface="华文楷体" panose="02010600040101010101" pitchFamily="2" charset="-122"/>
                <a:ea typeface="华文楷体" panose="02010600040101010101" pitchFamily="2" charset="-122"/>
              </a:rPr>
              <a:t>12.22”</a:t>
            </a:r>
            <a:r>
              <a:rPr lang="zh-CN" altLang="en-US" sz="2200" b="1" dirty="0">
                <a:latin typeface="华文楷体" panose="02010600040101010101" pitchFamily="2" charset="-122"/>
                <a:ea typeface="华文楷体" panose="02010600040101010101" pitchFamily="2" charset="-122"/>
              </a:rPr>
              <a:t>特别重大瓦斯爆炸事故</a:t>
            </a:r>
          </a:p>
          <a:p>
            <a:endParaRPr lang="zh-CN" altLang="en-US" sz="2200" b="1" dirty="0">
              <a:latin typeface="华文楷体" panose="02010600040101010101" pitchFamily="2" charset="-122"/>
              <a:ea typeface="华文楷体" panose="02010600040101010101" pitchFamily="2" charset="-122"/>
            </a:endParaRPr>
          </a:p>
        </p:txBody>
      </p:sp>
      <p:pic>
        <p:nvPicPr>
          <p:cNvPr id="176131" name="Picture 3" descr="组图：四川都汶高速公路瓦斯爆炸救援"/>
          <p:cNvPicPr>
            <a:picLocks noChangeAspect="1" noChangeArrowheads="1"/>
          </p:cNvPicPr>
          <p:nvPr/>
        </p:nvPicPr>
        <p:blipFill>
          <a:blip r:embed="rId2" cstate="print"/>
          <a:srcRect/>
          <a:stretch>
            <a:fillRect/>
          </a:stretch>
        </p:blipFill>
        <p:spPr bwMode="auto">
          <a:xfrm>
            <a:off x="914400" y="4267200"/>
            <a:ext cx="3200400" cy="2051050"/>
          </a:xfrm>
          <a:prstGeom prst="roundRect">
            <a:avLst>
              <a:gd name="adj" fmla="val 4167"/>
            </a:avLst>
          </a:prstGeom>
          <a:solidFill>
            <a:srgbClr val="FFFFFF"/>
          </a:solidFill>
          <a:ln w="76200" cap="sq">
            <a:solidFill>
              <a:srgbClr val="EAEAEA"/>
            </a:solidFill>
            <a:miter lim="800000"/>
            <a:headEnd/>
            <a:tailEnd/>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76132" name="Picture 4" descr="都江堰隧道工地瓦斯爆炸42人遇难(组图)"/>
          <p:cNvPicPr>
            <a:picLocks noChangeAspect="1" noChangeArrowheads="1"/>
          </p:cNvPicPr>
          <p:nvPr/>
        </p:nvPicPr>
        <p:blipFill>
          <a:blip r:embed="rId3" cstate="print"/>
          <a:srcRect/>
          <a:stretch>
            <a:fillRect/>
          </a:stretch>
        </p:blipFill>
        <p:spPr bwMode="auto">
          <a:xfrm>
            <a:off x="942975" y="2362200"/>
            <a:ext cx="3171825" cy="1952625"/>
          </a:xfrm>
          <a:prstGeom prst="roundRect">
            <a:avLst>
              <a:gd name="adj" fmla="val 4167"/>
            </a:avLst>
          </a:prstGeom>
          <a:solidFill>
            <a:srgbClr val="FFFFFF"/>
          </a:solidFill>
          <a:ln w="76200" cap="sq">
            <a:solidFill>
              <a:srgbClr val="EAEAEA"/>
            </a:solidFill>
            <a:miter lim="800000"/>
            <a:headEnd/>
            <a:tailEnd/>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7" name="Rectangle 5"/>
          <p:cNvSpPr>
            <a:spLocks noChangeArrowheads="1"/>
          </p:cNvSpPr>
          <p:nvPr/>
        </p:nvSpPr>
        <p:spPr bwMode="auto">
          <a:xfrm>
            <a:off x="4419600" y="2590800"/>
            <a:ext cx="3810000" cy="3477875"/>
          </a:xfrm>
          <a:prstGeom prst="rect">
            <a:avLst/>
          </a:prstGeom>
          <a:solidFill>
            <a:schemeClr val="accent5">
              <a:lumMod val="90000"/>
            </a:schemeClr>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spAutoFit/>
          </a:bodyPr>
          <a:lstStyle/>
          <a:p>
            <a:pPr eaLnBrk="0" hangingPunct="0">
              <a:defRPr/>
            </a:pPr>
            <a:r>
              <a:rPr lang="zh-CN" altLang="en-US" sz="2200" dirty="0">
                <a:latin typeface="华文楷体" panose="02010600040101010101" pitchFamily="2" charset="-122"/>
                <a:ea typeface="华文楷体" panose="02010600040101010101" pitchFamily="2" charset="-122"/>
                <a:cs typeface="Arial" panose="020B0604020202020204" pitchFamily="34" charset="0"/>
              </a:rPr>
              <a:t>事件回放</a:t>
            </a:r>
            <a:endParaRPr lang="en-US" altLang="zh-CN" sz="2200" dirty="0">
              <a:latin typeface="华文楷体" panose="02010600040101010101" pitchFamily="2" charset="-122"/>
              <a:ea typeface="华文楷体" panose="02010600040101010101" pitchFamily="2" charset="-122"/>
              <a:cs typeface="Arial" panose="020B0604020202020204" pitchFamily="34" charset="0"/>
            </a:endParaRPr>
          </a:p>
          <a:p>
            <a:pPr eaLnBrk="0" hangingPunct="0">
              <a:defRPr/>
            </a:pPr>
            <a:r>
              <a:rPr lang="en-US" altLang="zh-CN" sz="2200" dirty="0">
                <a:latin typeface="华文楷体" panose="02010600040101010101" pitchFamily="2" charset="-122"/>
                <a:ea typeface="华文楷体" panose="02010600040101010101" pitchFamily="2" charset="-122"/>
                <a:cs typeface="Arial" panose="020B0604020202020204" pitchFamily="34" charset="0"/>
              </a:rPr>
              <a:t>2005</a:t>
            </a:r>
            <a:r>
              <a:rPr lang="zh-CN" altLang="en-US" sz="2200" dirty="0">
                <a:latin typeface="华文楷体" panose="02010600040101010101" pitchFamily="2" charset="-122"/>
                <a:ea typeface="华文楷体" panose="02010600040101010101" pitchFamily="2" charset="-122"/>
                <a:cs typeface="Arial" panose="020B0604020202020204" pitchFamily="34" charset="0"/>
              </a:rPr>
              <a:t>年</a:t>
            </a:r>
            <a:r>
              <a:rPr lang="en-US" altLang="zh-CN" sz="2200" dirty="0">
                <a:latin typeface="华文楷体" panose="02010600040101010101" pitchFamily="2" charset="-122"/>
                <a:ea typeface="华文楷体" panose="02010600040101010101" pitchFamily="2" charset="-122"/>
                <a:cs typeface="Arial" panose="020B0604020202020204" pitchFamily="34" charset="0"/>
              </a:rPr>
              <a:t>12</a:t>
            </a:r>
            <a:r>
              <a:rPr lang="zh-CN" altLang="en-US" sz="2200" dirty="0">
                <a:latin typeface="华文楷体" panose="02010600040101010101" pitchFamily="2" charset="-122"/>
                <a:ea typeface="华文楷体" panose="02010600040101010101" pitchFamily="2" charset="-122"/>
                <a:cs typeface="Arial" panose="020B0604020202020204" pitchFamily="34" charset="0"/>
              </a:rPr>
              <a:t>月</a:t>
            </a:r>
            <a:r>
              <a:rPr lang="en-US" altLang="zh-CN" sz="2200" dirty="0">
                <a:latin typeface="华文楷体" panose="02010600040101010101" pitchFamily="2" charset="-122"/>
                <a:ea typeface="华文楷体" panose="02010600040101010101" pitchFamily="2" charset="-122"/>
                <a:cs typeface="Arial" panose="020B0604020202020204" pitchFamily="34" charset="0"/>
              </a:rPr>
              <a:t>22</a:t>
            </a:r>
            <a:r>
              <a:rPr lang="zh-CN" altLang="en-US" sz="2200" dirty="0">
                <a:latin typeface="华文楷体" panose="02010600040101010101" pitchFamily="2" charset="-122"/>
                <a:ea typeface="华文楷体" panose="02010600040101010101" pitchFamily="2" charset="-122"/>
                <a:cs typeface="Arial" panose="020B0604020202020204" pitchFamily="34" charset="0"/>
              </a:rPr>
              <a:t>日</a:t>
            </a:r>
            <a:r>
              <a:rPr lang="en-US" altLang="zh-CN" sz="2200" dirty="0">
                <a:latin typeface="华文楷体" panose="02010600040101010101" pitchFamily="2" charset="-122"/>
                <a:ea typeface="华文楷体" panose="02010600040101010101" pitchFamily="2" charset="-122"/>
                <a:cs typeface="Arial" panose="020B0604020202020204" pitchFamily="34" charset="0"/>
              </a:rPr>
              <a:t>14</a:t>
            </a:r>
            <a:r>
              <a:rPr lang="zh-CN" altLang="en-US" sz="2200" dirty="0">
                <a:latin typeface="华文楷体" panose="02010600040101010101" pitchFamily="2" charset="-122"/>
                <a:ea typeface="华文楷体" panose="02010600040101010101" pitchFamily="2" charset="-122"/>
                <a:cs typeface="Arial" panose="020B0604020202020204" pitchFamily="34" charset="0"/>
              </a:rPr>
              <a:t>日</a:t>
            </a:r>
            <a:r>
              <a:rPr lang="en-US" altLang="zh-CN" sz="2200" dirty="0">
                <a:latin typeface="华文楷体" panose="02010600040101010101" pitchFamily="2" charset="-122"/>
                <a:ea typeface="华文楷体" panose="02010600040101010101" pitchFamily="2" charset="-122"/>
                <a:cs typeface="Arial" panose="020B0604020202020204" pitchFamily="34" charset="0"/>
              </a:rPr>
              <a:t>40</a:t>
            </a:r>
            <a:r>
              <a:rPr lang="zh-CN" altLang="en-US" sz="2200" dirty="0">
                <a:latin typeface="华文楷体" panose="02010600040101010101" pitchFamily="2" charset="-122"/>
                <a:ea typeface="华文楷体" panose="02010600040101010101" pitchFamily="2" charset="-122"/>
                <a:cs typeface="Arial" panose="020B0604020202020204" pitchFamily="34" charset="0"/>
              </a:rPr>
              <a:t>分，四川省都江堰至汶川高速公路董家山右线隧道发生特别重大瓦斯爆炸事故，造成</a:t>
            </a:r>
            <a:r>
              <a:rPr lang="en-US" altLang="zh-CN" sz="2200" dirty="0">
                <a:latin typeface="华文楷体" panose="02010600040101010101" pitchFamily="2" charset="-122"/>
                <a:ea typeface="华文楷体" panose="02010600040101010101" pitchFamily="2" charset="-122"/>
                <a:cs typeface="Arial" panose="020B0604020202020204" pitchFamily="34" charset="0"/>
              </a:rPr>
              <a:t>44</a:t>
            </a:r>
            <a:r>
              <a:rPr lang="zh-CN" altLang="en-US" sz="2200" dirty="0">
                <a:latin typeface="华文楷体" panose="02010600040101010101" pitchFamily="2" charset="-122"/>
                <a:ea typeface="华文楷体" panose="02010600040101010101" pitchFamily="2" charset="-122"/>
                <a:cs typeface="Arial" panose="020B0604020202020204" pitchFamily="34" charset="0"/>
              </a:rPr>
              <a:t>人死亡，</a:t>
            </a:r>
            <a:r>
              <a:rPr lang="en-US" altLang="zh-CN" sz="2200" dirty="0">
                <a:latin typeface="华文楷体" panose="02010600040101010101" pitchFamily="2" charset="-122"/>
                <a:ea typeface="华文楷体" panose="02010600040101010101" pitchFamily="2" charset="-122"/>
                <a:cs typeface="Arial" panose="020B0604020202020204" pitchFamily="34" charset="0"/>
              </a:rPr>
              <a:t>11</a:t>
            </a:r>
            <a:r>
              <a:rPr lang="zh-CN" altLang="en-US" sz="2200" dirty="0">
                <a:latin typeface="华文楷体" panose="02010600040101010101" pitchFamily="2" charset="-122"/>
                <a:ea typeface="华文楷体" panose="02010600040101010101" pitchFamily="2" charset="-122"/>
                <a:cs typeface="Arial" panose="020B0604020202020204" pitchFamily="34" charset="0"/>
              </a:rPr>
              <a:t>人受伤，直接经济损失</a:t>
            </a:r>
            <a:r>
              <a:rPr lang="en-US" altLang="zh-CN" sz="2200" dirty="0">
                <a:latin typeface="华文楷体" panose="02010600040101010101" pitchFamily="2" charset="-122"/>
                <a:ea typeface="华文楷体" panose="02010600040101010101" pitchFamily="2" charset="-122"/>
                <a:cs typeface="Arial" panose="020B0604020202020204" pitchFamily="34" charset="0"/>
              </a:rPr>
              <a:t>2035</a:t>
            </a:r>
            <a:r>
              <a:rPr lang="zh-CN" altLang="en-US" sz="2200" dirty="0">
                <a:latin typeface="华文楷体" panose="02010600040101010101" pitchFamily="2" charset="-122"/>
                <a:ea typeface="华文楷体" panose="02010600040101010101" pitchFamily="2" charset="-122"/>
                <a:cs typeface="Arial" panose="020B0604020202020204" pitchFamily="34" charset="0"/>
              </a:rPr>
              <a:t>万元。董家山隧道左线全长</a:t>
            </a:r>
            <a:r>
              <a:rPr lang="en-US" altLang="zh-CN" sz="2200" dirty="0">
                <a:latin typeface="华文楷体" panose="02010600040101010101" pitchFamily="2" charset="-122"/>
                <a:ea typeface="华文楷体" panose="02010600040101010101" pitchFamily="2" charset="-122"/>
                <a:cs typeface="Arial" panose="020B0604020202020204" pitchFamily="34" charset="0"/>
              </a:rPr>
              <a:t>4090</a:t>
            </a:r>
            <a:r>
              <a:rPr lang="zh-CN" altLang="en-US" sz="2200" dirty="0">
                <a:latin typeface="华文楷体" panose="02010600040101010101" pitchFamily="2" charset="-122"/>
                <a:ea typeface="华文楷体" panose="02010600040101010101" pitchFamily="2" charset="-122"/>
                <a:cs typeface="Arial" panose="020B0604020202020204" pitchFamily="34" charset="0"/>
              </a:rPr>
              <a:t>米，右线全长</a:t>
            </a:r>
            <a:r>
              <a:rPr lang="en-US" altLang="zh-CN" sz="2200" dirty="0">
                <a:latin typeface="华文楷体" panose="02010600040101010101" pitchFamily="2" charset="-122"/>
                <a:ea typeface="华文楷体" panose="02010600040101010101" pitchFamily="2" charset="-122"/>
                <a:cs typeface="Arial" panose="020B0604020202020204" pitchFamily="34" charset="0"/>
              </a:rPr>
              <a:t>4060</a:t>
            </a:r>
            <a:r>
              <a:rPr lang="zh-CN" altLang="en-US" sz="2200" dirty="0">
                <a:latin typeface="华文楷体" panose="02010600040101010101" pitchFamily="2" charset="-122"/>
                <a:ea typeface="华文楷体" panose="02010600040101010101" pitchFamily="2" charset="-122"/>
                <a:cs typeface="Arial" panose="020B0604020202020204" pitchFamily="34" charset="0"/>
              </a:rPr>
              <a:t>米，事故发生时右线隧道完成开挖</a:t>
            </a:r>
            <a:r>
              <a:rPr lang="en-US" altLang="zh-CN" sz="2200" dirty="0">
                <a:latin typeface="华文楷体" panose="02010600040101010101" pitchFamily="2" charset="-122"/>
                <a:ea typeface="华文楷体" panose="02010600040101010101" pitchFamily="2" charset="-122"/>
                <a:cs typeface="Arial" panose="020B0604020202020204" pitchFamily="34" charset="0"/>
              </a:rPr>
              <a:t>1487</a:t>
            </a:r>
            <a:r>
              <a:rPr lang="zh-CN" altLang="en-US" sz="2200" dirty="0">
                <a:latin typeface="华文楷体" panose="02010600040101010101" pitchFamily="2" charset="-122"/>
                <a:ea typeface="华文楷体" panose="02010600040101010101" pitchFamily="2" charset="-122"/>
                <a:cs typeface="Arial" panose="020B0604020202020204" pitchFamily="34" charset="0"/>
              </a:rPr>
              <a:t>米、衬砌</a:t>
            </a:r>
            <a:r>
              <a:rPr lang="en-US" altLang="zh-CN" sz="2200" dirty="0">
                <a:latin typeface="华文楷体" panose="02010600040101010101" pitchFamily="2" charset="-122"/>
                <a:ea typeface="华文楷体" panose="02010600040101010101" pitchFamily="2" charset="-122"/>
                <a:cs typeface="Arial" panose="020B0604020202020204" pitchFamily="34" charset="0"/>
              </a:rPr>
              <a:t>1419</a:t>
            </a:r>
            <a:r>
              <a:rPr lang="zh-CN" altLang="en-US" sz="2200" dirty="0">
                <a:latin typeface="华文楷体" panose="02010600040101010101" pitchFamily="2" charset="-122"/>
                <a:ea typeface="华文楷体" panose="02010600040101010101" pitchFamily="2" charset="-122"/>
                <a:cs typeface="Arial" panose="020B0604020202020204" pitchFamily="34" charset="0"/>
              </a:rPr>
              <a:t>米。</a:t>
            </a:r>
          </a:p>
        </p:txBody>
      </p:sp>
    </p:spTree>
  </p:cSld>
  <p:clrMapOvr>
    <a:masterClrMapping/>
  </p:clrMapOvr>
  <p:transition>
    <p:wipe dir="r"/>
  </p:transition>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zh-CN" altLang="en-US" dirty="0">
                <a:effectLst/>
                <a:latin typeface="华文楷体" panose="02010600040101010101" pitchFamily="2" charset="-122"/>
                <a:ea typeface="华文楷体" panose="02010600040101010101" pitchFamily="2" charset="-122"/>
              </a:rPr>
              <a:t>路桥工程安全事故</a:t>
            </a:r>
          </a:p>
        </p:txBody>
      </p:sp>
      <p:sp>
        <p:nvSpPr>
          <p:cNvPr id="3" name="内容占位符 2"/>
          <p:cNvSpPr>
            <a:spLocks noGrp="1"/>
          </p:cNvSpPr>
          <p:nvPr>
            <p:ph idx="1"/>
          </p:nvPr>
        </p:nvSpPr>
        <p:spPr>
          <a:xfrm>
            <a:off x="457200" y="1648618"/>
            <a:ext cx="8458200" cy="4572000"/>
          </a:xfrm>
        </p:spPr>
        <p:txBody>
          <a:bodyPr/>
          <a:lstStyle/>
          <a:p>
            <a:pPr>
              <a:defRPr/>
            </a:pPr>
            <a:r>
              <a:rPr lang="zh-CN" altLang="en-US" sz="2200" b="1" dirty="0">
                <a:latin typeface="华文楷体" panose="02010600040101010101" pitchFamily="2" charset="-122"/>
                <a:ea typeface="华文楷体" panose="02010600040101010101" pitchFamily="2" charset="-122"/>
                <a:cs typeface="Arial" panose="020B0604020202020204" pitchFamily="34" charset="0"/>
              </a:rPr>
              <a:t>事故的直接原因</a:t>
            </a:r>
            <a:r>
              <a:rPr lang="zh-CN" altLang="en-US" sz="2200" dirty="0">
                <a:latin typeface="华文楷体" panose="02010600040101010101" pitchFamily="2" charset="-122"/>
                <a:ea typeface="华文楷体" panose="02010600040101010101" pitchFamily="2" charset="-122"/>
                <a:cs typeface="Arial" panose="020B0604020202020204" pitchFamily="34" charset="0"/>
              </a:rPr>
              <a:t>：由于掌子面处塌方，瓦斯异常涌出，致使模板台车附近瓦斯浓度达到爆炸界限，模板台车配电箱附近悬挂的三芯插头短路产生火花引起瓦斯爆炸。</a:t>
            </a:r>
            <a:endParaRPr lang="zh-CN" altLang="en-US" sz="2200" dirty="0">
              <a:latin typeface="华文楷体" panose="02010600040101010101" pitchFamily="2" charset="-122"/>
              <a:ea typeface="华文楷体" panose="02010600040101010101" pitchFamily="2" charset="-122"/>
            </a:endParaRPr>
          </a:p>
        </p:txBody>
      </p:sp>
      <p:sp>
        <p:nvSpPr>
          <p:cNvPr id="4" name="矩形 3"/>
          <p:cNvSpPr/>
          <p:nvPr/>
        </p:nvSpPr>
        <p:spPr bwMode="auto">
          <a:xfrm>
            <a:off x="3252788" y="2631281"/>
            <a:ext cx="5643562" cy="3693319"/>
          </a:xfrm>
          <a:prstGeom prst="rect">
            <a:avLst/>
          </a:prstGeom>
        </p:spPr>
        <p:txBody>
          <a:bodyPr>
            <a:spAutoFit/>
          </a:bodyPr>
          <a:lstStyle/>
          <a:p>
            <a:pPr eaLnBrk="0" hangingPunct="0">
              <a:buFont typeface="Arial" panose="020B0604020202020204" pitchFamily="34" charset="0"/>
              <a:buChar char="•"/>
              <a:defRPr/>
            </a:pPr>
            <a:r>
              <a:rPr lang="zh-CN" altLang="en-US" sz="1950" b="1" dirty="0">
                <a:latin typeface="华文楷体" panose="02010600040101010101" pitchFamily="2" charset="-122"/>
                <a:ea typeface="华文楷体" panose="02010600040101010101" pitchFamily="2" charset="-122"/>
                <a:cs typeface="+mn-cs"/>
              </a:rPr>
              <a:t>事故的主要原因：</a:t>
            </a:r>
            <a:br>
              <a:rPr lang="en-US" sz="1950" dirty="0">
                <a:latin typeface="华文楷体" panose="02010600040101010101" pitchFamily="2" charset="-122"/>
                <a:ea typeface="华文楷体" panose="02010600040101010101" pitchFamily="2" charset="-122"/>
                <a:cs typeface="+mn-cs"/>
              </a:rPr>
            </a:br>
            <a:r>
              <a:rPr lang="zh-CN" altLang="en-US" sz="1950" dirty="0">
                <a:latin typeface="华文楷体" panose="02010600040101010101" pitchFamily="2" charset="-122"/>
                <a:ea typeface="华文楷体" panose="02010600040101010101" pitchFamily="2" charset="-122"/>
                <a:cs typeface="+mn-cs"/>
              </a:rPr>
              <a:t>　　一是施工企业，违规将劳务分包给无资质的作业队。施工中安全管理混乱；通风管理不善，右洞掌子面拱顶瓦斯浓度经常超限；部分瓦检员无证上岗，检查质量、次数不符合规定等。</a:t>
            </a:r>
          </a:p>
          <a:p>
            <a:pPr eaLnBrk="0" hangingPunct="0">
              <a:defRPr/>
            </a:pPr>
            <a:r>
              <a:rPr lang="zh-CN" altLang="en-US" sz="1950" dirty="0">
                <a:latin typeface="华文楷体" panose="02010600040101010101" pitchFamily="2" charset="-122"/>
                <a:ea typeface="华文楷体" panose="02010600040101010101" pitchFamily="2" charset="-122"/>
                <a:cs typeface="+mn-cs"/>
              </a:rPr>
              <a:t>    </a:t>
            </a:r>
            <a:r>
              <a:rPr lang="zh-CN" altLang="en-US" sz="1950" dirty="0">
                <a:latin typeface="华文楷体" panose="02010600040101010101" pitchFamily="2" charset="-122"/>
                <a:ea typeface="华文楷体" panose="02010600040101010101" pitchFamily="2" charset="-122"/>
                <a:cs typeface="Arial" panose="020B0604020202020204" pitchFamily="34" charset="0"/>
              </a:rPr>
              <a:t>二是监理单位未正确履行职责，关键岗位人员无证上岗。</a:t>
            </a:r>
            <a:br>
              <a:rPr lang="zh-CN" altLang="en-US" sz="1950" dirty="0">
                <a:latin typeface="华文楷体" panose="02010600040101010101" pitchFamily="2" charset="-122"/>
                <a:ea typeface="华文楷体" panose="02010600040101010101" pitchFamily="2" charset="-122"/>
                <a:cs typeface="Arial" panose="020B0604020202020204" pitchFamily="34" charset="0"/>
              </a:rPr>
            </a:br>
            <a:r>
              <a:rPr lang="zh-CN" altLang="en-US" sz="1950" dirty="0">
                <a:latin typeface="华文楷体" panose="02010600040101010101" pitchFamily="2" charset="-122"/>
                <a:ea typeface="华文楷体" panose="02010600040101010101" pitchFamily="2" charset="-122"/>
                <a:cs typeface="Arial" panose="020B0604020202020204" pitchFamily="34" charset="0"/>
              </a:rPr>
              <a:t>　　三是项目法人公司对施工单位违规分包、现场管理混乱等问题未能加以纠正，对施工中出现的瓦斯隐患未采取有效措施。</a:t>
            </a:r>
            <a:br>
              <a:rPr lang="zh-CN" altLang="en-US" sz="1950" dirty="0">
                <a:latin typeface="华文楷体" panose="02010600040101010101" pitchFamily="2" charset="-122"/>
                <a:ea typeface="华文楷体" panose="02010600040101010101" pitchFamily="2" charset="-122"/>
                <a:cs typeface="Arial" panose="020B0604020202020204" pitchFamily="34" charset="0"/>
              </a:rPr>
            </a:br>
            <a:r>
              <a:rPr lang="zh-CN" altLang="en-US" sz="1950" dirty="0">
                <a:latin typeface="华文楷体" panose="02010600040101010101" pitchFamily="2" charset="-122"/>
                <a:ea typeface="华文楷体" panose="02010600040101010101" pitchFamily="2" charset="-122"/>
                <a:cs typeface="Arial" panose="020B0604020202020204" pitchFamily="34" charset="0"/>
              </a:rPr>
              <a:t>　　四是设计单位对涉及施工安全的瓦斯异常涌出认识不足，防范措施不到位。</a:t>
            </a:r>
            <a:endParaRPr lang="zh-CN" altLang="en-US" sz="1950" dirty="0">
              <a:latin typeface="华文楷体" panose="02010600040101010101" pitchFamily="2" charset="-122"/>
              <a:ea typeface="华文楷体" panose="02010600040101010101" pitchFamily="2" charset="-122"/>
              <a:cs typeface="+mn-cs"/>
            </a:endParaRPr>
          </a:p>
        </p:txBody>
      </p:sp>
      <p:pic>
        <p:nvPicPr>
          <p:cNvPr id="177156" name="Picture 3" descr="组图：四川都汶高速公路瓦斯爆炸救援继续进行"/>
          <p:cNvPicPr>
            <a:picLocks noChangeAspect="1" noChangeArrowheads="1"/>
          </p:cNvPicPr>
          <p:nvPr/>
        </p:nvPicPr>
        <p:blipFill>
          <a:blip r:embed="rId2" cstate="print"/>
          <a:srcRect/>
          <a:stretch>
            <a:fillRect/>
          </a:stretch>
        </p:blipFill>
        <p:spPr bwMode="auto">
          <a:xfrm>
            <a:off x="304800" y="2944018"/>
            <a:ext cx="2857500" cy="314801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p:wipe dir="r"/>
  </p:transition>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zh-CN" altLang="en-US" dirty="0">
                <a:effectLst/>
                <a:latin typeface="华文楷体" panose="02010600040101010101" pitchFamily="2" charset="-122"/>
                <a:ea typeface="华文楷体" panose="02010600040101010101" pitchFamily="2" charset="-122"/>
              </a:rPr>
              <a:t>路桥工程安全事故</a:t>
            </a:r>
          </a:p>
        </p:txBody>
      </p:sp>
      <p:sp>
        <p:nvSpPr>
          <p:cNvPr id="171010" name="内容占位符 2"/>
          <p:cNvSpPr>
            <a:spLocks noGrp="1"/>
          </p:cNvSpPr>
          <p:nvPr>
            <p:ph idx="1"/>
          </p:nvPr>
        </p:nvSpPr>
        <p:spPr>
          <a:xfrm>
            <a:off x="457200" y="1600200"/>
            <a:ext cx="8458200" cy="4495800"/>
          </a:xfrm>
        </p:spPr>
        <p:txBody>
          <a:bodyPr/>
          <a:lstStyle/>
          <a:p>
            <a:r>
              <a:rPr lang="zh-CN" altLang="en-US" sz="2200" b="1" dirty="0">
                <a:latin typeface="华文楷体" panose="02010600040101010101" pitchFamily="2" charset="-122"/>
                <a:ea typeface="华文楷体" panose="02010600040101010101" pitchFamily="2" charset="-122"/>
              </a:rPr>
              <a:t>事故二</a:t>
            </a:r>
            <a:r>
              <a:rPr lang="en-US" altLang="zh-CN" sz="2200" b="1" dirty="0">
                <a:latin typeface="华文楷体" panose="02010600040101010101" pitchFamily="2" charset="-122"/>
                <a:ea typeface="华文楷体" panose="02010600040101010101" pitchFamily="2" charset="-122"/>
              </a:rPr>
              <a:t>:    </a:t>
            </a:r>
            <a:r>
              <a:rPr lang="zh-CN" altLang="en-US" sz="2200" b="1" dirty="0">
                <a:latin typeface="华文楷体" panose="02010600040101010101" pitchFamily="2" charset="-122"/>
                <a:ea typeface="华文楷体" panose="02010600040101010101" pitchFamily="2" charset="-122"/>
              </a:rPr>
              <a:t>兰渝铁路隧道黑山隧道翻车事故</a:t>
            </a:r>
            <a:r>
              <a:rPr lang="en-US" altLang="zh-CN" sz="2200" b="1" dirty="0">
                <a:latin typeface="华文楷体" panose="02010600040101010101" pitchFamily="2" charset="-122"/>
                <a:ea typeface="华文楷体" panose="02010600040101010101" pitchFamily="2" charset="-122"/>
              </a:rPr>
              <a:t>—24</a:t>
            </a:r>
            <a:r>
              <a:rPr lang="zh-CN" altLang="en-US" sz="2200" b="1" dirty="0">
                <a:latin typeface="华文楷体" panose="02010600040101010101" pitchFamily="2" charset="-122"/>
                <a:ea typeface="华文楷体" panose="02010600040101010101" pitchFamily="2" charset="-122"/>
              </a:rPr>
              <a:t>亡</a:t>
            </a:r>
            <a:r>
              <a:rPr lang="en-US" altLang="zh-CN" sz="2200" b="1" dirty="0">
                <a:latin typeface="华文楷体" panose="02010600040101010101" pitchFamily="2" charset="-122"/>
                <a:ea typeface="华文楷体" panose="02010600040101010101" pitchFamily="2" charset="-122"/>
              </a:rPr>
              <a:t>4</a:t>
            </a:r>
            <a:r>
              <a:rPr lang="zh-CN" altLang="en-US" sz="2200" b="1" dirty="0">
                <a:latin typeface="华文楷体" panose="02010600040101010101" pitchFamily="2" charset="-122"/>
                <a:ea typeface="华文楷体" panose="02010600040101010101" pitchFamily="2" charset="-122"/>
              </a:rPr>
              <a:t>重伤</a:t>
            </a:r>
          </a:p>
          <a:p>
            <a:endParaRPr lang="zh-CN" altLang="en-US" sz="2000" dirty="0"/>
          </a:p>
        </p:txBody>
      </p:sp>
      <p:pic>
        <p:nvPicPr>
          <p:cNvPr id="178179" name="Picture 2" descr="C:\Users\ldc\Desktop\事故示意图.jpg"/>
          <p:cNvPicPr>
            <a:picLocks noChangeAspect="1" noChangeArrowheads="1"/>
          </p:cNvPicPr>
          <p:nvPr/>
        </p:nvPicPr>
        <p:blipFill>
          <a:blip r:embed="rId2" cstate="print"/>
          <a:srcRect/>
          <a:stretch>
            <a:fillRect/>
          </a:stretch>
        </p:blipFill>
        <p:spPr bwMode="auto">
          <a:xfrm>
            <a:off x="830763" y="2133600"/>
            <a:ext cx="5265237" cy="4038600"/>
          </a:xfrm>
          <a:prstGeom prst="rect">
            <a:avLst/>
          </a:prstGeom>
          <a:ln>
            <a:noFill/>
          </a:ln>
          <a:effectLst>
            <a:outerShdw blurRad="190500" algn="tl" rotWithShape="0">
              <a:srgbClr val="000000">
                <a:alpha val="70000"/>
              </a:srgbClr>
            </a:outerShdw>
          </a:effectLst>
        </p:spPr>
      </p:pic>
      <p:sp>
        <p:nvSpPr>
          <p:cNvPr id="178180" name="Text Box 8"/>
          <p:cNvSpPr txBox="1">
            <a:spLocks noChangeArrowheads="1"/>
          </p:cNvSpPr>
          <p:nvPr/>
        </p:nvSpPr>
        <p:spPr bwMode="auto">
          <a:xfrm>
            <a:off x="6248400" y="2076539"/>
            <a:ext cx="2286000" cy="3647152"/>
          </a:xfrm>
          <a:prstGeom prst="rect">
            <a:avLst/>
          </a:prstGeom>
          <a:solidFill>
            <a:schemeClr val="accent5">
              <a:lumMod val="90000"/>
            </a:schemeClr>
          </a:solidFill>
          <a:ln w="952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eaLnBrk="0" hangingPunct="0">
              <a:buFont typeface="Arial" panose="020B0604020202020204" pitchFamily="34" charset="0"/>
              <a:buChar char="•"/>
              <a:defRPr/>
            </a:pPr>
            <a:r>
              <a:rPr lang="zh-CN" altLang="en-US" sz="2200" dirty="0">
                <a:latin typeface="华文楷体" panose="02010600040101010101" pitchFamily="2" charset="-122"/>
                <a:ea typeface="华文楷体" panose="02010600040101010101" pitchFamily="2" charset="-122"/>
                <a:cs typeface="+mn-cs"/>
              </a:rPr>
              <a:t>事故回放</a:t>
            </a:r>
            <a:endParaRPr lang="en-US" altLang="zh-CN" sz="2200" dirty="0">
              <a:latin typeface="华文楷体" panose="02010600040101010101" pitchFamily="2" charset="-122"/>
              <a:ea typeface="华文楷体" panose="02010600040101010101" pitchFamily="2" charset="-122"/>
              <a:cs typeface="+mn-cs"/>
            </a:endParaRPr>
          </a:p>
          <a:p>
            <a:pPr eaLnBrk="0" hangingPunct="0">
              <a:defRPr/>
            </a:pPr>
            <a:r>
              <a:rPr lang="en-US" altLang="zh-CN" sz="2200" dirty="0">
                <a:latin typeface="华文楷体" panose="02010600040101010101" pitchFamily="2" charset="-122"/>
                <a:ea typeface="华文楷体" panose="02010600040101010101" pitchFamily="2" charset="-122"/>
                <a:cs typeface="+mn-cs"/>
              </a:rPr>
              <a:t>2011</a:t>
            </a:r>
            <a:r>
              <a:rPr lang="zh-CN" altLang="en-US" sz="2200" dirty="0">
                <a:latin typeface="华文楷体" panose="02010600040101010101" pitchFamily="2" charset="-122"/>
                <a:ea typeface="华文楷体" panose="02010600040101010101" pitchFamily="2" charset="-122"/>
                <a:cs typeface="+mn-cs"/>
              </a:rPr>
              <a:t>年</a:t>
            </a:r>
            <a:r>
              <a:rPr lang="en-US" altLang="zh-CN" sz="2200" dirty="0">
                <a:latin typeface="华文楷体" panose="02010600040101010101" pitchFamily="2" charset="-122"/>
                <a:ea typeface="华文楷体" panose="02010600040101010101" pitchFamily="2" charset="-122"/>
                <a:cs typeface="+mn-cs"/>
              </a:rPr>
              <a:t>10</a:t>
            </a:r>
            <a:r>
              <a:rPr lang="zh-CN" altLang="en-US" sz="2200" dirty="0">
                <a:latin typeface="华文楷体" panose="02010600040101010101" pitchFamily="2" charset="-122"/>
                <a:ea typeface="华文楷体" panose="02010600040101010101" pitchFamily="2" charset="-122"/>
                <a:cs typeface="+mn-cs"/>
              </a:rPr>
              <a:t>月</a:t>
            </a:r>
            <a:r>
              <a:rPr lang="en-US" altLang="zh-CN" sz="2200" dirty="0">
                <a:latin typeface="华文楷体" panose="02010600040101010101" pitchFamily="2" charset="-122"/>
                <a:ea typeface="华文楷体" panose="02010600040101010101" pitchFamily="2" charset="-122"/>
                <a:cs typeface="+mn-cs"/>
              </a:rPr>
              <a:t>29</a:t>
            </a:r>
            <a:r>
              <a:rPr lang="zh-CN" altLang="en-US" sz="2200" dirty="0">
                <a:latin typeface="华文楷体" panose="02010600040101010101" pitchFamily="2" charset="-122"/>
                <a:ea typeface="华文楷体" panose="02010600040101010101" pitchFamily="2" charset="-122"/>
                <a:cs typeface="+mn-cs"/>
              </a:rPr>
              <a:t>日</a:t>
            </a:r>
            <a:r>
              <a:rPr lang="en-US" altLang="zh-CN" sz="2200" dirty="0">
                <a:latin typeface="华文楷体" panose="02010600040101010101" pitchFamily="2" charset="-122"/>
                <a:ea typeface="华文楷体" panose="02010600040101010101" pitchFamily="2" charset="-122"/>
                <a:cs typeface="+mn-cs"/>
              </a:rPr>
              <a:t>7</a:t>
            </a:r>
            <a:r>
              <a:rPr lang="zh-CN" altLang="en-US" sz="2200" dirty="0">
                <a:latin typeface="华文楷体" panose="02010600040101010101" pitchFamily="2" charset="-122"/>
                <a:ea typeface="华文楷体" panose="02010600040101010101" pitchFamily="2" charset="-122"/>
                <a:cs typeface="+mn-cs"/>
              </a:rPr>
              <a:t>时</a:t>
            </a:r>
            <a:r>
              <a:rPr lang="en-US" altLang="zh-CN" sz="2200" dirty="0">
                <a:latin typeface="华文楷体" panose="02010600040101010101" pitchFamily="2" charset="-122"/>
                <a:ea typeface="华文楷体" panose="02010600040101010101" pitchFamily="2" charset="-122"/>
                <a:cs typeface="+mn-cs"/>
              </a:rPr>
              <a:t>30</a:t>
            </a:r>
            <a:r>
              <a:rPr lang="zh-CN" altLang="en-US" sz="2200" dirty="0">
                <a:latin typeface="华文楷体" panose="02010600040101010101" pitchFamily="2" charset="-122"/>
                <a:ea typeface="华文楷体" panose="02010600040101010101" pitchFamily="2" charset="-122"/>
                <a:cs typeface="+mn-cs"/>
              </a:rPr>
              <a:t>分， 黑山隧道吕家滩斜井一辆拉料货车违规载人、因刹车失灵导致翻车事故，造成</a:t>
            </a:r>
            <a:r>
              <a:rPr lang="en-US" altLang="zh-CN" sz="2200" dirty="0">
                <a:latin typeface="华文楷体" panose="02010600040101010101" pitchFamily="2" charset="-122"/>
                <a:ea typeface="华文楷体" panose="02010600040101010101" pitchFamily="2" charset="-122"/>
                <a:cs typeface="+mn-cs"/>
              </a:rPr>
              <a:t>24</a:t>
            </a:r>
            <a:r>
              <a:rPr lang="zh-CN" altLang="en-US" sz="2200" dirty="0">
                <a:latin typeface="华文楷体" panose="02010600040101010101" pitchFamily="2" charset="-122"/>
                <a:ea typeface="华文楷体" panose="02010600040101010101" pitchFamily="2" charset="-122"/>
                <a:cs typeface="+mn-cs"/>
              </a:rPr>
              <a:t>人死亡，</a:t>
            </a:r>
            <a:r>
              <a:rPr lang="en-US" altLang="zh-CN" sz="2200" dirty="0">
                <a:latin typeface="华文楷体" panose="02010600040101010101" pitchFamily="2" charset="-122"/>
                <a:ea typeface="华文楷体" panose="02010600040101010101" pitchFamily="2" charset="-122"/>
                <a:cs typeface="+mn-cs"/>
              </a:rPr>
              <a:t>4</a:t>
            </a:r>
            <a:r>
              <a:rPr lang="zh-CN" altLang="en-US" sz="2200" dirty="0">
                <a:latin typeface="华文楷体" panose="02010600040101010101" pitchFamily="2" charset="-122"/>
                <a:ea typeface="华文楷体" panose="02010600040101010101" pitchFamily="2" charset="-122"/>
                <a:cs typeface="+mn-cs"/>
              </a:rPr>
              <a:t>人重伤。</a:t>
            </a:r>
          </a:p>
          <a:p>
            <a:pPr eaLnBrk="0" hangingPunct="0">
              <a:spcBef>
                <a:spcPct val="50000"/>
              </a:spcBef>
              <a:defRPr/>
            </a:pPr>
            <a:endParaRPr lang="zh-CN" altLang="en-US" sz="2200" dirty="0">
              <a:latin typeface="华文楷体" panose="02010600040101010101" pitchFamily="2" charset="-122"/>
              <a:ea typeface="华文楷体" panose="02010600040101010101" pitchFamily="2" charset="-122"/>
              <a:cs typeface="+mn-cs"/>
            </a:endParaRPr>
          </a:p>
        </p:txBody>
      </p:sp>
    </p:spTree>
  </p:cSld>
  <p:clrMapOvr>
    <a:masterClrMapping/>
  </p:clrMapOvr>
  <p:transition>
    <p:wipe dir="r"/>
  </p:transition>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zh-CN" altLang="en-US" dirty="0">
                <a:effectLst/>
                <a:latin typeface="华文楷体" panose="02010600040101010101" pitchFamily="2" charset="-122"/>
                <a:ea typeface="华文楷体" panose="02010600040101010101" pitchFamily="2" charset="-122"/>
              </a:rPr>
              <a:t>路桥工程安全事故</a:t>
            </a:r>
          </a:p>
        </p:txBody>
      </p:sp>
      <p:pic>
        <p:nvPicPr>
          <p:cNvPr id="179202" name="Picture 3" descr="C:\Users\ldc\Desktop\事故示意图2.jpg"/>
          <p:cNvPicPr>
            <a:picLocks noChangeAspect="1" noChangeArrowheads="1"/>
          </p:cNvPicPr>
          <p:nvPr/>
        </p:nvPicPr>
        <p:blipFill>
          <a:blip r:embed="rId2" cstate="print"/>
          <a:srcRect/>
          <a:stretch>
            <a:fillRect/>
          </a:stretch>
        </p:blipFill>
        <p:spPr bwMode="auto">
          <a:xfrm>
            <a:off x="5181600" y="4033547"/>
            <a:ext cx="3200400" cy="1910053"/>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79203" name="Picture 4" descr="C:\Users\ldc\Desktop\事故示意图1.jpg"/>
          <p:cNvPicPr>
            <a:picLocks noChangeAspect="1" noChangeArrowheads="1"/>
          </p:cNvPicPr>
          <p:nvPr/>
        </p:nvPicPr>
        <p:blipFill>
          <a:blip r:embed="rId3" cstate="print"/>
          <a:srcRect/>
          <a:stretch>
            <a:fillRect/>
          </a:stretch>
        </p:blipFill>
        <p:spPr bwMode="auto">
          <a:xfrm>
            <a:off x="5407124" y="1676400"/>
            <a:ext cx="3279676" cy="1983835"/>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矩形 4"/>
          <p:cNvSpPr>
            <a:spLocks noChangeArrowheads="1"/>
          </p:cNvSpPr>
          <p:nvPr/>
        </p:nvSpPr>
        <p:spPr bwMode="auto">
          <a:xfrm>
            <a:off x="381000" y="1169988"/>
            <a:ext cx="4572000" cy="3616375"/>
          </a:xfrm>
          <a:prstGeom prst="rect">
            <a:avLst/>
          </a:prstGeom>
          <a:noFill/>
          <a:ln w="9525">
            <a:noFill/>
            <a:miter lim="800000"/>
          </a:ln>
        </p:spPr>
        <p:txBody>
          <a:bodyPr>
            <a:spAutoFit/>
          </a:bodyPr>
          <a:lstStyle/>
          <a:p>
            <a:pPr eaLnBrk="0" hangingPunct="0">
              <a:defRPr/>
            </a:pPr>
            <a:endParaRPr lang="zh-CN" altLang="en-US" sz="2000" dirty="0">
              <a:latin typeface="+mn-ea"/>
              <a:ea typeface="+mn-ea"/>
              <a:cs typeface="+mn-cs"/>
            </a:endParaRPr>
          </a:p>
          <a:p>
            <a:pPr eaLnBrk="0" hangingPunct="0">
              <a:buFont typeface="Arial" panose="020B0604020202020204" pitchFamily="34" charset="0"/>
              <a:buChar char="•"/>
              <a:defRPr/>
            </a:pPr>
            <a:r>
              <a:rPr lang="zh-CN" altLang="en-US" sz="2000" dirty="0">
                <a:latin typeface="+mn-ea"/>
                <a:ea typeface="+mn-ea"/>
                <a:cs typeface="+mn-cs"/>
              </a:rPr>
              <a:t> </a:t>
            </a:r>
            <a:r>
              <a:rPr lang="zh-CN" altLang="en-US" sz="2100" dirty="0">
                <a:latin typeface="华文楷体" panose="02010600040101010101" pitchFamily="2" charset="-122"/>
                <a:ea typeface="华文楷体" panose="02010600040101010101" pitchFamily="2" charset="-122"/>
                <a:cs typeface="+mn-cs"/>
              </a:rPr>
              <a:t>该事故地点位于兰渝铁路黑山隧道吕家滩斜井内，该斜井全长</a:t>
            </a:r>
            <a:r>
              <a:rPr lang="en-US" altLang="zh-CN" sz="2100" dirty="0">
                <a:latin typeface="华文楷体" panose="02010600040101010101" pitchFamily="2" charset="-122"/>
                <a:ea typeface="华文楷体" panose="02010600040101010101" pitchFamily="2" charset="-122"/>
                <a:cs typeface="+mn-cs"/>
              </a:rPr>
              <a:t>1</a:t>
            </a:r>
            <a:r>
              <a:rPr lang="zh-CN" altLang="en-US" sz="2100" dirty="0">
                <a:latin typeface="华文楷体" panose="02010600040101010101" pitchFamily="2" charset="-122"/>
                <a:ea typeface="华文楷体" panose="02010600040101010101" pitchFamily="2" charset="-122"/>
                <a:cs typeface="+mn-cs"/>
              </a:rPr>
              <a:t>．</a:t>
            </a:r>
            <a:r>
              <a:rPr lang="en-US" altLang="zh-CN" sz="2100" dirty="0">
                <a:latin typeface="华文楷体" panose="02010600040101010101" pitchFamily="2" charset="-122"/>
                <a:ea typeface="华文楷体" panose="02010600040101010101" pitchFamily="2" charset="-122"/>
                <a:cs typeface="+mn-cs"/>
              </a:rPr>
              <a:t>3</a:t>
            </a:r>
            <a:r>
              <a:rPr lang="zh-CN" altLang="en-US" sz="2100" dirty="0">
                <a:latin typeface="华文楷体" panose="02010600040101010101" pitchFamily="2" charset="-122"/>
                <a:ea typeface="华文楷体" panose="02010600040101010101" pitchFamily="2" charset="-122"/>
                <a:cs typeface="+mn-cs"/>
              </a:rPr>
              <a:t>公里，坡度</a:t>
            </a:r>
            <a:r>
              <a:rPr lang="en-US" altLang="zh-CN" sz="2100" dirty="0">
                <a:latin typeface="华文楷体" panose="02010600040101010101" pitchFamily="2" charset="-122"/>
                <a:ea typeface="华文楷体" panose="02010600040101010101" pitchFamily="2" charset="-122"/>
                <a:cs typeface="+mn-cs"/>
              </a:rPr>
              <a:t>9</a:t>
            </a:r>
            <a:r>
              <a:rPr lang="zh-CN" altLang="en-US" sz="2100" dirty="0">
                <a:latin typeface="华文楷体" panose="02010600040101010101" pitchFamily="2" charset="-122"/>
                <a:ea typeface="华文楷体" panose="02010600040101010101" pitchFamily="2" charset="-122"/>
                <a:cs typeface="+mn-cs"/>
              </a:rPr>
              <a:t>．</a:t>
            </a:r>
            <a:r>
              <a:rPr lang="en-US" altLang="zh-CN" sz="2100" dirty="0">
                <a:latin typeface="华文楷体" panose="02010600040101010101" pitchFamily="2" charset="-122"/>
                <a:ea typeface="华文楷体" panose="02010600040101010101" pitchFamily="2" charset="-122"/>
                <a:cs typeface="+mn-cs"/>
              </a:rPr>
              <a:t>9</a:t>
            </a:r>
            <a:r>
              <a:rPr lang="zh-CN" altLang="en-US" sz="2100" dirty="0">
                <a:latin typeface="华文楷体" panose="02010600040101010101" pitchFamily="2" charset="-122"/>
                <a:ea typeface="华文楷体" panose="02010600040101010101" pitchFamily="2" charset="-122"/>
                <a:cs typeface="+mn-cs"/>
              </a:rPr>
              <a:t>％。事故发生时，肇事车辆共载</a:t>
            </a:r>
            <a:r>
              <a:rPr lang="en-US" altLang="zh-CN" sz="2100" dirty="0">
                <a:latin typeface="华文楷体" panose="02010600040101010101" pitchFamily="2" charset="-122"/>
                <a:ea typeface="华文楷体" panose="02010600040101010101" pitchFamily="2" charset="-122"/>
                <a:cs typeface="+mn-cs"/>
              </a:rPr>
              <a:t>28</a:t>
            </a:r>
            <a:r>
              <a:rPr lang="zh-CN" altLang="en-US" sz="2100" dirty="0">
                <a:latin typeface="华文楷体" panose="02010600040101010101" pitchFamily="2" charset="-122"/>
                <a:ea typeface="华文楷体" panose="02010600040101010101" pitchFamily="2" charset="-122"/>
                <a:cs typeface="+mn-cs"/>
              </a:rPr>
              <a:t>人，共造成</a:t>
            </a:r>
            <a:r>
              <a:rPr lang="en-US" altLang="zh-CN" sz="2100" dirty="0">
                <a:latin typeface="华文楷体" panose="02010600040101010101" pitchFamily="2" charset="-122"/>
                <a:ea typeface="华文楷体" panose="02010600040101010101" pitchFamily="2" charset="-122"/>
                <a:cs typeface="+mn-cs"/>
              </a:rPr>
              <a:t>24</a:t>
            </a:r>
            <a:r>
              <a:rPr lang="zh-CN" altLang="en-US" sz="2100" dirty="0">
                <a:latin typeface="华文楷体" panose="02010600040101010101" pitchFamily="2" charset="-122"/>
                <a:ea typeface="华文楷体" panose="02010600040101010101" pitchFamily="2" charset="-122"/>
                <a:cs typeface="+mn-cs"/>
              </a:rPr>
              <a:t>人死亡，</a:t>
            </a:r>
            <a:r>
              <a:rPr lang="en-US" altLang="zh-CN" sz="2100" dirty="0">
                <a:latin typeface="华文楷体" panose="02010600040101010101" pitchFamily="2" charset="-122"/>
                <a:ea typeface="华文楷体" panose="02010600040101010101" pitchFamily="2" charset="-122"/>
                <a:cs typeface="+mn-cs"/>
              </a:rPr>
              <a:t>4</a:t>
            </a:r>
            <a:r>
              <a:rPr lang="zh-CN" altLang="en-US" sz="2100" dirty="0">
                <a:latin typeface="华文楷体" panose="02010600040101010101" pitchFamily="2" charset="-122"/>
                <a:ea typeface="华文楷体" panose="02010600040101010101" pitchFamily="2" charset="-122"/>
                <a:cs typeface="+mn-cs"/>
              </a:rPr>
              <a:t>人重伤。肇事车辆是一辆江淮</a:t>
            </a:r>
            <a:r>
              <a:rPr lang="en-US" altLang="zh-CN" sz="2100" dirty="0">
                <a:latin typeface="华文楷体" panose="02010600040101010101" pitchFamily="2" charset="-122"/>
                <a:ea typeface="华文楷体" panose="02010600040101010101" pitchFamily="2" charset="-122"/>
                <a:cs typeface="+mn-cs"/>
              </a:rPr>
              <a:t>HFC1045</a:t>
            </a:r>
            <a:r>
              <a:rPr lang="zh-CN" altLang="en-US" sz="2100" dirty="0">
                <a:latin typeface="华文楷体" panose="02010600040101010101" pitchFamily="2" charset="-122"/>
                <a:ea typeface="华文楷体" panose="02010600040101010101" pitchFamily="2" charset="-122"/>
                <a:cs typeface="+mn-cs"/>
              </a:rPr>
              <a:t>轻型普通货车，核定载人</a:t>
            </a:r>
            <a:r>
              <a:rPr lang="en-US" altLang="zh-CN" sz="2100" dirty="0">
                <a:latin typeface="华文楷体" panose="02010600040101010101" pitchFamily="2" charset="-122"/>
                <a:ea typeface="华文楷体" panose="02010600040101010101" pitchFamily="2" charset="-122"/>
                <a:cs typeface="+mn-cs"/>
              </a:rPr>
              <a:t>2</a:t>
            </a:r>
            <a:r>
              <a:rPr lang="zh-CN" altLang="en-US" sz="2100" dirty="0">
                <a:latin typeface="华文楷体" panose="02010600040101010101" pitchFamily="2" charset="-122"/>
                <a:ea typeface="华文楷体" panose="02010600040101010101" pitchFamily="2" charset="-122"/>
                <a:cs typeface="+mn-cs"/>
              </a:rPr>
              <a:t>人。</a:t>
            </a:r>
            <a:endParaRPr lang="en-US" altLang="zh-CN" sz="2100" dirty="0">
              <a:latin typeface="华文楷体" panose="02010600040101010101" pitchFamily="2" charset="-122"/>
              <a:ea typeface="华文楷体" panose="02010600040101010101" pitchFamily="2" charset="-122"/>
              <a:cs typeface="+mn-cs"/>
            </a:endParaRPr>
          </a:p>
          <a:p>
            <a:pPr eaLnBrk="0" hangingPunct="0">
              <a:buFont typeface="Arial" panose="020B0604020202020204" pitchFamily="34" charset="0"/>
              <a:buChar char="•"/>
              <a:defRPr/>
            </a:pPr>
            <a:r>
              <a:rPr lang="zh-CN" altLang="en-US" sz="2100" dirty="0">
                <a:latin typeface="华文楷体" panose="02010600040101010101" pitchFamily="2" charset="-122"/>
                <a:ea typeface="华文楷体" panose="02010600040101010101" pitchFamily="2" charset="-122"/>
                <a:cs typeface="+mn-cs"/>
              </a:rPr>
              <a:t> </a:t>
            </a:r>
            <a:r>
              <a:rPr lang="zh-CN" altLang="en-US" sz="2100" b="1" dirty="0">
                <a:latin typeface="华文楷体" panose="02010600040101010101" pitchFamily="2" charset="-122"/>
                <a:ea typeface="华文楷体" panose="02010600040101010101" pitchFamily="2" charset="-122"/>
                <a:cs typeface="+mn-cs"/>
              </a:rPr>
              <a:t>事故直接原因：</a:t>
            </a:r>
            <a:endParaRPr lang="en-US" altLang="zh-CN" sz="2100" b="1" dirty="0">
              <a:latin typeface="华文楷体" panose="02010600040101010101" pitchFamily="2" charset="-122"/>
              <a:ea typeface="华文楷体" panose="02010600040101010101" pitchFamily="2" charset="-122"/>
              <a:cs typeface="+mn-cs"/>
            </a:endParaRPr>
          </a:p>
          <a:p>
            <a:pPr eaLnBrk="0" hangingPunct="0">
              <a:defRPr/>
            </a:pPr>
            <a:r>
              <a:rPr lang="zh-CN" altLang="en-US" sz="2100" dirty="0">
                <a:latin typeface="华文楷体" panose="02010600040101010101" pitchFamily="2" charset="-122"/>
                <a:ea typeface="华文楷体" panose="02010600040101010101" pitchFamily="2" charset="-122"/>
                <a:cs typeface="+mn-cs"/>
              </a:rPr>
              <a:t>       拉料货车违规载人，且刹车失灵导致翻车。</a:t>
            </a:r>
          </a:p>
          <a:p>
            <a:pPr eaLnBrk="0" hangingPunct="0">
              <a:defRPr/>
            </a:pPr>
            <a:endParaRPr lang="zh-CN" altLang="en-US" sz="2000" dirty="0">
              <a:latin typeface="+mn-ea"/>
              <a:ea typeface="+mn-ea"/>
              <a:cs typeface="+mn-cs"/>
            </a:endParaRPr>
          </a:p>
        </p:txBody>
      </p:sp>
      <p:pic>
        <p:nvPicPr>
          <p:cNvPr id="179205" name="Picture 2" descr="兰渝铁路隧道23人死亡事故原因查明"/>
          <p:cNvPicPr>
            <a:picLocks noChangeAspect="1" noChangeArrowheads="1"/>
          </p:cNvPicPr>
          <p:nvPr/>
        </p:nvPicPr>
        <p:blipFill>
          <a:blip r:embed="rId4" cstate="print"/>
          <a:srcRect/>
          <a:stretch>
            <a:fillRect/>
          </a:stretch>
        </p:blipFill>
        <p:spPr bwMode="auto">
          <a:xfrm>
            <a:off x="1524000" y="4419600"/>
            <a:ext cx="3276600" cy="1721604"/>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ransition>
    <p:wipe dir="r"/>
  </p:transition>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zh-CN" altLang="en-US" dirty="0">
                <a:effectLst/>
                <a:latin typeface="华文楷体" panose="02010600040101010101" pitchFamily="2" charset="-122"/>
                <a:ea typeface="华文楷体" panose="02010600040101010101" pitchFamily="2" charset="-122"/>
              </a:rPr>
              <a:t>路桥工程安全事故</a:t>
            </a:r>
          </a:p>
        </p:txBody>
      </p:sp>
      <p:sp>
        <p:nvSpPr>
          <p:cNvPr id="173058" name="内容占位符 4"/>
          <p:cNvSpPr>
            <a:spLocks noGrp="1"/>
          </p:cNvSpPr>
          <p:nvPr>
            <p:ph idx="1"/>
          </p:nvPr>
        </p:nvSpPr>
        <p:spPr>
          <a:xfrm>
            <a:off x="457200" y="1600200"/>
            <a:ext cx="8458200" cy="4495800"/>
          </a:xfrm>
        </p:spPr>
        <p:txBody>
          <a:bodyPr/>
          <a:lstStyle/>
          <a:p>
            <a:r>
              <a:rPr lang="zh-CN" altLang="en-US" sz="2200" b="1" dirty="0">
                <a:latin typeface="华文楷体" panose="02010600040101010101" pitchFamily="2" charset="-122"/>
                <a:ea typeface="华文楷体" panose="02010600040101010101" pitchFamily="2" charset="-122"/>
              </a:rPr>
              <a:t>事故三</a:t>
            </a:r>
            <a:r>
              <a:rPr lang="en-US" altLang="zh-CN" sz="2200" b="1" dirty="0">
                <a:latin typeface="华文楷体" panose="02010600040101010101" pitchFamily="2" charset="-122"/>
                <a:ea typeface="华文楷体" panose="02010600040101010101" pitchFamily="2" charset="-122"/>
              </a:rPr>
              <a:t>:  </a:t>
            </a:r>
            <a:r>
              <a:rPr lang="zh-CN" altLang="en-US" sz="2200" b="1" dirty="0">
                <a:latin typeface="华文楷体" panose="02010600040101010101" pitchFamily="2" charset="-122"/>
                <a:ea typeface="华文楷体" panose="02010600040101010101" pitchFamily="2" charset="-122"/>
              </a:rPr>
              <a:t>成渝铁路大安隧道发生燃烧</a:t>
            </a:r>
            <a:r>
              <a:rPr lang="en-US" altLang="zh-CN" sz="2200" b="1" dirty="0">
                <a:latin typeface="华文楷体" panose="02010600040101010101" pitchFamily="2" charset="-122"/>
                <a:ea typeface="华文楷体" panose="02010600040101010101" pitchFamily="2" charset="-122"/>
              </a:rPr>
              <a:t>6</a:t>
            </a:r>
            <a:r>
              <a:rPr lang="zh-CN" altLang="en-US" sz="2200" b="1" dirty="0">
                <a:latin typeface="华文楷体" panose="02010600040101010101" pitchFamily="2" charset="-122"/>
                <a:ea typeface="华文楷体" panose="02010600040101010101" pitchFamily="2" charset="-122"/>
              </a:rPr>
              <a:t>人死亡</a:t>
            </a:r>
            <a:endParaRPr lang="en-US" altLang="zh-CN" sz="2200" b="1" dirty="0">
              <a:latin typeface="华文楷体" panose="02010600040101010101" pitchFamily="2" charset="-122"/>
              <a:ea typeface="华文楷体" panose="02010600040101010101" pitchFamily="2" charset="-122"/>
            </a:endParaRPr>
          </a:p>
          <a:p>
            <a:pPr>
              <a:buFontTx/>
              <a:buNone/>
            </a:pPr>
            <a:endParaRPr lang="zh-CN" altLang="en-US" sz="2200" dirty="0">
              <a:latin typeface="华文楷体" panose="02010600040101010101" pitchFamily="2" charset="-122"/>
              <a:ea typeface="华文楷体" panose="02010600040101010101" pitchFamily="2" charset="-122"/>
            </a:endParaRPr>
          </a:p>
        </p:txBody>
      </p:sp>
      <p:sp>
        <p:nvSpPr>
          <p:cNvPr id="6" name="矩形 5"/>
          <p:cNvSpPr/>
          <p:nvPr/>
        </p:nvSpPr>
        <p:spPr>
          <a:xfrm>
            <a:off x="685800" y="2057400"/>
            <a:ext cx="3657600" cy="4154984"/>
          </a:xfrm>
          <a:prstGeom prst="rect">
            <a:avLst/>
          </a:prstGeom>
          <a:solidFill>
            <a:schemeClr val="accent5">
              <a:lumMod val="9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eaLnBrk="0" hangingPunct="0">
              <a:buFont typeface="Arial" panose="020B0604020202020204" pitchFamily="34" charset="0"/>
              <a:buChar char="•"/>
              <a:defRPr/>
            </a:pPr>
            <a:r>
              <a:rPr lang="zh-CN" altLang="en-US" sz="2000" dirty="0">
                <a:latin typeface="宋体" panose="02010600030101010101" pitchFamily="2" charset="-122"/>
                <a:ea typeface="楷体" panose="02010609060101010101" charset="-122"/>
                <a:cs typeface="+mn-cs"/>
              </a:rPr>
              <a:t> </a:t>
            </a:r>
            <a:r>
              <a:rPr lang="zh-CN" altLang="en-US" sz="2200" dirty="0">
                <a:latin typeface="华文楷体" panose="02010600040101010101" pitchFamily="2" charset="-122"/>
                <a:ea typeface="华文楷体" panose="02010600040101010101" pitchFamily="2" charset="-122"/>
                <a:cs typeface="+mn-cs"/>
              </a:rPr>
              <a:t>事故回放</a:t>
            </a:r>
            <a:endParaRPr lang="en-US" altLang="zh-CN" sz="2200" dirty="0">
              <a:latin typeface="华文楷体" panose="02010600040101010101" pitchFamily="2" charset="-122"/>
              <a:ea typeface="华文楷体" panose="02010600040101010101" pitchFamily="2" charset="-122"/>
              <a:cs typeface="+mn-cs"/>
            </a:endParaRPr>
          </a:p>
          <a:p>
            <a:pPr eaLnBrk="0" hangingPunct="0">
              <a:defRPr/>
            </a:pPr>
            <a:r>
              <a:rPr lang="en-US" altLang="zh-CN" sz="2200" dirty="0">
                <a:latin typeface="华文楷体" panose="02010600040101010101" pitchFamily="2" charset="-122"/>
                <a:ea typeface="华文楷体" panose="02010600040101010101" pitchFamily="2" charset="-122"/>
                <a:cs typeface="+mn-cs"/>
              </a:rPr>
              <a:t>     2011</a:t>
            </a:r>
            <a:r>
              <a:rPr lang="zh-CN" altLang="en-US" sz="2200" dirty="0">
                <a:latin typeface="华文楷体" panose="02010600040101010101" pitchFamily="2" charset="-122"/>
                <a:ea typeface="华文楷体" panose="02010600040101010101" pitchFamily="2" charset="-122"/>
                <a:cs typeface="+mn-cs"/>
              </a:rPr>
              <a:t>年</a:t>
            </a:r>
            <a:r>
              <a:rPr lang="en-US" altLang="zh-CN" sz="2200" dirty="0">
                <a:latin typeface="华文楷体" panose="02010600040101010101" pitchFamily="2" charset="-122"/>
                <a:ea typeface="华文楷体" panose="02010600040101010101" pitchFamily="2" charset="-122"/>
                <a:cs typeface="+mn-cs"/>
              </a:rPr>
              <a:t>12</a:t>
            </a:r>
            <a:r>
              <a:rPr lang="zh-CN" altLang="en-US" sz="2200" dirty="0">
                <a:latin typeface="华文楷体" panose="02010600040101010101" pitchFamily="2" charset="-122"/>
                <a:ea typeface="华文楷体" panose="02010600040101010101" pitchFamily="2" charset="-122"/>
                <a:cs typeface="+mn-cs"/>
              </a:rPr>
              <a:t>月</a:t>
            </a:r>
            <a:r>
              <a:rPr lang="en-US" altLang="zh-CN" sz="2200" dirty="0">
                <a:latin typeface="华文楷体" panose="02010600040101010101" pitchFamily="2" charset="-122"/>
                <a:ea typeface="华文楷体" panose="02010600040101010101" pitchFamily="2" charset="-122"/>
                <a:cs typeface="+mn-cs"/>
              </a:rPr>
              <a:t>9</a:t>
            </a:r>
            <a:r>
              <a:rPr lang="zh-CN" altLang="en-US" sz="2200" dirty="0">
                <a:latin typeface="华文楷体" panose="02010600040101010101" pitchFamily="2" charset="-122"/>
                <a:ea typeface="华文楷体" panose="02010600040101010101" pitchFamily="2" charset="-122"/>
                <a:cs typeface="+mn-cs"/>
              </a:rPr>
              <a:t>日零时</a:t>
            </a:r>
            <a:r>
              <a:rPr lang="en-US" altLang="zh-CN" sz="2200" dirty="0">
                <a:latin typeface="华文楷体" panose="02010600040101010101" pitchFamily="2" charset="-122"/>
                <a:ea typeface="华文楷体" panose="02010600040101010101" pitchFamily="2" charset="-122"/>
                <a:cs typeface="+mn-cs"/>
              </a:rPr>
              <a:t>36</a:t>
            </a:r>
            <a:r>
              <a:rPr lang="zh-CN" altLang="en-US" sz="2200" dirty="0">
                <a:latin typeface="华文楷体" panose="02010600040101010101" pitchFamily="2" charset="-122"/>
                <a:ea typeface="华文楷体" panose="02010600040101010101" pitchFamily="2" charset="-122"/>
                <a:cs typeface="+mn-cs"/>
              </a:rPr>
              <a:t>分</a:t>
            </a:r>
            <a:r>
              <a:rPr lang="en-US" altLang="zh-CN" sz="2200" dirty="0">
                <a:latin typeface="华文楷体" panose="02010600040101010101" pitchFamily="2" charset="-122"/>
                <a:ea typeface="华文楷体" panose="02010600040101010101" pitchFamily="2" charset="-122"/>
                <a:cs typeface="+mn-cs"/>
              </a:rPr>
              <a:t>,</a:t>
            </a:r>
            <a:r>
              <a:rPr lang="zh-CN" altLang="en-US" sz="2200" dirty="0">
                <a:latin typeface="华文楷体" panose="02010600040101010101" pitchFamily="2" charset="-122"/>
                <a:ea typeface="华文楷体" panose="02010600040101010101" pitchFamily="2" charset="-122"/>
                <a:cs typeface="+mn-cs"/>
              </a:rPr>
              <a:t> 成渝铁路客运专线</a:t>
            </a:r>
            <a:r>
              <a:rPr lang="en-US" altLang="zh-CN" sz="2200" dirty="0">
                <a:latin typeface="华文楷体" panose="02010600040101010101" pitchFamily="2" charset="-122"/>
                <a:ea typeface="华文楷体" panose="02010600040101010101" pitchFamily="2" charset="-122"/>
                <a:cs typeface="+mn-cs"/>
              </a:rPr>
              <a:t>(</a:t>
            </a:r>
            <a:r>
              <a:rPr lang="zh-CN" altLang="en-US" sz="2200" dirty="0">
                <a:latin typeface="华文楷体" panose="02010600040101010101" pitchFamily="2" charset="-122"/>
                <a:ea typeface="华文楷体" panose="02010600040101010101" pitchFamily="2" charset="-122"/>
                <a:cs typeface="+mn-cs"/>
              </a:rPr>
              <a:t>永川区</a:t>
            </a:r>
            <a:r>
              <a:rPr lang="en-US" altLang="zh-CN" sz="2200" dirty="0">
                <a:latin typeface="华文楷体" panose="02010600040101010101" pitchFamily="2" charset="-122"/>
                <a:ea typeface="华文楷体" panose="02010600040101010101" pitchFamily="2" charset="-122"/>
                <a:cs typeface="+mn-cs"/>
              </a:rPr>
              <a:t>)</a:t>
            </a:r>
            <a:r>
              <a:rPr lang="zh-CN" altLang="en-US" sz="2200" dirty="0">
                <a:latin typeface="华文楷体" panose="02010600040101010101" pitchFamily="2" charset="-122"/>
                <a:ea typeface="华文楷体" panose="02010600040101010101" pitchFamily="2" charset="-122"/>
                <a:cs typeface="+mn-cs"/>
              </a:rPr>
              <a:t>大安隧道出口</a:t>
            </a:r>
            <a:r>
              <a:rPr lang="en-US" altLang="zh-CN" sz="2200" dirty="0">
                <a:latin typeface="华文楷体" panose="02010600040101010101" pitchFamily="2" charset="-122"/>
                <a:ea typeface="华文楷体" panose="02010600040101010101" pitchFamily="2" charset="-122"/>
                <a:cs typeface="+mn-cs"/>
              </a:rPr>
              <a:t>DK248+487</a:t>
            </a:r>
            <a:r>
              <a:rPr lang="zh-CN" altLang="en-US" sz="2200" dirty="0">
                <a:latin typeface="华文楷体" panose="02010600040101010101" pitchFamily="2" charset="-122"/>
                <a:ea typeface="华文楷体" panose="02010600040101010101" pitchFamily="2" charset="-122"/>
                <a:cs typeface="+mn-cs"/>
              </a:rPr>
              <a:t>处</a:t>
            </a:r>
            <a:r>
              <a:rPr lang="en-US" altLang="zh-CN" sz="2200" dirty="0">
                <a:latin typeface="华文楷体" panose="02010600040101010101" pitchFamily="2" charset="-122"/>
                <a:ea typeface="华文楷体" panose="02010600040101010101" pitchFamily="2" charset="-122"/>
                <a:cs typeface="+mn-cs"/>
              </a:rPr>
              <a:t>,</a:t>
            </a:r>
            <a:r>
              <a:rPr lang="zh-CN" altLang="en-US" sz="2200" dirty="0">
                <a:latin typeface="华文楷体" panose="02010600040101010101" pitchFamily="2" charset="-122"/>
                <a:ea typeface="华文楷体" panose="02010600040101010101" pitchFamily="2" charset="-122"/>
                <a:cs typeface="+mn-cs"/>
              </a:rPr>
              <a:t>在施工过程中发生可燃物燃烧</a:t>
            </a:r>
            <a:r>
              <a:rPr lang="en-US" altLang="zh-CN" sz="2200" dirty="0">
                <a:latin typeface="华文楷体" panose="02010600040101010101" pitchFamily="2" charset="-122"/>
                <a:ea typeface="华文楷体" panose="02010600040101010101" pitchFamily="2" charset="-122"/>
                <a:cs typeface="+mn-cs"/>
              </a:rPr>
              <a:t>,</a:t>
            </a:r>
            <a:r>
              <a:rPr lang="zh-CN" altLang="en-US" sz="2200" dirty="0">
                <a:latin typeface="华文楷体" panose="02010600040101010101" pitchFamily="2" charset="-122"/>
                <a:ea typeface="华文楷体" panose="02010600040101010101" pitchFamily="2" charset="-122"/>
                <a:cs typeface="+mn-cs"/>
              </a:rPr>
              <a:t>导致</a:t>
            </a:r>
            <a:r>
              <a:rPr lang="en-US" altLang="zh-CN" sz="2200" dirty="0">
                <a:latin typeface="华文楷体" panose="02010600040101010101" pitchFamily="2" charset="-122"/>
                <a:ea typeface="华文楷体" panose="02010600040101010101" pitchFamily="2" charset="-122"/>
                <a:cs typeface="+mn-cs"/>
              </a:rPr>
              <a:t>6</a:t>
            </a:r>
            <a:r>
              <a:rPr lang="zh-CN" altLang="en-US" sz="2200" dirty="0">
                <a:latin typeface="华文楷体" panose="02010600040101010101" pitchFamily="2" charset="-122"/>
                <a:ea typeface="华文楷体" panose="02010600040101010101" pitchFamily="2" charset="-122"/>
                <a:cs typeface="+mn-cs"/>
              </a:rPr>
              <a:t>人窒息</a:t>
            </a:r>
            <a:r>
              <a:rPr lang="en-US" altLang="zh-CN" sz="2200" dirty="0">
                <a:latin typeface="华文楷体" panose="02010600040101010101" pitchFamily="2" charset="-122"/>
                <a:ea typeface="华文楷体" panose="02010600040101010101" pitchFamily="2" charset="-122"/>
                <a:cs typeface="+mn-cs"/>
              </a:rPr>
              <a:t>,</a:t>
            </a:r>
            <a:r>
              <a:rPr lang="zh-CN" altLang="en-US" sz="2200" dirty="0">
                <a:latin typeface="华文楷体" panose="02010600040101010101" pitchFamily="2" charset="-122"/>
                <a:ea typeface="华文楷体" panose="02010600040101010101" pitchFamily="2" charset="-122"/>
                <a:cs typeface="+mn-cs"/>
              </a:rPr>
              <a:t>其中</a:t>
            </a:r>
            <a:r>
              <a:rPr lang="en-US" altLang="zh-CN" sz="2200" dirty="0">
                <a:latin typeface="华文楷体" panose="02010600040101010101" pitchFamily="2" charset="-122"/>
                <a:ea typeface="华文楷体" panose="02010600040101010101" pitchFamily="2" charset="-122"/>
                <a:cs typeface="+mn-cs"/>
              </a:rPr>
              <a:t>2</a:t>
            </a:r>
            <a:r>
              <a:rPr lang="zh-CN" altLang="en-US" sz="2200" dirty="0">
                <a:latin typeface="华文楷体" panose="02010600040101010101" pitchFamily="2" charset="-122"/>
                <a:ea typeface="华文楷体" panose="02010600040101010101" pitchFamily="2" charset="-122"/>
                <a:cs typeface="+mn-cs"/>
              </a:rPr>
              <a:t>人当场死亡</a:t>
            </a:r>
            <a:r>
              <a:rPr lang="en-US" altLang="zh-CN" sz="2200" dirty="0">
                <a:latin typeface="华文楷体" panose="02010600040101010101" pitchFamily="2" charset="-122"/>
                <a:ea typeface="华文楷体" panose="02010600040101010101" pitchFamily="2" charset="-122"/>
                <a:cs typeface="+mn-cs"/>
              </a:rPr>
              <a:t>,</a:t>
            </a:r>
            <a:r>
              <a:rPr lang="zh-CN" altLang="en-US" sz="2200" dirty="0">
                <a:latin typeface="华文楷体" panose="02010600040101010101" pitchFamily="2" charset="-122"/>
                <a:ea typeface="华文楷体" panose="02010600040101010101" pitchFamily="2" charset="-122"/>
                <a:cs typeface="+mn-cs"/>
              </a:rPr>
              <a:t>另</a:t>
            </a:r>
            <a:r>
              <a:rPr lang="en-US" altLang="zh-CN" sz="2200" dirty="0">
                <a:latin typeface="华文楷体" panose="02010600040101010101" pitchFamily="2" charset="-122"/>
                <a:ea typeface="华文楷体" panose="02010600040101010101" pitchFamily="2" charset="-122"/>
                <a:cs typeface="+mn-cs"/>
              </a:rPr>
              <a:t>4</a:t>
            </a:r>
            <a:r>
              <a:rPr lang="zh-CN" altLang="en-US" sz="2200" dirty="0">
                <a:latin typeface="华文楷体" panose="02010600040101010101" pitchFamily="2" charset="-122"/>
                <a:ea typeface="华文楷体" panose="02010600040101010101" pitchFamily="2" charset="-122"/>
                <a:cs typeface="+mn-cs"/>
              </a:rPr>
              <a:t>人在医院抢救无效死亡。</a:t>
            </a:r>
            <a:endParaRPr lang="en-US" altLang="zh-CN" sz="2200" dirty="0">
              <a:latin typeface="华文楷体" panose="02010600040101010101" pitchFamily="2" charset="-122"/>
              <a:ea typeface="华文楷体" panose="02010600040101010101" pitchFamily="2" charset="-122"/>
              <a:cs typeface="+mn-cs"/>
            </a:endParaRPr>
          </a:p>
          <a:p>
            <a:pPr eaLnBrk="0" hangingPunct="0">
              <a:buFont typeface="Arial" panose="020B0604020202020204" pitchFamily="34" charset="0"/>
              <a:buChar char="•"/>
              <a:defRPr/>
            </a:pPr>
            <a:r>
              <a:rPr lang="zh-CN" altLang="en-US" sz="2200" b="1" dirty="0">
                <a:latin typeface="华文楷体" panose="02010600040101010101" pitchFamily="2" charset="-122"/>
                <a:ea typeface="华文楷体" panose="02010600040101010101" pitchFamily="2" charset="-122"/>
                <a:cs typeface="+mn-cs"/>
              </a:rPr>
              <a:t>直接原因</a:t>
            </a:r>
            <a:endParaRPr lang="en-US" altLang="zh-CN" sz="2200" b="1" dirty="0">
              <a:latin typeface="华文楷体" panose="02010600040101010101" pitchFamily="2" charset="-122"/>
              <a:ea typeface="华文楷体" panose="02010600040101010101" pitchFamily="2" charset="-122"/>
              <a:cs typeface="+mn-cs"/>
            </a:endParaRPr>
          </a:p>
          <a:p>
            <a:pPr eaLnBrk="0" hangingPunct="0">
              <a:defRPr/>
            </a:pPr>
            <a:r>
              <a:rPr lang="zh-CN" altLang="en-US" sz="2200" dirty="0">
                <a:latin typeface="华文楷体" panose="02010600040101010101" pitchFamily="2" charset="-122"/>
                <a:ea typeface="华文楷体" panose="02010600040101010101" pitchFamily="2" charset="-122"/>
                <a:cs typeface="+mn-cs"/>
              </a:rPr>
              <a:t>     可燃材料与明火之间的安全距离不足</a:t>
            </a:r>
            <a:r>
              <a:rPr lang="en-US" altLang="zh-CN" sz="2200" dirty="0">
                <a:latin typeface="华文楷体" panose="02010600040101010101" pitchFamily="2" charset="-122"/>
                <a:ea typeface="华文楷体" panose="02010600040101010101" pitchFamily="2" charset="-122"/>
                <a:cs typeface="+mn-cs"/>
              </a:rPr>
              <a:t>  </a:t>
            </a:r>
          </a:p>
          <a:p>
            <a:pPr eaLnBrk="0" hangingPunct="0">
              <a:defRPr/>
            </a:pPr>
            <a:r>
              <a:rPr lang="en-US" altLang="zh-CN" sz="2200" dirty="0">
                <a:latin typeface="华文楷体" panose="02010600040101010101" pitchFamily="2" charset="-122"/>
                <a:ea typeface="华文楷体" panose="02010600040101010101" pitchFamily="2" charset="-122"/>
                <a:cs typeface="+mn-cs"/>
              </a:rPr>
              <a:t>     </a:t>
            </a:r>
            <a:endParaRPr lang="zh-CN" altLang="en-US" sz="2200" dirty="0">
              <a:latin typeface="华文楷体" panose="02010600040101010101" pitchFamily="2" charset="-122"/>
              <a:ea typeface="华文楷体" panose="02010600040101010101" pitchFamily="2" charset="-122"/>
              <a:cs typeface="+mn-cs"/>
            </a:endParaRPr>
          </a:p>
        </p:txBody>
      </p:sp>
      <p:pic>
        <p:nvPicPr>
          <p:cNvPr id="180228" name="Picture 2" descr="C:\Users\ldc\Desktop\大安隧道洞口.jpg"/>
          <p:cNvPicPr>
            <a:picLocks noChangeAspect="1" noChangeArrowheads="1"/>
          </p:cNvPicPr>
          <p:nvPr/>
        </p:nvPicPr>
        <p:blipFill>
          <a:blip r:embed="rId3" cstate="print"/>
          <a:srcRect/>
          <a:stretch>
            <a:fillRect/>
          </a:stretch>
        </p:blipFill>
        <p:spPr bwMode="auto">
          <a:xfrm>
            <a:off x="4364042" y="2133600"/>
            <a:ext cx="4551358" cy="400843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p:wipe dir="r"/>
  </p:transition>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zh-CN" altLang="en-US" dirty="0">
                <a:effectLst/>
                <a:latin typeface="华文楷体" panose="02010600040101010101" pitchFamily="2" charset="-122"/>
                <a:ea typeface="华文楷体" panose="02010600040101010101" pitchFamily="2" charset="-122"/>
              </a:rPr>
              <a:t>路桥工程安全事故</a:t>
            </a:r>
          </a:p>
        </p:txBody>
      </p:sp>
      <p:sp>
        <p:nvSpPr>
          <p:cNvPr id="182274" name="内容占位符 2"/>
          <p:cNvSpPr>
            <a:spLocks noGrp="1"/>
          </p:cNvSpPr>
          <p:nvPr>
            <p:ph idx="1"/>
          </p:nvPr>
        </p:nvSpPr>
        <p:spPr>
          <a:xfrm>
            <a:off x="457200" y="1524000"/>
            <a:ext cx="4953000" cy="4953000"/>
          </a:xfrm>
          <a:solidFill>
            <a:schemeClr val="accent5">
              <a:lumMod val="90000"/>
            </a:schemeClr>
          </a:solidFill>
          <a:scene3d>
            <a:camera prst="orthographicFront">
              <a:rot lat="0" lon="0" rev="0"/>
            </a:camera>
            <a:lightRig rig="contrasting" dir="t">
              <a:rot lat="0" lon="0" rev="7800000"/>
            </a:lightRig>
          </a:scene3d>
          <a:sp3d>
            <a:bevelT w="139700" h="139700"/>
          </a:sp3d>
        </p:spPr>
        <p:txBody>
          <a:bodyPr/>
          <a:lstStyle/>
          <a:p>
            <a:pPr>
              <a:defRPr/>
            </a:pPr>
            <a:r>
              <a:rPr lang="zh-CN" altLang="en-US" sz="2100" b="1" dirty="0">
                <a:latin typeface="华文楷体" panose="02010600040101010101" pitchFamily="2" charset="-122"/>
                <a:ea typeface="华文楷体" panose="02010600040101010101" pitchFamily="2" charset="-122"/>
              </a:rPr>
              <a:t>事故经验与总结</a:t>
            </a:r>
            <a:endParaRPr lang="en-US" altLang="zh-CN" sz="2100" b="1" dirty="0">
              <a:latin typeface="华文楷体" panose="02010600040101010101" pitchFamily="2" charset="-122"/>
              <a:ea typeface="华文楷体" panose="02010600040101010101" pitchFamily="2" charset="-122"/>
            </a:endParaRPr>
          </a:p>
          <a:p>
            <a:pPr>
              <a:defRPr/>
            </a:pPr>
            <a:r>
              <a:rPr lang="zh-CN" altLang="en-US" sz="2100" dirty="0">
                <a:latin typeface="华文楷体" panose="02010600040101010101" pitchFamily="2" charset="-122"/>
                <a:ea typeface="华文楷体" panose="02010600040101010101" pitchFamily="2" charset="-122"/>
              </a:rPr>
              <a:t>一是严格控制易燃、可燃材料领取、存放数量，现场领取、存放不得超过当班用量，每班作业结束及时清理，二衬防水板铺挂长度宜控制在１到２个衬砌循环。</a:t>
            </a:r>
            <a:endParaRPr lang="en-US" altLang="zh-CN" sz="2100" dirty="0">
              <a:latin typeface="华文楷体" panose="02010600040101010101" pitchFamily="2" charset="-122"/>
              <a:ea typeface="华文楷体" panose="02010600040101010101" pitchFamily="2" charset="-122"/>
            </a:endParaRPr>
          </a:p>
          <a:p>
            <a:pPr>
              <a:defRPr/>
            </a:pPr>
            <a:r>
              <a:rPr lang="zh-CN" altLang="en-US" sz="2100" dirty="0">
                <a:latin typeface="华文楷体" panose="02010600040101010101" pitchFamily="2" charset="-122"/>
                <a:ea typeface="华文楷体" panose="02010600040101010101" pitchFamily="2" charset="-122"/>
              </a:rPr>
              <a:t>二是加强火源及动火作业管理，动火作业与易燃可燃材料的安全距离必须大于 </a:t>
            </a:r>
            <a:r>
              <a:rPr lang="en-US" altLang="zh-CN" sz="2100" dirty="0">
                <a:latin typeface="华文楷体" panose="02010600040101010101" pitchFamily="2" charset="-122"/>
                <a:ea typeface="华文楷体" panose="02010600040101010101" pitchFamily="2" charset="-122"/>
              </a:rPr>
              <a:t>10 </a:t>
            </a:r>
            <a:r>
              <a:rPr lang="zh-CN" altLang="en-US" sz="2100" dirty="0">
                <a:latin typeface="华文楷体" panose="02010600040101010101" pitchFamily="2" charset="-122"/>
                <a:ea typeface="华文楷体" panose="02010600040101010101" pitchFamily="2" charset="-122"/>
              </a:rPr>
              <a:t>米，使用高温灯具等必须设置稳妥并保持安全距离；锚杆头割除工作必须在防水板铺挂前完成；衬砌钢筋连接应尽量选用机械连接方式，焊接作业时必须采取隔热措施并预备灭火器，现场有专人监护，作业完成后须妥善处理高温残留物。</a:t>
            </a:r>
            <a:endParaRPr lang="en-US" altLang="zh-CN" sz="2100" dirty="0">
              <a:latin typeface="华文楷体" panose="02010600040101010101" pitchFamily="2" charset="-122"/>
              <a:ea typeface="华文楷体" panose="02010600040101010101" pitchFamily="2" charset="-122"/>
            </a:endParaRPr>
          </a:p>
        </p:txBody>
      </p:sp>
      <p:pic>
        <p:nvPicPr>
          <p:cNvPr id="182275" name="Picture 3" descr="C:\Users\ldc\Desktop\钢筋焊接.jpg"/>
          <p:cNvPicPr>
            <a:picLocks noChangeAspect="1" noChangeArrowheads="1"/>
          </p:cNvPicPr>
          <p:nvPr/>
        </p:nvPicPr>
        <p:blipFill>
          <a:blip r:embed="rId2" cstate="print"/>
          <a:srcRect/>
          <a:stretch>
            <a:fillRect/>
          </a:stretch>
        </p:blipFill>
        <p:spPr bwMode="auto">
          <a:xfrm>
            <a:off x="5410200" y="1582366"/>
            <a:ext cx="3429000" cy="4742234"/>
          </a:xfrm>
          <a:prstGeom prst="snip2DiagRect">
            <a:avLst/>
          </a:prstGeom>
          <a:solidFill>
            <a:srgbClr val="FFFFFF">
              <a:shade val="85000"/>
            </a:srgbClr>
          </a:solidFill>
          <a:ln w="88900" cap="sq">
            <a:solidFill>
              <a:srgbClr val="FFFFFF"/>
            </a:solidFill>
            <a:miter lim="800000"/>
            <a:headEnd/>
            <a:tailEnd/>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wipe dir="r"/>
  </p:transition>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zh-CN" altLang="en-US" dirty="0">
                <a:effectLst/>
                <a:latin typeface="华文楷体" panose="02010600040101010101" pitchFamily="2" charset="-122"/>
                <a:ea typeface="华文楷体" panose="02010600040101010101" pitchFamily="2" charset="-122"/>
              </a:rPr>
              <a:t>路桥工程安全事故</a:t>
            </a:r>
          </a:p>
        </p:txBody>
      </p:sp>
      <p:sp>
        <p:nvSpPr>
          <p:cNvPr id="183298" name="内容占位符 2"/>
          <p:cNvSpPr>
            <a:spLocks noGrp="1"/>
          </p:cNvSpPr>
          <p:nvPr>
            <p:ph idx="1"/>
          </p:nvPr>
        </p:nvSpPr>
        <p:spPr>
          <a:xfrm>
            <a:off x="457200" y="2057400"/>
            <a:ext cx="4800600" cy="3352800"/>
          </a:xfrm>
          <a:solidFill>
            <a:schemeClr val="accent5">
              <a:lumMod val="90000"/>
            </a:schemeClr>
          </a:solidFill>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defRPr/>
            </a:pPr>
            <a:r>
              <a:rPr lang="zh-CN" altLang="en-US" sz="2100" dirty="0">
                <a:latin typeface="华文楷体" panose="02010600040101010101" pitchFamily="2" charset="-122"/>
                <a:ea typeface="华文楷体" panose="02010600040101010101" pitchFamily="2" charset="-122"/>
              </a:rPr>
              <a:t>三是做好防水板作业、临时存放等火灾隐患集中区域消防设施配备工作。要求数量充足，使用方便，并视情况设置水管接头并预备水管，同时做好现场培训工作。</a:t>
            </a:r>
            <a:endParaRPr lang="en-US" altLang="zh-CN" sz="2100" dirty="0">
              <a:latin typeface="华文楷体" panose="02010600040101010101" pitchFamily="2" charset="-122"/>
              <a:ea typeface="华文楷体" panose="02010600040101010101" pitchFamily="2" charset="-122"/>
            </a:endParaRPr>
          </a:p>
          <a:p>
            <a:pPr>
              <a:defRPr/>
            </a:pPr>
            <a:r>
              <a:rPr lang="zh-CN" altLang="en-US" sz="2100" dirty="0">
                <a:latin typeface="华文楷体" panose="02010600040101010101" pitchFamily="2" charset="-122"/>
                <a:ea typeface="华文楷体" panose="02010600040101010101" pitchFamily="2" charset="-122"/>
              </a:rPr>
              <a:t>四是做好消防重点区域的安全检查工作，结合日常巡查，规范易燃、可燃材料管理和消防器材配备工作，提高作业人员消防管理意识，彻底消除火灾隐患。</a:t>
            </a:r>
          </a:p>
          <a:p>
            <a:pPr>
              <a:defRPr/>
            </a:pPr>
            <a:endParaRPr lang="zh-CN" altLang="en-US" sz="2100" dirty="0">
              <a:latin typeface="华文楷体" panose="02010600040101010101" pitchFamily="2" charset="-122"/>
              <a:ea typeface="华文楷体" panose="02010600040101010101" pitchFamily="2" charset="-122"/>
            </a:endParaRPr>
          </a:p>
        </p:txBody>
      </p:sp>
      <p:pic>
        <p:nvPicPr>
          <p:cNvPr id="183299" name="Picture 4" descr="C:\Users\ldc\Desktop\大安隧道内.jpg"/>
          <p:cNvPicPr>
            <a:picLocks noChangeAspect="1" noChangeArrowheads="1"/>
          </p:cNvPicPr>
          <p:nvPr/>
        </p:nvPicPr>
        <p:blipFill>
          <a:blip r:embed="rId2" cstate="print"/>
          <a:srcRect/>
          <a:stretch>
            <a:fillRect/>
          </a:stretch>
        </p:blipFill>
        <p:spPr bwMode="auto">
          <a:xfrm>
            <a:off x="5257800" y="2286000"/>
            <a:ext cx="3581400" cy="278167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p:wipe dir="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762000"/>
            <a:ext cx="9144000" cy="5632311"/>
          </a:xfrm>
          <a:prstGeom prst="rect">
            <a:avLst/>
          </a:prstGeom>
          <a:noFill/>
          <a:ln w="9525">
            <a:noFill/>
            <a:miter lim="800000"/>
          </a:ln>
          <a:effectLst/>
        </p:spPr>
        <p:txBody>
          <a:bodyPr vert="horz" wrap="square" lIns="91440" tIns="45720" rIns="91440" bIns="45720" numCol="1" anchor="ctr" anchorCtr="0" compatLnSpc="1">
            <a:spAutoFit/>
          </a:bodyPr>
          <a:lstStyle/>
          <a:p>
            <a:pPr marL="0" marR="0" lvl="0" algn="l" defTabSz="914400" rtl="0" eaLnBrk="1" fontAlgn="base" latinLnBrk="0" hangingPunct="1">
              <a:lnSpc>
                <a:spcPct val="150000"/>
              </a:lnSpc>
              <a:spcBef>
                <a:spcPct val="0"/>
              </a:spcBef>
              <a:spcAft>
                <a:spcPct val="0"/>
              </a:spcAft>
              <a:buClrTx/>
              <a:buSzTx/>
              <a:buFontTx/>
              <a:buNone/>
            </a:pPr>
            <a:r>
              <a:rPr kumimoji="0" lang="en-US" altLang="zh-CN" sz="2000" b="1" i="0" u="none" strike="noStrike" cap="none" normalizeH="0" baseline="0" dirty="0">
                <a:ln>
                  <a:noFill/>
                </a:ln>
                <a:effectLst/>
                <a:latin typeface="+mn-ea"/>
                <a:ea typeface="+mn-ea"/>
                <a:cs typeface="宋体" panose="02010600030101010101" pitchFamily="2" charset="-122"/>
              </a:rPr>
              <a:t>    </a:t>
            </a:r>
            <a:r>
              <a:rPr kumimoji="0" lang="zh-CN" sz="2000" b="1" i="0" u="none" strike="noStrike" cap="none" normalizeH="0" baseline="0" dirty="0">
                <a:ln>
                  <a:noFill/>
                </a:ln>
                <a:effectLst/>
                <a:latin typeface="+mn-ea"/>
                <a:ea typeface="+mn-ea"/>
                <a:cs typeface="宋体" panose="02010600030101010101" pitchFamily="2" charset="-122"/>
              </a:rPr>
              <a:t>第二十五条</a:t>
            </a:r>
            <a:r>
              <a:rPr kumimoji="0" lang="zh-CN" sz="2000" b="1" i="0" u="none" strike="noStrike" cap="none" normalizeH="0" baseline="0" dirty="0">
                <a:ln>
                  <a:noFill/>
                </a:ln>
                <a:solidFill>
                  <a:srgbClr val="373737"/>
                </a:solidFill>
                <a:effectLst/>
                <a:latin typeface="+mn-ea"/>
                <a:ea typeface="+mn-ea"/>
                <a:cs typeface="宋体" panose="02010600030101010101" pitchFamily="2" charset="-122"/>
              </a:rPr>
              <a:t>　生产经营单位应当对从业人员进行安全生产教育和培训，保证从业人员具备必要的安全生产知识，熟悉有关的安全生产规章制度和安全操作规程，掌握本岗位的安全操作技能，</a:t>
            </a:r>
            <a:r>
              <a:rPr kumimoji="0" lang="zh-CN" sz="2000" b="1" i="0" u="none" strike="noStrike" cap="none" normalizeH="0" baseline="0" dirty="0">
                <a:ln>
                  <a:noFill/>
                </a:ln>
                <a:solidFill>
                  <a:srgbClr val="FF0000"/>
                </a:solidFill>
                <a:effectLst/>
                <a:latin typeface="+mn-ea"/>
                <a:ea typeface="+mn-ea"/>
                <a:cs typeface="宋体" panose="02010600030101010101" pitchFamily="2" charset="-122"/>
              </a:rPr>
              <a:t>了解事故应急处理措施，知悉自身在安全生产方面的权利和义务</a:t>
            </a:r>
            <a:r>
              <a:rPr kumimoji="0" lang="zh-CN" sz="2000" b="1" i="0" u="none" strike="noStrike" cap="none" normalizeH="0" baseline="0" dirty="0">
                <a:ln>
                  <a:noFill/>
                </a:ln>
                <a:solidFill>
                  <a:srgbClr val="373737"/>
                </a:solidFill>
                <a:effectLst/>
                <a:latin typeface="+mn-ea"/>
                <a:ea typeface="+mn-ea"/>
                <a:cs typeface="宋体" panose="02010600030101010101" pitchFamily="2" charset="-122"/>
              </a:rPr>
              <a:t>。未经安全生产教育和培训合格的从业人员，不得上岗作业。</a:t>
            </a:r>
            <a:endParaRPr kumimoji="0" lang="zh-CN" sz="2000" b="1" i="0" u="none" strike="noStrike" cap="none" normalizeH="0" baseline="0" dirty="0">
              <a:ln>
                <a:noFill/>
              </a:ln>
              <a:solidFill>
                <a:schemeClr val="tx1"/>
              </a:solidFill>
              <a:effectLst/>
              <a:latin typeface="+mn-ea"/>
              <a:ea typeface="+mn-ea"/>
              <a:cs typeface="宋体" panose="02010600030101010101" pitchFamily="2" charset="-122"/>
            </a:endParaRPr>
          </a:p>
          <a:p>
            <a:pPr marL="0" marR="0" lvl="0" algn="l" defTabSz="914400" rtl="0" eaLnBrk="0" fontAlgn="base" latinLnBrk="0" hangingPunct="0">
              <a:lnSpc>
                <a:spcPct val="150000"/>
              </a:lnSpc>
              <a:spcBef>
                <a:spcPct val="0"/>
              </a:spcBef>
              <a:spcAft>
                <a:spcPct val="0"/>
              </a:spcAft>
              <a:buClrTx/>
              <a:buSzTx/>
              <a:buFontTx/>
              <a:buNone/>
            </a:pPr>
            <a:r>
              <a:rPr kumimoji="0" lang="en-US" altLang="zh-CN" sz="2000" b="1" i="0" u="none" strike="noStrike" cap="none" normalizeH="0" baseline="0" dirty="0">
                <a:ln>
                  <a:noFill/>
                </a:ln>
                <a:solidFill>
                  <a:srgbClr val="FF0000"/>
                </a:solidFill>
                <a:effectLst/>
                <a:latin typeface="+mn-ea"/>
                <a:ea typeface="+mn-ea"/>
                <a:cs typeface="宋体" panose="02010600030101010101" pitchFamily="2" charset="-122"/>
              </a:rPr>
              <a:t>    </a:t>
            </a:r>
            <a:r>
              <a:rPr kumimoji="0" lang="zh-CN" sz="2000" b="1" i="0" u="none" strike="noStrike" cap="none" normalizeH="0" baseline="0" dirty="0">
                <a:ln>
                  <a:noFill/>
                </a:ln>
                <a:solidFill>
                  <a:srgbClr val="FF0000"/>
                </a:solidFill>
                <a:effectLst/>
                <a:latin typeface="+mn-ea"/>
                <a:ea typeface="+mn-ea"/>
                <a:cs typeface="宋体" panose="02010600030101010101" pitchFamily="2" charset="-122"/>
              </a:rPr>
              <a:t>生产经营单位接收中等职业学校、高等学校学生实习的，应当对实习学生进行相应的安全生产教育和培训，提供必要的劳动防护用品。学校应当协助生产经营单位对实习学生进行安全生产教育和培训。</a:t>
            </a:r>
            <a:endParaRPr kumimoji="0" lang="zh-CN" altLang="en-US" sz="2000" b="1" i="0" u="none" strike="noStrike" cap="none" normalizeH="0" baseline="0" dirty="0">
              <a:ln>
                <a:noFill/>
              </a:ln>
              <a:solidFill>
                <a:srgbClr val="FF0000"/>
              </a:solidFill>
              <a:effectLst/>
              <a:latin typeface="+mn-ea"/>
              <a:ea typeface="+mn-ea"/>
              <a:cs typeface="宋体" panose="02010600030101010101" pitchFamily="2" charset="-122"/>
            </a:endParaRPr>
          </a:p>
          <a:p>
            <a:pPr lvl="0" eaLnBrk="0" hangingPunct="0">
              <a:lnSpc>
                <a:spcPct val="150000"/>
              </a:lnSpc>
            </a:pPr>
            <a:r>
              <a:rPr kumimoji="0" lang="zh-CN" altLang="en-US" sz="2000" b="1" i="0" u="none" strike="noStrike" cap="none" normalizeH="0" baseline="0" dirty="0">
                <a:ln>
                  <a:noFill/>
                </a:ln>
                <a:solidFill>
                  <a:srgbClr val="FF0000"/>
                </a:solidFill>
                <a:effectLst/>
                <a:latin typeface="+mn-ea"/>
                <a:ea typeface="+mn-ea"/>
                <a:cs typeface="宋体" panose="02010600030101010101" pitchFamily="2" charset="-122"/>
              </a:rPr>
              <a:t>    生产经营单位应当建立安全生产教育和培训档案，如实记录安全生产教育和培训的时间、内容、参加人员以及考核结果等情况。</a:t>
            </a:r>
            <a:endParaRPr kumimoji="0" lang="en-US" altLang="zh-CN" sz="2000" b="1" i="0" u="none" strike="noStrike" cap="none" normalizeH="0" baseline="0" dirty="0">
              <a:ln>
                <a:noFill/>
              </a:ln>
              <a:solidFill>
                <a:srgbClr val="FF0000"/>
              </a:solidFill>
              <a:effectLst/>
              <a:latin typeface="+mn-ea"/>
              <a:ea typeface="+mn-ea"/>
              <a:cs typeface="宋体" panose="02010600030101010101" pitchFamily="2" charset="-122"/>
            </a:endParaRPr>
          </a:p>
          <a:p>
            <a:pPr lvl="0" eaLnBrk="0" hangingPunct="0">
              <a:lnSpc>
                <a:spcPct val="150000"/>
              </a:lnSpc>
            </a:pPr>
            <a:r>
              <a:rPr lang="en-US" altLang="zh-CN" sz="2000" b="1" dirty="0">
                <a:solidFill>
                  <a:srgbClr val="FF0000"/>
                </a:solidFill>
                <a:latin typeface="+mn-ea"/>
                <a:ea typeface="+mn-ea"/>
              </a:rPr>
              <a:t>    </a:t>
            </a:r>
            <a:r>
              <a:rPr lang="zh-CN" altLang="en-US" sz="2000" b="1" dirty="0">
                <a:latin typeface="+mn-ea"/>
                <a:ea typeface="+mn-ea"/>
              </a:rPr>
              <a:t>第二十六条</a:t>
            </a:r>
            <a:r>
              <a:rPr lang="en-US" sz="2000" b="1" dirty="0">
                <a:latin typeface="+mn-ea"/>
                <a:ea typeface="+mn-ea"/>
              </a:rPr>
              <a:t>  </a:t>
            </a:r>
            <a:r>
              <a:rPr lang="zh-CN" altLang="en-US" sz="2000" b="1" dirty="0">
                <a:latin typeface="+mn-ea"/>
                <a:ea typeface="+mn-ea"/>
              </a:rPr>
              <a:t>生产经营单位采用新工艺、新技术、新材料或者使用新设备，必须了解、掌握其安全技术特性，采取有效的安全防护措施，并对从业人员进行专门的安全生产教育和培训。</a:t>
            </a:r>
            <a:endParaRPr kumimoji="0" lang="zh-CN" altLang="en-US" sz="2000" b="1" i="0" u="none" strike="noStrike" cap="none" normalizeH="0" baseline="0" dirty="0">
              <a:ln>
                <a:noFill/>
              </a:ln>
              <a:solidFill>
                <a:schemeClr val="tx1"/>
              </a:solidFill>
              <a:effectLst/>
              <a:latin typeface="+mn-ea"/>
              <a:ea typeface="+mn-ea"/>
              <a:cs typeface="宋体" panose="02010600030101010101" pitchFamily="2" charset="-122"/>
            </a:endParaRPr>
          </a:p>
        </p:txBody>
      </p:sp>
    </p:spTree>
  </p:cSld>
  <p:clrMapOvr>
    <a:masterClrMapping/>
  </p:clrMapOvr>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zh-CN" altLang="en-US" dirty="0">
                <a:effectLst/>
                <a:latin typeface="华文楷体" panose="02010600040101010101" pitchFamily="2" charset="-122"/>
                <a:ea typeface="华文楷体" panose="02010600040101010101" pitchFamily="2" charset="-122"/>
              </a:rPr>
              <a:t>路桥工程安全事故</a:t>
            </a:r>
          </a:p>
        </p:txBody>
      </p:sp>
      <p:sp>
        <p:nvSpPr>
          <p:cNvPr id="177154" name="内容占位符 2"/>
          <p:cNvSpPr>
            <a:spLocks noGrp="1"/>
          </p:cNvSpPr>
          <p:nvPr>
            <p:ph idx="1"/>
          </p:nvPr>
        </p:nvSpPr>
        <p:spPr>
          <a:xfrm>
            <a:off x="457200" y="1600200"/>
            <a:ext cx="8458200" cy="4495800"/>
          </a:xfrm>
        </p:spPr>
        <p:txBody>
          <a:bodyPr/>
          <a:lstStyle/>
          <a:p>
            <a:r>
              <a:rPr lang="zh-CN" altLang="en-US" sz="2200" b="1" dirty="0">
                <a:latin typeface="华文楷体" panose="02010600040101010101" pitchFamily="2" charset="-122"/>
                <a:ea typeface="华文楷体" panose="02010600040101010101" pitchFamily="2" charset="-122"/>
              </a:rPr>
              <a:t>事故四、湖南炎汝高速八面山隧道爆炸事故</a:t>
            </a:r>
            <a:endParaRPr lang="en-US" altLang="zh-CN" sz="2200" b="1" dirty="0">
              <a:latin typeface="华文楷体" panose="02010600040101010101" pitchFamily="2" charset="-122"/>
              <a:ea typeface="华文楷体" panose="02010600040101010101" pitchFamily="2" charset="-122"/>
            </a:endParaRPr>
          </a:p>
          <a:p>
            <a:endParaRPr lang="zh-CN" altLang="en-US" sz="2000" dirty="0"/>
          </a:p>
        </p:txBody>
      </p:sp>
      <p:pic>
        <p:nvPicPr>
          <p:cNvPr id="177155" name="Picture 2" descr="E:\炎陵高速八面山隧道爆炸案例\炎陵爆炸示意图.jpg"/>
          <p:cNvPicPr>
            <a:picLocks noChangeAspect="1" noChangeArrowheads="1"/>
          </p:cNvPicPr>
          <p:nvPr/>
        </p:nvPicPr>
        <p:blipFill>
          <a:blip r:embed="rId2" cstate="print"/>
          <a:srcRect/>
          <a:stretch>
            <a:fillRect/>
          </a:stretch>
        </p:blipFill>
        <p:spPr bwMode="auto">
          <a:xfrm>
            <a:off x="990600" y="2062086"/>
            <a:ext cx="7650163" cy="4060299"/>
          </a:xfrm>
          <a:prstGeom prst="rect">
            <a:avLst/>
          </a:prstGeom>
          <a:noFill/>
          <a:ln w="9525">
            <a:noFill/>
            <a:miter lim="800000"/>
            <a:headEnd/>
            <a:tailEnd/>
          </a:ln>
        </p:spPr>
      </p:pic>
    </p:spTree>
  </p:cSld>
  <p:clrMapOvr>
    <a:masterClrMapping/>
  </p:clrMapOvr>
  <p:transition>
    <p:wipe dir="r"/>
  </p:transition>
</p:sld>
</file>

<file path=ppt/slides/slide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zh-CN" altLang="en-US" dirty="0">
                <a:effectLst/>
                <a:latin typeface="华文楷体" panose="02010600040101010101" pitchFamily="2" charset="-122"/>
                <a:ea typeface="华文楷体" panose="02010600040101010101" pitchFamily="2" charset="-122"/>
              </a:rPr>
              <a:t>路桥工程安全事故</a:t>
            </a:r>
          </a:p>
        </p:txBody>
      </p:sp>
      <p:sp>
        <p:nvSpPr>
          <p:cNvPr id="185346" name="内容占位符 2"/>
          <p:cNvSpPr>
            <a:spLocks noGrp="1"/>
          </p:cNvSpPr>
          <p:nvPr>
            <p:ph idx="1"/>
          </p:nvPr>
        </p:nvSpPr>
        <p:spPr>
          <a:xfrm>
            <a:off x="533400" y="1676400"/>
            <a:ext cx="4343400" cy="4572000"/>
          </a:xfrm>
          <a:solidFill>
            <a:schemeClr val="accent5">
              <a:lumMod val="90000"/>
            </a:schemeClr>
          </a:solidFill>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defRPr/>
            </a:pPr>
            <a:r>
              <a:rPr lang="zh-CN" altLang="en-US" sz="2100" b="1" dirty="0">
                <a:latin typeface="华文楷体" panose="02010600040101010101" pitchFamily="2" charset="-122"/>
                <a:ea typeface="华文楷体" panose="02010600040101010101" pitchFamily="2" charset="-122"/>
              </a:rPr>
              <a:t>事故回放</a:t>
            </a:r>
            <a:endParaRPr lang="en-US" altLang="zh-CN" sz="2100" b="1" dirty="0">
              <a:latin typeface="华文楷体" panose="02010600040101010101" pitchFamily="2" charset="-122"/>
              <a:ea typeface="华文楷体" panose="02010600040101010101" pitchFamily="2" charset="-122"/>
            </a:endParaRPr>
          </a:p>
          <a:p>
            <a:pPr>
              <a:defRPr/>
            </a:pPr>
            <a:r>
              <a:rPr lang="en-US" altLang="zh-CN" sz="2100" dirty="0">
                <a:latin typeface="华文楷体" panose="02010600040101010101" pitchFamily="2" charset="-122"/>
                <a:ea typeface="华文楷体" panose="02010600040101010101" pitchFamily="2" charset="-122"/>
              </a:rPr>
              <a:t>2012</a:t>
            </a:r>
            <a:r>
              <a:rPr lang="zh-CN" altLang="en-US" sz="2100" dirty="0">
                <a:latin typeface="华文楷体" panose="02010600040101010101" pitchFamily="2" charset="-122"/>
                <a:ea typeface="华文楷体" panose="02010600040101010101" pitchFamily="2" charset="-122"/>
              </a:rPr>
              <a:t>年</a:t>
            </a:r>
            <a:r>
              <a:rPr lang="en-US" altLang="zh-CN" sz="2100" dirty="0">
                <a:latin typeface="华文楷体" panose="02010600040101010101" pitchFamily="2" charset="-122"/>
                <a:ea typeface="华文楷体" panose="02010600040101010101" pitchFamily="2" charset="-122"/>
              </a:rPr>
              <a:t>5</a:t>
            </a:r>
            <a:r>
              <a:rPr lang="zh-CN" altLang="en-US" sz="2100" dirty="0">
                <a:latin typeface="华文楷体" panose="02010600040101010101" pitchFamily="2" charset="-122"/>
                <a:ea typeface="华文楷体" panose="02010600040101010101" pitchFamily="2" charset="-122"/>
              </a:rPr>
              <a:t>月</a:t>
            </a:r>
            <a:r>
              <a:rPr lang="en-US" altLang="zh-CN" sz="2100" dirty="0">
                <a:latin typeface="华文楷体" panose="02010600040101010101" pitchFamily="2" charset="-122"/>
                <a:ea typeface="华文楷体" panose="02010600040101010101" pitchFamily="2" charset="-122"/>
              </a:rPr>
              <a:t>19</a:t>
            </a:r>
            <a:r>
              <a:rPr lang="zh-CN" altLang="en-US" sz="2100" dirty="0">
                <a:latin typeface="华文楷体" panose="02010600040101010101" pitchFamily="2" charset="-122"/>
                <a:ea typeface="华文楷体" panose="02010600040101010101" pitchFamily="2" charset="-122"/>
              </a:rPr>
              <a:t>日</a:t>
            </a:r>
            <a:r>
              <a:rPr lang="en-US" altLang="zh-CN" sz="2100" dirty="0">
                <a:latin typeface="华文楷体" panose="02010600040101010101" pitchFamily="2" charset="-122"/>
                <a:ea typeface="华文楷体" panose="02010600040101010101" pitchFamily="2" charset="-122"/>
              </a:rPr>
              <a:t>8</a:t>
            </a:r>
            <a:r>
              <a:rPr lang="zh-CN" altLang="en-US" sz="2100" dirty="0">
                <a:latin typeface="华文楷体" panose="02010600040101010101" pitchFamily="2" charset="-122"/>
                <a:ea typeface="华文楷体" panose="02010600040101010101" pitchFamily="2" charset="-122"/>
              </a:rPr>
              <a:t>时</a:t>
            </a:r>
            <a:r>
              <a:rPr lang="en-US" altLang="zh-CN" sz="2100" dirty="0">
                <a:latin typeface="华文楷体" panose="02010600040101010101" pitchFamily="2" charset="-122"/>
                <a:ea typeface="华文楷体" panose="02010600040101010101" pitchFamily="2" charset="-122"/>
              </a:rPr>
              <a:t>30</a:t>
            </a:r>
            <a:r>
              <a:rPr lang="zh-CN" altLang="en-US" sz="2100" dirty="0">
                <a:latin typeface="华文楷体" panose="02010600040101010101" pitchFamily="2" charset="-122"/>
                <a:ea typeface="华文楷体" panose="02010600040101010101" pitchFamily="2" charset="-122"/>
              </a:rPr>
              <a:t>分左右，湖南炎汝高速在建隧道发生爆炸。炎汝高速公路隧道左洞进洞</a:t>
            </a:r>
            <a:r>
              <a:rPr lang="en-US" altLang="zh-CN" sz="2100" dirty="0">
                <a:latin typeface="华文楷体" panose="02010600040101010101" pitchFamily="2" charset="-122"/>
                <a:ea typeface="华文楷体" panose="02010600040101010101" pitchFamily="2" charset="-122"/>
              </a:rPr>
              <a:t>1862</a:t>
            </a:r>
            <a:r>
              <a:rPr lang="zh-CN" altLang="en-US" sz="2100" dirty="0">
                <a:latin typeface="华文楷体" panose="02010600040101010101" pitchFamily="2" charset="-122"/>
                <a:ea typeface="华文楷体" panose="02010600040101010101" pitchFamily="2" charset="-122"/>
              </a:rPr>
              <a:t>米处</a:t>
            </a:r>
            <a:r>
              <a:rPr lang="en-US" altLang="zh-CN" sz="2100" dirty="0">
                <a:latin typeface="华文楷体" panose="02010600040101010101" pitchFamily="2" charset="-122"/>
                <a:ea typeface="华文楷体" panose="02010600040101010101" pitchFamily="2" charset="-122"/>
              </a:rPr>
              <a:t>(</a:t>
            </a:r>
            <a:r>
              <a:rPr lang="zh-CN" altLang="en-US" sz="2100" dirty="0">
                <a:latin typeface="华文楷体" panose="02010600040101010101" pitchFamily="2" charset="-122"/>
                <a:ea typeface="华文楷体" panose="02010600040101010101" pitchFamily="2" charset="-122"/>
              </a:rPr>
              <a:t>桩号</a:t>
            </a:r>
            <a:r>
              <a:rPr lang="en-US" altLang="zh-CN" sz="2100" dirty="0">
                <a:latin typeface="华文楷体" panose="02010600040101010101" pitchFamily="2" charset="-122"/>
                <a:ea typeface="华文楷体" panose="02010600040101010101" pitchFamily="2" charset="-122"/>
              </a:rPr>
              <a:t>ZK55+621)</a:t>
            </a:r>
            <a:r>
              <a:rPr lang="zh-CN" altLang="en-US" sz="2100" dirty="0">
                <a:latin typeface="华文楷体" panose="02010600040101010101" pitchFamily="2" charset="-122"/>
                <a:ea typeface="华文楷体" panose="02010600040101010101" pitchFamily="2" charset="-122"/>
              </a:rPr>
              <a:t>，一台农用车装载共计</a:t>
            </a:r>
            <a:r>
              <a:rPr lang="en-US" altLang="zh-CN" sz="2100" dirty="0">
                <a:latin typeface="华文楷体" panose="02010600040101010101" pitchFamily="2" charset="-122"/>
                <a:ea typeface="华文楷体" panose="02010600040101010101" pitchFamily="2" charset="-122"/>
              </a:rPr>
              <a:t>600</a:t>
            </a:r>
            <a:r>
              <a:rPr lang="zh-CN" altLang="en-US" sz="2100" dirty="0">
                <a:latin typeface="华文楷体" panose="02010600040101010101" pitchFamily="2" charset="-122"/>
                <a:ea typeface="华文楷体" panose="02010600040101010101" pitchFamily="2" charset="-122"/>
              </a:rPr>
              <a:t>千克炸药</a:t>
            </a:r>
            <a:r>
              <a:rPr lang="en-US" altLang="zh-CN" sz="2100" dirty="0">
                <a:latin typeface="华文楷体" panose="02010600040101010101" pitchFamily="2" charset="-122"/>
                <a:ea typeface="华文楷体" panose="02010600040101010101" pitchFamily="2" charset="-122"/>
              </a:rPr>
              <a:t>(</a:t>
            </a:r>
            <a:r>
              <a:rPr lang="zh-CN" altLang="en-US" sz="2100" dirty="0">
                <a:latin typeface="华文楷体" panose="02010600040101010101" pitchFamily="2" charset="-122"/>
                <a:ea typeface="华文楷体" panose="02010600040101010101" pitchFamily="2" charset="-122"/>
              </a:rPr>
              <a:t>计</a:t>
            </a:r>
            <a:r>
              <a:rPr lang="en-US" altLang="zh-CN" sz="2100" dirty="0">
                <a:latin typeface="华文楷体" panose="02010600040101010101" pitchFamily="2" charset="-122"/>
                <a:ea typeface="华文楷体" panose="02010600040101010101" pitchFamily="2" charset="-122"/>
              </a:rPr>
              <a:t>25</a:t>
            </a:r>
            <a:r>
              <a:rPr lang="zh-CN" altLang="en-US" sz="2100" dirty="0">
                <a:latin typeface="华文楷体" panose="02010600040101010101" pitchFamily="2" charset="-122"/>
                <a:ea typeface="华文楷体" panose="02010600040101010101" pitchFamily="2" charset="-122"/>
              </a:rPr>
              <a:t>箱，每箱</a:t>
            </a:r>
            <a:r>
              <a:rPr lang="en-US" altLang="zh-CN" sz="2100" dirty="0">
                <a:latin typeface="华文楷体" panose="02010600040101010101" pitchFamily="2" charset="-122"/>
                <a:ea typeface="华文楷体" panose="02010600040101010101" pitchFamily="2" charset="-122"/>
              </a:rPr>
              <a:t>24</a:t>
            </a:r>
            <a:r>
              <a:rPr lang="zh-CN" altLang="en-US" sz="2100" dirty="0">
                <a:latin typeface="华文楷体" panose="02010600040101010101" pitchFamily="2" charset="-122"/>
                <a:ea typeface="华文楷体" panose="02010600040101010101" pitchFamily="2" charset="-122"/>
              </a:rPr>
              <a:t>千克</a:t>
            </a:r>
            <a:r>
              <a:rPr lang="en-US" altLang="zh-CN" sz="2100" dirty="0">
                <a:latin typeface="华文楷体" panose="02010600040101010101" pitchFamily="2" charset="-122"/>
                <a:ea typeface="华文楷体" panose="02010600040101010101" pitchFamily="2" charset="-122"/>
              </a:rPr>
              <a:t>)</a:t>
            </a:r>
            <a:r>
              <a:rPr lang="zh-CN" altLang="en-US" sz="2100" dirty="0">
                <a:latin typeface="华文楷体" panose="02010600040101010101" pitchFamily="2" charset="-122"/>
                <a:ea typeface="华文楷体" panose="02010600040101010101" pitchFamily="2" charset="-122"/>
              </a:rPr>
              <a:t>，在</a:t>
            </a:r>
            <a:r>
              <a:rPr lang="en-US" altLang="zh-CN" sz="2100" dirty="0">
                <a:latin typeface="华文楷体" panose="02010600040101010101" pitchFamily="2" charset="-122"/>
                <a:ea typeface="华文楷体" panose="02010600040101010101" pitchFamily="2" charset="-122"/>
              </a:rPr>
              <a:t>ZK55+621</a:t>
            </a:r>
            <a:r>
              <a:rPr lang="zh-CN" altLang="en-US" sz="2100" dirty="0">
                <a:latin typeface="华文楷体" panose="02010600040101010101" pitchFamily="2" charset="-122"/>
                <a:ea typeface="华文楷体" panose="02010600040101010101" pitchFamily="2" charset="-122"/>
              </a:rPr>
              <a:t>掌子面发生爆炸，造成</a:t>
            </a:r>
            <a:r>
              <a:rPr lang="en-US" altLang="zh-CN" sz="2100" dirty="0">
                <a:latin typeface="华文楷体" panose="02010600040101010101" pitchFamily="2" charset="-122"/>
                <a:ea typeface="华文楷体" panose="02010600040101010101" pitchFamily="2" charset="-122"/>
              </a:rPr>
              <a:t>20</a:t>
            </a:r>
            <a:r>
              <a:rPr lang="zh-CN" altLang="en-US" sz="2100" dirty="0">
                <a:latin typeface="华文楷体" panose="02010600040101010101" pitchFamily="2" charset="-122"/>
                <a:ea typeface="华文楷体" panose="02010600040101010101" pitchFamily="2" charset="-122"/>
              </a:rPr>
              <a:t>人死亡。事故发生时，隧道现场有</a:t>
            </a:r>
            <a:r>
              <a:rPr lang="en-US" altLang="zh-CN" sz="2100" dirty="0">
                <a:latin typeface="华文楷体" panose="02010600040101010101" pitchFamily="2" charset="-122"/>
                <a:ea typeface="华文楷体" panose="02010600040101010101" pitchFamily="2" charset="-122"/>
              </a:rPr>
              <a:t>24</a:t>
            </a:r>
            <a:r>
              <a:rPr lang="zh-CN" altLang="en-US" sz="2100" dirty="0">
                <a:latin typeface="华文楷体" panose="02010600040101010101" pitchFamily="2" charset="-122"/>
                <a:ea typeface="华文楷体" panose="02010600040101010101" pitchFamily="2" charset="-122"/>
              </a:rPr>
              <a:t>人，</a:t>
            </a:r>
            <a:r>
              <a:rPr lang="en-US" altLang="zh-CN" sz="2100" dirty="0">
                <a:latin typeface="华文楷体" panose="02010600040101010101" pitchFamily="2" charset="-122"/>
                <a:ea typeface="华文楷体" panose="02010600040101010101" pitchFamily="2" charset="-122"/>
              </a:rPr>
              <a:t>4</a:t>
            </a:r>
            <a:r>
              <a:rPr lang="zh-CN" altLang="en-US" sz="2100" dirty="0">
                <a:latin typeface="华文楷体" panose="02010600040101010101" pitchFamily="2" charset="-122"/>
                <a:ea typeface="华文楷体" panose="02010600040101010101" pitchFamily="2" charset="-122"/>
              </a:rPr>
              <a:t>人生还，其中有</a:t>
            </a:r>
            <a:r>
              <a:rPr lang="en-US" altLang="zh-CN" sz="2100" dirty="0">
                <a:latin typeface="华文楷体" panose="02010600040101010101" pitchFamily="2" charset="-122"/>
                <a:ea typeface="华文楷体" panose="02010600040101010101" pitchFamily="2" charset="-122"/>
              </a:rPr>
              <a:t>1</a:t>
            </a:r>
            <a:r>
              <a:rPr lang="zh-CN" altLang="en-US" sz="2100" dirty="0">
                <a:latin typeface="华文楷体" panose="02010600040101010101" pitchFamily="2" charset="-122"/>
                <a:ea typeface="华文楷体" panose="02010600040101010101" pitchFamily="2" charset="-122"/>
              </a:rPr>
              <a:t>人重伤。据报道，爆炸是由一辆载炸药车辆进入隧道施工层面卸货时引发的。</a:t>
            </a:r>
            <a:endParaRPr lang="en-US" altLang="zh-CN" sz="2100" dirty="0">
              <a:latin typeface="华文楷体" panose="02010600040101010101" pitchFamily="2" charset="-122"/>
              <a:ea typeface="华文楷体" panose="02010600040101010101" pitchFamily="2" charset="-122"/>
            </a:endParaRPr>
          </a:p>
        </p:txBody>
      </p:sp>
      <p:pic>
        <p:nvPicPr>
          <p:cNvPr id="185347" name="Picture 2" descr="E:\炎陵高速八面山隧道爆炸案例\隧道外景1.jpg"/>
          <p:cNvPicPr>
            <a:picLocks noChangeAspect="1" noChangeArrowheads="1"/>
          </p:cNvPicPr>
          <p:nvPr/>
        </p:nvPicPr>
        <p:blipFill>
          <a:blip r:embed="rId2" cstate="print"/>
          <a:srcRect/>
          <a:stretch>
            <a:fillRect/>
          </a:stretch>
        </p:blipFill>
        <p:spPr bwMode="auto">
          <a:xfrm>
            <a:off x="4876800" y="1676400"/>
            <a:ext cx="3962400" cy="4467225"/>
          </a:xfrm>
          <a:prstGeom prst="rect">
            <a:avLst/>
          </a:prstGeom>
          <a:ln w="190500" cap="sq">
            <a:solidFill>
              <a:srgbClr val="C8C6BD"/>
            </a:solidFill>
            <a:prstDash val="solid"/>
            <a:miter lim="800000"/>
            <a:headEnd/>
            <a:tailEnd/>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p:wipe dir="r"/>
  </p:transition>
</p:sld>
</file>

<file path=ppt/slides/slide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914400"/>
            <a:ext cx="8305800" cy="685800"/>
          </a:xfrm>
        </p:spPr>
        <p:txBody>
          <a:bodyPr/>
          <a:lstStyle/>
          <a:p>
            <a:pPr>
              <a:defRPr/>
            </a:pPr>
            <a:r>
              <a:rPr lang="zh-CN" altLang="en-US" dirty="0">
                <a:effectLst/>
                <a:latin typeface="华文楷体" panose="02010600040101010101" pitchFamily="2" charset="-122"/>
                <a:ea typeface="华文楷体" panose="02010600040101010101" pitchFamily="2" charset="-122"/>
              </a:rPr>
              <a:t>路桥工程安全事故</a:t>
            </a:r>
          </a:p>
        </p:txBody>
      </p:sp>
      <p:sp>
        <p:nvSpPr>
          <p:cNvPr id="186370" name="内容占位符 2"/>
          <p:cNvSpPr>
            <a:spLocks noGrp="1"/>
          </p:cNvSpPr>
          <p:nvPr>
            <p:ph idx="1"/>
          </p:nvPr>
        </p:nvSpPr>
        <p:spPr>
          <a:xfrm>
            <a:off x="457200" y="1676400"/>
            <a:ext cx="4495800" cy="4648200"/>
          </a:xfrm>
          <a:solidFill>
            <a:schemeClr val="accent5">
              <a:lumMod val="90000"/>
            </a:schemeClr>
          </a:solidFill>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defRPr/>
            </a:pPr>
            <a:r>
              <a:rPr lang="zh-CN" altLang="en-US" sz="2100" dirty="0">
                <a:latin typeface="华文楷体" panose="02010600040101010101" pitchFamily="2" charset="-122"/>
                <a:ea typeface="华文楷体" panose="02010600040101010101" pitchFamily="2" charset="-122"/>
              </a:rPr>
              <a:t>国务院安委办通知指出，这起事故暴露出部分建筑施工企业主体责任不落实、民用爆炸物品管理混乱、机动车无牌无证、违法超员等问题。为防范和遏制建筑施工和道路交通重大事故的发生，安委办要求，要严格落实企业安全生产主体责任，进一步加强施工现场安全管理。特别是对各种运输车辆、通勤班车等要制定专项管理办法，加强日常安全管理。严禁临时租用非营运的社会车辆</a:t>
            </a:r>
            <a:r>
              <a:rPr lang="en-US" altLang="zh-CN" sz="2100" dirty="0">
                <a:latin typeface="华文楷体" panose="02010600040101010101" pitchFamily="2" charset="-122"/>
                <a:ea typeface="华文楷体" panose="02010600040101010101" pitchFamily="2" charset="-122"/>
              </a:rPr>
              <a:t>(</a:t>
            </a:r>
            <a:r>
              <a:rPr lang="zh-CN" altLang="en-US" sz="2100" dirty="0">
                <a:latin typeface="华文楷体" panose="02010600040101010101" pitchFamily="2" charset="-122"/>
                <a:ea typeface="华文楷体" panose="02010600040101010101" pitchFamily="2" charset="-122"/>
              </a:rPr>
              <a:t>船舶等</a:t>
            </a:r>
            <a:r>
              <a:rPr lang="en-US" altLang="zh-CN" sz="2100" dirty="0">
                <a:latin typeface="华文楷体" panose="02010600040101010101" pitchFamily="2" charset="-122"/>
                <a:ea typeface="华文楷体" panose="02010600040101010101" pitchFamily="2" charset="-122"/>
              </a:rPr>
              <a:t>)</a:t>
            </a:r>
            <a:r>
              <a:rPr lang="zh-CN" altLang="en-US" sz="2100" dirty="0">
                <a:latin typeface="华文楷体" panose="02010600040101010101" pitchFamily="2" charset="-122"/>
                <a:ea typeface="华文楷体" panose="02010600040101010101" pitchFamily="2" charset="-122"/>
              </a:rPr>
              <a:t>用于运送工人、材料和民爆物品等生产经营活动的行为，杜绝人货混装等违规现象。</a:t>
            </a:r>
          </a:p>
          <a:p>
            <a:pPr>
              <a:defRPr/>
            </a:pPr>
            <a:endParaRPr lang="zh-CN" altLang="en-US" sz="2100" dirty="0">
              <a:latin typeface="华文楷体" panose="02010600040101010101" pitchFamily="2" charset="-122"/>
              <a:ea typeface="华文楷体" panose="02010600040101010101" pitchFamily="2" charset="-122"/>
            </a:endParaRPr>
          </a:p>
        </p:txBody>
      </p:sp>
      <p:pic>
        <p:nvPicPr>
          <p:cNvPr id="186371" name="Picture 1" descr="C:\Users\wxl\AppData\Roaming\Tencent\Users\1062536675\QQ\WinTemp\RichOle\H}ARJQ~HCO9MF{$@L[@@XU4.jpg"/>
          <p:cNvPicPr>
            <a:picLocks noChangeAspect="1" noChangeArrowheads="1"/>
          </p:cNvPicPr>
          <p:nvPr/>
        </p:nvPicPr>
        <p:blipFill>
          <a:blip r:embed="rId2" cstate="print"/>
          <a:srcRect/>
          <a:stretch>
            <a:fillRect/>
          </a:stretch>
        </p:blipFill>
        <p:spPr bwMode="auto">
          <a:xfrm>
            <a:off x="4939739" y="2514600"/>
            <a:ext cx="3769099" cy="3200400"/>
          </a:xfrm>
          <a:prstGeom prst="snip2DiagRect">
            <a:avLst/>
          </a:prstGeom>
          <a:solidFill>
            <a:srgbClr val="FFFFFF">
              <a:shade val="85000"/>
            </a:srgbClr>
          </a:solidFill>
          <a:ln w="88900" cap="sq">
            <a:solidFill>
              <a:srgbClr val="FFFFFF"/>
            </a:solidFill>
            <a:miter lim="800000"/>
            <a:headEnd/>
            <a:tailEnd/>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wipe dir="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0" y="761090"/>
            <a:ext cx="9144000" cy="5837495"/>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457200" algn="l" defTabSz="914400" rtl="0" eaLnBrk="1" fontAlgn="base" latinLnBrk="0" hangingPunct="1">
              <a:lnSpc>
                <a:spcPts val="3200"/>
              </a:lnSpc>
              <a:spcBef>
                <a:spcPct val="0"/>
              </a:spcBef>
              <a:spcAft>
                <a:spcPct val="0"/>
              </a:spcAft>
              <a:buClrTx/>
              <a:buSzTx/>
              <a:buFontTx/>
              <a:buNone/>
            </a:pPr>
            <a:r>
              <a:rPr kumimoji="0" lang="zh-CN" sz="2000" b="1" i="0" u="none" strike="noStrike" cap="none" normalizeH="0" baseline="0" dirty="0">
                <a:ln>
                  <a:noFill/>
                </a:ln>
                <a:solidFill>
                  <a:srgbClr val="373737"/>
                </a:solidFill>
                <a:effectLst/>
                <a:latin typeface="+mn-ea"/>
                <a:ea typeface="+mn-ea"/>
                <a:cs typeface="宋体" panose="02010600030101010101" pitchFamily="2" charset="-122"/>
              </a:rPr>
              <a:t>第</a:t>
            </a:r>
            <a:r>
              <a:rPr kumimoji="0" lang="zh-CN" sz="2000" b="1" i="0" u="none" strike="noStrike" cap="none" normalizeH="0" baseline="0" dirty="0">
                <a:ln>
                  <a:noFill/>
                </a:ln>
                <a:solidFill>
                  <a:srgbClr val="FF0000"/>
                </a:solidFill>
                <a:effectLst/>
                <a:latin typeface="+mn-ea"/>
                <a:ea typeface="+mn-ea"/>
                <a:cs typeface="宋体" panose="02010600030101010101" pitchFamily="2" charset="-122"/>
              </a:rPr>
              <a:t>二十七</a:t>
            </a:r>
            <a:r>
              <a:rPr kumimoji="0" lang="zh-CN" sz="2000" b="1" i="0" u="none" strike="noStrike" cap="none" normalizeH="0" baseline="0" dirty="0">
                <a:ln>
                  <a:noFill/>
                </a:ln>
                <a:solidFill>
                  <a:srgbClr val="373737"/>
                </a:solidFill>
                <a:effectLst/>
                <a:latin typeface="+mn-ea"/>
                <a:ea typeface="+mn-ea"/>
                <a:cs typeface="宋体" panose="02010600030101010101" pitchFamily="2" charset="-122"/>
              </a:rPr>
              <a:t>条</a:t>
            </a:r>
            <a:r>
              <a:rPr kumimoji="0" lang="zh-CN" altLang="en-US" sz="2000" b="1" i="0" u="none" strike="noStrike" cap="none" normalizeH="0" baseline="0" dirty="0">
                <a:ln>
                  <a:noFill/>
                </a:ln>
                <a:solidFill>
                  <a:srgbClr val="373737"/>
                </a:solidFill>
                <a:effectLst/>
                <a:latin typeface="+mn-ea"/>
                <a:ea typeface="+mn-ea"/>
                <a:cs typeface="宋体" panose="02010600030101010101" pitchFamily="2" charset="-122"/>
              </a:rPr>
              <a:t>  </a:t>
            </a:r>
            <a:r>
              <a:rPr kumimoji="0" lang="zh-CN" altLang="en-US" sz="2000" b="1" i="0" u="none" strike="noStrike" cap="none" normalizeH="0" baseline="0" dirty="0">
                <a:ln>
                  <a:noFill/>
                </a:ln>
                <a:solidFill>
                  <a:srgbClr val="FF0000"/>
                </a:solidFill>
                <a:effectLst/>
                <a:latin typeface="+mn-ea"/>
                <a:ea typeface="+mn-ea"/>
                <a:cs typeface="宋体" panose="02010600030101010101" pitchFamily="2" charset="-122"/>
              </a:rPr>
              <a:t>生产经营单位的特种作业人员必须按照国家有关规定经专门的安全作业培训，取得相应资格，方可上岗作业。</a:t>
            </a:r>
          </a:p>
          <a:p>
            <a:pPr lvl="0" indent="457200" eaLnBrk="0" hangingPunct="0">
              <a:lnSpc>
                <a:spcPts val="3200"/>
              </a:lnSpc>
            </a:pPr>
            <a:r>
              <a:rPr kumimoji="0" lang="zh-CN" altLang="en-US" sz="2000" b="1" i="0" u="none" strike="noStrike" cap="none" normalizeH="0" baseline="0" dirty="0">
                <a:ln>
                  <a:noFill/>
                </a:ln>
                <a:solidFill>
                  <a:srgbClr val="373737"/>
                </a:solidFill>
                <a:effectLst/>
                <a:latin typeface="+mn-ea"/>
                <a:ea typeface="+mn-ea"/>
                <a:cs typeface="宋体" panose="02010600030101010101" pitchFamily="2" charset="-122"/>
              </a:rPr>
              <a:t>特种作业人员的范围由国务院安全生产监督管理部门会同国务院有关部门确定。</a:t>
            </a:r>
            <a:endParaRPr kumimoji="0" lang="en-US" altLang="zh-CN" sz="2000" b="1" i="0" u="none" strike="noStrike" cap="none" normalizeH="0" baseline="0" dirty="0">
              <a:ln>
                <a:noFill/>
              </a:ln>
              <a:solidFill>
                <a:srgbClr val="373737"/>
              </a:solidFill>
              <a:effectLst/>
              <a:latin typeface="+mn-ea"/>
              <a:ea typeface="+mn-ea"/>
              <a:cs typeface="宋体" panose="02010600030101010101" pitchFamily="2" charset="-122"/>
            </a:endParaRPr>
          </a:p>
          <a:p>
            <a:pPr indent="457200">
              <a:lnSpc>
                <a:spcPts val="3200"/>
              </a:lnSpc>
            </a:pPr>
            <a:r>
              <a:rPr lang="zh-CN" altLang="en-US" sz="2000" b="1" dirty="0">
                <a:latin typeface="+mn-ea"/>
                <a:ea typeface="+mn-ea"/>
              </a:rPr>
              <a:t>第三十二条</a:t>
            </a:r>
            <a:r>
              <a:rPr lang="en-US" sz="2000" b="1" dirty="0">
                <a:latin typeface="+mn-ea"/>
                <a:ea typeface="+mn-ea"/>
              </a:rPr>
              <a:t>  </a:t>
            </a:r>
            <a:r>
              <a:rPr lang="zh-CN" altLang="en-US" sz="2000" b="1" dirty="0">
                <a:solidFill>
                  <a:srgbClr val="FF0000"/>
                </a:solidFill>
                <a:latin typeface="+mn-ea"/>
                <a:ea typeface="+mn-ea"/>
              </a:rPr>
              <a:t>生产经营单位应当在有较大危险因素的生产经营场所和有关设施、设备上，设置明显的安全警示标志。</a:t>
            </a:r>
            <a:endParaRPr lang="en-US" altLang="zh-CN" sz="2000" b="1" dirty="0">
              <a:solidFill>
                <a:srgbClr val="FF0000"/>
              </a:solidFill>
              <a:latin typeface="+mn-ea"/>
              <a:ea typeface="+mn-ea"/>
            </a:endParaRPr>
          </a:p>
          <a:p>
            <a:pPr indent="457200">
              <a:lnSpc>
                <a:spcPts val="3200"/>
              </a:lnSpc>
            </a:pPr>
            <a:r>
              <a:rPr lang="zh-CN" altLang="en-US" sz="2000" b="1" dirty="0">
                <a:latin typeface="+mn-ea"/>
                <a:ea typeface="+mn-ea"/>
              </a:rPr>
              <a:t>第三十三条</a:t>
            </a:r>
            <a:r>
              <a:rPr lang="en-US" sz="2000" b="1" dirty="0">
                <a:latin typeface="+mn-ea"/>
                <a:ea typeface="+mn-ea"/>
              </a:rPr>
              <a:t>  </a:t>
            </a:r>
            <a:r>
              <a:rPr lang="zh-CN" altLang="en-US" sz="2000" b="1" dirty="0">
                <a:latin typeface="+mn-ea"/>
                <a:ea typeface="+mn-ea"/>
              </a:rPr>
              <a:t>安全设备的设计、制造、安装、使用、检测、维修、改造和报废，应当符合国家标准或者行业标准。</a:t>
            </a:r>
          </a:p>
          <a:p>
            <a:pPr indent="457200">
              <a:lnSpc>
                <a:spcPts val="3200"/>
              </a:lnSpc>
            </a:pPr>
            <a:r>
              <a:rPr lang="zh-CN" altLang="en-US" sz="2000" b="1" dirty="0">
                <a:solidFill>
                  <a:srgbClr val="FF0000"/>
                </a:solidFill>
                <a:latin typeface="+mn-ea"/>
                <a:ea typeface="+mn-ea"/>
              </a:rPr>
              <a:t>生产经营单位必须对安全设备进行经常性维护、保养，并定期检测，保证正常运转。维护、保养、检测应当作好记录，并由有关人员签字。</a:t>
            </a:r>
            <a:endParaRPr lang="en-US" altLang="zh-CN" sz="2000" b="1" dirty="0">
              <a:solidFill>
                <a:srgbClr val="FF0000"/>
              </a:solidFill>
              <a:latin typeface="+mn-ea"/>
              <a:ea typeface="+mn-ea"/>
            </a:endParaRPr>
          </a:p>
          <a:p>
            <a:pPr indent="457200">
              <a:lnSpc>
                <a:spcPts val="3200"/>
              </a:lnSpc>
            </a:pPr>
            <a:r>
              <a:rPr lang="zh-CN" altLang="en-US" sz="2000" b="1" dirty="0">
                <a:latin typeface="+mn-ea"/>
                <a:ea typeface="+mn-ea"/>
              </a:rPr>
              <a:t>第三十四条</a:t>
            </a:r>
            <a:r>
              <a:rPr lang="en-US" sz="2000" b="1" dirty="0">
                <a:latin typeface="+mn-ea"/>
                <a:ea typeface="+mn-ea"/>
              </a:rPr>
              <a:t>  </a:t>
            </a:r>
            <a:r>
              <a:rPr lang="zh-CN" altLang="en-US" sz="2000" b="1" dirty="0">
                <a:latin typeface="+mn-ea"/>
                <a:ea typeface="+mn-ea"/>
              </a:rPr>
              <a:t>生产经营单位使用的危险物品的容器、运输工具，必须按照国家有关规定，由专业生产单位生产，并经取得专业资质的检测、检验机构检测、检验合格，取得安全使用证或者安全标志，方可投入使用。检测、检验机构对检测、检验结果负责。</a:t>
            </a:r>
            <a:endParaRPr kumimoji="0" lang="zh-CN" altLang="en-US" sz="2000" b="1" i="0" u="none" strike="noStrike" cap="none" normalizeH="0" baseline="0" dirty="0">
              <a:ln>
                <a:noFill/>
              </a:ln>
              <a:solidFill>
                <a:schemeClr val="tx1"/>
              </a:solidFill>
              <a:effectLst/>
              <a:latin typeface="+mn-ea"/>
              <a:ea typeface="+mn-ea"/>
              <a:cs typeface="宋体" panose="02010600030101010101" pitchFamily="2" charset="-122"/>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ChangeArrowheads="1"/>
          </p:cNvSpPr>
          <p:nvPr/>
        </p:nvSpPr>
        <p:spPr bwMode="auto">
          <a:xfrm>
            <a:off x="0" y="761090"/>
            <a:ext cx="9144000" cy="5837495"/>
          </a:xfrm>
          <a:prstGeom prst="rect">
            <a:avLst/>
          </a:prstGeom>
          <a:noFill/>
          <a:ln w="9525">
            <a:noFill/>
            <a:miter lim="800000"/>
          </a:ln>
          <a:effectLst/>
        </p:spPr>
        <p:txBody>
          <a:bodyPr vert="horz" wrap="square" lIns="91440" tIns="45720" rIns="91440" bIns="45720" numCol="1" anchor="ctr" anchorCtr="0" compatLnSpc="1">
            <a:spAutoFit/>
          </a:bodyPr>
          <a:lstStyle/>
          <a:p>
            <a:pPr marL="0" marR="0" lvl="0" algn="l" defTabSz="914400" rtl="0" eaLnBrk="1" fontAlgn="base" latinLnBrk="0" hangingPunct="1">
              <a:lnSpc>
                <a:spcPts val="3200"/>
              </a:lnSpc>
              <a:spcBef>
                <a:spcPct val="0"/>
              </a:spcBef>
              <a:spcAft>
                <a:spcPct val="0"/>
              </a:spcAft>
              <a:buClrTx/>
              <a:buSzTx/>
              <a:buFontTx/>
              <a:buNone/>
            </a:pPr>
            <a:r>
              <a:rPr kumimoji="0" lang="en-US" altLang="zh-CN" sz="2000" b="1" i="0" u="none" strike="noStrike" cap="none" normalizeH="0" baseline="0" dirty="0">
                <a:ln>
                  <a:noFill/>
                </a:ln>
                <a:solidFill>
                  <a:srgbClr val="373737"/>
                </a:solidFill>
                <a:effectLst/>
                <a:latin typeface="+mn-ea"/>
                <a:ea typeface="+mn-ea"/>
                <a:cs typeface="宋体" panose="02010600030101010101" pitchFamily="2" charset="-122"/>
              </a:rPr>
              <a:t>    </a:t>
            </a:r>
            <a:r>
              <a:rPr kumimoji="0" lang="zh-CN" sz="2000" b="1" i="0" u="none" strike="noStrike" cap="none" normalizeH="0" baseline="0" dirty="0">
                <a:ln>
                  <a:noFill/>
                </a:ln>
                <a:solidFill>
                  <a:srgbClr val="373737"/>
                </a:solidFill>
                <a:effectLst/>
                <a:latin typeface="+mn-ea"/>
                <a:ea typeface="+mn-ea"/>
                <a:cs typeface="宋体" panose="02010600030101010101" pitchFamily="2" charset="-122"/>
              </a:rPr>
              <a:t>第</a:t>
            </a:r>
            <a:r>
              <a:rPr kumimoji="0" lang="zh-CN" sz="2000" b="1" i="0" u="none" strike="noStrike" cap="none" normalizeH="0" baseline="0" dirty="0">
                <a:ln>
                  <a:noFill/>
                </a:ln>
                <a:solidFill>
                  <a:srgbClr val="FF0000"/>
                </a:solidFill>
                <a:effectLst/>
                <a:latin typeface="+mn-ea"/>
                <a:ea typeface="+mn-ea"/>
                <a:cs typeface="宋体" panose="02010600030101010101" pitchFamily="2" charset="-122"/>
              </a:rPr>
              <a:t>三十六</a:t>
            </a:r>
            <a:r>
              <a:rPr kumimoji="0" lang="zh-CN" sz="2000" b="1" i="0" u="none" strike="noStrike" cap="none" normalizeH="0" baseline="0" dirty="0">
                <a:ln>
                  <a:noFill/>
                </a:ln>
                <a:solidFill>
                  <a:srgbClr val="373737"/>
                </a:solidFill>
                <a:effectLst/>
                <a:latin typeface="+mn-ea"/>
                <a:ea typeface="+mn-ea"/>
                <a:cs typeface="宋体" panose="02010600030101010101" pitchFamily="2" charset="-122"/>
              </a:rPr>
              <a:t>条</a:t>
            </a:r>
            <a:r>
              <a:rPr kumimoji="0" lang="zh-CN" altLang="en-US" sz="2000" b="1" i="0" u="none" strike="noStrike" cap="none" normalizeH="0" baseline="0" dirty="0">
                <a:ln>
                  <a:noFill/>
                </a:ln>
                <a:solidFill>
                  <a:srgbClr val="373737"/>
                </a:solidFill>
                <a:effectLst/>
                <a:latin typeface="+mn-ea"/>
                <a:ea typeface="+mn-ea"/>
                <a:cs typeface="宋体" panose="02010600030101010101" pitchFamily="2" charset="-122"/>
              </a:rPr>
              <a:t>  生产、经营、运输、储存、使用危险物品或者处置废弃危险物品的，由有关主管部门依照有关法律、法规的规定和国家标准或者行业标准审批并实施监督管理。</a:t>
            </a:r>
          </a:p>
          <a:p>
            <a:pPr>
              <a:lnSpc>
                <a:spcPts val="3200"/>
              </a:lnSpc>
            </a:pPr>
            <a:r>
              <a:rPr kumimoji="0" lang="zh-CN" altLang="en-US" sz="2000" b="1" i="0" u="none" strike="noStrike" cap="none" normalizeH="0" baseline="0" dirty="0">
                <a:ln>
                  <a:noFill/>
                </a:ln>
                <a:solidFill>
                  <a:srgbClr val="373737"/>
                </a:solidFill>
                <a:effectLst/>
                <a:latin typeface="+mn-ea"/>
                <a:ea typeface="+mn-ea"/>
                <a:cs typeface="宋体" panose="02010600030101010101" pitchFamily="2" charset="-122"/>
              </a:rPr>
              <a:t>    生产经营单位生产、经营、运输、储存、使用危险物品或者处置废弃危险物品，必须执行有关法律、法规和国家标准或者行业标准，建立专门的安全管理制度，采取可靠的安全措施，接受有关主管部门依法实施的监督管理。</a:t>
            </a:r>
            <a:endParaRPr kumimoji="0" lang="en-US" altLang="zh-CN" sz="2000" b="1" i="0" u="none" strike="noStrike" cap="none" normalizeH="0" baseline="0" dirty="0">
              <a:ln>
                <a:noFill/>
              </a:ln>
              <a:solidFill>
                <a:srgbClr val="373737"/>
              </a:solidFill>
              <a:effectLst/>
              <a:latin typeface="+mn-ea"/>
              <a:ea typeface="+mn-ea"/>
              <a:cs typeface="宋体" panose="02010600030101010101" pitchFamily="2" charset="-122"/>
            </a:endParaRPr>
          </a:p>
          <a:p>
            <a:pPr>
              <a:lnSpc>
                <a:spcPts val="3200"/>
              </a:lnSpc>
            </a:pPr>
            <a:r>
              <a:rPr lang="zh-CN" altLang="en-US" sz="2000" b="1" dirty="0">
                <a:latin typeface="+mn-ea"/>
                <a:ea typeface="+mn-ea"/>
              </a:rPr>
              <a:t>    第三十七条</a:t>
            </a:r>
            <a:r>
              <a:rPr lang="en-US" sz="2000" b="1" dirty="0">
                <a:latin typeface="+mn-ea"/>
                <a:ea typeface="+mn-ea"/>
              </a:rPr>
              <a:t>  </a:t>
            </a:r>
            <a:r>
              <a:rPr lang="zh-CN" altLang="en-US" sz="2000" b="1" dirty="0">
                <a:solidFill>
                  <a:srgbClr val="FF0000"/>
                </a:solidFill>
                <a:latin typeface="+mn-ea"/>
                <a:ea typeface="+mn-ea"/>
              </a:rPr>
              <a:t>生产经营单位对重大危险源应当登记建档，进行定期检测、评估、监控，并制定应急预案，告知从业人员和相关人员在紧急情况下应当采取的应急措施。</a:t>
            </a:r>
          </a:p>
          <a:p>
            <a:pPr>
              <a:lnSpc>
                <a:spcPts val="3200"/>
              </a:lnSpc>
            </a:pPr>
            <a:r>
              <a:rPr lang="zh-CN" altLang="en-US" sz="2000" b="1" dirty="0">
                <a:latin typeface="+mn-ea"/>
                <a:ea typeface="+mn-ea"/>
              </a:rPr>
              <a:t>    生产经营单位应当按照国家有关规定将本单位重大危险源及有关安全措施、应急措施报有关地方人民政府安全生产监督管理部门和有关部门备案。</a:t>
            </a:r>
            <a:endParaRPr lang="en-US" altLang="zh-CN" sz="2000" b="1" dirty="0">
              <a:latin typeface="+mn-ea"/>
              <a:ea typeface="+mn-ea"/>
            </a:endParaRPr>
          </a:p>
          <a:p>
            <a:pPr>
              <a:lnSpc>
                <a:spcPts val="3200"/>
              </a:lnSpc>
            </a:pPr>
            <a:r>
              <a:rPr lang="zh-CN" altLang="en-US" sz="2000" b="1" dirty="0">
                <a:latin typeface="+mn-ea"/>
                <a:ea typeface="+mn-ea"/>
              </a:rPr>
              <a:t>    第三十八条</a:t>
            </a:r>
            <a:r>
              <a:rPr lang="en-US" sz="2000" b="1" dirty="0">
                <a:latin typeface="+mn-ea"/>
                <a:ea typeface="+mn-ea"/>
              </a:rPr>
              <a:t>  </a:t>
            </a:r>
            <a:r>
              <a:rPr lang="zh-CN" altLang="en-US" sz="2000" b="1" dirty="0">
                <a:solidFill>
                  <a:srgbClr val="FF0000"/>
                </a:solidFill>
                <a:latin typeface="+mn-ea"/>
                <a:ea typeface="+mn-ea"/>
              </a:rPr>
              <a:t>生产经营单位应当建立生产安全事故隐患排查治理制度，采取技术、管理措施，及时发现并消除事故隐患。事故隐患排查治理情况应当如实记录，并向从业人员通报。</a:t>
            </a:r>
            <a:endParaRPr kumimoji="0" lang="zh-CN" altLang="en-US" sz="2000" b="1" i="0" u="none" strike="noStrike" cap="none" normalizeH="0" baseline="0" dirty="0">
              <a:ln>
                <a:noFill/>
              </a:ln>
              <a:solidFill>
                <a:srgbClr val="FF0000"/>
              </a:solidFill>
              <a:effectLst/>
              <a:latin typeface="+mn-ea"/>
              <a:ea typeface="+mn-ea"/>
              <a:cs typeface="宋体" panose="02010600030101010101" pitchFamily="2" charset="-122"/>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ChangeArrowheads="1"/>
          </p:cNvSpPr>
          <p:nvPr/>
        </p:nvSpPr>
        <p:spPr bwMode="auto">
          <a:xfrm>
            <a:off x="0" y="1003042"/>
            <a:ext cx="9144000" cy="5016758"/>
          </a:xfrm>
          <a:prstGeom prst="rect">
            <a:avLst/>
          </a:prstGeom>
          <a:noFill/>
          <a:ln w="9525">
            <a:noFill/>
            <a:miter lim="800000"/>
          </a:ln>
          <a:effectLst/>
        </p:spPr>
        <p:txBody>
          <a:bodyPr vert="horz" wrap="square" lIns="91440" tIns="45720" rIns="91440" bIns="45720" numCol="1" anchor="ctr" anchorCtr="0" compatLnSpc="1">
            <a:spAutoFit/>
          </a:bodyPr>
          <a:lstStyle/>
          <a:p>
            <a:pPr marL="0" marR="0" lvl="0" algn="l" defTabSz="914400" rtl="0" eaLnBrk="1" fontAlgn="base" latinLnBrk="0" hangingPunct="1">
              <a:lnSpc>
                <a:spcPts val="3200"/>
              </a:lnSpc>
              <a:spcBef>
                <a:spcPct val="0"/>
              </a:spcBef>
              <a:spcAft>
                <a:spcPct val="0"/>
              </a:spcAft>
              <a:buClrTx/>
              <a:buSzTx/>
              <a:buFontTx/>
              <a:buNone/>
            </a:pPr>
            <a:r>
              <a:rPr kumimoji="0" lang="en-US" altLang="zh-CN" sz="2000" b="1" i="0" u="none" strike="noStrike" cap="none" normalizeH="0" baseline="0" dirty="0">
                <a:ln>
                  <a:noFill/>
                </a:ln>
                <a:effectLst/>
                <a:latin typeface="+mn-ea"/>
                <a:ea typeface="+mn-ea"/>
                <a:cs typeface="宋体" panose="02010600030101010101" pitchFamily="2" charset="-122"/>
              </a:rPr>
              <a:t>    </a:t>
            </a:r>
            <a:r>
              <a:rPr kumimoji="0" lang="zh-CN" sz="2000" b="1" i="0" u="none" strike="noStrike" cap="none" normalizeH="0" baseline="0" dirty="0">
                <a:ln>
                  <a:noFill/>
                </a:ln>
                <a:effectLst/>
                <a:latin typeface="+mn-ea"/>
                <a:ea typeface="+mn-ea"/>
                <a:cs typeface="宋体" panose="02010600030101010101" pitchFamily="2" charset="-122"/>
              </a:rPr>
              <a:t>第三十九条</a:t>
            </a:r>
            <a:r>
              <a:rPr kumimoji="0" lang="zh-CN" altLang="en-US" sz="2000" b="1" i="0" u="none" strike="noStrike" cap="none" normalizeH="0" baseline="0" dirty="0">
                <a:ln>
                  <a:noFill/>
                </a:ln>
                <a:effectLst/>
                <a:latin typeface="+mn-ea"/>
                <a:ea typeface="+mn-ea"/>
                <a:cs typeface="宋体" panose="02010600030101010101" pitchFamily="2" charset="-122"/>
              </a:rPr>
              <a:t>  生产、经营、储存、使用危险物品的车间、商店、仓库不得与员工宿舍在同一座建筑物内，并应当与员工宿舍保持安全距离。</a:t>
            </a:r>
          </a:p>
          <a:p>
            <a:pPr lvl="0" eaLnBrk="0" hangingPunct="0">
              <a:lnSpc>
                <a:spcPts val="3200"/>
              </a:lnSpc>
            </a:pPr>
            <a:r>
              <a:rPr kumimoji="0" lang="zh-CN" altLang="en-US" sz="2000" b="1" i="0" u="none" strike="noStrike" cap="none" normalizeH="0" baseline="0" dirty="0">
                <a:ln>
                  <a:noFill/>
                </a:ln>
                <a:effectLst/>
                <a:latin typeface="+mn-ea"/>
                <a:ea typeface="+mn-ea"/>
                <a:cs typeface="宋体" panose="02010600030101010101" pitchFamily="2" charset="-122"/>
              </a:rPr>
              <a:t>    生产经营场所和员工宿舍应当设有符合紧急疏散要求、标志明显、保持畅通的出口。禁止封闭、堵塞生产经营场所或者员工宿舍的出口。</a:t>
            </a:r>
            <a:endParaRPr kumimoji="0" lang="en-US" altLang="zh-CN" sz="2000" b="1" i="0" u="none" strike="noStrike" cap="none" normalizeH="0" baseline="0" dirty="0">
              <a:ln>
                <a:noFill/>
              </a:ln>
              <a:effectLst/>
              <a:latin typeface="+mn-ea"/>
              <a:ea typeface="+mn-ea"/>
              <a:cs typeface="宋体" panose="02010600030101010101" pitchFamily="2" charset="-122"/>
            </a:endParaRPr>
          </a:p>
          <a:p>
            <a:pPr lvl="0" eaLnBrk="0" hangingPunct="0">
              <a:lnSpc>
                <a:spcPts val="3200"/>
              </a:lnSpc>
            </a:pPr>
            <a:r>
              <a:rPr lang="zh-CN" altLang="en-US" sz="2000" b="1" dirty="0">
                <a:latin typeface="+mn-ea"/>
                <a:ea typeface="+mn-ea"/>
              </a:rPr>
              <a:t>    第四十条</a:t>
            </a:r>
            <a:r>
              <a:rPr lang="en-US" sz="2000" b="1" dirty="0">
                <a:latin typeface="+mn-ea"/>
                <a:ea typeface="+mn-ea"/>
              </a:rPr>
              <a:t>  </a:t>
            </a:r>
            <a:r>
              <a:rPr lang="zh-CN" altLang="en-US" sz="2000" b="1" dirty="0">
                <a:solidFill>
                  <a:srgbClr val="FF0000"/>
                </a:solidFill>
                <a:latin typeface="+mn-ea"/>
                <a:ea typeface="+mn-ea"/>
              </a:rPr>
              <a:t>生产经营单位进行爆破、吊装以及国务院安全生产监督管理部门会同国务院有关部门规定的其他危险作业，应当安排专门人员进行现场安全管理，确保操作规程的遵守和安全措施的落实。</a:t>
            </a:r>
            <a:endParaRPr lang="en-US" altLang="zh-CN" sz="2000" b="1" dirty="0">
              <a:solidFill>
                <a:srgbClr val="FF0000"/>
              </a:solidFill>
              <a:latin typeface="+mn-ea"/>
              <a:ea typeface="+mn-ea"/>
            </a:endParaRPr>
          </a:p>
          <a:p>
            <a:pPr lvl="0" eaLnBrk="0" hangingPunct="0">
              <a:lnSpc>
                <a:spcPts val="3200"/>
              </a:lnSpc>
            </a:pPr>
            <a:r>
              <a:rPr lang="zh-CN" altLang="en-US" sz="2000" b="1" dirty="0">
                <a:latin typeface="+mn-ea"/>
                <a:ea typeface="+mn-ea"/>
              </a:rPr>
              <a:t>    第四十一条</a:t>
            </a:r>
            <a:r>
              <a:rPr lang="en-US" sz="2000" b="1" dirty="0">
                <a:latin typeface="+mn-ea"/>
                <a:ea typeface="+mn-ea"/>
              </a:rPr>
              <a:t>  </a:t>
            </a:r>
            <a:r>
              <a:rPr lang="zh-CN" altLang="en-US" sz="2000" b="1" dirty="0">
                <a:solidFill>
                  <a:srgbClr val="FF0000"/>
                </a:solidFill>
                <a:latin typeface="+mn-ea"/>
                <a:ea typeface="+mn-ea"/>
              </a:rPr>
              <a:t>生产经营单位应当教育和督促从业人员严格执行本单位的安全生产规章制度和安全操作规程；并向从业人员如实告知作业场所和工作岗位存在的危险因素、防范措施以及事故应急措施。</a:t>
            </a:r>
            <a:endParaRPr lang="en-US" altLang="zh-CN" sz="2000" b="1" dirty="0">
              <a:solidFill>
                <a:srgbClr val="FF0000"/>
              </a:solidFill>
              <a:latin typeface="+mn-ea"/>
              <a:ea typeface="+mn-ea"/>
            </a:endParaRPr>
          </a:p>
          <a:p>
            <a:pPr lvl="0" eaLnBrk="0" hangingPunct="0">
              <a:lnSpc>
                <a:spcPts val="3200"/>
              </a:lnSpc>
            </a:pPr>
            <a:r>
              <a:rPr lang="en-US" altLang="zh-CN" sz="2000" b="1" dirty="0">
                <a:latin typeface="+mn-ea"/>
                <a:ea typeface="+mn-ea"/>
              </a:rPr>
              <a:t>    </a:t>
            </a:r>
            <a:r>
              <a:rPr lang="zh-CN" altLang="en-US" sz="2000" b="1" dirty="0">
                <a:latin typeface="+mn-ea"/>
                <a:ea typeface="+mn-ea"/>
              </a:rPr>
              <a:t>第四十二条</a:t>
            </a:r>
            <a:r>
              <a:rPr lang="en-US" sz="2000" b="1" dirty="0">
                <a:latin typeface="+mn-ea"/>
                <a:ea typeface="+mn-ea"/>
              </a:rPr>
              <a:t>  </a:t>
            </a:r>
            <a:r>
              <a:rPr lang="zh-CN" altLang="en-US" sz="2000" b="1" dirty="0">
                <a:latin typeface="+mn-ea"/>
                <a:ea typeface="+mn-ea"/>
              </a:rPr>
              <a:t>生产经营单位必须为从业人员提供符合国家标准或者行业标准的劳动防护用品，并监督、教育从业人员按照使用规则佩戴、使用。</a:t>
            </a:r>
            <a:endParaRPr kumimoji="0" lang="zh-CN" altLang="en-US" sz="2000" b="1" i="0" u="none" strike="noStrike" cap="none" normalizeH="0" baseline="0" dirty="0">
              <a:ln>
                <a:noFill/>
              </a:ln>
              <a:effectLst/>
              <a:latin typeface="+mn-ea"/>
              <a:ea typeface="+mn-ea"/>
              <a:cs typeface="宋体" panose="02010600030101010101" pitchFamily="2"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0" y="914400"/>
            <a:ext cx="9144000" cy="5334000"/>
          </a:xfrm>
        </p:spPr>
        <p:txBody>
          <a:bodyPr/>
          <a:lstStyle/>
          <a:p>
            <a:r>
              <a:rPr lang="zh-CN" altLang="en-US" sz="2400" dirty="0">
                <a:latin typeface="华文楷体" panose="02010600040101010101" pitchFamily="2" charset="-122"/>
                <a:ea typeface="华文楷体" panose="02010600040101010101" pitchFamily="2" charset="-122"/>
              </a:rPr>
              <a:t>现阶段，我国正处于公路发展的飞速期，公路施工的安全管理并没有跟上发展的节奏，安全事故屡有发生，形势严峻。分析总结公路施工安全管理中所存在的问题，借鉴国外发达国家的相关经验，有利于提高我国公路施工安全管理的水平，减少安全事故的发生，这对于促进我国公路行业的健康可持续发展有着非常重要的意义。</a:t>
            </a:r>
            <a:endParaRPr lang="en-US" altLang="zh-CN" sz="2400" dirty="0">
              <a:latin typeface="华文楷体" panose="02010600040101010101" pitchFamily="2" charset="-122"/>
              <a:ea typeface="华文楷体" panose="02010600040101010101" pitchFamily="2" charset="-122"/>
            </a:endParaRPr>
          </a:p>
          <a:p>
            <a:r>
              <a:rPr lang="zh-CN" altLang="en-US" sz="2400" dirty="0">
                <a:latin typeface="华文楷体" panose="02010600040101010101" pitchFamily="2" charset="-122"/>
                <a:ea typeface="华文楷体" panose="02010600040101010101" pitchFamily="2" charset="-122"/>
              </a:rPr>
              <a:t>公路施工安全管理特点 </a:t>
            </a:r>
            <a:br>
              <a:rPr lang="zh-CN" altLang="en-US" sz="2400" dirty="0">
                <a:latin typeface="华文楷体" panose="02010600040101010101" pitchFamily="2" charset="-122"/>
                <a:ea typeface="华文楷体" panose="02010600040101010101" pitchFamily="2" charset="-122"/>
              </a:rPr>
            </a:b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）事故类型分散。事故统计分析表明，公路工程建设安全生产五大伤害事故依次是坍塌事故、高处坠落事故、车辆伤害事故、触电事故和物体打击事故，占事故总和的</a:t>
            </a:r>
            <a:r>
              <a:rPr lang="en-US" altLang="zh-CN" sz="2400" dirty="0">
                <a:latin typeface="华文楷体" panose="02010600040101010101" pitchFamily="2" charset="-122"/>
                <a:ea typeface="华文楷体" panose="02010600040101010101" pitchFamily="2" charset="-122"/>
              </a:rPr>
              <a:t>81%</a:t>
            </a: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 </a:t>
            </a:r>
          </a:p>
          <a:p>
            <a:r>
              <a:rPr lang="en-US" altLang="zh-CN" sz="2400" dirty="0">
                <a:latin typeface="华文楷体" panose="02010600040101010101" pitchFamily="2" charset="-122"/>
                <a:ea typeface="华文楷体" panose="02010600040101010101" pitchFamily="2" charset="-122"/>
              </a:rPr>
              <a:t>2</a:t>
            </a:r>
            <a:r>
              <a:rPr lang="zh-CN" altLang="en-US" sz="2400" dirty="0">
                <a:latin typeface="华文楷体" panose="02010600040101010101" pitchFamily="2" charset="-122"/>
                <a:ea typeface="华文楷体" panose="02010600040101010101" pitchFamily="2" charset="-122"/>
              </a:rPr>
              <a:t>）事故发生集中。根据公路工程施工安全事故涉及的工程类别分析发现，桥梁施工、路基施工和隧道施工过程中发生的事故相对较多，分别占事故总数的</a:t>
            </a:r>
            <a:r>
              <a:rPr lang="en-US" altLang="zh-CN" sz="2400" dirty="0">
                <a:latin typeface="华文楷体" panose="02010600040101010101" pitchFamily="2" charset="-122"/>
                <a:ea typeface="华文楷体" panose="02010600040101010101" pitchFamily="2" charset="-122"/>
              </a:rPr>
              <a:t>47%</a:t>
            </a: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29%</a:t>
            </a:r>
            <a:r>
              <a:rPr lang="zh-CN" altLang="en-US" sz="2400" dirty="0">
                <a:latin typeface="华文楷体" panose="02010600040101010101" pitchFamily="2" charset="-122"/>
                <a:ea typeface="华文楷体" panose="02010600040101010101" pitchFamily="2" charset="-122"/>
              </a:rPr>
              <a:t>和</a:t>
            </a:r>
            <a:r>
              <a:rPr lang="en-US" altLang="zh-CN" sz="2400" dirty="0">
                <a:latin typeface="华文楷体" panose="02010600040101010101" pitchFamily="2" charset="-122"/>
                <a:ea typeface="华文楷体" panose="02010600040101010101" pitchFamily="2" charset="-122"/>
              </a:rPr>
              <a:t>19%</a:t>
            </a:r>
            <a:r>
              <a:rPr lang="zh-CN" altLang="en-US" sz="2400" dirty="0">
                <a:latin typeface="华文楷体" panose="02010600040101010101" pitchFamily="2" charset="-122"/>
                <a:ea typeface="华文楷体" panose="02010600040101010101" pitchFamily="2" charset="-122"/>
              </a:rPr>
              <a:t>，占死亡人数总数的</a:t>
            </a:r>
            <a:r>
              <a:rPr lang="en-US" altLang="zh-CN" sz="2400" dirty="0">
                <a:latin typeface="华文楷体" panose="02010600040101010101" pitchFamily="2" charset="-122"/>
                <a:ea typeface="华文楷体" panose="02010600040101010101" pitchFamily="2" charset="-122"/>
              </a:rPr>
              <a:t>44%</a:t>
            </a:r>
            <a:r>
              <a:rPr lang="zh-CN" altLang="en-US" sz="2400" dirty="0">
                <a:latin typeface="华文楷体" panose="02010600040101010101" pitchFamily="2" charset="-122"/>
                <a:ea typeface="华文楷体" panose="02010600040101010101" pitchFamily="2" charset="-122"/>
              </a:rPr>
              <a:t>、</a:t>
            </a:r>
            <a:r>
              <a:rPr lang="en-US" altLang="zh-CN" sz="2400" dirty="0">
                <a:latin typeface="华文楷体" panose="02010600040101010101" pitchFamily="2" charset="-122"/>
                <a:ea typeface="华文楷体" panose="02010600040101010101" pitchFamily="2" charset="-122"/>
              </a:rPr>
              <a:t>27%</a:t>
            </a:r>
            <a:r>
              <a:rPr lang="zh-CN" altLang="en-US" sz="2400" dirty="0">
                <a:latin typeface="华文楷体" panose="02010600040101010101" pitchFamily="2" charset="-122"/>
                <a:ea typeface="华文楷体" panose="02010600040101010101" pitchFamily="2" charset="-122"/>
              </a:rPr>
              <a:t>和</a:t>
            </a:r>
            <a:r>
              <a:rPr lang="en-US" altLang="zh-CN" sz="2400" dirty="0">
                <a:latin typeface="华文楷体" panose="02010600040101010101" pitchFamily="2" charset="-122"/>
                <a:ea typeface="华文楷体" panose="02010600040101010101" pitchFamily="2" charset="-122"/>
              </a:rPr>
              <a:t>25%</a:t>
            </a:r>
            <a:r>
              <a:rPr lang="zh-CN" altLang="en-US" sz="2400" dirty="0">
                <a:latin typeface="华文楷体" panose="02010600040101010101" pitchFamily="2" charset="-122"/>
                <a:ea typeface="华文楷体" panose="02010600040101010101" pitchFamily="2" charset="-122"/>
              </a:rPr>
              <a:t>。</a:t>
            </a:r>
            <a:endParaRPr lang="zh-CN" altLang="en-US" sz="2400" b="1"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557616"/>
            <a:ext cx="9144000" cy="2862322"/>
          </a:xfrm>
          <a:prstGeom prst="rect">
            <a:avLst/>
          </a:prstGeom>
        </p:spPr>
        <p:txBody>
          <a:bodyPr wrap="square">
            <a:spAutoFit/>
          </a:bodyPr>
          <a:lstStyle/>
          <a:p>
            <a:pPr>
              <a:lnSpc>
                <a:spcPct val="150000"/>
              </a:lnSpc>
            </a:pPr>
            <a:r>
              <a:rPr lang="zh-CN" altLang="en-US" sz="2000" b="1" dirty="0">
                <a:latin typeface="+mn-ea"/>
                <a:ea typeface="+mn-ea"/>
              </a:rPr>
              <a:t>    第四十三条　生产经营单位的安全生产管理人员应当根据本单位的生产经营特点，对安全生产状况进行经常性检查；对检查中发现的安全问题，应当立即处理；不能处理的，应当及时报告本单位有关负责人，有关负责人应当及时处理。检查及处理情况应当如实记录在案。</a:t>
            </a:r>
            <a:endParaRPr lang="en-US" altLang="zh-CN" sz="2000" b="1" dirty="0">
              <a:latin typeface="+mn-ea"/>
              <a:ea typeface="+mn-ea"/>
            </a:endParaRPr>
          </a:p>
          <a:p>
            <a:pPr>
              <a:lnSpc>
                <a:spcPct val="150000"/>
              </a:lnSpc>
            </a:pPr>
            <a:r>
              <a:rPr lang="zh-CN" altLang="en-US" sz="2000" b="1" dirty="0">
                <a:latin typeface="+mn-ea"/>
                <a:ea typeface="+mn-ea"/>
              </a:rPr>
              <a:t>    第四十四条</a:t>
            </a:r>
            <a:r>
              <a:rPr lang="en-US" sz="2000" b="1" dirty="0">
                <a:latin typeface="+mn-ea"/>
                <a:ea typeface="+mn-ea"/>
              </a:rPr>
              <a:t>  </a:t>
            </a:r>
            <a:r>
              <a:rPr lang="zh-CN" altLang="en-US" sz="2000" b="1" dirty="0">
                <a:latin typeface="+mn-ea"/>
                <a:ea typeface="+mn-ea"/>
              </a:rPr>
              <a:t>生产经营单位应当安排用于配备劳动防护用品、进行安全生产培训的经费。</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Box 326"/>
          <p:cNvSpPr txBox="1">
            <a:spLocks noChangeArrowheads="1"/>
          </p:cNvSpPr>
          <p:nvPr/>
        </p:nvSpPr>
        <p:spPr bwMode="auto">
          <a:xfrm>
            <a:off x="1676400" y="2909888"/>
            <a:ext cx="6324600" cy="519112"/>
          </a:xfrm>
          <a:prstGeom prst="rect">
            <a:avLst/>
          </a:prstGeom>
          <a:solidFill>
            <a:srgbClr val="92D050"/>
          </a:solidFill>
          <a:ln w="9525" algn="ctr">
            <a:noFill/>
            <a:miter lim="800000"/>
          </a:ln>
          <a:scene3d>
            <a:camera prst="orthographicFront"/>
            <a:lightRig rig="threePt" dir="t"/>
          </a:scene3d>
          <a:sp3d>
            <a:bevelT w="152400" h="50800" prst="softRound"/>
          </a:sp3d>
        </p:spPr>
        <p:txBody>
          <a:bodyPr>
            <a:spAutoFit/>
          </a:bodyPr>
          <a:lstStyle/>
          <a:p>
            <a:pPr algn="ctr">
              <a:defRPr/>
            </a:pPr>
            <a:r>
              <a:rPr lang="zh-CN" altLang="en-US" sz="2800" b="1" dirty="0">
                <a:solidFill>
                  <a:srgbClr val="0000FF"/>
                </a:solidFill>
                <a:latin typeface="华文楷体" panose="02010600040101010101" pitchFamily="2" charset="-122"/>
                <a:ea typeface="华文楷体" panose="02010600040101010101" pitchFamily="2" charset="-122"/>
              </a:rPr>
              <a:t>四、安全管理要点</a:t>
            </a:r>
            <a:endParaRPr lang="en-US" altLang="zh-CN" sz="2800" b="1" dirty="0">
              <a:solidFill>
                <a:srgbClr val="0000FF"/>
              </a:solidFill>
              <a:latin typeface="华文楷体" panose="02010600040101010101" pitchFamily="2" charset="-122"/>
              <a:ea typeface="华文楷体" panose="02010600040101010101" pitchFamily="2" charset="-122"/>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533400" y="838200"/>
            <a:ext cx="8153400" cy="5632311"/>
          </a:xfrm>
          <a:prstGeom prst="rect">
            <a:avLst/>
          </a:prstGeom>
        </p:spPr>
        <p:txBody>
          <a:bodyPr wrap="square">
            <a:spAutoFit/>
          </a:bodyPr>
          <a:lstStyle/>
          <a:p>
            <a:pPr>
              <a:lnSpc>
                <a:spcPct val="150000"/>
              </a:lnSpc>
            </a:pPr>
            <a:r>
              <a:rPr lang="en-US" altLang="zh-CN" sz="2000" b="1" dirty="0">
                <a:latin typeface="+mn-ea"/>
                <a:ea typeface="+mn-ea"/>
              </a:rPr>
              <a:t>1.</a:t>
            </a:r>
            <a:r>
              <a:rPr lang="zh-CN" altLang="en-US" sz="2000" b="1" dirty="0">
                <a:solidFill>
                  <a:srgbClr val="FF0000"/>
                </a:solidFill>
                <a:latin typeface="+mn-ea"/>
                <a:ea typeface="+mn-ea"/>
              </a:rPr>
              <a:t>安全生产管理体系</a:t>
            </a:r>
            <a:r>
              <a:rPr lang="zh-CN" altLang="en-US" sz="2000" b="1" dirty="0">
                <a:latin typeface="+mn-ea"/>
                <a:ea typeface="+mn-ea"/>
              </a:rPr>
              <a:t>：管理机构、专职人员、责任分清</a:t>
            </a:r>
          </a:p>
          <a:p>
            <a:pPr>
              <a:lnSpc>
                <a:spcPct val="150000"/>
              </a:lnSpc>
            </a:pPr>
            <a:r>
              <a:rPr lang="en-US" altLang="zh-CN" sz="2000" b="1" dirty="0">
                <a:latin typeface="+mn-ea"/>
                <a:ea typeface="+mn-ea"/>
              </a:rPr>
              <a:t>2.</a:t>
            </a:r>
            <a:r>
              <a:rPr lang="zh-CN" altLang="en-US" sz="2000" b="1" dirty="0">
                <a:solidFill>
                  <a:srgbClr val="FF0000"/>
                </a:solidFill>
                <a:latin typeface="+mn-ea"/>
                <a:ea typeface="+mn-ea"/>
              </a:rPr>
              <a:t>安全生产责任制</a:t>
            </a:r>
            <a:r>
              <a:rPr lang="zh-CN" altLang="en-US" sz="2000" b="1" dirty="0">
                <a:latin typeface="+mn-ea"/>
                <a:ea typeface="+mn-ea"/>
              </a:rPr>
              <a:t>：各级领导、各个部门、各类人员</a:t>
            </a:r>
          </a:p>
          <a:p>
            <a:pPr>
              <a:lnSpc>
                <a:spcPct val="150000"/>
              </a:lnSpc>
            </a:pPr>
            <a:r>
              <a:rPr lang="en-US" altLang="zh-CN" sz="2000" b="1" dirty="0">
                <a:latin typeface="+mn-ea"/>
                <a:ea typeface="+mn-ea"/>
              </a:rPr>
              <a:t>3.</a:t>
            </a:r>
            <a:r>
              <a:rPr lang="zh-CN" altLang="en-US" sz="2000" b="1" dirty="0">
                <a:solidFill>
                  <a:srgbClr val="FF0000"/>
                </a:solidFill>
                <a:latin typeface="+mn-ea"/>
                <a:ea typeface="+mn-ea"/>
              </a:rPr>
              <a:t>安全生产管理制度</a:t>
            </a:r>
            <a:r>
              <a:rPr lang="zh-CN" altLang="en-US" sz="2000" b="1" dirty="0">
                <a:latin typeface="+mn-ea"/>
                <a:ea typeface="+mn-ea"/>
              </a:rPr>
              <a:t>：值班、例会、检查、验收</a:t>
            </a:r>
          </a:p>
          <a:p>
            <a:pPr>
              <a:lnSpc>
                <a:spcPct val="150000"/>
              </a:lnSpc>
            </a:pPr>
            <a:r>
              <a:rPr lang="en-US" altLang="zh-CN" sz="2000" b="1" dirty="0">
                <a:latin typeface="+mn-ea"/>
                <a:ea typeface="+mn-ea"/>
              </a:rPr>
              <a:t>4.</a:t>
            </a:r>
            <a:r>
              <a:rPr lang="zh-CN" altLang="en-US" sz="2000" b="1" dirty="0">
                <a:solidFill>
                  <a:srgbClr val="FF0000"/>
                </a:solidFill>
                <a:latin typeface="+mn-ea"/>
                <a:ea typeface="+mn-ea"/>
              </a:rPr>
              <a:t>安全教育培训</a:t>
            </a:r>
            <a:r>
              <a:rPr lang="zh-CN" altLang="en-US" sz="2000" b="1" dirty="0">
                <a:latin typeface="+mn-ea"/>
                <a:ea typeface="+mn-ea"/>
              </a:rPr>
              <a:t>：三级、换岗、转岗、持证上岗</a:t>
            </a:r>
          </a:p>
          <a:p>
            <a:pPr>
              <a:lnSpc>
                <a:spcPct val="150000"/>
              </a:lnSpc>
            </a:pPr>
            <a:r>
              <a:rPr lang="en-US" altLang="zh-CN" sz="2000" b="1" dirty="0">
                <a:latin typeface="+mn-ea"/>
                <a:ea typeface="+mn-ea"/>
              </a:rPr>
              <a:t>5.</a:t>
            </a:r>
            <a:r>
              <a:rPr lang="zh-CN" altLang="en-US" sz="2000" b="1" dirty="0">
                <a:solidFill>
                  <a:srgbClr val="FF0000"/>
                </a:solidFill>
                <a:latin typeface="+mn-ea"/>
                <a:ea typeface="+mn-ea"/>
              </a:rPr>
              <a:t>安全技术管理措施</a:t>
            </a:r>
            <a:r>
              <a:rPr lang="zh-CN" altLang="en-US" sz="2000" b="1" dirty="0">
                <a:latin typeface="+mn-ea"/>
                <a:ea typeface="+mn-ea"/>
              </a:rPr>
              <a:t>：专项方案、交底</a:t>
            </a:r>
          </a:p>
          <a:p>
            <a:pPr>
              <a:lnSpc>
                <a:spcPct val="150000"/>
              </a:lnSpc>
            </a:pPr>
            <a:r>
              <a:rPr lang="en-US" altLang="zh-CN" sz="2000" b="1" dirty="0">
                <a:latin typeface="+mn-ea"/>
                <a:ea typeface="+mn-ea"/>
              </a:rPr>
              <a:t>6.</a:t>
            </a:r>
            <a:r>
              <a:rPr lang="zh-CN" altLang="en-US" sz="2000" b="1" dirty="0">
                <a:solidFill>
                  <a:srgbClr val="FF0000"/>
                </a:solidFill>
                <a:latin typeface="+mn-ea"/>
                <a:ea typeface="+mn-ea"/>
              </a:rPr>
              <a:t>安全管理措施</a:t>
            </a:r>
            <a:r>
              <a:rPr lang="zh-CN" altLang="en-US" sz="2000" b="1" dirty="0">
                <a:latin typeface="+mn-ea"/>
                <a:ea typeface="+mn-ea"/>
              </a:rPr>
              <a:t>：现场作业、管理活动的控制</a:t>
            </a:r>
          </a:p>
          <a:p>
            <a:pPr>
              <a:lnSpc>
                <a:spcPct val="150000"/>
              </a:lnSpc>
            </a:pPr>
            <a:r>
              <a:rPr lang="en-US" altLang="zh-CN" sz="2000" b="1" dirty="0">
                <a:latin typeface="+mn-ea"/>
                <a:ea typeface="+mn-ea"/>
              </a:rPr>
              <a:t>7.</a:t>
            </a:r>
            <a:r>
              <a:rPr lang="zh-CN" altLang="en-US" sz="2000" b="1" dirty="0">
                <a:solidFill>
                  <a:srgbClr val="FF0000"/>
                </a:solidFill>
                <a:latin typeface="+mn-ea"/>
                <a:ea typeface="+mn-ea"/>
              </a:rPr>
              <a:t>设备管理</a:t>
            </a:r>
            <a:r>
              <a:rPr lang="zh-CN" altLang="en-US" sz="2000" b="1" dirty="0">
                <a:latin typeface="+mn-ea"/>
                <a:ea typeface="+mn-ea"/>
              </a:rPr>
              <a:t>：进场验收、操作规程</a:t>
            </a:r>
          </a:p>
          <a:p>
            <a:pPr>
              <a:lnSpc>
                <a:spcPct val="150000"/>
              </a:lnSpc>
            </a:pPr>
            <a:r>
              <a:rPr lang="en-US" altLang="zh-CN" sz="2000" b="1" dirty="0">
                <a:latin typeface="+mn-ea"/>
                <a:ea typeface="+mn-ea"/>
              </a:rPr>
              <a:t>8.</a:t>
            </a:r>
            <a:r>
              <a:rPr lang="zh-CN" altLang="en-US" sz="2000" b="1" dirty="0">
                <a:solidFill>
                  <a:srgbClr val="FF0000"/>
                </a:solidFill>
                <a:latin typeface="+mn-ea"/>
                <a:ea typeface="+mn-ea"/>
              </a:rPr>
              <a:t>安全标志</a:t>
            </a:r>
            <a:r>
              <a:rPr lang="zh-CN" altLang="en-US" sz="2000" b="1" dirty="0">
                <a:latin typeface="+mn-ea"/>
                <a:ea typeface="+mn-ea"/>
              </a:rPr>
              <a:t>：禁止、警告、指令、指示</a:t>
            </a:r>
          </a:p>
          <a:p>
            <a:pPr>
              <a:lnSpc>
                <a:spcPct val="150000"/>
              </a:lnSpc>
            </a:pPr>
            <a:r>
              <a:rPr lang="en-US" altLang="zh-CN" sz="2000" b="1" dirty="0">
                <a:latin typeface="+mn-ea"/>
                <a:ea typeface="+mn-ea"/>
              </a:rPr>
              <a:t>9.</a:t>
            </a:r>
            <a:r>
              <a:rPr lang="zh-CN" altLang="en-US" sz="2000" b="1" dirty="0">
                <a:solidFill>
                  <a:srgbClr val="FF0000"/>
                </a:solidFill>
                <a:latin typeface="+mn-ea"/>
                <a:ea typeface="+mn-ea"/>
              </a:rPr>
              <a:t>安全检查</a:t>
            </a:r>
            <a:r>
              <a:rPr lang="zh-CN" altLang="en-US" sz="2000" b="1" dirty="0">
                <a:latin typeface="+mn-ea"/>
                <a:ea typeface="+mn-ea"/>
              </a:rPr>
              <a:t>：三定</a:t>
            </a:r>
          </a:p>
          <a:p>
            <a:pPr>
              <a:lnSpc>
                <a:spcPct val="150000"/>
              </a:lnSpc>
            </a:pPr>
            <a:r>
              <a:rPr lang="en-US" altLang="zh-CN" sz="2000" b="1" dirty="0">
                <a:latin typeface="+mn-ea"/>
                <a:ea typeface="+mn-ea"/>
              </a:rPr>
              <a:t>10.</a:t>
            </a:r>
            <a:r>
              <a:rPr lang="zh-CN" altLang="en-US" sz="2000" b="1" dirty="0">
                <a:solidFill>
                  <a:srgbClr val="FF0000"/>
                </a:solidFill>
                <a:latin typeface="+mn-ea"/>
                <a:ea typeface="+mn-ea"/>
              </a:rPr>
              <a:t>应急救援预案与组织计划</a:t>
            </a:r>
            <a:r>
              <a:rPr lang="zh-CN" altLang="en-US" sz="2000" b="1" dirty="0">
                <a:latin typeface="+mn-ea"/>
                <a:ea typeface="+mn-ea"/>
              </a:rPr>
              <a:t>：事故处理</a:t>
            </a:r>
            <a:endParaRPr lang="en-US" altLang="zh-CN" sz="2000" b="1" dirty="0">
              <a:latin typeface="+mn-ea"/>
              <a:ea typeface="+mn-ea"/>
            </a:endParaRPr>
          </a:p>
          <a:p>
            <a:pPr>
              <a:lnSpc>
                <a:spcPct val="150000"/>
              </a:lnSpc>
            </a:pPr>
            <a:r>
              <a:rPr lang="en-US" altLang="zh-CN" sz="2000" b="1" dirty="0">
                <a:latin typeface="+mn-ea"/>
                <a:ea typeface="+mn-ea"/>
              </a:rPr>
              <a:t>11.</a:t>
            </a:r>
            <a:r>
              <a:rPr lang="zh-CN" altLang="en-US" sz="2000" b="1" dirty="0">
                <a:solidFill>
                  <a:srgbClr val="FF0000"/>
                </a:solidFill>
                <a:latin typeface="+mn-ea"/>
                <a:ea typeface="+mn-ea"/>
              </a:rPr>
              <a:t>安全专项活动</a:t>
            </a:r>
            <a:r>
              <a:rPr lang="zh-CN" altLang="en-US" sz="2000" b="1" dirty="0">
                <a:latin typeface="+mn-ea"/>
                <a:ea typeface="+mn-ea"/>
              </a:rPr>
              <a:t>：全国“安全生产月”、夏季施工、公司“</a:t>
            </a:r>
            <a:r>
              <a:rPr lang="en-US" altLang="zh-CN" sz="2000" b="1" dirty="0">
                <a:latin typeface="+mn-ea"/>
                <a:ea typeface="+mn-ea"/>
              </a:rPr>
              <a:t>10.12</a:t>
            </a:r>
            <a:r>
              <a:rPr lang="zh-CN" altLang="en-US" sz="2000" b="1" dirty="0">
                <a:latin typeface="+mn-ea"/>
                <a:ea typeface="+mn-ea"/>
              </a:rPr>
              <a:t>”安全生产月、冬季施工</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065994"/>
            <a:ext cx="9144000" cy="4708981"/>
          </a:xfrm>
          <a:prstGeom prst="rect">
            <a:avLst/>
          </a:prstGeom>
        </p:spPr>
        <p:txBody>
          <a:bodyPr wrap="square">
            <a:spAutoFit/>
          </a:bodyPr>
          <a:lstStyle/>
          <a:p>
            <a:pPr>
              <a:lnSpc>
                <a:spcPct val="150000"/>
              </a:lnSpc>
            </a:pPr>
            <a:r>
              <a:rPr lang="zh-CN" altLang="en-US" sz="2000" b="1" dirty="0">
                <a:latin typeface="+mn-ea"/>
                <a:ea typeface="+mn-ea"/>
              </a:rPr>
              <a:t>（一）安全专项方案实施管理</a:t>
            </a:r>
            <a:endParaRPr lang="en-US" altLang="zh-CN" sz="2000" b="1" dirty="0">
              <a:latin typeface="+mn-ea"/>
              <a:ea typeface="+mn-ea"/>
            </a:endParaRPr>
          </a:p>
          <a:p>
            <a:pPr>
              <a:lnSpc>
                <a:spcPct val="150000"/>
              </a:lnSpc>
            </a:pPr>
            <a:r>
              <a:rPr lang="en-US" altLang="zh-CN" sz="2000" b="1" dirty="0">
                <a:latin typeface="+mn-ea"/>
                <a:ea typeface="+mn-ea"/>
              </a:rPr>
              <a:t>    1</a:t>
            </a:r>
            <a:r>
              <a:rPr lang="zh-CN" altLang="en-US" sz="2000" b="1" dirty="0">
                <a:latin typeface="+mn-ea"/>
                <a:ea typeface="+mn-ea"/>
              </a:rPr>
              <a:t>、按照住房和城乡建设部颁发的</a:t>
            </a:r>
            <a:r>
              <a:rPr lang="en-US" altLang="zh-CN" sz="2000" b="1" dirty="0">
                <a:latin typeface="+mn-ea"/>
                <a:ea typeface="+mn-ea"/>
              </a:rPr>
              <a:t>《</a:t>
            </a:r>
            <a:r>
              <a:rPr lang="zh-CN" altLang="en-US" sz="2000" b="1" dirty="0">
                <a:latin typeface="+mn-ea"/>
                <a:ea typeface="+mn-ea"/>
              </a:rPr>
              <a:t>危险性较大的分部分项工程安全管理办法办法</a:t>
            </a:r>
            <a:r>
              <a:rPr lang="en-US" altLang="zh-CN" sz="2000" b="1" dirty="0">
                <a:latin typeface="+mn-ea"/>
                <a:ea typeface="+mn-ea"/>
              </a:rPr>
              <a:t>》(</a:t>
            </a:r>
            <a:r>
              <a:rPr lang="zh-CN" altLang="en-US" sz="2000" b="1" dirty="0">
                <a:latin typeface="+mn-ea"/>
                <a:ea typeface="+mn-ea"/>
              </a:rPr>
              <a:t>建质</a:t>
            </a:r>
            <a:r>
              <a:rPr lang="en-US" altLang="zh-CN" sz="2000" b="1" dirty="0">
                <a:latin typeface="+mn-ea"/>
                <a:ea typeface="+mn-ea"/>
              </a:rPr>
              <a:t>【2009】87</a:t>
            </a:r>
            <a:r>
              <a:rPr lang="zh-CN" altLang="en-US" sz="2000" b="1" dirty="0">
                <a:latin typeface="+mn-ea"/>
                <a:ea typeface="+mn-ea"/>
              </a:rPr>
              <a:t>号）执行。</a:t>
            </a:r>
          </a:p>
          <a:p>
            <a:pPr>
              <a:lnSpc>
                <a:spcPct val="150000"/>
              </a:lnSpc>
            </a:pPr>
            <a:r>
              <a:rPr lang="en-US" altLang="zh-CN" sz="2000" b="1" dirty="0">
                <a:latin typeface="+mn-ea"/>
                <a:ea typeface="+mn-ea"/>
              </a:rPr>
              <a:t>    2</a:t>
            </a:r>
            <a:r>
              <a:rPr lang="zh-CN" altLang="en-US" sz="2000" b="1" dirty="0">
                <a:latin typeface="+mn-ea"/>
                <a:ea typeface="+mn-ea"/>
              </a:rPr>
              <a:t>、危险性较大分部分项工程应有</a:t>
            </a:r>
            <a:r>
              <a:rPr lang="zh-CN" altLang="en-US" sz="2000" b="1" dirty="0">
                <a:solidFill>
                  <a:srgbClr val="FF0000"/>
                </a:solidFill>
                <a:latin typeface="+mn-ea"/>
                <a:ea typeface="+mn-ea"/>
              </a:rPr>
              <a:t>专项方案</a:t>
            </a:r>
            <a:r>
              <a:rPr lang="zh-CN" altLang="en-US" sz="2000" b="1" dirty="0">
                <a:latin typeface="+mn-ea"/>
                <a:ea typeface="+mn-ea"/>
              </a:rPr>
              <a:t>，超过一定规模的危险性较大分部分项工程专项方案，还应有</a:t>
            </a:r>
            <a:r>
              <a:rPr lang="zh-CN" altLang="en-US" sz="2000" b="1" dirty="0">
                <a:solidFill>
                  <a:srgbClr val="FF0000"/>
                </a:solidFill>
                <a:latin typeface="+mn-ea"/>
                <a:ea typeface="+mn-ea"/>
              </a:rPr>
              <a:t>专家论证</a:t>
            </a:r>
            <a:r>
              <a:rPr lang="zh-CN" altLang="en-US" sz="2000" b="1" dirty="0">
                <a:latin typeface="+mn-ea"/>
                <a:ea typeface="+mn-ea"/>
              </a:rPr>
              <a:t>和落实论证意见的文件。</a:t>
            </a:r>
            <a:endParaRPr lang="zh-CN" altLang="en-US" sz="2000" b="1" dirty="0">
              <a:latin typeface="+mn-ea"/>
              <a:ea typeface="+mn-ea"/>
              <a:cs typeface="Times New Roman" panose="02020603050405020304" pitchFamily="18" charset="0"/>
            </a:endParaRPr>
          </a:p>
          <a:p>
            <a:pPr eaLnBrk="1" hangingPunct="1">
              <a:lnSpc>
                <a:spcPct val="150000"/>
              </a:lnSpc>
            </a:pPr>
            <a:r>
              <a:rPr lang="en-US" altLang="zh-CN" sz="2000" b="1" dirty="0">
                <a:latin typeface="+mn-ea"/>
                <a:ea typeface="+mn-ea"/>
                <a:cs typeface="Times New Roman" panose="02020603050405020304" pitchFamily="18" charset="0"/>
              </a:rPr>
              <a:t>    3</a:t>
            </a:r>
            <a:r>
              <a:rPr lang="zh-CN" altLang="en-US" sz="2000" b="1" dirty="0">
                <a:latin typeface="+mn-ea"/>
                <a:ea typeface="+mn-ea"/>
                <a:cs typeface="Times New Roman" panose="02020603050405020304" pitchFamily="18" charset="0"/>
              </a:rPr>
              <a:t>、</a:t>
            </a:r>
            <a:r>
              <a:rPr lang="zh-CN" altLang="en-US" sz="2000" b="1" dirty="0">
                <a:latin typeface="+mn-ea"/>
                <a:ea typeface="+mn-ea"/>
              </a:rPr>
              <a:t>专项方案的编制、审批和论证应遵循：</a:t>
            </a:r>
          </a:p>
          <a:p>
            <a:pPr eaLnBrk="1" hangingPunct="1">
              <a:lnSpc>
                <a:spcPct val="150000"/>
              </a:lnSpc>
            </a:pPr>
            <a:r>
              <a:rPr lang="zh-CN" altLang="en-US" sz="2000" b="1" dirty="0">
                <a:latin typeface="+mn-ea"/>
                <a:ea typeface="+mn-ea"/>
              </a:rPr>
              <a:t>    工程实行施工总承包的，专项方案应当由施工总承包单位</a:t>
            </a:r>
            <a:r>
              <a:rPr lang="zh-CN" altLang="en-US" sz="2000" b="1" dirty="0">
                <a:solidFill>
                  <a:srgbClr val="FF0000"/>
                </a:solidFill>
                <a:latin typeface="+mn-ea"/>
                <a:ea typeface="+mn-ea"/>
              </a:rPr>
              <a:t>项目经理</a:t>
            </a:r>
            <a:r>
              <a:rPr lang="zh-CN" altLang="en-US" sz="2000" b="1" dirty="0">
                <a:latin typeface="+mn-ea"/>
                <a:ea typeface="+mn-ea"/>
              </a:rPr>
              <a:t>，</a:t>
            </a:r>
            <a:r>
              <a:rPr lang="zh-CN" altLang="en-US" sz="2000" b="1" dirty="0">
                <a:solidFill>
                  <a:srgbClr val="FF0000"/>
                </a:solidFill>
                <a:latin typeface="+mn-ea"/>
                <a:ea typeface="+mn-ea"/>
              </a:rPr>
              <a:t>项目技术负责人</a:t>
            </a:r>
            <a:r>
              <a:rPr lang="zh-CN" altLang="en-US" sz="2000" b="1" dirty="0">
                <a:latin typeface="+mn-ea"/>
                <a:ea typeface="+mn-ea"/>
              </a:rPr>
              <a:t>牵头</a:t>
            </a:r>
            <a:r>
              <a:rPr lang="zh-CN" altLang="en-US" sz="2000" b="1" dirty="0">
                <a:solidFill>
                  <a:srgbClr val="FF0000"/>
                </a:solidFill>
                <a:latin typeface="+mn-ea"/>
                <a:ea typeface="+mn-ea"/>
              </a:rPr>
              <a:t>编制</a:t>
            </a:r>
            <a:r>
              <a:rPr lang="zh-CN" altLang="en-US" sz="2000" b="1" dirty="0">
                <a:latin typeface="+mn-ea"/>
                <a:ea typeface="+mn-ea"/>
              </a:rPr>
              <a:t>。</a:t>
            </a:r>
          </a:p>
          <a:p>
            <a:pPr eaLnBrk="1" hangingPunct="1">
              <a:lnSpc>
                <a:spcPct val="150000"/>
              </a:lnSpc>
              <a:buFontTx/>
              <a:buNone/>
            </a:pPr>
            <a:r>
              <a:rPr lang="zh-CN" altLang="en-US" sz="2000" b="1" dirty="0">
                <a:latin typeface="+mn-ea"/>
                <a:ea typeface="+mn-ea"/>
              </a:rPr>
              <a:t>    其中，</a:t>
            </a:r>
            <a:r>
              <a:rPr lang="zh-CN" altLang="en-US" sz="2000" b="1" dirty="0">
                <a:solidFill>
                  <a:srgbClr val="FF0000"/>
                </a:solidFill>
                <a:latin typeface="+mn-ea"/>
                <a:ea typeface="+mn-ea"/>
              </a:rPr>
              <a:t>起重机械安装拆卸</a:t>
            </a:r>
            <a:r>
              <a:rPr lang="zh-CN" altLang="en-US" sz="2000" b="1" dirty="0">
                <a:latin typeface="+mn-ea"/>
                <a:ea typeface="+mn-ea"/>
              </a:rPr>
              <a:t>工程、</a:t>
            </a:r>
            <a:r>
              <a:rPr lang="zh-CN" altLang="en-US" sz="2000" b="1" dirty="0">
                <a:solidFill>
                  <a:srgbClr val="FF0000"/>
                </a:solidFill>
                <a:latin typeface="+mn-ea"/>
                <a:ea typeface="+mn-ea"/>
              </a:rPr>
              <a:t>深基坑</a:t>
            </a:r>
            <a:r>
              <a:rPr lang="zh-CN" altLang="en-US" sz="2000" b="1" dirty="0">
                <a:latin typeface="+mn-ea"/>
                <a:ea typeface="+mn-ea"/>
              </a:rPr>
              <a:t>工程、</a:t>
            </a:r>
            <a:r>
              <a:rPr lang="zh-CN" altLang="en-US" sz="2000" b="1" dirty="0">
                <a:solidFill>
                  <a:srgbClr val="FF0000"/>
                </a:solidFill>
                <a:latin typeface="+mn-ea"/>
                <a:ea typeface="+mn-ea"/>
              </a:rPr>
              <a:t>附着式升降脚手架等</a:t>
            </a:r>
            <a:r>
              <a:rPr lang="zh-CN" altLang="en-US" sz="2000" b="1" dirty="0">
                <a:latin typeface="+mn-ea"/>
                <a:ea typeface="+mn-ea"/>
              </a:rPr>
              <a:t>专业工程实行专业分包的，其专项方案可由专业承包单位组织编制。</a:t>
            </a:r>
            <a:endParaRPr lang="zh-CN" altLang="en-US" sz="2000" b="1" dirty="0">
              <a:latin typeface="+mn-ea"/>
              <a:ea typeface="+mn-ea"/>
              <a:cs typeface="Times New Roman" panose="02020603050405020304" pitchFamily="18"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142220"/>
            <a:ext cx="9144000" cy="4708981"/>
          </a:xfrm>
          <a:prstGeom prst="rect">
            <a:avLst/>
          </a:prstGeom>
        </p:spPr>
        <p:txBody>
          <a:bodyPr wrap="square">
            <a:spAutoFit/>
          </a:bodyPr>
          <a:lstStyle/>
          <a:p>
            <a:pPr>
              <a:lnSpc>
                <a:spcPct val="150000"/>
              </a:lnSpc>
            </a:pPr>
            <a:r>
              <a:rPr lang="en-US" altLang="zh-CN" sz="2000" b="1" dirty="0">
                <a:latin typeface="+mn-ea"/>
                <a:ea typeface="+mn-ea"/>
                <a:cs typeface="Times New Roman" panose="02020603050405020304" pitchFamily="18" charset="0"/>
              </a:rPr>
              <a:t>    4</a:t>
            </a:r>
            <a:r>
              <a:rPr lang="zh-CN" altLang="en-US" sz="2000" b="1" dirty="0">
                <a:latin typeface="+mn-ea"/>
                <a:ea typeface="+mn-ea"/>
                <a:cs typeface="Times New Roman" panose="02020603050405020304" pitchFamily="18" charset="0"/>
              </a:rPr>
              <a:t>、</a:t>
            </a:r>
            <a:r>
              <a:rPr lang="zh-CN" altLang="en-US" sz="2000" b="1" dirty="0">
                <a:latin typeface="+mn-ea"/>
                <a:ea typeface="+mn-ea"/>
              </a:rPr>
              <a:t>专项方案应由施工单位技术部门组织本单位技术、安全、质量等部门的专业技术人员进行会审。经审核合格后，由施工单位</a:t>
            </a:r>
            <a:r>
              <a:rPr lang="zh-CN" altLang="en-US" sz="2000" b="1" dirty="0">
                <a:solidFill>
                  <a:srgbClr val="FF0000"/>
                </a:solidFill>
                <a:latin typeface="+mn-ea"/>
                <a:ea typeface="+mn-ea"/>
              </a:rPr>
              <a:t>技术负责人</a:t>
            </a:r>
            <a:r>
              <a:rPr lang="zh-CN" altLang="en-US" sz="2000" b="1" dirty="0">
                <a:latin typeface="+mn-ea"/>
                <a:ea typeface="+mn-ea"/>
              </a:rPr>
              <a:t>签字。实行施工总承包的，专项方案应由总承包单位技术负责人（相关专业承包单位技术负责人签字）、项目总监理工程师</a:t>
            </a:r>
            <a:r>
              <a:rPr lang="zh-CN" altLang="en-US" sz="2000" b="1" dirty="0">
                <a:solidFill>
                  <a:srgbClr val="FF0000"/>
                </a:solidFill>
                <a:latin typeface="+mn-ea"/>
                <a:ea typeface="+mn-ea"/>
              </a:rPr>
              <a:t>审批</a:t>
            </a:r>
            <a:r>
              <a:rPr lang="zh-CN" altLang="en-US" sz="2000" b="1" dirty="0">
                <a:latin typeface="+mn-ea"/>
                <a:ea typeface="+mn-ea"/>
              </a:rPr>
              <a:t>签字后执行。</a:t>
            </a:r>
            <a:endParaRPr lang="zh-CN" altLang="en-US" sz="2000" b="1" dirty="0">
              <a:solidFill>
                <a:srgbClr val="FF0000"/>
              </a:solidFill>
              <a:latin typeface="+mn-ea"/>
              <a:ea typeface="+mn-ea"/>
            </a:endParaRPr>
          </a:p>
          <a:p>
            <a:pPr eaLnBrk="1" hangingPunct="1">
              <a:lnSpc>
                <a:spcPct val="150000"/>
              </a:lnSpc>
            </a:pPr>
            <a:r>
              <a:rPr lang="en-US" altLang="zh-CN" sz="2000" b="1" dirty="0">
                <a:latin typeface="+mn-ea"/>
                <a:ea typeface="+mn-ea"/>
              </a:rPr>
              <a:t>    5</a:t>
            </a:r>
            <a:r>
              <a:rPr lang="zh-CN" altLang="en-US" sz="2000" b="1" dirty="0">
                <a:latin typeface="+mn-ea"/>
                <a:ea typeface="+mn-ea"/>
              </a:rPr>
              <a:t>、项目论证应存档过程资料：论证报告，经修改完善的专项方案。</a:t>
            </a:r>
          </a:p>
          <a:p>
            <a:pPr eaLnBrk="1" hangingPunct="1">
              <a:lnSpc>
                <a:spcPct val="150000"/>
              </a:lnSpc>
            </a:pPr>
            <a:r>
              <a:rPr lang="zh-CN" altLang="en-US" sz="2000" b="1" dirty="0">
                <a:latin typeface="+mn-ea"/>
                <a:ea typeface="+mn-ea"/>
              </a:rPr>
              <a:t>    论证报告由</a:t>
            </a:r>
            <a:r>
              <a:rPr lang="zh-CN" altLang="en-US" sz="2000" b="1" dirty="0">
                <a:solidFill>
                  <a:srgbClr val="FF0000"/>
                </a:solidFill>
                <a:latin typeface="+mn-ea"/>
                <a:ea typeface="+mn-ea"/>
              </a:rPr>
              <a:t>专家组</a:t>
            </a:r>
            <a:r>
              <a:rPr lang="zh-CN" altLang="en-US" sz="2000" b="1" dirty="0">
                <a:latin typeface="+mn-ea"/>
                <a:ea typeface="+mn-ea"/>
              </a:rPr>
              <a:t>签字，经修改完善的专项方案由施工单位技术负责人（专业承包单位技术负责人签字）、项目总监理工程师、</a:t>
            </a:r>
            <a:r>
              <a:rPr lang="zh-CN" altLang="en-US" sz="2000" b="1" dirty="0">
                <a:solidFill>
                  <a:srgbClr val="FF0000"/>
                </a:solidFill>
                <a:latin typeface="+mn-ea"/>
                <a:ea typeface="+mn-ea"/>
              </a:rPr>
              <a:t>建设单位项目负责人</a:t>
            </a:r>
            <a:r>
              <a:rPr lang="zh-CN" altLang="en-US" sz="2000" b="1" dirty="0">
                <a:latin typeface="+mn-ea"/>
                <a:ea typeface="+mn-ea"/>
              </a:rPr>
              <a:t>签字。</a:t>
            </a:r>
          </a:p>
          <a:p>
            <a:pPr eaLnBrk="1" hangingPunct="1">
              <a:lnSpc>
                <a:spcPct val="150000"/>
              </a:lnSpc>
            </a:pPr>
            <a:r>
              <a:rPr lang="zh-CN" altLang="en-US" sz="2000" b="1" dirty="0">
                <a:latin typeface="+mn-ea"/>
                <a:ea typeface="+mn-ea"/>
              </a:rPr>
              <a:t>    施工单位应当严格按照专项方案组织施工，不得擅自修改、调整专项方案。如因设计、结构、外部环境等因素发生变化确需修改的，施工单位应当</a:t>
            </a:r>
            <a:r>
              <a:rPr lang="zh-CN" altLang="en-US" sz="2000" b="1" dirty="0">
                <a:solidFill>
                  <a:srgbClr val="FF0000"/>
                </a:solidFill>
                <a:latin typeface="+mn-ea"/>
                <a:ea typeface="+mn-ea"/>
              </a:rPr>
              <a:t>重新</a:t>
            </a:r>
            <a:r>
              <a:rPr lang="zh-CN" altLang="en-US" sz="2000" b="1" dirty="0">
                <a:latin typeface="+mn-ea"/>
                <a:ea typeface="+mn-ea"/>
              </a:rPr>
              <a:t>组织专家进行</a:t>
            </a:r>
            <a:r>
              <a:rPr lang="zh-CN" altLang="en-US" sz="2000" b="1" dirty="0">
                <a:solidFill>
                  <a:srgbClr val="FF0000"/>
                </a:solidFill>
                <a:latin typeface="+mn-ea"/>
                <a:ea typeface="+mn-ea"/>
              </a:rPr>
              <a:t>论证</a:t>
            </a:r>
            <a:r>
              <a:rPr lang="zh-CN" altLang="en-US" sz="2000" b="1" dirty="0">
                <a:latin typeface="+mn-ea"/>
                <a:ea typeface="+mn-ea"/>
              </a:rPr>
              <a: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159251"/>
            <a:ext cx="9144000" cy="4708981"/>
          </a:xfrm>
          <a:prstGeom prst="rect">
            <a:avLst/>
          </a:prstGeom>
        </p:spPr>
        <p:txBody>
          <a:bodyPr wrap="square">
            <a:spAutoFit/>
          </a:bodyPr>
          <a:lstStyle/>
          <a:p>
            <a:pPr>
              <a:lnSpc>
                <a:spcPct val="150000"/>
              </a:lnSpc>
            </a:pPr>
            <a:r>
              <a:rPr lang="en-US" altLang="zh-CN" sz="2000" b="1" dirty="0">
                <a:latin typeface="+mn-ea"/>
                <a:ea typeface="+mn-ea"/>
              </a:rPr>
              <a:t>    6</a:t>
            </a:r>
            <a:r>
              <a:rPr lang="zh-CN" altLang="en-US" sz="2000" b="1" dirty="0">
                <a:latin typeface="+mn-ea"/>
                <a:ea typeface="+mn-ea"/>
              </a:rPr>
              <a:t>、专项方案编制应当包括以下内容：</a:t>
            </a:r>
            <a:br>
              <a:rPr lang="zh-CN" altLang="en-US" sz="2000" b="1" dirty="0">
                <a:latin typeface="+mn-ea"/>
                <a:ea typeface="+mn-ea"/>
              </a:rPr>
            </a:br>
            <a:r>
              <a:rPr lang="zh-CN" altLang="en-US" sz="2000" b="1" dirty="0">
                <a:latin typeface="+mn-ea"/>
                <a:ea typeface="+mn-ea"/>
              </a:rPr>
              <a:t>　　（</a:t>
            </a:r>
            <a:r>
              <a:rPr lang="en-US" altLang="zh-CN" sz="2000" b="1" dirty="0">
                <a:latin typeface="+mn-ea"/>
                <a:ea typeface="+mn-ea"/>
              </a:rPr>
              <a:t>1</a:t>
            </a:r>
            <a:r>
              <a:rPr lang="zh-CN" altLang="en-US" sz="2000" b="1" dirty="0">
                <a:latin typeface="+mn-ea"/>
                <a:ea typeface="+mn-ea"/>
              </a:rPr>
              <a:t>）工程概况：危险性较大的分部分项工程概况、施工平面布置、施工要求和技术保证条件。</a:t>
            </a:r>
            <a:br>
              <a:rPr lang="zh-CN" altLang="en-US" sz="2000" b="1" dirty="0">
                <a:latin typeface="+mn-ea"/>
                <a:ea typeface="+mn-ea"/>
              </a:rPr>
            </a:br>
            <a:r>
              <a:rPr lang="zh-CN" altLang="en-US" sz="2000" b="1" dirty="0">
                <a:latin typeface="+mn-ea"/>
                <a:ea typeface="+mn-ea"/>
              </a:rPr>
              <a:t>　　（</a:t>
            </a:r>
            <a:r>
              <a:rPr lang="en-US" altLang="zh-CN" sz="2000" b="1" dirty="0">
                <a:latin typeface="+mn-ea"/>
                <a:ea typeface="+mn-ea"/>
              </a:rPr>
              <a:t>2</a:t>
            </a:r>
            <a:r>
              <a:rPr lang="zh-CN" altLang="en-US" sz="2000" b="1" dirty="0">
                <a:latin typeface="+mn-ea"/>
                <a:ea typeface="+mn-ea"/>
              </a:rPr>
              <a:t>）编制依据：相关法律、法规、规范性文件、标准、规范及图纸（国标图集）、施工组织设计等。</a:t>
            </a:r>
            <a:br>
              <a:rPr lang="zh-CN" altLang="en-US" sz="2000" b="1" dirty="0">
                <a:latin typeface="+mn-ea"/>
                <a:ea typeface="+mn-ea"/>
              </a:rPr>
            </a:br>
            <a:r>
              <a:rPr lang="zh-CN" altLang="en-US" sz="2000" b="1" dirty="0">
                <a:latin typeface="+mn-ea"/>
                <a:ea typeface="+mn-ea"/>
              </a:rPr>
              <a:t>　　（</a:t>
            </a:r>
            <a:r>
              <a:rPr lang="en-US" altLang="zh-CN" sz="2000" b="1" dirty="0">
                <a:latin typeface="+mn-ea"/>
                <a:ea typeface="+mn-ea"/>
              </a:rPr>
              <a:t>3</a:t>
            </a:r>
            <a:r>
              <a:rPr lang="zh-CN" altLang="en-US" sz="2000" b="1" dirty="0">
                <a:latin typeface="+mn-ea"/>
                <a:ea typeface="+mn-ea"/>
              </a:rPr>
              <a:t>）施工计划：包括施工进度计划、材料与设备计划。</a:t>
            </a:r>
            <a:br>
              <a:rPr lang="zh-CN" altLang="en-US" sz="2000" b="1" dirty="0">
                <a:latin typeface="+mn-ea"/>
                <a:ea typeface="+mn-ea"/>
              </a:rPr>
            </a:br>
            <a:r>
              <a:rPr lang="zh-CN" altLang="en-US" sz="2000" b="1" dirty="0">
                <a:latin typeface="+mn-ea"/>
                <a:ea typeface="+mn-ea"/>
              </a:rPr>
              <a:t>　　（</a:t>
            </a:r>
            <a:r>
              <a:rPr lang="en-US" altLang="zh-CN" sz="2000" b="1" dirty="0">
                <a:latin typeface="+mn-ea"/>
                <a:ea typeface="+mn-ea"/>
              </a:rPr>
              <a:t>4</a:t>
            </a:r>
            <a:r>
              <a:rPr lang="zh-CN" altLang="en-US" sz="2000" b="1" dirty="0">
                <a:latin typeface="+mn-ea"/>
                <a:ea typeface="+mn-ea"/>
              </a:rPr>
              <a:t>）施工工艺技术：技术参数、工艺流程、施工方法、检查验收等。</a:t>
            </a:r>
            <a:br>
              <a:rPr lang="zh-CN" altLang="en-US" sz="2000" b="1" dirty="0">
                <a:latin typeface="+mn-ea"/>
                <a:ea typeface="+mn-ea"/>
              </a:rPr>
            </a:br>
            <a:r>
              <a:rPr lang="zh-CN" altLang="en-US" sz="2000" b="1" dirty="0">
                <a:latin typeface="+mn-ea"/>
                <a:ea typeface="+mn-ea"/>
              </a:rPr>
              <a:t>　　（</a:t>
            </a:r>
            <a:r>
              <a:rPr lang="en-US" altLang="zh-CN" sz="2000" b="1" dirty="0">
                <a:latin typeface="+mn-ea"/>
                <a:ea typeface="+mn-ea"/>
              </a:rPr>
              <a:t>5</a:t>
            </a:r>
            <a:r>
              <a:rPr lang="zh-CN" altLang="en-US" sz="2000" b="1" dirty="0">
                <a:latin typeface="+mn-ea"/>
                <a:ea typeface="+mn-ea"/>
              </a:rPr>
              <a:t>）施工安全保证措施：组织保障、技术措施、应急预案、监测监控等。</a:t>
            </a:r>
            <a:br>
              <a:rPr lang="zh-CN" altLang="en-US" sz="2000" b="1" dirty="0">
                <a:latin typeface="+mn-ea"/>
                <a:ea typeface="+mn-ea"/>
              </a:rPr>
            </a:br>
            <a:r>
              <a:rPr lang="zh-CN" altLang="en-US" sz="2000" b="1" dirty="0">
                <a:latin typeface="+mn-ea"/>
                <a:ea typeface="+mn-ea"/>
              </a:rPr>
              <a:t>　　（</a:t>
            </a:r>
            <a:r>
              <a:rPr lang="en-US" altLang="zh-CN" sz="2000" b="1" dirty="0">
                <a:latin typeface="+mn-ea"/>
                <a:ea typeface="+mn-ea"/>
              </a:rPr>
              <a:t>6</a:t>
            </a:r>
            <a:r>
              <a:rPr lang="zh-CN" altLang="en-US" sz="2000" b="1" dirty="0">
                <a:latin typeface="+mn-ea"/>
                <a:ea typeface="+mn-ea"/>
              </a:rPr>
              <a:t>）劳动力计划：专职安全生产管理人员、特种作业人员等。</a:t>
            </a:r>
            <a:br>
              <a:rPr lang="zh-CN" altLang="en-US" sz="2000" b="1" dirty="0">
                <a:latin typeface="+mn-ea"/>
                <a:ea typeface="+mn-ea"/>
              </a:rPr>
            </a:br>
            <a:r>
              <a:rPr lang="zh-CN" altLang="en-US" sz="2000" b="1" dirty="0">
                <a:latin typeface="+mn-ea"/>
                <a:ea typeface="+mn-ea"/>
              </a:rPr>
              <a:t>　　（</a:t>
            </a:r>
            <a:r>
              <a:rPr lang="en-US" altLang="zh-CN" sz="2000" b="1" dirty="0">
                <a:latin typeface="+mn-ea"/>
                <a:ea typeface="+mn-ea"/>
              </a:rPr>
              <a:t>7</a:t>
            </a:r>
            <a:r>
              <a:rPr lang="zh-CN" altLang="en-US" sz="2000" b="1" dirty="0">
                <a:latin typeface="+mn-ea"/>
                <a:ea typeface="+mn-ea"/>
              </a:rPr>
              <a:t>）计算书及相关图纸。</a:t>
            </a:r>
            <a:endParaRPr lang="en-US" altLang="zh-CN" sz="2000" b="1" dirty="0">
              <a:latin typeface="+mn-ea"/>
              <a:ea typeface="+mn-ea"/>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57200" y="838200"/>
            <a:ext cx="8305800" cy="481863"/>
          </a:xfrm>
          <a:prstGeom prst="rect">
            <a:avLst/>
          </a:prstGeom>
        </p:spPr>
        <p:txBody>
          <a:bodyPr wrap="square">
            <a:spAutoFit/>
          </a:bodyPr>
          <a:lstStyle/>
          <a:p>
            <a:pPr>
              <a:lnSpc>
                <a:spcPct val="150000"/>
              </a:lnSpc>
            </a:pPr>
            <a:r>
              <a:rPr lang="en-US" altLang="zh-CN" sz="2000" b="1" dirty="0">
                <a:latin typeface="+mn-ea"/>
                <a:ea typeface="+mn-ea"/>
              </a:rPr>
              <a:t>    7</a:t>
            </a:r>
            <a:r>
              <a:rPr lang="zh-CN" altLang="en-US" sz="2000" b="1" dirty="0">
                <a:latin typeface="+mn-ea"/>
                <a:ea typeface="+mn-ea"/>
              </a:rPr>
              <a:t>、管理流程</a:t>
            </a:r>
          </a:p>
        </p:txBody>
      </p:sp>
      <p:sp>
        <p:nvSpPr>
          <p:cNvPr id="3" name="矩形 2"/>
          <p:cNvSpPr/>
          <p:nvPr/>
        </p:nvSpPr>
        <p:spPr>
          <a:xfrm>
            <a:off x="2895600" y="1371600"/>
            <a:ext cx="2823882" cy="381000"/>
          </a:xfrm>
          <a:prstGeom prst="rect">
            <a:avLst/>
          </a:prstGeom>
          <a:solidFill>
            <a:schemeClr val="accent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600" dirty="0">
                <a:solidFill>
                  <a:schemeClr val="tx1"/>
                </a:solidFill>
                <a:latin typeface="+mn-ea"/>
              </a:rPr>
              <a:t>安全专项方案</a:t>
            </a:r>
            <a:r>
              <a:rPr lang="zh-CN" altLang="zh-CN" sz="1600" dirty="0">
                <a:solidFill>
                  <a:schemeClr val="tx1"/>
                </a:solidFill>
                <a:latin typeface="+mn-ea"/>
              </a:rPr>
              <a:t>识别</a:t>
            </a:r>
            <a:r>
              <a:rPr lang="zh-CN" altLang="en-US" sz="1600" dirty="0">
                <a:solidFill>
                  <a:schemeClr val="tx1"/>
                </a:solidFill>
                <a:latin typeface="+mn-ea"/>
              </a:rPr>
              <a:t>、确认</a:t>
            </a:r>
          </a:p>
        </p:txBody>
      </p:sp>
      <p:cxnSp>
        <p:nvCxnSpPr>
          <p:cNvPr id="4" name="直接箭头连接符 3"/>
          <p:cNvCxnSpPr/>
          <p:nvPr/>
        </p:nvCxnSpPr>
        <p:spPr>
          <a:xfrm rot="16200000" flipH="1">
            <a:off x="4038601" y="1981199"/>
            <a:ext cx="457200" cy="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 name="矩形 4"/>
          <p:cNvSpPr/>
          <p:nvPr/>
        </p:nvSpPr>
        <p:spPr>
          <a:xfrm>
            <a:off x="2667000" y="2166936"/>
            <a:ext cx="3276600" cy="500064"/>
          </a:xfrm>
          <a:prstGeom prst="rect">
            <a:avLst/>
          </a:prstGeom>
          <a:solidFill>
            <a:schemeClr val="accent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zh-CN" sz="1600" dirty="0">
                <a:solidFill>
                  <a:schemeClr val="tx1"/>
                </a:solidFill>
                <a:latin typeface="+mn-ea"/>
              </a:rPr>
              <a:t>安全专项施工方案的编制</a:t>
            </a:r>
            <a:endParaRPr lang="zh-CN" altLang="en-US" sz="1600" dirty="0">
              <a:solidFill>
                <a:schemeClr val="tx1"/>
              </a:solidFill>
              <a:latin typeface="+mn-ea"/>
            </a:endParaRPr>
          </a:p>
        </p:txBody>
      </p:sp>
      <p:sp>
        <p:nvSpPr>
          <p:cNvPr id="6" name="矩形 5"/>
          <p:cNvSpPr/>
          <p:nvPr/>
        </p:nvSpPr>
        <p:spPr>
          <a:xfrm>
            <a:off x="3124200" y="3038475"/>
            <a:ext cx="2420471" cy="466725"/>
          </a:xfrm>
          <a:prstGeom prst="rect">
            <a:avLst/>
          </a:prstGeom>
          <a:solidFill>
            <a:schemeClr val="accent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zh-CN" sz="1600" dirty="0">
                <a:solidFill>
                  <a:schemeClr val="tx1"/>
                </a:solidFill>
                <a:latin typeface="+mn-ea"/>
              </a:rPr>
              <a:t>审核</a:t>
            </a:r>
            <a:r>
              <a:rPr lang="zh-CN" altLang="en-US" sz="1600" dirty="0">
                <a:solidFill>
                  <a:schemeClr val="tx1"/>
                </a:solidFill>
                <a:latin typeface="+mn-ea"/>
              </a:rPr>
              <a:t>、</a:t>
            </a:r>
            <a:r>
              <a:rPr lang="zh-CN" altLang="zh-CN" sz="1600" dirty="0">
                <a:solidFill>
                  <a:schemeClr val="tx1"/>
                </a:solidFill>
                <a:latin typeface="+mn-ea"/>
              </a:rPr>
              <a:t>审批与专家论证</a:t>
            </a:r>
            <a:endParaRPr lang="zh-CN" altLang="en-US" sz="1600" dirty="0">
              <a:solidFill>
                <a:schemeClr val="tx1"/>
              </a:solidFill>
              <a:latin typeface="+mn-ea"/>
            </a:endParaRPr>
          </a:p>
        </p:txBody>
      </p:sp>
      <p:cxnSp>
        <p:nvCxnSpPr>
          <p:cNvPr id="7" name="直接箭头连接符 6"/>
          <p:cNvCxnSpPr/>
          <p:nvPr/>
        </p:nvCxnSpPr>
        <p:spPr>
          <a:xfrm rot="16200000" flipH="1">
            <a:off x="4089727" y="2844476"/>
            <a:ext cx="355601" cy="65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 name="直接箭头连接符 7"/>
          <p:cNvCxnSpPr/>
          <p:nvPr/>
        </p:nvCxnSpPr>
        <p:spPr>
          <a:xfrm rot="16200000" flipH="1">
            <a:off x="4089727" y="3682676"/>
            <a:ext cx="355601" cy="65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矩形 8"/>
          <p:cNvSpPr/>
          <p:nvPr/>
        </p:nvSpPr>
        <p:spPr>
          <a:xfrm>
            <a:off x="2881313" y="3862388"/>
            <a:ext cx="2823882" cy="404812"/>
          </a:xfrm>
          <a:prstGeom prst="rect">
            <a:avLst/>
          </a:prstGeom>
          <a:solidFill>
            <a:schemeClr val="accent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zh-CN" sz="1600" dirty="0">
                <a:solidFill>
                  <a:schemeClr val="tx1"/>
                </a:solidFill>
                <a:latin typeface="+mn-ea"/>
              </a:rPr>
              <a:t>安全专项施工方案的交底</a:t>
            </a:r>
            <a:endParaRPr lang="zh-CN" altLang="en-US" sz="1600" dirty="0">
              <a:solidFill>
                <a:schemeClr val="tx1"/>
              </a:solidFill>
              <a:latin typeface="+mn-ea"/>
            </a:endParaRPr>
          </a:p>
        </p:txBody>
      </p:sp>
      <p:cxnSp>
        <p:nvCxnSpPr>
          <p:cNvPr id="10" name="直接箭头连接符 9"/>
          <p:cNvCxnSpPr/>
          <p:nvPr/>
        </p:nvCxnSpPr>
        <p:spPr>
          <a:xfrm rot="5400000">
            <a:off x="4087565" y="4446835"/>
            <a:ext cx="359270" cy="1588"/>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矩形 10"/>
          <p:cNvSpPr/>
          <p:nvPr/>
        </p:nvSpPr>
        <p:spPr>
          <a:xfrm>
            <a:off x="2590800" y="4648200"/>
            <a:ext cx="3429000" cy="633413"/>
          </a:xfrm>
          <a:prstGeom prst="rect">
            <a:avLst/>
          </a:prstGeom>
          <a:solidFill>
            <a:schemeClr val="accent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zh-CN" sz="1600" dirty="0">
                <a:solidFill>
                  <a:schemeClr val="tx1"/>
                </a:solidFill>
                <a:latin typeface="+mn-ea"/>
              </a:rPr>
              <a:t>危险性较大的分部分项工程实施</a:t>
            </a:r>
            <a:endParaRPr lang="en-US" altLang="zh-CN" sz="1600" dirty="0">
              <a:solidFill>
                <a:schemeClr val="tx1"/>
              </a:solidFill>
              <a:latin typeface="+mn-ea"/>
            </a:endParaRPr>
          </a:p>
          <a:p>
            <a:pPr algn="ctr">
              <a:defRPr/>
            </a:pPr>
            <a:r>
              <a:rPr lang="zh-CN" altLang="en-US" sz="1600" dirty="0">
                <a:solidFill>
                  <a:schemeClr val="tx1"/>
                </a:solidFill>
                <a:latin typeface="+mn-ea"/>
              </a:rPr>
              <a:t>（指定专人监护、过程检查）</a:t>
            </a:r>
          </a:p>
        </p:txBody>
      </p:sp>
      <p:sp>
        <p:nvSpPr>
          <p:cNvPr id="12" name="矩形 11"/>
          <p:cNvSpPr/>
          <p:nvPr/>
        </p:nvSpPr>
        <p:spPr>
          <a:xfrm>
            <a:off x="2590800" y="5638800"/>
            <a:ext cx="3429000" cy="457200"/>
          </a:xfrm>
          <a:prstGeom prst="rect">
            <a:avLst/>
          </a:prstGeom>
          <a:solidFill>
            <a:schemeClr val="accent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zh-CN" sz="1600" dirty="0">
                <a:solidFill>
                  <a:schemeClr val="tx1"/>
                </a:solidFill>
                <a:latin typeface="+mn-ea"/>
              </a:rPr>
              <a:t>危险性较大的分部分项工程验收</a:t>
            </a:r>
            <a:endParaRPr lang="zh-CN" altLang="en-US" sz="1600" dirty="0">
              <a:solidFill>
                <a:schemeClr val="tx1"/>
              </a:solidFill>
              <a:latin typeface="+mn-ea"/>
            </a:endParaRPr>
          </a:p>
        </p:txBody>
      </p:sp>
      <p:cxnSp>
        <p:nvCxnSpPr>
          <p:cNvPr id="13" name="直接箭头连接符 12"/>
          <p:cNvCxnSpPr/>
          <p:nvPr/>
        </p:nvCxnSpPr>
        <p:spPr>
          <a:xfrm rot="16200000" flipH="1">
            <a:off x="4077026" y="5447974"/>
            <a:ext cx="381000" cy="652"/>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761090"/>
            <a:ext cx="9144000" cy="5837495"/>
          </a:xfrm>
          <a:prstGeom prst="rect">
            <a:avLst/>
          </a:prstGeom>
        </p:spPr>
        <p:txBody>
          <a:bodyPr wrap="square">
            <a:spAutoFit/>
          </a:bodyPr>
          <a:lstStyle/>
          <a:p>
            <a:pPr>
              <a:lnSpc>
                <a:spcPts val="3200"/>
              </a:lnSpc>
            </a:pPr>
            <a:r>
              <a:rPr lang="en-US" altLang="zh-CN" sz="2000" b="1" dirty="0">
                <a:latin typeface="+mn-ea"/>
                <a:ea typeface="+mn-ea"/>
              </a:rPr>
              <a:t>8</a:t>
            </a:r>
            <a:r>
              <a:rPr lang="zh-CN" altLang="en-US" sz="2000" b="1" dirty="0">
                <a:latin typeface="+mn-ea"/>
                <a:ea typeface="+mn-ea"/>
              </a:rPr>
              <a:t>、</a:t>
            </a:r>
            <a:r>
              <a:rPr lang="zh-CN" altLang="zh-CN" sz="2000" b="1" dirty="0">
                <a:latin typeface="+mn-ea"/>
                <a:ea typeface="+mn-ea"/>
              </a:rPr>
              <a:t>住建部发布危险性较大的分部分项工程施工要点</a:t>
            </a:r>
            <a:endParaRPr lang="en-US" altLang="zh-CN" sz="2000" b="1" dirty="0">
              <a:latin typeface="+mn-ea"/>
              <a:ea typeface="+mn-ea"/>
            </a:endParaRPr>
          </a:p>
          <a:p>
            <a:pPr>
              <a:lnSpc>
                <a:spcPts val="3200"/>
              </a:lnSpc>
            </a:pPr>
            <a:r>
              <a:rPr lang="en-US" altLang="zh-CN" sz="2000" b="1" dirty="0">
                <a:latin typeface="+mn-ea"/>
                <a:ea typeface="+mn-ea"/>
              </a:rPr>
              <a:t>    </a:t>
            </a:r>
            <a:r>
              <a:rPr lang="zh-CN" altLang="zh-CN" sz="2000" b="1" dirty="0">
                <a:solidFill>
                  <a:srgbClr val="FF0000"/>
                </a:solidFill>
                <a:latin typeface="+mn-ea"/>
                <a:ea typeface="+mn-ea"/>
              </a:rPr>
              <a:t>起重机械安装拆卸作业安全要点</a:t>
            </a:r>
          </a:p>
          <a:p>
            <a:pPr>
              <a:lnSpc>
                <a:spcPts val="3200"/>
              </a:lnSpc>
            </a:pPr>
            <a:r>
              <a:rPr lang="en-US" altLang="zh-CN" sz="2000" b="1" dirty="0">
                <a:latin typeface="+mn-ea"/>
                <a:ea typeface="+mn-ea"/>
              </a:rPr>
              <a:t>    </a:t>
            </a:r>
            <a:r>
              <a:rPr lang="zh-CN" altLang="zh-CN" sz="2000" b="1" dirty="0">
                <a:latin typeface="+mn-ea"/>
                <a:ea typeface="+mn-ea"/>
              </a:rPr>
              <a:t>一、起重机械安装拆卸作业必须按照规定编制、审核专项施工方案，超过一定规模的要组织专家论证。</a:t>
            </a:r>
          </a:p>
          <a:p>
            <a:pPr>
              <a:lnSpc>
                <a:spcPts val="3200"/>
              </a:lnSpc>
            </a:pPr>
            <a:r>
              <a:rPr lang="en-US" altLang="zh-CN" sz="2000" b="1" dirty="0">
                <a:latin typeface="+mn-ea"/>
                <a:ea typeface="+mn-ea"/>
              </a:rPr>
              <a:t>    </a:t>
            </a:r>
            <a:r>
              <a:rPr lang="zh-CN" altLang="zh-CN" sz="2000" b="1" dirty="0">
                <a:latin typeface="+mn-ea"/>
                <a:ea typeface="+mn-ea"/>
              </a:rPr>
              <a:t>二、起重机械安装拆卸单位必须具有相应的资质和安全生产许可证，严禁无资质、超范围从事起重机械安装拆卸作。</a:t>
            </a:r>
          </a:p>
          <a:p>
            <a:pPr>
              <a:lnSpc>
                <a:spcPts val="3200"/>
              </a:lnSpc>
            </a:pPr>
            <a:r>
              <a:rPr lang="en-US" altLang="zh-CN" sz="2000" b="1" dirty="0">
                <a:latin typeface="+mn-ea"/>
                <a:ea typeface="+mn-ea"/>
              </a:rPr>
              <a:t>    </a:t>
            </a:r>
            <a:r>
              <a:rPr lang="zh-CN" altLang="zh-CN" sz="2000" b="1" dirty="0">
                <a:latin typeface="+mn-ea"/>
                <a:ea typeface="+mn-ea"/>
              </a:rPr>
              <a:t>三、起重机械安装拆卸人员、起重机械司机、信号司索工必须取得建筑施工特种作业人员操作资格证书。</a:t>
            </a:r>
          </a:p>
          <a:p>
            <a:pPr>
              <a:lnSpc>
                <a:spcPts val="3200"/>
              </a:lnSpc>
            </a:pPr>
            <a:r>
              <a:rPr lang="en-US" altLang="zh-CN" sz="2000" b="1" dirty="0">
                <a:latin typeface="+mn-ea"/>
                <a:ea typeface="+mn-ea"/>
              </a:rPr>
              <a:t>    </a:t>
            </a:r>
            <a:r>
              <a:rPr lang="zh-CN" altLang="zh-CN" sz="2000" b="1" dirty="0">
                <a:latin typeface="+mn-ea"/>
                <a:ea typeface="+mn-ea"/>
              </a:rPr>
              <a:t>四、起重机械安装拆卸作业前，安装拆卸单位应当按照要求办理安装拆卸告知手续。</a:t>
            </a:r>
          </a:p>
          <a:p>
            <a:pPr>
              <a:lnSpc>
                <a:spcPts val="3200"/>
              </a:lnSpc>
            </a:pPr>
            <a:r>
              <a:rPr lang="en-US" altLang="zh-CN" sz="2000" b="1" dirty="0">
                <a:latin typeface="+mn-ea"/>
                <a:ea typeface="+mn-ea"/>
              </a:rPr>
              <a:t>    </a:t>
            </a:r>
            <a:r>
              <a:rPr lang="zh-CN" altLang="zh-CN" sz="2000" b="1" dirty="0">
                <a:latin typeface="+mn-ea"/>
                <a:ea typeface="+mn-ea"/>
              </a:rPr>
              <a:t>五、起重机械安装拆卸作业前，应当向现场管理人员和作业人员进行安全技术交底。</a:t>
            </a:r>
          </a:p>
          <a:p>
            <a:pPr>
              <a:lnSpc>
                <a:spcPts val="3200"/>
              </a:lnSpc>
            </a:pPr>
            <a:r>
              <a:rPr lang="en-US" altLang="zh-CN" sz="2000" b="1" dirty="0">
                <a:latin typeface="+mn-ea"/>
                <a:ea typeface="+mn-ea"/>
              </a:rPr>
              <a:t>    </a:t>
            </a:r>
            <a:r>
              <a:rPr lang="zh-CN" altLang="zh-CN" sz="2000" b="1" dirty="0">
                <a:latin typeface="+mn-ea"/>
                <a:ea typeface="+mn-ea"/>
              </a:rPr>
              <a:t>六、起重机械安装拆卸作业要严格按照专项施工方案组织实施，相关管理人员必须在现场监督，发现不按照专项施工方案施工的，应当要求立即整改。</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761090"/>
            <a:ext cx="9144000" cy="5858335"/>
          </a:xfrm>
          <a:prstGeom prst="rect">
            <a:avLst/>
          </a:prstGeom>
        </p:spPr>
        <p:txBody>
          <a:bodyPr wrap="square">
            <a:spAutoFit/>
          </a:bodyPr>
          <a:lstStyle/>
          <a:p>
            <a:pPr>
              <a:lnSpc>
                <a:spcPts val="3400"/>
              </a:lnSpc>
            </a:pPr>
            <a:r>
              <a:rPr lang="en-US" altLang="zh-CN" sz="2000" b="1" dirty="0">
                <a:latin typeface="+mn-ea"/>
                <a:ea typeface="+mn-ea"/>
              </a:rPr>
              <a:t>    </a:t>
            </a:r>
            <a:r>
              <a:rPr lang="zh-CN" altLang="zh-CN" sz="2000" b="1" dirty="0">
                <a:latin typeface="+mn-ea"/>
                <a:ea typeface="+mn-ea"/>
              </a:rPr>
              <a:t>七、起重机械的顶升、附着作业必须由具有相应资质的安装单位严格按照专项施工方案实施。</a:t>
            </a:r>
          </a:p>
          <a:p>
            <a:pPr>
              <a:lnSpc>
                <a:spcPts val="3400"/>
              </a:lnSpc>
            </a:pPr>
            <a:r>
              <a:rPr lang="en-US" altLang="zh-CN" sz="2000" b="1" dirty="0">
                <a:latin typeface="+mn-ea"/>
                <a:ea typeface="+mn-ea"/>
              </a:rPr>
              <a:t>    </a:t>
            </a:r>
            <a:r>
              <a:rPr lang="zh-CN" altLang="zh-CN" sz="2000" b="1" dirty="0">
                <a:latin typeface="+mn-ea"/>
                <a:ea typeface="+mn-ea"/>
              </a:rPr>
              <a:t>八、遇大风、大雾、大雨、大雪等恶劣天气，严禁起重机械安装、拆卸和顶升作业。</a:t>
            </a:r>
          </a:p>
          <a:p>
            <a:pPr>
              <a:lnSpc>
                <a:spcPts val="3400"/>
              </a:lnSpc>
            </a:pPr>
            <a:r>
              <a:rPr lang="en-US" altLang="zh-CN" sz="2000" b="1" dirty="0">
                <a:latin typeface="+mn-ea"/>
                <a:ea typeface="+mn-ea"/>
              </a:rPr>
              <a:t>    </a:t>
            </a:r>
            <a:r>
              <a:rPr lang="zh-CN" altLang="zh-CN" sz="2000" b="1" dirty="0">
                <a:latin typeface="+mn-ea"/>
                <a:ea typeface="+mn-ea"/>
              </a:rPr>
              <a:t>九、塔式起重机顶升前，应将回转下支座与顶升套架可靠连接，并应进行配平。顶升过程中，应确保平衡，不得进行起升、回转、变幅等操作。顶升结束后，应将标准节与回转下支座可靠连接。</a:t>
            </a:r>
          </a:p>
          <a:p>
            <a:pPr>
              <a:lnSpc>
                <a:spcPts val="3400"/>
              </a:lnSpc>
            </a:pPr>
            <a:r>
              <a:rPr lang="en-US" altLang="zh-CN" sz="2000" b="1" dirty="0">
                <a:latin typeface="+mn-ea"/>
                <a:ea typeface="+mn-ea"/>
              </a:rPr>
              <a:t>    </a:t>
            </a:r>
            <a:r>
              <a:rPr lang="zh-CN" altLang="zh-CN" sz="2000" b="1" dirty="0">
                <a:latin typeface="+mn-ea"/>
                <a:ea typeface="+mn-ea"/>
              </a:rPr>
              <a:t>十、起重机械加节后需进行附着的，应按照先装附着装置、后顶升加节的顺序进行。附着装置须符合标准规范要求。拆卸作业时应先降节，后拆除附着装置。</a:t>
            </a:r>
          </a:p>
          <a:p>
            <a:pPr>
              <a:lnSpc>
                <a:spcPts val="3400"/>
              </a:lnSpc>
            </a:pPr>
            <a:r>
              <a:rPr lang="en-US" altLang="zh-CN" sz="2000" b="1" dirty="0">
                <a:latin typeface="+mn-ea"/>
                <a:ea typeface="+mn-ea"/>
              </a:rPr>
              <a:t>    </a:t>
            </a:r>
            <a:r>
              <a:rPr lang="zh-CN" altLang="zh-CN" sz="2000" b="1" dirty="0">
                <a:latin typeface="+mn-ea"/>
                <a:ea typeface="+mn-ea"/>
              </a:rPr>
              <a:t>十一、辅助起重机械的起重性能必须满足吊装要求，安全装置必须齐全有效，吊索具必须安全可靠，场地必须符合作业要求。</a:t>
            </a:r>
          </a:p>
          <a:p>
            <a:pPr>
              <a:lnSpc>
                <a:spcPts val="3400"/>
              </a:lnSpc>
            </a:pPr>
            <a:r>
              <a:rPr lang="en-US" altLang="zh-CN" sz="2000" b="1" dirty="0">
                <a:latin typeface="+mn-ea"/>
                <a:ea typeface="+mn-ea"/>
              </a:rPr>
              <a:t>    </a:t>
            </a:r>
            <a:r>
              <a:rPr lang="zh-CN" altLang="zh-CN" sz="2000" b="1" dirty="0">
                <a:latin typeface="+mn-ea"/>
                <a:ea typeface="+mn-ea"/>
              </a:rPr>
              <a:t>十二、起重机械安装完毕及附着作业后，应当按规定进行自检、检验和验收，验收合格后方可投入使用。</a:t>
            </a:r>
            <a:endParaRPr lang="zh-CN" altLang="en-US" sz="2000" b="1" dirty="0">
              <a:latin typeface="+mn-ea"/>
              <a:ea typeface="+mn-ea"/>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1142785"/>
            <a:ext cx="9144000" cy="4649221"/>
          </a:xfrm>
          <a:prstGeom prst="rect">
            <a:avLst/>
          </a:prstGeom>
        </p:spPr>
        <p:txBody>
          <a:bodyPr wrap="square">
            <a:spAutoFit/>
          </a:bodyPr>
          <a:lstStyle/>
          <a:p>
            <a:pPr lvl="0">
              <a:lnSpc>
                <a:spcPct val="150000"/>
              </a:lnSpc>
            </a:pPr>
            <a:r>
              <a:rPr lang="en-US" altLang="zh-CN" sz="2000" b="1" dirty="0">
                <a:latin typeface="+mn-ea"/>
                <a:ea typeface="+mn-ea"/>
                <a:cs typeface="宋体" panose="02010600030101010101" pitchFamily="2" charset="-122"/>
              </a:rPr>
              <a:t>    </a:t>
            </a:r>
            <a:r>
              <a:rPr lang="zh-CN" altLang="zh-CN" sz="2000" b="1" dirty="0">
                <a:solidFill>
                  <a:srgbClr val="FF0000"/>
                </a:solidFill>
                <a:latin typeface="+mn-ea"/>
                <a:ea typeface="+mn-ea"/>
                <a:cs typeface="宋体" panose="02010600030101010101" pitchFamily="2" charset="-122"/>
              </a:rPr>
              <a:t>基坑工程施工安全要点</a:t>
            </a:r>
          </a:p>
          <a:p>
            <a:pPr lvl="0" eaLnBrk="0" hangingPunct="0">
              <a:lnSpc>
                <a:spcPct val="150000"/>
              </a:lnSpc>
            </a:pPr>
            <a:r>
              <a:rPr lang="en-US" altLang="zh-CN" sz="2000" b="1" dirty="0">
                <a:latin typeface="+mn-ea"/>
                <a:ea typeface="+mn-ea"/>
                <a:cs typeface="宋体" panose="02010600030101010101" pitchFamily="2" charset="-122"/>
              </a:rPr>
              <a:t>    </a:t>
            </a:r>
            <a:r>
              <a:rPr lang="zh-CN" altLang="zh-CN" sz="2000" b="1" dirty="0">
                <a:latin typeface="+mn-ea"/>
                <a:ea typeface="+mn-ea"/>
                <a:cs typeface="宋体" panose="02010600030101010101" pitchFamily="2" charset="-122"/>
              </a:rPr>
              <a:t>一、基坑工程必须按照规定编制、审核专项施工方案，超过一定规模的深基坑工程要组织专家论证。基坑支护必须进行专项设计。</a:t>
            </a:r>
          </a:p>
          <a:p>
            <a:pPr lvl="0" eaLnBrk="0" hangingPunct="0">
              <a:lnSpc>
                <a:spcPct val="150000"/>
              </a:lnSpc>
            </a:pPr>
            <a:r>
              <a:rPr lang="en-US" altLang="zh-CN" sz="2000" b="1" dirty="0">
                <a:latin typeface="+mn-ea"/>
                <a:ea typeface="+mn-ea"/>
                <a:cs typeface="宋体" panose="02010600030101010101" pitchFamily="2" charset="-122"/>
              </a:rPr>
              <a:t>    </a:t>
            </a:r>
            <a:r>
              <a:rPr lang="zh-CN" altLang="zh-CN" sz="2000" b="1" dirty="0">
                <a:latin typeface="+mn-ea"/>
                <a:ea typeface="+mn-ea"/>
                <a:cs typeface="宋体" panose="02010600030101010101" pitchFamily="2" charset="-122"/>
              </a:rPr>
              <a:t>二、基坑工程施工企业必须具有相应的资质和安全生产许可证，严禁无资质、超范围从事基坑工程施工。</a:t>
            </a:r>
          </a:p>
          <a:p>
            <a:pPr lvl="0" eaLnBrk="0" hangingPunct="0">
              <a:lnSpc>
                <a:spcPct val="150000"/>
              </a:lnSpc>
            </a:pPr>
            <a:r>
              <a:rPr lang="en-US" altLang="zh-CN" sz="2000" b="1" dirty="0">
                <a:latin typeface="+mn-ea"/>
                <a:ea typeface="+mn-ea"/>
                <a:cs typeface="宋体" panose="02010600030101010101" pitchFamily="2" charset="-122"/>
              </a:rPr>
              <a:t>    </a:t>
            </a:r>
            <a:r>
              <a:rPr lang="zh-CN" altLang="zh-CN" sz="2000" b="1" dirty="0">
                <a:latin typeface="+mn-ea"/>
                <a:ea typeface="+mn-ea"/>
                <a:cs typeface="宋体" panose="02010600030101010101" pitchFamily="2" charset="-122"/>
              </a:rPr>
              <a:t>三、基坑施工前，应当向现场管理人员和作业人员进行安全技术交底。</a:t>
            </a:r>
          </a:p>
          <a:p>
            <a:pPr lvl="0" eaLnBrk="0" hangingPunct="0">
              <a:lnSpc>
                <a:spcPct val="150000"/>
              </a:lnSpc>
            </a:pPr>
            <a:r>
              <a:rPr lang="en-US" altLang="zh-CN" sz="2000" b="1" dirty="0">
                <a:latin typeface="+mn-ea"/>
                <a:ea typeface="+mn-ea"/>
                <a:cs typeface="宋体" panose="02010600030101010101" pitchFamily="2" charset="-122"/>
              </a:rPr>
              <a:t>    </a:t>
            </a:r>
            <a:r>
              <a:rPr lang="zh-CN" altLang="zh-CN" sz="2000" b="1" dirty="0">
                <a:latin typeface="+mn-ea"/>
                <a:ea typeface="+mn-ea"/>
                <a:cs typeface="宋体" panose="02010600030101010101" pitchFamily="2" charset="-122"/>
              </a:rPr>
              <a:t>四、基坑施工要严格按照专项施工方案组织实施，相关管理人员必须在现场进行监督，发现不按照专项施工方案施工的，应当要求立即整改。</a:t>
            </a:r>
          </a:p>
          <a:p>
            <a:pPr lvl="0" eaLnBrk="0" hangingPunct="0">
              <a:lnSpc>
                <a:spcPct val="150000"/>
              </a:lnSpc>
            </a:pPr>
            <a:r>
              <a:rPr lang="en-US" altLang="zh-CN" sz="2000" b="1" dirty="0">
                <a:latin typeface="+mn-ea"/>
                <a:ea typeface="+mn-ea"/>
                <a:cs typeface="宋体" panose="02010600030101010101" pitchFamily="2" charset="-122"/>
              </a:rPr>
              <a:t>    </a:t>
            </a:r>
            <a:r>
              <a:rPr lang="zh-CN" altLang="zh-CN" sz="2000" b="1" dirty="0">
                <a:latin typeface="+mn-ea"/>
                <a:ea typeface="+mn-ea"/>
                <a:cs typeface="宋体" panose="02010600030101010101" pitchFamily="2" charset="-122"/>
              </a:rPr>
              <a:t>五、基坑施工必须采取有效措施，保护基坑主要影响区范围内的建（构）筑物和地下管线安全。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0" y="762000"/>
            <a:ext cx="9144000" cy="4495800"/>
          </a:xfrm>
        </p:spPr>
        <p:txBody>
          <a:bodyPr/>
          <a:lstStyle/>
          <a:p>
            <a:r>
              <a:rPr lang="en-US" altLang="zh-CN" sz="2400" dirty="0">
                <a:latin typeface="华文楷体" panose="02010600040101010101" pitchFamily="2" charset="-122"/>
                <a:ea typeface="华文楷体" panose="02010600040101010101" pitchFamily="2" charset="-122"/>
              </a:rPr>
              <a:t>3</a:t>
            </a:r>
            <a:r>
              <a:rPr lang="zh-CN" altLang="en-US" sz="2400" dirty="0">
                <a:latin typeface="华文楷体" panose="02010600040101010101" pitchFamily="2" charset="-122"/>
                <a:ea typeface="华文楷体" panose="02010600040101010101" pitchFamily="2" charset="-122"/>
              </a:rPr>
              <a:t>）事故后果异常严重。公路工程建设自然环境复杂，工程规模宏大，工程建设事故常常带来重大的经济损失和大量的人员伤亡。</a:t>
            </a:r>
            <a:br>
              <a:rPr lang="zh-CN" altLang="en-US" sz="2400" dirty="0">
                <a:latin typeface="华文楷体" panose="02010600040101010101" pitchFamily="2" charset="-122"/>
                <a:ea typeface="华文楷体" panose="02010600040101010101" pitchFamily="2" charset="-122"/>
              </a:rPr>
            </a:br>
            <a:r>
              <a:rPr lang="en-US" altLang="zh-CN" sz="2400" dirty="0">
                <a:latin typeface="华文楷体" panose="02010600040101010101" pitchFamily="2" charset="-122"/>
                <a:ea typeface="华文楷体" panose="02010600040101010101" pitchFamily="2" charset="-122"/>
              </a:rPr>
              <a:t>4</a:t>
            </a:r>
            <a:r>
              <a:rPr lang="zh-CN" altLang="en-US" sz="2400" dirty="0">
                <a:latin typeface="华文楷体" panose="02010600040101010101" pitchFamily="2" charset="-122"/>
                <a:ea typeface="华文楷体" panose="02010600040101010101" pitchFamily="2" charset="-122"/>
              </a:rPr>
              <a:t>）安全事故的多发性。工程建设安全事故具有突发性，增加了安全事故预防的难度。统计发现工程建设安全事故的类别具有重复发生或多发性，如坍塌事故，触电事故，高处坠落事故等，由此，可以发现事故发生具有其内在规律性，针对事故发生的原因，应制定切实可行的防范措施。</a:t>
            </a:r>
            <a:endParaRPr lang="en-US" altLang="zh-CN" sz="2400" dirty="0">
              <a:latin typeface="华文楷体" panose="02010600040101010101" pitchFamily="2" charset="-122"/>
              <a:ea typeface="华文楷体" panose="02010600040101010101" pitchFamily="2" charset="-122"/>
            </a:endParaRPr>
          </a:p>
          <a:p>
            <a:r>
              <a:rPr lang="zh-CN" altLang="en-US" sz="2400" dirty="0">
                <a:latin typeface="华文楷体" panose="02010600040101010101" pitchFamily="2" charset="-122"/>
                <a:ea typeface="华文楷体" panose="02010600040101010101" pitchFamily="2" charset="-122"/>
              </a:rPr>
              <a:t>公路施工安全管理存在问题 </a:t>
            </a:r>
            <a:r>
              <a:rPr lang="en-US" altLang="zh-CN" sz="2400" dirty="0">
                <a:latin typeface="华文楷体" panose="02010600040101010101" pitchFamily="2" charset="-122"/>
                <a:ea typeface="华文楷体" panose="02010600040101010101" pitchFamily="2" charset="-122"/>
              </a:rPr>
              <a:t>:</a:t>
            </a:r>
            <a:br>
              <a:rPr lang="en-US" altLang="zh-CN" sz="2400" dirty="0">
                <a:latin typeface="华文楷体" panose="02010600040101010101" pitchFamily="2" charset="-122"/>
                <a:ea typeface="华文楷体" panose="02010600040101010101" pitchFamily="2" charset="-122"/>
              </a:rPr>
            </a:br>
            <a:r>
              <a:rPr lang="en-US" altLang="zh-CN" sz="2400" dirty="0">
                <a:latin typeface="华文楷体" panose="02010600040101010101" pitchFamily="2" charset="-122"/>
                <a:ea typeface="华文楷体" panose="02010600040101010101" pitchFamily="2" charset="-122"/>
              </a:rPr>
              <a:t>1</a:t>
            </a:r>
            <a:r>
              <a:rPr lang="zh-CN" altLang="en-US" sz="2400" dirty="0">
                <a:latin typeface="华文楷体" panose="02010600040101010101" pitchFamily="2" charset="-122"/>
                <a:ea typeface="华文楷体" panose="02010600040101010101" pitchFamily="2" charset="-122"/>
              </a:rPr>
              <a:t>）没有对安全事故引起足够的重视。在目前企业自主经营、自负盈亏的管理模式下，施工主体大多追求的是直接经济利益，不注重施工安全管理，普遍存在安全管理“说起来重要，做起来次要，忙起来不要”的现象。</a:t>
            </a:r>
            <a:endParaRPr lang="en-US" altLang="zh-CN" sz="2400" dirty="0">
              <a:latin typeface="华文楷体" panose="02010600040101010101" pitchFamily="2" charset="-122"/>
              <a:ea typeface="华文楷体" panose="02010600040101010101" pitchFamily="2" charset="-122"/>
            </a:endParaRPr>
          </a:p>
          <a:p>
            <a:r>
              <a:rPr lang="en-US" altLang="zh-CN" sz="2400" dirty="0">
                <a:latin typeface="华文楷体" panose="02010600040101010101" pitchFamily="2" charset="-122"/>
                <a:ea typeface="华文楷体" panose="02010600040101010101" pitchFamily="2" charset="-122"/>
              </a:rPr>
              <a:t> 2</a:t>
            </a:r>
            <a:r>
              <a:rPr lang="zh-CN" altLang="en-US" sz="2400" dirty="0">
                <a:latin typeface="华文楷体" panose="02010600040101010101" pitchFamily="2" charset="-122"/>
                <a:ea typeface="华文楷体" panose="02010600040101010101" pitchFamily="2" charset="-122"/>
              </a:rPr>
              <a:t>）安全资金投入不足。如：安全防护极其简陋，特别是连高空、水上、深基坑和高边坡下以及隧道开挖道坑内等高危施工作业区域的安全措施也得不到有效保障。</a:t>
            </a:r>
          </a:p>
          <a:p>
            <a:endParaRPr lang="zh-CN" altLang="en-US" sz="2400" b="1"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1142220"/>
            <a:ext cx="9144000" cy="4708981"/>
          </a:xfrm>
          <a:prstGeom prst="rect">
            <a:avLst/>
          </a:prstGeom>
        </p:spPr>
        <p:txBody>
          <a:bodyPr wrap="square">
            <a:spAutoFit/>
          </a:bodyPr>
          <a:lstStyle/>
          <a:p>
            <a:pPr lvl="0" eaLnBrk="0" hangingPunct="0">
              <a:lnSpc>
                <a:spcPct val="150000"/>
              </a:lnSpc>
            </a:pPr>
            <a:r>
              <a:rPr lang="en-US" altLang="zh-CN" sz="2000" b="1" dirty="0">
                <a:latin typeface="+mn-ea"/>
                <a:ea typeface="+mn-ea"/>
                <a:cs typeface="宋体" panose="02010600030101010101" pitchFamily="2" charset="-122"/>
              </a:rPr>
              <a:t>    </a:t>
            </a:r>
            <a:r>
              <a:rPr lang="zh-CN" altLang="zh-CN" sz="2000" b="1" dirty="0">
                <a:latin typeface="+mn-ea"/>
                <a:ea typeface="+mn-ea"/>
                <a:cs typeface="宋体" panose="02010600030101010101" pitchFamily="2" charset="-122"/>
              </a:rPr>
              <a:t>六、基坑周边施工材料、设施或车辆荷载严禁超过设计要求的地面荷载限值。</a:t>
            </a:r>
          </a:p>
          <a:p>
            <a:pPr lvl="0" eaLnBrk="0" hangingPunct="0">
              <a:lnSpc>
                <a:spcPct val="150000"/>
              </a:lnSpc>
            </a:pPr>
            <a:r>
              <a:rPr lang="en-US" altLang="zh-CN" sz="2000" b="1" dirty="0">
                <a:latin typeface="+mn-ea"/>
                <a:ea typeface="+mn-ea"/>
                <a:cs typeface="宋体" panose="02010600030101010101" pitchFamily="2" charset="-122"/>
              </a:rPr>
              <a:t>    </a:t>
            </a:r>
            <a:r>
              <a:rPr lang="zh-CN" altLang="zh-CN" sz="2000" b="1" dirty="0">
                <a:latin typeface="+mn-ea"/>
                <a:ea typeface="+mn-ea"/>
                <a:cs typeface="宋体" panose="02010600030101010101" pitchFamily="2" charset="-122"/>
              </a:rPr>
              <a:t>七、基坑周边应按要求采取临边防护措施，设置作业人员上下专用通道。</a:t>
            </a:r>
          </a:p>
          <a:p>
            <a:pPr lvl="0" eaLnBrk="0" hangingPunct="0">
              <a:lnSpc>
                <a:spcPct val="150000"/>
              </a:lnSpc>
            </a:pPr>
            <a:r>
              <a:rPr lang="en-US" altLang="zh-CN" sz="2000" b="1" dirty="0">
                <a:latin typeface="+mn-ea"/>
                <a:ea typeface="+mn-ea"/>
                <a:cs typeface="宋体" panose="02010600030101010101" pitchFamily="2" charset="-122"/>
              </a:rPr>
              <a:t>    </a:t>
            </a:r>
            <a:r>
              <a:rPr lang="zh-CN" altLang="zh-CN" sz="2000" b="1" dirty="0">
                <a:latin typeface="+mn-ea"/>
                <a:ea typeface="+mn-ea"/>
                <a:cs typeface="宋体" panose="02010600030101010101" pitchFamily="2" charset="-122"/>
              </a:rPr>
              <a:t>八、基坑施工必须采取基坑内外地表水和地下水控制措施，防止出现积水和漏水漏沙。汛期施工，应当对施工现场排水系统进行检查和维护，保证排水畅通。</a:t>
            </a:r>
          </a:p>
          <a:p>
            <a:pPr lvl="0" eaLnBrk="0" hangingPunct="0">
              <a:lnSpc>
                <a:spcPct val="150000"/>
              </a:lnSpc>
            </a:pPr>
            <a:r>
              <a:rPr lang="en-US" altLang="zh-CN" sz="2000" b="1" dirty="0">
                <a:latin typeface="+mn-ea"/>
                <a:ea typeface="+mn-ea"/>
                <a:cs typeface="宋体" panose="02010600030101010101" pitchFamily="2" charset="-122"/>
              </a:rPr>
              <a:t>    </a:t>
            </a:r>
            <a:r>
              <a:rPr lang="zh-CN" altLang="zh-CN" sz="2000" b="1" dirty="0">
                <a:latin typeface="+mn-ea"/>
                <a:ea typeface="+mn-ea"/>
                <a:cs typeface="宋体" panose="02010600030101010101" pitchFamily="2" charset="-122"/>
              </a:rPr>
              <a:t>九、基坑施工必须做到先支护后开挖，严禁超挖，及时回填。采取支撑的支护结构未达到拆除条件时严禁拆除支撑。</a:t>
            </a:r>
            <a:endParaRPr lang="zh-CN" altLang="en-US" sz="2000" b="1" dirty="0">
              <a:latin typeface="+mn-ea"/>
              <a:ea typeface="+mn-ea"/>
              <a:cs typeface="宋体" panose="02010600030101010101" pitchFamily="2" charset="-122"/>
            </a:endParaRPr>
          </a:p>
          <a:p>
            <a:pPr lvl="0" eaLnBrk="0" hangingPunct="0">
              <a:lnSpc>
                <a:spcPct val="150000"/>
              </a:lnSpc>
            </a:pPr>
            <a:r>
              <a:rPr lang="zh-CN" altLang="en-US" sz="2000" b="1" dirty="0">
                <a:latin typeface="+mn-ea"/>
                <a:ea typeface="+mn-ea"/>
                <a:cs typeface="宋体" panose="02010600030101010101" pitchFamily="2" charset="-122"/>
              </a:rPr>
              <a:t>    十、基坑工程必须按照规定实施施工监测和第三方监测，指定专人对基坑周边进行巡视，出现危险征兆时应当立即报警。 </a:t>
            </a:r>
            <a:endParaRPr lang="zh-CN" altLang="en-US" sz="2000" b="1" dirty="0">
              <a:latin typeface="+mn-ea"/>
              <a:ea typeface="+mn-ea"/>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1018289"/>
            <a:ext cx="9144000" cy="5170646"/>
          </a:xfrm>
          <a:prstGeom prst="rect">
            <a:avLst/>
          </a:prstGeom>
        </p:spPr>
        <p:txBody>
          <a:bodyPr wrap="square">
            <a:spAutoFit/>
          </a:bodyPr>
          <a:lstStyle/>
          <a:p>
            <a:pPr lvl="0">
              <a:lnSpc>
                <a:spcPct val="150000"/>
              </a:lnSpc>
            </a:pPr>
            <a:r>
              <a:rPr lang="en-US" altLang="zh-CN" sz="2000" b="1" dirty="0">
                <a:latin typeface="+mn-ea"/>
                <a:ea typeface="+mn-ea"/>
                <a:cs typeface="宋体" panose="02010600030101010101" pitchFamily="2" charset="-122"/>
              </a:rPr>
              <a:t>    </a:t>
            </a:r>
            <a:r>
              <a:rPr lang="zh-CN" altLang="zh-CN" sz="2000" b="1" dirty="0">
                <a:solidFill>
                  <a:srgbClr val="FF0000"/>
                </a:solidFill>
                <a:latin typeface="+mn-ea"/>
                <a:ea typeface="+mn-ea"/>
                <a:cs typeface="宋体" panose="02010600030101010101" pitchFamily="2" charset="-122"/>
              </a:rPr>
              <a:t>模板支架施工安全要点</a:t>
            </a:r>
          </a:p>
          <a:p>
            <a:pPr lvl="0" eaLnBrk="0" hangingPunct="0">
              <a:lnSpc>
                <a:spcPct val="150000"/>
              </a:lnSpc>
            </a:pPr>
            <a:r>
              <a:rPr lang="en-US" altLang="zh-CN" sz="2000" b="1" dirty="0">
                <a:latin typeface="+mn-ea"/>
                <a:ea typeface="+mn-ea"/>
                <a:cs typeface="宋体" panose="02010600030101010101" pitchFamily="2" charset="-122"/>
              </a:rPr>
              <a:t>    </a:t>
            </a:r>
            <a:r>
              <a:rPr lang="zh-CN" altLang="zh-CN" sz="2000" b="1" dirty="0">
                <a:latin typeface="+mn-ea"/>
                <a:ea typeface="+mn-ea"/>
                <a:cs typeface="宋体" panose="02010600030101010101" pitchFamily="2" charset="-122"/>
              </a:rPr>
              <a:t>一、模板支架工程必须按照规定编制、审核专项施工方案，超过一定规模的要组织专家论证。</a:t>
            </a:r>
          </a:p>
          <a:p>
            <a:pPr lvl="0" eaLnBrk="0" hangingPunct="0">
              <a:lnSpc>
                <a:spcPct val="150000"/>
              </a:lnSpc>
            </a:pPr>
            <a:r>
              <a:rPr lang="en-US" altLang="zh-CN" sz="2000" b="1" dirty="0">
                <a:latin typeface="+mn-ea"/>
                <a:ea typeface="+mn-ea"/>
                <a:cs typeface="宋体" panose="02010600030101010101" pitchFamily="2" charset="-122"/>
              </a:rPr>
              <a:t>    </a:t>
            </a:r>
            <a:r>
              <a:rPr lang="zh-CN" altLang="zh-CN" sz="2000" b="1" dirty="0">
                <a:latin typeface="+mn-ea"/>
                <a:ea typeface="+mn-ea"/>
                <a:cs typeface="宋体" panose="02010600030101010101" pitchFamily="2" charset="-122"/>
              </a:rPr>
              <a:t>二、模板支架搭设、拆除单位必须具有相应的资质和安全生产许可证，严禁无资质从事模板支架搭设、拆除作业。</a:t>
            </a:r>
          </a:p>
          <a:p>
            <a:pPr lvl="0" eaLnBrk="0" hangingPunct="0">
              <a:lnSpc>
                <a:spcPct val="150000"/>
              </a:lnSpc>
            </a:pPr>
            <a:r>
              <a:rPr lang="en-US" altLang="zh-CN" sz="2000" b="1" dirty="0">
                <a:latin typeface="+mn-ea"/>
                <a:ea typeface="+mn-ea"/>
                <a:cs typeface="宋体" panose="02010600030101010101" pitchFamily="2" charset="-122"/>
              </a:rPr>
              <a:t>    </a:t>
            </a:r>
            <a:r>
              <a:rPr lang="zh-CN" altLang="zh-CN" sz="2000" b="1" dirty="0">
                <a:latin typeface="+mn-ea"/>
                <a:ea typeface="+mn-ea"/>
                <a:cs typeface="宋体" panose="02010600030101010101" pitchFamily="2" charset="-122"/>
              </a:rPr>
              <a:t>三、模板支架搭设、拆除人员必须取得建筑施工特种作业人员操作资格证书。</a:t>
            </a:r>
          </a:p>
          <a:p>
            <a:pPr lvl="0" eaLnBrk="0" hangingPunct="0">
              <a:lnSpc>
                <a:spcPct val="150000"/>
              </a:lnSpc>
            </a:pPr>
            <a:r>
              <a:rPr lang="en-US" altLang="zh-CN" sz="2000" b="1" dirty="0">
                <a:latin typeface="+mn-ea"/>
                <a:ea typeface="+mn-ea"/>
                <a:cs typeface="宋体" panose="02010600030101010101" pitchFamily="2" charset="-122"/>
              </a:rPr>
              <a:t>    </a:t>
            </a:r>
            <a:r>
              <a:rPr lang="zh-CN" altLang="zh-CN" sz="2000" b="1" dirty="0">
                <a:latin typeface="+mn-ea"/>
                <a:ea typeface="+mn-ea"/>
                <a:cs typeface="宋体" panose="02010600030101010101" pitchFamily="2" charset="-122"/>
              </a:rPr>
              <a:t>四、模板支架搭设、拆除前，应当向现场管理人员和作业人员进行安全技术交底。</a:t>
            </a:r>
          </a:p>
          <a:p>
            <a:pPr lvl="0" eaLnBrk="0" hangingPunct="0">
              <a:lnSpc>
                <a:spcPct val="150000"/>
              </a:lnSpc>
            </a:pPr>
            <a:r>
              <a:rPr lang="en-US" altLang="zh-CN" sz="2000" b="1" dirty="0">
                <a:latin typeface="+mn-ea"/>
                <a:ea typeface="+mn-ea"/>
                <a:cs typeface="宋体" panose="02010600030101010101" pitchFamily="2" charset="-122"/>
              </a:rPr>
              <a:t>    </a:t>
            </a:r>
            <a:r>
              <a:rPr lang="zh-CN" altLang="zh-CN" sz="2000" b="1" dirty="0">
                <a:latin typeface="+mn-ea"/>
                <a:ea typeface="+mn-ea"/>
                <a:cs typeface="宋体" panose="02010600030101010101" pitchFamily="2" charset="-122"/>
              </a:rPr>
              <a:t>五、模板支架材料进场验收前，必须按规定进行验收，未经验收或验收不合格的严禁使用。</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7" name="Rectangle 1"/>
          <p:cNvSpPr>
            <a:spLocks noChangeArrowheads="1"/>
          </p:cNvSpPr>
          <p:nvPr/>
        </p:nvSpPr>
        <p:spPr bwMode="auto">
          <a:xfrm>
            <a:off x="0" y="913542"/>
            <a:ext cx="9144000" cy="5170646"/>
          </a:xfrm>
          <a:prstGeom prst="rect">
            <a:avLst/>
          </a:prstGeom>
          <a:noFill/>
          <a:ln w="9525">
            <a:noFill/>
            <a:miter lim="800000"/>
          </a:ln>
          <a:effectLst/>
        </p:spPr>
        <p:txBody>
          <a:bodyPr vert="horz" wrap="square" lIns="91440" tIns="45720" rIns="91440" bIns="45720" numCol="1" anchor="ctr" anchorCtr="0" compatLnSpc="1">
            <a:spAutoFit/>
          </a:bodyPr>
          <a:lstStyle/>
          <a:p>
            <a:pPr marL="0" marR="0" lvl="0" algn="l" defTabSz="914400" rtl="0" eaLnBrk="1" fontAlgn="base" latinLnBrk="0" hangingPunct="1">
              <a:lnSpc>
                <a:spcPct val="150000"/>
              </a:lnSpc>
              <a:spcBef>
                <a:spcPct val="0"/>
              </a:spcBef>
              <a:spcAft>
                <a:spcPct val="0"/>
              </a:spcAft>
              <a:buClrTx/>
              <a:buSzTx/>
              <a:buFontTx/>
              <a:buNone/>
            </a:pPr>
            <a:r>
              <a:rPr kumimoji="0" lang="en-US" altLang="zh-CN" sz="2000" b="1" i="0" u="none" strike="noStrike" cap="none" normalizeH="0" baseline="0" dirty="0">
                <a:ln>
                  <a:noFill/>
                </a:ln>
                <a:effectLst/>
                <a:latin typeface="+mn-ea"/>
                <a:ea typeface="+mn-ea"/>
                <a:cs typeface="宋体" panose="02010600030101010101" pitchFamily="2" charset="-122"/>
              </a:rPr>
              <a:t>    </a:t>
            </a:r>
            <a:r>
              <a:rPr kumimoji="0" lang="zh-CN" sz="2000" b="1" i="0" u="none" strike="noStrike" cap="none" normalizeH="0" baseline="0" dirty="0">
                <a:ln>
                  <a:noFill/>
                </a:ln>
                <a:effectLst/>
                <a:latin typeface="+mn-ea"/>
                <a:ea typeface="+mn-ea"/>
                <a:cs typeface="宋体" panose="02010600030101010101" pitchFamily="2" charset="-122"/>
              </a:rPr>
              <a:t>六、模板支架搭设、拆除要严格按照专项施工方案组织实施，相关管理人员必须在现场进行监督，发现不按照专项施工方案施工的，应当要求立即整改。</a:t>
            </a:r>
          </a:p>
          <a:p>
            <a:pPr marL="0" marR="0" lvl="0" algn="l" defTabSz="914400" rtl="0" eaLnBrk="0" fontAlgn="base" latinLnBrk="0" hangingPunct="0">
              <a:lnSpc>
                <a:spcPct val="150000"/>
              </a:lnSpc>
              <a:spcBef>
                <a:spcPct val="0"/>
              </a:spcBef>
              <a:spcAft>
                <a:spcPct val="0"/>
              </a:spcAft>
              <a:buClrTx/>
              <a:buSzTx/>
              <a:buFontTx/>
              <a:buNone/>
            </a:pPr>
            <a:r>
              <a:rPr kumimoji="0" lang="en-US" altLang="zh-CN" sz="2000" b="1" i="0" u="none" strike="noStrike" cap="none" normalizeH="0" baseline="0" dirty="0">
                <a:ln>
                  <a:noFill/>
                </a:ln>
                <a:effectLst/>
                <a:latin typeface="+mn-ea"/>
                <a:ea typeface="+mn-ea"/>
                <a:cs typeface="宋体" panose="02010600030101010101" pitchFamily="2" charset="-122"/>
              </a:rPr>
              <a:t>    </a:t>
            </a:r>
            <a:r>
              <a:rPr kumimoji="0" lang="zh-CN" sz="2000" b="1" i="0" u="none" strike="noStrike" cap="none" normalizeH="0" baseline="0" dirty="0">
                <a:ln>
                  <a:noFill/>
                </a:ln>
                <a:effectLst/>
                <a:latin typeface="+mn-ea"/>
                <a:ea typeface="+mn-ea"/>
                <a:cs typeface="宋体" panose="02010600030101010101" pitchFamily="2" charset="-122"/>
              </a:rPr>
              <a:t>七、模板支架搭设场地必须平整坚实。必须按专项施工方案设置纵横向水平杆、扫地杆和剪刀撑；立杆顶部自由端高度、顶托螺杆伸出长度严禁超出专项施工方案要求。</a:t>
            </a:r>
          </a:p>
          <a:p>
            <a:pPr marL="0" marR="0" lvl="0" algn="l" defTabSz="914400" rtl="0" eaLnBrk="0" fontAlgn="base" latinLnBrk="0" hangingPunct="0">
              <a:lnSpc>
                <a:spcPct val="150000"/>
              </a:lnSpc>
              <a:spcBef>
                <a:spcPct val="0"/>
              </a:spcBef>
              <a:spcAft>
                <a:spcPct val="0"/>
              </a:spcAft>
              <a:buClrTx/>
              <a:buSzTx/>
              <a:buFontTx/>
              <a:buNone/>
            </a:pPr>
            <a:r>
              <a:rPr kumimoji="0" lang="en-US" altLang="zh-CN" sz="2000" b="1" i="0" u="none" strike="noStrike" cap="none" normalizeH="0" baseline="0" dirty="0">
                <a:ln>
                  <a:noFill/>
                </a:ln>
                <a:effectLst/>
                <a:latin typeface="+mn-ea"/>
                <a:ea typeface="+mn-ea"/>
                <a:cs typeface="宋体" panose="02010600030101010101" pitchFamily="2" charset="-122"/>
              </a:rPr>
              <a:t>    </a:t>
            </a:r>
            <a:r>
              <a:rPr kumimoji="0" lang="zh-CN" sz="2000" b="1" i="0" u="none" strike="noStrike" cap="none" normalizeH="0" baseline="0" dirty="0">
                <a:ln>
                  <a:noFill/>
                </a:ln>
                <a:effectLst/>
                <a:latin typeface="+mn-ea"/>
                <a:ea typeface="+mn-ea"/>
                <a:cs typeface="宋体" panose="02010600030101010101" pitchFamily="2" charset="-122"/>
              </a:rPr>
              <a:t>八、模板支架搭设完毕应当组织验收，验收合格的，方可铺设模板。</a:t>
            </a:r>
          </a:p>
          <a:p>
            <a:pPr marL="0" marR="0" lvl="0" algn="l" defTabSz="914400" rtl="0" eaLnBrk="0" fontAlgn="base" latinLnBrk="0" hangingPunct="0">
              <a:lnSpc>
                <a:spcPct val="150000"/>
              </a:lnSpc>
              <a:spcBef>
                <a:spcPct val="0"/>
              </a:spcBef>
              <a:spcAft>
                <a:spcPct val="0"/>
              </a:spcAft>
              <a:buClrTx/>
              <a:buSzTx/>
              <a:buFontTx/>
              <a:buNone/>
            </a:pPr>
            <a:r>
              <a:rPr kumimoji="0" lang="en-US" altLang="zh-CN" sz="2000" b="1" i="0" u="none" strike="noStrike" cap="none" normalizeH="0" baseline="0" dirty="0">
                <a:ln>
                  <a:noFill/>
                </a:ln>
                <a:effectLst/>
                <a:latin typeface="+mn-ea"/>
                <a:ea typeface="+mn-ea"/>
                <a:cs typeface="宋体" panose="02010600030101010101" pitchFamily="2" charset="-122"/>
              </a:rPr>
              <a:t>    </a:t>
            </a:r>
            <a:r>
              <a:rPr kumimoji="0" lang="zh-CN" sz="2000" b="1" i="0" u="none" strike="noStrike" cap="none" normalizeH="0" baseline="0" dirty="0">
                <a:ln>
                  <a:noFill/>
                </a:ln>
                <a:effectLst/>
                <a:latin typeface="+mn-ea"/>
                <a:ea typeface="+mn-ea"/>
                <a:cs typeface="宋体" panose="02010600030101010101" pitchFamily="2" charset="-122"/>
              </a:rPr>
              <a:t>九、混凝土浇筑时，必须按照专项施工方案规定的顺序进行，应当指定专人对模板支架进行监测，发现架体存在坍塌风险时应当立即组织作业人员撤离现场。</a:t>
            </a:r>
            <a:endParaRPr kumimoji="0" lang="zh-CN" altLang="en-US" sz="2000" b="1" i="0" u="none" strike="noStrike" cap="none" normalizeH="0" baseline="0" dirty="0">
              <a:ln>
                <a:noFill/>
              </a:ln>
              <a:effectLst/>
              <a:latin typeface="+mn-ea"/>
              <a:ea typeface="+mn-ea"/>
              <a:cs typeface="宋体" panose="02010600030101010101" pitchFamily="2" charset="-122"/>
            </a:endParaRPr>
          </a:p>
          <a:p>
            <a:pPr marL="0" marR="0" lvl="0" algn="l" defTabSz="914400" rtl="0" eaLnBrk="0" fontAlgn="base" latinLnBrk="0" hangingPunct="0">
              <a:lnSpc>
                <a:spcPct val="150000"/>
              </a:lnSpc>
              <a:spcBef>
                <a:spcPct val="0"/>
              </a:spcBef>
              <a:spcAft>
                <a:spcPct val="0"/>
              </a:spcAft>
              <a:buClrTx/>
              <a:buSzTx/>
              <a:buFontTx/>
              <a:buNone/>
            </a:pPr>
            <a:r>
              <a:rPr kumimoji="0" lang="zh-CN" altLang="en-US" sz="2000" b="1" i="0" u="none" strike="noStrike" cap="none" normalizeH="0" baseline="0" dirty="0">
                <a:ln>
                  <a:noFill/>
                </a:ln>
                <a:effectLst/>
                <a:latin typeface="+mn-ea"/>
                <a:ea typeface="+mn-ea"/>
                <a:cs typeface="宋体" panose="02010600030101010101" pitchFamily="2" charset="-122"/>
              </a:rPr>
              <a:t>    十、混凝土强度必须达到规范要求，并经监理单位确认后方可拆除模板支架。模板支架拆除应从上而下逐层进行。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38"/>
          <p:cNvSpPr>
            <a:spLocks noChangeArrowheads="1"/>
          </p:cNvSpPr>
          <p:nvPr/>
        </p:nvSpPr>
        <p:spPr bwMode="auto">
          <a:xfrm>
            <a:off x="455796" y="913542"/>
            <a:ext cx="1295400" cy="468313"/>
          </a:xfrm>
          <a:prstGeom prst="roundRect">
            <a:avLst>
              <a:gd name="adj" fmla="val 796"/>
            </a:avLst>
          </a:prstGeom>
          <a:solidFill>
            <a:srgbClr val="0089F0"/>
          </a:solidFill>
          <a:ln w="9525">
            <a:noFill/>
            <a:round/>
          </a:ln>
        </p:spPr>
        <p:txBody>
          <a:bodyPr anchor="ctr"/>
          <a:lstStyle/>
          <a:p>
            <a:pPr eaLnBrk="0" hangingPunct="0"/>
            <a:r>
              <a:rPr lang="zh-CN" altLang="en-US" b="1" dirty="0">
                <a:solidFill>
                  <a:schemeClr val="bg1"/>
                </a:solidFill>
                <a:ea typeface="微软雅黑" panose="020B0503020204020204" pitchFamily="34" charset="-122"/>
              </a:rPr>
              <a:t>相关案例</a:t>
            </a:r>
          </a:p>
        </p:txBody>
      </p:sp>
      <p:sp>
        <p:nvSpPr>
          <p:cNvPr id="3" name="Rectangle 2"/>
          <p:cNvSpPr txBox="1">
            <a:spLocks noChangeArrowheads="1"/>
          </p:cNvSpPr>
          <p:nvPr/>
        </p:nvSpPr>
        <p:spPr bwMode="auto">
          <a:xfrm>
            <a:off x="0" y="1600304"/>
            <a:ext cx="9144000" cy="4267928"/>
          </a:xfrm>
          <a:prstGeom prst="rect">
            <a:avLst/>
          </a:prstGeom>
          <a:noFill/>
          <a:ln w="9525">
            <a:noFill/>
            <a:miter lim="800000"/>
          </a:ln>
        </p:spPr>
        <p:txBody>
          <a:bodyPr vert="horz" wrap="square" lIns="91440" tIns="45720" rIns="91440" bIns="45720" numCol="1" anchor="t" anchorCtr="0" compatLnSpc="1"/>
          <a:lstStyle/>
          <a:p>
            <a:pPr lvl="0" indent="-268605" algn="ctr" eaLnBrk="0" hangingPunct="0">
              <a:lnSpc>
                <a:spcPct val="150000"/>
              </a:lnSpc>
              <a:spcBef>
                <a:spcPts val="0"/>
              </a:spcBef>
            </a:pPr>
            <a:r>
              <a:rPr lang="zh-CN" altLang="en-US" sz="2000" b="1" dirty="0">
                <a:latin typeface="+mn-ea"/>
                <a:ea typeface="+mn-ea"/>
              </a:rPr>
              <a:t>高墩模板爆裂</a:t>
            </a:r>
            <a:endParaRPr lang="en-US" altLang="zh-CN" sz="2000" b="1" dirty="0">
              <a:latin typeface="+mn-ea"/>
              <a:ea typeface="+mn-ea"/>
            </a:endParaRPr>
          </a:p>
          <a:p>
            <a:pPr lvl="0" indent="-268605" eaLnBrk="0" hangingPunct="0">
              <a:lnSpc>
                <a:spcPct val="150000"/>
              </a:lnSpc>
              <a:spcBef>
                <a:spcPts val="0"/>
              </a:spcBef>
            </a:pPr>
            <a:r>
              <a:rPr kumimoji="0" lang="en-US" altLang="zh-CN" sz="2000" b="1" i="0" u="none" strike="noStrike" kern="0" cap="none" spc="0" normalizeH="0" baseline="0" noProof="0" dirty="0">
                <a:ln>
                  <a:noFill/>
                </a:ln>
                <a:effectLst/>
                <a:uLnTx/>
                <a:uFillTx/>
                <a:latin typeface="+mn-ea"/>
                <a:ea typeface="+mn-ea"/>
                <a:cs typeface="+mn-cs"/>
              </a:rPr>
              <a:t>    2011</a:t>
            </a:r>
            <a:r>
              <a:rPr kumimoji="0" lang="zh-CN" altLang="en-US" sz="2000" b="1" i="0" u="none" strike="noStrike" kern="0" cap="none" spc="0" normalizeH="0" baseline="0" noProof="0" dirty="0">
                <a:ln>
                  <a:noFill/>
                </a:ln>
                <a:effectLst/>
                <a:uLnTx/>
                <a:uFillTx/>
                <a:latin typeface="+mn-ea"/>
                <a:ea typeface="+mn-ea"/>
                <a:cs typeface="+mn-cs"/>
              </a:rPr>
              <a:t>年</a:t>
            </a:r>
            <a:r>
              <a:rPr kumimoji="0" lang="en-US" altLang="zh-CN" sz="2000" b="1" i="0" u="none" strike="noStrike" kern="0" cap="none" spc="0" normalizeH="0" baseline="0" noProof="0" dirty="0">
                <a:ln>
                  <a:noFill/>
                </a:ln>
                <a:effectLst/>
                <a:uLnTx/>
                <a:uFillTx/>
                <a:latin typeface="+mn-ea"/>
                <a:ea typeface="+mn-ea"/>
                <a:cs typeface="+mn-cs"/>
              </a:rPr>
              <a:t>XX</a:t>
            </a:r>
            <a:r>
              <a:rPr kumimoji="0" lang="zh-CN" altLang="en-US" sz="2000" b="1" i="0" u="none" strike="noStrike" kern="0" cap="none" spc="0" normalizeH="0" baseline="0" noProof="0" dirty="0">
                <a:ln>
                  <a:noFill/>
                </a:ln>
                <a:effectLst/>
                <a:uLnTx/>
                <a:uFillTx/>
                <a:latin typeface="+mn-ea"/>
                <a:ea typeface="+mn-ea"/>
                <a:cs typeface="+mn-cs"/>
              </a:rPr>
              <a:t>高速公路“</a:t>
            </a:r>
            <a:r>
              <a:rPr kumimoji="0" lang="en-US" altLang="zh-CN" sz="2000" b="1" i="0" u="none" strike="noStrike" kern="0" cap="none" spc="0" normalizeH="0" baseline="0" noProof="0" dirty="0">
                <a:ln>
                  <a:noFill/>
                </a:ln>
                <a:effectLst/>
                <a:uLnTx/>
                <a:uFillTx/>
                <a:latin typeface="+mn-ea"/>
                <a:ea typeface="+mn-ea"/>
                <a:cs typeface="+mn-cs"/>
              </a:rPr>
              <a:t>5.17”</a:t>
            </a:r>
            <a:r>
              <a:rPr kumimoji="0" lang="zh-CN" altLang="en-US" sz="2000" b="1" i="0" u="none" strike="noStrike" kern="0" cap="none" spc="0" normalizeH="0" baseline="0" noProof="0" dirty="0">
                <a:ln>
                  <a:noFill/>
                </a:ln>
                <a:effectLst/>
                <a:uLnTx/>
                <a:uFillTx/>
                <a:latin typeface="+mn-ea"/>
                <a:ea typeface="+mn-ea"/>
                <a:cs typeface="+mn-cs"/>
              </a:rPr>
              <a:t>立柱模板爆裂事故</a:t>
            </a:r>
          </a:p>
          <a:p>
            <a:pPr marR="0" lvl="0" indent="-268605" defTabSz="914400" rtl="0" eaLnBrk="0" fontAlgn="base" latinLnBrk="0" hangingPunct="0">
              <a:lnSpc>
                <a:spcPct val="150000"/>
              </a:lnSpc>
              <a:spcBef>
                <a:spcPts val="0"/>
              </a:spcBef>
              <a:spcAft>
                <a:spcPct val="0"/>
              </a:spcAft>
              <a:buClrTx/>
              <a:buSzTx/>
              <a:buFontTx/>
              <a:buNone/>
              <a:defRPr/>
            </a:pPr>
            <a:r>
              <a:rPr kumimoji="0" lang="zh-CN" altLang="en-US" sz="2000" b="1" i="0" u="none" strike="noStrike" kern="0" cap="none" spc="0" normalizeH="0" baseline="0" noProof="0" dirty="0">
                <a:ln>
                  <a:noFill/>
                </a:ln>
                <a:effectLst/>
                <a:uLnTx/>
                <a:uFillTx/>
                <a:latin typeface="+mn-ea"/>
                <a:ea typeface="+mn-ea"/>
                <a:cs typeface="+mn-cs"/>
              </a:rPr>
              <a:t>    事故经过：</a:t>
            </a:r>
          </a:p>
          <a:p>
            <a:pPr marR="0" lvl="0" indent="-268605" defTabSz="914400" rtl="0" eaLnBrk="0" fontAlgn="base" latinLnBrk="0" hangingPunct="0">
              <a:lnSpc>
                <a:spcPct val="150000"/>
              </a:lnSpc>
              <a:spcBef>
                <a:spcPts val="0"/>
              </a:spcBef>
              <a:spcAft>
                <a:spcPct val="0"/>
              </a:spcAft>
              <a:buClrTx/>
              <a:buSzTx/>
              <a:buFontTx/>
              <a:buNone/>
              <a:defRPr/>
            </a:pPr>
            <a:r>
              <a:rPr kumimoji="0" lang="en-US" altLang="zh-CN" sz="2000" b="1" i="0" u="none" strike="noStrike" kern="0" cap="none" spc="0" normalizeH="0" baseline="0" noProof="0" dirty="0">
                <a:ln>
                  <a:noFill/>
                </a:ln>
                <a:effectLst/>
                <a:uLnTx/>
                <a:uFillTx/>
                <a:latin typeface="+mn-ea"/>
                <a:ea typeface="+mn-ea"/>
                <a:cs typeface="+mn-cs"/>
              </a:rPr>
              <a:t>    2011</a:t>
            </a:r>
            <a:r>
              <a:rPr kumimoji="0" lang="zh-CN" altLang="en-US" sz="2000" b="1" i="0" u="none" strike="noStrike" kern="0" cap="none" spc="0" normalizeH="0" baseline="0" noProof="0" dirty="0">
                <a:ln>
                  <a:noFill/>
                </a:ln>
                <a:effectLst/>
                <a:uLnTx/>
                <a:uFillTx/>
                <a:latin typeface="+mn-ea"/>
                <a:ea typeface="+mn-ea"/>
                <a:cs typeface="+mn-cs"/>
              </a:rPr>
              <a:t>年</a:t>
            </a:r>
            <a:r>
              <a:rPr kumimoji="0" lang="en-US" altLang="zh-CN" sz="2000" b="1" i="0" u="none" strike="noStrike" kern="0" cap="none" spc="0" normalizeH="0" baseline="0" noProof="0" dirty="0">
                <a:ln>
                  <a:noFill/>
                </a:ln>
                <a:effectLst/>
                <a:uLnTx/>
                <a:uFillTx/>
                <a:latin typeface="+mn-ea"/>
                <a:ea typeface="+mn-ea"/>
                <a:cs typeface="+mn-cs"/>
              </a:rPr>
              <a:t>5</a:t>
            </a:r>
            <a:r>
              <a:rPr kumimoji="0" lang="zh-CN" altLang="en-US" sz="2000" b="1" i="0" u="none" strike="noStrike" kern="0" cap="none" spc="0" normalizeH="0" baseline="0" noProof="0" dirty="0">
                <a:ln>
                  <a:noFill/>
                </a:ln>
                <a:effectLst/>
                <a:uLnTx/>
                <a:uFillTx/>
                <a:latin typeface="+mn-ea"/>
                <a:ea typeface="+mn-ea"/>
                <a:cs typeface="+mn-cs"/>
              </a:rPr>
              <a:t>月</a:t>
            </a:r>
            <a:r>
              <a:rPr kumimoji="0" lang="en-US" altLang="zh-CN" sz="2000" b="1" i="0" u="none" strike="noStrike" kern="0" cap="none" spc="0" normalizeH="0" baseline="0" noProof="0" dirty="0">
                <a:ln>
                  <a:noFill/>
                </a:ln>
                <a:effectLst/>
                <a:uLnTx/>
                <a:uFillTx/>
                <a:latin typeface="+mn-ea"/>
                <a:ea typeface="+mn-ea"/>
                <a:cs typeface="+mn-cs"/>
              </a:rPr>
              <a:t>17</a:t>
            </a:r>
            <a:r>
              <a:rPr kumimoji="0" lang="zh-CN" altLang="en-US" sz="2000" b="1" i="0" u="none" strike="noStrike" kern="0" cap="none" spc="0" normalizeH="0" baseline="0" noProof="0" dirty="0">
                <a:ln>
                  <a:noFill/>
                </a:ln>
                <a:effectLst/>
                <a:uLnTx/>
                <a:uFillTx/>
                <a:latin typeface="+mn-ea"/>
                <a:ea typeface="+mn-ea"/>
                <a:cs typeface="+mn-cs"/>
              </a:rPr>
              <a:t>日</a:t>
            </a:r>
            <a:r>
              <a:rPr kumimoji="0" lang="en-US" altLang="zh-CN" sz="2000" b="1" i="0" u="none" strike="noStrike" kern="0" cap="none" spc="0" normalizeH="0" baseline="0" noProof="0" dirty="0">
                <a:ln>
                  <a:noFill/>
                </a:ln>
                <a:effectLst/>
                <a:uLnTx/>
                <a:uFillTx/>
                <a:latin typeface="+mn-ea"/>
                <a:ea typeface="+mn-ea"/>
                <a:cs typeface="+mn-cs"/>
              </a:rPr>
              <a:t>12</a:t>
            </a:r>
            <a:r>
              <a:rPr kumimoji="0" lang="zh-CN" altLang="en-US" sz="2000" b="1" i="0" u="none" strike="noStrike" kern="0" cap="none" spc="0" normalizeH="0" baseline="0" noProof="0" dirty="0">
                <a:ln>
                  <a:noFill/>
                </a:ln>
                <a:effectLst/>
                <a:uLnTx/>
                <a:uFillTx/>
                <a:latin typeface="+mn-ea"/>
                <a:ea typeface="+mn-ea"/>
                <a:cs typeface="+mn-cs"/>
              </a:rPr>
              <a:t>时许，</a:t>
            </a:r>
            <a:r>
              <a:rPr kumimoji="0" lang="en-US" altLang="zh-CN" sz="2000" b="1" i="0" u="none" strike="noStrike" kern="0" cap="none" spc="0" normalizeH="0" baseline="0" noProof="0" dirty="0">
                <a:ln>
                  <a:noFill/>
                </a:ln>
                <a:effectLst/>
                <a:uLnTx/>
                <a:uFillTx/>
                <a:latin typeface="+mn-ea"/>
                <a:ea typeface="+mn-ea"/>
                <a:cs typeface="+mn-cs"/>
              </a:rPr>
              <a:t>XX</a:t>
            </a:r>
            <a:r>
              <a:rPr kumimoji="0" lang="zh-CN" altLang="en-US" sz="2000" b="1" i="0" u="none" strike="noStrike" kern="0" cap="none" spc="0" normalizeH="0" baseline="0" noProof="0" dirty="0">
                <a:ln>
                  <a:noFill/>
                </a:ln>
                <a:effectLst/>
                <a:uLnTx/>
                <a:uFillTx/>
                <a:latin typeface="+mn-ea"/>
                <a:ea typeface="+mn-ea"/>
                <a:cs typeface="+mn-cs"/>
              </a:rPr>
              <a:t>高速公路</a:t>
            </a:r>
            <a:r>
              <a:rPr kumimoji="0" lang="en-US" altLang="zh-CN" sz="2000" b="1" i="0" u="none" strike="noStrike" kern="0" cap="none" spc="0" normalizeH="0" baseline="0" noProof="0" dirty="0">
                <a:ln>
                  <a:noFill/>
                </a:ln>
                <a:effectLst/>
                <a:uLnTx/>
                <a:uFillTx/>
                <a:latin typeface="+mn-ea"/>
                <a:ea typeface="+mn-ea"/>
                <a:cs typeface="+mn-cs"/>
              </a:rPr>
              <a:t>B3</a:t>
            </a:r>
            <a:r>
              <a:rPr kumimoji="0" lang="zh-CN" altLang="en-US" sz="2000" b="1" i="0" u="none" strike="noStrike" kern="0" cap="none" spc="0" normalizeH="0" baseline="0" noProof="0" dirty="0">
                <a:ln>
                  <a:noFill/>
                </a:ln>
                <a:effectLst/>
                <a:uLnTx/>
                <a:uFillTx/>
                <a:latin typeface="+mn-ea"/>
                <a:ea typeface="+mn-ea"/>
                <a:cs typeface="+mn-cs"/>
              </a:rPr>
              <a:t>标</a:t>
            </a:r>
            <a:r>
              <a:rPr kumimoji="0" lang="en-US" altLang="zh-CN" sz="2000" b="1" i="0" u="none" strike="noStrike" kern="0" cap="none" spc="0" normalizeH="0" baseline="0" noProof="0" dirty="0">
                <a:ln>
                  <a:noFill/>
                </a:ln>
                <a:effectLst/>
                <a:uLnTx/>
                <a:uFillTx/>
                <a:latin typeface="+mn-ea"/>
                <a:ea typeface="+mn-ea"/>
                <a:cs typeface="+mn-cs"/>
              </a:rPr>
              <a:t>X</a:t>
            </a:r>
            <a:r>
              <a:rPr kumimoji="0" lang="zh-CN" altLang="en-US" sz="2000" b="1" i="0" u="none" strike="noStrike" kern="0" cap="none" spc="0" normalizeH="0" baseline="0" noProof="0" dirty="0">
                <a:ln>
                  <a:noFill/>
                </a:ln>
                <a:effectLst/>
                <a:uLnTx/>
                <a:uFillTx/>
                <a:latin typeface="+mn-ea"/>
                <a:ea typeface="+mn-ea"/>
                <a:cs typeface="+mn-cs"/>
              </a:rPr>
              <a:t>桥大桥左线</a:t>
            </a:r>
            <a:r>
              <a:rPr kumimoji="0" lang="en-US" altLang="zh-CN" sz="2000" b="1" i="0" u="none" strike="noStrike" kern="0" cap="none" spc="0" normalizeH="0" baseline="0" noProof="0" dirty="0">
                <a:ln>
                  <a:noFill/>
                </a:ln>
                <a:effectLst/>
                <a:uLnTx/>
                <a:uFillTx/>
                <a:latin typeface="+mn-ea"/>
                <a:ea typeface="+mn-ea"/>
                <a:cs typeface="+mn-cs"/>
              </a:rPr>
              <a:t>2#</a:t>
            </a:r>
            <a:r>
              <a:rPr kumimoji="0" lang="zh-CN" altLang="en-US" sz="2000" b="1" i="0" u="none" strike="noStrike" kern="0" cap="none" spc="0" normalizeH="0" baseline="0" noProof="0" dirty="0">
                <a:ln>
                  <a:noFill/>
                </a:ln>
                <a:effectLst/>
                <a:uLnTx/>
                <a:uFillTx/>
                <a:latin typeface="+mn-ea"/>
                <a:ea typeface="+mn-ea"/>
                <a:cs typeface="+mn-cs"/>
              </a:rPr>
              <a:t>墩进行第二节墩身浇筑（第一节墩高</a:t>
            </a:r>
            <a:r>
              <a:rPr kumimoji="0" lang="en-US" altLang="zh-CN" sz="2000" b="1" i="0" u="none" strike="noStrike" kern="0" cap="none" spc="0" normalizeH="0" baseline="0" noProof="0" dirty="0">
                <a:ln>
                  <a:noFill/>
                </a:ln>
                <a:effectLst/>
                <a:uLnTx/>
                <a:uFillTx/>
                <a:latin typeface="+mn-ea"/>
                <a:ea typeface="+mn-ea"/>
                <a:cs typeface="+mn-cs"/>
              </a:rPr>
              <a:t>13</a:t>
            </a:r>
            <a:r>
              <a:rPr kumimoji="0" lang="zh-CN" altLang="en-US" sz="2000" b="1" i="0" u="none" strike="noStrike" kern="0" cap="none" spc="0" normalizeH="0" baseline="0" noProof="0" dirty="0">
                <a:ln>
                  <a:noFill/>
                </a:ln>
                <a:effectLst/>
                <a:uLnTx/>
                <a:uFillTx/>
                <a:latin typeface="+mn-ea"/>
                <a:ea typeface="+mn-ea"/>
                <a:cs typeface="+mn-cs"/>
              </a:rPr>
              <a:t>米，第二节浇筑高度</a:t>
            </a:r>
            <a:r>
              <a:rPr kumimoji="0" lang="en-US" altLang="zh-CN" sz="2000" b="1" i="0" u="none" strike="noStrike" kern="0" cap="none" spc="0" normalizeH="0" baseline="0" noProof="0" dirty="0">
                <a:ln>
                  <a:noFill/>
                </a:ln>
                <a:effectLst/>
                <a:uLnTx/>
                <a:uFillTx/>
                <a:latin typeface="+mn-ea"/>
                <a:ea typeface="+mn-ea"/>
                <a:cs typeface="+mn-cs"/>
              </a:rPr>
              <a:t>10.6</a:t>
            </a:r>
            <a:r>
              <a:rPr kumimoji="0" lang="zh-CN" altLang="en-US" sz="2000" b="1" i="0" u="none" strike="noStrike" kern="0" cap="none" spc="0" normalizeH="0" baseline="0" noProof="0" dirty="0">
                <a:ln>
                  <a:noFill/>
                </a:ln>
                <a:effectLst/>
                <a:uLnTx/>
                <a:uFillTx/>
                <a:latin typeface="+mn-ea"/>
                <a:ea typeface="+mn-ea"/>
                <a:cs typeface="+mn-cs"/>
              </a:rPr>
              <a:t>米）时，发生模板爆裂，导致正在浇筑的墩身倾斜倒塌，</a:t>
            </a:r>
            <a:r>
              <a:rPr kumimoji="0" lang="en-US" altLang="zh-CN" sz="2000" b="1" i="0" u="none" strike="noStrike" kern="0" cap="none" spc="0" normalizeH="0" baseline="0" noProof="0" dirty="0">
                <a:ln>
                  <a:noFill/>
                </a:ln>
                <a:effectLst/>
                <a:uLnTx/>
                <a:uFillTx/>
                <a:latin typeface="+mn-ea"/>
                <a:ea typeface="+mn-ea"/>
                <a:cs typeface="+mn-cs"/>
              </a:rPr>
              <a:t>4</a:t>
            </a:r>
            <a:r>
              <a:rPr kumimoji="0" lang="zh-CN" altLang="en-US" sz="2000" b="1" i="0" u="none" strike="noStrike" kern="0" cap="none" spc="0" normalizeH="0" baseline="0" noProof="0" dirty="0">
                <a:ln>
                  <a:noFill/>
                </a:ln>
                <a:effectLst/>
                <a:uLnTx/>
                <a:uFillTx/>
                <a:latin typeface="+mn-ea"/>
                <a:ea typeface="+mn-ea"/>
                <a:cs typeface="+mn-cs"/>
              </a:rPr>
              <a:t>根缆风绳断裂，现场作业的</a:t>
            </a:r>
            <a:r>
              <a:rPr kumimoji="0" lang="en-US" altLang="zh-CN" sz="2000" b="1" i="0" u="none" strike="noStrike" kern="0" cap="none" spc="0" normalizeH="0" baseline="0" noProof="0" dirty="0">
                <a:ln>
                  <a:noFill/>
                </a:ln>
                <a:effectLst/>
                <a:uLnTx/>
                <a:uFillTx/>
                <a:latin typeface="+mn-ea"/>
                <a:ea typeface="+mn-ea"/>
                <a:cs typeface="+mn-cs"/>
              </a:rPr>
              <a:t>4</a:t>
            </a:r>
            <a:r>
              <a:rPr kumimoji="0" lang="zh-CN" altLang="en-US" sz="2000" b="1" i="0" u="none" strike="noStrike" kern="0" cap="none" spc="0" normalizeH="0" baseline="0" noProof="0" dirty="0">
                <a:ln>
                  <a:noFill/>
                </a:ln>
                <a:effectLst/>
                <a:uLnTx/>
                <a:uFillTx/>
                <a:latin typeface="+mn-ea"/>
                <a:ea typeface="+mn-ea"/>
                <a:cs typeface="+mn-cs"/>
              </a:rPr>
              <a:t>人从</a:t>
            </a:r>
            <a:r>
              <a:rPr kumimoji="0" lang="en-US" altLang="zh-CN" sz="2000" b="1" i="0" u="none" strike="noStrike" kern="0" cap="none" spc="0" normalizeH="0" baseline="0" noProof="0" dirty="0">
                <a:ln>
                  <a:noFill/>
                </a:ln>
                <a:effectLst/>
                <a:uLnTx/>
                <a:uFillTx/>
                <a:latin typeface="+mn-ea"/>
                <a:ea typeface="+mn-ea"/>
                <a:cs typeface="+mn-cs"/>
              </a:rPr>
              <a:t>23</a:t>
            </a:r>
            <a:r>
              <a:rPr kumimoji="0" lang="zh-CN" altLang="en-US" sz="2000" b="1" i="0" u="none" strike="noStrike" kern="0" cap="none" spc="0" normalizeH="0" baseline="0" noProof="0" dirty="0">
                <a:ln>
                  <a:noFill/>
                </a:ln>
                <a:effectLst/>
                <a:uLnTx/>
                <a:uFillTx/>
                <a:latin typeface="+mn-ea"/>
                <a:ea typeface="+mn-ea"/>
                <a:cs typeface="+mn-cs"/>
              </a:rPr>
              <a:t>米高处坠落后死亡。</a:t>
            </a:r>
          </a:p>
          <a:p>
            <a:pPr marR="0" lvl="0" indent="-268605" defTabSz="914400" rtl="0" eaLnBrk="0" fontAlgn="base" latinLnBrk="0" hangingPunct="0">
              <a:lnSpc>
                <a:spcPct val="150000"/>
              </a:lnSpc>
              <a:spcBef>
                <a:spcPts val="0"/>
              </a:spcBef>
              <a:spcAft>
                <a:spcPct val="0"/>
              </a:spcAft>
              <a:buClrTx/>
              <a:buSzTx/>
              <a:buFontTx/>
              <a:buNone/>
              <a:defRPr/>
            </a:pPr>
            <a:r>
              <a:rPr kumimoji="0" lang="zh-CN" altLang="en-US" sz="2000" b="1" i="0" u="none" strike="noStrike" kern="0" cap="none" spc="0" normalizeH="0" baseline="0" noProof="0" dirty="0">
                <a:ln>
                  <a:noFill/>
                </a:ln>
                <a:effectLst/>
                <a:uLnTx/>
                <a:uFillTx/>
                <a:latin typeface="+mn-ea"/>
                <a:ea typeface="+mn-ea"/>
                <a:cs typeface="+mn-cs"/>
              </a:rPr>
              <a:t>    </a:t>
            </a:r>
            <a:r>
              <a:rPr kumimoji="0" lang="zh-CN" altLang="en-US" sz="2000" b="1" i="0" u="none" strike="noStrike" kern="0" cap="none" spc="0" normalizeH="0" baseline="0" noProof="0" dirty="0">
                <a:ln>
                  <a:noFill/>
                </a:ln>
                <a:solidFill>
                  <a:srgbClr val="FF0000"/>
                </a:solidFill>
                <a:effectLst/>
                <a:uLnTx/>
                <a:uFillTx/>
                <a:latin typeface="+mn-ea"/>
                <a:ea typeface="+mn-ea"/>
                <a:cs typeface="+mn-cs"/>
              </a:rPr>
              <a:t>直接原因：</a:t>
            </a:r>
            <a:r>
              <a:rPr kumimoji="0" lang="zh-CN" altLang="en-US" sz="2000" b="1" i="0" u="none" strike="noStrike" kern="0" cap="none" spc="0" normalizeH="0" baseline="0" noProof="0" dirty="0">
                <a:ln>
                  <a:noFill/>
                </a:ln>
                <a:effectLst/>
                <a:uLnTx/>
                <a:uFillTx/>
                <a:latin typeface="+mn-ea"/>
                <a:ea typeface="+mn-ea"/>
                <a:cs typeface="+mn-cs"/>
              </a:rPr>
              <a:t>（如图所示）</a:t>
            </a:r>
          </a:p>
          <a:p>
            <a:pPr marR="0" lvl="0" indent="-268605" defTabSz="914400" rtl="0" eaLnBrk="0" fontAlgn="base" latinLnBrk="0" hangingPunct="0">
              <a:lnSpc>
                <a:spcPct val="150000"/>
              </a:lnSpc>
              <a:spcBef>
                <a:spcPts val="0"/>
              </a:spcBef>
              <a:spcAft>
                <a:spcPct val="0"/>
              </a:spcAft>
              <a:buClrTx/>
              <a:buSzTx/>
              <a:buFontTx/>
              <a:buNone/>
              <a:defRPr/>
            </a:pPr>
            <a:r>
              <a:rPr kumimoji="0" lang="zh-CN" altLang="en-US" sz="2000" b="1" i="0" u="none" strike="noStrike" kern="0" cap="none" spc="0" normalizeH="0" baseline="0" noProof="0" dirty="0">
                <a:ln>
                  <a:noFill/>
                </a:ln>
                <a:effectLst/>
                <a:uLnTx/>
                <a:uFillTx/>
                <a:latin typeface="+mn-ea"/>
                <a:ea typeface="+mn-ea"/>
                <a:cs typeface="+mn-cs"/>
              </a:rPr>
              <a:t>    模板底部及侧向的螺栓未按规定上足并拧紧，模板与中系梁连接处爆裂，加之施工时出现突风，导致墩身倒塌，发生高坠死亡事故。</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3" presetClass="entr" presetSubtype="10" fill="hold" nodeType="after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linds(horizontal)">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calcmode="lin" valueType="num">
                                      <p:cBhvr additive="base">
                                        <p:cTn id="1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par>
                          <p:cTn id="19" fill="hold">
                            <p:stCondLst>
                              <p:cond delay="500"/>
                            </p:stCondLst>
                            <p:childTnLst>
                              <p:par>
                                <p:cTn id="20" presetID="3" presetClass="entr" presetSubtype="10" fill="hold" nodeType="after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事故现场"/>
          <p:cNvPicPr>
            <a:picLocks noChangeArrowheads="1"/>
          </p:cNvPicPr>
          <p:nvPr/>
        </p:nvPicPr>
        <p:blipFill>
          <a:blip r:embed="rId2" cstate="print"/>
          <a:srcRect/>
          <a:stretch>
            <a:fillRect/>
          </a:stretch>
        </p:blipFill>
        <p:spPr bwMode="auto">
          <a:xfrm>
            <a:off x="1599186" y="1752028"/>
            <a:ext cx="7544814" cy="4649786"/>
          </a:xfrm>
          <a:prstGeom prst="rect">
            <a:avLst/>
          </a:prstGeom>
          <a:noFill/>
          <a:ln w="9525">
            <a:noFill/>
            <a:miter lim="800000"/>
            <a:headEnd/>
            <a:tailEnd/>
          </a:ln>
        </p:spPr>
      </p:pic>
      <p:pic>
        <p:nvPicPr>
          <p:cNvPr id="3" name="Picture 2" descr="模板顶层工作平台"/>
          <p:cNvPicPr>
            <a:picLocks noChangeAspect="1" noChangeArrowheads="1"/>
          </p:cNvPicPr>
          <p:nvPr/>
        </p:nvPicPr>
        <p:blipFill>
          <a:blip r:embed="rId3" cstate="print"/>
          <a:srcRect/>
          <a:stretch>
            <a:fillRect/>
          </a:stretch>
        </p:blipFill>
        <p:spPr bwMode="auto">
          <a:xfrm>
            <a:off x="76226" y="837316"/>
            <a:ext cx="3352384" cy="3670300"/>
          </a:xfrm>
          <a:prstGeom prst="rect">
            <a:avLst/>
          </a:prstGeom>
          <a:noFill/>
          <a:ln w="38100">
            <a:solidFill>
              <a:srgbClr val="FFFFFF"/>
            </a:solidFill>
            <a:miter lim="800000"/>
            <a:headEnd/>
            <a:tailEnd/>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最底层模板开裂"/>
          <p:cNvPicPr>
            <a:picLocks noChangeArrowheads="1"/>
          </p:cNvPicPr>
          <p:nvPr/>
        </p:nvPicPr>
        <p:blipFill>
          <a:blip r:embed="rId2" cstate="print"/>
          <a:srcRect/>
          <a:stretch>
            <a:fillRect/>
          </a:stretch>
        </p:blipFill>
        <p:spPr bwMode="auto">
          <a:xfrm>
            <a:off x="532022" y="837316"/>
            <a:ext cx="8156182" cy="5564498"/>
          </a:xfrm>
          <a:prstGeom prst="rect">
            <a:avLst/>
          </a:prstGeom>
          <a:noFill/>
          <a:ln w="9525">
            <a:noFill/>
            <a:miter lim="800000"/>
            <a:headEnd/>
            <a:tailEnd/>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模板少上螺栓"/>
          <p:cNvPicPr>
            <a:picLocks noChangeArrowheads="1"/>
          </p:cNvPicPr>
          <p:nvPr/>
        </p:nvPicPr>
        <p:blipFill>
          <a:blip r:embed="rId2" cstate="print"/>
          <a:srcRect/>
          <a:stretch>
            <a:fillRect/>
          </a:stretch>
        </p:blipFill>
        <p:spPr bwMode="auto">
          <a:xfrm>
            <a:off x="760700" y="1142220"/>
            <a:ext cx="7544814" cy="4936058"/>
          </a:xfrm>
          <a:prstGeom prst="rect">
            <a:avLst/>
          </a:prstGeom>
          <a:noFill/>
          <a:ln w="9525">
            <a:noFill/>
            <a:miter lim="800000"/>
            <a:headEnd/>
            <a:tailEnd/>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874947"/>
            <a:ext cx="9144000" cy="4764607"/>
          </a:xfrm>
          <a:prstGeom prst="rect">
            <a:avLst/>
          </a:prstGeom>
          <a:noFill/>
          <a:ln w="9525">
            <a:noFill/>
            <a:miter lim="800000"/>
          </a:ln>
        </p:spPr>
        <p:txBody>
          <a:bodyPr vert="horz" wrap="square" lIns="91440" tIns="45720" rIns="91440" bIns="45720" numCol="1" anchor="t" anchorCtr="0" compatLnSpc="1"/>
          <a:lstStyle/>
          <a:p>
            <a:pPr marL="0" marR="0" lvl="0" indent="0" defTabSz="914400" rtl="0" eaLnBrk="0" fontAlgn="base" latinLnBrk="0" hangingPunct="0">
              <a:lnSpc>
                <a:spcPts val="3000"/>
              </a:lnSpc>
              <a:spcBef>
                <a:spcPct val="0"/>
              </a:spcBef>
              <a:spcAft>
                <a:spcPct val="0"/>
              </a:spcAft>
              <a:buClrTx/>
              <a:buSzTx/>
              <a:buFontTx/>
              <a:buNone/>
              <a:defRPr/>
            </a:pPr>
            <a:r>
              <a:rPr kumimoji="0" lang="zh-CN" altLang="en-US" sz="2000" b="1" i="0" u="none" strike="noStrike" kern="0" cap="none" spc="0" normalizeH="0" baseline="0" noProof="0" dirty="0">
                <a:ln>
                  <a:noFill/>
                </a:ln>
                <a:effectLst/>
                <a:uLnTx/>
                <a:uFillTx/>
                <a:latin typeface="+mn-ea"/>
                <a:ea typeface="+mn-ea"/>
                <a:cs typeface="+mn-cs"/>
              </a:rPr>
              <a:t>    根本原因</a:t>
            </a:r>
          </a:p>
          <a:p>
            <a:pPr marL="0" marR="0" lvl="0" indent="0" defTabSz="914400" rtl="0" eaLnBrk="0" fontAlgn="base" latinLnBrk="0" hangingPunct="0">
              <a:lnSpc>
                <a:spcPts val="3000"/>
              </a:lnSpc>
              <a:spcBef>
                <a:spcPct val="0"/>
              </a:spcBef>
              <a:spcAft>
                <a:spcPct val="0"/>
              </a:spcAft>
              <a:buClrTx/>
              <a:buSzTx/>
              <a:buFontTx/>
              <a:buNone/>
              <a:defRPr/>
            </a:pPr>
            <a:r>
              <a:rPr kumimoji="0" lang="zh-CN" altLang="en-US" sz="2000" b="1" i="0" u="none" strike="noStrike" kern="0" cap="none" spc="0" normalizeH="0" baseline="0" noProof="0" dirty="0">
                <a:ln>
                  <a:noFill/>
                </a:ln>
                <a:effectLst/>
                <a:uLnTx/>
                <a:uFillTx/>
                <a:latin typeface="+mn-ea"/>
                <a:ea typeface="+mn-ea"/>
                <a:cs typeface="+mn-cs"/>
              </a:rPr>
              <a:t>    </a:t>
            </a:r>
            <a:r>
              <a:rPr kumimoji="0" lang="en-US" altLang="zh-CN" sz="2000" b="1" i="0" u="none" strike="noStrike" kern="0" cap="none" spc="0" normalizeH="0" baseline="0" noProof="0" dirty="0">
                <a:ln>
                  <a:noFill/>
                </a:ln>
                <a:effectLst/>
                <a:uLnTx/>
                <a:uFillTx/>
                <a:latin typeface="+mn-ea"/>
                <a:ea typeface="+mn-ea"/>
                <a:cs typeface="+mn-cs"/>
              </a:rPr>
              <a:t>1.</a:t>
            </a:r>
            <a:r>
              <a:rPr kumimoji="0" lang="zh-CN" altLang="en-US" sz="2000" b="1" i="0" u="none" strike="noStrike" kern="0" cap="none" spc="0" normalizeH="0" baseline="0" noProof="0" dirty="0">
                <a:ln>
                  <a:noFill/>
                </a:ln>
                <a:effectLst/>
                <a:uLnTx/>
                <a:uFillTx/>
                <a:latin typeface="+mn-ea"/>
                <a:ea typeface="+mn-ea"/>
                <a:cs typeface="+mn-cs"/>
              </a:rPr>
              <a:t>模板设计存在缺陷，本身材质质量不过关。模板的钢板有夹层且已生锈；因为周转多次，钢板抗压能力降低，施工所产生的各类荷载超出了其承受范围而发生爆裂。</a:t>
            </a:r>
          </a:p>
          <a:p>
            <a:pPr marL="0" marR="0" lvl="0" indent="0" defTabSz="914400" rtl="0" eaLnBrk="0" fontAlgn="base" latinLnBrk="0" hangingPunct="0">
              <a:lnSpc>
                <a:spcPts val="3000"/>
              </a:lnSpc>
              <a:spcBef>
                <a:spcPct val="0"/>
              </a:spcBef>
              <a:spcAft>
                <a:spcPct val="0"/>
              </a:spcAft>
              <a:buClrTx/>
              <a:buSzTx/>
              <a:buFontTx/>
              <a:buNone/>
              <a:defRPr/>
            </a:pPr>
            <a:r>
              <a:rPr kumimoji="0" lang="zh-CN" altLang="en-US" sz="2000" b="1" i="0" u="none" strike="noStrike" kern="0" cap="none" spc="0" normalizeH="0" baseline="0" noProof="0" dirty="0">
                <a:ln>
                  <a:noFill/>
                </a:ln>
                <a:effectLst/>
                <a:uLnTx/>
                <a:uFillTx/>
                <a:latin typeface="+mn-ea"/>
                <a:ea typeface="+mn-ea"/>
                <a:cs typeface="+mn-cs"/>
              </a:rPr>
              <a:t>     </a:t>
            </a:r>
            <a:r>
              <a:rPr kumimoji="0" lang="en-US" altLang="zh-CN" sz="2000" b="1" i="0" u="none" strike="noStrike" kern="0" cap="none" spc="0" normalizeH="0" baseline="0" noProof="0" dirty="0">
                <a:ln>
                  <a:noFill/>
                </a:ln>
                <a:effectLst/>
                <a:uLnTx/>
                <a:uFillTx/>
                <a:latin typeface="+mn-ea"/>
                <a:ea typeface="+mn-ea"/>
                <a:cs typeface="+mn-cs"/>
              </a:rPr>
              <a:t>2.</a:t>
            </a:r>
            <a:r>
              <a:rPr kumimoji="0" lang="zh-CN" altLang="en-US" sz="2000" b="1" i="0" u="none" strike="noStrike" kern="0" cap="none" spc="0" normalizeH="0" baseline="0" noProof="0" dirty="0">
                <a:ln>
                  <a:noFill/>
                </a:ln>
                <a:effectLst/>
                <a:uLnTx/>
                <a:uFillTx/>
                <a:latin typeface="+mn-ea"/>
                <a:ea typeface="+mn-ea"/>
                <a:cs typeface="+mn-cs"/>
              </a:rPr>
              <a:t>模板连接螺栓存在问题，包括螺栓本身质量问题和安装问题。螺栓多次使用后，螺杆及刻丝刚度疲劳损伤、性能降低；螺栓连接时图省事，不按设计要求如数安装螺栓，甚至隔一上一，造成模板连接强度和整体抗拉能力的降低。</a:t>
            </a:r>
          </a:p>
          <a:p>
            <a:pPr marL="0" marR="0" lvl="0" indent="0" defTabSz="914400" rtl="0" eaLnBrk="0" fontAlgn="base" latinLnBrk="0" hangingPunct="0">
              <a:lnSpc>
                <a:spcPts val="3000"/>
              </a:lnSpc>
              <a:spcBef>
                <a:spcPct val="0"/>
              </a:spcBef>
              <a:spcAft>
                <a:spcPct val="0"/>
              </a:spcAft>
              <a:buClrTx/>
              <a:buSzTx/>
              <a:buFontTx/>
              <a:buNone/>
              <a:defRPr/>
            </a:pPr>
            <a:r>
              <a:rPr kumimoji="0" lang="zh-CN" altLang="en-US" sz="2000" b="1" i="0" u="none" strike="noStrike" kern="0" cap="none" spc="0" normalizeH="0" baseline="0" noProof="0" dirty="0">
                <a:ln>
                  <a:noFill/>
                </a:ln>
                <a:effectLst/>
                <a:uLnTx/>
                <a:uFillTx/>
                <a:latin typeface="+mn-ea"/>
                <a:ea typeface="+mn-ea"/>
                <a:cs typeface="+mn-cs"/>
              </a:rPr>
              <a:t>    </a:t>
            </a:r>
            <a:r>
              <a:rPr kumimoji="0" lang="en-US" altLang="zh-CN" sz="2000" b="1" i="0" u="none" strike="noStrike" kern="0" cap="none" spc="0" normalizeH="0" baseline="0" noProof="0" dirty="0">
                <a:ln>
                  <a:noFill/>
                </a:ln>
                <a:effectLst/>
                <a:uLnTx/>
                <a:uFillTx/>
                <a:latin typeface="+mn-ea"/>
                <a:ea typeface="+mn-ea"/>
                <a:cs typeface="+mn-cs"/>
              </a:rPr>
              <a:t>3.</a:t>
            </a:r>
            <a:r>
              <a:rPr kumimoji="0" lang="zh-CN" altLang="en-US" sz="2000" b="1" i="0" u="none" strike="noStrike" kern="0" cap="none" spc="0" normalizeH="0" baseline="0" noProof="0" dirty="0">
                <a:ln>
                  <a:noFill/>
                </a:ln>
                <a:effectLst/>
                <a:uLnTx/>
                <a:uFillTx/>
                <a:latin typeface="+mn-ea"/>
                <a:ea typeface="+mn-ea"/>
                <a:cs typeface="+mn-cs"/>
              </a:rPr>
              <a:t>现场安全管理不严格。模板及配件进场时未检测，模板安装后无验收；未按规定编制大体积混凝土浇筑专项施工方案，浇筑的方式、速度全部由操作人员自己随意控制；高大模板无防倾覆措施；浇筑时无专人对模板变形情况进行巡查；未按要求设置独立的脚手架和作业通道，供人员上下的爬梯附着在模板上。</a:t>
            </a:r>
          </a:p>
          <a:p>
            <a:pPr marL="0" marR="0" lvl="0" indent="0" defTabSz="914400" rtl="0" eaLnBrk="0" fontAlgn="base" latinLnBrk="0" hangingPunct="0">
              <a:lnSpc>
                <a:spcPts val="3000"/>
              </a:lnSpc>
              <a:spcBef>
                <a:spcPct val="0"/>
              </a:spcBef>
              <a:spcAft>
                <a:spcPct val="0"/>
              </a:spcAft>
              <a:buClrTx/>
              <a:buSzTx/>
              <a:buFontTx/>
              <a:buNone/>
              <a:defRPr/>
            </a:pPr>
            <a:r>
              <a:rPr kumimoji="0" lang="zh-CN" altLang="en-US" sz="2000" b="1" i="0" u="none" strike="noStrike" kern="0" cap="none" spc="0" normalizeH="0" baseline="0" noProof="0" dirty="0">
                <a:ln>
                  <a:noFill/>
                </a:ln>
                <a:effectLst/>
                <a:uLnTx/>
                <a:uFillTx/>
                <a:latin typeface="+mn-ea"/>
                <a:ea typeface="+mn-ea"/>
                <a:cs typeface="+mn-cs"/>
              </a:rPr>
              <a:t>    </a:t>
            </a:r>
            <a:r>
              <a:rPr kumimoji="0" lang="en-US" altLang="zh-CN" sz="2000" b="1" i="0" u="none" strike="noStrike" kern="0" cap="none" spc="0" normalizeH="0" baseline="0" noProof="0" dirty="0">
                <a:ln>
                  <a:noFill/>
                </a:ln>
                <a:effectLst/>
                <a:uLnTx/>
                <a:uFillTx/>
                <a:latin typeface="+mn-ea"/>
                <a:ea typeface="+mn-ea"/>
                <a:cs typeface="+mn-cs"/>
              </a:rPr>
              <a:t>4.</a:t>
            </a:r>
            <a:r>
              <a:rPr kumimoji="0" lang="zh-CN" altLang="en-US" sz="2000" b="1" i="0" u="none" strike="noStrike" kern="0" cap="none" spc="0" normalizeH="0" baseline="0" noProof="0" dirty="0">
                <a:ln>
                  <a:noFill/>
                </a:ln>
                <a:effectLst/>
                <a:uLnTx/>
                <a:uFillTx/>
                <a:latin typeface="+mn-ea"/>
                <a:ea typeface="+mn-ea"/>
                <a:cs typeface="+mn-cs"/>
              </a:rPr>
              <a:t>混凝土浇筑工艺安全考虑不周。为减少接缝，确保墩柱外形美观，施工采用泵送混凝土工艺，增加了大体积混凝土的一次性浇筑量。为增加砼的流动性与和易性，混凝土中添加了缓凝剂，从而延长了初凝时间。</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linds(horizontal)">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linds(horizont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blinds(horizontal)">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blinds(horizontal)">
                                      <p:cBhvr>
                                        <p:cTn id="22"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1159083"/>
            <a:ext cx="9144000" cy="2879725"/>
          </a:xfrm>
          <a:prstGeom prst="rect">
            <a:avLst/>
          </a:prstGeom>
          <a:noFill/>
          <a:ln w="9525">
            <a:noFill/>
            <a:miter lim="800000"/>
          </a:ln>
        </p:spPr>
        <p:txBody>
          <a:bodyPr vert="horz" wrap="square" lIns="91440" tIns="45720" rIns="91440" bIns="45720" numCol="1" anchor="t" anchorCtr="0" compatLnSpc="1"/>
          <a:lstStyle/>
          <a:p>
            <a:pPr marR="0" lvl="0" algn="ctr" defTabSz="914400" rtl="0" eaLnBrk="0" fontAlgn="base" latinLnBrk="0" hangingPunct="0">
              <a:lnSpc>
                <a:spcPct val="150000"/>
              </a:lnSpc>
              <a:spcBef>
                <a:spcPts val="0"/>
              </a:spcBef>
              <a:spcAft>
                <a:spcPct val="0"/>
              </a:spcAft>
              <a:buClrTx/>
              <a:buSzTx/>
              <a:buFontTx/>
              <a:buNone/>
              <a:defRPr/>
            </a:pPr>
            <a:r>
              <a:rPr kumimoji="0" lang="zh-CN" altLang="en-US" sz="2000" b="1" i="0" u="none" strike="noStrike" kern="0" cap="none" spc="0" normalizeH="0" baseline="0" noProof="0" dirty="0">
                <a:ln>
                  <a:noFill/>
                </a:ln>
                <a:effectLst/>
                <a:uLnTx/>
                <a:uFillTx/>
                <a:latin typeface="+mn-ea"/>
                <a:ea typeface="+mn-ea"/>
                <a:cs typeface="+mn-cs"/>
              </a:rPr>
              <a:t>模板爆裂事故的共同特征</a:t>
            </a:r>
          </a:p>
          <a:p>
            <a:pPr marR="0" lvl="0" defTabSz="914400" rtl="0" eaLnBrk="0" fontAlgn="base" latinLnBrk="0" hangingPunct="0">
              <a:lnSpc>
                <a:spcPct val="150000"/>
              </a:lnSpc>
              <a:spcBef>
                <a:spcPts val="0"/>
              </a:spcBef>
              <a:spcAft>
                <a:spcPct val="0"/>
              </a:spcAft>
              <a:buClrTx/>
              <a:buSzTx/>
              <a:buFontTx/>
              <a:buNone/>
              <a:defRPr/>
            </a:pPr>
            <a:r>
              <a:rPr kumimoji="0" lang="zh-CN" altLang="en-US" sz="2000" b="1" i="0" u="none" strike="noStrike" kern="0" cap="none" spc="0" normalizeH="0" baseline="0" noProof="0" dirty="0">
                <a:ln>
                  <a:noFill/>
                </a:ln>
                <a:effectLst/>
                <a:uLnTx/>
                <a:uFillTx/>
                <a:latin typeface="+mn-ea"/>
                <a:ea typeface="+mn-ea"/>
                <a:cs typeface="+mn-cs"/>
              </a:rPr>
              <a:t>    模板本身纵向开裂，或模板连接螺栓断裂、螺帽崩掉，导致混凝土外泄，墩柱坍塌。</a:t>
            </a:r>
          </a:p>
          <a:p>
            <a:pPr marR="0" lvl="0" defTabSz="914400" rtl="0" eaLnBrk="0" fontAlgn="base" latinLnBrk="0" hangingPunct="0">
              <a:lnSpc>
                <a:spcPct val="150000"/>
              </a:lnSpc>
              <a:spcBef>
                <a:spcPts val="0"/>
              </a:spcBef>
              <a:spcAft>
                <a:spcPct val="0"/>
              </a:spcAft>
              <a:buClrTx/>
              <a:buSzTx/>
              <a:buFontTx/>
              <a:buNone/>
              <a:defRPr/>
            </a:pPr>
            <a:r>
              <a:rPr kumimoji="0" lang="zh-CN" altLang="en-US" sz="2000" b="1" i="0" u="none" strike="noStrike" kern="0" cap="none" spc="0" normalizeH="0" baseline="0" noProof="0" dirty="0">
                <a:ln>
                  <a:noFill/>
                </a:ln>
                <a:effectLst/>
                <a:uLnTx/>
                <a:uFillTx/>
                <a:latin typeface="+mn-ea"/>
                <a:ea typeface="+mn-ea"/>
                <a:cs typeface="+mn-cs"/>
              </a:rPr>
              <a:t>    大多数事故发生在混凝土浇筑临近结束、底部混凝土未初凝时。由于缺乏独立的施工作业平台，造成作业人员高处坠落死亡。</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linds(horizontal)">
                                      <p:cBhvr>
                                        <p:cTn id="7" dur="500"/>
                                        <p:tgtEl>
                                          <p:spTgt spid="2">
                                            <p:txEl>
                                              <p:pRg st="1" end="1"/>
                                            </p:txEl>
                                          </p:spTgt>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animEffect transition="in" filter="blinds(horizontal)">
                                      <p:cBhvr>
                                        <p:cTn id="11"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913542"/>
            <a:ext cx="9144000" cy="1631216"/>
          </a:xfrm>
          <a:prstGeom prst="rect">
            <a:avLst/>
          </a:prstGeom>
        </p:spPr>
        <p:txBody>
          <a:bodyPr wrap="square">
            <a:spAutoFit/>
          </a:bodyPr>
          <a:lstStyle/>
          <a:p>
            <a:pPr algn="ctr">
              <a:lnSpc>
                <a:spcPts val="3000"/>
              </a:lnSpc>
              <a:defRPr/>
            </a:pPr>
            <a:r>
              <a:rPr lang="zh-CN" altLang="en-US" sz="2000" b="1" dirty="0">
                <a:latin typeface="+mn-ea"/>
                <a:ea typeface="+mn-ea"/>
              </a:rPr>
              <a:t>重庆丰都长江二桥</a:t>
            </a:r>
            <a:r>
              <a:rPr lang="en-US" altLang="zh-CN" sz="2000" b="1" dirty="0">
                <a:latin typeface="+mn-ea"/>
                <a:ea typeface="+mn-ea"/>
              </a:rPr>
              <a:t>4</a:t>
            </a:r>
            <a:r>
              <a:rPr lang="zh-CN" altLang="en-US" sz="2000" b="1" dirty="0">
                <a:latin typeface="+mn-ea"/>
                <a:ea typeface="+mn-ea"/>
              </a:rPr>
              <a:t>号墩围堰坍塌事故</a:t>
            </a:r>
            <a:endParaRPr lang="en-US" altLang="zh-CN" sz="2000" b="1" dirty="0">
              <a:latin typeface="+mn-ea"/>
              <a:ea typeface="+mn-ea"/>
            </a:endParaRPr>
          </a:p>
          <a:p>
            <a:pPr>
              <a:lnSpc>
                <a:spcPts val="3000"/>
              </a:lnSpc>
              <a:defRPr/>
            </a:pPr>
            <a:r>
              <a:rPr lang="en-US" altLang="zh-CN" sz="2000" b="1" dirty="0">
                <a:latin typeface="+mn-ea"/>
                <a:ea typeface="+mn-ea"/>
                <a:sym typeface="宋体" panose="02010600030101010101" pitchFamily="2" charset="-122"/>
              </a:rPr>
              <a:t>    2013</a:t>
            </a:r>
            <a:r>
              <a:rPr lang="zh-CN" altLang="en-US" sz="2000" b="1" dirty="0">
                <a:latin typeface="+mn-ea"/>
                <a:ea typeface="+mn-ea"/>
                <a:sym typeface="宋体" panose="02010600030101010101" pitchFamily="2" charset="-122"/>
              </a:rPr>
              <a:t>年</a:t>
            </a:r>
            <a:r>
              <a:rPr lang="en-US" altLang="zh-CN" sz="2000" b="1" dirty="0">
                <a:latin typeface="+mn-ea"/>
                <a:ea typeface="+mn-ea"/>
                <a:sym typeface="宋体" panose="02010600030101010101" pitchFamily="2" charset="-122"/>
              </a:rPr>
              <a:t>10</a:t>
            </a:r>
            <a:r>
              <a:rPr lang="zh-CN" altLang="en-US" sz="2000" b="1" dirty="0">
                <a:latin typeface="+mn-ea"/>
                <a:ea typeface="+mn-ea"/>
                <a:sym typeface="宋体" panose="02010600030101010101" pitchFamily="2" charset="-122"/>
              </a:rPr>
              <a:t>月</a:t>
            </a:r>
            <a:r>
              <a:rPr lang="en-US" altLang="zh-CN" sz="2000" b="1" dirty="0">
                <a:latin typeface="+mn-ea"/>
                <a:ea typeface="+mn-ea"/>
                <a:sym typeface="宋体" panose="02010600030101010101" pitchFamily="2" charset="-122"/>
              </a:rPr>
              <a:t>12</a:t>
            </a:r>
            <a:r>
              <a:rPr lang="zh-CN" altLang="en-US" sz="2000" b="1" dirty="0">
                <a:latin typeface="+mn-ea"/>
                <a:ea typeface="+mn-ea"/>
                <a:sym typeface="宋体" panose="02010600030101010101" pitchFamily="2" charset="-122"/>
              </a:rPr>
              <a:t>日上午</a:t>
            </a:r>
            <a:r>
              <a:rPr lang="en-US" altLang="zh-CN" sz="2000" b="1" dirty="0">
                <a:latin typeface="+mn-ea"/>
                <a:ea typeface="+mn-ea"/>
                <a:sym typeface="宋体" panose="02010600030101010101" pitchFamily="2" charset="-122"/>
              </a:rPr>
              <a:t>10</a:t>
            </a:r>
            <a:r>
              <a:rPr lang="zh-CN" altLang="en-US" sz="2000" b="1" dirty="0">
                <a:latin typeface="+mn-ea"/>
                <a:ea typeface="+mn-ea"/>
                <a:sym typeface="宋体" panose="02010600030101010101" pitchFamily="2" charset="-122"/>
              </a:rPr>
              <a:t>时</a:t>
            </a:r>
            <a:r>
              <a:rPr lang="en-US" altLang="zh-CN" sz="2000" b="1" dirty="0">
                <a:latin typeface="+mn-ea"/>
                <a:ea typeface="+mn-ea"/>
                <a:sym typeface="宋体" panose="02010600030101010101" pitchFamily="2" charset="-122"/>
              </a:rPr>
              <a:t>33</a:t>
            </a:r>
            <a:r>
              <a:rPr lang="zh-CN" altLang="en-US" sz="2000" b="1" dirty="0">
                <a:latin typeface="+mn-ea"/>
                <a:ea typeface="+mn-ea"/>
                <a:sym typeface="宋体" panose="02010600030101010101" pitchFamily="2" charset="-122"/>
              </a:rPr>
              <a:t>分，由中交路桥华东公司承建的重庆丰都长江二桥项目，在进行</a:t>
            </a:r>
            <a:r>
              <a:rPr lang="en-US" altLang="zh-CN" sz="2000" b="1" dirty="0">
                <a:latin typeface="+mn-ea"/>
                <a:ea typeface="+mn-ea"/>
                <a:sym typeface="宋体" panose="02010600030101010101" pitchFamily="2" charset="-122"/>
              </a:rPr>
              <a:t>4</a:t>
            </a:r>
            <a:r>
              <a:rPr lang="zh-CN" altLang="en-US" sz="2000" b="1" dirty="0">
                <a:latin typeface="+mn-ea"/>
                <a:ea typeface="+mn-ea"/>
                <a:sym typeface="宋体" panose="02010600030101010101" pitchFamily="2" charset="-122"/>
              </a:rPr>
              <a:t>号墩围堰桩头混凝土凿除和清理作业时，围堰倾覆坍塌，造成</a:t>
            </a:r>
            <a:r>
              <a:rPr lang="en-US" altLang="zh-CN" sz="2000" b="1" dirty="0">
                <a:latin typeface="+mn-ea"/>
                <a:ea typeface="+mn-ea"/>
                <a:sym typeface="宋体" panose="02010600030101010101" pitchFamily="2" charset="-122"/>
              </a:rPr>
              <a:t>11</a:t>
            </a:r>
            <a:r>
              <a:rPr lang="zh-CN" altLang="en-US" sz="2000" b="1" dirty="0">
                <a:latin typeface="+mn-ea"/>
                <a:ea typeface="+mn-ea"/>
                <a:sym typeface="宋体" panose="02010600030101010101" pitchFamily="2" charset="-122"/>
              </a:rPr>
              <a:t>人死亡。</a:t>
            </a:r>
            <a:endParaRPr lang="zh-CN" altLang="en-US" sz="2000" b="1" dirty="0">
              <a:latin typeface="+mn-ea"/>
              <a:ea typeface="+mn-ea"/>
            </a:endParaRPr>
          </a:p>
        </p:txBody>
      </p:sp>
      <p:grpSp>
        <p:nvGrpSpPr>
          <p:cNvPr id="9" name="Group 21"/>
          <p:cNvGrpSpPr/>
          <p:nvPr/>
        </p:nvGrpSpPr>
        <p:grpSpPr bwMode="auto">
          <a:xfrm>
            <a:off x="250825" y="2742966"/>
            <a:ext cx="8643938" cy="3675063"/>
            <a:chOff x="0" y="0"/>
            <a:chExt cx="9069049" cy="6917765"/>
          </a:xfrm>
        </p:grpSpPr>
        <p:pic>
          <p:nvPicPr>
            <p:cNvPr id="10" name="Picture 4" descr="4_副本"/>
            <p:cNvPicPr>
              <a:picLocks noChangeAspect="1" noChangeArrowheads="1"/>
            </p:cNvPicPr>
            <p:nvPr/>
          </p:nvPicPr>
          <p:blipFill>
            <a:blip r:embed="rId2" cstate="print"/>
            <a:srcRect/>
            <a:stretch>
              <a:fillRect/>
            </a:stretch>
          </p:blipFill>
          <p:spPr bwMode="auto">
            <a:xfrm>
              <a:off x="0" y="0"/>
              <a:ext cx="4572000" cy="6858000"/>
            </a:xfrm>
            <a:prstGeom prst="rect">
              <a:avLst/>
            </a:prstGeom>
            <a:noFill/>
            <a:ln w="9525">
              <a:noFill/>
              <a:miter lim="800000"/>
              <a:headEnd/>
              <a:tailEnd/>
            </a:ln>
          </p:spPr>
        </p:pic>
        <p:sp>
          <p:nvSpPr>
            <p:cNvPr id="11" name="Text Box 5"/>
            <p:cNvSpPr>
              <a:spLocks noChangeArrowheads="1"/>
            </p:cNvSpPr>
            <p:nvPr/>
          </p:nvSpPr>
          <p:spPr bwMode="auto">
            <a:xfrm>
              <a:off x="33311" y="475129"/>
              <a:ext cx="2022007" cy="977153"/>
            </a:xfrm>
            <a:prstGeom prst="rect">
              <a:avLst/>
            </a:prstGeom>
            <a:noFill/>
            <a:ln w="9525">
              <a:noFill/>
              <a:miter lim="800000"/>
            </a:ln>
          </p:spPr>
          <p:txBody>
            <a:bodyPr>
              <a:spAutoFit/>
            </a:bodyPr>
            <a:lstStyle/>
            <a:p>
              <a:pPr eaLnBrk="0" hangingPunct="0">
                <a:spcBef>
                  <a:spcPct val="50000"/>
                </a:spcBef>
              </a:pPr>
              <a:r>
                <a:rPr lang="zh-CN" altLang="en-US" sz="2800" b="1" dirty="0">
                  <a:solidFill>
                    <a:schemeClr val="bg1"/>
                  </a:solidFill>
                  <a:latin typeface="Calibri" panose="020F0502020204030204" pitchFamily="34" charset="0"/>
                  <a:ea typeface="方正楷体_GBK"/>
                  <a:cs typeface="方正楷体_GBK"/>
                </a:rPr>
                <a:t>事故前</a:t>
              </a:r>
            </a:p>
          </p:txBody>
        </p:sp>
        <p:pic>
          <p:nvPicPr>
            <p:cNvPr id="12" name="Picture 7"/>
            <p:cNvPicPr>
              <a:picLocks noChangeAspect="1" noChangeArrowheads="1"/>
            </p:cNvPicPr>
            <p:nvPr/>
          </p:nvPicPr>
          <p:blipFill>
            <a:blip r:embed="rId3" cstate="print"/>
            <a:srcRect/>
            <a:stretch>
              <a:fillRect/>
            </a:stretch>
          </p:blipFill>
          <p:spPr bwMode="auto">
            <a:xfrm>
              <a:off x="4568487" y="0"/>
              <a:ext cx="4500562" cy="6858000"/>
            </a:xfrm>
            <a:prstGeom prst="rect">
              <a:avLst/>
            </a:prstGeom>
            <a:noFill/>
            <a:ln w="9525">
              <a:noFill/>
              <a:miter lim="800000"/>
              <a:headEnd/>
              <a:tailEnd/>
            </a:ln>
          </p:spPr>
        </p:pic>
        <p:sp>
          <p:nvSpPr>
            <p:cNvPr id="13" name="Text Box 8"/>
            <p:cNvSpPr>
              <a:spLocks noChangeArrowheads="1"/>
            </p:cNvSpPr>
            <p:nvPr/>
          </p:nvSpPr>
          <p:spPr bwMode="auto">
            <a:xfrm>
              <a:off x="4640288" y="6170706"/>
              <a:ext cx="3629286" cy="747059"/>
            </a:xfrm>
            <a:prstGeom prst="rect">
              <a:avLst/>
            </a:prstGeom>
            <a:noFill/>
            <a:ln w="9525">
              <a:noFill/>
              <a:miter lim="800000"/>
            </a:ln>
          </p:spPr>
          <p:txBody>
            <a:bodyPr>
              <a:spAutoFit/>
            </a:bodyPr>
            <a:lstStyle/>
            <a:p>
              <a:pPr eaLnBrk="0" hangingPunct="0">
                <a:spcBef>
                  <a:spcPct val="50000"/>
                </a:spcBef>
              </a:pPr>
              <a:r>
                <a:rPr lang="zh-CN" altLang="en-US" sz="2000" b="1">
                  <a:solidFill>
                    <a:srgbClr val="FFFF00"/>
                  </a:solidFill>
                  <a:latin typeface="Calibri" panose="020F0502020204030204" pitchFamily="34" charset="0"/>
                  <a:ea typeface="方正楷体_GBK"/>
                  <a:cs typeface="方正楷体_GBK"/>
                </a:rPr>
                <a:t>围堰倾覆并引发大浪</a:t>
              </a:r>
              <a:endParaRPr lang="zh-CN" altLang="en-US" sz="3200">
                <a:latin typeface="Calibri" panose="020F0502020204030204" pitchFamily="34" charset="0"/>
                <a:ea typeface="方正楷体_GBK"/>
                <a:cs typeface="方正楷体_GBK"/>
              </a:endParaRPr>
            </a:p>
          </p:txBody>
        </p:sp>
        <p:sp>
          <p:nvSpPr>
            <p:cNvPr id="14" name="AutoShape 9"/>
            <p:cNvSpPr>
              <a:spLocks noChangeArrowheads="1"/>
            </p:cNvSpPr>
            <p:nvPr/>
          </p:nvSpPr>
          <p:spPr bwMode="auto">
            <a:xfrm>
              <a:off x="2912724" y="5445126"/>
              <a:ext cx="1584324" cy="664729"/>
            </a:xfrm>
            <a:prstGeom prst="wedgeRectCallout">
              <a:avLst>
                <a:gd name="adj1" fmla="val -36088"/>
                <a:gd name="adj2" fmla="val -188060"/>
              </a:avLst>
            </a:prstGeom>
            <a:solidFill>
              <a:srgbClr val="4F81BD">
                <a:alpha val="0"/>
              </a:srgbClr>
            </a:solidFill>
            <a:ln w="9525">
              <a:solidFill>
                <a:srgbClr val="FFFF00"/>
              </a:solidFill>
              <a:miter lim="800000"/>
            </a:ln>
          </p:spPr>
          <p:txBody>
            <a:bodyPr wrap="none" anchor="ctr"/>
            <a:lstStyle/>
            <a:p>
              <a:pPr algn="ctr" eaLnBrk="0" hangingPunct="0"/>
              <a:r>
                <a:rPr lang="en-US" altLang="zh-CN" sz="2000" b="1">
                  <a:solidFill>
                    <a:srgbClr val="FFFF00"/>
                  </a:solidFill>
                  <a:latin typeface="楷体_GB2312" pitchFamily="49" charset="-122"/>
                  <a:ea typeface="方正楷体_GBK"/>
                  <a:cs typeface="方正楷体_GBK"/>
                  <a:sym typeface="方正楷体_GBK"/>
                </a:rPr>
                <a:t>4</a:t>
              </a:r>
              <a:r>
                <a:rPr lang="zh-CN" altLang="en-US" sz="2000" b="1">
                  <a:solidFill>
                    <a:srgbClr val="FFFF00"/>
                  </a:solidFill>
                  <a:latin typeface="楷体_GB2312" pitchFamily="49" charset="-122"/>
                  <a:ea typeface="方正楷体_GBK"/>
                  <a:cs typeface="方正楷体_GBK"/>
                  <a:sym typeface="方正楷体_GBK"/>
                </a:rPr>
                <a:t>号桥墩围堰</a:t>
              </a:r>
              <a:endParaRPr lang="zh-CN" altLang="en-US" sz="3200">
                <a:latin typeface="楷体_GB2312" pitchFamily="49" charset="-122"/>
                <a:ea typeface="方正楷体_GBK"/>
                <a:cs typeface="方正楷体_GBK"/>
              </a:endParaRPr>
            </a:p>
          </p:txBody>
        </p:sp>
      </p:grpSp>
      <p:sp>
        <p:nvSpPr>
          <p:cNvPr id="15" name="Text Box 5"/>
          <p:cNvSpPr>
            <a:spLocks noChangeArrowheads="1"/>
          </p:cNvSpPr>
          <p:nvPr/>
        </p:nvSpPr>
        <p:spPr bwMode="auto">
          <a:xfrm>
            <a:off x="7451725" y="3030304"/>
            <a:ext cx="1547813" cy="579437"/>
          </a:xfrm>
          <a:prstGeom prst="rect">
            <a:avLst/>
          </a:prstGeom>
          <a:noFill/>
          <a:ln w="9525">
            <a:noFill/>
            <a:miter lim="800000"/>
          </a:ln>
        </p:spPr>
        <p:txBody>
          <a:bodyPr>
            <a:spAutoFit/>
          </a:bodyPr>
          <a:lstStyle/>
          <a:p>
            <a:pPr eaLnBrk="0" hangingPunct="0">
              <a:spcBef>
                <a:spcPct val="50000"/>
              </a:spcBef>
            </a:pPr>
            <a:r>
              <a:rPr lang="zh-CN" altLang="en-US" sz="3200" b="1" dirty="0">
                <a:solidFill>
                  <a:schemeClr val="bg1"/>
                </a:solidFill>
                <a:latin typeface="Calibri" panose="020F0502020204030204" pitchFamily="34" charset="0"/>
                <a:ea typeface="方正楷体_GBK"/>
                <a:cs typeface="方正楷体_GBK"/>
              </a:rPr>
              <a:t>事发时</a:t>
            </a:r>
          </a:p>
        </p:txBody>
      </p:sp>
      <p:pic>
        <p:nvPicPr>
          <p:cNvPr id="16" name="Picture 4" descr="DSC02026">
            <a:hlinkClick r:id="rId4" action="ppaction://hlinkfile"/>
          </p:cNvPr>
          <p:cNvPicPr>
            <a:picLocks noChangeAspect="1" noChangeArrowheads="1"/>
          </p:cNvPicPr>
          <p:nvPr/>
        </p:nvPicPr>
        <p:blipFill>
          <a:blip r:embed="rId5" cstate="print"/>
          <a:srcRect/>
          <a:stretch>
            <a:fillRect/>
          </a:stretch>
        </p:blipFill>
        <p:spPr bwMode="auto">
          <a:xfrm>
            <a:off x="3657288" y="2209384"/>
            <a:ext cx="1928357" cy="1446636"/>
          </a:xfrm>
          <a:prstGeom prst="rect">
            <a:avLst/>
          </a:prstGeom>
          <a:noFill/>
          <a:ln>
            <a:noFill/>
            <a:prstDash val="sysDot"/>
          </a:ln>
          <a:effectLst>
            <a:outerShdw blurRad="225425" dist="50800" dir="5220000" algn="ctr">
              <a:srgbClr val="000000">
                <a:alpha val="33000"/>
              </a:srgbClr>
            </a:outerShdw>
            <a:softEdge rad="63500"/>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0" y="838200"/>
            <a:ext cx="9144000" cy="4495800"/>
          </a:xfrm>
        </p:spPr>
        <p:txBody>
          <a:bodyPr/>
          <a:lstStyle/>
          <a:p>
            <a:pPr>
              <a:lnSpc>
                <a:spcPts val="3200"/>
              </a:lnSpc>
            </a:pPr>
            <a:r>
              <a:rPr lang="en-US" altLang="zh-CN" sz="2400" dirty="0">
                <a:latin typeface="华文楷体" panose="02010600040101010101" pitchFamily="2" charset="-122"/>
                <a:ea typeface="华文楷体" panose="02010600040101010101" pitchFamily="2" charset="-122"/>
              </a:rPr>
              <a:t>3</a:t>
            </a:r>
            <a:r>
              <a:rPr lang="zh-CN" altLang="en-US" sz="2400" dirty="0">
                <a:latin typeface="华文楷体" panose="02010600040101010101" pitchFamily="2" charset="-122"/>
                <a:ea typeface="华文楷体" panose="02010600040101010101" pitchFamily="2" charset="-122"/>
              </a:rPr>
              <a:t>）现场施工人员安全素质低。绝大部分施工人员都是来自于农村的劳务工，施工安全知识相当缺乏。即使采取了三级安全教育，施工人员的安全素质还是达不到预期的目标。</a:t>
            </a:r>
            <a:r>
              <a:rPr lang="en-US" altLang="zh-CN" sz="2400" dirty="0">
                <a:latin typeface="华文楷体" panose="02010600040101010101" pitchFamily="2" charset="-122"/>
                <a:ea typeface="华文楷体" panose="02010600040101010101" pitchFamily="2" charset="-122"/>
              </a:rPr>
              <a:t> </a:t>
            </a:r>
          </a:p>
          <a:p>
            <a:pPr>
              <a:lnSpc>
                <a:spcPts val="3200"/>
              </a:lnSpc>
            </a:pPr>
            <a:r>
              <a:rPr lang="en-US" altLang="zh-CN" sz="2400" dirty="0">
                <a:latin typeface="华文楷体" panose="02010600040101010101" pitchFamily="2" charset="-122"/>
                <a:ea typeface="华文楷体" panose="02010600040101010101" pitchFamily="2" charset="-122"/>
              </a:rPr>
              <a:t>4</a:t>
            </a:r>
            <a:r>
              <a:rPr lang="zh-CN" altLang="en-US" sz="2400" dirty="0">
                <a:latin typeface="华文楷体" panose="02010600040101010101" pitchFamily="2" charset="-122"/>
                <a:ea typeface="华文楷体" panose="02010600040101010101" pitchFamily="2" charset="-122"/>
              </a:rPr>
              <a:t>）安全管理制度缺失。项目部编制的安全施工方案、安全保证体系、突发事件应急预案，往往是为了应付检查，东拼西凑而成的，安全管理方案没有针对具体工程项目的实际情况，非常空洞，也无法落实。项目部不设专职安全员，没有人来做安全管理方面的工作，有的安全岗位由其他管理人员兼任，有的安全管理人员素质偏低，起不到安全监督和管理的作用。</a:t>
            </a:r>
            <a:endParaRPr lang="en-US" altLang="zh-CN" sz="2400" dirty="0">
              <a:latin typeface="华文楷体" panose="02010600040101010101" pitchFamily="2" charset="-122"/>
              <a:ea typeface="华文楷体" panose="02010600040101010101" pitchFamily="2" charset="-122"/>
            </a:endParaRPr>
          </a:p>
          <a:p>
            <a:pPr>
              <a:lnSpc>
                <a:spcPts val="3200"/>
              </a:lnSpc>
            </a:pPr>
            <a:r>
              <a:rPr lang="en-US" altLang="zh-CN" sz="2400" dirty="0">
                <a:latin typeface="华文楷体" panose="02010600040101010101" pitchFamily="2" charset="-122"/>
                <a:ea typeface="华文楷体" panose="02010600040101010101" pitchFamily="2" charset="-122"/>
              </a:rPr>
              <a:t>5) </a:t>
            </a:r>
            <a:r>
              <a:rPr lang="zh-CN" altLang="en-US" sz="2400" dirty="0">
                <a:latin typeface="华文楷体" panose="02010600040101010101" pitchFamily="2" charset="-122"/>
                <a:ea typeface="华文楷体" panose="02010600040101010101" pitchFamily="2" charset="-122"/>
              </a:rPr>
              <a:t>施工安全事故涉及的范围广、原因多、突发性强，但我们只要提高思想认识，完善管理机构，健全安全制度，根据各项工程的具体情况，制订全面的针对性的安全措施，狠抓落实，实现安全生产目标。 </a:t>
            </a:r>
            <a:br>
              <a:rPr lang="zh-CN" altLang="en-US" sz="2400" dirty="0">
                <a:latin typeface="华文楷体" panose="02010600040101010101" pitchFamily="2" charset="-122"/>
                <a:ea typeface="华文楷体" panose="02010600040101010101" pitchFamily="2" charset="-122"/>
              </a:rPr>
            </a:br>
            <a:br>
              <a:rPr lang="zh-CN" altLang="en-US" sz="2400" dirty="0">
                <a:latin typeface="华文楷体" panose="02010600040101010101" pitchFamily="2" charset="-122"/>
                <a:ea typeface="华文楷体" panose="02010600040101010101" pitchFamily="2" charset="-122"/>
              </a:rPr>
            </a:br>
            <a:endParaRPr lang="zh-CN" altLang="en-US" sz="2400" dirty="0">
              <a:latin typeface="华文楷体" panose="02010600040101010101" pitchFamily="2" charset="-122"/>
              <a:ea typeface="华文楷体" panose="02010600040101010101" pitchFamily="2" charset="-122"/>
            </a:endParaRPr>
          </a:p>
          <a:p>
            <a:pPr>
              <a:buNone/>
            </a:pPr>
            <a:endParaRPr lang="zh-CN" altLang="en-US" sz="2400" b="1"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DSC02035"/>
          <p:cNvPicPr>
            <a:picLocks noChangeAspect="1" noChangeArrowheads="1"/>
          </p:cNvPicPr>
          <p:nvPr/>
        </p:nvPicPr>
        <p:blipFill>
          <a:blip r:embed="rId2" cstate="print"/>
          <a:srcRect/>
          <a:stretch>
            <a:fillRect/>
          </a:stretch>
        </p:blipFill>
        <p:spPr bwMode="auto">
          <a:xfrm>
            <a:off x="4495774" y="1826086"/>
            <a:ext cx="4648226" cy="4582143"/>
          </a:xfrm>
          <a:prstGeom prst="rect">
            <a:avLst/>
          </a:prstGeom>
          <a:noFill/>
          <a:ln w="9525">
            <a:noFill/>
            <a:miter lim="800000"/>
            <a:headEnd/>
            <a:tailEnd/>
          </a:ln>
        </p:spPr>
      </p:pic>
      <p:sp>
        <p:nvSpPr>
          <p:cNvPr id="5" name="AutoShape 5"/>
          <p:cNvSpPr>
            <a:spLocks noChangeArrowheads="1"/>
          </p:cNvSpPr>
          <p:nvPr/>
        </p:nvSpPr>
        <p:spPr bwMode="auto">
          <a:xfrm flipH="1">
            <a:off x="5715390" y="2056932"/>
            <a:ext cx="3277718" cy="762260"/>
          </a:xfrm>
          <a:prstGeom prst="wedgeRectCallout">
            <a:avLst>
              <a:gd name="adj1" fmla="val 40277"/>
              <a:gd name="adj2" fmla="val 192302"/>
            </a:avLst>
          </a:prstGeom>
          <a:solidFill>
            <a:schemeClr val="accent1">
              <a:alpha val="0"/>
            </a:schemeClr>
          </a:solidFill>
          <a:ln w="9525">
            <a:solidFill>
              <a:srgbClr val="FFFF00"/>
            </a:solidFill>
            <a:miter lim="800000"/>
          </a:ln>
        </p:spPr>
        <p:txBody>
          <a:bodyPr wrap="none" anchor="ctr"/>
          <a:lstStyle/>
          <a:p>
            <a:pPr eaLnBrk="0" hangingPunct="0">
              <a:buFont typeface="Arial" panose="020B0604020202020204" pitchFamily="34" charset="0"/>
              <a:buNone/>
            </a:pPr>
            <a:r>
              <a:rPr lang="zh-CN" altLang="en-US" sz="2000" b="1">
                <a:solidFill>
                  <a:srgbClr val="FFFF00"/>
                </a:solidFill>
                <a:latin typeface="+mn-ea"/>
                <a:ea typeface="+mn-ea"/>
                <a:cs typeface="方正楷体_GBK"/>
              </a:rPr>
              <a:t>将浮吊（</a:t>
            </a:r>
            <a:r>
              <a:rPr lang="en-US" altLang="zh-CN" sz="2000" b="1">
                <a:solidFill>
                  <a:srgbClr val="FFFF00"/>
                </a:solidFill>
                <a:latin typeface="+mn-ea"/>
                <a:ea typeface="+mn-ea"/>
                <a:cs typeface="方正楷体_GBK"/>
              </a:rPr>
              <a:t>80</a:t>
            </a:r>
            <a:r>
              <a:rPr lang="zh-CN" altLang="en-US" sz="2000" b="1">
                <a:solidFill>
                  <a:srgbClr val="FFFF00"/>
                </a:solidFill>
                <a:latin typeface="+mn-ea"/>
                <a:ea typeface="+mn-ea"/>
                <a:cs typeface="方正楷体_GBK"/>
              </a:rPr>
              <a:t>吨起重船舶）</a:t>
            </a:r>
          </a:p>
          <a:p>
            <a:pPr eaLnBrk="0" hangingPunct="0">
              <a:buFont typeface="Arial" panose="020B0604020202020204" pitchFamily="34" charset="0"/>
              <a:buNone/>
            </a:pPr>
            <a:r>
              <a:rPr lang="zh-CN" altLang="en-US" sz="2000" b="1">
                <a:solidFill>
                  <a:srgbClr val="FFFF00"/>
                </a:solidFill>
                <a:latin typeface="+mn-ea"/>
                <a:ea typeface="+mn-ea"/>
                <a:cs typeface="方正楷体_GBK"/>
              </a:rPr>
              <a:t>起重臂拉折并部分沉入水中</a:t>
            </a:r>
          </a:p>
        </p:txBody>
      </p:sp>
      <p:pic>
        <p:nvPicPr>
          <p:cNvPr id="2" name="Picture 2"/>
          <p:cNvPicPr>
            <a:picLocks noChangeArrowheads="1"/>
          </p:cNvPicPr>
          <p:nvPr/>
        </p:nvPicPr>
        <p:blipFill>
          <a:blip r:embed="rId3" cstate="print"/>
          <a:srcRect/>
          <a:stretch>
            <a:fillRect/>
          </a:stretch>
        </p:blipFill>
        <p:spPr bwMode="auto">
          <a:xfrm>
            <a:off x="150892" y="837316"/>
            <a:ext cx="5105582" cy="3582622"/>
          </a:xfrm>
          <a:prstGeom prst="rect">
            <a:avLst/>
          </a:prstGeom>
          <a:noFill/>
          <a:ln w="9525">
            <a:noFill/>
            <a:miter lim="800000"/>
            <a:headEnd/>
            <a:tailEnd/>
          </a:ln>
        </p:spPr>
      </p:pic>
      <p:sp>
        <p:nvSpPr>
          <p:cNvPr id="3" name="Text Box 3"/>
          <p:cNvSpPr txBox="1">
            <a:spLocks noChangeArrowheads="1"/>
          </p:cNvSpPr>
          <p:nvPr/>
        </p:nvSpPr>
        <p:spPr bwMode="auto">
          <a:xfrm>
            <a:off x="150892" y="3810130"/>
            <a:ext cx="3582622" cy="400110"/>
          </a:xfrm>
          <a:prstGeom prst="rect">
            <a:avLst/>
          </a:prstGeom>
          <a:noFill/>
          <a:ln w="9525">
            <a:noFill/>
            <a:miter lim="800000"/>
          </a:ln>
        </p:spPr>
        <p:txBody>
          <a:bodyPr wrap="square">
            <a:spAutoFit/>
          </a:bodyPr>
          <a:lstStyle/>
          <a:p>
            <a:pPr eaLnBrk="0" hangingPunct="0">
              <a:spcBef>
                <a:spcPct val="50000"/>
              </a:spcBef>
              <a:buFont typeface="Arial" panose="020B0604020202020204" pitchFamily="34" charset="0"/>
              <a:buNone/>
            </a:pPr>
            <a:r>
              <a:rPr lang="zh-CN" altLang="en-US" sz="2000" b="1" dirty="0">
                <a:solidFill>
                  <a:srgbClr val="FFFF00"/>
                </a:solidFill>
                <a:latin typeface="+mn-ea"/>
                <a:ea typeface="+mn-ea"/>
                <a:cs typeface="方正楷体_GBK"/>
              </a:rPr>
              <a:t>围堰沉入江中，拉断浮吊吊臂</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SC02026"/>
          <p:cNvPicPr>
            <a:picLocks noChangeAspect="1" noChangeArrowheads="1"/>
          </p:cNvPicPr>
          <p:nvPr/>
        </p:nvPicPr>
        <p:blipFill>
          <a:blip r:embed="rId2" cstate="print"/>
          <a:srcRect/>
          <a:stretch>
            <a:fillRect/>
          </a:stretch>
        </p:blipFill>
        <p:spPr bwMode="auto">
          <a:xfrm>
            <a:off x="1522960" y="784516"/>
            <a:ext cx="5963690" cy="4473908"/>
          </a:xfrm>
          <a:prstGeom prst="rect">
            <a:avLst/>
          </a:prstGeom>
          <a:noFill/>
          <a:ln w="9525">
            <a:noFill/>
            <a:miter lim="800000"/>
            <a:headEnd/>
            <a:tailEnd/>
          </a:ln>
        </p:spPr>
      </p:pic>
      <p:sp>
        <p:nvSpPr>
          <p:cNvPr id="3" name="AutoShape 3"/>
          <p:cNvSpPr>
            <a:spLocks noChangeArrowheads="1"/>
          </p:cNvSpPr>
          <p:nvPr/>
        </p:nvSpPr>
        <p:spPr bwMode="auto">
          <a:xfrm>
            <a:off x="4724452" y="2056932"/>
            <a:ext cx="2016125" cy="430212"/>
          </a:xfrm>
          <a:prstGeom prst="wedgeRectCallout">
            <a:avLst>
              <a:gd name="adj1" fmla="val -43856"/>
              <a:gd name="adj2" fmla="val 264389"/>
            </a:avLst>
          </a:prstGeom>
          <a:solidFill>
            <a:schemeClr val="accent1">
              <a:alpha val="0"/>
            </a:schemeClr>
          </a:solidFill>
          <a:ln w="9525">
            <a:solidFill>
              <a:srgbClr val="FFFF00"/>
            </a:solidFill>
            <a:miter lim="800000"/>
          </a:ln>
        </p:spPr>
        <p:txBody>
          <a:bodyPr/>
          <a:lstStyle/>
          <a:p>
            <a:pPr eaLnBrk="0" hangingPunct="0">
              <a:spcAft>
                <a:spcPts val="1200"/>
              </a:spcAft>
              <a:buFont typeface="Arial" panose="020B0604020202020204" pitchFamily="34" charset="0"/>
              <a:buNone/>
            </a:pPr>
            <a:r>
              <a:rPr lang="zh-CN" altLang="en-US" sz="2000" b="1">
                <a:solidFill>
                  <a:srgbClr val="FFFF00"/>
                </a:solidFill>
                <a:ea typeface="方正楷体_GBK"/>
                <a:cs typeface="方正楷体_GBK"/>
              </a:rPr>
              <a:t>吊臂被拉入水中</a:t>
            </a:r>
            <a:endParaRPr lang="zh-CN" altLang="en-US" sz="2000" b="1">
              <a:ea typeface="方正楷体_GBK"/>
              <a:cs typeface="方正楷体_GBK"/>
            </a:endParaRPr>
          </a:p>
        </p:txBody>
      </p:sp>
      <p:sp>
        <p:nvSpPr>
          <p:cNvPr id="4" name="TextBox 3"/>
          <p:cNvSpPr txBox="1">
            <a:spLocks noChangeArrowheads="1"/>
          </p:cNvSpPr>
          <p:nvPr/>
        </p:nvSpPr>
        <p:spPr bwMode="auto">
          <a:xfrm>
            <a:off x="0" y="5277711"/>
            <a:ext cx="9144000" cy="1200329"/>
          </a:xfrm>
          <a:prstGeom prst="rect">
            <a:avLst/>
          </a:prstGeom>
          <a:noFill/>
          <a:ln w="9525">
            <a:noFill/>
            <a:miter lim="800000"/>
          </a:ln>
        </p:spPr>
        <p:txBody>
          <a:bodyPr wrap="square">
            <a:spAutoFit/>
          </a:bodyPr>
          <a:lstStyle/>
          <a:p>
            <a:pPr eaLnBrk="0" hangingPunct="0">
              <a:lnSpc>
                <a:spcPct val="120000"/>
              </a:lnSpc>
              <a:buSzPct val="100000"/>
              <a:buFont typeface="Wingdings" panose="05000000000000000000" pitchFamily="2" charset="2"/>
              <a:buChar char="Ø"/>
            </a:pPr>
            <a:r>
              <a:rPr lang="zh-CN" altLang="en-US" sz="2000" b="1" dirty="0">
                <a:latin typeface="+mn-ea"/>
                <a:ea typeface="+mn-ea"/>
              </a:rPr>
              <a:t>围堰：</a:t>
            </a:r>
            <a:r>
              <a:rPr lang="zh-CN" altLang="en-US" sz="2000" b="1" dirty="0">
                <a:latin typeface="+mn-ea"/>
                <a:ea typeface="+mn-ea"/>
                <a:cs typeface="方正楷体_GBK"/>
              </a:rPr>
              <a:t>为建造水下永久性建筑设施而修建的临时性围护结构</a:t>
            </a:r>
          </a:p>
          <a:p>
            <a:pPr eaLnBrk="0" hangingPunct="0">
              <a:lnSpc>
                <a:spcPct val="120000"/>
              </a:lnSpc>
              <a:buSzPct val="100000"/>
              <a:buFont typeface="Wingdings" panose="05000000000000000000" pitchFamily="2" charset="2"/>
              <a:buChar char="Ø"/>
            </a:pPr>
            <a:r>
              <a:rPr lang="zh-CN" altLang="en-US" sz="2000" b="1" dirty="0">
                <a:latin typeface="+mn-ea"/>
                <a:ea typeface="+mn-ea"/>
              </a:rPr>
              <a:t>作用：构建一个作业环境，防止水和土进入施工场所，一般在永久性建筑设施完工后拆除</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srcRect/>
          <a:stretch>
            <a:fillRect/>
          </a:stretch>
        </p:blipFill>
        <p:spPr bwMode="auto">
          <a:xfrm>
            <a:off x="227118" y="1162713"/>
            <a:ext cx="3963752" cy="4482533"/>
          </a:xfrm>
          <a:prstGeom prst="rect">
            <a:avLst/>
          </a:prstGeom>
          <a:noFill/>
          <a:ln w="9525">
            <a:noFill/>
            <a:miter lim="800000"/>
            <a:headEnd/>
            <a:tailEnd/>
          </a:ln>
        </p:spPr>
      </p:pic>
      <p:sp>
        <p:nvSpPr>
          <p:cNvPr id="6" name="Text Box 3"/>
          <p:cNvSpPr txBox="1">
            <a:spLocks noChangeArrowheads="1"/>
          </p:cNvSpPr>
          <p:nvPr/>
        </p:nvSpPr>
        <p:spPr bwMode="auto">
          <a:xfrm>
            <a:off x="760700" y="5944458"/>
            <a:ext cx="2439104" cy="400110"/>
          </a:xfrm>
          <a:prstGeom prst="rect">
            <a:avLst/>
          </a:prstGeom>
          <a:noFill/>
          <a:ln w="9525">
            <a:noFill/>
            <a:miter lim="800000"/>
          </a:ln>
        </p:spPr>
        <p:txBody>
          <a:bodyPr wrap="square">
            <a:spAutoFit/>
          </a:bodyPr>
          <a:lstStyle/>
          <a:p>
            <a:pPr eaLnBrk="0" hangingPunct="0">
              <a:spcBef>
                <a:spcPct val="50000"/>
              </a:spcBef>
              <a:buFont typeface="Arial" panose="020B0604020202020204" pitchFamily="34" charset="0"/>
              <a:buNone/>
            </a:pPr>
            <a:r>
              <a:rPr lang="zh-CN" altLang="en-US" sz="2000" b="1" dirty="0">
                <a:latin typeface="楷体_GB2312" pitchFamily="49" charset="-122"/>
                <a:ea typeface="方正楷体_GBK"/>
                <a:cs typeface="方正楷体_GBK"/>
              </a:rPr>
              <a:t>安装中的</a:t>
            </a:r>
            <a:r>
              <a:rPr lang="en-US" altLang="zh-CN" sz="2000" b="1" dirty="0">
                <a:latin typeface="楷体_GB2312" pitchFamily="49" charset="-122"/>
                <a:ea typeface="方正楷体_GBK"/>
                <a:cs typeface="方正楷体_GBK"/>
              </a:rPr>
              <a:t>4</a:t>
            </a:r>
            <a:r>
              <a:rPr lang="zh-CN" altLang="en-US" sz="2000" b="1" dirty="0">
                <a:latin typeface="楷体_GB2312" pitchFamily="49" charset="-122"/>
                <a:ea typeface="方正楷体_GBK"/>
                <a:cs typeface="方正楷体_GBK"/>
              </a:rPr>
              <a:t>号墩围堰</a:t>
            </a:r>
          </a:p>
        </p:txBody>
      </p:sp>
      <p:pic>
        <p:nvPicPr>
          <p:cNvPr id="7" name="Picture 4"/>
          <p:cNvPicPr>
            <a:picLocks noChangeAspect="1" noChangeArrowheads="1"/>
          </p:cNvPicPr>
          <p:nvPr/>
        </p:nvPicPr>
        <p:blipFill>
          <a:blip r:embed="rId3" cstate="print"/>
          <a:srcRect/>
          <a:stretch>
            <a:fillRect/>
          </a:stretch>
        </p:blipFill>
        <p:spPr bwMode="auto">
          <a:xfrm>
            <a:off x="4495774" y="996631"/>
            <a:ext cx="4572000" cy="4648616"/>
          </a:xfrm>
          <a:prstGeom prst="rect">
            <a:avLst/>
          </a:prstGeom>
          <a:noFill/>
          <a:ln w="9525">
            <a:noFill/>
            <a:miter lim="800000"/>
            <a:headEnd/>
            <a:tailEnd/>
          </a:ln>
        </p:spPr>
      </p:pic>
      <p:sp>
        <p:nvSpPr>
          <p:cNvPr id="8" name="AutoShape 5"/>
          <p:cNvSpPr>
            <a:spLocks noChangeArrowheads="1"/>
          </p:cNvSpPr>
          <p:nvPr/>
        </p:nvSpPr>
        <p:spPr bwMode="auto">
          <a:xfrm>
            <a:off x="4419548" y="1294672"/>
            <a:ext cx="2286780" cy="609808"/>
          </a:xfrm>
          <a:prstGeom prst="wedgeRectCallout">
            <a:avLst>
              <a:gd name="adj1" fmla="val 41254"/>
              <a:gd name="adj2" fmla="val 148236"/>
            </a:avLst>
          </a:prstGeom>
          <a:solidFill>
            <a:schemeClr val="accent1">
              <a:alpha val="0"/>
            </a:schemeClr>
          </a:solidFill>
          <a:ln w="9525">
            <a:solidFill>
              <a:srgbClr val="FF0000"/>
            </a:solidFill>
            <a:miter lim="800000"/>
          </a:ln>
        </p:spPr>
        <p:txBody>
          <a:bodyPr wrap="none" anchor="ctr"/>
          <a:lstStyle/>
          <a:p>
            <a:pPr eaLnBrk="0" hangingPunct="0">
              <a:buFont typeface="Arial" panose="020B0604020202020204" pitchFamily="34" charset="0"/>
              <a:buNone/>
            </a:pPr>
            <a:r>
              <a:rPr lang="zh-CN" altLang="en-US" sz="2000" b="1" dirty="0">
                <a:latin typeface="楷体_GB2312" pitchFamily="49" charset="-122"/>
                <a:ea typeface="方正楷体_GBK"/>
                <a:cs typeface="方正楷体_GBK"/>
              </a:rPr>
              <a:t>围堰内径</a:t>
            </a:r>
            <a:r>
              <a:rPr lang="en-US" altLang="zh-CN" sz="2000" b="1" dirty="0">
                <a:latin typeface="楷体_GB2312" pitchFamily="49" charset="-122"/>
                <a:ea typeface="方正楷体_GBK"/>
                <a:cs typeface="方正楷体_GBK"/>
              </a:rPr>
              <a:t>21</a:t>
            </a:r>
            <a:r>
              <a:rPr lang="zh-CN" altLang="en-US" sz="2000" b="1" dirty="0">
                <a:latin typeface="楷体_GB2312" pitchFamily="49" charset="-122"/>
                <a:ea typeface="方正楷体_GBK"/>
                <a:cs typeface="方正楷体_GBK"/>
              </a:rPr>
              <a:t>米、</a:t>
            </a:r>
          </a:p>
          <a:p>
            <a:pPr eaLnBrk="0" hangingPunct="0">
              <a:buFont typeface="Arial" panose="020B0604020202020204" pitchFamily="34" charset="0"/>
              <a:buNone/>
            </a:pPr>
            <a:r>
              <a:rPr lang="zh-CN" altLang="en-US" sz="2000" b="1" dirty="0">
                <a:latin typeface="楷体_GB2312" pitchFamily="49" charset="-122"/>
                <a:ea typeface="方正楷体_GBK"/>
                <a:cs typeface="方正楷体_GBK"/>
              </a:rPr>
              <a:t>外径</a:t>
            </a:r>
            <a:r>
              <a:rPr lang="en-US" altLang="zh-CN" sz="2000" b="1" dirty="0">
                <a:latin typeface="楷体_GB2312" pitchFamily="49" charset="-122"/>
                <a:ea typeface="方正楷体_GBK"/>
                <a:cs typeface="方正楷体_GBK"/>
              </a:rPr>
              <a:t>23</a:t>
            </a:r>
            <a:r>
              <a:rPr lang="zh-CN" altLang="en-US" sz="2000" b="1" dirty="0">
                <a:latin typeface="楷体_GB2312" pitchFamily="49" charset="-122"/>
                <a:ea typeface="方正楷体_GBK"/>
                <a:cs typeface="方正楷体_GBK"/>
              </a:rPr>
              <a:t>米、高</a:t>
            </a:r>
            <a:r>
              <a:rPr lang="en-US" altLang="zh-CN" sz="2000" b="1" dirty="0">
                <a:latin typeface="楷体_GB2312" pitchFamily="49" charset="-122"/>
                <a:ea typeface="方正楷体_GBK"/>
                <a:cs typeface="方正楷体_GBK"/>
              </a:rPr>
              <a:t>37</a:t>
            </a:r>
            <a:r>
              <a:rPr lang="zh-CN" altLang="en-US" sz="2000" b="1" dirty="0">
                <a:latin typeface="楷体_GB2312" pitchFamily="49" charset="-122"/>
                <a:ea typeface="方正楷体_GBK"/>
                <a:cs typeface="方正楷体_GBK"/>
              </a:rPr>
              <a:t>米</a:t>
            </a:r>
          </a:p>
        </p:txBody>
      </p:sp>
      <p:sp>
        <p:nvSpPr>
          <p:cNvPr id="9" name="AutoShape 6"/>
          <p:cNvSpPr>
            <a:spLocks noChangeArrowheads="1"/>
          </p:cNvSpPr>
          <p:nvPr/>
        </p:nvSpPr>
        <p:spPr bwMode="auto">
          <a:xfrm flipH="1">
            <a:off x="4495774" y="4267486"/>
            <a:ext cx="2442803" cy="743262"/>
          </a:xfrm>
          <a:prstGeom prst="wedgeRectCallout">
            <a:avLst>
              <a:gd name="adj1" fmla="val -33102"/>
              <a:gd name="adj2" fmla="val -128588"/>
            </a:avLst>
          </a:prstGeom>
          <a:solidFill>
            <a:schemeClr val="accent1">
              <a:alpha val="0"/>
            </a:schemeClr>
          </a:solidFill>
          <a:ln w="9525">
            <a:solidFill>
              <a:srgbClr val="0000FF"/>
            </a:solidFill>
            <a:miter lim="800000"/>
          </a:ln>
        </p:spPr>
        <p:txBody>
          <a:bodyPr wrap="none" anchor="ctr"/>
          <a:lstStyle/>
          <a:p>
            <a:pPr eaLnBrk="0" hangingPunct="0">
              <a:buFont typeface="Arial" panose="020B0604020202020204" pitchFamily="34" charset="0"/>
              <a:buNone/>
            </a:pPr>
            <a:r>
              <a:rPr lang="zh-CN" altLang="en-US" sz="2000" b="1" dirty="0">
                <a:solidFill>
                  <a:schemeClr val="bg1"/>
                </a:solidFill>
                <a:latin typeface="楷体_GB2312" pitchFamily="49" charset="-122"/>
                <a:ea typeface="方正楷体_GBK"/>
                <a:cs typeface="方正楷体_GBK"/>
              </a:rPr>
              <a:t>事发时水位为</a:t>
            </a:r>
            <a:r>
              <a:rPr lang="en-US" altLang="zh-CN" sz="2000" b="1" dirty="0">
                <a:solidFill>
                  <a:schemeClr val="bg1"/>
                </a:solidFill>
                <a:latin typeface="楷体_GB2312" pitchFamily="49" charset="-122"/>
                <a:ea typeface="方正楷体_GBK"/>
                <a:cs typeface="方正楷体_GBK"/>
              </a:rPr>
              <a:t>169</a:t>
            </a:r>
            <a:r>
              <a:rPr lang="zh-CN" altLang="en-US" sz="2000" b="1" dirty="0">
                <a:solidFill>
                  <a:schemeClr val="bg1"/>
                </a:solidFill>
                <a:latin typeface="楷体_GB2312" pitchFamily="49" charset="-122"/>
                <a:ea typeface="方正楷体_GBK"/>
                <a:cs typeface="方正楷体_GBK"/>
              </a:rPr>
              <a:t>米，</a:t>
            </a:r>
          </a:p>
          <a:p>
            <a:pPr eaLnBrk="0" hangingPunct="0">
              <a:buFont typeface="Arial" panose="020B0604020202020204" pitchFamily="34" charset="0"/>
              <a:buNone/>
            </a:pPr>
            <a:r>
              <a:rPr lang="zh-CN" altLang="en-US" sz="2000" b="1" dirty="0">
                <a:solidFill>
                  <a:schemeClr val="bg1"/>
                </a:solidFill>
                <a:latin typeface="楷体_GB2312" pitchFamily="49" charset="-122"/>
                <a:ea typeface="方正楷体_GBK"/>
                <a:cs typeface="方正楷体_GBK"/>
              </a:rPr>
              <a:t>围堰出水面</a:t>
            </a:r>
            <a:r>
              <a:rPr lang="en-US" altLang="zh-CN" sz="2000" b="1" dirty="0">
                <a:solidFill>
                  <a:schemeClr val="bg1"/>
                </a:solidFill>
                <a:latin typeface="楷体_GB2312" pitchFamily="49" charset="-122"/>
                <a:ea typeface="方正楷体_GBK"/>
                <a:cs typeface="方正楷体_GBK"/>
              </a:rPr>
              <a:t>5</a:t>
            </a:r>
            <a:r>
              <a:rPr lang="zh-CN" altLang="en-US" sz="2000" b="1" dirty="0">
                <a:solidFill>
                  <a:schemeClr val="bg1"/>
                </a:solidFill>
                <a:latin typeface="楷体_GB2312" pitchFamily="49" charset="-122"/>
                <a:ea typeface="方正楷体_GBK"/>
                <a:cs typeface="方正楷体_GBK"/>
              </a:rPr>
              <a:t>米</a:t>
            </a:r>
            <a:r>
              <a:rPr lang="zh-CN" altLang="en-US" sz="2000" b="1" dirty="0">
                <a:solidFill>
                  <a:srgbClr val="0000CC"/>
                </a:solidFill>
                <a:latin typeface="楷体_GB2312" pitchFamily="49" charset="-122"/>
                <a:ea typeface="方正楷体_GBK"/>
                <a:cs typeface="方正楷体_GBK"/>
              </a:rPr>
              <a:t>。</a:t>
            </a:r>
          </a:p>
        </p:txBody>
      </p:sp>
      <p:sp>
        <p:nvSpPr>
          <p:cNvPr id="10" name="Rectangle 7"/>
          <p:cNvSpPr>
            <a:spLocks noChangeArrowheads="1"/>
          </p:cNvSpPr>
          <p:nvPr/>
        </p:nvSpPr>
        <p:spPr bwMode="auto">
          <a:xfrm>
            <a:off x="5639164" y="5868232"/>
            <a:ext cx="2595004" cy="400110"/>
          </a:xfrm>
          <a:prstGeom prst="rect">
            <a:avLst/>
          </a:prstGeom>
          <a:noFill/>
          <a:ln w="9525">
            <a:noFill/>
            <a:miter lim="800000"/>
          </a:ln>
        </p:spPr>
        <p:txBody>
          <a:bodyPr wrap="square">
            <a:spAutoFit/>
          </a:bodyPr>
          <a:lstStyle/>
          <a:p>
            <a:pPr eaLnBrk="0" hangingPunct="0">
              <a:buFont typeface="Arial" panose="020B0604020202020204" pitchFamily="34" charset="0"/>
              <a:buNone/>
            </a:pPr>
            <a:r>
              <a:rPr lang="zh-CN" altLang="en-US" sz="2000" b="1" dirty="0">
                <a:latin typeface="楷体_GB2312" pitchFamily="49" charset="-122"/>
                <a:ea typeface="方正楷体_GBK"/>
                <a:cs typeface="方正楷体_GBK"/>
              </a:rPr>
              <a:t>安装中的</a:t>
            </a:r>
            <a:r>
              <a:rPr lang="en-US" altLang="zh-CN" sz="2000" b="1" dirty="0">
                <a:latin typeface="楷体_GB2312" pitchFamily="49" charset="-122"/>
                <a:ea typeface="方正楷体_GBK"/>
                <a:cs typeface="方正楷体_GBK"/>
              </a:rPr>
              <a:t>4</a:t>
            </a:r>
            <a:r>
              <a:rPr lang="zh-CN" altLang="en-US" sz="2000" b="1" dirty="0">
                <a:latin typeface="楷体_GB2312" pitchFamily="49" charset="-122"/>
                <a:ea typeface="方正楷体_GBK"/>
                <a:cs typeface="方正楷体_GBK"/>
              </a:rPr>
              <a:t>号墩围堰</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4_副本"/>
          <p:cNvPicPr>
            <a:picLocks noChangeAspect="1" noChangeArrowheads="1"/>
          </p:cNvPicPr>
          <p:nvPr/>
        </p:nvPicPr>
        <p:blipFill>
          <a:blip r:embed="rId2" cstate="print"/>
          <a:srcRect/>
          <a:stretch>
            <a:fillRect/>
          </a:stretch>
        </p:blipFill>
        <p:spPr bwMode="auto">
          <a:xfrm>
            <a:off x="4343322" y="837316"/>
            <a:ext cx="4652504" cy="5543470"/>
          </a:xfrm>
          <a:prstGeom prst="rect">
            <a:avLst/>
          </a:prstGeom>
          <a:noFill/>
          <a:ln w="9525">
            <a:noFill/>
            <a:miter lim="800000"/>
            <a:headEnd/>
            <a:tailEnd/>
          </a:ln>
        </p:spPr>
      </p:pic>
      <p:pic>
        <p:nvPicPr>
          <p:cNvPr id="2" name="Picture 3" descr="DSCN1418"/>
          <p:cNvPicPr>
            <a:picLocks noChangeAspect="1" noChangeArrowheads="1"/>
          </p:cNvPicPr>
          <p:nvPr/>
        </p:nvPicPr>
        <p:blipFill>
          <a:blip r:embed="rId3" cstate="print"/>
          <a:srcRect/>
          <a:stretch>
            <a:fillRect/>
          </a:stretch>
        </p:blipFill>
        <p:spPr bwMode="auto">
          <a:xfrm>
            <a:off x="206791" y="1599576"/>
            <a:ext cx="3831627" cy="3963752"/>
          </a:xfrm>
          <a:prstGeom prst="rect">
            <a:avLst/>
          </a:prstGeom>
          <a:noFill/>
          <a:ln w="9525">
            <a:noFill/>
            <a:miter lim="800000"/>
            <a:headEnd/>
            <a:tailEnd/>
          </a:ln>
        </p:spPr>
      </p:pic>
      <p:sp>
        <p:nvSpPr>
          <p:cNvPr id="3" name="AutoShape 4"/>
          <p:cNvSpPr/>
          <p:nvPr/>
        </p:nvSpPr>
        <p:spPr bwMode="auto">
          <a:xfrm>
            <a:off x="379570" y="2056932"/>
            <a:ext cx="2504095" cy="742472"/>
          </a:xfrm>
          <a:prstGeom prst="borderCallout1">
            <a:avLst>
              <a:gd name="adj1" fmla="val 13789"/>
              <a:gd name="adj2" fmla="val 100926"/>
              <a:gd name="adj3" fmla="val 325829"/>
              <a:gd name="adj4" fmla="val 131972"/>
            </a:avLst>
          </a:prstGeom>
          <a:solidFill>
            <a:schemeClr val="accent1">
              <a:alpha val="0"/>
            </a:schemeClr>
          </a:solidFill>
          <a:ln w="12700">
            <a:solidFill>
              <a:srgbClr val="FF0000"/>
            </a:solidFill>
            <a:miter lim="800000"/>
            <a:tailEnd type="triangle" w="med" len="med"/>
          </a:ln>
        </p:spPr>
        <p:txBody>
          <a:bodyPr/>
          <a:lstStyle/>
          <a:p>
            <a:pPr algn="ctr" eaLnBrk="0" hangingPunct="0">
              <a:buFont typeface="Arial" panose="020B0604020202020204" pitchFamily="34" charset="0"/>
              <a:buNone/>
            </a:pPr>
            <a:r>
              <a:rPr lang="zh-CN" altLang="en-US" sz="2000" b="1" dirty="0">
                <a:latin typeface="+mn-ea"/>
                <a:ea typeface="+mn-ea"/>
                <a:cs typeface="方正楷体_GBK"/>
              </a:rPr>
              <a:t>围堰分内壁、外壁两层，内空厚度</a:t>
            </a:r>
            <a:r>
              <a:rPr lang="en-US" altLang="zh-CN" sz="2000" b="1" dirty="0">
                <a:latin typeface="+mn-ea"/>
                <a:ea typeface="+mn-ea"/>
                <a:cs typeface="方正楷体_GBK"/>
              </a:rPr>
              <a:t>1</a:t>
            </a:r>
            <a:r>
              <a:rPr lang="zh-CN" altLang="en-US" sz="2000" b="1" dirty="0">
                <a:latin typeface="+mn-ea"/>
                <a:ea typeface="+mn-ea"/>
                <a:cs typeface="方正楷体_GBK"/>
              </a:rPr>
              <a:t>米</a:t>
            </a:r>
          </a:p>
        </p:txBody>
      </p:sp>
      <p:sp>
        <p:nvSpPr>
          <p:cNvPr id="4" name="Text Box 5"/>
          <p:cNvSpPr txBox="1">
            <a:spLocks noChangeArrowheads="1"/>
          </p:cNvSpPr>
          <p:nvPr/>
        </p:nvSpPr>
        <p:spPr bwMode="auto">
          <a:xfrm>
            <a:off x="5867842" y="1142220"/>
            <a:ext cx="2286780" cy="400110"/>
          </a:xfrm>
          <a:prstGeom prst="rect">
            <a:avLst/>
          </a:prstGeom>
          <a:noFill/>
          <a:ln w="9525">
            <a:noFill/>
            <a:miter lim="800000"/>
          </a:ln>
        </p:spPr>
        <p:txBody>
          <a:bodyPr wrap="square">
            <a:spAutoFit/>
          </a:bodyPr>
          <a:lstStyle/>
          <a:p>
            <a:pPr eaLnBrk="0" hangingPunct="0">
              <a:spcAft>
                <a:spcPts val="1200"/>
              </a:spcAft>
              <a:buFont typeface="Arial" panose="020B0604020202020204" pitchFamily="34" charset="0"/>
              <a:buNone/>
            </a:pPr>
            <a:r>
              <a:rPr lang="zh-CN" altLang="en-US" sz="2000" b="1" dirty="0">
                <a:latin typeface="+mn-ea"/>
                <a:ea typeface="+mn-ea"/>
                <a:cs typeface="方正楷体_GBK"/>
              </a:rPr>
              <a:t>围堰坍塌前全景：</a:t>
            </a:r>
          </a:p>
        </p:txBody>
      </p:sp>
      <p:sp>
        <p:nvSpPr>
          <p:cNvPr id="5" name="AutoShape 8"/>
          <p:cNvSpPr>
            <a:spLocks noChangeArrowheads="1"/>
          </p:cNvSpPr>
          <p:nvPr/>
        </p:nvSpPr>
        <p:spPr bwMode="auto">
          <a:xfrm>
            <a:off x="6782554" y="5410876"/>
            <a:ext cx="1493621" cy="372055"/>
          </a:xfrm>
          <a:prstGeom prst="wedgeRectCallout">
            <a:avLst>
              <a:gd name="adj1" fmla="val 2458"/>
              <a:gd name="adj2" fmla="val -273435"/>
            </a:avLst>
          </a:prstGeom>
          <a:solidFill>
            <a:schemeClr val="accent1">
              <a:alpha val="0"/>
            </a:schemeClr>
          </a:solidFill>
          <a:ln w="9525">
            <a:solidFill>
              <a:srgbClr val="FF0000"/>
            </a:solidFill>
            <a:miter lim="800000"/>
          </a:ln>
        </p:spPr>
        <p:txBody>
          <a:bodyPr wrap="none" anchor="ctr"/>
          <a:lstStyle/>
          <a:p>
            <a:pPr algn="ctr" eaLnBrk="0" hangingPunct="0">
              <a:buFont typeface="Arial" panose="020B0604020202020204" pitchFamily="34" charset="0"/>
              <a:buNone/>
            </a:pPr>
            <a:r>
              <a:rPr lang="en-US" altLang="zh-CN" sz="2000" b="1">
                <a:latin typeface="+mn-ea"/>
                <a:ea typeface="+mn-ea"/>
                <a:cs typeface="方正楷体_GBK"/>
              </a:rPr>
              <a:t>4</a:t>
            </a:r>
            <a:r>
              <a:rPr lang="zh-CN" altLang="en-US" sz="2000" b="1">
                <a:latin typeface="+mn-ea"/>
                <a:ea typeface="+mn-ea"/>
                <a:cs typeface="方正楷体_GBK"/>
              </a:rPr>
              <a:t>号桥墩围堰</a:t>
            </a:r>
          </a:p>
        </p:txBody>
      </p:sp>
      <p:sp>
        <p:nvSpPr>
          <p:cNvPr id="6" name="Line 5"/>
          <p:cNvSpPr>
            <a:spLocks noChangeShapeType="1"/>
          </p:cNvSpPr>
          <p:nvPr/>
        </p:nvSpPr>
        <p:spPr bwMode="auto">
          <a:xfrm>
            <a:off x="2895028" y="2590514"/>
            <a:ext cx="576262" cy="2016125"/>
          </a:xfrm>
          <a:prstGeom prst="line">
            <a:avLst/>
          </a:prstGeom>
          <a:noFill/>
          <a:ln w="12700">
            <a:solidFill>
              <a:srgbClr val="FF0000"/>
            </a:solidFill>
            <a:round/>
            <a:tailEnd type="triangle" w="med" len="med"/>
          </a:ln>
        </p:spPr>
        <p:txBody>
          <a:bodyPr/>
          <a:lstStyle/>
          <a:p>
            <a:endParaRPr lang="zh-CN" altLang="en-US"/>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SCN1422"/>
          <p:cNvPicPr>
            <a:picLocks noGrp="1" noChangeAspect="1" noChangeArrowheads="1"/>
          </p:cNvPicPr>
          <p:nvPr>
            <p:ph idx="4294967295"/>
          </p:nvPr>
        </p:nvPicPr>
        <p:blipFill>
          <a:blip r:embed="rId2" cstate="print"/>
          <a:srcRect/>
          <a:stretch>
            <a:fillRect/>
          </a:stretch>
        </p:blipFill>
        <p:spPr>
          <a:xfrm>
            <a:off x="913151" y="837316"/>
            <a:ext cx="7391769" cy="5547426"/>
          </a:xfrm>
        </p:spPr>
      </p:pic>
      <p:sp>
        <p:nvSpPr>
          <p:cNvPr id="3" name="AutoShape 3"/>
          <p:cNvSpPr>
            <a:spLocks noChangeArrowheads="1"/>
          </p:cNvSpPr>
          <p:nvPr/>
        </p:nvSpPr>
        <p:spPr bwMode="auto">
          <a:xfrm>
            <a:off x="5486712" y="2514288"/>
            <a:ext cx="1742503" cy="715495"/>
          </a:xfrm>
          <a:prstGeom prst="wedgeRectCallout">
            <a:avLst>
              <a:gd name="adj1" fmla="val -56736"/>
              <a:gd name="adj2" fmla="val 164302"/>
            </a:avLst>
          </a:prstGeom>
          <a:solidFill>
            <a:schemeClr val="accent1">
              <a:alpha val="0"/>
            </a:schemeClr>
          </a:solidFill>
          <a:ln w="9525">
            <a:solidFill>
              <a:srgbClr val="FFFF00"/>
            </a:solidFill>
            <a:miter lim="800000"/>
          </a:ln>
        </p:spPr>
        <p:txBody>
          <a:bodyPr wrap="none" anchor="ctr"/>
          <a:lstStyle/>
          <a:p>
            <a:pPr algn="ctr" eaLnBrk="0" hangingPunct="0">
              <a:buFont typeface="Arial" panose="020B0604020202020204" pitchFamily="34" charset="0"/>
              <a:buNone/>
            </a:pPr>
            <a:r>
              <a:rPr lang="zh-CN" altLang="en-US" sz="2000" b="1" dirty="0">
                <a:latin typeface="+mn-ea"/>
                <a:ea typeface="+mn-ea"/>
                <a:cs typeface="方正楷体_GBK"/>
              </a:rPr>
              <a:t>事发时</a:t>
            </a:r>
            <a:r>
              <a:rPr lang="en-US" altLang="zh-CN" sz="2000" b="1" dirty="0">
                <a:latin typeface="+mn-ea"/>
                <a:ea typeface="+mn-ea"/>
                <a:cs typeface="方正楷体_GBK"/>
              </a:rPr>
              <a:t>10</a:t>
            </a:r>
            <a:r>
              <a:rPr lang="zh-CN" altLang="en-US" sz="2000" b="1" dirty="0">
                <a:latin typeface="+mn-ea"/>
                <a:ea typeface="+mn-ea"/>
                <a:cs typeface="方正楷体_GBK"/>
              </a:rPr>
              <a:t>人</a:t>
            </a:r>
          </a:p>
          <a:p>
            <a:pPr algn="ctr" eaLnBrk="0" hangingPunct="0">
              <a:buFont typeface="Arial" panose="020B0604020202020204" pitchFamily="34" charset="0"/>
              <a:buNone/>
            </a:pPr>
            <a:r>
              <a:rPr lang="zh-CN" altLang="en-US" sz="2000" b="1" dirty="0">
                <a:latin typeface="+mn-ea"/>
                <a:ea typeface="+mn-ea"/>
                <a:cs typeface="方正楷体_GBK"/>
              </a:rPr>
              <a:t>进行清淤清渣</a:t>
            </a:r>
          </a:p>
        </p:txBody>
      </p:sp>
      <p:sp>
        <p:nvSpPr>
          <p:cNvPr id="4" name="AutoShape 4"/>
          <p:cNvSpPr>
            <a:spLocks noChangeArrowheads="1"/>
          </p:cNvSpPr>
          <p:nvPr/>
        </p:nvSpPr>
        <p:spPr bwMode="auto">
          <a:xfrm>
            <a:off x="989378" y="1142220"/>
            <a:ext cx="2378474" cy="550950"/>
          </a:xfrm>
          <a:prstGeom prst="wedgeRectCallout">
            <a:avLst>
              <a:gd name="adj1" fmla="val 33794"/>
              <a:gd name="adj2" fmla="val 186800"/>
            </a:avLst>
          </a:prstGeom>
          <a:solidFill>
            <a:schemeClr val="accent1">
              <a:alpha val="0"/>
            </a:schemeClr>
          </a:solidFill>
          <a:ln w="9525">
            <a:solidFill>
              <a:srgbClr val="FFFF00"/>
            </a:solidFill>
            <a:miter lim="800000"/>
          </a:ln>
        </p:spPr>
        <p:txBody>
          <a:bodyPr wrap="none" anchor="ctr"/>
          <a:lstStyle/>
          <a:p>
            <a:pPr algn="ctr" eaLnBrk="0" hangingPunct="0">
              <a:buFont typeface="Arial" panose="020B0604020202020204" pitchFamily="34" charset="0"/>
              <a:buNone/>
            </a:pPr>
            <a:r>
              <a:rPr lang="en-US" altLang="zh-CN" sz="2000" b="1" dirty="0">
                <a:latin typeface="+mn-ea"/>
                <a:ea typeface="+mn-ea"/>
                <a:cs typeface="方正楷体_GBK"/>
              </a:rPr>
              <a:t>4</a:t>
            </a:r>
            <a:r>
              <a:rPr lang="zh-CN" altLang="en-US" sz="2000" b="1" dirty="0">
                <a:latin typeface="+mn-ea"/>
                <a:ea typeface="+mn-ea"/>
                <a:cs typeface="方正楷体_GBK"/>
              </a:rPr>
              <a:t>号桥墩围堰内部，</a:t>
            </a:r>
          </a:p>
          <a:p>
            <a:pPr algn="ctr" eaLnBrk="0" hangingPunct="0">
              <a:buFont typeface="Arial" panose="020B0604020202020204" pitchFamily="34" charset="0"/>
              <a:buNone/>
            </a:pPr>
            <a:r>
              <a:rPr lang="en-US" altLang="zh-CN" sz="2000" b="1" dirty="0">
                <a:latin typeface="+mn-ea"/>
                <a:ea typeface="+mn-ea"/>
                <a:cs typeface="方正楷体_GBK"/>
              </a:rPr>
              <a:t>8</a:t>
            </a:r>
            <a:r>
              <a:rPr lang="zh-CN" altLang="en-US" sz="2000" b="1" dirty="0">
                <a:latin typeface="+mn-ea"/>
                <a:ea typeface="+mn-ea"/>
                <a:cs typeface="方正楷体_GBK"/>
              </a:rPr>
              <a:t>根桩基已完成</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53"/>
          <p:cNvSpPr>
            <a:spLocks noChangeArrowheads="1"/>
          </p:cNvSpPr>
          <p:nvPr/>
        </p:nvSpPr>
        <p:spPr bwMode="auto">
          <a:xfrm>
            <a:off x="0" y="1500188"/>
            <a:ext cx="9144000" cy="1477328"/>
          </a:xfrm>
          <a:prstGeom prst="rect">
            <a:avLst/>
          </a:prstGeom>
          <a:noFill/>
          <a:ln w="9525">
            <a:noFill/>
            <a:miter lim="800000"/>
          </a:ln>
        </p:spPr>
        <p:txBody>
          <a:bodyPr wrap="square">
            <a:spAutoFit/>
          </a:bodyPr>
          <a:lstStyle/>
          <a:p>
            <a:pPr eaLnBrk="0" hangingPunct="0">
              <a:lnSpc>
                <a:spcPct val="150000"/>
              </a:lnSpc>
            </a:pPr>
            <a:r>
              <a:rPr lang="zh-CN" altLang="en-US" sz="2000" b="1" dirty="0">
                <a:latin typeface="+mn-ea"/>
                <a:ea typeface="+mn-ea"/>
                <a:sym typeface="宋体" panose="02010600030101010101" pitchFamily="2" charset="-122"/>
              </a:rPr>
              <a:t>    根据调查，该起事故的直接原因：</a:t>
            </a:r>
          </a:p>
          <a:p>
            <a:pPr eaLnBrk="0" hangingPunct="0">
              <a:lnSpc>
                <a:spcPct val="150000"/>
              </a:lnSpc>
            </a:pPr>
            <a:r>
              <a:rPr lang="zh-CN" altLang="en-US" sz="2000" b="1" dirty="0">
                <a:latin typeface="+mn-ea"/>
                <a:ea typeface="+mn-ea"/>
              </a:rPr>
              <a:t>    第一，</a:t>
            </a:r>
            <a:r>
              <a:rPr lang="en-US" altLang="zh-CN" sz="2000" b="1" dirty="0">
                <a:latin typeface="+mn-ea"/>
                <a:ea typeface="+mn-ea"/>
              </a:rPr>
              <a:t>4</a:t>
            </a:r>
            <a:r>
              <a:rPr lang="zh-CN" altLang="en-US" sz="2000" b="1" dirty="0">
                <a:latin typeface="+mn-ea"/>
                <a:ea typeface="+mn-ea"/>
              </a:rPr>
              <a:t>号墩围堰加高部分结构与构造不合理，在水压力作用下，钢板应力达</a:t>
            </a:r>
            <a:r>
              <a:rPr lang="en-US" altLang="zh-CN" sz="2000" b="1" dirty="0">
                <a:latin typeface="+mn-ea"/>
                <a:ea typeface="+mn-ea"/>
              </a:rPr>
              <a:t>259</a:t>
            </a:r>
            <a:r>
              <a:rPr lang="zh-CN" altLang="en-US" sz="2000" b="1" dirty="0">
                <a:latin typeface="+mn-ea"/>
                <a:ea typeface="+mn-ea"/>
              </a:rPr>
              <a:t>兆帕，超过容许的</a:t>
            </a:r>
            <a:r>
              <a:rPr lang="en-US" altLang="zh-CN" sz="2000" b="1" dirty="0">
                <a:latin typeface="+mn-ea"/>
                <a:ea typeface="+mn-ea"/>
              </a:rPr>
              <a:t>170</a:t>
            </a:r>
            <a:r>
              <a:rPr lang="zh-CN" altLang="en-US" sz="2000" b="1" dirty="0">
                <a:latin typeface="+mn-ea"/>
                <a:ea typeface="+mn-ea"/>
              </a:rPr>
              <a:t>兆帕，造成围堰倾覆坍塌。</a:t>
            </a:r>
            <a:endParaRPr lang="en-US" altLang="zh-CN" sz="2000" b="1" dirty="0">
              <a:latin typeface="+mn-ea"/>
              <a:ea typeface="+mn-ea"/>
              <a:sym typeface="宋体" panose="02010600030101010101" pitchFamily="2" charset="-122"/>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preferRelativeResize="0">
            <a:picLocks noGrp="1" noChangeAspect="1" noChangeArrowheads="1"/>
          </p:cNvPicPr>
          <p:nvPr>
            <p:ph idx="4294967295"/>
          </p:nvPr>
        </p:nvPicPr>
        <p:blipFill>
          <a:blip r:embed="rId2" cstate="print"/>
          <a:srcRect/>
          <a:stretch>
            <a:fillRect/>
          </a:stretch>
        </p:blipFill>
        <p:spPr>
          <a:xfrm>
            <a:off x="876150" y="837316"/>
            <a:ext cx="7430924" cy="5564498"/>
          </a:xfrm>
        </p:spPr>
      </p:pic>
      <p:sp>
        <p:nvSpPr>
          <p:cNvPr id="3" name="AutoShape 3"/>
          <p:cNvSpPr>
            <a:spLocks noChangeArrowheads="1"/>
          </p:cNvSpPr>
          <p:nvPr/>
        </p:nvSpPr>
        <p:spPr bwMode="auto">
          <a:xfrm flipV="1">
            <a:off x="303344" y="3886356"/>
            <a:ext cx="3744209" cy="838488"/>
          </a:xfrm>
          <a:prstGeom prst="wedgeRectCallout">
            <a:avLst>
              <a:gd name="adj1" fmla="val 40652"/>
              <a:gd name="adj2" fmla="val 122807"/>
            </a:avLst>
          </a:prstGeom>
          <a:solidFill>
            <a:schemeClr val="accent1"/>
          </a:solidFill>
          <a:ln w="9525">
            <a:solidFill>
              <a:schemeClr val="tx1"/>
            </a:solidFill>
            <a:miter lim="800000"/>
          </a:ln>
        </p:spPr>
        <p:txBody>
          <a:bodyPr rot="10800000" wrap="none" anchor="ctr"/>
          <a:lstStyle/>
          <a:p>
            <a:pPr algn="ctr" eaLnBrk="0" hangingPunct="0"/>
            <a:r>
              <a:rPr lang="zh-CN" altLang="en-US" sz="1600" b="1" dirty="0">
                <a:latin typeface="+mn-ea"/>
                <a:ea typeface="+mn-ea"/>
                <a:sym typeface="宋体" panose="02010600030101010101" pitchFamily="2" charset="-122"/>
              </a:rPr>
              <a:t>工期调整到蓄水期（</a:t>
            </a:r>
            <a:r>
              <a:rPr lang="en-US" altLang="zh-CN" sz="1600" b="1" dirty="0">
                <a:latin typeface="+mn-ea"/>
                <a:ea typeface="+mn-ea"/>
                <a:sym typeface="宋体" panose="02010600030101010101" pitchFamily="2" charset="-122"/>
              </a:rPr>
              <a:t>10</a:t>
            </a:r>
            <a:r>
              <a:rPr lang="zh-CN" altLang="en-US" sz="1600" b="1" dirty="0">
                <a:latin typeface="+mn-ea"/>
                <a:ea typeface="+mn-ea"/>
                <a:sym typeface="宋体" panose="02010600030101010101" pitchFamily="2" charset="-122"/>
              </a:rPr>
              <a:t>月之后）施工，</a:t>
            </a:r>
          </a:p>
          <a:p>
            <a:pPr algn="ctr" eaLnBrk="0" hangingPunct="0"/>
            <a:r>
              <a:rPr lang="zh-CN" altLang="en-US" sz="1600" b="1" dirty="0">
                <a:latin typeface="+mn-ea"/>
                <a:ea typeface="+mn-ea"/>
                <a:sym typeface="宋体" panose="02010600030101010101" pitchFamily="2" charset="-122"/>
              </a:rPr>
              <a:t>围堰设计“设防水位”由</a:t>
            </a:r>
            <a:r>
              <a:rPr lang="en-US" altLang="zh-CN" sz="1600" b="1" dirty="0">
                <a:latin typeface="+mn-ea"/>
                <a:ea typeface="+mn-ea"/>
                <a:sym typeface="宋体" panose="02010600030101010101" pitchFamily="2" charset="-122"/>
              </a:rPr>
              <a:t>155</a:t>
            </a:r>
            <a:r>
              <a:rPr lang="zh-CN" altLang="en-US" sz="1600" b="1" dirty="0">
                <a:latin typeface="+mn-ea"/>
                <a:ea typeface="+mn-ea"/>
                <a:sym typeface="宋体" panose="02010600030101010101" pitchFamily="2" charset="-122"/>
              </a:rPr>
              <a:t>米调整为</a:t>
            </a:r>
          </a:p>
          <a:p>
            <a:pPr algn="ctr" eaLnBrk="0" hangingPunct="0"/>
            <a:r>
              <a:rPr lang="en-US" altLang="zh-CN" sz="1600" b="1" dirty="0">
                <a:latin typeface="+mn-ea"/>
                <a:ea typeface="+mn-ea"/>
                <a:sym typeface="宋体" panose="02010600030101010101" pitchFamily="2" charset="-122"/>
              </a:rPr>
              <a:t>173.5</a:t>
            </a:r>
            <a:r>
              <a:rPr lang="zh-CN" altLang="en-US" sz="1600" b="1" dirty="0">
                <a:latin typeface="+mn-ea"/>
                <a:ea typeface="+mn-ea"/>
                <a:sym typeface="宋体" panose="02010600030101010101" pitchFamily="2" charset="-122"/>
              </a:rPr>
              <a:t>米</a:t>
            </a:r>
          </a:p>
        </p:txBody>
      </p:sp>
      <p:sp>
        <p:nvSpPr>
          <p:cNvPr id="4" name="AutoShape 4"/>
          <p:cNvSpPr>
            <a:spLocks noChangeArrowheads="1"/>
          </p:cNvSpPr>
          <p:nvPr/>
        </p:nvSpPr>
        <p:spPr bwMode="auto">
          <a:xfrm>
            <a:off x="913152" y="2285610"/>
            <a:ext cx="1769619" cy="502066"/>
          </a:xfrm>
          <a:prstGeom prst="wedgeRectCallout">
            <a:avLst>
              <a:gd name="adj1" fmla="val 44102"/>
              <a:gd name="adj2" fmla="val 106968"/>
            </a:avLst>
          </a:prstGeom>
          <a:solidFill>
            <a:schemeClr val="accent1"/>
          </a:solidFill>
          <a:ln w="9525">
            <a:solidFill>
              <a:schemeClr val="tx1"/>
            </a:solidFill>
            <a:miter lim="800000"/>
          </a:ln>
        </p:spPr>
        <p:txBody>
          <a:bodyPr wrap="none" anchor="ctr"/>
          <a:lstStyle/>
          <a:p>
            <a:pPr algn="ctr" eaLnBrk="0" hangingPunct="0"/>
            <a:r>
              <a:rPr lang="zh-CN" altLang="en-US" sz="1600" b="1" dirty="0">
                <a:latin typeface="+mn-ea"/>
                <a:ea typeface="+mn-ea"/>
                <a:cs typeface="方正楷体_GBK"/>
                <a:sym typeface="方正楷体_GBK"/>
              </a:rPr>
              <a:t>仅直接加高围堰</a:t>
            </a:r>
            <a:endParaRPr lang="en-US" altLang="zh-CN" sz="1600" b="1" dirty="0">
              <a:latin typeface="+mn-ea"/>
              <a:ea typeface="+mn-ea"/>
              <a:cs typeface="方正楷体_GBK"/>
              <a:sym typeface="方正楷体_GBK"/>
            </a:endParaRPr>
          </a:p>
        </p:txBody>
      </p:sp>
      <p:sp>
        <p:nvSpPr>
          <p:cNvPr id="5" name="AutoShape 4"/>
          <p:cNvSpPr>
            <a:spLocks noChangeArrowheads="1"/>
          </p:cNvSpPr>
          <p:nvPr/>
        </p:nvSpPr>
        <p:spPr bwMode="auto">
          <a:xfrm>
            <a:off x="4953130" y="2209384"/>
            <a:ext cx="2134328" cy="554454"/>
          </a:xfrm>
          <a:prstGeom prst="wedgeRectCallout">
            <a:avLst>
              <a:gd name="adj1" fmla="val -27739"/>
              <a:gd name="adj2" fmla="val 137496"/>
            </a:avLst>
          </a:prstGeom>
          <a:solidFill>
            <a:schemeClr val="accent1"/>
          </a:solidFill>
          <a:ln w="9525">
            <a:solidFill>
              <a:schemeClr val="tx1"/>
            </a:solidFill>
            <a:miter lim="800000"/>
          </a:ln>
        </p:spPr>
        <p:txBody>
          <a:bodyPr wrap="none" anchor="ctr"/>
          <a:lstStyle/>
          <a:p>
            <a:pPr algn="ctr" eaLnBrk="0" hangingPunct="0"/>
            <a:r>
              <a:rPr lang="zh-CN" altLang="en-US" sz="1600" b="1" dirty="0">
                <a:latin typeface="+mn-ea"/>
                <a:ea typeface="+mn-ea"/>
                <a:cs typeface="方正楷体_GBK"/>
                <a:sym typeface="方正楷体_GBK"/>
              </a:rPr>
              <a:t>水平加劲环板竖向</a:t>
            </a:r>
          </a:p>
          <a:p>
            <a:pPr algn="ctr" eaLnBrk="0" hangingPunct="0"/>
            <a:r>
              <a:rPr lang="zh-CN" altLang="en-US" sz="1600" b="1" dirty="0">
                <a:latin typeface="+mn-ea"/>
                <a:ea typeface="+mn-ea"/>
                <a:cs typeface="方正楷体_GBK"/>
                <a:sym typeface="方正楷体_GBK"/>
              </a:rPr>
              <a:t>间距未加密</a:t>
            </a:r>
          </a:p>
        </p:txBody>
      </p:sp>
      <p:sp>
        <p:nvSpPr>
          <p:cNvPr id="6" name="AutoShape 4"/>
          <p:cNvSpPr>
            <a:spLocks noChangeArrowheads="1"/>
          </p:cNvSpPr>
          <p:nvPr/>
        </p:nvSpPr>
        <p:spPr bwMode="auto">
          <a:xfrm>
            <a:off x="5334260" y="5182198"/>
            <a:ext cx="2860103" cy="840777"/>
          </a:xfrm>
          <a:prstGeom prst="wedgeRectCallout">
            <a:avLst>
              <a:gd name="adj1" fmla="val 18612"/>
              <a:gd name="adj2" fmla="val -183988"/>
            </a:avLst>
          </a:prstGeom>
          <a:solidFill>
            <a:schemeClr val="accent1"/>
          </a:solidFill>
          <a:ln w="9525">
            <a:solidFill>
              <a:schemeClr val="tx1"/>
            </a:solidFill>
            <a:miter lim="800000"/>
          </a:ln>
        </p:spPr>
        <p:txBody>
          <a:bodyPr wrap="none" anchor="ctr"/>
          <a:lstStyle/>
          <a:p>
            <a:pPr algn="ctr" eaLnBrk="0" hangingPunct="0"/>
            <a:r>
              <a:rPr lang="zh-CN" altLang="en-US" sz="1600" b="1" dirty="0">
                <a:latin typeface="+mn-ea"/>
                <a:ea typeface="+mn-ea"/>
                <a:cs typeface="方正楷体_GBK"/>
                <a:sym typeface="方正楷体_GBK"/>
              </a:rPr>
              <a:t>围堰钢板未加厚，竖向加劲肋</a:t>
            </a:r>
            <a:endParaRPr lang="en-US" altLang="zh-CN" sz="1600" b="1" dirty="0">
              <a:latin typeface="+mn-ea"/>
              <a:ea typeface="+mn-ea"/>
              <a:cs typeface="方正楷体_GBK"/>
              <a:sym typeface="方正楷体_GBK"/>
            </a:endParaRPr>
          </a:p>
          <a:p>
            <a:pPr algn="ctr" eaLnBrk="0" hangingPunct="0"/>
            <a:r>
              <a:rPr lang="zh-CN" altLang="en-US" sz="1600" b="1" dirty="0">
                <a:latin typeface="+mn-ea"/>
                <a:ea typeface="+mn-ea"/>
                <a:cs typeface="方正楷体_GBK"/>
                <a:sym typeface="方正楷体_GBK"/>
              </a:rPr>
              <a:t>（角钢）型号未增大</a:t>
            </a:r>
          </a:p>
        </p:txBody>
      </p:sp>
      <p:sp>
        <p:nvSpPr>
          <p:cNvPr id="7" name="AutoShape 4"/>
          <p:cNvSpPr>
            <a:spLocks noChangeArrowheads="1"/>
          </p:cNvSpPr>
          <p:nvPr/>
        </p:nvSpPr>
        <p:spPr bwMode="auto">
          <a:xfrm>
            <a:off x="1294282" y="5410876"/>
            <a:ext cx="3337523" cy="766268"/>
          </a:xfrm>
          <a:prstGeom prst="wedgeRectCallout">
            <a:avLst>
              <a:gd name="adj1" fmla="val 67942"/>
              <a:gd name="adj2" fmla="val -188403"/>
            </a:avLst>
          </a:prstGeom>
          <a:solidFill>
            <a:schemeClr val="accent1"/>
          </a:solidFill>
          <a:ln w="9525">
            <a:solidFill>
              <a:schemeClr val="tx1"/>
            </a:solidFill>
            <a:miter lim="800000"/>
          </a:ln>
        </p:spPr>
        <p:txBody>
          <a:bodyPr wrap="none" anchor="ctr"/>
          <a:lstStyle/>
          <a:p>
            <a:pPr algn="ctr" eaLnBrk="0" hangingPunct="0"/>
            <a:r>
              <a:rPr lang="zh-CN" altLang="en-US" sz="1600" b="1" dirty="0">
                <a:latin typeface="+mn-ea"/>
                <a:ea typeface="+mn-ea"/>
              </a:rPr>
              <a:t>原定于在低水位期（</a:t>
            </a:r>
            <a:r>
              <a:rPr lang="en-US" altLang="zh-CN" sz="1600" b="1" dirty="0">
                <a:latin typeface="+mn-ea"/>
                <a:ea typeface="+mn-ea"/>
              </a:rPr>
              <a:t>5-9</a:t>
            </a:r>
            <a:r>
              <a:rPr lang="zh-CN" altLang="en-US" sz="1600" b="1" dirty="0">
                <a:latin typeface="+mn-ea"/>
                <a:ea typeface="+mn-ea"/>
              </a:rPr>
              <a:t>月份）施工，</a:t>
            </a:r>
          </a:p>
          <a:p>
            <a:pPr algn="ctr" eaLnBrk="0" hangingPunct="0"/>
            <a:r>
              <a:rPr lang="zh-CN" altLang="en-US" sz="1600" b="1" dirty="0">
                <a:latin typeface="+mn-ea"/>
                <a:ea typeface="+mn-ea"/>
              </a:rPr>
              <a:t>围堰设计“设防水位”为</a:t>
            </a:r>
            <a:r>
              <a:rPr lang="en-US" altLang="zh-CN" sz="1600" b="1" dirty="0">
                <a:latin typeface="+mn-ea"/>
                <a:ea typeface="+mn-ea"/>
              </a:rPr>
              <a:t>155</a:t>
            </a:r>
            <a:r>
              <a:rPr lang="zh-CN" altLang="en-US" sz="1600" b="1" dirty="0">
                <a:latin typeface="+mn-ea"/>
                <a:ea typeface="+mn-ea"/>
              </a:rPr>
              <a:t>米</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grpId="1" nodeType="clickEffect">
                                  <p:stCondLst>
                                    <p:cond delay="0"/>
                                  </p:stCondLst>
                                  <p:childTnLst>
                                    <p:animEffect transition="out" filter="blinds(horizontal)">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par>
                                <p:cTn id="13" presetID="3" presetClass="entr" presetSubtype="1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linds(horizontal)">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xit" presetSubtype="10" fill="hold" grpId="1" nodeType="clickEffect">
                                  <p:stCondLst>
                                    <p:cond delay="0"/>
                                  </p:stCondLst>
                                  <p:childTnLst>
                                    <p:animEffect transition="out" filter="blinds(horizontal)">
                                      <p:cBhvr>
                                        <p:cTn id="19" dur="500"/>
                                        <p:tgtEl>
                                          <p:spTgt spid="3"/>
                                        </p:tgtEl>
                                      </p:cBhvr>
                                    </p:animEffect>
                                    <p:set>
                                      <p:cBhvr>
                                        <p:cTn id="20" dur="1" fill="hold">
                                          <p:stCondLst>
                                            <p:cond delay="499"/>
                                          </p:stCondLst>
                                        </p:cTn>
                                        <p:tgtEl>
                                          <p:spTgt spid="3"/>
                                        </p:tgtEl>
                                        <p:attrNameLst>
                                          <p:attrName>style.visibility</p:attrName>
                                        </p:attrNameLst>
                                      </p:cBhvr>
                                      <p:to>
                                        <p:strVal val="hidden"/>
                                      </p:to>
                                    </p:set>
                                  </p:childTnLst>
                                </p:cTn>
                              </p:par>
                              <p:par>
                                <p:cTn id="21" presetID="3" presetClass="entr" presetSubtype="1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linds(horizontal)">
                                      <p:cBhvr>
                                        <p:cTn id="23" dur="500"/>
                                        <p:tgtEl>
                                          <p:spTgt spid="4"/>
                                        </p:tgtEl>
                                      </p:cBhvr>
                                    </p:animEffect>
                                  </p:childTnLst>
                                </p:cTn>
                              </p:par>
                            </p:childTnLst>
                          </p:cTn>
                        </p:par>
                        <p:par>
                          <p:cTn id="24" fill="hold">
                            <p:stCondLst>
                              <p:cond delay="500"/>
                            </p:stCondLst>
                            <p:childTnLst>
                              <p:par>
                                <p:cTn id="25" presetID="3" presetClass="entr" presetSubtype="10" fill="hold" grpId="0"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linds(horizontal)">
                                      <p:cBhvr>
                                        <p:cTn id="27" dur="500"/>
                                        <p:tgtEl>
                                          <p:spTgt spid="5"/>
                                        </p:tgtEl>
                                      </p:cBhvr>
                                    </p:animEffect>
                                  </p:childTnLst>
                                </p:cTn>
                              </p:par>
                            </p:childTnLst>
                          </p:cTn>
                        </p:par>
                        <p:par>
                          <p:cTn id="28" fill="hold">
                            <p:stCondLst>
                              <p:cond delay="1000"/>
                            </p:stCondLst>
                            <p:childTnLst>
                              <p:par>
                                <p:cTn id="29" presetID="3" presetClass="entr" presetSubtype="10" fill="hold" grpId="0"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blinds(horizontal)">
                                      <p:cBhvr>
                                        <p:cTn id="3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autoUpdateAnimBg="0"/>
      <p:bldP spid="3" grpId="1" bldLvl="0" animBg="1" autoUpdateAnimBg="0"/>
      <p:bldP spid="4" grpId="0" bldLvl="0" animBg="1" autoUpdateAnimBg="0"/>
      <p:bldP spid="5" grpId="0" animBg="1"/>
      <p:bldP spid="6" grpId="0" animBg="1"/>
      <p:bldP spid="7" grpId="0" bldLvl="0" animBg="1" autoUpdateAnimBg="0"/>
      <p:bldP spid="7" grpId="1" bldLvl="0" animBg="1" autoUpdateAnimBg="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QQ图片20131207200816"/>
          <p:cNvPicPr>
            <a:picLocks noChangeAspect="1" noChangeArrowheads="1"/>
          </p:cNvPicPr>
          <p:nvPr/>
        </p:nvPicPr>
        <p:blipFill>
          <a:blip r:embed="rId2" cstate="print"/>
          <a:srcRect/>
          <a:stretch>
            <a:fillRect/>
          </a:stretch>
        </p:blipFill>
        <p:spPr bwMode="auto">
          <a:xfrm>
            <a:off x="903503" y="837316"/>
            <a:ext cx="7393922" cy="5545442"/>
          </a:xfrm>
          <a:prstGeom prst="rect">
            <a:avLst/>
          </a:prstGeom>
          <a:noFill/>
          <a:ln w="9525">
            <a:noFill/>
            <a:miter lim="800000"/>
            <a:headEnd/>
            <a:tailEnd/>
          </a:ln>
        </p:spPr>
      </p:pic>
      <p:sp>
        <p:nvSpPr>
          <p:cNvPr id="3" name="AutoShape 14"/>
          <p:cNvSpPr>
            <a:spLocks noChangeArrowheads="1"/>
          </p:cNvSpPr>
          <p:nvPr/>
        </p:nvSpPr>
        <p:spPr bwMode="auto">
          <a:xfrm flipV="1">
            <a:off x="5867842" y="5182198"/>
            <a:ext cx="2363006" cy="974146"/>
          </a:xfrm>
          <a:prstGeom prst="wedgeRectCallout">
            <a:avLst>
              <a:gd name="adj1" fmla="val -41754"/>
              <a:gd name="adj2" fmla="val 94795"/>
            </a:avLst>
          </a:prstGeom>
          <a:solidFill>
            <a:schemeClr val="accent1"/>
          </a:solidFill>
          <a:ln w="9525">
            <a:solidFill>
              <a:schemeClr val="tx1"/>
            </a:solidFill>
            <a:miter lim="800000"/>
          </a:ln>
        </p:spPr>
        <p:txBody>
          <a:bodyPr rot="10800000" wrap="none" anchor="ctr"/>
          <a:lstStyle/>
          <a:p>
            <a:pPr algn="ctr" eaLnBrk="0" hangingPunct="0"/>
            <a:r>
              <a:rPr lang="zh-CN" altLang="en-US" sz="1600" b="1" dirty="0">
                <a:latin typeface="+mn-ea"/>
                <a:ea typeface="+mn-ea"/>
                <a:sym typeface="宋体" panose="02010600030101010101" pitchFamily="2" charset="-122"/>
              </a:rPr>
              <a:t>事发时，水位高</a:t>
            </a:r>
            <a:r>
              <a:rPr lang="en-US" altLang="zh-CN" sz="1600" b="1" dirty="0">
                <a:latin typeface="+mn-ea"/>
                <a:ea typeface="+mn-ea"/>
                <a:sym typeface="宋体" panose="02010600030101010101" pitchFamily="2" charset="-122"/>
              </a:rPr>
              <a:t>168.4</a:t>
            </a:r>
            <a:r>
              <a:rPr lang="zh-CN" altLang="en-US" sz="1600" b="1" dirty="0">
                <a:latin typeface="+mn-ea"/>
                <a:ea typeface="+mn-ea"/>
                <a:sym typeface="宋体" panose="02010600030101010101" pitchFamily="2" charset="-122"/>
              </a:rPr>
              <a:t>米，</a:t>
            </a:r>
          </a:p>
          <a:p>
            <a:pPr algn="ctr" eaLnBrk="0" hangingPunct="0"/>
            <a:r>
              <a:rPr lang="zh-CN" altLang="en-US" sz="1600" b="1" dirty="0">
                <a:latin typeface="+mn-ea"/>
                <a:ea typeface="+mn-ea"/>
                <a:sym typeface="宋体" panose="02010600030101010101" pitchFamily="2" charset="-122"/>
              </a:rPr>
              <a:t>每平米外表侧向水压力较</a:t>
            </a:r>
          </a:p>
          <a:p>
            <a:pPr algn="ctr" eaLnBrk="0" hangingPunct="0"/>
            <a:r>
              <a:rPr lang="zh-CN" altLang="en-US" sz="1600" b="1" dirty="0">
                <a:latin typeface="+mn-ea"/>
                <a:ea typeface="+mn-ea"/>
                <a:sym typeface="宋体" panose="02010600030101010101" pitchFamily="2" charset="-122"/>
              </a:rPr>
              <a:t>原设计增加</a:t>
            </a:r>
            <a:r>
              <a:rPr lang="en-US" altLang="zh-CN" sz="1600" b="1" dirty="0">
                <a:latin typeface="+mn-ea"/>
                <a:ea typeface="+mn-ea"/>
                <a:sym typeface="宋体" panose="02010600030101010101" pitchFamily="2" charset="-122"/>
              </a:rPr>
              <a:t>13.4</a:t>
            </a:r>
            <a:r>
              <a:rPr lang="zh-CN" altLang="en-US" sz="1600" b="1" dirty="0">
                <a:latin typeface="+mn-ea"/>
                <a:ea typeface="+mn-ea"/>
                <a:sym typeface="宋体" panose="02010600030101010101" pitchFamily="2" charset="-122"/>
              </a:rPr>
              <a:t>吨</a:t>
            </a:r>
            <a:endParaRPr lang="zh-CN" altLang="en-US" sz="1600" b="1" dirty="0">
              <a:latin typeface="+mn-ea"/>
              <a:ea typeface="+mn-ea"/>
            </a:endParaRPr>
          </a:p>
        </p:txBody>
      </p:sp>
      <p:grpSp>
        <p:nvGrpSpPr>
          <p:cNvPr id="4" name="Group 12"/>
          <p:cNvGrpSpPr/>
          <p:nvPr/>
        </p:nvGrpSpPr>
        <p:grpSpPr bwMode="auto">
          <a:xfrm>
            <a:off x="986703" y="837316"/>
            <a:ext cx="4347557" cy="1600746"/>
            <a:chOff x="0" y="0"/>
            <a:chExt cx="5197836" cy="3722708"/>
          </a:xfrm>
        </p:grpSpPr>
        <p:sp>
          <p:nvSpPr>
            <p:cNvPr id="5" name="AutoShape 22"/>
            <p:cNvSpPr>
              <a:spLocks noChangeArrowheads="1"/>
            </p:cNvSpPr>
            <p:nvPr/>
          </p:nvSpPr>
          <p:spPr bwMode="auto">
            <a:xfrm>
              <a:off x="0" y="0"/>
              <a:ext cx="4924434" cy="3722708"/>
            </a:xfrm>
            <a:prstGeom prst="wedgeRectCallout">
              <a:avLst>
                <a:gd name="adj1" fmla="val 26023"/>
                <a:gd name="adj2" fmla="val 50069"/>
              </a:avLst>
            </a:prstGeom>
            <a:solidFill>
              <a:schemeClr val="accent1"/>
            </a:solidFill>
            <a:ln w="9525">
              <a:solidFill>
                <a:schemeClr val="tx1"/>
              </a:solidFill>
              <a:miter lim="800000"/>
            </a:ln>
          </p:spPr>
          <p:txBody>
            <a:bodyPr wrap="none" anchor="ctr"/>
            <a:lstStyle/>
            <a:p>
              <a:pPr eaLnBrk="0" hangingPunct="0">
                <a:lnSpc>
                  <a:spcPct val="110000"/>
                </a:lnSpc>
              </a:pPr>
              <a:endParaRPr lang="zh-CN" altLang="zh-CN" sz="1600" b="1">
                <a:solidFill>
                  <a:srgbClr val="FF0000"/>
                </a:solidFill>
                <a:latin typeface="+mn-ea"/>
                <a:ea typeface="+mn-ea"/>
                <a:sym typeface="宋体" panose="02010600030101010101" pitchFamily="2" charset="-122"/>
              </a:endParaRPr>
            </a:p>
          </p:txBody>
        </p:sp>
        <p:sp>
          <p:nvSpPr>
            <p:cNvPr id="6" name="TextBox 14"/>
            <p:cNvSpPr>
              <a:spLocks noChangeArrowheads="1"/>
            </p:cNvSpPr>
            <p:nvPr/>
          </p:nvSpPr>
          <p:spPr bwMode="auto">
            <a:xfrm>
              <a:off x="3198" y="2434077"/>
              <a:ext cx="5194638" cy="844605"/>
            </a:xfrm>
            <a:prstGeom prst="rect">
              <a:avLst/>
            </a:prstGeom>
            <a:noFill/>
            <a:ln w="9525">
              <a:noFill/>
              <a:miter lim="800000"/>
            </a:ln>
          </p:spPr>
          <p:txBody>
            <a:bodyPr wrap="square">
              <a:spAutoFit/>
            </a:bodyPr>
            <a:lstStyle/>
            <a:p>
              <a:pPr eaLnBrk="0" hangingPunct="0">
                <a:lnSpc>
                  <a:spcPct val="110000"/>
                </a:lnSpc>
              </a:pPr>
              <a:r>
                <a:rPr lang="zh-CN" altLang="en-US" sz="1600" b="1" dirty="0">
                  <a:solidFill>
                    <a:srgbClr val="000000"/>
                  </a:solidFill>
                  <a:latin typeface="+mn-ea"/>
                  <a:ea typeface="+mn-ea"/>
                  <a:sym typeface="宋体" panose="02010600030101010101" pitchFamily="2" charset="-122"/>
                </a:rPr>
                <a:t>水下钢板被拉断，呈锯齿状断裂，围堰坍塌。</a:t>
              </a:r>
            </a:p>
          </p:txBody>
        </p:sp>
        <p:sp>
          <p:nvSpPr>
            <p:cNvPr id="7" name="圆角矩形 15"/>
            <p:cNvSpPr>
              <a:spLocks noChangeArrowheads="1"/>
            </p:cNvSpPr>
            <p:nvPr/>
          </p:nvSpPr>
          <p:spPr bwMode="auto">
            <a:xfrm>
              <a:off x="71438" y="285752"/>
              <a:ext cx="2416004" cy="1741387"/>
            </a:xfrm>
            <a:prstGeom prst="roundRect">
              <a:avLst>
                <a:gd name="adj" fmla="val 16667"/>
              </a:avLst>
            </a:prstGeom>
            <a:gradFill rotWithShape="1">
              <a:gsLst>
                <a:gs pos="0">
                  <a:srgbClr val="992F2B"/>
                </a:gs>
                <a:gs pos="79999">
                  <a:srgbClr val="C93D39"/>
                </a:gs>
                <a:gs pos="100000">
                  <a:srgbClr val="CD3A36"/>
                </a:gs>
              </a:gsLst>
              <a:lin ang="5400000" scaled="1"/>
            </a:gradFill>
            <a:ln w="9525">
              <a:solidFill>
                <a:schemeClr val="accent2"/>
              </a:solidFill>
              <a:round/>
            </a:ln>
          </p:spPr>
          <p:txBody>
            <a:bodyPr anchor="ctr"/>
            <a:lstStyle/>
            <a:p>
              <a:pPr algn="ctr" eaLnBrk="0" hangingPunct="0">
                <a:lnSpc>
                  <a:spcPct val="110000"/>
                </a:lnSpc>
              </a:pPr>
              <a:r>
                <a:rPr lang="zh-CN" altLang="en-US" sz="1600" b="1" dirty="0">
                  <a:solidFill>
                    <a:schemeClr val="bg1"/>
                  </a:solidFill>
                  <a:latin typeface="+mn-ea"/>
                  <a:ea typeface="+mn-ea"/>
                  <a:sym typeface="宋体" panose="02010600030101010101" pitchFamily="2" charset="-122"/>
                </a:rPr>
                <a:t>隔舱混凝土顶部钢板（断裂处）所受压力为：</a:t>
              </a:r>
              <a:r>
                <a:rPr lang="en-US" altLang="zh-CN" sz="1600" b="1" dirty="0">
                  <a:solidFill>
                    <a:schemeClr val="bg1"/>
                  </a:solidFill>
                  <a:latin typeface="+mn-ea"/>
                  <a:ea typeface="+mn-ea"/>
                  <a:sym typeface="宋体" panose="02010600030101010101" pitchFamily="2" charset="-122"/>
                </a:rPr>
                <a:t>259</a:t>
              </a:r>
              <a:r>
                <a:rPr lang="zh-CN" altLang="en-US" sz="1600" b="1" dirty="0">
                  <a:solidFill>
                    <a:schemeClr val="bg1"/>
                  </a:solidFill>
                  <a:latin typeface="+mn-ea"/>
                  <a:ea typeface="+mn-ea"/>
                  <a:sym typeface="宋体" panose="02010600030101010101" pitchFamily="2" charset="-122"/>
                </a:rPr>
                <a:t>兆帕</a:t>
              </a:r>
            </a:p>
          </p:txBody>
        </p:sp>
        <p:sp>
          <p:nvSpPr>
            <p:cNvPr id="8" name="TextBox 17"/>
            <p:cNvSpPr>
              <a:spLocks noChangeArrowheads="1"/>
            </p:cNvSpPr>
            <p:nvPr/>
          </p:nvSpPr>
          <p:spPr bwMode="auto">
            <a:xfrm>
              <a:off x="2548993" y="859086"/>
              <a:ext cx="528778" cy="656128"/>
            </a:xfrm>
            <a:prstGeom prst="rect">
              <a:avLst/>
            </a:prstGeom>
            <a:noFill/>
            <a:ln w="9525">
              <a:noFill/>
              <a:miter lim="800000"/>
            </a:ln>
          </p:spPr>
          <p:txBody>
            <a:bodyPr>
              <a:spAutoFit/>
            </a:bodyPr>
            <a:lstStyle/>
            <a:p>
              <a:pPr eaLnBrk="0" hangingPunct="0">
                <a:lnSpc>
                  <a:spcPct val="110000"/>
                </a:lnSpc>
              </a:pPr>
              <a:r>
                <a:rPr lang="en-US" altLang="zh-CN" sz="1600" b="1" dirty="0">
                  <a:solidFill>
                    <a:srgbClr val="FF0000"/>
                  </a:solidFill>
                  <a:latin typeface="+mn-ea"/>
                  <a:ea typeface="+mn-ea"/>
                  <a:sym typeface="Calibri" panose="020F0502020204030204" pitchFamily="34" charset="0"/>
                </a:rPr>
                <a:t>&gt;</a:t>
              </a:r>
              <a:endParaRPr lang="en-US" altLang="zh-CN" sz="1600" b="1" dirty="0">
                <a:solidFill>
                  <a:srgbClr val="FF0000"/>
                </a:solidFill>
                <a:latin typeface="+mn-ea"/>
                <a:ea typeface="+mn-ea"/>
                <a:sym typeface="宋体" panose="02010600030101010101" pitchFamily="2" charset="-122"/>
              </a:endParaRPr>
            </a:p>
            <a:p>
              <a:pPr eaLnBrk="0" hangingPunct="0"/>
              <a:endParaRPr lang="en-US" altLang="zh-CN" sz="1600" b="1" dirty="0">
                <a:solidFill>
                  <a:srgbClr val="000000"/>
                </a:solidFill>
                <a:latin typeface="+mn-ea"/>
                <a:ea typeface="+mn-ea"/>
                <a:sym typeface="宋体" panose="02010600030101010101" pitchFamily="2" charset="-122"/>
              </a:endParaRPr>
            </a:p>
          </p:txBody>
        </p:sp>
        <p:sp>
          <p:nvSpPr>
            <p:cNvPr id="9" name="圆角矩形 18"/>
            <p:cNvSpPr>
              <a:spLocks noChangeArrowheads="1"/>
            </p:cNvSpPr>
            <p:nvPr/>
          </p:nvSpPr>
          <p:spPr bwMode="auto">
            <a:xfrm>
              <a:off x="2901900" y="307706"/>
              <a:ext cx="1986062" cy="1582457"/>
            </a:xfrm>
            <a:prstGeom prst="roundRect">
              <a:avLst>
                <a:gd name="adj" fmla="val 16667"/>
              </a:avLst>
            </a:prstGeom>
            <a:gradFill rotWithShape="1">
              <a:gsLst>
                <a:gs pos="0">
                  <a:srgbClr val="C96C1F"/>
                </a:gs>
                <a:gs pos="79999">
                  <a:srgbClr val="FF8F33"/>
                </a:gs>
                <a:gs pos="100000">
                  <a:srgbClr val="FF8F35"/>
                </a:gs>
              </a:gsLst>
              <a:lin ang="5400000" scaled="1"/>
            </a:gradFill>
            <a:ln w="9525">
              <a:noFill/>
              <a:round/>
            </a:ln>
          </p:spPr>
          <p:txBody>
            <a:bodyPr anchor="ctr"/>
            <a:lstStyle/>
            <a:p>
              <a:pPr algn="ctr" eaLnBrk="0" hangingPunct="0"/>
              <a:r>
                <a:rPr lang="zh-CN" altLang="en-US" sz="1600" b="1" dirty="0">
                  <a:solidFill>
                    <a:schemeClr val="bg1"/>
                  </a:solidFill>
                  <a:latin typeface="+mn-ea"/>
                  <a:ea typeface="+mn-ea"/>
                  <a:sym typeface="宋体" panose="02010600030101010101" pitchFamily="2" charset="-122"/>
                </a:rPr>
                <a:t>容许承受应力：</a:t>
              </a:r>
              <a:r>
                <a:rPr lang="en-US" altLang="zh-CN" sz="1600" b="1" dirty="0">
                  <a:solidFill>
                    <a:schemeClr val="bg1"/>
                  </a:solidFill>
                  <a:latin typeface="+mn-ea"/>
                  <a:ea typeface="+mn-ea"/>
                  <a:sym typeface="宋体" panose="02010600030101010101" pitchFamily="2" charset="-122"/>
                </a:rPr>
                <a:t>170</a:t>
              </a:r>
              <a:r>
                <a:rPr lang="zh-CN" altLang="en-US" sz="1600" b="1" dirty="0">
                  <a:solidFill>
                    <a:schemeClr val="bg1"/>
                  </a:solidFill>
                  <a:latin typeface="+mn-ea"/>
                  <a:ea typeface="+mn-ea"/>
                  <a:sym typeface="宋体" panose="02010600030101010101" pitchFamily="2" charset="-122"/>
                </a:rPr>
                <a:t>兆帕</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p:cBhvr>
                                        <p:cTn id="7" dur="500"/>
                                        <p:tgtEl>
                                          <p:spTgt spid="3"/>
                                        </p:tgtEl>
                                      </p:cBhvr>
                                    </p:animEffect>
                                  </p:childTnLst>
                                </p:cTn>
                              </p:par>
                              <p:par>
                                <p:cTn id="8" presetID="3" presetClass="exit" presetSubtype="10" fill="hold" grpId="1" nodeType="withEffect">
                                  <p:stCondLst>
                                    <p:cond delay="0"/>
                                  </p:stCondLst>
                                  <p:childTnLst>
                                    <p:animEffect>
                                      <p:cBhvr>
                                        <p:cTn id="9" dur="500"/>
                                        <p:tgtEl>
                                          <p:spTgt spid="3"/>
                                        </p:tgtEl>
                                      </p:cBhvr>
                                    </p:animEffect>
                                    <p:set>
                                      <p:cBhvr>
                                        <p:cTn id="10" dur="1" fill="hold">
                                          <p:stCondLst>
                                            <p:cond delay="499"/>
                                          </p:stCondLst>
                                        </p:cTn>
                                        <p:tgtEl>
                                          <p:spTgt spid="3"/>
                                        </p:tgtEl>
                                        <p:attrNameLst>
                                          <p:attrName>style.visibility</p:attrName>
                                        </p:attrNameLst>
                                      </p:cBhvr>
                                      <p:to>
                                        <p:strVal val="hidden"/>
                                      </p:to>
                                    </p:set>
                                  </p:childTnLst>
                                </p:cTn>
                              </p:par>
                            </p:childTnLst>
                          </p:cTn>
                        </p:par>
                        <p:par>
                          <p:cTn id="11" fill="hold">
                            <p:stCondLst>
                              <p:cond delay="500"/>
                            </p:stCondLst>
                            <p:childTnLst>
                              <p:par>
                                <p:cTn id="12" presetID="17" presetClass="entr" presetSubtype="1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autoUpdateAnimBg="0"/>
      <p:bldP spid="3" grpId="1" bldLvl="0" animBg="1" autoUpdateAnimBg="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761090"/>
            <a:ext cx="9144000" cy="6170920"/>
          </a:xfrm>
          <a:prstGeom prst="rect">
            <a:avLst/>
          </a:prstGeom>
        </p:spPr>
        <p:txBody>
          <a:bodyPr wrap="square">
            <a:spAutoFit/>
          </a:bodyPr>
          <a:lstStyle/>
          <a:p>
            <a:pPr>
              <a:lnSpc>
                <a:spcPts val="3000"/>
              </a:lnSpc>
              <a:spcBef>
                <a:spcPts val="0"/>
              </a:spcBef>
            </a:pPr>
            <a:r>
              <a:rPr lang="zh-CN" altLang="en-US" sz="2000" b="1" dirty="0">
                <a:latin typeface="+mn-ea"/>
                <a:ea typeface="+mn-ea"/>
              </a:rPr>
              <a:t>（二）高处作业安全管理</a:t>
            </a:r>
            <a:endParaRPr lang="en-US" altLang="zh-CN" sz="2000" b="1" dirty="0">
              <a:latin typeface="+mn-ea"/>
              <a:ea typeface="+mn-ea"/>
            </a:endParaRPr>
          </a:p>
          <a:p>
            <a:pPr>
              <a:lnSpc>
                <a:spcPts val="3000"/>
              </a:lnSpc>
              <a:spcBef>
                <a:spcPts val="0"/>
              </a:spcBef>
            </a:pPr>
            <a:r>
              <a:rPr lang="zh-CN" altLang="en-US" sz="2000" b="1" dirty="0">
                <a:latin typeface="+mn-ea"/>
                <a:ea typeface="+mn-ea"/>
              </a:rPr>
              <a:t>    公路施工涉及承台墩身施工、连续梁施工、箱梁架设施工，各个分项施工过程中绝大多数涉及到高处作业，高处坠落的风险极高。</a:t>
            </a:r>
          </a:p>
          <a:p>
            <a:pPr>
              <a:lnSpc>
                <a:spcPts val="3000"/>
              </a:lnSpc>
              <a:spcBef>
                <a:spcPts val="0"/>
              </a:spcBef>
            </a:pPr>
            <a:r>
              <a:rPr lang="en-US" altLang="zh-CN" sz="2000" b="1" dirty="0">
                <a:latin typeface="+mn-ea"/>
                <a:ea typeface="+mn-ea"/>
              </a:rPr>
              <a:t>    1</a:t>
            </a:r>
            <a:r>
              <a:rPr lang="zh-CN" altLang="en-US" sz="2000" b="1" dirty="0">
                <a:latin typeface="+mn-ea"/>
                <a:ea typeface="+mn-ea"/>
              </a:rPr>
              <a:t>、墩身钢筋绑扎施工</a:t>
            </a:r>
          </a:p>
          <a:p>
            <a:pPr>
              <a:lnSpc>
                <a:spcPts val="3000"/>
              </a:lnSpc>
              <a:spcBef>
                <a:spcPts val="0"/>
              </a:spcBef>
            </a:pPr>
            <a:r>
              <a:rPr lang="en-US" altLang="zh-CN" sz="2000" b="1" dirty="0">
                <a:latin typeface="+mn-ea"/>
                <a:ea typeface="+mn-ea"/>
              </a:rPr>
              <a:t>    2</a:t>
            </a:r>
            <a:r>
              <a:rPr lang="zh-CN" altLang="en-US" sz="2000" b="1" dirty="0">
                <a:latin typeface="+mn-ea"/>
                <a:ea typeface="+mn-ea"/>
              </a:rPr>
              <a:t>、脚手架搭设与拆除施工（包括墩身内外脚手架）</a:t>
            </a:r>
          </a:p>
          <a:p>
            <a:pPr>
              <a:lnSpc>
                <a:spcPts val="3000"/>
              </a:lnSpc>
              <a:spcBef>
                <a:spcPts val="0"/>
              </a:spcBef>
            </a:pPr>
            <a:r>
              <a:rPr lang="en-US" altLang="zh-CN" sz="2000" b="1" dirty="0">
                <a:latin typeface="+mn-ea"/>
                <a:ea typeface="+mn-ea"/>
              </a:rPr>
              <a:t>    3</a:t>
            </a:r>
            <a:r>
              <a:rPr lang="zh-CN" altLang="en-US" sz="2000" b="1" dirty="0">
                <a:latin typeface="+mn-ea"/>
                <a:ea typeface="+mn-ea"/>
              </a:rPr>
              <a:t>、模板安装与拆除施工</a:t>
            </a:r>
          </a:p>
          <a:p>
            <a:pPr>
              <a:lnSpc>
                <a:spcPts val="3000"/>
              </a:lnSpc>
              <a:spcBef>
                <a:spcPts val="0"/>
              </a:spcBef>
            </a:pPr>
            <a:r>
              <a:rPr lang="en-US" altLang="zh-CN" sz="2000" b="1" dirty="0">
                <a:latin typeface="+mn-ea"/>
                <a:ea typeface="+mn-ea"/>
              </a:rPr>
              <a:t>    4</a:t>
            </a:r>
            <a:r>
              <a:rPr lang="zh-CN" altLang="en-US" sz="2000" b="1" dirty="0">
                <a:latin typeface="+mn-ea"/>
                <a:ea typeface="+mn-ea"/>
              </a:rPr>
              <a:t>、连续梁（支架、挂蓝）施工</a:t>
            </a:r>
          </a:p>
          <a:p>
            <a:pPr>
              <a:lnSpc>
                <a:spcPts val="3000"/>
              </a:lnSpc>
              <a:spcBef>
                <a:spcPts val="0"/>
              </a:spcBef>
            </a:pPr>
            <a:r>
              <a:rPr lang="en-US" altLang="zh-CN" sz="2000" b="1" dirty="0">
                <a:latin typeface="+mn-ea"/>
                <a:ea typeface="+mn-ea"/>
              </a:rPr>
              <a:t>    5</a:t>
            </a:r>
            <a:r>
              <a:rPr lang="zh-CN" altLang="en-US" sz="2000" b="1" dirty="0">
                <a:latin typeface="+mn-ea"/>
                <a:ea typeface="+mn-ea"/>
              </a:rPr>
              <a:t>、基坑、脚手架、墩身临边等施工</a:t>
            </a:r>
          </a:p>
          <a:p>
            <a:pPr>
              <a:lnSpc>
                <a:spcPts val="3000"/>
              </a:lnSpc>
              <a:spcBef>
                <a:spcPts val="0"/>
              </a:spcBef>
            </a:pPr>
            <a:r>
              <a:rPr lang="en-US" altLang="zh-CN" sz="2000" b="1" dirty="0">
                <a:latin typeface="+mn-ea"/>
                <a:ea typeface="+mn-ea"/>
              </a:rPr>
              <a:t>    6</a:t>
            </a:r>
            <a:r>
              <a:rPr lang="zh-CN" altLang="en-US" sz="2000" b="1" dirty="0">
                <a:latin typeface="+mn-ea"/>
                <a:ea typeface="+mn-ea"/>
              </a:rPr>
              <a:t>、箱梁提运架施工</a:t>
            </a:r>
          </a:p>
          <a:p>
            <a:pPr>
              <a:lnSpc>
                <a:spcPts val="3000"/>
              </a:lnSpc>
              <a:spcBef>
                <a:spcPts val="0"/>
              </a:spcBef>
              <a:buClr>
                <a:schemeClr val="folHlink"/>
              </a:buClr>
              <a:buSzPct val="90000"/>
            </a:pPr>
            <a:r>
              <a:rPr lang="en-US" altLang="zh-CN" sz="2000" b="1" dirty="0">
                <a:latin typeface="+mn-ea"/>
                <a:ea typeface="+mn-ea"/>
              </a:rPr>
              <a:t>    7</a:t>
            </a:r>
            <a:r>
              <a:rPr lang="zh-CN" altLang="en-US" sz="2000" b="1" dirty="0">
                <a:latin typeface="+mn-ea"/>
                <a:ea typeface="+mn-ea"/>
              </a:rPr>
              <a:t>、其他高度</a:t>
            </a:r>
            <a:r>
              <a:rPr lang="en-US" altLang="zh-CN" sz="2000" b="1" dirty="0">
                <a:latin typeface="+mn-ea"/>
                <a:ea typeface="+mn-ea"/>
              </a:rPr>
              <a:t>2</a:t>
            </a:r>
            <a:r>
              <a:rPr lang="zh-CN" altLang="en-US" sz="2000" b="1" dirty="0">
                <a:latin typeface="+mn-ea"/>
                <a:ea typeface="+mn-ea"/>
              </a:rPr>
              <a:t>米及</a:t>
            </a:r>
            <a:r>
              <a:rPr lang="en-US" altLang="zh-CN" sz="2000" b="1" dirty="0">
                <a:latin typeface="+mn-ea"/>
                <a:ea typeface="+mn-ea"/>
              </a:rPr>
              <a:t>2</a:t>
            </a:r>
            <a:r>
              <a:rPr lang="zh-CN" altLang="en-US" sz="2000" b="1" dirty="0">
                <a:latin typeface="+mn-ea"/>
                <a:ea typeface="+mn-ea"/>
              </a:rPr>
              <a:t>米以上的施工作业等 </a:t>
            </a:r>
            <a:endParaRPr lang="en-US" altLang="zh-CN" sz="2000" b="1" dirty="0">
              <a:latin typeface="+mn-ea"/>
              <a:ea typeface="+mn-ea"/>
            </a:endParaRPr>
          </a:p>
          <a:p>
            <a:pPr>
              <a:lnSpc>
                <a:spcPts val="3000"/>
              </a:lnSpc>
              <a:spcBef>
                <a:spcPts val="0"/>
              </a:spcBef>
              <a:buClr>
                <a:schemeClr val="folHlink"/>
              </a:buClr>
              <a:buSzPct val="90000"/>
            </a:pPr>
            <a:r>
              <a:rPr lang="zh-CN" altLang="en-US" sz="2000" b="1" dirty="0">
                <a:latin typeface="+mn-ea"/>
                <a:ea typeface="+mn-ea"/>
              </a:rPr>
              <a:t>    </a:t>
            </a:r>
            <a:r>
              <a:rPr lang="zh-CN" altLang="en-US" sz="2000" b="1" dirty="0">
                <a:solidFill>
                  <a:srgbClr val="FF0000"/>
                </a:solidFill>
                <a:latin typeface="+mn-ea"/>
                <a:ea typeface="+mn-ea"/>
              </a:rPr>
              <a:t>高处作业的分级</a:t>
            </a:r>
          </a:p>
          <a:p>
            <a:pPr marL="0" lvl="1">
              <a:lnSpc>
                <a:spcPts val="3000"/>
              </a:lnSpc>
              <a:spcBef>
                <a:spcPts val="0"/>
              </a:spcBef>
              <a:buClr>
                <a:schemeClr val="accent1"/>
              </a:buClr>
              <a:buSzPct val="75000"/>
              <a:buFont typeface="Wingdings" panose="05000000000000000000" pitchFamily="2" charset="2"/>
              <a:buChar char="Ø"/>
            </a:pPr>
            <a:r>
              <a:rPr lang="en-US" altLang="zh-CN" sz="2000" b="1" dirty="0">
                <a:latin typeface="+mn-ea"/>
                <a:ea typeface="+mn-ea"/>
              </a:rPr>
              <a:t>   2m-5m</a:t>
            </a:r>
            <a:r>
              <a:rPr lang="zh-CN" altLang="en-US" sz="2000" b="1" dirty="0">
                <a:latin typeface="+mn-ea"/>
                <a:ea typeface="+mn-ea"/>
              </a:rPr>
              <a:t>，称为一级高处作业。其可能坠落半径为</a:t>
            </a:r>
            <a:r>
              <a:rPr lang="en-US" altLang="zh-CN" sz="2000" b="1" dirty="0">
                <a:latin typeface="+mn-ea"/>
                <a:ea typeface="+mn-ea"/>
              </a:rPr>
              <a:t>2m</a:t>
            </a:r>
            <a:r>
              <a:rPr lang="zh-CN" altLang="en-US" sz="2000" b="1" dirty="0">
                <a:latin typeface="+mn-ea"/>
                <a:ea typeface="+mn-ea"/>
              </a:rPr>
              <a:t>。</a:t>
            </a:r>
          </a:p>
          <a:p>
            <a:pPr marL="0" lvl="1">
              <a:lnSpc>
                <a:spcPts val="3000"/>
              </a:lnSpc>
              <a:spcBef>
                <a:spcPts val="0"/>
              </a:spcBef>
              <a:buClr>
                <a:schemeClr val="accent1"/>
              </a:buClr>
              <a:buSzPct val="75000"/>
              <a:buFont typeface="Wingdings" panose="05000000000000000000" pitchFamily="2" charset="2"/>
              <a:buChar char="Ø"/>
            </a:pPr>
            <a:r>
              <a:rPr lang="zh-CN" altLang="en-US" sz="2000" b="1" dirty="0">
                <a:latin typeface="+mn-ea"/>
                <a:ea typeface="+mn-ea"/>
              </a:rPr>
              <a:t>   </a:t>
            </a:r>
            <a:r>
              <a:rPr lang="en-US" altLang="zh-CN" sz="2000" b="1" dirty="0">
                <a:latin typeface="+mn-ea"/>
                <a:ea typeface="+mn-ea"/>
              </a:rPr>
              <a:t>5m-15m,</a:t>
            </a:r>
            <a:r>
              <a:rPr lang="zh-CN" altLang="en-US" sz="2000" b="1" dirty="0">
                <a:latin typeface="+mn-ea"/>
                <a:ea typeface="+mn-ea"/>
              </a:rPr>
              <a:t>称为二级高处作业。其可能坠落半径为</a:t>
            </a:r>
            <a:r>
              <a:rPr lang="en-US" altLang="zh-CN" sz="2000" b="1" dirty="0">
                <a:latin typeface="+mn-ea"/>
                <a:ea typeface="+mn-ea"/>
              </a:rPr>
              <a:t>3m</a:t>
            </a:r>
            <a:r>
              <a:rPr lang="zh-CN" altLang="en-US" sz="2000" b="1" dirty="0">
                <a:latin typeface="+mn-ea"/>
                <a:ea typeface="+mn-ea"/>
              </a:rPr>
              <a:t>。</a:t>
            </a:r>
          </a:p>
          <a:p>
            <a:pPr marL="0" lvl="1">
              <a:lnSpc>
                <a:spcPts val="3000"/>
              </a:lnSpc>
              <a:spcBef>
                <a:spcPts val="0"/>
              </a:spcBef>
              <a:buClr>
                <a:schemeClr val="accent1"/>
              </a:buClr>
              <a:buSzPct val="75000"/>
              <a:buFont typeface="Wingdings" panose="05000000000000000000" pitchFamily="2" charset="2"/>
              <a:buChar char="Ø"/>
            </a:pPr>
            <a:r>
              <a:rPr lang="zh-CN" altLang="en-US" sz="2000" b="1" dirty="0">
                <a:latin typeface="+mn-ea"/>
                <a:ea typeface="+mn-ea"/>
              </a:rPr>
              <a:t>   </a:t>
            </a:r>
            <a:r>
              <a:rPr lang="en-US" altLang="zh-CN" sz="2000" b="1" dirty="0">
                <a:latin typeface="+mn-ea"/>
                <a:ea typeface="+mn-ea"/>
              </a:rPr>
              <a:t>15m-30m,</a:t>
            </a:r>
            <a:r>
              <a:rPr lang="zh-CN" altLang="en-US" sz="2000" b="1" dirty="0">
                <a:latin typeface="+mn-ea"/>
                <a:ea typeface="+mn-ea"/>
              </a:rPr>
              <a:t>称为三级高处作业。其可能坠落半径为</a:t>
            </a:r>
            <a:r>
              <a:rPr lang="en-US" altLang="zh-CN" sz="2000" b="1" dirty="0">
                <a:latin typeface="+mn-ea"/>
                <a:ea typeface="+mn-ea"/>
              </a:rPr>
              <a:t>4m</a:t>
            </a:r>
            <a:r>
              <a:rPr lang="zh-CN" altLang="en-US" sz="2000" b="1" dirty="0">
                <a:latin typeface="+mn-ea"/>
                <a:ea typeface="+mn-ea"/>
              </a:rPr>
              <a:t>。</a:t>
            </a:r>
          </a:p>
          <a:p>
            <a:pPr marL="0" lvl="1">
              <a:lnSpc>
                <a:spcPts val="3000"/>
              </a:lnSpc>
              <a:spcBef>
                <a:spcPts val="0"/>
              </a:spcBef>
              <a:buClr>
                <a:schemeClr val="accent1"/>
              </a:buClr>
              <a:buSzPct val="75000"/>
              <a:buFont typeface="Wingdings" panose="05000000000000000000" pitchFamily="2" charset="2"/>
              <a:buChar char="Ø"/>
            </a:pPr>
            <a:r>
              <a:rPr lang="zh-CN" altLang="en-US" sz="2000" b="1" dirty="0">
                <a:latin typeface="+mn-ea"/>
                <a:ea typeface="+mn-ea"/>
              </a:rPr>
              <a:t>   </a:t>
            </a:r>
            <a:r>
              <a:rPr lang="en-US" altLang="zh-CN" sz="2000" b="1" dirty="0">
                <a:latin typeface="+mn-ea"/>
                <a:ea typeface="+mn-ea"/>
              </a:rPr>
              <a:t>30m</a:t>
            </a:r>
            <a:r>
              <a:rPr lang="zh-CN" altLang="en-US" sz="2000" b="1" dirty="0">
                <a:latin typeface="+mn-ea"/>
                <a:ea typeface="+mn-ea"/>
              </a:rPr>
              <a:t>以上，称为特级高处作业。其可能坠落半径为</a:t>
            </a:r>
            <a:r>
              <a:rPr lang="en-US" altLang="zh-CN" sz="2000" b="1" dirty="0">
                <a:latin typeface="+mn-ea"/>
                <a:ea typeface="+mn-ea"/>
              </a:rPr>
              <a:t>5m</a:t>
            </a:r>
            <a:r>
              <a:rPr lang="zh-CN" altLang="en-US" sz="2000" b="1" dirty="0">
                <a:latin typeface="+mn-ea"/>
                <a:ea typeface="+mn-ea"/>
              </a:rPr>
              <a:t>。</a:t>
            </a:r>
          </a:p>
          <a:p>
            <a:endParaRPr lang="zh-CN" altLang="en-US" sz="2000" b="1" dirty="0">
              <a:latin typeface="+mn-ea"/>
              <a:ea typeface="+mn-ea"/>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833007"/>
            <a:ext cx="9144000" cy="2605842"/>
          </a:xfrm>
          <a:prstGeom prst="rect">
            <a:avLst/>
          </a:prstGeom>
        </p:spPr>
        <p:txBody>
          <a:bodyPr wrap="square">
            <a:spAutoFit/>
          </a:bodyPr>
          <a:lstStyle/>
          <a:p>
            <a:pPr>
              <a:lnSpc>
                <a:spcPts val="2800"/>
              </a:lnSpc>
            </a:pPr>
            <a:r>
              <a:rPr lang="zh-CN" altLang="en-US" b="1" dirty="0">
                <a:latin typeface="+mn-ea"/>
                <a:ea typeface="+mn-ea"/>
              </a:rPr>
              <a:t>    高处作业人员工作时所处的部位不同</a:t>
            </a:r>
            <a:endParaRPr lang="en-US" altLang="zh-CN" b="1" dirty="0">
              <a:latin typeface="+mn-ea"/>
              <a:ea typeface="+mn-ea"/>
            </a:endParaRPr>
          </a:p>
          <a:p>
            <a:pPr>
              <a:lnSpc>
                <a:spcPts val="2800"/>
              </a:lnSpc>
            </a:pPr>
            <a:r>
              <a:rPr lang="zh-CN" altLang="en-US" b="1" dirty="0">
                <a:latin typeface="+mn-ea"/>
                <a:ea typeface="+mn-ea"/>
              </a:rPr>
              <a:t>    临边作业高处坠落事故，</a:t>
            </a:r>
          </a:p>
          <a:p>
            <a:pPr>
              <a:lnSpc>
                <a:spcPts val="2800"/>
              </a:lnSpc>
            </a:pPr>
            <a:r>
              <a:rPr lang="zh-CN" altLang="en-US" b="1" dirty="0">
                <a:latin typeface="+mn-ea"/>
                <a:ea typeface="+mn-ea"/>
              </a:rPr>
              <a:t>    洞口作业高处坠落事故，</a:t>
            </a:r>
          </a:p>
          <a:p>
            <a:pPr>
              <a:lnSpc>
                <a:spcPts val="2800"/>
              </a:lnSpc>
            </a:pPr>
            <a:r>
              <a:rPr lang="zh-CN" altLang="en-US" b="1" dirty="0">
                <a:latin typeface="+mn-ea"/>
                <a:ea typeface="+mn-ea"/>
              </a:rPr>
              <a:t>    攀登作业高处坠落事故，</a:t>
            </a:r>
          </a:p>
          <a:p>
            <a:pPr>
              <a:lnSpc>
                <a:spcPts val="2800"/>
              </a:lnSpc>
            </a:pPr>
            <a:r>
              <a:rPr lang="zh-CN" altLang="en-US" b="1" dirty="0">
                <a:latin typeface="+mn-ea"/>
                <a:ea typeface="+mn-ea"/>
              </a:rPr>
              <a:t>    悬空作业高处坠落事故，</a:t>
            </a:r>
          </a:p>
          <a:p>
            <a:pPr>
              <a:lnSpc>
                <a:spcPts val="2800"/>
              </a:lnSpc>
            </a:pPr>
            <a:r>
              <a:rPr lang="zh-CN" altLang="en-US" b="1" dirty="0">
                <a:latin typeface="+mn-ea"/>
                <a:ea typeface="+mn-ea"/>
              </a:rPr>
              <a:t>    操作平台作业高处坠落事故，</a:t>
            </a:r>
          </a:p>
          <a:p>
            <a:pPr>
              <a:lnSpc>
                <a:spcPts val="2800"/>
              </a:lnSpc>
            </a:pPr>
            <a:r>
              <a:rPr lang="zh-CN" altLang="en-US" b="1" dirty="0">
                <a:latin typeface="+mn-ea"/>
                <a:ea typeface="+mn-ea"/>
              </a:rPr>
              <a:t>    交叉作业高处坠落事故</a:t>
            </a:r>
          </a:p>
        </p:txBody>
      </p:sp>
      <p:pic>
        <p:nvPicPr>
          <p:cNvPr id="3" name="Picture 5" descr="L_ZEX]HE3RY)6WU`{A@R)_T"/>
          <p:cNvPicPr>
            <a:picLocks noChangeAspect="1" noChangeArrowheads="1"/>
          </p:cNvPicPr>
          <p:nvPr/>
        </p:nvPicPr>
        <p:blipFill>
          <a:blip r:embed="rId2" cstate="print"/>
          <a:srcRect/>
          <a:stretch>
            <a:fillRect/>
          </a:stretch>
        </p:blipFill>
        <p:spPr bwMode="auto">
          <a:xfrm>
            <a:off x="150892" y="3531668"/>
            <a:ext cx="4268630" cy="2869079"/>
          </a:xfrm>
          <a:prstGeom prst="rect">
            <a:avLst/>
          </a:prstGeom>
          <a:noFill/>
        </p:spPr>
      </p:pic>
      <p:pic>
        <p:nvPicPr>
          <p:cNvPr id="4" name="Picture 7" descr="DSCN0856"/>
          <p:cNvPicPr>
            <a:picLocks noChangeAspect="1" noChangeArrowheads="1"/>
          </p:cNvPicPr>
          <p:nvPr/>
        </p:nvPicPr>
        <p:blipFill>
          <a:blip r:embed="rId3" cstate="print"/>
          <a:srcRect/>
          <a:stretch>
            <a:fillRect/>
          </a:stretch>
        </p:blipFill>
        <p:spPr bwMode="auto">
          <a:xfrm>
            <a:off x="4631689" y="3505226"/>
            <a:ext cx="4361419" cy="2895548"/>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hlinkClick r:id="rId2" action="ppaction://hlinkfile"/>
          </p:cNvPr>
          <p:cNvSpPr/>
          <p:nvPr/>
        </p:nvSpPr>
        <p:spPr>
          <a:xfrm>
            <a:off x="914400" y="2590800"/>
            <a:ext cx="3557384" cy="369332"/>
          </a:xfrm>
          <a:prstGeom prst="rect">
            <a:avLst/>
          </a:prstGeom>
        </p:spPr>
        <p:txBody>
          <a:bodyPr wrap="none">
            <a:spAutoFit/>
          </a:bodyPr>
          <a:lstStyle/>
          <a:p>
            <a:r>
              <a:rPr lang="en-US" altLang="zh-CN" dirty="0">
                <a:hlinkClick r:id="rId3" action="ppaction://hlinkfile"/>
              </a:rPr>
              <a:t>M:\</a:t>
            </a:r>
            <a:r>
              <a:rPr lang="zh-CN" altLang="en-US" dirty="0">
                <a:hlinkClick r:id="rId3" action="ppaction://hlinkfile"/>
              </a:rPr>
              <a:t>温岭：工地高空坠下钢管</a:t>
            </a:r>
            <a:r>
              <a:rPr lang="en-US" altLang="zh-CN" dirty="0">
                <a:hlinkClick r:id="rId3" action="ppaction://hlinkfile"/>
              </a:rPr>
              <a:t>.mp4</a:t>
            </a:r>
            <a:endParaRPr lang="zh-CN" altLang="en-US" dirty="0">
              <a:hlinkClick r:id="rId3" action="ppaction://hlinkfile"/>
            </a:endParaRPr>
          </a:p>
        </p:txBody>
      </p:sp>
      <p:sp>
        <p:nvSpPr>
          <p:cNvPr id="8" name="矩形 7"/>
          <p:cNvSpPr/>
          <p:nvPr/>
        </p:nvSpPr>
        <p:spPr>
          <a:xfrm>
            <a:off x="838200" y="5181600"/>
            <a:ext cx="6858000" cy="369332"/>
          </a:xfrm>
          <a:prstGeom prst="rect">
            <a:avLst/>
          </a:prstGeom>
        </p:spPr>
        <p:txBody>
          <a:bodyPr wrap="square">
            <a:spAutoFit/>
          </a:bodyPr>
          <a:lstStyle/>
          <a:p>
            <a:r>
              <a:rPr lang="en-US" altLang="zh-CN" dirty="0">
                <a:hlinkClick r:id="rId4" action="ppaction://hlinkfile"/>
              </a:rPr>
              <a:t>M:\</a:t>
            </a:r>
            <a:r>
              <a:rPr lang="zh-CN" altLang="en-US" dirty="0">
                <a:hlinkClick r:id="rId4" action="ppaction://hlinkfile"/>
              </a:rPr>
              <a:t>清华附中坍塌事故一审宣判：</a:t>
            </a:r>
            <a:r>
              <a:rPr lang="en-US" altLang="zh-CN" dirty="0">
                <a:hlinkClick r:id="rId4" action="ppaction://hlinkfile"/>
              </a:rPr>
              <a:t>15</a:t>
            </a:r>
            <a:r>
              <a:rPr lang="zh-CN" altLang="en-US" dirty="0">
                <a:hlinkClick r:id="rId4" action="ppaction://hlinkfile"/>
              </a:rPr>
              <a:t>人获刑 最长</a:t>
            </a:r>
            <a:r>
              <a:rPr lang="en-US" altLang="zh-CN" dirty="0">
                <a:hlinkClick r:id="rId4" action="ppaction://hlinkfile"/>
              </a:rPr>
              <a:t>6</a:t>
            </a:r>
            <a:r>
              <a:rPr lang="zh-CN" altLang="en-US" dirty="0">
                <a:hlinkClick r:id="rId4" action="ppaction://hlinkfile"/>
              </a:rPr>
              <a:t>年</a:t>
            </a:r>
            <a:r>
              <a:rPr lang="en-US" altLang="zh-CN" dirty="0">
                <a:hlinkClick r:id="rId4" action="ppaction://hlinkfile"/>
              </a:rPr>
              <a:t>.</a:t>
            </a:r>
            <a:r>
              <a:rPr lang="en-US" altLang="zh-CN" dirty="0" err="1">
                <a:hlinkClick r:id="rId4" action="ppaction://hlinkfile"/>
              </a:rPr>
              <a:t>qsv</a:t>
            </a:r>
            <a:endParaRPr lang="zh-CN" altLang="en-US" dirty="0">
              <a:hlinkClick r:id="rId4" action="ppaction://hlinkfile"/>
            </a:endParaRPr>
          </a:p>
        </p:txBody>
      </p:sp>
      <p:sp>
        <p:nvSpPr>
          <p:cNvPr id="9" name="矩形 8"/>
          <p:cNvSpPr/>
          <p:nvPr/>
        </p:nvSpPr>
        <p:spPr>
          <a:xfrm>
            <a:off x="838200" y="3276600"/>
            <a:ext cx="7391400" cy="1477328"/>
          </a:xfrm>
          <a:prstGeom prst="rect">
            <a:avLst/>
          </a:prstGeom>
        </p:spPr>
        <p:txBody>
          <a:bodyPr wrap="square">
            <a:spAutoFit/>
          </a:bodyPr>
          <a:lstStyle/>
          <a:p>
            <a:pPr eaLnBrk="0" hangingPunct="0">
              <a:defRPr/>
            </a:pPr>
            <a:r>
              <a:rPr lang="zh-CN" altLang="en-US" dirty="0">
                <a:solidFill>
                  <a:schemeClr val="tx2"/>
                </a:solidFill>
                <a:latin typeface="+mn-ea"/>
                <a:cs typeface="Times New Roman" panose="02020603050405020304" pitchFamily="18" charset="0"/>
              </a:rPr>
              <a:t>太原南站对面一工地塔吊倒塌事故</a:t>
            </a:r>
          </a:p>
          <a:p>
            <a:pPr eaLnBrk="0" hangingPunct="0">
              <a:defRPr/>
            </a:pPr>
            <a:r>
              <a:rPr lang="en-US" altLang="zh-CN" dirty="0">
                <a:solidFill>
                  <a:schemeClr val="tx2"/>
                </a:solidFill>
                <a:latin typeface="+mn-ea"/>
                <a:cs typeface="Times New Roman" panose="02020603050405020304" pitchFamily="18" charset="0"/>
                <a:hlinkClick r:id="rId5"/>
              </a:rPr>
              <a:t>https://www.vzan.com/t/d-19507316</a:t>
            </a:r>
            <a:endParaRPr lang="en-US" altLang="zh-CN" dirty="0">
              <a:solidFill>
                <a:schemeClr val="tx2"/>
              </a:solidFill>
              <a:latin typeface="+mn-ea"/>
              <a:cs typeface="Times New Roman" panose="02020603050405020304" pitchFamily="18" charset="0"/>
            </a:endParaRPr>
          </a:p>
          <a:p>
            <a:pPr>
              <a:defRPr/>
            </a:pPr>
            <a:r>
              <a:rPr lang="zh-CN" altLang="zh-CN" dirty="0">
                <a:solidFill>
                  <a:schemeClr val="tx2"/>
                </a:solidFill>
                <a:latin typeface="+mn-ea"/>
              </a:rPr>
              <a:t>安徽阜阳一在建工地塔吊发生倒塌事故</a:t>
            </a:r>
          </a:p>
          <a:p>
            <a:pPr>
              <a:defRPr/>
            </a:pPr>
            <a:r>
              <a:rPr lang="en-US" altLang="zh-CN" u="sng" dirty="0">
                <a:solidFill>
                  <a:schemeClr val="tx2"/>
                </a:solidFill>
                <a:latin typeface="+mn-ea"/>
                <a:hlinkClick r:id="rId6"/>
              </a:rPr>
              <a:t>http://weibo.com/tv/v/F5cZg3szc?fid=1034:d22ae9e3a61ad53ea7b64ab30b84a500</a:t>
            </a:r>
            <a:r>
              <a:rPr lang="en-US" altLang="zh-CN" dirty="0">
                <a:solidFill>
                  <a:schemeClr val="tx2"/>
                </a:solidFill>
                <a:latin typeface="+mn-ea"/>
              </a:rPr>
              <a:t> </a:t>
            </a:r>
          </a:p>
        </p:txBody>
      </p:sp>
      <p:sp>
        <p:nvSpPr>
          <p:cNvPr id="10" name="Text Box 326"/>
          <p:cNvSpPr txBox="1">
            <a:spLocks noChangeArrowheads="1"/>
          </p:cNvSpPr>
          <p:nvPr/>
        </p:nvSpPr>
        <p:spPr bwMode="auto">
          <a:xfrm>
            <a:off x="1336675" y="1447800"/>
            <a:ext cx="6359525" cy="523220"/>
          </a:xfrm>
          <a:prstGeom prst="rect">
            <a:avLst/>
          </a:prstGeom>
          <a:solidFill>
            <a:schemeClr val="accent1">
              <a:lumMod val="90000"/>
            </a:schemeClr>
          </a:solidFill>
          <a:ln w="9525" algn="ctr">
            <a:noFill/>
            <a:miter lim="800000"/>
          </a:ln>
          <a:scene3d>
            <a:camera prst="orthographicFront"/>
            <a:lightRig rig="threePt" dir="t"/>
          </a:scene3d>
          <a:sp3d>
            <a:bevelT w="152400" h="50800" prst="softRound"/>
          </a:sp3d>
        </p:spPr>
        <p:txBody>
          <a:bodyPr>
            <a:spAutoFit/>
          </a:bodyPr>
          <a:lstStyle/>
          <a:p>
            <a:pPr algn="ctr">
              <a:defRPr/>
            </a:pPr>
            <a:r>
              <a:rPr lang="zh-CN" altLang="en-US" sz="2800" b="1" dirty="0">
                <a:solidFill>
                  <a:srgbClr val="0000FF"/>
                </a:solidFill>
                <a:latin typeface="华文楷体" panose="02010600040101010101" pitchFamily="2" charset="-122"/>
                <a:ea typeface="华文楷体" panose="02010600040101010101" pitchFamily="2" charset="-122"/>
              </a:rPr>
              <a:t>二、事故案例</a:t>
            </a:r>
            <a:endParaRPr lang="en-US" altLang="zh-CN" sz="3200" b="1" dirty="0">
              <a:solidFill>
                <a:srgbClr val="0000FF"/>
              </a:solidFill>
              <a:latin typeface="华文楷体" panose="02010600040101010101" pitchFamily="2" charset="-122"/>
              <a:ea typeface="华文楷体" panose="02010600040101010101" pitchFamily="2" charset="-122"/>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0"/>
          <p:cNvPicPr>
            <a:picLocks noChangeAspect="1" noChangeArrowheads="1"/>
          </p:cNvPicPr>
          <p:nvPr/>
        </p:nvPicPr>
        <p:blipFill>
          <a:blip r:embed="rId2" cstate="print"/>
          <a:srcRect/>
          <a:stretch>
            <a:fillRect/>
          </a:stretch>
        </p:blipFill>
        <p:spPr bwMode="auto">
          <a:xfrm>
            <a:off x="4778939" y="2742966"/>
            <a:ext cx="4365061" cy="3658848"/>
          </a:xfrm>
          <a:prstGeom prst="rect">
            <a:avLst/>
          </a:prstGeom>
          <a:noFill/>
          <a:ln w="9525" algn="ctr">
            <a:noFill/>
            <a:miter lim="800000"/>
            <a:headEnd/>
            <a:tailEnd/>
          </a:ln>
          <a:effectLst/>
        </p:spPr>
      </p:pic>
      <p:pic>
        <p:nvPicPr>
          <p:cNvPr id="3" name="Picture 19" descr="IMG_1515"/>
          <p:cNvPicPr>
            <a:picLocks noChangeAspect="1" noChangeArrowheads="1"/>
          </p:cNvPicPr>
          <p:nvPr/>
        </p:nvPicPr>
        <p:blipFill>
          <a:blip r:embed="rId3" cstate="print"/>
          <a:srcRect/>
          <a:stretch>
            <a:fillRect/>
          </a:stretch>
        </p:blipFill>
        <p:spPr bwMode="auto">
          <a:xfrm>
            <a:off x="0" y="837316"/>
            <a:ext cx="4572000" cy="4128234"/>
          </a:xfrm>
          <a:prstGeom prst="rect">
            <a:avLst/>
          </a:prstGeom>
          <a:noFill/>
          <a:ln w="9525">
            <a:noFill/>
            <a:miter lim="800000"/>
            <a:headEnd/>
            <a:tailEnd/>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101-0162_IMG"/>
          <p:cNvPicPr>
            <a:picLocks noGrp="1" noChangeAspect="1" noChangeArrowheads="1"/>
          </p:cNvPicPr>
          <p:nvPr>
            <p:ph idx="1"/>
          </p:nvPr>
        </p:nvPicPr>
        <p:blipFill>
          <a:blip r:embed="rId2" cstate="print"/>
          <a:srcRect/>
          <a:stretch>
            <a:fillRect/>
          </a:stretch>
        </p:blipFill>
        <p:spPr>
          <a:xfrm>
            <a:off x="532022" y="837316"/>
            <a:ext cx="8111944" cy="5564498"/>
          </a:xfrm>
          <a:noFill/>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101-0146_IMG"/>
          <p:cNvPicPr>
            <a:picLocks noGrp="1" noChangeAspect="1" noChangeArrowheads="1"/>
          </p:cNvPicPr>
          <p:nvPr>
            <p:ph idx="1"/>
          </p:nvPr>
        </p:nvPicPr>
        <p:blipFill>
          <a:blip r:embed="rId2" cstate="print"/>
          <a:srcRect/>
          <a:stretch>
            <a:fillRect/>
          </a:stretch>
        </p:blipFill>
        <p:spPr>
          <a:xfrm>
            <a:off x="406184" y="989768"/>
            <a:ext cx="8358246" cy="4802238"/>
          </a:xfrm>
          <a:noFill/>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101-0165_IMG"/>
          <p:cNvPicPr>
            <a:picLocks noGrp="1" noChangeAspect="1" noChangeArrowheads="1"/>
          </p:cNvPicPr>
          <p:nvPr>
            <p:ph idx="1"/>
          </p:nvPr>
        </p:nvPicPr>
        <p:blipFill>
          <a:blip r:embed="rId2" cstate="print"/>
          <a:srcRect/>
          <a:stretch>
            <a:fillRect/>
          </a:stretch>
        </p:blipFill>
        <p:spPr>
          <a:xfrm>
            <a:off x="806084" y="913542"/>
            <a:ext cx="7500990" cy="5412046"/>
          </a:xfrm>
          <a:noFill/>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2003_1107图像0056"/>
          <p:cNvPicPr>
            <a:picLocks noGrp="1" noChangeAspect="1" noChangeArrowheads="1"/>
          </p:cNvPicPr>
          <p:nvPr>
            <p:ph idx="1"/>
          </p:nvPr>
        </p:nvPicPr>
        <p:blipFill>
          <a:blip r:embed="rId2" cstate="print"/>
          <a:srcRect/>
          <a:stretch>
            <a:fillRect/>
          </a:stretch>
        </p:blipFill>
        <p:spPr bwMode="auto">
          <a:xfrm>
            <a:off x="836926" y="1065994"/>
            <a:ext cx="7572428" cy="5107142"/>
          </a:xfrm>
          <a:prstGeom prst="rect">
            <a:avLst/>
          </a:prstGeom>
          <a:solidFill>
            <a:srgbClr val="DDDDDD"/>
          </a:solidFill>
          <a:ln w="9525">
            <a:noFill/>
            <a:miter lim="800000"/>
            <a:headEnd/>
            <a:tailEnd/>
          </a:ln>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2003_1107图像0033"/>
          <p:cNvPicPr>
            <a:picLocks noGrp="1" noChangeAspect="1" noChangeArrowheads="1"/>
          </p:cNvPicPr>
          <p:nvPr>
            <p:ph idx="1"/>
          </p:nvPr>
        </p:nvPicPr>
        <p:blipFill>
          <a:blip r:embed="rId2" cstate="print"/>
          <a:srcRect/>
          <a:stretch>
            <a:fillRect/>
          </a:stretch>
        </p:blipFill>
        <p:spPr bwMode="auto">
          <a:xfrm>
            <a:off x="760700" y="913542"/>
            <a:ext cx="7573574" cy="5259594"/>
          </a:xfrm>
          <a:prstGeom prst="rect">
            <a:avLst/>
          </a:prstGeom>
          <a:noFill/>
          <a:ln w="9525">
            <a:noFill/>
            <a:miter lim="800000"/>
            <a:headEnd/>
            <a:tailEnd/>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837316"/>
            <a:ext cx="9144000" cy="5632311"/>
          </a:xfrm>
          <a:prstGeom prst="rect">
            <a:avLst/>
          </a:prstGeom>
        </p:spPr>
        <p:txBody>
          <a:bodyPr wrap="square">
            <a:spAutoFit/>
          </a:bodyPr>
          <a:lstStyle/>
          <a:p>
            <a:pPr>
              <a:lnSpc>
                <a:spcPct val="150000"/>
              </a:lnSpc>
            </a:pPr>
            <a:r>
              <a:rPr lang="zh-CN" altLang="en-US" sz="2000" b="1" dirty="0">
                <a:latin typeface="+mn-ea"/>
                <a:ea typeface="+mn-ea"/>
              </a:rPr>
              <a:t>高处坠落事故的预防</a:t>
            </a:r>
            <a:endParaRPr lang="en-US" altLang="zh-CN" sz="2000" b="1" dirty="0">
              <a:latin typeface="+mn-ea"/>
              <a:ea typeface="+mn-ea"/>
            </a:endParaRPr>
          </a:p>
          <a:p>
            <a:pPr>
              <a:lnSpc>
                <a:spcPct val="150000"/>
              </a:lnSpc>
            </a:pPr>
            <a:r>
              <a:rPr lang="en-US" altLang="zh-CN" sz="2000" b="1" dirty="0">
                <a:latin typeface="+mn-ea"/>
                <a:ea typeface="+mn-ea"/>
              </a:rPr>
              <a:t>    1</a:t>
            </a:r>
            <a:r>
              <a:rPr lang="zh-CN" altLang="en-US" sz="2000" b="1" dirty="0">
                <a:latin typeface="+mn-ea"/>
                <a:ea typeface="+mn-ea"/>
              </a:rPr>
              <a:t>、个人安全防护措施方面</a:t>
            </a:r>
            <a:endParaRPr lang="en-US" altLang="zh-CN" sz="2000" b="1" dirty="0">
              <a:latin typeface="+mn-ea"/>
              <a:ea typeface="+mn-ea"/>
            </a:endParaRPr>
          </a:p>
          <a:p>
            <a:pPr>
              <a:lnSpc>
                <a:spcPct val="150000"/>
              </a:lnSpc>
            </a:pPr>
            <a:r>
              <a:rPr lang="en-US" altLang="zh-CN" sz="2000" b="1" dirty="0">
                <a:latin typeface="+mn-ea"/>
                <a:ea typeface="+mn-ea"/>
              </a:rPr>
              <a:t>    2</a:t>
            </a:r>
            <a:r>
              <a:rPr lang="zh-CN" altLang="en-US" sz="2000" b="1" dirty="0">
                <a:latin typeface="+mn-ea"/>
                <a:ea typeface="+mn-ea"/>
              </a:rPr>
              <a:t>、临边、孔洞、脚手架等高空防护安全措施</a:t>
            </a:r>
            <a:endParaRPr lang="en-US" altLang="zh-CN" sz="2000" b="1" dirty="0">
              <a:latin typeface="+mn-ea"/>
              <a:ea typeface="+mn-ea"/>
            </a:endParaRPr>
          </a:p>
          <a:p>
            <a:pPr>
              <a:lnSpc>
                <a:spcPct val="150000"/>
              </a:lnSpc>
            </a:pPr>
            <a:r>
              <a:rPr lang="en-US" altLang="zh-CN" sz="2000" b="1" dirty="0">
                <a:latin typeface="+mn-ea"/>
                <a:ea typeface="+mn-ea"/>
              </a:rPr>
              <a:t>    3</a:t>
            </a:r>
            <a:r>
              <a:rPr lang="zh-CN" altLang="en-US" sz="2000" b="1" dirty="0">
                <a:latin typeface="+mn-ea"/>
                <a:ea typeface="+mn-ea"/>
              </a:rPr>
              <a:t>、安全教育培训、安全技术交底</a:t>
            </a:r>
            <a:endParaRPr lang="en-US" altLang="zh-CN" sz="2000" b="1" dirty="0">
              <a:latin typeface="+mn-ea"/>
              <a:ea typeface="+mn-ea"/>
            </a:endParaRPr>
          </a:p>
          <a:p>
            <a:pPr>
              <a:lnSpc>
                <a:spcPct val="150000"/>
              </a:lnSpc>
            </a:pPr>
            <a:r>
              <a:rPr lang="zh-CN" altLang="en-US" sz="2000" b="1" dirty="0">
                <a:latin typeface="+mn-ea"/>
                <a:ea typeface="+mn-ea"/>
              </a:rPr>
              <a:t>坠落危险作业现场控制</a:t>
            </a:r>
          </a:p>
          <a:p>
            <a:pPr>
              <a:lnSpc>
                <a:spcPct val="150000"/>
              </a:lnSpc>
            </a:pPr>
            <a:r>
              <a:rPr lang="en-US" altLang="zh-CN" sz="2000" b="1" dirty="0">
                <a:latin typeface="+mn-ea"/>
                <a:ea typeface="+mn-ea"/>
              </a:rPr>
              <a:t>    1</a:t>
            </a:r>
            <a:r>
              <a:rPr lang="zh-CN" altLang="en-US" sz="2000" b="1" dirty="0">
                <a:latin typeface="+mn-ea"/>
                <a:ea typeface="+mn-ea"/>
              </a:rPr>
              <a:t>、必须认真计划和审核每项涉高空工作，履行“管生产必须管安全”职责。</a:t>
            </a:r>
            <a:endParaRPr lang="en-US" altLang="zh-CN" sz="2000" b="1" dirty="0">
              <a:latin typeface="+mn-ea"/>
              <a:ea typeface="+mn-ea"/>
            </a:endParaRPr>
          </a:p>
          <a:p>
            <a:pPr>
              <a:lnSpc>
                <a:spcPct val="150000"/>
              </a:lnSpc>
            </a:pPr>
            <a:r>
              <a:rPr lang="en-US" altLang="zh-CN" sz="2000" b="1" dirty="0">
                <a:latin typeface="+mn-ea"/>
                <a:ea typeface="+mn-ea"/>
              </a:rPr>
              <a:t>    2</a:t>
            </a:r>
            <a:r>
              <a:rPr lang="zh-CN" altLang="en-US" sz="2000" b="1" dirty="0">
                <a:latin typeface="+mn-ea"/>
                <a:ea typeface="+mn-ea"/>
              </a:rPr>
              <a:t>、辨识及查找坠落危险。</a:t>
            </a:r>
          </a:p>
          <a:p>
            <a:pPr>
              <a:lnSpc>
                <a:spcPct val="150000"/>
              </a:lnSpc>
            </a:pPr>
            <a:r>
              <a:rPr lang="en-US" altLang="zh-CN" sz="2000" b="1" dirty="0">
                <a:latin typeface="+mn-ea"/>
                <a:ea typeface="+mn-ea"/>
              </a:rPr>
              <a:t>    3</a:t>
            </a:r>
            <a:r>
              <a:rPr lang="zh-CN" altLang="en-US" sz="2000" b="1" dirty="0">
                <a:latin typeface="+mn-ea"/>
                <a:ea typeface="+mn-ea"/>
              </a:rPr>
              <a:t>、努力用技术措施消除坠落暴露风险。</a:t>
            </a:r>
          </a:p>
          <a:p>
            <a:pPr>
              <a:lnSpc>
                <a:spcPct val="150000"/>
              </a:lnSpc>
            </a:pPr>
            <a:r>
              <a:rPr lang="en-US" altLang="zh-CN" sz="2000" b="1" dirty="0">
                <a:latin typeface="+mn-ea"/>
                <a:ea typeface="+mn-ea"/>
              </a:rPr>
              <a:t>    4</a:t>
            </a:r>
            <a:r>
              <a:rPr lang="zh-CN" altLang="en-US" sz="2000" b="1" dirty="0">
                <a:latin typeface="+mn-ea"/>
                <a:ea typeface="+mn-ea"/>
              </a:rPr>
              <a:t>、考虑所有消除或减少坠落暴露的选择和方法。</a:t>
            </a:r>
          </a:p>
          <a:p>
            <a:pPr>
              <a:lnSpc>
                <a:spcPct val="150000"/>
              </a:lnSpc>
            </a:pPr>
            <a:r>
              <a:rPr lang="en-US" altLang="zh-CN" sz="2000" b="1" dirty="0">
                <a:latin typeface="+mn-ea"/>
                <a:ea typeface="+mn-ea"/>
              </a:rPr>
              <a:t>    5</a:t>
            </a:r>
            <a:r>
              <a:rPr lang="zh-CN" altLang="en-US" sz="2000" b="1" dirty="0">
                <a:latin typeface="+mn-ea"/>
                <a:ea typeface="+mn-ea"/>
              </a:rPr>
              <a:t>、工作顺序（要优先考虑防护措施落实，不可本末倒置）</a:t>
            </a:r>
            <a:r>
              <a:rPr lang="en-US" altLang="zh-CN" sz="2000" b="1" dirty="0">
                <a:latin typeface="+mn-ea"/>
                <a:ea typeface="+mn-ea"/>
              </a:rPr>
              <a:t>.</a:t>
            </a:r>
          </a:p>
          <a:p>
            <a:pPr>
              <a:lnSpc>
                <a:spcPct val="150000"/>
              </a:lnSpc>
            </a:pPr>
            <a:r>
              <a:rPr lang="en-US" altLang="zh-CN" sz="2000" b="1" dirty="0">
                <a:latin typeface="+mn-ea"/>
                <a:ea typeface="+mn-ea"/>
              </a:rPr>
              <a:t>    6</a:t>
            </a:r>
            <a:r>
              <a:rPr lang="zh-CN" altLang="en-US" sz="2000" b="1" dirty="0">
                <a:latin typeface="+mn-ea"/>
                <a:ea typeface="+mn-ea"/>
              </a:rPr>
              <a:t>、可供选择的保护措施</a:t>
            </a:r>
            <a:r>
              <a:rPr lang="en-US" altLang="zh-CN" sz="2000" b="1" dirty="0">
                <a:latin typeface="+mn-ea"/>
                <a:ea typeface="+mn-ea"/>
              </a:rPr>
              <a:t>. </a:t>
            </a:r>
          </a:p>
          <a:p>
            <a:pPr>
              <a:lnSpc>
                <a:spcPct val="150000"/>
              </a:lnSpc>
            </a:pPr>
            <a:r>
              <a:rPr lang="en-US" altLang="zh-CN" sz="2000" b="1" dirty="0">
                <a:latin typeface="+mn-ea"/>
                <a:ea typeface="+mn-ea"/>
              </a:rPr>
              <a:t>    7</a:t>
            </a:r>
            <a:r>
              <a:rPr lang="zh-CN" altLang="en-US" sz="2000" b="1" dirty="0">
                <a:latin typeface="+mn-ea"/>
                <a:ea typeface="+mn-ea"/>
              </a:rPr>
              <a:t>、现场监督及纠正违章，及时消除坠落风险。</a:t>
            </a:r>
            <a:endParaRPr lang="zh-CN" altLang="en-US" sz="2000" dirty="0">
              <a:latin typeface="+mn-ea"/>
              <a:ea typeface="+mn-ea"/>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0" y="761090"/>
            <a:ext cx="9144000" cy="5184775"/>
          </a:xfrm>
          <a:prstGeom prst="rect">
            <a:avLst/>
          </a:prstGeom>
          <a:noFill/>
          <a:ln w="9525">
            <a:noFill/>
            <a:miter lim="800000"/>
          </a:ln>
        </p:spPr>
        <p:txBody>
          <a:bodyPr/>
          <a:lstStyle/>
          <a:p>
            <a:pPr algn="ctr">
              <a:lnSpc>
                <a:spcPts val="3200"/>
              </a:lnSpc>
              <a:defRPr/>
            </a:pPr>
            <a:r>
              <a:rPr lang="zh-CN" altLang="zh-CN" sz="2000" b="1" dirty="0">
                <a:latin typeface="+mn-ea"/>
                <a:ea typeface="+mn-ea"/>
              </a:rPr>
              <a:t>高处坠落事故</a:t>
            </a:r>
            <a:r>
              <a:rPr lang="zh-CN" altLang="en-US" sz="2000" b="1" dirty="0">
                <a:latin typeface="+mn-ea"/>
                <a:ea typeface="+mn-ea"/>
              </a:rPr>
              <a:t>预防措施</a:t>
            </a:r>
            <a:endParaRPr lang="en-US" altLang="zh-CN" sz="2000" b="1" dirty="0">
              <a:latin typeface="+mn-ea"/>
              <a:ea typeface="+mn-ea"/>
            </a:endParaRPr>
          </a:p>
          <a:p>
            <a:pPr>
              <a:lnSpc>
                <a:spcPts val="3200"/>
              </a:lnSpc>
              <a:defRPr/>
            </a:pPr>
            <a:r>
              <a:rPr lang="en-US" altLang="zh-CN" sz="2000" b="1" dirty="0">
                <a:latin typeface="+mn-ea"/>
                <a:ea typeface="+mn-ea"/>
              </a:rPr>
              <a:t>    </a:t>
            </a:r>
            <a:r>
              <a:rPr lang="zh-CN" altLang="en-US" sz="2000" b="1" dirty="0">
                <a:latin typeface="+mn-ea"/>
                <a:ea typeface="+mn-ea"/>
              </a:rPr>
              <a:t>一、</a:t>
            </a:r>
            <a:r>
              <a:rPr lang="zh-CN" altLang="zh-CN" sz="2000" b="1" dirty="0">
                <a:latin typeface="+mn-ea"/>
                <a:ea typeface="+mn-ea"/>
              </a:rPr>
              <a:t>管理措施</a:t>
            </a:r>
          </a:p>
          <a:p>
            <a:pPr>
              <a:lnSpc>
                <a:spcPts val="3200"/>
              </a:lnSpc>
              <a:defRPr/>
            </a:pPr>
            <a:r>
              <a:rPr lang="en-US" altLang="zh-CN" sz="2000" dirty="0">
                <a:latin typeface="+mn-ea"/>
                <a:ea typeface="+mn-ea"/>
              </a:rPr>
              <a:t>    </a:t>
            </a:r>
            <a:r>
              <a:rPr lang="zh-CN" altLang="zh-CN" sz="2000" dirty="0">
                <a:latin typeface="+mn-ea"/>
                <a:ea typeface="+mn-ea"/>
              </a:rPr>
              <a:t>作业人员要明确岗位责任，熟悉作业方法，掌握技术知识，执行操作规程、正确使用防护用具，管理人员要加强日常检查；</a:t>
            </a:r>
          </a:p>
          <a:p>
            <a:pPr>
              <a:lnSpc>
                <a:spcPts val="3200"/>
              </a:lnSpc>
              <a:defRPr/>
            </a:pPr>
            <a:r>
              <a:rPr lang="zh-CN" altLang="en-US" sz="2000" b="1" dirty="0">
                <a:latin typeface="+mn-ea"/>
                <a:ea typeface="+mn-ea"/>
              </a:rPr>
              <a:t>    二、</a:t>
            </a:r>
            <a:r>
              <a:rPr lang="zh-CN" altLang="zh-CN" sz="2000" b="1" dirty="0">
                <a:latin typeface="+mn-ea"/>
                <a:ea typeface="+mn-ea"/>
              </a:rPr>
              <a:t>防护措施</a:t>
            </a:r>
          </a:p>
          <a:p>
            <a:pPr>
              <a:lnSpc>
                <a:spcPts val="3200"/>
              </a:lnSpc>
              <a:defRPr/>
            </a:pPr>
            <a:r>
              <a:rPr lang="en-US" altLang="zh-CN" sz="2000" dirty="0">
                <a:latin typeface="+mn-ea"/>
                <a:ea typeface="+mn-ea"/>
              </a:rPr>
              <a:t>    </a:t>
            </a:r>
            <a:r>
              <a:rPr lang="zh-CN" altLang="zh-CN" sz="2000" dirty="0">
                <a:latin typeface="+mn-ea"/>
                <a:ea typeface="+mn-ea"/>
              </a:rPr>
              <a:t>除在危险部位设置护栏，立网、满铺架板、盖好洞口外，还应在操作人员下方设平网和检查作业人员是否正确使用防护用具；</a:t>
            </a:r>
          </a:p>
          <a:p>
            <a:pPr>
              <a:lnSpc>
                <a:spcPts val="3200"/>
              </a:lnSpc>
              <a:defRPr/>
            </a:pPr>
            <a:r>
              <a:rPr lang="zh-CN" altLang="en-US" sz="2000" b="1" dirty="0">
                <a:latin typeface="+mn-ea"/>
                <a:ea typeface="+mn-ea"/>
              </a:rPr>
              <a:t>    三、</a:t>
            </a:r>
            <a:r>
              <a:rPr lang="zh-CN" altLang="zh-CN" sz="2000" b="1" dirty="0">
                <a:latin typeface="+mn-ea"/>
                <a:ea typeface="+mn-ea"/>
              </a:rPr>
              <a:t>技术措施</a:t>
            </a:r>
          </a:p>
          <a:p>
            <a:pPr>
              <a:lnSpc>
                <a:spcPts val="3200"/>
              </a:lnSpc>
              <a:defRPr/>
            </a:pPr>
            <a:r>
              <a:rPr lang="en-US" altLang="zh-CN" sz="2000" dirty="0">
                <a:latin typeface="+mn-ea"/>
                <a:ea typeface="+mn-ea"/>
              </a:rPr>
              <a:t>    1</a:t>
            </a:r>
            <a:r>
              <a:rPr lang="zh-CN" altLang="en-US" sz="2000" dirty="0">
                <a:latin typeface="+mn-ea"/>
                <a:ea typeface="+mn-ea"/>
              </a:rPr>
              <a:t>、</a:t>
            </a:r>
            <a:r>
              <a:rPr lang="zh-CN" altLang="zh-CN" sz="2000" dirty="0">
                <a:latin typeface="+mn-ea"/>
                <a:ea typeface="+mn-ea"/>
              </a:rPr>
              <a:t>用好安全</a:t>
            </a:r>
            <a:r>
              <a:rPr lang="en-US" altLang="zh-CN" sz="2000" dirty="0">
                <a:latin typeface="+mn-ea"/>
                <a:ea typeface="+mn-ea"/>
              </a:rPr>
              <a:t>“</a:t>
            </a:r>
            <a:r>
              <a:rPr lang="zh-CN" altLang="zh-CN" sz="2000" dirty="0">
                <a:latin typeface="+mn-ea"/>
                <a:ea typeface="+mn-ea"/>
              </a:rPr>
              <a:t>三宝</a:t>
            </a:r>
            <a:r>
              <a:rPr lang="en-US" altLang="zh-CN" sz="2000" dirty="0">
                <a:latin typeface="+mn-ea"/>
                <a:ea typeface="+mn-ea"/>
              </a:rPr>
              <a:t>”</a:t>
            </a:r>
            <a:r>
              <a:rPr lang="zh-CN" altLang="zh-CN" sz="2000" dirty="0">
                <a:latin typeface="+mn-ea"/>
                <a:ea typeface="+mn-ea"/>
              </a:rPr>
              <a:t>；</a:t>
            </a:r>
          </a:p>
          <a:p>
            <a:pPr>
              <a:lnSpc>
                <a:spcPts val="3200"/>
              </a:lnSpc>
              <a:defRPr/>
            </a:pPr>
            <a:r>
              <a:rPr lang="en-US" altLang="zh-CN" sz="2000" dirty="0">
                <a:latin typeface="+mn-ea"/>
                <a:ea typeface="+mn-ea"/>
              </a:rPr>
              <a:t>    3.1.1</a:t>
            </a:r>
            <a:r>
              <a:rPr lang="zh-CN" altLang="zh-CN" sz="2000" dirty="0">
                <a:latin typeface="+mn-ea"/>
                <a:ea typeface="+mn-ea"/>
              </a:rPr>
              <a:t>安全帽。按规定进入危险场所，必须戴好符合安全标准的安全帽，并系好帽带，防止人员坠落时帽子脱落，失去防护作用；</a:t>
            </a:r>
          </a:p>
          <a:p>
            <a:pPr>
              <a:lnSpc>
                <a:spcPts val="3200"/>
              </a:lnSpc>
              <a:defRPr/>
            </a:pPr>
            <a:r>
              <a:rPr lang="en-US" altLang="zh-CN" sz="2000" dirty="0">
                <a:latin typeface="+mn-ea"/>
                <a:ea typeface="+mn-ea"/>
              </a:rPr>
              <a:t>    3.1.2</a:t>
            </a:r>
            <a:r>
              <a:rPr lang="zh-CN" altLang="zh-CN" sz="2000" dirty="0">
                <a:latin typeface="+mn-ea"/>
                <a:ea typeface="+mn-ea"/>
              </a:rPr>
              <a:t>安全带。凡在</a:t>
            </a:r>
            <a:r>
              <a:rPr lang="en-US" altLang="zh-CN" sz="2000" dirty="0">
                <a:latin typeface="+mn-ea"/>
                <a:ea typeface="+mn-ea"/>
              </a:rPr>
              <a:t>2m</a:t>
            </a:r>
            <a:r>
              <a:rPr lang="zh-CN" altLang="zh-CN" sz="2000" dirty="0">
                <a:latin typeface="+mn-ea"/>
                <a:ea typeface="+mn-ea"/>
              </a:rPr>
              <a:t>以上悬空作业人员，必须配带合格的安全带。如悬空作业场地没有系挂安全带的条件时，应制定措施，为作业人员设置挂安全带用的安全拉绳，安全栏杆等；</a:t>
            </a:r>
            <a:endParaRPr lang="zh-CN" altLang="en-US" sz="2000" dirty="0">
              <a:latin typeface="+mn-ea"/>
              <a:ea typeface="+mn-ea"/>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560" y="704329"/>
            <a:ext cx="9145560" cy="5849937"/>
          </a:xfrm>
          <a:prstGeom prst="rect">
            <a:avLst/>
          </a:prstGeom>
          <a:noFill/>
          <a:ln w="9525">
            <a:noFill/>
            <a:miter lim="800000"/>
          </a:ln>
        </p:spPr>
        <p:txBody>
          <a:bodyPr/>
          <a:lstStyle/>
          <a:p>
            <a:pPr>
              <a:lnSpc>
                <a:spcPts val="3200"/>
              </a:lnSpc>
              <a:defRPr/>
            </a:pPr>
            <a:r>
              <a:rPr lang="en-US" altLang="zh-CN" sz="2400" b="1" dirty="0">
                <a:latin typeface="+mn-ea"/>
                <a:ea typeface="+mn-ea"/>
              </a:rPr>
              <a:t>   </a:t>
            </a:r>
            <a:r>
              <a:rPr lang="en-US" altLang="zh-CN" dirty="0">
                <a:latin typeface="+mn-ea"/>
                <a:ea typeface="+mn-ea"/>
              </a:rPr>
              <a:t>3.1.3</a:t>
            </a:r>
            <a:r>
              <a:rPr lang="zh-CN" altLang="zh-CN" dirty="0">
                <a:latin typeface="+mn-ea"/>
                <a:ea typeface="+mn-ea"/>
              </a:rPr>
              <a:t>安全网。凡无外架防护作业点，必须在离地</a:t>
            </a:r>
            <a:r>
              <a:rPr lang="en-US" altLang="zh-CN" dirty="0">
                <a:latin typeface="+mn-ea"/>
                <a:ea typeface="+mn-ea"/>
              </a:rPr>
              <a:t>3m</a:t>
            </a:r>
            <a:r>
              <a:rPr lang="zh-CN" altLang="zh-CN" dirty="0">
                <a:latin typeface="+mn-ea"/>
                <a:ea typeface="+mn-ea"/>
              </a:rPr>
              <a:t>高处搭设固定的安全平网，高层施工还应隔</a:t>
            </a:r>
            <a:r>
              <a:rPr lang="zh-CN" altLang="en-US" dirty="0">
                <a:latin typeface="+mn-ea"/>
                <a:ea typeface="+mn-ea"/>
              </a:rPr>
              <a:t>三</a:t>
            </a:r>
            <a:r>
              <a:rPr lang="zh-CN" altLang="zh-CN" dirty="0">
                <a:latin typeface="+mn-ea"/>
                <a:ea typeface="+mn-ea"/>
              </a:rPr>
              <a:t>层再安设一道固定的安全平网，并同时设一层随墙体逐层上升的安全平网。</a:t>
            </a:r>
          </a:p>
          <a:p>
            <a:pPr>
              <a:lnSpc>
                <a:spcPts val="3200"/>
              </a:lnSpc>
              <a:defRPr/>
            </a:pPr>
            <a:r>
              <a:rPr lang="en-US" altLang="zh-CN" dirty="0">
                <a:latin typeface="+mn-ea"/>
                <a:ea typeface="+mn-ea"/>
              </a:rPr>
              <a:t>    3.2</a:t>
            </a:r>
            <a:r>
              <a:rPr lang="zh-CN" altLang="zh-CN" dirty="0">
                <a:latin typeface="+mn-ea"/>
                <a:ea typeface="+mn-ea"/>
              </a:rPr>
              <a:t>做好</a:t>
            </a:r>
            <a:r>
              <a:rPr lang="en-US" altLang="zh-CN" dirty="0">
                <a:latin typeface="+mn-ea"/>
                <a:ea typeface="+mn-ea"/>
              </a:rPr>
              <a:t>“</a:t>
            </a:r>
            <a:r>
              <a:rPr lang="zh-CN" altLang="zh-CN" dirty="0">
                <a:latin typeface="+mn-ea"/>
                <a:ea typeface="+mn-ea"/>
              </a:rPr>
              <a:t>四口</a:t>
            </a:r>
            <a:r>
              <a:rPr lang="en-US" altLang="zh-CN" dirty="0">
                <a:latin typeface="+mn-ea"/>
                <a:ea typeface="+mn-ea"/>
              </a:rPr>
              <a:t>”</a:t>
            </a:r>
            <a:r>
              <a:rPr lang="zh-CN" altLang="zh-CN" dirty="0">
                <a:latin typeface="+mn-ea"/>
                <a:ea typeface="+mn-ea"/>
              </a:rPr>
              <a:t>防护。</a:t>
            </a:r>
            <a:endParaRPr lang="en-US" altLang="zh-CN" dirty="0">
              <a:latin typeface="+mn-ea"/>
              <a:ea typeface="+mn-ea"/>
            </a:endParaRPr>
          </a:p>
          <a:p>
            <a:pPr>
              <a:lnSpc>
                <a:spcPts val="3200"/>
              </a:lnSpc>
              <a:defRPr/>
            </a:pPr>
            <a:r>
              <a:rPr lang="en-US" altLang="zh-CN" dirty="0">
                <a:latin typeface="+mn-ea"/>
                <a:ea typeface="+mn-ea"/>
              </a:rPr>
              <a:t>    “</a:t>
            </a:r>
            <a:r>
              <a:rPr lang="zh-CN" altLang="zh-CN" dirty="0">
                <a:latin typeface="+mn-ea"/>
                <a:ea typeface="+mn-ea"/>
              </a:rPr>
              <a:t>四口</a:t>
            </a:r>
            <a:r>
              <a:rPr lang="en-US" altLang="zh-CN" dirty="0">
                <a:latin typeface="+mn-ea"/>
                <a:ea typeface="+mn-ea"/>
              </a:rPr>
              <a:t>”</a:t>
            </a:r>
            <a:r>
              <a:rPr lang="zh-CN" altLang="zh-CN" dirty="0">
                <a:latin typeface="+mn-ea"/>
                <a:ea typeface="+mn-ea"/>
              </a:rPr>
              <a:t>的建筑施工行业中指：楼梯口、电梯口、预留洞口和出入口（也称通道口）。</a:t>
            </a:r>
            <a:r>
              <a:rPr lang="en-US" altLang="zh-CN" dirty="0">
                <a:latin typeface="+mn-ea"/>
                <a:ea typeface="+mn-ea"/>
              </a:rPr>
              <a:t>“</a:t>
            </a:r>
            <a:r>
              <a:rPr lang="zh-CN" altLang="zh-CN" dirty="0">
                <a:latin typeface="+mn-ea"/>
                <a:ea typeface="+mn-ea"/>
              </a:rPr>
              <a:t>四口</a:t>
            </a:r>
            <a:r>
              <a:rPr lang="en-US" altLang="zh-CN" dirty="0">
                <a:latin typeface="+mn-ea"/>
                <a:ea typeface="+mn-ea"/>
              </a:rPr>
              <a:t>”</a:t>
            </a:r>
            <a:r>
              <a:rPr lang="zh-CN" altLang="zh-CN" dirty="0">
                <a:latin typeface="+mn-ea"/>
                <a:ea typeface="+mn-ea"/>
              </a:rPr>
              <a:t>防护方法综合起来分为两类：</a:t>
            </a:r>
          </a:p>
          <a:p>
            <a:pPr>
              <a:lnSpc>
                <a:spcPts val="3200"/>
              </a:lnSpc>
              <a:defRPr/>
            </a:pPr>
            <a:r>
              <a:rPr lang="en-US" altLang="zh-CN" dirty="0">
                <a:latin typeface="+mn-ea"/>
                <a:ea typeface="+mn-ea"/>
              </a:rPr>
              <a:t>    3.2.1</a:t>
            </a:r>
            <a:r>
              <a:rPr lang="zh-CN" altLang="zh-CN" dirty="0">
                <a:latin typeface="+mn-ea"/>
                <a:ea typeface="+mn-ea"/>
              </a:rPr>
              <a:t>在楼梯口、电梯口、预留洞口，设置围栏、盖板、开启式金属防护门、架网；在混凝土预制板预留的洞口上，预制时即预埋钢筋网，设备安装时再剪掉预埋的钢筋网；</a:t>
            </a:r>
          </a:p>
          <a:p>
            <a:pPr>
              <a:lnSpc>
                <a:spcPts val="3200"/>
              </a:lnSpc>
              <a:defRPr/>
            </a:pPr>
            <a:r>
              <a:rPr lang="en-US" altLang="zh-CN" dirty="0">
                <a:latin typeface="+mn-ea"/>
                <a:ea typeface="+mn-ea"/>
              </a:rPr>
              <a:t>    3.2.2</a:t>
            </a:r>
            <a:r>
              <a:rPr lang="zh-CN" altLang="zh-CN" dirty="0">
                <a:latin typeface="+mn-ea"/>
                <a:ea typeface="+mn-ea"/>
              </a:rPr>
              <a:t>正在施工的建筑物出入口和井字架、门架进出料口，须搭设防护棚</a:t>
            </a:r>
            <a:r>
              <a:rPr lang="zh-CN" altLang="en-US" dirty="0">
                <a:latin typeface="+mn-ea"/>
                <a:ea typeface="+mn-ea"/>
              </a:rPr>
              <a:t>。</a:t>
            </a:r>
            <a:endParaRPr lang="en-US" altLang="zh-CN" dirty="0">
              <a:latin typeface="+mn-ea"/>
              <a:ea typeface="+mn-ea"/>
            </a:endParaRPr>
          </a:p>
          <a:p>
            <a:pPr>
              <a:lnSpc>
                <a:spcPts val="3200"/>
              </a:lnSpc>
              <a:defRPr/>
            </a:pPr>
            <a:r>
              <a:rPr lang="en-US" altLang="zh-CN" dirty="0">
                <a:latin typeface="+mn-ea"/>
                <a:ea typeface="+mn-ea"/>
              </a:rPr>
              <a:t>    3.3</a:t>
            </a:r>
            <a:r>
              <a:rPr lang="zh-CN" altLang="zh-CN" dirty="0">
                <a:latin typeface="+mn-ea"/>
                <a:ea typeface="+mn-ea"/>
              </a:rPr>
              <a:t>做好</a:t>
            </a:r>
            <a:r>
              <a:rPr lang="en-US" altLang="zh-CN" dirty="0">
                <a:latin typeface="+mn-ea"/>
                <a:ea typeface="+mn-ea"/>
              </a:rPr>
              <a:t>“</a:t>
            </a:r>
            <a:r>
              <a:rPr lang="zh-CN" altLang="zh-CN" dirty="0">
                <a:latin typeface="+mn-ea"/>
                <a:ea typeface="+mn-ea"/>
              </a:rPr>
              <a:t>五临边</a:t>
            </a:r>
            <a:r>
              <a:rPr lang="en-US" altLang="zh-CN" dirty="0">
                <a:latin typeface="+mn-ea"/>
                <a:ea typeface="+mn-ea"/>
              </a:rPr>
              <a:t>”</a:t>
            </a:r>
            <a:r>
              <a:rPr lang="zh-CN" altLang="zh-CN" dirty="0">
                <a:latin typeface="+mn-ea"/>
                <a:ea typeface="+mn-ea"/>
              </a:rPr>
              <a:t>的防护。</a:t>
            </a:r>
            <a:endParaRPr lang="en-US" altLang="zh-CN" dirty="0">
              <a:latin typeface="+mn-ea"/>
              <a:ea typeface="+mn-ea"/>
            </a:endParaRPr>
          </a:p>
          <a:p>
            <a:pPr>
              <a:lnSpc>
                <a:spcPts val="3200"/>
              </a:lnSpc>
              <a:defRPr/>
            </a:pPr>
            <a:r>
              <a:rPr lang="en-US" altLang="zh-CN" dirty="0">
                <a:latin typeface="+mn-ea"/>
                <a:ea typeface="+mn-ea"/>
              </a:rPr>
              <a:t>    </a:t>
            </a:r>
            <a:r>
              <a:rPr lang="zh-CN" altLang="zh-CN" dirty="0">
                <a:latin typeface="+mn-ea"/>
                <a:ea typeface="+mn-ea"/>
              </a:rPr>
              <a:t>建筑施工中，大量存在着临时性的危险边</a:t>
            </a:r>
            <a:r>
              <a:rPr lang="zh-CN" altLang="en-US" dirty="0">
                <a:latin typeface="+mn-ea"/>
                <a:ea typeface="+mn-ea"/>
              </a:rPr>
              <a:t>沿</a:t>
            </a:r>
            <a:r>
              <a:rPr lang="zh-CN" altLang="zh-CN" dirty="0">
                <a:latin typeface="+mn-ea"/>
                <a:ea typeface="+mn-ea"/>
              </a:rPr>
              <a:t>，这是发生作业人员坠落的主要坠落点之一。例如，尚未安装栏杆的阳台周边，无外架防护的屋面周边，框架工程楼层周边，上下跑道、斜道、两侧边，卸料平台的外侧边等，简称</a:t>
            </a:r>
            <a:r>
              <a:rPr lang="en-US" altLang="zh-CN" dirty="0">
                <a:latin typeface="+mn-ea"/>
                <a:ea typeface="+mn-ea"/>
              </a:rPr>
              <a:t>“</a:t>
            </a:r>
            <a:r>
              <a:rPr lang="zh-CN" altLang="zh-CN" dirty="0">
                <a:latin typeface="+mn-ea"/>
                <a:ea typeface="+mn-ea"/>
              </a:rPr>
              <a:t>五临边</a:t>
            </a:r>
            <a:r>
              <a:rPr lang="en-US" altLang="zh-CN" dirty="0">
                <a:latin typeface="+mn-ea"/>
                <a:ea typeface="+mn-ea"/>
              </a:rPr>
              <a:t>”</a:t>
            </a:r>
            <a:r>
              <a:rPr lang="zh-CN" altLang="zh-CN" dirty="0">
                <a:latin typeface="+mn-ea"/>
                <a:ea typeface="+mn-ea"/>
              </a:rPr>
              <a:t>。</a:t>
            </a:r>
            <a:r>
              <a:rPr lang="en-US" altLang="zh-CN" dirty="0">
                <a:latin typeface="+mn-ea"/>
                <a:ea typeface="+mn-ea"/>
              </a:rPr>
              <a:t>“</a:t>
            </a:r>
            <a:r>
              <a:rPr lang="zh-CN" altLang="zh-CN" dirty="0">
                <a:latin typeface="+mn-ea"/>
                <a:ea typeface="+mn-ea"/>
              </a:rPr>
              <a:t>五临边</a:t>
            </a:r>
            <a:r>
              <a:rPr lang="en-US" altLang="zh-CN" dirty="0">
                <a:latin typeface="+mn-ea"/>
                <a:ea typeface="+mn-ea"/>
              </a:rPr>
              <a:t>”</a:t>
            </a:r>
            <a:r>
              <a:rPr lang="zh-CN" altLang="zh-CN" dirty="0">
                <a:latin typeface="+mn-ea"/>
                <a:ea typeface="+mn-ea"/>
              </a:rPr>
              <a:t>必须设置</a:t>
            </a:r>
            <a:r>
              <a:rPr lang="en-US" altLang="zh-CN" dirty="0">
                <a:latin typeface="+mn-ea"/>
                <a:ea typeface="+mn-ea"/>
              </a:rPr>
              <a:t>1.2m</a:t>
            </a:r>
            <a:r>
              <a:rPr lang="zh-CN" altLang="en-US" dirty="0">
                <a:latin typeface="+mn-ea"/>
                <a:ea typeface="+mn-ea"/>
              </a:rPr>
              <a:t>以上</a:t>
            </a:r>
            <a:r>
              <a:rPr lang="zh-CN" altLang="zh-CN" dirty="0">
                <a:latin typeface="+mn-ea"/>
                <a:ea typeface="+mn-ea"/>
              </a:rPr>
              <a:t>高的双层围栏（每层</a:t>
            </a:r>
            <a:r>
              <a:rPr lang="en-US" altLang="zh-CN" dirty="0">
                <a:latin typeface="+mn-ea"/>
                <a:ea typeface="+mn-ea"/>
              </a:rPr>
              <a:t>60cm</a:t>
            </a:r>
            <a:r>
              <a:rPr lang="zh-CN" altLang="zh-CN" dirty="0">
                <a:latin typeface="+mn-ea"/>
                <a:ea typeface="+mn-ea"/>
              </a:rPr>
              <a:t>）或搭设安全立网，既可防止人员坠落，也可防止各种物料坠落伤人。</a:t>
            </a:r>
            <a:endParaRPr lang="zh-CN" altLang="en-US" dirty="0">
              <a:latin typeface="+mn-ea"/>
              <a:ea typeface="+mn-ea"/>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560" y="845486"/>
            <a:ext cx="9145560" cy="5327650"/>
          </a:xfrm>
          <a:prstGeom prst="rect">
            <a:avLst/>
          </a:prstGeom>
          <a:noFill/>
          <a:ln w="9525">
            <a:noFill/>
            <a:miter lim="800000"/>
          </a:ln>
        </p:spPr>
        <p:txBody>
          <a:bodyPr/>
          <a:lstStyle/>
          <a:p>
            <a:pPr>
              <a:lnSpc>
                <a:spcPts val="2800"/>
              </a:lnSpc>
              <a:defRPr/>
            </a:pPr>
            <a:r>
              <a:rPr lang="en-US" altLang="zh-CN" sz="2000" dirty="0">
                <a:latin typeface="+mn-ea"/>
                <a:ea typeface="+mn-ea"/>
              </a:rPr>
              <a:t>    3.4</a:t>
            </a:r>
            <a:r>
              <a:rPr lang="zh-CN" altLang="zh-CN" sz="2000" dirty="0">
                <a:latin typeface="+mn-ea"/>
                <a:ea typeface="+mn-ea"/>
              </a:rPr>
              <a:t>严把脚手架的十道关。</a:t>
            </a:r>
            <a:endParaRPr lang="en-US" altLang="zh-CN" sz="2000" dirty="0">
              <a:latin typeface="+mn-ea"/>
              <a:ea typeface="+mn-ea"/>
            </a:endParaRPr>
          </a:p>
          <a:p>
            <a:pPr>
              <a:lnSpc>
                <a:spcPts val="2800"/>
              </a:lnSpc>
              <a:defRPr/>
            </a:pPr>
            <a:r>
              <a:rPr lang="en-US" altLang="zh-CN" sz="2000" dirty="0">
                <a:latin typeface="+mn-ea"/>
                <a:ea typeface="+mn-ea"/>
              </a:rPr>
              <a:t>    </a:t>
            </a:r>
            <a:r>
              <a:rPr lang="zh-CN" altLang="zh-CN" sz="2000" dirty="0">
                <a:latin typeface="+mn-ea"/>
                <a:ea typeface="+mn-ea"/>
              </a:rPr>
              <a:t>脚手架在建筑施工中，是一项不可缺少的重要工具。但是，如果在</a:t>
            </a:r>
            <a:r>
              <a:rPr lang="zh-CN" altLang="en-US" sz="2000" dirty="0">
                <a:latin typeface="+mn-ea"/>
                <a:ea typeface="+mn-ea"/>
              </a:rPr>
              <a:t>搭设</a:t>
            </a:r>
            <a:r>
              <a:rPr lang="zh-CN" altLang="zh-CN" sz="2000" dirty="0">
                <a:latin typeface="+mn-ea"/>
                <a:ea typeface="+mn-ea"/>
              </a:rPr>
              <a:t>和使用上方法不当，往往会造成多人伤亡和巨大的经济损失。因此，对各种脚手架必须严把十道关：</a:t>
            </a:r>
          </a:p>
          <a:p>
            <a:pPr>
              <a:lnSpc>
                <a:spcPts val="2800"/>
              </a:lnSpc>
              <a:defRPr/>
            </a:pPr>
            <a:r>
              <a:rPr lang="en-US" altLang="zh-CN" sz="2000" dirty="0">
                <a:latin typeface="+mn-ea"/>
                <a:ea typeface="+mn-ea"/>
              </a:rPr>
              <a:t>    3.4.1</a:t>
            </a:r>
            <a:r>
              <a:rPr lang="zh-CN" altLang="zh-CN" sz="2000" dirty="0">
                <a:latin typeface="+mn-ea"/>
                <a:ea typeface="+mn-ea"/>
              </a:rPr>
              <a:t>材质关：严格按规程、规定的质量、规格选择材料；</a:t>
            </a:r>
          </a:p>
          <a:p>
            <a:pPr>
              <a:lnSpc>
                <a:spcPts val="2800"/>
              </a:lnSpc>
              <a:defRPr/>
            </a:pPr>
            <a:r>
              <a:rPr lang="en-US" altLang="zh-CN" sz="2000" dirty="0">
                <a:latin typeface="+mn-ea"/>
                <a:ea typeface="+mn-ea"/>
              </a:rPr>
              <a:t>    3.4.2</a:t>
            </a:r>
            <a:r>
              <a:rPr lang="zh-CN" altLang="zh-CN" sz="2000" dirty="0">
                <a:latin typeface="+mn-ea"/>
                <a:ea typeface="+mn-ea"/>
              </a:rPr>
              <a:t>尺寸关：必须按规定的间距尺寸搭设；</a:t>
            </a:r>
          </a:p>
          <a:p>
            <a:pPr>
              <a:lnSpc>
                <a:spcPts val="2800"/>
              </a:lnSpc>
              <a:defRPr/>
            </a:pPr>
            <a:r>
              <a:rPr lang="en-US" altLang="zh-CN" sz="2000" dirty="0">
                <a:latin typeface="+mn-ea"/>
                <a:ea typeface="+mn-ea"/>
              </a:rPr>
              <a:t>    3.4.3</a:t>
            </a:r>
            <a:r>
              <a:rPr lang="zh-CN" altLang="zh-CN" sz="2000" dirty="0">
                <a:latin typeface="+mn-ea"/>
                <a:ea typeface="+mn-ea"/>
              </a:rPr>
              <a:t>铺板关：架板必须满铺，不得有空隙和探头板、下跳板，并经常清除板上杂物；</a:t>
            </a:r>
          </a:p>
          <a:p>
            <a:pPr>
              <a:lnSpc>
                <a:spcPts val="2800"/>
              </a:lnSpc>
              <a:defRPr/>
            </a:pPr>
            <a:r>
              <a:rPr lang="en-US" altLang="zh-CN" sz="2000" dirty="0">
                <a:latin typeface="+mn-ea"/>
                <a:ea typeface="+mn-ea"/>
              </a:rPr>
              <a:t>    3.4.4</a:t>
            </a:r>
            <a:r>
              <a:rPr lang="zh-CN" altLang="zh-CN" sz="2000" dirty="0">
                <a:latin typeface="+mn-ea"/>
                <a:ea typeface="+mn-ea"/>
              </a:rPr>
              <a:t>栏护关：脚手架外侧和斜道两则必须设</a:t>
            </a:r>
            <a:r>
              <a:rPr lang="en-US" altLang="zh-CN" sz="2000" dirty="0">
                <a:latin typeface="+mn-ea"/>
                <a:ea typeface="+mn-ea"/>
              </a:rPr>
              <a:t>1.2m</a:t>
            </a:r>
            <a:r>
              <a:rPr lang="zh-CN" altLang="zh-CN" sz="2000" dirty="0">
                <a:latin typeface="+mn-ea"/>
                <a:ea typeface="+mn-ea"/>
              </a:rPr>
              <a:t>高的栏杆或立挂安全网；</a:t>
            </a:r>
          </a:p>
          <a:p>
            <a:pPr>
              <a:lnSpc>
                <a:spcPts val="2800"/>
              </a:lnSpc>
              <a:defRPr/>
            </a:pPr>
            <a:r>
              <a:rPr lang="en-US" altLang="zh-CN" sz="2000" dirty="0">
                <a:latin typeface="+mn-ea"/>
                <a:ea typeface="+mn-ea"/>
              </a:rPr>
              <a:t>    3.4.5</a:t>
            </a:r>
            <a:r>
              <a:rPr lang="zh-CN" altLang="zh-CN" sz="2000" dirty="0">
                <a:latin typeface="+mn-ea"/>
                <a:ea typeface="+mn-ea"/>
              </a:rPr>
              <a:t>连结关：必须按规定设剪刀撑和支撑，必须与建筑物连结牢固；</a:t>
            </a:r>
          </a:p>
          <a:p>
            <a:pPr>
              <a:lnSpc>
                <a:spcPts val="2800"/>
              </a:lnSpc>
              <a:defRPr/>
            </a:pPr>
            <a:r>
              <a:rPr lang="en-US" altLang="zh-CN" sz="2000" dirty="0">
                <a:latin typeface="+mn-ea"/>
                <a:ea typeface="+mn-ea"/>
              </a:rPr>
              <a:t>    3.4.6</a:t>
            </a:r>
            <a:r>
              <a:rPr lang="zh-CN" altLang="zh-CN" sz="2000" dirty="0">
                <a:latin typeface="+mn-ea"/>
                <a:ea typeface="+mn-ea"/>
              </a:rPr>
              <a:t>承重关：脚手架均布荷载。结构架应控制在</a:t>
            </a:r>
            <a:r>
              <a:rPr lang="en-US" altLang="zh-CN" sz="2000" dirty="0">
                <a:latin typeface="+mn-ea"/>
                <a:ea typeface="+mn-ea"/>
              </a:rPr>
              <a:t>270kg/m2</a:t>
            </a:r>
            <a:r>
              <a:rPr lang="zh-CN" altLang="zh-CN" sz="2000" dirty="0">
                <a:latin typeface="+mn-ea"/>
                <a:ea typeface="+mn-ea"/>
              </a:rPr>
              <a:t>，装修架应控制在</a:t>
            </a:r>
            <a:r>
              <a:rPr lang="en-US" altLang="zh-CN" sz="2000" dirty="0">
                <a:latin typeface="+mn-ea"/>
                <a:ea typeface="+mn-ea"/>
              </a:rPr>
              <a:t>200kg/m2</a:t>
            </a:r>
            <a:r>
              <a:rPr lang="zh-CN" altLang="zh-CN" sz="2000" dirty="0">
                <a:latin typeface="+mn-ea"/>
                <a:ea typeface="+mn-ea"/>
              </a:rPr>
              <a:t>，其它架子必须经过计算和试验确定承重荷载，标准架严格按规程定负荷；</a:t>
            </a:r>
            <a:r>
              <a:rPr lang="en-US" altLang="zh-CN" sz="2000" dirty="0">
                <a:latin typeface="+mn-ea"/>
                <a:ea typeface="+mn-ea"/>
              </a:rPr>
              <a:t> </a:t>
            </a:r>
          </a:p>
          <a:p>
            <a:pPr>
              <a:lnSpc>
                <a:spcPct val="150000"/>
              </a:lnSpc>
              <a:defRPr/>
            </a:pPr>
            <a:r>
              <a:rPr lang="en-US" altLang="zh-CN" sz="2000" dirty="0">
                <a:latin typeface="+mn-ea"/>
                <a:ea typeface="+mn-ea"/>
              </a:rPr>
              <a:t>    3.4.7</a:t>
            </a:r>
            <a:r>
              <a:rPr lang="zh-CN" altLang="zh-CN" sz="2000" dirty="0">
                <a:latin typeface="+mn-ea"/>
                <a:ea typeface="+mn-ea"/>
              </a:rPr>
              <a:t>上下关：必须为工人上下架子搭设马道或阶梯。严禁施工人员从架子爬上爬下，造成事故；</a:t>
            </a:r>
            <a:endParaRPr lang="zh-CN" altLang="en-US" sz="2000" dirty="0">
              <a:latin typeface="+mn-ea"/>
              <a:ea typeface="+mn-e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a:spLocks noChangeArrowheads="1"/>
          </p:cNvSpPr>
          <p:nvPr/>
        </p:nvSpPr>
        <p:spPr bwMode="auto">
          <a:xfrm>
            <a:off x="285750" y="1328737"/>
            <a:ext cx="8569325" cy="1503363"/>
          </a:xfrm>
          <a:prstGeom prst="rect">
            <a:avLst/>
          </a:prstGeom>
          <a:noFill/>
          <a:ln w="9525">
            <a:noFill/>
            <a:miter lim="800000"/>
          </a:ln>
        </p:spPr>
        <p:txBody>
          <a:bodyPr>
            <a:spAutoFit/>
          </a:bodyPr>
          <a:lstStyle/>
          <a:p>
            <a:pPr algn="ctr" eaLnBrk="0" hangingPunct="0">
              <a:lnSpc>
                <a:spcPts val="5500"/>
              </a:lnSpc>
            </a:pPr>
            <a:r>
              <a:rPr lang="zh-CN" altLang="en-US" sz="4800" b="1" dirty="0">
                <a:latin typeface="黑体" panose="02010609060101010101" pitchFamily="49" charset="-122"/>
                <a:ea typeface="黑体" panose="02010609060101010101" pitchFamily="49" charset="-122"/>
                <a:sym typeface="黑体" panose="02010609060101010101" pitchFamily="49" charset="-122"/>
              </a:rPr>
              <a:t>生产安全事故案例分析</a:t>
            </a:r>
            <a:br>
              <a:rPr lang="en-US" sz="4000" b="1" dirty="0">
                <a:latin typeface="黑体" panose="02010609060101010101" pitchFamily="49" charset="-122"/>
                <a:ea typeface="黑体" panose="02010609060101010101" pitchFamily="49" charset="-122"/>
                <a:sym typeface="黑体" panose="02010609060101010101" pitchFamily="49" charset="-122"/>
              </a:rPr>
            </a:br>
            <a:r>
              <a:rPr lang="en-US" sz="4000" b="1" dirty="0">
                <a:latin typeface="黑体" panose="02010609060101010101" pitchFamily="49" charset="-122"/>
                <a:ea typeface="黑体" panose="02010609060101010101" pitchFamily="49" charset="-122"/>
                <a:sym typeface="黑体" panose="02010609060101010101" pitchFamily="49" charset="-122"/>
              </a:rPr>
              <a:t>     </a:t>
            </a:r>
            <a:r>
              <a:rPr lang="zh-CN" altLang="en-US" sz="4000" b="1" dirty="0">
                <a:latin typeface="黑体" panose="02010609060101010101" pitchFamily="49" charset="-122"/>
                <a:ea typeface="黑体" panose="02010609060101010101" pitchFamily="49" charset="-122"/>
                <a:sym typeface="黑体" panose="02010609060101010101" pitchFamily="49" charset="-122"/>
              </a:rPr>
              <a:t>     </a:t>
            </a:r>
            <a:r>
              <a:rPr lang="en-US" altLang="zh-CN" sz="2800" b="1" dirty="0">
                <a:latin typeface="黑体" panose="02010609060101010101" pitchFamily="49" charset="-122"/>
                <a:ea typeface="黑体" panose="02010609060101010101" pitchFamily="49" charset="-122"/>
                <a:sym typeface="黑体" panose="02010609060101010101" pitchFamily="49" charset="-122"/>
              </a:rPr>
              <a:t>——</a:t>
            </a:r>
            <a:r>
              <a:rPr lang="zh-CN" altLang="en-US" sz="2800" b="1" dirty="0">
                <a:latin typeface="黑体" panose="02010609060101010101" pitchFamily="49" charset="-122"/>
                <a:ea typeface="黑体" panose="02010609060101010101" pitchFamily="49" charset="-122"/>
                <a:sym typeface="黑体" panose="02010609060101010101" pitchFamily="49" charset="-122"/>
              </a:rPr>
              <a:t>清华附中</a:t>
            </a:r>
            <a:r>
              <a:rPr lang="en-US" altLang="zh-CN" sz="2800" b="1" dirty="0">
                <a:latin typeface="黑体" panose="02010609060101010101" pitchFamily="49" charset="-122"/>
                <a:ea typeface="黑体" panose="02010609060101010101" pitchFamily="49" charset="-122"/>
                <a:sym typeface="黑体" panose="02010609060101010101" pitchFamily="49" charset="-122"/>
              </a:rPr>
              <a:t>12·29</a:t>
            </a:r>
            <a:r>
              <a:rPr lang="zh-CN" altLang="en-US" sz="2800" b="1" dirty="0">
                <a:latin typeface="黑体" panose="02010609060101010101" pitchFamily="49" charset="-122"/>
                <a:ea typeface="黑体" panose="02010609060101010101" pitchFamily="49" charset="-122"/>
                <a:sym typeface="黑体" panose="02010609060101010101" pitchFamily="49" charset="-122"/>
              </a:rPr>
              <a:t>钢筋体系坍塌</a:t>
            </a:r>
            <a:endParaRPr lang="zh-CN" altLang="en-US" sz="2800" b="1" dirty="0">
              <a:latin typeface="方正小标宋简体" pitchFamily="1" charset="-122"/>
              <a:ea typeface="方正小标宋简体" pitchFamily="1" charset="-122"/>
            </a:endParaRPr>
          </a:p>
        </p:txBody>
      </p:sp>
      <p:sp>
        <p:nvSpPr>
          <p:cNvPr id="3" name="Rectangle 4"/>
          <p:cNvSpPr>
            <a:spLocks noChangeArrowheads="1"/>
          </p:cNvSpPr>
          <p:nvPr/>
        </p:nvSpPr>
        <p:spPr bwMode="auto">
          <a:xfrm>
            <a:off x="361950" y="3451225"/>
            <a:ext cx="8424863" cy="1806575"/>
          </a:xfrm>
          <a:prstGeom prst="rect">
            <a:avLst/>
          </a:prstGeom>
          <a:noFill/>
          <a:ln w="9525">
            <a:noFill/>
            <a:miter lim="800000"/>
          </a:ln>
        </p:spPr>
        <p:txBody>
          <a:bodyPr anchor="ctr">
            <a:spAutoFit/>
          </a:bodyPr>
          <a:lstStyle/>
          <a:p>
            <a:pPr indent="450850">
              <a:lnSpc>
                <a:spcPct val="120000"/>
              </a:lnSpc>
            </a:pPr>
            <a:r>
              <a:rPr lang="en-US" altLang="zh-CN" sz="2400" b="1" dirty="0">
                <a:latin typeface="宋体" panose="02010600030101010101" pitchFamily="2" charset="-122"/>
              </a:rPr>
              <a:t> 2014</a:t>
            </a:r>
            <a:r>
              <a:rPr lang="zh-CN" altLang="zh-CN" sz="2400" b="1" dirty="0">
                <a:latin typeface="宋体" panose="02010600030101010101" pitchFamily="2" charset="-122"/>
              </a:rPr>
              <a:t>年</a:t>
            </a:r>
            <a:r>
              <a:rPr lang="en-US" altLang="zh-CN" sz="2400" b="1" dirty="0">
                <a:latin typeface="宋体" panose="02010600030101010101" pitchFamily="2" charset="-122"/>
              </a:rPr>
              <a:t>12</a:t>
            </a:r>
            <a:r>
              <a:rPr lang="zh-CN" altLang="zh-CN" sz="2400" b="1" dirty="0">
                <a:latin typeface="宋体" panose="02010600030101010101" pitchFamily="2" charset="-122"/>
              </a:rPr>
              <a:t>月</a:t>
            </a:r>
            <a:r>
              <a:rPr lang="en-US" altLang="zh-CN" sz="2400" b="1" dirty="0">
                <a:latin typeface="宋体" panose="02010600030101010101" pitchFamily="2" charset="-122"/>
              </a:rPr>
              <a:t>29</a:t>
            </a:r>
            <a:r>
              <a:rPr lang="zh-CN" altLang="zh-CN" sz="2400" b="1" dirty="0">
                <a:latin typeface="宋体" panose="02010600030101010101" pitchFamily="2" charset="-122"/>
              </a:rPr>
              <a:t>日</a:t>
            </a:r>
            <a:r>
              <a:rPr lang="en-US" altLang="zh-CN" sz="2400" b="1" dirty="0">
                <a:latin typeface="宋体" panose="02010600030101010101" pitchFamily="2" charset="-122"/>
              </a:rPr>
              <a:t>8</a:t>
            </a:r>
            <a:r>
              <a:rPr lang="zh-CN" altLang="zh-CN" sz="2400" b="1" dirty="0">
                <a:latin typeface="宋体" panose="02010600030101010101" pitchFamily="2" charset="-122"/>
              </a:rPr>
              <a:t>时</a:t>
            </a:r>
            <a:r>
              <a:rPr lang="en-US" altLang="zh-CN" sz="2400" b="1" dirty="0">
                <a:latin typeface="宋体" panose="02010600030101010101" pitchFamily="2" charset="-122"/>
              </a:rPr>
              <a:t>20</a:t>
            </a:r>
            <a:r>
              <a:rPr lang="zh-CN" altLang="zh-CN" sz="2400" b="1" dirty="0">
                <a:latin typeface="宋体" panose="02010600030101010101" pitchFamily="2" charset="-122"/>
              </a:rPr>
              <a:t>分许，北京市海淀区清华大学附属中学体育馆及宿舍楼工程工地，作业人员在</a:t>
            </a:r>
            <a:r>
              <a:rPr lang="zh-CN" altLang="en-US" sz="2400" b="1" dirty="0">
                <a:latin typeface="宋体" panose="02010600030101010101" pitchFamily="2" charset="-122"/>
              </a:rPr>
              <a:t>进行</a:t>
            </a:r>
            <a:r>
              <a:rPr lang="zh-CN" altLang="zh-CN" sz="2400" b="1" dirty="0">
                <a:latin typeface="宋体" panose="02010600030101010101" pitchFamily="2" charset="-122"/>
              </a:rPr>
              <a:t>基坑内绑扎钢筋过程中，筏板基础钢筋体系发生坍塌，</a:t>
            </a:r>
            <a:r>
              <a:rPr lang="zh-CN" altLang="zh-CN" sz="2400" b="1" dirty="0">
                <a:solidFill>
                  <a:srgbClr val="FF0000"/>
                </a:solidFill>
                <a:latin typeface="宋体" panose="02010600030101010101" pitchFamily="2" charset="-122"/>
              </a:rPr>
              <a:t>造成</a:t>
            </a:r>
            <a:r>
              <a:rPr lang="en-US" altLang="zh-CN" sz="2400" b="1" dirty="0">
                <a:solidFill>
                  <a:srgbClr val="FF0000"/>
                </a:solidFill>
                <a:latin typeface="宋体" panose="02010600030101010101" pitchFamily="2" charset="-122"/>
              </a:rPr>
              <a:t>10</a:t>
            </a:r>
            <a:r>
              <a:rPr lang="zh-CN" altLang="zh-CN" sz="2400" b="1" dirty="0">
                <a:solidFill>
                  <a:srgbClr val="FF0000"/>
                </a:solidFill>
                <a:latin typeface="宋体" panose="02010600030101010101" pitchFamily="2" charset="-122"/>
              </a:rPr>
              <a:t>人死亡、</a:t>
            </a:r>
            <a:r>
              <a:rPr lang="en-US" altLang="zh-CN" sz="2400" b="1" dirty="0">
                <a:solidFill>
                  <a:srgbClr val="FF0000"/>
                </a:solidFill>
                <a:latin typeface="宋体" panose="02010600030101010101" pitchFamily="2" charset="-122"/>
              </a:rPr>
              <a:t>4</a:t>
            </a:r>
            <a:r>
              <a:rPr lang="zh-CN" altLang="zh-CN" sz="2400" b="1" dirty="0">
                <a:solidFill>
                  <a:srgbClr val="FF0000"/>
                </a:solidFill>
                <a:latin typeface="宋体" panose="02010600030101010101" pitchFamily="2" charset="-122"/>
              </a:rPr>
              <a:t>人受伤。</a:t>
            </a:r>
            <a:endParaRPr lang="zh-CN" altLang="en-US" sz="2400" dirty="0">
              <a:latin typeface="宋体" panose="02010600030101010101" pitchFamily="2" charset="-122"/>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559" y="1098550"/>
            <a:ext cx="9145560" cy="3816350"/>
          </a:xfrm>
          <a:prstGeom prst="rect">
            <a:avLst/>
          </a:prstGeom>
          <a:noFill/>
          <a:ln w="9525">
            <a:noFill/>
            <a:miter lim="800000"/>
          </a:ln>
        </p:spPr>
        <p:txBody>
          <a:bodyPr/>
          <a:lstStyle/>
          <a:p>
            <a:pPr>
              <a:lnSpc>
                <a:spcPct val="150000"/>
              </a:lnSpc>
              <a:defRPr/>
            </a:pPr>
            <a:r>
              <a:rPr lang="en-US" altLang="zh-CN" dirty="0">
                <a:latin typeface="+mn-ea"/>
                <a:ea typeface="+mn-ea"/>
              </a:rPr>
              <a:t>    </a:t>
            </a:r>
            <a:r>
              <a:rPr lang="en-US" altLang="zh-CN" sz="2000" dirty="0">
                <a:latin typeface="+mn-ea"/>
                <a:ea typeface="+mn-ea"/>
              </a:rPr>
              <a:t>3.4.8</a:t>
            </a:r>
            <a:r>
              <a:rPr lang="zh-CN" altLang="zh-CN" sz="2000" dirty="0">
                <a:latin typeface="+mn-ea"/>
                <a:ea typeface="+mn-ea"/>
              </a:rPr>
              <a:t>雷电关：凡金属脚手架与输电线路，要保持一定的安全距离，或搭设隔离防护措施。一般电线不得直接绑扎在架子上，必须绑扎时应加垫木隔离，凡金属脚手扎高于周围避雷设施的，要制定方案，重新设置避雷系统；</a:t>
            </a:r>
          </a:p>
          <a:p>
            <a:pPr>
              <a:lnSpc>
                <a:spcPct val="150000"/>
              </a:lnSpc>
              <a:defRPr/>
            </a:pPr>
            <a:r>
              <a:rPr lang="en-US" altLang="zh-CN" sz="2000" dirty="0">
                <a:latin typeface="+mn-ea"/>
                <a:ea typeface="+mn-ea"/>
              </a:rPr>
              <a:t>    3.4.9</a:t>
            </a:r>
            <a:r>
              <a:rPr lang="zh-CN" altLang="zh-CN" sz="2000" dirty="0">
                <a:latin typeface="+mn-ea"/>
                <a:ea typeface="+mn-ea"/>
              </a:rPr>
              <a:t>挑梁关：悬吊式</a:t>
            </a:r>
            <a:r>
              <a:rPr lang="zh-CN" altLang="en-US" sz="2000" dirty="0">
                <a:latin typeface="+mn-ea"/>
                <a:ea typeface="+mn-ea"/>
              </a:rPr>
              <a:t>卸料钢平台</a:t>
            </a:r>
            <a:r>
              <a:rPr lang="zh-CN" altLang="zh-CN" sz="2000" dirty="0">
                <a:latin typeface="+mn-ea"/>
                <a:ea typeface="+mn-ea"/>
              </a:rPr>
              <a:t>，除按规定加工外，严格按方案设置；</a:t>
            </a:r>
          </a:p>
          <a:p>
            <a:pPr>
              <a:lnSpc>
                <a:spcPct val="150000"/>
              </a:lnSpc>
              <a:defRPr/>
            </a:pPr>
            <a:r>
              <a:rPr lang="en-US" altLang="zh-CN" sz="2000" dirty="0">
                <a:latin typeface="+mn-ea"/>
                <a:ea typeface="+mn-ea"/>
              </a:rPr>
              <a:t>    3.4.10</a:t>
            </a:r>
            <a:r>
              <a:rPr lang="zh-CN" altLang="zh-CN" sz="2000" dirty="0">
                <a:latin typeface="+mn-ea"/>
                <a:ea typeface="+mn-ea"/>
              </a:rPr>
              <a:t>检验关：各种架子搭好后，必须经技术、安全等部门共同检查验收，合格后可投入使用。使用中应经常检查，发现问题要及时处理。</a:t>
            </a:r>
            <a:endParaRPr lang="zh-CN" altLang="en-US" sz="2000" dirty="0">
              <a:latin typeface="+mn-ea"/>
              <a:ea typeface="+mn-ea"/>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837316"/>
            <a:ext cx="9144000" cy="646331"/>
          </a:xfrm>
          <a:prstGeom prst="rect">
            <a:avLst/>
          </a:prstGeom>
        </p:spPr>
        <p:txBody>
          <a:bodyPr wrap="square">
            <a:spAutoFit/>
          </a:bodyPr>
          <a:lstStyle/>
          <a:p>
            <a:r>
              <a:rPr lang="en-US" altLang="zh-CN" b="1" dirty="0">
                <a:latin typeface="+mn-ea"/>
                <a:ea typeface="+mn-ea"/>
              </a:rPr>
              <a:t>3</a:t>
            </a:r>
            <a:r>
              <a:rPr lang="zh-CN" altLang="en-US" b="1" dirty="0">
                <a:latin typeface="+mn-ea"/>
                <a:ea typeface="+mn-ea"/>
              </a:rPr>
              <a:t>、桥梁施工安全管理</a:t>
            </a:r>
            <a:endParaRPr lang="en-US" altLang="zh-CN" b="1" dirty="0">
              <a:latin typeface="+mn-ea"/>
              <a:ea typeface="+mn-ea"/>
            </a:endParaRPr>
          </a:p>
          <a:p>
            <a:pPr algn="ctr"/>
            <a:r>
              <a:rPr lang="zh-CN" altLang="en-US" b="1" dirty="0">
                <a:latin typeface="+mn-ea"/>
                <a:ea typeface="+mn-ea"/>
                <a:cs typeface="Times New Roman" panose="02020603050405020304" pitchFamily="18" charset="0"/>
              </a:rPr>
              <a:t>桥梁工程各类桥型的主要施工内容及危险源</a:t>
            </a:r>
            <a:endParaRPr lang="zh-CN" altLang="en-US" sz="1200" dirty="0">
              <a:latin typeface="+mn-ea"/>
              <a:ea typeface="+mn-ea"/>
              <a:cs typeface="Times New Roman" panose="02020603050405020304" pitchFamily="18" charset="0"/>
            </a:endParaRPr>
          </a:p>
        </p:txBody>
      </p:sp>
      <p:graphicFrame>
        <p:nvGraphicFramePr>
          <p:cNvPr id="4" name="表格 3"/>
          <p:cNvGraphicFramePr>
            <a:graphicFrameLocks noGrp="1"/>
          </p:cNvGraphicFramePr>
          <p:nvPr/>
        </p:nvGraphicFramePr>
        <p:xfrm>
          <a:off x="-1560" y="1447124"/>
          <a:ext cx="9069336" cy="4880855"/>
        </p:xfrm>
        <a:graphic>
          <a:graphicData uri="http://schemas.openxmlformats.org/drawingml/2006/table">
            <a:tbl>
              <a:tblPr firstRow="1" firstCol="1" bandRow="1">
                <a:tableStyleId>{5C22544A-7EE6-4342-B048-85BDC9FD1C3A}</a:tableStyleId>
              </a:tblPr>
              <a:tblGrid>
                <a:gridCol w="525759">
                  <a:extLst>
                    <a:ext uri="{9D8B030D-6E8A-4147-A177-3AD203B41FA5}">
                      <a16:colId xmlns:a16="http://schemas.microsoft.com/office/drawing/2014/main" val="20000"/>
                    </a:ext>
                  </a:extLst>
                </a:gridCol>
                <a:gridCol w="812258">
                  <a:extLst>
                    <a:ext uri="{9D8B030D-6E8A-4147-A177-3AD203B41FA5}">
                      <a16:colId xmlns:a16="http://schemas.microsoft.com/office/drawing/2014/main" val="20001"/>
                    </a:ext>
                  </a:extLst>
                </a:gridCol>
                <a:gridCol w="1359761">
                  <a:extLst>
                    <a:ext uri="{9D8B030D-6E8A-4147-A177-3AD203B41FA5}">
                      <a16:colId xmlns:a16="http://schemas.microsoft.com/office/drawing/2014/main" val="20002"/>
                    </a:ext>
                  </a:extLst>
                </a:gridCol>
                <a:gridCol w="2542356">
                  <a:extLst>
                    <a:ext uri="{9D8B030D-6E8A-4147-A177-3AD203B41FA5}">
                      <a16:colId xmlns:a16="http://schemas.microsoft.com/office/drawing/2014/main" val="20003"/>
                    </a:ext>
                  </a:extLst>
                </a:gridCol>
                <a:gridCol w="1996148">
                  <a:extLst>
                    <a:ext uri="{9D8B030D-6E8A-4147-A177-3AD203B41FA5}">
                      <a16:colId xmlns:a16="http://schemas.microsoft.com/office/drawing/2014/main" val="20004"/>
                    </a:ext>
                  </a:extLst>
                </a:gridCol>
                <a:gridCol w="1833054">
                  <a:extLst>
                    <a:ext uri="{9D8B030D-6E8A-4147-A177-3AD203B41FA5}">
                      <a16:colId xmlns:a16="http://schemas.microsoft.com/office/drawing/2014/main" val="20005"/>
                    </a:ext>
                  </a:extLst>
                </a:gridCol>
              </a:tblGrid>
              <a:tr h="394235">
                <a:tc>
                  <a:txBody>
                    <a:bodyPr/>
                    <a:lstStyle/>
                    <a:p>
                      <a:pPr indent="0" algn="l">
                        <a:spcAft>
                          <a:spcPts val="0"/>
                        </a:spcAft>
                      </a:pPr>
                      <a:r>
                        <a:rPr lang="zh-CN" altLang="en-US" sz="1200" b="1" kern="100" dirty="0">
                          <a:effectLst/>
                          <a:latin typeface="Calibri" panose="020F0502020204030204"/>
                          <a:ea typeface="仿宋_GB2312"/>
                          <a:cs typeface="Times New Roman" panose="02020603050405020304"/>
                        </a:rPr>
                        <a:t>序号</a:t>
                      </a:r>
                      <a:endParaRPr lang="zh-CN" sz="1200" b="1" kern="100" dirty="0">
                        <a:effectLst/>
                        <a:latin typeface="Calibri" panose="020F0502020204030204"/>
                        <a:ea typeface="仿宋_GB2312"/>
                        <a:cs typeface="Times New Roman" panose="02020603050405020304"/>
                      </a:endParaRPr>
                    </a:p>
                  </a:txBody>
                  <a:tcPr marL="62702" marR="62702" marT="33090" marB="33090" anchor="ctr" anchorCtr="1"/>
                </a:tc>
                <a:tc>
                  <a:txBody>
                    <a:bodyPr/>
                    <a:lstStyle/>
                    <a:p>
                      <a:pPr indent="0" algn="l">
                        <a:spcAft>
                          <a:spcPts val="0"/>
                        </a:spcAft>
                      </a:pPr>
                      <a:r>
                        <a:rPr lang="zh-CN" sz="1200" b="1" kern="100" dirty="0">
                          <a:effectLst/>
                          <a:ea typeface="仿宋_GB2312"/>
                        </a:rPr>
                        <a:t>桥型</a:t>
                      </a:r>
                      <a:endParaRPr lang="zh-CN" sz="1200" b="1" kern="100" dirty="0">
                        <a:effectLst/>
                        <a:latin typeface="Calibri" panose="020F0502020204030204"/>
                        <a:ea typeface="仿宋_GB2312"/>
                        <a:cs typeface="Times New Roman" panose="02020603050405020304"/>
                      </a:endParaRPr>
                    </a:p>
                  </a:txBody>
                  <a:tcPr marL="62702" marR="62702" marT="33090" marB="33090" anchor="ctr" anchorCtr="1"/>
                </a:tc>
                <a:tc>
                  <a:txBody>
                    <a:bodyPr/>
                    <a:lstStyle/>
                    <a:p>
                      <a:pPr indent="0" algn="l">
                        <a:spcAft>
                          <a:spcPts val="0"/>
                        </a:spcAft>
                      </a:pPr>
                      <a:r>
                        <a:rPr lang="zh-CN" sz="1200" b="1" kern="100" dirty="0">
                          <a:effectLst/>
                          <a:ea typeface="仿宋_GB2312"/>
                        </a:rPr>
                        <a:t>主要结构内容</a:t>
                      </a:r>
                      <a:endParaRPr lang="zh-CN" sz="1200" b="1" kern="100" dirty="0">
                        <a:effectLst/>
                        <a:latin typeface="Calibri" panose="020F0502020204030204"/>
                        <a:ea typeface="仿宋_GB2312"/>
                        <a:cs typeface="Times New Roman" panose="02020603050405020304"/>
                      </a:endParaRPr>
                    </a:p>
                  </a:txBody>
                  <a:tcPr marL="62702" marR="62702" marT="33090" marB="33090" anchor="ctr" anchorCtr="1"/>
                </a:tc>
                <a:tc>
                  <a:txBody>
                    <a:bodyPr/>
                    <a:lstStyle/>
                    <a:p>
                      <a:pPr indent="0" algn="l">
                        <a:spcAft>
                          <a:spcPts val="0"/>
                        </a:spcAft>
                      </a:pPr>
                      <a:r>
                        <a:rPr lang="zh-CN" sz="1200" b="1" kern="100">
                          <a:effectLst/>
                          <a:ea typeface="仿宋_GB2312"/>
                        </a:rPr>
                        <a:t>主要施工内容简述</a:t>
                      </a:r>
                      <a:endParaRPr lang="zh-CN" sz="1200" b="1" kern="100">
                        <a:effectLst/>
                        <a:latin typeface="Calibri" panose="020F0502020204030204"/>
                        <a:ea typeface="仿宋_GB2312"/>
                        <a:cs typeface="Times New Roman" panose="02020603050405020304"/>
                      </a:endParaRPr>
                    </a:p>
                  </a:txBody>
                  <a:tcPr marL="62702" marR="62702" marT="33090" marB="33090" anchor="ctr" anchorCtr="1"/>
                </a:tc>
                <a:tc>
                  <a:txBody>
                    <a:bodyPr/>
                    <a:lstStyle/>
                    <a:p>
                      <a:pPr indent="0" algn="l">
                        <a:spcAft>
                          <a:spcPts val="0"/>
                        </a:spcAft>
                      </a:pPr>
                      <a:r>
                        <a:rPr lang="zh-CN" sz="1200" b="1" kern="100">
                          <a:effectLst/>
                          <a:ea typeface="仿宋_GB2312"/>
                        </a:rPr>
                        <a:t>主要设备或设施</a:t>
                      </a:r>
                      <a:endParaRPr lang="zh-CN" sz="1200" b="1" kern="100">
                        <a:effectLst/>
                        <a:latin typeface="Calibri" panose="020F0502020204030204"/>
                        <a:ea typeface="仿宋_GB2312"/>
                        <a:cs typeface="Times New Roman" panose="02020603050405020304"/>
                      </a:endParaRPr>
                    </a:p>
                  </a:txBody>
                  <a:tcPr marL="62702" marR="62702" marT="33090" marB="33090" anchor="ctr" anchorCtr="1"/>
                </a:tc>
                <a:tc>
                  <a:txBody>
                    <a:bodyPr/>
                    <a:lstStyle/>
                    <a:p>
                      <a:pPr indent="0" algn="l">
                        <a:spcAft>
                          <a:spcPts val="0"/>
                        </a:spcAft>
                      </a:pPr>
                      <a:r>
                        <a:rPr lang="zh-CN" sz="1200" b="1" kern="100">
                          <a:effectLst/>
                          <a:ea typeface="仿宋_GB2312"/>
                        </a:rPr>
                        <a:t>主要危险源</a:t>
                      </a:r>
                      <a:endParaRPr lang="zh-CN" sz="1200" b="1" kern="100">
                        <a:effectLst/>
                        <a:latin typeface="Calibri" panose="020F0502020204030204"/>
                        <a:ea typeface="仿宋_GB2312"/>
                        <a:cs typeface="Times New Roman" panose="02020603050405020304"/>
                      </a:endParaRPr>
                    </a:p>
                  </a:txBody>
                  <a:tcPr marL="62702" marR="62702" marT="33090" marB="33090" anchor="ctr" anchorCtr="1"/>
                </a:tc>
                <a:extLst>
                  <a:ext uri="{0D108BD9-81ED-4DB2-BD59-A6C34878D82A}">
                    <a16:rowId xmlns:a16="http://schemas.microsoft.com/office/drawing/2014/main" val="10000"/>
                  </a:ext>
                </a:extLst>
              </a:tr>
              <a:tr h="558855">
                <a:tc>
                  <a:txBody>
                    <a:bodyPr/>
                    <a:lstStyle/>
                    <a:p>
                      <a:pPr indent="0" algn="l">
                        <a:spcAft>
                          <a:spcPts val="0"/>
                        </a:spcAft>
                      </a:pPr>
                      <a:r>
                        <a:rPr lang="en-US" sz="1200" b="1" kern="100" dirty="0">
                          <a:effectLst/>
                          <a:ea typeface="仿宋_GB2312"/>
                        </a:rPr>
                        <a:t>1</a:t>
                      </a:r>
                      <a:endParaRPr lang="zh-CN" sz="1200" b="1" kern="100" dirty="0">
                        <a:effectLst/>
                        <a:latin typeface="Calibri" panose="020F0502020204030204"/>
                        <a:ea typeface="仿宋_GB2312"/>
                        <a:cs typeface="Times New Roman" panose="02020603050405020304"/>
                      </a:endParaRPr>
                    </a:p>
                  </a:txBody>
                  <a:tcPr marL="62702" marR="62702" marT="33090" marB="33090" anchor="ctr" anchorCtr="1"/>
                </a:tc>
                <a:tc>
                  <a:txBody>
                    <a:bodyPr/>
                    <a:lstStyle/>
                    <a:p>
                      <a:pPr indent="0" algn="l">
                        <a:spcAft>
                          <a:spcPts val="0"/>
                        </a:spcAft>
                      </a:pPr>
                      <a:r>
                        <a:rPr lang="zh-CN" sz="1200" b="1" kern="100" dirty="0">
                          <a:effectLst/>
                          <a:ea typeface="仿宋_GB2312"/>
                        </a:rPr>
                        <a:t>拱桥</a:t>
                      </a:r>
                      <a:endParaRPr lang="zh-CN" sz="1200" b="1" kern="100" dirty="0">
                        <a:effectLst/>
                        <a:latin typeface="Calibri" panose="020F0502020204030204"/>
                        <a:ea typeface="仿宋_GB2312"/>
                        <a:cs typeface="Times New Roman" panose="02020603050405020304"/>
                      </a:endParaRPr>
                    </a:p>
                  </a:txBody>
                  <a:tcPr marL="62702" marR="62702" marT="33090" marB="33090" anchor="ctr" anchorCtr="1"/>
                </a:tc>
                <a:tc>
                  <a:txBody>
                    <a:bodyPr/>
                    <a:lstStyle/>
                    <a:p>
                      <a:pPr indent="0" algn="l">
                        <a:spcAft>
                          <a:spcPts val="0"/>
                        </a:spcAft>
                      </a:pPr>
                      <a:r>
                        <a:rPr lang="zh-CN" sz="1200" b="1" kern="100" dirty="0">
                          <a:effectLst/>
                          <a:ea typeface="仿宋_GB2312"/>
                        </a:rPr>
                        <a:t>桩基、拱箱、立柱、梁板</a:t>
                      </a:r>
                      <a:endParaRPr lang="zh-CN" sz="1200" b="1" kern="100" dirty="0">
                        <a:effectLst/>
                        <a:latin typeface="Calibri" panose="020F0502020204030204"/>
                        <a:ea typeface="仿宋_GB2312"/>
                        <a:cs typeface="Times New Roman" panose="02020603050405020304"/>
                      </a:endParaRPr>
                    </a:p>
                  </a:txBody>
                  <a:tcPr marL="62702" marR="62702" marT="33090" marB="33090" anchor="ctr" anchorCtr="1"/>
                </a:tc>
                <a:tc>
                  <a:txBody>
                    <a:bodyPr/>
                    <a:lstStyle/>
                    <a:p>
                      <a:pPr indent="0" algn="l">
                        <a:spcAft>
                          <a:spcPts val="0"/>
                        </a:spcAft>
                      </a:pPr>
                      <a:r>
                        <a:rPr lang="zh-CN" sz="1200" b="1" kern="100" dirty="0">
                          <a:effectLst/>
                          <a:ea typeface="仿宋_GB2312"/>
                        </a:rPr>
                        <a:t>桩基施工、预制拱箱梁、单跨时由中间向两侧安装；多跨时，相邻墩安装时预拉。</a:t>
                      </a:r>
                      <a:endParaRPr lang="zh-CN" sz="1200" b="1" kern="100" dirty="0">
                        <a:effectLst/>
                        <a:latin typeface="Calibri" panose="020F0502020204030204"/>
                        <a:ea typeface="仿宋_GB2312"/>
                        <a:cs typeface="Times New Roman" panose="02020603050405020304"/>
                      </a:endParaRPr>
                    </a:p>
                  </a:txBody>
                  <a:tcPr marL="62702" marR="62702" marT="33090" marB="33090" anchor="ctr" anchorCtr="1"/>
                </a:tc>
                <a:tc>
                  <a:txBody>
                    <a:bodyPr/>
                    <a:lstStyle/>
                    <a:p>
                      <a:pPr indent="0" algn="l">
                        <a:spcAft>
                          <a:spcPts val="0"/>
                        </a:spcAft>
                      </a:pPr>
                      <a:r>
                        <a:rPr lang="zh-CN" sz="1200" b="1" kern="100">
                          <a:effectLst/>
                          <a:ea typeface="仿宋_GB2312"/>
                        </a:rPr>
                        <a:t>索道、张拉设备、对拉设施。</a:t>
                      </a:r>
                      <a:endParaRPr lang="zh-CN" sz="1200" b="1" kern="100">
                        <a:effectLst/>
                        <a:latin typeface="Calibri" panose="020F0502020204030204"/>
                        <a:ea typeface="仿宋_GB2312"/>
                        <a:cs typeface="Times New Roman" panose="02020603050405020304"/>
                      </a:endParaRPr>
                    </a:p>
                  </a:txBody>
                  <a:tcPr marL="62702" marR="62702" marT="33090" marB="33090" anchor="ctr" anchorCtr="1"/>
                </a:tc>
                <a:tc>
                  <a:txBody>
                    <a:bodyPr/>
                    <a:lstStyle/>
                    <a:p>
                      <a:pPr indent="0" algn="l">
                        <a:spcAft>
                          <a:spcPts val="0"/>
                        </a:spcAft>
                      </a:pPr>
                      <a:r>
                        <a:rPr lang="zh-CN" sz="1200" b="1" kern="100">
                          <a:effectLst/>
                          <a:ea typeface="仿宋_GB2312"/>
                        </a:rPr>
                        <a:t>挖孔桩、拱箱梁安装</a:t>
                      </a:r>
                      <a:endParaRPr lang="zh-CN" sz="1200" b="1" kern="100">
                        <a:effectLst/>
                        <a:latin typeface="Calibri" panose="020F0502020204030204"/>
                        <a:ea typeface="仿宋_GB2312"/>
                        <a:cs typeface="Times New Roman" panose="02020603050405020304"/>
                      </a:endParaRPr>
                    </a:p>
                  </a:txBody>
                  <a:tcPr marL="62702" marR="62702" marT="33090" marB="33090" anchor="ctr" anchorCtr="1"/>
                </a:tc>
                <a:extLst>
                  <a:ext uri="{0D108BD9-81ED-4DB2-BD59-A6C34878D82A}">
                    <a16:rowId xmlns:a16="http://schemas.microsoft.com/office/drawing/2014/main" val="10001"/>
                  </a:ext>
                </a:extLst>
              </a:tr>
              <a:tr h="723476">
                <a:tc>
                  <a:txBody>
                    <a:bodyPr/>
                    <a:lstStyle/>
                    <a:p>
                      <a:pPr indent="0" algn="l">
                        <a:spcAft>
                          <a:spcPts val="0"/>
                        </a:spcAft>
                      </a:pPr>
                      <a:r>
                        <a:rPr lang="en-US" sz="1200" b="1" kern="100" dirty="0">
                          <a:effectLst/>
                          <a:ea typeface="仿宋_GB2312"/>
                        </a:rPr>
                        <a:t>2</a:t>
                      </a:r>
                      <a:endParaRPr lang="zh-CN" sz="1200" b="1" kern="100" dirty="0">
                        <a:effectLst/>
                        <a:latin typeface="Calibri" panose="020F0502020204030204"/>
                        <a:ea typeface="仿宋_GB2312"/>
                        <a:cs typeface="Times New Roman" panose="02020603050405020304"/>
                      </a:endParaRPr>
                    </a:p>
                  </a:txBody>
                  <a:tcPr marL="62702" marR="62702" marT="33090" marB="33090" anchor="ctr" anchorCtr="1"/>
                </a:tc>
                <a:tc>
                  <a:txBody>
                    <a:bodyPr/>
                    <a:lstStyle/>
                    <a:p>
                      <a:pPr indent="0" algn="l">
                        <a:spcAft>
                          <a:spcPts val="0"/>
                        </a:spcAft>
                      </a:pPr>
                      <a:r>
                        <a:rPr lang="zh-CN" sz="1200" b="1" kern="100">
                          <a:effectLst/>
                          <a:ea typeface="仿宋_GB2312"/>
                        </a:rPr>
                        <a:t>斜拉桥</a:t>
                      </a:r>
                      <a:endParaRPr lang="zh-CN" sz="1200" b="1" kern="100">
                        <a:effectLst/>
                        <a:latin typeface="Calibri" panose="020F0502020204030204"/>
                        <a:ea typeface="仿宋_GB2312"/>
                        <a:cs typeface="Times New Roman" panose="02020603050405020304"/>
                      </a:endParaRPr>
                    </a:p>
                  </a:txBody>
                  <a:tcPr marL="62702" marR="62702" marT="33090" marB="33090" anchor="ctr" anchorCtr="1"/>
                </a:tc>
                <a:tc>
                  <a:txBody>
                    <a:bodyPr/>
                    <a:lstStyle/>
                    <a:p>
                      <a:pPr indent="0" algn="l">
                        <a:spcAft>
                          <a:spcPts val="0"/>
                        </a:spcAft>
                      </a:pPr>
                      <a:r>
                        <a:rPr lang="zh-CN" sz="1200" b="1" kern="100" dirty="0">
                          <a:effectLst/>
                          <a:ea typeface="仿宋_GB2312"/>
                        </a:rPr>
                        <a:t>桩基、承台、墩身、悬臂梁、塔柱、斜拉索</a:t>
                      </a:r>
                      <a:endParaRPr lang="zh-CN" sz="1200" b="1" kern="100" dirty="0">
                        <a:effectLst/>
                        <a:latin typeface="Calibri" panose="020F0502020204030204"/>
                        <a:ea typeface="仿宋_GB2312"/>
                        <a:cs typeface="Times New Roman" panose="02020603050405020304"/>
                      </a:endParaRPr>
                    </a:p>
                  </a:txBody>
                  <a:tcPr marL="62702" marR="62702" marT="33090" marB="33090" anchor="ctr" anchorCtr="1"/>
                </a:tc>
                <a:tc>
                  <a:txBody>
                    <a:bodyPr/>
                    <a:lstStyle/>
                    <a:p>
                      <a:pPr indent="0" algn="l">
                        <a:spcAft>
                          <a:spcPts val="0"/>
                        </a:spcAft>
                      </a:pPr>
                      <a:r>
                        <a:rPr lang="zh-CN" sz="1200" b="1" kern="100" dirty="0">
                          <a:effectLst/>
                          <a:ea typeface="仿宋_GB2312"/>
                        </a:rPr>
                        <a:t>桩基施工、墩身爬模施工、</a:t>
                      </a:r>
                      <a:r>
                        <a:rPr lang="en-US" sz="1200" b="1" kern="100" dirty="0">
                          <a:effectLst/>
                          <a:ea typeface="仿宋_GB2312"/>
                        </a:rPr>
                        <a:t>0#</a:t>
                      </a:r>
                      <a:r>
                        <a:rPr lang="zh-CN" sz="1200" b="1" kern="100" dirty="0">
                          <a:effectLst/>
                          <a:ea typeface="仿宋_GB2312"/>
                        </a:rPr>
                        <a:t>～</a:t>
                      </a:r>
                      <a:r>
                        <a:rPr lang="en-US" sz="1200" b="1" kern="100" dirty="0">
                          <a:effectLst/>
                          <a:ea typeface="仿宋_GB2312"/>
                        </a:rPr>
                        <a:t>1#</a:t>
                      </a:r>
                      <a:r>
                        <a:rPr lang="zh-CN" sz="1200" b="1" kern="100" dirty="0">
                          <a:effectLst/>
                          <a:ea typeface="仿宋_GB2312"/>
                        </a:rPr>
                        <a:t>块托架现浇、</a:t>
                      </a:r>
                      <a:r>
                        <a:rPr lang="en-US" sz="1200" b="1" kern="100" dirty="0">
                          <a:effectLst/>
                          <a:ea typeface="仿宋_GB2312"/>
                        </a:rPr>
                        <a:t>1#</a:t>
                      </a:r>
                      <a:r>
                        <a:rPr lang="zh-CN" sz="1200" b="1" kern="100" dirty="0">
                          <a:effectLst/>
                          <a:ea typeface="仿宋_GB2312"/>
                        </a:rPr>
                        <a:t>块后悬臂施工、塔柱爬模施工、斜拉索安装、张拉施工。</a:t>
                      </a:r>
                      <a:endParaRPr lang="zh-CN" sz="1200" b="1" kern="100" dirty="0">
                        <a:effectLst/>
                        <a:latin typeface="Calibri" panose="020F0502020204030204"/>
                        <a:ea typeface="仿宋_GB2312"/>
                        <a:cs typeface="Times New Roman" panose="02020603050405020304"/>
                      </a:endParaRPr>
                    </a:p>
                  </a:txBody>
                  <a:tcPr marL="62702" marR="62702" marT="33090" marB="33090" anchor="ctr" anchorCtr="1"/>
                </a:tc>
                <a:tc>
                  <a:txBody>
                    <a:bodyPr/>
                    <a:lstStyle/>
                    <a:p>
                      <a:pPr indent="0" algn="l">
                        <a:spcAft>
                          <a:spcPts val="0"/>
                        </a:spcAft>
                      </a:pPr>
                      <a:r>
                        <a:rPr lang="zh-CN" sz="1200" b="1" kern="100">
                          <a:effectLst/>
                          <a:ea typeface="仿宋_GB2312"/>
                        </a:rPr>
                        <a:t>水上作业平台、爬模、托架、悬臂挂蓝、塔吊、大吨位张拉设备、满堂支架、栈桥设施。</a:t>
                      </a:r>
                      <a:endParaRPr lang="zh-CN" sz="1200" b="1" kern="100">
                        <a:effectLst/>
                        <a:latin typeface="Calibri" panose="020F0502020204030204"/>
                        <a:ea typeface="仿宋_GB2312"/>
                        <a:cs typeface="Times New Roman" panose="02020603050405020304"/>
                      </a:endParaRPr>
                    </a:p>
                  </a:txBody>
                  <a:tcPr marL="62702" marR="62702" marT="33090" marB="33090" anchor="ctr" anchorCtr="1"/>
                </a:tc>
                <a:tc>
                  <a:txBody>
                    <a:bodyPr/>
                    <a:lstStyle/>
                    <a:p>
                      <a:pPr indent="0" algn="l">
                        <a:spcAft>
                          <a:spcPts val="0"/>
                        </a:spcAft>
                      </a:pPr>
                      <a:r>
                        <a:rPr lang="zh-CN" sz="1200" b="1" kern="100">
                          <a:effectLst/>
                          <a:ea typeface="仿宋_GB2312"/>
                        </a:rPr>
                        <a:t>挖孔桩、水上作业平台、爬模、托架、悬臂挂蓝、塔吊、预应力张拉、落地支架、栈桥</a:t>
                      </a:r>
                      <a:endParaRPr lang="zh-CN" sz="1200" b="1" kern="100">
                        <a:effectLst/>
                        <a:latin typeface="Calibri" panose="020F0502020204030204"/>
                        <a:ea typeface="仿宋_GB2312"/>
                        <a:cs typeface="Times New Roman" panose="02020603050405020304"/>
                      </a:endParaRPr>
                    </a:p>
                  </a:txBody>
                  <a:tcPr marL="62702" marR="62702" marT="33090" marB="33090" anchor="ctr" anchorCtr="1"/>
                </a:tc>
                <a:extLst>
                  <a:ext uri="{0D108BD9-81ED-4DB2-BD59-A6C34878D82A}">
                    <a16:rowId xmlns:a16="http://schemas.microsoft.com/office/drawing/2014/main" val="10002"/>
                  </a:ext>
                </a:extLst>
              </a:tr>
              <a:tr h="558855">
                <a:tc>
                  <a:txBody>
                    <a:bodyPr/>
                    <a:lstStyle/>
                    <a:p>
                      <a:pPr indent="0" algn="l">
                        <a:spcAft>
                          <a:spcPts val="0"/>
                        </a:spcAft>
                      </a:pPr>
                      <a:r>
                        <a:rPr lang="en-US" sz="1200" b="1" kern="100">
                          <a:effectLst/>
                          <a:ea typeface="仿宋_GB2312"/>
                        </a:rPr>
                        <a:t>3</a:t>
                      </a:r>
                      <a:endParaRPr lang="zh-CN" sz="1200" b="1" kern="100">
                        <a:effectLst/>
                        <a:latin typeface="Calibri" panose="020F0502020204030204"/>
                        <a:ea typeface="仿宋_GB2312"/>
                        <a:cs typeface="Times New Roman" panose="02020603050405020304"/>
                      </a:endParaRPr>
                    </a:p>
                  </a:txBody>
                  <a:tcPr marL="62702" marR="62702" marT="33090" marB="33090" anchor="ctr" anchorCtr="1"/>
                </a:tc>
                <a:tc>
                  <a:txBody>
                    <a:bodyPr/>
                    <a:lstStyle/>
                    <a:p>
                      <a:pPr indent="0" algn="l">
                        <a:spcAft>
                          <a:spcPts val="0"/>
                        </a:spcAft>
                      </a:pPr>
                      <a:r>
                        <a:rPr lang="zh-CN" sz="1200" b="1" kern="100" dirty="0">
                          <a:effectLst/>
                          <a:ea typeface="仿宋_GB2312"/>
                        </a:rPr>
                        <a:t>悬索桥</a:t>
                      </a:r>
                    </a:p>
                    <a:p>
                      <a:pPr indent="0" algn="l">
                        <a:spcAft>
                          <a:spcPts val="0"/>
                        </a:spcAft>
                      </a:pPr>
                      <a:r>
                        <a:rPr lang="zh-CN" sz="1200" b="1" kern="100" dirty="0">
                          <a:effectLst/>
                          <a:ea typeface="仿宋_GB2312"/>
                        </a:rPr>
                        <a:t>（吊桥）</a:t>
                      </a:r>
                      <a:endParaRPr lang="zh-CN" sz="1200" b="1" kern="100" dirty="0">
                        <a:effectLst/>
                        <a:latin typeface="Calibri" panose="020F0502020204030204"/>
                        <a:ea typeface="仿宋_GB2312"/>
                        <a:cs typeface="Times New Roman" panose="02020603050405020304"/>
                      </a:endParaRPr>
                    </a:p>
                  </a:txBody>
                  <a:tcPr marL="62702" marR="62702" marT="33090" marB="33090" anchor="ctr" anchorCtr="1"/>
                </a:tc>
                <a:tc>
                  <a:txBody>
                    <a:bodyPr/>
                    <a:lstStyle/>
                    <a:p>
                      <a:pPr indent="0" algn="l">
                        <a:spcAft>
                          <a:spcPts val="0"/>
                        </a:spcAft>
                      </a:pPr>
                      <a:r>
                        <a:rPr lang="zh-CN" sz="1200" b="1" kern="100" dirty="0">
                          <a:effectLst/>
                          <a:ea typeface="仿宋_GB2312"/>
                        </a:rPr>
                        <a:t>桩基、承台、墩身、塔柱、地锚、主缆、钢箱梁</a:t>
                      </a:r>
                      <a:endParaRPr lang="zh-CN" sz="1200" b="1" kern="100" dirty="0">
                        <a:effectLst/>
                        <a:latin typeface="Calibri" panose="020F0502020204030204"/>
                        <a:ea typeface="仿宋_GB2312"/>
                        <a:cs typeface="Times New Roman" panose="02020603050405020304"/>
                      </a:endParaRPr>
                    </a:p>
                  </a:txBody>
                  <a:tcPr marL="62702" marR="62702" marT="33090" marB="33090" anchor="ctr" anchorCtr="1"/>
                </a:tc>
                <a:tc>
                  <a:txBody>
                    <a:bodyPr/>
                    <a:lstStyle/>
                    <a:p>
                      <a:pPr indent="0" algn="l">
                        <a:spcAft>
                          <a:spcPts val="0"/>
                        </a:spcAft>
                      </a:pPr>
                      <a:r>
                        <a:rPr lang="zh-CN" sz="1200" b="1" kern="100" dirty="0">
                          <a:effectLst/>
                          <a:ea typeface="仿宋_GB2312"/>
                        </a:rPr>
                        <a:t>桩基施工、墩身爬模施工、塔柱爬模施工、主缆安装、钢箱梁安装、张拉施工。</a:t>
                      </a:r>
                      <a:endParaRPr lang="zh-CN" sz="1200" b="1" kern="100" dirty="0">
                        <a:effectLst/>
                        <a:latin typeface="Calibri" panose="020F0502020204030204"/>
                        <a:ea typeface="仿宋_GB2312"/>
                        <a:cs typeface="Times New Roman" panose="02020603050405020304"/>
                      </a:endParaRPr>
                    </a:p>
                  </a:txBody>
                  <a:tcPr marL="62702" marR="62702" marT="33090" marB="33090" anchor="ctr" anchorCtr="1"/>
                </a:tc>
                <a:tc>
                  <a:txBody>
                    <a:bodyPr/>
                    <a:lstStyle/>
                    <a:p>
                      <a:pPr indent="0" algn="l">
                        <a:spcAft>
                          <a:spcPts val="0"/>
                        </a:spcAft>
                      </a:pPr>
                      <a:r>
                        <a:rPr lang="zh-CN" sz="1200" b="1" kern="100">
                          <a:effectLst/>
                          <a:ea typeface="仿宋_GB2312"/>
                        </a:rPr>
                        <a:t>水上作业平台、爬模、塔吊、索道、张拉设备、猫道。</a:t>
                      </a:r>
                      <a:endParaRPr lang="zh-CN" sz="1200" b="1" kern="100">
                        <a:effectLst/>
                        <a:latin typeface="Calibri" panose="020F0502020204030204"/>
                        <a:ea typeface="仿宋_GB2312"/>
                        <a:cs typeface="Times New Roman" panose="02020603050405020304"/>
                      </a:endParaRPr>
                    </a:p>
                  </a:txBody>
                  <a:tcPr marL="62702" marR="62702" marT="33090" marB="33090" anchor="ctr" anchorCtr="1"/>
                </a:tc>
                <a:tc>
                  <a:txBody>
                    <a:bodyPr/>
                    <a:lstStyle/>
                    <a:p>
                      <a:pPr indent="0" algn="l">
                        <a:spcAft>
                          <a:spcPts val="0"/>
                        </a:spcAft>
                      </a:pPr>
                      <a:r>
                        <a:rPr lang="zh-CN" sz="1200" b="1" kern="100" dirty="0">
                          <a:effectLst/>
                          <a:ea typeface="仿宋_GB2312"/>
                        </a:rPr>
                        <a:t>挖孔桩、水上作业平台、爬模、塔吊、钢箱梁安装、预应力张拉、猫道</a:t>
                      </a:r>
                      <a:endParaRPr lang="zh-CN" sz="1200" b="1" kern="100" dirty="0">
                        <a:effectLst/>
                        <a:latin typeface="Calibri" panose="020F0502020204030204"/>
                        <a:ea typeface="仿宋_GB2312"/>
                        <a:cs typeface="Times New Roman" panose="02020603050405020304"/>
                      </a:endParaRPr>
                    </a:p>
                  </a:txBody>
                  <a:tcPr marL="62702" marR="62702" marT="33090" marB="33090" anchor="ctr" anchorCtr="1"/>
                </a:tc>
                <a:extLst>
                  <a:ext uri="{0D108BD9-81ED-4DB2-BD59-A6C34878D82A}">
                    <a16:rowId xmlns:a16="http://schemas.microsoft.com/office/drawing/2014/main" val="10003"/>
                  </a:ext>
                </a:extLst>
              </a:tr>
              <a:tr h="723476">
                <a:tc>
                  <a:txBody>
                    <a:bodyPr/>
                    <a:lstStyle/>
                    <a:p>
                      <a:pPr indent="0" algn="l">
                        <a:spcAft>
                          <a:spcPts val="0"/>
                        </a:spcAft>
                      </a:pPr>
                      <a:r>
                        <a:rPr lang="en-US" sz="1200" b="1" kern="100">
                          <a:effectLst/>
                          <a:ea typeface="仿宋_GB2312"/>
                        </a:rPr>
                        <a:t>4</a:t>
                      </a:r>
                      <a:endParaRPr lang="zh-CN" sz="1200" b="1" kern="100">
                        <a:effectLst/>
                        <a:latin typeface="Calibri" panose="020F0502020204030204"/>
                        <a:ea typeface="仿宋_GB2312"/>
                        <a:cs typeface="Times New Roman" panose="02020603050405020304"/>
                      </a:endParaRPr>
                    </a:p>
                  </a:txBody>
                  <a:tcPr marL="62702" marR="62702" marT="33090" marB="33090" anchor="ctr" anchorCtr="1"/>
                </a:tc>
                <a:tc>
                  <a:txBody>
                    <a:bodyPr/>
                    <a:lstStyle/>
                    <a:p>
                      <a:pPr indent="0" algn="l">
                        <a:spcAft>
                          <a:spcPts val="0"/>
                        </a:spcAft>
                      </a:pPr>
                      <a:r>
                        <a:rPr lang="en-US" sz="1200" b="1" kern="100" dirty="0">
                          <a:effectLst/>
                          <a:ea typeface="仿宋_GB2312"/>
                        </a:rPr>
                        <a:t>T</a:t>
                      </a:r>
                      <a:r>
                        <a:rPr lang="zh-CN" sz="1200" b="1" kern="100" dirty="0">
                          <a:effectLst/>
                          <a:ea typeface="仿宋_GB2312"/>
                        </a:rPr>
                        <a:t>型刚构桥</a:t>
                      </a:r>
                      <a:endParaRPr lang="zh-CN" sz="1200" b="1" kern="100" dirty="0">
                        <a:effectLst/>
                        <a:latin typeface="Calibri" panose="020F0502020204030204"/>
                        <a:ea typeface="仿宋_GB2312"/>
                        <a:cs typeface="Times New Roman" panose="02020603050405020304"/>
                      </a:endParaRPr>
                    </a:p>
                  </a:txBody>
                  <a:tcPr marL="62702" marR="62702" marT="33090" marB="33090" anchor="ctr" anchorCtr="1"/>
                </a:tc>
                <a:tc>
                  <a:txBody>
                    <a:bodyPr/>
                    <a:lstStyle/>
                    <a:p>
                      <a:pPr indent="0" algn="l">
                        <a:spcAft>
                          <a:spcPts val="0"/>
                        </a:spcAft>
                      </a:pPr>
                      <a:r>
                        <a:rPr lang="zh-CN" sz="1200" b="1" kern="100">
                          <a:effectLst/>
                          <a:ea typeface="仿宋_GB2312"/>
                        </a:rPr>
                        <a:t>桩基、承台、墩身、悬臂梁</a:t>
                      </a:r>
                      <a:endParaRPr lang="zh-CN" sz="1200" b="1" kern="100">
                        <a:effectLst/>
                        <a:latin typeface="Calibri" panose="020F0502020204030204"/>
                        <a:ea typeface="仿宋_GB2312"/>
                        <a:cs typeface="Times New Roman" panose="02020603050405020304"/>
                      </a:endParaRPr>
                    </a:p>
                  </a:txBody>
                  <a:tcPr marL="62702" marR="62702" marT="33090" marB="33090" anchor="ctr" anchorCtr="1"/>
                </a:tc>
                <a:tc>
                  <a:txBody>
                    <a:bodyPr/>
                    <a:lstStyle/>
                    <a:p>
                      <a:pPr indent="0" algn="l">
                        <a:spcAft>
                          <a:spcPts val="0"/>
                        </a:spcAft>
                      </a:pPr>
                      <a:r>
                        <a:rPr lang="zh-CN" sz="1200" b="1" kern="100" dirty="0">
                          <a:effectLst/>
                          <a:ea typeface="仿宋_GB2312"/>
                        </a:rPr>
                        <a:t>桩基施工、墩身爬模施工、</a:t>
                      </a:r>
                      <a:r>
                        <a:rPr lang="en-US" sz="1200" b="1" kern="100" dirty="0">
                          <a:effectLst/>
                          <a:ea typeface="仿宋_GB2312"/>
                        </a:rPr>
                        <a:t>0#</a:t>
                      </a:r>
                      <a:r>
                        <a:rPr lang="zh-CN" sz="1200" b="1" kern="100" dirty="0">
                          <a:effectLst/>
                          <a:ea typeface="仿宋_GB2312"/>
                        </a:rPr>
                        <a:t>～</a:t>
                      </a:r>
                      <a:r>
                        <a:rPr lang="en-US" sz="1200" b="1" kern="100" dirty="0">
                          <a:effectLst/>
                          <a:ea typeface="仿宋_GB2312"/>
                        </a:rPr>
                        <a:t>1#</a:t>
                      </a:r>
                      <a:r>
                        <a:rPr lang="zh-CN" sz="1200" b="1" kern="100" dirty="0">
                          <a:effectLst/>
                          <a:ea typeface="仿宋_GB2312"/>
                        </a:rPr>
                        <a:t>块托架现浇、</a:t>
                      </a:r>
                      <a:r>
                        <a:rPr lang="en-US" sz="1200" b="1" kern="100" dirty="0">
                          <a:effectLst/>
                          <a:ea typeface="仿宋_GB2312"/>
                        </a:rPr>
                        <a:t>1#</a:t>
                      </a:r>
                      <a:r>
                        <a:rPr lang="zh-CN" sz="1200" b="1" kern="100" dirty="0">
                          <a:effectLst/>
                          <a:ea typeface="仿宋_GB2312"/>
                        </a:rPr>
                        <a:t>块后悬臂施工、张拉施工。</a:t>
                      </a:r>
                      <a:endParaRPr lang="zh-CN" sz="1200" b="1" kern="100" dirty="0">
                        <a:effectLst/>
                        <a:latin typeface="Calibri" panose="020F0502020204030204"/>
                        <a:ea typeface="仿宋_GB2312"/>
                        <a:cs typeface="Times New Roman" panose="02020603050405020304"/>
                      </a:endParaRPr>
                    </a:p>
                  </a:txBody>
                  <a:tcPr marL="62702" marR="62702" marT="33090" marB="33090" anchor="ctr" anchorCtr="1"/>
                </a:tc>
                <a:tc>
                  <a:txBody>
                    <a:bodyPr/>
                    <a:lstStyle/>
                    <a:p>
                      <a:pPr indent="0" algn="l">
                        <a:spcAft>
                          <a:spcPts val="0"/>
                        </a:spcAft>
                      </a:pPr>
                      <a:r>
                        <a:rPr lang="zh-CN" sz="1200" b="1" kern="100" dirty="0">
                          <a:effectLst/>
                          <a:ea typeface="仿宋_GB2312"/>
                        </a:rPr>
                        <a:t>水上作业平台、爬模、托架、悬臂挂蓝、塔吊、张拉设备、满堂支架、栈桥设施。</a:t>
                      </a:r>
                      <a:endParaRPr lang="zh-CN" sz="1200" b="1" kern="100" dirty="0">
                        <a:effectLst/>
                        <a:latin typeface="Calibri" panose="020F0502020204030204"/>
                        <a:ea typeface="仿宋_GB2312"/>
                        <a:cs typeface="Times New Roman" panose="02020603050405020304"/>
                      </a:endParaRPr>
                    </a:p>
                  </a:txBody>
                  <a:tcPr marL="62702" marR="62702" marT="33090" marB="33090" anchor="ctr" anchorCtr="1"/>
                </a:tc>
                <a:tc>
                  <a:txBody>
                    <a:bodyPr/>
                    <a:lstStyle/>
                    <a:p>
                      <a:pPr indent="0" algn="l">
                        <a:spcAft>
                          <a:spcPts val="0"/>
                        </a:spcAft>
                      </a:pPr>
                      <a:r>
                        <a:rPr lang="zh-CN" sz="1200" b="1" kern="100">
                          <a:effectLst/>
                          <a:ea typeface="仿宋_GB2312"/>
                        </a:rPr>
                        <a:t>挖孔桩、水上作业平台、爬模、托架、悬臂挂蓝、塔吊、预应力张拉、落地支架、栈桥</a:t>
                      </a:r>
                      <a:endParaRPr lang="zh-CN" sz="1200" b="1" kern="100">
                        <a:effectLst/>
                        <a:latin typeface="Calibri" panose="020F0502020204030204"/>
                        <a:ea typeface="仿宋_GB2312"/>
                        <a:cs typeface="Times New Roman" panose="02020603050405020304"/>
                      </a:endParaRPr>
                    </a:p>
                  </a:txBody>
                  <a:tcPr marL="62702" marR="62702" marT="33090" marB="33090" anchor="ctr" anchorCtr="1"/>
                </a:tc>
                <a:extLst>
                  <a:ext uri="{0D108BD9-81ED-4DB2-BD59-A6C34878D82A}">
                    <a16:rowId xmlns:a16="http://schemas.microsoft.com/office/drawing/2014/main" val="10004"/>
                  </a:ext>
                </a:extLst>
              </a:tr>
              <a:tr h="558855">
                <a:tc>
                  <a:txBody>
                    <a:bodyPr/>
                    <a:lstStyle/>
                    <a:p>
                      <a:pPr indent="0" algn="l">
                        <a:spcAft>
                          <a:spcPts val="0"/>
                        </a:spcAft>
                      </a:pPr>
                      <a:r>
                        <a:rPr lang="en-US" sz="1200" b="1" kern="100">
                          <a:effectLst/>
                          <a:ea typeface="仿宋_GB2312"/>
                        </a:rPr>
                        <a:t>5</a:t>
                      </a:r>
                      <a:endParaRPr lang="zh-CN" sz="1200" b="1" kern="100">
                        <a:effectLst/>
                        <a:latin typeface="Calibri" panose="020F0502020204030204"/>
                        <a:ea typeface="仿宋_GB2312"/>
                        <a:cs typeface="Times New Roman" panose="02020603050405020304"/>
                      </a:endParaRPr>
                    </a:p>
                  </a:txBody>
                  <a:tcPr marL="62702" marR="62702" marT="33090" marB="33090" anchor="ctr" anchorCtr="1"/>
                </a:tc>
                <a:tc>
                  <a:txBody>
                    <a:bodyPr/>
                    <a:lstStyle/>
                    <a:p>
                      <a:pPr indent="0" algn="l">
                        <a:spcAft>
                          <a:spcPts val="0"/>
                        </a:spcAft>
                      </a:pPr>
                      <a:r>
                        <a:rPr lang="zh-CN" sz="1200" b="1" kern="100">
                          <a:effectLst/>
                          <a:ea typeface="仿宋_GB2312"/>
                        </a:rPr>
                        <a:t>连续梁桥</a:t>
                      </a:r>
                      <a:endParaRPr lang="zh-CN" sz="1200" b="1" kern="100">
                        <a:effectLst/>
                        <a:latin typeface="Calibri" panose="020F0502020204030204"/>
                        <a:ea typeface="仿宋_GB2312"/>
                        <a:cs typeface="Times New Roman" panose="02020603050405020304"/>
                      </a:endParaRPr>
                    </a:p>
                  </a:txBody>
                  <a:tcPr marL="62702" marR="62702" marT="33090" marB="33090" anchor="ctr" anchorCtr="1"/>
                </a:tc>
                <a:tc>
                  <a:txBody>
                    <a:bodyPr/>
                    <a:lstStyle/>
                    <a:p>
                      <a:pPr indent="0" algn="l">
                        <a:spcAft>
                          <a:spcPts val="0"/>
                        </a:spcAft>
                      </a:pPr>
                      <a:r>
                        <a:rPr lang="zh-CN" sz="1200" b="1" kern="100">
                          <a:effectLst/>
                          <a:ea typeface="仿宋_GB2312"/>
                        </a:rPr>
                        <a:t>桩基、承台、墩身、连续梁</a:t>
                      </a:r>
                      <a:endParaRPr lang="zh-CN" sz="1200" b="1" kern="100">
                        <a:effectLst/>
                        <a:latin typeface="Calibri" panose="020F0502020204030204"/>
                        <a:ea typeface="仿宋_GB2312"/>
                        <a:cs typeface="Times New Roman" panose="02020603050405020304"/>
                      </a:endParaRPr>
                    </a:p>
                  </a:txBody>
                  <a:tcPr marL="62702" marR="62702" marT="33090" marB="33090" anchor="ctr" anchorCtr="1"/>
                </a:tc>
                <a:tc>
                  <a:txBody>
                    <a:bodyPr/>
                    <a:lstStyle/>
                    <a:p>
                      <a:pPr indent="0" algn="l">
                        <a:spcAft>
                          <a:spcPts val="0"/>
                        </a:spcAft>
                      </a:pPr>
                      <a:r>
                        <a:rPr lang="zh-CN" sz="1200" b="1" kern="100" dirty="0">
                          <a:effectLst/>
                          <a:ea typeface="仿宋_GB2312"/>
                        </a:rPr>
                        <a:t>桩基施工、墩身爬模施工、连续梁顶预制、连续梁顶推施工、张拉施工。</a:t>
                      </a:r>
                      <a:endParaRPr lang="zh-CN" sz="1200" b="1" kern="100" dirty="0">
                        <a:effectLst/>
                        <a:latin typeface="Calibri" panose="020F0502020204030204"/>
                        <a:ea typeface="仿宋_GB2312"/>
                        <a:cs typeface="Times New Roman" panose="02020603050405020304"/>
                      </a:endParaRPr>
                    </a:p>
                  </a:txBody>
                  <a:tcPr marL="62702" marR="62702" marT="33090" marB="33090" anchor="ctr" anchorCtr="1"/>
                </a:tc>
                <a:tc>
                  <a:txBody>
                    <a:bodyPr/>
                    <a:lstStyle/>
                    <a:p>
                      <a:pPr indent="0" algn="l">
                        <a:spcAft>
                          <a:spcPts val="0"/>
                        </a:spcAft>
                      </a:pPr>
                      <a:r>
                        <a:rPr lang="zh-CN" sz="1200" b="1" kern="100" dirty="0">
                          <a:effectLst/>
                          <a:ea typeface="仿宋_GB2312"/>
                        </a:rPr>
                        <a:t>水上作业平台、爬模、塔吊、张拉设备、顶推设备、栈桥设施。</a:t>
                      </a:r>
                      <a:endParaRPr lang="zh-CN" sz="1200" b="1" kern="100" dirty="0">
                        <a:effectLst/>
                        <a:latin typeface="Calibri" panose="020F0502020204030204"/>
                        <a:ea typeface="仿宋_GB2312"/>
                        <a:cs typeface="Times New Roman" panose="02020603050405020304"/>
                      </a:endParaRPr>
                    </a:p>
                  </a:txBody>
                  <a:tcPr marL="62702" marR="62702" marT="33090" marB="33090" anchor="ctr" anchorCtr="1"/>
                </a:tc>
                <a:tc>
                  <a:txBody>
                    <a:bodyPr/>
                    <a:lstStyle/>
                    <a:p>
                      <a:pPr indent="0" algn="l">
                        <a:spcAft>
                          <a:spcPts val="0"/>
                        </a:spcAft>
                      </a:pPr>
                      <a:r>
                        <a:rPr lang="zh-CN" sz="1200" b="1" kern="100" dirty="0">
                          <a:effectLst/>
                          <a:ea typeface="仿宋_GB2312"/>
                        </a:rPr>
                        <a:t>挖孔桩、水上作业平台、爬模、塔吊、预应力张拉、顶推、栈桥</a:t>
                      </a:r>
                      <a:endParaRPr lang="zh-CN" sz="1200" b="1" kern="100" dirty="0">
                        <a:effectLst/>
                        <a:latin typeface="Calibri" panose="020F0502020204030204"/>
                        <a:ea typeface="仿宋_GB2312"/>
                        <a:cs typeface="Times New Roman" panose="02020603050405020304"/>
                      </a:endParaRPr>
                    </a:p>
                  </a:txBody>
                  <a:tcPr marL="62702" marR="62702" marT="33090" marB="33090" anchor="ctr" anchorCtr="1"/>
                </a:tc>
                <a:extLst>
                  <a:ext uri="{0D108BD9-81ED-4DB2-BD59-A6C34878D82A}">
                    <a16:rowId xmlns:a16="http://schemas.microsoft.com/office/drawing/2014/main" val="10005"/>
                  </a:ext>
                </a:extLst>
              </a:tr>
              <a:tr h="558855">
                <a:tc>
                  <a:txBody>
                    <a:bodyPr/>
                    <a:lstStyle/>
                    <a:p>
                      <a:pPr indent="0" algn="l">
                        <a:spcAft>
                          <a:spcPts val="0"/>
                        </a:spcAft>
                      </a:pPr>
                      <a:r>
                        <a:rPr lang="en-US" sz="1200" b="1" kern="100">
                          <a:effectLst/>
                          <a:ea typeface="仿宋_GB2312"/>
                        </a:rPr>
                        <a:t>6</a:t>
                      </a:r>
                      <a:endParaRPr lang="zh-CN" sz="1200" b="1" kern="100">
                        <a:effectLst/>
                        <a:latin typeface="Calibri" panose="020F0502020204030204"/>
                        <a:ea typeface="仿宋_GB2312"/>
                        <a:cs typeface="Times New Roman" panose="02020603050405020304"/>
                      </a:endParaRPr>
                    </a:p>
                  </a:txBody>
                  <a:tcPr marL="62702" marR="62702" marT="33090" marB="33090" anchor="ctr" anchorCtr="1"/>
                </a:tc>
                <a:tc>
                  <a:txBody>
                    <a:bodyPr/>
                    <a:lstStyle/>
                    <a:p>
                      <a:pPr indent="0" algn="l">
                        <a:spcAft>
                          <a:spcPts val="0"/>
                        </a:spcAft>
                      </a:pPr>
                      <a:r>
                        <a:rPr lang="zh-CN" sz="1200" b="1" kern="100" dirty="0">
                          <a:effectLst/>
                          <a:ea typeface="仿宋_GB2312"/>
                        </a:rPr>
                        <a:t>架桥机施工简支梁桥</a:t>
                      </a:r>
                      <a:endParaRPr lang="zh-CN" sz="1200" b="1" kern="100" dirty="0">
                        <a:effectLst/>
                        <a:latin typeface="Calibri" panose="020F0502020204030204"/>
                        <a:ea typeface="仿宋_GB2312"/>
                        <a:cs typeface="Times New Roman" panose="02020603050405020304"/>
                      </a:endParaRPr>
                    </a:p>
                  </a:txBody>
                  <a:tcPr marL="62702" marR="62702" marT="33090" marB="33090" anchor="ctr" anchorCtr="1"/>
                </a:tc>
                <a:tc>
                  <a:txBody>
                    <a:bodyPr/>
                    <a:lstStyle/>
                    <a:p>
                      <a:pPr indent="0" algn="l">
                        <a:spcAft>
                          <a:spcPts val="0"/>
                        </a:spcAft>
                      </a:pPr>
                      <a:r>
                        <a:rPr lang="zh-CN" sz="1200" b="1" kern="100">
                          <a:effectLst/>
                          <a:ea typeface="仿宋_GB2312"/>
                        </a:rPr>
                        <a:t>桩基、承台、墩身、简支梁</a:t>
                      </a:r>
                      <a:endParaRPr lang="zh-CN" sz="1200" b="1" kern="100">
                        <a:effectLst/>
                        <a:latin typeface="Calibri" panose="020F0502020204030204"/>
                        <a:ea typeface="仿宋_GB2312"/>
                        <a:cs typeface="Times New Roman" panose="02020603050405020304"/>
                      </a:endParaRPr>
                    </a:p>
                  </a:txBody>
                  <a:tcPr marL="62702" marR="62702" marT="33090" marB="33090" anchor="ctr" anchorCtr="1"/>
                </a:tc>
                <a:tc>
                  <a:txBody>
                    <a:bodyPr/>
                    <a:lstStyle/>
                    <a:p>
                      <a:pPr indent="0" algn="l">
                        <a:spcAft>
                          <a:spcPts val="0"/>
                        </a:spcAft>
                      </a:pPr>
                      <a:r>
                        <a:rPr lang="zh-CN" sz="1200" b="1" kern="100">
                          <a:effectLst/>
                          <a:ea typeface="仿宋_GB2312"/>
                        </a:rPr>
                        <a:t>桩基施工、墩身爬模施工、简支梁施工、张拉施工。</a:t>
                      </a:r>
                      <a:endParaRPr lang="zh-CN" sz="1200" b="1" kern="100">
                        <a:effectLst/>
                        <a:latin typeface="Calibri" panose="020F0502020204030204"/>
                        <a:ea typeface="仿宋_GB2312"/>
                        <a:cs typeface="Times New Roman" panose="02020603050405020304"/>
                      </a:endParaRPr>
                    </a:p>
                  </a:txBody>
                  <a:tcPr marL="62702" marR="62702" marT="33090" marB="33090" anchor="ctr" anchorCtr="1"/>
                </a:tc>
                <a:tc>
                  <a:txBody>
                    <a:bodyPr/>
                    <a:lstStyle/>
                    <a:p>
                      <a:pPr indent="0" algn="l">
                        <a:spcAft>
                          <a:spcPts val="0"/>
                        </a:spcAft>
                      </a:pPr>
                      <a:r>
                        <a:rPr lang="zh-CN" sz="1200" b="1" kern="100" dirty="0">
                          <a:effectLst/>
                          <a:ea typeface="仿宋_GB2312"/>
                        </a:rPr>
                        <a:t>爬模、塔吊、张拉设备、架桥机。</a:t>
                      </a:r>
                      <a:endParaRPr lang="zh-CN" sz="1200" b="1" kern="100" dirty="0">
                        <a:effectLst/>
                        <a:latin typeface="Calibri" panose="020F0502020204030204"/>
                        <a:ea typeface="仿宋_GB2312"/>
                        <a:cs typeface="Times New Roman" panose="02020603050405020304"/>
                      </a:endParaRPr>
                    </a:p>
                  </a:txBody>
                  <a:tcPr marL="62702" marR="62702" marT="33090" marB="33090" anchor="ctr" anchorCtr="1"/>
                </a:tc>
                <a:tc>
                  <a:txBody>
                    <a:bodyPr/>
                    <a:lstStyle/>
                    <a:p>
                      <a:pPr indent="0" algn="l">
                        <a:spcAft>
                          <a:spcPts val="0"/>
                        </a:spcAft>
                      </a:pPr>
                      <a:r>
                        <a:rPr lang="zh-CN" sz="1200" b="1" kern="100" dirty="0">
                          <a:effectLst/>
                          <a:ea typeface="仿宋_GB2312"/>
                        </a:rPr>
                        <a:t>挖孔桩、爬模、塔吊、预应力张拉、梁安装</a:t>
                      </a:r>
                      <a:endParaRPr lang="zh-CN" sz="1200" b="1" kern="100" dirty="0">
                        <a:effectLst/>
                        <a:latin typeface="Calibri" panose="020F0502020204030204"/>
                        <a:ea typeface="仿宋_GB2312"/>
                        <a:cs typeface="Times New Roman" panose="02020603050405020304"/>
                      </a:endParaRPr>
                    </a:p>
                  </a:txBody>
                  <a:tcPr marL="62702" marR="62702" marT="33090" marB="33090" anchor="ctr" anchorCtr="1"/>
                </a:tc>
                <a:extLst>
                  <a:ext uri="{0D108BD9-81ED-4DB2-BD59-A6C34878D82A}">
                    <a16:rowId xmlns:a16="http://schemas.microsoft.com/office/drawing/2014/main" val="10006"/>
                  </a:ext>
                </a:extLst>
              </a:tr>
              <a:tr h="394235">
                <a:tc>
                  <a:txBody>
                    <a:bodyPr/>
                    <a:lstStyle/>
                    <a:p>
                      <a:pPr indent="0" algn="l">
                        <a:spcAft>
                          <a:spcPts val="0"/>
                        </a:spcAft>
                      </a:pPr>
                      <a:r>
                        <a:rPr lang="en-US" sz="1200" b="1" kern="100" dirty="0">
                          <a:effectLst/>
                          <a:ea typeface="仿宋_GB2312"/>
                        </a:rPr>
                        <a:t>7</a:t>
                      </a:r>
                      <a:endParaRPr lang="zh-CN" sz="1200" b="1" kern="100" dirty="0">
                        <a:effectLst/>
                        <a:latin typeface="Calibri" panose="020F0502020204030204"/>
                        <a:ea typeface="仿宋_GB2312"/>
                        <a:cs typeface="Times New Roman" panose="02020603050405020304"/>
                      </a:endParaRPr>
                    </a:p>
                  </a:txBody>
                  <a:tcPr marL="62702" marR="62702" marT="33090" marB="33090" anchor="ctr" anchorCtr="1"/>
                </a:tc>
                <a:tc>
                  <a:txBody>
                    <a:bodyPr/>
                    <a:lstStyle/>
                    <a:p>
                      <a:pPr indent="0" algn="l">
                        <a:spcAft>
                          <a:spcPts val="0"/>
                        </a:spcAft>
                      </a:pPr>
                      <a:r>
                        <a:rPr lang="zh-CN" sz="1200" b="1" kern="100" dirty="0">
                          <a:effectLst/>
                          <a:ea typeface="仿宋_GB2312"/>
                        </a:rPr>
                        <a:t>现浇支架</a:t>
                      </a:r>
                    </a:p>
                    <a:p>
                      <a:pPr indent="0" algn="l">
                        <a:spcAft>
                          <a:spcPts val="0"/>
                        </a:spcAft>
                      </a:pPr>
                      <a:r>
                        <a:rPr lang="zh-CN" sz="1200" b="1" kern="100" dirty="0">
                          <a:effectLst/>
                          <a:ea typeface="仿宋_GB2312"/>
                        </a:rPr>
                        <a:t>施工梁桥</a:t>
                      </a:r>
                      <a:endParaRPr lang="zh-CN" sz="1200" b="1" kern="100" dirty="0">
                        <a:effectLst/>
                        <a:latin typeface="Calibri" panose="020F0502020204030204"/>
                        <a:ea typeface="仿宋_GB2312"/>
                        <a:cs typeface="Times New Roman" panose="02020603050405020304"/>
                      </a:endParaRPr>
                    </a:p>
                  </a:txBody>
                  <a:tcPr marL="62702" marR="62702" marT="33090" marB="33090" anchor="ctr" anchorCtr="1"/>
                </a:tc>
                <a:tc>
                  <a:txBody>
                    <a:bodyPr/>
                    <a:lstStyle/>
                    <a:p>
                      <a:pPr indent="0" algn="l">
                        <a:spcAft>
                          <a:spcPts val="0"/>
                        </a:spcAft>
                      </a:pPr>
                      <a:r>
                        <a:rPr lang="zh-CN" sz="1200" b="1" kern="100" dirty="0">
                          <a:effectLst/>
                          <a:ea typeface="仿宋_GB2312"/>
                        </a:rPr>
                        <a:t>桩基、承台、墩身、现浇梁</a:t>
                      </a:r>
                      <a:endParaRPr lang="zh-CN" sz="1200" b="1" kern="100" dirty="0">
                        <a:effectLst/>
                        <a:latin typeface="Calibri" panose="020F0502020204030204"/>
                        <a:ea typeface="仿宋_GB2312"/>
                        <a:cs typeface="Times New Roman" panose="02020603050405020304"/>
                      </a:endParaRPr>
                    </a:p>
                  </a:txBody>
                  <a:tcPr marL="62702" marR="62702" marT="33090" marB="33090" anchor="ctr" anchorCtr="1"/>
                </a:tc>
                <a:tc>
                  <a:txBody>
                    <a:bodyPr/>
                    <a:lstStyle/>
                    <a:p>
                      <a:pPr indent="0" algn="l">
                        <a:spcAft>
                          <a:spcPts val="0"/>
                        </a:spcAft>
                      </a:pPr>
                      <a:r>
                        <a:rPr lang="zh-CN" sz="1200" b="1" kern="100" dirty="0">
                          <a:effectLst/>
                          <a:ea typeface="仿宋_GB2312"/>
                        </a:rPr>
                        <a:t>桩基施工、墩身爬模施工、现浇梁施工、张拉施工。</a:t>
                      </a:r>
                      <a:endParaRPr lang="zh-CN" sz="1200" b="1" kern="100" dirty="0">
                        <a:effectLst/>
                        <a:latin typeface="Calibri" panose="020F0502020204030204"/>
                        <a:ea typeface="仿宋_GB2312"/>
                        <a:cs typeface="Times New Roman" panose="02020603050405020304"/>
                      </a:endParaRPr>
                    </a:p>
                  </a:txBody>
                  <a:tcPr marL="62702" marR="62702" marT="33090" marB="33090" anchor="ctr" anchorCtr="1"/>
                </a:tc>
                <a:tc>
                  <a:txBody>
                    <a:bodyPr/>
                    <a:lstStyle/>
                    <a:p>
                      <a:pPr indent="0" algn="l">
                        <a:spcAft>
                          <a:spcPts val="0"/>
                        </a:spcAft>
                      </a:pPr>
                      <a:r>
                        <a:rPr lang="zh-CN" sz="1200" b="1" kern="100" dirty="0">
                          <a:effectLst/>
                          <a:ea typeface="仿宋_GB2312"/>
                        </a:rPr>
                        <a:t>爬模、塔吊、张拉设备、满堂支架。</a:t>
                      </a:r>
                      <a:endParaRPr lang="zh-CN" sz="1200" b="1" kern="100" dirty="0">
                        <a:effectLst/>
                        <a:latin typeface="Calibri" panose="020F0502020204030204"/>
                        <a:ea typeface="仿宋_GB2312"/>
                        <a:cs typeface="Times New Roman" panose="02020603050405020304"/>
                      </a:endParaRPr>
                    </a:p>
                  </a:txBody>
                  <a:tcPr marL="62702" marR="62702" marT="33090" marB="33090" anchor="ctr" anchorCtr="1"/>
                </a:tc>
                <a:tc>
                  <a:txBody>
                    <a:bodyPr/>
                    <a:lstStyle/>
                    <a:p>
                      <a:pPr indent="0" algn="l">
                        <a:spcAft>
                          <a:spcPts val="0"/>
                        </a:spcAft>
                      </a:pPr>
                      <a:r>
                        <a:rPr lang="zh-CN" sz="1200" b="1" kern="100" dirty="0">
                          <a:effectLst/>
                          <a:ea typeface="仿宋_GB2312"/>
                        </a:rPr>
                        <a:t>挖孔桩、爬模、塔吊、预应力张拉、落地支架</a:t>
                      </a:r>
                      <a:endParaRPr lang="zh-CN" sz="1200" b="1" kern="100" dirty="0">
                        <a:effectLst/>
                        <a:latin typeface="Calibri" panose="020F0502020204030204"/>
                        <a:ea typeface="仿宋_GB2312"/>
                        <a:cs typeface="Times New Roman" panose="02020603050405020304"/>
                      </a:endParaRPr>
                    </a:p>
                  </a:txBody>
                  <a:tcPr marL="62702" marR="62702" marT="33090" marB="33090" anchor="ctr" anchorCtr="1"/>
                </a:tc>
                <a:extLst>
                  <a:ext uri="{0D108BD9-81ED-4DB2-BD59-A6C34878D82A}">
                    <a16:rowId xmlns:a16="http://schemas.microsoft.com/office/drawing/2014/main" val="10007"/>
                  </a:ext>
                </a:extLst>
              </a:tr>
            </a:tbl>
          </a:graphicData>
        </a:graphic>
      </p:graphicFrame>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837316"/>
            <a:ext cx="9144000" cy="400110"/>
          </a:xfrm>
          <a:prstGeom prst="rect">
            <a:avLst/>
          </a:prstGeom>
        </p:spPr>
        <p:txBody>
          <a:bodyPr wrap="square">
            <a:spAutoFit/>
          </a:bodyPr>
          <a:lstStyle/>
          <a:p>
            <a:pPr algn="ctr"/>
            <a:r>
              <a:rPr lang="zh-CN" altLang="en-US" sz="2000" b="1" dirty="0">
                <a:latin typeface="+mn-ea"/>
                <a:ea typeface="+mn-ea"/>
                <a:cs typeface="Times New Roman" panose="02020603050405020304" pitchFamily="18" charset="0"/>
              </a:rPr>
              <a:t>桥梁工程重大危险源与潜在事故</a:t>
            </a:r>
          </a:p>
        </p:txBody>
      </p:sp>
      <p:graphicFrame>
        <p:nvGraphicFramePr>
          <p:cNvPr id="4" name="表格 3"/>
          <p:cNvGraphicFramePr>
            <a:graphicFrameLocks noGrp="1"/>
          </p:cNvGraphicFramePr>
          <p:nvPr/>
        </p:nvGraphicFramePr>
        <p:xfrm>
          <a:off x="74666" y="1378655"/>
          <a:ext cx="8993108" cy="4870707"/>
        </p:xfrm>
        <a:graphic>
          <a:graphicData uri="http://schemas.openxmlformats.org/drawingml/2006/table">
            <a:tbl>
              <a:tblPr firstRow="1" firstCol="1" bandRow="1">
                <a:tableStyleId>{5C22544A-7EE6-4342-B048-85BDC9FD1C3A}</a:tableStyleId>
              </a:tblPr>
              <a:tblGrid>
                <a:gridCol w="698561">
                  <a:extLst>
                    <a:ext uri="{9D8B030D-6E8A-4147-A177-3AD203B41FA5}">
                      <a16:colId xmlns:a16="http://schemas.microsoft.com/office/drawing/2014/main" val="20000"/>
                    </a:ext>
                  </a:extLst>
                </a:gridCol>
                <a:gridCol w="4766209">
                  <a:extLst>
                    <a:ext uri="{9D8B030D-6E8A-4147-A177-3AD203B41FA5}">
                      <a16:colId xmlns:a16="http://schemas.microsoft.com/office/drawing/2014/main" val="20001"/>
                    </a:ext>
                  </a:extLst>
                </a:gridCol>
                <a:gridCol w="3528338">
                  <a:extLst>
                    <a:ext uri="{9D8B030D-6E8A-4147-A177-3AD203B41FA5}">
                      <a16:colId xmlns:a16="http://schemas.microsoft.com/office/drawing/2014/main" val="20002"/>
                    </a:ext>
                  </a:extLst>
                </a:gridCol>
              </a:tblGrid>
              <a:tr h="273385">
                <a:tc>
                  <a:txBody>
                    <a:bodyPr/>
                    <a:lstStyle/>
                    <a:p>
                      <a:pPr indent="0" algn="ctr">
                        <a:spcAft>
                          <a:spcPts val="0"/>
                        </a:spcAft>
                      </a:pPr>
                      <a:r>
                        <a:rPr lang="zh-CN" sz="1200" b="1" kern="100" dirty="0">
                          <a:effectLst/>
                          <a:ea typeface="仿宋_GB2312"/>
                        </a:rPr>
                        <a:t>序号</a:t>
                      </a:r>
                      <a:endParaRPr lang="zh-CN" sz="1200" b="1" kern="100" dirty="0">
                        <a:effectLst/>
                        <a:latin typeface="Calibri" panose="020F0502020204030204"/>
                        <a:ea typeface="仿宋_GB2312"/>
                        <a:cs typeface="Times New Roman" panose="02020603050405020304"/>
                      </a:endParaRPr>
                    </a:p>
                  </a:txBody>
                  <a:tcPr marL="0" marR="0" marT="0" marB="0" anchor="ctr"/>
                </a:tc>
                <a:tc>
                  <a:txBody>
                    <a:bodyPr/>
                    <a:lstStyle/>
                    <a:p>
                      <a:pPr indent="0" algn="ctr">
                        <a:spcAft>
                          <a:spcPts val="0"/>
                        </a:spcAft>
                      </a:pPr>
                      <a:r>
                        <a:rPr lang="zh-CN" sz="1200" b="1" kern="100" dirty="0">
                          <a:effectLst/>
                          <a:ea typeface="仿宋_GB2312"/>
                        </a:rPr>
                        <a:t>重大危险源</a:t>
                      </a:r>
                      <a:endParaRPr lang="zh-CN" sz="1200" b="1" kern="100" dirty="0">
                        <a:effectLst/>
                        <a:latin typeface="Calibri" panose="020F0502020204030204"/>
                        <a:ea typeface="仿宋_GB2312"/>
                        <a:cs typeface="Times New Roman" panose="02020603050405020304"/>
                      </a:endParaRPr>
                    </a:p>
                  </a:txBody>
                  <a:tcPr marL="0" marR="0" marT="0" marB="0" anchor="ctr"/>
                </a:tc>
                <a:tc>
                  <a:txBody>
                    <a:bodyPr/>
                    <a:lstStyle/>
                    <a:p>
                      <a:pPr indent="0" algn="ctr">
                        <a:spcAft>
                          <a:spcPts val="0"/>
                        </a:spcAft>
                      </a:pPr>
                      <a:r>
                        <a:rPr lang="zh-CN" sz="1200" b="1" kern="100" dirty="0">
                          <a:effectLst/>
                          <a:ea typeface="仿宋_GB2312"/>
                        </a:rPr>
                        <a:t>潜在事故</a:t>
                      </a:r>
                      <a:endParaRPr lang="zh-CN" sz="1200" b="1" kern="100" dirty="0">
                        <a:effectLst/>
                        <a:latin typeface="Calibri" panose="020F0502020204030204"/>
                        <a:ea typeface="仿宋_GB2312"/>
                        <a:cs typeface="Times New Roman" panose="02020603050405020304"/>
                      </a:endParaRPr>
                    </a:p>
                  </a:txBody>
                  <a:tcPr marL="0" marR="0" marT="0" marB="0" anchor="ctr"/>
                </a:tc>
                <a:extLst>
                  <a:ext uri="{0D108BD9-81ED-4DB2-BD59-A6C34878D82A}">
                    <a16:rowId xmlns:a16="http://schemas.microsoft.com/office/drawing/2014/main" val="10000"/>
                  </a:ext>
                </a:extLst>
              </a:tr>
              <a:tr h="257204">
                <a:tc>
                  <a:txBody>
                    <a:bodyPr/>
                    <a:lstStyle/>
                    <a:p>
                      <a:pPr indent="0" algn="ctr">
                        <a:lnSpc>
                          <a:spcPct val="150000"/>
                        </a:lnSpc>
                        <a:spcAft>
                          <a:spcPts val="0"/>
                        </a:spcAft>
                      </a:pPr>
                      <a:r>
                        <a:rPr lang="zh-CN" sz="1200" b="1" kern="100" dirty="0">
                          <a:effectLst/>
                          <a:ea typeface="仿宋_GB2312"/>
                        </a:rPr>
                        <a:t>一</a:t>
                      </a:r>
                      <a:endParaRPr lang="zh-CN" sz="1200" b="1" kern="100" dirty="0">
                        <a:effectLst/>
                        <a:latin typeface="Calibri" panose="020F0502020204030204"/>
                        <a:ea typeface="仿宋_GB2312"/>
                        <a:cs typeface="Times New Roman" panose="02020603050405020304"/>
                      </a:endParaRPr>
                    </a:p>
                  </a:txBody>
                  <a:tcPr marL="0" marR="0" marT="0" marB="0" anchor="ctr"/>
                </a:tc>
                <a:tc>
                  <a:txBody>
                    <a:bodyPr/>
                    <a:lstStyle/>
                    <a:p>
                      <a:pPr indent="0" algn="just">
                        <a:lnSpc>
                          <a:spcPct val="150000"/>
                        </a:lnSpc>
                        <a:spcAft>
                          <a:spcPts val="0"/>
                        </a:spcAft>
                      </a:pPr>
                      <a:r>
                        <a:rPr lang="zh-CN" sz="1200" b="1" kern="100" dirty="0">
                          <a:effectLst/>
                          <a:ea typeface="仿宋_GB2312"/>
                        </a:rPr>
                        <a:t>深基坑工程</a:t>
                      </a:r>
                      <a:endParaRPr lang="zh-CN" sz="1200" b="1" kern="100" dirty="0">
                        <a:effectLst/>
                        <a:latin typeface="Calibri" panose="020F0502020204030204"/>
                        <a:ea typeface="仿宋_GB2312"/>
                        <a:cs typeface="Times New Roman" panose="02020603050405020304"/>
                      </a:endParaRPr>
                    </a:p>
                  </a:txBody>
                  <a:tcPr marL="0" marR="0" marT="0" marB="0" anchor="ctr"/>
                </a:tc>
                <a:tc>
                  <a:txBody>
                    <a:bodyPr/>
                    <a:lstStyle/>
                    <a:p>
                      <a:pPr indent="0" algn="just">
                        <a:lnSpc>
                          <a:spcPct val="150000"/>
                        </a:lnSpc>
                        <a:spcAft>
                          <a:spcPts val="0"/>
                        </a:spcAft>
                      </a:pPr>
                      <a:r>
                        <a:rPr lang="en-US" sz="1200" b="1" kern="100">
                          <a:effectLst/>
                          <a:ea typeface="仿宋_GB2312"/>
                        </a:rPr>
                        <a:t> </a:t>
                      </a:r>
                      <a:endParaRPr lang="zh-CN" sz="1200" b="1" kern="100">
                        <a:effectLst/>
                        <a:latin typeface="Calibri" panose="020F0502020204030204"/>
                        <a:ea typeface="仿宋_GB2312"/>
                        <a:cs typeface="Times New Roman" panose="02020603050405020304"/>
                      </a:endParaRPr>
                    </a:p>
                  </a:txBody>
                  <a:tcPr marL="0" marR="0" marT="0" marB="0" anchor="ctr"/>
                </a:tc>
                <a:extLst>
                  <a:ext uri="{0D108BD9-81ED-4DB2-BD59-A6C34878D82A}">
                    <a16:rowId xmlns:a16="http://schemas.microsoft.com/office/drawing/2014/main" val="10001"/>
                  </a:ext>
                </a:extLst>
              </a:tr>
              <a:tr h="366211">
                <a:tc>
                  <a:txBody>
                    <a:bodyPr/>
                    <a:lstStyle/>
                    <a:p>
                      <a:pPr indent="0" algn="ctr">
                        <a:lnSpc>
                          <a:spcPct val="150000"/>
                        </a:lnSpc>
                        <a:spcAft>
                          <a:spcPts val="0"/>
                        </a:spcAft>
                      </a:pPr>
                      <a:r>
                        <a:rPr lang="en-US" sz="1200" b="1" kern="100">
                          <a:effectLst/>
                          <a:ea typeface="仿宋_GB2312"/>
                        </a:rPr>
                        <a:t>1</a:t>
                      </a:r>
                      <a:endParaRPr lang="zh-CN" sz="1200" b="1" kern="100">
                        <a:effectLst/>
                        <a:latin typeface="Calibri" panose="020F0502020204030204"/>
                        <a:ea typeface="仿宋_GB2312"/>
                        <a:cs typeface="Times New Roman" panose="02020603050405020304"/>
                      </a:endParaRPr>
                    </a:p>
                  </a:txBody>
                  <a:tcPr marL="0" marR="0" marT="0" marB="0" anchor="ctr"/>
                </a:tc>
                <a:tc>
                  <a:txBody>
                    <a:bodyPr/>
                    <a:lstStyle/>
                    <a:p>
                      <a:pPr indent="0" algn="just">
                        <a:lnSpc>
                          <a:spcPct val="150000"/>
                        </a:lnSpc>
                        <a:spcAft>
                          <a:spcPts val="0"/>
                        </a:spcAft>
                      </a:pPr>
                      <a:r>
                        <a:rPr lang="zh-CN" sz="1200" b="1" kern="100" dirty="0">
                          <a:effectLst/>
                          <a:ea typeface="仿宋_GB2312"/>
                        </a:rPr>
                        <a:t>开挖深度超过</a:t>
                      </a:r>
                      <a:r>
                        <a:rPr lang="en-US" sz="1200" b="1" kern="100" dirty="0">
                          <a:effectLst/>
                          <a:ea typeface="仿宋_GB2312"/>
                        </a:rPr>
                        <a:t>5m</a:t>
                      </a:r>
                      <a:r>
                        <a:rPr lang="zh-CN" sz="1200" b="1" kern="100" dirty="0">
                          <a:effectLst/>
                          <a:ea typeface="仿宋_GB2312"/>
                        </a:rPr>
                        <a:t>（含</a:t>
                      </a:r>
                      <a:r>
                        <a:rPr lang="en-US" sz="1200" b="1" kern="100" dirty="0">
                          <a:effectLst/>
                          <a:ea typeface="仿宋_GB2312"/>
                        </a:rPr>
                        <a:t>5m</a:t>
                      </a:r>
                      <a:r>
                        <a:rPr lang="zh-CN" sz="1200" b="1" kern="100" dirty="0">
                          <a:effectLst/>
                          <a:ea typeface="仿宋_GB2312"/>
                        </a:rPr>
                        <a:t>）的基坑（槽）的土方开挖、支护、降水工程</a:t>
                      </a:r>
                      <a:endParaRPr lang="zh-CN" sz="1200" b="1" kern="100" dirty="0">
                        <a:effectLst/>
                        <a:latin typeface="Calibri" panose="020F0502020204030204"/>
                        <a:ea typeface="仿宋_GB2312"/>
                        <a:cs typeface="Times New Roman" panose="02020603050405020304"/>
                      </a:endParaRPr>
                    </a:p>
                  </a:txBody>
                  <a:tcPr marL="0" marR="0" marT="0" marB="0" anchor="ctr"/>
                </a:tc>
                <a:tc rowSpan="2">
                  <a:txBody>
                    <a:bodyPr/>
                    <a:lstStyle/>
                    <a:p>
                      <a:pPr indent="0" algn="just">
                        <a:spcAft>
                          <a:spcPts val="0"/>
                        </a:spcAft>
                      </a:pPr>
                      <a:r>
                        <a:rPr lang="zh-CN" sz="1200" b="1" kern="100">
                          <a:effectLst/>
                          <a:ea typeface="仿宋_GB2312"/>
                        </a:rPr>
                        <a:t>地下管网损坏、坍塌、中毒和窒息、触电、火灾、起重伤害、高处坠落、物体打击、机械伤害、职业危害等</a:t>
                      </a:r>
                      <a:r>
                        <a:rPr lang="en-US" sz="1200" b="1" kern="100">
                          <a:effectLst/>
                          <a:ea typeface="仿宋_GB2312"/>
                        </a:rPr>
                        <a:t>10</a:t>
                      </a:r>
                      <a:r>
                        <a:rPr lang="zh-CN" sz="1200" b="1" kern="100">
                          <a:effectLst/>
                          <a:ea typeface="仿宋_GB2312"/>
                        </a:rPr>
                        <a:t>种。</a:t>
                      </a:r>
                      <a:endParaRPr lang="zh-CN" sz="1200" b="1" kern="100">
                        <a:effectLst/>
                        <a:latin typeface="Calibri" panose="020F0502020204030204"/>
                        <a:ea typeface="仿宋_GB2312"/>
                        <a:cs typeface="Times New Roman" panose="02020603050405020304"/>
                      </a:endParaRPr>
                    </a:p>
                  </a:txBody>
                  <a:tcPr marL="0" marR="0" marT="0" marB="0" anchor="ctr"/>
                </a:tc>
                <a:extLst>
                  <a:ext uri="{0D108BD9-81ED-4DB2-BD59-A6C34878D82A}">
                    <a16:rowId xmlns:a16="http://schemas.microsoft.com/office/drawing/2014/main" val="10002"/>
                  </a:ext>
                </a:extLst>
              </a:tr>
              <a:tr h="374444">
                <a:tc>
                  <a:txBody>
                    <a:bodyPr/>
                    <a:lstStyle/>
                    <a:p>
                      <a:pPr indent="0" algn="ctr">
                        <a:lnSpc>
                          <a:spcPct val="150000"/>
                        </a:lnSpc>
                        <a:spcAft>
                          <a:spcPts val="0"/>
                        </a:spcAft>
                      </a:pPr>
                      <a:r>
                        <a:rPr lang="en-US" sz="1200" b="1" kern="100">
                          <a:effectLst/>
                          <a:ea typeface="仿宋_GB2312"/>
                        </a:rPr>
                        <a:t>2</a:t>
                      </a:r>
                      <a:endParaRPr lang="zh-CN" sz="1200" b="1" kern="100">
                        <a:effectLst/>
                        <a:latin typeface="Calibri" panose="020F0502020204030204"/>
                        <a:ea typeface="仿宋_GB2312"/>
                        <a:cs typeface="Times New Roman" panose="02020603050405020304"/>
                      </a:endParaRPr>
                    </a:p>
                  </a:txBody>
                  <a:tcPr marL="0" marR="0" marT="0" marB="0" anchor="ctr"/>
                </a:tc>
                <a:tc>
                  <a:txBody>
                    <a:bodyPr/>
                    <a:lstStyle/>
                    <a:p>
                      <a:pPr indent="0" algn="just">
                        <a:spcAft>
                          <a:spcPts val="0"/>
                        </a:spcAft>
                      </a:pPr>
                      <a:r>
                        <a:rPr lang="zh-CN" sz="1200" b="1" kern="100" dirty="0">
                          <a:effectLst/>
                          <a:ea typeface="仿宋_GB2312"/>
                        </a:rPr>
                        <a:t>开挖深度虽未超过</a:t>
                      </a:r>
                      <a:r>
                        <a:rPr lang="en-US" sz="1200" b="1" kern="100" dirty="0">
                          <a:effectLst/>
                          <a:ea typeface="仿宋_GB2312"/>
                        </a:rPr>
                        <a:t>5m</a:t>
                      </a:r>
                      <a:r>
                        <a:rPr lang="zh-CN" sz="1200" b="1" kern="100" dirty="0">
                          <a:effectLst/>
                          <a:ea typeface="仿宋_GB2312"/>
                        </a:rPr>
                        <a:t>，但地质条件、周围环境和地下管线复杂，或影响毗邻建筑（构筑）物安全的基坑（槽）的土方开挖、支护、降水工程。</a:t>
                      </a:r>
                      <a:endParaRPr lang="zh-CN" sz="1200" b="1" kern="100" dirty="0">
                        <a:effectLst/>
                        <a:latin typeface="Calibri" panose="020F0502020204030204"/>
                        <a:ea typeface="仿宋_GB2312"/>
                        <a:cs typeface="Times New Roman" panose="02020603050405020304"/>
                      </a:endParaRPr>
                    </a:p>
                  </a:txBody>
                  <a:tcPr marL="0" marR="0" marT="0" marB="0" anchor="ctr"/>
                </a:tc>
                <a:tc vMerge="1">
                  <a:txBody>
                    <a:bodyPr/>
                    <a:lstStyle/>
                    <a:p>
                      <a:endParaRPr lang="zh-CN"/>
                    </a:p>
                  </a:txBody>
                  <a:tcPr/>
                </a:tc>
                <a:extLst>
                  <a:ext uri="{0D108BD9-81ED-4DB2-BD59-A6C34878D82A}">
                    <a16:rowId xmlns:a16="http://schemas.microsoft.com/office/drawing/2014/main" val="10003"/>
                  </a:ext>
                </a:extLst>
              </a:tr>
              <a:tr h="265727">
                <a:tc>
                  <a:txBody>
                    <a:bodyPr/>
                    <a:lstStyle/>
                    <a:p>
                      <a:pPr indent="0" algn="ctr">
                        <a:lnSpc>
                          <a:spcPct val="150000"/>
                        </a:lnSpc>
                        <a:spcAft>
                          <a:spcPts val="0"/>
                        </a:spcAft>
                      </a:pPr>
                      <a:r>
                        <a:rPr lang="zh-CN" sz="1200" b="1" kern="100">
                          <a:effectLst/>
                          <a:ea typeface="仿宋_GB2312"/>
                        </a:rPr>
                        <a:t>二</a:t>
                      </a:r>
                      <a:endParaRPr lang="zh-CN" sz="1200" b="1" kern="100">
                        <a:effectLst/>
                        <a:latin typeface="Calibri" panose="020F0502020204030204"/>
                        <a:ea typeface="仿宋_GB2312"/>
                        <a:cs typeface="Times New Roman" panose="02020603050405020304"/>
                      </a:endParaRPr>
                    </a:p>
                  </a:txBody>
                  <a:tcPr marL="0" marR="0" marT="0" marB="0" anchor="ctr"/>
                </a:tc>
                <a:tc>
                  <a:txBody>
                    <a:bodyPr/>
                    <a:lstStyle/>
                    <a:p>
                      <a:pPr indent="0" algn="just">
                        <a:lnSpc>
                          <a:spcPct val="150000"/>
                        </a:lnSpc>
                        <a:spcAft>
                          <a:spcPts val="0"/>
                        </a:spcAft>
                      </a:pPr>
                      <a:r>
                        <a:rPr lang="zh-CN" sz="1200" b="1" kern="100" dirty="0">
                          <a:effectLst/>
                          <a:ea typeface="仿宋_GB2312"/>
                        </a:rPr>
                        <a:t>模板工程及支撑体系</a:t>
                      </a:r>
                      <a:endParaRPr lang="zh-CN" sz="1200" b="1" kern="100" dirty="0">
                        <a:effectLst/>
                        <a:latin typeface="Calibri" panose="020F0502020204030204"/>
                        <a:ea typeface="仿宋_GB2312"/>
                        <a:cs typeface="Times New Roman" panose="02020603050405020304"/>
                      </a:endParaRPr>
                    </a:p>
                  </a:txBody>
                  <a:tcPr marL="0" marR="0" marT="0" marB="0" anchor="ctr"/>
                </a:tc>
                <a:tc>
                  <a:txBody>
                    <a:bodyPr/>
                    <a:lstStyle/>
                    <a:p>
                      <a:pPr indent="0" algn="just">
                        <a:lnSpc>
                          <a:spcPct val="150000"/>
                        </a:lnSpc>
                        <a:spcAft>
                          <a:spcPts val="0"/>
                        </a:spcAft>
                      </a:pPr>
                      <a:r>
                        <a:rPr lang="en-US" sz="1200" b="1" kern="100">
                          <a:effectLst/>
                          <a:ea typeface="仿宋_GB2312"/>
                        </a:rPr>
                        <a:t> </a:t>
                      </a:r>
                      <a:endParaRPr lang="zh-CN" sz="1200" b="1" kern="100">
                        <a:effectLst/>
                        <a:latin typeface="Calibri" panose="020F0502020204030204"/>
                        <a:ea typeface="仿宋_GB2312"/>
                        <a:cs typeface="Times New Roman" panose="02020603050405020304"/>
                      </a:endParaRPr>
                    </a:p>
                  </a:txBody>
                  <a:tcPr marL="0" marR="0" marT="0" marB="0" anchor="ctr"/>
                </a:tc>
                <a:extLst>
                  <a:ext uri="{0D108BD9-81ED-4DB2-BD59-A6C34878D82A}">
                    <a16:rowId xmlns:a16="http://schemas.microsoft.com/office/drawing/2014/main" val="10004"/>
                  </a:ext>
                </a:extLst>
              </a:tr>
              <a:tr h="257204">
                <a:tc>
                  <a:txBody>
                    <a:bodyPr/>
                    <a:lstStyle/>
                    <a:p>
                      <a:pPr indent="0" algn="ctr">
                        <a:lnSpc>
                          <a:spcPct val="150000"/>
                        </a:lnSpc>
                        <a:spcAft>
                          <a:spcPts val="0"/>
                        </a:spcAft>
                      </a:pPr>
                      <a:r>
                        <a:rPr lang="en-US" sz="1200" b="1" kern="100">
                          <a:effectLst/>
                          <a:ea typeface="仿宋_GB2312"/>
                        </a:rPr>
                        <a:t>1</a:t>
                      </a:r>
                      <a:endParaRPr lang="zh-CN" sz="1200" b="1" kern="100">
                        <a:effectLst/>
                        <a:latin typeface="Calibri" panose="020F0502020204030204"/>
                        <a:ea typeface="仿宋_GB2312"/>
                        <a:cs typeface="Times New Roman" panose="02020603050405020304"/>
                      </a:endParaRPr>
                    </a:p>
                  </a:txBody>
                  <a:tcPr marL="0" marR="0" marT="0" marB="0" anchor="ctr"/>
                </a:tc>
                <a:tc>
                  <a:txBody>
                    <a:bodyPr/>
                    <a:lstStyle/>
                    <a:p>
                      <a:pPr indent="0" algn="just">
                        <a:lnSpc>
                          <a:spcPct val="150000"/>
                        </a:lnSpc>
                        <a:spcAft>
                          <a:spcPts val="0"/>
                        </a:spcAft>
                      </a:pPr>
                      <a:r>
                        <a:rPr lang="zh-CN" sz="1200" b="1" kern="100" dirty="0">
                          <a:effectLst/>
                          <a:ea typeface="仿宋_GB2312"/>
                        </a:rPr>
                        <a:t>工具式模板工程：包括滑模、爬模工程。</a:t>
                      </a:r>
                      <a:endParaRPr lang="zh-CN" sz="1200" b="1" kern="100" dirty="0">
                        <a:effectLst/>
                        <a:latin typeface="Calibri" panose="020F0502020204030204"/>
                        <a:ea typeface="仿宋_GB2312"/>
                        <a:cs typeface="Times New Roman" panose="02020603050405020304"/>
                      </a:endParaRPr>
                    </a:p>
                  </a:txBody>
                  <a:tcPr marL="0" marR="0" marT="0" marB="0" anchor="ctr"/>
                </a:tc>
                <a:tc rowSpan="7">
                  <a:txBody>
                    <a:bodyPr/>
                    <a:lstStyle/>
                    <a:p>
                      <a:pPr indent="0" algn="just">
                        <a:spcAft>
                          <a:spcPts val="0"/>
                        </a:spcAft>
                      </a:pPr>
                      <a:r>
                        <a:rPr lang="zh-CN" sz="1200" b="1" kern="100">
                          <a:effectLst/>
                          <a:ea typeface="仿宋_GB2312"/>
                        </a:rPr>
                        <a:t>坍塌、触电、机械伤害、起重伤害、高处坠落、物体打击、气瓶爆炸等</a:t>
                      </a:r>
                      <a:r>
                        <a:rPr lang="en-US" sz="1200" b="1" kern="100">
                          <a:effectLst/>
                          <a:ea typeface="仿宋_GB2312"/>
                        </a:rPr>
                        <a:t>7</a:t>
                      </a:r>
                      <a:r>
                        <a:rPr lang="zh-CN" sz="1200" b="1" kern="100">
                          <a:effectLst/>
                          <a:ea typeface="仿宋_GB2312"/>
                        </a:rPr>
                        <a:t>种。</a:t>
                      </a:r>
                    </a:p>
                    <a:p>
                      <a:pPr indent="0" algn="just">
                        <a:lnSpc>
                          <a:spcPct val="150000"/>
                        </a:lnSpc>
                        <a:spcAft>
                          <a:spcPts val="0"/>
                        </a:spcAft>
                      </a:pPr>
                      <a:r>
                        <a:rPr lang="en-US" sz="1200" b="1" kern="100">
                          <a:effectLst/>
                          <a:ea typeface="仿宋_GB2312"/>
                        </a:rPr>
                        <a:t> </a:t>
                      </a:r>
                      <a:endParaRPr lang="zh-CN" sz="1200" b="1" kern="100">
                        <a:effectLst/>
                        <a:latin typeface="Calibri" panose="020F0502020204030204"/>
                        <a:ea typeface="仿宋_GB2312"/>
                        <a:cs typeface="Times New Roman" panose="02020603050405020304"/>
                      </a:endParaRPr>
                    </a:p>
                  </a:txBody>
                  <a:tcPr marL="0" marR="0" marT="0" marB="0" anchor="ctr"/>
                </a:tc>
                <a:extLst>
                  <a:ext uri="{0D108BD9-81ED-4DB2-BD59-A6C34878D82A}">
                    <a16:rowId xmlns:a16="http://schemas.microsoft.com/office/drawing/2014/main" val="10005"/>
                  </a:ext>
                </a:extLst>
              </a:tr>
              <a:tr h="257204">
                <a:tc>
                  <a:txBody>
                    <a:bodyPr/>
                    <a:lstStyle/>
                    <a:p>
                      <a:pPr indent="0" algn="ctr">
                        <a:lnSpc>
                          <a:spcPct val="150000"/>
                        </a:lnSpc>
                        <a:spcAft>
                          <a:spcPts val="0"/>
                        </a:spcAft>
                      </a:pPr>
                      <a:r>
                        <a:rPr lang="en-US" sz="1200" b="1" kern="100">
                          <a:effectLst/>
                          <a:ea typeface="仿宋_GB2312"/>
                        </a:rPr>
                        <a:t>2</a:t>
                      </a:r>
                      <a:endParaRPr lang="zh-CN" sz="1200" b="1" kern="100">
                        <a:effectLst/>
                        <a:latin typeface="Calibri" panose="020F0502020204030204"/>
                        <a:ea typeface="仿宋_GB2312"/>
                        <a:cs typeface="Times New Roman" panose="02020603050405020304"/>
                      </a:endParaRPr>
                    </a:p>
                  </a:txBody>
                  <a:tcPr marL="0" marR="0" marT="0" marB="0" anchor="ctr"/>
                </a:tc>
                <a:tc>
                  <a:txBody>
                    <a:bodyPr/>
                    <a:lstStyle/>
                    <a:p>
                      <a:pPr indent="0" algn="just">
                        <a:lnSpc>
                          <a:spcPct val="150000"/>
                        </a:lnSpc>
                        <a:spcAft>
                          <a:spcPts val="0"/>
                        </a:spcAft>
                      </a:pPr>
                      <a:r>
                        <a:rPr lang="zh-CN" sz="1200" b="1" kern="100" dirty="0">
                          <a:effectLst/>
                          <a:ea typeface="仿宋_GB2312"/>
                        </a:rPr>
                        <a:t>混凝土模板支撑工程；</a:t>
                      </a:r>
                      <a:endParaRPr lang="zh-CN" sz="1200" b="1" kern="100" dirty="0">
                        <a:effectLst/>
                        <a:latin typeface="Calibri" panose="020F0502020204030204"/>
                        <a:ea typeface="仿宋_GB2312"/>
                        <a:cs typeface="Times New Roman" panose="02020603050405020304"/>
                      </a:endParaRPr>
                    </a:p>
                  </a:txBody>
                  <a:tcPr marL="0" marR="0" marT="0" marB="0" anchor="ctr"/>
                </a:tc>
                <a:tc vMerge="1">
                  <a:txBody>
                    <a:bodyPr/>
                    <a:lstStyle/>
                    <a:p>
                      <a:endParaRPr lang="zh-CN"/>
                    </a:p>
                  </a:txBody>
                  <a:tcPr/>
                </a:tc>
                <a:extLst>
                  <a:ext uri="{0D108BD9-81ED-4DB2-BD59-A6C34878D82A}">
                    <a16:rowId xmlns:a16="http://schemas.microsoft.com/office/drawing/2014/main" val="10006"/>
                  </a:ext>
                </a:extLst>
              </a:tr>
              <a:tr h="366211">
                <a:tc>
                  <a:txBody>
                    <a:bodyPr/>
                    <a:lstStyle/>
                    <a:p>
                      <a:pPr indent="0" algn="ctr">
                        <a:lnSpc>
                          <a:spcPct val="150000"/>
                        </a:lnSpc>
                        <a:spcAft>
                          <a:spcPts val="0"/>
                        </a:spcAft>
                      </a:pPr>
                      <a:r>
                        <a:rPr lang="en-US" sz="1200" b="1" kern="100">
                          <a:effectLst/>
                          <a:ea typeface="仿宋_GB2312"/>
                        </a:rPr>
                        <a:t>     1</a:t>
                      </a:r>
                      <a:r>
                        <a:rPr lang="zh-CN" sz="1200" b="1" kern="100">
                          <a:effectLst/>
                          <a:ea typeface="仿宋_GB2312"/>
                        </a:rPr>
                        <a:t>）</a:t>
                      </a:r>
                      <a:endParaRPr lang="zh-CN" sz="1200" b="1" kern="100">
                        <a:effectLst/>
                        <a:latin typeface="Calibri" panose="020F0502020204030204"/>
                        <a:ea typeface="仿宋_GB2312"/>
                        <a:cs typeface="Times New Roman" panose="02020603050405020304"/>
                      </a:endParaRPr>
                    </a:p>
                  </a:txBody>
                  <a:tcPr marL="0" marR="0" marT="0" marB="0" anchor="ctr"/>
                </a:tc>
                <a:tc>
                  <a:txBody>
                    <a:bodyPr/>
                    <a:lstStyle/>
                    <a:p>
                      <a:pPr indent="0" algn="just">
                        <a:lnSpc>
                          <a:spcPct val="150000"/>
                        </a:lnSpc>
                        <a:spcAft>
                          <a:spcPts val="0"/>
                        </a:spcAft>
                      </a:pPr>
                      <a:r>
                        <a:rPr lang="zh-CN" sz="1200" b="1" kern="100" dirty="0">
                          <a:effectLst/>
                          <a:ea typeface="仿宋_GB2312"/>
                        </a:rPr>
                        <a:t>搭设高度</a:t>
                      </a:r>
                      <a:r>
                        <a:rPr lang="en-US" sz="1200" b="1" kern="100" dirty="0">
                          <a:effectLst/>
                          <a:ea typeface="仿宋_GB2312"/>
                        </a:rPr>
                        <a:t>8m</a:t>
                      </a:r>
                      <a:r>
                        <a:rPr lang="zh-CN" sz="1200" b="1" kern="100" dirty="0">
                          <a:effectLst/>
                          <a:ea typeface="仿宋_GB2312"/>
                        </a:rPr>
                        <a:t>及以上；</a:t>
                      </a:r>
                      <a:endParaRPr lang="zh-CN" sz="1200" b="1" kern="100" dirty="0">
                        <a:effectLst/>
                        <a:latin typeface="Calibri" panose="020F0502020204030204"/>
                        <a:ea typeface="仿宋_GB2312"/>
                        <a:cs typeface="Times New Roman" panose="02020603050405020304"/>
                      </a:endParaRPr>
                    </a:p>
                  </a:txBody>
                  <a:tcPr marL="0" marR="0" marT="0" marB="0" anchor="ctr"/>
                </a:tc>
                <a:tc vMerge="1">
                  <a:txBody>
                    <a:bodyPr/>
                    <a:lstStyle/>
                    <a:p>
                      <a:endParaRPr lang="zh-CN"/>
                    </a:p>
                  </a:txBody>
                  <a:tcPr/>
                </a:tc>
                <a:extLst>
                  <a:ext uri="{0D108BD9-81ED-4DB2-BD59-A6C34878D82A}">
                    <a16:rowId xmlns:a16="http://schemas.microsoft.com/office/drawing/2014/main" val="10007"/>
                  </a:ext>
                </a:extLst>
              </a:tr>
              <a:tr h="366211">
                <a:tc>
                  <a:txBody>
                    <a:bodyPr/>
                    <a:lstStyle/>
                    <a:p>
                      <a:pPr indent="0" algn="ctr">
                        <a:lnSpc>
                          <a:spcPct val="150000"/>
                        </a:lnSpc>
                        <a:spcAft>
                          <a:spcPts val="0"/>
                        </a:spcAft>
                      </a:pPr>
                      <a:r>
                        <a:rPr lang="en-US" sz="1200" b="1" kern="100">
                          <a:effectLst/>
                          <a:ea typeface="仿宋_GB2312"/>
                        </a:rPr>
                        <a:t>     2</a:t>
                      </a:r>
                      <a:r>
                        <a:rPr lang="zh-CN" sz="1200" b="1" kern="100">
                          <a:effectLst/>
                          <a:ea typeface="仿宋_GB2312"/>
                        </a:rPr>
                        <a:t>）</a:t>
                      </a:r>
                      <a:endParaRPr lang="zh-CN" sz="1200" b="1" kern="100">
                        <a:effectLst/>
                        <a:latin typeface="Calibri" panose="020F0502020204030204"/>
                        <a:ea typeface="仿宋_GB2312"/>
                        <a:cs typeface="Times New Roman" panose="02020603050405020304"/>
                      </a:endParaRPr>
                    </a:p>
                  </a:txBody>
                  <a:tcPr marL="0" marR="0" marT="0" marB="0" anchor="ctr"/>
                </a:tc>
                <a:tc>
                  <a:txBody>
                    <a:bodyPr/>
                    <a:lstStyle/>
                    <a:p>
                      <a:pPr indent="0" algn="just">
                        <a:lnSpc>
                          <a:spcPct val="150000"/>
                        </a:lnSpc>
                        <a:spcAft>
                          <a:spcPts val="0"/>
                        </a:spcAft>
                      </a:pPr>
                      <a:r>
                        <a:rPr lang="zh-CN" sz="1200" b="1" kern="100" dirty="0">
                          <a:effectLst/>
                          <a:ea typeface="仿宋_GB2312"/>
                        </a:rPr>
                        <a:t>搭设跨度</a:t>
                      </a:r>
                      <a:r>
                        <a:rPr lang="en-US" sz="1200" b="1" kern="100" dirty="0">
                          <a:effectLst/>
                          <a:ea typeface="仿宋_GB2312"/>
                        </a:rPr>
                        <a:t>18m</a:t>
                      </a:r>
                      <a:r>
                        <a:rPr lang="zh-CN" sz="1200" b="1" kern="100" dirty="0">
                          <a:effectLst/>
                          <a:ea typeface="仿宋_GB2312"/>
                        </a:rPr>
                        <a:t>及以上；</a:t>
                      </a:r>
                      <a:endParaRPr lang="zh-CN" sz="1200" b="1" kern="100" dirty="0">
                        <a:effectLst/>
                        <a:latin typeface="Calibri" panose="020F0502020204030204"/>
                        <a:ea typeface="仿宋_GB2312"/>
                        <a:cs typeface="Times New Roman" panose="02020603050405020304"/>
                      </a:endParaRPr>
                    </a:p>
                  </a:txBody>
                  <a:tcPr marL="0" marR="0" marT="0" marB="0" anchor="ctr"/>
                </a:tc>
                <a:tc vMerge="1">
                  <a:txBody>
                    <a:bodyPr/>
                    <a:lstStyle/>
                    <a:p>
                      <a:endParaRPr lang="zh-CN"/>
                    </a:p>
                  </a:txBody>
                  <a:tcPr/>
                </a:tc>
                <a:extLst>
                  <a:ext uri="{0D108BD9-81ED-4DB2-BD59-A6C34878D82A}">
                    <a16:rowId xmlns:a16="http://schemas.microsoft.com/office/drawing/2014/main" val="10008"/>
                  </a:ext>
                </a:extLst>
              </a:tr>
              <a:tr h="366211">
                <a:tc>
                  <a:txBody>
                    <a:bodyPr/>
                    <a:lstStyle/>
                    <a:p>
                      <a:pPr indent="0" algn="ctr">
                        <a:lnSpc>
                          <a:spcPct val="150000"/>
                        </a:lnSpc>
                        <a:spcAft>
                          <a:spcPts val="0"/>
                        </a:spcAft>
                      </a:pPr>
                      <a:r>
                        <a:rPr lang="en-US" sz="1200" b="1" kern="100">
                          <a:effectLst/>
                          <a:ea typeface="仿宋_GB2312"/>
                        </a:rPr>
                        <a:t>     3</a:t>
                      </a:r>
                      <a:r>
                        <a:rPr lang="zh-CN" sz="1200" b="1" kern="100">
                          <a:effectLst/>
                          <a:ea typeface="仿宋_GB2312"/>
                        </a:rPr>
                        <a:t>）</a:t>
                      </a:r>
                      <a:endParaRPr lang="zh-CN" sz="1200" b="1" kern="100">
                        <a:effectLst/>
                        <a:latin typeface="Calibri" panose="020F0502020204030204"/>
                        <a:ea typeface="仿宋_GB2312"/>
                        <a:cs typeface="Times New Roman" panose="02020603050405020304"/>
                      </a:endParaRPr>
                    </a:p>
                  </a:txBody>
                  <a:tcPr marL="0" marR="0" marT="0" marB="0" anchor="ctr"/>
                </a:tc>
                <a:tc>
                  <a:txBody>
                    <a:bodyPr/>
                    <a:lstStyle/>
                    <a:p>
                      <a:pPr indent="0" algn="just">
                        <a:lnSpc>
                          <a:spcPct val="150000"/>
                        </a:lnSpc>
                        <a:spcAft>
                          <a:spcPts val="0"/>
                        </a:spcAft>
                      </a:pPr>
                      <a:r>
                        <a:rPr lang="zh-CN" sz="1200" b="1" kern="100" dirty="0">
                          <a:effectLst/>
                          <a:ea typeface="仿宋_GB2312"/>
                        </a:rPr>
                        <a:t>施工总荷载</a:t>
                      </a:r>
                      <a:r>
                        <a:rPr lang="en-US" sz="1200" b="1" kern="100" dirty="0">
                          <a:effectLst/>
                          <a:ea typeface="仿宋_GB2312"/>
                        </a:rPr>
                        <a:t>15kN/m2</a:t>
                      </a:r>
                      <a:r>
                        <a:rPr lang="zh-CN" sz="1200" b="1" kern="100" dirty="0">
                          <a:effectLst/>
                          <a:ea typeface="仿宋_GB2312"/>
                        </a:rPr>
                        <a:t>及以上；</a:t>
                      </a:r>
                      <a:endParaRPr lang="zh-CN" sz="1200" b="1" kern="100" dirty="0">
                        <a:effectLst/>
                        <a:latin typeface="Calibri" panose="020F0502020204030204"/>
                        <a:ea typeface="仿宋_GB2312"/>
                        <a:cs typeface="Times New Roman" panose="02020603050405020304"/>
                      </a:endParaRPr>
                    </a:p>
                  </a:txBody>
                  <a:tcPr marL="0" marR="0" marT="0" marB="0" anchor="ctr"/>
                </a:tc>
                <a:tc vMerge="1">
                  <a:txBody>
                    <a:bodyPr/>
                    <a:lstStyle/>
                    <a:p>
                      <a:endParaRPr lang="zh-CN"/>
                    </a:p>
                  </a:txBody>
                  <a:tcPr/>
                </a:tc>
                <a:extLst>
                  <a:ext uri="{0D108BD9-81ED-4DB2-BD59-A6C34878D82A}">
                    <a16:rowId xmlns:a16="http://schemas.microsoft.com/office/drawing/2014/main" val="10009"/>
                  </a:ext>
                </a:extLst>
              </a:tr>
              <a:tr h="366211">
                <a:tc>
                  <a:txBody>
                    <a:bodyPr/>
                    <a:lstStyle/>
                    <a:p>
                      <a:pPr indent="0" algn="ctr">
                        <a:lnSpc>
                          <a:spcPct val="150000"/>
                        </a:lnSpc>
                        <a:spcAft>
                          <a:spcPts val="0"/>
                        </a:spcAft>
                      </a:pPr>
                      <a:r>
                        <a:rPr lang="en-US" sz="1200" b="1" kern="100">
                          <a:effectLst/>
                          <a:ea typeface="仿宋_GB2312"/>
                        </a:rPr>
                        <a:t>     4</a:t>
                      </a:r>
                      <a:r>
                        <a:rPr lang="zh-CN" sz="1200" b="1" kern="100">
                          <a:effectLst/>
                          <a:ea typeface="仿宋_GB2312"/>
                        </a:rPr>
                        <a:t>）</a:t>
                      </a:r>
                      <a:endParaRPr lang="zh-CN" sz="1200" b="1" kern="100">
                        <a:effectLst/>
                        <a:latin typeface="Calibri" panose="020F0502020204030204"/>
                        <a:ea typeface="仿宋_GB2312"/>
                        <a:cs typeface="Times New Roman" panose="02020603050405020304"/>
                      </a:endParaRPr>
                    </a:p>
                  </a:txBody>
                  <a:tcPr marL="0" marR="0" marT="0" marB="0" anchor="ctr"/>
                </a:tc>
                <a:tc>
                  <a:txBody>
                    <a:bodyPr/>
                    <a:lstStyle/>
                    <a:p>
                      <a:pPr indent="0" algn="just">
                        <a:lnSpc>
                          <a:spcPct val="150000"/>
                        </a:lnSpc>
                        <a:spcAft>
                          <a:spcPts val="0"/>
                        </a:spcAft>
                      </a:pPr>
                      <a:r>
                        <a:rPr lang="zh-CN" sz="1200" b="1" kern="100">
                          <a:effectLst/>
                          <a:ea typeface="仿宋_GB2312"/>
                        </a:rPr>
                        <a:t>集中线荷载</a:t>
                      </a:r>
                      <a:r>
                        <a:rPr lang="en-US" sz="1200" b="1" kern="100">
                          <a:effectLst/>
                          <a:ea typeface="仿宋_GB2312"/>
                        </a:rPr>
                        <a:t>20kN/m</a:t>
                      </a:r>
                      <a:r>
                        <a:rPr lang="zh-CN" sz="1200" b="1" kern="100">
                          <a:effectLst/>
                          <a:ea typeface="仿宋_GB2312"/>
                        </a:rPr>
                        <a:t>及以上。</a:t>
                      </a:r>
                      <a:endParaRPr lang="zh-CN" sz="1200" b="1" kern="100">
                        <a:effectLst/>
                        <a:latin typeface="Calibri" panose="020F0502020204030204"/>
                        <a:ea typeface="仿宋_GB2312"/>
                        <a:cs typeface="Times New Roman" panose="02020603050405020304"/>
                      </a:endParaRPr>
                    </a:p>
                  </a:txBody>
                  <a:tcPr marL="0" marR="0" marT="0" marB="0" anchor="ctr"/>
                </a:tc>
                <a:tc vMerge="1">
                  <a:txBody>
                    <a:bodyPr/>
                    <a:lstStyle/>
                    <a:p>
                      <a:endParaRPr lang="zh-CN"/>
                    </a:p>
                  </a:txBody>
                  <a:tcPr/>
                </a:tc>
                <a:extLst>
                  <a:ext uri="{0D108BD9-81ED-4DB2-BD59-A6C34878D82A}">
                    <a16:rowId xmlns:a16="http://schemas.microsoft.com/office/drawing/2014/main" val="10010"/>
                  </a:ext>
                </a:extLst>
              </a:tr>
              <a:tr h="342938">
                <a:tc>
                  <a:txBody>
                    <a:bodyPr/>
                    <a:lstStyle/>
                    <a:p>
                      <a:pPr indent="0" algn="ctr">
                        <a:lnSpc>
                          <a:spcPct val="150000"/>
                        </a:lnSpc>
                        <a:spcAft>
                          <a:spcPts val="0"/>
                        </a:spcAft>
                      </a:pPr>
                      <a:r>
                        <a:rPr lang="en-US" sz="1200" b="1" kern="100">
                          <a:effectLst/>
                          <a:ea typeface="仿宋_GB2312"/>
                        </a:rPr>
                        <a:t>3</a:t>
                      </a:r>
                      <a:endParaRPr lang="zh-CN" sz="1200" b="1" kern="100">
                        <a:effectLst/>
                        <a:latin typeface="Calibri" panose="020F0502020204030204"/>
                        <a:ea typeface="仿宋_GB2312"/>
                        <a:cs typeface="Times New Roman" panose="02020603050405020304"/>
                      </a:endParaRPr>
                    </a:p>
                  </a:txBody>
                  <a:tcPr marL="0" marR="0" marT="0" marB="0" anchor="ctr"/>
                </a:tc>
                <a:tc>
                  <a:txBody>
                    <a:bodyPr/>
                    <a:lstStyle/>
                    <a:p>
                      <a:pPr indent="0" algn="just">
                        <a:spcAft>
                          <a:spcPts val="0"/>
                        </a:spcAft>
                      </a:pPr>
                      <a:r>
                        <a:rPr lang="zh-CN" sz="1200" b="1" kern="100">
                          <a:effectLst/>
                          <a:ea typeface="仿宋_GB2312"/>
                        </a:rPr>
                        <a:t>承重支撑体系：用于钢结构安装等满堂支撑体系，承受单点集中荷载</a:t>
                      </a:r>
                      <a:r>
                        <a:rPr lang="en-US" sz="1200" b="1" kern="100">
                          <a:effectLst/>
                          <a:ea typeface="仿宋_GB2312"/>
                        </a:rPr>
                        <a:t>700Kg</a:t>
                      </a:r>
                      <a:r>
                        <a:rPr lang="zh-CN" sz="1200" b="1" kern="100">
                          <a:effectLst/>
                          <a:ea typeface="仿宋_GB2312"/>
                        </a:rPr>
                        <a:t>以上。</a:t>
                      </a:r>
                      <a:endParaRPr lang="zh-CN" sz="1200" b="1" kern="100">
                        <a:effectLst/>
                        <a:latin typeface="Calibri" panose="020F0502020204030204"/>
                        <a:ea typeface="仿宋_GB2312"/>
                        <a:cs typeface="Times New Roman" panose="02020603050405020304"/>
                      </a:endParaRPr>
                    </a:p>
                  </a:txBody>
                  <a:tcPr marL="0" marR="0" marT="0" marB="0" anchor="ctr"/>
                </a:tc>
                <a:tc vMerge="1">
                  <a:txBody>
                    <a:bodyPr/>
                    <a:lstStyle/>
                    <a:p>
                      <a:endParaRPr lang="zh-CN"/>
                    </a:p>
                  </a:txBody>
                  <a:tcPr/>
                </a:tc>
                <a:extLst>
                  <a:ext uri="{0D108BD9-81ED-4DB2-BD59-A6C34878D82A}">
                    <a16:rowId xmlns:a16="http://schemas.microsoft.com/office/drawing/2014/main" val="10011"/>
                  </a:ext>
                </a:extLst>
              </a:tr>
              <a:tr h="257204">
                <a:tc>
                  <a:txBody>
                    <a:bodyPr/>
                    <a:lstStyle/>
                    <a:p>
                      <a:pPr indent="0" algn="ctr">
                        <a:lnSpc>
                          <a:spcPct val="150000"/>
                        </a:lnSpc>
                        <a:spcAft>
                          <a:spcPts val="0"/>
                        </a:spcAft>
                      </a:pPr>
                      <a:r>
                        <a:rPr lang="zh-CN" sz="1200" b="1" kern="100">
                          <a:effectLst/>
                          <a:ea typeface="仿宋_GB2312"/>
                        </a:rPr>
                        <a:t>三</a:t>
                      </a:r>
                      <a:endParaRPr lang="zh-CN" sz="1200" b="1" kern="100">
                        <a:effectLst/>
                        <a:latin typeface="Calibri" panose="020F0502020204030204"/>
                        <a:ea typeface="仿宋_GB2312"/>
                        <a:cs typeface="Times New Roman" panose="02020603050405020304"/>
                      </a:endParaRPr>
                    </a:p>
                  </a:txBody>
                  <a:tcPr marL="0" marR="0" marT="0" marB="0" anchor="ctr"/>
                </a:tc>
                <a:tc>
                  <a:txBody>
                    <a:bodyPr/>
                    <a:lstStyle/>
                    <a:p>
                      <a:pPr indent="0" algn="just">
                        <a:lnSpc>
                          <a:spcPct val="150000"/>
                        </a:lnSpc>
                        <a:spcAft>
                          <a:spcPts val="0"/>
                        </a:spcAft>
                      </a:pPr>
                      <a:r>
                        <a:rPr lang="zh-CN" sz="1200" b="1" kern="100" dirty="0">
                          <a:effectLst/>
                          <a:ea typeface="仿宋_GB2312"/>
                        </a:rPr>
                        <a:t>起重吊装及安装拆卸工程</a:t>
                      </a:r>
                      <a:endParaRPr lang="zh-CN" sz="1200" b="1" kern="100" dirty="0">
                        <a:effectLst/>
                        <a:latin typeface="Calibri" panose="020F0502020204030204"/>
                        <a:ea typeface="仿宋_GB2312"/>
                        <a:cs typeface="Times New Roman" panose="02020603050405020304"/>
                      </a:endParaRPr>
                    </a:p>
                  </a:txBody>
                  <a:tcPr marL="0" marR="0" marT="0" marB="0" anchor="ctr"/>
                </a:tc>
                <a:tc>
                  <a:txBody>
                    <a:bodyPr/>
                    <a:lstStyle/>
                    <a:p>
                      <a:pPr indent="0" algn="just">
                        <a:lnSpc>
                          <a:spcPct val="150000"/>
                        </a:lnSpc>
                        <a:spcAft>
                          <a:spcPts val="0"/>
                        </a:spcAft>
                      </a:pPr>
                      <a:r>
                        <a:rPr lang="en-US" sz="1200" b="1" kern="100">
                          <a:effectLst/>
                          <a:ea typeface="仿宋_GB2312"/>
                        </a:rPr>
                        <a:t> </a:t>
                      </a:r>
                      <a:endParaRPr lang="zh-CN" sz="1200" b="1" kern="100">
                        <a:effectLst/>
                        <a:latin typeface="Calibri" panose="020F0502020204030204"/>
                        <a:ea typeface="仿宋_GB2312"/>
                        <a:cs typeface="Times New Roman" panose="02020603050405020304"/>
                      </a:endParaRPr>
                    </a:p>
                  </a:txBody>
                  <a:tcPr marL="0" marR="0" marT="0" marB="0" anchor="ctr"/>
                </a:tc>
                <a:extLst>
                  <a:ext uri="{0D108BD9-81ED-4DB2-BD59-A6C34878D82A}">
                    <a16:rowId xmlns:a16="http://schemas.microsoft.com/office/drawing/2014/main" val="10012"/>
                  </a:ext>
                </a:extLst>
              </a:tr>
              <a:tr h="342938">
                <a:tc>
                  <a:txBody>
                    <a:bodyPr/>
                    <a:lstStyle/>
                    <a:p>
                      <a:pPr indent="0" algn="ctr">
                        <a:lnSpc>
                          <a:spcPct val="150000"/>
                        </a:lnSpc>
                        <a:spcAft>
                          <a:spcPts val="0"/>
                        </a:spcAft>
                      </a:pPr>
                      <a:r>
                        <a:rPr lang="en-US" sz="1200" b="1" kern="100">
                          <a:effectLst/>
                          <a:ea typeface="仿宋_GB2312"/>
                        </a:rPr>
                        <a:t>1</a:t>
                      </a:r>
                      <a:endParaRPr lang="zh-CN" sz="1200" b="1" kern="100">
                        <a:effectLst/>
                        <a:latin typeface="Calibri" panose="020F0502020204030204"/>
                        <a:ea typeface="仿宋_GB2312"/>
                        <a:cs typeface="Times New Roman" panose="02020603050405020304"/>
                      </a:endParaRPr>
                    </a:p>
                  </a:txBody>
                  <a:tcPr marL="0" marR="0" marT="0" marB="0" anchor="ctr"/>
                </a:tc>
                <a:tc>
                  <a:txBody>
                    <a:bodyPr/>
                    <a:lstStyle/>
                    <a:p>
                      <a:pPr indent="0" algn="just">
                        <a:spcAft>
                          <a:spcPts val="0"/>
                        </a:spcAft>
                      </a:pPr>
                      <a:r>
                        <a:rPr lang="zh-CN" sz="1200" b="1" kern="100" dirty="0">
                          <a:effectLst/>
                          <a:ea typeface="仿宋_GB2312"/>
                        </a:rPr>
                        <a:t>采用非常规起重设备、方法，且单件起吊重量在</a:t>
                      </a:r>
                      <a:r>
                        <a:rPr lang="en-US" sz="1200" b="1" kern="100" dirty="0">
                          <a:effectLst/>
                          <a:ea typeface="仿宋_GB2312"/>
                        </a:rPr>
                        <a:t>100kN</a:t>
                      </a:r>
                      <a:r>
                        <a:rPr lang="zh-CN" sz="1200" b="1" kern="100" dirty="0">
                          <a:effectLst/>
                          <a:ea typeface="仿宋_GB2312"/>
                        </a:rPr>
                        <a:t>及以上的起重吊装工程。</a:t>
                      </a:r>
                      <a:endParaRPr lang="zh-CN" sz="1200" b="1" kern="100" dirty="0">
                        <a:effectLst/>
                        <a:latin typeface="Calibri" panose="020F0502020204030204"/>
                        <a:ea typeface="仿宋_GB2312"/>
                        <a:cs typeface="Times New Roman" panose="02020603050405020304"/>
                      </a:endParaRPr>
                    </a:p>
                  </a:txBody>
                  <a:tcPr marL="0" marR="0" marT="0" marB="0" anchor="ctr"/>
                </a:tc>
                <a:tc rowSpan="2">
                  <a:txBody>
                    <a:bodyPr/>
                    <a:lstStyle/>
                    <a:p>
                      <a:pPr indent="0" algn="just">
                        <a:spcAft>
                          <a:spcPts val="0"/>
                        </a:spcAft>
                      </a:pPr>
                      <a:r>
                        <a:rPr lang="zh-CN" sz="1200" b="1" kern="100">
                          <a:effectLst/>
                          <a:ea typeface="仿宋_GB2312"/>
                        </a:rPr>
                        <a:t>机械伤害、高处坠落、物体打击、起重伤害、触电、起重机体毁坏等</a:t>
                      </a:r>
                      <a:r>
                        <a:rPr lang="en-US" sz="1200" b="1" kern="100">
                          <a:effectLst/>
                          <a:ea typeface="仿宋_GB2312"/>
                        </a:rPr>
                        <a:t>6</a:t>
                      </a:r>
                      <a:r>
                        <a:rPr lang="zh-CN" sz="1200" b="1" kern="100">
                          <a:effectLst/>
                          <a:ea typeface="仿宋_GB2312"/>
                        </a:rPr>
                        <a:t>种</a:t>
                      </a:r>
                      <a:endParaRPr lang="zh-CN" sz="1200" b="1" kern="100">
                        <a:effectLst/>
                        <a:latin typeface="Calibri" panose="020F0502020204030204"/>
                        <a:ea typeface="仿宋_GB2312"/>
                        <a:cs typeface="Times New Roman" panose="02020603050405020304"/>
                      </a:endParaRPr>
                    </a:p>
                  </a:txBody>
                  <a:tcPr marL="0" marR="0" marT="0" marB="0" anchor="ctr"/>
                </a:tc>
                <a:extLst>
                  <a:ext uri="{0D108BD9-81ED-4DB2-BD59-A6C34878D82A}">
                    <a16:rowId xmlns:a16="http://schemas.microsoft.com/office/drawing/2014/main" val="10013"/>
                  </a:ext>
                </a:extLst>
              </a:tr>
              <a:tr h="342938">
                <a:tc>
                  <a:txBody>
                    <a:bodyPr/>
                    <a:lstStyle/>
                    <a:p>
                      <a:pPr indent="0" algn="ctr">
                        <a:lnSpc>
                          <a:spcPct val="150000"/>
                        </a:lnSpc>
                        <a:spcAft>
                          <a:spcPts val="0"/>
                        </a:spcAft>
                      </a:pPr>
                      <a:r>
                        <a:rPr lang="en-US" sz="1200" b="1" kern="100">
                          <a:effectLst/>
                          <a:ea typeface="仿宋_GB2312"/>
                        </a:rPr>
                        <a:t>2</a:t>
                      </a:r>
                      <a:endParaRPr lang="zh-CN" sz="1200" b="1" kern="100">
                        <a:effectLst/>
                        <a:latin typeface="Calibri" panose="020F0502020204030204"/>
                        <a:ea typeface="仿宋_GB2312"/>
                        <a:cs typeface="Times New Roman" panose="02020603050405020304"/>
                      </a:endParaRPr>
                    </a:p>
                  </a:txBody>
                  <a:tcPr marL="0" marR="0" marT="0" marB="0" anchor="ctr"/>
                </a:tc>
                <a:tc>
                  <a:txBody>
                    <a:bodyPr/>
                    <a:lstStyle/>
                    <a:p>
                      <a:pPr indent="0" algn="just">
                        <a:spcAft>
                          <a:spcPts val="0"/>
                        </a:spcAft>
                      </a:pPr>
                      <a:r>
                        <a:rPr lang="zh-CN" sz="1200" b="1" kern="100" dirty="0">
                          <a:effectLst/>
                          <a:ea typeface="仿宋_GB2312"/>
                        </a:rPr>
                        <a:t>起重量</a:t>
                      </a:r>
                      <a:r>
                        <a:rPr lang="en-US" sz="1200" b="1" kern="100" dirty="0">
                          <a:effectLst/>
                          <a:ea typeface="仿宋_GB2312"/>
                        </a:rPr>
                        <a:t>300kN</a:t>
                      </a:r>
                      <a:r>
                        <a:rPr lang="zh-CN" sz="1200" b="1" kern="100" dirty="0">
                          <a:effectLst/>
                          <a:ea typeface="仿宋_GB2312"/>
                        </a:rPr>
                        <a:t>及以上的起重设备安装工程；高度</a:t>
                      </a:r>
                      <a:r>
                        <a:rPr lang="en-US" sz="1200" b="1" kern="100" dirty="0">
                          <a:effectLst/>
                          <a:ea typeface="仿宋_GB2312"/>
                        </a:rPr>
                        <a:t>200m</a:t>
                      </a:r>
                      <a:r>
                        <a:rPr lang="zh-CN" sz="1200" b="1" kern="100" dirty="0">
                          <a:effectLst/>
                          <a:ea typeface="仿宋_GB2312"/>
                        </a:rPr>
                        <a:t>及以上内爬起重设备的拆除工程。</a:t>
                      </a:r>
                      <a:endParaRPr lang="zh-CN" sz="1200" b="1" kern="100" dirty="0">
                        <a:effectLst/>
                        <a:latin typeface="Calibri" panose="020F0502020204030204"/>
                        <a:ea typeface="仿宋_GB2312"/>
                        <a:cs typeface="Times New Roman" panose="02020603050405020304"/>
                      </a:endParaRPr>
                    </a:p>
                  </a:txBody>
                  <a:tcPr marL="0" marR="0" marT="0" marB="0" anchor="ctr"/>
                </a:tc>
                <a:tc vMerge="1">
                  <a:txBody>
                    <a:bodyPr/>
                    <a:lstStyle/>
                    <a:p>
                      <a:endParaRPr lang="zh-CN"/>
                    </a:p>
                  </a:txBody>
                  <a:tcPr/>
                </a:tc>
                <a:extLst>
                  <a:ext uri="{0D108BD9-81ED-4DB2-BD59-A6C34878D82A}">
                    <a16:rowId xmlns:a16="http://schemas.microsoft.com/office/drawing/2014/main" val="10014"/>
                  </a:ext>
                </a:extLst>
              </a:tr>
            </a:tbl>
          </a:graphicData>
        </a:graphic>
      </p:graphicFrame>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nvGraphicFramePr>
        <p:xfrm>
          <a:off x="74666" y="1398232"/>
          <a:ext cx="8994668" cy="4932647"/>
        </p:xfrm>
        <a:graphic>
          <a:graphicData uri="http://schemas.openxmlformats.org/drawingml/2006/table">
            <a:tbl>
              <a:tblPr firstRow="1" firstCol="1" bandRow="1">
                <a:tableStyleId>{5C22544A-7EE6-4342-B048-85BDC9FD1C3A}</a:tableStyleId>
              </a:tblPr>
              <a:tblGrid>
                <a:gridCol w="698681">
                  <a:extLst>
                    <a:ext uri="{9D8B030D-6E8A-4147-A177-3AD203B41FA5}">
                      <a16:colId xmlns:a16="http://schemas.microsoft.com/office/drawing/2014/main" val="20000"/>
                    </a:ext>
                  </a:extLst>
                </a:gridCol>
                <a:gridCol w="4767035">
                  <a:extLst>
                    <a:ext uri="{9D8B030D-6E8A-4147-A177-3AD203B41FA5}">
                      <a16:colId xmlns:a16="http://schemas.microsoft.com/office/drawing/2014/main" val="20001"/>
                    </a:ext>
                  </a:extLst>
                </a:gridCol>
                <a:gridCol w="3528952">
                  <a:extLst>
                    <a:ext uri="{9D8B030D-6E8A-4147-A177-3AD203B41FA5}">
                      <a16:colId xmlns:a16="http://schemas.microsoft.com/office/drawing/2014/main" val="20002"/>
                    </a:ext>
                  </a:extLst>
                </a:gridCol>
              </a:tblGrid>
              <a:tr h="294708">
                <a:tc>
                  <a:txBody>
                    <a:bodyPr/>
                    <a:lstStyle/>
                    <a:p>
                      <a:pPr indent="127000" algn="ctr">
                        <a:spcAft>
                          <a:spcPts val="0"/>
                        </a:spcAft>
                      </a:pPr>
                      <a:r>
                        <a:rPr lang="zh-CN" sz="1200" b="1" kern="100" dirty="0">
                          <a:effectLst/>
                          <a:ea typeface="仿宋_GB2312"/>
                        </a:rPr>
                        <a:t>序号</a:t>
                      </a:r>
                      <a:endParaRPr lang="zh-CN" sz="1200" b="1" kern="100" dirty="0">
                        <a:effectLst/>
                        <a:latin typeface="Calibri" panose="020F0502020204030204"/>
                        <a:ea typeface="仿宋_GB2312"/>
                        <a:cs typeface="Times New Roman" panose="02020603050405020304"/>
                      </a:endParaRPr>
                    </a:p>
                  </a:txBody>
                  <a:tcPr marL="29395" marR="29395" marT="0" marB="0" anchor="ctr"/>
                </a:tc>
                <a:tc>
                  <a:txBody>
                    <a:bodyPr/>
                    <a:lstStyle/>
                    <a:p>
                      <a:pPr indent="127000" algn="ctr">
                        <a:spcAft>
                          <a:spcPts val="0"/>
                        </a:spcAft>
                      </a:pPr>
                      <a:r>
                        <a:rPr lang="zh-CN" sz="1200" b="1" kern="100" dirty="0">
                          <a:effectLst/>
                          <a:ea typeface="仿宋_GB2312"/>
                        </a:rPr>
                        <a:t>重大危险源</a:t>
                      </a:r>
                      <a:endParaRPr lang="zh-CN" sz="1200" b="1" kern="100" dirty="0">
                        <a:effectLst/>
                        <a:latin typeface="Calibri" panose="020F0502020204030204"/>
                        <a:ea typeface="仿宋_GB2312"/>
                        <a:cs typeface="Times New Roman" panose="02020603050405020304"/>
                      </a:endParaRPr>
                    </a:p>
                  </a:txBody>
                  <a:tcPr marL="29395" marR="29395" marT="0" marB="0" anchor="ctr"/>
                </a:tc>
                <a:tc>
                  <a:txBody>
                    <a:bodyPr/>
                    <a:lstStyle/>
                    <a:p>
                      <a:pPr indent="127000" algn="ctr">
                        <a:spcAft>
                          <a:spcPts val="0"/>
                        </a:spcAft>
                      </a:pPr>
                      <a:r>
                        <a:rPr lang="zh-CN" sz="1200" b="1" kern="100">
                          <a:effectLst/>
                          <a:ea typeface="仿宋_GB2312"/>
                        </a:rPr>
                        <a:t>潜在事故</a:t>
                      </a:r>
                      <a:endParaRPr lang="zh-CN" sz="1200" b="1" kern="100">
                        <a:effectLst/>
                        <a:latin typeface="Calibri" panose="020F0502020204030204"/>
                        <a:ea typeface="仿宋_GB2312"/>
                        <a:cs typeface="Times New Roman" panose="02020603050405020304"/>
                      </a:endParaRPr>
                    </a:p>
                  </a:txBody>
                  <a:tcPr marL="29395" marR="29395" marT="0" marB="0" anchor="ctr"/>
                </a:tc>
                <a:extLst>
                  <a:ext uri="{0D108BD9-81ED-4DB2-BD59-A6C34878D82A}">
                    <a16:rowId xmlns:a16="http://schemas.microsoft.com/office/drawing/2014/main" val="10000"/>
                  </a:ext>
                </a:extLst>
              </a:tr>
              <a:tr h="262050">
                <a:tc>
                  <a:txBody>
                    <a:bodyPr/>
                    <a:lstStyle/>
                    <a:p>
                      <a:pPr indent="127000" algn="ctr">
                        <a:lnSpc>
                          <a:spcPct val="150000"/>
                        </a:lnSpc>
                        <a:spcAft>
                          <a:spcPts val="0"/>
                        </a:spcAft>
                      </a:pPr>
                      <a:r>
                        <a:rPr lang="zh-CN" sz="1200" b="1" kern="100" dirty="0">
                          <a:effectLst/>
                          <a:ea typeface="仿宋_GB2312"/>
                        </a:rPr>
                        <a:t>四</a:t>
                      </a:r>
                      <a:endParaRPr lang="zh-CN" sz="1200" b="1" kern="100" dirty="0">
                        <a:effectLst/>
                        <a:latin typeface="Calibri" panose="020F0502020204030204"/>
                        <a:ea typeface="仿宋_GB2312"/>
                        <a:cs typeface="Times New Roman" panose="02020603050405020304"/>
                      </a:endParaRPr>
                    </a:p>
                  </a:txBody>
                  <a:tcPr marL="29395" marR="29395" marT="0" marB="0" anchor="ctr"/>
                </a:tc>
                <a:tc>
                  <a:txBody>
                    <a:bodyPr/>
                    <a:lstStyle/>
                    <a:p>
                      <a:pPr indent="127000" algn="just">
                        <a:lnSpc>
                          <a:spcPct val="150000"/>
                        </a:lnSpc>
                        <a:spcAft>
                          <a:spcPts val="0"/>
                        </a:spcAft>
                      </a:pPr>
                      <a:r>
                        <a:rPr lang="zh-CN" sz="1200" b="1" kern="100" dirty="0">
                          <a:effectLst/>
                          <a:ea typeface="仿宋_GB2312"/>
                        </a:rPr>
                        <a:t>脚手架工程</a:t>
                      </a:r>
                      <a:endParaRPr lang="zh-CN" sz="1200" b="1" kern="100" dirty="0">
                        <a:effectLst/>
                        <a:latin typeface="Calibri" panose="020F0502020204030204"/>
                        <a:ea typeface="仿宋_GB2312"/>
                        <a:cs typeface="Times New Roman" panose="02020603050405020304"/>
                      </a:endParaRPr>
                    </a:p>
                  </a:txBody>
                  <a:tcPr marL="29395" marR="29395" marT="0" marB="0" anchor="ctr"/>
                </a:tc>
                <a:tc>
                  <a:txBody>
                    <a:bodyPr/>
                    <a:lstStyle/>
                    <a:p>
                      <a:pPr indent="127000" algn="just">
                        <a:lnSpc>
                          <a:spcPct val="150000"/>
                        </a:lnSpc>
                        <a:spcAft>
                          <a:spcPts val="0"/>
                        </a:spcAft>
                      </a:pPr>
                      <a:r>
                        <a:rPr lang="en-US" sz="1200" b="1" kern="100">
                          <a:effectLst/>
                          <a:ea typeface="仿宋_GB2312"/>
                        </a:rPr>
                        <a:t> </a:t>
                      </a:r>
                      <a:endParaRPr lang="zh-CN" sz="1200" b="1" kern="100">
                        <a:effectLst/>
                        <a:latin typeface="Calibri" panose="020F0502020204030204"/>
                        <a:ea typeface="仿宋_GB2312"/>
                        <a:cs typeface="Times New Roman" panose="02020603050405020304"/>
                      </a:endParaRPr>
                    </a:p>
                  </a:txBody>
                  <a:tcPr marL="29395" marR="29395" marT="0" marB="0" anchor="ctr"/>
                </a:tc>
                <a:extLst>
                  <a:ext uri="{0D108BD9-81ED-4DB2-BD59-A6C34878D82A}">
                    <a16:rowId xmlns:a16="http://schemas.microsoft.com/office/drawing/2014/main" val="10001"/>
                  </a:ext>
                </a:extLst>
              </a:tr>
              <a:tr h="262050">
                <a:tc>
                  <a:txBody>
                    <a:bodyPr/>
                    <a:lstStyle/>
                    <a:p>
                      <a:pPr indent="127000" algn="ctr">
                        <a:lnSpc>
                          <a:spcPct val="150000"/>
                        </a:lnSpc>
                        <a:spcAft>
                          <a:spcPts val="0"/>
                        </a:spcAft>
                      </a:pPr>
                      <a:r>
                        <a:rPr lang="en-US" sz="1200" b="1" kern="100">
                          <a:effectLst/>
                          <a:ea typeface="仿宋_GB2312"/>
                        </a:rPr>
                        <a:t>1</a:t>
                      </a:r>
                      <a:endParaRPr lang="zh-CN" sz="1200" b="1" kern="100">
                        <a:effectLst/>
                        <a:latin typeface="Calibri" panose="020F0502020204030204"/>
                        <a:ea typeface="仿宋_GB2312"/>
                        <a:cs typeface="Times New Roman" panose="02020603050405020304"/>
                      </a:endParaRPr>
                    </a:p>
                  </a:txBody>
                  <a:tcPr marL="29395" marR="29395" marT="0" marB="0" anchor="ctr"/>
                </a:tc>
                <a:tc>
                  <a:txBody>
                    <a:bodyPr/>
                    <a:lstStyle/>
                    <a:p>
                      <a:pPr indent="127000" algn="just">
                        <a:lnSpc>
                          <a:spcPct val="150000"/>
                        </a:lnSpc>
                        <a:spcAft>
                          <a:spcPts val="0"/>
                        </a:spcAft>
                      </a:pPr>
                      <a:r>
                        <a:rPr lang="zh-CN" sz="1200" b="1" kern="100" dirty="0">
                          <a:effectLst/>
                          <a:ea typeface="仿宋_GB2312"/>
                        </a:rPr>
                        <a:t>搭设高度</a:t>
                      </a:r>
                      <a:r>
                        <a:rPr lang="en-US" sz="1200" b="1" kern="100" dirty="0">
                          <a:effectLst/>
                          <a:ea typeface="仿宋_GB2312"/>
                        </a:rPr>
                        <a:t>50m</a:t>
                      </a:r>
                      <a:r>
                        <a:rPr lang="zh-CN" sz="1200" b="1" kern="100" dirty="0">
                          <a:effectLst/>
                          <a:ea typeface="仿宋_GB2312"/>
                        </a:rPr>
                        <a:t>及以上落地式钢管脚手架工程。</a:t>
                      </a:r>
                      <a:endParaRPr lang="zh-CN" sz="1200" b="1" kern="100" dirty="0">
                        <a:effectLst/>
                        <a:latin typeface="Calibri" panose="020F0502020204030204"/>
                        <a:ea typeface="仿宋_GB2312"/>
                        <a:cs typeface="Times New Roman" panose="02020603050405020304"/>
                      </a:endParaRPr>
                    </a:p>
                  </a:txBody>
                  <a:tcPr marL="29395" marR="29395" marT="0" marB="0" anchor="ctr"/>
                </a:tc>
                <a:tc rowSpan="3">
                  <a:txBody>
                    <a:bodyPr/>
                    <a:lstStyle/>
                    <a:p>
                      <a:pPr indent="127000" algn="just">
                        <a:spcAft>
                          <a:spcPts val="0"/>
                        </a:spcAft>
                      </a:pPr>
                      <a:r>
                        <a:rPr lang="zh-CN" sz="1200" b="1" kern="100">
                          <a:effectLst/>
                          <a:ea typeface="仿宋_GB2312"/>
                        </a:rPr>
                        <a:t>坍塌、触电、机械伤害、起重伤害、高处坠落、物体打击等</a:t>
                      </a:r>
                      <a:r>
                        <a:rPr lang="en-US" sz="1200" b="1" kern="100">
                          <a:effectLst/>
                          <a:ea typeface="仿宋_GB2312"/>
                        </a:rPr>
                        <a:t>6</a:t>
                      </a:r>
                      <a:r>
                        <a:rPr lang="zh-CN" sz="1200" b="1" kern="100">
                          <a:effectLst/>
                          <a:ea typeface="仿宋_GB2312"/>
                        </a:rPr>
                        <a:t>种。</a:t>
                      </a:r>
                    </a:p>
                    <a:p>
                      <a:pPr indent="127000" algn="just">
                        <a:lnSpc>
                          <a:spcPct val="150000"/>
                        </a:lnSpc>
                        <a:spcAft>
                          <a:spcPts val="0"/>
                        </a:spcAft>
                      </a:pPr>
                      <a:r>
                        <a:rPr lang="en-US" sz="1200" b="1" kern="100">
                          <a:effectLst/>
                          <a:ea typeface="仿宋_GB2312"/>
                        </a:rPr>
                        <a:t> </a:t>
                      </a:r>
                      <a:endParaRPr lang="zh-CN" sz="1200" b="1" kern="100">
                        <a:effectLst/>
                        <a:latin typeface="Calibri" panose="020F0502020204030204"/>
                        <a:ea typeface="仿宋_GB2312"/>
                        <a:cs typeface="Times New Roman" panose="02020603050405020304"/>
                      </a:endParaRPr>
                    </a:p>
                  </a:txBody>
                  <a:tcPr marL="29395" marR="29395" marT="0" marB="0" anchor="ctr"/>
                </a:tc>
                <a:extLst>
                  <a:ext uri="{0D108BD9-81ED-4DB2-BD59-A6C34878D82A}">
                    <a16:rowId xmlns:a16="http://schemas.microsoft.com/office/drawing/2014/main" val="10002"/>
                  </a:ext>
                </a:extLst>
              </a:tr>
              <a:tr h="262050">
                <a:tc>
                  <a:txBody>
                    <a:bodyPr/>
                    <a:lstStyle/>
                    <a:p>
                      <a:pPr indent="127000" algn="ctr">
                        <a:lnSpc>
                          <a:spcPct val="150000"/>
                        </a:lnSpc>
                        <a:spcAft>
                          <a:spcPts val="0"/>
                        </a:spcAft>
                      </a:pPr>
                      <a:r>
                        <a:rPr lang="en-US" sz="1200" b="1" kern="100">
                          <a:effectLst/>
                          <a:ea typeface="仿宋_GB2312"/>
                        </a:rPr>
                        <a:t>2</a:t>
                      </a:r>
                      <a:endParaRPr lang="zh-CN" sz="1200" b="1" kern="100">
                        <a:effectLst/>
                        <a:latin typeface="Calibri" panose="020F0502020204030204"/>
                        <a:ea typeface="仿宋_GB2312"/>
                        <a:cs typeface="Times New Roman" panose="02020603050405020304"/>
                      </a:endParaRPr>
                    </a:p>
                  </a:txBody>
                  <a:tcPr marL="29395" marR="29395" marT="0" marB="0" anchor="ctr"/>
                </a:tc>
                <a:tc>
                  <a:txBody>
                    <a:bodyPr/>
                    <a:lstStyle/>
                    <a:p>
                      <a:pPr indent="127000" algn="just">
                        <a:lnSpc>
                          <a:spcPct val="150000"/>
                        </a:lnSpc>
                        <a:spcAft>
                          <a:spcPts val="0"/>
                        </a:spcAft>
                      </a:pPr>
                      <a:r>
                        <a:rPr lang="zh-CN" sz="1200" b="1" kern="100" dirty="0">
                          <a:effectLst/>
                          <a:ea typeface="仿宋_GB2312"/>
                        </a:rPr>
                        <a:t>提升高度</a:t>
                      </a:r>
                      <a:r>
                        <a:rPr lang="en-US" sz="1200" b="1" kern="100" dirty="0">
                          <a:effectLst/>
                          <a:ea typeface="仿宋_GB2312"/>
                        </a:rPr>
                        <a:t>150m</a:t>
                      </a:r>
                      <a:r>
                        <a:rPr lang="zh-CN" sz="1200" b="1" kern="100" dirty="0">
                          <a:effectLst/>
                          <a:ea typeface="仿宋_GB2312"/>
                        </a:rPr>
                        <a:t>及以上附着式整体和分片提升脚手架工程。</a:t>
                      </a:r>
                      <a:endParaRPr lang="zh-CN" sz="1200" b="1" kern="100" dirty="0">
                        <a:effectLst/>
                        <a:latin typeface="Calibri" panose="020F0502020204030204"/>
                        <a:ea typeface="仿宋_GB2312"/>
                        <a:cs typeface="Times New Roman" panose="02020603050405020304"/>
                      </a:endParaRPr>
                    </a:p>
                  </a:txBody>
                  <a:tcPr marL="29395" marR="29395" marT="0" marB="0" anchor="ctr"/>
                </a:tc>
                <a:tc vMerge="1">
                  <a:txBody>
                    <a:bodyPr/>
                    <a:lstStyle/>
                    <a:p>
                      <a:endParaRPr lang="zh-CN"/>
                    </a:p>
                  </a:txBody>
                  <a:tcPr/>
                </a:tc>
                <a:extLst>
                  <a:ext uri="{0D108BD9-81ED-4DB2-BD59-A6C34878D82A}">
                    <a16:rowId xmlns:a16="http://schemas.microsoft.com/office/drawing/2014/main" val="10003"/>
                  </a:ext>
                </a:extLst>
              </a:tr>
              <a:tr h="262050">
                <a:tc>
                  <a:txBody>
                    <a:bodyPr/>
                    <a:lstStyle/>
                    <a:p>
                      <a:pPr indent="127000" algn="ctr">
                        <a:lnSpc>
                          <a:spcPct val="150000"/>
                        </a:lnSpc>
                        <a:spcAft>
                          <a:spcPts val="0"/>
                        </a:spcAft>
                      </a:pPr>
                      <a:r>
                        <a:rPr lang="en-US" sz="1200" b="1" kern="100">
                          <a:effectLst/>
                          <a:ea typeface="仿宋_GB2312"/>
                        </a:rPr>
                        <a:t>3</a:t>
                      </a:r>
                      <a:endParaRPr lang="zh-CN" sz="1200" b="1" kern="100">
                        <a:effectLst/>
                        <a:latin typeface="Calibri" panose="020F0502020204030204"/>
                        <a:ea typeface="仿宋_GB2312"/>
                        <a:cs typeface="Times New Roman" panose="02020603050405020304"/>
                      </a:endParaRPr>
                    </a:p>
                  </a:txBody>
                  <a:tcPr marL="29395" marR="29395" marT="0" marB="0" anchor="ctr"/>
                </a:tc>
                <a:tc>
                  <a:txBody>
                    <a:bodyPr/>
                    <a:lstStyle/>
                    <a:p>
                      <a:pPr indent="127000" algn="just">
                        <a:lnSpc>
                          <a:spcPct val="150000"/>
                        </a:lnSpc>
                        <a:spcAft>
                          <a:spcPts val="0"/>
                        </a:spcAft>
                      </a:pPr>
                      <a:r>
                        <a:rPr lang="zh-CN" sz="1200" b="1" kern="100">
                          <a:effectLst/>
                          <a:ea typeface="仿宋_GB2312"/>
                        </a:rPr>
                        <a:t>架体高度</a:t>
                      </a:r>
                      <a:r>
                        <a:rPr lang="en-US" sz="1200" b="1" kern="100">
                          <a:effectLst/>
                          <a:ea typeface="仿宋_GB2312"/>
                        </a:rPr>
                        <a:t>20m</a:t>
                      </a:r>
                      <a:r>
                        <a:rPr lang="zh-CN" sz="1200" b="1" kern="100">
                          <a:effectLst/>
                          <a:ea typeface="仿宋_GB2312"/>
                        </a:rPr>
                        <a:t>及以上悬挑式脚手架工程。</a:t>
                      </a:r>
                      <a:endParaRPr lang="zh-CN" sz="1200" b="1" kern="100">
                        <a:effectLst/>
                        <a:latin typeface="Calibri" panose="020F0502020204030204"/>
                        <a:ea typeface="仿宋_GB2312"/>
                        <a:cs typeface="Times New Roman" panose="02020603050405020304"/>
                      </a:endParaRPr>
                    </a:p>
                  </a:txBody>
                  <a:tcPr marL="29395" marR="29395" marT="0" marB="0" anchor="ctr"/>
                </a:tc>
                <a:tc vMerge="1">
                  <a:txBody>
                    <a:bodyPr/>
                    <a:lstStyle/>
                    <a:p>
                      <a:endParaRPr lang="zh-CN"/>
                    </a:p>
                  </a:txBody>
                  <a:tcPr/>
                </a:tc>
                <a:extLst>
                  <a:ext uri="{0D108BD9-81ED-4DB2-BD59-A6C34878D82A}">
                    <a16:rowId xmlns:a16="http://schemas.microsoft.com/office/drawing/2014/main" val="10004"/>
                  </a:ext>
                </a:extLst>
              </a:tr>
              <a:tr h="262050">
                <a:tc>
                  <a:txBody>
                    <a:bodyPr/>
                    <a:lstStyle/>
                    <a:p>
                      <a:pPr indent="127000" algn="ctr">
                        <a:lnSpc>
                          <a:spcPct val="150000"/>
                        </a:lnSpc>
                        <a:spcAft>
                          <a:spcPts val="0"/>
                        </a:spcAft>
                      </a:pPr>
                      <a:r>
                        <a:rPr lang="en-US" sz="1200" b="1" kern="100">
                          <a:effectLst/>
                          <a:ea typeface="仿宋_GB2312"/>
                        </a:rPr>
                        <a:t>4</a:t>
                      </a:r>
                      <a:endParaRPr lang="zh-CN" sz="1200" b="1" kern="100">
                        <a:effectLst/>
                        <a:latin typeface="Calibri" panose="020F0502020204030204"/>
                        <a:ea typeface="仿宋_GB2312"/>
                        <a:cs typeface="Times New Roman" panose="02020603050405020304"/>
                      </a:endParaRPr>
                    </a:p>
                  </a:txBody>
                  <a:tcPr marL="29395" marR="29395" marT="0" marB="0" anchor="ctr"/>
                </a:tc>
                <a:tc>
                  <a:txBody>
                    <a:bodyPr/>
                    <a:lstStyle/>
                    <a:p>
                      <a:pPr indent="127000" algn="just">
                        <a:lnSpc>
                          <a:spcPct val="150000"/>
                        </a:lnSpc>
                        <a:spcAft>
                          <a:spcPts val="0"/>
                        </a:spcAft>
                      </a:pPr>
                      <a:r>
                        <a:rPr lang="zh-CN" sz="1200" b="1" kern="100">
                          <a:effectLst/>
                          <a:ea typeface="仿宋_GB2312"/>
                        </a:rPr>
                        <a:t>栈桥设施。</a:t>
                      </a:r>
                      <a:endParaRPr lang="zh-CN" sz="1200" b="1" kern="100">
                        <a:effectLst/>
                        <a:latin typeface="Calibri" panose="020F0502020204030204"/>
                        <a:ea typeface="仿宋_GB2312"/>
                        <a:cs typeface="Times New Roman" panose="02020603050405020304"/>
                      </a:endParaRPr>
                    </a:p>
                  </a:txBody>
                  <a:tcPr marL="29395" marR="29395" marT="0" marB="0" anchor="ctr"/>
                </a:tc>
                <a:tc rowSpan="2">
                  <a:txBody>
                    <a:bodyPr/>
                    <a:lstStyle/>
                    <a:p>
                      <a:pPr indent="127000" algn="just">
                        <a:spcAft>
                          <a:spcPts val="0"/>
                        </a:spcAft>
                      </a:pPr>
                      <a:r>
                        <a:rPr lang="zh-CN" sz="1200" b="1" kern="100">
                          <a:effectLst/>
                          <a:ea typeface="仿宋_GB2312"/>
                        </a:rPr>
                        <a:t>坍塌、触电、机械伤害、起重伤害、高处坠落、物体打击、淹溺等</a:t>
                      </a:r>
                      <a:r>
                        <a:rPr lang="en-US" sz="1200" b="1" kern="100">
                          <a:effectLst/>
                          <a:ea typeface="仿宋_GB2312"/>
                        </a:rPr>
                        <a:t>7</a:t>
                      </a:r>
                      <a:r>
                        <a:rPr lang="zh-CN" sz="1200" b="1" kern="100">
                          <a:effectLst/>
                          <a:ea typeface="仿宋_GB2312"/>
                        </a:rPr>
                        <a:t>种。</a:t>
                      </a:r>
                      <a:endParaRPr lang="zh-CN" sz="1200" b="1" kern="100">
                        <a:effectLst/>
                        <a:latin typeface="Calibri" panose="020F0502020204030204"/>
                        <a:ea typeface="仿宋_GB2312"/>
                        <a:cs typeface="Times New Roman" panose="02020603050405020304"/>
                      </a:endParaRPr>
                    </a:p>
                  </a:txBody>
                  <a:tcPr marL="29395" marR="29395" marT="0" marB="0" anchor="ctr"/>
                </a:tc>
                <a:extLst>
                  <a:ext uri="{0D108BD9-81ED-4DB2-BD59-A6C34878D82A}">
                    <a16:rowId xmlns:a16="http://schemas.microsoft.com/office/drawing/2014/main" val="10005"/>
                  </a:ext>
                </a:extLst>
              </a:tr>
              <a:tr h="262050">
                <a:tc>
                  <a:txBody>
                    <a:bodyPr/>
                    <a:lstStyle/>
                    <a:p>
                      <a:pPr indent="127000" algn="ctr">
                        <a:lnSpc>
                          <a:spcPct val="150000"/>
                        </a:lnSpc>
                        <a:spcAft>
                          <a:spcPts val="0"/>
                        </a:spcAft>
                      </a:pPr>
                      <a:r>
                        <a:rPr lang="en-US" sz="1200" b="1" kern="100">
                          <a:effectLst/>
                          <a:ea typeface="仿宋_GB2312"/>
                        </a:rPr>
                        <a:t>5</a:t>
                      </a:r>
                      <a:endParaRPr lang="zh-CN" sz="1200" b="1" kern="100">
                        <a:effectLst/>
                        <a:latin typeface="Calibri" panose="020F0502020204030204"/>
                        <a:ea typeface="仿宋_GB2312"/>
                        <a:cs typeface="Times New Roman" panose="02020603050405020304"/>
                      </a:endParaRPr>
                    </a:p>
                  </a:txBody>
                  <a:tcPr marL="29395" marR="29395" marT="0" marB="0" anchor="ctr"/>
                </a:tc>
                <a:tc>
                  <a:txBody>
                    <a:bodyPr/>
                    <a:lstStyle/>
                    <a:p>
                      <a:pPr indent="127000" algn="just">
                        <a:lnSpc>
                          <a:spcPct val="150000"/>
                        </a:lnSpc>
                        <a:spcAft>
                          <a:spcPts val="0"/>
                        </a:spcAft>
                      </a:pPr>
                      <a:r>
                        <a:rPr lang="zh-CN" sz="1200" b="1" kern="100">
                          <a:effectLst/>
                          <a:ea typeface="仿宋_GB2312"/>
                        </a:rPr>
                        <a:t>水上作业平台。</a:t>
                      </a:r>
                      <a:endParaRPr lang="zh-CN" sz="1200" b="1" kern="100">
                        <a:effectLst/>
                        <a:latin typeface="Calibri" panose="020F0502020204030204"/>
                        <a:ea typeface="仿宋_GB2312"/>
                        <a:cs typeface="Times New Roman" panose="02020603050405020304"/>
                      </a:endParaRPr>
                    </a:p>
                  </a:txBody>
                  <a:tcPr marL="29395" marR="29395" marT="0" marB="0" anchor="ctr"/>
                </a:tc>
                <a:tc vMerge="1">
                  <a:txBody>
                    <a:bodyPr/>
                    <a:lstStyle/>
                    <a:p>
                      <a:endParaRPr lang="zh-CN"/>
                    </a:p>
                  </a:txBody>
                  <a:tcPr/>
                </a:tc>
                <a:extLst>
                  <a:ext uri="{0D108BD9-81ED-4DB2-BD59-A6C34878D82A}">
                    <a16:rowId xmlns:a16="http://schemas.microsoft.com/office/drawing/2014/main" val="10006"/>
                  </a:ext>
                </a:extLst>
              </a:tr>
              <a:tr h="262050">
                <a:tc>
                  <a:txBody>
                    <a:bodyPr/>
                    <a:lstStyle/>
                    <a:p>
                      <a:pPr indent="127000" algn="ctr">
                        <a:lnSpc>
                          <a:spcPct val="150000"/>
                        </a:lnSpc>
                        <a:spcAft>
                          <a:spcPts val="0"/>
                        </a:spcAft>
                      </a:pPr>
                      <a:r>
                        <a:rPr lang="zh-CN" sz="1200" b="1" kern="100">
                          <a:effectLst/>
                          <a:ea typeface="仿宋_GB2312"/>
                        </a:rPr>
                        <a:t>五</a:t>
                      </a:r>
                      <a:endParaRPr lang="zh-CN" sz="1200" b="1" kern="100">
                        <a:effectLst/>
                        <a:latin typeface="Calibri" panose="020F0502020204030204"/>
                        <a:ea typeface="仿宋_GB2312"/>
                        <a:cs typeface="Times New Roman" panose="02020603050405020304"/>
                      </a:endParaRPr>
                    </a:p>
                  </a:txBody>
                  <a:tcPr marL="29395" marR="29395" marT="0" marB="0" anchor="ctr"/>
                </a:tc>
                <a:tc>
                  <a:txBody>
                    <a:bodyPr/>
                    <a:lstStyle/>
                    <a:p>
                      <a:pPr indent="127000" algn="just">
                        <a:lnSpc>
                          <a:spcPct val="150000"/>
                        </a:lnSpc>
                        <a:spcAft>
                          <a:spcPts val="0"/>
                        </a:spcAft>
                      </a:pPr>
                      <a:r>
                        <a:rPr lang="zh-CN" sz="1200" b="1" kern="100" dirty="0">
                          <a:effectLst/>
                          <a:ea typeface="仿宋_GB2312"/>
                        </a:rPr>
                        <a:t>其它</a:t>
                      </a:r>
                      <a:endParaRPr lang="zh-CN" sz="1200" b="1" kern="100" dirty="0">
                        <a:effectLst/>
                        <a:latin typeface="Calibri" panose="020F0502020204030204"/>
                        <a:ea typeface="仿宋_GB2312"/>
                        <a:cs typeface="Times New Roman" panose="02020603050405020304"/>
                      </a:endParaRPr>
                    </a:p>
                  </a:txBody>
                  <a:tcPr marL="29395" marR="29395" marT="0" marB="0" anchor="ctr"/>
                </a:tc>
                <a:tc>
                  <a:txBody>
                    <a:bodyPr/>
                    <a:lstStyle/>
                    <a:p>
                      <a:pPr indent="127000" algn="just">
                        <a:lnSpc>
                          <a:spcPct val="150000"/>
                        </a:lnSpc>
                        <a:spcAft>
                          <a:spcPts val="0"/>
                        </a:spcAft>
                      </a:pPr>
                      <a:r>
                        <a:rPr lang="en-US" sz="1200" b="1" kern="100">
                          <a:effectLst/>
                          <a:ea typeface="仿宋_GB2312"/>
                        </a:rPr>
                        <a:t> </a:t>
                      </a:r>
                      <a:endParaRPr lang="zh-CN" sz="1200" b="1" kern="100">
                        <a:effectLst/>
                        <a:latin typeface="Calibri" panose="020F0502020204030204"/>
                        <a:ea typeface="仿宋_GB2312"/>
                        <a:cs typeface="Times New Roman" panose="02020603050405020304"/>
                      </a:endParaRPr>
                    </a:p>
                  </a:txBody>
                  <a:tcPr marL="29395" marR="29395" marT="0" marB="0" anchor="ctr"/>
                </a:tc>
                <a:extLst>
                  <a:ext uri="{0D108BD9-81ED-4DB2-BD59-A6C34878D82A}">
                    <a16:rowId xmlns:a16="http://schemas.microsoft.com/office/drawing/2014/main" val="10007"/>
                  </a:ext>
                </a:extLst>
              </a:tr>
              <a:tr h="359834">
                <a:tc>
                  <a:txBody>
                    <a:bodyPr/>
                    <a:lstStyle/>
                    <a:p>
                      <a:pPr indent="127000" algn="ctr">
                        <a:lnSpc>
                          <a:spcPct val="150000"/>
                        </a:lnSpc>
                        <a:spcAft>
                          <a:spcPts val="0"/>
                        </a:spcAft>
                      </a:pPr>
                      <a:r>
                        <a:rPr lang="en-US" sz="1200" b="1" kern="100">
                          <a:effectLst/>
                          <a:ea typeface="仿宋_GB2312"/>
                        </a:rPr>
                        <a:t>1</a:t>
                      </a:r>
                      <a:endParaRPr lang="zh-CN" sz="1200" b="1" kern="100">
                        <a:effectLst/>
                        <a:latin typeface="Calibri" panose="020F0502020204030204"/>
                        <a:ea typeface="仿宋_GB2312"/>
                        <a:cs typeface="Times New Roman" panose="02020603050405020304"/>
                      </a:endParaRPr>
                    </a:p>
                  </a:txBody>
                  <a:tcPr marL="29395" marR="29395" marT="0" marB="0" anchor="ctr"/>
                </a:tc>
                <a:tc>
                  <a:txBody>
                    <a:bodyPr/>
                    <a:lstStyle/>
                    <a:p>
                      <a:pPr indent="127000" algn="just">
                        <a:lnSpc>
                          <a:spcPct val="150000"/>
                        </a:lnSpc>
                        <a:spcAft>
                          <a:spcPts val="0"/>
                        </a:spcAft>
                      </a:pPr>
                      <a:r>
                        <a:rPr lang="zh-CN" sz="1200" b="1" kern="100" dirty="0">
                          <a:effectLst/>
                          <a:ea typeface="仿宋_GB2312"/>
                        </a:rPr>
                        <a:t>跨度大于</a:t>
                      </a:r>
                      <a:r>
                        <a:rPr lang="en-US" sz="1200" b="1" kern="100" dirty="0">
                          <a:effectLst/>
                          <a:ea typeface="仿宋_GB2312"/>
                        </a:rPr>
                        <a:t>36m</a:t>
                      </a:r>
                      <a:r>
                        <a:rPr lang="zh-CN" sz="1200" b="1" kern="100" dirty="0">
                          <a:effectLst/>
                          <a:ea typeface="仿宋_GB2312"/>
                        </a:rPr>
                        <a:t>及以上的钢结构安装工程。</a:t>
                      </a:r>
                      <a:endParaRPr lang="zh-CN" sz="1200" b="1" kern="100" dirty="0">
                        <a:effectLst/>
                        <a:latin typeface="Calibri" panose="020F0502020204030204"/>
                        <a:ea typeface="仿宋_GB2312"/>
                        <a:cs typeface="Times New Roman" panose="02020603050405020304"/>
                      </a:endParaRPr>
                    </a:p>
                  </a:txBody>
                  <a:tcPr marL="29395" marR="29395" marT="0" marB="0" anchor="ctr"/>
                </a:tc>
                <a:tc>
                  <a:txBody>
                    <a:bodyPr/>
                    <a:lstStyle/>
                    <a:p>
                      <a:pPr indent="127000" algn="just">
                        <a:spcAft>
                          <a:spcPts val="0"/>
                        </a:spcAft>
                      </a:pPr>
                      <a:r>
                        <a:rPr lang="zh-CN" sz="1200" b="1" kern="100">
                          <a:effectLst/>
                          <a:ea typeface="仿宋_GB2312"/>
                        </a:rPr>
                        <a:t>坍塌、触电、机械伤害、起重伤害、起重机体毁坏、高处坠落、物体打击等</a:t>
                      </a:r>
                      <a:r>
                        <a:rPr lang="en-US" sz="1200" b="1" kern="100">
                          <a:effectLst/>
                          <a:ea typeface="仿宋_GB2312"/>
                        </a:rPr>
                        <a:t>7</a:t>
                      </a:r>
                      <a:r>
                        <a:rPr lang="zh-CN" sz="1200" b="1" kern="100">
                          <a:effectLst/>
                          <a:ea typeface="仿宋_GB2312"/>
                        </a:rPr>
                        <a:t>种。</a:t>
                      </a:r>
                      <a:endParaRPr lang="zh-CN" sz="1200" b="1" kern="100">
                        <a:effectLst/>
                        <a:latin typeface="Calibri" panose="020F0502020204030204"/>
                        <a:ea typeface="仿宋_GB2312"/>
                        <a:cs typeface="Times New Roman" panose="02020603050405020304"/>
                      </a:endParaRPr>
                    </a:p>
                  </a:txBody>
                  <a:tcPr marL="29395" marR="29395" marT="0" marB="0" anchor="ctr"/>
                </a:tc>
                <a:extLst>
                  <a:ext uri="{0D108BD9-81ED-4DB2-BD59-A6C34878D82A}">
                    <a16:rowId xmlns:a16="http://schemas.microsoft.com/office/drawing/2014/main" val="10008"/>
                  </a:ext>
                </a:extLst>
              </a:tr>
              <a:tr h="530227">
                <a:tc>
                  <a:txBody>
                    <a:bodyPr/>
                    <a:lstStyle/>
                    <a:p>
                      <a:pPr indent="127000" algn="ctr">
                        <a:lnSpc>
                          <a:spcPct val="150000"/>
                        </a:lnSpc>
                        <a:spcAft>
                          <a:spcPts val="0"/>
                        </a:spcAft>
                      </a:pPr>
                      <a:r>
                        <a:rPr lang="en-US" sz="1200" b="1" kern="100">
                          <a:effectLst/>
                          <a:ea typeface="仿宋_GB2312"/>
                        </a:rPr>
                        <a:t>2</a:t>
                      </a:r>
                      <a:endParaRPr lang="zh-CN" sz="1200" b="1" kern="100">
                        <a:effectLst/>
                        <a:latin typeface="Calibri" panose="020F0502020204030204"/>
                        <a:ea typeface="仿宋_GB2312"/>
                        <a:cs typeface="Times New Roman" panose="02020603050405020304"/>
                      </a:endParaRPr>
                    </a:p>
                  </a:txBody>
                  <a:tcPr marL="29395" marR="29395" marT="0" marB="0" anchor="ctr"/>
                </a:tc>
                <a:tc>
                  <a:txBody>
                    <a:bodyPr/>
                    <a:lstStyle/>
                    <a:p>
                      <a:pPr indent="127000" algn="just">
                        <a:lnSpc>
                          <a:spcPct val="150000"/>
                        </a:lnSpc>
                        <a:spcAft>
                          <a:spcPts val="0"/>
                        </a:spcAft>
                      </a:pPr>
                      <a:r>
                        <a:rPr lang="zh-CN" sz="1200" b="1" kern="100">
                          <a:effectLst/>
                          <a:ea typeface="仿宋_GB2312"/>
                        </a:rPr>
                        <a:t>开挖深度超过</a:t>
                      </a:r>
                      <a:r>
                        <a:rPr lang="en-US" sz="1200" b="1" kern="100">
                          <a:effectLst/>
                          <a:ea typeface="仿宋_GB2312"/>
                        </a:rPr>
                        <a:t>16m</a:t>
                      </a:r>
                      <a:r>
                        <a:rPr lang="zh-CN" sz="1200" b="1" kern="100">
                          <a:effectLst/>
                          <a:ea typeface="仿宋_GB2312"/>
                        </a:rPr>
                        <a:t>的人工挖孔桩工程。</a:t>
                      </a:r>
                      <a:endParaRPr lang="zh-CN" sz="1200" b="1" kern="100">
                        <a:effectLst/>
                        <a:latin typeface="Calibri" panose="020F0502020204030204"/>
                        <a:ea typeface="仿宋_GB2312"/>
                        <a:cs typeface="Times New Roman" panose="02020603050405020304"/>
                      </a:endParaRPr>
                    </a:p>
                  </a:txBody>
                  <a:tcPr marL="29395" marR="29395" marT="0" marB="0" anchor="ctr"/>
                </a:tc>
                <a:tc>
                  <a:txBody>
                    <a:bodyPr/>
                    <a:lstStyle/>
                    <a:p>
                      <a:pPr indent="127000" algn="just">
                        <a:spcAft>
                          <a:spcPts val="0"/>
                        </a:spcAft>
                      </a:pPr>
                      <a:r>
                        <a:rPr lang="zh-CN" sz="1200" b="1" kern="100">
                          <a:effectLst/>
                          <a:ea typeface="仿宋_GB2312"/>
                        </a:rPr>
                        <a:t>地下管网损坏、坍塌、中毒和窒息、触电、火灾、起重伤害、高处坠落、物体打击、机械伤害、职业危害等</a:t>
                      </a:r>
                      <a:r>
                        <a:rPr lang="en-US" sz="1200" b="1" kern="100">
                          <a:effectLst/>
                          <a:ea typeface="仿宋_GB2312"/>
                        </a:rPr>
                        <a:t>10</a:t>
                      </a:r>
                      <a:r>
                        <a:rPr lang="zh-CN" sz="1200" b="1" kern="100">
                          <a:effectLst/>
                          <a:ea typeface="仿宋_GB2312"/>
                        </a:rPr>
                        <a:t>种。</a:t>
                      </a:r>
                      <a:endParaRPr lang="zh-CN" sz="1200" b="1" kern="100">
                        <a:effectLst/>
                        <a:latin typeface="Calibri" panose="020F0502020204030204"/>
                        <a:ea typeface="仿宋_GB2312"/>
                        <a:cs typeface="Times New Roman" panose="02020603050405020304"/>
                      </a:endParaRPr>
                    </a:p>
                  </a:txBody>
                  <a:tcPr marL="29395" marR="29395" marT="0" marB="0" anchor="ctr"/>
                </a:tc>
                <a:extLst>
                  <a:ext uri="{0D108BD9-81ED-4DB2-BD59-A6C34878D82A}">
                    <a16:rowId xmlns:a16="http://schemas.microsoft.com/office/drawing/2014/main" val="10009"/>
                  </a:ext>
                </a:extLst>
              </a:tr>
              <a:tr h="353485">
                <a:tc>
                  <a:txBody>
                    <a:bodyPr/>
                    <a:lstStyle/>
                    <a:p>
                      <a:pPr indent="127000" algn="ctr">
                        <a:lnSpc>
                          <a:spcPct val="150000"/>
                        </a:lnSpc>
                        <a:spcAft>
                          <a:spcPts val="0"/>
                        </a:spcAft>
                      </a:pPr>
                      <a:r>
                        <a:rPr lang="en-US" sz="1200" b="1" kern="100">
                          <a:effectLst/>
                          <a:ea typeface="仿宋_GB2312"/>
                        </a:rPr>
                        <a:t>3</a:t>
                      </a:r>
                      <a:endParaRPr lang="zh-CN" sz="1200" b="1" kern="100">
                        <a:effectLst/>
                        <a:latin typeface="Calibri" panose="020F0502020204030204"/>
                        <a:ea typeface="仿宋_GB2312"/>
                        <a:cs typeface="Times New Roman" panose="02020603050405020304"/>
                      </a:endParaRPr>
                    </a:p>
                  </a:txBody>
                  <a:tcPr marL="29395" marR="29395" marT="0" marB="0" anchor="ctr"/>
                </a:tc>
                <a:tc>
                  <a:txBody>
                    <a:bodyPr/>
                    <a:lstStyle/>
                    <a:p>
                      <a:pPr indent="127000" algn="just">
                        <a:spcAft>
                          <a:spcPts val="0"/>
                        </a:spcAft>
                      </a:pPr>
                      <a:r>
                        <a:rPr lang="zh-CN" sz="1200" b="1" kern="100">
                          <a:effectLst/>
                          <a:ea typeface="仿宋_GB2312"/>
                        </a:rPr>
                        <a:t>采用新技术、新工艺、新材料、新设备及尚无相关技术标准的危险性较大的分部分项工程。</a:t>
                      </a:r>
                      <a:endParaRPr lang="zh-CN" sz="1200" b="1" kern="100">
                        <a:effectLst/>
                        <a:latin typeface="Calibri" panose="020F0502020204030204"/>
                        <a:ea typeface="仿宋_GB2312"/>
                        <a:cs typeface="Times New Roman" panose="02020603050405020304"/>
                      </a:endParaRPr>
                    </a:p>
                  </a:txBody>
                  <a:tcPr marL="29395" marR="29395" marT="0" marB="0" anchor="ctr"/>
                </a:tc>
                <a:tc>
                  <a:txBody>
                    <a:bodyPr/>
                    <a:lstStyle/>
                    <a:p>
                      <a:pPr indent="127000" algn="just">
                        <a:lnSpc>
                          <a:spcPct val="150000"/>
                        </a:lnSpc>
                        <a:spcAft>
                          <a:spcPts val="0"/>
                        </a:spcAft>
                      </a:pPr>
                      <a:r>
                        <a:rPr lang="zh-CN" sz="1200" b="1" kern="100">
                          <a:effectLst/>
                          <a:ea typeface="仿宋_GB2312"/>
                        </a:rPr>
                        <a:t>相应的事故。</a:t>
                      </a:r>
                      <a:endParaRPr lang="zh-CN" sz="1200" b="1" kern="100">
                        <a:effectLst/>
                        <a:latin typeface="Calibri" panose="020F0502020204030204"/>
                        <a:ea typeface="仿宋_GB2312"/>
                        <a:cs typeface="Times New Roman" panose="02020603050405020304"/>
                      </a:endParaRPr>
                    </a:p>
                  </a:txBody>
                  <a:tcPr marL="29395" marR="29395" marT="0" marB="0" anchor="ctr"/>
                </a:tc>
                <a:extLst>
                  <a:ext uri="{0D108BD9-81ED-4DB2-BD59-A6C34878D82A}">
                    <a16:rowId xmlns:a16="http://schemas.microsoft.com/office/drawing/2014/main" val="10010"/>
                  </a:ext>
                </a:extLst>
              </a:tr>
              <a:tr h="262050">
                <a:tc>
                  <a:txBody>
                    <a:bodyPr/>
                    <a:lstStyle/>
                    <a:p>
                      <a:pPr indent="127000" algn="ctr">
                        <a:lnSpc>
                          <a:spcPct val="150000"/>
                        </a:lnSpc>
                        <a:spcAft>
                          <a:spcPts val="0"/>
                        </a:spcAft>
                      </a:pPr>
                      <a:r>
                        <a:rPr lang="en-US" sz="1200" b="1" kern="100">
                          <a:effectLst/>
                          <a:ea typeface="仿宋_GB2312"/>
                        </a:rPr>
                        <a:t>4</a:t>
                      </a:r>
                      <a:endParaRPr lang="zh-CN" sz="1200" b="1" kern="100">
                        <a:effectLst/>
                        <a:latin typeface="Calibri" panose="020F0502020204030204"/>
                        <a:ea typeface="仿宋_GB2312"/>
                        <a:cs typeface="Times New Roman" panose="02020603050405020304"/>
                      </a:endParaRPr>
                    </a:p>
                  </a:txBody>
                  <a:tcPr marL="29395" marR="29395" marT="0" marB="0" anchor="ctr"/>
                </a:tc>
                <a:tc>
                  <a:txBody>
                    <a:bodyPr/>
                    <a:lstStyle/>
                    <a:p>
                      <a:pPr indent="127000" algn="just">
                        <a:lnSpc>
                          <a:spcPct val="150000"/>
                        </a:lnSpc>
                        <a:spcAft>
                          <a:spcPts val="0"/>
                        </a:spcAft>
                      </a:pPr>
                      <a:r>
                        <a:rPr lang="zh-CN" sz="1200" b="1" kern="100">
                          <a:effectLst/>
                          <a:ea typeface="仿宋_GB2312"/>
                        </a:rPr>
                        <a:t>连续梁顶推工程。</a:t>
                      </a:r>
                      <a:endParaRPr lang="zh-CN" sz="1200" b="1" kern="100">
                        <a:effectLst/>
                        <a:latin typeface="Calibri" panose="020F0502020204030204"/>
                        <a:ea typeface="仿宋_GB2312"/>
                        <a:cs typeface="Times New Roman" panose="02020603050405020304"/>
                      </a:endParaRPr>
                    </a:p>
                  </a:txBody>
                  <a:tcPr marL="29395" marR="29395" marT="0" marB="0" anchor="ctr"/>
                </a:tc>
                <a:tc>
                  <a:txBody>
                    <a:bodyPr/>
                    <a:lstStyle/>
                    <a:p>
                      <a:pPr indent="127000" algn="just">
                        <a:lnSpc>
                          <a:spcPct val="150000"/>
                        </a:lnSpc>
                        <a:spcAft>
                          <a:spcPts val="0"/>
                        </a:spcAft>
                      </a:pPr>
                      <a:r>
                        <a:rPr lang="zh-CN" sz="1200" b="1" kern="100">
                          <a:effectLst/>
                          <a:ea typeface="仿宋_GB2312"/>
                        </a:rPr>
                        <a:t>触电、高处坠落、物体打击、机械伤害</a:t>
                      </a:r>
                      <a:endParaRPr lang="zh-CN" sz="1200" b="1" kern="100">
                        <a:effectLst/>
                        <a:latin typeface="Calibri" panose="020F0502020204030204"/>
                        <a:ea typeface="仿宋_GB2312"/>
                        <a:cs typeface="Times New Roman" panose="02020603050405020304"/>
                      </a:endParaRPr>
                    </a:p>
                  </a:txBody>
                  <a:tcPr marL="29395" marR="29395" marT="0" marB="0" anchor="ctr"/>
                </a:tc>
                <a:extLst>
                  <a:ext uri="{0D108BD9-81ED-4DB2-BD59-A6C34878D82A}">
                    <a16:rowId xmlns:a16="http://schemas.microsoft.com/office/drawing/2014/main" val="10011"/>
                  </a:ext>
                </a:extLst>
              </a:tr>
              <a:tr h="262050">
                <a:tc>
                  <a:txBody>
                    <a:bodyPr/>
                    <a:lstStyle/>
                    <a:p>
                      <a:pPr indent="127000" algn="ctr">
                        <a:lnSpc>
                          <a:spcPct val="150000"/>
                        </a:lnSpc>
                        <a:spcAft>
                          <a:spcPts val="0"/>
                        </a:spcAft>
                      </a:pPr>
                      <a:r>
                        <a:rPr lang="en-US" sz="1200" b="1" kern="100">
                          <a:effectLst/>
                          <a:ea typeface="仿宋_GB2312"/>
                        </a:rPr>
                        <a:t>5</a:t>
                      </a:r>
                      <a:endParaRPr lang="zh-CN" sz="1200" b="1" kern="100">
                        <a:effectLst/>
                        <a:latin typeface="Calibri" panose="020F0502020204030204"/>
                        <a:ea typeface="仿宋_GB2312"/>
                        <a:cs typeface="Times New Roman" panose="02020603050405020304"/>
                      </a:endParaRPr>
                    </a:p>
                  </a:txBody>
                  <a:tcPr marL="29395" marR="29395" marT="0" marB="0" anchor="ctr"/>
                </a:tc>
                <a:tc>
                  <a:txBody>
                    <a:bodyPr/>
                    <a:lstStyle/>
                    <a:p>
                      <a:pPr indent="127000" algn="just">
                        <a:lnSpc>
                          <a:spcPct val="150000"/>
                        </a:lnSpc>
                        <a:spcAft>
                          <a:spcPts val="0"/>
                        </a:spcAft>
                      </a:pPr>
                      <a:r>
                        <a:rPr lang="zh-CN" sz="1200" b="1" kern="100">
                          <a:effectLst/>
                          <a:ea typeface="仿宋_GB2312"/>
                        </a:rPr>
                        <a:t>易燃易爆危险品库房。</a:t>
                      </a:r>
                      <a:endParaRPr lang="zh-CN" sz="1200" b="1" kern="100">
                        <a:effectLst/>
                        <a:latin typeface="Calibri" panose="020F0502020204030204"/>
                        <a:ea typeface="仿宋_GB2312"/>
                        <a:cs typeface="Times New Roman" panose="02020603050405020304"/>
                      </a:endParaRPr>
                    </a:p>
                  </a:txBody>
                  <a:tcPr marL="29395" marR="29395" marT="0" marB="0" anchor="ctr"/>
                </a:tc>
                <a:tc>
                  <a:txBody>
                    <a:bodyPr/>
                    <a:lstStyle/>
                    <a:p>
                      <a:pPr indent="127000" algn="just">
                        <a:lnSpc>
                          <a:spcPct val="150000"/>
                        </a:lnSpc>
                        <a:spcAft>
                          <a:spcPts val="0"/>
                        </a:spcAft>
                      </a:pPr>
                      <a:r>
                        <a:rPr lang="zh-CN" sz="1200" b="1" kern="100">
                          <a:effectLst/>
                          <a:ea typeface="仿宋_GB2312"/>
                        </a:rPr>
                        <a:t>爆炸、火灾、设施损坏。</a:t>
                      </a:r>
                      <a:endParaRPr lang="zh-CN" sz="1200" b="1" kern="100">
                        <a:effectLst/>
                        <a:latin typeface="Calibri" panose="020F0502020204030204"/>
                        <a:ea typeface="仿宋_GB2312"/>
                        <a:cs typeface="Times New Roman" panose="02020603050405020304"/>
                      </a:endParaRPr>
                    </a:p>
                  </a:txBody>
                  <a:tcPr marL="29395" marR="29395" marT="0" marB="0" anchor="ctr"/>
                </a:tc>
                <a:extLst>
                  <a:ext uri="{0D108BD9-81ED-4DB2-BD59-A6C34878D82A}">
                    <a16:rowId xmlns:a16="http://schemas.microsoft.com/office/drawing/2014/main" val="10012"/>
                  </a:ext>
                </a:extLst>
              </a:tr>
              <a:tr h="353485">
                <a:tc>
                  <a:txBody>
                    <a:bodyPr/>
                    <a:lstStyle/>
                    <a:p>
                      <a:pPr indent="127000" algn="ctr">
                        <a:lnSpc>
                          <a:spcPct val="150000"/>
                        </a:lnSpc>
                        <a:spcAft>
                          <a:spcPts val="0"/>
                        </a:spcAft>
                      </a:pPr>
                      <a:r>
                        <a:rPr lang="en-US" sz="1200" b="1" kern="100">
                          <a:effectLst/>
                          <a:ea typeface="仿宋_GB2312"/>
                        </a:rPr>
                        <a:t>6</a:t>
                      </a:r>
                      <a:endParaRPr lang="zh-CN" sz="1200" b="1" kern="100">
                        <a:effectLst/>
                        <a:latin typeface="Calibri" panose="020F0502020204030204"/>
                        <a:ea typeface="仿宋_GB2312"/>
                        <a:cs typeface="Times New Roman" panose="02020603050405020304"/>
                      </a:endParaRPr>
                    </a:p>
                  </a:txBody>
                  <a:tcPr marL="29395" marR="29395" marT="0" marB="0" anchor="ctr"/>
                </a:tc>
                <a:tc>
                  <a:txBody>
                    <a:bodyPr/>
                    <a:lstStyle/>
                    <a:p>
                      <a:pPr indent="127000" algn="just">
                        <a:lnSpc>
                          <a:spcPct val="150000"/>
                        </a:lnSpc>
                        <a:spcAft>
                          <a:spcPts val="0"/>
                        </a:spcAft>
                      </a:pPr>
                      <a:r>
                        <a:rPr lang="zh-CN" sz="1200" b="1" kern="100">
                          <a:effectLst/>
                          <a:ea typeface="仿宋_GB2312"/>
                        </a:rPr>
                        <a:t>高边坡、高切坡施工。</a:t>
                      </a:r>
                      <a:endParaRPr lang="zh-CN" sz="1200" b="1" kern="100">
                        <a:effectLst/>
                        <a:latin typeface="Calibri" panose="020F0502020204030204"/>
                        <a:ea typeface="仿宋_GB2312"/>
                        <a:cs typeface="Times New Roman" panose="02020603050405020304"/>
                      </a:endParaRPr>
                    </a:p>
                  </a:txBody>
                  <a:tcPr marL="29395" marR="29395" marT="0" marB="0" anchor="ctr"/>
                </a:tc>
                <a:tc>
                  <a:txBody>
                    <a:bodyPr/>
                    <a:lstStyle/>
                    <a:p>
                      <a:pPr indent="127000" algn="just">
                        <a:spcAft>
                          <a:spcPts val="0"/>
                        </a:spcAft>
                      </a:pPr>
                      <a:r>
                        <a:rPr lang="zh-CN" sz="1200" b="1" kern="100">
                          <a:effectLst/>
                          <a:ea typeface="仿宋_GB2312"/>
                        </a:rPr>
                        <a:t>地下管网损坏、坍塌、触电、高处坠落、物体打击、机械伤害等</a:t>
                      </a:r>
                      <a:r>
                        <a:rPr lang="en-US" sz="1200" b="1" kern="100">
                          <a:effectLst/>
                          <a:ea typeface="仿宋_GB2312"/>
                        </a:rPr>
                        <a:t>6</a:t>
                      </a:r>
                      <a:r>
                        <a:rPr lang="zh-CN" sz="1200" b="1" kern="100">
                          <a:effectLst/>
                          <a:ea typeface="仿宋_GB2312"/>
                        </a:rPr>
                        <a:t>种。</a:t>
                      </a:r>
                      <a:endParaRPr lang="zh-CN" sz="1200" b="1" kern="100">
                        <a:effectLst/>
                        <a:latin typeface="Calibri" panose="020F0502020204030204"/>
                        <a:ea typeface="仿宋_GB2312"/>
                        <a:cs typeface="Times New Roman" panose="02020603050405020304"/>
                      </a:endParaRPr>
                    </a:p>
                  </a:txBody>
                  <a:tcPr marL="29395" marR="29395" marT="0" marB="0" anchor="ctr"/>
                </a:tc>
                <a:extLst>
                  <a:ext uri="{0D108BD9-81ED-4DB2-BD59-A6C34878D82A}">
                    <a16:rowId xmlns:a16="http://schemas.microsoft.com/office/drawing/2014/main" val="10013"/>
                  </a:ext>
                </a:extLst>
              </a:tr>
              <a:tr h="633569">
                <a:tc>
                  <a:txBody>
                    <a:bodyPr/>
                    <a:lstStyle/>
                    <a:p>
                      <a:pPr indent="127000" algn="ctr">
                        <a:lnSpc>
                          <a:spcPct val="150000"/>
                        </a:lnSpc>
                        <a:spcAft>
                          <a:spcPts val="0"/>
                        </a:spcAft>
                      </a:pPr>
                      <a:r>
                        <a:rPr lang="en-US" sz="1200" b="1" kern="100">
                          <a:effectLst/>
                          <a:ea typeface="仿宋_GB2312"/>
                        </a:rPr>
                        <a:t>7</a:t>
                      </a:r>
                      <a:endParaRPr lang="zh-CN" sz="1200" b="1" kern="100">
                        <a:effectLst/>
                        <a:latin typeface="Calibri" panose="020F0502020204030204"/>
                        <a:ea typeface="仿宋_GB2312"/>
                        <a:cs typeface="Times New Roman" panose="02020603050405020304"/>
                      </a:endParaRPr>
                    </a:p>
                  </a:txBody>
                  <a:tcPr marL="29395" marR="29395" marT="0" marB="0" anchor="ctr"/>
                </a:tc>
                <a:tc>
                  <a:txBody>
                    <a:bodyPr/>
                    <a:lstStyle/>
                    <a:p>
                      <a:pPr indent="127000" algn="just">
                        <a:lnSpc>
                          <a:spcPct val="150000"/>
                        </a:lnSpc>
                        <a:spcAft>
                          <a:spcPts val="0"/>
                        </a:spcAft>
                      </a:pPr>
                      <a:r>
                        <a:rPr lang="zh-CN" sz="1200" b="1" kern="100" dirty="0">
                          <a:effectLst/>
                          <a:ea typeface="仿宋_GB2312"/>
                        </a:rPr>
                        <a:t>地质灾害（桥梁相邻位置）。</a:t>
                      </a:r>
                      <a:endParaRPr lang="zh-CN" sz="1200" b="1" kern="100" dirty="0">
                        <a:effectLst/>
                        <a:latin typeface="Calibri" panose="020F0502020204030204"/>
                        <a:ea typeface="仿宋_GB2312"/>
                        <a:cs typeface="Times New Roman" panose="02020603050405020304"/>
                      </a:endParaRPr>
                    </a:p>
                  </a:txBody>
                  <a:tcPr marL="29395" marR="29395" marT="0" marB="0" anchor="ctr"/>
                </a:tc>
                <a:tc>
                  <a:txBody>
                    <a:bodyPr/>
                    <a:lstStyle/>
                    <a:p>
                      <a:pPr indent="127000" algn="just">
                        <a:lnSpc>
                          <a:spcPct val="150000"/>
                        </a:lnSpc>
                        <a:spcAft>
                          <a:spcPts val="0"/>
                        </a:spcAft>
                      </a:pPr>
                      <a:r>
                        <a:rPr lang="zh-CN" sz="1200" b="1" kern="100" dirty="0">
                          <a:effectLst/>
                          <a:ea typeface="仿宋_GB2312"/>
                        </a:rPr>
                        <a:t>坍塌、中毒和窒息。</a:t>
                      </a:r>
                      <a:endParaRPr lang="zh-CN" sz="1200" b="1" kern="100" dirty="0">
                        <a:effectLst/>
                        <a:latin typeface="Calibri" panose="020F0502020204030204"/>
                        <a:ea typeface="仿宋_GB2312"/>
                        <a:cs typeface="Times New Roman" panose="02020603050405020304"/>
                      </a:endParaRPr>
                    </a:p>
                  </a:txBody>
                  <a:tcPr marL="29395" marR="29395" marT="0" marB="0" anchor="ctr"/>
                </a:tc>
                <a:extLst>
                  <a:ext uri="{0D108BD9-81ED-4DB2-BD59-A6C34878D82A}">
                    <a16:rowId xmlns:a16="http://schemas.microsoft.com/office/drawing/2014/main" val="10014"/>
                  </a:ext>
                </a:extLst>
              </a:tr>
            </a:tbl>
          </a:graphicData>
        </a:graphic>
      </p:graphicFrame>
      <p:sp>
        <p:nvSpPr>
          <p:cNvPr id="3" name="矩形 2"/>
          <p:cNvSpPr/>
          <p:nvPr/>
        </p:nvSpPr>
        <p:spPr>
          <a:xfrm>
            <a:off x="0" y="837316"/>
            <a:ext cx="9144000" cy="400110"/>
          </a:xfrm>
          <a:prstGeom prst="rect">
            <a:avLst/>
          </a:prstGeom>
        </p:spPr>
        <p:txBody>
          <a:bodyPr wrap="square">
            <a:spAutoFit/>
          </a:bodyPr>
          <a:lstStyle/>
          <a:p>
            <a:pPr algn="ctr"/>
            <a:r>
              <a:rPr lang="zh-CN" altLang="en-US" sz="2000" b="1" dirty="0">
                <a:latin typeface="+mn-ea"/>
                <a:ea typeface="+mn-ea"/>
                <a:cs typeface="Times New Roman" panose="02020603050405020304" pitchFamily="18" charset="0"/>
              </a:rPr>
              <a:t>桥梁工程重大危险源与潜在事故</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Box 2"/>
          <p:cNvSpPr txBox="1">
            <a:spLocks noChangeArrowheads="1"/>
          </p:cNvSpPr>
          <p:nvPr/>
        </p:nvSpPr>
        <p:spPr bwMode="auto">
          <a:xfrm>
            <a:off x="0" y="961401"/>
            <a:ext cx="91440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lnSpc>
                <a:spcPct val="150000"/>
              </a:lnSpc>
              <a:spcBef>
                <a:spcPct val="0"/>
              </a:spcBef>
              <a:buFontTx/>
              <a:buNone/>
              <a:defRPr/>
            </a:pPr>
            <a:r>
              <a:rPr lang="zh-CN" altLang="en-US" sz="2800" b="1" dirty="0">
                <a:latin typeface="+mn-ea"/>
                <a:ea typeface="+mn-ea"/>
              </a:rPr>
              <a:t>第一节   围   堰</a:t>
            </a:r>
          </a:p>
        </p:txBody>
      </p:sp>
      <p:sp>
        <p:nvSpPr>
          <p:cNvPr id="20483" name="TextBox 7"/>
          <p:cNvSpPr txBox="1">
            <a:spLocks noChangeArrowheads="1"/>
          </p:cNvSpPr>
          <p:nvPr/>
        </p:nvSpPr>
        <p:spPr bwMode="auto">
          <a:xfrm>
            <a:off x="0" y="1693050"/>
            <a:ext cx="9144000" cy="4175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9705"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ct val="0"/>
              </a:spcBef>
              <a:buFontTx/>
              <a:buNone/>
              <a:defRPr/>
            </a:pPr>
            <a:r>
              <a:rPr lang="en-US" altLang="zh-CN" sz="2000" b="1" dirty="0">
                <a:latin typeface="+mn-ea"/>
                <a:ea typeface="+mn-ea"/>
              </a:rPr>
              <a:t>1</a:t>
            </a:r>
            <a:r>
              <a:rPr lang="zh-CN" altLang="en-US" sz="2000" b="1" dirty="0">
                <a:latin typeface="+mn-ea"/>
                <a:ea typeface="+mn-ea"/>
              </a:rPr>
              <a:t>、主要危险因素</a:t>
            </a:r>
          </a:p>
          <a:p>
            <a:pPr eaLnBrk="1" hangingPunct="1">
              <a:lnSpc>
                <a:spcPct val="150000"/>
              </a:lnSpc>
              <a:spcBef>
                <a:spcPct val="0"/>
              </a:spcBef>
              <a:buFontTx/>
              <a:buNone/>
              <a:defRPr/>
            </a:pPr>
            <a:r>
              <a:rPr lang="zh-CN" altLang="en-US" sz="2000" b="1" dirty="0">
                <a:latin typeface="+mn-ea"/>
                <a:ea typeface="+mn-ea"/>
              </a:rPr>
              <a:t>    围堰坍塌、高处坠落、触电、淹溺、起重伤害、违章作业、管理缺陷等。</a:t>
            </a:r>
            <a:endParaRPr lang="en-US" altLang="zh-CN" sz="2000" b="1" dirty="0">
              <a:latin typeface="+mn-ea"/>
              <a:ea typeface="+mn-ea"/>
            </a:endParaRPr>
          </a:p>
          <a:p>
            <a:pPr eaLnBrk="1" hangingPunct="1">
              <a:lnSpc>
                <a:spcPct val="150000"/>
              </a:lnSpc>
              <a:spcBef>
                <a:spcPct val="0"/>
              </a:spcBef>
              <a:buFontTx/>
              <a:buNone/>
              <a:defRPr/>
            </a:pPr>
            <a:r>
              <a:rPr lang="en-US" altLang="zh-CN" sz="2000" b="1" dirty="0">
                <a:latin typeface="+mn-ea"/>
                <a:ea typeface="+mn-ea"/>
              </a:rPr>
              <a:t>2</a:t>
            </a:r>
            <a:r>
              <a:rPr lang="zh-CN" altLang="en-US" sz="2000" b="1" dirty="0">
                <a:latin typeface="+mn-ea"/>
                <a:ea typeface="+mn-ea"/>
              </a:rPr>
              <a:t>、安全技术管理要求</a:t>
            </a:r>
            <a:endParaRPr lang="en-US" altLang="zh-CN" sz="2000" b="1" dirty="0">
              <a:latin typeface="+mn-ea"/>
              <a:ea typeface="+mn-ea"/>
            </a:endParaRPr>
          </a:p>
          <a:p>
            <a:pPr eaLnBrk="1" hangingPunct="1">
              <a:lnSpc>
                <a:spcPct val="150000"/>
              </a:lnSpc>
              <a:spcBef>
                <a:spcPct val="0"/>
              </a:spcBef>
              <a:buFontTx/>
              <a:buNone/>
              <a:defRPr/>
            </a:pPr>
            <a:r>
              <a:rPr lang="en-US" altLang="zh-CN" sz="2000" b="1" dirty="0">
                <a:latin typeface="+mn-ea"/>
                <a:ea typeface="+mn-ea"/>
              </a:rPr>
              <a:t>2.1</a:t>
            </a:r>
            <a:r>
              <a:rPr lang="zh-CN" altLang="en-US" sz="2000" b="1" dirty="0">
                <a:latin typeface="+mn-ea"/>
                <a:ea typeface="+mn-ea"/>
              </a:rPr>
              <a:t>、围堰应经设计检算，围堰结构应能承受水、土和外来的压力，并防水严密。</a:t>
            </a:r>
            <a:endParaRPr lang="en-US" altLang="zh-CN" sz="2000" b="1" dirty="0">
              <a:latin typeface="+mn-ea"/>
              <a:ea typeface="+mn-ea"/>
            </a:endParaRPr>
          </a:p>
          <a:p>
            <a:pPr eaLnBrk="1" hangingPunct="1">
              <a:lnSpc>
                <a:spcPct val="150000"/>
              </a:lnSpc>
              <a:spcBef>
                <a:spcPct val="0"/>
              </a:spcBef>
              <a:buFontTx/>
              <a:buNone/>
              <a:defRPr/>
            </a:pPr>
            <a:r>
              <a:rPr lang="en-US" altLang="zh-CN" sz="2000" b="1" dirty="0">
                <a:latin typeface="+mn-ea"/>
                <a:ea typeface="+mn-ea"/>
              </a:rPr>
              <a:t>2.2</a:t>
            </a:r>
            <a:r>
              <a:rPr lang="zh-CN" altLang="en-US" sz="2000" b="1" dirty="0">
                <a:latin typeface="+mn-ea"/>
                <a:ea typeface="+mn-ea"/>
              </a:rPr>
              <a:t>、围堰顶高出施工期间可能出现的最高水位的高度，应根据水文、地质及施工需要等实际情况确定。</a:t>
            </a:r>
            <a:endParaRPr lang="en-US" altLang="zh-CN" sz="2000" b="1" dirty="0">
              <a:latin typeface="+mn-ea"/>
              <a:ea typeface="+mn-ea"/>
            </a:endParaRPr>
          </a:p>
          <a:p>
            <a:pPr eaLnBrk="1" hangingPunct="1">
              <a:lnSpc>
                <a:spcPct val="150000"/>
              </a:lnSpc>
              <a:spcBef>
                <a:spcPct val="0"/>
              </a:spcBef>
              <a:buFontTx/>
              <a:buNone/>
              <a:defRPr/>
            </a:pPr>
            <a:r>
              <a:rPr lang="en-US" altLang="zh-CN" sz="2000" b="1" dirty="0">
                <a:latin typeface="+mn-ea"/>
                <a:ea typeface="+mn-ea"/>
              </a:rPr>
              <a:t>2.3</a:t>
            </a:r>
            <a:r>
              <a:rPr lang="zh-CN" altLang="en-US" sz="2000" b="1" dirty="0">
                <a:latin typeface="+mn-ea"/>
                <a:ea typeface="+mn-ea"/>
              </a:rPr>
              <a:t>、围堰施工过程中，应加强对其变形、渗水和冲刷情况的检测，发现异常应及时处理。</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Box 1"/>
          <p:cNvSpPr txBox="1">
            <a:spLocks noChangeArrowheads="1"/>
          </p:cNvSpPr>
          <p:nvPr/>
        </p:nvSpPr>
        <p:spPr bwMode="auto">
          <a:xfrm>
            <a:off x="231775" y="188913"/>
            <a:ext cx="8375650" cy="65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9705"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ct val="0"/>
              </a:spcBef>
              <a:buFontTx/>
              <a:buNone/>
              <a:defRPr/>
            </a:pPr>
            <a:r>
              <a:rPr lang="en-US" altLang="zh-CN" sz="2800" b="1" dirty="0">
                <a:solidFill>
                  <a:schemeClr val="bg1"/>
                </a:solidFill>
                <a:latin typeface="+mn-ea"/>
                <a:ea typeface="+mn-ea"/>
              </a:rPr>
              <a:t>3</a:t>
            </a:r>
            <a:r>
              <a:rPr lang="zh-CN" altLang="en-US" sz="2800" b="1" dirty="0">
                <a:solidFill>
                  <a:schemeClr val="bg1"/>
                </a:solidFill>
                <a:latin typeface="+mn-ea"/>
                <a:ea typeface="+mn-ea"/>
              </a:rPr>
              <a:t>、土、石围堰</a:t>
            </a:r>
          </a:p>
        </p:txBody>
      </p:sp>
      <p:pic>
        <p:nvPicPr>
          <p:cNvPr id="21507" name="图片 2"/>
          <p:cNvPicPr>
            <a:picLocks noChangeAspect="1"/>
          </p:cNvPicPr>
          <p:nvPr/>
        </p:nvPicPr>
        <p:blipFill>
          <a:blip r:embed="rId2" cstate="print"/>
          <a:srcRect/>
          <a:stretch>
            <a:fillRect/>
          </a:stretch>
        </p:blipFill>
        <p:spPr bwMode="auto">
          <a:xfrm>
            <a:off x="965356" y="839788"/>
            <a:ext cx="7189266" cy="5390877"/>
          </a:xfrm>
          <a:prstGeom prst="rect">
            <a:avLst/>
          </a:prstGeom>
          <a:noFill/>
          <a:ln w="9525">
            <a:noFill/>
            <a:miter lim="800000"/>
            <a:headEnd/>
            <a:tailEnd/>
          </a:ln>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图片 1"/>
          <p:cNvPicPr>
            <a:picLocks noChangeAspect="1"/>
          </p:cNvPicPr>
          <p:nvPr/>
        </p:nvPicPr>
        <p:blipFill>
          <a:blip r:embed="rId2" cstate="print"/>
          <a:srcRect/>
          <a:stretch>
            <a:fillRect/>
          </a:stretch>
        </p:blipFill>
        <p:spPr bwMode="auto">
          <a:xfrm>
            <a:off x="532022" y="917551"/>
            <a:ext cx="8078396" cy="5408037"/>
          </a:xfrm>
          <a:prstGeom prst="rect">
            <a:avLst/>
          </a:prstGeom>
          <a:noFill/>
          <a:ln w="9525">
            <a:noFill/>
            <a:miter lim="800000"/>
            <a:headEnd/>
            <a:tailEnd/>
          </a:ln>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Box 1"/>
          <p:cNvSpPr txBox="1">
            <a:spLocks noChangeArrowheads="1"/>
          </p:cNvSpPr>
          <p:nvPr/>
        </p:nvSpPr>
        <p:spPr bwMode="auto">
          <a:xfrm>
            <a:off x="0" y="1235694"/>
            <a:ext cx="9144000" cy="4175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9705"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ct val="0"/>
              </a:spcBef>
              <a:buFontTx/>
              <a:buNone/>
              <a:defRPr/>
            </a:pPr>
            <a:r>
              <a:rPr lang="en-US" altLang="zh-CN" sz="2000" b="1" dirty="0">
                <a:latin typeface="+mn-ea"/>
                <a:ea typeface="+mn-ea"/>
              </a:rPr>
              <a:t>3.1</a:t>
            </a:r>
            <a:r>
              <a:rPr lang="zh-CN" altLang="en-US" sz="2000" b="1" dirty="0">
                <a:latin typeface="+mn-ea"/>
                <a:ea typeface="+mn-ea"/>
              </a:rPr>
              <a:t>、土、石围堰填筑宽度应满足承受水压力和流水冲刷的要求。围堰外侧迎水面应采取防冲刷措施。</a:t>
            </a:r>
          </a:p>
          <a:p>
            <a:pPr eaLnBrk="1" hangingPunct="1">
              <a:lnSpc>
                <a:spcPct val="150000"/>
              </a:lnSpc>
              <a:spcBef>
                <a:spcPct val="0"/>
              </a:spcBef>
              <a:buFontTx/>
              <a:buNone/>
              <a:defRPr/>
            </a:pPr>
            <a:r>
              <a:rPr lang="en-US" altLang="zh-CN" sz="2000" b="1" dirty="0">
                <a:latin typeface="+mn-ea"/>
                <a:ea typeface="+mn-ea"/>
              </a:rPr>
              <a:t>3.2</a:t>
            </a:r>
            <a:r>
              <a:rPr lang="zh-CN" altLang="en-US" sz="2000" b="1" dirty="0">
                <a:latin typeface="+mn-ea"/>
                <a:ea typeface="+mn-ea"/>
              </a:rPr>
              <a:t>、围堰填筑内侧坡脚与基坑开挖边缘距离应根据河床土质和基坑深度而定，且不得小于</a:t>
            </a:r>
            <a:r>
              <a:rPr lang="en-US" altLang="zh-CN" sz="2000" b="1" dirty="0">
                <a:latin typeface="+mn-ea"/>
                <a:ea typeface="+mn-ea"/>
              </a:rPr>
              <a:t>1.0m</a:t>
            </a:r>
            <a:r>
              <a:rPr lang="zh-CN" altLang="en-US" sz="2000" b="1" dirty="0">
                <a:latin typeface="+mn-ea"/>
                <a:ea typeface="+mn-ea"/>
              </a:rPr>
              <a:t>。</a:t>
            </a:r>
          </a:p>
          <a:p>
            <a:pPr eaLnBrk="1" hangingPunct="1">
              <a:lnSpc>
                <a:spcPct val="150000"/>
              </a:lnSpc>
              <a:spcBef>
                <a:spcPct val="0"/>
              </a:spcBef>
              <a:buFontTx/>
              <a:buNone/>
              <a:defRPr/>
            </a:pPr>
            <a:r>
              <a:rPr lang="en-US" altLang="zh-CN" sz="2000" b="1" dirty="0">
                <a:latin typeface="+mn-ea"/>
                <a:ea typeface="+mn-ea"/>
              </a:rPr>
              <a:t>3.3</a:t>
            </a:r>
            <a:r>
              <a:rPr lang="zh-CN" altLang="en-US" sz="2000" b="1" dirty="0">
                <a:latin typeface="+mn-ea"/>
                <a:ea typeface="+mn-ea"/>
              </a:rPr>
              <a:t>、当河床横坡较大时，应在围堰外侧打设防滑桩，在桩内侧放入竹笆后堆码土袋围堰。</a:t>
            </a:r>
          </a:p>
          <a:p>
            <a:pPr eaLnBrk="1" hangingPunct="1">
              <a:lnSpc>
                <a:spcPct val="150000"/>
              </a:lnSpc>
              <a:spcBef>
                <a:spcPct val="0"/>
              </a:spcBef>
              <a:buFontTx/>
              <a:buNone/>
              <a:defRPr/>
            </a:pPr>
            <a:r>
              <a:rPr lang="en-US" altLang="zh-CN" sz="2000" b="1" dirty="0">
                <a:latin typeface="+mn-ea"/>
                <a:ea typeface="+mn-ea"/>
              </a:rPr>
              <a:t>3.4</a:t>
            </a:r>
            <a:r>
              <a:rPr lang="zh-CN" altLang="en-US" sz="2000" b="1" dirty="0">
                <a:latin typeface="+mn-ea"/>
                <a:ea typeface="+mn-ea"/>
              </a:rPr>
              <a:t>、采用吸泥船吹砂筑岛，作业区内严禁其他船舶和无关人员进入。不得在承载吸泥管道的浮筒上行走。</a:t>
            </a:r>
          </a:p>
          <a:p>
            <a:pPr eaLnBrk="1" hangingPunct="1">
              <a:lnSpc>
                <a:spcPct val="150000"/>
              </a:lnSpc>
              <a:spcBef>
                <a:spcPct val="0"/>
              </a:spcBef>
              <a:buFontTx/>
              <a:buNone/>
              <a:defRPr/>
            </a:pPr>
            <a:r>
              <a:rPr lang="en-US" altLang="zh-CN" sz="2000" b="1" dirty="0">
                <a:latin typeface="+mn-ea"/>
                <a:ea typeface="+mn-ea"/>
              </a:rPr>
              <a:t>3.5</a:t>
            </a:r>
            <a:r>
              <a:rPr lang="zh-CN" altLang="en-US" sz="2000" b="1" dirty="0">
                <a:latin typeface="+mn-ea"/>
                <a:ea typeface="+mn-ea"/>
              </a:rPr>
              <a:t>、钢筋笼卵（片）石围堰，钢筋笼下水时应打桩固牢。</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Box 1"/>
          <p:cNvSpPr txBox="1">
            <a:spLocks noChangeArrowheads="1"/>
          </p:cNvSpPr>
          <p:nvPr/>
        </p:nvSpPr>
        <p:spPr bwMode="auto">
          <a:xfrm>
            <a:off x="0" y="1370898"/>
            <a:ext cx="9144000" cy="4175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9705"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ct val="0"/>
              </a:spcBef>
              <a:buFontTx/>
              <a:buNone/>
              <a:defRPr/>
            </a:pPr>
            <a:r>
              <a:rPr lang="en-US" altLang="zh-CN" sz="2000" b="1" dirty="0">
                <a:latin typeface="+mn-ea"/>
                <a:ea typeface="+mn-ea"/>
              </a:rPr>
              <a:t>3.1</a:t>
            </a:r>
            <a:r>
              <a:rPr lang="zh-CN" altLang="en-US" sz="2000" b="1" dirty="0">
                <a:latin typeface="+mn-ea"/>
                <a:ea typeface="+mn-ea"/>
              </a:rPr>
              <a:t>、土、石围堰填筑宽度应满足承受水压力和流水冲刷的要求。围堰外侧迎水面应采取防冲刷措施。</a:t>
            </a:r>
          </a:p>
          <a:p>
            <a:pPr eaLnBrk="1" hangingPunct="1">
              <a:lnSpc>
                <a:spcPct val="150000"/>
              </a:lnSpc>
              <a:spcBef>
                <a:spcPct val="0"/>
              </a:spcBef>
              <a:buFontTx/>
              <a:buNone/>
              <a:defRPr/>
            </a:pPr>
            <a:r>
              <a:rPr lang="en-US" altLang="zh-CN" sz="2000" b="1" dirty="0">
                <a:latin typeface="+mn-ea"/>
                <a:ea typeface="+mn-ea"/>
              </a:rPr>
              <a:t>3.2</a:t>
            </a:r>
            <a:r>
              <a:rPr lang="zh-CN" altLang="en-US" sz="2000" b="1" dirty="0">
                <a:latin typeface="+mn-ea"/>
                <a:ea typeface="+mn-ea"/>
              </a:rPr>
              <a:t>、围堰填筑内侧坡脚与基坑开挖边缘距离应根据河床土质和基坑深度而定，且不得小于</a:t>
            </a:r>
            <a:r>
              <a:rPr lang="en-US" altLang="zh-CN" sz="2000" b="1" dirty="0">
                <a:latin typeface="+mn-ea"/>
                <a:ea typeface="+mn-ea"/>
              </a:rPr>
              <a:t>1.0m</a:t>
            </a:r>
            <a:r>
              <a:rPr lang="zh-CN" altLang="en-US" sz="2000" b="1" dirty="0">
                <a:latin typeface="+mn-ea"/>
                <a:ea typeface="+mn-ea"/>
              </a:rPr>
              <a:t>。</a:t>
            </a:r>
          </a:p>
          <a:p>
            <a:pPr eaLnBrk="1" hangingPunct="1">
              <a:lnSpc>
                <a:spcPct val="150000"/>
              </a:lnSpc>
              <a:spcBef>
                <a:spcPct val="0"/>
              </a:spcBef>
              <a:buFontTx/>
              <a:buNone/>
              <a:defRPr/>
            </a:pPr>
            <a:r>
              <a:rPr lang="en-US" altLang="zh-CN" sz="2000" b="1" dirty="0">
                <a:latin typeface="+mn-ea"/>
                <a:ea typeface="+mn-ea"/>
              </a:rPr>
              <a:t>3.3</a:t>
            </a:r>
            <a:r>
              <a:rPr lang="zh-CN" altLang="en-US" sz="2000" b="1" dirty="0">
                <a:latin typeface="+mn-ea"/>
                <a:ea typeface="+mn-ea"/>
              </a:rPr>
              <a:t>、当河床横坡较大时，应在围堰外侧打设防滑桩，在桩内侧放入竹笆后堆码土袋围堰。</a:t>
            </a:r>
          </a:p>
          <a:p>
            <a:pPr eaLnBrk="1" hangingPunct="1">
              <a:lnSpc>
                <a:spcPct val="150000"/>
              </a:lnSpc>
              <a:spcBef>
                <a:spcPct val="0"/>
              </a:spcBef>
              <a:buFontTx/>
              <a:buNone/>
              <a:defRPr/>
            </a:pPr>
            <a:r>
              <a:rPr lang="en-US" altLang="zh-CN" sz="2000" b="1" dirty="0">
                <a:latin typeface="+mn-ea"/>
                <a:ea typeface="+mn-ea"/>
              </a:rPr>
              <a:t>3.4</a:t>
            </a:r>
            <a:r>
              <a:rPr lang="zh-CN" altLang="en-US" sz="2000" b="1" dirty="0">
                <a:latin typeface="+mn-ea"/>
                <a:ea typeface="+mn-ea"/>
              </a:rPr>
              <a:t>、采用吸泥船吹砂筑岛，作业区内严禁其他船舶和无关人员进入。不得在承载吸泥管道的浮筒上行走。</a:t>
            </a:r>
          </a:p>
          <a:p>
            <a:pPr eaLnBrk="1" hangingPunct="1">
              <a:lnSpc>
                <a:spcPct val="150000"/>
              </a:lnSpc>
              <a:spcBef>
                <a:spcPct val="0"/>
              </a:spcBef>
              <a:buFontTx/>
              <a:buNone/>
              <a:defRPr/>
            </a:pPr>
            <a:r>
              <a:rPr lang="en-US" altLang="zh-CN" sz="2000" b="1" dirty="0">
                <a:latin typeface="+mn-ea"/>
                <a:ea typeface="+mn-ea"/>
              </a:rPr>
              <a:t>3.5</a:t>
            </a:r>
            <a:r>
              <a:rPr lang="zh-CN" altLang="en-US" sz="2000" b="1" dirty="0">
                <a:latin typeface="+mn-ea"/>
                <a:ea typeface="+mn-ea"/>
              </a:rPr>
              <a:t>、钢筋笼卵（片）石围堰，钢筋笼下水时应打桩固牢。</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Box 1"/>
          <p:cNvSpPr txBox="1">
            <a:spLocks noChangeArrowheads="1"/>
          </p:cNvSpPr>
          <p:nvPr/>
        </p:nvSpPr>
        <p:spPr bwMode="auto">
          <a:xfrm>
            <a:off x="101600" y="144463"/>
            <a:ext cx="8853488" cy="65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9705"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ct val="0"/>
              </a:spcBef>
              <a:buFontTx/>
              <a:buNone/>
              <a:defRPr/>
            </a:pPr>
            <a:r>
              <a:rPr lang="en-US" altLang="zh-CN" sz="2800" b="1" dirty="0">
                <a:solidFill>
                  <a:schemeClr val="bg1"/>
                </a:solidFill>
                <a:latin typeface="+mn-ea"/>
                <a:ea typeface="+mn-ea"/>
              </a:rPr>
              <a:t>4</a:t>
            </a:r>
            <a:r>
              <a:rPr lang="zh-CN" altLang="en-US" sz="2800" b="1" dirty="0">
                <a:solidFill>
                  <a:schemeClr val="bg1"/>
                </a:solidFill>
                <a:latin typeface="+mn-ea"/>
                <a:ea typeface="+mn-ea"/>
              </a:rPr>
              <a:t>、钢板桩围堰</a:t>
            </a:r>
          </a:p>
        </p:txBody>
      </p:sp>
      <p:grpSp>
        <p:nvGrpSpPr>
          <p:cNvPr id="2" name="组合 2"/>
          <p:cNvGrpSpPr/>
          <p:nvPr/>
        </p:nvGrpSpPr>
        <p:grpSpPr bwMode="auto">
          <a:xfrm>
            <a:off x="4087813" y="1257300"/>
            <a:ext cx="4829069" cy="4343400"/>
            <a:chOff x="4073520" y="1285091"/>
            <a:chExt cx="4365656" cy="4344750"/>
          </a:xfrm>
        </p:grpSpPr>
        <p:pic>
          <p:nvPicPr>
            <p:cNvPr id="24584" name="图片 3" descr="排水1.jpg"/>
            <p:cNvPicPr>
              <a:picLocks noChangeAspect="1"/>
            </p:cNvPicPr>
            <p:nvPr/>
          </p:nvPicPr>
          <p:blipFill>
            <a:blip r:embed="rId2" cstate="print"/>
            <a:srcRect/>
            <a:stretch>
              <a:fillRect/>
            </a:stretch>
          </p:blipFill>
          <p:spPr bwMode="auto">
            <a:xfrm>
              <a:off x="4073520" y="1285091"/>
              <a:ext cx="4365656" cy="3823664"/>
            </a:xfrm>
            <a:prstGeom prst="rect">
              <a:avLst/>
            </a:prstGeom>
            <a:noFill/>
            <a:ln w="9525">
              <a:noFill/>
              <a:miter lim="800000"/>
              <a:headEnd/>
              <a:tailEnd/>
            </a:ln>
          </p:spPr>
        </p:pic>
        <p:sp>
          <p:nvSpPr>
            <p:cNvPr id="24585" name="矩形 4"/>
            <p:cNvSpPr>
              <a:spLocks noChangeArrowheads="1"/>
            </p:cNvSpPr>
            <p:nvPr/>
          </p:nvSpPr>
          <p:spPr bwMode="auto">
            <a:xfrm>
              <a:off x="4073520" y="5096055"/>
              <a:ext cx="4365656" cy="533786"/>
            </a:xfrm>
            <a:prstGeom prst="rect">
              <a:avLst/>
            </a:prstGeom>
            <a:solidFill>
              <a:srgbClr val="007E39">
                <a:alpha val="65881"/>
              </a:srgbClr>
            </a:solidFill>
            <a:ln w="25400" algn="ctr">
              <a:noFill/>
              <a:round/>
            </a:ln>
          </p:spPr>
          <p:txBody>
            <a:bodyPr wrap="none" anchor="ctr"/>
            <a:lstStyle/>
            <a:p>
              <a:pPr algn="ctr">
                <a:buFontTx/>
                <a:buNone/>
              </a:pPr>
              <a:r>
                <a:rPr lang="zh-CN" altLang="en-US" sz="2400" b="1">
                  <a:solidFill>
                    <a:schemeClr val="bg1"/>
                  </a:solidFill>
                  <a:latin typeface="黑体" panose="02010609060101010101" pitchFamily="49" charset="-122"/>
                  <a:ea typeface="黑体" panose="02010609060101010101" pitchFamily="49" charset="-122"/>
                </a:rPr>
                <a:t>钢板桩围堰</a:t>
              </a:r>
            </a:p>
          </p:txBody>
        </p:sp>
      </p:grpSp>
      <p:pic>
        <p:nvPicPr>
          <p:cNvPr id="24580" name="图片 5" descr="桥梁下部结构施工作业安全培训 高清_20137415371.jpg"/>
          <p:cNvPicPr/>
          <p:nvPr/>
        </p:nvPicPr>
        <p:blipFill>
          <a:blip r:embed="rId3" cstate="print"/>
          <a:srcRect/>
          <a:stretch>
            <a:fillRect/>
          </a:stretch>
        </p:blipFill>
        <p:spPr bwMode="auto">
          <a:xfrm>
            <a:off x="303344" y="913542"/>
            <a:ext cx="3658848" cy="3238864"/>
          </a:xfrm>
          <a:prstGeom prst="rect">
            <a:avLst/>
          </a:prstGeom>
          <a:noFill/>
          <a:ln w="9525">
            <a:noFill/>
            <a:miter lim="800000"/>
            <a:headEnd/>
            <a:tailEnd/>
          </a:ln>
        </p:spPr>
      </p:pic>
      <p:sp>
        <p:nvSpPr>
          <p:cNvPr id="7" name="TextBox 28"/>
          <p:cNvSpPr txBox="1"/>
          <p:nvPr/>
        </p:nvSpPr>
        <p:spPr>
          <a:xfrm>
            <a:off x="751656" y="4142169"/>
            <a:ext cx="2880000" cy="2144177"/>
          </a:xfrm>
          <a:prstGeom prst="roundRect">
            <a:avLst>
              <a:gd name="adj" fmla="val 0"/>
            </a:avLst>
          </a:prstGeom>
          <a:noFill/>
          <a:ln w="63500" cmpd="thickThin">
            <a:noFill/>
            <a:prstDash val="solid"/>
          </a:ln>
          <a:effectLst/>
          <a:scene3d>
            <a:camera prst="orthographicFront"/>
            <a:lightRig rig="threePt" dir="t"/>
          </a:scene3d>
          <a:sp3d>
            <a:bevelT w="114300" prst="hardEdge"/>
          </a:sp3d>
        </p:spPr>
        <p:txBody>
          <a:bodyPr>
            <a:spAutoFit/>
          </a:bodyPr>
          <a:lstStyle>
            <a:defPPr>
              <a:defRPr lang="en-US"/>
            </a:defPPr>
            <a:lvl1pPr algn="ctr" rtl="0" fontAlgn="base">
              <a:spcBef>
                <a:spcPct val="0"/>
              </a:spcBef>
              <a:spcAft>
                <a:spcPct val="0"/>
              </a:spcAft>
              <a:defRPr sz="2000" kern="1200">
                <a:solidFill>
                  <a:srgbClr val="FFFFFF"/>
                </a:solidFill>
                <a:latin typeface="Calibri" panose="020F0502020204030204" pitchFamily="34" charset="0"/>
                <a:ea typeface="楷体_GB2312" pitchFamily="49" charset="-122"/>
                <a:cs typeface="+mn-cs"/>
              </a:defRPr>
            </a:lvl1pPr>
            <a:lvl2pPr marL="457200" algn="ctr" rtl="0" fontAlgn="base">
              <a:spcBef>
                <a:spcPct val="0"/>
              </a:spcBef>
              <a:spcAft>
                <a:spcPct val="0"/>
              </a:spcAft>
              <a:defRPr sz="2000" kern="1200">
                <a:solidFill>
                  <a:srgbClr val="FFFFFF"/>
                </a:solidFill>
                <a:latin typeface="Calibri" panose="020F0502020204030204" pitchFamily="34" charset="0"/>
                <a:ea typeface="楷体_GB2312" pitchFamily="49" charset="-122"/>
                <a:cs typeface="+mn-cs"/>
              </a:defRPr>
            </a:lvl2pPr>
            <a:lvl3pPr marL="914400" algn="ctr" rtl="0" fontAlgn="base">
              <a:spcBef>
                <a:spcPct val="0"/>
              </a:spcBef>
              <a:spcAft>
                <a:spcPct val="0"/>
              </a:spcAft>
              <a:defRPr sz="2000" kern="1200">
                <a:solidFill>
                  <a:srgbClr val="FFFFFF"/>
                </a:solidFill>
                <a:latin typeface="Calibri" panose="020F0502020204030204" pitchFamily="34" charset="0"/>
                <a:ea typeface="楷体_GB2312" pitchFamily="49" charset="-122"/>
                <a:cs typeface="+mn-cs"/>
              </a:defRPr>
            </a:lvl3pPr>
            <a:lvl4pPr marL="1371600" algn="ctr" rtl="0" fontAlgn="base">
              <a:spcBef>
                <a:spcPct val="0"/>
              </a:spcBef>
              <a:spcAft>
                <a:spcPct val="0"/>
              </a:spcAft>
              <a:defRPr sz="2000" kern="1200">
                <a:solidFill>
                  <a:srgbClr val="FFFFFF"/>
                </a:solidFill>
                <a:latin typeface="Calibri" panose="020F0502020204030204" pitchFamily="34" charset="0"/>
                <a:ea typeface="楷体_GB2312" pitchFamily="49" charset="-122"/>
                <a:cs typeface="+mn-cs"/>
              </a:defRPr>
            </a:lvl4pPr>
            <a:lvl5pPr marL="1828800" algn="ctr" rtl="0" fontAlgn="base">
              <a:spcBef>
                <a:spcPct val="0"/>
              </a:spcBef>
              <a:spcAft>
                <a:spcPct val="0"/>
              </a:spcAft>
              <a:defRPr sz="2000" kern="1200">
                <a:solidFill>
                  <a:srgbClr val="FFFFFF"/>
                </a:solidFill>
                <a:latin typeface="Calibri" panose="020F0502020204030204" pitchFamily="34" charset="0"/>
                <a:ea typeface="楷体_GB2312" pitchFamily="49" charset="-122"/>
                <a:cs typeface="+mn-cs"/>
              </a:defRPr>
            </a:lvl5pPr>
            <a:lvl6pPr marL="2286000" algn="l" defTabSz="914400" rtl="0" eaLnBrk="1" latinLnBrk="0" hangingPunct="1">
              <a:defRPr sz="2000" kern="1200">
                <a:solidFill>
                  <a:srgbClr val="FFFFFF"/>
                </a:solidFill>
                <a:latin typeface="Calibri" panose="020F0502020204030204" pitchFamily="34" charset="0"/>
                <a:ea typeface="楷体_GB2312" pitchFamily="49" charset="-122"/>
                <a:cs typeface="+mn-cs"/>
              </a:defRPr>
            </a:lvl6pPr>
            <a:lvl7pPr marL="2743200" algn="l" defTabSz="914400" rtl="0" eaLnBrk="1" latinLnBrk="0" hangingPunct="1">
              <a:defRPr sz="2000" kern="1200">
                <a:solidFill>
                  <a:srgbClr val="FFFFFF"/>
                </a:solidFill>
                <a:latin typeface="Calibri" panose="020F0502020204030204" pitchFamily="34" charset="0"/>
                <a:ea typeface="楷体_GB2312" pitchFamily="49" charset="-122"/>
                <a:cs typeface="+mn-cs"/>
              </a:defRPr>
            </a:lvl7pPr>
            <a:lvl8pPr marL="3200400" algn="l" defTabSz="914400" rtl="0" eaLnBrk="1" latinLnBrk="0" hangingPunct="1">
              <a:defRPr sz="2000" kern="1200">
                <a:solidFill>
                  <a:srgbClr val="FFFFFF"/>
                </a:solidFill>
                <a:latin typeface="Calibri" panose="020F0502020204030204" pitchFamily="34" charset="0"/>
                <a:ea typeface="楷体_GB2312" pitchFamily="49" charset="-122"/>
                <a:cs typeface="+mn-cs"/>
              </a:defRPr>
            </a:lvl8pPr>
            <a:lvl9pPr marL="3657600" algn="l" defTabSz="914400" rtl="0" eaLnBrk="1" latinLnBrk="0" hangingPunct="1">
              <a:defRPr sz="2000" kern="1200">
                <a:solidFill>
                  <a:srgbClr val="FFFFFF"/>
                </a:solidFill>
                <a:latin typeface="Calibri" panose="020F0502020204030204" pitchFamily="34" charset="0"/>
                <a:ea typeface="楷体_GB2312" pitchFamily="49" charset="-122"/>
                <a:cs typeface="+mn-cs"/>
              </a:defRPr>
            </a:lvl9pPr>
          </a:lstStyle>
          <a:p>
            <a:pPr algn="l">
              <a:lnSpc>
                <a:spcPts val="4000"/>
              </a:lnSpc>
              <a:buFont typeface="Wingdings" panose="05000000000000000000" pitchFamily="2" charset="2"/>
              <a:buChar char="ü"/>
              <a:defRPr/>
            </a:pPr>
            <a:r>
              <a:rPr lang="zh-CN" altLang="en-US" sz="2400" b="1" dirty="0">
                <a:solidFill>
                  <a:srgbClr val="FF0000"/>
                </a:solidFill>
                <a:latin typeface="+mn-ea"/>
                <a:ea typeface="+mn-ea"/>
              </a:rPr>
              <a:t>围堰顶高出施工水</a:t>
            </a:r>
            <a:endParaRPr lang="en-US" altLang="zh-CN" sz="2400" b="1" dirty="0">
              <a:solidFill>
                <a:srgbClr val="FF0000"/>
              </a:solidFill>
              <a:latin typeface="+mn-ea"/>
              <a:ea typeface="+mn-ea"/>
            </a:endParaRPr>
          </a:p>
          <a:p>
            <a:pPr algn="l">
              <a:lnSpc>
                <a:spcPts val="4000"/>
              </a:lnSpc>
              <a:defRPr/>
            </a:pPr>
            <a:r>
              <a:rPr lang="en-US" altLang="zh-CN" sz="2400" b="1" dirty="0">
                <a:solidFill>
                  <a:srgbClr val="FF0000"/>
                </a:solidFill>
                <a:latin typeface="+mn-ea"/>
                <a:ea typeface="+mn-ea"/>
              </a:rPr>
              <a:t> </a:t>
            </a:r>
            <a:r>
              <a:rPr lang="zh-CN" altLang="en-US" sz="1200" b="1" dirty="0">
                <a:solidFill>
                  <a:srgbClr val="FF0000"/>
                </a:solidFill>
                <a:latin typeface="+mn-ea"/>
                <a:ea typeface="+mn-ea"/>
              </a:rPr>
              <a:t> </a:t>
            </a:r>
            <a:r>
              <a:rPr lang="zh-CN" altLang="en-US" sz="2400" b="1" dirty="0">
                <a:solidFill>
                  <a:srgbClr val="FF0000"/>
                </a:solidFill>
                <a:latin typeface="+mn-ea"/>
                <a:ea typeface="+mn-ea"/>
              </a:rPr>
              <a:t>位不小于</a:t>
            </a:r>
            <a:r>
              <a:rPr lang="en-US" sz="2400" b="1" dirty="0">
                <a:solidFill>
                  <a:srgbClr val="FF0000"/>
                </a:solidFill>
                <a:latin typeface="+mn-ea"/>
                <a:ea typeface="+mn-ea"/>
              </a:rPr>
              <a:t>0.5m</a:t>
            </a:r>
          </a:p>
          <a:p>
            <a:pPr algn="l">
              <a:lnSpc>
                <a:spcPts val="4000"/>
              </a:lnSpc>
              <a:buFont typeface="Wingdings" panose="05000000000000000000" pitchFamily="2" charset="2"/>
              <a:buChar char="ü"/>
              <a:defRPr/>
            </a:pPr>
            <a:r>
              <a:rPr lang="zh-CN" altLang="en-US" sz="2400" b="1" dirty="0">
                <a:solidFill>
                  <a:srgbClr val="FF0000"/>
                </a:solidFill>
                <a:latin typeface="+mn-ea"/>
                <a:ea typeface="+mn-ea"/>
              </a:rPr>
              <a:t>配备足够的抽排</a:t>
            </a:r>
            <a:endParaRPr lang="en-US" altLang="zh-CN" sz="2400" b="1" dirty="0">
              <a:solidFill>
                <a:srgbClr val="FF0000"/>
              </a:solidFill>
              <a:latin typeface="+mn-ea"/>
              <a:ea typeface="+mn-ea"/>
            </a:endParaRPr>
          </a:p>
          <a:p>
            <a:pPr algn="l">
              <a:lnSpc>
                <a:spcPts val="4000"/>
              </a:lnSpc>
              <a:defRPr/>
            </a:pPr>
            <a:r>
              <a:rPr lang="en-US" altLang="zh-CN" b="1" dirty="0">
                <a:solidFill>
                  <a:srgbClr val="FF0000"/>
                </a:solidFill>
                <a:latin typeface="+mn-ea"/>
                <a:ea typeface="+mn-ea"/>
              </a:rPr>
              <a:t>  </a:t>
            </a:r>
            <a:r>
              <a:rPr lang="zh-CN" altLang="en-US" sz="2400" b="1" dirty="0">
                <a:solidFill>
                  <a:srgbClr val="FF0000"/>
                </a:solidFill>
                <a:latin typeface="+mn-ea"/>
                <a:ea typeface="+mn-ea"/>
              </a:rPr>
              <a:t>水设施</a:t>
            </a:r>
            <a:endParaRPr lang="en-US" altLang="zh-CN" sz="2400" b="1" dirty="0">
              <a:solidFill>
                <a:srgbClr val="FF0000"/>
              </a:solidFill>
              <a:latin typeface="+mn-ea"/>
              <a:ea typeface="+mn-e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38"/>
          <p:cNvSpPr>
            <a:spLocks noChangeArrowheads="1"/>
          </p:cNvSpPr>
          <p:nvPr/>
        </p:nvSpPr>
        <p:spPr bwMode="auto">
          <a:xfrm>
            <a:off x="571500" y="960438"/>
            <a:ext cx="1657350" cy="396875"/>
          </a:xfrm>
          <a:prstGeom prst="roundRect">
            <a:avLst>
              <a:gd name="adj" fmla="val 796"/>
            </a:avLst>
          </a:prstGeom>
          <a:solidFill>
            <a:srgbClr val="0089F0"/>
          </a:solidFill>
          <a:ln w="9525">
            <a:noFill/>
            <a:round/>
          </a:ln>
        </p:spPr>
        <p:txBody>
          <a:bodyPr anchor="ctr"/>
          <a:lstStyle/>
          <a:p>
            <a:pPr indent="323850" eaLnBrk="0" hangingPunct="0"/>
            <a:r>
              <a:rPr lang="zh-CN" altLang="en-US" b="1" dirty="0">
                <a:ea typeface="微软雅黑" panose="020B0503020204020204" pitchFamily="34" charset="-122"/>
              </a:rPr>
              <a:t>直接原因：</a:t>
            </a:r>
          </a:p>
        </p:txBody>
      </p:sp>
      <p:sp>
        <p:nvSpPr>
          <p:cNvPr id="4" name="Rectangle 72"/>
          <p:cNvSpPr>
            <a:spLocks noChangeArrowheads="1"/>
          </p:cNvSpPr>
          <p:nvPr/>
        </p:nvSpPr>
        <p:spPr bwMode="auto">
          <a:xfrm>
            <a:off x="457200" y="1905000"/>
            <a:ext cx="8382000" cy="4419600"/>
          </a:xfrm>
          <a:prstGeom prst="rect">
            <a:avLst/>
          </a:prstGeom>
          <a:noFill/>
          <a:ln w="9525">
            <a:noFill/>
            <a:miter lim="800000"/>
          </a:ln>
        </p:spPr>
        <p:txBody>
          <a:bodyPr anchor="ctr"/>
          <a:lstStyle/>
          <a:p>
            <a:pPr eaLnBrk="0" hangingPunct="0">
              <a:lnSpc>
                <a:spcPct val="150000"/>
              </a:lnSpc>
            </a:pPr>
            <a:r>
              <a:rPr lang="en-US" altLang="zh-CN" sz="2400" b="1" dirty="0">
                <a:solidFill>
                  <a:srgbClr val="FF0000"/>
                </a:solidFill>
                <a:latin typeface="宋体" panose="02010600030101010101" pitchFamily="2" charset="-122"/>
                <a:sym typeface="HY헤드라인M"/>
              </a:rPr>
              <a:t>1</a:t>
            </a:r>
            <a:r>
              <a:rPr lang="zh-CN" altLang="en-US" sz="2400" b="1" dirty="0">
                <a:solidFill>
                  <a:srgbClr val="FF0000"/>
                </a:solidFill>
                <a:latin typeface="宋体" panose="02010600030101010101" pitchFamily="2" charset="-122"/>
                <a:sym typeface="HY헤드라인M"/>
              </a:rPr>
              <a:t>、未按照方案要求堆放物料</a:t>
            </a:r>
            <a:r>
              <a:rPr lang="zh-CN" altLang="en-US" sz="2400" b="1" dirty="0">
                <a:latin typeface="宋体" panose="02010600030101010101" pitchFamily="2" charset="-122"/>
                <a:sym typeface="HY헤드라인M"/>
              </a:rPr>
              <a:t>。施工时违反方案规定，将整捆钢筋直接堆放在上层钢筋网上，堆料过多，且局部过于集中，致使基础底板钢筋整体坍塌。</a:t>
            </a:r>
            <a:endParaRPr lang="en-US" sz="2400" b="1" dirty="0">
              <a:latin typeface="宋体" panose="02010600030101010101" pitchFamily="2" charset="-122"/>
              <a:sym typeface="HY헤드라인M"/>
            </a:endParaRPr>
          </a:p>
          <a:p>
            <a:pPr eaLnBrk="0" hangingPunct="0">
              <a:lnSpc>
                <a:spcPct val="150000"/>
              </a:lnSpc>
            </a:pPr>
            <a:r>
              <a:rPr lang="en-US" altLang="zh-CN" sz="2400" b="1" dirty="0">
                <a:solidFill>
                  <a:srgbClr val="FF0000"/>
                </a:solidFill>
                <a:latin typeface="宋体" panose="02010600030101010101" pitchFamily="2" charset="-122"/>
                <a:sym typeface="HY헤드라인M"/>
              </a:rPr>
              <a:t>2</a:t>
            </a:r>
            <a:r>
              <a:rPr lang="zh-CN" altLang="en-US" sz="2400" b="1" dirty="0">
                <a:solidFill>
                  <a:srgbClr val="FF0000"/>
                </a:solidFill>
                <a:latin typeface="宋体" panose="02010600030101010101" pitchFamily="2" charset="-122"/>
                <a:sym typeface="HY헤드라인M"/>
              </a:rPr>
              <a:t>、未按照方案要求制作和布置马凳</a:t>
            </a:r>
            <a:r>
              <a:rPr lang="zh-CN" altLang="en-US" sz="2400" b="1" dirty="0">
                <a:latin typeface="宋体" panose="02010600030101010101" pitchFamily="2" charset="-122"/>
                <a:sym typeface="HY헤드라인M"/>
              </a:rPr>
              <a:t>，未按方案规定的</a:t>
            </a:r>
            <a:r>
              <a:rPr lang="en-US" altLang="zh-CN" sz="2400" b="1" dirty="0">
                <a:latin typeface="宋体" panose="02010600030101010101" pitchFamily="2" charset="-122"/>
                <a:sym typeface="HY헤드라인M"/>
              </a:rPr>
              <a:t>32mm</a:t>
            </a:r>
            <a:r>
              <a:rPr lang="zh-CN" altLang="en-US" sz="2400" b="1" dirty="0">
                <a:latin typeface="宋体" panose="02010600030101010101" pitchFamily="2" charset="-122"/>
                <a:sym typeface="HY헤드라인M"/>
              </a:rPr>
              <a:t>钢筋直径加工马凳，未按规定的</a:t>
            </a:r>
            <a:r>
              <a:rPr lang="en-US" altLang="zh-CN" sz="2400" b="1" dirty="0">
                <a:latin typeface="宋体" panose="02010600030101010101" pitchFamily="2" charset="-122"/>
                <a:sym typeface="HY헤드라인M"/>
              </a:rPr>
              <a:t>1m</a:t>
            </a:r>
            <a:r>
              <a:rPr lang="zh-CN" altLang="en-US" sz="2400" b="1" dirty="0">
                <a:latin typeface="宋体" panose="02010600030101010101" pitchFamily="2" charset="-122"/>
                <a:sym typeface="HY헤드라인M"/>
              </a:rPr>
              <a:t>间距布置马凳，导致马凳承载力下降。</a:t>
            </a:r>
            <a:endParaRPr lang="en-US" sz="2400" b="1" dirty="0">
              <a:latin typeface="宋体" panose="02010600030101010101" pitchFamily="2" charset="-122"/>
              <a:sym typeface="HY헤드라인M"/>
            </a:endParaRPr>
          </a:p>
          <a:p>
            <a:pPr eaLnBrk="0" hangingPunct="0">
              <a:lnSpc>
                <a:spcPct val="150000"/>
              </a:lnSpc>
            </a:pPr>
            <a:r>
              <a:rPr lang="en-US" altLang="zh-CN" sz="2400" b="1" dirty="0">
                <a:solidFill>
                  <a:srgbClr val="FF0000"/>
                </a:solidFill>
                <a:latin typeface="宋体" panose="02010600030101010101" pitchFamily="2" charset="-122"/>
                <a:sym typeface="HY헤드라인M"/>
              </a:rPr>
              <a:t>3</a:t>
            </a:r>
            <a:r>
              <a:rPr lang="zh-CN" altLang="en-US" sz="2400" b="1" dirty="0">
                <a:solidFill>
                  <a:srgbClr val="FF0000"/>
                </a:solidFill>
                <a:latin typeface="宋体" panose="02010600030101010101" pitchFamily="2" charset="-122"/>
                <a:sym typeface="HY헤드라인M"/>
              </a:rPr>
              <a:t>、马凳及马凳间无有效的支撑</a:t>
            </a:r>
            <a:r>
              <a:rPr lang="zh-CN" altLang="en-US" sz="2400" b="1" dirty="0">
                <a:latin typeface="宋体" panose="02010600030101010101" pitchFamily="2" charset="-122"/>
                <a:sym typeface="HY헤드라인M"/>
              </a:rPr>
              <a:t>，马凳与基础底板上、下层钢筋网未形成完整的结构体系，抗侧移能力很差，</a:t>
            </a:r>
            <a:r>
              <a:rPr lang="zh-CN" altLang="en-US" sz="2400" b="1" dirty="0">
                <a:solidFill>
                  <a:srgbClr val="FF0000"/>
                </a:solidFill>
                <a:latin typeface="宋体" panose="02010600030101010101" pitchFamily="2" charset="-122"/>
                <a:sym typeface="HY헤드라인M"/>
              </a:rPr>
              <a:t>不能承担过多的堆料载荷。</a:t>
            </a:r>
            <a:endParaRPr lang="en-US" altLang="en-US" sz="2400" b="1" dirty="0">
              <a:solidFill>
                <a:srgbClr val="FF0000"/>
              </a:solidFill>
              <a:latin typeface="宋体" panose="02010600030101010101" pitchFamily="2" charset="-122"/>
              <a:sym typeface="HY헤드라인M"/>
            </a:endParaRPr>
          </a:p>
          <a:p>
            <a:pPr eaLnBrk="0" hangingPunct="0">
              <a:lnSpc>
                <a:spcPct val="150000"/>
              </a:lnSpc>
              <a:buFont typeface="Wingdings" panose="05000000000000000000" pitchFamily="2" charset="2"/>
              <a:buChar char="p"/>
            </a:pPr>
            <a:endParaRPr lang="zh-CN" altLang="en-US" sz="2400" dirty="0">
              <a:solidFill>
                <a:srgbClr val="000000"/>
              </a:solidFill>
              <a:latin typeface="宋体" panose="02010600030101010101" pitchFamily="2" charset="-122"/>
              <a:sym typeface="HY헤드라인M"/>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矩形 6"/>
          <p:cNvSpPr>
            <a:spLocks noChangeArrowheads="1"/>
          </p:cNvSpPr>
          <p:nvPr/>
        </p:nvSpPr>
        <p:spPr bwMode="auto">
          <a:xfrm>
            <a:off x="0" y="841638"/>
            <a:ext cx="9144000" cy="5560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9705"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ct val="0"/>
              </a:spcBef>
              <a:buFontTx/>
              <a:buNone/>
              <a:defRPr/>
            </a:pPr>
            <a:r>
              <a:rPr lang="en-US" altLang="zh-CN" sz="2000" b="1" dirty="0">
                <a:latin typeface="+mn-ea"/>
                <a:ea typeface="+mn-ea"/>
              </a:rPr>
              <a:t>4.1</a:t>
            </a:r>
            <a:r>
              <a:rPr lang="zh-CN" altLang="en-US" sz="2000" b="1" dirty="0">
                <a:latin typeface="+mn-ea"/>
                <a:ea typeface="+mn-ea"/>
              </a:rPr>
              <a:t>、水中插打钢板桩，必须有安全可靠的打桩船或工作平台，四周设安全防护。</a:t>
            </a:r>
          </a:p>
          <a:p>
            <a:pPr eaLnBrk="1" hangingPunct="1">
              <a:lnSpc>
                <a:spcPct val="150000"/>
              </a:lnSpc>
              <a:spcBef>
                <a:spcPct val="0"/>
              </a:spcBef>
              <a:buFontTx/>
              <a:buNone/>
              <a:defRPr/>
            </a:pPr>
            <a:r>
              <a:rPr lang="en-US" altLang="zh-CN" sz="2000" b="1" dirty="0">
                <a:latin typeface="+mn-ea"/>
                <a:ea typeface="+mn-ea"/>
              </a:rPr>
              <a:t>4.2</a:t>
            </a:r>
            <a:r>
              <a:rPr lang="zh-CN" altLang="en-US" sz="2000" b="1" dirty="0">
                <a:latin typeface="+mn-ea"/>
                <a:ea typeface="+mn-ea"/>
              </a:rPr>
              <a:t>、吊桩时吊点位置不得低于桩顶以下</a:t>
            </a:r>
            <a:r>
              <a:rPr lang="en-US" altLang="zh-CN" sz="2000" b="1" dirty="0">
                <a:latin typeface="+mn-ea"/>
                <a:ea typeface="+mn-ea"/>
              </a:rPr>
              <a:t>1/3</a:t>
            </a:r>
            <a:r>
              <a:rPr lang="zh-CN" altLang="en-US" sz="2000" b="1" dirty="0">
                <a:latin typeface="+mn-ea"/>
                <a:ea typeface="+mn-ea"/>
              </a:rPr>
              <a:t>桩长处。</a:t>
            </a:r>
          </a:p>
          <a:p>
            <a:pPr eaLnBrk="1" hangingPunct="1">
              <a:lnSpc>
                <a:spcPct val="150000"/>
              </a:lnSpc>
              <a:spcBef>
                <a:spcPct val="0"/>
              </a:spcBef>
              <a:buFontTx/>
              <a:buNone/>
              <a:defRPr/>
            </a:pPr>
            <a:r>
              <a:rPr lang="en-US" altLang="zh-CN" sz="2000" b="1" dirty="0">
                <a:latin typeface="+mn-ea"/>
                <a:ea typeface="+mn-ea"/>
              </a:rPr>
              <a:t>4.3</a:t>
            </a:r>
            <a:r>
              <a:rPr lang="zh-CN" altLang="en-US" sz="2000" b="1" dirty="0">
                <a:latin typeface="+mn-ea"/>
                <a:ea typeface="+mn-ea"/>
              </a:rPr>
              <a:t>、钢板桩组拼插打，应沿桩长设置横向夹板，确保组拼钢板桩刚度，夹板间距视具体情况确定；严禁将吊具拴在钢板桩夹具上或捆在钢板桩上进行吊装。</a:t>
            </a:r>
          </a:p>
          <a:p>
            <a:pPr eaLnBrk="1" hangingPunct="1">
              <a:lnSpc>
                <a:spcPct val="150000"/>
              </a:lnSpc>
              <a:spcBef>
                <a:spcPct val="0"/>
              </a:spcBef>
              <a:buFontTx/>
              <a:buNone/>
              <a:defRPr/>
            </a:pPr>
            <a:r>
              <a:rPr lang="en-US" altLang="zh-CN" sz="2000" b="1" dirty="0">
                <a:latin typeface="+mn-ea"/>
                <a:ea typeface="+mn-ea"/>
              </a:rPr>
              <a:t>4.4</a:t>
            </a:r>
            <a:r>
              <a:rPr lang="zh-CN" altLang="en-US" sz="2000" b="1" dirty="0">
                <a:latin typeface="+mn-ea"/>
                <a:ea typeface="+mn-ea"/>
              </a:rPr>
              <a:t>、钢板桩吊环的直径和焊接长度应通过计算确定。施工时必须确保吊环的焊接质量，并必须进行试吊方可正式起吊。</a:t>
            </a:r>
          </a:p>
          <a:p>
            <a:pPr eaLnBrk="1" hangingPunct="1">
              <a:lnSpc>
                <a:spcPct val="150000"/>
              </a:lnSpc>
              <a:spcBef>
                <a:spcPct val="0"/>
              </a:spcBef>
              <a:buFontTx/>
              <a:buNone/>
              <a:defRPr/>
            </a:pPr>
            <a:r>
              <a:rPr lang="en-US" altLang="zh-CN" sz="2000" b="1" dirty="0">
                <a:latin typeface="+mn-ea"/>
                <a:ea typeface="+mn-ea"/>
              </a:rPr>
              <a:t>4.5</a:t>
            </a:r>
            <a:r>
              <a:rPr lang="zh-CN" altLang="en-US" sz="2000" b="1" dirty="0">
                <a:latin typeface="+mn-ea"/>
                <a:ea typeface="+mn-ea"/>
              </a:rPr>
              <a:t>、起吊钢板桩时，应拴好溜绳；吊起钢板桩未就位前，桩位附近不得站人。同时，起吊作业必须满足相关安全技术规范的要求。</a:t>
            </a:r>
          </a:p>
          <a:p>
            <a:pPr eaLnBrk="1" hangingPunct="1">
              <a:lnSpc>
                <a:spcPct val="150000"/>
              </a:lnSpc>
              <a:spcBef>
                <a:spcPct val="0"/>
              </a:spcBef>
              <a:buFontTx/>
              <a:buNone/>
              <a:defRPr/>
            </a:pPr>
            <a:r>
              <a:rPr lang="en-US" altLang="zh-CN" sz="2000" b="1" dirty="0">
                <a:latin typeface="+mn-ea"/>
                <a:ea typeface="+mn-ea"/>
              </a:rPr>
              <a:t>4.6</a:t>
            </a:r>
            <a:r>
              <a:rPr lang="zh-CN" altLang="en-US" sz="2000" b="1" dirty="0">
                <a:latin typeface="+mn-ea"/>
                <a:ea typeface="+mn-ea"/>
              </a:rPr>
              <a:t>、桩帽（垫）与钢板桩连接牢固，初始阶段应轻打贯入，桩帽（垫）变形时，应及时更换。</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图片 1"/>
          <p:cNvPicPr>
            <a:picLocks noChangeAspect="1"/>
          </p:cNvPicPr>
          <p:nvPr/>
        </p:nvPicPr>
        <p:blipFill>
          <a:blip r:embed="rId2" cstate="print"/>
          <a:srcRect/>
          <a:stretch>
            <a:fillRect/>
          </a:stretch>
        </p:blipFill>
        <p:spPr bwMode="auto">
          <a:xfrm>
            <a:off x="913152" y="913542"/>
            <a:ext cx="7241470" cy="5431103"/>
          </a:xfrm>
          <a:prstGeom prst="rect">
            <a:avLst/>
          </a:prstGeom>
          <a:noFill/>
          <a:ln w="9525">
            <a:noFill/>
            <a:miter lim="800000"/>
            <a:headEnd/>
            <a:tailEnd/>
          </a:ln>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矩形 2"/>
          <p:cNvSpPr>
            <a:spLocks noChangeArrowheads="1"/>
          </p:cNvSpPr>
          <p:nvPr/>
        </p:nvSpPr>
        <p:spPr bwMode="auto">
          <a:xfrm>
            <a:off x="0" y="1392455"/>
            <a:ext cx="9144000" cy="3713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9705"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ct val="0"/>
              </a:spcBef>
              <a:buFontTx/>
              <a:buNone/>
              <a:defRPr/>
            </a:pPr>
            <a:r>
              <a:rPr lang="en-US" altLang="zh-CN" sz="2000" b="1" dirty="0">
                <a:latin typeface="+mn-ea"/>
                <a:ea typeface="+mn-ea"/>
              </a:rPr>
              <a:t>4.7</a:t>
            </a:r>
            <a:r>
              <a:rPr lang="zh-CN" altLang="en-US" sz="2000" b="1" dirty="0">
                <a:latin typeface="+mn-ea"/>
                <a:ea typeface="+mn-ea"/>
              </a:rPr>
              <a:t>、钢板桩插进锁口后，因锁口阻力不能插放到位而需桩锤压插时，应控制桩锤下落行程，防止桩锤随钢板桩突然下滑。</a:t>
            </a:r>
          </a:p>
          <a:p>
            <a:pPr eaLnBrk="1" hangingPunct="1">
              <a:lnSpc>
                <a:spcPct val="150000"/>
              </a:lnSpc>
              <a:spcBef>
                <a:spcPct val="0"/>
              </a:spcBef>
              <a:buFontTx/>
              <a:buNone/>
              <a:defRPr/>
            </a:pPr>
            <a:r>
              <a:rPr lang="en-US" altLang="zh-CN" sz="2000" b="1" dirty="0">
                <a:latin typeface="+mn-ea"/>
                <a:ea typeface="+mn-ea"/>
              </a:rPr>
              <a:t>4.8</a:t>
            </a:r>
            <a:r>
              <a:rPr lang="zh-CN" altLang="en-US" sz="2000" b="1" dirty="0">
                <a:latin typeface="+mn-ea"/>
                <a:ea typeface="+mn-ea"/>
              </a:rPr>
              <a:t>、拔桩时应符合下列规定：</a:t>
            </a:r>
          </a:p>
          <a:p>
            <a:pPr eaLnBrk="1" hangingPunct="1">
              <a:lnSpc>
                <a:spcPct val="150000"/>
              </a:lnSpc>
              <a:spcBef>
                <a:spcPct val="0"/>
              </a:spcBef>
              <a:buFontTx/>
              <a:buNone/>
              <a:defRPr/>
            </a:pPr>
            <a:r>
              <a:rPr lang="zh-CN" altLang="en-US" sz="2000" b="1" dirty="0">
                <a:latin typeface="+mn-ea"/>
                <a:ea typeface="+mn-ea"/>
              </a:rPr>
              <a:t>（</a:t>
            </a:r>
            <a:r>
              <a:rPr lang="en-US" altLang="zh-CN" sz="2000" b="1" dirty="0">
                <a:latin typeface="+mn-ea"/>
                <a:ea typeface="+mn-ea"/>
              </a:rPr>
              <a:t>1</a:t>
            </a:r>
            <a:r>
              <a:rPr lang="zh-CN" altLang="en-US" sz="2000" b="1" dirty="0">
                <a:latin typeface="+mn-ea"/>
                <a:ea typeface="+mn-ea"/>
              </a:rPr>
              <a:t>）拔桩前应向围堰内灌水，使围堰内外水位基本相等；从下游开始，向上游依次进行。</a:t>
            </a:r>
          </a:p>
          <a:p>
            <a:pPr eaLnBrk="1" hangingPunct="1">
              <a:lnSpc>
                <a:spcPct val="150000"/>
              </a:lnSpc>
              <a:spcBef>
                <a:spcPct val="0"/>
              </a:spcBef>
              <a:buFontTx/>
              <a:buNone/>
              <a:defRPr/>
            </a:pPr>
            <a:r>
              <a:rPr lang="zh-CN" altLang="en-US" sz="2000" b="1" dirty="0">
                <a:latin typeface="+mn-ea"/>
                <a:ea typeface="+mn-ea"/>
              </a:rPr>
              <a:t>（</a:t>
            </a:r>
            <a:r>
              <a:rPr lang="en-US" altLang="zh-CN" sz="2000" b="1" dirty="0">
                <a:latin typeface="+mn-ea"/>
                <a:ea typeface="+mn-ea"/>
              </a:rPr>
              <a:t>2</a:t>
            </a:r>
            <a:r>
              <a:rPr lang="zh-CN" altLang="en-US" sz="2000" b="1" dirty="0">
                <a:latin typeface="+mn-ea"/>
                <a:ea typeface="+mn-ea"/>
              </a:rPr>
              <a:t>）拔桩设备应有超载限制器，严禁超载硬拔。</a:t>
            </a:r>
          </a:p>
          <a:p>
            <a:pPr eaLnBrk="1" hangingPunct="1">
              <a:lnSpc>
                <a:spcPct val="150000"/>
              </a:lnSpc>
              <a:spcBef>
                <a:spcPct val="0"/>
              </a:spcBef>
              <a:buFontTx/>
              <a:buNone/>
              <a:defRPr/>
            </a:pPr>
            <a:r>
              <a:rPr lang="zh-CN" altLang="en-US" sz="2000" b="1" dirty="0">
                <a:latin typeface="+mn-ea"/>
                <a:ea typeface="+mn-ea"/>
              </a:rPr>
              <a:t>（</a:t>
            </a:r>
            <a:r>
              <a:rPr lang="en-US" altLang="zh-CN" sz="2000" b="1" dirty="0">
                <a:latin typeface="+mn-ea"/>
                <a:ea typeface="+mn-ea"/>
              </a:rPr>
              <a:t>3</a:t>
            </a:r>
            <a:r>
              <a:rPr lang="zh-CN" altLang="en-US" sz="2000" b="1" dirty="0">
                <a:latin typeface="+mn-ea"/>
                <a:ea typeface="+mn-ea"/>
              </a:rPr>
              <a:t>）钢板桩顶层围檩不得一次性预先拆除，应拆除一组拔一组。</a:t>
            </a:r>
          </a:p>
          <a:p>
            <a:pPr eaLnBrk="1" hangingPunct="1">
              <a:lnSpc>
                <a:spcPct val="150000"/>
              </a:lnSpc>
              <a:spcBef>
                <a:spcPct val="0"/>
              </a:spcBef>
              <a:buFontTx/>
              <a:buNone/>
              <a:defRPr/>
            </a:pPr>
            <a:r>
              <a:rPr lang="zh-CN" altLang="en-US" sz="2000" b="1" dirty="0">
                <a:latin typeface="+mn-ea"/>
                <a:ea typeface="+mn-ea"/>
              </a:rPr>
              <a:t>（</a:t>
            </a:r>
            <a:r>
              <a:rPr lang="en-US" altLang="zh-CN" sz="2000" b="1" dirty="0">
                <a:latin typeface="+mn-ea"/>
                <a:ea typeface="+mn-ea"/>
              </a:rPr>
              <a:t>4</a:t>
            </a:r>
            <a:r>
              <a:rPr lang="zh-CN" altLang="en-US" sz="2000" b="1" dirty="0">
                <a:latin typeface="+mn-ea"/>
                <a:ea typeface="+mn-ea"/>
              </a:rPr>
              <a:t>）拔桩前应拴好溜绳，拔桩作业，机械作业范围及桩位附近不得站人。</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图片 1"/>
          <p:cNvPicPr>
            <a:picLocks noChangeAspect="1"/>
          </p:cNvPicPr>
          <p:nvPr/>
        </p:nvPicPr>
        <p:blipFill>
          <a:blip r:embed="rId2" cstate="print"/>
          <a:srcRect/>
          <a:stretch>
            <a:fillRect/>
          </a:stretch>
        </p:blipFill>
        <p:spPr bwMode="auto">
          <a:xfrm>
            <a:off x="2361446" y="861556"/>
            <a:ext cx="4116204" cy="5488272"/>
          </a:xfrm>
          <a:prstGeom prst="rect">
            <a:avLst/>
          </a:prstGeom>
          <a:noFill/>
          <a:ln w="9525">
            <a:noFill/>
            <a:miter lim="800000"/>
            <a:headEnd/>
            <a:tailEnd/>
          </a:ln>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图片 1"/>
          <p:cNvPicPr>
            <a:picLocks noChangeAspect="1"/>
          </p:cNvPicPr>
          <p:nvPr/>
        </p:nvPicPr>
        <p:blipFill>
          <a:blip r:embed="rId2" cstate="print"/>
          <a:srcRect/>
          <a:stretch>
            <a:fillRect/>
          </a:stretch>
        </p:blipFill>
        <p:spPr bwMode="auto">
          <a:xfrm>
            <a:off x="455796" y="837316"/>
            <a:ext cx="8154622" cy="5436415"/>
          </a:xfrm>
          <a:prstGeom prst="rect">
            <a:avLst/>
          </a:prstGeom>
          <a:noFill/>
          <a:ln w="9525">
            <a:noFill/>
            <a:miter lim="800000"/>
            <a:headEnd/>
            <a:tailEnd/>
          </a:ln>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图片 1"/>
          <p:cNvPicPr>
            <a:picLocks noChangeAspect="1"/>
          </p:cNvPicPr>
          <p:nvPr/>
        </p:nvPicPr>
        <p:blipFill>
          <a:blip r:embed="rId2" cstate="print"/>
          <a:srcRect/>
          <a:stretch>
            <a:fillRect/>
          </a:stretch>
        </p:blipFill>
        <p:spPr bwMode="auto">
          <a:xfrm>
            <a:off x="836926" y="837316"/>
            <a:ext cx="7392362" cy="5544272"/>
          </a:xfrm>
          <a:prstGeom prst="rect">
            <a:avLst/>
          </a:prstGeom>
          <a:noFill/>
          <a:ln w="9525">
            <a:noFill/>
            <a:miter lim="800000"/>
            <a:headEnd/>
            <a:tailEnd/>
          </a:ln>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Box 1"/>
          <p:cNvSpPr txBox="1">
            <a:spLocks noChangeArrowheads="1"/>
          </p:cNvSpPr>
          <p:nvPr/>
        </p:nvSpPr>
        <p:spPr bwMode="auto">
          <a:xfrm>
            <a:off x="0" y="160338"/>
            <a:ext cx="9144000" cy="65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9705"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ct val="0"/>
              </a:spcBef>
              <a:buFontTx/>
              <a:buNone/>
              <a:defRPr/>
            </a:pPr>
            <a:r>
              <a:rPr lang="en-US" altLang="zh-CN" sz="2800" b="1" dirty="0">
                <a:solidFill>
                  <a:schemeClr val="bg1"/>
                </a:solidFill>
                <a:latin typeface="+mn-ea"/>
                <a:ea typeface="+mn-ea"/>
              </a:rPr>
              <a:t>5</a:t>
            </a:r>
            <a:r>
              <a:rPr lang="zh-CN" altLang="en-US" sz="2800" b="1" dirty="0">
                <a:solidFill>
                  <a:schemeClr val="bg1"/>
                </a:solidFill>
                <a:latin typeface="+mn-ea"/>
                <a:ea typeface="+mn-ea"/>
              </a:rPr>
              <a:t>、双壁钢围堰</a:t>
            </a:r>
          </a:p>
        </p:txBody>
      </p:sp>
      <p:pic>
        <p:nvPicPr>
          <p:cNvPr id="31747" name="图片 3"/>
          <p:cNvPicPr>
            <a:picLocks noChangeAspect="1"/>
          </p:cNvPicPr>
          <p:nvPr/>
        </p:nvPicPr>
        <p:blipFill>
          <a:blip r:embed="rId2" cstate="print"/>
          <a:srcRect/>
          <a:stretch>
            <a:fillRect/>
          </a:stretch>
        </p:blipFill>
        <p:spPr bwMode="auto">
          <a:xfrm>
            <a:off x="379570" y="901674"/>
            <a:ext cx="8327523" cy="5423914"/>
          </a:xfrm>
          <a:prstGeom prst="rect">
            <a:avLst/>
          </a:prstGeom>
          <a:noFill/>
          <a:ln w="9525">
            <a:noFill/>
            <a:miter lim="800000"/>
            <a:headEnd/>
            <a:tailEnd/>
          </a:ln>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e:\program files\360se6\User Data\temp\u=3133604019,1779312786&amp;fm=23&amp;gp=0.jpg"/>
          <p:cNvPicPr>
            <a:picLocks noChangeAspect="1" noChangeArrowheads="1"/>
          </p:cNvPicPr>
          <p:nvPr/>
        </p:nvPicPr>
        <p:blipFill>
          <a:blip r:embed="rId2" cstate="print"/>
          <a:srcRect/>
          <a:stretch>
            <a:fillRect/>
          </a:stretch>
        </p:blipFill>
        <p:spPr bwMode="auto">
          <a:xfrm>
            <a:off x="150892" y="837316"/>
            <a:ext cx="4881563" cy="3260725"/>
          </a:xfrm>
          <a:prstGeom prst="rect">
            <a:avLst/>
          </a:prstGeom>
          <a:noFill/>
          <a:ln w="9525">
            <a:noFill/>
            <a:miter lim="800000"/>
            <a:headEnd/>
            <a:tailEnd/>
          </a:ln>
        </p:spPr>
      </p:pic>
      <p:pic>
        <p:nvPicPr>
          <p:cNvPr id="32771" name="Picture 2" descr="e:\program files\360se6\User Data\temp\20051110141233180.jpg"/>
          <p:cNvPicPr>
            <a:picLocks noChangeAspect="1" noChangeArrowheads="1"/>
          </p:cNvPicPr>
          <p:nvPr/>
        </p:nvPicPr>
        <p:blipFill>
          <a:blip r:embed="rId3" cstate="print"/>
          <a:srcRect/>
          <a:stretch>
            <a:fillRect/>
          </a:stretch>
        </p:blipFill>
        <p:spPr bwMode="auto">
          <a:xfrm>
            <a:off x="3919538" y="2742966"/>
            <a:ext cx="5224462" cy="3597275"/>
          </a:xfrm>
          <a:prstGeom prst="rect">
            <a:avLst/>
          </a:prstGeom>
          <a:noFill/>
          <a:ln w="9525">
            <a:noFill/>
            <a:miter lim="800000"/>
            <a:headEnd/>
            <a:tailEnd/>
          </a:ln>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矩形 1"/>
          <p:cNvSpPr>
            <a:spLocks noChangeArrowheads="1"/>
          </p:cNvSpPr>
          <p:nvPr/>
        </p:nvSpPr>
        <p:spPr bwMode="auto">
          <a:xfrm>
            <a:off x="0" y="998398"/>
            <a:ext cx="9144000" cy="50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9705"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ct val="0"/>
              </a:spcBef>
              <a:buFontTx/>
              <a:buNone/>
              <a:defRPr/>
            </a:pPr>
            <a:r>
              <a:rPr lang="en-US" altLang="zh-CN" sz="2000" b="1" dirty="0">
                <a:latin typeface="+mn-ea"/>
                <a:ea typeface="+mn-ea"/>
              </a:rPr>
              <a:t>5.1</a:t>
            </a:r>
            <a:r>
              <a:rPr lang="zh-CN" altLang="en-US" sz="2000" b="1" dirty="0">
                <a:latin typeface="+mn-ea"/>
                <a:ea typeface="+mn-ea"/>
              </a:rPr>
              <a:t>、在浮船或浮箱上组装钢围堰时，四周应设置缆风绳，并下锚固定，在锚碇线路上应设浮标。船锚在施放时，位置应准确，并要采取措施，防止下锚时锚链（绳）缠绕或刮伤人。浮船及浮箱上，应备有足够数量的救生及防火设备。</a:t>
            </a:r>
          </a:p>
          <a:p>
            <a:pPr eaLnBrk="1" hangingPunct="1">
              <a:lnSpc>
                <a:spcPct val="150000"/>
              </a:lnSpc>
              <a:spcBef>
                <a:spcPct val="0"/>
              </a:spcBef>
              <a:buFontTx/>
              <a:buNone/>
              <a:defRPr/>
            </a:pPr>
            <a:r>
              <a:rPr lang="en-US" altLang="zh-CN" sz="2000" b="1" dirty="0">
                <a:latin typeface="+mn-ea"/>
                <a:ea typeface="+mn-ea"/>
              </a:rPr>
              <a:t>5.2</a:t>
            </a:r>
            <a:r>
              <a:rPr lang="zh-CN" altLang="en-US" sz="2000" b="1" dirty="0">
                <a:latin typeface="+mn-ea"/>
                <a:ea typeface="+mn-ea"/>
              </a:rPr>
              <a:t>、当双壁钢围堰使用两台以上吊车或吊船起吊时，其吊点、吊具及围堰加固应进行设计。应先试吊，起吊时应设专人统一指挥。</a:t>
            </a:r>
          </a:p>
          <a:p>
            <a:pPr eaLnBrk="1" hangingPunct="1">
              <a:lnSpc>
                <a:spcPct val="150000"/>
              </a:lnSpc>
              <a:spcBef>
                <a:spcPct val="0"/>
              </a:spcBef>
              <a:buFontTx/>
              <a:buNone/>
              <a:defRPr/>
            </a:pPr>
            <a:r>
              <a:rPr lang="en-US" altLang="zh-CN" sz="2000" b="1" dirty="0">
                <a:latin typeface="+mn-ea"/>
                <a:ea typeface="+mn-ea"/>
              </a:rPr>
              <a:t>5.3</a:t>
            </a:r>
            <a:r>
              <a:rPr lang="zh-CN" altLang="en-US" sz="2000" b="1" dirty="0">
                <a:latin typeface="+mn-ea"/>
                <a:ea typeface="+mn-ea"/>
              </a:rPr>
              <a:t>、双壁钢围堰在浮运前应对定位船、导向船上的马口、系缆桩、复式滑车组、绞车、固定座、钢丝绳、连接设备、起吊塔架、水上供电、通讯以及导向船压舱等进行全面检查，确认合格后，方可使用。</a:t>
            </a:r>
            <a:endParaRPr lang="en-US" altLang="zh-CN" sz="2000" b="1" dirty="0">
              <a:latin typeface="+mn-ea"/>
              <a:ea typeface="+mn-ea"/>
            </a:endParaRPr>
          </a:p>
          <a:p>
            <a:pPr eaLnBrk="1" hangingPunct="1">
              <a:lnSpc>
                <a:spcPct val="150000"/>
              </a:lnSpc>
              <a:spcBef>
                <a:spcPct val="0"/>
              </a:spcBef>
              <a:buFontTx/>
              <a:buNone/>
              <a:defRPr/>
            </a:pPr>
            <a:r>
              <a:rPr lang="en-US" altLang="zh-CN" sz="2000" b="1" dirty="0">
                <a:latin typeface="+mn-ea"/>
                <a:ea typeface="+mn-ea"/>
              </a:rPr>
              <a:t>5.4</a:t>
            </a:r>
            <a:r>
              <a:rPr lang="zh-CN" altLang="en-US" sz="2000" b="1" dirty="0">
                <a:latin typeface="+mn-ea"/>
                <a:ea typeface="+mn-ea"/>
              </a:rPr>
              <a:t>、双壁钢围堰浮运前，应与气象、水文站（台）联系，掌握天气和水文情况，并向海事部门办好封锁航道手续。浮运时，应选择风小、正常流速、无雨的白天进行。</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矩形 1"/>
          <p:cNvSpPr>
            <a:spLocks noChangeArrowheads="1"/>
          </p:cNvSpPr>
          <p:nvPr/>
        </p:nvSpPr>
        <p:spPr bwMode="auto">
          <a:xfrm>
            <a:off x="22225" y="1468681"/>
            <a:ext cx="9121775" cy="3713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9705"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ct val="0"/>
              </a:spcBef>
              <a:buFontTx/>
              <a:buNone/>
              <a:defRPr/>
            </a:pPr>
            <a:r>
              <a:rPr lang="en-US" altLang="zh-CN" sz="2000" b="1" dirty="0">
                <a:latin typeface="+mn-ea"/>
                <a:ea typeface="+mn-ea"/>
              </a:rPr>
              <a:t>5.5</a:t>
            </a:r>
            <a:r>
              <a:rPr lang="zh-CN" altLang="en-US" sz="2000" b="1" dirty="0">
                <a:latin typeface="+mn-ea"/>
                <a:ea typeface="+mn-ea"/>
              </a:rPr>
              <a:t>、双壁钢围堰浮运过程中，应有救生船并配备救生、消防及通讯设施设备；围堰到位下锚时，应防止锚链（绳）缠绕或刮伤人。围堰着床前，应根据水位的涨落情况，随时调整锚缆的受力状态。锚碇系统应派专人负责检查。</a:t>
            </a:r>
            <a:endParaRPr lang="en-US" altLang="zh-CN" sz="2000" b="1" dirty="0">
              <a:latin typeface="+mn-ea"/>
              <a:ea typeface="+mn-ea"/>
            </a:endParaRPr>
          </a:p>
          <a:p>
            <a:pPr eaLnBrk="1" hangingPunct="1">
              <a:lnSpc>
                <a:spcPct val="150000"/>
              </a:lnSpc>
              <a:spcBef>
                <a:spcPct val="0"/>
              </a:spcBef>
              <a:buFontTx/>
              <a:buNone/>
              <a:defRPr/>
            </a:pPr>
            <a:r>
              <a:rPr lang="en-US" altLang="zh-CN" sz="2000" b="1" dirty="0">
                <a:latin typeface="+mn-ea"/>
                <a:ea typeface="+mn-ea"/>
              </a:rPr>
              <a:t>5.6</a:t>
            </a:r>
            <a:r>
              <a:rPr lang="zh-CN" altLang="en-US" sz="2000" b="1" dirty="0">
                <a:latin typeface="+mn-ea"/>
                <a:ea typeface="+mn-ea"/>
              </a:rPr>
              <a:t>、</a:t>
            </a:r>
            <a:r>
              <a:rPr lang="en-US" altLang="zh-CN" sz="2000" b="1" dirty="0">
                <a:latin typeface="+mn-ea"/>
                <a:ea typeface="+mn-ea"/>
              </a:rPr>
              <a:t> </a:t>
            </a:r>
            <a:r>
              <a:rPr lang="zh-CN" altLang="en-US" sz="2000" b="1" dirty="0">
                <a:latin typeface="+mn-ea"/>
                <a:ea typeface="+mn-ea"/>
              </a:rPr>
              <a:t>双壁钢围堰接高下沉加载时，应对称均匀加载，采取缆风绳加固等措施，防止围堰倾斜。围堰顶应高出施工期间可能出现的最高水位，有涨潮或风浪时应适当加高。</a:t>
            </a:r>
          </a:p>
          <a:p>
            <a:pPr eaLnBrk="1" hangingPunct="1">
              <a:lnSpc>
                <a:spcPct val="150000"/>
              </a:lnSpc>
              <a:spcBef>
                <a:spcPct val="0"/>
              </a:spcBef>
              <a:buFontTx/>
              <a:buNone/>
              <a:defRPr/>
            </a:pPr>
            <a:r>
              <a:rPr lang="en-US" altLang="zh-CN" sz="2000" b="1" dirty="0">
                <a:latin typeface="+mn-ea"/>
                <a:ea typeface="+mn-ea"/>
              </a:rPr>
              <a:t>5.7</a:t>
            </a:r>
            <a:r>
              <a:rPr lang="zh-CN" altLang="en-US" sz="2000" b="1" dirty="0">
                <a:latin typeface="+mn-ea"/>
                <a:ea typeface="+mn-ea"/>
              </a:rPr>
              <a:t>、双壁钢围堰内取土下沉时，抓泥斗不得碰撞钢围堰侧壁。钢围堰落床尚未稳定前，应防止往来船舶、飘流物等碰撞导向船、浮标和锚索等。</a:t>
            </a:r>
          </a:p>
        </p:txBody>
      </p:sp>
    </p:spTree>
  </p:cSld>
  <p:clrMapOvr>
    <a:masterClrMapping/>
  </p:clrMapOvr>
</p:sld>
</file>

<file path=ppt/theme/theme1.xml><?xml version="1.0" encoding="utf-8"?>
<a:theme xmlns:a="http://schemas.openxmlformats.org/drawingml/2006/main" name="主题1">
  <a:themeElements>
    <a:clrScheme name="1_保华PPT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保华PPT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保华PPT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保华PPT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保华PPT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保华PPT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保华PPT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保华PPT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保华PPT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保华PPT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保华PPT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保华PPT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保华PPT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保华PPT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42324</Words>
  <Application>Microsoft Office PowerPoint</Application>
  <PresentationFormat>全屏显示(4:3)</PresentationFormat>
  <Paragraphs>1995</Paragraphs>
  <Slides>362</Slides>
  <Notes>2</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362</vt:i4>
      </vt:variant>
    </vt:vector>
  </HeadingPairs>
  <TitlesOfParts>
    <vt:vector size="374" baseType="lpstr">
      <vt:lpstr>方正小标宋简体</vt:lpstr>
      <vt:lpstr>仿宋_GB2312</vt:lpstr>
      <vt:lpstr>黑体</vt:lpstr>
      <vt:lpstr>华文楷体</vt:lpstr>
      <vt:lpstr>楷体_GB2312</vt:lpstr>
      <vt:lpstr>宋体</vt:lpstr>
      <vt:lpstr>微软雅黑</vt:lpstr>
      <vt:lpstr>Arial</vt:lpstr>
      <vt:lpstr>Calibri</vt:lpstr>
      <vt:lpstr>Verdana</vt:lpstr>
      <vt:lpstr>Wingdings</vt:lpstr>
      <vt:lpstr>主题1</vt:lpstr>
      <vt:lpstr>公路工程施工 安全管理培训材料</vt:lpstr>
      <vt:lpstr>目录</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1、 路基工程</vt:lpstr>
      <vt:lpstr>1 、路基工程</vt:lpstr>
      <vt:lpstr>1 、路基工程</vt:lpstr>
      <vt:lpstr>1、 路基工程</vt:lpstr>
      <vt:lpstr>1、 路基工程</vt:lpstr>
      <vt:lpstr>1 、路基工程</vt:lpstr>
      <vt:lpstr>1 、路基工程</vt:lpstr>
      <vt:lpstr>1 、路基工程</vt:lpstr>
      <vt:lpstr>1 、路基工程</vt:lpstr>
      <vt:lpstr>1 、路基工程</vt:lpstr>
      <vt:lpstr>1 、路基工程</vt:lpstr>
      <vt:lpstr>1 、路基工程</vt:lpstr>
      <vt:lpstr>1、 路基工程</vt:lpstr>
      <vt:lpstr>1 、路基工程</vt:lpstr>
      <vt:lpstr>1 、路基工程</vt:lpstr>
      <vt:lpstr>1 、路基工程</vt:lpstr>
      <vt:lpstr>1 、路基工程</vt:lpstr>
      <vt:lpstr>1 、路基工程</vt:lpstr>
      <vt:lpstr>1 、路基工程</vt:lpstr>
      <vt:lpstr>1 、路基工程</vt:lpstr>
      <vt:lpstr>1 、路基工程</vt:lpstr>
      <vt:lpstr>1、 路基工程</vt:lpstr>
      <vt:lpstr>1 、路基工程</vt:lpstr>
      <vt:lpstr>1 、路基工程</vt:lpstr>
      <vt:lpstr>1 、路基工程</vt:lpstr>
      <vt:lpstr>1 、路基工程</vt:lpstr>
      <vt:lpstr>1 、路基工程</vt:lpstr>
      <vt:lpstr>1 、路基工程</vt:lpstr>
      <vt:lpstr>2 、路面工程</vt:lpstr>
      <vt:lpstr>2 、路面工程</vt:lpstr>
      <vt:lpstr>2 、路面工程</vt:lpstr>
      <vt:lpstr>2 、路面工程</vt:lpstr>
      <vt:lpstr>2 、路面工程</vt:lpstr>
      <vt:lpstr>2 、路面工程</vt:lpstr>
      <vt:lpstr>2 、路面工程</vt:lpstr>
      <vt:lpstr>2 、路面工程</vt:lpstr>
      <vt:lpstr>2 、路面工程</vt:lpstr>
      <vt:lpstr>2 、路面工程</vt:lpstr>
      <vt:lpstr>2 、路面工程</vt:lpstr>
      <vt:lpstr>2 、路面工程</vt:lpstr>
      <vt:lpstr>2 、路面工程</vt:lpstr>
      <vt:lpstr>2 、路面工程</vt:lpstr>
      <vt:lpstr>2 、路面工程</vt:lpstr>
      <vt:lpstr>2 、路面工程</vt:lpstr>
      <vt:lpstr>2 、路面工程</vt:lpstr>
      <vt:lpstr>2 、路面工程</vt:lpstr>
      <vt:lpstr>2 、路面工程</vt:lpstr>
      <vt:lpstr>2 、路面工程</vt:lpstr>
      <vt:lpstr>2 、路面工程</vt:lpstr>
      <vt:lpstr>2 、路面工程</vt:lpstr>
      <vt:lpstr>2 、路面工程</vt:lpstr>
      <vt:lpstr>2 、路面工程</vt:lpstr>
      <vt:lpstr>2 、路面工程</vt:lpstr>
      <vt:lpstr>3 、桥涵工程</vt:lpstr>
      <vt:lpstr>3 、桥涵工程</vt:lpstr>
      <vt:lpstr>3 、桥涵工程</vt:lpstr>
      <vt:lpstr>3、 桥涵工程</vt:lpstr>
      <vt:lpstr>3 、桥涵工程</vt:lpstr>
      <vt:lpstr>3 、桥涵工程</vt:lpstr>
      <vt:lpstr>3 、桥涵工程</vt:lpstr>
      <vt:lpstr>3 、桥涵工程</vt:lpstr>
      <vt:lpstr>3 、桥涵工程</vt:lpstr>
      <vt:lpstr>3 、桥涵工程</vt:lpstr>
      <vt:lpstr>3 、桥涵工程</vt:lpstr>
      <vt:lpstr>3 、桥涵工程</vt:lpstr>
      <vt:lpstr>3 、桥涵工程</vt:lpstr>
      <vt:lpstr>3 、桥涵工程</vt:lpstr>
      <vt:lpstr>3 、桥涵工程</vt:lpstr>
      <vt:lpstr>3 、桥涵工程</vt:lpstr>
      <vt:lpstr>3 、桥涵工程</vt:lpstr>
      <vt:lpstr>3 、桥涵工程</vt:lpstr>
      <vt:lpstr>3 、桥涵工程</vt:lpstr>
      <vt:lpstr>3 、桥涵工程</vt:lpstr>
      <vt:lpstr>3 、桥涵工程</vt:lpstr>
      <vt:lpstr>3 、桥涵工程</vt:lpstr>
      <vt:lpstr>3 、桥涵工程</vt:lpstr>
      <vt:lpstr>3 、桥涵工程</vt:lpstr>
      <vt:lpstr>3 、桥涵工程</vt:lpstr>
      <vt:lpstr>3 、桥涵工程</vt:lpstr>
      <vt:lpstr>3 、桥涵工程</vt:lpstr>
      <vt:lpstr>3 、桥梁工程</vt:lpstr>
      <vt:lpstr>3 、桥梁工程</vt:lpstr>
      <vt:lpstr>3 、桥梁工程</vt:lpstr>
      <vt:lpstr>3 、桥梁工程</vt:lpstr>
      <vt:lpstr>3 、桥梁工程</vt:lpstr>
      <vt:lpstr>3 、桥梁工程</vt:lpstr>
      <vt:lpstr>3 、桥梁工程</vt:lpstr>
      <vt:lpstr>3 、桥梁工程</vt:lpstr>
      <vt:lpstr>3 、桥梁工程</vt:lpstr>
      <vt:lpstr>3 、桥梁工程</vt:lpstr>
      <vt:lpstr>3 、桥梁工程</vt:lpstr>
      <vt:lpstr>3 、桥梁工程</vt:lpstr>
      <vt:lpstr>3 、桥梁工程</vt:lpstr>
      <vt:lpstr>3 、桥梁工程</vt:lpstr>
      <vt:lpstr>3 、桥梁工程</vt:lpstr>
      <vt:lpstr>3 、桥梁工程</vt:lpstr>
      <vt:lpstr>3 、桥梁工程</vt:lpstr>
      <vt:lpstr>3 、桥梁工程</vt:lpstr>
      <vt:lpstr>3 、桥梁工程</vt:lpstr>
      <vt:lpstr>3 、桥梁工程</vt:lpstr>
      <vt:lpstr>3 、桥梁工程</vt:lpstr>
      <vt:lpstr>4 、隧道工程</vt:lpstr>
      <vt:lpstr>4 、隧道工程</vt:lpstr>
      <vt:lpstr>4 、隧道工程</vt:lpstr>
      <vt:lpstr>4 、隧道工程</vt:lpstr>
      <vt:lpstr>4 、隧道工程</vt:lpstr>
      <vt:lpstr>4 、隧道工程</vt:lpstr>
      <vt:lpstr>4 、隧道工程</vt:lpstr>
      <vt:lpstr>4 、隧道工程</vt:lpstr>
      <vt:lpstr>4 、隧道工程</vt:lpstr>
      <vt:lpstr>4 、隧道工程</vt:lpstr>
      <vt:lpstr>4 、隧道工程</vt:lpstr>
      <vt:lpstr>4 、隧道工程</vt:lpstr>
      <vt:lpstr>4 、隧道工程</vt:lpstr>
      <vt:lpstr>4 、隧道工程</vt:lpstr>
      <vt:lpstr>4 、隧道工程</vt:lpstr>
      <vt:lpstr>4、 隧道工程</vt:lpstr>
      <vt:lpstr>4 、隧道工程</vt:lpstr>
      <vt:lpstr>4 、隧道工程</vt:lpstr>
      <vt:lpstr>4 、隧道工程</vt:lpstr>
      <vt:lpstr>4 、隧道工程</vt:lpstr>
      <vt:lpstr>4 、隧道工程</vt:lpstr>
      <vt:lpstr>4 、隧道工程</vt:lpstr>
      <vt:lpstr>5  、边通车、边施工地段的交通管理</vt:lpstr>
      <vt:lpstr>5  、边通车、边施工地段的交通管理</vt:lpstr>
      <vt:lpstr>5 、边通车、边施工地段的交通管理</vt:lpstr>
      <vt:lpstr>5 、边通车、边施工地段的交通管理</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路桥工程</vt:lpstr>
      <vt:lpstr>路桥工程</vt:lpstr>
      <vt:lpstr>路桥工程</vt:lpstr>
      <vt:lpstr>路桥工程</vt:lpstr>
      <vt:lpstr>路桥工程</vt:lpstr>
      <vt:lpstr>PowerPoint 演示文稿</vt:lpstr>
      <vt:lpstr>典型缺陷</vt:lpstr>
      <vt:lpstr>典型缺陷</vt:lpstr>
      <vt:lpstr>典型缺陷</vt:lpstr>
      <vt:lpstr>典型缺陷</vt:lpstr>
      <vt:lpstr>典型缺陷</vt:lpstr>
      <vt:lpstr>典型缺陷</vt:lpstr>
      <vt:lpstr>PowerPoint 演示文稿</vt:lpstr>
      <vt:lpstr>PowerPoint 演示文稿</vt:lpstr>
      <vt:lpstr>PowerPoint 演示文稿</vt:lpstr>
      <vt:lpstr>PowerPoint 演示文稿</vt:lpstr>
      <vt:lpstr>路桥工程安全事故</vt:lpstr>
      <vt:lpstr>路桥工程安全事故</vt:lpstr>
      <vt:lpstr>路桥工程安全事故</vt:lpstr>
      <vt:lpstr>路桥工程安全事故</vt:lpstr>
      <vt:lpstr>路桥工程安全事故</vt:lpstr>
      <vt:lpstr>路桥工程安全事故</vt:lpstr>
      <vt:lpstr>路桥工程安全事故</vt:lpstr>
      <vt:lpstr>路桥工程安全事故</vt:lpstr>
      <vt:lpstr>路桥工程安全事故</vt:lpstr>
      <vt:lpstr>路桥工程安全事故</vt:lpstr>
      <vt:lpstr>路桥工程安全事故</vt:lpstr>
      <vt:lpstr>路桥工程安全事故</vt:lpstr>
      <vt:lpstr>路桥工程安全事故</vt:lpstr>
      <vt:lpstr>路桥工程安全事故</vt:lpstr>
      <vt:lpstr>路桥工程安全事故</vt:lpstr>
      <vt:lpstr>路桥工程安全事故</vt:lpstr>
      <vt:lpstr>路桥工程安全事故</vt:lpstr>
      <vt:lpstr>路桥工程安全事故</vt:lpstr>
      <vt:lpstr>路桥工程安全事故</vt:lpstr>
      <vt:lpstr>路桥工程安全事故</vt:lpstr>
      <vt:lpstr>路桥工程安全事故</vt:lpstr>
      <vt:lpstr>路桥工程安全事故</vt:lpstr>
      <vt:lpstr>路桥工程安全事故</vt:lpstr>
      <vt:lpstr>路桥工程安全事故</vt:lpstr>
      <vt:lpstr>路桥工程安全事故</vt:lpstr>
      <vt:lpstr>路桥工程安全事故</vt:lpstr>
      <vt:lpstr>路桥工程安全事故</vt:lpstr>
      <vt:lpstr>路桥工程安全事故</vt:lpstr>
      <vt:lpstr>路桥工程安全事故</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Tang Yujun</dc:creator>
  <cp:lastModifiedBy>Administrator</cp:lastModifiedBy>
  <cp:revision>623</cp:revision>
  <cp:lastPrinted>2411-12-30T00:00:00Z</cp:lastPrinted>
  <dcterms:created xsi:type="dcterms:W3CDTF">2112-12-31T16:00:00Z</dcterms:created>
  <dcterms:modified xsi:type="dcterms:W3CDTF">2021-02-04T14:09:17Z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r8>1</vt:r8>
  </property>
  <property fmtid="{D5CDD505-2E9C-101B-9397-08002B2CF9AE}" pid="3" name="KSOProductBuildVer">
    <vt:lpwstr>2052-10.1.0.6660</vt:lpwstr>
  </property>
</Properties>
</file>